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video/unknown"/>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50.gif" ContentType="image/gif"/>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5" r:id="rId5"/>
  </p:sldMasterIdLst>
  <p:notesMasterIdLst>
    <p:notesMasterId r:id="rId94"/>
  </p:notesMasterIdLst>
  <p:handoutMasterIdLst>
    <p:handoutMasterId r:id="rId95"/>
  </p:handoutMasterIdLst>
  <p:sldIdLst>
    <p:sldId id="295" r:id="rId6"/>
    <p:sldId id="411" r:id="rId7"/>
    <p:sldId id="449" r:id="rId8"/>
    <p:sldId id="303" r:id="rId9"/>
    <p:sldId id="313" r:id="rId10"/>
    <p:sldId id="317" r:id="rId11"/>
    <p:sldId id="318" r:id="rId12"/>
    <p:sldId id="355" r:id="rId13"/>
    <p:sldId id="407" r:id="rId14"/>
    <p:sldId id="379" r:id="rId15"/>
    <p:sldId id="374" r:id="rId16"/>
    <p:sldId id="375" r:id="rId17"/>
    <p:sldId id="358" r:id="rId18"/>
    <p:sldId id="410" r:id="rId19"/>
    <p:sldId id="314" r:id="rId20"/>
    <p:sldId id="315" r:id="rId21"/>
    <p:sldId id="408" r:id="rId22"/>
    <p:sldId id="322" r:id="rId23"/>
    <p:sldId id="371" r:id="rId24"/>
    <p:sldId id="368" r:id="rId25"/>
    <p:sldId id="450" r:id="rId26"/>
    <p:sldId id="376" r:id="rId27"/>
    <p:sldId id="412" r:id="rId28"/>
    <p:sldId id="364" r:id="rId29"/>
    <p:sldId id="373" r:id="rId30"/>
    <p:sldId id="409" r:id="rId31"/>
    <p:sldId id="448" r:id="rId32"/>
    <p:sldId id="423" r:id="rId33"/>
    <p:sldId id="319" r:id="rId34"/>
    <p:sldId id="451" r:id="rId35"/>
    <p:sldId id="324" r:id="rId36"/>
    <p:sldId id="429" r:id="rId37"/>
    <p:sldId id="346" r:id="rId38"/>
    <p:sldId id="327" r:id="rId39"/>
    <p:sldId id="426" r:id="rId40"/>
    <p:sldId id="452" r:id="rId41"/>
    <p:sldId id="343" r:id="rId42"/>
    <p:sldId id="389" r:id="rId43"/>
    <p:sldId id="344" r:id="rId44"/>
    <p:sldId id="422" r:id="rId45"/>
    <p:sldId id="325" r:id="rId46"/>
    <p:sldId id="413" r:id="rId47"/>
    <p:sldId id="418" r:id="rId48"/>
    <p:sldId id="421" r:id="rId49"/>
    <p:sldId id="428" r:id="rId50"/>
    <p:sldId id="329" r:id="rId51"/>
    <p:sldId id="390" r:id="rId52"/>
    <p:sldId id="396" r:id="rId53"/>
    <p:sldId id="328" r:id="rId54"/>
    <p:sldId id="424" r:id="rId55"/>
    <p:sldId id="415" r:id="rId56"/>
    <p:sldId id="414" r:id="rId57"/>
    <p:sldId id="425" r:id="rId58"/>
    <p:sldId id="417" r:id="rId59"/>
    <p:sldId id="348" r:id="rId60"/>
    <p:sldId id="403" r:id="rId61"/>
    <p:sldId id="333" r:id="rId62"/>
    <p:sldId id="342" r:id="rId63"/>
    <p:sldId id="352" r:id="rId64"/>
    <p:sldId id="427" r:id="rId65"/>
    <p:sldId id="307" r:id="rId66"/>
    <p:sldId id="308" r:id="rId67"/>
    <p:sldId id="442" r:id="rId68"/>
    <p:sldId id="430" r:id="rId69"/>
    <p:sldId id="431" r:id="rId70"/>
    <p:sldId id="432" r:id="rId71"/>
    <p:sldId id="433" r:id="rId72"/>
    <p:sldId id="434" r:id="rId73"/>
    <p:sldId id="435" r:id="rId74"/>
    <p:sldId id="436" r:id="rId75"/>
    <p:sldId id="453" r:id="rId76"/>
    <p:sldId id="454" r:id="rId77"/>
    <p:sldId id="437" r:id="rId78"/>
    <p:sldId id="419" r:id="rId79"/>
    <p:sldId id="438" r:id="rId80"/>
    <p:sldId id="439" r:id="rId81"/>
    <p:sldId id="440" r:id="rId82"/>
    <p:sldId id="441" r:id="rId83"/>
    <p:sldId id="420" r:id="rId84"/>
    <p:sldId id="447" r:id="rId85"/>
    <p:sldId id="416" r:id="rId86"/>
    <p:sldId id="402" r:id="rId87"/>
    <p:sldId id="443" r:id="rId88"/>
    <p:sldId id="444" r:id="rId89"/>
    <p:sldId id="445" r:id="rId90"/>
    <p:sldId id="392" r:id="rId91"/>
    <p:sldId id="446" r:id="rId92"/>
    <p:sldId id="334" r:id="rId9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ntennaCond Light" pitchFamily="2" charset="77"/>
        <a:ea typeface="+mn-ea"/>
        <a:cs typeface="+mn-cs"/>
      </a:defRPr>
    </a:lvl1pPr>
    <a:lvl2pPr marL="457200" algn="l" rtl="0" eaLnBrk="0" fontAlgn="base" hangingPunct="0">
      <a:spcBef>
        <a:spcPct val="0"/>
      </a:spcBef>
      <a:spcAft>
        <a:spcPct val="0"/>
      </a:spcAft>
      <a:defRPr kern="1200">
        <a:solidFill>
          <a:schemeClr val="tx1"/>
        </a:solidFill>
        <a:latin typeface="AntennaCond Light" pitchFamily="2" charset="77"/>
        <a:ea typeface="+mn-ea"/>
        <a:cs typeface="+mn-cs"/>
      </a:defRPr>
    </a:lvl2pPr>
    <a:lvl3pPr marL="914400" algn="l" rtl="0" eaLnBrk="0" fontAlgn="base" hangingPunct="0">
      <a:spcBef>
        <a:spcPct val="0"/>
      </a:spcBef>
      <a:spcAft>
        <a:spcPct val="0"/>
      </a:spcAft>
      <a:defRPr kern="1200">
        <a:solidFill>
          <a:schemeClr val="tx1"/>
        </a:solidFill>
        <a:latin typeface="AntennaCond Light" pitchFamily="2" charset="77"/>
        <a:ea typeface="+mn-ea"/>
        <a:cs typeface="+mn-cs"/>
      </a:defRPr>
    </a:lvl3pPr>
    <a:lvl4pPr marL="1371600" algn="l" rtl="0" eaLnBrk="0" fontAlgn="base" hangingPunct="0">
      <a:spcBef>
        <a:spcPct val="0"/>
      </a:spcBef>
      <a:spcAft>
        <a:spcPct val="0"/>
      </a:spcAft>
      <a:defRPr kern="1200">
        <a:solidFill>
          <a:schemeClr val="tx1"/>
        </a:solidFill>
        <a:latin typeface="AntennaCond Light" pitchFamily="2" charset="77"/>
        <a:ea typeface="+mn-ea"/>
        <a:cs typeface="+mn-cs"/>
      </a:defRPr>
    </a:lvl4pPr>
    <a:lvl5pPr marL="1828800" algn="l" rtl="0" eaLnBrk="0" fontAlgn="base" hangingPunct="0">
      <a:spcBef>
        <a:spcPct val="0"/>
      </a:spcBef>
      <a:spcAft>
        <a:spcPct val="0"/>
      </a:spcAft>
      <a:defRPr kern="1200">
        <a:solidFill>
          <a:schemeClr val="tx1"/>
        </a:solidFill>
        <a:latin typeface="AntennaCond Light" pitchFamily="2" charset="77"/>
        <a:ea typeface="+mn-ea"/>
        <a:cs typeface="+mn-cs"/>
      </a:defRPr>
    </a:lvl5pPr>
    <a:lvl6pPr marL="2286000" algn="l" defTabSz="914400" rtl="0" eaLnBrk="1" latinLnBrk="0" hangingPunct="1">
      <a:defRPr kern="1200">
        <a:solidFill>
          <a:schemeClr val="tx1"/>
        </a:solidFill>
        <a:latin typeface="AntennaCond Light" pitchFamily="2" charset="77"/>
        <a:ea typeface="+mn-ea"/>
        <a:cs typeface="+mn-cs"/>
      </a:defRPr>
    </a:lvl6pPr>
    <a:lvl7pPr marL="2743200" algn="l" defTabSz="914400" rtl="0" eaLnBrk="1" latinLnBrk="0" hangingPunct="1">
      <a:defRPr kern="1200">
        <a:solidFill>
          <a:schemeClr val="tx1"/>
        </a:solidFill>
        <a:latin typeface="AntennaCond Light" pitchFamily="2" charset="77"/>
        <a:ea typeface="+mn-ea"/>
        <a:cs typeface="+mn-cs"/>
      </a:defRPr>
    </a:lvl7pPr>
    <a:lvl8pPr marL="3200400" algn="l" defTabSz="914400" rtl="0" eaLnBrk="1" latinLnBrk="0" hangingPunct="1">
      <a:defRPr kern="1200">
        <a:solidFill>
          <a:schemeClr val="tx1"/>
        </a:solidFill>
        <a:latin typeface="AntennaCond Light" pitchFamily="2" charset="77"/>
        <a:ea typeface="+mn-ea"/>
        <a:cs typeface="+mn-cs"/>
      </a:defRPr>
    </a:lvl8pPr>
    <a:lvl9pPr marL="3657600" algn="l" defTabSz="914400" rtl="0" eaLnBrk="1" latinLnBrk="0" hangingPunct="1">
      <a:defRPr kern="1200">
        <a:solidFill>
          <a:schemeClr val="tx1"/>
        </a:solidFill>
        <a:latin typeface="AntennaCond Light" pitchFamily="2" charset="77"/>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33"/>
    <a:srgbClr val="5A07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BA5C27-10DC-436C-A429-8B6F825CB412}" v="95" dt="2024-11-18T22:59:19.3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3" autoAdjust="0"/>
    <p:restoredTop sz="84740" autoAdjust="0"/>
  </p:normalViewPr>
  <p:slideViewPr>
    <p:cSldViewPr snapToGrid="0">
      <p:cViewPr varScale="1">
        <p:scale>
          <a:sx n="111" d="100"/>
          <a:sy n="111" d="100"/>
        </p:scale>
        <p:origin x="612"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handoutMaster" Target="handoutMasters/handout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notesMaster" Target="notesMasters/notes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theme" Target="theme/them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yejoo Kang" userId="5bd9b093-f3b9-47cb-ac78-3814d394e3aa" providerId="ADAL" clId="{F5BA5C27-10DC-436C-A429-8B6F825CB412}"/>
    <pc:docChg chg="undo custSel addSld delSld modSld">
      <pc:chgData name="Hyejoo Kang" userId="5bd9b093-f3b9-47cb-ac78-3814d394e3aa" providerId="ADAL" clId="{F5BA5C27-10DC-436C-A429-8B6F825CB412}" dt="2024-11-18T22:59:19.326" v="2061" actId="478"/>
      <pc:docMkLst>
        <pc:docMk/>
      </pc:docMkLst>
      <pc:sldChg chg="modSp mod">
        <pc:chgData name="Hyejoo Kang" userId="5bd9b093-f3b9-47cb-ac78-3814d394e3aa" providerId="ADAL" clId="{F5BA5C27-10DC-436C-A429-8B6F825CB412}" dt="2024-11-18T20:29:33.809" v="1634" actId="403"/>
        <pc:sldMkLst>
          <pc:docMk/>
          <pc:sldMk cId="0" sldId="303"/>
        </pc:sldMkLst>
        <pc:spChg chg="mod">
          <ac:chgData name="Hyejoo Kang" userId="5bd9b093-f3b9-47cb-ac78-3814d394e3aa" providerId="ADAL" clId="{F5BA5C27-10DC-436C-A429-8B6F825CB412}" dt="2024-11-18T20:29:33.809" v="1634" actId="403"/>
          <ac:spMkLst>
            <pc:docMk/>
            <pc:sldMk cId="0" sldId="303"/>
            <ac:spMk id="4" creationId="{2261BF15-61AF-EC5F-AA84-F0FDCD016159}"/>
          </ac:spMkLst>
        </pc:spChg>
      </pc:sldChg>
      <pc:sldChg chg="del">
        <pc:chgData name="Hyejoo Kang" userId="5bd9b093-f3b9-47cb-ac78-3814d394e3aa" providerId="ADAL" clId="{F5BA5C27-10DC-436C-A429-8B6F825CB412}" dt="2024-11-18T17:07:29.957" v="0" actId="2696"/>
        <pc:sldMkLst>
          <pc:docMk/>
          <pc:sldMk cId="593188930" sldId="312"/>
        </pc:sldMkLst>
      </pc:sldChg>
      <pc:sldChg chg="modSp mod">
        <pc:chgData name="Hyejoo Kang" userId="5bd9b093-f3b9-47cb-ac78-3814d394e3aa" providerId="ADAL" clId="{F5BA5C27-10DC-436C-A429-8B6F825CB412}" dt="2024-11-18T20:29:00.771" v="1614" actId="255"/>
        <pc:sldMkLst>
          <pc:docMk/>
          <pc:sldMk cId="1740982413" sldId="313"/>
        </pc:sldMkLst>
        <pc:spChg chg="mod">
          <ac:chgData name="Hyejoo Kang" userId="5bd9b093-f3b9-47cb-ac78-3814d394e3aa" providerId="ADAL" clId="{F5BA5C27-10DC-436C-A429-8B6F825CB412}" dt="2024-11-18T20:29:00.771" v="1614" actId="255"/>
          <ac:spMkLst>
            <pc:docMk/>
            <pc:sldMk cId="1740982413" sldId="313"/>
            <ac:spMk id="3" creationId="{FBFBBF35-902E-DA05-9683-BBBFCF140CC3}"/>
          </ac:spMkLst>
        </pc:spChg>
      </pc:sldChg>
      <pc:sldChg chg="delSp modSp mod">
        <pc:chgData name="Hyejoo Kang" userId="5bd9b093-f3b9-47cb-ac78-3814d394e3aa" providerId="ADAL" clId="{F5BA5C27-10DC-436C-A429-8B6F825CB412}" dt="2024-11-18T19:20:56.014" v="1599" actId="122"/>
        <pc:sldMkLst>
          <pc:docMk/>
          <pc:sldMk cId="27943514" sldId="314"/>
        </pc:sldMkLst>
        <pc:spChg chg="mod">
          <ac:chgData name="Hyejoo Kang" userId="5bd9b093-f3b9-47cb-ac78-3814d394e3aa" providerId="ADAL" clId="{F5BA5C27-10DC-436C-A429-8B6F825CB412}" dt="2024-11-18T19:20:35.481" v="1594" actId="1076"/>
          <ac:spMkLst>
            <pc:docMk/>
            <pc:sldMk cId="27943514" sldId="314"/>
            <ac:spMk id="2" creationId="{3B58599E-8409-7D57-A8B1-F12AC056E390}"/>
          </ac:spMkLst>
        </pc:spChg>
        <pc:spChg chg="mod">
          <ac:chgData name="Hyejoo Kang" userId="5bd9b093-f3b9-47cb-ac78-3814d394e3aa" providerId="ADAL" clId="{F5BA5C27-10DC-436C-A429-8B6F825CB412}" dt="2024-11-18T17:07:52.351" v="4" actId="1076"/>
          <ac:spMkLst>
            <pc:docMk/>
            <pc:sldMk cId="27943514" sldId="314"/>
            <ac:spMk id="12" creationId="{E8DBF1DF-EFA1-0AFF-8D26-8BD6EEA77069}"/>
          </ac:spMkLst>
        </pc:spChg>
        <pc:spChg chg="del">
          <ac:chgData name="Hyejoo Kang" userId="5bd9b093-f3b9-47cb-ac78-3814d394e3aa" providerId="ADAL" clId="{F5BA5C27-10DC-436C-A429-8B6F825CB412}" dt="2024-11-18T17:07:48.295" v="2" actId="478"/>
          <ac:spMkLst>
            <pc:docMk/>
            <pc:sldMk cId="27943514" sldId="314"/>
            <ac:spMk id="13" creationId="{85D15689-F945-E705-3FF1-63E0931D5B40}"/>
          </ac:spMkLst>
        </pc:spChg>
        <pc:spChg chg="mod">
          <ac:chgData name="Hyejoo Kang" userId="5bd9b093-f3b9-47cb-ac78-3814d394e3aa" providerId="ADAL" clId="{F5BA5C27-10DC-436C-A429-8B6F825CB412}" dt="2024-11-18T19:20:56.014" v="1599" actId="122"/>
          <ac:spMkLst>
            <pc:docMk/>
            <pc:sldMk cId="27943514" sldId="314"/>
            <ac:spMk id="14" creationId="{3BA5572B-C115-1C78-1C52-5FD08A559993}"/>
          </ac:spMkLst>
        </pc:spChg>
        <pc:picChg chg="del">
          <ac:chgData name="Hyejoo Kang" userId="5bd9b093-f3b9-47cb-ac78-3814d394e3aa" providerId="ADAL" clId="{F5BA5C27-10DC-436C-A429-8B6F825CB412}" dt="2024-11-18T17:07:46.498" v="1" actId="478"/>
          <ac:picMkLst>
            <pc:docMk/>
            <pc:sldMk cId="27943514" sldId="314"/>
            <ac:picMk id="6" creationId="{00000000-0000-0000-0000-000000000000}"/>
          </ac:picMkLst>
        </pc:picChg>
        <pc:picChg chg="mod">
          <ac:chgData name="Hyejoo Kang" userId="5bd9b093-f3b9-47cb-ac78-3814d394e3aa" providerId="ADAL" clId="{F5BA5C27-10DC-436C-A429-8B6F825CB412}" dt="2024-11-18T17:08:05.343" v="9" actId="1076"/>
          <ac:picMkLst>
            <pc:docMk/>
            <pc:sldMk cId="27943514" sldId="314"/>
            <ac:picMk id="10" creationId="{709AA5FD-CBFF-0DAF-AF61-053D3BFAF68F}"/>
          </ac:picMkLst>
        </pc:picChg>
        <pc:picChg chg="mod">
          <ac:chgData name="Hyejoo Kang" userId="5bd9b093-f3b9-47cb-ac78-3814d394e3aa" providerId="ADAL" clId="{F5BA5C27-10DC-436C-A429-8B6F825CB412}" dt="2024-11-18T17:08:14.206" v="12" actId="1076"/>
          <ac:picMkLst>
            <pc:docMk/>
            <pc:sldMk cId="27943514" sldId="314"/>
            <ac:picMk id="15" creationId="{4E975ECC-6A5C-BB19-C6B3-936B1CA20844}"/>
          </ac:picMkLst>
        </pc:picChg>
      </pc:sldChg>
      <pc:sldChg chg="modSp mod">
        <pc:chgData name="Hyejoo Kang" userId="5bd9b093-f3b9-47cb-ac78-3814d394e3aa" providerId="ADAL" clId="{F5BA5C27-10DC-436C-A429-8B6F825CB412}" dt="2024-11-18T20:32:33.714" v="1680" actId="14100"/>
        <pc:sldMkLst>
          <pc:docMk/>
          <pc:sldMk cId="3559561375" sldId="315"/>
        </pc:sldMkLst>
        <pc:spChg chg="mod">
          <ac:chgData name="Hyejoo Kang" userId="5bd9b093-f3b9-47cb-ac78-3814d394e3aa" providerId="ADAL" clId="{F5BA5C27-10DC-436C-A429-8B6F825CB412}" dt="2024-11-18T20:32:12.903" v="1673" actId="1076"/>
          <ac:spMkLst>
            <pc:docMk/>
            <pc:sldMk cId="3559561375" sldId="315"/>
            <ac:spMk id="2" creationId="{3B58599E-8409-7D57-A8B1-F12AC056E390}"/>
          </ac:spMkLst>
        </pc:spChg>
        <pc:spChg chg="mod">
          <ac:chgData name="Hyejoo Kang" userId="5bd9b093-f3b9-47cb-ac78-3814d394e3aa" providerId="ADAL" clId="{F5BA5C27-10DC-436C-A429-8B6F825CB412}" dt="2024-11-18T19:21:07.179" v="1601" actId="1076"/>
          <ac:spMkLst>
            <pc:docMk/>
            <pc:sldMk cId="3559561375" sldId="315"/>
            <ac:spMk id="5" creationId="{6BD81015-B46B-2A6E-8E7C-E43DB1BB1B23}"/>
          </ac:spMkLst>
        </pc:spChg>
        <pc:spChg chg="mod">
          <ac:chgData name="Hyejoo Kang" userId="5bd9b093-f3b9-47cb-ac78-3814d394e3aa" providerId="ADAL" clId="{F5BA5C27-10DC-436C-A429-8B6F825CB412}" dt="2024-11-18T20:32:06.048" v="1670" actId="1076"/>
          <ac:spMkLst>
            <pc:docMk/>
            <pc:sldMk cId="3559561375" sldId="315"/>
            <ac:spMk id="11" creationId="{4BE45FD4-D3EA-BA1B-EE35-B2E5EB77FC48}"/>
          </ac:spMkLst>
        </pc:spChg>
        <pc:picChg chg="mod">
          <ac:chgData name="Hyejoo Kang" userId="5bd9b093-f3b9-47cb-ac78-3814d394e3aa" providerId="ADAL" clId="{F5BA5C27-10DC-436C-A429-8B6F825CB412}" dt="2024-11-18T20:32:21.696" v="1676" actId="1076"/>
          <ac:picMkLst>
            <pc:docMk/>
            <pc:sldMk cId="3559561375" sldId="315"/>
            <ac:picMk id="6" creationId="{B4044A16-D2BB-5A5C-D307-92091B8618BF}"/>
          </ac:picMkLst>
        </pc:picChg>
        <pc:picChg chg="mod">
          <ac:chgData name="Hyejoo Kang" userId="5bd9b093-f3b9-47cb-ac78-3814d394e3aa" providerId="ADAL" clId="{F5BA5C27-10DC-436C-A429-8B6F825CB412}" dt="2024-11-18T20:32:22.815" v="1677" actId="1076"/>
          <ac:picMkLst>
            <pc:docMk/>
            <pc:sldMk cId="3559561375" sldId="315"/>
            <ac:picMk id="7" creationId="{20B6F17E-569F-E0FB-A7BF-08B53947AF74}"/>
          </ac:picMkLst>
        </pc:picChg>
        <pc:picChg chg="mod">
          <ac:chgData name="Hyejoo Kang" userId="5bd9b093-f3b9-47cb-ac78-3814d394e3aa" providerId="ADAL" clId="{F5BA5C27-10DC-436C-A429-8B6F825CB412}" dt="2024-11-18T20:31:47.247" v="1669" actId="14100"/>
          <ac:picMkLst>
            <pc:docMk/>
            <pc:sldMk cId="3559561375" sldId="315"/>
            <ac:picMk id="10" creationId="{93D1ECC0-0F6E-6B0A-3BF2-07D4B53611B0}"/>
          </ac:picMkLst>
        </pc:picChg>
        <pc:picChg chg="mod">
          <ac:chgData name="Hyejoo Kang" userId="5bd9b093-f3b9-47cb-ac78-3814d394e3aa" providerId="ADAL" clId="{F5BA5C27-10DC-436C-A429-8B6F825CB412}" dt="2024-11-18T20:32:14.152" v="1674" actId="1076"/>
          <ac:picMkLst>
            <pc:docMk/>
            <pc:sldMk cId="3559561375" sldId="315"/>
            <ac:picMk id="16" creationId="{47EA32F3-2C36-1D92-CE5F-4F1D235C0A5D}"/>
          </ac:picMkLst>
        </pc:picChg>
        <pc:cxnChg chg="mod">
          <ac:chgData name="Hyejoo Kang" userId="5bd9b093-f3b9-47cb-ac78-3814d394e3aa" providerId="ADAL" clId="{F5BA5C27-10DC-436C-A429-8B6F825CB412}" dt="2024-11-18T20:32:33.714" v="1680" actId="14100"/>
          <ac:cxnSpMkLst>
            <pc:docMk/>
            <pc:sldMk cId="3559561375" sldId="315"/>
            <ac:cxnSpMk id="13" creationId="{B81CCB4B-5605-EADA-3951-3CBC1A2DD93B}"/>
          </ac:cxnSpMkLst>
        </pc:cxnChg>
        <pc:cxnChg chg="mod">
          <ac:chgData name="Hyejoo Kang" userId="5bd9b093-f3b9-47cb-ac78-3814d394e3aa" providerId="ADAL" clId="{F5BA5C27-10DC-436C-A429-8B6F825CB412}" dt="2024-11-18T20:32:30.407" v="1679" actId="14100"/>
          <ac:cxnSpMkLst>
            <pc:docMk/>
            <pc:sldMk cId="3559561375" sldId="315"/>
            <ac:cxnSpMk id="15" creationId="{0491D2CF-3217-0AB0-4FF7-102E7FE28ADE}"/>
          </ac:cxnSpMkLst>
        </pc:cxnChg>
      </pc:sldChg>
      <pc:sldChg chg="modSp mod">
        <pc:chgData name="Hyejoo Kang" userId="5bd9b093-f3b9-47cb-ac78-3814d394e3aa" providerId="ADAL" clId="{F5BA5C27-10DC-436C-A429-8B6F825CB412}" dt="2024-11-18T20:30:14.434" v="1648" actId="20577"/>
        <pc:sldMkLst>
          <pc:docMk/>
          <pc:sldMk cId="1592758012" sldId="317"/>
        </pc:sldMkLst>
        <pc:spChg chg="mod">
          <ac:chgData name="Hyejoo Kang" userId="5bd9b093-f3b9-47cb-ac78-3814d394e3aa" providerId="ADAL" clId="{F5BA5C27-10DC-436C-A429-8B6F825CB412}" dt="2024-11-18T20:30:14.434" v="1648" actId="20577"/>
          <ac:spMkLst>
            <pc:docMk/>
            <pc:sldMk cId="1592758012" sldId="317"/>
            <ac:spMk id="10" creationId="{FFBA4DD7-E844-DFAC-1D76-F60799906FF5}"/>
          </ac:spMkLst>
        </pc:spChg>
      </pc:sldChg>
      <pc:sldChg chg="modSp mod">
        <pc:chgData name="Hyejoo Kang" userId="5bd9b093-f3b9-47cb-ac78-3814d394e3aa" providerId="ADAL" clId="{F5BA5C27-10DC-436C-A429-8B6F825CB412}" dt="2024-11-18T20:33:58.675" v="1724" actId="20577"/>
        <pc:sldMkLst>
          <pc:docMk/>
          <pc:sldMk cId="1105534117" sldId="322"/>
        </pc:sldMkLst>
        <pc:spChg chg="mod">
          <ac:chgData name="Hyejoo Kang" userId="5bd9b093-f3b9-47cb-ac78-3814d394e3aa" providerId="ADAL" clId="{F5BA5C27-10DC-436C-A429-8B6F825CB412}" dt="2024-11-18T20:33:58.675" v="1724" actId="20577"/>
          <ac:spMkLst>
            <pc:docMk/>
            <pc:sldMk cId="1105534117" sldId="322"/>
            <ac:spMk id="2" creationId="{3B58599E-8409-7D57-A8B1-F12AC056E390}"/>
          </ac:spMkLst>
        </pc:spChg>
      </pc:sldChg>
      <pc:sldChg chg="modNotesTx">
        <pc:chgData name="Hyejoo Kang" userId="5bd9b093-f3b9-47cb-ac78-3814d394e3aa" providerId="ADAL" clId="{F5BA5C27-10DC-436C-A429-8B6F825CB412}" dt="2024-11-18T19:15:26.741" v="1484"/>
        <pc:sldMkLst>
          <pc:docMk/>
          <pc:sldMk cId="3420648863" sldId="324"/>
        </pc:sldMkLst>
      </pc:sldChg>
      <pc:sldChg chg="addSp delSp modSp mod modNotesTx">
        <pc:chgData name="Hyejoo Kang" userId="5bd9b093-f3b9-47cb-ac78-3814d394e3aa" providerId="ADAL" clId="{F5BA5C27-10DC-436C-A429-8B6F825CB412}" dt="2024-11-18T19:09:27.854" v="1037"/>
        <pc:sldMkLst>
          <pc:docMk/>
          <pc:sldMk cId="1632619471" sldId="325"/>
        </pc:sldMkLst>
        <pc:spChg chg="mod">
          <ac:chgData name="Hyejoo Kang" userId="5bd9b093-f3b9-47cb-ac78-3814d394e3aa" providerId="ADAL" clId="{F5BA5C27-10DC-436C-A429-8B6F825CB412}" dt="2024-11-18T17:30:39.487" v="584" actId="1076"/>
          <ac:spMkLst>
            <pc:docMk/>
            <pc:sldMk cId="1632619471" sldId="325"/>
            <ac:spMk id="3" creationId="{FBFBBF35-902E-DA05-9683-BBBFCF140CC3}"/>
          </ac:spMkLst>
        </pc:spChg>
        <pc:picChg chg="del mod">
          <ac:chgData name="Hyejoo Kang" userId="5bd9b093-f3b9-47cb-ac78-3814d394e3aa" providerId="ADAL" clId="{F5BA5C27-10DC-436C-A429-8B6F825CB412}" dt="2024-11-18T17:29:50.520" v="572" actId="478"/>
          <ac:picMkLst>
            <pc:docMk/>
            <pc:sldMk cId="1632619471" sldId="325"/>
            <ac:picMk id="6" creationId="{AA6A4254-3195-DEB6-ECD4-09F44827DCD8}"/>
          </ac:picMkLst>
        </pc:picChg>
        <pc:picChg chg="del">
          <ac:chgData name="Hyejoo Kang" userId="5bd9b093-f3b9-47cb-ac78-3814d394e3aa" providerId="ADAL" clId="{F5BA5C27-10DC-436C-A429-8B6F825CB412}" dt="2024-11-18T17:28:44.127" v="567" actId="478"/>
          <ac:picMkLst>
            <pc:docMk/>
            <pc:sldMk cId="1632619471" sldId="325"/>
            <ac:picMk id="7" creationId="{00D84236-6F1B-CB73-61E2-1CF72DA65931}"/>
          </ac:picMkLst>
        </pc:picChg>
        <pc:picChg chg="add mod modCrop">
          <ac:chgData name="Hyejoo Kang" userId="5bd9b093-f3b9-47cb-ac78-3814d394e3aa" providerId="ADAL" clId="{F5BA5C27-10DC-436C-A429-8B6F825CB412}" dt="2024-11-18T17:30:23.023" v="579" actId="1076"/>
          <ac:picMkLst>
            <pc:docMk/>
            <pc:sldMk cId="1632619471" sldId="325"/>
            <ac:picMk id="8" creationId="{45824C4B-1695-9885-BDD2-F6244368EC63}"/>
          </ac:picMkLst>
        </pc:picChg>
        <pc:picChg chg="mod">
          <ac:chgData name="Hyejoo Kang" userId="5bd9b093-f3b9-47cb-ac78-3814d394e3aa" providerId="ADAL" clId="{F5BA5C27-10DC-436C-A429-8B6F825CB412}" dt="2024-11-18T17:30:32.015" v="582" actId="1076"/>
          <ac:picMkLst>
            <pc:docMk/>
            <pc:sldMk cId="1632619471" sldId="325"/>
            <ac:picMk id="15" creationId="{CF5E0A9B-08C7-F4B0-27B2-A1169C3A4A56}"/>
          </ac:picMkLst>
        </pc:picChg>
      </pc:sldChg>
      <pc:sldChg chg="addSp modSp mod">
        <pc:chgData name="Hyejoo Kang" userId="5bd9b093-f3b9-47cb-ac78-3814d394e3aa" providerId="ADAL" clId="{F5BA5C27-10DC-436C-A429-8B6F825CB412}" dt="2024-11-18T22:36:26.527" v="1830" actId="1076"/>
        <pc:sldMkLst>
          <pc:docMk/>
          <pc:sldMk cId="3452620885" sldId="329"/>
        </pc:sldMkLst>
        <pc:spChg chg="add mod">
          <ac:chgData name="Hyejoo Kang" userId="5bd9b093-f3b9-47cb-ac78-3814d394e3aa" providerId="ADAL" clId="{F5BA5C27-10DC-436C-A429-8B6F825CB412}" dt="2024-11-18T22:36:20.886" v="1828" actId="1076"/>
          <ac:spMkLst>
            <pc:docMk/>
            <pc:sldMk cId="3452620885" sldId="329"/>
            <ac:spMk id="8" creationId="{22617F88-DCD8-CEF2-8D6E-FD79E175246C}"/>
          </ac:spMkLst>
        </pc:spChg>
        <pc:spChg chg="add mod">
          <ac:chgData name="Hyejoo Kang" userId="5bd9b093-f3b9-47cb-ac78-3814d394e3aa" providerId="ADAL" clId="{F5BA5C27-10DC-436C-A429-8B6F825CB412}" dt="2024-11-18T22:36:26.527" v="1830" actId="1076"/>
          <ac:spMkLst>
            <pc:docMk/>
            <pc:sldMk cId="3452620885" sldId="329"/>
            <ac:spMk id="10" creationId="{BC90C387-A162-9A12-AA3C-818C86A2CCE1}"/>
          </ac:spMkLst>
        </pc:spChg>
        <pc:picChg chg="mod">
          <ac:chgData name="Hyejoo Kang" userId="5bd9b093-f3b9-47cb-ac78-3814d394e3aa" providerId="ADAL" clId="{F5BA5C27-10DC-436C-A429-8B6F825CB412}" dt="2024-11-18T22:35:50.580" v="1802" actId="1076"/>
          <ac:picMkLst>
            <pc:docMk/>
            <pc:sldMk cId="3452620885" sldId="329"/>
            <ac:picMk id="11266" creationId="{3A5E749F-CB1E-BF5A-80EC-A0374C6FE23E}"/>
          </ac:picMkLst>
        </pc:picChg>
        <pc:cxnChg chg="add mod">
          <ac:chgData name="Hyejoo Kang" userId="5bd9b093-f3b9-47cb-ac78-3814d394e3aa" providerId="ADAL" clId="{F5BA5C27-10DC-436C-A429-8B6F825CB412}" dt="2024-11-18T22:36:23.606" v="1829" actId="14100"/>
          <ac:cxnSpMkLst>
            <pc:docMk/>
            <pc:sldMk cId="3452620885" sldId="329"/>
            <ac:cxnSpMk id="6" creationId="{AC051961-73D7-35AF-7265-0ADF9C40BB35}"/>
          </ac:cxnSpMkLst>
        </pc:cxnChg>
        <pc:cxnChg chg="add mod">
          <ac:chgData name="Hyejoo Kang" userId="5bd9b093-f3b9-47cb-ac78-3814d394e3aa" providerId="ADAL" clId="{F5BA5C27-10DC-436C-A429-8B6F825CB412}" dt="2024-11-18T22:36:19.639" v="1827" actId="14100"/>
          <ac:cxnSpMkLst>
            <pc:docMk/>
            <pc:sldMk cId="3452620885" sldId="329"/>
            <ac:cxnSpMk id="7" creationId="{6713CAF8-E626-724B-1D78-3C59E78FCC77}"/>
          </ac:cxnSpMkLst>
        </pc:cxnChg>
      </pc:sldChg>
      <pc:sldChg chg="modSp mod">
        <pc:chgData name="Hyejoo Kang" userId="5bd9b093-f3b9-47cb-ac78-3814d394e3aa" providerId="ADAL" clId="{F5BA5C27-10DC-436C-A429-8B6F825CB412}" dt="2024-11-18T22:55:36.426" v="2032" actId="1076"/>
        <pc:sldMkLst>
          <pc:docMk/>
          <pc:sldMk cId="451291575" sldId="344"/>
        </pc:sldMkLst>
        <pc:spChg chg="mod">
          <ac:chgData name="Hyejoo Kang" userId="5bd9b093-f3b9-47cb-ac78-3814d394e3aa" providerId="ADAL" clId="{F5BA5C27-10DC-436C-A429-8B6F825CB412}" dt="2024-11-18T22:55:36.426" v="2032" actId="1076"/>
          <ac:spMkLst>
            <pc:docMk/>
            <pc:sldMk cId="451291575" sldId="344"/>
            <ac:spMk id="2" creationId="{3B58599E-8409-7D57-A8B1-F12AC056E390}"/>
          </ac:spMkLst>
        </pc:spChg>
        <pc:spChg chg="mod">
          <ac:chgData name="Hyejoo Kang" userId="5bd9b093-f3b9-47cb-ac78-3814d394e3aa" providerId="ADAL" clId="{F5BA5C27-10DC-436C-A429-8B6F825CB412}" dt="2024-11-18T22:55:13.370" v="2023" actId="1076"/>
          <ac:spMkLst>
            <pc:docMk/>
            <pc:sldMk cId="451291575" sldId="344"/>
            <ac:spMk id="7" creationId="{00000000-0000-0000-0000-000000000000}"/>
          </ac:spMkLst>
        </pc:spChg>
        <pc:spChg chg="mod">
          <ac:chgData name="Hyejoo Kang" userId="5bd9b093-f3b9-47cb-ac78-3814d394e3aa" providerId="ADAL" clId="{F5BA5C27-10DC-436C-A429-8B6F825CB412}" dt="2024-11-18T22:55:10.857" v="2022" actId="1076"/>
          <ac:spMkLst>
            <pc:docMk/>
            <pc:sldMk cId="451291575" sldId="344"/>
            <ac:spMk id="9" creationId="{00000000-0000-0000-0000-000000000000}"/>
          </ac:spMkLst>
        </pc:spChg>
        <pc:picChg chg="mod">
          <ac:chgData name="Hyejoo Kang" userId="5bd9b093-f3b9-47cb-ac78-3814d394e3aa" providerId="ADAL" clId="{F5BA5C27-10DC-436C-A429-8B6F825CB412}" dt="2024-11-18T22:55:09.058" v="2021" actId="1076"/>
          <ac:picMkLst>
            <pc:docMk/>
            <pc:sldMk cId="451291575" sldId="344"/>
            <ac:picMk id="6" creationId="{00000000-0000-0000-0000-000000000000}"/>
          </ac:picMkLst>
        </pc:picChg>
      </pc:sldChg>
      <pc:sldChg chg="delSp modSp">
        <pc:chgData name="Hyejoo Kang" userId="5bd9b093-f3b9-47cb-ac78-3814d394e3aa" providerId="ADAL" clId="{F5BA5C27-10DC-436C-A429-8B6F825CB412}" dt="2024-11-18T22:56:16.536" v="2035" actId="478"/>
        <pc:sldMkLst>
          <pc:docMk/>
          <pc:sldMk cId="3272512227" sldId="364"/>
        </pc:sldMkLst>
        <pc:spChg chg="mod">
          <ac:chgData name="Hyejoo Kang" userId="5bd9b093-f3b9-47cb-ac78-3814d394e3aa" providerId="ADAL" clId="{F5BA5C27-10DC-436C-A429-8B6F825CB412}" dt="2024-11-18T22:56:10.389" v="2034" actId="207"/>
          <ac:spMkLst>
            <pc:docMk/>
            <pc:sldMk cId="3272512227" sldId="364"/>
            <ac:spMk id="3" creationId="{FBFBBF35-902E-DA05-9683-BBBFCF140CC3}"/>
          </ac:spMkLst>
        </pc:spChg>
        <pc:spChg chg="del">
          <ac:chgData name="Hyejoo Kang" userId="5bd9b093-f3b9-47cb-ac78-3814d394e3aa" providerId="ADAL" clId="{F5BA5C27-10DC-436C-A429-8B6F825CB412}" dt="2024-11-18T22:56:16.536" v="2035" actId="478"/>
          <ac:spMkLst>
            <pc:docMk/>
            <pc:sldMk cId="3272512227" sldId="364"/>
            <ac:spMk id="4" creationId="{2261BF15-61AF-EC5F-AA84-F0FDCD016159}"/>
          </ac:spMkLst>
        </pc:spChg>
      </pc:sldChg>
      <pc:sldChg chg="delSp">
        <pc:chgData name="Hyejoo Kang" userId="5bd9b093-f3b9-47cb-ac78-3814d394e3aa" providerId="ADAL" clId="{F5BA5C27-10DC-436C-A429-8B6F825CB412}" dt="2024-11-18T22:56:25.545" v="2036" actId="478"/>
        <pc:sldMkLst>
          <pc:docMk/>
          <pc:sldMk cId="1437814539" sldId="368"/>
        </pc:sldMkLst>
        <pc:spChg chg="del">
          <ac:chgData name="Hyejoo Kang" userId="5bd9b093-f3b9-47cb-ac78-3814d394e3aa" providerId="ADAL" clId="{F5BA5C27-10DC-436C-A429-8B6F825CB412}" dt="2024-11-18T22:56:25.545" v="2036" actId="478"/>
          <ac:spMkLst>
            <pc:docMk/>
            <pc:sldMk cId="1437814539" sldId="368"/>
            <ac:spMk id="4" creationId="{2261BF15-61AF-EC5F-AA84-F0FDCD016159}"/>
          </ac:spMkLst>
        </pc:spChg>
      </pc:sldChg>
      <pc:sldChg chg="delSp">
        <pc:chgData name="Hyejoo Kang" userId="5bd9b093-f3b9-47cb-ac78-3814d394e3aa" providerId="ADAL" clId="{F5BA5C27-10DC-436C-A429-8B6F825CB412}" dt="2024-11-18T22:56:31.925" v="2037" actId="478"/>
        <pc:sldMkLst>
          <pc:docMk/>
          <pc:sldMk cId="949547156" sldId="371"/>
        </pc:sldMkLst>
        <pc:spChg chg="del">
          <ac:chgData name="Hyejoo Kang" userId="5bd9b093-f3b9-47cb-ac78-3814d394e3aa" providerId="ADAL" clId="{F5BA5C27-10DC-436C-A429-8B6F825CB412}" dt="2024-11-18T22:56:31.925" v="2037" actId="478"/>
          <ac:spMkLst>
            <pc:docMk/>
            <pc:sldMk cId="949547156" sldId="371"/>
            <ac:spMk id="4" creationId="{2261BF15-61AF-EC5F-AA84-F0FDCD016159}"/>
          </ac:spMkLst>
        </pc:spChg>
      </pc:sldChg>
      <pc:sldChg chg="modSp mod">
        <pc:chgData name="Hyejoo Kang" userId="5bd9b093-f3b9-47cb-ac78-3814d394e3aa" providerId="ADAL" clId="{F5BA5C27-10DC-436C-A429-8B6F825CB412}" dt="2024-11-18T17:28:03.257" v="566" actId="20577"/>
        <pc:sldMkLst>
          <pc:docMk/>
          <pc:sldMk cId="3356288755" sldId="373"/>
        </pc:sldMkLst>
        <pc:spChg chg="mod">
          <ac:chgData name="Hyejoo Kang" userId="5bd9b093-f3b9-47cb-ac78-3814d394e3aa" providerId="ADAL" clId="{F5BA5C27-10DC-436C-A429-8B6F825CB412}" dt="2024-11-18T17:27:54.992" v="554" actId="14100"/>
          <ac:spMkLst>
            <pc:docMk/>
            <pc:sldMk cId="3356288755" sldId="373"/>
            <ac:spMk id="2" creationId="{3B58599E-8409-7D57-A8B1-F12AC056E390}"/>
          </ac:spMkLst>
        </pc:spChg>
        <pc:spChg chg="mod">
          <ac:chgData name="Hyejoo Kang" userId="5bd9b093-f3b9-47cb-ac78-3814d394e3aa" providerId="ADAL" clId="{F5BA5C27-10DC-436C-A429-8B6F825CB412}" dt="2024-11-18T17:28:03.257" v="566" actId="20577"/>
          <ac:spMkLst>
            <pc:docMk/>
            <pc:sldMk cId="3356288755" sldId="373"/>
            <ac:spMk id="3" creationId="{FBFBBF35-902E-DA05-9683-BBBFCF140CC3}"/>
          </ac:spMkLst>
        </pc:spChg>
        <pc:picChg chg="mod">
          <ac:chgData name="Hyejoo Kang" userId="5bd9b093-f3b9-47cb-ac78-3814d394e3aa" providerId="ADAL" clId="{F5BA5C27-10DC-436C-A429-8B6F825CB412}" dt="2024-11-18T17:27:58.240" v="556" actId="1076"/>
          <ac:picMkLst>
            <pc:docMk/>
            <pc:sldMk cId="3356288755" sldId="373"/>
            <ac:picMk id="6" creationId="{FE27F2CD-6328-63CE-63CF-6E060968F594}"/>
          </ac:picMkLst>
        </pc:picChg>
      </pc:sldChg>
      <pc:sldChg chg="addSp delSp modSp mod">
        <pc:chgData name="Hyejoo Kang" userId="5bd9b093-f3b9-47cb-ac78-3814d394e3aa" providerId="ADAL" clId="{F5BA5C27-10DC-436C-A429-8B6F825CB412}" dt="2024-11-18T22:59:19.326" v="2061" actId="478"/>
        <pc:sldMkLst>
          <pc:docMk/>
          <pc:sldMk cId="4282300287" sldId="374"/>
        </pc:sldMkLst>
        <pc:spChg chg="del">
          <ac:chgData name="Hyejoo Kang" userId="5bd9b093-f3b9-47cb-ac78-3814d394e3aa" providerId="ADAL" clId="{F5BA5C27-10DC-436C-A429-8B6F825CB412}" dt="2024-11-18T22:59:19.326" v="2061" actId="478"/>
          <ac:spMkLst>
            <pc:docMk/>
            <pc:sldMk cId="4282300287" sldId="374"/>
            <ac:spMk id="2" creationId="{3B58599E-8409-7D57-A8B1-F12AC056E390}"/>
          </ac:spMkLst>
        </pc:spChg>
        <pc:spChg chg="mod">
          <ac:chgData name="Hyejoo Kang" userId="5bd9b093-f3b9-47cb-ac78-3814d394e3aa" providerId="ADAL" clId="{F5BA5C27-10DC-436C-A429-8B6F825CB412}" dt="2024-11-18T20:30:58.663" v="1663" actId="20577"/>
          <ac:spMkLst>
            <pc:docMk/>
            <pc:sldMk cId="4282300287" sldId="374"/>
            <ac:spMk id="3" creationId="{FBFBBF35-902E-DA05-9683-BBBFCF140CC3}"/>
          </ac:spMkLst>
        </pc:spChg>
        <pc:spChg chg="del">
          <ac:chgData name="Hyejoo Kang" userId="5bd9b093-f3b9-47cb-ac78-3814d394e3aa" providerId="ADAL" clId="{F5BA5C27-10DC-436C-A429-8B6F825CB412}" dt="2024-11-18T22:59:13.804" v="2058" actId="478"/>
          <ac:spMkLst>
            <pc:docMk/>
            <pc:sldMk cId="4282300287" sldId="374"/>
            <ac:spMk id="4" creationId="{2261BF15-61AF-EC5F-AA84-F0FDCD016159}"/>
          </ac:spMkLst>
        </pc:spChg>
        <pc:spChg chg="mod">
          <ac:chgData name="Hyejoo Kang" userId="5bd9b093-f3b9-47cb-ac78-3814d394e3aa" providerId="ADAL" clId="{F5BA5C27-10DC-436C-A429-8B6F825CB412}" dt="2024-11-18T19:18:16.877" v="1500" actId="255"/>
          <ac:spMkLst>
            <pc:docMk/>
            <pc:sldMk cId="4282300287" sldId="374"/>
            <ac:spMk id="6" creationId="{00000000-0000-0000-0000-000000000000}"/>
          </ac:spMkLst>
        </pc:spChg>
        <pc:spChg chg="mod">
          <ac:chgData name="Hyejoo Kang" userId="5bd9b093-f3b9-47cb-ac78-3814d394e3aa" providerId="ADAL" clId="{F5BA5C27-10DC-436C-A429-8B6F825CB412}" dt="2024-11-18T19:18:06.340" v="1499" actId="403"/>
          <ac:spMkLst>
            <pc:docMk/>
            <pc:sldMk cId="4282300287" sldId="374"/>
            <ac:spMk id="9" creationId="{00000000-0000-0000-0000-000000000000}"/>
          </ac:spMkLst>
        </pc:spChg>
        <pc:picChg chg="add del">
          <ac:chgData name="Hyejoo Kang" userId="5bd9b093-f3b9-47cb-ac78-3814d394e3aa" providerId="ADAL" clId="{F5BA5C27-10DC-436C-A429-8B6F825CB412}" dt="2024-11-18T22:59:16.909" v="2060" actId="478"/>
          <ac:picMkLst>
            <pc:docMk/>
            <pc:sldMk cId="4282300287" sldId="374"/>
            <ac:picMk id="13" creationId="{2B5C9A06-5330-B22F-A84B-BBF27494A886}"/>
          </ac:picMkLst>
        </pc:picChg>
      </pc:sldChg>
      <pc:sldChg chg="delSp">
        <pc:chgData name="Hyejoo Kang" userId="5bd9b093-f3b9-47cb-ac78-3814d394e3aa" providerId="ADAL" clId="{F5BA5C27-10DC-436C-A429-8B6F825CB412}" dt="2024-11-18T22:54:04.435" v="2015" actId="478"/>
        <pc:sldMkLst>
          <pc:docMk/>
          <pc:sldMk cId="2590466500" sldId="376"/>
        </pc:sldMkLst>
        <pc:spChg chg="del">
          <ac:chgData name="Hyejoo Kang" userId="5bd9b093-f3b9-47cb-ac78-3814d394e3aa" providerId="ADAL" clId="{F5BA5C27-10DC-436C-A429-8B6F825CB412}" dt="2024-11-18T22:54:04.435" v="2015" actId="478"/>
          <ac:spMkLst>
            <pc:docMk/>
            <pc:sldMk cId="2590466500" sldId="376"/>
            <ac:spMk id="4" creationId="{2261BF15-61AF-EC5F-AA84-F0FDCD016159}"/>
          </ac:spMkLst>
        </pc:spChg>
        <pc:spChg chg="del">
          <ac:chgData name="Hyejoo Kang" userId="5bd9b093-f3b9-47cb-ac78-3814d394e3aa" providerId="ADAL" clId="{F5BA5C27-10DC-436C-A429-8B6F825CB412}" dt="2024-11-18T22:54:02.772" v="2014" actId="478"/>
          <ac:spMkLst>
            <pc:docMk/>
            <pc:sldMk cId="2590466500" sldId="376"/>
            <ac:spMk id="10" creationId="{8F5667A3-1174-C128-0482-5FEFBE6D59D2}"/>
          </ac:spMkLst>
        </pc:spChg>
      </pc:sldChg>
      <pc:sldChg chg="delSp modSp mod">
        <pc:chgData name="Hyejoo Kang" userId="5bd9b093-f3b9-47cb-ac78-3814d394e3aa" providerId="ADAL" clId="{F5BA5C27-10DC-436C-A429-8B6F825CB412}" dt="2024-11-18T22:56:49.722" v="2039" actId="1076"/>
        <pc:sldMkLst>
          <pc:docMk/>
          <pc:sldMk cId="1042464350" sldId="389"/>
        </pc:sldMkLst>
        <pc:spChg chg="del">
          <ac:chgData name="Hyejoo Kang" userId="5bd9b093-f3b9-47cb-ac78-3814d394e3aa" providerId="ADAL" clId="{F5BA5C27-10DC-436C-A429-8B6F825CB412}" dt="2024-11-18T22:56:43.125" v="2038" actId="478"/>
          <ac:spMkLst>
            <pc:docMk/>
            <pc:sldMk cId="1042464350" sldId="389"/>
            <ac:spMk id="3" creationId="{00000000-0000-0000-0000-000000000000}"/>
          </ac:spMkLst>
        </pc:spChg>
        <pc:picChg chg="mod">
          <ac:chgData name="Hyejoo Kang" userId="5bd9b093-f3b9-47cb-ac78-3814d394e3aa" providerId="ADAL" clId="{F5BA5C27-10DC-436C-A429-8B6F825CB412}" dt="2024-11-18T22:56:49.722" v="2039" actId="1076"/>
          <ac:picMkLst>
            <pc:docMk/>
            <pc:sldMk cId="1042464350" sldId="389"/>
            <ac:picMk id="9" creationId="{3AF0D2E7-1656-EF86-BC32-49633F267180}"/>
          </ac:picMkLst>
        </pc:picChg>
      </pc:sldChg>
      <pc:sldChg chg="modSp mod">
        <pc:chgData name="Hyejoo Kang" userId="5bd9b093-f3b9-47cb-ac78-3814d394e3aa" providerId="ADAL" clId="{F5BA5C27-10DC-436C-A429-8B6F825CB412}" dt="2024-11-18T22:53:42.785" v="2013" actId="1076"/>
        <pc:sldMkLst>
          <pc:docMk/>
          <pc:sldMk cId="487566104" sldId="390"/>
        </pc:sldMkLst>
        <pc:spChg chg="mod">
          <ac:chgData name="Hyejoo Kang" userId="5bd9b093-f3b9-47cb-ac78-3814d394e3aa" providerId="ADAL" clId="{F5BA5C27-10DC-436C-A429-8B6F825CB412}" dt="2024-11-18T22:53:42.785" v="2013" actId="1076"/>
          <ac:spMkLst>
            <pc:docMk/>
            <pc:sldMk cId="487566104" sldId="390"/>
            <ac:spMk id="2" creationId="{00000000-0000-0000-0000-000000000000}"/>
          </ac:spMkLst>
        </pc:spChg>
        <pc:picChg chg="mod modCrop">
          <ac:chgData name="Hyejoo Kang" userId="5bd9b093-f3b9-47cb-ac78-3814d394e3aa" providerId="ADAL" clId="{F5BA5C27-10DC-436C-A429-8B6F825CB412}" dt="2024-11-18T22:53:40.490" v="2012" actId="1076"/>
          <ac:picMkLst>
            <pc:docMk/>
            <pc:sldMk cId="487566104" sldId="390"/>
            <ac:picMk id="6" creationId="{00000000-0000-0000-0000-000000000000}"/>
          </ac:picMkLst>
        </pc:picChg>
      </pc:sldChg>
      <pc:sldChg chg="addSp delSp modSp mod">
        <pc:chgData name="Hyejoo Kang" userId="5bd9b093-f3b9-47cb-ac78-3814d394e3aa" providerId="ADAL" clId="{F5BA5C27-10DC-436C-A429-8B6F825CB412}" dt="2024-11-18T22:52:59.648" v="2006" actId="20577"/>
        <pc:sldMkLst>
          <pc:docMk/>
          <pc:sldMk cId="1154309318" sldId="396"/>
        </pc:sldMkLst>
        <pc:spChg chg="del">
          <ac:chgData name="Hyejoo Kang" userId="5bd9b093-f3b9-47cb-ac78-3814d394e3aa" providerId="ADAL" clId="{F5BA5C27-10DC-436C-A429-8B6F825CB412}" dt="2024-11-18T22:51:34.107" v="1990" actId="478"/>
          <ac:spMkLst>
            <pc:docMk/>
            <pc:sldMk cId="1154309318" sldId="396"/>
            <ac:spMk id="5" creationId="{6BD81015-B46B-2A6E-8E7C-E43DB1BB1B23}"/>
          </ac:spMkLst>
        </pc:spChg>
        <pc:spChg chg="mod">
          <ac:chgData name="Hyejoo Kang" userId="5bd9b093-f3b9-47cb-ac78-3814d394e3aa" providerId="ADAL" clId="{F5BA5C27-10DC-436C-A429-8B6F825CB412}" dt="2024-11-18T22:52:59.648" v="2006" actId="20577"/>
          <ac:spMkLst>
            <pc:docMk/>
            <pc:sldMk cId="1154309318" sldId="396"/>
            <ac:spMk id="8" creationId="{3B58599E-8409-7D57-A8B1-F12AC056E390}"/>
          </ac:spMkLst>
        </pc:spChg>
        <pc:spChg chg="add mod">
          <ac:chgData name="Hyejoo Kang" userId="5bd9b093-f3b9-47cb-ac78-3814d394e3aa" providerId="ADAL" clId="{F5BA5C27-10DC-436C-A429-8B6F825CB412}" dt="2024-11-18T22:44:19.846" v="1897" actId="207"/>
          <ac:spMkLst>
            <pc:docMk/>
            <pc:sldMk cId="1154309318" sldId="396"/>
            <ac:spMk id="9" creationId="{CE05D063-3F03-F0F6-5B8C-A6ABD1D94170}"/>
          </ac:spMkLst>
        </pc:spChg>
        <pc:spChg chg="add mod">
          <ac:chgData name="Hyejoo Kang" userId="5bd9b093-f3b9-47cb-ac78-3814d394e3aa" providerId="ADAL" clId="{F5BA5C27-10DC-436C-A429-8B6F825CB412}" dt="2024-11-18T22:44:33.564" v="1911" actId="1076"/>
          <ac:spMkLst>
            <pc:docMk/>
            <pc:sldMk cId="1154309318" sldId="396"/>
            <ac:spMk id="10" creationId="{8CAF54AA-938C-E061-C6D9-5D0A8F66DF93}"/>
          </ac:spMkLst>
        </pc:spChg>
        <pc:spChg chg="mod">
          <ac:chgData name="Hyejoo Kang" userId="5bd9b093-f3b9-47cb-ac78-3814d394e3aa" providerId="ADAL" clId="{F5BA5C27-10DC-436C-A429-8B6F825CB412}" dt="2024-11-18T22:45:46.008" v="1961" actId="20577"/>
          <ac:spMkLst>
            <pc:docMk/>
            <pc:sldMk cId="1154309318" sldId="396"/>
            <ac:spMk id="11" creationId="{00000000-0000-0000-0000-000000000000}"/>
          </ac:spMkLst>
        </pc:spChg>
        <pc:spChg chg="add mod">
          <ac:chgData name="Hyejoo Kang" userId="5bd9b093-f3b9-47cb-ac78-3814d394e3aa" providerId="ADAL" clId="{F5BA5C27-10DC-436C-A429-8B6F825CB412}" dt="2024-11-18T22:46:13.197" v="1977" actId="1076"/>
          <ac:spMkLst>
            <pc:docMk/>
            <pc:sldMk cId="1154309318" sldId="396"/>
            <ac:spMk id="12" creationId="{4A7F5E63-CCE9-9E80-BA25-C0D5BC84067B}"/>
          </ac:spMkLst>
        </pc:spChg>
        <pc:spChg chg="add mod">
          <ac:chgData name="Hyejoo Kang" userId="5bd9b093-f3b9-47cb-ac78-3814d394e3aa" providerId="ADAL" clId="{F5BA5C27-10DC-436C-A429-8B6F825CB412}" dt="2024-11-18T22:45:09.878" v="1949" actId="1076"/>
          <ac:spMkLst>
            <pc:docMk/>
            <pc:sldMk cId="1154309318" sldId="396"/>
            <ac:spMk id="13" creationId="{2EDE852B-EBA8-3A8C-95B8-9722E4734846}"/>
          </ac:spMkLst>
        </pc:spChg>
        <pc:spChg chg="add mod">
          <ac:chgData name="Hyejoo Kang" userId="5bd9b093-f3b9-47cb-ac78-3814d394e3aa" providerId="ADAL" clId="{F5BA5C27-10DC-436C-A429-8B6F825CB412}" dt="2024-11-18T22:51:36.289" v="1991" actId="1076"/>
          <ac:spMkLst>
            <pc:docMk/>
            <pc:sldMk cId="1154309318" sldId="396"/>
            <ac:spMk id="15" creationId="{40933EEE-C056-0469-DA6F-EA7158CD2061}"/>
          </ac:spMkLst>
        </pc:spChg>
        <pc:picChg chg="add mod modCrop">
          <ac:chgData name="Hyejoo Kang" userId="5bd9b093-f3b9-47cb-ac78-3814d394e3aa" providerId="ADAL" clId="{F5BA5C27-10DC-436C-A429-8B6F825CB412}" dt="2024-11-18T22:44:15.620" v="1895" actId="1076"/>
          <ac:picMkLst>
            <pc:docMk/>
            <pc:sldMk cId="1154309318" sldId="396"/>
            <ac:picMk id="4" creationId="{79F02E59-937F-D921-8768-5E94DEC5B76A}"/>
          </ac:picMkLst>
        </pc:picChg>
        <pc:picChg chg="del">
          <ac:chgData name="Hyejoo Kang" userId="5bd9b093-f3b9-47cb-ac78-3814d394e3aa" providerId="ADAL" clId="{F5BA5C27-10DC-436C-A429-8B6F825CB412}" dt="2024-11-18T17:23:58.270" v="439" actId="478"/>
          <ac:picMkLst>
            <pc:docMk/>
            <pc:sldMk cId="1154309318" sldId="396"/>
            <ac:picMk id="10" creationId="{00000000-0000-0000-0000-000000000000}"/>
          </ac:picMkLst>
        </pc:picChg>
      </pc:sldChg>
      <pc:sldChg chg="modSp">
        <pc:chgData name="Hyejoo Kang" userId="5bd9b093-f3b9-47cb-ac78-3814d394e3aa" providerId="ADAL" clId="{F5BA5C27-10DC-436C-A429-8B6F825CB412}" dt="2024-11-18T20:30:30.382" v="1649" actId="1076"/>
        <pc:sldMkLst>
          <pc:docMk/>
          <pc:sldMk cId="4051356450" sldId="407"/>
        </pc:sldMkLst>
        <pc:spChg chg="mod">
          <ac:chgData name="Hyejoo Kang" userId="5bd9b093-f3b9-47cb-ac78-3814d394e3aa" providerId="ADAL" clId="{F5BA5C27-10DC-436C-A429-8B6F825CB412}" dt="2024-11-18T20:30:30.382" v="1649" actId="1076"/>
          <ac:spMkLst>
            <pc:docMk/>
            <pc:sldMk cId="4051356450" sldId="407"/>
            <ac:spMk id="4" creationId="{3DC88A0B-2D6E-3477-A77C-2D60239796D4}"/>
          </ac:spMkLst>
        </pc:spChg>
      </pc:sldChg>
      <pc:sldChg chg="addSp delSp modSp mod">
        <pc:chgData name="Hyejoo Kang" userId="5bd9b093-f3b9-47cb-ac78-3814d394e3aa" providerId="ADAL" clId="{F5BA5C27-10DC-436C-A429-8B6F825CB412}" dt="2024-11-18T20:47:11.603" v="1783" actId="1076"/>
        <pc:sldMkLst>
          <pc:docMk/>
          <pc:sldMk cId="1185179360" sldId="409"/>
        </pc:sldMkLst>
        <pc:spChg chg="mod">
          <ac:chgData name="Hyejoo Kang" userId="5bd9b093-f3b9-47cb-ac78-3814d394e3aa" providerId="ADAL" clId="{F5BA5C27-10DC-436C-A429-8B6F825CB412}" dt="2024-11-18T20:45:37.611" v="1762" actId="1076"/>
          <ac:spMkLst>
            <pc:docMk/>
            <pc:sldMk cId="1185179360" sldId="409"/>
            <ac:spMk id="2" creationId="{0BC9712F-B475-0D26-B941-C568D344D2DC}"/>
          </ac:spMkLst>
        </pc:spChg>
        <pc:spChg chg="mod">
          <ac:chgData name="Hyejoo Kang" userId="5bd9b093-f3b9-47cb-ac78-3814d394e3aa" providerId="ADAL" clId="{F5BA5C27-10DC-436C-A429-8B6F825CB412}" dt="2024-11-18T20:45:54.442" v="1768" actId="14100"/>
          <ac:spMkLst>
            <pc:docMk/>
            <pc:sldMk cId="1185179360" sldId="409"/>
            <ac:spMk id="4" creationId="{AC64A778-3051-ED7C-E1B7-9A334193BE0B}"/>
          </ac:spMkLst>
        </pc:spChg>
        <pc:picChg chg="add del mod">
          <ac:chgData name="Hyejoo Kang" userId="5bd9b093-f3b9-47cb-ac78-3814d394e3aa" providerId="ADAL" clId="{F5BA5C27-10DC-436C-A429-8B6F825CB412}" dt="2024-11-18T20:38:52.874" v="1730" actId="478"/>
          <ac:picMkLst>
            <pc:docMk/>
            <pc:sldMk cId="1185179360" sldId="409"/>
            <ac:picMk id="3" creationId="{7C50D50F-32DC-B8FC-67B7-6A08299E5D21}"/>
          </ac:picMkLst>
        </pc:picChg>
        <pc:picChg chg="add del mod">
          <ac:chgData name="Hyejoo Kang" userId="5bd9b093-f3b9-47cb-ac78-3814d394e3aa" providerId="ADAL" clId="{F5BA5C27-10DC-436C-A429-8B6F825CB412}" dt="2024-11-18T20:47:03.922" v="1780" actId="1076"/>
          <ac:picMkLst>
            <pc:docMk/>
            <pc:sldMk cId="1185179360" sldId="409"/>
            <ac:picMk id="6" creationId="{D296EB81-B43D-74BC-E3AE-597965C97C34}"/>
          </ac:picMkLst>
        </pc:picChg>
        <pc:picChg chg="add del mod">
          <ac:chgData name="Hyejoo Kang" userId="5bd9b093-f3b9-47cb-ac78-3814d394e3aa" providerId="ADAL" clId="{F5BA5C27-10DC-436C-A429-8B6F825CB412}" dt="2024-11-18T20:39:48.680" v="1737" actId="478"/>
          <ac:picMkLst>
            <pc:docMk/>
            <pc:sldMk cId="1185179360" sldId="409"/>
            <ac:picMk id="7" creationId="{B75A771D-0541-6CC7-D6FB-58334DFA454A}"/>
          </ac:picMkLst>
        </pc:picChg>
        <pc:picChg chg="add mod modCrop">
          <ac:chgData name="Hyejoo Kang" userId="5bd9b093-f3b9-47cb-ac78-3814d394e3aa" providerId="ADAL" clId="{F5BA5C27-10DC-436C-A429-8B6F825CB412}" dt="2024-11-18T20:47:11.603" v="1783" actId="1076"/>
          <ac:picMkLst>
            <pc:docMk/>
            <pc:sldMk cId="1185179360" sldId="409"/>
            <ac:picMk id="8" creationId="{AF417335-99DB-088B-149E-1719A0FFB42F}"/>
          </ac:picMkLst>
        </pc:picChg>
        <pc:picChg chg="add del mod">
          <ac:chgData name="Hyejoo Kang" userId="5bd9b093-f3b9-47cb-ac78-3814d394e3aa" providerId="ADAL" clId="{F5BA5C27-10DC-436C-A429-8B6F825CB412}" dt="2024-11-18T20:42:51.786" v="1755" actId="478"/>
          <ac:picMkLst>
            <pc:docMk/>
            <pc:sldMk cId="1185179360" sldId="409"/>
            <ac:picMk id="9" creationId="{E838C537-2156-2020-2AF4-C238A927ED55}"/>
          </ac:picMkLst>
        </pc:picChg>
        <pc:picChg chg="add mod">
          <ac:chgData name="Hyejoo Kang" userId="5bd9b093-f3b9-47cb-ac78-3814d394e3aa" providerId="ADAL" clId="{F5BA5C27-10DC-436C-A429-8B6F825CB412}" dt="2024-11-18T20:47:06.627" v="1781" actId="1076"/>
          <ac:picMkLst>
            <pc:docMk/>
            <pc:sldMk cId="1185179360" sldId="409"/>
            <ac:picMk id="10" creationId="{1AD5743B-7CDE-ED0C-8BB5-8349F24061E8}"/>
          </ac:picMkLst>
        </pc:picChg>
      </pc:sldChg>
      <pc:sldChg chg="modSp mod">
        <pc:chgData name="Hyejoo Kang" userId="5bd9b093-f3b9-47cb-ac78-3814d394e3aa" providerId="ADAL" clId="{F5BA5C27-10DC-436C-A429-8B6F825CB412}" dt="2024-11-18T20:31:09.607" v="1664" actId="1076"/>
        <pc:sldMkLst>
          <pc:docMk/>
          <pc:sldMk cId="2987884656" sldId="410"/>
        </pc:sldMkLst>
        <pc:spChg chg="mod">
          <ac:chgData name="Hyejoo Kang" userId="5bd9b093-f3b9-47cb-ac78-3814d394e3aa" providerId="ADAL" clId="{F5BA5C27-10DC-436C-A429-8B6F825CB412}" dt="2024-11-18T20:31:09.607" v="1664" actId="1076"/>
          <ac:spMkLst>
            <pc:docMk/>
            <pc:sldMk cId="2987884656" sldId="410"/>
            <ac:spMk id="2" creationId="{48D77989-C14C-EBFB-77B1-287626CC46F5}"/>
          </ac:spMkLst>
        </pc:spChg>
      </pc:sldChg>
      <pc:sldChg chg="modSp mod">
        <pc:chgData name="Hyejoo Kang" userId="5bd9b093-f3b9-47cb-ac78-3814d394e3aa" providerId="ADAL" clId="{F5BA5C27-10DC-436C-A429-8B6F825CB412}" dt="2024-11-18T19:09:49.002" v="1039" actId="207"/>
        <pc:sldMkLst>
          <pc:docMk/>
          <pc:sldMk cId="4270876458" sldId="418"/>
        </pc:sldMkLst>
        <pc:spChg chg="mod">
          <ac:chgData name="Hyejoo Kang" userId="5bd9b093-f3b9-47cb-ac78-3814d394e3aa" providerId="ADAL" clId="{F5BA5C27-10DC-436C-A429-8B6F825CB412}" dt="2024-11-18T19:09:49.002" v="1039" actId="207"/>
          <ac:spMkLst>
            <pc:docMk/>
            <pc:sldMk cId="4270876458" sldId="418"/>
            <ac:spMk id="108" creationId="{C23623D7-2FA4-CA20-5C1B-9CFE6E8A424E}"/>
          </ac:spMkLst>
        </pc:spChg>
      </pc:sldChg>
      <pc:sldChg chg="modSp mod">
        <pc:chgData name="Hyejoo Kang" userId="5bd9b093-f3b9-47cb-ac78-3814d394e3aa" providerId="ADAL" clId="{F5BA5C27-10DC-436C-A429-8B6F825CB412}" dt="2024-11-18T22:58:22.628" v="2057" actId="20577"/>
        <pc:sldMkLst>
          <pc:docMk/>
          <pc:sldMk cId="338374883" sldId="421"/>
        </pc:sldMkLst>
        <pc:spChg chg="mod">
          <ac:chgData name="Hyejoo Kang" userId="5bd9b093-f3b9-47cb-ac78-3814d394e3aa" providerId="ADAL" clId="{F5BA5C27-10DC-436C-A429-8B6F825CB412}" dt="2024-11-18T22:58:22.628" v="2057" actId="20577"/>
          <ac:spMkLst>
            <pc:docMk/>
            <pc:sldMk cId="338374883" sldId="421"/>
            <ac:spMk id="10" creationId="{00000000-0000-0000-0000-000000000000}"/>
          </ac:spMkLst>
        </pc:spChg>
      </pc:sldChg>
      <pc:sldChg chg="delSp modSp mod">
        <pc:chgData name="Hyejoo Kang" userId="5bd9b093-f3b9-47cb-ac78-3814d394e3aa" providerId="ADAL" clId="{F5BA5C27-10DC-436C-A429-8B6F825CB412}" dt="2024-11-18T22:57:51.227" v="2041" actId="1076"/>
        <pc:sldMkLst>
          <pc:docMk/>
          <pc:sldMk cId="1903673846" sldId="426"/>
        </pc:sldMkLst>
        <pc:spChg chg="mod">
          <ac:chgData name="Hyejoo Kang" userId="5bd9b093-f3b9-47cb-ac78-3814d394e3aa" providerId="ADAL" clId="{F5BA5C27-10DC-436C-A429-8B6F825CB412}" dt="2024-11-18T22:21:38.712" v="1787" actId="20577"/>
          <ac:spMkLst>
            <pc:docMk/>
            <pc:sldMk cId="1903673846" sldId="426"/>
            <ac:spMk id="2" creationId="{00000000-0000-0000-0000-000000000000}"/>
          </ac:spMkLst>
        </pc:spChg>
        <pc:spChg chg="del">
          <ac:chgData name="Hyejoo Kang" userId="5bd9b093-f3b9-47cb-ac78-3814d394e3aa" providerId="ADAL" clId="{F5BA5C27-10DC-436C-A429-8B6F825CB412}" dt="2024-11-18T22:57:45.972" v="2040" actId="478"/>
          <ac:spMkLst>
            <pc:docMk/>
            <pc:sldMk cId="1903673846" sldId="426"/>
            <ac:spMk id="3" creationId="{00000000-0000-0000-0000-000000000000}"/>
          </ac:spMkLst>
        </pc:spChg>
        <pc:picChg chg="mod">
          <ac:chgData name="Hyejoo Kang" userId="5bd9b093-f3b9-47cb-ac78-3814d394e3aa" providerId="ADAL" clId="{F5BA5C27-10DC-436C-A429-8B6F825CB412}" dt="2024-11-18T22:57:51.227" v="2041" actId="1076"/>
          <ac:picMkLst>
            <pc:docMk/>
            <pc:sldMk cId="1903673846" sldId="426"/>
            <ac:picMk id="8" creationId="{00000000-0000-0000-0000-000000000000}"/>
          </ac:picMkLst>
        </pc:picChg>
      </pc:sldChg>
      <pc:sldChg chg="addSp delSp modSp mod">
        <pc:chgData name="Hyejoo Kang" userId="5bd9b093-f3b9-47cb-ac78-3814d394e3aa" providerId="ADAL" clId="{F5BA5C27-10DC-436C-A429-8B6F825CB412}" dt="2024-11-18T17:11:24.430" v="84" actId="1076"/>
        <pc:sldMkLst>
          <pc:docMk/>
          <pc:sldMk cId="2651449516" sldId="451"/>
        </pc:sldMkLst>
        <pc:spChg chg="mod">
          <ac:chgData name="Hyejoo Kang" userId="5bd9b093-f3b9-47cb-ac78-3814d394e3aa" providerId="ADAL" clId="{F5BA5C27-10DC-436C-A429-8B6F825CB412}" dt="2024-11-18T17:11:24.430" v="84" actId="1076"/>
          <ac:spMkLst>
            <pc:docMk/>
            <pc:sldMk cId="2651449516" sldId="451"/>
            <ac:spMk id="2" creationId="{313D818C-AE01-8B72-C810-F8EE59D41357}"/>
          </ac:spMkLst>
        </pc:spChg>
        <pc:spChg chg="del mod">
          <ac:chgData name="Hyejoo Kang" userId="5bd9b093-f3b9-47cb-ac78-3814d394e3aa" providerId="ADAL" clId="{F5BA5C27-10DC-436C-A429-8B6F825CB412}" dt="2024-11-18T17:11:05.437" v="79" actId="478"/>
          <ac:spMkLst>
            <pc:docMk/>
            <pc:sldMk cId="2651449516" sldId="451"/>
            <ac:spMk id="5" creationId="{7CF026F6-19DD-0C1E-82BA-CA04F42C894A}"/>
          </ac:spMkLst>
        </pc:spChg>
        <pc:spChg chg="del">
          <ac:chgData name="Hyejoo Kang" userId="5bd9b093-f3b9-47cb-ac78-3814d394e3aa" providerId="ADAL" clId="{F5BA5C27-10DC-436C-A429-8B6F825CB412}" dt="2024-11-18T17:08:44.293" v="15" actId="478"/>
          <ac:spMkLst>
            <pc:docMk/>
            <pc:sldMk cId="2651449516" sldId="451"/>
            <ac:spMk id="6" creationId="{3E1B111D-61A0-4718-95DC-28A7E61397CC}"/>
          </ac:spMkLst>
        </pc:spChg>
        <pc:spChg chg="mod">
          <ac:chgData name="Hyejoo Kang" userId="5bd9b093-f3b9-47cb-ac78-3814d394e3aa" providerId="ADAL" clId="{F5BA5C27-10DC-436C-A429-8B6F825CB412}" dt="2024-11-18T17:11:21.847" v="83" actId="1076"/>
          <ac:spMkLst>
            <pc:docMk/>
            <pc:sldMk cId="2651449516" sldId="451"/>
            <ac:spMk id="7" creationId="{B1F7C2A8-1DB1-04C7-6C1A-5496D29535F9}"/>
          </ac:spMkLst>
        </pc:spChg>
        <pc:spChg chg="mod">
          <ac:chgData name="Hyejoo Kang" userId="5bd9b093-f3b9-47cb-ac78-3814d394e3aa" providerId="ADAL" clId="{F5BA5C27-10DC-436C-A429-8B6F825CB412}" dt="2024-11-18T17:11:01.824" v="78" actId="1036"/>
          <ac:spMkLst>
            <pc:docMk/>
            <pc:sldMk cId="2651449516" sldId="451"/>
            <ac:spMk id="10" creationId="{EA2BE9D4-2DB4-1F74-E113-A18A8525458F}"/>
          </ac:spMkLst>
        </pc:spChg>
        <pc:spChg chg="mod">
          <ac:chgData name="Hyejoo Kang" userId="5bd9b093-f3b9-47cb-ac78-3814d394e3aa" providerId="ADAL" clId="{F5BA5C27-10DC-436C-A429-8B6F825CB412}" dt="2024-11-18T17:11:09.455" v="80" actId="1076"/>
          <ac:spMkLst>
            <pc:docMk/>
            <pc:sldMk cId="2651449516" sldId="451"/>
            <ac:spMk id="11" creationId="{2080FED2-B377-D74A-FE14-47C622214AF2}"/>
          </ac:spMkLst>
        </pc:spChg>
        <pc:spChg chg="mod">
          <ac:chgData name="Hyejoo Kang" userId="5bd9b093-f3b9-47cb-ac78-3814d394e3aa" providerId="ADAL" clId="{F5BA5C27-10DC-436C-A429-8B6F825CB412}" dt="2024-11-18T17:11:18.050" v="82" actId="164"/>
          <ac:spMkLst>
            <pc:docMk/>
            <pc:sldMk cId="2651449516" sldId="451"/>
            <ac:spMk id="15" creationId="{9E108722-85EA-F9CD-D60E-91AE9C8607BC}"/>
          </ac:spMkLst>
        </pc:spChg>
        <pc:spChg chg="mod">
          <ac:chgData name="Hyejoo Kang" userId="5bd9b093-f3b9-47cb-ac78-3814d394e3aa" providerId="ADAL" clId="{F5BA5C27-10DC-436C-A429-8B6F825CB412}" dt="2024-11-18T17:11:18.050" v="82" actId="164"/>
          <ac:spMkLst>
            <pc:docMk/>
            <pc:sldMk cId="2651449516" sldId="451"/>
            <ac:spMk id="21" creationId="{C4692D73-9C59-2CE4-D208-672ABB3E911F}"/>
          </ac:spMkLst>
        </pc:spChg>
        <pc:spChg chg="del">
          <ac:chgData name="Hyejoo Kang" userId="5bd9b093-f3b9-47cb-ac78-3814d394e3aa" providerId="ADAL" clId="{F5BA5C27-10DC-436C-A429-8B6F825CB412}" dt="2024-11-18T17:08:41.830" v="14" actId="478"/>
          <ac:spMkLst>
            <pc:docMk/>
            <pc:sldMk cId="2651449516" sldId="451"/>
            <ac:spMk id="28" creationId="{B919C8A6-15DA-D09E-1EC9-C933D712F2AE}"/>
          </ac:spMkLst>
        </pc:spChg>
        <pc:spChg chg="del">
          <ac:chgData name="Hyejoo Kang" userId="5bd9b093-f3b9-47cb-ac78-3814d394e3aa" providerId="ADAL" clId="{F5BA5C27-10DC-436C-A429-8B6F825CB412}" dt="2024-11-18T17:08:41.830" v="14" actId="478"/>
          <ac:spMkLst>
            <pc:docMk/>
            <pc:sldMk cId="2651449516" sldId="451"/>
            <ac:spMk id="29" creationId="{46BC731D-E0E4-7B10-B9E5-D48757826C80}"/>
          </ac:spMkLst>
        </pc:spChg>
        <pc:spChg chg="del">
          <ac:chgData name="Hyejoo Kang" userId="5bd9b093-f3b9-47cb-ac78-3814d394e3aa" providerId="ADAL" clId="{F5BA5C27-10DC-436C-A429-8B6F825CB412}" dt="2024-11-18T17:08:41.830" v="14" actId="478"/>
          <ac:spMkLst>
            <pc:docMk/>
            <pc:sldMk cId="2651449516" sldId="451"/>
            <ac:spMk id="30" creationId="{60C8E730-2692-C3D8-F6E7-80B0396E2B55}"/>
          </ac:spMkLst>
        </pc:spChg>
        <pc:spChg chg="del">
          <ac:chgData name="Hyejoo Kang" userId="5bd9b093-f3b9-47cb-ac78-3814d394e3aa" providerId="ADAL" clId="{F5BA5C27-10DC-436C-A429-8B6F825CB412}" dt="2024-11-18T17:08:41.830" v="14" actId="478"/>
          <ac:spMkLst>
            <pc:docMk/>
            <pc:sldMk cId="2651449516" sldId="451"/>
            <ac:spMk id="31" creationId="{22FE65F6-DF67-E94F-1930-BC2114D5B413}"/>
          </ac:spMkLst>
        </pc:spChg>
        <pc:spChg chg="del">
          <ac:chgData name="Hyejoo Kang" userId="5bd9b093-f3b9-47cb-ac78-3814d394e3aa" providerId="ADAL" clId="{F5BA5C27-10DC-436C-A429-8B6F825CB412}" dt="2024-11-18T17:08:41.830" v="14" actId="478"/>
          <ac:spMkLst>
            <pc:docMk/>
            <pc:sldMk cId="2651449516" sldId="451"/>
            <ac:spMk id="32" creationId="{41806ACA-B108-873F-3426-0CBB7DEA6D49}"/>
          </ac:spMkLst>
        </pc:spChg>
        <pc:spChg chg="del">
          <ac:chgData name="Hyejoo Kang" userId="5bd9b093-f3b9-47cb-ac78-3814d394e3aa" providerId="ADAL" clId="{F5BA5C27-10DC-436C-A429-8B6F825CB412}" dt="2024-11-18T17:08:41.830" v="14" actId="478"/>
          <ac:spMkLst>
            <pc:docMk/>
            <pc:sldMk cId="2651449516" sldId="451"/>
            <ac:spMk id="33" creationId="{DABD9F5F-03EF-5DFC-82E4-B3F92A251752}"/>
          </ac:spMkLst>
        </pc:spChg>
        <pc:spChg chg="del">
          <ac:chgData name="Hyejoo Kang" userId="5bd9b093-f3b9-47cb-ac78-3814d394e3aa" providerId="ADAL" clId="{F5BA5C27-10DC-436C-A429-8B6F825CB412}" dt="2024-11-18T17:08:41.830" v="14" actId="478"/>
          <ac:spMkLst>
            <pc:docMk/>
            <pc:sldMk cId="2651449516" sldId="451"/>
            <ac:spMk id="34" creationId="{C8BFAF25-F904-3722-05A0-C4A68B4536FF}"/>
          </ac:spMkLst>
        </pc:spChg>
        <pc:spChg chg="del">
          <ac:chgData name="Hyejoo Kang" userId="5bd9b093-f3b9-47cb-ac78-3814d394e3aa" providerId="ADAL" clId="{F5BA5C27-10DC-436C-A429-8B6F825CB412}" dt="2024-11-18T17:08:41.830" v="14" actId="478"/>
          <ac:spMkLst>
            <pc:docMk/>
            <pc:sldMk cId="2651449516" sldId="451"/>
            <ac:spMk id="35" creationId="{D6B4ADDA-05C7-3C21-F245-852BEBDB161C}"/>
          </ac:spMkLst>
        </pc:spChg>
        <pc:grpChg chg="add mod">
          <ac:chgData name="Hyejoo Kang" userId="5bd9b093-f3b9-47cb-ac78-3814d394e3aa" providerId="ADAL" clId="{F5BA5C27-10DC-436C-A429-8B6F825CB412}" dt="2024-11-18T17:11:18.050" v="82" actId="164"/>
          <ac:grpSpMkLst>
            <pc:docMk/>
            <pc:sldMk cId="2651449516" sldId="451"/>
            <ac:grpSpMk id="42" creationId="{9BA3FBF2-2006-EA3A-1C1D-76F079E52F90}"/>
          </ac:grpSpMkLst>
        </pc:grpChg>
        <pc:picChg chg="mod">
          <ac:chgData name="Hyejoo Kang" userId="5bd9b093-f3b9-47cb-ac78-3814d394e3aa" providerId="ADAL" clId="{F5BA5C27-10DC-436C-A429-8B6F825CB412}" dt="2024-11-18T17:11:18.050" v="82" actId="164"/>
          <ac:picMkLst>
            <pc:docMk/>
            <pc:sldMk cId="2651449516" sldId="451"/>
            <ac:picMk id="8" creationId="{46A51D49-3634-1E6E-B7B4-F93A1EF6D039}"/>
          </ac:picMkLst>
        </pc:picChg>
        <pc:picChg chg="mod">
          <ac:chgData name="Hyejoo Kang" userId="5bd9b093-f3b9-47cb-ac78-3814d394e3aa" providerId="ADAL" clId="{F5BA5C27-10DC-436C-A429-8B6F825CB412}" dt="2024-11-18T17:11:18.050" v="82" actId="164"/>
          <ac:picMkLst>
            <pc:docMk/>
            <pc:sldMk cId="2651449516" sldId="451"/>
            <ac:picMk id="9" creationId="{BC7390C1-9188-CFD0-061B-ACAC7CC287A5}"/>
          </ac:picMkLst>
        </pc:picChg>
        <pc:picChg chg="del">
          <ac:chgData name="Hyejoo Kang" userId="5bd9b093-f3b9-47cb-ac78-3814d394e3aa" providerId="ADAL" clId="{F5BA5C27-10DC-436C-A429-8B6F825CB412}" dt="2024-11-18T17:08:39.258" v="13" actId="478"/>
          <ac:picMkLst>
            <pc:docMk/>
            <pc:sldMk cId="2651449516" sldId="451"/>
            <ac:picMk id="25" creationId="{DFBFC430-AD69-9F24-1A57-0B2032D40B22}"/>
          </ac:picMkLst>
        </pc:picChg>
        <pc:cxnChg chg="mod">
          <ac:chgData name="Hyejoo Kang" userId="5bd9b093-f3b9-47cb-ac78-3814d394e3aa" providerId="ADAL" clId="{F5BA5C27-10DC-436C-A429-8B6F825CB412}" dt="2024-11-18T17:11:18.050" v="82" actId="164"/>
          <ac:cxnSpMkLst>
            <pc:docMk/>
            <pc:sldMk cId="2651449516" sldId="451"/>
            <ac:cxnSpMk id="13" creationId="{34F552A7-0191-6CBA-6023-32E68817B9B8}"/>
          </ac:cxnSpMkLst>
        </pc:cxnChg>
        <pc:cxnChg chg="mod">
          <ac:chgData name="Hyejoo Kang" userId="5bd9b093-f3b9-47cb-ac78-3814d394e3aa" providerId="ADAL" clId="{F5BA5C27-10DC-436C-A429-8B6F825CB412}" dt="2024-11-18T17:11:18.050" v="82" actId="164"/>
          <ac:cxnSpMkLst>
            <pc:docMk/>
            <pc:sldMk cId="2651449516" sldId="451"/>
            <ac:cxnSpMk id="19" creationId="{63C45DD7-D331-33D6-6F3C-37A043D1F775}"/>
          </ac:cxnSpMkLst>
        </pc:cxnChg>
      </pc:sldChg>
      <pc:sldChg chg="addSp delSp modSp mod">
        <pc:chgData name="Hyejoo Kang" userId="5bd9b093-f3b9-47cb-ac78-3814d394e3aa" providerId="ADAL" clId="{F5BA5C27-10DC-436C-A429-8B6F825CB412}" dt="2024-11-18T17:19:22.031" v="438" actId="14100"/>
        <pc:sldMkLst>
          <pc:docMk/>
          <pc:sldMk cId="4254584447" sldId="452"/>
        </pc:sldMkLst>
        <pc:spChg chg="mod">
          <ac:chgData name="Hyejoo Kang" userId="5bd9b093-f3b9-47cb-ac78-3814d394e3aa" providerId="ADAL" clId="{F5BA5C27-10DC-436C-A429-8B6F825CB412}" dt="2024-11-18T17:19:04.395" v="432" actId="2711"/>
          <ac:spMkLst>
            <pc:docMk/>
            <pc:sldMk cId="4254584447" sldId="452"/>
            <ac:spMk id="2" creationId="{37837DB9-1BBB-220B-6B5D-112F8739F033}"/>
          </ac:spMkLst>
        </pc:spChg>
        <pc:spChg chg="mod">
          <ac:chgData name="Hyejoo Kang" userId="5bd9b093-f3b9-47cb-ac78-3814d394e3aa" providerId="ADAL" clId="{F5BA5C27-10DC-436C-A429-8B6F825CB412}" dt="2024-11-18T17:19:09.965" v="434" actId="2711"/>
          <ac:spMkLst>
            <pc:docMk/>
            <pc:sldMk cId="4254584447" sldId="452"/>
            <ac:spMk id="10" creationId="{3ABFC549-DD2A-D893-DA11-FFF25A3EC0B5}"/>
          </ac:spMkLst>
        </pc:spChg>
        <pc:spChg chg="mod">
          <ac:chgData name="Hyejoo Kang" userId="5bd9b093-f3b9-47cb-ac78-3814d394e3aa" providerId="ADAL" clId="{F5BA5C27-10DC-436C-A429-8B6F825CB412}" dt="2024-11-18T17:18:20.972" v="368" actId="20577"/>
          <ac:spMkLst>
            <pc:docMk/>
            <pc:sldMk cId="4254584447" sldId="452"/>
            <ac:spMk id="11" creationId="{71AAD6B1-5276-BB17-4771-5A15BF245E2C}"/>
          </ac:spMkLst>
        </pc:spChg>
        <pc:spChg chg="mod">
          <ac:chgData name="Hyejoo Kang" userId="5bd9b093-f3b9-47cb-ac78-3814d394e3aa" providerId="ADAL" clId="{F5BA5C27-10DC-436C-A429-8B6F825CB412}" dt="2024-11-18T17:18:51.017" v="431" actId="20577"/>
          <ac:spMkLst>
            <pc:docMk/>
            <pc:sldMk cId="4254584447" sldId="452"/>
            <ac:spMk id="12" creationId="{20EB179A-105E-A4B5-3665-A9A89D1E7514}"/>
          </ac:spMkLst>
        </pc:spChg>
        <pc:spChg chg="add mod">
          <ac:chgData name="Hyejoo Kang" userId="5bd9b093-f3b9-47cb-ac78-3814d394e3aa" providerId="ADAL" clId="{F5BA5C27-10DC-436C-A429-8B6F825CB412}" dt="2024-11-18T17:17:49.523" v="348" actId="207"/>
          <ac:spMkLst>
            <pc:docMk/>
            <pc:sldMk cId="4254584447" sldId="452"/>
            <ac:spMk id="15" creationId="{C099EB15-3FEA-0D79-3ECA-A0CF4888D0FC}"/>
          </ac:spMkLst>
        </pc:spChg>
        <pc:spChg chg="add mod">
          <ac:chgData name="Hyejoo Kang" userId="5bd9b093-f3b9-47cb-ac78-3814d394e3aa" providerId="ADAL" clId="{F5BA5C27-10DC-436C-A429-8B6F825CB412}" dt="2024-11-18T17:17:51.602" v="349" actId="207"/>
          <ac:spMkLst>
            <pc:docMk/>
            <pc:sldMk cId="4254584447" sldId="452"/>
            <ac:spMk id="16" creationId="{45962774-BCEE-E1DD-6DC4-2780240FB15A}"/>
          </ac:spMkLst>
        </pc:spChg>
        <pc:spChg chg="add mod">
          <ac:chgData name="Hyejoo Kang" userId="5bd9b093-f3b9-47cb-ac78-3814d394e3aa" providerId="ADAL" clId="{F5BA5C27-10DC-436C-A429-8B6F825CB412}" dt="2024-11-18T17:17:53.386" v="350" actId="207"/>
          <ac:spMkLst>
            <pc:docMk/>
            <pc:sldMk cId="4254584447" sldId="452"/>
            <ac:spMk id="17" creationId="{2CF2AD48-7939-C48B-7B4D-3C02A459E0B0}"/>
          </ac:spMkLst>
        </pc:spChg>
        <pc:picChg chg="mod">
          <ac:chgData name="Hyejoo Kang" userId="5bd9b093-f3b9-47cb-ac78-3814d394e3aa" providerId="ADAL" clId="{F5BA5C27-10DC-436C-A429-8B6F825CB412}" dt="2024-11-18T17:19:22.031" v="438" actId="14100"/>
          <ac:picMkLst>
            <pc:docMk/>
            <pc:sldMk cId="4254584447" sldId="452"/>
            <ac:picMk id="7" creationId="{CACCAF7A-8EF8-2324-3CF5-7C3D1FBD228E}"/>
          </ac:picMkLst>
        </pc:picChg>
        <pc:picChg chg="mod">
          <ac:chgData name="Hyejoo Kang" userId="5bd9b093-f3b9-47cb-ac78-3814d394e3aa" providerId="ADAL" clId="{F5BA5C27-10DC-436C-A429-8B6F825CB412}" dt="2024-11-18T17:19:20.196" v="437" actId="14100"/>
          <ac:picMkLst>
            <pc:docMk/>
            <pc:sldMk cId="4254584447" sldId="452"/>
            <ac:picMk id="8" creationId="{F3663CDA-C6DF-214A-6BBD-08901304B5DE}"/>
          </ac:picMkLst>
        </pc:picChg>
        <pc:cxnChg chg="add del mod">
          <ac:chgData name="Hyejoo Kang" userId="5bd9b093-f3b9-47cb-ac78-3814d394e3aa" providerId="ADAL" clId="{F5BA5C27-10DC-436C-A429-8B6F825CB412}" dt="2024-11-18T17:16:33" v="297" actId="478"/>
          <ac:cxnSpMkLst>
            <pc:docMk/>
            <pc:sldMk cId="4254584447" sldId="452"/>
            <ac:cxnSpMk id="14" creationId="{B354F984-B80A-42DF-D8AC-EF07FC5DD78F}"/>
          </ac:cxnSpMkLst>
        </pc:cxnChg>
      </pc:sldChg>
      <pc:sldChg chg="addSp modSp new mod">
        <pc:chgData name="Hyejoo Kang" userId="5bd9b093-f3b9-47cb-ac78-3814d394e3aa" providerId="ADAL" clId="{F5BA5C27-10DC-436C-A429-8B6F825CB412}" dt="2024-11-18T22:41:49.874" v="1880" actId="1076"/>
        <pc:sldMkLst>
          <pc:docMk/>
          <pc:sldMk cId="3792921514" sldId="453"/>
        </pc:sldMkLst>
        <pc:spChg chg="mod">
          <ac:chgData name="Hyejoo Kang" userId="5bd9b093-f3b9-47cb-ac78-3814d394e3aa" providerId="ADAL" clId="{F5BA5C27-10DC-436C-A429-8B6F825CB412}" dt="2024-11-18T22:41:49.874" v="1880" actId="1076"/>
          <ac:spMkLst>
            <pc:docMk/>
            <pc:sldMk cId="3792921514" sldId="453"/>
            <ac:spMk id="4" creationId="{9BA4B1AA-F948-CC24-0745-3A18A4B3A6D7}"/>
          </ac:spMkLst>
        </pc:spChg>
        <pc:picChg chg="add mod">
          <ac:chgData name="Hyejoo Kang" userId="5bd9b093-f3b9-47cb-ac78-3814d394e3aa" providerId="ADAL" clId="{F5BA5C27-10DC-436C-A429-8B6F825CB412}" dt="2024-11-18T22:41:46.298" v="1879" actId="1076"/>
          <ac:picMkLst>
            <pc:docMk/>
            <pc:sldMk cId="3792921514" sldId="453"/>
            <ac:picMk id="7" creationId="{4A61B570-2E6B-A3C4-981D-2E85D6079702}"/>
          </ac:picMkLst>
        </pc:picChg>
      </pc:sldChg>
      <pc:sldChg chg="addSp delSp modSp new mod">
        <pc:chgData name="Hyejoo Kang" userId="5bd9b093-f3b9-47cb-ac78-3814d394e3aa" providerId="ADAL" clId="{F5BA5C27-10DC-436C-A429-8B6F825CB412}" dt="2024-11-18T22:43:27.485" v="1886" actId="14100"/>
        <pc:sldMkLst>
          <pc:docMk/>
          <pc:sldMk cId="1118706824" sldId="454"/>
        </pc:sldMkLst>
        <pc:picChg chg="add del">
          <ac:chgData name="Hyejoo Kang" userId="5bd9b093-f3b9-47cb-ac78-3814d394e3aa" providerId="ADAL" clId="{F5BA5C27-10DC-436C-A429-8B6F825CB412}" dt="2024-11-18T22:42:51.507" v="1883" actId="478"/>
          <ac:picMkLst>
            <pc:docMk/>
            <pc:sldMk cId="1118706824" sldId="454"/>
            <ac:picMk id="7" creationId="{C088A037-917D-4B79-B39C-05E21560BBEF}"/>
          </ac:picMkLst>
        </pc:picChg>
        <pc:picChg chg="add mod">
          <ac:chgData name="Hyejoo Kang" userId="5bd9b093-f3b9-47cb-ac78-3814d394e3aa" providerId="ADAL" clId="{F5BA5C27-10DC-436C-A429-8B6F825CB412}" dt="2024-11-18T22:43:27.485" v="1886" actId="14100"/>
          <ac:picMkLst>
            <pc:docMk/>
            <pc:sldMk cId="1118706824" sldId="454"/>
            <ac:picMk id="9" creationId="{BEDD6F6D-7756-FEAE-AB19-8CA59C3A84D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5F6E8C-8278-455C-BB82-B798811CD932}"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D88881FB-FAE2-48FD-B011-88FA58ABE5E7}">
      <dgm:prSet phldrT="[Text]" custT="1"/>
      <dgm:spPr>
        <a:xfrm rot="10800000">
          <a:off x="0" y="2762"/>
          <a:ext cx="11049000" cy="1251950"/>
        </a:xfrm>
        <a:prstGeom prst="upArrowCallout">
          <a:avLst/>
        </a:prstGeom>
        <a:solidFill>
          <a:srgbClr val="4472C4">
            <a:hueOff val="-7353344"/>
            <a:satOff val="-10228"/>
            <a:lumOff val="-3922"/>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2600" b="1" dirty="0">
              <a:solidFill>
                <a:sysClr val="window" lastClr="FFFFFF"/>
              </a:solidFill>
              <a:effectLst>
                <a:outerShdw blurRad="38100" dist="38100" dir="2700000" algn="tl">
                  <a:srgbClr val="000000">
                    <a:alpha val="43137"/>
                  </a:srgbClr>
                </a:outerShdw>
              </a:effectLst>
              <a:latin typeface="Arial"/>
              <a:ea typeface="+mn-ea"/>
              <a:cs typeface="+mn-cs"/>
            </a:rPr>
            <a:t>Doctor consultation</a:t>
          </a:r>
        </a:p>
      </dgm:t>
    </dgm:pt>
    <dgm:pt modelId="{58D76A96-A395-4EB8-9C78-FD0CEC859331}" type="parTrans" cxnId="{C2417A7B-ECAB-401B-AE44-D1C38046B536}">
      <dgm:prSet/>
      <dgm:spPr/>
      <dgm:t>
        <a:bodyPr/>
        <a:lstStyle/>
        <a:p>
          <a:endParaRPr lang="en-US"/>
        </a:p>
      </dgm:t>
    </dgm:pt>
    <dgm:pt modelId="{A456E493-273F-48DE-83CE-52EAD6972633}" type="sibTrans" cxnId="{C2417A7B-ECAB-401B-AE44-D1C38046B536}">
      <dgm:prSet/>
      <dgm:spPr/>
      <dgm:t>
        <a:bodyPr/>
        <a:lstStyle/>
        <a:p>
          <a:endParaRPr lang="en-US"/>
        </a:p>
      </dgm:t>
    </dgm:pt>
    <dgm:pt modelId="{6D155E42-9183-471C-8E0B-C27ADB227F41}">
      <dgm:prSet phldrT="[Text]" custT="1"/>
      <dgm:spPr>
        <a:xfrm>
          <a:off x="0" y="444499"/>
          <a:ext cx="11049000" cy="374333"/>
        </a:xfrm>
        <a:prstGeom prst="rect">
          <a:avLst/>
        </a:prstGeom>
        <a:solidFill>
          <a:srgbClr val="4472C4">
            <a:tint val="40000"/>
            <a:alpha val="90000"/>
            <a:hueOff val="-7391755"/>
            <a:satOff val="-12816"/>
            <a:lumOff val="-1289"/>
            <a:alphaOff val="0"/>
          </a:srgbClr>
        </a:solidFill>
        <a:ln w="12700" cap="flat" cmpd="sng" algn="ctr">
          <a:solidFill>
            <a:srgbClr val="4472C4">
              <a:tint val="40000"/>
              <a:alpha val="90000"/>
              <a:hueOff val="0"/>
              <a:satOff val="0"/>
              <a:lumOff val="0"/>
              <a:alphaOff val="0"/>
            </a:srgbClr>
          </a:solidFill>
          <a:prstDash val="solid"/>
          <a:miter lim="800000"/>
        </a:ln>
        <a:effectLst/>
      </dgm:spPr>
      <dgm:t>
        <a:bodyPr/>
        <a:lstStyle/>
        <a:p>
          <a:r>
            <a:rPr lang="en-US" sz="2200" dirty="0">
              <a:solidFill>
                <a:sysClr val="windowText" lastClr="000000">
                  <a:hueOff val="0"/>
                  <a:satOff val="0"/>
                  <a:lumOff val="0"/>
                  <a:alphaOff val="0"/>
                </a:sysClr>
              </a:solidFill>
              <a:latin typeface="Arial"/>
              <a:ea typeface="+mn-ea"/>
              <a:cs typeface="+mn-cs"/>
            </a:rPr>
            <a:t>Learn about radiation treatment. Give permission for treatment</a:t>
          </a:r>
        </a:p>
      </dgm:t>
    </dgm:pt>
    <dgm:pt modelId="{8C2B11F1-B161-404A-972A-A696E471FB9D}" type="parTrans" cxnId="{62EFBCBB-9A2F-4D44-904B-4FA4BEDD4469}">
      <dgm:prSet/>
      <dgm:spPr/>
      <dgm:t>
        <a:bodyPr/>
        <a:lstStyle/>
        <a:p>
          <a:endParaRPr lang="en-US"/>
        </a:p>
      </dgm:t>
    </dgm:pt>
    <dgm:pt modelId="{866D372C-D77E-4315-936A-E34D027A352E}" type="sibTrans" cxnId="{62EFBCBB-9A2F-4D44-904B-4FA4BEDD4469}">
      <dgm:prSet/>
      <dgm:spPr/>
      <dgm:t>
        <a:bodyPr/>
        <a:lstStyle/>
        <a:p>
          <a:endParaRPr lang="en-US"/>
        </a:p>
      </dgm:t>
    </dgm:pt>
    <dgm:pt modelId="{87818422-A419-4D38-840F-0994FACF6623}">
      <dgm:prSet phldrT="[Text]" custT="1"/>
      <dgm:spPr>
        <a:xfrm rot="10800000">
          <a:off x="0" y="1242503"/>
          <a:ext cx="11049000" cy="1251950"/>
        </a:xfrm>
        <a:prstGeom prst="upArrowCallout">
          <a:avLst/>
        </a:prstGeom>
        <a:solidFill>
          <a:srgbClr val="4472C4">
            <a:hueOff val="-5515009"/>
            <a:satOff val="-7671"/>
            <a:lumOff val="-2942"/>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2600" b="1" dirty="0">
              <a:solidFill>
                <a:sysClr val="window" lastClr="FFFFFF"/>
              </a:solidFill>
              <a:effectLst>
                <a:outerShdw blurRad="38100" dist="38100" dir="2700000" algn="tl">
                  <a:srgbClr val="000000">
                    <a:alpha val="43137"/>
                  </a:srgbClr>
                </a:outerShdw>
              </a:effectLst>
              <a:latin typeface="Arial"/>
              <a:ea typeface="+mn-ea"/>
              <a:cs typeface="+mn-cs"/>
            </a:rPr>
            <a:t>Simulation Imaging</a:t>
          </a:r>
        </a:p>
      </dgm:t>
    </dgm:pt>
    <dgm:pt modelId="{B4633E49-BD6C-408E-87CB-4DBFD90175AB}" type="parTrans" cxnId="{0C10D827-D0E1-40DB-AB84-7BB07F738219}">
      <dgm:prSet/>
      <dgm:spPr/>
      <dgm:t>
        <a:bodyPr/>
        <a:lstStyle/>
        <a:p>
          <a:endParaRPr lang="en-US"/>
        </a:p>
      </dgm:t>
    </dgm:pt>
    <dgm:pt modelId="{F49CC58F-0451-42B2-BBC1-C543981F14E1}" type="sibTrans" cxnId="{0C10D827-D0E1-40DB-AB84-7BB07F738219}">
      <dgm:prSet/>
      <dgm:spPr/>
      <dgm:t>
        <a:bodyPr/>
        <a:lstStyle/>
        <a:p>
          <a:endParaRPr lang="en-US"/>
        </a:p>
      </dgm:t>
    </dgm:pt>
    <dgm:pt modelId="{F42CF9E0-3256-4E85-A69E-99D6E3CD087B}">
      <dgm:prSet phldrT="[Text]" custT="1"/>
      <dgm:spPr>
        <a:xfrm>
          <a:off x="0" y="1681937"/>
          <a:ext cx="11049000" cy="374333"/>
        </a:xfrm>
        <a:prstGeom prst="rect">
          <a:avLst/>
        </a:prstGeom>
        <a:solidFill>
          <a:srgbClr val="4472C4">
            <a:tint val="40000"/>
            <a:alpha val="90000"/>
            <a:hueOff val="-5543816"/>
            <a:satOff val="-9612"/>
            <a:lumOff val="-967"/>
            <a:alphaOff val="0"/>
          </a:srgbClr>
        </a:solidFill>
        <a:ln w="12700" cap="flat" cmpd="sng" algn="ctr">
          <a:solidFill>
            <a:srgbClr val="4472C4">
              <a:tint val="40000"/>
              <a:alpha val="90000"/>
              <a:hueOff val="0"/>
              <a:satOff val="0"/>
              <a:lumOff val="0"/>
              <a:alphaOff val="0"/>
            </a:srgbClr>
          </a:solidFill>
          <a:prstDash val="solid"/>
          <a:miter lim="800000"/>
        </a:ln>
        <a:effectLst/>
      </dgm:spPr>
      <dgm:t>
        <a:bodyPr/>
        <a:lstStyle/>
        <a:p>
          <a:r>
            <a:rPr lang="en-US" sz="2200" dirty="0">
              <a:solidFill>
                <a:sysClr val="windowText" lastClr="000000">
                  <a:hueOff val="0"/>
                  <a:satOff val="0"/>
                  <a:lumOff val="0"/>
                  <a:alphaOff val="0"/>
                </a:sysClr>
              </a:solidFill>
              <a:latin typeface="Arial"/>
              <a:ea typeface="+mn-ea"/>
              <a:cs typeface="+mn-cs"/>
            </a:rPr>
            <a:t>Imaging scans to determine exact area to treat. Crucial step of treatment design </a:t>
          </a:r>
        </a:p>
      </dgm:t>
    </dgm:pt>
    <dgm:pt modelId="{52AAAB0F-FE4F-454D-9747-33A36202908F}" type="parTrans" cxnId="{FE2F3145-EBFA-4D5A-B8A1-B0529A4BD43C}">
      <dgm:prSet/>
      <dgm:spPr/>
      <dgm:t>
        <a:bodyPr/>
        <a:lstStyle/>
        <a:p>
          <a:endParaRPr lang="en-US"/>
        </a:p>
      </dgm:t>
    </dgm:pt>
    <dgm:pt modelId="{BA3EB100-664A-4CA8-B8B9-EB2AE074214C}" type="sibTrans" cxnId="{FE2F3145-EBFA-4D5A-B8A1-B0529A4BD43C}">
      <dgm:prSet/>
      <dgm:spPr/>
      <dgm:t>
        <a:bodyPr/>
        <a:lstStyle/>
        <a:p>
          <a:endParaRPr lang="en-US"/>
        </a:p>
      </dgm:t>
    </dgm:pt>
    <dgm:pt modelId="{14E61527-4E4A-47F8-9E03-79918689F355}">
      <dgm:prSet phldrT="[Text]" custT="1"/>
      <dgm:spPr>
        <a:xfrm rot="10800000">
          <a:off x="0" y="2482243"/>
          <a:ext cx="11049000" cy="1251950"/>
        </a:xfrm>
        <a:prstGeom prst="upArrowCallout">
          <a:avLst/>
        </a:prstGeom>
        <a:solidFill>
          <a:srgbClr val="4472C4">
            <a:hueOff val="-3676672"/>
            <a:satOff val="-5114"/>
            <a:lumOff val="-1961"/>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2600" b="1" dirty="0">
              <a:solidFill>
                <a:sysClr val="window" lastClr="FFFFFF"/>
              </a:solidFill>
              <a:effectLst>
                <a:outerShdw blurRad="38100" dist="38100" dir="2700000" algn="tl">
                  <a:srgbClr val="000000">
                    <a:alpha val="43137"/>
                  </a:srgbClr>
                </a:outerShdw>
              </a:effectLst>
              <a:latin typeface="Arial"/>
              <a:ea typeface="+mn-ea"/>
              <a:cs typeface="+mn-cs"/>
            </a:rPr>
            <a:t>Treatment planning</a:t>
          </a:r>
        </a:p>
      </dgm:t>
    </dgm:pt>
    <dgm:pt modelId="{81F7F0B8-49D2-4A35-B367-72F42D70EBA7}" type="parTrans" cxnId="{C6A6271B-8BD8-49C8-B447-2EF9C9F0DE00}">
      <dgm:prSet/>
      <dgm:spPr/>
      <dgm:t>
        <a:bodyPr/>
        <a:lstStyle/>
        <a:p>
          <a:endParaRPr lang="en-US"/>
        </a:p>
      </dgm:t>
    </dgm:pt>
    <dgm:pt modelId="{CF2786BA-C554-46CD-A4DC-CEE6E203EDCA}" type="sibTrans" cxnId="{C6A6271B-8BD8-49C8-B447-2EF9C9F0DE00}">
      <dgm:prSet/>
      <dgm:spPr/>
      <dgm:t>
        <a:bodyPr/>
        <a:lstStyle/>
        <a:p>
          <a:endParaRPr lang="en-US"/>
        </a:p>
      </dgm:t>
    </dgm:pt>
    <dgm:pt modelId="{F33BFCFB-27E4-4A2D-8607-9BB5DAEC0FC0}">
      <dgm:prSet phldrT="[Text]" custT="1"/>
      <dgm:spPr>
        <a:xfrm>
          <a:off x="0" y="2921678"/>
          <a:ext cx="11049000" cy="374333"/>
        </a:xfrm>
        <a:prstGeom prst="rect">
          <a:avLst/>
        </a:prstGeom>
        <a:solidFill>
          <a:srgbClr val="4472C4">
            <a:tint val="40000"/>
            <a:alpha val="90000"/>
            <a:hueOff val="-3695877"/>
            <a:satOff val="-6408"/>
            <a:lumOff val="-644"/>
            <a:alphaOff val="0"/>
          </a:srgbClr>
        </a:solidFill>
        <a:ln w="12700" cap="flat" cmpd="sng" algn="ctr">
          <a:solidFill>
            <a:srgbClr val="4472C4">
              <a:tint val="40000"/>
              <a:alpha val="90000"/>
              <a:hueOff val="0"/>
              <a:satOff val="0"/>
              <a:lumOff val="0"/>
              <a:alphaOff val="0"/>
            </a:srgbClr>
          </a:solidFill>
          <a:prstDash val="solid"/>
          <a:miter lim="800000"/>
        </a:ln>
        <a:effectLst/>
      </dgm:spPr>
      <dgm:t>
        <a:bodyPr/>
        <a:lstStyle/>
        <a:p>
          <a:r>
            <a:rPr lang="en-US" sz="2200" dirty="0">
              <a:solidFill>
                <a:sysClr val="windowText" lastClr="000000">
                  <a:hueOff val="0"/>
                  <a:satOff val="0"/>
                  <a:lumOff val="0"/>
                  <a:alphaOff val="0"/>
                </a:sysClr>
              </a:solidFill>
              <a:latin typeface="Arial"/>
              <a:ea typeface="+mn-ea"/>
              <a:cs typeface="+mn-cs"/>
            </a:rPr>
            <a:t>Design treatment </a:t>
          </a:r>
          <a:r>
            <a:rPr lang="en-US" sz="2200" b="0" i="0" dirty="0">
              <a:solidFill>
                <a:sysClr val="windowText" lastClr="000000">
                  <a:hueOff val="0"/>
                  <a:satOff val="0"/>
                  <a:lumOff val="0"/>
                  <a:alphaOff val="0"/>
                </a:sysClr>
              </a:solidFill>
              <a:latin typeface="Arial"/>
              <a:ea typeface="+mn-ea"/>
              <a:cs typeface="+mn-cs"/>
            </a:rPr>
            <a:t>to achieve the treatment goals. Perform highly technical calculation</a:t>
          </a:r>
          <a:endParaRPr lang="en-US" sz="2200" dirty="0">
            <a:solidFill>
              <a:sysClr val="windowText" lastClr="000000">
                <a:hueOff val="0"/>
                <a:satOff val="0"/>
                <a:lumOff val="0"/>
                <a:alphaOff val="0"/>
              </a:sysClr>
            </a:solidFill>
            <a:latin typeface="Arial"/>
            <a:ea typeface="+mn-ea"/>
            <a:cs typeface="+mn-cs"/>
          </a:endParaRPr>
        </a:p>
      </dgm:t>
    </dgm:pt>
    <dgm:pt modelId="{93BECF76-A5EA-4F58-8557-D460D945BFC3}" type="parTrans" cxnId="{C2276164-CA1C-4991-A3F8-9340C0D7EF55}">
      <dgm:prSet/>
      <dgm:spPr/>
      <dgm:t>
        <a:bodyPr/>
        <a:lstStyle/>
        <a:p>
          <a:endParaRPr lang="en-US"/>
        </a:p>
      </dgm:t>
    </dgm:pt>
    <dgm:pt modelId="{3D95511E-E784-416A-9F71-49C137956AC8}" type="sibTrans" cxnId="{C2276164-CA1C-4991-A3F8-9340C0D7EF55}">
      <dgm:prSet/>
      <dgm:spPr/>
      <dgm:t>
        <a:bodyPr/>
        <a:lstStyle/>
        <a:p>
          <a:endParaRPr lang="en-US"/>
        </a:p>
      </dgm:t>
    </dgm:pt>
    <dgm:pt modelId="{2E4B0F64-3B08-48B7-9734-D9B1712EC647}">
      <dgm:prSet phldrT="[Text]" custT="1"/>
      <dgm:spPr>
        <a:xfrm rot="10800000">
          <a:off x="0" y="3721984"/>
          <a:ext cx="11049000" cy="1251950"/>
        </a:xfrm>
        <a:prstGeom prst="upArrowCallout">
          <a:avLst/>
        </a:prstGeom>
        <a:solidFill>
          <a:srgbClr val="4472C4">
            <a:hueOff val="-1838336"/>
            <a:satOff val="-2557"/>
            <a:lumOff val="-981"/>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2600" b="1" dirty="0">
              <a:solidFill>
                <a:sysClr val="window" lastClr="FFFFFF"/>
              </a:solidFill>
              <a:effectLst>
                <a:outerShdw blurRad="38100" dist="38100" dir="2700000" algn="tl">
                  <a:srgbClr val="000000">
                    <a:alpha val="43137"/>
                  </a:srgbClr>
                </a:outerShdw>
              </a:effectLst>
              <a:latin typeface="Arial"/>
              <a:ea typeface="+mn-ea"/>
              <a:cs typeface="+mn-cs"/>
            </a:rPr>
            <a:t>Quality Assurance (QA)</a:t>
          </a:r>
        </a:p>
      </dgm:t>
    </dgm:pt>
    <dgm:pt modelId="{D16D4A86-CD53-4EAA-9AC4-5C42293FE0DE}" type="parTrans" cxnId="{E3F24FD3-B1E8-4B96-B10B-157E70928CC2}">
      <dgm:prSet/>
      <dgm:spPr/>
      <dgm:t>
        <a:bodyPr/>
        <a:lstStyle/>
        <a:p>
          <a:endParaRPr lang="en-US"/>
        </a:p>
      </dgm:t>
    </dgm:pt>
    <dgm:pt modelId="{8AB6BFBE-B6CD-4426-83A5-2EB4C684EAF3}" type="sibTrans" cxnId="{E3F24FD3-B1E8-4B96-B10B-157E70928CC2}">
      <dgm:prSet/>
      <dgm:spPr/>
      <dgm:t>
        <a:bodyPr/>
        <a:lstStyle/>
        <a:p>
          <a:endParaRPr lang="en-US"/>
        </a:p>
      </dgm:t>
    </dgm:pt>
    <dgm:pt modelId="{62AB98D7-314C-4809-AFB1-47E7B64FA5CF}">
      <dgm:prSet phldrT="[Text]" custT="1"/>
      <dgm:spPr>
        <a:xfrm>
          <a:off x="0" y="4961725"/>
          <a:ext cx="11049000" cy="814012"/>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2600" b="1" dirty="0">
              <a:solidFill>
                <a:sysClr val="window" lastClr="FFFFFF"/>
              </a:solidFill>
              <a:effectLst>
                <a:outerShdw blurRad="38100" dist="38100" dir="2700000" algn="tl">
                  <a:srgbClr val="000000">
                    <a:alpha val="43137"/>
                  </a:srgbClr>
                </a:outerShdw>
              </a:effectLst>
              <a:latin typeface="Arial"/>
              <a:ea typeface="+mn-ea"/>
              <a:cs typeface="+mn-cs"/>
            </a:rPr>
            <a:t>Treatment Delivery</a:t>
          </a:r>
        </a:p>
      </dgm:t>
    </dgm:pt>
    <dgm:pt modelId="{085AD079-F531-4CD8-9AFE-FAC40FE6670B}" type="parTrans" cxnId="{D31E5276-CF1F-4F46-9F68-B4FF039165AD}">
      <dgm:prSet/>
      <dgm:spPr/>
      <dgm:t>
        <a:bodyPr/>
        <a:lstStyle/>
        <a:p>
          <a:endParaRPr lang="en-US"/>
        </a:p>
      </dgm:t>
    </dgm:pt>
    <dgm:pt modelId="{D4098BC5-7C59-42BD-BA29-2F9EE0760472}" type="sibTrans" cxnId="{D31E5276-CF1F-4F46-9F68-B4FF039165AD}">
      <dgm:prSet/>
      <dgm:spPr/>
      <dgm:t>
        <a:bodyPr/>
        <a:lstStyle/>
        <a:p>
          <a:endParaRPr lang="en-US"/>
        </a:p>
      </dgm:t>
    </dgm:pt>
    <dgm:pt modelId="{B3CB6333-2D9A-48A7-8B91-F83212C9FFEE}">
      <dgm:prSet phldrT="[Text]" custT="1"/>
      <dgm:spPr>
        <a:xfrm>
          <a:off x="0" y="4161419"/>
          <a:ext cx="11049000" cy="374333"/>
        </a:xfrm>
        <a:prstGeom prst="rect">
          <a:avLst/>
        </a:prstGeom>
        <a:solidFill>
          <a:srgbClr val="4472C4">
            <a:tint val="40000"/>
            <a:alpha val="90000"/>
            <a:hueOff val="-1847939"/>
            <a:satOff val="-3204"/>
            <a:lumOff val="-322"/>
            <a:alphaOff val="0"/>
          </a:srgbClr>
        </a:solidFill>
        <a:ln w="12700" cap="flat" cmpd="sng" algn="ctr">
          <a:solidFill>
            <a:srgbClr val="4472C4">
              <a:tint val="40000"/>
              <a:alpha val="90000"/>
              <a:hueOff val="0"/>
              <a:satOff val="0"/>
              <a:lumOff val="0"/>
              <a:alphaOff val="0"/>
            </a:srgbClr>
          </a:solidFill>
          <a:prstDash val="solid"/>
          <a:miter lim="800000"/>
        </a:ln>
        <a:effectLst/>
      </dgm:spPr>
      <dgm:t>
        <a:bodyPr/>
        <a:lstStyle/>
        <a:p>
          <a:r>
            <a:rPr lang="en-US" sz="2200" dirty="0">
              <a:solidFill>
                <a:sysClr val="windowText" lastClr="000000">
                  <a:hueOff val="0"/>
                  <a:satOff val="0"/>
                  <a:lumOff val="0"/>
                  <a:alphaOff val="0"/>
                </a:sysClr>
              </a:solidFill>
              <a:latin typeface="Arial"/>
              <a:ea typeface="+mn-ea"/>
              <a:cs typeface="+mn-cs"/>
            </a:rPr>
            <a:t>Physicist assess the quality of plan via verifying &amp; measuring prior to treatment </a:t>
          </a:r>
        </a:p>
      </dgm:t>
    </dgm:pt>
    <dgm:pt modelId="{369D894C-F5CD-49CC-B57C-47943C2A328A}" type="parTrans" cxnId="{6B23040F-7032-4C72-877A-816AC2D9331C}">
      <dgm:prSet/>
      <dgm:spPr/>
      <dgm:t>
        <a:bodyPr/>
        <a:lstStyle/>
        <a:p>
          <a:endParaRPr lang="en-US"/>
        </a:p>
      </dgm:t>
    </dgm:pt>
    <dgm:pt modelId="{5830058C-C9FF-466C-874E-5E853DD8686E}" type="sibTrans" cxnId="{6B23040F-7032-4C72-877A-816AC2D9331C}">
      <dgm:prSet/>
      <dgm:spPr/>
      <dgm:t>
        <a:bodyPr/>
        <a:lstStyle/>
        <a:p>
          <a:endParaRPr lang="en-US"/>
        </a:p>
      </dgm:t>
    </dgm:pt>
    <dgm:pt modelId="{7AB19678-40EC-4029-95D1-32A21701F181}">
      <dgm:prSet phldrT="[Text]" custT="1"/>
      <dgm:spPr>
        <a:xfrm>
          <a:off x="0" y="5385011"/>
          <a:ext cx="11049000" cy="374445"/>
        </a:xfrm>
        <a:prstGeom prst="rect">
          <a:avLst/>
        </a:prstGeom>
        <a:solidFill>
          <a:srgbClr val="4472C4">
            <a:tint val="40000"/>
            <a:alpha val="90000"/>
            <a:hueOff val="0"/>
            <a:satOff val="0"/>
            <a:lumOff val="0"/>
            <a:alphaOff val="0"/>
          </a:srgbClr>
        </a:solidFill>
        <a:ln w="12700" cap="flat" cmpd="sng" algn="ctr">
          <a:solidFill>
            <a:srgbClr val="4472C4">
              <a:tint val="40000"/>
              <a:alpha val="90000"/>
              <a:hueOff val="0"/>
              <a:satOff val="0"/>
              <a:lumOff val="0"/>
              <a:alphaOff val="0"/>
            </a:srgbClr>
          </a:solidFill>
          <a:prstDash val="solid"/>
          <a:miter lim="800000"/>
        </a:ln>
        <a:effectLst/>
      </dgm:spPr>
      <dgm:t>
        <a:bodyPr/>
        <a:lstStyle/>
        <a:p>
          <a:r>
            <a:rPr lang="en-US" sz="2200" b="0" dirty="0">
              <a:solidFill>
                <a:sysClr val="windowText" lastClr="000000">
                  <a:hueOff val="0"/>
                  <a:satOff val="0"/>
                  <a:lumOff val="0"/>
                  <a:alphaOff val="0"/>
                </a:sysClr>
              </a:solidFill>
              <a:effectLst/>
              <a:latin typeface="Arial"/>
              <a:ea typeface="+mn-ea"/>
              <a:cs typeface="+mn-cs"/>
            </a:rPr>
            <a:t>Make sure each treatment is accurately &amp; safely delivered </a:t>
          </a:r>
        </a:p>
      </dgm:t>
    </dgm:pt>
    <dgm:pt modelId="{D993AB7D-3119-418C-835B-DF6D8EE13C5B}" type="parTrans" cxnId="{6767804F-4E16-4A3B-BEF0-8401F8044DB3}">
      <dgm:prSet/>
      <dgm:spPr/>
      <dgm:t>
        <a:bodyPr/>
        <a:lstStyle/>
        <a:p>
          <a:endParaRPr lang="en-US"/>
        </a:p>
      </dgm:t>
    </dgm:pt>
    <dgm:pt modelId="{01E55DDE-1A88-4DB2-91B2-EE1149216231}" type="sibTrans" cxnId="{6767804F-4E16-4A3B-BEF0-8401F8044DB3}">
      <dgm:prSet/>
      <dgm:spPr/>
      <dgm:t>
        <a:bodyPr/>
        <a:lstStyle/>
        <a:p>
          <a:endParaRPr lang="en-US"/>
        </a:p>
      </dgm:t>
    </dgm:pt>
    <dgm:pt modelId="{0FA0256F-31D9-4254-B675-EB69FFAE5195}" type="pres">
      <dgm:prSet presAssocID="{1D5F6E8C-8278-455C-BB82-B798811CD932}" presName="Name0" presStyleCnt="0">
        <dgm:presLayoutVars>
          <dgm:dir/>
          <dgm:animLvl val="lvl"/>
          <dgm:resizeHandles val="exact"/>
        </dgm:presLayoutVars>
      </dgm:prSet>
      <dgm:spPr/>
      <dgm:t>
        <a:bodyPr/>
        <a:lstStyle/>
        <a:p>
          <a:endParaRPr lang="en-US"/>
        </a:p>
      </dgm:t>
    </dgm:pt>
    <dgm:pt modelId="{2E4FEC02-D102-4A99-BDC9-17CF08373DCB}" type="pres">
      <dgm:prSet presAssocID="{62AB98D7-314C-4809-AFB1-47E7B64FA5CF}" presName="boxAndChildren" presStyleCnt="0"/>
      <dgm:spPr/>
    </dgm:pt>
    <dgm:pt modelId="{2ABFD097-39B7-4A3A-8346-EBCA9C1F6B31}" type="pres">
      <dgm:prSet presAssocID="{62AB98D7-314C-4809-AFB1-47E7B64FA5CF}" presName="parentTextBox" presStyleLbl="node1" presStyleIdx="0" presStyleCnt="5"/>
      <dgm:spPr/>
      <dgm:t>
        <a:bodyPr/>
        <a:lstStyle/>
        <a:p>
          <a:endParaRPr lang="en-US"/>
        </a:p>
      </dgm:t>
    </dgm:pt>
    <dgm:pt modelId="{D23A91D8-5D36-4A09-97DB-413AB475CB7C}" type="pres">
      <dgm:prSet presAssocID="{62AB98D7-314C-4809-AFB1-47E7B64FA5CF}" presName="entireBox" presStyleLbl="node1" presStyleIdx="0" presStyleCnt="5"/>
      <dgm:spPr/>
      <dgm:t>
        <a:bodyPr/>
        <a:lstStyle/>
        <a:p>
          <a:endParaRPr lang="en-US"/>
        </a:p>
      </dgm:t>
    </dgm:pt>
    <dgm:pt modelId="{2E57658B-79AD-454E-AE27-B6FD6939F2FC}" type="pres">
      <dgm:prSet presAssocID="{62AB98D7-314C-4809-AFB1-47E7B64FA5CF}" presName="descendantBox" presStyleCnt="0"/>
      <dgm:spPr/>
    </dgm:pt>
    <dgm:pt modelId="{AC6A4538-60FB-4030-9EAE-C4A672F3A1B2}" type="pres">
      <dgm:prSet presAssocID="{7AB19678-40EC-4029-95D1-32A21701F181}" presName="childTextBox" presStyleLbl="fgAccFollowNode1" presStyleIdx="0" presStyleCnt="5">
        <dgm:presLayoutVars>
          <dgm:bulletEnabled val="1"/>
        </dgm:presLayoutVars>
      </dgm:prSet>
      <dgm:spPr/>
      <dgm:t>
        <a:bodyPr/>
        <a:lstStyle/>
        <a:p>
          <a:endParaRPr lang="en-US"/>
        </a:p>
      </dgm:t>
    </dgm:pt>
    <dgm:pt modelId="{C873762B-C282-4188-8946-B97564C64AA5}" type="pres">
      <dgm:prSet presAssocID="{8AB6BFBE-B6CD-4426-83A5-2EB4C684EAF3}" presName="sp" presStyleCnt="0"/>
      <dgm:spPr/>
    </dgm:pt>
    <dgm:pt modelId="{583E6199-405B-4F77-A8DD-C12DCE5005DA}" type="pres">
      <dgm:prSet presAssocID="{2E4B0F64-3B08-48B7-9734-D9B1712EC647}" presName="arrowAndChildren" presStyleCnt="0"/>
      <dgm:spPr/>
    </dgm:pt>
    <dgm:pt modelId="{A67E1DE1-C72E-4085-83B8-85EEE54E80C9}" type="pres">
      <dgm:prSet presAssocID="{2E4B0F64-3B08-48B7-9734-D9B1712EC647}" presName="parentTextArrow" presStyleLbl="node1" presStyleIdx="0" presStyleCnt="5"/>
      <dgm:spPr/>
      <dgm:t>
        <a:bodyPr/>
        <a:lstStyle/>
        <a:p>
          <a:endParaRPr lang="en-US"/>
        </a:p>
      </dgm:t>
    </dgm:pt>
    <dgm:pt modelId="{A0FDB8BE-8E18-47E2-B5D9-F24B6794DFA6}" type="pres">
      <dgm:prSet presAssocID="{2E4B0F64-3B08-48B7-9734-D9B1712EC647}" presName="arrow" presStyleLbl="node1" presStyleIdx="1" presStyleCnt="5"/>
      <dgm:spPr/>
      <dgm:t>
        <a:bodyPr/>
        <a:lstStyle/>
        <a:p>
          <a:endParaRPr lang="en-US"/>
        </a:p>
      </dgm:t>
    </dgm:pt>
    <dgm:pt modelId="{98D9224A-E5A1-4019-8753-D6E8116A2E7A}" type="pres">
      <dgm:prSet presAssocID="{2E4B0F64-3B08-48B7-9734-D9B1712EC647}" presName="descendantArrow" presStyleCnt="0"/>
      <dgm:spPr/>
    </dgm:pt>
    <dgm:pt modelId="{BFA12B0B-C377-4D1D-87A2-3BBA4E835C7D}" type="pres">
      <dgm:prSet presAssocID="{B3CB6333-2D9A-48A7-8B91-F83212C9FFEE}" presName="childTextArrow" presStyleLbl="fgAccFollowNode1" presStyleIdx="1" presStyleCnt="5">
        <dgm:presLayoutVars>
          <dgm:bulletEnabled val="1"/>
        </dgm:presLayoutVars>
      </dgm:prSet>
      <dgm:spPr/>
      <dgm:t>
        <a:bodyPr/>
        <a:lstStyle/>
        <a:p>
          <a:endParaRPr lang="en-US"/>
        </a:p>
      </dgm:t>
    </dgm:pt>
    <dgm:pt modelId="{1DE55083-2992-4587-AC5E-3C21031DEC3A}" type="pres">
      <dgm:prSet presAssocID="{CF2786BA-C554-46CD-A4DC-CEE6E203EDCA}" presName="sp" presStyleCnt="0"/>
      <dgm:spPr/>
    </dgm:pt>
    <dgm:pt modelId="{54F75F49-EE29-43CE-A62C-45EA0D398144}" type="pres">
      <dgm:prSet presAssocID="{14E61527-4E4A-47F8-9E03-79918689F355}" presName="arrowAndChildren" presStyleCnt="0"/>
      <dgm:spPr/>
    </dgm:pt>
    <dgm:pt modelId="{0C25A383-E674-400B-84F0-1C26390A56DE}" type="pres">
      <dgm:prSet presAssocID="{14E61527-4E4A-47F8-9E03-79918689F355}" presName="parentTextArrow" presStyleLbl="node1" presStyleIdx="1" presStyleCnt="5"/>
      <dgm:spPr/>
      <dgm:t>
        <a:bodyPr/>
        <a:lstStyle/>
        <a:p>
          <a:endParaRPr lang="en-US"/>
        </a:p>
      </dgm:t>
    </dgm:pt>
    <dgm:pt modelId="{5ADD4B1E-AC6D-4923-90A5-30736696A918}" type="pres">
      <dgm:prSet presAssocID="{14E61527-4E4A-47F8-9E03-79918689F355}" presName="arrow" presStyleLbl="node1" presStyleIdx="2" presStyleCnt="5"/>
      <dgm:spPr/>
      <dgm:t>
        <a:bodyPr/>
        <a:lstStyle/>
        <a:p>
          <a:endParaRPr lang="en-US"/>
        </a:p>
      </dgm:t>
    </dgm:pt>
    <dgm:pt modelId="{E38C8781-49ED-4B8F-B007-D47D9BB9E910}" type="pres">
      <dgm:prSet presAssocID="{14E61527-4E4A-47F8-9E03-79918689F355}" presName="descendantArrow" presStyleCnt="0"/>
      <dgm:spPr/>
    </dgm:pt>
    <dgm:pt modelId="{9D218611-CDB4-46B4-8E17-6C632B074443}" type="pres">
      <dgm:prSet presAssocID="{F33BFCFB-27E4-4A2D-8607-9BB5DAEC0FC0}" presName="childTextArrow" presStyleLbl="fgAccFollowNode1" presStyleIdx="2" presStyleCnt="5">
        <dgm:presLayoutVars>
          <dgm:bulletEnabled val="1"/>
        </dgm:presLayoutVars>
      </dgm:prSet>
      <dgm:spPr/>
      <dgm:t>
        <a:bodyPr/>
        <a:lstStyle/>
        <a:p>
          <a:endParaRPr lang="en-US"/>
        </a:p>
      </dgm:t>
    </dgm:pt>
    <dgm:pt modelId="{7B3AD0D8-9492-4343-AD69-D76D5C92262C}" type="pres">
      <dgm:prSet presAssocID="{F49CC58F-0451-42B2-BBC1-C543981F14E1}" presName="sp" presStyleCnt="0"/>
      <dgm:spPr/>
    </dgm:pt>
    <dgm:pt modelId="{9E3928EE-70BE-4ACE-89DD-9630E45773DD}" type="pres">
      <dgm:prSet presAssocID="{87818422-A419-4D38-840F-0994FACF6623}" presName="arrowAndChildren" presStyleCnt="0"/>
      <dgm:spPr/>
    </dgm:pt>
    <dgm:pt modelId="{71F004E6-0AC4-4F9C-B6F0-F5B967593BD8}" type="pres">
      <dgm:prSet presAssocID="{87818422-A419-4D38-840F-0994FACF6623}" presName="parentTextArrow" presStyleLbl="node1" presStyleIdx="2" presStyleCnt="5"/>
      <dgm:spPr/>
      <dgm:t>
        <a:bodyPr/>
        <a:lstStyle/>
        <a:p>
          <a:endParaRPr lang="en-US"/>
        </a:p>
      </dgm:t>
    </dgm:pt>
    <dgm:pt modelId="{C66871DE-EDEC-41E6-862E-621B057E5C6A}" type="pres">
      <dgm:prSet presAssocID="{87818422-A419-4D38-840F-0994FACF6623}" presName="arrow" presStyleLbl="node1" presStyleIdx="3" presStyleCnt="5" custLinFactNeighborY="-761"/>
      <dgm:spPr/>
      <dgm:t>
        <a:bodyPr/>
        <a:lstStyle/>
        <a:p>
          <a:endParaRPr lang="en-US"/>
        </a:p>
      </dgm:t>
    </dgm:pt>
    <dgm:pt modelId="{F02B85E5-ABFA-464B-B4FB-A9DAB727D28B}" type="pres">
      <dgm:prSet presAssocID="{87818422-A419-4D38-840F-0994FACF6623}" presName="descendantArrow" presStyleCnt="0"/>
      <dgm:spPr/>
    </dgm:pt>
    <dgm:pt modelId="{3C7C145E-F85D-43BC-80A1-6CC7505D8E07}" type="pres">
      <dgm:prSet presAssocID="{F42CF9E0-3256-4E85-A69E-99D6E3CD087B}" presName="childTextArrow" presStyleLbl="fgAccFollowNode1" presStyleIdx="3" presStyleCnt="5" custScaleY="116397">
        <dgm:presLayoutVars>
          <dgm:bulletEnabled val="1"/>
        </dgm:presLayoutVars>
      </dgm:prSet>
      <dgm:spPr/>
      <dgm:t>
        <a:bodyPr/>
        <a:lstStyle/>
        <a:p>
          <a:endParaRPr lang="en-US"/>
        </a:p>
      </dgm:t>
    </dgm:pt>
    <dgm:pt modelId="{187E6EC2-72C6-4D88-8120-69AD24E7E507}" type="pres">
      <dgm:prSet presAssocID="{A456E493-273F-48DE-83CE-52EAD6972633}" presName="sp" presStyleCnt="0"/>
      <dgm:spPr/>
    </dgm:pt>
    <dgm:pt modelId="{6A2A1823-B17B-4A91-8A4D-F2F1E34314B0}" type="pres">
      <dgm:prSet presAssocID="{D88881FB-FAE2-48FD-B011-88FA58ABE5E7}" presName="arrowAndChildren" presStyleCnt="0"/>
      <dgm:spPr/>
    </dgm:pt>
    <dgm:pt modelId="{CA0A9874-9460-47A7-A3BF-0E0FBB496D8D}" type="pres">
      <dgm:prSet presAssocID="{D88881FB-FAE2-48FD-B011-88FA58ABE5E7}" presName="parentTextArrow" presStyleLbl="node1" presStyleIdx="3" presStyleCnt="5"/>
      <dgm:spPr/>
      <dgm:t>
        <a:bodyPr/>
        <a:lstStyle/>
        <a:p>
          <a:endParaRPr lang="en-US"/>
        </a:p>
      </dgm:t>
    </dgm:pt>
    <dgm:pt modelId="{A4B2F4ED-5B24-4FA0-AFD4-FECD252D03DC}" type="pres">
      <dgm:prSet presAssocID="{D88881FB-FAE2-48FD-B011-88FA58ABE5E7}" presName="arrow" presStyleLbl="node1" presStyleIdx="4" presStyleCnt="5" custLinFactNeighborX="-1547" custLinFactNeighborY="-221"/>
      <dgm:spPr/>
      <dgm:t>
        <a:bodyPr/>
        <a:lstStyle/>
        <a:p>
          <a:endParaRPr lang="en-US"/>
        </a:p>
      </dgm:t>
    </dgm:pt>
    <dgm:pt modelId="{FD40BC99-9885-41C5-B318-E046D274FBC3}" type="pres">
      <dgm:prSet presAssocID="{D88881FB-FAE2-48FD-B011-88FA58ABE5E7}" presName="descendantArrow" presStyleCnt="0"/>
      <dgm:spPr/>
    </dgm:pt>
    <dgm:pt modelId="{07E6C719-0A4D-4B6A-9DD9-6C24CA6A930A}" type="pres">
      <dgm:prSet presAssocID="{6D155E42-9183-471C-8E0B-C27ADB227F41}" presName="childTextArrow" presStyleLbl="fgAccFollowNode1" presStyleIdx="4" presStyleCnt="5" custLinFactNeighborX="-168" custLinFactNeighborY="615">
        <dgm:presLayoutVars>
          <dgm:bulletEnabled val="1"/>
        </dgm:presLayoutVars>
      </dgm:prSet>
      <dgm:spPr/>
      <dgm:t>
        <a:bodyPr/>
        <a:lstStyle/>
        <a:p>
          <a:endParaRPr lang="en-US"/>
        </a:p>
      </dgm:t>
    </dgm:pt>
  </dgm:ptLst>
  <dgm:cxnLst>
    <dgm:cxn modelId="{C72CF744-6E8A-4C20-BF75-EBE9660D17EB}" type="presOf" srcId="{F33BFCFB-27E4-4A2D-8607-9BB5DAEC0FC0}" destId="{9D218611-CDB4-46B4-8E17-6C632B074443}" srcOrd="0" destOrd="0" presId="urn:microsoft.com/office/officeart/2005/8/layout/process4"/>
    <dgm:cxn modelId="{AF488E4A-98B1-4600-9354-BA019FF7F523}" type="presOf" srcId="{14E61527-4E4A-47F8-9E03-79918689F355}" destId="{5ADD4B1E-AC6D-4923-90A5-30736696A918}" srcOrd="1" destOrd="0" presId="urn:microsoft.com/office/officeart/2005/8/layout/process4"/>
    <dgm:cxn modelId="{6B23040F-7032-4C72-877A-816AC2D9331C}" srcId="{2E4B0F64-3B08-48B7-9734-D9B1712EC647}" destId="{B3CB6333-2D9A-48A7-8B91-F83212C9FFEE}" srcOrd="0" destOrd="0" parTransId="{369D894C-F5CD-49CC-B57C-47943C2A328A}" sibTransId="{5830058C-C9FF-466C-874E-5E853DD8686E}"/>
    <dgm:cxn modelId="{332BEB0C-66C1-4B87-B77F-A4715F0C7171}" type="presOf" srcId="{D88881FB-FAE2-48FD-B011-88FA58ABE5E7}" destId="{A4B2F4ED-5B24-4FA0-AFD4-FECD252D03DC}" srcOrd="1" destOrd="0" presId="urn:microsoft.com/office/officeart/2005/8/layout/process4"/>
    <dgm:cxn modelId="{A9B6BED6-AD8B-433A-9CCD-B46D7188C64D}" type="presOf" srcId="{D88881FB-FAE2-48FD-B011-88FA58ABE5E7}" destId="{CA0A9874-9460-47A7-A3BF-0E0FBB496D8D}" srcOrd="0" destOrd="0" presId="urn:microsoft.com/office/officeart/2005/8/layout/process4"/>
    <dgm:cxn modelId="{A97F7896-EAA4-4C47-A5FC-9102069FB010}" type="presOf" srcId="{F42CF9E0-3256-4E85-A69E-99D6E3CD087B}" destId="{3C7C145E-F85D-43BC-80A1-6CC7505D8E07}" srcOrd="0" destOrd="0" presId="urn:microsoft.com/office/officeart/2005/8/layout/process4"/>
    <dgm:cxn modelId="{2E8D1A3A-5204-49C4-A792-3C084D4AEA6F}" type="presOf" srcId="{14E61527-4E4A-47F8-9E03-79918689F355}" destId="{0C25A383-E674-400B-84F0-1C26390A56DE}" srcOrd="0" destOrd="0" presId="urn:microsoft.com/office/officeart/2005/8/layout/process4"/>
    <dgm:cxn modelId="{C6A6271B-8BD8-49C8-B447-2EF9C9F0DE00}" srcId="{1D5F6E8C-8278-455C-BB82-B798811CD932}" destId="{14E61527-4E4A-47F8-9E03-79918689F355}" srcOrd="2" destOrd="0" parTransId="{81F7F0B8-49D2-4A35-B367-72F42D70EBA7}" sibTransId="{CF2786BA-C554-46CD-A4DC-CEE6E203EDCA}"/>
    <dgm:cxn modelId="{294B8FB9-5206-4F6E-AF56-9ED685212B2C}" type="presOf" srcId="{62AB98D7-314C-4809-AFB1-47E7B64FA5CF}" destId="{2ABFD097-39B7-4A3A-8346-EBCA9C1F6B31}" srcOrd="0" destOrd="0" presId="urn:microsoft.com/office/officeart/2005/8/layout/process4"/>
    <dgm:cxn modelId="{6767804F-4E16-4A3B-BEF0-8401F8044DB3}" srcId="{62AB98D7-314C-4809-AFB1-47E7B64FA5CF}" destId="{7AB19678-40EC-4029-95D1-32A21701F181}" srcOrd="0" destOrd="0" parTransId="{D993AB7D-3119-418C-835B-DF6D8EE13C5B}" sibTransId="{01E55DDE-1A88-4DB2-91B2-EE1149216231}"/>
    <dgm:cxn modelId="{7C0F7E1C-C60D-4600-9420-F685512D5651}" type="presOf" srcId="{1D5F6E8C-8278-455C-BB82-B798811CD932}" destId="{0FA0256F-31D9-4254-B675-EB69FFAE5195}" srcOrd="0" destOrd="0" presId="urn:microsoft.com/office/officeart/2005/8/layout/process4"/>
    <dgm:cxn modelId="{E3F24FD3-B1E8-4B96-B10B-157E70928CC2}" srcId="{1D5F6E8C-8278-455C-BB82-B798811CD932}" destId="{2E4B0F64-3B08-48B7-9734-D9B1712EC647}" srcOrd="3" destOrd="0" parTransId="{D16D4A86-CD53-4EAA-9AC4-5C42293FE0DE}" sibTransId="{8AB6BFBE-B6CD-4426-83A5-2EB4C684EAF3}"/>
    <dgm:cxn modelId="{E53B1424-2EF6-41F5-BB24-9261200755F5}" type="presOf" srcId="{2E4B0F64-3B08-48B7-9734-D9B1712EC647}" destId="{A67E1DE1-C72E-4085-83B8-85EEE54E80C9}" srcOrd="0" destOrd="0" presId="urn:microsoft.com/office/officeart/2005/8/layout/process4"/>
    <dgm:cxn modelId="{EED82D7F-25DF-417B-86CF-508ED461AB13}" type="presOf" srcId="{62AB98D7-314C-4809-AFB1-47E7B64FA5CF}" destId="{D23A91D8-5D36-4A09-97DB-413AB475CB7C}" srcOrd="1" destOrd="0" presId="urn:microsoft.com/office/officeart/2005/8/layout/process4"/>
    <dgm:cxn modelId="{56FC5C96-879C-4E2E-BD88-887064DB7E8E}" type="presOf" srcId="{B3CB6333-2D9A-48A7-8B91-F83212C9FFEE}" destId="{BFA12B0B-C377-4D1D-87A2-3BBA4E835C7D}" srcOrd="0" destOrd="0" presId="urn:microsoft.com/office/officeart/2005/8/layout/process4"/>
    <dgm:cxn modelId="{62EFBCBB-9A2F-4D44-904B-4FA4BEDD4469}" srcId="{D88881FB-FAE2-48FD-B011-88FA58ABE5E7}" destId="{6D155E42-9183-471C-8E0B-C27ADB227F41}" srcOrd="0" destOrd="0" parTransId="{8C2B11F1-B161-404A-972A-A696E471FB9D}" sibTransId="{866D372C-D77E-4315-936A-E34D027A352E}"/>
    <dgm:cxn modelId="{FE2F3145-EBFA-4D5A-B8A1-B0529A4BD43C}" srcId="{87818422-A419-4D38-840F-0994FACF6623}" destId="{F42CF9E0-3256-4E85-A69E-99D6E3CD087B}" srcOrd="0" destOrd="0" parTransId="{52AAAB0F-FE4F-454D-9747-33A36202908F}" sibTransId="{BA3EB100-664A-4CA8-B8B9-EB2AE074214C}"/>
    <dgm:cxn modelId="{0C10D827-D0E1-40DB-AB84-7BB07F738219}" srcId="{1D5F6E8C-8278-455C-BB82-B798811CD932}" destId="{87818422-A419-4D38-840F-0994FACF6623}" srcOrd="1" destOrd="0" parTransId="{B4633E49-BD6C-408E-87CB-4DBFD90175AB}" sibTransId="{F49CC58F-0451-42B2-BBC1-C543981F14E1}"/>
    <dgm:cxn modelId="{C2276164-CA1C-4991-A3F8-9340C0D7EF55}" srcId="{14E61527-4E4A-47F8-9E03-79918689F355}" destId="{F33BFCFB-27E4-4A2D-8607-9BB5DAEC0FC0}" srcOrd="0" destOrd="0" parTransId="{93BECF76-A5EA-4F58-8557-D460D945BFC3}" sibTransId="{3D95511E-E784-416A-9F71-49C137956AC8}"/>
    <dgm:cxn modelId="{B0B351AE-183C-4595-A97F-9EBD6B855477}" type="presOf" srcId="{7AB19678-40EC-4029-95D1-32A21701F181}" destId="{AC6A4538-60FB-4030-9EAE-C4A672F3A1B2}" srcOrd="0" destOrd="0" presId="urn:microsoft.com/office/officeart/2005/8/layout/process4"/>
    <dgm:cxn modelId="{C2417A7B-ECAB-401B-AE44-D1C38046B536}" srcId="{1D5F6E8C-8278-455C-BB82-B798811CD932}" destId="{D88881FB-FAE2-48FD-B011-88FA58ABE5E7}" srcOrd="0" destOrd="0" parTransId="{58D76A96-A395-4EB8-9C78-FD0CEC859331}" sibTransId="{A456E493-273F-48DE-83CE-52EAD6972633}"/>
    <dgm:cxn modelId="{39F030C2-D5A3-4953-B038-D4E0E106DC26}" type="presOf" srcId="{87818422-A419-4D38-840F-0994FACF6623}" destId="{71F004E6-0AC4-4F9C-B6F0-F5B967593BD8}" srcOrd="0" destOrd="0" presId="urn:microsoft.com/office/officeart/2005/8/layout/process4"/>
    <dgm:cxn modelId="{20D4BE42-B6EA-4160-B43A-BD105C36BF7A}" type="presOf" srcId="{6D155E42-9183-471C-8E0B-C27ADB227F41}" destId="{07E6C719-0A4D-4B6A-9DD9-6C24CA6A930A}" srcOrd="0" destOrd="0" presId="urn:microsoft.com/office/officeart/2005/8/layout/process4"/>
    <dgm:cxn modelId="{88CB89B6-CA82-4CB9-B372-41016D381689}" type="presOf" srcId="{87818422-A419-4D38-840F-0994FACF6623}" destId="{C66871DE-EDEC-41E6-862E-621B057E5C6A}" srcOrd="1" destOrd="0" presId="urn:microsoft.com/office/officeart/2005/8/layout/process4"/>
    <dgm:cxn modelId="{95BA628D-CAFB-4B38-AD90-9D13554FA3E3}" type="presOf" srcId="{2E4B0F64-3B08-48B7-9734-D9B1712EC647}" destId="{A0FDB8BE-8E18-47E2-B5D9-F24B6794DFA6}" srcOrd="1" destOrd="0" presId="urn:microsoft.com/office/officeart/2005/8/layout/process4"/>
    <dgm:cxn modelId="{D31E5276-CF1F-4F46-9F68-B4FF039165AD}" srcId="{1D5F6E8C-8278-455C-BB82-B798811CD932}" destId="{62AB98D7-314C-4809-AFB1-47E7B64FA5CF}" srcOrd="4" destOrd="0" parTransId="{085AD079-F531-4CD8-9AFE-FAC40FE6670B}" sibTransId="{D4098BC5-7C59-42BD-BA29-2F9EE0760472}"/>
    <dgm:cxn modelId="{8FDBEEA3-0DA9-4073-B634-01631F90F52C}" type="presParOf" srcId="{0FA0256F-31D9-4254-B675-EB69FFAE5195}" destId="{2E4FEC02-D102-4A99-BDC9-17CF08373DCB}" srcOrd="0" destOrd="0" presId="urn:microsoft.com/office/officeart/2005/8/layout/process4"/>
    <dgm:cxn modelId="{7EB8F8DC-EDBC-42E1-B585-31578540A106}" type="presParOf" srcId="{2E4FEC02-D102-4A99-BDC9-17CF08373DCB}" destId="{2ABFD097-39B7-4A3A-8346-EBCA9C1F6B31}" srcOrd="0" destOrd="0" presId="urn:microsoft.com/office/officeart/2005/8/layout/process4"/>
    <dgm:cxn modelId="{7E381646-D4AB-4F12-AA45-31802C947B0E}" type="presParOf" srcId="{2E4FEC02-D102-4A99-BDC9-17CF08373DCB}" destId="{D23A91D8-5D36-4A09-97DB-413AB475CB7C}" srcOrd="1" destOrd="0" presId="urn:microsoft.com/office/officeart/2005/8/layout/process4"/>
    <dgm:cxn modelId="{38C8323D-9363-400D-843C-970292C464AB}" type="presParOf" srcId="{2E4FEC02-D102-4A99-BDC9-17CF08373DCB}" destId="{2E57658B-79AD-454E-AE27-B6FD6939F2FC}" srcOrd="2" destOrd="0" presId="urn:microsoft.com/office/officeart/2005/8/layout/process4"/>
    <dgm:cxn modelId="{28F12F98-9CED-43CD-81C6-AD8DCD8B4CBD}" type="presParOf" srcId="{2E57658B-79AD-454E-AE27-B6FD6939F2FC}" destId="{AC6A4538-60FB-4030-9EAE-C4A672F3A1B2}" srcOrd="0" destOrd="0" presId="urn:microsoft.com/office/officeart/2005/8/layout/process4"/>
    <dgm:cxn modelId="{FF3EABD8-89E1-4C60-8174-B2335F156A2F}" type="presParOf" srcId="{0FA0256F-31D9-4254-B675-EB69FFAE5195}" destId="{C873762B-C282-4188-8946-B97564C64AA5}" srcOrd="1" destOrd="0" presId="urn:microsoft.com/office/officeart/2005/8/layout/process4"/>
    <dgm:cxn modelId="{4A1A4110-7371-44CE-B937-899B7BC08333}" type="presParOf" srcId="{0FA0256F-31D9-4254-B675-EB69FFAE5195}" destId="{583E6199-405B-4F77-A8DD-C12DCE5005DA}" srcOrd="2" destOrd="0" presId="urn:microsoft.com/office/officeart/2005/8/layout/process4"/>
    <dgm:cxn modelId="{F908B281-A175-4C11-B553-E523B8B31DED}" type="presParOf" srcId="{583E6199-405B-4F77-A8DD-C12DCE5005DA}" destId="{A67E1DE1-C72E-4085-83B8-85EEE54E80C9}" srcOrd="0" destOrd="0" presId="urn:microsoft.com/office/officeart/2005/8/layout/process4"/>
    <dgm:cxn modelId="{30A99401-CBA8-4627-8A65-713CD2BEBF6E}" type="presParOf" srcId="{583E6199-405B-4F77-A8DD-C12DCE5005DA}" destId="{A0FDB8BE-8E18-47E2-B5D9-F24B6794DFA6}" srcOrd="1" destOrd="0" presId="urn:microsoft.com/office/officeart/2005/8/layout/process4"/>
    <dgm:cxn modelId="{4C47B0CB-80E4-4871-A70F-C8FA27A4E7A5}" type="presParOf" srcId="{583E6199-405B-4F77-A8DD-C12DCE5005DA}" destId="{98D9224A-E5A1-4019-8753-D6E8116A2E7A}" srcOrd="2" destOrd="0" presId="urn:microsoft.com/office/officeart/2005/8/layout/process4"/>
    <dgm:cxn modelId="{8B24BF2F-2763-4C35-A812-00984A9D5355}" type="presParOf" srcId="{98D9224A-E5A1-4019-8753-D6E8116A2E7A}" destId="{BFA12B0B-C377-4D1D-87A2-3BBA4E835C7D}" srcOrd="0" destOrd="0" presId="urn:microsoft.com/office/officeart/2005/8/layout/process4"/>
    <dgm:cxn modelId="{19C33813-B119-4AA8-AB3F-8D5D509AC53E}" type="presParOf" srcId="{0FA0256F-31D9-4254-B675-EB69FFAE5195}" destId="{1DE55083-2992-4587-AC5E-3C21031DEC3A}" srcOrd="3" destOrd="0" presId="urn:microsoft.com/office/officeart/2005/8/layout/process4"/>
    <dgm:cxn modelId="{915A101F-9230-473A-B77D-0B05F53918B3}" type="presParOf" srcId="{0FA0256F-31D9-4254-B675-EB69FFAE5195}" destId="{54F75F49-EE29-43CE-A62C-45EA0D398144}" srcOrd="4" destOrd="0" presId="urn:microsoft.com/office/officeart/2005/8/layout/process4"/>
    <dgm:cxn modelId="{796D675F-6404-46D9-8479-379781DDB76E}" type="presParOf" srcId="{54F75F49-EE29-43CE-A62C-45EA0D398144}" destId="{0C25A383-E674-400B-84F0-1C26390A56DE}" srcOrd="0" destOrd="0" presId="urn:microsoft.com/office/officeart/2005/8/layout/process4"/>
    <dgm:cxn modelId="{AE60574B-4B8C-421E-8B42-854FBF159381}" type="presParOf" srcId="{54F75F49-EE29-43CE-A62C-45EA0D398144}" destId="{5ADD4B1E-AC6D-4923-90A5-30736696A918}" srcOrd="1" destOrd="0" presId="urn:microsoft.com/office/officeart/2005/8/layout/process4"/>
    <dgm:cxn modelId="{CA50E446-3700-40F1-B32E-2588A75999D6}" type="presParOf" srcId="{54F75F49-EE29-43CE-A62C-45EA0D398144}" destId="{E38C8781-49ED-4B8F-B007-D47D9BB9E910}" srcOrd="2" destOrd="0" presId="urn:microsoft.com/office/officeart/2005/8/layout/process4"/>
    <dgm:cxn modelId="{15DA4D9D-8662-42D7-9D4E-D75D35A69C8D}" type="presParOf" srcId="{E38C8781-49ED-4B8F-B007-D47D9BB9E910}" destId="{9D218611-CDB4-46B4-8E17-6C632B074443}" srcOrd="0" destOrd="0" presId="urn:microsoft.com/office/officeart/2005/8/layout/process4"/>
    <dgm:cxn modelId="{E100089D-3988-4F2A-9382-8D1859ADEF19}" type="presParOf" srcId="{0FA0256F-31D9-4254-B675-EB69FFAE5195}" destId="{7B3AD0D8-9492-4343-AD69-D76D5C92262C}" srcOrd="5" destOrd="0" presId="urn:microsoft.com/office/officeart/2005/8/layout/process4"/>
    <dgm:cxn modelId="{4EBEC459-8997-4915-9E0E-B509C8AE42AE}" type="presParOf" srcId="{0FA0256F-31D9-4254-B675-EB69FFAE5195}" destId="{9E3928EE-70BE-4ACE-89DD-9630E45773DD}" srcOrd="6" destOrd="0" presId="urn:microsoft.com/office/officeart/2005/8/layout/process4"/>
    <dgm:cxn modelId="{0651E80B-E25E-47DC-9246-9A44C72E74EC}" type="presParOf" srcId="{9E3928EE-70BE-4ACE-89DD-9630E45773DD}" destId="{71F004E6-0AC4-4F9C-B6F0-F5B967593BD8}" srcOrd="0" destOrd="0" presId="urn:microsoft.com/office/officeart/2005/8/layout/process4"/>
    <dgm:cxn modelId="{463403B7-DDEB-42A3-9B7A-08AEBE97120D}" type="presParOf" srcId="{9E3928EE-70BE-4ACE-89DD-9630E45773DD}" destId="{C66871DE-EDEC-41E6-862E-621B057E5C6A}" srcOrd="1" destOrd="0" presId="urn:microsoft.com/office/officeart/2005/8/layout/process4"/>
    <dgm:cxn modelId="{823639E3-E181-48E2-81EF-1D67D83010E3}" type="presParOf" srcId="{9E3928EE-70BE-4ACE-89DD-9630E45773DD}" destId="{F02B85E5-ABFA-464B-B4FB-A9DAB727D28B}" srcOrd="2" destOrd="0" presId="urn:microsoft.com/office/officeart/2005/8/layout/process4"/>
    <dgm:cxn modelId="{4364CEBE-0080-498F-855D-B25911180100}" type="presParOf" srcId="{F02B85E5-ABFA-464B-B4FB-A9DAB727D28B}" destId="{3C7C145E-F85D-43BC-80A1-6CC7505D8E07}" srcOrd="0" destOrd="0" presId="urn:microsoft.com/office/officeart/2005/8/layout/process4"/>
    <dgm:cxn modelId="{59A9DE3F-0E26-4908-8912-413E9C55FC5D}" type="presParOf" srcId="{0FA0256F-31D9-4254-B675-EB69FFAE5195}" destId="{187E6EC2-72C6-4D88-8120-69AD24E7E507}" srcOrd="7" destOrd="0" presId="urn:microsoft.com/office/officeart/2005/8/layout/process4"/>
    <dgm:cxn modelId="{5A427D7E-775E-4EF9-8603-99CD942BE2D0}" type="presParOf" srcId="{0FA0256F-31D9-4254-B675-EB69FFAE5195}" destId="{6A2A1823-B17B-4A91-8A4D-F2F1E34314B0}" srcOrd="8" destOrd="0" presId="urn:microsoft.com/office/officeart/2005/8/layout/process4"/>
    <dgm:cxn modelId="{669A2BBB-1FE6-4866-8FA6-1EC1EED8F824}" type="presParOf" srcId="{6A2A1823-B17B-4A91-8A4D-F2F1E34314B0}" destId="{CA0A9874-9460-47A7-A3BF-0E0FBB496D8D}" srcOrd="0" destOrd="0" presId="urn:microsoft.com/office/officeart/2005/8/layout/process4"/>
    <dgm:cxn modelId="{C98C07A4-DD35-4DCC-8C70-25CC71B79BF7}" type="presParOf" srcId="{6A2A1823-B17B-4A91-8A4D-F2F1E34314B0}" destId="{A4B2F4ED-5B24-4FA0-AFD4-FECD252D03DC}" srcOrd="1" destOrd="0" presId="urn:microsoft.com/office/officeart/2005/8/layout/process4"/>
    <dgm:cxn modelId="{DAF7AAC3-EDBF-4822-95D4-927C84235CC1}" type="presParOf" srcId="{6A2A1823-B17B-4A91-8A4D-F2F1E34314B0}" destId="{FD40BC99-9885-41C5-B318-E046D274FBC3}" srcOrd="2" destOrd="0" presId="urn:microsoft.com/office/officeart/2005/8/layout/process4"/>
    <dgm:cxn modelId="{0EF9B155-E66B-4F67-BD9A-4076CC4F0153}" type="presParOf" srcId="{FD40BC99-9885-41C5-B318-E046D274FBC3}" destId="{07E6C719-0A4D-4B6A-9DD9-6C24CA6A930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A91D8-5D36-4A09-97DB-413AB475CB7C}">
      <dsp:nvSpPr>
        <dsp:cNvPr id="0" name=""/>
        <dsp:cNvSpPr/>
      </dsp:nvSpPr>
      <dsp:spPr>
        <a:xfrm>
          <a:off x="0" y="4929561"/>
          <a:ext cx="11093196" cy="808735"/>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b="1" kern="1200" dirty="0">
              <a:solidFill>
                <a:sysClr val="window" lastClr="FFFFFF"/>
              </a:solidFill>
              <a:effectLst>
                <a:outerShdw blurRad="38100" dist="38100" dir="2700000" algn="tl">
                  <a:srgbClr val="000000">
                    <a:alpha val="43137"/>
                  </a:srgbClr>
                </a:outerShdw>
              </a:effectLst>
              <a:latin typeface="Arial"/>
              <a:ea typeface="+mn-ea"/>
              <a:cs typeface="+mn-cs"/>
            </a:rPr>
            <a:t>Treatment Delivery</a:t>
          </a:r>
        </a:p>
      </dsp:txBody>
      <dsp:txXfrm>
        <a:off x="0" y="4929561"/>
        <a:ext cx="11093196" cy="436717"/>
      </dsp:txXfrm>
    </dsp:sp>
    <dsp:sp modelId="{AC6A4538-60FB-4030-9EAE-C4A672F3A1B2}">
      <dsp:nvSpPr>
        <dsp:cNvPr id="0" name=""/>
        <dsp:cNvSpPr/>
      </dsp:nvSpPr>
      <dsp:spPr>
        <a:xfrm>
          <a:off x="0" y="5350104"/>
          <a:ext cx="11093196" cy="372018"/>
        </a:xfrm>
        <a:prstGeom prst="rect">
          <a:avLst/>
        </a:prstGeom>
        <a:solidFill>
          <a:srgbClr val="4472C4">
            <a:tint val="40000"/>
            <a:alpha val="90000"/>
            <a:hueOff val="0"/>
            <a:satOff val="0"/>
            <a:lumOff val="0"/>
            <a:alphaOff val="0"/>
          </a:srgbClr>
        </a:solidFill>
        <a:ln w="12700" cap="flat" cmpd="sng" algn="ctr">
          <a:solidFill>
            <a:srgbClr val="4472C4">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n-US" sz="2200" b="0" kern="1200" dirty="0">
              <a:solidFill>
                <a:sysClr val="windowText" lastClr="000000">
                  <a:hueOff val="0"/>
                  <a:satOff val="0"/>
                  <a:lumOff val="0"/>
                  <a:alphaOff val="0"/>
                </a:sysClr>
              </a:solidFill>
              <a:effectLst/>
              <a:latin typeface="Arial"/>
              <a:ea typeface="+mn-ea"/>
              <a:cs typeface="+mn-cs"/>
            </a:rPr>
            <a:t>Make sure each treatment is accurately &amp; safely delivered </a:t>
          </a:r>
        </a:p>
      </dsp:txBody>
      <dsp:txXfrm>
        <a:off x="0" y="5350104"/>
        <a:ext cx="11093196" cy="372018"/>
      </dsp:txXfrm>
    </dsp:sp>
    <dsp:sp modelId="{A0FDB8BE-8E18-47E2-B5D9-F24B6794DFA6}">
      <dsp:nvSpPr>
        <dsp:cNvPr id="0" name=""/>
        <dsp:cNvSpPr/>
      </dsp:nvSpPr>
      <dsp:spPr>
        <a:xfrm rot="10800000">
          <a:off x="0" y="3697857"/>
          <a:ext cx="11093196" cy="1243835"/>
        </a:xfrm>
        <a:prstGeom prst="upArrowCallout">
          <a:avLst/>
        </a:prstGeom>
        <a:solidFill>
          <a:srgbClr val="4472C4">
            <a:hueOff val="-1838336"/>
            <a:satOff val="-2557"/>
            <a:lumOff val="-98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b="1" kern="1200" dirty="0">
              <a:solidFill>
                <a:sysClr val="window" lastClr="FFFFFF"/>
              </a:solidFill>
              <a:effectLst>
                <a:outerShdw blurRad="38100" dist="38100" dir="2700000" algn="tl">
                  <a:srgbClr val="000000">
                    <a:alpha val="43137"/>
                  </a:srgbClr>
                </a:outerShdw>
              </a:effectLst>
              <a:latin typeface="Arial"/>
              <a:ea typeface="+mn-ea"/>
              <a:cs typeface="+mn-cs"/>
            </a:rPr>
            <a:t>Quality Assurance (QA)</a:t>
          </a:r>
        </a:p>
      </dsp:txBody>
      <dsp:txXfrm rot="-10800000">
        <a:off x="0" y="3850763"/>
        <a:ext cx="11093196" cy="283680"/>
      </dsp:txXfrm>
    </dsp:sp>
    <dsp:sp modelId="{BFA12B0B-C377-4D1D-87A2-3BBA4E835C7D}">
      <dsp:nvSpPr>
        <dsp:cNvPr id="0" name=""/>
        <dsp:cNvSpPr/>
      </dsp:nvSpPr>
      <dsp:spPr>
        <a:xfrm>
          <a:off x="0" y="4134443"/>
          <a:ext cx="11093196" cy="371906"/>
        </a:xfrm>
        <a:prstGeom prst="rect">
          <a:avLst/>
        </a:prstGeom>
        <a:solidFill>
          <a:srgbClr val="4472C4">
            <a:tint val="40000"/>
            <a:alpha val="90000"/>
            <a:hueOff val="-1847939"/>
            <a:satOff val="-3204"/>
            <a:lumOff val="-322"/>
            <a:alphaOff val="0"/>
          </a:srgbClr>
        </a:solidFill>
        <a:ln w="12700" cap="flat" cmpd="sng" algn="ctr">
          <a:solidFill>
            <a:srgbClr val="4472C4">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n-US" sz="2200" kern="1200" dirty="0">
              <a:solidFill>
                <a:sysClr val="windowText" lastClr="000000">
                  <a:hueOff val="0"/>
                  <a:satOff val="0"/>
                  <a:lumOff val="0"/>
                  <a:alphaOff val="0"/>
                </a:sysClr>
              </a:solidFill>
              <a:latin typeface="Arial"/>
              <a:ea typeface="+mn-ea"/>
              <a:cs typeface="+mn-cs"/>
            </a:rPr>
            <a:t>Physicist assess the quality of plan via verifying &amp; measuring prior to treatment </a:t>
          </a:r>
        </a:p>
      </dsp:txBody>
      <dsp:txXfrm>
        <a:off x="0" y="4134443"/>
        <a:ext cx="11093196" cy="371906"/>
      </dsp:txXfrm>
    </dsp:sp>
    <dsp:sp modelId="{5ADD4B1E-AC6D-4923-90A5-30736696A918}">
      <dsp:nvSpPr>
        <dsp:cNvPr id="0" name=""/>
        <dsp:cNvSpPr/>
      </dsp:nvSpPr>
      <dsp:spPr>
        <a:xfrm rot="10800000">
          <a:off x="0" y="2466153"/>
          <a:ext cx="11093196" cy="1243835"/>
        </a:xfrm>
        <a:prstGeom prst="upArrowCallout">
          <a:avLst/>
        </a:prstGeom>
        <a:solidFill>
          <a:srgbClr val="4472C4">
            <a:hueOff val="-3676672"/>
            <a:satOff val="-5114"/>
            <a:lumOff val="-196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b="1" kern="1200" dirty="0">
              <a:solidFill>
                <a:sysClr val="window" lastClr="FFFFFF"/>
              </a:solidFill>
              <a:effectLst>
                <a:outerShdw blurRad="38100" dist="38100" dir="2700000" algn="tl">
                  <a:srgbClr val="000000">
                    <a:alpha val="43137"/>
                  </a:srgbClr>
                </a:outerShdw>
              </a:effectLst>
              <a:latin typeface="Arial"/>
              <a:ea typeface="+mn-ea"/>
              <a:cs typeface="+mn-cs"/>
            </a:rPr>
            <a:t>Treatment planning</a:t>
          </a:r>
        </a:p>
      </dsp:txBody>
      <dsp:txXfrm rot="-10800000">
        <a:off x="0" y="2619059"/>
        <a:ext cx="11093196" cy="283680"/>
      </dsp:txXfrm>
    </dsp:sp>
    <dsp:sp modelId="{9D218611-CDB4-46B4-8E17-6C632B074443}">
      <dsp:nvSpPr>
        <dsp:cNvPr id="0" name=""/>
        <dsp:cNvSpPr/>
      </dsp:nvSpPr>
      <dsp:spPr>
        <a:xfrm>
          <a:off x="0" y="2902739"/>
          <a:ext cx="11093196" cy="371906"/>
        </a:xfrm>
        <a:prstGeom prst="rect">
          <a:avLst/>
        </a:prstGeom>
        <a:solidFill>
          <a:srgbClr val="4472C4">
            <a:tint val="40000"/>
            <a:alpha val="90000"/>
            <a:hueOff val="-3695877"/>
            <a:satOff val="-6408"/>
            <a:lumOff val="-644"/>
            <a:alphaOff val="0"/>
          </a:srgbClr>
        </a:solidFill>
        <a:ln w="12700" cap="flat" cmpd="sng" algn="ctr">
          <a:solidFill>
            <a:srgbClr val="4472C4">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n-US" sz="2200" kern="1200" dirty="0">
              <a:solidFill>
                <a:sysClr val="windowText" lastClr="000000">
                  <a:hueOff val="0"/>
                  <a:satOff val="0"/>
                  <a:lumOff val="0"/>
                  <a:alphaOff val="0"/>
                </a:sysClr>
              </a:solidFill>
              <a:latin typeface="Arial"/>
              <a:ea typeface="+mn-ea"/>
              <a:cs typeface="+mn-cs"/>
            </a:rPr>
            <a:t>Design treatment </a:t>
          </a:r>
          <a:r>
            <a:rPr lang="en-US" sz="2200" b="0" i="0" kern="1200" dirty="0">
              <a:solidFill>
                <a:sysClr val="windowText" lastClr="000000">
                  <a:hueOff val="0"/>
                  <a:satOff val="0"/>
                  <a:lumOff val="0"/>
                  <a:alphaOff val="0"/>
                </a:sysClr>
              </a:solidFill>
              <a:latin typeface="Arial"/>
              <a:ea typeface="+mn-ea"/>
              <a:cs typeface="+mn-cs"/>
            </a:rPr>
            <a:t>to achieve the treatment goals. Perform highly technical calculation</a:t>
          </a:r>
          <a:endParaRPr lang="en-US" sz="2200" kern="1200" dirty="0">
            <a:solidFill>
              <a:sysClr val="windowText" lastClr="000000">
                <a:hueOff val="0"/>
                <a:satOff val="0"/>
                <a:lumOff val="0"/>
                <a:alphaOff val="0"/>
              </a:sysClr>
            </a:solidFill>
            <a:latin typeface="Arial"/>
            <a:ea typeface="+mn-ea"/>
            <a:cs typeface="+mn-cs"/>
          </a:endParaRPr>
        </a:p>
      </dsp:txBody>
      <dsp:txXfrm>
        <a:off x="0" y="2902739"/>
        <a:ext cx="11093196" cy="371906"/>
      </dsp:txXfrm>
    </dsp:sp>
    <dsp:sp modelId="{C66871DE-EDEC-41E6-862E-621B057E5C6A}">
      <dsp:nvSpPr>
        <dsp:cNvPr id="0" name=""/>
        <dsp:cNvSpPr/>
      </dsp:nvSpPr>
      <dsp:spPr>
        <a:xfrm rot="10800000">
          <a:off x="0" y="1224983"/>
          <a:ext cx="11093196" cy="1243835"/>
        </a:xfrm>
        <a:prstGeom prst="upArrowCallout">
          <a:avLst/>
        </a:prstGeom>
        <a:solidFill>
          <a:srgbClr val="4472C4">
            <a:hueOff val="-5515009"/>
            <a:satOff val="-7671"/>
            <a:lumOff val="-294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b="1" kern="1200" dirty="0">
              <a:solidFill>
                <a:sysClr val="window" lastClr="FFFFFF"/>
              </a:solidFill>
              <a:effectLst>
                <a:outerShdw blurRad="38100" dist="38100" dir="2700000" algn="tl">
                  <a:srgbClr val="000000">
                    <a:alpha val="43137"/>
                  </a:srgbClr>
                </a:outerShdw>
              </a:effectLst>
              <a:latin typeface="Arial"/>
              <a:ea typeface="+mn-ea"/>
              <a:cs typeface="+mn-cs"/>
            </a:rPr>
            <a:t>Simulation Imaging</a:t>
          </a:r>
        </a:p>
      </dsp:txBody>
      <dsp:txXfrm rot="-10800000">
        <a:off x="0" y="1377889"/>
        <a:ext cx="11093196" cy="283680"/>
      </dsp:txXfrm>
    </dsp:sp>
    <dsp:sp modelId="{3C7C145E-F85D-43BC-80A1-6CC7505D8E07}">
      <dsp:nvSpPr>
        <dsp:cNvPr id="0" name=""/>
        <dsp:cNvSpPr/>
      </dsp:nvSpPr>
      <dsp:spPr>
        <a:xfrm>
          <a:off x="0" y="1640544"/>
          <a:ext cx="11093196" cy="432888"/>
        </a:xfrm>
        <a:prstGeom prst="rect">
          <a:avLst/>
        </a:prstGeom>
        <a:solidFill>
          <a:srgbClr val="4472C4">
            <a:tint val="40000"/>
            <a:alpha val="90000"/>
            <a:hueOff val="-5543816"/>
            <a:satOff val="-9612"/>
            <a:lumOff val="-967"/>
            <a:alphaOff val="0"/>
          </a:srgbClr>
        </a:solidFill>
        <a:ln w="12700" cap="flat" cmpd="sng" algn="ctr">
          <a:solidFill>
            <a:srgbClr val="4472C4">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n-US" sz="2200" kern="1200" dirty="0">
              <a:solidFill>
                <a:sysClr val="windowText" lastClr="000000">
                  <a:hueOff val="0"/>
                  <a:satOff val="0"/>
                  <a:lumOff val="0"/>
                  <a:alphaOff val="0"/>
                </a:sysClr>
              </a:solidFill>
              <a:latin typeface="Arial"/>
              <a:ea typeface="+mn-ea"/>
              <a:cs typeface="+mn-cs"/>
            </a:rPr>
            <a:t>Imaging scans to determine exact area to treat. Crucial step of treatment design </a:t>
          </a:r>
        </a:p>
      </dsp:txBody>
      <dsp:txXfrm>
        <a:off x="0" y="1640544"/>
        <a:ext cx="11093196" cy="432888"/>
      </dsp:txXfrm>
    </dsp:sp>
    <dsp:sp modelId="{A4B2F4ED-5B24-4FA0-AFD4-FECD252D03DC}">
      <dsp:nvSpPr>
        <dsp:cNvPr id="0" name=""/>
        <dsp:cNvSpPr/>
      </dsp:nvSpPr>
      <dsp:spPr>
        <a:xfrm rot="10800000">
          <a:off x="0" y="0"/>
          <a:ext cx="11093196" cy="1243835"/>
        </a:xfrm>
        <a:prstGeom prst="upArrowCallout">
          <a:avLst/>
        </a:prstGeom>
        <a:solidFill>
          <a:srgbClr val="4472C4">
            <a:hueOff val="-7353344"/>
            <a:satOff val="-10228"/>
            <a:lumOff val="-392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b="1" kern="1200" dirty="0">
              <a:solidFill>
                <a:sysClr val="window" lastClr="FFFFFF"/>
              </a:solidFill>
              <a:effectLst>
                <a:outerShdw blurRad="38100" dist="38100" dir="2700000" algn="tl">
                  <a:srgbClr val="000000">
                    <a:alpha val="43137"/>
                  </a:srgbClr>
                </a:outerShdw>
              </a:effectLst>
              <a:latin typeface="Arial"/>
              <a:ea typeface="+mn-ea"/>
              <a:cs typeface="+mn-cs"/>
            </a:rPr>
            <a:t>Doctor consultation</a:t>
          </a:r>
        </a:p>
      </dsp:txBody>
      <dsp:txXfrm rot="-10800000">
        <a:off x="0" y="152906"/>
        <a:ext cx="11093196" cy="283680"/>
      </dsp:txXfrm>
    </dsp:sp>
    <dsp:sp modelId="{07E6C719-0A4D-4B6A-9DD9-6C24CA6A930A}">
      <dsp:nvSpPr>
        <dsp:cNvPr id="0" name=""/>
        <dsp:cNvSpPr/>
      </dsp:nvSpPr>
      <dsp:spPr>
        <a:xfrm>
          <a:off x="0" y="441617"/>
          <a:ext cx="11093196" cy="371906"/>
        </a:xfrm>
        <a:prstGeom prst="rect">
          <a:avLst/>
        </a:prstGeom>
        <a:solidFill>
          <a:srgbClr val="4472C4">
            <a:tint val="40000"/>
            <a:alpha val="90000"/>
            <a:hueOff val="-7391755"/>
            <a:satOff val="-12816"/>
            <a:lumOff val="-1289"/>
            <a:alphaOff val="0"/>
          </a:srgbClr>
        </a:solidFill>
        <a:ln w="12700" cap="flat" cmpd="sng" algn="ctr">
          <a:solidFill>
            <a:srgbClr val="4472C4">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n-US" sz="2200" kern="1200" dirty="0">
              <a:solidFill>
                <a:sysClr val="windowText" lastClr="000000">
                  <a:hueOff val="0"/>
                  <a:satOff val="0"/>
                  <a:lumOff val="0"/>
                  <a:alphaOff val="0"/>
                </a:sysClr>
              </a:solidFill>
              <a:latin typeface="Arial"/>
              <a:ea typeface="+mn-ea"/>
              <a:cs typeface="+mn-cs"/>
            </a:rPr>
            <a:t>Learn about radiation treatment. Give permission for treatment</a:t>
          </a:r>
        </a:p>
      </dsp:txBody>
      <dsp:txXfrm>
        <a:off x="0" y="441617"/>
        <a:ext cx="11093196" cy="37190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F2DE46-3A07-D2AD-37DA-FAA08AFCBC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latin typeface="AntennaCond Light" pitchFamily="2" charset="77"/>
            </a:endParaRPr>
          </a:p>
        </p:txBody>
      </p:sp>
      <p:sp>
        <p:nvSpPr>
          <p:cNvPr id="3" name="Date Placeholder 2">
            <a:extLst>
              <a:ext uri="{FF2B5EF4-FFF2-40B4-BE49-F238E27FC236}">
                <a16:creationId xmlns:a16="http://schemas.microsoft.com/office/drawing/2014/main" id="{D9B89C84-5BB0-6385-9B4B-7603B85230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542C6D21-931B-9744-860E-9BA3D9C4AC38}" type="datetimeFigureOut">
              <a:rPr lang="en-US">
                <a:latin typeface="AntennaCond Light" pitchFamily="2" charset="77"/>
              </a:rPr>
              <a:pPr>
                <a:defRPr/>
              </a:pPr>
              <a:t>11/19/2024</a:t>
            </a:fld>
            <a:endParaRPr lang="en-US" dirty="0">
              <a:latin typeface="AntennaCond Light" pitchFamily="2" charset="77"/>
            </a:endParaRPr>
          </a:p>
        </p:txBody>
      </p:sp>
      <p:sp>
        <p:nvSpPr>
          <p:cNvPr id="4" name="Footer Placeholder 3">
            <a:extLst>
              <a:ext uri="{FF2B5EF4-FFF2-40B4-BE49-F238E27FC236}">
                <a16:creationId xmlns:a16="http://schemas.microsoft.com/office/drawing/2014/main" id="{5F469EA9-FF37-ACA1-4150-97AD4791CE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latin typeface="AntennaCond Light" pitchFamily="2" charset="77"/>
            </a:endParaRPr>
          </a:p>
        </p:txBody>
      </p:sp>
      <p:sp>
        <p:nvSpPr>
          <p:cNvPr id="5" name="Slide Number Placeholder 4">
            <a:extLst>
              <a:ext uri="{FF2B5EF4-FFF2-40B4-BE49-F238E27FC236}">
                <a16:creationId xmlns:a16="http://schemas.microsoft.com/office/drawing/2014/main" id="{B1E0D455-901F-1381-66BF-B07FC711D2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AD91E981-3A1F-7D4B-A4BE-0A4284CE6FA5}" type="slidenum">
              <a:rPr lang="en-US">
                <a:latin typeface="AntennaCond Light" pitchFamily="2" charset="77"/>
              </a:rPr>
              <a:pPr>
                <a:defRPr/>
              </a:pPr>
              <a:t>‹#›</a:t>
            </a:fld>
            <a:endParaRPr lang="en-US" dirty="0">
              <a:latin typeface="AntennaCond Light" pitchFamily="2" charset="77"/>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93383C-A683-C919-3135-C447889E98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a:latin typeface="AntennaCond Light" pitchFamily="2" charset="77"/>
              </a:defRPr>
            </a:lvl1pPr>
          </a:lstStyle>
          <a:p>
            <a:pPr>
              <a:defRPr/>
            </a:pPr>
            <a:endParaRPr lang="en-US" dirty="0"/>
          </a:p>
        </p:txBody>
      </p:sp>
      <p:sp>
        <p:nvSpPr>
          <p:cNvPr id="3" name="Date Placeholder 2">
            <a:extLst>
              <a:ext uri="{FF2B5EF4-FFF2-40B4-BE49-F238E27FC236}">
                <a16:creationId xmlns:a16="http://schemas.microsoft.com/office/drawing/2014/main" id="{6D814F24-4132-1A75-D2A4-BD9D3BC1F13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AntennaCond Light" pitchFamily="2" charset="77"/>
              </a:defRPr>
            </a:lvl1pPr>
          </a:lstStyle>
          <a:p>
            <a:pPr>
              <a:defRPr/>
            </a:pPr>
            <a:fld id="{BDC235E1-6E59-8947-BA8F-3DA54233A74F}" type="datetimeFigureOut">
              <a:rPr lang="en-US" smtClean="0"/>
              <a:pPr>
                <a:defRPr/>
              </a:pPr>
              <a:t>11/19/2024</a:t>
            </a:fld>
            <a:endParaRPr lang="en-US" dirty="0"/>
          </a:p>
        </p:txBody>
      </p:sp>
      <p:sp>
        <p:nvSpPr>
          <p:cNvPr id="4" name="Slide Image Placeholder 3">
            <a:extLst>
              <a:ext uri="{FF2B5EF4-FFF2-40B4-BE49-F238E27FC236}">
                <a16:creationId xmlns:a16="http://schemas.microsoft.com/office/drawing/2014/main" id="{5924D5AC-D38E-14BC-7574-CF774CDE4E7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853B1FF8-D042-E588-83AE-BCCA1A91EEE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C8AF5681-00E4-C10A-7A29-AD09AA89E9D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a:latin typeface="AntennaCond Light" pitchFamily="2" charset="77"/>
              </a:defRPr>
            </a:lvl1pPr>
          </a:lstStyle>
          <a:p>
            <a:pPr>
              <a:defRPr/>
            </a:pPr>
            <a:endParaRPr lang="en-US" dirty="0"/>
          </a:p>
        </p:txBody>
      </p:sp>
      <p:sp>
        <p:nvSpPr>
          <p:cNvPr id="7" name="Slide Number Placeholder 6">
            <a:extLst>
              <a:ext uri="{FF2B5EF4-FFF2-40B4-BE49-F238E27FC236}">
                <a16:creationId xmlns:a16="http://schemas.microsoft.com/office/drawing/2014/main" id="{30D9A684-1CA1-BA29-BD40-9D2F79E317B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AntennaCond Light" pitchFamily="2" charset="77"/>
              </a:defRPr>
            </a:lvl1pPr>
          </a:lstStyle>
          <a:p>
            <a:pPr>
              <a:defRPr/>
            </a:pPr>
            <a:fld id="{D41EC1E3-F35F-334F-B16D-E9127AADAD98}" type="slidenum">
              <a:rPr lang="en-US" smtClean="0"/>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b="0" i="0" kern="1200">
        <a:solidFill>
          <a:schemeClr val="tx1"/>
        </a:solidFill>
        <a:latin typeface="AntennaCond Light" pitchFamily="2" charset="77"/>
        <a:ea typeface="+mn-ea"/>
        <a:cs typeface="+mn-cs"/>
      </a:defRPr>
    </a:lvl1pPr>
    <a:lvl2pPr marL="457200" algn="l" rtl="0" fontAlgn="base">
      <a:spcBef>
        <a:spcPct val="30000"/>
      </a:spcBef>
      <a:spcAft>
        <a:spcPct val="0"/>
      </a:spcAft>
      <a:defRPr sz="1200" b="0" i="0" kern="1200">
        <a:solidFill>
          <a:schemeClr val="tx1"/>
        </a:solidFill>
        <a:latin typeface="AntennaCond Light" pitchFamily="2" charset="77"/>
        <a:ea typeface="+mn-ea"/>
        <a:cs typeface="+mn-cs"/>
      </a:defRPr>
    </a:lvl2pPr>
    <a:lvl3pPr marL="914400" algn="l" rtl="0" fontAlgn="base">
      <a:spcBef>
        <a:spcPct val="30000"/>
      </a:spcBef>
      <a:spcAft>
        <a:spcPct val="0"/>
      </a:spcAft>
      <a:defRPr sz="1200" b="0" i="0" kern="1200">
        <a:solidFill>
          <a:schemeClr val="tx1"/>
        </a:solidFill>
        <a:latin typeface="AntennaCond Light" pitchFamily="2" charset="77"/>
        <a:ea typeface="+mn-ea"/>
        <a:cs typeface="+mn-cs"/>
      </a:defRPr>
    </a:lvl3pPr>
    <a:lvl4pPr marL="1371600" algn="l" rtl="0" fontAlgn="base">
      <a:spcBef>
        <a:spcPct val="30000"/>
      </a:spcBef>
      <a:spcAft>
        <a:spcPct val="0"/>
      </a:spcAft>
      <a:defRPr sz="1200" b="0" i="0" kern="1200">
        <a:solidFill>
          <a:schemeClr val="tx1"/>
        </a:solidFill>
        <a:latin typeface="AntennaCond Light" pitchFamily="2" charset="77"/>
        <a:ea typeface="+mn-ea"/>
        <a:cs typeface="+mn-cs"/>
      </a:defRPr>
    </a:lvl4pPr>
    <a:lvl5pPr marL="1828800" algn="l" rtl="0" fontAlgn="base">
      <a:spcBef>
        <a:spcPct val="30000"/>
      </a:spcBef>
      <a:spcAft>
        <a:spcPct val="0"/>
      </a:spcAft>
      <a:defRPr sz="1200" b="0" i="0" kern="1200">
        <a:solidFill>
          <a:schemeClr val="tx1"/>
        </a:solidFill>
        <a:latin typeface="AntennaCond Ligh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LiF:Mg</a:t>
            </a:r>
            <a:r>
              <a:rPr lang="en-US" dirty="0" smtClean="0"/>
              <a:t>, </a:t>
            </a:r>
            <a:r>
              <a:rPr lang="en-US" dirty="0" err="1" smtClean="0"/>
              <a:t>Ti</a:t>
            </a:r>
            <a:r>
              <a:rPr lang="en-US" dirty="0" smtClean="0"/>
              <a:t>:  Lithium Fluoride doped with Magnesium (Mg) and Titanium (</a:t>
            </a:r>
            <a:r>
              <a:rPr lang="en-US" dirty="0" err="1" smtClean="0"/>
              <a:t>Ti</a:t>
            </a:r>
            <a:r>
              <a:rPr lang="en-US" dirty="0" smtClean="0"/>
              <a:t>)</a:t>
            </a:r>
          </a:p>
          <a:p>
            <a:r>
              <a:rPr lang="en-US" dirty="0" smtClean="0"/>
              <a:t>AlxO3:C:  Carbon-doped aluminum oxide</a:t>
            </a:r>
            <a:endParaRPr lang="en-US" dirty="0"/>
          </a:p>
        </p:txBody>
      </p:sp>
      <p:sp>
        <p:nvSpPr>
          <p:cNvPr id="4" name="Slide Number Placeholder 3"/>
          <p:cNvSpPr>
            <a:spLocks noGrp="1"/>
          </p:cNvSpPr>
          <p:nvPr>
            <p:ph type="sldNum" sz="quarter" idx="10"/>
          </p:nvPr>
        </p:nvSpPr>
        <p:spPr/>
        <p:txBody>
          <a:bodyPr/>
          <a:lstStyle/>
          <a:p>
            <a:pPr>
              <a:defRPr/>
            </a:pPr>
            <a:fld id="{D41EC1E3-F35F-334F-B16D-E9127AADAD98}" type="slidenum">
              <a:rPr lang="en-US" smtClean="0"/>
              <a:pPr>
                <a:defRPr/>
              </a:pPr>
              <a:t>18</a:t>
            </a:fld>
            <a:endParaRPr lang="en-US" dirty="0"/>
          </a:p>
        </p:txBody>
      </p:sp>
    </p:spTree>
    <p:extLst>
      <p:ext uri="{BB962C8B-B14F-4D97-AF65-F5344CB8AC3E}">
        <p14:creationId xmlns:p14="http://schemas.microsoft.com/office/powerpoint/2010/main" val="607311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X-ray photons enter the EPID and interact with the scintillator layer (e.g., cesium iodide or gadolinium oxysulfide). The scintillator converts X-rays into visible light photons. These visible light photons then interact with the amorphous silicon (a-Si) photodiode array, generating electron-hole pairs in the silicon. The liberated electrons are collected in the pixelized detector array, with each pixel accumulating charge proportional to the intensity of the light received. The collected charge is read out one row at a time using thin-film transistor (TFT) switches integrated into the detector. The output signal is amplified, digitized, and sent to the processing unit for image reconstruction.</a:t>
            </a:r>
          </a:p>
        </p:txBody>
      </p:sp>
      <p:sp>
        <p:nvSpPr>
          <p:cNvPr id="4" name="Slide Number Placeholder 3"/>
          <p:cNvSpPr>
            <a:spLocks noGrp="1"/>
          </p:cNvSpPr>
          <p:nvPr>
            <p:ph type="sldNum" sz="quarter" idx="5"/>
          </p:nvPr>
        </p:nvSpPr>
        <p:spPr/>
        <p:txBody>
          <a:bodyPr/>
          <a:lstStyle/>
          <a:p>
            <a:pPr>
              <a:defRPr/>
            </a:pPr>
            <a:fld id="{D41EC1E3-F35F-334F-B16D-E9127AADAD98}" type="slidenum">
              <a:rPr lang="en-US" smtClean="0"/>
              <a:pPr>
                <a:defRPr/>
              </a:pPr>
              <a:t>29</a:t>
            </a:fld>
            <a:endParaRPr lang="en-US" dirty="0"/>
          </a:p>
        </p:txBody>
      </p:sp>
    </p:spTree>
    <p:extLst>
      <p:ext uri="{BB962C8B-B14F-4D97-AF65-F5344CB8AC3E}">
        <p14:creationId xmlns:p14="http://schemas.microsoft.com/office/powerpoint/2010/main" val="1558794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CT scans work by detecting X-rays that pass through the body from multiple angles. The X-ray source and detectors are positioned on opposite sides of the patient, and the system rotates around the patient while they move through the scanner. These X-rays create detailed cross-sectional images of the body, allowing doctors to see the internal structures of organs and tissues in 3D.</a:t>
            </a:r>
          </a:p>
        </p:txBody>
      </p:sp>
      <p:sp>
        <p:nvSpPr>
          <p:cNvPr id="4" name="Slide Number Placeholder 3"/>
          <p:cNvSpPr>
            <a:spLocks noGrp="1"/>
          </p:cNvSpPr>
          <p:nvPr>
            <p:ph type="sldNum" sz="quarter" idx="5"/>
          </p:nvPr>
        </p:nvSpPr>
        <p:spPr/>
        <p:txBody>
          <a:bodyPr/>
          <a:lstStyle/>
          <a:p>
            <a:pPr>
              <a:defRPr/>
            </a:pPr>
            <a:fld id="{D41EC1E3-F35F-334F-B16D-E9127AADAD98}" type="slidenum">
              <a:rPr lang="en-US" smtClean="0"/>
              <a:pPr>
                <a:defRPr/>
              </a:pPr>
              <a:t>31</a:t>
            </a:fld>
            <a:endParaRPr lang="en-US" dirty="0"/>
          </a:p>
        </p:txBody>
      </p:sp>
    </p:spTree>
    <p:extLst>
      <p:ext uri="{BB962C8B-B14F-4D97-AF65-F5344CB8AC3E}">
        <p14:creationId xmlns:p14="http://schemas.microsoft.com/office/powerpoint/2010/main" val="1774873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Diagnostic imaging is a medical technique used to look inside the body without surgery, helping doctors see what’s going on with organs, bones, and tissues.</a:t>
            </a:r>
          </a:p>
          <a:p>
            <a:r>
              <a:rPr lang="en-US" dirty="0"/>
              <a:t>Additionally, special CT scans, such as CT angiography can be used for vascular imaging, which visualize and evaluate blood vessels and their functionality</a:t>
            </a:r>
          </a:p>
        </p:txBody>
      </p:sp>
      <p:sp>
        <p:nvSpPr>
          <p:cNvPr id="4" name="Slide Number Placeholder 3"/>
          <p:cNvSpPr>
            <a:spLocks noGrp="1"/>
          </p:cNvSpPr>
          <p:nvPr>
            <p:ph type="sldNum" sz="quarter" idx="5"/>
          </p:nvPr>
        </p:nvSpPr>
        <p:spPr/>
        <p:txBody>
          <a:bodyPr/>
          <a:lstStyle/>
          <a:p>
            <a:pPr>
              <a:defRPr/>
            </a:pPr>
            <a:fld id="{D41EC1E3-F35F-334F-B16D-E9127AADAD98}" type="slidenum">
              <a:rPr lang="en-US" smtClean="0"/>
              <a:pPr>
                <a:defRPr/>
              </a:pPr>
              <a:t>32</a:t>
            </a:fld>
            <a:endParaRPr lang="en-US" dirty="0"/>
          </a:p>
        </p:txBody>
      </p:sp>
    </p:spTree>
    <p:extLst>
      <p:ext uri="{BB962C8B-B14F-4D97-AF65-F5344CB8AC3E}">
        <p14:creationId xmlns:p14="http://schemas.microsoft.com/office/powerpoint/2010/main" val="1384769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Cadmium Telluride (</a:t>
            </a:r>
            <a:r>
              <a:rPr lang="en-US" dirty="0" err="1"/>
              <a:t>CdTe</a:t>
            </a:r>
            <a:r>
              <a:rPr lang="en-US" dirty="0"/>
              <a:t>) or Cadmium Zinc Telluride (CZT)</a:t>
            </a:r>
          </a:p>
        </p:txBody>
      </p:sp>
      <p:sp>
        <p:nvSpPr>
          <p:cNvPr id="4" name="Slide Number Placeholder 3"/>
          <p:cNvSpPr>
            <a:spLocks noGrp="1"/>
          </p:cNvSpPr>
          <p:nvPr>
            <p:ph type="sldNum" sz="quarter" idx="5"/>
          </p:nvPr>
        </p:nvSpPr>
        <p:spPr/>
        <p:txBody>
          <a:bodyPr/>
          <a:lstStyle/>
          <a:p>
            <a:pPr>
              <a:defRPr/>
            </a:pPr>
            <a:fld id="{D41EC1E3-F35F-334F-B16D-E9127AADAD98}" type="slidenum">
              <a:rPr lang="en-US" smtClean="0"/>
              <a:pPr>
                <a:defRPr/>
              </a:pPr>
              <a:t>37</a:t>
            </a:fld>
            <a:endParaRPr lang="en-US" dirty="0"/>
          </a:p>
        </p:txBody>
      </p:sp>
    </p:spTree>
    <p:extLst>
      <p:ext uri="{BB962C8B-B14F-4D97-AF65-F5344CB8AC3E}">
        <p14:creationId xmlns:p14="http://schemas.microsoft.com/office/powerpoint/2010/main" val="2324622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CT angiographic images of the leg, obtained using different thresholds in blood volume (BV) measurement.</a:t>
            </a:r>
          </a:p>
        </p:txBody>
      </p:sp>
      <p:sp>
        <p:nvSpPr>
          <p:cNvPr id="4" name="Slide Number Placeholder 3"/>
          <p:cNvSpPr>
            <a:spLocks noGrp="1"/>
          </p:cNvSpPr>
          <p:nvPr>
            <p:ph type="sldNum" sz="quarter" idx="5"/>
          </p:nvPr>
        </p:nvSpPr>
        <p:spPr/>
        <p:txBody>
          <a:bodyPr/>
          <a:lstStyle/>
          <a:p>
            <a:pPr>
              <a:defRPr/>
            </a:pPr>
            <a:fld id="{D41EC1E3-F35F-334F-B16D-E9127AADAD98}" type="slidenum">
              <a:rPr lang="en-US" smtClean="0"/>
              <a:pPr>
                <a:defRPr/>
              </a:pPr>
              <a:t>39</a:t>
            </a:fld>
            <a:endParaRPr lang="en-US" dirty="0"/>
          </a:p>
        </p:txBody>
      </p:sp>
    </p:spTree>
    <p:extLst>
      <p:ext uri="{BB962C8B-B14F-4D97-AF65-F5344CB8AC3E}">
        <p14:creationId xmlns:p14="http://schemas.microsoft.com/office/powerpoint/2010/main" val="304944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F-FDG: Fluorine-18 Fluorodeoxyglucose</a:t>
            </a:r>
          </a:p>
        </p:txBody>
      </p:sp>
      <p:sp>
        <p:nvSpPr>
          <p:cNvPr id="4" name="Slide Number Placeholder 3"/>
          <p:cNvSpPr>
            <a:spLocks noGrp="1"/>
          </p:cNvSpPr>
          <p:nvPr>
            <p:ph type="sldNum" sz="quarter" idx="5"/>
          </p:nvPr>
        </p:nvSpPr>
        <p:spPr/>
        <p:txBody>
          <a:bodyPr/>
          <a:lstStyle/>
          <a:p>
            <a:pPr>
              <a:defRPr/>
            </a:pPr>
            <a:fld id="{D41EC1E3-F35F-334F-B16D-E9127AADAD98}" type="slidenum">
              <a:rPr lang="en-US" smtClean="0"/>
              <a:pPr>
                <a:defRPr/>
              </a:pPr>
              <a:t>40</a:t>
            </a:fld>
            <a:endParaRPr lang="en-US" dirty="0"/>
          </a:p>
        </p:txBody>
      </p:sp>
    </p:spTree>
    <p:extLst>
      <p:ext uri="{BB962C8B-B14F-4D97-AF65-F5344CB8AC3E}">
        <p14:creationId xmlns:p14="http://schemas.microsoft.com/office/powerpoint/2010/main" val="1182427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Positron Emission Tomography (PET) scan works by detecting a process called positron-electron annihilation. In this process, radioactive atoms attached to a glucose molecule are injected into the body. When the radioactive atoms decay, they emit positrons, which interact with electrons in the body, resulting in the release of two photons traveling in opposite directions. These photons, each with an energy of 511 keV, are detected by the PET scanner. By measuring the coincident detection of these photons, PET scans can pinpoint the location where the annihilation took place, allowing doctors to visualize areas of high radioactivity, such as tumors or abnormal tissue</a:t>
            </a:r>
          </a:p>
        </p:txBody>
      </p:sp>
      <p:sp>
        <p:nvSpPr>
          <p:cNvPr id="4" name="Slide Number Placeholder 3"/>
          <p:cNvSpPr>
            <a:spLocks noGrp="1"/>
          </p:cNvSpPr>
          <p:nvPr>
            <p:ph type="sldNum" sz="quarter" idx="5"/>
          </p:nvPr>
        </p:nvSpPr>
        <p:spPr/>
        <p:txBody>
          <a:bodyPr/>
          <a:lstStyle/>
          <a:p>
            <a:pPr>
              <a:defRPr/>
            </a:pPr>
            <a:fld id="{D41EC1E3-F35F-334F-B16D-E9127AADAD98}" type="slidenum">
              <a:rPr lang="en-US" smtClean="0"/>
              <a:pPr>
                <a:defRPr/>
              </a:pPr>
              <a:t>41</a:t>
            </a:fld>
            <a:endParaRPr lang="en-US" dirty="0"/>
          </a:p>
        </p:txBody>
      </p:sp>
    </p:spTree>
    <p:extLst>
      <p:ext uri="{BB962C8B-B14F-4D97-AF65-F5344CB8AC3E}">
        <p14:creationId xmlns:p14="http://schemas.microsoft.com/office/powerpoint/2010/main" val="3853949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a_title-tex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B58DB7-87FA-5B4F-1FE5-4A2E2A2BFF02}"/>
              </a:ext>
            </a:extLst>
          </p:cNvPr>
          <p:cNvSpPr/>
          <p:nvPr userDrawn="1"/>
        </p:nvSpPr>
        <p:spPr>
          <a:xfrm>
            <a:off x="184639" y="164122"/>
            <a:ext cx="11822722" cy="6509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ntennaCond Light" pitchFamily="2" charset="77"/>
            </a:endParaRPr>
          </a:p>
        </p:txBody>
      </p:sp>
      <p:sp>
        <p:nvSpPr>
          <p:cNvPr id="11" name="Rectangle 10">
            <a:extLst>
              <a:ext uri="{FF2B5EF4-FFF2-40B4-BE49-F238E27FC236}">
                <a16:creationId xmlns:a16="http://schemas.microsoft.com/office/drawing/2014/main" id="{451E42CB-9C8B-D2D7-6297-755D9A85782F}"/>
              </a:ext>
            </a:extLst>
          </p:cNvPr>
          <p:cNvSpPr/>
          <p:nvPr userDrawn="1"/>
        </p:nvSpPr>
        <p:spPr>
          <a:xfrm>
            <a:off x="9091098" y="164122"/>
            <a:ext cx="2916263" cy="1641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ntennaCond Light" pitchFamily="2" charset="77"/>
            </a:endParaRPr>
          </a:p>
        </p:txBody>
      </p:sp>
      <p:sp>
        <p:nvSpPr>
          <p:cNvPr id="13" name="Text Placeholder 7">
            <a:extLst>
              <a:ext uri="{FF2B5EF4-FFF2-40B4-BE49-F238E27FC236}">
                <a16:creationId xmlns:a16="http://schemas.microsoft.com/office/drawing/2014/main" id="{CD745230-BBB5-2342-512A-04FF6B89A951}"/>
              </a:ext>
            </a:extLst>
          </p:cNvPr>
          <p:cNvSpPr>
            <a:spLocks noGrp="1"/>
          </p:cNvSpPr>
          <p:nvPr>
            <p:ph type="body" sz="quarter" idx="11" hasCustomPrompt="1"/>
          </p:nvPr>
        </p:nvSpPr>
        <p:spPr>
          <a:xfrm>
            <a:off x="914400" y="2672142"/>
            <a:ext cx="10287000" cy="747897"/>
          </a:xfrm>
        </p:spPr>
        <p:txBody>
          <a:bodyPr wrap="square" lIns="0" tIns="0" rIns="0" bIns="0">
            <a:noAutofit/>
          </a:bodyPr>
          <a:lstStyle>
            <a:lvl1pPr marL="0" indent="0">
              <a:buFontTx/>
              <a:buNone/>
              <a:defRPr lang="en-US" sz="5400" b="1" i="0" kern="3000" spc="0" baseline="0" dirty="0">
                <a:solidFill>
                  <a:schemeClr val="bg1"/>
                </a:solidFill>
                <a:latin typeface="AntennaCond" pitchFamily="2" charset="77"/>
                <a:ea typeface="+mj-ea"/>
                <a:cs typeface="Arial" panose="020B0604020202020204" pitchFamily="34" charset="0"/>
              </a:defRPr>
            </a:lvl1pPr>
          </a:lstStyle>
          <a:p>
            <a:pPr lvl="0"/>
            <a:r>
              <a:rPr lang="en-US" dirty="0"/>
              <a:t>Click to add headline</a:t>
            </a:r>
          </a:p>
        </p:txBody>
      </p:sp>
      <p:sp>
        <p:nvSpPr>
          <p:cNvPr id="14" name="Text Placeholder 7">
            <a:extLst>
              <a:ext uri="{FF2B5EF4-FFF2-40B4-BE49-F238E27FC236}">
                <a16:creationId xmlns:a16="http://schemas.microsoft.com/office/drawing/2014/main" id="{D45EA388-638E-C444-7AA2-61960A63393A}"/>
              </a:ext>
            </a:extLst>
          </p:cNvPr>
          <p:cNvSpPr>
            <a:spLocks noGrp="1"/>
          </p:cNvSpPr>
          <p:nvPr>
            <p:ph type="body" sz="quarter" idx="12" hasCustomPrompt="1"/>
          </p:nvPr>
        </p:nvSpPr>
        <p:spPr>
          <a:xfrm>
            <a:off x="914400" y="3708771"/>
            <a:ext cx="10287000" cy="276999"/>
          </a:xfrm>
        </p:spPr>
        <p:txBody>
          <a:bodyPr wrap="square" lIns="0" tIns="0" rIns="0" bIns="0">
            <a:noAutofit/>
          </a:bodyPr>
          <a:lstStyle>
            <a:lvl1pPr marL="0" indent="0">
              <a:buFontTx/>
              <a:buNone/>
              <a:defRPr lang="en-US" sz="2000" b="0" i="0" kern="1200" cap="none" spc="40" baseline="0" dirty="0">
                <a:solidFill>
                  <a:schemeClr val="bg1"/>
                </a:solidFill>
                <a:latin typeface="AntennaCond Light" pitchFamily="2" charset="77"/>
                <a:ea typeface="+mn-ea"/>
                <a:cs typeface="Arial"/>
              </a:defRPr>
            </a:lvl1pPr>
          </a:lstStyle>
          <a:p>
            <a:pPr lvl="0"/>
            <a:r>
              <a:rPr lang="en-US" dirty="0"/>
              <a:t>Click to add explanatory text</a:t>
            </a:r>
          </a:p>
        </p:txBody>
      </p:sp>
      <p:pic>
        <p:nvPicPr>
          <p:cNvPr id="16" name="Picture 4">
            <a:extLst>
              <a:ext uri="{FF2B5EF4-FFF2-40B4-BE49-F238E27FC236}">
                <a16:creationId xmlns:a16="http://schemas.microsoft.com/office/drawing/2014/main" id="{311915F7-957F-C11D-B327-1AEC4E0651D2}"/>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8465820" y="5769094"/>
            <a:ext cx="3223260" cy="671512"/>
          </a:xfrm>
          <a:prstGeom prst="rect">
            <a:avLst/>
          </a:prstGeom>
        </p:spPr>
      </p:pic>
      <p:sp>
        <p:nvSpPr>
          <p:cNvPr id="2" name="Text Placeholder 7">
            <a:extLst>
              <a:ext uri="{FF2B5EF4-FFF2-40B4-BE49-F238E27FC236}">
                <a16:creationId xmlns:a16="http://schemas.microsoft.com/office/drawing/2014/main" id="{9BF32650-26F4-CAD2-9616-B59718564C85}"/>
              </a:ext>
            </a:extLst>
          </p:cNvPr>
          <p:cNvSpPr>
            <a:spLocks noGrp="1"/>
          </p:cNvSpPr>
          <p:nvPr>
            <p:ph type="body" sz="quarter" idx="14" hasCustomPrompt="1"/>
          </p:nvPr>
        </p:nvSpPr>
        <p:spPr>
          <a:xfrm>
            <a:off x="914400" y="6244784"/>
            <a:ext cx="5716077" cy="166199"/>
          </a:xfrm>
        </p:spPr>
        <p:txBody>
          <a:bodyPr lIns="0" tIns="0" rIns="0" bIns="0" anchor="b">
            <a:spAutoFit/>
          </a:bodyPr>
          <a:lstStyle>
            <a:lvl1pPr marL="0" indent="0">
              <a:buFontTx/>
              <a:buNone/>
              <a:defRPr lang="en-US" sz="1200" b="0" i="0" kern="1200" cap="all" spc="50" baseline="0" dirty="0">
                <a:solidFill>
                  <a:schemeClr val="bg1"/>
                </a:solidFill>
                <a:latin typeface="AntennaCond Light" pitchFamily="2" charset="77"/>
                <a:ea typeface="+mn-ea"/>
                <a:cs typeface="Arial" panose="020B0604020202020204" pitchFamily="34" charset="0"/>
              </a:defRPr>
            </a:lvl1pPr>
          </a:lstStyle>
          <a:p>
            <a:pPr lvl="0"/>
            <a:r>
              <a:rPr lang="en-US" dirty="0"/>
              <a:t>Click to add details: Date  •  Presenters  •  etc.</a:t>
            </a:r>
          </a:p>
        </p:txBody>
      </p:sp>
      <p:sp>
        <p:nvSpPr>
          <p:cNvPr id="4" name="Text Placeholder 11">
            <a:extLst>
              <a:ext uri="{FF2B5EF4-FFF2-40B4-BE49-F238E27FC236}">
                <a16:creationId xmlns:a16="http://schemas.microsoft.com/office/drawing/2014/main" id="{05BB11A5-AF5C-351F-6CAB-0560A2053A7A}"/>
              </a:ext>
            </a:extLst>
          </p:cNvPr>
          <p:cNvSpPr>
            <a:spLocks noGrp="1"/>
          </p:cNvSpPr>
          <p:nvPr>
            <p:ph type="body" sz="quarter" idx="15" hasCustomPrompt="1"/>
          </p:nvPr>
        </p:nvSpPr>
        <p:spPr>
          <a:xfrm>
            <a:off x="918100" y="2094272"/>
            <a:ext cx="10302528" cy="221599"/>
          </a:xfrm>
        </p:spPr>
        <p:txBody>
          <a:bodyPr wrap="square" lIns="0" tIns="0" rIns="0" bIns="0">
            <a:noAutofit/>
          </a:bodyPr>
          <a:lstStyle>
            <a:lvl1pPr marL="0" indent="0" algn="l" defTabSz="914400" rtl="0" eaLnBrk="1" latinLnBrk="0" hangingPunct="1">
              <a:buNone/>
              <a:defRPr lang="en-US" sz="1600" b="1" i="0" kern="1200" cap="all" spc="40" baseline="0" dirty="0">
                <a:solidFill>
                  <a:schemeClr val="accent2"/>
                </a:solidFill>
                <a:latin typeface="AntennaCond" pitchFamily="2" charset="77"/>
                <a:ea typeface="+mn-ea"/>
                <a:cs typeface="Arial"/>
              </a:defRPr>
            </a:lvl1pPr>
          </a:lstStyle>
          <a:p>
            <a:pPr lvl="0"/>
            <a:r>
              <a:rPr lang="en-US" dirty="0"/>
              <a:t>Click to ADD label</a:t>
            </a:r>
          </a:p>
        </p:txBody>
      </p:sp>
    </p:spTree>
    <p:extLst>
      <p:ext uri="{BB962C8B-B14F-4D97-AF65-F5344CB8AC3E}">
        <p14:creationId xmlns:p14="http://schemas.microsoft.com/office/powerpoint/2010/main" val="1996645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b_text-2co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583716-42AF-6FB1-C2B6-322F8159FE55}"/>
              </a:ext>
            </a:extLst>
          </p:cNvPr>
          <p:cNvSpPr/>
          <p:nvPr/>
        </p:nvSpPr>
        <p:spPr>
          <a:xfrm>
            <a:off x="0" y="0"/>
            <a:ext cx="12192000" cy="374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5" name="Rectangle 4">
            <a:extLst>
              <a:ext uri="{FF2B5EF4-FFF2-40B4-BE49-F238E27FC236}">
                <a16:creationId xmlns:a16="http://schemas.microsoft.com/office/drawing/2014/main" id="{19F81127-B840-0BA6-4AF7-A86A8F3D9735}"/>
              </a:ext>
            </a:extLst>
          </p:cNvPr>
          <p:cNvSpPr/>
          <p:nvPr/>
        </p:nvSpPr>
        <p:spPr>
          <a:xfrm>
            <a:off x="9275763" y="0"/>
            <a:ext cx="2916237" cy="163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6" name="TextBox 5">
            <a:extLst>
              <a:ext uri="{FF2B5EF4-FFF2-40B4-BE49-F238E27FC236}">
                <a16:creationId xmlns:a16="http://schemas.microsoft.com/office/drawing/2014/main" id="{D4ACC958-D887-005C-22BD-21EC2B484484}"/>
              </a:ext>
            </a:extLst>
          </p:cNvPr>
          <p:cNvSpPr txBox="1">
            <a:spLocks/>
          </p:cNvSpPr>
          <p:nvPr/>
        </p:nvSpPr>
        <p:spPr>
          <a:xfrm>
            <a:off x="838200" y="6453188"/>
            <a:ext cx="2043829" cy="138499"/>
          </a:xfrm>
          <a:prstGeom prst="rect">
            <a:avLst/>
          </a:prstGeom>
          <a:noFill/>
        </p:spPr>
        <p:txBody>
          <a:bodyPr wrap="none" lIns="0" tIns="0" rIns="0" bIns="0">
            <a:spAutoFit/>
          </a:bodyPr>
          <a:lstStyle/>
          <a:p>
            <a:pPr eaLnBrk="1" fontAlgn="auto" hangingPunct="1">
              <a:lnSpc>
                <a:spcPct val="90000"/>
              </a:lnSpc>
              <a:spcBef>
                <a:spcPts val="1000"/>
              </a:spcBef>
              <a:spcAft>
                <a:spcPts val="0"/>
              </a:spcAft>
              <a:buFont typeface="Arial" panose="020B0604020202020204" pitchFamily="34" charset="0"/>
              <a:buNone/>
              <a:defRPr/>
            </a:pPr>
            <a:r>
              <a:rPr lang="en-US" sz="1000" b="0" i="0" spc="150" dirty="0">
                <a:solidFill>
                  <a:schemeClr val="accent4"/>
                </a:solidFill>
                <a:latin typeface="AntennaCond Light" pitchFamily="2" charset="77"/>
                <a:cs typeface="Arial" panose="020B0604020202020204" pitchFamily="34" charset="0"/>
              </a:rPr>
              <a:t>LOYOLA UNIVERSITY CHICAGO</a:t>
            </a:r>
          </a:p>
        </p:txBody>
      </p:sp>
      <p:sp>
        <p:nvSpPr>
          <p:cNvPr id="21" name="Text Placeholder 6"/>
          <p:cNvSpPr>
            <a:spLocks noGrp="1"/>
          </p:cNvSpPr>
          <p:nvPr>
            <p:ph type="body" sz="quarter" idx="10" hasCustomPrompt="1"/>
          </p:nvPr>
        </p:nvSpPr>
        <p:spPr>
          <a:xfrm>
            <a:off x="838200" y="2666999"/>
            <a:ext cx="5026149" cy="3422715"/>
          </a:xfrm>
        </p:spPr>
        <p:txBody>
          <a:bodyPr lIns="0" tIns="0" rIns="0" bIns="0"/>
          <a:lstStyle>
            <a:lvl1pPr marL="0" indent="0">
              <a:spcAft>
                <a:spcPts val="200"/>
              </a:spcAft>
              <a:buNone/>
              <a:defRPr sz="1800" b="0" i="0"/>
            </a:lvl1pPr>
            <a:lvl2pPr>
              <a:defRPr sz="1400" b="0" i="0"/>
            </a:lvl2pPr>
            <a:lvl3pPr>
              <a:defRPr sz="1400" b="0" i="0"/>
            </a:lvl3pPr>
            <a:lvl4pPr>
              <a:defRPr sz="1400" b="0" i="0"/>
            </a:lvl4pPr>
            <a:lvl5pPr>
              <a:defRPr sz="1400" b="0" i="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6"/>
          <p:cNvSpPr>
            <a:spLocks noGrp="1"/>
          </p:cNvSpPr>
          <p:nvPr>
            <p:ph type="body" sz="quarter" idx="15" hasCustomPrompt="1"/>
          </p:nvPr>
        </p:nvSpPr>
        <p:spPr>
          <a:xfrm>
            <a:off x="6355223" y="2667000"/>
            <a:ext cx="5059665" cy="3422714"/>
          </a:xfrm>
        </p:spPr>
        <p:txBody>
          <a:bodyPr lIns="0" tIns="0" rIns="0" bIns="0"/>
          <a:lstStyle>
            <a:lvl1pPr marL="0" indent="0">
              <a:spcAft>
                <a:spcPts val="200"/>
              </a:spcAft>
              <a:buNone/>
              <a:defRPr sz="1800" b="0" i="0"/>
            </a:lvl1pPr>
            <a:lvl2pPr>
              <a:defRPr sz="1400" b="0" i="0"/>
            </a:lvl2pPr>
            <a:lvl3pPr>
              <a:defRPr sz="1400" b="0" i="0"/>
            </a:lvl3pPr>
            <a:lvl4pPr>
              <a:defRPr sz="1400" b="0" i="0"/>
            </a:lvl4pPr>
            <a:lvl5pPr>
              <a:defRPr sz="1400" b="0" i="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3"/>
          <p:cNvSpPr>
            <a:spLocks noGrp="1"/>
          </p:cNvSpPr>
          <p:nvPr>
            <p:ph type="body" sz="quarter" idx="17" hasCustomPrompt="1"/>
          </p:nvPr>
        </p:nvSpPr>
        <p:spPr>
          <a:xfrm>
            <a:off x="6535647" y="6452610"/>
            <a:ext cx="4867785" cy="138499"/>
          </a:xfrm>
        </p:spPr>
        <p:txBody>
          <a:bodyPr lIns="0" tIns="0" rIns="0" bIns="0" rtlCol="0">
            <a:noAutofit/>
          </a:bodyPr>
          <a:lstStyle>
            <a:lvl1pPr marL="0" indent="0" algn="r">
              <a:buNone/>
              <a:defRPr lang="en-US" sz="1000" b="0" i="0" cap="all" spc="150" baseline="0" dirty="0">
                <a:solidFill>
                  <a:schemeClr val="accent4"/>
                </a:solidFill>
              </a:defRPr>
            </a:lvl1pPr>
          </a:lstStyle>
          <a:p>
            <a:pPr lvl="0"/>
            <a:r>
              <a:rPr lang="en-US" dirty="0"/>
              <a:t>Click to add unit name</a:t>
            </a:r>
          </a:p>
        </p:txBody>
      </p:sp>
      <p:sp>
        <p:nvSpPr>
          <p:cNvPr id="7" name="Text Placeholder 8">
            <a:extLst>
              <a:ext uri="{FF2B5EF4-FFF2-40B4-BE49-F238E27FC236}">
                <a16:creationId xmlns:a16="http://schemas.microsoft.com/office/drawing/2014/main" id="{72594F53-8A19-991B-9D45-726C856C759A}"/>
              </a:ext>
            </a:extLst>
          </p:cNvPr>
          <p:cNvSpPr>
            <a:spLocks noGrp="1"/>
          </p:cNvSpPr>
          <p:nvPr>
            <p:ph type="body" sz="quarter" idx="18" hasCustomPrompt="1"/>
          </p:nvPr>
        </p:nvSpPr>
        <p:spPr>
          <a:xfrm>
            <a:off x="832104" y="2110213"/>
            <a:ext cx="5038857" cy="221599"/>
          </a:xfrm>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1" i="0" kern="1200" cap="all" spc="40" baseline="0" dirty="0">
                <a:solidFill>
                  <a:schemeClr val="accent1"/>
                </a:solidFill>
                <a:latin typeface="+mj-lt"/>
                <a:ea typeface="+mn-ea"/>
                <a:cs typeface="Arial" panose="020B0604020202020204" pitchFamily="34" charset="0"/>
              </a:defRPr>
            </a:lvl1pPr>
          </a:lstStyle>
          <a:p>
            <a:pPr lvl="0"/>
            <a:r>
              <a:rPr lang="en-US" dirty="0"/>
              <a:t>Click to add headline</a:t>
            </a:r>
          </a:p>
        </p:txBody>
      </p:sp>
      <p:sp>
        <p:nvSpPr>
          <p:cNvPr id="8" name="Text Placeholder 8">
            <a:extLst>
              <a:ext uri="{FF2B5EF4-FFF2-40B4-BE49-F238E27FC236}">
                <a16:creationId xmlns:a16="http://schemas.microsoft.com/office/drawing/2014/main" id="{0527E0B5-3AC3-A815-441B-7B7889E19173}"/>
              </a:ext>
            </a:extLst>
          </p:cNvPr>
          <p:cNvSpPr>
            <a:spLocks noGrp="1"/>
          </p:cNvSpPr>
          <p:nvPr>
            <p:ph type="body" sz="quarter" idx="11" hasCustomPrompt="1"/>
          </p:nvPr>
        </p:nvSpPr>
        <p:spPr>
          <a:xfrm>
            <a:off x="838200" y="376015"/>
            <a:ext cx="10565232" cy="1314674"/>
          </a:xfrm>
        </p:spPr>
        <p:txBody>
          <a:bodyPr lIns="0" tIns="0" rIns="0" bIns="0" anchor="b"/>
          <a:lstStyle>
            <a:lvl1pPr marL="0" indent="0" algn="l" defTabSz="914400" rtl="0" eaLnBrk="1" latinLnBrk="0" hangingPunct="1">
              <a:lnSpc>
                <a:spcPct val="90000"/>
              </a:lnSpc>
              <a:spcBef>
                <a:spcPct val="0"/>
              </a:spcBef>
              <a:buNone/>
              <a:defRPr lang="en-US" sz="3600" b="1" i="0" kern="3000" spc="40" baseline="0" dirty="0" smtClean="0">
                <a:solidFill>
                  <a:schemeClr val="tx1"/>
                </a:solidFill>
                <a:latin typeface="AntennaCond" pitchFamily="2" charset="77"/>
                <a:ea typeface="+mj-ea"/>
                <a:cs typeface="Arial" panose="020B0604020202020204" pitchFamily="34" charset="0"/>
              </a:defRPr>
            </a:lvl1pPr>
          </a:lstStyle>
          <a:p>
            <a:pPr lvl="0"/>
            <a:r>
              <a:rPr lang="en-US" dirty="0"/>
              <a:t>Click to add headline</a:t>
            </a:r>
          </a:p>
        </p:txBody>
      </p:sp>
      <p:sp>
        <p:nvSpPr>
          <p:cNvPr id="10" name="Text Placeholder 8">
            <a:extLst>
              <a:ext uri="{FF2B5EF4-FFF2-40B4-BE49-F238E27FC236}">
                <a16:creationId xmlns:a16="http://schemas.microsoft.com/office/drawing/2014/main" id="{30926788-DBA7-378E-2A18-2245CA0CC85F}"/>
              </a:ext>
            </a:extLst>
          </p:cNvPr>
          <p:cNvSpPr>
            <a:spLocks noGrp="1"/>
          </p:cNvSpPr>
          <p:nvPr>
            <p:ph type="body" sz="quarter" idx="19" hasCustomPrompt="1"/>
          </p:nvPr>
        </p:nvSpPr>
        <p:spPr>
          <a:xfrm>
            <a:off x="6324600" y="2110213"/>
            <a:ext cx="5047403" cy="221599"/>
          </a:xfrm>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1" i="0" kern="1200" cap="all" spc="40" baseline="0" dirty="0">
                <a:solidFill>
                  <a:schemeClr val="accent1"/>
                </a:solidFill>
                <a:latin typeface="+mj-lt"/>
                <a:ea typeface="+mn-ea"/>
                <a:cs typeface="Arial" panose="020B0604020202020204" pitchFamily="34" charset="0"/>
              </a:defRPr>
            </a:lvl1pPr>
          </a:lstStyle>
          <a:p>
            <a:pPr lvl="0"/>
            <a:r>
              <a:rPr lang="en-US" dirty="0"/>
              <a:t>Click to add headline</a:t>
            </a:r>
          </a:p>
        </p:txBody>
      </p:sp>
    </p:spTree>
    <p:extLst>
      <p:ext uri="{BB962C8B-B14F-4D97-AF65-F5344CB8AC3E}">
        <p14:creationId xmlns:p14="http://schemas.microsoft.com/office/powerpoint/2010/main" val="248946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c_text-3co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9E17C7-0ECC-7708-AFBD-1AC88ACA35A8}"/>
              </a:ext>
            </a:extLst>
          </p:cNvPr>
          <p:cNvSpPr/>
          <p:nvPr/>
        </p:nvSpPr>
        <p:spPr>
          <a:xfrm>
            <a:off x="0" y="0"/>
            <a:ext cx="12192000" cy="374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3" name="Rectangle 2">
            <a:extLst>
              <a:ext uri="{FF2B5EF4-FFF2-40B4-BE49-F238E27FC236}">
                <a16:creationId xmlns:a16="http://schemas.microsoft.com/office/drawing/2014/main" id="{8C60EFCC-D128-9768-B441-290FDD2658AA}"/>
              </a:ext>
            </a:extLst>
          </p:cNvPr>
          <p:cNvSpPr/>
          <p:nvPr/>
        </p:nvSpPr>
        <p:spPr>
          <a:xfrm>
            <a:off x="9275763" y="0"/>
            <a:ext cx="2916237" cy="163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6" name="TextBox 5">
            <a:extLst>
              <a:ext uri="{FF2B5EF4-FFF2-40B4-BE49-F238E27FC236}">
                <a16:creationId xmlns:a16="http://schemas.microsoft.com/office/drawing/2014/main" id="{451C7CDC-218A-1692-4D20-6D0D358E4EF3}"/>
              </a:ext>
            </a:extLst>
          </p:cNvPr>
          <p:cNvSpPr txBox="1">
            <a:spLocks/>
          </p:cNvSpPr>
          <p:nvPr/>
        </p:nvSpPr>
        <p:spPr>
          <a:xfrm>
            <a:off x="838200" y="6453188"/>
            <a:ext cx="2043829" cy="138499"/>
          </a:xfrm>
          <a:prstGeom prst="rect">
            <a:avLst/>
          </a:prstGeom>
          <a:noFill/>
        </p:spPr>
        <p:txBody>
          <a:bodyPr wrap="none" lIns="0" tIns="0" rIns="0" bIns="0">
            <a:spAutoFit/>
          </a:bodyPr>
          <a:lstStyle/>
          <a:p>
            <a:pPr eaLnBrk="1" fontAlgn="auto" hangingPunct="1">
              <a:lnSpc>
                <a:spcPct val="90000"/>
              </a:lnSpc>
              <a:spcBef>
                <a:spcPts val="1000"/>
              </a:spcBef>
              <a:spcAft>
                <a:spcPts val="0"/>
              </a:spcAft>
              <a:buFont typeface="Arial" panose="020B0604020202020204" pitchFamily="34" charset="0"/>
              <a:buNone/>
              <a:defRPr/>
            </a:pPr>
            <a:r>
              <a:rPr lang="en-US" sz="1000" b="0" i="0" spc="150" dirty="0">
                <a:solidFill>
                  <a:schemeClr val="accent4"/>
                </a:solidFill>
                <a:latin typeface="AntennaCond Light" pitchFamily="2" charset="77"/>
                <a:cs typeface="Arial" panose="020B0604020202020204" pitchFamily="34" charset="0"/>
              </a:rPr>
              <a:t>LOYOLA UNIVERSITY CHICAGO</a:t>
            </a:r>
          </a:p>
        </p:txBody>
      </p:sp>
      <p:sp>
        <p:nvSpPr>
          <p:cNvPr id="7" name="Text Placeholder 6"/>
          <p:cNvSpPr>
            <a:spLocks noGrp="1"/>
          </p:cNvSpPr>
          <p:nvPr>
            <p:ph type="body" sz="quarter" idx="10" hasCustomPrompt="1"/>
          </p:nvPr>
        </p:nvSpPr>
        <p:spPr>
          <a:xfrm>
            <a:off x="838200" y="2667000"/>
            <a:ext cx="3200400" cy="3403862"/>
          </a:xfrm>
        </p:spPr>
        <p:txBody>
          <a:bodyPr lIns="0" tIns="0" rIns="0" bIns="0"/>
          <a:lstStyle>
            <a:lvl1pPr marL="0" indent="0">
              <a:spcAft>
                <a:spcPts val="200"/>
              </a:spcAft>
              <a:buNone/>
              <a:defRPr sz="1800" b="0" i="0"/>
            </a:lvl1pPr>
            <a:lvl2pPr>
              <a:defRPr sz="1400" b="0" i="0"/>
            </a:lvl2pPr>
            <a:lvl3pPr>
              <a:defRPr sz="1400" b="0" i="0"/>
            </a:lvl3pPr>
            <a:lvl4pPr>
              <a:defRPr sz="1400" b="0" i="0"/>
            </a:lvl4pPr>
            <a:lvl5pPr>
              <a:defRPr sz="1400" b="0" i="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8" hasCustomPrompt="1"/>
          </p:nvPr>
        </p:nvSpPr>
        <p:spPr>
          <a:xfrm>
            <a:off x="8203032" y="2667000"/>
            <a:ext cx="3200400" cy="3403862"/>
          </a:xfrm>
        </p:spPr>
        <p:txBody>
          <a:bodyPr lIns="0" tIns="0" rIns="0" bIns="0"/>
          <a:lstStyle>
            <a:lvl1pPr marL="0" indent="0">
              <a:spcAft>
                <a:spcPts val="200"/>
              </a:spcAft>
              <a:buNone/>
              <a:defRPr sz="1800" b="0" i="0"/>
            </a:lvl1pPr>
            <a:lvl2pPr>
              <a:defRPr sz="1400" b="0" i="0"/>
            </a:lvl2pPr>
            <a:lvl3pPr>
              <a:defRPr sz="1400" b="0" i="0"/>
            </a:lvl3pPr>
            <a:lvl4pPr>
              <a:defRPr sz="1400" b="0" i="0"/>
            </a:lvl4pPr>
            <a:lvl5pPr>
              <a:defRPr sz="1400" b="0" i="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6"/>
          <p:cNvSpPr>
            <a:spLocks noGrp="1"/>
          </p:cNvSpPr>
          <p:nvPr>
            <p:ph type="body" sz="quarter" idx="20" hasCustomPrompt="1"/>
          </p:nvPr>
        </p:nvSpPr>
        <p:spPr>
          <a:xfrm>
            <a:off x="4520616" y="2667000"/>
            <a:ext cx="3200400" cy="3403862"/>
          </a:xfrm>
        </p:spPr>
        <p:txBody>
          <a:bodyPr lIns="0" tIns="0" rIns="0" bIns="0"/>
          <a:lstStyle>
            <a:lvl1pPr marL="0" indent="0">
              <a:spcAft>
                <a:spcPts val="200"/>
              </a:spcAft>
              <a:buNone/>
              <a:defRPr sz="1800" b="0" i="0"/>
            </a:lvl1pPr>
            <a:lvl2pPr>
              <a:defRPr sz="1400" b="0" i="0"/>
            </a:lvl2pPr>
            <a:lvl3pPr>
              <a:defRPr sz="1400" b="0" i="0"/>
            </a:lvl3pPr>
            <a:lvl4pPr>
              <a:defRPr sz="1400" b="0" i="0"/>
            </a:lvl4pPr>
            <a:lvl5pPr>
              <a:defRPr sz="1400" b="0" i="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3"/>
          <p:cNvSpPr>
            <a:spLocks noGrp="1"/>
          </p:cNvSpPr>
          <p:nvPr>
            <p:ph type="body" sz="quarter" idx="16" hasCustomPrompt="1"/>
          </p:nvPr>
        </p:nvSpPr>
        <p:spPr>
          <a:xfrm>
            <a:off x="6535647" y="6452610"/>
            <a:ext cx="4867785" cy="138499"/>
          </a:xfrm>
        </p:spPr>
        <p:txBody>
          <a:bodyPr lIns="0" tIns="0" rIns="0" bIns="0" rtlCol="0">
            <a:noAutofit/>
          </a:bodyPr>
          <a:lstStyle>
            <a:lvl1pPr marL="0" indent="0" algn="r">
              <a:buNone/>
              <a:defRPr lang="en-US" sz="1000" b="0" i="0" cap="all" spc="150" baseline="0" dirty="0">
                <a:solidFill>
                  <a:schemeClr val="accent4"/>
                </a:solidFill>
              </a:defRPr>
            </a:lvl1pPr>
          </a:lstStyle>
          <a:p>
            <a:pPr lvl="0"/>
            <a:r>
              <a:rPr lang="en-US" dirty="0"/>
              <a:t>Click to add unit name</a:t>
            </a:r>
          </a:p>
        </p:txBody>
      </p:sp>
      <p:sp>
        <p:nvSpPr>
          <p:cNvPr id="8" name="Text Placeholder 8">
            <a:extLst>
              <a:ext uri="{FF2B5EF4-FFF2-40B4-BE49-F238E27FC236}">
                <a16:creationId xmlns:a16="http://schemas.microsoft.com/office/drawing/2014/main" id="{46B150EA-B600-F09C-A205-1770DCFEE855}"/>
              </a:ext>
            </a:extLst>
          </p:cNvPr>
          <p:cNvSpPr>
            <a:spLocks noGrp="1"/>
          </p:cNvSpPr>
          <p:nvPr>
            <p:ph type="body" sz="quarter" idx="22" hasCustomPrompt="1"/>
          </p:nvPr>
        </p:nvSpPr>
        <p:spPr>
          <a:xfrm>
            <a:off x="832104" y="2110213"/>
            <a:ext cx="3218603" cy="221599"/>
          </a:xfrm>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1" i="0" kern="1200" cap="all" spc="40" baseline="0" dirty="0">
                <a:solidFill>
                  <a:schemeClr val="accent1"/>
                </a:solidFill>
                <a:latin typeface="+mj-lt"/>
                <a:ea typeface="+mn-ea"/>
                <a:cs typeface="Arial" panose="020B0604020202020204" pitchFamily="34" charset="0"/>
              </a:defRPr>
            </a:lvl1pPr>
          </a:lstStyle>
          <a:p>
            <a:pPr lvl="0"/>
            <a:r>
              <a:rPr lang="en-US" dirty="0"/>
              <a:t>Click to add headline</a:t>
            </a:r>
          </a:p>
        </p:txBody>
      </p:sp>
      <p:sp>
        <p:nvSpPr>
          <p:cNvPr id="11" name="Text Placeholder 8">
            <a:extLst>
              <a:ext uri="{FF2B5EF4-FFF2-40B4-BE49-F238E27FC236}">
                <a16:creationId xmlns:a16="http://schemas.microsoft.com/office/drawing/2014/main" id="{C534ACA2-9CEC-6CDB-2AE5-2643BE04A6BE}"/>
              </a:ext>
            </a:extLst>
          </p:cNvPr>
          <p:cNvSpPr>
            <a:spLocks noGrp="1"/>
          </p:cNvSpPr>
          <p:nvPr>
            <p:ph type="body" sz="quarter" idx="11" hasCustomPrompt="1"/>
          </p:nvPr>
        </p:nvSpPr>
        <p:spPr>
          <a:xfrm>
            <a:off x="838200" y="376015"/>
            <a:ext cx="10565232" cy="1314674"/>
          </a:xfrm>
        </p:spPr>
        <p:txBody>
          <a:bodyPr lIns="0" tIns="0" rIns="0" bIns="0" anchor="b"/>
          <a:lstStyle>
            <a:lvl1pPr marL="0" indent="0" algn="l" defTabSz="914400" rtl="0" eaLnBrk="1" latinLnBrk="0" hangingPunct="1">
              <a:lnSpc>
                <a:spcPct val="90000"/>
              </a:lnSpc>
              <a:spcBef>
                <a:spcPct val="0"/>
              </a:spcBef>
              <a:buNone/>
              <a:defRPr lang="en-US" sz="3600" b="1" i="0" kern="3000" spc="40" baseline="0" dirty="0" smtClean="0">
                <a:solidFill>
                  <a:schemeClr val="tx1"/>
                </a:solidFill>
                <a:latin typeface="AntennaCond" pitchFamily="2" charset="77"/>
                <a:ea typeface="+mj-ea"/>
                <a:cs typeface="Arial" panose="020B0604020202020204" pitchFamily="34" charset="0"/>
              </a:defRPr>
            </a:lvl1pPr>
          </a:lstStyle>
          <a:p>
            <a:pPr lvl="0"/>
            <a:r>
              <a:rPr lang="en-US" dirty="0"/>
              <a:t>Click to add headline</a:t>
            </a:r>
          </a:p>
        </p:txBody>
      </p:sp>
      <p:sp>
        <p:nvSpPr>
          <p:cNvPr id="12" name="Text Placeholder 8">
            <a:extLst>
              <a:ext uri="{FF2B5EF4-FFF2-40B4-BE49-F238E27FC236}">
                <a16:creationId xmlns:a16="http://schemas.microsoft.com/office/drawing/2014/main" id="{2ADC2891-F687-A61F-FC46-FB44DF636D65}"/>
              </a:ext>
            </a:extLst>
          </p:cNvPr>
          <p:cNvSpPr>
            <a:spLocks noGrp="1"/>
          </p:cNvSpPr>
          <p:nvPr>
            <p:ph type="body" sz="quarter" idx="23" hasCustomPrompt="1"/>
          </p:nvPr>
        </p:nvSpPr>
        <p:spPr>
          <a:xfrm>
            <a:off x="4529985" y="2110213"/>
            <a:ext cx="3186868" cy="221599"/>
          </a:xfrm>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1" i="0" kern="1200" cap="all" spc="40" baseline="0" dirty="0">
                <a:solidFill>
                  <a:schemeClr val="accent1"/>
                </a:solidFill>
                <a:latin typeface="+mj-lt"/>
                <a:ea typeface="+mn-ea"/>
                <a:cs typeface="Arial" panose="020B0604020202020204" pitchFamily="34" charset="0"/>
              </a:defRPr>
            </a:lvl1pPr>
          </a:lstStyle>
          <a:p>
            <a:pPr lvl="0"/>
            <a:r>
              <a:rPr lang="en-US" dirty="0"/>
              <a:t>Click to add headline</a:t>
            </a:r>
          </a:p>
        </p:txBody>
      </p:sp>
      <p:sp>
        <p:nvSpPr>
          <p:cNvPr id="14" name="Text Placeholder 8">
            <a:extLst>
              <a:ext uri="{FF2B5EF4-FFF2-40B4-BE49-F238E27FC236}">
                <a16:creationId xmlns:a16="http://schemas.microsoft.com/office/drawing/2014/main" id="{81383EBA-41EC-D0E9-D55E-AAFE30068637}"/>
              </a:ext>
            </a:extLst>
          </p:cNvPr>
          <p:cNvSpPr>
            <a:spLocks noGrp="1"/>
          </p:cNvSpPr>
          <p:nvPr>
            <p:ph type="body" sz="quarter" idx="24" hasCustomPrompt="1"/>
          </p:nvPr>
        </p:nvSpPr>
        <p:spPr>
          <a:xfrm>
            <a:off x="8179038" y="2110213"/>
            <a:ext cx="3186868" cy="221599"/>
          </a:xfrm>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1" i="0" kern="1200" cap="all" spc="40" baseline="0" dirty="0">
                <a:solidFill>
                  <a:schemeClr val="accent1"/>
                </a:solidFill>
                <a:latin typeface="+mj-lt"/>
                <a:ea typeface="+mn-ea"/>
                <a:cs typeface="Arial" panose="020B0604020202020204" pitchFamily="34" charset="0"/>
              </a:defRPr>
            </a:lvl1pPr>
          </a:lstStyle>
          <a:p>
            <a:pPr lvl="0"/>
            <a:r>
              <a:rPr lang="en-US" dirty="0"/>
              <a:t>Click to add headline</a:t>
            </a:r>
          </a:p>
        </p:txBody>
      </p:sp>
    </p:spTree>
    <p:extLst>
      <p:ext uri="{BB962C8B-B14F-4D97-AF65-F5344CB8AC3E}">
        <p14:creationId xmlns:p14="http://schemas.microsoft.com/office/powerpoint/2010/main" val="2735352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a_display-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1EB2D0-A9DF-0A52-7DD5-83E681ADBD65}"/>
              </a:ext>
            </a:extLst>
          </p:cNvPr>
          <p:cNvSpPr/>
          <p:nvPr/>
        </p:nvSpPr>
        <p:spPr>
          <a:xfrm>
            <a:off x="0" y="309563"/>
            <a:ext cx="6089650" cy="6548437"/>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4" name="Rectangle 3">
            <a:extLst>
              <a:ext uri="{FF2B5EF4-FFF2-40B4-BE49-F238E27FC236}">
                <a16:creationId xmlns:a16="http://schemas.microsoft.com/office/drawing/2014/main" id="{55AA1F9C-6445-91A6-0C15-DD07A26854E2}"/>
              </a:ext>
            </a:extLst>
          </p:cNvPr>
          <p:cNvSpPr/>
          <p:nvPr/>
        </p:nvSpPr>
        <p:spPr>
          <a:xfrm>
            <a:off x="0" y="0"/>
            <a:ext cx="12192000" cy="374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5" name="Rectangle 4">
            <a:extLst>
              <a:ext uri="{FF2B5EF4-FFF2-40B4-BE49-F238E27FC236}">
                <a16:creationId xmlns:a16="http://schemas.microsoft.com/office/drawing/2014/main" id="{5BEB630E-BE93-9E60-FED2-325A5235ECB8}"/>
              </a:ext>
            </a:extLst>
          </p:cNvPr>
          <p:cNvSpPr/>
          <p:nvPr/>
        </p:nvSpPr>
        <p:spPr>
          <a:xfrm>
            <a:off x="9275763" y="0"/>
            <a:ext cx="2916237" cy="163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7" name="TextBox 6">
            <a:extLst>
              <a:ext uri="{FF2B5EF4-FFF2-40B4-BE49-F238E27FC236}">
                <a16:creationId xmlns:a16="http://schemas.microsoft.com/office/drawing/2014/main" id="{C632A976-7EBF-B461-AFAF-981E9289D1E9}"/>
              </a:ext>
            </a:extLst>
          </p:cNvPr>
          <p:cNvSpPr txBox="1">
            <a:spLocks/>
          </p:cNvSpPr>
          <p:nvPr/>
        </p:nvSpPr>
        <p:spPr>
          <a:xfrm>
            <a:off x="838200" y="6453188"/>
            <a:ext cx="2043829" cy="138499"/>
          </a:xfrm>
          <a:prstGeom prst="rect">
            <a:avLst/>
          </a:prstGeom>
          <a:noFill/>
        </p:spPr>
        <p:txBody>
          <a:bodyPr wrap="none" lIns="0" tIns="0" rIns="0" bIns="0">
            <a:spAutoFit/>
          </a:bodyPr>
          <a:lstStyle/>
          <a:p>
            <a:pPr eaLnBrk="1" fontAlgn="auto" hangingPunct="1">
              <a:lnSpc>
                <a:spcPct val="90000"/>
              </a:lnSpc>
              <a:spcBef>
                <a:spcPts val="1000"/>
              </a:spcBef>
              <a:spcAft>
                <a:spcPts val="0"/>
              </a:spcAft>
              <a:buFont typeface="Arial" panose="020B0604020202020204" pitchFamily="34" charset="0"/>
              <a:buNone/>
              <a:defRPr/>
            </a:pPr>
            <a:r>
              <a:rPr lang="en-US" sz="1000" b="0" i="0" spc="150" dirty="0">
                <a:solidFill>
                  <a:schemeClr val="accent4"/>
                </a:solidFill>
                <a:latin typeface="AntennaCond Light" pitchFamily="2" charset="77"/>
                <a:cs typeface="Arial" panose="020B0604020202020204" pitchFamily="34" charset="0"/>
              </a:rPr>
              <a:t>LOYOLA UNIVERSITY CHICAGO</a:t>
            </a:r>
          </a:p>
        </p:txBody>
      </p:sp>
      <p:sp>
        <p:nvSpPr>
          <p:cNvPr id="8" name="Text Placeholder 6"/>
          <p:cNvSpPr>
            <a:spLocks noGrp="1"/>
          </p:cNvSpPr>
          <p:nvPr>
            <p:ph type="body" sz="quarter" idx="15" hasCustomPrompt="1"/>
          </p:nvPr>
        </p:nvSpPr>
        <p:spPr>
          <a:xfrm>
            <a:off x="6702552" y="2632923"/>
            <a:ext cx="4700880" cy="3228473"/>
          </a:xfrm>
        </p:spPr>
        <p:txBody>
          <a:bodyPr lIns="0" tIns="0" rIns="0" bIns="0"/>
          <a:lstStyle>
            <a:lvl1pPr marL="0" indent="0">
              <a:spcAft>
                <a:spcPts val="200"/>
              </a:spcAft>
              <a:buNone/>
              <a:defRPr sz="1800" b="0" i="0"/>
            </a:lvl1pPr>
            <a:lvl2pPr>
              <a:defRPr sz="1400" b="0" i="0"/>
            </a:lvl2pPr>
            <a:lvl3pPr>
              <a:defRPr sz="1400" b="0" i="0"/>
            </a:lvl3pPr>
            <a:lvl4pPr>
              <a:defRPr sz="1400" b="0" i="0"/>
            </a:lvl4pPr>
            <a:lvl5pPr>
              <a:defRPr sz="1400" b="0" i="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6"/>
          <p:cNvSpPr>
            <a:spLocks noGrp="1"/>
          </p:cNvSpPr>
          <p:nvPr>
            <p:ph type="body" sz="quarter" idx="17" hasCustomPrompt="1"/>
          </p:nvPr>
        </p:nvSpPr>
        <p:spPr>
          <a:xfrm>
            <a:off x="838200" y="1123404"/>
            <a:ext cx="4229746" cy="4896395"/>
          </a:xfrm>
        </p:spPr>
        <p:txBody>
          <a:bodyPr anchor="ctr"/>
          <a:lstStyle>
            <a:lvl1pPr marL="0" indent="0">
              <a:spcAft>
                <a:spcPts val="1200"/>
              </a:spcAft>
              <a:buNone/>
              <a:defRPr sz="2800" b="1" i="0">
                <a:latin typeface="AntennaCond" pitchFamily="2" charset="77"/>
              </a:defRPr>
            </a:lvl1pPr>
            <a:lvl2pPr marL="0" indent="0">
              <a:buNone/>
              <a:defRPr lang="en-US" sz="1400" b="0" i="0" kern="1200" cap="all" spc="0" baseline="0" dirty="0">
                <a:solidFill>
                  <a:schemeClr val="tx1"/>
                </a:solidFill>
                <a:effectLst/>
                <a:latin typeface="AntennaCond Light" pitchFamily="2" charset="77"/>
                <a:ea typeface="+mn-ea"/>
                <a:cs typeface="Arial" panose="020B0604020202020204" pitchFamily="34"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dirty="0"/>
              <a:t>Click to add readout or quote</a:t>
            </a:r>
          </a:p>
          <a:p>
            <a:pPr lvl="1"/>
            <a:r>
              <a:rPr lang="en-US" dirty="0"/>
              <a:t>—attribution</a:t>
            </a:r>
          </a:p>
        </p:txBody>
      </p:sp>
      <p:sp>
        <p:nvSpPr>
          <p:cNvPr id="6" name="Text Placeholder 23"/>
          <p:cNvSpPr>
            <a:spLocks noGrp="1"/>
          </p:cNvSpPr>
          <p:nvPr>
            <p:ph type="body" sz="quarter" idx="16" hasCustomPrompt="1"/>
          </p:nvPr>
        </p:nvSpPr>
        <p:spPr>
          <a:xfrm>
            <a:off x="6535647" y="6452610"/>
            <a:ext cx="4867785" cy="138499"/>
          </a:xfrm>
        </p:spPr>
        <p:txBody>
          <a:bodyPr lIns="0" tIns="0" rIns="0" bIns="0" rtlCol="0">
            <a:noAutofit/>
          </a:bodyPr>
          <a:lstStyle>
            <a:lvl1pPr marL="0" indent="0" algn="r">
              <a:buNone/>
              <a:defRPr lang="en-US" sz="1000" b="0" i="0" cap="all" spc="150" baseline="0" dirty="0">
                <a:solidFill>
                  <a:schemeClr val="accent4"/>
                </a:solidFill>
              </a:defRPr>
            </a:lvl1pPr>
          </a:lstStyle>
          <a:p>
            <a:pPr lvl="0"/>
            <a:r>
              <a:rPr lang="en-US" dirty="0"/>
              <a:t>Click to add unit name</a:t>
            </a:r>
          </a:p>
        </p:txBody>
      </p:sp>
      <p:sp>
        <p:nvSpPr>
          <p:cNvPr id="9" name="Text Placeholder 8">
            <a:extLst>
              <a:ext uri="{FF2B5EF4-FFF2-40B4-BE49-F238E27FC236}">
                <a16:creationId xmlns:a16="http://schemas.microsoft.com/office/drawing/2014/main" id="{A2BDFC07-F38A-A1AB-F647-025D8C5977E5}"/>
              </a:ext>
            </a:extLst>
          </p:cNvPr>
          <p:cNvSpPr>
            <a:spLocks noGrp="1"/>
          </p:cNvSpPr>
          <p:nvPr>
            <p:ph type="body" sz="quarter" idx="22" hasCustomPrompt="1"/>
          </p:nvPr>
        </p:nvSpPr>
        <p:spPr>
          <a:xfrm>
            <a:off x="6703065" y="2110213"/>
            <a:ext cx="4714116" cy="221599"/>
          </a:xfrm>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1" i="0" kern="1200" cap="all" spc="40" baseline="0" dirty="0">
                <a:solidFill>
                  <a:schemeClr val="accent1"/>
                </a:solidFill>
                <a:latin typeface="+mj-lt"/>
                <a:ea typeface="+mn-ea"/>
                <a:cs typeface="Arial" panose="020B0604020202020204" pitchFamily="34" charset="0"/>
              </a:defRPr>
            </a:lvl1pPr>
          </a:lstStyle>
          <a:p>
            <a:pPr lvl="0"/>
            <a:r>
              <a:rPr lang="en-US" dirty="0"/>
              <a:t>Click to add headline</a:t>
            </a:r>
          </a:p>
        </p:txBody>
      </p:sp>
    </p:spTree>
    <p:extLst>
      <p:ext uri="{BB962C8B-B14F-4D97-AF65-F5344CB8AC3E}">
        <p14:creationId xmlns:p14="http://schemas.microsoft.com/office/powerpoint/2010/main" val="2670826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b_display-object">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60ADADCA-CCAF-99B0-EEFF-053F8A6F1B75}"/>
              </a:ext>
            </a:extLst>
          </p:cNvPr>
          <p:cNvSpPr>
            <a:spLocks noGrp="1"/>
          </p:cNvSpPr>
          <p:nvPr>
            <p:ph type="body" sz="quarter" idx="23" hasCustomPrompt="1"/>
          </p:nvPr>
        </p:nvSpPr>
        <p:spPr>
          <a:xfrm>
            <a:off x="838200" y="376015"/>
            <a:ext cx="5246914" cy="1314674"/>
          </a:xfrm>
        </p:spPr>
        <p:txBody>
          <a:bodyPr lIns="0" tIns="0" rIns="0" bIns="0" anchor="b"/>
          <a:lstStyle>
            <a:lvl1pPr marL="0" indent="0" algn="l" defTabSz="914400" rtl="0" eaLnBrk="1" latinLnBrk="0" hangingPunct="1">
              <a:lnSpc>
                <a:spcPct val="90000"/>
              </a:lnSpc>
              <a:spcBef>
                <a:spcPct val="0"/>
              </a:spcBef>
              <a:buNone/>
              <a:defRPr lang="en-US" sz="3600" b="1" i="0" kern="3000" spc="40" baseline="0" dirty="0" smtClean="0">
                <a:solidFill>
                  <a:schemeClr val="tx1"/>
                </a:solidFill>
                <a:latin typeface="AntennaCond" pitchFamily="2" charset="77"/>
                <a:ea typeface="+mj-ea"/>
                <a:cs typeface="Arial" panose="020B0604020202020204" pitchFamily="34" charset="0"/>
              </a:defRPr>
            </a:lvl1pPr>
          </a:lstStyle>
          <a:p>
            <a:pPr lvl="0"/>
            <a:r>
              <a:rPr lang="en-US" dirty="0"/>
              <a:t>Click to add headline</a:t>
            </a:r>
          </a:p>
        </p:txBody>
      </p:sp>
      <p:sp>
        <p:nvSpPr>
          <p:cNvPr id="4" name="Rectangle 3">
            <a:extLst>
              <a:ext uri="{FF2B5EF4-FFF2-40B4-BE49-F238E27FC236}">
                <a16:creationId xmlns:a16="http://schemas.microsoft.com/office/drawing/2014/main" id="{C4BCDF3B-78F7-71F0-DAE1-4EDA032F326D}"/>
              </a:ext>
            </a:extLst>
          </p:cNvPr>
          <p:cNvSpPr/>
          <p:nvPr/>
        </p:nvSpPr>
        <p:spPr>
          <a:xfrm>
            <a:off x="0" y="0"/>
            <a:ext cx="12192000" cy="374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5" name="Rectangle 4">
            <a:extLst>
              <a:ext uri="{FF2B5EF4-FFF2-40B4-BE49-F238E27FC236}">
                <a16:creationId xmlns:a16="http://schemas.microsoft.com/office/drawing/2014/main" id="{14BA14CC-AFEE-B0DB-C95D-42CF9821CCDD}"/>
              </a:ext>
            </a:extLst>
          </p:cNvPr>
          <p:cNvSpPr/>
          <p:nvPr/>
        </p:nvSpPr>
        <p:spPr>
          <a:xfrm>
            <a:off x="9275763" y="0"/>
            <a:ext cx="2916237" cy="163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6" name="TextBox 5">
            <a:extLst>
              <a:ext uri="{FF2B5EF4-FFF2-40B4-BE49-F238E27FC236}">
                <a16:creationId xmlns:a16="http://schemas.microsoft.com/office/drawing/2014/main" id="{41BCCE00-7A5A-D0E3-7333-F7A98C142D1D}"/>
              </a:ext>
            </a:extLst>
          </p:cNvPr>
          <p:cNvSpPr txBox="1">
            <a:spLocks/>
          </p:cNvSpPr>
          <p:nvPr/>
        </p:nvSpPr>
        <p:spPr>
          <a:xfrm>
            <a:off x="838200" y="6453188"/>
            <a:ext cx="2043829" cy="138499"/>
          </a:xfrm>
          <a:prstGeom prst="rect">
            <a:avLst/>
          </a:prstGeom>
          <a:noFill/>
        </p:spPr>
        <p:txBody>
          <a:bodyPr wrap="none" lIns="0" tIns="0" rIns="0" bIns="0">
            <a:spAutoFit/>
          </a:bodyPr>
          <a:lstStyle/>
          <a:p>
            <a:pPr eaLnBrk="1" fontAlgn="auto" hangingPunct="1">
              <a:lnSpc>
                <a:spcPct val="90000"/>
              </a:lnSpc>
              <a:spcBef>
                <a:spcPts val="1000"/>
              </a:spcBef>
              <a:spcAft>
                <a:spcPts val="0"/>
              </a:spcAft>
              <a:buFont typeface="Arial" panose="020B0604020202020204" pitchFamily="34" charset="0"/>
              <a:buNone/>
              <a:defRPr/>
            </a:pPr>
            <a:r>
              <a:rPr lang="en-US" sz="1000" b="0" i="0" spc="150" dirty="0">
                <a:solidFill>
                  <a:schemeClr val="accent4"/>
                </a:solidFill>
                <a:latin typeface="AntennaCond Light" pitchFamily="2" charset="77"/>
                <a:cs typeface="Arial" panose="020B0604020202020204" pitchFamily="34" charset="0"/>
              </a:rPr>
              <a:t>LOYOLA UNIVERSITY CHICAGO</a:t>
            </a:r>
          </a:p>
        </p:txBody>
      </p:sp>
      <p:sp>
        <p:nvSpPr>
          <p:cNvPr id="3" name="Content Placeholder 2"/>
          <p:cNvSpPr>
            <a:spLocks noGrp="1"/>
          </p:cNvSpPr>
          <p:nvPr>
            <p:ph sz="quarter" idx="17" hasCustomPrompt="1"/>
          </p:nvPr>
        </p:nvSpPr>
        <p:spPr>
          <a:xfrm>
            <a:off x="6362054" y="631595"/>
            <a:ext cx="5058931" cy="5420413"/>
          </a:xfrm>
        </p:spPr>
        <p:txBody>
          <a:bodyPr anchor="ctr">
            <a:normAutofit/>
          </a:bodyPr>
          <a:lstStyle>
            <a:lvl1pPr marL="0" indent="0" algn="ctr">
              <a:buNone/>
              <a:defRPr sz="2000" b="0" i="0">
                <a:solidFill>
                  <a:schemeClr val="accent2"/>
                </a:solidFill>
              </a:defRPr>
            </a:lvl1pPr>
          </a:lstStyle>
          <a:p>
            <a:pPr lvl="0"/>
            <a:r>
              <a:rPr lang="en-US" dirty="0"/>
              <a:t>Click to add object</a:t>
            </a:r>
          </a:p>
        </p:txBody>
      </p:sp>
      <p:sp>
        <p:nvSpPr>
          <p:cNvPr id="2" name="Text Placeholder 6"/>
          <p:cNvSpPr>
            <a:spLocks noGrp="1"/>
          </p:cNvSpPr>
          <p:nvPr>
            <p:ph type="body" sz="quarter" idx="10" hasCustomPrompt="1"/>
          </p:nvPr>
        </p:nvSpPr>
        <p:spPr>
          <a:xfrm>
            <a:off x="838200" y="2667000"/>
            <a:ext cx="5257800" cy="3407522"/>
          </a:xfrm>
        </p:spPr>
        <p:txBody>
          <a:bodyPr lIns="0" tIns="0" rIns="0" bIns="0"/>
          <a:lstStyle>
            <a:lvl1pPr>
              <a:spcAft>
                <a:spcPts val="200"/>
              </a:spcAft>
              <a:defRPr sz="1800" b="0" i="0"/>
            </a:lvl1pPr>
            <a:lvl2pPr>
              <a:defRPr sz="1400" b="0" i="0"/>
            </a:lvl2pPr>
            <a:lvl3pPr>
              <a:defRPr sz="1400" b="0" i="0"/>
            </a:lvl3pPr>
            <a:lvl4pPr>
              <a:defRPr sz="1400" b="0" i="0"/>
            </a:lvl4pPr>
            <a:lvl5pPr>
              <a:defRPr sz="1400" b="0" i="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3"/>
          <p:cNvSpPr>
            <a:spLocks noGrp="1"/>
          </p:cNvSpPr>
          <p:nvPr>
            <p:ph type="body" sz="quarter" idx="18" hasCustomPrompt="1"/>
          </p:nvPr>
        </p:nvSpPr>
        <p:spPr>
          <a:xfrm>
            <a:off x="6535647" y="6452610"/>
            <a:ext cx="4867785" cy="138499"/>
          </a:xfrm>
        </p:spPr>
        <p:txBody>
          <a:bodyPr lIns="0" tIns="0" rIns="0" bIns="0" rtlCol="0">
            <a:noAutofit/>
          </a:bodyPr>
          <a:lstStyle>
            <a:lvl1pPr marL="0" indent="0" algn="r">
              <a:buNone/>
              <a:defRPr lang="en-US" sz="1000" b="0" i="0" cap="all" spc="150" baseline="0" dirty="0">
                <a:solidFill>
                  <a:schemeClr val="accent4"/>
                </a:solidFill>
              </a:defRPr>
            </a:lvl1pPr>
          </a:lstStyle>
          <a:p>
            <a:pPr lvl="0"/>
            <a:r>
              <a:rPr lang="en-US" dirty="0"/>
              <a:t>Click to add unit name</a:t>
            </a:r>
          </a:p>
        </p:txBody>
      </p:sp>
      <p:sp>
        <p:nvSpPr>
          <p:cNvPr id="12" name="Text Placeholder 8">
            <a:extLst>
              <a:ext uri="{FF2B5EF4-FFF2-40B4-BE49-F238E27FC236}">
                <a16:creationId xmlns:a16="http://schemas.microsoft.com/office/drawing/2014/main" id="{B3F2D576-D153-57D7-670B-00FA2FDA2362}"/>
              </a:ext>
            </a:extLst>
          </p:cNvPr>
          <p:cNvSpPr>
            <a:spLocks noGrp="1"/>
          </p:cNvSpPr>
          <p:nvPr>
            <p:ph type="body" sz="quarter" idx="22" hasCustomPrompt="1"/>
          </p:nvPr>
        </p:nvSpPr>
        <p:spPr>
          <a:xfrm>
            <a:off x="832104" y="1827185"/>
            <a:ext cx="5263896" cy="221599"/>
          </a:xfrm>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1" i="0" kern="1200" cap="all" spc="40" baseline="0" dirty="0">
                <a:solidFill>
                  <a:schemeClr val="accent1"/>
                </a:solidFill>
                <a:latin typeface="+mj-lt"/>
                <a:ea typeface="+mn-ea"/>
                <a:cs typeface="Arial" panose="020B0604020202020204" pitchFamily="34" charset="0"/>
              </a:defRPr>
            </a:lvl1pPr>
          </a:lstStyle>
          <a:p>
            <a:pPr lvl="0"/>
            <a:r>
              <a:rPr lang="en-US" dirty="0"/>
              <a:t>Click to add headline</a:t>
            </a:r>
          </a:p>
        </p:txBody>
      </p:sp>
    </p:spTree>
    <p:extLst>
      <p:ext uri="{BB962C8B-B14F-4D97-AF65-F5344CB8AC3E}">
        <p14:creationId xmlns:p14="http://schemas.microsoft.com/office/powerpoint/2010/main" val="2825844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d_display-numb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A1F9C-6445-91A6-0C15-DD07A26854E2}"/>
              </a:ext>
            </a:extLst>
          </p:cNvPr>
          <p:cNvSpPr/>
          <p:nvPr/>
        </p:nvSpPr>
        <p:spPr>
          <a:xfrm>
            <a:off x="0" y="0"/>
            <a:ext cx="12192000" cy="374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5" name="Rectangle 4">
            <a:extLst>
              <a:ext uri="{FF2B5EF4-FFF2-40B4-BE49-F238E27FC236}">
                <a16:creationId xmlns:a16="http://schemas.microsoft.com/office/drawing/2014/main" id="{5BEB630E-BE93-9E60-FED2-325A5235ECB8}"/>
              </a:ext>
            </a:extLst>
          </p:cNvPr>
          <p:cNvSpPr/>
          <p:nvPr/>
        </p:nvSpPr>
        <p:spPr>
          <a:xfrm>
            <a:off x="9275763" y="0"/>
            <a:ext cx="2916237" cy="163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7" name="TextBox 6">
            <a:extLst>
              <a:ext uri="{FF2B5EF4-FFF2-40B4-BE49-F238E27FC236}">
                <a16:creationId xmlns:a16="http://schemas.microsoft.com/office/drawing/2014/main" id="{C632A976-7EBF-B461-AFAF-981E9289D1E9}"/>
              </a:ext>
            </a:extLst>
          </p:cNvPr>
          <p:cNvSpPr txBox="1">
            <a:spLocks/>
          </p:cNvSpPr>
          <p:nvPr/>
        </p:nvSpPr>
        <p:spPr>
          <a:xfrm>
            <a:off x="838200" y="6453188"/>
            <a:ext cx="2043829" cy="138499"/>
          </a:xfrm>
          <a:prstGeom prst="rect">
            <a:avLst/>
          </a:prstGeom>
          <a:noFill/>
        </p:spPr>
        <p:txBody>
          <a:bodyPr wrap="none" lIns="0" tIns="0" rIns="0" bIns="0">
            <a:spAutoFit/>
          </a:bodyPr>
          <a:lstStyle/>
          <a:p>
            <a:pPr eaLnBrk="1" fontAlgn="auto" hangingPunct="1">
              <a:lnSpc>
                <a:spcPct val="90000"/>
              </a:lnSpc>
              <a:spcBef>
                <a:spcPts val="1000"/>
              </a:spcBef>
              <a:spcAft>
                <a:spcPts val="0"/>
              </a:spcAft>
              <a:buFont typeface="Arial" panose="020B0604020202020204" pitchFamily="34" charset="0"/>
              <a:buNone/>
              <a:defRPr/>
            </a:pPr>
            <a:r>
              <a:rPr lang="en-US" sz="1000" b="0" i="0" spc="150" dirty="0">
                <a:solidFill>
                  <a:schemeClr val="accent4"/>
                </a:solidFill>
                <a:latin typeface="AntennaCond Light" pitchFamily="2" charset="77"/>
                <a:cs typeface="Arial" panose="020B0604020202020204" pitchFamily="34" charset="0"/>
              </a:rPr>
              <a:t>LOYOLA UNIVERSITY CHICAGO</a:t>
            </a:r>
          </a:p>
        </p:txBody>
      </p:sp>
      <p:sp>
        <p:nvSpPr>
          <p:cNvPr id="6" name="Text Placeholder 23"/>
          <p:cNvSpPr>
            <a:spLocks noGrp="1"/>
          </p:cNvSpPr>
          <p:nvPr>
            <p:ph type="body" sz="quarter" idx="16" hasCustomPrompt="1"/>
          </p:nvPr>
        </p:nvSpPr>
        <p:spPr>
          <a:xfrm>
            <a:off x="6535647" y="6452610"/>
            <a:ext cx="4867785" cy="138499"/>
          </a:xfrm>
        </p:spPr>
        <p:txBody>
          <a:bodyPr lIns="0" tIns="0" rIns="0" bIns="0" rtlCol="0">
            <a:noAutofit/>
          </a:bodyPr>
          <a:lstStyle>
            <a:lvl1pPr marL="0" indent="0" algn="r">
              <a:buNone/>
              <a:defRPr lang="en-US" sz="1000" b="0" i="0" cap="all" spc="150" baseline="0" dirty="0">
                <a:solidFill>
                  <a:schemeClr val="accent4"/>
                </a:solidFill>
              </a:defRPr>
            </a:lvl1pPr>
          </a:lstStyle>
          <a:p>
            <a:pPr lvl="0"/>
            <a:r>
              <a:rPr lang="en-US" dirty="0"/>
              <a:t>Click to add unit name</a:t>
            </a:r>
          </a:p>
        </p:txBody>
      </p:sp>
      <p:sp>
        <p:nvSpPr>
          <p:cNvPr id="9" name="Text Placeholder 8">
            <a:extLst>
              <a:ext uri="{FF2B5EF4-FFF2-40B4-BE49-F238E27FC236}">
                <a16:creationId xmlns:a16="http://schemas.microsoft.com/office/drawing/2014/main" id="{A2BDFC07-F38A-A1AB-F647-025D8C5977E5}"/>
              </a:ext>
            </a:extLst>
          </p:cNvPr>
          <p:cNvSpPr>
            <a:spLocks noGrp="1"/>
          </p:cNvSpPr>
          <p:nvPr>
            <p:ph type="body" sz="quarter" idx="22" hasCustomPrompt="1"/>
          </p:nvPr>
        </p:nvSpPr>
        <p:spPr>
          <a:xfrm>
            <a:off x="842091" y="2870376"/>
            <a:ext cx="3267201" cy="258413"/>
          </a:xfrm>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1" i="0" kern="1200" cap="all" spc="40" baseline="0" dirty="0">
                <a:solidFill>
                  <a:schemeClr val="accent1"/>
                </a:solidFill>
                <a:latin typeface="+mj-lt"/>
                <a:ea typeface="+mn-ea"/>
                <a:cs typeface="Arial" panose="020B0604020202020204" pitchFamily="34" charset="0"/>
              </a:defRPr>
            </a:lvl1pPr>
          </a:lstStyle>
          <a:p>
            <a:pPr lvl="0"/>
            <a:r>
              <a:rPr lang="en-US" dirty="0"/>
              <a:t>Click to category</a:t>
            </a:r>
          </a:p>
        </p:txBody>
      </p:sp>
      <p:sp>
        <p:nvSpPr>
          <p:cNvPr id="10" name="Text Placeholder 6">
            <a:extLst>
              <a:ext uri="{FF2B5EF4-FFF2-40B4-BE49-F238E27FC236}">
                <a16:creationId xmlns:a16="http://schemas.microsoft.com/office/drawing/2014/main" id="{EF69CEE9-3660-0ED5-F37D-2CD0BC4AFA5F}"/>
              </a:ext>
            </a:extLst>
          </p:cNvPr>
          <p:cNvSpPr>
            <a:spLocks noGrp="1"/>
          </p:cNvSpPr>
          <p:nvPr>
            <p:ph type="body" sz="quarter" idx="24" hasCustomPrompt="1"/>
          </p:nvPr>
        </p:nvSpPr>
        <p:spPr>
          <a:xfrm>
            <a:off x="830561" y="3327095"/>
            <a:ext cx="3289747" cy="782198"/>
          </a:xfrm>
        </p:spPr>
        <p:txBody>
          <a:bodyPr lIns="0" tIns="0" rIns="0" bIns="0"/>
          <a:lstStyle>
            <a:lvl1pPr marL="0" indent="0">
              <a:spcAft>
                <a:spcPts val="200"/>
              </a:spcAft>
              <a:buNone/>
              <a:defRPr sz="6000" b="1" i="0">
                <a:latin typeface="+mj-lt"/>
              </a:defRPr>
            </a:lvl1pPr>
            <a:lvl2pPr>
              <a:defRPr sz="1400" b="0" i="0"/>
            </a:lvl2pPr>
            <a:lvl3pPr>
              <a:defRPr sz="1400" b="0" i="0"/>
            </a:lvl3pPr>
            <a:lvl4pPr>
              <a:defRPr sz="1400" b="0" i="0"/>
            </a:lvl4pPr>
            <a:lvl5pPr>
              <a:defRPr sz="1400" b="0" i="0"/>
            </a:lvl5pPr>
          </a:lstStyle>
          <a:p>
            <a:pPr lvl="0"/>
            <a:r>
              <a:rPr lang="en-US" dirty="0"/>
              <a:t>Number</a:t>
            </a:r>
          </a:p>
        </p:txBody>
      </p:sp>
      <p:sp>
        <p:nvSpPr>
          <p:cNvPr id="11" name="Text Placeholder 8">
            <a:extLst>
              <a:ext uri="{FF2B5EF4-FFF2-40B4-BE49-F238E27FC236}">
                <a16:creationId xmlns:a16="http://schemas.microsoft.com/office/drawing/2014/main" id="{026D500B-3CE2-126F-09CC-CC460167449E}"/>
              </a:ext>
            </a:extLst>
          </p:cNvPr>
          <p:cNvSpPr>
            <a:spLocks noGrp="1"/>
          </p:cNvSpPr>
          <p:nvPr>
            <p:ph type="body" sz="quarter" idx="11" hasCustomPrompt="1"/>
          </p:nvPr>
        </p:nvSpPr>
        <p:spPr>
          <a:xfrm>
            <a:off x="838200" y="376015"/>
            <a:ext cx="10565232" cy="1314674"/>
          </a:xfrm>
        </p:spPr>
        <p:txBody>
          <a:bodyPr lIns="0" tIns="0" rIns="0" bIns="0" anchor="b"/>
          <a:lstStyle>
            <a:lvl1pPr marL="0" indent="0" algn="l" defTabSz="914400" rtl="0" eaLnBrk="1" latinLnBrk="0" hangingPunct="1">
              <a:lnSpc>
                <a:spcPct val="90000"/>
              </a:lnSpc>
              <a:spcBef>
                <a:spcPct val="0"/>
              </a:spcBef>
              <a:buNone/>
              <a:defRPr lang="en-US" sz="3600" b="1" i="0" kern="3000" spc="40" baseline="0" dirty="0" smtClean="0">
                <a:solidFill>
                  <a:schemeClr val="tx1"/>
                </a:solidFill>
                <a:latin typeface="AntennaCond" pitchFamily="2" charset="77"/>
                <a:ea typeface="+mj-ea"/>
                <a:cs typeface="Arial" panose="020B0604020202020204" pitchFamily="34" charset="0"/>
              </a:defRPr>
            </a:lvl1pPr>
          </a:lstStyle>
          <a:p>
            <a:pPr lvl="0"/>
            <a:r>
              <a:rPr lang="en-US" dirty="0"/>
              <a:t>Click to add Display numbers</a:t>
            </a:r>
          </a:p>
        </p:txBody>
      </p:sp>
      <p:sp>
        <p:nvSpPr>
          <p:cNvPr id="12" name="Text Placeholder 6">
            <a:extLst>
              <a:ext uri="{FF2B5EF4-FFF2-40B4-BE49-F238E27FC236}">
                <a16:creationId xmlns:a16="http://schemas.microsoft.com/office/drawing/2014/main" id="{83706456-01B8-58CA-1643-C85751AD3548}"/>
              </a:ext>
            </a:extLst>
          </p:cNvPr>
          <p:cNvSpPr>
            <a:spLocks noGrp="1"/>
          </p:cNvSpPr>
          <p:nvPr>
            <p:ph type="body" sz="quarter" idx="25" hasCustomPrompt="1"/>
          </p:nvPr>
        </p:nvSpPr>
        <p:spPr>
          <a:xfrm>
            <a:off x="830561" y="4831814"/>
            <a:ext cx="3300764" cy="764754"/>
          </a:xfrm>
        </p:spPr>
        <p:txBody>
          <a:bodyPr lIns="0" tIns="0" rIns="0" bIns="0"/>
          <a:lstStyle>
            <a:lvl1pPr marL="0" indent="0">
              <a:spcAft>
                <a:spcPts val="200"/>
              </a:spcAft>
              <a:buNone/>
              <a:defRPr sz="1800" b="0" i="0"/>
            </a:lvl1pPr>
            <a:lvl2pPr>
              <a:defRPr sz="1400" b="0" i="0"/>
            </a:lvl2pPr>
            <a:lvl3pPr>
              <a:defRPr sz="1400" b="0" i="0"/>
            </a:lvl3pPr>
            <a:lvl4pPr>
              <a:defRPr sz="1400" b="0" i="0"/>
            </a:lvl4pPr>
            <a:lvl5pPr>
              <a:defRPr sz="1400" b="0" i="0"/>
            </a:lvl5pPr>
          </a:lstStyle>
          <a:p>
            <a:pPr lvl="0"/>
            <a:r>
              <a:rPr lang="en-US" dirty="0"/>
              <a:t>Click to add context, if needed</a:t>
            </a:r>
          </a:p>
        </p:txBody>
      </p:sp>
      <p:sp>
        <p:nvSpPr>
          <p:cNvPr id="13" name="Text Placeholder 8">
            <a:extLst>
              <a:ext uri="{FF2B5EF4-FFF2-40B4-BE49-F238E27FC236}">
                <a16:creationId xmlns:a16="http://schemas.microsoft.com/office/drawing/2014/main" id="{F17FD5E6-C37B-DAAF-2F3C-F0542BAC8665}"/>
              </a:ext>
            </a:extLst>
          </p:cNvPr>
          <p:cNvSpPr>
            <a:spLocks noGrp="1"/>
          </p:cNvSpPr>
          <p:nvPr>
            <p:ph type="body" sz="quarter" idx="26" hasCustomPrompt="1"/>
          </p:nvPr>
        </p:nvSpPr>
        <p:spPr>
          <a:xfrm>
            <a:off x="842091" y="4191000"/>
            <a:ext cx="3267201" cy="258413"/>
          </a:xfrm>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1" i="0" kern="1200" cap="all" spc="40" baseline="0" dirty="0">
                <a:solidFill>
                  <a:schemeClr val="tx1"/>
                </a:solidFill>
                <a:latin typeface="+mj-lt"/>
                <a:ea typeface="+mn-ea"/>
                <a:cs typeface="Arial" panose="020B0604020202020204" pitchFamily="34" charset="0"/>
              </a:defRPr>
            </a:lvl1pPr>
          </a:lstStyle>
          <a:p>
            <a:pPr lvl="0"/>
            <a:r>
              <a:rPr lang="en-US" dirty="0"/>
              <a:t>Click to description</a:t>
            </a:r>
          </a:p>
        </p:txBody>
      </p:sp>
    </p:spTree>
    <p:extLst>
      <p:ext uri="{BB962C8B-B14F-4D97-AF65-F5344CB8AC3E}">
        <p14:creationId xmlns:p14="http://schemas.microsoft.com/office/powerpoint/2010/main" val="3149113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a_emphasis-maroon">
    <p:bg>
      <p:bgPr>
        <a:solidFill>
          <a:schemeClr val="accent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B890C3-DE06-2122-DB73-8789EDE6A929}"/>
              </a:ext>
            </a:extLst>
          </p:cNvPr>
          <p:cNvSpPr/>
          <p:nvPr/>
        </p:nvSpPr>
        <p:spPr>
          <a:xfrm>
            <a:off x="9275763" y="0"/>
            <a:ext cx="2916237" cy="163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6" name="TextBox 5">
            <a:extLst>
              <a:ext uri="{FF2B5EF4-FFF2-40B4-BE49-F238E27FC236}">
                <a16:creationId xmlns:a16="http://schemas.microsoft.com/office/drawing/2014/main" id="{EC77B106-B89A-030A-5015-EBC196C99724}"/>
              </a:ext>
            </a:extLst>
          </p:cNvPr>
          <p:cNvSpPr txBox="1">
            <a:spLocks/>
          </p:cNvSpPr>
          <p:nvPr/>
        </p:nvSpPr>
        <p:spPr>
          <a:xfrm>
            <a:off x="838200" y="6453188"/>
            <a:ext cx="2043829" cy="138499"/>
          </a:xfrm>
          <a:prstGeom prst="rect">
            <a:avLst/>
          </a:prstGeom>
          <a:noFill/>
          <a:ln>
            <a:noFill/>
          </a:ln>
        </p:spPr>
        <p:txBody>
          <a:bodyPr wrap="none" lIns="0" tIns="0" rIns="0" bIns="0">
            <a:spAutoFit/>
          </a:bodyPr>
          <a:lstStyle/>
          <a:p>
            <a:pPr eaLnBrk="1" fontAlgn="auto" hangingPunct="1">
              <a:lnSpc>
                <a:spcPct val="90000"/>
              </a:lnSpc>
              <a:spcBef>
                <a:spcPts val="1000"/>
              </a:spcBef>
              <a:spcAft>
                <a:spcPts val="0"/>
              </a:spcAft>
              <a:buFont typeface="Arial" panose="020B0604020202020204" pitchFamily="34" charset="0"/>
              <a:buNone/>
              <a:defRPr/>
            </a:pPr>
            <a:r>
              <a:rPr lang="en-US" sz="1000" b="0" i="0" spc="150" dirty="0">
                <a:solidFill>
                  <a:schemeClr val="bg1">
                    <a:lumMod val="85000"/>
                  </a:schemeClr>
                </a:solidFill>
                <a:latin typeface="AntennaCond Light" pitchFamily="2" charset="77"/>
                <a:cs typeface="Arial" panose="020B0604020202020204" pitchFamily="34" charset="0"/>
              </a:rPr>
              <a:t>LOYOLA UNIVERSITY CHICAGO</a:t>
            </a:r>
          </a:p>
        </p:txBody>
      </p:sp>
      <p:sp>
        <p:nvSpPr>
          <p:cNvPr id="2" name="Text Placeholder 6"/>
          <p:cNvSpPr>
            <a:spLocks noGrp="1"/>
          </p:cNvSpPr>
          <p:nvPr>
            <p:ph type="body" sz="quarter" idx="10" hasCustomPrompt="1"/>
          </p:nvPr>
        </p:nvSpPr>
        <p:spPr>
          <a:xfrm>
            <a:off x="838200" y="2667000"/>
            <a:ext cx="10571328" cy="3407522"/>
          </a:xfrm>
        </p:spPr>
        <p:txBody>
          <a:bodyPr lIns="0" tIns="0" rIns="0" bIns="0"/>
          <a:lstStyle>
            <a:lvl1pPr marL="0" indent="0">
              <a:buNone/>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dirty="0"/>
              <a:t>Click to edit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3"/>
          <p:cNvSpPr>
            <a:spLocks noGrp="1"/>
          </p:cNvSpPr>
          <p:nvPr>
            <p:ph type="body" sz="quarter" idx="16" hasCustomPrompt="1"/>
          </p:nvPr>
        </p:nvSpPr>
        <p:spPr>
          <a:xfrm>
            <a:off x="6535647" y="6452610"/>
            <a:ext cx="4867785" cy="138499"/>
          </a:xfrm>
        </p:spPr>
        <p:txBody>
          <a:bodyPr lIns="0" tIns="0" rIns="0" bIns="0" rtlCol="0">
            <a:noAutofit/>
          </a:bodyPr>
          <a:lstStyle>
            <a:lvl1pPr marL="0" indent="0" algn="r">
              <a:buNone/>
              <a:defRPr lang="en-US" sz="1000" b="0" i="0" cap="all" spc="150" baseline="0" dirty="0">
                <a:solidFill>
                  <a:schemeClr val="bg1">
                    <a:lumMod val="85000"/>
                  </a:schemeClr>
                </a:solidFill>
              </a:defRPr>
            </a:lvl1pPr>
          </a:lstStyle>
          <a:p>
            <a:pPr lvl="0"/>
            <a:r>
              <a:rPr lang="en-US" dirty="0"/>
              <a:t>Click to add unit name</a:t>
            </a:r>
          </a:p>
        </p:txBody>
      </p:sp>
      <p:sp>
        <p:nvSpPr>
          <p:cNvPr id="10" name="Text Placeholder 8">
            <a:extLst>
              <a:ext uri="{FF2B5EF4-FFF2-40B4-BE49-F238E27FC236}">
                <a16:creationId xmlns:a16="http://schemas.microsoft.com/office/drawing/2014/main" id="{255BB3E5-692F-DBF8-1A96-E5BA96876DFF}"/>
              </a:ext>
            </a:extLst>
          </p:cNvPr>
          <p:cNvSpPr>
            <a:spLocks noGrp="1"/>
          </p:cNvSpPr>
          <p:nvPr>
            <p:ph type="body" sz="quarter" idx="22" hasCustomPrompt="1"/>
          </p:nvPr>
        </p:nvSpPr>
        <p:spPr>
          <a:xfrm>
            <a:off x="832104" y="1819656"/>
            <a:ext cx="10587010" cy="221599"/>
          </a:xfrm>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1" i="0" kern="1200" cap="all" spc="40" baseline="0" dirty="0">
                <a:solidFill>
                  <a:schemeClr val="accent2"/>
                </a:solidFill>
                <a:latin typeface="+mj-lt"/>
                <a:ea typeface="+mn-ea"/>
                <a:cs typeface="Arial" panose="020B0604020202020204" pitchFamily="34" charset="0"/>
              </a:defRPr>
            </a:lvl1pPr>
          </a:lstStyle>
          <a:p>
            <a:pPr lvl="0"/>
            <a:r>
              <a:rPr lang="en-US" dirty="0"/>
              <a:t>Click to add text</a:t>
            </a:r>
          </a:p>
        </p:txBody>
      </p:sp>
      <p:sp>
        <p:nvSpPr>
          <p:cNvPr id="11" name="Text Placeholder 8">
            <a:extLst>
              <a:ext uri="{FF2B5EF4-FFF2-40B4-BE49-F238E27FC236}">
                <a16:creationId xmlns:a16="http://schemas.microsoft.com/office/drawing/2014/main" id="{A5A9CF36-2408-77EA-D0E8-AA9C687D27AB}"/>
              </a:ext>
            </a:extLst>
          </p:cNvPr>
          <p:cNvSpPr>
            <a:spLocks noGrp="1"/>
          </p:cNvSpPr>
          <p:nvPr>
            <p:ph type="body" sz="quarter" idx="11" hasCustomPrompt="1"/>
          </p:nvPr>
        </p:nvSpPr>
        <p:spPr>
          <a:xfrm>
            <a:off x="838200" y="376015"/>
            <a:ext cx="10565232" cy="1314674"/>
          </a:xfrm>
        </p:spPr>
        <p:txBody>
          <a:bodyPr lIns="0" tIns="0" rIns="0" bIns="0" anchor="b"/>
          <a:lstStyle>
            <a:lvl1pPr marL="0" indent="0" algn="l" defTabSz="914400" rtl="0" eaLnBrk="1" latinLnBrk="0" hangingPunct="1">
              <a:lnSpc>
                <a:spcPct val="90000"/>
              </a:lnSpc>
              <a:spcBef>
                <a:spcPct val="0"/>
              </a:spcBef>
              <a:buNone/>
              <a:defRPr lang="en-US" sz="3600" b="1" i="0" kern="3000" spc="40" baseline="0" dirty="0" smtClean="0">
                <a:solidFill>
                  <a:schemeClr val="bg1"/>
                </a:solidFill>
                <a:latin typeface="AntennaCond" pitchFamily="2" charset="77"/>
                <a:ea typeface="+mj-ea"/>
                <a:cs typeface="Arial" panose="020B0604020202020204" pitchFamily="34" charset="0"/>
              </a:defRPr>
            </a:lvl1pPr>
          </a:lstStyle>
          <a:p>
            <a:pPr lvl="0"/>
            <a:r>
              <a:rPr lang="en-US" dirty="0"/>
              <a:t>Click to add headline</a:t>
            </a:r>
          </a:p>
        </p:txBody>
      </p:sp>
    </p:spTree>
    <p:extLst>
      <p:ext uri="{BB962C8B-B14F-4D97-AF65-F5344CB8AC3E}">
        <p14:creationId xmlns:p14="http://schemas.microsoft.com/office/powerpoint/2010/main" val="1661084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b_emphasis-dar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7D2B7F-0409-DCFE-7B21-7BAEA1E97943}"/>
              </a:ext>
            </a:extLst>
          </p:cNvPr>
          <p:cNvSpPr/>
          <p:nvPr/>
        </p:nvSpPr>
        <p:spPr>
          <a:xfrm>
            <a:off x="0" y="0"/>
            <a:ext cx="12192000" cy="37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6" name="Rectangle 5">
            <a:extLst>
              <a:ext uri="{FF2B5EF4-FFF2-40B4-BE49-F238E27FC236}">
                <a16:creationId xmlns:a16="http://schemas.microsoft.com/office/drawing/2014/main" id="{8DA46325-F276-6492-0559-FBD62768D9B7}"/>
              </a:ext>
            </a:extLst>
          </p:cNvPr>
          <p:cNvSpPr/>
          <p:nvPr/>
        </p:nvSpPr>
        <p:spPr>
          <a:xfrm>
            <a:off x="9275763" y="0"/>
            <a:ext cx="2916237" cy="163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7" name="TextBox 6">
            <a:extLst>
              <a:ext uri="{FF2B5EF4-FFF2-40B4-BE49-F238E27FC236}">
                <a16:creationId xmlns:a16="http://schemas.microsoft.com/office/drawing/2014/main" id="{D59FAD3D-FD95-9A7D-9FF3-9B7A8A97D051}"/>
              </a:ext>
            </a:extLst>
          </p:cNvPr>
          <p:cNvSpPr txBox="1">
            <a:spLocks/>
          </p:cNvSpPr>
          <p:nvPr/>
        </p:nvSpPr>
        <p:spPr>
          <a:xfrm>
            <a:off x="838200" y="6453188"/>
            <a:ext cx="2043829" cy="138499"/>
          </a:xfrm>
          <a:prstGeom prst="rect">
            <a:avLst/>
          </a:prstGeom>
          <a:noFill/>
          <a:ln>
            <a:noFill/>
          </a:ln>
        </p:spPr>
        <p:txBody>
          <a:bodyPr wrap="none" lIns="0" tIns="0" rIns="0" bIns="0">
            <a:spAutoFit/>
          </a:bodyPr>
          <a:lstStyle/>
          <a:p>
            <a:pPr eaLnBrk="1" fontAlgn="auto" hangingPunct="1">
              <a:lnSpc>
                <a:spcPct val="90000"/>
              </a:lnSpc>
              <a:spcBef>
                <a:spcPts val="1000"/>
              </a:spcBef>
              <a:spcAft>
                <a:spcPts val="0"/>
              </a:spcAft>
              <a:buFont typeface="Arial" panose="020B0604020202020204" pitchFamily="34" charset="0"/>
              <a:buNone/>
              <a:defRPr/>
            </a:pPr>
            <a:r>
              <a:rPr lang="en-US" sz="1000" b="0" i="0" spc="150" dirty="0">
                <a:solidFill>
                  <a:schemeClr val="bg1">
                    <a:lumMod val="85000"/>
                  </a:schemeClr>
                </a:solidFill>
                <a:latin typeface="AntennaCond Light" pitchFamily="2" charset="77"/>
                <a:cs typeface="Arial" panose="020B0604020202020204" pitchFamily="34" charset="0"/>
              </a:rPr>
              <a:t>LOYOLA UNIVERSITY CHICAGO</a:t>
            </a:r>
          </a:p>
        </p:txBody>
      </p:sp>
      <p:sp>
        <p:nvSpPr>
          <p:cNvPr id="2" name="Text Placeholder 6"/>
          <p:cNvSpPr>
            <a:spLocks noGrp="1"/>
          </p:cNvSpPr>
          <p:nvPr>
            <p:ph type="body" sz="quarter" idx="10" hasCustomPrompt="1"/>
          </p:nvPr>
        </p:nvSpPr>
        <p:spPr>
          <a:xfrm>
            <a:off x="838200" y="2667000"/>
            <a:ext cx="10565232" cy="3407522"/>
          </a:xfrm>
        </p:spPr>
        <p:txBody>
          <a:bodyPr lIns="0" tIns="0" rIns="0" bIns="0"/>
          <a:lstStyle>
            <a:lvl1pPr marL="0" indent="0">
              <a:buNone/>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dirty="0"/>
              <a:t>Click to edit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3"/>
          <p:cNvSpPr>
            <a:spLocks noGrp="1"/>
          </p:cNvSpPr>
          <p:nvPr>
            <p:ph type="body" sz="quarter" idx="16" hasCustomPrompt="1"/>
          </p:nvPr>
        </p:nvSpPr>
        <p:spPr>
          <a:xfrm>
            <a:off x="6535647" y="6452610"/>
            <a:ext cx="4867785" cy="138499"/>
          </a:xfrm>
        </p:spPr>
        <p:txBody>
          <a:bodyPr lIns="0" tIns="0" rIns="0" bIns="0" rtlCol="0">
            <a:noAutofit/>
          </a:bodyPr>
          <a:lstStyle>
            <a:lvl1pPr marL="0" indent="0" algn="r">
              <a:buNone/>
              <a:defRPr lang="en-US" sz="1000" b="0" i="0" cap="all" spc="150" baseline="0" dirty="0">
                <a:solidFill>
                  <a:schemeClr val="bg1">
                    <a:lumMod val="85000"/>
                  </a:schemeClr>
                </a:solidFill>
              </a:defRPr>
            </a:lvl1pPr>
          </a:lstStyle>
          <a:p>
            <a:pPr lvl="0"/>
            <a:r>
              <a:rPr lang="en-US" dirty="0"/>
              <a:t>Click to add unit name</a:t>
            </a:r>
          </a:p>
        </p:txBody>
      </p:sp>
      <p:sp>
        <p:nvSpPr>
          <p:cNvPr id="9" name="Text Placeholder 8">
            <a:extLst>
              <a:ext uri="{FF2B5EF4-FFF2-40B4-BE49-F238E27FC236}">
                <a16:creationId xmlns:a16="http://schemas.microsoft.com/office/drawing/2014/main" id="{72306555-D7B9-2122-7043-882C1E0B3E35}"/>
              </a:ext>
            </a:extLst>
          </p:cNvPr>
          <p:cNvSpPr>
            <a:spLocks noGrp="1"/>
          </p:cNvSpPr>
          <p:nvPr>
            <p:ph type="body" sz="quarter" idx="22" hasCustomPrompt="1"/>
          </p:nvPr>
        </p:nvSpPr>
        <p:spPr>
          <a:xfrm>
            <a:off x="832104" y="1819656"/>
            <a:ext cx="10587010" cy="221599"/>
          </a:xfrm>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1" i="0" kern="1200" cap="all" spc="40" baseline="0" dirty="0">
                <a:solidFill>
                  <a:schemeClr val="accent2"/>
                </a:solidFill>
                <a:latin typeface="+mj-lt"/>
                <a:ea typeface="+mn-ea"/>
                <a:cs typeface="Arial" panose="020B0604020202020204" pitchFamily="34" charset="0"/>
              </a:defRPr>
            </a:lvl1pPr>
          </a:lstStyle>
          <a:p>
            <a:pPr lvl="0"/>
            <a:r>
              <a:rPr lang="en-US" dirty="0"/>
              <a:t>Click to add text</a:t>
            </a:r>
          </a:p>
        </p:txBody>
      </p:sp>
      <p:sp>
        <p:nvSpPr>
          <p:cNvPr id="10" name="Text Placeholder 8">
            <a:extLst>
              <a:ext uri="{FF2B5EF4-FFF2-40B4-BE49-F238E27FC236}">
                <a16:creationId xmlns:a16="http://schemas.microsoft.com/office/drawing/2014/main" id="{9B3CCBD1-264C-A481-4F7B-6EEEBD5A34C0}"/>
              </a:ext>
            </a:extLst>
          </p:cNvPr>
          <p:cNvSpPr>
            <a:spLocks noGrp="1"/>
          </p:cNvSpPr>
          <p:nvPr>
            <p:ph type="body" sz="quarter" idx="11" hasCustomPrompt="1"/>
          </p:nvPr>
        </p:nvSpPr>
        <p:spPr>
          <a:xfrm>
            <a:off x="838200" y="376015"/>
            <a:ext cx="10565232" cy="1314674"/>
          </a:xfrm>
        </p:spPr>
        <p:txBody>
          <a:bodyPr lIns="0" tIns="0" rIns="0" bIns="0" anchor="b"/>
          <a:lstStyle>
            <a:lvl1pPr marL="0" indent="0" algn="l" defTabSz="914400" rtl="0" eaLnBrk="1" latinLnBrk="0" hangingPunct="1">
              <a:lnSpc>
                <a:spcPct val="90000"/>
              </a:lnSpc>
              <a:spcBef>
                <a:spcPct val="0"/>
              </a:spcBef>
              <a:buNone/>
              <a:defRPr lang="en-US" sz="3600" b="1" i="0" kern="3000" spc="40" baseline="0" dirty="0" smtClean="0">
                <a:solidFill>
                  <a:schemeClr val="bg1"/>
                </a:solidFill>
                <a:latin typeface="AntennaCond" pitchFamily="2" charset="77"/>
                <a:ea typeface="+mj-ea"/>
                <a:cs typeface="Arial" panose="020B0604020202020204" pitchFamily="34" charset="0"/>
              </a:defRPr>
            </a:lvl1pPr>
          </a:lstStyle>
          <a:p>
            <a:pPr lvl="0"/>
            <a:r>
              <a:rPr lang="en-US" dirty="0"/>
              <a:t>Click to add headline</a:t>
            </a:r>
          </a:p>
        </p:txBody>
      </p:sp>
    </p:spTree>
    <p:extLst>
      <p:ext uri="{BB962C8B-B14F-4D97-AF65-F5344CB8AC3E}">
        <p14:creationId xmlns:p14="http://schemas.microsoft.com/office/powerpoint/2010/main" val="1326647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losing">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4A61B4-E715-DB10-BF89-AC04C6F742A5}"/>
              </a:ext>
            </a:extLst>
          </p:cNvPr>
          <p:cNvSpPr/>
          <p:nvPr/>
        </p:nvSpPr>
        <p:spPr>
          <a:xfrm>
            <a:off x="9275763" y="0"/>
            <a:ext cx="2916237" cy="163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13" name="Text Placeholder 9"/>
          <p:cNvSpPr>
            <a:spLocks noGrp="1"/>
          </p:cNvSpPr>
          <p:nvPr>
            <p:ph type="body" sz="quarter" idx="12" hasCustomPrompt="1"/>
          </p:nvPr>
        </p:nvSpPr>
        <p:spPr>
          <a:xfrm>
            <a:off x="784929" y="3657157"/>
            <a:ext cx="10576289" cy="276999"/>
          </a:xfrm>
        </p:spPr>
        <p:txBody>
          <a:bodyPr lIns="0" tIns="0" rIns="0" bIns="0">
            <a:noAutofit/>
          </a:bodyPr>
          <a:lstStyle>
            <a:lvl1pPr marL="0" indent="0" algn="l">
              <a:buNone/>
              <a:defRPr lang="en-US" sz="2000" b="1" i="0" kern="1200" cap="none" spc="40" baseline="0" dirty="0" smtClean="0">
                <a:solidFill>
                  <a:srgbClr val="FEBC18"/>
                </a:solidFill>
                <a:latin typeface="AntennaCond" pitchFamily="2" charset="77"/>
                <a:ea typeface="+mn-ea"/>
                <a:cs typeface="Arial"/>
              </a:defRPr>
            </a:lvl1pPr>
          </a:lstStyle>
          <a:p>
            <a:pPr lvl="0"/>
            <a:r>
              <a:rPr lang="en-US" dirty="0"/>
              <a:t>Click to add URL</a:t>
            </a:r>
          </a:p>
        </p:txBody>
      </p:sp>
      <p:sp>
        <p:nvSpPr>
          <p:cNvPr id="4" name="Text Placeholder 7"/>
          <p:cNvSpPr>
            <a:spLocks noGrp="1"/>
          </p:cNvSpPr>
          <p:nvPr>
            <p:ph type="body" sz="quarter" idx="11" hasCustomPrompt="1"/>
          </p:nvPr>
        </p:nvSpPr>
        <p:spPr>
          <a:xfrm>
            <a:off x="781367" y="2672142"/>
            <a:ext cx="10581577" cy="664797"/>
          </a:xfrm>
        </p:spPr>
        <p:txBody>
          <a:bodyPr lIns="0" tIns="0" rIns="0" bIns="0">
            <a:noAutofit/>
          </a:bodyPr>
          <a:lstStyle>
            <a:lvl1pPr marL="0" indent="0">
              <a:buFontTx/>
              <a:buNone/>
              <a:defRPr lang="en-US" sz="4800" b="1" i="0" kern="1200" spc="40" baseline="0" dirty="0">
                <a:solidFill>
                  <a:schemeClr val="bg1"/>
                </a:solidFill>
                <a:latin typeface="AntennaCond" pitchFamily="2" charset="77"/>
                <a:ea typeface="+mj-ea"/>
                <a:cs typeface="Arial" panose="020B0604020202020204" pitchFamily="34" charset="0"/>
              </a:defRPr>
            </a:lvl1pPr>
          </a:lstStyle>
          <a:p>
            <a:pPr lvl="0"/>
            <a:r>
              <a:rPr lang="en-US" dirty="0"/>
              <a:t>Click to add closing</a:t>
            </a:r>
          </a:p>
        </p:txBody>
      </p:sp>
      <p:pic>
        <p:nvPicPr>
          <p:cNvPr id="6" name="Picture 4">
            <a:extLst>
              <a:ext uri="{FF2B5EF4-FFF2-40B4-BE49-F238E27FC236}">
                <a16:creationId xmlns:a16="http://schemas.microsoft.com/office/drawing/2014/main" id="{AB7FABAC-CFAC-DAC8-01B0-48E721CCB027}"/>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8465820" y="5769094"/>
            <a:ext cx="3223260" cy="671512"/>
          </a:xfrm>
          <a:prstGeom prst="rect">
            <a:avLst/>
          </a:prstGeom>
        </p:spPr>
      </p:pic>
    </p:spTree>
    <p:extLst>
      <p:ext uri="{BB962C8B-B14F-4D97-AF65-F5344CB8AC3E}">
        <p14:creationId xmlns:p14="http://schemas.microsoft.com/office/powerpoint/2010/main" val="3126305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0E6A11-FCE7-FCE3-CDF0-83CF741440C8}"/>
              </a:ext>
            </a:extLst>
          </p:cNvPr>
          <p:cNvSpPr/>
          <p:nvPr/>
        </p:nvSpPr>
        <p:spPr>
          <a:xfrm>
            <a:off x="0" y="0"/>
            <a:ext cx="12192000" cy="374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4" name="Rectangle 3">
            <a:extLst>
              <a:ext uri="{FF2B5EF4-FFF2-40B4-BE49-F238E27FC236}">
                <a16:creationId xmlns:a16="http://schemas.microsoft.com/office/drawing/2014/main" id="{A9172468-BBB8-7328-00D0-B3C150587FA1}"/>
              </a:ext>
            </a:extLst>
          </p:cNvPr>
          <p:cNvSpPr/>
          <p:nvPr/>
        </p:nvSpPr>
        <p:spPr>
          <a:xfrm>
            <a:off x="9275763" y="0"/>
            <a:ext cx="2916237" cy="163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5" name="TextBox 4">
            <a:extLst>
              <a:ext uri="{FF2B5EF4-FFF2-40B4-BE49-F238E27FC236}">
                <a16:creationId xmlns:a16="http://schemas.microsoft.com/office/drawing/2014/main" id="{EC058EE5-2E44-46CE-912D-E30C4283B40E}"/>
              </a:ext>
            </a:extLst>
          </p:cNvPr>
          <p:cNvSpPr txBox="1">
            <a:spLocks/>
          </p:cNvSpPr>
          <p:nvPr/>
        </p:nvSpPr>
        <p:spPr>
          <a:xfrm>
            <a:off x="838200" y="6453188"/>
            <a:ext cx="2043829" cy="138499"/>
          </a:xfrm>
          <a:prstGeom prst="rect">
            <a:avLst/>
          </a:prstGeom>
          <a:noFill/>
        </p:spPr>
        <p:txBody>
          <a:bodyPr wrap="none" lIns="0" tIns="0" rIns="0" bIns="0">
            <a:spAutoFit/>
          </a:bodyPr>
          <a:lstStyle/>
          <a:p>
            <a:pPr eaLnBrk="1" fontAlgn="auto" hangingPunct="1">
              <a:lnSpc>
                <a:spcPct val="90000"/>
              </a:lnSpc>
              <a:spcBef>
                <a:spcPts val="1000"/>
              </a:spcBef>
              <a:spcAft>
                <a:spcPts val="0"/>
              </a:spcAft>
              <a:buFont typeface="Arial" panose="020B0604020202020204" pitchFamily="34" charset="0"/>
              <a:buNone/>
              <a:defRPr/>
            </a:pPr>
            <a:r>
              <a:rPr lang="en-US" sz="1000" b="0" i="0" spc="150" dirty="0">
                <a:solidFill>
                  <a:schemeClr val="accent4"/>
                </a:solidFill>
                <a:latin typeface="AntennaCond Light" pitchFamily="2" charset="77"/>
                <a:cs typeface="Arial" panose="020B0604020202020204" pitchFamily="34" charset="0"/>
              </a:rPr>
              <a:t>LOYOLA UNIVERSITY CHICAGO</a:t>
            </a:r>
          </a:p>
        </p:txBody>
      </p:sp>
      <p:sp>
        <p:nvSpPr>
          <p:cNvPr id="3" name="Text Placeholder 23"/>
          <p:cNvSpPr>
            <a:spLocks noGrp="1"/>
          </p:cNvSpPr>
          <p:nvPr>
            <p:ph type="body" sz="quarter" idx="18" hasCustomPrompt="1"/>
          </p:nvPr>
        </p:nvSpPr>
        <p:spPr>
          <a:xfrm>
            <a:off x="6535647" y="6452610"/>
            <a:ext cx="4867785" cy="138499"/>
          </a:xfrm>
        </p:spPr>
        <p:txBody>
          <a:bodyPr lIns="0" tIns="0" rIns="0" bIns="0" rtlCol="0">
            <a:noAutofit/>
          </a:bodyPr>
          <a:lstStyle>
            <a:lvl1pPr marL="0" indent="0" algn="r">
              <a:buNone/>
              <a:defRPr lang="en-US" sz="1000" b="0" i="0" cap="all" spc="150" baseline="0" dirty="0">
                <a:solidFill>
                  <a:schemeClr val="accent4"/>
                </a:solidFill>
              </a:defRPr>
            </a:lvl1pPr>
          </a:lstStyle>
          <a:p>
            <a:pPr lvl="0"/>
            <a:r>
              <a:rPr lang="en-US" dirty="0"/>
              <a:t>Click to add unit name</a:t>
            </a:r>
          </a:p>
        </p:txBody>
      </p:sp>
    </p:spTree>
    <p:extLst>
      <p:ext uri="{BB962C8B-B14F-4D97-AF65-F5344CB8AC3E}">
        <p14:creationId xmlns:p14="http://schemas.microsoft.com/office/powerpoint/2010/main" val="1223395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765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b_title-image-maro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21E3E-9875-83EF-850D-12FD897E4252}"/>
              </a:ext>
            </a:extLst>
          </p:cNvPr>
          <p:cNvSpPr/>
          <p:nvPr/>
        </p:nvSpPr>
        <p:spPr>
          <a:xfrm>
            <a:off x="0" y="5619750"/>
            <a:ext cx="12192000" cy="1238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6" name="Picture Placeholder 5"/>
          <p:cNvSpPr>
            <a:spLocks noGrp="1" noRot="1" noMove="1" noResize="1" noEditPoints="1" noAdjustHandles="1" noChangeArrowheads="1" noChangeShapeType="1"/>
          </p:cNvSpPr>
          <p:nvPr>
            <p:ph type="pic" sz="quarter" idx="10"/>
          </p:nvPr>
        </p:nvSpPr>
        <p:spPr>
          <a:xfrm>
            <a:off x="0" y="0"/>
            <a:ext cx="12192000" cy="5619750"/>
          </a:xfrm>
          <a:noFill/>
        </p:spPr>
        <p:txBody>
          <a:bodyPr lIns="6858000" rtlCol="0" anchor="ctr">
            <a:normAutofit/>
          </a:bodyPr>
          <a:lstStyle>
            <a:lvl1pPr marL="0" indent="0" algn="l">
              <a:buNone/>
              <a:defRPr sz="2000" b="0" i="0">
                <a:solidFill>
                  <a:schemeClr val="accent2"/>
                </a:solidFill>
              </a:defRPr>
            </a:lvl1pPr>
          </a:lstStyle>
          <a:p>
            <a:pPr lvl="0"/>
            <a:r>
              <a:rPr lang="en-US" noProof="0"/>
              <a:t>Click icon to add picture</a:t>
            </a:r>
            <a:endParaRPr lang="en-US" noProof="0" dirty="0"/>
          </a:p>
        </p:txBody>
      </p:sp>
      <p:sp>
        <p:nvSpPr>
          <p:cNvPr id="3" name="Text Placeholder 7"/>
          <p:cNvSpPr>
            <a:spLocks noGrp="1"/>
          </p:cNvSpPr>
          <p:nvPr>
            <p:ph type="body" sz="quarter" idx="14" hasCustomPrompt="1"/>
          </p:nvPr>
        </p:nvSpPr>
        <p:spPr>
          <a:xfrm>
            <a:off x="781367" y="6372970"/>
            <a:ext cx="5716077" cy="166199"/>
          </a:xfrm>
        </p:spPr>
        <p:txBody>
          <a:bodyPr lIns="0" tIns="0" rIns="0" bIns="0" anchor="b">
            <a:spAutoFit/>
          </a:bodyPr>
          <a:lstStyle>
            <a:lvl1pPr marL="0" indent="0">
              <a:buFontTx/>
              <a:buNone/>
              <a:defRPr lang="en-US" sz="1200" b="0" i="0" kern="1200" cap="all" spc="50" baseline="0" dirty="0">
                <a:solidFill>
                  <a:schemeClr val="bg1"/>
                </a:solidFill>
                <a:latin typeface="AntennaCond Light" pitchFamily="2" charset="77"/>
                <a:ea typeface="+mn-ea"/>
                <a:cs typeface="Arial" panose="020B0604020202020204" pitchFamily="34" charset="0"/>
              </a:defRPr>
            </a:lvl1pPr>
          </a:lstStyle>
          <a:p>
            <a:pPr lvl="0"/>
            <a:r>
              <a:rPr lang="en-US" dirty="0"/>
              <a:t>Click to add details: Date  •  Presenters  •  etc.</a:t>
            </a:r>
          </a:p>
        </p:txBody>
      </p:sp>
      <p:pic>
        <p:nvPicPr>
          <p:cNvPr id="5" name="Picture 4">
            <a:extLst>
              <a:ext uri="{FF2B5EF4-FFF2-40B4-BE49-F238E27FC236}">
                <a16:creationId xmlns:a16="http://schemas.microsoft.com/office/drawing/2014/main" id="{DFBF1950-B601-4664-A569-B01D38A89672}"/>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8465820" y="5903119"/>
            <a:ext cx="3223260" cy="671512"/>
          </a:xfrm>
          <a:prstGeom prst="rect">
            <a:avLst/>
          </a:prstGeom>
        </p:spPr>
      </p:pic>
      <p:sp>
        <p:nvSpPr>
          <p:cNvPr id="4" name="Text Placeholder 11">
            <a:extLst>
              <a:ext uri="{FF2B5EF4-FFF2-40B4-BE49-F238E27FC236}">
                <a16:creationId xmlns:a16="http://schemas.microsoft.com/office/drawing/2014/main" id="{AF2B8105-D47B-FF3D-5A67-30E5B7095DD5}"/>
              </a:ext>
            </a:extLst>
          </p:cNvPr>
          <p:cNvSpPr>
            <a:spLocks noGrp="1"/>
          </p:cNvSpPr>
          <p:nvPr>
            <p:ph type="body" sz="quarter" idx="12" hasCustomPrompt="1"/>
          </p:nvPr>
        </p:nvSpPr>
        <p:spPr>
          <a:xfrm>
            <a:off x="781368" y="2404542"/>
            <a:ext cx="5359550" cy="1218795"/>
          </a:xfrm>
        </p:spPr>
        <p:txBody>
          <a:bodyPr lIns="0" tIns="0" rIns="0" bIns="0">
            <a:noAutofit/>
          </a:bodyPr>
          <a:lstStyle>
            <a:lvl1pPr marL="0" indent="0" algn="l" defTabSz="914400" rtl="0" eaLnBrk="1" latinLnBrk="0" hangingPunct="1">
              <a:buNone/>
              <a:defRPr lang="en-US" sz="4400" b="1" i="0" kern="3000" cap="none" spc="0" baseline="0" dirty="0">
                <a:solidFill>
                  <a:schemeClr val="tx1"/>
                </a:solidFill>
                <a:latin typeface="+mj-lt"/>
                <a:ea typeface="+mn-ea"/>
                <a:cs typeface="Arial"/>
              </a:defRPr>
            </a:lvl1pPr>
          </a:lstStyle>
          <a:p>
            <a:pPr lvl="0"/>
            <a:r>
              <a:rPr lang="en-US" dirty="0"/>
              <a:t>Click to add headline on image</a:t>
            </a:r>
          </a:p>
        </p:txBody>
      </p:sp>
      <p:sp>
        <p:nvSpPr>
          <p:cNvPr id="8" name="Text Placeholder 11">
            <a:extLst>
              <a:ext uri="{FF2B5EF4-FFF2-40B4-BE49-F238E27FC236}">
                <a16:creationId xmlns:a16="http://schemas.microsoft.com/office/drawing/2014/main" id="{7E1BAEAF-DCEB-1C35-8B74-5194D4A86BFB}"/>
              </a:ext>
            </a:extLst>
          </p:cNvPr>
          <p:cNvSpPr>
            <a:spLocks noGrp="1"/>
          </p:cNvSpPr>
          <p:nvPr>
            <p:ph type="body" sz="quarter" idx="11" hasCustomPrompt="1"/>
          </p:nvPr>
        </p:nvSpPr>
        <p:spPr>
          <a:xfrm>
            <a:off x="781367" y="1829351"/>
            <a:ext cx="5369176" cy="221599"/>
          </a:xfrm>
        </p:spPr>
        <p:txBody>
          <a:bodyPr lIns="0" tIns="0" rIns="0" bIns="0">
            <a:noAutofit/>
          </a:bodyPr>
          <a:lstStyle>
            <a:lvl1pPr marL="0" indent="0" algn="l" defTabSz="914400" rtl="0" eaLnBrk="1" latinLnBrk="0" hangingPunct="1">
              <a:buNone/>
              <a:defRPr lang="en-US" sz="1600" b="1" i="0" kern="1200" cap="all" spc="40" baseline="0" dirty="0">
                <a:solidFill>
                  <a:schemeClr val="tx1"/>
                </a:solidFill>
                <a:latin typeface="+mj-lt"/>
                <a:ea typeface="+mn-ea"/>
                <a:cs typeface="Arial"/>
              </a:defRPr>
            </a:lvl1pPr>
          </a:lstStyle>
          <a:p>
            <a:pPr lvl="0"/>
            <a:r>
              <a:rPr lang="en-US" dirty="0"/>
              <a:t>Click to ADD label</a:t>
            </a:r>
          </a:p>
        </p:txBody>
      </p:sp>
      <p:sp>
        <p:nvSpPr>
          <p:cNvPr id="9" name="Text Placeholder 11">
            <a:extLst>
              <a:ext uri="{FF2B5EF4-FFF2-40B4-BE49-F238E27FC236}">
                <a16:creationId xmlns:a16="http://schemas.microsoft.com/office/drawing/2014/main" id="{AD4350CD-33FC-41B9-428F-36D65F0269F7}"/>
              </a:ext>
            </a:extLst>
          </p:cNvPr>
          <p:cNvSpPr>
            <a:spLocks noGrp="1"/>
          </p:cNvSpPr>
          <p:nvPr>
            <p:ph type="body" sz="quarter" idx="13" hasCustomPrompt="1"/>
          </p:nvPr>
        </p:nvSpPr>
        <p:spPr>
          <a:xfrm>
            <a:off x="781369" y="3871435"/>
            <a:ext cx="5378800" cy="249299"/>
          </a:xfrm>
        </p:spPr>
        <p:txBody>
          <a:bodyPr lIns="0" tIns="0" rIns="0" bIns="0">
            <a:noAutofit/>
          </a:bodyPr>
          <a:lstStyle>
            <a:lvl1pPr marL="0" indent="0" algn="l" defTabSz="914400" rtl="0" eaLnBrk="1" latinLnBrk="0" hangingPunct="1">
              <a:buNone/>
              <a:defRPr lang="en-US" sz="1800" b="0" i="0" kern="100" cap="none" spc="0" baseline="0" dirty="0">
                <a:solidFill>
                  <a:schemeClr val="tx1"/>
                </a:solidFill>
                <a:latin typeface="AntennaCond Light" pitchFamily="2" charset="77"/>
                <a:ea typeface="+mn-ea"/>
                <a:cs typeface="Arial" panose="020B0604020202020204" pitchFamily="34" charset="0"/>
              </a:defRPr>
            </a:lvl1pPr>
          </a:lstStyle>
          <a:p>
            <a:pPr lvl="0"/>
            <a:r>
              <a:rPr lang="en-US" dirty="0"/>
              <a:t>Click to add explanatory text</a:t>
            </a:r>
          </a:p>
        </p:txBody>
      </p:sp>
    </p:spTree>
    <p:extLst>
      <p:ext uri="{BB962C8B-B14F-4D97-AF65-F5344CB8AC3E}">
        <p14:creationId xmlns:p14="http://schemas.microsoft.com/office/powerpoint/2010/main" val="3075735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sic-maroon">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FF9A9E-3035-346A-8BDC-F6ACD74A46FD}"/>
              </a:ext>
            </a:extLst>
          </p:cNvPr>
          <p:cNvSpPr/>
          <p:nvPr/>
        </p:nvSpPr>
        <p:spPr>
          <a:xfrm>
            <a:off x="9275763" y="0"/>
            <a:ext cx="2916237" cy="163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3" name="Text Placeholder 2">
            <a:extLst>
              <a:ext uri="{FF2B5EF4-FFF2-40B4-BE49-F238E27FC236}">
                <a16:creationId xmlns:a16="http://schemas.microsoft.com/office/drawing/2014/main" id="{441453F3-23CA-6884-71A5-B8C2A9739A1F}"/>
              </a:ext>
            </a:extLst>
          </p:cNvPr>
          <p:cNvSpPr txBox="1">
            <a:spLocks/>
          </p:cNvSpPr>
          <p:nvPr/>
        </p:nvSpPr>
        <p:spPr>
          <a:xfrm>
            <a:off x="838200" y="6453188"/>
            <a:ext cx="4229100" cy="39211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000" b="0" i="0" kern="1200" spc="150" baseline="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3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b="0" i="0" dirty="0">
                <a:solidFill>
                  <a:schemeClr val="bg1">
                    <a:lumMod val="85000"/>
                  </a:schemeClr>
                </a:solidFill>
                <a:latin typeface="AntennaCond Light" pitchFamily="2" charset="77"/>
              </a:rPr>
              <a:t>LOYOLA UNIVERSITY CHICAGO</a:t>
            </a:r>
          </a:p>
        </p:txBody>
      </p:sp>
      <p:sp>
        <p:nvSpPr>
          <p:cNvPr id="8" name="Text Placeholder 23"/>
          <p:cNvSpPr>
            <a:spLocks noGrp="1"/>
          </p:cNvSpPr>
          <p:nvPr>
            <p:ph type="body" sz="quarter" idx="16" hasCustomPrompt="1"/>
          </p:nvPr>
        </p:nvSpPr>
        <p:spPr>
          <a:xfrm>
            <a:off x="6535647" y="6452610"/>
            <a:ext cx="4867785" cy="138499"/>
          </a:xfrm>
        </p:spPr>
        <p:txBody>
          <a:bodyPr lIns="0" tIns="0" rIns="0" bIns="0" rtlCol="0">
            <a:noAutofit/>
          </a:bodyPr>
          <a:lstStyle>
            <a:lvl1pPr marL="0" indent="0" algn="r">
              <a:buNone/>
              <a:defRPr lang="en-US" sz="1000" b="0" i="0" cap="all" spc="150" baseline="0" dirty="0">
                <a:solidFill>
                  <a:schemeClr val="bg1">
                    <a:lumMod val="85000"/>
                  </a:schemeClr>
                </a:solidFill>
              </a:defRPr>
            </a:lvl1pPr>
          </a:lstStyle>
          <a:p>
            <a:pPr lvl="0"/>
            <a:r>
              <a:rPr lang="en-US" dirty="0"/>
              <a:t>Click to add unit name</a:t>
            </a:r>
          </a:p>
        </p:txBody>
      </p:sp>
    </p:spTree>
    <p:extLst>
      <p:ext uri="{BB962C8B-B14F-4D97-AF65-F5344CB8AC3E}">
        <p14:creationId xmlns:p14="http://schemas.microsoft.com/office/powerpoint/2010/main" val="3246373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maro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13A98B-7AE9-D161-3F26-588F63E2A085}"/>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Tree>
    <p:extLst>
      <p:ext uri="{BB962C8B-B14F-4D97-AF65-F5344CB8AC3E}">
        <p14:creationId xmlns:p14="http://schemas.microsoft.com/office/powerpoint/2010/main" val="3706739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sic-gold">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06F7F4-450D-120C-C9B1-8C4266EC32BD}"/>
              </a:ext>
            </a:extLst>
          </p:cNvPr>
          <p:cNvSpPr/>
          <p:nvPr/>
        </p:nvSpPr>
        <p:spPr>
          <a:xfrm>
            <a:off x="0" y="0"/>
            <a:ext cx="12192000" cy="37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4" name="Rectangle 3">
            <a:extLst>
              <a:ext uri="{FF2B5EF4-FFF2-40B4-BE49-F238E27FC236}">
                <a16:creationId xmlns:a16="http://schemas.microsoft.com/office/drawing/2014/main" id="{3DFC80E8-90B2-2298-C7F1-B184D49FC305}"/>
              </a:ext>
            </a:extLst>
          </p:cNvPr>
          <p:cNvSpPr/>
          <p:nvPr/>
        </p:nvSpPr>
        <p:spPr>
          <a:xfrm>
            <a:off x="9275763" y="0"/>
            <a:ext cx="2916237" cy="163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5" name="TextBox 4">
            <a:extLst>
              <a:ext uri="{FF2B5EF4-FFF2-40B4-BE49-F238E27FC236}">
                <a16:creationId xmlns:a16="http://schemas.microsoft.com/office/drawing/2014/main" id="{B19DBA77-7A37-E4DB-4CCF-07AA9FA1B7C2}"/>
              </a:ext>
            </a:extLst>
          </p:cNvPr>
          <p:cNvSpPr txBox="1">
            <a:spLocks/>
          </p:cNvSpPr>
          <p:nvPr/>
        </p:nvSpPr>
        <p:spPr>
          <a:xfrm>
            <a:off x="838200" y="6453188"/>
            <a:ext cx="2043829" cy="138499"/>
          </a:xfrm>
          <a:prstGeom prst="rect">
            <a:avLst/>
          </a:prstGeom>
          <a:noFill/>
        </p:spPr>
        <p:txBody>
          <a:bodyPr wrap="none" lIns="0" tIns="0" rIns="0" bIns="0">
            <a:spAutoFit/>
          </a:bodyPr>
          <a:lstStyle/>
          <a:p>
            <a:pPr eaLnBrk="1" fontAlgn="auto" hangingPunct="1">
              <a:lnSpc>
                <a:spcPct val="90000"/>
              </a:lnSpc>
              <a:spcBef>
                <a:spcPts val="1000"/>
              </a:spcBef>
              <a:spcAft>
                <a:spcPts val="0"/>
              </a:spcAft>
              <a:buFont typeface="Arial" panose="020B0604020202020204" pitchFamily="34" charset="0"/>
              <a:buNone/>
              <a:defRPr/>
            </a:pPr>
            <a:r>
              <a:rPr lang="en-US" sz="1000" b="0" i="0" spc="150" dirty="0">
                <a:solidFill>
                  <a:schemeClr val="accent4"/>
                </a:solidFill>
                <a:latin typeface="AntennaCond Light" pitchFamily="2" charset="77"/>
                <a:cs typeface="Arial" panose="020B0604020202020204" pitchFamily="34" charset="0"/>
              </a:rPr>
              <a:t>LOYOLA UNIVERSITY CHICAGO</a:t>
            </a:r>
          </a:p>
        </p:txBody>
      </p:sp>
      <p:sp>
        <p:nvSpPr>
          <p:cNvPr id="3" name="Text Placeholder 23"/>
          <p:cNvSpPr>
            <a:spLocks noGrp="1"/>
          </p:cNvSpPr>
          <p:nvPr>
            <p:ph type="body" sz="quarter" idx="18" hasCustomPrompt="1"/>
          </p:nvPr>
        </p:nvSpPr>
        <p:spPr>
          <a:xfrm>
            <a:off x="6535647" y="6452610"/>
            <a:ext cx="4867785" cy="138499"/>
          </a:xfrm>
        </p:spPr>
        <p:txBody>
          <a:bodyPr lIns="0" tIns="0" rIns="0" bIns="0" rtlCol="0">
            <a:noAutofit/>
          </a:bodyPr>
          <a:lstStyle>
            <a:lvl1pPr marL="0" indent="0" algn="r">
              <a:buNone/>
              <a:defRPr lang="en-US" sz="1000" b="0" i="0" cap="all" spc="150" baseline="0" dirty="0">
                <a:solidFill>
                  <a:schemeClr val="accent4"/>
                </a:solidFill>
              </a:defRPr>
            </a:lvl1pPr>
          </a:lstStyle>
          <a:p>
            <a:pPr lvl="0"/>
            <a:r>
              <a:rPr lang="en-US" dirty="0"/>
              <a:t>Click to add unit name</a:t>
            </a:r>
          </a:p>
        </p:txBody>
      </p:sp>
    </p:spTree>
    <p:extLst>
      <p:ext uri="{BB962C8B-B14F-4D97-AF65-F5344CB8AC3E}">
        <p14:creationId xmlns:p14="http://schemas.microsoft.com/office/powerpoint/2010/main" val="3181733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gold">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202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508000" y="2413000"/>
            <a:ext cx="10972800" cy="1143000"/>
          </a:xfrm>
          <a:prstGeom prst="rect">
            <a:avLst/>
          </a:prstGeom>
        </p:spPr>
        <p:txBody>
          <a:bodyPr lIns="146304" tIns="73152" rIns="146304" bIns="73152"/>
          <a:lstStyle>
            <a:lvl1pPr algn="ctr">
              <a:defRPr sz="5833"/>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2946400" y="4241800"/>
            <a:ext cx="5994400" cy="711200"/>
          </a:xfrm>
          <a:prstGeom prst="rect">
            <a:avLst/>
          </a:prstGeom>
        </p:spPr>
        <p:txBody>
          <a:bodyPr lIns="146304" tIns="73152" rIns="146304" bIns="73152"/>
          <a:lstStyle>
            <a:lvl1pPr marL="0" indent="0" algn="ctr">
              <a:spcBef>
                <a:spcPts val="0"/>
              </a:spcBef>
              <a:buNone/>
              <a:defRPr baseline="0">
                <a:solidFill>
                  <a:srgbClr val="8C2347"/>
                </a:solidFill>
              </a:defRPr>
            </a:lvl1pPr>
          </a:lstStyle>
          <a:p>
            <a:pPr lvl="0"/>
            <a:r>
              <a:rPr lang="en-US" dirty="0"/>
              <a:t>Sub Title</a:t>
            </a:r>
          </a:p>
        </p:txBody>
      </p:sp>
    </p:spTree>
    <p:extLst>
      <p:ext uri="{BB962C8B-B14F-4D97-AF65-F5344CB8AC3E}">
        <p14:creationId xmlns:p14="http://schemas.microsoft.com/office/powerpoint/2010/main" val="4060934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 Line Title (Logo UR)">
    <p:spTree>
      <p:nvGrpSpPr>
        <p:cNvPr id="1" name=""/>
        <p:cNvGrpSpPr/>
        <p:nvPr/>
      </p:nvGrpSpPr>
      <p:grpSpPr>
        <a:xfrm>
          <a:off x="0" y="0"/>
          <a:ext cx="0" cy="0"/>
          <a:chOff x="0" y="0"/>
          <a:chExt cx="0" cy="0"/>
        </a:xfrm>
      </p:grpSpPr>
      <p:cxnSp>
        <p:nvCxnSpPr>
          <p:cNvPr id="14" name="Straight Connector 13"/>
          <p:cNvCxnSpPr/>
          <p:nvPr/>
        </p:nvCxnSpPr>
        <p:spPr>
          <a:xfrm>
            <a:off x="4"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815348" y="5694746"/>
            <a:ext cx="2376668" cy="11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en-US"/>
          </a:p>
        </p:txBody>
      </p:sp>
      <p:sp>
        <p:nvSpPr>
          <p:cNvPr id="2" name="Title 1"/>
          <p:cNvSpPr>
            <a:spLocks noGrp="1"/>
          </p:cNvSpPr>
          <p:nvPr>
            <p:ph type="title"/>
          </p:nvPr>
        </p:nvSpPr>
        <p:spPr>
          <a:xfrm>
            <a:off x="609600" y="512336"/>
            <a:ext cx="9679712" cy="508000"/>
          </a:xfrm>
          <a:prstGeom prst="rect">
            <a:avLst/>
          </a:prstGeom>
        </p:spPr>
        <p:txBody>
          <a:bodyPr lIns="146304" tIns="73152" rIns="146304" bIns="73152"/>
          <a:lstStyle>
            <a:lvl1pPr>
              <a:defRPr sz="3750" b="1">
                <a:solidFill>
                  <a:srgbClr val="8C2347"/>
                </a:solidFill>
              </a:defRPr>
            </a:lvl1pPr>
          </a:lstStyle>
          <a:p>
            <a:r>
              <a:rPr lang="en-US"/>
              <a:t>Click to edit Master title style</a:t>
            </a:r>
          </a:p>
        </p:txBody>
      </p:sp>
    </p:spTree>
    <p:extLst>
      <p:ext uri="{BB962C8B-B14F-4D97-AF65-F5344CB8AC3E}">
        <p14:creationId xmlns:p14="http://schemas.microsoft.com/office/powerpoint/2010/main" val="2523035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 Line Title Content (Logo UR)">
    <p:spTree>
      <p:nvGrpSpPr>
        <p:cNvPr id="1" name=""/>
        <p:cNvGrpSpPr/>
        <p:nvPr/>
      </p:nvGrpSpPr>
      <p:grpSpPr>
        <a:xfrm>
          <a:off x="0" y="0"/>
          <a:ext cx="0" cy="0"/>
          <a:chOff x="0" y="0"/>
          <a:chExt cx="0" cy="0"/>
        </a:xfrm>
      </p:grpSpPr>
      <p:cxnSp>
        <p:nvCxnSpPr>
          <p:cNvPr id="14" name="Straight Connector 13"/>
          <p:cNvCxnSpPr/>
          <p:nvPr/>
        </p:nvCxnSpPr>
        <p:spPr>
          <a:xfrm>
            <a:off x="4"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815348" y="5694746"/>
            <a:ext cx="2376668" cy="11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en-US"/>
          </a:p>
        </p:txBody>
      </p:sp>
      <p:sp>
        <p:nvSpPr>
          <p:cNvPr id="3" name="Content Placeholder 2"/>
          <p:cNvSpPr>
            <a:spLocks noGrp="1"/>
          </p:cNvSpPr>
          <p:nvPr>
            <p:ph sz="quarter" idx="13"/>
          </p:nvPr>
        </p:nvSpPr>
        <p:spPr>
          <a:xfrm>
            <a:off x="711200" y="1524264"/>
            <a:ext cx="10058400" cy="4724400"/>
          </a:xfrm>
          <a:prstGeom prst="rect">
            <a:avLst/>
          </a:prstGeom>
        </p:spPr>
        <p:txBody>
          <a:bodyPr lIns="146304" tIns="73152" rIns="146304" bIns="7315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512336"/>
            <a:ext cx="9679712" cy="508000"/>
          </a:xfrm>
          <a:prstGeom prst="rect">
            <a:avLst/>
          </a:prstGeom>
        </p:spPr>
        <p:txBody>
          <a:bodyPr lIns="146304" tIns="73152" rIns="146304" bIns="73152"/>
          <a:lstStyle>
            <a:lvl1pPr>
              <a:defRPr sz="3750" b="1">
                <a:solidFill>
                  <a:srgbClr val="8C2347"/>
                </a:solidFill>
              </a:defRPr>
            </a:lvl1pPr>
          </a:lstStyle>
          <a:p>
            <a:r>
              <a:rPr lang="en-US"/>
              <a:t>Click to edit Master title style</a:t>
            </a:r>
          </a:p>
        </p:txBody>
      </p:sp>
    </p:spTree>
    <p:extLst>
      <p:ext uri="{BB962C8B-B14F-4D97-AF65-F5344CB8AC3E}">
        <p14:creationId xmlns:p14="http://schemas.microsoft.com/office/powerpoint/2010/main" val="550561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 Line Title 2 Content (Logo UR)">
    <p:spTree>
      <p:nvGrpSpPr>
        <p:cNvPr id="1" name=""/>
        <p:cNvGrpSpPr/>
        <p:nvPr/>
      </p:nvGrpSpPr>
      <p:grpSpPr>
        <a:xfrm>
          <a:off x="0" y="0"/>
          <a:ext cx="0" cy="0"/>
          <a:chOff x="0" y="0"/>
          <a:chExt cx="0" cy="0"/>
        </a:xfrm>
      </p:grpSpPr>
      <p:cxnSp>
        <p:nvCxnSpPr>
          <p:cNvPr id="14" name="Straight Connector 13"/>
          <p:cNvCxnSpPr/>
          <p:nvPr/>
        </p:nvCxnSpPr>
        <p:spPr>
          <a:xfrm>
            <a:off x="4"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815348" y="5694746"/>
            <a:ext cx="2376668" cy="11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en-US"/>
          </a:p>
        </p:txBody>
      </p:sp>
      <p:sp>
        <p:nvSpPr>
          <p:cNvPr id="2" name="Title 1"/>
          <p:cNvSpPr>
            <a:spLocks noGrp="1"/>
          </p:cNvSpPr>
          <p:nvPr>
            <p:ph type="title"/>
          </p:nvPr>
        </p:nvSpPr>
        <p:spPr>
          <a:xfrm>
            <a:off x="609600" y="512336"/>
            <a:ext cx="9679712" cy="508000"/>
          </a:xfrm>
          <a:prstGeom prst="rect">
            <a:avLst/>
          </a:prstGeom>
        </p:spPr>
        <p:txBody>
          <a:bodyPr lIns="146304" tIns="73152" rIns="146304" bIns="73152"/>
          <a:lstStyle>
            <a:lvl1pPr>
              <a:defRPr sz="3750" b="1">
                <a:solidFill>
                  <a:srgbClr val="8C2347"/>
                </a:solidFill>
              </a:defRPr>
            </a:lvl1pPr>
          </a:lstStyle>
          <a:p>
            <a:r>
              <a:rPr lang="en-US"/>
              <a:t>Click to edit Master title style</a:t>
            </a:r>
          </a:p>
        </p:txBody>
      </p:sp>
      <p:sp>
        <p:nvSpPr>
          <p:cNvPr id="6" name="Content Placeholder 2"/>
          <p:cNvSpPr>
            <a:spLocks noGrp="1"/>
          </p:cNvSpPr>
          <p:nvPr>
            <p:ph sz="quarter" idx="13"/>
          </p:nvPr>
        </p:nvSpPr>
        <p:spPr>
          <a:xfrm>
            <a:off x="609600" y="1524264"/>
            <a:ext cx="5181600" cy="4724400"/>
          </a:xfrm>
          <a:prstGeom prst="rect">
            <a:avLst/>
          </a:prstGeom>
        </p:spPr>
        <p:txBody>
          <a:bodyPr lIns="146304" tIns="73152" rIns="146304" bIns="73152"/>
          <a:lstStyle>
            <a:lvl1pPr>
              <a:defRPr sz="3167"/>
            </a:lvl1pPr>
            <a:lvl2pPr>
              <a:defRPr sz="2667"/>
            </a:lvl2pPr>
            <a:lvl3pPr>
              <a:defRPr sz="2417"/>
            </a:lvl3pPr>
            <a:lvl4pPr>
              <a:defRPr sz="2167"/>
            </a:lvl4pPr>
            <a:lvl5pPr>
              <a:defRPr sz="21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quarter" idx="14"/>
          </p:nvPr>
        </p:nvSpPr>
        <p:spPr>
          <a:xfrm>
            <a:off x="6400800" y="1524000"/>
            <a:ext cx="5181600" cy="4724400"/>
          </a:xfrm>
          <a:prstGeom prst="rect">
            <a:avLst/>
          </a:prstGeom>
        </p:spPr>
        <p:txBody>
          <a:bodyPr lIns="146304" tIns="73152" rIns="146304" bIns="73152"/>
          <a:lstStyle>
            <a:lvl1pPr>
              <a:defRPr sz="3167"/>
            </a:lvl1pPr>
            <a:lvl2pPr>
              <a:defRPr sz="2667"/>
            </a:lvl2pPr>
            <a:lvl3pPr>
              <a:defRPr sz="2417"/>
            </a:lvl3pPr>
            <a:lvl4pPr>
              <a:defRPr sz="2167"/>
            </a:lvl4pPr>
            <a:lvl5pPr>
              <a:defRPr sz="21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5829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Line Title (Logo UR)">
    <p:spTree>
      <p:nvGrpSpPr>
        <p:cNvPr id="1" name=""/>
        <p:cNvGrpSpPr/>
        <p:nvPr/>
      </p:nvGrpSpPr>
      <p:grpSpPr>
        <a:xfrm>
          <a:off x="0" y="0"/>
          <a:ext cx="0" cy="0"/>
          <a:chOff x="0" y="0"/>
          <a:chExt cx="0" cy="0"/>
        </a:xfrm>
      </p:grpSpPr>
      <p:sp>
        <p:nvSpPr>
          <p:cNvPr id="17" name="Rectangle 16"/>
          <p:cNvSpPr/>
          <p:nvPr/>
        </p:nvSpPr>
        <p:spPr>
          <a:xfrm>
            <a:off x="9815348" y="5694746"/>
            <a:ext cx="2376668" cy="11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en-US"/>
          </a:p>
        </p:txBody>
      </p:sp>
      <p:sp>
        <p:nvSpPr>
          <p:cNvPr id="2" name="Title 1"/>
          <p:cNvSpPr>
            <a:spLocks noGrp="1"/>
          </p:cNvSpPr>
          <p:nvPr>
            <p:ph type="title" hasCustomPrompt="1"/>
          </p:nvPr>
        </p:nvSpPr>
        <p:spPr>
          <a:xfrm>
            <a:off x="609600" y="279401"/>
            <a:ext cx="9679712" cy="1087864"/>
          </a:xfrm>
          <a:prstGeom prst="rect">
            <a:avLst/>
          </a:prstGeom>
        </p:spPr>
        <p:txBody>
          <a:bodyPr lIns="146304" tIns="73152" rIns="146304" bIns="73152"/>
          <a:lstStyle>
            <a:lvl1pPr>
              <a:defRPr sz="3750" b="1">
                <a:solidFill>
                  <a:srgbClr val="8C2347"/>
                </a:solidFill>
              </a:defRPr>
            </a:lvl1pPr>
          </a:lstStyle>
          <a:p>
            <a:r>
              <a:rPr lang="en-US" dirty="0"/>
              <a:t>Click to edit Master title style</a:t>
            </a:r>
            <a:br>
              <a:rPr lang="en-US" dirty="0"/>
            </a:br>
            <a:r>
              <a:rPr lang="en-US" dirty="0"/>
              <a:t>2 Line</a:t>
            </a:r>
          </a:p>
        </p:txBody>
      </p:sp>
      <p:cxnSp>
        <p:nvCxnSpPr>
          <p:cNvPr id="5" name="Straight Connector 4"/>
          <p:cNvCxnSpPr/>
          <p:nvPr/>
        </p:nvCxnSpPr>
        <p:spPr>
          <a:xfrm>
            <a:off x="4" y="1440872"/>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809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Line Title Content (Logo UR)">
    <p:spTree>
      <p:nvGrpSpPr>
        <p:cNvPr id="1" name=""/>
        <p:cNvGrpSpPr/>
        <p:nvPr/>
      </p:nvGrpSpPr>
      <p:grpSpPr>
        <a:xfrm>
          <a:off x="0" y="0"/>
          <a:ext cx="0" cy="0"/>
          <a:chOff x="0" y="0"/>
          <a:chExt cx="0" cy="0"/>
        </a:xfrm>
      </p:grpSpPr>
      <p:sp>
        <p:nvSpPr>
          <p:cNvPr id="17" name="Rectangle 16"/>
          <p:cNvSpPr/>
          <p:nvPr/>
        </p:nvSpPr>
        <p:spPr>
          <a:xfrm>
            <a:off x="9815348" y="5694746"/>
            <a:ext cx="2376668" cy="11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en-US"/>
          </a:p>
        </p:txBody>
      </p:sp>
      <p:sp>
        <p:nvSpPr>
          <p:cNvPr id="2" name="Title 1"/>
          <p:cNvSpPr>
            <a:spLocks noGrp="1"/>
          </p:cNvSpPr>
          <p:nvPr>
            <p:ph type="title" hasCustomPrompt="1"/>
          </p:nvPr>
        </p:nvSpPr>
        <p:spPr>
          <a:xfrm>
            <a:off x="609600" y="279401"/>
            <a:ext cx="9679712" cy="1087864"/>
          </a:xfrm>
          <a:prstGeom prst="rect">
            <a:avLst/>
          </a:prstGeom>
        </p:spPr>
        <p:txBody>
          <a:bodyPr lIns="146304" tIns="73152" rIns="146304" bIns="73152"/>
          <a:lstStyle>
            <a:lvl1pPr>
              <a:defRPr sz="3750" b="1">
                <a:solidFill>
                  <a:srgbClr val="8C2347"/>
                </a:solidFill>
              </a:defRPr>
            </a:lvl1pPr>
          </a:lstStyle>
          <a:p>
            <a:r>
              <a:rPr lang="en-US" dirty="0"/>
              <a:t>Click to edit Master title style</a:t>
            </a:r>
            <a:br>
              <a:rPr lang="en-US" dirty="0"/>
            </a:br>
            <a:r>
              <a:rPr lang="en-US" dirty="0"/>
              <a:t>2 Line</a:t>
            </a:r>
          </a:p>
        </p:txBody>
      </p:sp>
      <p:cxnSp>
        <p:nvCxnSpPr>
          <p:cNvPr id="5" name="Straight Connector 4"/>
          <p:cNvCxnSpPr/>
          <p:nvPr/>
        </p:nvCxnSpPr>
        <p:spPr>
          <a:xfrm>
            <a:off x="4" y="1440872"/>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sz="quarter" idx="13"/>
          </p:nvPr>
        </p:nvSpPr>
        <p:spPr>
          <a:xfrm>
            <a:off x="711200" y="1752600"/>
            <a:ext cx="10058400" cy="4724400"/>
          </a:xfrm>
          <a:prstGeom prst="rect">
            <a:avLst/>
          </a:prstGeom>
        </p:spPr>
        <p:txBody>
          <a:bodyPr lIns="146304" tIns="73152" rIns="146304" bIns="7315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249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c_title-image-white">
    <p:spTree>
      <p:nvGrpSpPr>
        <p:cNvPr id="1" name=""/>
        <p:cNvGrpSpPr/>
        <p:nvPr/>
      </p:nvGrpSpPr>
      <p:grpSpPr>
        <a:xfrm>
          <a:off x="0" y="0"/>
          <a:ext cx="0" cy="0"/>
          <a:chOff x="0" y="0"/>
          <a:chExt cx="0" cy="0"/>
        </a:xfrm>
      </p:grpSpPr>
      <p:sp>
        <p:nvSpPr>
          <p:cNvPr id="6" name="Picture Placeholder 5"/>
          <p:cNvSpPr>
            <a:spLocks noGrp="1" noRot="1" noMove="1" noResize="1" noEditPoints="1" noAdjustHandles="1" noChangeArrowheads="1" noChangeShapeType="1"/>
          </p:cNvSpPr>
          <p:nvPr>
            <p:ph type="pic" sz="quarter" idx="10"/>
          </p:nvPr>
        </p:nvSpPr>
        <p:spPr>
          <a:xfrm>
            <a:off x="0" y="0"/>
            <a:ext cx="12192000" cy="5619750"/>
          </a:xfrm>
          <a:noFill/>
        </p:spPr>
        <p:txBody>
          <a:bodyPr lIns="6858000" rtlCol="0" anchor="ctr">
            <a:normAutofit/>
          </a:bodyPr>
          <a:lstStyle>
            <a:lvl1pPr marL="0" indent="0" algn="l">
              <a:buNone/>
              <a:defRPr sz="2000" b="0" i="0">
                <a:solidFill>
                  <a:schemeClr val="accent2"/>
                </a:solidFill>
              </a:defRPr>
            </a:lvl1pPr>
          </a:lstStyle>
          <a:p>
            <a:pPr lvl="0"/>
            <a:r>
              <a:rPr lang="en-US" noProof="0" dirty="0"/>
              <a:t>Click icon to add picture</a:t>
            </a:r>
          </a:p>
        </p:txBody>
      </p:sp>
      <p:pic>
        <p:nvPicPr>
          <p:cNvPr id="5" name="Picture 4">
            <a:extLst>
              <a:ext uri="{FF2B5EF4-FFF2-40B4-BE49-F238E27FC236}">
                <a16:creationId xmlns:a16="http://schemas.microsoft.com/office/drawing/2014/main" id="{DFBF1950-B601-4664-A569-B01D38A89672}"/>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8465821" y="5903119"/>
            <a:ext cx="3223257" cy="671512"/>
          </a:xfrm>
          <a:prstGeom prst="rect">
            <a:avLst/>
          </a:prstGeom>
        </p:spPr>
      </p:pic>
      <p:sp>
        <p:nvSpPr>
          <p:cNvPr id="2" name="Text Placeholder 11">
            <a:extLst>
              <a:ext uri="{FF2B5EF4-FFF2-40B4-BE49-F238E27FC236}">
                <a16:creationId xmlns:a16="http://schemas.microsoft.com/office/drawing/2014/main" id="{5B316826-AA89-6A97-C1E7-1066C75C0C57}"/>
              </a:ext>
            </a:extLst>
          </p:cNvPr>
          <p:cNvSpPr>
            <a:spLocks noGrp="1"/>
          </p:cNvSpPr>
          <p:nvPr>
            <p:ph type="body" sz="quarter" idx="12" hasCustomPrompt="1"/>
          </p:nvPr>
        </p:nvSpPr>
        <p:spPr>
          <a:xfrm>
            <a:off x="781368" y="2404542"/>
            <a:ext cx="5359550" cy="1218795"/>
          </a:xfrm>
        </p:spPr>
        <p:txBody>
          <a:bodyPr lIns="0" tIns="0" rIns="0" bIns="0">
            <a:noAutofit/>
          </a:bodyPr>
          <a:lstStyle>
            <a:lvl1pPr marL="0" indent="0" algn="l" defTabSz="914400" rtl="0" eaLnBrk="1" latinLnBrk="0" hangingPunct="1">
              <a:buNone/>
              <a:defRPr lang="en-US" sz="4400" b="1" i="0" kern="3000" cap="none" spc="0" baseline="0" dirty="0">
                <a:solidFill>
                  <a:schemeClr val="tx1"/>
                </a:solidFill>
                <a:latin typeface="+mj-lt"/>
                <a:ea typeface="+mn-ea"/>
                <a:cs typeface="Arial"/>
              </a:defRPr>
            </a:lvl1pPr>
          </a:lstStyle>
          <a:p>
            <a:pPr lvl="0"/>
            <a:r>
              <a:rPr lang="en-US" dirty="0"/>
              <a:t>Click to add headline on image</a:t>
            </a:r>
          </a:p>
        </p:txBody>
      </p:sp>
      <p:sp>
        <p:nvSpPr>
          <p:cNvPr id="4" name="Text Placeholder 11">
            <a:extLst>
              <a:ext uri="{FF2B5EF4-FFF2-40B4-BE49-F238E27FC236}">
                <a16:creationId xmlns:a16="http://schemas.microsoft.com/office/drawing/2014/main" id="{CA72B546-5D7B-AB98-B805-06ACF436FFED}"/>
              </a:ext>
            </a:extLst>
          </p:cNvPr>
          <p:cNvSpPr>
            <a:spLocks noGrp="1"/>
          </p:cNvSpPr>
          <p:nvPr>
            <p:ph type="body" sz="quarter" idx="11" hasCustomPrompt="1"/>
          </p:nvPr>
        </p:nvSpPr>
        <p:spPr>
          <a:xfrm>
            <a:off x="781367" y="1829351"/>
            <a:ext cx="5369176" cy="221599"/>
          </a:xfrm>
        </p:spPr>
        <p:txBody>
          <a:bodyPr lIns="0" tIns="0" rIns="0" bIns="0">
            <a:noAutofit/>
          </a:bodyPr>
          <a:lstStyle>
            <a:lvl1pPr marL="0" indent="0" algn="l" defTabSz="914400" rtl="0" eaLnBrk="1" latinLnBrk="0" hangingPunct="1">
              <a:buNone/>
              <a:defRPr lang="en-US" sz="1600" b="1" i="0" kern="1200" cap="all" spc="40" baseline="0" dirty="0">
                <a:solidFill>
                  <a:schemeClr val="tx1"/>
                </a:solidFill>
                <a:latin typeface="+mj-lt"/>
                <a:ea typeface="+mn-ea"/>
                <a:cs typeface="Arial"/>
              </a:defRPr>
            </a:lvl1pPr>
          </a:lstStyle>
          <a:p>
            <a:pPr lvl="0"/>
            <a:r>
              <a:rPr lang="en-US" dirty="0"/>
              <a:t>Click to ADD label</a:t>
            </a:r>
          </a:p>
        </p:txBody>
      </p:sp>
      <p:sp>
        <p:nvSpPr>
          <p:cNvPr id="7" name="Text Placeholder 11">
            <a:extLst>
              <a:ext uri="{FF2B5EF4-FFF2-40B4-BE49-F238E27FC236}">
                <a16:creationId xmlns:a16="http://schemas.microsoft.com/office/drawing/2014/main" id="{05606177-7C71-8CAD-993C-CCDEE15BE641}"/>
              </a:ext>
            </a:extLst>
          </p:cNvPr>
          <p:cNvSpPr>
            <a:spLocks noGrp="1"/>
          </p:cNvSpPr>
          <p:nvPr>
            <p:ph type="body" sz="quarter" idx="13" hasCustomPrompt="1"/>
          </p:nvPr>
        </p:nvSpPr>
        <p:spPr>
          <a:xfrm>
            <a:off x="781369" y="3871435"/>
            <a:ext cx="5378800" cy="249299"/>
          </a:xfrm>
        </p:spPr>
        <p:txBody>
          <a:bodyPr lIns="0" tIns="0" rIns="0" bIns="0">
            <a:noAutofit/>
          </a:bodyPr>
          <a:lstStyle>
            <a:lvl1pPr marL="0" indent="0" algn="l" defTabSz="914400" rtl="0" eaLnBrk="1" latinLnBrk="0" hangingPunct="1">
              <a:buNone/>
              <a:defRPr lang="en-US" sz="1800" b="0" i="0" kern="100" cap="none" spc="0" baseline="0" dirty="0">
                <a:solidFill>
                  <a:schemeClr val="tx1"/>
                </a:solidFill>
                <a:latin typeface="AntennaCond Light" pitchFamily="2" charset="77"/>
                <a:ea typeface="+mn-ea"/>
                <a:cs typeface="Arial" panose="020B0604020202020204" pitchFamily="34" charset="0"/>
              </a:defRPr>
            </a:lvl1pPr>
          </a:lstStyle>
          <a:p>
            <a:pPr lvl="0"/>
            <a:r>
              <a:rPr lang="en-US" dirty="0"/>
              <a:t>Click to add explanatory text</a:t>
            </a:r>
          </a:p>
        </p:txBody>
      </p:sp>
      <p:sp>
        <p:nvSpPr>
          <p:cNvPr id="8" name="Text Placeholder 7">
            <a:extLst>
              <a:ext uri="{FF2B5EF4-FFF2-40B4-BE49-F238E27FC236}">
                <a16:creationId xmlns:a16="http://schemas.microsoft.com/office/drawing/2014/main" id="{8F17CB77-92F5-72CD-3290-699BF1115A78}"/>
              </a:ext>
            </a:extLst>
          </p:cNvPr>
          <p:cNvSpPr>
            <a:spLocks noGrp="1"/>
          </p:cNvSpPr>
          <p:nvPr>
            <p:ph type="body" sz="quarter" idx="14" hasCustomPrompt="1"/>
          </p:nvPr>
        </p:nvSpPr>
        <p:spPr>
          <a:xfrm>
            <a:off x="781367" y="6372970"/>
            <a:ext cx="5716077" cy="166199"/>
          </a:xfrm>
        </p:spPr>
        <p:txBody>
          <a:bodyPr lIns="0" tIns="0" rIns="0" bIns="0" anchor="b">
            <a:spAutoFit/>
          </a:bodyPr>
          <a:lstStyle>
            <a:lvl1pPr marL="0" indent="0">
              <a:buFontTx/>
              <a:buNone/>
              <a:defRPr lang="en-US" sz="1200" b="0" i="0" kern="1200" cap="all" spc="50" baseline="0" dirty="0">
                <a:solidFill>
                  <a:schemeClr val="accent4"/>
                </a:solidFill>
                <a:latin typeface="AntennaCond Light" pitchFamily="2" charset="77"/>
                <a:ea typeface="+mn-ea"/>
                <a:cs typeface="Arial" panose="020B0604020202020204" pitchFamily="34" charset="0"/>
              </a:defRPr>
            </a:lvl1pPr>
          </a:lstStyle>
          <a:p>
            <a:pPr lvl="0"/>
            <a:r>
              <a:rPr lang="en-US" dirty="0"/>
              <a:t>Click to add details: Date  •  Presenters  •  etc.</a:t>
            </a:r>
          </a:p>
        </p:txBody>
      </p:sp>
    </p:spTree>
    <p:extLst>
      <p:ext uri="{BB962C8B-B14F-4D97-AF65-F5344CB8AC3E}">
        <p14:creationId xmlns:p14="http://schemas.microsoft.com/office/powerpoint/2010/main" val="61819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 Line Title 2 Content (Logo UR)">
    <p:spTree>
      <p:nvGrpSpPr>
        <p:cNvPr id="1" name=""/>
        <p:cNvGrpSpPr/>
        <p:nvPr/>
      </p:nvGrpSpPr>
      <p:grpSpPr>
        <a:xfrm>
          <a:off x="0" y="0"/>
          <a:ext cx="0" cy="0"/>
          <a:chOff x="0" y="0"/>
          <a:chExt cx="0" cy="0"/>
        </a:xfrm>
      </p:grpSpPr>
      <p:sp>
        <p:nvSpPr>
          <p:cNvPr id="17" name="Rectangle 16"/>
          <p:cNvSpPr/>
          <p:nvPr/>
        </p:nvSpPr>
        <p:spPr>
          <a:xfrm>
            <a:off x="9815348" y="5694746"/>
            <a:ext cx="2376668" cy="11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en-US"/>
          </a:p>
        </p:txBody>
      </p:sp>
      <p:sp>
        <p:nvSpPr>
          <p:cNvPr id="2" name="Title 1"/>
          <p:cNvSpPr>
            <a:spLocks noGrp="1"/>
          </p:cNvSpPr>
          <p:nvPr>
            <p:ph type="title" hasCustomPrompt="1"/>
          </p:nvPr>
        </p:nvSpPr>
        <p:spPr>
          <a:xfrm>
            <a:off x="609600" y="279401"/>
            <a:ext cx="9679712" cy="1087864"/>
          </a:xfrm>
          <a:prstGeom prst="rect">
            <a:avLst/>
          </a:prstGeom>
        </p:spPr>
        <p:txBody>
          <a:bodyPr lIns="146304" tIns="73152" rIns="146304" bIns="73152"/>
          <a:lstStyle>
            <a:lvl1pPr>
              <a:defRPr sz="3750" b="1">
                <a:solidFill>
                  <a:srgbClr val="8C2347"/>
                </a:solidFill>
              </a:defRPr>
            </a:lvl1pPr>
          </a:lstStyle>
          <a:p>
            <a:r>
              <a:rPr lang="en-US" dirty="0"/>
              <a:t>Click to edit Master title style</a:t>
            </a:r>
            <a:br>
              <a:rPr lang="en-US" dirty="0"/>
            </a:br>
            <a:r>
              <a:rPr lang="en-US" dirty="0"/>
              <a:t>2 Line</a:t>
            </a:r>
          </a:p>
        </p:txBody>
      </p:sp>
      <p:cxnSp>
        <p:nvCxnSpPr>
          <p:cNvPr id="5" name="Straight Connector 4"/>
          <p:cNvCxnSpPr/>
          <p:nvPr/>
        </p:nvCxnSpPr>
        <p:spPr>
          <a:xfrm>
            <a:off x="4" y="1440872"/>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sz="quarter" idx="13"/>
          </p:nvPr>
        </p:nvSpPr>
        <p:spPr>
          <a:xfrm>
            <a:off x="609600" y="1752600"/>
            <a:ext cx="5181600" cy="4724400"/>
          </a:xfrm>
          <a:prstGeom prst="rect">
            <a:avLst/>
          </a:prstGeom>
        </p:spPr>
        <p:txBody>
          <a:bodyPr lIns="146304" tIns="73152" rIns="146304" bIns="73152"/>
          <a:lstStyle>
            <a:lvl1pPr>
              <a:defRPr sz="3167"/>
            </a:lvl1pPr>
            <a:lvl2pPr>
              <a:defRPr sz="2667"/>
            </a:lvl2pPr>
            <a:lvl3pPr>
              <a:defRPr sz="2417"/>
            </a:lvl3pPr>
            <a:lvl4pPr>
              <a:defRPr sz="2167"/>
            </a:lvl4pPr>
            <a:lvl5pPr>
              <a:defRPr sz="21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quarter" idx="14"/>
          </p:nvPr>
        </p:nvSpPr>
        <p:spPr>
          <a:xfrm>
            <a:off x="6400800" y="1755648"/>
            <a:ext cx="5181600" cy="4724400"/>
          </a:xfrm>
          <a:prstGeom prst="rect">
            <a:avLst/>
          </a:prstGeom>
        </p:spPr>
        <p:txBody>
          <a:bodyPr lIns="146304" tIns="73152" rIns="146304" bIns="73152"/>
          <a:lstStyle>
            <a:lvl1pPr>
              <a:defRPr sz="3167"/>
            </a:lvl1pPr>
            <a:lvl2pPr>
              <a:defRPr sz="2667"/>
            </a:lvl2pPr>
            <a:lvl3pPr>
              <a:defRPr sz="2417"/>
            </a:lvl3pPr>
            <a:lvl4pPr>
              <a:defRPr sz="2167"/>
            </a:lvl4pPr>
            <a:lvl5pPr>
              <a:defRPr sz="21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090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 Column (Logo UR)">
    <p:spTree>
      <p:nvGrpSpPr>
        <p:cNvPr id="1" name=""/>
        <p:cNvGrpSpPr/>
        <p:nvPr/>
      </p:nvGrpSpPr>
      <p:grpSpPr>
        <a:xfrm>
          <a:off x="0" y="0"/>
          <a:ext cx="0" cy="0"/>
          <a:chOff x="0" y="0"/>
          <a:chExt cx="0" cy="0"/>
        </a:xfrm>
      </p:grpSpPr>
      <p:sp>
        <p:nvSpPr>
          <p:cNvPr id="17" name="Rectangle 16"/>
          <p:cNvSpPr/>
          <p:nvPr/>
        </p:nvSpPr>
        <p:spPr>
          <a:xfrm>
            <a:off x="9815348" y="5694746"/>
            <a:ext cx="2376668" cy="11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en-US"/>
          </a:p>
        </p:txBody>
      </p:sp>
      <p:sp>
        <p:nvSpPr>
          <p:cNvPr id="2" name="Title 1"/>
          <p:cNvSpPr>
            <a:spLocks noGrp="1"/>
          </p:cNvSpPr>
          <p:nvPr>
            <p:ph type="title"/>
          </p:nvPr>
        </p:nvSpPr>
        <p:spPr>
          <a:xfrm>
            <a:off x="609600" y="512336"/>
            <a:ext cx="9679712" cy="508000"/>
          </a:xfrm>
          <a:prstGeom prst="rect">
            <a:avLst/>
          </a:prstGeom>
        </p:spPr>
        <p:txBody>
          <a:bodyPr lIns="146304" tIns="73152" rIns="146304" bIns="73152"/>
          <a:lstStyle>
            <a:lvl1pPr>
              <a:defRPr sz="3750" b="1">
                <a:solidFill>
                  <a:srgbClr val="8C2347"/>
                </a:solidFill>
              </a:defRPr>
            </a:lvl1pPr>
          </a:lstStyle>
          <a:p>
            <a:r>
              <a:rPr lang="en-US"/>
              <a:t>Click to edit Master title style</a:t>
            </a:r>
          </a:p>
        </p:txBody>
      </p:sp>
      <p:sp>
        <p:nvSpPr>
          <p:cNvPr id="5" name="Text Placeholder 19"/>
          <p:cNvSpPr>
            <a:spLocks noGrp="1"/>
          </p:cNvSpPr>
          <p:nvPr>
            <p:ph type="body" sz="quarter" idx="13" hasCustomPrompt="1"/>
          </p:nvPr>
        </p:nvSpPr>
        <p:spPr>
          <a:xfrm>
            <a:off x="713826" y="1725596"/>
            <a:ext cx="10671352" cy="923204"/>
          </a:xfrm>
          <a:prstGeom prst="rect">
            <a:avLst/>
          </a:prstGeom>
        </p:spPr>
        <p:txBody>
          <a:bodyPr lIns="146304" tIns="73152" rIns="146304" bIns="73152" anchor="t"/>
          <a:lstStyle>
            <a:lvl1pPr marL="0" indent="0">
              <a:buNone/>
              <a:defRPr sz="2667" b="1" i="1" baseline="0">
                <a:solidFill>
                  <a:srgbClr val="777777"/>
                </a:solidFill>
                <a:latin typeface="Times New Roman" charset="0"/>
                <a:ea typeface="Times New Roman" charset="0"/>
                <a:cs typeface="Times New Roman" charset="0"/>
              </a:defRPr>
            </a:lvl1pPr>
          </a:lstStyle>
          <a:p>
            <a:pPr lvl="0"/>
            <a:r>
              <a:rPr lang="en-US" dirty="0"/>
              <a:t>18pt Subtitle Copy Here</a:t>
            </a:r>
          </a:p>
        </p:txBody>
      </p:sp>
      <p:sp>
        <p:nvSpPr>
          <p:cNvPr id="6" name="Text Placeholder 19"/>
          <p:cNvSpPr>
            <a:spLocks noGrp="1"/>
          </p:cNvSpPr>
          <p:nvPr>
            <p:ph type="body" sz="quarter" idx="11" hasCustomPrompt="1"/>
          </p:nvPr>
        </p:nvSpPr>
        <p:spPr>
          <a:xfrm>
            <a:off x="713827" y="1194553"/>
            <a:ext cx="9101507" cy="335395"/>
          </a:xfrm>
          <a:prstGeom prst="rect">
            <a:avLst/>
          </a:prstGeom>
        </p:spPr>
        <p:txBody>
          <a:bodyPr lIns="146304" tIns="73152" rIns="146304" bIns="73152" anchor="ctr"/>
          <a:lstStyle>
            <a:lvl1pPr marL="0" indent="0">
              <a:buNone/>
              <a:defRPr sz="2667" i="1" baseline="0">
                <a:solidFill>
                  <a:srgbClr val="8C2347"/>
                </a:solidFill>
                <a:latin typeface="Times New Roman" charset="0"/>
                <a:ea typeface="Times New Roman" charset="0"/>
                <a:cs typeface="Times New Roman" charset="0"/>
              </a:defRPr>
            </a:lvl1pPr>
          </a:lstStyle>
          <a:p>
            <a:pPr lvl="0"/>
            <a:r>
              <a:rPr lang="en-US" dirty="0"/>
              <a:t>20pt Title Here</a:t>
            </a:r>
          </a:p>
        </p:txBody>
      </p:sp>
      <p:cxnSp>
        <p:nvCxnSpPr>
          <p:cNvPr id="7" name="Straight Connector 6"/>
          <p:cNvCxnSpPr/>
          <p:nvPr/>
        </p:nvCxnSpPr>
        <p:spPr>
          <a:xfrm>
            <a:off x="802725" y="3194092"/>
            <a:ext cx="4950987"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02729" y="1627765"/>
            <a:ext cx="10582451"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9" name="Text Placeholder 19"/>
          <p:cNvSpPr>
            <a:spLocks noGrp="1"/>
          </p:cNvSpPr>
          <p:nvPr>
            <p:ph type="body" sz="quarter" idx="16" hasCustomPrompt="1"/>
          </p:nvPr>
        </p:nvSpPr>
        <p:spPr>
          <a:xfrm>
            <a:off x="700633" y="2777685"/>
            <a:ext cx="5053095" cy="335395"/>
          </a:xfrm>
          <a:prstGeom prst="rect">
            <a:avLst/>
          </a:prstGeom>
        </p:spPr>
        <p:txBody>
          <a:bodyPr lIns="146304" tIns="73152" rIns="146304" bIns="73152"/>
          <a:lstStyle>
            <a:lvl1pPr marL="0" indent="0">
              <a:buNone/>
              <a:defRPr sz="2667" i="1" baseline="0">
                <a:solidFill>
                  <a:srgbClr val="8C2347"/>
                </a:solidFill>
                <a:latin typeface="Times New Roman" charset="0"/>
                <a:ea typeface="Times New Roman" charset="0"/>
                <a:cs typeface="Times New Roman" charset="0"/>
              </a:defRPr>
            </a:lvl1pPr>
          </a:lstStyle>
          <a:p>
            <a:pPr lvl="0"/>
            <a:r>
              <a:rPr lang="en-US" dirty="0"/>
              <a:t>20pt Title Here</a:t>
            </a:r>
          </a:p>
        </p:txBody>
      </p:sp>
      <p:sp>
        <p:nvSpPr>
          <p:cNvPr id="10" name="Text Placeholder 22"/>
          <p:cNvSpPr>
            <a:spLocks noGrp="1"/>
          </p:cNvSpPr>
          <p:nvPr>
            <p:ph type="body" sz="quarter" idx="17" hasCustomPrompt="1"/>
          </p:nvPr>
        </p:nvSpPr>
        <p:spPr>
          <a:xfrm>
            <a:off x="700633" y="3285126"/>
            <a:ext cx="5053095" cy="2983607"/>
          </a:xfrm>
          <a:prstGeom prst="rect">
            <a:avLst/>
          </a:prstGeom>
        </p:spPr>
        <p:txBody>
          <a:bodyPr lIns="146304" tIns="73152" rIns="146304" bIns="73152"/>
          <a:lstStyle>
            <a:lvl1pPr marL="0" indent="0">
              <a:buNone/>
              <a:defRPr sz="1333" b="0" baseline="0">
                <a:solidFill>
                  <a:srgbClr val="777777"/>
                </a:solidFill>
              </a:defRPr>
            </a:lvl1pPr>
            <a:lvl2pPr marL="609576" indent="0">
              <a:buNone/>
              <a:defRPr b="1">
                <a:solidFill>
                  <a:srgbClr val="8C2347"/>
                </a:solidFill>
              </a:defRPr>
            </a:lvl2pPr>
            <a:lvl3pPr marL="1219151" indent="0">
              <a:buNone/>
              <a:defRPr b="1">
                <a:solidFill>
                  <a:srgbClr val="8C2347"/>
                </a:solidFill>
              </a:defRPr>
            </a:lvl3pPr>
            <a:lvl4pPr marL="1828727" indent="0">
              <a:buNone/>
              <a:defRPr b="1">
                <a:solidFill>
                  <a:srgbClr val="8C2347"/>
                </a:solidFill>
              </a:defRPr>
            </a:lvl4pPr>
            <a:lvl5pPr marL="2438302" indent="0">
              <a:buNone/>
              <a:defRPr b="1">
                <a:solidFill>
                  <a:srgbClr val="8C2347"/>
                </a:solidFill>
              </a:defRPr>
            </a:lvl5pPr>
          </a:lstStyle>
          <a:p>
            <a:pPr lvl="0"/>
            <a:r>
              <a:rPr lang="en-US" dirty="0"/>
              <a:t>10PT Body Copy Here</a:t>
            </a:r>
          </a:p>
        </p:txBody>
      </p:sp>
      <p:cxnSp>
        <p:nvCxnSpPr>
          <p:cNvPr id="11" name="Straight Connector 10"/>
          <p:cNvCxnSpPr/>
          <p:nvPr/>
        </p:nvCxnSpPr>
        <p:spPr>
          <a:xfrm>
            <a:off x="6434191" y="3194092"/>
            <a:ext cx="4950987"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2" name="Text Placeholder 19"/>
          <p:cNvSpPr>
            <a:spLocks noGrp="1"/>
          </p:cNvSpPr>
          <p:nvPr>
            <p:ph type="body" sz="quarter" idx="18" hasCustomPrompt="1"/>
          </p:nvPr>
        </p:nvSpPr>
        <p:spPr>
          <a:xfrm>
            <a:off x="6332098" y="2777685"/>
            <a:ext cx="5053095" cy="335395"/>
          </a:xfrm>
          <a:prstGeom prst="rect">
            <a:avLst/>
          </a:prstGeom>
        </p:spPr>
        <p:txBody>
          <a:bodyPr lIns="146304" tIns="73152" rIns="146304" bIns="73152"/>
          <a:lstStyle>
            <a:lvl1pPr marL="0" indent="0">
              <a:buNone/>
              <a:defRPr sz="2667" i="1" baseline="0">
                <a:solidFill>
                  <a:srgbClr val="8C2347"/>
                </a:solidFill>
                <a:latin typeface="Times New Roman" charset="0"/>
                <a:ea typeface="Times New Roman" charset="0"/>
                <a:cs typeface="Times New Roman" charset="0"/>
              </a:defRPr>
            </a:lvl1pPr>
          </a:lstStyle>
          <a:p>
            <a:pPr lvl="0"/>
            <a:r>
              <a:rPr lang="en-US" dirty="0"/>
              <a:t>20pt Title Here</a:t>
            </a:r>
          </a:p>
        </p:txBody>
      </p:sp>
      <p:sp>
        <p:nvSpPr>
          <p:cNvPr id="13" name="Text Placeholder 22"/>
          <p:cNvSpPr>
            <a:spLocks noGrp="1"/>
          </p:cNvSpPr>
          <p:nvPr>
            <p:ph type="body" sz="quarter" idx="19" hasCustomPrompt="1"/>
          </p:nvPr>
        </p:nvSpPr>
        <p:spPr>
          <a:xfrm>
            <a:off x="6332098" y="3285126"/>
            <a:ext cx="5053095" cy="2983607"/>
          </a:xfrm>
          <a:prstGeom prst="rect">
            <a:avLst/>
          </a:prstGeom>
        </p:spPr>
        <p:txBody>
          <a:bodyPr lIns="146304" tIns="73152" rIns="146304" bIns="73152"/>
          <a:lstStyle>
            <a:lvl1pPr marL="0" indent="0">
              <a:buNone/>
              <a:defRPr sz="1333" b="0" baseline="0">
                <a:solidFill>
                  <a:srgbClr val="777777"/>
                </a:solidFill>
              </a:defRPr>
            </a:lvl1pPr>
            <a:lvl2pPr marL="609576" indent="0">
              <a:buNone/>
              <a:defRPr b="1">
                <a:solidFill>
                  <a:srgbClr val="8C2347"/>
                </a:solidFill>
              </a:defRPr>
            </a:lvl2pPr>
            <a:lvl3pPr marL="1219151" indent="0">
              <a:buNone/>
              <a:defRPr b="1">
                <a:solidFill>
                  <a:srgbClr val="8C2347"/>
                </a:solidFill>
              </a:defRPr>
            </a:lvl3pPr>
            <a:lvl4pPr marL="1828727" indent="0">
              <a:buNone/>
              <a:defRPr b="1">
                <a:solidFill>
                  <a:srgbClr val="8C2347"/>
                </a:solidFill>
              </a:defRPr>
            </a:lvl4pPr>
            <a:lvl5pPr marL="2438302" indent="0">
              <a:buNone/>
              <a:defRPr b="1">
                <a:solidFill>
                  <a:srgbClr val="8C2347"/>
                </a:solidFill>
              </a:defRPr>
            </a:lvl5pPr>
          </a:lstStyle>
          <a:p>
            <a:pPr lvl="0"/>
            <a:r>
              <a:rPr lang="en-US" dirty="0"/>
              <a:t>28PT Body Copy Here</a:t>
            </a:r>
          </a:p>
        </p:txBody>
      </p:sp>
    </p:spTree>
    <p:extLst>
      <p:ext uri="{BB962C8B-B14F-4D97-AF65-F5344CB8AC3E}">
        <p14:creationId xmlns:p14="http://schemas.microsoft.com/office/powerpoint/2010/main" val="2716730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cons Layout (Logo UR)">
    <p:spTree>
      <p:nvGrpSpPr>
        <p:cNvPr id="1" name=""/>
        <p:cNvGrpSpPr/>
        <p:nvPr/>
      </p:nvGrpSpPr>
      <p:grpSpPr>
        <a:xfrm>
          <a:off x="0" y="0"/>
          <a:ext cx="0" cy="0"/>
          <a:chOff x="0" y="0"/>
          <a:chExt cx="0" cy="0"/>
        </a:xfrm>
      </p:grpSpPr>
      <p:sp>
        <p:nvSpPr>
          <p:cNvPr id="17" name="Rectangle 16"/>
          <p:cNvSpPr/>
          <p:nvPr/>
        </p:nvSpPr>
        <p:spPr>
          <a:xfrm>
            <a:off x="9815348" y="5694746"/>
            <a:ext cx="2376668" cy="11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en-US"/>
          </a:p>
        </p:txBody>
      </p:sp>
      <p:sp>
        <p:nvSpPr>
          <p:cNvPr id="2" name="Title 1"/>
          <p:cNvSpPr>
            <a:spLocks noGrp="1"/>
          </p:cNvSpPr>
          <p:nvPr>
            <p:ph type="title"/>
          </p:nvPr>
        </p:nvSpPr>
        <p:spPr>
          <a:xfrm>
            <a:off x="609600" y="512336"/>
            <a:ext cx="9679712" cy="508000"/>
          </a:xfrm>
          <a:prstGeom prst="rect">
            <a:avLst/>
          </a:prstGeom>
        </p:spPr>
        <p:txBody>
          <a:bodyPr lIns="146304" tIns="73152" rIns="146304" bIns="73152"/>
          <a:lstStyle>
            <a:lvl1pPr>
              <a:defRPr sz="3750" b="1">
                <a:solidFill>
                  <a:srgbClr val="8C2347"/>
                </a:solidFill>
              </a:defRPr>
            </a:lvl1pPr>
          </a:lstStyle>
          <a:p>
            <a:r>
              <a:rPr lang="en-US"/>
              <a:t>Click to edit Master title style</a:t>
            </a:r>
          </a:p>
        </p:txBody>
      </p:sp>
      <p:sp>
        <p:nvSpPr>
          <p:cNvPr id="5" name="Text Placeholder 19"/>
          <p:cNvSpPr>
            <a:spLocks noGrp="1"/>
          </p:cNvSpPr>
          <p:nvPr>
            <p:ph type="body" sz="quarter" idx="11" hasCustomPrompt="1"/>
          </p:nvPr>
        </p:nvSpPr>
        <p:spPr>
          <a:xfrm>
            <a:off x="713843" y="1194553"/>
            <a:ext cx="4725409" cy="335395"/>
          </a:xfrm>
          <a:prstGeom prst="rect">
            <a:avLst/>
          </a:prstGeom>
        </p:spPr>
        <p:txBody>
          <a:bodyPr lIns="146304" tIns="73152" rIns="146304" bIns="73152" anchor="ctr"/>
          <a:lstStyle>
            <a:lvl1pPr marL="0" indent="0">
              <a:buNone/>
              <a:defRPr sz="2667" i="1" baseline="0">
                <a:solidFill>
                  <a:srgbClr val="8C2347"/>
                </a:solidFill>
                <a:latin typeface="Times New Roman" charset="0"/>
                <a:ea typeface="Times New Roman" charset="0"/>
                <a:cs typeface="Times New Roman" charset="0"/>
              </a:defRPr>
            </a:lvl1pPr>
          </a:lstStyle>
          <a:p>
            <a:pPr lvl="0"/>
            <a:r>
              <a:rPr lang="en-US" dirty="0"/>
              <a:t>20pt Title Here</a:t>
            </a:r>
          </a:p>
        </p:txBody>
      </p:sp>
      <p:sp>
        <p:nvSpPr>
          <p:cNvPr id="6" name="Text Placeholder 19"/>
          <p:cNvSpPr>
            <a:spLocks noGrp="1"/>
          </p:cNvSpPr>
          <p:nvPr>
            <p:ph type="body" sz="quarter" idx="14" hasCustomPrompt="1"/>
          </p:nvPr>
        </p:nvSpPr>
        <p:spPr>
          <a:xfrm>
            <a:off x="6480490" y="1194553"/>
            <a:ext cx="4725409" cy="335395"/>
          </a:xfrm>
          <a:prstGeom prst="rect">
            <a:avLst/>
          </a:prstGeom>
        </p:spPr>
        <p:txBody>
          <a:bodyPr lIns="146304" tIns="73152" rIns="146304" bIns="73152" anchor="ctr"/>
          <a:lstStyle>
            <a:lvl1pPr marL="0" indent="0">
              <a:buNone/>
              <a:defRPr sz="2667" i="1" baseline="0">
                <a:solidFill>
                  <a:srgbClr val="8C2347"/>
                </a:solidFill>
                <a:latin typeface="Times New Roman" charset="0"/>
                <a:ea typeface="Times New Roman" charset="0"/>
                <a:cs typeface="Times New Roman" charset="0"/>
              </a:defRPr>
            </a:lvl1pPr>
          </a:lstStyle>
          <a:p>
            <a:pPr lvl="0"/>
            <a:r>
              <a:rPr lang="en-US" dirty="0"/>
              <a:t>20pt Title Here</a:t>
            </a:r>
          </a:p>
        </p:txBody>
      </p:sp>
      <p:cxnSp>
        <p:nvCxnSpPr>
          <p:cNvPr id="7" name="Straight Connector 6"/>
          <p:cNvCxnSpPr/>
          <p:nvPr/>
        </p:nvCxnSpPr>
        <p:spPr>
          <a:xfrm>
            <a:off x="802729" y="1627765"/>
            <a:ext cx="10582451"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65938" y="2533196"/>
            <a:ext cx="0" cy="3819645"/>
          </a:xfrm>
          <a:prstGeom prst="line">
            <a:avLst/>
          </a:prstGeom>
          <a:ln>
            <a:solidFill>
              <a:srgbClr val="C9C9C9"/>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2729" y="1627765"/>
            <a:ext cx="10582451"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0" name="Text Placeholder 19"/>
          <p:cNvSpPr>
            <a:spLocks noGrp="1"/>
          </p:cNvSpPr>
          <p:nvPr>
            <p:ph type="body" sz="quarter" idx="24" hasCustomPrompt="1"/>
          </p:nvPr>
        </p:nvSpPr>
        <p:spPr>
          <a:xfrm>
            <a:off x="1719823" y="2517027"/>
            <a:ext cx="3719416" cy="175029"/>
          </a:xfrm>
          <a:prstGeom prst="rect">
            <a:avLst/>
          </a:prstGeom>
        </p:spPr>
        <p:txBody>
          <a:bodyPr lIns="146304" tIns="73152" rIns="146304" bIns="73152" anchor="ctr"/>
          <a:lstStyle>
            <a:lvl1pPr marL="0" indent="0">
              <a:buNone/>
              <a:defRPr sz="1583"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11" name="Text Placeholder 22"/>
          <p:cNvSpPr>
            <a:spLocks noGrp="1"/>
          </p:cNvSpPr>
          <p:nvPr>
            <p:ph type="body" sz="quarter" idx="25" hasCustomPrompt="1"/>
          </p:nvPr>
        </p:nvSpPr>
        <p:spPr>
          <a:xfrm>
            <a:off x="1719831" y="2690454"/>
            <a:ext cx="3719415" cy="339358"/>
          </a:xfrm>
          <a:prstGeom prst="rect">
            <a:avLst/>
          </a:prstGeom>
        </p:spPr>
        <p:txBody>
          <a:bodyPr lIns="146304" tIns="73152" rIns="146304" bIns="73152"/>
          <a:lstStyle>
            <a:lvl1pPr marL="0" indent="0">
              <a:buNone/>
              <a:defRPr sz="1333" b="0" baseline="0">
                <a:solidFill>
                  <a:srgbClr val="777777"/>
                </a:solidFill>
              </a:defRPr>
            </a:lvl1pPr>
            <a:lvl2pPr marL="609576" indent="0">
              <a:buNone/>
              <a:defRPr b="1">
                <a:solidFill>
                  <a:srgbClr val="8C2347"/>
                </a:solidFill>
              </a:defRPr>
            </a:lvl2pPr>
            <a:lvl3pPr marL="1219151" indent="0">
              <a:buNone/>
              <a:defRPr b="1">
                <a:solidFill>
                  <a:srgbClr val="8C2347"/>
                </a:solidFill>
              </a:defRPr>
            </a:lvl3pPr>
            <a:lvl4pPr marL="1828727" indent="0">
              <a:buNone/>
              <a:defRPr b="1">
                <a:solidFill>
                  <a:srgbClr val="8C2347"/>
                </a:solidFill>
              </a:defRPr>
            </a:lvl4pPr>
            <a:lvl5pPr marL="2438302" indent="0">
              <a:buNone/>
              <a:defRPr b="1">
                <a:solidFill>
                  <a:srgbClr val="8C2347"/>
                </a:solidFill>
              </a:defRPr>
            </a:lvl5pPr>
          </a:lstStyle>
          <a:p>
            <a:pPr lvl="0"/>
            <a:r>
              <a:rPr lang="en-US" dirty="0"/>
              <a:t>10PT Body Copy Here</a:t>
            </a:r>
            <a:br>
              <a:rPr lang="en-US" dirty="0"/>
            </a:br>
            <a:r>
              <a:rPr lang="en-US" dirty="0"/>
              <a:t>Two Lines</a:t>
            </a:r>
          </a:p>
        </p:txBody>
      </p:sp>
      <p:sp>
        <p:nvSpPr>
          <p:cNvPr id="12" name="Text Placeholder 19"/>
          <p:cNvSpPr>
            <a:spLocks noGrp="1"/>
          </p:cNvSpPr>
          <p:nvPr>
            <p:ph type="body" sz="quarter" idx="26" hasCustomPrompt="1"/>
          </p:nvPr>
        </p:nvSpPr>
        <p:spPr>
          <a:xfrm>
            <a:off x="1719823" y="3351683"/>
            <a:ext cx="3719416" cy="175029"/>
          </a:xfrm>
          <a:prstGeom prst="rect">
            <a:avLst/>
          </a:prstGeom>
        </p:spPr>
        <p:txBody>
          <a:bodyPr lIns="146304" tIns="73152" rIns="146304" bIns="73152" anchor="ctr"/>
          <a:lstStyle>
            <a:lvl1pPr marL="0" indent="0">
              <a:buNone/>
              <a:defRPr sz="1583"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13" name="Text Placeholder 22"/>
          <p:cNvSpPr>
            <a:spLocks noGrp="1"/>
          </p:cNvSpPr>
          <p:nvPr>
            <p:ph type="body" sz="quarter" idx="27" hasCustomPrompt="1"/>
          </p:nvPr>
        </p:nvSpPr>
        <p:spPr>
          <a:xfrm>
            <a:off x="1719831" y="3525112"/>
            <a:ext cx="3719415" cy="339358"/>
          </a:xfrm>
          <a:prstGeom prst="rect">
            <a:avLst/>
          </a:prstGeom>
        </p:spPr>
        <p:txBody>
          <a:bodyPr lIns="146304" tIns="73152" rIns="146304" bIns="73152"/>
          <a:lstStyle>
            <a:lvl1pPr marL="0" indent="0">
              <a:buNone/>
              <a:defRPr sz="1333" b="0" baseline="0">
                <a:solidFill>
                  <a:srgbClr val="777777"/>
                </a:solidFill>
              </a:defRPr>
            </a:lvl1pPr>
            <a:lvl2pPr marL="609576" indent="0">
              <a:buNone/>
              <a:defRPr b="1">
                <a:solidFill>
                  <a:srgbClr val="8C2347"/>
                </a:solidFill>
              </a:defRPr>
            </a:lvl2pPr>
            <a:lvl3pPr marL="1219151" indent="0">
              <a:buNone/>
              <a:defRPr b="1">
                <a:solidFill>
                  <a:srgbClr val="8C2347"/>
                </a:solidFill>
              </a:defRPr>
            </a:lvl3pPr>
            <a:lvl4pPr marL="1828727" indent="0">
              <a:buNone/>
              <a:defRPr b="1">
                <a:solidFill>
                  <a:srgbClr val="8C2347"/>
                </a:solidFill>
              </a:defRPr>
            </a:lvl4pPr>
            <a:lvl5pPr marL="2438302" indent="0">
              <a:buNone/>
              <a:defRPr b="1">
                <a:solidFill>
                  <a:srgbClr val="8C2347"/>
                </a:solidFill>
              </a:defRPr>
            </a:lvl5pPr>
          </a:lstStyle>
          <a:p>
            <a:pPr lvl="0"/>
            <a:r>
              <a:rPr lang="en-US" dirty="0"/>
              <a:t>10PT Body Copy Here</a:t>
            </a:r>
            <a:br>
              <a:rPr lang="en-US" dirty="0"/>
            </a:br>
            <a:r>
              <a:rPr lang="en-US" dirty="0"/>
              <a:t>Two Lines</a:t>
            </a:r>
          </a:p>
        </p:txBody>
      </p:sp>
      <p:sp>
        <p:nvSpPr>
          <p:cNvPr id="15" name="Text Placeholder 19"/>
          <p:cNvSpPr>
            <a:spLocks noGrp="1"/>
          </p:cNvSpPr>
          <p:nvPr>
            <p:ph type="body" sz="quarter" idx="28" hasCustomPrompt="1"/>
          </p:nvPr>
        </p:nvSpPr>
        <p:spPr>
          <a:xfrm>
            <a:off x="1719823" y="4158805"/>
            <a:ext cx="3719416" cy="175029"/>
          </a:xfrm>
          <a:prstGeom prst="rect">
            <a:avLst/>
          </a:prstGeom>
        </p:spPr>
        <p:txBody>
          <a:bodyPr lIns="146304" tIns="73152" rIns="146304" bIns="73152" anchor="ctr"/>
          <a:lstStyle>
            <a:lvl1pPr marL="0" indent="0">
              <a:buNone/>
              <a:defRPr sz="1583"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16" name="Text Placeholder 22"/>
          <p:cNvSpPr>
            <a:spLocks noGrp="1"/>
          </p:cNvSpPr>
          <p:nvPr>
            <p:ph type="body" sz="quarter" idx="29" hasCustomPrompt="1"/>
          </p:nvPr>
        </p:nvSpPr>
        <p:spPr>
          <a:xfrm>
            <a:off x="1719831" y="4332232"/>
            <a:ext cx="3719415" cy="339358"/>
          </a:xfrm>
          <a:prstGeom prst="rect">
            <a:avLst/>
          </a:prstGeom>
        </p:spPr>
        <p:txBody>
          <a:bodyPr lIns="146304" tIns="73152" rIns="146304" bIns="73152"/>
          <a:lstStyle>
            <a:lvl1pPr marL="0" indent="0">
              <a:buNone/>
              <a:defRPr sz="1333" b="0" baseline="0">
                <a:solidFill>
                  <a:srgbClr val="777777"/>
                </a:solidFill>
              </a:defRPr>
            </a:lvl1pPr>
            <a:lvl2pPr marL="609576" indent="0">
              <a:buNone/>
              <a:defRPr b="1">
                <a:solidFill>
                  <a:srgbClr val="8C2347"/>
                </a:solidFill>
              </a:defRPr>
            </a:lvl2pPr>
            <a:lvl3pPr marL="1219151" indent="0">
              <a:buNone/>
              <a:defRPr b="1">
                <a:solidFill>
                  <a:srgbClr val="8C2347"/>
                </a:solidFill>
              </a:defRPr>
            </a:lvl3pPr>
            <a:lvl4pPr marL="1828727" indent="0">
              <a:buNone/>
              <a:defRPr b="1">
                <a:solidFill>
                  <a:srgbClr val="8C2347"/>
                </a:solidFill>
              </a:defRPr>
            </a:lvl4pPr>
            <a:lvl5pPr marL="2438302" indent="0">
              <a:buNone/>
              <a:defRPr b="1">
                <a:solidFill>
                  <a:srgbClr val="8C2347"/>
                </a:solidFill>
              </a:defRPr>
            </a:lvl5pPr>
          </a:lstStyle>
          <a:p>
            <a:pPr lvl="0"/>
            <a:r>
              <a:rPr lang="en-US" dirty="0"/>
              <a:t>10PT Body Copy Here</a:t>
            </a:r>
            <a:br>
              <a:rPr lang="en-US" dirty="0"/>
            </a:br>
            <a:r>
              <a:rPr lang="en-US" dirty="0"/>
              <a:t>Two Lines</a:t>
            </a:r>
          </a:p>
        </p:txBody>
      </p:sp>
      <p:sp>
        <p:nvSpPr>
          <p:cNvPr id="18" name="Text Placeholder 19"/>
          <p:cNvSpPr>
            <a:spLocks noGrp="1"/>
          </p:cNvSpPr>
          <p:nvPr>
            <p:ph type="body" sz="quarter" idx="30" hasCustomPrompt="1"/>
          </p:nvPr>
        </p:nvSpPr>
        <p:spPr>
          <a:xfrm>
            <a:off x="1719823" y="4976076"/>
            <a:ext cx="3719416" cy="175029"/>
          </a:xfrm>
          <a:prstGeom prst="rect">
            <a:avLst/>
          </a:prstGeom>
        </p:spPr>
        <p:txBody>
          <a:bodyPr lIns="146304" tIns="73152" rIns="146304" bIns="73152" anchor="ctr"/>
          <a:lstStyle>
            <a:lvl1pPr marL="0" indent="0">
              <a:buNone/>
              <a:defRPr sz="1583"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19" name="Text Placeholder 22"/>
          <p:cNvSpPr>
            <a:spLocks noGrp="1"/>
          </p:cNvSpPr>
          <p:nvPr>
            <p:ph type="body" sz="quarter" idx="31" hasCustomPrompt="1"/>
          </p:nvPr>
        </p:nvSpPr>
        <p:spPr>
          <a:xfrm>
            <a:off x="1719831" y="5149505"/>
            <a:ext cx="3719415" cy="339358"/>
          </a:xfrm>
          <a:prstGeom prst="rect">
            <a:avLst/>
          </a:prstGeom>
        </p:spPr>
        <p:txBody>
          <a:bodyPr lIns="146304" tIns="73152" rIns="146304" bIns="73152"/>
          <a:lstStyle>
            <a:lvl1pPr marL="0" indent="0">
              <a:buNone/>
              <a:defRPr sz="1333" b="0" baseline="0">
                <a:solidFill>
                  <a:srgbClr val="777777"/>
                </a:solidFill>
              </a:defRPr>
            </a:lvl1pPr>
            <a:lvl2pPr marL="609576" indent="0">
              <a:buNone/>
              <a:defRPr b="1">
                <a:solidFill>
                  <a:srgbClr val="8C2347"/>
                </a:solidFill>
              </a:defRPr>
            </a:lvl2pPr>
            <a:lvl3pPr marL="1219151" indent="0">
              <a:buNone/>
              <a:defRPr b="1">
                <a:solidFill>
                  <a:srgbClr val="8C2347"/>
                </a:solidFill>
              </a:defRPr>
            </a:lvl3pPr>
            <a:lvl4pPr marL="1828727" indent="0">
              <a:buNone/>
              <a:defRPr b="1">
                <a:solidFill>
                  <a:srgbClr val="8C2347"/>
                </a:solidFill>
              </a:defRPr>
            </a:lvl4pPr>
            <a:lvl5pPr marL="2438302" indent="0">
              <a:buNone/>
              <a:defRPr b="1">
                <a:solidFill>
                  <a:srgbClr val="8C2347"/>
                </a:solidFill>
              </a:defRPr>
            </a:lvl5pPr>
          </a:lstStyle>
          <a:p>
            <a:pPr lvl="0"/>
            <a:r>
              <a:rPr lang="en-US" dirty="0"/>
              <a:t>10PT Body Copy Here</a:t>
            </a:r>
            <a:br>
              <a:rPr lang="en-US" dirty="0"/>
            </a:br>
            <a:r>
              <a:rPr lang="en-US" dirty="0"/>
              <a:t>Two Lines</a:t>
            </a:r>
          </a:p>
        </p:txBody>
      </p:sp>
      <p:sp>
        <p:nvSpPr>
          <p:cNvPr id="20" name="Text Placeholder 19"/>
          <p:cNvSpPr>
            <a:spLocks noGrp="1"/>
          </p:cNvSpPr>
          <p:nvPr>
            <p:ph type="body" sz="quarter" idx="32" hasCustomPrompt="1"/>
          </p:nvPr>
        </p:nvSpPr>
        <p:spPr>
          <a:xfrm>
            <a:off x="1719823" y="5843641"/>
            <a:ext cx="3719416" cy="175029"/>
          </a:xfrm>
          <a:prstGeom prst="rect">
            <a:avLst/>
          </a:prstGeom>
        </p:spPr>
        <p:txBody>
          <a:bodyPr lIns="146304" tIns="73152" rIns="146304" bIns="73152" anchor="ctr"/>
          <a:lstStyle>
            <a:lvl1pPr marL="0" indent="0">
              <a:buNone/>
              <a:defRPr sz="1583"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21" name="Text Placeholder 22"/>
          <p:cNvSpPr>
            <a:spLocks noGrp="1"/>
          </p:cNvSpPr>
          <p:nvPr>
            <p:ph type="body" sz="quarter" idx="33" hasCustomPrompt="1"/>
          </p:nvPr>
        </p:nvSpPr>
        <p:spPr>
          <a:xfrm>
            <a:off x="1719831" y="6017069"/>
            <a:ext cx="3719415" cy="339358"/>
          </a:xfrm>
          <a:prstGeom prst="rect">
            <a:avLst/>
          </a:prstGeom>
        </p:spPr>
        <p:txBody>
          <a:bodyPr lIns="146304" tIns="73152" rIns="146304" bIns="73152"/>
          <a:lstStyle>
            <a:lvl1pPr marL="0" indent="0">
              <a:buNone/>
              <a:defRPr sz="1333" b="0" baseline="0">
                <a:solidFill>
                  <a:srgbClr val="777777"/>
                </a:solidFill>
              </a:defRPr>
            </a:lvl1pPr>
            <a:lvl2pPr marL="609576" indent="0">
              <a:buNone/>
              <a:defRPr b="1">
                <a:solidFill>
                  <a:srgbClr val="8C2347"/>
                </a:solidFill>
              </a:defRPr>
            </a:lvl2pPr>
            <a:lvl3pPr marL="1219151" indent="0">
              <a:buNone/>
              <a:defRPr b="1">
                <a:solidFill>
                  <a:srgbClr val="8C2347"/>
                </a:solidFill>
              </a:defRPr>
            </a:lvl3pPr>
            <a:lvl4pPr marL="1828727" indent="0">
              <a:buNone/>
              <a:defRPr b="1">
                <a:solidFill>
                  <a:srgbClr val="8C2347"/>
                </a:solidFill>
              </a:defRPr>
            </a:lvl4pPr>
            <a:lvl5pPr marL="2438302" indent="0">
              <a:buNone/>
              <a:defRPr b="1">
                <a:solidFill>
                  <a:srgbClr val="8C2347"/>
                </a:solidFill>
              </a:defRPr>
            </a:lvl5pPr>
          </a:lstStyle>
          <a:p>
            <a:pPr lvl="0"/>
            <a:r>
              <a:rPr lang="en-US" dirty="0"/>
              <a:t>10PT Body Copy Here</a:t>
            </a:r>
            <a:br>
              <a:rPr lang="en-US" dirty="0"/>
            </a:br>
            <a:r>
              <a:rPr lang="en-US" dirty="0"/>
              <a:t>Two Lines</a:t>
            </a:r>
          </a:p>
        </p:txBody>
      </p:sp>
      <p:sp>
        <p:nvSpPr>
          <p:cNvPr id="22" name="Text Placeholder 19"/>
          <p:cNvSpPr>
            <a:spLocks noGrp="1"/>
          </p:cNvSpPr>
          <p:nvPr>
            <p:ph type="body" sz="quarter" idx="34" hasCustomPrompt="1"/>
          </p:nvPr>
        </p:nvSpPr>
        <p:spPr>
          <a:xfrm>
            <a:off x="713843" y="1712541"/>
            <a:ext cx="4725409" cy="634231"/>
          </a:xfrm>
          <a:prstGeom prst="rect">
            <a:avLst/>
          </a:prstGeom>
        </p:spPr>
        <p:txBody>
          <a:bodyPr lIns="146304" tIns="73152" rIns="146304" bIns="73152" anchor="t"/>
          <a:lstStyle>
            <a:lvl1pPr marL="0" indent="0">
              <a:buNone/>
              <a:defRPr sz="2417" b="1" i="1" baseline="0">
                <a:solidFill>
                  <a:srgbClr val="777777"/>
                </a:solidFill>
                <a:latin typeface="Times New Roman" charset="0"/>
                <a:ea typeface="Times New Roman" charset="0"/>
                <a:cs typeface="Times New Roman" charset="0"/>
              </a:defRPr>
            </a:lvl1pPr>
          </a:lstStyle>
          <a:p>
            <a:pPr lvl="0"/>
            <a:r>
              <a:rPr lang="en-US" dirty="0"/>
              <a:t>18pt Subtitle Here</a:t>
            </a:r>
            <a:br>
              <a:rPr lang="en-US" dirty="0"/>
            </a:br>
            <a:r>
              <a:rPr lang="en-US" dirty="0"/>
              <a:t>Two Lines</a:t>
            </a:r>
          </a:p>
        </p:txBody>
      </p:sp>
      <p:sp>
        <p:nvSpPr>
          <p:cNvPr id="23" name="Picture Placeholder 36"/>
          <p:cNvSpPr>
            <a:spLocks noGrp="1"/>
          </p:cNvSpPr>
          <p:nvPr>
            <p:ph type="pic" sz="quarter" idx="52" hasCustomPrompt="1"/>
          </p:nvPr>
        </p:nvSpPr>
        <p:spPr>
          <a:xfrm>
            <a:off x="781890" y="2505932"/>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lvl1pPr marL="0" indent="0">
              <a:buNone/>
              <a:defRPr lang="en-US" sz="417" dirty="0">
                <a:solidFill>
                  <a:schemeClr val="bg1">
                    <a:lumMod val="65000"/>
                  </a:schemeClr>
                </a:solidFill>
              </a:defRPr>
            </a:lvl1pPr>
          </a:lstStyle>
          <a:p>
            <a:pPr marL="0" lvl="0" algn="ctr"/>
            <a:r>
              <a:rPr lang="en-US" dirty="0"/>
              <a:t>ICONS</a:t>
            </a:r>
          </a:p>
        </p:txBody>
      </p:sp>
      <p:sp>
        <p:nvSpPr>
          <p:cNvPr id="24" name="Picture Placeholder 36"/>
          <p:cNvSpPr>
            <a:spLocks noGrp="1"/>
          </p:cNvSpPr>
          <p:nvPr>
            <p:ph type="pic" sz="quarter" idx="53" hasCustomPrompt="1"/>
          </p:nvPr>
        </p:nvSpPr>
        <p:spPr>
          <a:xfrm>
            <a:off x="781890" y="5774847"/>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lvl1pPr marL="0" indent="0">
              <a:buNone/>
              <a:defRPr lang="en-US" sz="417" dirty="0">
                <a:solidFill>
                  <a:schemeClr val="bg1">
                    <a:lumMod val="65000"/>
                  </a:schemeClr>
                </a:solidFill>
              </a:defRPr>
            </a:lvl1pPr>
          </a:lstStyle>
          <a:p>
            <a:pPr marL="0" lvl="0" algn="ctr"/>
            <a:r>
              <a:rPr lang="en-US" dirty="0"/>
              <a:t>ICONS</a:t>
            </a:r>
          </a:p>
        </p:txBody>
      </p:sp>
      <p:sp>
        <p:nvSpPr>
          <p:cNvPr id="25" name="Picture Placeholder 36"/>
          <p:cNvSpPr>
            <a:spLocks noGrp="1"/>
          </p:cNvSpPr>
          <p:nvPr>
            <p:ph type="pic" sz="quarter" idx="54" hasCustomPrompt="1"/>
          </p:nvPr>
        </p:nvSpPr>
        <p:spPr>
          <a:xfrm>
            <a:off x="781890" y="4957617"/>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lvl1pPr marL="0" indent="0">
              <a:buNone/>
              <a:defRPr lang="en-US" sz="417" dirty="0">
                <a:solidFill>
                  <a:schemeClr val="bg1">
                    <a:lumMod val="65000"/>
                  </a:schemeClr>
                </a:solidFill>
              </a:defRPr>
            </a:lvl1pPr>
          </a:lstStyle>
          <a:p>
            <a:pPr marL="0" lvl="0" algn="ctr"/>
            <a:r>
              <a:rPr lang="en-US" dirty="0"/>
              <a:t>ICONS</a:t>
            </a:r>
          </a:p>
        </p:txBody>
      </p:sp>
      <p:sp>
        <p:nvSpPr>
          <p:cNvPr id="26" name="Picture Placeholder 36"/>
          <p:cNvSpPr>
            <a:spLocks noGrp="1"/>
          </p:cNvSpPr>
          <p:nvPr>
            <p:ph type="pic" sz="quarter" idx="55" hasCustomPrompt="1"/>
          </p:nvPr>
        </p:nvSpPr>
        <p:spPr>
          <a:xfrm>
            <a:off x="781890" y="4140389"/>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lvl1pPr marL="0" indent="0">
              <a:buNone/>
              <a:defRPr lang="en-US" sz="417" dirty="0">
                <a:solidFill>
                  <a:schemeClr val="bg1">
                    <a:lumMod val="65000"/>
                  </a:schemeClr>
                </a:solidFill>
              </a:defRPr>
            </a:lvl1pPr>
          </a:lstStyle>
          <a:p>
            <a:pPr marL="0" lvl="0" algn="ctr"/>
            <a:r>
              <a:rPr lang="en-US" dirty="0"/>
              <a:t>ICONS</a:t>
            </a:r>
          </a:p>
        </p:txBody>
      </p:sp>
      <p:sp>
        <p:nvSpPr>
          <p:cNvPr id="27" name="Picture Placeholder 36"/>
          <p:cNvSpPr>
            <a:spLocks noGrp="1"/>
          </p:cNvSpPr>
          <p:nvPr>
            <p:ph type="pic" sz="quarter" idx="56" hasCustomPrompt="1"/>
          </p:nvPr>
        </p:nvSpPr>
        <p:spPr>
          <a:xfrm>
            <a:off x="781890" y="3323160"/>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lvl1pPr marL="0" indent="0">
              <a:buNone/>
              <a:defRPr lang="en-US" sz="417" dirty="0">
                <a:solidFill>
                  <a:schemeClr val="bg1">
                    <a:lumMod val="65000"/>
                  </a:schemeClr>
                </a:solidFill>
              </a:defRPr>
            </a:lvl1pPr>
          </a:lstStyle>
          <a:p>
            <a:pPr marL="0" lvl="0" algn="ctr"/>
            <a:r>
              <a:rPr lang="en-US" dirty="0"/>
              <a:t>ICONS</a:t>
            </a:r>
          </a:p>
        </p:txBody>
      </p:sp>
      <p:sp>
        <p:nvSpPr>
          <p:cNvPr id="28" name="Picture Placeholder 36"/>
          <p:cNvSpPr>
            <a:spLocks noGrp="1"/>
          </p:cNvSpPr>
          <p:nvPr>
            <p:ph type="pic" sz="quarter" idx="48" hasCustomPrompt="1"/>
          </p:nvPr>
        </p:nvSpPr>
        <p:spPr>
          <a:xfrm>
            <a:off x="6449567" y="1787211"/>
            <a:ext cx="1097280" cy="822960"/>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lvl1pPr marL="0" indent="0">
              <a:buNone/>
              <a:defRPr lang="en-US" sz="417" dirty="0">
                <a:solidFill>
                  <a:schemeClr val="bg1">
                    <a:lumMod val="65000"/>
                  </a:schemeClr>
                </a:solidFill>
              </a:defRPr>
            </a:lvl1pPr>
          </a:lstStyle>
          <a:p>
            <a:pPr marL="0" lvl="0" algn="ctr"/>
            <a:r>
              <a:rPr lang="en-US" dirty="0"/>
              <a:t>ICONS</a:t>
            </a:r>
          </a:p>
        </p:txBody>
      </p:sp>
      <p:sp>
        <p:nvSpPr>
          <p:cNvPr id="29" name="Text Placeholder 19"/>
          <p:cNvSpPr>
            <a:spLocks noGrp="1"/>
          </p:cNvSpPr>
          <p:nvPr>
            <p:ph type="body" sz="quarter" idx="35" hasCustomPrompt="1"/>
          </p:nvPr>
        </p:nvSpPr>
        <p:spPr>
          <a:xfrm>
            <a:off x="7715409" y="1977092"/>
            <a:ext cx="3490475" cy="422665"/>
          </a:xfrm>
          <a:prstGeom prst="rect">
            <a:avLst/>
          </a:prstGeom>
        </p:spPr>
        <p:txBody>
          <a:bodyPr lIns="146304" tIns="73152" rIns="146304" bIns="73152" anchor="ctr"/>
          <a:lstStyle>
            <a:lvl1pPr marL="0" indent="0">
              <a:buNone/>
              <a:defRPr sz="2417" b="1" i="1" baseline="0">
                <a:solidFill>
                  <a:srgbClr val="8C2347"/>
                </a:solidFill>
                <a:latin typeface="Times New Roman" charset="0"/>
                <a:ea typeface="Times New Roman" charset="0"/>
                <a:cs typeface="Times New Roman" charset="0"/>
              </a:defRPr>
            </a:lvl1pPr>
          </a:lstStyle>
          <a:p>
            <a:pPr lvl="0"/>
            <a:r>
              <a:rPr lang="en-US"/>
              <a:t>18pt Title </a:t>
            </a:r>
            <a:r>
              <a:rPr lang="en-US" dirty="0"/>
              <a:t>Here</a:t>
            </a:r>
          </a:p>
        </p:txBody>
      </p:sp>
      <p:sp>
        <p:nvSpPr>
          <p:cNvPr id="30" name="Text Placeholder 19"/>
          <p:cNvSpPr>
            <a:spLocks noGrp="1"/>
          </p:cNvSpPr>
          <p:nvPr>
            <p:ph type="body" sz="quarter" idx="36" hasCustomPrompt="1"/>
          </p:nvPr>
        </p:nvSpPr>
        <p:spPr>
          <a:xfrm>
            <a:off x="7715409" y="3085018"/>
            <a:ext cx="3490475" cy="422665"/>
          </a:xfrm>
          <a:prstGeom prst="rect">
            <a:avLst/>
          </a:prstGeom>
        </p:spPr>
        <p:txBody>
          <a:bodyPr lIns="146304" tIns="73152" rIns="146304" bIns="73152" anchor="ctr"/>
          <a:lstStyle>
            <a:lvl1pPr marL="0" indent="0">
              <a:buNone/>
              <a:defRPr sz="2417" b="1" i="1" baseline="0">
                <a:solidFill>
                  <a:srgbClr val="8C2347"/>
                </a:solidFill>
                <a:latin typeface="Times New Roman" charset="0"/>
                <a:ea typeface="Times New Roman" charset="0"/>
                <a:cs typeface="Times New Roman" charset="0"/>
              </a:defRPr>
            </a:lvl1pPr>
          </a:lstStyle>
          <a:p>
            <a:pPr lvl="0"/>
            <a:r>
              <a:rPr lang="en-US"/>
              <a:t>18pt Title </a:t>
            </a:r>
            <a:r>
              <a:rPr lang="en-US" dirty="0"/>
              <a:t>Here</a:t>
            </a:r>
          </a:p>
        </p:txBody>
      </p:sp>
      <p:sp>
        <p:nvSpPr>
          <p:cNvPr id="31" name="Text Placeholder 19"/>
          <p:cNvSpPr>
            <a:spLocks noGrp="1"/>
          </p:cNvSpPr>
          <p:nvPr>
            <p:ph type="body" sz="quarter" idx="37" hasCustomPrompt="1"/>
          </p:nvPr>
        </p:nvSpPr>
        <p:spPr>
          <a:xfrm>
            <a:off x="7715409" y="4177217"/>
            <a:ext cx="3490475" cy="422665"/>
          </a:xfrm>
          <a:prstGeom prst="rect">
            <a:avLst/>
          </a:prstGeom>
        </p:spPr>
        <p:txBody>
          <a:bodyPr lIns="146304" tIns="73152" rIns="146304" bIns="73152" anchor="ctr"/>
          <a:lstStyle>
            <a:lvl1pPr marL="0" indent="0">
              <a:buNone/>
              <a:defRPr sz="2417" b="1" i="1" baseline="0">
                <a:solidFill>
                  <a:srgbClr val="8C2347"/>
                </a:solidFill>
                <a:latin typeface="Times New Roman" charset="0"/>
                <a:ea typeface="Times New Roman" charset="0"/>
                <a:cs typeface="Times New Roman" charset="0"/>
              </a:defRPr>
            </a:lvl1pPr>
          </a:lstStyle>
          <a:p>
            <a:pPr lvl="0"/>
            <a:r>
              <a:rPr lang="en-US"/>
              <a:t>18pt Title </a:t>
            </a:r>
            <a:r>
              <a:rPr lang="en-US" dirty="0"/>
              <a:t>Here</a:t>
            </a:r>
          </a:p>
        </p:txBody>
      </p:sp>
      <p:sp>
        <p:nvSpPr>
          <p:cNvPr id="32" name="Text Placeholder 19"/>
          <p:cNvSpPr>
            <a:spLocks noGrp="1"/>
          </p:cNvSpPr>
          <p:nvPr>
            <p:ph type="body" sz="quarter" idx="38" hasCustomPrompt="1"/>
          </p:nvPr>
        </p:nvSpPr>
        <p:spPr>
          <a:xfrm>
            <a:off x="7715421" y="5206454"/>
            <a:ext cx="3490473" cy="422665"/>
          </a:xfrm>
          <a:prstGeom prst="rect">
            <a:avLst/>
          </a:prstGeom>
        </p:spPr>
        <p:txBody>
          <a:bodyPr lIns="146304" tIns="73152" rIns="146304" bIns="73152" anchor="ctr"/>
          <a:lstStyle>
            <a:lvl1pPr marL="0" indent="0">
              <a:buNone/>
              <a:defRPr sz="2417" b="1" i="1" baseline="0">
                <a:solidFill>
                  <a:srgbClr val="8C2347"/>
                </a:solidFill>
                <a:latin typeface="Times New Roman" charset="0"/>
                <a:ea typeface="Times New Roman" charset="0"/>
                <a:cs typeface="Times New Roman" charset="0"/>
              </a:defRPr>
            </a:lvl1pPr>
          </a:lstStyle>
          <a:p>
            <a:pPr lvl="0"/>
            <a:r>
              <a:rPr lang="en-US"/>
              <a:t>18pt Title </a:t>
            </a:r>
            <a:r>
              <a:rPr lang="en-US" dirty="0"/>
              <a:t>Here</a:t>
            </a:r>
          </a:p>
        </p:txBody>
      </p:sp>
      <p:sp>
        <p:nvSpPr>
          <p:cNvPr id="33" name="Picture Placeholder 36"/>
          <p:cNvSpPr>
            <a:spLocks noGrp="1"/>
          </p:cNvSpPr>
          <p:nvPr>
            <p:ph type="pic" sz="quarter" idx="49" hasCustomPrompt="1"/>
          </p:nvPr>
        </p:nvSpPr>
        <p:spPr>
          <a:xfrm>
            <a:off x="6449567" y="2884858"/>
            <a:ext cx="1097280" cy="822960"/>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lvl1pPr marL="0" indent="0">
              <a:buNone/>
              <a:defRPr lang="en-US" sz="417" dirty="0">
                <a:solidFill>
                  <a:schemeClr val="bg1">
                    <a:lumMod val="65000"/>
                  </a:schemeClr>
                </a:solidFill>
              </a:defRPr>
            </a:lvl1pPr>
          </a:lstStyle>
          <a:p>
            <a:pPr marL="0" lvl="0" algn="ctr"/>
            <a:r>
              <a:rPr lang="en-US" dirty="0"/>
              <a:t>ICONS</a:t>
            </a:r>
          </a:p>
        </p:txBody>
      </p:sp>
      <p:sp>
        <p:nvSpPr>
          <p:cNvPr id="34" name="Picture Placeholder 36"/>
          <p:cNvSpPr>
            <a:spLocks noGrp="1"/>
          </p:cNvSpPr>
          <p:nvPr>
            <p:ph type="pic" sz="quarter" idx="50" hasCustomPrompt="1"/>
          </p:nvPr>
        </p:nvSpPr>
        <p:spPr>
          <a:xfrm>
            <a:off x="6449567" y="3977055"/>
            <a:ext cx="1097280" cy="822960"/>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lvl1pPr marL="0" indent="0">
              <a:buNone/>
              <a:defRPr lang="en-US" sz="417" dirty="0">
                <a:solidFill>
                  <a:schemeClr val="bg1">
                    <a:lumMod val="65000"/>
                  </a:schemeClr>
                </a:solidFill>
              </a:defRPr>
            </a:lvl1pPr>
          </a:lstStyle>
          <a:p>
            <a:pPr marL="0" lvl="0" algn="ctr"/>
            <a:r>
              <a:rPr lang="en-US" dirty="0"/>
              <a:t>ICONS</a:t>
            </a:r>
          </a:p>
        </p:txBody>
      </p:sp>
      <p:sp>
        <p:nvSpPr>
          <p:cNvPr id="35" name="Picture Placeholder 36"/>
          <p:cNvSpPr>
            <a:spLocks noGrp="1"/>
          </p:cNvSpPr>
          <p:nvPr>
            <p:ph type="pic" sz="quarter" idx="51" hasCustomPrompt="1"/>
          </p:nvPr>
        </p:nvSpPr>
        <p:spPr>
          <a:xfrm>
            <a:off x="6449567" y="5006293"/>
            <a:ext cx="1097280" cy="822960"/>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lvl1pPr marL="0" indent="0">
              <a:buNone/>
              <a:defRPr lang="en-US" sz="417" dirty="0">
                <a:solidFill>
                  <a:schemeClr val="bg1">
                    <a:lumMod val="65000"/>
                  </a:schemeClr>
                </a:solidFill>
              </a:defRPr>
            </a:lvl1pPr>
          </a:lstStyle>
          <a:p>
            <a:pPr marL="0" lvl="0" algn="ctr"/>
            <a:r>
              <a:rPr lang="en-US" dirty="0"/>
              <a:t>ICONS</a:t>
            </a:r>
          </a:p>
        </p:txBody>
      </p:sp>
    </p:spTree>
    <p:extLst>
      <p:ext uri="{BB962C8B-B14F-4D97-AF65-F5344CB8AC3E}">
        <p14:creationId xmlns:p14="http://schemas.microsoft.com/office/powerpoint/2010/main" val="348850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Slide (Logo U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741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cons (Logo UR)">
    <p:spTree>
      <p:nvGrpSpPr>
        <p:cNvPr id="1" name=""/>
        <p:cNvGrpSpPr/>
        <p:nvPr/>
      </p:nvGrpSpPr>
      <p:grpSpPr>
        <a:xfrm>
          <a:off x="0" y="0"/>
          <a:ext cx="0" cy="0"/>
          <a:chOff x="0" y="0"/>
          <a:chExt cx="0" cy="0"/>
        </a:xfrm>
      </p:grpSpPr>
      <p:cxnSp>
        <p:nvCxnSpPr>
          <p:cNvPr id="14" name="Straight Connector 13"/>
          <p:cNvCxnSpPr/>
          <p:nvPr/>
        </p:nvCxnSpPr>
        <p:spPr>
          <a:xfrm>
            <a:off x="4"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815348" y="5694746"/>
            <a:ext cx="2376668" cy="11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en-US"/>
          </a:p>
        </p:txBody>
      </p:sp>
      <p:cxnSp>
        <p:nvCxnSpPr>
          <p:cNvPr id="5" name="Straight Connector 4"/>
          <p:cNvCxnSpPr/>
          <p:nvPr/>
        </p:nvCxnSpPr>
        <p:spPr>
          <a:xfrm>
            <a:off x="4"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6" name="Text Placeholder 22"/>
          <p:cNvSpPr>
            <a:spLocks noGrp="1"/>
          </p:cNvSpPr>
          <p:nvPr>
            <p:ph type="body" sz="quarter" idx="13" hasCustomPrompt="1"/>
          </p:nvPr>
        </p:nvSpPr>
        <p:spPr>
          <a:xfrm>
            <a:off x="700628" y="533979"/>
            <a:ext cx="9393767" cy="488538"/>
          </a:xfrm>
          <a:prstGeom prst="rect">
            <a:avLst/>
          </a:prstGeom>
        </p:spPr>
        <p:txBody>
          <a:bodyPr lIns="146304" tIns="73152" rIns="146304" bIns="73152" anchor="ctr"/>
          <a:lstStyle>
            <a:lvl1pPr marL="0" indent="0">
              <a:buNone/>
              <a:defRPr b="1">
                <a:solidFill>
                  <a:srgbClr val="8C2347"/>
                </a:solidFill>
              </a:defRPr>
            </a:lvl1pPr>
            <a:lvl2pPr marL="609576" indent="0">
              <a:buNone/>
              <a:defRPr b="1">
                <a:solidFill>
                  <a:srgbClr val="8C2347"/>
                </a:solidFill>
              </a:defRPr>
            </a:lvl2pPr>
            <a:lvl3pPr marL="1219151" indent="0">
              <a:buNone/>
              <a:defRPr b="1">
                <a:solidFill>
                  <a:srgbClr val="8C2347"/>
                </a:solidFill>
              </a:defRPr>
            </a:lvl3pPr>
            <a:lvl4pPr marL="1828727" indent="0">
              <a:buNone/>
              <a:defRPr b="1">
                <a:solidFill>
                  <a:srgbClr val="8C2347"/>
                </a:solidFill>
              </a:defRPr>
            </a:lvl4pPr>
            <a:lvl5pPr marL="2438302" indent="0">
              <a:buNone/>
              <a:defRPr b="1">
                <a:solidFill>
                  <a:srgbClr val="8C2347"/>
                </a:solidFill>
              </a:defRPr>
            </a:lvl5pPr>
          </a:lstStyle>
          <a:p>
            <a:pPr lvl="0"/>
            <a:r>
              <a:rPr lang="en-US" dirty="0"/>
              <a:t>ICONS</a:t>
            </a:r>
          </a:p>
        </p:txBody>
      </p:sp>
      <p:grpSp>
        <p:nvGrpSpPr>
          <p:cNvPr id="7" name="Group 6"/>
          <p:cNvGrpSpPr/>
          <p:nvPr/>
        </p:nvGrpSpPr>
        <p:grpSpPr>
          <a:xfrm>
            <a:off x="4495404" y="5435399"/>
            <a:ext cx="252438" cy="387072"/>
            <a:chOff x="3598863" y="5751513"/>
            <a:chExt cx="214313" cy="438150"/>
          </a:xfrm>
        </p:grpSpPr>
        <p:sp>
          <p:nvSpPr>
            <p:cNvPr id="8" name="Freeform 333"/>
            <p:cNvSpPr>
              <a:spLocks noEditPoints="1"/>
            </p:cNvSpPr>
            <p:nvPr/>
          </p:nvSpPr>
          <p:spPr bwMode="auto">
            <a:xfrm>
              <a:off x="3667126" y="5834063"/>
              <a:ext cx="82550" cy="80963"/>
            </a:xfrm>
            <a:custGeom>
              <a:avLst/>
              <a:gdLst>
                <a:gd name="T0" fmla="*/ 26 w 52"/>
                <a:gd name="T1" fmla="*/ 51 h 51"/>
                <a:gd name="T2" fmla="*/ 26 w 52"/>
                <a:gd name="T3" fmla="*/ 51 h 51"/>
                <a:gd name="T4" fmla="*/ 32 w 52"/>
                <a:gd name="T5" fmla="*/ 51 h 51"/>
                <a:gd name="T6" fmla="*/ 37 w 52"/>
                <a:gd name="T7" fmla="*/ 49 h 51"/>
                <a:gd name="T8" fmla="*/ 41 w 52"/>
                <a:gd name="T9" fmla="*/ 46 h 51"/>
                <a:gd name="T10" fmla="*/ 44 w 52"/>
                <a:gd name="T11" fmla="*/ 43 h 51"/>
                <a:gd name="T12" fmla="*/ 47 w 52"/>
                <a:gd name="T13" fmla="*/ 40 h 51"/>
                <a:gd name="T14" fmla="*/ 50 w 52"/>
                <a:gd name="T15" fmla="*/ 35 h 51"/>
                <a:gd name="T16" fmla="*/ 52 w 52"/>
                <a:gd name="T17" fmla="*/ 31 h 51"/>
                <a:gd name="T18" fmla="*/ 52 w 52"/>
                <a:gd name="T19" fmla="*/ 26 h 51"/>
                <a:gd name="T20" fmla="*/ 52 w 52"/>
                <a:gd name="T21" fmla="*/ 26 h 51"/>
                <a:gd name="T22" fmla="*/ 52 w 52"/>
                <a:gd name="T23" fmla="*/ 20 h 51"/>
                <a:gd name="T24" fmla="*/ 50 w 52"/>
                <a:gd name="T25" fmla="*/ 15 h 51"/>
                <a:gd name="T26" fmla="*/ 47 w 52"/>
                <a:gd name="T27" fmla="*/ 11 h 51"/>
                <a:gd name="T28" fmla="*/ 44 w 52"/>
                <a:gd name="T29" fmla="*/ 8 h 51"/>
                <a:gd name="T30" fmla="*/ 41 w 52"/>
                <a:gd name="T31" fmla="*/ 5 h 51"/>
                <a:gd name="T32" fmla="*/ 37 w 52"/>
                <a:gd name="T33" fmla="*/ 2 h 51"/>
                <a:gd name="T34" fmla="*/ 32 w 52"/>
                <a:gd name="T35" fmla="*/ 0 h 51"/>
                <a:gd name="T36" fmla="*/ 26 w 52"/>
                <a:gd name="T37" fmla="*/ 0 h 51"/>
                <a:gd name="T38" fmla="*/ 26 w 52"/>
                <a:gd name="T39" fmla="*/ 0 h 51"/>
                <a:gd name="T40" fmla="*/ 21 w 52"/>
                <a:gd name="T41" fmla="*/ 0 h 51"/>
                <a:gd name="T42" fmla="*/ 17 w 52"/>
                <a:gd name="T43" fmla="*/ 2 h 51"/>
                <a:gd name="T44" fmla="*/ 12 w 52"/>
                <a:gd name="T45" fmla="*/ 5 h 51"/>
                <a:gd name="T46" fmla="*/ 7 w 52"/>
                <a:gd name="T47" fmla="*/ 8 h 51"/>
                <a:gd name="T48" fmla="*/ 4 w 52"/>
                <a:gd name="T49" fmla="*/ 11 h 51"/>
                <a:gd name="T50" fmla="*/ 3 w 52"/>
                <a:gd name="T51" fmla="*/ 15 h 51"/>
                <a:gd name="T52" fmla="*/ 1 w 52"/>
                <a:gd name="T53" fmla="*/ 20 h 51"/>
                <a:gd name="T54" fmla="*/ 0 w 52"/>
                <a:gd name="T55" fmla="*/ 26 h 51"/>
                <a:gd name="T56" fmla="*/ 0 w 52"/>
                <a:gd name="T57" fmla="*/ 26 h 51"/>
                <a:gd name="T58" fmla="*/ 1 w 52"/>
                <a:gd name="T59" fmla="*/ 31 h 51"/>
                <a:gd name="T60" fmla="*/ 3 w 52"/>
                <a:gd name="T61" fmla="*/ 35 h 51"/>
                <a:gd name="T62" fmla="*/ 4 w 52"/>
                <a:gd name="T63" fmla="*/ 40 h 51"/>
                <a:gd name="T64" fmla="*/ 7 w 52"/>
                <a:gd name="T65" fmla="*/ 43 h 51"/>
                <a:gd name="T66" fmla="*/ 12 w 52"/>
                <a:gd name="T67" fmla="*/ 46 h 51"/>
                <a:gd name="T68" fmla="*/ 17 w 52"/>
                <a:gd name="T69" fmla="*/ 49 h 51"/>
                <a:gd name="T70" fmla="*/ 21 w 52"/>
                <a:gd name="T71" fmla="*/ 51 h 51"/>
                <a:gd name="T72" fmla="*/ 26 w 52"/>
                <a:gd name="T73" fmla="*/ 51 h 51"/>
                <a:gd name="T74" fmla="*/ 26 w 52"/>
                <a:gd name="T75" fmla="*/ 51 h 51"/>
                <a:gd name="T76" fmla="*/ 9 w 52"/>
                <a:gd name="T77" fmla="*/ 26 h 51"/>
                <a:gd name="T78" fmla="*/ 9 w 52"/>
                <a:gd name="T79" fmla="*/ 26 h 51"/>
                <a:gd name="T80" fmla="*/ 11 w 52"/>
                <a:gd name="T81" fmla="*/ 18 h 51"/>
                <a:gd name="T82" fmla="*/ 14 w 52"/>
                <a:gd name="T83" fmla="*/ 14 h 51"/>
                <a:gd name="T84" fmla="*/ 20 w 52"/>
                <a:gd name="T85" fmla="*/ 11 h 51"/>
                <a:gd name="T86" fmla="*/ 26 w 52"/>
                <a:gd name="T87" fmla="*/ 9 h 51"/>
                <a:gd name="T88" fmla="*/ 26 w 52"/>
                <a:gd name="T89" fmla="*/ 9 h 51"/>
                <a:gd name="T90" fmla="*/ 34 w 52"/>
                <a:gd name="T91" fmla="*/ 11 h 51"/>
                <a:gd name="T92" fmla="*/ 38 w 52"/>
                <a:gd name="T93" fmla="*/ 14 h 51"/>
                <a:gd name="T94" fmla="*/ 41 w 52"/>
                <a:gd name="T95" fmla="*/ 18 h 51"/>
                <a:gd name="T96" fmla="*/ 43 w 52"/>
                <a:gd name="T97" fmla="*/ 26 h 51"/>
                <a:gd name="T98" fmla="*/ 43 w 52"/>
                <a:gd name="T99" fmla="*/ 26 h 51"/>
                <a:gd name="T100" fmla="*/ 41 w 52"/>
                <a:gd name="T101" fmla="*/ 32 h 51"/>
                <a:gd name="T102" fmla="*/ 38 w 52"/>
                <a:gd name="T103" fmla="*/ 37 h 51"/>
                <a:gd name="T104" fmla="*/ 34 w 52"/>
                <a:gd name="T105" fmla="*/ 41 h 51"/>
                <a:gd name="T106" fmla="*/ 26 w 52"/>
                <a:gd name="T107" fmla="*/ 41 h 51"/>
                <a:gd name="T108" fmla="*/ 26 w 52"/>
                <a:gd name="T109" fmla="*/ 41 h 51"/>
                <a:gd name="T110" fmla="*/ 20 w 52"/>
                <a:gd name="T111" fmla="*/ 41 h 51"/>
                <a:gd name="T112" fmla="*/ 14 w 52"/>
                <a:gd name="T113" fmla="*/ 37 h 51"/>
                <a:gd name="T114" fmla="*/ 11 w 52"/>
                <a:gd name="T115" fmla="*/ 32 h 51"/>
                <a:gd name="T116" fmla="*/ 9 w 52"/>
                <a:gd name="T117" fmla="*/ 26 h 51"/>
                <a:gd name="T118" fmla="*/ 9 w 52"/>
                <a:gd name="T119"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 h="51">
                  <a:moveTo>
                    <a:pt x="26" y="51"/>
                  </a:moveTo>
                  <a:lnTo>
                    <a:pt x="26" y="51"/>
                  </a:lnTo>
                  <a:lnTo>
                    <a:pt x="32" y="51"/>
                  </a:lnTo>
                  <a:lnTo>
                    <a:pt x="37" y="49"/>
                  </a:lnTo>
                  <a:lnTo>
                    <a:pt x="41" y="46"/>
                  </a:lnTo>
                  <a:lnTo>
                    <a:pt x="44" y="43"/>
                  </a:lnTo>
                  <a:lnTo>
                    <a:pt x="47" y="40"/>
                  </a:lnTo>
                  <a:lnTo>
                    <a:pt x="50" y="35"/>
                  </a:lnTo>
                  <a:lnTo>
                    <a:pt x="52" y="31"/>
                  </a:lnTo>
                  <a:lnTo>
                    <a:pt x="52" y="26"/>
                  </a:lnTo>
                  <a:lnTo>
                    <a:pt x="52" y="26"/>
                  </a:lnTo>
                  <a:lnTo>
                    <a:pt x="52" y="20"/>
                  </a:lnTo>
                  <a:lnTo>
                    <a:pt x="50" y="15"/>
                  </a:lnTo>
                  <a:lnTo>
                    <a:pt x="47" y="11"/>
                  </a:lnTo>
                  <a:lnTo>
                    <a:pt x="44" y="8"/>
                  </a:lnTo>
                  <a:lnTo>
                    <a:pt x="41" y="5"/>
                  </a:lnTo>
                  <a:lnTo>
                    <a:pt x="37" y="2"/>
                  </a:lnTo>
                  <a:lnTo>
                    <a:pt x="32" y="0"/>
                  </a:lnTo>
                  <a:lnTo>
                    <a:pt x="26" y="0"/>
                  </a:lnTo>
                  <a:lnTo>
                    <a:pt x="26" y="0"/>
                  </a:lnTo>
                  <a:lnTo>
                    <a:pt x="21" y="0"/>
                  </a:lnTo>
                  <a:lnTo>
                    <a:pt x="17" y="2"/>
                  </a:lnTo>
                  <a:lnTo>
                    <a:pt x="12" y="5"/>
                  </a:lnTo>
                  <a:lnTo>
                    <a:pt x="7" y="8"/>
                  </a:lnTo>
                  <a:lnTo>
                    <a:pt x="4" y="11"/>
                  </a:lnTo>
                  <a:lnTo>
                    <a:pt x="3" y="15"/>
                  </a:lnTo>
                  <a:lnTo>
                    <a:pt x="1" y="20"/>
                  </a:lnTo>
                  <a:lnTo>
                    <a:pt x="0" y="26"/>
                  </a:lnTo>
                  <a:lnTo>
                    <a:pt x="0" y="26"/>
                  </a:lnTo>
                  <a:lnTo>
                    <a:pt x="1" y="31"/>
                  </a:lnTo>
                  <a:lnTo>
                    <a:pt x="3" y="35"/>
                  </a:lnTo>
                  <a:lnTo>
                    <a:pt x="4" y="40"/>
                  </a:lnTo>
                  <a:lnTo>
                    <a:pt x="7" y="43"/>
                  </a:lnTo>
                  <a:lnTo>
                    <a:pt x="12" y="46"/>
                  </a:lnTo>
                  <a:lnTo>
                    <a:pt x="17" y="49"/>
                  </a:lnTo>
                  <a:lnTo>
                    <a:pt x="21" y="51"/>
                  </a:lnTo>
                  <a:lnTo>
                    <a:pt x="26" y="51"/>
                  </a:lnTo>
                  <a:lnTo>
                    <a:pt x="26" y="51"/>
                  </a:lnTo>
                  <a:close/>
                  <a:moveTo>
                    <a:pt x="9" y="26"/>
                  </a:moveTo>
                  <a:lnTo>
                    <a:pt x="9" y="26"/>
                  </a:lnTo>
                  <a:lnTo>
                    <a:pt x="11" y="18"/>
                  </a:lnTo>
                  <a:lnTo>
                    <a:pt x="14" y="14"/>
                  </a:lnTo>
                  <a:lnTo>
                    <a:pt x="20" y="11"/>
                  </a:lnTo>
                  <a:lnTo>
                    <a:pt x="26" y="9"/>
                  </a:lnTo>
                  <a:lnTo>
                    <a:pt x="26" y="9"/>
                  </a:lnTo>
                  <a:lnTo>
                    <a:pt x="34" y="11"/>
                  </a:lnTo>
                  <a:lnTo>
                    <a:pt x="38" y="14"/>
                  </a:lnTo>
                  <a:lnTo>
                    <a:pt x="41" y="18"/>
                  </a:lnTo>
                  <a:lnTo>
                    <a:pt x="43" y="26"/>
                  </a:lnTo>
                  <a:lnTo>
                    <a:pt x="43" y="26"/>
                  </a:lnTo>
                  <a:lnTo>
                    <a:pt x="41" y="32"/>
                  </a:lnTo>
                  <a:lnTo>
                    <a:pt x="38" y="37"/>
                  </a:lnTo>
                  <a:lnTo>
                    <a:pt x="34" y="41"/>
                  </a:lnTo>
                  <a:lnTo>
                    <a:pt x="26" y="41"/>
                  </a:lnTo>
                  <a:lnTo>
                    <a:pt x="26" y="41"/>
                  </a:lnTo>
                  <a:lnTo>
                    <a:pt x="20" y="41"/>
                  </a:lnTo>
                  <a:lnTo>
                    <a:pt x="14" y="37"/>
                  </a:lnTo>
                  <a:lnTo>
                    <a:pt x="11" y="32"/>
                  </a:lnTo>
                  <a:lnTo>
                    <a:pt x="9" y="26"/>
                  </a:lnTo>
                  <a:lnTo>
                    <a:pt x="9" y="2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334"/>
            <p:cNvSpPr>
              <a:spLocks noEditPoints="1"/>
            </p:cNvSpPr>
            <p:nvPr/>
          </p:nvSpPr>
          <p:spPr bwMode="auto">
            <a:xfrm>
              <a:off x="3616326" y="5935663"/>
              <a:ext cx="187325" cy="254000"/>
            </a:xfrm>
            <a:custGeom>
              <a:avLst/>
              <a:gdLst>
                <a:gd name="T0" fmla="*/ 16 w 118"/>
                <a:gd name="T1" fmla="*/ 0 h 160"/>
                <a:gd name="T2" fmla="*/ 10 w 118"/>
                <a:gd name="T3" fmla="*/ 2 h 160"/>
                <a:gd name="T4" fmla="*/ 1 w 118"/>
                <a:gd name="T5" fmla="*/ 11 h 160"/>
                <a:gd name="T6" fmla="*/ 0 w 118"/>
                <a:gd name="T7" fmla="*/ 74 h 160"/>
                <a:gd name="T8" fmla="*/ 1 w 118"/>
                <a:gd name="T9" fmla="*/ 82 h 160"/>
                <a:gd name="T10" fmla="*/ 10 w 118"/>
                <a:gd name="T11" fmla="*/ 91 h 160"/>
                <a:gd name="T12" fmla="*/ 26 w 118"/>
                <a:gd name="T13" fmla="*/ 91 h 160"/>
                <a:gd name="T14" fmla="*/ 26 w 118"/>
                <a:gd name="T15" fmla="*/ 151 h 160"/>
                <a:gd name="T16" fmla="*/ 30 w 118"/>
                <a:gd name="T17" fmla="*/ 157 h 160"/>
                <a:gd name="T18" fmla="*/ 44 w 118"/>
                <a:gd name="T19" fmla="*/ 160 h 160"/>
                <a:gd name="T20" fmla="*/ 52 w 118"/>
                <a:gd name="T21" fmla="*/ 160 h 160"/>
                <a:gd name="T22" fmla="*/ 58 w 118"/>
                <a:gd name="T23" fmla="*/ 157 h 160"/>
                <a:gd name="T24" fmla="*/ 59 w 118"/>
                <a:gd name="T25" fmla="*/ 158 h 160"/>
                <a:gd name="T26" fmla="*/ 73 w 118"/>
                <a:gd name="T27" fmla="*/ 160 h 160"/>
                <a:gd name="T28" fmla="*/ 81 w 118"/>
                <a:gd name="T29" fmla="*/ 160 h 160"/>
                <a:gd name="T30" fmla="*/ 90 w 118"/>
                <a:gd name="T31" fmla="*/ 155 h 160"/>
                <a:gd name="T32" fmla="*/ 92 w 118"/>
                <a:gd name="T33" fmla="*/ 91 h 160"/>
                <a:gd name="T34" fmla="*/ 99 w 118"/>
                <a:gd name="T35" fmla="*/ 91 h 160"/>
                <a:gd name="T36" fmla="*/ 111 w 118"/>
                <a:gd name="T37" fmla="*/ 86 h 160"/>
                <a:gd name="T38" fmla="*/ 118 w 118"/>
                <a:gd name="T39" fmla="*/ 74 h 160"/>
                <a:gd name="T40" fmla="*/ 118 w 118"/>
                <a:gd name="T41" fmla="*/ 17 h 160"/>
                <a:gd name="T42" fmla="*/ 111 w 118"/>
                <a:gd name="T43" fmla="*/ 5 h 160"/>
                <a:gd name="T44" fmla="*/ 99 w 118"/>
                <a:gd name="T45" fmla="*/ 0 h 160"/>
                <a:gd name="T46" fmla="*/ 82 w 118"/>
                <a:gd name="T47" fmla="*/ 36 h 160"/>
                <a:gd name="T48" fmla="*/ 79 w 118"/>
                <a:gd name="T49" fmla="*/ 152 h 160"/>
                <a:gd name="T50" fmla="*/ 70 w 118"/>
                <a:gd name="T51" fmla="*/ 154 h 160"/>
                <a:gd name="T52" fmla="*/ 62 w 118"/>
                <a:gd name="T53" fmla="*/ 149 h 160"/>
                <a:gd name="T54" fmla="*/ 55 w 118"/>
                <a:gd name="T55" fmla="*/ 88 h 160"/>
                <a:gd name="T56" fmla="*/ 52 w 118"/>
                <a:gd name="T57" fmla="*/ 151 h 160"/>
                <a:gd name="T58" fmla="*/ 44 w 118"/>
                <a:gd name="T59" fmla="*/ 151 h 160"/>
                <a:gd name="T60" fmla="*/ 38 w 118"/>
                <a:gd name="T61" fmla="*/ 151 h 160"/>
                <a:gd name="T62" fmla="*/ 35 w 118"/>
                <a:gd name="T63" fmla="*/ 36 h 160"/>
                <a:gd name="T64" fmla="*/ 26 w 118"/>
                <a:gd name="T65" fmla="*/ 83 h 160"/>
                <a:gd name="T66" fmla="*/ 16 w 118"/>
                <a:gd name="T67" fmla="*/ 83 h 160"/>
                <a:gd name="T68" fmla="*/ 10 w 118"/>
                <a:gd name="T69" fmla="*/ 80 h 160"/>
                <a:gd name="T70" fmla="*/ 9 w 118"/>
                <a:gd name="T71" fmla="*/ 74 h 160"/>
                <a:gd name="T72" fmla="*/ 9 w 118"/>
                <a:gd name="T73" fmla="*/ 17 h 160"/>
                <a:gd name="T74" fmla="*/ 10 w 118"/>
                <a:gd name="T75" fmla="*/ 11 h 160"/>
                <a:gd name="T76" fmla="*/ 16 w 118"/>
                <a:gd name="T77" fmla="*/ 10 h 160"/>
                <a:gd name="T78" fmla="*/ 99 w 118"/>
                <a:gd name="T79" fmla="*/ 10 h 160"/>
                <a:gd name="T80" fmla="*/ 105 w 118"/>
                <a:gd name="T81" fmla="*/ 11 h 160"/>
                <a:gd name="T82" fmla="*/ 108 w 118"/>
                <a:gd name="T83" fmla="*/ 17 h 160"/>
                <a:gd name="T84" fmla="*/ 108 w 118"/>
                <a:gd name="T85" fmla="*/ 74 h 160"/>
                <a:gd name="T86" fmla="*/ 105 w 118"/>
                <a:gd name="T87" fmla="*/ 80 h 160"/>
                <a:gd name="T88" fmla="*/ 99 w 118"/>
                <a:gd name="T89" fmla="*/ 83 h 160"/>
                <a:gd name="T90" fmla="*/ 92 w 118"/>
                <a:gd name="T91" fmla="*/ 3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60">
                  <a:moveTo>
                    <a:pt x="99" y="0"/>
                  </a:moveTo>
                  <a:lnTo>
                    <a:pt x="16" y="0"/>
                  </a:lnTo>
                  <a:lnTo>
                    <a:pt x="16" y="0"/>
                  </a:lnTo>
                  <a:lnTo>
                    <a:pt x="10" y="2"/>
                  </a:lnTo>
                  <a:lnTo>
                    <a:pt x="4" y="5"/>
                  </a:lnTo>
                  <a:lnTo>
                    <a:pt x="1" y="11"/>
                  </a:lnTo>
                  <a:lnTo>
                    <a:pt x="0" y="17"/>
                  </a:lnTo>
                  <a:lnTo>
                    <a:pt x="0" y="74"/>
                  </a:lnTo>
                  <a:lnTo>
                    <a:pt x="0" y="74"/>
                  </a:lnTo>
                  <a:lnTo>
                    <a:pt x="1" y="82"/>
                  </a:lnTo>
                  <a:lnTo>
                    <a:pt x="4" y="86"/>
                  </a:lnTo>
                  <a:lnTo>
                    <a:pt x="10" y="91"/>
                  </a:lnTo>
                  <a:lnTo>
                    <a:pt x="16" y="91"/>
                  </a:lnTo>
                  <a:lnTo>
                    <a:pt x="26" y="91"/>
                  </a:lnTo>
                  <a:lnTo>
                    <a:pt x="26" y="151"/>
                  </a:lnTo>
                  <a:lnTo>
                    <a:pt x="26" y="151"/>
                  </a:lnTo>
                  <a:lnTo>
                    <a:pt x="27" y="154"/>
                  </a:lnTo>
                  <a:lnTo>
                    <a:pt x="30" y="157"/>
                  </a:lnTo>
                  <a:lnTo>
                    <a:pt x="36" y="160"/>
                  </a:lnTo>
                  <a:lnTo>
                    <a:pt x="44" y="160"/>
                  </a:lnTo>
                  <a:lnTo>
                    <a:pt x="44" y="160"/>
                  </a:lnTo>
                  <a:lnTo>
                    <a:pt x="52" y="160"/>
                  </a:lnTo>
                  <a:lnTo>
                    <a:pt x="58" y="158"/>
                  </a:lnTo>
                  <a:lnTo>
                    <a:pt x="58" y="157"/>
                  </a:lnTo>
                  <a:lnTo>
                    <a:pt x="59" y="158"/>
                  </a:lnTo>
                  <a:lnTo>
                    <a:pt x="59" y="158"/>
                  </a:lnTo>
                  <a:lnTo>
                    <a:pt x="66" y="160"/>
                  </a:lnTo>
                  <a:lnTo>
                    <a:pt x="73" y="160"/>
                  </a:lnTo>
                  <a:lnTo>
                    <a:pt x="73" y="160"/>
                  </a:lnTo>
                  <a:lnTo>
                    <a:pt x="81" y="160"/>
                  </a:lnTo>
                  <a:lnTo>
                    <a:pt x="85" y="158"/>
                  </a:lnTo>
                  <a:lnTo>
                    <a:pt x="90" y="155"/>
                  </a:lnTo>
                  <a:lnTo>
                    <a:pt x="92" y="151"/>
                  </a:lnTo>
                  <a:lnTo>
                    <a:pt x="92" y="91"/>
                  </a:lnTo>
                  <a:lnTo>
                    <a:pt x="99" y="91"/>
                  </a:lnTo>
                  <a:lnTo>
                    <a:pt x="99" y="91"/>
                  </a:lnTo>
                  <a:lnTo>
                    <a:pt x="107" y="91"/>
                  </a:lnTo>
                  <a:lnTo>
                    <a:pt x="111" y="86"/>
                  </a:lnTo>
                  <a:lnTo>
                    <a:pt x="116" y="82"/>
                  </a:lnTo>
                  <a:lnTo>
                    <a:pt x="118" y="74"/>
                  </a:lnTo>
                  <a:lnTo>
                    <a:pt x="118" y="17"/>
                  </a:lnTo>
                  <a:lnTo>
                    <a:pt x="118" y="17"/>
                  </a:lnTo>
                  <a:lnTo>
                    <a:pt x="116" y="11"/>
                  </a:lnTo>
                  <a:lnTo>
                    <a:pt x="111" y="5"/>
                  </a:lnTo>
                  <a:lnTo>
                    <a:pt x="107" y="2"/>
                  </a:lnTo>
                  <a:lnTo>
                    <a:pt x="99" y="0"/>
                  </a:lnTo>
                  <a:lnTo>
                    <a:pt x="99" y="0"/>
                  </a:lnTo>
                  <a:close/>
                  <a:moveTo>
                    <a:pt x="82" y="36"/>
                  </a:moveTo>
                  <a:lnTo>
                    <a:pt x="82" y="141"/>
                  </a:lnTo>
                  <a:lnTo>
                    <a:pt x="79" y="152"/>
                  </a:lnTo>
                  <a:lnTo>
                    <a:pt x="79" y="152"/>
                  </a:lnTo>
                  <a:lnTo>
                    <a:pt x="70" y="154"/>
                  </a:lnTo>
                  <a:lnTo>
                    <a:pt x="62" y="152"/>
                  </a:lnTo>
                  <a:lnTo>
                    <a:pt x="62" y="149"/>
                  </a:lnTo>
                  <a:lnTo>
                    <a:pt x="62" y="88"/>
                  </a:lnTo>
                  <a:lnTo>
                    <a:pt x="55" y="88"/>
                  </a:lnTo>
                  <a:lnTo>
                    <a:pt x="55" y="149"/>
                  </a:lnTo>
                  <a:lnTo>
                    <a:pt x="52" y="151"/>
                  </a:lnTo>
                  <a:lnTo>
                    <a:pt x="52" y="151"/>
                  </a:lnTo>
                  <a:lnTo>
                    <a:pt x="44" y="151"/>
                  </a:lnTo>
                  <a:lnTo>
                    <a:pt x="44" y="151"/>
                  </a:lnTo>
                  <a:lnTo>
                    <a:pt x="38" y="151"/>
                  </a:lnTo>
                  <a:lnTo>
                    <a:pt x="35" y="141"/>
                  </a:lnTo>
                  <a:lnTo>
                    <a:pt x="35" y="36"/>
                  </a:lnTo>
                  <a:lnTo>
                    <a:pt x="26" y="36"/>
                  </a:lnTo>
                  <a:lnTo>
                    <a:pt x="26" y="83"/>
                  </a:lnTo>
                  <a:lnTo>
                    <a:pt x="16" y="83"/>
                  </a:lnTo>
                  <a:lnTo>
                    <a:pt x="16" y="83"/>
                  </a:lnTo>
                  <a:lnTo>
                    <a:pt x="13" y="82"/>
                  </a:lnTo>
                  <a:lnTo>
                    <a:pt x="10" y="80"/>
                  </a:lnTo>
                  <a:lnTo>
                    <a:pt x="9" y="77"/>
                  </a:lnTo>
                  <a:lnTo>
                    <a:pt x="9" y="74"/>
                  </a:lnTo>
                  <a:lnTo>
                    <a:pt x="9" y="17"/>
                  </a:lnTo>
                  <a:lnTo>
                    <a:pt x="9" y="17"/>
                  </a:lnTo>
                  <a:lnTo>
                    <a:pt x="9" y="14"/>
                  </a:lnTo>
                  <a:lnTo>
                    <a:pt x="10" y="11"/>
                  </a:lnTo>
                  <a:lnTo>
                    <a:pt x="13" y="10"/>
                  </a:lnTo>
                  <a:lnTo>
                    <a:pt x="16" y="10"/>
                  </a:lnTo>
                  <a:lnTo>
                    <a:pt x="99" y="10"/>
                  </a:lnTo>
                  <a:lnTo>
                    <a:pt x="99" y="10"/>
                  </a:lnTo>
                  <a:lnTo>
                    <a:pt x="104" y="10"/>
                  </a:lnTo>
                  <a:lnTo>
                    <a:pt x="105" y="11"/>
                  </a:lnTo>
                  <a:lnTo>
                    <a:pt x="108" y="14"/>
                  </a:lnTo>
                  <a:lnTo>
                    <a:pt x="108" y="17"/>
                  </a:lnTo>
                  <a:lnTo>
                    <a:pt x="108" y="74"/>
                  </a:lnTo>
                  <a:lnTo>
                    <a:pt x="108" y="74"/>
                  </a:lnTo>
                  <a:lnTo>
                    <a:pt x="108" y="77"/>
                  </a:lnTo>
                  <a:lnTo>
                    <a:pt x="105" y="80"/>
                  </a:lnTo>
                  <a:lnTo>
                    <a:pt x="104" y="82"/>
                  </a:lnTo>
                  <a:lnTo>
                    <a:pt x="99" y="83"/>
                  </a:lnTo>
                  <a:lnTo>
                    <a:pt x="92" y="83"/>
                  </a:lnTo>
                  <a:lnTo>
                    <a:pt x="92" y="36"/>
                  </a:lnTo>
                  <a:lnTo>
                    <a:pt x="82" y="3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335"/>
            <p:cNvSpPr>
              <a:spLocks/>
            </p:cNvSpPr>
            <p:nvPr/>
          </p:nvSpPr>
          <p:spPr bwMode="auto">
            <a:xfrm>
              <a:off x="3703638" y="5751513"/>
              <a:ext cx="11113" cy="53975"/>
            </a:xfrm>
            <a:custGeom>
              <a:avLst/>
              <a:gdLst>
                <a:gd name="T0" fmla="*/ 3 w 7"/>
                <a:gd name="T1" fmla="*/ 34 h 34"/>
                <a:gd name="T2" fmla="*/ 3 w 7"/>
                <a:gd name="T3" fmla="*/ 34 h 34"/>
                <a:gd name="T4" fmla="*/ 6 w 7"/>
                <a:gd name="T5" fmla="*/ 32 h 34"/>
                <a:gd name="T6" fmla="*/ 7 w 7"/>
                <a:gd name="T7" fmla="*/ 31 h 34"/>
                <a:gd name="T8" fmla="*/ 7 w 7"/>
                <a:gd name="T9" fmla="*/ 5 h 34"/>
                <a:gd name="T10" fmla="*/ 7 w 7"/>
                <a:gd name="T11" fmla="*/ 5 h 34"/>
                <a:gd name="T12" fmla="*/ 6 w 7"/>
                <a:gd name="T13" fmla="*/ 2 h 34"/>
                <a:gd name="T14" fmla="*/ 3 w 7"/>
                <a:gd name="T15" fmla="*/ 0 h 34"/>
                <a:gd name="T16" fmla="*/ 3 w 7"/>
                <a:gd name="T17" fmla="*/ 0 h 34"/>
                <a:gd name="T18" fmla="*/ 1 w 7"/>
                <a:gd name="T19" fmla="*/ 2 h 34"/>
                <a:gd name="T20" fmla="*/ 0 w 7"/>
                <a:gd name="T21" fmla="*/ 5 h 34"/>
                <a:gd name="T22" fmla="*/ 0 w 7"/>
                <a:gd name="T23" fmla="*/ 31 h 34"/>
                <a:gd name="T24" fmla="*/ 0 w 7"/>
                <a:gd name="T25" fmla="*/ 31 h 34"/>
                <a:gd name="T26" fmla="*/ 1 w 7"/>
                <a:gd name="T27" fmla="*/ 32 h 34"/>
                <a:gd name="T28" fmla="*/ 3 w 7"/>
                <a:gd name="T29" fmla="*/ 34 h 34"/>
                <a:gd name="T30" fmla="*/ 3 w 7"/>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34">
                  <a:moveTo>
                    <a:pt x="3" y="34"/>
                  </a:moveTo>
                  <a:lnTo>
                    <a:pt x="3" y="34"/>
                  </a:lnTo>
                  <a:lnTo>
                    <a:pt x="6" y="32"/>
                  </a:lnTo>
                  <a:lnTo>
                    <a:pt x="7" y="31"/>
                  </a:lnTo>
                  <a:lnTo>
                    <a:pt x="7" y="5"/>
                  </a:lnTo>
                  <a:lnTo>
                    <a:pt x="7" y="5"/>
                  </a:lnTo>
                  <a:lnTo>
                    <a:pt x="6" y="2"/>
                  </a:lnTo>
                  <a:lnTo>
                    <a:pt x="3" y="0"/>
                  </a:lnTo>
                  <a:lnTo>
                    <a:pt x="3" y="0"/>
                  </a:lnTo>
                  <a:lnTo>
                    <a:pt x="1" y="2"/>
                  </a:lnTo>
                  <a:lnTo>
                    <a:pt x="0" y="5"/>
                  </a:lnTo>
                  <a:lnTo>
                    <a:pt x="0" y="31"/>
                  </a:lnTo>
                  <a:lnTo>
                    <a:pt x="0" y="31"/>
                  </a:lnTo>
                  <a:lnTo>
                    <a:pt x="1" y="32"/>
                  </a:lnTo>
                  <a:lnTo>
                    <a:pt x="3" y="34"/>
                  </a:lnTo>
                  <a:lnTo>
                    <a:pt x="3" y="3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336"/>
            <p:cNvSpPr>
              <a:spLocks/>
            </p:cNvSpPr>
            <p:nvPr/>
          </p:nvSpPr>
          <p:spPr bwMode="auto">
            <a:xfrm>
              <a:off x="3654426" y="5783263"/>
              <a:ext cx="22225" cy="31750"/>
            </a:xfrm>
            <a:custGeom>
              <a:avLst/>
              <a:gdLst>
                <a:gd name="T0" fmla="*/ 8 w 14"/>
                <a:gd name="T1" fmla="*/ 18 h 20"/>
                <a:gd name="T2" fmla="*/ 8 w 14"/>
                <a:gd name="T3" fmla="*/ 18 h 20"/>
                <a:gd name="T4" fmla="*/ 11 w 14"/>
                <a:gd name="T5" fmla="*/ 20 h 20"/>
                <a:gd name="T6" fmla="*/ 11 w 14"/>
                <a:gd name="T7" fmla="*/ 20 h 20"/>
                <a:gd name="T8" fmla="*/ 12 w 14"/>
                <a:gd name="T9" fmla="*/ 18 h 20"/>
                <a:gd name="T10" fmla="*/ 12 w 14"/>
                <a:gd name="T11" fmla="*/ 18 h 20"/>
                <a:gd name="T12" fmla="*/ 14 w 14"/>
                <a:gd name="T13" fmla="*/ 17 h 20"/>
                <a:gd name="T14" fmla="*/ 14 w 14"/>
                <a:gd name="T15" fmla="*/ 17 h 20"/>
                <a:gd name="T16" fmla="*/ 14 w 14"/>
                <a:gd name="T17" fmla="*/ 14 h 20"/>
                <a:gd name="T18" fmla="*/ 6 w 14"/>
                <a:gd name="T19" fmla="*/ 1 h 20"/>
                <a:gd name="T20" fmla="*/ 6 w 14"/>
                <a:gd name="T21" fmla="*/ 1 h 20"/>
                <a:gd name="T22" fmla="*/ 6 w 14"/>
                <a:gd name="T23" fmla="*/ 1 h 20"/>
                <a:gd name="T24" fmla="*/ 3 w 14"/>
                <a:gd name="T25" fmla="*/ 0 h 20"/>
                <a:gd name="T26" fmla="*/ 3 w 14"/>
                <a:gd name="T27" fmla="*/ 0 h 20"/>
                <a:gd name="T28" fmla="*/ 0 w 14"/>
                <a:gd name="T29" fmla="*/ 1 h 20"/>
                <a:gd name="T30" fmla="*/ 0 w 14"/>
                <a:gd name="T31" fmla="*/ 1 h 20"/>
                <a:gd name="T32" fmla="*/ 0 w 14"/>
                <a:gd name="T33" fmla="*/ 3 h 20"/>
                <a:gd name="T34" fmla="*/ 0 w 14"/>
                <a:gd name="T35" fmla="*/ 6 h 20"/>
                <a:gd name="T36" fmla="*/ 8 w 14"/>
                <a:gd name="T3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20">
                  <a:moveTo>
                    <a:pt x="8" y="18"/>
                  </a:moveTo>
                  <a:lnTo>
                    <a:pt x="8" y="18"/>
                  </a:lnTo>
                  <a:lnTo>
                    <a:pt x="11" y="20"/>
                  </a:lnTo>
                  <a:lnTo>
                    <a:pt x="11" y="20"/>
                  </a:lnTo>
                  <a:lnTo>
                    <a:pt x="12" y="18"/>
                  </a:lnTo>
                  <a:lnTo>
                    <a:pt x="12" y="18"/>
                  </a:lnTo>
                  <a:lnTo>
                    <a:pt x="14" y="17"/>
                  </a:lnTo>
                  <a:lnTo>
                    <a:pt x="14" y="17"/>
                  </a:lnTo>
                  <a:lnTo>
                    <a:pt x="14" y="14"/>
                  </a:lnTo>
                  <a:lnTo>
                    <a:pt x="6" y="1"/>
                  </a:lnTo>
                  <a:lnTo>
                    <a:pt x="6" y="1"/>
                  </a:lnTo>
                  <a:lnTo>
                    <a:pt x="6" y="1"/>
                  </a:lnTo>
                  <a:lnTo>
                    <a:pt x="3" y="0"/>
                  </a:lnTo>
                  <a:lnTo>
                    <a:pt x="3" y="0"/>
                  </a:lnTo>
                  <a:lnTo>
                    <a:pt x="0" y="1"/>
                  </a:lnTo>
                  <a:lnTo>
                    <a:pt x="0" y="1"/>
                  </a:lnTo>
                  <a:lnTo>
                    <a:pt x="0" y="3"/>
                  </a:lnTo>
                  <a:lnTo>
                    <a:pt x="0" y="6"/>
                  </a:lnTo>
                  <a:lnTo>
                    <a:pt x="8" y="1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37"/>
            <p:cNvSpPr>
              <a:spLocks/>
            </p:cNvSpPr>
            <p:nvPr/>
          </p:nvSpPr>
          <p:spPr bwMode="auto">
            <a:xfrm>
              <a:off x="3600451" y="5807075"/>
              <a:ext cx="49213" cy="31750"/>
            </a:xfrm>
            <a:custGeom>
              <a:avLst/>
              <a:gdLst>
                <a:gd name="T0" fmla="*/ 2 w 31"/>
                <a:gd name="T1" fmla="*/ 6 h 20"/>
                <a:gd name="T2" fmla="*/ 26 w 31"/>
                <a:gd name="T3" fmla="*/ 20 h 20"/>
                <a:gd name="T4" fmla="*/ 26 w 31"/>
                <a:gd name="T5" fmla="*/ 20 h 20"/>
                <a:gd name="T6" fmla="*/ 28 w 31"/>
                <a:gd name="T7" fmla="*/ 20 h 20"/>
                <a:gd name="T8" fmla="*/ 28 w 31"/>
                <a:gd name="T9" fmla="*/ 20 h 20"/>
                <a:gd name="T10" fmla="*/ 30 w 31"/>
                <a:gd name="T11" fmla="*/ 20 h 20"/>
                <a:gd name="T12" fmla="*/ 31 w 31"/>
                <a:gd name="T13" fmla="*/ 19 h 20"/>
                <a:gd name="T14" fmla="*/ 31 w 31"/>
                <a:gd name="T15" fmla="*/ 19 h 20"/>
                <a:gd name="T16" fmla="*/ 31 w 31"/>
                <a:gd name="T17" fmla="*/ 16 h 20"/>
                <a:gd name="T18" fmla="*/ 30 w 31"/>
                <a:gd name="T19" fmla="*/ 14 h 20"/>
                <a:gd name="T20" fmla="*/ 7 w 31"/>
                <a:gd name="T21" fmla="*/ 0 h 20"/>
                <a:gd name="T22" fmla="*/ 7 w 31"/>
                <a:gd name="T23" fmla="*/ 0 h 20"/>
                <a:gd name="T24" fmla="*/ 3 w 31"/>
                <a:gd name="T25" fmla="*/ 0 h 20"/>
                <a:gd name="T26" fmla="*/ 3 w 31"/>
                <a:gd name="T27" fmla="*/ 0 h 20"/>
                <a:gd name="T28" fmla="*/ 2 w 31"/>
                <a:gd name="T29" fmla="*/ 2 h 20"/>
                <a:gd name="T30" fmla="*/ 2 w 31"/>
                <a:gd name="T31" fmla="*/ 2 h 20"/>
                <a:gd name="T32" fmla="*/ 0 w 31"/>
                <a:gd name="T33" fmla="*/ 5 h 20"/>
                <a:gd name="T34" fmla="*/ 2 w 31"/>
                <a:gd name="T35" fmla="*/ 6 h 20"/>
                <a:gd name="T36" fmla="*/ 2 w 31"/>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20">
                  <a:moveTo>
                    <a:pt x="2" y="6"/>
                  </a:moveTo>
                  <a:lnTo>
                    <a:pt x="26" y="20"/>
                  </a:lnTo>
                  <a:lnTo>
                    <a:pt x="26" y="20"/>
                  </a:lnTo>
                  <a:lnTo>
                    <a:pt x="28" y="20"/>
                  </a:lnTo>
                  <a:lnTo>
                    <a:pt x="28" y="20"/>
                  </a:lnTo>
                  <a:lnTo>
                    <a:pt x="30" y="20"/>
                  </a:lnTo>
                  <a:lnTo>
                    <a:pt x="31" y="19"/>
                  </a:lnTo>
                  <a:lnTo>
                    <a:pt x="31" y="19"/>
                  </a:lnTo>
                  <a:lnTo>
                    <a:pt x="31" y="16"/>
                  </a:lnTo>
                  <a:lnTo>
                    <a:pt x="30" y="14"/>
                  </a:lnTo>
                  <a:lnTo>
                    <a:pt x="7" y="0"/>
                  </a:lnTo>
                  <a:lnTo>
                    <a:pt x="7" y="0"/>
                  </a:lnTo>
                  <a:lnTo>
                    <a:pt x="3" y="0"/>
                  </a:lnTo>
                  <a:lnTo>
                    <a:pt x="3" y="0"/>
                  </a:lnTo>
                  <a:lnTo>
                    <a:pt x="2" y="2"/>
                  </a:lnTo>
                  <a:lnTo>
                    <a:pt x="2" y="2"/>
                  </a:lnTo>
                  <a:lnTo>
                    <a:pt x="0" y="5"/>
                  </a:lnTo>
                  <a:lnTo>
                    <a:pt x="2" y="6"/>
                  </a:lnTo>
                  <a:lnTo>
                    <a:pt x="2"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38"/>
            <p:cNvSpPr>
              <a:spLocks/>
            </p:cNvSpPr>
            <p:nvPr/>
          </p:nvSpPr>
          <p:spPr bwMode="auto">
            <a:xfrm>
              <a:off x="3598863" y="5862638"/>
              <a:ext cx="38100" cy="12700"/>
            </a:xfrm>
            <a:custGeom>
              <a:avLst/>
              <a:gdLst>
                <a:gd name="T0" fmla="*/ 24 w 24"/>
                <a:gd name="T1" fmla="*/ 5 h 8"/>
                <a:gd name="T2" fmla="*/ 24 w 24"/>
                <a:gd name="T3" fmla="*/ 5 h 8"/>
                <a:gd name="T4" fmla="*/ 24 w 24"/>
                <a:gd name="T5" fmla="*/ 2 h 8"/>
                <a:gd name="T6" fmla="*/ 21 w 24"/>
                <a:gd name="T7" fmla="*/ 0 h 8"/>
                <a:gd name="T8" fmla="*/ 4 w 24"/>
                <a:gd name="T9" fmla="*/ 0 h 8"/>
                <a:gd name="T10" fmla="*/ 4 w 24"/>
                <a:gd name="T11" fmla="*/ 0 h 8"/>
                <a:gd name="T12" fmla="*/ 1 w 24"/>
                <a:gd name="T13" fmla="*/ 2 h 8"/>
                <a:gd name="T14" fmla="*/ 0 w 24"/>
                <a:gd name="T15" fmla="*/ 5 h 8"/>
                <a:gd name="T16" fmla="*/ 0 w 24"/>
                <a:gd name="T17" fmla="*/ 5 h 8"/>
                <a:gd name="T18" fmla="*/ 1 w 24"/>
                <a:gd name="T19" fmla="*/ 7 h 8"/>
                <a:gd name="T20" fmla="*/ 4 w 24"/>
                <a:gd name="T21" fmla="*/ 8 h 8"/>
                <a:gd name="T22" fmla="*/ 21 w 24"/>
                <a:gd name="T23" fmla="*/ 8 h 8"/>
                <a:gd name="T24" fmla="*/ 21 w 24"/>
                <a:gd name="T25" fmla="*/ 8 h 8"/>
                <a:gd name="T26" fmla="*/ 24 w 24"/>
                <a:gd name="T27" fmla="*/ 7 h 8"/>
                <a:gd name="T28" fmla="*/ 24 w 24"/>
                <a:gd name="T29" fmla="*/ 5 h 8"/>
                <a:gd name="T30" fmla="*/ 24 w 24"/>
                <a:gd name="T3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8">
                  <a:moveTo>
                    <a:pt x="24" y="5"/>
                  </a:moveTo>
                  <a:lnTo>
                    <a:pt x="24" y="5"/>
                  </a:lnTo>
                  <a:lnTo>
                    <a:pt x="24" y="2"/>
                  </a:lnTo>
                  <a:lnTo>
                    <a:pt x="21" y="0"/>
                  </a:lnTo>
                  <a:lnTo>
                    <a:pt x="4" y="0"/>
                  </a:lnTo>
                  <a:lnTo>
                    <a:pt x="4" y="0"/>
                  </a:lnTo>
                  <a:lnTo>
                    <a:pt x="1" y="2"/>
                  </a:lnTo>
                  <a:lnTo>
                    <a:pt x="0" y="5"/>
                  </a:lnTo>
                  <a:lnTo>
                    <a:pt x="0" y="5"/>
                  </a:lnTo>
                  <a:lnTo>
                    <a:pt x="1" y="7"/>
                  </a:lnTo>
                  <a:lnTo>
                    <a:pt x="4" y="8"/>
                  </a:lnTo>
                  <a:lnTo>
                    <a:pt x="21" y="8"/>
                  </a:lnTo>
                  <a:lnTo>
                    <a:pt x="21" y="8"/>
                  </a:lnTo>
                  <a:lnTo>
                    <a:pt x="24" y="7"/>
                  </a:lnTo>
                  <a:lnTo>
                    <a:pt x="24" y="5"/>
                  </a:lnTo>
                  <a:lnTo>
                    <a:pt x="24" y="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39"/>
            <p:cNvSpPr>
              <a:spLocks/>
            </p:cNvSpPr>
            <p:nvPr/>
          </p:nvSpPr>
          <p:spPr bwMode="auto">
            <a:xfrm>
              <a:off x="3773488" y="5868988"/>
              <a:ext cx="39688" cy="11113"/>
            </a:xfrm>
            <a:custGeom>
              <a:avLst/>
              <a:gdLst>
                <a:gd name="T0" fmla="*/ 22 w 25"/>
                <a:gd name="T1" fmla="*/ 0 h 7"/>
                <a:gd name="T2" fmla="*/ 5 w 25"/>
                <a:gd name="T3" fmla="*/ 0 h 7"/>
                <a:gd name="T4" fmla="*/ 5 w 25"/>
                <a:gd name="T5" fmla="*/ 0 h 7"/>
                <a:gd name="T6" fmla="*/ 2 w 25"/>
                <a:gd name="T7" fmla="*/ 1 h 7"/>
                <a:gd name="T8" fmla="*/ 0 w 25"/>
                <a:gd name="T9" fmla="*/ 3 h 7"/>
                <a:gd name="T10" fmla="*/ 0 w 25"/>
                <a:gd name="T11" fmla="*/ 3 h 7"/>
                <a:gd name="T12" fmla="*/ 2 w 25"/>
                <a:gd name="T13" fmla="*/ 6 h 7"/>
                <a:gd name="T14" fmla="*/ 5 w 25"/>
                <a:gd name="T15" fmla="*/ 7 h 7"/>
                <a:gd name="T16" fmla="*/ 22 w 25"/>
                <a:gd name="T17" fmla="*/ 7 h 7"/>
                <a:gd name="T18" fmla="*/ 22 w 25"/>
                <a:gd name="T19" fmla="*/ 7 h 7"/>
                <a:gd name="T20" fmla="*/ 25 w 25"/>
                <a:gd name="T21" fmla="*/ 6 h 7"/>
                <a:gd name="T22" fmla="*/ 25 w 25"/>
                <a:gd name="T23" fmla="*/ 3 h 7"/>
                <a:gd name="T24" fmla="*/ 25 w 25"/>
                <a:gd name="T25" fmla="*/ 3 h 7"/>
                <a:gd name="T26" fmla="*/ 25 w 25"/>
                <a:gd name="T27" fmla="*/ 1 h 7"/>
                <a:gd name="T28" fmla="*/ 22 w 25"/>
                <a:gd name="T29" fmla="*/ 0 h 7"/>
                <a:gd name="T30" fmla="*/ 22 w 25"/>
                <a:gd name="T3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7">
                  <a:moveTo>
                    <a:pt x="22" y="0"/>
                  </a:moveTo>
                  <a:lnTo>
                    <a:pt x="5" y="0"/>
                  </a:lnTo>
                  <a:lnTo>
                    <a:pt x="5" y="0"/>
                  </a:lnTo>
                  <a:lnTo>
                    <a:pt x="2" y="1"/>
                  </a:lnTo>
                  <a:lnTo>
                    <a:pt x="0" y="3"/>
                  </a:lnTo>
                  <a:lnTo>
                    <a:pt x="0" y="3"/>
                  </a:lnTo>
                  <a:lnTo>
                    <a:pt x="2" y="6"/>
                  </a:lnTo>
                  <a:lnTo>
                    <a:pt x="5" y="7"/>
                  </a:lnTo>
                  <a:lnTo>
                    <a:pt x="22" y="7"/>
                  </a:lnTo>
                  <a:lnTo>
                    <a:pt x="22" y="7"/>
                  </a:lnTo>
                  <a:lnTo>
                    <a:pt x="25" y="6"/>
                  </a:lnTo>
                  <a:lnTo>
                    <a:pt x="25" y="3"/>
                  </a:lnTo>
                  <a:lnTo>
                    <a:pt x="25" y="3"/>
                  </a:lnTo>
                  <a:lnTo>
                    <a:pt x="25" y="1"/>
                  </a:lnTo>
                  <a:lnTo>
                    <a:pt x="22" y="0"/>
                  </a:lnTo>
                  <a:lnTo>
                    <a:pt x="22"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40"/>
            <p:cNvSpPr>
              <a:spLocks/>
            </p:cNvSpPr>
            <p:nvPr/>
          </p:nvSpPr>
          <p:spPr bwMode="auto">
            <a:xfrm>
              <a:off x="3767138" y="5811838"/>
              <a:ext cx="46038" cy="31750"/>
            </a:xfrm>
            <a:custGeom>
              <a:avLst/>
              <a:gdLst>
                <a:gd name="T0" fmla="*/ 3 w 29"/>
                <a:gd name="T1" fmla="*/ 20 h 20"/>
                <a:gd name="T2" fmla="*/ 3 w 29"/>
                <a:gd name="T3" fmla="*/ 20 h 20"/>
                <a:gd name="T4" fmla="*/ 4 w 29"/>
                <a:gd name="T5" fmla="*/ 19 h 20"/>
                <a:gd name="T6" fmla="*/ 27 w 29"/>
                <a:gd name="T7" fmla="*/ 6 h 20"/>
                <a:gd name="T8" fmla="*/ 27 w 29"/>
                <a:gd name="T9" fmla="*/ 6 h 20"/>
                <a:gd name="T10" fmla="*/ 29 w 29"/>
                <a:gd name="T11" fmla="*/ 3 h 20"/>
                <a:gd name="T12" fmla="*/ 29 w 29"/>
                <a:gd name="T13" fmla="*/ 2 h 20"/>
                <a:gd name="T14" fmla="*/ 29 w 29"/>
                <a:gd name="T15" fmla="*/ 2 h 20"/>
                <a:gd name="T16" fmla="*/ 27 w 29"/>
                <a:gd name="T17" fmla="*/ 0 h 20"/>
                <a:gd name="T18" fmla="*/ 27 w 29"/>
                <a:gd name="T19" fmla="*/ 0 h 20"/>
                <a:gd name="T20" fmla="*/ 24 w 29"/>
                <a:gd name="T21" fmla="*/ 0 h 20"/>
                <a:gd name="T22" fmla="*/ 1 w 29"/>
                <a:gd name="T23" fmla="*/ 13 h 20"/>
                <a:gd name="T24" fmla="*/ 1 w 29"/>
                <a:gd name="T25" fmla="*/ 13 h 20"/>
                <a:gd name="T26" fmla="*/ 0 w 29"/>
                <a:gd name="T27" fmla="*/ 16 h 20"/>
                <a:gd name="T28" fmla="*/ 0 w 29"/>
                <a:gd name="T29" fmla="*/ 17 h 20"/>
                <a:gd name="T30" fmla="*/ 0 w 29"/>
                <a:gd name="T31" fmla="*/ 17 h 20"/>
                <a:gd name="T32" fmla="*/ 1 w 29"/>
                <a:gd name="T33" fmla="*/ 19 h 20"/>
                <a:gd name="T34" fmla="*/ 3 w 29"/>
                <a:gd name="T35" fmla="*/ 20 h 20"/>
                <a:gd name="T36" fmla="*/ 3 w 29"/>
                <a:gd name="T3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0">
                  <a:moveTo>
                    <a:pt x="3" y="20"/>
                  </a:moveTo>
                  <a:lnTo>
                    <a:pt x="3" y="20"/>
                  </a:lnTo>
                  <a:lnTo>
                    <a:pt x="4" y="19"/>
                  </a:lnTo>
                  <a:lnTo>
                    <a:pt x="27" y="6"/>
                  </a:lnTo>
                  <a:lnTo>
                    <a:pt x="27" y="6"/>
                  </a:lnTo>
                  <a:lnTo>
                    <a:pt x="29" y="3"/>
                  </a:lnTo>
                  <a:lnTo>
                    <a:pt x="29" y="2"/>
                  </a:lnTo>
                  <a:lnTo>
                    <a:pt x="29" y="2"/>
                  </a:lnTo>
                  <a:lnTo>
                    <a:pt x="27" y="0"/>
                  </a:lnTo>
                  <a:lnTo>
                    <a:pt x="27" y="0"/>
                  </a:lnTo>
                  <a:lnTo>
                    <a:pt x="24" y="0"/>
                  </a:lnTo>
                  <a:lnTo>
                    <a:pt x="1" y="13"/>
                  </a:lnTo>
                  <a:lnTo>
                    <a:pt x="1" y="13"/>
                  </a:lnTo>
                  <a:lnTo>
                    <a:pt x="0" y="16"/>
                  </a:lnTo>
                  <a:lnTo>
                    <a:pt x="0" y="17"/>
                  </a:lnTo>
                  <a:lnTo>
                    <a:pt x="0" y="17"/>
                  </a:lnTo>
                  <a:lnTo>
                    <a:pt x="1" y="19"/>
                  </a:lnTo>
                  <a:lnTo>
                    <a:pt x="3" y="20"/>
                  </a:lnTo>
                  <a:lnTo>
                    <a:pt x="3" y="2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41"/>
            <p:cNvSpPr>
              <a:spLocks/>
            </p:cNvSpPr>
            <p:nvPr/>
          </p:nvSpPr>
          <p:spPr bwMode="auto">
            <a:xfrm>
              <a:off x="3740151" y="5784850"/>
              <a:ext cx="22225" cy="30163"/>
            </a:xfrm>
            <a:custGeom>
              <a:avLst/>
              <a:gdLst>
                <a:gd name="T0" fmla="*/ 1 w 14"/>
                <a:gd name="T1" fmla="*/ 19 h 19"/>
                <a:gd name="T2" fmla="*/ 1 w 14"/>
                <a:gd name="T3" fmla="*/ 19 h 19"/>
                <a:gd name="T4" fmla="*/ 3 w 14"/>
                <a:gd name="T5" fmla="*/ 19 h 19"/>
                <a:gd name="T6" fmla="*/ 3 w 14"/>
                <a:gd name="T7" fmla="*/ 19 h 19"/>
                <a:gd name="T8" fmla="*/ 4 w 14"/>
                <a:gd name="T9" fmla="*/ 19 h 19"/>
                <a:gd name="T10" fmla="*/ 6 w 14"/>
                <a:gd name="T11" fmla="*/ 17 h 19"/>
                <a:gd name="T12" fmla="*/ 14 w 14"/>
                <a:gd name="T13" fmla="*/ 5 h 19"/>
                <a:gd name="T14" fmla="*/ 14 w 14"/>
                <a:gd name="T15" fmla="*/ 5 h 19"/>
                <a:gd name="T16" fmla="*/ 14 w 14"/>
                <a:gd name="T17" fmla="*/ 2 h 19"/>
                <a:gd name="T18" fmla="*/ 14 w 14"/>
                <a:gd name="T19" fmla="*/ 2 h 19"/>
                <a:gd name="T20" fmla="*/ 12 w 14"/>
                <a:gd name="T21" fmla="*/ 0 h 19"/>
                <a:gd name="T22" fmla="*/ 12 w 14"/>
                <a:gd name="T23" fmla="*/ 0 h 19"/>
                <a:gd name="T24" fmla="*/ 11 w 14"/>
                <a:gd name="T25" fmla="*/ 0 h 19"/>
                <a:gd name="T26" fmla="*/ 11 w 14"/>
                <a:gd name="T27" fmla="*/ 0 h 19"/>
                <a:gd name="T28" fmla="*/ 7 w 14"/>
                <a:gd name="T29" fmla="*/ 2 h 19"/>
                <a:gd name="T30" fmla="*/ 0 w 14"/>
                <a:gd name="T31" fmla="*/ 14 h 19"/>
                <a:gd name="T32" fmla="*/ 0 w 14"/>
                <a:gd name="T33" fmla="*/ 14 h 19"/>
                <a:gd name="T34" fmla="*/ 0 w 14"/>
                <a:gd name="T35" fmla="*/ 17 h 19"/>
                <a:gd name="T36" fmla="*/ 1 w 14"/>
                <a:gd name="T37" fmla="*/ 19 h 19"/>
                <a:gd name="T38" fmla="*/ 1 w 14"/>
                <a:gd name="T3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19">
                  <a:moveTo>
                    <a:pt x="1" y="19"/>
                  </a:moveTo>
                  <a:lnTo>
                    <a:pt x="1" y="19"/>
                  </a:lnTo>
                  <a:lnTo>
                    <a:pt x="3" y="19"/>
                  </a:lnTo>
                  <a:lnTo>
                    <a:pt x="3" y="19"/>
                  </a:lnTo>
                  <a:lnTo>
                    <a:pt x="4" y="19"/>
                  </a:lnTo>
                  <a:lnTo>
                    <a:pt x="6" y="17"/>
                  </a:lnTo>
                  <a:lnTo>
                    <a:pt x="14" y="5"/>
                  </a:lnTo>
                  <a:lnTo>
                    <a:pt x="14" y="5"/>
                  </a:lnTo>
                  <a:lnTo>
                    <a:pt x="14" y="2"/>
                  </a:lnTo>
                  <a:lnTo>
                    <a:pt x="14" y="2"/>
                  </a:lnTo>
                  <a:lnTo>
                    <a:pt x="12" y="0"/>
                  </a:lnTo>
                  <a:lnTo>
                    <a:pt x="12" y="0"/>
                  </a:lnTo>
                  <a:lnTo>
                    <a:pt x="11" y="0"/>
                  </a:lnTo>
                  <a:lnTo>
                    <a:pt x="11" y="0"/>
                  </a:lnTo>
                  <a:lnTo>
                    <a:pt x="7" y="2"/>
                  </a:lnTo>
                  <a:lnTo>
                    <a:pt x="0" y="14"/>
                  </a:lnTo>
                  <a:lnTo>
                    <a:pt x="0" y="14"/>
                  </a:lnTo>
                  <a:lnTo>
                    <a:pt x="0" y="17"/>
                  </a:lnTo>
                  <a:lnTo>
                    <a:pt x="1" y="19"/>
                  </a:lnTo>
                  <a:lnTo>
                    <a:pt x="1" y="1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Freeform 342"/>
          <p:cNvSpPr>
            <a:spLocks noEditPoints="1"/>
          </p:cNvSpPr>
          <p:nvPr/>
        </p:nvSpPr>
        <p:spPr bwMode="auto">
          <a:xfrm>
            <a:off x="6286765" y="5492902"/>
            <a:ext cx="420731" cy="270671"/>
          </a:xfrm>
          <a:custGeom>
            <a:avLst/>
            <a:gdLst>
              <a:gd name="T0" fmla="*/ 205 w 225"/>
              <a:gd name="T1" fmla="*/ 20 h 193"/>
              <a:gd name="T2" fmla="*/ 133 w 225"/>
              <a:gd name="T3" fmla="*/ 5 h 193"/>
              <a:gd name="T4" fmla="*/ 69 w 225"/>
              <a:gd name="T5" fmla="*/ 0 h 193"/>
              <a:gd name="T6" fmla="*/ 12 w 225"/>
              <a:gd name="T7" fmla="*/ 29 h 193"/>
              <a:gd name="T8" fmla="*/ 12 w 225"/>
              <a:gd name="T9" fmla="*/ 101 h 193"/>
              <a:gd name="T10" fmla="*/ 23 w 225"/>
              <a:gd name="T11" fmla="*/ 137 h 193"/>
              <a:gd name="T12" fmla="*/ 46 w 225"/>
              <a:gd name="T13" fmla="*/ 160 h 193"/>
              <a:gd name="T14" fmla="*/ 64 w 225"/>
              <a:gd name="T15" fmla="*/ 177 h 193"/>
              <a:gd name="T16" fmla="*/ 90 w 225"/>
              <a:gd name="T17" fmla="*/ 190 h 193"/>
              <a:gd name="T18" fmla="*/ 119 w 225"/>
              <a:gd name="T19" fmla="*/ 193 h 193"/>
              <a:gd name="T20" fmla="*/ 142 w 225"/>
              <a:gd name="T21" fmla="*/ 181 h 193"/>
              <a:gd name="T22" fmla="*/ 167 w 225"/>
              <a:gd name="T23" fmla="*/ 164 h 193"/>
              <a:gd name="T24" fmla="*/ 185 w 225"/>
              <a:gd name="T25" fmla="*/ 146 h 193"/>
              <a:gd name="T26" fmla="*/ 202 w 225"/>
              <a:gd name="T27" fmla="*/ 123 h 193"/>
              <a:gd name="T28" fmla="*/ 225 w 225"/>
              <a:gd name="T29" fmla="*/ 66 h 193"/>
              <a:gd name="T30" fmla="*/ 174 w 225"/>
              <a:gd name="T31" fmla="*/ 141 h 193"/>
              <a:gd name="T32" fmla="*/ 174 w 225"/>
              <a:gd name="T33" fmla="*/ 154 h 193"/>
              <a:gd name="T34" fmla="*/ 136 w 225"/>
              <a:gd name="T35" fmla="*/ 131 h 193"/>
              <a:gd name="T36" fmla="*/ 156 w 225"/>
              <a:gd name="T37" fmla="*/ 160 h 193"/>
              <a:gd name="T38" fmla="*/ 153 w 225"/>
              <a:gd name="T39" fmla="*/ 173 h 193"/>
              <a:gd name="T40" fmla="*/ 115 w 225"/>
              <a:gd name="T41" fmla="*/ 149 h 193"/>
              <a:gd name="T42" fmla="*/ 133 w 225"/>
              <a:gd name="T43" fmla="*/ 173 h 193"/>
              <a:gd name="T44" fmla="*/ 124 w 225"/>
              <a:gd name="T45" fmla="*/ 186 h 193"/>
              <a:gd name="T46" fmla="*/ 118 w 225"/>
              <a:gd name="T47" fmla="*/ 172 h 193"/>
              <a:gd name="T48" fmla="*/ 105 w 225"/>
              <a:gd name="T49" fmla="*/ 146 h 193"/>
              <a:gd name="T50" fmla="*/ 84 w 225"/>
              <a:gd name="T51" fmla="*/ 123 h 193"/>
              <a:gd name="T52" fmla="*/ 64 w 225"/>
              <a:gd name="T53" fmla="*/ 106 h 193"/>
              <a:gd name="T54" fmla="*/ 26 w 225"/>
              <a:gd name="T55" fmla="*/ 106 h 193"/>
              <a:gd name="T56" fmla="*/ 13 w 225"/>
              <a:gd name="T57" fmla="*/ 45 h 193"/>
              <a:gd name="T58" fmla="*/ 69 w 225"/>
              <a:gd name="T59" fmla="*/ 10 h 193"/>
              <a:gd name="T60" fmla="*/ 70 w 225"/>
              <a:gd name="T61" fmla="*/ 57 h 193"/>
              <a:gd name="T62" fmla="*/ 66 w 225"/>
              <a:gd name="T63" fmla="*/ 83 h 193"/>
              <a:gd name="T64" fmla="*/ 98 w 225"/>
              <a:gd name="T65" fmla="*/ 95 h 193"/>
              <a:gd name="T66" fmla="*/ 135 w 225"/>
              <a:gd name="T67" fmla="*/ 69 h 193"/>
              <a:gd name="T68" fmla="*/ 194 w 225"/>
              <a:gd name="T69" fmla="*/ 134 h 193"/>
              <a:gd name="T70" fmla="*/ 158 w 225"/>
              <a:gd name="T71" fmla="*/ 114 h 193"/>
              <a:gd name="T72" fmla="*/ 46 w 225"/>
              <a:gd name="T73" fmla="*/ 112 h 193"/>
              <a:gd name="T74" fmla="*/ 61 w 225"/>
              <a:gd name="T75" fmla="*/ 114 h 193"/>
              <a:gd name="T76" fmla="*/ 43 w 225"/>
              <a:gd name="T77" fmla="*/ 138 h 193"/>
              <a:gd name="T78" fmla="*/ 30 w 225"/>
              <a:gd name="T79" fmla="*/ 129 h 193"/>
              <a:gd name="T80" fmla="*/ 67 w 225"/>
              <a:gd name="T81" fmla="*/ 127 h 193"/>
              <a:gd name="T82" fmla="*/ 79 w 225"/>
              <a:gd name="T83" fmla="*/ 135 h 193"/>
              <a:gd name="T84" fmla="*/ 58 w 225"/>
              <a:gd name="T85" fmla="*/ 155 h 193"/>
              <a:gd name="T86" fmla="*/ 49 w 225"/>
              <a:gd name="T87" fmla="*/ 147 h 193"/>
              <a:gd name="T88" fmla="*/ 86 w 225"/>
              <a:gd name="T89" fmla="*/ 146 h 193"/>
              <a:gd name="T90" fmla="*/ 98 w 225"/>
              <a:gd name="T91" fmla="*/ 154 h 193"/>
              <a:gd name="T92" fmla="*/ 79 w 225"/>
              <a:gd name="T93" fmla="*/ 173 h 193"/>
              <a:gd name="T94" fmla="*/ 69 w 225"/>
              <a:gd name="T95" fmla="*/ 166 h 193"/>
              <a:gd name="T96" fmla="*/ 119 w 225"/>
              <a:gd name="T97" fmla="*/ 65 h 193"/>
              <a:gd name="T98" fmla="*/ 76 w 225"/>
              <a:gd name="T99" fmla="*/ 85 h 193"/>
              <a:gd name="T100" fmla="*/ 116 w 225"/>
              <a:gd name="T101" fmla="*/ 26 h 193"/>
              <a:gd name="T102" fmla="*/ 181 w 225"/>
              <a:gd name="T103" fmla="*/ 14 h 193"/>
              <a:gd name="T104" fmla="*/ 217 w 225"/>
              <a:gd name="T105" fmla="*/ 66 h 193"/>
              <a:gd name="T106" fmla="*/ 144 w 225"/>
              <a:gd name="T107" fmla="*/ 65 h 193"/>
              <a:gd name="T108" fmla="*/ 105 w 225"/>
              <a:gd name="T109" fmla="*/ 169 h 193"/>
              <a:gd name="T110" fmla="*/ 105 w 225"/>
              <a:gd name="T111" fmla="*/ 184 h 193"/>
              <a:gd name="T112" fmla="*/ 93 w 225"/>
              <a:gd name="T113" fmla="*/ 17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5" h="193">
                <a:moveTo>
                  <a:pt x="225" y="66"/>
                </a:moveTo>
                <a:lnTo>
                  <a:pt x="225" y="66"/>
                </a:lnTo>
                <a:lnTo>
                  <a:pt x="223" y="52"/>
                </a:lnTo>
                <a:lnTo>
                  <a:pt x="220" y="40"/>
                </a:lnTo>
                <a:lnTo>
                  <a:pt x="214" y="29"/>
                </a:lnTo>
                <a:lnTo>
                  <a:pt x="205" y="20"/>
                </a:lnTo>
                <a:lnTo>
                  <a:pt x="205" y="20"/>
                </a:lnTo>
                <a:lnTo>
                  <a:pt x="196" y="11"/>
                </a:lnTo>
                <a:lnTo>
                  <a:pt x="184" y="6"/>
                </a:lnTo>
                <a:lnTo>
                  <a:pt x="171" y="2"/>
                </a:lnTo>
                <a:lnTo>
                  <a:pt x="158" y="0"/>
                </a:lnTo>
                <a:lnTo>
                  <a:pt x="158" y="0"/>
                </a:lnTo>
                <a:lnTo>
                  <a:pt x="145" y="2"/>
                </a:lnTo>
                <a:lnTo>
                  <a:pt x="133" y="5"/>
                </a:lnTo>
                <a:lnTo>
                  <a:pt x="122" y="10"/>
                </a:lnTo>
                <a:lnTo>
                  <a:pt x="113" y="17"/>
                </a:lnTo>
                <a:lnTo>
                  <a:pt x="113" y="17"/>
                </a:lnTo>
                <a:lnTo>
                  <a:pt x="102" y="10"/>
                </a:lnTo>
                <a:lnTo>
                  <a:pt x="92" y="5"/>
                </a:lnTo>
                <a:lnTo>
                  <a:pt x="81" y="2"/>
                </a:lnTo>
                <a:lnTo>
                  <a:pt x="69" y="0"/>
                </a:lnTo>
                <a:lnTo>
                  <a:pt x="69" y="0"/>
                </a:lnTo>
                <a:lnTo>
                  <a:pt x="55" y="2"/>
                </a:lnTo>
                <a:lnTo>
                  <a:pt x="43" y="6"/>
                </a:lnTo>
                <a:lnTo>
                  <a:pt x="30" y="11"/>
                </a:lnTo>
                <a:lnTo>
                  <a:pt x="20" y="20"/>
                </a:lnTo>
                <a:lnTo>
                  <a:pt x="20" y="20"/>
                </a:lnTo>
                <a:lnTo>
                  <a:pt x="12" y="29"/>
                </a:lnTo>
                <a:lnTo>
                  <a:pt x="6" y="40"/>
                </a:lnTo>
                <a:lnTo>
                  <a:pt x="1" y="52"/>
                </a:lnTo>
                <a:lnTo>
                  <a:pt x="0" y="66"/>
                </a:lnTo>
                <a:lnTo>
                  <a:pt x="0" y="66"/>
                </a:lnTo>
                <a:lnTo>
                  <a:pt x="1" y="78"/>
                </a:lnTo>
                <a:lnTo>
                  <a:pt x="6" y="91"/>
                </a:lnTo>
                <a:lnTo>
                  <a:pt x="12" y="101"/>
                </a:lnTo>
                <a:lnTo>
                  <a:pt x="20" y="112"/>
                </a:lnTo>
                <a:lnTo>
                  <a:pt x="27" y="118"/>
                </a:lnTo>
                <a:lnTo>
                  <a:pt x="27" y="118"/>
                </a:lnTo>
                <a:lnTo>
                  <a:pt x="23" y="123"/>
                </a:lnTo>
                <a:lnTo>
                  <a:pt x="23" y="129"/>
                </a:lnTo>
                <a:lnTo>
                  <a:pt x="23" y="129"/>
                </a:lnTo>
                <a:lnTo>
                  <a:pt x="23" y="137"/>
                </a:lnTo>
                <a:lnTo>
                  <a:pt x="27" y="141"/>
                </a:lnTo>
                <a:lnTo>
                  <a:pt x="27" y="141"/>
                </a:lnTo>
                <a:lnTo>
                  <a:pt x="33" y="146"/>
                </a:lnTo>
                <a:lnTo>
                  <a:pt x="41" y="146"/>
                </a:lnTo>
                <a:lnTo>
                  <a:pt x="41" y="146"/>
                </a:lnTo>
                <a:lnTo>
                  <a:pt x="41" y="154"/>
                </a:lnTo>
                <a:lnTo>
                  <a:pt x="46" y="160"/>
                </a:lnTo>
                <a:lnTo>
                  <a:pt x="46" y="160"/>
                </a:lnTo>
                <a:lnTo>
                  <a:pt x="52" y="163"/>
                </a:lnTo>
                <a:lnTo>
                  <a:pt x="59" y="164"/>
                </a:lnTo>
                <a:lnTo>
                  <a:pt x="59" y="164"/>
                </a:lnTo>
                <a:lnTo>
                  <a:pt x="61" y="172"/>
                </a:lnTo>
                <a:lnTo>
                  <a:pt x="64" y="177"/>
                </a:lnTo>
                <a:lnTo>
                  <a:pt x="64" y="177"/>
                </a:lnTo>
                <a:lnTo>
                  <a:pt x="69" y="180"/>
                </a:lnTo>
                <a:lnTo>
                  <a:pt x="73" y="181"/>
                </a:lnTo>
                <a:lnTo>
                  <a:pt x="79" y="181"/>
                </a:lnTo>
                <a:lnTo>
                  <a:pt x="84" y="181"/>
                </a:lnTo>
                <a:lnTo>
                  <a:pt x="84" y="181"/>
                </a:lnTo>
                <a:lnTo>
                  <a:pt x="86" y="186"/>
                </a:lnTo>
                <a:lnTo>
                  <a:pt x="90" y="190"/>
                </a:lnTo>
                <a:lnTo>
                  <a:pt x="95" y="193"/>
                </a:lnTo>
                <a:lnTo>
                  <a:pt x="101" y="193"/>
                </a:lnTo>
                <a:lnTo>
                  <a:pt x="101" y="193"/>
                </a:lnTo>
                <a:lnTo>
                  <a:pt x="107" y="193"/>
                </a:lnTo>
                <a:lnTo>
                  <a:pt x="113" y="190"/>
                </a:lnTo>
                <a:lnTo>
                  <a:pt x="113" y="190"/>
                </a:lnTo>
                <a:lnTo>
                  <a:pt x="119" y="193"/>
                </a:lnTo>
                <a:lnTo>
                  <a:pt x="125" y="193"/>
                </a:lnTo>
                <a:lnTo>
                  <a:pt x="131" y="193"/>
                </a:lnTo>
                <a:lnTo>
                  <a:pt x="138" y="189"/>
                </a:lnTo>
                <a:lnTo>
                  <a:pt x="138" y="189"/>
                </a:lnTo>
                <a:lnTo>
                  <a:pt x="141" y="186"/>
                </a:lnTo>
                <a:lnTo>
                  <a:pt x="142" y="181"/>
                </a:lnTo>
                <a:lnTo>
                  <a:pt x="142" y="181"/>
                </a:lnTo>
                <a:lnTo>
                  <a:pt x="147" y="181"/>
                </a:lnTo>
                <a:lnTo>
                  <a:pt x="151" y="181"/>
                </a:lnTo>
                <a:lnTo>
                  <a:pt x="158" y="180"/>
                </a:lnTo>
                <a:lnTo>
                  <a:pt x="162" y="177"/>
                </a:lnTo>
                <a:lnTo>
                  <a:pt x="162" y="177"/>
                </a:lnTo>
                <a:lnTo>
                  <a:pt x="165" y="172"/>
                </a:lnTo>
                <a:lnTo>
                  <a:pt x="167" y="164"/>
                </a:lnTo>
                <a:lnTo>
                  <a:pt x="167" y="164"/>
                </a:lnTo>
                <a:lnTo>
                  <a:pt x="174" y="163"/>
                </a:lnTo>
                <a:lnTo>
                  <a:pt x="181" y="160"/>
                </a:lnTo>
                <a:lnTo>
                  <a:pt x="181" y="160"/>
                </a:lnTo>
                <a:lnTo>
                  <a:pt x="184" y="154"/>
                </a:lnTo>
                <a:lnTo>
                  <a:pt x="185" y="146"/>
                </a:lnTo>
                <a:lnTo>
                  <a:pt x="185" y="146"/>
                </a:lnTo>
                <a:lnTo>
                  <a:pt x="193" y="146"/>
                </a:lnTo>
                <a:lnTo>
                  <a:pt x="199" y="141"/>
                </a:lnTo>
                <a:lnTo>
                  <a:pt x="199" y="141"/>
                </a:lnTo>
                <a:lnTo>
                  <a:pt x="202" y="137"/>
                </a:lnTo>
                <a:lnTo>
                  <a:pt x="204" y="129"/>
                </a:lnTo>
                <a:lnTo>
                  <a:pt x="204" y="129"/>
                </a:lnTo>
                <a:lnTo>
                  <a:pt x="202" y="123"/>
                </a:lnTo>
                <a:lnTo>
                  <a:pt x="199" y="118"/>
                </a:lnTo>
                <a:lnTo>
                  <a:pt x="205" y="112"/>
                </a:lnTo>
                <a:lnTo>
                  <a:pt x="205" y="112"/>
                </a:lnTo>
                <a:lnTo>
                  <a:pt x="214" y="101"/>
                </a:lnTo>
                <a:lnTo>
                  <a:pt x="220" y="91"/>
                </a:lnTo>
                <a:lnTo>
                  <a:pt x="223" y="78"/>
                </a:lnTo>
                <a:lnTo>
                  <a:pt x="225" y="66"/>
                </a:lnTo>
                <a:lnTo>
                  <a:pt x="225" y="66"/>
                </a:lnTo>
                <a:close/>
                <a:moveTo>
                  <a:pt x="151" y="114"/>
                </a:moveTo>
                <a:lnTo>
                  <a:pt x="151" y="114"/>
                </a:lnTo>
                <a:lnTo>
                  <a:pt x="150" y="117"/>
                </a:lnTo>
                <a:lnTo>
                  <a:pt x="150" y="117"/>
                </a:lnTo>
                <a:lnTo>
                  <a:pt x="151" y="120"/>
                </a:lnTo>
                <a:lnTo>
                  <a:pt x="174" y="141"/>
                </a:lnTo>
                <a:lnTo>
                  <a:pt x="174" y="141"/>
                </a:lnTo>
                <a:lnTo>
                  <a:pt x="176" y="144"/>
                </a:lnTo>
                <a:lnTo>
                  <a:pt x="176" y="147"/>
                </a:lnTo>
                <a:lnTo>
                  <a:pt x="176" y="147"/>
                </a:lnTo>
                <a:lnTo>
                  <a:pt x="176" y="150"/>
                </a:lnTo>
                <a:lnTo>
                  <a:pt x="174" y="154"/>
                </a:lnTo>
                <a:lnTo>
                  <a:pt x="174" y="154"/>
                </a:lnTo>
                <a:lnTo>
                  <a:pt x="171" y="155"/>
                </a:lnTo>
                <a:lnTo>
                  <a:pt x="168" y="155"/>
                </a:lnTo>
                <a:lnTo>
                  <a:pt x="164" y="155"/>
                </a:lnTo>
                <a:lnTo>
                  <a:pt x="162" y="154"/>
                </a:lnTo>
                <a:lnTo>
                  <a:pt x="139" y="132"/>
                </a:lnTo>
                <a:lnTo>
                  <a:pt x="139" y="132"/>
                </a:lnTo>
                <a:lnTo>
                  <a:pt x="136" y="131"/>
                </a:lnTo>
                <a:lnTo>
                  <a:pt x="133" y="132"/>
                </a:lnTo>
                <a:lnTo>
                  <a:pt x="133" y="132"/>
                </a:lnTo>
                <a:lnTo>
                  <a:pt x="131" y="135"/>
                </a:lnTo>
                <a:lnTo>
                  <a:pt x="131" y="135"/>
                </a:lnTo>
                <a:lnTo>
                  <a:pt x="133" y="138"/>
                </a:lnTo>
                <a:lnTo>
                  <a:pt x="156" y="160"/>
                </a:lnTo>
                <a:lnTo>
                  <a:pt x="156" y="160"/>
                </a:lnTo>
                <a:lnTo>
                  <a:pt x="158" y="163"/>
                </a:lnTo>
                <a:lnTo>
                  <a:pt x="158" y="166"/>
                </a:lnTo>
                <a:lnTo>
                  <a:pt x="158" y="166"/>
                </a:lnTo>
                <a:lnTo>
                  <a:pt x="158" y="169"/>
                </a:lnTo>
                <a:lnTo>
                  <a:pt x="156" y="172"/>
                </a:lnTo>
                <a:lnTo>
                  <a:pt x="156" y="172"/>
                </a:lnTo>
                <a:lnTo>
                  <a:pt x="153" y="173"/>
                </a:lnTo>
                <a:lnTo>
                  <a:pt x="150" y="173"/>
                </a:lnTo>
                <a:lnTo>
                  <a:pt x="145" y="173"/>
                </a:lnTo>
                <a:lnTo>
                  <a:pt x="142" y="172"/>
                </a:lnTo>
                <a:lnTo>
                  <a:pt x="121" y="149"/>
                </a:lnTo>
                <a:lnTo>
                  <a:pt x="121" y="149"/>
                </a:lnTo>
                <a:lnTo>
                  <a:pt x="118" y="147"/>
                </a:lnTo>
                <a:lnTo>
                  <a:pt x="115" y="149"/>
                </a:lnTo>
                <a:lnTo>
                  <a:pt x="115" y="149"/>
                </a:lnTo>
                <a:lnTo>
                  <a:pt x="113" y="152"/>
                </a:lnTo>
                <a:lnTo>
                  <a:pt x="113" y="152"/>
                </a:lnTo>
                <a:lnTo>
                  <a:pt x="115" y="155"/>
                </a:lnTo>
                <a:lnTo>
                  <a:pt x="131" y="172"/>
                </a:lnTo>
                <a:lnTo>
                  <a:pt x="131" y="172"/>
                </a:lnTo>
                <a:lnTo>
                  <a:pt x="133" y="173"/>
                </a:lnTo>
                <a:lnTo>
                  <a:pt x="133" y="177"/>
                </a:lnTo>
                <a:lnTo>
                  <a:pt x="133" y="177"/>
                </a:lnTo>
                <a:lnTo>
                  <a:pt x="133" y="181"/>
                </a:lnTo>
                <a:lnTo>
                  <a:pt x="131" y="183"/>
                </a:lnTo>
                <a:lnTo>
                  <a:pt x="131" y="183"/>
                </a:lnTo>
                <a:lnTo>
                  <a:pt x="128" y="186"/>
                </a:lnTo>
                <a:lnTo>
                  <a:pt x="124" y="186"/>
                </a:lnTo>
                <a:lnTo>
                  <a:pt x="121" y="186"/>
                </a:lnTo>
                <a:lnTo>
                  <a:pt x="118" y="183"/>
                </a:lnTo>
                <a:lnTo>
                  <a:pt x="118" y="183"/>
                </a:lnTo>
                <a:lnTo>
                  <a:pt x="118" y="183"/>
                </a:lnTo>
                <a:lnTo>
                  <a:pt x="119" y="177"/>
                </a:lnTo>
                <a:lnTo>
                  <a:pt x="119" y="177"/>
                </a:lnTo>
                <a:lnTo>
                  <a:pt x="118" y="172"/>
                </a:lnTo>
                <a:lnTo>
                  <a:pt x="115" y="167"/>
                </a:lnTo>
                <a:lnTo>
                  <a:pt x="110" y="163"/>
                </a:lnTo>
                <a:lnTo>
                  <a:pt x="105" y="161"/>
                </a:lnTo>
                <a:lnTo>
                  <a:pt x="105" y="161"/>
                </a:lnTo>
                <a:lnTo>
                  <a:pt x="107" y="155"/>
                </a:lnTo>
                <a:lnTo>
                  <a:pt x="107" y="150"/>
                </a:lnTo>
                <a:lnTo>
                  <a:pt x="105" y="146"/>
                </a:lnTo>
                <a:lnTo>
                  <a:pt x="102" y="141"/>
                </a:lnTo>
                <a:lnTo>
                  <a:pt x="102" y="141"/>
                </a:lnTo>
                <a:lnTo>
                  <a:pt x="96" y="137"/>
                </a:lnTo>
                <a:lnTo>
                  <a:pt x="89" y="137"/>
                </a:lnTo>
                <a:lnTo>
                  <a:pt x="89" y="137"/>
                </a:lnTo>
                <a:lnTo>
                  <a:pt x="87" y="129"/>
                </a:lnTo>
                <a:lnTo>
                  <a:pt x="84" y="123"/>
                </a:lnTo>
                <a:lnTo>
                  <a:pt x="84" y="123"/>
                </a:lnTo>
                <a:lnTo>
                  <a:pt x="78" y="120"/>
                </a:lnTo>
                <a:lnTo>
                  <a:pt x="70" y="118"/>
                </a:lnTo>
                <a:lnTo>
                  <a:pt x="70" y="118"/>
                </a:lnTo>
                <a:lnTo>
                  <a:pt x="69" y="112"/>
                </a:lnTo>
                <a:lnTo>
                  <a:pt x="64" y="106"/>
                </a:lnTo>
                <a:lnTo>
                  <a:pt x="64" y="106"/>
                </a:lnTo>
                <a:lnTo>
                  <a:pt x="59" y="101"/>
                </a:lnTo>
                <a:lnTo>
                  <a:pt x="52" y="100"/>
                </a:lnTo>
                <a:lnTo>
                  <a:pt x="46" y="101"/>
                </a:lnTo>
                <a:lnTo>
                  <a:pt x="40" y="106"/>
                </a:lnTo>
                <a:lnTo>
                  <a:pt x="33" y="112"/>
                </a:lnTo>
                <a:lnTo>
                  <a:pt x="26" y="106"/>
                </a:lnTo>
                <a:lnTo>
                  <a:pt x="26" y="106"/>
                </a:lnTo>
                <a:lnTo>
                  <a:pt x="20" y="97"/>
                </a:lnTo>
                <a:lnTo>
                  <a:pt x="13" y="88"/>
                </a:lnTo>
                <a:lnTo>
                  <a:pt x="10" y="77"/>
                </a:lnTo>
                <a:lnTo>
                  <a:pt x="9" y="66"/>
                </a:lnTo>
                <a:lnTo>
                  <a:pt x="9" y="66"/>
                </a:lnTo>
                <a:lnTo>
                  <a:pt x="10" y="54"/>
                </a:lnTo>
                <a:lnTo>
                  <a:pt x="13" y="45"/>
                </a:lnTo>
                <a:lnTo>
                  <a:pt x="20" y="34"/>
                </a:lnTo>
                <a:lnTo>
                  <a:pt x="26" y="26"/>
                </a:lnTo>
                <a:lnTo>
                  <a:pt x="26" y="26"/>
                </a:lnTo>
                <a:lnTo>
                  <a:pt x="35" y="19"/>
                </a:lnTo>
                <a:lnTo>
                  <a:pt x="46" y="14"/>
                </a:lnTo>
                <a:lnTo>
                  <a:pt x="56" y="11"/>
                </a:lnTo>
                <a:lnTo>
                  <a:pt x="69" y="10"/>
                </a:lnTo>
                <a:lnTo>
                  <a:pt x="69" y="10"/>
                </a:lnTo>
                <a:lnTo>
                  <a:pt x="78" y="10"/>
                </a:lnTo>
                <a:lnTo>
                  <a:pt x="89" y="13"/>
                </a:lnTo>
                <a:lnTo>
                  <a:pt x="98" y="17"/>
                </a:lnTo>
                <a:lnTo>
                  <a:pt x="107" y="23"/>
                </a:lnTo>
                <a:lnTo>
                  <a:pt x="70" y="57"/>
                </a:lnTo>
                <a:lnTo>
                  <a:pt x="70" y="57"/>
                </a:lnTo>
                <a:lnTo>
                  <a:pt x="67" y="60"/>
                </a:lnTo>
                <a:lnTo>
                  <a:pt x="66" y="65"/>
                </a:lnTo>
                <a:lnTo>
                  <a:pt x="64" y="69"/>
                </a:lnTo>
                <a:lnTo>
                  <a:pt x="64" y="74"/>
                </a:lnTo>
                <a:lnTo>
                  <a:pt x="64" y="74"/>
                </a:lnTo>
                <a:lnTo>
                  <a:pt x="64" y="78"/>
                </a:lnTo>
                <a:lnTo>
                  <a:pt x="66" y="83"/>
                </a:lnTo>
                <a:lnTo>
                  <a:pt x="67" y="86"/>
                </a:lnTo>
                <a:lnTo>
                  <a:pt x="70" y="91"/>
                </a:lnTo>
                <a:lnTo>
                  <a:pt x="70" y="91"/>
                </a:lnTo>
                <a:lnTo>
                  <a:pt x="75" y="94"/>
                </a:lnTo>
                <a:lnTo>
                  <a:pt x="79" y="95"/>
                </a:lnTo>
                <a:lnTo>
                  <a:pt x="89" y="97"/>
                </a:lnTo>
                <a:lnTo>
                  <a:pt x="98" y="95"/>
                </a:lnTo>
                <a:lnTo>
                  <a:pt x="102" y="94"/>
                </a:lnTo>
                <a:lnTo>
                  <a:pt x="105" y="91"/>
                </a:lnTo>
                <a:lnTo>
                  <a:pt x="125" y="71"/>
                </a:lnTo>
                <a:lnTo>
                  <a:pt x="125" y="71"/>
                </a:lnTo>
                <a:lnTo>
                  <a:pt x="128" y="69"/>
                </a:lnTo>
                <a:lnTo>
                  <a:pt x="131" y="69"/>
                </a:lnTo>
                <a:lnTo>
                  <a:pt x="135" y="69"/>
                </a:lnTo>
                <a:lnTo>
                  <a:pt x="138" y="71"/>
                </a:lnTo>
                <a:lnTo>
                  <a:pt x="193" y="124"/>
                </a:lnTo>
                <a:lnTo>
                  <a:pt x="193" y="124"/>
                </a:lnTo>
                <a:lnTo>
                  <a:pt x="194" y="126"/>
                </a:lnTo>
                <a:lnTo>
                  <a:pt x="194" y="129"/>
                </a:lnTo>
                <a:lnTo>
                  <a:pt x="194" y="129"/>
                </a:lnTo>
                <a:lnTo>
                  <a:pt x="194" y="134"/>
                </a:lnTo>
                <a:lnTo>
                  <a:pt x="193" y="135"/>
                </a:lnTo>
                <a:lnTo>
                  <a:pt x="193" y="135"/>
                </a:lnTo>
                <a:lnTo>
                  <a:pt x="190" y="137"/>
                </a:lnTo>
                <a:lnTo>
                  <a:pt x="187" y="138"/>
                </a:lnTo>
                <a:lnTo>
                  <a:pt x="184" y="137"/>
                </a:lnTo>
                <a:lnTo>
                  <a:pt x="181" y="135"/>
                </a:lnTo>
                <a:lnTo>
                  <a:pt x="158" y="114"/>
                </a:lnTo>
                <a:lnTo>
                  <a:pt x="158" y="114"/>
                </a:lnTo>
                <a:lnTo>
                  <a:pt x="154" y="112"/>
                </a:lnTo>
                <a:lnTo>
                  <a:pt x="151" y="114"/>
                </a:lnTo>
                <a:lnTo>
                  <a:pt x="151" y="114"/>
                </a:lnTo>
                <a:close/>
                <a:moveTo>
                  <a:pt x="33" y="124"/>
                </a:moveTo>
                <a:lnTo>
                  <a:pt x="46" y="112"/>
                </a:lnTo>
                <a:lnTo>
                  <a:pt x="46" y="112"/>
                </a:lnTo>
                <a:lnTo>
                  <a:pt x="49" y="109"/>
                </a:lnTo>
                <a:lnTo>
                  <a:pt x="52" y="109"/>
                </a:lnTo>
                <a:lnTo>
                  <a:pt x="52" y="109"/>
                </a:lnTo>
                <a:lnTo>
                  <a:pt x="56" y="109"/>
                </a:lnTo>
                <a:lnTo>
                  <a:pt x="58" y="112"/>
                </a:lnTo>
                <a:lnTo>
                  <a:pt x="58" y="112"/>
                </a:lnTo>
                <a:lnTo>
                  <a:pt x="61" y="114"/>
                </a:lnTo>
                <a:lnTo>
                  <a:pt x="61" y="117"/>
                </a:lnTo>
                <a:lnTo>
                  <a:pt x="61" y="117"/>
                </a:lnTo>
                <a:lnTo>
                  <a:pt x="61" y="121"/>
                </a:lnTo>
                <a:lnTo>
                  <a:pt x="58" y="123"/>
                </a:lnTo>
                <a:lnTo>
                  <a:pt x="46" y="135"/>
                </a:lnTo>
                <a:lnTo>
                  <a:pt x="46" y="135"/>
                </a:lnTo>
                <a:lnTo>
                  <a:pt x="43" y="138"/>
                </a:lnTo>
                <a:lnTo>
                  <a:pt x="40" y="138"/>
                </a:lnTo>
                <a:lnTo>
                  <a:pt x="36" y="138"/>
                </a:lnTo>
                <a:lnTo>
                  <a:pt x="33" y="135"/>
                </a:lnTo>
                <a:lnTo>
                  <a:pt x="33" y="135"/>
                </a:lnTo>
                <a:lnTo>
                  <a:pt x="32" y="134"/>
                </a:lnTo>
                <a:lnTo>
                  <a:pt x="30" y="129"/>
                </a:lnTo>
                <a:lnTo>
                  <a:pt x="30" y="129"/>
                </a:lnTo>
                <a:lnTo>
                  <a:pt x="32" y="126"/>
                </a:lnTo>
                <a:lnTo>
                  <a:pt x="33" y="124"/>
                </a:lnTo>
                <a:lnTo>
                  <a:pt x="33" y="124"/>
                </a:lnTo>
                <a:close/>
                <a:moveTo>
                  <a:pt x="52" y="141"/>
                </a:moveTo>
                <a:lnTo>
                  <a:pt x="64" y="129"/>
                </a:lnTo>
                <a:lnTo>
                  <a:pt x="64" y="129"/>
                </a:lnTo>
                <a:lnTo>
                  <a:pt x="67" y="127"/>
                </a:lnTo>
                <a:lnTo>
                  <a:pt x="72" y="127"/>
                </a:lnTo>
                <a:lnTo>
                  <a:pt x="72" y="127"/>
                </a:lnTo>
                <a:lnTo>
                  <a:pt x="75" y="127"/>
                </a:lnTo>
                <a:lnTo>
                  <a:pt x="78" y="129"/>
                </a:lnTo>
                <a:lnTo>
                  <a:pt x="78" y="129"/>
                </a:lnTo>
                <a:lnTo>
                  <a:pt x="79" y="132"/>
                </a:lnTo>
                <a:lnTo>
                  <a:pt x="79" y="135"/>
                </a:lnTo>
                <a:lnTo>
                  <a:pt x="79" y="135"/>
                </a:lnTo>
                <a:lnTo>
                  <a:pt x="79" y="138"/>
                </a:lnTo>
                <a:lnTo>
                  <a:pt x="78" y="141"/>
                </a:lnTo>
                <a:lnTo>
                  <a:pt x="64" y="154"/>
                </a:lnTo>
                <a:lnTo>
                  <a:pt x="64" y="154"/>
                </a:lnTo>
                <a:lnTo>
                  <a:pt x="61" y="155"/>
                </a:lnTo>
                <a:lnTo>
                  <a:pt x="58" y="155"/>
                </a:lnTo>
                <a:lnTo>
                  <a:pt x="55" y="155"/>
                </a:lnTo>
                <a:lnTo>
                  <a:pt x="52" y="154"/>
                </a:lnTo>
                <a:lnTo>
                  <a:pt x="52" y="154"/>
                </a:lnTo>
                <a:lnTo>
                  <a:pt x="52" y="154"/>
                </a:lnTo>
                <a:lnTo>
                  <a:pt x="50" y="150"/>
                </a:lnTo>
                <a:lnTo>
                  <a:pt x="49" y="147"/>
                </a:lnTo>
                <a:lnTo>
                  <a:pt x="49" y="147"/>
                </a:lnTo>
                <a:lnTo>
                  <a:pt x="50" y="144"/>
                </a:lnTo>
                <a:lnTo>
                  <a:pt x="52" y="141"/>
                </a:lnTo>
                <a:lnTo>
                  <a:pt x="52" y="141"/>
                </a:lnTo>
                <a:close/>
                <a:moveTo>
                  <a:pt x="70" y="160"/>
                </a:moveTo>
                <a:lnTo>
                  <a:pt x="84" y="147"/>
                </a:lnTo>
                <a:lnTo>
                  <a:pt x="84" y="147"/>
                </a:lnTo>
                <a:lnTo>
                  <a:pt x="86" y="146"/>
                </a:lnTo>
                <a:lnTo>
                  <a:pt x="90" y="144"/>
                </a:lnTo>
                <a:lnTo>
                  <a:pt x="90" y="144"/>
                </a:lnTo>
                <a:lnTo>
                  <a:pt x="93" y="146"/>
                </a:lnTo>
                <a:lnTo>
                  <a:pt x="96" y="147"/>
                </a:lnTo>
                <a:lnTo>
                  <a:pt x="96" y="147"/>
                </a:lnTo>
                <a:lnTo>
                  <a:pt x="98" y="150"/>
                </a:lnTo>
                <a:lnTo>
                  <a:pt x="98" y="154"/>
                </a:lnTo>
                <a:lnTo>
                  <a:pt x="98" y="154"/>
                </a:lnTo>
                <a:lnTo>
                  <a:pt x="98" y="157"/>
                </a:lnTo>
                <a:lnTo>
                  <a:pt x="96" y="158"/>
                </a:lnTo>
                <a:lnTo>
                  <a:pt x="82" y="172"/>
                </a:lnTo>
                <a:lnTo>
                  <a:pt x="82" y="172"/>
                </a:lnTo>
                <a:lnTo>
                  <a:pt x="82" y="172"/>
                </a:lnTo>
                <a:lnTo>
                  <a:pt x="79" y="173"/>
                </a:lnTo>
                <a:lnTo>
                  <a:pt x="76" y="173"/>
                </a:lnTo>
                <a:lnTo>
                  <a:pt x="73" y="173"/>
                </a:lnTo>
                <a:lnTo>
                  <a:pt x="70" y="172"/>
                </a:lnTo>
                <a:lnTo>
                  <a:pt x="70" y="172"/>
                </a:lnTo>
                <a:lnTo>
                  <a:pt x="69" y="169"/>
                </a:lnTo>
                <a:lnTo>
                  <a:pt x="69" y="166"/>
                </a:lnTo>
                <a:lnTo>
                  <a:pt x="69" y="166"/>
                </a:lnTo>
                <a:lnTo>
                  <a:pt x="69" y="163"/>
                </a:lnTo>
                <a:lnTo>
                  <a:pt x="70" y="160"/>
                </a:lnTo>
                <a:lnTo>
                  <a:pt x="70" y="160"/>
                </a:lnTo>
                <a:close/>
                <a:moveTo>
                  <a:pt x="131" y="60"/>
                </a:moveTo>
                <a:lnTo>
                  <a:pt x="131" y="60"/>
                </a:lnTo>
                <a:lnTo>
                  <a:pt x="125" y="62"/>
                </a:lnTo>
                <a:lnTo>
                  <a:pt x="119" y="65"/>
                </a:lnTo>
                <a:lnTo>
                  <a:pt x="99" y="85"/>
                </a:lnTo>
                <a:lnTo>
                  <a:pt x="99" y="85"/>
                </a:lnTo>
                <a:lnTo>
                  <a:pt x="95" y="88"/>
                </a:lnTo>
                <a:lnTo>
                  <a:pt x="89" y="89"/>
                </a:lnTo>
                <a:lnTo>
                  <a:pt x="82" y="88"/>
                </a:lnTo>
                <a:lnTo>
                  <a:pt x="76" y="85"/>
                </a:lnTo>
                <a:lnTo>
                  <a:pt x="76" y="85"/>
                </a:lnTo>
                <a:lnTo>
                  <a:pt x="73" y="80"/>
                </a:lnTo>
                <a:lnTo>
                  <a:pt x="72" y="74"/>
                </a:lnTo>
                <a:lnTo>
                  <a:pt x="72" y="74"/>
                </a:lnTo>
                <a:lnTo>
                  <a:pt x="73" y="68"/>
                </a:lnTo>
                <a:lnTo>
                  <a:pt x="76" y="63"/>
                </a:lnTo>
                <a:lnTo>
                  <a:pt x="116" y="26"/>
                </a:lnTo>
                <a:lnTo>
                  <a:pt x="116" y="26"/>
                </a:lnTo>
                <a:lnTo>
                  <a:pt x="125" y="19"/>
                </a:lnTo>
                <a:lnTo>
                  <a:pt x="135" y="14"/>
                </a:lnTo>
                <a:lnTo>
                  <a:pt x="147" y="11"/>
                </a:lnTo>
                <a:lnTo>
                  <a:pt x="158" y="10"/>
                </a:lnTo>
                <a:lnTo>
                  <a:pt x="158" y="10"/>
                </a:lnTo>
                <a:lnTo>
                  <a:pt x="170" y="11"/>
                </a:lnTo>
                <a:lnTo>
                  <a:pt x="181" y="14"/>
                </a:lnTo>
                <a:lnTo>
                  <a:pt x="191" y="19"/>
                </a:lnTo>
                <a:lnTo>
                  <a:pt x="199" y="26"/>
                </a:lnTo>
                <a:lnTo>
                  <a:pt x="199" y="26"/>
                </a:lnTo>
                <a:lnTo>
                  <a:pt x="207" y="34"/>
                </a:lnTo>
                <a:lnTo>
                  <a:pt x="213" y="45"/>
                </a:lnTo>
                <a:lnTo>
                  <a:pt x="216" y="54"/>
                </a:lnTo>
                <a:lnTo>
                  <a:pt x="217" y="66"/>
                </a:lnTo>
                <a:lnTo>
                  <a:pt x="217" y="66"/>
                </a:lnTo>
                <a:lnTo>
                  <a:pt x="216" y="77"/>
                </a:lnTo>
                <a:lnTo>
                  <a:pt x="213" y="88"/>
                </a:lnTo>
                <a:lnTo>
                  <a:pt x="207" y="97"/>
                </a:lnTo>
                <a:lnTo>
                  <a:pt x="199" y="106"/>
                </a:lnTo>
                <a:lnTo>
                  <a:pt x="193" y="112"/>
                </a:lnTo>
                <a:lnTo>
                  <a:pt x="144" y="65"/>
                </a:lnTo>
                <a:lnTo>
                  <a:pt x="144" y="65"/>
                </a:lnTo>
                <a:lnTo>
                  <a:pt x="138" y="62"/>
                </a:lnTo>
                <a:lnTo>
                  <a:pt x="131" y="60"/>
                </a:lnTo>
                <a:lnTo>
                  <a:pt x="131" y="60"/>
                </a:lnTo>
                <a:close/>
                <a:moveTo>
                  <a:pt x="101" y="169"/>
                </a:moveTo>
                <a:lnTo>
                  <a:pt x="101" y="169"/>
                </a:lnTo>
                <a:lnTo>
                  <a:pt x="105" y="169"/>
                </a:lnTo>
                <a:lnTo>
                  <a:pt x="107" y="172"/>
                </a:lnTo>
                <a:lnTo>
                  <a:pt x="110" y="173"/>
                </a:lnTo>
                <a:lnTo>
                  <a:pt x="110" y="177"/>
                </a:lnTo>
                <a:lnTo>
                  <a:pt x="110" y="177"/>
                </a:lnTo>
                <a:lnTo>
                  <a:pt x="110" y="181"/>
                </a:lnTo>
                <a:lnTo>
                  <a:pt x="107" y="183"/>
                </a:lnTo>
                <a:lnTo>
                  <a:pt x="105" y="184"/>
                </a:lnTo>
                <a:lnTo>
                  <a:pt x="101" y="186"/>
                </a:lnTo>
                <a:lnTo>
                  <a:pt x="101" y="186"/>
                </a:lnTo>
                <a:lnTo>
                  <a:pt x="98" y="184"/>
                </a:lnTo>
                <a:lnTo>
                  <a:pt x="95" y="183"/>
                </a:lnTo>
                <a:lnTo>
                  <a:pt x="93" y="181"/>
                </a:lnTo>
                <a:lnTo>
                  <a:pt x="93" y="177"/>
                </a:lnTo>
                <a:lnTo>
                  <a:pt x="93" y="177"/>
                </a:lnTo>
                <a:lnTo>
                  <a:pt x="93" y="173"/>
                </a:lnTo>
                <a:lnTo>
                  <a:pt x="95" y="172"/>
                </a:lnTo>
                <a:lnTo>
                  <a:pt x="98" y="169"/>
                </a:lnTo>
                <a:lnTo>
                  <a:pt x="101" y="169"/>
                </a:lnTo>
                <a:lnTo>
                  <a:pt x="101" y="16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grpSp>
        <p:nvGrpSpPr>
          <p:cNvPr id="21" name="Group 20"/>
          <p:cNvGrpSpPr/>
          <p:nvPr/>
        </p:nvGrpSpPr>
        <p:grpSpPr>
          <a:xfrm>
            <a:off x="7169364" y="5478878"/>
            <a:ext cx="495528" cy="302927"/>
            <a:chOff x="5868988" y="5800725"/>
            <a:chExt cx="420688" cy="342900"/>
          </a:xfrm>
        </p:grpSpPr>
        <p:sp>
          <p:nvSpPr>
            <p:cNvPr id="22" name="Freeform 343"/>
            <p:cNvSpPr>
              <a:spLocks noEditPoints="1"/>
            </p:cNvSpPr>
            <p:nvPr/>
          </p:nvSpPr>
          <p:spPr bwMode="auto">
            <a:xfrm>
              <a:off x="5911851" y="5800725"/>
              <a:ext cx="104775" cy="103188"/>
            </a:xfrm>
            <a:custGeom>
              <a:avLst/>
              <a:gdLst>
                <a:gd name="T0" fmla="*/ 32 w 66"/>
                <a:gd name="T1" fmla="*/ 65 h 65"/>
                <a:gd name="T2" fmla="*/ 46 w 66"/>
                <a:gd name="T3" fmla="*/ 62 h 65"/>
                <a:gd name="T4" fmla="*/ 57 w 66"/>
                <a:gd name="T5" fmla="*/ 56 h 65"/>
                <a:gd name="T6" fmla="*/ 63 w 66"/>
                <a:gd name="T7" fmla="*/ 46 h 65"/>
                <a:gd name="T8" fmla="*/ 66 w 66"/>
                <a:gd name="T9" fmla="*/ 33 h 65"/>
                <a:gd name="T10" fmla="*/ 66 w 66"/>
                <a:gd name="T11" fmla="*/ 26 h 65"/>
                <a:gd name="T12" fmla="*/ 60 w 66"/>
                <a:gd name="T13" fmla="*/ 13 h 65"/>
                <a:gd name="T14" fmla="*/ 51 w 66"/>
                <a:gd name="T15" fmla="*/ 6 h 65"/>
                <a:gd name="T16" fmla="*/ 40 w 66"/>
                <a:gd name="T17" fmla="*/ 0 h 65"/>
                <a:gd name="T18" fmla="*/ 32 w 66"/>
                <a:gd name="T19" fmla="*/ 0 h 65"/>
                <a:gd name="T20" fmla="*/ 20 w 66"/>
                <a:gd name="T21" fmla="*/ 3 h 65"/>
                <a:gd name="T22" fmla="*/ 9 w 66"/>
                <a:gd name="T23" fmla="*/ 9 h 65"/>
                <a:gd name="T24" fmla="*/ 2 w 66"/>
                <a:gd name="T25" fmla="*/ 20 h 65"/>
                <a:gd name="T26" fmla="*/ 0 w 66"/>
                <a:gd name="T27" fmla="*/ 33 h 65"/>
                <a:gd name="T28" fmla="*/ 0 w 66"/>
                <a:gd name="T29" fmla="*/ 39 h 65"/>
                <a:gd name="T30" fmla="*/ 5 w 66"/>
                <a:gd name="T31" fmla="*/ 52 h 65"/>
                <a:gd name="T32" fmla="*/ 14 w 66"/>
                <a:gd name="T33" fmla="*/ 59 h 65"/>
                <a:gd name="T34" fmla="*/ 26 w 66"/>
                <a:gd name="T35" fmla="*/ 65 h 65"/>
                <a:gd name="T36" fmla="*/ 32 w 66"/>
                <a:gd name="T37" fmla="*/ 65 h 65"/>
                <a:gd name="T38" fmla="*/ 32 w 66"/>
                <a:gd name="T39" fmla="*/ 7 h 65"/>
                <a:gd name="T40" fmla="*/ 43 w 66"/>
                <a:gd name="T41" fmla="*/ 10 h 65"/>
                <a:gd name="T42" fmla="*/ 51 w 66"/>
                <a:gd name="T43" fmla="*/ 15 h 65"/>
                <a:gd name="T44" fmla="*/ 55 w 66"/>
                <a:gd name="T45" fmla="*/ 23 h 65"/>
                <a:gd name="T46" fmla="*/ 57 w 66"/>
                <a:gd name="T47" fmla="*/ 33 h 65"/>
                <a:gd name="T48" fmla="*/ 57 w 66"/>
                <a:gd name="T49" fmla="*/ 38 h 65"/>
                <a:gd name="T50" fmla="*/ 54 w 66"/>
                <a:gd name="T51" fmla="*/ 47 h 65"/>
                <a:gd name="T52" fmla="*/ 46 w 66"/>
                <a:gd name="T53" fmla="*/ 53 h 65"/>
                <a:gd name="T54" fmla="*/ 39 w 66"/>
                <a:gd name="T55" fmla="*/ 56 h 65"/>
                <a:gd name="T56" fmla="*/ 32 w 66"/>
                <a:gd name="T57" fmla="*/ 58 h 65"/>
                <a:gd name="T58" fmla="*/ 23 w 66"/>
                <a:gd name="T59" fmla="*/ 55 h 65"/>
                <a:gd name="T60" fmla="*/ 16 w 66"/>
                <a:gd name="T61" fmla="*/ 50 h 65"/>
                <a:gd name="T62" fmla="*/ 9 w 66"/>
                <a:gd name="T63" fmla="*/ 43 h 65"/>
                <a:gd name="T64" fmla="*/ 8 w 66"/>
                <a:gd name="T65" fmla="*/ 33 h 65"/>
                <a:gd name="T66" fmla="*/ 8 w 66"/>
                <a:gd name="T67" fmla="*/ 27 h 65"/>
                <a:gd name="T68" fmla="*/ 13 w 66"/>
                <a:gd name="T69" fmla="*/ 20 h 65"/>
                <a:gd name="T70" fmla="*/ 19 w 66"/>
                <a:gd name="T71" fmla="*/ 12 h 65"/>
                <a:gd name="T72" fmla="*/ 28 w 66"/>
                <a:gd name="T73" fmla="*/ 9 h 65"/>
                <a:gd name="T74" fmla="*/ 32 w 66"/>
                <a:gd name="T7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5">
                  <a:moveTo>
                    <a:pt x="32" y="65"/>
                  </a:moveTo>
                  <a:lnTo>
                    <a:pt x="32" y="65"/>
                  </a:lnTo>
                  <a:lnTo>
                    <a:pt x="40" y="65"/>
                  </a:lnTo>
                  <a:lnTo>
                    <a:pt x="46" y="62"/>
                  </a:lnTo>
                  <a:lnTo>
                    <a:pt x="51" y="59"/>
                  </a:lnTo>
                  <a:lnTo>
                    <a:pt x="57" y="56"/>
                  </a:lnTo>
                  <a:lnTo>
                    <a:pt x="60" y="52"/>
                  </a:lnTo>
                  <a:lnTo>
                    <a:pt x="63" y="46"/>
                  </a:lnTo>
                  <a:lnTo>
                    <a:pt x="66" y="39"/>
                  </a:lnTo>
                  <a:lnTo>
                    <a:pt x="66" y="33"/>
                  </a:lnTo>
                  <a:lnTo>
                    <a:pt x="66" y="33"/>
                  </a:lnTo>
                  <a:lnTo>
                    <a:pt x="66" y="26"/>
                  </a:lnTo>
                  <a:lnTo>
                    <a:pt x="63" y="20"/>
                  </a:lnTo>
                  <a:lnTo>
                    <a:pt x="60" y="13"/>
                  </a:lnTo>
                  <a:lnTo>
                    <a:pt x="57" y="9"/>
                  </a:lnTo>
                  <a:lnTo>
                    <a:pt x="51" y="6"/>
                  </a:lnTo>
                  <a:lnTo>
                    <a:pt x="46" y="3"/>
                  </a:lnTo>
                  <a:lnTo>
                    <a:pt x="40" y="0"/>
                  </a:lnTo>
                  <a:lnTo>
                    <a:pt x="32" y="0"/>
                  </a:lnTo>
                  <a:lnTo>
                    <a:pt x="32" y="0"/>
                  </a:lnTo>
                  <a:lnTo>
                    <a:pt x="26" y="0"/>
                  </a:lnTo>
                  <a:lnTo>
                    <a:pt x="20" y="3"/>
                  </a:lnTo>
                  <a:lnTo>
                    <a:pt x="14" y="6"/>
                  </a:lnTo>
                  <a:lnTo>
                    <a:pt x="9" y="9"/>
                  </a:lnTo>
                  <a:lnTo>
                    <a:pt x="5" y="13"/>
                  </a:lnTo>
                  <a:lnTo>
                    <a:pt x="2" y="20"/>
                  </a:lnTo>
                  <a:lnTo>
                    <a:pt x="0" y="26"/>
                  </a:lnTo>
                  <a:lnTo>
                    <a:pt x="0" y="33"/>
                  </a:lnTo>
                  <a:lnTo>
                    <a:pt x="0" y="33"/>
                  </a:lnTo>
                  <a:lnTo>
                    <a:pt x="0" y="39"/>
                  </a:lnTo>
                  <a:lnTo>
                    <a:pt x="2" y="46"/>
                  </a:lnTo>
                  <a:lnTo>
                    <a:pt x="5" y="52"/>
                  </a:lnTo>
                  <a:lnTo>
                    <a:pt x="9" y="56"/>
                  </a:lnTo>
                  <a:lnTo>
                    <a:pt x="14" y="59"/>
                  </a:lnTo>
                  <a:lnTo>
                    <a:pt x="20" y="62"/>
                  </a:lnTo>
                  <a:lnTo>
                    <a:pt x="26" y="65"/>
                  </a:lnTo>
                  <a:lnTo>
                    <a:pt x="32" y="65"/>
                  </a:lnTo>
                  <a:lnTo>
                    <a:pt x="32" y="65"/>
                  </a:lnTo>
                  <a:close/>
                  <a:moveTo>
                    <a:pt x="32" y="7"/>
                  </a:moveTo>
                  <a:lnTo>
                    <a:pt x="32" y="7"/>
                  </a:lnTo>
                  <a:lnTo>
                    <a:pt x="39" y="9"/>
                  </a:lnTo>
                  <a:lnTo>
                    <a:pt x="43" y="10"/>
                  </a:lnTo>
                  <a:lnTo>
                    <a:pt x="46" y="12"/>
                  </a:lnTo>
                  <a:lnTo>
                    <a:pt x="51" y="15"/>
                  </a:lnTo>
                  <a:lnTo>
                    <a:pt x="54" y="20"/>
                  </a:lnTo>
                  <a:lnTo>
                    <a:pt x="55" y="23"/>
                  </a:lnTo>
                  <a:lnTo>
                    <a:pt x="57" y="27"/>
                  </a:lnTo>
                  <a:lnTo>
                    <a:pt x="57" y="33"/>
                  </a:lnTo>
                  <a:lnTo>
                    <a:pt x="57" y="33"/>
                  </a:lnTo>
                  <a:lnTo>
                    <a:pt x="57" y="38"/>
                  </a:lnTo>
                  <a:lnTo>
                    <a:pt x="55" y="43"/>
                  </a:lnTo>
                  <a:lnTo>
                    <a:pt x="54" y="47"/>
                  </a:lnTo>
                  <a:lnTo>
                    <a:pt x="51" y="50"/>
                  </a:lnTo>
                  <a:lnTo>
                    <a:pt x="46" y="53"/>
                  </a:lnTo>
                  <a:lnTo>
                    <a:pt x="43" y="55"/>
                  </a:lnTo>
                  <a:lnTo>
                    <a:pt x="39" y="56"/>
                  </a:lnTo>
                  <a:lnTo>
                    <a:pt x="32" y="58"/>
                  </a:lnTo>
                  <a:lnTo>
                    <a:pt x="32" y="58"/>
                  </a:lnTo>
                  <a:lnTo>
                    <a:pt x="28" y="56"/>
                  </a:lnTo>
                  <a:lnTo>
                    <a:pt x="23" y="55"/>
                  </a:lnTo>
                  <a:lnTo>
                    <a:pt x="19" y="53"/>
                  </a:lnTo>
                  <a:lnTo>
                    <a:pt x="16" y="50"/>
                  </a:lnTo>
                  <a:lnTo>
                    <a:pt x="13" y="47"/>
                  </a:lnTo>
                  <a:lnTo>
                    <a:pt x="9" y="43"/>
                  </a:lnTo>
                  <a:lnTo>
                    <a:pt x="8" y="38"/>
                  </a:lnTo>
                  <a:lnTo>
                    <a:pt x="8" y="33"/>
                  </a:lnTo>
                  <a:lnTo>
                    <a:pt x="8" y="33"/>
                  </a:lnTo>
                  <a:lnTo>
                    <a:pt x="8" y="27"/>
                  </a:lnTo>
                  <a:lnTo>
                    <a:pt x="9" y="23"/>
                  </a:lnTo>
                  <a:lnTo>
                    <a:pt x="13" y="20"/>
                  </a:lnTo>
                  <a:lnTo>
                    <a:pt x="16" y="15"/>
                  </a:lnTo>
                  <a:lnTo>
                    <a:pt x="19" y="12"/>
                  </a:lnTo>
                  <a:lnTo>
                    <a:pt x="23" y="10"/>
                  </a:lnTo>
                  <a:lnTo>
                    <a:pt x="28" y="9"/>
                  </a:lnTo>
                  <a:lnTo>
                    <a:pt x="32" y="7"/>
                  </a:lnTo>
                  <a:lnTo>
                    <a:pt x="32" y="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44"/>
            <p:cNvSpPr>
              <a:spLocks noEditPoints="1"/>
            </p:cNvSpPr>
            <p:nvPr/>
          </p:nvSpPr>
          <p:spPr bwMode="auto">
            <a:xfrm>
              <a:off x="5868988" y="5926138"/>
              <a:ext cx="192088" cy="117475"/>
            </a:xfrm>
            <a:custGeom>
              <a:avLst/>
              <a:gdLst>
                <a:gd name="T0" fmla="*/ 116 w 121"/>
                <a:gd name="T1" fmla="*/ 74 h 74"/>
                <a:gd name="T2" fmla="*/ 119 w 121"/>
                <a:gd name="T3" fmla="*/ 72 h 74"/>
                <a:gd name="T4" fmla="*/ 121 w 121"/>
                <a:gd name="T5" fmla="*/ 23 h 74"/>
                <a:gd name="T6" fmla="*/ 119 w 121"/>
                <a:gd name="T7" fmla="*/ 19 h 74"/>
                <a:gd name="T8" fmla="*/ 113 w 121"/>
                <a:gd name="T9" fmla="*/ 6 h 74"/>
                <a:gd name="T10" fmla="*/ 101 w 121"/>
                <a:gd name="T11" fmla="*/ 0 h 74"/>
                <a:gd name="T12" fmla="*/ 73 w 121"/>
                <a:gd name="T13" fmla="*/ 0 h 74"/>
                <a:gd name="T14" fmla="*/ 72 w 121"/>
                <a:gd name="T15" fmla="*/ 0 h 74"/>
                <a:gd name="T16" fmla="*/ 59 w 121"/>
                <a:gd name="T17" fmla="*/ 19 h 74"/>
                <a:gd name="T18" fmla="*/ 50 w 121"/>
                <a:gd name="T19" fmla="*/ 2 h 74"/>
                <a:gd name="T20" fmla="*/ 47 w 121"/>
                <a:gd name="T21" fmla="*/ 0 h 74"/>
                <a:gd name="T22" fmla="*/ 23 w 121"/>
                <a:gd name="T23" fmla="*/ 0 h 74"/>
                <a:gd name="T24" fmla="*/ 14 w 121"/>
                <a:gd name="T25" fmla="*/ 2 h 74"/>
                <a:gd name="T26" fmla="*/ 1 w 121"/>
                <a:gd name="T27" fmla="*/ 14 h 74"/>
                <a:gd name="T28" fmla="*/ 0 w 121"/>
                <a:gd name="T29" fmla="*/ 23 h 74"/>
                <a:gd name="T30" fmla="*/ 0 w 121"/>
                <a:gd name="T31" fmla="*/ 69 h 74"/>
                <a:gd name="T32" fmla="*/ 4 w 121"/>
                <a:gd name="T33" fmla="*/ 74 h 74"/>
                <a:gd name="T34" fmla="*/ 7 w 121"/>
                <a:gd name="T35" fmla="*/ 23 h 74"/>
                <a:gd name="T36" fmla="*/ 9 w 121"/>
                <a:gd name="T37" fmla="*/ 17 h 74"/>
                <a:gd name="T38" fmla="*/ 17 w 121"/>
                <a:gd name="T39" fmla="*/ 9 h 74"/>
                <a:gd name="T40" fmla="*/ 44 w 121"/>
                <a:gd name="T41" fmla="*/ 8 h 74"/>
                <a:gd name="T42" fmla="*/ 56 w 121"/>
                <a:gd name="T43" fmla="*/ 29 h 74"/>
                <a:gd name="T44" fmla="*/ 58 w 121"/>
                <a:gd name="T45" fmla="*/ 31 h 74"/>
                <a:gd name="T46" fmla="*/ 58 w 121"/>
                <a:gd name="T47" fmla="*/ 31 h 74"/>
                <a:gd name="T48" fmla="*/ 59 w 121"/>
                <a:gd name="T49" fmla="*/ 31 h 74"/>
                <a:gd name="T50" fmla="*/ 59 w 121"/>
                <a:gd name="T51" fmla="*/ 31 h 74"/>
                <a:gd name="T52" fmla="*/ 63 w 121"/>
                <a:gd name="T53" fmla="*/ 31 h 74"/>
                <a:gd name="T54" fmla="*/ 63 w 121"/>
                <a:gd name="T55" fmla="*/ 31 h 74"/>
                <a:gd name="T56" fmla="*/ 76 w 121"/>
                <a:gd name="T57" fmla="*/ 8 h 74"/>
                <a:gd name="T58" fmla="*/ 96 w 121"/>
                <a:gd name="T59" fmla="*/ 8 h 74"/>
                <a:gd name="T60" fmla="*/ 107 w 121"/>
                <a:gd name="T61" fmla="*/ 13 h 74"/>
                <a:gd name="T62" fmla="*/ 112 w 121"/>
                <a:gd name="T63" fmla="*/ 23 h 74"/>
                <a:gd name="T64" fmla="*/ 7 w 121"/>
                <a:gd name="T65" fmla="*/ 6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74">
                  <a:moveTo>
                    <a:pt x="4" y="74"/>
                  </a:moveTo>
                  <a:lnTo>
                    <a:pt x="116" y="74"/>
                  </a:lnTo>
                  <a:lnTo>
                    <a:pt x="116" y="74"/>
                  </a:lnTo>
                  <a:lnTo>
                    <a:pt x="119" y="72"/>
                  </a:lnTo>
                  <a:lnTo>
                    <a:pt x="121" y="69"/>
                  </a:lnTo>
                  <a:lnTo>
                    <a:pt x="121" y="23"/>
                  </a:lnTo>
                  <a:lnTo>
                    <a:pt x="121" y="23"/>
                  </a:lnTo>
                  <a:lnTo>
                    <a:pt x="119" y="19"/>
                  </a:lnTo>
                  <a:lnTo>
                    <a:pt x="119" y="14"/>
                  </a:lnTo>
                  <a:lnTo>
                    <a:pt x="113" y="6"/>
                  </a:lnTo>
                  <a:lnTo>
                    <a:pt x="105" y="2"/>
                  </a:lnTo>
                  <a:lnTo>
                    <a:pt x="101" y="0"/>
                  </a:lnTo>
                  <a:lnTo>
                    <a:pt x="96" y="0"/>
                  </a:lnTo>
                  <a:lnTo>
                    <a:pt x="73" y="0"/>
                  </a:lnTo>
                  <a:lnTo>
                    <a:pt x="73" y="0"/>
                  </a:lnTo>
                  <a:lnTo>
                    <a:pt x="72" y="0"/>
                  </a:lnTo>
                  <a:lnTo>
                    <a:pt x="70" y="2"/>
                  </a:lnTo>
                  <a:lnTo>
                    <a:pt x="59" y="19"/>
                  </a:lnTo>
                  <a:lnTo>
                    <a:pt x="50" y="2"/>
                  </a:lnTo>
                  <a:lnTo>
                    <a:pt x="50" y="2"/>
                  </a:lnTo>
                  <a:lnTo>
                    <a:pt x="49" y="0"/>
                  </a:lnTo>
                  <a:lnTo>
                    <a:pt x="47" y="0"/>
                  </a:lnTo>
                  <a:lnTo>
                    <a:pt x="23" y="0"/>
                  </a:lnTo>
                  <a:lnTo>
                    <a:pt x="23" y="0"/>
                  </a:lnTo>
                  <a:lnTo>
                    <a:pt x="18" y="0"/>
                  </a:lnTo>
                  <a:lnTo>
                    <a:pt x="14" y="2"/>
                  </a:lnTo>
                  <a:lnTo>
                    <a:pt x="6" y="6"/>
                  </a:lnTo>
                  <a:lnTo>
                    <a:pt x="1" y="14"/>
                  </a:lnTo>
                  <a:lnTo>
                    <a:pt x="0" y="19"/>
                  </a:lnTo>
                  <a:lnTo>
                    <a:pt x="0" y="23"/>
                  </a:lnTo>
                  <a:lnTo>
                    <a:pt x="0" y="69"/>
                  </a:lnTo>
                  <a:lnTo>
                    <a:pt x="0" y="69"/>
                  </a:lnTo>
                  <a:lnTo>
                    <a:pt x="1" y="72"/>
                  </a:lnTo>
                  <a:lnTo>
                    <a:pt x="4" y="74"/>
                  </a:lnTo>
                  <a:lnTo>
                    <a:pt x="4" y="74"/>
                  </a:lnTo>
                  <a:close/>
                  <a:moveTo>
                    <a:pt x="7" y="23"/>
                  </a:moveTo>
                  <a:lnTo>
                    <a:pt x="7" y="23"/>
                  </a:lnTo>
                  <a:lnTo>
                    <a:pt x="9" y="17"/>
                  </a:lnTo>
                  <a:lnTo>
                    <a:pt x="12" y="13"/>
                  </a:lnTo>
                  <a:lnTo>
                    <a:pt x="17" y="9"/>
                  </a:lnTo>
                  <a:lnTo>
                    <a:pt x="23" y="8"/>
                  </a:lnTo>
                  <a:lnTo>
                    <a:pt x="44" y="8"/>
                  </a:lnTo>
                  <a:lnTo>
                    <a:pt x="56" y="29"/>
                  </a:lnTo>
                  <a:lnTo>
                    <a:pt x="56" y="29"/>
                  </a:lnTo>
                  <a:lnTo>
                    <a:pt x="58" y="31"/>
                  </a:lnTo>
                  <a:lnTo>
                    <a:pt x="58" y="31"/>
                  </a:lnTo>
                  <a:lnTo>
                    <a:pt x="58" y="31"/>
                  </a:lnTo>
                  <a:lnTo>
                    <a:pt x="58" y="31"/>
                  </a:lnTo>
                  <a:lnTo>
                    <a:pt x="59" y="31"/>
                  </a:lnTo>
                  <a:lnTo>
                    <a:pt x="59" y="31"/>
                  </a:lnTo>
                  <a:lnTo>
                    <a:pt x="59" y="31"/>
                  </a:lnTo>
                  <a:lnTo>
                    <a:pt x="59" y="31"/>
                  </a:lnTo>
                  <a:lnTo>
                    <a:pt x="63" y="31"/>
                  </a:lnTo>
                  <a:lnTo>
                    <a:pt x="63" y="31"/>
                  </a:lnTo>
                  <a:lnTo>
                    <a:pt x="63" y="31"/>
                  </a:lnTo>
                  <a:lnTo>
                    <a:pt x="63" y="31"/>
                  </a:lnTo>
                  <a:lnTo>
                    <a:pt x="64" y="29"/>
                  </a:lnTo>
                  <a:lnTo>
                    <a:pt x="76" y="8"/>
                  </a:lnTo>
                  <a:lnTo>
                    <a:pt x="96" y="8"/>
                  </a:lnTo>
                  <a:lnTo>
                    <a:pt x="96" y="8"/>
                  </a:lnTo>
                  <a:lnTo>
                    <a:pt x="102" y="9"/>
                  </a:lnTo>
                  <a:lnTo>
                    <a:pt x="107" y="13"/>
                  </a:lnTo>
                  <a:lnTo>
                    <a:pt x="112" y="17"/>
                  </a:lnTo>
                  <a:lnTo>
                    <a:pt x="112" y="23"/>
                  </a:lnTo>
                  <a:lnTo>
                    <a:pt x="112" y="65"/>
                  </a:lnTo>
                  <a:lnTo>
                    <a:pt x="7" y="65"/>
                  </a:lnTo>
                  <a:lnTo>
                    <a:pt x="7" y="2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45"/>
            <p:cNvSpPr>
              <a:spLocks noEditPoints="1"/>
            </p:cNvSpPr>
            <p:nvPr/>
          </p:nvSpPr>
          <p:spPr bwMode="auto">
            <a:xfrm>
              <a:off x="5868988" y="6026150"/>
              <a:ext cx="420688" cy="117475"/>
            </a:xfrm>
            <a:custGeom>
              <a:avLst/>
              <a:gdLst>
                <a:gd name="T0" fmla="*/ 219 w 265"/>
                <a:gd name="T1" fmla="*/ 0 h 74"/>
                <a:gd name="T2" fmla="*/ 216 w 265"/>
                <a:gd name="T3" fmla="*/ 0 h 74"/>
                <a:gd name="T4" fmla="*/ 205 w 265"/>
                <a:gd name="T5" fmla="*/ 18 h 74"/>
                <a:gd name="T6" fmla="*/ 196 w 265"/>
                <a:gd name="T7" fmla="*/ 2 h 74"/>
                <a:gd name="T8" fmla="*/ 191 w 265"/>
                <a:gd name="T9" fmla="*/ 0 h 74"/>
                <a:gd name="T10" fmla="*/ 168 w 265"/>
                <a:gd name="T11" fmla="*/ 0 h 74"/>
                <a:gd name="T12" fmla="*/ 159 w 265"/>
                <a:gd name="T13" fmla="*/ 2 h 74"/>
                <a:gd name="T14" fmla="*/ 147 w 265"/>
                <a:gd name="T15" fmla="*/ 14 h 74"/>
                <a:gd name="T16" fmla="*/ 144 w 265"/>
                <a:gd name="T17" fmla="*/ 23 h 74"/>
                <a:gd name="T18" fmla="*/ 4 w 265"/>
                <a:gd name="T19" fmla="*/ 38 h 74"/>
                <a:gd name="T20" fmla="*/ 1 w 265"/>
                <a:gd name="T21" fmla="*/ 38 h 74"/>
                <a:gd name="T22" fmla="*/ 0 w 265"/>
                <a:gd name="T23" fmla="*/ 41 h 74"/>
                <a:gd name="T24" fmla="*/ 4 w 265"/>
                <a:gd name="T25" fmla="*/ 46 h 74"/>
                <a:gd name="T26" fmla="*/ 144 w 265"/>
                <a:gd name="T27" fmla="*/ 69 h 74"/>
                <a:gd name="T28" fmla="*/ 145 w 265"/>
                <a:gd name="T29" fmla="*/ 72 h 74"/>
                <a:gd name="T30" fmla="*/ 262 w 265"/>
                <a:gd name="T31" fmla="*/ 74 h 74"/>
                <a:gd name="T32" fmla="*/ 265 w 265"/>
                <a:gd name="T33" fmla="*/ 72 h 74"/>
                <a:gd name="T34" fmla="*/ 265 w 265"/>
                <a:gd name="T35" fmla="*/ 23 h 74"/>
                <a:gd name="T36" fmla="*/ 265 w 265"/>
                <a:gd name="T37" fmla="*/ 18 h 74"/>
                <a:gd name="T38" fmla="*/ 259 w 265"/>
                <a:gd name="T39" fmla="*/ 8 h 74"/>
                <a:gd name="T40" fmla="*/ 246 w 265"/>
                <a:gd name="T41" fmla="*/ 0 h 74"/>
                <a:gd name="T42" fmla="*/ 242 w 265"/>
                <a:gd name="T43" fmla="*/ 0 h 74"/>
                <a:gd name="T44" fmla="*/ 153 w 265"/>
                <a:gd name="T45" fmla="*/ 64 h 74"/>
                <a:gd name="T46" fmla="*/ 153 w 265"/>
                <a:gd name="T47" fmla="*/ 23 h 74"/>
                <a:gd name="T48" fmla="*/ 158 w 265"/>
                <a:gd name="T49" fmla="*/ 12 h 74"/>
                <a:gd name="T50" fmla="*/ 168 w 265"/>
                <a:gd name="T51" fmla="*/ 8 h 74"/>
                <a:gd name="T52" fmla="*/ 202 w 265"/>
                <a:gd name="T53" fmla="*/ 29 h 74"/>
                <a:gd name="T54" fmla="*/ 204 w 265"/>
                <a:gd name="T55" fmla="*/ 31 h 74"/>
                <a:gd name="T56" fmla="*/ 207 w 265"/>
                <a:gd name="T57" fmla="*/ 31 h 74"/>
                <a:gd name="T58" fmla="*/ 220 w 265"/>
                <a:gd name="T59" fmla="*/ 8 h 74"/>
                <a:gd name="T60" fmla="*/ 242 w 265"/>
                <a:gd name="T61" fmla="*/ 8 h 74"/>
                <a:gd name="T62" fmla="*/ 253 w 265"/>
                <a:gd name="T63" fmla="*/ 12 h 74"/>
                <a:gd name="T64" fmla="*/ 257 w 265"/>
                <a:gd name="T65" fmla="*/ 2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5" h="74">
                  <a:moveTo>
                    <a:pt x="242" y="0"/>
                  </a:moveTo>
                  <a:lnTo>
                    <a:pt x="219" y="0"/>
                  </a:lnTo>
                  <a:lnTo>
                    <a:pt x="219" y="0"/>
                  </a:lnTo>
                  <a:lnTo>
                    <a:pt x="216" y="0"/>
                  </a:lnTo>
                  <a:lnTo>
                    <a:pt x="214" y="2"/>
                  </a:lnTo>
                  <a:lnTo>
                    <a:pt x="205" y="18"/>
                  </a:lnTo>
                  <a:lnTo>
                    <a:pt x="196" y="2"/>
                  </a:lnTo>
                  <a:lnTo>
                    <a:pt x="196" y="2"/>
                  </a:lnTo>
                  <a:lnTo>
                    <a:pt x="194" y="0"/>
                  </a:lnTo>
                  <a:lnTo>
                    <a:pt x="191" y="0"/>
                  </a:lnTo>
                  <a:lnTo>
                    <a:pt x="168" y="0"/>
                  </a:lnTo>
                  <a:lnTo>
                    <a:pt x="168" y="0"/>
                  </a:lnTo>
                  <a:lnTo>
                    <a:pt x="162" y="0"/>
                  </a:lnTo>
                  <a:lnTo>
                    <a:pt x="159" y="2"/>
                  </a:lnTo>
                  <a:lnTo>
                    <a:pt x="151" y="8"/>
                  </a:lnTo>
                  <a:lnTo>
                    <a:pt x="147" y="14"/>
                  </a:lnTo>
                  <a:lnTo>
                    <a:pt x="145" y="18"/>
                  </a:lnTo>
                  <a:lnTo>
                    <a:pt x="144" y="23"/>
                  </a:lnTo>
                  <a:lnTo>
                    <a:pt x="144" y="38"/>
                  </a:lnTo>
                  <a:lnTo>
                    <a:pt x="4" y="38"/>
                  </a:lnTo>
                  <a:lnTo>
                    <a:pt x="4" y="38"/>
                  </a:lnTo>
                  <a:lnTo>
                    <a:pt x="1" y="38"/>
                  </a:lnTo>
                  <a:lnTo>
                    <a:pt x="0" y="41"/>
                  </a:lnTo>
                  <a:lnTo>
                    <a:pt x="0" y="41"/>
                  </a:lnTo>
                  <a:lnTo>
                    <a:pt x="1" y="45"/>
                  </a:lnTo>
                  <a:lnTo>
                    <a:pt x="4" y="46"/>
                  </a:lnTo>
                  <a:lnTo>
                    <a:pt x="144" y="46"/>
                  </a:lnTo>
                  <a:lnTo>
                    <a:pt x="144" y="69"/>
                  </a:lnTo>
                  <a:lnTo>
                    <a:pt x="144" y="69"/>
                  </a:lnTo>
                  <a:lnTo>
                    <a:pt x="145" y="72"/>
                  </a:lnTo>
                  <a:lnTo>
                    <a:pt x="148" y="74"/>
                  </a:lnTo>
                  <a:lnTo>
                    <a:pt x="262" y="74"/>
                  </a:lnTo>
                  <a:lnTo>
                    <a:pt x="262" y="74"/>
                  </a:lnTo>
                  <a:lnTo>
                    <a:pt x="265" y="72"/>
                  </a:lnTo>
                  <a:lnTo>
                    <a:pt x="265" y="69"/>
                  </a:lnTo>
                  <a:lnTo>
                    <a:pt x="265" y="23"/>
                  </a:lnTo>
                  <a:lnTo>
                    <a:pt x="265" y="23"/>
                  </a:lnTo>
                  <a:lnTo>
                    <a:pt x="265" y="18"/>
                  </a:lnTo>
                  <a:lnTo>
                    <a:pt x="263" y="14"/>
                  </a:lnTo>
                  <a:lnTo>
                    <a:pt x="259" y="8"/>
                  </a:lnTo>
                  <a:lnTo>
                    <a:pt x="251" y="2"/>
                  </a:lnTo>
                  <a:lnTo>
                    <a:pt x="246" y="0"/>
                  </a:lnTo>
                  <a:lnTo>
                    <a:pt x="242" y="0"/>
                  </a:lnTo>
                  <a:lnTo>
                    <a:pt x="242" y="0"/>
                  </a:lnTo>
                  <a:close/>
                  <a:moveTo>
                    <a:pt x="257" y="64"/>
                  </a:moveTo>
                  <a:lnTo>
                    <a:pt x="153" y="64"/>
                  </a:lnTo>
                  <a:lnTo>
                    <a:pt x="153" y="23"/>
                  </a:lnTo>
                  <a:lnTo>
                    <a:pt x="153" y="23"/>
                  </a:lnTo>
                  <a:lnTo>
                    <a:pt x="154" y="17"/>
                  </a:lnTo>
                  <a:lnTo>
                    <a:pt x="158" y="12"/>
                  </a:lnTo>
                  <a:lnTo>
                    <a:pt x="162" y="9"/>
                  </a:lnTo>
                  <a:lnTo>
                    <a:pt x="168" y="8"/>
                  </a:lnTo>
                  <a:lnTo>
                    <a:pt x="190" y="8"/>
                  </a:lnTo>
                  <a:lnTo>
                    <a:pt x="202" y="29"/>
                  </a:lnTo>
                  <a:lnTo>
                    <a:pt x="202" y="29"/>
                  </a:lnTo>
                  <a:lnTo>
                    <a:pt x="204" y="31"/>
                  </a:lnTo>
                  <a:lnTo>
                    <a:pt x="204" y="31"/>
                  </a:lnTo>
                  <a:lnTo>
                    <a:pt x="207" y="31"/>
                  </a:lnTo>
                  <a:lnTo>
                    <a:pt x="208" y="29"/>
                  </a:lnTo>
                  <a:lnTo>
                    <a:pt x="220" y="8"/>
                  </a:lnTo>
                  <a:lnTo>
                    <a:pt x="242" y="8"/>
                  </a:lnTo>
                  <a:lnTo>
                    <a:pt x="242" y="8"/>
                  </a:lnTo>
                  <a:lnTo>
                    <a:pt x="248" y="9"/>
                  </a:lnTo>
                  <a:lnTo>
                    <a:pt x="253" y="12"/>
                  </a:lnTo>
                  <a:lnTo>
                    <a:pt x="256" y="17"/>
                  </a:lnTo>
                  <a:lnTo>
                    <a:pt x="257" y="23"/>
                  </a:lnTo>
                  <a:lnTo>
                    <a:pt x="257" y="6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46"/>
            <p:cNvSpPr>
              <a:spLocks noEditPoints="1"/>
            </p:cNvSpPr>
            <p:nvPr/>
          </p:nvSpPr>
          <p:spPr bwMode="auto">
            <a:xfrm>
              <a:off x="6140451" y="5903913"/>
              <a:ext cx="107950" cy="104775"/>
            </a:xfrm>
            <a:custGeom>
              <a:avLst/>
              <a:gdLst>
                <a:gd name="T0" fmla="*/ 34 w 68"/>
                <a:gd name="T1" fmla="*/ 66 h 66"/>
                <a:gd name="T2" fmla="*/ 46 w 68"/>
                <a:gd name="T3" fmla="*/ 63 h 66"/>
                <a:gd name="T4" fmla="*/ 57 w 68"/>
                <a:gd name="T5" fmla="*/ 57 h 66"/>
                <a:gd name="T6" fmla="*/ 65 w 68"/>
                <a:gd name="T7" fmla="*/ 46 h 66"/>
                <a:gd name="T8" fmla="*/ 68 w 68"/>
                <a:gd name="T9" fmla="*/ 33 h 66"/>
                <a:gd name="T10" fmla="*/ 66 w 68"/>
                <a:gd name="T11" fmla="*/ 27 h 66"/>
                <a:gd name="T12" fmla="*/ 62 w 68"/>
                <a:gd name="T13" fmla="*/ 14 h 66"/>
                <a:gd name="T14" fmla="*/ 52 w 68"/>
                <a:gd name="T15" fmla="*/ 5 h 66"/>
                <a:gd name="T16" fmla="*/ 40 w 68"/>
                <a:gd name="T17" fmla="*/ 0 h 66"/>
                <a:gd name="T18" fmla="*/ 34 w 68"/>
                <a:gd name="T19" fmla="*/ 0 h 66"/>
                <a:gd name="T20" fmla="*/ 22 w 68"/>
                <a:gd name="T21" fmla="*/ 2 h 66"/>
                <a:gd name="T22" fmla="*/ 11 w 68"/>
                <a:gd name="T23" fmla="*/ 10 h 66"/>
                <a:gd name="T24" fmla="*/ 3 w 68"/>
                <a:gd name="T25" fmla="*/ 20 h 66"/>
                <a:gd name="T26" fmla="*/ 0 w 68"/>
                <a:gd name="T27" fmla="*/ 33 h 66"/>
                <a:gd name="T28" fmla="*/ 2 w 68"/>
                <a:gd name="T29" fmla="*/ 40 h 66"/>
                <a:gd name="T30" fmla="*/ 6 w 68"/>
                <a:gd name="T31" fmla="*/ 51 h 66"/>
                <a:gd name="T32" fmla="*/ 16 w 68"/>
                <a:gd name="T33" fmla="*/ 60 h 66"/>
                <a:gd name="T34" fmla="*/ 28 w 68"/>
                <a:gd name="T35" fmla="*/ 65 h 66"/>
                <a:gd name="T36" fmla="*/ 34 w 68"/>
                <a:gd name="T37" fmla="*/ 66 h 66"/>
                <a:gd name="T38" fmla="*/ 34 w 68"/>
                <a:gd name="T39" fmla="*/ 8 h 66"/>
                <a:gd name="T40" fmla="*/ 43 w 68"/>
                <a:gd name="T41" fmla="*/ 10 h 66"/>
                <a:gd name="T42" fmla="*/ 51 w 68"/>
                <a:gd name="T43" fmla="*/ 16 h 66"/>
                <a:gd name="T44" fmla="*/ 57 w 68"/>
                <a:gd name="T45" fmla="*/ 23 h 66"/>
                <a:gd name="T46" fmla="*/ 59 w 68"/>
                <a:gd name="T47" fmla="*/ 33 h 66"/>
                <a:gd name="T48" fmla="*/ 59 w 68"/>
                <a:gd name="T49" fmla="*/ 37 h 66"/>
                <a:gd name="T50" fmla="*/ 54 w 68"/>
                <a:gd name="T51" fmla="*/ 46 h 66"/>
                <a:gd name="T52" fmla="*/ 48 w 68"/>
                <a:gd name="T53" fmla="*/ 54 h 66"/>
                <a:gd name="T54" fmla="*/ 39 w 68"/>
                <a:gd name="T55" fmla="*/ 57 h 66"/>
                <a:gd name="T56" fmla="*/ 34 w 68"/>
                <a:gd name="T57" fmla="*/ 57 h 66"/>
                <a:gd name="T58" fmla="*/ 25 w 68"/>
                <a:gd name="T59" fmla="*/ 56 h 66"/>
                <a:gd name="T60" fmla="*/ 17 w 68"/>
                <a:gd name="T61" fmla="*/ 51 h 66"/>
                <a:gd name="T62" fmla="*/ 11 w 68"/>
                <a:gd name="T63" fmla="*/ 43 h 66"/>
                <a:gd name="T64" fmla="*/ 10 w 68"/>
                <a:gd name="T65" fmla="*/ 33 h 66"/>
                <a:gd name="T66" fmla="*/ 10 w 68"/>
                <a:gd name="T67" fmla="*/ 28 h 66"/>
                <a:gd name="T68" fmla="*/ 14 w 68"/>
                <a:gd name="T69" fmla="*/ 19 h 66"/>
                <a:gd name="T70" fmla="*/ 20 w 68"/>
                <a:gd name="T71" fmla="*/ 13 h 66"/>
                <a:gd name="T72" fmla="*/ 29 w 68"/>
                <a:gd name="T73" fmla="*/ 8 h 66"/>
                <a:gd name="T74" fmla="*/ 34 w 68"/>
                <a:gd name="T75"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 h="66">
                  <a:moveTo>
                    <a:pt x="34" y="66"/>
                  </a:moveTo>
                  <a:lnTo>
                    <a:pt x="34" y="66"/>
                  </a:lnTo>
                  <a:lnTo>
                    <a:pt x="40" y="65"/>
                  </a:lnTo>
                  <a:lnTo>
                    <a:pt x="46" y="63"/>
                  </a:lnTo>
                  <a:lnTo>
                    <a:pt x="52" y="60"/>
                  </a:lnTo>
                  <a:lnTo>
                    <a:pt x="57" y="57"/>
                  </a:lnTo>
                  <a:lnTo>
                    <a:pt x="62" y="51"/>
                  </a:lnTo>
                  <a:lnTo>
                    <a:pt x="65" y="46"/>
                  </a:lnTo>
                  <a:lnTo>
                    <a:pt x="66" y="40"/>
                  </a:lnTo>
                  <a:lnTo>
                    <a:pt x="68" y="33"/>
                  </a:lnTo>
                  <a:lnTo>
                    <a:pt x="68" y="33"/>
                  </a:lnTo>
                  <a:lnTo>
                    <a:pt x="66" y="27"/>
                  </a:lnTo>
                  <a:lnTo>
                    <a:pt x="65" y="20"/>
                  </a:lnTo>
                  <a:lnTo>
                    <a:pt x="62" y="14"/>
                  </a:lnTo>
                  <a:lnTo>
                    <a:pt x="57" y="10"/>
                  </a:lnTo>
                  <a:lnTo>
                    <a:pt x="52" y="5"/>
                  </a:lnTo>
                  <a:lnTo>
                    <a:pt x="46" y="2"/>
                  </a:lnTo>
                  <a:lnTo>
                    <a:pt x="40" y="0"/>
                  </a:lnTo>
                  <a:lnTo>
                    <a:pt x="34" y="0"/>
                  </a:lnTo>
                  <a:lnTo>
                    <a:pt x="34" y="0"/>
                  </a:lnTo>
                  <a:lnTo>
                    <a:pt x="28" y="0"/>
                  </a:lnTo>
                  <a:lnTo>
                    <a:pt x="22" y="2"/>
                  </a:lnTo>
                  <a:lnTo>
                    <a:pt x="16" y="5"/>
                  </a:lnTo>
                  <a:lnTo>
                    <a:pt x="11" y="10"/>
                  </a:lnTo>
                  <a:lnTo>
                    <a:pt x="6" y="14"/>
                  </a:lnTo>
                  <a:lnTo>
                    <a:pt x="3" y="20"/>
                  </a:lnTo>
                  <a:lnTo>
                    <a:pt x="2" y="27"/>
                  </a:lnTo>
                  <a:lnTo>
                    <a:pt x="0" y="33"/>
                  </a:lnTo>
                  <a:lnTo>
                    <a:pt x="0" y="33"/>
                  </a:lnTo>
                  <a:lnTo>
                    <a:pt x="2" y="40"/>
                  </a:lnTo>
                  <a:lnTo>
                    <a:pt x="3" y="46"/>
                  </a:lnTo>
                  <a:lnTo>
                    <a:pt x="6" y="51"/>
                  </a:lnTo>
                  <a:lnTo>
                    <a:pt x="11" y="57"/>
                  </a:lnTo>
                  <a:lnTo>
                    <a:pt x="16" y="60"/>
                  </a:lnTo>
                  <a:lnTo>
                    <a:pt x="22" y="63"/>
                  </a:lnTo>
                  <a:lnTo>
                    <a:pt x="28" y="65"/>
                  </a:lnTo>
                  <a:lnTo>
                    <a:pt x="34" y="66"/>
                  </a:lnTo>
                  <a:lnTo>
                    <a:pt x="34" y="66"/>
                  </a:lnTo>
                  <a:close/>
                  <a:moveTo>
                    <a:pt x="34" y="8"/>
                  </a:moveTo>
                  <a:lnTo>
                    <a:pt x="34" y="8"/>
                  </a:lnTo>
                  <a:lnTo>
                    <a:pt x="39" y="8"/>
                  </a:lnTo>
                  <a:lnTo>
                    <a:pt x="43" y="10"/>
                  </a:lnTo>
                  <a:lnTo>
                    <a:pt x="48" y="13"/>
                  </a:lnTo>
                  <a:lnTo>
                    <a:pt x="51" y="16"/>
                  </a:lnTo>
                  <a:lnTo>
                    <a:pt x="54" y="19"/>
                  </a:lnTo>
                  <a:lnTo>
                    <a:pt x="57" y="23"/>
                  </a:lnTo>
                  <a:lnTo>
                    <a:pt x="59" y="28"/>
                  </a:lnTo>
                  <a:lnTo>
                    <a:pt x="59" y="33"/>
                  </a:lnTo>
                  <a:lnTo>
                    <a:pt x="59" y="33"/>
                  </a:lnTo>
                  <a:lnTo>
                    <a:pt x="59" y="37"/>
                  </a:lnTo>
                  <a:lnTo>
                    <a:pt x="57" y="43"/>
                  </a:lnTo>
                  <a:lnTo>
                    <a:pt x="54" y="46"/>
                  </a:lnTo>
                  <a:lnTo>
                    <a:pt x="51" y="51"/>
                  </a:lnTo>
                  <a:lnTo>
                    <a:pt x="48" y="54"/>
                  </a:lnTo>
                  <a:lnTo>
                    <a:pt x="43" y="56"/>
                  </a:lnTo>
                  <a:lnTo>
                    <a:pt x="39" y="57"/>
                  </a:lnTo>
                  <a:lnTo>
                    <a:pt x="34" y="57"/>
                  </a:lnTo>
                  <a:lnTo>
                    <a:pt x="34" y="57"/>
                  </a:lnTo>
                  <a:lnTo>
                    <a:pt x="29" y="57"/>
                  </a:lnTo>
                  <a:lnTo>
                    <a:pt x="25" y="56"/>
                  </a:lnTo>
                  <a:lnTo>
                    <a:pt x="20" y="54"/>
                  </a:lnTo>
                  <a:lnTo>
                    <a:pt x="17" y="51"/>
                  </a:lnTo>
                  <a:lnTo>
                    <a:pt x="14" y="46"/>
                  </a:lnTo>
                  <a:lnTo>
                    <a:pt x="11" y="43"/>
                  </a:lnTo>
                  <a:lnTo>
                    <a:pt x="10" y="37"/>
                  </a:lnTo>
                  <a:lnTo>
                    <a:pt x="10" y="33"/>
                  </a:lnTo>
                  <a:lnTo>
                    <a:pt x="10" y="33"/>
                  </a:lnTo>
                  <a:lnTo>
                    <a:pt x="10" y="28"/>
                  </a:lnTo>
                  <a:lnTo>
                    <a:pt x="11" y="23"/>
                  </a:lnTo>
                  <a:lnTo>
                    <a:pt x="14" y="19"/>
                  </a:lnTo>
                  <a:lnTo>
                    <a:pt x="17" y="16"/>
                  </a:lnTo>
                  <a:lnTo>
                    <a:pt x="20" y="13"/>
                  </a:lnTo>
                  <a:lnTo>
                    <a:pt x="25" y="10"/>
                  </a:lnTo>
                  <a:lnTo>
                    <a:pt x="29" y="8"/>
                  </a:lnTo>
                  <a:lnTo>
                    <a:pt x="34" y="8"/>
                  </a:lnTo>
                  <a:lnTo>
                    <a:pt x="34"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25"/>
          <p:cNvGrpSpPr/>
          <p:nvPr/>
        </p:nvGrpSpPr>
        <p:grpSpPr>
          <a:xfrm>
            <a:off x="8106189" y="5431204"/>
            <a:ext cx="430080" cy="396889"/>
            <a:chOff x="6664326" y="5746750"/>
            <a:chExt cx="365125" cy="449263"/>
          </a:xfrm>
        </p:grpSpPr>
        <p:sp>
          <p:nvSpPr>
            <p:cNvPr id="27" name="Freeform 347"/>
            <p:cNvSpPr>
              <a:spLocks noEditPoints="1"/>
            </p:cNvSpPr>
            <p:nvPr/>
          </p:nvSpPr>
          <p:spPr bwMode="auto">
            <a:xfrm>
              <a:off x="6727826" y="5846763"/>
              <a:ext cx="301625" cy="349250"/>
            </a:xfrm>
            <a:custGeom>
              <a:avLst/>
              <a:gdLst>
                <a:gd name="T0" fmla="*/ 184 w 190"/>
                <a:gd name="T1" fmla="*/ 41 h 220"/>
                <a:gd name="T2" fmla="*/ 144 w 190"/>
                <a:gd name="T3" fmla="*/ 38 h 220"/>
                <a:gd name="T4" fmla="*/ 135 w 190"/>
                <a:gd name="T5" fmla="*/ 1 h 220"/>
                <a:gd name="T6" fmla="*/ 96 w 190"/>
                <a:gd name="T7" fmla="*/ 0 h 220"/>
                <a:gd name="T8" fmla="*/ 40 w 190"/>
                <a:gd name="T9" fmla="*/ 33 h 220"/>
                <a:gd name="T10" fmla="*/ 36 w 190"/>
                <a:gd name="T11" fmla="*/ 87 h 220"/>
                <a:gd name="T12" fmla="*/ 47 w 190"/>
                <a:gd name="T13" fmla="*/ 99 h 220"/>
                <a:gd name="T14" fmla="*/ 63 w 190"/>
                <a:gd name="T15" fmla="*/ 95 h 220"/>
                <a:gd name="T16" fmla="*/ 66 w 190"/>
                <a:gd name="T17" fmla="*/ 55 h 220"/>
                <a:gd name="T18" fmla="*/ 82 w 190"/>
                <a:gd name="T19" fmla="*/ 98 h 220"/>
                <a:gd name="T20" fmla="*/ 59 w 190"/>
                <a:gd name="T21" fmla="*/ 135 h 220"/>
                <a:gd name="T22" fmla="*/ 55 w 190"/>
                <a:gd name="T23" fmla="*/ 138 h 220"/>
                <a:gd name="T24" fmla="*/ 12 w 190"/>
                <a:gd name="T25" fmla="*/ 130 h 220"/>
                <a:gd name="T26" fmla="*/ 3 w 190"/>
                <a:gd name="T27" fmla="*/ 138 h 220"/>
                <a:gd name="T28" fmla="*/ 0 w 190"/>
                <a:gd name="T29" fmla="*/ 150 h 220"/>
                <a:gd name="T30" fmla="*/ 6 w 190"/>
                <a:gd name="T31" fmla="*/ 161 h 220"/>
                <a:gd name="T32" fmla="*/ 66 w 190"/>
                <a:gd name="T33" fmla="*/ 176 h 220"/>
                <a:gd name="T34" fmla="*/ 105 w 190"/>
                <a:gd name="T35" fmla="*/ 128 h 220"/>
                <a:gd name="T36" fmla="*/ 141 w 190"/>
                <a:gd name="T37" fmla="*/ 154 h 220"/>
                <a:gd name="T38" fmla="*/ 135 w 190"/>
                <a:gd name="T39" fmla="*/ 202 h 220"/>
                <a:gd name="T40" fmla="*/ 138 w 190"/>
                <a:gd name="T41" fmla="*/ 213 h 220"/>
                <a:gd name="T42" fmla="*/ 147 w 190"/>
                <a:gd name="T43" fmla="*/ 220 h 220"/>
                <a:gd name="T44" fmla="*/ 161 w 190"/>
                <a:gd name="T45" fmla="*/ 219 h 220"/>
                <a:gd name="T46" fmla="*/ 168 w 190"/>
                <a:gd name="T47" fmla="*/ 210 h 220"/>
                <a:gd name="T48" fmla="*/ 177 w 190"/>
                <a:gd name="T49" fmla="*/ 138 h 220"/>
                <a:gd name="T50" fmla="*/ 144 w 190"/>
                <a:gd name="T51" fmla="*/ 105 h 220"/>
                <a:gd name="T52" fmla="*/ 184 w 190"/>
                <a:gd name="T53" fmla="*/ 66 h 220"/>
                <a:gd name="T54" fmla="*/ 190 w 190"/>
                <a:gd name="T55" fmla="*/ 52 h 220"/>
                <a:gd name="T56" fmla="*/ 98 w 190"/>
                <a:gd name="T57" fmla="*/ 125 h 220"/>
                <a:gd name="T58" fmla="*/ 64 w 190"/>
                <a:gd name="T59" fmla="*/ 167 h 220"/>
                <a:gd name="T60" fmla="*/ 12 w 190"/>
                <a:gd name="T61" fmla="*/ 154 h 220"/>
                <a:gd name="T62" fmla="*/ 9 w 190"/>
                <a:gd name="T63" fmla="*/ 145 h 220"/>
                <a:gd name="T64" fmla="*/ 17 w 190"/>
                <a:gd name="T65" fmla="*/ 138 h 220"/>
                <a:gd name="T66" fmla="*/ 64 w 190"/>
                <a:gd name="T67" fmla="*/ 142 h 220"/>
                <a:gd name="T68" fmla="*/ 167 w 190"/>
                <a:gd name="T69" fmla="*/ 138 h 220"/>
                <a:gd name="T70" fmla="*/ 159 w 190"/>
                <a:gd name="T71" fmla="*/ 208 h 220"/>
                <a:gd name="T72" fmla="*/ 150 w 190"/>
                <a:gd name="T73" fmla="*/ 211 h 220"/>
                <a:gd name="T74" fmla="*/ 142 w 190"/>
                <a:gd name="T75" fmla="*/ 203 h 220"/>
                <a:gd name="T76" fmla="*/ 148 w 190"/>
                <a:gd name="T77" fmla="*/ 153 h 220"/>
                <a:gd name="T78" fmla="*/ 90 w 190"/>
                <a:gd name="T79" fmla="*/ 98 h 220"/>
                <a:gd name="T80" fmla="*/ 89 w 190"/>
                <a:gd name="T81" fmla="*/ 35 h 220"/>
                <a:gd name="T82" fmla="*/ 86 w 190"/>
                <a:gd name="T83" fmla="*/ 33 h 220"/>
                <a:gd name="T84" fmla="*/ 59 w 190"/>
                <a:gd name="T85" fmla="*/ 49 h 220"/>
                <a:gd name="T86" fmla="*/ 59 w 190"/>
                <a:gd name="T87" fmla="*/ 49 h 220"/>
                <a:gd name="T88" fmla="*/ 55 w 190"/>
                <a:gd name="T89" fmla="*/ 90 h 220"/>
                <a:gd name="T90" fmla="*/ 46 w 190"/>
                <a:gd name="T91" fmla="*/ 89 h 220"/>
                <a:gd name="T92" fmla="*/ 44 w 190"/>
                <a:gd name="T93" fmla="*/ 44 h 220"/>
                <a:gd name="T94" fmla="*/ 92 w 190"/>
                <a:gd name="T95" fmla="*/ 10 h 220"/>
                <a:gd name="T96" fmla="*/ 130 w 190"/>
                <a:gd name="T97" fmla="*/ 9 h 220"/>
                <a:gd name="T98" fmla="*/ 135 w 190"/>
                <a:gd name="T99" fmla="*/ 104 h 220"/>
                <a:gd name="T100" fmla="*/ 181 w 190"/>
                <a:gd name="T101" fmla="*/ 56 h 220"/>
                <a:gd name="T102" fmla="*/ 174 w 190"/>
                <a:gd name="T103" fmla="*/ 46 h 220"/>
                <a:gd name="T104" fmla="*/ 181 w 190"/>
                <a:gd name="T105" fmla="*/ 5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 h="220">
                  <a:moveTo>
                    <a:pt x="190" y="52"/>
                  </a:moveTo>
                  <a:lnTo>
                    <a:pt x="188" y="49"/>
                  </a:lnTo>
                  <a:lnTo>
                    <a:pt x="187" y="44"/>
                  </a:lnTo>
                  <a:lnTo>
                    <a:pt x="185" y="43"/>
                  </a:lnTo>
                  <a:lnTo>
                    <a:pt x="184" y="41"/>
                  </a:lnTo>
                  <a:lnTo>
                    <a:pt x="182" y="40"/>
                  </a:lnTo>
                  <a:lnTo>
                    <a:pt x="181" y="40"/>
                  </a:lnTo>
                  <a:lnTo>
                    <a:pt x="179" y="38"/>
                  </a:lnTo>
                  <a:lnTo>
                    <a:pt x="176" y="38"/>
                  </a:lnTo>
                  <a:lnTo>
                    <a:pt x="144" y="38"/>
                  </a:lnTo>
                  <a:lnTo>
                    <a:pt x="144" y="15"/>
                  </a:lnTo>
                  <a:lnTo>
                    <a:pt x="144" y="15"/>
                  </a:lnTo>
                  <a:lnTo>
                    <a:pt x="142" y="9"/>
                  </a:lnTo>
                  <a:lnTo>
                    <a:pt x="139" y="4"/>
                  </a:lnTo>
                  <a:lnTo>
                    <a:pt x="135" y="1"/>
                  </a:lnTo>
                  <a:lnTo>
                    <a:pt x="128" y="0"/>
                  </a:lnTo>
                  <a:lnTo>
                    <a:pt x="128" y="0"/>
                  </a:lnTo>
                  <a:lnTo>
                    <a:pt x="128" y="0"/>
                  </a:lnTo>
                  <a:lnTo>
                    <a:pt x="96" y="0"/>
                  </a:lnTo>
                  <a:lnTo>
                    <a:pt x="96" y="0"/>
                  </a:lnTo>
                  <a:lnTo>
                    <a:pt x="92" y="1"/>
                  </a:lnTo>
                  <a:lnTo>
                    <a:pt x="87" y="3"/>
                  </a:lnTo>
                  <a:lnTo>
                    <a:pt x="43" y="30"/>
                  </a:lnTo>
                  <a:lnTo>
                    <a:pt x="43" y="30"/>
                  </a:lnTo>
                  <a:lnTo>
                    <a:pt x="40" y="33"/>
                  </a:lnTo>
                  <a:lnTo>
                    <a:pt x="38" y="36"/>
                  </a:lnTo>
                  <a:lnTo>
                    <a:pt x="36" y="41"/>
                  </a:lnTo>
                  <a:lnTo>
                    <a:pt x="36" y="46"/>
                  </a:lnTo>
                  <a:lnTo>
                    <a:pt x="36" y="86"/>
                  </a:lnTo>
                  <a:lnTo>
                    <a:pt x="36" y="87"/>
                  </a:lnTo>
                  <a:lnTo>
                    <a:pt x="38" y="92"/>
                  </a:lnTo>
                  <a:lnTo>
                    <a:pt x="40" y="93"/>
                  </a:lnTo>
                  <a:lnTo>
                    <a:pt x="41" y="96"/>
                  </a:lnTo>
                  <a:lnTo>
                    <a:pt x="43" y="98"/>
                  </a:lnTo>
                  <a:lnTo>
                    <a:pt x="47" y="99"/>
                  </a:lnTo>
                  <a:lnTo>
                    <a:pt x="49" y="101"/>
                  </a:lnTo>
                  <a:lnTo>
                    <a:pt x="53" y="99"/>
                  </a:lnTo>
                  <a:lnTo>
                    <a:pt x="58" y="99"/>
                  </a:lnTo>
                  <a:lnTo>
                    <a:pt x="59" y="98"/>
                  </a:lnTo>
                  <a:lnTo>
                    <a:pt x="63" y="95"/>
                  </a:lnTo>
                  <a:lnTo>
                    <a:pt x="64" y="93"/>
                  </a:lnTo>
                  <a:lnTo>
                    <a:pt x="64" y="92"/>
                  </a:lnTo>
                  <a:lnTo>
                    <a:pt x="66" y="89"/>
                  </a:lnTo>
                  <a:lnTo>
                    <a:pt x="66" y="87"/>
                  </a:lnTo>
                  <a:lnTo>
                    <a:pt x="66" y="55"/>
                  </a:lnTo>
                  <a:lnTo>
                    <a:pt x="66" y="55"/>
                  </a:lnTo>
                  <a:lnTo>
                    <a:pt x="67" y="52"/>
                  </a:lnTo>
                  <a:lnTo>
                    <a:pt x="82" y="44"/>
                  </a:lnTo>
                  <a:lnTo>
                    <a:pt x="82" y="98"/>
                  </a:lnTo>
                  <a:lnTo>
                    <a:pt x="82" y="98"/>
                  </a:lnTo>
                  <a:lnTo>
                    <a:pt x="81" y="101"/>
                  </a:lnTo>
                  <a:lnTo>
                    <a:pt x="81" y="101"/>
                  </a:lnTo>
                  <a:lnTo>
                    <a:pt x="81" y="101"/>
                  </a:lnTo>
                  <a:lnTo>
                    <a:pt x="81" y="102"/>
                  </a:lnTo>
                  <a:lnTo>
                    <a:pt x="59" y="135"/>
                  </a:lnTo>
                  <a:lnTo>
                    <a:pt x="59" y="136"/>
                  </a:lnTo>
                  <a:lnTo>
                    <a:pt x="59" y="136"/>
                  </a:lnTo>
                  <a:lnTo>
                    <a:pt x="58" y="138"/>
                  </a:lnTo>
                  <a:lnTo>
                    <a:pt x="55" y="138"/>
                  </a:lnTo>
                  <a:lnTo>
                    <a:pt x="55" y="138"/>
                  </a:lnTo>
                  <a:lnTo>
                    <a:pt x="53" y="138"/>
                  </a:lnTo>
                  <a:lnTo>
                    <a:pt x="21" y="130"/>
                  </a:lnTo>
                  <a:lnTo>
                    <a:pt x="18" y="130"/>
                  </a:lnTo>
                  <a:lnTo>
                    <a:pt x="15" y="130"/>
                  </a:lnTo>
                  <a:lnTo>
                    <a:pt x="12" y="130"/>
                  </a:lnTo>
                  <a:lnTo>
                    <a:pt x="10" y="131"/>
                  </a:lnTo>
                  <a:lnTo>
                    <a:pt x="7" y="131"/>
                  </a:lnTo>
                  <a:lnTo>
                    <a:pt x="6" y="133"/>
                  </a:lnTo>
                  <a:lnTo>
                    <a:pt x="4" y="135"/>
                  </a:lnTo>
                  <a:lnTo>
                    <a:pt x="3" y="138"/>
                  </a:lnTo>
                  <a:lnTo>
                    <a:pt x="1" y="139"/>
                  </a:lnTo>
                  <a:lnTo>
                    <a:pt x="1" y="141"/>
                  </a:lnTo>
                  <a:lnTo>
                    <a:pt x="0" y="144"/>
                  </a:lnTo>
                  <a:lnTo>
                    <a:pt x="0" y="145"/>
                  </a:lnTo>
                  <a:lnTo>
                    <a:pt x="0" y="150"/>
                  </a:lnTo>
                  <a:lnTo>
                    <a:pt x="1" y="153"/>
                  </a:lnTo>
                  <a:lnTo>
                    <a:pt x="1" y="154"/>
                  </a:lnTo>
                  <a:lnTo>
                    <a:pt x="3" y="156"/>
                  </a:lnTo>
                  <a:lnTo>
                    <a:pt x="4" y="159"/>
                  </a:lnTo>
                  <a:lnTo>
                    <a:pt x="6" y="161"/>
                  </a:lnTo>
                  <a:lnTo>
                    <a:pt x="7" y="162"/>
                  </a:lnTo>
                  <a:lnTo>
                    <a:pt x="12" y="164"/>
                  </a:lnTo>
                  <a:lnTo>
                    <a:pt x="59" y="174"/>
                  </a:lnTo>
                  <a:lnTo>
                    <a:pt x="59" y="174"/>
                  </a:lnTo>
                  <a:lnTo>
                    <a:pt x="66" y="176"/>
                  </a:lnTo>
                  <a:lnTo>
                    <a:pt x="70" y="174"/>
                  </a:lnTo>
                  <a:lnTo>
                    <a:pt x="76" y="171"/>
                  </a:lnTo>
                  <a:lnTo>
                    <a:pt x="79" y="167"/>
                  </a:lnTo>
                  <a:lnTo>
                    <a:pt x="105" y="130"/>
                  </a:lnTo>
                  <a:lnTo>
                    <a:pt x="105" y="128"/>
                  </a:lnTo>
                  <a:lnTo>
                    <a:pt x="105" y="128"/>
                  </a:lnTo>
                  <a:lnTo>
                    <a:pt x="108" y="128"/>
                  </a:lnTo>
                  <a:lnTo>
                    <a:pt x="108" y="128"/>
                  </a:lnTo>
                  <a:lnTo>
                    <a:pt x="110" y="128"/>
                  </a:lnTo>
                  <a:lnTo>
                    <a:pt x="141" y="154"/>
                  </a:lnTo>
                  <a:lnTo>
                    <a:pt x="141" y="154"/>
                  </a:lnTo>
                  <a:lnTo>
                    <a:pt x="141" y="156"/>
                  </a:lnTo>
                  <a:lnTo>
                    <a:pt x="141" y="158"/>
                  </a:lnTo>
                  <a:lnTo>
                    <a:pt x="135" y="200"/>
                  </a:lnTo>
                  <a:lnTo>
                    <a:pt x="135" y="202"/>
                  </a:lnTo>
                  <a:lnTo>
                    <a:pt x="135" y="205"/>
                  </a:lnTo>
                  <a:lnTo>
                    <a:pt x="135" y="207"/>
                  </a:lnTo>
                  <a:lnTo>
                    <a:pt x="136" y="210"/>
                  </a:lnTo>
                  <a:lnTo>
                    <a:pt x="136" y="211"/>
                  </a:lnTo>
                  <a:lnTo>
                    <a:pt x="138" y="213"/>
                  </a:lnTo>
                  <a:lnTo>
                    <a:pt x="139" y="216"/>
                  </a:lnTo>
                  <a:lnTo>
                    <a:pt x="141" y="217"/>
                  </a:lnTo>
                  <a:lnTo>
                    <a:pt x="144" y="217"/>
                  </a:lnTo>
                  <a:lnTo>
                    <a:pt x="145" y="219"/>
                  </a:lnTo>
                  <a:lnTo>
                    <a:pt x="147" y="220"/>
                  </a:lnTo>
                  <a:lnTo>
                    <a:pt x="150" y="220"/>
                  </a:lnTo>
                  <a:lnTo>
                    <a:pt x="151" y="220"/>
                  </a:lnTo>
                  <a:lnTo>
                    <a:pt x="153" y="220"/>
                  </a:lnTo>
                  <a:lnTo>
                    <a:pt x="156" y="220"/>
                  </a:lnTo>
                  <a:lnTo>
                    <a:pt x="161" y="219"/>
                  </a:lnTo>
                  <a:lnTo>
                    <a:pt x="162" y="217"/>
                  </a:lnTo>
                  <a:lnTo>
                    <a:pt x="164" y="216"/>
                  </a:lnTo>
                  <a:lnTo>
                    <a:pt x="165" y="214"/>
                  </a:lnTo>
                  <a:lnTo>
                    <a:pt x="167" y="211"/>
                  </a:lnTo>
                  <a:lnTo>
                    <a:pt x="168" y="210"/>
                  </a:lnTo>
                  <a:lnTo>
                    <a:pt x="168" y="208"/>
                  </a:lnTo>
                  <a:lnTo>
                    <a:pt x="177" y="148"/>
                  </a:lnTo>
                  <a:lnTo>
                    <a:pt x="177" y="148"/>
                  </a:lnTo>
                  <a:lnTo>
                    <a:pt x="179" y="144"/>
                  </a:lnTo>
                  <a:lnTo>
                    <a:pt x="177" y="138"/>
                  </a:lnTo>
                  <a:lnTo>
                    <a:pt x="174" y="133"/>
                  </a:lnTo>
                  <a:lnTo>
                    <a:pt x="170" y="130"/>
                  </a:lnTo>
                  <a:lnTo>
                    <a:pt x="145" y="107"/>
                  </a:lnTo>
                  <a:lnTo>
                    <a:pt x="144" y="107"/>
                  </a:lnTo>
                  <a:lnTo>
                    <a:pt x="144" y="105"/>
                  </a:lnTo>
                  <a:lnTo>
                    <a:pt x="144" y="67"/>
                  </a:lnTo>
                  <a:lnTo>
                    <a:pt x="174" y="67"/>
                  </a:lnTo>
                  <a:lnTo>
                    <a:pt x="179" y="67"/>
                  </a:lnTo>
                  <a:lnTo>
                    <a:pt x="181" y="66"/>
                  </a:lnTo>
                  <a:lnTo>
                    <a:pt x="184" y="66"/>
                  </a:lnTo>
                  <a:lnTo>
                    <a:pt x="185" y="64"/>
                  </a:lnTo>
                  <a:lnTo>
                    <a:pt x="187" y="63"/>
                  </a:lnTo>
                  <a:lnTo>
                    <a:pt x="188" y="61"/>
                  </a:lnTo>
                  <a:lnTo>
                    <a:pt x="190" y="56"/>
                  </a:lnTo>
                  <a:lnTo>
                    <a:pt x="190" y="52"/>
                  </a:lnTo>
                  <a:lnTo>
                    <a:pt x="190" y="52"/>
                  </a:lnTo>
                  <a:lnTo>
                    <a:pt x="190" y="52"/>
                  </a:lnTo>
                  <a:close/>
                  <a:moveTo>
                    <a:pt x="99" y="124"/>
                  </a:moveTo>
                  <a:lnTo>
                    <a:pt x="99" y="124"/>
                  </a:lnTo>
                  <a:lnTo>
                    <a:pt x="98" y="125"/>
                  </a:lnTo>
                  <a:lnTo>
                    <a:pt x="75" y="161"/>
                  </a:lnTo>
                  <a:lnTo>
                    <a:pt x="73" y="162"/>
                  </a:lnTo>
                  <a:lnTo>
                    <a:pt x="73" y="162"/>
                  </a:lnTo>
                  <a:lnTo>
                    <a:pt x="70" y="165"/>
                  </a:lnTo>
                  <a:lnTo>
                    <a:pt x="64" y="167"/>
                  </a:lnTo>
                  <a:lnTo>
                    <a:pt x="64" y="167"/>
                  </a:lnTo>
                  <a:lnTo>
                    <a:pt x="61" y="167"/>
                  </a:lnTo>
                  <a:lnTo>
                    <a:pt x="15" y="156"/>
                  </a:lnTo>
                  <a:lnTo>
                    <a:pt x="15" y="156"/>
                  </a:lnTo>
                  <a:lnTo>
                    <a:pt x="12" y="154"/>
                  </a:lnTo>
                  <a:lnTo>
                    <a:pt x="12" y="154"/>
                  </a:lnTo>
                  <a:lnTo>
                    <a:pt x="10" y="151"/>
                  </a:lnTo>
                  <a:lnTo>
                    <a:pt x="9" y="150"/>
                  </a:lnTo>
                  <a:lnTo>
                    <a:pt x="9" y="147"/>
                  </a:lnTo>
                  <a:lnTo>
                    <a:pt x="9" y="145"/>
                  </a:lnTo>
                  <a:lnTo>
                    <a:pt x="9" y="144"/>
                  </a:lnTo>
                  <a:lnTo>
                    <a:pt x="10" y="142"/>
                  </a:lnTo>
                  <a:lnTo>
                    <a:pt x="12" y="139"/>
                  </a:lnTo>
                  <a:lnTo>
                    <a:pt x="13" y="138"/>
                  </a:lnTo>
                  <a:lnTo>
                    <a:pt x="17" y="138"/>
                  </a:lnTo>
                  <a:lnTo>
                    <a:pt x="18" y="138"/>
                  </a:lnTo>
                  <a:lnTo>
                    <a:pt x="53" y="145"/>
                  </a:lnTo>
                  <a:lnTo>
                    <a:pt x="53" y="145"/>
                  </a:lnTo>
                  <a:lnTo>
                    <a:pt x="59" y="145"/>
                  </a:lnTo>
                  <a:lnTo>
                    <a:pt x="64" y="142"/>
                  </a:lnTo>
                  <a:lnTo>
                    <a:pt x="87" y="108"/>
                  </a:lnTo>
                  <a:lnTo>
                    <a:pt x="101" y="121"/>
                  </a:lnTo>
                  <a:lnTo>
                    <a:pt x="99" y="124"/>
                  </a:lnTo>
                  <a:close/>
                  <a:moveTo>
                    <a:pt x="167" y="138"/>
                  </a:moveTo>
                  <a:lnTo>
                    <a:pt x="167" y="138"/>
                  </a:lnTo>
                  <a:lnTo>
                    <a:pt x="170" y="142"/>
                  </a:lnTo>
                  <a:lnTo>
                    <a:pt x="170" y="147"/>
                  </a:lnTo>
                  <a:lnTo>
                    <a:pt x="161" y="203"/>
                  </a:lnTo>
                  <a:lnTo>
                    <a:pt x="161" y="205"/>
                  </a:lnTo>
                  <a:lnTo>
                    <a:pt x="159" y="208"/>
                  </a:lnTo>
                  <a:lnTo>
                    <a:pt x="158" y="211"/>
                  </a:lnTo>
                  <a:lnTo>
                    <a:pt x="156" y="211"/>
                  </a:lnTo>
                  <a:lnTo>
                    <a:pt x="153" y="213"/>
                  </a:lnTo>
                  <a:lnTo>
                    <a:pt x="151" y="213"/>
                  </a:lnTo>
                  <a:lnTo>
                    <a:pt x="150" y="211"/>
                  </a:lnTo>
                  <a:lnTo>
                    <a:pt x="147" y="211"/>
                  </a:lnTo>
                  <a:lnTo>
                    <a:pt x="145" y="210"/>
                  </a:lnTo>
                  <a:lnTo>
                    <a:pt x="144" y="208"/>
                  </a:lnTo>
                  <a:lnTo>
                    <a:pt x="144" y="205"/>
                  </a:lnTo>
                  <a:lnTo>
                    <a:pt x="142" y="203"/>
                  </a:lnTo>
                  <a:lnTo>
                    <a:pt x="144" y="202"/>
                  </a:lnTo>
                  <a:lnTo>
                    <a:pt x="150" y="159"/>
                  </a:lnTo>
                  <a:lnTo>
                    <a:pt x="150" y="158"/>
                  </a:lnTo>
                  <a:lnTo>
                    <a:pt x="150" y="158"/>
                  </a:lnTo>
                  <a:lnTo>
                    <a:pt x="148" y="153"/>
                  </a:lnTo>
                  <a:lnTo>
                    <a:pt x="147" y="148"/>
                  </a:lnTo>
                  <a:lnTo>
                    <a:pt x="90" y="101"/>
                  </a:lnTo>
                  <a:lnTo>
                    <a:pt x="90" y="99"/>
                  </a:lnTo>
                  <a:lnTo>
                    <a:pt x="90" y="99"/>
                  </a:lnTo>
                  <a:lnTo>
                    <a:pt x="90" y="98"/>
                  </a:lnTo>
                  <a:lnTo>
                    <a:pt x="90" y="38"/>
                  </a:lnTo>
                  <a:lnTo>
                    <a:pt x="90" y="36"/>
                  </a:lnTo>
                  <a:lnTo>
                    <a:pt x="90" y="35"/>
                  </a:lnTo>
                  <a:lnTo>
                    <a:pt x="89" y="35"/>
                  </a:lnTo>
                  <a:lnTo>
                    <a:pt x="89" y="35"/>
                  </a:lnTo>
                  <a:lnTo>
                    <a:pt x="89" y="35"/>
                  </a:lnTo>
                  <a:lnTo>
                    <a:pt x="89" y="33"/>
                  </a:lnTo>
                  <a:lnTo>
                    <a:pt x="87" y="33"/>
                  </a:lnTo>
                  <a:lnTo>
                    <a:pt x="86" y="33"/>
                  </a:lnTo>
                  <a:lnTo>
                    <a:pt x="86" y="33"/>
                  </a:lnTo>
                  <a:lnTo>
                    <a:pt x="66" y="43"/>
                  </a:lnTo>
                  <a:lnTo>
                    <a:pt x="64" y="43"/>
                  </a:lnTo>
                  <a:lnTo>
                    <a:pt x="64" y="44"/>
                  </a:lnTo>
                  <a:lnTo>
                    <a:pt x="64" y="44"/>
                  </a:lnTo>
                  <a:lnTo>
                    <a:pt x="59" y="49"/>
                  </a:lnTo>
                  <a:lnTo>
                    <a:pt x="59" y="49"/>
                  </a:lnTo>
                  <a:lnTo>
                    <a:pt x="59" y="49"/>
                  </a:lnTo>
                  <a:lnTo>
                    <a:pt x="59" y="49"/>
                  </a:lnTo>
                  <a:lnTo>
                    <a:pt x="59" y="49"/>
                  </a:lnTo>
                  <a:lnTo>
                    <a:pt x="59" y="49"/>
                  </a:lnTo>
                  <a:lnTo>
                    <a:pt x="58" y="55"/>
                  </a:lnTo>
                  <a:lnTo>
                    <a:pt x="58" y="86"/>
                  </a:lnTo>
                  <a:lnTo>
                    <a:pt x="58" y="87"/>
                  </a:lnTo>
                  <a:lnTo>
                    <a:pt x="56" y="89"/>
                  </a:lnTo>
                  <a:lnTo>
                    <a:pt x="55" y="90"/>
                  </a:lnTo>
                  <a:lnTo>
                    <a:pt x="53" y="92"/>
                  </a:lnTo>
                  <a:lnTo>
                    <a:pt x="52" y="92"/>
                  </a:lnTo>
                  <a:lnTo>
                    <a:pt x="50" y="92"/>
                  </a:lnTo>
                  <a:lnTo>
                    <a:pt x="47" y="90"/>
                  </a:lnTo>
                  <a:lnTo>
                    <a:pt x="46" y="89"/>
                  </a:lnTo>
                  <a:lnTo>
                    <a:pt x="46" y="89"/>
                  </a:lnTo>
                  <a:lnTo>
                    <a:pt x="44" y="87"/>
                  </a:lnTo>
                  <a:lnTo>
                    <a:pt x="44" y="46"/>
                  </a:lnTo>
                  <a:lnTo>
                    <a:pt x="44" y="44"/>
                  </a:lnTo>
                  <a:lnTo>
                    <a:pt x="44" y="44"/>
                  </a:lnTo>
                  <a:lnTo>
                    <a:pt x="44" y="44"/>
                  </a:lnTo>
                  <a:lnTo>
                    <a:pt x="46" y="40"/>
                  </a:lnTo>
                  <a:lnTo>
                    <a:pt x="47" y="36"/>
                  </a:lnTo>
                  <a:lnTo>
                    <a:pt x="92" y="10"/>
                  </a:lnTo>
                  <a:lnTo>
                    <a:pt x="92" y="10"/>
                  </a:lnTo>
                  <a:lnTo>
                    <a:pt x="96" y="9"/>
                  </a:lnTo>
                  <a:lnTo>
                    <a:pt x="128" y="9"/>
                  </a:lnTo>
                  <a:lnTo>
                    <a:pt x="130" y="9"/>
                  </a:lnTo>
                  <a:lnTo>
                    <a:pt x="130" y="9"/>
                  </a:lnTo>
                  <a:lnTo>
                    <a:pt x="130" y="9"/>
                  </a:lnTo>
                  <a:lnTo>
                    <a:pt x="133" y="10"/>
                  </a:lnTo>
                  <a:lnTo>
                    <a:pt x="135" y="15"/>
                  </a:lnTo>
                  <a:lnTo>
                    <a:pt x="135" y="102"/>
                  </a:lnTo>
                  <a:lnTo>
                    <a:pt x="135" y="104"/>
                  </a:lnTo>
                  <a:lnTo>
                    <a:pt x="135" y="104"/>
                  </a:lnTo>
                  <a:lnTo>
                    <a:pt x="136" y="110"/>
                  </a:lnTo>
                  <a:lnTo>
                    <a:pt x="139" y="115"/>
                  </a:lnTo>
                  <a:lnTo>
                    <a:pt x="167" y="138"/>
                  </a:lnTo>
                  <a:close/>
                  <a:moveTo>
                    <a:pt x="181" y="55"/>
                  </a:moveTo>
                  <a:lnTo>
                    <a:pt x="181" y="56"/>
                  </a:lnTo>
                  <a:lnTo>
                    <a:pt x="177" y="58"/>
                  </a:lnTo>
                  <a:lnTo>
                    <a:pt x="176" y="59"/>
                  </a:lnTo>
                  <a:lnTo>
                    <a:pt x="144" y="59"/>
                  </a:lnTo>
                  <a:lnTo>
                    <a:pt x="144" y="46"/>
                  </a:lnTo>
                  <a:lnTo>
                    <a:pt x="174" y="46"/>
                  </a:lnTo>
                  <a:lnTo>
                    <a:pt x="177" y="47"/>
                  </a:lnTo>
                  <a:lnTo>
                    <a:pt x="179" y="49"/>
                  </a:lnTo>
                  <a:lnTo>
                    <a:pt x="181" y="50"/>
                  </a:lnTo>
                  <a:lnTo>
                    <a:pt x="181" y="53"/>
                  </a:lnTo>
                  <a:lnTo>
                    <a:pt x="181" y="5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48"/>
            <p:cNvSpPr>
              <a:spLocks noEditPoints="1"/>
            </p:cNvSpPr>
            <p:nvPr/>
          </p:nvSpPr>
          <p:spPr bwMode="auto">
            <a:xfrm>
              <a:off x="6861176" y="5746750"/>
              <a:ext cx="82550" cy="82550"/>
            </a:xfrm>
            <a:custGeom>
              <a:avLst/>
              <a:gdLst>
                <a:gd name="T0" fmla="*/ 26 w 52"/>
                <a:gd name="T1" fmla="*/ 52 h 52"/>
                <a:gd name="T2" fmla="*/ 26 w 52"/>
                <a:gd name="T3" fmla="*/ 52 h 52"/>
                <a:gd name="T4" fmla="*/ 31 w 52"/>
                <a:gd name="T5" fmla="*/ 50 h 52"/>
                <a:gd name="T6" fmla="*/ 35 w 52"/>
                <a:gd name="T7" fmla="*/ 49 h 52"/>
                <a:gd name="T8" fmla="*/ 40 w 52"/>
                <a:gd name="T9" fmla="*/ 47 h 52"/>
                <a:gd name="T10" fmla="*/ 44 w 52"/>
                <a:gd name="T11" fmla="*/ 44 h 52"/>
                <a:gd name="T12" fmla="*/ 47 w 52"/>
                <a:gd name="T13" fmla="*/ 40 h 52"/>
                <a:gd name="T14" fmla="*/ 49 w 52"/>
                <a:gd name="T15" fmla="*/ 35 h 52"/>
                <a:gd name="T16" fmla="*/ 51 w 52"/>
                <a:gd name="T17" fmla="*/ 31 h 52"/>
                <a:gd name="T18" fmla="*/ 52 w 52"/>
                <a:gd name="T19" fmla="*/ 26 h 52"/>
                <a:gd name="T20" fmla="*/ 52 w 52"/>
                <a:gd name="T21" fmla="*/ 26 h 52"/>
                <a:gd name="T22" fmla="*/ 51 w 52"/>
                <a:gd name="T23" fmla="*/ 20 h 52"/>
                <a:gd name="T24" fmla="*/ 49 w 52"/>
                <a:gd name="T25" fmla="*/ 15 h 52"/>
                <a:gd name="T26" fmla="*/ 47 w 52"/>
                <a:gd name="T27" fmla="*/ 11 h 52"/>
                <a:gd name="T28" fmla="*/ 44 w 52"/>
                <a:gd name="T29" fmla="*/ 8 h 52"/>
                <a:gd name="T30" fmla="*/ 40 w 52"/>
                <a:gd name="T31" fmla="*/ 5 h 52"/>
                <a:gd name="T32" fmla="*/ 35 w 52"/>
                <a:gd name="T33" fmla="*/ 1 h 52"/>
                <a:gd name="T34" fmla="*/ 31 w 52"/>
                <a:gd name="T35" fmla="*/ 0 h 52"/>
                <a:gd name="T36" fmla="*/ 26 w 52"/>
                <a:gd name="T37" fmla="*/ 0 h 52"/>
                <a:gd name="T38" fmla="*/ 26 w 52"/>
                <a:gd name="T39" fmla="*/ 0 h 52"/>
                <a:gd name="T40" fmla="*/ 21 w 52"/>
                <a:gd name="T41" fmla="*/ 0 h 52"/>
                <a:gd name="T42" fmla="*/ 15 w 52"/>
                <a:gd name="T43" fmla="*/ 1 h 52"/>
                <a:gd name="T44" fmla="*/ 12 w 52"/>
                <a:gd name="T45" fmla="*/ 5 h 52"/>
                <a:gd name="T46" fmla="*/ 8 w 52"/>
                <a:gd name="T47" fmla="*/ 8 h 52"/>
                <a:gd name="T48" fmla="*/ 5 w 52"/>
                <a:gd name="T49" fmla="*/ 11 h 52"/>
                <a:gd name="T50" fmla="*/ 3 w 52"/>
                <a:gd name="T51" fmla="*/ 15 h 52"/>
                <a:gd name="T52" fmla="*/ 2 w 52"/>
                <a:gd name="T53" fmla="*/ 20 h 52"/>
                <a:gd name="T54" fmla="*/ 0 w 52"/>
                <a:gd name="T55" fmla="*/ 26 h 52"/>
                <a:gd name="T56" fmla="*/ 0 w 52"/>
                <a:gd name="T57" fmla="*/ 26 h 52"/>
                <a:gd name="T58" fmla="*/ 2 w 52"/>
                <a:gd name="T59" fmla="*/ 31 h 52"/>
                <a:gd name="T60" fmla="*/ 3 w 52"/>
                <a:gd name="T61" fmla="*/ 35 h 52"/>
                <a:gd name="T62" fmla="*/ 5 w 52"/>
                <a:gd name="T63" fmla="*/ 40 h 52"/>
                <a:gd name="T64" fmla="*/ 8 w 52"/>
                <a:gd name="T65" fmla="*/ 44 h 52"/>
                <a:gd name="T66" fmla="*/ 12 w 52"/>
                <a:gd name="T67" fmla="*/ 47 h 52"/>
                <a:gd name="T68" fmla="*/ 15 w 52"/>
                <a:gd name="T69" fmla="*/ 49 h 52"/>
                <a:gd name="T70" fmla="*/ 21 w 52"/>
                <a:gd name="T71" fmla="*/ 50 h 52"/>
                <a:gd name="T72" fmla="*/ 26 w 52"/>
                <a:gd name="T73" fmla="*/ 52 h 52"/>
                <a:gd name="T74" fmla="*/ 26 w 52"/>
                <a:gd name="T75" fmla="*/ 52 h 52"/>
                <a:gd name="T76" fmla="*/ 26 w 52"/>
                <a:gd name="T77" fmla="*/ 8 h 52"/>
                <a:gd name="T78" fmla="*/ 26 w 52"/>
                <a:gd name="T79" fmla="*/ 8 h 52"/>
                <a:gd name="T80" fmla="*/ 32 w 52"/>
                <a:gd name="T81" fmla="*/ 9 h 52"/>
                <a:gd name="T82" fmla="*/ 38 w 52"/>
                <a:gd name="T83" fmla="*/ 14 h 52"/>
                <a:gd name="T84" fmla="*/ 41 w 52"/>
                <a:gd name="T85" fmla="*/ 18 h 52"/>
                <a:gd name="T86" fmla="*/ 43 w 52"/>
                <a:gd name="T87" fmla="*/ 26 h 52"/>
                <a:gd name="T88" fmla="*/ 43 w 52"/>
                <a:gd name="T89" fmla="*/ 26 h 52"/>
                <a:gd name="T90" fmla="*/ 41 w 52"/>
                <a:gd name="T91" fmla="*/ 32 h 52"/>
                <a:gd name="T92" fmla="*/ 38 w 52"/>
                <a:gd name="T93" fmla="*/ 38 h 52"/>
                <a:gd name="T94" fmla="*/ 32 w 52"/>
                <a:gd name="T95" fmla="*/ 41 h 52"/>
                <a:gd name="T96" fmla="*/ 26 w 52"/>
                <a:gd name="T97" fmla="*/ 43 h 52"/>
                <a:gd name="T98" fmla="*/ 26 w 52"/>
                <a:gd name="T99" fmla="*/ 43 h 52"/>
                <a:gd name="T100" fmla="*/ 20 w 52"/>
                <a:gd name="T101" fmla="*/ 41 h 52"/>
                <a:gd name="T102" fmla="*/ 14 w 52"/>
                <a:gd name="T103" fmla="*/ 38 h 52"/>
                <a:gd name="T104" fmla="*/ 11 w 52"/>
                <a:gd name="T105" fmla="*/ 32 h 52"/>
                <a:gd name="T106" fmla="*/ 9 w 52"/>
                <a:gd name="T107" fmla="*/ 26 h 52"/>
                <a:gd name="T108" fmla="*/ 9 w 52"/>
                <a:gd name="T109" fmla="*/ 26 h 52"/>
                <a:gd name="T110" fmla="*/ 11 w 52"/>
                <a:gd name="T111" fmla="*/ 18 h 52"/>
                <a:gd name="T112" fmla="*/ 14 w 52"/>
                <a:gd name="T113" fmla="*/ 14 h 52"/>
                <a:gd name="T114" fmla="*/ 20 w 52"/>
                <a:gd name="T115" fmla="*/ 9 h 52"/>
                <a:gd name="T116" fmla="*/ 26 w 52"/>
                <a:gd name="T117" fmla="*/ 8 h 52"/>
                <a:gd name="T118" fmla="*/ 26 w 52"/>
                <a:gd name="T119"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 h="52">
                  <a:moveTo>
                    <a:pt x="26" y="52"/>
                  </a:moveTo>
                  <a:lnTo>
                    <a:pt x="26" y="52"/>
                  </a:lnTo>
                  <a:lnTo>
                    <a:pt x="31" y="50"/>
                  </a:lnTo>
                  <a:lnTo>
                    <a:pt x="35" y="49"/>
                  </a:lnTo>
                  <a:lnTo>
                    <a:pt x="40" y="47"/>
                  </a:lnTo>
                  <a:lnTo>
                    <a:pt x="44" y="44"/>
                  </a:lnTo>
                  <a:lnTo>
                    <a:pt x="47" y="40"/>
                  </a:lnTo>
                  <a:lnTo>
                    <a:pt x="49" y="35"/>
                  </a:lnTo>
                  <a:lnTo>
                    <a:pt x="51" y="31"/>
                  </a:lnTo>
                  <a:lnTo>
                    <a:pt x="52" y="26"/>
                  </a:lnTo>
                  <a:lnTo>
                    <a:pt x="52" y="26"/>
                  </a:lnTo>
                  <a:lnTo>
                    <a:pt x="51" y="20"/>
                  </a:lnTo>
                  <a:lnTo>
                    <a:pt x="49" y="15"/>
                  </a:lnTo>
                  <a:lnTo>
                    <a:pt x="47" y="11"/>
                  </a:lnTo>
                  <a:lnTo>
                    <a:pt x="44" y="8"/>
                  </a:lnTo>
                  <a:lnTo>
                    <a:pt x="40" y="5"/>
                  </a:lnTo>
                  <a:lnTo>
                    <a:pt x="35" y="1"/>
                  </a:lnTo>
                  <a:lnTo>
                    <a:pt x="31" y="0"/>
                  </a:lnTo>
                  <a:lnTo>
                    <a:pt x="26" y="0"/>
                  </a:lnTo>
                  <a:lnTo>
                    <a:pt x="26" y="0"/>
                  </a:lnTo>
                  <a:lnTo>
                    <a:pt x="21" y="0"/>
                  </a:lnTo>
                  <a:lnTo>
                    <a:pt x="15" y="1"/>
                  </a:lnTo>
                  <a:lnTo>
                    <a:pt x="12" y="5"/>
                  </a:lnTo>
                  <a:lnTo>
                    <a:pt x="8" y="8"/>
                  </a:lnTo>
                  <a:lnTo>
                    <a:pt x="5" y="11"/>
                  </a:lnTo>
                  <a:lnTo>
                    <a:pt x="3" y="15"/>
                  </a:lnTo>
                  <a:lnTo>
                    <a:pt x="2" y="20"/>
                  </a:lnTo>
                  <a:lnTo>
                    <a:pt x="0" y="26"/>
                  </a:lnTo>
                  <a:lnTo>
                    <a:pt x="0" y="26"/>
                  </a:lnTo>
                  <a:lnTo>
                    <a:pt x="2" y="31"/>
                  </a:lnTo>
                  <a:lnTo>
                    <a:pt x="3" y="35"/>
                  </a:lnTo>
                  <a:lnTo>
                    <a:pt x="5" y="40"/>
                  </a:lnTo>
                  <a:lnTo>
                    <a:pt x="8" y="44"/>
                  </a:lnTo>
                  <a:lnTo>
                    <a:pt x="12" y="47"/>
                  </a:lnTo>
                  <a:lnTo>
                    <a:pt x="15" y="49"/>
                  </a:lnTo>
                  <a:lnTo>
                    <a:pt x="21" y="50"/>
                  </a:lnTo>
                  <a:lnTo>
                    <a:pt x="26" y="52"/>
                  </a:lnTo>
                  <a:lnTo>
                    <a:pt x="26" y="52"/>
                  </a:lnTo>
                  <a:close/>
                  <a:moveTo>
                    <a:pt x="26" y="8"/>
                  </a:moveTo>
                  <a:lnTo>
                    <a:pt x="26" y="8"/>
                  </a:lnTo>
                  <a:lnTo>
                    <a:pt x="32" y="9"/>
                  </a:lnTo>
                  <a:lnTo>
                    <a:pt x="38" y="14"/>
                  </a:lnTo>
                  <a:lnTo>
                    <a:pt x="41" y="18"/>
                  </a:lnTo>
                  <a:lnTo>
                    <a:pt x="43" y="26"/>
                  </a:lnTo>
                  <a:lnTo>
                    <a:pt x="43" y="26"/>
                  </a:lnTo>
                  <a:lnTo>
                    <a:pt x="41" y="32"/>
                  </a:lnTo>
                  <a:lnTo>
                    <a:pt x="38" y="38"/>
                  </a:lnTo>
                  <a:lnTo>
                    <a:pt x="32" y="41"/>
                  </a:lnTo>
                  <a:lnTo>
                    <a:pt x="26" y="43"/>
                  </a:lnTo>
                  <a:lnTo>
                    <a:pt x="26" y="43"/>
                  </a:lnTo>
                  <a:lnTo>
                    <a:pt x="20" y="41"/>
                  </a:lnTo>
                  <a:lnTo>
                    <a:pt x="14" y="38"/>
                  </a:lnTo>
                  <a:lnTo>
                    <a:pt x="11" y="32"/>
                  </a:lnTo>
                  <a:lnTo>
                    <a:pt x="9" y="26"/>
                  </a:lnTo>
                  <a:lnTo>
                    <a:pt x="9" y="26"/>
                  </a:lnTo>
                  <a:lnTo>
                    <a:pt x="11" y="18"/>
                  </a:lnTo>
                  <a:lnTo>
                    <a:pt x="14" y="14"/>
                  </a:lnTo>
                  <a:lnTo>
                    <a:pt x="20" y="9"/>
                  </a:lnTo>
                  <a:lnTo>
                    <a:pt x="26" y="8"/>
                  </a:lnTo>
                  <a:lnTo>
                    <a:pt x="26"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49"/>
            <p:cNvSpPr>
              <a:spLocks/>
            </p:cNvSpPr>
            <p:nvPr/>
          </p:nvSpPr>
          <p:spPr bwMode="auto">
            <a:xfrm>
              <a:off x="6664326" y="5853113"/>
              <a:ext cx="115888" cy="12700"/>
            </a:xfrm>
            <a:custGeom>
              <a:avLst/>
              <a:gdLst>
                <a:gd name="T0" fmla="*/ 4 w 73"/>
                <a:gd name="T1" fmla="*/ 8 h 8"/>
                <a:gd name="T2" fmla="*/ 69 w 73"/>
                <a:gd name="T3" fmla="*/ 8 h 8"/>
                <a:gd name="T4" fmla="*/ 69 w 73"/>
                <a:gd name="T5" fmla="*/ 8 h 8"/>
                <a:gd name="T6" fmla="*/ 72 w 73"/>
                <a:gd name="T7" fmla="*/ 6 h 8"/>
                <a:gd name="T8" fmla="*/ 73 w 73"/>
                <a:gd name="T9" fmla="*/ 3 h 8"/>
                <a:gd name="T10" fmla="*/ 73 w 73"/>
                <a:gd name="T11" fmla="*/ 3 h 8"/>
                <a:gd name="T12" fmla="*/ 72 w 73"/>
                <a:gd name="T13" fmla="*/ 0 h 8"/>
                <a:gd name="T14" fmla="*/ 69 w 73"/>
                <a:gd name="T15" fmla="*/ 0 h 8"/>
                <a:gd name="T16" fmla="*/ 4 w 73"/>
                <a:gd name="T17" fmla="*/ 0 h 8"/>
                <a:gd name="T18" fmla="*/ 4 w 73"/>
                <a:gd name="T19" fmla="*/ 0 h 8"/>
                <a:gd name="T20" fmla="*/ 1 w 73"/>
                <a:gd name="T21" fmla="*/ 0 h 8"/>
                <a:gd name="T22" fmla="*/ 0 w 73"/>
                <a:gd name="T23" fmla="*/ 3 h 8"/>
                <a:gd name="T24" fmla="*/ 0 w 73"/>
                <a:gd name="T25" fmla="*/ 3 h 8"/>
                <a:gd name="T26" fmla="*/ 1 w 73"/>
                <a:gd name="T27" fmla="*/ 6 h 8"/>
                <a:gd name="T28" fmla="*/ 4 w 73"/>
                <a:gd name="T29" fmla="*/ 8 h 8"/>
                <a:gd name="T30" fmla="*/ 4 w 73"/>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8">
                  <a:moveTo>
                    <a:pt x="4" y="8"/>
                  </a:moveTo>
                  <a:lnTo>
                    <a:pt x="69" y="8"/>
                  </a:lnTo>
                  <a:lnTo>
                    <a:pt x="69" y="8"/>
                  </a:lnTo>
                  <a:lnTo>
                    <a:pt x="72" y="6"/>
                  </a:lnTo>
                  <a:lnTo>
                    <a:pt x="73" y="3"/>
                  </a:lnTo>
                  <a:lnTo>
                    <a:pt x="73" y="3"/>
                  </a:lnTo>
                  <a:lnTo>
                    <a:pt x="72" y="0"/>
                  </a:lnTo>
                  <a:lnTo>
                    <a:pt x="69" y="0"/>
                  </a:lnTo>
                  <a:lnTo>
                    <a:pt x="4" y="0"/>
                  </a:lnTo>
                  <a:lnTo>
                    <a:pt x="4" y="0"/>
                  </a:lnTo>
                  <a:lnTo>
                    <a:pt x="1" y="0"/>
                  </a:lnTo>
                  <a:lnTo>
                    <a:pt x="0" y="3"/>
                  </a:lnTo>
                  <a:lnTo>
                    <a:pt x="0" y="3"/>
                  </a:lnTo>
                  <a:lnTo>
                    <a:pt x="1" y="6"/>
                  </a:lnTo>
                  <a:lnTo>
                    <a:pt x="4" y="8"/>
                  </a:lnTo>
                  <a:lnTo>
                    <a:pt x="4"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50"/>
            <p:cNvSpPr>
              <a:spLocks/>
            </p:cNvSpPr>
            <p:nvPr/>
          </p:nvSpPr>
          <p:spPr bwMode="auto">
            <a:xfrm>
              <a:off x="6664326" y="5903913"/>
              <a:ext cx="95250" cy="12700"/>
            </a:xfrm>
            <a:custGeom>
              <a:avLst/>
              <a:gdLst>
                <a:gd name="T0" fmla="*/ 4 w 60"/>
                <a:gd name="T1" fmla="*/ 8 h 8"/>
                <a:gd name="T2" fmla="*/ 55 w 60"/>
                <a:gd name="T3" fmla="*/ 8 h 8"/>
                <a:gd name="T4" fmla="*/ 55 w 60"/>
                <a:gd name="T5" fmla="*/ 8 h 8"/>
                <a:gd name="T6" fmla="*/ 58 w 60"/>
                <a:gd name="T7" fmla="*/ 7 h 8"/>
                <a:gd name="T8" fmla="*/ 60 w 60"/>
                <a:gd name="T9" fmla="*/ 5 h 8"/>
                <a:gd name="T10" fmla="*/ 60 w 60"/>
                <a:gd name="T11" fmla="*/ 5 h 8"/>
                <a:gd name="T12" fmla="*/ 58 w 60"/>
                <a:gd name="T13" fmla="*/ 2 h 8"/>
                <a:gd name="T14" fmla="*/ 55 w 60"/>
                <a:gd name="T15" fmla="*/ 0 h 8"/>
                <a:gd name="T16" fmla="*/ 4 w 60"/>
                <a:gd name="T17" fmla="*/ 0 h 8"/>
                <a:gd name="T18" fmla="*/ 4 w 60"/>
                <a:gd name="T19" fmla="*/ 0 h 8"/>
                <a:gd name="T20" fmla="*/ 1 w 60"/>
                <a:gd name="T21" fmla="*/ 2 h 8"/>
                <a:gd name="T22" fmla="*/ 0 w 60"/>
                <a:gd name="T23" fmla="*/ 5 h 8"/>
                <a:gd name="T24" fmla="*/ 0 w 60"/>
                <a:gd name="T25" fmla="*/ 5 h 8"/>
                <a:gd name="T26" fmla="*/ 1 w 60"/>
                <a:gd name="T27" fmla="*/ 7 h 8"/>
                <a:gd name="T28" fmla="*/ 4 w 60"/>
                <a:gd name="T29" fmla="*/ 8 h 8"/>
                <a:gd name="T30" fmla="*/ 4 w 60"/>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8">
                  <a:moveTo>
                    <a:pt x="4" y="8"/>
                  </a:moveTo>
                  <a:lnTo>
                    <a:pt x="55" y="8"/>
                  </a:lnTo>
                  <a:lnTo>
                    <a:pt x="55" y="8"/>
                  </a:lnTo>
                  <a:lnTo>
                    <a:pt x="58" y="7"/>
                  </a:lnTo>
                  <a:lnTo>
                    <a:pt x="60" y="5"/>
                  </a:lnTo>
                  <a:lnTo>
                    <a:pt x="60" y="5"/>
                  </a:lnTo>
                  <a:lnTo>
                    <a:pt x="58" y="2"/>
                  </a:lnTo>
                  <a:lnTo>
                    <a:pt x="55" y="0"/>
                  </a:lnTo>
                  <a:lnTo>
                    <a:pt x="4" y="0"/>
                  </a:lnTo>
                  <a:lnTo>
                    <a:pt x="4" y="0"/>
                  </a:lnTo>
                  <a:lnTo>
                    <a:pt x="1" y="2"/>
                  </a:lnTo>
                  <a:lnTo>
                    <a:pt x="0" y="5"/>
                  </a:lnTo>
                  <a:lnTo>
                    <a:pt x="0" y="5"/>
                  </a:lnTo>
                  <a:lnTo>
                    <a:pt x="1" y="7"/>
                  </a:lnTo>
                  <a:lnTo>
                    <a:pt x="4" y="8"/>
                  </a:lnTo>
                  <a:lnTo>
                    <a:pt x="4"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51"/>
            <p:cNvSpPr>
              <a:spLocks/>
            </p:cNvSpPr>
            <p:nvPr/>
          </p:nvSpPr>
          <p:spPr bwMode="auto">
            <a:xfrm>
              <a:off x="6664326" y="5957888"/>
              <a:ext cx="95250" cy="12700"/>
            </a:xfrm>
            <a:custGeom>
              <a:avLst/>
              <a:gdLst>
                <a:gd name="T0" fmla="*/ 60 w 60"/>
                <a:gd name="T1" fmla="*/ 3 h 8"/>
                <a:gd name="T2" fmla="*/ 60 w 60"/>
                <a:gd name="T3" fmla="*/ 3 h 8"/>
                <a:gd name="T4" fmla="*/ 58 w 60"/>
                <a:gd name="T5" fmla="*/ 0 h 8"/>
                <a:gd name="T6" fmla="*/ 55 w 60"/>
                <a:gd name="T7" fmla="*/ 0 h 8"/>
                <a:gd name="T8" fmla="*/ 4 w 60"/>
                <a:gd name="T9" fmla="*/ 0 h 8"/>
                <a:gd name="T10" fmla="*/ 4 w 60"/>
                <a:gd name="T11" fmla="*/ 0 h 8"/>
                <a:gd name="T12" fmla="*/ 1 w 60"/>
                <a:gd name="T13" fmla="*/ 0 h 8"/>
                <a:gd name="T14" fmla="*/ 0 w 60"/>
                <a:gd name="T15" fmla="*/ 3 h 8"/>
                <a:gd name="T16" fmla="*/ 0 w 60"/>
                <a:gd name="T17" fmla="*/ 3 h 8"/>
                <a:gd name="T18" fmla="*/ 1 w 60"/>
                <a:gd name="T19" fmla="*/ 6 h 8"/>
                <a:gd name="T20" fmla="*/ 4 w 60"/>
                <a:gd name="T21" fmla="*/ 8 h 8"/>
                <a:gd name="T22" fmla="*/ 55 w 60"/>
                <a:gd name="T23" fmla="*/ 8 h 8"/>
                <a:gd name="T24" fmla="*/ 55 w 60"/>
                <a:gd name="T25" fmla="*/ 8 h 8"/>
                <a:gd name="T26" fmla="*/ 58 w 60"/>
                <a:gd name="T27" fmla="*/ 6 h 8"/>
                <a:gd name="T28" fmla="*/ 60 w 60"/>
                <a:gd name="T29" fmla="*/ 3 h 8"/>
                <a:gd name="T30" fmla="*/ 60 w 60"/>
                <a:gd name="T3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8">
                  <a:moveTo>
                    <a:pt x="60" y="3"/>
                  </a:moveTo>
                  <a:lnTo>
                    <a:pt x="60" y="3"/>
                  </a:lnTo>
                  <a:lnTo>
                    <a:pt x="58" y="0"/>
                  </a:lnTo>
                  <a:lnTo>
                    <a:pt x="55" y="0"/>
                  </a:lnTo>
                  <a:lnTo>
                    <a:pt x="4" y="0"/>
                  </a:lnTo>
                  <a:lnTo>
                    <a:pt x="4" y="0"/>
                  </a:lnTo>
                  <a:lnTo>
                    <a:pt x="1" y="0"/>
                  </a:lnTo>
                  <a:lnTo>
                    <a:pt x="0" y="3"/>
                  </a:lnTo>
                  <a:lnTo>
                    <a:pt x="0" y="3"/>
                  </a:lnTo>
                  <a:lnTo>
                    <a:pt x="1" y="6"/>
                  </a:lnTo>
                  <a:lnTo>
                    <a:pt x="4" y="8"/>
                  </a:lnTo>
                  <a:lnTo>
                    <a:pt x="55" y="8"/>
                  </a:lnTo>
                  <a:lnTo>
                    <a:pt x="55" y="8"/>
                  </a:lnTo>
                  <a:lnTo>
                    <a:pt x="58" y="6"/>
                  </a:lnTo>
                  <a:lnTo>
                    <a:pt x="60" y="3"/>
                  </a:lnTo>
                  <a:lnTo>
                    <a:pt x="60" y="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2" name="Group 31"/>
          <p:cNvGrpSpPr/>
          <p:nvPr/>
        </p:nvGrpSpPr>
        <p:grpSpPr>
          <a:xfrm>
            <a:off x="5318165" y="5463459"/>
            <a:ext cx="452518" cy="332378"/>
            <a:chOff x="4297363" y="5783263"/>
            <a:chExt cx="384175" cy="376238"/>
          </a:xfrm>
        </p:grpSpPr>
        <p:sp>
          <p:nvSpPr>
            <p:cNvPr id="33" name="Freeform 352"/>
            <p:cNvSpPr>
              <a:spLocks noEditPoints="1"/>
            </p:cNvSpPr>
            <p:nvPr/>
          </p:nvSpPr>
          <p:spPr bwMode="auto">
            <a:xfrm>
              <a:off x="4297363" y="5783263"/>
              <a:ext cx="384175" cy="376238"/>
            </a:xfrm>
            <a:custGeom>
              <a:avLst/>
              <a:gdLst>
                <a:gd name="T0" fmla="*/ 222 w 242"/>
                <a:gd name="T1" fmla="*/ 32 h 237"/>
                <a:gd name="T2" fmla="*/ 182 w 242"/>
                <a:gd name="T3" fmla="*/ 6 h 237"/>
                <a:gd name="T4" fmla="*/ 133 w 242"/>
                <a:gd name="T5" fmla="*/ 0 h 237"/>
                <a:gd name="T6" fmla="*/ 78 w 242"/>
                <a:gd name="T7" fmla="*/ 14 h 237"/>
                <a:gd name="T8" fmla="*/ 56 w 242"/>
                <a:gd name="T9" fmla="*/ 50 h 237"/>
                <a:gd name="T10" fmla="*/ 33 w 242"/>
                <a:gd name="T11" fmla="*/ 70 h 237"/>
                <a:gd name="T12" fmla="*/ 27 w 242"/>
                <a:gd name="T13" fmla="*/ 96 h 237"/>
                <a:gd name="T14" fmla="*/ 4 w 242"/>
                <a:gd name="T15" fmla="*/ 122 h 237"/>
                <a:gd name="T16" fmla="*/ 4 w 242"/>
                <a:gd name="T17" fmla="*/ 150 h 237"/>
                <a:gd name="T18" fmla="*/ 1 w 242"/>
                <a:gd name="T19" fmla="*/ 176 h 237"/>
                <a:gd name="T20" fmla="*/ 10 w 242"/>
                <a:gd name="T21" fmla="*/ 198 h 237"/>
                <a:gd name="T22" fmla="*/ 38 w 242"/>
                <a:gd name="T23" fmla="*/ 211 h 237"/>
                <a:gd name="T24" fmla="*/ 38 w 242"/>
                <a:gd name="T25" fmla="*/ 236 h 237"/>
                <a:gd name="T26" fmla="*/ 52 w 242"/>
                <a:gd name="T27" fmla="*/ 237 h 237"/>
                <a:gd name="T28" fmla="*/ 219 w 242"/>
                <a:gd name="T29" fmla="*/ 231 h 237"/>
                <a:gd name="T30" fmla="*/ 211 w 242"/>
                <a:gd name="T31" fmla="*/ 175 h 237"/>
                <a:gd name="T32" fmla="*/ 239 w 242"/>
                <a:gd name="T33" fmla="*/ 110 h 237"/>
                <a:gd name="T34" fmla="*/ 240 w 242"/>
                <a:gd name="T35" fmla="*/ 66 h 237"/>
                <a:gd name="T36" fmla="*/ 49 w 242"/>
                <a:gd name="T37" fmla="*/ 228 h 237"/>
                <a:gd name="T38" fmla="*/ 46 w 242"/>
                <a:gd name="T39" fmla="*/ 202 h 237"/>
                <a:gd name="T40" fmla="*/ 23 w 242"/>
                <a:gd name="T41" fmla="*/ 202 h 237"/>
                <a:gd name="T42" fmla="*/ 20 w 242"/>
                <a:gd name="T43" fmla="*/ 182 h 237"/>
                <a:gd name="T44" fmla="*/ 21 w 242"/>
                <a:gd name="T45" fmla="*/ 171 h 237"/>
                <a:gd name="T46" fmla="*/ 9 w 242"/>
                <a:gd name="T47" fmla="*/ 168 h 237"/>
                <a:gd name="T48" fmla="*/ 14 w 242"/>
                <a:gd name="T49" fmla="*/ 136 h 237"/>
                <a:gd name="T50" fmla="*/ 27 w 242"/>
                <a:gd name="T51" fmla="*/ 106 h 237"/>
                <a:gd name="T52" fmla="*/ 23 w 242"/>
                <a:gd name="T53" fmla="*/ 145 h 237"/>
                <a:gd name="T54" fmla="*/ 35 w 242"/>
                <a:gd name="T55" fmla="*/ 159 h 237"/>
                <a:gd name="T56" fmla="*/ 37 w 242"/>
                <a:gd name="T57" fmla="*/ 190 h 237"/>
                <a:gd name="T58" fmla="*/ 56 w 242"/>
                <a:gd name="T59" fmla="*/ 201 h 237"/>
                <a:gd name="T60" fmla="*/ 75 w 242"/>
                <a:gd name="T61" fmla="*/ 204 h 237"/>
                <a:gd name="T62" fmla="*/ 113 w 242"/>
                <a:gd name="T63" fmla="*/ 227 h 237"/>
                <a:gd name="T64" fmla="*/ 82 w 242"/>
                <a:gd name="T65" fmla="*/ 228 h 237"/>
                <a:gd name="T66" fmla="*/ 81 w 242"/>
                <a:gd name="T67" fmla="*/ 191 h 237"/>
                <a:gd name="T68" fmla="*/ 50 w 242"/>
                <a:gd name="T69" fmla="*/ 191 h 237"/>
                <a:gd name="T70" fmla="*/ 46 w 242"/>
                <a:gd name="T71" fmla="*/ 161 h 237"/>
                <a:gd name="T72" fmla="*/ 49 w 242"/>
                <a:gd name="T73" fmla="*/ 153 h 237"/>
                <a:gd name="T74" fmla="*/ 32 w 242"/>
                <a:gd name="T75" fmla="*/ 148 h 237"/>
                <a:gd name="T76" fmla="*/ 38 w 242"/>
                <a:gd name="T77" fmla="*/ 110 h 237"/>
                <a:gd name="T78" fmla="*/ 55 w 242"/>
                <a:gd name="T79" fmla="*/ 63 h 237"/>
                <a:gd name="T80" fmla="*/ 58 w 242"/>
                <a:gd name="T81" fmla="*/ 76 h 237"/>
                <a:gd name="T82" fmla="*/ 50 w 242"/>
                <a:gd name="T83" fmla="*/ 124 h 237"/>
                <a:gd name="T84" fmla="*/ 67 w 242"/>
                <a:gd name="T85" fmla="*/ 138 h 237"/>
                <a:gd name="T86" fmla="*/ 72 w 242"/>
                <a:gd name="T87" fmla="*/ 181 h 237"/>
                <a:gd name="T88" fmla="*/ 96 w 242"/>
                <a:gd name="T89" fmla="*/ 188 h 237"/>
                <a:gd name="T90" fmla="*/ 233 w 242"/>
                <a:gd name="T91" fmla="*/ 92 h 237"/>
                <a:gd name="T92" fmla="*/ 217 w 242"/>
                <a:gd name="T93" fmla="*/ 136 h 237"/>
                <a:gd name="T94" fmla="*/ 202 w 242"/>
                <a:gd name="T95" fmla="*/ 198 h 237"/>
                <a:gd name="T96" fmla="*/ 125 w 242"/>
                <a:gd name="T97" fmla="*/ 217 h 237"/>
                <a:gd name="T98" fmla="*/ 130 w 242"/>
                <a:gd name="T99" fmla="*/ 178 h 237"/>
                <a:gd name="T100" fmla="*/ 142 w 242"/>
                <a:gd name="T101" fmla="*/ 162 h 237"/>
                <a:gd name="T102" fmla="*/ 113 w 242"/>
                <a:gd name="T103" fmla="*/ 176 h 237"/>
                <a:gd name="T104" fmla="*/ 81 w 242"/>
                <a:gd name="T105" fmla="*/ 178 h 237"/>
                <a:gd name="T106" fmla="*/ 76 w 242"/>
                <a:gd name="T107" fmla="*/ 136 h 237"/>
                <a:gd name="T108" fmla="*/ 81 w 242"/>
                <a:gd name="T109" fmla="*/ 129 h 237"/>
                <a:gd name="T110" fmla="*/ 59 w 242"/>
                <a:gd name="T111" fmla="*/ 124 h 237"/>
                <a:gd name="T112" fmla="*/ 66 w 242"/>
                <a:gd name="T113" fmla="*/ 90 h 237"/>
                <a:gd name="T114" fmla="*/ 67 w 242"/>
                <a:gd name="T115" fmla="*/ 43 h 237"/>
                <a:gd name="T116" fmla="*/ 90 w 242"/>
                <a:gd name="T117" fmla="*/ 18 h 237"/>
                <a:gd name="T118" fmla="*/ 159 w 242"/>
                <a:gd name="T119" fmla="*/ 9 h 237"/>
                <a:gd name="T120" fmla="*/ 213 w 242"/>
                <a:gd name="T121" fmla="*/ 35 h 237"/>
                <a:gd name="T122" fmla="*/ 233 w 242"/>
                <a:gd name="T123" fmla="*/ 9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237">
                  <a:moveTo>
                    <a:pt x="240" y="66"/>
                  </a:moveTo>
                  <a:lnTo>
                    <a:pt x="240" y="66"/>
                  </a:lnTo>
                  <a:lnTo>
                    <a:pt x="237" y="57"/>
                  </a:lnTo>
                  <a:lnTo>
                    <a:pt x="233" y="47"/>
                  </a:lnTo>
                  <a:lnTo>
                    <a:pt x="228" y="38"/>
                  </a:lnTo>
                  <a:lnTo>
                    <a:pt x="222" y="32"/>
                  </a:lnTo>
                  <a:lnTo>
                    <a:pt x="216" y="24"/>
                  </a:lnTo>
                  <a:lnTo>
                    <a:pt x="208" y="18"/>
                  </a:lnTo>
                  <a:lnTo>
                    <a:pt x="200" y="14"/>
                  </a:lnTo>
                  <a:lnTo>
                    <a:pt x="191" y="9"/>
                  </a:lnTo>
                  <a:lnTo>
                    <a:pt x="191" y="9"/>
                  </a:lnTo>
                  <a:lnTo>
                    <a:pt x="182" y="6"/>
                  </a:lnTo>
                  <a:lnTo>
                    <a:pt x="173" y="3"/>
                  </a:lnTo>
                  <a:lnTo>
                    <a:pt x="153" y="0"/>
                  </a:lnTo>
                  <a:lnTo>
                    <a:pt x="153" y="0"/>
                  </a:lnTo>
                  <a:lnTo>
                    <a:pt x="151" y="0"/>
                  </a:lnTo>
                  <a:lnTo>
                    <a:pt x="133" y="0"/>
                  </a:lnTo>
                  <a:lnTo>
                    <a:pt x="133" y="0"/>
                  </a:lnTo>
                  <a:lnTo>
                    <a:pt x="118" y="1"/>
                  </a:lnTo>
                  <a:lnTo>
                    <a:pt x="118" y="1"/>
                  </a:lnTo>
                  <a:lnTo>
                    <a:pt x="107" y="3"/>
                  </a:lnTo>
                  <a:lnTo>
                    <a:pt x="98" y="4"/>
                  </a:lnTo>
                  <a:lnTo>
                    <a:pt x="87" y="9"/>
                  </a:lnTo>
                  <a:lnTo>
                    <a:pt x="78" y="14"/>
                  </a:lnTo>
                  <a:lnTo>
                    <a:pt x="78" y="14"/>
                  </a:lnTo>
                  <a:lnTo>
                    <a:pt x="69" y="21"/>
                  </a:lnTo>
                  <a:lnTo>
                    <a:pt x="63" y="29"/>
                  </a:lnTo>
                  <a:lnTo>
                    <a:pt x="58" y="40"/>
                  </a:lnTo>
                  <a:lnTo>
                    <a:pt x="56" y="50"/>
                  </a:lnTo>
                  <a:lnTo>
                    <a:pt x="56" y="50"/>
                  </a:lnTo>
                  <a:lnTo>
                    <a:pt x="55" y="52"/>
                  </a:lnTo>
                  <a:lnTo>
                    <a:pt x="53" y="54"/>
                  </a:lnTo>
                  <a:lnTo>
                    <a:pt x="53" y="54"/>
                  </a:lnTo>
                  <a:lnTo>
                    <a:pt x="46" y="58"/>
                  </a:lnTo>
                  <a:lnTo>
                    <a:pt x="40" y="63"/>
                  </a:lnTo>
                  <a:lnTo>
                    <a:pt x="33" y="70"/>
                  </a:lnTo>
                  <a:lnTo>
                    <a:pt x="30" y="78"/>
                  </a:lnTo>
                  <a:lnTo>
                    <a:pt x="30" y="78"/>
                  </a:lnTo>
                  <a:lnTo>
                    <a:pt x="27" y="86"/>
                  </a:lnTo>
                  <a:lnTo>
                    <a:pt x="27" y="95"/>
                  </a:lnTo>
                  <a:lnTo>
                    <a:pt x="27" y="95"/>
                  </a:lnTo>
                  <a:lnTo>
                    <a:pt x="27" y="96"/>
                  </a:lnTo>
                  <a:lnTo>
                    <a:pt x="26" y="98"/>
                  </a:lnTo>
                  <a:lnTo>
                    <a:pt x="26" y="98"/>
                  </a:lnTo>
                  <a:lnTo>
                    <a:pt x="18" y="103"/>
                  </a:lnTo>
                  <a:lnTo>
                    <a:pt x="12" y="107"/>
                  </a:lnTo>
                  <a:lnTo>
                    <a:pt x="7" y="115"/>
                  </a:lnTo>
                  <a:lnTo>
                    <a:pt x="4" y="122"/>
                  </a:lnTo>
                  <a:lnTo>
                    <a:pt x="4" y="122"/>
                  </a:lnTo>
                  <a:lnTo>
                    <a:pt x="4" y="130"/>
                  </a:lnTo>
                  <a:lnTo>
                    <a:pt x="4" y="139"/>
                  </a:lnTo>
                  <a:lnTo>
                    <a:pt x="4" y="139"/>
                  </a:lnTo>
                  <a:lnTo>
                    <a:pt x="4" y="144"/>
                  </a:lnTo>
                  <a:lnTo>
                    <a:pt x="4" y="150"/>
                  </a:lnTo>
                  <a:lnTo>
                    <a:pt x="4" y="150"/>
                  </a:lnTo>
                  <a:lnTo>
                    <a:pt x="0" y="168"/>
                  </a:lnTo>
                  <a:lnTo>
                    <a:pt x="0" y="168"/>
                  </a:lnTo>
                  <a:lnTo>
                    <a:pt x="0" y="173"/>
                  </a:lnTo>
                  <a:lnTo>
                    <a:pt x="0" y="173"/>
                  </a:lnTo>
                  <a:lnTo>
                    <a:pt x="1" y="176"/>
                  </a:lnTo>
                  <a:lnTo>
                    <a:pt x="4" y="178"/>
                  </a:lnTo>
                  <a:lnTo>
                    <a:pt x="7" y="179"/>
                  </a:lnTo>
                  <a:lnTo>
                    <a:pt x="10" y="181"/>
                  </a:lnTo>
                  <a:lnTo>
                    <a:pt x="10" y="181"/>
                  </a:lnTo>
                  <a:lnTo>
                    <a:pt x="10" y="198"/>
                  </a:lnTo>
                  <a:lnTo>
                    <a:pt x="10" y="198"/>
                  </a:lnTo>
                  <a:lnTo>
                    <a:pt x="12" y="204"/>
                  </a:lnTo>
                  <a:lnTo>
                    <a:pt x="15" y="208"/>
                  </a:lnTo>
                  <a:lnTo>
                    <a:pt x="20" y="211"/>
                  </a:lnTo>
                  <a:lnTo>
                    <a:pt x="26" y="211"/>
                  </a:lnTo>
                  <a:lnTo>
                    <a:pt x="26" y="211"/>
                  </a:lnTo>
                  <a:lnTo>
                    <a:pt x="38" y="211"/>
                  </a:lnTo>
                  <a:lnTo>
                    <a:pt x="38" y="211"/>
                  </a:lnTo>
                  <a:lnTo>
                    <a:pt x="40" y="220"/>
                  </a:lnTo>
                  <a:lnTo>
                    <a:pt x="40" y="225"/>
                  </a:lnTo>
                  <a:lnTo>
                    <a:pt x="38" y="231"/>
                  </a:lnTo>
                  <a:lnTo>
                    <a:pt x="38" y="231"/>
                  </a:lnTo>
                  <a:lnTo>
                    <a:pt x="38" y="236"/>
                  </a:lnTo>
                  <a:lnTo>
                    <a:pt x="38" y="236"/>
                  </a:lnTo>
                  <a:lnTo>
                    <a:pt x="40" y="237"/>
                  </a:lnTo>
                  <a:lnTo>
                    <a:pt x="41" y="237"/>
                  </a:lnTo>
                  <a:lnTo>
                    <a:pt x="41" y="237"/>
                  </a:lnTo>
                  <a:lnTo>
                    <a:pt x="52" y="237"/>
                  </a:lnTo>
                  <a:lnTo>
                    <a:pt x="52" y="237"/>
                  </a:lnTo>
                  <a:lnTo>
                    <a:pt x="214" y="237"/>
                  </a:lnTo>
                  <a:lnTo>
                    <a:pt x="214" y="237"/>
                  </a:lnTo>
                  <a:lnTo>
                    <a:pt x="217" y="237"/>
                  </a:lnTo>
                  <a:lnTo>
                    <a:pt x="219" y="236"/>
                  </a:lnTo>
                  <a:lnTo>
                    <a:pt x="219" y="234"/>
                  </a:lnTo>
                  <a:lnTo>
                    <a:pt x="219" y="231"/>
                  </a:lnTo>
                  <a:lnTo>
                    <a:pt x="219" y="231"/>
                  </a:lnTo>
                  <a:lnTo>
                    <a:pt x="214" y="214"/>
                  </a:lnTo>
                  <a:lnTo>
                    <a:pt x="211" y="196"/>
                  </a:lnTo>
                  <a:lnTo>
                    <a:pt x="211" y="196"/>
                  </a:lnTo>
                  <a:lnTo>
                    <a:pt x="211" y="185"/>
                  </a:lnTo>
                  <a:lnTo>
                    <a:pt x="211" y="175"/>
                  </a:lnTo>
                  <a:lnTo>
                    <a:pt x="214" y="164"/>
                  </a:lnTo>
                  <a:lnTo>
                    <a:pt x="219" y="153"/>
                  </a:lnTo>
                  <a:lnTo>
                    <a:pt x="219" y="153"/>
                  </a:lnTo>
                  <a:lnTo>
                    <a:pt x="233" y="126"/>
                  </a:lnTo>
                  <a:lnTo>
                    <a:pt x="233" y="126"/>
                  </a:lnTo>
                  <a:lnTo>
                    <a:pt x="239" y="110"/>
                  </a:lnTo>
                  <a:lnTo>
                    <a:pt x="242" y="93"/>
                  </a:lnTo>
                  <a:lnTo>
                    <a:pt x="242" y="93"/>
                  </a:lnTo>
                  <a:lnTo>
                    <a:pt x="242" y="92"/>
                  </a:lnTo>
                  <a:lnTo>
                    <a:pt x="242" y="80"/>
                  </a:lnTo>
                  <a:lnTo>
                    <a:pt x="242" y="80"/>
                  </a:lnTo>
                  <a:lnTo>
                    <a:pt x="240" y="66"/>
                  </a:lnTo>
                  <a:lnTo>
                    <a:pt x="240" y="66"/>
                  </a:lnTo>
                  <a:close/>
                  <a:moveTo>
                    <a:pt x="73" y="227"/>
                  </a:moveTo>
                  <a:lnTo>
                    <a:pt x="73" y="227"/>
                  </a:lnTo>
                  <a:lnTo>
                    <a:pt x="72" y="228"/>
                  </a:lnTo>
                  <a:lnTo>
                    <a:pt x="72" y="228"/>
                  </a:lnTo>
                  <a:lnTo>
                    <a:pt x="49" y="228"/>
                  </a:lnTo>
                  <a:lnTo>
                    <a:pt x="49" y="228"/>
                  </a:lnTo>
                  <a:lnTo>
                    <a:pt x="49" y="217"/>
                  </a:lnTo>
                  <a:lnTo>
                    <a:pt x="49" y="217"/>
                  </a:lnTo>
                  <a:lnTo>
                    <a:pt x="46" y="205"/>
                  </a:lnTo>
                  <a:lnTo>
                    <a:pt x="46" y="205"/>
                  </a:lnTo>
                  <a:lnTo>
                    <a:pt x="46" y="202"/>
                  </a:lnTo>
                  <a:lnTo>
                    <a:pt x="44" y="201"/>
                  </a:lnTo>
                  <a:lnTo>
                    <a:pt x="40" y="201"/>
                  </a:lnTo>
                  <a:lnTo>
                    <a:pt x="40" y="201"/>
                  </a:lnTo>
                  <a:lnTo>
                    <a:pt x="26" y="204"/>
                  </a:lnTo>
                  <a:lnTo>
                    <a:pt x="26" y="204"/>
                  </a:lnTo>
                  <a:lnTo>
                    <a:pt x="23" y="202"/>
                  </a:lnTo>
                  <a:lnTo>
                    <a:pt x="21" y="202"/>
                  </a:lnTo>
                  <a:lnTo>
                    <a:pt x="20" y="199"/>
                  </a:lnTo>
                  <a:lnTo>
                    <a:pt x="20" y="198"/>
                  </a:lnTo>
                  <a:lnTo>
                    <a:pt x="20" y="198"/>
                  </a:lnTo>
                  <a:lnTo>
                    <a:pt x="20" y="182"/>
                  </a:lnTo>
                  <a:lnTo>
                    <a:pt x="20" y="182"/>
                  </a:lnTo>
                  <a:lnTo>
                    <a:pt x="21" y="179"/>
                  </a:lnTo>
                  <a:lnTo>
                    <a:pt x="21" y="179"/>
                  </a:lnTo>
                  <a:lnTo>
                    <a:pt x="23" y="176"/>
                  </a:lnTo>
                  <a:lnTo>
                    <a:pt x="23" y="175"/>
                  </a:lnTo>
                  <a:lnTo>
                    <a:pt x="23" y="175"/>
                  </a:lnTo>
                  <a:lnTo>
                    <a:pt x="21" y="171"/>
                  </a:lnTo>
                  <a:lnTo>
                    <a:pt x="18" y="171"/>
                  </a:lnTo>
                  <a:lnTo>
                    <a:pt x="18" y="171"/>
                  </a:lnTo>
                  <a:lnTo>
                    <a:pt x="12" y="171"/>
                  </a:lnTo>
                  <a:lnTo>
                    <a:pt x="12" y="171"/>
                  </a:lnTo>
                  <a:lnTo>
                    <a:pt x="9" y="171"/>
                  </a:lnTo>
                  <a:lnTo>
                    <a:pt x="9" y="168"/>
                  </a:lnTo>
                  <a:lnTo>
                    <a:pt x="9" y="168"/>
                  </a:lnTo>
                  <a:lnTo>
                    <a:pt x="12" y="155"/>
                  </a:lnTo>
                  <a:lnTo>
                    <a:pt x="12" y="155"/>
                  </a:lnTo>
                  <a:lnTo>
                    <a:pt x="14" y="145"/>
                  </a:lnTo>
                  <a:lnTo>
                    <a:pt x="14" y="136"/>
                  </a:lnTo>
                  <a:lnTo>
                    <a:pt x="14" y="136"/>
                  </a:lnTo>
                  <a:lnTo>
                    <a:pt x="12" y="127"/>
                  </a:lnTo>
                  <a:lnTo>
                    <a:pt x="15" y="119"/>
                  </a:lnTo>
                  <a:lnTo>
                    <a:pt x="20" y="113"/>
                  </a:lnTo>
                  <a:lnTo>
                    <a:pt x="26" y="107"/>
                  </a:lnTo>
                  <a:lnTo>
                    <a:pt x="26" y="107"/>
                  </a:lnTo>
                  <a:lnTo>
                    <a:pt x="27" y="106"/>
                  </a:lnTo>
                  <a:lnTo>
                    <a:pt x="27" y="106"/>
                  </a:lnTo>
                  <a:lnTo>
                    <a:pt x="29" y="110"/>
                  </a:lnTo>
                  <a:lnTo>
                    <a:pt x="29" y="115"/>
                  </a:lnTo>
                  <a:lnTo>
                    <a:pt x="27" y="122"/>
                  </a:lnTo>
                  <a:lnTo>
                    <a:pt x="27" y="122"/>
                  </a:lnTo>
                  <a:lnTo>
                    <a:pt x="23" y="145"/>
                  </a:lnTo>
                  <a:lnTo>
                    <a:pt x="23" y="145"/>
                  </a:lnTo>
                  <a:lnTo>
                    <a:pt x="23" y="150"/>
                  </a:lnTo>
                  <a:lnTo>
                    <a:pt x="26" y="155"/>
                  </a:lnTo>
                  <a:lnTo>
                    <a:pt x="29" y="158"/>
                  </a:lnTo>
                  <a:lnTo>
                    <a:pt x="35" y="159"/>
                  </a:lnTo>
                  <a:lnTo>
                    <a:pt x="35" y="159"/>
                  </a:lnTo>
                  <a:lnTo>
                    <a:pt x="37" y="159"/>
                  </a:lnTo>
                  <a:lnTo>
                    <a:pt x="37" y="162"/>
                  </a:lnTo>
                  <a:lnTo>
                    <a:pt x="37" y="162"/>
                  </a:lnTo>
                  <a:lnTo>
                    <a:pt x="37" y="184"/>
                  </a:lnTo>
                  <a:lnTo>
                    <a:pt x="37" y="184"/>
                  </a:lnTo>
                  <a:lnTo>
                    <a:pt x="37" y="190"/>
                  </a:lnTo>
                  <a:lnTo>
                    <a:pt x="40" y="193"/>
                  </a:lnTo>
                  <a:lnTo>
                    <a:pt x="43" y="198"/>
                  </a:lnTo>
                  <a:lnTo>
                    <a:pt x="47" y="199"/>
                  </a:lnTo>
                  <a:lnTo>
                    <a:pt x="47" y="199"/>
                  </a:lnTo>
                  <a:lnTo>
                    <a:pt x="52" y="201"/>
                  </a:lnTo>
                  <a:lnTo>
                    <a:pt x="56" y="201"/>
                  </a:lnTo>
                  <a:lnTo>
                    <a:pt x="66" y="201"/>
                  </a:lnTo>
                  <a:lnTo>
                    <a:pt x="66" y="201"/>
                  </a:lnTo>
                  <a:lnTo>
                    <a:pt x="73" y="199"/>
                  </a:lnTo>
                  <a:lnTo>
                    <a:pt x="73" y="199"/>
                  </a:lnTo>
                  <a:lnTo>
                    <a:pt x="75" y="204"/>
                  </a:lnTo>
                  <a:lnTo>
                    <a:pt x="75" y="204"/>
                  </a:lnTo>
                  <a:lnTo>
                    <a:pt x="75" y="216"/>
                  </a:lnTo>
                  <a:lnTo>
                    <a:pt x="73" y="227"/>
                  </a:lnTo>
                  <a:lnTo>
                    <a:pt x="73" y="227"/>
                  </a:lnTo>
                  <a:close/>
                  <a:moveTo>
                    <a:pt x="116" y="210"/>
                  </a:moveTo>
                  <a:lnTo>
                    <a:pt x="116" y="210"/>
                  </a:lnTo>
                  <a:lnTo>
                    <a:pt x="113" y="227"/>
                  </a:lnTo>
                  <a:lnTo>
                    <a:pt x="113" y="227"/>
                  </a:lnTo>
                  <a:lnTo>
                    <a:pt x="112" y="228"/>
                  </a:lnTo>
                  <a:lnTo>
                    <a:pt x="112" y="228"/>
                  </a:lnTo>
                  <a:lnTo>
                    <a:pt x="84" y="228"/>
                  </a:lnTo>
                  <a:lnTo>
                    <a:pt x="84" y="228"/>
                  </a:lnTo>
                  <a:lnTo>
                    <a:pt x="82" y="228"/>
                  </a:lnTo>
                  <a:lnTo>
                    <a:pt x="82" y="228"/>
                  </a:lnTo>
                  <a:lnTo>
                    <a:pt x="84" y="217"/>
                  </a:lnTo>
                  <a:lnTo>
                    <a:pt x="84" y="217"/>
                  </a:lnTo>
                  <a:lnTo>
                    <a:pt x="84" y="205"/>
                  </a:lnTo>
                  <a:lnTo>
                    <a:pt x="81" y="191"/>
                  </a:lnTo>
                  <a:lnTo>
                    <a:pt x="81" y="191"/>
                  </a:lnTo>
                  <a:lnTo>
                    <a:pt x="78" y="190"/>
                  </a:lnTo>
                  <a:lnTo>
                    <a:pt x="75" y="188"/>
                  </a:lnTo>
                  <a:lnTo>
                    <a:pt x="75" y="188"/>
                  </a:lnTo>
                  <a:lnTo>
                    <a:pt x="58" y="191"/>
                  </a:lnTo>
                  <a:lnTo>
                    <a:pt x="58" y="191"/>
                  </a:lnTo>
                  <a:lnTo>
                    <a:pt x="50" y="191"/>
                  </a:lnTo>
                  <a:lnTo>
                    <a:pt x="50" y="191"/>
                  </a:lnTo>
                  <a:lnTo>
                    <a:pt x="47" y="188"/>
                  </a:lnTo>
                  <a:lnTo>
                    <a:pt x="46" y="184"/>
                  </a:lnTo>
                  <a:lnTo>
                    <a:pt x="46" y="184"/>
                  </a:lnTo>
                  <a:lnTo>
                    <a:pt x="46" y="161"/>
                  </a:lnTo>
                  <a:lnTo>
                    <a:pt x="46" y="161"/>
                  </a:lnTo>
                  <a:lnTo>
                    <a:pt x="46" y="159"/>
                  </a:lnTo>
                  <a:lnTo>
                    <a:pt x="47" y="158"/>
                  </a:lnTo>
                  <a:lnTo>
                    <a:pt x="47" y="158"/>
                  </a:lnTo>
                  <a:lnTo>
                    <a:pt x="49" y="156"/>
                  </a:lnTo>
                  <a:lnTo>
                    <a:pt x="49" y="153"/>
                  </a:lnTo>
                  <a:lnTo>
                    <a:pt x="49" y="153"/>
                  </a:lnTo>
                  <a:lnTo>
                    <a:pt x="47" y="150"/>
                  </a:lnTo>
                  <a:lnTo>
                    <a:pt x="44" y="150"/>
                  </a:lnTo>
                  <a:lnTo>
                    <a:pt x="44" y="150"/>
                  </a:lnTo>
                  <a:lnTo>
                    <a:pt x="37" y="150"/>
                  </a:lnTo>
                  <a:lnTo>
                    <a:pt x="37" y="150"/>
                  </a:lnTo>
                  <a:lnTo>
                    <a:pt x="32" y="148"/>
                  </a:lnTo>
                  <a:lnTo>
                    <a:pt x="32" y="144"/>
                  </a:lnTo>
                  <a:lnTo>
                    <a:pt x="32" y="144"/>
                  </a:lnTo>
                  <a:lnTo>
                    <a:pt x="38" y="119"/>
                  </a:lnTo>
                  <a:lnTo>
                    <a:pt x="38" y="119"/>
                  </a:lnTo>
                  <a:lnTo>
                    <a:pt x="38" y="115"/>
                  </a:lnTo>
                  <a:lnTo>
                    <a:pt x="38" y="110"/>
                  </a:lnTo>
                  <a:lnTo>
                    <a:pt x="37" y="103"/>
                  </a:lnTo>
                  <a:lnTo>
                    <a:pt x="37" y="103"/>
                  </a:lnTo>
                  <a:lnTo>
                    <a:pt x="37" y="90"/>
                  </a:lnTo>
                  <a:lnTo>
                    <a:pt x="40" y="80"/>
                  </a:lnTo>
                  <a:lnTo>
                    <a:pt x="46" y="70"/>
                  </a:lnTo>
                  <a:lnTo>
                    <a:pt x="55" y="63"/>
                  </a:lnTo>
                  <a:lnTo>
                    <a:pt x="55" y="63"/>
                  </a:lnTo>
                  <a:lnTo>
                    <a:pt x="56" y="63"/>
                  </a:lnTo>
                  <a:lnTo>
                    <a:pt x="56" y="63"/>
                  </a:lnTo>
                  <a:lnTo>
                    <a:pt x="56" y="69"/>
                  </a:lnTo>
                  <a:lnTo>
                    <a:pt x="58" y="76"/>
                  </a:lnTo>
                  <a:lnTo>
                    <a:pt x="58" y="76"/>
                  </a:lnTo>
                  <a:lnTo>
                    <a:pt x="58" y="83"/>
                  </a:lnTo>
                  <a:lnTo>
                    <a:pt x="56" y="89"/>
                  </a:lnTo>
                  <a:lnTo>
                    <a:pt x="56" y="89"/>
                  </a:lnTo>
                  <a:lnTo>
                    <a:pt x="50" y="118"/>
                  </a:lnTo>
                  <a:lnTo>
                    <a:pt x="50" y="118"/>
                  </a:lnTo>
                  <a:lnTo>
                    <a:pt x="50" y="124"/>
                  </a:lnTo>
                  <a:lnTo>
                    <a:pt x="52" y="129"/>
                  </a:lnTo>
                  <a:lnTo>
                    <a:pt x="56" y="133"/>
                  </a:lnTo>
                  <a:lnTo>
                    <a:pt x="63" y="135"/>
                  </a:lnTo>
                  <a:lnTo>
                    <a:pt x="63" y="135"/>
                  </a:lnTo>
                  <a:lnTo>
                    <a:pt x="67" y="135"/>
                  </a:lnTo>
                  <a:lnTo>
                    <a:pt x="67" y="138"/>
                  </a:lnTo>
                  <a:lnTo>
                    <a:pt x="67" y="138"/>
                  </a:lnTo>
                  <a:lnTo>
                    <a:pt x="67" y="168"/>
                  </a:lnTo>
                  <a:lnTo>
                    <a:pt x="67" y="168"/>
                  </a:lnTo>
                  <a:lnTo>
                    <a:pt x="67" y="173"/>
                  </a:lnTo>
                  <a:lnTo>
                    <a:pt x="69" y="178"/>
                  </a:lnTo>
                  <a:lnTo>
                    <a:pt x="72" y="181"/>
                  </a:lnTo>
                  <a:lnTo>
                    <a:pt x="76" y="184"/>
                  </a:lnTo>
                  <a:lnTo>
                    <a:pt x="76" y="184"/>
                  </a:lnTo>
                  <a:lnTo>
                    <a:pt x="81" y="187"/>
                  </a:lnTo>
                  <a:lnTo>
                    <a:pt x="86" y="188"/>
                  </a:lnTo>
                  <a:lnTo>
                    <a:pt x="96" y="188"/>
                  </a:lnTo>
                  <a:lnTo>
                    <a:pt x="96" y="188"/>
                  </a:lnTo>
                  <a:lnTo>
                    <a:pt x="113" y="185"/>
                  </a:lnTo>
                  <a:lnTo>
                    <a:pt x="113" y="185"/>
                  </a:lnTo>
                  <a:lnTo>
                    <a:pt x="116" y="198"/>
                  </a:lnTo>
                  <a:lnTo>
                    <a:pt x="116" y="210"/>
                  </a:lnTo>
                  <a:lnTo>
                    <a:pt x="116" y="210"/>
                  </a:lnTo>
                  <a:close/>
                  <a:moveTo>
                    <a:pt x="233" y="92"/>
                  </a:moveTo>
                  <a:lnTo>
                    <a:pt x="233" y="92"/>
                  </a:lnTo>
                  <a:lnTo>
                    <a:pt x="231" y="103"/>
                  </a:lnTo>
                  <a:lnTo>
                    <a:pt x="228" y="115"/>
                  </a:lnTo>
                  <a:lnTo>
                    <a:pt x="223" y="126"/>
                  </a:lnTo>
                  <a:lnTo>
                    <a:pt x="217" y="136"/>
                  </a:lnTo>
                  <a:lnTo>
                    <a:pt x="217" y="136"/>
                  </a:lnTo>
                  <a:lnTo>
                    <a:pt x="210" y="152"/>
                  </a:lnTo>
                  <a:lnTo>
                    <a:pt x="204" y="168"/>
                  </a:lnTo>
                  <a:lnTo>
                    <a:pt x="204" y="168"/>
                  </a:lnTo>
                  <a:lnTo>
                    <a:pt x="202" y="178"/>
                  </a:lnTo>
                  <a:lnTo>
                    <a:pt x="202" y="188"/>
                  </a:lnTo>
                  <a:lnTo>
                    <a:pt x="202" y="198"/>
                  </a:lnTo>
                  <a:lnTo>
                    <a:pt x="204" y="208"/>
                  </a:lnTo>
                  <a:lnTo>
                    <a:pt x="204" y="208"/>
                  </a:lnTo>
                  <a:lnTo>
                    <a:pt x="210" y="228"/>
                  </a:lnTo>
                  <a:lnTo>
                    <a:pt x="124" y="228"/>
                  </a:lnTo>
                  <a:lnTo>
                    <a:pt x="124" y="228"/>
                  </a:lnTo>
                  <a:lnTo>
                    <a:pt x="125" y="217"/>
                  </a:lnTo>
                  <a:lnTo>
                    <a:pt x="125" y="205"/>
                  </a:lnTo>
                  <a:lnTo>
                    <a:pt x="125" y="205"/>
                  </a:lnTo>
                  <a:lnTo>
                    <a:pt x="124" y="193"/>
                  </a:lnTo>
                  <a:lnTo>
                    <a:pt x="122" y="181"/>
                  </a:lnTo>
                  <a:lnTo>
                    <a:pt x="122" y="181"/>
                  </a:lnTo>
                  <a:lnTo>
                    <a:pt x="130" y="178"/>
                  </a:lnTo>
                  <a:lnTo>
                    <a:pt x="130" y="178"/>
                  </a:lnTo>
                  <a:lnTo>
                    <a:pt x="142" y="170"/>
                  </a:lnTo>
                  <a:lnTo>
                    <a:pt x="142" y="170"/>
                  </a:lnTo>
                  <a:lnTo>
                    <a:pt x="144" y="167"/>
                  </a:lnTo>
                  <a:lnTo>
                    <a:pt x="142" y="162"/>
                  </a:lnTo>
                  <a:lnTo>
                    <a:pt x="142" y="162"/>
                  </a:lnTo>
                  <a:lnTo>
                    <a:pt x="139" y="162"/>
                  </a:lnTo>
                  <a:lnTo>
                    <a:pt x="136" y="162"/>
                  </a:lnTo>
                  <a:lnTo>
                    <a:pt x="136" y="162"/>
                  </a:lnTo>
                  <a:lnTo>
                    <a:pt x="128" y="168"/>
                  </a:lnTo>
                  <a:lnTo>
                    <a:pt x="121" y="171"/>
                  </a:lnTo>
                  <a:lnTo>
                    <a:pt x="113" y="176"/>
                  </a:lnTo>
                  <a:lnTo>
                    <a:pt x="104" y="178"/>
                  </a:lnTo>
                  <a:lnTo>
                    <a:pt x="104" y="178"/>
                  </a:lnTo>
                  <a:lnTo>
                    <a:pt x="90" y="179"/>
                  </a:lnTo>
                  <a:lnTo>
                    <a:pt x="90" y="179"/>
                  </a:lnTo>
                  <a:lnTo>
                    <a:pt x="86" y="179"/>
                  </a:lnTo>
                  <a:lnTo>
                    <a:pt x="81" y="178"/>
                  </a:lnTo>
                  <a:lnTo>
                    <a:pt x="81" y="178"/>
                  </a:lnTo>
                  <a:lnTo>
                    <a:pt x="78" y="173"/>
                  </a:lnTo>
                  <a:lnTo>
                    <a:pt x="76" y="168"/>
                  </a:lnTo>
                  <a:lnTo>
                    <a:pt x="76" y="168"/>
                  </a:lnTo>
                  <a:lnTo>
                    <a:pt x="76" y="136"/>
                  </a:lnTo>
                  <a:lnTo>
                    <a:pt x="76" y="136"/>
                  </a:lnTo>
                  <a:lnTo>
                    <a:pt x="76" y="135"/>
                  </a:lnTo>
                  <a:lnTo>
                    <a:pt x="78" y="133"/>
                  </a:lnTo>
                  <a:lnTo>
                    <a:pt x="78" y="133"/>
                  </a:lnTo>
                  <a:lnTo>
                    <a:pt x="81" y="132"/>
                  </a:lnTo>
                  <a:lnTo>
                    <a:pt x="81" y="129"/>
                  </a:lnTo>
                  <a:lnTo>
                    <a:pt x="81" y="129"/>
                  </a:lnTo>
                  <a:lnTo>
                    <a:pt x="79" y="127"/>
                  </a:lnTo>
                  <a:lnTo>
                    <a:pt x="76" y="126"/>
                  </a:lnTo>
                  <a:lnTo>
                    <a:pt x="76" y="126"/>
                  </a:lnTo>
                  <a:lnTo>
                    <a:pt x="64" y="126"/>
                  </a:lnTo>
                  <a:lnTo>
                    <a:pt x="64" y="126"/>
                  </a:lnTo>
                  <a:lnTo>
                    <a:pt x="59" y="124"/>
                  </a:lnTo>
                  <a:lnTo>
                    <a:pt x="59" y="124"/>
                  </a:lnTo>
                  <a:lnTo>
                    <a:pt x="59" y="121"/>
                  </a:lnTo>
                  <a:lnTo>
                    <a:pt x="58" y="119"/>
                  </a:lnTo>
                  <a:lnTo>
                    <a:pt x="58" y="119"/>
                  </a:lnTo>
                  <a:lnTo>
                    <a:pt x="66" y="90"/>
                  </a:lnTo>
                  <a:lnTo>
                    <a:pt x="66" y="90"/>
                  </a:lnTo>
                  <a:lnTo>
                    <a:pt x="67" y="80"/>
                  </a:lnTo>
                  <a:lnTo>
                    <a:pt x="67" y="80"/>
                  </a:lnTo>
                  <a:lnTo>
                    <a:pt x="66" y="67"/>
                  </a:lnTo>
                  <a:lnTo>
                    <a:pt x="66" y="67"/>
                  </a:lnTo>
                  <a:lnTo>
                    <a:pt x="64" y="55"/>
                  </a:lnTo>
                  <a:lnTo>
                    <a:pt x="67" y="43"/>
                  </a:lnTo>
                  <a:lnTo>
                    <a:pt x="67" y="43"/>
                  </a:lnTo>
                  <a:lnTo>
                    <a:pt x="70" y="35"/>
                  </a:lnTo>
                  <a:lnTo>
                    <a:pt x="75" y="27"/>
                  </a:lnTo>
                  <a:lnTo>
                    <a:pt x="82" y="23"/>
                  </a:lnTo>
                  <a:lnTo>
                    <a:pt x="90" y="18"/>
                  </a:lnTo>
                  <a:lnTo>
                    <a:pt x="90" y="18"/>
                  </a:lnTo>
                  <a:lnTo>
                    <a:pt x="98" y="14"/>
                  </a:lnTo>
                  <a:lnTo>
                    <a:pt x="105" y="12"/>
                  </a:lnTo>
                  <a:lnTo>
                    <a:pt x="122" y="9"/>
                  </a:lnTo>
                  <a:lnTo>
                    <a:pt x="122" y="9"/>
                  </a:lnTo>
                  <a:lnTo>
                    <a:pt x="141" y="8"/>
                  </a:lnTo>
                  <a:lnTo>
                    <a:pt x="159" y="9"/>
                  </a:lnTo>
                  <a:lnTo>
                    <a:pt x="159" y="9"/>
                  </a:lnTo>
                  <a:lnTo>
                    <a:pt x="176" y="12"/>
                  </a:lnTo>
                  <a:lnTo>
                    <a:pt x="193" y="20"/>
                  </a:lnTo>
                  <a:lnTo>
                    <a:pt x="199" y="23"/>
                  </a:lnTo>
                  <a:lnTo>
                    <a:pt x="207" y="29"/>
                  </a:lnTo>
                  <a:lnTo>
                    <a:pt x="213" y="35"/>
                  </a:lnTo>
                  <a:lnTo>
                    <a:pt x="219" y="41"/>
                  </a:lnTo>
                  <a:lnTo>
                    <a:pt x="219" y="41"/>
                  </a:lnTo>
                  <a:lnTo>
                    <a:pt x="227" y="54"/>
                  </a:lnTo>
                  <a:lnTo>
                    <a:pt x="231" y="66"/>
                  </a:lnTo>
                  <a:lnTo>
                    <a:pt x="233" y="78"/>
                  </a:lnTo>
                  <a:lnTo>
                    <a:pt x="233" y="92"/>
                  </a:lnTo>
                  <a:lnTo>
                    <a:pt x="233" y="9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53"/>
            <p:cNvSpPr>
              <a:spLocks/>
            </p:cNvSpPr>
            <p:nvPr/>
          </p:nvSpPr>
          <p:spPr bwMode="auto">
            <a:xfrm>
              <a:off x="4481513" y="5903913"/>
              <a:ext cx="22225" cy="20638"/>
            </a:xfrm>
            <a:custGeom>
              <a:avLst/>
              <a:gdLst>
                <a:gd name="T0" fmla="*/ 8 w 14"/>
                <a:gd name="T1" fmla="*/ 0 h 13"/>
                <a:gd name="T2" fmla="*/ 8 w 14"/>
                <a:gd name="T3" fmla="*/ 0 h 13"/>
                <a:gd name="T4" fmla="*/ 5 w 14"/>
                <a:gd name="T5" fmla="*/ 0 h 13"/>
                <a:gd name="T6" fmla="*/ 3 w 14"/>
                <a:gd name="T7" fmla="*/ 2 h 13"/>
                <a:gd name="T8" fmla="*/ 2 w 14"/>
                <a:gd name="T9" fmla="*/ 4 h 13"/>
                <a:gd name="T10" fmla="*/ 0 w 14"/>
                <a:gd name="T11" fmla="*/ 7 h 13"/>
                <a:gd name="T12" fmla="*/ 0 w 14"/>
                <a:gd name="T13" fmla="*/ 7 h 13"/>
                <a:gd name="T14" fmla="*/ 2 w 14"/>
                <a:gd name="T15" fmla="*/ 10 h 13"/>
                <a:gd name="T16" fmla="*/ 2 w 14"/>
                <a:gd name="T17" fmla="*/ 11 h 13"/>
                <a:gd name="T18" fmla="*/ 5 w 14"/>
                <a:gd name="T19" fmla="*/ 13 h 13"/>
                <a:gd name="T20" fmla="*/ 8 w 14"/>
                <a:gd name="T21" fmla="*/ 13 h 13"/>
                <a:gd name="T22" fmla="*/ 8 w 14"/>
                <a:gd name="T23" fmla="*/ 13 h 13"/>
                <a:gd name="T24" fmla="*/ 9 w 14"/>
                <a:gd name="T25" fmla="*/ 13 h 13"/>
                <a:gd name="T26" fmla="*/ 12 w 14"/>
                <a:gd name="T27" fmla="*/ 11 h 13"/>
                <a:gd name="T28" fmla="*/ 14 w 14"/>
                <a:gd name="T29" fmla="*/ 10 h 13"/>
                <a:gd name="T30" fmla="*/ 14 w 14"/>
                <a:gd name="T31" fmla="*/ 7 h 13"/>
                <a:gd name="T32" fmla="*/ 14 w 14"/>
                <a:gd name="T33" fmla="*/ 7 h 13"/>
                <a:gd name="T34" fmla="*/ 14 w 14"/>
                <a:gd name="T35" fmla="*/ 4 h 13"/>
                <a:gd name="T36" fmla="*/ 12 w 14"/>
                <a:gd name="T37" fmla="*/ 2 h 13"/>
                <a:gd name="T38" fmla="*/ 9 w 14"/>
                <a:gd name="T39" fmla="*/ 0 h 13"/>
                <a:gd name="T40" fmla="*/ 8 w 14"/>
                <a:gd name="T41" fmla="*/ 0 h 13"/>
                <a:gd name="T42" fmla="*/ 8 w 14"/>
                <a:gd name="T4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3">
                  <a:moveTo>
                    <a:pt x="8" y="0"/>
                  </a:moveTo>
                  <a:lnTo>
                    <a:pt x="8" y="0"/>
                  </a:lnTo>
                  <a:lnTo>
                    <a:pt x="5" y="0"/>
                  </a:lnTo>
                  <a:lnTo>
                    <a:pt x="3" y="2"/>
                  </a:lnTo>
                  <a:lnTo>
                    <a:pt x="2" y="4"/>
                  </a:lnTo>
                  <a:lnTo>
                    <a:pt x="0" y="7"/>
                  </a:lnTo>
                  <a:lnTo>
                    <a:pt x="0" y="7"/>
                  </a:lnTo>
                  <a:lnTo>
                    <a:pt x="2" y="10"/>
                  </a:lnTo>
                  <a:lnTo>
                    <a:pt x="2" y="11"/>
                  </a:lnTo>
                  <a:lnTo>
                    <a:pt x="5" y="13"/>
                  </a:lnTo>
                  <a:lnTo>
                    <a:pt x="8" y="13"/>
                  </a:lnTo>
                  <a:lnTo>
                    <a:pt x="8" y="13"/>
                  </a:lnTo>
                  <a:lnTo>
                    <a:pt x="9" y="13"/>
                  </a:lnTo>
                  <a:lnTo>
                    <a:pt x="12" y="11"/>
                  </a:lnTo>
                  <a:lnTo>
                    <a:pt x="14" y="10"/>
                  </a:lnTo>
                  <a:lnTo>
                    <a:pt x="14" y="7"/>
                  </a:lnTo>
                  <a:lnTo>
                    <a:pt x="14" y="7"/>
                  </a:lnTo>
                  <a:lnTo>
                    <a:pt x="14" y="4"/>
                  </a:lnTo>
                  <a:lnTo>
                    <a:pt x="12" y="2"/>
                  </a:lnTo>
                  <a:lnTo>
                    <a:pt x="9" y="0"/>
                  </a:lnTo>
                  <a:lnTo>
                    <a:pt x="8" y="0"/>
                  </a:lnTo>
                  <a:lnTo>
                    <a:pt x="8"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54"/>
            <p:cNvSpPr>
              <a:spLocks/>
            </p:cNvSpPr>
            <p:nvPr/>
          </p:nvSpPr>
          <p:spPr bwMode="auto">
            <a:xfrm>
              <a:off x="4525963" y="5903913"/>
              <a:ext cx="22225" cy="20638"/>
            </a:xfrm>
            <a:custGeom>
              <a:avLst/>
              <a:gdLst>
                <a:gd name="T0" fmla="*/ 6 w 14"/>
                <a:gd name="T1" fmla="*/ 0 h 13"/>
                <a:gd name="T2" fmla="*/ 6 w 14"/>
                <a:gd name="T3" fmla="*/ 0 h 13"/>
                <a:gd name="T4" fmla="*/ 4 w 14"/>
                <a:gd name="T5" fmla="*/ 0 h 13"/>
                <a:gd name="T6" fmla="*/ 1 w 14"/>
                <a:gd name="T7" fmla="*/ 2 h 13"/>
                <a:gd name="T8" fmla="*/ 0 w 14"/>
                <a:gd name="T9" fmla="*/ 4 h 13"/>
                <a:gd name="T10" fmla="*/ 0 w 14"/>
                <a:gd name="T11" fmla="*/ 7 h 13"/>
                <a:gd name="T12" fmla="*/ 0 w 14"/>
                <a:gd name="T13" fmla="*/ 7 h 13"/>
                <a:gd name="T14" fmla="*/ 0 w 14"/>
                <a:gd name="T15" fmla="*/ 10 h 13"/>
                <a:gd name="T16" fmla="*/ 1 w 14"/>
                <a:gd name="T17" fmla="*/ 11 h 13"/>
                <a:gd name="T18" fmla="*/ 3 w 14"/>
                <a:gd name="T19" fmla="*/ 13 h 13"/>
                <a:gd name="T20" fmla="*/ 6 w 14"/>
                <a:gd name="T21" fmla="*/ 13 h 13"/>
                <a:gd name="T22" fmla="*/ 6 w 14"/>
                <a:gd name="T23" fmla="*/ 13 h 13"/>
                <a:gd name="T24" fmla="*/ 9 w 14"/>
                <a:gd name="T25" fmla="*/ 13 h 13"/>
                <a:gd name="T26" fmla="*/ 11 w 14"/>
                <a:gd name="T27" fmla="*/ 11 h 13"/>
                <a:gd name="T28" fmla="*/ 12 w 14"/>
                <a:gd name="T29" fmla="*/ 10 h 13"/>
                <a:gd name="T30" fmla="*/ 14 w 14"/>
                <a:gd name="T31" fmla="*/ 7 h 13"/>
                <a:gd name="T32" fmla="*/ 14 w 14"/>
                <a:gd name="T33" fmla="*/ 7 h 13"/>
                <a:gd name="T34" fmla="*/ 12 w 14"/>
                <a:gd name="T35" fmla="*/ 4 h 13"/>
                <a:gd name="T36" fmla="*/ 11 w 14"/>
                <a:gd name="T37" fmla="*/ 2 h 13"/>
                <a:gd name="T38" fmla="*/ 9 w 14"/>
                <a:gd name="T39" fmla="*/ 0 h 13"/>
                <a:gd name="T40" fmla="*/ 6 w 14"/>
                <a:gd name="T41" fmla="*/ 0 h 13"/>
                <a:gd name="T42" fmla="*/ 6 w 14"/>
                <a:gd name="T4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3">
                  <a:moveTo>
                    <a:pt x="6" y="0"/>
                  </a:moveTo>
                  <a:lnTo>
                    <a:pt x="6" y="0"/>
                  </a:lnTo>
                  <a:lnTo>
                    <a:pt x="4" y="0"/>
                  </a:lnTo>
                  <a:lnTo>
                    <a:pt x="1" y="2"/>
                  </a:lnTo>
                  <a:lnTo>
                    <a:pt x="0" y="4"/>
                  </a:lnTo>
                  <a:lnTo>
                    <a:pt x="0" y="7"/>
                  </a:lnTo>
                  <a:lnTo>
                    <a:pt x="0" y="7"/>
                  </a:lnTo>
                  <a:lnTo>
                    <a:pt x="0" y="10"/>
                  </a:lnTo>
                  <a:lnTo>
                    <a:pt x="1" y="11"/>
                  </a:lnTo>
                  <a:lnTo>
                    <a:pt x="3" y="13"/>
                  </a:lnTo>
                  <a:lnTo>
                    <a:pt x="6" y="13"/>
                  </a:lnTo>
                  <a:lnTo>
                    <a:pt x="6" y="13"/>
                  </a:lnTo>
                  <a:lnTo>
                    <a:pt x="9" y="13"/>
                  </a:lnTo>
                  <a:lnTo>
                    <a:pt x="11" y="11"/>
                  </a:lnTo>
                  <a:lnTo>
                    <a:pt x="12" y="10"/>
                  </a:lnTo>
                  <a:lnTo>
                    <a:pt x="14" y="7"/>
                  </a:lnTo>
                  <a:lnTo>
                    <a:pt x="14" y="7"/>
                  </a:lnTo>
                  <a:lnTo>
                    <a:pt x="12" y="4"/>
                  </a:lnTo>
                  <a:lnTo>
                    <a:pt x="11" y="2"/>
                  </a:lnTo>
                  <a:lnTo>
                    <a:pt x="9" y="0"/>
                  </a:lnTo>
                  <a:lnTo>
                    <a:pt x="6" y="0"/>
                  </a:lnTo>
                  <a:lnTo>
                    <a:pt x="6"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55"/>
            <p:cNvSpPr>
              <a:spLocks/>
            </p:cNvSpPr>
            <p:nvPr/>
          </p:nvSpPr>
          <p:spPr bwMode="auto">
            <a:xfrm>
              <a:off x="4567238" y="5903913"/>
              <a:ext cx="22225" cy="20638"/>
            </a:xfrm>
            <a:custGeom>
              <a:avLst/>
              <a:gdLst>
                <a:gd name="T0" fmla="*/ 7 w 14"/>
                <a:gd name="T1" fmla="*/ 0 h 13"/>
                <a:gd name="T2" fmla="*/ 7 w 14"/>
                <a:gd name="T3" fmla="*/ 0 h 13"/>
                <a:gd name="T4" fmla="*/ 4 w 14"/>
                <a:gd name="T5" fmla="*/ 0 h 13"/>
                <a:gd name="T6" fmla="*/ 3 w 14"/>
                <a:gd name="T7" fmla="*/ 2 h 13"/>
                <a:gd name="T8" fmla="*/ 1 w 14"/>
                <a:gd name="T9" fmla="*/ 4 h 13"/>
                <a:gd name="T10" fmla="*/ 0 w 14"/>
                <a:gd name="T11" fmla="*/ 7 h 13"/>
                <a:gd name="T12" fmla="*/ 0 w 14"/>
                <a:gd name="T13" fmla="*/ 7 h 13"/>
                <a:gd name="T14" fmla="*/ 1 w 14"/>
                <a:gd name="T15" fmla="*/ 10 h 13"/>
                <a:gd name="T16" fmla="*/ 3 w 14"/>
                <a:gd name="T17" fmla="*/ 11 h 13"/>
                <a:gd name="T18" fmla="*/ 4 w 14"/>
                <a:gd name="T19" fmla="*/ 13 h 13"/>
                <a:gd name="T20" fmla="*/ 7 w 14"/>
                <a:gd name="T21" fmla="*/ 13 h 13"/>
                <a:gd name="T22" fmla="*/ 7 w 14"/>
                <a:gd name="T23" fmla="*/ 13 h 13"/>
                <a:gd name="T24" fmla="*/ 9 w 14"/>
                <a:gd name="T25" fmla="*/ 13 h 13"/>
                <a:gd name="T26" fmla="*/ 12 w 14"/>
                <a:gd name="T27" fmla="*/ 11 h 13"/>
                <a:gd name="T28" fmla="*/ 14 w 14"/>
                <a:gd name="T29" fmla="*/ 10 h 13"/>
                <a:gd name="T30" fmla="*/ 14 w 14"/>
                <a:gd name="T31" fmla="*/ 7 h 13"/>
                <a:gd name="T32" fmla="*/ 14 w 14"/>
                <a:gd name="T33" fmla="*/ 7 h 13"/>
                <a:gd name="T34" fmla="*/ 14 w 14"/>
                <a:gd name="T35" fmla="*/ 4 h 13"/>
                <a:gd name="T36" fmla="*/ 12 w 14"/>
                <a:gd name="T37" fmla="*/ 2 h 13"/>
                <a:gd name="T38" fmla="*/ 9 w 14"/>
                <a:gd name="T39" fmla="*/ 0 h 13"/>
                <a:gd name="T40" fmla="*/ 7 w 14"/>
                <a:gd name="T41" fmla="*/ 0 h 13"/>
                <a:gd name="T42" fmla="*/ 7 w 14"/>
                <a:gd name="T4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3">
                  <a:moveTo>
                    <a:pt x="7" y="0"/>
                  </a:moveTo>
                  <a:lnTo>
                    <a:pt x="7" y="0"/>
                  </a:lnTo>
                  <a:lnTo>
                    <a:pt x="4" y="0"/>
                  </a:lnTo>
                  <a:lnTo>
                    <a:pt x="3" y="2"/>
                  </a:lnTo>
                  <a:lnTo>
                    <a:pt x="1" y="4"/>
                  </a:lnTo>
                  <a:lnTo>
                    <a:pt x="0" y="7"/>
                  </a:lnTo>
                  <a:lnTo>
                    <a:pt x="0" y="7"/>
                  </a:lnTo>
                  <a:lnTo>
                    <a:pt x="1" y="10"/>
                  </a:lnTo>
                  <a:lnTo>
                    <a:pt x="3" y="11"/>
                  </a:lnTo>
                  <a:lnTo>
                    <a:pt x="4" y="13"/>
                  </a:lnTo>
                  <a:lnTo>
                    <a:pt x="7" y="13"/>
                  </a:lnTo>
                  <a:lnTo>
                    <a:pt x="7" y="13"/>
                  </a:lnTo>
                  <a:lnTo>
                    <a:pt x="9" y="13"/>
                  </a:lnTo>
                  <a:lnTo>
                    <a:pt x="12" y="11"/>
                  </a:lnTo>
                  <a:lnTo>
                    <a:pt x="14" y="10"/>
                  </a:lnTo>
                  <a:lnTo>
                    <a:pt x="14" y="7"/>
                  </a:lnTo>
                  <a:lnTo>
                    <a:pt x="14" y="7"/>
                  </a:lnTo>
                  <a:lnTo>
                    <a:pt x="14" y="4"/>
                  </a:lnTo>
                  <a:lnTo>
                    <a:pt x="12" y="2"/>
                  </a:lnTo>
                  <a:lnTo>
                    <a:pt x="9" y="0"/>
                  </a:lnTo>
                  <a:lnTo>
                    <a:pt x="7" y="0"/>
                  </a:lnTo>
                  <a:lnTo>
                    <a:pt x="7"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Group 36"/>
          <p:cNvGrpSpPr/>
          <p:nvPr/>
        </p:nvGrpSpPr>
        <p:grpSpPr>
          <a:xfrm>
            <a:off x="9897567" y="5428394"/>
            <a:ext cx="532925" cy="402498"/>
            <a:chOff x="8185151" y="5743575"/>
            <a:chExt cx="452438" cy="455613"/>
          </a:xfrm>
        </p:grpSpPr>
        <p:sp>
          <p:nvSpPr>
            <p:cNvPr id="38" name="Freeform 356"/>
            <p:cNvSpPr>
              <a:spLocks noEditPoints="1"/>
            </p:cNvSpPr>
            <p:nvPr/>
          </p:nvSpPr>
          <p:spPr bwMode="auto">
            <a:xfrm>
              <a:off x="8418513" y="5988050"/>
              <a:ext cx="141288" cy="211138"/>
            </a:xfrm>
            <a:custGeom>
              <a:avLst/>
              <a:gdLst>
                <a:gd name="T0" fmla="*/ 72 w 89"/>
                <a:gd name="T1" fmla="*/ 0 h 133"/>
                <a:gd name="T2" fmla="*/ 56 w 89"/>
                <a:gd name="T3" fmla="*/ 4 h 133"/>
                <a:gd name="T4" fmla="*/ 44 w 89"/>
                <a:gd name="T5" fmla="*/ 16 h 133"/>
                <a:gd name="T6" fmla="*/ 26 w 89"/>
                <a:gd name="T7" fmla="*/ 0 h 133"/>
                <a:gd name="T8" fmla="*/ 12 w 89"/>
                <a:gd name="T9" fmla="*/ 1 h 133"/>
                <a:gd name="T10" fmla="*/ 0 w 89"/>
                <a:gd name="T11" fmla="*/ 21 h 133"/>
                <a:gd name="T12" fmla="*/ 0 w 89"/>
                <a:gd name="T13" fmla="*/ 58 h 133"/>
                <a:gd name="T14" fmla="*/ 3 w 89"/>
                <a:gd name="T15" fmla="*/ 67 h 133"/>
                <a:gd name="T16" fmla="*/ 15 w 89"/>
                <a:gd name="T17" fmla="*/ 73 h 133"/>
                <a:gd name="T18" fmla="*/ 15 w 89"/>
                <a:gd name="T19" fmla="*/ 116 h 133"/>
                <a:gd name="T20" fmla="*/ 15 w 89"/>
                <a:gd name="T21" fmla="*/ 121 h 133"/>
                <a:gd name="T22" fmla="*/ 26 w 89"/>
                <a:gd name="T23" fmla="*/ 133 h 133"/>
                <a:gd name="T24" fmla="*/ 44 w 89"/>
                <a:gd name="T25" fmla="*/ 128 h 133"/>
                <a:gd name="T26" fmla="*/ 64 w 89"/>
                <a:gd name="T27" fmla="*/ 133 h 133"/>
                <a:gd name="T28" fmla="*/ 72 w 89"/>
                <a:gd name="T29" fmla="*/ 125 h 133"/>
                <a:gd name="T30" fmla="*/ 75 w 89"/>
                <a:gd name="T31" fmla="*/ 113 h 133"/>
                <a:gd name="T32" fmla="*/ 75 w 89"/>
                <a:gd name="T33" fmla="*/ 73 h 133"/>
                <a:gd name="T34" fmla="*/ 89 w 89"/>
                <a:gd name="T35" fmla="*/ 62 h 133"/>
                <a:gd name="T36" fmla="*/ 89 w 89"/>
                <a:gd name="T37" fmla="*/ 19 h 133"/>
                <a:gd name="T38" fmla="*/ 86 w 89"/>
                <a:gd name="T39" fmla="*/ 9 h 133"/>
                <a:gd name="T40" fmla="*/ 78 w 89"/>
                <a:gd name="T41" fmla="*/ 1 h 133"/>
                <a:gd name="T42" fmla="*/ 69 w 89"/>
                <a:gd name="T43" fmla="*/ 64 h 133"/>
                <a:gd name="T44" fmla="*/ 64 w 89"/>
                <a:gd name="T45" fmla="*/ 73 h 133"/>
                <a:gd name="T46" fmla="*/ 64 w 89"/>
                <a:gd name="T47" fmla="*/ 116 h 133"/>
                <a:gd name="T48" fmla="*/ 61 w 89"/>
                <a:gd name="T49" fmla="*/ 122 h 133"/>
                <a:gd name="T50" fmla="*/ 53 w 89"/>
                <a:gd name="T51" fmla="*/ 122 h 133"/>
                <a:gd name="T52" fmla="*/ 50 w 89"/>
                <a:gd name="T53" fmla="*/ 119 h 133"/>
                <a:gd name="T54" fmla="*/ 50 w 89"/>
                <a:gd name="T55" fmla="*/ 88 h 133"/>
                <a:gd name="T56" fmla="*/ 46 w 89"/>
                <a:gd name="T57" fmla="*/ 84 h 133"/>
                <a:gd name="T58" fmla="*/ 41 w 89"/>
                <a:gd name="T59" fmla="*/ 85 h 133"/>
                <a:gd name="T60" fmla="*/ 40 w 89"/>
                <a:gd name="T61" fmla="*/ 116 h 133"/>
                <a:gd name="T62" fmla="*/ 38 w 89"/>
                <a:gd name="T63" fmla="*/ 121 h 133"/>
                <a:gd name="T64" fmla="*/ 32 w 89"/>
                <a:gd name="T65" fmla="*/ 124 h 133"/>
                <a:gd name="T66" fmla="*/ 27 w 89"/>
                <a:gd name="T67" fmla="*/ 121 h 133"/>
                <a:gd name="T68" fmla="*/ 26 w 89"/>
                <a:gd name="T69" fmla="*/ 116 h 133"/>
                <a:gd name="T70" fmla="*/ 26 w 89"/>
                <a:gd name="T71" fmla="*/ 70 h 133"/>
                <a:gd name="T72" fmla="*/ 24 w 89"/>
                <a:gd name="T73" fmla="*/ 65 h 133"/>
                <a:gd name="T74" fmla="*/ 18 w 89"/>
                <a:gd name="T75" fmla="*/ 64 h 133"/>
                <a:gd name="T76" fmla="*/ 12 w 89"/>
                <a:gd name="T77" fmla="*/ 62 h 133"/>
                <a:gd name="T78" fmla="*/ 10 w 89"/>
                <a:gd name="T79" fmla="*/ 19 h 133"/>
                <a:gd name="T80" fmla="*/ 14 w 89"/>
                <a:gd name="T81" fmla="*/ 12 h 133"/>
                <a:gd name="T82" fmla="*/ 21 w 89"/>
                <a:gd name="T83" fmla="*/ 9 h 133"/>
                <a:gd name="T84" fmla="*/ 41 w 89"/>
                <a:gd name="T85" fmla="*/ 27 h 133"/>
                <a:gd name="T86" fmla="*/ 44 w 89"/>
                <a:gd name="T87" fmla="*/ 29 h 133"/>
                <a:gd name="T88" fmla="*/ 49 w 89"/>
                <a:gd name="T89" fmla="*/ 27 h 133"/>
                <a:gd name="T90" fmla="*/ 67 w 89"/>
                <a:gd name="T91" fmla="*/ 9 h 133"/>
                <a:gd name="T92" fmla="*/ 73 w 89"/>
                <a:gd name="T93" fmla="*/ 10 h 133"/>
                <a:gd name="T94" fmla="*/ 79 w 89"/>
                <a:gd name="T95" fmla="*/ 19 h 133"/>
                <a:gd name="T96" fmla="*/ 79 w 89"/>
                <a:gd name="T97" fmla="*/ 58 h 133"/>
                <a:gd name="T98" fmla="*/ 73 w 89"/>
                <a:gd name="T99" fmla="*/ 6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 h="133">
                  <a:moveTo>
                    <a:pt x="78" y="1"/>
                  </a:moveTo>
                  <a:lnTo>
                    <a:pt x="78" y="1"/>
                  </a:lnTo>
                  <a:lnTo>
                    <a:pt x="72" y="0"/>
                  </a:lnTo>
                  <a:lnTo>
                    <a:pt x="67" y="0"/>
                  </a:lnTo>
                  <a:lnTo>
                    <a:pt x="61" y="1"/>
                  </a:lnTo>
                  <a:lnTo>
                    <a:pt x="56" y="4"/>
                  </a:lnTo>
                  <a:lnTo>
                    <a:pt x="56" y="4"/>
                  </a:lnTo>
                  <a:lnTo>
                    <a:pt x="44" y="16"/>
                  </a:lnTo>
                  <a:lnTo>
                    <a:pt x="44" y="16"/>
                  </a:lnTo>
                  <a:lnTo>
                    <a:pt x="30" y="3"/>
                  </a:lnTo>
                  <a:lnTo>
                    <a:pt x="30" y="3"/>
                  </a:lnTo>
                  <a:lnTo>
                    <a:pt x="26" y="0"/>
                  </a:lnTo>
                  <a:lnTo>
                    <a:pt x="21" y="0"/>
                  </a:lnTo>
                  <a:lnTo>
                    <a:pt x="21" y="0"/>
                  </a:lnTo>
                  <a:lnTo>
                    <a:pt x="12" y="1"/>
                  </a:lnTo>
                  <a:lnTo>
                    <a:pt x="6" y="6"/>
                  </a:lnTo>
                  <a:lnTo>
                    <a:pt x="1" y="12"/>
                  </a:lnTo>
                  <a:lnTo>
                    <a:pt x="0" y="21"/>
                  </a:lnTo>
                  <a:lnTo>
                    <a:pt x="0" y="21"/>
                  </a:lnTo>
                  <a:lnTo>
                    <a:pt x="0" y="58"/>
                  </a:lnTo>
                  <a:lnTo>
                    <a:pt x="0" y="58"/>
                  </a:lnTo>
                  <a:lnTo>
                    <a:pt x="1" y="61"/>
                  </a:lnTo>
                  <a:lnTo>
                    <a:pt x="1" y="61"/>
                  </a:lnTo>
                  <a:lnTo>
                    <a:pt x="3" y="67"/>
                  </a:lnTo>
                  <a:lnTo>
                    <a:pt x="6" y="70"/>
                  </a:lnTo>
                  <a:lnTo>
                    <a:pt x="10" y="73"/>
                  </a:lnTo>
                  <a:lnTo>
                    <a:pt x="15" y="73"/>
                  </a:lnTo>
                  <a:lnTo>
                    <a:pt x="15" y="76"/>
                  </a:lnTo>
                  <a:lnTo>
                    <a:pt x="15" y="76"/>
                  </a:lnTo>
                  <a:lnTo>
                    <a:pt x="15" y="116"/>
                  </a:lnTo>
                  <a:lnTo>
                    <a:pt x="15" y="116"/>
                  </a:lnTo>
                  <a:lnTo>
                    <a:pt x="15" y="121"/>
                  </a:lnTo>
                  <a:lnTo>
                    <a:pt x="15" y="121"/>
                  </a:lnTo>
                  <a:lnTo>
                    <a:pt x="17" y="124"/>
                  </a:lnTo>
                  <a:lnTo>
                    <a:pt x="20" y="128"/>
                  </a:lnTo>
                  <a:lnTo>
                    <a:pt x="26" y="133"/>
                  </a:lnTo>
                  <a:lnTo>
                    <a:pt x="40" y="133"/>
                  </a:lnTo>
                  <a:lnTo>
                    <a:pt x="40" y="133"/>
                  </a:lnTo>
                  <a:lnTo>
                    <a:pt x="44" y="128"/>
                  </a:lnTo>
                  <a:lnTo>
                    <a:pt x="44" y="128"/>
                  </a:lnTo>
                  <a:lnTo>
                    <a:pt x="50" y="133"/>
                  </a:lnTo>
                  <a:lnTo>
                    <a:pt x="64" y="133"/>
                  </a:lnTo>
                  <a:lnTo>
                    <a:pt x="64" y="133"/>
                  </a:lnTo>
                  <a:lnTo>
                    <a:pt x="69" y="130"/>
                  </a:lnTo>
                  <a:lnTo>
                    <a:pt x="72" y="125"/>
                  </a:lnTo>
                  <a:lnTo>
                    <a:pt x="75" y="119"/>
                  </a:lnTo>
                  <a:lnTo>
                    <a:pt x="75" y="113"/>
                  </a:lnTo>
                  <a:lnTo>
                    <a:pt x="75" y="113"/>
                  </a:lnTo>
                  <a:lnTo>
                    <a:pt x="75" y="78"/>
                  </a:lnTo>
                  <a:lnTo>
                    <a:pt x="75" y="73"/>
                  </a:lnTo>
                  <a:lnTo>
                    <a:pt x="75" y="73"/>
                  </a:lnTo>
                  <a:lnTo>
                    <a:pt x="81" y="72"/>
                  </a:lnTo>
                  <a:lnTo>
                    <a:pt x="86" y="69"/>
                  </a:lnTo>
                  <a:lnTo>
                    <a:pt x="89" y="62"/>
                  </a:lnTo>
                  <a:lnTo>
                    <a:pt x="89" y="56"/>
                  </a:lnTo>
                  <a:lnTo>
                    <a:pt x="89" y="56"/>
                  </a:lnTo>
                  <a:lnTo>
                    <a:pt x="89" y="19"/>
                  </a:lnTo>
                  <a:lnTo>
                    <a:pt x="89" y="19"/>
                  </a:lnTo>
                  <a:lnTo>
                    <a:pt x="89" y="13"/>
                  </a:lnTo>
                  <a:lnTo>
                    <a:pt x="86" y="9"/>
                  </a:lnTo>
                  <a:lnTo>
                    <a:pt x="83" y="4"/>
                  </a:lnTo>
                  <a:lnTo>
                    <a:pt x="78" y="1"/>
                  </a:lnTo>
                  <a:lnTo>
                    <a:pt x="78" y="1"/>
                  </a:lnTo>
                  <a:close/>
                  <a:moveTo>
                    <a:pt x="73" y="64"/>
                  </a:moveTo>
                  <a:lnTo>
                    <a:pt x="73" y="64"/>
                  </a:lnTo>
                  <a:lnTo>
                    <a:pt x="69" y="64"/>
                  </a:lnTo>
                  <a:lnTo>
                    <a:pt x="66" y="65"/>
                  </a:lnTo>
                  <a:lnTo>
                    <a:pt x="64" y="69"/>
                  </a:lnTo>
                  <a:lnTo>
                    <a:pt x="64" y="73"/>
                  </a:lnTo>
                  <a:lnTo>
                    <a:pt x="64" y="73"/>
                  </a:lnTo>
                  <a:lnTo>
                    <a:pt x="64" y="116"/>
                  </a:lnTo>
                  <a:lnTo>
                    <a:pt x="64" y="116"/>
                  </a:lnTo>
                  <a:lnTo>
                    <a:pt x="64" y="121"/>
                  </a:lnTo>
                  <a:lnTo>
                    <a:pt x="63" y="122"/>
                  </a:lnTo>
                  <a:lnTo>
                    <a:pt x="61" y="122"/>
                  </a:lnTo>
                  <a:lnTo>
                    <a:pt x="61" y="122"/>
                  </a:lnTo>
                  <a:lnTo>
                    <a:pt x="56" y="124"/>
                  </a:lnTo>
                  <a:lnTo>
                    <a:pt x="53" y="122"/>
                  </a:lnTo>
                  <a:lnTo>
                    <a:pt x="52" y="121"/>
                  </a:lnTo>
                  <a:lnTo>
                    <a:pt x="52" y="121"/>
                  </a:lnTo>
                  <a:lnTo>
                    <a:pt x="50" y="119"/>
                  </a:lnTo>
                  <a:lnTo>
                    <a:pt x="50" y="116"/>
                  </a:lnTo>
                  <a:lnTo>
                    <a:pt x="50" y="116"/>
                  </a:lnTo>
                  <a:lnTo>
                    <a:pt x="50" y="88"/>
                  </a:lnTo>
                  <a:lnTo>
                    <a:pt x="50" y="88"/>
                  </a:lnTo>
                  <a:lnTo>
                    <a:pt x="49" y="85"/>
                  </a:lnTo>
                  <a:lnTo>
                    <a:pt x="46" y="84"/>
                  </a:lnTo>
                  <a:lnTo>
                    <a:pt x="46" y="84"/>
                  </a:lnTo>
                  <a:lnTo>
                    <a:pt x="43" y="84"/>
                  </a:lnTo>
                  <a:lnTo>
                    <a:pt x="41" y="85"/>
                  </a:lnTo>
                  <a:lnTo>
                    <a:pt x="40" y="88"/>
                  </a:lnTo>
                  <a:lnTo>
                    <a:pt x="40" y="88"/>
                  </a:lnTo>
                  <a:lnTo>
                    <a:pt x="40" y="116"/>
                  </a:lnTo>
                  <a:lnTo>
                    <a:pt x="40" y="116"/>
                  </a:lnTo>
                  <a:lnTo>
                    <a:pt x="40" y="119"/>
                  </a:lnTo>
                  <a:lnTo>
                    <a:pt x="38" y="121"/>
                  </a:lnTo>
                  <a:lnTo>
                    <a:pt x="37" y="122"/>
                  </a:lnTo>
                  <a:lnTo>
                    <a:pt x="37" y="122"/>
                  </a:lnTo>
                  <a:lnTo>
                    <a:pt x="32" y="124"/>
                  </a:lnTo>
                  <a:lnTo>
                    <a:pt x="29" y="122"/>
                  </a:lnTo>
                  <a:lnTo>
                    <a:pt x="27" y="121"/>
                  </a:lnTo>
                  <a:lnTo>
                    <a:pt x="27" y="121"/>
                  </a:lnTo>
                  <a:lnTo>
                    <a:pt x="26" y="119"/>
                  </a:lnTo>
                  <a:lnTo>
                    <a:pt x="26" y="116"/>
                  </a:lnTo>
                  <a:lnTo>
                    <a:pt x="26" y="116"/>
                  </a:lnTo>
                  <a:lnTo>
                    <a:pt x="26" y="93"/>
                  </a:lnTo>
                  <a:lnTo>
                    <a:pt x="26" y="93"/>
                  </a:lnTo>
                  <a:lnTo>
                    <a:pt x="26" y="70"/>
                  </a:lnTo>
                  <a:lnTo>
                    <a:pt x="26" y="70"/>
                  </a:lnTo>
                  <a:lnTo>
                    <a:pt x="24" y="67"/>
                  </a:lnTo>
                  <a:lnTo>
                    <a:pt x="24" y="65"/>
                  </a:lnTo>
                  <a:lnTo>
                    <a:pt x="21" y="64"/>
                  </a:lnTo>
                  <a:lnTo>
                    <a:pt x="18" y="64"/>
                  </a:lnTo>
                  <a:lnTo>
                    <a:pt x="18" y="64"/>
                  </a:lnTo>
                  <a:lnTo>
                    <a:pt x="17" y="64"/>
                  </a:lnTo>
                  <a:lnTo>
                    <a:pt x="17" y="64"/>
                  </a:lnTo>
                  <a:lnTo>
                    <a:pt x="12" y="62"/>
                  </a:lnTo>
                  <a:lnTo>
                    <a:pt x="10" y="58"/>
                  </a:lnTo>
                  <a:lnTo>
                    <a:pt x="10" y="58"/>
                  </a:lnTo>
                  <a:lnTo>
                    <a:pt x="10" y="19"/>
                  </a:lnTo>
                  <a:lnTo>
                    <a:pt x="10" y="19"/>
                  </a:lnTo>
                  <a:lnTo>
                    <a:pt x="12" y="15"/>
                  </a:lnTo>
                  <a:lnTo>
                    <a:pt x="14" y="12"/>
                  </a:lnTo>
                  <a:lnTo>
                    <a:pt x="17" y="10"/>
                  </a:lnTo>
                  <a:lnTo>
                    <a:pt x="21" y="9"/>
                  </a:lnTo>
                  <a:lnTo>
                    <a:pt x="21" y="9"/>
                  </a:lnTo>
                  <a:lnTo>
                    <a:pt x="24" y="10"/>
                  </a:lnTo>
                  <a:lnTo>
                    <a:pt x="24" y="10"/>
                  </a:lnTo>
                  <a:lnTo>
                    <a:pt x="41" y="27"/>
                  </a:lnTo>
                  <a:lnTo>
                    <a:pt x="41" y="27"/>
                  </a:lnTo>
                  <a:lnTo>
                    <a:pt x="43" y="29"/>
                  </a:lnTo>
                  <a:lnTo>
                    <a:pt x="44" y="29"/>
                  </a:lnTo>
                  <a:lnTo>
                    <a:pt x="47" y="29"/>
                  </a:lnTo>
                  <a:lnTo>
                    <a:pt x="49" y="27"/>
                  </a:lnTo>
                  <a:lnTo>
                    <a:pt x="49" y="27"/>
                  </a:lnTo>
                  <a:lnTo>
                    <a:pt x="64" y="12"/>
                  </a:lnTo>
                  <a:lnTo>
                    <a:pt x="64" y="12"/>
                  </a:lnTo>
                  <a:lnTo>
                    <a:pt x="67" y="9"/>
                  </a:lnTo>
                  <a:lnTo>
                    <a:pt x="70" y="9"/>
                  </a:lnTo>
                  <a:lnTo>
                    <a:pt x="70" y="9"/>
                  </a:lnTo>
                  <a:lnTo>
                    <a:pt x="73" y="10"/>
                  </a:lnTo>
                  <a:lnTo>
                    <a:pt x="76" y="13"/>
                  </a:lnTo>
                  <a:lnTo>
                    <a:pt x="79" y="16"/>
                  </a:lnTo>
                  <a:lnTo>
                    <a:pt x="79" y="19"/>
                  </a:lnTo>
                  <a:lnTo>
                    <a:pt x="79" y="19"/>
                  </a:lnTo>
                  <a:lnTo>
                    <a:pt x="79" y="58"/>
                  </a:lnTo>
                  <a:lnTo>
                    <a:pt x="79" y="58"/>
                  </a:lnTo>
                  <a:lnTo>
                    <a:pt x="78" y="62"/>
                  </a:lnTo>
                  <a:lnTo>
                    <a:pt x="76" y="64"/>
                  </a:lnTo>
                  <a:lnTo>
                    <a:pt x="73" y="64"/>
                  </a:lnTo>
                  <a:lnTo>
                    <a:pt x="73" y="6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57"/>
            <p:cNvSpPr>
              <a:spLocks noEditPoints="1"/>
            </p:cNvSpPr>
            <p:nvPr/>
          </p:nvSpPr>
          <p:spPr bwMode="auto">
            <a:xfrm>
              <a:off x="8262938" y="5988050"/>
              <a:ext cx="141288" cy="211138"/>
            </a:xfrm>
            <a:custGeom>
              <a:avLst/>
              <a:gdLst>
                <a:gd name="T0" fmla="*/ 86 w 89"/>
                <a:gd name="T1" fmla="*/ 9 h 133"/>
                <a:gd name="T2" fmla="*/ 69 w 89"/>
                <a:gd name="T3" fmla="*/ 0 h 133"/>
                <a:gd name="T4" fmla="*/ 58 w 89"/>
                <a:gd name="T5" fmla="*/ 3 h 133"/>
                <a:gd name="T6" fmla="*/ 44 w 89"/>
                <a:gd name="T7" fmla="*/ 16 h 133"/>
                <a:gd name="T8" fmla="*/ 26 w 89"/>
                <a:gd name="T9" fmla="*/ 0 h 133"/>
                <a:gd name="T10" fmla="*/ 12 w 89"/>
                <a:gd name="T11" fmla="*/ 1 h 133"/>
                <a:gd name="T12" fmla="*/ 0 w 89"/>
                <a:gd name="T13" fmla="*/ 18 h 133"/>
                <a:gd name="T14" fmla="*/ 0 w 89"/>
                <a:gd name="T15" fmla="*/ 59 h 133"/>
                <a:gd name="T16" fmla="*/ 7 w 89"/>
                <a:gd name="T17" fmla="*/ 72 h 133"/>
                <a:gd name="T18" fmla="*/ 15 w 89"/>
                <a:gd name="T19" fmla="*/ 73 h 133"/>
                <a:gd name="T20" fmla="*/ 15 w 89"/>
                <a:gd name="T21" fmla="*/ 78 h 133"/>
                <a:gd name="T22" fmla="*/ 17 w 89"/>
                <a:gd name="T23" fmla="*/ 124 h 133"/>
                <a:gd name="T24" fmla="*/ 26 w 89"/>
                <a:gd name="T25" fmla="*/ 133 h 133"/>
                <a:gd name="T26" fmla="*/ 43 w 89"/>
                <a:gd name="T27" fmla="*/ 130 h 133"/>
                <a:gd name="T28" fmla="*/ 46 w 89"/>
                <a:gd name="T29" fmla="*/ 130 h 133"/>
                <a:gd name="T30" fmla="*/ 63 w 89"/>
                <a:gd name="T31" fmla="*/ 133 h 133"/>
                <a:gd name="T32" fmla="*/ 73 w 89"/>
                <a:gd name="T33" fmla="*/ 121 h 133"/>
                <a:gd name="T34" fmla="*/ 73 w 89"/>
                <a:gd name="T35" fmla="*/ 76 h 133"/>
                <a:gd name="T36" fmla="*/ 76 w 89"/>
                <a:gd name="T37" fmla="*/ 73 h 133"/>
                <a:gd name="T38" fmla="*/ 86 w 89"/>
                <a:gd name="T39" fmla="*/ 69 h 133"/>
                <a:gd name="T40" fmla="*/ 89 w 89"/>
                <a:gd name="T41" fmla="*/ 58 h 133"/>
                <a:gd name="T42" fmla="*/ 89 w 89"/>
                <a:gd name="T43" fmla="*/ 15 h 133"/>
                <a:gd name="T44" fmla="*/ 73 w 89"/>
                <a:gd name="T45" fmla="*/ 64 h 133"/>
                <a:gd name="T46" fmla="*/ 64 w 89"/>
                <a:gd name="T47" fmla="*/ 67 h 133"/>
                <a:gd name="T48" fmla="*/ 64 w 89"/>
                <a:gd name="T49" fmla="*/ 114 h 133"/>
                <a:gd name="T50" fmla="*/ 63 w 89"/>
                <a:gd name="T51" fmla="*/ 121 h 133"/>
                <a:gd name="T52" fmla="*/ 56 w 89"/>
                <a:gd name="T53" fmla="*/ 122 h 133"/>
                <a:gd name="T54" fmla="*/ 50 w 89"/>
                <a:gd name="T55" fmla="*/ 121 h 133"/>
                <a:gd name="T56" fmla="*/ 49 w 89"/>
                <a:gd name="T57" fmla="*/ 116 h 133"/>
                <a:gd name="T58" fmla="*/ 47 w 89"/>
                <a:gd name="T59" fmla="*/ 85 h 133"/>
                <a:gd name="T60" fmla="*/ 44 w 89"/>
                <a:gd name="T61" fmla="*/ 84 h 133"/>
                <a:gd name="T62" fmla="*/ 40 w 89"/>
                <a:gd name="T63" fmla="*/ 88 h 133"/>
                <a:gd name="T64" fmla="*/ 40 w 89"/>
                <a:gd name="T65" fmla="*/ 119 h 133"/>
                <a:gd name="T66" fmla="*/ 36 w 89"/>
                <a:gd name="T67" fmla="*/ 122 h 133"/>
                <a:gd name="T68" fmla="*/ 27 w 89"/>
                <a:gd name="T69" fmla="*/ 122 h 133"/>
                <a:gd name="T70" fmla="*/ 24 w 89"/>
                <a:gd name="T71" fmla="*/ 118 h 133"/>
                <a:gd name="T72" fmla="*/ 24 w 89"/>
                <a:gd name="T73" fmla="*/ 72 h 133"/>
                <a:gd name="T74" fmla="*/ 23 w 89"/>
                <a:gd name="T75" fmla="*/ 65 h 133"/>
                <a:gd name="T76" fmla="*/ 17 w 89"/>
                <a:gd name="T77" fmla="*/ 64 h 133"/>
                <a:gd name="T78" fmla="*/ 12 w 89"/>
                <a:gd name="T79" fmla="*/ 62 h 133"/>
                <a:gd name="T80" fmla="*/ 10 w 89"/>
                <a:gd name="T81" fmla="*/ 58 h 133"/>
                <a:gd name="T82" fmla="*/ 10 w 89"/>
                <a:gd name="T83" fmla="*/ 16 h 133"/>
                <a:gd name="T84" fmla="*/ 18 w 89"/>
                <a:gd name="T85" fmla="*/ 9 h 133"/>
                <a:gd name="T86" fmla="*/ 24 w 89"/>
                <a:gd name="T87" fmla="*/ 12 h 133"/>
                <a:gd name="T88" fmla="*/ 40 w 89"/>
                <a:gd name="T89" fmla="*/ 27 h 133"/>
                <a:gd name="T90" fmla="*/ 47 w 89"/>
                <a:gd name="T91" fmla="*/ 29 h 133"/>
                <a:gd name="T92" fmla="*/ 64 w 89"/>
                <a:gd name="T93" fmla="*/ 12 h 133"/>
                <a:gd name="T94" fmla="*/ 73 w 89"/>
                <a:gd name="T95" fmla="*/ 10 h 133"/>
                <a:gd name="T96" fmla="*/ 79 w 89"/>
                <a:gd name="T97" fmla="*/ 19 h 133"/>
                <a:gd name="T98" fmla="*/ 79 w 89"/>
                <a:gd name="T99" fmla="*/ 58 h 133"/>
                <a:gd name="T100" fmla="*/ 73 w 89"/>
                <a:gd name="T101" fmla="*/ 6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9" h="133">
                  <a:moveTo>
                    <a:pt x="89" y="15"/>
                  </a:moveTo>
                  <a:lnTo>
                    <a:pt x="89" y="15"/>
                  </a:lnTo>
                  <a:lnTo>
                    <a:pt x="86" y="9"/>
                  </a:lnTo>
                  <a:lnTo>
                    <a:pt x="81" y="4"/>
                  </a:lnTo>
                  <a:lnTo>
                    <a:pt x="75" y="1"/>
                  </a:lnTo>
                  <a:lnTo>
                    <a:pt x="69" y="0"/>
                  </a:lnTo>
                  <a:lnTo>
                    <a:pt x="69" y="0"/>
                  </a:lnTo>
                  <a:lnTo>
                    <a:pt x="63" y="0"/>
                  </a:lnTo>
                  <a:lnTo>
                    <a:pt x="58" y="3"/>
                  </a:lnTo>
                  <a:lnTo>
                    <a:pt x="58" y="3"/>
                  </a:lnTo>
                  <a:lnTo>
                    <a:pt x="44" y="16"/>
                  </a:lnTo>
                  <a:lnTo>
                    <a:pt x="44" y="16"/>
                  </a:lnTo>
                  <a:lnTo>
                    <a:pt x="30" y="3"/>
                  </a:lnTo>
                  <a:lnTo>
                    <a:pt x="30" y="3"/>
                  </a:lnTo>
                  <a:lnTo>
                    <a:pt x="26" y="0"/>
                  </a:lnTo>
                  <a:lnTo>
                    <a:pt x="21" y="0"/>
                  </a:lnTo>
                  <a:lnTo>
                    <a:pt x="21" y="0"/>
                  </a:lnTo>
                  <a:lnTo>
                    <a:pt x="12" y="1"/>
                  </a:lnTo>
                  <a:lnTo>
                    <a:pt x="6" y="4"/>
                  </a:lnTo>
                  <a:lnTo>
                    <a:pt x="1" y="10"/>
                  </a:lnTo>
                  <a:lnTo>
                    <a:pt x="0" y="18"/>
                  </a:lnTo>
                  <a:lnTo>
                    <a:pt x="0" y="18"/>
                  </a:lnTo>
                  <a:lnTo>
                    <a:pt x="0" y="59"/>
                  </a:lnTo>
                  <a:lnTo>
                    <a:pt x="0" y="59"/>
                  </a:lnTo>
                  <a:lnTo>
                    <a:pt x="1" y="64"/>
                  </a:lnTo>
                  <a:lnTo>
                    <a:pt x="4" y="69"/>
                  </a:lnTo>
                  <a:lnTo>
                    <a:pt x="7" y="72"/>
                  </a:lnTo>
                  <a:lnTo>
                    <a:pt x="12" y="73"/>
                  </a:lnTo>
                  <a:lnTo>
                    <a:pt x="12" y="73"/>
                  </a:lnTo>
                  <a:lnTo>
                    <a:pt x="15" y="73"/>
                  </a:lnTo>
                  <a:lnTo>
                    <a:pt x="15" y="73"/>
                  </a:lnTo>
                  <a:lnTo>
                    <a:pt x="15" y="78"/>
                  </a:lnTo>
                  <a:lnTo>
                    <a:pt x="15" y="78"/>
                  </a:lnTo>
                  <a:lnTo>
                    <a:pt x="15" y="118"/>
                  </a:lnTo>
                  <a:lnTo>
                    <a:pt x="15" y="118"/>
                  </a:lnTo>
                  <a:lnTo>
                    <a:pt x="17" y="124"/>
                  </a:lnTo>
                  <a:lnTo>
                    <a:pt x="20" y="130"/>
                  </a:lnTo>
                  <a:lnTo>
                    <a:pt x="20" y="130"/>
                  </a:lnTo>
                  <a:lnTo>
                    <a:pt x="26" y="133"/>
                  </a:lnTo>
                  <a:lnTo>
                    <a:pt x="38" y="133"/>
                  </a:lnTo>
                  <a:lnTo>
                    <a:pt x="38" y="133"/>
                  </a:lnTo>
                  <a:lnTo>
                    <a:pt x="43" y="130"/>
                  </a:lnTo>
                  <a:lnTo>
                    <a:pt x="43" y="130"/>
                  </a:lnTo>
                  <a:lnTo>
                    <a:pt x="46" y="130"/>
                  </a:lnTo>
                  <a:lnTo>
                    <a:pt x="46" y="130"/>
                  </a:lnTo>
                  <a:lnTo>
                    <a:pt x="50" y="133"/>
                  </a:lnTo>
                  <a:lnTo>
                    <a:pt x="63" y="133"/>
                  </a:lnTo>
                  <a:lnTo>
                    <a:pt x="63" y="133"/>
                  </a:lnTo>
                  <a:lnTo>
                    <a:pt x="69" y="130"/>
                  </a:lnTo>
                  <a:lnTo>
                    <a:pt x="72" y="125"/>
                  </a:lnTo>
                  <a:lnTo>
                    <a:pt x="73" y="121"/>
                  </a:lnTo>
                  <a:lnTo>
                    <a:pt x="73" y="114"/>
                  </a:lnTo>
                  <a:lnTo>
                    <a:pt x="73" y="114"/>
                  </a:lnTo>
                  <a:lnTo>
                    <a:pt x="73" y="76"/>
                  </a:lnTo>
                  <a:lnTo>
                    <a:pt x="73" y="76"/>
                  </a:lnTo>
                  <a:lnTo>
                    <a:pt x="75" y="75"/>
                  </a:lnTo>
                  <a:lnTo>
                    <a:pt x="76" y="73"/>
                  </a:lnTo>
                  <a:lnTo>
                    <a:pt x="76" y="73"/>
                  </a:lnTo>
                  <a:lnTo>
                    <a:pt x="81" y="72"/>
                  </a:lnTo>
                  <a:lnTo>
                    <a:pt x="86" y="69"/>
                  </a:lnTo>
                  <a:lnTo>
                    <a:pt x="87" y="64"/>
                  </a:lnTo>
                  <a:lnTo>
                    <a:pt x="89" y="58"/>
                  </a:lnTo>
                  <a:lnTo>
                    <a:pt x="89" y="58"/>
                  </a:lnTo>
                  <a:lnTo>
                    <a:pt x="89" y="19"/>
                  </a:lnTo>
                  <a:lnTo>
                    <a:pt x="89" y="19"/>
                  </a:lnTo>
                  <a:lnTo>
                    <a:pt x="89" y="15"/>
                  </a:lnTo>
                  <a:lnTo>
                    <a:pt x="89" y="15"/>
                  </a:lnTo>
                  <a:close/>
                  <a:moveTo>
                    <a:pt x="73" y="64"/>
                  </a:moveTo>
                  <a:lnTo>
                    <a:pt x="73" y="64"/>
                  </a:lnTo>
                  <a:lnTo>
                    <a:pt x="69" y="64"/>
                  </a:lnTo>
                  <a:lnTo>
                    <a:pt x="66" y="65"/>
                  </a:lnTo>
                  <a:lnTo>
                    <a:pt x="64" y="67"/>
                  </a:lnTo>
                  <a:lnTo>
                    <a:pt x="64" y="73"/>
                  </a:lnTo>
                  <a:lnTo>
                    <a:pt x="64" y="73"/>
                  </a:lnTo>
                  <a:lnTo>
                    <a:pt x="64" y="114"/>
                  </a:lnTo>
                  <a:lnTo>
                    <a:pt x="64" y="114"/>
                  </a:lnTo>
                  <a:lnTo>
                    <a:pt x="64" y="119"/>
                  </a:lnTo>
                  <a:lnTo>
                    <a:pt x="63" y="121"/>
                  </a:lnTo>
                  <a:lnTo>
                    <a:pt x="61" y="122"/>
                  </a:lnTo>
                  <a:lnTo>
                    <a:pt x="61" y="122"/>
                  </a:lnTo>
                  <a:lnTo>
                    <a:pt x="56" y="122"/>
                  </a:lnTo>
                  <a:lnTo>
                    <a:pt x="52" y="122"/>
                  </a:lnTo>
                  <a:lnTo>
                    <a:pt x="52" y="122"/>
                  </a:lnTo>
                  <a:lnTo>
                    <a:pt x="50" y="121"/>
                  </a:lnTo>
                  <a:lnTo>
                    <a:pt x="49" y="119"/>
                  </a:lnTo>
                  <a:lnTo>
                    <a:pt x="49" y="116"/>
                  </a:lnTo>
                  <a:lnTo>
                    <a:pt x="49" y="116"/>
                  </a:lnTo>
                  <a:lnTo>
                    <a:pt x="49" y="88"/>
                  </a:lnTo>
                  <a:lnTo>
                    <a:pt x="49" y="88"/>
                  </a:lnTo>
                  <a:lnTo>
                    <a:pt x="47" y="85"/>
                  </a:lnTo>
                  <a:lnTo>
                    <a:pt x="46" y="84"/>
                  </a:lnTo>
                  <a:lnTo>
                    <a:pt x="44" y="84"/>
                  </a:lnTo>
                  <a:lnTo>
                    <a:pt x="44" y="84"/>
                  </a:lnTo>
                  <a:lnTo>
                    <a:pt x="41" y="85"/>
                  </a:lnTo>
                  <a:lnTo>
                    <a:pt x="40" y="88"/>
                  </a:lnTo>
                  <a:lnTo>
                    <a:pt x="40" y="88"/>
                  </a:lnTo>
                  <a:lnTo>
                    <a:pt x="40" y="116"/>
                  </a:lnTo>
                  <a:lnTo>
                    <a:pt x="40" y="116"/>
                  </a:lnTo>
                  <a:lnTo>
                    <a:pt x="40" y="119"/>
                  </a:lnTo>
                  <a:lnTo>
                    <a:pt x="38" y="121"/>
                  </a:lnTo>
                  <a:lnTo>
                    <a:pt x="36" y="122"/>
                  </a:lnTo>
                  <a:lnTo>
                    <a:pt x="36" y="122"/>
                  </a:lnTo>
                  <a:lnTo>
                    <a:pt x="32" y="124"/>
                  </a:lnTo>
                  <a:lnTo>
                    <a:pt x="27" y="122"/>
                  </a:lnTo>
                  <a:lnTo>
                    <a:pt x="27" y="122"/>
                  </a:lnTo>
                  <a:lnTo>
                    <a:pt x="26" y="119"/>
                  </a:lnTo>
                  <a:lnTo>
                    <a:pt x="24" y="118"/>
                  </a:lnTo>
                  <a:lnTo>
                    <a:pt x="24" y="118"/>
                  </a:lnTo>
                  <a:lnTo>
                    <a:pt x="24" y="93"/>
                  </a:lnTo>
                  <a:lnTo>
                    <a:pt x="24" y="93"/>
                  </a:lnTo>
                  <a:lnTo>
                    <a:pt x="24" y="72"/>
                  </a:lnTo>
                  <a:lnTo>
                    <a:pt x="24" y="72"/>
                  </a:lnTo>
                  <a:lnTo>
                    <a:pt x="24" y="67"/>
                  </a:lnTo>
                  <a:lnTo>
                    <a:pt x="23" y="65"/>
                  </a:lnTo>
                  <a:lnTo>
                    <a:pt x="21" y="64"/>
                  </a:lnTo>
                  <a:lnTo>
                    <a:pt x="17" y="64"/>
                  </a:lnTo>
                  <a:lnTo>
                    <a:pt x="17" y="64"/>
                  </a:lnTo>
                  <a:lnTo>
                    <a:pt x="15" y="64"/>
                  </a:lnTo>
                  <a:lnTo>
                    <a:pt x="15" y="64"/>
                  </a:lnTo>
                  <a:lnTo>
                    <a:pt x="12" y="62"/>
                  </a:lnTo>
                  <a:lnTo>
                    <a:pt x="10" y="61"/>
                  </a:lnTo>
                  <a:lnTo>
                    <a:pt x="10" y="58"/>
                  </a:lnTo>
                  <a:lnTo>
                    <a:pt x="10" y="58"/>
                  </a:lnTo>
                  <a:lnTo>
                    <a:pt x="10" y="19"/>
                  </a:lnTo>
                  <a:lnTo>
                    <a:pt x="10" y="19"/>
                  </a:lnTo>
                  <a:lnTo>
                    <a:pt x="10" y="16"/>
                  </a:lnTo>
                  <a:lnTo>
                    <a:pt x="12" y="13"/>
                  </a:lnTo>
                  <a:lnTo>
                    <a:pt x="15" y="10"/>
                  </a:lnTo>
                  <a:lnTo>
                    <a:pt x="18" y="9"/>
                  </a:lnTo>
                  <a:lnTo>
                    <a:pt x="18" y="9"/>
                  </a:lnTo>
                  <a:lnTo>
                    <a:pt x="21" y="9"/>
                  </a:lnTo>
                  <a:lnTo>
                    <a:pt x="24" y="12"/>
                  </a:lnTo>
                  <a:lnTo>
                    <a:pt x="24" y="12"/>
                  </a:lnTo>
                  <a:lnTo>
                    <a:pt x="40" y="27"/>
                  </a:lnTo>
                  <a:lnTo>
                    <a:pt x="40" y="27"/>
                  </a:lnTo>
                  <a:lnTo>
                    <a:pt x="43" y="29"/>
                  </a:lnTo>
                  <a:lnTo>
                    <a:pt x="44" y="29"/>
                  </a:lnTo>
                  <a:lnTo>
                    <a:pt x="47" y="29"/>
                  </a:lnTo>
                  <a:lnTo>
                    <a:pt x="49" y="27"/>
                  </a:lnTo>
                  <a:lnTo>
                    <a:pt x="49" y="27"/>
                  </a:lnTo>
                  <a:lnTo>
                    <a:pt x="64" y="12"/>
                  </a:lnTo>
                  <a:lnTo>
                    <a:pt x="64" y="12"/>
                  </a:lnTo>
                  <a:lnTo>
                    <a:pt x="67" y="9"/>
                  </a:lnTo>
                  <a:lnTo>
                    <a:pt x="73" y="10"/>
                  </a:lnTo>
                  <a:lnTo>
                    <a:pt x="73" y="10"/>
                  </a:lnTo>
                  <a:lnTo>
                    <a:pt x="78" y="13"/>
                  </a:lnTo>
                  <a:lnTo>
                    <a:pt x="79" y="19"/>
                  </a:lnTo>
                  <a:lnTo>
                    <a:pt x="79" y="19"/>
                  </a:lnTo>
                  <a:lnTo>
                    <a:pt x="79" y="58"/>
                  </a:lnTo>
                  <a:lnTo>
                    <a:pt x="79" y="58"/>
                  </a:lnTo>
                  <a:lnTo>
                    <a:pt x="78" y="62"/>
                  </a:lnTo>
                  <a:lnTo>
                    <a:pt x="73" y="64"/>
                  </a:lnTo>
                  <a:lnTo>
                    <a:pt x="73" y="6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58"/>
            <p:cNvSpPr>
              <a:spLocks/>
            </p:cNvSpPr>
            <p:nvPr/>
          </p:nvSpPr>
          <p:spPr bwMode="auto">
            <a:xfrm>
              <a:off x="8185151" y="5940425"/>
              <a:ext cx="77788" cy="212725"/>
            </a:xfrm>
            <a:custGeom>
              <a:avLst/>
              <a:gdLst>
                <a:gd name="T0" fmla="*/ 44 w 49"/>
                <a:gd name="T1" fmla="*/ 103 h 134"/>
                <a:gd name="T2" fmla="*/ 39 w 49"/>
                <a:gd name="T3" fmla="*/ 108 h 134"/>
                <a:gd name="T4" fmla="*/ 39 w 49"/>
                <a:gd name="T5" fmla="*/ 117 h 134"/>
                <a:gd name="T6" fmla="*/ 38 w 49"/>
                <a:gd name="T7" fmla="*/ 120 h 134"/>
                <a:gd name="T8" fmla="*/ 35 w 49"/>
                <a:gd name="T9" fmla="*/ 123 h 134"/>
                <a:gd name="T10" fmla="*/ 32 w 49"/>
                <a:gd name="T11" fmla="*/ 123 h 134"/>
                <a:gd name="T12" fmla="*/ 26 w 49"/>
                <a:gd name="T13" fmla="*/ 121 h 134"/>
                <a:gd name="T14" fmla="*/ 24 w 49"/>
                <a:gd name="T15" fmla="*/ 117 h 134"/>
                <a:gd name="T16" fmla="*/ 24 w 49"/>
                <a:gd name="T17" fmla="*/ 74 h 134"/>
                <a:gd name="T18" fmla="*/ 24 w 49"/>
                <a:gd name="T19" fmla="*/ 69 h 134"/>
                <a:gd name="T20" fmla="*/ 21 w 49"/>
                <a:gd name="T21" fmla="*/ 65 h 134"/>
                <a:gd name="T22" fmla="*/ 15 w 49"/>
                <a:gd name="T23" fmla="*/ 63 h 134"/>
                <a:gd name="T24" fmla="*/ 9 w 49"/>
                <a:gd name="T25" fmla="*/ 59 h 134"/>
                <a:gd name="T26" fmla="*/ 9 w 49"/>
                <a:gd name="T27" fmla="*/ 19 h 134"/>
                <a:gd name="T28" fmla="*/ 10 w 49"/>
                <a:gd name="T29" fmla="*/ 14 h 134"/>
                <a:gd name="T30" fmla="*/ 15 w 49"/>
                <a:gd name="T31" fmla="*/ 11 h 134"/>
                <a:gd name="T32" fmla="*/ 24 w 49"/>
                <a:gd name="T33" fmla="*/ 13 h 134"/>
                <a:gd name="T34" fmla="*/ 39 w 49"/>
                <a:gd name="T35" fmla="*/ 27 h 134"/>
                <a:gd name="T36" fmla="*/ 44 w 49"/>
                <a:gd name="T37" fmla="*/ 30 h 134"/>
                <a:gd name="T38" fmla="*/ 47 w 49"/>
                <a:gd name="T39" fmla="*/ 28 h 134"/>
                <a:gd name="T40" fmla="*/ 49 w 49"/>
                <a:gd name="T41" fmla="*/ 25 h 134"/>
                <a:gd name="T42" fmla="*/ 47 w 49"/>
                <a:gd name="T43" fmla="*/ 20 h 134"/>
                <a:gd name="T44" fmla="*/ 29 w 49"/>
                <a:gd name="T45" fmla="*/ 2 h 134"/>
                <a:gd name="T46" fmla="*/ 26 w 49"/>
                <a:gd name="T47" fmla="*/ 0 h 134"/>
                <a:gd name="T48" fmla="*/ 12 w 49"/>
                <a:gd name="T49" fmla="*/ 0 h 134"/>
                <a:gd name="T50" fmla="*/ 7 w 49"/>
                <a:gd name="T51" fmla="*/ 4 h 134"/>
                <a:gd name="T52" fmla="*/ 0 w 49"/>
                <a:gd name="T53" fmla="*/ 16 h 134"/>
                <a:gd name="T54" fmla="*/ 0 w 49"/>
                <a:gd name="T55" fmla="*/ 62 h 134"/>
                <a:gd name="T56" fmla="*/ 6 w 49"/>
                <a:gd name="T57" fmla="*/ 71 h 134"/>
                <a:gd name="T58" fmla="*/ 9 w 49"/>
                <a:gd name="T59" fmla="*/ 72 h 134"/>
                <a:gd name="T60" fmla="*/ 15 w 49"/>
                <a:gd name="T61" fmla="*/ 74 h 134"/>
                <a:gd name="T62" fmla="*/ 15 w 49"/>
                <a:gd name="T63" fmla="*/ 115 h 134"/>
                <a:gd name="T64" fmla="*/ 18 w 49"/>
                <a:gd name="T65" fmla="*/ 128 h 134"/>
                <a:gd name="T66" fmla="*/ 32 w 49"/>
                <a:gd name="T67" fmla="*/ 134 h 134"/>
                <a:gd name="T68" fmla="*/ 35 w 49"/>
                <a:gd name="T69" fmla="*/ 132 h 134"/>
                <a:gd name="T70" fmla="*/ 39 w 49"/>
                <a:gd name="T71" fmla="*/ 132 h 134"/>
                <a:gd name="T72" fmla="*/ 47 w 49"/>
                <a:gd name="T73" fmla="*/ 126 h 134"/>
                <a:gd name="T74" fmla="*/ 49 w 49"/>
                <a:gd name="T75" fmla="*/ 121 h 134"/>
                <a:gd name="T76" fmla="*/ 49 w 49"/>
                <a:gd name="T77" fmla="*/ 108 h 134"/>
                <a:gd name="T78" fmla="*/ 44 w 49"/>
                <a:gd name="T79" fmla="*/ 10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 h="134">
                  <a:moveTo>
                    <a:pt x="44" y="103"/>
                  </a:moveTo>
                  <a:lnTo>
                    <a:pt x="44" y="103"/>
                  </a:lnTo>
                  <a:lnTo>
                    <a:pt x="41" y="105"/>
                  </a:lnTo>
                  <a:lnTo>
                    <a:pt x="39" y="108"/>
                  </a:lnTo>
                  <a:lnTo>
                    <a:pt x="39" y="108"/>
                  </a:lnTo>
                  <a:lnTo>
                    <a:pt x="39" y="117"/>
                  </a:lnTo>
                  <a:lnTo>
                    <a:pt x="39" y="117"/>
                  </a:lnTo>
                  <a:lnTo>
                    <a:pt x="38" y="120"/>
                  </a:lnTo>
                  <a:lnTo>
                    <a:pt x="38" y="121"/>
                  </a:lnTo>
                  <a:lnTo>
                    <a:pt x="35" y="123"/>
                  </a:lnTo>
                  <a:lnTo>
                    <a:pt x="32" y="123"/>
                  </a:lnTo>
                  <a:lnTo>
                    <a:pt x="32" y="123"/>
                  </a:lnTo>
                  <a:lnTo>
                    <a:pt x="29" y="123"/>
                  </a:lnTo>
                  <a:lnTo>
                    <a:pt x="26" y="121"/>
                  </a:lnTo>
                  <a:lnTo>
                    <a:pt x="24" y="120"/>
                  </a:lnTo>
                  <a:lnTo>
                    <a:pt x="24" y="117"/>
                  </a:lnTo>
                  <a:lnTo>
                    <a:pt x="24" y="117"/>
                  </a:lnTo>
                  <a:lnTo>
                    <a:pt x="24" y="74"/>
                  </a:lnTo>
                  <a:lnTo>
                    <a:pt x="24" y="74"/>
                  </a:lnTo>
                  <a:lnTo>
                    <a:pt x="24" y="69"/>
                  </a:lnTo>
                  <a:lnTo>
                    <a:pt x="23" y="66"/>
                  </a:lnTo>
                  <a:lnTo>
                    <a:pt x="21" y="65"/>
                  </a:lnTo>
                  <a:lnTo>
                    <a:pt x="15" y="63"/>
                  </a:lnTo>
                  <a:lnTo>
                    <a:pt x="15" y="63"/>
                  </a:lnTo>
                  <a:lnTo>
                    <a:pt x="10" y="63"/>
                  </a:lnTo>
                  <a:lnTo>
                    <a:pt x="9" y="59"/>
                  </a:lnTo>
                  <a:lnTo>
                    <a:pt x="9" y="59"/>
                  </a:lnTo>
                  <a:lnTo>
                    <a:pt x="9" y="19"/>
                  </a:lnTo>
                  <a:lnTo>
                    <a:pt x="9" y="19"/>
                  </a:lnTo>
                  <a:lnTo>
                    <a:pt x="10" y="14"/>
                  </a:lnTo>
                  <a:lnTo>
                    <a:pt x="15" y="11"/>
                  </a:lnTo>
                  <a:lnTo>
                    <a:pt x="15" y="11"/>
                  </a:lnTo>
                  <a:lnTo>
                    <a:pt x="20" y="10"/>
                  </a:lnTo>
                  <a:lnTo>
                    <a:pt x="24" y="13"/>
                  </a:lnTo>
                  <a:lnTo>
                    <a:pt x="24" y="13"/>
                  </a:lnTo>
                  <a:lnTo>
                    <a:pt x="39" y="27"/>
                  </a:lnTo>
                  <a:lnTo>
                    <a:pt x="39" y="27"/>
                  </a:lnTo>
                  <a:lnTo>
                    <a:pt x="44" y="30"/>
                  </a:lnTo>
                  <a:lnTo>
                    <a:pt x="46" y="30"/>
                  </a:lnTo>
                  <a:lnTo>
                    <a:pt x="47" y="28"/>
                  </a:lnTo>
                  <a:lnTo>
                    <a:pt x="47" y="28"/>
                  </a:lnTo>
                  <a:lnTo>
                    <a:pt x="49" y="25"/>
                  </a:lnTo>
                  <a:lnTo>
                    <a:pt x="47" y="20"/>
                  </a:lnTo>
                  <a:lnTo>
                    <a:pt x="47" y="20"/>
                  </a:lnTo>
                  <a:lnTo>
                    <a:pt x="29" y="2"/>
                  </a:lnTo>
                  <a:lnTo>
                    <a:pt x="29" y="2"/>
                  </a:lnTo>
                  <a:lnTo>
                    <a:pt x="26" y="0"/>
                  </a:lnTo>
                  <a:lnTo>
                    <a:pt x="26" y="0"/>
                  </a:lnTo>
                  <a:lnTo>
                    <a:pt x="17" y="0"/>
                  </a:lnTo>
                  <a:lnTo>
                    <a:pt x="12" y="0"/>
                  </a:lnTo>
                  <a:lnTo>
                    <a:pt x="7" y="4"/>
                  </a:lnTo>
                  <a:lnTo>
                    <a:pt x="7" y="4"/>
                  </a:lnTo>
                  <a:lnTo>
                    <a:pt x="3" y="10"/>
                  </a:lnTo>
                  <a:lnTo>
                    <a:pt x="0" y="16"/>
                  </a:lnTo>
                  <a:lnTo>
                    <a:pt x="0" y="62"/>
                  </a:lnTo>
                  <a:lnTo>
                    <a:pt x="0" y="62"/>
                  </a:lnTo>
                  <a:lnTo>
                    <a:pt x="3" y="68"/>
                  </a:lnTo>
                  <a:lnTo>
                    <a:pt x="6" y="71"/>
                  </a:lnTo>
                  <a:lnTo>
                    <a:pt x="9" y="72"/>
                  </a:lnTo>
                  <a:lnTo>
                    <a:pt x="9" y="72"/>
                  </a:lnTo>
                  <a:lnTo>
                    <a:pt x="15" y="74"/>
                  </a:lnTo>
                  <a:lnTo>
                    <a:pt x="15" y="74"/>
                  </a:lnTo>
                  <a:lnTo>
                    <a:pt x="15" y="115"/>
                  </a:lnTo>
                  <a:lnTo>
                    <a:pt x="15" y="115"/>
                  </a:lnTo>
                  <a:lnTo>
                    <a:pt x="15" y="123"/>
                  </a:lnTo>
                  <a:lnTo>
                    <a:pt x="18" y="128"/>
                  </a:lnTo>
                  <a:lnTo>
                    <a:pt x="24" y="132"/>
                  </a:lnTo>
                  <a:lnTo>
                    <a:pt x="32" y="134"/>
                  </a:lnTo>
                  <a:lnTo>
                    <a:pt x="32" y="134"/>
                  </a:lnTo>
                  <a:lnTo>
                    <a:pt x="35" y="132"/>
                  </a:lnTo>
                  <a:lnTo>
                    <a:pt x="35" y="132"/>
                  </a:lnTo>
                  <a:lnTo>
                    <a:pt x="39" y="132"/>
                  </a:lnTo>
                  <a:lnTo>
                    <a:pt x="44" y="129"/>
                  </a:lnTo>
                  <a:lnTo>
                    <a:pt x="47" y="126"/>
                  </a:lnTo>
                  <a:lnTo>
                    <a:pt x="49" y="121"/>
                  </a:lnTo>
                  <a:lnTo>
                    <a:pt x="49" y="121"/>
                  </a:lnTo>
                  <a:lnTo>
                    <a:pt x="49" y="108"/>
                  </a:lnTo>
                  <a:lnTo>
                    <a:pt x="49" y="108"/>
                  </a:lnTo>
                  <a:lnTo>
                    <a:pt x="47" y="105"/>
                  </a:lnTo>
                  <a:lnTo>
                    <a:pt x="44" y="103"/>
                  </a:lnTo>
                  <a:lnTo>
                    <a:pt x="44" y="10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59"/>
            <p:cNvSpPr>
              <a:spLocks/>
            </p:cNvSpPr>
            <p:nvPr/>
          </p:nvSpPr>
          <p:spPr bwMode="auto">
            <a:xfrm>
              <a:off x="8559801" y="5940425"/>
              <a:ext cx="77788" cy="209550"/>
            </a:xfrm>
            <a:custGeom>
              <a:avLst/>
              <a:gdLst>
                <a:gd name="T0" fmla="*/ 43 w 49"/>
                <a:gd name="T1" fmla="*/ 5 h 132"/>
                <a:gd name="T2" fmla="*/ 35 w 49"/>
                <a:gd name="T3" fmla="*/ 0 h 132"/>
                <a:gd name="T4" fmla="*/ 26 w 49"/>
                <a:gd name="T5" fmla="*/ 0 h 132"/>
                <a:gd name="T6" fmla="*/ 21 w 49"/>
                <a:gd name="T7" fmla="*/ 2 h 132"/>
                <a:gd name="T8" fmla="*/ 3 w 49"/>
                <a:gd name="T9" fmla="*/ 20 h 132"/>
                <a:gd name="T10" fmla="*/ 1 w 49"/>
                <a:gd name="T11" fmla="*/ 23 h 132"/>
                <a:gd name="T12" fmla="*/ 3 w 49"/>
                <a:gd name="T13" fmla="*/ 28 h 132"/>
                <a:gd name="T14" fmla="*/ 6 w 49"/>
                <a:gd name="T15" fmla="*/ 30 h 132"/>
                <a:gd name="T16" fmla="*/ 9 w 49"/>
                <a:gd name="T17" fmla="*/ 28 h 132"/>
                <a:gd name="T18" fmla="*/ 26 w 49"/>
                <a:gd name="T19" fmla="*/ 11 h 132"/>
                <a:gd name="T20" fmla="*/ 29 w 49"/>
                <a:gd name="T21" fmla="*/ 10 h 132"/>
                <a:gd name="T22" fmla="*/ 36 w 49"/>
                <a:gd name="T23" fmla="*/ 13 h 132"/>
                <a:gd name="T24" fmla="*/ 39 w 49"/>
                <a:gd name="T25" fmla="*/ 20 h 132"/>
                <a:gd name="T26" fmla="*/ 39 w 49"/>
                <a:gd name="T27" fmla="*/ 54 h 132"/>
                <a:gd name="T28" fmla="*/ 39 w 49"/>
                <a:gd name="T29" fmla="*/ 60 h 132"/>
                <a:gd name="T30" fmla="*/ 36 w 49"/>
                <a:gd name="T31" fmla="*/ 63 h 132"/>
                <a:gd name="T32" fmla="*/ 30 w 49"/>
                <a:gd name="T33" fmla="*/ 63 h 132"/>
                <a:gd name="T34" fmla="*/ 26 w 49"/>
                <a:gd name="T35" fmla="*/ 69 h 132"/>
                <a:gd name="T36" fmla="*/ 26 w 49"/>
                <a:gd name="T37" fmla="*/ 80 h 132"/>
                <a:gd name="T38" fmla="*/ 26 w 49"/>
                <a:gd name="T39" fmla="*/ 117 h 132"/>
                <a:gd name="T40" fmla="*/ 24 w 49"/>
                <a:gd name="T41" fmla="*/ 120 h 132"/>
                <a:gd name="T42" fmla="*/ 21 w 49"/>
                <a:gd name="T43" fmla="*/ 123 h 132"/>
                <a:gd name="T44" fmla="*/ 18 w 49"/>
                <a:gd name="T45" fmla="*/ 123 h 132"/>
                <a:gd name="T46" fmla="*/ 17 w 49"/>
                <a:gd name="T47" fmla="*/ 123 h 132"/>
                <a:gd name="T48" fmla="*/ 10 w 49"/>
                <a:gd name="T49" fmla="*/ 117 h 132"/>
                <a:gd name="T50" fmla="*/ 10 w 49"/>
                <a:gd name="T51" fmla="*/ 108 h 132"/>
                <a:gd name="T52" fmla="*/ 9 w 49"/>
                <a:gd name="T53" fmla="*/ 105 h 132"/>
                <a:gd name="T54" fmla="*/ 4 w 49"/>
                <a:gd name="T55" fmla="*/ 103 h 132"/>
                <a:gd name="T56" fmla="*/ 0 w 49"/>
                <a:gd name="T57" fmla="*/ 109 h 132"/>
                <a:gd name="T58" fmla="*/ 0 w 49"/>
                <a:gd name="T59" fmla="*/ 118 h 132"/>
                <a:gd name="T60" fmla="*/ 1 w 49"/>
                <a:gd name="T61" fmla="*/ 125 h 132"/>
                <a:gd name="T62" fmla="*/ 9 w 49"/>
                <a:gd name="T63" fmla="*/ 131 h 132"/>
                <a:gd name="T64" fmla="*/ 13 w 49"/>
                <a:gd name="T65" fmla="*/ 132 h 132"/>
                <a:gd name="T66" fmla="*/ 20 w 49"/>
                <a:gd name="T67" fmla="*/ 132 h 132"/>
                <a:gd name="T68" fmla="*/ 30 w 49"/>
                <a:gd name="T69" fmla="*/ 129 h 132"/>
                <a:gd name="T70" fmla="*/ 35 w 49"/>
                <a:gd name="T71" fmla="*/ 117 h 132"/>
                <a:gd name="T72" fmla="*/ 35 w 49"/>
                <a:gd name="T73" fmla="*/ 77 h 132"/>
                <a:gd name="T74" fmla="*/ 35 w 49"/>
                <a:gd name="T75" fmla="*/ 74 h 132"/>
                <a:gd name="T76" fmla="*/ 39 w 49"/>
                <a:gd name="T77" fmla="*/ 72 h 132"/>
                <a:gd name="T78" fmla="*/ 47 w 49"/>
                <a:gd name="T79" fmla="*/ 68 h 132"/>
                <a:gd name="T80" fmla="*/ 49 w 49"/>
                <a:gd name="T81" fmla="*/ 14 h 132"/>
                <a:gd name="T82" fmla="*/ 46 w 49"/>
                <a:gd name="T83" fmla="*/ 10 h 132"/>
                <a:gd name="T84" fmla="*/ 43 w 49"/>
                <a:gd name="T85" fmla="*/ 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 h="132">
                  <a:moveTo>
                    <a:pt x="43" y="5"/>
                  </a:moveTo>
                  <a:lnTo>
                    <a:pt x="43" y="5"/>
                  </a:lnTo>
                  <a:lnTo>
                    <a:pt x="38" y="2"/>
                  </a:lnTo>
                  <a:lnTo>
                    <a:pt x="35" y="0"/>
                  </a:lnTo>
                  <a:lnTo>
                    <a:pt x="26" y="0"/>
                  </a:lnTo>
                  <a:lnTo>
                    <a:pt x="26" y="0"/>
                  </a:lnTo>
                  <a:lnTo>
                    <a:pt x="21" y="2"/>
                  </a:lnTo>
                  <a:lnTo>
                    <a:pt x="21" y="2"/>
                  </a:lnTo>
                  <a:lnTo>
                    <a:pt x="3" y="20"/>
                  </a:lnTo>
                  <a:lnTo>
                    <a:pt x="3" y="20"/>
                  </a:lnTo>
                  <a:lnTo>
                    <a:pt x="1" y="23"/>
                  </a:lnTo>
                  <a:lnTo>
                    <a:pt x="1" y="23"/>
                  </a:lnTo>
                  <a:lnTo>
                    <a:pt x="1" y="27"/>
                  </a:lnTo>
                  <a:lnTo>
                    <a:pt x="3" y="28"/>
                  </a:lnTo>
                  <a:lnTo>
                    <a:pt x="3" y="28"/>
                  </a:lnTo>
                  <a:lnTo>
                    <a:pt x="6" y="30"/>
                  </a:lnTo>
                  <a:lnTo>
                    <a:pt x="9" y="28"/>
                  </a:lnTo>
                  <a:lnTo>
                    <a:pt x="9" y="28"/>
                  </a:lnTo>
                  <a:lnTo>
                    <a:pt x="26" y="11"/>
                  </a:lnTo>
                  <a:lnTo>
                    <a:pt x="26" y="11"/>
                  </a:lnTo>
                  <a:lnTo>
                    <a:pt x="29" y="10"/>
                  </a:lnTo>
                  <a:lnTo>
                    <a:pt x="29" y="10"/>
                  </a:lnTo>
                  <a:lnTo>
                    <a:pt x="33" y="11"/>
                  </a:lnTo>
                  <a:lnTo>
                    <a:pt x="36" y="13"/>
                  </a:lnTo>
                  <a:lnTo>
                    <a:pt x="39" y="16"/>
                  </a:lnTo>
                  <a:lnTo>
                    <a:pt x="39" y="20"/>
                  </a:lnTo>
                  <a:lnTo>
                    <a:pt x="39" y="20"/>
                  </a:lnTo>
                  <a:lnTo>
                    <a:pt x="39" y="54"/>
                  </a:lnTo>
                  <a:lnTo>
                    <a:pt x="39" y="54"/>
                  </a:lnTo>
                  <a:lnTo>
                    <a:pt x="39" y="60"/>
                  </a:lnTo>
                  <a:lnTo>
                    <a:pt x="38" y="62"/>
                  </a:lnTo>
                  <a:lnTo>
                    <a:pt x="36" y="63"/>
                  </a:lnTo>
                  <a:lnTo>
                    <a:pt x="30" y="63"/>
                  </a:lnTo>
                  <a:lnTo>
                    <a:pt x="30" y="63"/>
                  </a:lnTo>
                  <a:lnTo>
                    <a:pt x="26" y="65"/>
                  </a:lnTo>
                  <a:lnTo>
                    <a:pt x="26" y="69"/>
                  </a:lnTo>
                  <a:lnTo>
                    <a:pt x="26" y="69"/>
                  </a:lnTo>
                  <a:lnTo>
                    <a:pt x="26" y="80"/>
                  </a:lnTo>
                  <a:lnTo>
                    <a:pt x="26" y="80"/>
                  </a:lnTo>
                  <a:lnTo>
                    <a:pt x="26" y="117"/>
                  </a:lnTo>
                  <a:lnTo>
                    <a:pt x="26" y="117"/>
                  </a:lnTo>
                  <a:lnTo>
                    <a:pt x="24" y="120"/>
                  </a:lnTo>
                  <a:lnTo>
                    <a:pt x="24" y="121"/>
                  </a:lnTo>
                  <a:lnTo>
                    <a:pt x="21" y="123"/>
                  </a:lnTo>
                  <a:lnTo>
                    <a:pt x="18" y="123"/>
                  </a:lnTo>
                  <a:lnTo>
                    <a:pt x="18" y="123"/>
                  </a:lnTo>
                  <a:lnTo>
                    <a:pt x="17" y="123"/>
                  </a:lnTo>
                  <a:lnTo>
                    <a:pt x="17" y="123"/>
                  </a:lnTo>
                  <a:lnTo>
                    <a:pt x="12" y="121"/>
                  </a:lnTo>
                  <a:lnTo>
                    <a:pt x="10" y="117"/>
                  </a:lnTo>
                  <a:lnTo>
                    <a:pt x="10" y="117"/>
                  </a:lnTo>
                  <a:lnTo>
                    <a:pt x="10" y="108"/>
                  </a:lnTo>
                  <a:lnTo>
                    <a:pt x="10" y="108"/>
                  </a:lnTo>
                  <a:lnTo>
                    <a:pt x="9" y="105"/>
                  </a:lnTo>
                  <a:lnTo>
                    <a:pt x="4" y="103"/>
                  </a:lnTo>
                  <a:lnTo>
                    <a:pt x="4" y="103"/>
                  </a:lnTo>
                  <a:lnTo>
                    <a:pt x="1" y="105"/>
                  </a:lnTo>
                  <a:lnTo>
                    <a:pt x="0" y="109"/>
                  </a:lnTo>
                  <a:lnTo>
                    <a:pt x="0" y="109"/>
                  </a:lnTo>
                  <a:lnTo>
                    <a:pt x="0" y="118"/>
                  </a:lnTo>
                  <a:lnTo>
                    <a:pt x="0" y="118"/>
                  </a:lnTo>
                  <a:lnTo>
                    <a:pt x="1" y="125"/>
                  </a:lnTo>
                  <a:lnTo>
                    <a:pt x="4" y="128"/>
                  </a:lnTo>
                  <a:lnTo>
                    <a:pt x="9" y="131"/>
                  </a:lnTo>
                  <a:lnTo>
                    <a:pt x="13" y="132"/>
                  </a:lnTo>
                  <a:lnTo>
                    <a:pt x="13" y="132"/>
                  </a:lnTo>
                  <a:lnTo>
                    <a:pt x="20" y="132"/>
                  </a:lnTo>
                  <a:lnTo>
                    <a:pt x="20" y="132"/>
                  </a:lnTo>
                  <a:lnTo>
                    <a:pt x="26" y="132"/>
                  </a:lnTo>
                  <a:lnTo>
                    <a:pt x="30" y="129"/>
                  </a:lnTo>
                  <a:lnTo>
                    <a:pt x="33" y="123"/>
                  </a:lnTo>
                  <a:lnTo>
                    <a:pt x="35" y="117"/>
                  </a:lnTo>
                  <a:lnTo>
                    <a:pt x="35" y="117"/>
                  </a:lnTo>
                  <a:lnTo>
                    <a:pt x="35" y="77"/>
                  </a:lnTo>
                  <a:lnTo>
                    <a:pt x="35" y="77"/>
                  </a:lnTo>
                  <a:lnTo>
                    <a:pt x="35" y="74"/>
                  </a:lnTo>
                  <a:lnTo>
                    <a:pt x="35" y="74"/>
                  </a:lnTo>
                  <a:lnTo>
                    <a:pt x="39" y="72"/>
                  </a:lnTo>
                  <a:lnTo>
                    <a:pt x="44" y="71"/>
                  </a:lnTo>
                  <a:lnTo>
                    <a:pt x="47" y="68"/>
                  </a:lnTo>
                  <a:lnTo>
                    <a:pt x="49" y="63"/>
                  </a:lnTo>
                  <a:lnTo>
                    <a:pt x="49" y="14"/>
                  </a:lnTo>
                  <a:lnTo>
                    <a:pt x="49" y="14"/>
                  </a:lnTo>
                  <a:lnTo>
                    <a:pt x="46" y="10"/>
                  </a:lnTo>
                  <a:lnTo>
                    <a:pt x="43" y="5"/>
                  </a:lnTo>
                  <a:lnTo>
                    <a:pt x="43" y="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60"/>
            <p:cNvSpPr>
              <a:spLocks noEditPoints="1"/>
            </p:cNvSpPr>
            <p:nvPr/>
          </p:nvSpPr>
          <p:spPr bwMode="auto">
            <a:xfrm>
              <a:off x="8372476" y="5743575"/>
              <a:ext cx="77788" cy="77788"/>
            </a:xfrm>
            <a:custGeom>
              <a:avLst/>
              <a:gdLst>
                <a:gd name="T0" fmla="*/ 17 w 49"/>
                <a:gd name="T1" fmla="*/ 48 h 49"/>
                <a:gd name="T2" fmla="*/ 17 w 49"/>
                <a:gd name="T3" fmla="*/ 48 h 49"/>
                <a:gd name="T4" fmla="*/ 24 w 49"/>
                <a:gd name="T5" fmla="*/ 49 h 49"/>
                <a:gd name="T6" fmla="*/ 32 w 49"/>
                <a:gd name="T7" fmla="*/ 49 h 49"/>
                <a:gd name="T8" fmla="*/ 39 w 49"/>
                <a:gd name="T9" fmla="*/ 45 h 49"/>
                <a:gd name="T10" fmla="*/ 46 w 49"/>
                <a:gd name="T11" fmla="*/ 39 h 49"/>
                <a:gd name="T12" fmla="*/ 46 w 49"/>
                <a:gd name="T13" fmla="*/ 39 h 49"/>
                <a:gd name="T14" fmla="*/ 49 w 49"/>
                <a:gd name="T15" fmla="*/ 33 h 49"/>
                <a:gd name="T16" fmla="*/ 49 w 49"/>
                <a:gd name="T17" fmla="*/ 25 h 49"/>
                <a:gd name="T18" fmla="*/ 47 w 49"/>
                <a:gd name="T19" fmla="*/ 17 h 49"/>
                <a:gd name="T20" fmla="*/ 44 w 49"/>
                <a:gd name="T21" fmla="*/ 10 h 49"/>
                <a:gd name="T22" fmla="*/ 44 w 49"/>
                <a:gd name="T23" fmla="*/ 10 h 49"/>
                <a:gd name="T24" fmla="*/ 41 w 49"/>
                <a:gd name="T25" fmla="*/ 7 h 49"/>
                <a:gd name="T26" fmla="*/ 36 w 49"/>
                <a:gd name="T27" fmla="*/ 3 h 49"/>
                <a:gd name="T28" fmla="*/ 29 w 49"/>
                <a:gd name="T29" fmla="*/ 0 h 49"/>
                <a:gd name="T30" fmla="*/ 21 w 49"/>
                <a:gd name="T31" fmla="*/ 0 h 49"/>
                <a:gd name="T32" fmla="*/ 21 w 49"/>
                <a:gd name="T33" fmla="*/ 0 h 49"/>
                <a:gd name="T34" fmla="*/ 18 w 49"/>
                <a:gd name="T35" fmla="*/ 2 h 49"/>
                <a:gd name="T36" fmla="*/ 18 w 49"/>
                <a:gd name="T37" fmla="*/ 2 h 49"/>
                <a:gd name="T38" fmla="*/ 12 w 49"/>
                <a:gd name="T39" fmla="*/ 5 h 49"/>
                <a:gd name="T40" fmla="*/ 6 w 49"/>
                <a:gd name="T41" fmla="*/ 10 h 49"/>
                <a:gd name="T42" fmla="*/ 1 w 49"/>
                <a:gd name="T43" fmla="*/ 16 h 49"/>
                <a:gd name="T44" fmla="*/ 0 w 49"/>
                <a:gd name="T45" fmla="*/ 23 h 49"/>
                <a:gd name="T46" fmla="*/ 0 w 49"/>
                <a:gd name="T47" fmla="*/ 23 h 49"/>
                <a:gd name="T48" fmla="*/ 1 w 49"/>
                <a:gd name="T49" fmla="*/ 33 h 49"/>
                <a:gd name="T50" fmla="*/ 4 w 49"/>
                <a:gd name="T51" fmla="*/ 39 h 49"/>
                <a:gd name="T52" fmla="*/ 9 w 49"/>
                <a:gd name="T53" fmla="*/ 45 h 49"/>
                <a:gd name="T54" fmla="*/ 17 w 49"/>
                <a:gd name="T55" fmla="*/ 48 h 49"/>
                <a:gd name="T56" fmla="*/ 17 w 49"/>
                <a:gd name="T57" fmla="*/ 48 h 49"/>
                <a:gd name="T58" fmla="*/ 24 w 49"/>
                <a:gd name="T59" fmla="*/ 11 h 49"/>
                <a:gd name="T60" fmla="*/ 24 w 49"/>
                <a:gd name="T61" fmla="*/ 11 h 49"/>
                <a:gd name="T62" fmla="*/ 30 w 49"/>
                <a:gd name="T63" fmla="*/ 11 h 49"/>
                <a:gd name="T64" fmla="*/ 35 w 49"/>
                <a:gd name="T65" fmla="*/ 14 h 49"/>
                <a:gd name="T66" fmla="*/ 38 w 49"/>
                <a:gd name="T67" fmla="*/ 20 h 49"/>
                <a:gd name="T68" fmla="*/ 39 w 49"/>
                <a:gd name="T69" fmla="*/ 25 h 49"/>
                <a:gd name="T70" fmla="*/ 39 w 49"/>
                <a:gd name="T71" fmla="*/ 25 h 49"/>
                <a:gd name="T72" fmla="*/ 38 w 49"/>
                <a:gd name="T73" fmla="*/ 31 h 49"/>
                <a:gd name="T74" fmla="*/ 35 w 49"/>
                <a:gd name="T75" fmla="*/ 36 h 49"/>
                <a:gd name="T76" fmla="*/ 30 w 49"/>
                <a:gd name="T77" fmla="*/ 39 h 49"/>
                <a:gd name="T78" fmla="*/ 24 w 49"/>
                <a:gd name="T79" fmla="*/ 40 h 49"/>
                <a:gd name="T80" fmla="*/ 24 w 49"/>
                <a:gd name="T81" fmla="*/ 40 h 49"/>
                <a:gd name="T82" fmla="*/ 20 w 49"/>
                <a:gd name="T83" fmla="*/ 39 h 49"/>
                <a:gd name="T84" fmla="*/ 13 w 49"/>
                <a:gd name="T85" fmla="*/ 36 h 49"/>
                <a:gd name="T86" fmla="*/ 10 w 49"/>
                <a:gd name="T87" fmla="*/ 31 h 49"/>
                <a:gd name="T88" fmla="*/ 10 w 49"/>
                <a:gd name="T89" fmla="*/ 25 h 49"/>
                <a:gd name="T90" fmla="*/ 10 w 49"/>
                <a:gd name="T91" fmla="*/ 25 h 49"/>
                <a:gd name="T92" fmla="*/ 10 w 49"/>
                <a:gd name="T93" fmla="*/ 20 h 49"/>
                <a:gd name="T94" fmla="*/ 13 w 49"/>
                <a:gd name="T95" fmla="*/ 14 h 49"/>
                <a:gd name="T96" fmla="*/ 20 w 49"/>
                <a:gd name="T97" fmla="*/ 11 h 49"/>
                <a:gd name="T98" fmla="*/ 24 w 49"/>
                <a:gd name="T99" fmla="*/ 11 h 49"/>
                <a:gd name="T100" fmla="*/ 24 w 49"/>
                <a:gd name="T101"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 h="49">
                  <a:moveTo>
                    <a:pt x="17" y="48"/>
                  </a:moveTo>
                  <a:lnTo>
                    <a:pt x="17" y="48"/>
                  </a:lnTo>
                  <a:lnTo>
                    <a:pt x="24" y="49"/>
                  </a:lnTo>
                  <a:lnTo>
                    <a:pt x="32" y="49"/>
                  </a:lnTo>
                  <a:lnTo>
                    <a:pt x="39" y="45"/>
                  </a:lnTo>
                  <a:lnTo>
                    <a:pt x="46" y="39"/>
                  </a:lnTo>
                  <a:lnTo>
                    <a:pt x="46" y="39"/>
                  </a:lnTo>
                  <a:lnTo>
                    <a:pt x="49" y="33"/>
                  </a:lnTo>
                  <a:lnTo>
                    <a:pt x="49" y="25"/>
                  </a:lnTo>
                  <a:lnTo>
                    <a:pt x="47" y="17"/>
                  </a:lnTo>
                  <a:lnTo>
                    <a:pt x="44" y="10"/>
                  </a:lnTo>
                  <a:lnTo>
                    <a:pt x="44" y="10"/>
                  </a:lnTo>
                  <a:lnTo>
                    <a:pt x="41" y="7"/>
                  </a:lnTo>
                  <a:lnTo>
                    <a:pt x="36" y="3"/>
                  </a:lnTo>
                  <a:lnTo>
                    <a:pt x="29" y="0"/>
                  </a:lnTo>
                  <a:lnTo>
                    <a:pt x="21" y="0"/>
                  </a:lnTo>
                  <a:lnTo>
                    <a:pt x="21" y="0"/>
                  </a:lnTo>
                  <a:lnTo>
                    <a:pt x="18" y="2"/>
                  </a:lnTo>
                  <a:lnTo>
                    <a:pt x="18" y="2"/>
                  </a:lnTo>
                  <a:lnTo>
                    <a:pt x="12" y="5"/>
                  </a:lnTo>
                  <a:lnTo>
                    <a:pt x="6" y="10"/>
                  </a:lnTo>
                  <a:lnTo>
                    <a:pt x="1" y="16"/>
                  </a:lnTo>
                  <a:lnTo>
                    <a:pt x="0" y="23"/>
                  </a:lnTo>
                  <a:lnTo>
                    <a:pt x="0" y="23"/>
                  </a:lnTo>
                  <a:lnTo>
                    <a:pt x="1" y="33"/>
                  </a:lnTo>
                  <a:lnTo>
                    <a:pt x="4" y="39"/>
                  </a:lnTo>
                  <a:lnTo>
                    <a:pt x="9" y="45"/>
                  </a:lnTo>
                  <a:lnTo>
                    <a:pt x="17" y="48"/>
                  </a:lnTo>
                  <a:lnTo>
                    <a:pt x="17" y="48"/>
                  </a:lnTo>
                  <a:close/>
                  <a:moveTo>
                    <a:pt x="24" y="11"/>
                  </a:moveTo>
                  <a:lnTo>
                    <a:pt x="24" y="11"/>
                  </a:lnTo>
                  <a:lnTo>
                    <a:pt x="30" y="11"/>
                  </a:lnTo>
                  <a:lnTo>
                    <a:pt x="35" y="14"/>
                  </a:lnTo>
                  <a:lnTo>
                    <a:pt x="38" y="20"/>
                  </a:lnTo>
                  <a:lnTo>
                    <a:pt x="39" y="25"/>
                  </a:lnTo>
                  <a:lnTo>
                    <a:pt x="39" y="25"/>
                  </a:lnTo>
                  <a:lnTo>
                    <a:pt x="38" y="31"/>
                  </a:lnTo>
                  <a:lnTo>
                    <a:pt x="35" y="36"/>
                  </a:lnTo>
                  <a:lnTo>
                    <a:pt x="30" y="39"/>
                  </a:lnTo>
                  <a:lnTo>
                    <a:pt x="24" y="40"/>
                  </a:lnTo>
                  <a:lnTo>
                    <a:pt x="24" y="40"/>
                  </a:lnTo>
                  <a:lnTo>
                    <a:pt x="20" y="39"/>
                  </a:lnTo>
                  <a:lnTo>
                    <a:pt x="13" y="36"/>
                  </a:lnTo>
                  <a:lnTo>
                    <a:pt x="10" y="31"/>
                  </a:lnTo>
                  <a:lnTo>
                    <a:pt x="10" y="25"/>
                  </a:lnTo>
                  <a:lnTo>
                    <a:pt x="10" y="25"/>
                  </a:lnTo>
                  <a:lnTo>
                    <a:pt x="10" y="20"/>
                  </a:lnTo>
                  <a:lnTo>
                    <a:pt x="13" y="14"/>
                  </a:lnTo>
                  <a:lnTo>
                    <a:pt x="20" y="11"/>
                  </a:lnTo>
                  <a:lnTo>
                    <a:pt x="24" y="11"/>
                  </a:lnTo>
                  <a:lnTo>
                    <a:pt x="24" y="1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1"/>
            <p:cNvSpPr>
              <a:spLocks noEditPoints="1"/>
            </p:cNvSpPr>
            <p:nvPr/>
          </p:nvSpPr>
          <p:spPr bwMode="auto">
            <a:xfrm>
              <a:off x="8372476" y="5853113"/>
              <a:ext cx="77788" cy="77788"/>
            </a:xfrm>
            <a:custGeom>
              <a:avLst/>
              <a:gdLst>
                <a:gd name="T0" fmla="*/ 49 w 49"/>
                <a:gd name="T1" fmla="*/ 25 h 49"/>
                <a:gd name="T2" fmla="*/ 49 w 49"/>
                <a:gd name="T3" fmla="*/ 25 h 49"/>
                <a:gd name="T4" fmla="*/ 49 w 49"/>
                <a:gd name="T5" fmla="*/ 20 h 49"/>
                <a:gd name="T6" fmla="*/ 47 w 49"/>
                <a:gd name="T7" fmla="*/ 16 h 49"/>
                <a:gd name="T8" fmla="*/ 43 w 49"/>
                <a:gd name="T9" fmla="*/ 8 h 49"/>
                <a:gd name="T10" fmla="*/ 35 w 49"/>
                <a:gd name="T11" fmla="*/ 2 h 49"/>
                <a:gd name="T12" fmla="*/ 30 w 49"/>
                <a:gd name="T13" fmla="*/ 2 h 49"/>
                <a:gd name="T14" fmla="*/ 24 w 49"/>
                <a:gd name="T15" fmla="*/ 0 h 49"/>
                <a:gd name="T16" fmla="*/ 24 w 49"/>
                <a:gd name="T17" fmla="*/ 0 h 49"/>
                <a:gd name="T18" fmla="*/ 20 w 49"/>
                <a:gd name="T19" fmla="*/ 0 h 49"/>
                <a:gd name="T20" fmla="*/ 15 w 49"/>
                <a:gd name="T21" fmla="*/ 2 h 49"/>
                <a:gd name="T22" fmla="*/ 10 w 49"/>
                <a:gd name="T23" fmla="*/ 5 h 49"/>
                <a:gd name="T24" fmla="*/ 7 w 49"/>
                <a:gd name="T25" fmla="*/ 8 h 49"/>
                <a:gd name="T26" fmla="*/ 4 w 49"/>
                <a:gd name="T27" fmla="*/ 11 h 49"/>
                <a:gd name="T28" fmla="*/ 1 w 49"/>
                <a:gd name="T29" fmla="*/ 16 h 49"/>
                <a:gd name="T30" fmla="*/ 1 w 49"/>
                <a:gd name="T31" fmla="*/ 20 h 49"/>
                <a:gd name="T32" fmla="*/ 0 w 49"/>
                <a:gd name="T33" fmla="*/ 25 h 49"/>
                <a:gd name="T34" fmla="*/ 0 w 49"/>
                <a:gd name="T35" fmla="*/ 25 h 49"/>
                <a:gd name="T36" fmla="*/ 1 w 49"/>
                <a:gd name="T37" fmla="*/ 31 h 49"/>
                <a:gd name="T38" fmla="*/ 1 w 49"/>
                <a:gd name="T39" fmla="*/ 36 h 49"/>
                <a:gd name="T40" fmla="*/ 4 w 49"/>
                <a:gd name="T41" fmla="*/ 39 h 49"/>
                <a:gd name="T42" fmla="*/ 7 w 49"/>
                <a:gd name="T43" fmla="*/ 43 h 49"/>
                <a:gd name="T44" fmla="*/ 10 w 49"/>
                <a:gd name="T45" fmla="*/ 46 h 49"/>
                <a:gd name="T46" fmla="*/ 15 w 49"/>
                <a:gd name="T47" fmla="*/ 48 h 49"/>
                <a:gd name="T48" fmla="*/ 20 w 49"/>
                <a:gd name="T49" fmla="*/ 49 h 49"/>
                <a:gd name="T50" fmla="*/ 24 w 49"/>
                <a:gd name="T51" fmla="*/ 49 h 49"/>
                <a:gd name="T52" fmla="*/ 24 w 49"/>
                <a:gd name="T53" fmla="*/ 49 h 49"/>
                <a:gd name="T54" fmla="*/ 30 w 49"/>
                <a:gd name="T55" fmla="*/ 49 h 49"/>
                <a:gd name="T56" fmla="*/ 35 w 49"/>
                <a:gd name="T57" fmla="*/ 48 h 49"/>
                <a:gd name="T58" fmla="*/ 38 w 49"/>
                <a:gd name="T59" fmla="*/ 46 h 49"/>
                <a:gd name="T60" fmla="*/ 43 w 49"/>
                <a:gd name="T61" fmla="*/ 43 h 49"/>
                <a:gd name="T62" fmla="*/ 46 w 49"/>
                <a:gd name="T63" fmla="*/ 39 h 49"/>
                <a:gd name="T64" fmla="*/ 47 w 49"/>
                <a:gd name="T65" fmla="*/ 36 h 49"/>
                <a:gd name="T66" fmla="*/ 49 w 49"/>
                <a:gd name="T67" fmla="*/ 29 h 49"/>
                <a:gd name="T68" fmla="*/ 49 w 49"/>
                <a:gd name="T69" fmla="*/ 25 h 49"/>
                <a:gd name="T70" fmla="*/ 49 w 49"/>
                <a:gd name="T71" fmla="*/ 25 h 49"/>
                <a:gd name="T72" fmla="*/ 24 w 49"/>
                <a:gd name="T73" fmla="*/ 40 h 49"/>
                <a:gd name="T74" fmla="*/ 24 w 49"/>
                <a:gd name="T75" fmla="*/ 40 h 49"/>
                <a:gd name="T76" fmla="*/ 18 w 49"/>
                <a:gd name="T77" fmla="*/ 39 h 49"/>
                <a:gd name="T78" fmla="*/ 13 w 49"/>
                <a:gd name="T79" fmla="*/ 36 h 49"/>
                <a:gd name="T80" fmla="*/ 10 w 49"/>
                <a:gd name="T81" fmla="*/ 31 h 49"/>
                <a:gd name="T82" fmla="*/ 10 w 49"/>
                <a:gd name="T83" fmla="*/ 25 h 49"/>
                <a:gd name="T84" fmla="*/ 10 w 49"/>
                <a:gd name="T85" fmla="*/ 25 h 49"/>
                <a:gd name="T86" fmla="*/ 10 w 49"/>
                <a:gd name="T87" fmla="*/ 19 h 49"/>
                <a:gd name="T88" fmla="*/ 15 w 49"/>
                <a:gd name="T89" fmla="*/ 14 h 49"/>
                <a:gd name="T90" fmla="*/ 20 w 49"/>
                <a:gd name="T91" fmla="*/ 11 h 49"/>
                <a:gd name="T92" fmla="*/ 24 w 49"/>
                <a:gd name="T93" fmla="*/ 11 h 49"/>
                <a:gd name="T94" fmla="*/ 24 w 49"/>
                <a:gd name="T95" fmla="*/ 11 h 49"/>
                <a:gd name="T96" fmla="*/ 30 w 49"/>
                <a:gd name="T97" fmla="*/ 11 h 49"/>
                <a:gd name="T98" fmla="*/ 35 w 49"/>
                <a:gd name="T99" fmla="*/ 16 h 49"/>
                <a:gd name="T100" fmla="*/ 38 w 49"/>
                <a:gd name="T101" fmla="*/ 20 h 49"/>
                <a:gd name="T102" fmla="*/ 39 w 49"/>
                <a:gd name="T103" fmla="*/ 25 h 49"/>
                <a:gd name="T104" fmla="*/ 39 w 49"/>
                <a:gd name="T105" fmla="*/ 25 h 49"/>
                <a:gd name="T106" fmla="*/ 38 w 49"/>
                <a:gd name="T107" fmla="*/ 31 h 49"/>
                <a:gd name="T108" fmla="*/ 35 w 49"/>
                <a:gd name="T109" fmla="*/ 36 h 49"/>
                <a:gd name="T110" fmla="*/ 30 w 49"/>
                <a:gd name="T111" fmla="*/ 39 h 49"/>
                <a:gd name="T112" fmla="*/ 24 w 49"/>
                <a:gd name="T113" fmla="*/ 40 h 49"/>
                <a:gd name="T114" fmla="*/ 24 w 49"/>
                <a:gd name="T115"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 h="49">
                  <a:moveTo>
                    <a:pt x="49" y="25"/>
                  </a:moveTo>
                  <a:lnTo>
                    <a:pt x="49" y="25"/>
                  </a:lnTo>
                  <a:lnTo>
                    <a:pt x="49" y="20"/>
                  </a:lnTo>
                  <a:lnTo>
                    <a:pt x="47" y="16"/>
                  </a:lnTo>
                  <a:lnTo>
                    <a:pt x="43" y="8"/>
                  </a:lnTo>
                  <a:lnTo>
                    <a:pt x="35" y="2"/>
                  </a:lnTo>
                  <a:lnTo>
                    <a:pt x="30" y="2"/>
                  </a:lnTo>
                  <a:lnTo>
                    <a:pt x="24" y="0"/>
                  </a:lnTo>
                  <a:lnTo>
                    <a:pt x="24" y="0"/>
                  </a:lnTo>
                  <a:lnTo>
                    <a:pt x="20" y="0"/>
                  </a:lnTo>
                  <a:lnTo>
                    <a:pt x="15" y="2"/>
                  </a:lnTo>
                  <a:lnTo>
                    <a:pt x="10" y="5"/>
                  </a:lnTo>
                  <a:lnTo>
                    <a:pt x="7" y="8"/>
                  </a:lnTo>
                  <a:lnTo>
                    <a:pt x="4" y="11"/>
                  </a:lnTo>
                  <a:lnTo>
                    <a:pt x="1" y="16"/>
                  </a:lnTo>
                  <a:lnTo>
                    <a:pt x="1" y="20"/>
                  </a:lnTo>
                  <a:lnTo>
                    <a:pt x="0" y="25"/>
                  </a:lnTo>
                  <a:lnTo>
                    <a:pt x="0" y="25"/>
                  </a:lnTo>
                  <a:lnTo>
                    <a:pt x="1" y="31"/>
                  </a:lnTo>
                  <a:lnTo>
                    <a:pt x="1" y="36"/>
                  </a:lnTo>
                  <a:lnTo>
                    <a:pt x="4" y="39"/>
                  </a:lnTo>
                  <a:lnTo>
                    <a:pt x="7" y="43"/>
                  </a:lnTo>
                  <a:lnTo>
                    <a:pt x="10" y="46"/>
                  </a:lnTo>
                  <a:lnTo>
                    <a:pt x="15" y="48"/>
                  </a:lnTo>
                  <a:lnTo>
                    <a:pt x="20" y="49"/>
                  </a:lnTo>
                  <a:lnTo>
                    <a:pt x="24" y="49"/>
                  </a:lnTo>
                  <a:lnTo>
                    <a:pt x="24" y="49"/>
                  </a:lnTo>
                  <a:lnTo>
                    <a:pt x="30" y="49"/>
                  </a:lnTo>
                  <a:lnTo>
                    <a:pt x="35" y="48"/>
                  </a:lnTo>
                  <a:lnTo>
                    <a:pt x="38" y="46"/>
                  </a:lnTo>
                  <a:lnTo>
                    <a:pt x="43" y="43"/>
                  </a:lnTo>
                  <a:lnTo>
                    <a:pt x="46" y="39"/>
                  </a:lnTo>
                  <a:lnTo>
                    <a:pt x="47" y="36"/>
                  </a:lnTo>
                  <a:lnTo>
                    <a:pt x="49" y="29"/>
                  </a:lnTo>
                  <a:lnTo>
                    <a:pt x="49" y="25"/>
                  </a:lnTo>
                  <a:lnTo>
                    <a:pt x="49" y="25"/>
                  </a:lnTo>
                  <a:close/>
                  <a:moveTo>
                    <a:pt x="24" y="40"/>
                  </a:moveTo>
                  <a:lnTo>
                    <a:pt x="24" y="40"/>
                  </a:lnTo>
                  <a:lnTo>
                    <a:pt x="18" y="39"/>
                  </a:lnTo>
                  <a:lnTo>
                    <a:pt x="13" y="36"/>
                  </a:lnTo>
                  <a:lnTo>
                    <a:pt x="10" y="31"/>
                  </a:lnTo>
                  <a:lnTo>
                    <a:pt x="10" y="25"/>
                  </a:lnTo>
                  <a:lnTo>
                    <a:pt x="10" y="25"/>
                  </a:lnTo>
                  <a:lnTo>
                    <a:pt x="10" y="19"/>
                  </a:lnTo>
                  <a:lnTo>
                    <a:pt x="15" y="14"/>
                  </a:lnTo>
                  <a:lnTo>
                    <a:pt x="20" y="11"/>
                  </a:lnTo>
                  <a:lnTo>
                    <a:pt x="24" y="11"/>
                  </a:lnTo>
                  <a:lnTo>
                    <a:pt x="24" y="11"/>
                  </a:lnTo>
                  <a:lnTo>
                    <a:pt x="30" y="11"/>
                  </a:lnTo>
                  <a:lnTo>
                    <a:pt x="35" y="16"/>
                  </a:lnTo>
                  <a:lnTo>
                    <a:pt x="38" y="20"/>
                  </a:lnTo>
                  <a:lnTo>
                    <a:pt x="39" y="25"/>
                  </a:lnTo>
                  <a:lnTo>
                    <a:pt x="39" y="25"/>
                  </a:lnTo>
                  <a:lnTo>
                    <a:pt x="38" y="31"/>
                  </a:lnTo>
                  <a:lnTo>
                    <a:pt x="35" y="36"/>
                  </a:lnTo>
                  <a:lnTo>
                    <a:pt x="30" y="39"/>
                  </a:lnTo>
                  <a:lnTo>
                    <a:pt x="24" y="40"/>
                  </a:lnTo>
                  <a:lnTo>
                    <a:pt x="24" y="4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62"/>
            <p:cNvSpPr>
              <a:spLocks noEditPoints="1"/>
            </p:cNvSpPr>
            <p:nvPr/>
          </p:nvSpPr>
          <p:spPr bwMode="auto">
            <a:xfrm>
              <a:off x="8529638" y="5853113"/>
              <a:ext cx="77788" cy="77788"/>
            </a:xfrm>
            <a:custGeom>
              <a:avLst/>
              <a:gdLst>
                <a:gd name="T0" fmla="*/ 25 w 49"/>
                <a:gd name="T1" fmla="*/ 49 h 49"/>
                <a:gd name="T2" fmla="*/ 25 w 49"/>
                <a:gd name="T3" fmla="*/ 49 h 49"/>
                <a:gd name="T4" fmla="*/ 29 w 49"/>
                <a:gd name="T5" fmla="*/ 49 h 49"/>
                <a:gd name="T6" fmla="*/ 34 w 49"/>
                <a:gd name="T7" fmla="*/ 48 h 49"/>
                <a:gd name="T8" fmla="*/ 39 w 49"/>
                <a:gd name="T9" fmla="*/ 46 h 49"/>
                <a:gd name="T10" fmla="*/ 42 w 49"/>
                <a:gd name="T11" fmla="*/ 43 h 49"/>
                <a:gd name="T12" fmla="*/ 45 w 49"/>
                <a:gd name="T13" fmla="*/ 39 h 49"/>
                <a:gd name="T14" fmla="*/ 46 w 49"/>
                <a:gd name="T15" fmla="*/ 36 h 49"/>
                <a:gd name="T16" fmla="*/ 48 w 49"/>
                <a:gd name="T17" fmla="*/ 31 h 49"/>
                <a:gd name="T18" fmla="*/ 49 w 49"/>
                <a:gd name="T19" fmla="*/ 25 h 49"/>
                <a:gd name="T20" fmla="*/ 49 w 49"/>
                <a:gd name="T21" fmla="*/ 25 h 49"/>
                <a:gd name="T22" fmla="*/ 48 w 49"/>
                <a:gd name="T23" fmla="*/ 20 h 49"/>
                <a:gd name="T24" fmla="*/ 46 w 49"/>
                <a:gd name="T25" fmla="*/ 16 h 49"/>
                <a:gd name="T26" fmla="*/ 45 w 49"/>
                <a:gd name="T27" fmla="*/ 11 h 49"/>
                <a:gd name="T28" fmla="*/ 42 w 49"/>
                <a:gd name="T29" fmla="*/ 8 h 49"/>
                <a:gd name="T30" fmla="*/ 39 w 49"/>
                <a:gd name="T31" fmla="*/ 5 h 49"/>
                <a:gd name="T32" fmla="*/ 34 w 49"/>
                <a:gd name="T33" fmla="*/ 2 h 49"/>
                <a:gd name="T34" fmla="*/ 29 w 49"/>
                <a:gd name="T35" fmla="*/ 2 h 49"/>
                <a:gd name="T36" fmla="*/ 25 w 49"/>
                <a:gd name="T37" fmla="*/ 0 h 49"/>
                <a:gd name="T38" fmla="*/ 25 w 49"/>
                <a:gd name="T39" fmla="*/ 0 h 49"/>
                <a:gd name="T40" fmla="*/ 19 w 49"/>
                <a:gd name="T41" fmla="*/ 0 h 49"/>
                <a:gd name="T42" fmla="*/ 14 w 49"/>
                <a:gd name="T43" fmla="*/ 2 h 49"/>
                <a:gd name="T44" fmla="*/ 6 w 49"/>
                <a:gd name="T45" fmla="*/ 8 h 49"/>
                <a:gd name="T46" fmla="*/ 2 w 49"/>
                <a:gd name="T47" fmla="*/ 16 h 49"/>
                <a:gd name="T48" fmla="*/ 0 w 49"/>
                <a:gd name="T49" fmla="*/ 20 h 49"/>
                <a:gd name="T50" fmla="*/ 0 w 49"/>
                <a:gd name="T51" fmla="*/ 25 h 49"/>
                <a:gd name="T52" fmla="*/ 0 w 49"/>
                <a:gd name="T53" fmla="*/ 25 h 49"/>
                <a:gd name="T54" fmla="*/ 0 w 49"/>
                <a:gd name="T55" fmla="*/ 29 h 49"/>
                <a:gd name="T56" fmla="*/ 2 w 49"/>
                <a:gd name="T57" fmla="*/ 34 h 49"/>
                <a:gd name="T58" fmla="*/ 3 w 49"/>
                <a:gd name="T59" fmla="*/ 39 h 49"/>
                <a:gd name="T60" fmla="*/ 6 w 49"/>
                <a:gd name="T61" fmla="*/ 43 h 49"/>
                <a:gd name="T62" fmla="*/ 11 w 49"/>
                <a:gd name="T63" fmla="*/ 46 h 49"/>
                <a:gd name="T64" fmla="*/ 14 w 49"/>
                <a:gd name="T65" fmla="*/ 48 h 49"/>
                <a:gd name="T66" fmla="*/ 19 w 49"/>
                <a:gd name="T67" fmla="*/ 49 h 49"/>
                <a:gd name="T68" fmla="*/ 25 w 49"/>
                <a:gd name="T69" fmla="*/ 49 h 49"/>
                <a:gd name="T70" fmla="*/ 25 w 49"/>
                <a:gd name="T71" fmla="*/ 49 h 49"/>
                <a:gd name="T72" fmla="*/ 25 w 49"/>
                <a:gd name="T73" fmla="*/ 11 h 49"/>
                <a:gd name="T74" fmla="*/ 25 w 49"/>
                <a:gd name="T75" fmla="*/ 11 h 49"/>
                <a:gd name="T76" fmla="*/ 29 w 49"/>
                <a:gd name="T77" fmla="*/ 11 h 49"/>
                <a:gd name="T78" fmla="*/ 34 w 49"/>
                <a:gd name="T79" fmla="*/ 14 h 49"/>
                <a:gd name="T80" fmla="*/ 37 w 49"/>
                <a:gd name="T81" fmla="*/ 20 h 49"/>
                <a:gd name="T82" fmla="*/ 39 w 49"/>
                <a:gd name="T83" fmla="*/ 25 h 49"/>
                <a:gd name="T84" fmla="*/ 39 w 49"/>
                <a:gd name="T85" fmla="*/ 25 h 49"/>
                <a:gd name="T86" fmla="*/ 39 w 49"/>
                <a:gd name="T87" fmla="*/ 31 h 49"/>
                <a:gd name="T88" fmla="*/ 34 w 49"/>
                <a:gd name="T89" fmla="*/ 36 h 49"/>
                <a:gd name="T90" fmla="*/ 29 w 49"/>
                <a:gd name="T91" fmla="*/ 39 h 49"/>
                <a:gd name="T92" fmla="*/ 25 w 49"/>
                <a:gd name="T93" fmla="*/ 40 h 49"/>
                <a:gd name="T94" fmla="*/ 25 w 49"/>
                <a:gd name="T95" fmla="*/ 40 h 49"/>
                <a:gd name="T96" fmla="*/ 19 w 49"/>
                <a:gd name="T97" fmla="*/ 39 h 49"/>
                <a:gd name="T98" fmla="*/ 14 w 49"/>
                <a:gd name="T99" fmla="*/ 36 h 49"/>
                <a:gd name="T100" fmla="*/ 11 w 49"/>
                <a:gd name="T101" fmla="*/ 31 h 49"/>
                <a:gd name="T102" fmla="*/ 9 w 49"/>
                <a:gd name="T103" fmla="*/ 25 h 49"/>
                <a:gd name="T104" fmla="*/ 9 w 49"/>
                <a:gd name="T105" fmla="*/ 25 h 49"/>
                <a:gd name="T106" fmla="*/ 11 w 49"/>
                <a:gd name="T107" fmla="*/ 20 h 49"/>
                <a:gd name="T108" fmla="*/ 14 w 49"/>
                <a:gd name="T109" fmla="*/ 16 h 49"/>
                <a:gd name="T110" fmla="*/ 19 w 49"/>
                <a:gd name="T111" fmla="*/ 11 h 49"/>
                <a:gd name="T112" fmla="*/ 25 w 49"/>
                <a:gd name="T113" fmla="*/ 11 h 49"/>
                <a:gd name="T114" fmla="*/ 25 w 49"/>
                <a:gd name="T115"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 h="49">
                  <a:moveTo>
                    <a:pt x="25" y="49"/>
                  </a:moveTo>
                  <a:lnTo>
                    <a:pt x="25" y="49"/>
                  </a:lnTo>
                  <a:lnTo>
                    <a:pt x="29" y="49"/>
                  </a:lnTo>
                  <a:lnTo>
                    <a:pt x="34" y="48"/>
                  </a:lnTo>
                  <a:lnTo>
                    <a:pt x="39" y="46"/>
                  </a:lnTo>
                  <a:lnTo>
                    <a:pt x="42" y="43"/>
                  </a:lnTo>
                  <a:lnTo>
                    <a:pt x="45" y="39"/>
                  </a:lnTo>
                  <a:lnTo>
                    <a:pt x="46" y="36"/>
                  </a:lnTo>
                  <a:lnTo>
                    <a:pt x="48" y="31"/>
                  </a:lnTo>
                  <a:lnTo>
                    <a:pt x="49" y="25"/>
                  </a:lnTo>
                  <a:lnTo>
                    <a:pt x="49" y="25"/>
                  </a:lnTo>
                  <a:lnTo>
                    <a:pt x="48" y="20"/>
                  </a:lnTo>
                  <a:lnTo>
                    <a:pt x="46" y="16"/>
                  </a:lnTo>
                  <a:lnTo>
                    <a:pt x="45" y="11"/>
                  </a:lnTo>
                  <a:lnTo>
                    <a:pt x="42" y="8"/>
                  </a:lnTo>
                  <a:lnTo>
                    <a:pt x="39" y="5"/>
                  </a:lnTo>
                  <a:lnTo>
                    <a:pt x="34" y="2"/>
                  </a:lnTo>
                  <a:lnTo>
                    <a:pt x="29" y="2"/>
                  </a:lnTo>
                  <a:lnTo>
                    <a:pt x="25" y="0"/>
                  </a:lnTo>
                  <a:lnTo>
                    <a:pt x="25" y="0"/>
                  </a:lnTo>
                  <a:lnTo>
                    <a:pt x="19" y="0"/>
                  </a:lnTo>
                  <a:lnTo>
                    <a:pt x="14" y="2"/>
                  </a:lnTo>
                  <a:lnTo>
                    <a:pt x="6" y="8"/>
                  </a:lnTo>
                  <a:lnTo>
                    <a:pt x="2" y="16"/>
                  </a:lnTo>
                  <a:lnTo>
                    <a:pt x="0" y="20"/>
                  </a:lnTo>
                  <a:lnTo>
                    <a:pt x="0" y="25"/>
                  </a:lnTo>
                  <a:lnTo>
                    <a:pt x="0" y="25"/>
                  </a:lnTo>
                  <a:lnTo>
                    <a:pt x="0" y="29"/>
                  </a:lnTo>
                  <a:lnTo>
                    <a:pt x="2" y="34"/>
                  </a:lnTo>
                  <a:lnTo>
                    <a:pt x="3" y="39"/>
                  </a:lnTo>
                  <a:lnTo>
                    <a:pt x="6" y="43"/>
                  </a:lnTo>
                  <a:lnTo>
                    <a:pt x="11" y="46"/>
                  </a:lnTo>
                  <a:lnTo>
                    <a:pt x="14" y="48"/>
                  </a:lnTo>
                  <a:lnTo>
                    <a:pt x="19" y="49"/>
                  </a:lnTo>
                  <a:lnTo>
                    <a:pt x="25" y="49"/>
                  </a:lnTo>
                  <a:lnTo>
                    <a:pt x="25" y="49"/>
                  </a:lnTo>
                  <a:close/>
                  <a:moveTo>
                    <a:pt x="25" y="11"/>
                  </a:moveTo>
                  <a:lnTo>
                    <a:pt x="25" y="11"/>
                  </a:lnTo>
                  <a:lnTo>
                    <a:pt x="29" y="11"/>
                  </a:lnTo>
                  <a:lnTo>
                    <a:pt x="34" y="14"/>
                  </a:lnTo>
                  <a:lnTo>
                    <a:pt x="37" y="20"/>
                  </a:lnTo>
                  <a:lnTo>
                    <a:pt x="39" y="25"/>
                  </a:lnTo>
                  <a:lnTo>
                    <a:pt x="39" y="25"/>
                  </a:lnTo>
                  <a:lnTo>
                    <a:pt x="39" y="31"/>
                  </a:lnTo>
                  <a:lnTo>
                    <a:pt x="34" y="36"/>
                  </a:lnTo>
                  <a:lnTo>
                    <a:pt x="29" y="39"/>
                  </a:lnTo>
                  <a:lnTo>
                    <a:pt x="25" y="40"/>
                  </a:lnTo>
                  <a:lnTo>
                    <a:pt x="25" y="40"/>
                  </a:lnTo>
                  <a:lnTo>
                    <a:pt x="19" y="39"/>
                  </a:lnTo>
                  <a:lnTo>
                    <a:pt x="14" y="36"/>
                  </a:lnTo>
                  <a:lnTo>
                    <a:pt x="11" y="31"/>
                  </a:lnTo>
                  <a:lnTo>
                    <a:pt x="9" y="25"/>
                  </a:lnTo>
                  <a:lnTo>
                    <a:pt x="9" y="25"/>
                  </a:lnTo>
                  <a:lnTo>
                    <a:pt x="11" y="20"/>
                  </a:lnTo>
                  <a:lnTo>
                    <a:pt x="14" y="16"/>
                  </a:lnTo>
                  <a:lnTo>
                    <a:pt x="19" y="11"/>
                  </a:lnTo>
                  <a:lnTo>
                    <a:pt x="25" y="11"/>
                  </a:lnTo>
                  <a:lnTo>
                    <a:pt x="25" y="1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3"/>
            <p:cNvSpPr>
              <a:spLocks noEditPoints="1"/>
            </p:cNvSpPr>
            <p:nvPr/>
          </p:nvSpPr>
          <p:spPr bwMode="auto">
            <a:xfrm>
              <a:off x="8216901" y="5853113"/>
              <a:ext cx="77788" cy="77788"/>
            </a:xfrm>
            <a:custGeom>
              <a:avLst/>
              <a:gdLst>
                <a:gd name="T0" fmla="*/ 24 w 49"/>
                <a:gd name="T1" fmla="*/ 49 h 49"/>
                <a:gd name="T2" fmla="*/ 24 w 49"/>
                <a:gd name="T3" fmla="*/ 49 h 49"/>
                <a:gd name="T4" fmla="*/ 29 w 49"/>
                <a:gd name="T5" fmla="*/ 49 h 49"/>
                <a:gd name="T6" fmla="*/ 33 w 49"/>
                <a:gd name="T7" fmla="*/ 48 h 49"/>
                <a:gd name="T8" fmla="*/ 38 w 49"/>
                <a:gd name="T9" fmla="*/ 46 h 49"/>
                <a:gd name="T10" fmla="*/ 41 w 49"/>
                <a:gd name="T11" fmla="*/ 43 h 49"/>
                <a:gd name="T12" fmla="*/ 44 w 49"/>
                <a:gd name="T13" fmla="*/ 39 h 49"/>
                <a:gd name="T14" fmla="*/ 47 w 49"/>
                <a:gd name="T15" fmla="*/ 36 h 49"/>
                <a:gd name="T16" fmla="*/ 49 w 49"/>
                <a:gd name="T17" fmla="*/ 31 h 49"/>
                <a:gd name="T18" fmla="*/ 49 w 49"/>
                <a:gd name="T19" fmla="*/ 25 h 49"/>
                <a:gd name="T20" fmla="*/ 49 w 49"/>
                <a:gd name="T21" fmla="*/ 25 h 49"/>
                <a:gd name="T22" fmla="*/ 49 w 49"/>
                <a:gd name="T23" fmla="*/ 20 h 49"/>
                <a:gd name="T24" fmla="*/ 47 w 49"/>
                <a:gd name="T25" fmla="*/ 16 h 49"/>
                <a:gd name="T26" fmla="*/ 44 w 49"/>
                <a:gd name="T27" fmla="*/ 11 h 49"/>
                <a:gd name="T28" fmla="*/ 41 w 49"/>
                <a:gd name="T29" fmla="*/ 8 h 49"/>
                <a:gd name="T30" fmla="*/ 38 w 49"/>
                <a:gd name="T31" fmla="*/ 5 h 49"/>
                <a:gd name="T32" fmla="*/ 33 w 49"/>
                <a:gd name="T33" fmla="*/ 2 h 49"/>
                <a:gd name="T34" fmla="*/ 29 w 49"/>
                <a:gd name="T35" fmla="*/ 0 h 49"/>
                <a:gd name="T36" fmla="*/ 24 w 49"/>
                <a:gd name="T37" fmla="*/ 0 h 49"/>
                <a:gd name="T38" fmla="*/ 24 w 49"/>
                <a:gd name="T39" fmla="*/ 0 h 49"/>
                <a:gd name="T40" fmla="*/ 19 w 49"/>
                <a:gd name="T41" fmla="*/ 2 h 49"/>
                <a:gd name="T42" fmla="*/ 15 w 49"/>
                <a:gd name="T43" fmla="*/ 2 h 49"/>
                <a:gd name="T44" fmla="*/ 6 w 49"/>
                <a:gd name="T45" fmla="*/ 8 h 49"/>
                <a:gd name="T46" fmla="*/ 3 w 49"/>
                <a:gd name="T47" fmla="*/ 11 h 49"/>
                <a:gd name="T48" fmla="*/ 1 w 49"/>
                <a:gd name="T49" fmla="*/ 16 h 49"/>
                <a:gd name="T50" fmla="*/ 0 w 49"/>
                <a:gd name="T51" fmla="*/ 20 h 49"/>
                <a:gd name="T52" fmla="*/ 0 w 49"/>
                <a:gd name="T53" fmla="*/ 25 h 49"/>
                <a:gd name="T54" fmla="*/ 0 w 49"/>
                <a:gd name="T55" fmla="*/ 25 h 49"/>
                <a:gd name="T56" fmla="*/ 0 w 49"/>
                <a:gd name="T57" fmla="*/ 31 h 49"/>
                <a:gd name="T58" fmla="*/ 1 w 49"/>
                <a:gd name="T59" fmla="*/ 36 h 49"/>
                <a:gd name="T60" fmla="*/ 7 w 49"/>
                <a:gd name="T61" fmla="*/ 43 h 49"/>
                <a:gd name="T62" fmla="*/ 15 w 49"/>
                <a:gd name="T63" fmla="*/ 48 h 49"/>
                <a:gd name="T64" fmla="*/ 19 w 49"/>
                <a:gd name="T65" fmla="*/ 49 h 49"/>
                <a:gd name="T66" fmla="*/ 24 w 49"/>
                <a:gd name="T67" fmla="*/ 49 h 49"/>
                <a:gd name="T68" fmla="*/ 24 w 49"/>
                <a:gd name="T69" fmla="*/ 49 h 49"/>
                <a:gd name="T70" fmla="*/ 24 w 49"/>
                <a:gd name="T71" fmla="*/ 11 h 49"/>
                <a:gd name="T72" fmla="*/ 24 w 49"/>
                <a:gd name="T73" fmla="*/ 11 h 49"/>
                <a:gd name="T74" fmla="*/ 30 w 49"/>
                <a:gd name="T75" fmla="*/ 11 h 49"/>
                <a:gd name="T76" fmla="*/ 35 w 49"/>
                <a:gd name="T77" fmla="*/ 16 h 49"/>
                <a:gd name="T78" fmla="*/ 38 w 49"/>
                <a:gd name="T79" fmla="*/ 20 h 49"/>
                <a:gd name="T80" fmla="*/ 39 w 49"/>
                <a:gd name="T81" fmla="*/ 25 h 49"/>
                <a:gd name="T82" fmla="*/ 39 w 49"/>
                <a:gd name="T83" fmla="*/ 25 h 49"/>
                <a:gd name="T84" fmla="*/ 38 w 49"/>
                <a:gd name="T85" fmla="*/ 31 h 49"/>
                <a:gd name="T86" fmla="*/ 35 w 49"/>
                <a:gd name="T87" fmla="*/ 36 h 49"/>
                <a:gd name="T88" fmla="*/ 30 w 49"/>
                <a:gd name="T89" fmla="*/ 39 h 49"/>
                <a:gd name="T90" fmla="*/ 24 w 49"/>
                <a:gd name="T91" fmla="*/ 40 h 49"/>
                <a:gd name="T92" fmla="*/ 24 w 49"/>
                <a:gd name="T93" fmla="*/ 40 h 49"/>
                <a:gd name="T94" fmla="*/ 18 w 49"/>
                <a:gd name="T95" fmla="*/ 39 h 49"/>
                <a:gd name="T96" fmla="*/ 13 w 49"/>
                <a:gd name="T97" fmla="*/ 36 h 49"/>
                <a:gd name="T98" fmla="*/ 10 w 49"/>
                <a:gd name="T99" fmla="*/ 31 h 49"/>
                <a:gd name="T100" fmla="*/ 9 w 49"/>
                <a:gd name="T101" fmla="*/ 25 h 49"/>
                <a:gd name="T102" fmla="*/ 9 w 49"/>
                <a:gd name="T103" fmla="*/ 25 h 49"/>
                <a:gd name="T104" fmla="*/ 10 w 49"/>
                <a:gd name="T105" fmla="*/ 20 h 49"/>
                <a:gd name="T106" fmla="*/ 13 w 49"/>
                <a:gd name="T107" fmla="*/ 14 h 49"/>
                <a:gd name="T108" fmla="*/ 18 w 49"/>
                <a:gd name="T109" fmla="*/ 11 h 49"/>
                <a:gd name="T110" fmla="*/ 24 w 49"/>
                <a:gd name="T111" fmla="*/ 11 h 49"/>
                <a:gd name="T112" fmla="*/ 24 w 49"/>
                <a:gd name="T113"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 h="49">
                  <a:moveTo>
                    <a:pt x="24" y="49"/>
                  </a:moveTo>
                  <a:lnTo>
                    <a:pt x="24" y="49"/>
                  </a:lnTo>
                  <a:lnTo>
                    <a:pt x="29" y="49"/>
                  </a:lnTo>
                  <a:lnTo>
                    <a:pt x="33" y="48"/>
                  </a:lnTo>
                  <a:lnTo>
                    <a:pt x="38" y="46"/>
                  </a:lnTo>
                  <a:lnTo>
                    <a:pt x="41" y="43"/>
                  </a:lnTo>
                  <a:lnTo>
                    <a:pt x="44" y="39"/>
                  </a:lnTo>
                  <a:lnTo>
                    <a:pt x="47" y="36"/>
                  </a:lnTo>
                  <a:lnTo>
                    <a:pt x="49" y="31"/>
                  </a:lnTo>
                  <a:lnTo>
                    <a:pt x="49" y="25"/>
                  </a:lnTo>
                  <a:lnTo>
                    <a:pt x="49" y="25"/>
                  </a:lnTo>
                  <a:lnTo>
                    <a:pt x="49" y="20"/>
                  </a:lnTo>
                  <a:lnTo>
                    <a:pt x="47" y="16"/>
                  </a:lnTo>
                  <a:lnTo>
                    <a:pt x="44" y="11"/>
                  </a:lnTo>
                  <a:lnTo>
                    <a:pt x="41" y="8"/>
                  </a:lnTo>
                  <a:lnTo>
                    <a:pt x="38" y="5"/>
                  </a:lnTo>
                  <a:lnTo>
                    <a:pt x="33" y="2"/>
                  </a:lnTo>
                  <a:lnTo>
                    <a:pt x="29" y="0"/>
                  </a:lnTo>
                  <a:lnTo>
                    <a:pt x="24" y="0"/>
                  </a:lnTo>
                  <a:lnTo>
                    <a:pt x="24" y="0"/>
                  </a:lnTo>
                  <a:lnTo>
                    <a:pt x="19" y="2"/>
                  </a:lnTo>
                  <a:lnTo>
                    <a:pt x="15" y="2"/>
                  </a:lnTo>
                  <a:lnTo>
                    <a:pt x="6" y="8"/>
                  </a:lnTo>
                  <a:lnTo>
                    <a:pt x="3" y="11"/>
                  </a:lnTo>
                  <a:lnTo>
                    <a:pt x="1" y="16"/>
                  </a:lnTo>
                  <a:lnTo>
                    <a:pt x="0" y="20"/>
                  </a:lnTo>
                  <a:lnTo>
                    <a:pt x="0" y="25"/>
                  </a:lnTo>
                  <a:lnTo>
                    <a:pt x="0" y="25"/>
                  </a:lnTo>
                  <a:lnTo>
                    <a:pt x="0" y="31"/>
                  </a:lnTo>
                  <a:lnTo>
                    <a:pt x="1" y="36"/>
                  </a:lnTo>
                  <a:lnTo>
                    <a:pt x="7" y="43"/>
                  </a:lnTo>
                  <a:lnTo>
                    <a:pt x="15" y="48"/>
                  </a:lnTo>
                  <a:lnTo>
                    <a:pt x="19" y="49"/>
                  </a:lnTo>
                  <a:lnTo>
                    <a:pt x="24" y="49"/>
                  </a:lnTo>
                  <a:lnTo>
                    <a:pt x="24" y="49"/>
                  </a:lnTo>
                  <a:close/>
                  <a:moveTo>
                    <a:pt x="24" y="11"/>
                  </a:moveTo>
                  <a:lnTo>
                    <a:pt x="24" y="11"/>
                  </a:lnTo>
                  <a:lnTo>
                    <a:pt x="30" y="11"/>
                  </a:lnTo>
                  <a:lnTo>
                    <a:pt x="35" y="16"/>
                  </a:lnTo>
                  <a:lnTo>
                    <a:pt x="38" y="20"/>
                  </a:lnTo>
                  <a:lnTo>
                    <a:pt x="39" y="25"/>
                  </a:lnTo>
                  <a:lnTo>
                    <a:pt x="39" y="25"/>
                  </a:lnTo>
                  <a:lnTo>
                    <a:pt x="38" y="31"/>
                  </a:lnTo>
                  <a:lnTo>
                    <a:pt x="35" y="36"/>
                  </a:lnTo>
                  <a:lnTo>
                    <a:pt x="30" y="39"/>
                  </a:lnTo>
                  <a:lnTo>
                    <a:pt x="24" y="40"/>
                  </a:lnTo>
                  <a:lnTo>
                    <a:pt x="24" y="40"/>
                  </a:lnTo>
                  <a:lnTo>
                    <a:pt x="18" y="39"/>
                  </a:lnTo>
                  <a:lnTo>
                    <a:pt x="13" y="36"/>
                  </a:lnTo>
                  <a:lnTo>
                    <a:pt x="10" y="31"/>
                  </a:lnTo>
                  <a:lnTo>
                    <a:pt x="9" y="25"/>
                  </a:lnTo>
                  <a:lnTo>
                    <a:pt x="9" y="25"/>
                  </a:lnTo>
                  <a:lnTo>
                    <a:pt x="10" y="20"/>
                  </a:lnTo>
                  <a:lnTo>
                    <a:pt x="13" y="14"/>
                  </a:lnTo>
                  <a:lnTo>
                    <a:pt x="18" y="11"/>
                  </a:lnTo>
                  <a:lnTo>
                    <a:pt x="24" y="11"/>
                  </a:lnTo>
                  <a:lnTo>
                    <a:pt x="24" y="1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64"/>
            <p:cNvSpPr>
              <a:spLocks noEditPoints="1"/>
            </p:cNvSpPr>
            <p:nvPr/>
          </p:nvSpPr>
          <p:spPr bwMode="auto">
            <a:xfrm>
              <a:off x="8294688" y="5910263"/>
              <a:ext cx="77788" cy="77788"/>
            </a:xfrm>
            <a:custGeom>
              <a:avLst/>
              <a:gdLst>
                <a:gd name="T0" fmla="*/ 24 w 49"/>
                <a:gd name="T1" fmla="*/ 49 h 49"/>
                <a:gd name="T2" fmla="*/ 24 w 49"/>
                <a:gd name="T3" fmla="*/ 49 h 49"/>
                <a:gd name="T4" fmla="*/ 29 w 49"/>
                <a:gd name="T5" fmla="*/ 49 h 49"/>
                <a:gd name="T6" fmla="*/ 33 w 49"/>
                <a:gd name="T7" fmla="*/ 47 h 49"/>
                <a:gd name="T8" fmla="*/ 41 w 49"/>
                <a:gd name="T9" fmla="*/ 41 h 49"/>
                <a:gd name="T10" fmla="*/ 44 w 49"/>
                <a:gd name="T11" fmla="*/ 38 h 49"/>
                <a:gd name="T12" fmla="*/ 47 w 49"/>
                <a:gd name="T13" fmla="*/ 33 h 49"/>
                <a:gd name="T14" fmla="*/ 49 w 49"/>
                <a:gd name="T15" fmla="*/ 29 h 49"/>
                <a:gd name="T16" fmla="*/ 49 w 49"/>
                <a:gd name="T17" fmla="*/ 24 h 49"/>
                <a:gd name="T18" fmla="*/ 49 w 49"/>
                <a:gd name="T19" fmla="*/ 24 h 49"/>
                <a:gd name="T20" fmla="*/ 49 w 49"/>
                <a:gd name="T21" fmla="*/ 19 h 49"/>
                <a:gd name="T22" fmla="*/ 47 w 49"/>
                <a:gd name="T23" fmla="*/ 15 h 49"/>
                <a:gd name="T24" fmla="*/ 44 w 49"/>
                <a:gd name="T25" fmla="*/ 10 h 49"/>
                <a:gd name="T26" fmla="*/ 43 w 49"/>
                <a:gd name="T27" fmla="*/ 6 h 49"/>
                <a:gd name="T28" fmla="*/ 38 w 49"/>
                <a:gd name="T29" fmla="*/ 4 h 49"/>
                <a:gd name="T30" fmla="*/ 33 w 49"/>
                <a:gd name="T31" fmla="*/ 1 h 49"/>
                <a:gd name="T32" fmla="*/ 29 w 49"/>
                <a:gd name="T33" fmla="*/ 0 h 49"/>
                <a:gd name="T34" fmla="*/ 24 w 49"/>
                <a:gd name="T35" fmla="*/ 0 h 49"/>
                <a:gd name="T36" fmla="*/ 24 w 49"/>
                <a:gd name="T37" fmla="*/ 0 h 49"/>
                <a:gd name="T38" fmla="*/ 20 w 49"/>
                <a:gd name="T39" fmla="*/ 0 h 49"/>
                <a:gd name="T40" fmla="*/ 15 w 49"/>
                <a:gd name="T41" fmla="*/ 1 h 49"/>
                <a:gd name="T42" fmla="*/ 10 w 49"/>
                <a:gd name="T43" fmla="*/ 4 h 49"/>
                <a:gd name="T44" fmla="*/ 7 w 49"/>
                <a:gd name="T45" fmla="*/ 6 h 49"/>
                <a:gd name="T46" fmla="*/ 4 w 49"/>
                <a:gd name="T47" fmla="*/ 10 h 49"/>
                <a:gd name="T48" fmla="*/ 1 w 49"/>
                <a:gd name="T49" fmla="*/ 15 h 49"/>
                <a:gd name="T50" fmla="*/ 0 w 49"/>
                <a:gd name="T51" fmla="*/ 19 h 49"/>
                <a:gd name="T52" fmla="*/ 0 w 49"/>
                <a:gd name="T53" fmla="*/ 24 h 49"/>
                <a:gd name="T54" fmla="*/ 0 w 49"/>
                <a:gd name="T55" fmla="*/ 24 h 49"/>
                <a:gd name="T56" fmla="*/ 0 w 49"/>
                <a:gd name="T57" fmla="*/ 29 h 49"/>
                <a:gd name="T58" fmla="*/ 1 w 49"/>
                <a:gd name="T59" fmla="*/ 33 h 49"/>
                <a:gd name="T60" fmla="*/ 4 w 49"/>
                <a:gd name="T61" fmla="*/ 38 h 49"/>
                <a:gd name="T62" fmla="*/ 7 w 49"/>
                <a:gd name="T63" fmla="*/ 41 h 49"/>
                <a:gd name="T64" fmla="*/ 10 w 49"/>
                <a:gd name="T65" fmla="*/ 44 h 49"/>
                <a:gd name="T66" fmla="*/ 15 w 49"/>
                <a:gd name="T67" fmla="*/ 47 h 49"/>
                <a:gd name="T68" fmla="*/ 20 w 49"/>
                <a:gd name="T69" fmla="*/ 49 h 49"/>
                <a:gd name="T70" fmla="*/ 24 w 49"/>
                <a:gd name="T71" fmla="*/ 49 h 49"/>
                <a:gd name="T72" fmla="*/ 24 w 49"/>
                <a:gd name="T73" fmla="*/ 49 h 49"/>
                <a:gd name="T74" fmla="*/ 24 w 49"/>
                <a:gd name="T75" fmla="*/ 9 h 49"/>
                <a:gd name="T76" fmla="*/ 24 w 49"/>
                <a:gd name="T77" fmla="*/ 9 h 49"/>
                <a:gd name="T78" fmla="*/ 30 w 49"/>
                <a:gd name="T79" fmla="*/ 10 h 49"/>
                <a:gd name="T80" fmla="*/ 35 w 49"/>
                <a:gd name="T81" fmla="*/ 13 h 49"/>
                <a:gd name="T82" fmla="*/ 38 w 49"/>
                <a:gd name="T83" fmla="*/ 18 h 49"/>
                <a:gd name="T84" fmla="*/ 39 w 49"/>
                <a:gd name="T85" fmla="*/ 24 h 49"/>
                <a:gd name="T86" fmla="*/ 39 w 49"/>
                <a:gd name="T87" fmla="*/ 24 h 49"/>
                <a:gd name="T88" fmla="*/ 38 w 49"/>
                <a:gd name="T89" fmla="*/ 30 h 49"/>
                <a:gd name="T90" fmla="*/ 35 w 49"/>
                <a:gd name="T91" fmla="*/ 35 h 49"/>
                <a:gd name="T92" fmla="*/ 30 w 49"/>
                <a:gd name="T93" fmla="*/ 38 h 49"/>
                <a:gd name="T94" fmla="*/ 24 w 49"/>
                <a:gd name="T95" fmla="*/ 38 h 49"/>
                <a:gd name="T96" fmla="*/ 24 w 49"/>
                <a:gd name="T97" fmla="*/ 38 h 49"/>
                <a:gd name="T98" fmla="*/ 18 w 49"/>
                <a:gd name="T99" fmla="*/ 38 h 49"/>
                <a:gd name="T100" fmla="*/ 13 w 49"/>
                <a:gd name="T101" fmla="*/ 35 h 49"/>
                <a:gd name="T102" fmla="*/ 10 w 49"/>
                <a:gd name="T103" fmla="*/ 30 h 49"/>
                <a:gd name="T104" fmla="*/ 9 w 49"/>
                <a:gd name="T105" fmla="*/ 24 h 49"/>
                <a:gd name="T106" fmla="*/ 9 w 49"/>
                <a:gd name="T107" fmla="*/ 24 h 49"/>
                <a:gd name="T108" fmla="*/ 10 w 49"/>
                <a:gd name="T109" fmla="*/ 18 h 49"/>
                <a:gd name="T110" fmla="*/ 13 w 49"/>
                <a:gd name="T111" fmla="*/ 13 h 49"/>
                <a:gd name="T112" fmla="*/ 18 w 49"/>
                <a:gd name="T113" fmla="*/ 10 h 49"/>
                <a:gd name="T114" fmla="*/ 24 w 49"/>
                <a:gd name="T115" fmla="*/ 9 h 49"/>
                <a:gd name="T116" fmla="*/ 24 w 49"/>
                <a:gd name="T117"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 h="49">
                  <a:moveTo>
                    <a:pt x="24" y="49"/>
                  </a:moveTo>
                  <a:lnTo>
                    <a:pt x="24" y="49"/>
                  </a:lnTo>
                  <a:lnTo>
                    <a:pt x="29" y="49"/>
                  </a:lnTo>
                  <a:lnTo>
                    <a:pt x="33" y="47"/>
                  </a:lnTo>
                  <a:lnTo>
                    <a:pt x="41" y="41"/>
                  </a:lnTo>
                  <a:lnTo>
                    <a:pt x="44" y="38"/>
                  </a:lnTo>
                  <a:lnTo>
                    <a:pt x="47" y="33"/>
                  </a:lnTo>
                  <a:lnTo>
                    <a:pt x="49" y="29"/>
                  </a:lnTo>
                  <a:lnTo>
                    <a:pt x="49" y="24"/>
                  </a:lnTo>
                  <a:lnTo>
                    <a:pt x="49" y="24"/>
                  </a:lnTo>
                  <a:lnTo>
                    <a:pt x="49" y="19"/>
                  </a:lnTo>
                  <a:lnTo>
                    <a:pt x="47" y="15"/>
                  </a:lnTo>
                  <a:lnTo>
                    <a:pt x="44" y="10"/>
                  </a:lnTo>
                  <a:lnTo>
                    <a:pt x="43" y="6"/>
                  </a:lnTo>
                  <a:lnTo>
                    <a:pt x="38" y="4"/>
                  </a:lnTo>
                  <a:lnTo>
                    <a:pt x="33" y="1"/>
                  </a:lnTo>
                  <a:lnTo>
                    <a:pt x="29" y="0"/>
                  </a:lnTo>
                  <a:lnTo>
                    <a:pt x="24" y="0"/>
                  </a:lnTo>
                  <a:lnTo>
                    <a:pt x="24" y="0"/>
                  </a:lnTo>
                  <a:lnTo>
                    <a:pt x="20" y="0"/>
                  </a:lnTo>
                  <a:lnTo>
                    <a:pt x="15" y="1"/>
                  </a:lnTo>
                  <a:lnTo>
                    <a:pt x="10" y="4"/>
                  </a:lnTo>
                  <a:lnTo>
                    <a:pt x="7" y="6"/>
                  </a:lnTo>
                  <a:lnTo>
                    <a:pt x="4" y="10"/>
                  </a:lnTo>
                  <a:lnTo>
                    <a:pt x="1" y="15"/>
                  </a:lnTo>
                  <a:lnTo>
                    <a:pt x="0" y="19"/>
                  </a:lnTo>
                  <a:lnTo>
                    <a:pt x="0" y="24"/>
                  </a:lnTo>
                  <a:lnTo>
                    <a:pt x="0" y="24"/>
                  </a:lnTo>
                  <a:lnTo>
                    <a:pt x="0" y="29"/>
                  </a:lnTo>
                  <a:lnTo>
                    <a:pt x="1" y="33"/>
                  </a:lnTo>
                  <a:lnTo>
                    <a:pt x="4" y="38"/>
                  </a:lnTo>
                  <a:lnTo>
                    <a:pt x="7" y="41"/>
                  </a:lnTo>
                  <a:lnTo>
                    <a:pt x="10" y="44"/>
                  </a:lnTo>
                  <a:lnTo>
                    <a:pt x="15" y="47"/>
                  </a:lnTo>
                  <a:lnTo>
                    <a:pt x="20" y="49"/>
                  </a:lnTo>
                  <a:lnTo>
                    <a:pt x="24" y="49"/>
                  </a:lnTo>
                  <a:lnTo>
                    <a:pt x="24" y="49"/>
                  </a:lnTo>
                  <a:close/>
                  <a:moveTo>
                    <a:pt x="24" y="9"/>
                  </a:moveTo>
                  <a:lnTo>
                    <a:pt x="24" y="9"/>
                  </a:lnTo>
                  <a:lnTo>
                    <a:pt x="30" y="10"/>
                  </a:lnTo>
                  <a:lnTo>
                    <a:pt x="35" y="13"/>
                  </a:lnTo>
                  <a:lnTo>
                    <a:pt x="38" y="18"/>
                  </a:lnTo>
                  <a:lnTo>
                    <a:pt x="39" y="24"/>
                  </a:lnTo>
                  <a:lnTo>
                    <a:pt x="39" y="24"/>
                  </a:lnTo>
                  <a:lnTo>
                    <a:pt x="38" y="30"/>
                  </a:lnTo>
                  <a:lnTo>
                    <a:pt x="35" y="35"/>
                  </a:lnTo>
                  <a:lnTo>
                    <a:pt x="30" y="38"/>
                  </a:lnTo>
                  <a:lnTo>
                    <a:pt x="24" y="38"/>
                  </a:lnTo>
                  <a:lnTo>
                    <a:pt x="24" y="38"/>
                  </a:lnTo>
                  <a:lnTo>
                    <a:pt x="18" y="38"/>
                  </a:lnTo>
                  <a:lnTo>
                    <a:pt x="13" y="35"/>
                  </a:lnTo>
                  <a:lnTo>
                    <a:pt x="10" y="30"/>
                  </a:lnTo>
                  <a:lnTo>
                    <a:pt x="9" y="24"/>
                  </a:lnTo>
                  <a:lnTo>
                    <a:pt x="9" y="24"/>
                  </a:lnTo>
                  <a:lnTo>
                    <a:pt x="10" y="18"/>
                  </a:lnTo>
                  <a:lnTo>
                    <a:pt x="13" y="13"/>
                  </a:lnTo>
                  <a:lnTo>
                    <a:pt x="18" y="10"/>
                  </a:lnTo>
                  <a:lnTo>
                    <a:pt x="24" y="9"/>
                  </a:lnTo>
                  <a:lnTo>
                    <a:pt x="2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65"/>
            <p:cNvSpPr>
              <a:spLocks noEditPoints="1"/>
            </p:cNvSpPr>
            <p:nvPr/>
          </p:nvSpPr>
          <p:spPr bwMode="auto">
            <a:xfrm>
              <a:off x="8450263" y="5910263"/>
              <a:ext cx="79375" cy="77788"/>
            </a:xfrm>
            <a:custGeom>
              <a:avLst/>
              <a:gdLst>
                <a:gd name="T0" fmla="*/ 24 w 50"/>
                <a:gd name="T1" fmla="*/ 49 h 49"/>
                <a:gd name="T2" fmla="*/ 24 w 50"/>
                <a:gd name="T3" fmla="*/ 49 h 49"/>
                <a:gd name="T4" fmla="*/ 30 w 50"/>
                <a:gd name="T5" fmla="*/ 49 h 49"/>
                <a:gd name="T6" fmla="*/ 35 w 50"/>
                <a:gd name="T7" fmla="*/ 47 h 49"/>
                <a:gd name="T8" fmla="*/ 38 w 50"/>
                <a:gd name="T9" fmla="*/ 44 h 49"/>
                <a:gd name="T10" fmla="*/ 43 w 50"/>
                <a:gd name="T11" fmla="*/ 41 h 49"/>
                <a:gd name="T12" fmla="*/ 46 w 50"/>
                <a:gd name="T13" fmla="*/ 38 h 49"/>
                <a:gd name="T14" fmla="*/ 47 w 50"/>
                <a:gd name="T15" fmla="*/ 33 h 49"/>
                <a:gd name="T16" fmla="*/ 49 w 50"/>
                <a:gd name="T17" fmla="*/ 29 h 49"/>
                <a:gd name="T18" fmla="*/ 50 w 50"/>
                <a:gd name="T19" fmla="*/ 24 h 49"/>
                <a:gd name="T20" fmla="*/ 50 w 50"/>
                <a:gd name="T21" fmla="*/ 24 h 49"/>
                <a:gd name="T22" fmla="*/ 49 w 50"/>
                <a:gd name="T23" fmla="*/ 19 h 49"/>
                <a:gd name="T24" fmla="*/ 47 w 50"/>
                <a:gd name="T25" fmla="*/ 15 h 49"/>
                <a:gd name="T26" fmla="*/ 43 w 50"/>
                <a:gd name="T27" fmla="*/ 6 h 49"/>
                <a:gd name="T28" fmla="*/ 35 w 50"/>
                <a:gd name="T29" fmla="*/ 1 h 49"/>
                <a:gd name="T30" fmla="*/ 30 w 50"/>
                <a:gd name="T31" fmla="*/ 0 h 49"/>
                <a:gd name="T32" fmla="*/ 26 w 50"/>
                <a:gd name="T33" fmla="*/ 0 h 49"/>
                <a:gd name="T34" fmla="*/ 26 w 50"/>
                <a:gd name="T35" fmla="*/ 0 h 49"/>
                <a:gd name="T36" fmla="*/ 20 w 50"/>
                <a:gd name="T37" fmla="*/ 0 h 49"/>
                <a:gd name="T38" fmla="*/ 15 w 50"/>
                <a:gd name="T39" fmla="*/ 1 h 49"/>
                <a:gd name="T40" fmla="*/ 10 w 50"/>
                <a:gd name="T41" fmla="*/ 3 h 49"/>
                <a:gd name="T42" fmla="*/ 7 w 50"/>
                <a:gd name="T43" fmla="*/ 6 h 49"/>
                <a:gd name="T44" fmla="*/ 4 w 50"/>
                <a:gd name="T45" fmla="*/ 10 h 49"/>
                <a:gd name="T46" fmla="*/ 3 w 50"/>
                <a:gd name="T47" fmla="*/ 13 h 49"/>
                <a:gd name="T48" fmla="*/ 1 w 50"/>
                <a:gd name="T49" fmla="*/ 18 h 49"/>
                <a:gd name="T50" fmla="*/ 0 w 50"/>
                <a:gd name="T51" fmla="*/ 24 h 49"/>
                <a:gd name="T52" fmla="*/ 0 w 50"/>
                <a:gd name="T53" fmla="*/ 24 h 49"/>
                <a:gd name="T54" fmla="*/ 1 w 50"/>
                <a:gd name="T55" fmla="*/ 29 h 49"/>
                <a:gd name="T56" fmla="*/ 3 w 50"/>
                <a:gd name="T57" fmla="*/ 33 h 49"/>
                <a:gd name="T58" fmla="*/ 4 w 50"/>
                <a:gd name="T59" fmla="*/ 38 h 49"/>
                <a:gd name="T60" fmla="*/ 7 w 50"/>
                <a:gd name="T61" fmla="*/ 41 h 49"/>
                <a:gd name="T62" fmla="*/ 10 w 50"/>
                <a:gd name="T63" fmla="*/ 44 h 49"/>
                <a:gd name="T64" fmla="*/ 15 w 50"/>
                <a:gd name="T65" fmla="*/ 47 h 49"/>
                <a:gd name="T66" fmla="*/ 20 w 50"/>
                <a:gd name="T67" fmla="*/ 49 h 49"/>
                <a:gd name="T68" fmla="*/ 24 w 50"/>
                <a:gd name="T69" fmla="*/ 49 h 49"/>
                <a:gd name="T70" fmla="*/ 24 w 50"/>
                <a:gd name="T71" fmla="*/ 49 h 49"/>
                <a:gd name="T72" fmla="*/ 24 w 50"/>
                <a:gd name="T73" fmla="*/ 9 h 49"/>
                <a:gd name="T74" fmla="*/ 24 w 50"/>
                <a:gd name="T75" fmla="*/ 9 h 49"/>
                <a:gd name="T76" fmla="*/ 30 w 50"/>
                <a:gd name="T77" fmla="*/ 10 h 49"/>
                <a:gd name="T78" fmla="*/ 35 w 50"/>
                <a:gd name="T79" fmla="*/ 13 h 49"/>
                <a:gd name="T80" fmla="*/ 38 w 50"/>
                <a:gd name="T81" fmla="*/ 18 h 49"/>
                <a:gd name="T82" fmla="*/ 40 w 50"/>
                <a:gd name="T83" fmla="*/ 24 h 49"/>
                <a:gd name="T84" fmla="*/ 40 w 50"/>
                <a:gd name="T85" fmla="*/ 24 h 49"/>
                <a:gd name="T86" fmla="*/ 38 w 50"/>
                <a:gd name="T87" fmla="*/ 30 h 49"/>
                <a:gd name="T88" fmla="*/ 35 w 50"/>
                <a:gd name="T89" fmla="*/ 35 h 49"/>
                <a:gd name="T90" fmla="*/ 30 w 50"/>
                <a:gd name="T91" fmla="*/ 38 h 49"/>
                <a:gd name="T92" fmla="*/ 24 w 50"/>
                <a:gd name="T93" fmla="*/ 38 h 49"/>
                <a:gd name="T94" fmla="*/ 24 w 50"/>
                <a:gd name="T95" fmla="*/ 38 h 49"/>
                <a:gd name="T96" fmla="*/ 20 w 50"/>
                <a:gd name="T97" fmla="*/ 38 h 49"/>
                <a:gd name="T98" fmla="*/ 15 w 50"/>
                <a:gd name="T99" fmla="*/ 35 h 49"/>
                <a:gd name="T100" fmla="*/ 12 w 50"/>
                <a:gd name="T101" fmla="*/ 30 h 49"/>
                <a:gd name="T102" fmla="*/ 10 w 50"/>
                <a:gd name="T103" fmla="*/ 24 h 49"/>
                <a:gd name="T104" fmla="*/ 10 w 50"/>
                <a:gd name="T105" fmla="*/ 24 h 49"/>
                <a:gd name="T106" fmla="*/ 12 w 50"/>
                <a:gd name="T107" fmla="*/ 18 h 49"/>
                <a:gd name="T108" fmla="*/ 15 w 50"/>
                <a:gd name="T109" fmla="*/ 13 h 49"/>
                <a:gd name="T110" fmla="*/ 20 w 50"/>
                <a:gd name="T111" fmla="*/ 10 h 49"/>
                <a:gd name="T112" fmla="*/ 24 w 50"/>
                <a:gd name="T113" fmla="*/ 9 h 49"/>
                <a:gd name="T114" fmla="*/ 24 w 50"/>
                <a:gd name="T115"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 h="49">
                  <a:moveTo>
                    <a:pt x="24" y="49"/>
                  </a:moveTo>
                  <a:lnTo>
                    <a:pt x="24" y="49"/>
                  </a:lnTo>
                  <a:lnTo>
                    <a:pt x="30" y="49"/>
                  </a:lnTo>
                  <a:lnTo>
                    <a:pt x="35" y="47"/>
                  </a:lnTo>
                  <a:lnTo>
                    <a:pt x="38" y="44"/>
                  </a:lnTo>
                  <a:lnTo>
                    <a:pt x="43" y="41"/>
                  </a:lnTo>
                  <a:lnTo>
                    <a:pt x="46" y="38"/>
                  </a:lnTo>
                  <a:lnTo>
                    <a:pt x="47" y="33"/>
                  </a:lnTo>
                  <a:lnTo>
                    <a:pt x="49" y="29"/>
                  </a:lnTo>
                  <a:lnTo>
                    <a:pt x="50" y="24"/>
                  </a:lnTo>
                  <a:lnTo>
                    <a:pt x="50" y="24"/>
                  </a:lnTo>
                  <a:lnTo>
                    <a:pt x="49" y="19"/>
                  </a:lnTo>
                  <a:lnTo>
                    <a:pt x="47" y="15"/>
                  </a:lnTo>
                  <a:lnTo>
                    <a:pt x="43" y="6"/>
                  </a:lnTo>
                  <a:lnTo>
                    <a:pt x="35" y="1"/>
                  </a:lnTo>
                  <a:lnTo>
                    <a:pt x="30" y="0"/>
                  </a:lnTo>
                  <a:lnTo>
                    <a:pt x="26" y="0"/>
                  </a:lnTo>
                  <a:lnTo>
                    <a:pt x="26" y="0"/>
                  </a:lnTo>
                  <a:lnTo>
                    <a:pt x="20" y="0"/>
                  </a:lnTo>
                  <a:lnTo>
                    <a:pt x="15" y="1"/>
                  </a:lnTo>
                  <a:lnTo>
                    <a:pt x="10" y="3"/>
                  </a:lnTo>
                  <a:lnTo>
                    <a:pt x="7" y="6"/>
                  </a:lnTo>
                  <a:lnTo>
                    <a:pt x="4" y="10"/>
                  </a:lnTo>
                  <a:lnTo>
                    <a:pt x="3" y="13"/>
                  </a:lnTo>
                  <a:lnTo>
                    <a:pt x="1" y="18"/>
                  </a:lnTo>
                  <a:lnTo>
                    <a:pt x="0" y="24"/>
                  </a:lnTo>
                  <a:lnTo>
                    <a:pt x="0" y="24"/>
                  </a:lnTo>
                  <a:lnTo>
                    <a:pt x="1" y="29"/>
                  </a:lnTo>
                  <a:lnTo>
                    <a:pt x="3" y="33"/>
                  </a:lnTo>
                  <a:lnTo>
                    <a:pt x="4" y="38"/>
                  </a:lnTo>
                  <a:lnTo>
                    <a:pt x="7" y="41"/>
                  </a:lnTo>
                  <a:lnTo>
                    <a:pt x="10" y="44"/>
                  </a:lnTo>
                  <a:lnTo>
                    <a:pt x="15" y="47"/>
                  </a:lnTo>
                  <a:lnTo>
                    <a:pt x="20" y="49"/>
                  </a:lnTo>
                  <a:lnTo>
                    <a:pt x="24" y="49"/>
                  </a:lnTo>
                  <a:lnTo>
                    <a:pt x="24" y="49"/>
                  </a:lnTo>
                  <a:close/>
                  <a:moveTo>
                    <a:pt x="24" y="9"/>
                  </a:moveTo>
                  <a:lnTo>
                    <a:pt x="24" y="9"/>
                  </a:lnTo>
                  <a:lnTo>
                    <a:pt x="30" y="10"/>
                  </a:lnTo>
                  <a:lnTo>
                    <a:pt x="35" y="13"/>
                  </a:lnTo>
                  <a:lnTo>
                    <a:pt x="38" y="18"/>
                  </a:lnTo>
                  <a:lnTo>
                    <a:pt x="40" y="24"/>
                  </a:lnTo>
                  <a:lnTo>
                    <a:pt x="40" y="24"/>
                  </a:lnTo>
                  <a:lnTo>
                    <a:pt x="38" y="30"/>
                  </a:lnTo>
                  <a:lnTo>
                    <a:pt x="35" y="35"/>
                  </a:lnTo>
                  <a:lnTo>
                    <a:pt x="30" y="38"/>
                  </a:lnTo>
                  <a:lnTo>
                    <a:pt x="24" y="38"/>
                  </a:lnTo>
                  <a:lnTo>
                    <a:pt x="24" y="38"/>
                  </a:lnTo>
                  <a:lnTo>
                    <a:pt x="20" y="38"/>
                  </a:lnTo>
                  <a:lnTo>
                    <a:pt x="15" y="35"/>
                  </a:lnTo>
                  <a:lnTo>
                    <a:pt x="12" y="30"/>
                  </a:lnTo>
                  <a:lnTo>
                    <a:pt x="10" y="24"/>
                  </a:lnTo>
                  <a:lnTo>
                    <a:pt x="10" y="24"/>
                  </a:lnTo>
                  <a:lnTo>
                    <a:pt x="12" y="18"/>
                  </a:lnTo>
                  <a:lnTo>
                    <a:pt x="15" y="13"/>
                  </a:lnTo>
                  <a:lnTo>
                    <a:pt x="20" y="10"/>
                  </a:lnTo>
                  <a:lnTo>
                    <a:pt x="24" y="9"/>
                  </a:lnTo>
                  <a:lnTo>
                    <a:pt x="2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66"/>
            <p:cNvSpPr>
              <a:spLocks noEditPoints="1"/>
            </p:cNvSpPr>
            <p:nvPr/>
          </p:nvSpPr>
          <p:spPr bwMode="auto">
            <a:xfrm>
              <a:off x="8294688" y="5800725"/>
              <a:ext cx="77788" cy="77788"/>
            </a:xfrm>
            <a:custGeom>
              <a:avLst/>
              <a:gdLst>
                <a:gd name="T0" fmla="*/ 24 w 49"/>
                <a:gd name="T1" fmla="*/ 49 h 49"/>
                <a:gd name="T2" fmla="*/ 24 w 49"/>
                <a:gd name="T3" fmla="*/ 49 h 49"/>
                <a:gd name="T4" fmla="*/ 29 w 49"/>
                <a:gd name="T5" fmla="*/ 49 h 49"/>
                <a:gd name="T6" fmla="*/ 33 w 49"/>
                <a:gd name="T7" fmla="*/ 47 h 49"/>
                <a:gd name="T8" fmla="*/ 38 w 49"/>
                <a:gd name="T9" fmla="*/ 44 h 49"/>
                <a:gd name="T10" fmla="*/ 41 w 49"/>
                <a:gd name="T11" fmla="*/ 41 h 49"/>
                <a:gd name="T12" fmla="*/ 44 w 49"/>
                <a:gd name="T13" fmla="*/ 38 h 49"/>
                <a:gd name="T14" fmla="*/ 47 w 49"/>
                <a:gd name="T15" fmla="*/ 33 h 49"/>
                <a:gd name="T16" fmla="*/ 49 w 49"/>
                <a:gd name="T17" fmla="*/ 29 h 49"/>
                <a:gd name="T18" fmla="*/ 49 w 49"/>
                <a:gd name="T19" fmla="*/ 24 h 49"/>
                <a:gd name="T20" fmla="*/ 49 w 49"/>
                <a:gd name="T21" fmla="*/ 24 h 49"/>
                <a:gd name="T22" fmla="*/ 49 w 49"/>
                <a:gd name="T23" fmla="*/ 20 h 49"/>
                <a:gd name="T24" fmla="*/ 47 w 49"/>
                <a:gd name="T25" fmla="*/ 15 h 49"/>
                <a:gd name="T26" fmla="*/ 44 w 49"/>
                <a:gd name="T27" fmla="*/ 10 h 49"/>
                <a:gd name="T28" fmla="*/ 41 w 49"/>
                <a:gd name="T29" fmla="*/ 6 h 49"/>
                <a:gd name="T30" fmla="*/ 38 w 49"/>
                <a:gd name="T31" fmla="*/ 3 h 49"/>
                <a:gd name="T32" fmla="*/ 33 w 49"/>
                <a:gd name="T33" fmla="*/ 1 h 49"/>
                <a:gd name="T34" fmla="*/ 29 w 49"/>
                <a:gd name="T35" fmla="*/ 0 h 49"/>
                <a:gd name="T36" fmla="*/ 24 w 49"/>
                <a:gd name="T37" fmla="*/ 0 h 49"/>
                <a:gd name="T38" fmla="*/ 24 w 49"/>
                <a:gd name="T39" fmla="*/ 0 h 49"/>
                <a:gd name="T40" fmla="*/ 20 w 49"/>
                <a:gd name="T41" fmla="*/ 0 h 49"/>
                <a:gd name="T42" fmla="*/ 15 w 49"/>
                <a:gd name="T43" fmla="*/ 1 h 49"/>
                <a:gd name="T44" fmla="*/ 10 w 49"/>
                <a:gd name="T45" fmla="*/ 3 h 49"/>
                <a:gd name="T46" fmla="*/ 7 w 49"/>
                <a:gd name="T47" fmla="*/ 6 h 49"/>
                <a:gd name="T48" fmla="*/ 4 w 49"/>
                <a:gd name="T49" fmla="*/ 10 h 49"/>
                <a:gd name="T50" fmla="*/ 1 w 49"/>
                <a:gd name="T51" fmla="*/ 15 h 49"/>
                <a:gd name="T52" fmla="*/ 0 w 49"/>
                <a:gd name="T53" fmla="*/ 20 h 49"/>
                <a:gd name="T54" fmla="*/ 0 w 49"/>
                <a:gd name="T55" fmla="*/ 24 h 49"/>
                <a:gd name="T56" fmla="*/ 0 w 49"/>
                <a:gd name="T57" fmla="*/ 24 h 49"/>
                <a:gd name="T58" fmla="*/ 0 w 49"/>
                <a:gd name="T59" fmla="*/ 29 h 49"/>
                <a:gd name="T60" fmla="*/ 1 w 49"/>
                <a:gd name="T61" fmla="*/ 33 h 49"/>
                <a:gd name="T62" fmla="*/ 7 w 49"/>
                <a:gd name="T63" fmla="*/ 41 h 49"/>
                <a:gd name="T64" fmla="*/ 15 w 49"/>
                <a:gd name="T65" fmla="*/ 47 h 49"/>
                <a:gd name="T66" fmla="*/ 20 w 49"/>
                <a:gd name="T67" fmla="*/ 49 h 49"/>
                <a:gd name="T68" fmla="*/ 24 w 49"/>
                <a:gd name="T69" fmla="*/ 49 h 49"/>
                <a:gd name="T70" fmla="*/ 24 w 49"/>
                <a:gd name="T71" fmla="*/ 49 h 49"/>
                <a:gd name="T72" fmla="*/ 24 w 49"/>
                <a:gd name="T73" fmla="*/ 9 h 49"/>
                <a:gd name="T74" fmla="*/ 24 w 49"/>
                <a:gd name="T75" fmla="*/ 9 h 49"/>
                <a:gd name="T76" fmla="*/ 30 w 49"/>
                <a:gd name="T77" fmla="*/ 10 h 49"/>
                <a:gd name="T78" fmla="*/ 35 w 49"/>
                <a:gd name="T79" fmla="*/ 13 h 49"/>
                <a:gd name="T80" fmla="*/ 38 w 49"/>
                <a:gd name="T81" fmla="*/ 18 h 49"/>
                <a:gd name="T82" fmla="*/ 39 w 49"/>
                <a:gd name="T83" fmla="*/ 24 h 49"/>
                <a:gd name="T84" fmla="*/ 39 w 49"/>
                <a:gd name="T85" fmla="*/ 24 h 49"/>
                <a:gd name="T86" fmla="*/ 38 w 49"/>
                <a:gd name="T87" fmla="*/ 30 h 49"/>
                <a:gd name="T88" fmla="*/ 35 w 49"/>
                <a:gd name="T89" fmla="*/ 35 h 49"/>
                <a:gd name="T90" fmla="*/ 30 w 49"/>
                <a:gd name="T91" fmla="*/ 38 h 49"/>
                <a:gd name="T92" fmla="*/ 24 w 49"/>
                <a:gd name="T93" fmla="*/ 38 h 49"/>
                <a:gd name="T94" fmla="*/ 24 w 49"/>
                <a:gd name="T95" fmla="*/ 38 h 49"/>
                <a:gd name="T96" fmla="*/ 18 w 49"/>
                <a:gd name="T97" fmla="*/ 38 h 49"/>
                <a:gd name="T98" fmla="*/ 13 w 49"/>
                <a:gd name="T99" fmla="*/ 35 h 49"/>
                <a:gd name="T100" fmla="*/ 10 w 49"/>
                <a:gd name="T101" fmla="*/ 29 h 49"/>
                <a:gd name="T102" fmla="*/ 9 w 49"/>
                <a:gd name="T103" fmla="*/ 24 h 49"/>
                <a:gd name="T104" fmla="*/ 9 w 49"/>
                <a:gd name="T105" fmla="*/ 24 h 49"/>
                <a:gd name="T106" fmla="*/ 10 w 49"/>
                <a:gd name="T107" fmla="*/ 18 h 49"/>
                <a:gd name="T108" fmla="*/ 13 w 49"/>
                <a:gd name="T109" fmla="*/ 13 h 49"/>
                <a:gd name="T110" fmla="*/ 20 w 49"/>
                <a:gd name="T111" fmla="*/ 10 h 49"/>
                <a:gd name="T112" fmla="*/ 24 w 49"/>
                <a:gd name="T113" fmla="*/ 9 h 49"/>
                <a:gd name="T114" fmla="*/ 24 w 49"/>
                <a:gd name="T115"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 h="49">
                  <a:moveTo>
                    <a:pt x="24" y="49"/>
                  </a:moveTo>
                  <a:lnTo>
                    <a:pt x="24" y="49"/>
                  </a:lnTo>
                  <a:lnTo>
                    <a:pt x="29" y="49"/>
                  </a:lnTo>
                  <a:lnTo>
                    <a:pt x="33" y="47"/>
                  </a:lnTo>
                  <a:lnTo>
                    <a:pt x="38" y="44"/>
                  </a:lnTo>
                  <a:lnTo>
                    <a:pt x="41" y="41"/>
                  </a:lnTo>
                  <a:lnTo>
                    <a:pt x="44" y="38"/>
                  </a:lnTo>
                  <a:lnTo>
                    <a:pt x="47" y="33"/>
                  </a:lnTo>
                  <a:lnTo>
                    <a:pt x="49" y="29"/>
                  </a:lnTo>
                  <a:lnTo>
                    <a:pt x="49" y="24"/>
                  </a:lnTo>
                  <a:lnTo>
                    <a:pt x="49" y="24"/>
                  </a:lnTo>
                  <a:lnTo>
                    <a:pt x="49" y="20"/>
                  </a:lnTo>
                  <a:lnTo>
                    <a:pt x="47" y="15"/>
                  </a:lnTo>
                  <a:lnTo>
                    <a:pt x="44" y="10"/>
                  </a:lnTo>
                  <a:lnTo>
                    <a:pt x="41" y="6"/>
                  </a:lnTo>
                  <a:lnTo>
                    <a:pt x="38" y="3"/>
                  </a:lnTo>
                  <a:lnTo>
                    <a:pt x="33" y="1"/>
                  </a:lnTo>
                  <a:lnTo>
                    <a:pt x="29" y="0"/>
                  </a:lnTo>
                  <a:lnTo>
                    <a:pt x="24" y="0"/>
                  </a:lnTo>
                  <a:lnTo>
                    <a:pt x="24" y="0"/>
                  </a:lnTo>
                  <a:lnTo>
                    <a:pt x="20" y="0"/>
                  </a:lnTo>
                  <a:lnTo>
                    <a:pt x="15" y="1"/>
                  </a:lnTo>
                  <a:lnTo>
                    <a:pt x="10" y="3"/>
                  </a:lnTo>
                  <a:lnTo>
                    <a:pt x="7" y="6"/>
                  </a:lnTo>
                  <a:lnTo>
                    <a:pt x="4" y="10"/>
                  </a:lnTo>
                  <a:lnTo>
                    <a:pt x="1" y="15"/>
                  </a:lnTo>
                  <a:lnTo>
                    <a:pt x="0" y="20"/>
                  </a:lnTo>
                  <a:lnTo>
                    <a:pt x="0" y="24"/>
                  </a:lnTo>
                  <a:lnTo>
                    <a:pt x="0" y="24"/>
                  </a:lnTo>
                  <a:lnTo>
                    <a:pt x="0" y="29"/>
                  </a:lnTo>
                  <a:lnTo>
                    <a:pt x="1" y="33"/>
                  </a:lnTo>
                  <a:lnTo>
                    <a:pt x="7" y="41"/>
                  </a:lnTo>
                  <a:lnTo>
                    <a:pt x="15" y="47"/>
                  </a:lnTo>
                  <a:lnTo>
                    <a:pt x="20" y="49"/>
                  </a:lnTo>
                  <a:lnTo>
                    <a:pt x="24" y="49"/>
                  </a:lnTo>
                  <a:lnTo>
                    <a:pt x="24" y="49"/>
                  </a:lnTo>
                  <a:close/>
                  <a:moveTo>
                    <a:pt x="24" y="9"/>
                  </a:moveTo>
                  <a:lnTo>
                    <a:pt x="24" y="9"/>
                  </a:lnTo>
                  <a:lnTo>
                    <a:pt x="30" y="10"/>
                  </a:lnTo>
                  <a:lnTo>
                    <a:pt x="35" y="13"/>
                  </a:lnTo>
                  <a:lnTo>
                    <a:pt x="38" y="18"/>
                  </a:lnTo>
                  <a:lnTo>
                    <a:pt x="39" y="24"/>
                  </a:lnTo>
                  <a:lnTo>
                    <a:pt x="39" y="24"/>
                  </a:lnTo>
                  <a:lnTo>
                    <a:pt x="38" y="30"/>
                  </a:lnTo>
                  <a:lnTo>
                    <a:pt x="35" y="35"/>
                  </a:lnTo>
                  <a:lnTo>
                    <a:pt x="30" y="38"/>
                  </a:lnTo>
                  <a:lnTo>
                    <a:pt x="24" y="38"/>
                  </a:lnTo>
                  <a:lnTo>
                    <a:pt x="24" y="38"/>
                  </a:lnTo>
                  <a:lnTo>
                    <a:pt x="18" y="38"/>
                  </a:lnTo>
                  <a:lnTo>
                    <a:pt x="13" y="35"/>
                  </a:lnTo>
                  <a:lnTo>
                    <a:pt x="10" y="29"/>
                  </a:lnTo>
                  <a:lnTo>
                    <a:pt x="9" y="24"/>
                  </a:lnTo>
                  <a:lnTo>
                    <a:pt x="9" y="24"/>
                  </a:lnTo>
                  <a:lnTo>
                    <a:pt x="10" y="18"/>
                  </a:lnTo>
                  <a:lnTo>
                    <a:pt x="13" y="13"/>
                  </a:lnTo>
                  <a:lnTo>
                    <a:pt x="20" y="10"/>
                  </a:lnTo>
                  <a:lnTo>
                    <a:pt x="24" y="9"/>
                  </a:lnTo>
                  <a:lnTo>
                    <a:pt x="2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67"/>
            <p:cNvSpPr>
              <a:spLocks noEditPoints="1"/>
            </p:cNvSpPr>
            <p:nvPr/>
          </p:nvSpPr>
          <p:spPr bwMode="auto">
            <a:xfrm>
              <a:off x="8450263" y="5800725"/>
              <a:ext cx="79375" cy="77788"/>
            </a:xfrm>
            <a:custGeom>
              <a:avLst/>
              <a:gdLst>
                <a:gd name="T0" fmla="*/ 24 w 50"/>
                <a:gd name="T1" fmla="*/ 49 h 49"/>
                <a:gd name="T2" fmla="*/ 24 w 50"/>
                <a:gd name="T3" fmla="*/ 49 h 49"/>
                <a:gd name="T4" fmla="*/ 30 w 50"/>
                <a:gd name="T5" fmla="*/ 49 h 49"/>
                <a:gd name="T6" fmla="*/ 35 w 50"/>
                <a:gd name="T7" fmla="*/ 47 h 49"/>
                <a:gd name="T8" fmla="*/ 38 w 50"/>
                <a:gd name="T9" fmla="*/ 44 h 49"/>
                <a:gd name="T10" fmla="*/ 43 w 50"/>
                <a:gd name="T11" fmla="*/ 41 h 49"/>
                <a:gd name="T12" fmla="*/ 46 w 50"/>
                <a:gd name="T13" fmla="*/ 38 h 49"/>
                <a:gd name="T14" fmla="*/ 47 w 50"/>
                <a:gd name="T15" fmla="*/ 33 h 49"/>
                <a:gd name="T16" fmla="*/ 49 w 50"/>
                <a:gd name="T17" fmla="*/ 29 h 49"/>
                <a:gd name="T18" fmla="*/ 50 w 50"/>
                <a:gd name="T19" fmla="*/ 24 h 49"/>
                <a:gd name="T20" fmla="*/ 50 w 50"/>
                <a:gd name="T21" fmla="*/ 24 h 49"/>
                <a:gd name="T22" fmla="*/ 49 w 50"/>
                <a:gd name="T23" fmla="*/ 20 h 49"/>
                <a:gd name="T24" fmla="*/ 47 w 50"/>
                <a:gd name="T25" fmla="*/ 13 h 49"/>
                <a:gd name="T26" fmla="*/ 46 w 50"/>
                <a:gd name="T27" fmla="*/ 10 h 49"/>
                <a:gd name="T28" fmla="*/ 43 w 50"/>
                <a:gd name="T29" fmla="*/ 6 h 49"/>
                <a:gd name="T30" fmla="*/ 38 w 50"/>
                <a:gd name="T31" fmla="*/ 3 h 49"/>
                <a:gd name="T32" fmla="*/ 35 w 50"/>
                <a:gd name="T33" fmla="*/ 1 h 49"/>
                <a:gd name="T34" fmla="*/ 30 w 50"/>
                <a:gd name="T35" fmla="*/ 0 h 49"/>
                <a:gd name="T36" fmla="*/ 24 w 50"/>
                <a:gd name="T37" fmla="*/ 0 h 49"/>
                <a:gd name="T38" fmla="*/ 24 w 50"/>
                <a:gd name="T39" fmla="*/ 0 h 49"/>
                <a:gd name="T40" fmla="*/ 20 w 50"/>
                <a:gd name="T41" fmla="*/ 0 h 49"/>
                <a:gd name="T42" fmla="*/ 15 w 50"/>
                <a:gd name="T43" fmla="*/ 1 h 49"/>
                <a:gd name="T44" fmla="*/ 10 w 50"/>
                <a:gd name="T45" fmla="*/ 3 h 49"/>
                <a:gd name="T46" fmla="*/ 7 w 50"/>
                <a:gd name="T47" fmla="*/ 6 h 49"/>
                <a:gd name="T48" fmla="*/ 4 w 50"/>
                <a:gd name="T49" fmla="*/ 10 h 49"/>
                <a:gd name="T50" fmla="*/ 3 w 50"/>
                <a:gd name="T51" fmla="*/ 15 h 49"/>
                <a:gd name="T52" fmla="*/ 1 w 50"/>
                <a:gd name="T53" fmla="*/ 20 h 49"/>
                <a:gd name="T54" fmla="*/ 0 w 50"/>
                <a:gd name="T55" fmla="*/ 24 h 49"/>
                <a:gd name="T56" fmla="*/ 0 w 50"/>
                <a:gd name="T57" fmla="*/ 24 h 49"/>
                <a:gd name="T58" fmla="*/ 1 w 50"/>
                <a:gd name="T59" fmla="*/ 29 h 49"/>
                <a:gd name="T60" fmla="*/ 3 w 50"/>
                <a:gd name="T61" fmla="*/ 33 h 49"/>
                <a:gd name="T62" fmla="*/ 7 w 50"/>
                <a:gd name="T63" fmla="*/ 41 h 49"/>
                <a:gd name="T64" fmla="*/ 15 w 50"/>
                <a:gd name="T65" fmla="*/ 47 h 49"/>
                <a:gd name="T66" fmla="*/ 20 w 50"/>
                <a:gd name="T67" fmla="*/ 49 h 49"/>
                <a:gd name="T68" fmla="*/ 24 w 50"/>
                <a:gd name="T69" fmla="*/ 49 h 49"/>
                <a:gd name="T70" fmla="*/ 24 w 50"/>
                <a:gd name="T71" fmla="*/ 49 h 49"/>
                <a:gd name="T72" fmla="*/ 24 w 50"/>
                <a:gd name="T73" fmla="*/ 9 h 49"/>
                <a:gd name="T74" fmla="*/ 24 w 50"/>
                <a:gd name="T75" fmla="*/ 9 h 49"/>
                <a:gd name="T76" fmla="*/ 30 w 50"/>
                <a:gd name="T77" fmla="*/ 10 h 49"/>
                <a:gd name="T78" fmla="*/ 35 w 50"/>
                <a:gd name="T79" fmla="*/ 13 h 49"/>
                <a:gd name="T80" fmla="*/ 38 w 50"/>
                <a:gd name="T81" fmla="*/ 18 h 49"/>
                <a:gd name="T82" fmla="*/ 40 w 50"/>
                <a:gd name="T83" fmla="*/ 24 h 49"/>
                <a:gd name="T84" fmla="*/ 40 w 50"/>
                <a:gd name="T85" fmla="*/ 24 h 49"/>
                <a:gd name="T86" fmla="*/ 38 w 50"/>
                <a:gd name="T87" fmla="*/ 30 h 49"/>
                <a:gd name="T88" fmla="*/ 35 w 50"/>
                <a:gd name="T89" fmla="*/ 35 h 49"/>
                <a:gd name="T90" fmla="*/ 30 w 50"/>
                <a:gd name="T91" fmla="*/ 38 h 49"/>
                <a:gd name="T92" fmla="*/ 24 w 50"/>
                <a:gd name="T93" fmla="*/ 38 h 49"/>
                <a:gd name="T94" fmla="*/ 24 w 50"/>
                <a:gd name="T95" fmla="*/ 38 h 49"/>
                <a:gd name="T96" fmla="*/ 20 w 50"/>
                <a:gd name="T97" fmla="*/ 38 h 49"/>
                <a:gd name="T98" fmla="*/ 15 w 50"/>
                <a:gd name="T99" fmla="*/ 35 h 49"/>
                <a:gd name="T100" fmla="*/ 12 w 50"/>
                <a:gd name="T101" fmla="*/ 29 h 49"/>
                <a:gd name="T102" fmla="*/ 10 w 50"/>
                <a:gd name="T103" fmla="*/ 24 h 49"/>
                <a:gd name="T104" fmla="*/ 10 w 50"/>
                <a:gd name="T105" fmla="*/ 24 h 49"/>
                <a:gd name="T106" fmla="*/ 12 w 50"/>
                <a:gd name="T107" fmla="*/ 18 h 49"/>
                <a:gd name="T108" fmla="*/ 15 w 50"/>
                <a:gd name="T109" fmla="*/ 13 h 49"/>
                <a:gd name="T110" fmla="*/ 20 w 50"/>
                <a:gd name="T111" fmla="*/ 10 h 49"/>
                <a:gd name="T112" fmla="*/ 24 w 50"/>
                <a:gd name="T113" fmla="*/ 9 h 49"/>
                <a:gd name="T114" fmla="*/ 24 w 50"/>
                <a:gd name="T115"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 h="49">
                  <a:moveTo>
                    <a:pt x="24" y="49"/>
                  </a:moveTo>
                  <a:lnTo>
                    <a:pt x="24" y="49"/>
                  </a:lnTo>
                  <a:lnTo>
                    <a:pt x="30" y="49"/>
                  </a:lnTo>
                  <a:lnTo>
                    <a:pt x="35" y="47"/>
                  </a:lnTo>
                  <a:lnTo>
                    <a:pt x="38" y="44"/>
                  </a:lnTo>
                  <a:lnTo>
                    <a:pt x="43" y="41"/>
                  </a:lnTo>
                  <a:lnTo>
                    <a:pt x="46" y="38"/>
                  </a:lnTo>
                  <a:lnTo>
                    <a:pt x="47" y="33"/>
                  </a:lnTo>
                  <a:lnTo>
                    <a:pt x="49" y="29"/>
                  </a:lnTo>
                  <a:lnTo>
                    <a:pt x="50" y="24"/>
                  </a:lnTo>
                  <a:lnTo>
                    <a:pt x="50" y="24"/>
                  </a:lnTo>
                  <a:lnTo>
                    <a:pt x="49" y="20"/>
                  </a:lnTo>
                  <a:lnTo>
                    <a:pt x="47" y="13"/>
                  </a:lnTo>
                  <a:lnTo>
                    <a:pt x="46" y="10"/>
                  </a:lnTo>
                  <a:lnTo>
                    <a:pt x="43" y="6"/>
                  </a:lnTo>
                  <a:lnTo>
                    <a:pt x="38" y="3"/>
                  </a:lnTo>
                  <a:lnTo>
                    <a:pt x="35" y="1"/>
                  </a:lnTo>
                  <a:lnTo>
                    <a:pt x="30" y="0"/>
                  </a:lnTo>
                  <a:lnTo>
                    <a:pt x="24" y="0"/>
                  </a:lnTo>
                  <a:lnTo>
                    <a:pt x="24" y="0"/>
                  </a:lnTo>
                  <a:lnTo>
                    <a:pt x="20" y="0"/>
                  </a:lnTo>
                  <a:lnTo>
                    <a:pt x="15" y="1"/>
                  </a:lnTo>
                  <a:lnTo>
                    <a:pt x="10" y="3"/>
                  </a:lnTo>
                  <a:lnTo>
                    <a:pt x="7" y="6"/>
                  </a:lnTo>
                  <a:lnTo>
                    <a:pt x="4" y="10"/>
                  </a:lnTo>
                  <a:lnTo>
                    <a:pt x="3" y="15"/>
                  </a:lnTo>
                  <a:lnTo>
                    <a:pt x="1" y="20"/>
                  </a:lnTo>
                  <a:lnTo>
                    <a:pt x="0" y="24"/>
                  </a:lnTo>
                  <a:lnTo>
                    <a:pt x="0" y="24"/>
                  </a:lnTo>
                  <a:lnTo>
                    <a:pt x="1" y="29"/>
                  </a:lnTo>
                  <a:lnTo>
                    <a:pt x="3" y="33"/>
                  </a:lnTo>
                  <a:lnTo>
                    <a:pt x="7" y="41"/>
                  </a:lnTo>
                  <a:lnTo>
                    <a:pt x="15" y="47"/>
                  </a:lnTo>
                  <a:lnTo>
                    <a:pt x="20" y="49"/>
                  </a:lnTo>
                  <a:lnTo>
                    <a:pt x="24" y="49"/>
                  </a:lnTo>
                  <a:lnTo>
                    <a:pt x="24" y="49"/>
                  </a:lnTo>
                  <a:close/>
                  <a:moveTo>
                    <a:pt x="24" y="9"/>
                  </a:moveTo>
                  <a:lnTo>
                    <a:pt x="24" y="9"/>
                  </a:lnTo>
                  <a:lnTo>
                    <a:pt x="30" y="10"/>
                  </a:lnTo>
                  <a:lnTo>
                    <a:pt x="35" y="13"/>
                  </a:lnTo>
                  <a:lnTo>
                    <a:pt x="38" y="18"/>
                  </a:lnTo>
                  <a:lnTo>
                    <a:pt x="40" y="24"/>
                  </a:lnTo>
                  <a:lnTo>
                    <a:pt x="40" y="24"/>
                  </a:lnTo>
                  <a:lnTo>
                    <a:pt x="38" y="30"/>
                  </a:lnTo>
                  <a:lnTo>
                    <a:pt x="35" y="35"/>
                  </a:lnTo>
                  <a:lnTo>
                    <a:pt x="30" y="38"/>
                  </a:lnTo>
                  <a:lnTo>
                    <a:pt x="24" y="38"/>
                  </a:lnTo>
                  <a:lnTo>
                    <a:pt x="24" y="38"/>
                  </a:lnTo>
                  <a:lnTo>
                    <a:pt x="20" y="38"/>
                  </a:lnTo>
                  <a:lnTo>
                    <a:pt x="15" y="35"/>
                  </a:lnTo>
                  <a:lnTo>
                    <a:pt x="12" y="29"/>
                  </a:lnTo>
                  <a:lnTo>
                    <a:pt x="10" y="24"/>
                  </a:lnTo>
                  <a:lnTo>
                    <a:pt x="10" y="24"/>
                  </a:lnTo>
                  <a:lnTo>
                    <a:pt x="12" y="18"/>
                  </a:lnTo>
                  <a:lnTo>
                    <a:pt x="15" y="13"/>
                  </a:lnTo>
                  <a:lnTo>
                    <a:pt x="20" y="10"/>
                  </a:lnTo>
                  <a:lnTo>
                    <a:pt x="24" y="9"/>
                  </a:lnTo>
                  <a:lnTo>
                    <a:pt x="2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0" name="Freeform 368"/>
          <p:cNvSpPr>
            <a:spLocks noEditPoints="1"/>
          </p:cNvSpPr>
          <p:nvPr/>
        </p:nvSpPr>
        <p:spPr bwMode="auto">
          <a:xfrm>
            <a:off x="8988788" y="5491504"/>
            <a:ext cx="473088" cy="274878"/>
          </a:xfrm>
          <a:custGeom>
            <a:avLst/>
            <a:gdLst>
              <a:gd name="T0" fmla="*/ 250 w 253"/>
              <a:gd name="T1" fmla="*/ 15 h 196"/>
              <a:gd name="T2" fmla="*/ 201 w 253"/>
              <a:gd name="T3" fmla="*/ 30 h 196"/>
              <a:gd name="T4" fmla="*/ 182 w 253"/>
              <a:gd name="T5" fmla="*/ 35 h 196"/>
              <a:gd name="T6" fmla="*/ 135 w 253"/>
              <a:gd name="T7" fmla="*/ 26 h 196"/>
              <a:gd name="T8" fmla="*/ 98 w 253"/>
              <a:gd name="T9" fmla="*/ 18 h 196"/>
              <a:gd name="T10" fmla="*/ 57 w 253"/>
              <a:gd name="T11" fmla="*/ 29 h 196"/>
              <a:gd name="T12" fmla="*/ 0 w 253"/>
              <a:gd name="T13" fmla="*/ 0 h 196"/>
              <a:gd name="T14" fmla="*/ 0 w 253"/>
              <a:gd name="T15" fmla="*/ 98 h 196"/>
              <a:gd name="T16" fmla="*/ 20 w 253"/>
              <a:gd name="T17" fmla="*/ 107 h 196"/>
              <a:gd name="T18" fmla="*/ 30 w 253"/>
              <a:gd name="T19" fmla="*/ 141 h 196"/>
              <a:gd name="T20" fmla="*/ 49 w 253"/>
              <a:gd name="T21" fmla="*/ 158 h 196"/>
              <a:gd name="T22" fmla="*/ 70 w 253"/>
              <a:gd name="T23" fmla="*/ 173 h 196"/>
              <a:gd name="T24" fmla="*/ 92 w 253"/>
              <a:gd name="T25" fmla="*/ 190 h 196"/>
              <a:gd name="T26" fmla="*/ 116 w 253"/>
              <a:gd name="T27" fmla="*/ 194 h 196"/>
              <a:gd name="T28" fmla="*/ 142 w 253"/>
              <a:gd name="T29" fmla="*/ 187 h 196"/>
              <a:gd name="T30" fmla="*/ 176 w 253"/>
              <a:gd name="T31" fmla="*/ 179 h 196"/>
              <a:gd name="T32" fmla="*/ 196 w 253"/>
              <a:gd name="T33" fmla="*/ 168 h 196"/>
              <a:gd name="T34" fmla="*/ 219 w 253"/>
              <a:gd name="T35" fmla="*/ 147 h 196"/>
              <a:gd name="T36" fmla="*/ 227 w 253"/>
              <a:gd name="T37" fmla="*/ 118 h 196"/>
              <a:gd name="T38" fmla="*/ 240 w 253"/>
              <a:gd name="T39" fmla="*/ 118 h 196"/>
              <a:gd name="T40" fmla="*/ 240 w 253"/>
              <a:gd name="T41" fmla="*/ 109 h 196"/>
              <a:gd name="T42" fmla="*/ 40 w 253"/>
              <a:gd name="T43" fmla="*/ 141 h 196"/>
              <a:gd name="T44" fmla="*/ 58 w 253"/>
              <a:gd name="T45" fmla="*/ 136 h 196"/>
              <a:gd name="T46" fmla="*/ 73 w 253"/>
              <a:gd name="T47" fmla="*/ 161 h 196"/>
              <a:gd name="T48" fmla="*/ 60 w 253"/>
              <a:gd name="T49" fmla="*/ 151 h 196"/>
              <a:gd name="T50" fmla="*/ 86 w 253"/>
              <a:gd name="T51" fmla="*/ 142 h 196"/>
              <a:gd name="T52" fmla="*/ 93 w 253"/>
              <a:gd name="T53" fmla="*/ 176 h 196"/>
              <a:gd name="T54" fmla="*/ 80 w 253"/>
              <a:gd name="T55" fmla="*/ 167 h 196"/>
              <a:gd name="T56" fmla="*/ 113 w 253"/>
              <a:gd name="T57" fmla="*/ 151 h 196"/>
              <a:gd name="T58" fmla="*/ 107 w 253"/>
              <a:gd name="T59" fmla="*/ 162 h 196"/>
              <a:gd name="T60" fmla="*/ 106 w 253"/>
              <a:gd name="T61" fmla="*/ 188 h 196"/>
              <a:gd name="T62" fmla="*/ 118 w 253"/>
              <a:gd name="T63" fmla="*/ 164 h 196"/>
              <a:gd name="T64" fmla="*/ 213 w 253"/>
              <a:gd name="T65" fmla="*/ 139 h 196"/>
              <a:gd name="T66" fmla="*/ 168 w 253"/>
              <a:gd name="T67" fmla="*/ 132 h 196"/>
              <a:gd name="T68" fmla="*/ 187 w 253"/>
              <a:gd name="T69" fmla="*/ 150 h 196"/>
              <a:gd name="T70" fmla="*/ 187 w 253"/>
              <a:gd name="T71" fmla="*/ 162 h 196"/>
              <a:gd name="T72" fmla="*/ 147 w 253"/>
              <a:gd name="T73" fmla="*/ 148 h 196"/>
              <a:gd name="T74" fmla="*/ 171 w 253"/>
              <a:gd name="T75" fmla="*/ 170 h 196"/>
              <a:gd name="T76" fmla="*/ 141 w 253"/>
              <a:gd name="T77" fmla="*/ 171 h 196"/>
              <a:gd name="T78" fmla="*/ 138 w 253"/>
              <a:gd name="T79" fmla="*/ 181 h 196"/>
              <a:gd name="T80" fmla="*/ 130 w 253"/>
              <a:gd name="T81" fmla="*/ 167 h 196"/>
              <a:gd name="T82" fmla="*/ 121 w 253"/>
              <a:gd name="T83" fmla="*/ 155 h 196"/>
              <a:gd name="T84" fmla="*/ 101 w 253"/>
              <a:gd name="T85" fmla="*/ 136 h 196"/>
              <a:gd name="T86" fmla="*/ 73 w 253"/>
              <a:gd name="T87" fmla="*/ 130 h 196"/>
              <a:gd name="T88" fmla="*/ 37 w 253"/>
              <a:gd name="T89" fmla="*/ 118 h 196"/>
              <a:gd name="T90" fmla="*/ 24 w 253"/>
              <a:gd name="T91" fmla="*/ 98 h 196"/>
              <a:gd name="T92" fmla="*/ 81 w 253"/>
              <a:gd name="T93" fmla="*/ 35 h 196"/>
              <a:gd name="T94" fmla="*/ 121 w 253"/>
              <a:gd name="T95" fmla="*/ 32 h 196"/>
              <a:gd name="T96" fmla="*/ 73 w 253"/>
              <a:gd name="T97" fmla="*/ 49 h 196"/>
              <a:gd name="T98" fmla="*/ 98 w 253"/>
              <a:gd name="T99" fmla="*/ 76 h 196"/>
              <a:gd name="T100" fmla="*/ 129 w 253"/>
              <a:gd name="T101" fmla="*/ 75 h 196"/>
              <a:gd name="T102" fmla="*/ 168 w 253"/>
              <a:gd name="T103" fmla="*/ 109 h 196"/>
              <a:gd name="T104" fmla="*/ 216 w 253"/>
              <a:gd name="T105" fmla="*/ 121 h 196"/>
              <a:gd name="T106" fmla="*/ 179 w 253"/>
              <a:gd name="T107" fmla="*/ 96 h 196"/>
              <a:gd name="T108" fmla="*/ 167 w 253"/>
              <a:gd name="T109" fmla="*/ 92 h 196"/>
              <a:gd name="T110" fmla="*/ 139 w 253"/>
              <a:gd name="T111" fmla="*/ 73 h 196"/>
              <a:gd name="T112" fmla="*/ 112 w 253"/>
              <a:gd name="T113" fmla="*/ 66 h 196"/>
              <a:gd name="T114" fmla="*/ 83 w 253"/>
              <a:gd name="T115" fmla="*/ 52 h 196"/>
              <a:gd name="T116" fmla="*/ 148 w 253"/>
              <a:gd name="T117" fmla="*/ 30 h 196"/>
              <a:gd name="T118" fmla="*/ 199 w 253"/>
              <a:gd name="T119" fmla="*/ 4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3" h="196">
                <a:moveTo>
                  <a:pt x="240" y="109"/>
                </a:moveTo>
                <a:lnTo>
                  <a:pt x="240" y="109"/>
                </a:lnTo>
                <a:lnTo>
                  <a:pt x="205" y="38"/>
                </a:lnTo>
                <a:lnTo>
                  <a:pt x="205" y="38"/>
                </a:lnTo>
                <a:lnTo>
                  <a:pt x="214" y="34"/>
                </a:lnTo>
                <a:lnTo>
                  <a:pt x="214" y="34"/>
                </a:lnTo>
                <a:lnTo>
                  <a:pt x="250" y="15"/>
                </a:lnTo>
                <a:lnTo>
                  <a:pt x="250" y="15"/>
                </a:lnTo>
                <a:lnTo>
                  <a:pt x="251" y="14"/>
                </a:lnTo>
                <a:lnTo>
                  <a:pt x="251" y="14"/>
                </a:lnTo>
                <a:lnTo>
                  <a:pt x="253" y="4"/>
                </a:lnTo>
                <a:lnTo>
                  <a:pt x="253" y="4"/>
                </a:lnTo>
                <a:lnTo>
                  <a:pt x="248" y="6"/>
                </a:lnTo>
                <a:lnTo>
                  <a:pt x="248" y="6"/>
                </a:lnTo>
                <a:lnTo>
                  <a:pt x="201" y="30"/>
                </a:lnTo>
                <a:lnTo>
                  <a:pt x="201" y="30"/>
                </a:lnTo>
                <a:lnTo>
                  <a:pt x="196" y="32"/>
                </a:lnTo>
                <a:lnTo>
                  <a:pt x="196" y="35"/>
                </a:lnTo>
                <a:lnTo>
                  <a:pt x="196" y="37"/>
                </a:lnTo>
                <a:lnTo>
                  <a:pt x="196" y="37"/>
                </a:lnTo>
                <a:lnTo>
                  <a:pt x="191" y="38"/>
                </a:lnTo>
                <a:lnTo>
                  <a:pt x="188" y="37"/>
                </a:lnTo>
                <a:lnTo>
                  <a:pt x="182" y="35"/>
                </a:lnTo>
                <a:lnTo>
                  <a:pt x="182" y="35"/>
                </a:lnTo>
                <a:lnTo>
                  <a:pt x="168" y="27"/>
                </a:lnTo>
                <a:lnTo>
                  <a:pt x="168" y="27"/>
                </a:lnTo>
                <a:lnTo>
                  <a:pt x="158" y="23"/>
                </a:lnTo>
                <a:lnTo>
                  <a:pt x="153" y="23"/>
                </a:lnTo>
                <a:lnTo>
                  <a:pt x="147" y="23"/>
                </a:lnTo>
                <a:lnTo>
                  <a:pt x="147" y="23"/>
                </a:lnTo>
                <a:lnTo>
                  <a:pt x="135" y="26"/>
                </a:lnTo>
                <a:lnTo>
                  <a:pt x="135" y="26"/>
                </a:lnTo>
                <a:lnTo>
                  <a:pt x="132" y="26"/>
                </a:lnTo>
                <a:lnTo>
                  <a:pt x="130" y="26"/>
                </a:lnTo>
                <a:lnTo>
                  <a:pt x="130" y="26"/>
                </a:lnTo>
                <a:lnTo>
                  <a:pt x="121" y="21"/>
                </a:lnTo>
                <a:lnTo>
                  <a:pt x="121" y="21"/>
                </a:lnTo>
                <a:lnTo>
                  <a:pt x="113" y="18"/>
                </a:lnTo>
                <a:lnTo>
                  <a:pt x="106" y="18"/>
                </a:lnTo>
                <a:lnTo>
                  <a:pt x="98" y="18"/>
                </a:lnTo>
                <a:lnTo>
                  <a:pt x="90" y="21"/>
                </a:lnTo>
                <a:lnTo>
                  <a:pt x="90" y="21"/>
                </a:lnTo>
                <a:lnTo>
                  <a:pt x="75" y="27"/>
                </a:lnTo>
                <a:lnTo>
                  <a:pt x="75" y="27"/>
                </a:lnTo>
                <a:lnTo>
                  <a:pt x="67" y="30"/>
                </a:lnTo>
                <a:lnTo>
                  <a:pt x="58" y="30"/>
                </a:lnTo>
                <a:lnTo>
                  <a:pt x="58" y="30"/>
                </a:lnTo>
                <a:lnTo>
                  <a:pt x="57" y="29"/>
                </a:lnTo>
                <a:lnTo>
                  <a:pt x="57" y="29"/>
                </a:lnTo>
                <a:lnTo>
                  <a:pt x="52" y="26"/>
                </a:lnTo>
                <a:lnTo>
                  <a:pt x="52" y="26"/>
                </a:lnTo>
                <a:lnTo>
                  <a:pt x="3" y="1"/>
                </a:lnTo>
                <a:lnTo>
                  <a:pt x="3" y="1"/>
                </a:lnTo>
                <a:lnTo>
                  <a:pt x="1" y="0"/>
                </a:lnTo>
                <a:lnTo>
                  <a:pt x="0" y="0"/>
                </a:lnTo>
                <a:lnTo>
                  <a:pt x="0" y="0"/>
                </a:lnTo>
                <a:lnTo>
                  <a:pt x="0" y="9"/>
                </a:lnTo>
                <a:lnTo>
                  <a:pt x="0" y="9"/>
                </a:lnTo>
                <a:lnTo>
                  <a:pt x="46" y="34"/>
                </a:lnTo>
                <a:lnTo>
                  <a:pt x="46" y="34"/>
                </a:lnTo>
                <a:lnTo>
                  <a:pt x="11" y="104"/>
                </a:lnTo>
                <a:lnTo>
                  <a:pt x="11" y="104"/>
                </a:lnTo>
                <a:lnTo>
                  <a:pt x="0" y="98"/>
                </a:lnTo>
                <a:lnTo>
                  <a:pt x="0" y="98"/>
                </a:lnTo>
                <a:lnTo>
                  <a:pt x="0" y="109"/>
                </a:lnTo>
                <a:lnTo>
                  <a:pt x="0" y="109"/>
                </a:lnTo>
                <a:lnTo>
                  <a:pt x="11" y="113"/>
                </a:lnTo>
                <a:lnTo>
                  <a:pt x="11" y="113"/>
                </a:lnTo>
                <a:lnTo>
                  <a:pt x="14" y="113"/>
                </a:lnTo>
                <a:lnTo>
                  <a:pt x="17" y="110"/>
                </a:lnTo>
                <a:lnTo>
                  <a:pt x="17" y="110"/>
                </a:lnTo>
                <a:lnTo>
                  <a:pt x="20" y="107"/>
                </a:lnTo>
                <a:lnTo>
                  <a:pt x="20" y="107"/>
                </a:lnTo>
                <a:lnTo>
                  <a:pt x="24" y="112"/>
                </a:lnTo>
                <a:lnTo>
                  <a:pt x="27" y="118"/>
                </a:lnTo>
                <a:lnTo>
                  <a:pt x="27" y="118"/>
                </a:lnTo>
                <a:lnTo>
                  <a:pt x="34" y="132"/>
                </a:lnTo>
                <a:lnTo>
                  <a:pt x="34" y="132"/>
                </a:lnTo>
                <a:lnTo>
                  <a:pt x="32" y="135"/>
                </a:lnTo>
                <a:lnTo>
                  <a:pt x="30" y="141"/>
                </a:lnTo>
                <a:lnTo>
                  <a:pt x="32" y="145"/>
                </a:lnTo>
                <a:lnTo>
                  <a:pt x="34" y="150"/>
                </a:lnTo>
                <a:lnTo>
                  <a:pt x="34" y="150"/>
                </a:lnTo>
                <a:lnTo>
                  <a:pt x="37" y="153"/>
                </a:lnTo>
                <a:lnTo>
                  <a:pt x="40" y="156"/>
                </a:lnTo>
                <a:lnTo>
                  <a:pt x="44" y="158"/>
                </a:lnTo>
                <a:lnTo>
                  <a:pt x="49" y="158"/>
                </a:lnTo>
                <a:lnTo>
                  <a:pt x="49" y="158"/>
                </a:lnTo>
                <a:lnTo>
                  <a:pt x="53" y="164"/>
                </a:lnTo>
                <a:lnTo>
                  <a:pt x="53" y="164"/>
                </a:lnTo>
                <a:lnTo>
                  <a:pt x="60" y="170"/>
                </a:lnTo>
                <a:lnTo>
                  <a:pt x="64" y="171"/>
                </a:lnTo>
                <a:lnTo>
                  <a:pt x="69" y="171"/>
                </a:lnTo>
                <a:lnTo>
                  <a:pt x="69" y="171"/>
                </a:lnTo>
                <a:lnTo>
                  <a:pt x="70" y="171"/>
                </a:lnTo>
                <a:lnTo>
                  <a:pt x="70" y="173"/>
                </a:lnTo>
                <a:lnTo>
                  <a:pt x="70" y="173"/>
                </a:lnTo>
                <a:lnTo>
                  <a:pt x="76" y="181"/>
                </a:lnTo>
                <a:lnTo>
                  <a:pt x="81" y="184"/>
                </a:lnTo>
                <a:lnTo>
                  <a:pt x="86" y="185"/>
                </a:lnTo>
                <a:lnTo>
                  <a:pt x="86" y="185"/>
                </a:lnTo>
                <a:lnTo>
                  <a:pt x="89" y="187"/>
                </a:lnTo>
                <a:lnTo>
                  <a:pt x="92" y="190"/>
                </a:lnTo>
                <a:lnTo>
                  <a:pt x="92" y="190"/>
                </a:lnTo>
                <a:lnTo>
                  <a:pt x="93" y="193"/>
                </a:lnTo>
                <a:lnTo>
                  <a:pt x="96" y="194"/>
                </a:lnTo>
                <a:lnTo>
                  <a:pt x="103" y="196"/>
                </a:lnTo>
                <a:lnTo>
                  <a:pt x="103" y="196"/>
                </a:lnTo>
                <a:lnTo>
                  <a:pt x="106" y="196"/>
                </a:lnTo>
                <a:lnTo>
                  <a:pt x="109" y="196"/>
                </a:lnTo>
                <a:lnTo>
                  <a:pt x="109" y="196"/>
                </a:lnTo>
                <a:lnTo>
                  <a:pt x="116" y="194"/>
                </a:lnTo>
                <a:lnTo>
                  <a:pt x="116" y="194"/>
                </a:lnTo>
                <a:lnTo>
                  <a:pt x="119" y="194"/>
                </a:lnTo>
                <a:lnTo>
                  <a:pt x="119" y="194"/>
                </a:lnTo>
                <a:lnTo>
                  <a:pt x="127" y="194"/>
                </a:lnTo>
                <a:lnTo>
                  <a:pt x="133" y="194"/>
                </a:lnTo>
                <a:lnTo>
                  <a:pt x="139" y="191"/>
                </a:lnTo>
                <a:lnTo>
                  <a:pt x="142" y="187"/>
                </a:lnTo>
                <a:lnTo>
                  <a:pt x="142" y="187"/>
                </a:lnTo>
                <a:lnTo>
                  <a:pt x="145" y="184"/>
                </a:lnTo>
                <a:lnTo>
                  <a:pt x="145" y="184"/>
                </a:lnTo>
                <a:lnTo>
                  <a:pt x="152" y="185"/>
                </a:lnTo>
                <a:lnTo>
                  <a:pt x="159" y="187"/>
                </a:lnTo>
                <a:lnTo>
                  <a:pt x="159" y="187"/>
                </a:lnTo>
                <a:lnTo>
                  <a:pt x="165" y="185"/>
                </a:lnTo>
                <a:lnTo>
                  <a:pt x="171" y="184"/>
                </a:lnTo>
                <a:lnTo>
                  <a:pt x="176" y="179"/>
                </a:lnTo>
                <a:lnTo>
                  <a:pt x="179" y="174"/>
                </a:lnTo>
                <a:lnTo>
                  <a:pt x="179" y="174"/>
                </a:lnTo>
                <a:lnTo>
                  <a:pt x="182" y="173"/>
                </a:lnTo>
                <a:lnTo>
                  <a:pt x="182" y="173"/>
                </a:lnTo>
                <a:lnTo>
                  <a:pt x="187" y="171"/>
                </a:lnTo>
                <a:lnTo>
                  <a:pt x="191" y="170"/>
                </a:lnTo>
                <a:lnTo>
                  <a:pt x="191" y="170"/>
                </a:lnTo>
                <a:lnTo>
                  <a:pt x="196" y="168"/>
                </a:lnTo>
                <a:lnTo>
                  <a:pt x="199" y="164"/>
                </a:lnTo>
                <a:lnTo>
                  <a:pt x="201" y="161"/>
                </a:lnTo>
                <a:lnTo>
                  <a:pt x="202" y="155"/>
                </a:lnTo>
                <a:lnTo>
                  <a:pt x="202" y="155"/>
                </a:lnTo>
                <a:lnTo>
                  <a:pt x="210" y="153"/>
                </a:lnTo>
                <a:lnTo>
                  <a:pt x="214" y="151"/>
                </a:lnTo>
                <a:lnTo>
                  <a:pt x="214" y="151"/>
                </a:lnTo>
                <a:lnTo>
                  <a:pt x="219" y="147"/>
                </a:lnTo>
                <a:lnTo>
                  <a:pt x="222" y="141"/>
                </a:lnTo>
                <a:lnTo>
                  <a:pt x="224" y="135"/>
                </a:lnTo>
                <a:lnTo>
                  <a:pt x="224" y="128"/>
                </a:lnTo>
                <a:lnTo>
                  <a:pt x="224" y="128"/>
                </a:lnTo>
                <a:lnTo>
                  <a:pt x="224" y="127"/>
                </a:lnTo>
                <a:lnTo>
                  <a:pt x="224" y="127"/>
                </a:lnTo>
                <a:lnTo>
                  <a:pt x="227" y="118"/>
                </a:lnTo>
                <a:lnTo>
                  <a:pt x="227" y="118"/>
                </a:lnTo>
                <a:lnTo>
                  <a:pt x="230" y="115"/>
                </a:lnTo>
                <a:lnTo>
                  <a:pt x="233" y="112"/>
                </a:lnTo>
                <a:lnTo>
                  <a:pt x="233" y="112"/>
                </a:lnTo>
                <a:lnTo>
                  <a:pt x="234" y="116"/>
                </a:lnTo>
                <a:lnTo>
                  <a:pt x="234" y="116"/>
                </a:lnTo>
                <a:lnTo>
                  <a:pt x="237" y="118"/>
                </a:lnTo>
                <a:lnTo>
                  <a:pt x="240" y="118"/>
                </a:lnTo>
                <a:lnTo>
                  <a:pt x="240" y="118"/>
                </a:lnTo>
                <a:lnTo>
                  <a:pt x="251" y="113"/>
                </a:lnTo>
                <a:lnTo>
                  <a:pt x="251" y="113"/>
                </a:lnTo>
                <a:lnTo>
                  <a:pt x="251" y="112"/>
                </a:lnTo>
                <a:lnTo>
                  <a:pt x="251" y="112"/>
                </a:lnTo>
                <a:lnTo>
                  <a:pt x="253" y="102"/>
                </a:lnTo>
                <a:lnTo>
                  <a:pt x="253" y="102"/>
                </a:lnTo>
                <a:lnTo>
                  <a:pt x="240" y="109"/>
                </a:lnTo>
                <a:lnTo>
                  <a:pt x="240" y="109"/>
                </a:lnTo>
                <a:close/>
                <a:moveTo>
                  <a:pt x="52" y="147"/>
                </a:moveTo>
                <a:lnTo>
                  <a:pt x="52" y="147"/>
                </a:lnTo>
                <a:lnTo>
                  <a:pt x="49" y="148"/>
                </a:lnTo>
                <a:lnTo>
                  <a:pt x="47" y="148"/>
                </a:lnTo>
                <a:lnTo>
                  <a:pt x="44" y="148"/>
                </a:lnTo>
                <a:lnTo>
                  <a:pt x="43" y="147"/>
                </a:lnTo>
                <a:lnTo>
                  <a:pt x="43" y="147"/>
                </a:lnTo>
                <a:lnTo>
                  <a:pt x="40" y="141"/>
                </a:lnTo>
                <a:lnTo>
                  <a:pt x="40" y="139"/>
                </a:lnTo>
                <a:lnTo>
                  <a:pt x="41" y="136"/>
                </a:lnTo>
                <a:lnTo>
                  <a:pt x="41" y="136"/>
                </a:lnTo>
                <a:lnTo>
                  <a:pt x="46" y="133"/>
                </a:lnTo>
                <a:lnTo>
                  <a:pt x="50" y="132"/>
                </a:lnTo>
                <a:lnTo>
                  <a:pt x="50" y="132"/>
                </a:lnTo>
                <a:lnTo>
                  <a:pt x="55" y="133"/>
                </a:lnTo>
                <a:lnTo>
                  <a:pt x="58" y="136"/>
                </a:lnTo>
                <a:lnTo>
                  <a:pt x="58" y="136"/>
                </a:lnTo>
                <a:lnTo>
                  <a:pt x="58" y="139"/>
                </a:lnTo>
                <a:lnTo>
                  <a:pt x="57" y="142"/>
                </a:lnTo>
                <a:lnTo>
                  <a:pt x="57" y="142"/>
                </a:lnTo>
                <a:lnTo>
                  <a:pt x="52" y="147"/>
                </a:lnTo>
                <a:lnTo>
                  <a:pt x="52" y="147"/>
                </a:lnTo>
                <a:close/>
                <a:moveTo>
                  <a:pt x="73" y="161"/>
                </a:moveTo>
                <a:lnTo>
                  <a:pt x="73" y="161"/>
                </a:lnTo>
                <a:lnTo>
                  <a:pt x="69" y="162"/>
                </a:lnTo>
                <a:lnTo>
                  <a:pt x="69" y="162"/>
                </a:lnTo>
                <a:lnTo>
                  <a:pt x="63" y="161"/>
                </a:lnTo>
                <a:lnTo>
                  <a:pt x="60" y="156"/>
                </a:lnTo>
                <a:lnTo>
                  <a:pt x="60" y="156"/>
                </a:lnTo>
                <a:lnTo>
                  <a:pt x="58" y="155"/>
                </a:lnTo>
                <a:lnTo>
                  <a:pt x="60" y="151"/>
                </a:lnTo>
                <a:lnTo>
                  <a:pt x="60" y="151"/>
                </a:lnTo>
                <a:lnTo>
                  <a:pt x="69" y="142"/>
                </a:lnTo>
                <a:lnTo>
                  <a:pt x="69" y="142"/>
                </a:lnTo>
                <a:lnTo>
                  <a:pt x="72" y="141"/>
                </a:lnTo>
                <a:lnTo>
                  <a:pt x="76" y="139"/>
                </a:lnTo>
                <a:lnTo>
                  <a:pt x="80" y="139"/>
                </a:lnTo>
                <a:lnTo>
                  <a:pt x="83" y="141"/>
                </a:lnTo>
                <a:lnTo>
                  <a:pt x="83" y="141"/>
                </a:lnTo>
                <a:lnTo>
                  <a:pt x="86" y="142"/>
                </a:lnTo>
                <a:lnTo>
                  <a:pt x="86" y="144"/>
                </a:lnTo>
                <a:lnTo>
                  <a:pt x="86" y="147"/>
                </a:lnTo>
                <a:lnTo>
                  <a:pt x="84" y="148"/>
                </a:lnTo>
                <a:lnTo>
                  <a:pt x="84" y="148"/>
                </a:lnTo>
                <a:lnTo>
                  <a:pt x="73" y="161"/>
                </a:lnTo>
                <a:lnTo>
                  <a:pt x="73" y="161"/>
                </a:lnTo>
                <a:close/>
                <a:moveTo>
                  <a:pt x="93" y="176"/>
                </a:moveTo>
                <a:lnTo>
                  <a:pt x="93" y="176"/>
                </a:lnTo>
                <a:lnTo>
                  <a:pt x="90" y="178"/>
                </a:lnTo>
                <a:lnTo>
                  <a:pt x="87" y="178"/>
                </a:lnTo>
                <a:lnTo>
                  <a:pt x="87" y="178"/>
                </a:lnTo>
                <a:lnTo>
                  <a:pt x="83" y="174"/>
                </a:lnTo>
                <a:lnTo>
                  <a:pt x="80" y="170"/>
                </a:lnTo>
                <a:lnTo>
                  <a:pt x="80" y="170"/>
                </a:lnTo>
                <a:lnTo>
                  <a:pt x="80" y="167"/>
                </a:lnTo>
                <a:lnTo>
                  <a:pt x="80" y="167"/>
                </a:lnTo>
                <a:lnTo>
                  <a:pt x="99" y="147"/>
                </a:lnTo>
                <a:lnTo>
                  <a:pt x="99" y="147"/>
                </a:lnTo>
                <a:lnTo>
                  <a:pt x="104" y="144"/>
                </a:lnTo>
                <a:lnTo>
                  <a:pt x="109" y="145"/>
                </a:lnTo>
                <a:lnTo>
                  <a:pt x="109" y="145"/>
                </a:lnTo>
                <a:lnTo>
                  <a:pt x="112" y="147"/>
                </a:lnTo>
                <a:lnTo>
                  <a:pt x="113" y="151"/>
                </a:lnTo>
                <a:lnTo>
                  <a:pt x="113" y="151"/>
                </a:lnTo>
                <a:lnTo>
                  <a:pt x="113" y="151"/>
                </a:lnTo>
                <a:lnTo>
                  <a:pt x="113" y="151"/>
                </a:lnTo>
                <a:lnTo>
                  <a:pt x="113" y="151"/>
                </a:lnTo>
                <a:lnTo>
                  <a:pt x="113" y="151"/>
                </a:lnTo>
                <a:lnTo>
                  <a:pt x="110" y="158"/>
                </a:lnTo>
                <a:lnTo>
                  <a:pt x="110" y="158"/>
                </a:lnTo>
                <a:lnTo>
                  <a:pt x="107" y="162"/>
                </a:lnTo>
                <a:lnTo>
                  <a:pt x="107" y="162"/>
                </a:lnTo>
                <a:lnTo>
                  <a:pt x="93" y="176"/>
                </a:lnTo>
                <a:lnTo>
                  <a:pt x="93" y="176"/>
                </a:lnTo>
                <a:close/>
                <a:moveTo>
                  <a:pt x="121" y="176"/>
                </a:moveTo>
                <a:lnTo>
                  <a:pt x="121" y="176"/>
                </a:lnTo>
                <a:lnTo>
                  <a:pt x="113" y="185"/>
                </a:lnTo>
                <a:lnTo>
                  <a:pt x="113" y="185"/>
                </a:lnTo>
                <a:lnTo>
                  <a:pt x="110" y="187"/>
                </a:lnTo>
                <a:lnTo>
                  <a:pt x="106" y="188"/>
                </a:lnTo>
                <a:lnTo>
                  <a:pt x="101" y="187"/>
                </a:lnTo>
                <a:lnTo>
                  <a:pt x="98" y="184"/>
                </a:lnTo>
                <a:lnTo>
                  <a:pt x="98" y="184"/>
                </a:lnTo>
                <a:lnTo>
                  <a:pt x="99" y="182"/>
                </a:lnTo>
                <a:lnTo>
                  <a:pt x="99" y="182"/>
                </a:lnTo>
                <a:lnTo>
                  <a:pt x="115" y="165"/>
                </a:lnTo>
                <a:lnTo>
                  <a:pt x="115" y="165"/>
                </a:lnTo>
                <a:lnTo>
                  <a:pt x="118" y="164"/>
                </a:lnTo>
                <a:lnTo>
                  <a:pt x="121" y="167"/>
                </a:lnTo>
                <a:lnTo>
                  <a:pt x="121" y="167"/>
                </a:lnTo>
                <a:lnTo>
                  <a:pt x="121" y="171"/>
                </a:lnTo>
                <a:lnTo>
                  <a:pt x="121" y="176"/>
                </a:lnTo>
                <a:lnTo>
                  <a:pt x="121" y="176"/>
                </a:lnTo>
                <a:close/>
                <a:moveTo>
                  <a:pt x="216" y="135"/>
                </a:moveTo>
                <a:lnTo>
                  <a:pt x="216" y="135"/>
                </a:lnTo>
                <a:lnTo>
                  <a:pt x="213" y="139"/>
                </a:lnTo>
                <a:lnTo>
                  <a:pt x="208" y="144"/>
                </a:lnTo>
                <a:lnTo>
                  <a:pt x="208" y="144"/>
                </a:lnTo>
                <a:lnTo>
                  <a:pt x="204" y="147"/>
                </a:lnTo>
                <a:lnTo>
                  <a:pt x="198" y="145"/>
                </a:lnTo>
                <a:lnTo>
                  <a:pt x="198" y="145"/>
                </a:lnTo>
                <a:lnTo>
                  <a:pt x="173" y="133"/>
                </a:lnTo>
                <a:lnTo>
                  <a:pt x="173" y="133"/>
                </a:lnTo>
                <a:lnTo>
                  <a:pt x="168" y="132"/>
                </a:lnTo>
                <a:lnTo>
                  <a:pt x="168" y="132"/>
                </a:lnTo>
                <a:lnTo>
                  <a:pt x="167" y="133"/>
                </a:lnTo>
                <a:lnTo>
                  <a:pt x="165" y="135"/>
                </a:lnTo>
                <a:lnTo>
                  <a:pt x="165" y="135"/>
                </a:lnTo>
                <a:lnTo>
                  <a:pt x="165" y="138"/>
                </a:lnTo>
                <a:lnTo>
                  <a:pt x="167" y="139"/>
                </a:lnTo>
                <a:lnTo>
                  <a:pt x="167" y="139"/>
                </a:lnTo>
                <a:lnTo>
                  <a:pt x="187" y="150"/>
                </a:lnTo>
                <a:lnTo>
                  <a:pt x="187" y="150"/>
                </a:lnTo>
                <a:lnTo>
                  <a:pt x="191" y="151"/>
                </a:lnTo>
                <a:lnTo>
                  <a:pt x="191" y="151"/>
                </a:lnTo>
                <a:lnTo>
                  <a:pt x="193" y="153"/>
                </a:lnTo>
                <a:lnTo>
                  <a:pt x="193" y="156"/>
                </a:lnTo>
                <a:lnTo>
                  <a:pt x="193" y="156"/>
                </a:lnTo>
                <a:lnTo>
                  <a:pt x="191" y="161"/>
                </a:lnTo>
                <a:lnTo>
                  <a:pt x="187" y="162"/>
                </a:lnTo>
                <a:lnTo>
                  <a:pt x="182" y="164"/>
                </a:lnTo>
                <a:lnTo>
                  <a:pt x="178" y="162"/>
                </a:lnTo>
                <a:lnTo>
                  <a:pt x="178" y="162"/>
                </a:lnTo>
                <a:lnTo>
                  <a:pt x="165" y="158"/>
                </a:lnTo>
                <a:lnTo>
                  <a:pt x="165" y="158"/>
                </a:lnTo>
                <a:lnTo>
                  <a:pt x="150" y="150"/>
                </a:lnTo>
                <a:lnTo>
                  <a:pt x="150" y="150"/>
                </a:lnTo>
                <a:lnTo>
                  <a:pt x="147" y="148"/>
                </a:lnTo>
                <a:lnTo>
                  <a:pt x="144" y="151"/>
                </a:lnTo>
                <a:lnTo>
                  <a:pt x="144" y="151"/>
                </a:lnTo>
                <a:lnTo>
                  <a:pt x="144" y="155"/>
                </a:lnTo>
                <a:lnTo>
                  <a:pt x="147" y="158"/>
                </a:lnTo>
                <a:lnTo>
                  <a:pt x="147" y="158"/>
                </a:lnTo>
                <a:lnTo>
                  <a:pt x="170" y="168"/>
                </a:lnTo>
                <a:lnTo>
                  <a:pt x="170" y="168"/>
                </a:lnTo>
                <a:lnTo>
                  <a:pt x="171" y="170"/>
                </a:lnTo>
                <a:lnTo>
                  <a:pt x="170" y="173"/>
                </a:lnTo>
                <a:lnTo>
                  <a:pt x="170" y="173"/>
                </a:lnTo>
                <a:lnTo>
                  <a:pt x="165" y="176"/>
                </a:lnTo>
                <a:lnTo>
                  <a:pt x="161" y="178"/>
                </a:lnTo>
                <a:lnTo>
                  <a:pt x="156" y="178"/>
                </a:lnTo>
                <a:lnTo>
                  <a:pt x="150" y="176"/>
                </a:lnTo>
                <a:lnTo>
                  <a:pt x="150" y="176"/>
                </a:lnTo>
                <a:lnTo>
                  <a:pt x="141" y="171"/>
                </a:lnTo>
                <a:lnTo>
                  <a:pt x="141" y="171"/>
                </a:lnTo>
                <a:lnTo>
                  <a:pt x="138" y="171"/>
                </a:lnTo>
                <a:lnTo>
                  <a:pt x="135" y="173"/>
                </a:lnTo>
                <a:lnTo>
                  <a:pt x="135" y="173"/>
                </a:lnTo>
                <a:lnTo>
                  <a:pt x="135" y="176"/>
                </a:lnTo>
                <a:lnTo>
                  <a:pt x="136" y="179"/>
                </a:lnTo>
                <a:lnTo>
                  <a:pt x="136" y="179"/>
                </a:lnTo>
                <a:lnTo>
                  <a:pt x="138" y="181"/>
                </a:lnTo>
                <a:lnTo>
                  <a:pt x="136" y="182"/>
                </a:lnTo>
                <a:lnTo>
                  <a:pt x="136" y="182"/>
                </a:lnTo>
                <a:lnTo>
                  <a:pt x="132" y="185"/>
                </a:lnTo>
                <a:lnTo>
                  <a:pt x="126" y="187"/>
                </a:lnTo>
                <a:lnTo>
                  <a:pt x="126" y="187"/>
                </a:lnTo>
                <a:lnTo>
                  <a:pt x="130" y="174"/>
                </a:lnTo>
                <a:lnTo>
                  <a:pt x="130" y="174"/>
                </a:lnTo>
                <a:lnTo>
                  <a:pt x="130" y="167"/>
                </a:lnTo>
                <a:lnTo>
                  <a:pt x="129" y="164"/>
                </a:lnTo>
                <a:lnTo>
                  <a:pt x="127" y="161"/>
                </a:lnTo>
                <a:lnTo>
                  <a:pt x="127" y="161"/>
                </a:lnTo>
                <a:lnTo>
                  <a:pt x="122" y="156"/>
                </a:lnTo>
                <a:lnTo>
                  <a:pt x="122" y="156"/>
                </a:lnTo>
                <a:lnTo>
                  <a:pt x="122" y="156"/>
                </a:lnTo>
                <a:lnTo>
                  <a:pt x="121" y="155"/>
                </a:lnTo>
                <a:lnTo>
                  <a:pt x="121" y="155"/>
                </a:lnTo>
                <a:lnTo>
                  <a:pt x="121" y="148"/>
                </a:lnTo>
                <a:lnTo>
                  <a:pt x="121" y="145"/>
                </a:lnTo>
                <a:lnTo>
                  <a:pt x="118" y="141"/>
                </a:lnTo>
                <a:lnTo>
                  <a:pt x="115" y="138"/>
                </a:lnTo>
                <a:lnTo>
                  <a:pt x="115" y="138"/>
                </a:lnTo>
                <a:lnTo>
                  <a:pt x="110" y="136"/>
                </a:lnTo>
                <a:lnTo>
                  <a:pt x="106" y="136"/>
                </a:lnTo>
                <a:lnTo>
                  <a:pt x="101" y="136"/>
                </a:lnTo>
                <a:lnTo>
                  <a:pt x="96" y="138"/>
                </a:lnTo>
                <a:lnTo>
                  <a:pt x="96" y="138"/>
                </a:lnTo>
                <a:lnTo>
                  <a:pt x="95" y="139"/>
                </a:lnTo>
                <a:lnTo>
                  <a:pt x="95" y="139"/>
                </a:lnTo>
                <a:lnTo>
                  <a:pt x="89" y="133"/>
                </a:lnTo>
                <a:lnTo>
                  <a:pt x="81" y="132"/>
                </a:lnTo>
                <a:lnTo>
                  <a:pt x="81" y="132"/>
                </a:lnTo>
                <a:lnTo>
                  <a:pt x="73" y="130"/>
                </a:lnTo>
                <a:lnTo>
                  <a:pt x="67" y="133"/>
                </a:lnTo>
                <a:lnTo>
                  <a:pt x="67" y="133"/>
                </a:lnTo>
                <a:lnTo>
                  <a:pt x="61" y="127"/>
                </a:lnTo>
                <a:lnTo>
                  <a:pt x="55" y="124"/>
                </a:lnTo>
                <a:lnTo>
                  <a:pt x="49" y="122"/>
                </a:lnTo>
                <a:lnTo>
                  <a:pt x="41" y="124"/>
                </a:lnTo>
                <a:lnTo>
                  <a:pt x="41" y="124"/>
                </a:lnTo>
                <a:lnTo>
                  <a:pt x="37" y="118"/>
                </a:lnTo>
                <a:lnTo>
                  <a:pt x="37" y="118"/>
                </a:lnTo>
                <a:lnTo>
                  <a:pt x="32" y="110"/>
                </a:lnTo>
                <a:lnTo>
                  <a:pt x="27" y="102"/>
                </a:lnTo>
                <a:lnTo>
                  <a:pt x="27" y="102"/>
                </a:lnTo>
                <a:lnTo>
                  <a:pt x="23" y="99"/>
                </a:lnTo>
                <a:lnTo>
                  <a:pt x="23" y="99"/>
                </a:lnTo>
                <a:lnTo>
                  <a:pt x="24" y="98"/>
                </a:lnTo>
                <a:lnTo>
                  <a:pt x="24" y="98"/>
                </a:lnTo>
                <a:lnTo>
                  <a:pt x="52" y="41"/>
                </a:lnTo>
                <a:lnTo>
                  <a:pt x="52" y="41"/>
                </a:lnTo>
                <a:lnTo>
                  <a:pt x="53" y="40"/>
                </a:lnTo>
                <a:lnTo>
                  <a:pt x="55" y="40"/>
                </a:lnTo>
                <a:lnTo>
                  <a:pt x="55" y="40"/>
                </a:lnTo>
                <a:lnTo>
                  <a:pt x="61" y="40"/>
                </a:lnTo>
                <a:lnTo>
                  <a:pt x="69" y="38"/>
                </a:lnTo>
                <a:lnTo>
                  <a:pt x="81" y="35"/>
                </a:lnTo>
                <a:lnTo>
                  <a:pt x="81" y="35"/>
                </a:lnTo>
                <a:lnTo>
                  <a:pt x="95" y="29"/>
                </a:lnTo>
                <a:lnTo>
                  <a:pt x="95" y="29"/>
                </a:lnTo>
                <a:lnTo>
                  <a:pt x="101" y="26"/>
                </a:lnTo>
                <a:lnTo>
                  <a:pt x="109" y="27"/>
                </a:lnTo>
                <a:lnTo>
                  <a:pt x="115" y="29"/>
                </a:lnTo>
                <a:lnTo>
                  <a:pt x="121" y="32"/>
                </a:lnTo>
                <a:lnTo>
                  <a:pt x="121" y="32"/>
                </a:lnTo>
                <a:lnTo>
                  <a:pt x="106" y="38"/>
                </a:lnTo>
                <a:lnTo>
                  <a:pt x="106" y="38"/>
                </a:lnTo>
                <a:lnTo>
                  <a:pt x="92" y="41"/>
                </a:lnTo>
                <a:lnTo>
                  <a:pt x="78" y="44"/>
                </a:lnTo>
                <a:lnTo>
                  <a:pt x="78" y="44"/>
                </a:lnTo>
                <a:lnTo>
                  <a:pt x="75" y="46"/>
                </a:lnTo>
                <a:lnTo>
                  <a:pt x="73" y="49"/>
                </a:lnTo>
                <a:lnTo>
                  <a:pt x="73" y="49"/>
                </a:lnTo>
                <a:lnTo>
                  <a:pt x="73" y="55"/>
                </a:lnTo>
                <a:lnTo>
                  <a:pt x="75" y="60"/>
                </a:lnTo>
                <a:lnTo>
                  <a:pt x="76" y="64"/>
                </a:lnTo>
                <a:lnTo>
                  <a:pt x="80" y="69"/>
                </a:lnTo>
                <a:lnTo>
                  <a:pt x="83" y="72"/>
                </a:lnTo>
                <a:lnTo>
                  <a:pt x="87" y="75"/>
                </a:lnTo>
                <a:lnTo>
                  <a:pt x="92" y="76"/>
                </a:lnTo>
                <a:lnTo>
                  <a:pt x="98" y="76"/>
                </a:lnTo>
                <a:lnTo>
                  <a:pt x="98" y="76"/>
                </a:lnTo>
                <a:lnTo>
                  <a:pt x="107" y="76"/>
                </a:lnTo>
                <a:lnTo>
                  <a:pt x="115" y="75"/>
                </a:lnTo>
                <a:lnTo>
                  <a:pt x="115" y="75"/>
                </a:lnTo>
                <a:lnTo>
                  <a:pt x="121" y="73"/>
                </a:lnTo>
                <a:lnTo>
                  <a:pt x="126" y="73"/>
                </a:lnTo>
                <a:lnTo>
                  <a:pt x="126" y="73"/>
                </a:lnTo>
                <a:lnTo>
                  <a:pt x="129" y="75"/>
                </a:lnTo>
                <a:lnTo>
                  <a:pt x="132" y="78"/>
                </a:lnTo>
                <a:lnTo>
                  <a:pt x="132" y="78"/>
                </a:lnTo>
                <a:lnTo>
                  <a:pt x="135" y="84"/>
                </a:lnTo>
                <a:lnTo>
                  <a:pt x="139" y="89"/>
                </a:lnTo>
                <a:lnTo>
                  <a:pt x="150" y="98"/>
                </a:lnTo>
                <a:lnTo>
                  <a:pt x="150" y="98"/>
                </a:lnTo>
                <a:lnTo>
                  <a:pt x="159" y="104"/>
                </a:lnTo>
                <a:lnTo>
                  <a:pt x="168" y="109"/>
                </a:lnTo>
                <a:lnTo>
                  <a:pt x="188" y="118"/>
                </a:lnTo>
                <a:lnTo>
                  <a:pt x="188" y="118"/>
                </a:lnTo>
                <a:lnTo>
                  <a:pt x="213" y="130"/>
                </a:lnTo>
                <a:lnTo>
                  <a:pt x="213" y="130"/>
                </a:lnTo>
                <a:lnTo>
                  <a:pt x="216" y="132"/>
                </a:lnTo>
                <a:lnTo>
                  <a:pt x="216" y="135"/>
                </a:lnTo>
                <a:lnTo>
                  <a:pt x="216" y="135"/>
                </a:lnTo>
                <a:close/>
                <a:moveTo>
                  <a:pt x="216" y="121"/>
                </a:moveTo>
                <a:lnTo>
                  <a:pt x="216" y="121"/>
                </a:lnTo>
                <a:lnTo>
                  <a:pt x="170" y="99"/>
                </a:lnTo>
                <a:lnTo>
                  <a:pt x="170" y="99"/>
                </a:lnTo>
                <a:lnTo>
                  <a:pt x="170" y="99"/>
                </a:lnTo>
                <a:lnTo>
                  <a:pt x="170" y="99"/>
                </a:lnTo>
                <a:lnTo>
                  <a:pt x="171" y="99"/>
                </a:lnTo>
                <a:lnTo>
                  <a:pt x="171" y="99"/>
                </a:lnTo>
                <a:lnTo>
                  <a:pt x="179" y="96"/>
                </a:lnTo>
                <a:lnTo>
                  <a:pt x="179" y="96"/>
                </a:lnTo>
                <a:lnTo>
                  <a:pt x="182" y="93"/>
                </a:lnTo>
                <a:lnTo>
                  <a:pt x="182" y="90"/>
                </a:lnTo>
                <a:lnTo>
                  <a:pt x="182" y="90"/>
                </a:lnTo>
                <a:lnTo>
                  <a:pt x="179" y="89"/>
                </a:lnTo>
                <a:lnTo>
                  <a:pt x="176" y="89"/>
                </a:lnTo>
                <a:lnTo>
                  <a:pt x="176" y="89"/>
                </a:lnTo>
                <a:lnTo>
                  <a:pt x="167" y="92"/>
                </a:lnTo>
                <a:lnTo>
                  <a:pt x="167" y="92"/>
                </a:lnTo>
                <a:lnTo>
                  <a:pt x="161" y="92"/>
                </a:lnTo>
                <a:lnTo>
                  <a:pt x="155" y="90"/>
                </a:lnTo>
                <a:lnTo>
                  <a:pt x="150" y="87"/>
                </a:lnTo>
                <a:lnTo>
                  <a:pt x="145" y="83"/>
                </a:lnTo>
                <a:lnTo>
                  <a:pt x="145" y="83"/>
                </a:lnTo>
                <a:lnTo>
                  <a:pt x="139" y="73"/>
                </a:lnTo>
                <a:lnTo>
                  <a:pt x="139" y="73"/>
                </a:lnTo>
                <a:lnTo>
                  <a:pt x="136" y="70"/>
                </a:lnTo>
                <a:lnTo>
                  <a:pt x="133" y="67"/>
                </a:lnTo>
                <a:lnTo>
                  <a:pt x="129" y="66"/>
                </a:lnTo>
                <a:lnTo>
                  <a:pt x="124" y="64"/>
                </a:lnTo>
                <a:lnTo>
                  <a:pt x="124" y="64"/>
                </a:lnTo>
                <a:lnTo>
                  <a:pt x="118" y="64"/>
                </a:lnTo>
                <a:lnTo>
                  <a:pt x="112" y="66"/>
                </a:lnTo>
                <a:lnTo>
                  <a:pt x="112" y="66"/>
                </a:lnTo>
                <a:lnTo>
                  <a:pt x="103" y="67"/>
                </a:lnTo>
                <a:lnTo>
                  <a:pt x="93" y="67"/>
                </a:lnTo>
                <a:lnTo>
                  <a:pt x="93" y="67"/>
                </a:lnTo>
                <a:lnTo>
                  <a:pt x="89" y="64"/>
                </a:lnTo>
                <a:lnTo>
                  <a:pt x="86" y="61"/>
                </a:lnTo>
                <a:lnTo>
                  <a:pt x="83" y="58"/>
                </a:lnTo>
                <a:lnTo>
                  <a:pt x="83" y="52"/>
                </a:lnTo>
                <a:lnTo>
                  <a:pt x="83" y="52"/>
                </a:lnTo>
                <a:lnTo>
                  <a:pt x="92" y="50"/>
                </a:lnTo>
                <a:lnTo>
                  <a:pt x="92" y="50"/>
                </a:lnTo>
                <a:lnTo>
                  <a:pt x="112" y="46"/>
                </a:lnTo>
                <a:lnTo>
                  <a:pt x="130" y="37"/>
                </a:lnTo>
                <a:lnTo>
                  <a:pt x="130" y="37"/>
                </a:lnTo>
                <a:lnTo>
                  <a:pt x="139" y="34"/>
                </a:lnTo>
                <a:lnTo>
                  <a:pt x="148" y="30"/>
                </a:lnTo>
                <a:lnTo>
                  <a:pt x="148" y="30"/>
                </a:lnTo>
                <a:lnTo>
                  <a:pt x="156" y="32"/>
                </a:lnTo>
                <a:lnTo>
                  <a:pt x="164" y="35"/>
                </a:lnTo>
                <a:lnTo>
                  <a:pt x="164" y="35"/>
                </a:lnTo>
                <a:lnTo>
                  <a:pt x="182" y="44"/>
                </a:lnTo>
                <a:lnTo>
                  <a:pt x="182" y="44"/>
                </a:lnTo>
                <a:lnTo>
                  <a:pt x="191" y="46"/>
                </a:lnTo>
                <a:lnTo>
                  <a:pt x="199" y="44"/>
                </a:lnTo>
                <a:lnTo>
                  <a:pt x="199" y="44"/>
                </a:lnTo>
                <a:lnTo>
                  <a:pt x="228" y="104"/>
                </a:lnTo>
                <a:lnTo>
                  <a:pt x="228" y="104"/>
                </a:lnTo>
                <a:lnTo>
                  <a:pt x="224" y="107"/>
                </a:lnTo>
                <a:lnTo>
                  <a:pt x="221" y="112"/>
                </a:lnTo>
                <a:lnTo>
                  <a:pt x="219" y="116"/>
                </a:lnTo>
                <a:lnTo>
                  <a:pt x="216" y="121"/>
                </a:lnTo>
                <a:lnTo>
                  <a:pt x="216" y="12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grpSp>
        <p:nvGrpSpPr>
          <p:cNvPr id="51" name="Group 50"/>
          <p:cNvGrpSpPr/>
          <p:nvPr/>
        </p:nvGrpSpPr>
        <p:grpSpPr>
          <a:xfrm>
            <a:off x="957629" y="3481807"/>
            <a:ext cx="1125688" cy="852680"/>
            <a:chOff x="4960938" y="0"/>
            <a:chExt cx="955675" cy="965200"/>
          </a:xfrm>
          <a:solidFill>
            <a:srgbClr val="8D2346"/>
          </a:solidFill>
        </p:grpSpPr>
        <p:sp>
          <p:nvSpPr>
            <p:cNvPr id="52" name="Freeform 369"/>
            <p:cNvSpPr>
              <a:spLocks/>
            </p:cNvSpPr>
            <p:nvPr/>
          </p:nvSpPr>
          <p:spPr bwMode="auto">
            <a:xfrm>
              <a:off x="5562601" y="146050"/>
              <a:ext cx="114300" cy="60325"/>
            </a:xfrm>
            <a:custGeom>
              <a:avLst/>
              <a:gdLst>
                <a:gd name="T0" fmla="*/ 3 w 72"/>
                <a:gd name="T1" fmla="*/ 9 h 38"/>
                <a:gd name="T2" fmla="*/ 3 w 72"/>
                <a:gd name="T3" fmla="*/ 9 h 38"/>
                <a:gd name="T4" fmla="*/ 15 w 72"/>
                <a:gd name="T5" fmla="*/ 15 h 38"/>
                <a:gd name="T6" fmla="*/ 15 w 72"/>
                <a:gd name="T7" fmla="*/ 15 h 38"/>
                <a:gd name="T8" fmla="*/ 39 w 72"/>
                <a:gd name="T9" fmla="*/ 27 h 38"/>
                <a:gd name="T10" fmla="*/ 52 w 72"/>
                <a:gd name="T11" fmla="*/ 34 h 38"/>
                <a:gd name="T12" fmla="*/ 66 w 72"/>
                <a:gd name="T13" fmla="*/ 38 h 38"/>
                <a:gd name="T14" fmla="*/ 66 w 72"/>
                <a:gd name="T15" fmla="*/ 38 h 38"/>
                <a:gd name="T16" fmla="*/ 66 w 72"/>
                <a:gd name="T17" fmla="*/ 38 h 38"/>
                <a:gd name="T18" fmla="*/ 69 w 72"/>
                <a:gd name="T19" fmla="*/ 37 h 38"/>
                <a:gd name="T20" fmla="*/ 72 w 72"/>
                <a:gd name="T21" fmla="*/ 34 h 38"/>
                <a:gd name="T22" fmla="*/ 72 w 72"/>
                <a:gd name="T23" fmla="*/ 34 h 38"/>
                <a:gd name="T24" fmla="*/ 70 w 72"/>
                <a:gd name="T25" fmla="*/ 31 h 38"/>
                <a:gd name="T26" fmla="*/ 70 w 72"/>
                <a:gd name="T27" fmla="*/ 31 h 38"/>
                <a:gd name="T28" fmla="*/ 67 w 72"/>
                <a:gd name="T29" fmla="*/ 27 h 38"/>
                <a:gd name="T30" fmla="*/ 67 w 72"/>
                <a:gd name="T31" fmla="*/ 27 h 38"/>
                <a:gd name="T32" fmla="*/ 55 w 72"/>
                <a:gd name="T33" fmla="*/ 23 h 38"/>
                <a:gd name="T34" fmla="*/ 43 w 72"/>
                <a:gd name="T35" fmla="*/ 18 h 38"/>
                <a:gd name="T36" fmla="*/ 20 w 72"/>
                <a:gd name="T37" fmla="*/ 6 h 38"/>
                <a:gd name="T38" fmla="*/ 18 w 72"/>
                <a:gd name="T39" fmla="*/ 6 h 38"/>
                <a:gd name="T40" fmla="*/ 18 w 72"/>
                <a:gd name="T41" fmla="*/ 6 h 38"/>
                <a:gd name="T42" fmla="*/ 7 w 72"/>
                <a:gd name="T43" fmla="*/ 0 h 38"/>
                <a:gd name="T44" fmla="*/ 7 w 72"/>
                <a:gd name="T45" fmla="*/ 0 h 38"/>
                <a:gd name="T46" fmla="*/ 3 w 72"/>
                <a:gd name="T47" fmla="*/ 0 h 38"/>
                <a:gd name="T48" fmla="*/ 0 w 72"/>
                <a:gd name="T49" fmla="*/ 3 h 38"/>
                <a:gd name="T50" fmla="*/ 0 w 72"/>
                <a:gd name="T51" fmla="*/ 3 h 38"/>
                <a:gd name="T52" fmla="*/ 0 w 72"/>
                <a:gd name="T53" fmla="*/ 6 h 38"/>
                <a:gd name="T54" fmla="*/ 0 w 72"/>
                <a:gd name="T55" fmla="*/ 6 h 38"/>
                <a:gd name="T56" fmla="*/ 3 w 72"/>
                <a:gd name="T57" fmla="*/ 9 h 38"/>
                <a:gd name="T58" fmla="*/ 3 w 72"/>
                <a:gd name="T59"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38">
                  <a:moveTo>
                    <a:pt x="3" y="9"/>
                  </a:moveTo>
                  <a:lnTo>
                    <a:pt x="3" y="9"/>
                  </a:lnTo>
                  <a:lnTo>
                    <a:pt x="15" y="15"/>
                  </a:lnTo>
                  <a:lnTo>
                    <a:pt x="15" y="15"/>
                  </a:lnTo>
                  <a:lnTo>
                    <a:pt x="39" y="27"/>
                  </a:lnTo>
                  <a:lnTo>
                    <a:pt x="52" y="34"/>
                  </a:lnTo>
                  <a:lnTo>
                    <a:pt x="66" y="38"/>
                  </a:lnTo>
                  <a:lnTo>
                    <a:pt x="66" y="38"/>
                  </a:lnTo>
                  <a:lnTo>
                    <a:pt x="66" y="38"/>
                  </a:lnTo>
                  <a:lnTo>
                    <a:pt x="69" y="37"/>
                  </a:lnTo>
                  <a:lnTo>
                    <a:pt x="72" y="34"/>
                  </a:lnTo>
                  <a:lnTo>
                    <a:pt x="72" y="34"/>
                  </a:lnTo>
                  <a:lnTo>
                    <a:pt x="70" y="31"/>
                  </a:lnTo>
                  <a:lnTo>
                    <a:pt x="70" y="31"/>
                  </a:lnTo>
                  <a:lnTo>
                    <a:pt x="67" y="27"/>
                  </a:lnTo>
                  <a:lnTo>
                    <a:pt x="67" y="27"/>
                  </a:lnTo>
                  <a:lnTo>
                    <a:pt x="55" y="23"/>
                  </a:lnTo>
                  <a:lnTo>
                    <a:pt x="43" y="18"/>
                  </a:lnTo>
                  <a:lnTo>
                    <a:pt x="20" y="6"/>
                  </a:lnTo>
                  <a:lnTo>
                    <a:pt x="18" y="6"/>
                  </a:lnTo>
                  <a:lnTo>
                    <a:pt x="18" y="6"/>
                  </a:lnTo>
                  <a:lnTo>
                    <a:pt x="7" y="0"/>
                  </a:lnTo>
                  <a:lnTo>
                    <a:pt x="7" y="0"/>
                  </a:lnTo>
                  <a:lnTo>
                    <a:pt x="3" y="0"/>
                  </a:lnTo>
                  <a:lnTo>
                    <a:pt x="0" y="3"/>
                  </a:lnTo>
                  <a:lnTo>
                    <a:pt x="0" y="3"/>
                  </a:lnTo>
                  <a:lnTo>
                    <a:pt x="0" y="6"/>
                  </a:lnTo>
                  <a:lnTo>
                    <a:pt x="0" y="6"/>
                  </a:lnTo>
                  <a:lnTo>
                    <a:pt x="3" y="9"/>
                  </a:lnTo>
                  <a:lnTo>
                    <a:pt x="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70"/>
            <p:cNvSpPr>
              <a:spLocks/>
            </p:cNvSpPr>
            <p:nvPr/>
          </p:nvSpPr>
          <p:spPr bwMode="auto">
            <a:xfrm>
              <a:off x="5632451" y="53975"/>
              <a:ext cx="173038" cy="77788"/>
            </a:xfrm>
            <a:custGeom>
              <a:avLst/>
              <a:gdLst>
                <a:gd name="T0" fmla="*/ 3 w 109"/>
                <a:gd name="T1" fmla="*/ 10 h 49"/>
                <a:gd name="T2" fmla="*/ 3 w 109"/>
                <a:gd name="T3" fmla="*/ 10 h 49"/>
                <a:gd name="T4" fmla="*/ 22 w 109"/>
                <a:gd name="T5" fmla="*/ 18 h 49"/>
                <a:gd name="T6" fmla="*/ 40 w 109"/>
                <a:gd name="T7" fmla="*/ 26 h 49"/>
                <a:gd name="T8" fmla="*/ 40 w 109"/>
                <a:gd name="T9" fmla="*/ 26 h 49"/>
                <a:gd name="T10" fmla="*/ 71 w 109"/>
                <a:gd name="T11" fmla="*/ 40 h 49"/>
                <a:gd name="T12" fmla="*/ 87 w 109"/>
                <a:gd name="T13" fmla="*/ 44 h 49"/>
                <a:gd name="T14" fmla="*/ 103 w 109"/>
                <a:gd name="T15" fmla="*/ 49 h 49"/>
                <a:gd name="T16" fmla="*/ 104 w 109"/>
                <a:gd name="T17" fmla="*/ 49 h 49"/>
                <a:gd name="T18" fmla="*/ 104 w 109"/>
                <a:gd name="T19" fmla="*/ 49 h 49"/>
                <a:gd name="T20" fmla="*/ 107 w 109"/>
                <a:gd name="T21" fmla="*/ 49 h 49"/>
                <a:gd name="T22" fmla="*/ 109 w 109"/>
                <a:gd name="T23" fmla="*/ 46 h 49"/>
                <a:gd name="T24" fmla="*/ 109 w 109"/>
                <a:gd name="T25" fmla="*/ 46 h 49"/>
                <a:gd name="T26" fmla="*/ 109 w 109"/>
                <a:gd name="T27" fmla="*/ 41 h 49"/>
                <a:gd name="T28" fmla="*/ 109 w 109"/>
                <a:gd name="T29" fmla="*/ 41 h 49"/>
                <a:gd name="T30" fmla="*/ 106 w 109"/>
                <a:gd name="T31" fmla="*/ 40 h 49"/>
                <a:gd name="T32" fmla="*/ 106 w 109"/>
                <a:gd name="T33" fmla="*/ 40 h 49"/>
                <a:gd name="T34" fmla="*/ 89 w 109"/>
                <a:gd name="T35" fmla="*/ 35 h 49"/>
                <a:gd name="T36" fmla="*/ 74 w 109"/>
                <a:gd name="T37" fmla="*/ 29 h 49"/>
                <a:gd name="T38" fmla="*/ 43 w 109"/>
                <a:gd name="T39" fmla="*/ 15 h 49"/>
                <a:gd name="T40" fmla="*/ 43 w 109"/>
                <a:gd name="T41" fmla="*/ 15 h 49"/>
                <a:gd name="T42" fmla="*/ 25 w 109"/>
                <a:gd name="T43" fmla="*/ 7 h 49"/>
                <a:gd name="T44" fmla="*/ 6 w 109"/>
                <a:gd name="T45" fmla="*/ 0 h 49"/>
                <a:gd name="T46" fmla="*/ 6 w 109"/>
                <a:gd name="T47" fmla="*/ 0 h 49"/>
                <a:gd name="T48" fmla="*/ 3 w 109"/>
                <a:gd name="T49" fmla="*/ 1 h 49"/>
                <a:gd name="T50" fmla="*/ 0 w 109"/>
                <a:gd name="T51" fmla="*/ 3 h 49"/>
                <a:gd name="T52" fmla="*/ 0 w 109"/>
                <a:gd name="T53" fmla="*/ 3 h 49"/>
                <a:gd name="T54" fmla="*/ 0 w 109"/>
                <a:gd name="T55" fmla="*/ 7 h 49"/>
                <a:gd name="T56" fmla="*/ 0 w 109"/>
                <a:gd name="T57" fmla="*/ 7 h 49"/>
                <a:gd name="T58" fmla="*/ 3 w 109"/>
                <a:gd name="T59" fmla="*/ 10 h 49"/>
                <a:gd name="T60" fmla="*/ 3 w 109"/>
                <a:gd name="T61"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49">
                  <a:moveTo>
                    <a:pt x="3" y="10"/>
                  </a:moveTo>
                  <a:lnTo>
                    <a:pt x="3" y="10"/>
                  </a:lnTo>
                  <a:lnTo>
                    <a:pt x="22" y="18"/>
                  </a:lnTo>
                  <a:lnTo>
                    <a:pt x="40" y="26"/>
                  </a:lnTo>
                  <a:lnTo>
                    <a:pt x="40" y="26"/>
                  </a:lnTo>
                  <a:lnTo>
                    <a:pt x="71" y="40"/>
                  </a:lnTo>
                  <a:lnTo>
                    <a:pt x="87" y="44"/>
                  </a:lnTo>
                  <a:lnTo>
                    <a:pt x="103" y="49"/>
                  </a:lnTo>
                  <a:lnTo>
                    <a:pt x="104" y="49"/>
                  </a:lnTo>
                  <a:lnTo>
                    <a:pt x="104" y="49"/>
                  </a:lnTo>
                  <a:lnTo>
                    <a:pt x="107" y="49"/>
                  </a:lnTo>
                  <a:lnTo>
                    <a:pt x="109" y="46"/>
                  </a:lnTo>
                  <a:lnTo>
                    <a:pt x="109" y="46"/>
                  </a:lnTo>
                  <a:lnTo>
                    <a:pt x="109" y="41"/>
                  </a:lnTo>
                  <a:lnTo>
                    <a:pt x="109" y="41"/>
                  </a:lnTo>
                  <a:lnTo>
                    <a:pt x="106" y="40"/>
                  </a:lnTo>
                  <a:lnTo>
                    <a:pt x="106" y="40"/>
                  </a:lnTo>
                  <a:lnTo>
                    <a:pt x="89" y="35"/>
                  </a:lnTo>
                  <a:lnTo>
                    <a:pt x="74" y="29"/>
                  </a:lnTo>
                  <a:lnTo>
                    <a:pt x="43" y="15"/>
                  </a:lnTo>
                  <a:lnTo>
                    <a:pt x="43" y="15"/>
                  </a:lnTo>
                  <a:lnTo>
                    <a:pt x="25" y="7"/>
                  </a:lnTo>
                  <a:lnTo>
                    <a:pt x="6" y="0"/>
                  </a:lnTo>
                  <a:lnTo>
                    <a:pt x="6" y="0"/>
                  </a:lnTo>
                  <a:lnTo>
                    <a:pt x="3" y="1"/>
                  </a:lnTo>
                  <a:lnTo>
                    <a:pt x="0" y="3"/>
                  </a:lnTo>
                  <a:lnTo>
                    <a:pt x="0" y="3"/>
                  </a:lnTo>
                  <a:lnTo>
                    <a:pt x="0" y="7"/>
                  </a:lnTo>
                  <a:lnTo>
                    <a:pt x="0" y="7"/>
                  </a:lnTo>
                  <a:lnTo>
                    <a:pt x="3" y="10"/>
                  </a:lnTo>
                  <a:lnTo>
                    <a:pt x="3"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71"/>
            <p:cNvSpPr>
              <a:spLocks/>
            </p:cNvSpPr>
            <p:nvPr/>
          </p:nvSpPr>
          <p:spPr bwMode="auto">
            <a:xfrm>
              <a:off x="5549901" y="384175"/>
              <a:ext cx="17463" cy="17463"/>
            </a:xfrm>
            <a:custGeom>
              <a:avLst/>
              <a:gdLst>
                <a:gd name="T0" fmla="*/ 5 w 11"/>
                <a:gd name="T1" fmla="*/ 0 h 11"/>
                <a:gd name="T2" fmla="*/ 5 w 11"/>
                <a:gd name="T3" fmla="*/ 0 h 11"/>
                <a:gd name="T4" fmla="*/ 1 w 11"/>
                <a:gd name="T5" fmla="*/ 2 h 11"/>
                <a:gd name="T6" fmla="*/ 0 w 11"/>
                <a:gd name="T7" fmla="*/ 5 h 11"/>
                <a:gd name="T8" fmla="*/ 0 w 11"/>
                <a:gd name="T9" fmla="*/ 5 h 11"/>
                <a:gd name="T10" fmla="*/ 1 w 11"/>
                <a:gd name="T11" fmla="*/ 9 h 11"/>
                <a:gd name="T12" fmla="*/ 5 w 11"/>
                <a:gd name="T13" fmla="*/ 11 h 11"/>
                <a:gd name="T14" fmla="*/ 5 w 11"/>
                <a:gd name="T15" fmla="*/ 11 h 11"/>
                <a:gd name="T16" fmla="*/ 9 w 11"/>
                <a:gd name="T17" fmla="*/ 9 h 11"/>
                <a:gd name="T18" fmla="*/ 11 w 11"/>
                <a:gd name="T19" fmla="*/ 5 h 11"/>
                <a:gd name="T20" fmla="*/ 11 w 11"/>
                <a:gd name="T21" fmla="*/ 5 h 11"/>
                <a:gd name="T22" fmla="*/ 9 w 11"/>
                <a:gd name="T23" fmla="*/ 2 h 11"/>
                <a:gd name="T24" fmla="*/ 5 w 11"/>
                <a:gd name="T25" fmla="*/ 0 h 11"/>
                <a:gd name="T26" fmla="*/ 5 w 11"/>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1">
                  <a:moveTo>
                    <a:pt x="5" y="0"/>
                  </a:moveTo>
                  <a:lnTo>
                    <a:pt x="5" y="0"/>
                  </a:lnTo>
                  <a:lnTo>
                    <a:pt x="1" y="2"/>
                  </a:lnTo>
                  <a:lnTo>
                    <a:pt x="0" y="5"/>
                  </a:lnTo>
                  <a:lnTo>
                    <a:pt x="0" y="5"/>
                  </a:lnTo>
                  <a:lnTo>
                    <a:pt x="1" y="9"/>
                  </a:lnTo>
                  <a:lnTo>
                    <a:pt x="5" y="11"/>
                  </a:lnTo>
                  <a:lnTo>
                    <a:pt x="5" y="11"/>
                  </a:lnTo>
                  <a:lnTo>
                    <a:pt x="9" y="9"/>
                  </a:lnTo>
                  <a:lnTo>
                    <a:pt x="11" y="5"/>
                  </a:lnTo>
                  <a:lnTo>
                    <a:pt x="11" y="5"/>
                  </a:lnTo>
                  <a:lnTo>
                    <a:pt x="9"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72"/>
            <p:cNvSpPr>
              <a:spLocks/>
            </p:cNvSpPr>
            <p:nvPr/>
          </p:nvSpPr>
          <p:spPr bwMode="auto">
            <a:xfrm>
              <a:off x="5576888" y="92075"/>
              <a:ext cx="169863" cy="77788"/>
            </a:xfrm>
            <a:custGeom>
              <a:avLst/>
              <a:gdLst>
                <a:gd name="T0" fmla="*/ 3 w 107"/>
                <a:gd name="T1" fmla="*/ 9 h 49"/>
                <a:gd name="T2" fmla="*/ 3 w 107"/>
                <a:gd name="T3" fmla="*/ 9 h 49"/>
                <a:gd name="T4" fmla="*/ 24 w 107"/>
                <a:gd name="T5" fmla="*/ 17 h 49"/>
                <a:gd name="T6" fmla="*/ 43 w 107"/>
                <a:gd name="T7" fmla="*/ 26 h 49"/>
                <a:gd name="T8" fmla="*/ 43 w 107"/>
                <a:gd name="T9" fmla="*/ 26 h 49"/>
                <a:gd name="T10" fmla="*/ 72 w 107"/>
                <a:gd name="T11" fmla="*/ 40 h 49"/>
                <a:gd name="T12" fmla="*/ 86 w 107"/>
                <a:gd name="T13" fmla="*/ 45 h 49"/>
                <a:gd name="T14" fmla="*/ 101 w 107"/>
                <a:gd name="T15" fmla="*/ 49 h 49"/>
                <a:gd name="T16" fmla="*/ 102 w 107"/>
                <a:gd name="T17" fmla="*/ 49 h 49"/>
                <a:gd name="T18" fmla="*/ 102 w 107"/>
                <a:gd name="T19" fmla="*/ 49 h 49"/>
                <a:gd name="T20" fmla="*/ 106 w 107"/>
                <a:gd name="T21" fmla="*/ 48 h 49"/>
                <a:gd name="T22" fmla="*/ 107 w 107"/>
                <a:gd name="T23" fmla="*/ 46 h 49"/>
                <a:gd name="T24" fmla="*/ 107 w 107"/>
                <a:gd name="T25" fmla="*/ 46 h 49"/>
                <a:gd name="T26" fmla="*/ 107 w 107"/>
                <a:gd name="T27" fmla="*/ 42 h 49"/>
                <a:gd name="T28" fmla="*/ 107 w 107"/>
                <a:gd name="T29" fmla="*/ 42 h 49"/>
                <a:gd name="T30" fmla="*/ 104 w 107"/>
                <a:gd name="T31" fmla="*/ 40 h 49"/>
                <a:gd name="T32" fmla="*/ 104 w 107"/>
                <a:gd name="T33" fmla="*/ 40 h 49"/>
                <a:gd name="T34" fmla="*/ 89 w 107"/>
                <a:gd name="T35" fmla="*/ 35 h 49"/>
                <a:gd name="T36" fmla="*/ 73 w 107"/>
                <a:gd name="T37" fmla="*/ 29 h 49"/>
                <a:gd name="T38" fmla="*/ 46 w 107"/>
                <a:gd name="T39" fmla="*/ 17 h 49"/>
                <a:gd name="T40" fmla="*/ 46 w 107"/>
                <a:gd name="T41" fmla="*/ 17 h 49"/>
                <a:gd name="T42" fmla="*/ 26 w 107"/>
                <a:gd name="T43" fmla="*/ 8 h 49"/>
                <a:gd name="T44" fmla="*/ 7 w 107"/>
                <a:gd name="T45" fmla="*/ 0 h 49"/>
                <a:gd name="T46" fmla="*/ 7 w 107"/>
                <a:gd name="T47" fmla="*/ 0 h 49"/>
                <a:gd name="T48" fmla="*/ 3 w 107"/>
                <a:gd name="T49" fmla="*/ 0 h 49"/>
                <a:gd name="T50" fmla="*/ 0 w 107"/>
                <a:gd name="T51" fmla="*/ 3 h 49"/>
                <a:gd name="T52" fmla="*/ 0 w 107"/>
                <a:gd name="T53" fmla="*/ 3 h 49"/>
                <a:gd name="T54" fmla="*/ 0 w 107"/>
                <a:gd name="T55" fmla="*/ 6 h 49"/>
                <a:gd name="T56" fmla="*/ 0 w 107"/>
                <a:gd name="T57" fmla="*/ 6 h 49"/>
                <a:gd name="T58" fmla="*/ 3 w 107"/>
                <a:gd name="T59" fmla="*/ 9 h 49"/>
                <a:gd name="T60" fmla="*/ 3 w 107"/>
                <a:gd name="T61"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 h="49">
                  <a:moveTo>
                    <a:pt x="3" y="9"/>
                  </a:moveTo>
                  <a:lnTo>
                    <a:pt x="3" y="9"/>
                  </a:lnTo>
                  <a:lnTo>
                    <a:pt x="24" y="17"/>
                  </a:lnTo>
                  <a:lnTo>
                    <a:pt x="43" y="26"/>
                  </a:lnTo>
                  <a:lnTo>
                    <a:pt x="43" y="26"/>
                  </a:lnTo>
                  <a:lnTo>
                    <a:pt x="72" y="40"/>
                  </a:lnTo>
                  <a:lnTo>
                    <a:pt x="86" y="45"/>
                  </a:lnTo>
                  <a:lnTo>
                    <a:pt x="101" y="49"/>
                  </a:lnTo>
                  <a:lnTo>
                    <a:pt x="102" y="49"/>
                  </a:lnTo>
                  <a:lnTo>
                    <a:pt x="102" y="49"/>
                  </a:lnTo>
                  <a:lnTo>
                    <a:pt x="106" y="48"/>
                  </a:lnTo>
                  <a:lnTo>
                    <a:pt x="107" y="46"/>
                  </a:lnTo>
                  <a:lnTo>
                    <a:pt x="107" y="46"/>
                  </a:lnTo>
                  <a:lnTo>
                    <a:pt x="107" y="42"/>
                  </a:lnTo>
                  <a:lnTo>
                    <a:pt x="107" y="42"/>
                  </a:lnTo>
                  <a:lnTo>
                    <a:pt x="104" y="40"/>
                  </a:lnTo>
                  <a:lnTo>
                    <a:pt x="104" y="40"/>
                  </a:lnTo>
                  <a:lnTo>
                    <a:pt x="89" y="35"/>
                  </a:lnTo>
                  <a:lnTo>
                    <a:pt x="73" y="29"/>
                  </a:lnTo>
                  <a:lnTo>
                    <a:pt x="46" y="17"/>
                  </a:lnTo>
                  <a:lnTo>
                    <a:pt x="46" y="17"/>
                  </a:lnTo>
                  <a:lnTo>
                    <a:pt x="26" y="8"/>
                  </a:lnTo>
                  <a:lnTo>
                    <a:pt x="7" y="0"/>
                  </a:lnTo>
                  <a:lnTo>
                    <a:pt x="7" y="0"/>
                  </a:lnTo>
                  <a:lnTo>
                    <a:pt x="3" y="0"/>
                  </a:lnTo>
                  <a:lnTo>
                    <a:pt x="0" y="3"/>
                  </a:lnTo>
                  <a:lnTo>
                    <a:pt x="0" y="3"/>
                  </a:lnTo>
                  <a:lnTo>
                    <a:pt x="0" y="6"/>
                  </a:lnTo>
                  <a:lnTo>
                    <a:pt x="0" y="6"/>
                  </a:lnTo>
                  <a:lnTo>
                    <a:pt x="3" y="9"/>
                  </a:lnTo>
                  <a:lnTo>
                    <a:pt x="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73"/>
            <p:cNvSpPr>
              <a:spLocks/>
            </p:cNvSpPr>
            <p:nvPr/>
          </p:nvSpPr>
          <p:spPr bwMode="auto">
            <a:xfrm>
              <a:off x="5532438" y="196850"/>
              <a:ext cx="55563" cy="36513"/>
            </a:xfrm>
            <a:custGeom>
              <a:avLst/>
              <a:gdLst>
                <a:gd name="T0" fmla="*/ 2 w 35"/>
                <a:gd name="T1" fmla="*/ 9 h 23"/>
                <a:gd name="T2" fmla="*/ 2 w 35"/>
                <a:gd name="T3" fmla="*/ 9 h 23"/>
                <a:gd name="T4" fmla="*/ 28 w 35"/>
                <a:gd name="T5" fmla="*/ 23 h 23"/>
                <a:gd name="T6" fmla="*/ 28 w 35"/>
                <a:gd name="T7" fmla="*/ 23 h 23"/>
                <a:gd name="T8" fmla="*/ 29 w 35"/>
                <a:gd name="T9" fmla="*/ 23 h 23"/>
                <a:gd name="T10" fmla="*/ 29 w 35"/>
                <a:gd name="T11" fmla="*/ 23 h 23"/>
                <a:gd name="T12" fmla="*/ 32 w 35"/>
                <a:gd name="T13" fmla="*/ 23 h 23"/>
                <a:gd name="T14" fmla="*/ 35 w 35"/>
                <a:gd name="T15" fmla="*/ 20 h 23"/>
                <a:gd name="T16" fmla="*/ 35 w 35"/>
                <a:gd name="T17" fmla="*/ 20 h 23"/>
                <a:gd name="T18" fmla="*/ 35 w 35"/>
                <a:gd name="T19" fmla="*/ 17 h 23"/>
                <a:gd name="T20" fmla="*/ 32 w 35"/>
                <a:gd name="T21" fmla="*/ 14 h 23"/>
                <a:gd name="T22" fmla="*/ 32 w 35"/>
                <a:gd name="T23" fmla="*/ 14 h 23"/>
                <a:gd name="T24" fmla="*/ 8 w 35"/>
                <a:gd name="T25" fmla="*/ 0 h 23"/>
                <a:gd name="T26" fmla="*/ 8 w 35"/>
                <a:gd name="T27" fmla="*/ 0 h 23"/>
                <a:gd name="T28" fmla="*/ 3 w 35"/>
                <a:gd name="T29" fmla="*/ 0 h 23"/>
                <a:gd name="T30" fmla="*/ 0 w 35"/>
                <a:gd name="T31" fmla="*/ 2 h 23"/>
                <a:gd name="T32" fmla="*/ 0 w 35"/>
                <a:gd name="T33" fmla="*/ 2 h 23"/>
                <a:gd name="T34" fmla="*/ 0 w 35"/>
                <a:gd name="T35" fmla="*/ 6 h 23"/>
                <a:gd name="T36" fmla="*/ 0 w 35"/>
                <a:gd name="T37" fmla="*/ 6 h 23"/>
                <a:gd name="T38" fmla="*/ 2 w 35"/>
                <a:gd name="T39" fmla="*/ 9 h 23"/>
                <a:gd name="T40" fmla="*/ 2 w 35"/>
                <a:gd name="T41"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3">
                  <a:moveTo>
                    <a:pt x="2" y="9"/>
                  </a:moveTo>
                  <a:lnTo>
                    <a:pt x="2" y="9"/>
                  </a:lnTo>
                  <a:lnTo>
                    <a:pt x="28" y="23"/>
                  </a:lnTo>
                  <a:lnTo>
                    <a:pt x="28" y="23"/>
                  </a:lnTo>
                  <a:lnTo>
                    <a:pt x="29" y="23"/>
                  </a:lnTo>
                  <a:lnTo>
                    <a:pt x="29" y="23"/>
                  </a:lnTo>
                  <a:lnTo>
                    <a:pt x="32" y="23"/>
                  </a:lnTo>
                  <a:lnTo>
                    <a:pt x="35" y="20"/>
                  </a:lnTo>
                  <a:lnTo>
                    <a:pt x="35" y="20"/>
                  </a:lnTo>
                  <a:lnTo>
                    <a:pt x="35" y="17"/>
                  </a:lnTo>
                  <a:lnTo>
                    <a:pt x="32" y="14"/>
                  </a:lnTo>
                  <a:lnTo>
                    <a:pt x="32" y="14"/>
                  </a:lnTo>
                  <a:lnTo>
                    <a:pt x="8" y="0"/>
                  </a:lnTo>
                  <a:lnTo>
                    <a:pt x="8" y="0"/>
                  </a:lnTo>
                  <a:lnTo>
                    <a:pt x="3" y="0"/>
                  </a:lnTo>
                  <a:lnTo>
                    <a:pt x="0" y="2"/>
                  </a:lnTo>
                  <a:lnTo>
                    <a:pt x="0" y="2"/>
                  </a:lnTo>
                  <a:lnTo>
                    <a:pt x="0" y="6"/>
                  </a:lnTo>
                  <a:lnTo>
                    <a:pt x="0" y="6"/>
                  </a:lnTo>
                  <a:lnTo>
                    <a:pt x="2" y="9"/>
                  </a:lnTo>
                  <a:lnTo>
                    <a:pt x="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374"/>
            <p:cNvSpPr>
              <a:spLocks/>
            </p:cNvSpPr>
            <p:nvPr/>
          </p:nvSpPr>
          <p:spPr bwMode="auto">
            <a:xfrm>
              <a:off x="5313363" y="384175"/>
              <a:ext cx="17463" cy="17463"/>
            </a:xfrm>
            <a:custGeom>
              <a:avLst/>
              <a:gdLst>
                <a:gd name="T0" fmla="*/ 6 w 11"/>
                <a:gd name="T1" fmla="*/ 11 h 11"/>
                <a:gd name="T2" fmla="*/ 6 w 11"/>
                <a:gd name="T3" fmla="*/ 11 h 11"/>
                <a:gd name="T4" fmla="*/ 9 w 11"/>
                <a:gd name="T5" fmla="*/ 9 h 11"/>
                <a:gd name="T6" fmla="*/ 11 w 11"/>
                <a:gd name="T7" fmla="*/ 5 h 11"/>
                <a:gd name="T8" fmla="*/ 11 w 11"/>
                <a:gd name="T9" fmla="*/ 5 h 11"/>
                <a:gd name="T10" fmla="*/ 9 w 11"/>
                <a:gd name="T11" fmla="*/ 2 h 11"/>
                <a:gd name="T12" fmla="*/ 6 w 11"/>
                <a:gd name="T13" fmla="*/ 0 h 11"/>
                <a:gd name="T14" fmla="*/ 6 w 11"/>
                <a:gd name="T15" fmla="*/ 0 h 11"/>
                <a:gd name="T16" fmla="*/ 2 w 11"/>
                <a:gd name="T17" fmla="*/ 2 h 11"/>
                <a:gd name="T18" fmla="*/ 0 w 11"/>
                <a:gd name="T19" fmla="*/ 5 h 11"/>
                <a:gd name="T20" fmla="*/ 0 w 11"/>
                <a:gd name="T21" fmla="*/ 5 h 11"/>
                <a:gd name="T22" fmla="*/ 2 w 11"/>
                <a:gd name="T23" fmla="*/ 9 h 11"/>
                <a:gd name="T24" fmla="*/ 6 w 11"/>
                <a:gd name="T25" fmla="*/ 11 h 11"/>
                <a:gd name="T26" fmla="*/ 6 w 11"/>
                <a:gd name="T2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1">
                  <a:moveTo>
                    <a:pt x="6" y="11"/>
                  </a:moveTo>
                  <a:lnTo>
                    <a:pt x="6" y="11"/>
                  </a:lnTo>
                  <a:lnTo>
                    <a:pt x="9" y="9"/>
                  </a:lnTo>
                  <a:lnTo>
                    <a:pt x="11" y="5"/>
                  </a:lnTo>
                  <a:lnTo>
                    <a:pt x="11" y="5"/>
                  </a:lnTo>
                  <a:lnTo>
                    <a:pt x="9" y="2"/>
                  </a:lnTo>
                  <a:lnTo>
                    <a:pt x="6" y="0"/>
                  </a:lnTo>
                  <a:lnTo>
                    <a:pt x="6" y="0"/>
                  </a:lnTo>
                  <a:lnTo>
                    <a:pt x="2" y="2"/>
                  </a:lnTo>
                  <a:lnTo>
                    <a:pt x="0" y="5"/>
                  </a:lnTo>
                  <a:lnTo>
                    <a:pt x="0" y="5"/>
                  </a:lnTo>
                  <a:lnTo>
                    <a:pt x="2" y="9"/>
                  </a:lnTo>
                  <a:lnTo>
                    <a:pt x="6" y="11"/>
                  </a:lnTo>
                  <a:lnTo>
                    <a:pt x="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375"/>
            <p:cNvSpPr>
              <a:spLocks noEditPoints="1"/>
            </p:cNvSpPr>
            <p:nvPr/>
          </p:nvSpPr>
          <p:spPr bwMode="auto">
            <a:xfrm>
              <a:off x="4960938" y="0"/>
              <a:ext cx="955675" cy="965200"/>
            </a:xfrm>
            <a:custGeom>
              <a:avLst/>
              <a:gdLst>
                <a:gd name="T0" fmla="*/ 540 w 602"/>
                <a:gd name="T1" fmla="*/ 116 h 608"/>
                <a:gd name="T2" fmla="*/ 547 w 602"/>
                <a:gd name="T3" fmla="*/ 44 h 608"/>
                <a:gd name="T4" fmla="*/ 365 w 602"/>
                <a:gd name="T5" fmla="*/ 28 h 608"/>
                <a:gd name="T6" fmla="*/ 310 w 602"/>
                <a:gd name="T7" fmla="*/ 92 h 608"/>
                <a:gd name="T8" fmla="*/ 302 w 602"/>
                <a:gd name="T9" fmla="*/ 32 h 608"/>
                <a:gd name="T10" fmla="*/ 297 w 602"/>
                <a:gd name="T11" fmla="*/ 92 h 608"/>
                <a:gd name="T12" fmla="*/ 233 w 602"/>
                <a:gd name="T13" fmla="*/ 18 h 608"/>
                <a:gd name="T14" fmla="*/ 34 w 602"/>
                <a:gd name="T15" fmla="*/ 51 h 608"/>
                <a:gd name="T16" fmla="*/ 81 w 602"/>
                <a:gd name="T17" fmla="*/ 127 h 608"/>
                <a:gd name="T18" fmla="*/ 233 w 602"/>
                <a:gd name="T19" fmla="*/ 323 h 608"/>
                <a:gd name="T20" fmla="*/ 212 w 602"/>
                <a:gd name="T21" fmla="*/ 288 h 608"/>
                <a:gd name="T22" fmla="*/ 274 w 602"/>
                <a:gd name="T23" fmla="*/ 251 h 608"/>
                <a:gd name="T24" fmla="*/ 167 w 602"/>
                <a:gd name="T25" fmla="*/ 244 h 608"/>
                <a:gd name="T26" fmla="*/ 198 w 602"/>
                <a:gd name="T27" fmla="*/ 363 h 608"/>
                <a:gd name="T28" fmla="*/ 219 w 602"/>
                <a:gd name="T29" fmla="*/ 455 h 608"/>
                <a:gd name="T30" fmla="*/ 225 w 602"/>
                <a:gd name="T31" fmla="*/ 544 h 608"/>
                <a:gd name="T32" fmla="*/ 274 w 602"/>
                <a:gd name="T33" fmla="*/ 590 h 608"/>
                <a:gd name="T34" fmla="*/ 297 w 602"/>
                <a:gd name="T35" fmla="*/ 547 h 608"/>
                <a:gd name="T36" fmla="*/ 337 w 602"/>
                <a:gd name="T37" fmla="*/ 559 h 608"/>
                <a:gd name="T38" fmla="*/ 360 w 602"/>
                <a:gd name="T39" fmla="*/ 601 h 608"/>
                <a:gd name="T40" fmla="*/ 388 w 602"/>
                <a:gd name="T41" fmla="*/ 509 h 608"/>
                <a:gd name="T42" fmla="*/ 412 w 602"/>
                <a:gd name="T43" fmla="*/ 411 h 608"/>
                <a:gd name="T44" fmla="*/ 438 w 602"/>
                <a:gd name="T45" fmla="*/ 329 h 608"/>
                <a:gd name="T46" fmla="*/ 372 w 602"/>
                <a:gd name="T47" fmla="*/ 210 h 608"/>
                <a:gd name="T48" fmla="*/ 348 w 602"/>
                <a:gd name="T49" fmla="*/ 286 h 608"/>
                <a:gd name="T50" fmla="*/ 403 w 602"/>
                <a:gd name="T51" fmla="*/ 305 h 608"/>
                <a:gd name="T52" fmla="*/ 343 w 602"/>
                <a:gd name="T53" fmla="*/ 112 h 608"/>
                <a:gd name="T54" fmla="*/ 434 w 602"/>
                <a:gd name="T55" fmla="*/ 12 h 608"/>
                <a:gd name="T56" fmla="*/ 490 w 602"/>
                <a:gd name="T57" fmla="*/ 133 h 608"/>
                <a:gd name="T58" fmla="*/ 147 w 602"/>
                <a:gd name="T59" fmla="*/ 150 h 608"/>
                <a:gd name="T60" fmla="*/ 152 w 602"/>
                <a:gd name="T61" fmla="*/ 17 h 608"/>
                <a:gd name="T62" fmla="*/ 254 w 602"/>
                <a:gd name="T63" fmla="*/ 104 h 608"/>
                <a:gd name="T64" fmla="*/ 193 w 602"/>
                <a:gd name="T65" fmla="*/ 231 h 608"/>
                <a:gd name="T66" fmla="*/ 264 w 602"/>
                <a:gd name="T67" fmla="*/ 251 h 608"/>
                <a:gd name="T68" fmla="*/ 213 w 602"/>
                <a:gd name="T69" fmla="*/ 279 h 608"/>
                <a:gd name="T70" fmla="*/ 224 w 602"/>
                <a:gd name="T71" fmla="*/ 334 h 608"/>
                <a:gd name="T72" fmla="*/ 164 w 602"/>
                <a:gd name="T73" fmla="*/ 297 h 608"/>
                <a:gd name="T74" fmla="*/ 339 w 602"/>
                <a:gd name="T75" fmla="*/ 582 h 608"/>
                <a:gd name="T76" fmla="*/ 362 w 602"/>
                <a:gd name="T77" fmla="*/ 539 h 608"/>
                <a:gd name="T78" fmla="*/ 258 w 602"/>
                <a:gd name="T79" fmla="*/ 550 h 608"/>
                <a:gd name="T80" fmla="*/ 254 w 602"/>
                <a:gd name="T81" fmla="*/ 593 h 608"/>
                <a:gd name="T82" fmla="*/ 247 w 602"/>
                <a:gd name="T83" fmla="*/ 527 h 608"/>
                <a:gd name="T84" fmla="*/ 360 w 602"/>
                <a:gd name="T85" fmla="*/ 490 h 608"/>
                <a:gd name="T86" fmla="*/ 383 w 602"/>
                <a:gd name="T87" fmla="*/ 486 h 608"/>
                <a:gd name="T88" fmla="*/ 259 w 602"/>
                <a:gd name="T89" fmla="*/ 472 h 608"/>
                <a:gd name="T90" fmla="*/ 331 w 602"/>
                <a:gd name="T91" fmla="*/ 466 h 608"/>
                <a:gd name="T92" fmla="*/ 273 w 602"/>
                <a:gd name="T93" fmla="*/ 455 h 608"/>
                <a:gd name="T94" fmla="*/ 254 w 602"/>
                <a:gd name="T95" fmla="*/ 509 h 608"/>
                <a:gd name="T96" fmla="*/ 225 w 602"/>
                <a:gd name="T97" fmla="*/ 464 h 608"/>
                <a:gd name="T98" fmla="*/ 379 w 602"/>
                <a:gd name="T99" fmla="*/ 409 h 608"/>
                <a:gd name="T100" fmla="*/ 395 w 602"/>
                <a:gd name="T101" fmla="*/ 366 h 608"/>
                <a:gd name="T102" fmla="*/ 343 w 602"/>
                <a:gd name="T103" fmla="*/ 455 h 608"/>
                <a:gd name="T104" fmla="*/ 236 w 602"/>
                <a:gd name="T105" fmla="*/ 385 h 608"/>
                <a:gd name="T106" fmla="*/ 348 w 602"/>
                <a:gd name="T107" fmla="*/ 368 h 608"/>
                <a:gd name="T108" fmla="*/ 354 w 602"/>
                <a:gd name="T109" fmla="*/ 420 h 608"/>
                <a:gd name="T110" fmla="*/ 414 w 602"/>
                <a:gd name="T111" fmla="*/ 296 h 608"/>
                <a:gd name="T112" fmla="*/ 354 w 602"/>
                <a:gd name="T113" fmla="*/ 277 h 608"/>
                <a:gd name="T114" fmla="*/ 372 w 602"/>
                <a:gd name="T115" fmla="*/ 219 h 608"/>
                <a:gd name="T116" fmla="*/ 420 w 602"/>
                <a:gd name="T117" fmla="*/ 337 h 608"/>
                <a:gd name="T118" fmla="*/ 222 w 602"/>
                <a:gd name="T119" fmla="*/ 395 h 608"/>
                <a:gd name="T120" fmla="*/ 213 w 602"/>
                <a:gd name="T121" fmla="*/ 432 h 608"/>
                <a:gd name="T122" fmla="*/ 302 w 602"/>
                <a:gd name="T123" fmla="*/ 83 h 608"/>
                <a:gd name="T124" fmla="*/ 320 w 602"/>
                <a:gd name="T125" fmla="*/ 55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2" h="608">
                  <a:moveTo>
                    <a:pt x="310" y="190"/>
                  </a:moveTo>
                  <a:lnTo>
                    <a:pt x="310" y="190"/>
                  </a:lnTo>
                  <a:lnTo>
                    <a:pt x="331" y="190"/>
                  </a:lnTo>
                  <a:lnTo>
                    <a:pt x="351" y="188"/>
                  </a:lnTo>
                  <a:lnTo>
                    <a:pt x="371" y="185"/>
                  </a:lnTo>
                  <a:lnTo>
                    <a:pt x="392" y="181"/>
                  </a:lnTo>
                  <a:lnTo>
                    <a:pt x="411" y="176"/>
                  </a:lnTo>
                  <a:lnTo>
                    <a:pt x="431" y="170"/>
                  </a:lnTo>
                  <a:lnTo>
                    <a:pt x="451" y="164"/>
                  </a:lnTo>
                  <a:lnTo>
                    <a:pt x="469" y="156"/>
                  </a:lnTo>
                  <a:lnTo>
                    <a:pt x="487" y="147"/>
                  </a:lnTo>
                  <a:lnTo>
                    <a:pt x="504" y="138"/>
                  </a:lnTo>
                  <a:lnTo>
                    <a:pt x="523" y="127"/>
                  </a:lnTo>
                  <a:lnTo>
                    <a:pt x="540" y="116"/>
                  </a:lnTo>
                  <a:lnTo>
                    <a:pt x="556" y="104"/>
                  </a:lnTo>
                  <a:lnTo>
                    <a:pt x="572" y="92"/>
                  </a:lnTo>
                  <a:lnTo>
                    <a:pt x="587" y="78"/>
                  </a:lnTo>
                  <a:lnTo>
                    <a:pt x="602" y="63"/>
                  </a:lnTo>
                  <a:lnTo>
                    <a:pt x="602" y="63"/>
                  </a:lnTo>
                  <a:lnTo>
                    <a:pt x="602" y="60"/>
                  </a:lnTo>
                  <a:lnTo>
                    <a:pt x="602" y="57"/>
                  </a:lnTo>
                  <a:lnTo>
                    <a:pt x="602" y="57"/>
                  </a:lnTo>
                  <a:lnTo>
                    <a:pt x="601" y="55"/>
                  </a:lnTo>
                  <a:lnTo>
                    <a:pt x="598" y="54"/>
                  </a:lnTo>
                  <a:lnTo>
                    <a:pt x="598" y="54"/>
                  </a:lnTo>
                  <a:lnTo>
                    <a:pt x="586" y="52"/>
                  </a:lnTo>
                  <a:lnTo>
                    <a:pt x="572" y="51"/>
                  </a:lnTo>
                  <a:lnTo>
                    <a:pt x="547" y="44"/>
                  </a:lnTo>
                  <a:lnTo>
                    <a:pt x="521" y="35"/>
                  </a:lnTo>
                  <a:lnTo>
                    <a:pt x="495" y="23"/>
                  </a:lnTo>
                  <a:lnTo>
                    <a:pt x="495" y="23"/>
                  </a:lnTo>
                  <a:lnTo>
                    <a:pt x="474" y="14"/>
                  </a:lnTo>
                  <a:lnTo>
                    <a:pt x="454" y="8"/>
                  </a:lnTo>
                  <a:lnTo>
                    <a:pt x="435" y="2"/>
                  </a:lnTo>
                  <a:lnTo>
                    <a:pt x="426" y="0"/>
                  </a:lnTo>
                  <a:lnTo>
                    <a:pt x="417" y="0"/>
                  </a:lnTo>
                  <a:lnTo>
                    <a:pt x="417" y="0"/>
                  </a:lnTo>
                  <a:lnTo>
                    <a:pt x="400" y="2"/>
                  </a:lnTo>
                  <a:lnTo>
                    <a:pt x="388" y="5"/>
                  </a:lnTo>
                  <a:lnTo>
                    <a:pt x="379" y="11"/>
                  </a:lnTo>
                  <a:lnTo>
                    <a:pt x="371" y="18"/>
                  </a:lnTo>
                  <a:lnTo>
                    <a:pt x="365" y="28"/>
                  </a:lnTo>
                  <a:lnTo>
                    <a:pt x="360" y="38"/>
                  </a:lnTo>
                  <a:lnTo>
                    <a:pt x="354" y="61"/>
                  </a:lnTo>
                  <a:lnTo>
                    <a:pt x="354" y="61"/>
                  </a:lnTo>
                  <a:lnTo>
                    <a:pt x="350" y="80"/>
                  </a:lnTo>
                  <a:lnTo>
                    <a:pt x="346" y="87"/>
                  </a:lnTo>
                  <a:lnTo>
                    <a:pt x="342" y="95"/>
                  </a:lnTo>
                  <a:lnTo>
                    <a:pt x="337" y="103"/>
                  </a:lnTo>
                  <a:lnTo>
                    <a:pt x="330" y="107"/>
                  </a:lnTo>
                  <a:lnTo>
                    <a:pt x="322" y="112"/>
                  </a:lnTo>
                  <a:lnTo>
                    <a:pt x="311" y="115"/>
                  </a:lnTo>
                  <a:lnTo>
                    <a:pt x="307" y="115"/>
                  </a:lnTo>
                  <a:lnTo>
                    <a:pt x="307" y="92"/>
                  </a:lnTo>
                  <a:lnTo>
                    <a:pt x="310" y="92"/>
                  </a:lnTo>
                  <a:lnTo>
                    <a:pt x="310" y="92"/>
                  </a:lnTo>
                  <a:lnTo>
                    <a:pt x="319" y="87"/>
                  </a:lnTo>
                  <a:lnTo>
                    <a:pt x="325" y="81"/>
                  </a:lnTo>
                  <a:lnTo>
                    <a:pt x="330" y="72"/>
                  </a:lnTo>
                  <a:lnTo>
                    <a:pt x="331" y="63"/>
                  </a:lnTo>
                  <a:lnTo>
                    <a:pt x="331" y="63"/>
                  </a:lnTo>
                  <a:lnTo>
                    <a:pt x="331" y="57"/>
                  </a:lnTo>
                  <a:lnTo>
                    <a:pt x="330" y="51"/>
                  </a:lnTo>
                  <a:lnTo>
                    <a:pt x="327" y="46"/>
                  </a:lnTo>
                  <a:lnTo>
                    <a:pt x="323" y="41"/>
                  </a:lnTo>
                  <a:lnTo>
                    <a:pt x="319" y="38"/>
                  </a:lnTo>
                  <a:lnTo>
                    <a:pt x="314" y="35"/>
                  </a:lnTo>
                  <a:lnTo>
                    <a:pt x="308" y="34"/>
                  </a:lnTo>
                  <a:lnTo>
                    <a:pt x="302" y="32"/>
                  </a:lnTo>
                  <a:lnTo>
                    <a:pt x="302" y="32"/>
                  </a:lnTo>
                  <a:lnTo>
                    <a:pt x="296" y="34"/>
                  </a:lnTo>
                  <a:lnTo>
                    <a:pt x="290" y="35"/>
                  </a:lnTo>
                  <a:lnTo>
                    <a:pt x="285" y="38"/>
                  </a:lnTo>
                  <a:lnTo>
                    <a:pt x="281" y="41"/>
                  </a:lnTo>
                  <a:lnTo>
                    <a:pt x="277" y="46"/>
                  </a:lnTo>
                  <a:lnTo>
                    <a:pt x="274" y="51"/>
                  </a:lnTo>
                  <a:lnTo>
                    <a:pt x="273" y="57"/>
                  </a:lnTo>
                  <a:lnTo>
                    <a:pt x="273" y="63"/>
                  </a:lnTo>
                  <a:lnTo>
                    <a:pt x="273" y="63"/>
                  </a:lnTo>
                  <a:lnTo>
                    <a:pt x="274" y="72"/>
                  </a:lnTo>
                  <a:lnTo>
                    <a:pt x="279" y="81"/>
                  </a:lnTo>
                  <a:lnTo>
                    <a:pt x="285" y="87"/>
                  </a:lnTo>
                  <a:lnTo>
                    <a:pt x="294" y="92"/>
                  </a:lnTo>
                  <a:lnTo>
                    <a:pt x="297" y="92"/>
                  </a:lnTo>
                  <a:lnTo>
                    <a:pt x="297" y="115"/>
                  </a:lnTo>
                  <a:lnTo>
                    <a:pt x="293" y="115"/>
                  </a:lnTo>
                  <a:lnTo>
                    <a:pt x="293" y="115"/>
                  </a:lnTo>
                  <a:lnTo>
                    <a:pt x="282" y="112"/>
                  </a:lnTo>
                  <a:lnTo>
                    <a:pt x="274" y="107"/>
                  </a:lnTo>
                  <a:lnTo>
                    <a:pt x="267" y="103"/>
                  </a:lnTo>
                  <a:lnTo>
                    <a:pt x="262" y="95"/>
                  </a:lnTo>
                  <a:lnTo>
                    <a:pt x="258" y="87"/>
                  </a:lnTo>
                  <a:lnTo>
                    <a:pt x="254" y="80"/>
                  </a:lnTo>
                  <a:lnTo>
                    <a:pt x="250" y="61"/>
                  </a:lnTo>
                  <a:lnTo>
                    <a:pt x="250" y="61"/>
                  </a:lnTo>
                  <a:lnTo>
                    <a:pt x="244" y="38"/>
                  </a:lnTo>
                  <a:lnTo>
                    <a:pt x="239" y="28"/>
                  </a:lnTo>
                  <a:lnTo>
                    <a:pt x="233" y="18"/>
                  </a:lnTo>
                  <a:lnTo>
                    <a:pt x="225" y="11"/>
                  </a:lnTo>
                  <a:lnTo>
                    <a:pt x="216" y="5"/>
                  </a:lnTo>
                  <a:lnTo>
                    <a:pt x="204" y="2"/>
                  </a:lnTo>
                  <a:lnTo>
                    <a:pt x="187" y="0"/>
                  </a:lnTo>
                  <a:lnTo>
                    <a:pt x="187" y="0"/>
                  </a:lnTo>
                  <a:lnTo>
                    <a:pt x="178" y="0"/>
                  </a:lnTo>
                  <a:lnTo>
                    <a:pt x="169" y="2"/>
                  </a:lnTo>
                  <a:lnTo>
                    <a:pt x="150" y="8"/>
                  </a:lnTo>
                  <a:lnTo>
                    <a:pt x="130" y="14"/>
                  </a:lnTo>
                  <a:lnTo>
                    <a:pt x="109" y="23"/>
                  </a:lnTo>
                  <a:lnTo>
                    <a:pt x="109" y="23"/>
                  </a:lnTo>
                  <a:lnTo>
                    <a:pt x="86" y="34"/>
                  </a:lnTo>
                  <a:lnTo>
                    <a:pt x="60" y="43"/>
                  </a:lnTo>
                  <a:lnTo>
                    <a:pt x="34" y="51"/>
                  </a:lnTo>
                  <a:lnTo>
                    <a:pt x="20" y="52"/>
                  </a:lnTo>
                  <a:lnTo>
                    <a:pt x="6" y="54"/>
                  </a:lnTo>
                  <a:lnTo>
                    <a:pt x="6" y="54"/>
                  </a:lnTo>
                  <a:lnTo>
                    <a:pt x="3" y="55"/>
                  </a:lnTo>
                  <a:lnTo>
                    <a:pt x="2" y="57"/>
                  </a:lnTo>
                  <a:lnTo>
                    <a:pt x="2" y="57"/>
                  </a:lnTo>
                  <a:lnTo>
                    <a:pt x="0" y="60"/>
                  </a:lnTo>
                  <a:lnTo>
                    <a:pt x="2" y="63"/>
                  </a:lnTo>
                  <a:lnTo>
                    <a:pt x="2" y="63"/>
                  </a:lnTo>
                  <a:lnTo>
                    <a:pt x="17" y="78"/>
                  </a:lnTo>
                  <a:lnTo>
                    <a:pt x="32" y="92"/>
                  </a:lnTo>
                  <a:lnTo>
                    <a:pt x="48" y="104"/>
                  </a:lnTo>
                  <a:lnTo>
                    <a:pt x="64" y="116"/>
                  </a:lnTo>
                  <a:lnTo>
                    <a:pt x="81" y="127"/>
                  </a:lnTo>
                  <a:lnTo>
                    <a:pt x="100" y="138"/>
                  </a:lnTo>
                  <a:lnTo>
                    <a:pt x="117" y="147"/>
                  </a:lnTo>
                  <a:lnTo>
                    <a:pt x="135" y="156"/>
                  </a:lnTo>
                  <a:lnTo>
                    <a:pt x="153" y="164"/>
                  </a:lnTo>
                  <a:lnTo>
                    <a:pt x="173" y="170"/>
                  </a:lnTo>
                  <a:lnTo>
                    <a:pt x="193" y="176"/>
                  </a:lnTo>
                  <a:lnTo>
                    <a:pt x="212" y="181"/>
                  </a:lnTo>
                  <a:lnTo>
                    <a:pt x="233" y="185"/>
                  </a:lnTo>
                  <a:lnTo>
                    <a:pt x="253" y="188"/>
                  </a:lnTo>
                  <a:lnTo>
                    <a:pt x="273" y="190"/>
                  </a:lnTo>
                  <a:lnTo>
                    <a:pt x="294" y="190"/>
                  </a:lnTo>
                  <a:lnTo>
                    <a:pt x="297" y="190"/>
                  </a:lnTo>
                  <a:lnTo>
                    <a:pt x="297" y="323"/>
                  </a:lnTo>
                  <a:lnTo>
                    <a:pt x="233" y="323"/>
                  </a:lnTo>
                  <a:lnTo>
                    <a:pt x="233" y="323"/>
                  </a:lnTo>
                  <a:lnTo>
                    <a:pt x="222" y="323"/>
                  </a:lnTo>
                  <a:lnTo>
                    <a:pt x="215" y="319"/>
                  </a:lnTo>
                  <a:lnTo>
                    <a:pt x="207" y="313"/>
                  </a:lnTo>
                  <a:lnTo>
                    <a:pt x="201" y="305"/>
                  </a:lnTo>
                  <a:lnTo>
                    <a:pt x="201" y="305"/>
                  </a:lnTo>
                  <a:lnTo>
                    <a:pt x="199" y="302"/>
                  </a:lnTo>
                  <a:lnTo>
                    <a:pt x="199" y="299"/>
                  </a:lnTo>
                  <a:lnTo>
                    <a:pt x="201" y="296"/>
                  </a:lnTo>
                  <a:lnTo>
                    <a:pt x="202" y="293"/>
                  </a:lnTo>
                  <a:lnTo>
                    <a:pt x="202" y="293"/>
                  </a:lnTo>
                  <a:lnTo>
                    <a:pt x="205" y="290"/>
                  </a:lnTo>
                  <a:lnTo>
                    <a:pt x="209" y="290"/>
                  </a:lnTo>
                  <a:lnTo>
                    <a:pt x="212" y="288"/>
                  </a:lnTo>
                  <a:lnTo>
                    <a:pt x="215" y="290"/>
                  </a:lnTo>
                  <a:lnTo>
                    <a:pt x="215" y="290"/>
                  </a:lnTo>
                  <a:lnTo>
                    <a:pt x="224" y="293"/>
                  </a:lnTo>
                  <a:lnTo>
                    <a:pt x="233" y="293"/>
                  </a:lnTo>
                  <a:lnTo>
                    <a:pt x="233" y="293"/>
                  </a:lnTo>
                  <a:lnTo>
                    <a:pt x="241" y="293"/>
                  </a:lnTo>
                  <a:lnTo>
                    <a:pt x="248" y="290"/>
                  </a:lnTo>
                  <a:lnTo>
                    <a:pt x="256" y="286"/>
                  </a:lnTo>
                  <a:lnTo>
                    <a:pt x="262" y="280"/>
                  </a:lnTo>
                  <a:lnTo>
                    <a:pt x="267" y="274"/>
                  </a:lnTo>
                  <a:lnTo>
                    <a:pt x="271" y="268"/>
                  </a:lnTo>
                  <a:lnTo>
                    <a:pt x="273" y="259"/>
                  </a:lnTo>
                  <a:lnTo>
                    <a:pt x="274" y="251"/>
                  </a:lnTo>
                  <a:lnTo>
                    <a:pt x="274" y="251"/>
                  </a:lnTo>
                  <a:lnTo>
                    <a:pt x="273" y="242"/>
                  </a:lnTo>
                  <a:lnTo>
                    <a:pt x="271" y="234"/>
                  </a:lnTo>
                  <a:lnTo>
                    <a:pt x="267" y="228"/>
                  </a:lnTo>
                  <a:lnTo>
                    <a:pt x="262" y="222"/>
                  </a:lnTo>
                  <a:lnTo>
                    <a:pt x="256" y="216"/>
                  </a:lnTo>
                  <a:lnTo>
                    <a:pt x="248" y="213"/>
                  </a:lnTo>
                  <a:lnTo>
                    <a:pt x="241" y="210"/>
                  </a:lnTo>
                  <a:lnTo>
                    <a:pt x="231" y="210"/>
                  </a:lnTo>
                  <a:lnTo>
                    <a:pt x="231" y="210"/>
                  </a:lnTo>
                  <a:lnTo>
                    <a:pt x="216" y="211"/>
                  </a:lnTo>
                  <a:lnTo>
                    <a:pt x="201" y="216"/>
                  </a:lnTo>
                  <a:lnTo>
                    <a:pt x="189" y="222"/>
                  </a:lnTo>
                  <a:lnTo>
                    <a:pt x="176" y="233"/>
                  </a:lnTo>
                  <a:lnTo>
                    <a:pt x="167" y="244"/>
                  </a:lnTo>
                  <a:lnTo>
                    <a:pt x="159" y="257"/>
                  </a:lnTo>
                  <a:lnTo>
                    <a:pt x="155" y="273"/>
                  </a:lnTo>
                  <a:lnTo>
                    <a:pt x="153" y="288"/>
                  </a:lnTo>
                  <a:lnTo>
                    <a:pt x="153" y="288"/>
                  </a:lnTo>
                  <a:lnTo>
                    <a:pt x="153" y="299"/>
                  </a:lnTo>
                  <a:lnTo>
                    <a:pt x="156" y="309"/>
                  </a:lnTo>
                  <a:lnTo>
                    <a:pt x="159" y="320"/>
                  </a:lnTo>
                  <a:lnTo>
                    <a:pt x="166" y="329"/>
                  </a:lnTo>
                  <a:lnTo>
                    <a:pt x="172" y="339"/>
                  </a:lnTo>
                  <a:lnTo>
                    <a:pt x="178" y="346"/>
                  </a:lnTo>
                  <a:lnTo>
                    <a:pt x="187" y="352"/>
                  </a:lnTo>
                  <a:lnTo>
                    <a:pt x="196" y="358"/>
                  </a:lnTo>
                  <a:lnTo>
                    <a:pt x="199" y="360"/>
                  </a:lnTo>
                  <a:lnTo>
                    <a:pt x="198" y="363"/>
                  </a:lnTo>
                  <a:lnTo>
                    <a:pt x="198" y="363"/>
                  </a:lnTo>
                  <a:lnTo>
                    <a:pt x="195" y="371"/>
                  </a:lnTo>
                  <a:lnTo>
                    <a:pt x="192" y="378"/>
                  </a:lnTo>
                  <a:lnTo>
                    <a:pt x="190" y="386"/>
                  </a:lnTo>
                  <a:lnTo>
                    <a:pt x="190" y="395"/>
                  </a:lnTo>
                  <a:lnTo>
                    <a:pt x="190" y="395"/>
                  </a:lnTo>
                  <a:lnTo>
                    <a:pt x="190" y="403"/>
                  </a:lnTo>
                  <a:lnTo>
                    <a:pt x="192" y="411"/>
                  </a:lnTo>
                  <a:lnTo>
                    <a:pt x="198" y="426"/>
                  </a:lnTo>
                  <a:lnTo>
                    <a:pt x="205" y="440"/>
                  </a:lnTo>
                  <a:lnTo>
                    <a:pt x="212" y="446"/>
                  </a:lnTo>
                  <a:lnTo>
                    <a:pt x="218" y="450"/>
                  </a:lnTo>
                  <a:lnTo>
                    <a:pt x="219" y="452"/>
                  </a:lnTo>
                  <a:lnTo>
                    <a:pt x="219" y="455"/>
                  </a:lnTo>
                  <a:lnTo>
                    <a:pt x="219" y="455"/>
                  </a:lnTo>
                  <a:lnTo>
                    <a:pt x="215" y="461"/>
                  </a:lnTo>
                  <a:lnTo>
                    <a:pt x="213" y="469"/>
                  </a:lnTo>
                  <a:lnTo>
                    <a:pt x="212" y="476"/>
                  </a:lnTo>
                  <a:lnTo>
                    <a:pt x="210" y="486"/>
                  </a:lnTo>
                  <a:lnTo>
                    <a:pt x="210" y="486"/>
                  </a:lnTo>
                  <a:lnTo>
                    <a:pt x="212" y="498"/>
                  </a:lnTo>
                  <a:lnTo>
                    <a:pt x="216" y="509"/>
                  </a:lnTo>
                  <a:lnTo>
                    <a:pt x="221" y="519"/>
                  </a:lnTo>
                  <a:lnTo>
                    <a:pt x="228" y="529"/>
                  </a:lnTo>
                  <a:lnTo>
                    <a:pt x="230" y="530"/>
                  </a:lnTo>
                  <a:lnTo>
                    <a:pt x="230" y="533"/>
                  </a:lnTo>
                  <a:lnTo>
                    <a:pt x="230" y="533"/>
                  </a:lnTo>
                  <a:lnTo>
                    <a:pt x="225" y="544"/>
                  </a:lnTo>
                  <a:lnTo>
                    <a:pt x="224" y="556"/>
                  </a:lnTo>
                  <a:lnTo>
                    <a:pt x="224" y="568"/>
                  </a:lnTo>
                  <a:lnTo>
                    <a:pt x="227" y="579"/>
                  </a:lnTo>
                  <a:lnTo>
                    <a:pt x="227" y="579"/>
                  </a:lnTo>
                  <a:lnTo>
                    <a:pt x="230" y="585"/>
                  </a:lnTo>
                  <a:lnTo>
                    <a:pt x="236" y="593"/>
                  </a:lnTo>
                  <a:lnTo>
                    <a:pt x="239" y="597"/>
                  </a:lnTo>
                  <a:lnTo>
                    <a:pt x="244" y="601"/>
                  </a:lnTo>
                  <a:lnTo>
                    <a:pt x="248" y="602"/>
                  </a:lnTo>
                  <a:lnTo>
                    <a:pt x="254" y="604"/>
                  </a:lnTo>
                  <a:lnTo>
                    <a:pt x="254" y="604"/>
                  </a:lnTo>
                  <a:lnTo>
                    <a:pt x="262" y="602"/>
                  </a:lnTo>
                  <a:lnTo>
                    <a:pt x="270" y="597"/>
                  </a:lnTo>
                  <a:lnTo>
                    <a:pt x="274" y="590"/>
                  </a:lnTo>
                  <a:lnTo>
                    <a:pt x="276" y="582"/>
                  </a:lnTo>
                  <a:lnTo>
                    <a:pt x="276" y="582"/>
                  </a:lnTo>
                  <a:lnTo>
                    <a:pt x="274" y="578"/>
                  </a:lnTo>
                  <a:lnTo>
                    <a:pt x="274" y="573"/>
                  </a:lnTo>
                  <a:lnTo>
                    <a:pt x="270" y="568"/>
                  </a:lnTo>
                  <a:lnTo>
                    <a:pt x="270" y="568"/>
                  </a:lnTo>
                  <a:lnTo>
                    <a:pt x="267" y="564"/>
                  </a:lnTo>
                  <a:lnTo>
                    <a:pt x="267" y="559"/>
                  </a:lnTo>
                  <a:lnTo>
                    <a:pt x="267" y="559"/>
                  </a:lnTo>
                  <a:lnTo>
                    <a:pt x="267" y="555"/>
                  </a:lnTo>
                  <a:lnTo>
                    <a:pt x="270" y="550"/>
                  </a:lnTo>
                  <a:lnTo>
                    <a:pt x="273" y="548"/>
                  </a:lnTo>
                  <a:lnTo>
                    <a:pt x="277" y="547"/>
                  </a:lnTo>
                  <a:lnTo>
                    <a:pt x="297" y="547"/>
                  </a:lnTo>
                  <a:lnTo>
                    <a:pt x="297" y="604"/>
                  </a:lnTo>
                  <a:lnTo>
                    <a:pt x="297" y="604"/>
                  </a:lnTo>
                  <a:lnTo>
                    <a:pt x="299" y="607"/>
                  </a:lnTo>
                  <a:lnTo>
                    <a:pt x="302" y="608"/>
                  </a:lnTo>
                  <a:lnTo>
                    <a:pt x="302" y="608"/>
                  </a:lnTo>
                  <a:lnTo>
                    <a:pt x="305" y="607"/>
                  </a:lnTo>
                  <a:lnTo>
                    <a:pt x="307" y="604"/>
                  </a:lnTo>
                  <a:lnTo>
                    <a:pt x="307" y="547"/>
                  </a:lnTo>
                  <a:lnTo>
                    <a:pt x="327" y="547"/>
                  </a:lnTo>
                  <a:lnTo>
                    <a:pt x="327" y="547"/>
                  </a:lnTo>
                  <a:lnTo>
                    <a:pt x="331" y="548"/>
                  </a:lnTo>
                  <a:lnTo>
                    <a:pt x="334" y="550"/>
                  </a:lnTo>
                  <a:lnTo>
                    <a:pt x="337" y="555"/>
                  </a:lnTo>
                  <a:lnTo>
                    <a:pt x="337" y="559"/>
                  </a:lnTo>
                  <a:lnTo>
                    <a:pt x="337" y="559"/>
                  </a:lnTo>
                  <a:lnTo>
                    <a:pt x="337" y="564"/>
                  </a:lnTo>
                  <a:lnTo>
                    <a:pt x="334" y="567"/>
                  </a:lnTo>
                  <a:lnTo>
                    <a:pt x="334" y="567"/>
                  </a:lnTo>
                  <a:lnTo>
                    <a:pt x="330" y="573"/>
                  </a:lnTo>
                  <a:lnTo>
                    <a:pt x="328" y="582"/>
                  </a:lnTo>
                  <a:lnTo>
                    <a:pt x="328" y="582"/>
                  </a:lnTo>
                  <a:lnTo>
                    <a:pt x="330" y="590"/>
                  </a:lnTo>
                  <a:lnTo>
                    <a:pt x="334" y="597"/>
                  </a:lnTo>
                  <a:lnTo>
                    <a:pt x="342" y="602"/>
                  </a:lnTo>
                  <a:lnTo>
                    <a:pt x="350" y="604"/>
                  </a:lnTo>
                  <a:lnTo>
                    <a:pt x="350" y="604"/>
                  </a:lnTo>
                  <a:lnTo>
                    <a:pt x="356" y="602"/>
                  </a:lnTo>
                  <a:lnTo>
                    <a:pt x="360" y="601"/>
                  </a:lnTo>
                  <a:lnTo>
                    <a:pt x="365" y="597"/>
                  </a:lnTo>
                  <a:lnTo>
                    <a:pt x="368" y="593"/>
                  </a:lnTo>
                  <a:lnTo>
                    <a:pt x="374" y="585"/>
                  </a:lnTo>
                  <a:lnTo>
                    <a:pt x="377" y="579"/>
                  </a:lnTo>
                  <a:lnTo>
                    <a:pt x="377" y="579"/>
                  </a:lnTo>
                  <a:lnTo>
                    <a:pt x="380" y="568"/>
                  </a:lnTo>
                  <a:lnTo>
                    <a:pt x="380" y="556"/>
                  </a:lnTo>
                  <a:lnTo>
                    <a:pt x="379" y="544"/>
                  </a:lnTo>
                  <a:lnTo>
                    <a:pt x="374" y="533"/>
                  </a:lnTo>
                  <a:lnTo>
                    <a:pt x="372" y="530"/>
                  </a:lnTo>
                  <a:lnTo>
                    <a:pt x="376" y="529"/>
                  </a:lnTo>
                  <a:lnTo>
                    <a:pt x="376" y="529"/>
                  </a:lnTo>
                  <a:lnTo>
                    <a:pt x="383" y="519"/>
                  </a:lnTo>
                  <a:lnTo>
                    <a:pt x="388" y="509"/>
                  </a:lnTo>
                  <a:lnTo>
                    <a:pt x="392" y="498"/>
                  </a:lnTo>
                  <a:lnTo>
                    <a:pt x="394" y="486"/>
                  </a:lnTo>
                  <a:lnTo>
                    <a:pt x="394" y="486"/>
                  </a:lnTo>
                  <a:lnTo>
                    <a:pt x="392" y="476"/>
                  </a:lnTo>
                  <a:lnTo>
                    <a:pt x="391" y="469"/>
                  </a:lnTo>
                  <a:lnTo>
                    <a:pt x="389" y="461"/>
                  </a:lnTo>
                  <a:lnTo>
                    <a:pt x="385" y="455"/>
                  </a:lnTo>
                  <a:lnTo>
                    <a:pt x="385" y="452"/>
                  </a:lnTo>
                  <a:lnTo>
                    <a:pt x="386" y="450"/>
                  </a:lnTo>
                  <a:lnTo>
                    <a:pt x="386" y="450"/>
                  </a:lnTo>
                  <a:lnTo>
                    <a:pt x="392" y="446"/>
                  </a:lnTo>
                  <a:lnTo>
                    <a:pt x="399" y="440"/>
                  </a:lnTo>
                  <a:lnTo>
                    <a:pt x="406" y="426"/>
                  </a:lnTo>
                  <a:lnTo>
                    <a:pt x="412" y="411"/>
                  </a:lnTo>
                  <a:lnTo>
                    <a:pt x="414" y="403"/>
                  </a:lnTo>
                  <a:lnTo>
                    <a:pt x="414" y="395"/>
                  </a:lnTo>
                  <a:lnTo>
                    <a:pt x="414" y="395"/>
                  </a:lnTo>
                  <a:lnTo>
                    <a:pt x="414" y="386"/>
                  </a:lnTo>
                  <a:lnTo>
                    <a:pt x="412" y="378"/>
                  </a:lnTo>
                  <a:lnTo>
                    <a:pt x="409" y="371"/>
                  </a:lnTo>
                  <a:lnTo>
                    <a:pt x="406" y="363"/>
                  </a:lnTo>
                  <a:lnTo>
                    <a:pt x="405" y="360"/>
                  </a:lnTo>
                  <a:lnTo>
                    <a:pt x="408" y="358"/>
                  </a:lnTo>
                  <a:lnTo>
                    <a:pt x="408" y="358"/>
                  </a:lnTo>
                  <a:lnTo>
                    <a:pt x="417" y="352"/>
                  </a:lnTo>
                  <a:lnTo>
                    <a:pt x="426" y="346"/>
                  </a:lnTo>
                  <a:lnTo>
                    <a:pt x="432" y="339"/>
                  </a:lnTo>
                  <a:lnTo>
                    <a:pt x="438" y="329"/>
                  </a:lnTo>
                  <a:lnTo>
                    <a:pt x="445" y="320"/>
                  </a:lnTo>
                  <a:lnTo>
                    <a:pt x="448" y="309"/>
                  </a:lnTo>
                  <a:lnTo>
                    <a:pt x="451" y="299"/>
                  </a:lnTo>
                  <a:lnTo>
                    <a:pt x="451" y="288"/>
                  </a:lnTo>
                  <a:lnTo>
                    <a:pt x="451" y="288"/>
                  </a:lnTo>
                  <a:lnTo>
                    <a:pt x="449" y="273"/>
                  </a:lnTo>
                  <a:lnTo>
                    <a:pt x="445" y="257"/>
                  </a:lnTo>
                  <a:lnTo>
                    <a:pt x="437" y="244"/>
                  </a:lnTo>
                  <a:lnTo>
                    <a:pt x="428" y="233"/>
                  </a:lnTo>
                  <a:lnTo>
                    <a:pt x="415" y="224"/>
                  </a:lnTo>
                  <a:lnTo>
                    <a:pt x="403" y="216"/>
                  </a:lnTo>
                  <a:lnTo>
                    <a:pt x="388" y="211"/>
                  </a:lnTo>
                  <a:lnTo>
                    <a:pt x="372" y="210"/>
                  </a:lnTo>
                  <a:lnTo>
                    <a:pt x="372" y="210"/>
                  </a:lnTo>
                  <a:lnTo>
                    <a:pt x="363" y="210"/>
                  </a:lnTo>
                  <a:lnTo>
                    <a:pt x="356" y="213"/>
                  </a:lnTo>
                  <a:lnTo>
                    <a:pt x="348" y="216"/>
                  </a:lnTo>
                  <a:lnTo>
                    <a:pt x="342" y="222"/>
                  </a:lnTo>
                  <a:lnTo>
                    <a:pt x="337" y="228"/>
                  </a:lnTo>
                  <a:lnTo>
                    <a:pt x="333" y="234"/>
                  </a:lnTo>
                  <a:lnTo>
                    <a:pt x="331" y="242"/>
                  </a:lnTo>
                  <a:lnTo>
                    <a:pt x="330" y="251"/>
                  </a:lnTo>
                  <a:lnTo>
                    <a:pt x="330" y="251"/>
                  </a:lnTo>
                  <a:lnTo>
                    <a:pt x="331" y="259"/>
                  </a:lnTo>
                  <a:lnTo>
                    <a:pt x="333" y="268"/>
                  </a:lnTo>
                  <a:lnTo>
                    <a:pt x="337" y="274"/>
                  </a:lnTo>
                  <a:lnTo>
                    <a:pt x="342" y="280"/>
                  </a:lnTo>
                  <a:lnTo>
                    <a:pt x="348" y="286"/>
                  </a:lnTo>
                  <a:lnTo>
                    <a:pt x="356" y="290"/>
                  </a:lnTo>
                  <a:lnTo>
                    <a:pt x="363" y="293"/>
                  </a:lnTo>
                  <a:lnTo>
                    <a:pt x="371" y="293"/>
                  </a:lnTo>
                  <a:lnTo>
                    <a:pt x="371" y="293"/>
                  </a:lnTo>
                  <a:lnTo>
                    <a:pt x="380" y="293"/>
                  </a:lnTo>
                  <a:lnTo>
                    <a:pt x="389" y="290"/>
                  </a:lnTo>
                  <a:lnTo>
                    <a:pt x="389" y="290"/>
                  </a:lnTo>
                  <a:lnTo>
                    <a:pt x="394" y="288"/>
                  </a:lnTo>
                  <a:lnTo>
                    <a:pt x="399" y="290"/>
                  </a:lnTo>
                  <a:lnTo>
                    <a:pt x="403" y="294"/>
                  </a:lnTo>
                  <a:lnTo>
                    <a:pt x="405" y="299"/>
                  </a:lnTo>
                  <a:lnTo>
                    <a:pt x="405" y="299"/>
                  </a:lnTo>
                  <a:lnTo>
                    <a:pt x="405" y="302"/>
                  </a:lnTo>
                  <a:lnTo>
                    <a:pt x="403" y="305"/>
                  </a:lnTo>
                  <a:lnTo>
                    <a:pt x="400" y="311"/>
                  </a:lnTo>
                  <a:lnTo>
                    <a:pt x="394" y="316"/>
                  </a:lnTo>
                  <a:lnTo>
                    <a:pt x="389" y="319"/>
                  </a:lnTo>
                  <a:lnTo>
                    <a:pt x="389" y="319"/>
                  </a:lnTo>
                  <a:lnTo>
                    <a:pt x="382" y="323"/>
                  </a:lnTo>
                  <a:lnTo>
                    <a:pt x="371" y="323"/>
                  </a:lnTo>
                  <a:lnTo>
                    <a:pt x="307" y="323"/>
                  </a:lnTo>
                  <a:lnTo>
                    <a:pt x="307" y="190"/>
                  </a:lnTo>
                  <a:lnTo>
                    <a:pt x="310" y="190"/>
                  </a:lnTo>
                  <a:close/>
                  <a:moveTo>
                    <a:pt x="310" y="124"/>
                  </a:moveTo>
                  <a:lnTo>
                    <a:pt x="310" y="124"/>
                  </a:lnTo>
                  <a:lnTo>
                    <a:pt x="323" y="123"/>
                  </a:lnTo>
                  <a:lnTo>
                    <a:pt x="334" y="118"/>
                  </a:lnTo>
                  <a:lnTo>
                    <a:pt x="343" y="112"/>
                  </a:lnTo>
                  <a:lnTo>
                    <a:pt x="350" y="104"/>
                  </a:lnTo>
                  <a:lnTo>
                    <a:pt x="354" y="95"/>
                  </a:lnTo>
                  <a:lnTo>
                    <a:pt x="359" y="86"/>
                  </a:lnTo>
                  <a:lnTo>
                    <a:pt x="365" y="64"/>
                  </a:lnTo>
                  <a:lnTo>
                    <a:pt x="365" y="64"/>
                  </a:lnTo>
                  <a:lnTo>
                    <a:pt x="369" y="44"/>
                  </a:lnTo>
                  <a:lnTo>
                    <a:pt x="374" y="35"/>
                  </a:lnTo>
                  <a:lnTo>
                    <a:pt x="379" y="28"/>
                  </a:lnTo>
                  <a:lnTo>
                    <a:pt x="385" y="20"/>
                  </a:lnTo>
                  <a:lnTo>
                    <a:pt x="392" y="15"/>
                  </a:lnTo>
                  <a:lnTo>
                    <a:pt x="403" y="12"/>
                  </a:lnTo>
                  <a:lnTo>
                    <a:pt x="417" y="11"/>
                  </a:lnTo>
                  <a:lnTo>
                    <a:pt x="417" y="11"/>
                  </a:lnTo>
                  <a:lnTo>
                    <a:pt x="434" y="12"/>
                  </a:lnTo>
                  <a:lnTo>
                    <a:pt x="452" y="17"/>
                  </a:lnTo>
                  <a:lnTo>
                    <a:pt x="471" y="25"/>
                  </a:lnTo>
                  <a:lnTo>
                    <a:pt x="490" y="32"/>
                  </a:lnTo>
                  <a:lnTo>
                    <a:pt x="490" y="32"/>
                  </a:lnTo>
                  <a:lnTo>
                    <a:pt x="512" y="41"/>
                  </a:lnTo>
                  <a:lnTo>
                    <a:pt x="533" y="51"/>
                  </a:lnTo>
                  <a:lnTo>
                    <a:pt x="556" y="57"/>
                  </a:lnTo>
                  <a:lnTo>
                    <a:pt x="581" y="63"/>
                  </a:lnTo>
                  <a:lnTo>
                    <a:pt x="587" y="63"/>
                  </a:lnTo>
                  <a:lnTo>
                    <a:pt x="582" y="67"/>
                  </a:lnTo>
                  <a:lnTo>
                    <a:pt x="582" y="67"/>
                  </a:lnTo>
                  <a:lnTo>
                    <a:pt x="553" y="93"/>
                  </a:lnTo>
                  <a:lnTo>
                    <a:pt x="523" y="115"/>
                  </a:lnTo>
                  <a:lnTo>
                    <a:pt x="490" y="133"/>
                  </a:lnTo>
                  <a:lnTo>
                    <a:pt x="457" y="150"/>
                  </a:lnTo>
                  <a:lnTo>
                    <a:pt x="422" y="162"/>
                  </a:lnTo>
                  <a:lnTo>
                    <a:pt x="385" y="172"/>
                  </a:lnTo>
                  <a:lnTo>
                    <a:pt x="348" y="178"/>
                  </a:lnTo>
                  <a:lnTo>
                    <a:pt x="310" y="181"/>
                  </a:lnTo>
                  <a:lnTo>
                    <a:pt x="307" y="181"/>
                  </a:lnTo>
                  <a:lnTo>
                    <a:pt x="307" y="126"/>
                  </a:lnTo>
                  <a:lnTo>
                    <a:pt x="310" y="124"/>
                  </a:lnTo>
                  <a:close/>
                  <a:moveTo>
                    <a:pt x="294" y="181"/>
                  </a:moveTo>
                  <a:lnTo>
                    <a:pt x="294" y="181"/>
                  </a:lnTo>
                  <a:lnTo>
                    <a:pt x="256" y="178"/>
                  </a:lnTo>
                  <a:lnTo>
                    <a:pt x="219" y="172"/>
                  </a:lnTo>
                  <a:lnTo>
                    <a:pt x="182" y="162"/>
                  </a:lnTo>
                  <a:lnTo>
                    <a:pt x="147" y="150"/>
                  </a:lnTo>
                  <a:lnTo>
                    <a:pt x="113" y="133"/>
                  </a:lnTo>
                  <a:lnTo>
                    <a:pt x="81" y="115"/>
                  </a:lnTo>
                  <a:lnTo>
                    <a:pt x="51" y="93"/>
                  </a:lnTo>
                  <a:lnTo>
                    <a:pt x="22" y="67"/>
                  </a:lnTo>
                  <a:lnTo>
                    <a:pt x="17" y="63"/>
                  </a:lnTo>
                  <a:lnTo>
                    <a:pt x="23" y="63"/>
                  </a:lnTo>
                  <a:lnTo>
                    <a:pt x="23" y="63"/>
                  </a:lnTo>
                  <a:lnTo>
                    <a:pt x="48" y="57"/>
                  </a:lnTo>
                  <a:lnTo>
                    <a:pt x="71" y="51"/>
                  </a:lnTo>
                  <a:lnTo>
                    <a:pt x="92" y="41"/>
                  </a:lnTo>
                  <a:lnTo>
                    <a:pt x="113" y="32"/>
                  </a:lnTo>
                  <a:lnTo>
                    <a:pt x="113" y="32"/>
                  </a:lnTo>
                  <a:lnTo>
                    <a:pt x="133" y="25"/>
                  </a:lnTo>
                  <a:lnTo>
                    <a:pt x="152" y="17"/>
                  </a:lnTo>
                  <a:lnTo>
                    <a:pt x="170" y="12"/>
                  </a:lnTo>
                  <a:lnTo>
                    <a:pt x="187" y="11"/>
                  </a:lnTo>
                  <a:lnTo>
                    <a:pt x="187" y="11"/>
                  </a:lnTo>
                  <a:lnTo>
                    <a:pt x="201" y="12"/>
                  </a:lnTo>
                  <a:lnTo>
                    <a:pt x="212" y="15"/>
                  </a:lnTo>
                  <a:lnTo>
                    <a:pt x="219" y="20"/>
                  </a:lnTo>
                  <a:lnTo>
                    <a:pt x="225" y="28"/>
                  </a:lnTo>
                  <a:lnTo>
                    <a:pt x="230" y="35"/>
                  </a:lnTo>
                  <a:lnTo>
                    <a:pt x="235" y="44"/>
                  </a:lnTo>
                  <a:lnTo>
                    <a:pt x="239" y="64"/>
                  </a:lnTo>
                  <a:lnTo>
                    <a:pt x="239" y="64"/>
                  </a:lnTo>
                  <a:lnTo>
                    <a:pt x="245" y="86"/>
                  </a:lnTo>
                  <a:lnTo>
                    <a:pt x="250" y="95"/>
                  </a:lnTo>
                  <a:lnTo>
                    <a:pt x="254" y="104"/>
                  </a:lnTo>
                  <a:lnTo>
                    <a:pt x="261" y="112"/>
                  </a:lnTo>
                  <a:lnTo>
                    <a:pt x="270" y="118"/>
                  </a:lnTo>
                  <a:lnTo>
                    <a:pt x="281" y="123"/>
                  </a:lnTo>
                  <a:lnTo>
                    <a:pt x="294" y="124"/>
                  </a:lnTo>
                  <a:lnTo>
                    <a:pt x="297" y="126"/>
                  </a:lnTo>
                  <a:lnTo>
                    <a:pt x="297" y="181"/>
                  </a:lnTo>
                  <a:lnTo>
                    <a:pt x="294" y="181"/>
                  </a:lnTo>
                  <a:close/>
                  <a:moveTo>
                    <a:pt x="164" y="288"/>
                  </a:moveTo>
                  <a:lnTo>
                    <a:pt x="164" y="288"/>
                  </a:lnTo>
                  <a:lnTo>
                    <a:pt x="166" y="274"/>
                  </a:lnTo>
                  <a:lnTo>
                    <a:pt x="169" y="262"/>
                  </a:lnTo>
                  <a:lnTo>
                    <a:pt x="175" y="250"/>
                  </a:lnTo>
                  <a:lnTo>
                    <a:pt x="184" y="239"/>
                  </a:lnTo>
                  <a:lnTo>
                    <a:pt x="193" y="231"/>
                  </a:lnTo>
                  <a:lnTo>
                    <a:pt x="205" y="225"/>
                  </a:lnTo>
                  <a:lnTo>
                    <a:pt x="218" y="221"/>
                  </a:lnTo>
                  <a:lnTo>
                    <a:pt x="231" y="219"/>
                  </a:lnTo>
                  <a:lnTo>
                    <a:pt x="231" y="216"/>
                  </a:lnTo>
                  <a:lnTo>
                    <a:pt x="231" y="219"/>
                  </a:lnTo>
                  <a:lnTo>
                    <a:pt x="231" y="219"/>
                  </a:lnTo>
                  <a:lnTo>
                    <a:pt x="239" y="221"/>
                  </a:lnTo>
                  <a:lnTo>
                    <a:pt x="245" y="222"/>
                  </a:lnTo>
                  <a:lnTo>
                    <a:pt x="250" y="225"/>
                  </a:lnTo>
                  <a:lnTo>
                    <a:pt x="254" y="228"/>
                  </a:lnTo>
                  <a:lnTo>
                    <a:pt x="259" y="233"/>
                  </a:lnTo>
                  <a:lnTo>
                    <a:pt x="262" y="239"/>
                  </a:lnTo>
                  <a:lnTo>
                    <a:pt x="264" y="245"/>
                  </a:lnTo>
                  <a:lnTo>
                    <a:pt x="264" y="251"/>
                  </a:lnTo>
                  <a:lnTo>
                    <a:pt x="264" y="251"/>
                  </a:lnTo>
                  <a:lnTo>
                    <a:pt x="264" y="257"/>
                  </a:lnTo>
                  <a:lnTo>
                    <a:pt x="262" y="263"/>
                  </a:lnTo>
                  <a:lnTo>
                    <a:pt x="259" y="270"/>
                  </a:lnTo>
                  <a:lnTo>
                    <a:pt x="254" y="274"/>
                  </a:lnTo>
                  <a:lnTo>
                    <a:pt x="250" y="277"/>
                  </a:lnTo>
                  <a:lnTo>
                    <a:pt x="245" y="280"/>
                  </a:lnTo>
                  <a:lnTo>
                    <a:pt x="239" y="282"/>
                  </a:lnTo>
                  <a:lnTo>
                    <a:pt x="233" y="283"/>
                  </a:lnTo>
                  <a:lnTo>
                    <a:pt x="233" y="283"/>
                  </a:lnTo>
                  <a:lnTo>
                    <a:pt x="225" y="282"/>
                  </a:lnTo>
                  <a:lnTo>
                    <a:pt x="219" y="280"/>
                  </a:lnTo>
                  <a:lnTo>
                    <a:pt x="219" y="280"/>
                  </a:lnTo>
                  <a:lnTo>
                    <a:pt x="213" y="279"/>
                  </a:lnTo>
                  <a:lnTo>
                    <a:pt x="207" y="279"/>
                  </a:lnTo>
                  <a:lnTo>
                    <a:pt x="201" y="282"/>
                  </a:lnTo>
                  <a:lnTo>
                    <a:pt x="195" y="285"/>
                  </a:lnTo>
                  <a:lnTo>
                    <a:pt x="195" y="285"/>
                  </a:lnTo>
                  <a:lnTo>
                    <a:pt x="192" y="291"/>
                  </a:lnTo>
                  <a:lnTo>
                    <a:pt x="189" y="297"/>
                  </a:lnTo>
                  <a:lnTo>
                    <a:pt x="190" y="303"/>
                  </a:lnTo>
                  <a:lnTo>
                    <a:pt x="192" y="311"/>
                  </a:lnTo>
                  <a:lnTo>
                    <a:pt x="192" y="311"/>
                  </a:lnTo>
                  <a:lnTo>
                    <a:pt x="196" y="317"/>
                  </a:lnTo>
                  <a:lnTo>
                    <a:pt x="202" y="323"/>
                  </a:lnTo>
                  <a:lnTo>
                    <a:pt x="210" y="329"/>
                  </a:lnTo>
                  <a:lnTo>
                    <a:pt x="218" y="332"/>
                  </a:lnTo>
                  <a:lnTo>
                    <a:pt x="224" y="334"/>
                  </a:lnTo>
                  <a:lnTo>
                    <a:pt x="219" y="337"/>
                  </a:lnTo>
                  <a:lnTo>
                    <a:pt x="219" y="337"/>
                  </a:lnTo>
                  <a:lnTo>
                    <a:pt x="213" y="343"/>
                  </a:lnTo>
                  <a:lnTo>
                    <a:pt x="207" y="349"/>
                  </a:lnTo>
                  <a:lnTo>
                    <a:pt x="205" y="351"/>
                  </a:lnTo>
                  <a:lnTo>
                    <a:pt x="202" y="351"/>
                  </a:lnTo>
                  <a:lnTo>
                    <a:pt x="202" y="351"/>
                  </a:lnTo>
                  <a:lnTo>
                    <a:pt x="195" y="345"/>
                  </a:lnTo>
                  <a:lnTo>
                    <a:pt x="187" y="340"/>
                  </a:lnTo>
                  <a:lnTo>
                    <a:pt x="179" y="332"/>
                  </a:lnTo>
                  <a:lnTo>
                    <a:pt x="175" y="325"/>
                  </a:lnTo>
                  <a:lnTo>
                    <a:pt x="170" y="317"/>
                  </a:lnTo>
                  <a:lnTo>
                    <a:pt x="166" y="308"/>
                  </a:lnTo>
                  <a:lnTo>
                    <a:pt x="164" y="297"/>
                  </a:lnTo>
                  <a:lnTo>
                    <a:pt x="164" y="288"/>
                  </a:lnTo>
                  <a:lnTo>
                    <a:pt x="164" y="288"/>
                  </a:lnTo>
                  <a:close/>
                  <a:moveTo>
                    <a:pt x="368" y="576"/>
                  </a:moveTo>
                  <a:lnTo>
                    <a:pt x="368" y="576"/>
                  </a:lnTo>
                  <a:lnTo>
                    <a:pt x="365" y="579"/>
                  </a:lnTo>
                  <a:lnTo>
                    <a:pt x="362" y="585"/>
                  </a:lnTo>
                  <a:lnTo>
                    <a:pt x="357" y="591"/>
                  </a:lnTo>
                  <a:lnTo>
                    <a:pt x="353" y="593"/>
                  </a:lnTo>
                  <a:lnTo>
                    <a:pt x="350" y="593"/>
                  </a:lnTo>
                  <a:lnTo>
                    <a:pt x="350" y="593"/>
                  </a:lnTo>
                  <a:lnTo>
                    <a:pt x="345" y="593"/>
                  </a:lnTo>
                  <a:lnTo>
                    <a:pt x="342" y="590"/>
                  </a:lnTo>
                  <a:lnTo>
                    <a:pt x="339" y="587"/>
                  </a:lnTo>
                  <a:lnTo>
                    <a:pt x="339" y="582"/>
                  </a:lnTo>
                  <a:lnTo>
                    <a:pt x="339" y="582"/>
                  </a:lnTo>
                  <a:lnTo>
                    <a:pt x="339" y="578"/>
                  </a:lnTo>
                  <a:lnTo>
                    <a:pt x="342" y="574"/>
                  </a:lnTo>
                  <a:lnTo>
                    <a:pt x="342" y="574"/>
                  </a:lnTo>
                  <a:lnTo>
                    <a:pt x="346" y="567"/>
                  </a:lnTo>
                  <a:lnTo>
                    <a:pt x="348" y="559"/>
                  </a:lnTo>
                  <a:lnTo>
                    <a:pt x="348" y="559"/>
                  </a:lnTo>
                  <a:lnTo>
                    <a:pt x="348" y="555"/>
                  </a:lnTo>
                  <a:lnTo>
                    <a:pt x="346" y="550"/>
                  </a:lnTo>
                  <a:lnTo>
                    <a:pt x="345" y="545"/>
                  </a:lnTo>
                  <a:lnTo>
                    <a:pt x="348" y="545"/>
                  </a:lnTo>
                  <a:lnTo>
                    <a:pt x="348" y="545"/>
                  </a:lnTo>
                  <a:lnTo>
                    <a:pt x="356" y="542"/>
                  </a:lnTo>
                  <a:lnTo>
                    <a:pt x="362" y="539"/>
                  </a:lnTo>
                  <a:lnTo>
                    <a:pt x="365" y="538"/>
                  </a:lnTo>
                  <a:lnTo>
                    <a:pt x="366" y="541"/>
                  </a:lnTo>
                  <a:lnTo>
                    <a:pt x="366" y="541"/>
                  </a:lnTo>
                  <a:lnTo>
                    <a:pt x="369" y="548"/>
                  </a:lnTo>
                  <a:lnTo>
                    <a:pt x="371" y="558"/>
                  </a:lnTo>
                  <a:lnTo>
                    <a:pt x="369" y="567"/>
                  </a:lnTo>
                  <a:lnTo>
                    <a:pt x="368" y="576"/>
                  </a:lnTo>
                  <a:lnTo>
                    <a:pt x="368" y="576"/>
                  </a:lnTo>
                  <a:close/>
                  <a:moveTo>
                    <a:pt x="331" y="538"/>
                  </a:moveTo>
                  <a:lnTo>
                    <a:pt x="277" y="538"/>
                  </a:lnTo>
                  <a:lnTo>
                    <a:pt x="277" y="538"/>
                  </a:lnTo>
                  <a:lnTo>
                    <a:pt x="268" y="539"/>
                  </a:lnTo>
                  <a:lnTo>
                    <a:pt x="262" y="544"/>
                  </a:lnTo>
                  <a:lnTo>
                    <a:pt x="258" y="550"/>
                  </a:lnTo>
                  <a:lnTo>
                    <a:pt x="256" y="559"/>
                  </a:lnTo>
                  <a:lnTo>
                    <a:pt x="256" y="559"/>
                  </a:lnTo>
                  <a:lnTo>
                    <a:pt x="256" y="562"/>
                  </a:lnTo>
                  <a:lnTo>
                    <a:pt x="258" y="567"/>
                  </a:lnTo>
                  <a:lnTo>
                    <a:pt x="261" y="573"/>
                  </a:lnTo>
                  <a:lnTo>
                    <a:pt x="261" y="573"/>
                  </a:lnTo>
                  <a:lnTo>
                    <a:pt x="264" y="578"/>
                  </a:lnTo>
                  <a:lnTo>
                    <a:pt x="265" y="582"/>
                  </a:lnTo>
                  <a:lnTo>
                    <a:pt x="265" y="582"/>
                  </a:lnTo>
                  <a:lnTo>
                    <a:pt x="265" y="587"/>
                  </a:lnTo>
                  <a:lnTo>
                    <a:pt x="262" y="590"/>
                  </a:lnTo>
                  <a:lnTo>
                    <a:pt x="259" y="593"/>
                  </a:lnTo>
                  <a:lnTo>
                    <a:pt x="254" y="593"/>
                  </a:lnTo>
                  <a:lnTo>
                    <a:pt x="254" y="593"/>
                  </a:lnTo>
                  <a:lnTo>
                    <a:pt x="251" y="593"/>
                  </a:lnTo>
                  <a:lnTo>
                    <a:pt x="247" y="591"/>
                  </a:lnTo>
                  <a:lnTo>
                    <a:pt x="242" y="585"/>
                  </a:lnTo>
                  <a:lnTo>
                    <a:pt x="239" y="579"/>
                  </a:lnTo>
                  <a:lnTo>
                    <a:pt x="236" y="576"/>
                  </a:lnTo>
                  <a:lnTo>
                    <a:pt x="236" y="576"/>
                  </a:lnTo>
                  <a:lnTo>
                    <a:pt x="235" y="570"/>
                  </a:lnTo>
                  <a:lnTo>
                    <a:pt x="233" y="562"/>
                  </a:lnTo>
                  <a:lnTo>
                    <a:pt x="233" y="556"/>
                  </a:lnTo>
                  <a:lnTo>
                    <a:pt x="235" y="550"/>
                  </a:lnTo>
                  <a:lnTo>
                    <a:pt x="236" y="544"/>
                  </a:lnTo>
                  <a:lnTo>
                    <a:pt x="239" y="538"/>
                  </a:lnTo>
                  <a:lnTo>
                    <a:pt x="242" y="533"/>
                  </a:lnTo>
                  <a:lnTo>
                    <a:pt x="247" y="527"/>
                  </a:lnTo>
                  <a:lnTo>
                    <a:pt x="247" y="527"/>
                  </a:lnTo>
                  <a:lnTo>
                    <a:pt x="253" y="522"/>
                  </a:lnTo>
                  <a:lnTo>
                    <a:pt x="261" y="518"/>
                  </a:lnTo>
                  <a:lnTo>
                    <a:pt x="268" y="515"/>
                  </a:lnTo>
                  <a:lnTo>
                    <a:pt x="277" y="515"/>
                  </a:lnTo>
                  <a:lnTo>
                    <a:pt x="331" y="515"/>
                  </a:lnTo>
                  <a:lnTo>
                    <a:pt x="331" y="515"/>
                  </a:lnTo>
                  <a:lnTo>
                    <a:pt x="337" y="515"/>
                  </a:lnTo>
                  <a:lnTo>
                    <a:pt x="342" y="512"/>
                  </a:lnTo>
                  <a:lnTo>
                    <a:pt x="348" y="510"/>
                  </a:lnTo>
                  <a:lnTo>
                    <a:pt x="351" y="506"/>
                  </a:lnTo>
                  <a:lnTo>
                    <a:pt x="356" y="501"/>
                  </a:lnTo>
                  <a:lnTo>
                    <a:pt x="359" y="496"/>
                  </a:lnTo>
                  <a:lnTo>
                    <a:pt x="360" y="490"/>
                  </a:lnTo>
                  <a:lnTo>
                    <a:pt x="360" y="486"/>
                  </a:lnTo>
                  <a:lnTo>
                    <a:pt x="360" y="486"/>
                  </a:lnTo>
                  <a:lnTo>
                    <a:pt x="359" y="476"/>
                  </a:lnTo>
                  <a:lnTo>
                    <a:pt x="356" y="469"/>
                  </a:lnTo>
                  <a:lnTo>
                    <a:pt x="353" y="464"/>
                  </a:lnTo>
                  <a:lnTo>
                    <a:pt x="357" y="464"/>
                  </a:lnTo>
                  <a:lnTo>
                    <a:pt x="357" y="464"/>
                  </a:lnTo>
                  <a:lnTo>
                    <a:pt x="365" y="461"/>
                  </a:lnTo>
                  <a:lnTo>
                    <a:pt x="372" y="460"/>
                  </a:lnTo>
                  <a:lnTo>
                    <a:pt x="376" y="458"/>
                  </a:lnTo>
                  <a:lnTo>
                    <a:pt x="377" y="460"/>
                  </a:lnTo>
                  <a:lnTo>
                    <a:pt x="377" y="460"/>
                  </a:lnTo>
                  <a:lnTo>
                    <a:pt x="382" y="472"/>
                  </a:lnTo>
                  <a:lnTo>
                    <a:pt x="383" y="486"/>
                  </a:lnTo>
                  <a:lnTo>
                    <a:pt x="383" y="486"/>
                  </a:lnTo>
                  <a:lnTo>
                    <a:pt x="382" y="495"/>
                  </a:lnTo>
                  <a:lnTo>
                    <a:pt x="379" y="506"/>
                  </a:lnTo>
                  <a:lnTo>
                    <a:pt x="374" y="515"/>
                  </a:lnTo>
                  <a:lnTo>
                    <a:pt x="368" y="522"/>
                  </a:lnTo>
                  <a:lnTo>
                    <a:pt x="360" y="529"/>
                  </a:lnTo>
                  <a:lnTo>
                    <a:pt x="351" y="533"/>
                  </a:lnTo>
                  <a:lnTo>
                    <a:pt x="342" y="536"/>
                  </a:lnTo>
                  <a:lnTo>
                    <a:pt x="331" y="538"/>
                  </a:lnTo>
                  <a:lnTo>
                    <a:pt x="331" y="538"/>
                  </a:lnTo>
                  <a:close/>
                  <a:moveTo>
                    <a:pt x="254" y="486"/>
                  </a:moveTo>
                  <a:lnTo>
                    <a:pt x="254" y="486"/>
                  </a:lnTo>
                  <a:lnTo>
                    <a:pt x="256" y="478"/>
                  </a:lnTo>
                  <a:lnTo>
                    <a:pt x="259" y="472"/>
                  </a:lnTo>
                  <a:lnTo>
                    <a:pt x="265" y="467"/>
                  </a:lnTo>
                  <a:lnTo>
                    <a:pt x="273" y="466"/>
                  </a:lnTo>
                  <a:lnTo>
                    <a:pt x="297" y="466"/>
                  </a:lnTo>
                  <a:lnTo>
                    <a:pt x="297" y="504"/>
                  </a:lnTo>
                  <a:lnTo>
                    <a:pt x="273" y="504"/>
                  </a:lnTo>
                  <a:lnTo>
                    <a:pt x="273" y="504"/>
                  </a:lnTo>
                  <a:lnTo>
                    <a:pt x="265" y="502"/>
                  </a:lnTo>
                  <a:lnTo>
                    <a:pt x="259" y="498"/>
                  </a:lnTo>
                  <a:lnTo>
                    <a:pt x="256" y="492"/>
                  </a:lnTo>
                  <a:lnTo>
                    <a:pt x="254" y="486"/>
                  </a:lnTo>
                  <a:lnTo>
                    <a:pt x="254" y="486"/>
                  </a:lnTo>
                  <a:close/>
                  <a:moveTo>
                    <a:pt x="307" y="504"/>
                  </a:moveTo>
                  <a:lnTo>
                    <a:pt x="307" y="466"/>
                  </a:lnTo>
                  <a:lnTo>
                    <a:pt x="331" y="466"/>
                  </a:lnTo>
                  <a:lnTo>
                    <a:pt x="331" y="466"/>
                  </a:lnTo>
                  <a:lnTo>
                    <a:pt x="339" y="467"/>
                  </a:lnTo>
                  <a:lnTo>
                    <a:pt x="345" y="472"/>
                  </a:lnTo>
                  <a:lnTo>
                    <a:pt x="348" y="478"/>
                  </a:lnTo>
                  <a:lnTo>
                    <a:pt x="350" y="486"/>
                  </a:lnTo>
                  <a:lnTo>
                    <a:pt x="350" y="486"/>
                  </a:lnTo>
                  <a:lnTo>
                    <a:pt x="348" y="492"/>
                  </a:lnTo>
                  <a:lnTo>
                    <a:pt x="345" y="498"/>
                  </a:lnTo>
                  <a:lnTo>
                    <a:pt x="339" y="502"/>
                  </a:lnTo>
                  <a:lnTo>
                    <a:pt x="331" y="504"/>
                  </a:lnTo>
                  <a:lnTo>
                    <a:pt x="307" y="504"/>
                  </a:lnTo>
                  <a:close/>
                  <a:moveTo>
                    <a:pt x="343" y="455"/>
                  </a:moveTo>
                  <a:lnTo>
                    <a:pt x="273" y="455"/>
                  </a:lnTo>
                  <a:lnTo>
                    <a:pt x="273" y="455"/>
                  </a:lnTo>
                  <a:lnTo>
                    <a:pt x="267" y="455"/>
                  </a:lnTo>
                  <a:lnTo>
                    <a:pt x="262" y="458"/>
                  </a:lnTo>
                  <a:lnTo>
                    <a:pt x="256" y="460"/>
                  </a:lnTo>
                  <a:lnTo>
                    <a:pt x="253" y="464"/>
                  </a:lnTo>
                  <a:lnTo>
                    <a:pt x="248" y="469"/>
                  </a:lnTo>
                  <a:lnTo>
                    <a:pt x="245" y="473"/>
                  </a:lnTo>
                  <a:lnTo>
                    <a:pt x="244" y="479"/>
                  </a:lnTo>
                  <a:lnTo>
                    <a:pt x="244" y="486"/>
                  </a:lnTo>
                  <a:lnTo>
                    <a:pt x="244" y="486"/>
                  </a:lnTo>
                  <a:lnTo>
                    <a:pt x="244" y="490"/>
                  </a:lnTo>
                  <a:lnTo>
                    <a:pt x="245" y="496"/>
                  </a:lnTo>
                  <a:lnTo>
                    <a:pt x="248" y="501"/>
                  </a:lnTo>
                  <a:lnTo>
                    <a:pt x="253" y="506"/>
                  </a:lnTo>
                  <a:lnTo>
                    <a:pt x="254" y="509"/>
                  </a:lnTo>
                  <a:lnTo>
                    <a:pt x="251" y="510"/>
                  </a:lnTo>
                  <a:lnTo>
                    <a:pt x="251" y="510"/>
                  </a:lnTo>
                  <a:lnTo>
                    <a:pt x="245" y="515"/>
                  </a:lnTo>
                  <a:lnTo>
                    <a:pt x="239" y="521"/>
                  </a:lnTo>
                  <a:lnTo>
                    <a:pt x="236" y="522"/>
                  </a:lnTo>
                  <a:lnTo>
                    <a:pt x="235" y="519"/>
                  </a:lnTo>
                  <a:lnTo>
                    <a:pt x="235" y="519"/>
                  </a:lnTo>
                  <a:lnTo>
                    <a:pt x="228" y="512"/>
                  </a:lnTo>
                  <a:lnTo>
                    <a:pt x="224" y="504"/>
                  </a:lnTo>
                  <a:lnTo>
                    <a:pt x="222" y="495"/>
                  </a:lnTo>
                  <a:lnTo>
                    <a:pt x="221" y="486"/>
                  </a:lnTo>
                  <a:lnTo>
                    <a:pt x="221" y="486"/>
                  </a:lnTo>
                  <a:lnTo>
                    <a:pt x="222" y="475"/>
                  </a:lnTo>
                  <a:lnTo>
                    <a:pt x="225" y="464"/>
                  </a:lnTo>
                  <a:lnTo>
                    <a:pt x="230" y="455"/>
                  </a:lnTo>
                  <a:lnTo>
                    <a:pt x="236" y="447"/>
                  </a:lnTo>
                  <a:lnTo>
                    <a:pt x="244" y="441"/>
                  </a:lnTo>
                  <a:lnTo>
                    <a:pt x="253" y="437"/>
                  </a:lnTo>
                  <a:lnTo>
                    <a:pt x="262" y="434"/>
                  </a:lnTo>
                  <a:lnTo>
                    <a:pt x="273" y="432"/>
                  </a:lnTo>
                  <a:lnTo>
                    <a:pt x="343" y="432"/>
                  </a:lnTo>
                  <a:lnTo>
                    <a:pt x="343" y="432"/>
                  </a:lnTo>
                  <a:lnTo>
                    <a:pt x="351" y="432"/>
                  </a:lnTo>
                  <a:lnTo>
                    <a:pt x="357" y="429"/>
                  </a:lnTo>
                  <a:lnTo>
                    <a:pt x="365" y="426"/>
                  </a:lnTo>
                  <a:lnTo>
                    <a:pt x="369" y="421"/>
                  </a:lnTo>
                  <a:lnTo>
                    <a:pt x="374" y="415"/>
                  </a:lnTo>
                  <a:lnTo>
                    <a:pt x="379" y="409"/>
                  </a:lnTo>
                  <a:lnTo>
                    <a:pt x="380" y="403"/>
                  </a:lnTo>
                  <a:lnTo>
                    <a:pt x="382" y="395"/>
                  </a:lnTo>
                  <a:lnTo>
                    <a:pt x="382" y="395"/>
                  </a:lnTo>
                  <a:lnTo>
                    <a:pt x="380" y="389"/>
                  </a:lnTo>
                  <a:lnTo>
                    <a:pt x="379" y="383"/>
                  </a:lnTo>
                  <a:lnTo>
                    <a:pt x="377" y="377"/>
                  </a:lnTo>
                  <a:lnTo>
                    <a:pt x="374" y="372"/>
                  </a:lnTo>
                  <a:lnTo>
                    <a:pt x="369" y="368"/>
                  </a:lnTo>
                  <a:lnTo>
                    <a:pt x="376" y="368"/>
                  </a:lnTo>
                  <a:lnTo>
                    <a:pt x="376" y="368"/>
                  </a:lnTo>
                  <a:lnTo>
                    <a:pt x="385" y="366"/>
                  </a:lnTo>
                  <a:lnTo>
                    <a:pt x="392" y="365"/>
                  </a:lnTo>
                  <a:lnTo>
                    <a:pt x="395" y="363"/>
                  </a:lnTo>
                  <a:lnTo>
                    <a:pt x="395" y="366"/>
                  </a:lnTo>
                  <a:lnTo>
                    <a:pt x="395" y="366"/>
                  </a:lnTo>
                  <a:lnTo>
                    <a:pt x="400" y="372"/>
                  </a:lnTo>
                  <a:lnTo>
                    <a:pt x="402" y="380"/>
                  </a:lnTo>
                  <a:lnTo>
                    <a:pt x="403" y="388"/>
                  </a:lnTo>
                  <a:lnTo>
                    <a:pt x="403" y="395"/>
                  </a:lnTo>
                  <a:lnTo>
                    <a:pt x="403" y="395"/>
                  </a:lnTo>
                  <a:lnTo>
                    <a:pt x="402" y="407"/>
                  </a:lnTo>
                  <a:lnTo>
                    <a:pt x="399" y="418"/>
                  </a:lnTo>
                  <a:lnTo>
                    <a:pt x="392" y="429"/>
                  </a:lnTo>
                  <a:lnTo>
                    <a:pt x="386" y="438"/>
                  </a:lnTo>
                  <a:lnTo>
                    <a:pt x="377" y="444"/>
                  </a:lnTo>
                  <a:lnTo>
                    <a:pt x="366" y="450"/>
                  </a:lnTo>
                  <a:lnTo>
                    <a:pt x="356" y="453"/>
                  </a:lnTo>
                  <a:lnTo>
                    <a:pt x="343" y="455"/>
                  </a:lnTo>
                  <a:lnTo>
                    <a:pt x="343" y="455"/>
                  </a:lnTo>
                  <a:close/>
                  <a:moveTo>
                    <a:pt x="261" y="423"/>
                  </a:moveTo>
                  <a:lnTo>
                    <a:pt x="261" y="423"/>
                  </a:lnTo>
                  <a:lnTo>
                    <a:pt x="256" y="421"/>
                  </a:lnTo>
                  <a:lnTo>
                    <a:pt x="250" y="420"/>
                  </a:lnTo>
                  <a:lnTo>
                    <a:pt x="245" y="418"/>
                  </a:lnTo>
                  <a:lnTo>
                    <a:pt x="241" y="414"/>
                  </a:lnTo>
                  <a:lnTo>
                    <a:pt x="238" y="411"/>
                  </a:lnTo>
                  <a:lnTo>
                    <a:pt x="236" y="406"/>
                  </a:lnTo>
                  <a:lnTo>
                    <a:pt x="235" y="400"/>
                  </a:lnTo>
                  <a:lnTo>
                    <a:pt x="233" y="395"/>
                  </a:lnTo>
                  <a:lnTo>
                    <a:pt x="233" y="395"/>
                  </a:lnTo>
                  <a:lnTo>
                    <a:pt x="235" y="389"/>
                  </a:lnTo>
                  <a:lnTo>
                    <a:pt x="236" y="385"/>
                  </a:lnTo>
                  <a:lnTo>
                    <a:pt x="238" y="380"/>
                  </a:lnTo>
                  <a:lnTo>
                    <a:pt x="241" y="375"/>
                  </a:lnTo>
                  <a:lnTo>
                    <a:pt x="245" y="372"/>
                  </a:lnTo>
                  <a:lnTo>
                    <a:pt x="250" y="369"/>
                  </a:lnTo>
                  <a:lnTo>
                    <a:pt x="256" y="368"/>
                  </a:lnTo>
                  <a:lnTo>
                    <a:pt x="261" y="368"/>
                  </a:lnTo>
                  <a:lnTo>
                    <a:pt x="297" y="368"/>
                  </a:lnTo>
                  <a:lnTo>
                    <a:pt x="297" y="423"/>
                  </a:lnTo>
                  <a:lnTo>
                    <a:pt x="261" y="423"/>
                  </a:lnTo>
                  <a:close/>
                  <a:moveTo>
                    <a:pt x="307" y="423"/>
                  </a:moveTo>
                  <a:lnTo>
                    <a:pt x="307" y="368"/>
                  </a:lnTo>
                  <a:lnTo>
                    <a:pt x="343" y="368"/>
                  </a:lnTo>
                  <a:lnTo>
                    <a:pt x="343" y="368"/>
                  </a:lnTo>
                  <a:lnTo>
                    <a:pt x="348" y="368"/>
                  </a:lnTo>
                  <a:lnTo>
                    <a:pt x="354" y="369"/>
                  </a:lnTo>
                  <a:lnTo>
                    <a:pt x="359" y="372"/>
                  </a:lnTo>
                  <a:lnTo>
                    <a:pt x="363" y="375"/>
                  </a:lnTo>
                  <a:lnTo>
                    <a:pt x="366" y="380"/>
                  </a:lnTo>
                  <a:lnTo>
                    <a:pt x="368" y="385"/>
                  </a:lnTo>
                  <a:lnTo>
                    <a:pt x="369" y="389"/>
                  </a:lnTo>
                  <a:lnTo>
                    <a:pt x="371" y="395"/>
                  </a:lnTo>
                  <a:lnTo>
                    <a:pt x="371" y="395"/>
                  </a:lnTo>
                  <a:lnTo>
                    <a:pt x="369" y="400"/>
                  </a:lnTo>
                  <a:lnTo>
                    <a:pt x="368" y="406"/>
                  </a:lnTo>
                  <a:lnTo>
                    <a:pt x="366" y="411"/>
                  </a:lnTo>
                  <a:lnTo>
                    <a:pt x="363" y="414"/>
                  </a:lnTo>
                  <a:lnTo>
                    <a:pt x="359" y="418"/>
                  </a:lnTo>
                  <a:lnTo>
                    <a:pt x="354" y="420"/>
                  </a:lnTo>
                  <a:lnTo>
                    <a:pt x="348" y="421"/>
                  </a:lnTo>
                  <a:lnTo>
                    <a:pt x="343" y="423"/>
                  </a:lnTo>
                  <a:lnTo>
                    <a:pt x="307" y="423"/>
                  </a:lnTo>
                  <a:close/>
                  <a:moveTo>
                    <a:pt x="371" y="334"/>
                  </a:moveTo>
                  <a:lnTo>
                    <a:pt x="371" y="334"/>
                  </a:lnTo>
                  <a:lnTo>
                    <a:pt x="383" y="332"/>
                  </a:lnTo>
                  <a:lnTo>
                    <a:pt x="395" y="328"/>
                  </a:lnTo>
                  <a:lnTo>
                    <a:pt x="395" y="328"/>
                  </a:lnTo>
                  <a:lnTo>
                    <a:pt x="403" y="322"/>
                  </a:lnTo>
                  <a:lnTo>
                    <a:pt x="409" y="314"/>
                  </a:lnTo>
                  <a:lnTo>
                    <a:pt x="414" y="306"/>
                  </a:lnTo>
                  <a:lnTo>
                    <a:pt x="415" y="302"/>
                  </a:lnTo>
                  <a:lnTo>
                    <a:pt x="414" y="296"/>
                  </a:lnTo>
                  <a:lnTo>
                    <a:pt x="414" y="296"/>
                  </a:lnTo>
                  <a:lnTo>
                    <a:pt x="412" y="290"/>
                  </a:lnTo>
                  <a:lnTo>
                    <a:pt x="408" y="283"/>
                  </a:lnTo>
                  <a:lnTo>
                    <a:pt x="400" y="280"/>
                  </a:lnTo>
                  <a:lnTo>
                    <a:pt x="394" y="279"/>
                  </a:lnTo>
                  <a:lnTo>
                    <a:pt x="394" y="279"/>
                  </a:lnTo>
                  <a:lnTo>
                    <a:pt x="389" y="279"/>
                  </a:lnTo>
                  <a:lnTo>
                    <a:pt x="385" y="280"/>
                  </a:lnTo>
                  <a:lnTo>
                    <a:pt x="385" y="280"/>
                  </a:lnTo>
                  <a:lnTo>
                    <a:pt x="379" y="282"/>
                  </a:lnTo>
                  <a:lnTo>
                    <a:pt x="371" y="283"/>
                  </a:lnTo>
                  <a:lnTo>
                    <a:pt x="371" y="283"/>
                  </a:lnTo>
                  <a:lnTo>
                    <a:pt x="365" y="282"/>
                  </a:lnTo>
                  <a:lnTo>
                    <a:pt x="359" y="280"/>
                  </a:lnTo>
                  <a:lnTo>
                    <a:pt x="354" y="277"/>
                  </a:lnTo>
                  <a:lnTo>
                    <a:pt x="350" y="274"/>
                  </a:lnTo>
                  <a:lnTo>
                    <a:pt x="345" y="270"/>
                  </a:lnTo>
                  <a:lnTo>
                    <a:pt x="342" y="263"/>
                  </a:lnTo>
                  <a:lnTo>
                    <a:pt x="340" y="257"/>
                  </a:lnTo>
                  <a:lnTo>
                    <a:pt x="340" y="251"/>
                  </a:lnTo>
                  <a:lnTo>
                    <a:pt x="340" y="251"/>
                  </a:lnTo>
                  <a:lnTo>
                    <a:pt x="340" y="245"/>
                  </a:lnTo>
                  <a:lnTo>
                    <a:pt x="342" y="239"/>
                  </a:lnTo>
                  <a:lnTo>
                    <a:pt x="345" y="233"/>
                  </a:lnTo>
                  <a:lnTo>
                    <a:pt x="350" y="228"/>
                  </a:lnTo>
                  <a:lnTo>
                    <a:pt x="354" y="225"/>
                  </a:lnTo>
                  <a:lnTo>
                    <a:pt x="360" y="222"/>
                  </a:lnTo>
                  <a:lnTo>
                    <a:pt x="366" y="221"/>
                  </a:lnTo>
                  <a:lnTo>
                    <a:pt x="372" y="219"/>
                  </a:lnTo>
                  <a:lnTo>
                    <a:pt x="372" y="219"/>
                  </a:lnTo>
                  <a:lnTo>
                    <a:pt x="386" y="221"/>
                  </a:lnTo>
                  <a:lnTo>
                    <a:pt x="399" y="225"/>
                  </a:lnTo>
                  <a:lnTo>
                    <a:pt x="411" y="231"/>
                  </a:lnTo>
                  <a:lnTo>
                    <a:pt x="420" y="239"/>
                  </a:lnTo>
                  <a:lnTo>
                    <a:pt x="429" y="250"/>
                  </a:lnTo>
                  <a:lnTo>
                    <a:pt x="435" y="262"/>
                  </a:lnTo>
                  <a:lnTo>
                    <a:pt x="438" y="274"/>
                  </a:lnTo>
                  <a:lnTo>
                    <a:pt x="440" y="288"/>
                  </a:lnTo>
                  <a:lnTo>
                    <a:pt x="440" y="288"/>
                  </a:lnTo>
                  <a:lnTo>
                    <a:pt x="438" y="302"/>
                  </a:lnTo>
                  <a:lnTo>
                    <a:pt x="435" y="314"/>
                  </a:lnTo>
                  <a:lnTo>
                    <a:pt x="429" y="326"/>
                  </a:lnTo>
                  <a:lnTo>
                    <a:pt x="420" y="337"/>
                  </a:lnTo>
                  <a:lnTo>
                    <a:pt x="411" y="345"/>
                  </a:lnTo>
                  <a:lnTo>
                    <a:pt x="399" y="351"/>
                  </a:lnTo>
                  <a:lnTo>
                    <a:pt x="386" y="355"/>
                  </a:lnTo>
                  <a:lnTo>
                    <a:pt x="371" y="357"/>
                  </a:lnTo>
                  <a:lnTo>
                    <a:pt x="261" y="357"/>
                  </a:lnTo>
                  <a:lnTo>
                    <a:pt x="261" y="357"/>
                  </a:lnTo>
                  <a:lnTo>
                    <a:pt x="253" y="357"/>
                  </a:lnTo>
                  <a:lnTo>
                    <a:pt x="247" y="360"/>
                  </a:lnTo>
                  <a:lnTo>
                    <a:pt x="239" y="363"/>
                  </a:lnTo>
                  <a:lnTo>
                    <a:pt x="235" y="368"/>
                  </a:lnTo>
                  <a:lnTo>
                    <a:pt x="230" y="374"/>
                  </a:lnTo>
                  <a:lnTo>
                    <a:pt x="225" y="380"/>
                  </a:lnTo>
                  <a:lnTo>
                    <a:pt x="224" y="388"/>
                  </a:lnTo>
                  <a:lnTo>
                    <a:pt x="222" y="395"/>
                  </a:lnTo>
                  <a:lnTo>
                    <a:pt x="222" y="395"/>
                  </a:lnTo>
                  <a:lnTo>
                    <a:pt x="224" y="404"/>
                  </a:lnTo>
                  <a:lnTo>
                    <a:pt x="227" y="412"/>
                  </a:lnTo>
                  <a:lnTo>
                    <a:pt x="233" y="420"/>
                  </a:lnTo>
                  <a:lnTo>
                    <a:pt x="241" y="426"/>
                  </a:lnTo>
                  <a:lnTo>
                    <a:pt x="244" y="429"/>
                  </a:lnTo>
                  <a:lnTo>
                    <a:pt x="241" y="432"/>
                  </a:lnTo>
                  <a:lnTo>
                    <a:pt x="241" y="432"/>
                  </a:lnTo>
                  <a:lnTo>
                    <a:pt x="233" y="437"/>
                  </a:lnTo>
                  <a:lnTo>
                    <a:pt x="228" y="441"/>
                  </a:lnTo>
                  <a:lnTo>
                    <a:pt x="225" y="444"/>
                  </a:lnTo>
                  <a:lnTo>
                    <a:pt x="224" y="443"/>
                  </a:lnTo>
                  <a:lnTo>
                    <a:pt x="224" y="443"/>
                  </a:lnTo>
                  <a:lnTo>
                    <a:pt x="213" y="432"/>
                  </a:lnTo>
                  <a:lnTo>
                    <a:pt x="207" y="421"/>
                  </a:lnTo>
                  <a:lnTo>
                    <a:pt x="202" y="409"/>
                  </a:lnTo>
                  <a:lnTo>
                    <a:pt x="201" y="395"/>
                  </a:lnTo>
                  <a:lnTo>
                    <a:pt x="201" y="395"/>
                  </a:lnTo>
                  <a:lnTo>
                    <a:pt x="202" y="383"/>
                  </a:lnTo>
                  <a:lnTo>
                    <a:pt x="205" y="371"/>
                  </a:lnTo>
                  <a:lnTo>
                    <a:pt x="212" y="362"/>
                  </a:lnTo>
                  <a:lnTo>
                    <a:pt x="218" y="352"/>
                  </a:lnTo>
                  <a:lnTo>
                    <a:pt x="227" y="345"/>
                  </a:lnTo>
                  <a:lnTo>
                    <a:pt x="238" y="339"/>
                  </a:lnTo>
                  <a:lnTo>
                    <a:pt x="248" y="335"/>
                  </a:lnTo>
                  <a:lnTo>
                    <a:pt x="261" y="334"/>
                  </a:lnTo>
                  <a:lnTo>
                    <a:pt x="371" y="334"/>
                  </a:lnTo>
                  <a:close/>
                  <a:moveTo>
                    <a:pt x="302" y="83"/>
                  </a:moveTo>
                  <a:lnTo>
                    <a:pt x="302" y="83"/>
                  </a:lnTo>
                  <a:lnTo>
                    <a:pt x="294" y="81"/>
                  </a:lnTo>
                  <a:lnTo>
                    <a:pt x="288" y="77"/>
                  </a:lnTo>
                  <a:lnTo>
                    <a:pt x="284" y="70"/>
                  </a:lnTo>
                  <a:lnTo>
                    <a:pt x="282" y="63"/>
                  </a:lnTo>
                  <a:lnTo>
                    <a:pt x="282" y="63"/>
                  </a:lnTo>
                  <a:lnTo>
                    <a:pt x="284" y="55"/>
                  </a:lnTo>
                  <a:lnTo>
                    <a:pt x="288" y="49"/>
                  </a:lnTo>
                  <a:lnTo>
                    <a:pt x="294" y="44"/>
                  </a:lnTo>
                  <a:lnTo>
                    <a:pt x="302" y="43"/>
                  </a:lnTo>
                  <a:lnTo>
                    <a:pt x="302" y="43"/>
                  </a:lnTo>
                  <a:lnTo>
                    <a:pt x="310" y="44"/>
                  </a:lnTo>
                  <a:lnTo>
                    <a:pt x="316" y="49"/>
                  </a:lnTo>
                  <a:lnTo>
                    <a:pt x="320" y="55"/>
                  </a:lnTo>
                  <a:lnTo>
                    <a:pt x="322" y="63"/>
                  </a:lnTo>
                  <a:lnTo>
                    <a:pt x="322" y="63"/>
                  </a:lnTo>
                  <a:lnTo>
                    <a:pt x="320" y="70"/>
                  </a:lnTo>
                  <a:lnTo>
                    <a:pt x="316" y="77"/>
                  </a:lnTo>
                  <a:lnTo>
                    <a:pt x="310" y="81"/>
                  </a:lnTo>
                  <a:lnTo>
                    <a:pt x="302" y="83"/>
                  </a:lnTo>
                  <a:lnTo>
                    <a:pt x="302"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376"/>
            <p:cNvSpPr>
              <a:spLocks/>
            </p:cNvSpPr>
            <p:nvPr/>
          </p:nvSpPr>
          <p:spPr bwMode="auto">
            <a:xfrm>
              <a:off x="5292726" y="196850"/>
              <a:ext cx="55563" cy="36513"/>
            </a:xfrm>
            <a:custGeom>
              <a:avLst/>
              <a:gdLst>
                <a:gd name="T0" fmla="*/ 27 w 35"/>
                <a:gd name="T1" fmla="*/ 0 h 23"/>
                <a:gd name="T2" fmla="*/ 27 w 35"/>
                <a:gd name="T3" fmla="*/ 0 h 23"/>
                <a:gd name="T4" fmla="*/ 3 w 35"/>
                <a:gd name="T5" fmla="*/ 14 h 23"/>
                <a:gd name="T6" fmla="*/ 3 w 35"/>
                <a:gd name="T7" fmla="*/ 14 h 23"/>
                <a:gd name="T8" fmla="*/ 0 w 35"/>
                <a:gd name="T9" fmla="*/ 17 h 23"/>
                <a:gd name="T10" fmla="*/ 0 w 35"/>
                <a:gd name="T11" fmla="*/ 20 h 23"/>
                <a:gd name="T12" fmla="*/ 0 w 35"/>
                <a:gd name="T13" fmla="*/ 20 h 23"/>
                <a:gd name="T14" fmla="*/ 3 w 35"/>
                <a:gd name="T15" fmla="*/ 23 h 23"/>
                <a:gd name="T16" fmla="*/ 4 w 35"/>
                <a:gd name="T17" fmla="*/ 23 h 23"/>
                <a:gd name="T18" fmla="*/ 4 w 35"/>
                <a:gd name="T19" fmla="*/ 23 h 23"/>
                <a:gd name="T20" fmla="*/ 7 w 35"/>
                <a:gd name="T21" fmla="*/ 23 h 23"/>
                <a:gd name="T22" fmla="*/ 7 w 35"/>
                <a:gd name="T23" fmla="*/ 23 h 23"/>
                <a:gd name="T24" fmla="*/ 33 w 35"/>
                <a:gd name="T25" fmla="*/ 9 h 23"/>
                <a:gd name="T26" fmla="*/ 33 w 35"/>
                <a:gd name="T27" fmla="*/ 9 h 23"/>
                <a:gd name="T28" fmla="*/ 35 w 35"/>
                <a:gd name="T29" fmla="*/ 6 h 23"/>
                <a:gd name="T30" fmla="*/ 35 w 35"/>
                <a:gd name="T31" fmla="*/ 6 h 23"/>
                <a:gd name="T32" fmla="*/ 35 w 35"/>
                <a:gd name="T33" fmla="*/ 2 h 23"/>
                <a:gd name="T34" fmla="*/ 35 w 35"/>
                <a:gd name="T35" fmla="*/ 2 h 23"/>
                <a:gd name="T36" fmla="*/ 32 w 35"/>
                <a:gd name="T37" fmla="*/ 0 h 23"/>
                <a:gd name="T38" fmla="*/ 27 w 35"/>
                <a:gd name="T39" fmla="*/ 0 h 23"/>
                <a:gd name="T40" fmla="*/ 27 w 3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3">
                  <a:moveTo>
                    <a:pt x="27" y="0"/>
                  </a:moveTo>
                  <a:lnTo>
                    <a:pt x="27" y="0"/>
                  </a:lnTo>
                  <a:lnTo>
                    <a:pt x="3" y="14"/>
                  </a:lnTo>
                  <a:lnTo>
                    <a:pt x="3" y="14"/>
                  </a:lnTo>
                  <a:lnTo>
                    <a:pt x="0" y="17"/>
                  </a:lnTo>
                  <a:lnTo>
                    <a:pt x="0" y="20"/>
                  </a:lnTo>
                  <a:lnTo>
                    <a:pt x="0" y="20"/>
                  </a:lnTo>
                  <a:lnTo>
                    <a:pt x="3" y="23"/>
                  </a:lnTo>
                  <a:lnTo>
                    <a:pt x="4" y="23"/>
                  </a:lnTo>
                  <a:lnTo>
                    <a:pt x="4" y="23"/>
                  </a:lnTo>
                  <a:lnTo>
                    <a:pt x="7" y="23"/>
                  </a:lnTo>
                  <a:lnTo>
                    <a:pt x="7" y="23"/>
                  </a:lnTo>
                  <a:lnTo>
                    <a:pt x="33" y="9"/>
                  </a:lnTo>
                  <a:lnTo>
                    <a:pt x="33" y="9"/>
                  </a:lnTo>
                  <a:lnTo>
                    <a:pt x="35" y="6"/>
                  </a:lnTo>
                  <a:lnTo>
                    <a:pt x="35" y="6"/>
                  </a:lnTo>
                  <a:lnTo>
                    <a:pt x="35" y="2"/>
                  </a:lnTo>
                  <a:lnTo>
                    <a:pt x="35" y="2"/>
                  </a:lnTo>
                  <a:lnTo>
                    <a:pt x="32" y="0"/>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377"/>
            <p:cNvSpPr>
              <a:spLocks/>
            </p:cNvSpPr>
            <p:nvPr/>
          </p:nvSpPr>
          <p:spPr bwMode="auto">
            <a:xfrm>
              <a:off x="5075238" y="53975"/>
              <a:ext cx="173038" cy="77788"/>
            </a:xfrm>
            <a:custGeom>
              <a:avLst/>
              <a:gdLst>
                <a:gd name="T0" fmla="*/ 106 w 109"/>
                <a:gd name="T1" fmla="*/ 10 h 49"/>
                <a:gd name="T2" fmla="*/ 106 w 109"/>
                <a:gd name="T3" fmla="*/ 10 h 49"/>
                <a:gd name="T4" fmla="*/ 109 w 109"/>
                <a:gd name="T5" fmla="*/ 7 h 49"/>
                <a:gd name="T6" fmla="*/ 109 w 109"/>
                <a:gd name="T7" fmla="*/ 7 h 49"/>
                <a:gd name="T8" fmla="*/ 109 w 109"/>
                <a:gd name="T9" fmla="*/ 3 h 49"/>
                <a:gd name="T10" fmla="*/ 109 w 109"/>
                <a:gd name="T11" fmla="*/ 3 h 49"/>
                <a:gd name="T12" fmla="*/ 106 w 109"/>
                <a:gd name="T13" fmla="*/ 1 h 49"/>
                <a:gd name="T14" fmla="*/ 103 w 109"/>
                <a:gd name="T15" fmla="*/ 0 h 49"/>
                <a:gd name="T16" fmla="*/ 103 w 109"/>
                <a:gd name="T17" fmla="*/ 0 h 49"/>
                <a:gd name="T18" fmla="*/ 84 w 109"/>
                <a:gd name="T19" fmla="*/ 7 h 49"/>
                <a:gd name="T20" fmla="*/ 66 w 109"/>
                <a:gd name="T21" fmla="*/ 15 h 49"/>
                <a:gd name="T22" fmla="*/ 66 w 109"/>
                <a:gd name="T23" fmla="*/ 15 h 49"/>
                <a:gd name="T24" fmla="*/ 35 w 109"/>
                <a:gd name="T25" fmla="*/ 29 h 49"/>
                <a:gd name="T26" fmla="*/ 20 w 109"/>
                <a:gd name="T27" fmla="*/ 35 h 49"/>
                <a:gd name="T28" fmla="*/ 3 w 109"/>
                <a:gd name="T29" fmla="*/ 40 h 49"/>
                <a:gd name="T30" fmla="*/ 3 w 109"/>
                <a:gd name="T31" fmla="*/ 40 h 49"/>
                <a:gd name="T32" fmla="*/ 0 w 109"/>
                <a:gd name="T33" fmla="*/ 41 h 49"/>
                <a:gd name="T34" fmla="*/ 0 w 109"/>
                <a:gd name="T35" fmla="*/ 41 h 49"/>
                <a:gd name="T36" fmla="*/ 0 w 109"/>
                <a:gd name="T37" fmla="*/ 46 h 49"/>
                <a:gd name="T38" fmla="*/ 0 w 109"/>
                <a:gd name="T39" fmla="*/ 46 h 49"/>
                <a:gd name="T40" fmla="*/ 2 w 109"/>
                <a:gd name="T41" fmla="*/ 49 h 49"/>
                <a:gd name="T42" fmla="*/ 5 w 109"/>
                <a:gd name="T43" fmla="*/ 49 h 49"/>
                <a:gd name="T44" fmla="*/ 5 w 109"/>
                <a:gd name="T45" fmla="*/ 49 h 49"/>
                <a:gd name="T46" fmla="*/ 6 w 109"/>
                <a:gd name="T47" fmla="*/ 49 h 49"/>
                <a:gd name="T48" fmla="*/ 6 w 109"/>
                <a:gd name="T49" fmla="*/ 49 h 49"/>
                <a:gd name="T50" fmla="*/ 22 w 109"/>
                <a:gd name="T51" fmla="*/ 44 h 49"/>
                <a:gd name="T52" fmla="*/ 38 w 109"/>
                <a:gd name="T53" fmla="*/ 40 h 49"/>
                <a:gd name="T54" fmla="*/ 69 w 109"/>
                <a:gd name="T55" fmla="*/ 26 h 49"/>
                <a:gd name="T56" fmla="*/ 69 w 109"/>
                <a:gd name="T57" fmla="*/ 26 h 49"/>
                <a:gd name="T58" fmla="*/ 87 w 109"/>
                <a:gd name="T59" fmla="*/ 18 h 49"/>
                <a:gd name="T60" fmla="*/ 106 w 109"/>
                <a:gd name="T61" fmla="*/ 10 h 49"/>
                <a:gd name="T62" fmla="*/ 106 w 109"/>
                <a:gd name="T63"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49">
                  <a:moveTo>
                    <a:pt x="106" y="10"/>
                  </a:moveTo>
                  <a:lnTo>
                    <a:pt x="106" y="10"/>
                  </a:lnTo>
                  <a:lnTo>
                    <a:pt x="109" y="7"/>
                  </a:lnTo>
                  <a:lnTo>
                    <a:pt x="109" y="7"/>
                  </a:lnTo>
                  <a:lnTo>
                    <a:pt x="109" y="3"/>
                  </a:lnTo>
                  <a:lnTo>
                    <a:pt x="109" y="3"/>
                  </a:lnTo>
                  <a:lnTo>
                    <a:pt x="106" y="1"/>
                  </a:lnTo>
                  <a:lnTo>
                    <a:pt x="103" y="0"/>
                  </a:lnTo>
                  <a:lnTo>
                    <a:pt x="103" y="0"/>
                  </a:lnTo>
                  <a:lnTo>
                    <a:pt x="84" y="7"/>
                  </a:lnTo>
                  <a:lnTo>
                    <a:pt x="66" y="15"/>
                  </a:lnTo>
                  <a:lnTo>
                    <a:pt x="66" y="15"/>
                  </a:lnTo>
                  <a:lnTo>
                    <a:pt x="35" y="29"/>
                  </a:lnTo>
                  <a:lnTo>
                    <a:pt x="20" y="35"/>
                  </a:lnTo>
                  <a:lnTo>
                    <a:pt x="3" y="40"/>
                  </a:lnTo>
                  <a:lnTo>
                    <a:pt x="3" y="40"/>
                  </a:lnTo>
                  <a:lnTo>
                    <a:pt x="0" y="41"/>
                  </a:lnTo>
                  <a:lnTo>
                    <a:pt x="0" y="41"/>
                  </a:lnTo>
                  <a:lnTo>
                    <a:pt x="0" y="46"/>
                  </a:lnTo>
                  <a:lnTo>
                    <a:pt x="0" y="46"/>
                  </a:lnTo>
                  <a:lnTo>
                    <a:pt x="2" y="49"/>
                  </a:lnTo>
                  <a:lnTo>
                    <a:pt x="5" y="49"/>
                  </a:lnTo>
                  <a:lnTo>
                    <a:pt x="5" y="49"/>
                  </a:lnTo>
                  <a:lnTo>
                    <a:pt x="6" y="49"/>
                  </a:lnTo>
                  <a:lnTo>
                    <a:pt x="6" y="49"/>
                  </a:lnTo>
                  <a:lnTo>
                    <a:pt x="22" y="44"/>
                  </a:lnTo>
                  <a:lnTo>
                    <a:pt x="38" y="40"/>
                  </a:lnTo>
                  <a:lnTo>
                    <a:pt x="69" y="26"/>
                  </a:lnTo>
                  <a:lnTo>
                    <a:pt x="69" y="26"/>
                  </a:lnTo>
                  <a:lnTo>
                    <a:pt x="87" y="18"/>
                  </a:lnTo>
                  <a:lnTo>
                    <a:pt x="106" y="10"/>
                  </a:lnTo>
                  <a:lnTo>
                    <a:pt x="10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78"/>
            <p:cNvSpPr>
              <a:spLocks/>
            </p:cNvSpPr>
            <p:nvPr/>
          </p:nvSpPr>
          <p:spPr bwMode="auto">
            <a:xfrm>
              <a:off x="5203826" y="146050"/>
              <a:ext cx="114300" cy="60325"/>
            </a:xfrm>
            <a:custGeom>
              <a:avLst/>
              <a:gdLst>
                <a:gd name="T0" fmla="*/ 59 w 72"/>
                <a:gd name="T1" fmla="*/ 15 h 38"/>
                <a:gd name="T2" fmla="*/ 59 w 72"/>
                <a:gd name="T3" fmla="*/ 15 h 38"/>
                <a:gd name="T4" fmla="*/ 69 w 72"/>
                <a:gd name="T5" fmla="*/ 9 h 38"/>
                <a:gd name="T6" fmla="*/ 69 w 72"/>
                <a:gd name="T7" fmla="*/ 9 h 38"/>
                <a:gd name="T8" fmla="*/ 72 w 72"/>
                <a:gd name="T9" fmla="*/ 6 h 38"/>
                <a:gd name="T10" fmla="*/ 72 w 72"/>
                <a:gd name="T11" fmla="*/ 6 h 38"/>
                <a:gd name="T12" fmla="*/ 72 w 72"/>
                <a:gd name="T13" fmla="*/ 3 h 38"/>
                <a:gd name="T14" fmla="*/ 72 w 72"/>
                <a:gd name="T15" fmla="*/ 3 h 38"/>
                <a:gd name="T16" fmla="*/ 69 w 72"/>
                <a:gd name="T17" fmla="*/ 0 h 38"/>
                <a:gd name="T18" fmla="*/ 65 w 72"/>
                <a:gd name="T19" fmla="*/ 0 h 38"/>
                <a:gd name="T20" fmla="*/ 65 w 72"/>
                <a:gd name="T21" fmla="*/ 0 h 38"/>
                <a:gd name="T22" fmla="*/ 54 w 72"/>
                <a:gd name="T23" fmla="*/ 6 h 38"/>
                <a:gd name="T24" fmla="*/ 52 w 72"/>
                <a:gd name="T25" fmla="*/ 6 h 38"/>
                <a:gd name="T26" fmla="*/ 52 w 72"/>
                <a:gd name="T27" fmla="*/ 6 h 38"/>
                <a:gd name="T28" fmla="*/ 29 w 72"/>
                <a:gd name="T29" fmla="*/ 18 h 38"/>
                <a:gd name="T30" fmla="*/ 17 w 72"/>
                <a:gd name="T31" fmla="*/ 23 h 38"/>
                <a:gd name="T32" fmla="*/ 5 w 72"/>
                <a:gd name="T33" fmla="*/ 27 h 38"/>
                <a:gd name="T34" fmla="*/ 5 w 72"/>
                <a:gd name="T35" fmla="*/ 27 h 38"/>
                <a:gd name="T36" fmla="*/ 2 w 72"/>
                <a:gd name="T37" fmla="*/ 31 h 38"/>
                <a:gd name="T38" fmla="*/ 2 w 72"/>
                <a:gd name="T39" fmla="*/ 31 h 38"/>
                <a:gd name="T40" fmla="*/ 0 w 72"/>
                <a:gd name="T41" fmla="*/ 34 h 38"/>
                <a:gd name="T42" fmla="*/ 0 w 72"/>
                <a:gd name="T43" fmla="*/ 34 h 38"/>
                <a:gd name="T44" fmla="*/ 3 w 72"/>
                <a:gd name="T45" fmla="*/ 37 h 38"/>
                <a:gd name="T46" fmla="*/ 6 w 72"/>
                <a:gd name="T47" fmla="*/ 38 h 38"/>
                <a:gd name="T48" fmla="*/ 6 w 72"/>
                <a:gd name="T49" fmla="*/ 38 h 38"/>
                <a:gd name="T50" fmla="*/ 6 w 72"/>
                <a:gd name="T51" fmla="*/ 38 h 38"/>
                <a:gd name="T52" fmla="*/ 6 w 72"/>
                <a:gd name="T53" fmla="*/ 38 h 38"/>
                <a:gd name="T54" fmla="*/ 20 w 72"/>
                <a:gd name="T55" fmla="*/ 34 h 38"/>
                <a:gd name="T56" fmla="*/ 33 w 72"/>
                <a:gd name="T57" fmla="*/ 27 h 38"/>
                <a:gd name="T58" fmla="*/ 57 w 72"/>
                <a:gd name="T59" fmla="*/ 15 h 38"/>
                <a:gd name="T60" fmla="*/ 59 w 72"/>
                <a:gd name="T61"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38">
                  <a:moveTo>
                    <a:pt x="59" y="15"/>
                  </a:moveTo>
                  <a:lnTo>
                    <a:pt x="59" y="15"/>
                  </a:lnTo>
                  <a:lnTo>
                    <a:pt x="69" y="9"/>
                  </a:lnTo>
                  <a:lnTo>
                    <a:pt x="69" y="9"/>
                  </a:lnTo>
                  <a:lnTo>
                    <a:pt x="72" y="6"/>
                  </a:lnTo>
                  <a:lnTo>
                    <a:pt x="72" y="6"/>
                  </a:lnTo>
                  <a:lnTo>
                    <a:pt x="72" y="3"/>
                  </a:lnTo>
                  <a:lnTo>
                    <a:pt x="72" y="3"/>
                  </a:lnTo>
                  <a:lnTo>
                    <a:pt x="69" y="0"/>
                  </a:lnTo>
                  <a:lnTo>
                    <a:pt x="65" y="0"/>
                  </a:lnTo>
                  <a:lnTo>
                    <a:pt x="65" y="0"/>
                  </a:lnTo>
                  <a:lnTo>
                    <a:pt x="54" y="6"/>
                  </a:lnTo>
                  <a:lnTo>
                    <a:pt x="52" y="6"/>
                  </a:lnTo>
                  <a:lnTo>
                    <a:pt x="52" y="6"/>
                  </a:lnTo>
                  <a:lnTo>
                    <a:pt x="29" y="18"/>
                  </a:lnTo>
                  <a:lnTo>
                    <a:pt x="17" y="23"/>
                  </a:lnTo>
                  <a:lnTo>
                    <a:pt x="5" y="27"/>
                  </a:lnTo>
                  <a:lnTo>
                    <a:pt x="5" y="27"/>
                  </a:lnTo>
                  <a:lnTo>
                    <a:pt x="2" y="31"/>
                  </a:lnTo>
                  <a:lnTo>
                    <a:pt x="2" y="31"/>
                  </a:lnTo>
                  <a:lnTo>
                    <a:pt x="0" y="34"/>
                  </a:lnTo>
                  <a:lnTo>
                    <a:pt x="0" y="34"/>
                  </a:lnTo>
                  <a:lnTo>
                    <a:pt x="3" y="37"/>
                  </a:lnTo>
                  <a:lnTo>
                    <a:pt x="6" y="38"/>
                  </a:lnTo>
                  <a:lnTo>
                    <a:pt x="6" y="38"/>
                  </a:lnTo>
                  <a:lnTo>
                    <a:pt x="6" y="38"/>
                  </a:lnTo>
                  <a:lnTo>
                    <a:pt x="6" y="38"/>
                  </a:lnTo>
                  <a:lnTo>
                    <a:pt x="20" y="34"/>
                  </a:lnTo>
                  <a:lnTo>
                    <a:pt x="33" y="27"/>
                  </a:lnTo>
                  <a:lnTo>
                    <a:pt x="57" y="15"/>
                  </a:lnTo>
                  <a:lnTo>
                    <a:pt x="5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379"/>
            <p:cNvSpPr>
              <a:spLocks/>
            </p:cNvSpPr>
            <p:nvPr/>
          </p:nvSpPr>
          <p:spPr bwMode="auto">
            <a:xfrm>
              <a:off x="5133976" y="92075"/>
              <a:ext cx="169863" cy="77788"/>
            </a:xfrm>
            <a:custGeom>
              <a:avLst/>
              <a:gdLst>
                <a:gd name="T0" fmla="*/ 104 w 107"/>
                <a:gd name="T1" fmla="*/ 9 h 49"/>
                <a:gd name="T2" fmla="*/ 104 w 107"/>
                <a:gd name="T3" fmla="*/ 9 h 49"/>
                <a:gd name="T4" fmla="*/ 107 w 107"/>
                <a:gd name="T5" fmla="*/ 6 h 49"/>
                <a:gd name="T6" fmla="*/ 107 w 107"/>
                <a:gd name="T7" fmla="*/ 6 h 49"/>
                <a:gd name="T8" fmla="*/ 107 w 107"/>
                <a:gd name="T9" fmla="*/ 3 h 49"/>
                <a:gd name="T10" fmla="*/ 107 w 107"/>
                <a:gd name="T11" fmla="*/ 3 h 49"/>
                <a:gd name="T12" fmla="*/ 104 w 107"/>
                <a:gd name="T13" fmla="*/ 0 h 49"/>
                <a:gd name="T14" fmla="*/ 100 w 107"/>
                <a:gd name="T15" fmla="*/ 0 h 49"/>
                <a:gd name="T16" fmla="*/ 100 w 107"/>
                <a:gd name="T17" fmla="*/ 0 h 49"/>
                <a:gd name="T18" fmla="*/ 81 w 107"/>
                <a:gd name="T19" fmla="*/ 8 h 49"/>
                <a:gd name="T20" fmla="*/ 61 w 107"/>
                <a:gd name="T21" fmla="*/ 17 h 49"/>
                <a:gd name="T22" fmla="*/ 61 w 107"/>
                <a:gd name="T23" fmla="*/ 17 h 49"/>
                <a:gd name="T24" fmla="*/ 34 w 107"/>
                <a:gd name="T25" fmla="*/ 29 h 49"/>
                <a:gd name="T26" fmla="*/ 18 w 107"/>
                <a:gd name="T27" fmla="*/ 35 h 49"/>
                <a:gd name="T28" fmla="*/ 3 w 107"/>
                <a:gd name="T29" fmla="*/ 40 h 49"/>
                <a:gd name="T30" fmla="*/ 3 w 107"/>
                <a:gd name="T31" fmla="*/ 40 h 49"/>
                <a:gd name="T32" fmla="*/ 0 w 107"/>
                <a:gd name="T33" fmla="*/ 42 h 49"/>
                <a:gd name="T34" fmla="*/ 0 w 107"/>
                <a:gd name="T35" fmla="*/ 42 h 49"/>
                <a:gd name="T36" fmla="*/ 0 w 107"/>
                <a:gd name="T37" fmla="*/ 46 h 49"/>
                <a:gd name="T38" fmla="*/ 0 w 107"/>
                <a:gd name="T39" fmla="*/ 46 h 49"/>
                <a:gd name="T40" fmla="*/ 1 w 107"/>
                <a:gd name="T41" fmla="*/ 48 h 49"/>
                <a:gd name="T42" fmla="*/ 4 w 107"/>
                <a:gd name="T43" fmla="*/ 49 h 49"/>
                <a:gd name="T44" fmla="*/ 4 w 107"/>
                <a:gd name="T45" fmla="*/ 49 h 49"/>
                <a:gd name="T46" fmla="*/ 6 w 107"/>
                <a:gd name="T47" fmla="*/ 49 h 49"/>
                <a:gd name="T48" fmla="*/ 6 w 107"/>
                <a:gd name="T49" fmla="*/ 49 h 49"/>
                <a:gd name="T50" fmla="*/ 21 w 107"/>
                <a:gd name="T51" fmla="*/ 45 h 49"/>
                <a:gd name="T52" fmla="*/ 35 w 107"/>
                <a:gd name="T53" fmla="*/ 40 h 49"/>
                <a:gd name="T54" fmla="*/ 64 w 107"/>
                <a:gd name="T55" fmla="*/ 26 h 49"/>
                <a:gd name="T56" fmla="*/ 64 w 107"/>
                <a:gd name="T57" fmla="*/ 26 h 49"/>
                <a:gd name="T58" fmla="*/ 83 w 107"/>
                <a:gd name="T59" fmla="*/ 17 h 49"/>
                <a:gd name="T60" fmla="*/ 104 w 107"/>
                <a:gd name="T61" fmla="*/ 9 h 49"/>
                <a:gd name="T62" fmla="*/ 104 w 107"/>
                <a:gd name="T63"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7" h="49">
                  <a:moveTo>
                    <a:pt x="104" y="9"/>
                  </a:moveTo>
                  <a:lnTo>
                    <a:pt x="104" y="9"/>
                  </a:lnTo>
                  <a:lnTo>
                    <a:pt x="107" y="6"/>
                  </a:lnTo>
                  <a:lnTo>
                    <a:pt x="107" y="6"/>
                  </a:lnTo>
                  <a:lnTo>
                    <a:pt x="107" y="3"/>
                  </a:lnTo>
                  <a:lnTo>
                    <a:pt x="107" y="3"/>
                  </a:lnTo>
                  <a:lnTo>
                    <a:pt x="104" y="0"/>
                  </a:lnTo>
                  <a:lnTo>
                    <a:pt x="100" y="0"/>
                  </a:lnTo>
                  <a:lnTo>
                    <a:pt x="100" y="0"/>
                  </a:lnTo>
                  <a:lnTo>
                    <a:pt x="81" y="8"/>
                  </a:lnTo>
                  <a:lnTo>
                    <a:pt x="61" y="17"/>
                  </a:lnTo>
                  <a:lnTo>
                    <a:pt x="61" y="17"/>
                  </a:lnTo>
                  <a:lnTo>
                    <a:pt x="34" y="29"/>
                  </a:lnTo>
                  <a:lnTo>
                    <a:pt x="18" y="35"/>
                  </a:lnTo>
                  <a:lnTo>
                    <a:pt x="3" y="40"/>
                  </a:lnTo>
                  <a:lnTo>
                    <a:pt x="3" y="40"/>
                  </a:lnTo>
                  <a:lnTo>
                    <a:pt x="0" y="42"/>
                  </a:lnTo>
                  <a:lnTo>
                    <a:pt x="0" y="42"/>
                  </a:lnTo>
                  <a:lnTo>
                    <a:pt x="0" y="46"/>
                  </a:lnTo>
                  <a:lnTo>
                    <a:pt x="0" y="46"/>
                  </a:lnTo>
                  <a:lnTo>
                    <a:pt x="1" y="48"/>
                  </a:lnTo>
                  <a:lnTo>
                    <a:pt x="4" y="49"/>
                  </a:lnTo>
                  <a:lnTo>
                    <a:pt x="4" y="49"/>
                  </a:lnTo>
                  <a:lnTo>
                    <a:pt x="6" y="49"/>
                  </a:lnTo>
                  <a:lnTo>
                    <a:pt x="6" y="49"/>
                  </a:lnTo>
                  <a:lnTo>
                    <a:pt x="21" y="45"/>
                  </a:lnTo>
                  <a:lnTo>
                    <a:pt x="35" y="40"/>
                  </a:lnTo>
                  <a:lnTo>
                    <a:pt x="64" y="26"/>
                  </a:lnTo>
                  <a:lnTo>
                    <a:pt x="64" y="26"/>
                  </a:lnTo>
                  <a:lnTo>
                    <a:pt x="83" y="17"/>
                  </a:lnTo>
                  <a:lnTo>
                    <a:pt x="104" y="9"/>
                  </a:lnTo>
                  <a:lnTo>
                    <a:pt x="104"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3" name="Group 62"/>
          <p:cNvGrpSpPr/>
          <p:nvPr/>
        </p:nvGrpSpPr>
        <p:grpSpPr>
          <a:xfrm>
            <a:off x="2548925" y="3558940"/>
            <a:ext cx="1110728" cy="719448"/>
            <a:chOff x="6311901" y="87313"/>
            <a:chExt cx="942975" cy="814387"/>
          </a:xfrm>
        </p:grpSpPr>
        <p:sp>
          <p:nvSpPr>
            <p:cNvPr id="64" name="Freeform 380"/>
            <p:cNvSpPr>
              <a:spLocks noEditPoints="1"/>
            </p:cNvSpPr>
            <p:nvPr/>
          </p:nvSpPr>
          <p:spPr bwMode="auto">
            <a:xfrm>
              <a:off x="6311901" y="87313"/>
              <a:ext cx="942975" cy="703263"/>
            </a:xfrm>
            <a:custGeom>
              <a:avLst/>
              <a:gdLst>
                <a:gd name="T0" fmla="*/ 490 w 594"/>
                <a:gd name="T1" fmla="*/ 0 h 443"/>
                <a:gd name="T2" fmla="*/ 0 w 594"/>
                <a:gd name="T3" fmla="*/ 0 h 443"/>
                <a:gd name="T4" fmla="*/ 0 w 594"/>
                <a:gd name="T5" fmla="*/ 443 h 443"/>
                <a:gd name="T6" fmla="*/ 378 w 594"/>
                <a:gd name="T7" fmla="*/ 443 h 443"/>
                <a:gd name="T8" fmla="*/ 378 w 594"/>
                <a:gd name="T9" fmla="*/ 434 h 443"/>
                <a:gd name="T10" fmla="*/ 9 w 594"/>
                <a:gd name="T11" fmla="*/ 434 h 443"/>
                <a:gd name="T12" fmla="*/ 9 w 594"/>
                <a:gd name="T13" fmla="*/ 9 h 443"/>
                <a:gd name="T14" fmla="*/ 482 w 594"/>
                <a:gd name="T15" fmla="*/ 9 h 443"/>
                <a:gd name="T16" fmla="*/ 482 w 594"/>
                <a:gd name="T17" fmla="*/ 48 h 443"/>
                <a:gd name="T18" fmla="*/ 482 w 594"/>
                <a:gd name="T19" fmla="*/ 48 h 443"/>
                <a:gd name="T20" fmla="*/ 482 w 594"/>
                <a:gd name="T21" fmla="*/ 112 h 443"/>
                <a:gd name="T22" fmla="*/ 585 w 594"/>
                <a:gd name="T23" fmla="*/ 112 h 443"/>
                <a:gd name="T24" fmla="*/ 585 w 594"/>
                <a:gd name="T25" fmla="*/ 434 h 443"/>
                <a:gd name="T26" fmla="*/ 519 w 594"/>
                <a:gd name="T27" fmla="*/ 434 h 443"/>
                <a:gd name="T28" fmla="*/ 519 w 594"/>
                <a:gd name="T29" fmla="*/ 443 h 443"/>
                <a:gd name="T30" fmla="*/ 594 w 594"/>
                <a:gd name="T31" fmla="*/ 443 h 443"/>
                <a:gd name="T32" fmla="*/ 594 w 594"/>
                <a:gd name="T33" fmla="*/ 106 h 443"/>
                <a:gd name="T34" fmla="*/ 490 w 594"/>
                <a:gd name="T35" fmla="*/ 0 h 443"/>
                <a:gd name="T36" fmla="*/ 492 w 594"/>
                <a:gd name="T37" fmla="*/ 103 h 443"/>
                <a:gd name="T38" fmla="*/ 492 w 594"/>
                <a:gd name="T39" fmla="*/ 15 h 443"/>
                <a:gd name="T40" fmla="*/ 577 w 594"/>
                <a:gd name="T41" fmla="*/ 103 h 443"/>
                <a:gd name="T42" fmla="*/ 492 w 594"/>
                <a:gd name="T43" fmla="*/ 103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 h="443">
                  <a:moveTo>
                    <a:pt x="490" y="0"/>
                  </a:moveTo>
                  <a:lnTo>
                    <a:pt x="0" y="0"/>
                  </a:lnTo>
                  <a:lnTo>
                    <a:pt x="0" y="443"/>
                  </a:lnTo>
                  <a:lnTo>
                    <a:pt x="378" y="443"/>
                  </a:lnTo>
                  <a:lnTo>
                    <a:pt x="378" y="434"/>
                  </a:lnTo>
                  <a:lnTo>
                    <a:pt x="9" y="434"/>
                  </a:lnTo>
                  <a:lnTo>
                    <a:pt x="9" y="9"/>
                  </a:lnTo>
                  <a:lnTo>
                    <a:pt x="482" y="9"/>
                  </a:lnTo>
                  <a:lnTo>
                    <a:pt x="482" y="48"/>
                  </a:lnTo>
                  <a:lnTo>
                    <a:pt x="482" y="48"/>
                  </a:lnTo>
                  <a:lnTo>
                    <a:pt x="482" y="112"/>
                  </a:lnTo>
                  <a:lnTo>
                    <a:pt x="585" y="112"/>
                  </a:lnTo>
                  <a:lnTo>
                    <a:pt x="585" y="434"/>
                  </a:lnTo>
                  <a:lnTo>
                    <a:pt x="519" y="434"/>
                  </a:lnTo>
                  <a:lnTo>
                    <a:pt x="519" y="443"/>
                  </a:lnTo>
                  <a:lnTo>
                    <a:pt x="594" y="443"/>
                  </a:lnTo>
                  <a:lnTo>
                    <a:pt x="594" y="106"/>
                  </a:lnTo>
                  <a:lnTo>
                    <a:pt x="490" y="0"/>
                  </a:lnTo>
                  <a:close/>
                  <a:moveTo>
                    <a:pt x="492" y="103"/>
                  </a:moveTo>
                  <a:lnTo>
                    <a:pt x="492" y="15"/>
                  </a:lnTo>
                  <a:lnTo>
                    <a:pt x="577" y="103"/>
                  </a:lnTo>
                  <a:lnTo>
                    <a:pt x="492" y="10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381"/>
            <p:cNvSpPr>
              <a:spLocks noEditPoints="1"/>
            </p:cNvSpPr>
            <p:nvPr/>
          </p:nvSpPr>
          <p:spPr bwMode="auto">
            <a:xfrm>
              <a:off x="6972301" y="566738"/>
              <a:ext cx="104775" cy="104775"/>
            </a:xfrm>
            <a:custGeom>
              <a:avLst/>
              <a:gdLst>
                <a:gd name="T0" fmla="*/ 33 w 66"/>
                <a:gd name="T1" fmla="*/ 0 h 66"/>
                <a:gd name="T2" fmla="*/ 20 w 66"/>
                <a:gd name="T3" fmla="*/ 3 h 66"/>
                <a:gd name="T4" fmla="*/ 10 w 66"/>
                <a:gd name="T5" fmla="*/ 11 h 66"/>
                <a:gd name="T6" fmla="*/ 2 w 66"/>
                <a:gd name="T7" fmla="*/ 20 h 66"/>
                <a:gd name="T8" fmla="*/ 0 w 66"/>
                <a:gd name="T9" fmla="*/ 34 h 66"/>
                <a:gd name="T10" fmla="*/ 0 w 66"/>
                <a:gd name="T11" fmla="*/ 40 h 66"/>
                <a:gd name="T12" fmla="*/ 5 w 66"/>
                <a:gd name="T13" fmla="*/ 52 h 66"/>
                <a:gd name="T14" fmla="*/ 14 w 66"/>
                <a:gd name="T15" fmla="*/ 61 h 66"/>
                <a:gd name="T16" fmla="*/ 27 w 66"/>
                <a:gd name="T17" fmla="*/ 66 h 66"/>
                <a:gd name="T18" fmla="*/ 33 w 66"/>
                <a:gd name="T19" fmla="*/ 66 h 66"/>
                <a:gd name="T20" fmla="*/ 46 w 66"/>
                <a:gd name="T21" fmla="*/ 64 h 66"/>
                <a:gd name="T22" fmla="*/ 57 w 66"/>
                <a:gd name="T23" fmla="*/ 57 h 66"/>
                <a:gd name="T24" fmla="*/ 63 w 66"/>
                <a:gd name="T25" fmla="*/ 46 h 66"/>
                <a:gd name="T26" fmla="*/ 66 w 66"/>
                <a:gd name="T27" fmla="*/ 34 h 66"/>
                <a:gd name="T28" fmla="*/ 65 w 66"/>
                <a:gd name="T29" fmla="*/ 26 h 66"/>
                <a:gd name="T30" fmla="*/ 60 w 66"/>
                <a:gd name="T31" fmla="*/ 15 h 66"/>
                <a:gd name="T32" fmla="*/ 51 w 66"/>
                <a:gd name="T33" fmla="*/ 6 h 66"/>
                <a:gd name="T34" fmla="*/ 40 w 66"/>
                <a:gd name="T35" fmla="*/ 1 h 66"/>
                <a:gd name="T36" fmla="*/ 33 w 66"/>
                <a:gd name="T37" fmla="*/ 0 h 66"/>
                <a:gd name="T38" fmla="*/ 33 w 66"/>
                <a:gd name="T39" fmla="*/ 57 h 66"/>
                <a:gd name="T40" fmla="*/ 23 w 66"/>
                <a:gd name="T41" fmla="*/ 55 h 66"/>
                <a:gd name="T42" fmla="*/ 11 w 66"/>
                <a:gd name="T43" fmla="*/ 43 h 66"/>
                <a:gd name="T44" fmla="*/ 10 w 66"/>
                <a:gd name="T45" fmla="*/ 34 h 66"/>
                <a:gd name="T46" fmla="*/ 10 w 66"/>
                <a:gd name="T47" fmla="*/ 29 h 66"/>
                <a:gd name="T48" fmla="*/ 16 w 66"/>
                <a:gd name="T49" fmla="*/ 17 h 66"/>
                <a:gd name="T50" fmla="*/ 28 w 66"/>
                <a:gd name="T51" fmla="*/ 11 h 66"/>
                <a:gd name="T52" fmla="*/ 33 w 66"/>
                <a:gd name="T53" fmla="*/ 9 h 66"/>
                <a:gd name="T54" fmla="*/ 42 w 66"/>
                <a:gd name="T55" fmla="*/ 12 h 66"/>
                <a:gd name="T56" fmla="*/ 54 w 66"/>
                <a:gd name="T57" fmla="*/ 24 h 66"/>
                <a:gd name="T58" fmla="*/ 57 w 66"/>
                <a:gd name="T59" fmla="*/ 34 h 66"/>
                <a:gd name="T60" fmla="*/ 56 w 66"/>
                <a:gd name="T61" fmla="*/ 38 h 66"/>
                <a:gd name="T62" fmla="*/ 50 w 66"/>
                <a:gd name="T63" fmla="*/ 50 h 66"/>
                <a:gd name="T64" fmla="*/ 37 w 66"/>
                <a:gd name="T65" fmla="*/ 57 h 66"/>
                <a:gd name="T66" fmla="*/ 33 w 66"/>
                <a:gd name="T67" fmla="*/ 5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 h="66">
                  <a:moveTo>
                    <a:pt x="33" y="0"/>
                  </a:moveTo>
                  <a:lnTo>
                    <a:pt x="33" y="0"/>
                  </a:lnTo>
                  <a:lnTo>
                    <a:pt x="27" y="1"/>
                  </a:lnTo>
                  <a:lnTo>
                    <a:pt x="20" y="3"/>
                  </a:lnTo>
                  <a:lnTo>
                    <a:pt x="14" y="6"/>
                  </a:lnTo>
                  <a:lnTo>
                    <a:pt x="10" y="11"/>
                  </a:lnTo>
                  <a:lnTo>
                    <a:pt x="5" y="15"/>
                  </a:lnTo>
                  <a:lnTo>
                    <a:pt x="2" y="20"/>
                  </a:lnTo>
                  <a:lnTo>
                    <a:pt x="0" y="26"/>
                  </a:lnTo>
                  <a:lnTo>
                    <a:pt x="0" y="34"/>
                  </a:lnTo>
                  <a:lnTo>
                    <a:pt x="0" y="34"/>
                  </a:lnTo>
                  <a:lnTo>
                    <a:pt x="0" y="40"/>
                  </a:lnTo>
                  <a:lnTo>
                    <a:pt x="2" y="46"/>
                  </a:lnTo>
                  <a:lnTo>
                    <a:pt x="5" y="52"/>
                  </a:lnTo>
                  <a:lnTo>
                    <a:pt x="10" y="57"/>
                  </a:lnTo>
                  <a:lnTo>
                    <a:pt x="14" y="61"/>
                  </a:lnTo>
                  <a:lnTo>
                    <a:pt x="20" y="64"/>
                  </a:lnTo>
                  <a:lnTo>
                    <a:pt x="27" y="66"/>
                  </a:lnTo>
                  <a:lnTo>
                    <a:pt x="33" y="66"/>
                  </a:lnTo>
                  <a:lnTo>
                    <a:pt x="33" y="66"/>
                  </a:lnTo>
                  <a:lnTo>
                    <a:pt x="40" y="66"/>
                  </a:lnTo>
                  <a:lnTo>
                    <a:pt x="46" y="64"/>
                  </a:lnTo>
                  <a:lnTo>
                    <a:pt x="51" y="61"/>
                  </a:lnTo>
                  <a:lnTo>
                    <a:pt x="57" y="57"/>
                  </a:lnTo>
                  <a:lnTo>
                    <a:pt x="60" y="52"/>
                  </a:lnTo>
                  <a:lnTo>
                    <a:pt x="63" y="46"/>
                  </a:lnTo>
                  <a:lnTo>
                    <a:pt x="65" y="40"/>
                  </a:lnTo>
                  <a:lnTo>
                    <a:pt x="66" y="34"/>
                  </a:lnTo>
                  <a:lnTo>
                    <a:pt x="66" y="34"/>
                  </a:lnTo>
                  <a:lnTo>
                    <a:pt x="65" y="26"/>
                  </a:lnTo>
                  <a:lnTo>
                    <a:pt x="63" y="20"/>
                  </a:lnTo>
                  <a:lnTo>
                    <a:pt x="60" y="15"/>
                  </a:lnTo>
                  <a:lnTo>
                    <a:pt x="57" y="11"/>
                  </a:lnTo>
                  <a:lnTo>
                    <a:pt x="51" y="6"/>
                  </a:lnTo>
                  <a:lnTo>
                    <a:pt x="46" y="3"/>
                  </a:lnTo>
                  <a:lnTo>
                    <a:pt x="40" y="1"/>
                  </a:lnTo>
                  <a:lnTo>
                    <a:pt x="33" y="0"/>
                  </a:lnTo>
                  <a:lnTo>
                    <a:pt x="33" y="0"/>
                  </a:lnTo>
                  <a:close/>
                  <a:moveTo>
                    <a:pt x="33" y="57"/>
                  </a:moveTo>
                  <a:lnTo>
                    <a:pt x="33" y="57"/>
                  </a:lnTo>
                  <a:lnTo>
                    <a:pt x="28" y="57"/>
                  </a:lnTo>
                  <a:lnTo>
                    <a:pt x="23" y="55"/>
                  </a:lnTo>
                  <a:lnTo>
                    <a:pt x="16" y="50"/>
                  </a:lnTo>
                  <a:lnTo>
                    <a:pt x="11" y="43"/>
                  </a:lnTo>
                  <a:lnTo>
                    <a:pt x="10" y="38"/>
                  </a:lnTo>
                  <a:lnTo>
                    <a:pt x="10" y="34"/>
                  </a:lnTo>
                  <a:lnTo>
                    <a:pt x="10" y="34"/>
                  </a:lnTo>
                  <a:lnTo>
                    <a:pt x="10" y="29"/>
                  </a:lnTo>
                  <a:lnTo>
                    <a:pt x="11" y="24"/>
                  </a:lnTo>
                  <a:lnTo>
                    <a:pt x="16" y="17"/>
                  </a:lnTo>
                  <a:lnTo>
                    <a:pt x="23" y="12"/>
                  </a:lnTo>
                  <a:lnTo>
                    <a:pt x="28" y="11"/>
                  </a:lnTo>
                  <a:lnTo>
                    <a:pt x="33" y="9"/>
                  </a:lnTo>
                  <a:lnTo>
                    <a:pt x="33" y="9"/>
                  </a:lnTo>
                  <a:lnTo>
                    <a:pt x="37" y="11"/>
                  </a:lnTo>
                  <a:lnTo>
                    <a:pt x="42" y="12"/>
                  </a:lnTo>
                  <a:lnTo>
                    <a:pt x="50" y="17"/>
                  </a:lnTo>
                  <a:lnTo>
                    <a:pt x="54" y="24"/>
                  </a:lnTo>
                  <a:lnTo>
                    <a:pt x="56" y="29"/>
                  </a:lnTo>
                  <a:lnTo>
                    <a:pt x="57" y="34"/>
                  </a:lnTo>
                  <a:lnTo>
                    <a:pt x="57" y="34"/>
                  </a:lnTo>
                  <a:lnTo>
                    <a:pt x="56" y="38"/>
                  </a:lnTo>
                  <a:lnTo>
                    <a:pt x="54" y="43"/>
                  </a:lnTo>
                  <a:lnTo>
                    <a:pt x="50" y="50"/>
                  </a:lnTo>
                  <a:lnTo>
                    <a:pt x="42" y="55"/>
                  </a:lnTo>
                  <a:lnTo>
                    <a:pt x="37" y="57"/>
                  </a:lnTo>
                  <a:lnTo>
                    <a:pt x="33" y="57"/>
                  </a:lnTo>
                  <a:lnTo>
                    <a:pt x="33" y="5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382"/>
            <p:cNvSpPr>
              <a:spLocks noEditPoints="1"/>
            </p:cNvSpPr>
            <p:nvPr/>
          </p:nvSpPr>
          <p:spPr bwMode="auto">
            <a:xfrm>
              <a:off x="6911976" y="508000"/>
              <a:ext cx="223838" cy="393700"/>
            </a:xfrm>
            <a:custGeom>
              <a:avLst/>
              <a:gdLst>
                <a:gd name="T0" fmla="*/ 71 w 141"/>
                <a:gd name="T1" fmla="*/ 0 h 248"/>
                <a:gd name="T2" fmla="*/ 43 w 141"/>
                <a:gd name="T3" fmla="*/ 5 h 248"/>
                <a:gd name="T4" fmla="*/ 22 w 141"/>
                <a:gd name="T5" fmla="*/ 20 h 248"/>
                <a:gd name="T6" fmla="*/ 6 w 141"/>
                <a:gd name="T7" fmla="*/ 43 h 248"/>
                <a:gd name="T8" fmla="*/ 0 w 141"/>
                <a:gd name="T9" fmla="*/ 71 h 248"/>
                <a:gd name="T10" fmla="*/ 2 w 141"/>
                <a:gd name="T11" fmla="*/ 86 h 248"/>
                <a:gd name="T12" fmla="*/ 15 w 141"/>
                <a:gd name="T13" fmla="*/ 114 h 248"/>
                <a:gd name="T14" fmla="*/ 28 w 141"/>
                <a:gd name="T15" fmla="*/ 126 h 248"/>
                <a:gd name="T16" fmla="*/ 71 w 141"/>
                <a:gd name="T17" fmla="*/ 216 h 248"/>
                <a:gd name="T18" fmla="*/ 112 w 141"/>
                <a:gd name="T19" fmla="*/ 127 h 248"/>
                <a:gd name="T20" fmla="*/ 114 w 141"/>
                <a:gd name="T21" fmla="*/ 126 h 248"/>
                <a:gd name="T22" fmla="*/ 126 w 141"/>
                <a:gd name="T23" fmla="*/ 115 h 248"/>
                <a:gd name="T24" fmla="*/ 140 w 141"/>
                <a:gd name="T25" fmla="*/ 86 h 248"/>
                <a:gd name="T26" fmla="*/ 141 w 141"/>
                <a:gd name="T27" fmla="*/ 71 h 248"/>
                <a:gd name="T28" fmla="*/ 141 w 141"/>
                <a:gd name="T29" fmla="*/ 55 h 248"/>
                <a:gd name="T30" fmla="*/ 130 w 141"/>
                <a:gd name="T31" fmla="*/ 31 h 248"/>
                <a:gd name="T32" fmla="*/ 110 w 141"/>
                <a:gd name="T33" fmla="*/ 12 h 248"/>
                <a:gd name="T34" fmla="*/ 86 w 141"/>
                <a:gd name="T35" fmla="*/ 2 h 248"/>
                <a:gd name="T36" fmla="*/ 71 w 141"/>
                <a:gd name="T37" fmla="*/ 0 h 248"/>
                <a:gd name="T38" fmla="*/ 71 w 141"/>
                <a:gd name="T39" fmla="*/ 204 h 248"/>
                <a:gd name="T40" fmla="*/ 37 w 141"/>
                <a:gd name="T41" fmla="*/ 132 h 248"/>
                <a:gd name="T42" fmla="*/ 43 w 141"/>
                <a:gd name="T43" fmla="*/ 135 h 248"/>
                <a:gd name="T44" fmla="*/ 71 w 141"/>
                <a:gd name="T45" fmla="*/ 141 h 248"/>
                <a:gd name="T46" fmla="*/ 84 w 141"/>
                <a:gd name="T47" fmla="*/ 140 h 248"/>
                <a:gd name="T48" fmla="*/ 103 w 141"/>
                <a:gd name="T49" fmla="*/ 133 h 248"/>
                <a:gd name="T50" fmla="*/ 71 w 141"/>
                <a:gd name="T51" fmla="*/ 132 h 248"/>
                <a:gd name="T52" fmla="*/ 58 w 141"/>
                <a:gd name="T53" fmla="*/ 130 h 248"/>
                <a:gd name="T54" fmla="*/ 37 w 141"/>
                <a:gd name="T55" fmla="*/ 121 h 248"/>
                <a:gd name="T56" fmla="*/ 20 w 141"/>
                <a:gd name="T57" fmla="*/ 104 h 248"/>
                <a:gd name="T58" fmla="*/ 11 w 141"/>
                <a:gd name="T59" fmla="*/ 83 h 248"/>
                <a:gd name="T60" fmla="*/ 9 w 141"/>
                <a:gd name="T61" fmla="*/ 71 h 248"/>
                <a:gd name="T62" fmla="*/ 14 w 141"/>
                <a:gd name="T63" fmla="*/ 46 h 248"/>
                <a:gd name="T64" fmla="*/ 28 w 141"/>
                <a:gd name="T65" fmla="*/ 28 h 248"/>
                <a:gd name="T66" fmla="*/ 48 w 141"/>
                <a:gd name="T67" fmla="*/ 14 h 248"/>
                <a:gd name="T68" fmla="*/ 71 w 141"/>
                <a:gd name="T69" fmla="*/ 9 h 248"/>
                <a:gd name="T70" fmla="*/ 83 w 141"/>
                <a:gd name="T71" fmla="*/ 11 h 248"/>
                <a:gd name="T72" fmla="*/ 106 w 141"/>
                <a:gd name="T73" fmla="*/ 20 h 248"/>
                <a:gd name="T74" fmla="*/ 121 w 141"/>
                <a:gd name="T75" fmla="*/ 35 h 248"/>
                <a:gd name="T76" fmla="*/ 130 w 141"/>
                <a:gd name="T77" fmla="*/ 58 h 248"/>
                <a:gd name="T78" fmla="*/ 132 w 141"/>
                <a:gd name="T79" fmla="*/ 71 h 248"/>
                <a:gd name="T80" fmla="*/ 127 w 141"/>
                <a:gd name="T81" fmla="*/ 94 h 248"/>
                <a:gd name="T82" fmla="*/ 115 w 141"/>
                <a:gd name="T83" fmla="*/ 114 h 248"/>
                <a:gd name="T84" fmla="*/ 95 w 141"/>
                <a:gd name="T85" fmla="*/ 127 h 248"/>
                <a:gd name="T86" fmla="*/ 71 w 141"/>
                <a:gd name="T87" fmla="*/ 13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 h="248">
                  <a:moveTo>
                    <a:pt x="71" y="0"/>
                  </a:moveTo>
                  <a:lnTo>
                    <a:pt x="71" y="0"/>
                  </a:lnTo>
                  <a:lnTo>
                    <a:pt x="57" y="2"/>
                  </a:lnTo>
                  <a:lnTo>
                    <a:pt x="43" y="5"/>
                  </a:lnTo>
                  <a:lnTo>
                    <a:pt x="32" y="12"/>
                  </a:lnTo>
                  <a:lnTo>
                    <a:pt x="22" y="20"/>
                  </a:lnTo>
                  <a:lnTo>
                    <a:pt x="12" y="31"/>
                  </a:lnTo>
                  <a:lnTo>
                    <a:pt x="6" y="43"/>
                  </a:lnTo>
                  <a:lnTo>
                    <a:pt x="2" y="55"/>
                  </a:lnTo>
                  <a:lnTo>
                    <a:pt x="0" y="71"/>
                  </a:lnTo>
                  <a:lnTo>
                    <a:pt x="0" y="71"/>
                  </a:lnTo>
                  <a:lnTo>
                    <a:pt x="2" y="86"/>
                  </a:lnTo>
                  <a:lnTo>
                    <a:pt x="6" y="100"/>
                  </a:lnTo>
                  <a:lnTo>
                    <a:pt x="15" y="114"/>
                  </a:lnTo>
                  <a:lnTo>
                    <a:pt x="26" y="124"/>
                  </a:lnTo>
                  <a:lnTo>
                    <a:pt x="28" y="126"/>
                  </a:lnTo>
                  <a:lnTo>
                    <a:pt x="28" y="248"/>
                  </a:lnTo>
                  <a:lnTo>
                    <a:pt x="71" y="216"/>
                  </a:lnTo>
                  <a:lnTo>
                    <a:pt x="112" y="247"/>
                  </a:lnTo>
                  <a:lnTo>
                    <a:pt x="112" y="127"/>
                  </a:lnTo>
                  <a:lnTo>
                    <a:pt x="114" y="126"/>
                  </a:lnTo>
                  <a:lnTo>
                    <a:pt x="114" y="126"/>
                  </a:lnTo>
                  <a:lnTo>
                    <a:pt x="120" y="121"/>
                  </a:lnTo>
                  <a:lnTo>
                    <a:pt x="126" y="115"/>
                  </a:lnTo>
                  <a:lnTo>
                    <a:pt x="135" y="101"/>
                  </a:lnTo>
                  <a:lnTo>
                    <a:pt x="140" y="86"/>
                  </a:lnTo>
                  <a:lnTo>
                    <a:pt x="141" y="78"/>
                  </a:lnTo>
                  <a:lnTo>
                    <a:pt x="141" y="71"/>
                  </a:lnTo>
                  <a:lnTo>
                    <a:pt x="141" y="71"/>
                  </a:lnTo>
                  <a:lnTo>
                    <a:pt x="141" y="55"/>
                  </a:lnTo>
                  <a:lnTo>
                    <a:pt x="137" y="43"/>
                  </a:lnTo>
                  <a:lnTo>
                    <a:pt x="130" y="31"/>
                  </a:lnTo>
                  <a:lnTo>
                    <a:pt x="121" y="20"/>
                  </a:lnTo>
                  <a:lnTo>
                    <a:pt x="110" y="12"/>
                  </a:lnTo>
                  <a:lnTo>
                    <a:pt x="98" y="5"/>
                  </a:lnTo>
                  <a:lnTo>
                    <a:pt x="86" y="2"/>
                  </a:lnTo>
                  <a:lnTo>
                    <a:pt x="71" y="0"/>
                  </a:lnTo>
                  <a:lnTo>
                    <a:pt x="71" y="0"/>
                  </a:lnTo>
                  <a:close/>
                  <a:moveTo>
                    <a:pt x="103" y="228"/>
                  </a:moveTo>
                  <a:lnTo>
                    <a:pt x="71" y="204"/>
                  </a:lnTo>
                  <a:lnTo>
                    <a:pt x="37" y="230"/>
                  </a:lnTo>
                  <a:lnTo>
                    <a:pt x="37" y="132"/>
                  </a:lnTo>
                  <a:lnTo>
                    <a:pt x="43" y="135"/>
                  </a:lnTo>
                  <a:lnTo>
                    <a:pt x="43" y="135"/>
                  </a:lnTo>
                  <a:lnTo>
                    <a:pt x="57" y="140"/>
                  </a:lnTo>
                  <a:lnTo>
                    <a:pt x="71" y="141"/>
                  </a:lnTo>
                  <a:lnTo>
                    <a:pt x="71" y="141"/>
                  </a:lnTo>
                  <a:lnTo>
                    <a:pt x="84" y="140"/>
                  </a:lnTo>
                  <a:lnTo>
                    <a:pt x="97" y="137"/>
                  </a:lnTo>
                  <a:lnTo>
                    <a:pt x="103" y="133"/>
                  </a:lnTo>
                  <a:lnTo>
                    <a:pt x="103" y="228"/>
                  </a:lnTo>
                  <a:close/>
                  <a:moveTo>
                    <a:pt x="71" y="132"/>
                  </a:moveTo>
                  <a:lnTo>
                    <a:pt x="71" y="132"/>
                  </a:lnTo>
                  <a:lnTo>
                    <a:pt x="58" y="130"/>
                  </a:lnTo>
                  <a:lnTo>
                    <a:pt x="48" y="127"/>
                  </a:lnTo>
                  <a:lnTo>
                    <a:pt x="37" y="121"/>
                  </a:lnTo>
                  <a:lnTo>
                    <a:pt x="28" y="114"/>
                  </a:lnTo>
                  <a:lnTo>
                    <a:pt x="20" y="104"/>
                  </a:lnTo>
                  <a:lnTo>
                    <a:pt x="14" y="94"/>
                  </a:lnTo>
                  <a:lnTo>
                    <a:pt x="11" y="83"/>
                  </a:lnTo>
                  <a:lnTo>
                    <a:pt x="9" y="71"/>
                  </a:lnTo>
                  <a:lnTo>
                    <a:pt x="9" y="71"/>
                  </a:lnTo>
                  <a:lnTo>
                    <a:pt x="11" y="58"/>
                  </a:lnTo>
                  <a:lnTo>
                    <a:pt x="14" y="46"/>
                  </a:lnTo>
                  <a:lnTo>
                    <a:pt x="20" y="35"/>
                  </a:lnTo>
                  <a:lnTo>
                    <a:pt x="28" y="28"/>
                  </a:lnTo>
                  <a:lnTo>
                    <a:pt x="37" y="20"/>
                  </a:lnTo>
                  <a:lnTo>
                    <a:pt x="48" y="14"/>
                  </a:lnTo>
                  <a:lnTo>
                    <a:pt x="58" y="11"/>
                  </a:lnTo>
                  <a:lnTo>
                    <a:pt x="71" y="9"/>
                  </a:lnTo>
                  <a:lnTo>
                    <a:pt x="71" y="9"/>
                  </a:lnTo>
                  <a:lnTo>
                    <a:pt x="83" y="11"/>
                  </a:lnTo>
                  <a:lnTo>
                    <a:pt x="95" y="14"/>
                  </a:lnTo>
                  <a:lnTo>
                    <a:pt x="106" y="20"/>
                  </a:lnTo>
                  <a:lnTo>
                    <a:pt x="115" y="28"/>
                  </a:lnTo>
                  <a:lnTo>
                    <a:pt x="121" y="35"/>
                  </a:lnTo>
                  <a:lnTo>
                    <a:pt x="127" y="46"/>
                  </a:lnTo>
                  <a:lnTo>
                    <a:pt x="130" y="58"/>
                  </a:lnTo>
                  <a:lnTo>
                    <a:pt x="132" y="71"/>
                  </a:lnTo>
                  <a:lnTo>
                    <a:pt x="132" y="71"/>
                  </a:lnTo>
                  <a:lnTo>
                    <a:pt x="130" y="83"/>
                  </a:lnTo>
                  <a:lnTo>
                    <a:pt x="127" y="94"/>
                  </a:lnTo>
                  <a:lnTo>
                    <a:pt x="121" y="104"/>
                  </a:lnTo>
                  <a:lnTo>
                    <a:pt x="115" y="114"/>
                  </a:lnTo>
                  <a:lnTo>
                    <a:pt x="106" y="121"/>
                  </a:lnTo>
                  <a:lnTo>
                    <a:pt x="95" y="127"/>
                  </a:lnTo>
                  <a:lnTo>
                    <a:pt x="83" y="130"/>
                  </a:lnTo>
                  <a:lnTo>
                    <a:pt x="71" y="132"/>
                  </a:lnTo>
                  <a:lnTo>
                    <a:pt x="71" y="1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383"/>
            <p:cNvSpPr>
              <a:spLocks noChangeArrowheads="1"/>
            </p:cNvSpPr>
            <p:nvPr/>
          </p:nvSpPr>
          <p:spPr bwMode="auto">
            <a:xfrm>
              <a:off x="6551613" y="357188"/>
              <a:ext cx="4333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384"/>
            <p:cNvSpPr>
              <a:spLocks noChangeArrowheads="1"/>
            </p:cNvSpPr>
            <p:nvPr/>
          </p:nvSpPr>
          <p:spPr bwMode="auto">
            <a:xfrm>
              <a:off x="6551613" y="415925"/>
              <a:ext cx="4333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385"/>
            <p:cNvSpPr>
              <a:spLocks noChangeArrowheads="1"/>
            </p:cNvSpPr>
            <p:nvPr/>
          </p:nvSpPr>
          <p:spPr bwMode="auto">
            <a:xfrm>
              <a:off x="6686551" y="476250"/>
              <a:ext cx="165100"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386"/>
            <p:cNvSpPr>
              <a:spLocks noChangeArrowheads="1"/>
            </p:cNvSpPr>
            <p:nvPr/>
          </p:nvSpPr>
          <p:spPr bwMode="auto">
            <a:xfrm>
              <a:off x="6551613" y="268288"/>
              <a:ext cx="104775"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387"/>
            <p:cNvSpPr>
              <a:spLocks noChangeArrowheads="1"/>
            </p:cNvSpPr>
            <p:nvPr/>
          </p:nvSpPr>
          <p:spPr bwMode="auto">
            <a:xfrm>
              <a:off x="7180263" y="581025"/>
              <a:ext cx="14288" cy="1746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388"/>
            <p:cNvSpPr>
              <a:spLocks noChangeArrowheads="1"/>
            </p:cNvSpPr>
            <p:nvPr/>
          </p:nvSpPr>
          <p:spPr bwMode="auto">
            <a:xfrm>
              <a:off x="7180263" y="70326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389"/>
            <p:cNvSpPr>
              <a:spLocks noChangeArrowheads="1"/>
            </p:cNvSpPr>
            <p:nvPr/>
          </p:nvSpPr>
          <p:spPr bwMode="auto">
            <a:xfrm>
              <a:off x="7180263" y="641350"/>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390"/>
            <p:cNvSpPr>
              <a:spLocks noChangeArrowheads="1"/>
            </p:cNvSpPr>
            <p:nvPr/>
          </p:nvSpPr>
          <p:spPr bwMode="auto">
            <a:xfrm>
              <a:off x="7180263" y="52228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391"/>
            <p:cNvSpPr>
              <a:spLocks noChangeArrowheads="1"/>
            </p:cNvSpPr>
            <p:nvPr/>
          </p:nvSpPr>
          <p:spPr bwMode="auto">
            <a:xfrm>
              <a:off x="7180263" y="34290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392"/>
            <p:cNvSpPr>
              <a:spLocks noChangeArrowheads="1"/>
            </p:cNvSpPr>
            <p:nvPr/>
          </p:nvSpPr>
          <p:spPr bwMode="auto">
            <a:xfrm>
              <a:off x="7180263" y="46196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393"/>
            <p:cNvSpPr>
              <a:spLocks noChangeArrowheads="1"/>
            </p:cNvSpPr>
            <p:nvPr/>
          </p:nvSpPr>
          <p:spPr bwMode="auto">
            <a:xfrm>
              <a:off x="7180263" y="403225"/>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394"/>
            <p:cNvSpPr>
              <a:spLocks noChangeArrowheads="1"/>
            </p:cNvSpPr>
            <p:nvPr/>
          </p:nvSpPr>
          <p:spPr bwMode="auto">
            <a:xfrm>
              <a:off x="7019926"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395"/>
            <p:cNvSpPr>
              <a:spLocks noChangeArrowheads="1"/>
            </p:cNvSpPr>
            <p:nvPr/>
          </p:nvSpPr>
          <p:spPr bwMode="auto">
            <a:xfrm>
              <a:off x="6899276" y="147638"/>
              <a:ext cx="15875"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396"/>
            <p:cNvSpPr>
              <a:spLocks noChangeArrowheads="1"/>
            </p:cNvSpPr>
            <p:nvPr/>
          </p:nvSpPr>
          <p:spPr bwMode="auto">
            <a:xfrm>
              <a:off x="6665913" y="147638"/>
              <a:ext cx="15875"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397"/>
            <p:cNvSpPr>
              <a:spLocks noChangeArrowheads="1"/>
            </p:cNvSpPr>
            <p:nvPr/>
          </p:nvSpPr>
          <p:spPr bwMode="auto">
            <a:xfrm>
              <a:off x="6608763"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398"/>
            <p:cNvSpPr>
              <a:spLocks noChangeArrowheads="1"/>
            </p:cNvSpPr>
            <p:nvPr/>
          </p:nvSpPr>
          <p:spPr bwMode="auto">
            <a:xfrm>
              <a:off x="6961188" y="147638"/>
              <a:ext cx="11113"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399"/>
            <p:cNvSpPr>
              <a:spLocks noChangeArrowheads="1"/>
            </p:cNvSpPr>
            <p:nvPr/>
          </p:nvSpPr>
          <p:spPr bwMode="auto">
            <a:xfrm>
              <a:off x="6842126"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400"/>
            <p:cNvSpPr>
              <a:spLocks noChangeArrowheads="1"/>
            </p:cNvSpPr>
            <p:nvPr/>
          </p:nvSpPr>
          <p:spPr bwMode="auto">
            <a:xfrm>
              <a:off x="6430963"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401"/>
            <p:cNvSpPr>
              <a:spLocks noChangeArrowheads="1"/>
            </p:cNvSpPr>
            <p:nvPr/>
          </p:nvSpPr>
          <p:spPr bwMode="auto">
            <a:xfrm>
              <a:off x="6488113" y="147638"/>
              <a:ext cx="15875"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402"/>
            <p:cNvSpPr>
              <a:spLocks noChangeArrowheads="1"/>
            </p:cNvSpPr>
            <p:nvPr/>
          </p:nvSpPr>
          <p:spPr bwMode="auto">
            <a:xfrm>
              <a:off x="6724651"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403"/>
            <p:cNvSpPr>
              <a:spLocks noChangeArrowheads="1"/>
            </p:cNvSpPr>
            <p:nvPr/>
          </p:nvSpPr>
          <p:spPr bwMode="auto">
            <a:xfrm>
              <a:off x="6783388"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404"/>
            <p:cNvSpPr>
              <a:spLocks noChangeArrowheads="1"/>
            </p:cNvSpPr>
            <p:nvPr/>
          </p:nvSpPr>
          <p:spPr bwMode="auto">
            <a:xfrm>
              <a:off x="6550026" y="147638"/>
              <a:ext cx="11113"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405"/>
            <p:cNvSpPr>
              <a:spLocks noChangeArrowheads="1"/>
            </p:cNvSpPr>
            <p:nvPr/>
          </p:nvSpPr>
          <p:spPr bwMode="auto">
            <a:xfrm>
              <a:off x="6372226"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406"/>
            <p:cNvSpPr>
              <a:spLocks noChangeArrowheads="1"/>
            </p:cNvSpPr>
            <p:nvPr/>
          </p:nvSpPr>
          <p:spPr bwMode="auto">
            <a:xfrm>
              <a:off x="6372226" y="2619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407"/>
            <p:cNvSpPr>
              <a:spLocks noChangeArrowheads="1"/>
            </p:cNvSpPr>
            <p:nvPr/>
          </p:nvSpPr>
          <p:spPr bwMode="auto">
            <a:xfrm>
              <a:off x="6372226" y="376238"/>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408"/>
            <p:cNvSpPr>
              <a:spLocks noChangeArrowheads="1"/>
            </p:cNvSpPr>
            <p:nvPr/>
          </p:nvSpPr>
          <p:spPr bwMode="auto">
            <a:xfrm>
              <a:off x="6372226" y="433388"/>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409"/>
            <p:cNvSpPr>
              <a:spLocks noChangeArrowheads="1"/>
            </p:cNvSpPr>
            <p:nvPr/>
          </p:nvSpPr>
          <p:spPr bwMode="auto">
            <a:xfrm>
              <a:off x="6372226" y="490538"/>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410"/>
            <p:cNvSpPr>
              <a:spLocks noChangeArrowheads="1"/>
            </p:cNvSpPr>
            <p:nvPr/>
          </p:nvSpPr>
          <p:spPr bwMode="auto">
            <a:xfrm>
              <a:off x="6372226" y="6032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411"/>
            <p:cNvSpPr>
              <a:spLocks noChangeArrowheads="1"/>
            </p:cNvSpPr>
            <p:nvPr/>
          </p:nvSpPr>
          <p:spPr bwMode="auto">
            <a:xfrm>
              <a:off x="6372226" y="320675"/>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412"/>
            <p:cNvSpPr>
              <a:spLocks noChangeArrowheads="1"/>
            </p:cNvSpPr>
            <p:nvPr/>
          </p:nvSpPr>
          <p:spPr bwMode="auto">
            <a:xfrm>
              <a:off x="6372226" y="206375"/>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413"/>
            <p:cNvSpPr>
              <a:spLocks noChangeArrowheads="1"/>
            </p:cNvSpPr>
            <p:nvPr/>
          </p:nvSpPr>
          <p:spPr bwMode="auto">
            <a:xfrm>
              <a:off x="6372226" y="547688"/>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414"/>
            <p:cNvSpPr>
              <a:spLocks noChangeArrowheads="1"/>
            </p:cNvSpPr>
            <p:nvPr/>
          </p:nvSpPr>
          <p:spPr bwMode="auto">
            <a:xfrm>
              <a:off x="6372226" y="65881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415"/>
            <p:cNvSpPr>
              <a:spLocks noChangeArrowheads="1"/>
            </p:cNvSpPr>
            <p:nvPr/>
          </p:nvSpPr>
          <p:spPr bwMode="auto">
            <a:xfrm>
              <a:off x="6372226"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416"/>
            <p:cNvSpPr>
              <a:spLocks noChangeArrowheads="1"/>
            </p:cNvSpPr>
            <p:nvPr/>
          </p:nvSpPr>
          <p:spPr bwMode="auto">
            <a:xfrm>
              <a:off x="6780213" y="717550"/>
              <a:ext cx="15875"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417"/>
            <p:cNvSpPr>
              <a:spLocks noChangeArrowheads="1"/>
            </p:cNvSpPr>
            <p:nvPr/>
          </p:nvSpPr>
          <p:spPr bwMode="auto">
            <a:xfrm>
              <a:off x="6899276" y="717550"/>
              <a:ext cx="12700"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418"/>
            <p:cNvSpPr>
              <a:spLocks noChangeArrowheads="1"/>
            </p:cNvSpPr>
            <p:nvPr/>
          </p:nvSpPr>
          <p:spPr bwMode="auto">
            <a:xfrm>
              <a:off x="6488113" y="717550"/>
              <a:ext cx="15875"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419"/>
            <p:cNvSpPr>
              <a:spLocks noChangeArrowheads="1"/>
            </p:cNvSpPr>
            <p:nvPr/>
          </p:nvSpPr>
          <p:spPr bwMode="auto">
            <a:xfrm>
              <a:off x="6723063"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420"/>
            <p:cNvSpPr>
              <a:spLocks noChangeArrowheads="1"/>
            </p:cNvSpPr>
            <p:nvPr/>
          </p:nvSpPr>
          <p:spPr bwMode="auto">
            <a:xfrm>
              <a:off x="6842126" y="717550"/>
              <a:ext cx="11113"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421"/>
            <p:cNvSpPr>
              <a:spLocks noChangeArrowheads="1"/>
            </p:cNvSpPr>
            <p:nvPr/>
          </p:nvSpPr>
          <p:spPr bwMode="auto">
            <a:xfrm>
              <a:off x="6430963"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422"/>
            <p:cNvSpPr>
              <a:spLocks noChangeArrowheads="1"/>
            </p:cNvSpPr>
            <p:nvPr/>
          </p:nvSpPr>
          <p:spPr bwMode="auto">
            <a:xfrm>
              <a:off x="6546851"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423"/>
            <p:cNvSpPr>
              <a:spLocks noChangeArrowheads="1"/>
            </p:cNvSpPr>
            <p:nvPr/>
          </p:nvSpPr>
          <p:spPr bwMode="auto">
            <a:xfrm>
              <a:off x="6605588"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424"/>
            <p:cNvSpPr>
              <a:spLocks noChangeArrowheads="1"/>
            </p:cNvSpPr>
            <p:nvPr/>
          </p:nvSpPr>
          <p:spPr bwMode="auto">
            <a:xfrm>
              <a:off x="6664326"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425"/>
            <p:cNvSpPr>
              <a:spLocks/>
            </p:cNvSpPr>
            <p:nvPr/>
          </p:nvSpPr>
          <p:spPr bwMode="auto">
            <a:xfrm>
              <a:off x="6472238" y="542925"/>
              <a:ext cx="106363" cy="106363"/>
            </a:xfrm>
            <a:custGeom>
              <a:avLst/>
              <a:gdLst>
                <a:gd name="T0" fmla="*/ 67 w 67"/>
                <a:gd name="T1" fmla="*/ 29 h 67"/>
                <a:gd name="T2" fmla="*/ 38 w 67"/>
                <a:gd name="T3" fmla="*/ 29 h 67"/>
                <a:gd name="T4" fmla="*/ 38 w 67"/>
                <a:gd name="T5" fmla="*/ 0 h 67"/>
                <a:gd name="T6" fmla="*/ 29 w 67"/>
                <a:gd name="T7" fmla="*/ 0 h 67"/>
                <a:gd name="T8" fmla="*/ 29 w 67"/>
                <a:gd name="T9" fmla="*/ 29 h 67"/>
                <a:gd name="T10" fmla="*/ 0 w 67"/>
                <a:gd name="T11" fmla="*/ 29 h 67"/>
                <a:gd name="T12" fmla="*/ 0 w 67"/>
                <a:gd name="T13" fmla="*/ 38 h 67"/>
                <a:gd name="T14" fmla="*/ 29 w 67"/>
                <a:gd name="T15" fmla="*/ 38 h 67"/>
                <a:gd name="T16" fmla="*/ 29 w 67"/>
                <a:gd name="T17" fmla="*/ 67 h 67"/>
                <a:gd name="T18" fmla="*/ 38 w 67"/>
                <a:gd name="T19" fmla="*/ 67 h 67"/>
                <a:gd name="T20" fmla="*/ 38 w 67"/>
                <a:gd name="T21" fmla="*/ 38 h 67"/>
                <a:gd name="T22" fmla="*/ 67 w 67"/>
                <a:gd name="T23" fmla="*/ 38 h 67"/>
                <a:gd name="T24" fmla="*/ 67 w 67"/>
                <a:gd name="T25" fmla="*/ 2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67">
                  <a:moveTo>
                    <a:pt x="67" y="29"/>
                  </a:moveTo>
                  <a:lnTo>
                    <a:pt x="38" y="29"/>
                  </a:lnTo>
                  <a:lnTo>
                    <a:pt x="38" y="0"/>
                  </a:lnTo>
                  <a:lnTo>
                    <a:pt x="29" y="0"/>
                  </a:lnTo>
                  <a:lnTo>
                    <a:pt x="29" y="29"/>
                  </a:lnTo>
                  <a:lnTo>
                    <a:pt x="0" y="29"/>
                  </a:lnTo>
                  <a:lnTo>
                    <a:pt x="0" y="38"/>
                  </a:lnTo>
                  <a:lnTo>
                    <a:pt x="29" y="38"/>
                  </a:lnTo>
                  <a:lnTo>
                    <a:pt x="29" y="67"/>
                  </a:lnTo>
                  <a:lnTo>
                    <a:pt x="38" y="67"/>
                  </a:lnTo>
                  <a:lnTo>
                    <a:pt x="38" y="38"/>
                  </a:lnTo>
                  <a:lnTo>
                    <a:pt x="67" y="38"/>
                  </a:lnTo>
                  <a:lnTo>
                    <a:pt x="67" y="2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0" name="Group 109"/>
          <p:cNvGrpSpPr/>
          <p:nvPr/>
        </p:nvGrpSpPr>
        <p:grpSpPr>
          <a:xfrm>
            <a:off x="7685471" y="6215156"/>
            <a:ext cx="220649" cy="173903"/>
            <a:chOff x="6307138" y="6634163"/>
            <a:chExt cx="187325" cy="196850"/>
          </a:xfrm>
        </p:grpSpPr>
        <p:sp>
          <p:nvSpPr>
            <p:cNvPr id="111" name="Freeform 426"/>
            <p:cNvSpPr>
              <a:spLocks/>
            </p:cNvSpPr>
            <p:nvPr/>
          </p:nvSpPr>
          <p:spPr bwMode="auto">
            <a:xfrm>
              <a:off x="6307138" y="6689725"/>
              <a:ext cx="46038" cy="122238"/>
            </a:xfrm>
            <a:custGeom>
              <a:avLst/>
              <a:gdLst>
                <a:gd name="T0" fmla="*/ 21 w 29"/>
                <a:gd name="T1" fmla="*/ 69 h 77"/>
                <a:gd name="T2" fmla="*/ 21 w 29"/>
                <a:gd name="T3" fmla="*/ 69 h 77"/>
                <a:gd name="T4" fmla="*/ 16 w 29"/>
                <a:gd name="T5" fmla="*/ 69 h 77"/>
                <a:gd name="T6" fmla="*/ 16 w 29"/>
                <a:gd name="T7" fmla="*/ 45 h 77"/>
                <a:gd name="T8" fmla="*/ 16 w 29"/>
                <a:gd name="T9" fmla="*/ 20 h 77"/>
                <a:gd name="T10" fmla="*/ 16 w 29"/>
                <a:gd name="T11" fmla="*/ 14 h 77"/>
                <a:gd name="T12" fmla="*/ 10 w 29"/>
                <a:gd name="T13" fmla="*/ 14 h 77"/>
                <a:gd name="T14" fmla="*/ 10 w 29"/>
                <a:gd name="T15" fmla="*/ 20 h 77"/>
                <a:gd name="T16" fmla="*/ 10 w 29"/>
                <a:gd name="T17" fmla="*/ 37 h 77"/>
                <a:gd name="T18" fmla="*/ 9 w 29"/>
                <a:gd name="T19" fmla="*/ 37 h 77"/>
                <a:gd name="T20" fmla="*/ 9 w 29"/>
                <a:gd name="T21" fmla="*/ 37 h 77"/>
                <a:gd name="T22" fmla="*/ 7 w 29"/>
                <a:gd name="T23" fmla="*/ 37 h 77"/>
                <a:gd name="T24" fmla="*/ 6 w 29"/>
                <a:gd name="T25" fmla="*/ 36 h 77"/>
                <a:gd name="T26" fmla="*/ 6 w 29"/>
                <a:gd name="T27" fmla="*/ 9 h 77"/>
                <a:gd name="T28" fmla="*/ 6 w 29"/>
                <a:gd name="T29" fmla="*/ 9 h 77"/>
                <a:gd name="T30" fmla="*/ 7 w 29"/>
                <a:gd name="T31" fmla="*/ 8 h 77"/>
                <a:gd name="T32" fmla="*/ 9 w 29"/>
                <a:gd name="T33" fmla="*/ 6 h 77"/>
                <a:gd name="T34" fmla="*/ 26 w 29"/>
                <a:gd name="T35" fmla="*/ 6 h 77"/>
                <a:gd name="T36" fmla="*/ 26 w 29"/>
                <a:gd name="T37" fmla="*/ 0 h 77"/>
                <a:gd name="T38" fmla="*/ 9 w 29"/>
                <a:gd name="T39" fmla="*/ 0 h 77"/>
                <a:gd name="T40" fmla="*/ 9 w 29"/>
                <a:gd name="T41" fmla="*/ 0 h 77"/>
                <a:gd name="T42" fmla="*/ 4 w 29"/>
                <a:gd name="T43" fmla="*/ 0 h 77"/>
                <a:gd name="T44" fmla="*/ 3 w 29"/>
                <a:gd name="T45" fmla="*/ 3 h 77"/>
                <a:gd name="T46" fmla="*/ 0 w 29"/>
                <a:gd name="T47" fmla="*/ 5 h 77"/>
                <a:gd name="T48" fmla="*/ 0 w 29"/>
                <a:gd name="T49" fmla="*/ 9 h 77"/>
                <a:gd name="T50" fmla="*/ 0 w 29"/>
                <a:gd name="T51" fmla="*/ 36 h 77"/>
                <a:gd name="T52" fmla="*/ 0 w 29"/>
                <a:gd name="T53" fmla="*/ 36 h 77"/>
                <a:gd name="T54" fmla="*/ 0 w 29"/>
                <a:gd name="T55" fmla="*/ 39 h 77"/>
                <a:gd name="T56" fmla="*/ 3 w 29"/>
                <a:gd name="T57" fmla="*/ 42 h 77"/>
                <a:gd name="T58" fmla="*/ 4 w 29"/>
                <a:gd name="T59" fmla="*/ 43 h 77"/>
                <a:gd name="T60" fmla="*/ 9 w 29"/>
                <a:gd name="T61" fmla="*/ 45 h 77"/>
                <a:gd name="T62" fmla="*/ 10 w 29"/>
                <a:gd name="T63" fmla="*/ 45 h 77"/>
                <a:gd name="T64" fmla="*/ 10 w 29"/>
                <a:gd name="T65" fmla="*/ 71 h 77"/>
                <a:gd name="T66" fmla="*/ 10 w 29"/>
                <a:gd name="T67" fmla="*/ 71 h 77"/>
                <a:gd name="T68" fmla="*/ 10 w 29"/>
                <a:gd name="T69" fmla="*/ 72 h 77"/>
                <a:gd name="T70" fmla="*/ 12 w 29"/>
                <a:gd name="T71" fmla="*/ 75 h 77"/>
                <a:gd name="T72" fmla="*/ 15 w 29"/>
                <a:gd name="T73" fmla="*/ 75 h 77"/>
                <a:gd name="T74" fmla="*/ 19 w 29"/>
                <a:gd name="T75" fmla="*/ 77 h 77"/>
                <a:gd name="T76" fmla="*/ 19 w 29"/>
                <a:gd name="T77" fmla="*/ 77 h 77"/>
                <a:gd name="T78" fmla="*/ 23 w 29"/>
                <a:gd name="T79" fmla="*/ 75 h 77"/>
                <a:gd name="T80" fmla="*/ 26 w 29"/>
                <a:gd name="T81" fmla="*/ 75 h 77"/>
                <a:gd name="T82" fmla="*/ 27 w 29"/>
                <a:gd name="T83" fmla="*/ 72 h 77"/>
                <a:gd name="T84" fmla="*/ 29 w 29"/>
                <a:gd name="T85" fmla="*/ 71 h 77"/>
                <a:gd name="T86" fmla="*/ 29 w 29"/>
                <a:gd name="T87" fmla="*/ 54 h 77"/>
                <a:gd name="T88" fmla="*/ 21 w 29"/>
                <a:gd name="T89" fmla="*/ 54 h 77"/>
                <a:gd name="T90" fmla="*/ 21 w 29"/>
                <a:gd name="T91"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 h="77">
                  <a:moveTo>
                    <a:pt x="21" y="69"/>
                  </a:moveTo>
                  <a:lnTo>
                    <a:pt x="21" y="69"/>
                  </a:lnTo>
                  <a:lnTo>
                    <a:pt x="16" y="69"/>
                  </a:lnTo>
                  <a:lnTo>
                    <a:pt x="16" y="45"/>
                  </a:lnTo>
                  <a:lnTo>
                    <a:pt x="16" y="20"/>
                  </a:lnTo>
                  <a:lnTo>
                    <a:pt x="16" y="14"/>
                  </a:lnTo>
                  <a:lnTo>
                    <a:pt x="10" y="14"/>
                  </a:lnTo>
                  <a:lnTo>
                    <a:pt x="10" y="20"/>
                  </a:lnTo>
                  <a:lnTo>
                    <a:pt x="10" y="37"/>
                  </a:lnTo>
                  <a:lnTo>
                    <a:pt x="9" y="37"/>
                  </a:lnTo>
                  <a:lnTo>
                    <a:pt x="9" y="37"/>
                  </a:lnTo>
                  <a:lnTo>
                    <a:pt x="7" y="37"/>
                  </a:lnTo>
                  <a:lnTo>
                    <a:pt x="6" y="36"/>
                  </a:lnTo>
                  <a:lnTo>
                    <a:pt x="6" y="9"/>
                  </a:lnTo>
                  <a:lnTo>
                    <a:pt x="6" y="9"/>
                  </a:lnTo>
                  <a:lnTo>
                    <a:pt x="7" y="8"/>
                  </a:lnTo>
                  <a:lnTo>
                    <a:pt x="9" y="6"/>
                  </a:lnTo>
                  <a:lnTo>
                    <a:pt x="26" y="6"/>
                  </a:lnTo>
                  <a:lnTo>
                    <a:pt x="26" y="0"/>
                  </a:lnTo>
                  <a:lnTo>
                    <a:pt x="9" y="0"/>
                  </a:lnTo>
                  <a:lnTo>
                    <a:pt x="9" y="0"/>
                  </a:lnTo>
                  <a:lnTo>
                    <a:pt x="4" y="0"/>
                  </a:lnTo>
                  <a:lnTo>
                    <a:pt x="3" y="3"/>
                  </a:lnTo>
                  <a:lnTo>
                    <a:pt x="0" y="5"/>
                  </a:lnTo>
                  <a:lnTo>
                    <a:pt x="0" y="9"/>
                  </a:lnTo>
                  <a:lnTo>
                    <a:pt x="0" y="36"/>
                  </a:lnTo>
                  <a:lnTo>
                    <a:pt x="0" y="36"/>
                  </a:lnTo>
                  <a:lnTo>
                    <a:pt x="0" y="39"/>
                  </a:lnTo>
                  <a:lnTo>
                    <a:pt x="3" y="42"/>
                  </a:lnTo>
                  <a:lnTo>
                    <a:pt x="4" y="43"/>
                  </a:lnTo>
                  <a:lnTo>
                    <a:pt x="9" y="45"/>
                  </a:lnTo>
                  <a:lnTo>
                    <a:pt x="10" y="45"/>
                  </a:lnTo>
                  <a:lnTo>
                    <a:pt x="10" y="71"/>
                  </a:lnTo>
                  <a:lnTo>
                    <a:pt x="10" y="71"/>
                  </a:lnTo>
                  <a:lnTo>
                    <a:pt x="10" y="72"/>
                  </a:lnTo>
                  <a:lnTo>
                    <a:pt x="12" y="75"/>
                  </a:lnTo>
                  <a:lnTo>
                    <a:pt x="15" y="75"/>
                  </a:lnTo>
                  <a:lnTo>
                    <a:pt x="19" y="77"/>
                  </a:lnTo>
                  <a:lnTo>
                    <a:pt x="19" y="77"/>
                  </a:lnTo>
                  <a:lnTo>
                    <a:pt x="23" y="75"/>
                  </a:lnTo>
                  <a:lnTo>
                    <a:pt x="26" y="75"/>
                  </a:lnTo>
                  <a:lnTo>
                    <a:pt x="27" y="72"/>
                  </a:lnTo>
                  <a:lnTo>
                    <a:pt x="29" y="71"/>
                  </a:lnTo>
                  <a:lnTo>
                    <a:pt x="29" y="54"/>
                  </a:lnTo>
                  <a:lnTo>
                    <a:pt x="21" y="54"/>
                  </a:lnTo>
                  <a:lnTo>
                    <a:pt x="21" y="6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427"/>
            <p:cNvSpPr>
              <a:spLocks noEditPoints="1"/>
            </p:cNvSpPr>
            <p:nvPr/>
          </p:nvSpPr>
          <p:spPr bwMode="auto">
            <a:xfrm>
              <a:off x="6327776" y="6648450"/>
              <a:ext cx="36513" cy="36513"/>
            </a:xfrm>
            <a:custGeom>
              <a:avLst/>
              <a:gdLst>
                <a:gd name="T0" fmla="*/ 11 w 23"/>
                <a:gd name="T1" fmla="*/ 23 h 23"/>
                <a:gd name="T2" fmla="*/ 11 w 23"/>
                <a:gd name="T3" fmla="*/ 23 h 23"/>
                <a:gd name="T4" fmla="*/ 16 w 23"/>
                <a:gd name="T5" fmla="*/ 23 h 23"/>
                <a:gd name="T6" fmla="*/ 20 w 23"/>
                <a:gd name="T7" fmla="*/ 20 h 23"/>
                <a:gd name="T8" fmla="*/ 23 w 23"/>
                <a:gd name="T9" fmla="*/ 17 h 23"/>
                <a:gd name="T10" fmla="*/ 23 w 23"/>
                <a:gd name="T11" fmla="*/ 11 h 23"/>
                <a:gd name="T12" fmla="*/ 23 w 23"/>
                <a:gd name="T13" fmla="*/ 11 h 23"/>
                <a:gd name="T14" fmla="*/ 23 w 23"/>
                <a:gd name="T15" fmla="*/ 6 h 23"/>
                <a:gd name="T16" fmla="*/ 20 w 23"/>
                <a:gd name="T17" fmla="*/ 3 h 23"/>
                <a:gd name="T18" fmla="*/ 16 w 23"/>
                <a:gd name="T19" fmla="*/ 0 h 23"/>
                <a:gd name="T20" fmla="*/ 11 w 23"/>
                <a:gd name="T21" fmla="*/ 0 h 23"/>
                <a:gd name="T22" fmla="*/ 11 w 23"/>
                <a:gd name="T23" fmla="*/ 0 h 23"/>
                <a:gd name="T24" fmla="*/ 6 w 23"/>
                <a:gd name="T25" fmla="*/ 0 h 23"/>
                <a:gd name="T26" fmla="*/ 3 w 23"/>
                <a:gd name="T27" fmla="*/ 3 h 23"/>
                <a:gd name="T28" fmla="*/ 0 w 23"/>
                <a:gd name="T29" fmla="*/ 6 h 23"/>
                <a:gd name="T30" fmla="*/ 0 w 23"/>
                <a:gd name="T31" fmla="*/ 11 h 23"/>
                <a:gd name="T32" fmla="*/ 0 w 23"/>
                <a:gd name="T33" fmla="*/ 11 h 23"/>
                <a:gd name="T34" fmla="*/ 0 w 23"/>
                <a:gd name="T35" fmla="*/ 17 h 23"/>
                <a:gd name="T36" fmla="*/ 3 w 23"/>
                <a:gd name="T37" fmla="*/ 20 h 23"/>
                <a:gd name="T38" fmla="*/ 6 w 23"/>
                <a:gd name="T39" fmla="*/ 23 h 23"/>
                <a:gd name="T40" fmla="*/ 11 w 23"/>
                <a:gd name="T41" fmla="*/ 23 h 23"/>
                <a:gd name="T42" fmla="*/ 11 w 23"/>
                <a:gd name="T43" fmla="*/ 23 h 23"/>
                <a:gd name="T44" fmla="*/ 11 w 23"/>
                <a:gd name="T45" fmla="*/ 6 h 23"/>
                <a:gd name="T46" fmla="*/ 11 w 23"/>
                <a:gd name="T47" fmla="*/ 6 h 23"/>
                <a:gd name="T48" fmla="*/ 16 w 23"/>
                <a:gd name="T49" fmla="*/ 8 h 23"/>
                <a:gd name="T50" fmla="*/ 17 w 23"/>
                <a:gd name="T51" fmla="*/ 11 h 23"/>
                <a:gd name="T52" fmla="*/ 17 w 23"/>
                <a:gd name="T53" fmla="*/ 11 h 23"/>
                <a:gd name="T54" fmla="*/ 16 w 23"/>
                <a:gd name="T55" fmla="*/ 16 h 23"/>
                <a:gd name="T56" fmla="*/ 11 w 23"/>
                <a:gd name="T57" fmla="*/ 17 h 23"/>
                <a:gd name="T58" fmla="*/ 11 w 23"/>
                <a:gd name="T59" fmla="*/ 17 h 23"/>
                <a:gd name="T60" fmla="*/ 8 w 23"/>
                <a:gd name="T61" fmla="*/ 16 h 23"/>
                <a:gd name="T62" fmla="*/ 6 w 23"/>
                <a:gd name="T63" fmla="*/ 11 h 23"/>
                <a:gd name="T64" fmla="*/ 6 w 23"/>
                <a:gd name="T65" fmla="*/ 11 h 23"/>
                <a:gd name="T66" fmla="*/ 8 w 23"/>
                <a:gd name="T67" fmla="*/ 8 h 23"/>
                <a:gd name="T68" fmla="*/ 11 w 23"/>
                <a:gd name="T69" fmla="*/ 6 h 23"/>
                <a:gd name="T70" fmla="*/ 11 w 23"/>
                <a:gd name="T71"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 h="23">
                  <a:moveTo>
                    <a:pt x="11" y="23"/>
                  </a:moveTo>
                  <a:lnTo>
                    <a:pt x="11" y="23"/>
                  </a:lnTo>
                  <a:lnTo>
                    <a:pt x="16" y="23"/>
                  </a:lnTo>
                  <a:lnTo>
                    <a:pt x="20" y="20"/>
                  </a:lnTo>
                  <a:lnTo>
                    <a:pt x="23" y="17"/>
                  </a:lnTo>
                  <a:lnTo>
                    <a:pt x="23" y="11"/>
                  </a:lnTo>
                  <a:lnTo>
                    <a:pt x="23" y="11"/>
                  </a:lnTo>
                  <a:lnTo>
                    <a:pt x="23" y="6"/>
                  </a:lnTo>
                  <a:lnTo>
                    <a:pt x="20" y="3"/>
                  </a:lnTo>
                  <a:lnTo>
                    <a:pt x="16" y="0"/>
                  </a:lnTo>
                  <a:lnTo>
                    <a:pt x="11" y="0"/>
                  </a:lnTo>
                  <a:lnTo>
                    <a:pt x="11" y="0"/>
                  </a:lnTo>
                  <a:lnTo>
                    <a:pt x="6" y="0"/>
                  </a:lnTo>
                  <a:lnTo>
                    <a:pt x="3" y="3"/>
                  </a:lnTo>
                  <a:lnTo>
                    <a:pt x="0" y="6"/>
                  </a:lnTo>
                  <a:lnTo>
                    <a:pt x="0" y="11"/>
                  </a:lnTo>
                  <a:lnTo>
                    <a:pt x="0" y="11"/>
                  </a:lnTo>
                  <a:lnTo>
                    <a:pt x="0" y="17"/>
                  </a:lnTo>
                  <a:lnTo>
                    <a:pt x="3" y="20"/>
                  </a:lnTo>
                  <a:lnTo>
                    <a:pt x="6" y="23"/>
                  </a:lnTo>
                  <a:lnTo>
                    <a:pt x="11" y="23"/>
                  </a:lnTo>
                  <a:lnTo>
                    <a:pt x="11" y="23"/>
                  </a:lnTo>
                  <a:close/>
                  <a:moveTo>
                    <a:pt x="11" y="6"/>
                  </a:moveTo>
                  <a:lnTo>
                    <a:pt x="11" y="6"/>
                  </a:lnTo>
                  <a:lnTo>
                    <a:pt x="16" y="8"/>
                  </a:lnTo>
                  <a:lnTo>
                    <a:pt x="17" y="11"/>
                  </a:lnTo>
                  <a:lnTo>
                    <a:pt x="17" y="11"/>
                  </a:lnTo>
                  <a:lnTo>
                    <a:pt x="16" y="16"/>
                  </a:lnTo>
                  <a:lnTo>
                    <a:pt x="11" y="17"/>
                  </a:lnTo>
                  <a:lnTo>
                    <a:pt x="11" y="17"/>
                  </a:lnTo>
                  <a:lnTo>
                    <a:pt x="8" y="16"/>
                  </a:lnTo>
                  <a:lnTo>
                    <a:pt x="6" y="11"/>
                  </a:lnTo>
                  <a:lnTo>
                    <a:pt x="6" y="11"/>
                  </a:lnTo>
                  <a:lnTo>
                    <a:pt x="8" y="8"/>
                  </a:lnTo>
                  <a:lnTo>
                    <a:pt x="11" y="6"/>
                  </a:lnTo>
                  <a:lnTo>
                    <a:pt x="11"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428"/>
            <p:cNvSpPr>
              <a:spLocks noEditPoints="1"/>
            </p:cNvSpPr>
            <p:nvPr/>
          </p:nvSpPr>
          <p:spPr bwMode="auto">
            <a:xfrm>
              <a:off x="6435726" y="6648450"/>
              <a:ext cx="36513" cy="36513"/>
            </a:xfrm>
            <a:custGeom>
              <a:avLst/>
              <a:gdLst>
                <a:gd name="T0" fmla="*/ 11 w 23"/>
                <a:gd name="T1" fmla="*/ 23 h 23"/>
                <a:gd name="T2" fmla="*/ 11 w 23"/>
                <a:gd name="T3" fmla="*/ 23 h 23"/>
                <a:gd name="T4" fmla="*/ 15 w 23"/>
                <a:gd name="T5" fmla="*/ 23 h 23"/>
                <a:gd name="T6" fmla="*/ 20 w 23"/>
                <a:gd name="T7" fmla="*/ 20 h 23"/>
                <a:gd name="T8" fmla="*/ 23 w 23"/>
                <a:gd name="T9" fmla="*/ 17 h 23"/>
                <a:gd name="T10" fmla="*/ 23 w 23"/>
                <a:gd name="T11" fmla="*/ 11 h 23"/>
                <a:gd name="T12" fmla="*/ 23 w 23"/>
                <a:gd name="T13" fmla="*/ 11 h 23"/>
                <a:gd name="T14" fmla="*/ 23 w 23"/>
                <a:gd name="T15" fmla="*/ 6 h 23"/>
                <a:gd name="T16" fmla="*/ 20 w 23"/>
                <a:gd name="T17" fmla="*/ 3 h 23"/>
                <a:gd name="T18" fmla="*/ 15 w 23"/>
                <a:gd name="T19" fmla="*/ 0 h 23"/>
                <a:gd name="T20" fmla="*/ 11 w 23"/>
                <a:gd name="T21" fmla="*/ 0 h 23"/>
                <a:gd name="T22" fmla="*/ 11 w 23"/>
                <a:gd name="T23" fmla="*/ 0 h 23"/>
                <a:gd name="T24" fmla="*/ 6 w 23"/>
                <a:gd name="T25" fmla="*/ 0 h 23"/>
                <a:gd name="T26" fmla="*/ 3 w 23"/>
                <a:gd name="T27" fmla="*/ 3 h 23"/>
                <a:gd name="T28" fmla="*/ 0 w 23"/>
                <a:gd name="T29" fmla="*/ 6 h 23"/>
                <a:gd name="T30" fmla="*/ 0 w 23"/>
                <a:gd name="T31" fmla="*/ 11 h 23"/>
                <a:gd name="T32" fmla="*/ 0 w 23"/>
                <a:gd name="T33" fmla="*/ 11 h 23"/>
                <a:gd name="T34" fmla="*/ 0 w 23"/>
                <a:gd name="T35" fmla="*/ 17 h 23"/>
                <a:gd name="T36" fmla="*/ 3 w 23"/>
                <a:gd name="T37" fmla="*/ 20 h 23"/>
                <a:gd name="T38" fmla="*/ 6 w 23"/>
                <a:gd name="T39" fmla="*/ 23 h 23"/>
                <a:gd name="T40" fmla="*/ 11 w 23"/>
                <a:gd name="T41" fmla="*/ 23 h 23"/>
                <a:gd name="T42" fmla="*/ 11 w 23"/>
                <a:gd name="T43" fmla="*/ 23 h 23"/>
                <a:gd name="T44" fmla="*/ 11 w 23"/>
                <a:gd name="T45" fmla="*/ 6 h 23"/>
                <a:gd name="T46" fmla="*/ 11 w 23"/>
                <a:gd name="T47" fmla="*/ 6 h 23"/>
                <a:gd name="T48" fmla="*/ 15 w 23"/>
                <a:gd name="T49" fmla="*/ 8 h 23"/>
                <a:gd name="T50" fmla="*/ 17 w 23"/>
                <a:gd name="T51" fmla="*/ 11 h 23"/>
                <a:gd name="T52" fmla="*/ 17 w 23"/>
                <a:gd name="T53" fmla="*/ 11 h 23"/>
                <a:gd name="T54" fmla="*/ 15 w 23"/>
                <a:gd name="T55" fmla="*/ 16 h 23"/>
                <a:gd name="T56" fmla="*/ 11 w 23"/>
                <a:gd name="T57" fmla="*/ 17 h 23"/>
                <a:gd name="T58" fmla="*/ 11 w 23"/>
                <a:gd name="T59" fmla="*/ 17 h 23"/>
                <a:gd name="T60" fmla="*/ 7 w 23"/>
                <a:gd name="T61" fmla="*/ 16 h 23"/>
                <a:gd name="T62" fmla="*/ 6 w 23"/>
                <a:gd name="T63" fmla="*/ 11 h 23"/>
                <a:gd name="T64" fmla="*/ 6 w 23"/>
                <a:gd name="T65" fmla="*/ 11 h 23"/>
                <a:gd name="T66" fmla="*/ 7 w 23"/>
                <a:gd name="T67" fmla="*/ 8 h 23"/>
                <a:gd name="T68" fmla="*/ 11 w 23"/>
                <a:gd name="T69" fmla="*/ 6 h 23"/>
                <a:gd name="T70" fmla="*/ 11 w 23"/>
                <a:gd name="T71"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 h="23">
                  <a:moveTo>
                    <a:pt x="11" y="23"/>
                  </a:moveTo>
                  <a:lnTo>
                    <a:pt x="11" y="23"/>
                  </a:lnTo>
                  <a:lnTo>
                    <a:pt x="15" y="23"/>
                  </a:lnTo>
                  <a:lnTo>
                    <a:pt x="20" y="20"/>
                  </a:lnTo>
                  <a:lnTo>
                    <a:pt x="23" y="17"/>
                  </a:lnTo>
                  <a:lnTo>
                    <a:pt x="23" y="11"/>
                  </a:lnTo>
                  <a:lnTo>
                    <a:pt x="23" y="11"/>
                  </a:lnTo>
                  <a:lnTo>
                    <a:pt x="23" y="6"/>
                  </a:lnTo>
                  <a:lnTo>
                    <a:pt x="20" y="3"/>
                  </a:lnTo>
                  <a:lnTo>
                    <a:pt x="15" y="0"/>
                  </a:lnTo>
                  <a:lnTo>
                    <a:pt x="11" y="0"/>
                  </a:lnTo>
                  <a:lnTo>
                    <a:pt x="11" y="0"/>
                  </a:lnTo>
                  <a:lnTo>
                    <a:pt x="6" y="0"/>
                  </a:lnTo>
                  <a:lnTo>
                    <a:pt x="3" y="3"/>
                  </a:lnTo>
                  <a:lnTo>
                    <a:pt x="0" y="6"/>
                  </a:lnTo>
                  <a:lnTo>
                    <a:pt x="0" y="11"/>
                  </a:lnTo>
                  <a:lnTo>
                    <a:pt x="0" y="11"/>
                  </a:lnTo>
                  <a:lnTo>
                    <a:pt x="0" y="17"/>
                  </a:lnTo>
                  <a:lnTo>
                    <a:pt x="3" y="20"/>
                  </a:lnTo>
                  <a:lnTo>
                    <a:pt x="6" y="23"/>
                  </a:lnTo>
                  <a:lnTo>
                    <a:pt x="11" y="23"/>
                  </a:lnTo>
                  <a:lnTo>
                    <a:pt x="11" y="23"/>
                  </a:lnTo>
                  <a:close/>
                  <a:moveTo>
                    <a:pt x="11" y="6"/>
                  </a:moveTo>
                  <a:lnTo>
                    <a:pt x="11" y="6"/>
                  </a:lnTo>
                  <a:lnTo>
                    <a:pt x="15" y="8"/>
                  </a:lnTo>
                  <a:lnTo>
                    <a:pt x="17" y="11"/>
                  </a:lnTo>
                  <a:lnTo>
                    <a:pt x="17" y="11"/>
                  </a:lnTo>
                  <a:lnTo>
                    <a:pt x="15" y="16"/>
                  </a:lnTo>
                  <a:lnTo>
                    <a:pt x="11" y="17"/>
                  </a:lnTo>
                  <a:lnTo>
                    <a:pt x="11" y="17"/>
                  </a:lnTo>
                  <a:lnTo>
                    <a:pt x="7" y="16"/>
                  </a:lnTo>
                  <a:lnTo>
                    <a:pt x="6" y="11"/>
                  </a:lnTo>
                  <a:lnTo>
                    <a:pt x="6" y="11"/>
                  </a:lnTo>
                  <a:lnTo>
                    <a:pt x="7" y="8"/>
                  </a:lnTo>
                  <a:lnTo>
                    <a:pt x="11" y="6"/>
                  </a:lnTo>
                  <a:lnTo>
                    <a:pt x="11"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429"/>
            <p:cNvSpPr>
              <a:spLocks/>
            </p:cNvSpPr>
            <p:nvPr/>
          </p:nvSpPr>
          <p:spPr bwMode="auto">
            <a:xfrm>
              <a:off x="6446838" y="6689725"/>
              <a:ext cx="47625" cy="122238"/>
            </a:xfrm>
            <a:custGeom>
              <a:avLst/>
              <a:gdLst>
                <a:gd name="T0" fmla="*/ 20 w 30"/>
                <a:gd name="T1" fmla="*/ 0 h 77"/>
                <a:gd name="T2" fmla="*/ 4 w 30"/>
                <a:gd name="T3" fmla="*/ 0 h 77"/>
                <a:gd name="T4" fmla="*/ 4 w 30"/>
                <a:gd name="T5" fmla="*/ 6 h 77"/>
                <a:gd name="T6" fmla="*/ 20 w 30"/>
                <a:gd name="T7" fmla="*/ 6 h 77"/>
                <a:gd name="T8" fmla="*/ 20 w 30"/>
                <a:gd name="T9" fmla="*/ 6 h 77"/>
                <a:gd name="T10" fmla="*/ 22 w 30"/>
                <a:gd name="T11" fmla="*/ 8 h 77"/>
                <a:gd name="T12" fmla="*/ 22 w 30"/>
                <a:gd name="T13" fmla="*/ 9 h 77"/>
                <a:gd name="T14" fmla="*/ 22 w 30"/>
                <a:gd name="T15" fmla="*/ 36 h 77"/>
                <a:gd name="T16" fmla="*/ 22 w 30"/>
                <a:gd name="T17" fmla="*/ 36 h 77"/>
                <a:gd name="T18" fmla="*/ 22 w 30"/>
                <a:gd name="T19" fmla="*/ 37 h 77"/>
                <a:gd name="T20" fmla="*/ 20 w 30"/>
                <a:gd name="T21" fmla="*/ 37 h 77"/>
                <a:gd name="T22" fmla="*/ 19 w 30"/>
                <a:gd name="T23" fmla="*/ 37 h 77"/>
                <a:gd name="T24" fmla="*/ 19 w 30"/>
                <a:gd name="T25" fmla="*/ 20 h 77"/>
                <a:gd name="T26" fmla="*/ 19 w 30"/>
                <a:gd name="T27" fmla="*/ 14 h 77"/>
                <a:gd name="T28" fmla="*/ 13 w 30"/>
                <a:gd name="T29" fmla="*/ 14 h 77"/>
                <a:gd name="T30" fmla="*/ 13 w 30"/>
                <a:gd name="T31" fmla="*/ 20 h 77"/>
                <a:gd name="T32" fmla="*/ 13 w 30"/>
                <a:gd name="T33" fmla="*/ 45 h 77"/>
                <a:gd name="T34" fmla="*/ 13 w 30"/>
                <a:gd name="T35" fmla="*/ 69 h 77"/>
                <a:gd name="T36" fmla="*/ 13 w 30"/>
                <a:gd name="T37" fmla="*/ 69 h 77"/>
                <a:gd name="T38" fmla="*/ 7 w 30"/>
                <a:gd name="T39" fmla="*/ 69 h 77"/>
                <a:gd name="T40" fmla="*/ 7 w 30"/>
                <a:gd name="T41" fmla="*/ 54 h 77"/>
                <a:gd name="T42" fmla="*/ 0 w 30"/>
                <a:gd name="T43" fmla="*/ 54 h 77"/>
                <a:gd name="T44" fmla="*/ 0 w 30"/>
                <a:gd name="T45" fmla="*/ 71 h 77"/>
                <a:gd name="T46" fmla="*/ 0 w 30"/>
                <a:gd name="T47" fmla="*/ 71 h 77"/>
                <a:gd name="T48" fmla="*/ 0 w 30"/>
                <a:gd name="T49" fmla="*/ 72 h 77"/>
                <a:gd name="T50" fmla="*/ 4 w 30"/>
                <a:gd name="T51" fmla="*/ 75 h 77"/>
                <a:gd name="T52" fmla="*/ 7 w 30"/>
                <a:gd name="T53" fmla="*/ 75 h 77"/>
                <a:gd name="T54" fmla="*/ 10 w 30"/>
                <a:gd name="T55" fmla="*/ 77 h 77"/>
                <a:gd name="T56" fmla="*/ 10 w 30"/>
                <a:gd name="T57" fmla="*/ 77 h 77"/>
                <a:gd name="T58" fmla="*/ 13 w 30"/>
                <a:gd name="T59" fmla="*/ 75 h 77"/>
                <a:gd name="T60" fmla="*/ 16 w 30"/>
                <a:gd name="T61" fmla="*/ 75 h 77"/>
                <a:gd name="T62" fmla="*/ 19 w 30"/>
                <a:gd name="T63" fmla="*/ 72 h 77"/>
                <a:gd name="T64" fmla="*/ 19 w 30"/>
                <a:gd name="T65" fmla="*/ 71 h 77"/>
                <a:gd name="T66" fmla="*/ 19 w 30"/>
                <a:gd name="T67" fmla="*/ 45 h 77"/>
                <a:gd name="T68" fmla="*/ 20 w 30"/>
                <a:gd name="T69" fmla="*/ 45 h 77"/>
                <a:gd name="T70" fmla="*/ 20 w 30"/>
                <a:gd name="T71" fmla="*/ 45 h 77"/>
                <a:gd name="T72" fmla="*/ 23 w 30"/>
                <a:gd name="T73" fmla="*/ 43 h 77"/>
                <a:gd name="T74" fmla="*/ 26 w 30"/>
                <a:gd name="T75" fmla="*/ 42 h 77"/>
                <a:gd name="T76" fmla="*/ 28 w 30"/>
                <a:gd name="T77" fmla="*/ 39 h 77"/>
                <a:gd name="T78" fmla="*/ 30 w 30"/>
                <a:gd name="T79" fmla="*/ 36 h 77"/>
                <a:gd name="T80" fmla="*/ 30 w 30"/>
                <a:gd name="T81" fmla="*/ 9 h 77"/>
                <a:gd name="T82" fmla="*/ 30 w 30"/>
                <a:gd name="T83" fmla="*/ 9 h 77"/>
                <a:gd name="T84" fmla="*/ 28 w 30"/>
                <a:gd name="T85" fmla="*/ 5 h 77"/>
                <a:gd name="T86" fmla="*/ 26 w 30"/>
                <a:gd name="T87" fmla="*/ 3 h 77"/>
                <a:gd name="T88" fmla="*/ 23 w 30"/>
                <a:gd name="T89" fmla="*/ 0 h 77"/>
                <a:gd name="T90" fmla="*/ 20 w 30"/>
                <a:gd name="T91" fmla="*/ 0 h 77"/>
                <a:gd name="T92" fmla="*/ 20 w 30"/>
                <a:gd name="T9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 h="77">
                  <a:moveTo>
                    <a:pt x="20" y="0"/>
                  </a:moveTo>
                  <a:lnTo>
                    <a:pt x="4" y="0"/>
                  </a:lnTo>
                  <a:lnTo>
                    <a:pt x="4" y="6"/>
                  </a:lnTo>
                  <a:lnTo>
                    <a:pt x="20" y="6"/>
                  </a:lnTo>
                  <a:lnTo>
                    <a:pt x="20" y="6"/>
                  </a:lnTo>
                  <a:lnTo>
                    <a:pt x="22" y="8"/>
                  </a:lnTo>
                  <a:lnTo>
                    <a:pt x="22" y="9"/>
                  </a:lnTo>
                  <a:lnTo>
                    <a:pt x="22" y="36"/>
                  </a:lnTo>
                  <a:lnTo>
                    <a:pt x="22" y="36"/>
                  </a:lnTo>
                  <a:lnTo>
                    <a:pt x="22" y="37"/>
                  </a:lnTo>
                  <a:lnTo>
                    <a:pt x="20" y="37"/>
                  </a:lnTo>
                  <a:lnTo>
                    <a:pt x="19" y="37"/>
                  </a:lnTo>
                  <a:lnTo>
                    <a:pt x="19" y="20"/>
                  </a:lnTo>
                  <a:lnTo>
                    <a:pt x="19" y="14"/>
                  </a:lnTo>
                  <a:lnTo>
                    <a:pt x="13" y="14"/>
                  </a:lnTo>
                  <a:lnTo>
                    <a:pt x="13" y="20"/>
                  </a:lnTo>
                  <a:lnTo>
                    <a:pt x="13" y="45"/>
                  </a:lnTo>
                  <a:lnTo>
                    <a:pt x="13" y="69"/>
                  </a:lnTo>
                  <a:lnTo>
                    <a:pt x="13" y="69"/>
                  </a:lnTo>
                  <a:lnTo>
                    <a:pt x="7" y="69"/>
                  </a:lnTo>
                  <a:lnTo>
                    <a:pt x="7" y="54"/>
                  </a:lnTo>
                  <a:lnTo>
                    <a:pt x="0" y="54"/>
                  </a:lnTo>
                  <a:lnTo>
                    <a:pt x="0" y="71"/>
                  </a:lnTo>
                  <a:lnTo>
                    <a:pt x="0" y="71"/>
                  </a:lnTo>
                  <a:lnTo>
                    <a:pt x="0" y="72"/>
                  </a:lnTo>
                  <a:lnTo>
                    <a:pt x="4" y="75"/>
                  </a:lnTo>
                  <a:lnTo>
                    <a:pt x="7" y="75"/>
                  </a:lnTo>
                  <a:lnTo>
                    <a:pt x="10" y="77"/>
                  </a:lnTo>
                  <a:lnTo>
                    <a:pt x="10" y="77"/>
                  </a:lnTo>
                  <a:lnTo>
                    <a:pt x="13" y="75"/>
                  </a:lnTo>
                  <a:lnTo>
                    <a:pt x="16" y="75"/>
                  </a:lnTo>
                  <a:lnTo>
                    <a:pt x="19" y="72"/>
                  </a:lnTo>
                  <a:lnTo>
                    <a:pt x="19" y="71"/>
                  </a:lnTo>
                  <a:lnTo>
                    <a:pt x="19" y="45"/>
                  </a:lnTo>
                  <a:lnTo>
                    <a:pt x="20" y="45"/>
                  </a:lnTo>
                  <a:lnTo>
                    <a:pt x="20" y="45"/>
                  </a:lnTo>
                  <a:lnTo>
                    <a:pt x="23" y="43"/>
                  </a:lnTo>
                  <a:lnTo>
                    <a:pt x="26" y="42"/>
                  </a:lnTo>
                  <a:lnTo>
                    <a:pt x="28" y="39"/>
                  </a:lnTo>
                  <a:lnTo>
                    <a:pt x="30" y="36"/>
                  </a:lnTo>
                  <a:lnTo>
                    <a:pt x="30" y="9"/>
                  </a:lnTo>
                  <a:lnTo>
                    <a:pt x="30" y="9"/>
                  </a:lnTo>
                  <a:lnTo>
                    <a:pt x="28" y="5"/>
                  </a:lnTo>
                  <a:lnTo>
                    <a:pt x="26" y="3"/>
                  </a:lnTo>
                  <a:lnTo>
                    <a:pt x="23" y="0"/>
                  </a:lnTo>
                  <a:lnTo>
                    <a:pt x="20" y="0"/>
                  </a:lnTo>
                  <a:lnTo>
                    <a:pt x="20"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430"/>
            <p:cNvSpPr>
              <a:spLocks noEditPoints="1"/>
            </p:cNvSpPr>
            <p:nvPr/>
          </p:nvSpPr>
          <p:spPr bwMode="auto">
            <a:xfrm>
              <a:off x="6376988" y="6634163"/>
              <a:ext cx="44450" cy="44450"/>
            </a:xfrm>
            <a:custGeom>
              <a:avLst/>
              <a:gdLst>
                <a:gd name="T0" fmla="*/ 14 w 28"/>
                <a:gd name="T1" fmla="*/ 28 h 28"/>
                <a:gd name="T2" fmla="*/ 14 w 28"/>
                <a:gd name="T3" fmla="*/ 28 h 28"/>
                <a:gd name="T4" fmla="*/ 20 w 28"/>
                <a:gd name="T5" fmla="*/ 28 h 28"/>
                <a:gd name="T6" fmla="*/ 25 w 28"/>
                <a:gd name="T7" fmla="*/ 25 h 28"/>
                <a:gd name="T8" fmla="*/ 28 w 28"/>
                <a:gd name="T9" fmla="*/ 20 h 28"/>
                <a:gd name="T10" fmla="*/ 28 w 28"/>
                <a:gd name="T11" fmla="*/ 14 h 28"/>
                <a:gd name="T12" fmla="*/ 28 w 28"/>
                <a:gd name="T13" fmla="*/ 14 h 28"/>
                <a:gd name="T14" fmla="*/ 28 w 28"/>
                <a:gd name="T15" fmla="*/ 9 h 28"/>
                <a:gd name="T16" fmla="*/ 25 w 28"/>
                <a:gd name="T17" fmla="*/ 5 h 28"/>
                <a:gd name="T18" fmla="*/ 20 w 28"/>
                <a:gd name="T19" fmla="*/ 2 h 28"/>
                <a:gd name="T20" fmla="*/ 14 w 28"/>
                <a:gd name="T21" fmla="*/ 0 h 28"/>
                <a:gd name="T22" fmla="*/ 14 w 28"/>
                <a:gd name="T23" fmla="*/ 0 h 28"/>
                <a:gd name="T24" fmla="*/ 9 w 28"/>
                <a:gd name="T25" fmla="*/ 2 h 28"/>
                <a:gd name="T26" fmla="*/ 5 w 28"/>
                <a:gd name="T27" fmla="*/ 5 h 28"/>
                <a:gd name="T28" fmla="*/ 2 w 28"/>
                <a:gd name="T29" fmla="*/ 9 h 28"/>
                <a:gd name="T30" fmla="*/ 0 w 28"/>
                <a:gd name="T31" fmla="*/ 14 h 28"/>
                <a:gd name="T32" fmla="*/ 0 w 28"/>
                <a:gd name="T33" fmla="*/ 14 h 28"/>
                <a:gd name="T34" fmla="*/ 2 w 28"/>
                <a:gd name="T35" fmla="*/ 20 h 28"/>
                <a:gd name="T36" fmla="*/ 5 w 28"/>
                <a:gd name="T37" fmla="*/ 25 h 28"/>
                <a:gd name="T38" fmla="*/ 9 w 28"/>
                <a:gd name="T39" fmla="*/ 28 h 28"/>
                <a:gd name="T40" fmla="*/ 14 w 28"/>
                <a:gd name="T41" fmla="*/ 28 h 28"/>
                <a:gd name="T42" fmla="*/ 14 w 28"/>
                <a:gd name="T43" fmla="*/ 28 h 28"/>
                <a:gd name="T44" fmla="*/ 14 w 28"/>
                <a:gd name="T45" fmla="*/ 8 h 28"/>
                <a:gd name="T46" fmla="*/ 14 w 28"/>
                <a:gd name="T47" fmla="*/ 8 h 28"/>
                <a:gd name="T48" fmla="*/ 17 w 28"/>
                <a:gd name="T49" fmla="*/ 8 h 28"/>
                <a:gd name="T50" fmla="*/ 20 w 28"/>
                <a:gd name="T51" fmla="*/ 9 h 28"/>
                <a:gd name="T52" fmla="*/ 21 w 28"/>
                <a:gd name="T53" fmla="*/ 12 h 28"/>
                <a:gd name="T54" fmla="*/ 21 w 28"/>
                <a:gd name="T55" fmla="*/ 14 h 28"/>
                <a:gd name="T56" fmla="*/ 21 w 28"/>
                <a:gd name="T57" fmla="*/ 14 h 28"/>
                <a:gd name="T58" fmla="*/ 21 w 28"/>
                <a:gd name="T59" fmla="*/ 17 h 28"/>
                <a:gd name="T60" fmla="*/ 20 w 28"/>
                <a:gd name="T61" fmla="*/ 20 h 28"/>
                <a:gd name="T62" fmla="*/ 17 w 28"/>
                <a:gd name="T63" fmla="*/ 22 h 28"/>
                <a:gd name="T64" fmla="*/ 14 w 28"/>
                <a:gd name="T65" fmla="*/ 22 h 28"/>
                <a:gd name="T66" fmla="*/ 14 w 28"/>
                <a:gd name="T67" fmla="*/ 22 h 28"/>
                <a:gd name="T68" fmla="*/ 12 w 28"/>
                <a:gd name="T69" fmla="*/ 22 h 28"/>
                <a:gd name="T70" fmla="*/ 9 w 28"/>
                <a:gd name="T71" fmla="*/ 20 h 28"/>
                <a:gd name="T72" fmla="*/ 8 w 28"/>
                <a:gd name="T73" fmla="*/ 17 h 28"/>
                <a:gd name="T74" fmla="*/ 8 w 28"/>
                <a:gd name="T75" fmla="*/ 14 h 28"/>
                <a:gd name="T76" fmla="*/ 8 w 28"/>
                <a:gd name="T77" fmla="*/ 14 h 28"/>
                <a:gd name="T78" fmla="*/ 8 w 28"/>
                <a:gd name="T79" fmla="*/ 12 h 28"/>
                <a:gd name="T80" fmla="*/ 9 w 28"/>
                <a:gd name="T81" fmla="*/ 9 h 28"/>
                <a:gd name="T82" fmla="*/ 12 w 28"/>
                <a:gd name="T83" fmla="*/ 8 h 28"/>
                <a:gd name="T84" fmla="*/ 14 w 28"/>
                <a:gd name="T85" fmla="*/ 8 h 28"/>
                <a:gd name="T86" fmla="*/ 14 w 28"/>
                <a:gd name="T8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28">
                  <a:moveTo>
                    <a:pt x="14" y="28"/>
                  </a:moveTo>
                  <a:lnTo>
                    <a:pt x="14" y="28"/>
                  </a:lnTo>
                  <a:lnTo>
                    <a:pt x="20" y="28"/>
                  </a:lnTo>
                  <a:lnTo>
                    <a:pt x="25" y="25"/>
                  </a:lnTo>
                  <a:lnTo>
                    <a:pt x="28" y="20"/>
                  </a:lnTo>
                  <a:lnTo>
                    <a:pt x="28" y="14"/>
                  </a:lnTo>
                  <a:lnTo>
                    <a:pt x="28" y="14"/>
                  </a:lnTo>
                  <a:lnTo>
                    <a:pt x="28" y="9"/>
                  </a:lnTo>
                  <a:lnTo>
                    <a:pt x="25" y="5"/>
                  </a:lnTo>
                  <a:lnTo>
                    <a:pt x="20" y="2"/>
                  </a:lnTo>
                  <a:lnTo>
                    <a:pt x="14" y="0"/>
                  </a:lnTo>
                  <a:lnTo>
                    <a:pt x="14" y="0"/>
                  </a:lnTo>
                  <a:lnTo>
                    <a:pt x="9" y="2"/>
                  </a:lnTo>
                  <a:lnTo>
                    <a:pt x="5" y="5"/>
                  </a:lnTo>
                  <a:lnTo>
                    <a:pt x="2" y="9"/>
                  </a:lnTo>
                  <a:lnTo>
                    <a:pt x="0" y="14"/>
                  </a:lnTo>
                  <a:lnTo>
                    <a:pt x="0" y="14"/>
                  </a:lnTo>
                  <a:lnTo>
                    <a:pt x="2" y="20"/>
                  </a:lnTo>
                  <a:lnTo>
                    <a:pt x="5" y="25"/>
                  </a:lnTo>
                  <a:lnTo>
                    <a:pt x="9" y="28"/>
                  </a:lnTo>
                  <a:lnTo>
                    <a:pt x="14" y="28"/>
                  </a:lnTo>
                  <a:lnTo>
                    <a:pt x="14" y="28"/>
                  </a:lnTo>
                  <a:close/>
                  <a:moveTo>
                    <a:pt x="14" y="8"/>
                  </a:moveTo>
                  <a:lnTo>
                    <a:pt x="14" y="8"/>
                  </a:lnTo>
                  <a:lnTo>
                    <a:pt x="17" y="8"/>
                  </a:lnTo>
                  <a:lnTo>
                    <a:pt x="20" y="9"/>
                  </a:lnTo>
                  <a:lnTo>
                    <a:pt x="21" y="12"/>
                  </a:lnTo>
                  <a:lnTo>
                    <a:pt x="21" y="14"/>
                  </a:lnTo>
                  <a:lnTo>
                    <a:pt x="21" y="14"/>
                  </a:lnTo>
                  <a:lnTo>
                    <a:pt x="21" y="17"/>
                  </a:lnTo>
                  <a:lnTo>
                    <a:pt x="20" y="20"/>
                  </a:lnTo>
                  <a:lnTo>
                    <a:pt x="17" y="22"/>
                  </a:lnTo>
                  <a:lnTo>
                    <a:pt x="14" y="22"/>
                  </a:lnTo>
                  <a:lnTo>
                    <a:pt x="14" y="22"/>
                  </a:lnTo>
                  <a:lnTo>
                    <a:pt x="12" y="22"/>
                  </a:lnTo>
                  <a:lnTo>
                    <a:pt x="9" y="20"/>
                  </a:lnTo>
                  <a:lnTo>
                    <a:pt x="8" y="17"/>
                  </a:lnTo>
                  <a:lnTo>
                    <a:pt x="8" y="14"/>
                  </a:lnTo>
                  <a:lnTo>
                    <a:pt x="8" y="14"/>
                  </a:lnTo>
                  <a:lnTo>
                    <a:pt x="8" y="12"/>
                  </a:lnTo>
                  <a:lnTo>
                    <a:pt x="9" y="9"/>
                  </a:lnTo>
                  <a:lnTo>
                    <a:pt x="12" y="8"/>
                  </a:lnTo>
                  <a:lnTo>
                    <a:pt x="14" y="8"/>
                  </a:lnTo>
                  <a:lnTo>
                    <a:pt x="14"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431"/>
            <p:cNvSpPr>
              <a:spLocks noEditPoints="1"/>
            </p:cNvSpPr>
            <p:nvPr/>
          </p:nvSpPr>
          <p:spPr bwMode="auto">
            <a:xfrm>
              <a:off x="6353176" y="6684963"/>
              <a:ext cx="93663" cy="146050"/>
            </a:xfrm>
            <a:custGeom>
              <a:avLst/>
              <a:gdLst>
                <a:gd name="T0" fmla="*/ 9 w 59"/>
                <a:gd name="T1" fmla="*/ 0 h 92"/>
                <a:gd name="T2" fmla="*/ 6 w 59"/>
                <a:gd name="T3" fmla="*/ 2 h 92"/>
                <a:gd name="T4" fmla="*/ 0 w 59"/>
                <a:gd name="T5" fmla="*/ 6 h 92"/>
                <a:gd name="T6" fmla="*/ 0 w 59"/>
                <a:gd name="T7" fmla="*/ 43 h 92"/>
                <a:gd name="T8" fmla="*/ 0 w 59"/>
                <a:gd name="T9" fmla="*/ 48 h 92"/>
                <a:gd name="T10" fmla="*/ 6 w 59"/>
                <a:gd name="T11" fmla="*/ 52 h 92"/>
                <a:gd name="T12" fmla="*/ 12 w 59"/>
                <a:gd name="T13" fmla="*/ 52 h 92"/>
                <a:gd name="T14" fmla="*/ 12 w 59"/>
                <a:gd name="T15" fmla="*/ 86 h 92"/>
                <a:gd name="T16" fmla="*/ 15 w 59"/>
                <a:gd name="T17" fmla="*/ 91 h 92"/>
                <a:gd name="T18" fmla="*/ 23 w 59"/>
                <a:gd name="T19" fmla="*/ 92 h 92"/>
                <a:gd name="T20" fmla="*/ 29 w 59"/>
                <a:gd name="T21" fmla="*/ 91 h 92"/>
                <a:gd name="T22" fmla="*/ 36 w 59"/>
                <a:gd name="T23" fmla="*/ 92 h 92"/>
                <a:gd name="T24" fmla="*/ 41 w 59"/>
                <a:gd name="T25" fmla="*/ 92 h 92"/>
                <a:gd name="T26" fmla="*/ 46 w 59"/>
                <a:gd name="T27" fmla="*/ 88 h 92"/>
                <a:gd name="T28" fmla="*/ 47 w 59"/>
                <a:gd name="T29" fmla="*/ 52 h 92"/>
                <a:gd name="T30" fmla="*/ 49 w 59"/>
                <a:gd name="T31" fmla="*/ 52 h 92"/>
                <a:gd name="T32" fmla="*/ 56 w 59"/>
                <a:gd name="T33" fmla="*/ 51 h 92"/>
                <a:gd name="T34" fmla="*/ 59 w 59"/>
                <a:gd name="T35" fmla="*/ 43 h 92"/>
                <a:gd name="T36" fmla="*/ 59 w 59"/>
                <a:gd name="T37" fmla="*/ 11 h 92"/>
                <a:gd name="T38" fmla="*/ 56 w 59"/>
                <a:gd name="T39" fmla="*/ 3 h 92"/>
                <a:gd name="T40" fmla="*/ 49 w 59"/>
                <a:gd name="T41" fmla="*/ 0 h 92"/>
                <a:gd name="T42" fmla="*/ 33 w 59"/>
                <a:gd name="T43" fmla="*/ 86 h 92"/>
                <a:gd name="T44" fmla="*/ 33 w 59"/>
                <a:gd name="T45" fmla="*/ 86 h 92"/>
                <a:gd name="T46" fmla="*/ 33 w 59"/>
                <a:gd name="T47" fmla="*/ 84 h 92"/>
                <a:gd name="T48" fmla="*/ 33 w 59"/>
                <a:gd name="T49" fmla="*/ 86 h 92"/>
                <a:gd name="T50" fmla="*/ 52 w 59"/>
                <a:gd name="T51" fmla="*/ 43 h 92"/>
                <a:gd name="T52" fmla="*/ 49 w 59"/>
                <a:gd name="T53" fmla="*/ 46 h 92"/>
                <a:gd name="T54" fmla="*/ 47 w 59"/>
                <a:gd name="T55" fmla="*/ 25 h 92"/>
                <a:gd name="T56" fmla="*/ 40 w 59"/>
                <a:gd name="T57" fmla="*/ 17 h 92"/>
                <a:gd name="T58" fmla="*/ 40 w 59"/>
                <a:gd name="T59" fmla="*/ 49 h 92"/>
                <a:gd name="T60" fmla="*/ 40 w 59"/>
                <a:gd name="T61" fmla="*/ 84 h 92"/>
                <a:gd name="T62" fmla="*/ 33 w 59"/>
                <a:gd name="T63" fmla="*/ 84 h 92"/>
                <a:gd name="T64" fmla="*/ 26 w 59"/>
                <a:gd name="T65" fmla="*/ 48 h 92"/>
                <a:gd name="T66" fmla="*/ 26 w 59"/>
                <a:gd name="T67" fmla="*/ 84 h 92"/>
                <a:gd name="T68" fmla="*/ 20 w 59"/>
                <a:gd name="T69" fmla="*/ 84 h 92"/>
                <a:gd name="T70" fmla="*/ 20 w 59"/>
                <a:gd name="T71" fmla="*/ 25 h 92"/>
                <a:gd name="T72" fmla="*/ 12 w 59"/>
                <a:gd name="T73" fmla="*/ 17 h 92"/>
                <a:gd name="T74" fmla="*/ 12 w 59"/>
                <a:gd name="T75" fmla="*/ 46 h 92"/>
                <a:gd name="T76" fmla="*/ 9 w 59"/>
                <a:gd name="T77" fmla="*/ 46 h 92"/>
                <a:gd name="T78" fmla="*/ 6 w 59"/>
                <a:gd name="T79" fmla="*/ 43 h 92"/>
                <a:gd name="T80" fmla="*/ 6 w 59"/>
                <a:gd name="T81" fmla="*/ 11 h 92"/>
                <a:gd name="T82" fmla="*/ 9 w 59"/>
                <a:gd name="T83" fmla="*/ 8 h 92"/>
                <a:gd name="T84" fmla="*/ 49 w 59"/>
                <a:gd name="T85" fmla="*/ 8 h 92"/>
                <a:gd name="T86" fmla="*/ 52 w 59"/>
                <a:gd name="T87" fmla="*/ 1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 h="92">
                  <a:moveTo>
                    <a:pt x="49" y="0"/>
                  </a:moveTo>
                  <a:lnTo>
                    <a:pt x="9" y="0"/>
                  </a:lnTo>
                  <a:lnTo>
                    <a:pt x="9" y="0"/>
                  </a:lnTo>
                  <a:lnTo>
                    <a:pt x="6" y="2"/>
                  </a:lnTo>
                  <a:lnTo>
                    <a:pt x="3" y="3"/>
                  </a:lnTo>
                  <a:lnTo>
                    <a:pt x="0" y="6"/>
                  </a:lnTo>
                  <a:lnTo>
                    <a:pt x="0" y="11"/>
                  </a:lnTo>
                  <a:lnTo>
                    <a:pt x="0" y="43"/>
                  </a:lnTo>
                  <a:lnTo>
                    <a:pt x="0" y="43"/>
                  </a:lnTo>
                  <a:lnTo>
                    <a:pt x="0" y="48"/>
                  </a:lnTo>
                  <a:lnTo>
                    <a:pt x="3" y="51"/>
                  </a:lnTo>
                  <a:lnTo>
                    <a:pt x="6" y="52"/>
                  </a:lnTo>
                  <a:lnTo>
                    <a:pt x="9" y="52"/>
                  </a:lnTo>
                  <a:lnTo>
                    <a:pt x="12" y="52"/>
                  </a:lnTo>
                  <a:lnTo>
                    <a:pt x="12" y="86"/>
                  </a:lnTo>
                  <a:lnTo>
                    <a:pt x="12" y="86"/>
                  </a:lnTo>
                  <a:lnTo>
                    <a:pt x="13" y="88"/>
                  </a:lnTo>
                  <a:lnTo>
                    <a:pt x="15" y="91"/>
                  </a:lnTo>
                  <a:lnTo>
                    <a:pt x="18" y="91"/>
                  </a:lnTo>
                  <a:lnTo>
                    <a:pt x="23" y="92"/>
                  </a:lnTo>
                  <a:lnTo>
                    <a:pt x="23" y="92"/>
                  </a:lnTo>
                  <a:lnTo>
                    <a:pt x="29" y="91"/>
                  </a:lnTo>
                  <a:lnTo>
                    <a:pt x="29" y="91"/>
                  </a:lnTo>
                  <a:lnTo>
                    <a:pt x="36" y="92"/>
                  </a:lnTo>
                  <a:lnTo>
                    <a:pt x="36" y="92"/>
                  </a:lnTo>
                  <a:lnTo>
                    <a:pt x="41" y="92"/>
                  </a:lnTo>
                  <a:lnTo>
                    <a:pt x="44" y="91"/>
                  </a:lnTo>
                  <a:lnTo>
                    <a:pt x="46" y="88"/>
                  </a:lnTo>
                  <a:lnTo>
                    <a:pt x="47" y="86"/>
                  </a:lnTo>
                  <a:lnTo>
                    <a:pt x="47" y="52"/>
                  </a:lnTo>
                  <a:lnTo>
                    <a:pt x="49" y="52"/>
                  </a:lnTo>
                  <a:lnTo>
                    <a:pt x="49" y="52"/>
                  </a:lnTo>
                  <a:lnTo>
                    <a:pt x="53" y="52"/>
                  </a:lnTo>
                  <a:lnTo>
                    <a:pt x="56" y="51"/>
                  </a:lnTo>
                  <a:lnTo>
                    <a:pt x="58" y="48"/>
                  </a:lnTo>
                  <a:lnTo>
                    <a:pt x="59" y="43"/>
                  </a:lnTo>
                  <a:lnTo>
                    <a:pt x="59" y="11"/>
                  </a:lnTo>
                  <a:lnTo>
                    <a:pt x="59" y="11"/>
                  </a:lnTo>
                  <a:lnTo>
                    <a:pt x="58" y="6"/>
                  </a:lnTo>
                  <a:lnTo>
                    <a:pt x="56" y="3"/>
                  </a:lnTo>
                  <a:lnTo>
                    <a:pt x="53" y="2"/>
                  </a:lnTo>
                  <a:lnTo>
                    <a:pt x="49" y="0"/>
                  </a:lnTo>
                  <a:lnTo>
                    <a:pt x="49" y="0"/>
                  </a:lnTo>
                  <a:close/>
                  <a:moveTo>
                    <a:pt x="33" y="86"/>
                  </a:moveTo>
                  <a:lnTo>
                    <a:pt x="33" y="86"/>
                  </a:lnTo>
                  <a:lnTo>
                    <a:pt x="33" y="86"/>
                  </a:lnTo>
                  <a:lnTo>
                    <a:pt x="33" y="84"/>
                  </a:lnTo>
                  <a:lnTo>
                    <a:pt x="33" y="84"/>
                  </a:lnTo>
                  <a:lnTo>
                    <a:pt x="33" y="86"/>
                  </a:lnTo>
                  <a:lnTo>
                    <a:pt x="33" y="86"/>
                  </a:lnTo>
                  <a:close/>
                  <a:moveTo>
                    <a:pt x="52" y="43"/>
                  </a:moveTo>
                  <a:lnTo>
                    <a:pt x="52" y="43"/>
                  </a:lnTo>
                  <a:lnTo>
                    <a:pt x="52" y="45"/>
                  </a:lnTo>
                  <a:lnTo>
                    <a:pt x="49" y="46"/>
                  </a:lnTo>
                  <a:lnTo>
                    <a:pt x="47" y="46"/>
                  </a:lnTo>
                  <a:lnTo>
                    <a:pt x="47" y="25"/>
                  </a:lnTo>
                  <a:lnTo>
                    <a:pt x="47" y="17"/>
                  </a:lnTo>
                  <a:lnTo>
                    <a:pt x="40" y="17"/>
                  </a:lnTo>
                  <a:lnTo>
                    <a:pt x="40" y="25"/>
                  </a:lnTo>
                  <a:lnTo>
                    <a:pt x="40" y="49"/>
                  </a:lnTo>
                  <a:lnTo>
                    <a:pt x="40" y="52"/>
                  </a:lnTo>
                  <a:lnTo>
                    <a:pt x="40" y="84"/>
                  </a:lnTo>
                  <a:lnTo>
                    <a:pt x="40" y="84"/>
                  </a:lnTo>
                  <a:lnTo>
                    <a:pt x="33" y="84"/>
                  </a:lnTo>
                  <a:lnTo>
                    <a:pt x="33" y="48"/>
                  </a:lnTo>
                  <a:lnTo>
                    <a:pt x="26" y="48"/>
                  </a:lnTo>
                  <a:lnTo>
                    <a:pt x="26" y="84"/>
                  </a:lnTo>
                  <a:lnTo>
                    <a:pt x="26" y="84"/>
                  </a:lnTo>
                  <a:lnTo>
                    <a:pt x="23" y="84"/>
                  </a:lnTo>
                  <a:lnTo>
                    <a:pt x="20" y="84"/>
                  </a:lnTo>
                  <a:lnTo>
                    <a:pt x="20" y="52"/>
                  </a:lnTo>
                  <a:lnTo>
                    <a:pt x="20" y="25"/>
                  </a:lnTo>
                  <a:lnTo>
                    <a:pt x="20" y="17"/>
                  </a:lnTo>
                  <a:lnTo>
                    <a:pt x="12" y="17"/>
                  </a:lnTo>
                  <a:lnTo>
                    <a:pt x="12" y="25"/>
                  </a:lnTo>
                  <a:lnTo>
                    <a:pt x="12" y="46"/>
                  </a:lnTo>
                  <a:lnTo>
                    <a:pt x="9" y="46"/>
                  </a:lnTo>
                  <a:lnTo>
                    <a:pt x="9" y="46"/>
                  </a:lnTo>
                  <a:lnTo>
                    <a:pt x="7" y="45"/>
                  </a:lnTo>
                  <a:lnTo>
                    <a:pt x="6" y="43"/>
                  </a:lnTo>
                  <a:lnTo>
                    <a:pt x="6" y="11"/>
                  </a:lnTo>
                  <a:lnTo>
                    <a:pt x="6" y="11"/>
                  </a:lnTo>
                  <a:lnTo>
                    <a:pt x="7" y="8"/>
                  </a:lnTo>
                  <a:lnTo>
                    <a:pt x="9" y="8"/>
                  </a:lnTo>
                  <a:lnTo>
                    <a:pt x="49" y="8"/>
                  </a:lnTo>
                  <a:lnTo>
                    <a:pt x="49" y="8"/>
                  </a:lnTo>
                  <a:lnTo>
                    <a:pt x="52" y="8"/>
                  </a:lnTo>
                  <a:lnTo>
                    <a:pt x="52" y="11"/>
                  </a:lnTo>
                  <a:lnTo>
                    <a:pt x="52" y="4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7" name="Freeform 432"/>
          <p:cNvSpPr>
            <a:spLocks noEditPoints="1"/>
          </p:cNvSpPr>
          <p:nvPr/>
        </p:nvSpPr>
        <p:spPr bwMode="auto">
          <a:xfrm>
            <a:off x="8420334" y="6226372"/>
            <a:ext cx="196342" cy="158476"/>
          </a:xfrm>
          <a:custGeom>
            <a:avLst/>
            <a:gdLst>
              <a:gd name="T0" fmla="*/ 97 w 105"/>
              <a:gd name="T1" fmla="*/ 43 h 113"/>
              <a:gd name="T2" fmla="*/ 97 w 105"/>
              <a:gd name="T3" fmla="*/ 41 h 113"/>
              <a:gd name="T4" fmla="*/ 97 w 105"/>
              <a:gd name="T5" fmla="*/ 12 h 113"/>
              <a:gd name="T6" fmla="*/ 94 w 105"/>
              <a:gd name="T7" fmla="*/ 9 h 113"/>
              <a:gd name="T8" fmla="*/ 76 w 105"/>
              <a:gd name="T9" fmla="*/ 9 h 113"/>
              <a:gd name="T10" fmla="*/ 72 w 105"/>
              <a:gd name="T11" fmla="*/ 12 h 113"/>
              <a:gd name="T12" fmla="*/ 54 w 105"/>
              <a:gd name="T13" fmla="*/ 1 h 113"/>
              <a:gd name="T14" fmla="*/ 53 w 105"/>
              <a:gd name="T15" fmla="*/ 0 h 113"/>
              <a:gd name="T16" fmla="*/ 0 w 105"/>
              <a:gd name="T17" fmla="*/ 50 h 113"/>
              <a:gd name="T18" fmla="*/ 3 w 105"/>
              <a:gd name="T19" fmla="*/ 55 h 113"/>
              <a:gd name="T20" fmla="*/ 7 w 105"/>
              <a:gd name="T21" fmla="*/ 108 h 113"/>
              <a:gd name="T22" fmla="*/ 8 w 105"/>
              <a:gd name="T23" fmla="*/ 112 h 113"/>
              <a:gd name="T24" fmla="*/ 39 w 105"/>
              <a:gd name="T25" fmla="*/ 112 h 113"/>
              <a:gd name="T26" fmla="*/ 42 w 105"/>
              <a:gd name="T27" fmla="*/ 112 h 113"/>
              <a:gd name="T28" fmla="*/ 42 w 105"/>
              <a:gd name="T29" fmla="*/ 67 h 113"/>
              <a:gd name="T30" fmla="*/ 62 w 105"/>
              <a:gd name="T31" fmla="*/ 108 h 113"/>
              <a:gd name="T32" fmla="*/ 63 w 105"/>
              <a:gd name="T33" fmla="*/ 112 h 113"/>
              <a:gd name="T34" fmla="*/ 65 w 105"/>
              <a:gd name="T35" fmla="*/ 113 h 113"/>
              <a:gd name="T36" fmla="*/ 95 w 105"/>
              <a:gd name="T37" fmla="*/ 112 h 113"/>
              <a:gd name="T38" fmla="*/ 97 w 105"/>
              <a:gd name="T39" fmla="*/ 112 h 113"/>
              <a:gd name="T40" fmla="*/ 98 w 105"/>
              <a:gd name="T41" fmla="*/ 53 h 113"/>
              <a:gd name="T42" fmla="*/ 100 w 105"/>
              <a:gd name="T43" fmla="*/ 55 h 113"/>
              <a:gd name="T44" fmla="*/ 102 w 105"/>
              <a:gd name="T45" fmla="*/ 56 h 113"/>
              <a:gd name="T46" fmla="*/ 105 w 105"/>
              <a:gd name="T47" fmla="*/ 55 h 113"/>
              <a:gd name="T48" fmla="*/ 105 w 105"/>
              <a:gd name="T49" fmla="*/ 50 h 113"/>
              <a:gd name="T50" fmla="*/ 79 w 105"/>
              <a:gd name="T51" fmla="*/ 24 h 113"/>
              <a:gd name="T52" fmla="*/ 91 w 105"/>
              <a:gd name="T53" fmla="*/ 15 h 113"/>
              <a:gd name="T54" fmla="*/ 79 w 105"/>
              <a:gd name="T55" fmla="*/ 26 h 113"/>
              <a:gd name="T56" fmla="*/ 79 w 105"/>
              <a:gd name="T57" fmla="*/ 24 h 113"/>
              <a:gd name="T58" fmla="*/ 68 w 105"/>
              <a:gd name="T59" fmla="*/ 105 h 113"/>
              <a:gd name="T60" fmla="*/ 68 w 105"/>
              <a:gd name="T61" fmla="*/ 64 h 113"/>
              <a:gd name="T62" fmla="*/ 68 w 105"/>
              <a:gd name="T63" fmla="*/ 63 h 113"/>
              <a:gd name="T64" fmla="*/ 39 w 105"/>
              <a:gd name="T65" fmla="*/ 61 h 113"/>
              <a:gd name="T66" fmla="*/ 37 w 105"/>
              <a:gd name="T67" fmla="*/ 63 h 113"/>
              <a:gd name="T68" fmla="*/ 36 w 105"/>
              <a:gd name="T69" fmla="*/ 105 h 113"/>
              <a:gd name="T70" fmla="*/ 13 w 105"/>
              <a:gd name="T71" fmla="*/ 47 h 113"/>
              <a:gd name="T72" fmla="*/ 13 w 105"/>
              <a:gd name="T73" fmla="*/ 47 h 113"/>
              <a:gd name="T74" fmla="*/ 92 w 105"/>
              <a:gd name="T75" fmla="*/ 47 h 113"/>
              <a:gd name="T76" fmla="*/ 92 w 105"/>
              <a:gd name="T77" fmla="*/ 47 h 113"/>
              <a:gd name="T78" fmla="*/ 68 w 105"/>
              <a:gd name="T79"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13">
                <a:moveTo>
                  <a:pt x="105" y="50"/>
                </a:moveTo>
                <a:lnTo>
                  <a:pt x="97" y="43"/>
                </a:lnTo>
                <a:lnTo>
                  <a:pt x="97" y="43"/>
                </a:lnTo>
                <a:lnTo>
                  <a:pt x="97" y="41"/>
                </a:lnTo>
                <a:lnTo>
                  <a:pt x="97" y="12"/>
                </a:lnTo>
                <a:lnTo>
                  <a:pt x="97" y="12"/>
                </a:lnTo>
                <a:lnTo>
                  <a:pt x="97" y="10"/>
                </a:lnTo>
                <a:lnTo>
                  <a:pt x="94" y="9"/>
                </a:lnTo>
                <a:lnTo>
                  <a:pt x="76" y="9"/>
                </a:lnTo>
                <a:lnTo>
                  <a:pt x="76" y="9"/>
                </a:lnTo>
                <a:lnTo>
                  <a:pt x="74" y="10"/>
                </a:lnTo>
                <a:lnTo>
                  <a:pt x="72" y="12"/>
                </a:lnTo>
                <a:lnTo>
                  <a:pt x="72" y="20"/>
                </a:lnTo>
                <a:lnTo>
                  <a:pt x="54" y="1"/>
                </a:lnTo>
                <a:lnTo>
                  <a:pt x="54" y="1"/>
                </a:lnTo>
                <a:lnTo>
                  <a:pt x="53" y="0"/>
                </a:lnTo>
                <a:lnTo>
                  <a:pt x="49" y="1"/>
                </a:lnTo>
                <a:lnTo>
                  <a:pt x="0" y="50"/>
                </a:lnTo>
                <a:lnTo>
                  <a:pt x="2" y="53"/>
                </a:lnTo>
                <a:lnTo>
                  <a:pt x="3" y="55"/>
                </a:lnTo>
                <a:lnTo>
                  <a:pt x="7" y="53"/>
                </a:lnTo>
                <a:lnTo>
                  <a:pt x="7" y="108"/>
                </a:lnTo>
                <a:lnTo>
                  <a:pt x="7" y="108"/>
                </a:lnTo>
                <a:lnTo>
                  <a:pt x="8" y="112"/>
                </a:lnTo>
                <a:lnTo>
                  <a:pt x="10" y="112"/>
                </a:lnTo>
                <a:lnTo>
                  <a:pt x="39" y="112"/>
                </a:lnTo>
                <a:lnTo>
                  <a:pt x="39" y="112"/>
                </a:lnTo>
                <a:lnTo>
                  <a:pt x="42" y="112"/>
                </a:lnTo>
                <a:lnTo>
                  <a:pt x="42" y="108"/>
                </a:lnTo>
                <a:lnTo>
                  <a:pt x="42" y="67"/>
                </a:lnTo>
                <a:lnTo>
                  <a:pt x="62" y="67"/>
                </a:lnTo>
                <a:lnTo>
                  <a:pt x="62" y="108"/>
                </a:lnTo>
                <a:lnTo>
                  <a:pt x="62" y="108"/>
                </a:lnTo>
                <a:lnTo>
                  <a:pt x="63" y="112"/>
                </a:lnTo>
                <a:lnTo>
                  <a:pt x="63" y="112"/>
                </a:lnTo>
                <a:lnTo>
                  <a:pt x="65" y="113"/>
                </a:lnTo>
                <a:lnTo>
                  <a:pt x="65" y="113"/>
                </a:lnTo>
                <a:lnTo>
                  <a:pt x="95" y="112"/>
                </a:lnTo>
                <a:lnTo>
                  <a:pt x="95" y="112"/>
                </a:lnTo>
                <a:lnTo>
                  <a:pt x="97" y="112"/>
                </a:lnTo>
                <a:lnTo>
                  <a:pt x="98" y="108"/>
                </a:lnTo>
                <a:lnTo>
                  <a:pt x="98" y="53"/>
                </a:lnTo>
                <a:lnTo>
                  <a:pt x="100" y="55"/>
                </a:lnTo>
                <a:lnTo>
                  <a:pt x="100" y="55"/>
                </a:lnTo>
                <a:lnTo>
                  <a:pt x="102" y="56"/>
                </a:lnTo>
                <a:lnTo>
                  <a:pt x="102" y="56"/>
                </a:lnTo>
                <a:lnTo>
                  <a:pt x="105" y="55"/>
                </a:lnTo>
                <a:lnTo>
                  <a:pt x="105" y="55"/>
                </a:lnTo>
                <a:lnTo>
                  <a:pt x="105" y="52"/>
                </a:lnTo>
                <a:lnTo>
                  <a:pt x="105" y="50"/>
                </a:lnTo>
                <a:lnTo>
                  <a:pt x="105" y="50"/>
                </a:lnTo>
                <a:close/>
                <a:moveTo>
                  <a:pt x="79" y="24"/>
                </a:moveTo>
                <a:lnTo>
                  <a:pt x="79" y="15"/>
                </a:lnTo>
                <a:lnTo>
                  <a:pt x="91" y="15"/>
                </a:lnTo>
                <a:lnTo>
                  <a:pt x="91" y="38"/>
                </a:lnTo>
                <a:lnTo>
                  <a:pt x="79" y="26"/>
                </a:lnTo>
                <a:lnTo>
                  <a:pt x="79" y="26"/>
                </a:lnTo>
                <a:lnTo>
                  <a:pt x="79" y="24"/>
                </a:lnTo>
                <a:lnTo>
                  <a:pt x="79" y="24"/>
                </a:lnTo>
                <a:close/>
                <a:moveTo>
                  <a:pt x="68" y="105"/>
                </a:moveTo>
                <a:lnTo>
                  <a:pt x="68" y="64"/>
                </a:lnTo>
                <a:lnTo>
                  <a:pt x="68" y="64"/>
                </a:lnTo>
                <a:lnTo>
                  <a:pt x="68" y="63"/>
                </a:lnTo>
                <a:lnTo>
                  <a:pt x="68" y="63"/>
                </a:lnTo>
                <a:lnTo>
                  <a:pt x="65" y="61"/>
                </a:lnTo>
                <a:lnTo>
                  <a:pt x="39" y="61"/>
                </a:lnTo>
                <a:lnTo>
                  <a:pt x="39" y="61"/>
                </a:lnTo>
                <a:lnTo>
                  <a:pt x="37" y="63"/>
                </a:lnTo>
                <a:lnTo>
                  <a:pt x="36" y="64"/>
                </a:lnTo>
                <a:lnTo>
                  <a:pt x="36" y="105"/>
                </a:lnTo>
                <a:lnTo>
                  <a:pt x="13" y="105"/>
                </a:lnTo>
                <a:lnTo>
                  <a:pt x="13" y="47"/>
                </a:lnTo>
                <a:lnTo>
                  <a:pt x="13" y="47"/>
                </a:lnTo>
                <a:lnTo>
                  <a:pt x="13" y="47"/>
                </a:lnTo>
                <a:lnTo>
                  <a:pt x="53" y="7"/>
                </a:lnTo>
                <a:lnTo>
                  <a:pt x="92" y="47"/>
                </a:lnTo>
                <a:lnTo>
                  <a:pt x="92" y="47"/>
                </a:lnTo>
                <a:lnTo>
                  <a:pt x="92" y="47"/>
                </a:lnTo>
                <a:lnTo>
                  <a:pt x="92" y="105"/>
                </a:lnTo>
                <a:lnTo>
                  <a:pt x="68" y="10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118" name="Freeform 433"/>
          <p:cNvSpPr>
            <a:spLocks noEditPoints="1"/>
          </p:cNvSpPr>
          <p:nvPr/>
        </p:nvSpPr>
        <p:spPr bwMode="auto">
          <a:xfrm>
            <a:off x="4411257" y="6238993"/>
            <a:ext cx="207562" cy="152867"/>
          </a:xfrm>
          <a:custGeom>
            <a:avLst/>
            <a:gdLst>
              <a:gd name="T0" fmla="*/ 102 w 111"/>
              <a:gd name="T1" fmla="*/ 11 h 109"/>
              <a:gd name="T2" fmla="*/ 89 w 111"/>
              <a:gd name="T3" fmla="*/ 11 h 109"/>
              <a:gd name="T4" fmla="*/ 80 w 111"/>
              <a:gd name="T5" fmla="*/ 20 h 109"/>
              <a:gd name="T6" fmla="*/ 80 w 111"/>
              <a:gd name="T7" fmla="*/ 32 h 109"/>
              <a:gd name="T8" fmla="*/ 92 w 111"/>
              <a:gd name="T9" fmla="*/ 96 h 109"/>
              <a:gd name="T10" fmla="*/ 92 w 111"/>
              <a:gd name="T11" fmla="*/ 98 h 109"/>
              <a:gd name="T12" fmla="*/ 88 w 111"/>
              <a:gd name="T13" fmla="*/ 104 h 109"/>
              <a:gd name="T14" fmla="*/ 80 w 111"/>
              <a:gd name="T15" fmla="*/ 104 h 109"/>
              <a:gd name="T16" fmla="*/ 76 w 111"/>
              <a:gd name="T17" fmla="*/ 101 h 109"/>
              <a:gd name="T18" fmla="*/ 74 w 111"/>
              <a:gd name="T19" fmla="*/ 72 h 109"/>
              <a:gd name="T20" fmla="*/ 71 w 111"/>
              <a:gd name="T21" fmla="*/ 66 h 109"/>
              <a:gd name="T22" fmla="*/ 62 w 111"/>
              <a:gd name="T23" fmla="*/ 63 h 109"/>
              <a:gd name="T24" fmla="*/ 49 w 111"/>
              <a:gd name="T25" fmla="*/ 70 h 109"/>
              <a:gd name="T26" fmla="*/ 49 w 111"/>
              <a:gd name="T27" fmla="*/ 96 h 109"/>
              <a:gd name="T28" fmla="*/ 40 w 111"/>
              <a:gd name="T29" fmla="*/ 104 h 109"/>
              <a:gd name="T30" fmla="*/ 31 w 111"/>
              <a:gd name="T31" fmla="*/ 103 h 109"/>
              <a:gd name="T32" fmla="*/ 28 w 111"/>
              <a:gd name="T33" fmla="*/ 75 h 109"/>
              <a:gd name="T34" fmla="*/ 43 w 111"/>
              <a:gd name="T35" fmla="*/ 67 h 109"/>
              <a:gd name="T36" fmla="*/ 49 w 111"/>
              <a:gd name="T37" fmla="*/ 50 h 109"/>
              <a:gd name="T38" fmla="*/ 48 w 111"/>
              <a:gd name="T39" fmla="*/ 12 h 109"/>
              <a:gd name="T40" fmla="*/ 36 w 111"/>
              <a:gd name="T41" fmla="*/ 3 h 109"/>
              <a:gd name="T42" fmla="*/ 36 w 111"/>
              <a:gd name="T43" fmla="*/ 11 h 109"/>
              <a:gd name="T44" fmla="*/ 42 w 111"/>
              <a:gd name="T45" fmla="*/ 11 h 109"/>
              <a:gd name="T46" fmla="*/ 45 w 111"/>
              <a:gd name="T47" fmla="*/ 50 h 109"/>
              <a:gd name="T48" fmla="*/ 40 w 111"/>
              <a:gd name="T49" fmla="*/ 64 h 109"/>
              <a:gd name="T50" fmla="*/ 33 w 111"/>
              <a:gd name="T51" fmla="*/ 69 h 109"/>
              <a:gd name="T52" fmla="*/ 13 w 111"/>
              <a:gd name="T53" fmla="*/ 66 h 109"/>
              <a:gd name="T54" fmla="*/ 5 w 111"/>
              <a:gd name="T55" fmla="*/ 50 h 109"/>
              <a:gd name="T56" fmla="*/ 8 w 111"/>
              <a:gd name="T57" fmla="*/ 11 h 109"/>
              <a:gd name="T58" fmla="*/ 19 w 111"/>
              <a:gd name="T59" fmla="*/ 11 h 109"/>
              <a:gd name="T60" fmla="*/ 14 w 111"/>
              <a:gd name="T61" fmla="*/ 3 h 109"/>
              <a:gd name="T62" fmla="*/ 5 w 111"/>
              <a:gd name="T63" fmla="*/ 8 h 109"/>
              <a:gd name="T64" fmla="*/ 0 w 111"/>
              <a:gd name="T65" fmla="*/ 17 h 109"/>
              <a:gd name="T66" fmla="*/ 2 w 111"/>
              <a:gd name="T67" fmla="*/ 55 h 109"/>
              <a:gd name="T68" fmla="*/ 23 w 111"/>
              <a:gd name="T69" fmla="*/ 75 h 109"/>
              <a:gd name="T70" fmla="*/ 23 w 111"/>
              <a:gd name="T71" fmla="*/ 99 h 109"/>
              <a:gd name="T72" fmla="*/ 36 w 111"/>
              <a:gd name="T73" fmla="*/ 109 h 109"/>
              <a:gd name="T74" fmla="*/ 48 w 111"/>
              <a:gd name="T75" fmla="*/ 107 h 109"/>
              <a:gd name="T76" fmla="*/ 53 w 111"/>
              <a:gd name="T77" fmla="*/ 99 h 109"/>
              <a:gd name="T78" fmla="*/ 54 w 111"/>
              <a:gd name="T79" fmla="*/ 75 h 109"/>
              <a:gd name="T80" fmla="*/ 62 w 111"/>
              <a:gd name="T81" fmla="*/ 66 h 109"/>
              <a:gd name="T82" fmla="*/ 68 w 111"/>
              <a:gd name="T83" fmla="*/ 69 h 109"/>
              <a:gd name="T84" fmla="*/ 71 w 111"/>
              <a:gd name="T85" fmla="*/ 75 h 109"/>
              <a:gd name="T86" fmla="*/ 71 w 111"/>
              <a:gd name="T87" fmla="*/ 96 h 109"/>
              <a:gd name="T88" fmla="*/ 76 w 111"/>
              <a:gd name="T89" fmla="*/ 107 h 109"/>
              <a:gd name="T90" fmla="*/ 85 w 111"/>
              <a:gd name="T91" fmla="*/ 109 h 109"/>
              <a:gd name="T92" fmla="*/ 94 w 111"/>
              <a:gd name="T93" fmla="*/ 106 h 109"/>
              <a:gd name="T94" fmla="*/ 97 w 111"/>
              <a:gd name="T95" fmla="*/ 96 h 109"/>
              <a:gd name="T96" fmla="*/ 100 w 111"/>
              <a:gd name="T97" fmla="*/ 41 h 109"/>
              <a:gd name="T98" fmla="*/ 111 w 111"/>
              <a:gd name="T99" fmla="*/ 29 h 109"/>
              <a:gd name="T100" fmla="*/ 111 w 111"/>
              <a:gd name="T101" fmla="*/ 26 h 109"/>
              <a:gd name="T102" fmla="*/ 105 w 111"/>
              <a:gd name="T103" fmla="*/ 32 h 109"/>
              <a:gd name="T104" fmla="*/ 95 w 111"/>
              <a:gd name="T105" fmla="*/ 37 h 109"/>
              <a:gd name="T106" fmla="*/ 88 w 111"/>
              <a:gd name="T107" fmla="*/ 34 h 109"/>
              <a:gd name="T108" fmla="*/ 85 w 111"/>
              <a:gd name="T109" fmla="*/ 21 h 109"/>
              <a:gd name="T110" fmla="*/ 92 w 111"/>
              <a:gd name="T111" fmla="*/ 15 h 109"/>
              <a:gd name="T112" fmla="*/ 102 w 111"/>
              <a:gd name="T113" fmla="*/ 17 h 109"/>
              <a:gd name="T114" fmla="*/ 106 w 111"/>
              <a:gd name="T115" fmla="*/ 26 h 109"/>
              <a:gd name="T116" fmla="*/ 105 w 111"/>
              <a:gd name="T117" fmla="*/ 3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109">
                <a:moveTo>
                  <a:pt x="109" y="20"/>
                </a:moveTo>
                <a:lnTo>
                  <a:pt x="109" y="20"/>
                </a:lnTo>
                <a:lnTo>
                  <a:pt x="106" y="15"/>
                </a:lnTo>
                <a:lnTo>
                  <a:pt x="102" y="11"/>
                </a:lnTo>
                <a:lnTo>
                  <a:pt x="102" y="11"/>
                </a:lnTo>
                <a:lnTo>
                  <a:pt x="95" y="11"/>
                </a:lnTo>
                <a:lnTo>
                  <a:pt x="95" y="11"/>
                </a:lnTo>
                <a:lnTo>
                  <a:pt x="89" y="11"/>
                </a:lnTo>
                <a:lnTo>
                  <a:pt x="89" y="11"/>
                </a:lnTo>
                <a:lnTo>
                  <a:pt x="85" y="15"/>
                </a:lnTo>
                <a:lnTo>
                  <a:pt x="80" y="20"/>
                </a:lnTo>
                <a:lnTo>
                  <a:pt x="80" y="20"/>
                </a:lnTo>
                <a:lnTo>
                  <a:pt x="80" y="26"/>
                </a:lnTo>
                <a:lnTo>
                  <a:pt x="80" y="26"/>
                </a:lnTo>
                <a:lnTo>
                  <a:pt x="80" y="26"/>
                </a:lnTo>
                <a:lnTo>
                  <a:pt x="80" y="32"/>
                </a:lnTo>
                <a:lnTo>
                  <a:pt x="83" y="37"/>
                </a:lnTo>
                <a:lnTo>
                  <a:pt x="88" y="40"/>
                </a:lnTo>
                <a:lnTo>
                  <a:pt x="92" y="41"/>
                </a:lnTo>
                <a:lnTo>
                  <a:pt x="92" y="96"/>
                </a:lnTo>
                <a:lnTo>
                  <a:pt x="92" y="96"/>
                </a:lnTo>
                <a:lnTo>
                  <a:pt x="92" y="96"/>
                </a:lnTo>
                <a:lnTo>
                  <a:pt x="92" y="98"/>
                </a:lnTo>
                <a:lnTo>
                  <a:pt x="92" y="98"/>
                </a:lnTo>
                <a:lnTo>
                  <a:pt x="91" y="103"/>
                </a:lnTo>
                <a:lnTo>
                  <a:pt x="91" y="103"/>
                </a:lnTo>
                <a:lnTo>
                  <a:pt x="88" y="104"/>
                </a:lnTo>
                <a:lnTo>
                  <a:pt x="88" y="104"/>
                </a:lnTo>
                <a:lnTo>
                  <a:pt x="85" y="104"/>
                </a:lnTo>
                <a:lnTo>
                  <a:pt x="83" y="104"/>
                </a:lnTo>
                <a:lnTo>
                  <a:pt x="83" y="104"/>
                </a:lnTo>
                <a:lnTo>
                  <a:pt x="80" y="104"/>
                </a:lnTo>
                <a:lnTo>
                  <a:pt x="77" y="103"/>
                </a:lnTo>
                <a:lnTo>
                  <a:pt x="77" y="103"/>
                </a:lnTo>
                <a:lnTo>
                  <a:pt x="76" y="101"/>
                </a:lnTo>
                <a:lnTo>
                  <a:pt x="76" y="101"/>
                </a:lnTo>
                <a:lnTo>
                  <a:pt x="74" y="96"/>
                </a:lnTo>
                <a:lnTo>
                  <a:pt x="74" y="75"/>
                </a:lnTo>
                <a:lnTo>
                  <a:pt x="74" y="75"/>
                </a:lnTo>
                <a:lnTo>
                  <a:pt x="74" y="72"/>
                </a:lnTo>
                <a:lnTo>
                  <a:pt x="72" y="67"/>
                </a:lnTo>
                <a:lnTo>
                  <a:pt x="72" y="67"/>
                </a:lnTo>
                <a:lnTo>
                  <a:pt x="71" y="66"/>
                </a:lnTo>
                <a:lnTo>
                  <a:pt x="71" y="66"/>
                </a:lnTo>
                <a:lnTo>
                  <a:pt x="66" y="63"/>
                </a:lnTo>
                <a:lnTo>
                  <a:pt x="62" y="63"/>
                </a:lnTo>
                <a:lnTo>
                  <a:pt x="62" y="63"/>
                </a:lnTo>
                <a:lnTo>
                  <a:pt x="62" y="63"/>
                </a:lnTo>
                <a:lnTo>
                  <a:pt x="56" y="64"/>
                </a:lnTo>
                <a:lnTo>
                  <a:pt x="51" y="67"/>
                </a:lnTo>
                <a:lnTo>
                  <a:pt x="51" y="67"/>
                </a:lnTo>
                <a:lnTo>
                  <a:pt x="49" y="70"/>
                </a:lnTo>
                <a:lnTo>
                  <a:pt x="49" y="70"/>
                </a:lnTo>
                <a:lnTo>
                  <a:pt x="49" y="75"/>
                </a:lnTo>
                <a:lnTo>
                  <a:pt x="49" y="96"/>
                </a:lnTo>
                <a:lnTo>
                  <a:pt x="49" y="96"/>
                </a:lnTo>
                <a:lnTo>
                  <a:pt x="48" y="99"/>
                </a:lnTo>
                <a:lnTo>
                  <a:pt x="48" y="99"/>
                </a:lnTo>
                <a:lnTo>
                  <a:pt x="45" y="103"/>
                </a:lnTo>
                <a:lnTo>
                  <a:pt x="40" y="104"/>
                </a:lnTo>
                <a:lnTo>
                  <a:pt x="36" y="104"/>
                </a:lnTo>
                <a:lnTo>
                  <a:pt x="36" y="104"/>
                </a:lnTo>
                <a:lnTo>
                  <a:pt x="31" y="103"/>
                </a:lnTo>
                <a:lnTo>
                  <a:pt x="31" y="103"/>
                </a:lnTo>
                <a:lnTo>
                  <a:pt x="28" y="99"/>
                </a:lnTo>
                <a:lnTo>
                  <a:pt x="28" y="96"/>
                </a:lnTo>
                <a:lnTo>
                  <a:pt x="28" y="75"/>
                </a:lnTo>
                <a:lnTo>
                  <a:pt x="28" y="75"/>
                </a:lnTo>
                <a:lnTo>
                  <a:pt x="33" y="75"/>
                </a:lnTo>
                <a:lnTo>
                  <a:pt x="33" y="75"/>
                </a:lnTo>
                <a:lnTo>
                  <a:pt x="39" y="72"/>
                </a:lnTo>
                <a:lnTo>
                  <a:pt x="43" y="67"/>
                </a:lnTo>
                <a:lnTo>
                  <a:pt x="46" y="63"/>
                </a:lnTo>
                <a:lnTo>
                  <a:pt x="49" y="55"/>
                </a:lnTo>
                <a:lnTo>
                  <a:pt x="49" y="55"/>
                </a:lnTo>
                <a:lnTo>
                  <a:pt x="49" y="50"/>
                </a:lnTo>
                <a:lnTo>
                  <a:pt x="49" y="17"/>
                </a:lnTo>
                <a:lnTo>
                  <a:pt x="49" y="17"/>
                </a:lnTo>
                <a:lnTo>
                  <a:pt x="48" y="12"/>
                </a:lnTo>
                <a:lnTo>
                  <a:pt x="48" y="12"/>
                </a:lnTo>
                <a:lnTo>
                  <a:pt x="45" y="6"/>
                </a:lnTo>
                <a:lnTo>
                  <a:pt x="39" y="3"/>
                </a:lnTo>
                <a:lnTo>
                  <a:pt x="39" y="3"/>
                </a:lnTo>
                <a:lnTo>
                  <a:pt x="36" y="3"/>
                </a:lnTo>
                <a:lnTo>
                  <a:pt x="36" y="0"/>
                </a:lnTo>
                <a:lnTo>
                  <a:pt x="31" y="0"/>
                </a:lnTo>
                <a:lnTo>
                  <a:pt x="31" y="11"/>
                </a:lnTo>
                <a:lnTo>
                  <a:pt x="36" y="11"/>
                </a:lnTo>
                <a:lnTo>
                  <a:pt x="36" y="8"/>
                </a:lnTo>
                <a:lnTo>
                  <a:pt x="36" y="8"/>
                </a:lnTo>
                <a:lnTo>
                  <a:pt x="40" y="8"/>
                </a:lnTo>
                <a:lnTo>
                  <a:pt x="42" y="11"/>
                </a:lnTo>
                <a:lnTo>
                  <a:pt x="45" y="14"/>
                </a:lnTo>
                <a:lnTo>
                  <a:pt x="45" y="17"/>
                </a:lnTo>
                <a:lnTo>
                  <a:pt x="45" y="50"/>
                </a:lnTo>
                <a:lnTo>
                  <a:pt x="45" y="50"/>
                </a:lnTo>
                <a:lnTo>
                  <a:pt x="45" y="55"/>
                </a:lnTo>
                <a:lnTo>
                  <a:pt x="45" y="55"/>
                </a:lnTo>
                <a:lnTo>
                  <a:pt x="43" y="60"/>
                </a:lnTo>
                <a:lnTo>
                  <a:pt x="40" y="64"/>
                </a:lnTo>
                <a:lnTo>
                  <a:pt x="40" y="64"/>
                </a:lnTo>
                <a:lnTo>
                  <a:pt x="39" y="66"/>
                </a:lnTo>
                <a:lnTo>
                  <a:pt x="39" y="66"/>
                </a:lnTo>
                <a:lnTo>
                  <a:pt x="33" y="69"/>
                </a:lnTo>
                <a:lnTo>
                  <a:pt x="25" y="70"/>
                </a:lnTo>
                <a:lnTo>
                  <a:pt x="25" y="70"/>
                </a:lnTo>
                <a:lnTo>
                  <a:pt x="19" y="70"/>
                </a:lnTo>
                <a:lnTo>
                  <a:pt x="13" y="66"/>
                </a:lnTo>
                <a:lnTo>
                  <a:pt x="8" y="61"/>
                </a:lnTo>
                <a:lnTo>
                  <a:pt x="7" y="55"/>
                </a:lnTo>
                <a:lnTo>
                  <a:pt x="7" y="55"/>
                </a:lnTo>
                <a:lnTo>
                  <a:pt x="5" y="50"/>
                </a:lnTo>
                <a:lnTo>
                  <a:pt x="5" y="17"/>
                </a:lnTo>
                <a:lnTo>
                  <a:pt x="5" y="17"/>
                </a:lnTo>
                <a:lnTo>
                  <a:pt x="7" y="14"/>
                </a:lnTo>
                <a:lnTo>
                  <a:pt x="8" y="11"/>
                </a:lnTo>
                <a:lnTo>
                  <a:pt x="11" y="8"/>
                </a:lnTo>
                <a:lnTo>
                  <a:pt x="14" y="8"/>
                </a:lnTo>
                <a:lnTo>
                  <a:pt x="14" y="11"/>
                </a:lnTo>
                <a:lnTo>
                  <a:pt x="19" y="11"/>
                </a:lnTo>
                <a:lnTo>
                  <a:pt x="19" y="0"/>
                </a:lnTo>
                <a:lnTo>
                  <a:pt x="14" y="0"/>
                </a:lnTo>
                <a:lnTo>
                  <a:pt x="14" y="3"/>
                </a:lnTo>
                <a:lnTo>
                  <a:pt x="14" y="3"/>
                </a:lnTo>
                <a:lnTo>
                  <a:pt x="11" y="3"/>
                </a:lnTo>
                <a:lnTo>
                  <a:pt x="7" y="6"/>
                </a:lnTo>
                <a:lnTo>
                  <a:pt x="7" y="6"/>
                </a:lnTo>
                <a:lnTo>
                  <a:pt x="5" y="8"/>
                </a:lnTo>
                <a:lnTo>
                  <a:pt x="5" y="8"/>
                </a:lnTo>
                <a:lnTo>
                  <a:pt x="2" y="12"/>
                </a:lnTo>
                <a:lnTo>
                  <a:pt x="2" y="12"/>
                </a:lnTo>
                <a:lnTo>
                  <a:pt x="0" y="17"/>
                </a:lnTo>
                <a:lnTo>
                  <a:pt x="0" y="50"/>
                </a:lnTo>
                <a:lnTo>
                  <a:pt x="0" y="50"/>
                </a:lnTo>
                <a:lnTo>
                  <a:pt x="2" y="55"/>
                </a:lnTo>
                <a:lnTo>
                  <a:pt x="2" y="55"/>
                </a:lnTo>
                <a:lnTo>
                  <a:pt x="4" y="63"/>
                </a:lnTo>
                <a:lnTo>
                  <a:pt x="10" y="69"/>
                </a:lnTo>
                <a:lnTo>
                  <a:pt x="16" y="73"/>
                </a:lnTo>
                <a:lnTo>
                  <a:pt x="23" y="75"/>
                </a:lnTo>
                <a:lnTo>
                  <a:pt x="23" y="86"/>
                </a:lnTo>
                <a:lnTo>
                  <a:pt x="23" y="96"/>
                </a:lnTo>
                <a:lnTo>
                  <a:pt x="23" y="96"/>
                </a:lnTo>
                <a:lnTo>
                  <a:pt x="23" y="99"/>
                </a:lnTo>
                <a:lnTo>
                  <a:pt x="25" y="103"/>
                </a:lnTo>
                <a:lnTo>
                  <a:pt x="25" y="103"/>
                </a:lnTo>
                <a:lnTo>
                  <a:pt x="30" y="107"/>
                </a:lnTo>
                <a:lnTo>
                  <a:pt x="36" y="109"/>
                </a:lnTo>
                <a:lnTo>
                  <a:pt x="40" y="109"/>
                </a:lnTo>
                <a:lnTo>
                  <a:pt x="40" y="109"/>
                </a:lnTo>
                <a:lnTo>
                  <a:pt x="45" y="109"/>
                </a:lnTo>
                <a:lnTo>
                  <a:pt x="48" y="107"/>
                </a:lnTo>
                <a:lnTo>
                  <a:pt x="48" y="107"/>
                </a:lnTo>
                <a:lnTo>
                  <a:pt x="51" y="104"/>
                </a:lnTo>
                <a:lnTo>
                  <a:pt x="51" y="104"/>
                </a:lnTo>
                <a:lnTo>
                  <a:pt x="53" y="99"/>
                </a:lnTo>
                <a:lnTo>
                  <a:pt x="53" y="99"/>
                </a:lnTo>
                <a:lnTo>
                  <a:pt x="54" y="96"/>
                </a:lnTo>
                <a:lnTo>
                  <a:pt x="54" y="75"/>
                </a:lnTo>
                <a:lnTo>
                  <a:pt x="54" y="75"/>
                </a:lnTo>
                <a:lnTo>
                  <a:pt x="54" y="72"/>
                </a:lnTo>
                <a:lnTo>
                  <a:pt x="56" y="69"/>
                </a:lnTo>
                <a:lnTo>
                  <a:pt x="59" y="67"/>
                </a:lnTo>
                <a:lnTo>
                  <a:pt x="62" y="66"/>
                </a:lnTo>
                <a:lnTo>
                  <a:pt x="62" y="66"/>
                </a:lnTo>
                <a:lnTo>
                  <a:pt x="65" y="67"/>
                </a:lnTo>
                <a:lnTo>
                  <a:pt x="65" y="67"/>
                </a:lnTo>
                <a:lnTo>
                  <a:pt x="68" y="69"/>
                </a:lnTo>
                <a:lnTo>
                  <a:pt x="68" y="69"/>
                </a:lnTo>
                <a:lnTo>
                  <a:pt x="69" y="72"/>
                </a:lnTo>
                <a:lnTo>
                  <a:pt x="69" y="72"/>
                </a:lnTo>
                <a:lnTo>
                  <a:pt x="71" y="75"/>
                </a:lnTo>
                <a:lnTo>
                  <a:pt x="71" y="86"/>
                </a:lnTo>
                <a:lnTo>
                  <a:pt x="71" y="96"/>
                </a:lnTo>
                <a:lnTo>
                  <a:pt x="71" y="96"/>
                </a:lnTo>
                <a:lnTo>
                  <a:pt x="71" y="96"/>
                </a:lnTo>
                <a:lnTo>
                  <a:pt x="71" y="101"/>
                </a:lnTo>
                <a:lnTo>
                  <a:pt x="74" y="106"/>
                </a:lnTo>
                <a:lnTo>
                  <a:pt x="74" y="106"/>
                </a:lnTo>
                <a:lnTo>
                  <a:pt x="76" y="107"/>
                </a:lnTo>
                <a:lnTo>
                  <a:pt x="76" y="107"/>
                </a:lnTo>
                <a:lnTo>
                  <a:pt x="79" y="109"/>
                </a:lnTo>
                <a:lnTo>
                  <a:pt x="83" y="109"/>
                </a:lnTo>
                <a:lnTo>
                  <a:pt x="85" y="109"/>
                </a:lnTo>
                <a:lnTo>
                  <a:pt x="85" y="109"/>
                </a:lnTo>
                <a:lnTo>
                  <a:pt x="89" y="109"/>
                </a:lnTo>
                <a:lnTo>
                  <a:pt x="89" y="109"/>
                </a:lnTo>
                <a:lnTo>
                  <a:pt x="94" y="106"/>
                </a:lnTo>
                <a:lnTo>
                  <a:pt x="94" y="106"/>
                </a:lnTo>
                <a:lnTo>
                  <a:pt x="97" y="101"/>
                </a:lnTo>
                <a:lnTo>
                  <a:pt x="97" y="101"/>
                </a:lnTo>
                <a:lnTo>
                  <a:pt x="97" y="96"/>
                </a:lnTo>
                <a:lnTo>
                  <a:pt x="97" y="41"/>
                </a:lnTo>
                <a:lnTo>
                  <a:pt x="97" y="41"/>
                </a:lnTo>
                <a:lnTo>
                  <a:pt x="100" y="41"/>
                </a:lnTo>
                <a:lnTo>
                  <a:pt x="100" y="41"/>
                </a:lnTo>
                <a:lnTo>
                  <a:pt x="105" y="38"/>
                </a:lnTo>
                <a:lnTo>
                  <a:pt x="105" y="38"/>
                </a:lnTo>
                <a:lnTo>
                  <a:pt x="109" y="34"/>
                </a:lnTo>
                <a:lnTo>
                  <a:pt x="111" y="29"/>
                </a:lnTo>
                <a:lnTo>
                  <a:pt x="111" y="29"/>
                </a:lnTo>
                <a:lnTo>
                  <a:pt x="111" y="26"/>
                </a:lnTo>
                <a:lnTo>
                  <a:pt x="111" y="26"/>
                </a:lnTo>
                <a:lnTo>
                  <a:pt x="111" y="26"/>
                </a:lnTo>
                <a:lnTo>
                  <a:pt x="109" y="20"/>
                </a:lnTo>
                <a:lnTo>
                  <a:pt x="109" y="20"/>
                </a:lnTo>
                <a:close/>
                <a:moveTo>
                  <a:pt x="105" y="32"/>
                </a:moveTo>
                <a:lnTo>
                  <a:pt x="105" y="32"/>
                </a:lnTo>
                <a:lnTo>
                  <a:pt x="103" y="34"/>
                </a:lnTo>
                <a:lnTo>
                  <a:pt x="103" y="34"/>
                </a:lnTo>
                <a:lnTo>
                  <a:pt x="100" y="37"/>
                </a:lnTo>
                <a:lnTo>
                  <a:pt x="95" y="37"/>
                </a:lnTo>
                <a:lnTo>
                  <a:pt x="95" y="37"/>
                </a:lnTo>
                <a:lnTo>
                  <a:pt x="91" y="37"/>
                </a:lnTo>
                <a:lnTo>
                  <a:pt x="88" y="34"/>
                </a:lnTo>
                <a:lnTo>
                  <a:pt x="88" y="34"/>
                </a:lnTo>
                <a:lnTo>
                  <a:pt x="85" y="31"/>
                </a:lnTo>
                <a:lnTo>
                  <a:pt x="83" y="26"/>
                </a:lnTo>
                <a:lnTo>
                  <a:pt x="83" y="26"/>
                </a:lnTo>
                <a:lnTo>
                  <a:pt x="85" y="21"/>
                </a:lnTo>
                <a:lnTo>
                  <a:pt x="85" y="21"/>
                </a:lnTo>
                <a:lnTo>
                  <a:pt x="86" y="18"/>
                </a:lnTo>
                <a:lnTo>
                  <a:pt x="89" y="17"/>
                </a:lnTo>
                <a:lnTo>
                  <a:pt x="92" y="15"/>
                </a:lnTo>
                <a:lnTo>
                  <a:pt x="95" y="15"/>
                </a:lnTo>
                <a:lnTo>
                  <a:pt x="95" y="15"/>
                </a:lnTo>
                <a:lnTo>
                  <a:pt x="99" y="15"/>
                </a:lnTo>
                <a:lnTo>
                  <a:pt x="102" y="17"/>
                </a:lnTo>
                <a:lnTo>
                  <a:pt x="103" y="18"/>
                </a:lnTo>
                <a:lnTo>
                  <a:pt x="106" y="21"/>
                </a:lnTo>
                <a:lnTo>
                  <a:pt x="106" y="21"/>
                </a:lnTo>
                <a:lnTo>
                  <a:pt x="106" y="26"/>
                </a:lnTo>
                <a:lnTo>
                  <a:pt x="106" y="26"/>
                </a:lnTo>
                <a:lnTo>
                  <a:pt x="106" y="29"/>
                </a:lnTo>
                <a:lnTo>
                  <a:pt x="105" y="32"/>
                </a:lnTo>
                <a:lnTo>
                  <a:pt x="105" y="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grpSp>
        <p:nvGrpSpPr>
          <p:cNvPr id="119" name="Group 118"/>
          <p:cNvGrpSpPr/>
          <p:nvPr/>
        </p:nvGrpSpPr>
        <p:grpSpPr>
          <a:xfrm>
            <a:off x="8078155" y="6219372"/>
            <a:ext cx="179513" cy="173903"/>
            <a:chOff x="6640513" y="6638925"/>
            <a:chExt cx="152401" cy="196851"/>
          </a:xfrm>
        </p:grpSpPr>
        <p:sp>
          <p:nvSpPr>
            <p:cNvPr id="120" name="Freeform 434"/>
            <p:cNvSpPr>
              <a:spLocks/>
            </p:cNvSpPr>
            <p:nvPr/>
          </p:nvSpPr>
          <p:spPr bwMode="auto">
            <a:xfrm>
              <a:off x="6692901" y="6694488"/>
              <a:ext cx="100013" cy="131763"/>
            </a:xfrm>
            <a:custGeom>
              <a:avLst/>
              <a:gdLst>
                <a:gd name="T0" fmla="*/ 63 w 63"/>
                <a:gd name="T1" fmla="*/ 69 h 83"/>
                <a:gd name="T2" fmla="*/ 63 w 63"/>
                <a:gd name="T3" fmla="*/ 69 h 83"/>
                <a:gd name="T4" fmla="*/ 60 w 63"/>
                <a:gd name="T5" fmla="*/ 68 h 83"/>
                <a:gd name="T6" fmla="*/ 58 w 63"/>
                <a:gd name="T7" fmla="*/ 68 h 83"/>
                <a:gd name="T8" fmla="*/ 58 w 63"/>
                <a:gd name="T9" fmla="*/ 68 h 83"/>
                <a:gd name="T10" fmla="*/ 57 w 63"/>
                <a:gd name="T11" fmla="*/ 68 h 83"/>
                <a:gd name="T12" fmla="*/ 48 w 63"/>
                <a:gd name="T13" fmla="*/ 71 h 83"/>
                <a:gd name="T14" fmla="*/ 37 w 63"/>
                <a:gd name="T15" fmla="*/ 40 h 83"/>
                <a:gd name="T16" fmla="*/ 8 w 63"/>
                <a:gd name="T17" fmla="*/ 40 h 83"/>
                <a:gd name="T18" fmla="*/ 8 w 63"/>
                <a:gd name="T19" fmla="*/ 23 h 83"/>
                <a:gd name="T20" fmla="*/ 34 w 63"/>
                <a:gd name="T21" fmla="*/ 23 h 83"/>
                <a:gd name="T22" fmla="*/ 34 w 63"/>
                <a:gd name="T23" fmla="*/ 23 h 83"/>
                <a:gd name="T24" fmla="*/ 37 w 63"/>
                <a:gd name="T25" fmla="*/ 22 h 83"/>
                <a:gd name="T26" fmla="*/ 39 w 63"/>
                <a:gd name="T27" fmla="*/ 19 h 83"/>
                <a:gd name="T28" fmla="*/ 39 w 63"/>
                <a:gd name="T29" fmla="*/ 19 h 83"/>
                <a:gd name="T30" fmla="*/ 37 w 63"/>
                <a:gd name="T31" fmla="*/ 16 h 83"/>
                <a:gd name="T32" fmla="*/ 34 w 63"/>
                <a:gd name="T33" fmla="*/ 14 h 83"/>
                <a:gd name="T34" fmla="*/ 8 w 63"/>
                <a:gd name="T35" fmla="*/ 14 h 83"/>
                <a:gd name="T36" fmla="*/ 8 w 63"/>
                <a:gd name="T37" fmla="*/ 5 h 83"/>
                <a:gd name="T38" fmla="*/ 8 w 63"/>
                <a:gd name="T39" fmla="*/ 5 h 83"/>
                <a:gd name="T40" fmla="*/ 6 w 63"/>
                <a:gd name="T41" fmla="*/ 2 h 83"/>
                <a:gd name="T42" fmla="*/ 3 w 63"/>
                <a:gd name="T43" fmla="*/ 0 h 83"/>
                <a:gd name="T44" fmla="*/ 3 w 63"/>
                <a:gd name="T45" fmla="*/ 0 h 83"/>
                <a:gd name="T46" fmla="*/ 2 w 63"/>
                <a:gd name="T47" fmla="*/ 2 h 83"/>
                <a:gd name="T48" fmla="*/ 0 w 63"/>
                <a:gd name="T49" fmla="*/ 5 h 83"/>
                <a:gd name="T50" fmla="*/ 0 w 63"/>
                <a:gd name="T51" fmla="*/ 49 h 83"/>
                <a:gd name="T52" fmla="*/ 31 w 63"/>
                <a:gd name="T53" fmla="*/ 49 h 83"/>
                <a:gd name="T54" fmla="*/ 43 w 63"/>
                <a:gd name="T55" fmla="*/ 83 h 83"/>
                <a:gd name="T56" fmla="*/ 60 w 63"/>
                <a:gd name="T57" fmla="*/ 75 h 83"/>
                <a:gd name="T58" fmla="*/ 60 w 63"/>
                <a:gd name="T59" fmla="*/ 75 h 83"/>
                <a:gd name="T60" fmla="*/ 62 w 63"/>
                <a:gd name="T61" fmla="*/ 74 h 83"/>
                <a:gd name="T62" fmla="*/ 62 w 63"/>
                <a:gd name="T63" fmla="*/ 74 h 83"/>
                <a:gd name="T64" fmla="*/ 63 w 63"/>
                <a:gd name="T65" fmla="*/ 72 h 83"/>
                <a:gd name="T66" fmla="*/ 63 w 63"/>
                <a:gd name="T67" fmla="*/ 72 h 83"/>
                <a:gd name="T68" fmla="*/ 63 w 63"/>
                <a:gd name="T69" fmla="*/ 69 h 83"/>
                <a:gd name="T70" fmla="*/ 63 w 63"/>
                <a:gd name="T71" fmla="*/ 6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83">
                  <a:moveTo>
                    <a:pt x="63" y="69"/>
                  </a:moveTo>
                  <a:lnTo>
                    <a:pt x="63" y="69"/>
                  </a:lnTo>
                  <a:lnTo>
                    <a:pt x="60" y="68"/>
                  </a:lnTo>
                  <a:lnTo>
                    <a:pt x="58" y="68"/>
                  </a:lnTo>
                  <a:lnTo>
                    <a:pt x="58" y="68"/>
                  </a:lnTo>
                  <a:lnTo>
                    <a:pt x="57" y="68"/>
                  </a:lnTo>
                  <a:lnTo>
                    <a:pt x="48" y="71"/>
                  </a:lnTo>
                  <a:lnTo>
                    <a:pt x="37" y="40"/>
                  </a:lnTo>
                  <a:lnTo>
                    <a:pt x="8" y="40"/>
                  </a:lnTo>
                  <a:lnTo>
                    <a:pt x="8" y="23"/>
                  </a:lnTo>
                  <a:lnTo>
                    <a:pt x="34" y="23"/>
                  </a:lnTo>
                  <a:lnTo>
                    <a:pt x="34" y="23"/>
                  </a:lnTo>
                  <a:lnTo>
                    <a:pt x="37" y="22"/>
                  </a:lnTo>
                  <a:lnTo>
                    <a:pt x="39" y="19"/>
                  </a:lnTo>
                  <a:lnTo>
                    <a:pt x="39" y="19"/>
                  </a:lnTo>
                  <a:lnTo>
                    <a:pt x="37" y="16"/>
                  </a:lnTo>
                  <a:lnTo>
                    <a:pt x="34" y="14"/>
                  </a:lnTo>
                  <a:lnTo>
                    <a:pt x="8" y="14"/>
                  </a:lnTo>
                  <a:lnTo>
                    <a:pt x="8" y="5"/>
                  </a:lnTo>
                  <a:lnTo>
                    <a:pt x="8" y="5"/>
                  </a:lnTo>
                  <a:lnTo>
                    <a:pt x="6" y="2"/>
                  </a:lnTo>
                  <a:lnTo>
                    <a:pt x="3" y="0"/>
                  </a:lnTo>
                  <a:lnTo>
                    <a:pt x="3" y="0"/>
                  </a:lnTo>
                  <a:lnTo>
                    <a:pt x="2" y="2"/>
                  </a:lnTo>
                  <a:lnTo>
                    <a:pt x="0" y="5"/>
                  </a:lnTo>
                  <a:lnTo>
                    <a:pt x="0" y="49"/>
                  </a:lnTo>
                  <a:lnTo>
                    <a:pt x="31" y="49"/>
                  </a:lnTo>
                  <a:lnTo>
                    <a:pt x="43" y="83"/>
                  </a:lnTo>
                  <a:lnTo>
                    <a:pt x="60" y="75"/>
                  </a:lnTo>
                  <a:lnTo>
                    <a:pt x="60" y="75"/>
                  </a:lnTo>
                  <a:lnTo>
                    <a:pt x="62" y="74"/>
                  </a:lnTo>
                  <a:lnTo>
                    <a:pt x="62" y="74"/>
                  </a:lnTo>
                  <a:lnTo>
                    <a:pt x="63" y="72"/>
                  </a:lnTo>
                  <a:lnTo>
                    <a:pt x="63" y="72"/>
                  </a:lnTo>
                  <a:lnTo>
                    <a:pt x="63" y="69"/>
                  </a:lnTo>
                  <a:lnTo>
                    <a:pt x="63" y="6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435"/>
            <p:cNvSpPr>
              <a:spLocks noEditPoints="1"/>
            </p:cNvSpPr>
            <p:nvPr/>
          </p:nvSpPr>
          <p:spPr bwMode="auto">
            <a:xfrm>
              <a:off x="6675438" y="6638925"/>
              <a:ext cx="44450" cy="49213"/>
            </a:xfrm>
            <a:custGeom>
              <a:avLst/>
              <a:gdLst>
                <a:gd name="T0" fmla="*/ 14 w 28"/>
                <a:gd name="T1" fmla="*/ 31 h 31"/>
                <a:gd name="T2" fmla="*/ 14 w 28"/>
                <a:gd name="T3" fmla="*/ 31 h 31"/>
                <a:gd name="T4" fmla="*/ 20 w 28"/>
                <a:gd name="T5" fmla="*/ 29 h 31"/>
                <a:gd name="T6" fmla="*/ 25 w 28"/>
                <a:gd name="T7" fmla="*/ 26 h 31"/>
                <a:gd name="T8" fmla="*/ 28 w 28"/>
                <a:gd name="T9" fmla="*/ 22 h 31"/>
                <a:gd name="T10" fmla="*/ 28 w 28"/>
                <a:gd name="T11" fmla="*/ 15 h 31"/>
                <a:gd name="T12" fmla="*/ 28 w 28"/>
                <a:gd name="T13" fmla="*/ 15 h 31"/>
                <a:gd name="T14" fmla="*/ 28 w 28"/>
                <a:gd name="T15" fmla="*/ 9 h 31"/>
                <a:gd name="T16" fmla="*/ 25 w 28"/>
                <a:gd name="T17" fmla="*/ 5 h 31"/>
                <a:gd name="T18" fmla="*/ 20 w 28"/>
                <a:gd name="T19" fmla="*/ 2 h 31"/>
                <a:gd name="T20" fmla="*/ 14 w 28"/>
                <a:gd name="T21" fmla="*/ 0 h 31"/>
                <a:gd name="T22" fmla="*/ 14 w 28"/>
                <a:gd name="T23" fmla="*/ 0 h 31"/>
                <a:gd name="T24" fmla="*/ 10 w 28"/>
                <a:gd name="T25" fmla="*/ 2 h 31"/>
                <a:gd name="T26" fmla="*/ 5 w 28"/>
                <a:gd name="T27" fmla="*/ 5 h 31"/>
                <a:gd name="T28" fmla="*/ 2 w 28"/>
                <a:gd name="T29" fmla="*/ 9 h 31"/>
                <a:gd name="T30" fmla="*/ 0 w 28"/>
                <a:gd name="T31" fmla="*/ 15 h 31"/>
                <a:gd name="T32" fmla="*/ 0 w 28"/>
                <a:gd name="T33" fmla="*/ 15 h 31"/>
                <a:gd name="T34" fmla="*/ 2 w 28"/>
                <a:gd name="T35" fmla="*/ 22 h 31"/>
                <a:gd name="T36" fmla="*/ 5 w 28"/>
                <a:gd name="T37" fmla="*/ 26 h 31"/>
                <a:gd name="T38" fmla="*/ 10 w 28"/>
                <a:gd name="T39" fmla="*/ 29 h 31"/>
                <a:gd name="T40" fmla="*/ 14 w 28"/>
                <a:gd name="T41" fmla="*/ 31 h 31"/>
                <a:gd name="T42" fmla="*/ 14 w 28"/>
                <a:gd name="T43" fmla="*/ 31 h 31"/>
                <a:gd name="T44" fmla="*/ 8 w 28"/>
                <a:gd name="T45" fmla="*/ 15 h 31"/>
                <a:gd name="T46" fmla="*/ 8 w 28"/>
                <a:gd name="T47" fmla="*/ 15 h 31"/>
                <a:gd name="T48" fmla="*/ 8 w 28"/>
                <a:gd name="T49" fmla="*/ 12 h 31"/>
                <a:gd name="T50" fmla="*/ 10 w 28"/>
                <a:gd name="T51" fmla="*/ 11 h 31"/>
                <a:gd name="T52" fmla="*/ 11 w 28"/>
                <a:gd name="T53" fmla="*/ 8 h 31"/>
                <a:gd name="T54" fmla="*/ 14 w 28"/>
                <a:gd name="T55" fmla="*/ 8 h 31"/>
                <a:gd name="T56" fmla="*/ 14 w 28"/>
                <a:gd name="T57" fmla="*/ 8 h 31"/>
                <a:gd name="T58" fmla="*/ 17 w 28"/>
                <a:gd name="T59" fmla="*/ 8 h 31"/>
                <a:gd name="T60" fmla="*/ 19 w 28"/>
                <a:gd name="T61" fmla="*/ 11 h 31"/>
                <a:gd name="T62" fmla="*/ 20 w 28"/>
                <a:gd name="T63" fmla="*/ 12 h 31"/>
                <a:gd name="T64" fmla="*/ 22 w 28"/>
                <a:gd name="T65" fmla="*/ 15 h 31"/>
                <a:gd name="T66" fmla="*/ 22 w 28"/>
                <a:gd name="T67" fmla="*/ 15 h 31"/>
                <a:gd name="T68" fmla="*/ 20 w 28"/>
                <a:gd name="T69" fmla="*/ 19 h 31"/>
                <a:gd name="T70" fmla="*/ 19 w 28"/>
                <a:gd name="T71" fmla="*/ 22 h 31"/>
                <a:gd name="T72" fmla="*/ 17 w 28"/>
                <a:gd name="T73" fmla="*/ 23 h 31"/>
                <a:gd name="T74" fmla="*/ 14 w 28"/>
                <a:gd name="T75" fmla="*/ 23 h 31"/>
                <a:gd name="T76" fmla="*/ 14 w 28"/>
                <a:gd name="T77" fmla="*/ 23 h 31"/>
                <a:gd name="T78" fmla="*/ 11 w 28"/>
                <a:gd name="T79" fmla="*/ 23 h 31"/>
                <a:gd name="T80" fmla="*/ 10 w 28"/>
                <a:gd name="T81" fmla="*/ 22 h 31"/>
                <a:gd name="T82" fmla="*/ 8 w 28"/>
                <a:gd name="T83" fmla="*/ 19 h 31"/>
                <a:gd name="T84" fmla="*/ 8 w 28"/>
                <a:gd name="T85" fmla="*/ 15 h 31"/>
                <a:gd name="T86" fmla="*/ 8 w 28"/>
                <a:gd name="T8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31">
                  <a:moveTo>
                    <a:pt x="14" y="31"/>
                  </a:moveTo>
                  <a:lnTo>
                    <a:pt x="14" y="31"/>
                  </a:lnTo>
                  <a:lnTo>
                    <a:pt x="20" y="29"/>
                  </a:lnTo>
                  <a:lnTo>
                    <a:pt x="25" y="26"/>
                  </a:lnTo>
                  <a:lnTo>
                    <a:pt x="28" y="22"/>
                  </a:lnTo>
                  <a:lnTo>
                    <a:pt x="28" y="15"/>
                  </a:lnTo>
                  <a:lnTo>
                    <a:pt x="28" y="15"/>
                  </a:lnTo>
                  <a:lnTo>
                    <a:pt x="28" y="9"/>
                  </a:lnTo>
                  <a:lnTo>
                    <a:pt x="25" y="5"/>
                  </a:lnTo>
                  <a:lnTo>
                    <a:pt x="20" y="2"/>
                  </a:lnTo>
                  <a:lnTo>
                    <a:pt x="14" y="0"/>
                  </a:lnTo>
                  <a:lnTo>
                    <a:pt x="14" y="0"/>
                  </a:lnTo>
                  <a:lnTo>
                    <a:pt x="10" y="2"/>
                  </a:lnTo>
                  <a:lnTo>
                    <a:pt x="5" y="5"/>
                  </a:lnTo>
                  <a:lnTo>
                    <a:pt x="2" y="9"/>
                  </a:lnTo>
                  <a:lnTo>
                    <a:pt x="0" y="15"/>
                  </a:lnTo>
                  <a:lnTo>
                    <a:pt x="0" y="15"/>
                  </a:lnTo>
                  <a:lnTo>
                    <a:pt x="2" y="22"/>
                  </a:lnTo>
                  <a:lnTo>
                    <a:pt x="5" y="26"/>
                  </a:lnTo>
                  <a:lnTo>
                    <a:pt x="10" y="29"/>
                  </a:lnTo>
                  <a:lnTo>
                    <a:pt x="14" y="31"/>
                  </a:lnTo>
                  <a:lnTo>
                    <a:pt x="14" y="31"/>
                  </a:lnTo>
                  <a:close/>
                  <a:moveTo>
                    <a:pt x="8" y="15"/>
                  </a:moveTo>
                  <a:lnTo>
                    <a:pt x="8" y="15"/>
                  </a:lnTo>
                  <a:lnTo>
                    <a:pt x="8" y="12"/>
                  </a:lnTo>
                  <a:lnTo>
                    <a:pt x="10" y="11"/>
                  </a:lnTo>
                  <a:lnTo>
                    <a:pt x="11" y="8"/>
                  </a:lnTo>
                  <a:lnTo>
                    <a:pt x="14" y="8"/>
                  </a:lnTo>
                  <a:lnTo>
                    <a:pt x="14" y="8"/>
                  </a:lnTo>
                  <a:lnTo>
                    <a:pt x="17" y="8"/>
                  </a:lnTo>
                  <a:lnTo>
                    <a:pt x="19" y="11"/>
                  </a:lnTo>
                  <a:lnTo>
                    <a:pt x="20" y="12"/>
                  </a:lnTo>
                  <a:lnTo>
                    <a:pt x="22" y="15"/>
                  </a:lnTo>
                  <a:lnTo>
                    <a:pt x="22" y="15"/>
                  </a:lnTo>
                  <a:lnTo>
                    <a:pt x="20" y="19"/>
                  </a:lnTo>
                  <a:lnTo>
                    <a:pt x="19" y="22"/>
                  </a:lnTo>
                  <a:lnTo>
                    <a:pt x="17" y="23"/>
                  </a:lnTo>
                  <a:lnTo>
                    <a:pt x="14" y="23"/>
                  </a:lnTo>
                  <a:lnTo>
                    <a:pt x="14" y="23"/>
                  </a:lnTo>
                  <a:lnTo>
                    <a:pt x="11" y="23"/>
                  </a:lnTo>
                  <a:lnTo>
                    <a:pt x="10" y="22"/>
                  </a:lnTo>
                  <a:lnTo>
                    <a:pt x="8" y="19"/>
                  </a:lnTo>
                  <a:lnTo>
                    <a:pt x="8" y="15"/>
                  </a:lnTo>
                  <a:lnTo>
                    <a:pt x="8" y="1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436"/>
            <p:cNvSpPr>
              <a:spLocks/>
            </p:cNvSpPr>
            <p:nvPr/>
          </p:nvSpPr>
          <p:spPr bwMode="auto">
            <a:xfrm>
              <a:off x="6640513" y="6719888"/>
              <a:ext cx="103188" cy="115888"/>
            </a:xfrm>
            <a:custGeom>
              <a:avLst/>
              <a:gdLst>
                <a:gd name="T0" fmla="*/ 58 w 65"/>
                <a:gd name="T1" fmla="*/ 55 h 73"/>
                <a:gd name="T2" fmla="*/ 58 w 65"/>
                <a:gd name="T3" fmla="*/ 55 h 73"/>
                <a:gd name="T4" fmla="*/ 53 w 65"/>
                <a:gd name="T5" fmla="*/ 59 h 73"/>
                <a:gd name="T6" fmla="*/ 49 w 65"/>
                <a:gd name="T7" fmla="*/ 62 h 73"/>
                <a:gd name="T8" fmla="*/ 42 w 65"/>
                <a:gd name="T9" fmla="*/ 64 h 73"/>
                <a:gd name="T10" fmla="*/ 36 w 65"/>
                <a:gd name="T11" fmla="*/ 64 h 73"/>
                <a:gd name="T12" fmla="*/ 36 w 65"/>
                <a:gd name="T13" fmla="*/ 64 h 73"/>
                <a:gd name="T14" fmla="*/ 32 w 65"/>
                <a:gd name="T15" fmla="*/ 64 h 73"/>
                <a:gd name="T16" fmla="*/ 26 w 65"/>
                <a:gd name="T17" fmla="*/ 62 h 73"/>
                <a:gd name="T18" fmla="*/ 21 w 65"/>
                <a:gd name="T19" fmla="*/ 59 h 73"/>
                <a:gd name="T20" fmla="*/ 16 w 65"/>
                <a:gd name="T21" fmla="*/ 55 h 73"/>
                <a:gd name="T22" fmla="*/ 13 w 65"/>
                <a:gd name="T23" fmla="*/ 50 h 73"/>
                <a:gd name="T24" fmla="*/ 10 w 65"/>
                <a:gd name="T25" fmla="*/ 46 h 73"/>
                <a:gd name="T26" fmla="*/ 9 w 65"/>
                <a:gd name="T27" fmla="*/ 40 h 73"/>
                <a:gd name="T28" fmla="*/ 9 w 65"/>
                <a:gd name="T29" fmla="*/ 33 h 73"/>
                <a:gd name="T30" fmla="*/ 9 w 65"/>
                <a:gd name="T31" fmla="*/ 33 h 73"/>
                <a:gd name="T32" fmla="*/ 9 w 65"/>
                <a:gd name="T33" fmla="*/ 26 h 73"/>
                <a:gd name="T34" fmla="*/ 12 w 65"/>
                <a:gd name="T35" fmla="*/ 18 h 73"/>
                <a:gd name="T36" fmla="*/ 16 w 65"/>
                <a:gd name="T37" fmla="*/ 12 h 73"/>
                <a:gd name="T38" fmla="*/ 22 w 65"/>
                <a:gd name="T39" fmla="*/ 7 h 73"/>
                <a:gd name="T40" fmla="*/ 22 w 65"/>
                <a:gd name="T41" fmla="*/ 7 h 73"/>
                <a:gd name="T42" fmla="*/ 26 w 65"/>
                <a:gd name="T43" fmla="*/ 4 h 73"/>
                <a:gd name="T44" fmla="*/ 26 w 65"/>
                <a:gd name="T45" fmla="*/ 4 h 73"/>
                <a:gd name="T46" fmla="*/ 24 w 65"/>
                <a:gd name="T47" fmla="*/ 1 h 73"/>
                <a:gd name="T48" fmla="*/ 24 w 65"/>
                <a:gd name="T49" fmla="*/ 1 h 73"/>
                <a:gd name="T50" fmla="*/ 22 w 65"/>
                <a:gd name="T51" fmla="*/ 0 h 73"/>
                <a:gd name="T52" fmla="*/ 19 w 65"/>
                <a:gd name="T53" fmla="*/ 0 h 73"/>
                <a:gd name="T54" fmla="*/ 19 w 65"/>
                <a:gd name="T55" fmla="*/ 0 h 73"/>
                <a:gd name="T56" fmla="*/ 12 w 65"/>
                <a:gd name="T57" fmla="*/ 6 h 73"/>
                <a:gd name="T58" fmla="*/ 6 w 65"/>
                <a:gd name="T59" fmla="*/ 13 h 73"/>
                <a:gd name="T60" fmla="*/ 1 w 65"/>
                <a:gd name="T61" fmla="*/ 24 h 73"/>
                <a:gd name="T62" fmla="*/ 0 w 65"/>
                <a:gd name="T63" fmla="*/ 33 h 73"/>
                <a:gd name="T64" fmla="*/ 0 w 65"/>
                <a:gd name="T65" fmla="*/ 33 h 73"/>
                <a:gd name="T66" fmla="*/ 1 w 65"/>
                <a:gd name="T67" fmla="*/ 41 h 73"/>
                <a:gd name="T68" fmla="*/ 3 w 65"/>
                <a:gd name="T69" fmla="*/ 49 h 73"/>
                <a:gd name="T70" fmla="*/ 6 w 65"/>
                <a:gd name="T71" fmla="*/ 55 h 73"/>
                <a:gd name="T72" fmla="*/ 10 w 65"/>
                <a:gd name="T73" fmla="*/ 61 h 73"/>
                <a:gd name="T74" fmla="*/ 16 w 65"/>
                <a:gd name="T75" fmla="*/ 66 h 73"/>
                <a:gd name="T76" fmla="*/ 22 w 65"/>
                <a:gd name="T77" fmla="*/ 70 h 73"/>
                <a:gd name="T78" fmla="*/ 30 w 65"/>
                <a:gd name="T79" fmla="*/ 72 h 73"/>
                <a:gd name="T80" fmla="*/ 36 w 65"/>
                <a:gd name="T81" fmla="*/ 73 h 73"/>
                <a:gd name="T82" fmla="*/ 36 w 65"/>
                <a:gd name="T83" fmla="*/ 73 h 73"/>
                <a:gd name="T84" fmla="*/ 44 w 65"/>
                <a:gd name="T85" fmla="*/ 72 h 73"/>
                <a:gd name="T86" fmla="*/ 52 w 65"/>
                <a:gd name="T87" fmla="*/ 70 h 73"/>
                <a:gd name="T88" fmla="*/ 58 w 65"/>
                <a:gd name="T89" fmla="*/ 66 h 73"/>
                <a:gd name="T90" fmla="*/ 64 w 65"/>
                <a:gd name="T91" fmla="*/ 61 h 73"/>
                <a:gd name="T92" fmla="*/ 64 w 65"/>
                <a:gd name="T93" fmla="*/ 61 h 73"/>
                <a:gd name="T94" fmla="*/ 65 w 65"/>
                <a:gd name="T95" fmla="*/ 58 h 73"/>
                <a:gd name="T96" fmla="*/ 65 w 65"/>
                <a:gd name="T97" fmla="*/ 58 h 73"/>
                <a:gd name="T98" fmla="*/ 64 w 65"/>
                <a:gd name="T99" fmla="*/ 55 h 73"/>
                <a:gd name="T100" fmla="*/ 64 w 65"/>
                <a:gd name="T101" fmla="*/ 55 h 73"/>
                <a:gd name="T102" fmla="*/ 61 w 65"/>
                <a:gd name="T103" fmla="*/ 53 h 73"/>
                <a:gd name="T104" fmla="*/ 58 w 65"/>
                <a:gd name="T105" fmla="*/ 55 h 73"/>
                <a:gd name="T106" fmla="*/ 58 w 65"/>
                <a:gd name="T107"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 h="73">
                  <a:moveTo>
                    <a:pt x="58" y="55"/>
                  </a:moveTo>
                  <a:lnTo>
                    <a:pt x="58" y="55"/>
                  </a:lnTo>
                  <a:lnTo>
                    <a:pt x="53" y="59"/>
                  </a:lnTo>
                  <a:lnTo>
                    <a:pt x="49" y="62"/>
                  </a:lnTo>
                  <a:lnTo>
                    <a:pt x="42" y="64"/>
                  </a:lnTo>
                  <a:lnTo>
                    <a:pt x="36" y="64"/>
                  </a:lnTo>
                  <a:lnTo>
                    <a:pt x="36" y="64"/>
                  </a:lnTo>
                  <a:lnTo>
                    <a:pt x="32" y="64"/>
                  </a:lnTo>
                  <a:lnTo>
                    <a:pt x="26" y="62"/>
                  </a:lnTo>
                  <a:lnTo>
                    <a:pt x="21" y="59"/>
                  </a:lnTo>
                  <a:lnTo>
                    <a:pt x="16" y="55"/>
                  </a:lnTo>
                  <a:lnTo>
                    <a:pt x="13" y="50"/>
                  </a:lnTo>
                  <a:lnTo>
                    <a:pt x="10" y="46"/>
                  </a:lnTo>
                  <a:lnTo>
                    <a:pt x="9" y="40"/>
                  </a:lnTo>
                  <a:lnTo>
                    <a:pt x="9" y="33"/>
                  </a:lnTo>
                  <a:lnTo>
                    <a:pt x="9" y="33"/>
                  </a:lnTo>
                  <a:lnTo>
                    <a:pt x="9" y="26"/>
                  </a:lnTo>
                  <a:lnTo>
                    <a:pt x="12" y="18"/>
                  </a:lnTo>
                  <a:lnTo>
                    <a:pt x="16" y="12"/>
                  </a:lnTo>
                  <a:lnTo>
                    <a:pt x="22" y="7"/>
                  </a:lnTo>
                  <a:lnTo>
                    <a:pt x="22" y="7"/>
                  </a:lnTo>
                  <a:lnTo>
                    <a:pt x="26" y="4"/>
                  </a:lnTo>
                  <a:lnTo>
                    <a:pt x="26" y="4"/>
                  </a:lnTo>
                  <a:lnTo>
                    <a:pt x="24" y="1"/>
                  </a:lnTo>
                  <a:lnTo>
                    <a:pt x="24" y="1"/>
                  </a:lnTo>
                  <a:lnTo>
                    <a:pt x="22" y="0"/>
                  </a:lnTo>
                  <a:lnTo>
                    <a:pt x="19" y="0"/>
                  </a:lnTo>
                  <a:lnTo>
                    <a:pt x="19" y="0"/>
                  </a:lnTo>
                  <a:lnTo>
                    <a:pt x="12" y="6"/>
                  </a:lnTo>
                  <a:lnTo>
                    <a:pt x="6" y="13"/>
                  </a:lnTo>
                  <a:lnTo>
                    <a:pt x="1" y="24"/>
                  </a:lnTo>
                  <a:lnTo>
                    <a:pt x="0" y="33"/>
                  </a:lnTo>
                  <a:lnTo>
                    <a:pt x="0" y="33"/>
                  </a:lnTo>
                  <a:lnTo>
                    <a:pt x="1" y="41"/>
                  </a:lnTo>
                  <a:lnTo>
                    <a:pt x="3" y="49"/>
                  </a:lnTo>
                  <a:lnTo>
                    <a:pt x="6" y="55"/>
                  </a:lnTo>
                  <a:lnTo>
                    <a:pt x="10" y="61"/>
                  </a:lnTo>
                  <a:lnTo>
                    <a:pt x="16" y="66"/>
                  </a:lnTo>
                  <a:lnTo>
                    <a:pt x="22" y="70"/>
                  </a:lnTo>
                  <a:lnTo>
                    <a:pt x="30" y="72"/>
                  </a:lnTo>
                  <a:lnTo>
                    <a:pt x="36" y="73"/>
                  </a:lnTo>
                  <a:lnTo>
                    <a:pt x="36" y="73"/>
                  </a:lnTo>
                  <a:lnTo>
                    <a:pt x="44" y="72"/>
                  </a:lnTo>
                  <a:lnTo>
                    <a:pt x="52" y="70"/>
                  </a:lnTo>
                  <a:lnTo>
                    <a:pt x="58" y="66"/>
                  </a:lnTo>
                  <a:lnTo>
                    <a:pt x="64" y="61"/>
                  </a:lnTo>
                  <a:lnTo>
                    <a:pt x="64" y="61"/>
                  </a:lnTo>
                  <a:lnTo>
                    <a:pt x="65" y="58"/>
                  </a:lnTo>
                  <a:lnTo>
                    <a:pt x="65" y="58"/>
                  </a:lnTo>
                  <a:lnTo>
                    <a:pt x="64" y="55"/>
                  </a:lnTo>
                  <a:lnTo>
                    <a:pt x="64" y="55"/>
                  </a:lnTo>
                  <a:lnTo>
                    <a:pt x="61" y="53"/>
                  </a:lnTo>
                  <a:lnTo>
                    <a:pt x="58" y="55"/>
                  </a:lnTo>
                  <a:lnTo>
                    <a:pt x="58" y="5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3" name="Group 122"/>
          <p:cNvGrpSpPr/>
          <p:nvPr/>
        </p:nvGrpSpPr>
        <p:grpSpPr>
          <a:xfrm>
            <a:off x="5864164" y="6215153"/>
            <a:ext cx="241218" cy="180915"/>
            <a:chOff x="4760913" y="6634163"/>
            <a:chExt cx="204788" cy="204787"/>
          </a:xfrm>
        </p:grpSpPr>
        <p:sp>
          <p:nvSpPr>
            <p:cNvPr id="124" name="Freeform 437"/>
            <p:cNvSpPr>
              <a:spLocks noEditPoints="1"/>
            </p:cNvSpPr>
            <p:nvPr/>
          </p:nvSpPr>
          <p:spPr bwMode="auto">
            <a:xfrm>
              <a:off x="4778376" y="6683375"/>
              <a:ext cx="169863" cy="155575"/>
            </a:xfrm>
            <a:custGeom>
              <a:avLst/>
              <a:gdLst>
                <a:gd name="T0" fmla="*/ 107 w 107"/>
                <a:gd name="T1" fmla="*/ 92 h 98"/>
                <a:gd name="T2" fmla="*/ 103 w 107"/>
                <a:gd name="T3" fmla="*/ 79 h 98"/>
                <a:gd name="T4" fmla="*/ 101 w 107"/>
                <a:gd name="T5" fmla="*/ 76 h 98"/>
                <a:gd name="T6" fmla="*/ 97 w 107"/>
                <a:gd name="T7" fmla="*/ 46 h 98"/>
                <a:gd name="T8" fmla="*/ 97 w 107"/>
                <a:gd name="T9" fmla="*/ 36 h 98"/>
                <a:gd name="T10" fmla="*/ 89 w 107"/>
                <a:gd name="T11" fmla="*/ 20 h 98"/>
                <a:gd name="T12" fmla="*/ 78 w 107"/>
                <a:gd name="T13" fmla="*/ 7 h 98"/>
                <a:gd name="T14" fmla="*/ 63 w 107"/>
                <a:gd name="T15" fmla="*/ 1 h 98"/>
                <a:gd name="T16" fmla="*/ 54 w 107"/>
                <a:gd name="T17" fmla="*/ 0 h 98"/>
                <a:gd name="T18" fmla="*/ 37 w 107"/>
                <a:gd name="T19" fmla="*/ 4 h 98"/>
                <a:gd name="T20" fmla="*/ 23 w 107"/>
                <a:gd name="T21" fmla="*/ 13 h 98"/>
                <a:gd name="T22" fmla="*/ 17 w 107"/>
                <a:gd name="T23" fmla="*/ 20 h 98"/>
                <a:gd name="T24" fmla="*/ 11 w 107"/>
                <a:gd name="T25" fmla="*/ 36 h 98"/>
                <a:gd name="T26" fmla="*/ 11 w 107"/>
                <a:gd name="T27" fmla="*/ 75 h 98"/>
                <a:gd name="T28" fmla="*/ 6 w 107"/>
                <a:gd name="T29" fmla="*/ 76 h 98"/>
                <a:gd name="T30" fmla="*/ 5 w 107"/>
                <a:gd name="T31" fmla="*/ 79 h 98"/>
                <a:gd name="T32" fmla="*/ 0 w 107"/>
                <a:gd name="T33" fmla="*/ 92 h 98"/>
                <a:gd name="T34" fmla="*/ 0 w 107"/>
                <a:gd name="T35" fmla="*/ 92 h 98"/>
                <a:gd name="T36" fmla="*/ 0 w 107"/>
                <a:gd name="T37" fmla="*/ 93 h 98"/>
                <a:gd name="T38" fmla="*/ 0 w 107"/>
                <a:gd name="T39" fmla="*/ 96 h 98"/>
                <a:gd name="T40" fmla="*/ 5 w 107"/>
                <a:gd name="T41" fmla="*/ 98 h 98"/>
                <a:gd name="T42" fmla="*/ 103 w 107"/>
                <a:gd name="T43" fmla="*/ 98 h 98"/>
                <a:gd name="T44" fmla="*/ 106 w 107"/>
                <a:gd name="T45" fmla="*/ 96 h 98"/>
                <a:gd name="T46" fmla="*/ 107 w 107"/>
                <a:gd name="T47" fmla="*/ 93 h 98"/>
                <a:gd name="T48" fmla="*/ 107 w 107"/>
                <a:gd name="T49" fmla="*/ 92 h 98"/>
                <a:gd name="T50" fmla="*/ 107 w 107"/>
                <a:gd name="T51" fmla="*/ 92 h 98"/>
                <a:gd name="T52" fmla="*/ 15 w 107"/>
                <a:gd name="T53" fmla="*/ 46 h 98"/>
                <a:gd name="T54" fmla="*/ 19 w 107"/>
                <a:gd name="T55" fmla="*/ 30 h 98"/>
                <a:gd name="T56" fmla="*/ 28 w 107"/>
                <a:gd name="T57" fmla="*/ 18 h 98"/>
                <a:gd name="T58" fmla="*/ 38 w 107"/>
                <a:gd name="T59" fmla="*/ 9 h 98"/>
                <a:gd name="T60" fmla="*/ 54 w 107"/>
                <a:gd name="T61" fmla="*/ 6 h 98"/>
                <a:gd name="T62" fmla="*/ 61 w 107"/>
                <a:gd name="T63" fmla="*/ 7 h 98"/>
                <a:gd name="T64" fmla="*/ 75 w 107"/>
                <a:gd name="T65" fmla="*/ 13 h 98"/>
                <a:gd name="T66" fmla="*/ 84 w 107"/>
                <a:gd name="T67" fmla="*/ 23 h 98"/>
                <a:gd name="T68" fmla="*/ 91 w 107"/>
                <a:gd name="T69" fmla="*/ 36 h 98"/>
                <a:gd name="T70" fmla="*/ 91 w 107"/>
                <a:gd name="T71" fmla="*/ 75 h 98"/>
                <a:gd name="T72" fmla="*/ 15 w 107"/>
                <a:gd name="T73" fmla="*/ 46 h 98"/>
                <a:gd name="T74" fmla="*/ 9 w 107"/>
                <a:gd name="T75" fmla="*/ 82 h 98"/>
                <a:gd name="T76" fmla="*/ 9 w 107"/>
                <a:gd name="T77" fmla="*/ 82 h 98"/>
                <a:gd name="T78" fmla="*/ 95 w 107"/>
                <a:gd name="T79" fmla="*/ 81 h 98"/>
                <a:gd name="T80" fmla="*/ 97 w 107"/>
                <a:gd name="T81" fmla="*/ 82 h 98"/>
                <a:gd name="T82" fmla="*/ 101 w 107"/>
                <a:gd name="T83"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98">
                  <a:moveTo>
                    <a:pt x="107" y="92"/>
                  </a:moveTo>
                  <a:lnTo>
                    <a:pt x="107" y="92"/>
                  </a:lnTo>
                  <a:lnTo>
                    <a:pt x="103" y="79"/>
                  </a:lnTo>
                  <a:lnTo>
                    <a:pt x="103" y="79"/>
                  </a:lnTo>
                  <a:lnTo>
                    <a:pt x="103" y="79"/>
                  </a:lnTo>
                  <a:lnTo>
                    <a:pt x="101" y="76"/>
                  </a:lnTo>
                  <a:lnTo>
                    <a:pt x="97" y="75"/>
                  </a:lnTo>
                  <a:lnTo>
                    <a:pt x="97" y="46"/>
                  </a:lnTo>
                  <a:lnTo>
                    <a:pt x="97" y="46"/>
                  </a:lnTo>
                  <a:lnTo>
                    <a:pt x="97" y="36"/>
                  </a:lnTo>
                  <a:lnTo>
                    <a:pt x="94" y="27"/>
                  </a:lnTo>
                  <a:lnTo>
                    <a:pt x="89" y="20"/>
                  </a:lnTo>
                  <a:lnTo>
                    <a:pt x="84" y="13"/>
                  </a:lnTo>
                  <a:lnTo>
                    <a:pt x="78" y="7"/>
                  </a:lnTo>
                  <a:lnTo>
                    <a:pt x="71" y="4"/>
                  </a:lnTo>
                  <a:lnTo>
                    <a:pt x="63" y="1"/>
                  </a:lnTo>
                  <a:lnTo>
                    <a:pt x="54" y="0"/>
                  </a:lnTo>
                  <a:lnTo>
                    <a:pt x="54" y="0"/>
                  </a:lnTo>
                  <a:lnTo>
                    <a:pt x="45" y="1"/>
                  </a:lnTo>
                  <a:lnTo>
                    <a:pt x="37" y="4"/>
                  </a:lnTo>
                  <a:lnTo>
                    <a:pt x="29" y="7"/>
                  </a:lnTo>
                  <a:lnTo>
                    <a:pt x="23" y="13"/>
                  </a:lnTo>
                  <a:lnTo>
                    <a:pt x="23" y="13"/>
                  </a:lnTo>
                  <a:lnTo>
                    <a:pt x="17" y="20"/>
                  </a:lnTo>
                  <a:lnTo>
                    <a:pt x="14" y="27"/>
                  </a:lnTo>
                  <a:lnTo>
                    <a:pt x="11" y="36"/>
                  </a:lnTo>
                  <a:lnTo>
                    <a:pt x="11" y="46"/>
                  </a:lnTo>
                  <a:lnTo>
                    <a:pt x="11" y="75"/>
                  </a:lnTo>
                  <a:lnTo>
                    <a:pt x="11" y="75"/>
                  </a:lnTo>
                  <a:lnTo>
                    <a:pt x="6" y="76"/>
                  </a:lnTo>
                  <a:lnTo>
                    <a:pt x="5" y="79"/>
                  </a:lnTo>
                  <a:lnTo>
                    <a:pt x="5" y="79"/>
                  </a:lnTo>
                  <a:lnTo>
                    <a:pt x="5" y="79"/>
                  </a:lnTo>
                  <a:lnTo>
                    <a:pt x="0" y="92"/>
                  </a:lnTo>
                  <a:lnTo>
                    <a:pt x="0" y="92"/>
                  </a:lnTo>
                  <a:lnTo>
                    <a:pt x="0" y="92"/>
                  </a:lnTo>
                  <a:lnTo>
                    <a:pt x="0" y="92"/>
                  </a:lnTo>
                  <a:lnTo>
                    <a:pt x="0" y="93"/>
                  </a:lnTo>
                  <a:lnTo>
                    <a:pt x="0" y="96"/>
                  </a:lnTo>
                  <a:lnTo>
                    <a:pt x="0" y="96"/>
                  </a:lnTo>
                  <a:lnTo>
                    <a:pt x="2" y="98"/>
                  </a:lnTo>
                  <a:lnTo>
                    <a:pt x="5" y="98"/>
                  </a:lnTo>
                  <a:lnTo>
                    <a:pt x="103" y="98"/>
                  </a:lnTo>
                  <a:lnTo>
                    <a:pt x="103" y="98"/>
                  </a:lnTo>
                  <a:lnTo>
                    <a:pt x="104" y="98"/>
                  </a:lnTo>
                  <a:lnTo>
                    <a:pt x="106" y="96"/>
                  </a:lnTo>
                  <a:lnTo>
                    <a:pt x="106" y="96"/>
                  </a:lnTo>
                  <a:lnTo>
                    <a:pt x="107" y="93"/>
                  </a:lnTo>
                  <a:lnTo>
                    <a:pt x="107" y="92"/>
                  </a:lnTo>
                  <a:lnTo>
                    <a:pt x="107" y="92"/>
                  </a:lnTo>
                  <a:lnTo>
                    <a:pt x="107" y="92"/>
                  </a:lnTo>
                  <a:lnTo>
                    <a:pt x="107" y="92"/>
                  </a:lnTo>
                  <a:close/>
                  <a:moveTo>
                    <a:pt x="15" y="46"/>
                  </a:moveTo>
                  <a:lnTo>
                    <a:pt x="15" y="46"/>
                  </a:lnTo>
                  <a:lnTo>
                    <a:pt x="17" y="36"/>
                  </a:lnTo>
                  <a:lnTo>
                    <a:pt x="19" y="30"/>
                  </a:lnTo>
                  <a:lnTo>
                    <a:pt x="23" y="23"/>
                  </a:lnTo>
                  <a:lnTo>
                    <a:pt x="28" y="18"/>
                  </a:lnTo>
                  <a:lnTo>
                    <a:pt x="32" y="13"/>
                  </a:lnTo>
                  <a:lnTo>
                    <a:pt x="38" y="9"/>
                  </a:lnTo>
                  <a:lnTo>
                    <a:pt x="46" y="7"/>
                  </a:lnTo>
                  <a:lnTo>
                    <a:pt x="54" y="6"/>
                  </a:lnTo>
                  <a:lnTo>
                    <a:pt x="54" y="6"/>
                  </a:lnTo>
                  <a:lnTo>
                    <a:pt x="61" y="7"/>
                  </a:lnTo>
                  <a:lnTo>
                    <a:pt x="68" y="9"/>
                  </a:lnTo>
                  <a:lnTo>
                    <a:pt x="75" y="13"/>
                  </a:lnTo>
                  <a:lnTo>
                    <a:pt x="80" y="18"/>
                  </a:lnTo>
                  <a:lnTo>
                    <a:pt x="84" y="23"/>
                  </a:lnTo>
                  <a:lnTo>
                    <a:pt x="88" y="30"/>
                  </a:lnTo>
                  <a:lnTo>
                    <a:pt x="91" y="36"/>
                  </a:lnTo>
                  <a:lnTo>
                    <a:pt x="91" y="46"/>
                  </a:lnTo>
                  <a:lnTo>
                    <a:pt x="91" y="75"/>
                  </a:lnTo>
                  <a:lnTo>
                    <a:pt x="15" y="75"/>
                  </a:lnTo>
                  <a:lnTo>
                    <a:pt x="15" y="46"/>
                  </a:lnTo>
                  <a:close/>
                  <a:moveTo>
                    <a:pt x="6" y="92"/>
                  </a:moveTo>
                  <a:lnTo>
                    <a:pt x="9" y="82"/>
                  </a:lnTo>
                  <a:lnTo>
                    <a:pt x="9" y="82"/>
                  </a:lnTo>
                  <a:lnTo>
                    <a:pt x="9" y="82"/>
                  </a:lnTo>
                  <a:lnTo>
                    <a:pt x="12" y="81"/>
                  </a:lnTo>
                  <a:lnTo>
                    <a:pt x="95" y="81"/>
                  </a:lnTo>
                  <a:lnTo>
                    <a:pt x="95" y="81"/>
                  </a:lnTo>
                  <a:lnTo>
                    <a:pt x="97" y="82"/>
                  </a:lnTo>
                  <a:lnTo>
                    <a:pt x="97" y="82"/>
                  </a:lnTo>
                  <a:lnTo>
                    <a:pt x="101" y="92"/>
                  </a:lnTo>
                  <a:lnTo>
                    <a:pt x="6" y="9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438"/>
            <p:cNvSpPr>
              <a:spLocks/>
            </p:cNvSpPr>
            <p:nvPr/>
          </p:nvSpPr>
          <p:spPr bwMode="auto">
            <a:xfrm>
              <a:off x="4802188" y="6648450"/>
              <a:ext cx="25400" cy="36513"/>
            </a:xfrm>
            <a:custGeom>
              <a:avLst/>
              <a:gdLst>
                <a:gd name="T0" fmla="*/ 10 w 16"/>
                <a:gd name="T1" fmla="*/ 22 h 23"/>
                <a:gd name="T2" fmla="*/ 10 w 16"/>
                <a:gd name="T3" fmla="*/ 22 h 23"/>
                <a:gd name="T4" fmla="*/ 13 w 16"/>
                <a:gd name="T5" fmla="*/ 23 h 23"/>
                <a:gd name="T6" fmla="*/ 13 w 16"/>
                <a:gd name="T7" fmla="*/ 23 h 23"/>
                <a:gd name="T8" fmla="*/ 14 w 16"/>
                <a:gd name="T9" fmla="*/ 23 h 23"/>
                <a:gd name="T10" fmla="*/ 14 w 16"/>
                <a:gd name="T11" fmla="*/ 23 h 23"/>
                <a:gd name="T12" fmla="*/ 16 w 16"/>
                <a:gd name="T13" fmla="*/ 22 h 23"/>
                <a:gd name="T14" fmla="*/ 14 w 16"/>
                <a:gd name="T15" fmla="*/ 19 h 23"/>
                <a:gd name="T16" fmla="*/ 5 w 16"/>
                <a:gd name="T17" fmla="*/ 2 h 23"/>
                <a:gd name="T18" fmla="*/ 5 w 16"/>
                <a:gd name="T19" fmla="*/ 2 h 23"/>
                <a:gd name="T20" fmla="*/ 4 w 16"/>
                <a:gd name="T21" fmla="*/ 0 h 23"/>
                <a:gd name="T22" fmla="*/ 2 w 16"/>
                <a:gd name="T23" fmla="*/ 2 h 23"/>
                <a:gd name="T24" fmla="*/ 2 w 16"/>
                <a:gd name="T25" fmla="*/ 2 h 23"/>
                <a:gd name="T26" fmla="*/ 0 w 16"/>
                <a:gd name="T27" fmla="*/ 3 h 23"/>
                <a:gd name="T28" fmla="*/ 0 w 16"/>
                <a:gd name="T29" fmla="*/ 5 h 23"/>
                <a:gd name="T30" fmla="*/ 10 w 16"/>
                <a:gd name="T31"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23">
                  <a:moveTo>
                    <a:pt x="10" y="22"/>
                  </a:moveTo>
                  <a:lnTo>
                    <a:pt x="10" y="22"/>
                  </a:lnTo>
                  <a:lnTo>
                    <a:pt x="13" y="23"/>
                  </a:lnTo>
                  <a:lnTo>
                    <a:pt x="13" y="23"/>
                  </a:lnTo>
                  <a:lnTo>
                    <a:pt x="14" y="23"/>
                  </a:lnTo>
                  <a:lnTo>
                    <a:pt x="14" y="23"/>
                  </a:lnTo>
                  <a:lnTo>
                    <a:pt x="16" y="22"/>
                  </a:lnTo>
                  <a:lnTo>
                    <a:pt x="14" y="19"/>
                  </a:lnTo>
                  <a:lnTo>
                    <a:pt x="5" y="2"/>
                  </a:lnTo>
                  <a:lnTo>
                    <a:pt x="5" y="2"/>
                  </a:lnTo>
                  <a:lnTo>
                    <a:pt x="4" y="0"/>
                  </a:lnTo>
                  <a:lnTo>
                    <a:pt x="2" y="2"/>
                  </a:lnTo>
                  <a:lnTo>
                    <a:pt x="2" y="2"/>
                  </a:lnTo>
                  <a:lnTo>
                    <a:pt x="0" y="3"/>
                  </a:lnTo>
                  <a:lnTo>
                    <a:pt x="0" y="5"/>
                  </a:lnTo>
                  <a:lnTo>
                    <a:pt x="10" y="2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439"/>
            <p:cNvSpPr>
              <a:spLocks/>
            </p:cNvSpPr>
            <p:nvPr/>
          </p:nvSpPr>
          <p:spPr bwMode="auto">
            <a:xfrm>
              <a:off x="4760913" y="6692900"/>
              <a:ext cx="34925" cy="23813"/>
            </a:xfrm>
            <a:custGeom>
              <a:avLst/>
              <a:gdLst>
                <a:gd name="T0" fmla="*/ 19 w 22"/>
                <a:gd name="T1" fmla="*/ 15 h 15"/>
                <a:gd name="T2" fmla="*/ 19 w 22"/>
                <a:gd name="T3" fmla="*/ 15 h 15"/>
                <a:gd name="T4" fmla="*/ 22 w 22"/>
                <a:gd name="T5" fmla="*/ 14 h 15"/>
                <a:gd name="T6" fmla="*/ 22 w 22"/>
                <a:gd name="T7" fmla="*/ 14 h 15"/>
                <a:gd name="T8" fmla="*/ 22 w 22"/>
                <a:gd name="T9" fmla="*/ 11 h 15"/>
                <a:gd name="T10" fmla="*/ 20 w 22"/>
                <a:gd name="T11" fmla="*/ 9 h 15"/>
                <a:gd name="T12" fmla="*/ 5 w 22"/>
                <a:gd name="T13" fmla="*/ 0 h 15"/>
                <a:gd name="T14" fmla="*/ 5 w 22"/>
                <a:gd name="T15" fmla="*/ 0 h 15"/>
                <a:gd name="T16" fmla="*/ 2 w 22"/>
                <a:gd name="T17" fmla="*/ 0 h 15"/>
                <a:gd name="T18" fmla="*/ 0 w 22"/>
                <a:gd name="T19" fmla="*/ 1 h 15"/>
                <a:gd name="T20" fmla="*/ 0 w 22"/>
                <a:gd name="T21" fmla="*/ 1 h 15"/>
                <a:gd name="T22" fmla="*/ 0 w 22"/>
                <a:gd name="T23" fmla="*/ 3 h 15"/>
                <a:gd name="T24" fmla="*/ 2 w 22"/>
                <a:gd name="T25" fmla="*/ 4 h 15"/>
                <a:gd name="T26" fmla="*/ 17 w 22"/>
                <a:gd name="T27" fmla="*/ 15 h 15"/>
                <a:gd name="T28" fmla="*/ 17 w 22"/>
                <a:gd name="T29" fmla="*/ 15 h 15"/>
                <a:gd name="T30" fmla="*/ 19 w 22"/>
                <a:gd name="T31" fmla="*/ 15 h 15"/>
                <a:gd name="T32" fmla="*/ 19 w 22"/>
                <a:gd name="T3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5">
                  <a:moveTo>
                    <a:pt x="19" y="15"/>
                  </a:moveTo>
                  <a:lnTo>
                    <a:pt x="19" y="15"/>
                  </a:lnTo>
                  <a:lnTo>
                    <a:pt x="22" y="14"/>
                  </a:lnTo>
                  <a:lnTo>
                    <a:pt x="22" y="14"/>
                  </a:lnTo>
                  <a:lnTo>
                    <a:pt x="22" y="11"/>
                  </a:lnTo>
                  <a:lnTo>
                    <a:pt x="20" y="9"/>
                  </a:lnTo>
                  <a:lnTo>
                    <a:pt x="5" y="0"/>
                  </a:lnTo>
                  <a:lnTo>
                    <a:pt x="5" y="0"/>
                  </a:lnTo>
                  <a:lnTo>
                    <a:pt x="2" y="0"/>
                  </a:lnTo>
                  <a:lnTo>
                    <a:pt x="0" y="1"/>
                  </a:lnTo>
                  <a:lnTo>
                    <a:pt x="0" y="1"/>
                  </a:lnTo>
                  <a:lnTo>
                    <a:pt x="0" y="3"/>
                  </a:lnTo>
                  <a:lnTo>
                    <a:pt x="2" y="4"/>
                  </a:lnTo>
                  <a:lnTo>
                    <a:pt x="17" y="15"/>
                  </a:lnTo>
                  <a:lnTo>
                    <a:pt x="17" y="15"/>
                  </a:lnTo>
                  <a:lnTo>
                    <a:pt x="19" y="15"/>
                  </a:lnTo>
                  <a:lnTo>
                    <a:pt x="19" y="1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440"/>
            <p:cNvSpPr>
              <a:spLocks/>
            </p:cNvSpPr>
            <p:nvPr/>
          </p:nvSpPr>
          <p:spPr bwMode="auto">
            <a:xfrm>
              <a:off x="4900613" y="6648450"/>
              <a:ext cx="23813" cy="36513"/>
            </a:xfrm>
            <a:custGeom>
              <a:avLst/>
              <a:gdLst>
                <a:gd name="T0" fmla="*/ 1 w 15"/>
                <a:gd name="T1" fmla="*/ 23 h 23"/>
                <a:gd name="T2" fmla="*/ 1 w 15"/>
                <a:gd name="T3" fmla="*/ 23 h 23"/>
                <a:gd name="T4" fmla="*/ 3 w 15"/>
                <a:gd name="T5" fmla="*/ 23 h 23"/>
                <a:gd name="T6" fmla="*/ 3 w 15"/>
                <a:gd name="T7" fmla="*/ 23 h 23"/>
                <a:gd name="T8" fmla="*/ 6 w 15"/>
                <a:gd name="T9" fmla="*/ 22 h 23"/>
                <a:gd name="T10" fmla="*/ 15 w 15"/>
                <a:gd name="T11" fmla="*/ 5 h 23"/>
                <a:gd name="T12" fmla="*/ 15 w 15"/>
                <a:gd name="T13" fmla="*/ 5 h 23"/>
                <a:gd name="T14" fmla="*/ 15 w 15"/>
                <a:gd name="T15" fmla="*/ 3 h 23"/>
                <a:gd name="T16" fmla="*/ 14 w 15"/>
                <a:gd name="T17" fmla="*/ 2 h 23"/>
                <a:gd name="T18" fmla="*/ 14 w 15"/>
                <a:gd name="T19" fmla="*/ 2 h 23"/>
                <a:gd name="T20" fmla="*/ 12 w 15"/>
                <a:gd name="T21" fmla="*/ 0 h 23"/>
                <a:gd name="T22" fmla="*/ 9 w 15"/>
                <a:gd name="T23" fmla="*/ 2 h 23"/>
                <a:gd name="T24" fmla="*/ 0 w 15"/>
                <a:gd name="T25" fmla="*/ 19 h 23"/>
                <a:gd name="T26" fmla="*/ 0 w 15"/>
                <a:gd name="T27" fmla="*/ 19 h 23"/>
                <a:gd name="T28" fmla="*/ 0 w 15"/>
                <a:gd name="T29" fmla="*/ 22 h 23"/>
                <a:gd name="T30" fmla="*/ 1 w 15"/>
                <a:gd name="T31" fmla="*/ 23 h 23"/>
                <a:gd name="T32" fmla="*/ 1 w 15"/>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3">
                  <a:moveTo>
                    <a:pt x="1" y="23"/>
                  </a:moveTo>
                  <a:lnTo>
                    <a:pt x="1" y="23"/>
                  </a:lnTo>
                  <a:lnTo>
                    <a:pt x="3" y="23"/>
                  </a:lnTo>
                  <a:lnTo>
                    <a:pt x="3" y="23"/>
                  </a:lnTo>
                  <a:lnTo>
                    <a:pt x="6" y="22"/>
                  </a:lnTo>
                  <a:lnTo>
                    <a:pt x="15" y="5"/>
                  </a:lnTo>
                  <a:lnTo>
                    <a:pt x="15" y="5"/>
                  </a:lnTo>
                  <a:lnTo>
                    <a:pt x="15" y="3"/>
                  </a:lnTo>
                  <a:lnTo>
                    <a:pt x="14" y="2"/>
                  </a:lnTo>
                  <a:lnTo>
                    <a:pt x="14" y="2"/>
                  </a:lnTo>
                  <a:lnTo>
                    <a:pt x="12" y="0"/>
                  </a:lnTo>
                  <a:lnTo>
                    <a:pt x="9" y="2"/>
                  </a:lnTo>
                  <a:lnTo>
                    <a:pt x="0" y="19"/>
                  </a:lnTo>
                  <a:lnTo>
                    <a:pt x="0" y="19"/>
                  </a:lnTo>
                  <a:lnTo>
                    <a:pt x="0" y="22"/>
                  </a:lnTo>
                  <a:lnTo>
                    <a:pt x="1" y="23"/>
                  </a:lnTo>
                  <a:lnTo>
                    <a:pt x="1" y="2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441"/>
            <p:cNvSpPr>
              <a:spLocks/>
            </p:cNvSpPr>
            <p:nvPr/>
          </p:nvSpPr>
          <p:spPr bwMode="auto">
            <a:xfrm>
              <a:off x="4932363" y="6692900"/>
              <a:ext cx="33338" cy="23813"/>
            </a:xfrm>
            <a:custGeom>
              <a:avLst/>
              <a:gdLst>
                <a:gd name="T0" fmla="*/ 21 w 21"/>
                <a:gd name="T1" fmla="*/ 1 h 15"/>
                <a:gd name="T2" fmla="*/ 21 w 21"/>
                <a:gd name="T3" fmla="*/ 1 h 15"/>
                <a:gd name="T4" fmla="*/ 20 w 21"/>
                <a:gd name="T5" fmla="*/ 0 h 15"/>
                <a:gd name="T6" fmla="*/ 17 w 21"/>
                <a:gd name="T7" fmla="*/ 0 h 15"/>
                <a:gd name="T8" fmla="*/ 1 w 21"/>
                <a:gd name="T9" fmla="*/ 9 h 15"/>
                <a:gd name="T10" fmla="*/ 1 w 21"/>
                <a:gd name="T11" fmla="*/ 9 h 15"/>
                <a:gd name="T12" fmla="*/ 0 w 21"/>
                <a:gd name="T13" fmla="*/ 11 h 15"/>
                <a:gd name="T14" fmla="*/ 0 w 21"/>
                <a:gd name="T15" fmla="*/ 14 h 15"/>
                <a:gd name="T16" fmla="*/ 0 w 21"/>
                <a:gd name="T17" fmla="*/ 14 h 15"/>
                <a:gd name="T18" fmla="*/ 3 w 21"/>
                <a:gd name="T19" fmla="*/ 15 h 15"/>
                <a:gd name="T20" fmla="*/ 3 w 21"/>
                <a:gd name="T21" fmla="*/ 15 h 15"/>
                <a:gd name="T22" fmla="*/ 4 w 21"/>
                <a:gd name="T23" fmla="*/ 15 h 15"/>
                <a:gd name="T24" fmla="*/ 20 w 21"/>
                <a:gd name="T25" fmla="*/ 4 h 15"/>
                <a:gd name="T26" fmla="*/ 20 w 21"/>
                <a:gd name="T27" fmla="*/ 4 h 15"/>
                <a:gd name="T28" fmla="*/ 21 w 21"/>
                <a:gd name="T29" fmla="*/ 3 h 15"/>
                <a:gd name="T30" fmla="*/ 21 w 21"/>
                <a:gd name="T31" fmla="*/ 1 h 15"/>
                <a:gd name="T32" fmla="*/ 21 w 21"/>
                <a:gd name="T3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5">
                  <a:moveTo>
                    <a:pt x="21" y="1"/>
                  </a:moveTo>
                  <a:lnTo>
                    <a:pt x="21" y="1"/>
                  </a:lnTo>
                  <a:lnTo>
                    <a:pt x="20" y="0"/>
                  </a:lnTo>
                  <a:lnTo>
                    <a:pt x="17" y="0"/>
                  </a:lnTo>
                  <a:lnTo>
                    <a:pt x="1" y="9"/>
                  </a:lnTo>
                  <a:lnTo>
                    <a:pt x="1" y="9"/>
                  </a:lnTo>
                  <a:lnTo>
                    <a:pt x="0" y="11"/>
                  </a:lnTo>
                  <a:lnTo>
                    <a:pt x="0" y="14"/>
                  </a:lnTo>
                  <a:lnTo>
                    <a:pt x="0" y="14"/>
                  </a:lnTo>
                  <a:lnTo>
                    <a:pt x="3" y="15"/>
                  </a:lnTo>
                  <a:lnTo>
                    <a:pt x="3" y="15"/>
                  </a:lnTo>
                  <a:lnTo>
                    <a:pt x="4" y="15"/>
                  </a:lnTo>
                  <a:lnTo>
                    <a:pt x="20" y="4"/>
                  </a:lnTo>
                  <a:lnTo>
                    <a:pt x="20" y="4"/>
                  </a:lnTo>
                  <a:lnTo>
                    <a:pt x="21" y="3"/>
                  </a:lnTo>
                  <a:lnTo>
                    <a:pt x="21" y="1"/>
                  </a:lnTo>
                  <a:lnTo>
                    <a:pt x="21" y="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442"/>
            <p:cNvSpPr>
              <a:spLocks/>
            </p:cNvSpPr>
            <p:nvPr/>
          </p:nvSpPr>
          <p:spPr bwMode="auto">
            <a:xfrm>
              <a:off x="4859338" y="6634163"/>
              <a:ext cx="9525" cy="39688"/>
            </a:xfrm>
            <a:custGeom>
              <a:avLst/>
              <a:gdLst>
                <a:gd name="T0" fmla="*/ 3 w 6"/>
                <a:gd name="T1" fmla="*/ 25 h 25"/>
                <a:gd name="T2" fmla="*/ 3 w 6"/>
                <a:gd name="T3" fmla="*/ 25 h 25"/>
                <a:gd name="T4" fmla="*/ 4 w 6"/>
                <a:gd name="T5" fmla="*/ 25 h 25"/>
                <a:gd name="T6" fmla="*/ 6 w 6"/>
                <a:gd name="T7" fmla="*/ 22 h 25"/>
                <a:gd name="T8" fmla="*/ 6 w 6"/>
                <a:gd name="T9" fmla="*/ 3 h 25"/>
                <a:gd name="T10" fmla="*/ 6 w 6"/>
                <a:gd name="T11" fmla="*/ 3 h 25"/>
                <a:gd name="T12" fmla="*/ 4 w 6"/>
                <a:gd name="T13" fmla="*/ 2 h 25"/>
                <a:gd name="T14" fmla="*/ 3 w 6"/>
                <a:gd name="T15" fmla="*/ 0 h 25"/>
                <a:gd name="T16" fmla="*/ 3 w 6"/>
                <a:gd name="T17" fmla="*/ 0 h 25"/>
                <a:gd name="T18" fmla="*/ 1 w 6"/>
                <a:gd name="T19" fmla="*/ 2 h 25"/>
                <a:gd name="T20" fmla="*/ 0 w 6"/>
                <a:gd name="T21" fmla="*/ 3 h 25"/>
                <a:gd name="T22" fmla="*/ 0 w 6"/>
                <a:gd name="T23" fmla="*/ 22 h 25"/>
                <a:gd name="T24" fmla="*/ 0 w 6"/>
                <a:gd name="T25" fmla="*/ 22 h 25"/>
                <a:gd name="T26" fmla="*/ 1 w 6"/>
                <a:gd name="T27" fmla="*/ 25 h 25"/>
                <a:gd name="T28" fmla="*/ 3 w 6"/>
                <a:gd name="T29" fmla="*/ 25 h 25"/>
                <a:gd name="T30" fmla="*/ 3 w 6"/>
                <a:gd name="T3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25">
                  <a:moveTo>
                    <a:pt x="3" y="25"/>
                  </a:moveTo>
                  <a:lnTo>
                    <a:pt x="3" y="25"/>
                  </a:lnTo>
                  <a:lnTo>
                    <a:pt x="4" y="25"/>
                  </a:lnTo>
                  <a:lnTo>
                    <a:pt x="6" y="22"/>
                  </a:lnTo>
                  <a:lnTo>
                    <a:pt x="6" y="3"/>
                  </a:lnTo>
                  <a:lnTo>
                    <a:pt x="6" y="3"/>
                  </a:lnTo>
                  <a:lnTo>
                    <a:pt x="4" y="2"/>
                  </a:lnTo>
                  <a:lnTo>
                    <a:pt x="3" y="0"/>
                  </a:lnTo>
                  <a:lnTo>
                    <a:pt x="3" y="0"/>
                  </a:lnTo>
                  <a:lnTo>
                    <a:pt x="1" y="2"/>
                  </a:lnTo>
                  <a:lnTo>
                    <a:pt x="0" y="3"/>
                  </a:lnTo>
                  <a:lnTo>
                    <a:pt x="0" y="22"/>
                  </a:lnTo>
                  <a:lnTo>
                    <a:pt x="0" y="22"/>
                  </a:lnTo>
                  <a:lnTo>
                    <a:pt x="1" y="25"/>
                  </a:lnTo>
                  <a:lnTo>
                    <a:pt x="3" y="25"/>
                  </a:lnTo>
                  <a:lnTo>
                    <a:pt x="3" y="2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443"/>
            <p:cNvSpPr>
              <a:spLocks/>
            </p:cNvSpPr>
            <p:nvPr/>
          </p:nvSpPr>
          <p:spPr bwMode="auto">
            <a:xfrm>
              <a:off x="4868863" y="6710363"/>
              <a:ext cx="38100" cy="38100"/>
            </a:xfrm>
            <a:custGeom>
              <a:avLst/>
              <a:gdLst>
                <a:gd name="T0" fmla="*/ 17 w 24"/>
                <a:gd name="T1" fmla="*/ 7 h 24"/>
                <a:gd name="T2" fmla="*/ 17 w 24"/>
                <a:gd name="T3" fmla="*/ 7 h 24"/>
                <a:gd name="T4" fmla="*/ 11 w 24"/>
                <a:gd name="T5" fmla="*/ 3 h 24"/>
                <a:gd name="T6" fmla="*/ 4 w 24"/>
                <a:gd name="T7" fmla="*/ 0 h 24"/>
                <a:gd name="T8" fmla="*/ 4 w 24"/>
                <a:gd name="T9" fmla="*/ 0 h 24"/>
                <a:gd name="T10" fmla="*/ 1 w 24"/>
                <a:gd name="T11" fmla="*/ 0 h 24"/>
                <a:gd name="T12" fmla="*/ 0 w 24"/>
                <a:gd name="T13" fmla="*/ 1 h 24"/>
                <a:gd name="T14" fmla="*/ 0 w 24"/>
                <a:gd name="T15" fmla="*/ 1 h 24"/>
                <a:gd name="T16" fmla="*/ 1 w 24"/>
                <a:gd name="T17" fmla="*/ 4 h 24"/>
                <a:gd name="T18" fmla="*/ 3 w 24"/>
                <a:gd name="T19" fmla="*/ 6 h 24"/>
                <a:gd name="T20" fmla="*/ 3 w 24"/>
                <a:gd name="T21" fmla="*/ 6 h 24"/>
                <a:gd name="T22" fmla="*/ 8 w 24"/>
                <a:gd name="T23" fmla="*/ 7 h 24"/>
                <a:gd name="T24" fmla="*/ 12 w 24"/>
                <a:gd name="T25" fmla="*/ 12 h 24"/>
                <a:gd name="T26" fmla="*/ 17 w 24"/>
                <a:gd name="T27" fmla="*/ 16 h 24"/>
                <a:gd name="T28" fmla="*/ 18 w 24"/>
                <a:gd name="T29" fmla="*/ 21 h 24"/>
                <a:gd name="T30" fmla="*/ 18 w 24"/>
                <a:gd name="T31" fmla="*/ 21 h 24"/>
                <a:gd name="T32" fmla="*/ 20 w 24"/>
                <a:gd name="T33" fmla="*/ 23 h 24"/>
                <a:gd name="T34" fmla="*/ 21 w 24"/>
                <a:gd name="T35" fmla="*/ 24 h 24"/>
                <a:gd name="T36" fmla="*/ 21 w 24"/>
                <a:gd name="T37" fmla="*/ 24 h 24"/>
                <a:gd name="T38" fmla="*/ 23 w 24"/>
                <a:gd name="T39" fmla="*/ 24 h 24"/>
                <a:gd name="T40" fmla="*/ 23 w 24"/>
                <a:gd name="T41" fmla="*/ 24 h 24"/>
                <a:gd name="T42" fmla="*/ 24 w 24"/>
                <a:gd name="T43" fmla="*/ 23 h 24"/>
                <a:gd name="T44" fmla="*/ 24 w 24"/>
                <a:gd name="T45" fmla="*/ 19 h 24"/>
                <a:gd name="T46" fmla="*/ 24 w 24"/>
                <a:gd name="T47" fmla="*/ 19 h 24"/>
                <a:gd name="T48" fmla="*/ 21 w 24"/>
                <a:gd name="T49" fmla="*/ 13 h 24"/>
                <a:gd name="T50" fmla="*/ 17 w 24"/>
                <a:gd name="T51" fmla="*/ 7 h 24"/>
                <a:gd name="T52" fmla="*/ 17 w 24"/>
                <a:gd name="T53"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4">
                  <a:moveTo>
                    <a:pt x="17" y="7"/>
                  </a:moveTo>
                  <a:lnTo>
                    <a:pt x="17" y="7"/>
                  </a:lnTo>
                  <a:lnTo>
                    <a:pt x="11" y="3"/>
                  </a:lnTo>
                  <a:lnTo>
                    <a:pt x="4" y="0"/>
                  </a:lnTo>
                  <a:lnTo>
                    <a:pt x="4" y="0"/>
                  </a:lnTo>
                  <a:lnTo>
                    <a:pt x="1" y="0"/>
                  </a:lnTo>
                  <a:lnTo>
                    <a:pt x="0" y="1"/>
                  </a:lnTo>
                  <a:lnTo>
                    <a:pt x="0" y="1"/>
                  </a:lnTo>
                  <a:lnTo>
                    <a:pt x="1" y="4"/>
                  </a:lnTo>
                  <a:lnTo>
                    <a:pt x="3" y="6"/>
                  </a:lnTo>
                  <a:lnTo>
                    <a:pt x="3" y="6"/>
                  </a:lnTo>
                  <a:lnTo>
                    <a:pt x="8" y="7"/>
                  </a:lnTo>
                  <a:lnTo>
                    <a:pt x="12" y="12"/>
                  </a:lnTo>
                  <a:lnTo>
                    <a:pt x="17" y="16"/>
                  </a:lnTo>
                  <a:lnTo>
                    <a:pt x="18" y="21"/>
                  </a:lnTo>
                  <a:lnTo>
                    <a:pt x="18" y="21"/>
                  </a:lnTo>
                  <a:lnTo>
                    <a:pt x="20" y="23"/>
                  </a:lnTo>
                  <a:lnTo>
                    <a:pt x="21" y="24"/>
                  </a:lnTo>
                  <a:lnTo>
                    <a:pt x="21" y="24"/>
                  </a:lnTo>
                  <a:lnTo>
                    <a:pt x="23" y="24"/>
                  </a:lnTo>
                  <a:lnTo>
                    <a:pt x="23" y="24"/>
                  </a:lnTo>
                  <a:lnTo>
                    <a:pt x="24" y="23"/>
                  </a:lnTo>
                  <a:lnTo>
                    <a:pt x="24" y="19"/>
                  </a:lnTo>
                  <a:lnTo>
                    <a:pt x="24" y="19"/>
                  </a:lnTo>
                  <a:lnTo>
                    <a:pt x="21" y="13"/>
                  </a:lnTo>
                  <a:lnTo>
                    <a:pt x="17" y="7"/>
                  </a:lnTo>
                  <a:lnTo>
                    <a:pt x="17" y="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1" name="Group 130"/>
          <p:cNvGrpSpPr/>
          <p:nvPr/>
        </p:nvGrpSpPr>
        <p:grpSpPr>
          <a:xfrm>
            <a:off x="5153598" y="6231981"/>
            <a:ext cx="170163" cy="180915"/>
            <a:chOff x="4157663" y="6653213"/>
            <a:chExt cx="144463" cy="204788"/>
          </a:xfrm>
        </p:grpSpPr>
        <p:sp>
          <p:nvSpPr>
            <p:cNvPr id="132" name="Freeform 444"/>
            <p:cNvSpPr>
              <a:spLocks noEditPoints="1"/>
            </p:cNvSpPr>
            <p:nvPr/>
          </p:nvSpPr>
          <p:spPr bwMode="auto">
            <a:xfrm>
              <a:off x="4157663" y="6653213"/>
              <a:ext cx="144463" cy="204788"/>
            </a:xfrm>
            <a:custGeom>
              <a:avLst/>
              <a:gdLst>
                <a:gd name="T0" fmla="*/ 88 w 91"/>
                <a:gd name="T1" fmla="*/ 0 h 129"/>
                <a:gd name="T2" fmla="*/ 3 w 91"/>
                <a:gd name="T3" fmla="*/ 0 h 129"/>
                <a:gd name="T4" fmla="*/ 3 w 91"/>
                <a:gd name="T5" fmla="*/ 0 h 129"/>
                <a:gd name="T6" fmla="*/ 3 w 91"/>
                <a:gd name="T7" fmla="*/ 0 h 129"/>
                <a:gd name="T8" fmla="*/ 3 w 91"/>
                <a:gd name="T9" fmla="*/ 0 h 129"/>
                <a:gd name="T10" fmla="*/ 3 w 91"/>
                <a:gd name="T11" fmla="*/ 0 h 129"/>
                <a:gd name="T12" fmla="*/ 3 w 91"/>
                <a:gd name="T13" fmla="*/ 0 h 129"/>
                <a:gd name="T14" fmla="*/ 2 w 91"/>
                <a:gd name="T15" fmla="*/ 0 h 129"/>
                <a:gd name="T16" fmla="*/ 2 w 91"/>
                <a:gd name="T17" fmla="*/ 0 h 129"/>
                <a:gd name="T18" fmla="*/ 2 w 91"/>
                <a:gd name="T19" fmla="*/ 0 h 129"/>
                <a:gd name="T20" fmla="*/ 2 w 91"/>
                <a:gd name="T21" fmla="*/ 0 h 129"/>
                <a:gd name="T22" fmla="*/ 2 w 91"/>
                <a:gd name="T23" fmla="*/ 0 h 129"/>
                <a:gd name="T24" fmla="*/ 2 w 91"/>
                <a:gd name="T25" fmla="*/ 0 h 129"/>
                <a:gd name="T26" fmla="*/ 2 w 91"/>
                <a:gd name="T27" fmla="*/ 2 h 129"/>
                <a:gd name="T28" fmla="*/ 2 w 91"/>
                <a:gd name="T29" fmla="*/ 2 h 129"/>
                <a:gd name="T30" fmla="*/ 2 w 91"/>
                <a:gd name="T31" fmla="*/ 2 h 129"/>
                <a:gd name="T32" fmla="*/ 2 w 91"/>
                <a:gd name="T33" fmla="*/ 2 h 129"/>
                <a:gd name="T34" fmla="*/ 0 w 91"/>
                <a:gd name="T35" fmla="*/ 3 h 129"/>
                <a:gd name="T36" fmla="*/ 0 w 91"/>
                <a:gd name="T37" fmla="*/ 106 h 129"/>
                <a:gd name="T38" fmla="*/ 0 w 91"/>
                <a:gd name="T39" fmla="*/ 106 h 129"/>
                <a:gd name="T40" fmla="*/ 2 w 91"/>
                <a:gd name="T41" fmla="*/ 108 h 129"/>
                <a:gd name="T42" fmla="*/ 2 w 91"/>
                <a:gd name="T43" fmla="*/ 108 h 129"/>
                <a:gd name="T44" fmla="*/ 2 w 91"/>
                <a:gd name="T45" fmla="*/ 109 h 129"/>
                <a:gd name="T46" fmla="*/ 2 w 91"/>
                <a:gd name="T47" fmla="*/ 109 h 129"/>
                <a:gd name="T48" fmla="*/ 3 w 91"/>
                <a:gd name="T49" fmla="*/ 109 h 129"/>
                <a:gd name="T50" fmla="*/ 3 w 91"/>
                <a:gd name="T51" fmla="*/ 109 h 129"/>
                <a:gd name="T52" fmla="*/ 3 w 91"/>
                <a:gd name="T53" fmla="*/ 109 h 129"/>
                <a:gd name="T54" fmla="*/ 66 w 91"/>
                <a:gd name="T55" fmla="*/ 129 h 129"/>
                <a:gd name="T56" fmla="*/ 66 w 91"/>
                <a:gd name="T57" fmla="*/ 129 h 129"/>
                <a:gd name="T58" fmla="*/ 68 w 91"/>
                <a:gd name="T59" fmla="*/ 129 h 129"/>
                <a:gd name="T60" fmla="*/ 68 w 91"/>
                <a:gd name="T61" fmla="*/ 129 h 129"/>
                <a:gd name="T62" fmla="*/ 69 w 91"/>
                <a:gd name="T63" fmla="*/ 129 h 129"/>
                <a:gd name="T64" fmla="*/ 69 w 91"/>
                <a:gd name="T65" fmla="*/ 129 h 129"/>
                <a:gd name="T66" fmla="*/ 71 w 91"/>
                <a:gd name="T67" fmla="*/ 126 h 129"/>
                <a:gd name="T68" fmla="*/ 71 w 91"/>
                <a:gd name="T69" fmla="*/ 109 h 129"/>
                <a:gd name="T70" fmla="*/ 71 w 91"/>
                <a:gd name="T71" fmla="*/ 109 h 129"/>
                <a:gd name="T72" fmla="*/ 72 w 91"/>
                <a:gd name="T73" fmla="*/ 109 h 129"/>
                <a:gd name="T74" fmla="*/ 88 w 91"/>
                <a:gd name="T75" fmla="*/ 109 h 129"/>
                <a:gd name="T76" fmla="*/ 88 w 91"/>
                <a:gd name="T77" fmla="*/ 109 h 129"/>
                <a:gd name="T78" fmla="*/ 89 w 91"/>
                <a:gd name="T79" fmla="*/ 109 h 129"/>
                <a:gd name="T80" fmla="*/ 91 w 91"/>
                <a:gd name="T81" fmla="*/ 106 h 129"/>
                <a:gd name="T82" fmla="*/ 91 w 91"/>
                <a:gd name="T83" fmla="*/ 3 h 129"/>
                <a:gd name="T84" fmla="*/ 91 w 91"/>
                <a:gd name="T85" fmla="*/ 3 h 129"/>
                <a:gd name="T86" fmla="*/ 89 w 91"/>
                <a:gd name="T87" fmla="*/ 0 h 129"/>
                <a:gd name="T88" fmla="*/ 88 w 91"/>
                <a:gd name="T89" fmla="*/ 0 h 129"/>
                <a:gd name="T90" fmla="*/ 88 w 91"/>
                <a:gd name="T91" fmla="*/ 0 h 129"/>
                <a:gd name="T92" fmla="*/ 65 w 91"/>
                <a:gd name="T93" fmla="*/ 121 h 129"/>
                <a:gd name="T94" fmla="*/ 7 w 91"/>
                <a:gd name="T95" fmla="*/ 104 h 129"/>
                <a:gd name="T96" fmla="*/ 7 w 91"/>
                <a:gd name="T97" fmla="*/ 6 h 129"/>
                <a:gd name="T98" fmla="*/ 65 w 91"/>
                <a:gd name="T99" fmla="*/ 25 h 129"/>
                <a:gd name="T100" fmla="*/ 65 w 91"/>
                <a:gd name="T101" fmla="*/ 121 h 129"/>
                <a:gd name="T102" fmla="*/ 85 w 91"/>
                <a:gd name="T103" fmla="*/ 103 h 129"/>
                <a:gd name="T104" fmla="*/ 72 w 91"/>
                <a:gd name="T105" fmla="*/ 103 h 129"/>
                <a:gd name="T106" fmla="*/ 72 w 91"/>
                <a:gd name="T107" fmla="*/ 103 h 129"/>
                <a:gd name="T108" fmla="*/ 71 w 91"/>
                <a:gd name="T109" fmla="*/ 104 h 129"/>
                <a:gd name="T110" fmla="*/ 71 w 91"/>
                <a:gd name="T111" fmla="*/ 22 h 129"/>
                <a:gd name="T112" fmla="*/ 71 w 91"/>
                <a:gd name="T113" fmla="*/ 22 h 129"/>
                <a:gd name="T114" fmla="*/ 71 w 91"/>
                <a:gd name="T115" fmla="*/ 20 h 129"/>
                <a:gd name="T116" fmla="*/ 69 w 91"/>
                <a:gd name="T117" fmla="*/ 19 h 129"/>
                <a:gd name="T118" fmla="*/ 23 w 91"/>
                <a:gd name="T119" fmla="*/ 6 h 129"/>
                <a:gd name="T120" fmla="*/ 85 w 91"/>
                <a:gd name="T121" fmla="*/ 6 h 129"/>
                <a:gd name="T122" fmla="*/ 85 w 91"/>
                <a:gd name="T123" fmla="*/ 10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 h="129">
                  <a:moveTo>
                    <a:pt x="88" y="0"/>
                  </a:moveTo>
                  <a:lnTo>
                    <a:pt x="3" y="0"/>
                  </a:lnTo>
                  <a:lnTo>
                    <a:pt x="3" y="0"/>
                  </a:lnTo>
                  <a:lnTo>
                    <a:pt x="3" y="0"/>
                  </a:lnTo>
                  <a:lnTo>
                    <a:pt x="3" y="0"/>
                  </a:lnTo>
                  <a:lnTo>
                    <a:pt x="3" y="0"/>
                  </a:lnTo>
                  <a:lnTo>
                    <a:pt x="3" y="0"/>
                  </a:lnTo>
                  <a:lnTo>
                    <a:pt x="2" y="0"/>
                  </a:lnTo>
                  <a:lnTo>
                    <a:pt x="2" y="0"/>
                  </a:lnTo>
                  <a:lnTo>
                    <a:pt x="2" y="0"/>
                  </a:lnTo>
                  <a:lnTo>
                    <a:pt x="2" y="0"/>
                  </a:lnTo>
                  <a:lnTo>
                    <a:pt x="2" y="0"/>
                  </a:lnTo>
                  <a:lnTo>
                    <a:pt x="2" y="0"/>
                  </a:lnTo>
                  <a:lnTo>
                    <a:pt x="2" y="2"/>
                  </a:lnTo>
                  <a:lnTo>
                    <a:pt x="2" y="2"/>
                  </a:lnTo>
                  <a:lnTo>
                    <a:pt x="2" y="2"/>
                  </a:lnTo>
                  <a:lnTo>
                    <a:pt x="2" y="2"/>
                  </a:lnTo>
                  <a:lnTo>
                    <a:pt x="0" y="3"/>
                  </a:lnTo>
                  <a:lnTo>
                    <a:pt x="0" y="106"/>
                  </a:lnTo>
                  <a:lnTo>
                    <a:pt x="0" y="106"/>
                  </a:lnTo>
                  <a:lnTo>
                    <a:pt x="2" y="108"/>
                  </a:lnTo>
                  <a:lnTo>
                    <a:pt x="2" y="108"/>
                  </a:lnTo>
                  <a:lnTo>
                    <a:pt x="2" y="109"/>
                  </a:lnTo>
                  <a:lnTo>
                    <a:pt x="2" y="109"/>
                  </a:lnTo>
                  <a:lnTo>
                    <a:pt x="3" y="109"/>
                  </a:lnTo>
                  <a:lnTo>
                    <a:pt x="3" y="109"/>
                  </a:lnTo>
                  <a:lnTo>
                    <a:pt x="3" y="109"/>
                  </a:lnTo>
                  <a:lnTo>
                    <a:pt x="66" y="129"/>
                  </a:lnTo>
                  <a:lnTo>
                    <a:pt x="66" y="129"/>
                  </a:lnTo>
                  <a:lnTo>
                    <a:pt x="68" y="129"/>
                  </a:lnTo>
                  <a:lnTo>
                    <a:pt x="68" y="129"/>
                  </a:lnTo>
                  <a:lnTo>
                    <a:pt x="69" y="129"/>
                  </a:lnTo>
                  <a:lnTo>
                    <a:pt x="69" y="129"/>
                  </a:lnTo>
                  <a:lnTo>
                    <a:pt x="71" y="126"/>
                  </a:lnTo>
                  <a:lnTo>
                    <a:pt x="71" y="109"/>
                  </a:lnTo>
                  <a:lnTo>
                    <a:pt x="71" y="109"/>
                  </a:lnTo>
                  <a:lnTo>
                    <a:pt x="72" y="109"/>
                  </a:lnTo>
                  <a:lnTo>
                    <a:pt x="88" y="109"/>
                  </a:lnTo>
                  <a:lnTo>
                    <a:pt x="88" y="109"/>
                  </a:lnTo>
                  <a:lnTo>
                    <a:pt x="89" y="109"/>
                  </a:lnTo>
                  <a:lnTo>
                    <a:pt x="91" y="106"/>
                  </a:lnTo>
                  <a:lnTo>
                    <a:pt x="91" y="3"/>
                  </a:lnTo>
                  <a:lnTo>
                    <a:pt x="91" y="3"/>
                  </a:lnTo>
                  <a:lnTo>
                    <a:pt x="89" y="0"/>
                  </a:lnTo>
                  <a:lnTo>
                    <a:pt x="88" y="0"/>
                  </a:lnTo>
                  <a:lnTo>
                    <a:pt x="88" y="0"/>
                  </a:lnTo>
                  <a:close/>
                  <a:moveTo>
                    <a:pt x="65" y="121"/>
                  </a:moveTo>
                  <a:lnTo>
                    <a:pt x="7" y="104"/>
                  </a:lnTo>
                  <a:lnTo>
                    <a:pt x="7" y="6"/>
                  </a:lnTo>
                  <a:lnTo>
                    <a:pt x="65" y="25"/>
                  </a:lnTo>
                  <a:lnTo>
                    <a:pt x="65" y="121"/>
                  </a:lnTo>
                  <a:close/>
                  <a:moveTo>
                    <a:pt x="85" y="103"/>
                  </a:moveTo>
                  <a:lnTo>
                    <a:pt x="72" y="103"/>
                  </a:lnTo>
                  <a:lnTo>
                    <a:pt x="72" y="103"/>
                  </a:lnTo>
                  <a:lnTo>
                    <a:pt x="71" y="104"/>
                  </a:lnTo>
                  <a:lnTo>
                    <a:pt x="71" y="22"/>
                  </a:lnTo>
                  <a:lnTo>
                    <a:pt x="71" y="22"/>
                  </a:lnTo>
                  <a:lnTo>
                    <a:pt x="71" y="20"/>
                  </a:lnTo>
                  <a:lnTo>
                    <a:pt x="69" y="19"/>
                  </a:lnTo>
                  <a:lnTo>
                    <a:pt x="23" y="6"/>
                  </a:lnTo>
                  <a:lnTo>
                    <a:pt x="85" y="6"/>
                  </a:lnTo>
                  <a:lnTo>
                    <a:pt x="85" y="10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445"/>
            <p:cNvSpPr>
              <a:spLocks/>
            </p:cNvSpPr>
            <p:nvPr/>
          </p:nvSpPr>
          <p:spPr bwMode="auto">
            <a:xfrm>
              <a:off x="4235451" y="6753225"/>
              <a:ext cx="15875" cy="14288"/>
            </a:xfrm>
            <a:custGeom>
              <a:avLst/>
              <a:gdLst>
                <a:gd name="T0" fmla="*/ 5 w 10"/>
                <a:gd name="T1" fmla="*/ 9 h 9"/>
                <a:gd name="T2" fmla="*/ 5 w 10"/>
                <a:gd name="T3" fmla="*/ 9 h 9"/>
                <a:gd name="T4" fmla="*/ 8 w 10"/>
                <a:gd name="T5" fmla="*/ 8 h 9"/>
                <a:gd name="T6" fmla="*/ 10 w 10"/>
                <a:gd name="T7" fmla="*/ 5 h 9"/>
                <a:gd name="T8" fmla="*/ 10 w 10"/>
                <a:gd name="T9" fmla="*/ 5 h 9"/>
                <a:gd name="T10" fmla="*/ 8 w 10"/>
                <a:gd name="T11" fmla="*/ 0 h 9"/>
                <a:gd name="T12" fmla="*/ 5 w 10"/>
                <a:gd name="T13" fmla="*/ 0 h 9"/>
                <a:gd name="T14" fmla="*/ 5 w 10"/>
                <a:gd name="T15" fmla="*/ 0 h 9"/>
                <a:gd name="T16" fmla="*/ 0 w 10"/>
                <a:gd name="T17" fmla="*/ 0 h 9"/>
                <a:gd name="T18" fmla="*/ 0 w 10"/>
                <a:gd name="T19" fmla="*/ 5 h 9"/>
                <a:gd name="T20" fmla="*/ 0 w 10"/>
                <a:gd name="T21" fmla="*/ 5 h 9"/>
                <a:gd name="T22" fmla="*/ 0 w 10"/>
                <a:gd name="T23" fmla="*/ 8 h 9"/>
                <a:gd name="T24" fmla="*/ 5 w 10"/>
                <a:gd name="T25" fmla="*/ 9 h 9"/>
                <a:gd name="T26" fmla="*/ 5 w 10"/>
                <a:gd name="T2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9">
                  <a:moveTo>
                    <a:pt x="5" y="9"/>
                  </a:moveTo>
                  <a:lnTo>
                    <a:pt x="5" y="9"/>
                  </a:lnTo>
                  <a:lnTo>
                    <a:pt x="8" y="8"/>
                  </a:lnTo>
                  <a:lnTo>
                    <a:pt x="10" y="5"/>
                  </a:lnTo>
                  <a:lnTo>
                    <a:pt x="10" y="5"/>
                  </a:lnTo>
                  <a:lnTo>
                    <a:pt x="8" y="0"/>
                  </a:lnTo>
                  <a:lnTo>
                    <a:pt x="5" y="0"/>
                  </a:lnTo>
                  <a:lnTo>
                    <a:pt x="5" y="0"/>
                  </a:lnTo>
                  <a:lnTo>
                    <a:pt x="0" y="0"/>
                  </a:lnTo>
                  <a:lnTo>
                    <a:pt x="0" y="5"/>
                  </a:lnTo>
                  <a:lnTo>
                    <a:pt x="0" y="5"/>
                  </a:lnTo>
                  <a:lnTo>
                    <a:pt x="0" y="8"/>
                  </a:lnTo>
                  <a:lnTo>
                    <a:pt x="5" y="9"/>
                  </a:lnTo>
                  <a:lnTo>
                    <a:pt x="5"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4" name="Group 133"/>
          <p:cNvGrpSpPr/>
          <p:nvPr/>
        </p:nvGrpSpPr>
        <p:grpSpPr>
          <a:xfrm>
            <a:off x="4781484" y="6234788"/>
            <a:ext cx="188862" cy="158476"/>
            <a:chOff x="3841751" y="6656388"/>
            <a:chExt cx="160338" cy="179388"/>
          </a:xfrm>
        </p:grpSpPr>
        <p:sp>
          <p:nvSpPr>
            <p:cNvPr id="135" name="Freeform 446"/>
            <p:cNvSpPr>
              <a:spLocks noEditPoints="1"/>
            </p:cNvSpPr>
            <p:nvPr/>
          </p:nvSpPr>
          <p:spPr bwMode="auto">
            <a:xfrm>
              <a:off x="3841751" y="6678613"/>
              <a:ext cx="160338" cy="157163"/>
            </a:xfrm>
            <a:custGeom>
              <a:avLst/>
              <a:gdLst>
                <a:gd name="T0" fmla="*/ 98 w 101"/>
                <a:gd name="T1" fmla="*/ 0 h 99"/>
                <a:gd name="T2" fmla="*/ 87 w 101"/>
                <a:gd name="T3" fmla="*/ 0 h 99"/>
                <a:gd name="T4" fmla="*/ 87 w 101"/>
                <a:gd name="T5" fmla="*/ 0 h 99"/>
                <a:gd name="T6" fmla="*/ 86 w 101"/>
                <a:gd name="T7" fmla="*/ 0 h 99"/>
                <a:gd name="T8" fmla="*/ 84 w 101"/>
                <a:gd name="T9" fmla="*/ 1 h 99"/>
                <a:gd name="T10" fmla="*/ 84 w 101"/>
                <a:gd name="T11" fmla="*/ 1 h 99"/>
                <a:gd name="T12" fmla="*/ 86 w 101"/>
                <a:gd name="T13" fmla="*/ 4 h 99"/>
                <a:gd name="T14" fmla="*/ 87 w 101"/>
                <a:gd name="T15" fmla="*/ 4 h 99"/>
                <a:gd name="T16" fmla="*/ 95 w 101"/>
                <a:gd name="T17" fmla="*/ 4 h 99"/>
                <a:gd name="T18" fmla="*/ 95 w 101"/>
                <a:gd name="T19" fmla="*/ 21 h 99"/>
                <a:gd name="T20" fmla="*/ 5 w 101"/>
                <a:gd name="T21" fmla="*/ 21 h 99"/>
                <a:gd name="T22" fmla="*/ 5 w 101"/>
                <a:gd name="T23" fmla="*/ 4 h 99"/>
                <a:gd name="T24" fmla="*/ 11 w 101"/>
                <a:gd name="T25" fmla="*/ 4 h 99"/>
                <a:gd name="T26" fmla="*/ 11 w 101"/>
                <a:gd name="T27" fmla="*/ 4 h 99"/>
                <a:gd name="T28" fmla="*/ 14 w 101"/>
                <a:gd name="T29" fmla="*/ 4 h 99"/>
                <a:gd name="T30" fmla="*/ 14 w 101"/>
                <a:gd name="T31" fmla="*/ 1 h 99"/>
                <a:gd name="T32" fmla="*/ 14 w 101"/>
                <a:gd name="T33" fmla="*/ 1 h 99"/>
                <a:gd name="T34" fmla="*/ 14 w 101"/>
                <a:gd name="T35" fmla="*/ 0 h 99"/>
                <a:gd name="T36" fmla="*/ 11 w 101"/>
                <a:gd name="T37" fmla="*/ 0 h 99"/>
                <a:gd name="T38" fmla="*/ 3 w 101"/>
                <a:gd name="T39" fmla="*/ 0 h 99"/>
                <a:gd name="T40" fmla="*/ 3 w 101"/>
                <a:gd name="T41" fmla="*/ 0 h 99"/>
                <a:gd name="T42" fmla="*/ 2 w 101"/>
                <a:gd name="T43" fmla="*/ 0 h 99"/>
                <a:gd name="T44" fmla="*/ 0 w 101"/>
                <a:gd name="T45" fmla="*/ 1 h 99"/>
                <a:gd name="T46" fmla="*/ 0 w 101"/>
                <a:gd name="T47" fmla="*/ 96 h 99"/>
                <a:gd name="T48" fmla="*/ 0 w 101"/>
                <a:gd name="T49" fmla="*/ 96 h 99"/>
                <a:gd name="T50" fmla="*/ 2 w 101"/>
                <a:gd name="T51" fmla="*/ 98 h 99"/>
                <a:gd name="T52" fmla="*/ 3 w 101"/>
                <a:gd name="T53" fmla="*/ 99 h 99"/>
                <a:gd name="T54" fmla="*/ 98 w 101"/>
                <a:gd name="T55" fmla="*/ 99 h 99"/>
                <a:gd name="T56" fmla="*/ 98 w 101"/>
                <a:gd name="T57" fmla="*/ 99 h 99"/>
                <a:gd name="T58" fmla="*/ 100 w 101"/>
                <a:gd name="T59" fmla="*/ 98 h 99"/>
                <a:gd name="T60" fmla="*/ 101 w 101"/>
                <a:gd name="T61" fmla="*/ 96 h 99"/>
                <a:gd name="T62" fmla="*/ 101 w 101"/>
                <a:gd name="T63" fmla="*/ 1 h 99"/>
                <a:gd name="T64" fmla="*/ 101 w 101"/>
                <a:gd name="T65" fmla="*/ 1 h 99"/>
                <a:gd name="T66" fmla="*/ 100 w 101"/>
                <a:gd name="T67" fmla="*/ 0 h 99"/>
                <a:gd name="T68" fmla="*/ 98 w 101"/>
                <a:gd name="T69" fmla="*/ 0 h 99"/>
                <a:gd name="T70" fmla="*/ 98 w 101"/>
                <a:gd name="T71" fmla="*/ 0 h 99"/>
                <a:gd name="T72" fmla="*/ 95 w 101"/>
                <a:gd name="T73" fmla="*/ 93 h 99"/>
                <a:gd name="T74" fmla="*/ 5 w 101"/>
                <a:gd name="T75" fmla="*/ 93 h 99"/>
                <a:gd name="T76" fmla="*/ 5 w 101"/>
                <a:gd name="T77" fmla="*/ 26 h 99"/>
                <a:gd name="T78" fmla="*/ 95 w 101"/>
                <a:gd name="T79" fmla="*/ 26 h 99"/>
                <a:gd name="T80" fmla="*/ 95 w 101"/>
                <a:gd name="T81" fmla="*/ 9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99">
                  <a:moveTo>
                    <a:pt x="98" y="0"/>
                  </a:moveTo>
                  <a:lnTo>
                    <a:pt x="87" y="0"/>
                  </a:lnTo>
                  <a:lnTo>
                    <a:pt x="87" y="0"/>
                  </a:lnTo>
                  <a:lnTo>
                    <a:pt x="86" y="0"/>
                  </a:lnTo>
                  <a:lnTo>
                    <a:pt x="84" y="1"/>
                  </a:lnTo>
                  <a:lnTo>
                    <a:pt x="84" y="1"/>
                  </a:lnTo>
                  <a:lnTo>
                    <a:pt x="86" y="4"/>
                  </a:lnTo>
                  <a:lnTo>
                    <a:pt x="87" y="4"/>
                  </a:lnTo>
                  <a:lnTo>
                    <a:pt x="95" y="4"/>
                  </a:lnTo>
                  <a:lnTo>
                    <a:pt x="95" y="21"/>
                  </a:lnTo>
                  <a:lnTo>
                    <a:pt x="5" y="21"/>
                  </a:lnTo>
                  <a:lnTo>
                    <a:pt x="5" y="4"/>
                  </a:lnTo>
                  <a:lnTo>
                    <a:pt x="11" y="4"/>
                  </a:lnTo>
                  <a:lnTo>
                    <a:pt x="11" y="4"/>
                  </a:lnTo>
                  <a:lnTo>
                    <a:pt x="14" y="4"/>
                  </a:lnTo>
                  <a:lnTo>
                    <a:pt x="14" y="1"/>
                  </a:lnTo>
                  <a:lnTo>
                    <a:pt x="14" y="1"/>
                  </a:lnTo>
                  <a:lnTo>
                    <a:pt x="14" y="0"/>
                  </a:lnTo>
                  <a:lnTo>
                    <a:pt x="11" y="0"/>
                  </a:lnTo>
                  <a:lnTo>
                    <a:pt x="3" y="0"/>
                  </a:lnTo>
                  <a:lnTo>
                    <a:pt x="3" y="0"/>
                  </a:lnTo>
                  <a:lnTo>
                    <a:pt x="2" y="0"/>
                  </a:lnTo>
                  <a:lnTo>
                    <a:pt x="0" y="1"/>
                  </a:lnTo>
                  <a:lnTo>
                    <a:pt x="0" y="96"/>
                  </a:lnTo>
                  <a:lnTo>
                    <a:pt x="0" y="96"/>
                  </a:lnTo>
                  <a:lnTo>
                    <a:pt x="2" y="98"/>
                  </a:lnTo>
                  <a:lnTo>
                    <a:pt x="3" y="99"/>
                  </a:lnTo>
                  <a:lnTo>
                    <a:pt x="98" y="99"/>
                  </a:lnTo>
                  <a:lnTo>
                    <a:pt x="98" y="99"/>
                  </a:lnTo>
                  <a:lnTo>
                    <a:pt x="100" y="98"/>
                  </a:lnTo>
                  <a:lnTo>
                    <a:pt x="101" y="96"/>
                  </a:lnTo>
                  <a:lnTo>
                    <a:pt x="101" y="1"/>
                  </a:lnTo>
                  <a:lnTo>
                    <a:pt x="101" y="1"/>
                  </a:lnTo>
                  <a:lnTo>
                    <a:pt x="100" y="0"/>
                  </a:lnTo>
                  <a:lnTo>
                    <a:pt x="98" y="0"/>
                  </a:lnTo>
                  <a:lnTo>
                    <a:pt x="98" y="0"/>
                  </a:lnTo>
                  <a:close/>
                  <a:moveTo>
                    <a:pt x="95" y="93"/>
                  </a:moveTo>
                  <a:lnTo>
                    <a:pt x="5" y="93"/>
                  </a:lnTo>
                  <a:lnTo>
                    <a:pt x="5" y="26"/>
                  </a:lnTo>
                  <a:lnTo>
                    <a:pt x="95" y="26"/>
                  </a:lnTo>
                  <a:lnTo>
                    <a:pt x="95" y="9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447"/>
            <p:cNvSpPr>
              <a:spLocks/>
            </p:cNvSpPr>
            <p:nvPr/>
          </p:nvSpPr>
          <p:spPr bwMode="auto">
            <a:xfrm>
              <a:off x="3897313" y="6678613"/>
              <a:ext cx="47625" cy="6350"/>
            </a:xfrm>
            <a:custGeom>
              <a:avLst/>
              <a:gdLst>
                <a:gd name="T0" fmla="*/ 3 w 30"/>
                <a:gd name="T1" fmla="*/ 4 h 4"/>
                <a:gd name="T2" fmla="*/ 26 w 30"/>
                <a:gd name="T3" fmla="*/ 4 h 4"/>
                <a:gd name="T4" fmla="*/ 26 w 30"/>
                <a:gd name="T5" fmla="*/ 4 h 4"/>
                <a:gd name="T6" fmla="*/ 30 w 30"/>
                <a:gd name="T7" fmla="*/ 4 h 4"/>
                <a:gd name="T8" fmla="*/ 30 w 30"/>
                <a:gd name="T9" fmla="*/ 1 h 4"/>
                <a:gd name="T10" fmla="*/ 30 w 30"/>
                <a:gd name="T11" fmla="*/ 1 h 4"/>
                <a:gd name="T12" fmla="*/ 30 w 30"/>
                <a:gd name="T13" fmla="*/ 0 h 4"/>
                <a:gd name="T14" fmla="*/ 26 w 30"/>
                <a:gd name="T15" fmla="*/ 0 h 4"/>
                <a:gd name="T16" fmla="*/ 3 w 30"/>
                <a:gd name="T17" fmla="*/ 0 h 4"/>
                <a:gd name="T18" fmla="*/ 3 w 30"/>
                <a:gd name="T19" fmla="*/ 0 h 4"/>
                <a:gd name="T20" fmla="*/ 2 w 30"/>
                <a:gd name="T21" fmla="*/ 0 h 4"/>
                <a:gd name="T22" fmla="*/ 0 w 30"/>
                <a:gd name="T23" fmla="*/ 1 h 4"/>
                <a:gd name="T24" fmla="*/ 0 w 30"/>
                <a:gd name="T25" fmla="*/ 1 h 4"/>
                <a:gd name="T26" fmla="*/ 2 w 30"/>
                <a:gd name="T27" fmla="*/ 4 h 4"/>
                <a:gd name="T28" fmla="*/ 3 w 30"/>
                <a:gd name="T29" fmla="*/ 4 h 4"/>
                <a:gd name="T30" fmla="*/ 3 w 30"/>
                <a:gd name="T3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4">
                  <a:moveTo>
                    <a:pt x="3" y="4"/>
                  </a:moveTo>
                  <a:lnTo>
                    <a:pt x="26" y="4"/>
                  </a:lnTo>
                  <a:lnTo>
                    <a:pt x="26" y="4"/>
                  </a:lnTo>
                  <a:lnTo>
                    <a:pt x="30" y="4"/>
                  </a:lnTo>
                  <a:lnTo>
                    <a:pt x="30" y="1"/>
                  </a:lnTo>
                  <a:lnTo>
                    <a:pt x="30" y="1"/>
                  </a:lnTo>
                  <a:lnTo>
                    <a:pt x="30" y="0"/>
                  </a:lnTo>
                  <a:lnTo>
                    <a:pt x="26" y="0"/>
                  </a:lnTo>
                  <a:lnTo>
                    <a:pt x="3" y="0"/>
                  </a:lnTo>
                  <a:lnTo>
                    <a:pt x="3" y="0"/>
                  </a:lnTo>
                  <a:lnTo>
                    <a:pt x="2" y="0"/>
                  </a:lnTo>
                  <a:lnTo>
                    <a:pt x="0" y="1"/>
                  </a:lnTo>
                  <a:lnTo>
                    <a:pt x="0" y="1"/>
                  </a:lnTo>
                  <a:lnTo>
                    <a:pt x="2" y="4"/>
                  </a:lnTo>
                  <a:lnTo>
                    <a:pt x="3" y="4"/>
                  </a:lnTo>
                  <a:lnTo>
                    <a:pt x="3" y="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448"/>
            <p:cNvSpPr>
              <a:spLocks noEditPoints="1"/>
            </p:cNvSpPr>
            <p:nvPr/>
          </p:nvSpPr>
          <p:spPr bwMode="auto">
            <a:xfrm>
              <a:off x="3863976" y="6731000"/>
              <a:ext cx="115888" cy="85725"/>
            </a:xfrm>
            <a:custGeom>
              <a:avLst/>
              <a:gdLst>
                <a:gd name="T0" fmla="*/ 70 w 73"/>
                <a:gd name="T1" fmla="*/ 54 h 54"/>
                <a:gd name="T2" fmla="*/ 72 w 73"/>
                <a:gd name="T3" fmla="*/ 52 h 54"/>
                <a:gd name="T4" fmla="*/ 73 w 73"/>
                <a:gd name="T5" fmla="*/ 3 h 54"/>
                <a:gd name="T6" fmla="*/ 72 w 73"/>
                <a:gd name="T7" fmla="*/ 2 h 54"/>
                <a:gd name="T8" fmla="*/ 3 w 73"/>
                <a:gd name="T9" fmla="*/ 0 h 54"/>
                <a:gd name="T10" fmla="*/ 1 w 73"/>
                <a:gd name="T11" fmla="*/ 2 h 54"/>
                <a:gd name="T12" fmla="*/ 0 w 73"/>
                <a:gd name="T13" fmla="*/ 51 h 54"/>
                <a:gd name="T14" fmla="*/ 1 w 73"/>
                <a:gd name="T15" fmla="*/ 52 h 54"/>
                <a:gd name="T16" fmla="*/ 3 w 73"/>
                <a:gd name="T17" fmla="*/ 54 h 54"/>
                <a:gd name="T18" fmla="*/ 67 w 73"/>
                <a:gd name="T19" fmla="*/ 6 h 54"/>
                <a:gd name="T20" fmla="*/ 57 w 73"/>
                <a:gd name="T21" fmla="*/ 17 h 54"/>
                <a:gd name="T22" fmla="*/ 57 w 73"/>
                <a:gd name="T23" fmla="*/ 22 h 54"/>
                <a:gd name="T24" fmla="*/ 67 w 73"/>
                <a:gd name="T25" fmla="*/ 33 h 54"/>
                <a:gd name="T26" fmla="*/ 57 w 73"/>
                <a:gd name="T27" fmla="*/ 22 h 54"/>
                <a:gd name="T28" fmla="*/ 67 w 73"/>
                <a:gd name="T29" fmla="*/ 39 h 54"/>
                <a:gd name="T30" fmla="*/ 57 w 73"/>
                <a:gd name="T31" fmla="*/ 48 h 54"/>
                <a:gd name="T32" fmla="*/ 40 w 73"/>
                <a:gd name="T33" fmla="*/ 6 h 54"/>
                <a:gd name="T34" fmla="*/ 51 w 73"/>
                <a:gd name="T35" fmla="*/ 17 h 54"/>
                <a:gd name="T36" fmla="*/ 40 w 73"/>
                <a:gd name="T37" fmla="*/ 6 h 54"/>
                <a:gd name="T38" fmla="*/ 51 w 73"/>
                <a:gd name="T39" fmla="*/ 22 h 54"/>
                <a:gd name="T40" fmla="*/ 40 w 73"/>
                <a:gd name="T41" fmla="*/ 33 h 54"/>
                <a:gd name="T42" fmla="*/ 40 w 73"/>
                <a:gd name="T43" fmla="*/ 39 h 54"/>
                <a:gd name="T44" fmla="*/ 51 w 73"/>
                <a:gd name="T45" fmla="*/ 48 h 54"/>
                <a:gd name="T46" fmla="*/ 40 w 73"/>
                <a:gd name="T47" fmla="*/ 39 h 54"/>
                <a:gd name="T48" fmla="*/ 34 w 73"/>
                <a:gd name="T49" fmla="*/ 6 h 54"/>
                <a:gd name="T50" fmla="*/ 23 w 73"/>
                <a:gd name="T51" fmla="*/ 17 h 54"/>
                <a:gd name="T52" fmla="*/ 23 w 73"/>
                <a:gd name="T53" fmla="*/ 22 h 54"/>
                <a:gd name="T54" fmla="*/ 34 w 73"/>
                <a:gd name="T55" fmla="*/ 33 h 54"/>
                <a:gd name="T56" fmla="*/ 23 w 73"/>
                <a:gd name="T57" fmla="*/ 22 h 54"/>
                <a:gd name="T58" fmla="*/ 34 w 73"/>
                <a:gd name="T59" fmla="*/ 39 h 54"/>
                <a:gd name="T60" fmla="*/ 23 w 73"/>
                <a:gd name="T61" fmla="*/ 48 h 54"/>
                <a:gd name="T62" fmla="*/ 6 w 73"/>
                <a:gd name="T63" fmla="*/ 6 h 54"/>
                <a:gd name="T64" fmla="*/ 17 w 73"/>
                <a:gd name="T65" fmla="*/ 17 h 54"/>
                <a:gd name="T66" fmla="*/ 6 w 73"/>
                <a:gd name="T67" fmla="*/ 6 h 54"/>
                <a:gd name="T68" fmla="*/ 17 w 73"/>
                <a:gd name="T69" fmla="*/ 22 h 54"/>
                <a:gd name="T70" fmla="*/ 6 w 73"/>
                <a:gd name="T71" fmla="*/ 33 h 54"/>
                <a:gd name="T72" fmla="*/ 6 w 73"/>
                <a:gd name="T73" fmla="*/ 39 h 54"/>
                <a:gd name="T74" fmla="*/ 17 w 73"/>
                <a:gd name="T75" fmla="*/ 48 h 54"/>
                <a:gd name="T76" fmla="*/ 6 w 73"/>
                <a:gd name="T77"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 h="54">
                  <a:moveTo>
                    <a:pt x="3" y="54"/>
                  </a:moveTo>
                  <a:lnTo>
                    <a:pt x="70" y="54"/>
                  </a:lnTo>
                  <a:lnTo>
                    <a:pt x="70" y="54"/>
                  </a:lnTo>
                  <a:lnTo>
                    <a:pt x="72" y="52"/>
                  </a:lnTo>
                  <a:lnTo>
                    <a:pt x="73" y="51"/>
                  </a:lnTo>
                  <a:lnTo>
                    <a:pt x="73" y="3"/>
                  </a:lnTo>
                  <a:lnTo>
                    <a:pt x="73" y="3"/>
                  </a:lnTo>
                  <a:lnTo>
                    <a:pt x="72" y="2"/>
                  </a:lnTo>
                  <a:lnTo>
                    <a:pt x="70" y="0"/>
                  </a:lnTo>
                  <a:lnTo>
                    <a:pt x="3" y="0"/>
                  </a:lnTo>
                  <a:lnTo>
                    <a:pt x="3" y="0"/>
                  </a:lnTo>
                  <a:lnTo>
                    <a:pt x="1" y="2"/>
                  </a:lnTo>
                  <a:lnTo>
                    <a:pt x="0" y="3"/>
                  </a:lnTo>
                  <a:lnTo>
                    <a:pt x="0" y="51"/>
                  </a:lnTo>
                  <a:lnTo>
                    <a:pt x="0" y="51"/>
                  </a:lnTo>
                  <a:lnTo>
                    <a:pt x="1" y="52"/>
                  </a:lnTo>
                  <a:lnTo>
                    <a:pt x="3" y="54"/>
                  </a:lnTo>
                  <a:lnTo>
                    <a:pt x="3" y="54"/>
                  </a:lnTo>
                  <a:close/>
                  <a:moveTo>
                    <a:pt x="57" y="6"/>
                  </a:moveTo>
                  <a:lnTo>
                    <a:pt x="67" y="6"/>
                  </a:lnTo>
                  <a:lnTo>
                    <a:pt x="67" y="17"/>
                  </a:lnTo>
                  <a:lnTo>
                    <a:pt x="57" y="17"/>
                  </a:lnTo>
                  <a:lnTo>
                    <a:pt x="57" y="6"/>
                  </a:lnTo>
                  <a:close/>
                  <a:moveTo>
                    <a:pt x="57" y="22"/>
                  </a:moveTo>
                  <a:lnTo>
                    <a:pt x="67" y="22"/>
                  </a:lnTo>
                  <a:lnTo>
                    <a:pt x="67" y="33"/>
                  </a:lnTo>
                  <a:lnTo>
                    <a:pt x="57" y="33"/>
                  </a:lnTo>
                  <a:lnTo>
                    <a:pt x="57" y="22"/>
                  </a:lnTo>
                  <a:close/>
                  <a:moveTo>
                    <a:pt x="57" y="39"/>
                  </a:moveTo>
                  <a:lnTo>
                    <a:pt x="67" y="39"/>
                  </a:lnTo>
                  <a:lnTo>
                    <a:pt x="67" y="48"/>
                  </a:lnTo>
                  <a:lnTo>
                    <a:pt x="57" y="48"/>
                  </a:lnTo>
                  <a:lnTo>
                    <a:pt x="57" y="39"/>
                  </a:lnTo>
                  <a:close/>
                  <a:moveTo>
                    <a:pt x="40" y="6"/>
                  </a:moveTo>
                  <a:lnTo>
                    <a:pt x="51" y="6"/>
                  </a:lnTo>
                  <a:lnTo>
                    <a:pt x="51" y="17"/>
                  </a:lnTo>
                  <a:lnTo>
                    <a:pt x="40" y="17"/>
                  </a:lnTo>
                  <a:lnTo>
                    <a:pt x="40" y="6"/>
                  </a:lnTo>
                  <a:close/>
                  <a:moveTo>
                    <a:pt x="40" y="22"/>
                  </a:moveTo>
                  <a:lnTo>
                    <a:pt x="51" y="22"/>
                  </a:lnTo>
                  <a:lnTo>
                    <a:pt x="51" y="33"/>
                  </a:lnTo>
                  <a:lnTo>
                    <a:pt x="40" y="33"/>
                  </a:lnTo>
                  <a:lnTo>
                    <a:pt x="40" y="22"/>
                  </a:lnTo>
                  <a:close/>
                  <a:moveTo>
                    <a:pt x="40" y="39"/>
                  </a:moveTo>
                  <a:lnTo>
                    <a:pt x="51" y="39"/>
                  </a:lnTo>
                  <a:lnTo>
                    <a:pt x="51" y="48"/>
                  </a:lnTo>
                  <a:lnTo>
                    <a:pt x="40" y="48"/>
                  </a:lnTo>
                  <a:lnTo>
                    <a:pt x="40" y="39"/>
                  </a:lnTo>
                  <a:close/>
                  <a:moveTo>
                    <a:pt x="23" y="6"/>
                  </a:moveTo>
                  <a:lnTo>
                    <a:pt x="34" y="6"/>
                  </a:lnTo>
                  <a:lnTo>
                    <a:pt x="34" y="17"/>
                  </a:lnTo>
                  <a:lnTo>
                    <a:pt x="23" y="17"/>
                  </a:lnTo>
                  <a:lnTo>
                    <a:pt x="23" y="6"/>
                  </a:lnTo>
                  <a:close/>
                  <a:moveTo>
                    <a:pt x="23" y="22"/>
                  </a:moveTo>
                  <a:lnTo>
                    <a:pt x="34" y="22"/>
                  </a:lnTo>
                  <a:lnTo>
                    <a:pt x="34" y="33"/>
                  </a:lnTo>
                  <a:lnTo>
                    <a:pt x="23" y="33"/>
                  </a:lnTo>
                  <a:lnTo>
                    <a:pt x="23" y="22"/>
                  </a:lnTo>
                  <a:close/>
                  <a:moveTo>
                    <a:pt x="23" y="39"/>
                  </a:moveTo>
                  <a:lnTo>
                    <a:pt x="34" y="39"/>
                  </a:lnTo>
                  <a:lnTo>
                    <a:pt x="34" y="48"/>
                  </a:lnTo>
                  <a:lnTo>
                    <a:pt x="23" y="48"/>
                  </a:lnTo>
                  <a:lnTo>
                    <a:pt x="23" y="39"/>
                  </a:lnTo>
                  <a:close/>
                  <a:moveTo>
                    <a:pt x="6" y="6"/>
                  </a:moveTo>
                  <a:lnTo>
                    <a:pt x="17" y="6"/>
                  </a:lnTo>
                  <a:lnTo>
                    <a:pt x="17" y="17"/>
                  </a:lnTo>
                  <a:lnTo>
                    <a:pt x="6" y="17"/>
                  </a:lnTo>
                  <a:lnTo>
                    <a:pt x="6" y="6"/>
                  </a:lnTo>
                  <a:close/>
                  <a:moveTo>
                    <a:pt x="6" y="22"/>
                  </a:moveTo>
                  <a:lnTo>
                    <a:pt x="17" y="22"/>
                  </a:lnTo>
                  <a:lnTo>
                    <a:pt x="17" y="33"/>
                  </a:lnTo>
                  <a:lnTo>
                    <a:pt x="6" y="33"/>
                  </a:lnTo>
                  <a:lnTo>
                    <a:pt x="6" y="22"/>
                  </a:lnTo>
                  <a:close/>
                  <a:moveTo>
                    <a:pt x="6" y="39"/>
                  </a:moveTo>
                  <a:lnTo>
                    <a:pt x="17" y="39"/>
                  </a:lnTo>
                  <a:lnTo>
                    <a:pt x="17" y="48"/>
                  </a:lnTo>
                  <a:lnTo>
                    <a:pt x="6" y="48"/>
                  </a:lnTo>
                  <a:lnTo>
                    <a:pt x="6" y="3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449"/>
            <p:cNvSpPr>
              <a:spLocks/>
            </p:cNvSpPr>
            <p:nvPr/>
          </p:nvSpPr>
          <p:spPr bwMode="auto">
            <a:xfrm>
              <a:off x="3878263" y="6656388"/>
              <a:ext cx="7938" cy="38100"/>
            </a:xfrm>
            <a:custGeom>
              <a:avLst/>
              <a:gdLst>
                <a:gd name="T0" fmla="*/ 2 w 5"/>
                <a:gd name="T1" fmla="*/ 24 h 24"/>
                <a:gd name="T2" fmla="*/ 2 w 5"/>
                <a:gd name="T3" fmla="*/ 24 h 24"/>
                <a:gd name="T4" fmla="*/ 3 w 5"/>
                <a:gd name="T5" fmla="*/ 24 h 24"/>
                <a:gd name="T6" fmla="*/ 5 w 5"/>
                <a:gd name="T7" fmla="*/ 23 h 24"/>
                <a:gd name="T8" fmla="*/ 5 w 5"/>
                <a:gd name="T9" fmla="*/ 3 h 24"/>
                <a:gd name="T10" fmla="*/ 5 w 5"/>
                <a:gd name="T11" fmla="*/ 3 h 24"/>
                <a:gd name="T12" fmla="*/ 3 w 5"/>
                <a:gd name="T13" fmla="*/ 1 h 24"/>
                <a:gd name="T14" fmla="*/ 2 w 5"/>
                <a:gd name="T15" fmla="*/ 0 h 24"/>
                <a:gd name="T16" fmla="*/ 2 w 5"/>
                <a:gd name="T17" fmla="*/ 0 h 24"/>
                <a:gd name="T18" fmla="*/ 0 w 5"/>
                <a:gd name="T19" fmla="*/ 1 h 24"/>
                <a:gd name="T20" fmla="*/ 0 w 5"/>
                <a:gd name="T21" fmla="*/ 3 h 24"/>
                <a:gd name="T22" fmla="*/ 0 w 5"/>
                <a:gd name="T23" fmla="*/ 23 h 24"/>
                <a:gd name="T24" fmla="*/ 0 w 5"/>
                <a:gd name="T25" fmla="*/ 23 h 24"/>
                <a:gd name="T26" fmla="*/ 0 w 5"/>
                <a:gd name="T27" fmla="*/ 24 h 24"/>
                <a:gd name="T28" fmla="*/ 2 w 5"/>
                <a:gd name="T29" fmla="*/ 24 h 24"/>
                <a:gd name="T30" fmla="*/ 2 w 5"/>
                <a:gd name="T3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24">
                  <a:moveTo>
                    <a:pt x="2" y="24"/>
                  </a:moveTo>
                  <a:lnTo>
                    <a:pt x="2" y="24"/>
                  </a:lnTo>
                  <a:lnTo>
                    <a:pt x="3" y="24"/>
                  </a:lnTo>
                  <a:lnTo>
                    <a:pt x="5" y="23"/>
                  </a:lnTo>
                  <a:lnTo>
                    <a:pt x="5" y="3"/>
                  </a:lnTo>
                  <a:lnTo>
                    <a:pt x="5" y="3"/>
                  </a:lnTo>
                  <a:lnTo>
                    <a:pt x="3" y="1"/>
                  </a:lnTo>
                  <a:lnTo>
                    <a:pt x="2" y="0"/>
                  </a:lnTo>
                  <a:lnTo>
                    <a:pt x="2" y="0"/>
                  </a:lnTo>
                  <a:lnTo>
                    <a:pt x="0" y="1"/>
                  </a:lnTo>
                  <a:lnTo>
                    <a:pt x="0" y="3"/>
                  </a:lnTo>
                  <a:lnTo>
                    <a:pt x="0" y="23"/>
                  </a:lnTo>
                  <a:lnTo>
                    <a:pt x="0" y="23"/>
                  </a:lnTo>
                  <a:lnTo>
                    <a:pt x="0" y="24"/>
                  </a:lnTo>
                  <a:lnTo>
                    <a:pt x="2" y="24"/>
                  </a:lnTo>
                  <a:lnTo>
                    <a:pt x="2" y="2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450"/>
            <p:cNvSpPr>
              <a:spLocks/>
            </p:cNvSpPr>
            <p:nvPr/>
          </p:nvSpPr>
          <p:spPr bwMode="auto">
            <a:xfrm>
              <a:off x="3956051" y="6656388"/>
              <a:ext cx="7938" cy="38100"/>
            </a:xfrm>
            <a:custGeom>
              <a:avLst/>
              <a:gdLst>
                <a:gd name="T0" fmla="*/ 3 w 5"/>
                <a:gd name="T1" fmla="*/ 24 h 24"/>
                <a:gd name="T2" fmla="*/ 3 w 5"/>
                <a:gd name="T3" fmla="*/ 24 h 24"/>
                <a:gd name="T4" fmla="*/ 5 w 5"/>
                <a:gd name="T5" fmla="*/ 24 h 24"/>
                <a:gd name="T6" fmla="*/ 5 w 5"/>
                <a:gd name="T7" fmla="*/ 23 h 24"/>
                <a:gd name="T8" fmla="*/ 5 w 5"/>
                <a:gd name="T9" fmla="*/ 3 h 24"/>
                <a:gd name="T10" fmla="*/ 5 w 5"/>
                <a:gd name="T11" fmla="*/ 3 h 24"/>
                <a:gd name="T12" fmla="*/ 5 w 5"/>
                <a:gd name="T13" fmla="*/ 1 h 24"/>
                <a:gd name="T14" fmla="*/ 3 w 5"/>
                <a:gd name="T15" fmla="*/ 0 h 24"/>
                <a:gd name="T16" fmla="*/ 3 w 5"/>
                <a:gd name="T17" fmla="*/ 0 h 24"/>
                <a:gd name="T18" fmla="*/ 2 w 5"/>
                <a:gd name="T19" fmla="*/ 1 h 24"/>
                <a:gd name="T20" fmla="*/ 0 w 5"/>
                <a:gd name="T21" fmla="*/ 3 h 24"/>
                <a:gd name="T22" fmla="*/ 0 w 5"/>
                <a:gd name="T23" fmla="*/ 23 h 24"/>
                <a:gd name="T24" fmla="*/ 0 w 5"/>
                <a:gd name="T25" fmla="*/ 23 h 24"/>
                <a:gd name="T26" fmla="*/ 2 w 5"/>
                <a:gd name="T27" fmla="*/ 24 h 24"/>
                <a:gd name="T28" fmla="*/ 3 w 5"/>
                <a:gd name="T29" fmla="*/ 24 h 24"/>
                <a:gd name="T30" fmla="*/ 3 w 5"/>
                <a:gd name="T3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24">
                  <a:moveTo>
                    <a:pt x="3" y="24"/>
                  </a:moveTo>
                  <a:lnTo>
                    <a:pt x="3" y="24"/>
                  </a:lnTo>
                  <a:lnTo>
                    <a:pt x="5" y="24"/>
                  </a:lnTo>
                  <a:lnTo>
                    <a:pt x="5" y="23"/>
                  </a:lnTo>
                  <a:lnTo>
                    <a:pt x="5" y="3"/>
                  </a:lnTo>
                  <a:lnTo>
                    <a:pt x="5" y="3"/>
                  </a:lnTo>
                  <a:lnTo>
                    <a:pt x="5" y="1"/>
                  </a:lnTo>
                  <a:lnTo>
                    <a:pt x="3" y="0"/>
                  </a:lnTo>
                  <a:lnTo>
                    <a:pt x="3" y="0"/>
                  </a:lnTo>
                  <a:lnTo>
                    <a:pt x="2" y="1"/>
                  </a:lnTo>
                  <a:lnTo>
                    <a:pt x="0" y="3"/>
                  </a:lnTo>
                  <a:lnTo>
                    <a:pt x="0" y="23"/>
                  </a:lnTo>
                  <a:lnTo>
                    <a:pt x="0" y="23"/>
                  </a:lnTo>
                  <a:lnTo>
                    <a:pt x="2" y="24"/>
                  </a:lnTo>
                  <a:lnTo>
                    <a:pt x="3" y="24"/>
                  </a:lnTo>
                  <a:lnTo>
                    <a:pt x="3" y="2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0" name="Group 139"/>
          <p:cNvGrpSpPr/>
          <p:nvPr/>
        </p:nvGrpSpPr>
        <p:grpSpPr>
          <a:xfrm>
            <a:off x="9517989" y="6267055"/>
            <a:ext cx="181383" cy="109391"/>
            <a:chOff x="7862888" y="6692900"/>
            <a:chExt cx="153988" cy="123826"/>
          </a:xfrm>
        </p:grpSpPr>
        <p:sp>
          <p:nvSpPr>
            <p:cNvPr id="141" name="Freeform 451"/>
            <p:cNvSpPr>
              <a:spLocks noEditPoints="1"/>
            </p:cNvSpPr>
            <p:nvPr/>
          </p:nvSpPr>
          <p:spPr bwMode="auto">
            <a:xfrm>
              <a:off x="7862888" y="6692900"/>
              <a:ext cx="153988" cy="38100"/>
            </a:xfrm>
            <a:custGeom>
              <a:avLst/>
              <a:gdLst>
                <a:gd name="T0" fmla="*/ 20 w 97"/>
                <a:gd name="T1" fmla="*/ 15 h 24"/>
                <a:gd name="T2" fmla="*/ 20 w 97"/>
                <a:gd name="T3" fmla="*/ 15 h 24"/>
                <a:gd name="T4" fmla="*/ 23 w 97"/>
                <a:gd name="T5" fmla="*/ 20 h 24"/>
                <a:gd name="T6" fmla="*/ 29 w 97"/>
                <a:gd name="T7" fmla="*/ 24 h 24"/>
                <a:gd name="T8" fmla="*/ 33 w 97"/>
                <a:gd name="T9" fmla="*/ 24 h 24"/>
                <a:gd name="T10" fmla="*/ 40 w 97"/>
                <a:gd name="T11" fmla="*/ 23 h 24"/>
                <a:gd name="T12" fmla="*/ 45 w 97"/>
                <a:gd name="T13" fmla="*/ 15 h 24"/>
                <a:gd name="T14" fmla="*/ 94 w 97"/>
                <a:gd name="T15" fmla="*/ 15 h 24"/>
                <a:gd name="T16" fmla="*/ 97 w 97"/>
                <a:gd name="T17" fmla="*/ 12 h 24"/>
                <a:gd name="T18" fmla="*/ 97 w 97"/>
                <a:gd name="T19" fmla="*/ 11 h 24"/>
                <a:gd name="T20" fmla="*/ 45 w 97"/>
                <a:gd name="T21" fmla="*/ 9 h 24"/>
                <a:gd name="T22" fmla="*/ 43 w 97"/>
                <a:gd name="T23" fmla="*/ 6 h 24"/>
                <a:gd name="T24" fmla="*/ 37 w 97"/>
                <a:gd name="T25" fmla="*/ 0 h 24"/>
                <a:gd name="T26" fmla="*/ 33 w 97"/>
                <a:gd name="T27" fmla="*/ 0 h 24"/>
                <a:gd name="T28" fmla="*/ 25 w 97"/>
                <a:gd name="T29" fmla="*/ 3 h 24"/>
                <a:gd name="T30" fmla="*/ 20 w 97"/>
                <a:gd name="T31" fmla="*/ 9 h 24"/>
                <a:gd name="T32" fmla="*/ 20 w 97"/>
                <a:gd name="T33" fmla="*/ 9 h 24"/>
                <a:gd name="T34" fmla="*/ 5 w 97"/>
                <a:gd name="T35" fmla="*/ 9 h 24"/>
                <a:gd name="T36" fmla="*/ 0 w 97"/>
                <a:gd name="T37" fmla="*/ 12 h 24"/>
                <a:gd name="T38" fmla="*/ 2 w 97"/>
                <a:gd name="T39" fmla="*/ 15 h 24"/>
                <a:gd name="T40" fmla="*/ 5 w 97"/>
                <a:gd name="T41" fmla="*/ 15 h 24"/>
                <a:gd name="T42" fmla="*/ 33 w 97"/>
                <a:gd name="T43" fmla="*/ 6 h 24"/>
                <a:gd name="T44" fmla="*/ 39 w 97"/>
                <a:gd name="T45" fmla="*/ 12 h 24"/>
                <a:gd name="T46" fmla="*/ 39 w 97"/>
                <a:gd name="T47" fmla="*/ 12 h 24"/>
                <a:gd name="T48" fmla="*/ 39 w 97"/>
                <a:gd name="T49" fmla="*/ 14 h 24"/>
                <a:gd name="T50" fmla="*/ 37 w 97"/>
                <a:gd name="T51" fmla="*/ 17 h 24"/>
                <a:gd name="T52" fmla="*/ 33 w 97"/>
                <a:gd name="T53" fmla="*/ 18 h 24"/>
                <a:gd name="T54" fmla="*/ 29 w 97"/>
                <a:gd name="T55" fmla="*/ 17 h 24"/>
                <a:gd name="T56" fmla="*/ 26 w 97"/>
                <a:gd name="T57" fmla="*/ 12 h 24"/>
                <a:gd name="T58" fmla="*/ 28 w 97"/>
                <a:gd name="T59" fmla="*/ 11 h 24"/>
                <a:gd name="T60" fmla="*/ 31 w 97"/>
                <a:gd name="T61" fmla="*/ 7 h 24"/>
                <a:gd name="T62" fmla="*/ 33 w 97"/>
                <a:gd name="T63"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24">
                  <a:moveTo>
                    <a:pt x="5" y="15"/>
                  </a:moveTo>
                  <a:lnTo>
                    <a:pt x="20" y="15"/>
                  </a:lnTo>
                  <a:lnTo>
                    <a:pt x="20" y="15"/>
                  </a:lnTo>
                  <a:lnTo>
                    <a:pt x="20" y="15"/>
                  </a:lnTo>
                  <a:lnTo>
                    <a:pt x="20" y="15"/>
                  </a:lnTo>
                  <a:lnTo>
                    <a:pt x="23" y="20"/>
                  </a:lnTo>
                  <a:lnTo>
                    <a:pt x="25" y="23"/>
                  </a:lnTo>
                  <a:lnTo>
                    <a:pt x="29" y="24"/>
                  </a:lnTo>
                  <a:lnTo>
                    <a:pt x="33" y="24"/>
                  </a:lnTo>
                  <a:lnTo>
                    <a:pt x="33" y="24"/>
                  </a:lnTo>
                  <a:lnTo>
                    <a:pt x="37" y="24"/>
                  </a:lnTo>
                  <a:lnTo>
                    <a:pt x="40" y="23"/>
                  </a:lnTo>
                  <a:lnTo>
                    <a:pt x="43" y="20"/>
                  </a:lnTo>
                  <a:lnTo>
                    <a:pt x="45" y="15"/>
                  </a:lnTo>
                  <a:lnTo>
                    <a:pt x="94" y="15"/>
                  </a:lnTo>
                  <a:lnTo>
                    <a:pt x="94" y="15"/>
                  </a:lnTo>
                  <a:lnTo>
                    <a:pt x="97" y="15"/>
                  </a:lnTo>
                  <a:lnTo>
                    <a:pt x="97" y="12"/>
                  </a:lnTo>
                  <a:lnTo>
                    <a:pt x="97" y="12"/>
                  </a:lnTo>
                  <a:lnTo>
                    <a:pt x="97" y="11"/>
                  </a:lnTo>
                  <a:lnTo>
                    <a:pt x="94" y="9"/>
                  </a:lnTo>
                  <a:lnTo>
                    <a:pt x="45" y="9"/>
                  </a:lnTo>
                  <a:lnTo>
                    <a:pt x="45" y="9"/>
                  </a:lnTo>
                  <a:lnTo>
                    <a:pt x="43" y="6"/>
                  </a:lnTo>
                  <a:lnTo>
                    <a:pt x="40" y="3"/>
                  </a:lnTo>
                  <a:lnTo>
                    <a:pt x="37" y="0"/>
                  </a:lnTo>
                  <a:lnTo>
                    <a:pt x="33" y="0"/>
                  </a:lnTo>
                  <a:lnTo>
                    <a:pt x="33" y="0"/>
                  </a:lnTo>
                  <a:lnTo>
                    <a:pt x="29" y="0"/>
                  </a:lnTo>
                  <a:lnTo>
                    <a:pt x="25" y="3"/>
                  </a:lnTo>
                  <a:lnTo>
                    <a:pt x="23" y="6"/>
                  </a:lnTo>
                  <a:lnTo>
                    <a:pt x="20" y="9"/>
                  </a:lnTo>
                  <a:lnTo>
                    <a:pt x="20" y="9"/>
                  </a:lnTo>
                  <a:lnTo>
                    <a:pt x="20" y="9"/>
                  </a:lnTo>
                  <a:lnTo>
                    <a:pt x="5" y="9"/>
                  </a:lnTo>
                  <a:lnTo>
                    <a:pt x="5" y="9"/>
                  </a:lnTo>
                  <a:lnTo>
                    <a:pt x="2" y="11"/>
                  </a:lnTo>
                  <a:lnTo>
                    <a:pt x="0" y="12"/>
                  </a:lnTo>
                  <a:lnTo>
                    <a:pt x="0" y="12"/>
                  </a:lnTo>
                  <a:lnTo>
                    <a:pt x="2" y="15"/>
                  </a:lnTo>
                  <a:lnTo>
                    <a:pt x="5" y="15"/>
                  </a:lnTo>
                  <a:lnTo>
                    <a:pt x="5" y="15"/>
                  </a:lnTo>
                  <a:close/>
                  <a:moveTo>
                    <a:pt x="33" y="6"/>
                  </a:moveTo>
                  <a:lnTo>
                    <a:pt x="33" y="6"/>
                  </a:lnTo>
                  <a:lnTo>
                    <a:pt x="37" y="7"/>
                  </a:lnTo>
                  <a:lnTo>
                    <a:pt x="39" y="12"/>
                  </a:lnTo>
                  <a:lnTo>
                    <a:pt x="39" y="12"/>
                  </a:lnTo>
                  <a:lnTo>
                    <a:pt x="39" y="12"/>
                  </a:lnTo>
                  <a:lnTo>
                    <a:pt x="39" y="12"/>
                  </a:lnTo>
                  <a:lnTo>
                    <a:pt x="39" y="14"/>
                  </a:lnTo>
                  <a:lnTo>
                    <a:pt x="39" y="14"/>
                  </a:lnTo>
                  <a:lnTo>
                    <a:pt x="37" y="17"/>
                  </a:lnTo>
                  <a:lnTo>
                    <a:pt x="33" y="18"/>
                  </a:lnTo>
                  <a:lnTo>
                    <a:pt x="33" y="18"/>
                  </a:lnTo>
                  <a:lnTo>
                    <a:pt x="31" y="18"/>
                  </a:lnTo>
                  <a:lnTo>
                    <a:pt x="29" y="17"/>
                  </a:lnTo>
                  <a:lnTo>
                    <a:pt x="28" y="15"/>
                  </a:lnTo>
                  <a:lnTo>
                    <a:pt x="26" y="12"/>
                  </a:lnTo>
                  <a:lnTo>
                    <a:pt x="26" y="12"/>
                  </a:lnTo>
                  <a:lnTo>
                    <a:pt x="28" y="11"/>
                  </a:lnTo>
                  <a:lnTo>
                    <a:pt x="29" y="7"/>
                  </a:lnTo>
                  <a:lnTo>
                    <a:pt x="31" y="7"/>
                  </a:lnTo>
                  <a:lnTo>
                    <a:pt x="33" y="6"/>
                  </a:lnTo>
                  <a:lnTo>
                    <a:pt x="33"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452"/>
            <p:cNvSpPr>
              <a:spLocks noEditPoints="1"/>
            </p:cNvSpPr>
            <p:nvPr/>
          </p:nvSpPr>
          <p:spPr bwMode="auto">
            <a:xfrm>
              <a:off x="7862888" y="6777038"/>
              <a:ext cx="153988" cy="39688"/>
            </a:xfrm>
            <a:custGeom>
              <a:avLst/>
              <a:gdLst>
                <a:gd name="T0" fmla="*/ 45 w 97"/>
                <a:gd name="T1" fmla="*/ 10 h 25"/>
                <a:gd name="T2" fmla="*/ 43 w 97"/>
                <a:gd name="T3" fmla="*/ 7 h 25"/>
                <a:gd name="T4" fmla="*/ 37 w 97"/>
                <a:gd name="T5" fmla="*/ 0 h 25"/>
                <a:gd name="T6" fmla="*/ 33 w 97"/>
                <a:gd name="T7" fmla="*/ 0 h 25"/>
                <a:gd name="T8" fmla="*/ 25 w 97"/>
                <a:gd name="T9" fmla="*/ 4 h 25"/>
                <a:gd name="T10" fmla="*/ 20 w 97"/>
                <a:gd name="T11" fmla="*/ 10 h 25"/>
                <a:gd name="T12" fmla="*/ 20 w 97"/>
                <a:gd name="T13" fmla="*/ 10 h 25"/>
                <a:gd name="T14" fmla="*/ 5 w 97"/>
                <a:gd name="T15" fmla="*/ 10 h 25"/>
                <a:gd name="T16" fmla="*/ 0 w 97"/>
                <a:gd name="T17" fmla="*/ 13 h 25"/>
                <a:gd name="T18" fmla="*/ 2 w 97"/>
                <a:gd name="T19" fmla="*/ 16 h 25"/>
                <a:gd name="T20" fmla="*/ 20 w 97"/>
                <a:gd name="T21" fmla="*/ 16 h 25"/>
                <a:gd name="T22" fmla="*/ 20 w 97"/>
                <a:gd name="T23" fmla="*/ 16 h 25"/>
                <a:gd name="T24" fmla="*/ 23 w 97"/>
                <a:gd name="T25" fmla="*/ 20 h 25"/>
                <a:gd name="T26" fmla="*/ 29 w 97"/>
                <a:gd name="T27" fmla="*/ 25 h 25"/>
                <a:gd name="T28" fmla="*/ 33 w 97"/>
                <a:gd name="T29" fmla="*/ 25 h 25"/>
                <a:gd name="T30" fmla="*/ 40 w 97"/>
                <a:gd name="T31" fmla="*/ 23 h 25"/>
                <a:gd name="T32" fmla="*/ 45 w 97"/>
                <a:gd name="T33" fmla="*/ 16 h 25"/>
                <a:gd name="T34" fmla="*/ 94 w 97"/>
                <a:gd name="T35" fmla="*/ 16 h 25"/>
                <a:gd name="T36" fmla="*/ 97 w 97"/>
                <a:gd name="T37" fmla="*/ 13 h 25"/>
                <a:gd name="T38" fmla="*/ 97 w 97"/>
                <a:gd name="T39" fmla="*/ 11 h 25"/>
                <a:gd name="T40" fmla="*/ 94 w 97"/>
                <a:gd name="T41" fmla="*/ 10 h 25"/>
                <a:gd name="T42" fmla="*/ 39 w 97"/>
                <a:gd name="T43" fmla="*/ 14 h 25"/>
                <a:gd name="T44" fmla="*/ 33 w 97"/>
                <a:gd name="T45" fmla="*/ 19 h 25"/>
                <a:gd name="T46" fmla="*/ 31 w 97"/>
                <a:gd name="T47" fmla="*/ 19 h 25"/>
                <a:gd name="T48" fmla="*/ 28 w 97"/>
                <a:gd name="T49" fmla="*/ 16 h 25"/>
                <a:gd name="T50" fmla="*/ 26 w 97"/>
                <a:gd name="T51" fmla="*/ 13 h 25"/>
                <a:gd name="T52" fmla="*/ 29 w 97"/>
                <a:gd name="T53" fmla="*/ 8 h 25"/>
                <a:gd name="T54" fmla="*/ 33 w 97"/>
                <a:gd name="T55" fmla="*/ 7 h 25"/>
                <a:gd name="T56" fmla="*/ 37 w 97"/>
                <a:gd name="T57" fmla="*/ 8 h 25"/>
                <a:gd name="T58" fmla="*/ 39 w 97"/>
                <a:gd name="T59" fmla="*/ 13 h 25"/>
                <a:gd name="T60" fmla="*/ 39 w 97"/>
                <a:gd name="T61" fmla="*/ 13 h 25"/>
                <a:gd name="T62" fmla="*/ 39 w 97"/>
                <a:gd name="T63"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25">
                  <a:moveTo>
                    <a:pt x="94" y="10"/>
                  </a:moveTo>
                  <a:lnTo>
                    <a:pt x="45" y="10"/>
                  </a:lnTo>
                  <a:lnTo>
                    <a:pt x="45" y="10"/>
                  </a:lnTo>
                  <a:lnTo>
                    <a:pt x="43" y="7"/>
                  </a:lnTo>
                  <a:lnTo>
                    <a:pt x="40" y="4"/>
                  </a:lnTo>
                  <a:lnTo>
                    <a:pt x="37" y="0"/>
                  </a:lnTo>
                  <a:lnTo>
                    <a:pt x="33" y="0"/>
                  </a:lnTo>
                  <a:lnTo>
                    <a:pt x="33" y="0"/>
                  </a:lnTo>
                  <a:lnTo>
                    <a:pt x="29" y="0"/>
                  </a:lnTo>
                  <a:lnTo>
                    <a:pt x="25" y="4"/>
                  </a:lnTo>
                  <a:lnTo>
                    <a:pt x="23" y="7"/>
                  </a:lnTo>
                  <a:lnTo>
                    <a:pt x="20" y="10"/>
                  </a:lnTo>
                  <a:lnTo>
                    <a:pt x="20" y="10"/>
                  </a:lnTo>
                  <a:lnTo>
                    <a:pt x="20" y="10"/>
                  </a:lnTo>
                  <a:lnTo>
                    <a:pt x="5" y="10"/>
                  </a:lnTo>
                  <a:lnTo>
                    <a:pt x="5" y="10"/>
                  </a:lnTo>
                  <a:lnTo>
                    <a:pt x="2" y="11"/>
                  </a:lnTo>
                  <a:lnTo>
                    <a:pt x="0" y="13"/>
                  </a:lnTo>
                  <a:lnTo>
                    <a:pt x="0" y="13"/>
                  </a:lnTo>
                  <a:lnTo>
                    <a:pt x="2" y="16"/>
                  </a:lnTo>
                  <a:lnTo>
                    <a:pt x="5" y="16"/>
                  </a:lnTo>
                  <a:lnTo>
                    <a:pt x="20" y="16"/>
                  </a:lnTo>
                  <a:lnTo>
                    <a:pt x="20" y="16"/>
                  </a:lnTo>
                  <a:lnTo>
                    <a:pt x="20" y="16"/>
                  </a:lnTo>
                  <a:lnTo>
                    <a:pt x="20" y="16"/>
                  </a:lnTo>
                  <a:lnTo>
                    <a:pt x="23" y="20"/>
                  </a:lnTo>
                  <a:lnTo>
                    <a:pt x="25" y="23"/>
                  </a:lnTo>
                  <a:lnTo>
                    <a:pt x="29" y="25"/>
                  </a:lnTo>
                  <a:lnTo>
                    <a:pt x="33" y="25"/>
                  </a:lnTo>
                  <a:lnTo>
                    <a:pt x="33" y="25"/>
                  </a:lnTo>
                  <a:lnTo>
                    <a:pt x="37" y="25"/>
                  </a:lnTo>
                  <a:lnTo>
                    <a:pt x="40" y="23"/>
                  </a:lnTo>
                  <a:lnTo>
                    <a:pt x="43" y="20"/>
                  </a:lnTo>
                  <a:lnTo>
                    <a:pt x="45" y="16"/>
                  </a:lnTo>
                  <a:lnTo>
                    <a:pt x="94" y="16"/>
                  </a:lnTo>
                  <a:lnTo>
                    <a:pt x="94" y="16"/>
                  </a:lnTo>
                  <a:lnTo>
                    <a:pt x="97" y="16"/>
                  </a:lnTo>
                  <a:lnTo>
                    <a:pt x="97" y="13"/>
                  </a:lnTo>
                  <a:lnTo>
                    <a:pt x="97" y="13"/>
                  </a:lnTo>
                  <a:lnTo>
                    <a:pt x="97" y="11"/>
                  </a:lnTo>
                  <a:lnTo>
                    <a:pt x="94" y="10"/>
                  </a:lnTo>
                  <a:lnTo>
                    <a:pt x="94" y="10"/>
                  </a:lnTo>
                  <a:close/>
                  <a:moveTo>
                    <a:pt x="39" y="14"/>
                  </a:moveTo>
                  <a:lnTo>
                    <a:pt x="39" y="14"/>
                  </a:lnTo>
                  <a:lnTo>
                    <a:pt x="37" y="17"/>
                  </a:lnTo>
                  <a:lnTo>
                    <a:pt x="33" y="19"/>
                  </a:lnTo>
                  <a:lnTo>
                    <a:pt x="33" y="19"/>
                  </a:lnTo>
                  <a:lnTo>
                    <a:pt x="31" y="19"/>
                  </a:lnTo>
                  <a:lnTo>
                    <a:pt x="29" y="17"/>
                  </a:lnTo>
                  <a:lnTo>
                    <a:pt x="28" y="16"/>
                  </a:lnTo>
                  <a:lnTo>
                    <a:pt x="26" y="13"/>
                  </a:lnTo>
                  <a:lnTo>
                    <a:pt x="26" y="13"/>
                  </a:lnTo>
                  <a:lnTo>
                    <a:pt x="28" y="11"/>
                  </a:lnTo>
                  <a:lnTo>
                    <a:pt x="29" y="8"/>
                  </a:lnTo>
                  <a:lnTo>
                    <a:pt x="31" y="8"/>
                  </a:lnTo>
                  <a:lnTo>
                    <a:pt x="33" y="7"/>
                  </a:lnTo>
                  <a:lnTo>
                    <a:pt x="33" y="7"/>
                  </a:lnTo>
                  <a:lnTo>
                    <a:pt x="37" y="8"/>
                  </a:lnTo>
                  <a:lnTo>
                    <a:pt x="39" y="13"/>
                  </a:lnTo>
                  <a:lnTo>
                    <a:pt x="39" y="13"/>
                  </a:lnTo>
                  <a:lnTo>
                    <a:pt x="39" y="13"/>
                  </a:lnTo>
                  <a:lnTo>
                    <a:pt x="39" y="13"/>
                  </a:lnTo>
                  <a:lnTo>
                    <a:pt x="39" y="14"/>
                  </a:lnTo>
                  <a:lnTo>
                    <a:pt x="39" y="1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453"/>
            <p:cNvSpPr>
              <a:spLocks noEditPoints="1"/>
            </p:cNvSpPr>
            <p:nvPr/>
          </p:nvSpPr>
          <p:spPr bwMode="auto">
            <a:xfrm>
              <a:off x="7862888" y="6734175"/>
              <a:ext cx="153988" cy="41275"/>
            </a:xfrm>
            <a:custGeom>
              <a:avLst/>
              <a:gdLst>
                <a:gd name="T0" fmla="*/ 79 w 97"/>
                <a:gd name="T1" fmla="*/ 11 h 26"/>
                <a:gd name="T2" fmla="*/ 77 w 97"/>
                <a:gd name="T3" fmla="*/ 6 h 26"/>
                <a:gd name="T4" fmla="*/ 71 w 97"/>
                <a:gd name="T5" fmla="*/ 1 h 26"/>
                <a:gd name="T6" fmla="*/ 66 w 97"/>
                <a:gd name="T7" fmla="*/ 0 h 26"/>
                <a:gd name="T8" fmla="*/ 59 w 97"/>
                <a:gd name="T9" fmla="*/ 3 h 26"/>
                <a:gd name="T10" fmla="*/ 54 w 97"/>
                <a:gd name="T11" fmla="*/ 11 h 26"/>
                <a:gd name="T12" fmla="*/ 54 w 97"/>
                <a:gd name="T13" fmla="*/ 11 h 26"/>
                <a:gd name="T14" fmla="*/ 5 w 97"/>
                <a:gd name="T15" fmla="*/ 11 h 26"/>
                <a:gd name="T16" fmla="*/ 0 w 97"/>
                <a:gd name="T17" fmla="*/ 14 h 26"/>
                <a:gd name="T18" fmla="*/ 2 w 97"/>
                <a:gd name="T19" fmla="*/ 15 h 26"/>
                <a:gd name="T20" fmla="*/ 54 w 97"/>
                <a:gd name="T21" fmla="*/ 17 h 26"/>
                <a:gd name="T22" fmla="*/ 54 w 97"/>
                <a:gd name="T23" fmla="*/ 17 h 26"/>
                <a:gd name="T24" fmla="*/ 56 w 97"/>
                <a:gd name="T25" fmla="*/ 20 h 26"/>
                <a:gd name="T26" fmla="*/ 62 w 97"/>
                <a:gd name="T27" fmla="*/ 24 h 26"/>
                <a:gd name="T28" fmla="*/ 66 w 97"/>
                <a:gd name="T29" fmla="*/ 26 h 26"/>
                <a:gd name="T30" fmla="*/ 74 w 97"/>
                <a:gd name="T31" fmla="*/ 23 h 26"/>
                <a:gd name="T32" fmla="*/ 79 w 97"/>
                <a:gd name="T33" fmla="*/ 17 h 26"/>
                <a:gd name="T34" fmla="*/ 94 w 97"/>
                <a:gd name="T35" fmla="*/ 17 h 26"/>
                <a:gd name="T36" fmla="*/ 97 w 97"/>
                <a:gd name="T37" fmla="*/ 14 h 26"/>
                <a:gd name="T38" fmla="*/ 97 w 97"/>
                <a:gd name="T39" fmla="*/ 11 h 26"/>
                <a:gd name="T40" fmla="*/ 94 w 97"/>
                <a:gd name="T41" fmla="*/ 11 h 26"/>
                <a:gd name="T42" fmla="*/ 72 w 97"/>
                <a:gd name="T43" fmla="*/ 14 h 26"/>
                <a:gd name="T44" fmla="*/ 66 w 97"/>
                <a:gd name="T45" fmla="*/ 20 h 26"/>
                <a:gd name="T46" fmla="*/ 63 w 97"/>
                <a:gd name="T47" fmla="*/ 18 h 26"/>
                <a:gd name="T48" fmla="*/ 60 w 97"/>
                <a:gd name="T49" fmla="*/ 15 h 26"/>
                <a:gd name="T50" fmla="*/ 60 w 97"/>
                <a:gd name="T51" fmla="*/ 14 h 26"/>
                <a:gd name="T52" fmla="*/ 62 w 97"/>
                <a:gd name="T53" fmla="*/ 9 h 26"/>
                <a:gd name="T54" fmla="*/ 66 w 97"/>
                <a:gd name="T55" fmla="*/ 8 h 26"/>
                <a:gd name="T56" fmla="*/ 69 w 97"/>
                <a:gd name="T57" fmla="*/ 9 h 26"/>
                <a:gd name="T58" fmla="*/ 72 w 97"/>
                <a:gd name="T59" fmla="*/ 12 h 26"/>
                <a:gd name="T60" fmla="*/ 72 w 97"/>
                <a:gd name="T61" fmla="*/ 14 h 26"/>
                <a:gd name="T62" fmla="*/ 72 w 97"/>
                <a:gd name="T6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26">
                  <a:moveTo>
                    <a:pt x="94" y="11"/>
                  </a:moveTo>
                  <a:lnTo>
                    <a:pt x="79" y="11"/>
                  </a:lnTo>
                  <a:lnTo>
                    <a:pt x="79" y="11"/>
                  </a:lnTo>
                  <a:lnTo>
                    <a:pt x="77" y="6"/>
                  </a:lnTo>
                  <a:lnTo>
                    <a:pt x="74" y="3"/>
                  </a:lnTo>
                  <a:lnTo>
                    <a:pt x="71" y="1"/>
                  </a:lnTo>
                  <a:lnTo>
                    <a:pt x="66" y="0"/>
                  </a:lnTo>
                  <a:lnTo>
                    <a:pt x="66" y="0"/>
                  </a:lnTo>
                  <a:lnTo>
                    <a:pt x="62" y="1"/>
                  </a:lnTo>
                  <a:lnTo>
                    <a:pt x="59" y="3"/>
                  </a:lnTo>
                  <a:lnTo>
                    <a:pt x="56" y="6"/>
                  </a:lnTo>
                  <a:lnTo>
                    <a:pt x="54" y="11"/>
                  </a:lnTo>
                  <a:lnTo>
                    <a:pt x="54" y="11"/>
                  </a:lnTo>
                  <a:lnTo>
                    <a:pt x="54" y="11"/>
                  </a:lnTo>
                  <a:lnTo>
                    <a:pt x="5" y="11"/>
                  </a:lnTo>
                  <a:lnTo>
                    <a:pt x="5" y="11"/>
                  </a:lnTo>
                  <a:lnTo>
                    <a:pt x="2" y="11"/>
                  </a:lnTo>
                  <a:lnTo>
                    <a:pt x="0" y="14"/>
                  </a:lnTo>
                  <a:lnTo>
                    <a:pt x="0" y="14"/>
                  </a:lnTo>
                  <a:lnTo>
                    <a:pt x="2" y="15"/>
                  </a:lnTo>
                  <a:lnTo>
                    <a:pt x="5" y="17"/>
                  </a:lnTo>
                  <a:lnTo>
                    <a:pt x="54" y="17"/>
                  </a:lnTo>
                  <a:lnTo>
                    <a:pt x="54" y="17"/>
                  </a:lnTo>
                  <a:lnTo>
                    <a:pt x="54" y="17"/>
                  </a:lnTo>
                  <a:lnTo>
                    <a:pt x="54" y="17"/>
                  </a:lnTo>
                  <a:lnTo>
                    <a:pt x="56" y="20"/>
                  </a:lnTo>
                  <a:lnTo>
                    <a:pt x="59" y="23"/>
                  </a:lnTo>
                  <a:lnTo>
                    <a:pt x="62" y="24"/>
                  </a:lnTo>
                  <a:lnTo>
                    <a:pt x="66" y="26"/>
                  </a:lnTo>
                  <a:lnTo>
                    <a:pt x="66" y="26"/>
                  </a:lnTo>
                  <a:lnTo>
                    <a:pt x="71" y="24"/>
                  </a:lnTo>
                  <a:lnTo>
                    <a:pt x="74" y="23"/>
                  </a:lnTo>
                  <a:lnTo>
                    <a:pt x="77" y="20"/>
                  </a:lnTo>
                  <a:lnTo>
                    <a:pt x="79" y="17"/>
                  </a:lnTo>
                  <a:lnTo>
                    <a:pt x="94" y="17"/>
                  </a:lnTo>
                  <a:lnTo>
                    <a:pt x="94" y="17"/>
                  </a:lnTo>
                  <a:lnTo>
                    <a:pt x="97" y="15"/>
                  </a:lnTo>
                  <a:lnTo>
                    <a:pt x="97" y="14"/>
                  </a:lnTo>
                  <a:lnTo>
                    <a:pt x="97" y="14"/>
                  </a:lnTo>
                  <a:lnTo>
                    <a:pt x="97" y="11"/>
                  </a:lnTo>
                  <a:lnTo>
                    <a:pt x="94" y="11"/>
                  </a:lnTo>
                  <a:lnTo>
                    <a:pt x="94" y="11"/>
                  </a:lnTo>
                  <a:close/>
                  <a:moveTo>
                    <a:pt x="72" y="14"/>
                  </a:moveTo>
                  <a:lnTo>
                    <a:pt x="72" y="14"/>
                  </a:lnTo>
                  <a:lnTo>
                    <a:pt x="69" y="18"/>
                  </a:lnTo>
                  <a:lnTo>
                    <a:pt x="66" y="20"/>
                  </a:lnTo>
                  <a:lnTo>
                    <a:pt x="66" y="20"/>
                  </a:lnTo>
                  <a:lnTo>
                    <a:pt x="63" y="18"/>
                  </a:lnTo>
                  <a:lnTo>
                    <a:pt x="62" y="17"/>
                  </a:lnTo>
                  <a:lnTo>
                    <a:pt x="60" y="15"/>
                  </a:lnTo>
                  <a:lnTo>
                    <a:pt x="60" y="14"/>
                  </a:lnTo>
                  <a:lnTo>
                    <a:pt x="60" y="14"/>
                  </a:lnTo>
                  <a:lnTo>
                    <a:pt x="60" y="11"/>
                  </a:lnTo>
                  <a:lnTo>
                    <a:pt x="62" y="9"/>
                  </a:lnTo>
                  <a:lnTo>
                    <a:pt x="63" y="8"/>
                  </a:lnTo>
                  <a:lnTo>
                    <a:pt x="66" y="8"/>
                  </a:lnTo>
                  <a:lnTo>
                    <a:pt x="66" y="8"/>
                  </a:lnTo>
                  <a:lnTo>
                    <a:pt x="69" y="9"/>
                  </a:lnTo>
                  <a:lnTo>
                    <a:pt x="72" y="12"/>
                  </a:lnTo>
                  <a:lnTo>
                    <a:pt x="72" y="12"/>
                  </a:lnTo>
                  <a:lnTo>
                    <a:pt x="72" y="14"/>
                  </a:lnTo>
                  <a:lnTo>
                    <a:pt x="72" y="14"/>
                  </a:lnTo>
                  <a:lnTo>
                    <a:pt x="72" y="14"/>
                  </a:lnTo>
                  <a:lnTo>
                    <a:pt x="72" y="1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4" name="Group 143"/>
          <p:cNvGrpSpPr/>
          <p:nvPr/>
        </p:nvGrpSpPr>
        <p:grpSpPr>
          <a:xfrm>
            <a:off x="8813026" y="6250217"/>
            <a:ext cx="147724" cy="141647"/>
            <a:chOff x="7264401" y="6673850"/>
            <a:chExt cx="125413" cy="160338"/>
          </a:xfrm>
        </p:grpSpPr>
        <p:sp>
          <p:nvSpPr>
            <p:cNvPr id="145" name="Freeform 454"/>
            <p:cNvSpPr>
              <a:spLocks noEditPoints="1"/>
            </p:cNvSpPr>
            <p:nvPr/>
          </p:nvSpPr>
          <p:spPr bwMode="auto">
            <a:xfrm>
              <a:off x="7264401" y="6673850"/>
              <a:ext cx="125413" cy="160338"/>
            </a:xfrm>
            <a:custGeom>
              <a:avLst/>
              <a:gdLst>
                <a:gd name="T0" fmla="*/ 79 w 79"/>
                <a:gd name="T1" fmla="*/ 19 h 101"/>
                <a:gd name="T2" fmla="*/ 60 w 79"/>
                <a:gd name="T3" fmla="*/ 0 h 101"/>
                <a:gd name="T4" fmla="*/ 60 w 79"/>
                <a:gd name="T5" fmla="*/ 0 h 101"/>
                <a:gd name="T6" fmla="*/ 57 w 79"/>
                <a:gd name="T7" fmla="*/ 0 h 101"/>
                <a:gd name="T8" fmla="*/ 57 w 79"/>
                <a:gd name="T9" fmla="*/ 0 h 101"/>
                <a:gd name="T10" fmla="*/ 57 w 79"/>
                <a:gd name="T11" fmla="*/ 0 h 101"/>
                <a:gd name="T12" fmla="*/ 57 w 79"/>
                <a:gd name="T13" fmla="*/ 0 h 101"/>
                <a:gd name="T14" fmla="*/ 57 w 79"/>
                <a:gd name="T15" fmla="*/ 0 h 101"/>
                <a:gd name="T16" fmla="*/ 5 w 79"/>
                <a:gd name="T17" fmla="*/ 0 h 101"/>
                <a:gd name="T18" fmla="*/ 5 w 79"/>
                <a:gd name="T19" fmla="*/ 0 h 101"/>
                <a:gd name="T20" fmla="*/ 2 w 79"/>
                <a:gd name="T21" fmla="*/ 1 h 101"/>
                <a:gd name="T22" fmla="*/ 0 w 79"/>
                <a:gd name="T23" fmla="*/ 3 h 101"/>
                <a:gd name="T24" fmla="*/ 0 w 79"/>
                <a:gd name="T25" fmla="*/ 96 h 101"/>
                <a:gd name="T26" fmla="*/ 0 w 79"/>
                <a:gd name="T27" fmla="*/ 96 h 101"/>
                <a:gd name="T28" fmla="*/ 2 w 79"/>
                <a:gd name="T29" fmla="*/ 99 h 101"/>
                <a:gd name="T30" fmla="*/ 5 w 79"/>
                <a:gd name="T31" fmla="*/ 101 h 101"/>
                <a:gd name="T32" fmla="*/ 63 w 79"/>
                <a:gd name="T33" fmla="*/ 101 h 101"/>
                <a:gd name="T34" fmla="*/ 63 w 79"/>
                <a:gd name="T35" fmla="*/ 101 h 101"/>
                <a:gd name="T36" fmla="*/ 65 w 79"/>
                <a:gd name="T37" fmla="*/ 99 h 101"/>
                <a:gd name="T38" fmla="*/ 65 w 79"/>
                <a:gd name="T39" fmla="*/ 99 h 101"/>
                <a:gd name="T40" fmla="*/ 65 w 79"/>
                <a:gd name="T41" fmla="*/ 101 h 101"/>
                <a:gd name="T42" fmla="*/ 75 w 79"/>
                <a:gd name="T43" fmla="*/ 101 h 101"/>
                <a:gd name="T44" fmla="*/ 75 w 79"/>
                <a:gd name="T45" fmla="*/ 101 h 101"/>
                <a:gd name="T46" fmla="*/ 79 w 79"/>
                <a:gd name="T47" fmla="*/ 99 h 101"/>
                <a:gd name="T48" fmla="*/ 79 w 79"/>
                <a:gd name="T49" fmla="*/ 96 h 101"/>
                <a:gd name="T50" fmla="*/ 79 w 79"/>
                <a:gd name="T51" fmla="*/ 23 h 101"/>
                <a:gd name="T52" fmla="*/ 79 w 79"/>
                <a:gd name="T53" fmla="*/ 23 h 101"/>
                <a:gd name="T54" fmla="*/ 79 w 79"/>
                <a:gd name="T55" fmla="*/ 23 h 101"/>
                <a:gd name="T56" fmla="*/ 79 w 79"/>
                <a:gd name="T57" fmla="*/ 23 h 101"/>
                <a:gd name="T58" fmla="*/ 79 w 79"/>
                <a:gd name="T59" fmla="*/ 23 h 101"/>
                <a:gd name="T60" fmla="*/ 79 w 79"/>
                <a:gd name="T61" fmla="*/ 23 h 101"/>
                <a:gd name="T62" fmla="*/ 79 w 79"/>
                <a:gd name="T63" fmla="*/ 19 h 101"/>
                <a:gd name="T64" fmla="*/ 79 w 79"/>
                <a:gd name="T65" fmla="*/ 19 h 101"/>
                <a:gd name="T66" fmla="*/ 60 w 79"/>
                <a:gd name="T67" fmla="*/ 7 h 101"/>
                <a:gd name="T68" fmla="*/ 71 w 79"/>
                <a:gd name="T69" fmla="*/ 19 h 101"/>
                <a:gd name="T70" fmla="*/ 60 w 79"/>
                <a:gd name="T71" fmla="*/ 19 h 101"/>
                <a:gd name="T72" fmla="*/ 60 w 79"/>
                <a:gd name="T73" fmla="*/ 7 h 101"/>
                <a:gd name="T74" fmla="*/ 74 w 79"/>
                <a:gd name="T75" fmla="*/ 95 h 101"/>
                <a:gd name="T76" fmla="*/ 65 w 79"/>
                <a:gd name="T77" fmla="*/ 95 h 101"/>
                <a:gd name="T78" fmla="*/ 65 w 79"/>
                <a:gd name="T79" fmla="*/ 95 h 101"/>
                <a:gd name="T80" fmla="*/ 65 w 79"/>
                <a:gd name="T81" fmla="*/ 95 h 101"/>
                <a:gd name="T82" fmla="*/ 65 w 79"/>
                <a:gd name="T83" fmla="*/ 95 h 101"/>
                <a:gd name="T84" fmla="*/ 63 w 79"/>
                <a:gd name="T85" fmla="*/ 95 h 101"/>
                <a:gd name="T86" fmla="*/ 5 w 79"/>
                <a:gd name="T87" fmla="*/ 95 h 101"/>
                <a:gd name="T88" fmla="*/ 5 w 79"/>
                <a:gd name="T89" fmla="*/ 4 h 101"/>
                <a:gd name="T90" fmla="*/ 56 w 79"/>
                <a:gd name="T91" fmla="*/ 4 h 101"/>
                <a:gd name="T92" fmla="*/ 56 w 79"/>
                <a:gd name="T93" fmla="*/ 21 h 101"/>
                <a:gd name="T94" fmla="*/ 56 w 79"/>
                <a:gd name="T95" fmla="*/ 21 h 101"/>
                <a:gd name="T96" fmla="*/ 57 w 79"/>
                <a:gd name="T97" fmla="*/ 23 h 101"/>
                <a:gd name="T98" fmla="*/ 59 w 79"/>
                <a:gd name="T99" fmla="*/ 24 h 101"/>
                <a:gd name="T100" fmla="*/ 74 w 79"/>
                <a:gd name="T101" fmla="*/ 24 h 101"/>
                <a:gd name="T102" fmla="*/ 74 w 79"/>
                <a:gd name="T103"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 h="101">
                  <a:moveTo>
                    <a:pt x="79" y="19"/>
                  </a:moveTo>
                  <a:lnTo>
                    <a:pt x="60" y="0"/>
                  </a:lnTo>
                  <a:lnTo>
                    <a:pt x="60" y="0"/>
                  </a:lnTo>
                  <a:lnTo>
                    <a:pt x="57" y="0"/>
                  </a:lnTo>
                  <a:lnTo>
                    <a:pt x="57" y="0"/>
                  </a:lnTo>
                  <a:lnTo>
                    <a:pt x="57" y="0"/>
                  </a:lnTo>
                  <a:lnTo>
                    <a:pt x="57" y="0"/>
                  </a:lnTo>
                  <a:lnTo>
                    <a:pt x="57" y="0"/>
                  </a:lnTo>
                  <a:lnTo>
                    <a:pt x="5" y="0"/>
                  </a:lnTo>
                  <a:lnTo>
                    <a:pt x="5" y="0"/>
                  </a:lnTo>
                  <a:lnTo>
                    <a:pt x="2" y="1"/>
                  </a:lnTo>
                  <a:lnTo>
                    <a:pt x="0" y="3"/>
                  </a:lnTo>
                  <a:lnTo>
                    <a:pt x="0" y="96"/>
                  </a:lnTo>
                  <a:lnTo>
                    <a:pt x="0" y="96"/>
                  </a:lnTo>
                  <a:lnTo>
                    <a:pt x="2" y="99"/>
                  </a:lnTo>
                  <a:lnTo>
                    <a:pt x="5" y="101"/>
                  </a:lnTo>
                  <a:lnTo>
                    <a:pt x="63" y="101"/>
                  </a:lnTo>
                  <a:lnTo>
                    <a:pt x="63" y="101"/>
                  </a:lnTo>
                  <a:lnTo>
                    <a:pt x="65" y="99"/>
                  </a:lnTo>
                  <a:lnTo>
                    <a:pt x="65" y="99"/>
                  </a:lnTo>
                  <a:lnTo>
                    <a:pt x="65" y="101"/>
                  </a:lnTo>
                  <a:lnTo>
                    <a:pt x="75" y="101"/>
                  </a:lnTo>
                  <a:lnTo>
                    <a:pt x="75" y="101"/>
                  </a:lnTo>
                  <a:lnTo>
                    <a:pt x="79" y="99"/>
                  </a:lnTo>
                  <a:lnTo>
                    <a:pt x="79" y="96"/>
                  </a:lnTo>
                  <a:lnTo>
                    <a:pt x="79" y="23"/>
                  </a:lnTo>
                  <a:lnTo>
                    <a:pt x="79" y="23"/>
                  </a:lnTo>
                  <a:lnTo>
                    <a:pt x="79" y="23"/>
                  </a:lnTo>
                  <a:lnTo>
                    <a:pt x="79" y="23"/>
                  </a:lnTo>
                  <a:lnTo>
                    <a:pt x="79" y="23"/>
                  </a:lnTo>
                  <a:lnTo>
                    <a:pt x="79" y="23"/>
                  </a:lnTo>
                  <a:lnTo>
                    <a:pt x="79" y="19"/>
                  </a:lnTo>
                  <a:lnTo>
                    <a:pt x="79" y="19"/>
                  </a:lnTo>
                  <a:close/>
                  <a:moveTo>
                    <a:pt x="60" y="7"/>
                  </a:moveTo>
                  <a:lnTo>
                    <a:pt x="71" y="19"/>
                  </a:lnTo>
                  <a:lnTo>
                    <a:pt x="60" y="19"/>
                  </a:lnTo>
                  <a:lnTo>
                    <a:pt x="60" y="7"/>
                  </a:lnTo>
                  <a:close/>
                  <a:moveTo>
                    <a:pt x="74" y="95"/>
                  </a:moveTo>
                  <a:lnTo>
                    <a:pt x="65" y="95"/>
                  </a:lnTo>
                  <a:lnTo>
                    <a:pt x="65" y="95"/>
                  </a:lnTo>
                  <a:lnTo>
                    <a:pt x="65" y="95"/>
                  </a:lnTo>
                  <a:lnTo>
                    <a:pt x="65" y="95"/>
                  </a:lnTo>
                  <a:lnTo>
                    <a:pt x="63" y="95"/>
                  </a:lnTo>
                  <a:lnTo>
                    <a:pt x="5" y="95"/>
                  </a:lnTo>
                  <a:lnTo>
                    <a:pt x="5" y="4"/>
                  </a:lnTo>
                  <a:lnTo>
                    <a:pt x="56" y="4"/>
                  </a:lnTo>
                  <a:lnTo>
                    <a:pt x="56" y="21"/>
                  </a:lnTo>
                  <a:lnTo>
                    <a:pt x="56" y="21"/>
                  </a:lnTo>
                  <a:lnTo>
                    <a:pt x="57" y="23"/>
                  </a:lnTo>
                  <a:lnTo>
                    <a:pt x="59" y="24"/>
                  </a:lnTo>
                  <a:lnTo>
                    <a:pt x="74" y="24"/>
                  </a:lnTo>
                  <a:lnTo>
                    <a:pt x="74" y="9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455"/>
            <p:cNvSpPr>
              <a:spLocks/>
            </p:cNvSpPr>
            <p:nvPr/>
          </p:nvSpPr>
          <p:spPr bwMode="auto">
            <a:xfrm>
              <a:off x="7285038" y="6780213"/>
              <a:ext cx="84138" cy="9525"/>
            </a:xfrm>
            <a:custGeom>
              <a:avLst/>
              <a:gdLst>
                <a:gd name="T0" fmla="*/ 52 w 53"/>
                <a:gd name="T1" fmla="*/ 0 h 6"/>
                <a:gd name="T2" fmla="*/ 3 w 53"/>
                <a:gd name="T3" fmla="*/ 0 h 6"/>
                <a:gd name="T4" fmla="*/ 3 w 53"/>
                <a:gd name="T5" fmla="*/ 0 h 6"/>
                <a:gd name="T6" fmla="*/ 1 w 53"/>
                <a:gd name="T7" fmla="*/ 2 h 6"/>
                <a:gd name="T8" fmla="*/ 0 w 53"/>
                <a:gd name="T9" fmla="*/ 3 h 6"/>
                <a:gd name="T10" fmla="*/ 0 w 53"/>
                <a:gd name="T11" fmla="*/ 3 h 6"/>
                <a:gd name="T12" fmla="*/ 1 w 53"/>
                <a:gd name="T13" fmla="*/ 5 h 6"/>
                <a:gd name="T14" fmla="*/ 3 w 53"/>
                <a:gd name="T15" fmla="*/ 6 h 6"/>
                <a:gd name="T16" fmla="*/ 52 w 53"/>
                <a:gd name="T17" fmla="*/ 6 h 6"/>
                <a:gd name="T18" fmla="*/ 52 w 53"/>
                <a:gd name="T19" fmla="*/ 6 h 6"/>
                <a:gd name="T20" fmla="*/ 53 w 53"/>
                <a:gd name="T21" fmla="*/ 5 h 6"/>
                <a:gd name="T22" fmla="*/ 53 w 53"/>
                <a:gd name="T23" fmla="*/ 3 h 6"/>
                <a:gd name="T24" fmla="*/ 53 w 53"/>
                <a:gd name="T25" fmla="*/ 3 h 6"/>
                <a:gd name="T26" fmla="*/ 53 w 53"/>
                <a:gd name="T27" fmla="*/ 2 h 6"/>
                <a:gd name="T28" fmla="*/ 52 w 53"/>
                <a:gd name="T29" fmla="*/ 0 h 6"/>
                <a:gd name="T30" fmla="*/ 52 w 53"/>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6">
                  <a:moveTo>
                    <a:pt x="52" y="0"/>
                  </a:moveTo>
                  <a:lnTo>
                    <a:pt x="3" y="0"/>
                  </a:lnTo>
                  <a:lnTo>
                    <a:pt x="3" y="0"/>
                  </a:lnTo>
                  <a:lnTo>
                    <a:pt x="1" y="2"/>
                  </a:lnTo>
                  <a:lnTo>
                    <a:pt x="0" y="3"/>
                  </a:lnTo>
                  <a:lnTo>
                    <a:pt x="0" y="3"/>
                  </a:lnTo>
                  <a:lnTo>
                    <a:pt x="1" y="5"/>
                  </a:lnTo>
                  <a:lnTo>
                    <a:pt x="3" y="6"/>
                  </a:lnTo>
                  <a:lnTo>
                    <a:pt x="52" y="6"/>
                  </a:lnTo>
                  <a:lnTo>
                    <a:pt x="52" y="6"/>
                  </a:lnTo>
                  <a:lnTo>
                    <a:pt x="53" y="5"/>
                  </a:lnTo>
                  <a:lnTo>
                    <a:pt x="53" y="3"/>
                  </a:lnTo>
                  <a:lnTo>
                    <a:pt x="53" y="3"/>
                  </a:lnTo>
                  <a:lnTo>
                    <a:pt x="53" y="2"/>
                  </a:lnTo>
                  <a:lnTo>
                    <a:pt x="52" y="0"/>
                  </a:lnTo>
                  <a:lnTo>
                    <a:pt x="52"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456"/>
            <p:cNvSpPr>
              <a:spLocks/>
            </p:cNvSpPr>
            <p:nvPr/>
          </p:nvSpPr>
          <p:spPr bwMode="auto">
            <a:xfrm>
              <a:off x="7285038" y="6756400"/>
              <a:ext cx="84138" cy="6350"/>
            </a:xfrm>
            <a:custGeom>
              <a:avLst/>
              <a:gdLst>
                <a:gd name="T0" fmla="*/ 52 w 53"/>
                <a:gd name="T1" fmla="*/ 0 h 4"/>
                <a:gd name="T2" fmla="*/ 3 w 53"/>
                <a:gd name="T3" fmla="*/ 0 h 4"/>
                <a:gd name="T4" fmla="*/ 3 w 53"/>
                <a:gd name="T5" fmla="*/ 0 h 4"/>
                <a:gd name="T6" fmla="*/ 1 w 53"/>
                <a:gd name="T7" fmla="*/ 0 h 4"/>
                <a:gd name="T8" fmla="*/ 0 w 53"/>
                <a:gd name="T9" fmla="*/ 1 h 4"/>
                <a:gd name="T10" fmla="*/ 0 w 53"/>
                <a:gd name="T11" fmla="*/ 1 h 4"/>
                <a:gd name="T12" fmla="*/ 1 w 53"/>
                <a:gd name="T13" fmla="*/ 3 h 4"/>
                <a:gd name="T14" fmla="*/ 3 w 53"/>
                <a:gd name="T15" fmla="*/ 4 h 4"/>
                <a:gd name="T16" fmla="*/ 52 w 53"/>
                <a:gd name="T17" fmla="*/ 4 h 4"/>
                <a:gd name="T18" fmla="*/ 52 w 53"/>
                <a:gd name="T19" fmla="*/ 4 h 4"/>
                <a:gd name="T20" fmla="*/ 53 w 53"/>
                <a:gd name="T21" fmla="*/ 3 h 4"/>
                <a:gd name="T22" fmla="*/ 53 w 53"/>
                <a:gd name="T23" fmla="*/ 1 h 4"/>
                <a:gd name="T24" fmla="*/ 53 w 53"/>
                <a:gd name="T25" fmla="*/ 1 h 4"/>
                <a:gd name="T26" fmla="*/ 53 w 53"/>
                <a:gd name="T27" fmla="*/ 0 h 4"/>
                <a:gd name="T28" fmla="*/ 52 w 53"/>
                <a:gd name="T29" fmla="*/ 0 h 4"/>
                <a:gd name="T30" fmla="*/ 52 w 53"/>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4">
                  <a:moveTo>
                    <a:pt x="52" y="0"/>
                  </a:moveTo>
                  <a:lnTo>
                    <a:pt x="3" y="0"/>
                  </a:lnTo>
                  <a:lnTo>
                    <a:pt x="3" y="0"/>
                  </a:lnTo>
                  <a:lnTo>
                    <a:pt x="1" y="0"/>
                  </a:lnTo>
                  <a:lnTo>
                    <a:pt x="0" y="1"/>
                  </a:lnTo>
                  <a:lnTo>
                    <a:pt x="0" y="1"/>
                  </a:lnTo>
                  <a:lnTo>
                    <a:pt x="1" y="3"/>
                  </a:lnTo>
                  <a:lnTo>
                    <a:pt x="3" y="4"/>
                  </a:lnTo>
                  <a:lnTo>
                    <a:pt x="52" y="4"/>
                  </a:lnTo>
                  <a:lnTo>
                    <a:pt x="52" y="4"/>
                  </a:lnTo>
                  <a:lnTo>
                    <a:pt x="53" y="3"/>
                  </a:lnTo>
                  <a:lnTo>
                    <a:pt x="53" y="1"/>
                  </a:lnTo>
                  <a:lnTo>
                    <a:pt x="53" y="1"/>
                  </a:lnTo>
                  <a:lnTo>
                    <a:pt x="53" y="0"/>
                  </a:lnTo>
                  <a:lnTo>
                    <a:pt x="52" y="0"/>
                  </a:lnTo>
                  <a:lnTo>
                    <a:pt x="52"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457"/>
            <p:cNvSpPr>
              <a:spLocks/>
            </p:cNvSpPr>
            <p:nvPr/>
          </p:nvSpPr>
          <p:spPr bwMode="auto">
            <a:xfrm>
              <a:off x="7285038" y="6729413"/>
              <a:ext cx="84138" cy="6350"/>
            </a:xfrm>
            <a:custGeom>
              <a:avLst/>
              <a:gdLst>
                <a:gd name="T0" fmla="*/ 0 w 53"/>
                <a:gd name="T1" fmla="*/ 3 h 4"/>
                <a:gd name="T2" fmla="*/ 0 w 53"/>
                <a:gd name="T3" fmla="*/ 3 h 4"/>
                <a:gd name="T4" fmla="*/ 1 w 53"/>
                <a:gd name="T5" fmla="*/ 4 h 4"/>
                <a:gd name="T6" fmla="*/ 3 w 53"/>
                <a:gd name="T7" fmla="*/ 4 h 4"/>
                <a:gd name="T8" fmla="*/ 52 w 53"/>
                <a:gd name="T9" fmla="*/ 4 h 4"/>
                <a:gd name="T10" fmla="*/ 52 w 53"/>
                <a:gd name="T11" fmla="*/ 4 h 4"/>
                <a:gd name="T12" fmla="*/ 53 w 53"/>
                <a:gd name="T13" fmla="*/ 4 h 4"/>
                <a:gd name="T14" fmla="*/ 53 w 53"/>
                <a:gd name="T15" fmla="*/ 3 h 4"/>
                <a:gd name="T16" fmla="*/ 53 w 53"/>
                <a:gd name="T17" fmla="*/ 3 h 4"/>
                <a:gd name="T18" fmla="*/ 53 w 53"/>
                <a:gd name="T19" fmla="*/ 1 h 4"/>
                <a:gd name="T20" fmla="*/ 52 w 53"/>
                <a:gd name="T21" fmla="*/ 0 h 4"/>
                <a:gd name="T22" fmla="*/ 3 w 53"/>
                <a:gd name="T23" fmla="*/ 0 h 4"/>
                <a:gd name="T24" fmla="*/ 3 w 53"/>
                <a:gd name="T25" fmla="*/ 0 h 4"/>
                <a:gd name="T26" fmla="*/ 1 w 53"/>
                <a:gd name="T27" fmla="*/ 1 h 4"/>
                <a:gd name="T28" fmla="*/ 0 w 53"/>
                <a:gd name="T29" fmla="*/ 3 h 4"/>
                <a:gd name="T30" fmla="*/ 0 w 53"/>
                <a:gd name="T3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4">
                  <a:moveTo>
                    <a:pt x="0" y="3"/>
                  </a:moveTo>
                  <a:lnTo>
                    <a:pt x="0" y="3"/>
                  </a:lnTo>
                  <a:lnTo>
                    <a:pt x="1" y="4"/>
                  </a:lnTo>
                  <a:lnTo>
                    <a:pt x="3" y="4"/>
                  </a:lnTo>
                  <a:lnTo>
                    <a:pt x="52" y="4"/>
                  </a:lnTo>
                  <a:lnTo>
                    <a:pt x="52" y="4"/>
                  </a:lnTo>
                  <a:lnTo>
                    <a:pt x="53" y="4"/>
                  </a:lnTo>
                  <a:lnTo>
                    <a:pt x="53" y="3"/>
                  </a:lnTo>
                  <a:lnTo>
                    <a:pt x="53" y="3"/>
                  </a:lnTo>
                  <a:lnTo>
                    <a:pt x="53" y="1"/>
                  </a:lnTo>
                  <a:lnTo>
                    <a:pt x="52" y="0"/>
                  </a:lnTo>
                  <a:lnTo>
                    <a:pt x="3" y="0"/>
                  </a:lnTo>
                  <a:lnTo>
                    <a:pt x="3" y="0"/>
                  </a:lnTo>
                  <a:lnTo>
                    <a:pt x="1" y="1"/>
                  </a:lnTo>
                  <a:lnTo>
                    <a:pt x="0" y="3"/>
                  </a:lnTo>
                  <a:lnTo>
                    <a:pt x="0" y="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9" name="Group 148"/>
          <p:cNvGrpSpPr/>
          <p:nvPr/>
        </p:nvGrpSpPr>
        <p:grpSpPr>
          <a:xfrm>
            <a:off x="9916265" y="6227786"/>
            <a:ext cx="153333" cy="169695"/>
            <a:chOff x="8201026" y="6648450"/>
            <a:chExt cx="130175" cy="192088"/>
          </a:xfrm>
        </p:grpSpPr>
        <p:sp>
          <p:nvSpPr>
            <p:cNvPr id="150" name="Freeform 458"/>
            <p:cNvSpPr>
              <a:spLocks noEditPoints="1"/>
            </p:cNvSpPr>
            <p:nvPr/>
          </p:nvSpPr>
          <p:spPr bwMode="auto">
            <a:xfrm>
              <a:off x="8235951" y="6680200"/>
              <a:ext cx="60325" cy="60325"/>
            </a:xfrm>
            <a:custGeom>
              <a:avLst/>
              <a:gdLst>
                <a:gd name="T0" fmla="*/ 18 w 38"/>
                <a:gd name="T1" fmla="*/ 0 h 38"/>
                <a:gd name="T2" fmla="*/ 18 w 38"/>
                <a:gd name="T3" fmla="*/ 0 h 38"/>
                <a:gd name="T4" fmla="*/ 12 w 38"/>
                <a:gd name="T5" fmla="*/ 2 h 38"/>
                <a:gd name="T6" fmla="*/ 6 w 38"/>
                <a:gd name="T7" fmla="*/ 6 h 38"/>
                <a:gd name="T8" fmla="*/ 1 w 38"/>
                <a:gd name="T9" fmla="*/ 12 h 38"/>
                <a:gd name="T10" fmla="*/ 0 w 38"/>
                <a:gd name="T11" fmla="*/ 19 h 38"/>
                <a:gd name="T12" fmla="*/ 0 w 38"/>
                <a:gd name="T13" fmla="*/ 19 h 38"/>
                <a:gd name="T14" fmla="*/ 1 w 38"/>
                <a:gd name="T15" fmla="*/ 26 h 38"/>
                <a:gd name="T16" fmla="*/ 6 w 38"/>
                <a:gd name="T17" fmla="*/ 32 h 38"/>
                <a:gd name="T18" fmla="*/ 12 w 38"/>
                <a:gd name="T19" fmla="*/ 37 h 38"/>
                <a:gd name="T20" fmla="*/ 18 w 38"/>
                <a:gd name="T21" fmla="*/ 38 h 38"/>
                <a:gd name="T22" fmla="*/ 18 w 38"/>
                <a:gd name="T23" fmla="*/ 38 h 38"/>
                <a:gd name="T24" fmla="*/ 26 w 38"/>
                <a:gd name="T25" fmla="*/ 37 h 38"/>
                <a:gd name="T26" fmla="*/ 32 w 38"/>
                <a:gd name="T27" fmla="*/ 32 h 38"/>
                <a:gd name="T28" fmla="*/ 37 w 38"/>
                <a:gd name="T29" fmla="*/ 26 h 38"/>
                <a:gd name="T30" fmla="*/ 38 w 38"/>
                <a:gd name="T31" fmla="*/ 19 h 38"/>
                <a:gd name="T32" fmla="*/ 38 w 38"/>
                <a:gd name="T33" fmla="*/ 19 h 38"/>
                <a:gd name="T34" fmla="*/ 37 w 38"/>
                <a:gd name="T35" fmla="*/ 12 h 38"/>
                <a:gd name="T36" fmla="*/ 32 w 38"/>
                <a:gd name="T37" fmla="*/ 6 h 38"/>
                <a:gd name="T38" fmla="*/ 26 w 38"/>
                <a:gd name="T39" fmla="*/ 2 h 38"/>
                <a:gd name="T40" fmla="*/ 18 w 38"/>
                <a:gd name="T41" fmla="*/ 0 h 38"/>
                <a:gd name="T42" fmla="*/ 18 w 38"/>
                <a:gd name="T43" fmla="*/ 0 h 38"/>
                <a:gd name="T44" fmla="*/ 18 w 38"/>
                <a:gd name="T45" fmla="*/ 31 h 38"/>
                <a:gd name="T46" fmla="*/ 18 w 38"/>
                <a:gd name="T47" fmla="*/ 31 h 38"/>
                <a:gd name="T48" fmla="*/ 14 w 38"/>
                <a:gd name="T49" fmla="*/ 31 h 38"/>
                <a:gd name="T50" fmla="*/ 11 w 38"/>
                <a:gd name="T51" fmla="*/ 28 h 38"/>
                <a:gd name="T52" fmla="*/ 7 w 38"/>
                <a:gd name="T53" fmla="*/ 25 h 38"/>
                <a:gd name="T54" fmla="*/ 6 w 38"/>
                <a:gd name="T55" fmla="*/ 19 h 38"/>
                <a:gd name="T56" fmla="*/ 6 w 38"/>
                <a:gd name="T57" fmla="*/ 19 h 38"/>
                <a:gd name="T58" fmla="*/ 7 w 38"/>
                <a:gd name="T59" fmla="*/ 14 h 38"/>
                <a:gd name="T60" fmla="*/ 11 w 38"/>
                <a:gd name="T61" fmla="*/ 11 h 38"/>
                <a:gd name="T62" fmla="*/ 14 w 38"/>
                <a:gd name="T63" fmla="*/ 8 h 38"/>
                <a:gd name="T64" fmla="*/ 18 w 38"/>
                <a:gd name="T65" fmla="*/ 8 h 38"/>
                <a:gd name="T66" fmla="*/ 18 w 38"/>
                <a:gd name="T67" fmla="*/ 8 h 38"/>
                <a:gd name="T68" fmla="*/ 24 w 38"/>
                <a:gd name="T69" fmla="*/ 8 h 38"/>
                <a:gd name="T70" fmla="*/ 27 w 38"/>
                <a:gd name="T71" fmla="*/ 11 h 38"/>
                <a:gd name="T72" fmla="*/ 30 w 38"/>
                <a:gd name="T73" fmla="*/ 14 h 38"/>
                <a:gd name="T74" fmla="*/ 32 w 38"/>
                <a:gd name="T75" fmla="*/ 19 h 38"/>
                <a:gd name="T76" fmla="*/ 32 w 38"/>
                <a:gd name="T77" fmla="*/ 19 h 38"/>
                <a:gd name="T78" fmla="*/ 30 w 38"/>
                <a:gd name="T79" fmla="*/ 25 h 38"/>
                <a:gd name="T80" fmla="*/ 27 w 38"/>
                <a:gd name="T81" fmla="*/ 28 h 38"/>
                <a:gd name="T82" fmla="*/ 24 w 38"/>
                <a:gd name="T83" fmla="*/ 31 h 38"/>
                <a:gd name="T84" fmla="*/ 18 w 38"/>
                <a:gd name="T85" fmla="*/ 31 h 38"/>
                <a:gd name="T86" fmla="*/ 18 w 38"/>
                <a:gd name="T87"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 h="38">
                  <a:moveTo>
                    <a:pt x="18" y="0"/>
                  </a:moveTo>
                  <a:lnTo>
                    <a:pt x="18" y="0"/>
                  </a:lnTo>
                  <a:lnTo>
                    <a:pt x="12" y="2"/>
                  </a:lnTo>
                  <a:lnTo>
                    <a:pt x="6" y="6"/>
                  </a:lnTo>
                  <a:lnTo>
                    <a:pt x="1" y="12"/>
                  </a:lnTo>
                  <a:lnTo>
                    <a:pt x="0" y="19"/>
                  </a:lnTo>
                  <a:lnTo>
                    <a:pt x="0" y="19"/>
                  </a:lnTo>
                  <a:lnTo>
                    <a:pt x="1" y="26"/>
                  </a:lnTo>
                  <a:lnTo>
                    <a:pt x="6" y="32"/>
                  </a:lnTo>
                  <a:lnTo>
                    <a:pt x="12" y="37"/>
                  </a:lnTo>
                  <a:lnTo>
                    <a:pt x="18" y="38"/>
                  </a:lnTo>
                  <a:lnTo>
                    <a:pt x="18" y="38"/>
                  </a:lnTo>
                  <a:lnTo>
                    <a:pt x="26" y="37"/>
                  </a:lnTo>
                  <a:lnTo>
                    <a:pt x="32" y="32"/>
                  </a:lnTo>
                  <a:lnTo>
                    <a:pt x="37" y="26"/>
                  </a:lnTo>
                  <a:lnTo>
                    <a:pt x="38" y="19"/>
                  </a:lnTo>
                  <a:lnTo>
                    <a:pt x="38" y="19"/>
                  </a:lnTo>
                  <a:lnTo>
                    <a:pt x="37" y="12"/>
                  </a:lnTo>
                  <a:lnTo>
                    <a:pt x="32" y="6"/>
                  </a:lnTo>
                  <a:lnTo>
                    <a:pt x="26" y="2"/>
                  </a:lnTo>
                  <a:lnTo>
                    <a:pt x="18" y="0"/>
                  </a:lnTo>
                  <a:lnTo>
                    <a:pt x="18" y="0"/>
                  </a:lnTo>
                  <a:close/>
                  <a:moveTo>
                    <a:pt x="18" y="31"/>
                  </a:moveTo>
                  <a:lnTo>
                    <a:pt x="18" y="31"/>
                  </a:lnTo>
                  <a:lnTo>
                    <a:pt x="14" y="31"/>
                  </a:lnTo>
                  <a:lnTo>
                    <a:pt x="11" y="28"/>
                  </a:lnTo>
                  <a:lnTo>
                    <a:pt x="7" y="25"/>
                  </a:lnTo>
                  <a:lnTo>
                    <a:pt x="6" y="19"/>
                  </a:lnTo>
                  <a:lnTo>
                    <a:pt x="6" y="19"/>
                  </a:lnTo>
                  <a:lnTo>
                    <a:pt x="7" y="14"/>
                  </a:lnTo>
                  <a:lnTo>
                    <a:pt x="11" y="11"/>
                  </a:lnTo>
                  <a:lnTo>
                    <a:pt x="14" y="8"/>
                  </a:lnTo>
                  <a:lnTo>
                    <a:pt x="18" y="8"/>
                  </a:lnTo>
                  <a:lnTo>
                    <a:pt x="18" y="8"/>
                  </a:lnTo>
                  <a:lnTo>
                    <a:pt x="24" y="8"/>
                  </a:lnTo>
                  <a:lnTo>
                    <a:pt x="27" y="11"/>
                  </a:lnTo>
                  <a:lnTo>
                    <a:pt x="30" y="14"/>
                  </a:lnTo>
                  <a:lnTo>
                    <a:pt x="32" y="19"/>
                  </a:lnTo>
                  <a:lnTo>
                    <a:pt x="32" y="19"/>
                  </a:lnTo>
                  <a:lnTo>
                    <a:pt x="30" y="25"/>
                  </a:lnTo>
                  <a:lnTo>
                    <a:pt x="27" y="28"/>
                  </a:lnTo>
                  <a:lnTo>
                    <a:pt x="24" y="31"/>
                  </a:lnTo>
                  <a:lnTo>
                    <a:pt x="18" y="31"/>
                  </a:lnTo>
                  <a:lnTo>
                    <a:pt x="18" y="3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459"/>
            <p:cNvSpPr>
              <a:spLocks noEditPoints="1"/>
            </p:cNvSpPr>
            <p:nvPr/>
          </p:nvSpPr>
          <p:spPr bwMode="auto">
            <a:xfrm>
              <a:off x="8201026" y="6648450"/>
              <a:ext cx="130175" cy="192088"/>
            </a:xfrm>
            <a:custGeom>
              <a:avLst/>
              <a:gdLst>
                <a:gd name="T0" fmla="*/ 40 w 82"/>
                <a:gd name="T1" fmla="*/ 0 h 121"/>
                <a:gd name="T2" fmla="*/ 25 w 82"/>
                <a:gd name="T3" fmla="*/ 3 h 121"/>
                <a:gd name="T4" fmla="*/ 13 w 82"/>
                <a:gd name="T5" fmla="*/ 13 h 121"/>
                <a:gd name="T6" fmla="*/ 3 w 82"/>
                <a:gd name="T7" fmla="*/ 25 h 121"/>
                <a:gd name="T8" fmla="*/ 0 w 82"/>
                <a:gd name="T9" fmla="*/ 39 h 121"/>
                <a:gd name="T10" fmla="*/ 2 w 82"/>
                <a:gd name="T11" fmla="*/ 48 h 121"/>
                <a:gd name="T12" fmla="*/ 8 w 82"/>
                <a:gd name="T13" fmla="*/ 63 h 121"/>
                <a:gd name="T14" fmla="*/ 16 w 82"/>
                <a:gd name="T15" fmla="*/ 69 h 121"/>
                <a:gd name="T16" fmla="*/ 40 w 82"/>
                <a:gd name="T17" fmla="*/ 103 h 121"/>
                <a:gd name="T18" fmla="*/ 65 w 82"/>
                <a:gd name="T19" fmla="*/ 71 h 121"/>
                <a:gd name="T20" fmla="*/ 66 w 82"/>
                <a:gd name="T21" fmla="*/ 71 h 121"/>
                <a:gd name="T22" fmla="*/ 77 w 82"/>
                <a:gd name="T23" fmla="*/ 57 h 121"/>
                <a:gd name="T24" fmla="*/ 82 w 82"/>
                <a:gd name="T25" fmla="*/ 39 h 121"/>
                <a:gd name="T26" fmla="*/ 80 w 82"/>
                <a:gd name="T27" fmla="*/ 31 h 121"/>
                <a:gd name="T28" fmla="*/ 74 w 82"/>
                <a:gd name="T29" fmla="*/ 17 h 121"/>
                <a:gd name="T30" fmla="*/ 63 w 82"/>
                <a:gd name="T31" fmla="*/ 6 h 121"/>
                <a:gd name="T32" fmla="*/ 49 w 82"/>
                <a:gd name="T33" fmla="*/ 2 h 121"/>
                <a:gd name="T34" fmla="*/ 40 w 82"/>
                <a:gd name="T35" fmla="*/ 0 h 121"/>
                <a:gd name="T36" fmla="*/ 40 w 82"/>
                <a:gd name="T37" fmla="*/ 95 h 121"/>
                <a:gd name="T38" fmla="*/ 22 w 82"/>
                <a:gd name="T39" fmla="*/ 74 h 121"/>
                <a:gd name="T40" fmla="*/ 25 w 82"/>
                <a:gd name="T41" fmla="*/ 75 h 121"/>
                <a:gd name="T42" fmla="*/ 40 w 82"/>
                <a:gd name="T43" fmla="*/ 78 h 121"/>
                <a:gd name="T44" fmla="*/ 56 w 82"/>
                <a:gd name="T45" fmla="*/ 75 h 121"/>
                <a:gd name="T46" fmla="*/ 59 w 82"/>
                <a:gd name="T47" fmla="*/ 107 h 121"/>
                <a:gd name="T48" fmla="*/ 40 w 82"/>
                <a:gd name="T49" fmla="*/ 72 h 121"/>
                <a:gd name="T50" fmla="*/ 28 w 82"/>
                <a:gd name="T51" fmla="*/ 69 h 121"/>
                <a:gd name="T52" fmla="*/ 17 w 82"/>
                <a:gd name="T53" fmla="*/ 62 h 121"/>
                <a:gd name="T54" fmla="*/ 10 w 82"/>
                <a:gd name="T55" fmla="*/ 52 h 121"/>
                <a:gd name="T56" fmla="*/ 7 w 82"/>
                <a:gd name="T57" fmla="*/ 39 h 121"/>
                <a:gd name="T58" fmla="*/ 8 w 82"/>
                <a:gd name="T59" fmla="*/ 32 h 121"/>
                <a:gd name="T60" fmla="*/ 13 w 82"/>
                <a:gd name="T61" fmla="*/ 22 h 121"/>
                <a:gd name="T62" fmla="*/ 22 w 82"/>
                <a:gd name="T63" fmla="*/ 13 h 121"/>
                <a:gd name="T64" fmla="*/ 34 w 82"/>
                <a:gd name="T65" fmla="*/ 8 h 121"/>
                <a:gd name="T66" fmla="*/ 40 w 82"/>
                <a:gd name="T67" fmla="*/ 6 h 121"/>
                <a:gd name="T68" fmla="*/ 54 w 82"/>
                <a:gd name="T69" fmla="*/ 9 h 121"/>
                <a:gd name="T70" fmla="*/ 65 w 82"/>
                <a:gd name="T71" fmla="*/ 17 h 121"/>
                <a:gd name="T72" fmla="*/ 72 w 82"/>
                <a:gd name="T73" fmla="*/ 26 h 121"/>
                <a:gd name="T74" fmla="*/ 75 w 82"/>
                <a:gd name="T75" fmla="*/ 39 h 121"/>
                <a:gd name="T76" fmla="*/ 74 w 82"/>
                <a:gd name="T77" fmla="*/ 46 h 121"/>
                <a:gd name="T78" fmla="*/ 69 w 82"/>
                <a:gd name="T79" fmla="*/ 57 h 121"/>
                <a:gd name="T80" fmla="*/ 60 w 82"/>
                <a:gd name="T81" fmla="*/ 66 h 121"/>
                <a:gd name="T82" fmla="*/ 48 w 82"/>
                <a:gd name="T83" fmla="*/ 71 h 121"/>
                <a:gd name="T84" fmla="*/ 40 w 82"/>
                <a:gd name="T85" fmla="*/ 7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121">
                  <a:moveTo>
                    <a:pt x="40" y="0"/>
                  </a:moveTo>
                  <a:lnTo>
                    <a:pt x="40" y="0"/>
                  </a:lnTo>
                  <a:lnTo>
                    <a:pt x="33" y="2"/>
                  </a:lnTo>
                  <a:lnTo>
                    <a:pt x="25" y="3"/>
                  </a:lnTo>
                  <a:lnTo>
                    <a:pt x="19" y="6"/>
                  </a:lnTo>
                  <a:lnTo>
                    <a:pt x="13" y="13"/>
                  </a:lnTo>
                  <a:lnTo>
                    <a:pt x="8" y="17"/>
                  </a:lnTo>
                  <a:lnTo>
                    <a:pt x="3" y="25"/>
                  </a:lnTo>
                  <a:lnTo>
                    <a:pt x="2" y="31"/>
                  </a:lnTo>
                  <a:lnTo>
                    <a:pt x="0" y="39"/>
                  </a:lnTo>
                  <a:lnTo>
                    <a:pt x="0" y="39"/>
                  </a:lnTo>
                  <a:lnTo>
                    <a:pt x="2" y="48"/>
                  </a:lnTo>
                  <a:lnTo>
                    <a:pt x="3" y="55"/>
                  </a:lnTo>
                  <a:lnTo>
                    <a:pt x="8" y="63"/>
                  </a:lnTo>
                  <a:lnTo>
                    <a:pt x="16" y="69"/>
                  </a:lnTo>
                  <a:lnTo>
                    <a:pt x="16" y="69"/>
                  </a:lnTo>
                  <a:lnTo>
                    <a:pt x="16" y="121"/>
                  </a:lnTo>
                  <a:lnTo>
                    <a:pt x="40" y="103"/>
                  </a:lnTo>
                  <a:lnTo>
                    <a:pt x="65" y="121"/>
                  </a:lnTo>
                  <a:lnTo>
                    <a:pt x="65" y="71"/>
                  </a:lnTo>
                  <a:lnTo>
                    <a:pt x="66" y="71"/>
                  </a:lnTo>
                  <a:lnTo>
                    <a:pt x="66" y="71"/>
                  </a:lnTo>
                  <a:lnTo>
                    <a:pt x="72" y="63"/>
                  </a:lnTo>
                  <a:lnTo>
                    <a:pt x="77" y="57"/>
                  </a:lnTo>
                  <a:lnTo>
                    <a:pt x="80" y="48"/>
                  </a:lnTo>
                  <a:lnTo>
                    <a:pt x="82" y="39"/>
                  </a:lnTo>
                  <a:lnTo>
                    <a:pt x="82" y="39"/>
                  </a:lnTo>
                  <a:lnTo>
                    <a:pt x="80" y="31"/>
                  </a:lnTo>
                  <a:lnTo>
                    <a:pt x="79" y="25"/>
                  </a:lnTo>
                  <a:lnTo>
                    <a:pt x="74" y="17"/>
                  </a:lnTo>
                  <a:lnTo>
                    <a:pt x="69" y="13"/>
                  </a:lnTo>
                  <a:lnTo>
                    <a:pt x="63" y="6"/>
                  </a:lnTo>
                  <a:lnTo>
                    <a:pt x="57" y="3"/>
                  </a:lnTo>
                  <a:lnTo>
                    <a:pt x="49" y="2"/>
                  </a:lnTo>
                  <a:lnTo>
                    <a:pt x="40" y="0"/>
                  </a:lnTo>
                  <a:lnTo>
                    <a:pt x="40" y="0"/>
                  </a:lnTo>
                  <a:close/>
                  <a:moveTo>
                    <a:pt x="59" y="107"/>
                  </a:moveTo>
                  <a:lnTo>
                    <a:pt x="40" y="95"/>
                  </a:lnTo>
                  <a:lnTo>
                    <a:pt x="22" y="109"/>
                  </a:lnTo>
                  <a:lnTo>
                    <a:pt x="22" y="74"/>
                  </a:lnTo>
                  <a:lnTo>
                    <a:pt x="25" y="75"/>
                  </a:lnTo>
                  <a:lnTo>
                    <a:pt x="25" y="75"/>
                  </a:lnTo>
                  <a:lnTo>
                    <a:pt x="33" y="77"/>
                  </a:lnTo>
                  <a:lnTo>
                    <a:pt x="40" y="78"/>
                  </a:lnTo>
                  <a:lnTo>
                    <a:pt x="48" y="77"/>
                  </a:lnTo>
                  <a:lnTo>
                    <a:pt x="56" y="75"/>
                  </a:lnTo>
                  <a:lnTo>
                    <a:pt x="59" y="75"/>
                  </a:lnTo>
                  <a:lnTo>
                    <a:pt x="59" y="107"/>
                  </a:lnTo>
                  <a:close/>
                  <a:moveTo>
                    <a:pt x="40" y="72"/>
                  </a:moveTo>
                  <a:lnTo>
                    <a:pt x="40" y="72"/>
                  </a:lnTo>
                  <a:lnTo>
                    <a:pt x="34" y="71"/>
                  </a:lnTo>
                  <a:lnTo>
                    <a:pt x="28" y="69"/>
                  </a:lnTo>
                  <a:lnTo>
                    <a:pt x="22" y="66"/>
                  </a:lnTo>
                  <a:lnTo>
                    <a:pt x="17" y="62"/>
                  </a:lnTo>
                  <a:lnTo>
                    <a:pt x="13" y="57"/>
                  </a:lnTo>
                  <a:lnTo>
                    <a:pt x="10" y="52"/>
                  </a:lnTo>
                  <a:lnTo>
                    <a:pt x="8" y="46"/>
                  </a:lnTo>
                  <a:lnTo>
                    <a:pt x="7" y="39"/>
                  </a:lnTo>
                  <a:lnTo>
                    <a:pt x="7" y="39"/>
                  </a:lnTo>
                  <a:lnTo>
                    <a:pt x="8" y="32"/>
                  </a:lnTo>
                  <a:lnTo>
                    <a:pt x="10" y="26"/>
                  </a:lnTo>
                  <a:lnTo>
                    <a:pt x="13" y="22"/>
                  </a:lnTo>
                  <a:lnTo>
                    <a:pt x="17" y="17"/>
                  </a:lnTo>
                  <a:lnTo>
                    <a:pt x="22" y="13"/>
                  </a:lnTo>
                  <a:lnTo>
                    <a:pt x="28" y="9"/>
                  </a:lnTo>
                  <a:lnTo>
                    <a:pt x="34" y="8"/>
                  </a:lnTo>
                  <a:lnTo>
                    <a:pt x="40" y="6"/>
                  </a:lnTo>
                  <a:lnTo>
                    <a:pt x="40" y="6"/>
                  </a:lnTo>
                  <a:lnTo>
                    <a:pt x="48" y="8"/>
                  </a:lnTo>
                  <a:lnTo>
                    <a:pt x="54" y="9"/>
                  </a:lnTo>
                  <a:lnTo>
                    <a:pt x="60" y="13"/>
                  </a:lnTo>
                  <a:lnTo>
                    <a:pt x="65" y="17"/>
                  </a:lnTo>
                  <a:lnTo>
                    <a:pt x="69" y="22"/>
                  </a:lnTo>
                  <a:lnTo>
                    <a:pt x="72" y="26"/>
                  </a:lnTo>
                  <a:lnTo>
                    <a:pt x="74" y="32"/>
                  </a:lnTo>
                  <a:lnTo>
                    <a:pt x="75" y="39"/>
                  </a:lnTo>
                  <a:lnTo>
                    <a:pt x="75" y="39"/>
                  </a:lnTo>
                  <a:lnTo>
                    <a:pt x="74" y="46"/>
                  </a:lnTo>
                  <a:lnTo>
                    <a:pt x="72" y="52"/>
                  </a:lnTo>
                  <a:lnTo>
                    <a:pt x="69" y="57"/>
                  </a:lnTo>
                  <a:lnTo>
                    <a:pt x="65" y="62"/>
                  </a:lnTo>
                  <a:lnTo>
                    <a:pt x="60" y="66"/>
                  </a:lnTo>
                  <a:lnTo>
                    <a:pt x="54" y="69"/>
                  </a:lnTo>
                  <a:lnTo>
                    <a:pt x="48" y="71"/>
                  </a:lnTo>
                  <a:lnTo>
                    <a:pt x="40" y="72"/>
                  </a:lnTo>
                  <a:lnTo>
                    <a:pt x="40" y="7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2" name="Group 151"/>
          <p:cNvGrpSpPr/>
          <p:nvPr/>
        </p:nvGrpSpPr>
        <p:grpSpPr>
          <a:xfrm>
            <a:off x="10243510" y="6240394"/>
            <a:ext cx="186991" cy="143048"/>
            <a:chOff x="8478838" y="6662738"/>
            <a:chExt cx="158750" cy="161925"/>
          </a:xfrm>
        </p:grpSpPr>
        <p:sp>
          <p:nvSpPr>
            <p:cNvPr id="153" name="Freeform 460"/>
            <p:cNvSpPr>
              <a:spLocks/>
            </p:cNvSpPr>
            <p:nvPr/>
          </p:nvSpPr>
          <p:spPr bwMode="auto">
            <a:xfrm>
              <a:off x="8523288" y="6684963"/>
              <a:ext cx="42863" cy="17463"/>
            </a:xfrm>
            <a:custGeom>
              <a:avLst/>
              <a:gdLst>
                <a:gd name="T0" fmla="*/ 26 w 27"/>
                <a:gd name="T1" fmla="*/ 3 h 11"/>
                <a:gd name="T2" fmla="*/ 26 w 27"/>
                <a:gd name="T3" fmla="*/ 3 h 11"/>
                <a:gd name="T4" fmla="*/ 20 w 27"/>
                <a:gd name="T5" fmla="*/ 2 h 11"/>
                <a:gd name="T6" fmla="*/ 13 w 27"/>
                <a:gd name="T7" fmla="*/ 0 h 11"/>
                <a:gd name="T8" fmla="*/ 7 w 27"/>
                <a:gd name="T9" fmla="*/ 0 h 11"/>
                <a:gd name="T10" fmla="*/ 1 w 27"/>
                <a:gd name="T11" fmla="*/ 3 h 11"/>
                <a:gd name="T12" fmla="*/ 1 w 27"/>
                <a:gd name="T13" fmla="*/ 3 h 11"/>
                <a:gd name="T14" fmla="*/ 0 w 27"/>
                <a:gd name="T15" fmla="*/ 5 h 11"/>
                <a:gd name="T16" fmla="*/ 0 w 27"/>
                <a:gd name="T17" fmla="*/ 8 h 11"/>
                <a:gd name="T18" fmla="*/ 0 w 27"/>
                <a:gd name="T19" fmla="*/ 8 h 11"/>
                <a:gd name="T20" fmla="*/ 1 w 27"/>
                <a:gd name="T21" fmla="*/ 9 h 11"/>
                <a:gd name="T22" fmla="*/ 4 w 27"/>
                <a:gd name="T23" fmla="*/ 9 h 11"/>
                <a:gd name="T24" fmla="*/ 4 w 27"/>
                <a:gd name="T25" fmla="*/ 9 h 11"/>
                <a:gd name="T26" fmla="*/ 9 w 27"/>
                <a:gd name="T27" fmla="*/ 8 h 11"/>
                <a:gd name="T28" fmla="*/ 13 w 27"/>
                <a:gd name="T29" fmla="*/ 8 h 11"/>
                <a:gd name="T30" fmla="*/ 18 w 27"/>
                <a:gd name="T31" fmla="*/ 8 h 11"/>
                <a:gd name="T32" fmla="*/ 21 w 27"/>
                <a:gd name="T33" fmla="*/ 11 h 11"/>
                <a:gd name="T34" fmla="*/ 21 w 27"/>
                <a:gd name="T35" fmla="*/ 11 h 11"/>
                <a:gd name="T36" fmla="*/ 23 w 27"/>
                <a:gd name="T37" fmla="*/ 11 h 11"/>
                <a:gd name="T38" fmla="*/ 23 w 27"/>
                <a:gd name="T39" fmla="*/ 11 h 11"/>
                <a:gd name="T40" fmla="*/ 26 w 27"/>
                <a:gd name="T41" fmla="*/ 9 h 11"/>
                <a:gd name="T42" fmla="*/ 27 w 27"/>
                <a:gd name="T43" fmla="*/ 8 h 11"/>
                <a:gd name="T44" fmla="*/ 27 w 27"/>
                <a:gd name="T45" fmla="*/ 8 h 11"/>
                <a:gd name="T46" fmla="*/ 27 w 27"/>
                <a:gd name="T47" fmla="*/ 6 h 11"/>
                <a:gd name="T48" fmla="*/ 26 w 27"/>
                <a:gd name="T49" fmla="*/ 3 h 11"/>
                <a:gd name="T50" fmla="*/ 26 w 27"/>
                <a:gd name="T5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 h="11">
                  <a:moveTo>
                    <a:pt x="26" y="3"/>
                  </a:moveTo>
                  <a:lnTo>
                    <a:pt x="26" y="3"/>
                  </a:lnTo>
                  <a:lnTo>
                    <a:pt x="20" y="2"/>
                  </a:lnTo>
                  <a:lnTo>
                    <a:pt x="13" y="0"/>
                  </a:lnTo>
                  <a:lnTo>
                    <a:pt x="7" y="0"/>
                  </a:lnTo>
                  <a:lnTo>
                    <a:pt x="1" y="3"/>
                  </a:lnTo>
                  <a:lnTo>
                    <a:pt x="1" y="3"/>
                  </a:lnTo>
                  <a:lnTo>
                    <a:pt x="0" y="5"/>
                  </a:lnTo>
                  <a:lnTo>
                    <a:pt x="0" y="8"/>
                  </a:lnTo>
                  <a:lnTo>
                    <a:pt x="0" y="8"/>
                  </a:lnTo>
                  <a:lnTo>
                    <a:pt x="1" y="9"/>
                  </a:lnTo>
                  <a:lnTo>
                    <a:pt x="4" y="9"/>
                  </a:lnTo>
                  <a:lnTo>
                    <a:pt x="4" y="9"/>
                  </a:lnTo>
                  <a:lnTo>
                    <a:pt x="9" y="8"/>
                  </a:lnTo>
                  <a:lnTo>
                    <a:pt x="13" y="8"/>
                  </a:lnTo>
                  <a:lnTo>
                    <a:pt x="18" y="8"/>
                  </a:lnTo>
                  <a:lnTo>
                    <a:pt x="21" y="11"/>
                  </a:lnTo>
                  <a:lnTo>
                    <a:pt x="21" y="11"/>
                  </a:lnTo>
                  <a:lnTo>
                    <a:pt x="23" y="11"/>
                  </a:lnTo>
                  <a:lnTo>
                    <a:pt x="23" y="11"/>
                  </a:lnTo>
                  <a:lnTo>
                    <a:pt x="26" y="9"/>
                  </a:lnTo>
                  <a:lnTo>
                    <a:pt x="27" y="8"/>
                  </a:lnTo>
                  <a:lnTo>
                    <a:pt x="27" y="8"/>
                  </a:lnTo>
                  <a:lnTo>
                    <a:pt x="27" y="6"/>
                  </a:lnTo>
                  <a:lnTo>
                    <a:pt x="26" y="3"/>
                  </a:lnTo>
                  <a:lnTo>
                    <a:pt x="26" y="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461"/>
            <p:cNvSpPr>
              <a:spLocks noEditPoints="1"/>
            </p:cNvSpPr>
            <p:nvPr/>
          </p:nvSpPr>
          <p:spPr bwMode="auto">
            <a:xfrm>
              <a:off x="8478838" y="6662738"/>
              <a:ext cx="158750" cy="161925"/>
            </a:xfrm>
            <a:custGeom>
              <a:avLst/>
              <a:gdLst>
                <a:gd name="T0" fmla="*/ 72 w 100"/>
                <a:gd name="T1" fmla="*/ 66 h 102"/>
                <a:gd name="T2" fmla="*/ 77 w 100"/>
                <a:gd name="T3" fmla="*/ 60 h 102"/>
                <a:gd name="T4" fmla="*/ 81 w 100"/>
                <a:gd name="T5" fmla="*/ 46 h 102"/>
                <a:gd name="T6" fmla="*/ 80 w 100"/>
                <a:gd name="T7" fmla="*/ 31 h 102"/>
                <a:gd name="T8" fmla="*/ 74 w 100"/>
                <a:gd name="T9" fmla="*/ 19 h 102"/>
                <a:gd name="T10" fmla="*/ 69 w 100"/>
                <a:gd name="T11" fmla="*/ 13 h 102"/>
                <a:gd name="T12" fmla="*/ 69 w 100"/>
                <a:gd name="T13" fmla="*/ 13 h 102"/>
                <a:gd name="T14" fmla="*/ 57 w 100"/>
                <a:gd name="T15" fmla="*/ 4 h 102"/>
                <a:gd name="T16" fmla="*/ 41 w 100"/>
                <a:gd name="T17" fmla="*/ 0 h 102"/>
                <a:gd name="T18" fmla="*/ 32 w 100"/>
                <a:gd name="T19" fmla="*/ 0 h 102"/>
                <a:gd name="T20" fmla="*/ 18 w 100"/>
                <a:gd name="T21" fmla="*/ 7 h 102"/>
                <a:gd name="T22" fmla="*/ 12 w 100"/>
                <a:gd name="T23" fmla="*/ 13 h 102"/>
                <a:gd name="T24" fmla="*/ 3 w 100"/>
                <a:gd name="T25" fmla="*/ 25 h 102"/>
                <a:gd name="T26" fmla="*/ 0 w 100"/>
                <a:gd name="T27" fmla="*/ 40 h 102"/>
                <a:gd name="T28" fmla="*/ 3 w 100"/>
                <a:gd name="T29" fmla="*/ 56 h 102"/>
                <a:gd name="T30" fmla="*/ 12 w 100"/>
                <a:gd name="T31" fmla="*/ 69 h 102"/>
                <a:gd name="T32" fmla="*/ 18 w 100"/>
                <a:gd name="T33" fmla="*/ 76 h 102"/>
                <a:gd name="T34" fmla="*/ 32 w 100"/>
                <a:gd name="T35" fmla="*/ 82 h 102"/>
                <a:gd name="T36" fmla="*/ 41 w 100"/>
                <a:gd name="T37" fmla="*/ 82 h 102"/>
                <a:gd name="T38" fmla="*/ 55 w 100"/>
                <a:gd name="T39" fmla="*/ 79 h 102"/>
                <a:gd name="T40" fmla="*/ 66 w 100"/>
                <a:gd name="T41" fmla="*/ 72 h 102"/>
                <a:gd name="T42" fmla="*/ 94 w 100"/>
                <a:gd name="T43" fmla="*/ 100 h 102"/>
                <a:gd name="T44" fmla="*/ 97 w 100"/>
                <a:gd name="T45" fmla="*/ 102 h 102"/>
                <a:gd name="T46" fmla="*/ 100 w 100"/>
                <a:gd name="T47" fmla="*/ 100 h 102"/>
                <a:gd name="T48" fmla="*/ 100 w 100"/>
                <a:gd name="T49" fmla="*/ 94 h 102"/>
                <a:gd name="T50" fmla="*/ 64 w 100"/>
                <a:gd name="T51" fmla="*/ 65 h 102"/>
                <a:gd name="T52" fmla="*/ 58 w 100"/>
                <a:gd name="T53" fmla="*/ 69 h 102"/>
                <a:gd name="T54" fmla="*/ 48 w 100"/>
                <a:gd name="T55" fmla="*/ 74 h 102"/>
                <a:gd name="T56" fmla="*/ 41 w 100"/>
                <a:gd name="T57" fmla="*/ 74 h 102"/>
                <a:gd name="T58" fmla="*/ 28 w 100"/>
                <a:gd name="T59" fmla="*/ 71 h 102"/>
                <a:gd name="T60" fmla="*/ 18 w 100"/>
                <a:gd name="T61" fmla="*/ 65 h 102"/>
                <a:gd name="T62" fmla="*/ 14 w 100"/>
                <a:gd name="T63" fmla="*/ 59 h 102"/>
                <a:gd name="T64" fmla="*/ 9 w 100"/>
                <a:gd name="T65" fmla="*/ 48 h 102"/>
                <a:gd name="T66" fmla="*/ 9 w 100"/>
                <a:gd name="T67" fmla="*/ 34 h 102"/>
                <a:gd name="T68" fmla="*/ 14 w 100"/>
                <a:gd name="T69" fmla="*/ 23 h 102"/>
                <a:gd name="T70" fmla="*/ 18 w 100"/>
                <a:gd name="T71" fmla="*/ 17 h 102"/>
                <a:gd name="T72" fmla="*/ 28 w 100"/>
                <a:gd name="T73" fmla="*/ 10 h 102"/>
                <a:gd name="T74" fmla="*/ 41 w 100"/>
                <a:gd name="T75" fmla="*/ 8 h 102"/>
                <a:gd name="T76" fmla="*/ 48 w 100"/>
                <a:gd name="T77" fmla="*/ 8 h 102"/>
                <a:gd name="T78" fmla="*/ 58 w 100"/>
                <a:gd name="T79" fmla="*/ 13 h 102"/>
                <a:gd name="T80" fmla="*/ 64 w 100"/>
                <a:gd name="T81" fmla="*/ 17 h 102"/>
                <a:gd name="T82" fmla="*/ 68 w 100"/>
                <a:gd name="T83" fmla="*/ 23 h 102"/>
                <a:gd name="T84" fmla="*/ 72 w 100"/>
                <a:gd name="T85" fmla="*/ 34 h 102"/>
                <a:gd name="T86" fmla="*/ 72 w 100"/>
                <a:gd name="T87" fmla="*/ 48 h 102"/>
                <a:gd name="T88" fmla="*/ 68 w 100"/>
                <a:gd name="T89" fmla="*/ 59 h 102"/>
                <a:gd name="T90" fmla="*/ 64 w 100"/>
                <a:gd name="T9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 h="102">
                  <a:moveTo>
                    <a:pt x="100" y="94"/>
                  </a:moveTo>
                  <a:lnTo>
                    <a:pt x="72" y="66"/>
                  </a:lnTo>
                  <a:lnTo>
                    <a:pt x="72" y="66"/>
                  </a:lnTo>
                  <a:lnTo>
                    <a:pt x="77" y="60"/>
                  </a:lnTo>
                  <a:lnTo>
                    <a:pt x="78" y="54"/>
                  </a:lnTo>
                  <a:lnTo>
                    <a:pt x="81" y="46"/>
                  </a:lnTo>
                  <a:lnTo>
                    <a:pt x="81" y="39"/>
                  </a:lnTo>
                  <a:lnTo>
                    <a:pt x="80" y="31"/>
                  </a:lnTo>
                  <a:lnTo>
                    <a:pt x="78" y="25"/>
                  </a:lnTo>
                  <a:lnTo>
                    <a:pt x="74" y="19"/>
                  </a:lnTo>
                  <a:lnTo>
                    <a:pt x="69" y="13"/>
                  </a:lnTo>
                  <a:lnTo>
                    <a:pt x="69" y="13"/>
                  </a:lnTo>
                  <a:lnTo>
                    <a:pt x="69" y="13"/>
                  </a:lnTo>
                  <a:lnTo>
                    <a:pt x="69" y="13"/>
                  </a:lnTo>
                  <a:lnTo>
                    <a:pt x="63" y="7"/>
                  </a:lnTo>
                  <a:lnTo>
                    <a:pt x="57" y="4"/>
                  </a:lnTo>
                  <a:lnTo>
                    <a:pt x="49" y="0"/>
                  </a:lnTo>
                  <a:lnTo>
                    <a:pt x="41" y="0"/>
                  </a:lnTo>
                  <a:lnTo>
                    <a:pt x="41" y="0"/>
                  </a:lnTo>
                  <a:lnTo>
                    <a:pt x="32" y="0"/>
                  </a:lnTo>
                  <a:lnTo>
                    <a:pt x="26" y="4"/>
                  </a:lnTo>
                  <a:lnTo>
                    <a:pt x="18" y="7"/>
                  </a:lnTo>
                  <a:lnTo>
                    <a:pt x="12" y="13"/>
                  </a:lnTo>
                  <a:lnTo>
                    <a:pt x="12" y="13"/>
                  </a:lnTo>
                  <a:lnTo>
                    <a:pt x="8" y="19"/>
                  </a:lnTo>
                  <a:lnTo>
                    <a:pt x="3" y="25"/>
                  </a:lnTo>
                  <a:lnTo>
                    <a:pt x="2" y="33"/>
                  </a:lnTo>
                  <a:lnTo>
                    <a:pt x="0" y="40"/>
                  </a:lnTo>
                  <a:lnTo>
                    <a:pt x="2" y="49"/>
                  </a:lnTo>
                  <a:lnTo>
                    <a:pt x="3" y="56"/>
                  </a:lnTo>
                  <a:lnTo>
                    <a:pt x="8" y="63"/>
                  </a:lnTo>
                  <a:lnTo>
                    <a:pt x="12" y="69"/>
                  </a:lnTo>
                  <a:lnTo>
                    <a:pt x="12" y="69"/>
                  </a:lnTo>
                  <a:lnTo>
                    <a:pt x="18" y="76"/>
                  </a:lnTo>
                  <a:lnTo>
                    <a:pt x="26" y="79"/>
                  </a:lnTo>
                  <a:lnTo>
                    <a:pt x="32" y="82"/>
                  </a:lnTo>
                  <a:lnTo>
                    <a:pt x="41" y="82"/>
                  </a:lnTo>
                  <a:lnTo>
                    <a:pt x="41" y="82"/>
                  </a:lnTo>
                  <a:lnTo>
                    <a:pt x="48" y="82"/>
                  </a:lnTo>
                  <a:lnTo>
                    <a:pt x="55" y="79"/>
                  </a:lnTo>
                  <a:lnTo>
                    <a:pt x="61" y="76"/>
                  </a:lnTo>
                  <a:lnTo>
                    <a:pt x="66" y="72"/>
                  </a:lnTo>
                  <a:lnTo>
                    <a:pt x="94" y="100"/>
                  </a:lnTo>
                  <a:lnTo>
                    <a:pt x="94" y="100"/>
                  </a:lnTo>
                  <a:lnTo>
                    <a:pt x="97" y="102"/>
                  </a:lnTo>
                  <a:lnTo>
                    <a:pt x="97" y="102"/>
                  </a:lnTo>
                  <a:lnTo>
                    <a:pt x="100" y="100"/>
                  </a:lnTo>
                  <a:lnTo>
                    <a:pt x="100" y="100"/>
                  </a:lnTo>
                  <a:lnTo>
                    <a:pt x="100" y="97"/>
                  </a:lnTo>
                  <a:lnTo>
                    <a:pt x="100" y="94"/>
                  </a:lnTo>
                  <a:lnTo>
                    <a:pt x="100" y="94"/>
                  </a:lnTo>
                  <a:close/>
                  <a:moveTo>
                    <a:pt x="64" y="65"/>
                  </a:moveTo>
                  <a:lnTo>
                    <a:pt x="64" y="65"/>
                  </a:lnTo>
                  <a:lnTo>
                    <a:pt x="58" y="69"/>
                  </a:lnTo>
                  <a:lnTo>
                    <a:pt x="54" y="71"/>
                  </a:lnTo>
                  <a:lnTo>
                    <a:pt x="48" y="74"/>
                  </a:lnTo>
                  <a:lnTo>
                    <a:pt x="41" y="74"/>
                  </a:lnTo>
                  <a:lnTo>
                    <a:pt x="41" y="74"/>
                  </a:lnTo>
                  <a:lnTo>
                    <a:pt x="34" y="74"/>
                  </a:lnTo>
                  <a:lnTo>
                    <a:pt x="28" y="71"/>
                  </a:lnTo>
                  <a:lnTo>
                    <a:pt x="23" y="69"/>
                  </a:lnTo>
                  <a:lnTo>
                    <a:pt x="18" y="65"/>
                  </a:lnTo>
                  <a:lnTo>
                    <a:pt x="18" y="65"/>
                  </a:lnTo>
                  <a:lnTo>
                    <a:pt x="14" y="59"/>
                  </a:lnTo>
                  <a:lnTo>
                    <a:pt x="11" y="54"/>
                  </a:lnTo>
                  <a:lnTo>
                    <a:pt x="9" y="48"/>
                  </a:lnTo>
                  <a:lnTo>
                    <a:pt x="8" y="40"/>
                  </a:lnTo>
                  <a:lnTo>
                    <a:pt x="9" y="34"/>
                  </a:lnTo>
                  <a:lnTo>
                    <a:pt x="11" y="28"/>
                  </a:lnTo>
                  <a:lnTo>
                    <a:pt x="14" y="23"/>
                  </a:lnTo>
                  <a:lnTo>
                    <a:pt x="18" y="17"/>
                  </a:lnTo>
                  <a:lnTo>
                    <a:pt x="18" y="17"/>
                  </a:lnTo>
                  <a:lnTo>
                    <a:pt x="23" y="13"/>
                  </a:lnTo>
                  <a:lnTo>
                    <a:pt x="28" y="10"/>
                  </a:lnTo>
                  <a:lnTo>
                    <a:pt x="34" y="8"/>
                  </a:lnTo>
                  <a:lnTo>
                    <a:pt x="41" y="8"/>
                  </a:lnTo>
                  <a:lnTo>
                    <a:pt x="41" y="8"/>
                  </a:lnTo>
                  <a:lnTo>
                    <a:pt x="48" y="8"/>
                  </a:lnTo>
                  <a:lnTo>
                    <a:pt x="54" y="10"/>
                  </a:lnTo>
                  <a:lnTo>
                    <a:pt x="58" y="13"/>
                  </a:lnTo>
                  <a:lnTo>
                    <a:pt x="64" y="17"/>
                  </a:lnTo>
                  <a:lnTo>
                    <a:pt x="64" y="17"/>
                  </a:lnTo>
                  <a:lnTo>
                    <a:pt x="64" y="17"/>
                  </a:lnTo>
                  <a:lnTo>
                    <a:pt x="68" y="23"/>
                  </a:lnTo>
                  <a:lnTo>
                    <a:pt x="71" y="28"/>
                  </a:lnTo>
                  <a:lnTo>
                    <a:pt x="72" y="34"/>
                  </a:lnTo>
                  <a:lnTo>
                    <a:pt x="74" y="40"/>
                  </a:lnTo>
                  <a:lnTo>
                    <a:pt x="72" y="48"/>
                  </a:lnTo>
                  <a:lnTo>
                    <a:pt x="71" y="54"/>
                  </a:lnTo>
                  <a:lnTo>
                    <a:pt x="68" y="59"/>
                  </a:lnTo>
                  <a:lnTo>
                    <a:pt x="64" y="65"/>
                  </a:lnTo>
                  <a:lnTo>
                    <a:pt x="64" y="6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5" name="Group 154"/>
          <p:cNvGrpSpPr/>
          <p:nvPr/>
        </p:nvGrpSpPr>
        <p:grpSpPr>
          <a:xfrm>
            <a:off x="6256846" y="6254420"/>
            <a:ext cx="177643" cy="117804"/>
            <a:chOff x="5094288" y="6678613"/>
            <a:chExt cx="150813" cy="133350"/>
          </a:xfrm>
        </p:grpSpPr>
        <p:sp>
          <p:nvSpPr>
            <p:cNvPr id="156" name="Freeform 462"/>
            <p:cNvSpPr>
              <a:spLocks noEditPoints="1"/>
            </p:cNvSpPr>
            <p:nvPr/>
          </p:nvSpPr>
          <p:spPr bwMode="auto">
            <a:xfrm>
              <a:off x="5094288" y="6678613"/>
              <a:ext cx="150813" cy="60325"/>
            </a:xfrm>
            <a:custGeom>
              <a:avLst/>
              <a:gdLst>
                <a:gd name="T0" fmla="*/ 92 w 95"/>
                <a:gd name="T1" fmla="*/ 0 h 38"/>
                <a:gd name="T2" fmla="*/ 3 w 95"/>
                <a:gd name="T3" fmla="*/ 0 h 38"/>
                <a:gd name="T4" fmla="*/ 3 w 95"/>
                <a:gd name="T5" fmla="*/ 0 h 38"/>
                <a:gd name="T6" fmla="*/ 0 w 95"/>
                <a:gd name="T7" fmla="*/ 1 h 38"/>
                <a:gd name="T8" fmla="*/ 0 w 95"/>
                <a:gd name="T9" fmla="*/ 3 h 38"/>
                <a:gd name="T10" fmla="*/ 0 w 95"/>
                <a:gd name="T11" fmla="*/ 35 h 38"/>
                <a:gd name="T12" fmla="*/ 0 w 95"/>
                <a:gd name="T13" fmla="*/ 35 h 38"/>
                <a:gd name="T14" fmla="*/ 0 w 95"/>
                <a:gd name="T15" fmla="*/ 36 h 38"/>
                <a:gd name="T16" fmla="*/ 3 w 95"/>
                <a:gd name="T17" fmla="*/ 38 h 38"/>
                <a:gd name="T18" fmla="*/ 92 w 95"/>
                <a:gd name="T19" fmla="*/ 38 h 38"/>
                <a:gd name="T20" fmla="*/ 92 w 95"/>
                <a:gd name="T21" fmla="*/ 38 h 38"/>
                <a:gd name="T22" fmla="*/ 94 w 95"/>
                <a:gd name="T23" fmla="*/ 36 h 38"/>
                <a:gd name="T24" fmla="*/ 95 w 95"/>
                <a:gd name="T25" fmla="*/ 35 h 38"/>
                <a:gd name="T26" fmla="*/ 95 w 95"/>
                <a:gd name="T27" fmla="*/ 3 h 38"/>
                <a:gd name="T28" fmla="*/ 95 w 95"/>
                <a:gd name="T29" fmla="*/ 3 h 38"/>
                <a:gd name="T30" fmla="*/ 94 w 95"/>
                <a:gd name="T31" fmla="*/ 1 h 38"/>
                <a:gd name="T32" fmla="*/ 92 w 95"/>
                <a:gd name="T33" fmla="*/ 0 h 38"/>
                <a:gd name="T34" fmla="*/ 92 w 95"/>
                <a:gd name="T35" fmla="*/ 0 h 38"/>
                <a:gd name="T36" fmla="*/ 89 w 95"/>
                <a:gd name="T37" fmla="*/ 32 h 38"/>
                <a:gd name="T38" fmla="*/ 5 w 95"/>
                <a:gd name="T39" fmla="*/ 32 h 38"/>
                <a:gd name="T40" fmla="*/ 5 w 95"/>
                <a:gd name="T41" fmla="*/ 6 h 38"/>
                <a:gd name="T42" fmla="*/ 89 w 95"/>
                <a:gd name="T43" fmla="*/ 6 h 38"/>
                <a:gd name="T44" fmla="*/ 89 w 95"/>
                <a:gd name="T45"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 h="38">
                  <a:moveTo>
                    <a:pt x="92" y="0"/>
                  </a:moveTo>
                  <a:lnTo>
                    <a:pt x="3" y="0"/>
                  </a:lnTo>
                  <a:lnTo>
                    <a:pt x="3" y="0"/>
                  </a:lnTo>
                  <a:lnTo>
                    <a:pt x="0" y="1"/>
                  </a:lnTo>
                  <a:lnTo>
                    <a:pt x="0" y="3"/>
                  </a:lnTo>
                  <a:lnTo>
                    <a:pt x="0" y="35"/>
                  </a:lnTo>
                  <a:lnTo>
                    <a:pt x="0" y="35"/>
                  </a:lnTo>
                  <a:lnTo>
                    <a:pt x="0" y="36"/>
                  </a:lnTo>
                  <a:lnTo>
                    <a:pt x="3" y="38"/>
                  </a:lnTo>
                  <a:lnTo>
                    <a:pt x="92" y="38"/>
                  </a:lnTo>
                  <a:lnTo>
                    <a:pt x="92" y="38"/>
                  </a:lnTo>
                  <a:lnTo>
                    <a:pt x="94" y="36"/>
                  </a:lnTo>
                  <a:lnTo>
                    <a:pt x="95" y="35"/>
                  </a:lnTo>
                  <a:lnTo>
                    <a:pt x="95" y="3"/>
                  </a:lnTo>
                  <a:lnTo>
                    <a:pt x="95" y="3"/>
                  </a:lnTo>
                  <a:lnTo>
                    <a:pt x="94" y="1"/>
                  </a:lnTo>
                  <a:lnTo>
                    <a:pt x="92" y="0"/>
                  </a:lnTo>
                  <a:lnTo>
                    <a:pt x="92" y="0"/>
                  </a:lnTo>
                  <a:close/>
                  <a:moveTo>
                    <a:pt x="89" y="32"/>
                  </a:moveTo>
                  <a:lnTo>
                    <a:pt x="5" y="32"/>
                  </a:lnTo>
                  <a:lnTo>
                    <a:pt x="5" y="6"/>
                  </a:lnTo>
                  <a:lnTo>
                    <a:pt x="89" y="6"/>
                  </a:lnTo>
                  <a:lnTo>
                    <a:pt x="89" y="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463"/>
            <p:cNvSpPr>
              <a:spLocks noEditPoints="1"/>
            </p:cNvSpPr>
            <p:nvPr/>
          </p:nvSpPr>
          <p:spPr bwMode="auto">
            <a:xfrm>
              <a:off x="5094288" y="6751638"/>
              <a:ext cx="150813" cy="60325"/>
            </a:xfrm>
            <a:custGeom>
              <a:avLst/>
              <a:gdLst>
                <a:gd name="T0" fmla="*/ 92 w 95"/>
                <a:gd name="T1" fmla="*/ 0 h 38"/>
                <a:gd name="T2" fmla="*/ 3 w 95"/>
                <a:gd name="T3" fmla="*/ 0 h 38"/>
                <a:gd name="T4" fmla="*/ 3 w 95"/>
                <a:gd name="T5" fmla="*/ 0 h 38"/>
                <a:gd name="T6" fmla="*/ 0 w 95"/>
                <a:gd name="T7" fmla="*/ 1 h 38"/>
                <a:gd name="T8" fmla="*/ 0 w 95"/>
                <a:gd name="T9" fmla="*/ 3 h 38"/>
                <a:gd name="T10" fmla="*/ 0 w 95"/>
                <a:gd name="T11" fmla="*/ 35 h 38"/>
                <a:gd name="T12" fmla="*/ 0 w 95"/>
                <a:gd name="T13" fmla="*/ 35 h 38"/>
                <a:gd name="T14" fmla="*/ 0 w 95"/>
                <a:gd name="T15" fmla="*/ 36 h 38"/>
                <a:gd name="T16" fmla="*/ 3 w 95"/>
                <a:gd name="T17" fmla="*/ 38 h 38"/>
                <a:gd name="T18" fmla="*/ 92 w 95"/>
                <a:gd name="T19" fmla="*/ 38 h 38"/>
                <a:gd name="T20" fmla="*/ 92 w 95"/>
                <a:gd name="T21" fmla="*/ 38 h 38"/>
                <a:gd name="T22" fmla="*/ 94 w 95"/>
                <a:gd name="T23" fmla="*/ 36 h 38"/>
                <a:gd name="T24" fmla="*/ 95 w 95"/>
                <a:gd name="T25" fmla="*/ 35 h 38"/>
                <a:gd name="T26" fmla="*/ 95 w 95"/>
                <a:gd name="T27" fmla="*/ 3 h 38"/>
                <a:gd name="T28" fmla="*/ 95 w 95"/>
                <a:gd name="T29" fmla="*/ 3 h 38"/>
                <a:gd name="T30" fmla="*/ 94 w 95"/>
                <a:gd name="T31" fmla="*/ 1 h 38"/>
                <a:gd name="T32" fmla="*/ 92 w 95"/>
                <a:gd name="T33" fmla="*/ 0 h 38"/>
                <a:gd name="T34" fmla="*/ 92 w 95"/>
                <a:gd name="T35" fmla="*/ 0 h 38"/>
                <a:gd name="T36" fmla="*/ 89 w 95"/>
                <a:gd name="T37" fmla="*/ 32 h 38"/>
                <a:gd name="T38" fmla="*/ 5 w 95"/>
                <a:gd name="T39" fmla="*/ 32 h 38"/>
                <a:gd name="T40" fmla="*/ 5 w 95"/>
                <a:gd name="T41" fmla="*/ 6 h 38"/>
                <a:gd name="T42" fmla="*/ 89 w 95"/>
                <a:gd name="T43" fmla="*/ 6 h 38"/>
                <a:gd name="T44" fmla="*/ 89 w 95"/>
                <a:gd name="T45"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 h="38">
                  <a:moveTo>
                    <a:pt x="92" y="0"/>
                  </a:moveTo>
                  <a:lnTo>
                    <a:pt x="3" y="0"/>
                  </a:lnTo>
                  <a:lnTo>
                    <a:pt x="3" y="0"/>
                  </a:lnTo>
                  <a:lnTo>
                    <a:pt x="0" y="1"/>
                  </a:lnTo>
                  <a:lnTo>
                    <a:pt x="0" y="3"/>
                  </a:lnTo>
                  <a:lnTo>
                    <a:pt x="0" y="35"/>
                  </a:lnTo>
                  <a:lnTo>
                    <a:pt x="0" y="35"/>
                  </a:lnTo>
                  <a:lnTo>
                    <a:pt x="0" y="36"/>
                  </a:lnTo>
                  <a:lnTo>
                    <a:pt x="3" y="38"/>
                  </a:lnTo>
                  <a:lnTo>
                    <a:pt x="92" y="38"/>
                  </a:lnTo>
                  <a:lnTo>
                    <a:pt x="92" y="38"/>
                  </a:lnTo>
                  <a:lnTo>
                    <a:pt x="94" y="36"/>
                  </a:lnTo>
                  <a:lnTo>
                    <a:pt x="95" y="35"/>
                  </a:lnTo>
                  <a:lnTo>
                    <a:pt x="95" y="3"/>
                  </a:lnTo>
                  <a:lnTo>
                    <a:pt x="95" y="3"/>
                  </a:lnTo>
                  <a:lnTo>
                    <a:pt x="94" y="1"/>
                  </a:lnTo>
                  <a:lnTo>
                    <a:pt x="92" y="0"/>
                  </a:lnTo>
                  <a:lnTo>
                    <a:pt x="92" y="0"/>
                  </a:lnTo>
                  <a:close/>
                  <a:moveTo>
                    <a:pt x="89" y="32"/>
                  </a:moveTo>
                  <a:lnTo>
                    <a:pt x="5" y="32"/>
                  </a:lnTo>
                  <a:lnTo>
                    <a:pt x="5" y="6"/>
                  </a:lnTo>
                  <a:lnTo>
                    <a:pt x="89" y="6"/>
                  </a:lnTo>
                  <a:lnTo>
                    <a:pt x="89" y="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8" name="Freeform 464"/>
          <p:cNvSpPr>
            <a:spLocks noEditPoints="1"/>
          </p:cNvSpPr>
          <p:nvPr/>
        </p:nvSpPr>
        <p:spPr bwMode="auto">
          <a:xfrm>
            <a:off x="6612129" y="6236201"/>
            <a:ext cx="198211" cy="151463"/>
          </a:xfrm>
          <a:custGeom>
            <a:avLst/>
            <a:gdLst>
              <a:gd name="T0" fmla="*/ 103 w 106"/>
              <a:gd name="T1" fmla="*/ 36 h 108"/>
              <a:gd name="T2" fmla="*/ 72 w 106"/>
              <a:gd name="T3" fmla="*/ 36 h 108"/>
              <a:gd name="T4" fmla="*/ 72 w 106"/>
              <a:gd name="T5" fmla="*/ 5 h 108"/>
              <a:gd name="T6" fmla="*/ 72 w 106"/>
              <a:gd name="T7" fmla="*/ 5 h 108"/>
              <a:gd name="T8" fmla="*/ 71 w 106"/>
              <a:gd name="T9" fmla="*/ 2 h 108"/>
              <a:gd name="T10" fmla="*/ 68 w 106"/>
              <a:gd name="T11" fmla="*/ 0 h 108"/>
              <a:gd name="T12" fmla="*/ 39 w 106"/>
              <a:gd name="T13" fmla="*/ 0 h 108"/>
              <a:gd name="T14" fmla="*/ 39 w 106"/>
              <a:gd name="T15" fmla="*/ 0 h 108"/>
              <a:gd name="T16" fmla="*/ 36 w 106"/>
              <a:gd name="T17" fmla="*/ 2 h 108"/>
              <a:gd name="T18" fmla="*/ 34 w 106"/>
              <a:gd name="T19" fmla="*/ 5 h 108"/>
              <a:gd name="T20" fmla="*/ 34 w 106"/>
              <a:gd name="T21" fmla="*/ 36 h 108"/>
              <a:gd name="T22" fmla="*/ 3 w 106"/>
              <a:gd name="T23" fmla="*/ 36 h 108"/>
              <a:gd name="T24" fmla="*/ 3 w 106"/>
              <a:gd name="T25" fmla="*/ 36 h 108"/>
              <a:gd name="T26" fmla="*/ 0 w 106"/>
              <a:gd name="T27" fmla="*/ 37 h 108"/>
              <a:gd name="T28" fmla="*/ 0 w 106"/>
              <a:gd name="T29" fmla="*/ 39 h 108"/>
              <a:gd name="T30" fmla="*/ 0 w 106"/>
              <a:gd name="T31" fmla="*/ 69 h 108"/>
              <a:gd name="T32" fmla="*/ 0 w 106"/>
              <a:gd name="T33" fmla="*/ 69 h 108"/>
              <a:gd name="T34" fmla="*/ 0 w 106"/>
              <a:gd name="T35" fmla="*/ 72 h 108"/>
              <a:gd name="T36" fmla="*/ 3 w 106"/>
              <a:gd name="T37" fmla="*/ 72 h 108"/>
              <a:gd name="T38" fmla="*/ 34 w 106"/>
              <a:gd name="T39" fmla="*/ 72 h 108"/>
              <a:gd name="T40" fmla="*/ 34 w 106"/>
              <a:gd name="T41" fmla="*/ 105 h 108"/>
              <a:gd name="T42" fmla="*/ 34 w 106"/>
              <a:gd name="T43" fmla="*/ 105 h 108"/>
              <a:gd name="T44" fmla="*/ 36 w 106"/>
              <a:gd name="T45" fmla="*/ 106 h 108"/>
              <a:gd name="T46" fmla="*/ 39 w 106"/>
              <a:gd name="T47" fmla="*/ 108 h 108"/>
              <a:gd name="T48" fmla="*/ 68 w 106"/>
              <a:gd name="T49" fmla="*/ 108 h 108"/>
              <a:gd name="T50" fmla="*/ 68 w 106"/>
              <a:gd name="T51" fmla="*/ 108 h 108"/>
              <a:gd name="T52" fmla="*/ 71 w 106"/>
              <a:gd name="T53" fmla="*/ 106 h 108"/>
              <a:gd name="T54" fmla="*/ 72 w 106"/>
              <a:gd name="T55" fmla="*/ 105 h 108"/>
              <a:gd name="T56" fmla="*/ 72 w 106"/>
              <a:gd name="T57" fmla="*/ 72 h 108"/>
              <a:gd name="T58" fmla="*/ 103 w 106"/>
              <a:gd name="T59" fmla="*/ 72 h 108"/>
              <a:gd name="T60" fmla="*/ 103 w 106"/>
              <a:gd name="T61" fmla="*/ 72 h 108"/>
              <a:gd name="T62" fmla="*/ 106 w 106"/>
              <a:gd name="T63" fmla="*/ 72 h 108"/>
              <a:gd name="T64" fmla="*/ 106 w 106"/>
              <a:gd name="T65" fmla="*/ 69 h 108"/>
              <a:gd name="T66" fmla="*/ 106 w 106"/>
              <a:gd name="T67" fmla="*/ 39 h 108"/>
              <a:gd name="T68" fmla="*/ 106 w 106"/>
              <a:gd name="T69" fmla="*/ 39 h 108"/>
              <a:gd name="T70" fmla="*/ 106 w 106"/>
              <a:gd name="T71" fmla="*/ 37 h 108"/>
              <a:gd name="T72" fmla="*/ 103 w 106"/>
              <a:gd name="T73" fmla="*/ 36 h 108"/>
              <a:gd name="T74" fmla="*/ 103 w 106"/>
              <a:gd name="T75" fmla="*/ 36 h 108"/>
              <a:gd name="T76" fmla="*/ 100 w 106"/>
              <a:gd name="T77" fmla="*/ 66 h 108"/>
              <a:gd name="T78" fmla="*/ 68 w 106"/>
              <a:gd name="T79" fmla="*/ 66 h 108"/>
              <a:gd name="T80" fmla="*/ 68 w 106"/>
              <a:gd name="T81" fmla="*/ 66 h 108"/>
              <a:gd name="T82" fmla="*/ 66 w 106"/>
              <a:gd name="T83" fmla="*/ 68 h 108"/>
              <a:gd name="T84" fmla="*/ 65 w 106"/>
              <a:gd name="T85" fmla="*/ 69 h 108"/>
              <a:gd name="T86" fmla="*/ 65 w 106"/>
              <a:gd name="T87" fmla="*/ 100 h 108"/>
              <a:gd name="T88" fmla="*/ 42 w 106"/>
              <a:gd name="T89" fmla="*/ 100 h 108"/>
              <a:gd name="T90" fmla="*/ 42 w 106"/>
              <a:gd name="T91" fmla="*/ 69 h 108"/>
              <a:gd name="T92" fmla="*/ 42 w 106"/>
              <a:gd name="T93" fmla="*/ 69 h 108"/>
              <a:gd name="T94" fmla="*/ 40 w 106"/>
              <a:gd name="T95" fmla="*/ 68 h 108"/>
              <a:gd name="T96" fmla="*/ 39 w 106"/>
              <a:gd name="T97" fmla="*/ 66 h 108"/>
              <a:gd name="T98" fmla="*/ 7 w 106"/>
              <a:gd name="T99" fmla="*/ 66 h 108"/>
              <a:gd name="T100" fmla="*/ 7 w 106"/>
              <a:gd name="T101" fmla="*/ 42 h 108"/>
              <a:gd name="T102" fmla="*/ 39 w 106"/>
              <a:gd name="T103" fmla="*/ 42 h 108"/>
              <a:gd name="T104" fmla="*/ 39 w 106"/>
              <a:gd name="T105" fmla="*/ 42 h 108"/>
              <a:gd name="T106" fmla="*/ 40 w 106"/>
              <a:gd name="T107" fmla="*/ 42 h 108"/>
              <a:gd name="T108" fmla="*/ 42 w 106"/>
              <a:gd name="T109" fmla="*/ 39 h 108"/>
              <a:gd name="T110" fmla="*/ 42 w 106"/>
              <a:gd name="T111" fmla="*/ 8 h 108"/>
              <a:gd name="T112" fmla="*/ 65 w 106"/>
              <a:gd name="T113" fmla="*/ 8 h 108"/>
              <a:gd name="T114" fmla="*/ 65 w 106"/>
              <a:gd name="T115" fmla="*/ 39 h 108"/>
              <a:gd name="T116" fmla="*/ 65 w 106"/>
              <a:gd name="T117" fmla="*/ 39 h 108"/>
              <a:gd name="T118" fmla="*/ 66 w 106"/>
              <a:gd name="T119" fmla="*/ 42 h 108"/>
              <a:gd name="T120" fmla="*/ 68 w 106"/>
              <a:gd name="T121" fmla="*/ 42 h 108"/>
              <a:gd name="T122" fmla="*/ 100 w 106"/>
              <a:gd name="T123" fmla="*/ 42 h 108"/>
              <a:gd name="T124" fmla="*/ 100 w 106"/>
              <a:gd name="T12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 h="108">
                <a:moveTo>
                  <a:pt x="103" y="36"/>
                </a:moveTo>
                <a:lnTo>
                  <a:pt x="72" y="36"/>
                </a:lnTo>
                <a:lnTo>
                  <a:pt x="72" y="5"/>
                </a:lnTo>
                <a:lnTo>
                  <a:pt x="72" y="5"/>
                </a:lnTo>
                <a:lnTo>
                  <a:pt x="71" y="2"/>
                </a:lnTo>
                <a:lnTo>
                  <a:pt x="68" y="0"/>
                </a:lnTo>
                <a:lnTo>
                  <a:pt x="39" y="0"/>
                </a:lnTo>
                <a:lnTo>
                  <a:pt x="39" y="0"/>
                </a:lnTo>
                <a:lnTo>
                  <a:pt x="36" y="2"/>
                </a:lnTo>
                <a:lnTo>
                  <a:pt x="34" y="5"/>
                </a:lnTo>
                <a:lnTo>
                  <a:pt x="34" y="36"/>
                </a:lnTo>
                <a:lnTo>
                  <a:pt x="3" y="36"/>
                </a:lnTo>
                <a:lnTo>
                  <a:pt x="3" y="36"/>
                </a:lnTo>
                <a:lnTo>
                  <a:pt x="0" y="37"/>
                </a:lnTo>
                <a:lnTo>
                  <a:pt x="0" y="39"/>
                </a:lnTo>
                <a:lnTo>
                  <a:pt x="0" y="69"/>
                </a:lnTo>
                <a:lnTo>
                  <a:pt x="0" y="69"/>
                </a:lnTo>
                <a:lnTo>
                  <a:pt x="0" y="72"/>
                </a:lnTo>
                <a:lnTo>
                  <a:pt x="3" y="72"/>
                </a:lnTo>
                <a:lnTo>
                  <a:pt x="34" y="72"/>
                </a:lnTo>
                <a:lnTo>
                  <a:pt x="34" y="105"/>
                </a:lnTo>
                <a:lnTo>
                  <a:pt x="34" y="105"/>
                </a:lnTo>
                <a:lnTo>
                  <a:pt x="36" y="106"/>
                </a:lnTo>
                <a:lnTo>
                  <a:pt x="39" y="108"/>
                </a:lnTo>
                <a:lnTo>
                  <a:pt x="68" y="108"/>
                </a:lnTo>
                <a:lnTo>
                  <a:pt x="68" y="108"/>
                </a:lnTo>
                <a:lnTo>
                  <a:pt x="71" y="106"/>
                </a:lnTo>
                <a:lnTo>
                  <a:pt x="72" y="105"/>
                </a:lnTo>
                <a:lnTo>
                  <a:pt x="72" y="72"/>
                </a:lnTo>
                <a:lnTo>
                  <a:pt x="103" y="72"/>
                </a:lnTo>
                <a:lnTo>
                  <a:pt x="103" y="72"/>
                </a:lnTo>
                <a:lnTo>
                  <a:pt x="106" y="72"/>
                </a:lnTo>
                <a:lnTo>
                  <a:pt x="106" y="69"/>
                </a:lnTo>
                <a:lnTo>
                  <a:pt x="106" y="39"/>
                </a:lnTo>
                <a:lnTo>
                  <a:pt x="106" y="39"/>
                </a:lnTo>
                <a:lnTo>
                  <a:pt x="106" y="37"/>
                </a:lnTo>
                <a:lnTo>
                  <a:pt x="103" y="36"/>
                </a:lnTo>
                <a:lnTo>
                  <a:pt x="103" y="36"/>
                </a:lnTo>
                <a:close/>
                <a:moveTo>
                  <a:pt x="100" y="66"/>
                </a:moveTo>
                <a:lnTo>
                  <a:pt x="68" y="66"/>
                </a:lnTo>
                <a:lnTo>
                  <a:pt x="68" y="66"/>
                </a:lnTo>
                <a:lnTo>
                  <a:pt x="66" y="68"/>
                </a:lnTo>
                <a:lnTo>
                  <a:pt x="65" y="69"/>
                </a:lnTo>
                <a:lnTo>
                  <a:pt x="65" y="100"/>
                </a:lnTo>
                <a:lnTo>
                  <a:pt x="42" y="100"/>
                </a:lnTo>
                <a:lnTo>
                  <a:pt x="42" y="69"/>
                </a:lnTo>
                <a:lnTo>
                  <a:pt x="42" y="69"/>
                </a:lnTo>
                <a:lnTo>
                  <a:pt x="40" y="68"/>
                </a:lnTo>
                <a:lnTo>
                  <a:pt x="39" y="66"/>
                </a:lnTo>
                <a:lnTo>
                  <a:pt x="7" y="66"/>
                </a:lnTo>
                <a:lnTo>
                  <a:pt x="7" y="42"/>
                </a:lnTo>
                <a:lnTo>
                  <a:pt x="39" y="42"/>
                </a:lnTo>
                <a:lnTo>
                  <a:pt x="39" y="42"/>
                </a:lnTo>
                <a:lnTo>
                  <a:pt x="40" y="42"/>
                </a:lnTo>
                <a:lnTo>
                  <a:pt x="42" y="39"/>
                </a:lnTo>
                <a:lnTo>
                  <a:pt x="42" y="8"/>
                </a:lnTo>
                <a:lnTo>
                  <a:pt x="65" y="8"/>
                </a:lnTo>
                <a:lnTo>
                  <a:pt x="65" y="39"/>
                </a:lnTo>
                <a:lnTo>
                  <a:pt x="65" y="39"/>
                </a:lnTo>
                <a:lnTo>
                  <a:pt x="66" y="42"/>
                </a:lnTo>
                <a:lnTo>
                  <a:pt x="68" y="42"/>
                </a:lnTo>
                <a:lnTo>
                  <a:pt x="100" y="42"/>
                </a:lnTo>
                <a:lnTo>
                  <a:pt x="100" y="6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grpSp>
        <p:nvGrpSpPr>
          <p:cNvPr id="159" name="Group 158"/>
          <p:cNvGrpSpPr/>
          <p:nvPr/>
        </p:nvGrpSpPr>
        <p:grpSpPr>
          <a:xfrm>
            <a:off x="6944989" y="6215166"/>
            <a:ext cx="252438" cy="189329"/>
            <a:chOff x="5678488" y="6634163"/>
            <a:chExt cx="214313" cy="214313"/>
          </a:xfrm>
        </p:grpSpPr>
        <p:sp>
          <p:nvSpPr>
            <p:cNvPr id="160" name="Freeform 465"/>
            <p:cNvSpPr>
              <a:spLocks noEditPoints="1"/>
            </p:cNvSpPr>
            <p:nvPr/>
          </p:nvSpPr>
          <p:spPr bwMode="auto">
            <a:xfrm>
              <a:off x="5678488" y="6634163"/>
              <a:ext cx="214313" cy="214313"/>
            </a:xfrm>
            <a:custGeom>
              <a:avLst/>
              <a:gdLst>
                <a:gd name="T0" fmla="*/ 68 w 135"/>
                <a:gd name="T1" fmla="*/ 0 h 135"/>
                <a:gd name="T2" fmla="*/ 42 w 135"/>
                <a:gd name="T3" fmla="*/ 6 h 135"/>
                <a:gd name="T4" fmla="*/ 20 w 135"/>
                <a:gd name="T5" fmla="*/ 20 h 135"/>
                <a:gd name="T6" fmla="*/ 6 w 135"/>
                <a:gd name="T7" fmla="*/ 41 h 135"/>
                <a:gd name="T8" fmla="*/ 0 w 135"/>
                <a:gd name="T9" fmla="*/ 67 h 135"/>
                <a:gd name="T10" fmla="*/ 2 w 135"/>
                <a:gd name="T11" fmla="*/ 81 h 135"/>
                <a:gd name="T12" fmla="*/ 12 w 135"/>
                <a:gd name="T13" fmla="*/ 106 h 135"/>
                <a:gd name="T14" fmla="*/ 31 w 135"/>
                <a:gd name="T15" fmla="*/ 124 h 135"/>
                <a:gd name="T16" fmla="*/ 54 w 135"/>
                <a:gd name="T17" fmla="*/ 133 h 135"/>
                <a:gd name="T18" fmla="*/ 68 w 135"/>
                <a:gd name="T19" fmla="*/ 135 h 135"/>
                <a:gd name="T20" fmla="*/ 94 w 135"/>
                <a:gd name="T21" fmla="*/ 130 h 135"/>
                <a:gd name="T22" fmla="*/ 115 w 135"/>
                <a:gd name="T23" fmla="*/ 115 h 135"/>
                <a:gd name="T24" fmla="*/ 130 w 135"/>
                <a:gd name="T25" fmla="*/ 94 h 135"/>
                <a:gd name="T26" fmla="*/ 135 w 135"/>
                <a:gd name="T27" fmla="*/ 67 h 135"/>
                <a:gd name="T28" fmla="*/ 134 w 135"/>
                <a:gd name="T29" fmla="*/ 54 h 135"/>
                <a:gd name="T30" fmla="*/ 124 w 135"/>
                <a:gd name="T31" fmla="*/ 31 h 135"/>
                <a:gd name="T32" fmla="*/ 106 w 135"/>
                <a:gd name="T33" fmla="*/ 12 h 135"/>
                <a:gd name="T34" fmla="*/ 81 w 135"/>
                <a:gd name="T35" fmla="*/ 2 h 135"/>
                <a:gd name="T36" fmla="*/ 68 w 135"/>
                <a:gd name="T37" fmla="*/ 0 h 135"/>
                <a:gd name="T38" fmla="*/ 68 w 135"/>
                <a:gd name="T39" fmla="*/ 129 h 135"/>
                <a:gd name="T40" fmla="*/ 45 w 135"/>
                <a:gd name="T41" fmla="*/ 124 h 135"/>
                <a:gd name="T42" fmla="*/ 25 w 135"/>
                <a:gd name="T43" fmla="*/ 112 h 135"/>
                <a:gd name="T44" fmla="*/ 11 w 135"/>
                <a:gd name="T45" fmla="*/ 92 h 135"/>
                <a:gd name="T46" fmla="*/ 6 w 135"/>
                <a:gd name="T47" fmla="*/ 67 h 135"/>
                <a:gd name="T48" fmla="*/ 8 w 135"/>
                <a:gd name="T49" fmla="*/ 55 h 135"/>
                <a:gd name="T50" fmla="*/ 17 w 135"/>
                <a:gd name="T51" fmla="*/ 34 h 135"/>
                <a:gd name="T52" fmla="*/ 34 w 135"/>
                <a:gd name="T53" fmla="*/ 17 h 135"/>
                <a:gd name="T54" fmla="*/ 55 w 135"/>
                <a:gd name="T55" fmla="*/ 8 h 135"/>
                <a:gd name="T56" fmla="*/ 68 w 135"/>
                <a:gd name="T57" fmla="*/ 6 h 135"/>
                <a:gd name="T58" fmla="*/ 92 w 135"/>
                <a:gd name="T59" fmla="*/ 11 h 135"/>
                <a:gd name="T60" fmla="*/ 112 w 135"/>
                <a:gd name="T61" fmla="*/ 25 h 135"/>
                <a:gd name="T62" fmla="*/ 124 w 135"/>
                <a:gd name="T63" fmla="*/ 44 h 135"/>
                <a:gd name="T64" fmla="*/ 129 w 135"/>
                <a:gd name="T65" fmla="*/ 67 h 135"/>
                <a:gd name="T66" fmla="*/ 127 w 135"/>
                <a:gd name="T67" fmla="*/ 80 h 135"/>
                <a:gd name="T68" fmla="*/ 118 w 135"/>
                <a:gd name="T69" fmla="*/ 103 h 135"/>
                <a:gd name="T70" fmla="*/ 103 w 135"/>
                <a:gd name="T71" fmla="*/ 118 h 135"/>
                <a:gd name="T72" fmla="*/ 80 w 135"/>
                <a:gd name="T73" fmla="*/ 129 h 135"/>
                <a:gd name="T74" fmla="*/ 68 w 135"/>
                <a:gd name="T75"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 h="135">
                  <a:moveTo>
                    <a:pt x="68" y="0"/>
                  </a:moveTo>
                  <a:lnTo>
                    <a:pt x="68" y="0"/>
                  </a:lnTo>
                  <a:lnTo>
                    <a:pt x="54" y="2"/>
                  </a:lnTo>
                  <a:lnTo>
                    <a:pt x="42" y="6"/>
                  </a:lnTo>
                  <a:lnTo>
                    <a:pt x="31" y="12"/>
                  </a:lnTo>
                  <a:lnTo>
                    <a:pt x="20" y="20"/>
                  </a:lnTo>
                  <a:lnTo>
                    <a:pt x="12" y="31"/>
                  </a:lnTo>
                  <a:lnTo>
                    <a:pt x="6" y="41"/>
                  </a:lnTo>
                  <a:lnTo>
                    <a:pt x="2" y="54"/>
                  </a:lnTo>
                  <a:lnTo>
                    <a:pt x="0" y="67"/>
                  </a:lnTo>
                  <a:lnTo>
                    <a:pt x="0" y="67"/>
                  </a:lnTo>
                  <a:lnTo>
                    <a:pt x="2" y="81"/>
                  </a:lnTo>
                  <a:lnTo>
                    <a:pt x="6" y="94"/>
                  </a:lnTo>
                  <a:lnTo>
                    <a:pt x="12" y="106"/>
                  </a:lnTo>
                  <a:lnTo>
                    <a:pt x="20" y="115"/>
                  </a:lnTo>
                  <a:lnTo>
                    <a:pt x="31" y="124"/>
                  </a:lnTo>
                  <a:lnTo>
                    <a:pt x="42" y="130"/>
                  </a:lnTo>
                  <a:lnTo>
                    <a:pt x="54" y="133"/>
                  </a:lnTo>
                  <a:lnTo>
                    <a:pt x="68" y="135"/>
                  </a:lnTo>
                  <a:lnTo>
                    <a:pt x="68" y="135"/>
                  </a:lnTo>
                  <a:lnTo>
                    <a:pt x="81" y="133"/>
                  </a:lnTo>
                  <a:lnTo>
                    <a:pt x="94" y="130"/>
                  </a:lnTo>
                  <a:lnTo>
                    <a:pt x="106" y="124"/>
                  </a:lnTo>
                  <a:lnTo>
                    <a:pt x="115" y="115"/>
                  </a:lnTo>
                  <a:lnTo>
                    <a:pt x="124" y="106"/>
                  </a:lnTo>
                  <a:lnTo>
                    <a:pt x="130" y="94"/>
                  </a:lnTo>
                  <a:lnTo>
                    <a:pt x="134" y="81"/>
                  </a:lnTo>
                  <a:lnTo>
                    <a:pt x="135" y="67"/>
                  </a:lnTo>
                  <a:lnTo>
                    <a:pt x="135" y="67"/>
                  </a:lnTo>
                  <a:lnTo>
                    <a:pt x="134" y="54"/>
                  </a:lnTo>
                  <a:lnTo>
                    <a:pt x="130" y="41"/>
                  </a:lnTo>
                  <a:lnTo>
                    <a:pt x="124" y="31"/>
                  </a:lnTo>
                  <a:lnTo>
                    <a:pt x="115" y="20"/>
                  </a:lnTo>
                  <a:lnTo>
                    <a:pt x="106" y="12"/>
                  </a:lnTo>
                  <a:lnTo>
                    <a:pt x="94" y="6"/>
                  </a:lnTo>
                  <a:lnTo>
                    <a:pt x="81" y="2"/>
                  </a:lnTo>
                  <a:lnTo>
                    <a:pt x="68" y="0"/>
                  </a:lnTo>
                  <a:lnTo>
                    <a:pt x="68" y="0"/>
                  </a:lnTo>
                  <a:close/>
                  <a:moveTo>
                    <a:pt x="68" y="129"/>
                  </a:moveTo>
                  <a:lnTo>
                    <a:pt x="68" y="129"/>
                  </a:lnTo>
                  <a:lnTo>
                    <a:pt x="55" y="129"/>
                  </a:lnTo>
                  <a:lnTo>
                    <a:pt x="45" y="124"/>
                  </a:lnTo>
                  <a:lnTo>
                    <a:pt x="34" y="118"/>
                  </a:lnTo>
                  <a:lnTo>
                    <a:pt x="25" y="112"/>
                  </a:lnTo>
                  <a:lnTo>
                    <a:pt x="17" y="103"/>
                  </a:lnTo>
                  <a:lnTo>
                    <a:pt x="11" y="92"/>
                  </a:lnTo>
                  <a:lnTo>
                    <a:pt x="8" y="80"/>
                  </a:lnTo>
                  <a:lnTo>
                    <a:pt x="6" y="67"/>
                  </a:lnTo>
                  <a:lnTo>
                    <a:pt x="6" y="67"/>
                  </a:lnTo>
                  <a:lnTo>
                    <a:pt x="8" y="55"/>
                  </a:lnTo>
                  <a:lnTo>
                    <a:pt x="11" y="44"/>
                  </a:lnTo>
                  <a:lnTo>
                    <a:pt x="17" y="34"/>
                  </a:lnTo>
                  <a:lnTo>
                    <a:pt x="25" y="25"/>
                  </a:lnTo>
                  <a:lnTo>
                    <a:pt x="34" y="17"/>
                  </a:lnTo>
                  <a:lnTo>
                    <a:pt x="45" y="11"/>
                  </a:lnTo>
                  <a:lnTo>
                    <a:pt x="55" y="8"/>
                  </a:lnTo>
                  <a:lnTo>
                    <a:pt x="68" y="6"/>
                  </a:lnTo>
                  <a:lnTo>
                    <a:pt x="68" y="6"/>
                  </a:lnTo>
                  <a:lnTo>
                    <a:pt x="80" y="8"/>
                  </a:lnTo>
                  <a:lnTo>
                    <a:pt x="92" y="11"/>
                  </a:lnTo>
                  <a:lnTo>
                    <a:pt x="103" y="17"/>
                  </a:lnTo>
                  <a:lnTo>
                    <a:pt x="112" y="25"/>
                  </a:lnTo>
                  <a:lnTo>
                    <a:pt x="118" y="34"/>
                  </a:lnTo>
                  <a:lnTo>
                    <a:pt x="124" y="44"/>
                  </a:lnTo>
                  <a:lnTo>
                    <a:pt x="127" y="55"/>
                  </a:lnTo>
                  <a:lnTo>
                    <a:pt x="129" y="67"/>
                  </a:lnTo>
                  <a:lnTo>
                    <a:pt x="129" y="67"/>
                  </a:lnTo>
                  <a:lnTo>
                    <a:pt x="127" y="80"/>
                  </a:lnTo>
                  <a:lnTo>
                    <a:pt x="124" y="92"/>
                  </a:lnTo>
                  <a:lnTo>
                    <a:pt x="118" y="103"/>
                  </a:lnTo>
                  <a:lnTo>
                    <a:pt x="112" y="112"/>
                  </a:lnTo>
                  <a:lnTo>
                    <a:pt x="103" y="118"/>
                  </a:lnTo>
                  <a:lnTo>
                    <a:pt x="92" y="124"/>
                  </a:lnTo>
                  <a:lnTo>
                    <a:pt x="80" y="129"/>
                  </a:lnTo>
                  <a:lnTo>
                    <a:pt x="68" y="129"/>
                  </a:lnTo>
                  <a:lnTo>
                    <a:pt x="68" y="12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66"/>
            <p:cNvSpPr>
              <a:spLocks noEditPoints="1"/>
            </p:cNvSpPr>
            <p:nvPr/>
          </p:nvSpPr>
          <p:spPr bwMode="auto">
            <a:xfrm>
              <a:off x="5710238" y="6665913"/>
              <a:ext cx="153988" cy="152400"/>
            </a:xfrm>
            <a:custGeom>
              <a:avLst/>
              <a:gdLst>
                <a:gd name="T0" fmla="*/ 48 w 97"/>
                <a:gd name="T1" fmla="*/ 0 h 96"/>
                <a:gd name="T2" fmla="*/ 29 w 97"/>
                <a:gd name="T3" fmla="*/ 3 h 96"/>
                <a:gd name="T4" fmla="*/ 14 w 97"/>
                <a:gd name="T5" fmla="*/ 14 h 96"/>
                <a:gd name="T6" fmla="*/ 3 w 97"/>
                <a:gd name="T7" fmla="*/ 29 h 96"/>
                <a:gd name="T8" fmla="*/ 0 w 97"/>
                <a:gd name="T9" fmla="*/ 47 h 96"/>
                <a:gd name="T10" fmla="*/ 0 w 97"/>
                <a:gd name="T11" fmla="*/ 58 h 96"/>
                <a:gd name="T12" fmla="*/ 8 w 97"/>
                <a:gd name="T13" fmla="*/ 75 h 96"/>
                <a:gd name="T14" fmla="*/ 22 w 97"/>
                <a:gd name="T15" fmla="*/ 87 h 96"/>
                <a:gd name="T16" fmla="*/ 38 w 97"/>
                <a:gd name="T17" fmla="*/ 95 h 96"/>
                <a:gd name="T18" fmla="*/ 48 w 97"/>
                <a:gd name="T19" fmla="*/ 96 h 96"/>
                <a:gd name="T20" fmla="*/ 66 w 97"/>
                <a:gd name="T21" fmla="*/ 92 h 96"/>
                <a:gd name="T22" fmla="*/ 83 w 97"/>
                <a:gd name="T23" fmla="*/ 83 h 96"/>
                <a:gd name="T24" fmla="*/ 92 w 97"/>
                <a:gd name="T25" fmla="*/ 67 h 96"/>
                <a:gd name="T26" fmla="*/ 97 w 97"/>
                <a:gd name="T27" fmla="*/ 47 h 96"/>
                <a:gd name="T28" fmla="*/ 95 w 97"/>
                <a:gd name="T29" fmla="*/ 38 h 96"/>
                <a:gd name="T30" fmla="*/ 87 w 97"/>
                <a:gd name="T31" fmla="*/ 21 h 96"/>
                <a:gd name="T32" fmla="*/ 75 w 97"/>
                <a:gd name="T33" fmla="*/ 8 h 96"/>
                <a:gd name="T34" fmla="*/ 58 w 97"/>
                <a:gd name="T35" fmla="*/ 0 h 96"/>
                <a:gd name="T36" fmla="*/ 48 w 97"/>
                <a:gd name="T37" fmla="*/ 0 h 96"/>
                <a:gd name="T38" fmla="*/ 48 w 97"/>
                <a:gd name="T39" fmla="*/ 90 h 96"/>
                <a:gd name="T40" fmla="*/ 31 w 97"/>
                <a:gd name="T41" fmla="*/ 87 h 96"/>
                <a:gd name="T42" fmla="*/ 17 w 97"/>
                <a:gd name="T43" fmla="*/ 78 h 96"/>
                <a:gd name="T44" fmla="*/ 8 w 97"/>
                <a:gd name="T45" fmla="*/ 64 h 96"/>
                <a:gd name="T46" fmla="*/ 5 w 97"/>
                <a:gd name="T47" fmla="*/ 47 h 96"/>
                <a:gd name="T48" fmla="*/ 6 w 97"/>
                <a:gd name="T49" fmla="*/ 40 h 96"/>
                <a:gd name="T50" fmla="*/ 12 w 97"/>
                <a:gd name="T51" fmla="*/ 24 h 96"/>
                <a:gd name="T52" fmla="*/ 23 w 97"/>
                <a:gd name="T53" fmla="*/ 12 h 96"/>
                <a:gd name="T54" fmla="*/ 40 w 97"/>
                <a:gd name="T55" fmla="*/ 6 h 96"/>
                <a:gd name="T56" fmla="*/ 48 w 97"/>
                <a:gd name="T57" fmla="*/ 5 h 96"/>
                <a:gd name="T58" fmla="*/ 64 w 97"/>
                <a:gd name="T59" fmla="*/ 8 h 96"/>
                <a:gd name="T60" fmla="*/ 78 w 97"/>
                <a:gd name="T61" fmla="*/ 17 h 96"/>
                <a:gd name="T62" fmla="*/ 87 w 97"/>
                <a:gd name="T63" fmla="*/ 31 h 96"/>
                <a:gd name="T64" fmla="*/ 91 w 97"/>
                <a:gd name="T65" fmla="*/ 47 h 96"/>
                <a:gd name="T66" fmla="*/ 91 w 97"/>
                <a:gd name="T67" fmla="*/ 57 h 96"/>
                <a:gd name="T68" fmla="*/ 84 w 97"/>
                <a:gd name="T69" fmla="*/ 72 h 96"/>
                <a:gd name="T70" fmla="*/ 72 w 97"/>
                <a:gd name="T71" fmla="*/ 84 h 96"/>
                <a:gd name="T72" fmla="*/ 57 w 97"/>
                <a:gd name="T73" fmla="*/ 90 h 96"/>
                <a:gd name="T74" fmla="*/ 48 w 97"/>
                <a:gd name="T75"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96">
                  <a:moveTo>
                    <a:pt x="48" y="0"/>
                  </a:moveTo>
                  <a:lnTo>
                    <a:pt x="48" y="0"/>
                  </a:lnTo>
                  <a:lnTo>
                    <a:pt x="38" y="0"/>
                  </a:lnTo>
                  <a:lnTo>
                    <a:pt x="29" y="3"/>
                  </a:lnTo>
                  <a:lnTo>
                    <a:pt x="22" y="8"/>
                  </a:lnTo>
                  <a:lnTo>
                    <a:pt x="14" y="14"/>
                  </a:lnTo>
                  <a:lnTo>
                    <a:pt x="8" y="21"/>
                  </a:lnTo>
                  <a:lnTo>
                    <a:pt x="3" y="29"/>
                  </a:lnTo>
                  <a:lnTo>
                    <a:pt x="0" y="38"/>
                  </a:lnTo>
                  <a:lnTo>
                    <a:pt x="0" y="47"/>
                  </a:lnTo>
                  <a:lnTo>
                    <a:pt x="0" y="47"/>
                  </a:lnTo>
                  <a:lnTo>
                    <a:pt x="0" y="58"/>
                  </a:lnTo>
                  <a:lnTo>
                    <a:pt x="3" y="67"/>
                  </a:lnTo>
                  <a:lnTo>
                    <a:pt x="8" y="75"/>
                  </a:lnTo>
                  <a:lnTo>
                    <a:pt x="14" y="83"/>
                  </a:lnTo>
                  <a:lnTo>
                    <a:pt x="22" y="87"/>
                  </a:lnTo>
                  <a:lnTo>
                    <a:pt x="29" y="92"/>
                  </a:lnTo>
                  <a:lnTo>
                    <a:pt x="38" y="95"/>
                  </a:lnTo>
                  <a:lnTo>
                    <a:pt x="48" y="96"/>
                  </a:lnTo>
                  <a:lnTo>
                    <a:pt x="48" y="96"/>
                  </a:lnTo>
                  <a:lnTo>
                    <a:pt x="58" y="95"/>
                  </a:lnTo>
                  <a:lnTo>
                    <a:pt x="66" y="92"/>
                  </a:lnTo>
                  <a:lnTo>
                    <a:pt x="75" y="87"/>
                  </a:lnTo>
                  <a:lnTo>
                    <a:pt x="83" y="83"/>
                  </a:lnTo>
                  <a:lnTo>
                    <a:pt x="87" y="75"/>
                  </a:lnTo>
                  <a:lnTo>
                    <a:pt x="92" y="67"/>
                  </a:lnTo>
                  <a:lnTo>
                    <a:pt x="95" y="58"/>
                  </a:lnTo>
                  <a:lnTo>
                    <a:pt x="97" y="47"/>
                  </a:lnTo>
                  <a:lnTo>
                    <a:pt x="97" y="47"/>
                  </a:lnTo>
                  <a:lnTo>
                    <a:pt x="95" y="38"/>
                  </a:lnTo>
                  <a:lnTo>
                    <a:pt x="92" y="29"/>
                  </a:lnTo>
                  <a:lnTo>
                    <a:pt x="87" y="21"/>
                  </a:lnTo>
                  <a:lnTo>
                    <a:pt x="83" y="14"/>
                  </a:lnTo>
                  <a:lnTo>
                    <a:pt x="75" y="8"/>
                  </a:lnTo>
                  <a:lnTo>
                    <a:pt x="66" y="3"/>
                  </a:lnTo>
                  <a:lnTo>
                    <a:pt x="58" y="0"/>
                  </a:lnTo>
                  <a:lnTo>
                    <a:pt x="48" y="0"/>
                  </a:lnTo>
                  <a:lnTo>
                    <a:pt x="48" y="0"/>
                  </a:lnTo>
                  <a:close/>
                  <a:moveTo>
                    <a:pt x="48" y="90"/>
                  </a:moveTo>
                  <a:lnTo>
                    <a:pt x="48" y="90"/>
                  </a:lnTo>
                  <a:lnTo>
                    <a:pt x="40" y="90"/>
                  </a:lnTo>
                  <a:lnTo>
                    <a:pt x="31" y="87"/>
                  </a:lnTo>
                  <a:lnTo>
                    <a:pt x="23" y="84"/>
                  </a:lnTo>
                  <a:lnTo>
                    <a:pt x="17" y="78"/>
                  </a:lnTo>
                  <a:lnTo>
                    <a:pt x="12" y="72"/>
                  </a:lnTo>
                  <a:lnTo>
                    <a:pt x="8" y="64"/>
                  </a:lnTo>
                  <a:lnTo>
                    <a:pt x="6" y="57"/>
                  </a:lnTo>
                  <a:lnTo>
                    <a:pt x="5" y="47"/>
                  </a:lnTo>
                  <a:lnTo>
                    <a:pt x="5" y="47"/>
                  </a:lnTo>
                  <a:lnTo>
                    <a:pt x="6" y="40"/>
                  </a:lnTo>
                  <a:lnTo>
                    <a:pt x="8" y="31"/>
                  </a:lnTo>
                  <a:lnTo>
                    <a:pt x="12" y="24"/>
                  </a:lnTo>
                  <a:lnTo>
                    <a:pt x="17" y="17"/>
                  </a:lnTo>
                  <a:lnTo>
                    <a:pt x="23" y="12"/>
                  </a:lnTo>
                  <a:lnTo>
                    <a:pt x="31" y="8"/>
                  </a:lnTo>
                  <a:lnTo>
                    <a:pt x="40" y="6"/>
                  </a:lnTo>
                  <a:lnTo>
                    <a:pt x="48" y="5"/>
                  </a:lnTo>
                  <a:lnTo>
                    <a:pt x="48" y="5"/>
                  </a:lnTo>
                  <a:lnTo>
                    <a:pt x="57" y="6"/>
                  </a:lnTo>
                  <a:lnTo>
                    <a:pt x="64" y="8"/>
                  </a:lnTo>
                  <a:lnTo>
                    <a:pt x="72" y="12"/>
                  </a:lnTo>
                  <a:lnTo>
                    <a:pt x="78" y="17"/>
                  </a:lnTo>
                  <a:lnTo>
                    <a:pt x="84" y="24"/>
                  </a:lnTo>
                  <a:lnTo>
                    <a:pt x="87" y="31"/>
                  </a:lnTo>
                  <a:lnTo>
                    <a:pt x="91" y="40"/>
                  </a:lnTo>
                  <a:lnTo>
                    <a:pt x="91" y="47"/>
                  </a:lnTo>
                  <a:lnTo>
                    <a:pt x="91" y="47"/>
                  </a:lnTo>
                  <a:lnTo>
                    <a:pt x="91" y="57"/>
                  </a:lnTo>
                  <a:lnTo>
                    <a:pt x="87" y="64"/>
                  </a:lnTo>
                  <a:lnTo>
                    <a:pt x="84" y="72"/>
                  </a:lnTo>
                  <a:lnTo>
                    <a:pt x="78" y="78"/>
                  </a:lnTo>
                  <a:lnTo>
                    <a:pt x="72" y="84"/>
                  </a:lnTo>
                  <a:lnTo>
                    <a:pt x="64" y="87"/>
                  </a:lnTo>
                  <a:lnTo>
                    <a:pt x="57" y="90"/>
                  </a:lnTo>
                  <a:lnTo>
                    <a:pt x="48" y="90"/>
                  </a:lnTo>
                  <a:lnTo>
                    <a:pt x="48" y="9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67"/>
            <p:cNvSpPr>
              <a:spLocks/>
            </p:cNvSpPr>
            <p:nvPr/>
          </p:nvSpPr>
          <p:spPr bwMode="auto">
            <a:xfrm>
              <a:off x="5773738" y="6688138"/>
              <a:ext cx="77788" cy="68263"/>
            </a:xfrm>
            <a:custGeom>
              <a:avLst/>
              <a:gdLst>
                <a:gd name="T0" fmla="*/ 46 w 49"/>
                <a:gd name="T1" fmla="*/ 32 h 43"/>
                <a:gd name="T2" fmla="*/ 46 w 49"/>
                <a:gd name="T3" fmla="*/ 32 h 43"/>
                <a:gd name="T4" fmla="*/ 35 w 49"/>
                <a:gd name="T5" fmla="*/ 32 h 43"/>
                <a:gd name="T6" fmla="*/ 17 w 49"/>
                <a:gd name="T7" fmla="*/ 32 h 43"/>
                <a:gd name="T8" fmla="*/ 17 w 49"/>
                <a:gd name="T9" fmla="*/ 32 h 43"/>
                <a:gd name="T10" fmla="*/ 14 w 49"/>
                <a:gd name="T11" fmla="*/ 27 h 43"/>
                <a:gd name="T12" fmla="*/ 11 w 49"/>
                <a:gd name="T13" fmla="*/ 26 h 43"/>
                <a:gd name="T14" fmla="*/ 11 w 49"/>
                <a:gd name="T15" fmla="*/ 3 h 43"/>
                <a:gd name="T16" fmla="*/ 11 w 49"/>
                <a:gd name="T17" fmla="*/ 3 h 43"/>
                <a:gd name="T18" fmla="*/ 9 w 49"/>
                <a:gd name="T19" fmla="*/ 0 h 43"/>
                <a:gd name="T20" fmla="*/ 8 w 49"/>
                <a:gd name="T21" fmla="*/ 0 h 43"/>
                <a:gd name="T22" fmla="*/ 8 w 49"/>
                <a:gd name="T23" fmla="*/ 0 h 43"/>
                <a:gd name="T24" fmla="*/ 6 w 49"/>
                <a:gd name="T25" fmla="*/ 0 h 43"/>
                <a:gd name="T26" fmla="*/ 6 w 49"/>
                <a:gd name="T27" fmla="*/ 3 h 43"/>
                <a:gd name="T28" fmla="*/ 5 w 49"/>
                <a:gd name="T29" fmla="*/ 26 h 43"/>
                <a:gd name="T30" fmla="*/ 5 w 49"/>
                <a:gd name="T31" fmla="*/ 26 h 43"/>
                <a:gd name="T32" fmla="*/ 1 w 49"/>
                <a:gd name="T33" fmla="*/ 29 h 43"/>
                <a:gd name="T34" fmla="*/ 0 w 49"/>
                <a:gd name="T35" fmla="*/ 33 h 43"/>
                <a:gd name="T36" fmla="*/ 0 w 49"/>
                <a:gd name="T37" fmla="*/ 33 h 43"/>
                <a:gd name="T38" fmla="*/ 0 w 49"/>
                <a:gd name="T39" fmla="*/ 37 h 43"/>
                <a:gd name="T40" fmla="*/ 1 w 49"/>
                <a:gd name="T41" fmla="*/ 40 h 43"/>
                <a:gd name="T42" fmla="*/ 5 w 49"/>
                <a:gd name="T43" fmla="*/ 41 h 43"/>
                <a:gd name="T44" fmla="*/ 8 w 49"/>
                <a:gd name="T45" fmla="*/ 43 h 43"/>
                <a:gd name="T46" fmla="*/ 8 w 49"/>
                <a:gd name="T47" fmla="*/ 43 h 43"/>
                <a:gd name="T48" fmla="*/ 14 w 49"/>
                <a:gd name="T49" fmla="*/ 41 h 43"/>
                <a:gd name="T50" fmla="*/ 17 w 49"/>
                <a:gd name="T51" fmla="*/ 37 h 43"/>
                <a:gd name="T52" fmla="*/ 35 w 49"/>
                <a:gd name="T53" fmla="*/ 37 h 43"/>
                <a:gd name="T54" fmla="*/ 46 w 49"/>
                <a:gd name="T55" fmla="*/ 37 h 43"/>
                <a:gd name="T56" fmla="*/ 46 w 49"/>
                <a:gd name="T57" fmla="*/ 37 h 43"/>
                <a:gd name="T58" fmla="*/ 46 w 49"/>
                <a:gd name="T59" fmla="*/ 37 h 43"/>
                <a:gd name="T60" fmla="*/ 47 w 49"/>
                <a:gd name="T61" fmla="*/ 35 h 43"/>
                <a:gd name="T62" fmla="*/ 49 w 49"/>
                <a:gd name="T63" fmla="*/ 33 h 43"/>
                <a:gd name="T64" fmla="*/ 49 w 49"/>
                <a:gd name="T65" fmla="*/ 33 h 43"/>
                <a:gd name="T66" fmla="*/ 47 w 49"/>
                <a:gd name="T67" fmla="*/ 32 h 43"/>
                <a:gd name="T68" fmla="*/ 46 w 49"/>
                <a:gd name="T69" fmla="*/ 32 h 43"/>
                <a:gd name="T70" fmla="*/ 46 w 49"/>
                <a:gd name="T71"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43">
                  <a:moveTo>
                    <a:pt x="46" y="32"/>
                  </a:moveTo>
                  <a:lnTo>
                    <a:pt x="46" y="32"/>
                  </a:lnTo>
                  <a:lnTo>
                    <a:pt x="35" y="32"/>
                  </a:lnTo>
                  <a:lnTo>
                    <a:pt x="17" y="32"/>
                  </a:lnTo>
                  <a:lnTo>
                    <a:pt x="17" y="32"/>
                  </a:lnTo>
                  <a:lnTo>
                    <a:pt x="14" y="27"/>
                  </a:lnTo>
                  <a:lnTo>
                    <a:pt x="11" y="26"/>
                  </a:lnTo>
                  <a:lnTo>
                    <a:pt x="11" y="3"/>
                  </a:lnTo>
                  <a:lnTo>
                    <a:pt x="11" y="3"/>
                  </a:lnTo>
                  <a:lnTo>
                    <a:pt x="9" y="0"/>
                  </a:lnTo>
                  <a:lnTo>
                    <a:pt x="8" y="0"/>
                  </a:lnTo>
                  <a:lnTo>
                    <a:pt x="8" y="0"/>
                  </a:lnTo>
                  <a:lnTo>
                    <a:pt x="6" y="0"/>
                  </a:lnTo>
                  <a:lnTo>
                    <a:pt x="6" y="3"/>
                  </a:lnTo>
                  <a:lnTo>
                    <a:pt x="5" y="26"/>
                  </a:lnTo>
                  <a:lnTo>
                    <a:pt x="5" y="26"/>
                  </a:lnTo>
                  <a:lnTo>
                    <a:pt x="1" y="29"/>
                  </a:lnTo>
                  <a:lnTo>
                    <a:pt x="0" y="33"/>
                  </a:lnTo>
                  <a:lnTo>
                    <a:pt x="0" y="33"/>
                  </a:lnTo>
                  <a:lnTo>
                    <a:pt x="0" y="37"/>
                  </a:lnTo>
                  <a:lnTo>
                    <a:pt x="1" y="40"/>
                  </a:lnTo>
                  <a:lnTo>
                    <a:pt x="5" y="41"/>
                  </a:lnTo>
                  <a:lnTo>
                    <a:pt x="8" y="43"/>
                  </a:lnTo>
                  <a:lnTo>
                    <a:pt x="8" y="43"/>
                  </a:lnTo>
                  <a:lnTo>
                    <a:pt x="14" y="41"/>
                  </a:lnTo>
                  <a:lnTo>
                    <a:pt x="17" y="37"/>
                  </a:lnTo>
                  <a:lnTo>
                    <a:pt x="35" y="37"/>
                  </a:lnTo>
                  <a:lnTo>
                    <a:pt x="46" y="37"/>
                  </a:lnTo>
                  <a:lnTo>
                    <a:pt x="46" y="37"/>
                  </a:lnTo>
                  <a:lnTo>
                    <a:pt x="46" y="37"/>
                  </a:lnTo>
                  <a:lnTo>
                    <a:pt x="47" y="35"/>
                  </a:lnTo>
                  <a:lnTo>
                    <a:pt x="49" y="33"/>
                  </a:lnTo>
                  <a:lnTo>
                    <a:pt x="49" y="33"/>
                  </a:lnTo>
                  <a:lnTo>
                    <a:pt x="47" y="32"/>
                  </a:lnTo>
                  <a:lnTo>
                    <a:pt x="46" y="32"/>
                  </a:lnTo>
                  <a:lnTo>
                    <a:pt x="46" y="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3" name="Group 162"/>
          <p:cNvGrpSpPr/>
          <p:nvPr/>
        </p:nvGrpSpPr>
        <p:grpSpPr>
          <a:xfrm>
            <a:off x="7309613" y="6215166"/>
            <a:ext cx="252438" cy="189329"/>
            <a:chOff x="5988051" y="6634163"/>
            <a:chExt cx="214313" cy="214313"/>
          </a:xfrm>
        </p:grpSpPr>
        <p:sp>
          <p:nvSpPr>
            <p:cNvPr id="164" name="Freeform 468"/>
            <p:cNvSpPr>
              <a:spLocks noEditPoints="1"/>
            </p:cNvSpPr>
            <p:nvPr/>
          </p:nvSpPr>
          <p:spPr bwMode="auto">
            <a:xfrm>
              <a:off x="5988051" y="6634163"/>
              <a:ext cx="214313" cy="214313"/>
            </a:xfrm>
            <a:custGeom>
              <a:avLst/>
              <a:gdLst>
                <a:gd name="T0" fmla="*/ 67 w 135"/>
                <a:gd name="T1" fmla="*/ 0 h 135"/>
                <a:gd name="T2" fmla="*/ 41 w 135"/>
                <a:gd name="T3" fmla="*/ 6 h 135"/>
                <a:gd name="T4" fmla="*/ 20 w 135"/>
                <a:gd name="T5" fmla="*/ 20 h 135"/>
                <a:gd name="T6" fmla="*/ 6 w 135"/>
                <a:gd name="T7" fmla="*/ 41 h 135"/>
                <a:gd name="T8" fmla="*/ 0 w 135"/>
                <a:gd name="T9" fmla="*/ 67 h 135"/>
                <a:gd name="T10" fmla="*/ 1 w 135"/>
                <a:gd name="T11" fmla="*/ 81 h 135"/>
                <a:gd name="T12" fmla="*/ 12 w 135"/>
                <a:gd name="T13" fmla="*/ 106 h 135"/>
                <a:gd name="T14" fmla="*/ 30 w 135"/>
                <a:gd name="T15" fmla="*/ 124 h 135"/>
                <a:gd name="T16" fmla="*/ 53 w 135"/>
                <a:gd name="T17" fmla="*/ 133 h 135"/>
                <a:gd name="T18" fmla="*/ 67 w 135"/>
                <a:gd name="T19" fmla="*/ 135 h 135"/>
                <a:gd name="T20" fmla="*/ 93 w 135"/>
                <a:gd name="T21" fmla="*/ 130 h 135"/>
                <a:gd name="T22" fmla="*/ 115 w 135"/>
                <a:gd name="T23" fmla="*/ 115 h 135"/>
                <a:gd name="T24" fmla="*/ 130 w 135"/>
                <a:gd name="T25" fmla="*/ 94 h 135"/>
                <a:gd name="T26" fmla="*/ 135 w 135"/>
                <a:gd name="T27" fmla="*/ 67 h 135"/>
                <a:gd name="T28" fmla="*/ 133 w 135"/>
                <a:gd name="T29" fmla="*/ 54 h 135"/>
                <a:gd name="T30" fmla="*/ 124 w 135"/>
                <a:gd name="T31" fmla="*/ 31 h 135"/>
                <a:gd name="T32" fmla="*/ 106 w 135"/>
                <a:gd name="T33" fmla="*/ 12 h 135"/>
                <a:gd name="T34" fmla="*/ 81 w 135"/>
                <a:gd name="T35" fmla="*/ 2 h 135"/>
                <a:gd name="T36" fmla="*/ 67 w 135"/>
                <a:gd name="T37" fmla="*/ 0 h 135"/>
                <a:gd name="T38" fmla="*/ 67 w 135"/>
                <a:gd name="T39" fmla="*/ 129 h 135"/>
                <a:gd name="T40" fmla="*/ 44 w 135"/>
                <a:gd name="T41" fmla="*/ 124 h 135"/>
                <a:gd name="T42" fmla="*/ 24 w 135"/>
                <a:gd name="T43" fmla="*/ 112 h 135"/>
                <a:gd name="T44" fmla="*/ 11 w 135"/>
                <a:gd name="T45" fmla="*/ 92 h 135"/>
                <a:gd name="T46" fmla="*/ 6 w 135"/>
                <a:gd name="T47" fmla="*/ 67 h 135"/>
                <a:gd name="T48" fmla="*/ 7 w 135"/>
                <a:gd name="T49" fmla="*/ 55 h 135"/>
                <a:gd name="T50" fmla="*/ 17 w 135"/>
                <a:gd name="T51" fmla="*/ 34 h 135"/>
                <a:gd name="T52" fmla="*/ 34 w 135"/>
                <a:gd name="T53" fmla="*/ 17 h 135"/>
                <a:gd name="T54" fmla="*/ 55 w 135"/>
                <a:gd name="T55" fmla="*/ 8 h 135"/>
                <a:gd name="T56" fmla="*/ 67 w 135"/>
                <a:gd name="T57" fmla="*/ 6 h 135"/>
                <a:gd name="T58" fmla="*/ 92 w 135"/>
                <a:gd name="T59" fmla="*/ 11 h 135"/>
                <a:gd name="T60" fmla="*/ 112 w 135"/>
                <a:gd name="T61" fmla="*/ 25 h 135"/>
                <a:gd name="T62" fmla="*/ 124 w 135"/>
                <a:gd name="T63" fmla="*/ 44 h 135"/>
                <a:gd name="T64" fmla="*/ 129 w 135"/>
                <a:gd name="T65" fmla="*/ 67 h 135"/>
                <a:gd name="T66" fmla="*/ 129 w 135"/>
                <a:gd name="T67" fmla="*/ 80 h 135"/>
                <a:gd name="T68" fmla="*/ 118 w 135"/>
                <a:gd name="T69" fmla="*/ 103 h 135"/>
                <a:gd name="T70" fmla="*/ 102 w 135"/>
                <a:gd name="T71" fmla="*/ 118 h 135"/>
                <a:gd name="T72" fmla="*/ 79 w 135"/>
                <a:gd name="T73" fmla="*/ 129 h 135"/>
                <a:gd name="T74" fmla="*/ 67 w 135"/>
                <a:gd name="T75"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 h="135">
                  <a:moveTo>
                    <a:pt x="67" y="0"/>
                  </a:moveTo>
                  <a:lnTo>
                    <a:pt x="67" y="0"/>
                  </a:lnTo>
                  <a:lnTo>
                    <a:pt x="53" y="2"/>
                  </a:lnTo>
                  <a:lnTo>
                    <a:pt x="41" y="6"/>
                  </a:lnTo>
                  <a:lnTo>
                    <a:pt x="30" y="12"/>
                  </a:lnTo>
                  <a:lnTo>
                    <a:pt x="20" y="20"/>
                  </a:lnTo>
                  <a:lnTo>
                    <a:pt x="12" y="31"/>
                  </a:lnTo>
                  <a:lnTo>
                    <a:pt x="6" y="41"/>
                  </a:lnTo>
                  <a:lnTo>
                    <a:pt x="1" y="54"/>
                  </a:lnTo>
                  <a:lnTo>
                    <a:pt x="0" y="67"/>
                  </a:lnTo>
                  <a:lnTo>
                    <a:pt x="0" y="67"/>
                  </a:lnTo>
                  <a:lnTo>
                    <a:pt x="1" y="81"/>
                  </a:lnTo>
                  <a:lnTo>
                    <a:pt x="6" y="94"/>
                  </a:lnTo>
                  <a:lnTo>
                    <a:pt x="12" y="106"/>
                  </a:lnTo>
                  <a:lnTo>
                    <a:pt x="20" y="115"/>
                  </a:lnTo>
                  <a:lnTo>
                    <a:pt x="30" y="124"/>
                  </a:lnTo>
                  <a:lnTo>
                    <a:pt x="41" y="130"/>
                  </a:lnTo>
                  <a:lnTo>
                    <a:pt x="53" y="133"/>
                  </a:lnTo>
                  <a:lnTo>
                    <a:pt x="67" y="135"/>
                  </a:lnTo>
                  <a:lnTo>
                    <a:pt x="67" y="135"/>
                  </a:lnTo>
                  <a:lnTo>
                    <a:pt x="81" y="133"/>
                  </a:lnTo>
                  <a:lnTo>
                    <a:pt x="93" y="130"/>
                  </a:lnTo>
                  <a:lnTo>
                    <a:pt x="106" y="124"/>
                  </a:lnTo>
                  <a:lnTo>
                    <a:pt x="115" y="115"/>
                  </a:lnTo>
                  <a:lnTo>
                    <a:pt x="124" y="106"/>
                  </a:lnTo>
                  <a:lnTo>
                    <a:pt x="130" y="94"/>
                  </a:lnTo>
                  <a:lnTo>
                    <a:pt x="133" y="81"/>
                  </a:lnTo>
                  <a:lnTo>
                    <a:pt x="135" y="67"/>
                  </a:lnTo>
                  <a:lnTo>
                    <a:pt x="135" y="67"/>
                  </a:lnTo>
                  <a:lnTo>
                    <a:pt x="133" y="54"/>
                  </a:lnTo>
                  <a:lnTo>
                    <a:pt x="130" y="41"/>
                  </a:lnTo>
                  <a:lnTo>
                    <a:pt x="124" y="31"/>
                  </a:lnTo>
                  <a:lnTo>
                    <a:pt x="115" y="20"/>
                  </a:lnTo>
                  <a:lnTo>
                    <a:pt x="106" y="12"/>
                  </a:lnTo>
                  <a:lnTo>
                    <a:pt x="93" y="6"/>
                  </a:lnTo>
                  <a:lnTo>
                    <a:pt x="81" y="2"/>
                  </a:lnTo>
                  <a:lnTo>
                    <a:pt x="67" y="0"/>
                  </a:lnTo>
                  <a:lnTo>
                    <a:pt x="67" y="0"/>
                  </a:lnTo>
                  <a:close/>
                  <a:moveTo>
                    <a:pt x="67" y="129"/>
                  </a:moveTo>
                  <a:lnTo>
                    <a:pt x="67" y="129"/>
                  </a:lnTo>
                  <a:lnTo>
                    <a:pt x="55" y="129"/>
                  </a:lnTo>
                  <a:lnTo>
                    <a:pt x="44" y="124"/>
                  </a:lnTo>
                  <a:lnTo>
                    <a:pt x="34" y="118"/>
                  </a:lnTo>
                  <a:lnTo>
                    <a:pt x="24" y="112"/>
                  </a:lnTo>
                  <a:lnTo>
                    <a:pt x="17" y="103"/>
                  </a:lnTo>
                  <a:lnTo>
                    <a:pt x="11" y="92"/>
                  </a:lnTo>
                  <a:lnTo>
                    <a:pt x="7" y="80"/>
                  </a:lnTo>
                  <a:lnTo>
                    <a:pt x="6" y="67"/>
                  </a:lnTo>
                  <a:lnTo>
                    <a:pt x="6" y="67"/>
                  </a:lnTo>
                  <a:lnTo>
                    <a:pt x="7" y="55"/>
                  </a:lnTo>
                  <a:lnTo>
                    <a:pt x="11" y="44"/>
                  </a:lnTo>
                  <a:lnTo>
                    <a:pt x="17" y="34"/>
                  </a:lnTo>
                  <a:lnTo>
                    <a:pt x="24" y="25"/>
                  </a:lnTo>
                  <a:lnTo>
                    <a:pt x="34" y="17"/>
                  </a:lnTo>
                  <a:lnTo>
                    <a:pt x="44" y="11"/>
                  </a:lnTo>
                  <a:lnTo>
                    <a:pt x="55" y="8"/>
                  </a:lnTo>
                  <a:lnTo>
                    <a:pt x="67" y="6"/>
                  </a:lnTo>
                  <a:lnTo>
                    <a:pt x="67" y="6"/>
                  </a:lnTo>
                  <a:lnTo>
                    <a:pt x="79" y="8"/>
                  </a:lnTo>
                  <a:lnTo>
                    <a:pt x="92" y="11"/>
                  </a:lnTo>
                  <a:lnTo>
                    <a:pt x="102" y="17"/>
                  </a:lnTo>
                  <a:lnTo>
                    <a:pt x="112" y="25"/>
                  </a:lnTo>
                  <a:lnTo>
                    <a:pt x="118" y="34"/>
                  </a:lnTo>
                  <a:lnTo>
                    <a:pt x="124" y="44"/>
                  </a:lnTo>
                  <a:lnTo>
                    <a:pt x="129" y="55"/>
                  </a:lnTo>
                  <a:lnTo>
                    <a:pt x="129" y="67"/>
                  </a:lnTo>
                  <a:lnTo>
                    <a:pt x="129" y="67"/>
                  </a:lnTo>
                  <a:lnTo>
                    <a:pt x="129" y="80"/>
                  </a:lnTo>
                  <a:lnTo>
                    <a:pt x="124" y="92"/>
                  </a:lnTo>
                  <a:lnTo>
                    <a:pt x="118" y="103"/>
                  </a:lnTo>
                  <a:lnTo>
                    <a:pt x="112" y="112"/>
                  </a:lnTo>
                  <a:lnTo>
                    <a:pt x="102" y="118"/>
                  </a:lnTo>
                  <a:lnTo>
                    <a:pt x="92" y="124"/>
                  </a:lnTo>
                  <a:lnTo>
                    <a:pt x="79" y="129"/>
                  </a:lnTo>
                  <a:lnTo>
                    <a:pt x="67" y="129"/>
                  </a:lnTo>
                  <a:lnTo>
                    <a:pt x="67" y="12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469"/>
            <p:cNvSpPr>
              <a:spLocks/>
            </p:cNvSpPr>
            <p:nvPr/>
          </p:nvSpPr>
          <p:spPr bwMode="auto">
            <a:xfrm>
              <a:off x="6083301" y="6688138"/>
              <a:ext cx="77788" cy="68263"/>
            </a:xfrm>
            <a:custGeom>
              <a:avLst/>
              <a:gdLst>
                <a:gd name="T0" fmla="*/ 7 w 49"/>
                <a:gd name="T1" fmla="*/ 43 h 43"/>
                <a:gd name="T2" fmla="*/ 7 w 49"/>
                <a:gd name="T3" fmla="*/ 43 h 43"/>
                <a:gd name="T4" fmla="*/ 13 w 49"/>
                <a:gd name="T5" fmla="*/ 41 h 43"/>
                <a:gd name="T6" fmla="*/ 16 w 49"/>
                <a:gd name="T7" fmla="*/ 37 h 43"/>
                <a:gd name="T8" fmla="*/ 35 w 49"/>
                <a:gd name="T9" fmla="*/ 37 h 43"/>
                <a:gd name="T10" fmla="*/ 46 w 49"/>
                <a:gd name="T11" fmla="*/ 37 h 43"/>
                <a:gd name="T12" fmla="*/ 46 w 49"/>
                <a:gd name="T13" fmla="*/ 37 h 43"/>
                <a:gd name="T14" fmla="*/ 47 w 49"/>
                <a:gd name="T15" fmla="*/ 35 h 43"/>
                <a:gd name="T16" fmla="*/ 49 w 49"/>
                <a:gd name="T17" fmla="*/ 33 h 43"/>
                <a:gd name="T18" fmla="*/ 49 w 49"/>
                <a:gd name="T19" fmla="*/ 33 h 43"/>
                <a:gd name="T20" fmla="*/ 47 w 49"/>
                <a:gd name="T21" fmla="*/ 32 h 43"/>
                <a:gd name="T22" fmla="*/ 46 w 49"/>
                <a:gd name="T23" fmla="*/ 32 h 43"/>
                <a:gd name="T24" fmla="*/ 35 w 49"/>
                <a:gd name="T25" fmla="*/ 32 h 43"/>
                <a:gd name="T26" fmla="*/ 16 w 49"/>
                <a:gd name="T27" fmla="*/ 32 h 43"/>
                <a:gd name="T28" fmla="*/ 16 w 49"/>
                <a:gd name="T29" fmla="*/ 32 h 43"/>
                <a:gd name="T30" fmla="*/ 13 w 49"/>
                <a:gd name="T31" fmla="*/ 27 h 43"/>
                <a:gd name="T32" fmla="*/ 10 w 49"/>
                <a:gd name="T33" fmla="*/ 26 h 43"/>
                <a:gd name="T34" fmla="*/ 10 w 49"/>
                <a:gd name="T35" fmla="*/ 3 h 43"/>
                <a:gd name="T36" fmla="*/ 10 w 49"/>
                <a:gd name="T37" fmla="*/ 3 h 43"/>
                <a:gd name="T38" fmla="*/ 9 w 49"/>
                <a:gd name="T39" fmla="*/ 0 h 43"/>
                <a:gd name="T40" fmla="*/ 7 w 49"/>
                <a:gd name="T41" fmla="*/ 0 h 43"/>
                <a:gd name="T42" fmla="*/ 7 w 49"/>
                <a:gd name="T43" fmla="*/ 0 h 43"/>
                <a:gd name="T44" fmla="*/ 7 w 49"/>
                <a:gd name="T45" fmla="*/ 0 h 43"/>
                <a:gd name="T46" fmla="*/ 7 w 49"/>
                <a:gd name="T47" fmla="*/ 0 h 43"/>
                <a:gd name="T48" fmla="*/ 6 w 49"/>
                <a:gd name="T49" fmla="*/ 0 h 43"/>
                <a:gd name="T50" fmla="*/ 6 w 49"/>
                <a:gd name="T51" fmla="*/ 3 h 43"/>
                <a:gd name="T52" fmla="*/ 4 w 49"/>
                <a:gd name="T53" fmla="*/ 26 h 43"/>
                <a:gd name="T54" fmla="*/ 4 w 49"/>
                <a:gd name="T55" fmla="*/ 26 h 43"/>
                <a:gd name="T56" fmla="*/ 1 w 49"/>
                <a:gd name="T57" fmla="*/ 29 h 43"/>
                <a:gd name="T58" fmla="*/ 0 w 49"/>
                <a:gd name="T59" fmla="*/ 33 h 43"/>
                <a:gd name="T60" fmla="*/ 0 w 49"/>
                <a:gd name="T61" fmla="*/ 33 h 43"/>
                <a:gd name="T62" fmla="*/ 0 w 49"/>
                <a:gd name="T63" fmla="*/ 37 h 43"/>
                <a:gd name="T64" fmla="*/ 1 w 49"/>
                <a:gd name="T65" fmla="*/ 40 h 43"/>
                <a:gd name="T66" fmla="*/ 4 w 49"/>
                <a:gd name="T67" fmla="*/ 41 h 43"/>
                <a:gd name="T68" fmla="*/ 7 w 49"/>
                <a:gd name="T69" fmla="*/ 43 h 43"/>
                <a:gd name="T70" fmla="*/ 7 w 49"/>
                <a:gd name="T7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43">
                  <a:moveTo>
                    <a:pt x="7" y="43"/>
                  </a:moveTo>
                  <a:lnTo>
                    <a:pt x="7" y="43"/>
                  </a:lnTo>
                  <a:lnTo>
                    <a:pt x="13" y="41"/>
                  </a:lnTo>
                  <a:lnTo>
                    <a:pt x="16" y="37"/>
                  </a:lnTo>
                  <a:lnTo>
                    <a:pt x="35" y="37"/>
                  </a:lnTo>
                  <a:lnTo>
                    <a:pt x="46" y="37"/>
                  </a:lnTo>
                  <a:lnTo>
                    <a:pt x="46" y="37"/>
                  </a:lnTo>
                  <a:lnTo>
                    <a:pt x="47" y="35"/>
                  </a:lnTo>
                  <a:lnTo>
                    <a:pt x="49" y="33"/>
                  </a:lnTo>
                  <a:lnTo>
                    <a:pt x="49" y="33"/>
                  </a:lnTo>
                  <a:lnTo>
                    <a:pt x="47" y="32"/>
                  </a:lnTo>
                  <a:lnTo>
                    <a:pt x="46" y="32"/>
                  </a:lnTo>
                  <a:lnTo>
                    <a:pt x="35" y="32"/>
                  </a:lnTo>
                  <a:lnTo>
                    <a:pt x="16" y="32"/>
                  </a:lnTo>
                  <a:lnTo>
                    <a:pt x="16" y="32"/>
                  </a:lnTo>
                  <a:lnTo>
                    <a:pt x="13" y="27"/>
                  </a:lnTo>
                  <a:lnTo>
                    <a:pt x="10" y="26"/>
                  </a:lnTo>
                  <a:lnTo>
                    <a:pt x="10" y="3"/>
                  </a:lnTo>
                  <a:lnTo>
                    <a:pt x="10" y="3"/>
                  </a:lnTo>
                  <a:lnTo>
                    <a:pt x="9" y="0"/>
                  </a:lnTo>
                  <a:lnTo>
                    <a:pt x="7" y="0"/>
                  </a:lnTo>
                  <a:lnTo>
                    <a:pt x="7" y="0"/>
                  </a:lnTo>
                  <a:lnTo>
                    <a:pt x="7" y="0"/>
                  </a:lnTo>
                  <a:lnTo>
                    <a:pt x="7" y="0"/>
                  </a:lnTo>
                  <a:lnTo>
                    <a:pt x="6" y="0"/>
                  </a:lnTo>
                  <a:lnTo>
                    <a:pt x="6" y="3"/>
                  </a:lnTo>
                  <a:lnTo>
                    <a:pt x="4" y="26"/>
                  </a:lnTo>
                  <a:lnTo>
                    <a:pt x="4" y="26"/>
                  </a:lnTo>
                  <a:lnTo>
                    <a:pt x="1" y="29"/>
                  </a:lnTo>
                  <a:lnTo>
                    <a:pt x="0" y="33"/>
                  </a:lnTo>
                  <a:lnTo>
                    <a:pt x="0" y="33"/>
                  </a:lnTo>
                  <a:lnTo>
                    <a:pt x="0" y="37"/>
                  </a:lnTo>
                  <a:lnTo>
                    <a:pt x="1" y="40"/>
                  </a:lnTo>
                  <a:lnTo>
                    <a:pt x="4" y="41"/>
                  </a:lnTo>
                  <a:lnTo>
                    <a:pt x="7" y="43"/>
                  </a:lnTo>
                  <a:lnTo>
                    <a:pt x="7" y="4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470"/>
            <p:cNvSpPr>
              <a:spLocks/>
            </p:cNvSpPr>
            <p:nvPr/>
          </p:nvSpPr>
          <p:spPr bwMode="auto">
            <a:xfrm>
              <a:off x="6080126" y="6657975"/>
              <a:ext cx="96838" cy="176213"/>
            </a:xfrm>
            <a:custGeom>
              <a:avLst/>
              <a:gdLst>
                <a:gd name="T0" fmla="*/ 14 w 61"/>
                <a:gd name="T1" fmla="*/ 0 h 111"/>
                <a:gd name="T2" fmla="*/ 11 w 61"/>
                <a:gd name="T3" fmla="*/ 3 h 111"/>
                <a:gd name="T4" fmla="*/ 11 w 61"/>
                <a:gd name="T5" fmla="*/ 5 h 111"/>
                <a:gd name="T6" fmla="*/ 14 w 61"/>
                <a:gd name="T7" fmla="*/ 7 h 111"/>
                <a:gd name="T8" fmla="*/ 31 w 61"/>
                <a:gd name="T9" fmla="*/ 11 h 111"/>
                <a:gd name="T10" fmla="*/ 44 w 61"/>
                <a:gd name="T11" fmla="*/ 20 h 111"/>
                <a:gd name="T12" fmla="*/ 52 w 61"/>
                <a:gd name="T13" fmla="*/ 34 h 111"/>
                <a:gd name="T14" fmla="*/ 57 w 61"/>
                <a:gd name="T15" fmla="*/ 52 h 111"/>
                <a:gd name="T16" fmla="*/ 55 w 61"/>
                <a:gd name="T17" fmla="*/ 62 h 111"/>
                <a:gd name="T18" fmla="*/ 49 w 61"/>
                <a:gd name="T19" fmla="*/ 79 h 111"/>
                <a:gd name="T20" fmla="*/ 37 w 61"/>
                <a:gd name="T21" fmla="*/ 91 h 111"/>
                <a:gd name="T22" fmla="*/ 20 w 61"/>
                <a:gd name="T23" fmla="*/ 97 h 111"/>
                <a:gd name="T24" fmla="*/ 12 w 61"/>
                <a:gd name="T25" fmla="*/ 98 h 111"/>
                <a:gd name="T26" fmla="*/ 11 w 61"/>
                <a:gd name="T27" fmla="*/ 97 h 111"/>
                <a:gd name="T28" fmla="*/ 12 w 61"/>
                <a:gd name="T29" fmla="*/ 94 h 111"/>
                <a:gd name="T30" fmla="*/ 11 w 61"/>
                <a:gd name="T31" fmla="*/ 92 h 111"/>
                <a:gd name="T32" fmla="*/ 6 w 61"/>
                <a:gd name="T33" fmla="*/ 92 h 111"/>
                <a:gd name="T34" fmla="*/ 0 w 61"/>
                <a:gd name="T35" fmla="*/ 98 h 111"/>
                <a:gd name="T36" fmla="*/ 0 w 61"/>
                <a:gd name="T37" fmla="*/ 103 h 111"/>
                <a:gd name="T38" fmla="*/ 6 w 61"/>
                <a:gd name="T39" fmla="*/ 109 h 111"/>
                <a:gd name="T40" fmla="*/ 9 w 61"/>
                <a:gd name="T41" fmla="*/ 111 h 111"/>
                <a:gd name="T42" fmla="*/ 11 w 61"/>
                <a:gd name="T43" fmla="*/ 109 h 111"/>
                <a:gd name="T44" fmla="*/ 11 w 61"/>
                <a:gd name="T45" fmla="*/ 106 h 111"/>
                <a:gd name="T46" fmla="*/ 9 w 61"/>
                <a:gd name="T47" fmla="*/ 105 h 111"/>
                <a:gd name="T48" fmla="*/ 12 w 61"/>
                <a:gd name="T49" fmla="*/ 105 h 111"/>
                <a:gd name="T50" fmla="*/ 31 w 61"/>
                <a:gd name="T51" fmla="*/ 100 h 111"/>
                <a:gd name="T52" fmla="*/ 48 w 61"/>
                <a:gd name="T53" fmla="*/ 89 h 111"/>
                <a:gd name="T54" fmla="*/ 58 w 61"/>
                <a:gd name="T55" fmla="*/ 72 h 111"/>
                <a:gd name="T56" fmla="*/ 61 w 61"/>
                <a:gd name="T57" fmla="*/ 52 h 111"/>
                <a:gd name="T58" fmla="*/ 61 w 61"/>
                <a:gd name="T59" fmla="*/ 42 h 111"/>
                <a:gd name="T60" fmla="*/ 54 w 61"/>
                <a:gd name="T61" fmla="*/ 23 h 111"/>
                <a:gd name="T62" fmla="*/ 41 w 61"/>
                <a:gd name="T63" fmla="*/ 10 h 111"/>
                <a:gd name="T64" fmla="*/ 23 w 61"/>
                <a:gd name="T65" fmla="*/ 2 h 111"/>
                <a:gd name="T66" fmla="*/ 14 w 61"/>
                <a:gd name="T6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111">
                  <a:moveTo>
                    <a:pt x="14" y="0"/>
                  </a:moveTo>
                  <a:lnTo>
                    <a:pt x="14" y="0"/>
                  </a:lnTo>
                  <a:lnTo>
                    <a:pt x="11" y="2"/>
                  </a:lnTo>
                  <a:lnTo>
                    <a:pt x="11" y="3"/>
                  </a:lnTo>
                  <a:lnTo>
                    <a:pt x="11" y="3"/>
                  </a:lnTo>
                  <a:lnTo>
                    <a:pt x="11" y="5"/>
                  </a:lnTo>
                  <a:lnTo>
                    <a:pt x="14" y="7"/>
                  </a:lnTo>
                  <a:lnTo>
                    <a:pt x="14" y="7"/>
                  </a:lnTo>
                  <a:lnTo>
                    <a:pt x="21" y="8"/>
                  </a:lnTo>
                  <a:lnTo>
                    <a:pt x="31" y="11"/>
                  </a:lnTo>
                  <a:lnTo>
                    <a:pt x="37" y="14"/>
                  </a:lnTo>
                  <a:lnTo>
                    <a:pt x="44" y="20"/>
                  </a:lnTo>
                  <a:lnTo>
                    <a:pt x="49" y="26"/>
                  </a:lnTo>
                  <a:lnTo>
                    <a:pt x="52" y="34"/>
                  </a:lnTo>
                  <a:lnTo>
                    <a:pt x="55" y="43"/>
                  </a:lnTo>
                  <a:lnTo>
                    <a:pt x="57" y="52"/>
                  </a:lnTo>
                  <a:lnTo>
                    <a:pt x="57" y="52"/>
                  </a:lnTo>
                  <a:lnTo>
                    <a:pt x="55" y="62"/>
                  </a:lnTo>
                  <a:lnTo>
                    <a:pt x="52" y="71"/>
                  </a:lnTo>
                  <a:lnTo>
                    <a:pt x="49" y="79"/>
                  </a:lnTo>
                  <a:lnTo>
                    <a:pt x="43" y="85"/>
                  </a:lnTo>
                  <a:lnTo>
                    <a:pt x="37" y="91"/>
                  </a:lnTo>
                  <a:lnTo>
                    <a:pt x="29" y="94"/>
                  </a:lnTo>
                  <a:lnTo>
                    <a:pt x="20" y="97"/>
                  </a:lnTo>
                  <a:lnTo>
                    <a:pt x="12" y="98"/>
                  </a:lnTo>
                  <a:lnTo>
                    <a:pt x="12" y="98"/>
                  </a:lnTo>
                  <a:lnTo>
                    <a:pt x="9" y="98"/>
                  </a:lnTo>
                  <a:lnTo>
                    <a:pt x="11" y="97"/>
                  </a:lnTo>
                  <a:lnTo>
                    <a:pt x="11" y="97"/>
                  </a:lnTo>
                  <a:lnTo>
                    <a:pt x="12" y="94"/>
                  </a:lnTo>
                  <a:lnTo>
                    <a:pt x="11" y="92"/>
                  </a:lnTo>
                  <a:lnTo>
                    <a:pt x="11" y="92"/>
                  </a:lnTo>
                  <a:lnTo>
                    <a:pt x="9" y="91"/>
                  </a:lnTo>
                  <a:lnTo>
                    <a:pt x="6" y="92"/>
                  </a:lnTo>
                  <a:lnTo>
                    <a:pt x="0" y="98"/>
                  </a:lnTo>
                  <a:lnTo>
                    <a:pt x="0" y="98"/>
                  </a:lnTo>
                  <a:lnTo>
                    <a:pt x="0" y="101"/>
                  </a:lnTo>
                  <a:lnTo>
                    <a:pt x="0" y="103"/>
                  </a:lnTo>
                  <a:lnTo>
                    <a:pt x="6" y="109"/>
                  </a:lnTo>
                  <a:lnTo>
                    <a:pt x="6" y="109"/>
                  </a:lnTo>
                  <a:lnTo>
                    <a:pt x="9" y="111"/>
                  </a:lnTo>
                  <a:lnTo>
                    <a:pt x="9" y="111"/>
                  </a:lnTo>
                  <a:lnTo>
                    <a:pt x="11" y="109"/>
                  </a:lnTo>
                  <a:lnTo>
                    <a:pt x="11" y="109"/>
                  </a:lnTo>
                  <a:lnTo>
                    <a:pt x="12" y="108"/>
                  </a:lnTo>
                  <a:lnTo>
                    <a:pt x="11" y="106"/>
                  </a:lnTo>
                  <a:lnTo>
                    <a:pt x="9" y="105"/>
                  </a:lnTo>
                  <a:lnTo>
                    <a:pt x="9" y="105"/>
                  </a:lnTo>
                  <a:lnTo>
                    <a:pt x="12" y="105"/>
                  </a:lnTo>
                  <a:lnTo>
                    <a:pt x="12" y="105"/>
                  </a:lnTo>
                  <a:lnTo>
                    <a:pt x="21" y="103"/>
                  </a:lnTo>
                  <a:lnTo>
                    <a:pt x="31" y="100"/>
                  </a:lnTo>
                  <a:lnTo>
                    <a:pt x="40" y="95"/>
                  </a:lnTo>
                  <a:lnTo>
                    <a:pt x="48" y="89"/>
                  </a:lnTo>
                  <a:lnTo>
                    <a:pt x="54" y="82"/>
                  </a:lnTo>
                  <a:lnTo>
                    <a:pt x="58" y="72"/>
                  </a:lnTo>
                  <a:lnTo>
                    <a:pt x="61" y="63"/>
                  </a:lnTo>
                  <a:lnTo>
                    <a:pt x="61" y="52"/>
                  </a:lnTo>
                  <a:lnTo>
                    <a:pt x="61" y="52"/>
                  </a:lnTo>
                  <a:lnTo>
                    <a:pt x="61" y="42"/>
                  </a:lnTo>
                  <a:lnTo>
                    <a:pt x="58" y="33"/>
                  </a:lnTo>
                  <a:lnTo>
                    <a:pt x="54" y="23"/>
                  </a:lnTo>
                  <a:lnTo>
                    <a:pt x="48" y="16"/>
                  </a:lnTo>
                  <a:lnTo>
                    <a:pt x="41" y="10"/>
                  </a:lnTo>
                  <a:lnTo>
                    <a:pt x="32" y="5"/>
                  </a:lnTo>
                  <a:lnTo>
                    <a:pt x="23" y="2"/>
                  </a:lnTo>
                  <a:lnTo>
                    <a:pt x="14" y="0"/>
                  </a:lnTo>
                  <a:lnTo>
                    <a:pt x="14"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7" name="Group 166"/>
          <p:cNvGrpSpPr/>
          <p:nvPr/>
        </p:nvGrpSpPr>
        <p:grpSpPr>
          <a:xfrm>
            <a:off x="9173921" y="6227784"/>
            <a:ext cx="155204" cy="164085"/>
            <a:chOff x="7570788" y="6648450"/>
            <a:chExt cx="131763" cy="185738"/>
          </a:xfrm>
        </p:grpSpPr>
        <p:sp>
          <p:nvSpPr>
            <p:cNvPr id="168" name="Freeform 471"/>
            <p:cNvSpPr>
              <a:spLocks noEditPoints="1"/>
            </p:cNvSpPr>
            <p:nvPr/>
          </p:nvSpPr>
          <p:spPr bwMode="auto">
            <a:xfrm>
              <a:off x="7570788" y="6648450"/>
              <a:ext cx="131763" cy="185738"/>
            </a:xfrm>
            <a:custGeom>
              <a:avLst/>
              <a:gdLst>
                <a:gd name="T0" fmla="*/ 80 w 83"/>
                <a:gd name="T1" fmla="*/ 35 h 117"/>
                <a:gd name="T2" fmla="*/ 63 w 83"/>
                <a:gd name="T3" fmla="*/ 35 h 117"/>
                <a:gd name="T4" fmla="*/ 63 w 83"/>
                <a:gd name="T5" fmla="*/ 3 h 117"/>
                <a:gd name="T6" fmla="*/ 63 w 83"/>
                <a:gd name="T7" fmla="*/ 3 h 117"/>
                <a:gd name="T8" fmla="*/ 63 w 83"/>
                <a:gd name="T9" fmla="*/ 2 h 117"/>
                <a:gd name="T10" fmla="*/ 62 w 83"/>
                <a:gd name="T11" fmla="*/ 0 h 117"/>
                <a:gd name="T12" fmla="*/ 22 w 83"/>
                <a:gd name="T13" fmla="*/ 0 h 117"/>
                <a:gd name="T14" fmla="*/ 22 w 83"/>
                <a:gd name="T15" fmla="*/ 0 h 117"/>
                <a:gd name="T16" fmla="*/ 19 w 83"/>
                <a:gd name="T17" fmla="*/ 2 h 117"/>
                <a:gd name="T18" fmla="*/ 19 w 83"/>
                <a:gd name="T19" fmla="*/ 3 h 117"/>
                <a:gd name="T20" fmla="*/ 19 w 83"/>
                <a:gd name="T21" fmla="*/ 35 h 117"/>
                <a:gd name="T22" fmla="*/ 4 w 83"/>
                <a:gd name="T23" fmla="*/ 35 h 117"/>
                <a:gd name="T24" fmla="*/ 4 w 83"/>
                <a:gd name="T25" fmla="*/ 35 h 117"/>
                <a:gd name="T26" fmla="*/ 0 w 83"/>
                <a:gd name="T27" fmla="*/ 37 h 117"/>
                <a:gd name="T28" fmla="*/ 0 w 83"/>
                <a:gd name="T29" fmla="*/ 39 h 117"/>
                <a:gd name="T30" fmla="*/ 0 w 83"/>
                <a:gd name="T31" fmla="*/ 114 h 117"/>
                <a:gd name="T32" fmla="*/ 0 w 83"/>
                <a:gd name="T33" fmla="*/ 114 h 117"/>
                <a:gd name="T34" fmla="*/ 0 w 83"/>
                <a:gd name="T35" fmla="*/ 115 h 117"/>
                <a:gd name="T36" fmla="*/ 4 w 83"/>
                <a:gd name="T37" fmla="*/ 117 h 117"/>
                <a:gd name="T38" fmla="*/ 80 w 83"/>
                <a:gd name="T39" fmla="*/ 117 h 117"/>
                <a:gd name="T40" fmla="*/ 80 w 83"/>
                <a:gd name="T41" fmla="*/ 117 h 117"/>
                <a:gd name="T42" fmla="*/ 82 w 83"/>
                <a:gd name="T43" fmla="*/ 115 h 117"/>
                <a:gd name="T44" fmla="*/ 83 w 83"/>
                <a:gd name="T45" fmla="*/ 114 h 117"/>
                <a:gd name="T46" fmla="*/ 83 w 83"/>
                <a:gd name="T47" fmla="*/ 39 h 117"/>
                <a:gd name="T48" fmla="*/ 83 w 83"/>
                <a:gd name="T49" fmla="*/ 39 h 117"/>
                <a:gd name="T50" fmla="*/ 82 w 83"/>
                <a:gd name="T51" fmla="*/ 37 h 117"/>
                <a:gd name="T52" fmla="*/ 80 w 83"/>
                <a:gd name="T53" fmla="*/ 35 h 117"/>
                <a:gd name="T54" fmla="*/ 80 w 83"/>
                <a:gd name="T55" fmla="*/ 35 h 117"/>
                <a:gd name="T56" fmla="*/ 25 w 83"/>
                <a:gd name="T57" fmla="*/ 6 h 117"/>
                <a:gd name="T58" fmla="*/ 59 w 83"/>
                <a:gd name="T59" fmla="*/ 6 h 117"/>
                <a:gd name="T60" fmla="*/ 59 w 83"/>
                <a:gd name="T61" fmla="*/ 35 h 117"/>
                <a:gd name="T62" fmla="*/ 25 w 83"/>
                <a:gd name="T63" fmla="*/ 35 h 117"/>
                <a:gd name="T64" fmla="*/ 25 w 83"/>
                <a:gd name="T65" fmla="*/ 6 h 117"/>
                <a:gd name="T66" fmla="*/ 49 w 83"/>
                <a:gd name="T67" fmla="*/ 109 h 117"/>
                <a:gd name="T68" fmla="*/ 33 w 83"/>
                <a:gd name="T69" fmla="*/ 109 h 117"/>
                <a:gd name="T70" fmla="*/ 33 w 83"/>
                <a:gd name="T71" fmla="*/ 83 h 117"/>
                <a:gd name="T72" fmla="*/ 49 w 83"/>
                <a:gd name="T73" fmla="*/ 83 h 117"/>
                <a:gd name="T74" fmla="*/ 49 w 83"/>
                <a:gd name="T75" fmla="*/ 109 h 117"/>
                <a:gd name="T76" fmla="*/ 77 w 83"/>
                <a:gd name="T77" fmla="*/ 111 h 117"/>
                <a:gd name="T78" fmla="*/ 56 w 83"/>
                <a:gd name="T79" fmla="*/ 111 h 117"/>
                <a:gd name="T80" fmla="*/ 56 w 83"/>
                <a:gd name="T81" fmla="*/ 80 h 117"/>
                <a:gd name="T82" fmla="*/ 56 w 83"/>
                <a:gd name="T83" fmla="*/ 80 h 117"/>
                <a:gd name="T84" fmla="*/ 54 w 83"/>
                <a:gd name="T85" fmla="*/ 78 h 117"/>
                <a:gd name="T86" fmla="*/ 53 w 83"/>
                <a:gd name="T87" fmla="*/ 77 h 117"/>
                <a:gd name="T88" fmla="*/ 30 w 83"/>
                <a:gd name="T89" fmla="*/ 77 h 117"/>
                <a:gd name="T90" fmla="*/ 30 w 83"/>
                <a:gd name="T91" fmla="*/ 77 h 117"/>
                <a:gd name="T92" fmla="*/ 28 w 83"/>
                <a:gd name="T93" fmla="*/ 78 h 117"/>
                <a:gd name="T94" fmla="*/ 28 w 83"/>
                <a:gd name="T95" fmla="*/ 80 h 117"/>
                <a:gd name="T96" fmla="*/ 28 w 83"/>
                <a:gd name="T97" fmla="*/ 111 h 117"/>
                <a:gd name="T98" fmla="*/ 5 w 83"/>
                <a:gd name="T99" fmla="*/ 111 h 117"/>
                <a:gd name="T100" fmla="*/ 5 w 83"/>
                <a:gd name="T101" fmla="*/ 42 h 117"/>
                <a:gd name="T102" fmla="*/ 22 w 83"/>
                <a:gd name="T103" fmla="*/ 42 h 117"/>
                <a:gd name="T104" fmla="*/ 62 w 83"/>
                <a:gd name="T105" fmla="*/ 42 h 117"/>
                <a:gd name="T106" fmla="*/ 77 w 83"/>
                <a:gd name="T107" fmla="*/ 42 h 117"/>
                <a:gd name="T108" fmla="*/ 77 w 83"/>
                <a:gd name="T109" fmla="*/ 11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 h="117">
                  <a:moveTo>
                    <a:pt x="80" y="35"/>
                  </a:moveTo>
                  <a:lnTo>
                    <a:pt x="63" y="35"/>
                  </a:lnTo>
                  <a:lnTo>
                    <a:pt x="63" y="3"/>
                  </a:lnTo>
                  <a:lnTo>
                    <a:pt x="63" y="3"/>
                  </a:lnTo>
                  <a:lnTo>
                    <a:pt x="63" y="2"/>
                  </a:lnTo>
                  <a:lnTo>
                    <a:pt x="62" y="0"/>
                  </a:lnTo>
                  <a:lnTo>
                    <a:pt x="22" y="0"/>
                  </a:lnTo>
                  <a:lnTo>
                    <a:pt x="22" y="0"/>
                  </a:lnTo>
                  <a:lnTo>
                    <a:pt x="19" y="2"/>
                  </a:lnTo>
                  <a:lnTo>
                    <a:pt x="19" y="3"/>
                  </a:lnTo>
                  <a:lnTo>
                    <a:pt x="19" y="35"/>
                  </a:lnTo>
                  <a:lnTo>
                    <a:pt x="4" y="35"/>
                  </a:lnTo>
                  <a:lnTo>
                    <a:pt x="4" y="35"/>
                  </a:lnTo>
                  <a:lnTo>
                    <a:pt x="0" y="37"/>
                  </a:lnTo>
                  <a:lnTo>
                    <a:pt x="0" y="39"/>
                  </a:lnTo>
                  <a:lnTo>
                    <a:pt x="0" y="114"/>
                  </a:lnTo>
                  <a:lnTo>
                    <a:pt x="0" y="114"/>
                  </a:lnTo>
                  <a:lnTo>
                    <a:pt x="0" y="115"/>
                  </a:lnTo>
                  <a:lnTo>
                    <a:pt x="4" y="117"/>
                  </a:lnTo>
                  <a:lnTo>
                    <a:pt x="80" y="117"/>
                  </a:lnTo>
                  <a:lnTo>
                    <a:pt x="80" y="117"/>
                  </a:lnTo>
                  <a:lnTo>
                    <a:pt x="82" y="115"/>
                  </a:lnTo>
                  <a:lnTo>
                    <a:pt x="83" y="114"/>
                  </a:lnTo>
                  <a:lnTo>
                    <a:pt x="83" y="39"/>
                  </a:lnTo>
                  <a:lnTo>
                    <a:pt x="83" y="39"/>
                  </a:lnTo>
                  <a:lnTo>
                    <a:pt x="82" y="37"/>
                  </a:lnTo>
                  <a:lnTo>
                    <a:pt x="80" y="35"/>
                  </a:lnTo>
                  <a:lnTo>
                    <a:pt x="80" y="35"/>
                  </a:lnTo>
                  <a:close/>
                  <a:moveTo>
                    <a:pt x="25" y="6"/>
                  </a:moveTo>
                  <a:lnTo>
                    <a:pt x="59" y="6"/>
                  </a:lnTo>
                  <a:lnTo>
                    <a:pt x="59" y="35"/>
                  </a:lnTo>
                  <a:lnTo>
                    <a:pt x="25" y="35"/>
                  </a:lnTo>
                  <a:lnTo>
                    <a:pt x="25" y="6"/>
                  </a:lnTo>
                  <a:close/>
                  <a:moveTo>
                    <a:pt x="49" y="109"/>
                  </a:moveTo>
                  <a:lnTo>
                    <a:pt x="33" y="109"/>
                  </a:lnTo>
                  <a:lnTo>
                    <a:pt x="33" y="83"/>
                  </a:lnTo>
                  <a:lnTo>
                    <a:pt x="49" y="83"/>
                  </a:lnTo>
                  <a:lnTo>
                    <a:pt x="49" y="109"/>
                  </a:lnTo>
                  <a:close/>
                  <a:moveTo>
                    <a:pt x="77" y="111"/>
                  </a:moveTo>
                  <a:lnTo>
                    <a:pt x="56" y="111"/>
                  </a:lnTo>
                  <a:lnTo>
                    <a:pt x="56" y="80"/>
                  </a:lnTo>
                  <a:lnTo>
                    <a:pt x="56" y="80"/>
                  </a:lnTo>
                  <a:lnTo>
                    <a:pt x="54" y="78"/>
                  </a:lnTo>
                  <a:lnTo>
                    <a:pt x="53" y="77"/>
                  </a:lnTo>
                  <a:lnTo>
                    <a:pt x="30" y="77"/>
                  </a:lnTo>
                  <a:lnTo>
                    <a:pt x="30" y="77"/>
                  </a:lnTo>
                  <a:lnTo>
                    <a:pt x="28" y="78"/>
                  </a:lnTo>
                  <a:lnTo>
                    <a:pt x="28" y="80"/>
                  </a:lnTo>
                  <a:lnTo>
                    <a:pt x="28" y="111"/>
                  </a:lnTo>
                  <a:lnTo>
                    <a:pt x="5" y="111"/>
                  </a:lnTo>
                  <a:lnTo>
                    <a:pt x="5" y="42"/>
                  </a:lnTo>
                  <a:lnTo>
                    <a:pt x="22" y="42"/>
                  </a:lnTo>
                  <a:lnTo>
                    <a:pt x="62" y="42"/>
                  </a:lnTo>
                  <a:lnTo>
                    <a:pt x="77" y="42"/>
                  </a:lnTo>
                  <a:lnTo>
                    <a:pt x="77" y="11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472"/>
            <p:cNvSpPr>
              <a:spLocks/>
            </p:cNvSpPr>
            <p:nvPr/>
          </p:nvSpPr>
          <p:spPr bwMode="auto">
            <a:xfrm>
              <a:off x="7618413" y="6662738"/>
              <a:ext cx="36513" cy="36513"/>
            </a:xfrm>
            <a:custGeom>
              <a:avLst/>
              <a:gdLst>
                <a:gd name="T0" fmla="*/ 19 w 23"/>
                <a:gd name="T1" fmla="*/ 10 h 23"/>
                <a:gd name="T2" fmla="*/ 13 w 23"/>
                <a:gd name="T3" fmla="*/ 10 h 23"/>
                <a:gd name="T4" fmla="*/ 13 w 23"/>
                <a:gd name="T5" fmla="*/ 4 h 23"/>
                <a:gd name="T6" fmla="*/ 13 w 23"/>
                <a:gd name="T7" fmla="*/ 4 h 23"/>
                <a:gd name="T8" fmla="*/ 13 w 23"/>
                <a:gd name="T9" fmla="*/ 2 h 23"/>
                <a:gd name="T10" fmla="*/ 12 w 23"/>
                <a:gd name="T11" fmla="*/ 0 h 23"/>
                <a:gd name="T12" fmla="*/ 12 w 23"/>
                <a:gd name="T13" fmla="*/ 0 h 23"/>
                <a:gd name="T14" fmla="*/ 9 w 23"/>
                <a:gd name="T15" fmla="*/ 2 h 23"/>
                <a:gd name="T16" fmla="*/ 9 w 23"/>
                <a:gd name="T17" fmla="*/ 4 h 23"/>
                <a:gd name="T18" fmla="*/ 9 w 23"/>
                <a:gd name="T19" fmla="*/ 10 h 23"/>
                <a:gd name="T20" fmla="*/ 3 w 23"/>
                <a:gd name="T21" fmla="*/ 10 h 23"/>
                <a:gd name="T22" fmla="*/ 3 w 23"/>
                <a:gd name="T23" fmla="*/ 10 h 23"/>
                <a:gd name="T24" fmla="*/ 1 w 23"/>
                <a:gd name="T25" fmla="*/ 10 h 23"/>
                <a:gd name="T26" fmla="*/ 0 w 23"/>
                <a:gd name="T27" fmla="*/ 13 h 23"/>
                <a:gd name="T28" fmla="*/ 0 w 23"/>
                <a:gd name="T29" fmla="*/ 13 h 23"/>
                <a:gd name="T30" fmla="*/ 1 w 23"/>
                <a:gd name="T31" fmla="*/ 14 h 23"/>
                <a:gd name="T32" fmla="*/ 3 w 23"/>
                <a:gd name="T33" fmla="*/ 14 h 23"/>
                <a:gd name="T34" fmla="*/ 9 w 23"/>
                <a:gd name="T35" fmla="*/ 14 h 23"/>
                <a:gd name="T36" fmla="*/ 9 w 23"/>
                <a:gd name="T37" fmla="*/ 20 h 23"/>
                <a:gd name="T38" fmla="*/ 9 w 23"/>
                <a:gd name="T39" fmla="*/ 20 h 23"/>
                <a:gd name="T40" fmla="*/ 9 w 23"/>
                <a:gd name="T41" fmla="*/ 22 h 23"/>
                <a:gd name="T42" fmla="*/ 12 w 23"/>
                <a:gd name="T43" fmla="*/ 23 h 23"/>
                <a:gd name="T44" fmla="*/ 12 w 23"/>
                <a:gd name="T45" fmla="*/ 23 h 23"/>
                <a:gd name="T46" fmla="*/ 13 w 23"/>
                <a:gd name="T47" fmla="*/ 22 h 23"/>
                <a:gd name="T48" fmla="*/ 13 w 23"/>
                <a:gd name="T49" fmla="*/ 20 h 23"/>
                <a:gd name="T50" fmla="*/ 13 w 23"/>
                <a:gd name="T51" fmla="*/ 14 h 23"/>
                <a:gd name="T52" fmla="*/ 19 w 23"/>
                <a:gd name="T53" fmla="*/ 14 h 23"/>
                <a:gd name="T54" fmla="*/ 19 w 23"/>
                <a:gd name="T55" fmla="*/ 14 h 23"/>
                <a:gd name="T56" fmla="*/ 21 w 23"/>
                <a:gd name="T57" fmla="*/ 14 h 23"/>
                <a:gd name="T58" fmla="*/ 23 w 23"/>
                <a:gd name="T59" fmla="*/ 13 h 23"/>
                <a:gd name="T60" fmla="*/ 23 w 23"/>
                <a:gd name="T61" fmla="*/ 13 h 23"/>
                <a:gd name="T62" fmla="*/ 21 w 23"/>
                <a:gd name="T63" fmla="*/ 10 h 23"/>
                <a:gd name="T64" fmla="*/ 19 w 23"/>
                <a:gd name="T65" fmla="*/ 10 h 23"/>
                <a:gd name="T66" fmla="*/ 19 w 23"/>
                <a:gd name="T67"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23">
                  <a:moveTo>
                    <a:pt x="19" y="10"/>
                  </a:moveTo>
                  <a:lnTo>
                    <a:pt x="13" y="10"/>
                  </a:lnTo>
                  <a:lnTo>
                    <a:pt x="13" y="4"/>
                  </a:lnTo>
                  <a:lnTo>
                    <a:pt x="13" y="4"/>
                  </a:lnTo>
                  <a:lnTo>
                    <a:pt x="13" y="2"/>
                  </a:lnTo>
                  <a:lnTo>
                    <a:pt x="12" y="0"/>
                  </a:lnTo>
                  <a:lnTo>
                    <a:pt x="12" y="0"/>
                  </a:lnTo>
                  <a:lnTo>
                    <a:pt x="9" y="2"/>
                  </a:lnTo>
                  <a:lnTo>
                    <a:pt x="9" y="4"/>
                  </a:lnTo>
                  <a:lnTo>
                    <a:pt x="9" y="10"/>
                  </a:lnTo>
                  <a:lnTo>
                    <a:pt x="3" y="10"/>
                  </a:lnTo>
                  <a:lnTo>
                    <a:pt x="3" y="10"/>
                  </a:lnTo>
                  <a:lnTo>
                    <a:pt x="1" y="10"/>
                  </a:lnTo>
                  <a:lnTo>
                    <a:pt x="0" y="13"/>
                  </a:lnTo>
                  <a:lnTo>
                    <a:pt x="0" y="13"/>
                  </a:lnTo>
                  <a:lnTo>
                    <a:pt x="1" y="14"/>
                  </a:lnTo>
                  <a:lnTo>
                    <a:pt x="3" y="14"/>
                  </a:lnTo>
                  <a:lnTo>
                    <a:pt x="9" y="14"/>
                  </a:lnTo>
                  <a:lnTo>
                    <a:pt x="9" y="20"/>
                  </a:lnTo>
                  <a:lnTo>
                    <a:pt x="9" y="20"/>
                  </a:lnTo>
                  <a:lnTo>
                    <a:pt x="9" y="22"/>
                  </a:lnTo>
                  <a:lnTo>
                    <a:pt x="12" y="23"/>
                  </a:lnTo>
                  <a:lnTo>
                    <a:pt x="12" y="23"/>
                  </a:lnTo>
                  <a:lnTo>
                    <a:pt x="13" y="22"/>
                  </a:lnTo>
                  <a:lnTo>
                    <a:pt x="13" y="20"/>
                  </a:lnTo>
                  <a:lnTo>
                    <a:pt x="13" y="14"/>
                  </a:lnTo>
                  <a:lnTo>
                    <a:pt x="19" y="14"/>
                  </a:lnTo>
                  <a:lnTo>
                    <a:pt x="19" y="14"/>
                  </a:lnTo>
                  <a:lnTo>
                    <a:pt x="21" y="14"/>
                  </a:lnTo>
                  <a:lnTo>
                    <a:pt x="23" y="13"/>
                  </a:lnTo>
                  <a:lnTo>
                    <a:pt x="23" y="13"/>
                  </a:lnTo>
                  <a:lnTo>
                    <a:pt x="21" y="10"/>
                  </a:lnTo>
                  <a:lnTo>
                    <a:pt x="19" y="10"/>
                  </a:lnTo>
                  <a:lnTo>
                    <a:pt x="19" y="1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0" name="Freeform 473"/>
          <p:cNvSpPr>
            <a:spLocks noEditPoints="1"/>
          </p:cNvSpPr>
          <p:nvPr/>
        </p:nvSpPr>
        <p:spPr bwMode="auto">
          <a:xfrm>
            <a:off x="5497660" y="6226385"/>
            <a:ext cx="230000" cy="165487"/>
          </a:xfrm>
          <a:custGeom>
            <a:avLst/>
            <a:gdLst>
              <a:gd name="T0" fmla="*/ 104 w 123"/>
              <a:gd name="T1" fmla="*/ 49 h 118"/>
              <a:gd name="T2" fmla="*/ 104 w 123"/>
              <a:gd name="T3" fmla="*/ 10 h 118"/>
              <a:gd name="T4" fmla="*/ 101 w 123"/>
              <a:gd name="T5" fmla="*/ 3 h 118"/>
              <a:gd name="T6" fmla="*/ 94 w 123"/>
              <a:gd name="T7" fmla="*/ 0 h 118"/>
              <a:gd name="T8" fmla="*/ 31 w 123"/>
              <a:gd name="T9" fmla="*/ 0 h 118"/>
              <a:gd name="T10" fmla="*/ 23 w 123"/>
              <a:gd name="T11" fmla="*/ 3 h 118"/>
              <a:gd name="T12" fmla="*/ 20 w 123"/>
              <a:gd name="T13" fmla="*/ 10 h 118"/>
              <a:gd name="T14" fmla="*/ 19 w 123"/>
              <a:gd name="T15" fmla="*/ 49 h 118"/>
              <a:gd name="T16" fmla="*/ 11 w 123"/>
              <a:gd name="T17" fmla="*/ 52 h 118"/>
              <a:gd name="T18" fmla="*/ 0 w 123"/>
              <a:gd name="T19" fmla="*/ 64 h 118"/>
              <a:gd name="T20" fmla="*/ 0 w 123"/>
              <a:gd name="T21" fmla="*/ 107 h 118"/>
              <a:gd name="T22" fmla="*/ 0 w 123"/>
              <a:gd name="T23" fmla="*/ 108 h 118"/>
              <a:gd name="T24" fmla="*/ 13 w 123"/>
              <a:gd name="T25" fmla="*/ 110 h 118"/>
              <a:gd name="T26" fmla="*/ 13 w 123"/>
              <a:gd name="T27" fmla="*/ 113 h 118"/>
              <a:gd name="T28" fmla="*/ 16 w 123"/>
              <a:gd name="T29" fmla="*/ 118 h 118"/>
              <a:gd name="T30" fmla="*/ 19 w 123"/>
              <a:gd name="T31" fmla="*/ 116 h 118"/>
              <a:gd name="T32" fmla="*/ 20 w 123"/>
              <a:gd name="T33" fmla="*/ 110 h 118"/>
              <a:gd name="T34" fmla="*/ 34 w 123"/>
              <a:gd name="T35" fmla="*/ 113 h 118"/>
              <a:gd name="T36" fmla="*/ 36 w 123"/>
              <a:gd name="T37" fmla="*/ 116 h 118"/>
              <a:gd name="T38" fmla="*/ 39 w 123"/>
              <a:gd name="T39" fmla="*/ 118 h 118"/>
              <a:gd name="T40" fmla="*/ 42 w 123"/>
              <a:gd name="T41" fmla="*/ 113 h 118"/>
              <a:gd name="T42" fmla="*/ 81 w 123"/>
              <a:gd name="T43" fmla="*/ 110 h 118"/>
              <a:gd name="T44" fmla="*/ 81 w 123"/>
              <a:gd name="T45" fmla="*/ 113 h 118"/>
              <a:gd name="T46" fmla="*/ 85 w 123"/>
              <a:gd name="T47" fmla="*/ 118 h 118"/>
              <a:gd name="T48" fmla="*/ 88 w 123"/>
              <a:gd name="T49" fmla="*/ 116 h 118"/>
              <a:gd name="T50" fmla="*/ 89 w 123"/>
              <a:gd name="T51" fmla="*/ 110 h 118"/>
              <a:gd name="T52" fmla="*/ 103 w 123"/>
              <a:gd name="T53" fmla="*/ 113 h 118"/>
              <a:gd name="T54" fmla="*/ 104 w 123"/>
              <a:gd name="T55" fmla="*/ 116 h 118"/>
              <a:gd name="T56" fmla="*/ 108 w 123"/>
              <a:gd name="T57" fmla="*/ 118 h 118"/>
              <a:gd name="T58" fmla="*/ 111 w 123"/>
              <a:gd name="T59" fmla="*/ 113 h 118"/>
              <a:gd name="T60" fmla="*/ 121 w 123"/>
              <a:gd name="T61" fmla="*/ 110 h 118"/>
              <a:gd name="T62" fmla="*/ 123 w 123"/>
              <a:gd name="T63" fmla="*/ 108 h 118"/>
              <a:gd name="T64" fmla="*/ 123 w 123"/>
              <a:gd name="T65" fmla="*/ 72 h 118"/>
              <a:gd name="T66" fmla="*/ 123 w 123"/>
              <a:gd name="T67" fmla="*/ 64 h 118"/>
              <a:gd name="T68" fmla="*/ 114 w 123"/>
              <a:gd name="T69" fmla="*/ 53 h 118"/>
              <a:gd name="T70" fmla="*/ 106 w 123"/>
              <a:gd name="T71" fmla="*/ 50 h 118"/>
              <a:gd name="T72" fmla="*/ 25 w 123"/>
              <a:gd name="T73" fmla="*/ 10 h 118"/>
              <a:gd name="T74" fmla="*/ 31 w 123"/>
              <a:gd name="T75" fmla="*/ 4 h 118"/>
              <a:gd name="T76" fmla="*/ 94 w 123"/>
              <a:gd name="T77" fmla="*/ 4 h 118"/>
              <a:gd name="T78" fmla="*/ 100 w 123"/>
              <a:gd name="T79" fmla="*/ 10 h 118"/>
              <a:gd name="T80" fmla="*/ 86 w 123"/>
              <a:gd name="T81" fmla="*/ 49 h 118"/>
              <a:gd name="T82" fmla="*/ 86 w 123"/>
              <a:gd name="T83" fmla="*/ 24 h 118"/>
              <a:gd name="T84" fmla="*/ 85 w 123"/>
              <a:gd name="T85" fmla="*/ 21 h 118"/>
              <a:gd name="T86" fmla="*/ 40 w 123"/>
              <a:gd name="T87" fmla="*/ 21 h 118"/>
              <a:gd name="T88" fmla="*/ 37 w 123"/>
              <a:gd name="T89" fmla="*/ 24 h 118"/>
              <a:gd name="T90" fmla="*/ 25 w 123"/>
              <a:gd name="T91" fmla="*/ 49 h 118"/>
              <a:gd name="T92" fmla="*/ 81 w 123"/>
              <a:gd name="T93" fmla="*/ 26 h 118"/>
              <a:gd name="T94" fmla="*/ 42 w 123"/>
              <a:gd name="T95" fmla="*/ 49 h 118"/>
              <a:gd name="T96" fmla="*/ 81 w 123"/>
              <a:gd name="T97" fmla="*/ 26 h 118"/>
              <a:gd name="T98" fmla="*/ 5 w 123"/>
              <a:gd name="T99" fmla="*/ 104 h 118"/>
              <a:gd name="T100" fmla="*/ 5 w 123"/>
              <a:gd name="T101" fmla="*/ 72 h 118"/>
              <a:gd name="T102" fmla="*/ 9 w 123"/>
              <a:gd name="T103" fmla="*/ 59 h 118"/>
              <a:gd name="T104" fmla="*/ 23 w 123"/>
              <a:gd name="T105" fmla="*/ 55 h 118"/>
              <a:gd name="T106" fmla="*/ 100 w 123"/>
              <a:gd name="T107" fmla="*/ 55 h 118"/>
              <a:gd name="T108" fmla="*/ 114 w 123"/>
              <a:gd name="T109" fmla="*/ 59 h 118"/>
              <a:gd name="T110" fmla="*/ 118 w 123"/>
              <a:gd name="T111" fmla="*/ 7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3" h="118">
                <a:moveTo>
                  <a:pt x="106" y="50"/>
                </a:moveTo>
                <a:lnTo>
                  <a:pt x="104" y="49"/>
                </a:lnTo>
                <a:lnTo>
                  <a:pt x="104" y="10"/>
                </a:lnTo>
                <a:lnTo>
                  <a:pt x="104" y="10"/>
                </a:lnTo>
                <a:lnTo>
                  <a:pt x="104" y="6"/>
                </a:lnTo>
                <a:lnTo>
                  <a:pt x="101" y="3"/>
                </a:lnTo>
                <a:lnTo>
                  <a:pt x="98" y="0"/>
                </a:lnTo>
                <a:lnTo>
                  <a:pt x="94" y="0"/>
                </a:lnTo>
                <a:lnTo>
                  <a:pt x="31" y="0"/>
                </a:lnTo>
                <a:lnTo>
                  <a:pt x="31" y="0"/>
                </a:lnTo>
                <a:lnTo>
                  <a:pt x="26" y="0"/>
                </a:lnTo>
                <a:lnTo>
                  <a:pt x="23" y="3"/>
                </a:lnTo>
                <a:lnTo>
                  <a:pt x="20" y="6"/>
                </a:lnTo>
                <a:lnTo>
                  <a:pt x="20" y="10"/>
                </a:lnTo>
                <a:lnTo>
                  <a:pt x="20" y="49"/>
                </a:lnTo>
                <a:lnTo>
                  <a:pt x="19" y="49"/>
                </a:lnTo>
                <a:lnTo>
                  <a:pt x="19" y="49"/>
                </a:lnTo>
                <a:lnTo>
                  <a:pt x="11" y="52"/>
                </a:lnTo>
                <a:lnTo>
                  <a:pt x="5" y="56"/>
                </a:lnTo>
                <a:lnTo>
                  <a:pt x="0" y="64"/>
                </a:lnTo>
                <a:lnTo>
                  <a:pt x="0" y="72"/>
                </a:lnTo>
                <a:lnTo>
                  <a:pt x="0" y="107"/>
                </a:lnTo>
                <a:lnTo>
                  <a:pt x="0" y="107"/>
                </a:lnTo>
                <a:lnTo>
                  <a:pt x="0" y="108"/>
                </a:lnTo>
                <a:lnTo>
                  <a:pt x="2" y="110"/>
                </a:lnTo>
                <a:lnTo>
                  <a:pt x="13" y="110"/>
                </a:lnTo>
                <a:lnTo>
                  <a:pt x="13" y="113"/>
                </a:lnTo>
                <a:lnTo>
                  <a:pt x="13" y="113"/>
                </a:lnTo>
                <a:lnTo>
                  <a:pt x="14" y="116"/>
                </a:lnTo>
                <a:lnTo>
                  <a:pt x="16" y="118"/>
                </a:lnTo>
                <a:lnTo>
                  <a:pt x="16" y="118"/>
                </a:lnTo>
                <a:lnTo>
                  <a:pt x="19" y="116"/>
                </a:lnTo>
                <a:lnTo>
                  <a:pt x="20" y="113"/>
                </a:lnTo>
                <a:lnTo>
                  <a:pt x="20" y="110"/>
                </a:lnTo>
                <a:lnTo>
                  <a:pt x="34" y="110"/>
                </a:lnTo>
                <a:lnTo>
                  <a:pt x="34" y="113"/>
                </a:lnTo>
                <a:lnTo>
                  <a:pt x="34" y="113"/>
                </a:lnTo>
                <a:lnTo>
                  <a:pt x="36" y="116"/>
                </a:lnTo>
                <a:lnTo>
                  <a:pt x="39" y="118"/>
                </a:lnTo>
                <a:lnTo>
                  <a:pt x="39" y="118"/>
                </a:lnTo>
                <a:lnTo>
                  <a:pt x="42" y="116"/>
                </a:lnTo>
                <a:lnTo>
                  <a:pt x="42" y="113"/>
                </a:lnTo>
                <a:lnTo>
                  <a:pt x="42" y="110"/>
                </a:lnTo>
                <a:lnTo>
                  <a:pt x="81" y="110"/>
                </a:lnTo>
                <a:lnTo>
                  <a:pt x="81" y="113"/>
                </a:lnTo>
                <a:lnTo>
                  <a:pt x="81" y="113"/>
                </a:lnTo>
                <a:lnTo>
                  <a:pt x="81" y="116"/>
                </a:lnTo>
                <a:lnTo>
                  <a:pt x="85" y="118"/>
                </a:lnTo>
                <a:lnTo>
                  <a:pt x="85" y="118"/>
                </a:lnTo>
                <a:lnTo>
                  <a:pt x="88" y="116"/>
                </a:lnTo>
                <a:lnTo>
                  <a:pt x="89" y="113"/>
                </a:lnTo>
                <a:lnTo>
                  <a:pt x="89" y="110"/>
                </a:lnTo>
                <a:lnTo>
                  <a:pt x="103" y="110"/>
                </a:lnTo>
                <a:lnTo>
                  <a:pt x="103" y="113"/>
                </a:lnTo>
                <a:lnTo>
                  <a:pt x="103" y="113"/>
                </a:lnTo>
                <a:lnTo>
                  <a:pt x="104" y="116"/>
                </a:lnTo>
                <a:lnTo>
                  <a:pt x="108" y="118"/>
                </a:lnTo>
                <a:lnTo>
                  <a:pt x="108" y="118"/>
                </a:lnTo>
                <a:lnTo>
                  <a:pt x="109" y="116"/>
                </a:lnTo>
                <a:lnTo>
                  <a:pt x="111" y="113"/>
                </a:lnTo>
                <a:lnTo>
                  <a:pt x="111" y="110"/>
                </a:lnTo>
                <a:lnTo>
                  <a:pt x="121" y="110"/>
                </a:lnTo>
                <a:lnTo>
                  <a:pt x="121" y="110"/>
                </a:lnTo>
                <a:lnTo>
                  <a:pt x="123" y="108"/>
                </a:lnTo>
                <a:lnTo>
                  <a:pt x="123" y="107"/>
                </a:lnTo>
                <a:lnTo>
                  <a:pt x="123" y="72"/>
                </a:lnTo>
                <a:lnTo>
                  <a:pt x="123" y="72"/>
                </a:lnTo>
                <a:lnTo>
                  <a:pt x="123" y="64"/>
                </a:lnTo>
                <a:lnTo>
                  <a:pt x="118" y="58"/>
                </a:lnTo>
                <a:lnTo>
                  <a:pt x="114" y="53"/>
                </a:lnTo>
                <a:lnTo>
                  <a:pt x="106" y="50"/>
                </a:lnTo>
                <a:lnTo>
                  <a:pt x="106" y="50"/>
                </a:lnTo>
                <a:close/>
                <a:moveTo>
                  <a:pt x="25" y="10"/>
                </a:moveTo>
                <a:lnTo>
                  <a:pt x="25" y="10"/>
                </a:lnTo>
                <a:lnTo>
                  <a:pt x="26" y="6"/>
                </a:lnTo>
                <a:lnTo>
                  <a:pt x="31" y="4"/>
                </a:lnTo>
                <a:lnTo>
                  <a:pt x="94" y="4"/>
                </a:lnTo>
                <a:lnTo>
                  <a:pt x="94" y="4"/>
                </a:lnTo>
                <a:lnTo>
                  <a:pt x="98" y="6"/>
                </a:lnTo>
                <a:lnTo>
                  <a:pt x="100" y="10"/>
                </a:lnTo>
                <a:lnTo>
                  <a:pt x="100" y="49"/>
                </a:lnTo>
                <a:lnTo>
                  <a:pt x="86" y="49"/>
                </a:lnTo>
                <a:lnTo>
                  <a:pt x="86" y="24"/>
                </a:lnTo>
                <a:lnTo>
                  <a:pt x="86" y="24"/>
                </a:lnTo>
                <a:lnTo>
                  <a:pt x="86" y="23"/>
                </a:lnTo>
                <a:lnTo>
                  <a:pt x="85" y="21"/>
                </a:lnTo>
                <a:lnTo>
                  <a:pt x="40" y="21"/>
                </a:lnTo>
                <a:lnTo>
                  <a:pt x="40" y="21"/>
                </a:lnTo>
                <a:lnTo>
                  <a:pt x="39" y="23"/>
                </a:lnTo>
                <a:lnTo>
                  <a:pt x="37" y="24"/>
                </a:lnTo>
                <a:lnTo>
                  <a:pt x="37" y="49"/>
                </a:lnTo>
                <a:lnTo>
                  <a:pt x="25" y="49"/>
                </a:lnTo>
                <a:lnTo>
                  <a:pt x="25" y="10"/>
                </a:lnTo>
                <a:close/>
                <a:moveTo>
                  <a:pt x="81" y="26"/>
                </a:moveTo>
                <a:lnTo>
                  <a:pt x="81" y="49"/>
                </a:lnTo>
                <a:lnTo>
                  <a:pt x="42" y="49"/>
                </a:lnTo>
                <a:lnTo>
                  <a:pt x="42" y="26"/>
                </a:lnTo>
                <a:lnTo>
                  <a:pt x="81" y="26"/>
                </a:lnTo>
                <a:close/>
                <a:moveTo>
                  <a:pt x="118" y="104"/>
                </a:moveTo>
                <a:lnTo>
                  <a:pt x="5" y="104"/>
                </a:lnTo>
                <a:lnTo>
                  <a:pt x="5" y="72"/>
                </a:lnTo>
                <a:lnTo>
                  <a:pt x="5" y="72"/>
                </a:lnTo>
                <a:lnTo>
                  <a:pt x="6" y="66"/>
                </a:lnTo>
                <a:lnTo>
                  <a:pt x="9" y="59"/>
                </a:lnTo>
                <a:lnTo>
                  <a:pt x="16" y="56"/>
                </a:lnTo>
                <a:lnTo>
                  <a:pt x="23" y="55"/>
                </a:lnTo>
                <a:lnTo>
                  <a:pt x="100" y="55"/>
                </a:lnTo>
                <a:lnTo>
                  <a:pt x="100" y="55"/>
                </a:lnTo>
                <a:lnTo>
                  <a:pt x="108" y="56"/>
                </a:lnTo>
                <a:lnTo>
                  <a:pt x="114" y="59"/>
                </a:lnTo>
                <a:lnTo>
                  <a:pt x="117" y="66"/>
                </a:lnTo>
                <a:lnTo>
                  <a:pt x="118" y="72"/>
                </a:lnTo>
                <a:lnTo>
                  <a:pt x="118" y="10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grpSp>
        <p:nvGrpSpPr>
          <p:cNvPr id="171" name="Group 170"/>
          <p:cNvGrpSpPr/>
          <p:nvPr/>
        </p:nvGrpSpPr>
        <p:grpSpPr>
          <a:xfrm>
            <a:off x="9940576" y="3853454"/>
            <a:ext cx="446909" cy="333778"/>
            <a:chOff x="8221663" y="3960813"/>
            <a:chExt cx="379413" cy="377825"/>
          </a:xfrm>
        </p:grpSpPr>
        <p:sp>
          <p:nvSpPr>
            <p:cNvPr id="172" name="Freeform 474"/>
            <p:cNvSpPr>
              <a:spLocks/>
            </p:cNvSpPr>
            <p:nvPr/>
          </p:nvSpPr>
          <p:spPr bwMode="auto">
            <a:xfrm>
              <a:off x="8347076" y="4022725"/>
              <a:ext cx="130175" cy="255588"/>
            </a:xfrm>
            <a:custGeom>
              <a:avLst/>
              <a:gdLst>
                <a:gd name="T0" fmla="*/ 40 w 82"/>
                <a:gd name="T1" fmla="*/ 70 h 161"/>
                <a:gd name="T2" fmla="*/ 20 w 82"/>
                <a:gd name="T3" fmla="*/ 63 h 161"/>
                <a:gd name="T4" fmla="*/ 13 w 82"/>
                <a:gd name="T5" fmla="*/ 55 h 161"/>
                <a:gd name="T6" fmla="*/ 13 w 82"/>
                <a:gd name="T7" fmla="*/ 52 h 161"/>
                <a:gd name="T8" fmla="*/ 16 w 82"/>
                <a:gd name="T9" fmla="*/ 43 h 161"/>
                <a:gd name="T10" fmla="*/ 22 w 82"/>
                <a:gd name="T11" fmla="*/ 37 h 161"/>
                <a:gd name="T12" fmla="*/ 40 w 82"/>
                <a:gd name="T13" fmla="*/ 32 h 161"/>
                <a:gd name="T14" fmla="*/ 49 w 82"/>
                <a:gd name="T15" fmla="*/ 33 h 161"/>
                <a:gd name="T16" fmla="*/ 60 w 82"/>
                <a:gd name="T17" fmla="*/ 40 h 161"/>
                <a:gd name="T18" fmla="*/ 65 w 82"/>
                <a:gd name="T19" fmla="*/ 47 h 161"/>
                <a:gd name="T20" fmla="*/ 66 w 82"/>
                <a:gd name="T21" fmla="*/ 53 h 161"/>
                <a:gd name="T22" fmla="*/ 71 w 82"/>
                <a:gd name="T23" fmla="*/ 58 h 161"/>
                <a:gd name="T24" fmla="*/ 75 w 82"/>
                <a:gd name="T25" fmla="*/ 56 h 161"/>
                <a:gd name="T26" fmla="*/ 77 w 82"/>
                <a:gd name="T27" fmla="*/ 53 h 161"/>
                <a:gd name="T28" fmla="*/ 74 w 82"/>
                <a:gd name="T29" fmla="*/ 41 h 161"/>
                <a:gd name="T30" fmla="*/ 68 w 82"/>
                <a:gd name="T31" fmla="*/ 30 h 161"/>
                <a:gd name="T32" fmla="*/ 59 w 82"/>
                <a:gd name="T33" fmla="*/ 24 h 161"/>
                <a:gd name="T34" fmla="*/ 46 w 82"/>
                <a:gd name="T35" fmla="*/ 21 h 161"/>
                <a:gd name="T36" fmla="*/ 45 w 82"/>
                <a:gd name="T37" fmla="*/ 6 h 161"/>
                <a:gd name="T38" fmla="*/ 43 w 82"/>
                <a:gd name="T39" fmla="*/ 1 h 161"/>
                <a:gd name="T40" fmla="*/ 40 w 82"/>
                <a:gd name="T41" fmla="*/ 0 h 161"/>
                <a:gd name="T42" fmla="*/ 34 w 82"/>
                <a:gd name="T43" fmla="*/ 6 h 161"/>
                <a:gd name="T44" fmla="*/ 34 w 82"/>
                <a:gd name="T45" fmla="*/ 21 h 161"/>
                <a:gd name="T46" fmla="*/ 28 w 82"/>
                <a:gd name="T47" fmla="*/ 23 h 161"/>
                <a:gd name="T48" fmla="*/ 16 w 82"/>
                <a:gd name="T49" fmla="*/ 27 h 161"/>
                <a:gd name="T50" fmla="*/ 6 w 82"/>
                <a:gd name="T51" fmla="*/ 37 h 161"/>
                <a:gd name="T52" fmla="*/ 3 w 82"/>
                <a:gd name="T53" fmla="*/ 46 h 161"/>
                <a:gd name="T54" fmla="*/ 2 w 82"/>
                <a:gd name="T55" fmla="*/ 52 h 161"/>
                <a:gd name="T56" fmla="*/ 5 w 82"/>
                <a:gd name="T57" fmla="*/ 64 h 161"/>
                <a:gd name="T58" fmla="*/ 14 w 82"/>
                <a:gd name="T59" fmla="*/ 72 h 161"/>
                <a:gd name="T60" fmla="*/ 39 w 82"/>
                <a:gd name="T61" fmla="*/ 81 h 161"/>
                <a:gd name="T62" fmla="*/ 51 w 82"/>
                <a:gd name="T63" fmla="*/ 86 h 161"/>
                <a:gd name="T64" fmla="*/ 65 w 82"/>
                <a:gd name="T65" fmla="*/ 92 h 161"/>
                <a:gd name="T66" fmla="*/ 69 w 82"/>
                <a:gd name="T67" fmla="*/ 101 h 161"/>
                <a:gd name="T68" fmla="*/ 71 w 82"/>
                <a:gd name="T69" fmla="*/ 105 h 161"/>
                <a:gd name="T70" fmla="*/ 68 w 82"/>
                <a:gd name="T71" fmla="*/ 115 h 161"/>
                <a:gd name="T72" fmla="*/ 60 w 82"/>
                <a:gd name="T73" fmla="*/ 122 h 161"/>
                <a:gd name="T74" fmla="*/ 40 w 82"/>
                <a:gd name="T75" fmla="*/ 128 h 161"/>
                <a:gd name="T76" fmla="*/ 29 w 82"/>
                <a:gd name="T77" fmla="*/ 127 h 161"/>
                <a:gd name="T78" fmla="*/ 20 w 82"/>
                <a:gd name="T79" fmla="*/ 124 h 161"/>
                <a:gd name="T80" fmla="*/ 13 w 82"/>
                <a:gd name="T81" fmla="*/ 116 h 161"/>
                <a:gd name="T82" fmla="*/ 11 w 82"/>
                <a:gd name="T83" fmla="*/ 104 h 161"/>
                <a:gd name="T84" fmla="*/ 10 w 82"/>
                <a:gd name="T85" fmla="*/ 101 h 161"/>
                <a:gd name="T86" fmla="*/ 5 w 82"/>
                <a:gd name="T87" fmla="*/ 99 h 161"/>
                <a:gd name="T88" fmla="*/ 0 w 82"/>
                <a:gd name="T89" fmla="*/ 104 h 161"/>
                <a:gd name="T90" fmla="*/ 0 w 82"/>
                <a:gd name="T91" fmla="*/ 112 h 161"/>
                <a:gd name="T92" fmla="*/ 5 w 82"/>
                <a:gd name="T93" fmla="*/ 124 h 161"/>
                <a:gd name="T94" fmla="*/ 14 w 82"/>
                <a:gd name="T95" fmla="*/ 132 h 161"/>
                <a:gd name="T96" fmla="*/ 26 w 82"/>
                <a:gd name="T97" fmla="*/ 138 h 161"/>
                <a:gd name="T98" fmla="*/ 34 w 82"/>
                <a:gd name="T99" fmla="*/ 139 h 161"/>
                <a:gd name="T100" fmla="*/ 34 w 82"/>
                <a:gd name="T101" fmla="*/ 155 h 161"/>
                <a:gd name="T102" fmla="*/ 40 w 82"/>
                <a:gd name="T103" fmla="*/ 161 h 161"/>
                <a:gd name="T104" fmla="*/ 43 w 82"/>
                <a:gd name="T105" fmla="*/ 159 h 161"/>
                <a:gd name="T106" fmla="*/ 45 w 82"/>
                <a:gd name="T107" fmla="*/ 139 h 161"/>
                <a:gd name="T108" fmla="*/ 46 w 82"/>
                <a:gd name="T109" fmla="*/ 139 h 161"/>
                <a:gd name="T110" fmla="*/ 60 w 82"/>
                <a:gd name="T111" fmla="*/ 135 h 161"/>
                <a:gd name="T112" fmla="*/ 71 w 82"/>
                <a:gd name="T113" fmla="*/ 128 h 161"/>
                <a:gd name="T114" fmla="*/ 78 w 82"/>
                <a:gd name="T115" fmla="*/ 118 h 161"/>
                <a:gd name="T116" fmla="*/ 82 w 82"/>
                <a:gd name="T117" fmla="*/ 105 h 161"/>
                <a:gd name="T118" fmla="*/ 80 w 82"/>
                <a:gd name="T119" fmla="*/ 98 h 161"/>
                <a:gd name="T120" fmla="*/ 72 w 82"/>
                <a:gd name="T121" fmla="*/ 86 h 161"/>
                <a:gd name="T122" fmla="*/ 62 w 82"/>
                <a:gd name="T123" fmla="*/ 78 h 161"/>
                <a:gd name="T124" fmla="*/ 40 w 82"/>
                <a:gd name="T125" fmla="*/ 7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 h="161">
                  <a:moveTo>
                    <a:pt x="40" y="70"/>
                  </a:moveTo>
                  <a:lnTo>
                    <a:pt x="40" y="70"/>
                  </a:lnTo>
                  <a:lnTo>
                    <a:pt x="28" y="67"/>
                  </a:lnTo>
                  <a:lnTo>
                    <a:pt x="20" y="63"/>
                  </a:lnTo>
                  <a:lnTo>
                    <a:pt x="14" y="58"/>
                  </a:lnTo>
                  <a:lnTo>
                    <a:pt x="13" y="55"/>
                  </a:lnTo>
                  <a:lnTo>
                    <a:pt x="13" y="52"/>
                  </a:lnTo>
                  <a:lnTo>
                    <a:pt x="13" y="52"/>
                  </a:lnTo>
                  <a:lnTo>
                    <a:pt x="14" y="47"/>
                  </a:lnTo>
                  <a:lnTo>
                    <a:pt x="16" y="43"/>
                  </a:lnTo>
                  <a:lnTo>
                    <a:pt x="17" y="40"/>
                  </a:lnTo>
                  <a:lnTo>
                    <a:pt x="22" y="37"/>
                  </a:lnTo>
                  <a:lnTo>
                    <a:pt x="29" y="33"/>
                  </a:lnTo>
                  <a:lnTo>
                    <a:pt x="40" y="32"/>
                  </a:lnTo>
                  <a:lnTo>
                    <a:pt x="40" y="32"/>
                  </a:lnTo>
                  <a:lnTo>
                    <a:pt x="49" y="33"/>
                  </a:lnTo>
                  <a:lnTo>
                    <a:pt x="57" y="37"/>
                  </a:lnTo>
                  <a:lnTo>
                    <a:pt x="60" y="40"/>
                  </a:lnTo>
                  <a:lnTo>
                    <a:pt x="63" y="43"/>
                  </a:lnTo>
                  <a:lnTo>
                    <a:pt x="65" y="47"/>
                  </a:lnTo>
                  <a:lnTo>
                    <a:pt x="66" y="53"/>
                  </a:lnTo>
                  <a:lnTo>
                    <a:pt x="66" y="53"/>
                  </a:lnTo>
                  <a:lnTo>
                    <a:pt x="68" y="56"/>
                  </a:lnTo>
                  <a:lnTo>
                    <a:pt x="71" y="58"/>
                  </a:lnTo>
                  <a:lnTo>
                    <a:pt x="71" y="58"/>
                  </a:lnTo>
                  <a:lnTo>
                    <a:pt x="75" y="56"/>
                  </a:lnTo>
                  <a:lnTo>
                    <a:pt x="77" y="53"/>
                  </a:lnTo>
                  <a:lnTo>
                    <a:pt x="77" y="53"/>
                  </a:lnTo>
                  <a:lnTo>
                    <a:pt x="75" y="47"/>
                  </a:lnTo>
                  <a:lnTo>
                    <a:pt x="74" y="41"/>
                  </a:lnTo>
                  <a:lnTo>
                    <a:pt x="72" y="35"/>
                  </a:lnTo>
                  <a:lnTo>
                    <a:pt x="68" y="30"/>
                  </a:lnTo>
                  <a:lnTo>
                    <a:pt x="65" y="27"/>
                  </a:lnTo>
                  <a:lnTo>
                    <a:pt x="59" y="24"/>
                  </a:lnTo>
                  <a:lnTo>
                    <a:pt x="52" y="23"/>
                  </a:lnTo>
                  <a:lnTo>
                    <a:pt x="46" y="21"/>
                  </a:lnTo>
                  <a:lnTo>
                    <a:pt x="45" y="21"/>
                  </a:lnTo>
                  <a:lnTo>
                    <a:pt x="45" y="6"/>
                  </a:lnTo>
                  <a:lnTo>
                    <a:pt x="45" y="6"/>
                  </a:lnTo>
                  <a:lnTo>
                    <a:pt x="43" y="1"/>
                  </a:lnTo>
                  <a:lnTo>
                    <a:pt x="40" y="0"/>
                  </a:lnTo>
                  <a:lnTo>
                    <a:pt x="40" y="0"/>
                  </a:lnTo>
                  <a:lnTo>
                    <a:pt x="36" y="1"/>
                  </a:lnTo>
                  <a:lnTo>
                    <a:pt x="34" y="6"/>
                  </a:lnTo>
                  <a:lnTo>
                    <a:pt x="34" y="21"/>
                  </a:lnTo>
                  <a:lnTo>
                    <a:pt x="34" y="21"/>
                  </a:lnTo>
                  <a:lnTo>
                    <a:pt x="34" y="21"/>
                  </a:lnTo>
                  <a:lnTo>
                    <a:pt x="28" y="23"/>
                  </a:lnTo>
                  <a:lnTo>
                    <a:pt x="22" y="24"/>
                  </a:lnTo>
                  <a:lnTo>
                    <a:pt x="16" y="27"/>
                  </a:lnTo>
                  <a:lnTo>
                    <a:pt x="11" y="32"/>
                  </a:lnTo>
                  <a:lnTo>
                    <a:pt x="6" y="37"/>
                  </a:lnTo>
                  <a:lnTo>
                    <a:pt x="5" y="41"/>
                  </a:lnTo>
                  <a:lnTo>
                    <a:pt x="3" y="46"/>
                  </a:lnTo>
                  <a:lnTo>
                    <a:pt x="2" y="52"/>
                  </a:lnTo>
                  <a:lnTo>
                    <a:pt x="2" y="52"/>
                  </a:lnTo>
                  <a:lnTo>
                    <a:pt x="3" y="58"/>
                  </a:lnTo>
                  <a:lnTo>
                    <a:pt x="5" y="64"/>
                  </a:lnTo>
                  <a:lnTo>
                    <a:pt x="10" y="69"/>
                  </a:lnTo>
                  <a:lnTo>
                    <a:pt x="14" y="72"/>
                  </a:lnTo>
                  <a:lnTo>
                    <a:pt x="25" y="78"/>
                  </a:lnTo>
                  <a:lnTo>
                    <a:pt x="39" y="81"/>
                  </a:lnTo>
                  <a:lnTo>
                    <a:pt x="39" y="81"/>
                  </a:lnTo>
                  <a:lnTo>
                    <a:pt x="51" y="86"/>
                  </a:lnTo>
                  <a:lnTo>
                    <a:pt x="60" y="90"/>
                  </a:lnTo>
                  <a:lnTo>
                    <a:pt x="65" y="92"/>
                  </a:lnTo>
                  <a:lnTo>
                    <a:pt x="68" y="96"/>
                  </a:lnTo>
                  <a:lnTo>
                    <a:pt x="69" y="101"/>
                  </a:lnTo>
                  <a:lnTo>
                    <a:pt x="71" y="105"/>
                  </a:lnTo>
                  <a:lnTo>
                    <a:pt x="71" y="105"/>
                  </a:lnTo>
                  <a:lnTo>
                    <a:pt x="69" y="110"/>
                  </a:lnTo>
                  <a:lnTo>
                    <a:pt x="68" y="115"/>
                  </a:lnTo>
                  <a:lnTo>
                    <a:pt x="65" y="119"/>
                  </a:lnTo>
                  <a:lnTo>
                    <a:pt x="60" y="122"/>
                  </a:lnTo>
                  <a:lnTo>
                    <a:pt x="51" y="127"/>
                  </a:lnTo>
                  <a:lnTo>
                    <a:pt x="40" y="128"/>
                  </a:lnTo>
                  <a:lnTo>
                    <a:pt x="40" y="128"/>
                  </a:lnTo>
                  <a:lnTo>
                    <a:pt x="29" y="127"/>
                  </a:lnTo>
                  <a:lnTo>
                    <a:pt x="25" y="125"/>
                  </a:lnTo>
                  <a:lnTo>
                    <a:pt x="20" y="124"/>
                  </a:lnTo>
                  <a:lnTo>
                    <a:pt x="16" y="121"/>
                  </a:lnTo>
                  <a:lnTo>
                    <a:pt x="13" y="116"/>
                  </a:lnTo>
                  <a:lnTo>
                    <a:pt x="11" y="110"/>
                  </a:lnTo>
                  <a:lnTo>
                    <a:pt x="11" y="104"/>
                  </a:lnTo>
                  <a:lnTo>
                    <a:pt x="11" y="104"/>
                  </a:lnTo>
                  <a:lnTo>
                    <a:pt x="10" y="101"/>
                  </a:lnTo>
                  <a:lnTo>
                    <a:pt x="5" y="99"/>
                  </a:lnTo>
                  <a:lnTo>
                    <a:pt x="5" y="99"/>
                  </a:lnTo>
                  <a:lnTo>
                    <a:pt x="2" y="101"/>
                  </a:lnTo>
                  <a:lnTo>
                    <a:pt x="0" y="104"/>
                  </a:lnTo>
                  <a:lnTo>
                    <a:pt x="0" y="104"/>
                  </a:lnTo>
                  <a:lnTo>
                    <a:pt x="0" y="112"/>
                  </a:lnTo>
                  <a:lnTo>
                    <a:pt x="2" y="118"/>
                  </a:lnTo>
                  <a:lnTo>
                    <a:pt x="5" y="124"/>
                  </a:lnTo>
                  <a:lnTo>
                    <a:pt x="10" y="128"/>
                  </a:lnTo>
                  <a:lnTo>
                    <a:pt x="14" y="132"/>
                  </a:lnTo>
                  <a:lnTo>
                    <a:pt x="20" y="135"/>
                  </a:lnTo>
                  <a:lnTo>
                    <a:pt x="26" y="138"/>
                  </a:lnTo>
                  <a:lnTo>
                    <a:pt x="34" y="139"/>
                  </a:lnTo>
                  <a:lnTo>
                    <a:pt x="34" y="139"/>
                  </a:lnTo>
                  <a:lnTo>
                    <a:pt x="34" y="155"/>
                  </a:lnTo>
                  <a:lnTo>
                    <a:pt x="34" y="155"/>
                  </a:lnTo>
                  <a:lnTo>
                    <a:pt x="36" y="159"/>
                  </a:lnTo>
                  <a:lnTo>
                    <a:pt x="40" y="161"/>
                  </a:lnTo>
                  <a:lnTo>
                    <a:pt x="40" y="161"/>
                  </a:lnTo>
                  <a:lnTo>
                    <a:pt x="43" y="159"/>
                  </a:lnTo>
                  <a:lnTo>
                    <a:pt x="45" y="155"/>
                  </a:lnTo>
                  <a:lnTo>
                    <a:pt x="45" y="139"/>
                  </a:lnTo>
                  <a:lnTo>
                    <a:pt x="46" y="139"/>
                  </a:lnTo>
                  <a:lnTo>
                    <a:pt x="46" y="139"/>
                  </a:lnTo>
                  <a:lnTo>
                    <a:pt x="54" y="138"/>
                  </a:lnTo>
                  <a:lnTo>
                    <a:pt x="60" y="135"/>
                  </a:lnTo>
                  <a:lnTo>
                    <a:pt x="66" y="132"/>
                  </a:lnTo>
                  <a:lnTo>
                    <a:pt x="71" y="128"/>
                  </a:lnTo>
                  <a:lnTo>
                    <a:pt x="75" y="124"/>
                  </a:lnTo>
                  <a:lnTo>
                    <a:pt x="78" y="118"/>
                  </a:lnTo>
                  <a:lnTo>
                    <a:pt x="80" y="112"/>
                  </a:lnTo>
                  <a:lnTo>
                    <a:pt x="82" y="105"/>
                  </a:lnTo>
                  <a:lnTo>
                    <a:pt x="82" y="105"/>
                  </a:lnTo>
                  <a:lnTo>
                    <a:pt x="80" y="98"/>
                  </a:lnTo>
                  <a:lnTo>
                    <a:pt x="77" y="90"/>
                  </a:lnTo>
                  <a:lnTo>
                    <a:pt x="72" y="86"/>
                  </a:lnTo>
                  <a:lnTo>
                    <a:pt x="68" y="81"/>
                  </a:lnTo>
                  <a:lnTo>
                    <a:pt x="62" y="78"/>
                  </a:lnTo>
                  <a:lnTo>
                    <a:pt x="54" y="75"/>
                  </a:lnTo>
                  <a:lnTo>
                    <a:pt x="40" y="70"/>
                  </a:lnTo>
                  <a:lnTo>
                    <a:pt x="40" y="7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475"/>
            <p:cNvSpPr>
              <a:spLocks noEditPoints="1"/>
            </p:cNvSpPr>
            <p:nvPr/>
          </p:nvSpPr>
          <p:spPr bwMode="auto">
            <a:xfrm>
              <a:off x="8221663" y="3960813"/>
              <a:ext cx="379413" cy="377825"/>
            </a:xfrm>
            <a:custGeom>
              <a:avLst/>
              <a:gdLst>
                <a:gd name="T0" fmla="*/ 107 w 239"/>
                <a:gd name="T1" fmla="*/ 0 h 238"/>
                <a:gd name="T2" fmla="*/ 73 w 239"/>
                <a:gd name="T3" fmla="*/ 10 h 238"/>
                <a:gd name="T4" fmla="*/ 44 w 239"/>
                <a:gd name="T5" fmla="*/ 27 h 238"/>
                <a:gd name="T6" fmla="*/ 21 w 239"/>
                <a:gd name="T7" fmla="*/ 53 h 238"/>
                <a:gd name="T8" fmla="*/ 6 w 239"/>
                <a:gd name="T9" fmla="*/ 83 h 238"/>
                <a:gd name="T10" fmla="*/ 0 w 239"/>
                <a:gd name="T11" fmla="*/ 118 h 238"/>
                <a:gd name="T12" fmla="*/ 3 w 239"/>
                <a:gd name="T13" fmla="*/ 143 h 238"/>
                <a:gd name="T14" fmla="*/ 15 w 239"/>
                <a:gd name="T15" fmla="*/ 175 h 238"/>
                <a:gd name="T16" fmla="*/ 35 w 239"/>
                <a:gd name="T17" fmla="*/ 203 h 238"/>
                <a:gd name="T18" fmla="*/ 62 w 239"/>
                <a:gd name="T19" fmla="*/ 224 h 238"/>
                <a:gd name="T20" fmla="*/ 96 w 239"/>
                <a:gd name="T21" fmla="*/ 236 h 238"/>
                <a:gd name="T22" fmla="*/ 119 w 239"/>
                <a:gd name="T23" fmla="*/ 238 h 238"/>
                <a:gd name="T24" fmla="*/ 154 w 239"/>
                <a:gd name="T25" fmla="*/ 233 h 238"/>
                <a:gd name="T26" fmla="*/ 187 w 239"/>
                <a:gd name="T27" fmla="*/ 218 h 238"/>
                <a:gd name="T28" fmla="*/ 211 w 239"/>
                <a:gd name="T29" fmla="*/ 195 h 238"/>
                <a:gd name="T30" fmla="*/ 230 w 239"/>
                <a:gd name="T31" fmla="*/ 166 h 238"/>
                <a:gd name="T32" fmla="*/ 237 w 239"/>
                <a:gd name="T33" fmla="*/ 131 h 238"/>
                <a:gd name="T34" fmla="*/ 237 w 239"/>
                <a:gd name="T35" fmla="*/ 106 h 238"/>
                <a:gd name="T36" fmla="*/ 230 w 239"/>
                <a:gd name="T37" fmla="*/ 72 h 238"/>
                <a:gd name="T38" fmla="*/ 211 w 239"/>
                <a:gd name="T39" fmla="*/ 43 h 238"/>
                <a:gd name="T40" fmla="*/ 187 w 239"/>
                <a:gd name="T41" fmla="*/ 20 h 238"/>
                <a:gd name="T42" fmla="*/ 154 w 239"/>
                <a:gd name="T43" fmla="*/ 5 h 238"/>
                <a:gd name="T44" fmla="*/ 119 w 239"/>
                <a:gd name="T45" fmla="*/ 0 h 238"/>
                <a:gd name="T46" fmla="*/ 119 w 239"/>
                <a:gd name="T47" fmla="*/ 230 h 238"/>
                <a:gd name="T48" fmla="*/ 87 w 239"/>
                <a:gd name="T49" fmla="*/ 226 h 238"/>
                <a:gd name="T50" fmla="*/ 58 w 239"/>
                <a:gd name="T51" fmla="*/ 210 h 238"/>
                <a:gd name="T52" fmla="*/ 33 w 239"/>
                <a:gd name="T53" fmla="*/ 189 h 238"/>
                <a:gd name="T54" fmla="*/ 16 w 239"/>
                <a:gd name="T55" fmla="*/ 163 h 238"/>
                <a:gd name="T56" fmla="*/ 9 w 239"/>
                <a:gd name="T57" fmla="*/ 131 h 238"/>
                <a:gd name="T58" fmla="*/ 9 w 239"/>
                <a:gd name="T59" fmla="*/ 108 h 238"/>
                <a:gd name="T60" fmla="*/ 16 w 239"/>
                <a:gd name="T61" fmla="*/ 76 h 238"/>
                <a:gd name="T62" fmla="*/ 33 w 239"/>
                <a:gd name="T63" fmla="*/ 48 h 238"/>
                <a:gd name="T64" fmla="*/ 58 w 239"/>
                <a:gd name="T65" fmla="*/ 27 h 238"/>
                <a:gd name="T66" fmla="*/ 87 w 239"/>
                <a:gd name="T67" fmla="*/ 13 h 238"/>
                <a:gd name="T68" fmla="*/ 119 w 239"/>
                <a:gd name="T69" fmla="*/ 8 h 238"/>
                <a:gd name="T70" fmla="*/ 142 w 239"/>
                <a:gd name="T71" fmla="*/ 10 h 238"/>
                <a:gd name="T72" fmla="*/ 173 w 239"/>
                <a:gd name="T73" fmla="*/ 22 h 238"/>
                <a:gd name="T74" fmla="*/ 197 w 239"/>
                <a:gd name="T75" fmla="*/ 40 h 238"/>
                <a:gd name="T76" fmla="*/ 217 w 239"/>
                <a:gd name="T77" fmla="*/ 66 h 238"/>
                <a:gd name="T78" fmla="*/ 228 w 239"/>
                <a:gd name="T79" fmla="*/ 97 h 238"/>
                <a:gd name="T80" fmla="*/ 231 w 239"/>
                <a:gd name="T81" fmla="*/ 118 h 238"/>
                <a:gd name="T82" fmla="*/ 225 w 239"/>
                <a:gd name="T83" fmla="*/ 152 h 238"/>
                <a:gd name="T84" fmla="*/ 211 w 239"/>
                <a:gd name="T85" fmla="*/ 181 h 238"/>
                <a:gd name="T86" fmla="*/ 190 w 239"/>
                <a:gd name="T87" fmla="*/ 204 h 238"/>
                <a:gd name="T88" fmla="*/ 162 w 239"/>
                <a:gd name="T89" fmla="*/ 221 h 238"/>
                <a:gd name="T90" fmla="*/ 131 w 239"/>
                <a:gd name="T91" fmla="*/ 23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 h="238">
                  <a:moveTo>
                    <a:pt x="119" y="0"/>
                  </a:moveTo>
                  <a:lnTo>
                    <a:pt x="119" y="0"/>
                  </a:lnTo>
                  <a:lnTo>
                    <a:pt x="107" y="0"/>
                  </a:lnTo>
                  <a:lnTo>
                    <a:pt x="96" y="2"/>
                  </a:lnTo>
                  <a:lnTo>
                    <a:pt x="84" y="5"/>
                  </a:lnTo>
                  <a:lnTo>
                    <a:pt x="73" y="10"/>
                  </a:lnTo>
                  <a:lnTo>
                    <a:pt x="62" y="14"/>
                  </a:lnTo>
                  <a:lnTo>
                    <a:pt x="53" y="20"/>
                  </a:lnTo>
                  <a:lnTo>
                    <a:pt x="44" y="27"/>
                  </a:lnTo>
                  <a:lnTo>
                    <a:pt x="35" y="34"/>
                  </a:lnTo>
                  <a:lnTo>
                    <a:pt x="27" y="43"/>
                  </a:lnTo>
                  <a:lnTo>
                    <a:pt x="21" y="53"/>
                  </a:lnTo>
                  <a:lnTo>
                    <a:pt x="15" y="62"/>
                  </a:lnTo>
                  <a:lnTo>
                    <a:pt x="10" y="72"/>
                  </a:lnTo>
                  <a:lnTo>
                    <a:pt x="6" y="83"/>
                  </a:lnTo>
                  <a:lnTo>
                    <a:pt x="3" y="95"/>
                  </a:lnTo>
                  <a:lnTo>
                    <a:pt x="1" y="106"/>
                  </a:lnTo>
                  <a:lnTo>
                    <a:pt x="0" y="118"/>
                  </a:lnTo>
                  <a:lnTo>
                    <a:pt x="0" y="118"/>
                  </a:lnTo>
                  <a:lnTo>
                    <a:pt x="1" y="131"/>
                  </a:lnTo>
                  <a:lnTo>
                    <a:pt x="3" y="143"/>
                  </a:lnTo>
                  <a:lnTo>
                    <a:pt x="6" y="154"/>
                  </a:lnTo>
                  <a:lnTo>
                    <a:pt x="10" y="166"/>
                  </a:lnTo>
                  <a:lnTo>
                    <a:pt x="15" y="175"/>
                  </a:lnTo>
                  <a:lnTo>
                    <a:pt x="21" y="186"/>
                  </a:lnTo>
                  <a:lnTo>
                    <a:pt x="27" y="195"/>
                  </a:lnTo>
                  <a:lnTo>
                    <a:pt x="35" y="203"/>
                  </a:lnTo>
                  <a:lnTo>
                    <a:pt x="44" y="210"/>
                  </a:lnTo>
                  <a:lnTo>
                    <a:pt x="53" y="218"/>
                  </a:lnTo>
                  <a:lnTo>
                    <a:pt x="62" y="224"/>
                  </a:lnTo>
                  <a:lnTo>
                    <a:pt x="73" y="229"/>
                  </a:lnTo>
                  <a:lnTo>
                    <a:pt x="84" y="233"/>
                  </a:lnTo>
                  <a:lnTo>
                    <a:pt x="96" y="236"/>
                  </a:lnTo>
                  <a:lnTo>
                    <a:pt x="107" y="238"/>
                  </a:lnTo>
                  <a:lnTo>
                    <a:pt x="119" y="238"/>
                  </a:lnTo>
                  <a:lnTo>
                    <a:pt x="119" y="238"/>
                  </a:lnTo>
                  <a:lnTo>
                    <a:pt x="131" y="238"/>
                  </a:lnTo>
                  <a:lnTo>
                    <a:pt x="144" y="236"/>
                  </a:lnTo>
                  <a:lnTo>
                    <a:pt x="154" y="233"/>
                  </a:lnTo>
                  <a:lnTo>
                    <a:pt x="165" y="229"/>
                  </a:lnTo>
                  <a:lnTo>
                    <a:pt x="176" y="224"/>
                  </a:lnTo>
                  <a:lnTo>
                    <a:pt x="187" y="218"/>
                  </a:lnTo>
                  <a:lnTo>
                    <a:pt x="196" y="210"/>
                  </a:lnTo>
                  <a:lnTo>
                    <a:pt x="203" y="203"/>
                  </a:lnTo>
                  <a:lnTo>
                    <a:pt x="211" y="195"/>
                  </a:lnTo>
                  <a:lnTo>
                    <a:pt x="219" y="186"/>
                  </a:lnTo>
                  <a:lnTo>
                    <a:pt x="225" y="175"/>
                  </a:lnTo>
                  <a:lnTo>
                    <a:pt x="230" y="166"/>
                  </a:lnTo>
                  <a:lnTo>
                    <a:pt x="233" y="154"/>
                  </a:lnTo>
                  <a:lnTo>
                    <a:pt x="236" y="143"/>
                  </a:lnTo>
                  <a:lnTo>
                    <a:pt x="237" y="131"/>
                  </a:lnTo>
                  <a:lnTo>
                    <a:pt x="239" y="118"/>
                  </a:lnTo>
                  <a:lnTo>
                    <a:pt x="239" y="118"/>
                  </a:lnTo>
                  <a:lnTo>
                    <a:pt x="237" y="106"/>
                  </a:lnTo>
                  <a:lnTo>
                    <a:pt x="236" y="95"/>
                  </a:lnTo>
                  <a:lnTo>
                    <a:pt x="233" y="83"/>
                  </a:lnTo>
                  <a:lnTo>
                    <a:pt x="230" y="72"/>
                  </a:lnTo>
                  <a:lnTo>
                    <a:pt x="225" y="62"/>
                  </a:lnTo>
                  <a:lnTo>
                    <a:pt x="219" y="53"/>
                  </a:lnTo>
                  <a:lnTo>
                    <a:pt x="211" y="43"/>
                  </a:lnTo>
                  <a:lnTo>
                    <a:pt x="203" y="34"/>
                  </a:lnTo>
                  <a:lnTo>
                    <a:pt x="196" y="27"/>
                  </a:lnTo>
                  <a:lnTo>
                    <a:pt x="187" y="20"/>
                  </a:lnTo>
                  <a:lnTo>
                    <a:pt x="176" y="14"/>
                  </a:lnTo>
                  <a:lnTo>
                    <a:pt x="165" y="10"/>
                  </a:lnTo>
                  <a:lnTo>
                    <a:pt x="154" y="5"/>
                  </a:lnTo>
                  <a:lnTo>
                    <a:pt x="144" y="2"/>
                  </a:lnTo>
                  <a:lnTo>
                    <a:pt x="131" y="0"/>
                  </a:lnTo>
                  <a:lnTo>
                    <a:pt x="119" y="0"/>
                  </a:lnTo>
                  <a:lnTo>
                    <a:pt x="119" y="0"/>
                  </a:lnTo>
                  <a:close/>
                  <a:moveTo>
                    <a:pt x="119" y="230"/>
                  </a:moveTo>
                  <a:lnTo>
                    <a:pt x="119" y="230"/>
                  </a:lnTo>
                  <a:lnTo>
                    <a:pt x="108" y="230"/>
                  </a:lnTo>
                  <a:lnTo>
                    <a:pt x="98" y="227"/>
                  </a:lnTo>
                  <a:lnTo>
                    <a:pt x="87" y="226"/>
                  </a:lnTo>
                  <a:lnTo>
                    <a:pt x="76" y="221"/>
                  </a:lnTo>
                  <a:lnTo>
                    <a:pt x="67" y="216"/>
                  </a:lnTo>
                  <a:lnTo>
                    <a:pt x="58" y="210"/>
                  </a:lnTo>
                  <a:lnTo>
                    <a:pt x="49" y="204"/>
                  </a:lnTo>
                  <a:lnTo>
                    <a:pt x="41" y="198"/>
                  </a:lnTo>
                  <a:lnTo>
                    <a:pt x="33" y="189"/>
                  </a:lnTo>
                  <a:lnTo>
                    <a:pt x="27" y="181"/>
                  </a:lnTo>
                  <a:lnTo>
                    <a:pt x="21" y="172"/>
                  </a:lnTo>
                  <a:lnTo>
                    <a:pt x="16" y="163"/>
                  </a:lnTo>
                  <a:lnTo>
                    <a:pt x="13" y="152"/>
                  </a:lnTo>
                  <a:lnTo>
                    <a:pt x="10" y="141"/>
                  </a:lnTo>
                  <a:lnTo>
                    <a:pt x="9" y="131"/>
                  </a:lnTo>
                  <a:lnTo>
                    <a:pt x="9" y="118"/>
                  </a:lnTo>
                  <a:lnTo>
                    <a:pt x="9" y="118"/>
                  </a:lnTo>
                  <a:lnTo>
                    <a:pt x="9" y="108"/>
                  </a:lnTo>
                  <a:lnTo>
                    <a:pt x="10" y="97"/>
                  </a:lnTo>
                  <a:lnTo>
                    <a:pt x="13" y="86"/>
                  </a:lnTo>
                  <a:lnTo>
                    <a:pt x="16" y="76"/>
                  </a:lnTo>
                  <a:lnTo>
                    <a:pt x="21" y="66"/>
                  </a:lnTo>
                  <a:lnTo>
                    <a:pt x="27" y="57"/>
                  </a:lnTo>
                  <a:lnTo>
                    <a:pt x="33" y="48"/>
                  </a:lnTo>
                  <a:lnTo>
                    <a:pt x="41" y="40"/>
                  </a:lnTo>
                  <a:lnTo>
                    <a:pt x="49" y="33"/>
                  </a:lnTo>
                  <a:lnTo>
                    <a:pt x="58" y="27"/>
                  </a:lnTo>
                  <a:lnTo>
                    <a:pt x="67" y="22"/>
                  </a:lnTo>
                  <a:lnTo>
                    <a:pt x="76" y="17"/>
                  </a:lnTo>
                  <a:lnTo>
                    <a:pt x="87" y="13"/>
                  </a:lnTo>
                  <a:lnTo>
                    <a:pt x="98" y="10"/>
                  </a:lnTo>
                  <a:lnTo>
                    <a:pt x="108" y="8"/>
                  </a:lnTo>
                  <a:lnTo>
                    <a:pt x="119" y="8"/>
                  </a:lnTo>
                  <a:lnTo>
                    <a:pt x="119" y="8"/>
                  </a:lnTo>
                  <a:lnTo>
                    <a:pt x="131" y="8"/>
                  </a:lnTo>
                  <a:lnTo>
                    <a:pt x="142" y="10"/>
                  </a:lnTo>
                  <a:lnTo>
                    <a:pt x="153" y="13"/>
                  </a:lnTo>
                  <a:lnTo>
                    <a:pt x="162" y="17"/>
                  </a:lnTo>
                  <a:lnTo>
                    <a:pt x="173" y="22"/>
                  </a:lnTo>
                  <a:lnTo>
                    <a:pt x="182" y="27"/>
                  </a:lnTo>
                  <a:lnTo>
                    <a:pt x="190" y="33"/>
                  </a:lnTo>
                  <a:lnTo>
                    <a:pt x="197" y="40"/>
                  </a:lnTo>
                  <a:lnTo>
                    <a:pt x="205" y="48"/>
                  </a:lnTo>
                  <a:lnTo>
                    <a:pt x="211" y="57"/>
                  </a:lnTo>
                  <a:lnTo>
                    <a:pt x="217" y="66"/>
                  </a:lnTo>
                  <a:lnTo>
                    <a:pt x="222" y="76"/>
                  </a:lnTo>
                  <a:lnTo>
                    <a:pt x="225" y="86"/>
                  </a:lnTo>
                  <a:lnTo>
                    <a:pt x="228" y="97"/>
                  </a:lnTo>
                  <a:lnTo>
                    <a:pt x="230" y="108"/>
                  </a:lnTo>
                  <a:lnTo>
                    <a:pt x="231" y="118"/>
                  </a:lnTo>
                  <a:lnTo>
                    <a:pt x="231" y="118"/>
                  </a:lnTo>
                  <a:lnTo>
                    <a:pt x="230" y="131"/>
                  </a:lnTo>
                  <a:lnTo>
                    <a:pt x="228" y="141"/>
                  </a:lnTo>
                  <a:lnTo>
                    <a:pt x="225" y="152"/>
                  </a:lnTo>
                  <a:lnTo>
                    <a:pt x="222" y="163"/>
                  </a:lnTo>
                  <a:lnTo>
                    <a:pt x="217" y="172"/>
                  </a:lnTo>
                  <a:lnTo>
                    <a:pt x="211" y="181"/>
                  </a:lnTo>
                  <a:lnTo>
                    <a:pt x="205" y="189"/>
                  </a:lnTo>
                  <a:lnTo>
                    <a:pt x="197" y="198"/>
                  </a:lnTo>
                  <a:lnTo>
                    <a:pt x="190" y="204"/>
                  </a:lnTo>
                  <a:lnTo>
                    <a:pt x="182" y="210"/>
                  </a:lnTo>
                  <a:lnTo>
                    <a:pt x="173" y="216"/>
                  </a:lnTo>
                  <a:lnTo>
                    <a:pt x="162" y="221"/>
                  </a:lnTo>
                  <a:lnTo>
                    <a:pt x="153" y="226"/>
                  </a:lnTo>
                  <a:lnTo>
                    <a:pt x="142" y="227"/>
                  </a:lnTo>
                  <a:lnTo>
                    <a:pt x="131" y="230"/>
                  </a:lnTo>
                  <a:lnTo>
                    <a:pt x="119" y="230"/>
                  </a:lnTo>
                  <a:lnTo>
                    <a:pt x="119" y="23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4" name="Freeform 476"/>
          <p:cNvSpPr>
            <a:spLocks noEditPoints="1"/>
          </p:cNvSpPr>
          <p:nvPr/>
        </p:nvSpPr>
        <p:spPr bwMode="auto">
          <a:xfrm>
            <a:off x="6245637" y="3864672"/>
            <a:ext cx="372113" cy="311340"/>
          </a:xfrm>
          <a:custGeom>
            <a:avLst/>
            <a:gdLst>
              <a:gd name="T0" fmla="*/ 198 w 199"/>
              <a:gd name="T1" fmla="*/ 118 h 222"/>
              <a:gd name="T2" fmla="*/ 104 w 199"/>
              <a:gd name="T3" fmla="*/ 2 h 222"/>
              <a:gd name="T4" fmla="*/ 104 w 199"/>
              <a:gd name="T5" fmla="*/ 2 h 222"/>
              <a:gd name="T6" fmla="*/ 103 w 199"/>
              <a:gd name="T7" fmla="*/ 0 h 222"/>
              <a:gd name="T8" fmla="*/ 100 w 199"/>
              <a:gd name="T9" fmla="*/ 0 h 222"/>
              <a:gd name="T10" fmla="*/ 98 w 199"/>
              <a:gd name="T11" fmla="*/ 0 h 222"/>
              <a:gd name="T12" fmla="*/ 97 w 199"/>
              <a:gd name="T13" fmla="*/ 2 h 222"/>
              <a:gd name="T14" fmla="*/ 2 w 199"/>
              <a:gd name="T15" fmla="*/ 118 h 222"/>
              <a:gd name="T16" fmla="*/ 2 w 199"/>
              <a:gd name="T17" fmla="*/ 118 h 222"/>
              <a:gd name="T18" fmla="*/ 0 w 199"/>
              <a:gd name="T19" fmla="*/ 121 h 222"/>
              <a:gd name="T20" fmla="*/ 2 w 199"/>
              <a:gd name="T21" fmla="*/ 124 h 222"/>
              <a:gd name="T22" fmla="*/ 2 w 199"/>
              <a:gd name="T23" fmla="*/ 124 h 222"/>
              <a:gd name="T24" fmla="*/ 3 w 199"/>
              <a:gd name="T25" fmla="*/ 126 h 222"/>
              <a:gd name="T26" fmla="*/ 6 w 199"/>
              <a:gd name="T27" fmla="*/ 127 h 222"/>
              <a:gd name="T28" fmla="*/ 52 w 199"/>
              <a:gd name="T29" fmla="*/ 127 h 222"/>
              <a:gd name="T30" fmla="*/ 52 w 199"/>
              <a:gd name="T31" fmla="*/ 218 h 222"/>
              <a:gd name="T32" fmla="*/ 52 w 199"/>
              <a:gd name="T33" fmla="*/ 218 h 222"/>
              <a:gd name="T34" fmla="*/ 54 w 199"/>
              <a:gd name="T35" fmla="*/ 221 h 222"/>
              <a:gd name="T36" fmla="*/ 57 w 199"/>
              <a:gd name="T37" fmla="*/ 222 h 222"/>
              <a:gd name="T38" fmla="*/ 143 w 199"/>
              <a:gd name="T39" fmla="*/ 222 h 222"/>
              <a:gd name="T40" fmla="*/ 143 w 199"/>
              <a:gd name="T41" fmla="*/ 222 h 222"/>
              <a:gd name="T42" fmla="*/ 147 w 199"/>
              <a:gd name="T43" fmla="*/ 221 h 222"/>
              <a:gd name="T44" fmla="*/ 149 w 199"/>
              <a:gd name="T45" fmla="*/ 218 h 222"/>
              <a:gd name="T46" fmla="*/ 149 w 199"/>
              <a:gd name="T47" fmla="*/ 127 h 222"/>
              <a:gd name="T48" fmla="*/ 195 w 199"/>
              <a:gd name="T49" fmla="*/ 127 h 222"/>
              <a:gd name="T50" fmla="*/ 195 w 199"/>
              <a:gd name="T51" fmla="*/ 127 h 222"/>
              <a:gd name="T52" fmla="*/ 198 w 199"/>
              <a:gd name="T53" fmla="*/ 126 h 222"/>
              <a:gd name="T54" fmla="*/ 199 w 199"/>
              <a:gd name="T55" fmla="*/ 124 h 222"/>
              <a:gd name="T56" fmla="*/ 199 w 199"/>
              <a:gd name="T57" fmla="*/ 124 h 222"/>
              <a:gd name="T58" fmla="*/ 199 w 199"/>
              <a:gd name="T59" fmla="*/ 121 h 222"/>
              <a:gd name="T60" fmla="*/ 198 w 199"/>
              <a:gd name="T61" fmla="*/ 118 h 222"/>
              <a:gd name="T62" fmla="*/ 198 w 199"/>
              <a:gd name="T63" fmla="*/ 118 h 222"/>
              <a:gd name="T64" fmla="*/ 143 w 199"/>
              <a:gd name="T65" fmla="*/ 117 h 222"/>
              <a:gd name="T66" fmla="*/ 143 w 199"/>
              <a:gd name="T67" fmla="*/ 117 h 222"/>
              <a:gd name="T68" fmla="*/ 140 w 199"/>
              <a:gd name="T69" fmla="*/ 118 h 222"/>
              <a:gd name="T70" fmla="*/ 138 w 199"/>
              <a:gd name="T71" fmla="*/ 121 h 222"/>
              <a:gd name="T72" fmla="*/ 138 w 199"/>
              <a:gd name="T73" fmla="*/ 212 h 222"/>
              <a:gd name="T74" fmla="*/ 63 w 199"/>
              <a:gd name="T75" fmla="*/ 212 h 222"/>
              <a:gd name="T76" fmla="*/ 63 w 199"/>
              <a:gd name="T77" fmla="*/ 121 h 222"/>
              <a:gd name="T78" fmla="*/ 63 w 199"/>
              <a:gd name="T79" fmla="*/ 121 h 222"/>
              <a:gd name="T80" fmla="*/ 62 w 199"/>
              <a:gd name="T81" fmla="*/ 118 h 222"/>
              <a:gd name="T82" fmla="*/ 57 w 199"/>
              <a:gd name="T83" fmla="*/ 117 h 222"/>
              <a:gd name="T84" fmla="*/ 17 w 199"/>
              <a:gd name="T85" fmla="*/ 117 h 222"/>
              <a:gd name="T86" fmla="*/ 100 w 199"/>
              <a:gd name="T87" fmla="*/ 14 h 222"/>
              <a:gd name="T88" fmla="*/ 183 w 199"/>
              <a:gd name="T89" fmla="*/ 117 h 222"/>
              <a:gd name="T90" fmla="*/ 143 w 199"/>
              <a:gd name="T91" fmla="*/ 1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9" h="222">
                <a:moveTo>
                  <a:pt x="198" y="118"/>
                </a:moveTo>
                <a:lnTo>
                  <a:pt x="104" y="2"/>
                </a:lnTo>
                <a:lnTo>
                  <a:pt x="104" y="2"/>
                </a:lnTo>
                <a:lnTo>
                  <a:pt x="103" y="0"/>
                </a:lnTo>
                <a:lnTo>
                  <a:pt x="100" y="0"/>
                </a:lnTo>
                <a:lnTo>
                  <a:pt x="98" y="0"/>
                </a:lnTo>
                <a:lnTo>
                  <a:pt x="97" y="2"/>
                </a:lnTo>
                <a:lnTo>
                  <a:pt x="2" y="118"/>
                </a:lnTo>
                <a:lnTo>
                  <a:pt x="2" y="118"/>
                </a:lnTo>
                <a:lnTo>
                  <a:pt x="0" y="121"/>
                </a:lnTo>
                <a:lnTo>
                  <a:pt x="2" y="124"/>
                </a:lnTo>
                <a:lnTo>
                  <a:pt x="2" y="124"/>
                </a:lnTo>
                <a:lnTo>
                  <a:pt x="3" y="126"/>
                </a:lnTo>
                <a:lnTo>
                  <a:pt x="6" y="127"/>
                </a:lnTo>
                <a:lnTo>
                  <a:pt x="52" y="127"/>
                </a:lnTo>
                <a:lnTo>
                  <a:pt x="52" y="218"/>
                </a:lnTo>
                <a:lnTo>
                  <a:pt x="52" y="218"/>
                </a:lnTo>
                <a:lnTo>
                  <a:pt x="54" y="221"/>
                </a:lnTo>
                <a:lnTo>
                  <a:pt x="57" y="222"/>
                </a:lnTo>
                <a:lnTo>
                  <a:pt x="143" y="222"/>
                </a:lnTo>
                <a:lnTo>
                  <a:pt x="143" y="222"/>
                </a:lnTo>
                <a:lnTo>
                  <a:pt x="147" y="221"/>
                </a:lnTo>
                <a:lnTo>
                  <a:pt x="149" y="218"/>
                </a:lnTo>
                <a:lnTo>
                  <a:pt x="149" y="127"/>
                </a:lnTo>
                <a:lnTo>
                  <a:pt x="195" y="127"/>
                </a:lnTo>
                <a:lnTo>
                  <a:pt x="195" y="127"/>
                </a:lnTo>
                <a:lnTo>
                  <a:pt x="198" y="126"/>
                </a:lnTo>
                <a:lnTo>
                  <a:pt x="199" y="124"/>
                </a:lnTo>
                <a:lnTo>
                  <a:pt x="199" y="124"/>
                </a:lnTo>
                <a:lnTo>
                  <a:pt x="199" y="121"/>
                </a:lnTo>
                <a:lnTo>
                  <a:pt x="198" y="118"/>
                </a:lnTo>
                <a:lnTo>
                  <a:pt x="198" y="118"/>
                </a:lnTo>
                <a:close/>
                <a:moveTo>
                  <a:pt x="143" y="117"/>
                </a:moveTo>
                <a:lnTo>
                  <a:pt x="143" y="117"/>
                </a:lnTo>
                <a:lnTo>
                  <a:pt x="140" y="118"/>
                </a:lnTo>
                <a:lnTo>
                  <a:pt x="138" y="121"/>
                </a:lnTo>
                <a:lnTo>
                  <a:pt x="138" y="212"/>
                </a:lnTo>
                <a:lnTo>
                  <a:pt x="63" y="212"/>
                </a:lnTo>
                <a:lnTo>
                  <a:pt x="63" y="121"/>
                </a:lnTo>
                <a:lnTo>
                  <a:pt x="63" y="121"/>
                </a:lnTo>
                <a:lnTo>
                  <a:pt x="62" y="118"/>
                </a:lnTo>
                <a:lnTo>
                  <a:pt x="57" y="117"/>
                </a:lnTo>
                <a:lnTo>
                  <a:pt x="17" y="117"/>
                </a:lnTo>
                <a:lnTo>
                  <a:pt x="100" y="14"/>
                </a:lnTo>
                <a:lnTo>
                  <a:pt x="183" y="117"/>
                </a:lnTo>
                <a:lnTo>
                  <a:pt x="143" y="11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175" name="Freeform 477"/>
          <p:cNvSpPr>
            <a:spLocks noEditPoints="1"/>
          </p:cNvSpPr>
          <p:nvPr/>
        </p:nvSpPr>
        <p:spPr bwMode="auto">
          <a:xfrm>
            <a:off x="5331246" y="3880102"/>
            <a:ext cx="418860" cy="279085"/>
          </a:xfrm>
          <a:custGeom>
            <a:avLst/>
            <a:gdLst>
              <a:gd name="T0" fmla="*/ 220 w 224"/>
              <a:gd name="T1" fmla="*/ 52 h 199"/>
              <a:gd name="T2" fmla="*/ 128 w 224"/>
              <a:gd name="T3" fmla="*/ 52 h 199"/>
              <a:gd name="T4" fmla="*/ 128 w 224"/>
              <a:gd name="T5" fmla="*/ 6 h 199"/>
              <a:gd name="T6" fmla="*/ 128 w 224"/>
              <a:gd name="T7" fmla="*/ 6 h 199"/>
              <a:gd name="T8" fmla="*/ 128 w 224"/>
              <a:gd name="T9" fmla="*/ 3 h 199"/>
              <a:gd name="T10" fmla="*/ 125 w 224"/>
              <a:gd name="T11" fmla="*/ 1 h 199"/>
              <a:gd name="T12" fmla="*/ 125 w 224"/>
              <a:gd name="T13" fmla="*/ 1 h 199"/>
              <a:gd name="T14" fmla="*/ 123 w 224"/>
              <a:gd name="T15" fmla="*/ 0 h 199"/>
              <a:gd name="T16" fmla="*/ 120 w 224"/>
              <a:gd name="T17" fmla="*/ 1 h 199"/>
              <a:gd name="T18" fmla="*/ 2 w 224"/>
              <a:gd name="T19" fmla="*/ 96 h 199"/>
              <a:gd name="T20" fmla="*/ 2 w 224"/>
              <a:gd name="T21" fmla="*/ 96 h 199"/>
              <a:gd name="T22" fmla="*/ 2 w 224"/>
              <a:gd name="T23" fmla="*/ 98 h 199"/>
              <a:gd name="T24" fmla="*/ 0 w 224"/>
              <a:gd name="T25" fmla="*/ 99 h 199"/>
              <a:gd name="T26" fmla="*/ 0 w 224"/>
              <a:gd name="T27" fmla="*/ 99 h 199"/>
              <a:gd name="T28" fmla="*/ 2 w 224"/>
              <a:gd name="T29" fmla="*/ 103 h 199"/>
              <a:gd name="T30" fmla="*/ 2 w 224"/>
              <a:gd name="T31" fmla="*/ 104 h 199"/>
              <a:gd name="T32" fmla="*/ 120 w 224"/>
              <a:gd name="T33" fmla="*/ 199 h 199"/>
              <a:gd name="T34" fmla="*/ 120 w 224"/>
              <a:gd name="T35" fmla="*/ 199 h 199"/>
              <a:gd name="T36" fmla="*/ 123 w 224"/>
              <a:gd name="T37" fmla="*/ 199 h 199"/>
              <a:gd name="T38" fmla="*/ 123 w 224"/>
              <a:gd name="T39" fmla="*/ 199 h 199"/>
              <a:gd name="T40" fmla="*/ 125 w 224"/>
              <a:gd name="T41" fmla="*/ 199 h 199"/>
              <a:gd name="T42" fmla="*/ 125 w 224"/>
              <a:gd name="T43" fmla="*/ 199 h 199"/>
              <a:gd name="T44" fmla="*/ 128 w 224"/>
              <a:gd name="T45" fmla="*/ 197 h 199"/>
              <a:gd name="T46" fmla="*/ 128 w 224"/>
              <a:gd name="T47" fmla="*/ 194 h 199"/>
              <a:gd name="T48" fmla="*/ 128 w 224"/>
              <a:gd name="T49" fmla="*/ 148 h 199"/>
              <a:gd name="T50" fmla="*/ 220 w 224"/>
              <a:gd name="T51" fmla="*/ 148 h 199"/>
              <a:gd name="T52" fmla="*/ 220 w 224"/>
              <a:gd name="T53" fmla="*/ 148 h 199"/>
              <a:gd name="T54" fmla="*/ 223 w 224"/>
              <a:gd name="T55" fmla="*/ 147 h 199"/>
              <a:gd name="T56" fmla="*/ 224 w 224"/>
              <a:gd name="T57" fmla="*/ 142 h 199"/>
              <a:gd name="T58" fmla="*/ 224 w 224"/>
              <a:gd name="T59" fmla="*/ 57 h 199"/>
              <a:gd name="T60" fmla="*/ 224 w 224"/>
              <a:gd name="T61" fmla="*/ 57 h 199"/>
              <a:gd name="T62" fmla="*/ 223 w 224"/>
              <a:gd name="T63" fmla="*/ 53 h 199"/>
              <a:gd name="T64" fmla="*/ 220 w 224"/>
              <a:gd name="T65" fmla="*/ 52 h 199"/>
              <a:gd name="T66" fmla="*/ 220 w 224"/>
              <a:gd name="T67" fmla="*/ 52 h 199"/>
              <a:gd name="T68" fmla="*/ 213 w 224"/>
              <a:gd name="T69" fmla="*/ 138 h 199"/>
              <a:gd name="T70" fmla="*/ 123 w 224"/>
              <a:gd name="T71" fmla="*/ 138 h 199"/>
              <a:gd name="T72" fmla="*/ 123 w 224"/>
              <a:gd name="T73" fmla="*/ 138 h 199"/>
              <a:gd name="T74" fmla="*/ 118 w 224"/>
              <a:gd name="T75" fmla="*/ 139 h 199"/>
              <a:gd name="T76" fmla="*/ 117 w 224"/>
              <a:gd name="T77" fmla="*/ 142 h 199"/>
              <a:gd name="T78" fmla="*/ 117 w 224"/>
              <a:gd name="T79" fmla="*/ 184 h 199"/>
              <a:gd name="T80" fmla="*/ 14 w 224"/>
              <a:gd name="T81" fmla="*/ 99 h 199"/>
              <a:gd name="T82" fmla="*/ 117 w 224"/>
              <a:gd name="T83" fmla="*/ 17 h 199"/>
              <a:gd name="T84" fmla="*/ 117 w 224"/>
              <a:gd name="T85" fmla="*/ 57 h 199"/>
              <a:gd name="T86" fmla="*/ 117 w 224"/>
              <a:gd name="T87" fmla="*/ 57 h 199"/>
              <a:gd name="T88" fmla="*/ 118 w 224"/>
              <a:gd name="T89" fmla="*/ 61 h 199"/>
              <a:gd name="T90" fmla="*/ 123 w 224"/>
              <a:gd name="T91" fmla="*/ 63 h 199"/>
              <a:gd name="T92" fmla="*/ 213 w 224"/>
              <a:gd name="T93" fmla="*/ 63 h 199"/>
              <a:gd name="T94" fmla="*/ 213 w 224"/>
              <a:gd name="T95" fmla="*/ 13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199">
                <a:moveTo>
                  <a:pt x="220" y="52"/>
                </a:moveTo>
                <a:lnTo>
                  <a:pt x="128" y="52"/>
                </a:lnTo>
                <a:lnTo>
                  <a:pt x="128" y="6"/>
                </a:lnTo>
                <a:lnTo>
                  <a:pt x="128" y="6"/>
                </a:lnTo>
                <a:lnTo>
                  <a:pt x="128" y="3"/>
                </a:lnTo>
                <a:lnTo>
                  <a:pt x="125" y="1"/>
                </a:lnTo>
                <a:lnTo>
                  <a:pt x="125" y="1"/>
                </a:lnTo>
                <a:lnTo>
                  <a:pt x="123" y="0"/>
                </a:lnTo>
                <a:lnTo>
                  <a:pt x="120" y="1"/>
                </a:lnTo>
                <a:lnTo>
                  <a:pt x="2" y="96"/>
                </a:lnTo>
                <a:lnTo>
                  <a:pt x="2" y="96"/>
                </a:lnTo>
                <a:lnTo>
                  <a:pt x="2" y="98"/>
                </a:lnTo>
                <a:lnTo>
                  <a:pt x="0" y="99"/>
                </a:lnTo>
                <a:lnTo>
                  <a:pt x="0" y="99"/>
                </a:lnTo>
                <a:lnTo>
                  <a:pt x="2" y="103"/>
                </a:lnTo>
                <a:lnTo>
                  <a:pt x="2" y="104"/>
                </a:lnTo>
                <a:lnTo>
                  <a:pt x="120" y="199"/>
                </a:lnTo>
                <a:lnTo>
                  <a:pt x="120" y="199"/>
                </a:lnTo>
                <a:lnTo>
                  <a:pt x="123" y="199"/>
                </a:lnTo>
                <a:lnTo>
                  <a:pt x="123" y="199"/>
                </a:lnTo>
                <a:lnTo>
                  <a:pt x="125" y="199"/>
                </a:lnTo>
                <a:lnTo>
                  <a:pt x="125" y="199"/>
                </a:lnTo>
                <a:lnTo>
                  <a:pt x="128" y="197"/>
                </a:lnTo>
                <a:lnTo>
                  <a:pt x="128" y="194"/>
                </a:lnTo>
                <a:lnTo>
                  <a:pt x="128" y="148"/>
                </a:lnTo>
                <a:lnTo>
                  <a:pt x="220" y="148"/>
                </a:lnTo>
                <a:lnTo>
                  <a:pt x="220" y="148"/>
                </a:lnTo>
                <a:lnTo>
                  <a:pt x="223" y="147"/>
                </a:lnTo>
                <a:lnTo>
                  <a:pt x="224" y="142"/>
                </a:lnTo>
                <a:lnTo>
                  <a:pt x="224" y="57"/>
                </a:lnTo>
                <a:lnTo>
                  <a:pt x="224" y="57"/>
                </a:lnTo>
                <a:lnTo>
                  <a:pt x="223" y="53"/>
                </a:lnTo>
                <a:lnTo>
                  <a:pt x="220" y="52"/>
                </a:lnTo>
                <a:lnTo>
                  <a:pt x="220" y="52"/>
                </a:lnTo>
                <a:close/>
                <a:moveTo>
                  <a:pt x="213" y="138"/>
                </a:moveTo>
                <a:lnTo>
                  <a:pt x="123" y="138"/>
                </a:lnTo>
                <a:lnTo>
                  <a:pt x="123" y="138"/>
                </a:lnTo>
                <a:lnTo>
                  <a:pt x="118" y="139"/>
                </a:lnTo>
                <a:lnTo>
                  <a:pt x="117" y="142"/>
                </a:lnTo>
                <a:lnTo>
                  <a:pt x="117" y="184"/>
                </a:lnTo>
                <a:lnTo>
                  <a:pt x="14" y="99"/>
                </a:lnTo>
                <a:lnTo>
                  <a:pt x="117" y="17"/>
                </a:lnTo>
                <a:lnTo>
                  <a:pt x="117" y="57"/>
                </a:lnTo>
                <a:lnTo>
                  <a:pt x="117" y="57"/>
                </a:lnTo>
                <a:lnTo>
                  <a:pt x="118" y="61"/>
                </a:lnTo>
                <a:lnTo>
                  <a:pt x="123" y="63"/>
                </a:lnTo>
                <a:lnTo>
                  <a:pt x="213" y="63"/>
                </a:lnTo>
                <a:lnTo>
                  <a:pt x="213" y="13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176" name="Freeform 478"/>
          <p:cNvSpPr>
            <a:spLocks noEditPoints="1"/>
          </p:cNvSpPr>
          <p:nvPr/>
        </p:nvSpPr>
        <p:spPr bwMode="auto">
          <a:xfrm>
            <a:off x="4497258" y="3791745"/>
            <a:ext cx="362763" cy="457195"/>
          </a:xfrm>
          <a:custGeom>
            <a:avLst/>
            <a:gdLst>
              <a:gd name="T0" fmla="*/ 144 w 194"/>
              <a:gd name="T1" fmla="*/ 202 h 326"/>
              <a:gd name="T2" fmla="*/ 189 w 194"/>
              <a:gd name="T3" fmla="*/ 124 h 326"/>
              <a:gd name="T4" fmla="*/ 192 w 194"/>
              <a:gd name="T5" fmla="*/ 123 h 326"/>
              <a:gd name="T6" fmla="*/ 194 w 194"/>
              <a:gd name="T7" fmla="*/ 121 h 326"/>
              <a:gd name="T8" fmla="*/ 194 w 194"/>
              <a:gd name="T9" fmla="*/ 115 h 326"/>
              <a:gd name="T10" fmla="*/ 102 w 194"/>
              <a:gd name="T11" fmla="*/ 2 h 326"/>
              <a:gd name="T12" fmla="*/ 97 w 194"/>
              <a:gd name="T13" fmla="*/ 0 h 326"/>
              <a:gd name="T14" fmla="*/ 92 w 194"/>
              <a:gd name="T15" fmla="*/ 2 h 326"/>
              <a:gd name="T16" fmla="*/ 2 w 194"/>
              <a:gd name="T17" fmla="*/ 115 h 326"/>
              <a:gd name="T18" fmla="*/ 0 w 194"/>
              <a:gd name="T19" fmla="*/ 121 h 326"/>
              <a:gd name="T20" fmla="*/ 2 w 194"/>
              <a:gd name="T21" fmla="*/ 123 h 326"/>
              <a:gd name="T22" fmla="*/ 49 w 194"/>
              <a:gd name="T23" fmla="*/ 124 h 326"/>
              <a:gd name="T24" fmla="*/ 5 w 194"/>
              <a:gd name="T25" fmla="*/ 202 h 326"/>
              <a:gd name="T26" fmla="*/ 2 w 194"/>
              <a:gd name="T27" fmla="*/ 204 h 326"/>
              <a:gd name="T28" fmla="*/ 0 w 194"/>
              <a:gd name="T29" fmla="*/ 205 h 326"/>
              <a:gd name="T30" fmla="*/ 2 w 194"/>
              <a:gd name="T31" fmla="*/ 211 h 326"/>
              <a:gd name="T32" fmla="*/ 92 w 194"/>
              <a:gd name="T33" fmla="*/ 325 h 326"/>
              <a:gd name="T34" fmla="*/ 97 w 194"/>
              <a:gd name="T35" fmla="*/ 326 h 326"/>
              <a:gd name="T36" fmla="*/ 100 w 194"/>
              <a:gd name="T37" fmla="*/ 326 h 326"/>
              <a:gd name="T38" fmla="*/ 194 w 194"/>
              <a:gd name="T39" fmla="*/ 211 h 326"/>
              <a:gd name="T40" fmla="*/ 194 w 194"/>
              <a:gd name="T41" fmla="*/ 208 h 326"/>
              <a:gd name="T42" fmla="*/ 194 w 194"/>
              <a:gd name="T43" fmla="*/ 205 h 326"/>
              <a:gd name="T44" fmla="*/ 189 w 194"/>
              <a:gd name="T45" fmla="*/ 202 h 326"/>
              <a:gd name="T46" fmla="*/ 97 w 194"/>
              <a:gd name="T47" fmla="*/ 313 h 326"/>
              <a:gd name="T48" fmla="*/ 56 w 194"/>
              <a:gd name="T49" fmla="*/ 213 h 326"/>
              <a:gd name="T50" fmla="*/ 59 w 194"/>
              <a:gd name="T51" fmla="*/ 211 h 326"/>
              <a:gd name="T52" fmla="*/ 60 w 194"/>
              <a:gd name="T53" fmla="*/ 118 h 326"/>
              <a:gd name="T54" fmla="*/ 59 w 194"/>
              <a:gd name="T55" fmla="*/ 115 h 326"/>
              <a:gd name="T56" fmla="*/ 17 w 194"/>
              <a:gd name="T57" fmla="*/ 113 h 326"/>
              <a:gd name="T58" fmla="*/ 178 w 194"/>
              <a:gd name="T59" fmla="*/ 113 h 326"/>
              <a:gd name="T60" fmla="*/ 138 w 194"/>
              <a:gd name="T61" fmla="*/ 113 h 326"/>
              <a:gd name="T62" fmla="*/ 134 w 194"/>
              <a:gd name="T63" fmla="*/ 118 h 326"/>
              <a:gd name="T64" fmla="*/ 134 w 194"/>
              <a:gd name="T65" fmla="*/ 208 h 326"/>
              <a:gd name="T66" fmla="*/ 138 w 194"/>
              <a:gd name="T67" fmla="*/ 213 h 326"/>
              <a:gd name="T68" fmla="*/ 97 w 194"/>
              <a:gd name="T69" fmla="*/ 31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326">
                <a:moveTo>
                  <a:pt x="189" y="202"/>
                </a:moveTo>
                <a:lnTo>
                  <a:pt x="144" y="202"/>
                </a:lnTo>
                <a:lnTo>
                  <a:pt x="144" y="124"/>
                </a:lnTo>
                <a:lnTo>
                  <a:pt x="189" y="124"/>
                </a:lnTo>
                <a:lnTo>
                  <a:pt x="189" y="124"/>
                </a:lnTo>
                <a:lnTo>
                  <a:pt x="192" y="123"/>
                </a:lnTo>
                <a:lnTo>
                  <a:pt x="194" y="121"/>
                </a:lnTo>
                <a:lnTo>
                  <a:pt x="194" y="121"/>
                </a:lnTo>
                <a:lnTo>
                  <a:pt x="194" y="118"/>
                </a:lnTo>
                <a:lnTo>
                  <a:pt x="194" y="115"/>
                </a:lnTo>
                <a:lnTo>
                  <a:pt x="102" y="2"/>
                </a:lnTo>
                <a:lnTo>
                  <a:pt x="102" y="2"/>
                </a:lnTo>
                <a:lnTo>
                  <a:pt x="100" y="0"/>
                </a:lnTo>
                <a:lnTo>
                  <a:pt x="97" y="0"/>
                </a:lnTo>
                <a:lnTo>
                  <a:pt x="95" y="0"/>
                </a:lnTo>
                <a:lnTo>
                  <a:pt x="92" y="2"/>
                </a:lnTo>
                <a:lnTo>
                  <a:pt x="2" y="115"/>
                </a:lnTo>
                <a:lnTo>
                  <a:pt x="2" y="115"/>
                </a:lnTo>
                <a:lnTo>
                  <a:pt x="0" y="118"/>
                </a:lnTo>
                <a:lnTo>
                  <a:pt x="0" y="121"/>
                </a:lnTo>
                <a:lnTo>
                  <a:pt x="0" y="121"/>
                </a:lnTo>
                <a:lnTo>
                  <a:pt x="2" y="123"/>
                </a:lnTo>
                <a:lnTo>
                  <a:pt x="5" y="124"/>
                </a:lnTo>
                <a:lnTo>
                  <a:pt x="49" y="124"/>
                </a:lnTo>
                <a:lnTo>
                  <a:pt x="49" y="202"/>
                </a:lnTo>
                <a:lnTo>
                  <a:pt x="5" y="202"/>
                </a:lnTo>
                <a:lnTo>
                  <a:pt x="5" y="202"/>
                </a:lnTo>
                <a:lnTo>
                  <a:pt x="2" y="204"/>
                </a:lnTo>
                <a:lnTo>
                  <a:pt x="0" y="205"/>
                </a:lnTo>
                <a:lnTo>
                  <a:pt x="0" y="205"/>
                </a:lnTo>
                <a:lnTo>
                  <a:pt x="0" y="208"/>
                </a:lnTo>
                <a:lnTo>
                  <a:pt x="2" y="211"/>
                </a:lnTo>
                <a:lnTo>
                  <a:pt x="92" y="325"/>
                </a:lnTo>
                <a:lnTo>
                  <a:pt x="92" y="325"/>
                </a:lnTo>
                <a:lnTo>
                  <a:pt x="95" y="326"/>
                </a:lnTo>
                <a:lnTo>
                  <a:pt x="97" y="326"/>
                </a:lnTo>
                <a:lnTo>
                  <a:pt x="97" y="326"/>
                </a:lnTo>
                <a:lnTo>
                  <a:pt x="100" y="326"/>
                </a:lnTo>
                <a:lnTo>
                  <a:pt x="102" y="325"/>
                </a:lnTo>
                <a:lnTo>
                  <a:pt x="194" y="211"/>
                </a:lnTo>
                <a:lnTo>
                  <a:pt x="194" y="211"/>
                </a:lnTo>
                <a:lnTo>
                  <a:pt x="194" y="208"/>
                </a:lnTo>
                <a:lnTo>
                  <a:pt x="194" y="205"/>
                </a:lnTo>
                <a:lnTo>
                  <a:pt x="194" y="205"/>
                </a:lnTo>
                <a:lnTo>
                  <a:pt x="192" y="204"/>
                </a:lnTo>
                <a:lnTo>
                  <a:pt x="189" y="202"/>
                </a:lnTo>
                <a:lnTo>
                  <a:pt x="189" y="202"/>
                </a:lnTo>
                <a:close/>
                <a:moveTo>
                  <a:pt x="97" y="313"/>
                </a:moveTo>
                <a:lnTo>
                  <a:pt x="17" y="213"/>
                </a:lnTo>
                <a:lnTo>
                  <a:pt x="56" y="213"/>
                </a:lnTo>
                <a:lnTo>
                  <a:pt x="56" y="213"/>
                </a:lnTo>
                <a:lnTo>
                  <a:pt x="59" y="211"/>
                </a:lnTo>
                <a:lnTo>
                  <a:pt x="60" y="208"/>
                </a:lnTo>
                <a:lnTo>
                  <a:pt x="60" y="118"/>
                </a:lnTo>
                <a:lnTo>
                  <a:pt x="60" y="118"/>
                </a:lnTo>
                <a:lnTo>
                  <a:pt x="59" y="115"/>
                </a:lnTo>
                <a:lnTo>
                  <a:pt x="56" y="113"/>
                </a:lnTo>
                <a:lnTo>
                  <a:pt x="17" y="113"/>
                </a:lnTo>
                <a:lnTo>
                  <a:pt x="97" y="14"/>
                </a:lnTo>
                <a:lnTo>
                  <a:pt x="178" y="113"/>
                </a:lnTo>
                <a:lnTo>
                  <a:pt x="138" y="113"/>
                </a:lnTo>
                <a:lnTo>
                  <a:pt x="138" y="113"/>
                </a:lnTo>
                <a:lnTo>
                  <a:pt x="135" y="115"/>
                </a:lnTo>
                <a:lnTo>
                  <a:pt x="134" y="118"/>
                </a:lnTo>
                <a:lnTo>
                  <a:pt x="134" y="208"/>
                </a:lnTo>
                <a:lnTo>
                  <a:pt x="134" y="208"/>
                </a:lnTo>
                <a:lnTo>
                  <a:pt x="135" y="211"/>
                </a:lnTo>
                <a:lnTo>
                  <a:pt x="138" y="213"/>
                </a:lnTo>
                <a:lnTo>
                  <a:pt x="178" y="213"/>
                </a:lnTo>
                <a:lnTo>
                  <a:pt x="97" y="31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grpSp>
        <p:nvGrpSpPr>
          <p:cNvPr id="177" name="Group 176"/>
          <p:cNvGrpSpPr/>
          <p:nvPr/>
        </p:nvGrpSpPr>
        <p:grpSpPr>
          <a:xfrm>
            <a:off x="9970493" y="4648646"/>
            <a:ext cx="385203" cy="359023"/>
            <a:chOff x="8247063" y="4860925"/>
            <a:chExt cx="327025" cy="406400"/>
          </a:xfrm>
        </p:grpSpPr>
        <p:sp>
          <p:nvSpPr>
            <p:cNvPr id="178" name="Freeform 479"/>
            <p:cNvSpPr>
              <a:spLocks noEditPoints="1"/>
            </p:cNvSpPr>
            <p:nvPr/>
          </p:nvSpPr>
          <p:spPr bwMode="auto">
            <a:xfrm>
              <a:off x="8320088" y="4933950"/>
              <a:ext cx="180975" cy="173038"/>
            </a:xfrm>
            <a:custGeom>
              <a:avLst/>
              <a:gdLst>
                <a:gd name="T0" fmla="*/ 57 w 114"/>
                <a:gd name="T1" fmla="*/ 0 h 109"/>
                <a:gd name="T2" fmla="*/ 36 w 114"/>
                <a:gd name="T3" fmla="*/ 5 h 109"/>
                <a:gd name="T4" fmla="*/ 17 w 114"/>
                <a:gd name="T5" fmla="*/ 16 h 109"/>
                <a:gd name="T6" fmla="*/ 5 w 114"/>
                <a:gd name="T7" fmla="*/ 34 h 109"/>
                <a:gd name="T8" fmla="*/ 0 w 114"/>
                <a:gd name="T9" fmla="*/ 55 h 109"/>
                <a:gd name="T10" fmla="*/ 2 w 114"/>
                <a:gd name="T11" fmla="*/ 66 h 109"/>
                <a:gd name="T12" fmla="*/ 11 w 114"/>
                <a:gd name="T13" fmla="*/ 85 h 109"/>
                <a:gd name="T14" fmla="*/ 27 w 114"/>
                <a:gd name="T15" fmla="*/ 100 h 109"/>
                <a:gd name="T16" fmla="*/ 46 w 114"/>
                <a:gd name="T17" fmla="*/ 107 h 109"/>
                <a:gd name="T18" fmla="*/ 57 w 114"/>
                <a:gd name="T19" fmla="*/ 109 h 109"/>
                <a:gd name="T20" fmla="*/ 79 w 114"/>
                <a:gd name="T21" fmla="*/ 104 h 109"/>
                <a:gd name="T22" fmla="*/ 97 w 114"/>
                <a:gd name="T23" fmla="*/ 94 h 109"/>
                <a:gd name="T24" fmla="*/ 109 w 114"/>
                <a:gd name="T25" fmla="*/ 75 h 109"/>
                <a:gd name="T26" fmla="*/ 114 w 114"/>
                <a:gd name="T27" fmla="*/ 55 h 109"/>
                <a:gd name="T28" fmla="*/ 112 w 114"/>
                <a:gd name="T29" fmla="*/ 43 h 109"/>
                <a:gd name="T30" fmla="*/ 105 w 114"/>
                <a:gd name="T31" fmla="*/ 25 h 109"/>
                <a:gd name="T32" fmla="*/ 89 w 114"/>
                <a:gd name="T33" fmla="*/ 9 h 109"/>
                <a:gd name="T34" fmla="*/ 69 w 114"/>
                <a:gd name="T35" fmla="*/ 2 h 109"/>
                <a:gd name="T36" fmla="*/ 57 w 114"/>
                <a:gd name="T37" fmla="*/ 0 h 109"/>
                <a:gd name="T38" fmla="*/ 57 w 114"/>
                <a:gd name="T39" fmla="*/ 100 h 109"/>
                <a:gd name="T40" fmla="*/ 39 w 114"/>
                <a:gd name="T41" fmla="*/ 95 h 109"/>
                <a:gd name="T42" fmla="*/ 25 w 114"/>
                <a:gd name="T43" fmla="*/ 86 h 109"/>
                <a:gd name="T44" fmla="*/ 14 w 114"/>
                <a:gd name="T45" fmla="*/ 72 h 109"/>
                <a:gd name="T46" fmla="*/ 11 w 114"/>
                <a:gd name="T47" fmla="*/ 55 h 109"/>
                <a:gd name="T48" fmla="*/ 11 w 114"/>
                <a:gd name="T49" fmla="*/ 46 h 109"/>
                <a:gd name="T50" fmla="*/ 19 w 114"/>
                <a:gd name="T51" fmla="*/ 29 h 109"/>
                <a:gd name="T52" fmla="*/ 31 w 114"/>
                <a:gd name="T53" fmla="*/ 17 h 109"/>
                <a:gd name="T54" fmla="*/ 48 w 114"/>
                <a:gd name="T55" fmla="*/ 11 h 109"/>
                <a:gd name="T56" fmla="*/ 57 w 114"/>
                <a:gd name="T57" fmla="*/ 9 h 109"/>
                <a:gd name="T58" fmla="*/ 76 w 114"/>
                <a:gd name="T59" fmla="*/ 14 h 109"/>
                <a:gd name="T60" fmla="*/ 91 w 114"/>
                <a:gd name="T61" fmla="*/ 23 h 109"/>
                <a:gd name="T62" fmla="*/ 100 w 114"/>
                <a:gd name="T63" fmla="*/ 37 h 109"/>
                <a:gd name="T64" fmla="*/ 105 w 114"/>
                <a:gd name="T65" fmla="*/ 55 h 109"/>
                <a:gd name="T66" fmla="*/ 103 w 114"/>
                <a:gd name="T67" fmla="*/ 63 h 109"/>
                <a:gd name="T68" fmla="*/ 95 w 114"/>
                <a:gd name="T69" fmla="*/ 80 h 109"/>
                <a:gd name="T70" fmla="*/ 83 w 114"/>
                <a:gd name="T71" fmla="*/ 92 h 109"/>
                <a:gd name="T72" fmla="*/ 66 w 114"/>
                <a:gd name="T73" fmla="*/ 98 h 109"/>
                <a:gd name="T74" fmla="*/ 57 w 114"/>
                <a:gd name="T75" fmla="*/ 10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109">
                  <a:moveTo>
                    <a:pt x="57" y="0"/>
                  </a:moveTo>
                  <a:lnTo>
                    <a:pt x="57" y="0"/>
                  </a:lnTo>
                  <a:lnTo>
                    <a:pt x="46" y="2"/>
                  </a:lnTo>
                  <a:lnTo>
                    <a:pt x="36" y="5"/>
                  </a:lnTo>
                  <a:lnTo>
                    <a:pt x="27" y="9"/>
                  </a:lnTo>
                  <a:lnTo>
                    <a:pt x="17" y="16"/>
                  </a:lnTo>
                  <a:lnTo>
                    <a:pt x="11" y="25"/>
                  </a:lnTo>
                  <a:lnTo>
                    <a:pt x="5" y="34"/>
                  </a:lnTo>
                  <a:lnTo>
                    <a:pt x="2" y="43"/>
                  </a:lnTo>
                  <a:lnTo>
                    <a:pt x="0" y="55"/>
                  </a:lnTo>
                  <a:lnTo>
                    <a:pt x="0" y="55"/>
                  </a:lnTo>
                  <a:lnTo>
                    <a:pt x="2" y="66"/>
                  </a:lnTo>
                  <a:lnTo>
                    <a:pt x="5" y="75"/>
                  </a:lnTo>
                  <a:lnTo>
                    <a:pt x="11" y="85"/>
                  </a:lnTo>
                  <a:lnTo>
                    <a:pt x="17" y="94"/>
                  </a:lnTo>
                  <a:lnTo>
                    <a:pt x="27" y="100"/>
                  </a:lnTo>
                  <a:lnTo>
                    <a:pt x="36" y="104"/>
                  </a:lnTo>
                  <a:lnTo>
                    <a:pt x="46" y="107"/>
                  </a:lnTo>
                  <a:lnTo>
                    <a:pt x="57" y="109"/>
                  </a:lnTo>
                  <a:lnTo>
                    <a:pt x="57" y="109"/>
                  </a:lnTo>
                  <a:lnTo>
                    <a:pt x="69" y="107"/>
                  </a:lnTo>
                  <a:lnTo>
                    <a:pt x="79" y="104"/>
                  </a:lnTo>
                  <a:lnTo>
                    <a:pt x="89" y="100"/>
                  </a:lnTo>
                  <a:lnTo>
                    <a:pt x="97" y="94"/>
                  </a:lnTo>
                  <a:lnTo>
                    <a:pt x="105" y="85"/>
                  </a:lnTo>
                  <a:lnTo>
                    <a:pt x="109" y="75"/>
                  </a:lnTo>
                  <a:lnTo>
                    <a:pt x="112" y="66"/>
                  </a:lnTo>
                  <a:lnTo>
                    <a:pt x="114" y="55"/>
                  </a:lnTo>
                  <a:lnTo>
                    <a:pt x="114" y="55"/>
                  </a:lnTo>
                  <a:lnTo>
                    <a:pt x="112" y="43"/>
                  </a:lnTo>
                  <a:lnTo>
                    <a:pt x="109" y="34"/>
                  </a:lnTo>
                  <a:lnTo>
                    <a:pt x="105" y="25"/>
                  </a:lnTo>
                  <a:lnTo>
                    <a:pt x="97" y="16"/>
                  </a:lnTo>
                  <a:lnTo>
                    <a:pt x="89" y="9"/>
                  </a:lnTo>
                  <a:lnTo>
                    <a:pt x="79" y="5"/>
                  </a:lnTo>
                  <a:lnTo>
                    <a:pt x="69" y="2"/>
                  </a:lnTo>
                  <a:lnTo>
                    <a:pt x="57" y="0"/>
                  </a:lnTo>
                  <a:lnTo>
                    <a:pt x="57" y="0"/>
                  </a:lnTo>
                  <a:close/>
                  <a:moveTo>
                    <a:pt x="57" y="100"/>
                  </a:moveTo>
                  <a:lnTo>
                    <a:pt x="57" y="100"/>
                  </a:lnTo>
                  <a:lnTo>
                    <a:pt x="48" y="98"/>
                  </a:lnTo>
                  <a:lnTo>
                    <a:pt x="39" y="95"/>
                  </a:lnTo>
                  <a:lnTo>
                    <a:pt x="31" y="92"/>
                  </a:lnTo>
                  <a:lnTo>
                    <a:pt x="25" y="86"/>
                  </a:lnTo>
                  <a:lnTo>
                    <a:pt x="19" y="80"/>
                  </a:lnTo>
                  <a:lnTo>
                    <a:pt x="14" y="72"/>
                  </a:lnTo>
                  <a:lnTo>
                    <a:pt x="11" y="63"/>
                  </a:lnTo>
                  <a:lnTo>
                    <a:pt x="11" y="55"/>
                  </a:lnTo>
                  <a:lnTo>
                    <a:pt x="11" y="55"/>
                  </a:lnTo>
                  <a:lnTo>
                    <a:pt x="11" y="46"/>
                  </a:lnTo>
                  <a:lnTo>
                    <a:pt x="14" y="37"/>
                  </a:lnTo>
                  <a:lnTo>
                    <a:pt x="19" y="29"/>
                  </a:lnTo>
                  <a:lnTo>
                    <a:pt x="25" y="23"/>
                  </a:lnTo>
                  <a:lnTo>
                    <a:pt x="31" y="17"/>
                  </a:lnTo>
                  <a:lnTo>
                    <a:pt x="39" y="14"/>
                  </a:lnTo>
                  <a:lnTo>
                    <a:pt x="48" y="11"/>
                  </a:lnTo>
                  <a:lnTo>
                    <a:pt x="57" y="9"/>
                  </a:lnTo>
                  <a:lnTo>
                    <a:pt x="57" y="9"/>
                  </a:lnTo>
                  <a:lnTo>
                    <a:pt x="66" y="11"/>
                  </a:lnTo>
                  <a:lnTo>
                    <a:pt x="76" y="14"/>
                  </a:lnTo>
                  <a:lnTo>
                    <a:pt x="83" y="17"/>
                  </a:lnTo>
                  <a:lnTo>
                    <a:pt x="91" y="23"/>
                  </a:lnTo>
                  <a:lnTo>
                    <a:pt x="95" y="29"/>
                  </a:lnTo>
                  <a:lnTo>
                    <a:pt x="100" y="37"/>
                  </a:lnTo>
                  <a:lnTo>
                    <a:pt x="103" y="46"/>
                  </a:lnTo>
                  <a:lnTo>
                    <a:pt x="105" y="55"/>
                  </a:lnTo>
                  <a:lnTo>
                    <a:pt x="105" y="55"/>
                  </a:lnTo>
                  <a:lnTo>
                    <a:pt x="103" y="63"/>
                  </a:lnTo>
                  <a:lnTo>
                    <a:pt x="100" y="72"/>
                  </a:lnTo>
                  <a:lnTo>
                    <a:pt x="95" y="80"/>
                  </a:lnTo>
                  <a:lnTo>
                    <a:pt x="91" y="86"/>
                  </a:lnTo>
                  <a:lnTo>
                    <a:pt x="83" y="92"/>
                  </a:lnTo>
                  <a:lnTo>
                    <a:pt x="76" y="95"/>
                  </a:lnTo>
                  <a:lnTo>
                    <a:pt x="66" y="98"/>
                  </a:lnTo>
                  <a:lnTo>
                    <a:pt x="57" y="100"/>
                  </a:lnTo>
                  <a:lnTo>
                    <a:pt x="57" y="10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480"/>
            <p:cNvSpPr>
              <a:spLocks noEditPoints="1"/>
            </p:cNvSpPr>
            <p:nvPr/>
          </p:nvSpPr>
          <p:spPr bwMode="auto">
            <a:xfrm>
              <a:off x="8247063" y="4860925"/>
              <a:ext cx="327025" cy="406400"/>
            </a:xfrm>
            <a:custGeom>
              <a:avLst/>
              <a:gdLst>
                <a:gd name="T0" fmla="*/ 103 w 206"/>
                <a:gd name="T1" fmla="*/ 0 h 256"/>
                <a:gd name="T2" fmla="*/ 83 w 206"/>
                <a:gd name="T3" fmla="*/ 2 h 256"/>
                <a:gd name="T4" fmla="*/ 63 w 206"/>
                <a:gd name="T5" fmla="*/ 8 h 256"/>
                <a:gd name="T6" fmla="*/ 46 w 206"/>
                <a:gd name="T7" fmla="*/ 17 h 256"/>
                <a:gd name="T8" fmla="*/ 31 w 206"/>
                <a:gd name="T9" fmla="*/ 29 h 256"/>
                <a:gd name="T10" fmla="*/ 19 w 206"/>
                <a:gd name="T11" fmla="*/ 43 h 256"/>
                <a:gd name="T12" fmla="*/ 10 w 206"/>
                <a:gd name="T13" fmla="*/ 60 h 256"/>
                <a:gd name="T14" fmla="*/ 4 w 206"/>
                <a:gd name="T15" fmla="*/ 78 h 256"/>
                <a:gd name="T16" fmla="*/ 0 w 206"/>
                <a:gd name="T17" fmla="*/ 98 h 256"/>
                <a:gd name="T18" fmla="*/ 2 w 206"/>
                <a:gd name="T19" fmla="*/ 114 h 256"/>
                <a:gd name="T20" fmla="*/ 4 w 206"/>
                <a:gd name="T21" fmla="*/ 123 h 256"/>
                <a:gd name="T22" fmla="*/ 8 w 206"/>
                <a:gd name="T23" fmla="*/ 134 h 256"/>
                <a:gd name="T24" fmla="*/ 17 w 206"/>
                <a:gd name="T25" fmla="*/ 152 h 256"/>
                <a:gd name="T26" fmla="*/ 27 w 206"/>
                <a:gd name="T27" fmla="*/ 167 h 256"/>
                <a:gd name="T28" fmla="*/ 62 w 206"/>
                <a:gd name="T29" fmla="*/ 213 h 256"/>
                <a:gd name="T30" fmla="*/ 96 w 206"/>
                <a:gd name="T31" fmla="*/ 252 h 256"/>
                <a:gd name="T32" fmla="*/ 97 w 206"/>
                <a:gd name="T33" fmla="*/ 253 h 256"/>
                <a:gd name="T34" fmla="*/ 100 w 206"/>
                <a:gd name="T35" fmla="*/ 255 h 256"/>
                <a:gd name="T36" fmla="*/ 103 w 206"/>
                <a:gd name="T37" fmla="*/ 256 h 256"/>
                <a:gd name="T38" fmla="*/ 105 w 206"/>
                <a:gd name="T39" fmla="*/ 256 h 256"/>
                <a:gd name="T40" fmla="*/ 108 w 206"/>
                <a:gd name="T41" fmla="*/ 255 h 256"/>
                <a:gd name="T42" fmla="*/ 111 w 206"/>
                <a:gd name="T43" fmla="*/ 252 h 256"/>
                <a:gd name="T44" fmla="*/ 151 w 206"/>
                <a:gd name="T45" fmla="*/ 206 h 256"/>
                <a:gd name="T46" fmla="*/ 183 w 206"/>
                <a:gd name="T47" fmla="*/ 164 h 256"/>
                <a:gd name="T48" fmla="*/ 203 w 206"/>
                <a:gd name="T49" fmla="*/ 126 h 256"/>
                <a:gd name="T50" fmla="*/ 206 w 206"/>
                <a:gd name="T51" fmla="*/ 111 h 256"/>
                <a:gd name="T52" fmla="*/ 206 w 206"/>
                <a:gd name="T53" fmla="*/ 98 h 256"/>
                <a:gd name="T54" fmla="*/ 206 w 206"/>
                <a:gd name="T55" fmla="*/ 89 h 256"/>
                <a:gd name="T56" fmla="*/ 201 w 206"/>
                <a:gd name="T57" fmla="*/ 69 h 256"/>
                <a:gd name="T58" fmla="*/ 194 w 206"/>
                <a:gd name="T59" fmla="*/ 52 h 256"/>
                <a:gd name="T60" fmla="*/ 183 w 206"/>
                <a:gd name="T61" fmla="*/ 36 h 256"/>
                <a:gd name="T62" fmla="*/ 169 w 206"/>
                <a:gd name="T63" fmla="*/ 23 h 256"/>
                <a:gd name="T64" fmla="*/ 152 w 206"/>
                <a:gd name="T65" fmla="*/ 13 h 256"/>
                <a:gd name="T66" fmla="*/ 134 w 206"/>
                <a:gd name="T67" fmla="*/ 5 h 256"/>
                <a:gd name="T68" fmla="*/ 114 w 206"/>
                <a:gd name="T69" fmla="*/ 0 h 256"/>
                <a:gd name="T70" fmla="*/ 103 w 206"/>
                <a:gd name="T71" fmla="*/ 0 h 256"/>
                <a:gd name="T72" fmla="*/ 105 w 206"/>
                <a:gd name="T73" fmla="*/ 245 h 256"/>
                <a:gd name="T74" fmla="*/ 103 w 206"/>
                <a:gd name="T75" fmla="*/ 247 h 256"/>
                <a:gd name="T76" fmla="*/ 103 w 206"/>
                <a:gd name="T77" fmla="*/ 245 h 256"/>
                <a:gd name="T78" fmla="*/ 71 w 206"/>
                <a:gd name="T79" fmla="*/ 209 h 256"/>
                <a:gd name="T80" fmla="*/ 34 w 206"/>
                <a:gd name="T81" fmla="*/ 163 h 256"/>
                <a:gd name="T82" fmla="*/ 25 w 206"/>
                <a:gd name="T83" fmla="*/ 146 h 256"/>
                <a:gd name="T84" fmla="*/ 16 w 206"/>
                <a:gd name="T85" fmla="*/ 131 h 256"/>
                <a:gd name="T86" fmla="*/ 13 w 206"/>
                <a:gd name="T87" fmla="*/ 121 h 256"/>
                <a:gd name="T88" fmla="*/ 11 w 206"/>
                <a:gd name="T89" fmla="*/ 112 h 256"/>
                <a:gd name="T90" fmla="*/ 10 w 206"/>
                <a:gd name="T91" fmla="*/ 98 h 256"/>
                <a:gd name="T92" fmla="*/ 13 w 206"/>
                <a:gd name="T93" fmla="*/ 81 h 256"/>
                <a:gd name="T94" fmla="*/ 27 w 206"/>
                <a:gd name="T95" fmla="*/ 49 h 256"/>
                <a:gd name="T96" fmla="*/ 51 w 206"/>
                <a:gd name="T97" fmla="*/ 25 h 256"/>
                <a:gd name="T98" fmla="*/ 85 w 206"/>
                <a:gd name="T99" fmla="*/ 11 h 256"/>
                <a:gd name="T100" fmla="*/ 103 w 206"/>
                <a:gd name="T101" fmla="*/ 9 h 256"/>
                <a:gd name="T102" fmla="*/ 112 w 206"/>
                <a:gd name="T103" fmla="*/ 9 h 256"/>
                <a:gd name="T104" fmla="*/ 140 w 206"/>
                <a:gd name="T105" fmla="*/ 17 h 256"/>
                <a:gd name="T106" fmla="*/ 169 w 206"/>
                <a:gd name="T107" fmla="*/ 36 h 256"/>
                <a:gd name="T108" fmla="*/ 189 w 206"/>
                <a:gd name="T109" fmla="*/ 65 h 256"/>
                <a:gd name="T110" fmla="*/ 197 w 206"/>
                <a:gd name="T111" fmla="*/ 89 h 256"/>
                <a:gd name="T112" fmla="*/ 197 w 206"/>
                <a:gd name="T113" fmla="*/ 98 h 256"/>
                <a:gd name="T114" fmla="*/ 195 w 206"/>
                <a:gd name="T115" fmla="*/ 111 h 256"/>
                <a:gd name="T116" fmla="*/ 195 w 206"/>
                <a:gd name="T117" fmla="*/ 111 h 256"/>
                <a:gd name="T118" fmla="*/ 194 w 206"/>
                <a:gd name="T119" fmla="*/ 123 h 256"/>
                <a:gd name="T120" fmla="*/ 177 w 206"/>
                <a:gd name="T121" fmla="*/ 155 h 256"/>
                <a:gd name="T122" fmla="*/ 134 w 206"/>
                <a:gd name="T123" fmla="*/ 213 h 256"/>
                <a:gd name="T124" fmla="*/ 105 w 206"/>
                <a:gd name="T125" fmla="*/ 24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6" h="256">
                  <a:moveTo>
                    <a:pt x="103" y="0"/>
                  </a:moveTo>
                  <a:lnTo>
                    <a:pt x="103" y="0"/>
                  </a:lnTo>
                  <a:lnTo>
                    <a:pt x="92" y="0"/>
                  </a:lnTo>
                  <a:lnTo>
                    <a:pt x="83" y="2"/>
                  </a:lnTo>
                  <a:lnTo>
                    <a:pt x="73" y="5"/>
                  </a:lnTo>
                  <a:lnTo>
                    <a:pt x="63" y="8"/>
                  </a:lnTo>
                  <a:lnTo>
                    <a:pt x="54" y="13"/>
                  </a:lnTo>
                  <a:lnTo>
                    <a:pt x="46" y="17"/>
                  </a:lnTo>
                  <a:lnTo>
                    <a:pt x="39" y="23"/>
                  </a:lnTo>
                  <a:lnTo>
                    <a:pt x="31" y="29"/>
                  </a:lnTo>
                  <a:lnTo>
                    <a:pt x="25" y="36"/>
                  </a:lnTo>
                  <a:lnTo>
                    <a:pt x="19" y="43"/>
                  </a:lnTo>
                  <a:lnTo>
                    <a:pt x="13" y="52"/>
                  </a:lnTo>
                  <a:lnTo>
                    <a:pt x="10" y="60"/>
                  </a:lnTo>
                  <a:lnTo>
                    <a:pt x="5" y="69"/>
                  </a:lnTo>
                  <a:lnTo>
                    <a:pt x="4" y="78"/>
                  </a:lnTo>
                  <a:lnTo>
                    <a:pt x="2" y="89"/>
                  </a:lnTo>
                  <a:lnTo>
                    <a:pt x="0" y="98"/>
                  </a:lnTo>
                  <a:lnTo>
                    <a:pt x="0" y="98"/>
                  </a:lnTo>
                  <a:lnTo>
                    <a:pt x="2" y="114"/>
                  </a:lnTo>
                  <a:lnTo>
                    <a:pt x="2" y="114"/>
                  </a:lnTo>
                  <a:lnTo>
                    <a:pt x="4" y="123"/>
                  </a:lnTo>
                  <a:lnTo>
                    <a:pt x="8" y="134"/>
                  </a:lnTo>
                  <a:lnTo>
                    <a:pt x="8" y="134"/>
                  </a:lnTo>
                  <a:lnTo>
                    <a:pt x="11" y="143"/>
                  </a:lnTo>
                  <a:lnTo>
                    <a:pt x="17" y="152"/>
                  </a:lnTo>
                  <a:lnTo>
                    <a:pt x="17" y="152"/>
                  </a:lnTo>
                  <a:lnTo>
                    <a:pt x="27" y="167"/>
                  </a:lnTo>
                  <a:lnTo>
                    <a:pt x="37" y="183"/>
                  </a:lnTo>
                  <a:lnTo>
                    <a:pt x="62" y="213"/>
                  </a:lnTo>
                  <a:lnTo>
                    <a:pt x="82" y="238"/>
                  </a:lnTo>
                  <a:lnTo>
                    <a:pt x="96" y="252"/>
                  </a:lnTo>
                  <a:lnTo>
                    <a:pt x="96" y="252"/>
                  </a:lnTo>
                  <a:lnTo>
                    <a:pt x="97" y="253"/>
                  </a:lnTo>
                  <a:lnTo>
                    <a:pt x="100" y="255"/>
                  </a:lnTo>
                  <a:lnTo>
                    <a:pt x="100" y="255"/>
                  </a:lnTo>
                  <a:lnTo>
                    <a:pt x="103" y="256"/>
                  </a:lnTo>
                  <a:lnTo>
                    <a:pt x="103" y="256"/>
                  </a:lnTo>
                  <a:lnTo>
                    <a:pt x="105" y="256"/>
                  </a:lnTo>
                  <a:lnTo>
                    <a:pt x="105" y="256"/>
                  </a:lnTo>
                  <a:lnTo>
                    <a:pt x="108" y="255"/>
                  </a:lnTo>
                  <a:lnTo>
                    <a:pt x="108" y="255"/>
                  </a:lnTo>
                  <a:lnTo>
                    <a:pt x="111" y="252"/>
                  </a:lnTo>
                  <a:lnTo>
                    <a:pt x="111" y="252"/>
                  </a:lnTo>
                  <a:lnTo>
                    <a:pt x="135" y="225"/>
                  </a:lnTo>
                  <a:lnTo>
                    <a:pt x="151" y="206"/>
                  </a:lnTo>
                  <a:lnTo>
                    <a:pt x="168" y="186"/>
                  </a:lnTo>
                  <a:lnTo>
                    <a:pt x="183" y="164"/>
                  </a:lnTo>
                  <a:lnTo>
                    <a:pt x="195" y="144"/>
                  </a:lnTo>
                  <a:lnTo>
                    <a:pt x="203" y="126"/>
                  </a:lnTo>
                  <a:lnTo>
                    <a:pt x="204" y="118"/>
                  </a:lnTo>
                  <a:lnTo>
                    <a:pt x="206" y="111"/>
                  </a:lnTo>
                  <a:lnTo>
                    <a:pt x="206" y="111"/>
                  </a:lnTo>
                  <a:lnTo>
                    <a:pt x="206" y="98"/>
                  </a:lnTo>
                  <a:lnTo>
                    <a:pt x="206" y="98"/>
                  </a:lnTo>
                  <a:lnTo>
                    <a:pt x="206" y="89"/>
                  </a:lnTo>
                  <a:lnTo>
                    <a:pt x="204" y="78"/>
                  </a:lnTo>
                  <a:lnTo>
                    <a:pt x="201" y="69"/>
                  </a:lnTo>
                  <a:lnTo>
                    <a:pt x="198" y="60"/>
                  </a:lnTo>
                  <a:lnTo>
                    <a:pt x="194" y="52"/>
                  </a:lnTo>
                  <a:lnTo>
                    <a:pt x="189" y="43"/>
                  </a:lnTo>
                  <a:lnTo>
                    <a:pt x="183" y="36"/>
                  </a:lnTo>
                  <a:lnTo>
                    <a:pt x="175" y="29"/>
                  </a:lnTo>
                  <a:lnTo>
                    <a:pt x="169" y="23"/>
                  </a:lnTo>
                  <a:lnTo>
                    <a:pt x="161" y="17"/>
                  </a:lnTo>
                  <a:lnTo>
                    <a:pt x="152" y="13"/>
                  </a:lnTo>
                  <a:lnTo>
                    <a:pt x="143" y="8"/>
                  </a:lnTo>
                  <a:lnTo>
                    <a:pt x="134" y="5"/>
                  </a:lnTo>
                  <a:lnTo>
                    <a:pt x="125" y="2"/>
                  </a:lnTo>
                  <a:lnTo>
                    <a:pt x="114" y="0"/>
                  </a:lnTo>
                  <a:lnTo>
                    <a:pt x="103" y="0"/>
                  </a:lnTo>
                  <a:lnTo>
                    <a:pt x="103" y="0"/>
                  </a:lnTo>
                  <a:close/>
                  <a:moveTo>
                    <a:pt x="105" y="245"/>
                  </a:moveTo>
                  <a:lnTo>
                    <a:pt x="105" y="245"/>
                  </a:lnTo>
                  <a:lnTo>
                    <a:pt x="103" y="247"/>
                  </a:lnTo>
                  <a:lnTo>
                    <a:pt x="103" y="247"/>
                  </a:lnTo>
                  <a:lnTo>
                    <a:pt x="103" y="245"/>
                  </a:lnTo>
                  <a:lnTo>
                    <a:pt x="103" y="245"/>
                  </a:lnTo>
                  <a:lnTo>
                    <a:pt x="92" y="233"/>
                  </a:lnTo>
                  <a:lnTo>
                    <a:pt x="71" y="209"/>
                  </a:lnTo>
                  <a:lnTo>
                    <a:pt x="46" y="178"/>
                  </a:lnTo>
                  <a:lnTo>
                    <a:pt x="34" y="163"/>
                  </a:lnTo>
                  <a:lnTo>
                    <a:pt x="25" y="146"/>
                  </a:lnTo>
                  <a:lnTo>
                    <a:pt x="25" y="146"/>
                  </a:lnTo>
                  <a:lnTo>
                    <a:pt x="20" y="138"/>
                  </a:lnTo>
                  <a:lnTo>
                    <a:pt x="16" y="131"/>
                  </a:lnTo>
                  <a:lnTo>
                    <a:pt x="16" y="131"/>
                  </a:lnTo>
                  <a:lnTo>
                    <a:pt x="13" y="121"/>
                  </a:lnTo>
                  <a:lnTo>
                    <a:pt x="11" y="112"/>
                  </a:lnTo>
                  <a:lnTo>
                    <a:pt x="11" y="112"/>
                  </a:lnTo>
                  <a:lnTo>
                    <a:pt x="10" y="98"/>
                  </a:lnTo>
                  <a:lnTo>
                    <a:pt x="10" y="98"/>
                  </a:lnTo>
                  <a:lnTo>
                    <a:pt x="11" y="89"/>
                  </a:lnTo>
                  <a:lnTo>
                    <a:pt x="13" y="81"/>
                  </a:lnTo>
                  <a:lnTo>
                    <a:pt x="17" y="65"/>
                  </a:lnTo>
                  <a:lnTo>
                    <a:pt x="27" y="49"/>
                  </a:lnTo>
                  <a:lnTo>
                    <a:pt x="37" y="36"/>
                  </a:lnTo>
                  <a:lnTo>
                    <a:pt x="51" y="25"/>
                  </a:lnTo>
                  <a:lnTo>
                    <a:pt x="68" y="17"/>
                  </a:lnTo>
                  <a:lnTo>
                    <a:pt x="85" y="11"/>
                  </a:lnTo>
                  <a:lnTo>
                    <a:pt x="94" y="9"/>
                  </a:lnTo>
                  <a:lnTo>
                    <a:pt x="103" y="9"/>
                  </a:lnTo>
                  <a:lnTo>
                    <a:pt x="103" y="9"/>
                  </a:lnTo>
                  <a:lnTo>
                    <a:pt x="112" y="9"/>
                  </a:lnTo>
                  <a:lnTo>
                    <a:pt x="122" y="11"/>
                  </a:lnTo>
                  <a:lnTo>
                    <a:pt x="140" y="17"/>
                  </a:lnTo>
                  <a:lnTo>
                    <a:pt x="155" y="25"/>
                  </a:lnTo>
                  <a:lnTo>
                    <a:pt x="169" y="36"/>
                  </a:lnTo>
                  <a:lnTo>
                    <a:pt x="180" y="49"/>
                  </a:lnTo>
                  <a:lnTo>
                    <a:pt x="189" y="65"/>
                  </a:lnTo>
                  <a:lnTo>
                    <a:pt x="195" y="81"/>
                  </a:lnTo>
                  <a:lnTo>
                    <a:pt x="197" y="89"/>
                  </a:lnTo>
                  <a:lnTo>
                    <a:pt x="197" y="98"/>
                  </a:lnTo>
                  <a:lnTo>
                    <a:pt x="197" y="98"/>
                  </a:lnTo>
                  <a:lnTo>
                    <a:pt x="195" y="111"/>
                  </a:lnTo>
                  <a:lnTo>
                    <a:pt x="195" y="111"/>
                  </a:lnTo>
                  <a:lnTo>
                    <a:pt x="195" y="111"/>
                  </a:lnTo>
                  <a:lnTo>
                    <a:pt x="195" y="111"/>
                  </a:lnTo>
                  <a:lnTo>
                    <a:pt x="195" y="117"/>
                  </a:lnTo>
                  <a:lnTo>
                    <a:pt x="194" y="123"/>
                  </a:lnTo>
                  <a:lnTo>
                    <a:pt x="187" y="138"/>
                  </a:lnTo>
                  <a:lnTo>
                    <a:pt x="177" y="155"/>
                  </a:lnTo>
                  <a:lnTo>
                    <a:pt x="164" y="175"/>
                  </a:lnTo>
                  <a:lnTo>
                    <a:pt x="134" y="213"/>
                  </a:lnTo>
                  <a:lnTo>
                    <a:pt x="105" y="245"/>
                  </a:lnTo>
                  <a:lnTo>
                    <a:pt x="105" y="24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0" name="Freeform 481"/>
          <p:cNvSpPr>
            <a:spLocks noEditPoints="1"/>
          </p:cNvSpPr>
          <p:nvPr/>
        </p:nvSpPr>
        <p:spPr bwMode="auto">
          <a:xfrm>
            <a:off x="6245637" y="4671084"/>
            <a:ext cx="372113" cy="312743"/>
          </a:xfrm>
          <a:custGeom>
            <a:avLst/>
            <a:gdLst>
              <a:gd name="T0" fmla="*/ 199 w 199"/>
              <a:gd name="T1" fmla="*/ 99 h 223"/>
              <a:gd name="T2" fmla="*/ 199 w 199"/>
              <a:gd name="T3" fmla="*/ 99 h 223"/>
              <a:gd name="T4" fmla="*/ 198 w 199"/>
              <a:gd name="T5" fmla="*/ 98 h 223"/>
              <a:gd name="T6" fmla="*/ 195 w 199"/>
              <a:gd name="T7" fmla="*/ 96 h 223"/>
              <a:gd name="T8" fmla="*/ 149 w 199"/>
              <a:gd name="T9" fmla="*/ 96 h 223"/>
              <a:gd name="T10" fmla="*/ 149 w 199"/>
              <a:gd name="T11" fmla="*/ 6 h 223"/>
              <a:gd name="T12" fmla="*/ 149 w 199"/>
              <a:gd name="T13" fmla="*/ 6 h 223"/>
              <a:gd name="T14" fmla="*/ 147 w 199"/>
              <a:gd name="T15" fmla="*/ 1 h 223"/>
              <a:gd name="T16" fmla="*/ 143 w 199"/>
              <a:gd name="T17" fmla="*/ 0 h 223"/>
              <a:gd name="T18" fmla="*/ 57 w 199"/>
              <a:gd name="T19" fmla="*/ 0 h 223"/>
              <a:gd name="T20" fmla="*/ 57 w 199"/>
              <a:gd name="T21" fmla="*/ 0 h 223"/>
              <a:gd name="T22" fmla="*/ 54 w 199"/>
              <a:gd name="T23" fmla="*/ 1 h 223"/>
              <a:gd name="T24" fmla="*/ 52 w 199"/>
              <a:gd name="T25" fmla="*/ 6 h 223"/>
              <a:gd name="T26" fmla="*/ 52 w 199"/>
              <a:gd name="T27" fmla="*/ 96 h 223"/>
              <a:gd name="T28" fmla="*/ 6 w 199"/>
              <a:gd name="T29" fmla="*/ 96 h 223"/>
              <a:gd name="T30" fmla="*/ 6 w 199"/>
              <a:gd name="T31" fmla="*/ 96 h 223"/>
              <a:gd name="T32" fmla="*/ 3 w 199"/>
              <a:gd name="T33" fmla="*/ 98 h 223"/>
              <a:gd name="T34" fmla="*/ 2 w 199"/>
              <a:gd name="T35" fmla="*/ 99 h 223"/>
              <a:gd name="T36" fmla="*/ 2 w 199"/>
              <a:gd name="T37" fmla="*/ 99 h 223"/>
              <a:gd name="T38" fmla="*/ 0 w 199"/>
              <a:gd name="T39" fmla="*/ 102 h 223"/>
              <a:gd name="T40" fmla="*/ 2 w 199"/>
              <a:gd name="T41" fmla="*/ 105 h 223"/>
              <a:gd name="T42" fmla="*/ 97 w 199"/>
              <a:gd name="T43" fmla="*/ 222 h 223"/>
              <a:gd name="T44" fmla="*/ 97 w 199"/>
              <a:gd name="T45" fmla="*/ 222 h 223"/>
              <a:gd name="T46" fmla="*/ 98 w 199"/>
              <a:gd name="T47" fmla="*/ 223 h 223"/>
              <a:gd name="T48" fmla="*/ 100 w 199"/>
              <a:gd name="T49" fmla="*/ 223 h 223"/>
              <a:gd name="T50" fmla="*/ 100 w 199"/>
              <a:gd name="T51" fmla="*/ 223 h 223"/>
              <a:gd name="T52" fmla="*/ 103 w 199"/>
              <a:gd name="T53" fmla="*/ 223 h 223"/>
              <a:gd name="T54" fmla="*/ 104 w 199"/>
              <a:gd name="T55" fmla="*/ 222 h 223"/>
              <a:gd name="T56" fmla="*/ 198 w 199"/>
              <a:gd name="T57" fmla="*/ 105 h 223"/>
              <a:gd name="T58" fmla="*/ 198 w 199"/>
              <a:gd name="T59" fmla="*/ 105 h 223"/>
              <a:gd name="T60" fmla="*/ 199 w 199"/>
              <a:gd name="T61" fmla="*/ 102 h 223"/>
              <a:gd name="T62" fmla="*/ 199 w 199"/>
              <a:gd name="T63" fmla="*/ 99 h 223"/>
              <a:gd name="T64" fmla="*/ 199 w 199"/>
              <a:gd name="T65" fmla="*/ 99 h 223"/>
              <a:gd name="T66" fmla="*/ 100 w 199"/>
              <a:gd name="T67" fmla="*/ 209 h 223"/>
              <a:gd name="T68" fmla="*/ 17 w 199"/>
              <a:gd name="T69" fmla="*/ 107 h 223"/>
              <a:gd name="T70" fmla="*/ 57 w 199"/>
              <a:gd name="T71" fmla="*/ 107 h 223"/>
              <a:gd name="T72" fmla="*/ 57 w 199"/>
              <a:gd name="T73" fmla="*/ 107 h 223"/>
              <a:gd name="T74" fmla="*/ 62 w 199"/>
              <a:gd name="T75" fmla="*/ 105 h 223"/>
              <a:gd name="T76" fmla="*/ 63 w 199"/>
              <a:gd name="T77" fmla="*/ 102 h 223"/>
              <a:gd name="T78" fmla="*/ 63 w 199"/>
              <a:gd name="T79" fmla="*/ 10 h 223"/>
              <a:gd name="T80" fmla="*/ 138 w 199"/>
              <a:gd name="T81" fmla="*/ 10 h 223"/>
              <a:gd name="T82" fmla="*/ 138 w 199"/>
              <a:gd name="T83" fmla="*/ 102 h 223"/>
              <a:gd name="T84" fmla="*/ 138 w 199"/>
              <a:gd name="T85" fmla="*/ 102 h 223"/>
              <a:gd name="T86" fmla="*/ 140 w 199"/>
              <a:gd name="T87" fmla="*/ 105 h 223"/>
              <a:gd name="T88" fmla="*/ 143 w 199"/>
              <a:gd name="T89" fmla="*/ 107 h 223"/>
              <a:gd name="T90" fmla="*/ 183 w 199"/>
              <a:gd name="T91" fmla="*/ 107 h 223"/>
              <a:gd name="T92" fmla="*/ 100 w 199"/>
              <a:gd name="T93" fmla="*/ 20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9" h="223">
                <a:moveTo>
                  <a:pt x="199" y="99"/>
                </a:moveTo>
                <a:lnTo>
                  <a:pt x="199" y="99"/>
                </a:lnTo>
                <a:lnTo>
                  <a:pt x="198" y="98"/>
                </a:lnTo>
                <a:lnTo>
                  <a:pt x="195" y="96"/>
                </a:lnTo>
                <a:lnTo>
                  <a:pt x="149" y="96"/>
                </a:lnTo>
                <a:lnTo>
                  <a:pt x="149" y="6"/>
                </a:lnTo>
                <a:lnTo>
                  <a:pt x="149" y="6"/>
                </a:lnTo>
                <a:lnTo>
                  <a:pt x="147" y="1"/>
                </a:lnTo>
                <a:lnTo>
                  <a:pt x="143" y="0"/>
                </a:lnTo>
                <a:lnTo>
                  <a:pt x="57" y="0"/>
                </a:lnTo>
                <a:lnTo>
                  <a:pt x="57" y="0"/>
                </a:lnTo>
                <a:lnTo>
                  <a:pt x="54" y="1"/>
                </a:lnTo>
                <a:lnTo>
                  <a:pt x="52" y="6"/>
                </a:lnTo>
                <a:lnTo>
                  <a:pt x="52" y="96"/>
                </a:lnTo>
                <a:lnTo>
                  <a:pt x="6" y="96"/>
                </a:lnTo>
                <a:lnTo>
                  <a:pt x="6" y="96"/>
                </a:lnTo>
                <a:lnTo>
                  <a:pt x="3" y="98"/>
                </a:lnTo>
                <a:lnTo>
                  <a:pt x="2" y="99"/>
                </a:lnTo>
                <a:lnTo>
                  <a:pt x="2" y="99"/>
                </a:lnTo>
                <a:lnTo>
                  <a:pt x="0" y="102"/>
                </a:lnTo>
                <a:lnTo>
                  <a:pt x="2" y="105"/>
                </a:lnTo>
                <a:lnTo>
                  <a:pt x="97" y="222"/>
                </a:lnTo>
                <a:lnTo>
                  <a:pt x="97" y="222"/>
                </a:lnTo>
                <a:lnTo>
                  <a:pt x="98" y="223"/>
                </a:lnTo>
                <a:lnTo>
                  <a:pt x="100" y="223"/>
                </a:lnTo>
                <a:lnTo>
                  <a:pt x="100" y="223"/>
                </a:lnTo>
                <a:lnTo>
                  <a:pt x="103" y="223"/>
                </a:lnTo>
                <a:lnTo>
                  <a:pt x="104" y="222"/>
                </a:lnTo>
                <a:lnTo>
                  <a:pt x="198" y="105"/>
                </a:lnTo>
                <a:lnTo>
                  <a:pt x="198" y="105"/>
                </a:lnTo>
                <a:lnTo>
                  <a:pt x="199" y="102"/>
                </a:lnTo>
                <a:lnTo>
                  <a:pt x="199" y="99"/>
                </a:lnTo>
                <a:lnTo>
                  <a:pt x="199" y="99"/>
                </a:lnTo>
                <a:close/>
                <a:moveTo>
                  <a:pt x="100" y="209"/>
                </a:moveTo>
                <a:lnTo>
                  <a:pt x="17" y="107"/>
                </a:lnTo>
                <a:lnTo>
                  <a:pt x="57" y="107"/>
                </a:lnTo>
                <a:lnTo>
                  <a:pt x="57" y="107"/>
                </a:lnTo>
                <a:lnTo>
                  <a:pt x="62" y="105"/>
                </a:lnTo>
                <a:lnTo>
                  <a:pt x="63" y="102"/>
                </a:lnTo>
                <a:lnTo>
                  <a:pt x="63" y="10"/>
                </a:lnTo>
                <a:lnTo>
                  <a:pt x="138" y="10"/>
                </a:lnTo>
                <a:lnTo>
                  <a:pt x="138" y="102"/>
                </a:lnTo>
                <a:lnTo>
                  <a:pt x="138" y="102"/>
                </a:lnTo>
                <a:lnTo>
                  <a:pt x="140" y="105"/>
                </a:lnTo>
                <a:lnTo>
                  <a:pt x="143" y="107"/>
                </a:lnTo>
                <a:lnTo>
                  <a:pt x="183" y="107"/>
                </a:lnTo>
                <a:lnTo>
                  <a:pt x="100" y="20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181" name="Freeform 482"/>
          <p:cNvSpPr>
            <a:spLocks noEditPoints="1"/>
          </p:cNvSpPr>
          <p:nvPr/>
        </p:nvSpPr>
        <p:spPr bwMode="auto">
          <a:xfrm>
            <a:off x="4371986" y="4692107"/>
            <a:ext cx="613332" cy="272072"/>
          </a:xfrm>
          <a:custGeom>
            <a:avLst/>
            <a:gdLst>
              <a:gd name="T0" fmla="*/ 213 w 328"/>
              <a:gd name="T1" fmla="*/ 1 h 194"/>
              <a:gd name="T2" fmla="*/ 210 w 328"/>
              <a:gd name="T3" fmla="*/ 0 h 194"/>
              <a:gd name="T4" fmla="*/ 207 w 328"/>
              <a:gd name="T5" fmla="*/ 0 h 194"/>
              <a:gd name="T6" fmla="*/ 204 w 328"/>
              <a:gd name="T7" fmla="*/ 6 h 194"/>
              <a:gd name="T8" fmla="*/ 124 w 328"/>
              <a:gd name="T9" fmla="*/ 50 h 194"/>
              <a:gd name="T10" fmla="*/ 124 w 328"/>
              <a:gd name="T11" fmla="*/ 6 h 194"/>
              <a:gd name="T12" fmla="*/ 121 w 328"/>
              <a:gd name="T13" fmla="*/ 0 h 194"/>
              <a:gd name="T14" fmla="*/ 118 w 328"/>
              <a:gd name="T15" fmla="*/ 0 h 194"/>
              <a:gd name="T16" fmla="*/ 3 w 328"/>
              <a:gd name="T17" fmla="*/ 93 h 194"/>
              <a:gd name="T18" fmla="*/ 2 w 328"/>
              <a:gd name="T19" fmla="*/ 95 h 194"/>
              <a:gd name="T20" fmla="*/ 0 w 328"/>
              <a:gd name="T21" fmla="*/ 96 h 194"/>
              <a:gd name="T22" fmla="*/ 3 w 328"/>
              <a:gd name="T23" fmla="*/ 101 h 194"/>
              <a:gd name="T24" fmla="*/ 116 w 328"/>
              <a:gd name="T25" fmla="*/ 193 h 194"/>
              <a:gd name="T26" fmla="*/ 120 w 328"/>
              <a:gd name="T27" fmla="*/ 194 h 194"/>
              <a:gd name="T28" fmla="*/ 121 w 328"/>
              <a:gd name="T29" fmla="*/ 193 h 194"/>
              <a:gd name="T30" fmla="*/ 124 w 328"/>
              <a:gd name="T31" fmla="*/ 188 h 194"/>
              <a:gd name="T32" fmla="*/ 204 w 328"/>
              <a:gd name="T33" fmla="*/ 144 h 194"/>
              <a:gd name="T34" fmla="*/ 204 w 328"/>
              <a:gd name="T35" fmla="*/ 188 h 194"/>
              <a:gd name="T36" fmla="*/ 207 w 328"/>
              <a:gd name="T37" fmla="*/ 193 h 194"/>
              <a:gd name="T38" fmla="*/ 210 w 328"/>
              <a:gd name="T39" fmla="*/ 194 h 194"/>
              <a:gd name="T40" fmla="*/ 326 w 328"/>
              <a:gd name="T41" fmla="*/ 101 h 194"/>
              <a:gd name="T42" fmla="*/ 328 w 328"/>
              <a:gd name="T43" fmla="*/ 100 h 194"/>
              <a:gd name="T44" fmla="*/ 328 w 328"/>
              <a:gd name="T45" fmla="*/ 96 h 194"/>
              <a:gd name="T46" fmla="*/ 326 w 328"/>
              <a:gd name="T47" fmla="*/ 93 h 194"/>
              <a:gd name="T48" fmla="*/ 215 w 328"/>
              <a:gd name="T49" fmla="*/ 178 h 194"/>
              <a:gd name="T50" fmla="*/ 215 w 328"/>
              <a:gd name="T51" fmla="*/ 139 h 194"/>
              <a:gd name="T52" fmla="*/ 208 w 328"/>
              <a:gd name="T53" fmla="*/ 133 h 194"/>
              <a:gd name="T54" fmla="*/ 120 w 328"/>
              <a:gd name="T55" fmla="*/ 133 h 194"/>
              <a:gd name="T56" fmla="*/ 113 w 328"/>
              <a:gd name="T57" fmla="*/ 139 h 194"/>
              <a:gd name="T58" fmla="*/ 14 w 328"/>
              <a:gd name="T59" fmla="*/ 96 h 194"/>
              <a:gd name="T60" fmla="*/ 113 w 328"/>
              <a:gd name="T61" fmla="*/ 55 h 194"/>
              <a:gd name="T62" fmla="*/ 115 w 328"/>
              <a:gd name="T63" fmla="*/ 60 h 194"/>
              <a:gd name="T64" fmla="*/ 208 w 328"/>
              <a:gd name="T65" fmla="*/ 61 h 194"/>
              <a:gd name="T66" fmla="*/ 213 w 328"/>
              <a:gd name="T67" fmla="*/ 60 h 194"/>
              <a:gd name="T68" fmla="*/ 215 w 328"/>
              <a:gd name="T69" fmla="*/ 17 h 194"/>
              <a:gd name="T70" fmla="*/ 215 w 328"/>
              <a:gd name="T71" fmla="*/ 17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8" h="194">
                <a:moveTo>
                  <a:pt x="326" y="93"/>
                </a:moveTo>
                <a:lnTo>
                  <a:pt x="213" y="1"/>
                </a:lnTo>
                <a:lnTo>
                  <a:pt x="213" y="1"/>
                </a:lnTo>
                <a:lnTo>
                  <a:pt x="210" y="0"/>
                </a:lnTo>
                <a:lnTo>
                  <a:pt x="207" y="0"/>
                </a:lnTo>
                <a:lnTo>
                  <a:pt x="207" y="0"/>
                </a:lnTo>
                <a:lnTo>
                  <a:pt x="204" y="3"/>
                </a:lnTo>
                <a:lnTo>
                  <a:pt x="204" y="6"/>
                </a:lnTo>
                <a:lnTo>
                  <a:pt x="204" y="50"/>
                </a:lnTo>
                <a:lnTo>
                  <a:pt x="124" y="50"/>
                </a:lnTo>
                <a:lnTo>
                  <a:pt x="124" y="6"/>
                </a:lnTo>
                <a:lnTo>
                  <a:pt x="124" y="6"/>
                </a:lnTo>
                <a:lnTo>
                  <a:pt x="124" y="3"/>
                </a:lnTo>
                <a:lnTo>
                  <a:pt x="121" y="0"/>
                </a:lnTo>
                <a:lnTo>
                  <a:pt x="121" y="0"/>
                </a:lnTo>
                <a:lnTo>
                  <a:pt x="118" y="0"/>
                </a:lnTo>
                <a:lnTo>
                  <a:pt x="116" y="1"/>
                </a:lnTo>
                <a:lnTo>
                  <a:pt x="3" y="93"/>
                </a:lnTo>
                <a:lnTo>
                  <a:pt x="3" y="93"/>
                </a:lnTo>
                <a:lnTo>
                  <a:pt x="2" y="95"/>
                </a:lnTo>
                <a:lnTo>
                  <a:pt x="0" y="96"/>
                </a:lnTo>
                <a:lnTo>
                  <a:pt x="0" y="96"/>
                </a:lnTo>
                <a:lnTo>
                  <a:pt x="2" y="100"/>
                </a:lnTo>
                <a:lnTo>
                  <a:pt x="3" y="101"/>
                </a:lnTo>
                <a:lnTo>
                  <a:pt x="116" y="193"/>
                </a:lnTo>
                <a:lnTo>
                  <a:pt x="116" y="193"/>
                </a:lnTo>
                <a:lnTo>
                  <a:pt x="120" y="194"/>
                </a:lnTo>
                <a:lnTo>
                  <a:pt x="120" y="194"/>
                </a:lnTo>
                <a:lnTo>
                  <a:pt x="121" y="193"/>
                </a:lnTo>
                <a:lnTo>
                  <a:pt x="121" y="193"/>
                </a:lnTo>
                <a:lnTo>
                  <a:pt x="124" y="191"/>
                </a:lnTo>
                <a:lnTo>
                  <a:pt x="124" y="188"/>
                </a:lnTo>
                <a:lnTo>
                  <a:pt x="124" y="144"/>
                </a:lnTo>
                <a:lnTo>
                  <a:pt x="204" y="144"/>
                </a:lnTo>
                <a:lnTo>
                  <a:pt x="204" y="188"/>
                </a:lnTo>
                <a:lnTo>
                  <a:pt x="204" y="188"/>
                </a:lnTo>
                <a:lnTo>
                  <a:pt x="204" y="191"/>
                </a:lnTo>
                <a:lnTo>
                  <a:pt x="207" y="193"/>
                </a:lnTo>
                <a:lnTo>
                  <a:pt x="207" y="193"/>
                </a:lnTo>
                <a:lnTo>
                  <a:pt x="210" y="194"/>
                </a:lnTo>
                <a:lnTo>
                  <a:pt x="213" y="193"/>
                </a:lnTo>
                <a:lnTo>
                  <a:pt x="326" y="101"/>
                </a:lnTo>
                <a:lnTo>
                  <a:pt x="326" y="101"/>
                </a:lnTo>
                <a:lnTo>
                  <a:pt x="328" y="100"/>
                </a:lnTo>
                <a:lnTo>
                  <a:pt x="328" y="96"/>
                </a:lnTo>
                <a:lnTo>
                  <a:pt x="328" y="96"/>
                </a:lnTo>
                <a:lnTo>
                  <a:pt x="328" y="95"/>
                </a:lnTo>
                <a:lnTo>
                  <a:pt x="326" y="93"/>
                </a:lnTo>
                <a:lnTo>
                  <a:pt x="326" y="93"/>
                </a:lnTo>
                <a:close/>
                <a:moveTo>
                  <a:pt x="215" y="178"/>
                </a:moveTo>
                <a:lnTo>
                  <a:pt x="215" y="139"/>
                </a:lnTo>
                <a:lnTo>
                  <a:pt x="215" y="139"/>
                </a:lnTo>
                <a:lnTo>
                  <a:pt x="213" y="135"/>
                </a:lnTo>
                <a:lnTo>
                  <a:pt x="208" y="133"/>
                </a:lnTo>
                <a:lnTo>
                  <a:pt x="120" y="133"/>
                </a:lnTo>
                <a:lnTo>
                  <a:pt x="120" y="133"/>
                </a:lnTo>
                <a:lnTo>
                  <a:pt x="115" y="135"/>
                </a:lnTo>
                <a:lnTo>
                  <a:pt x="113" y="139"/>
                </a:lnTo>
                <a:lnTo>
                  <a:pt x="113" y="178"/>
                </a:lnTo>
                <a:lnTo>
                  <a:pt x="14" y="96"/>
                </a:lnTo>
                <a:lnTo>
                  <a:pt x="113" y="17"/>
                </a:lnTo>
                <a:lnTo>
                  <a:pt x="113" y="55"/>
                </a:lnTo>
                <a:lnTo>
                  <a:pt x="113" y="55"/>
                </a:lnTo>
                <a:lnTo>
                  <a:pt x="115" y="60"/>
                </a:lnTo>
                <a:lnTo>
                  <a:pt x="120" y="61"/>
                </a:lnTo>
                <a:lnTo>
                  <a:pt x="208" y="61"/>
                </a:lnTo>
                <a:lnTo>
                  <a:pt x="208" y="61"/>
                </a:lnTo>
                <a:lnTo>
                  <a:pt x="213" y="60"/>
                </a:lnTo>
                <a:lnTo>
                  <a:pt x="215" y="55"/>
                </a:lnTo>
                <a:lnTo>
                  <a:pt x="215" y="17"/>
                </a:lnTo>
                <a:lnTo>
                  <a:pt x="314" y="96"/>
                </a:lnTo>
                <a:lnTo>
                  <a:pt x="215" y="17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182" name="Freeform 483"/>
          <p:cNvSpPr>
            <a:spLocks noEditPoints="1"/>
          </p:cNvSpPr>
          <p:nvPr/>
        </p:nvSpPr>
        <p:spPr bwMode="auto">
          <a:xfrm>
            <a:off x="5331246" y="4687908"/>
            <a:ext cx="418860" cy="279085"/>
          </a:xfrm>
          <a:custGeom>
            <a:avLst/>
            <a:gdLst>
              <a:gd name="T0" fmla="*/ 223 w 224"/>
              <a:gd name="T1" fmla="*/ 96 h 199"/>
              <a:gd name="T2" fmla="*/ 105 w 224"/>
              <a:gd name="T3" fmla="*/ 1 h 199"/>
              <a:gd name="T4" fmla="*/ 105 w 224"/>
              <a:gd name="T5" fmla="*/ 1 h 199"/>
              <a:gd name="T6" fmla="*/ 103 w 224"/>
              <a:gd name="T7" fmla="*/ 0 h 199"/>
              <a:gd name="T8" fmla="*/ 100 w 224"/>
              <a:gd name="T9" fmla="*/ 1 h 199"/>
              <a:gd name="T10" fmla="*/ 100 w 224"/>
              <a:gd name="T11" fmla="*/ 1 h 199"/>
              <a:gd name="T12" fmla="*/ 97 w 224"/>
              <a:gd name="T13" fmla="*/ 3 h 199"/>
              <a:gd name="T14" fmla="*/ 97 w 224"/>
              <a:gd name="T15" fmla="*/ 6 h 199"/>
              <a:gd name="T16" fmla="*/ 97 w 224"/>
              <a:gd name="T17" fmla="*/ 52 h 199"/>
              <a:gd name="T18" fmla="*/ 7 w 224"/>
              <a:gd name="T19" fmla="*/ 52 h 199"/>
              <a:gd name="T20" fmla="*/ 7 w 224"/>
              <a:gd name="T21" fmla="*/ 52 h 199"/>
              <a:gd name="T22" fmla="*/ 2 w 224"/>
              <a:gd name="T23" fmla="*/ 53 h 199"/>
              <a:gd name="T24" fmla="*/ 0 w 224"/>
              <a:gd name="T25" fmla="*/ 57 h 199"/>
              <a:gd name="T26" fmla="*/ 0 w 224"/>
              <a:gd name="T27" fmla="*/ 142 h 199"/>
              <a:gd name="T28" fmla="*/ 0 w 224"/>
              <a:gd name="T29" fmla="*/ 142 h 199"/>
              <a:gd name="T30" fmla="*/ 2 w 224"/>
              <a:gd name="T31" fmla="*/ 147 h 199"/>
              <a:gd name="T32" fmla="*/ 7 w 224"/>
              <a:gd name="T33" fmla="*/ 148 h 199"/>
              <a:gd name="T34" fmla="*/ 97 w 224"/>
              <a:gd name="T35" fmla="*/ 148 h 199"/>
              <a:gd name="T36" fmla="*/ 97 w 224"/>
              <a:gd name="T37" fmla="*/ 194 h 199"/>
              <a:gd name="T38" fmla="*/ 97 w 224"/>
              <a:gd name="T39" fmla="*/ 194 h 199"/>
              <a:gd name="T40" fmla="*/ 97 w 224"/>
              <a:gd name="T41" fmla="*/ 197 h 199"/>
              <a:gd name="T42" fmla="*/ 100 w 224"/>
              <a:gd name="T43" fmla="*/ 199 h 199"/>
              <a:gd name="T44" fmla="*/ 100 w 224"/>
              <a:gd name="T45" fmla="*/ 199 h 199"/>
              <a:gd name="T46" fmla="*/ 102 w 224"/>
              <a:gd name="T47" fmla="*/ 199 h 199"/>
              <a:gd name="T48" fmla="*/ 102 w 224"/>
              <a:gd name="T49" fmla="*/ 199 h 199"/>
              <a:gd name="T50" fmla="*/ 105 w 224"/>
              <a:gd name="T51" fmla="*/ 199 h 199"/>
              <a:gd name="T52" fmla="*/ 223 w 224"/>
              <a:gd name="T53" fmla="*/ 104 h 199"/>
              <a:gd name="T54" fmla="*/ 223 w 224"/>
              <a:gd name="T55" fmla="*/ 104 h 199"/>
              <a:gd name="T56" fmla="*/ 224 w 224"/>
              <a:gd name="T57" fmla="*/ 103 h 199"/>
              <a:gd name="T58" fmla="*/ 224 w 224"/>
              <a:gd name="T59" fmla="*/ 99 h 199"/>
              <a:gd name="T60" fmla="*/ 224 w 224"/>
              <a:gd name="T61" fmla="*/ 99 h 199"/>
              <a:gd name="T62" fmla="*/ 224 w 224"/>
              <a:gd name="T63" fmla="*/ 98 h 199"/>
              <a:gd name="T64" fmla="*/ 223 w 224"/>
              <a:gd name="T65" fmla="*/ 96 h 199"/>
              <a:gd name="T66" fmla="*/ 223 w 224"/>
              <a:gd name="T67" fmla="*/ 96 h 199"/>
              <a:gd name="T68" fmla="*/ 108 w 224"/>
              <a:gd name="T69" fmla="*/ 184 h 199"/>
              <a:gd name="T70" fmla="*/ 108 w 224"/>
              <a:gd name="T71" fmla="*/ 142 h 199"/>
              <a:gd name="T72" fmla="*/ 108 w 224"/>
              <a:gd name="T73" fmla="*/ 142 h 199"/>
              <a:gd name="T74" fmla="*/ 106 w 224"/>
              <a:gd name="T75" fmla="*/ 139 h 199"/>
              <a:gd name="T76" fmla="*/ 102 w 224"/>
              <a:gd name="T77" fmla="*/ 138 h 199"/>
              <a:gd name="T78" fmla="*/ 11 w 224"/>
              <a:gd name="T79" fmla="*/ 138 h 199"/>
              <a:gd name="T80" fmla="*/ 11 w 224"/>
              <a:gd name="T81" fmla="*/ 63 h 199"/>
              <a:gd name="T82" fmla="*/ 102 w 224"/>
              <a:gd name="T83" fmla="*/ 63 h 199"/>
              <a:gd name="T84" fmla="*/ 102 w 224"/>
              <a:gd name="T85" fmla="*/ 63 h 199"/>
              <a:gd name="T86" fmla="*/ 106 w 224"/>
              <a:gd name="T87" fmla="*/ 61 h 199"/>
              <a:gd name="T88" fmla="*/ 108 w 224"/>
              <a:gd name="T89" fmla="*/ 57 h 199"/>
              <a:gd name="T90" fmla="*/ 108 w 224"/>
              <a:gd name="T91" fmla="*/ 17 h 199"/>
              <a:gd name="T92" fmla="*/ 210 w 224"/>
              <a:gd name="T93" fmla="*/ 99 h 199"/>
              <a:gd name="T94" fmla="*/ 108 w 224"/>
              <a:gd name="T95" fmla="*/ 18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199">
                <a:moveTo>
                  <a:pt x="223" y="96"/>
                </a:moveTo>
                <a:lnTo>
                  <a:pt x="105" y="1"/>
                </a:lnTo>
                <a:lnTo>
                  <a:pt x="105" y="1"/>
                </a:lnTo>
                <a:lnTo>
                  <a:pt x="103" y="0"/>
                </a:lnTo>
                <a:lnTo>
                  <a:pt x="100" y="1"/>
                </a:lnTo>
                <a:lnTo>
                  <a:pt x="100" y="1"/>
                </a:lnTo>
                <a:lnTo>
                  <a:pt x="97" y="3"/>
                </a:lnTo>
                <a:lnTo>
                  <a:pt x="97" y="6"/>
                </a:lnTo>
                <a:lnTo>
                  <a:pt x="97" y="52"/>
                </a:lnTo>
                <a:lnTo>
                  <a:pt x="7" y="52"/>
                </a:lnTo>
                <a:lnTo>
                  <a:pt x="7" y="52"/>
                </a:lnTo>
                <a:lnTo>
                  <a:pt x="2" y="53"/>
                </a:lnTo>
                <a:lnTo>
                  <a:pt x="0" y="57"/>
                </a:lnTo>
                <a:lnTo>
                  <a:pt x="0" y="142"/>
                </a:lnTo>
                <a:lnTo>
                  <a:pt x="0" y="142"/>
                </a:lnTo>
                <a:lnTo>
                  <a:pt x="2" y="147"/>
                </a:lnTo>
                <a:lnTo>
                  <a:pt x="7" y="148"/>
                </a:lnTo>
                <a:lnTo>
                  <a:pt x="97" y="148"/>
                </a:lnTo>
                <a:lnTo>
                  <a:pt x="97" y="194"/>
                </a:lnTo>
                <a:lnTo>
                  <a:pt x="97" y="194"/>
                </a:lnTo>
                <a:lnTo>
                  <a:pt x="97" y="197"/>
                </a:lnTo>
                <a:lnTo>
                  <a:pt x="100" y="199"/>
                </a:lnTo>
                <a:lnTo>
                  <a:pt x="100" y="199"/>
                </a:lnTo>
                <a:lnTo>
                  <a:pt x="102" y="199"/>
                </a:lnTo>
                <a:lnTo>
                  <a:pt x="102" y="199"/>
                </a:lnTo>
                <a:lnTo>
                  <a:pt x="105" y="199"/>
                </a:lnTo>
                <a:lnTo>
                  <a:pt x="223" y="104"/>
                </a:lnTo>
                <a:lnTo>
                  <a:pt x="223" y="104"/>
                </a:lnTo>
                <a:lnTo>
                  <a:pt x="224" y="103"/>
                </a:lnTo>
                <a:lnTo>
                  <a:pt x="224" y="99"/>
                </a:lnTo>
                <a:lnTo>
                  <a:pt x="224" y="99"/>
                </a:lnTo>
                <a:lnTo>
                  <a:pt x="224" y="98"/>
                </a:lnTo>
                <a:lnTo>
                  <a:pt x="223" y="96"/>
                </a:lnTo>
                <a:lnTo>
                  <a:pt x="223" y="96"/>
                </a:lnTo>
                <a:close/>
                <a:moveTo>
                  <a:pt x="108" y="184"/>
                </a:moveTo>
                <a:lnTo>
                  <a:pt x="108" y="142"/>
                </a:lnTo>
                <a:lnTo>
                  <a:pt x="108" y="142"/>
                </a:lnTo>
                <a:lnTo>
                  <a:pt x="106" y="139"/>
                </a:lnTo>
                <a:lnTo>
                  <a:pt x="102" y="138"/>
                </a:lnTo>
                <a:lnTo>
                  <a:pt x="11" y="138"/>
                </a:lnTo>
                <a:lnTo>
                  <a:pt x="11" y="63"/>
                </a:lnTo>
                <a:lnTo>
                  <a:pt x="102" y="63"/>
                </a:lnTo>
                <a:lnTo>
                  <a:pt x="102" y="63"/>
                </a:lnTo>
                <a:lnTo>
                  <a:pt x="106" y="61"/>
                </a:lnTo>
                <a:lnTo>
                  <a:pt x="108" y="57"/>
                </a:lnTo>
                <a:lnTo>
                  <a:pt x="108" y="17"/>
                </a:lnTo>
                <a:lnTo>
                  <a:pt x="210" y="99"/>
                </a:lnTo>
                <a:lnTo>
                  <a:pt x="108" y="18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grpSp>
        <p:nvGrpSpPr>
          <p:cNvPr id="183" name="Group 182"/>
          <p:cNvGrpSpPr/>
          <p:nvPr/>
        </p:nvGrpSpPr>
        <p:grpSpPr>
          <a:xfrm>
            <a:off x="6197010" y="3080709"/>
            <a:ext cx="484308" cy="342195"/>
            <a:chOff x="5043488" y="3086100"/>
            <a:chExt cx="411163" cy="387350"/>
          </a:xfrm>
        </p:grpSpPr>
        <p:sp>
          <p:nvSpPr>
            <p:cNvPr id="184" name="Freeform 484"/>
            <p:cNvSpPr>
              <a:spLocks/>
            </p:cNvSpPr>
            <p:nvPr/>
          </p:nvSpPr>
          <p:spPr bwMode="auto">
            <a:xfrm>
              <a:off x="5270501" y="3149600"/>
              <a:ext cx="184150" cy="323850"/>
            </a:xfrm>
            <a:custGeom>
              <a:avLst/>
              <a:gdLst>
                <a:gd name="T0" fmla="*/ 115 w 116"/>
                <a:gd name="T1" fmla="*/ 110 h 204"/>
                <a:gd name="T2" fmla="*/ 101 w 116"/>
                <a:gd name="T3" fmla="*/ 70 h 204"/>
                <a:gd name="T4" fmla="*/ 89 w 116"/>
                <a:gd name="T5" fmla="*/ 41 h 204"/>
                <a:gd name="T6" fmla="*/ 64 w 116"/>
                <a:gd name="T7" fmla="*/ 12 h 204"/>
                <a:gd name="T8" fmla="*/ 50 w 116"/>
                <a:gd name="T9" fmla="*/ 3 h 204"/>
                <a:gd name="T10" fmla="*/ 35 w 116"/>
                <a:gd name="T11" fmla="*/ 0 h 204"/>
                <a:gd name="T12" fmla="*/ 24 w 116"/>
                <a:gd name="T13" fmla="*/ 1 h 204"/>
                <a:gd name="T14" fmla="*/ 15 w 116"/>
                <a:gd name="T15" fmla="*/ 4 h 204"/>
                <a:gd name="T16" fmla="*/ 6 w 116"/>
                <a:gd name="T17" fmla="*/ 17 h 204"/>
                <a:gd name="T18" fmla="*/ 6 w 116"/>
                <a:gd name="T19" fmla="*/ 26 h 204"/>
                <a:gd name="T20" fmla="*/ 9 w 116"/>
                <a:gd name="T21" fmla="*/ 30 h 204"/>
                <a:gd name="T22" fmla="*/ 12 w 116"/>
                <a:gd name="T23" fmla="*/ 30 h 204"/>
                <a:gd name="T24" fmla="*/ 14 w 116"/>
                <a:gd name="T25" fmla="*/ 27 h 204"/>
                <a:gd name="T26" fmla="*/ 17 w 116"/>
                <a:gd name="T27" fmla="*/ 14 h 204"/>
                <a:gd name="T28" fmla="*/ 26 w 116"/>
                <a:gd name="T29" fmla="*/ 9 h 204"/>
                <a:gd name="T30" fmla="*/ 35 w 116"/>
                <a:gd name="T31" fmla="*/ 9 h 204"/>
                <a:gd name="T32" fmla="*/ 41 w 116"/>
                <a:gd name="T33" fmla="*/ 9 h 204"/>
                <a:gd name="T34" fmla="*/ 53 w 116"/>
                <a:gd name="T35" fmla="*/ 14 h 204"/>
                <a:gd name="T36" fmla="*/ 70 w 116"/>
                <a:gd name="T37" fmla="*/ 30 h 204"/>
                <a:gd name="T38" fmla="*/ 81 w 116"/>
                <a:gd name="T39" fmla="*/ 46 h 204"/>
                <a:gd name="T40" fmla="*/ 101 w 116"/>
                <a:gd name="T41" fmla="*/ 96 h 204"/>
                <a:gd name="T42" fmla="*/ 107 w 116"/>
                <a:gd name="T43" fmla="*/ 112 h 204"/>
                <a:gd name="T44" fmla="*/ 109 w 116"/>
                <a:gd name="T45" fmla="*/ 145 h 204"/>
                <a:gd name="T46" fmla="*/ 105 w 116"/>
                <a:gd name="T47" fmla="*/ 173 h 204"/>
                <a:gd name="T48" fmla="*/ 101 w 116"/>
                <a:gd name="T49" fmla="*/ 182 h 204"/>
                <a:gd name="T50" fmla="*/ 95 w 116"/>
                <a:gd name="T51" fmla="*/ 190 h 204"/>
                <a:gd name="T52" fmla="*/ 87 w 116"/>
                <a:gd name="T53" fmla="*/ 194 h 204"/>
                <a:gd name="T54" fmla="*/ 76 w 116"/>
                <a:gd name="T55" fmla="*/ 194 h 204"/>
                <a:gd name="T56" fmla="*/ 40 w 116"/>
                <a:gd name="T57" fmla="*/ 190 h 204"/>
                <a:gd name="T58" fmla="*/ 30 w 116"/>
                <a:gd name="T59" fmla="*/ 187 h 204"/>
                <a:gd name="T60" fmla="*/ 18 w 116"/>
                <a:gd name="T61" fmla="*/ 178 h 204"/>
                <a:gd name="T62" fmla="*/ 12 w 116"/>
                <a:gd name="T63" fmla="*/ 164 h 204"/>
                <a:gd name="T64" fmla="*/ 7 w 116"/>
                <a:gd name="T65" fmla="*/ 135 h 204"/>
                <a:gd name="T66" fmla="*/ 7 w 116"/>
                <a:gd name="T67" fmla="*/ 130 h 204"/>
                <a:gd name="T68" fmla="*/ 7 w 116"/>
                <a:gd name="T69" fmla="*/ 121 h 204"/>
                <a:gd name="T70" fmla="*/ 7 w 116"/>
                <a:gd name="T71" fmla="*/ 83 h 204"/>
                <a:gd name="T72" fmla="*/ 3 w 116"/>
                <a:gd name="T73" fmla="*/ 79 h 204"/>
                <a:gd name="T74" fmla="*/ 0 w 116"/>
                <a:gd name="T75" fmla="*/ 79 h 204"/>
                <a:gd name="T76" fmla="*/ 0 w 116"/>
                <a:gd name="T77" fmla="*/ 83 h 204"/>
                <a:gd name="T78" fmla="*/ 0 w 116"/>
                <a:gd name="T79" fmla="*/ 119 h 204"/>
                <a:gd name="T80" fmla="*/ 0 w 116"/>
                <a:gd name="T81" fmla="*/ 130 h 204"/>
                <a:gd name="T82" fmla="*/ 0 w 116"/>
                <a:gd name="T83" fmla="*/ 135 h 204"/>
                <a:gd name="T84" fmla="*/ 4 w 116"/>
                <a:gd name="T85" fmla="*/ 165 h 204"/>
                <a:gd name="T86" fmla="*/ 12 w 116"/>
                <a:gd name="T87" fmla="*/ 182 h 204"/>
                <a:gd name="T88" fmla="*/ 26 w 116"/>
                <a:gd name="T89" fmla="*/ 194 h 204"/>
                <a:gd name="T90" fmla="*/ 36 w 116"/>
                <a:gd name="T91" fmla="*/ 197 h 204"/>
                <a:gd name="T92" fmla="*/ 75 w 116"/>
                <a:gd name="T93" fmla="*/ 204 h 204"/>
                <a:gd name="T94" fmla="*/ 82 w 116"/>
                <a:gd name="T95" fmla="*/ 204 h 204"/>
                <a:gd name="T96" fmla="*/ 95 w 116"/>
                <a:gd name="T97" fmla="*/ 199 h 204"/>
                <a:gd name="T98" fmla="*/ 104 w 116"/>
                <a:gd name="T99" fmla="*/ 193 h 204"/>
                <a:gd name="T100" fmla="*/ 112 w 116"/>
                <a:gd name="T101" fmla="*/ 181 h 204"/>
                <a:gd name="T102" fmla="*/ 113 w 116"/>
                <a:gd name="T103" fmla="*/ 174 h 204"/>
                <a:gd name="T104" fmla="*/ 116 w 116"/>
                <a:gd name="T105" fmla="*/ 147 h 204"/>
                <a:gd name="T106" fmla="*/ 115 w 116"/>
                <a:gd name="T107" fmla="*/ 11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204">
                  <a:moveTo>
                    <a:pt x="115" y="110"/>
                  </a:moveTo>
                  <a:lnTo>
                    <a:pt x="115" y="110"/>
                  </a:lnTo>
                  <a:lnTo>
                    <a:pt x="109" y="93"/>
                  </a:lnTo>
                  <a:lnTo>
                    <a:pt x="101" y="70"/>
                  </a:lnTo>
                  <a:lnTo>
                    <a:pt x="89" y="41"/>
                  </a:lnTo>
                  <a:lnTo>
                    <a:pt x="89" y="41"/>
                  </a:lnTo>
                  <a:lnTo>
                    <a:pt x="76" y="26"/>
                  </a:lnTo>
                  <a:lnTo>
                    <a:pt x="64" y="12"/>
                  </a:lnTo>
                  <a:lnTo>
                    <a:pt x="58" y="7"/>
                  </a:lnTo>
                  <a:lnTo>
                    <a:pt x="50" y="3"/>
                  </a:lnTo>
                  <a:lnTo>
                    <a:pt x="43" y="1"/>
                  </a:lnTo>
                  <a:lnTo>
                    <a:pt x="35" y="0"/>
                  </a:lnTo>
                  <a:lnTo>
                    <a:pt x="35" y="0"/>
                  </a:lnTo>
                  <a:lnTo>
                    <a:pt x="24" y="1"/>
                  </a:lnTo>
                  <a:lnTo>
                    <a:pt x="24" y="1"/>
                  </a:lnTo>
                  <a:lnTo>
                    <a:pt x="15" y="4"/>
                  </a:lnTo>
                  <a:lnTo>
                    <a:pt x="10" y="9"/>
                  </a:lnTo>
                  <a:lnTo>
                    <a:pt x="6" y="17"/>
                  </a:lnTo>
                  <a:lnTo>
                    <a:pt x="6" y="26"/>
                  </a:lnTo>
                  <a:lnTo>
                    <a:pt x="6" y="26"/>
                  </a:lnTo>
                  <a:lnTo>
                    <a:pt x="6" y="29"/>
                  </a:lnTo>
                  <a:lnTo>
                    <a:pt x="9" y="30"/>
                  </a:lnTo>
                  <a:lnTo>
                    <a:pt x="9" y="30"/>
                  </a:lnTo>
                  <a:lnTo>
                    <a:pt x="12" y="30"/>
                  </a:lnTo>
                  <a:lnTo>
                    <a:pt x="14" y="27"/>
                  </a:lnTo>
                  <a:lnTo>
                    <a:pt x="14" y="27"/>
                  </a:lnTo>
                  <a:lnTo>
                    <a:pt x="15" y="20"/>
                  </a:lnTo>
                  <a:lnTo>
                    <a:pt x="17" y="14"/>
                  </a:lnTo>
                  <a:lnTo>
                    <a:pt x="20" y="11"/>
                  </a:lnTo>
                  <a:lnTo>
                    <a:pt x="26" y="9"/>
                  </a:lnTo>
                  <a:lnTo>
                    <a:pt x="26" y="9"/>
                  </a:lnTo>
                  <a:lnTo>
                    <a:pt x="35" y="9"/>
                  </a:lnTo>
                  <a:lnTo>
                    <a:pt x="35" y="9"/>
                  </a:lnTo>
                  <a:lnTo>
                    <a:pt x="41" y="9"/>
                  </a:lnTo>
                  <a:lnTo>
                    <a:pt x="47" y="11"/>
                  </a:lnTo>
                  <a:lnTo>
                    <a:pt x="53" y="14"/>
                  </a:lnTo>
                  <a:lnTo>
                    <a:pt x="58" y="18"/>
                  </a:lnTo>
                  <a:lnTo>
                    <a:pt x="70" y="30"/>
                  </a:lnTo>
                  <a:lnTo>
                    <a:pt x="81" y="46"/>
                  </a:lnTo>
                  <a:lnTo>
                    <a:pt x="81" y="46"/>
                  </a:lnTo>
                  <a:lnTo>
                    <a:pt x="93" y="75"/>
                  </a:lnTo>
                  <a:lnTo>
                    <a:pt x="101" y="96"/>
                  </a:lnTo>
                  <a:lnTo>
                    <a:pt x="107" y="112"/>
                  </a:lnTo>
                  <a:lnTo>
                    <a:pt x="107" y="112"/>
                  </a:lnTo>
                  <a:lnTo>
                    <a:pt x="109" y="130"/>
                  </a:lnTo>
                  <a:lnTo>
                    <a:pt x="109" y="145"/>
                  </a:lnTo>
                  <a:lnTo>
                    <a:pt x="107" y="161"/>
                  </a:lnTo>
                  <a:lnTo>
                    <a:pt x="105" y="173"/>
                  </a:lnTo>
                  <a:lnTo>
                    <a:pt x="105" y="173"/>
                  </a:lnTo>
                  <a:lnTo>
                    <a:pt x="101" y="182"/>
                  </a:lnTo>
                  <a:lnTo>
                    <a:pt x="99" y="187"/>
                  </a:lnTo>
                  <a:lnTo>
                    <a:pt x="95" y="190"/>
                  </a:lnTo>
                  <a:lnTo>
                    <a:pt x="92" y="193"/>
                  </a:lnTo>
                  <a:lnTo>
                    <a:pt x="87" y="194"/>
                  </a:lnTo>
                  <a:lnTo>
                    <a:pt x="76" y="194"/>
                  </a:lnTo>
                  <a:lnTo>
                    <a:pt x="76" y="194"/>
                  </a:lnTo>
                  <a:lnTo>
                    <a:pt x="59" y="194"/>
                  </a:lnTo>
                  <a:lnTo>
                    <a:pt x="40" y="190"/>
                  </a:lnTo>
                  <a:lnTo>
                    <a:pt x="40" y="190"/>
                  </a:lnTo>
                  <a:lnTo>
                    <a:pt x="30" y="187"/>
                  </a:lnTo>
                  <a:lnTo>
                    <a:pt x="24" y="184"/>
                  </a:lnTo>
                  <a:lnTo>
                    <a:pt x="18" y="178"/>
                  </a:lnTo>
                  <a:lnTo>
                    <a:pt x="15" y="171"/>
                  </a:lnTo>
                  <a:lnTo>
                    <a:pt x="12" y="164"/>
                  </a:lnTo>
                  <a:lnTo>
                    <a:pt x="10" y="155"/>
                  </a:lnTo>
                  <a:lnTo>
                    <a:pt x="7" y="135"/>
                  </a:lnTo>
                  <a:lnTo>
                    <a:pt x="7" y="130"/>
                  </a:lnTo>
                  <a:lnTo>
                    <a:pt x="7" y="130"/>
                  </a:lnTo>
                  <a:lnTo>
                    <a:pt x="7" y="121"/>
                  </a:lnTo>
                  <a:lnTo>
                    <a:pt x="7" y="121"/>
                  </a:lnTo>
                  <a:lnTo>
                    <a:pt x="7" y="83"/>
                  </a:lnTo>
                  <a:lnTo>
                    <a:pt x="7" y="83"/>
                  </a:lnTo>
                  <a:lnTo>
                    <a:pt x="6" y="79"/>
                  </a:lnTo>
                  <a:lnTo>
                    <a:pt x="3" y="79"/>
                  </a:lnTo>
                  <a:lnTo>
                    <a:pt x="3" y="79"/>
                  </a:lnTo>
                  <a:lnTo>
                    <a:pt x="0" y="79"/>
                  </a:lnTo>
                  <a:lnTo>
                    <a:pt x="0" y="79"/>
                  </a:lnTo>
                  <a:lnTo>
                    <a:pt x="0" y="83"/>
                  </a:lnTo>
                  <a:lnTo>
                    <a:pt x="0" y="83"/>
                  </a:lnTo>
                  <a:lnTo>
                    <a:pt x="0" y="119"/>
                  </a:lnTo>
                  <a:lnTo>
                    <a:pt x="0" y="119"/>
                  </a:lnTo>
                  <a:lnTo>
                    <a:pt x="0" y="130"/>
                  </a:lnTo>
                  <a:lnTo>
                    <a:pt x="0" y="135"/>
                  </a:lnTo>
                  <a:lnTo>
                    <a:pt x="0" y="135"/>
                  </a:lnTo>
                  <a:lnTo>
                    <a:pt x="1" y="156"/>
                  </a:lnTo>
                  <a:lnTo>
                    <a:pt x="4" y="165"/>
                  </a:lnTo>
                  <a:lnTo>
                    <a:pt x="7" y="174"/>
                  </a:lnTo>
                  <a:lnTo>
                    <a:pt x="12" y="182"/>
                  </a:lnTo>
                  <a:lnTo>
                    <a:pt x="18" y="188"/>
                  </a:lnTo>
                  <a:lnTo>
                    <a:pt x="26" y="194"/>
                  </a:lnTo>
                  <a:lnTo>
                    <a:pt x="36" y="197"/>
                  </a:lnTo>
                  <a:lnTo>
                    <a:pt x="36" y="197"/>
                  </a:lnTo>
                  <a:lnTo>
                    <a:pt x="56" y="202"/>
                  </a:lnTo>
                  <a:lnTo>
                    <a:pt x="75" y="204"/>
                  </a:lnTo>
                  <a:lnTo>
                    <a:pt x="75" y="204"/>
                  </a:lnTo>
                  <a:lnTo>
                    <a:pt x="82" y="204"/>
                  </a:lnTo>
                  <a:lnTo>
                    <a:pt x="90" y="202"/>
                  </a:lnTo>
                  <a:lnTo>
                    <a:pt x="95" y="199"/>
                  </a:lnTo>
                  <a:lnTo>
                    <a:pt x="101" y="196"/>
                  </a:lnTo>
                  <a:lnTo>
                    <a:pt x="104" y="193"/>
                  </a:lnTo>
                  <a:lnTo>
                    <a:pt x="109" y="187"/>
                  </a:lnTo>
                  <a:lnTo>
                    <a:pt x="112" y="181"/>
                  </a:lnTo>
                  <a:lnTo>
                    <a:pt x="113" y="174"/>
                  </a:lnTo>
                  <a:lnTo>
                    <a:pt x="113" y="174"/>
                  </a:lnTo>
                  <a:lnTo>
                    <a:pt x="115" y="162"/>
                  </a:lnTo>
                  <a:lnTo>
                    <a:pt x="116" y="147"/>
                  </a:lnTo>
                  <a:lnTo>
                    <a:pt x="116" y="129"/>
                  </a:lnTo>
                  <a:lnTo>
                    <a:pt x="115" y="110"/>
                  </a:lnTo>
                  <a:lnTo>
                    <a:pt x="115" y="11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485"/>
            <p:cNvSpPr>
              <a:spLocks/>
            </p:cNvSpPr>
            <p:nvPr/>
          </p:nvSpPr>
          <p:spPr bwMode="auto">
            <a:xfrm>
              <a:off x="5106988" y="3086100"/>
              <a:ext cx="282575" cy="282575"/>
            </a:xfrm>
            <a:custGeom>
              <a:avLst/>
              <a:gdLst>
                <a:gd name="T0" fmla="*/ 144 w 178"/>
                <a:gd name="T1" fmla="*/ 153 h 178"/>
                <a:gd name="T2" fmla="*/ 147 w 178"/>
                <a:gd name="T3" fmla="*/ 156 h 178"/>
                <a:gd name="T4" fmla="*/ 141 w 178"/>
                <a:gd name="T5" fmla="*/ 173 h 178"/>
                <a:gd name="T6" fmla="*/ 141 w 178"/>
                <a:gd name="T7" fmla="*/ 176 h 178"/>
                <a:gd name="T8" fmla="*/ 144 w 178"/>
                <a:gd name="T9" fmla="*/ 178 h 178"/>
                <a:gd name="T10" fmla="*/ 146 w 178"/>
                <a:gd name="T11" fmla="*/ 178 h 178"/>
                <a:gd name="T12" fmla="*/ 149 w 178"/>
                <a:gd name="T13" fmla="*/ 176 h 178"/>
                <a:gd name="T14" fmla="*/ 173 w 178"/>
                <a:gd name="T15" fmla="*/ 169 h 178"/>
                <a:gd name="T16" fmla="*/ 176 w 178"/>
                <a:gd name="T17" fmla="*/ 167 h 178"/>
                <a:gd name="T18" fmla="*/ 178 w 178"/>
                <a:gd name="T19" fmla="*/ 164 h 178"/>
                <a:gd name="T20" fmla="*/ 178 w 178"/>
                <a:gd name="T21" fmla="*/ 161 h 178"/>
                <a:gd name="T22" fmla="*/ 152 w 178"/>
                <a:gd name="T23" fmla="*/ 155 h 178"/>
                <a:gd name="T24" fmla="*/ 152 w 178"/>
                <a:gd name="T25" fmla="*/ 152 h 178"/>
                <a:gd name="T26" fmla="*/ 146 w 178"/>
                <a:gd name="T27" fmla="*/ 126 h 178"/>
                <a:gd name="T28" fmla="*/ 170 w 178"/>
                <a:gd name="T29" fmla="*/ 130 h 178"/>
                <a:gd name="T30" fmla="*/ 173 w 178"/>
                <a:gd name="T31" fmla="*/ 126 h 178"/>
                <a:gd name="T32" fmla="*/ 173 w 178"/>
                <a:gd name="T33" fmla="*/ 123 h 178"/>
                <a:gd name="T34" fmla="*/ 170 w 178"/>
                <a:gd name="T35" fmla="*/ 121 h 178"/>
                <a:gd name="T36" fmla="*/ 92 w 178"/>
                <a:gd name="T37" fmla="*/ 77 h 178"/>
                <a:gd name="T38" fmla="*/ 92 w 178"/>
                <a:gd name="T39" fmla="*/ 5 h 178"/>
                <a:gd name="T40" fmla="*/ 87 w 178"/>
                <a:gd name="T41" fmla="*/ 0 h 178"/>
                <a:gd name="T42" fmla="*/ 84 w 178"/>
                <a:gd name="T43" fmla="*/ 2 h 178"/>
                <a:gd name="T44" fmla="*/ 83 w 178"/>
                <a:gd name="T45" fmla="*/ 80 h 178"/>
                <a:gd name="T46" fmla="*/ 8 w 178"/>
                <a:gd name="T47" fmla="*/ 121 h 178"/>
                <a:gd name="T48" fmla="*/ 5 w 178"/>
                <a:gd name="T49" fmla="*/ 123 h 178"/>
                <a:gd name="T50" fmla="*/ 5 w 178"/>
                <a:gd name="T51" fmla="*/ 126 h 178"/>
                <a:gd name="T52" fmla="*/ 5 w 178"/>
                <a:gd name="T53" fmla="*/ 129 h 178"/>
                <a:gd name="T54" fmla="*/ 8 w 178"/>
                <a:gd name="T55" fmla="*/ 130 h 178"/>
                <a:gd name="T56" fmla="*/ 25 w 178"/>
                <a:gd name="T57" fmla="*/ 152 h 178"/>
                <a:gd name="T58" fmla="*/ 25 w 178"/>
                <a:gd name="T59" fmla="*/ 152 h 178"/>
                <a:gd name="T60" fmla="*/ 3 w 178"/>
                <a:gd name="T61" fmla="*/ 159 h 178"/>
                <a:gd name="T62" fmla="*/ 0 w 178"/>
                <a:gd name="T63" fmla="*/ 161 h 178"/>
                <a:gd name="T64" fmla="*/ 0 w 178"/>
                <a:gd name="T65" fmla="*/ 164 h 178"/>
                <a:gd name="T66" fmla="*/ 2 w 178"/>
                <a:gd name="T67" fmla="*/ 167 h 178"/>
                <a:gd name="T68" fmla="*/ 5 w 178"/>
                <a:gd name="T69" fmla="*/ 169 h 178"/>
                <a:gd name="T70" fmla="*/ 23 w 178"/>
                <a:gd name="T71" fmla="*/ 164 h 178"/>
                <a:gd name="T72" fmla="*/ 28 w 178"/>
                <a:gd name="T73" fmla="*/ 176 h 178"/>
                <a:gd name="T74" fmla="*/ 32 w 178"/>
                <a:gd name="T75" fmla="*/ 178 h 178"/>
                <a:gd name="T76" fmla="*/ 34 w 178"/>
                <a:gd name="T77" fmla="*/ 178 h 178"/>
                <a:gd name="T78" fmla="*/ 35 w 178"/>
                <a:gd name="T79" fmla="*/ 176 h 178"/>
                <a:gd name="T80" fmla="*/ 35 w 178"/>
                <a:gd name="T81" fmla="*/ 173 h 178"/>
                <a:gd name="T82" fmla="*/ 31 w 178"/>
                <a:gd name="T83" fmla="*/ 156 h 178"/>
                <a:gd name="T84" fmla="*/ 32 w 178"/>
                <a:gd name="T85" fmla="*/ 153 h 178"/>
                <a:gd name="T86" fmla="*/ 89 w 178"/>
                <a:gd name="T87" fmla="*/ 84 h 178"/>
                <a:gd name="T88" fmla="*/ 144 w 178"/>
                <a:gd name="T89" fmla="*/ 15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178">
                  <a:moveTo>
                    <a:pt x="144" y="153"/>
                  </a:moveTo>
                  <a:lnTo>
                    <a:pt x="144" y="153"/>
                  </a:lnTo>
                  <a:lnTo>
                    <a:pt x="146" y="156"/>
                  </a:lnTo>
                  <a:lnTo>
                    <a:pt x="147" y="156"/>
                  </a:lnTo>
                  <a:lnTo>
                    <a:pt x="141" y="173"/>
                  </a:lnTo>
                  <a:lnTo>
                    <a:pt x="141" y="173"/>
                  </a:lnTo>
                  <a:lnTo>
                    <a:pt x="141" y="176"/>
                  </a:lnTo>
                  <a:lnTo>
                    <a:pt x="141" y="176"/>
                  </a:lnTo>
                  <a:lnTo>
                    <a:pt x="144" y="178"/>
                  </a:lnTo>
                  <a:lnTo>
                    <a:pt x="144" y="178"/>
                  </a:lnTo>
                  <a:lnTo>
                    <a:pt x="146" y="178"/>
                  </a:lnTo>
                  <a:lnTo>
                    <a:pt x="146" y="178"/>
                  </a:lnTo>
                  <a:lnTo>
                    <a:pt x="147" y="178"/>
                  </a:lnTo>
                  <a:lnTo>
                    <a:pt x="149" y="176"/>
                  </a:lnTo>
                  <a:lnTo>
                    <a:pt x="153" y="164"/>
                  </a:lnTo>
                  <a:lnTo>
                    <a:pt x="173" y="169"/>
                  </a:lnTo>
                  <a:lnTo>
                    <a:pt x="173" y="169"/>
                  </a:lnTo>
                  <a:lnTo>
                    <a:pt x="176" y="167"/>
                  </a:lnTo>
                  <a:lnTo>
                    <a:pt x="178" y="164"/>
                  </a:lnTo>
                  <a:lnTo>
                    <a:pt x="178" y="164"/>
                  </a:lnTo>
                  <a:lnTo>
                    <a:pt x="178" y="161"/>
                  </a:lnTo>
                  <a:lnTo>
                    <a:pt x="178" y="161"/>
                  </a:lnTo>
                  <a:lnTo>
                    <a:pt x="175" y="159"/>
                  </a:lnTo>
                  <a:lnTo>
                    <a:pt x="152" y="155"/>
                  </a:lnTo>
                  <a:lnTo>
                    <a:pt x="152" y="152"/>
                  </a:lnTo>
                  <a:lnTo>
                    <a:pt x="152" y="152"/>
                  </a:lnTo>
                  <a:lnTo>
                    <a:pt x="152" y="152"/>
                  </a:lnTo>
                  <a:lnTo>
                    <a:pt x="146" y="126"/>
                  </a:lnTo>
                  <a:lnTo>
                    <a:pt x="170" y="130"/>
                  </a:lnTo>
                  <a:lnTo>
                    <a:pt x="170" y="130"/>
                  </a:lnTo>
                  <a:lnTo>
                    <a:pt x="172" y="129"/>
                  </a:lnTo>
                  <a:lnTo>
                    <a:pt x="173" y="126"/>
                  </a:lnTo>
                  <a:lnTo>
                    <a:pt x="173" y="126"/>
                  </a:lnTo>
                  <a:lnTo>
                    <a:pt x="173" y="123"/>
                  </a:lnTo>
                  <a:lnTo>
                    <a:pt x="173" y="123"/>
                  </a:lnTo>
                  <a:lnTo>
                    <a:pt x="170" y="121"/>
                  </a:lnTo>
                  <a:lnTo>
                    <a:pt x="141" y="116"/>
                  </a:lnTo>
                  <a:lnTo>
                    <a:pt x="92" y="77"/>
                  </a:lnTo>
                  <a:lnTo>
                    <a:pt x="92" y="5"/>
                  </a:lnTo>
                  <a:lnTo>
                    <a:pt x="92" y="5"/>
                  </a:lnTo>
                  <a:lnTo>
                    <a:pt x="90" y="2"/>
                  </a:lnTo>
                  <a:lnTo>
                    <a:pt x="87" y="0"/>
                  </a:lnTo>
                  <a:lnTo>
                    <a:pt x="87" y="0"/>
                  </a:lnTo>
                  <a:lnTo>
                    <a:pt x="84" y="2"/>
                  </a:lnTo>
                  <a:lnTo>
                    <a:pt x="83" y="5"/>
                  </a:lnTo>
                  <a:lnTo>
                    <a:pt x="83" y="80"/>
                  </a:lnTo>
                  <a:lnTo>
                    <a:pt x="37" y="116"/>
                  </a:lnTo>
                  <a:lnTo>
                    <a:pt x="8" y="121"/>
                  </a:lnTo>
                  <a:lnTo>
                    <a:pt x="8" y="121"/>
                  </a:lnTo>
                  <a:lnTo>
                    <a:pt x="5" y="123"/>
                  </a:lnTo>
                  <a:lnTo>
                    <a:pt x="5" y="123"/>
                  </a:lnTo>
                  <a:lnTo>
                    <a:pt x="5" y="126"/>
                  </a:lnTo>
                  <a:lnTo>
                    <a:pt x="5" y="126"/>
                  </a:lnTo>
                  <a:lnTo>
                    <a:pt x="5" y="129"/>
                  </a:lnTo>
                  <a:lnTo>
                    <a:pt x="8" y="130"/>
                  </a:lnTo>
                  <a:lnTo>
                    <a:pt x="8" y="130"/>
                  </a:lnTo>
                  <a:lnTo>
                    <a:pt x="32" y="126"/>
                  </a:lnTo>
                  <a:lnTo>
                    <a:pt x="25" y="152"/>
                  </a:lnTo>
                  <a:lnTo>
                    <a:pt x="25" y="152"/>
                  </a:lnTo>
                  <a:lnTo>
                    <a:pt x="25" y="152"/>
                  </a:lnTo>
                  <a:lnTo>
                    <a:pt x="25" y="155"/>
                  </a:lnTo>
                  <a:lnTo>
                    <a:pt x="3" y="159"/>
                  </a:lnTo>
                  <a:lnTo>
                    <a:pt x="3" y="159"/>
                  </a:lnTo>
                  <a:lnTo>
                    <a:pt x="0" y="161"/>
                  </a:lnTo>
                  <a:lnTo>
                    <a:pt x="0" y="161"/>
                  </a:lnTo>
                  <a:lnTo>
                    <a:pt x="0" y="164"/>
                  </a:lnTo>
                  <a:lnTo>
                    <a:pt x="0" y="164"/>
                  </a:lnTo>
                  <a:lnTo>
                    <a:pt x="2" y="167"/>
                  </a:lnTo>
                  <a:lnTo>
                    <a:pt x="5" y="169"/>
                  </a:lnTo>
                  <a:lnTo>
                    <a:pt x="5" y="169"/>
                  </a:lnTo>
                  <a:lnTo>
                    <a:pt x="5" y="169"/>
                  </a:lnTo>
                  <a:lnTo>
                    <a:pt x="23" y="164"/>
                  </a:lnTo>
                  <a:lnTo>
                    <a:pt x="28" y="176"/>
                  </a:lnTo>
                  <a:lnTo>
                    <a:pt x="28" y="176"/>
                  </a:lnTo>
                  <a:lnTo>
                    <a:pt x="29" y="178"/>
                  </a:lnTo>
                  <a:lnTo>
                    <a:pt x="32" y="178"/>
                  </a:lnTo>
                  <a:lnTo>
                    <a:pt x="32" y="178"/>
                  </a:lnTo>
                  <a:lnTo>
                    <a:pt x="34" y="178"/>
                  </a:lnTo>
                  <a:lnTo>
                    <a:pt x="34" y="178"/>
                  </a:lnTo>
                  <a:lnTo>
                    <a:pt x="35" y="176"/>
                  </a:lnTo>
                  <a:lnTo>
                    <a:pt x="35" y="176"/>
                  </a:lnTo>
                  <a:lnTo>
                    <a:pt x="35" y="173"/>
                  </a:lnTo>
                  <a:lnTo>
                    <a:pt x="29" y="156"/>
                  </a:lnTo>
                  <a:lnTo>
                    <a:pt x="31" y="156"/>
                  </a:lnTo>
                  <a:lnTo>
                    <a:pt x="31" y="156"/>
                  </a:lnTo>
                  <a:lnTo>
                    <a:pt x="32" y="153"/>
                  </a:lnTo>
                  <a:lnTo>
                    <a:pt x="41" y="123"/>
                  </a:lnTo>
                  <a:lnTo>
                    <a:pt x="89" y="84"/>
                  </a:lnTo>
                  <a:lnTo>
                    <a:pt x="136" y="123"/>
                  </a:lnTo>
                  <a:lnTo>
                    <a:pt x="144" y="15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86"/>
            <p:cNvSpPr>
              <a:spLocks/>
            </p:cNvSpPr>
            <p:nvPr/>
          </p:nvSpPr>
          <p:spPr bwMode="auto">
            <a:xfrm>
              <a:off x="5043488" y="3149600"/>
              <a:ext cx="187325" cy="323850"/>
            </a:xfrm>
            <a:custGeom>
              <a:avLst/>
              <a:gdLst>
                <a:gd name="T0" fmla="*/ 114 w 118"/>
                <a:gd name="T1" fmla="*/ 78 h 204"/>
                <a:gd name="T2" fmla="*/ 109 w 118"/>
                <a:gd name="T3" fmla="*/ 83 h 204"/>
                <a:gd name="T4" fmla="*/ 109 w 118"/>
                <a:gd name="T5" fmla="*/ 121 h 204"/>
                <a:gd name="T6" fmla="*/ 109 w 118"/>
                <a:gd name="T7" fmla="*/ 130 h 204"/>
                <a:gd name="T8" fmla="*/ 109 w 118"/>
                <a:gd name="T9" fmla="*/ 135 h 204"/>
                <a:gd name="T10" fmla="*/ 104 w 118"/>
                <a:gd name="T11" fmla="*/ 164 h 204"/>
                <a:gd name="T12" fmla="*/ 98 w 118"/>
                <a:gd name="T13" fmla="*/ 178 h 204"/>
                <a:gd name="T14" fmla="*/ 86 w 118"/>
                <a:gd name="T15" fmla="*/ 187 h 204"/>
                <a:gd name="T16" fmla="*/ 78 w 118"/>
                <a:gd name="T17" fmla="*/ 190 h 204"/>
                <a:gd name="T18" fmla="*/ 40 w 118"/>
                <a:gd name="T19" fmla="*/ 194 h 204"/>
                <a:gd name="T20" fmla="*/ 29 w 118"/>
                <a:gd name="T21" fmla="*/ 194 h 204"/>
                <a:gd name="T22" fmla="*/ 22 w 118"/>
                <a:gd name="T23" fmla="*/ 190 h 204"/>
                <a:gd name="T24" fmla="*/ 16 w 118"/>
                <a:gd name="T25" fmla="*/ 182 h 204"/>
                <a:gd name="T26" fmla="*/ 11 w 118"/>
                <a:gd name="T27" fmla="*/ 173 h 204"/>
                <a:gd name="T28" fmla="*/ 8 w 118"/>
                <a:gd name="T29" fmla="*/ 145 h 204"/>
                <a:gd name="T30" fmla="*/ 11 w 118"/>
                <a:gd name="T31" fmla="*/ 112 h 204"/>
                <a:gd name="T32" fmla="*/ 16 w 118"/>
                <a:gd name="T33" fmla="*/ 96 h 204"/>
                <a:gd name="T34" fmla="*/ 35 w 118"/>
                <a:gd name="T35" fmla="*/ 46 h 204"/>
                <a:gd name="T36" fmla="*/ 48 w 118"/>
                <a:gd name="T37" fmla="*/ 30 h 204"/>
                <a:gd name="T38" fmla="*/ 63 w 118"/>
                <a:gd name="T39" fmla="*/ 14 h 204"/>
                <a:gd name="T40" fmla="*/ 75 w 118"/>
                <a:gd name="T41" fmla="*/ 9 h 204"/>
                <a:gd name="T42" fmla="*/ 83 w 118"/>
                <a:gd name="T43" fmla="*/ 9 h 204"/>
                <a:gd name="T44" fmla="*/ 92 w 118"/>
                <a:gd name="T45" fmla="*/ 9 h 204"/>
                <a:gd name="T46" fmla="*/ 101 w 118"/>
                <a:gd name="T47" fmla="*/ 15 h 204"/>
                <a:gd name="T48" fmla="*/ 103 w 118"/>
                <a:gd name="T49" fmla="*/ 26 h 204"/>
                <a:gd name="T50" fmla="*/ 104 w 118"/>
                <a:gd name="T51" fmla="*/ 29 h 204"/>
                <a:gd name="T52" fmla="*/ 107 w 118"/>
                <a:gd name="T53" fmla="*/ 30 h 204"/>
                <a:gd name="T54" fmla="*/ 112 w 118"/>
                <a:gd name="T55" fmla="*/ 27 h 204"/>
                <a:gd name="T56" fmla="*/ 111 w 118"/>
                <a:gd name="T57" fmla="*/ 18 h 204"/>
                <a:gd name="T58" fmla="*/ 101 w 118"/>
                <a:gd name="T59" fmla="*/ 4 h 204"/>
                <a:gd name="T60" fmla="*/ 94 w 118"/>
                <a:gd name="T61" fmla="*/ 1 h 204"/>
                <a:gd name="T62" fmla="*/ 81 w 118"/>
                <a:gd name="T63" fmla="*/ 0 h 204"/>
                <a:gd name="T64" fmla="*/ 66 w 118"/>
                <a:gd name="T65" fmla="*/ 3 h 204"/>
                <a:gd name="T66" fmla="*/ 52 w 118"/>
                <a:gd name="T67" fmla="*/ 12 h 204"/>
                <a:gd name="T68" fmla="*/ 29 w 118"/>
                <a:gd name="T69" fmla="*/ 41 h 204"/>
                <a:gd name="T70" fmla="*/ 16 w 118"/>
                <a:gd name="T71" fmla="*/ 70 h 204"/>
                <a:gd name="T72" fmla="*/ 3 w 118"/>
                <a:gd name="T73" fmla="*/ 110 h 204"/>
                <a:gd name="T74" fmla="*/ 0 w 118"/>
                <a:gd name="T75" fmla="*/ 129 h 204"/>
                <a:gd name="T76" fmla="*/ 2 w 118"/>
                <a:gd name="T77" fmla="*/ 162 h 204"/>
                <a:gd name="T78" fmla="*/ 3 w 118"/>
                <a:gd name="T79" fmla="*/ 174 h 204"/>
                <a:gd name="T80" fmla="*/ 9 w 118"/>
                <a:gd name="T81" fmla="*/ 187 h 204"/>
                <a:gd name="T82" fmla="*/ 17 w 118"/>
                <a:gd name="T83" fmla="*/ 196 h 204"/>
                <a:gd name="T84" fmla="*/ 28 w 118"/>
                <a:gd name="T85" fmla="*/ 202 h 204"/>
                <a:gd name="T86" fmla="*/ 42 w 118"/>
                <a:gd name="T87" fmla="*/ 204 h 204"/>
                <a:gd name="T88" fmla="*/ 60 w 118"/>
                <a:gd name="T89" fmla="*/ 202 h 204"/>
                <a:gd name="T90" fmla="*/ 80 w 118"/>
                <a:gd name="T91" fmla="*/ 197 h 204"/>
                <a:gd name="T92" fmla="*/ 100 w 118"/>
                <a:gd name="T93" fmla="*/ 188 h 204"/>
                <a:gd name="T94" fmla="*/ 111 w 118"/>
                <a:gd name="T95" fmla="*/ 174 h 204"/>
                <a:gd name="T96" fmla="*/ 115 w 118"/>
                <a:gd name="T97" fmla="*/ 156 h 204"/>
                <a:gd name="T98" fmla="*/ 117 w 118"/>
                <a:gd name="T99" fmla="*/ 130 h 204"/>
                <a:gd name="T100" fmla="*/ 117 w 118"/>
                <a:gd name="T101" fmla="*/ 119 h 204"/>
                <a:gd name="T102" fmla="*/ 118 w 118"/>
                <a:gd name="T103" fmla="*/ 83 h 204"/>
                <a:gd name="T104" fmla="*/ 117 w 118"/>
                <a:gd name="T105" fmla="*/ 79 h 204"/>
                <a:gd name="T106" fmla="*/ 114 w 118"/>
                <a:gd name="T107" fmla="*/ 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204">
                  <a:moveTo>
                    <a:pt x="114" y="78"/>
                  </a:moveTo>
                  <a:lnTo>
                    <a:pt x="114" y="78"/>
                  </a:lnTo>
                  <a:lnTo>
                    <a:pt x="111" y="79"/>
                  </a:lnTo>
                  <a:lnTo>
                    <a:pt x="109" y="83"/>
                  </a:lnTo>
                  <a:lnTo>
                    <a:pt x="109" y="83"/>
                  </a:lnTo>
                  <a:lnTo>
                    <a:pt x="109" y="121"/>
                  </a:lnTo>
                  <a:lnTo>
                    <a:pt x="109" y="121"/>
                  </a:lnTo>
                  <a:lnTo>
                    <a:pt x="109" y="130"/>
                  </a:lnTo>
                  <a:lnTo>
                    <a:pt x="109" y="135"/>
                  </a:lnTo>
                  <a:lnTo>
                    <a:pt x="109" y="135"/>
                  </a:lnTo>
                  <a:lnTo>
                    <a:pt x="107" y="155"/>
                  </a:lnTo>
                  <a:lnTo>
                    <a:pt x="104" y="164"/>
                  </a:lnTo>
                  <a:lnTo>
                    <a:pt x="103" y="171"/>
                  </a:lnTo>
                  <a:lnTo>
                    <a:pt x="98" y="178"/>
                  </a:lnTo>
                  <a:lnTo>
                    <a:pt x="94" y="184"/>
                  </a:lnTo>
                  <a:lnTo>
                    <a:pt x="86" y="187"/>
                  </a:lnTo>
                  <a:lnTo>
                    <a:pt x="78" y="190"/>
                  </a:lnTo>
                  <a:lnTo>
                    <a:pt x="78" y="190"/>
                  </a:lnTo>
                  <a:lnTo>
                    <a:pt x="57" y="193"/>
                  </a:lnTo>
                  <a:lnTo>
                    <a:pt x="40" y="194"/>
                  </a:lnTo>
                  <a:lnTo>
                    <a:pt x="40" y="194"/>
                  </a:lnTo>
                  <a:lnTo>
                    <a:pt x="29" y="194"/>
                  </a:lnTo>
                  <a:lnTo>
                    <a:pt x="25" y="193"/>
                  </a:lnTo>
                  <a:lnTo>
                    <a:pt x="22" y="190"/>
                  </a:lnTo>
                  <a:lnTo>
                    <a:pt x="19" y="187"/>
                  </a:lnTo>
                  <a:lnTo>
                    <a:pt x="16" y="182"/>
                  </a:lnTo>
                  <a:lnTo>
                    <a:pt x="11" y="173"/>
                  </a:lnTo>
                  <a:lnTo>
                    <a:pt x="11" y="173"/>
                  </a:lnTo>
                  <a:lnTo>
                    <a:pt x="9" y="161"/>
                  </a:lnTo>
                  <a:lnTo>
                    <a:pt x="8" y="145"/>
                  </a:lnTo>
                  <a:lnTo>
                    <a:pt x="8" y="130"/>
                  </a:lnTo>
                  <a:lnTo>
                    <a:pt x="11" y="112"/>
                  </a:lnTo>
                  <a:lnTo>
                    <a:pt x="11" y="112"/>
                  </a:lnTo>
                  <a:lnTo>
                    <a:pt x="16" y="96"/>
                  </a:lnTo>
                  <a:lnTo>
                    <a:pt x="23" y="75"/>
                  </a:lnTo>
                  <a:lnTo>
                    <a:pt x="35" y="46"/>
                  </a:lnTo>
                  <a:lnTo>
                    <a:pt x="35" y="46"/>
                  </a:lnTo>
                  <a:lnTo>
                    <a:pt x="48" y="30"/>
                  </a:lnTo>
                  <a:lnTo>
                    <a:pt x="58" y="18"/>
                  </a:lnTo>
                  <a:lnTo>
                    <a:pt x="63" y="14"/>
                  </a:lnTo>
                  <a:lnTo>
                    <a:pt x="69" y="11"/>
                  </a:lnTo>
                  <a:lnTo>
                    <a:pt x="75" y="9"/>
                  </a:lnTo>
                  <a:lnTo>
                    <a:pt x="83" y="9"/>
                  </a:lnTo>
                  <a:lnTo>
                    <a:pt x="83" y="9"/>
                  </a:lnTo>
                  <a:lnTo>
                    <a:pt x="92" y="9"/>
                  </a:lnTo>
                  <a:lnTo>
                    <a:pt x="92" y="9"/>
                  </a:lnTo>
                  <a:lnTo>
                    <a:pt x="97" y="12"/>
                  </a:lnTo>
                  <a:lnTo>
                    <a:pt x="101" y="15"/>
                  </a:lnTo>
                  <a:lnTo>
                    <a:pt x="103" y="20"/>
                  </a:lnTo>
                  <a:lnTo>
                    <a:pt x="103" y="26"/>
                  </a:lnTo>
                  <a:lnTo>
                    <a:pt x="103" y="26"/>
                  </a:lnTo>
                  <a:lnTo>
                    <a:pt x="104" y="29"/>
                  </a:lnTo>
                  <a:lnTo>
                    <a:pt x="107" y="30"/>
                  </a:lnTo>
                  <a:lnTo>
                    <a:pt x="107" y="30"/>
                  </a:lnTo>
                  <a:lnTo>
                    <a:pt x="111" y="30"/>
                  </a:lnTo>
                  <a:lnTo>
                    <a:pt x="112" y="27"/>
                  </a:lnTo>
                  <a:lnTo>
                    <a:pt x="112" y="27"/>
                  </a:lnTo>
                  <a:lnTo>
                    <a:pt x="111" y="18"/>
                  </a:lnTo>
                  <a:lnTo>
                    <a:pt x="107" y="11"/>
                  </a:lnTo>
                  <a:lnTo>
                    <a:pt x="101" y="4"/>
                  </a:lnTo>
                  <a:lnTo>
                    <a:pt x="94" y="1"/>
                  </a:lnTo>
                  <a:lnTo>
                    <a:pt x="94" y="1"/>
                  </a:lnTo>
                  <a:lnTo>
                    <a:pt x="81" y="0"/>
                  </a:lnTo>
                  <a:lnTo>
                    <a:pt x="81" y="0"/>
                  </a:lnTo>
                  <a:lnTo>
                    <a:pt x="74" y="1"/>
                  </a:lnTo>
                  <a:lnTo>
                    <a:pt x="66" y="3"/>
                  </a:lnTo>
                  <a:lnTo>
                    <a:pt x="58" y="7"/>
                  </a:lnTo>
                  <a:lnTo>
                    <a:pt x="52" y="12"/>
                  </a:lnTo>
                  <a:lnTo>
                    <a:pt x="40" y="26"/>
                  </a:lnTo>
                  <a:lnTo>
                    <a:pt x="29" y="41"/>
                  </a:lnTo>
                  <a:lnTo>
                    <a:pt x="29" y="41"/>
                  </a:lnTo>
                  <a:lnTo>
                    <a:pt x="16" y="70"/>
                  </a:lnTo>
                  <a:lnTo>
                    <a:pt x="8" y="93"/>
                  </a:lnTo>
                  <a:lnTo>
                    <a:pt x="3" y="110"/>
                  </a:lnTo>
                  <a:lnTo>
                    <a:pt x="3" y="110"/>
                  </a:lnTo>
                  <a:lnTo>
                    <a:pt x="0" y="129"/>
                  </a:lnTo>
                  <a:lnTo>
                    <a:pt x="0" y="147"/>
                  </a:lnTo>
                  <a:lnTo>
                    <a:pt x="2" y="162"/>
                  </a:lnTo>
                  <a:lnTo>
                    <a:pt x="3" y="174"/>
                  </a:lnTo>
                  <a:lnTo>
                    <a:pt x="3" y="174"/>
                  </a:lnTo>
                  <a:lnTo>
                    <a:pt x="6" y="181"/>
                  </a:lnTo>
                  <a:lnTo>
                    <a:pt x="9" y="187"/>
                  </a:lnTo>
                  <a:lnTo>
                    <a:pt x="12" y="193"/>
                  </a:lnTo>
                  <a:lnTo>
                    <a:pt x="17" y="196"/>
                  </a:lnTo>
                  <a:lnTo>
                    <a:pt x="22" y="199"/>
                  </a:lnTo>
                  <a:lnTo>
                    <a:pt x="28" y="202"/>
                  </a:lnTo>
                  <a:lnTo>
                    <a:pt x="34" y="204"/>
                  </a:lnTo>
                  <a:lnTo>
                    <a:pt x="42" y="204"/>
                  </a:lnTo>
                  <a:lnTo>
                    <a:pt x="42" y="204"/>
                  </a:lnTo>
                  <a:lnTo>
                    <a:pt x="60" y="202"/>
                  </a:lnTo>
                  <a:lnTo>
                    <a:pt x="80" y="197"/>
                  </a:lnTo>
                  <a:lnTo>
                    <a:pt x="80" y="197"/>
                  </a:lnTo>
                  <a:lnTo>
                    <a:pt x="91" y="194"/>
                  </a:lnTo>
                  <a:lnTo>
                    <a:pt x="100" y="188"/>
                  </a:lnTo>
                  <a:lnTo>
                    <a:pt x="106" y="182"/>
                  </a:lnTo>
                  <a:lnTo>
                    <a:pt x="111" y="174"/>
                  </a:lnTo>
                  <a:lnTo>
                    <a:pt x="114" y="165"/>
                  </a:lnTo>
                  <a:lnTo>
                    <a:pt x="115" y="156"/>
                  </a:lnTo>
                  <a:lnTo>
                    <a:pt x="117" y="135"/>
                  </a:lnTo>
                  <a:lnTo>
                    <a:pt x="117" y="130"/>
                  </a:lnTo>
                  <a:lnTo>
                    <a:pt x="117" y="130"/>
                  </a:lnTo>
                  <a:lnTo>
                    <a:pt x="117" y="119"/>
                  </a:lnTo>
                  <a:lnTo>
                    <a:pt x="117" y="119"/>
                  </a:lnTo>
                  <a:lnTo>
                    <a:pt x="118" y="83"/>
                  </a:lnTo>
                  <a:lnTo>
                    <a:pt x="118" y="83"/>
                  </a:lnTo>
                  <a:lnTo>
                    <a:pt x="117" y="79"/>
                  </a:lnTo>
                  <a:lnTo>
                    <a:pt x="114" y="78"/>
                  </a:lnTo>
                  <a:lnTo>
                    <a:pt x="114" y="7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86"/>
          <p:cNvGrpSpPr/>
          <p:nvPr/>
        </p:nvGrpSpPr>
        <p:grpSpPr>
          <a:xfrm>
            <a:off x="5336848" y="3073709"/>
            <a:ext cx="342195" cy="353413"/>
            <a:chOff x="4313238" y="3078163"/>
            <a:chExt cx="290513" cy="400050"/>
          </a:xfrm>
        </p:grpSpPr>
        <p:sp>
          <p:nvSpPr>
            <p:cNvPr id="188" name="Freeform 487"/>
            <p:cNvSpPr>
              <a:spLocks noEditPoints="1"/>
            </p:cNvSpPr>
            <p:nvPr/>
          </p:nvSpPr>
          <p:spPr bwMode="auto">
            <a:xfrm>
              <a:off x="4313238" y="3078163"/>
              <a:ext cx="290513" cy="400050"/>
            </a:xfrm>
            <a:custGeom>
              <a:avLst/>
              <a:gdLst>
                <a:gd name="T0" fmla="*/ 167 w 183"/>
                <a:gd name="T1" fmla="*/ 98 h 252"/>
                <a:gd name="T2" fmla="*/ 135 w 183"/>
                <a:gd name="T3" fmla="*/ 71 h 252"/>
                <a:gd name="T4" fmla="*/ 114 w 183"/>
                <a:gd name="T5" fmla="*/ 66 h 252"/>
                <a:gd name="T6" fmla="*/ 108 w 183"/>
                <a:gd name="T7" fmla="*/ 57 h 252"/>
                <a:gd name="T8" fmla="*/ 125 w 183"/>
                <a:gd name="T9" fmla="*/ 45 h 252"/>
                <a:gd name="T10" fmla="*/ 141 w 183"/>
                <a:gd name="T11" fmla="*/ 45 h 252"/>
                <a:gd name="T12" fmla="*/ 149 w 183"/>
                <a:gd name="T13" fmla="*/ 36 h 252"/>
                <a:gd name="T14" fmla="*/ 148 w 183"/>
                <a:gd name="T15" fmla="*/ 14 h 252"/>
                <a:gd name="T16" fmla="*/ 129 w 183"/>
                <a:gd name="T17" fmla="*/ 8 h 252"/>
                <a:gd name="T18" fmla="*/ 91 w 183"/>
                <a:gd name="T19" fmla="*/ 19 h 252"/>
                <a:gd name="T20" fmla="*/ 77 w 183"/>
                <a:gd name="T21" fmla="*/ 17 h 252"/>
                <a:gd name="T22" fmla="*/ 51 w 183"/>
                <a:gd name="T23" fmla="*/ 31 h 252"/>
                <a:gd name="T24" fmla="*/ 23 w 183"/>
                <a:gd name="T25" fmla="*/ 0 h 252"/>
                <a:gd name="T26" fmla="*/ 0 w 183"/>
                <a:gd name="T27" fmla="*/ 26 h 252"/>
                <a:gd name="T28" fmla="*/ 20 w 183"/>
                <a:gd name="T29" fmla="*/ 52 h 252"/>
                <a:gd name="T30" fmla="*/ 2 w 183"/>
                <a:gd name="T31" fmla="*/ 114 h 252"/>
                <a:gd name="T32" fmla="*/ 10 w 183"/>
                <a:gd name="T33" fmla="*/ 167 h 252"/>
                <a:gd name="T34" fmla="*/ 45 w 183"/>
                <a:gd name="T35" fmla="*/ 219 h 252"/>
                <a:gd name="T36" fmla="*/ 76 w 183"/>
                <a:gd name="T37" fmla="*/ 236 h 252"/>
                <a:gd name="T38" fmla="*/ 115 w 183"/>
                <a:gd name="T39" fmla="*/ 250 h 252"/>
                <a:gd name="T40" fmla="*/ 152 w 183"/>
                <a:gd name="T41" fmla="*/ 250 h 252"/>
                <a:gd name="T42" fmla="*/ 175 w 183"/>
                <a:gd name="T43" fmla="*/ 235 h 252"/>
                <a:gd name="T44" fmla="*/ 183 w 183"/>
                <a:gd name="T45" fmla="*/ 198 h 252"/>
                <a:gd name="T46" fmla="*/ 180 w 183"/>
                <a:gd name="T47" fmla="*/ 132 h 252"/>
                <a:gd name="T48" fmla="*/ 25 w 183"/>
                <a:gd name="T49" fmla="*/ 63 h 252"/>
                <a:gd name="T50" fmla="*/ 30 w 183"/>
                <a:gd name="T51" fmla="*/ 48 h 252"/>
                <a:gd name="T52" fmla="*/ 46 w 183"/>
                <a:gd name="T53" fmla="*/ 39 h 252"/>
                <a:gd name="T54" fmla="*/ 59 w 183"/>
                <a:gd name="T55" fmla="*/ 36 h 252"/>
                <a:gd name="T56" fmla="*/ 63 w 183"/>
                <a:gd name="T57" fmla="*/ 54 h 252"/>
                <a:gd name="T58" fmla="*/ 51 w 183"/>
                <a:gd name="T59" fmla="*/ 71 h 252"/>
                <a:gd name="T60" fmla="*/ 27 w 183"/>
                <a:gd name="T61" fmla="*/ 86 h 252"/>
                <a:gd name="T62" fmla="*/ 172 w 183"/>
                <a:gd name="T63" fmla="*/ 219 h 252"/>
                <a:gd name="T64" fmla="*/ 163 w 183"/>
                <a:gd name="T65" fmla="*/ 236 h 252"/>
                <a:gd name="T66" fmla="*/ 135 w 183"/>
                <a:gd name="T67" fmla="*/ 244 h 252"/>
                <a:gd name="T68" fmla="*/ 105 w 183"/>
                <a:gd name="T69" fmla="*/ 239 h 252"/>
                <a:gd name="T70" fmla="*/ 65 w 183"/>
                <a:gd name="T71" fmla="*/ 223 h 252"/>
                <a:gd name="T72" fmla="*/ 25 w 183"/>
                <a:gd name="T73" fmla="*/ 181 h 252"/>
                <a:gd name="T74" fmla="*/ 11 w 183"/>
                <a:gd name="T75" fmla="*/ 128 h 252"/>
                <a:gd name="T76" fmla="*/ 19 w 183"/>
                <a:gd name="T77" fmla="*/ 106 h 252"/>
                <a:gd name="T78" fmla="*/ 36 w 183"/>
                <a:gd name="T79" fmla="*/ 91 h 252"/>
                <a:gd name="T80" fmla="*/ 69 w 183"/>
                <a:gd name="T81" fmla="*/ 60 h 252"/>
                <a:gd name="T82" fmla="*/ 69 w 183"/>
                <a:gd name="T83" fmla="*/ 40 h 252"/>
                <a:gd name="T84" fmla="*/ 74 w 183"/>
                <a:gd name="T85" fmla="*/ 26 h 252"/>
                <a:gd name="T86" fmla="*/ 94 w 183"/>
                <a:gd name="T87" fmla="*/ 26 h 252"/>
                <a:gd name="T88" fmla="*/ 120 w 183"/>
                <a:gd name="T89" fmla="*/ 17 h 252"/>
                <a:gd name="T90" fmla="*/ 140 w 183"/>
                <a:gd name="T91" fmla="*/ 17 h 252"/>
                <a:gd name="T92" fmla="*/ 141 w 183"/>
                <a:gd name="T93" fmla="*/ 34 h 252"/>
                <a:gd name="T94" fmla="*/ 132 w 183"/>
                <a:gd name="T95" fmla="*/ 36 h 252"/>
                <a:gd name="T96" fmla="*/ 106 w 183"/>
                <a:gd name="T97" fmla="*/ 43 h 252"/>
                <a:gd name="T98" fmla="*/ 99 w 183"/>
                <a:gd name="T99" fmla="*/ 59 h 252"/>
                <a:gd name="T100" fmla="*/ 105 w 183"/>
                <a:gd name="T101" fmla="*/ 71 h 252"/>
                <a:gd name="T102" fmla="*/ 122 w 183"/>
                <a:gd name="T103" fmla="*/ 77 h 252"/>
                <a:gd name="T104" fmla="*/ 152 w 183"/>
                <a:gd name="T105" fmla="*/ 92 h 252"/>
                <a:gd name="T106" fmla="*/ 171 w 183"/>
                <a:gd name="T107" fmla="*/ 134 h 252"/>
                <a:gd name="T108" fmla="*/ 174 w 183"/>
                <a:gd name="T109" fmla="*/ 19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52">
                  <a:moveTo>
                    <a:pt x="180" y="132"/>
                  </a:moveTo>
                  <a:lnTo>
                    <a:pt x="180" y="132"/>
                  </a:lnTo>
                  <a:lnTo>
                    <a:pt x="175" y="114"/>
                  </a:lnTo>
                  <a:lnTo>
                    <a:pt x="167" y="98"/>
                  </a:lnTo>
                  <a:lnTo>
                    <a:pt x="160" y="88"/>
                  </a:lnTo>
                  <a:lnTo>
                    <a:pt x="152" y="80"/>
                  </a:lnTo>
                  <a:lnTo>
                    <a:pt x="143" y="74"/>
                  </a:lnTo>
                  <a:lnTo>
                    <a:pt x="135" y="71"/>
                  </a:lnTo>
                  <a:lnTo>
                    <a:pt x="128" y="69"/>
                  </a:lnTo>
                  <a:lnTo>
                    <a:pt x="123" y="68"/>
                  </a:lnTo>
                  <a:lnTo>
                    <a:pt x="123" y="68"/>
                  </a:lnTo>
                  <a:lnTo>
                    <a:pt x="114" y="66"/>
                  </a:lnTo>
                  <a:lnTo>
                    <a:pt x="111" y="65"/>
                  </a:lnTo>
                  <a:lnTo>
                    <a:pt x="108" y="62"/>
                  </a:lnTo>
                  <a:lnTo>
                    <a:pt x="108" y="62"/>
                  </a:lnTo>
                  <a:lnTo>
                    <a:pt x="108" y="57"/>
                  </a:lnTo>
                  <a:lnTo>
                    <a:pt x="111" y="51"/>
                  </a:lnTo>
                  <a:lnTo>
                    <a:pt x="111" y="51"/>
                  </a:lnTo>
                  <a:lnTo>
                    <a:pt x="118" y="46"/>
                  </a:lnTo>
                  <a:lnTo>
                    <a:pt x="125" y="45"/>
                  </a:lnTo>
                  <a:lnTo>
                    <a:pt x="132" y="43"/>
                  </a:lnTo>
                  <a:lnTo>
                    <a:pt x="132" y="43"/>
                  </a:lnTo>
                  <a:lnTo>
                    <a:pt x="141" y="45"/>
                  </a:lnTo>
                  <a:lnTo>
                    <a:pt x="141" y="45"/>
                  </a:lnTo>
                  <a:lnTo>
                    <a:pt x="145" y="43"/>
                  </a:lnTo>
                  <a:lnTo>
                    <a:pt x="145" y="43"/>
                  </a:lnTo>
                  <a:lnTo>
                    <a:pt x="148" y="40"/>
                  </a:lnTo>
                  <a:lnTo>
                    <a:pt x="149" y="36"/>
                  </a:lnTo>
                  <a:lnTo>
                    <a:pt x="151" y="26"/>
                  </a:lnTo>
                  <a:lnTo>
                    <a:pt x="149" y="19"/>
                  </a:lnTo>
                  <a:lnTo>
                    <a:pt x="148" y="14"/>
                  </a:lnTo>
                  <a:lnTo>
                    <a:pt x="148" y="14"/>
                  </a:lnTo>
                  <a:lnTo>
                    <a:pt x="146" y="11"/>
                  </a:lnTo>
                  <a:lnTo>
                    <a:pt x="141" y="10"/>
                  </a:lnTo>
                  <a:lnTo>
                    <a:pt x="129" y="8"/>
                  </a:lnTo>
                  <a:lnTo>
                    <a:pt x="129" y="8"/>
                  </a:lnTo>
                  <a:lnTo>
                    <a:pt x="123" y="8"/>
                  </a:lnTo>
                  <a:lnTo>
                    <a:pt x="114" y="10"/>
                  </a:lnTo>
                  <a:lnTo>
                    <a:pt x="102" y="13"/>
                  </a:lnTo>
                  <a:lnTo>
                    <a:pt x="91" y="19"/>
                  </a:lnTo>
                  <a:lnTo>
                    <a:pt x="89" y="19"/>
                  </a:lnTo>
                  <a:lnTo>
                    <a:pt x="89" y="19"/>
                  </a:lnTo>
                  <a:lnTo>
                    <a:pt x="89" y="19"/>
                  </a:lnTo>
                  <a:lnTo>
                    <a:pt x="77" y="17"/>
                  </a:lnTo>
                  <a:lnTo>
                    <a:pt x="71" y="17"/>
                  </a:lnTo>
                  <a:lnTo>
                    <a:pt x="71" y="17"/>
                  </a:lnTo>
                  <a:lnTo>
                    <a:pt x="69" y="19"/>
                  </a:lnTo>
                  <a:lnTo>
                    <a:pt x="51" y="31"/>
                  </a:lnTo>
                  <a:lnTo>
                    <a:pt x="27" y="2"/>
                  </a:lnTo>
                  <a:lnTo>
                    <a:pt x="27" y="2"/>
                  </a:lnTo>
                  <a:lnTo>
                    <a:pt x="23" y="0"/>
                  </a:lnTo>
                  <a:lnTo>
                    <a:pt x="23" y="0"/>
                  </a:lnTo>
                  <a:lnTo>
                    <a:pt x="20" y="2"/>
                  </a:lnTo>
                  <a:lnTo>
                    <a:pt x="2" y="23"/>
                  </a:lnTo>
                  <a:lnTo>
                    <a:pt x="2" y="23"/>
                  </a:lnTo>
                  <a:lnTo>
                    <a:pt x="0" y="26"/>
                  </a:lnTo>
                  <a:lnTo>
                    <a:pt x="2" y="30"/>
                  </a:lnTo>
                  <a:lnTo>
                    <a:pt x="20" y="51"/>
                  </a:lnTo>
                  <a:lnTo>
                    <a:pt x="20" y="52"/>
                  </a:lnTo>
                  <a:lnTo>
                    <a:pt x="20" y="52"/>
                  </a:lnTo>
                  <a:lnTo>
                    <a:pt x="13" y="69"/>
                  </a:lnTo>
                  <a:lnTo>
                    <a:pt x="8" y="83"/>
                  </a:lnTo>
                  <a:lnTo>
                    <a:pt x="5" y="97"/>
                  </a:lnTo>
                  <a:lnTo>
                    <a:pt x="2" y="114"/>
                  </a:lnTo>
                  <a:lnTo>
                    <a:pt x="2" y="131"/>
                  </a:lnTo>
                  <a:lnTo>
                    <a:pt x="4" y="149"/>
                  </a:lnTo>
                  <a:lnTo>
                    <a:pt x="10" y="167"/>
                  </a:lnTo>
                  <a:lnTo>
                    <a:pt x="10" y="167"/>
                  </a:lnTo>
                  <a:lnTo>
                    <a:pt x="13" y="177"/>
                  </a:lnTo>
                  <a:lnTo>
                    <a:pt x="19" y="186"/>
                  </a:lnTo>
                  <a:lnTo>
                    <a:pt x="31" y="204"/>
                  </a:lnTo>
                  <a:lnTo>
                    <a:pt x="45" y="219"/>
                  </a:lnTo>
                  <a:lnTo>
                    <a:pt x="53" y="224"/>
                  </a:lnTo>
                  <a:lnTo>
                    <a:pt x="62" y="230"/>
                  </a:lnTo>
                  <a:lnTo>
                    <a:pt x="62" y="230"/>
                  </a:lnTo>
                  <a:lnTo>
                    <a:pt x="76" y="236"/>
                  </a:lnTo>
                  <a:lnTo>
                    <a:pt x="89" y="242"/>
                  </a:lnTo>
                  <a:lnTo>
                    <a:pt x="103" y="247"/>
                  </a:lnTo>
                  <a:lnTo>
                    <a:pt x="115" y="250"/>
                  </a:lnTo>
                  <a:lnTo>
                    <a:pt x="115" y="250"/>
                  </a:lnTo>
                  <a:lnTo>
                    <a:pt x="135" y="252"/>
                  </a:lnTo>
                  <a:lnTo>
                    <a:pt x="135" y="252"/>
                  </a:lnTo>
                  <a:lnTo>
                    <a:pt x="145" y="252"/>
                  </a:lnTo>
                  <a:lnTo>
                    <a:pt x="152" y="250"/>
                  </a:lnTo>
                  <a:lnTo>
                    <a:pt x="160" y="247"/>
                  </a:lnTo>
                  <a:lnTo>
                    <a:pt x="166" y="244"/>
                  </a:lnTo>
                  <a:lnTo>
                    <a:pt x="171" y="239"/>
                  </a:lnTo>
                  <a:lnTo>
                    <a:pt x="175" y="235"/>
                  </a:lnTo>
                  <a:lnTo>
                    <a:pt x="178" y="229"/>
                  </a:lnTo>
                  <a:lnTo>
                    <a:pt x="180" y="221"/>
                  </a:lnTo>
                  <a:lnTo>
                    <a:pt x="180" y="221"/>
                  </a:lnTo>
                  <a:lnTo>
                    <a:pt x="183" y="198"/>
                  </a:lnTo>
                  <a:lnTo>
                    <a:pt x="183" y="175"/>
                  </a:lnTo>
                  <a:lnTo>
                    <a:pt x="183" y="152"/>
                  </a:lnTo>
                  <a:lnTo>
                    <a:pt x="180" y="132"/>
                  </a:lnTo>
                  <a:lnTo>
                    <a:pt x="180" y="132"/>
                  </a:lnTo>
                  <a:close/>
                  <a:moveTo>
                    <a:pt x="16" y="88"/>
                  </a:moveTo>
                  <a:lnTo>
                    <a:pt x="16" y="88"/>
                  </a:lnTo>
                  <a:lnTo>
                    <a:pt x="20" y="74"/>
                  </a:lnTo>
                  <a:lnTo>
                    <a:pt x="25" y="63"/>
                  </a:lnTo>
                  <a:lnTo>
                    <a:pt x="30" y="52"/>
                  </a:lnTo>
                  <a:lnTo>
                    <a:pt x="30" y="52"/>
                  </a:lnTo>
                  <a:lnTo>
                    <a:pt x="31" y="51"/>
                  </a:lnTo>
                  <a:lnTo>
                    <a:pt x="30" y="48"/>
                  </a:lnTo>
                  <a:lnTo>
                    <a:pt x="11" y="26"/>
                  </a:lnTo>
                  <a:lnTo>
                    <a:pt x="23" y="11"/>
                  </a:lnTo>
                  <a:lnTo>
                    <a:pt x="46" y="39"/>
                  </a:lnTo>
                  <a:lnTo>
                    <a:pt x="46" y="39"/>
                  </a:lnTo>
                  <a:lnTo>
                    <a:pt x="51" y="40"/>
                  </a:lnTo>
                  <a:lnTo>
                    <a:pt x="51" y="40"/>
                  </a:lnTo>
                  <a:lnTo>
                    <a:pt x="53" y="40"/>
                  </a:lnTo>
                  <a:lnTo>
                    <a:pt x="59" y="36"/>
                  </a:lnTo>
                  <a:lnTo>
                    <a:pt x="60" y="39"/>
                  </a:lnTo>
                  <a:lnTo>
                    <a:pt x="60" y="39"/>
                  </a:lnTo>
                  <a:lnTo>
                    <a:pt x="63" y="49"/>
                  </a:lnTo>
                  <a:lnTo>
                    <a:pt x="63" y="54"/>
                  </a:lnTo>
                  <a:lnTo>
                    <a:pt x="62" y="57"/>
                  </a:lnTo>
                  <a:lnTo>
                    <a:pt x="62" y="57"/>
                  </a:lnTo>
                  <a:lnTo>
                    <a:pt x="59" y="65"/>
                  </a:lnTo>
                  <a:lnTo>
                    <a:pt x="51" y="71"/>
                  </a:lnTo>
                  <a:lnTo>
                    <a:pt x="43" y="77"/>
                  </a:lnTo>
                  <a:lnTo>
                    <a:pt x="31" y="83"/>
                  </a:lnTo>
                  <a:lnTo>
                    <a:pt x="31" y="83"/>
                  </a:lnTo>
                  <a:lnTo>
                    <a:pt x="27" y="86"/>
                  </a:lnTo>
                  <a:lnTo>
                    <a:pt x="20" y="89"/>
                  </a:lnTo>
                  <a:lnTo>
                    <a:pt x="14" y="97"/>
                  </a:lnTo>
                  <a:lnTo>
                    <a:pt x="16" y="88"/>
                  </a:lnTo>
                  <a:close/>
                  <a:moveTo>
                    <a:pt x="172" y="219"/>
                  </a:moveTo>
                  <a:lnTo>
                    <a:pt x="172" y="219"/>
                  </a:lnTo>
                  <a:lnTo>
                    <a:pt x="169" y="229"/>
                  </a:lnTo>
                  <a:lnTo>
                    <a:pt x="166" y="232"/>
                  </a:lnTo>
                  <a:lnTo>
                    <a:pt x="163" y="236"/>
                  </a:lnTo>
                  <a:lnTo>
                    <a:pt x="158" y="239"/>
                  </a:lnTo>
                  <a:lnTo>
                    <a:pt x="152" y="241"/>
                  </a:lnTo>
                  <a:lnTo>
                    <a:pt x="145" y="242"/>
                  </a:lnTo>
                  <a:lnTo>
                    <a:pt x="135" y="244"/>
                  </a:lnTo>
                  <a:lnTo>
                    <a:pt x="135" y="244"/>
                  </a:lnTo>
                  <a:lnTo>
                    <a:pt x="117" y="242"/>
                  </a:lnTo>
                  <a:lnTo>
                    <a:pt x="117" y="242"/>
                  </a:lnTo>
                  <a:lnTo>
                    <a:pt x="105" y="239"/>
                  </a:lnTo>
                  <a:lnTo>
                    <a:pt x="92" y="235"/>
                  </a:lnTo>
                  <a:lnTo>
                    <a:pt x="79" y="229"/>
                  </a:lnTo>
                  <a:lnTo>
                    <a:pt x="65" y="223"/>
                  </a:lnTo>
                  <a:lnTo>
                    <a:pt x="65" y="223"/>
                  </a:lnTo>
                  <a:lnTo>
                    <a:pt x="59" y="218"/>
                  </a:lnTo>
                  <a:lnTo>
                    <a:pt x="51" y="212"/>
                  </a:lnTo>
                  <a:lnTo>
                    <a:pt x="37" y="198"/>
                  </a:lnTo>
                  <a:lnTo>
                    <a:pt x="25" y="181"/>
                  </a:lnTo>
                  <a:lnTo>
                    <a:pt x="17" y="164"/>
                  </a:lnTo>
                  <a:lnTo>
                    <a:pt x="17" y="164"/>
                  </a:lnTo>
                  <a:lnTo>
                    <a:pt x="13" y="147"/>
                  </a:lnTo>
                  <a:lnTo>
                    <a:pt x="11" y="128"/>
                  </a:lnTo>
                  <a:lnTo>
                    <a:pt x="11" y="128"/>
                  </a:lnTo>
                  <a:lnTo>
                    <a:pt x="11" y="123"/>
                  </a:lnTo>
                  <a:lnTo>
                    <a:pt x="16" y="112"/>
                  </a:lnTo>
                  <a:lnTo>
                    <a:pt x="19" y="106"/>
                  </a:lnTo>
                  <a:lnTo>
                    <a:pt x="23" y="100"/>
                  </a:lnTo>
                  <a:lnTo>
                    <a:pt x="28" y="95"/>
                  </a:lnTo>
                  <a:lnTo>
                    <a:pt x="36" y="91"/>
                  </a:lnTo>
                  <a:lnTo>
                    <a:pt x="36" y="91"/>
                  </a:lnTo>
                  <a:lnTo>
                    <a:pt x="48" y="83"/>
                  </a:lnTo>
                  <a:lnTo>
                    <a:pt x="59" y="77"/>
                  </a:lnTo>
                  <a:lnTo>
                    <a:pt x="65" y="69"/>
                  </a:lnTo>
                  <a:lnTo>
                    <a:pt x="69" y="60"/>
                  </a:lnTo>
                  <a:lnTo>
                    <a:pt x="69" y="60"/>
                  </a:lnTo>
                  <a:lnTo>
                    <a:pt x="71" y="54"/>
                  </a:lnTo>
                  <a:lnTo>
                    <a:pt x="71" y="48"/>
                  </a:lnTo>
                  <a:lnTo>
                    <a:pt x="69" y="40"/>
                  </a:lnTo>
                  <a:lnTo>
                    <a:pt x="66" y="33"/>
                  </a:lnTo>
                  <a:lnTo>
                    <a:pt x="66" y="31"/>
                  </a:lnTo>
                  <a:lnTo>
                    <a:pt x="72" y="26"/>
                  </a:lnTo>
                  <a:lnTo>
                    <a:pt x="74" y="26"/>
                  </a:lnTo>
                  <a:lnTo>
                    <a:pt x="74" y="26"/>
                  </a:lnTo>
                  <a:lnTo>
                    <a:pt x="91" y="28"/>
                  </a:lnTo>
                  <a:lnTo>
                    <a:pt x="91" y="28"/>
                  </a:lnTo>
                  <a:lnTo>
                    <a:pt x="94" y="26"/>
                  </a:lnTo>
                  <a:lnTo>
                    <a:pt x="94" y="26"/>
                  </a:lnTo>
                  <a:lnTo>
                    <a:pt x="102" y="22"/>
                  </a:lnTo>
                  <a:lnTo>
                    <a:pt x="111" y="19"/>
                  </a:lnTo>
                  <a:lnTo>
                    <a:pt x="120" y="17"/>
                  </a:lnTo>
                  <a:lnTo>
                    <a:pt x="129" y="16"/>
                  </a:lnTo>
                  <a:lnTo>
                    <a:pt x="129" y="16"/>
                  </a:lnTo>
                  <a:lnTo>
                    <a:pt x="138" y="17"/>
                  </a:lnTo>
                  <a:lnTo>
                    <a:pt x="140" y="17"/>
                  </a:lnTo>
                  <a:lnTo>
                    <a:pt x="140" y="19"/>
                  </a:lnTo>
                  <a:lnTo>
                    <a:pt x="140" y="19"/>
                  </a:lnTo>
                  <a:lnTo>
                    <a:pt x="141" y="26"/>
                  </a:lnTo>
                  <a:lnTo>
                    <a:pt x="141" y="34"/>
                  </a:lnTo>
                  <a:lnTo>
                    <a:pt x="140" y="36"/>
                  </a:lnTo>
                  <a:lnTo>
                    <a:pt x="138" y="36"/>
                  </a:lnTo>
                  <a:lnTo>
                    <a:pt x="138" y="36"/>
                  </a:lnTo>
                  <a:lnTo>
                    <a:pt x="132" y="36"/>
                  </a:lnTo>
                  <a:lnTo>
                    <a:pt x="132" y="36"/>
                  </a:lnTo>
                  <a:lnTo>
                    <a:pt x="122" y="37"/>
                  </a:lnTo>
                  <a:lnTo>
                    <a:pt x="112" y="40"/>
                  </a:lnTo>
                  <a:lnTo>
                    <a:pt x="106" y="43"/>
                  </a:lnTo>
                  <a:lnTo>
                    <a:pt x="103" y="46"/>
                  </a:lnTo>
                  <a:lnTo>
                    <a:pt x="103" y="46"/>
                  </a:lnTo>
                  <a:lnTo>
                    <a:pt x="100" y="52"/>
                  </a:lnTo>
                  <a:lnTo>
                    <a:pt x="99" y="59"/>
                  </a:lnTo>
                  <a:lnTo>
                    <a:pt x="100" y="62"/>
                  </a:lnTo>
                  <a:lnTo>
                    <a:pt x="100" y="66"/>
                  </a:lnTo>
                  <a:lnTo>
                    <a:pt x="100" y="66"/>
                  </a:lnTo>
                  <a:lnTo>
                    <a:pt x="105" y="71"/>
                  </a:lnTo>
                  <a:lnTo>
                    <a:pt x="109" y="74"/>
                  </a:lnTo>
                  <a:lnTo>
                    <a:pt x="115" y="75"/>
                  </a:lnTo>
                  <a:lnTo>
                    <a:pt x="122" y="77"/>
                  </a:lnTo>
                  <a:lnTo>
                    <a:pt x="122" y="77"/>
                  </a:lnTo>
                  <a:lnTo>
                    <a:pt x="131" y="79"/>
                  </a:lnTo>
                  <a:lnTo>
                    <a:pt x="138" y="82"/>
                  </a:lnTo>
                  <a:lnTo>
                    <a:pt x="146" y="86"/>
                  </a:lnTo>
                  <a:lnTo>
                    <a:pt x="152" y="92"/>
                  </a:lnTo>
                  <a:lnTo>
                    <a:pt x="158" y="102"/>
                  </a:lnTo>
                  <a:lnTo>
                    <a:pt x="164" y="111"/>
                  </a:lnTo>
                  <a:lnTo>
                    <a:pt x="167" y="121"/>
                  </a:lnTo>
                  <a:lnTo>
                    <a:pt x="171" y="134"/>
                  </a:lnTo>
                  <a:lnTo>
                    <a:pt x="171" y="134"/>
                  </a:lnTo>
                  <a:lnTo>
                    <a:pt x="174" y="152"/>
                  </a:lnTo>
                  <a:lnTo>
                    <a:pt x="175" y="175"/>
                  </a:lnTo>
                  <a:lnTo>
                    <a:pt x="174" y="198"/>
                  </a:lnTo>
                  <a:lnTo>
                    <a:pt x="172" y="219"/>
                  </a:lnTo>
                  <a:lnTo>
                    <a:pt x="172" y="21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88"/>
            <p:cNvSpPr>
              <a:spLocks/>
            </p:cNvSpPr>
            <p:nvPr/>
          </p:nvSpPr>
          <p:spPr bwMode="auto">
            <a:xfrm>
              <a:off x="4418013" y="3246438"/>
              <a:ext cx="119063" cy="158750"/>
            </a:xfrm>
            <a:custGeom>
              <a:avLst/>
              <a:gdLst>
                <a:gd name="T0" fmla="*/ 63 w 75"/>
                <a:gd name="T1" fmla="*/ 60 h 100"/>
                <a:gd name="T2" fmla="*/ 45 w 75"/>
                <a:gd name="T3" fmla="*/ 57 h 100"/>
                <a:gd name="T4" fmla="*/ 43 w 75"/>
                <a:gd name="T5" fmla="*/ 57 h 100"/>
                <a:gd name="T6" fmla="*/ 29 w 75"/>
                <a:gd name="T7" fmla="*/ 41 h 100"/>
                <a:gd name="T8" fmla="*/ 17 w 75"/>
                <a:gd name="T9" fmla="*/ 22 h 100"/>
                <a:gd name="T10" fmla="*/ 19 w 75"/>
                <a:gd name="T11" fmla="*/ 17 h 100"/>
                <a:gd name="T12" fmla="*/ 31 w 75"/>
                <a:gd name="T13" fmla="*/ 17 h 100"/>
                <a:gd name="T14" fmla="*/ 42 w 75"/>
                <a:gd name="T15" fmla="*/ 17 h 100"/>
                <a:gd name="T16" fmla="*/ 56 w 75"/>
                <a:gd name="T17" fmla="*/ 15 h 100"/>
                <a:gd name="T18" fmla="*/ 49 w 75"/>
                <a:gd name="T19" fmla="*/ 11 h 100"/>
                <a:gd name="T20" fmla="*/ 31 w 75"/>
                <a:gd name="T21" fmla="*/ 8 h 100"/>
                <a:gd name="T22" fmla="*/ 14 w 75"/>
                <a:gd name="T23" fmla="*/ 9 h 100"/>
                <a:gd name="T24" fmla="*/ 11 w 75"/>
                <a:gd name="T25" fmla="*/ 8 h 100"/>
                <a:gd name="T26" fmla="*/ 10 w 75"/>
                <a:gd name="T27" fmla="*/ 0 h 100"/>
                <a:gd name="T28" fmla="*/ 0 w 75"/>
                <a:gd name="T29" fmla="*/ 2 h 100"/>
                <a:gd name="T30" fmla="*/ 11 w 75"/>
                <a:gd name="T31" fmla="*/ 29 h 100"/>
                <a:gd name="T32" fmla="*/ 11 w 75"/>
                <a:gd name="T33" fmla="*/ 32 h 100"/>
                <a:gd name="T34" fmla="*/ 6 w 75"/>
                <a:gd name="T35" fmla="*/ 40 h 100"/>
                <a:gd name="T36" fmla="*/ 5 w 75"/>
                <a:gd name="T37" fmla="*/ 55 h 100"/>
                <a:gd name="T38" fmla="*/ 10 w 75"/>
                <a:gd name="T39" fmla="*/ 74 h 100"/>
                <a:gd name="T40" fmla="*/ 14 w 75"/>
                <a:gd name="T41" fmla="*/ 83 h 100"/>
                <a:gd name="T42" fmla="*/ 25 w 75"/>
                <a:gd name="T43" fmla="*/ 98 h 100"/>
                <a:gd name="T44" fmla="*/ 34 w 75"/>
                <a:gd name="T45" fmla="*/ 90 h 100"/>
                <a:gd name="T46" fmla="*/ 22 w 75"/>
                <a:gd name="T47" fmla="*/ 78 h 100"/>
                <a:gd name="T48" fmla="*/ 22 w 75"/>
                <a:gd name="T49" fmla="*/ 77 h 100"/>
                <a:gd name="T50" fmla="*/ 14 w 75"/>
                <a:gd name="T51" fmla="*/ 63 h 100"/>
                <a:gd name="T52" fmla="*/ 14 w 75"/>
                <a:gd name="T53" fmla="*/ 49 h 100"/>
                <a:gd name="T54" fmla="*/ 17 w 75"/>
                <a:gd name="T55" fmla="*/ 38 h 100"/>
                <a:gd name="T56" fmla="*/ 20 w 75"/>
                <a:gd name="T57" fmla="*/ 43 h 100"/>
                <a:gd name="T58" fmla="*/ 43 w 75"/>
                <a:gd name="T59" fmla="*/ 68 h 100"/>
                <a:gd name="T60" fmla="*/ 74 w 75"/>
                <a:gd name="T61" fmla="*/ 80 h 100"/>
                <a:gd name="T62" fmla="*/ 75 w 75"/>
                <a:gd name="T63" fmla="*/ 72 h 100"/>
                <a:gd name="T64" fmla="*/ 59 w 75"/>
                <a:gd name="T65" fmla="*/ 6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 h="100">
                  <a:moveTo>
                    <a:pt x="52" y="63"/>
                  </a:moveTo>
                  <a:lnTo>
                    <a:pt x="63" y="60"/>
                  </a:lnTo>
                  <a:lnTo>
                    <a:pt x="60" y="52"/>
                  </a:lnTo>
                  <a:lnTo>
                    <a:pt x="45" y="57"/>
                  </a:lnTo>
                  <a:lnTo>
                    <a:pt x="43" y="57"/>
                  </a:lnTo>
                  <a:lnTo>
                    <a:pt x="43" y="57"/>
                  </a:lnTo>
                  <a:lnTo>
                    <a:pt x="36" y="49"/>
                  </a:lnTo>
                  <a:lnTo>
                    <a:pt x="29" y="41"/>
                  </a:lnTo>
                  <a:lnTo>
                    <a:pt x="23" y="32"/>
                  </a:lnTo>
                  <a:lnTo>
                    <a:pt x="17" y="22"/>
                  </a:lnTo>
                  <a:lnTo>
                    <a:pt x="16" y="18"/>
                  </a:lnTo>
                  <a:lnTo>
                    <a:pt x="19" y="17"/>
                  </a:lnTo>
                  <a:lnTo>
                    <a:pt x="19" y="17"/>
                  </a:lnTo>
                  <a:lnTo>
                    <a:pt x="31" y="17"/>
                  </a:lnTo>
                  <a:lnTo>
                    <a:pt x="31" y="17"/>
                  </a:lnTo>
                  <a:lnTo>
                    <a:pt x="42" y="17"/>
                  </a:lnTo>
                  <a:lnTo>
                    <a:pt x="48" y="20"/>
                  </a:lnTo>
                  <a:lnTo>
                    <a:pt x="56" y="15"/>
                  </a:lnTo>
                  <a:lnTo>
                    <a:pt x="56" y="15"/>
                  </a:lnTo>
                  <a:lnTo>
                    <a:pt x="49" y="11"/>
                  </a:lnTo>
                  <a:lnTo>
                    <a:pt x="43" y="9"/>
                  </a:lnTo>
                  <a:lnTo>
                    <a:pt x="31" y="8"/>
                  </a:lnTo>
                  <a:lnTo>
                    <a:pt x="31" y="8"/>
                  </a:lnTo>
                  <a:lnTo>
                    <a:pt x="14" y="9"/>
                  </a:lnTo>
                  <a:lnTo>
                    <a:pt x="13" y="9"/>
                  </a:lnTo>
                  <a:lnTo>
                    <a:pt x="11" y="8"/>
                  </a:lnTo>
                  <a:lnTo>
                    <a:pt x="11" y="8"/>
                  </a:lnTo>
                  <a:lnTo>
                    <a:pt x="10" y="0"/>
                  </a:lnTo>
                  <a:lnTo>
                    <a:pt x="0" y="2"/>
                  </a:lnTo>
                  <a:lnTo>
                    <a:pt x="0" y="2"/>
                  </a:lnTo>
                  <a:lnTo>
                    <a:pt x="3" y="12"/>
                  </a:lnTo>
                  <a:lnTo>
                    <a:pt x="11" y="29"/>
                  </a:lnTo>
                  <a:lnTo>
                    <a:pt x="13" y="31"/>
                  </a:lnTo>
                  <a:lnTo>
                    <a:pt x="11" y="32"/>
                  </a:lnTo>
                  <a:lnTo>
                    <a:pt x="11" y="32"/>
                  </a:lnTo>
                  <a:lnTo>
                    <a:pt x="6" y="40"/>
                  </a:lnTo>
                  <a:lnTo>
                    <a:pt x="5" y="48"/>
                  </a:lnTo>
                  <a:lnTo>
                    <a:pt x="5" y="55"/>
                  </a:lnTo>
                  <a:lnTo>
                    <a:pt x="6" y="63"/>
                  </a:lnTo>
                  <a:lnTo>
                    <a:pt x="10" y="74"/>
                  </a:lnTo>
                  <a:lnTo>
                    <a:pt x="14" y="81"/>
                  </a:lnTo>
                  <a:lnTo>
                    <a:pt x="14" y="83"/>
                  </a:lnTo>
                  <a:lnTo>
                    <a:pt x="17" y="100"/>
                  </a:lnTo>
                  <a:lnTo>
                    <a:pt x="25" y="98"/>
                  </a:lnTo>
                  <a:lnTo>
                    <a:pt x="23" y="87"/>
                  </a:lnTo>
                  <a:lnTo>
                    <a:pt x="34" y="90"/>
                  </a:lnTo>
                  <a:lnTo>
                    <a:pt x="37" y="83"/>
                  </a:lnTo>
                  <a:lnTo>
                    <a:pt x="22" y="78"/>
                  </a:lnTo>
                  <a:lnTo>
                    <a:pt x="22" y="77"/>
                  </a:lnTo>
                  <a:lnTo>
                    <a:pt x="22" y="77"/>
                  </a:lnTo>
                  <a:lnTo>
                    <a:pt x="17" y="71"/>
                  </a:lnTo>
                  <a:lnTo>
                    <a:pt x="14" y="63"/>
                  </a:lnTo>
                  <a:lnTo>
                    <a:pt x="13" y="54"/>
                  </a:lnTo>
                  <a:lnTo>
                    <a:pt x="14" y="49"/>
                  </a:lnTo>
                  <a:lnTo>
                    <a:pt x="14" y="45"/>
                  </a:lnTo>
                  <a:lnTo>
                    <a:pt x="17" y="38"/>
                  </a:lnTo>
                  <a:lnTo>
                    <a:pt x="20" y="43"/>
                  </a:lnTo>
                  <a:lnTo>
                    <a:pt x="20" y="43"/>
                  </a:lnTo>
                  <a:lnTo>
                    <a:pt x="31" y="57"/>
                  </a:lnTo>
                  <a:lnTo>
                    <a:pt x="43" y="68"/>
                  </a:lnTo>
                  <a:lnTo>
                    <a:pt x="59" y="75"/>
                  </a:lnTo>
                  <a:lnTo>
                    <a:pt x="74" y="80"/>
                  </a:lnTo>
                  <a:lnTo>
                    <a:pt x="75" y="72"/>
                  </a:lnTo>
                  <a:lnTo>
                    <a:pt x="75" y="72"/>
                  </a:lnTo>
                  <a:lnTo>
                    <a:pt x="66" y="69"/>
                  </a:lnTo>
                  <a:lnTo>
                    <a:pt x="59" y="66"/>
                  </a:lnTo>
                  <a:lnTo>
                    <a:pt x="52" y="6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0" name="Freeform 489"/>
          <p:cNvSpPr>
            <a:spLocks noEditPoints="1"/>
          </p:cNvSpPr>
          <p:nvPr/>
        </p:nvSpPr>
        <p:spPr bwMode="auto">
          <a:xfrm>
            <a:off x="9991063" y="3072298"/>
            <a:ext cx="327235" cy="356218"/>
          </a:xfrm>
          <a:custGeom>
            <a:avLst/>
            <a:gdLst>
              <a:gd name="T0" fmla="*/ 167 w 175"/>
              <a:gd name="T1" fmla="*/ 31 h 254"/>
              <a:gd name="T2" fmla="*/ 137 w 175"/>
              <a:gd name="T3" fmla="*/ 73 h 254"/>
              <a:gd name="T4" fmla="*/ 129 w 175"/>
              <a:gd name="T5" fmla="*/ 103 h 254"/>
              <a:gd name="T6" fmla="*/ 126 w 175"/>
              <a:gd name="T7" fmla="*/ 129 h 254"/>
              <a:gd name="T8" fmla="*/ 106 w 175"/>
              <a:gd name="T9" fmla="*/ 144 h 254"/>
              <a:gd name="T10" fmla="*/ 91 w 175"/>
              <a:gd name="T11" fmla="*/ 138 h 254"/>
              <a:gd name="T12" fmla="*/ 88 w 175"/>
              <a:gd name="T13" fmla="*/ 122 h 254"/>
              <a:gd name="T14" fmla="*/ 86 w 175"/>
              <a:gd name="T15" fmla="*/ 103 h 254"/>
              <a:gd name="T16" fmla="*/ 63 w 175"/>
              <a:gd name="T17" fmla="*/ 86 h 254"/>
              <a:gd name="T18" fmla="*/ 34 w 175"/>
              <a:gd name="T19" fmla="*/ 78 h 254"/>
              <a:gd name="T20" fmla="*/ 35 w 175"/>
              <a:gd name="T21" fmla="*/ 55 h 254"/>
              <a:gd name="T22" fmla="*/ 65 w 175"/>
              <a:gd name="T23" fmla="*/ 52 h 254"/>
              <a:gd name="T24" fmla="*/ 80 w 175"/>
              <a:gd name="T25" fmla="*/ 53 h 254"/>
              <a:gd name="T26" fmla="*/ 117 w 175"/>
              <a:gd name="T27" fmla="*/ 38 h 254"/>
              <a:gd name="T28" fmla="*/ 146 w 175"/>
              <a:gd name="T29" fmla="*/ 4 h 254"/>
              <a:gd name="T30" fmla="*/ 137 w 175"/>
              <a:gd name="T31" fmla="*/ 1 h 254"/>
              <a:gd name="T32" fmla="*/ 104 w 175"/>
              <a:gd name="T33" fmla="*/ 35 h 254"/>
              <a:gd name="T34" fmla="*/ 75 w 175"/>
              <a:gd name="T35" fmla="*/ 43 h 254"/>
              <a:gd name="T36" fmla="*/ 52 w 175"/>
              <a:gd name="T37" fmla="*/ 40 h 254"/>
              <a:gd name="T38" fmla="*/ 29 w 175"/>
              <a:gd name="T39" fmla="*/ 47 h 254"/>
              <a:gd name="T40" fmla="*/ 22 w 175"/>
              <a:gd name="T41" fmla="*/ 73 h 254"/>
              <a:gd name="T42" fmla="*/ 19 w 175"/>
              <a:gd name="T43" fmla="*/ 107 h 254"/>
              <a:gd name="T44" fmla="*/ 3 w 175"/>
              <a:gd name="T45" fmla="*/ 125 h 254"/>
              <a:gd name="T46" fmla="*/ 3 w 175"/>
              <a:gd name="T47" fmla="*/ 155 h 254"/>
              <a:gd name="T48" fmla="*/ 22 w 175"/>
              <a:gd name="T49" fmla="*/ 188 h 254"/>
              <a:gd name="T50" fmla="*/ 32 w 175"/>
              <a:gd name="T51" fmla="*/ 208 h 254"/>
              <a:gd name="T52" fmla="*/ 20 w 175"/>
              <a:gd name="T53" fmla="*/ 164 h 254"/>
              <a:gd name="T54" fmla="*/ 9 w 175"/>
              <a:gd name="T55" fmla="*/ 138 h 254"/>
              <a:gd name="T56" fmla="*/ 20 w 175"/>
              <a:gd name="T57" fmla="*/ 125 h 254"/>
              <a:gd name="T58" fmla="*/ 45 w 175"/>
              <a:gd name="T59" fmla="*/ 125 h 254"/>
              <a:gd name="T60" fmla="*/ 51 w 175"/>
              <a:gd name="T61" fmla="*/ 147 h 254"/>
              <a:gd name="T62" fmla="*/ 66 w 175"/>
              <a:gd name="T63" fmla="*/ 173 h 254"/>
              <a:gd name="T64" fmla="*/ 88 w 175"/>
              <a:gd name="T65" fmla="*/ 178 h 254"/>
              <a:gd name="T66" fmla="*/ 91 w 175"/>
              <a:gd name="T67" fmla="*/ 184 h 254"/>
              <a:gd name="T68" fmla="*/ 71 w 175"/>
              <a:gd name="T69" fmla="*/ 205 h 254"/>
              <a:gd name="T70" fmla="*/ 62 w 175"/>
              <a:gd name="T71" fmla="*/ 250 h 254"/>
              <a:gd name="T72" fmla="*/ 71 w 175"/>
              <a:gd name="T73" fmla="*/ 253 h 254"/>
              <a:gd name="T74" fmla="*/ 75 w 175"/>
              <a:gd name="T75" fmla="*/ 219 h 254"/>
              <a:gd name="T76" fmla="*/ 94 w 175"/>
              <a:gd name="T77" fmla="*/ 197 h 254"/>
              <a:gd name="T78" fmla="*/ 101 w 175"/>
              <a:gd name="T79" fmla="*/ 182 h 254"/>
              <a:gd name="T80" fmla="*/ 101 w 175"/>
              <a:gd name="T81" fmla="*/ 164 h 254"/>
              <a:gd name="T82" fmla="*/ 114 w 175"/>
              <a:gd name="T83" fmla="*/ 153 h 254"/>
              <a:gd name="T84" fmla="*/ 135 w 175"/>
              <a:gd name="T85" fmla="*/ 135 h 254"/>
              <a:gd name="T86" fmla="*/ 140 w 175"/>
              <a:gd name="T87" fmla="*/ 103 h 254"/>
              <a:gd name="T88" fmla="*/ 146 w 175"/>
              <a:gd name="T89" fmla="*/ 78 h 254"/>
              <a:gd name="T90" fmla="*/ 173 w 175"/>
              <a:gd name="T91" fmla="*/ 38 h 254"/>
              <a:gd name="T92" fmla="*/ 78 w 175"/>
              <a:gd name="T93" fmla="*/ 139 h 254"/>
              <a:gd name="T94" fmla="*/ 97 w 175"/>
              <a:gd name="T95" fmla="*/ 153 h 254"/>
              <a:gd name="T96" fmla="*/ 91 w 175"/>
              <a:gd name="T97" fmla="*/ 167 h 254"/>
              <a:gd name="T98" fmla="*/ 83 w 175"/>
              <a:gd name="T99" fmla="*/ 167 h 254"/>
              <a:gd name="T100" fmla="*/ 63 w 175"/>
              <a:gd name="T101" fmla="*/ 158 h 254"/>
              <a:gd name="T102" fmla="*/ 60 w 175"/>
              <a:gd name="T103" fmla="*/ 129 h 254"/>
              <a:gd name="T104" fmla="*/ 42 w 175"/>
              <a:gd name="T105" fmla="*/ 113 h 254"/>
              <a:gd name="T106" fmla="*/ 32 w 175"/>
              <a:gd name="T107" fmla="*/ 101 h 254"/>
              <a:gd name="T108" fmla="*/ 51 w 175"/>
              <a:gd name="T109" fmla="*/ 95 h 254"/>
              <a:gd name="T110" fmla="*/ 75 w 175"/>
              <a:gd name="T111" fmla="*/ 106 h 254"/>
              <a:gd name="T112" fmla="*/ 77 w 175"/>
              <a:gd name="T113" fmla="*/ 12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5" h="254">
                <a:moveTo>
                  <a:pt x="172" y="31"/>
                </a:moveTo>
                <a:lnTo>
                  <a:pt x="172" y="31"/>
                </a:lnTo>
                <a:lnTo>
                  <a:pt x="169" y="31"/>
                </a:lnTo>
                <a:lnTo>
                  <a:pt x="169" y="31"/>
                </a:lnTo>
                <a:lnTo>
                  <a:pt x="167" y="31"/>
                </a:lnTo>
                <a:lnTo>
                  <a:pt x="166" y="32"/>
                </a:lnTo>
                <a:lnTo>
                  <a:pt x="166" y="32"/>
                </a:lnTo>
                <a:lnTo>
                  <a:pt x="143" y="63"/>
                </a:lnTo>
                <a:lnTo>
                  <a:pt x="143" y="63"/>
                </a:lnTo>
                <a:lnTo>
                  <a:pt x="137" y="73"/>
                </a:lnTo>
                <a:lnTo>
                  <a:pt x="132" y="83"/>
                </a:lnTo>
                <a:lnTo>
                  <a:pt x="129" y="92"/>
                </a:lnTo>
                <a:lnTo>
                  <a:pt x="129" y="99"/>
                </a:lnTo>
                <a:lnTo>
                  <a:pt x="129" y="99"/>
                </a:lnTo>
                <a:lnTo>
                  <a:pt x="129" y="103"/>
                </a:lnTo>
                <a:lnTo>
                  <a:pt x="129" y="103"/>
                </a:lnTo>
                <a:lnTo>
                  <a:pt x="129" y="103"/>
                </a:lnTo>
                <a:lnTo>
                  <a:pt x="130" y="112"/>
                </a:lnTo>
                <a:lnTo>
                  <a:pt x="129" y="119"/>
                </a:lnTo>
                <a:lnTo>
                  <a:pt x="126" y="129"/>
                </a:lnTo>
                <a:lnTo>
                  <a:pt x="123" y="135"/>
                </a:lnTo>
                <a:lnTo>
                  <a:pt x="118" y="139"/>
                </a:lnTo>
                <a:lnTo>
                  <a:pt x="118" y="139"/>
                </a:lnTo>
                <a:lnTo>
                  <a:pt x="112" y="142"/>
                </a:lnTo>
                <a:lnTo>
                  <a:pt x="106" y="144"/>
                </a:lnTo>
                <a:lnTo>
                  <a:pt x="106" y="144"/>
                </a:lnTo>
                <a:lnTo>
                  <a:pt x="101" y="144"/>
                </a:lnTo>
                <a:lnTo>
                  <a:pt x="101" y="144"/>
                </a:lnTo>
                <a:lnTo>
                  <a:pt x="94" y="141"/>
                </a:lnTo>
                <a:lnTo>
                  <a:pt x="91" y="138"/>
                </a:lnTo>
                <a:lnTo>
                  <a:pt x="88" y="136"/>
                </a:lnTo>
                <a:lnTo>
                  <a:pt x="88" y="136"/>
                </a:lnTo>
                <a:lnTo>
                  <a:pt x="88" y="130"/>
                </a:lnTo>
                <a:lnTo>
                  <a:pt x="88" y="122"/>
                </a:lnTo>
                <a:lnTo>
                  <a:pt x="88" y="122"/>
                </a:lnTo>
                <a:lnTo>
                  <a:pt x="88" y="122"/>
                </a:lnTo>
                <a:lnTo>
                  <a:pt x="88" y="113"/>
                </a:lnTo>
                <a:lnTo>
                  <a:pt x="88" y="113"/>
                </a:lnTo>
                <a:lnTo>
                  <a:pt x="88" y="109"/>
                </a:lnTo>
                <a:lnTo>
                  <a:pt x="86" y="103"/>
                </a:lnTo>
                <a:lnTo>
                  <a:pt x="83" y="98"/>
                </a:lnTo>
                <a:lnTo>
                  <a:pt x="80" y="95"/>
                </a:lnTo>
                <a:lnTo>
                  <a:pt x="72" y="89"/>
                </a:lnTo>
                <a:lnTo>
                  <a:pt x="63" y="86"/>
                </a:lnTo>
                <a:lnTo>
                  <a:pt x="63" y="86"/>
                </a:lnTo>
                <a:lnTo>
                  <a:pt x="54" y="84"/>
                </a:lnTo>
                <a:lnTo>
                  <a:pt x="39" y="81"/>
                </a:lnTo>
                <a:lnTo>
                  <a:pt x="39" y="81"/>
                </a:lnTo>
                <a:lnTo>
                  <a:pt x="35" y="80"/>
                </a:lnTo>
                <a:lnTo>
                  <a:pt x="34" y="78"/>
                </a:lnTo>
                <a:lnTo>
                  <a:pt x="31" y="72"/>
                </a:lnTo>
                <a:lnTo>
                  <a:pt x="31" y="72"/>
                </a:lnTo>
                <a:lnTo>
                  <a:pt x="31" y="64"/>
                </a:lnTo>
                <a:lnTo>
                  <a:pt x="32" y="60"/>
                </a:lnTo>
                <a:lnTo>
                  <a:pt x="35" y="55"/>
                </a:lnTo>
                <a:lnTo>
                  <a:pt x="35" y="55"/>
                </a:lnTo>
                <a:lnTo>
                  <a:pt x="43" y="52"/>
                </a:lnTo>
                <a:lnTo>
                  <a:pt x="52" y="50"/>
                </a:lnTo>
                <a:lnTo>
                  <a:pt x="52" y="50"/>
                </a:lnTo>
                <a:lnTo>
                  <a:pt x="65" y="52"/>
                </a:lnTo>
                <a:lnTo>
                  <a:pt x="66" y="52"/>
                </a:lnTo>
                <a:lnTo>
                  <a:pt x="66" y="52"/>
                </a:lnTo>
                <a:lnTo>
                  <a:pt x="74" y="53"/>
                </a:lnTo>
                <a:lnTo>
                  <a:pt x="74" y="53"/>
                </a:lnTo>
                <a:lnTo>
                  <a:pt x="80" y="53"/>
                </a:lnTo>
                <a:lnTo>
                  <a:pt x="80" y="53"/>
                </a:lnTo>
                <a:lnTo>
                  <a:pt x="94" y="52"/>
                </a:lnTo>
                <a:lnTo>
                  <a:pt x="103" y="47"/>
                </a:lnTo>
                <a:lnTo>
                  <a:pt x="111" y="43"/>
                </a:lnTo>
                <a:lnTo>
                  <a:pt x="117" y="38"/>
                </a:lnTo>
                <a:lnTo>
                  <a:pt x="117" y="38"/>
                </a:lnTo>
                <a:lnTo>
                  <a:pt x="135" y="20"/>
                </a:lnTo>
                <a:lnTo>
                  <a:pt x="144" y="9"/>
                </a:lnTo>
                <a:lnTo>
                  <a:pt x="144" y="9"/>
                </a:lnTo>
                <a:lnTo>
                  <a:pt x="146" y="4"/>
                </a:lnTo>
                <a:lnTo>
                  <a:pt x="146" y="4"/>
                </a:lnTo>
                <a:lnTo>
                  <a:pt x="144" y="1"/>
                </a:lnTo>
                <a:lnTo>
                  <a:pt x="144" y="1"/>
                </a:lnTo>
                <a:lnTo>
                  <a:pt x="140" y="0"/>
                </a:lnTo>
                <a:lnTo>
                  <a:pt x="137" y="1"/>
                </a:lnTo>
                <a:lnTo>
                  <a:pt x="137" y="1"/>
                </a:lnTo>
                <a:lnTo>
                  <a:pt x="126" y="14"/>
                </a:lnTo>
                <a:lnTo>
                  <a:pt x="109" y="31"/>
                </a:lnTo>
                <a:lnTo>
                  <a:pt x="109" y="31"/>
                </a:lnTo>
                <a:lnTo>
                  <a:pt x="104" y="35"/>
                </a:lnTo>
                <a:lnTo>
                  <a:pt x="98" y="38"/>
                </a:lnTo>
                <a:lnTo>
                  <a:pt x="91" y="41"/>
                </a:lnTo>
                <a:lnTo>
                  <a:pt x="80" y="43"/>
                </a:lnTo>
                <a:lnTo>
                  <a:pt x="80" y="43"/>
                </a:lnTo>
                <a:lnTo>
                  <a:pt x="75" y="43"/>
                </a:lnTo>
                <a:lnTo>
                  <a:pt x="75" y="43"/>
                </a:lnTo>
                <a:lnTo>
                  <a:pt x="66" y="41"/>
                </a:lnTo>
                <a:lnTo>
                  <a:pt x="66" y="41"/>
                </a:lnTo>
                <a:lnTo>
                  <a:pt x="52" y="40"/>
                </a:lnTo>
                <a:lnTo>
                  <a:pt x="52" y="40"/>
                </a:lnTo>
                <a:lnTo>
                  <a:pt x="45" y="40"/>
                </a:lnTo>
                <a:lnTo>
                  <a:pt x="40" y="41"/>
                </a:lnTo>
                <a:lnTo>
                  <a:pt x="34" y="44"/>
                </a:lnTo>
                <a:lnTo>
                  <a:pt x="29" y="47"/>
                </a:lnTo>
                <a:lnTo>
                  <a:pt x="29" y="47"/>
                </a:lnTo>
                <a:lnTo>
                  <a:pt x="25" y="53"/>
                </a:lnTo>
                <a:lnTo>
                  <a:pt x="22" y="60"/>
                </a:lnTo>
                <a:lnTo>
                  <a:pt x="20" y="66"/>
                </a:lnTo>
                <a:lnTo>
                  <a:pt x="22" y="73"/>
                </a:lnTo>
                <a:lnTo>
                  <a:pt x="22" y="73"/>
                </a:lnTo>
                <a:lnTo>
                  <a:pt x="23" y="80"/>
                </a:lnTo>
                <a:lnTo>
                  <a:pt x="23" y="80"/>
                </a:lnTo>
                <a:lnTo>
                  <a:pt x="23" y="86"/>
                </a:lnTo>
                <a:lnTo>
                  <a:pt x="23" y="96"/>
                </a:lnTo>
                <a:lnTo>
                  <a:pt x="19" y="107"/>
                </a:lnTo>
                <a:lnTo>
                  <a:pt x="16" y="113"/>
                </a:lnTo>
                <a:lnTo>
                  <a:pt x="12" y="118"/>
                </a:lnTo>
                <a:lnTo>
                  <a:pt x="12" y="118"/>
                </a:lnTo>
                <a:lnTo>
                  <a:pt x="6" y="121"/>
                </a:lnTo>
                <a:lnTo>
                  <a:pt x="3" y="125"/>
                </a:lnTo>
                <a:lnTo>
                  <a:pt x="2" y="132"/>
                </a:lnTo>
                <a:lnTo>
                  <a:pt x="0" y="136"/>
                </a:lnTo>
                <a:lnTo>
                  <a:pt x="0" y="136"/>
                </a:lnTo>
                <a:lnTo>
                  <a:pt x="0" y="145"/>
                </a:lnTo>
                <a:lnTo>
                  <a:pt x="3" y="155"/>
                </a:lnTo>
                <a:lnTo>
                  <a:pt x="8" y="164"/>
                </a:lnTo>
                <a:lnTo>
                  <a:pt x="12" y="170"/>
                </a:lnTo>
                <a:lnTo>
                  <a:pt x="12" y="170"/>
                </a:lnTo>
                <a:lnTo>
                  <a:pt x="19" y="179"/>
                </a:lnTo>
                <a:lnTo>
                  <a:pt x="22" y="188"/>
                </a:lnTo>
                <a:lnTo>
                  <a:pt x="22" y="197"/>
                </a:lnTo>
                <a:lnTo>
                  <a:pt x="22" y="208"/>
                </a:lnTo>
                <a:lnTo>
                  <a:pt x="19" y="245"/>
                </a:lnTo>
                <a:lnTo>
                  <a:pt x="29" y="247"/>
                </a:lnTo>
                <a:lnTo>
                  <a:pt x="32" y="208"/>
                </a:lnTo>
                <a:lnTo>
                  <a:pt x="32" y="208"/>
                </a:lnTo>
                <a:lnTo>
                  <a:pt x="32" y="197"/>
                </a:lnTo>
                <a:lnTo>
                  <a:pt x="32" y="185"/>
                </a:lnTo>
                <a:lnTo>
                  <a:pt x="28" y="175"/>
                </a:lnTo>
                <a:lnTo>
                  <a:pt x="20" y="164"/>
                </a:lnTo>
                <a:lnTo>
                  <a:pt x="20" y="164"/>
                </a:lnTo>
                <a:lnTo>
                  <a:pt x="16" y="158"/>
                </a:lnTo>
                <a:lnTo>
                  <a:pt x="12" y="150"/>
                </a:lnTo>
                <a:lnTo>
                  <a:pt x="9" y="144"/>
                </a:lnTo>
                <a:lnTo>
                  <a:pt x="9" y="138"/>
                </a:lnTo>
                <a:lnTo>
                  <a:pt x="9" y="138"/>
                </a:lnTo>
                <a:lnTo>
                  <a:pt x="11" y="135"/>
                </a:lnTo>
                <a:lnTo>
                  <a:pt x="12" y="130"/>
                </a:lnTo>
                <a:lnTo>
                  <a:pt x="20" y="125"/>
                </a:lnTo>
                <a:lnTo>
                  <a:pt x="20" y="125"/>
                </a:lnTo>
                <a:lnTo>
                  <a:pt x="25" y="122"/>
                </a:lnTo>
                <a:lnTo>
                  <a:pt x="31" y="122"/>
                </a:lnTo>
                <a:lnTo>
                  <a:pt x="31" y="122"/>
                </a:lnTo>
                <a:lnTo>
                  <a:pt x="39" y="122"/>
                </a:lnTo>
                <a:lnTo>
                  <a:pt x="45" y="125"/>
                </a:lnTo>
                <a:lnTo>
                  <a:pt x="45" y="125"/>
                </a:lnTo>
                <a:lnTo>
                  <a:pt x="49" y="129"/>
                </a:lnTo>
                <a:lnTo>
                  <a:pt x="51" y="135"/>
                </a:lnTo>
                <a:lnTo>
                  <a:pt x="51" y="135"/>
                </a:lnTo>
                <a:lnTo>
                  <a:pt x="51" y="147"/>
                </a:lnTo>
                <a:lnTo>
                  <a:pt x="52" y="156"/>
                </a:lnTo>
                <a:lnTo>
                  <a:pt x="55" y="164"/>
                </a:lnTo>
                <a:lnTo>
                  <a:pt x="62" y="170"/>
                </a:lnTo>
                <a:lnTo>
                  <a:pt x="62" y="170"/>
                </a:lnTo>
                <a:lnTo>
                  <a:pt x="66" y="173"/>
                </a:lnTo>
                <a:lnTo>
                  <a:pt x="72" y="176"/>
                </a:lnTo>
                <a:lnTo>
                  <a:pt x="81" y="178"/>
                </a:lnTo>
                <a:lnTo>
                  <a:pt x="81" y="178"/>
                </a:lnTo>
                <a:lnTo>
                  <a:pt x="88" y="178"/>
                </a:lnTo>
                <a:lnTo>
                  <a:pt x="88" y="178"/>
                </a:lnTo>
                <a:lnTo>
                  <a:pt x="91" y="182"/>
                </a:lnTo>
                <a:lnTo>
                  <a:pt x="91" y="182"/>
                </a:lnTo>
                <a:lnTo>
                  <a:pt x="91" y="182"/>
                </a:lnTo>
                <a:lnTo>
                  <a:pt x="91" y="184"/>
                </a:lnTo>
                <a:lnTo>
                  <a:pt x="91" y="184"/>
                </a:lnTo>
                <a:lnTo>
                  <a:pt x="91" y="187"/>
                </a:lnTo>
                <a:lnTo>
                  <a:pt x="89" y="188"/>
                </a:lnTo>
                <a:lnTo>
                  <a:pt x="89" y="188"/>
                </a:lnTo>
                <a:lnTo>
                  <a:pt x="77" y="197"/>
                </a:lnTo>
                <a:lnTo>
                  <a:pt x="71" y="205"/>
                </a:lnTo>
                <a:lnTo>
                  <a:pt x="71" y="205"/>
                </a:lnTo>
                <a:lnTo>
                  <a:pt x="68" y="211"/>
                </a:lnTo>
                <a:lnTo>
                  <a:pt x="65" y="217"/>
                </a:lnTo>
                <a:lnTo>
                  <a:pt x="63" y="231"/>
                </a:lnTo>
                <a:lnTo>
                  <a:pt x="62" y="250"/>
                </a:lnTo>
                <a:lnTo>
                  <a:pt x="62" y="250"/>
                </a:lnTo>
                <a:lnTo>
                  <a:pt x="63" y="253"/>
                </a:lnTo>
                <a:lnTo>
                  <a:pt x="68" y="254"/>
                </a:lnTo>
                <a:lnTo>
                  <a:pt x="68" y="254"/>
                </a:lnTo>
                <a:lnTo>
                  <a:pt x="71" y="253"/>
                </a:lnTo>
                <a:lnTo>
                  <a:pt x="71" y="253"/>
                </a:lnTo>
                <a:lnTo>
                  <a:pt x="72" y="250"/>
                </a:lnTo>
                <a:lnTo>
                  <a:pt x="72" y="250"/>
                </a:lnTo>
                <a:lnTo>
                  <a:pt x="74" y="230"/>
                </a:lnTo>
                <a:lnTo>
                  <a:pt x="75" y="219"/>
                </a:lnTo>
                <a:lnTo>
                  <a:pt x="78" y="213"/>
                </a:lnTo>
                <a:lnTo>
                  <a:pt x="78" y="213"/>
                </a:lnTo>
                <a:lnTo>
                  <a:pt x="85" y="205"/>
                </a:lnTo>
                <a:lnTo>
                  <a:pt x="94" y="197"/>
                </a:lnTo>
                <a:lnTo>
                  <a:pt x="94" y="197"/>
                </a:lnTo>
                <a:lnTo>
                  <a:pt x="97" y="194"/>
                </a:lnTo>
                <a:lnTo>
                  <a:pt x="100" y="191"/>
                </a:lnTo>
                <a:lnTo>
                  <a:pt x="101" y="187"/>
                </a:lnTo>
                <a:lnTo>
                  <a:pt x="101" y="182"/>
                </a:lnTo>
                <a:lnTo>
                  <a:pt x="101" y="182"/>
                </a:lnTo>
                <a:lnTo>
                  <a:pt x="100" y="176"/>
                </a:lnTo>
                <a:lnTo>
                  <a:pt x="100" y="176"/>
                </a:lnTo>
                <a:lnTo>
                  <a:pt x="100" y="168"/>
                </a:lnTo>
                <a:lnTo>
                  <a:pt x="100" y="168"/>
                </a:lnTo>
                <a:lnTo>
                  <a:pt x="101" y="164"/>
                </a:lnTo>
                <a:lnTo>
                  <a:pt x="104" y="161"/>
                </a:lnTo>
                <a:lnTo>
                  <a:pt x="112" y="153"/>
                </a:lnTo>
                <a:lnTo>
                  <a:pt x="114" y="153"/>
                </a:lnTo>
                <a:lnTo>
                  <a:pt x="114" y="153"/>
                </a:lnTo>
                <a:lnTo>
                  <a:pt x="114" y="153"/>
                </a:lnTo>
                <a:lnTo>
                  <a:pt x="120" y="152"/>
                </a:lnTo>
                <a:lnTo>
                  <a:pt x="126" y="147"/>
                </a:lnTo>
                <a:lnTo>
                  <a:pt x="126" y="147"/>
                </a:lnTo>
                <a:lnTo>
                  <a:pt x="132" y="141"/>
                </a:lnTo>
                <a:lnTo>
                  <a:pt x="135" y="135"/>
                </a:lnTo>
                <a:lnTo>
                  <a:pt x="138" y="129"/>
                </a:lnTo>
                <a:lnTo>
                  <a:pt x="140" y="122"/>
                </a:lnTo>
                <a:lnTo>
                  <a:pt x="141" y="112"/>
                </a:lnTo>
                <a:lnTo>
                  <a:pt x="140" y="103"/>
                </a:lnTo>
                <a:lnTo>
                  <a:pt x="140" y="103"/>
                </a:lnTo>
                <a:lnTo>
                  <a:pt x="140" y="98"/>
                </a:lnTo>
                <a:lnTo>
                  <a:pt x="140" y="98"/>
                </a:lnTo>
                <a:lnTo>
                  <a:pt x="140" y="92"/>
                </a:lnTo>
                <a:lnTo>
                  <a:pt x="141" y="86"/>
                </a:lnTo>
                <a:lnTo>
                  <a:pt x="146" y="78"/>
                </a:lnTo>
                <a:lnTo>
                  <a:pt x="150" y="69"/>
                </a:lnTo>
                <a:lnTo>
                  <a:pt x="150" y="69"/>
                </a:lnTo>
                <a:lnTo>
                  <a:pt x="173" y="38"/>
                </a:lnTo>
                <a:lnTo>
                  <a:pt x="173" y="38"/>
                </a:lnTo>
                <a:lnTo>
                  <a:pt x="173" y="38"/>
                </a:lnTo>
                <a:lnTo>
                  <a:pt x="175" y="35"/>
                </a:lnTo>
                <a:lnTo>
                  <a:pt x="172" y="31"/>
                </a:lnTo>
                <a:lnTo>
                  <a:pt x="172" y="31"/>
                </a:lnTo>
                <a:close/>
                <a:moveTo>
                  <a:pt x="78" y="139"/>
                </a:moveTo>
                <a:lnTo>
                  <a:pt x="78" y="139"/>
                </a:lnTo>
                <a:lnTo>
                  <a:pt x="81" y="144"/>
                </a:lnTo>
                <a:lnTo>
                  <a:pt x="85" y="147"/>
                </a:lnTo>
                <a:lnTo>
                  <a:pt x="89" y="150"/>
                </a:lnTo>
                <a:lnTo>
                  <a:pt x="95" y="153"/>
                </a:lnTo>
                <a:lnTo>
                  <a:pt x="97" y="153"/>
                </a:lnTo>
                <a:lnTo>
                  <a:pt x="95" y="155"/>
                </a:lnTo>
                <a:lnTo>
                  <a:pt x="95" y="155"/>
                </a:lnTo>
                <a:lnTo>
                  <a:pt x="95" y="155"/>
                </a:lnTo>
                <a:lnTo>
                  <a:pt x="92" y="161"/>
                </a:lnTo>
                <a:lnTo>
                  <a:pt x="91" y="167"/>
                </a:lnTo>
                <a:lnTo>
                  <a:pt x="91" y="167"/>
                </a:lnTo>
                <a:lnTo>
                  <a:pt x="89" y="167"/>
                </a:lnTo>
                <a:lnTo>
                  <a:pt x="89" y="167"/>
                </a:lnTo>
                <a:lnTo>
                  <a:pt x="83" y="167"/>
                </a:lnTo>
                <a:lnTo>
                  <a:pt x="83" y="167"/>
                </a:lnTo>
                <a:lnTo>
                  <a:pt x="75" y="165"/>
                </a:lnTo>
                <a:lnTo>
                  <a:pt x="71" y="164"/>
                </a:lnTo>
                <a:lnTo>
                  <a:pt x="68" y="162"/>
                </a:lnTo>
                <a:lnTo>
                  <a:pt x="68" y="162"/>
                </a:lnTo>
                <a:lnTo>
                  <a:pt x="63" y="158"/>
                </a:lnTo>
                <a:lnTo>
                  <a:pt x="62" y="153"/>
                </a:lnTo>
                <a:lnTo>
                  <a:pt x="60" y="145"/>
                </a:lnTo>
                <a:lnTo>
                  <a:pt x="60" y="135"/>
                </a:lnTo>
                <a:lnTo>
                  <a:pt x="60" y="135"/>
                </a:lnTo>
                <a:lnTo>
                  <a:pt x="60" y="129"/>
                </a:lnTo>
                <a:lnTo>
                  <a:pt x="58" y="124"/>
                </a:lnTo>
                <a:lnTo>
                  <a:pt x="54" y="119"/>
                </a:lnTo>
                <a:lnTo>
                  <a:pt x="49" y="116"/>
                </a:lnTo>
                <a:lnTo>
                  <a:pt x="49" y="116"/>
                </a:lnTo>
                <a:lnTo>
                  <a:pt x="42" y="113"/>
                </a:lnTo>
                <a:lnTo>
                  <a:pt x="31" y="112"/>
                </a:lnTo>
                <a:lnTo>
                  <a:pt x="29" y="112"/>
                </a:lnTo>
                <a:lnTo>
                  <a:pt x="29" y="110"/>
                </a:lnTo>
                <a:lnTo>
                  <a:pt x="29" y="110"/>
                </a:lnTo>
                <a:lnTo>
                  <a:pt x="32" y="101"/>
                </a:lnTo>
                <a:lnTo>
                  <a:pt x="34" y="92"/>
                </a:lnTo>
                <a:lnTo>
                  <a:pt x="34" y="90"/>
                </a:lnTo>
                <a:lnTo>
                  <a:pt x="35" y="92"/>
                </a:lnTo>
                <a:lnTo>
                  <a:pt x="35" y="92"/>
                </a:lnTo>
                <a:lnTo>
                  <a:pt x="51" y="95"/>
                </a:lnTo>
                <a:lnTo>
                  <a:pt x="62" y="96"/>
                </a:lnTo>
                <a:lnTo>
                  <a:pt x="62" y="96"/>
                </a:lnTo>
                <a:lnTo>
                  <a:pt x="65" y="98"/>
                </a:lnTo>
                <a:lnTo>
                  <a:pt x="71" y="101"/>
                </a:lnTo>
                <a:lnTo>
                  <a:pt x="75" y="106"/>
                </a:lnTo>
                <a:lnTo>
                  <a:pt x="77" y="109"/>
                </a:lnTo>
                <a:lnTo>
                  <a:pt x="78" y="113"/>
                </a:lnTo>
                <a:lnTo>
                  <a:pt x="78" y="113"/>
                </a:lnTo>
                <a:lnTo>
                  <a:pt x="77" y="122"/>
                </a:lnTo>
                <a:lnTo>
                  <a:pt x="77" y="122"/>
                </a:lnTo>
                <a:lnTo>
                  <a:pt x="77" y="132"/>
                </a:lnTo>
                <a:lnTo>
                  <a:pt x="78" y="139"/>
                </a:lnTo>
                <a:lnTo>
                  <a:pt x="78" y="13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grpSp>
        <p:nvGrpSpPr>
          <p:cNvPr id="191" name="Group 190"/>
          <p:cNvGrpSpPr/>
          <p:nvPr/>
        </p:nvGrpSpPr>
        <p:grpSpPr>
          <a:xfrm>
            <a:off x="8083751" y="3101761"/>
            <a:ext cx="448778" cy="298718"/>
            <a:chOff x="6645276" y="3109913"/>
            <a:chExt cx="381000" cy="338138"/>
          </a:xfrm>
        </p:grpSpPr>
        <p:sp>
          <p:nvSpPr>
            <p:cNvPr id="192" name="Freeform 490"/>
            <p:cNvSpPr>
              <a:spLocks noEditPoints="1"/>
            </p:cNvSpPr>
            <p:nvPr/>
          </p:nvSpPr>
          <p:spPr bwMode="auto">
            <a:xfrm>
              <a:off x="6645276" y="3109913"/>
              <a:ext cx="381000" cy="338138"/>
            </a:xfrm>
            <a:custGeom>
              <a:avLst/>
              <a:gdLst>
                <a:gd name="T0" fmla="*/ 200 w 240"/>
                <a:gd name="T1" fmla="*/ 10 h 213"/>
                <a:gd name="T2" fmla="*/ 167 w 240"/>
                <a:gd name="T3" fmla="*/ 14 h 213"/>
                <a:gd name="T4" fmla="*/ 142 w 240"/>
                <a:gd name="T5" fmla="*/ 34 h 213"/>
                <a:gd name="T6" fmla="*/ 134 w 240"/>
                <a:gd name="T7" fmla="*/ 31 h 213"/>
                <a:gd name="T8" fmla="*/ 125 w 240"/>
                <a:gd name="T9" fmla="*/ 16 h 213"/>
                <a:gd name="T10" fmla="*/ 105 w 240"/>
                <a:gd name="T11" fmla="*/ 0 h 213"/>
                <a:gd name="T12" fmla="*/ 84 w 240"/>
                <a:gd name="T13" fmla="*/ 16 h 213"/>
                <a:gd name="T14" fmla="*/ 87 w 240"/>
                <a:gd name="T15" fmla="*/ 28 h 213"/>
                <a:gd name="T16" fmla="*/ 113 w 240"/>
                <a:gd name="T17" fmla="*/ 62 h 213"/>
                <a:gd name="T18" fmla="*/ 127 w 240"/>
                <a:gd name="T19" fmla="*/ 74 h 213"/>
                <a:gd name="T20" fmla="*/ 130 w 240"/>
                <a:gd name="T21" fmla="*/ 104 h 213"/>
                <a:gd name="T22" fmla="*/ 104 w 240"/>
                <a:gd name="T23" fmla="*/ 129 h 213"/>
                <a:gd name="T24" fmla="*/ 50 w 240"/>
                <a:gd name="T25" fmla="*/ 132 h 213"/>
                <a:gd name="T26" fmla="*/ 15 w 240"/>
                <a:gd name="T27" fmla="*/ 144 h 213"/>
                <a:gd name="T28" fmla="*/ 0 w 240"/>
                <a:gd name="T29" fmla="*/ 189 h 213"/>
                <a:gd name="T30" fmla="*/ 13 w 240"/>
                <a:gd name="T31" fmla="*/ 209 h 213"/>
                <a:gd name="T32" fmla="*/ 41 w 240"/>
                <a:gd name="T33" fmla="*/ 201 h 213"/>
                <a:gd name="T34" fmla="*/ 46 w 240"/>
                <a:gd name="T35" fmla="*/ 184 h 213"/>
                <a:gd name="T36" fmla="*/ 53 w 240"/>
                <a:gd name="T37" fmla="*/ 175 h 213"/>
                <a:gd name="T38" fmla="*/ 82 w 240"/>
                <a:gd name="T39" fmla="*/ 199 h 213"/>
                <a:gd name="T40" fmla="*/ 133 w 240"/>
                <a:gd name="T41" fmla="*/ 213 h 213"/>
                <a:gd name="T42" fmla="*/ 206 w 240"/>
                <a:gd name="T43" fmla="*/ 181 h 213"/>
                <a:gd name="T44" fmla="*/ 234 w 240"/>
                <a:gd name="T45" fmla="*/ 132 h 213"/>
                <a:gd name="T46" fmla="*/ 240 w 240"/>
                <a:gd name="T47" fmla="*/ 77 h 213"/>
                <a:gd name="T48" fmla="*/ 222 w 240"/>
                <a:gd name="T49" fmla="*/ 23 h 213"/>
                <a:gd name="T50" fmla="*/ 124 w 240"/>
                <a:gd name="T51" fmla="*/ 16 h 213"/>
                <a:gd name="T52" fmla="*/ 119 w 240"/>
                <a:gd name="T53" fmla="*/ 52 h 213"/>
                <a:gd name="T54" fmla="*/ 104 w 240"/>
                <a:gd name="T55" fmla="*/ 32 h 213"/>
                <a:gd name="T56" fmla="*/ 121 w 240"/>
                <a:gd name="T57" fmla="*/ 32 h 213"/>
                <a:gd name="T58" fmla="*/ 142 w 240"/>
                <a:gd name="T59" fmla="*/ 45 h 213"/>
                <a:gd name="T60" fmla="*/ 153 w 240"/>
                <a:gd name="T61" fmla="*/ 39 h 213"/>
                <a:gd name="T62" fmla="*/ 191 w 240"/>
                <a:gd name="T63" fmla="*/ 20 h 213"/>
                <a:gd name="T64" fmla="*/ 213 w 240"/>
                <a:gd name="T65" fmla="*/ 31 h 213"/>
                <a:gd name="T66" fmla="*/ 228 w 240"/>
                <a:gd name="T67" fmla="*/ 68 h 213"/>
                <a:gd name="T68" fmla="*/ 223 w 240"/>
                <a:gd name="T69" fmla="*/ 129 h 213"/>
                <a:gd name="T70" fmla="*/ 177 w 240"/>
                <a:gd name="T71" fmla="*/ 189 h 213"/>
                <a:gd name="T72" fmla="*/ 121 w 240"/>
                <a:gd name="T73" fmla="*/ 201 h 213"/>
                <a:gd name="T74" fmla="*/ 73 w 240"/>
                <a:gd name="T75" fmla="*/ 180 h 213"/>
                <a:gd name="T76" fmla="*/ 52 w 240"/>
                <a:gd name="T77" fmla="*/ 163 h 213"/>
                <a:gd name="T78" fmla="*/ 33 w 240"/>
                <a:gd name="T79" fmla="*/ 183 h 213"/>
                <a:gd name="T80" fmla="*/ 12 w 240"/>
                <a:gd name="T81" fmla="*/ 181 h 213"/>
                <a:gd name="T82" fmla="*/ 23 w 240"/>
                <a:gd name="T83" fmla="*/ 152 h 213"/>
                <a:gd name="T84" fmla="*/ 49 w 240"/>
                <a:gd name="T85" fmla="*/ 144 h 213"/>
                <a:gd name="T86" fmla="*/ 99 w 240"/>
                <a:gd name="T87" fmla="*/ 143 h 213"/>
                <a:gd name="T88" fmla="*/ 136 w 240"/>
                <a:gd name="T89" fmla="*/ 117 h 213"/>
                <a:gd name="T90" fmla="*/ 142 w 240"/>
                <a:gd name="T91" fmla="*/ 80 h 213"/>
                <a:gd name="T92" fmla="*/ 124 w 240"/>
                <a:gd name="T93" fmla="*/ 55 h 213"/>
                <a:gd name="T94" fmla="*/ 21 w 240"/>
                <a:gd name="T95" fmla="*/ 199 h 213"/>
                <a:gd name="T96" fmla="*/ 10 w 240"/>
                <a:gd name="T97" fmla="*/ 195 h 213"/>
                <a:gd name="T98" fmla="*/ 26 w 240"/>
                <a:gd name="T99" fmla="*/ 190 h 213"/>
                <a:gd name="T100" fmla="*/ 105 w 240"/>
                <a:gd name="T101" fmla="*/ 20 h 213"/>
                <a:gd name="T102" fmla="*/ 95 w 240"/>
                <a:gd name="T103" fmla="*/ 16 h 213"/>
                <a:gd name="T104" fmla="*/ 105 w 240"/>
                <a:gd name="T105" fmla="*/ 11 h 213"/>
                <a:gd name="T106" fmla="*/ 115 w 240"/>
                <a:gd name="T107" fmla="*/ 16 h 213"/>
                <a:gd name="T108" fmla="*/ 105 w 240"/>
                <a:gd name="T109" fmla="*/ 2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0" h="213">
                  <a:moveTo>
                    <a:pt x="222" y="23"/>
                  </a:moveTo>
                  <a:lnTo>
                    <a:pt x="222" y="23"/>
                  </a:lnTo>
                  <a:lnTo>
                    <a:pt x="216" y="17"/>
                  </a:lnTo>
                  <a:lnTo>
                    <a:pt x="208" y="13"/>
                  </a:lnTo>
                  <a:lnTo>
                    <a:pt x="200" y="10"/>
                  </a:lnTo>
                  <a:lnTo>
                    <a:pt x="191" y="10"/>
                  </a:lnTo>
                  <a:lnTo>
                    <a:pt x="191" y="10"/>
                  </a:lnTo>
                  <a:lnTo>
                    <a:pt x="182" y="10"/>
                  </a:lnTo>
                  <a:lnTo>
                    <a:pt x="174" y="11"/>
                  </a:lnTo>
                  <a:lnTo>
                    <a:pt x="167" y="14"/>
                  </a:lnTo>
                  <a:lnTo>
                    <a:pt x="160" y="17"/>
                  </a:lnTo>
                  <a:lnTo>
                    <a:pt x="151" y="23"/>
                  </a:lnTo>
                  <a:lnTo>
                    <a:pt x="145" y="31"/>
                  </a:lnTo>
                  <a:lnTo>
                    <a:pt x="145" y="31"/>
                  </a:lnTo>
                  <a:lnTo>
                    <a:pt x="142" y="34"/>
                  </a:lnTo>
                  <a:lnTo>
                    <a:pt x="142" y="34"/>
                  </a:lnTo>
                  <a:lnTo>
                    <a:pt x="141" y="34"/>
                  </a:lnTo>
                  <a:lnTo>
                    <a:pt x="141" y="34"/>
                  </a:lnTo>
                  <a:lnTo>
                    <a:pt x="138" y="32"/>
                  </a:lnTo>
                  <a:lnTo>
                    <a:pt x="134" y="31"/>
                  </a:lnTo>
                  <a:lnTo>
                    <a:pt x="130" y="25"/>
                  </a:lnTo>
                  <a:lnTo>
                    <a:pt x="127" y="20"/>
                  </a:lnTo>
                  <a:lnTo>
                    <a:pt x="125" y="16"/>
                  </a:lnTo>
                  <a:lnTo>
                    <a:pt x="125" y="16"/>
                  </a:lnTo>
                  <a:lnTo>
                    <a:pt x="125" y="16"/>
                  </a:lnTo>
                  <a:lnTo>
                    <a:pt x="124" y="10"/>
                  </a:lnTo>
                  <a:lnTo>
                    <a:pt x="119" y="5"/>
                  </a:lnTo>
                  <a:lnTo>
                    <a:pt x="113" y="0"/>
                  </a:lnTo>
                  <a:lnTo>
                    <a:pt x="105" y="0"/>
                  </a:lnTo>
                  <a:lnTo>
                    <a:pt x="105" y="0"/>
                  </a:lnTo>
                  <a:lnTo>
                    <a:pt x="96" y="0"/>
                  </a:lnTo>
                  <a:lnTo>
                    <a:pt x="90" y="5"/>
                  </a:lnTo>
                  <a:lnTo>
                    <a:pt x="85" y="10"/>
                  </a:lnTo>
                  <a:lnTo>
                    <a:pt x="84" y="16"/>
                  </a:lnTo>
                  <a:lnTo>
                    <a:pt x="84" y="16"/>
                  </a:lnTo>
                  <a:lnTo>
                    <a:pt x="84" y="17"/>
                  </a:lnTo>
                  <a:lnTo>
                    <a:pt x="84" y="17"/>
                  </a:lnTo>
                  <a:lnTo>
                    <a:pt x="84" y="17"/>
                  </a:lnTo>
                  <a:lnTo>
                    <a:pt x="84" y="17"/>
                  </a:lnTo>
                  <a:lnTo>
                    <a:pt x="87" y="28"/>
                  </a:lnTo>
                  <a:lnTo>
                    <a:pt x="88" y="36"/>
                  </a:lnTo>
                  <a:lnTo>
                    <a:pt x="93" y="42"/>
                  </a:lnTo>
                  <a:lnTo>
                    <a:pt x="96" y="48"/>
                  </a:lnTo>
                  <a:lnTo>
                    <a:pt x="105" y="57"/>
                  </a:lnTo>
                  <a:lnTo>
                    <a:pt x="113" y="62"/>
                  </a:lnTo>
                  <a:lnTo>
                    <a:pt x="113" y="62"/>
                  </a:lnTo>
                  <a:lnTo>
                    <a:pt x="118" y="65"/>
                  </a:lnTo>
                  <a:lnTo>
                    <a:pt x="118" y="65"/>
                  </a:lnTo>
                  <a:lnTo>
                    <a:pt x="124" y="71"/>
                  </a:lnTo>
                  <a:lnTo>
                    <a:pt x="127" y="74"/>
                  </a:lnTo>
                  <a:lnTo>
                    <a:pt x="130" y="78"/>
                  </a:lnTo>
                  <a:lnTo>
                    <a:pt x="131" y="83"/>
                  </a:lnTo>
                  <a:lnTo>
                    <a:pt x="131" y="89"/>
                  </a:lnTo>
                  <a:lnTo>
                    <a:pt x="131" y="97"/>
                  </a:lnTo>
                  <a:lnTo>
                    <a:pt x="130" y="104"/>
                  </a:lnTo>
                  <a:lnTo>
                    <a:pt x="130" y="104"/>
                  </a:lnTo>
                  <a:lnTo>
                    <a:pt x="125" y="112"/>
                  </a:lnTo>
                  <a:lnTo>
                    <a:pt x="121" y="120"/>
                  </a:lnTo>
                  <a:lnTo>
                    <a:pt x="113" y="126"/>
                  </a:lnTo>
                  <a:lnTo>
                    <a:pt x="104" y="129"/>
                  </a:lnTo>
                  <a:lnTo>
                    <a:pt x="93" y="132"/>
                  </a:lnTo>
                  <a:lnTo>
                    <a:pt x="81" y="134"/>
                  </a:lnTo>
                  <a:lnTo>
                    <a:pt x="67" y="134"/>
                  </a:lnTo>
                  <a:lnTo>
                    <a:pt x="50" y="132"/>
                  </a:lnTo>
                  <a:lnTo>
                    <a:pt x="50" y="132"/>
                  </a:lnTo>
                  <a:lnTo>
                    <a:pt x="39" y="132"/>
                  </a:lnTo>
                  <a:lnTo>
                    <a:pt x="30" y="134"/>
                  </a:lnTo>
                  <a:lnTo>
                    <a:pt x="21" y="138"/>
                  </a:lnTo>
                  <a:lnTo>
                    <a:pt x="15" y="144"/>
                  </a:lnTo>
                  <a:lnTo>
                    <a:pt x="15" y="144"/>
                  </a:lnTo>
                  <a:lnTo>
                    <a:pt x="9" y="152"/>
                  </a:lnTo>
                  <a:lnTo>
                    <a:pt x="6" y="160"/>
                  </a:lnTo>
                  <a:lnTo>
                    <a:pt x="3" y="167"/>
                  </a:lnTo>
                  <a:lnTo>
                    <a:pt x="1" y="175"/>
                  </a:lnTo>
                  <a:lnTo>
                    <a:pt x="0" y="189"/>
                  </a:lnTo>
                  <a:lnTo>
                    <a:pt x="0" y="195"/>
                  </a:lnTo>
                  <a:lnTo>
                    <a:pt x="0" y="195"/>
                  </a:lnTo>
                  <a:lnTo>
                    <a:pt x="1" y="201"/>
                  </a:lnTo>
                  <a:lnTo>
                    <a:pt x="6" y="206"/>
                  </a:lnTo>
                  <a:lnTo>
                    <a:pt x="13" y="209"/>
                  </a:lnTo>
                  <a:lnTo>
                    <a:pt x="21" y="210"/>
                  </a:lnTo>
                  <a:lnTo>
                    <a:pt x="21" y="210"/>
                  </a:lnTo>
                  <a:lnTo>
                    <a:pt x="29" y="209"/>
                  </a:lnTo>
                  <a:lnTo>
                    <a:pt x="36" y="206"/>
                  </a:lnTo>
                  <a:lnTo>
                    <a:pt x="41" y="201"/>
                  </a:lnTo>
                  <a:lnTo>
                    <a:pt x="42" y="195"/>
                  </a:lnTo>
                  <a:lnTo>
                    <a:pt x="42" y="195"/>
                  </a:lnTo>
                  <a:lnTo>
                    <a:pt x="42" y="193"/>
                  </a:lnTo>
                  <a:lnTo>
                    <a:pt x="42" y="193"/>
                  </a:lnTo>
                  <a:lnTo>
                    <a:pt x="46" y="184"/>
                  </a:lnTo>
                  <a:lnTo>
                    <a:pt x="49" y="178"/>
                  </a:lnTo>
                  <a:lnTo>
                    <a:pt x="50" y="175"/>
                  </a:lnTo>
                  <a:lnTo>
                    <a:pt x="52" y="173"/>
                  </a:lnTo>
                  <a:lnTo>
                    <a:pt x="52" y="173"/>
                  </a:lnTo>
                  <a:lnTo>
                    <a:pt x="53" y="175"/>
                  </a:lnTo>
                  <a:lnTo>
                    <a:pt x="53" y="175"/>
                  </a:lnTo>
                  <a:lnTo>
                    <a:pt x="58" y="181"/>
                  </a:lnTo>
                  <a:lnTo>
                    <a:pt x="64" y="187"/>
                  </a:lnTo>
                  <a:lnTo>
                    <a:pt x="72" y="193"/>
                  </a:lnTo>
                  <a:lnTo>
                    <a:pt x="82" y="199"/>
                  </a:lnTo>
                  <a:lnTo>
                    <a:pt x="93" y="206"/>
                  </a:lnTo>
                  <a:lnTo>
                    <a:pt x="105" y="209"/>
                  </a:lnTo>
                  <a:lnTo>
                    <a:pt x="118" y="212"/>
                  </a:lnTo>
                  <a:lnTo>
                    <a:pt x="133" y="213"/>
                  </a:lnTo>
                  <a:lnTo>
                    <a:pt x="133" y="213"/>
                  </a:lnTo>
                  <a:lnTo>
                    <a:pt x="150" y="212"/>
                  </a:lnTo>
                  <a:lnTo>
                    <a:pt x="167" y="207"/>
                  </a:lnTo>
                  <a:lnTo>
                    <a:pt x="183" y="199"/>
                  </a:lnTo>
                  <a:lnTo>
                    <a:pt x="199" y="187"/>
                  </a:lnTo>
                  <a:lnTo>
                    <a:pt x="206" y="181"/>
                  </a:lnTo>
                  <a:lnTo>
                    <a:pt x="213" y="173"/>
                  </a:lnTo>
                  <a:lnTo>
                    <a:pt x="219" y="164"/>
                  </a:lnTo>
                  <a:lnTo>
                    <a:pt x="225" y="155"/>
                  </a:lnTo>
                  <a:lnTo>
                    <a:pt x="229" y="144"/>
                  </a:lnTo>
                  <a:lnTo>
                    <a:pt x="234" y="132"/>
                  </a:lnTo>
                  <a:lnTo>
                    <a:pt x="237" y="120"/>
                  </a:lnTo>
                  <a:lnTo>
                    <a:pt x="240" y="108"/>
                  </a:lnTo>
                  <a:lnTo>
                    <a:pt x="240" y="108"/>
                  </a:lnTo>
                  <a:lnTo>
                    <a:pt x="240" y="88"/>
                  </a:lnTo>
                  <a:lnTo>
                    <a:pt x="240" y="77"/>
                  </a:lnTo>
                  <a:lnTo>
                    <a:pt x="239" y="65"/>
                  </a:lnTo>
                  <a:lnTo>
                    <a:pt x="236" y="54"/>
                  </a:lnTo>
                  <a:lnTo>
                    <a:pt x="233" y="43"/>
                  </a:lnTo>
                  <a:lnTo>
                    <a:pt x="228" y="32"/>
                  </a:lnTo>
                  <a:lnTo>
                    <a:pt x="222" y="23"/>
                  </a:lnTo>
                  <a:lnTo>
                    <a:pt x="222" y="23"/>
                  </a:lnTo>
                  <a:close/>
                  <a:moveTo>
                    <a:pt x="124" y="16"/>
                  </a:moveTo>
                  <a:lnTo>
                    <a:pt x="124" y="16"/>
                  </a:lnTo>
                  <a:lnTo>
                    <a:pt x="124" y="16"/>
                  </a:lnTo>
                  <a:lnTo>
                    <a:pt x="124" y="16"/>
                  </a:lnTo>
                  <a:lnTo>
                    <a:pt x="124" y="16"/>
                  </a:lnTo>
                  <a:close/>
                  <a:moveTo>
                    <a:pt x="124" y="55"/>
                  </a:moveTo>
                  <a:lnTo>
                    <a:pt x="124" y="55"/>
                  </a:lnTo>
                  <a:lnTo>
                    <a:pt x="119" y="52"/>
                  </a:lnTo>
                  <a:lnTo>
                    <a:pt x="119" y="52"/>
                  </a:lnTo>
                  <a:lnTo>
                    <a:pt x="108" y="45"/>
                  </a:lnTo>
                  <a:lnTo>
                    <a:pt x="104" y="39"/>
                  </a:lnTo>
                  <a:lnTo>
                    <a:pt x="99" y="31"/>
                  </a:lnTo>
                  <a:lnTo>
                    <a:pt x="99" y="31"/>
                  </a:lnTo>
                  <a:lnTo>
                    <a:pt x="104" y="32"/>
                  </a:lnTo>
                  <a:lnTo>
                    <a:pt x="110" y="31"/>
                  </a:lnTo>
                  <a:lnTo>
                    <a:pt x="115" y="31"/>
                  </a:lnTo>
                  <a:lnTo>
                    <a:pt x="119" y="28"/>
                  </a:lnTo>
                  <a:lnTo>
                    <a:pt x="119" y="28"/>
                  </a:lnTo>
                  <a:lnTo>
                    <a:pt x="121" y="32"/>
                  </a:lnTo>
                  <a:lnTo>
                    <a:pt x="125" y="37"/>
                  </a:lnTo>
                  <a:lnTo>
                    <a:pt x="131" y="42"/>
                  </a:lnTo>
                  <a:lnTo>
                    <a:pt x="138" y="45"/>
                  </a:lnTo>
                  <a:lnTo>
                    <a:pt x="138" y="45"/>
                  </a:lnTo>
                  <a:lnTo>
                    <a:pt x="142" y="45"/>
                  </a:lnTo>
                  <a:lnTo>
                    <a:pt x="142" y="45"/>
                  </a:lnTo>
                  <a:lnTo>
                    <a:pt x="145" y="45"/>
                  </a:lnTo>
                  <a:lnTo>
                    <a:pt x="148" y="43"/>
                  </a:lnTo>
                  <a:lnTo>
                    <a:pt x="153" y="39"/>
                  </a:lnTo>
                  <a:lnTo>
                    <a:pt x="153" y="39"/>
                  </a:lnTo>
                  <a:lnTo>
                    <a:pt x="159" y="32"/>
                  </a:lnTo>
                  <a:lnTo>
                    <a:pt x="167" y="26"/>
                  </a:lnTo>
                  <a:lnTo>
                    <a:pt x="177" y="22"/>
                  </a:lnTo>
                  <a:lnTo>
                    <a:pt x="183" y="20"/>
                  </a:lnTo>
                  <a:lnTo>
                    <a:pt x="191" y="20"/>
                  </a:lnTo>
                  <a:lnTo>
                    <a:pt x="191" y="20"/>
                  </a:lnTo>
                  <a:lnTo>
                    <a:pt x="197" y="22"/>
                  </a:lnTo>
                  <a:lnTo>
                    <a:pt x="203" y="23"/>
                  </a:lnTo>
                  <a:lnTo>
                    <a:pt x="208" y="26"/>
                  </a:lnTo>
                  <a:lnTo>
                    <a:pt x="213" y="31"/>
                  </a:lnTo>
                  <a:lnTo>
                    <a:pt x="213" y="31"/>
                  </a:lnTo>
                  <a:lnTo>
                    <a:pt x="219" y="39"/>
                  </a:lnTo>
                  <a:lnTo>
                    <a:pt x="223" y="48"/>
                  </a:lnTo>
                  <a:lnTo>
                    <a:pt x="226" y="57"/>
                  </a:lnTo>
                  <a:lnTo>
                    <a:pt x="228" y="68"/>
                  </a:lnTo>
                  <a:lnTo>
                    <a:pt x="229" y="88"/>
                  </a:lnTo>
                  <a:lnTo>
                    <a:pt x="229" y="104"/>
                  </a:lnTo>
                  <a:lnTo>
                    <a:pt x="229" y="104"/>
                  </a:lnTo>
                  <a:lnTo>
                    <a:pt x="226" y="117"/>
                  </a:lnTo>
                  <a:lnTo>
                    <a:pt x="223" y="129"/>
                  </a:lnTo>
                  <a:lnTo>
                    <a:pt x="219" y="138"/>
                  </a:lnTo>
                  <a:lnTo>
                    <a:pt x="214" y="149"/>
                  </a:lnTo>
                  <a:lnTo>
                    <a:pt x="205" y="166"/>
                  </a:lnTo>
                  <a:lnTo>
                    <a:pt x="191" y="178"/>
                  </a:lnTo>
                  <a:lnTo>
                    <a:pt x="177" y="189"/>
                  </a:lnTo>
                  <a:lnTo>
                    <a:pt x="164" y="196"/>
                  </a:lnTo>
                  <a:lnTo>
                    <a:pt x="148" y="201"/>
                  </a:lnTo>
                  <a:lnTo>
                    <a:pt x="133" y="203"/>
                  </a:lnTo>
                  <a:lnTo>
                    <a:pt x="133" y="203"/>
                  </a:lnTo>
                  <a:lnTo>
                    <a:pt x="121" y="201"/>
                  </a:lnTo>
                  <a:lnTo>
                    <a:pt x="108" y="199"/>
                  </a:lnTo>
                  <a:lnTo>
                    <a:pt x="98" y="195"/>
                  </a:lnTo>
                  <a:lnTo>
                    <a:pt x="88" y="190"/>
                  </a:lnTo>
                  <a:lnTo>
                    <a:pt x="81" y="186"/>
                  </a:lnTo>
                  <a:lnTo>
                    <a:pt x="73" y="180"/>
                  </a:lnTo>
                  <a:lnTo>
                    <a:pt x="67" y="175"/>
                  </a:lnTo>
                  <a:lnTo>
                    <a:pt x="62" y="169"/>
                  </a:lnTo>
                  <a:lnTo>
                    <a:pt x="62" y="169"/>
                  </a:lnTo>
                  <a:lnTo>
                    <a:pt x="58" y="164"/>
                  </a:lnTo>
                  <a:lnTo>
                    <a:pt x="52" y="163"/>
                  </a:lnTo>
                  <a:lnTo>
                    <a:pt x="52" y="163"/>
                  </a:lnTo>
                  <a:lnTo>
                    <a:pt x="49" y="163"/>
                  </a:lnTo>
                  <a:lnTo>
                    <a:pt x="44" y="166"/>
                  </a:lnTo>
                  <a:lnTo>
                    <a:pt x="38" y="172"/>
                  </a:lnTo>
                  <a:lnTo>
                    <a:pt x="33" y="183"/>
                  </a:lnTo>
                  <a:lnTo>
                    <a:pt x="33" y="183"/>
                  </a:lnTo>
                  <a:lnTo>
                    <a:pt x="29" y="181"/>
                  </a:lnTo>
                  <a:lnTo>
                    <a:pt x="23" y="180"/>
                  </a:lnTo>
                  <a:lnTo>
                    <a:pt x="16" y="180"/>
                  </a:lnTo>
                  <a:lnTo>
                    <a:pt x="12" y="181"/>
                  </a:lnTo>
                  <a:lnTo>
                    <a:pt x="12" y="181"/>
                  </a:lnTo>
                  <a:lnTo>
                    <a:pt x="12" y="173"/>
                  </a:lnTo>
                  <a:lnTo>
                    <a:pt x="15" y="166"/>
                  </a:lnTo>
                  <a:lnTo>
                    <a:pt x="18" y="158"/>
                  </a:lnTo>
                  <a:lnTo>
                    <a:pt x="23" y="152"/>
                  </a:lnTo>
                  <a:lnTo>
                    <a:pt x="23" y="152"/>
                  </a:lnTo>
                  <a:lnTo>
                    <a:pt x="27" y="147"/>
                  </a:lnTo>
                  <a:lnTo>
                    <a:pt x="33" y="144"/>
                  </a:lnTo>
                  <a:lnTo>
                    <a:pt x="41" y="143"/>
                  </a:lnTo>
                  <a:lnTo>
                    <a:pt x="49" y="144"/>
                  </a:lnTo>
                  <a:lnTo>
                    <a:pt x="49" y="144"/>
                  </a:lnTo>
                  <a:lnTo>
                    <a:pt x="73" y="144"/>
                  </a:lnTo>
                  <a:lnTo>
                    <a:pt x="73" y="144"/>
                  </a:lnTo>
                  <a:lnTo>
                    <a:pt x="87" y="144"/>
                  </a:lnTo>
                  <a:lnTo>
                    <a:pt x="99" y="143"/>
                  </a:lnTo>
                  <a:lnTo>
                    <a:pt x="108" y="140"/>
                  </a:lnTo>
                  <a:lnTo>
                    <a:pt x="118" y="135"/>
                  </a:lnTo>
                  <a:lnTo>
                    <a:pt x="125" y="131"/>
                  </a:lnTo>
                  <a:lnTo>
                    <a:pt x="131" y="124"/>
                  </a:lnTo>
                  <a:lnTo>
                    <a:pt x="136" y="117"/>
                  </a:lnTo>
                  <a:lnTo>
                    <a:pt x="139" y="108"/>
                  </a:lnTo>
                  <a:lnTo>
                    <a:pt x="139" y="108"/>
                  </a:lnTo>
                  <a:lnTo>
                    <a:pt x="142" y="97"/>
                  </a:lnTo>
                  <a:lnTo>
                    <a:pt x="142" y="88"/>
                  </a:lnTo>
                  <a:lnTo>
                    <a:pt x="142" y="80"/>
                  </a:lnTo>
                  <a:lnTo>
                    <a:pt x="139" y="74"/>
                  </a:lnTo>
                  <a:lnTo>
                    <a:pt x="136" y="68"/>
                  </a:lnTo>
                  <a:lnTo>
                    <a:pt x="133" y="63"/>
                  </a:lnTo>
                  <a:lnTo>
                    <a:pt x="124" y="55"/>
                  </a:lnTo>
                  <a:lnTo>
                    <a:pt x="124" y="55"/>
                  </a:lnTo>
                  <a:close/>
                  <a:moveTo>
                    <a:pt x="30" y="195"/>
                  </a:moveTo>
                  <a:lnTo>
                    <a:pt x="30" y="195"/>
                  </a:lnTo>
                  <a:lnTo>
                    <a:pt x="29" y="198"/>
                  </a:lnTo>
                  <a:lnTo>
                    <a:pt x="26" y="198"/>
                  </a:lnTo>
                  <a:lnTo>
                    <a:pt x="21" y="199"/>
                  </a:lnTo>
                  <a:lnTo>
                    <a:pt x="21" y="199"/>
                  </a:lnTo>
                  <a:lnTo>
                    <a:pt x="16" y="198"/>
                  </a:lnTo>
                  <a:lnTo>
                    <a:pt x="13" y="198"/>
                  </a:lnTo>
                  <a:lnTo>
                    <a:pt x="10" y="195"/>
                  </a:lnTo>
                  <a:lnTo>
                    <a:pt x="10" y="195"/>
                  </a:lnTo>
                  <a:lnTo>
                    <a:pt x="13" y="192"/>
                  </a:lnTo>
                  <a:lnTo>
                    <a:pt x="16" y="190"/>
                  </a:lnTo>
                  <a:lnTo>
                    <a:pt x="21" y="190"/>
                  </a:lnTo>
                  <a:lnTo>
                    <a:pt x="21" y="190"/>
                  </a:lnTo>
                  <a:lnTo>
                    <a:pt x="26" y="190"/>
                  </a:lnTo>
                  <a:lnTo>
                    <a:pt x="29" y="192"/>
                  </a:lnTo>
                  <a:lnTo>
                    <a:pt x="30" y="195"/>
                  </a:lnTo>
                  <a:lnTo>
                    <a:pt x="30" y="195"/>
                  </a:lnTo>
                  <a:close/>
                  <a:moveTo>
                    <a:pt x="105" y="20"/>
                  </a:moveTo>
                  <a:lnTo>
                    <a:pt x="105" y="20"/>
                  </a:lnTo>
                  <a:lnTo>
                    <a:pt x="101" y="20"/>
                  </a:lnTo>
                  <a:lnTo>
                    <a:pt x="98" y="19"/>
                  </a:lnTo>
                  <a:lnTo>
                    <a:pt x="96" y="17"/>
                  </a:lnTo>
                  <a:lnTo>
                    <a:pt x="95" y="16"/>
                  </a:lnTo>
                  <a:lnTo>
                    <a:pt x="95" y="16"/>
                  </a:lnTo>
                  <a:lnTo>
                    <a:pt x="96" y="14"/>
                  </a:lnTo>
                  <a:lnTo>
                    <a:pt x="98" y="13"/>
                  </a:lnTo>
                  <a:lnTo>
                    <a:pt x="101" y="11"/>
                  </a:lnTo>
                  <a:lnTo>
                    <a:pt x="105" y="11"/>
                  </a:lnTo>
                  <a:lnTo>
                    <a:pt x="105" y="11"/>
                  </a:lnTo>
                  <a:lnTo>
                    <a:pt x="108" y="11"/>
                  </a:lnTo>
                  <a:lnTo>
                    <a:pt x="111" y="13"/>
                  </a:lnTo>
                  <a:lnTo>
                    <a:pt x="115" y="14"/>
                  </a:lnTo>
                  <a:lnTo>
                    <a:pt x="115" y="16"/>
                  </a:lnTo>
                  <a:lnTo>
                    <a:pt x="115" y="16"/>
                  </a:lnTo>
                  <a:lnTo>
                    <a:pt x="115" y="17"/>
                  </a:lnTo>
                  <a:lnTo>
                    <a:pt x="111" y="19"/>
                  </a:lnTo>
                  <a:lnTo>
                    <a:pt x="108" y="20"/>
                  </a:lnTo>
                  <a:lnTo>
                    <a:pt x="105" y="20"/>
                  </a:lnTo>
                  <a:lnTo>
                    <a:pt x="105" y="2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491"/>
            <p:cNvSpPr>
              <a:spLocks/>
            </p:cNvSpPr>
            <p:nvPr/>
          </p:nvSpPr>
          <p:spPr bwMode="auto">
            <a:xfrm>
              <a:off x="6869113" y="3290888"/>
              <a:ext cx="101600" cy="106363"/>
            </a:xfrm>
            <a:custGeom>
              <a:avLst/>
              <a:gdLst>
                <a:gd name="T0" fmla="*/ 4 w 64"/>
                <a:gd name="T1" fmla="*/ 67 h 67"/>
                <a:gd name="T2" fmla="*/ 4 w 64"/>
                <a:gd name="T3" fmla="*/ 67 h 67"/>
                <a:gd name="T4" fmla="*/ 6 w 64"/>
                <a:gd name="T5" fmla="*/ 67 h 67"/>
                <a:gd name="T6" fmla="*/ 6 w 64"/>
                <a:gd name="T7" fmla="*/ 67 h 67"/>
                <a:gd name="T8" fmla="*/ 13 w 64"/>
                <a:gd name="T9" fmla="*/ 64 h 67"/>
                <a:gd name="T10" fmla="*/ 21 w 64"/>
                <a:gd name="T11" fmla="*/ 61 h 67"/>
                <a:gd name="T12" fmla="*/ 33 w 64"/>
                <a:gd name="T13" fmla="*/ 53 h 67"/>
                <a:gd name="T14" fmla="*/ 44 w 64"/>
                <a:gd name="T15" fmla="*/ 44 h 67"/>
                <a:gd name="T16" fmla="*/ 52 w 64"/>
                <a:gd name="T17" fmla="*/ 33 h 67"/>
                <a:gd name="T18" fmla="*/ 58 w 64"/>
                <a:gd name="T19" fmla="*/ 24 h 67"/>
                <a:gd name="T20" fmla="*/ 61 w 64"/>
                <a:gd name="T21" fmla="*/ 15 h 67"/>
                <a:gd name="T22" fmla="*/ 64 w 64"/>
                <a:gd name="T23" fmla="*/ 6 h 67"/>
                <a:gd name="T24" fmla="*/ 64 w 64"/>
                <a:gd name="T25" fmla="*/ 6 h 67"/>
                <a:gd name="T26" fmla="*/ 64 w 64"/>
                <a:gd name="T27" fmla="*/ 3 h 67"/>
                <a:gd name="T28" fmla="*/ 64 w 64"/>
                <a:gd name="T29" fmla="*/ 3 h 67"/>
                <a:gd name="T30" fmla="*/ 61 w 64"/>
                <a:gd name="T31" fmla="*/ 0 h 67"/>
                <a:gd name="T32" fmla="*/ 61 w 64"/>
                <a:gd name="T33" fmla="*/ 0 h 67"/>
                <a:gd name="T34" fmla="*/ 56 w 64"/>
                <a:gd name="T35" fmla="*/ 0 h 67"/>
                <a:gd name="T36" fmla="*/ 56 w 64"/>
                <a:gd name="T37" fmla="*/ 0 h 67"/>
                <a:gd name="T38" fmla="*/ 53 w 64"/>
                <a:gd name="T39" fmla="*/ 3 h 67"/>
                <a:gd name="T40" fmla="*/ 53 w 64"/>
                <a:gd name="T41" fmla="*/ 3 h 67"/>
                <a:gd name="T42" fmla="*/ 52 w 64"/>
                <a:gd name="T43" fmla="*/ 10 h 67"/>
                <a:gd name="T44" fmla="*/ 49 w 64"/>
                <a:gd name="T45" fmla="*/ 18 h 67"/>
                <a:gd name="T46" fmla="*/ 42 w 64"/>
                <a:gd name="T47" fmla="*/ 27 h 67"/>
                <a:gd name="T48" fmla="*/ 36 w 64"/>
                <a:gd name="T49" fmla="*/ 36 h 67"/>
                <a:gd name="T50" fmla="*/ 27 w 64"/>
                <a:gd name="T51" fmla="*/ 44 h 67"/>
                <a:gd name="T52" fmla="*/ 16 w 64"/>
                <a:gd name="T53" fmla="*/ 52 h 67"/>
                <a:gd name="T54" fmla="*/ 10 w 64"/>
                <a:gd name="T55" fmla="*/ 53 h 67"/>
                <a:gd name="T56" fmla="*/ 4 w 64"/>
                <a:gd name="T57" fmla="*/ 55 h 67"/>
                <a:gd name="T58" fmla="*/ 4 w 64"/>
                <a:gd name="T59" fmla="*/ 55 h 67"/>
                <a:gd name="T60" fmla="*/ 0 w 64"/>
                <a:gd name="T61" fmla="*/ 58 h 67"/>
                <a:gd name="T62" fmla="*/ 0 w 64"/>
                <a:gd name="T63" fmla="*/ 58 h 67"/>
                <a:gd name="T64" fmla="*/ 0 w 64"/>
                <a:gd name="T65" fmla="*/ 62 h 67"/>
                <a:gd name="T66" fmla="*/ 0 w 64"/>
                <a:gd name="T67" fmla="*/ 62 h 67"/>
                <a:gd name="T68" fmla="*/ 1 w 64"/>
                <a:gd name="T69" fmla="*/ 66 h 67"/>
                <a:gd name="T70" fmla="*/ 4 w 64"/>
                <a:gd name="T71" fmla="*/ 67 h 67"/>
                <a:gd name="T72" fmla="*/ 4 w 64"/>
                <a:gd name="T7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67">
                  <a:moveTo>
                    <a:pt x="4" y="67"/>
                  </a:moveTo>
                  <a:lnTo>
                    <a:pt x="4" y="67"/>
                  </a:lnTo>
                  <a:lnTo>
                    <a:pt x="6" y="67"/>
                  </a:lnTo>
                  <a:lnTo>
                    <a:pt x="6" y="67"/>
                  </a:lnTo>
                  <a:lnTo>
                    <a:pt x="13" y="64"/>
                  </a:lnTo>
                  <a:lnTo>
                    <a:pt x="21" y="61"/>
                  </a:lnTo>
                  <a:lnTo>
                    <a:pt x="33" y="53"/>
                  </a:lnTo>
                  <a:lnTo>
                    <a:pt x="44" y="44"/>
                  </a:lnTo>
                  <a:lnTo>
                    <a:pt x="52" y="33"/>
                  </a:lnTo>
                  <a:lnTo>
                    <a:pt x="58" y="24"/>
                  </a:lnTo>
                  <a:lnTo>
                    <a:pt x="61" y="15"/>
                  </a:lnTo>
                  <a:lnTo>
                    <a:pt x="64" y="6"/>
                  </a:lnTo>
                  <a:lnTo>
                    <a:pt x="64" y="6"/>
                  </a:lnTo>
                  <a:lnTo>
                    <a:pt x="64" y="3"/>
                  </a:lnTo>
                  <a:lnTo>
                    <a:pt x="64" y="3"/>
                  </a:lnTo>
                  <a:lnTo>
                    <a:pt x="61" y="0"/>
                  </a:lnTo>
                  <a:lnTo>
                    <a:pt x="61" y="0"/>
                  </a:lnTo>
                  <a:lnTo>
                    <a:pt x="56" y="0"/>
                  </a:lnTo>
                  <a:lnTo>
                    <a:pt x="56" y="0"/>
                  </a:lnTo>
                  <a:lnTo>
                    <a:pt x="53" y="3"/>
                  </a:lnTo>
                  <a:lnTo>
                    <a:pt x="53" y="3"/>
                  </a:lnTo>
                  <a:lnTo>
                    <a:pt x="52" y="10"/>
                  </a:lnTo>
                  <a:lnTo>
                    <a:pt x="49" y="18"/>
                  </a:lnTo>
                  <a:lnTo>
                    <a:pt x="42" y="27"/>
                  </a:lnTo>
                  <a:lnTo>
                    <a:pt x="36" y="36"/>
                  </a:lnTo>
                  <a:lnTo>
                    <a:pt x="27" y="44"/>
                  </a:lnTo>
                  <a:lnTo>
                    <a:pt x="16" y="52"/>
                  </a:lnTo>
                  <a:lnTo>
                    <a:pt x="10" y="53"/>
                  </a:lnTo>
                  <a:lnTo>
                    <a:pt x="4" y="55"/>
                  </a:lnTo>
                  <a:lnTo>
                    <a:pt x="4" y="55"/>
                  </a:lnTo>
                  <a:lnTo>
                    <a:pt x="0" y="58"/>
                  </a:lnTo>
                  <a:lnTo>
                    <a:pt x="0" y="58"/>
                  </a:lnTo>
                  <a:lnTo>
                    <a:pt x="0" y="62"/>
                  </a:lnTo>
                  <a:lnTo>
                    <a:pt x="0" y="62"/>
                  </a:lnTo>
                  <a:lnTo>
                    <a:pt x="1" y="66"/>
                  </a:lnTo>
                  <a:lnTo>
                    <a:pt x="4" y="67"/>
                  </a:lnTo>
                  <a:lnTo>
                    <a:pt x="4" y="6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4" name="Group 193"/>
          <p:cNvGrpSpPr/>
          <p:nvPr/>
        </p:nvGrpSpPr>
        <p:grpSpPr>
          <a:xfrm>
            <a:off x="9043030" y="3119989"/>
            <a:ext cx="467478" cy="260853"/>
            <a:chOff x="7459663" y="3130550"/>
            <a:chExt cx="396875" cy="295275"/>
          </a:xfrm>
        </p:grpSpPr>
        <p:sp>
          <p:nvSpPr>
            <p:cNvPr id="195" name="Freeform 492"/>
            <p:cNvSpPr>
              <a:spLocks noEditPoints="1"/>
            </p:cNvSpPr>
            <p:nvPr/>
          </p:nvSpPr>
          <p:spPr bwMode="auto">
            <a:xfrm>
              <a:off x="7459663" y="3130550"/>
              <a:ext cx="396875" cy="295275"/>
            </a:xfrm>
            <a:custGeom>
              <a:avLst/>
              <a:gdLst>
                <a:gd name="T0" fmla="*/ 218 w 250"/>
                <a:gd name="T1" fmla="*/ 6 h 186"/>
                <a:gd name="T2" fmla="*/ 179 w 250"/>
                <a:gd name="T3" fmla="*/ 4 h 186"/>
                <a:gd name="T4" fmla="*/ 167 w 250"/>
                <a:gd name="T5" fmla="*/ 4 h 186"/>
                <a:gd name="T6" fmla="*/ 150 w 250"/>
                <a:gd name="T7" fmla="*/ 12 h 186"/>
                <a:gd name="T8" fmla="*/ 123 w 250"/>
                <a:gd name="T9" fmla="*/ 3 h 186"/>
                <a:gd name="T10" fmla="*/ 89 w 250"/>
                <a:gd name="T11" fmla="*/ 0 h 186"/>
                <a:gd name="T12" fmla="*/ 51 w 250"/>
                <a:gd name="T13" fmla="*/ 4 h 186"/>
                <a:gd name="T14" fmla="*/ 15 w 250"/>
                <a:gd name="T15" fmla="*/ 32 h 186"/>
                <a:gd name="T16" fmla="*/ 0 w 250"/>
                <a:gd name="T17" fmla="*/ 78 h 186"/>
                <a:gd name="T18" fmla="*/ 3 w 250"/>
                <a:gd name="T19" fmla="*/ 136 h 186"/>
                <a:gd name="T20" fmla="*/ 0 w 250"/>
                <a:gd name="T21" fmla="*/ 176 h 186"/>
                <a:gd name="T22" fmla="*/ 12 w 250"/>
                <a:gd name="T23" fmla="*/ 186 h 186"/>
                <a:gd name="T24" fmla="*/ 31 w 250"/>
                <a:gd name="T25" fmla="*/ 185 h 186"/>
                <a:gd name="T26" fmla="*/ 49 w 250"/>
                <a:gd name="T27" fmla="*/ 163 h 186"/>
                <a:gd name="T28" fmla="*/ 63 w 250"/>
                <a:gd name="T29" fmla="*/ 154 h 186"/>
                <a:gd name="T30" fmla="*/ 90 w 250"/>
                <a:gd name="T31" fmla="*/ 153 h 186"/>
                <a:gd name="T32" fmla="*/ 101 w 250"/>
                <a:gd name="T33" fmla="*/ 131 h 186"/>
                <a:gd name="T34" fmla="*/ 133 w 250"/>
                <a:gd name="T35" fmla="*/ 118 h 186"/>
                <a:gd name="T36" fmla="*/ 149 w 250"/>
                <a:gd name="T37" fmla="*/ 119 h 186"/>
                <a:gd name="T38" fmla="*/ 164 w 250"/>
                <a:gd name="T39" fmla="*/ 122 h 186"/>
                <a:gd name="T40" fmla="*/ 161 w 250"/>
                <a:gd name="T41" fmla="*/ 114 h 186"/>
                <a:gd name="T42" fmla="*/ 156 w 250"/>
                <a:gd name="T43" fmla="*/ 108 h 186"/>
                <a:gd name="T44" fmla="*/ 228 w 250"/>
                <a:gd name="T45" fmla="*/ 64 h 186"/>
                <a:gd name="T46" fmla="*/ 250 w 250"/>
                <a:gd name="T47" fmla="*/ 32 h 186"/>
                <a:gd name="T48" fmla="*/ 244 w 250"/>
                <a:gd name="T49" fmla="*/ 10 h 186"/>
                <a:gd name="T50" fmla="*/ 130 w 250"/>
                <a:gd name="T51" fmla="*/ 107 h 186"/>
                <a:gd name="T52" fmla="*/ 92 w 250"/>
                <a:gd name="T53" fmla="*/ 124 h 186"/>
                <a:gd name="T54" fmla="*/ 86 w 250"/>
                <a:gd name="T55" fmla="*/ 124 h 186"/>
                <a:gd name="T56" fmla="*/ 64 w 250"/>
                <a:gd name="T57" fmla="*/ 136 h 186"/>
                <a:gd name="T58" fmla="*/ 58 w 250"/>
                <a:gd name="T59" fmla="*/ 145 h 186"/>
                <a:gd name="T60" fmla="*/ 34 w 250"/>
                <a:gd name="T61" fmla="*/ 167 h 186"/>
                <a:gd name="T62" fmla="*/ 21 w 250"/>
                <a:gd name="T63" fmla="*/ 176 h 186"/>
                <a:gd name="T64" fmla="*/ 11 w 250"/>
                <a:gd name="T65" fmla="*/ 174 h 186"/>
                <a:gd name="T66" fmla="*/ 14 w 250"/>
                <a:gd name="T67" fmla="*/ 154 h 186"/>
                <a:gd name="T68" fmla="*/ 11 w 250"/>
                <a:gd name="T69" fmla="*/ 88 h 186"/>
                <a:gd name="T70" fmla="*/ 21 w 250"/>
                <a:gd name="T71" fmla="*/ 44 h 186"/>
                <a:gd name="T72" fmla="*/ 46 w 250"/>
                <a:gd name="T73" fmla="*/ 18 h 186"/>
                <a:gd name="T74" fmla="*/ 87 w 250"/>
                <a:gd name="T75" fmla="*/ 10 h 186"/>
                <a:gd name="T76" fmla="*/ 121 w 250"/>
                <a:gd name="T77" fmla="*/ 13 h 186"/>
                <a:gd name="T78" fmla="*/ 136 w 250"/>
                <a:gd name="T79" fmla="*/ 26 h 186"/>
                <a:gd name="T80" fmla="*/ 129 w 250"/>
                <a:gd name="T81" fmla="*/ 67 h 186"/>
                <a:gd name="T82" fmla="*/ 135 w 250"/>
                <a:gd name="T83" fmla="*/ 102 h 186"/>
                <a:gd name="T84" fmla="*/ 83 w 250"/>
                <a:gd name="T85" fmla="*/ 134 h 186"/>
                <a:gd name="T86" fmla="*/ 90 w 250"/>
                <a:gd name="T87" fmla="*/ 134 h 186"/>
                <a:gd name="T88" fmla="*/ 81 w 250"/>
                <a:gd name="T89" fmla="*/ 147 h 186"/>
                <a:gd name="T90" fmla="*/ 77 w 250"/>
                <a:gd name="T91" fmla="*/ 137 h 186"/>
                <a:gd name="T92" fmla="*/ 144 w 250"/>
                <a:gd name="T93" fmla="*/ 99 h 186"/>
                <a:gd name="T94" fmla="*/ 139 w 250"/>
                <a:gd name="T95" fmla="*/ 67 h 186"/>
                <a:gd name="T96" fmla="*/ 146 w 250"/>
                <a:gd name="T97" fmla="*/ 30 h 186"/>
                <a:gd name="T98" fmla="*/ 162 w 250"/>
                <a:gd name="T99" fmla="*/ 18 h 186"/>
                <a:gd name="T100" fmla="*/ 187 w 250"/>
                <a:gd name="T101" fmla="*/ 13 h 186"/>
                <a:gd name="T102" fmla="*/ 236 w 250"/>
                <a:gd name="T103" fmla="*/ 19 h 186"/>
                <a:gd name="T104" fmla="*/ 237 w 250"/>
                <a:gd name="T105" fmla="*/ 33 h 186"/>
                <a:gd name="T106" fmla="*/ 221 w 250"/>
                <a:gd name="T107" fmla="*/ 56 h 186"/>
                <a:gd name="T108" fmla="*/ 155 w 250"/>
                <a:gd name="T109"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0" h="186">
                  <a:moveTo>
                    <a:pt x="244" y="10"/>
                  </a:moveTo>
                  <a:lnTo>
                    <a:pt x="244" y="10"/>
                  </a:lnTo>
                  <a:lnTo>
                    <a:pt x="244" y="10"/>
                  </a:lnTo>
                  <a:lnTo>
                    <a:pt x="234" y="7"/>
                  </a:lnTo>
                  <a:lnTo>
                    <a:pt x="218" y="6"/>
                  </a:lnTo>
                  <a:lnTo>
                    <a:pt x="188" y="3"/>
                  </a:lnTo>
                  <a:lnTo>
                    <a:pt x="188" y="3"/>
                  </a:lnTo>
                  <a:lnTo>
                    <a:pt x="185" y="3"/>
                  </a:lnTo>
                  <a:lnTo>
                    <a:pt x="185" y="3"/>
                  </a:lnTo>
                  <a:lnTo>
                    <a:pt x="179" y="4"/>
                  </a:lnTo>
                  <a:lnTo>
                    <a:pt x="179" y="4"/>
                  </a:lnTo>
                  <a:lnTo>
                    <a:pt x="169" y="4"/>
                  </a:lnTo>
                  <a:lnTo>
                    <a:pt x="169" y="4"/>
                  </a:lnTo>
                  <a:lnTo>
                    <a:pt x="167" y="4"/>
                  </a:lnTo>
                  <a:lnTo>
                    <a:pt x="167" y="4"/>
                  </a:lnTo>
                  <a:lnTo>
                    <a:pt x="167" y="4"/>
                  </a:lnTo>
                  <a:lnTo>
                    <a:pt x="167" y="4"/>
                  </a:lnTo>
                  <a:lnTo>
                    <a:pt x="159" y="7"/>
                  </a:lnTo>
                  <a:lnTo>
                    <a:pt x="150" y="12"/>
                  </a:lnTo>
                  <a:lnTo>
                    <a:pt x="150" y="12"/>
                  </a:lnTo>
                  <a:lnTo>
                    <a:pt x="149" y="12"/>
                  </a:lnTo>
                  <a:lnTo>
                    <a:pt x="149" y="12"/>
                  </a:lnTo>
                  <a:lnTo>
                    <a:pt x="141" y="7"/>
                  </a:lnTo>
                  <a:lnTo>
                    <a:pt x="133" y="6"/>
                  </a:lnTo>
                  <a:lnTo>
                    <a:pt x="123" y="3"/>
                  </a:lnTo>
                  <a:lnTo>
                    <a:pt x="123" y="3"/>
                  </a:lnTo>
                  <a:lnTo>
                    <a:pt x="101" y="1"/>
                  </a:lnTo>
                  <a:lnTo>
                    <a:pt x="101" y="1"/>
                  </a:lnTo>
                  <a:lnTo>
                    <a:pt x="89" y="0"/>
                  </a:lnTo>
                  <a:lnTo>
                    <a:pt x="89" y="0"/>
                  </a:lnTo>
                  <a:lnTo>
                    <a:pt x="80" y="0"/>
                  </a:lnTo>
                  <a:lnTo>
                    <a:pt x="80" y="0"/>
                  </a:lnTo>
                  <a:lnTo>
                    <a:pt x="69" y="0"/>
                  </a:lnTo>
                  <a:lnTo>
                    <a:pt x="60" y="3"/>
                  </a:lnTo>
                  <a:lnTo>
                    <a:pt x="51" y="4"/>
                  </a:lnTo>
                  <a:lnTo>
                    <a:pt x="41" y="9"/>
                  </a:lnTo>
                  <a:lnTo>
                    <a:pt x="34" y="13"/>
                  </a:lnTo>
                  <a:lnTo>
                    <a:pt x="28" y="18"/>
                  </a:lnTo>
                  <a:lnTo>
                    <a:pt x="21" y="24"/>
                  </a:lnTo>
                  <a:lnTo>
                    <a:pt x="15" y="32"/>
                  </a:lnTo>
                  <a:lnTo>
                    <a:pt x="15" y="32"/>
                  </a:lnTo>
                  <a:lnTo>
                    <a:pt x="11" y="39"/>
                  </a:lnTo>
                  <a:lnTo>
                    <a:pt x="6" y="50"/>
                  </a:lnTo>
                  <a:lnTo>
                    <a:pt x="1" y="67"/>
                  </a:lnTo>
                  <a:lnTo>
                    <a:pt x="0" y="78"/>
                  </a:lnTo>
                  <a:lnTo>
                    <a:pt x="0" y="88"/>
                  </a:lnTo>
                  <a:lnTo>
                    <a:pt x="0" y="88"/>
                  </a:lnTo>
                  <a:lnTo>
                    <a:pt x="1" y="119"/>
                  </a:lnTo>
                  <a:lnTo>
                    <a:pt x="1" y="119"/>
                  </a:lnTo>
                  <a:lnTo>
                    <a:pt x="3" y="136"/>
                  </a:lnTo>
                  <a:lnTo>
                    <a:pt x="3" y="153"/>
                  </a:lnTo>
                  <a:lnTo>
                    <a:pt x="3" y="153"/>
                  </a:lnTo>
                  <a:lnTo>
                    <a:pt x="0" y="162"/>
                  </a:lnTo>
                  <a:lnTo>
                    <a:pt x="0" y="170"/>
                  </a:lnTo>
                  <a:lnTo>
                    <a:pt x="0" y="176"/>
                  </a:lnTo>
                  <a:lnTo>
                    <a:pt x="1" y="180"/>
                  </a:lnTo>
                  <a:lnTo>
                    <a:pt x="1" y="180"/>
                  </a:lnTo>
                  <a:lnTo>
                    <a:pt x="5" y="183"/>
                  </a:lnTo>
                  <a:lnTo>
                    <a:pt x="9" y="185"/>
                  </a:lnTo>
                  <a:lnTo>
                    <a:pt x="12" y="186"/>
                  </a:lnTo>
                  <a:lnTo>
                    <a:pt x="18" y="186"/>
                  </a:lnTo>
                  <a:lnTo>
                    <a:pt x="18" y="186"/>
                  </a:lnTo>
                  <a:lnTo>
                    <a:pt x="24" y="186"/>
                  </a:lnTo>
                  <a:lnTo>
                    <a:pt x="24" y="186"/>
                  </a:lnTo>
                  <a:lnTo>
                    <a:pt x="31" y="185"/>
                  </a:lnTo>
                  <a:lnTo>
                    <a:pt x="35" y="182"/>
                  </a:lnTo>
                  <a:lnTo>
                    <a:pt x="40" y="177"/>
                  </a:lnTo>
                  <a:lnTo>
                    <a:pt x="43" y="173"/>
                  </a:lnTo>
                  <a:lnTo>
                    <a:pt x="43" y="173"/>
                  </a:lnTo>
                  <a:lnTo>
                    <a:pt x="49" y="163"/>
                  </a:lnTo>
                  <a:lnTo>
                    <a:pt x="51" y="163"/>
                  </a:lnTo>
                  <a:lnTo>
                    <a:pt x="51" y="163"/>
                  </a:lnTo>
                  <a:lnTo>
                    <a:pt x="54" y="160"/>
                  </a:lnTo>
                  <a:lnTo>
                    <a:pt x="63" y="154"/>
                  </a:lnTo>
                  <a:lnTo>
                    <a:pt x="63" y="154"/>
                  </a:lnTo>
                  <a:lnTo>
                    <a:pt x="69" y="157"/>
                  </a:lnTo>
                  <a:lnTo>
                    <a:pt x="75" y="157"/>
                  </a:lnTo>
                  <a:lnTo>
                    <a:pt x="75" y="157"/>
                  </a:lnTo>
                  <a:lnTo>
                    <a:pt x="83" y="156"/>
                  </a:lnTo>
                  <a:lnTo>
                    <a:pt x="90" y="153"/>
                  </a:lnTo>
                  <a:lnTo>
                    <a:pt x="90" y="153"/>
                  </a:lnTo>
                  <a:lnTo>
                    <a:pt x="97" y="147"/>
                  </a:lnTo>
                  <a:lnTo>
                    <a:pt x="100" y="141"/>
                  </a:lnTo>
                  <a:lnTo>
                    <a:pt x="101" y="136"/>
                  </a:lnTo>
                  <a:lnTo>
                    <a:pt x="101" y="131"/>
                  </a:lnTo>
                  <a:lnTo>
                    <a:pt x="101" y="131"/>
                  </a:lnTo>
                  <a:lnTo>
                    <a:pt x="109" y="128"/>
                  </a:lnTo>
                  <a:lnTo>
                    <a:pt x="109" y="128"/>
                  </a:lnTo>
                  <a:lnTo>
                    <a:pt x="127" y="122"/>
                  </a:lnTo>
                  <a:lnTo>
                    <a:pt x="133" y="118"/>
                  </a:lnTo>
                  <a:lnTo>
                    <a:pt x="139" y="113"/>
                  </a:lnTo>
                  <a:lnTo>
                    <a:pt x="139" y="113"/>
                  </a:lnTo>
                  <a:lnTo>
                    <a:pt x="142" y="116"/>
                  </a:lnTo>
                  <a:lnTo>
                    <a:pt x="142" y="116"/>
                  </a:lnTo>
                  <a:lnTo>
                    <a:pt x="149" y="119"/>
                  </a:lnTo>
                  <a:lnTo>
                    <a:pt x="156" y="124"/>
                  </a:lnTo>
                  <a:lnTo>
                    <a:pt x="156" y="124"/>
                  </a:lnTo>
                  <a:lnTo>
                    <a:pt x="159" y="125"/>
                  </a:lnTo>
                  <a:lnTo>
                    <a:pt x="162" y="124"/>
                  </a:lnTo>
                  <a:lnTo>
                    <a:pt x="164" y="122"/>
                  </a:lnTo>
                  <a:lnTo>
                    <a:pt x="165" y="121"/>
                  </a:lnTo>
                  <a:lnTo>
                    <a:pt x="165" y="121"/>
                  </a:lnTo>
                  <a:lnTo>
                    <a:pt x="165" y="118"/>
                  </a:lnTo>
                  <a:lnTo>
                    <a:pt x="164" y="116"/>
                  </a:lnTo>
                  <a:lnTo>
                    <a:pt x="161" y="114"/>
                  </a:lnTo>
                  <a:lnTo>
                    <a:pt x="161" y="114"/>
                  </a:lnTo>
                  <a:lnTo>
                    <a:pt x="153" y="108"/>
                  </a:lnTo>
                  <a:lnTo>
                    <a:pt x="153" y="108"/>
                  </a:lnTo>
                  <a:lnTo>
                    <a:pt x="156" y="108"/>
                  </a:lnTo>
                  <a:lnTo>
                    <a:pt x="156" y="108"/>
                  </a:lnTo>
                  <a:lnTo>
                    <a:pt x="164" y="107"/>
                  </a:lnTo>
                  <a:lnTo>
                    <a:pt x="172" y="104"/>
                  </a:lnTo>
                  <a:lnTo>
                    <a:pt x="188" y="95"/>
                  </a:lnTo>
                  <a:lnTo>
                    <a:pt x="207" y="82"/>
                  </a:lnTo>
                  <a:lnTo>
                    <a:pt x="228" y="64"/>
                  </a:lnTo>
                  <a:lnTo>
                    <a:pt x="228" y="64"/>
                  </a:lnTo>
                  <a:lnTo>
                    <a:pt x="234" y="58"/>
                  </a:lnTo>
                  <a:lnTo>
                    <a:pt x="242" y="49"/>
                  </a:lnTo>
                  <a:lnTo>
                    <a:pt x="248" y="38"/>
                  </a:lnTo>
                  <a:lnTo>
                    <a:pt x="250" y="32"/>
                  </a:lnTo>
                  <a:lnTo>
                    <a:pt x="250" y="27"/>
                  </a:lnTo>
                  <a:lnTo>
                    <a:pt x="250" y="27"/>
                  </a:lnTo>
                  <a:lnTo>
                    <a:pt x="250" y="23"/>
                  </a:lnTo>
                  <a:lnTo>
                    <a:pt x="248" y="18"/>
                  </a:lnTo>
                  <a:lnTo>
                    <a:pt x="244" y="10"/>
                  </a:lnTo>
                  <a:lnTo>
                    <a:pt x="244" y="10"/>
                  </a:lnTo>
                  <a:close/>
                  <a:moveTo>
                    <a:pt x="132" y="104"/>
                  </a:moveTo>
                  <a:lnTo>
                    <a:pt x="132" y="104"/>
                  </a:lnTo>
                  <a:lnTo>
                    <a:pt x="130" y="107"/>
                  </a:lnTo>
                  <a:lnTo>
                    <a:pt x="130" y="107"/>
                  </a:lnTo>
                  <a:lnTo>
                    <a:pt x="126" y="110"/>
                  </a:lnTo>
                  <a:lnTo>
                    <a:pt x="119" y="113"/>
                  </a:lnTo>
                  <a:lnTo>
                    <a:pt x="106" y="119"/>
                  </a:lnTo>
                  <a:lnTo>
                    <a:pt x="106" y="119"/>
                  </a:lnTo>
                  <a:lnTo>
                    <a:pt x="92" y="124"/>
                  </a:lnTo>
                  <a:lnTo>
                    <a:pt x="92" y="124"/>
                  </a:lnTo>
                  <a:lnTo>
                    <a:pt x="90" y="124"/>
                  </a:lnTo>
                  <a:lnTo>
                    <a:pt x="90" y="124"/>
                  </a:lnTo>
                  <a:lnTo>
                    <a:pt x="86" y="124"/>
                  </a:lnTo>
                  <a:lnTo>
                    <a:pt x="86" y="124"/>
                  </a:lnTo>
                  <a:lnTo>
                    <a:pt x="80" y="124"/>
                  </a:lnTo>
                  <a:lnTo>
                    <a:pt x="72" y="128"/>
                  </a:lnTo>
                  <a:lnTo>
                    <a:pt x="72" y="128"/>
                  </a:lnTo>
                  <a:lnTo>
                    <a:pt x="67" y="131"/>
                  </a:lnTo>
                  <a:lnTo>
                    <a:pt x="64" y="136"/>
                  </a:lnTo>
                  <a:lnTo>
                    <a:pt x="60" y="144"/>
                  </a:lnTo>
                  <a:lnTo>
                    <a:pt x="60" y="144"/>
                  </a:lnTo>
                  <a:lnTo>
                    <a:pt x="60" y="144"/>
                  </a:lnTo>
                  <a:lnTo>
                    <a:pt x="58" y="145"/>
                  </a:lnTo>
                  <a:lnTo>
                    <a:pt x="58" y="145"/>
                  </a:lnTo>
                  <a:lnTo>
                    <a:pt x="47" y="151"/>
                  </a:lnTo>
                  <a:lnTo>
                    <a:pt x="43" y="156"/>
                  </a:lnTo>
                  <a:lnTo>
                    <a:pt x="41" y="156"/>
                  </a:lnTo>
                  <a:lnTo>
                    <a:pt x="41" y="156"/>
                  </a:lnTo>
                  <a:lnTo>
                    <a:pt x="34" y="167"/>
                  </a:lnTo>
                  <a:lnTo>
                    <a:pt x="34" y="167"/>
                  </a:lnTo>
                  <a:lnTo>
                    <a:pt x="29" y="173"/>
                  </a:lnTo>
                  <a:lnTo>
                    <a:pt x="26" y="176"/>
                  </a:lnTo>
                  <a:lnTo>
                    <a:pt x="21" y="176"/>
                  </a:lnTo>
                  <a:lnTo>
                    <a:pt x="21" y="176"/>
                  </a:lnTo>
                  <a:lnTo>
                    <a:pt x="18" y="176"/>
                  </a:lnTo>
                  <a:lnTo>
                    <a:pt x="18" y="176"/>
                  </a:lnTo>
                  <a:lnTo>
                    <a:pt x="14" y="176"/>
                  </a:lnTo>
                  <a:lnTo>
                    <a:pt x="11" y="174"/>
                  </a:lnTo>
                  <a:lnTo>
                    <a:pt x="11" y="174"/>
                  </a:lnTo>
                  <a:lnTo>
                    <a:pt x="11" y="171"/>
                  </a:lnTo>
                  <a:lnTo>
                    <a:pt x="11" y="167"/>
                  </a:lnTo>
                  <a:lnTo>
                    <a:pt x="14" y="157"/>
                  </a:lnTo>
                  <a:lnTo>
                    <a:pt x="14" y="157"/>
                  </a:lnTo>
                  <a:lnTo>
                    <a:pt x="14" y="154"/>
                  </a:lnTo>
                  <a:lnTo>
                    <a:pt x="14" y="154"/>
                  </a:lnTo>
                  <a:lnTo>
                    <a:pt x="14" y="136"/>
                  </a:lnTo>
                  <a:lnTo>
                    <a:pt x="12" y="118"/>
                  </a:lnTo>
                  <a:lnTo>
                    <a:pt x="12" y="118"/>
                  </a:lnTo>
                  <a:lnTo>
                    <a:pt x="11" y="88"/>
                  </a:lnTo>
                  <a:lnTo>
                    <a:pt x="11" y="88"/>
                  </a:lnTo>
                  <a:lnTo>
                    <a:pt x="11" y="78"/>
                  </a:lnTo>
                  <a:lnTo>
                    <a:pt x="12" y="69"/>
                  </a:lnTo>
                  <a:lnTo>
                    <a:pt x="17" y="55"/>
                  </a:lnTo>
                  <a:lnTo>
                    <a:pt x="21" y="44"/>
                  </a:lnTo>
                  <a:lnTo>
                    <a:pt x="24" y="38"/>
                  </a:lnTo>
                  <a:lnTo>
                    <a:pt x="24" y="38"/>
                  </a:lnTo>
                  <a:lnTo>
                    <a:pt x="31" y="30"/>
                  </a:lnTo>
                  <a:lnTo>
                    <a:pt x="38" y="23"/>
                  </a:lnTo>
                  <a:lnTo>
                    <a:pt x="46" y="18"/>
                  </a:lnTo>
                  <a:lnTo>
                    <a:pt x="54" y="15"/>
                  </a:lnTo>
                  <a:lnTo>
                    <a:pt x="67" y="12"/>
                  </a:lnTo>
                  <a:lnTo>
                    <a:pt x="80" y="10"/>
                  </a:lnTo>
                  <a:lnTo>
                    <a:pt x="80" y="10"/>
                  </a:lnTo>
                  <a:lnTo>
                    <a:pt x="87" y="10"/>
                  </a:lnTo>
                  <a:lnTo>
                    <a:pt x="87" y="10"/>
                  </a:lnTo>
                  <a:lnTo>
                    <a:pt x="100" y="12"/>
                  </a:lnTo>
                  <a:lnTo>
                    <a:pt x="100" y="12"/>
                  </a:lnTo>
                  <a:lnTo>
                    <a:pt x="121" y="13"/>
                  </a:lnTo>
                  <a:lnTo>
                    <a:pt x="121" y="13"/>
                  </a:lnTo>
                  <a:lnTo>
                    <a:pt x="133" y="16"/>
                  </a:lnTo>
                  <a:lnTo>
                    <a:pt x="141" y="19"/>
                  </a:lnTo>
                  <a:lnTo>
                    <a:pt x="141" y="19"/>
                  </a:lnTo>
                  <a:lnTo>
                    <a:pt x="136" y="26"/>
                  </a:lnTo>
                  <a:lnTo>
                    <a:pt x="136" y="26"/>
                  </a:lnTo>
                  <a:lnTo>
                    <a:pt x="133" y="33"/>
                  </a:lnTo>
                  <a:lnTo>
                    <a:pt x="130" y="42"/>
                  </a:lnTo>
                  <a:lnTo>
                    <a:pt x="129" y="55"/>
                  </a:lnTo>
                  <a:lnTo>
                    <a:pt x="129" y="67"/>
                  </a:lnTo>
                  <a:lnTo>
                    <a:pt x="129" y="67"/>
                  </a:lnTo>
                  <a:lnTo>
                    <a:pt x="129" y="79"/>
                  </a:lnTo>
                  <a:lnTo>
                    <a:pt x="130" y="90"/>
                  </a:lnTo>
                  <a:lnTo>
                    <a:pt x="132" y="98"/>
                  </a:lnTo>
                  <a:lnTo>
                    <a:pt x="135" y="102"/>
                  </a:lnTo>
                  <a:lnTo>
                    <a:pt x="135" y="102"/>
                  </a:lnTo>
                  <a:lnTo>
                    <a:pt x="132" y="104"/>
                  </a:lnTo>
                  <a:lnTo>
                    <a:pt x="132" y="104"/>
                  </a:lnTo>
                  <a:close/>
                  <a:moveTo>
                    <a:pt x="77" y="137"/>
                  </a:moveTo>
                  <a:lnTo>
                    <a:pt x="77" y="137"/>
                  </a:lnTo>
                  <a:lnTo>
                    <a:pt x="83" y="134"/>
                  </a:lnTo>
                  <a:lnTo>
                    <a:pt x="86" y="134"/>
                  </a:lnTo>
                  <a:lnTo>
                    <a:pt x="86" y="134"/>
                  </a:lnTo>
                  <a:lnTo>
                    <a:pt x="89" y="134"/>
                  </a:lnTo>
                  <a:lnTo>
                    <a:pt x="89" y="134"/>
                  </a:lnTo>
                  <a:lnTo>
                    <a:pt x="90" y="134"/>
                  </a:lnTo>
                  <a:lnTo>
                    <a:pt x="90" y="134"/>
                  </a:lnTo>
                  <a:lnTo>
                    <a:pt x="89" y="139"/>
                  </a:lnTo>
                  <a:lnTo>
                    <a:pt x="84" y="144"/>
                  </a:lnTo>
                  <a:lnTo>
                    <a:pt x="84" y="144"/>
                  </a:lnTo>
                  <a:lnTo>
                    <a:pt x="81" y="147"/>
                  </a:lnTo>
                  <a:lnTo>
                    <a:pt x="77" y="147"/>
                  </a:lnTo>
                  <a:lnTo>
                    <a:pt x="70" y="147"/>
                  </a:lnTo>
                  <a:lnTo>
                    <a:pt x="70" y="147"/>
                  </a:lnTo>
                  <a:lnTo>
                    <a:pt x="74" y="141"/>
                  </a:lnTo>
                  <a:lnTo>
                    <a:pt x="77" y="137"/>
                  </a:lnTo>
                  <a:lnTo>
                    <a:pt x="77" y="137"/>
                  </a:lnTo>
                  <a:close/>
                  <a:moveTo>
                    <a:pt x="150" y="98"/>
                  </a:moveTo>
                  <a:lnTo>
                    <a:pt x="150" y="98"/>
                  </a:lnTo>
                  <a:lnTo>
                    <a:pt x="147" y="98"/>
                  </a:lnTo>
                  <a:lnTo>
                    <a:pt x="144" y="99"/>
                  </a:lnTo>
                  <a:lnTo>
                    <a:pt x="144" y="99"/>
                  </a:lnTo>
                  <a:lnTo>
                    <a:pt x="142" y="96"/>
                  </a:lnTo>
                  <a:lnTo>
                    <a:pt x="141" y="90"/>
                  </a:lnTo>
                  <a:lnTo>
                    <a:pt x="139" y="81"/>
                  </a:lnTo>
                  <a:lnTo>
                    <a:pt x="139" y="67"/>
                  </a:lnTo>
                  <a:lnTo>
                    <a:pt x="139" y="67"/>
                  </a:lnTo>
                  <a:lnTo>
                    <a:pt x="139" y="56"/>
                  </a:lnTo>
                  <a:lnTo>
                    <a:pt x="141" y="46"/>
                  </a:lnTo>
                  <a:lnTo>
                    <a:pt x="142" y="38"/>
                  </a:lnTo>
                  <a:lnTo>
                    <a:pt x="146" y="30"/>
                  </a:lnTo>
                  <a:lnTo>
                    <a:pt x="146" y="30"/>
                  </a:lnTo>
                  <a:lnTo>
                    <a:pt x="150" y="24"/>
                  </a:lnTo>
                  <a:lnTo>
                    <a:pt x="156" y="19"/>
                  </a:lnTo>
                  <a:lnTo>
                    <a:pt x="156" y="19"/>
                  </a:lnTo>
                  <a:lnTo>
                    <a:pt x="162" y="18"/>
                  </a:lnTo>
                  <a:lnTo>
                    <a:pt x="169" y="15"/>
                  </a:lnTo>
                  <a:lnTo>
                    <a:pt x="169" y="15"/>
                  </a:lnTo>
                  <a:lnTo>
                    <a:pt x="179" y="15"/>
                  </a:lnTo>
                  <a:lnTo>
                    <a:pt x="179" y="15"/>
                  </a:lnTo>
                  <a:lnTo>
                    <a:pt x="187" y="13"/>
                  </a:lnTo>
                  <a:lnTo>
                    <a:pt x="187" y="13"/>
                  </a:lnTo>
                  <a:lnTo>
                    <a:pt x="188" y="13"/>
                  </a:lnTo>
                  <a:lnTo>
                    <a:pt x="188" y="13"/>
                  </a:lnTo>
                  <a:lnTo>
                    <a:pt x="215" y="16"/>
                  </a:lnTo>
                  <a:lnTo>
                    <a:pt x="236" y="19"/>
                  </a:lnTo>
                  <a:lnTo>
                    <a:pt x="236" y="19"/>
                  </a:lnTo>
                  <a:lnTo>
                    <a:pt x="239" y="23"/>
                  </a:lnTo>
                  <a:lnTo>
                    <a:pt x="239" y="27"/>
                  </a:lnTo>
                  <a:lnTo>
                    <a:pt x="239" y="27"/>
                  </a:lnTo>
                  <a:lnTo>
                    <a:pt x="237" y="33"/>
                  </a:lnTo>
                  <a:lnTo>
                    <a:pt x="233" y="41"/>
                  </a:lnTo>
                  <a:lnTo>
                    <a:pt x="227" y="49"/>
                  </a:lnTo>
                  <a:lnTo>
                    <a:pt x="221" y="56"/>
                  </a:lnTo>
                  <a:lnTo>
                    <a:pt x="221" y="56"/>
                  </a:lnTo>
                  <a:lnTo>
                    <a:pt x="221" y="56"/>
                  </a:lnTo>
                  <a:lnTo>
                    <a:pt x="201" y="73"/>
                  </a:lnTo>
                  <a:lnTo>
                    <a:pt x="184" y="85"/>
                  </a:lnTo>
                  <a:lnTo>
                    <a:pt x="169" y="95"/>
                  </a:lnTo>
                  <a:lnTo>
                    <a:pt x="155" y="98"/>
                  </a:lnTo>
                  <a:lnTo>
                    <a:pt x="155" y="98"/>
                  </a:lnTo>
                  <a:lnTo>
                    <a:pt x="150" y="98"/>
                  </a:lnTo>
                  <a:lnTo>
                    <a:pt x="150" y="9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493"/>
            <p:cNvSpPr>
              <a:spLocks/>
            </p:cNvSpPr>
            <p:nvPr/>
          </p:nvSpPr>
          <p:spPr bwMode="auto">
            <a:xfrm>
              <a:off x="7515226" y="3181350"/>
              <a:ext cx="63500" cy="88900"/>
            </a:xfrm>
            <a:custGeom>
              <a:avLst/>
              <a:gdLst>
                <a:gd name="T0" fmla="*/ 35 w 40"/>
                <a:gd name="T1" fmla="*/ 0 h 56"/>
                <a:gd name="T2" fmla="*/ 35 w 40"/>
                <a:gd name="T3" fmla="*/ 0 h 56"/>
                <a:gd name="T4" fmla="*/ 29 w 40"/>
                <a:gd name="T5" fmla="*/ 1 h 56"/>
                <a:gd name="T6" fmla="*/ 25 w 40"/>
                <a:gd name="T7" fmla="*/ 3 h 56"/>
                <a:gd name="T8" fmla="*/ 19 w 40"/>
                <a:gd name="T9" fmla="*/ 7 h 56"/>
                <a:gd name="T10" fmla="*/ 12 w 40"/>
                <a:gd name="T11" fmla="*/ 14 h 56"/>
                <a:gd name="T12" fmla="*/ 8 w 40"/>
                <a:gd name="T13" fmla="*/ 21 h 56"/>
                <a:gd name="T14" fmla="*/ 3 w 40"/>
                <a:gd name="T15" fmla="*/ 33 h 56"/>
                <a:gd name="T16" fmla="*/ 0 w 40"/>
                <a:gd name="T17" fmla="*/ 50 h 56"/>
                <a:gd name="T18" fmla="*/ 0 w 40"/>
                <a:gd name="T19" fmla="*/ 50 h 56"/>
                <a:gd name="T20" fmla="*/ 2 w 40"/>
                <a:gd name="T21" fmla="*/ 53 h 56"/>
                <a:gd name="T22" fmla="*/ 6 w 40"/>
                <a:gd name="T23" fmla="*/ 56 h 56"/>
                <a:gd name="T24" fmla="*/ 6 w 40"/>
                <a:gd name="T25" fmla="*/ 56 h 56"/>
                <a:gd name="T26" fmla="*/ 9 w 40"/>
                <a:gd name="T27" fmla="*/ 55 h 56"/>
                <a:gd name="T28" fmla="*/ 11 w 40"/>
                <a:gd name="T29" fmla="*/ 50 h 56"/>
                <a:gd name="T30" fmla="*/ 11 w 40"/>
                <a:gd name="T31" fmla="*/ 50 h 56"/>
                <a:gd name="T32" fmla="*/ 14 w 40"/>
                <a:gd name="T33" fmla="*/ 38 h 56"/>
                <a:gd name="T34" fmla="*/ 17 w 40"/>
                <a:gd name="T35" fmla="*/ 29 h 56"/>
                <a:gd name="T36" fmla="*/ 20 w 40"/>
                <a:gd name="T37" fmla="*/ 21 h 56"/>
                <a:gd name="T38" fmla="*/ 25 w 40"/>
                <a:gd name="T39" fmla="*/ 17 h 56"/>
                <a:gd name="T40" fmla="*/ 28 w 40"/>
                <a:gd name="T41" fmla="*/ 14 h 56"/>
                <a:gd name="T42" fmla="*/ 32 w 40"/>
                <a:gd name="T43" fmla="*/ 10 h 56"/>
                <a:gd name="T44" fmla="*/ 35 w 40"/>
                <a:gd name="T45" fmla="*/ 10 h 56"/>
                <a:gd name="T46" fmla="*/ 35 w 40"/>
                <a:gd name="T47" fmla="*/ 10 h 56"/>
                <a:gd name="T48" fmla="*/ 40 w 40"/>
                <a:gd name="T49" fmla="*/ 9 h 56"/>
                <a:gd name="T50" fmla="*/ 40 w 40"/>
                <a:gd name="T51" fmla="*/ 4 h 56"/>
                <a:gd name="T52" fmla="*/ 40 w 40"/>
                <a:gd name="T53" fmla="*/ 4 h 56"/>
                <a:gd name="T54" fmla="*/ 39 w 40"/>
                <a:gd name="T55" fmla="*/ 1 h 56"/>
                <a:gd name="T56" fmla="*/ 39 w 40"/>
                <a:gd name="T57" fmla="*/ 1 h 56"/>
                <a:gd name="T58" fmla="*/ 35 w 40"/>
                <a:gd name="T59" fmla="*/ 0 h 56"/>
                <a:gd name="T60" fmla="*/ 35 w 40"/>
                <a:gd name="T6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56">
                  <a:moveTo>
                    <a:pt x="35" y="0"/>
                  </a:moveTo>
                  <a:lnTo>
                    <a:pt x="35" y="0"/>
                  </a:lnTo>
                  <a:lnTo>
                    <a:pt x="29" y="1"/>
                  </a:lnTo>
                  <a:lnTo>
                    <a:pt x="25" y="3"/>
                  </a:lnTo>
                  <a:lnTo>
                    <a:pt x="19" y="7"/>
                  </a:lnTo>
                  <a:lnTo>
                    <a:pt x="12" y="14"/>
                  </a:lnTo>
                  <a:lnTo>
                    <a:pt x="8" y="21"/>
                  </a:lnTo>
                  <a:lnTo>
                    <a:pt x="3" y="33"/>
                  </a:lnTo>
                  <a:lnTo>
                    <a:pt x="0" y="50"/>
                  </a:lnTo>
                  <a:lnTo>
                    <a:pt x="0" y="50"/>
                  </a:lnTo>
                  <a:lnTo>
                    <a:pt x="2" y="53"/>
                  </a:lnTo>
                  <a:lnTo>
                    <a:pt x="6" y="56"/>
                  </a:lnTo>
                  <a:lnTo>
                    <a:pt x="6" y="56"/>
                  </a:lnTo>
                  <a:lnTo>
                    <a:pt x="9" y="55"/>
                  </a:lnTo>
                  <a:lnTo>
                    <a:pt x="11" y="50"/>
                  </a:lnTo>
                  <a:lnTo>
                    <a:pt x="11" y="50"/>
                  </a:lnTo>
                  <a:lnTo>
                    <a:pt x="14" y="38"/>
                  </a:lnTo>
                  <a:lnTo>
                    <a:pt x="17" y="29"/>
                  </a:lnTo>
                  <a:lnTo>
                    <a:pt x="20" y="21"/>
                  </a:lnTo>
                  <a:lnTo>
                    <a:pt x="25" y="17"/>
                  </a:lnTo>
                  <a:lnTo>
                    <a:pt x="28" y="14"/>
                  </a:lnTo>
                  <a:lnTo>
                    <a:pt x="32" y="10"/>
                  </a:lnTo>
                  <a:lnTo>
                    <a:pt x="35" y="10"/>
                  </a:lnTo>
                  <a:lnTo>
                    <a:pt x="35" y="10"/>
                  </a:lnTo>
                  <a:lnTo>
                    <a:pt x="40" y="9"/>
                  </a:lnTo>
                  <a:lnTo>
                    <a:pt x="40" y="4"/>
                  </a:lnTo>
                  <a:lnTo>
                    <a:pt x="40" y="4"/>
                  </a:lnTo>
                  <a:lnTo>
                    <a:pt x="39" y="1"/>
                  </a:lnTo>
                  <a:lnTo>
                    <a:pt x="39" y="1"/>
                  </a:lnTo>
                  <a:lnTo>
                    <a:pt x="35" y="0"/>
                  </a:lnTo>
                  <a:lnTo>
                    <a:pt x="35"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7" name="Group 196"/>
          <p:cNvGrpSpPr/>
          <p:nvPr/>
        </p:nvGrpSpPr>
        <p:grpSpPr>
          <a:xfrm>
            <a:off x="4420606" y="3104566"/>
            <a:ext cx="504876" cy="294511"/>
            <a:chOff x="3535363" y="3113088"/>
            <a:chExt cx="428625" cy="333375"/>
          </a:xfrm>
        </p:grpSpPr>
        <p:sp>
          <p:nvSpPr>
            <p:cNvPr id="198" name="Freeform 494"/>
            <p:cNvSpPr>
              <a:spLocks noEditPoints="1"/>
            </p:cNvSpPr>
            <p:nvPr/>
          </p:nvSpPr>
          <p:spPr bwMode="auto">
            <a:xfrm>
              <a:off x="3535363" y="3113088"/>
              <a:ext cx="428625" cy="333375"/>
            </a:xfrm>
            <a:custGeom>
              <a:avLst/>
              <a:gdLst>
                <a:gd name="T0" fmla="*/ 216 w 270"/>
                <a:gd name="T1" fmla="*/ 18 h 210"/>
                <a:gd name="T2" fmla="*/ 138 w 270"/>
                <a:gd name="T3" fmla="*/ 0 h 210"/>
                <a:gd name="T4" fmla="*/ 34 w 270"/>
                <a:gd name="T5" fmla="*/ 43 h 210"/>
                <a:gd name="T6" fmla="*/ 6 w 270"/>
                <a:gd name="T7" fmla="*/ 92 h 210"/>
                <a:gd name="T8" fmla="*/ 14 w 270"/>
                <a:gd name="T9" fmla="*/ 153 h 210"/>
                <a:gd name="T10" fmla="*/ 40 w 270"/>
                <a:gd name="T11" fmla="*/ 181 h 210"/>
                <a:gd name="T12" fmla="*/ 92 w 270"/>
                <a:gd name="T13" fmla="*/ 197 h 210"/>
                <a:gd name="T14" fmla="*/ 120 w 270"/>
                <a:gd name="T15" fmla="*/ 194 h 210"/>
                <a:gd name="T16" fmla="*/ 129 w 270"/>
                <a:gd name="T17" fmla="*/ 210 h 210"/>
                <a:gd name="T18" fmla="*/ 152 w 270"/>
                <a:gd name="T19" fmla="*/ 173 h 210"/>
                <a:gd name="T20" fmla="*/ 187 w 270"/>
                <a:gd name="T21" fmla="*/ 165 h 210"/>
                <a:gd name="T22" fmla="*/ 210 w 270"/>
                <a:gd name="T23" fmla="*/ 136 h 210"/>
                <a:gd name="T24" fmla="*/ 227 w 270"/>
                <a:gd name="T25" fmla="*/ 121 h 210"/>
                <a:gd name="T26" fmla="*/ 270 w 270"/>
                <a:gd name="T27" fmla="*/ 95 h 210"/>
                <a:gd name="T28" fmla="*/ 127 w 270"/>
                <a:gd name="T29" fmla="*/ 194 h 210"/>
                <a:gd name="T30" fmla="*/ 107 w 270"/>
                <a:gd name="T31" fmla="*/ 184 h 210"/>
                <a:gd name="T32" fmla="*/ 55 w 270"/>
                <a:gd name="T33" fmla="*/ 182 h 210"/>
                <a:gd name="T34" fmla="*/ 106 w 270"/>
                <a:gd name="T35" fmla="*/ 170 h 210"/>
                <a:gd name="T36" fmla="*/ 46 w 270"/>
                <a:gd name="T37" fmla="*/ 174 h 210"/>
                <a:gd name="T38" fmla="*/ 103 w 270"/>
                <a:gd name="T39" fmla="*/ 158 h 210"/>
                <a:gd name="T40" fmla="*/ 143 w 270"/>
                <a:gd name="T41" fmla="*/ 184 h 210"/>
                <a:gd name="T42" fmla="*/ 256 w 270"/>
                <a:gd name="T43" fmla="*/ 107 h 210"/>
                <a:gd name="T44" fmla="*/ 216 w 270"/>
                <a:gd name="T45" fmla="*/ 102 h 210"/>
                <a:gd name="T46" fmla="*/ 201 w 270"/>
                <a:gd name="T47" fmla="*/ 115 h 210"/>
                <a:gd name="T48" fmla="*/ 166 w 270"/>
                <a:gd name="T49" fmla="*/ 96 h 210"/>
                <a:gd name="T50" fmla="*/ 146 w 270"/>
                <a:gd name="T51" fmla="*/ 104 h 210"/>
                <a:gd name="T52" fmla="*/ 81 w 270"/>
                <a:gd name="T53" fmla="*/ 92 h 210"/>
                <a:gd name="T54" fmla="*/ 58 w 270"/>
                <a:gd name="T55" fmla="*/ 89 h 210"/>
                <a:gd name="T56" fmla="*/ 80 w 270"/>
                <a:gd name="T57" fmla="*/ 101 h 210"/>
                <a:gd name="T58" fmla="*/ 58 w 270"/>
                <a:gd name="T59" fmla="*/ 129 h 210"/>
                <a:gd name="T60" fmla="*/ 35 w 270"/>
                <a:gd name="T61" fmla="*/ 136 h 210"/>
                <a:gd name="T62" fmla="*/ 72 w 270"/>
                <a:gd name="T63" fmla="*/ 115 h 210"/>
                <a:gd name="T64" fmla="*/ 112 w 270"/>
                <a:gd name="T65" fmla="*/ 112 h 210"/>
                <a:gd name="T66" fmla="*/ 167 w 270"/>
                <a:gd name="T67" fmla="*/ 125 h 210"/>
                <a:gd name="T68" fmla="*/ 176 w 270"/>
                <a:gd name="T69" fmla="*/ 130 h 210"/>
                <a:gd name="T70" fmla="*/ 196 w 270"/>
                <a:gd name="T71" fmla="*/ 121 h 210"/>
                <a:gd name="T72" fmla="*/ 190 w 270"/>
                <a:gd name="T73" fmla="*/ 156 h 210"/>
                <a:gd name="T74" fmla="*/ 146 w 270"/>
                <a:gd name="T75" fmla="*/ 152 h 210"/>
                <a:gd name="T76" fmla="*/ 95 w 270"/>
                <a:gd name="T77" fmla="*/ 144 h 210"/>
                <a:gd name="T78" fmla="*/ 140 w 270"/>
                <a:gd name="T79" fmla="*/ 135 h 210"/>
                <a:gd name="T80" fmla="*/ 94 w 270"/>
                <a:gd name="T81" fmla="*/ 127 h 210"/>
                <a:gd name="T82" fmla="*/ 81 w 270"/>
                <a:gd name="T83" fmla="*/ 147 h 210"/>
                <a:gd name="T84" fmla="*/ 20 w 270"/>
                <a:gd name="T85" fmla="*/ 148 h 210"/>
                <a:gd name="T86" fmla="*/ 12 w 270"/>
                <a:gd name="T87" fmla="*/ 98 h 210"/>
                <a:gd name="T88" fmla="*/ 43 w 270"/>
                <a:gd name="T89" fmla="*/ 107 h 210"/>
                <a:gd name="T90" fmla="*/ 17 w 270"/>
                <a:gd name="T91" fmla="*/ 90 h 210"/>
                <a:gd name="T92" fmla="*/ 38 w 270"/>
                <a:gd name="T93" fmla="*/ 49 h 210"/>
                <a:gd name="T94" fmla="*/ 75 w 270"/>
                <a:gd name="T95" fmla="*/ 40 h 210"/>
                <a:gd name="T96" fmla="*/ 72 w 270"/>
                <a:gd name="T97" fmla="*/ 23 h 210"/>
                <a:gd name="T98" fmla="*/ 170 w 270"/>
                <a:gd name="T99" fmla="*/ 15 h 210"/>
                <a:gd name="T100" fmla="*/ 192 w 270"/>
                <a:gd name="T101" fmla="*/ 32 h 210"/>
                <a:gd name="T102" fmla="*/ 224 w 270"/>
                <a:gd name="T103" fmla="*/ 32 h 210"/>
                <a:gd name="T104" fmla="*/ 238 w 270"/>
                <a:gd name="T105" fmla="*/ 89 h 210"/>
                <a:gd name="T106" fmla="*/ 205 w 270"/>
                <a:gd name="T107" fmla="*/ 81 h 210"/>
                <a:gd name="T108" fmla="*/ 178 w 270"/>
                <a:gd name="T109" fmla="*/ 83 h 210"/>
                <a:gd name="T110" fmla="*/ 216 w 270"/>
                <a:gd name="T111" fmla="*/ 86 h 210"/>
                <a:gd name="T112" fmla="*/ 251 w 270"/>
                <a:gd name="T113" fmla="*/ 9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 h="210">
                  <a:moveTo>
                    <a:pt x="268" y="83"/>
                  </a:moveTo>
                  <a:lnTo>
                    <a:pt x="268" y="83"/>
                  </a:lnTo>
                  <a:lnTo>
                    <a:pt x="268" y="81"/>
                  </a:lnTo>
                  <a:lnTo>
                    <a:pt x="268" y="81"/>
                  </a:lnTo>
                  <a:lnTo>
                    <a:pt x="264" y="66"/>
                  </a:lnTo>
                  <a:lnTo>
                    <a:pt x="256" y="52"/>
                  </a:lnTo>
                  <a:lnTo>
                    <a:pt x="245" y="40"/>
                  </a:lnTo>
                  <a:lnTo>
                    <a:pt x="231" y="27"/>
                  </a:lnTo>
                  <a:lnTo>
                    <a:pt x="216" y="18"/>
                  </a:lnTo>
                  <a:lnTo>
                    <a:pt x="198" y="11"/>
                  </a:lnTo>
                  <a:lnTo>
                    <a:pt x="178" y="4"/>
                  </a:lnTo>
                  <a:lnTo>
                    <a:pt x="156" y="0"/>
                  </a:lnTo>
                  <a:lnTo>
                    <a:pt x="156" y="0"/>
                  </a:lnTo>
                  <a:lnTo>
                    <a:pt x="156" y="0"/>
                  </a:lnTo>
                  <a:lnTo>
                    <a:pt x="156" y="0"/>
                  </a:lnTo>
                  <a:lnTo>
                    <a:pt x="156" y="0"/>
                  </a:lnTo>
                  <a:lnTo>
                    <a:pt x="156" y="0"/>
                  </a:lnTo>
                  <a:lnTo>
                    <a:pt x="138" y="0"/>
                  </a:lnTo>
                  <a:lnTo>
                    <a:pt x="138" y="0"/>
                  </a:lnTo>
                  <a:lnTo>
                    <a:pt x="121" y="0"/>
                  </a:lnTo>
                  <a:lnTo>
                    <a:pt x="104" y="3"/>
                  </a:lnTo>
                  <a:lnTo>
                    <a:pt x="90" y="6"/>
                  </a:lnTo>
                  <a:lnTo>
                    <a:pt x="77" y="12"/>
                  </a:lnTo>
                  <a:lnTo>
                    <a:pt x="64" y="18"/>
                  </a:lnTo>
                  <a:lnTo>
                    <a:pt x="52" y="26"/>
                  </a:lnTo>
                  <a:lnTo>
                    <a:pt x="43" y="34"/>
                  </a:lnTo>
                  <a:lnTo>
                    <a:pt x="34" y="43"/>
                  </a:lnTo>
                  <a:lnTo>
                    <a:pt x="34" y="43"/>
                  </a:lnTo>
                  <a:lnTo>
                    <a:pt x="34" y="43"/>
                  </a:lnTo>
                  <a:lnTo>
                    <a:pt x="34" y="43"/>
                  </a:lnTo>
                  <a:lnTo>
                    <a:pt x="32" y="44"/>
                  </a:lnTo>
                  <a:lnTo>
                    <a:pt x="32" y="44"/>
                  </a:lnTo>
                  <a:lnTo>
                    <a:pt x="23" y="57"/>
                  </a:lnTo>
                  <a:lnTo>
                    <a:pt x="17" y="67"/>
                  </a:lnTo>
                  <a:lnTo>
                    <a:pt x="11" y="80"/>
                  </a:lnTo>
                  <a:lnTo>
                    <a:pt x="6" y="92"/>
                  </a:lnTo>
                  <a:lnTo>
                    <a:pt x="6" y="92"/>
                  </a:lnTo>
                  <a:lnTo>
                    <a:pt x="2" y="109"/>
                  </a:lnTo>
                  <a:lnTo>
                    <a:pt x="0" y="118"/>
                  </a:lnTo>
                  <a:lnTo>
                    <a:pt x="0" y="125"/>
                  </a:lnTo>
                  <a:lnTo>
                    <a:pt x="2" y="133"/>
                  </a:lnTo>
                  <a:lnTo>
                    <a:pt x="3" y="141"/>
                  </a:lnTo>
                  <a:lnTo>
                    <a:pt x="8" y="147"/>
                  </a:lnTo>
                  <a:lnTo>
                    <a:pt x="14" y="153"/>
                  </a:lnTo>
                  <a:lnTo>
                    <a:pt x="14" y="153"/>
                  </a:lnTo>
                  <a:lnTo>
                    <a:pt x="23" y="159"/>
                  </a:lnTo>
                  <a:lnTo>
                    <a:pt x="35" y="162"/>
                  </a:lnTo>
                  <a:lnTo>
                    <a:pt x="35" y="162"/>
                  </a:lnTo>
                  <a:lnTo>
                    <a:pt x="35" y="170"/>
                  </a:lnTo>
                  <a:lnTo>
                    <a:pt x="37" y="174"/>
                  </a:lnTo>
                  <a:lnTo>
                    <a:pt x="40" y="179"/>
                  </a:lnTo>
                  <a:lnTo>
                    <a:pt x="40" y="179"/>
                  </a:lnTo>
                  <a:lnTo>
                    <a:pt x="40" y="181"/>
                  </a:lnTo>
                  <a:lnTo>
                    <a:pt x="40" y="181"/>
                  </a:lnTo>
                  <a:lnTo>
                    <a:pt x="41" y="181"/>
                  </a:lnTo>
                  <a:lnTo>
                    <a:pt x="41" y="181"/>
                  </a:lnTo>
                  <a:lnTo>
                    <a:pt x="46" y="187"/>
                  </a:lnTo>
                  <a:lnTo>
                    <a:pt x="55" y="191"/>
                  </a:lnTo>
                  <a:lnTo>
                    <a:pt x="64" y="194"/>
                  </a:lnTo>
                  <a:lnTo>
                    <a:pt x="75" y="197"/>
                  </a:lnTo>
                  <a:lnTo>
                    <a:pt x="75" y="197"/>
                  </a:lnTo>
                  <a:lnTo>
                    <a:pt x="84" y="197"/>
                  </a:lnTo>
                  <a:lnTo>
                    <a:pt x="92" y="197"/>
                  </a:lnTo>
                  <a:lnTo>
                    <a:pt x="104" y="194"/>
                  </a:lnTo>
                  <a:lnTo>
                    <a:pt x="110" y="191"/>
                  </a:lnTo>
                  <a:lnTo>
                    <a:pt x="113" y="188"/>
                  </a:lnTo>
                  <a:lnTo>
                    <a:pt x="113" y="188"/>
                  </a:lnTo>
                  <a:lnTo>
                    <a:pt x="118" y="184"/>
                  </a:lnTo>
                  <a:lnTo>
                    <a:pt x="118" y="184"/>
                  </a:lnTo>
                  <a:lnTo>
                    <a:pt x="120" y="187"/>
                  </a:lnTo>
                  <a:lnTo>
                    <a:pt x="120" y="187"/>
                  </a:lnTo>
                  <a:lnTo>
                    <a:pt x="120" y="194"/>
                  </a:lnTo>
                  <a:lnTo>
                    <a:pt x="118" y="199"/>
                  </a:lnTo>
                  <a:lnTo>
                    <a:pt x="115" y="202"/>
                  </a:lnTo>
                  <a:lnTo>
                    <a:pt x="115" y="202"/>
                  </a:lnTo>
                  <a:lnTo>
                    <a:pt x="113" y="204"/>
                  </a:lnTo>
                  <a:lnTo>
                    <a:pt x="113" y="207"/>
                  </a:lnTo>
                  <a:lnTo>
                    <a:pt x="113" y="207"/>
                  </a:lnTo>
                  <a:lnTo>
                    <a:pt x="115" y="208"/>
                  </a:lnTo>
                  <a:lnTo>
                    <a:pt x="118" y="210"/>
                  </a:lnTo>
                  <a:lnTo>
                    <a:pt x="129" y="210"/>
                  </a:lnTo>
                  <a:lnTo>
                    <a:pt x="129" y="210"/>
                  </a:lnTo>
                  <a:lnTo>
                    <a:pt x="132" y="208"/>
                  </a:lnTo>
                  <a:lnTo>
                    <a:pt x="132" y="208"/>
                  </a:lnTo>
                  <a:lnTo>
                    <a:pt x="135" y="205"/>
                  </a:lnTo>
                  <a:lnTo>
                    <a:pt x="143" y="197"/>
                  </a:lnTo>
                  <a:lnTo>
                    <a:pt x="146" y="193"/>
                  </a:lnTo>
                  <a:lnTo>
                    <a:pt x="149" y="187"/>
                  </a:lnTo>
                  <a:lnTo>
                    <a:pt x="152" y="181"/>
                  </a:lnTo>
                  <a:lnTo>
                    <a:pt x="152" y="173"/>
                  </a:lnTo>
                  <a:lnTo>
                    <a:pt x="152" y="173"/>
                  </a:lnTo>
                  <a:lnTo>
                    <a:pt x="150" y="161"/>
                  </a:lnTo>
                  <a:lnTo>
                    <a:pt x="150" y="161"/>
                  </a:lnTo>
                  <a:lnTo>
                    <a:pt x="150" y="161"/>
                  </a:lnTo>
                  <a:lnTo>
                    <a:pt x="150" y="161"/>
                  </a:lnTo>
                  <a:lnTo>
                    <a:pt x="166" y="164"/>
                  </a:lnTo>
                  <a:lnTo>
                    <a:pt x="181" y="165"/>
                  </a:lnTo>
                  <a:lnTo>
                    <a:pt x="181" y="165"/>
                  </a:lnTo>
                  <a:lnTo>
                    <a:pt x="187" y="165"/>
                  </a:lnTo>
                  <a:lnTo>
                    <a:pt x="193" y="164"/>
                  </a:lnTo>
                  <a:lnTo>
                    <a:pt x="193" y="164"/>
                  </a:lnTo>
                  <a:lnTo>
                    <a:pt x="199" y="161"/>
                  </a:lnTo>
                  <a:lnTo>
                    <a:pt x="204" y="158"/>
                  </a:lnTo>
                  <a:lnTo>
                    <a:pt x="207" y="153"/>
                  </a:lnTo>
                  <a:lnTo>
                    <a:pt x="210" y="148"/>
                  </a:lnTo>
                  <a:lnTo>
                    <a:pt x="210" y="148"/>
                  </a:lnTo>
                  <a:lnTo>
                    <a:pt x="212" y="142"/>
                  </a:lnTo>
                  <a:lnTo>
                    <a:pt x="210" y="136"/>
                  </a:lnTo>
                  <a:lnTo>
                    <a:pt x="208" y="129"/>
                  </a:lnTo>
                  <a:lnTo>
                    <a:pt x="207" y="121"/>
                  </a:lnTo>
                  <a:lnTo>
                    <a:pt x="207" y="121"/>
                  </a:lnTo>
                  <a:lnTo>
                    <a:pt x="215" y="121"/>
                  </a:lnTo>
                  <a:lnTo>
                    <a:pt x="215" y="121"/>
                  </a:lnTo>
                  <a:lnTo>
                    <a:pt x="227" y="121"/>
                  </a:lnTo>
                  <a:lnTo>
                    <a:pt x="227" y="121"/>
                  </a:lnTo>
                  <a:lnTo>
                    <a:pt x="227" y="121"/>
                  </a:lnTo>
                  <a:lnTo>
                    <a:pt x="227" y="121"/>
                  </a:lnTo>
                  <a:lnTo>
                    <a:pt x="227" y="121"/>
                  </a:lnTo>
                  <a:lnTo>
                    <a:pt x="227" y="121"/>
                  </a:lnTo>
                  <a:lnTo>
                    <a:pt x="244" y="119"/>
                  </a:lnTo>
                  <a:lnTo>
                    <a:pt x="251" y="118"/>
                  </a:lnTo>
                  <a:lnTo>
                    <a:pt x="258" y="115"/>
                  </a:lnTo>
                  <a:lnTo>
                    <a:pt x="262" y="112"/>
                  </a:lnTo>
                  <a:lnTo>
                    <a:pt x="265" y="107"/>
                  </a:lnTo>
                  <a:lnTo>
                    <a:pt x="268" y="101"/>
                  </a:lnTo>
                  <a:lnTo>
                    <a:pt x="270" y="95"/>
                  </a:lnTo>
                  <a:lnTo>
                    <a:pt x="270" y="95"/>
                  </a:lnTo>
                  <a:lnTo>
                    <a:pt x="270" y="93"/>
                  </a:lnTo>
                  <a:lnTo>
                    <a:pt x="270" y="93"/>
                  </a:lnTo>
                  <a:lnTo>
                    <a:pt x="268" y="83"/>
                  </a:lnTo>
                  <a:lnTo>
                    <a:pt x="268" y="83"/>
                  </a:lnTo>
                  <a:close/>
                  <a:moveTo>
                    <a:pt x="127" y="202"/>
                  </a:moveTo>
                  <a:lnTo>
                    <a:pt x="126" y="202"/>
                  </a:lnTo>
                  <a:lnTo>
                    <a:pt x="126" y="202"/>
                  </a:lnTo>
                  <a:lnTo>
                    <a:pt x="127" y="194"/>
                  </a:lnTo>
                  <a:lnTo>
                    <a:pt x="127" y="185"/>
                  </a:lnTo>
                  <a:lnTo>
                    <a:pt x="127" y="185"/>
                  </a:lnTo>
                  <a:lnTo>
                    <a:pt x="124" y="179"/>
                  </a:lnTo>
                  <a:lnTo>
                    <a:pt x="123" y="178"/>
                  </a:lnTo>
                  <a:lnTo>
                    <a:pt x="121" y="176"/>
                  </a:lnTo>
                  <a:lnTo>
                    <a:pt x="121" y="176"/>
                  </a:lnTo>
                  <a:lnTo>
                    <a:pt x="117" y="176"/>
                  </a:lnTo>
                  <a:lnTo>
                    <a:pt x="113" y="178"/>
                  </a:lnTo>
                  <a:lnTo>
                    <a:pt x="107" y="184"/>
                  </a:lnTo>
                  <a:lnTo>
                    <a:pt x="107" y="184"/>
                  </a:lnTo>
                  <a:lnTo>
                    <a:pt x="106" y="185"/>
                  </a:lnTo>
                  <a:lnTo>
                    <a:pt x="100" y="188"/>
                  </a:lnTo>
                  <a:lnTo>
                    <a:pt x="90" y="190"/>
                  </a:lnTo>
                  <a:lnTo>
                    <a:pt x="84" y="190"/>
                  </a:lnTo>
                  <a:lnTo>
                    <a:pt x="77" y="190"/>
                  </a:lnTo>
                  <a:lnTo>
                    <a:pt x="77" y="190"/>
                  </a:lnTo>
                  <a:lnTo>
                    <a:pt x="64" y="187"/>
                  </a:lnTo>
                  <a:lnTo>
                    <a:pt x="55" y="182"/>
                  </a:lnTo>
                  <a:lnTo>
                    <a:pt x="55" y="182"/>
                  </a:lnTo>
                  <a:lnTo>
                    <a:pt x="58" y="182"/>
                  </a:lnTo>
                  <a:lnTo>
                    <a:pt x="58" y="182"/>
                  </a:lnTo>
                  <a:lnTo>
                    <a:pt x="80" y="181"/>
                  </a:lnTo>
                  <a:lnTo>
                    <a:pt x="92" y="179"/>
                  </a:lnTo>
                  <a:lnTo>
                    <a:pt x="104" y="176"/>
                  </a:lnTo>
                  <a:lnTo>
                    <a:pt x="104" y="176"/>
                  </a:lnTo>
                  <a:lnTo>
                    <a:pt x="106" y="173"/>
                  </a:lnTo>
                  <a:lnTo>
                    <a:pt x="106" y="170"/>
                  </a:lnTo>
                  <a:lnTo>
                    <a:pt x="106" y="170"/>
                  </a:lnTo>
                  <a:lnTo>
                    <a:pt x="104" y="168"/>
                  </a:lnTo>
                  <a:lnTo>
                    <a:pt x="101" y="168"/>
                  </a:lnTo>
                  <a:lnTo>
                    <a:pt x="101" y="168"/>
                  </a:lnTo>
                  <a:lnTo>
                    <a:pt x="84" y="173"/>
                  </a:lnTo>
                  <a:lnTo>
                    <a:pt x="69" y="174"/>
                  </a:lnTo>
                  <a:lnTo>
                    <a:pt x="55" y="174"/>
                  </a:lnTo>
                  <a:lnTo>
                    <a:pt x="46" y="174"/>
                  </a:lnTo>
                  <a:lnTo>
                    <a:pt x="46" y="174"/>
                  </a:lnTo>
                  <a:lnTo>
                    <a:pt x="43" y="168"/>
                  </a:lnTo>
                  <a:lnTo>
                    <a:pt x="43" y="164"/>
                  </a:lnTo>
                  <a:lnTo>
                    <a:pt x="43" y="164"/>
                  </a:lnTo>
                  <a:lnTo>
                    <a:pt x="49" y="164"/>
                  </a:lnTo>
                  <a:lnTo>
                    <a:pt x="49" y="164"/>
                  </a:lnTo>
                  <a:lnTo>
                    <a:pt x="66" y="162"/>
                  </a:lnTo>
                  <a:lnTo>
                    <a:pt x="83" y="161"/>
                  </a:lnTo>
                  <a:lnTo>
                    <a:pt x="83" y="161"/>
                  </a:lnTo>
                  <a:lnTo>
                    <a:pt x="103" y="158"/>
                  </a:lnTo>
                  <a:lnTo>
                    <a:pt x="123" y="156"/>
                  </a:lnTo>
                  <a:lnTo>
                    <a:pt x="123" y="156"/>
                  </a:lnTo>
                  <a:lnTo>
                    <a:pt x="132" y="158"/>
                  </a:lnTo>
                  <a:lnTo>
                    <a:pt x="141" y="159"/>
                  </a:lnTo>
                  <a:lnTo>
                    <a:pt x="141" y="159"/>
                  </a:lnTo>
                  <a:lnTo>
                    <a:pt x="144" y="173"/>
                  </a:lnTo>
                  <a:lnTo>
                    <a:pt x="144" y="173"/>
                  </a:lnTo>
                  <a:lnTo>
                    <a:pt x="144" y="179"/>
                  </a:lnTo>
                  <a:lnTo>
                    <a:pt x="143" y="184"/>
                  </a:lnTo>
                  <a:lnTo>
                    <a:pt x="138" y="191"/>
                  </a:lnTo>
                  <a:lnTo>
                    <a:pt x="132" y="197"/>
                  </a:lnTo>
                  <a:lnTo>
                    <a:pt x="127" y="202"/>
                  </a:lnTo>
                  <a:lnTo>
                    <a:pt x="127" y="202"/>
                  </a:lnTo>
                  <a:close/>
                  <a:moveTo>
                    <a:pt x="261" y="95"/>
                  </a:moveTo>
                  <a:lnTo>
                    <a:pt x="261" y="95"/>
                  </a:lnTo>
                  <a:lnTo>
                    <a:pt x="261" y="99"/>
                  </a:lnTo>
                  <a:lnTo>
                    <a:pt x="259" y="104"/>
                  </a:lnTo>
                  <a:lnTo>
                    <a:pt x="256" y="107"/>
                  </a:lnTo>
                  <a:lnTo>
                    <a:pt x="253" y="109"/>
                  </a:lnTo>
                  <a:lnTo>
                    <a:pt x="242" y="112"/>
                  </a:lnTo>
                  <a:lnTo>
                    <a:pt x="227" y="113"/>
                  </a:lnTo>
                  <a:lnTo>
                    <a:pt x="227" y="113"/>
                  </a:lnTo>
                  <a:lnTo>
                    <a:pt x="222" y="112"/>
                  </a:lnTo>
                  <a:lnTo>
                    <a:pt x="219" y="109"/>
                  </a:lnTo>
                  <a:lnTo>
                    <a:pt x="218" y="104"/>
                  </a:lnTo>
                  <a:lnTo>
                    <a:pt x="218" y="104"/>
                  </a:lnTo>
                  <a:lnTo>
                    <a:pt x="216" y="102"/>
                  </a:lnTo>
                  <a:lnTo>
                    <a:pt x="213" y="101"/>
                  </a:lnTo>
                  <a:lnTo>
                    <a:pt x="213" y="101"/>
                  </a:lnTo>
                  <a:lnTo>
                    <a:pt x="210" y="102"/>
                  </a:lnTo>
                  <a:lnTo>
                    <a:pt x="210" y="106"/>
                  </a:lnTo>
                  <a:lnTo>
                    <a:pt x="210" y="106"/>
                  </a:lnTo>
                  <a:lnTo>
                    <a:pt x="210" y="110"/>
                  </a:lnTo>
                  <a:lnTo>
                    <a:pt x="213" y="113"/>
                  </a:lnTo>
                  <a:lnTo>
                    <a:pt x="213" y="113"/>
                  </a:lnTo>
                  <a:lnTo>
                    <a:pt x="201" y="115"/>
                  </a:lnTo>
                  <a:lnTo>
                    <a:pt x="201" y="115"/>
                  </a:lnTo>
                  <a:lnTo>
                    <a:pt x="196" y="112"/>
                  </a:lnTo>
                  <a:lnTo>
                    <a:pt x="189" y="109"/>
                  </a:lnTo>
                  <a:lnTo>
                    <a:pt x="176" y="107"/>
                  </a:lnTo>
                  <a:lnTo>
                    <a:pt x="161" y="104"/>
                  </a:lnTo>
                  <a:lnTo>
                    <a:pt x="161" y="104"/>
                  </a:lnTo>
                  <a:lnTo>
                    <a:pt x="166" y="99"/>
                  </a:lnTo>
                  <a:lnTo>
                    <a:pt x="166" y="99"/>
                  </a:lnTo>
                  <a:lnTo>
                    <a:pt x="166" y="96"/>
                  </a:lnTo>
                  <a:lnTo>
                    <a:pt x="164" y="95"/>
                  </a:lnTo>
                  <a:lnTo>
                    <a:pt x="164" y="95"/>
                  </a:lnTo>
                  <a:lnTo>
                    <a:pt x="161" y="93"/>
                  </a:lnTo>
                  <a:lnTo>
                    <a:pt x="159" y="95"/>
                  </a:lnTo>
                  <a:lnTo>
                    <a:pt x="159" y="95"/>
                  </a:lnTo>
                  <a:lnTo>
                    <a:pt x="155" y="99"/>
                  </a:lnTo>
                  <a:lnTo>
                    <a:pt x="152" y="102"/>
                  </a:lnTo>
                  <a:lnTo>
                    <a:pt x="146" y="104"/>
                  </a:lnTo>
                  <a:lnTo>
                    <a:pt x="146" y="104"/>
                  </a:lnTo>
                  <a:lnTo>
                    <a:pt x="144" y="104"/>
                  </a:lnTo>
                  <a:lnTo>
                    <a:pt x="144" y="104"/>
                  </a:lnTo>
                  <a:lnTo>
                    <a:pt x="120" y="104"/>
                  </a:lnTo>
                  <a:lnTo>
                    <a:pt x="103" y="102"/>
                  </a:lnTo>
                  <a:lnTo>
                    <a:pt x="92" y="101"/>
                  </a:lnTo>
                  <a:lnTo>
                    <a:pt x="86" y="96"/>
                  </a:lnTo>
                  <a:lnTo>
                    <a:pt x="86" y="96"/>
                  </a:lnTo>
                  <a:lnTo>
                    <a:pt x="81" y="92"/>
                  </a:lnTo>
                  <a:lnTo>
                    <a:pt x="81" y="92"/>
                  </a:lnTo>
                  <a:lnTo>
                    <a:pt x="78" y="87"/>
                  </a:lnTo>
                  <a:lnTo>
                    <a:pt x="74" y="84"/>
                  </a:lnTo>
                  <a:lnTo>
                    <a:pt x="67" y="83"/>
                  </a:lnTo>
                  <a:lnTo>
                    <a:pt x="64" y="83"/>
                  </a:lnTo>
                  <a:lnTo>
                    <a:pt x="60" y="84"/>
                  </a:lnTo>
                  <a:lnTo>
                    <a:pt x="60" y="84"/>
                  </a:lnTo>
                  <a:lnTo>
                    <a:pt x="58" y="86"/>
                  </a:lnTo>
                  <a:lnTo>
                    <a:pt x="58" y="89"/>
                  </a:lnTo>
                  <a:lnTo>
                    <a:pt x="58" y="89"/>
                  </a:lnTo>
                  <a:lnTo>
                    <a:pt x="60" y="92"/>
                  </a:lnTo>
                  <a:lnTo>
                    <a:pt x="63" y="92"/>
                  </a:lnTo>
                  <a:lnTo>
                    <a:pt x="63" y="92"/>
                  </a:lnTo>
                  <a:lnTo>
                    <a:pt x="67" y="90"/>
                  </a:lnTo>
                  <a:lnTo>
                    <a:pt x="69" y="90"/>
                  </a:lnTo>
                  <a:lnTo>
                    <a:pt x="75" y="96"/>
                  </a:lnTo>
                  <a:lnTo>
                    <a:pt x="75" y="96"/>
                  </a:lnTo>
                  <a:lnTo>
                    <a:pt x="80" y="101"/>
                  </a:lnTo>
                  <a:lnTo>
                    <a:pt x="80" y="101"/>
                  </a:lnTo>
                  <a:lnTo>
                    <a:pt x="74" y="102"/>
                  </a:lnTo>
                  <a:lnTo>
                    <a:pt x="69" y="106"/>
                  </a:lnTo>
                  <a:lnTo>
                    <a:pt x="66" y="109"/>
                  </a:lnTo>
                  <a:lnTo>
                    <a:pt x="64" y="113"/>
                  </a:lnTo>
                  <a:lnTo>
                    <a:pt x="64" y="113"/>
                  </a:lnTo>
                  <a:lnTo>
                    <a:pt x="61" y="122"/>
                  </a:lnTo>
                  <a:lnTo>
                    <a:pt x="60" y="125"/>
                  </a:lnTo>
                  <a:lnTo>
                    <a:pt x="58" y="129"/>
                  </a:lnTo>
                  <a:lnTo>
                    <a:pt x="58" y="129"/>
                  </a:lnTo>
                  <a:lnTo>
                    <a:pt x="54" y="130"/>
                  </a:lnTo>
                  <a:lnTo>
                    <a:pt x="49" y="130"/>
                  </a:lnTo>
                  <a:lnTo>
                    <a:pt x="37" y="130"/>
                  </a:lnTo>
                  <a:lnTo>
                    <a:pt x="37" y="130"/>
                  </a:lnTo>
                  <a:lnTo>
                    <a:pt x="34" y="130"/>
                  </a:lnTo>
                  <a:lnTo>
                    <a:pt x="32" y="133"/>
                  </a:lnTo>
                  <a:lnTo>
                    <a:pt x="32" y="133"/>
                  </a:lnTo>
                  <a:lnTo>
                    <a:pt x="32" y="135"/>
                  </a:lnTo>
                  <a:lnTo>
                    <a:pt x="35" y="136"/>
                  </a:lnTo>
                  <a:lnTo>
                    <a:pt x="35" y="136"/>
                  </a:lnTo>
                  <a:lnTo>
                    <a:pt x="48" y="138"/>
                  </a:lnTo>
                  <a:lnTo>
                    <a:pt x="48" y="138"/>
                  </a:lnTo>
                  <a:lnTo>
                    <a:pt x="57" y="138"/>
                  </a:lnTo>
                  <a:lnTo>
                    <a:pt x="63" y="135"/>
                  </a:lnTo>
                  <a:lnTo>
                    <a:pt x="63" y="135"/>
                  </a:lnTo>
                  <a:lnTo>
                    <a:pt x="66" y="130"/>
                  </a:lnTo>
                  <a:lnTo>
                    <a:pt x="69" y="125"/>
                  </a:lnTo>
                  <a:lnTo>
                    <a:pt x="72" y="115"/>
                  </a:lnTo>
                  <a:lnTo>
                    <a:pt x="72" y="115"/>
                  </a:lnTo>
                  <a:lnTo>
                    <a:pt x="74" y="112"/>
                  </a:lnTo>
                  <a:lnTo>
                    <a:pt x="75" y="110"/>
                  </a:lnTo>
                  <a:lnTo>
                    <a:pt x="83" y="109"/>
                  </a:lnTo>
                  <a:lnTo>
                    <a:pt x="89" y="109"/>
                  </a:lnTo>
                  <a:lnTo>
                    <a:pt x="92" y="109"/>
                  </a:lnTo>
                  <a:lnTo>
                    <a:pt x="92" y="109"/>
                  </a:lnTo>
                  <a:lnTo>
                    <a:pt x="101" y="110"/>
                  </a:lnTo>
                  <a:lnTo>
                    <a:pt x="112" y="112"/>
                  </a:lnTo>
                  <a:lnTo>
                    <a:pt x="144" y="112"/>
                  </a:lnTo>
                  <a:lnTo>
                    <a:pt x="144" y="112"/>
                  </a:lnTo>
                  <a:lnTo>
                    <a:pt x="144" y="112"/>
                  </a:lnTo>
                  <a:lnTo>
                    <a:pt x="144" y="112"/>
                  </a:lnTo>
                  <a:lnTo>
                    <a:pt x="147" y="113"/>
                  </a:lnTo>
                  <a:lnTo>
                    <a:pt x="155" y="115"/>
                  </a:lnTo>
                  <a:lnTo>
                    <a:pt x="159" y="116"/>
                  </a:lnTo>
                  <a:lnTo>
                    <a:pt x="164" y="121"/>
                  </a:lnTo>
                  <a:lnTo>
                    <a:pt x="167" y="125"/>
                  </a:lnTo>
                  <a:lnTo>
                    <a:pt x="169" y="132"/>
                  </a:lnTo>
                  <a:lnTo>
                    <a:pt x="169" y="132"/>
                  </a:lnTo>
                  <a:lnTo>
                    <a:pt x="170" y="133"/>
                  </a:lnTo>
                  <a:lnTo>
                    <a:pt x="173" y="135"/>
                  </a:lnTo>
                  <a:lnTo>
                    <a:pt x="173" y="135"/>
                  </a:lnTo>
                  <a:lnTo>
                    <a:pt x="173" y="135"/>
                  </a:lnTo>
                  <a:lnTo>
                    <a:pt x="173" y="135"/>
                  </a:lnTo>
                  <a:lnTo>
                    <a:pt x="176" y="133"/>
                  </a:lnTo>
                  <a:lnTo>
                    <a:pt x="176" y="130"/>
                  </a:lnTo>
                  <a:lnTo>
                    <a:pt x="176" y="130"/>
                  </a:lnTo>
                  <a:lnTo>
                    <a:pt x="175" y="124"/>
                  </a:lnTo>
                  <a:lnTo>
                    <a:pt x="173" y="119"/>
                  </a:lnTo>
                  <a:lnTo>
                    <a:pt x="167" y="113"/>
                  </a:lnTo>
                  <a:lnTo>
                    <a:pt x="167" y="113"/>
                  </a:lnTo>
                  <a:lnTo>
                    <a:pt x="179" y="115"/>
                  </a:lnTo>
                  <a:lnTo>
                    <a:pt x="187" y="116"/>
                  </a:lnTo>
                  <a:lnTo>
                    <a:pt x="196" y="121"/>
                  </a:lnTo>
                  <a:lnTo>
                    <a:pt x="196" y="121"/>
                  </a:lnTo>
                  <a:lnTo>
                    <a:pt x="201" y="129"/>
                  </a:lnTo>
                  <a:lnTo>
                    <a:pt x="202" y="135"/>
                  </a:lnTo>
                  <a:lnTo>
                    <a:pt x="204" y="141"/>
                  </a:lnTo>
                  <a:lnTo>
                    <a:pt x="202" y="145"/>
                  </a:lnTo>
                  <a:lnTo>
                    <a:pt x="202" y="145"/>
                  </a:lnTo>
                  <a:lnTo>
                    <a:pt x="201" y="148"/>
                  </a:lnTo>
                  <a:lnTo>
                    <a:pt x="198" y="152"/>
                  </a:lnTo>
                  <a:lnTo>
                    <a:pt x="190" y="156"/>
                  </a:lnTo>
                  <a:lnTo>
                    <a:pt x="190" y="156"/>
                  </a:lnTo>
                  <a:lnTo>
                    <a:pt x="181" y="158"/>
                  </a:lnTo>
                  <a:lnTo>
                    <a:pt x="181" y="158"/>
                  </a:lnTo>
                  <a:lnTo>
                    <a:pt x="167" y="156"/>
                  </a:lnTo>
                  <a:lnTo>
                    <a:pt x="152" y="153"/>
                  </a:lnTo>
                  <a:lnTo>
                    <a:pt x="152" y="153"/>
                  </a:lnTo>
                  <a:lnTo>
                    <a:pt x="146" y="152"/>
                  </a:lnTo>
                  <a:lnTo>
                    <a:pt x="146" y="152"/>
                  </a:lnTo>
                  <a:lnTo>
                    <a:pt x="146" y="152"/>
                  </a:lnTo>
                  <a:lnTo>
                    <a:pt x="146" y="152"/>
                  </a:lnTo>
                  <a:lnTo>
                    <a:pt x="146" y="152"/>
                  </a:lnTo>
                  <a:lnTo>
                    <a:pt x="146" y="152"/>
                  </a:lnTo>
                  <a:lnTo>
                    <a:pt x="133" y="150"/>
                  </a:lnTo>
                  <a:lnTo>
                    <a:pt x="123" y="148"/>
                  </a:lnTo>
                  <a:lnTo>
                    <a:pt x="123" y="148"/>
                  </a:lnTo>
                  <a:lnTo>
                    <a:pt x="106" y="150"/>
                  </a:lnTo>
                  <a:lnTo>
                    <a:pt x="89" y="152"/>
                  </a:lnTo>
                  <a:lnTo>
                    <a:pt x="89" y="152"/>
                  </a:lnTo>
                  <a:lnTo>
                    <a:pt x="95" y="144"/>
                  </a:lnTo>
                  <a:lnTo>
                    <a:pt x="97" y="139"/>
                  </a:lnTo>
                  <a:lnTo>
                    <a:pt x="97" y="135"/>
                  </a:lnTo>
                  <a:lnTo>
                    <a:pt x="98" y="135"/>
                  </a:lnTo>
                  <a:lnTo>
                    <a:pt x="98" y="135"/>
                  </a:lnTo>
                  <a:lnTo>
                    <a:pt x="117" y="133"/>
                  </a:lnTo>
                  <a:lnTo>
                    <a:pt x="126" y="133"/>
                  </a:lnTo>
                  <a:lnTo>
                    <a:pt x="136" y="136"/>
                  </a:lnTo>
                  <a:lnTo>
                    <a:pt x="136" y="136"/>
                  </a:lnTo>
                  <a:lnTo>
                    <a:pt x="140" y="135"/>
                  </a:lnTo>
                  <a:lnTo>
                    <a:pt x="141" y="133"/>
                  </a:lnTo>
                  <a:lnTo>
                    <a:pt x="141" y="133"/>
                  </a:lnTo>
                  <a:lnTo>
                    <a:pt x="141" y="130"/>
                  </a:lnTo>
                  <a:lnTo>
                    <a:pt x="140" y="129"/>
                  </a:lnTo>
                  <a:lnTo>
                    <a:pt x="140" y="129"/>
                  </a:lnTo>
                  <a:lnTo>
                    <a:pt x="127" y="125"/>
                  </a:lnTo>
                  <a:lnTo>
                    <a:pt x="117" y="125"/>
                  </a:lnTo>
                  <a:lnTo>
                    <a:pt x="98" y="125"/>
                  </a:lnTo>
                  <a:lnTo>
                    <a:pt x="94" y="127"/>
                  </a:lnTo>
                  <a:lnTo>
                    <a:pt x="94" y="127"/>
                  </a:lnTo>
                  <a:lnTo>
                    <a:pt x="90" y="129"/>
                  </a:lnTo>
                  <a:lnTo>
                    <a:pt x="90" y="129"/>
                  </a:lnTo>
                  <a:lnTo>
                    <a:pt x="89" y="132"/>
                  </a:lnTo>
                  <a:lnTo>
                    <a:pt x="89" y="132"/>
                  </a:lnTo>
                  <a:lnTo>
                    <a:pt x="89" y="136"/>
                  </a:lnTo>
                  <a:lnTo>
                    <a:pt x="87" y="141"/>
                  </a:lnTo>
                  <a:lnTo>
                    <a:pt x="84" y="144"/>
                  </a:lnTo>
                  <a:lnTo>
                    <a:pt x="81" y="147"/>
                  </a:lnTo>
                  <a:lnTo>
                    <a:pt x="75" y="153"/>
                  </a:lnTo>
                  <a:lnTo>
                    <a:pt x="71" y="155"/>
                  </a:lnTo>
                  <a:lnTo>
                    <a:pt x="71" y="155"/>
                  </a:lnTo>
                  <a:lnTo>
                    <a:pt x="49" y="156"/>
                  </a:lnTo>
                  <a:lnTo>
                    <a:pt x="49" y="156"/>
                  </a:lnTo>
                  <a:lnTo>
                    <a:pt x="40" y="156"/>
                  </a:lnTo>
                  <a:lnTo>
                    <a:pt x="32" y="155"/>
                  </a:lnTo>
                  <a:lnTo>
                    <a:pt x="25" y="152"/>
                  </a:lnTo>
                  <a:lnTo>
                    <a:pt x="20" y="148"/>
                  </a:lnTo>
                  <a:lnTo>
                    <a:pt x="20" y="148"/>
                  </a:lnTo>
                  <a:lnTo>
                    <a:pt x="15" y="142"/>
                  </a:lnTo>
                  <a:lnTo>
                    <a:pt x="11" y="138"/>
                  </a:lnTo>
                  <a:lnTo>
                    <a:pt x="9" y="133"/>
                  </a:lnTo>
                  <a:lnTo>
                    <a:pt x="8" y="127"/>
                  </a:lnTo>
                  <a:lnTo>
                    <a:pt x="8" y="121"/>
                  </a:lnTo>
                  <a:lnTo>
                    <a:pt x="9" y="113"/>
                  </a:lnTo>
                  <a:lnTo>
                    <a:pt x="12" y="98"/>
                  </a:lnTo>
                  <a:lnTo>
                    <a:pt x="12" y="98"/>
                  </a:lnTo>
                  <a:lnTo>
                    <a:pt x="17" y="102"/>
                  </a:lnTo>
                  <a:lnTo>
                    <a:pt x="22" y="107"/>
                  </a:lnTo>
                  <a:lnTo>
                    <a:pt x="28" y="110"/>
                  </a:lnTo>
                  <a:lnTo>
                    <a:pt x="37" y="112"/>
                  </a:lnTo>
                  <a:lnTo>
                    <a:pt x="37" y="112"/>
                  </a:lnTo>
                  <a:lnTo>
                    <a:pt x="38" y="110"/>
                  </a:lnTo>
                  <a:lnTo>
                    <a:pt x="38" y="110"/>
                  </a:lnTo>
                  <a:lnTo>
                    <a:pt x="41" y="110"/>
                  </a:lnTo>
                  <a:lnTo>
                    <a:pt x="43" y="107"/>
                  </a:lnTo>
                  <a:lnTo>
                    <a:pt x="43" y="107"/>
                  </a:lnTo>
                  <a:lnTo>
                    <a:pt x="41" y="104"/>
                  </a:lnTo>
                  <a:lnTo>
                    <a:pt x="38" y="102"/>
                  </a:lnTo>
                  <a:lnTo>
                    <a:pt x="38" y="102"/>
                  </a:lnTo>
                  <a:lnTo>
                    <a:pt x="32" y="102"/>
                  </a:lnTo>
                  <a:lnTo>
                    <a:pt x="28" y="101"/>
                  </a:lnTo>
                  <a:lnTo>
                    <a:pt x="23" y="99"/>
                  </a:lnTo>
                  <a:lnTo>
                    <a:pt x="20" y="96"/>
                  </a:lnTo>
                  <a:lnTo>
                    <a:pt x="17" y="90"/>
                  </a:lnTo>
                  <a:lnTo>
                    <a:pt x="17" y="87"/>
                  </a:lnTo>
                  <a:lnTo>
                    <a:pt x="17" y="87"/>
                  </a:lnTo>
                  <a:lnTo>
                    <a:pt x="17" y="87"/>
                  </a:lnTo>
                  <a:lnTo>
                    <a:pt x="17" y="87"/>
                  </a:lnTo>
                  <a:lnTo>
                    <a:pt x="26" y="67"/>
                  </a:lnTo>
                  <a:lnTo>
                    <a:pt x="32" y="58"/>
                  </a:lnTo>
                  <a:lnTo>
                    <a:pt x="38" y="50"/>
                  </a:lnTo>
                  <a:lnTo>
                    <a:pt x="38" y="50"/>
                  </a:lnTo>
                  <a:lnTo>
                    <a:pt x="38" y="49"/>
                  </a:lnTo>
                  <a:lnTo>
                    <a:pt x="38" y="49"/>
                  </a:lnTo>
                  <a:lnTo>
                    <a:pt x="41" y="47"/>
                  </a:lnTo>
                  <a:lnTo>
                    <a:pt x="49" y="44"/>
                  </a:lnTo>
                  <a:lnTo>
                    <a:pt x="58" y="41"/>
                  </a:lnTo>
                  <a:lnTo>
                    <a:pt x="64" y="41"/>
                  </a:lnTo>
                  <a:lnTo>
                    <a:pt x="71" y="43"/>
                  </a:lnTo>
                  <a:lnTo>
                    <a:pt x="71" y="43"/>
                  </a:lnTo>
                  <a:lnTo>
                    <a:pt x="74" y="43"/>
                  </a:lnTo>
                  <a:lnTo>
                    <a:pt x="75" y="40"/>
                  </a:lnTo>
                  <a:lnTo>
                    <a:pt x="75" y="40"/>
                  </a:lnTo>
                  <a:lnTo>
                    <a:pt x="75" y="38"/>
                  </a:lnTo>
                  <a:lnTo>
                    <a:pt x="74" y="35"/>
                  </a:lnTo>
                  <a:lnTo>
                    <a:pt x="74" y="35"/>
                  </a:lnTo>
                  <a:lnTo>
                    <a:pt x="63" y="34"/>
                  </a:lnTo>
                  <a:lnTo>
                    <a:pt x="55" y="34"/>
                  </a:lnTo>
                  <a:lnTo>
                    <a:pt x="55" y="34"/>
                  </a:lnTo>
                  <a:lnTo>
                    <a:pt x="63" y="27"/>
                  </a:lnTo>
                  <a:lnTo>
                    <a:pt x="72" y="23"/>
                  </a:lnTo>
                  <a:lnTo>
                    <a:pt x="81" y="18"/>
                  </a:lnTo>
                  <a:lnTo>
                    <a:pt x="92" y="14"/>
                  </a:lnTo>
                  <a:lnTo>
                    <a:pt x="113" y="9"/>
                  </a:lnTo>
                  <a:lnTo>
                    <a:pt x="138" y="8"/>
                  </a:lnTo>
                  <a:lnTo>
                    <a:pt x="138" y="8"/>
                  </a:lnTo>
                  <a:lnTo>
                    <a:pt x="155" y="8"/>
                  </a:lnTo>
                  <a:lnTo>
                    <a:pt x="155" y="8"/>
                  </a:lnTo>
                  <a:lnTo>
                    <a:pt x="161" y="11"/>
                  </a:lnTo>
                  <a:lnTo>
                    <a:pt x="170" y="15"/>
                  </a:lnTo>
                  <a:lnTo>
                    <a:pt x="179" y="21"/>
                  </a:lnTo>
                  <a:lnTo>
                    <a:pt x="184" y="24"/>
                  </a:lnTo>
                  <a:lnTo>
                    <a:pt x="185" y="29"/>
                  </a:lnTo>
                  <a:lnTo>
                    <a:pt x="185" y="29"/>
                  </a:lnTo>
                  <a:lnTo>
                    <a:pt x="187" y="32"/>
                  </a:lnTo>
                  <a:lnTo>
                    <a:pt x="190" y="32"/>
                  </a:lnTo>
                  <a:lnTo>
                    <a:pt x="190" y="32"/>
                  </a:lnTo>
                  <a:lnTo>
                    <a:pt x="192" y="32"/>
                  </a:lnTo>
                  <a:lnTo>
                    <a:pt x="192" y="32"/>
                  </a:lnTo>
                  <a:lnTo>
                    <a:pt x="193" y="29"/>
                  </a:lnTo>
                  <a:lnTo>
                    <a:pt x="193" y="27"/>
                  </a:lnTo>
                  <a:lnTo>
                    <a:pt x="193" y="27"/>
                  </a:lnTo>
                  <a:lnTo>
                    <a:pt x="189" y="20"/>
                  </a:lnTo>
                  <a:lnTo>
                    <a:pt x="182" y="14"/>
                  </a:lnTo>
                  <a:lnTo>
                    <a:pt x="182" y="14"/>
                  </a:lnTo>
                  <a:lnTo>
                    <a:pt x="198" y="18"/>
                  </a:lnTo>
                  <a:lnTo>
                    <a:pt x="212" y="24"/>
                  </a:lnTo>
                  <a:lnTo>
                    <a:pt x="224" y="32"/>
                  </a:lnTo>
                  <a:lnTo>
                    <a:pt x="235" y="40"/>
                  </a:lnTo>
                  <a:lnTo>
                    <a:pt x="244" y="49"/>
                  </a:lnTo>
                  <a:lnTo>
                    <a:pt x="251" y="60"/>
                  </a:lnTo>
                  <a:lnTo>
                    <a:pt x="256" y="70"/>
                  </a:lnTo>
                  <a:lnTo>
                    <a:pt x="261" y="81"/>
                  </a:lnTo>
                  <a:lnTo>
                    <a:pt x="261" y="81"/>
                  </a:lnTo>
                  <a:lnTo>
                    <a:pt x="253" y="87"/>
                  </a:lnTo>
                  <a:lnTo>
                    <a:pt x="245" y="89"/>
                  </a:lnTo>
                  <a:lnTo>
                    <a:pt x="238" y="89"/>
                  </a:lnTo>
                  <a:lnTo>
                    <a:pt x="231" y="87"/>
                  </a:lnTo>
                  <a:lnTo>
                    <a:pt x="231" y="87"/>
                  </a:lnTo>
                  <a:lnTo>
                    <a:pt x="225" y="83"/>
                  </a:lnTo>
                  <a:lnTo>
                    <a:pt x="225" y="83"/>
                  </a:lnTo>
                  <a:lnTo>
                    <a:pt x="219" y="78"/>
                  </a:lnTo>
                  <a:lnTo>
                    <a:pt x="216" y="78"/>
                  </a:lnTo>
                  <a:lnTo>
                    <a:pt x="210" y="80"/>
                  </a:lnTo>
                  <a:lnTo>
                    <a:pt x="210" y="80"/>
                  </a:lnTo>
                  <a:lnTo>
                    <a:pt x="205" y="81"/>
                  </a:lnTo>
                  <a:lnTo>
                    <a:pt x="201" y="81"/>
                  </a:lnTo>
                  <a:lnTo>
                    <a:pt x="192" y="81"/>
                  </a:lnTo>
                  <a:lnTo>
                    <a:pt x="185" y="80"/>
                  </a:lnTo>
                  <a:lnTo>
                    <a:pt x="184" y="78"/>
                  </a:lnTo>
                  <a:lnTo>
                    <a:pt x="184" y="78"/>
                  </a:lnTo>
                  <a:lnTo>
                    <a:pt x="181" y="78"/>
                  </a:lnTo>
                  <a:lnTo>
                    <a:pt x="178" y="80"/>
                  </a:lnTo>
                  <a:lnTo>
                    <a:pt x="178" y="80"/>
                  </a:lnTo>
                  <a:lnTo>
                    <a:pt x="178" y="83"/>
                  </a:lnTo>
                  <a:lnTo>
                    <a:pt x="179" y="86"/>
                  </a:lnTo>
                  <a:lnTo>
                    <a:pt x="179" y="86"/>
                  </a:lnTo>
                  <a:lnTo>
                    <a:pt x="182" y="87"/>
                  </a:lnTo>
                  <a:lnTo>
                    <a:pt x="190" y="89"/>
                  </a:lnTo>
                  <a:lnTo>
                    <a:pt x="201" y="89"/>
                  </a:lnTo>
                  <a:lnTo>
                    <a:pt x="207" y="89"/>
                  </a:lnTo>
                  <a:lnTo>
                    <a:pt x="215" y="86"/>
                  </a:lnTo>
                  <a:lnTo>
                    <a:pt x="215" y="86"/>
                  </a:lnTo>
                  <a:lnTo>
                    <a:pt x="216" y="86"/>
                  </a:lnTo>
                  <a:lnTo>
                    <a:pt x="221" y="89"/>
                  </a:lnTo>
                  <a:lnTo>
                    <a:pt x="221" y="89"/>
                  </a:lnTo>
                  <a:lnTo>
                    <a:pt x="224" y="92"/>
                  </a:lnTo>
                  <a:lnTo>
                    <a:pt x="228" y="95"/>
                  </a:lnTo>
                  <a:lnTo>
                    <a:pt x="228" y="95"/>
                  </a:lnTo>
                  <a:lnTo>
                    <a:pt x="235" y="96"/>
                  </a:lnTo>
                  <a:lnTo>
                    <a:pt x="241" y="96"/>
                  </a:lnTo>
                  <a:lnTo>
                    <a:pt x="241" y="96"/>
                  </a:lnTo>
                  <a:lnTo>
                    <a:pt x="251" y="95"/>
                  </a:lnTo>
                  <a:lnTo>
                    <a:pt x="261" y="90"/>
                  </a:lnTo>
                  <a:lnTo>
                    <a:pt x="261" y="90"/>
                  </a:lnTo>
                  <a:lnTo>
                    <a:pt x="262" y="93"/>
                  </a:lnTo>
                  <a:lnTo>
                    <a:pt x="262" y="93"/>
                  </a:lnTo>
                  <a:lnTo>
                    <a:pt x="261" y="95"/>
                  </a:lnTo>
                  <a:lnTo>
                    <a:pt x="261" y="9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495"/>
            <p:cNvSpPr>
              <a:spLocks/>
            </p:cNvSpPr>
            <p:nvPr/>
          </p:nvSpPr>
          <p:spPr bwMode="auto">
            <a:xfrm>
              <a:off x="3590926" y="3197225"/>
              <a:ext cx="149225" cy="58738"/>
            </a:xfrm>
            <a:custGeom>
              <a:avLst/>
              <a:gdLst>
                <a:gd name="T0" fmla="*/ 88 w 94"/>
                <a:gd name="T1" fmla="*/ 2 h 37"/>
                <a:gd name="T2" fmla="*/ 88 w 94"/>
                <a:gd name="T3" fmla="*/ 2 h 37"/>
                <a:gd name="T4" fmla="*/ 83 w 94"/>
                <a:gd name="T5" fmla="*/ 5 h 37"/>
                <a:gd name="T6" fmla="*/ 78 w 94"/>
                <a:gd name="T7" fmla="*/ 8 h 37"/>
                <a:gd name="T8" fmla="*/ 69 w 94"/>
                <a:gd name="T9" fmla="*/ 11 h 37"/>
                <a:gd name="T10" fmla="*/ 62 w 94"/>
                <a:gd name="T11" fmla="*/ 13 h 37"/>
                <a:gd name="T12" fmla="*/ 55 w 94"/>
                <a:gd name="T13" fmla="*/ 13 h 37"/>
                <a:gd name="T14" fmla="*/ 55 w 94"/>
                <a:gd name="T15" fmla="*/ 13 h 37"/>
                <a:gd name="T16" fmla="*/ 51 w 94"/>
                <a:gd name="T17" fmla="*/ 10 h 37"/>
                <a:gd name="T18" fmla="*/ 45 w 94"/>
                <a:gd name="T19" fmla="*/ 7 h 37"/>
                <a:gd name="T20" fmla="*/ 37 w 94"/>
                <a:gd name="T21" fmla="*/ 5 h 37"/>
                <a:gd name="T22" fmla="*/ 28 w 94"/>
                <a:gd name="T23" fmla="*/ 5 h 37"/>
                <a:gd name="T24" fmla="*/ 28 w 94"/>
                <a:gd name="T25" fmla="*/ 5 h 37"/>
                <a:gd name="T26" fmla="*/ 22 w 94"/>
                <a:gd name="T27" fmla="*/ 7 h 37"/>
                <a:gd name="T28" fmla="*/ 14 w 94"/>
                <a:gd name="T29" fmla="*/ 10 h 37"/>
                <a:gd name="T30" fmla="*/ 8 w 94"/>
                <a:gd name="T31" fmla="*/ 16 h 37"/>
                <a:gd name="T32" fmla="*/ 0 w 94"/>
                <a:gd name="T33" fmla="*/ 23 h 37"/>
                <a:gd name="T34" fmla="*/ 0 w 94"/>
                <a:gd name="T35" fmla="*/ 23 h 37"/>
                <a:gd name="T36" fmla="*/ 0 w 94"/>
                <a:gd name="T37" fmla="*/ 27 h 37"/>
                <a:gd name="T38" fmla="*/ 2 w 94"/>
                <a:gd name="T39" fmla="*/ 30 h 37"/>
                <a:gd name="T40" fmla="*/ 2 w 94"/>
                <a:gd name="T41" fmla="*/ 30 h 37"/>
                <a:gd name="T42" fmla="*/ 5 w 94"/>
                <a:gd name="T43" fmla="*/ 30 h 37"/>
                <a:gd name="T44" fmla="*/ 6 w 94"/>
                <a:gd name="T45" fmla="*/ 28 h 37"/>
                <a:gd name="T46" fmla="*/ 6 w 94"/>
                <a:gd name="T47" fmla="*/ 28 h 37"/>
                <a:gd name="T48" fmla="*/ 13 w 94"/>
                <a:gd name="T49" fmla="*/ 22 h 37"/>
                <a:gd name="T50" fmla="*/ 19 w 94"/>
                <a:gd name="T51" fmla="*/ 17 h 37"/>
                <a:gd name="T52" fmla="*/ 23 w 94"/>
                <a:gd name="T53" fmla="*/ 14 h 37"/>
                <a:gd name="T54" fmla="*/ 29 w 94"/>
                <a:gd name="T55" fmla="*/ 13 h 37"/>
                <a:gd name="T56" fmla="*/ 29 w 94"/>
                <a:gd name="T57" fmla="*/ 13 h 37"/>
                <a:gd name="T58" fmla="*/ 36 w 94"/>
                <a:gd name="T59" fmla="*/ 13 h 37"/>
                <a:gd name="T60" fmla="*/ 42 w 94"/>
                <a:gd name="T61" fmla="*/ 14 h 37"/>
                <a:gd name="T62" fmla="*/ 48 w 94"/>
                <a:gd name="T63" fmla="*/ 17 h 37"/>
                <a:gd name="T64" fmla="*/ 51 w 94"/>
                <a:gd name="T65" fmla="*/ 20 h 37"/>
                <a:gd name="T66" fmla="*/ 51 w 94"/>
                <a:gd name="T67" fmla="*/ 20 h 37"/>
                <a:gd name="T68" fmla="*/ 55 w 94"/>
                <a:gd name="T69" fmla="*/ 25 h 37"/>
                <a:gd name="T70" fmla="*/ 55 w 94"/>
                <a:gd name="T71" fmla="*/ 25 h 37"/>
                <a:gd name="T72" fmla="*/ 63 w 94"/>
                <a:gd name="T73" fmla="*/ 33 h 37"/>
                <a:gd name="T74" fmla="*/ 66 w 94"/>
                <a:gd name="T75" fmla="*/ 36 h 37"/>
                <a:gd name="T76" fmla="*/ 71 w 94"/>
                <a:gd name="T77" fmla="*/ 37 h 37"/>
                <a:gd name="T78" fmla="*/ 71 w 94"/>
                <a:gd name="T79" fmla="*/ 37 h 37"/>
                <a:gd name="T80" fmla="*/ 72 w 94"/>
                <a:gd name="T81" fmla="*/ 37 h 37"/>
                <a:gd name="T82" fmla="*/ 72 w 94"/>
                <a:gd name="T83" fmla="*/ 37 h 37"/>
                <a:gd name="T84" fmla="*/ 75 w 94"/>
                <a:gd name="T85" fmla="*/ 36 h 37"/>
                <a:gd name="T86" fmla="*/ 77 w 94"/>
                <a:gd name="T87" fmla="*/ 34 h 37"/>
                <a:gd name="T88" fmla="*/ 77 w 94"/>
                <a:gd name="T89" fmla="*/ 34 h 37"/>
                <a:gd name="T90" fmla="*/ 75 w 94"/>
                <a:gd name="T91" fmla="*/ 31 h 37"/>
                <a:gd name="T92" fmla="*/ 74 w 94"/>
                <a:gd name="T93" fmla="*/ 30 h 37"/>
                <a:gd name="T94" fmla="*/ 74 w 94"/>
                <a:gd name="T95" fmla="*/ 30 h 37"/>
                <a:gd name="T96" fmla="*/ 71 w 94"/>
                <a:gd name="T97" fmla="*/ 28 h 37"/>
                <a:gd name="T98" fmla="*/ 68 w 94"/>
                <a:gd name="T99" fmla="*/ 27 h 37"/>
                <a:gd name="T100" fmla="*/ 63 w 94"/>
                <a:gd name="T101" fmla="*/ 20 h 37"/>
                <a:gd name="T102" fmla="*/ 63 w 94"/>
                <a:gd name="T103" fmla="*/ 20 h 37"/>
                <a:gd name="T104" fmla="*/ 69 w 94"/>
                <a:gd name="T105" fmla="*/ 19 h 37"/>
                <a:gd name="T106" fmla="*/ 77 w 94"/>
                <a:gd name="T107" fmla="*/ 17 h 37"/>
                <a:gd name="T108" fmla="*/ 86 w 94"/>
                <a:gd name="T109" fmla="*/ 13 h 37"/>
                <a:gd name="T110" fmla="*/ 94 w 94"/>
                <a:gd name="T111" fmla="*/ 7 h 37"/>
                <a:gd name="T112" fmla="*/ 94 w 94"/>
                <a:gd name="T113" fmla="*/ 7 h 37"/>
                <a:gd name="T114" fmla="*/ 94 w 94"/>
                <a:gd name="T115" fmla="*/ 5 h 37"/>
                <a:gd name="T116" fmla="*/ 94 w 94"/>
                <a:gd name="T117" fmla="*/ 2 h 37"/>
                <a:gd name="T118" fmla="*/ 94 w 94"/>
                <a:gd name="T119" fmla="*/ 2 h 37"/>
                <a:gd name="T120" fmla="*/ 91 w 94"/>
                <a:gd name="T121" fmla="*/ 0 h 37"/>
                <a:gd name="T122" fmla="*/ 88 w 94"/>
                <a:gd name="T123" fmla="*/ 2 h 37"/>
                <a:gd name="T124" fmla="*/ 88 w 94"/>
                <a:gd name="T125"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37">
                  <a:moveTo>
                    <a:pt x="88" y="2"/>
                  </a:moveTo>
                  <a:lnTo>
                    <a:pt x="88" y="2"/>
                  </a:lnTo>
                  <a:lnTo>
                    <a:pt x="83" y="5"/>
                  </a:lnTo>
                  <a:lnTo>
                    <a:pt x="78" y="8"/>
                  </a:lnTo>
                  <a:lnTo>
                    <a:pt x="69" y="11"/>
                  </a:lnTo>
                  <a:lnTo>
                    <a:pt x="62" y="13"/>
                  </a:lnTo>
                  <a:lnTo>
                    <a:pt x="55" y="13"/>
                  </a:lnTo>
                  <a:lnTo>
                    <a:pt x="55" y="13"/>
                  </a:lnTo>
                  <a:lnTo>
                    <a:pt x="51" y="10"/>
                  </a:lnTo>
                  <a:lnTo>
                    <a:pt x="45" y="7"/>
                  </a:lnTo>
                  <a:lnTo>
                    <a:pt x="37" y="5"/>
                  </a:lnTo>
                  <a:lnTo>
                    <a:pt x="28" y="5"/>
                  </a:lnTo>
                  <a:lnTo>
                    <a:pt x="28" y="5"/>
                  </a:lnTo>
                  <a:lnTo>
                    <a:pt x="22" y="7"/>
                  </a:lnTo>
                  <a:lnTo>
                    <a:pt x="14" y="10"/>
                  </a:lnTo>
                  <a:lnTo>
                    <a:pt x="8" y="16"/>
                  </a:lnTo>
                  <a:lnTo>
                    <a:pt x="0" y="23"/>
                  </a:lnTo>
                  <a:lnTo>
                    <a:pt x="0" y="23"/>
                  </a:lnTo>
                  <a:lnTo>
                    <a:pt x="0" y="27"/>
                  </a:lnTo>
                  <a:lnTo>
                    <a:pt x="2" y="30"/>
                  </a:lnTo>
                  <a:lnTo>
                    <a:pt x="2" y="30"/>
                  </a:lnTo>
                  <a:lnTo>
                    <a:pt x="5" y="30"/>
                  </a:lnTo>
                  <a:lnTo>
                    <a:pt x="6" y="28"/>
                  </a:lnTo>
                  <a:lnTo>
                    <a:pt x="6" y="28"/>
                  </a:lnTo>
                  <a:lnTo>
                    <a:pt x="13" y="22"/>
                  </a:lnTo>
                  <a:lnTo>
                    <a:pt x="19" y="17"/>
                  </a:lnTo>
                  <a:lnTo>
                    <a:pt x="23" y="14"/>
                  </a:lnTo>
                  <a:lnTo>
                    <a:pt x="29" y="13"/>
                  </a:lnTo>
                  <a:lnTo>
                    <a:pt x="29" y="13"/>
                  </a:lnTo>
                  <a:lnTo>
                    <a:pt x="36" y="13"/>
                  </a:lnTo>
                  <a:lnTo>
                    <a:pt x="42" y="14"/>
                  </a:lnTo>
                  <a:lnTo>
                    <a:pt x="48" y="17"/>
                  </a:lnTo>
                  <a:lnTo>
                    <a:pt x="51" y="20"/>
                  </a:lnTo>
                  <a:lnTo>
                    <a:pt x="51" y="20"/>
                  </a:lnTo>
                  <a:lnTo>
                    <a:pt x="55" y="25"/>
                  </a:lnTo>
                  <a:lnTo>
                    <a:pt x="55" y="25"/>
                  </a:lnTo>
                  <a:lnTo>
                    <a:pt x="63" y="33"/>
                  </a:lnTo>
                  <a:lnTo>
                    <a:pt x="66" y="36"/>
                  </a:lnTo>
                  <a:lnTo>
                    <a:pt x="71" y="37"/>
                  </a:lnTo>
                  <a:lnTo>
                    <a:pt x="71" y="37"/>
                  </a:lnTo>
                  <a:lnTo>
                    <a:pt x="72" y="37"/>
                  </a:lnTo>
                  <a:lnTo>
                    <a:pt x="72" y="37"/>
                  </a:lnTo>
                  <a:lnTo>
                    <a:pt x="75" y="36"/>
                  </a:lnTo>
                  <a:lnTo>
                    <a:pt x="77" y="34"/>
                  </a:lnTo>
                  <a:lnTo>
                    <a:pt x="77" y="34"/>
                  </a:lnTo>
                  <a:lnTo>
                    <a:pt x="75" y="31"/>
                  </a:lnTo>
                  <a:lnTo>
                    <a:pt x="74" y="30"/>
                  </a:lnTo>
                  <a:lnTo>
                    <a:pt x="74" y="30"/>
                  </a:lnTo>
                  <a:lnTo>
                    <a:pt x="71" y="28"/>
                  </a:lnTo>
                  <a:lnTo>
                    <a:pt x="68" y="27"/>
                  </a:lnTo>
                  <a:lnTo>
                    <a:pt x="63" y="20"/>
                  </a:lnTo>
                  <a:lnTo>
                    <a:pt x="63" y="20"/>
                  </a:lnTo>
                  <a:lnTo>
                    <a:pt x="69" y="19"/>
                  </a:lnTo>
                  <a:lnTo>
                    <a:pt x="77" y="17"/>
                  </a:lnTo>
                  <a:lnTo>
                    <a:pt x="86" y="13"/>
                  </a:lnTo>
                  <a:lnTo>
                    <a:pt x="94" y="7"/>
                  </a:lnTo>
                  <a:lnTo>
                    <a:pt x="94" y="7"/>
                  </a:lnTo>
                  <a:lnTo>
                    <a:pt x="94" y="5"/>
                  </a:lnTo>
                  <a:lnTo>
                    <a:pt x="94" y="2"/>
                  </a:lnTo>
                  <a:lnTo>
                    <a:pt x="94" y="2"/>
                  </a:lnTo>
                  <a:lnTo>
                    <a:pt x="91" y="0"/>
                  </a:lnTo>
                  <a:lnTo>
                    <a:pt x="88" y="2"/>
                  </a:lnTo>
                  <a:lnTo>
                    <a:pt x="88" y="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496"/>
            <p:cNvSpPr>
              <a:spLocks/>
            </p:cNvSpPr>
            <p:nvPr/>
          </p:nvSpPr>
          <p:spPr bwMode="auto">
            <a:xfrm>
              <a:off x="3690938" y="3154363"/>
              <a:ext cx="231775" cy="95250"/>
            </a:xfrm>
            <a:custGeom>
              <a:avLst/>
              <a:gdLst>
                <a:gd name="T0" fmla="*/ 86 w 146"/>
                <a:gd name="T1" fmla="*/ 31 h 60"/>
                <a:gd name="T2" fmla="*/ 86 w 146"/>
                <a:gd name="T3" fmla="*/ 31 h 60"/>
                <a:gd name="T4" fmla="*/ 106 w 146"/>
                <a:gd name="T5" fmla="*/ 31 h 60"/>
                <a:gd name="T6" fmla="*/ 121 w 146"/>
                <a:gd name="T7" fmla="*/ 27 h 60"/>
                <a:gd name="T8" fmla="*/ 124 w 146"/>
                <a:gd name="T9" fmla="*/ 27 h 60"/>
                <a:gd name="T10" fmla="*/ 133 w 146"/>
                <a:gd name="T11" fmla="*/ 34 h 60"/>
                <a:gd name="T12" fmla="*/ 140 w 146"/>
                <a:gd name="T13" fmla="*/ 41 h 60"/>
                <a:gd name="T14" fmla="*/ 143 w 146"/>
                <a:gd name="T15" fmla="*/ 43 h 60"/>
                <a:gd name="T16" fmla="*/ 144 w 146"/>
                <a:gd name="T17" fmla="*/ 43 h 60"/>
                <a:gd name="T18" fmla="*/ 146 w 146"/>
                <a:gd name="T19" fmla="*/ 40 h 60"/>
                <a:gd name="T20" fmla="*/ 146 w 146"/>
                <a:gd name="T21" fmla="*/ 38 h 60"/>
                <a:gd name="T22" fmla="*/ 137 w 146"/>
                <a:gd name="T23" fmla="*/ 26 h 60"/>
                <a:gd name="T24" fmla="*/ 129 w 146"/>
                <a:gd name="T25" fmla="*/ 20 h 60"/>
                <a:gd name="T26" fmla="*/ 120 w 146"/>
                <a:gd name="T27" fmla="*/ 20 h 60"/>
                <a:gd name="T28" fmla="*/ 118 w 146"/>
                <a:gd name="T29" fmla="*/ 20 h 60"/>
                <a:gd name="T30" fmla="*/ 112 w 146"/>
                <a:gd name="T31" fmla="*/ 21 h 60"/>
                <a:gd name="T32" fmla="*/ 97 w 146"/>
                <a:gd name="T33" fmla="*/ 23 h 60"/>
                <a:gd name="T34" fmla="*/ 87 w 146"/>
                <a:gd name="T35" fmla="*/ 23 h 60"/>
                <a:gd name="T36" fmla="*/ 87 w 146"/>
                <a:gd name="T37" fmla="*/ 23 h 60"/>
                <a:gd name="T38" fmla="*/ 86 w 146"/>
                <a:gd name="T39" fmla="*/ 23 h 60"/>
                <a:gd name="T40" fmla="*/ 69 w 146"/>
                <a:gd name="T41" fmla="*/ 17 h 60"/>
                <a:gd name="T42" fmla="*/ 52 w 146"/>
                <a:gd name="T43" fmla="*/ 6 h 60"/>
                <a:gd name="T44" fmla="*/ 45 w 146"/>
                <a:gd name="T45" fmla="*/ 0 h 60"/>
                <a:gd name="T46" fmla="*/ 28 w 146"/>
                <a:gd name="T47" fmla="*/ 0 h 60"/>
                <a:gd name="T48" fmla="*/ 8 w 146"/>
                <a:gd name="T49" fmla="*/ 11 h 60"/>
                <a:gd name="T50" fmla="*/ 2 w 146"/>
                <a:gd name="T51" fmla="*/ 14 h 60"/>
                <a:gd name="T52" fmla="*/ 2 w 146"/>
                <a:gd name="T53" fmla="*/ 20 h 60"/>
                <a:gd name="T54" fmla="*/ 5 w 146"/>
                <a:gd name="T55" fmla="*/ 21 h 60"/>
                <a:gd name="T56" fmla="*/ 8 w 146"/>
                <a:gd name="T57" fmla="*/ 20 h 60"/>
                <a:gd name="T58" fmla="*/ 22 w 146"/>
                <a:gd name="T59" fmla="*/ 11 h 60"/>
                <a:gd name="T60" fmla="*/ 34 w 146"/>
                <a:gd name="T61" fmla="*/ 8 h 60"/>
                <a:gd name="T62" fmla="*/ 48 w 146"/>
                <a:gd name="T63" fmla="*/ 11 h 60"/>
                <a:gd name="T64" fmla="*/ 58 w 146"/>
                <a:gd name="T65" fmla="*/ 20 h 60"/>
                <a:gd name="T66" fmla="*/ 71 w 146"/>
                <a:gd name="T67" fmla="*/ 24 h 60"/>
                <a:gd name="T68" fmla="*/ 57 w 146"/>
                <a:gd name="T69" fmla="*/ 38 h 60"/>
                <a:gd name="T70" fmla="*/ 51 w 146"/>
                <a:gd name="T71" fmla="*/ 46 h 60"/>
                <a:gd name="T72" fmla="*/ 42 w 146"/>
                <a:gd name="T73" fmla="*/ 52 h 60"/>
                <a:gd name="T74" fmla="*/ 40 w 146"/>
                <a:gd name="T75" fmla="*/ 52 h 60"/>
                <a:gd name="T76" fmla="*/ 35 w 146"/>
                <a:gd name="T77" fmla="*/ 57 h 60"/>
                <a:gd name="T78" fmla="*/ 37 w 146"/>
                <a:gd name="T79" fmla="*/ 58 h 60"/>
                <a:gd name="T80" fmla="*/ 40 w 146"/>
                <a:gd name="T81" fmla="*/ 60 h 60"/>
                <a:gd name="T82" fmla="*/ 40 w 146"/>
                <a:gd name="T83" fmla="*/ 60 h 60"/>
                <a:gd name="T84" fmla="*/ 48 w 146"/>
                <a:gd name="T85" fmla="*/ 57 h 60"/>
                <a:gd name="T86" fmla="*/ 60 w 146"/>
                <a:gd name="T87" fmla="*/ 47 h 60"/>
                <a:gd name="T88" fmla="*/ 63 w 146"/>
                <a:gd name="T89" fmla="*/ 41 h 60"/>
                <a:gd name="T90" fmla="*/ 69 w 146"/>
                <a:gd name="T91" fmla="*/ 34 h 60"/>
                <a:gd name="T92" fmla="*/ 83 w 146"/>
                <a:gd name="T93" fmla="*/ 31 h 60"/>
                <a:gd name="T94" fmla="*/ 86 w 146"/>
                <a:gd name="T95"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6" h="60">
                  <a:moveTo>
                    <a:pt x="86" y="31"/>
                  </a:moveTo>
                  <a:lnTo>
                    <a:pt x="86" y="31"/>
                  </a:lnTo>
                  <a:lnTo>
                    <a:pt x="86" y="31"/>
                  </a:lnTo>
                  <a:lnTo>
                    <a:pt x="86" y="31"/>
                  </a:lnTo>
                  <a:lnTo>
                    <a:pt x="97" y="31"/>
                  </a:lnTo>
                  <a:lnTo>
                    <a:pt x="106" y="31"/>
                  </a:lnTo>
                  <a:lnTo>
                    <a:pt x="115" y="29"/>
                  </a:lnTo>
                  <a:lnTo>
                    <a:pt x="121" y="27"/>
                  </a:lnTo>
                  <a:lnTo>
                    <a:pt x="121" y="27"/>
                  </a:lnTo>
                  <a:lnTo>
                    <a:pt x="124" y="27"/>
                  </a:lnTo>
                  <a:lnTo>
                    <a:pt x="129" y="29"/>
                  </a:lnTo>
                  <a:lnTo>
                    <a:pt x="133" y="34"/>
                  </a:lnTo>
                  <a:lnTo>
                    <a:pt x="140" y="41"/>
                  </a:lnTo>
                  <a:lnTo>
                    <a:pt x="140" y="41"/>
                  </a:lnTo>
                  <a:lnTo>
                    <a:pt x="140" y="43"/>
                  </a:lnTo>
                  <a:lnTo>
                    <a:pt x="143" y="43"/>
                  </a:lnTo>
                  <a:lnTo>
                    <a:pt x="143" y="43"/>
                  </a:lnTo>
                  <a:lnTo>
                    <a:pt x="144" y="43"/>
                  </a:lnTo>
                  <a:lnTo>
                    <a:pt x="144" y="43"/>
                  </a:lnTo>
                  <a:lnTo>
                    <a:pt x="146" y="40"/>
                  </a:lnTo>
                  <a:lnTo>
                    <a:pt x="146" y="38"/>
                  </a:lnTo>
                  <a:lnTo>
                    <a:pt x="146" y="38"/>
                  </a:lnTo>
                  <a:lnTo>
                    <a:pt x="141" y="31"/>
                  </a:lnTo>
                  <a:lnTo>
                    <a:pt x="137" y="26"/>
                  </a:lnTo>
                  <a:lnTo>
                    <a:pt x="132" y="23"/>
                  </a:lnTo>
                  <a:lnTo>
                    <a:pt x="129" y="20"/>
                  </a:lnTo>
                  <a:lnTo>
                    <a:pt x="123" y="20"/>
                  </a:lnTo>
                  <a:lnTo>
                    <a:pt x="120" y="20"/>
                  </a:lnTo>
                  <a:lnTo>
                    <a:pt x="120" y="20"/>
                  </a:lnTo>
                  <a:lnTo>
                    <a:pt x="118" y="20"/>
                  </a:lnTo>
                  <a:lnTo>
                    <a:pt x="118" y="20"/>
                  </a:lnTo>
                  <a:lnTo>
                    <a:pt x="112" y="21"/>
                  </a:lnTo>
                  <a:lnTo>
                    <a:pt x="106" y="23"/>
                  </a:lnTo>
                  <a:lnTo>
                    <a:pt x="97" y="23"/>
                  </a:lnTo>
                  <a:lnTo>
                    <a:pt x="87" y="23"/>
                  </a:lnTo>
                  <a:lnTo>
                    <a:pt x="87" y="23"/>
                  </a:lnTo>
                  <a:lnTo>
                    <a:pt x="87" y="23"/>
                  </a:lnTo>
                  <a:lnTo>
                    <a:pt x="87" y="23"/>
                  </a:lnTo>
                  <a:lnTo>
                    <a:pt x="86" y="23"/>
                  </a:lnTo>
                  <a:lnTo>
                    <a:pt x="86" y="23"/>
                  </a:lnTo>
                  <a:lnTo>
                    <a:pt x="78" y="20"/>
                  </a:lnTo>
                  <a:lnTo>
                    <a:pt x="69" y="17"/>
                  </a:lnTo>
                  <a:lnTo>
                    <a:pt x="61" y="12"/>
                  </a:lnTo>
                  <a:lnTo>
                    <a:pt x="52" y="6"/>
                  </a:lnTo>
                  <a:lnTo>
                    <a:pt x="52" y="6"/>
                  </a:lnTo>
                  <a:lnTo>
                    <a:pt x="45" y="0"/>
                  </a:lnTo>
                  <a:lnTo>
                    <a:pt x="35" y="0"/>
                  </a:lnTo>
                  <a:lnTo>
                    <a:pt x="28" y="0"/>
                  </a:lnTo>
                  <a:lnTo>
                    <a:pt x="20" y="3"/>
                  </a:lnTo>
                  <a:lnTo>
                    <a:pt x="8" y="11"/>
                  </a:lnTo>
                  <a:lnTo>
                    <a:pt x="2" y="14"/>
                  </a:lnTo>
                  <a:lnTo>
                    <a:pt x="2" y="14"/>
                  </a:lnTo>
                  <a:lnTo>
                    <a:pt x="0" y="17"/>
                  </a:lnTo>
                  <a:lnTo>
                    <a:pt x="2" y="20"/>
                  </a:lnTo>
                  <a:lnTo>
                    <a:pt x="2" y="20"/>
                  </a:lnTo>
                  <a:lnTo>
                    <a:pt x="5" y="21"/>
                  </a:lnTo>
                  <a:lnTo>
                    <a:pt x="8" y="20"/>
                  </a:lnTo>
                  <a:lnTo>
                    <a:pt x="8" y="20"/>
                  </a:lnTo>
                  <a:lnTo>
                    <a:pt x="11" y="17"/>
                  </a:lnTo>
                  <a:lnTo>
                    <a:pt x="22" y="11"/>
                  </a:lnTo>
                  <a:lnTo>
                    <a:pt x="28" y="8"/>
                  </a:lnTo>
                  <a:lnTo>
                    <a:pt x="34" y="8"/>
                  </a:lnTo>
                  <a:lnTo>
                    <a:pt x="42" y="8"/>
                  </a:lnTo>
                  <a:lnTo>
                    <a:pt x="48" y="11"/>
                  </a:lnTo>
                  <a:lnTo>
                    <a:pt x="48" y="11"/>
                  </a:lnTo>
                  <a:lnTo>
                    <a:pt x="58" y="20"/>
                  </a:lnTo>
                  <a:lnTo>
                    <a:pt x="71" y="24"/>
                  </a:lnTo>
                  <a:lnTo>
                    <a:pt x="71" y="24"/>
                  </a:lnTo>
                  <a:lnTo>
                    <a:pt x="63" y="29"/>
                  </a:lnTo>
                  <a:lnTo>
                    <a:pt x="57" y="38"/>
                  </a:lnTo>
                  <a:lnTo>
                    <a:pt x="57" y="38"/>
                  </a:lnTo>
                  <a:lnTo>
                    <a:pt x="51" y="46"/>
                  </a:lnTo>
                  <a:lnTo>
                    <a:pt x="45" y="50"/>
                  </a:lnTo>
                  <a:lnTo>
                    <a:pt x="42" y="52"/>
                  </a:lnTo>
                  <a:lnTo>
                    <a:pt x="40" y="52"/>
                  </a:lnTo>
                  <a:lnTo>
                    <a:pt x="40" y="52"/>
                  </a:lnTo>
                  <a:lnTo>
                    <a:pt x="37" y="54"/>
                  </a:lnTo>
                  <a:lnTo>
                    <a:pt x="35" y="57"/>
                  </a:lnTo>
                  <a:lnTo>
                    <a:pt x="35" y="57"/>
                  </a:lnTo>
                  <a:lnTo>
                    <a:pt x="37" y="58"/>
                  </a:lnTo>
                  <a:lnTo>
                    <a:pt x="40" y="60"/>
                  </a:lnTo>
                  <a:lnTo>
                    <a:pt x="40" y="60"/>
                  </a:lnTo>
                  <a:lnTo>
                    <a:pt x="40" y="60"/>
                  </a:lnTo>
                  <a:lnTo>
                    <a:pt x="40" y="60"/>
                  </a:lnTo>
                  <a:lnTo>
                    <a:pt x="43" y="60"/>
                  </a:lnTo>
                  <a:lnTo>
                    <a:pt x="48" y="57"/>
                  </a:lnTo>
                  <a:lnTo>
                    <a:pt x="55" y="52"/>
                  </a:lnTo>
                  <a:lnTo>
                    <a:pt x="60" y="47"/>
                  </a:lnTo>
                  <a:lnTo>
                    <a:pt x="63" y="41"/>
                  </a:lnTo>
                  <a:lnTo>
                    <a:pt x="63" y="41"/>
                  </a:lnTo>
                  <a:lnTo>
                    <a:pt x="66" y="37"/>
                  </a:lnTo>
                  <a:lnTo>
                    <a:pt x="69" y="34"/>
                  </a:lnTo>
                  <a:lnTo>
                    <a:pt x="77" y="31"/>
                  </a:lnTo>
                  <a:lnTo>
                    <a:pt x="83" y="31"/>
                  </a:lnTo>
                  <a:lnTo>
                    <a:pt x="86" y="31"/>
                  </a:lnTo>
                  <a:lnTo>
                    <a:pt x="86" y="3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1" name="Group 200"/>
          <p:cNvGrpSpPr/>
          <p:nvPr/>
        </p:nvGrpSpPr>
        <p:grpSpPr>
          <a:xfrm>
            <a:off x="7122616" y="3110174"/>
            <a:ext cx="532925" cy="280487"/>
            <a:chOff x="5829301" y="3119438"/>
            <a:chExt cx="452438" cy="317500"/>
          </a:xfrm>
        </p:grpSpPr>
        <p:sp>
          <p:nvSpPr>
            <p:cNvPr id="202" name="Freeform 497"/>
            <p:cNvSpPr>
              <a:spLocks noEditPoints="1"/>
            </p:cNvSpPr>
            <p:nvPr/>
          </p:nvSpPr>
          <p:spPr bwMode="auto">
            <a:xfrm>
              <a:off x="5829301" y="3119438"/>
              <a:ext cx="212725" cy="317500"/>
            </a:xfrm>
            <a:custGeom>
              <a:avLst/>
              <a:gdLst>
                <a:gd name="T0" fmla="*/ 126 w 134"/>
                <a:gd name="T1" fmla="*/ 16 h 200"/>
                <a:gd name="T2" fmla="*/ 124 w 134"/>
                <a:gd name="T3" fmla="*/ 45 h 200"/>
                <a:gd name="T4" fmla="*/ 111 w 134"/>
                <a:gd name="T5" fmla="*/ 91 h 200"/>
                <a:gd name="T6" fmla="*/ 98 w 134"/>
                <a:gd name="T7" fmla="*/ 95 h 200"/>
                <a:gd name="T8" fmla="*/ 88 w 134"/>
                <a:gd name="T9" fmla="*/ 83 h 200"/>
                <a:gd name="T10" fmla="*/ 95 w 134"/>
                <a:gd name="T11" fmla="*/ 63 h 200"/>
                <a:gd name="T12" fmla="*/ 97 w 134"/>
                <a:gd name="T13" fmla="*/ 26 h 200"/>
                <a:gd name="T14" fmla="*/ 80 w 134"/>
                <a:gd name="T15" fmla="*/ 5 h 200"/>
                <a:gd name="T16" fmla="*/ 63 w 134"/>
                <a:gd name="T17" fmla="*/ 0 h 200"/>
                <a:gd name="T18" fmla="*/ 40 w 134"/>
                <a:gd name="T19" fmla="*/ 7 h 200"/>
                <a:gd name="T20" fmla="*/ 17 w 134"/>
                <a:gd name="T21" fmla="*/ 28 h 200"/>
                <a:gd name="T22" fmla="*/ 0 w 134"/>
                <a:gd name="T23" fmla="*/ 103 h 200"/>
                <a:gd name="T24" fmla="*/ 8 w 134"/>
                <a:gd name="T25" fmla="*/ 155 h 200"/>
                <a:gd name="T26" fmla="*/ 35 w 134"/>
                <a:gd name="T27" fmla="*/ 183 h 200"/>
                <a:gd name="T28" fmla="*/ 63 w 134"/>
                <a:gd name="T29" fmla="*/ 184 h 200"/>
                <a:gd name="T30" fmla="*/ 89 w 134"/>
                <a:gd name="T31" fmla="*/ 164 h 200"/>
                <a:gd name="T32" fmla="*/ 92 w 134"/>
                <a:gd name="T33" fmla="*/ 131 h 200"/>
                <a:gd name="T34" fmla="*/ 88 w 134"/>
                <a:gd name="T35" fmla="*/ 109 h 200"/>
                <a:gd name="T36" fmla="*/ 101 w 134"/>
                <a:gd name="T37" fmla="*/ 105 h 200"/>
                <a:gd name="T38" fmla="*/ 121 w 134"/>
                <a:gd name="T39" fmla="*/ 92 h 200"/>
                <a:gd name="T40" fmla="*/ 124 w 134"/>
                <a:gd name="T41" fmla="*/ 175 h 200"/>
                <a:gd name="T42" fmla="*/ 111 w 134"/>
                <a:gd name="T43" fmla="*/ 189 h 200"/>
                <a:gd name="T44" fmla="*/ 100 w 134"/>
                <a:gd name="T45" fmla="*/ 193 h 200"/>
                <a:gd name="T46" fmla="*/ 104 w 134"/>
                <a:gd name="T47" fmla="*/ 200 h 200"/>
                <a:gd name="T48" fmla="*/ 114 w 134"/>
                <a:gd name="T49" fmla="*/ 198 h 200"/>
                <a:gd name="T50" fmla="*/ 134 w 134"/>
                <a:gd name="T51" fmla="*/ 177 h 200"/>
                <a:gd name="T52" fmla="*/ 134 w 134"/>
                <a:gd name="T53" fmla="*/ 19 h 200"/>
                <a:gd name="T54" fmla="*/ 129 w 134"/>
                <a:gd name="T55" fmla="*/ 14 h 200"/>
                <a:gd name="T56" fmla="*/ 69 w 134"/>
                <a:gd name="T57" fmla="*/ 172 h 200"/>
                <a:gd name="T58" fmla="*/ 45 w 134"/>
                <a:gd name="T59" fmla="*/ 177 h 200"/>
                <a:gd name="T60" fmla="*/ 22 w 134"/>
                <a:gd name="T61" fmla="*/ 160 h 200"/>
                <a:gd name="T62" fmla="*/ 11 w 134"/>
                <a:gd name="T63" fmla="*/ 128 h 200"/>
                <a:gd name="T64" fmla="*/ 17 w 134"/>
                <a:gd name="T65" fmla="*/ 48 h 200"/>
                <a:gd name="T66" fmla="*/ 58 w 134"/>
                <a:gd name="T67" fmla="*/ 11 h 200"/>
                <a:gd name="T68" fmla="*/ 71 w 134"/>
                <a:gd name="T69" fmla="*/ 11 h 200"/>
                <a:gd name="T70" fmla="*/ 86 w 134"/>
                <a:gd name="T71" fmla="*/ 23 h 200"/>
                <a:gd name="T72" fmla="*/ 89 w 134"/>
                <a:gd name="T73" fmla="*/ 48 h 200"/>
                <a:gd name="T74" fmla="*/ 83 w 134"/>
                <a:gd name="T75" fmla="*/ 65 h 200"/>
                <a:gd name="T76" fmla="*/ 63 w 134"/>
                <a:gd name="T77" fmla="*/ 42 h 200"/>
                <a:gd name="T78" fmla="*/ 55 w 134"/>
                <a:gd name="T79" fmla="*/ 43 h 200"/>
                <a:gd name="T80" fmla="*/ 58 w 134"/>
                <a:gd name="T81" fmla="*/ 49 h 200"/>
                <a:gd name="T82" fmla="*/ 69 w 134"/>
                <a:gd name="T83" fmla="*/ 60 h 200"/>
                <a:gd name="T84" fmla="*/ 45 w 134"/>
                <a:gd name="T85" fmla="*/ 59 h 200"/>
                <a:gd name="T86" fmla="*/ 43 w 134"/>
                <a:gd name="T87" fmla="*/ 66 h 200"/>
                <a:gd name="T88" fmla="*/ 52 w 134"/>
                <a:gd name="T89" fmla="*/ 66 h 200"/>
                <a:gd name="T90" fmla="*/ 75 w 134"/>
                <a:gd name="T91" fmla="*/ 76 h 200"/>
                <a:gd name="T92" fmla="*/ 80 w 134"/>
                <a:gd name="T93" fmla="*/ 100 h 200"/>
                <a:gd name="T94" fmla="*/ 72 w 134"/>
                <a:gd name="T95" fmla="*/ 115 h 200"/>
                <a:gd name="T96" fmla="*/ 51 w 134"/>
                <a:gd name="T97" fmla="*/ 120 h 200"/>
                <a:gd name="T98" fmla="*/ 45 w 134"/>
                <a:gd name="T99" fmla="*/ 123 h 200"/>
                <a:gd name="T100" fmla="*/ 48 w 134"/>
                <a:gd name="T101" fmla="*/ 129 h 200"/>
                <a:gd name="T102" fmla="*/ 66 w 134"/>
                <a:gd name="T103" fmla="*/ 129 h 200"/>
                <a:gd name="T104" fmla="*/ 69 w 134"/>
                <a:gd name="T105" fmla="*/ 135 h 200"/>
                <a:gd name="T106" fmla="*/ 63 w 134"/>
                <a:gd name="T107" fmla="*/ 144 h 200"/>
                <a:gd name="T108" fmla="*/ 68 w 134"/>
                <a:gd name="T109" fmla="*/ 148 h 200"/>
                <a:gd name="T110" fmla="*/ 80 w 134"/>
                <a:gd name="T111" fmla="*/ 137 h 200"/>
                <a:gd name="T112" fmla="*/ 84 w 134"/>
                <a:gd name="T113" fmla="*/ 14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200">
                  <a:moveTo>
                    <a:pt x="129" y="14"/>
                  </a:moveTo>
                  <a:lnTo>
                    <a:pt x="129" y="14"/>
                  </a:lnTo>
                  <a:lnTo>
                    <a:pt x="129" y="14"/>
                  </a:lnTo>
                  <a:lnTo>
                    <a:pt x="126" y="16"/>
                  </a:lnTo>
                  <a:lnTo>
                    <a:pt x="124" y="19"/>
                  </a:lnTo>
                  <a:lnTo>
                    <a:pt x="124" y="25"/>
                  </a:lnTo>
                  <a:lnTo>
                    <a:pt x="124" y="25"/>
                  </a:lnTo>
                  <a:lnTo>
                    <a:pt x="124" y="45"/>
                  </a:lnTo>
                  <a:lnTo>
                    <a:pt x="121" y="63"/>
                  </a:lnTo>
                  <a:lnTo>
                    <a:pt x="117" y="80"/>
                  </a:lnTo>
                  <a:lnTo>
                    <a:pt x="114" y="86"/>
                  </a:lnTo>
                  <a:lnTo>
                    <a:pt x="111" y="91"/>
                  </a:lnTo>
                  <a:lnTo>
                    <a:pt x="111" y="91"/>
                  </a:lnTo>
                  <a:lnTo>
                    <a:pt x="107" y="94"/>
                  </a:lnTo>
                  <a:lnTo>
                    <a:pt x="104" y="94"/>
                  </a:lnTo>
                  <a:lnTo>
                    <a:pt x="98" y="95"/>
                  </a:lnTo>
                  <a:lnTo>
                    <a:pt x="92" y="94"/>
                  </a:lnTo>
                  <a:lnTo>
                    <a:pt x="89" y="91"/>
                  </a:lnTo>
                  <a:lnTo>
                    <a:pt x="89" y="91"/>
                  </a:lnTo>
                  <a:lnTo>
                    <a:pt x="88" y="83"/>
                  </a:lnTo>
                  <a:lnTo>
                    <a:pt x="86" y="74"/>
                  </a:lnTo>
                  <a:lnTo>
                    <a:pt x="86" y="74"/>
                  </a:lnTo>
                  <a:lnTo>
                    <a:pt x="91" y="71"/>
                  </a:lnTo>
                  <a:lnTo>
                    <a:pt x="95" y="63"/>
                  </a:lnTo>
                  <a:lnTo>
                    <a:pt x="97" y="53"/>
                  </a:lnTo>
                  <a:lnTo>
                    <a:pt x="98" y="36"/>
                  </a:lnTo>
                  <a:lnTo>
                    <a:pt x="98" y="36"/>
                  </a:lnTo>
                  <a:lnTo>
                    <a:pt x="97" y="26"/>
                  </a:lnTo>
                  <a:lnTo>
                    <a:pt x="94" y="20"/>
                  </a:lnTo>
                  <a:lnTo>
                    <a:pt x="91" y="14"/>
                  </a:lnTo>
                  <a:lnTo>
                    <a:pt x="86" y="10"/>
                  </a:lnTo>
                  <a:lnTo>
                    <a:pt x="80" y="5"/>
                  </a:lnTo>
                  <a:lnTo>
                    <a:pt x="75" y="2"/>
                  </a:lnTo>
                  <a:lnTo>
                    <a:pt x="69" y="0"/>
                  </a:lnTo>
                  <a:lnTo>
                    <a:pt x="63" y="0"/>
                  </a:lnTo>
                  <a:lnTo>
                    <a:pt x="63" y="0"/>
                  </a:lnTo>
                  <a:lnTo>
                    <a:pt x="55" y="2"/>
                  </a:lnTo>
                  <a:lnTo>
                    <a:pt x="55" y="2"/>
                  </a:lnTo>
                  <a:lnTo>
                    <a:pt x="48" y="4"/>
                  </a:lnTo>
                  <a:lnTo>
                    <a:pt x="40" y="7"/>
                  </a:lnTo>
                  <a:lnTo>
                    <a:pt x="34" y="11"/>
                  </a:lnTo>
                  <a:lnTo>
                    <a:pt x="28" y="16"/>
                  </a:lnTo>
                  <a:lnTo>
                    <a:pt x="22" y="20"/>
                  </a:lnTo>
                  <a:lnTo>
                    <a:pt x="17" y="28"/>
                  </a:lnTo>
                  <a:lnTo>
                    <a:pt x="9" y="42"/>
                  </a:lnTo>
                  <a:lnTo>
                    <a:pt x="3" y="60"/>
                  </a:lnTo>
                  <a:lnTo>
                    <a:pt x="0" y="80"/>
                  </a:lnTo>
                  <a:lnTo>
                    <a:pt x="0" y="103"/>
                  </a:lnTo>
                  <a:lnTo>
                    <a:pt x="2" y="129"/>
                  </a:lnTo>
                  <a:lnTo>
                    <a:pt x="2" y="129"/>
                  </a:lnTo>
                  <a:lnTo>
                    <a:pt x="5" y="143"/>
                  </a:lnTo>
                  <a:lnTo>
                    <a:pt x="8" y="155"/>
                  </a:lnTo>
                  <a:lnTo>
                    <a:pt x="14" y="166"/>
                  </a:lnTo>
                  <a:lnTo>
                    <a:pt x="20" y="174"/>
                  </a:lnTo>
                  <a:lnTo>
                    <a:pt x="28" y="180"/>
                  </a:lnTo>
                  <a:lnTo>
                    <a:pt x="35" y="183"/>
                  </a:lnTo>
                  <a:lnTo>
                    <a:pt x="43" y="186"/>
                  </a:lnTo>
                  <a:lnTo>
                    <a:pt x="51" y="186"/>
                  </a:lnTo>
                  <a:lnTo>
                    <a:pt x="51" y="186"/>
                  </a:lnTo>
                  <a:lnTo>
                    <a:pt x="63" y="184"/>
                  </a:lnTo>
                  <a:lnTo>
                    <a:pt x="74" y="180"/>
                  </a:lnTo>
                  <a:lnTo>
                    <a:pt x="83" y="174"/>
                  </a:lnTo>
                  <a:lnTo>
                    <a:pt x="89" y="164"/>
                  </a:lnTo>
                  <a:lnTo>
                    <a:pt x="89" y="164"/>
                  </a:lnTo>
                  <a:lnTo>
                    <a:pt x="92" y="157"/>
                  </a:lnTo>
                  <a:lnTo>
                    <a:pt x="95" y="144"/>
                  </a:lnTo>
                  <a:lnTo>
                    <a:pt x="94" y="138"/>
                  </a:lnTo>
                  <a:lnTo>
                    <a:pt x="92" y="131"/>
                  </a:lnTo>
                  <a:lnTo>
                    <a:pt x="91" y="123"/>
                  </a:lnTo>
                  <a:lnTo>
                    <a:pt x="86" y="114"/>
                  </a:lnTo>
                  <a:lnTo>
                    <a:pt x="86" y="114"/>
                  </a:lnTo>
                  <a:lnTo>
                    <a:pt x="88" y="109"/>
                  </a:lnTo>
                  <a:lnTo>
                    <a:pt x="89" y="102"/>
                  </a:lnTo>
                  <a:lnTo>
                    <a:pt x="89" y="102"/>
                  </a:lnTo>
                  <a:lnTo>
                    <a:pt x="94" y="105"/>
                  </a:lnTo>
                  <a:lnTo>
                    <a:pt x="101" y="105"/>
                  </a:lnTo>
                  <a:lnTo>
                    <a:pt x="109" y="103"/>
                  </a:lnTo>
                  <a:lnTo>
                    <a:pt x="117" y="97"/>
                  </a:lnTo>
                  <a:lnTo>
                    <a:pt x="117" y="97"/>
                  </a:lnTo>
                  <a:lnTo>
                    <a:pt x="121" y="92"/>
                  </a:lnTo>
                  <a:lnTo>
                    <a:pt x="124" y="86"/>
                  </a:lnTo>
                  <a:lnTo>
                    <a:pt x="124" y="172"/>
                  </a:lnTo>
                  <a:lnTo>
                    <a:pt x="124" y="172"/>
                  </a:lnTo>
                  <a:lnTo>
                    <a:pt x="124" y="175"/>
                  </a:lnTo>
                  <a:lnTo>
                    <a:pt x="121" y="181"/>
                  </a:lnTo>
                  <a:lnTo>
                    <a:pt x="120" y="184"/>
                  </a:lnTo>
                  <a:lnTo>
                    <a:pt x="115" y="187"/>
                  </a:lnTo>
                  <a:lnTo>
                    <a:pt x="111" y="189"/>
                  </a:lnTo>
                  <a:lnTo>
                    <a:pt x="103" y="190"/>
                  </a:lnTo>
                  <a:lnTo>
                    <a:pt x="103" y="190"/>
                  </a:lnTo>
                  <a:lnTo>
                    <a:pt x="100" y="193"/>
                  </a:lnTo>
                  <a:lnTo>
                    <a:pt x="100" y="193"/>
                  </a:lnTo>
                  <a:lnTo>
                    <a:pt x="100" y="197"/>
                  </a:lnTo>
                  <a:lnTo>
                    <a:pt x="100" y="197"/>
                  </a:lnTo>
                  <a:lnTo>
                    <a:pt x="101" y="200"/>
                  </a:lnTo>
                  <a:lnTo>
                    <a:pt x="104" y="200"/>
                  </a:lnTo>
                  <a:lnTo>
                    <a:pt x="104" y="200"/>
                  </a:lnTo>
                  <a:lnTo>
                    <a:pt x="104" y="200"/>
                  </a:lnTo>
                  <a:lnTo>
                    <a:pt x="104" y="200"/>
                  </a:lnTo>
                  <a:lnTo>
                    <a:pt x="114" y="198"/>
                  </a:lnTo>
                  <a:lnTo>
                    <a:pt x="121" y="193"/>
                  </a:lnTo>
                  <a:lnTo>
                    <a:pt x="127" y="190"/>
                  </a:lnTo>
                  <a:lnTo>
                    <a:pt x="130" y="186"/>
                  </a:lnTo>
                  <a:lnTo>
                    <a:pt x="134" y="177"/>
                  </a:lnTo>
                  <a:lnTo>
                    <a:pt x="134" y="172"/>
                  </a:lnTo>
                  <a:lnTo>
                    <a:pt x="134" y="25"/>
                  </a:lnTo>
                  <a:lnTo>
                    <a:pt x="134" y="25"/>
                  </a:lnTo>
                  <a:lnTo>
                    <a:pt x="134" y="19"/>
                  </a:lnTo>
                  <a:lnTo>
                    <a:pt x="134" y="19"/>
                  </a:lnTo>
                  <a:lnTo>
                    <a:pt x="132" y="16"/>
                  </a:lnTo>
                  <a:lnTo>
                    <a:pt x="129" y="14"/>
                  </a:lnTo>
                  <a:lnTo>
                    <a:pt x="129" y="14"/>
                  </a:lnTo>
                  <a:close/>
                  <a:moveTo>
                    <a:pt x="81" y="160"/>
                  </a:moveTo>
                  <a:lnTo>
                    <a:pt x="81" y="160"/>
                  </a:lnTo>
                  <a:lnTo>
                    <a:pt x="75" y="167"/>
                  </a:lnTo>
                  <a:lnTo>
                    <a:pt x="69" y="172"/>
                  </a:lnTo>
                  <a:lnTo>
                    <a:pt x="60" y="175"/>
                  </a:lnTo>
                  <a:lnTo>
                    <a:pt x="51" y="177"/>
                  </a:lnTo>
                  <a:lnTo>
                    <a:pt x="51" y="177"/>
                  </a:lnTo>
                  <a:lnTo>
                    <a:pt x="45" y="177"/>
                  </a:lnTo>
                  <a:lnTo>
                    <a:pt x="39" y="174"/>
                  </a:lnTo>
                  <a:lnTo>
                    <a:pt x="32" y="170"/>
                  </a:lnTo>
                  <a:lnTo>
                    <a:pt x="26" y="166"/>
                  </a:lnTo>
                  <a:lnTo>
                    <a:pt x="22" y="160"/>
                  </a:lnTo>
                  <a:lnTo>
                    <a:pt x="17" y="151"/>
                  </a:lnTo>
                  <a:lnTo>
                    <a:pt x="12" y="140"/>
                  </a:lnTo>
                  <a:lnTo>
                    <a:pt x="11" y="128"/>
                  </a:lnTo>
                  <a:lnTo>
                    <a:pt x="11" y="128"/>
                  </a:lnTo>
                  <a:lnTo>
                    <a:pt x="9" y="105"/>
                  </a:lnTo>
                  <a:lnTo>
                    <a:pt x="9" y="83"/>
                  </a:lnTo>
                  <a:lnTo>
                    <a:pt x="12" y="63"/>
                  </a:lnTo>
                  <a:lnTo>
                    <a:pt x="17" y="48"/>
                  </a:lnTo>
                  <a:lnTo>
                    <a:pt x="25" y="34"/>
                  </a:lnTo>
                  <a:lnTo>
                    <a:pt x="34" y="23"/>
                  </a:lnTo>
                  <a:lnTo>
                    <a:pt x="45" y="16"/>
                  </a:lnTo>
                  <a:lnTo>
                    <a:pt x="58" y="11"/>
                  </a:lnTo>
                  <a:lnTo>
                    <a:pt x="58" y="11"/>
                  </a:lnTo>
                  <a:lnTo>
                    <a:pt x="63" y="10"/>
                  </a:lnTo>
                  <a:lnTo>
                    <a:pt x="63" y="10"/>
                  </a:lnTo>
                  <a:lnTo>
                    <a:pt x="71" y="11"/>
                  </a:lnTo>
                  <a:lnTo>
                    <a:pt x="75" y="13"/>
                  </a:lnTo>
                  <a:lnTo>
                    <a:pt x="78" y="16"/>
                  </a:lnTo>
                  <a:lnTo>
                    <a:pt x="83" y="19"/>
                  </a:lnTo>
                  <a:lnTo>
                    <a:pt x="86" y="23"/>
                  </a:lnTo>
                  <a:lnTo>
                    <a:pt x="88" y="30"/>
                  </a:lnTo>
                  <a:lnTo>
                    <a:pt x="89" y="36"/>
                  </a:lnTo>
                  <a:lnTo>
                    <a:pt x="89" y="36"/>
                  </a:lnTo>
                  <a:lnTo>
                    <a:pt x="89" y="48"/>
                  </a:lnTo>
                  <a:lnTo>
                    <a:pt x="88" y="56"/>
                  </a:lnTo>
                  <a:lnTo>
                    <a:pt x="84" y="62"/>
                  </a:lnTo>
                  <a:lnTo>
                    <a:pt x="83" y="65"/>
                  </a:lnTo>
                  <a:lnTo>
                    <a:pt x="83" y="65"/>
                  </a:lnTo>
                  <a:lnTo>
                    <a:pt x="80" y="59"/>
                  </a:lnTo>
                  <a:lnTo>
                    <a:pt x="77" y="53"/>
                  </a:lnTo>
                  <a:lnTo>
                    <a:pt x="69" y="45"/>
                  </a:lnTo>
                  <a:lnTo>
                    <a:pt x="63" y="42"/>
                  </a:lnTo>
                  <a:lnTo>
                    <a:pt x="61" y="40"/>
                  </a:lnTo>
                  <a:lnTo>
                    <a:pt x="61" y="40"/>
                  </a:lnTo>
                  <a:lnTo>
                    <a:pt x="58" y="40"/>
                  </a:lnTo>
                  <a:lnTo>
                    <a:pt x="55" y="43"/>
                  </a:lnTo>
                  <a:lnTo>
                    <a:pt x="55" y="43"/>
                  </a:lnTo>
                  <a:lnTo>
                    <a:pt x="55" y="48"/>
                  </a:lnTo>
                  <a:lnTo>
                    <a:pt x="58" y="49"/>
                  </a:lnTo>
                  <a:lnTo>
                    <a:pt x="58" y="49"/>
                  </a:lnTo>
                  <a:lnTo>
                    <a:pt x="61" y="51"/>
                  </a:lnTo>
                  <a:lnTo>
                    <a:pt x="66" y="54"/>
                  </a:lnTo>
                  <a:lnTo>
                    <a:pt x="69" y="60"/>
                  </a:lnTo>
                  <a:lnTo>
                    <a:pt x="69" y="60"/>
                  </a:lnTo>
                  <a:lnTo>
                    <a:pt x="60" y="57"/>
                  </a:lnTo>
                  <a:lnTo>
                    <a:pt x="52" y="57"/>
                  </a:lnTo>
                  <a:lnTo>
                    <a:pt x="48" y="59"/>
                  </a:lnTo>
                  <a:lnTo>
                    <a:pt x="45" y="59"/>
                  </a:lnTo>
                  <a:lnTo>
                    <a:pt x="45" y="59"/>
                  </a:lnTo>
                  <a:lnTo>
                    <a:pt x="43" y="62"/>
                  </a:lnTo>
                  <a:lnTo>
                    <a:pt x="43" y="66"/>
                  </a:lnTo>
                  <a:lnTo>
                    <a:pt x="43" y="66"/>
                  </a:lnTo>
                  <a:lnTo>
                    <a:pt x="46" y="68"/>
                  </a:lnTo>
                  <a:lnTo>
                    <a:pt x="49" y="68"/>
                  </a:lnTo>
                  <a:lnTo>
                    <a:pt x="49" y="68"/>
                  </a:lnTo>
                  <a:lnTo>
                    <a:pt x="52" y="66"/>
                  </a:lnTo>
                  <a:lnTo>
                    <a:pt x="57" y="66"/>
                  </a:lnTo>
                  <a:lnTo>
                    <a:pt x="66" y="68"/>
                  </a:lnTo>
                  <a:lnTo>
                    <a:pt x="71" y="71"/>
                  </a:lnTo>
                  <a:lnTo>
                    <a:pt x="75" y="76"/>
                  </a:lnTo>
                  <a:lnTo>
                    <a:pt x="75" y="76"/>
                  </a:lnTo>
                  <a:lnTo>
                    <a:pt x="78" y="82"/>
                  </a:lnTo>
                  <a:lnTo>
                    <a:pt x="78" y="89"/>
                  </a:lnTo>
                  <a:lnTo>
                    <a:pt x="80" y="100"/>
                  </a:lnTo>
                  <a:lnTo>
                    <a:pt x="78" y="109"/>
                  </a:lnTo>
                  <a:lnTo>
                    <a:pt x="77" y="112"/>
                  </a:lnTo>
                  <a:lnTo>
                    <a:pt x="77" y="112"/>
                  </a:lnTo>
                  <a:lnTo>
                    <a:pt x="72" y="115"/>
                  </a:lnTo>
                  <a:lnTo>
                    <a:pt x="69" y="118"/>
                  </a:lnTo>
                  <a:lnTo>
                    <a:pt x="60" y="120"/>
                  </a:lnTo>
                  <a:lnTo>
                    <a:pt x="54" y="120"/>
                  </a:lnTo>
                  <a:lnTo>
                    <a:pt x="51" y="120"/>
                  </a:lnTo>
                  <a:lnTo>
                    <a:pt x="51" y="120"/>
                  </a:lnTo>
                  <a:lnTo>
                    <a:pt x="46" y="120"/>
                  </a:lnTo>
                  <a:lnTo>
                    <a:pt x="46" y="120"/>
                  </a:lnTo>
                  <a:lnTo>
                    <a:pt x="45" y="123"/>
                  </a:lnTo>
                  <a:lnTo>
                    <a:pt x="45" y="123"/>
                  </a:lnTo>
                  <a:lnTo>
                    <a:pt x="45" y="126"/>
                  </a:lnTo>
                  <a:lnTo>
                    <a:pt x="45" y="126"/>
                  </a:lnTo>
                  <a:lnTo>
                    <a:pt x="48" y="129"/>
                  </a:lnTo>
                  <a:lnTo>
                    <a:pt x="48" y="129"/>
                  </a:lnTo>
                  <a:lnTo>
                    <a:pt x="58" y="131"/>
                  </a:lnTo>
                  <a:lnTo>
                    <a:pt x="58" y="131"/>
                  </a:lnTo>
                  <a:lnTo>
                    <a:pt x="66" y="129"/>
                  </a:lnTo>
                  <a:lnTo>
                    <a:pt x="75" y="126"/>
                  </a:lnTo>
                  <a:lnTo>
                    <a:pt x="75" y="126"/>
                  </a:lnTo>
                  <a:lnTo>
                    <a:pt x="72" y="131"/>
                  </a:lnTo>
                  <a:lnTo>
                    <a:pt x="69" y="135"/>
                  </a:lnTo>
                  <a:lnTo>
                    <a:pt x="65" y="138"/>
                  </a:lnTo>
                  <a:lnTo>
                    <a:pt x="65" y="138"/>
                  </a:lnTo>
                  <a:lnTo>
                    <a:pt x="63" y="140"/>
                  </a:lnTo>
                  <a:lnTo>
                    <a:pt x="63" y="144"/>
                  </a:lnTo>
                  <a:lnTo>
                    <a:pt x="63" y="144"/>
                  </a:lnTo>
                  <a:lnTo>
                    <a:pt x="65" y="146"/>
                  </a:lnTo>
                  <a:lnTo>
                    <a:pt x="68" y="148"/>
                  </a:lnTo>
                  <a:lnTo>
                    <a:pt x="68" y="148"/>
                  </a:lnTo>
                  <a:lnTo>
                    <a:pt x="69" y="146"/>
                  </a:lnTo>
                  <a:lnTo>
                    <a:pt x="69" y="146"/>
                  </a:lnTo>
                  <a:lnTo>
                    <a:pt x="77" y="141"/>
                  </a:lnTo>
                  <a:lnTo>
                    <a:pt x="80" y="137"/>
                  </a:lnTo>
                  <a:lnTo>
                    <a:pt x="83" y="132"/>
                  </a:lnTo>
                  <a:lnTo>
                    <a:pt x="83" y="132"/>
                  </a:lnTo>
                  <a:lnTo>
                    <a:pt x="84" y="140"/>
                  </a:lnTo>
                  <a:lnTo>
                    <a:pt x="84" y="146"/>
                  </a:lnTo>
                  <a:lnTo>
                    <a:pt x="83" y="154"/>
                  </a:lnTo>
                  <a:lnTo>
                    <a:pt x="81" y="160"/>
                  </a:lnTo>
                  <a:lnTo>
                    <a:pt x="81" y="16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498"/>
            <p:cNvSpPr>
              <a:spLocks noEditPoints="1"/>
            </p:cNvSpPr>
            <p:nvPr/>
          </p:nvSpPr>
          <p:spPr bwMode="auto">
            <a:xfrm>
              <a:off x="6067426" y="3119438"/>
              <a:ext cx="214313" cy="317500"/>
            </a:xfrm>
            <a:custGeom>
              <a:avLst/>
              <a:gdLst>
                <a:gd name="T0" fmla="*/ 72 w 135"/>
                <a:gd name="T1" fmla="*/ 0 h 200"/>
                <a:gd name="T2" fmla="*/ 54 w 135"/>
                <a:gd name="T3" fmla="*/ 5 h 200"/>
                <a:gd name="T4" fmla="*/ 39 w 135"/>
                <a:gd name="T5" fmla="*/ 26 h 200"/>
                <a:gd name="T6" fmla="*/ 40 w 135"/>
                <a:gd name="T7" fmla="*/ 63 h 200"/>
                <a:gd name="T8" fmla="*/ 46 w 135"/>
                <a:gd name="T9" fmla="*/ 83 h 200"/>
                <a:gd name="T10" fmla="*/ 37 w 135"/>
                <a:gd name="T11" fmla="*/ 95 h 200"/>
                <a:gd name="T12" fmla="*/ 25 w 135"/>
                <a:gd name="T13" fmla="*/ 91 h 200"/>
                <a:gd name="T14" fmla="*/ 11 w 135"/>
                <a:gd name="T15" fmla="*/ 45 h 200"/>
                <a:gd name="T16" fmla="*/ 8 w 135"/>
                <a:gd name="T17" fmla="*/ 16 h 200"/>
                <a:gd name="T18" fmla="*/ 0 w 135"/>
                <a:gd name="T19" fmla="*/ 19 h 200"/>
                <a:gd name="T20" fmla="*/ 0 w 135"/>
                <a:gd name="T21" fmla="*/ 172 h 200"/>
                <a:gd name="T22" fmla="*/ 13 w 135"/>
                <a:gd name="T23" fmla="*/ 193 h 200"/>
                <a:gd name="T24" fmla="*/ 31 w 135"/>
                <a:gd name="T25" fmla="*/ 200 h 200"/>
                <a:gd name="T26" fmla="*/ 36 w 135"/>
                <a:gd name="T27" fmla="*/ 197 h 200"/>
                <a:gd name="T28" fmla="*/ 31 w 135"/>
                <a:gd name="T29" fmla="*/ 190 h 200"/>
                <a:gd name="T30" fmla="*/ 13 w 135"/>
                <a:gd name="T31" fmla="*/ 181 h 200"/>
                <a:gd name="T32" fmla="*/ 10 w 135"/>
                <a:gd name="T33" fmla="*/ 86 h 200"/>
                <a:gd name="T34" fmla="*/ 26 w 135"/>
                <a:gd name="T35" fmla="*/ 103 h 200"/>
                <a:gd name="T36" fmla="*/ 46 w 135"/>
                <a:gd name="T37" fmla="*/ 102 h 200"/>
                <a:gd name="T38" fmla="*/ 45 w 135"/>
                <a:gd name="T39" fmla="*/ 123 h 200"/>
                <a:gd name="T40" fmla="*/ 42 w 135"/>
                <a:gd name="T41" fmla="*/ 157 h 200"/>
                <a:gd name="T42" fmla="*/ 62 w 135"/>
                <a:gd name="T43" fmla="*/ 180 h 200"/>
                <a:gd name="T44" fmla="*/ 91 w 135"/>
                <a:gd name="T45" fmla="*/ 186 h 200"/>
                <a:gd name="T46" fmla="*/ 120 w 135"/>
                <a:gd name="T47" fmla="*/ 166 h 200"/>
                <a:gd name="T48" fmla="*/ 134 w 135"/>
                <a:gd name="T49" fmla="*/ 129 h 200"/>
                <a:gd name="T50" fmla="*/ 126 w 135"/>
                <a:gd name="T51" fmla="*/ 42 h 200"/>
                <a:gd name="T52" fmla="*/ 100 w 135"/>
                <a:gd name="T53" fmla="*/ 11 h 200"/>
                <a:gd name="T54" fmla="*/ 79 w 135"/>
                <a:gd name="T55" fmla="*/ 2 h 200"/>
                <a:gd name="T56" fmla="*/ 118 w 135"/>
                <a:gd name="T57" fmla="*/ 151 h 200"/>
                <a:gd name="T58" fmla="*/ 95 w 135"/>
                <a:gd name="T59" fmla="*/ 174 h 200"/>
                <a:gd name="T60" fmla="*/ 74 w 135"/>
                <a:gd name="T61" fmla="*/ 175 h 200"/>
                <a:gd name="T62" fmla="*/ 54 w 135"/>
                <a:gd name="T63" fmla="*/ 160 h 200"/>
                <a:gd name="T64" fmla="*/ 51 w 135"/>
                <a:gd name="T65" fmla="*/ 132 h 200"/>
                <a:gd name="T66" fmla="*/ 66 w 135"/>
                <a:gd name="T67" fmla="*/ 146 h 200"/>
                <a:gd name="T68" fmla="*/ 72 w 135"/>
                <a:gd name="T69" fmla="*/ 144 h 200"/>
                <a:gd name="T70" fmla="*/ 65 w 135"/>
                <a:gd name="T71" fmla="*/ 135 h 200"/>
                <a:gd name="T72" fmla="*/ 68 w 135"/>
                <a:gd name="T73" fmla="*/ 129 h 200"/>
                <a:gd name="T74" fmla="*/ 88 w 135"/>
                <a:gd name="T75" fmla="*/ 129 h 200"/>
                <a:gd name="T76" fmla="*/ 88 w 135"/>
                <a:gd name="T77" fmla="*/ 120 h 200"/>
                <a:gd name="T78" fmla="*/ 75 w 135"/>
                <a:gd name="T79" fmla="*/ 120 h 200"/>
                <a:gd name="T80" fmla="*/ 59 w 135"/>
                <a:gd name="T81" fmla="*/ 112 h 200"/>
                <a:gd name="T82" fmla="*/ 56 w 135"/>
                <a:gd name="T83" fmla="*/ 89 h 200"/>
                <a:gd name="T84" fmla="*/ 65 w 135"/>
                <a:gd name="T85" fmla="*/ 71 h 200"/>
                <a:gd name="T86" fmla="*/ 85 w 135"/>
                <a:gd name="T87" fmla="*/ 68 h 200"/>
                <a:gd name="T88" fmla="*/ 91 w 135"/>
                <a:gd name="T89" fmla="*/ 66 h 200"/>
                <a:gd name="T90" fmla="*/ 89 w 135"/>
                <a:gd name="T91" fmla="*/ 59 h 200"/>
                <a:gd name="T92" fmla="*/ 65 w 135"/>
                <a:gd name="T93" fmla="*/ 60 h 200"/>
                <a:gd name="T94" fmla="*/ 75 w 135"/>
                <a:gd name="T95" fmla="*/ 49 h 200"/>
                <a:gd name="T96" fmla="*/ 80 w 135"/>
                <a:gd name="T97" fmla="*/ 43 h 200"/>
                <a:gd name="T98" fmla="*/ 71 w 135"/>
                <a:gd name="T99" fmla="*/ 42 h 200"/>
                <a:gd name="T100" fmla="*/ 52 w 135"/>
                <a:gd name="T101" fmla="*/ 65 h 200"/>
                <a:gd name="T102" fmla="*/ 46 w 135"/>
                <a:gd name="T103" fmla="*/ 48 h 200"/>
                <a:gd name="T104" fmla="*/ 49 w 135"/>
                <a:gd name="T105" fmla="*/ 23 h 200"/>
                <a:gd name="T106" fmla="*/ 63 w 135"/>
                <a:gd name="T107" fmla="*/ 11 h 200"/>
                <a:gd name="T108" fmla="*/ 77 w 135"/>
                <a:gd name="T109" fmla="*/ 11 h 200"/>
                <a:gd name="T110" fmla="*/ 118 w 135"/>
                <a:gd name="T111" fmla="*/ 48 h 200"/>
                <a:gd name="T112" fmla="*/ 125 w 135"/>
                <a:gd name="T113" fmla="*/ 1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5" h="200">
                  <a:moveTo>
                    <a:pt x="79" y="2"/>
                  </a:moveTo>
                  <a:lnTo>
                    <a:pt x="79" y="2"/>
                  </a:lnTo>
                  <a:lnTo>
                    <a:pt x="79" y="2"/>
                  </a:lnTo>
                  <a:lnTo>
                    <a:pt x="72" y="0"/>
                  </a:lnTo>
                  <a:lnTo>
                    <a:pt x="72" y="0"/>
                  </a:lnTo>
                  <a:lnTo>
                    <a:pt x="66" y="0"/>
                  </a:lnTo>
                  <a:lnTo>
                    <a:pt x="60" y="2"/>
                  </a:lnTo>
                  <a:lnTo>
                    <a:pt x="54" y="5"/>
                  </a:lnTo>
                  <a:lnTo>
                    <a:pt x="49" y="10"/>
                  </a:lnTo>
                  <a:lnTo>
                    <a:pt x="45" y="14"/>
                  </a:lnTo>
                  <a:lnTo>
                    <a:pt x="40" y="20"/>
                  </a:lnTo>
                  <a:lnTo>
                    <a:pt x="39" y="26"/>
                  </a:lnTo>
                  <a:lnTo>
                    <a:pt x="37" y="36"/>
                  </a:lnTo>
                  <a:lnTo>
                    <a:pt x="37" y="36"/>
                  </a:lnTo>
                  <a:lnTo>
                    <a:pt x="37" y="53"/>
                  </a:lnTo>
                  <a:lnTo>
                    <a:pt x="40" y="63"/>
                  </a:lnTo>
                  <a:lnTo>
                    <a:pt x="45" y="71"/>
                  </a:lnTo>
                  <a:lnTo>
                    <a:pt x="49" y="74"/>
                  </a:lnTo>
                  <a:lnTo>
                    <a:pt x="49" y="74"/>
                  </a:lnTo>
                  <a:lnTo>
                    <a:pt x="46" y="83"/>
                  </a:lnTo>
                  <a:lnTo>
                    <a:pt x="46" y="91"/>
                  </a:lnTo>
                  <a:lnTo>
                    <a:pt x="46" y="91"/>
                  </a:lnTo>
                  <a:lnTo>
                    <a:pt x="42" y="94"/>
                  </a:lnTo>
                  <a:lnTo>
                    <a:pt x="37" y="95"/>
                  </a:lnTo>
                  <a:lnTo>
                    <a:pt x="31" y="94"/>
                  </a:lnTo>
                  <a:lnTo>
                    <a:pt x="28" y="94"/>
                  </a:lnTo>
                  <a:lnTo>
                    <a:pt x="25" y="91"/>
                  </a:lnTo>
                  <a:lnTo>
                    <a:pt x="25" y="91"/>
                  </a:lnTo>
                  <a:lnTo>
                    <a:pt x="20" y="86"/>
                  </a:lnTo>
                  <a:lnTo>
                    <a:pt x="17" y="80"/>
                  </a:lnTo>
                  <a:lnTo>
                    <a:pt x="14" y="63"/>
                  </a:lnTo>
                  <a:lnTo>
                    <a:pt x="11" y="45"/>
                  </a:lnTo>
                  <a:lnTo>
                    <a:pt x="10" y="25"/>
                  </a:lnTo>
                  <a:lnTo>
                    <a:pt x="10" y="19"/>
                  </a:lnTo>
                  <a:lnTo>
                    <a:pt x="10" y="19"/>
                  </a:lnTo>
                  <a:lnTo>
                    <a:pt x="8" y="16"/>
                  </a:lnTo>
                  <a:lnTo>
                    <a:pt x="5" y="14"/>
                  </a:lnTo>
                  <a:lnTo>
                    <a:pt x="5" y="14"/>
                  </a:lnTo>
                  <a:lnTo>
                    <a:pt x="2" y="16"/>
                  </a:lnTo>
                  <a:lnTo>
                    <a:pt x="0" y="19"/>
                  </a:lnTo>
                  <a:lnTo>
                    <a:pt x="0" y="19"/>
                  </a:lnTo>
                  <a:lnTo>
                    <a:pt x="0" y="25"/>
                  </a:lnTo>
                  <a:lnTo>
                    <a:pt x="0" y="172"/>
                  </a:lnTo>
                  <a:lnTo>
                    <a:pt x="0" y="172"/>
                  </a:lnTo>
                  <a:lnTo>
                    <a:pt x="0" y="177"/>
                  </a:lnTo>
                  <a:lnTo>
                    <a:pt x="3" y="184"/>
                  </a:lnTo>
                  <a:lnTo>
                    <a:pt x="8" y="189"/>
                  </a:lnTo>
                  <a:lnTo>
                    <a:pt x="13" y="193"/>
                  </a:lnTo>
                  <a:lnTo>
                    <a:pt x="20" y="198"/>
                  </a:lnTo>
                  <a:lnTo>
                    <a:pt x="29" y="200"/>
                  </a:lnTo>
                  <a:lnTo>
                    <a:pt x="29" y="200"/>
                  </a:lnTo>
                  <a:lnTo>
                    <a:pt x="31" y="200"/>
                  </a:lnTo>
                  <a:lnTo>
                    <a:pt x="31" y="200"/>
                  </a:lnTo>
                  <a:lnTo>
                    <a:pt x="34" y="200"/>
                  </a:lnTo>
                  <a:lnTo>
                    <a:pt x="36" y="197"/>
                  </a:lnTo>
                  <a:lnTo>
                    <a:pt x="36" y="197"/>
                  </a:lnTo>
                  <a:lnTo>
                    <a:pt x="34" y="193"/>
                  </a:lnTo>
                  <a:lnTo>
                    <a:pt x="34" y="193"/>
                  </a:lnTo>
                  <a:lnTo>
                    <a:pt x="31" y="190"/>
                  </a:lnTo>
                  <a:lnTo>
                    <a:pt x="31" y="190"/>
                  </a:lnTo>
                  <a:lnTo>
                    <a:pt x="25" y="189"/>
                  </a:lnTo>
                  <a:lnTo>
                    <a:pt x="19" y="187"/>
                  </a:lnTo>
                  <a:lnTo>
                    <a:pt x="16" y="184"/>
                  </a:lnTo>
                  <a:lnTo>
                    <a:pt x="13" y="181"/>
                  </a:lnTo>
                  <a:lnTo>
                    <a:pt x="11" y="175"/>
                  </a:lnTo>
                  <a:lnTo>
                    <a:pt x="10" y="172"/>
                  </a:lnTo>
                  <a:lnTo>
                    <a:pt x="10" y="86"/>
                  </a:lnTo>
                  <a:lnTo>
                    <a:pt x="10" y="86"/>
                  </a:lnTo>
                  <a:lnTo>
                    <a:pt x="14" y="92"/>
                  </a:lnTo>
                  <a:lnTo>
                    <a:pt x="17" y="97"/>
                  </a:lnTo>
                  <a:lnTo>
                    <a:pt x="17" y="97"/>
                  </a:lnTo>
                  <a:lnTo>
                    <a:pt x="26" y="103"/>
                  </a:lnTo>
                  <a:lnTo>
                    <a:pt x="34" y="105"/>
                  </a:lnTo>
                  <a:lnTo>
                    <a:pt x="40" y="105"/>
                  </a:lnTo>
                  <a:lnTo>
                    <a:pt x="46" y="102"/>
                  </a:lnTo>
                  <a:lnTo>
                    <a:pt x="46" y="102"/>
                  </a:lnTo>
                  <a:lnTo>
                    <a:pt x="48" y="109"/>
                  </a:lnTo>
                  <a:lnTo>
                    <a:pt x="49" y="114"/>
                  </a:lnTo>
                  <a:lnTo>
                    <a:pt x="49" y="114"/>
                  </a:lnTo>
                  <a:lnTo>
                    <a:pt x="45" y="123"/>
                  </a:lnTo>
                  <a:lnTo>
                    <a:pt x="42" y="131"/>
                  </a:lnTo>
                  <a:lnTo>
                    <a:pt x="40" y="138"/>
                  </a:lnTo>
                  <a:lnTo>
                    <a:pt x="40" y="144"/>
                  </a:lnTo>
                  <a:lnTo>
                    <a:pt x="42" y="157"/>
                  </a:lnTo>
                  <a:lnTo>
                    <a:pt x="45" y="164"/>
                  </a:lnTo>
                  <a:lnTo>
                    <a:pt x="45" y="164"/>
                  </a:lnTo>
                  <a:lnTo>
                    <a:pt x="52" y="174"/>
                  </a:lnTo>
                  <a:lnTo>
                    <a:pt x="62" y="180"/>
                  </a:lnTo>
                  <a:lnTo>
                    <a:pt x="72" y="184"/>
                  </a:lnTo>
                  <a:lnTo>
                    <a:pt x="83" y="186"/>
                  </a:lnTo>
                  <a:lnTo>
                    <a:pt x="83" y="186"/>
                  </a:lnTo>
                  <a:lnTo>
                    <a:pt x="91" y="186"/>
                  </a:lnTo>
                  <a:lnTo>
                    <a:pt x="98" y="183"/>
                  </a:lnTo>
                  <a:lnTo>
                    <a:pt x="106" y="180"/>
                  </a:lnTo>
                  <a:lnTo>
                    <a:pt x="114" y="174"/>
                  </a:lnTo>
                  <a:lnTo>
                    <a:pt x="120" y="166"/>
                  </a:lnTo>
                  <a:lnTo>
                    <a:pt x="126" y="155"/>
                  </a:lnTo>
                  <a:lnTo>
                    <a:pt x="131" y="143"/>
                  </a:lnTo>
                  <a:lnTo>
                    <a:pt x="134" y="129"/>
                  </a:lnTo>
                  <a:lnTo>
                    <a:pt x="134" y="129"/>
                  </a:lnTo>
                  <a:lnTo>
                    <a:pt x="135" y="103"/>
                  </a:lnTo>
                  <a:lnTo>
                    <a:pt x="134" y="80"/>
                  </a:lnTo>
                  <a:lnTo>
                    <a:pt x="131" y="60"/>
                  </a:lnTo>
                  <a:lnTo>
                    <a:pt x="126" y="42"/>
                  </a:lnTo>
                  <a:lnTo>
                    <a:pt x="117" y="28"/>
                  </a:lnTo>
                  <a:lnTo>
                    <a:pt x="112" y="20"/>
                  </a:lnTo>
                  <a:lnTo>
                    <a:pt x="106" y="16"/>
                  </a:lnTo>
                  <a:lnTo>
                    <a:pt x="100" y="11"/>
                  </a:lnTo>
                  <a:lnTo>
                    <a:pt x="94" y="7"/>
                  </a:lnTo>
                  <a:lnTo>
                    <a:pt x="86" y="4"/>
                  </a:lnTo>
                  <a:lnTo>
                    <a:pt x="79" y="2"/>
                  </a:lnTo>
                  <a:lnTo>
                    <a:pt x="79" y="2"/>
                  </a:lnTo>
                  <a:close/>
                  <a:moveTo>
                    <a:pt x="125" y="128"/>
                  </a:moveTo>
                  <a:lnTo>
                    <a:pt x="125" y="128"/>
                  </a:lnTo>
                  <a:lnTo>
                    <a:pt x="121" y="140"/>
                  </a:lnTo>
                  <a:lnTo>
                    <a:pt x="118" y="151"/>
                  </a:lnTo>
                  <a:lnTo>
                    <a:pt x="114" y="160"/>
                  </a:lnTo>
                  <a:lnTo>
                    <a:pt x="108" y="166"/>
                  </a:lnTo>
                  <a:lnTo>
                    <a:pt x="103" y="170"/>
                  </a:lnTo>
                  <a:lnTo>
                    <a:pt x="95" y="174"/>
                  </a:lnTo>
                  <a:lnTo>
                    <a:pt x="89" y="177"/>
                  </a:lnTo>
                  <a:lnTo>
                    <a:pt x="83" y="177"/>
                  </a:lnTo>
                  <a:lnTo>
                    <a:pt x="83" y="177"/>
                  </a:lnTo>
                  <a:lnTo>
                    <a:pt x="74" y="175"/>
                  </a:lnTo>
                  <a:lnTo>
                    <a:pt x="66" y="172"/>
                  </a:lnTo>
                  <a:lnTo>
                    <a:pt x="59" y="167"/>
                  </a:lnTo>
                  <a:lnTo>
                    <a:pt x="54" y="160"/>
                  </a:lnTo>
                  <a:lnTo>
                    <a:pt x="54" y="160"/>
                  </a:lnTo>
                  <a:lnTo>
                    <a:pt x="51" y="154"/>
                  </a:lnTo>
                  <a:lnTo>
                    <a:pt x="49" y="146"/>
                  </a:lnTo>
                  <a:lnTo>
                    <a:pt x="49" y="140"/>
                  </a:lnTo>
                  <a:lnTo>
                    <a:pt x="51" y="132"/>
                  </a:lnTo>
                  <a:lnTo>
                    <a:pt x="51" y="132"/>
                  </a:lnTo>
                  <a:lnTo>
                    <a:pt x="54" y="137"/>
                  </a:lnTo>
                  <a:lnTo>
                    <a:pt x="59" y="141"/>
                  </a:lnTo>
                  <a:lnTo>
                    <a:pt x="66" y="146"/>
                  </a:lnTo>
                  <a:lnTo>
                    <a:pt x="66" y="146"/>
                  </a:lnTo>
                  <a:lnTo>
                    <a:pt x="69" y="146"/>
                  </a:lnTo>
                  <a:lnTo>
                    <a:pt x="72" y="144"/>
                  </a:lnTo>
                  <a:lnTo>
                    <a:pt x="72" y="144"/>
                  </a:lnTo>
                  <a:lnTo>
                    <a:pt x="72" y="140"/>
                  </a:lnTo>
                  <a:lnTo>
                    <a:pt x="69" y="138"/>
                  </a:lnTo>
                  <a:lnTo>
                    <a:pt x="69" y="138"/>
                  </a:lnTo>
                  <a:lnTo>
                    <a:pt x="65" y="135"/>
                  </a:lnTo>
                  <a:lnTo>
                    <a:pt x="62" y="131"/>
                  </a:lnTo>
                  <a:lnTo>
                    <a:pt x="60" y="126"/>
                  </a:lnTo>
                  <a:lnTo>
                    <a:pt x="60" y="126"/>
                  </a:lnTo>
                  <a:lnTo>
                    <a:pt x="68" y="129"/>
                  </a:lnTo>
                  <a:lnTo>
                    <a:pt x="75" y="131"/>
                  </a:lnTo>
                  <a:lnTo>
                    <a:pt x="75" y="131"/>
                  </a:lnTo>
                  <a:lnTo>
                    <a:pt x="88" y="129"/>
                  </a:lnTo>
                  <a:lnTo>
                    <a:pt x="88" y="129"/>
                  </a:lnTo>
                  <a:lnTo>
                    <a:pt x="89" y="126"/>
                  </a:lnTo>
                  <a:lnTo>
                    <a:pt x="91" y="123"/>
                  </a:lnTo>
                  <a:lnTo>
                    <a:pt x="91" y="123"/>
                  </a:lnTo>
                  <a:lnTo>
                    <a:pt x="88" y="120"/>
                  </a:lnTo>
                  <a:lnTo>
                    <a:pt x="85" y="120"/>
                  </a:lnTo>
                  <a:lnTo>
                    <a:pt x="85" y="120"/>
                  </a:lnTo>
                  <a:lnTo>
                    <a:pt x="82" y="120"/>
                  </a:lnTo>
                  <a:lnTo>
                    <a:pt x="75" y="120"/>
                  </a:lnTo>
                  <a:lnTo>
                    <a:pt x="71" y="120"/>
                  </a:lnTo>
                  <a:lnTo>
                    <a:pt x="66" y="118"/>
                  </a:lnTo>
                  <a:lnTo>
                    <a:pt x="62" y="117"/>
                  </a:lnTo>
                  <a:lnTo>
                    <a:pt x="59" y="112"/>
                  </a:lnTo>
                  <a:lnTo>
                    <a:pt x="59" y="112"/>
                  </a:lnTo>
                  <a:lnTo>
                    <a:pt x="57" y="109"/>
                  </a:lnTo>
                  <a:lnTo>
                    <a:pt x="56" y="102"/>
                  </a:lnTo>
                  <a:lnTo>
                    <a:pt x="56" y="89"/>
                  </a:lnTo>
                  <a:lnTo>
                    <a:pt x="57" y="82"/>
                  </a:lnTo>
                  <a:lnTo>
                    <a:pt x="59" y="76"/>
                  </a:lnTo>
                  <a:lnTo>
                    <a:pt x="59" y="76"/>
                  </a:lnTo>
                  <a:lnTo>
                    <a:pt x="65" y="71"/>
                  </a:lnTo>
                  <a:lnTo>
                    <a:pt x="69" y="68"/>
                  </a:lnTo>
                  <a:lnTo>
                    <a:pt x="77" y="66"/>
                  </a:lnTo>
                  <a:lnTo>
                    <a:pt x="83" y="66"/>
                  </a:lnTo>
                  <a:lnTo>
                    <a:pt x="85" y="68"/>
                  </a:lnTo>
                  <a:lnTo>
                    <a:pt x="85" y="68"/>
                  </a:lnTo>
                  <a:lnTo>
                    <a:pt x="89" y="68"/>
                  </a:lnTo>
                  <a:lnTo>
                    <a:pt x="91" y="66"/>
                  </a:lnTo>
                  <a:lnTo>
                    <a:pt x="91" y="66"/>
                  </a:lnTo>
                  <a:lnTo>
                    <a:pt x="92" y="62"/>
                  </a:lnTo>
                  <a:lnTo>
                    <a:pt x="92" y="62"/>
                  </a:lnTo>
                  <a:lnTo>
                    <a:pt x="89" y="59"/>
                  </a:lnTo>
                  <a:lnTo>
                    <a:pt x="89" y="59"/>
                  </a:lnTo>
                  <a:lnTo>
                    <a:pt x="88" y="59"/>
                  </a:lnTo>
                  <a:lnTo>
                    <a:pt x="82" y="57"/>
                  </a:lnTo>
                  <a:lnTo>
                    <a:pt x="74" y="57"/>
                  </a:lnTo>
                  <a:lnTo>
                    <a:pt x="65" y="60"/>
                  </a:lnTo>
                  <a:lnTo>
                    <a:pt x="65" y="60"/>
                  </a:lnTo>
                  <a:lnTo>
                    <a:pt x="69" y="54"/>
                  </a:lnTo>
                  <a:lnTo>
                    <a:pt x="72" y="51"/>
                  </a:lnTo>
                  <a:lnTo>
                    <a:pt x="75" y="49"/>
                  </a:lnTo>
                  <a:lnTo>
                    <a:pt x="75" y="49"/>
                  </a:lnTo>
                  <a:lnTo>
                    <a:pt x="79" y="48"/>
                  </a:lnTo>
                  <a:lnTo>
                    <a:pt x="80" y="43"/>
                  </a:lnTo>
                  <a:lnTo>
                    <a:pt x="80" y="43"/>
                  </a:lnTo>
                  <a:lnTo>
                    <a:pt x="77" y="40"/>
                  </a:lnTo>
                  <a:lnTo>
                    <a:pt x="74" y="40"/>
                  </a:lnTo>
                  <a:lnTo>
                    <a:pt x="74" y="40"/>
                  </a:lnTo>
                  <a:lnTo>
                    <a:pt x="71" y="42"/>
                  </a:lnTo>
                  <a:lnTo>
                    <a:pt x="66" y="45"/>
                  </a:lnTo>
                  <a:lnTo>
                    <a:pt x="59" y="53"/>
                  </a:lnTo>
                  <a:lnTo>
                    <a:pt x="56" y="59"/>
                  </a:lnTo>
                  <a:lnTo>
                    <a:pt x="52" y="65"/>
                  </a:lnTo>
                  <a:lnTo>
                    <a:pt x="52" y="65"/>
                  </a:lnTo>
                  <a:lnTo>
                    <a:pt x="49" y="62"/>
                  </a:lnTo>
                  <a:lnTo>
                    <a:pt x="48" y="56"/>
                  </a:lnTo>
                  <a:lnTo>
                    <a:pt x="46" y="48"/>
                  </a:lnTo>
                  <a:lnTo>
                    <a:pt x="46" y="36"/>
                  </a:lnTo>
                  <a:lnTo>
                    <a:pt x="46" y="36"/>
                  </a:lnTo>
                  <a:lnTo>
                    <a:pt x="48" y="30"/>
                  </a:lnTo>
                  <a:lnTo>
                    <a:pt x="49" y="23"/>
                  </a:lnTo>
                  <a:lnTo>
                    <a:pt x="52" y="19"/>
                  </a:lnTo>
                  <a:lnTo>
                    <a:pt x="56" y="16"/>
                  </a:lnTo>
                  <a:lnTo>
                    <a:pt x="60" y="13"/>
                  </a:lnTo>
                  <a:lnTo>
                    <a:pt x="63" y="11"/>
                  </a:lnTo>
                  <a:lnTo>
                    <a:pt x="72" y="10"/>
                  </a:lnTo>
                  <a:lnTo>
                    <a:pt x="72" y="10"/>
                  </a:lnTo>
                  <a:lnTo>
                    <a:pt x="77" y="11"/>
                  </a:lnTo>
                  <a:lnTo>
                    <a:pt x="77" y="11"/>
                  </a:lnTo>
                  <a:lnTo>
                    <a:pt x="91" y="16"/>
                  </a:lnTo>
                  <a:lnTo>
                    <a:pt x="102" y="23"/>
                  </a:lnTo>
                  <a:lnTo>
                    <a:pt x="111" y="34"/>
                  </a:lnTo>
                  <a:lnTo>
                    <a:pt x="118" y="48"/>
                  </a:lnTo>
                  <a:lnTo>
                    <a:pt x="123" y="63"/>
                  </a:lnTo>
                  <a:lnTo>
                    <a:pt x="126" y="83"/>
                  </a:lnTo>
                  <a:lnTo>
                    <a:pt x="126" y="105"/>
                  </a:lnTo>
                  <a:lnTo>
                    <a:pt x="125" y="128"/>
                  </a:lnTo>
                  <a:lnTo>
                    <a:pt x="125" y="12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4" name="Group 203"/>
          <p:cNvGrpSpPr/>
          <p:nvPr/>
        </p:nvGrpSpPr>
        <p:grpSpPr>
          <a:xfrm>
            <a:off x="6202620" y="2361274"/>
            <a:ext cx="446909" cy="280487"/>
            <a:chOff x="5048251" y="2271713"/>
            <a:chExt cx="379413" cy="317500"/>
          </a:xfrm>
        </p:grpSpPr>
        <p:sp>
          <p:nvSpPr>
            <p:cNvPr id="205" name="Freeform 499"/>
            <p:cNvSpPr>
              <a:spLocks noEditPoints="1"/>
            </p:cNvSpPr>
            <p:nvPr/>
          </p:nvSpPr>
          <p:spPr bwMode="auto">
            <a:xfrm>
              <a:off x="5048251" y="2271713"/>
              <a:ext cx="379413" cy="317500"/>
            </a:xfrm>
            <a:custGeom>
              <a:avLst/>
              <a:gdLst>
                <a:gd name="T0" fmla="*/ 183 w 239"/>
                <a:gd name="T1" fmla="*/ 49 h 200"/>
                <a:gd name="T2" fmla="*/ 183 w 239"/>
                <a:gd name="T3" fmla="*/ 15 h 200"/>
                <a:gd name="T4" fmla="*/ 178 w 239"/>
                <a:gd name="T5" fmla="*/ 4 h 200"/>
                <a:gd name="T6" fmla="*/ 166 w 239"/>
                <a:gd name="T7" fmla="*/ 0 h 200"/>
                <a:gd name="T8" fmla="*/ 74 w 239"/>
                <a:gd name="T9" fmla="*/ 0 h 200"/>
                <a:gd name="T10" fmla="*/ 62 w 239"/>
                <a:gd name="T11" fmla="*/ 4 h 200"/>
                <a:gd name="T12" fmla="*/ 57 w 239"/>
                <a:gd name="T13" fmla="*/ 15 h 200"/>
                <a:gd name="T14" fmla="*/ 14 w 239"/>
                <a:gd name="T15" fmla="*/ 49 h 200"/>
                <a:gd name="T16" fmla="*/ 9 w 239"/>
                <a:gd name="T17" fmla="*/ 50 h 200"/>
                <a:gd name="T18" fmla="*/ 2 w 239"/>
                <a:gd name="T19" fmla="*/ 56 h 200"/>
                <a:gd name="T20" fmla="*/ 0 w 239"/>
                <a:gd name="T21" fmla="*/ 187 h 200"/>
                <a:gd name="T22" fmla="*/ 2 w 239"/>
                <a:gd name="T23" fmla="*/ 193 h 200"/>
                <a:gd name="T24" fmla="*/ 9 w 239"/>
                <a:gd name="T25" fmla="*/ 200 h 200"/>
                <a:gd name="T26" fmla="*/ 226 w 239"/>
                <a:gd name="T27" fmla="*/ 200 h 200"/>
                <a:gd name="T28" fmla="*/ 230 w 239"/>
                <a:gd name="T29" fmla="*/ 200 h 200"/>
                <a:gd name="T30" fmla="*/ 238 w 239"/>
                <a:gd name="T31" fmla="*/ 193 h 200"/>
                <a:gd name="T32" fmla="*/ 239 w 239"/>
                <a:gd name="T33" fmla="*/ 63 h 200"/>
                <a:gd name="T34" fmla="*/ 238 w 239"/>
                <a:gd name="T35" fmla="*/ 56 h 200"/>
                <a:gd name="T36" fmla="*/ 230 w 239"/>
                <a:gd name="T37" fmla="*/ 50 h 200"/>
                <a:gd name="T38" fmla="*/ 226 w 239"/>
                <a:gd name="T39" fmla="*/ 49 h 200"/>
                <a:gd name="T40" fmla="*/ 230 w 239"/>
                <a:gd name="T41" fmla="*/ 187 h 200"/>
                <a:gd name="T42" fmla="*/ 229 w 239"/>
                <a:gd name="T43" fmla="*/ 191 h 200"/>
                <a:gd name="T44" fmla="*/ 14 w 239"/>
                <a:gd name="T45" fmla="*/ 193 h 200"/>
                <a:gd name="T46" fmla="*/ 11 w 239"/>
                <a:gd name="T47" fmla="*/ 191 h 200"/>
                <a:gd name="T48" fmla="*/ 9 w 239"/>
                <a:gd name="T49" fmla="*/ 63 h 200"/>
                <a:gd name="T50" fmla="*/ 11 w 239"/>
                <a:gd name="T51" fmla="*/ 60 h 200"/>
                <a:gd name="T52" fmla="*/ 154 w 239"/>
                <a:gd name="T53" fmla="*/ 58 h 200"/>
                <a:gd name="T54" fmla="*/ 155 w 239"/>
                <a:gd name="T55" fmla="*/ 58 h 200"/>
                <a:gd name="T56" fmla="*/ 226 w 239"/>
                <a:gd name="T57" fmla="*/ 58 h 200"/>
                <a:gd name="T58" fmla="*/ 230 w 239"/>
                <a:gd name="T59" fmla="*/ 63 h 200"/>
                <a:gd name="T60" fmla="*/ 150 w 239"/>
                <a:gd name="T61" fmla="*/ 30 h 200"/>
                <a:gd name="T62" fmla="*/ 89 w 239"/>
                <a:gd name="T63" fmla="*/ 49 h 200"/>
                <a:gd name="T64" fmla="*/ 150 w 239"/>
                <a:gd name="T65" fmla="*/ 30 h 200"/>
                <a:gd name="T66" fmla="*/ 158 w 239"/>
                <a:gd name="T67" fmla="*/ 49 h 200"/>
                <a:gd name="T68" fmla="*/ 158 w 239"/>
                <a:gd name="T69" fmla="*/ 26 h 200"/>
                <a:gd name="T70" fmla="*/ 155 w 239"/>
                <a:gd name="T71" fmla="*/ 21 h 200"/>
                <a:gd name="T72" fmla="*/ 85 w 239"/>
                <a:gd name="T73" fmla="*/ 21 h 200"/>
                <a:gd name="T74" fmla="*/ 80 w 239"/>
                <a:gd name="T75" fmla="*/ 26 h 200"/>
                <a:gd name="T76" fmla="*/ 66 w 239"/>
                <a:gd name="T77" fmla="*/ 49 h 200"/>
                <a:gd name="T78" fmla="*/ 66 w 239"/>
                <a:gd name="T79" fmla="*/ 15 h 200"/>
                <a:gd name="T80" fmla="*/ 68 w 239"/>
                <a:gd name="T81" fmla="*/ 11 h 200"/>
                <a:gd name="T82" fmla="*/ 74 w 239"/>
                <a:gd name="T83" fmla="*/ 9 h 200"/>
                <a:gd name="T84" fmla="*/ 166 w 239"/>
                <a:gd name="T85" fmla="*/ 9 h 200"/>
                <a:gd name="T86" fmla="*/ 172 w 239"/>
                <a:gd name="T87" fmla="*/ 11 h 200"/>
                <a:gd name="T88" fmla="*/ 173 w 239"/>
                <a:gd name="T89" fmla="*/ 1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9" h="200">
                  <a:moveTo>
                    <a:pt x="226" y="49"/>
                  </a:moveTo>
                  <a:lnTo>
                    <a:pt x="183" y="49"/>
                  </a:lnTo>
                  <a:lnTo>
                    <a:pt x="183" y="15"/>
                  </a:lnTo>
                  <a:lnTo>
                    <a:pt x="183" y="15"/>
                  </a:lnTo>
                  <a:lnTo>
                    <a:pt x="181" y="9"/>
                  </a:lnTo>
                  <a:lnTo>
                    <a:pt x="178" y="4"/>
                  </a:lnTo>
                  <a:lnTo>
                    <a:pt x="173" y="1"/>
                  </a:lnTo>
                  <a:lnTo>
                    <a:pt x="166" y="0"/>
                  </a:lnTo>
                  <a:lnTo>
                    <a:pt x="74" y="0"/>
                  </a:lnTo>
                  <a:lnTo>
                    <a:pt x="74" y="0"/>
                  </a:lnTo>
                  <a:lnTo>
                    <a:pt x="68" y="1"/>
                  </a:lnTo>
                  <a:lnTo>
                    <a:pt x="62" y="4"/>
                  </a:lnTo>
                  <a:lnTo>
                    <a:pt x="58" y="9"/>
                  </a:lnTo>
                  <a:lnTo>
                    <a:pt x="57" y="15"/>
                  </a:lnTo>
                  <a:lnTo>
                    <a:pt x="57" y="49"/>
                  </a:lnTo>
                  <a:lnTo>
                    <a:pt x="14" y="49"/>
                  </a:lnTo>
                  <a:lnTo>
                    <a:pt x="14" y="49"/>
                  </a:lnTo>
                  <a:lnTo>
                    <a:pt x="9" y="50"/>
                  </a:lnTo>
                  <a:lnTo>
                    <a:pt x="5" y="53"/>
                  </a:lnTo>
                  <a:lnTo>
                    <a:pt x="2" y="56"/>
                  </a:lnTo>
                  <a:lnTo>
                    <a:pt x="0" y="63"/>
                  </a:lnTo>
                  <a:lnTo>
                    <a:pt x="0" y="187"/>
                  </a:lnTo>
                  <a:lnTo>
                    <a:pt x="0" y="187"/>
                  </a:lnTo>
                  <a:lnTo>
                    <a:pt x="2" y="193"/>
                  </a:lnTo>
                  <a:lnTo>
                    <a:pt x="5" y="197"/>
                  </a:lnTo>
                  <a:lnTo>
                    <a:pt x="9" y="200"/>
                  </a:lnTo>
                  <a:lnTo>
                    <a:pt x="14" y="200"/>
                  </a:lnTo>
                  <a:lnTo>
                    <a:pt x="226" y="200"/>
                  </a:lnTo>
                  <a:lnTo>
                    <a:pt x="226" y="200"/>
                  </a:lnTo>
                  <a:lnTo>
                    <a:pt x="230" y="200"/>
                  </a:lnTo>
                  <a:lnTo>
                    <a:pt x="235" y="197"/>
                  </a:lnTo>
                  <a:lnTo>
                    <a:pt x="238" y="193"/>
                  </a:lnTo>
                  <a:lnTo>
                    <a:pt x="239" y="187"/>
                  </a:lnTo>
                  <a:lnTo>
                    <a:pt x="239" y="63"/>
                  </a:lnTo>
                  <a:lnTo>
                    <a:pt x="239" y="63"/>
                  </a:lnTo>
                  <a:lnTo>
                    <a:pt x="238" y="56"/>
                  </a:lnTo>
                  <a:lnTo>
                    <a:pt x="235" y="53"/>
                  </a:lnTo>
                  <a:lnTo>
                    <a:pt x="230" y="50"/>
                  </a:lnTo>
                  <a:lnTo>
                    <a:pt x="226" y="49"/>
                  </a:lnTo>
                  <a:lnTo>
                    <a:pt x="226" y="49"/>
                  </a:lnTo>
                  <a:close/>
                  <a:moveTo>
                    <a:pt x="230" y="63"/>
                  </a:moveTo>
                  <a:lnTo>
                    <a:pt x="230" y="187"/>
                  </a:lnTo>
                  <a:lnTo>
                    <a:pt x="230" y="187"/>
                  </a:lnTo>
                  <a:lnTo>
                    <a:pt x="229" y="191"/>
                  </a:lnTo>
                  <a:lnTo>
                    <a:pt x="226" y="193"/>
                  </a:lnTo>
                  <a:lnTo>
                    <a:pt x="14" y="193"/>
                  </a:lnTo>
                  <a:lnTo>
                    <a:pt x="14" y="193"/>
                  </a:lnTo>
                  <a:lnTo>
                    <a:pt x="11" y="191"/>
                  </a:lnTo>
                  <a:lnTo>
                    <a:pt x="9" y="187"/>
                  </a:lnTo>
                  <a:lnTo>
                    <a:pt x="9" y="63"/>
                  </a:lnTo>
                  <a:lnTo>
                    <a:pt x="9" y="63"/>
                  </a:lnTo>
                  <a:lnTo>
                    <a:pt x="11" y="60"/>
                  </a:lnTo>
                  <a:lnTo>
                    <a:pt x="14" y="58"/>
                  </a:lnTo>
                  <a:lnTo>
                    <a:pt x="154" y="58"/>
                  </a:lnTo>
                  <a:lnTo>
                    <a:pt x="154" y="58"/>
                  </a:lnTo>
                  <a:lnTo>
                    <a:pt x="155" y="58"/>
                  </a:lnTo>
                  <a:lnTo>
                    <a:pt x="226" y="58"/>
                  </a:lnTo>
                  <a:lnTo>
                    <a:pt x="226" y="58"/>
                  </a:lnTo>
                  <a:lnTo>
                    <a:pt x="229" y="60"/>
                  </a:lnTo>
                  <a:lnTo>
                    <a:pt x="230" y="63"/>
                  </a:lnTo>
                  <a:lnTo>
                    <a:pt x="230" y="63"/>
                  </a:lnTo>
                  <a:close/>
                  <a:moveTo>
                    <a:pt x="150" y="30"/>
                  </a:moveTo>
                  <a:lnTo>
                    <a:pt x="150" y="49"/>
                  </a:lnTo>
                  <a:lnTo>
                    <a:pt x="89" y="49"/>
                  </a:lnTo>
                  <a:lnTo>
                    <a:pt x="89" y="30"/>
                  </a:lnTo>
                  <a:lnTo>
                    <a:pt x="150" y="30"/>
                  </a:lnTo>
                  <a:close/>
                  <a:moveTo>
                    <a:pt x="173" y="49"/>
                  </a:moveTo>
                  <a:lnTo>
                    <a:pt x="158" y="49"/>
                  </a:lnTo>
                  <a:lnTo>
                    <a:pt x="158" y="26"/>
                  </a:lnTo>
                  <a:lnTo>
                    <a:pt x="158" y="26"/>
                  </a:lnTo>
                  <a:lnTo>
                    <a:pt x="158" y="23"/>
                  </a:lnTo>
                  <a:lnTo>
                    <a:pt x="155" y="21"/>
                  </a:lnTo>
                  <a:lnTo>
                    <a:pt x="85" y="21"/>
                  </a:lnTo>
                  <a:lnTo>
                    <a:pt x="85" y="21"/>
                  </a:lnTo>
                  <a:lnTo>
                    <a:pt x="81" y="23"/>
                  </a:lnTo>
                  <a:lnTo>
                    <a:pt x="80" y="26"/>
                  </a:lnTo>
                  <a:lnTo>
                    <a:pt x="80" y="49"/>
                  </a:lnTo>
                  <a:lnTo>
                    <a:pt x="66" y="49"/>
                  </a:lnTo>
                  <a:lnTo>
                    <a:pt x="66" y="15"/>
                  </a:lnTo>
                  <a:lnTo>
                    <a:pt x="66" y="15"/>
                  </a:lnTo>
                  <a:lnTo>
                    <a:pt x="66" y="14"/>
                  </a:lnTo>
                  <a:lnTo>
                    <a:pt x="68" y="11"/>
                  </a:lnTo>
                  <a:lnTo>
                    <a:pt x="71" y="9"/>
                  </a:lnTo>
                  <a:lnTo>
                    <a:pt x="74" y="9"/>
                  </a:lnTo>
                  <a:lnTo>
                    <a:pt x="166" y="9"/>
                  </a:lnTo>
                  <a:lnTo>
                    <a:pt x="166" y="9"/>
                  </a:lnTo>
                  <a:lnTo>
                    <a:pt x="169" y="9"/>
                  </a:lnTo>
                  <a:lnTo>
                    <a:pt x="172" y="11"/>
                  </a:lnTo>
                  <a:lnTo>
                    <a:pt x="173" y="14"/>
                  </a:lnTo>
                  <a:lnTo>
                    <a:pt x="173" y="15"/>
                  </a:lnTo>
                  <a:lnTo>
                    <a:pt x="173" y="4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500"/>
            <p:cNvSpPr>
              <a:spLocks noEditPoints="1"/>
            </p:cNvSpPr>
            <p:nvPr/>
          </p:nvSpPr>
          <p:spPr bwMode="auto">
            <a:xfrm>
              <a:off x="5175251" y="2413000"/>
              <a:ext cx="128588" cy="125413"/>
            </a:xfrm>
            <a:custGeom>
              <a:avLst/>
              <a:gdLst>
                <a:gd name="T0" fmla="*/ 55 w 81"/>
                <a:gd name="T1" fmla="*/ 24 h 79"/>
                <a:gd name="T2" fmla="*/ 55 w 81"/>
                <a:gd name="T3" fmla="*/ 4 h 79"/>
                <a:gd name="T4" fmla="*/ 51 w 81"/>
                <a:gd name="T5" fmla="*/ 0 h 79"/>
                <a:gd name="T6" fmla="*/ 29 w 81"/>
                <a:gd name="T7" fmla="*/ 0 h 79"/>
                <a:gd name="T8" fmla="*/ 24 w 81"/>
                <a:gd name="T9" fmla="*/ 4 h 79"/>
                <a:gd name="T10" fmla="*/ 3 w 81"/>
                <a:gd name="T11" fmla="*/ 24 h 79"/>
                <a:gd name="T12" fmla="*/ 0 w 81"/>
                <a:gd name="T13" fmla="*/ 26 h 79"/>
                <a:gd name="T14" fmla="*/ 0 w 81"/>
                <a:gd name="T15" fmla="*/ 50 h 79"/>
                <a:gd name="T16" fmla="*/ 0 w 81"/>
                <a:gd name="T17" fmla="*/ 53 h 79"/>
                <a:gd name="T18" fmla="*/ 24 w 81"/>
                <a:gd name="T19" fmla="*/ 55 h 79"/>
                <a:gd name="T20" fmla="*/ 24 w 81"/>
                <a:gd name="T21" fmla="*/ 75 h 79"/>
                <a:gd name="T22" fmla="*/ 29 w 81"/>
                <a:gd name="T23" fmla="*/ 79 h 79"/>
                <a:gd name="T24" fmla="*/ 51 w 81"/>
                <a:gd name="T25" fmla="*/ 79 h 79"/>
                <a:gd name="T26" fmla="*/ 55 w 81"/>
                <a:gd name="T27" fmla="*/ 75 h 79"/>
                <a:gd name="T28" fmla="*/ 77 w 81"/>
                <a:gd name="T29" fmla="*/ 55 h 79"/>
                <a:gd name="T30" fmla="*/ 80 w 81"/>
                <a:gd name="T31" fmla="*/ 53 h 79"/>
                <a:gd name="T32" fmla="*/ 81 w 81"/>
                <a:gd name="T33" fmla="*/ 29 h 79"/>
                <a:gd name="T34" fmla="*/ 80 w 81"/>
                <a:gd name="T35" fmla="*/ 26 h 79"/>
                <a:gd name="T36" fmla="*/ 77 w 81"/>
                <a:gd name="T37" fmla="*/ 24 h 79"/>
                <a:gd name="T38" fmla="*/ 8 w 81"/>
                <a:gd name="T39" fmla="*/ 46 h 79"/>
                <a:gd name="T40" fmla="*/ 29 w 81"/>
                <a:gd name="T41" fmla="*/ 33 h 79"/>
                <a:gd name="T42" fmla="*/ 32 w 81"/>
                <a:gd name="T43" fmla="*/ 32 h 79"/>
                <a:gd name="T44" fmla="*/ 34 w 81"/>
                <a:gd name="T45" fmla="*/ 9 h 79"/>
                <a:gd name="T46" fmla="*/ 47 w 81"/>
                <a:gd name="T47" fmla="*/ 29 h 79"/>
                <a:gd name="T48" fmla="*/ 47 w 81"/>
                <a:gd name="T49" fmla="*/ 32 h 79"/>
                <a:gd name="T50" fmla="*/ 72 w 81"/>
                <a:gd name="T51" fmla="*/ 33 h 79"/>
                <a:gd name="T52" fmla="*/ 51 w 81"/>
                <a:gd name="T53" fmla="*/ 46 h 79"/>
                <a:gd name="T54" fmla="*/ 47 w 81"/>
                <a:gd name="T55" fmla="*/ 47 h 79"/>
                <a:gd name="T56" fmla="*/ 47 w 81"/>
                <a:gd name="T57" fmla="*/ 70 h 79"/>
                <a:gd name="T58" fmla="*/ 34 w 81"/>
                <a:gd name="T59" fmla="*/ 50 h 79"/>
                <a:gd name="T60" fmla="*/ 32 w 81"/>
                <a:gd name="T61" fmla="*/ 47 h 79"/>
                <a:gd name="T62" fmla="*/ 29 w 81"/>
                <a:gd name="T63" fmla="*/ 4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79">
                  <a:moveTo>
                    <a:pt x="77" y="24"/>
                  </a:moveTo>
                  <a:lnTo>
                    <a:pt x="55" y="24"/>
                  </a:lnTo>
                  <a:lnTo>
                    <a:pt x="55" y="4"/>
                  </a:lnTo>
                  <a:lnTo>
                    <a:pt x="55" y="4"/>
                  </a:lnTo>
                  <a:lnTo>
                    <a:pt x="54" y="1"/>
                  </a:lnTo>
                  <a:lnTo>
                    <a:pt x="51" y="0"/>
                  </a:lnTo>
                  <a:lnTo>
                    <a:pt x="29" y="0"/>
                  </a:lnTo>
                  <a:lnTo>
                    <a:pt x="29" y="0"/>
                  </a:lnTo>
                  <a:lnTo>
                    <a:pt x="26" y="1"/>
                  </a:lnTo>
                  <a:lnTo>
                    <a:pt x="24" y="4"/>
                  </a:lnTo>
                  <a:lnTo>
                    <a:pt x="24" y="24"/>
                  </a:lnTo>
                  <a:lnTo>
                    <a:pt x="3" y="24"/>
                  </a:lnTo>
                  <a:lnTo>
                    <a:pt x="3" y="24"/>
                  </a:lnTo>
                  <a:lnTo>
                    <a:pt x="0" y="26"/>
                  </a:lnTo>
                  <a:lnTo>
                    <a:pt x="0" y="29"/>
                  </a:lnTo>
                  <a:lnTo>
                    <a:pt x="0" y="50"/>
                  </a:lnTo>
                  <a:lnTo>
                    <a:pt x="0" y="50"/>
                  </a:lnTo>
                  <a:lnTo>
                    <a:pt x="0" y="53"/>
                  </a:lnTo>
                  <a:lnTo>
                    <a:pt x="3" y="55"/>
                  </a:lnTo>
                  <a:lnTo>
                    <a:pt x="24" y="55"/>
                  </a:lnTo>
                  <a:lnTo>
                    <a:pt x="24" y="75"/>
                  </a:lnTo>
                  <a:lnTo>
                    <a:pt x="24" y="75"/>
                  </a:lnTo>
                  <a:lnTo>
                    <a:pt x="26" y="78"/>
                  </a:lnTo>
                  <a:lnTo>
                    <a:pt x="29" y="79"/>
                  </a:lnTo>
                  <a:lnTo>
                    <a:pt x="51" y="79"/>
                  </a:lnTo>
                  <a:lnTo>
                    <a:pt x="51" y="79"/>
                  </a:lnTo>
                  <a:lnTo>
                    <a:pt x="54" y="78"/>
                  </a:lnTo>
                  <a:lnTo>
                    <a:pt x="55" y="75"/>
                  </a:lnTo>
                  <a:lnTo>
                    <a:pt x="55" y="55"/>
                  </a:lnTo>
                  <a:lnTo>
                    <a:pt x="77" y="55"/>
                  </a:lnTo>
                  <a:lnTo>
                    <a:pt x="77" y="55"/>
                  </a:lnTo>
                  <a:lnTo>
                    <a:pt x="80" y="53"/>
                  </a:lnTo>
                  <a:lnTo>
                    <a:pt x="81" y="50"/>
                  </a:lnTo>
                  <a:lnTo>
                    <a:pt x="81" y="29"/>
                  </a:lnTo>
                  <a:lnTo>
                    <a:pt x="81" y="29"/>
                  </a:lnTo>
                  <a:lnTo>
                    <a:pt x="80" y="26"/>
                  </a:lnTo>
                  <a:lnTo>
                    <a:pt x="77" y="24"/>
                  </a:lnTo>
                  <a:lnTo>
                    <a:pt x="77" y="24"/>
                  </a:lnTo>
                  <a:close/>
                  <a:moveTo>
                    <a:pt x="29" y="46"/>
                  </a:moveTo>
                  <a:lnTo>
                    <a:pt x="8" y="46"/>
                  </a:lnTo>
                  <a:lnTo>
                    <a:pt x="8" y="33"/>
                  </a:lnTo>
                  <a:lnTo>
                    <a:pt x="29" y="33"/>
                  </a:lnTo>
                  <a:lnTo>
                    <a:pt x="29" y="33"/>
                  </a:lnTo>
                  <a:lnTo>
                    <a:pt x="32" y="32"/>
                  </a:lnTo>
                  <a:lnTo>
                    <a:pt x="34" y="29"/>
                  </a:lnTo>
                  <a:lnTo>
                    <a:pt x="34" y="9"/>
                  </a:lnTo>
                  <a:lnTo>
                    <a:pt x="47" y="9"/>
                  </a:lnTo>
                  <a:lnTo>
                    <a:pt x="47" y="29"/>
                  </a:lnTo>
                  <a:lnTo>
                    <a:pt x="47" y="29"/>
                  </a:lnTo>
                  <a:lnTo>
                    <a:pt x="47" y="32"/>
                  </a:lnTo>
                  <a:lnTo>
                    <a:pt x="51" y="33"/>
                  </a:lnTo>
                  <a:lnTo>
                    <a:pt x="72" y="33"/>
                  </a:lnTo>
                  <a:lnTo>
                    <a:pt x="72" y="46"/>
                  </a:lnTo>
                  <a:lnTo>
                    <a:pt x="51" y="46"/>
                  </a:lnTo>
                  <a:lnTo>
                    <a:pt x="51" y="46"/>
                  </a:lnTo>
                  <a:lnTo>
                    <a:pt x="47" y="47"/>
                  </a:lnTo>
                  <a:lnTo>
                    <a:pt x="47" y="50"/>
                  </a:lnTo>
                  <a:lnTo>
                    <a:pt x="47" y="70"/>
                  </a:lnTo>
                  <a:lnTo>
                    <a:pt x="34" y="70"/>
                  </a:lnTo>
                  <a:lnTo>
                    <a:pt x="34" y="50"/>
                  </a:lnTo>
                  <a:lnTo>
                    <a:pt x="34" y="50"/>
                  </a:lnTo>
                  <a:lnTo>
                    <a:pt x="32" y="47"/>
                  </a:lnTo>
                  <a:lnTo>
                    <a:pt x="29" y="46"/>
                  </a:lnTo>
                  <a:lnTo>
                    <a:pt x="29" y="4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7" name="Group 206"/>
          <p:cNvGrpSpPr/>
          <p:nvPr/>
        </p:nvGrpSpPr>
        <p:grpSpPr>
          <a:xfrm>
            <a:off x="7971569" y="2350046"/>
            <a:ext cx="577804" cy="302927"/>
            <a:chOff x="6550026" y="2259013"/>
            <a:chExt cx="490538" cy="342900"/>
          </a:xfrm>
        </p:grpSpPr>
        <p:sp>
          <p:nvSpPr>
            <p:cNvPr id="208" name="Freeform 501"/>
            <p:cNvSpPr>
              <a:spLocks noEditPoints="1"/>
            </p:cNvSpPr>
            <p:nvPr/>
          </p:nvSpPr>
          <p:spPr bwMode="auto">
            <a:xfrm>
              <a:off x="6550026" y="2259013"/>
              <a:ext cx="490538" cy="342900"/>
            </a:xfrm>
            <a:custGeom>
              <a:avLst/>
              <a:gdLst>
                <a:gd name="T0" fmla="*/ 161 w 309"/>
                <a:gd name="T1" fmla="*/ 20 h 216"/>
                <a:gd name="T2" fmla="*/ 187 w 309"/>
                <a:gd name="T3" fmla="*/ 29 h 216"/>
                <a:gd name="T4" fmla="*/ 29 w 309"/>
                <a:gd name="T5" fmla="*/ 69 h 216"/>
                <a:gd name="T6" fmla="*/ 12 w 309"/>
                <a:gd name="T7" fmla="*/ 74 h 216"/>
                <a:gd name="T8" fmla="*/ 0 w 309"/>
                <a:gd name="T9" fmla="*/ 92 h 216"/>
                <a:gd name="T10" fmla="*/ 0 w 309"/>
                <a:gd name="T11" fmla="*/ 115 h 216"/>
                <a:gd name="T12" fmla="*/ 12 w 309"/>
                <a:gd name="T13" fmla="*/ 133 h 216"/>
                <a:gd name="T14" fmla="*/ 29 w 309"/>
                <a:gd name="T15" fmla="*/ 138 h 216"/>
                <a:gd name="T16" fmla="*/ 49 w 309"/>
                <a:gd name="T17" fmla="*/ 129 h 216"/>
                <a:gd name="T18" fmla="*/ 58 w 309"/>
                <a:gd name="T19" fmla="*/ 109 h 216"/>
                <a:gd name="T20" fmla="*/ 116 w 309"/>
                <a:gd name="T21" fmla="*/ 115 h 216"/>
                <a:gd name="T22" fmla="*/ 127 w 309"/>
                <a:gd name="T23" fmla="*/ 130 h 216"/>
                <a:gd name="T24" fmla="*/ 144 w 309"/>
                <a:gd name="T25" fmla="*/ 163 h 216"/>
                <a:gd name="T26" fmla="*/ 175 w 309"/>
                <a:gd name="T27" fmla="*/ 182 h 216"/>
                <a:gd name="T28" fmla="*/ 279 w 309"/>
                <a:gd name="T29" fmla="*/ 216 h 216"/>
                <a:gd name="T30" fmla="*/ 296 w 309"/>
                <a:gd name="T31" fmla="*/ 212 h 216"/>
                <a:gd name="T32" fmla="*/ 308 w 309"/>
                <a:gd name="T33" fmla="*/ 193 h 216"/>
                <a:gd name="T34" fmla="*/ 297 w 309"/>
                <a:gd name="T35" fmla="*/ 195 h 216"/>
                <a:gd name="T36" fmla="*/ 271 w 309"/>
                <a:gd name="T37" fmla="*/ 207 h 216"/>
                <a:gd name="T38" fmla="*/ 285 w 309"/>
                <a:gd name="T39" fmla="*/ 186 h 216"/>
                <a:gd name="T40" fmla="*/ 303 w 309"/>
                <a:gd name="T41" fmla="*/ 175 h 216"/>
                <a:gd name="T42" fmla="*/ 309 w 309"/>
                <a:gd name="T43" fmla="*/ 158 h 216"/>
                <a:gd name="T44" fmla="*/ 293 w 309"/>
                <a:gd name="T45" fmla="*/ 141 h 216"/>
                <a:gd name="T46" fmla="*/ 288 w 309"/>
                <a:gd name="T47" fmla="*/ 115 h 216"/>
                <a:gd name="T48" fmla="*/ 268 w 309"/>
                <a:gd name="T49" fmla="*/ 81 h 216"/>
                <a:gd name="T50" fmla="*/ 224 w 309"/>
                <a:gd name="T51" fmla="*/ 49 h 216"/>
                <a:gd name="T52" fmla="*/ 239 w 309"/>
                <a:gd name="T53" fmla="*/ 49 h 216"/>
                <a:gd name="T54" fmla="*/ 234 w 309"/>
                <a:gd name="T55" fmla="*/ 29 h 216"/>
                <a:gd name="T56" fmla="*/ 138 w 309"/>
                <a:gd name="T57" fmla="*/ 11 h 216"/>
                <a:gd name="T58" fmla="*/ 184 w 309"/>
                <a:gd name="T59" fmla="*/ 207 h 216"/>
                <a:gd name="T60" fmla="*/ 260 w 309"/>
                <a:gd name="T61" fmla="*/ 187 h 216"/>
                <a:gd name="T62" fmla="*/ 250 w 309"/>
                <a:gd name="T63" fmla="*/ 83 h 216"/>
                <a:gd name="T64" fmla="*/ 273 w 309"/>
                <a:gd name="T65" fmla="*/ 101 h 216"/>
                <a:gd name="T66" fmla="*/ 280 w 309"/>
                <a:gd name="T67" fmla="*/ 141 h 216"/>
                <a:gd name="T68" fmla="*/ 240 w 309"/>
                <a:gd name="T69" fmla="*/ 136 h 216"/>
                <a:gd name="T70" fmla="*/ 231 w 309"/>
                <a:gd name="T71" fmla="*/ 136 h 216"/>
                <a:gd name="T72" fmla="*/ 240 w 309"/>
                <a:gd name="T73" fmla="*/ 150 h 216"/>
                <a:gd name="T74" fmla="*/ 296 w 309"/>
                <a:gd name="T75" fmla="*/ 152 h 216"/>
                <a:gd name="T76" fmla="*/ 299 w 309"/>
                <a:gd name="T77" fmla="*/ 158 h 216"/>
                <a:gd name="T78" fmla="*/ 280 w 309"/>
                <a:gd name="T79" fmla="*/ 176 h 216"/>
                <a:gd name="T80" fmla="*/ 178 w 309"/>
                <a:gd name="T81" fmla="*/ 173 h 216"/>
                <a:gd name="T82" fmla="*/ 145 w 309"/>
                <a:gd name="T83" fmla="*/ 147 h 216"/>
                <a:gd name="T84" fmla="*/ 133 w 309"/>
                <a:gd name="T85" fmla="*/ 120 h 216"/>
                <a:gd name="T86" fmla="*/ 47 w 309"/>
                <a:gd name="T87" fmla="*/ 92 h 216"/>
                <a:gd name="T88" fmla="*/ 43 w 309"/>
                <a:gd name="T89" fmla="*/ 123 h 216"/>
                <a:gd name="T90" fmla="*/ 21 w 309"/>
                <a:gd name="T91" fmla="*/ 126 h 216"/>
                <a:gd name="T92" fmla="*/ 9 w 309"/>
                <a:gd name="T93" fmla="*/ 98 h 216"/>
                <a:gd name="T94" fmla="*/ 21 w 309"/>
                <a:gd name="T95" fmla="*/ 80 h 216"/>
                <a:gd name="T96" fmla="*/ 219 w 309"/>
                <a:gd name="T97" fmla="*/ 60 h 216"/>
                <a:gd name="T98" fmla="*/ 202 w 309"/>
                <a:gd name="T99" fmla="*/ 4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9" h="216">
                  <a:moveTo>
                    <a:pt x="239" y="49"/>
                  </a:moveTo>
                  <a:lnTo>
                    <a:pt x="309" y="49"/>
                  </a:lnTo>
                  <a:lnTo>
                    <a:pt x="309" y="20"/>
                  </a:lnTo>
                  <a:lnTo>
                    <a:pt x="161" y="20"/>
                  </a:lnTo>
                  <a:lnTo>
                    <a:pt x="141" y="0"/>
                  </a:lnTo>
                  <a:lnTo>
                    <a:pt x="72" y="0"/>
                  </a:lnTo>
                  <a:lnTo>
                    <a:pt x="72" y="29"/>
                  </a:lnTo>
                  <a:lnTo>
                    <a:pt x="187" y="29"/>
                  </a:lnTo>
                  <a:lnTo>
                    <a:pt x="171" y="49"/>
                  </a:lnTo>
                  <a:lnTo>
                    <a:pt x="162" y="49"/>
                  </a:lnTo>
                  <a:lnTo>
                    <a:pt x="132" y="69"/>
                  </a:lnTo>
                  <a:lnTo>
                    <a:pt x="29" y="69"/>
                  </a:lnTo>
                  <a:lnTo>
                    <a:pt x="29" y="69"/>
                  </a:lnTo>
                  <a:lnTo>
                    <a:pt x="23" y="69"/>
                  </a:lnTo>
                  <a:lnTo>
                    <a:pt x="17" y="71"/>
                  </a:lnTo>
                  <a:lnTo>
                    <a:pt x="12" y="74"/>
                  </a:lnTo>
                  <a:lnTo>
                    <a:pt x="7" y="78"/>
                  </a:lnTo>
                  <a:lnTo>
                    <a:pt x="4" y="81"/>
                  </a:lnTo>
                  <a:lnTo>
                    <a:pt x="1" y="87"/>
                  </a:lnTo>
                  <a:lnTo>
                    <a:pt x="0" y="92"/>
                  </a:lnTo>
                  <a:lnTo>
                    <a:pt x="0" y="98"/>
                  </a:lnTo>
                  <a:lnTo>
                    <a:pt x="0" y="109"/>
                  </a:lnTo>
                  <a:lnTo>
                    <a:pt x="0" y="109"/>
                  </a:lnTo>
                  <a:lnTo>
                    <a:pt x="0" y="115"/>
                  </a:lnTo>
                  <a:lnTo>
                    <a:pt x="1" y="120"/>
                  </a:lnTo>
                  <a:lnTo>
                    <a:pt x="4" y="124"/>
                  </a:lnTo>
                  <a:lnTo>
                    <a:pt x="7" y="129"/>
                  </a:lnTo>
                  <a:lnTo>
                    <a:pt x="12" y="133"/>
                  </a:lnTo>
                  <a:lnTo>
                    <a:pt x="17" y="135"/>
                  </a:lnTo>
                  <a:lnTo>
                    <a:pt x="23" y="136"/>
                  </a:lnTo>
                  <a:lnTo>
                    <a:pt x="29" y="138"/>
                  </a:lnTo>
                  <a:lnTo>
                    <a:pt x="29" y="138"/>
                  </a:lnTo>
                  <a:lnTo>
                    <a:pt x="35" y="136"/>
                  </a:lnTo>
                  <a:lnTo>
                    <a:pt x="40" y="135"/>
                  </a:lnTo>
                  <a:lnTo>
                    <a:pt x="44" y="133"/>
                  </a:lnTo>
                  <a:lnTo>
                    <a:pt x="49" y="129"/>
                  </a:lnTo>
                  <a:lnTo>
                    <a:pt x="52" y="124"/>
                  </a:lnTo>
                  <a:lnTo>
                    <a:pt x="55" y="120"/>
                  </a:lnTo>
                  <a:lnTo>
                    <a:pt x="57" y="115"/>
                  </a:lnTo>
                  <a:lnTo>
                    <a:pt x="58" y="109"/>
                  </a:lnTo>
                  <a:lnTo>
                    <a:pt x="58" y="104"/>
                  </a:lnTo>
                  <a:lnTo>
                    <a:pt x="110" y="114"/>
                  </a:lnTo>
                  <a:lnTo>
                    <a:pt x="110" y="114"/>
                  </a:lnTo>
                  <a:lnTo>
                    <a:pt x="116" y="115"/>
                  </a:lnTo>
                  <a:lnTo>
                    <a:pt x="121" y="120"/>
                  </a:lnTo>
                  <a:lnTo>
                    <a:pt x="125" y="124"/>
                  </a:lnTo>
                  <a:lnTo>
                    <a:pt x="127" y="130"/>
                  </a:lnTo>
                  <a:lnTo>
                    <a:pt x="127" y="130"/>
                  </a:lnTo>
                  <a:lnTo>
                    <a:pt x="130" y="140"/>
                  </a:lnTo>
                  <a:lnTo>
                    <a:pt x="135" y="147"/>
                  </a:lnTo>
                  <a:lnTo>
                    <a:pt x="139" y="155"/>
                  </a:lnTo>
                  <a:lnTo>
                    <a:pt x="144" y="163"/>
                  </a:lnTo>
                  <a:lnTo>
                    <a:pt x="152" y="169"/>
                  </a:lnTo>
                  <a:lnTo>
                    <a:pt x="158" y="175"/>
                  </a:lnTo>
                  <a:lnTo>
                    <a:pt x="165" y="179"/>
                  </a:lnTo>
                  <a:lnTo>
                    <a:pt x="175" y="182"/>
                  </a:lnTo>
                  <a:lnTo>
                    <a:pt x="175" y="207"/>
                  </a:lnTo>
                  <a:lnTo>
                    <a:pt x="145" y="207"/>
                  </a:lnTo>
                  <a:lnTo>
                    <a:pt x="145" y="216"/>
                  </a:lnTo>
                  <a:lnTo>
                    <a:pt x="279" y="216"/>
                  </a:lnTo>
                  <a:lnTo>
                    <a:pt x="279" y="216"/>
                  </a:lnTo>
                  <a:lnTo>
                    <a:pt x="285" y="216"/>
                  </a:lnTo>
                  <a:lnTo>
                    <a:pt x="291" y="215"/>
                  </a:lnTo>
                  <a:lnTo>
                    <a:pt x="296" y="212"/>
                  </a:lnTo>
                  <a:lnTo>
                    <a:pt x="300" y="207"/>
                  </a:lnTo>
                  <a:lnTo>
                    <a:pt x="303" y="204"/>
                  </a:lnTo>
                  <a:lnTo>
                    <a:pt x="306" y="198"/>
                  </a:lnTo>
                  <a:lnTo>
                    <a:pt x="308" y="193"/>
                  </a:lnTo>
                  <a:lnTo>
                    <a:pt x="309" y="187"/>
                  </a:lnTo>
                  <a:lnTo>
                    <a:pt x="299" y="187"/>
                  </a:lnTo>
                  <a:lnTo>
                    <a:pt x="299" y="187"/>
                  </a:lnTo>
                  <a:lnTo>
                    <a:pt x="297" y="195"/>
                  </a:lnTo>
                  <a:lnTo>
                    <a:pt x="294" y="201"/>
                  </a:lnTo>
                  <a:lnTo>
                    <a:pt x="286" y="205"/>
                  </a:lnTo>
                  <a:lnTo>
                    <a:pt x="279" y="207"/>
                  </a:lnTo>
                  <a:lnTo>
                    <a:pt x="271" y="207"/>
                  </a:lnTo>
                  <a:lnTo>
                    <a:pt x="271" y="187"/>
                  </a:lnTo>
                  <a:lnTo>
                    <a:pt x="280" y="187"/>
                  </a:lnTo>
                  <a:lnTo>
                    <a:pt x="280" y="187"/>
                  </a:lnTo>
                  <a:lnTo>
                    <a:pt x="285" y="186"/>
                  </a:lnTo>
                  <a:lnTo>
                    <a:pt x="291" y="184"/>
                  </a:lnTo>
                  <a:lnTo>
                    <a:pt x="296" y="182"/>
                  </a:lnTo>
                  <a:lnTo>
                    <a:pt x="300" y="178"/>
                  </a:lnTo>
                  <a:lnTo>
                    <a:pt x="303" y="175"/>
                  </a:lnTo>
                  <a:lnTo>
                    <a:pt x="306" y="169"/>
                  </a:lnTo>
                  <a:lnTo>
                    <a:pt x="308" y="164"/>
                  </a:lnTo>
                  <a:lnTo>
                    <a:pt x="309" y="158"/>
                  </a:lnTo>
                  <a:lnTo>
                    <a:pt x="309" y="158"/>
                  </a:lnTo>
                  <a:lnTo>
                    <a:pt x="308" y="152"/>
                  </a:lnTo>
                  <a:lnTo>
                    <a:pt x="305" y="146"/>
                  </a:lnTo>
                  <a:lnTo>
                    <a:pt x="299" y="143"/>
                  </a:lnTo>
                  <a:lnTo>
                    <a:pt x="293" y="141"/>
                  </a:lnTo>
                  <a:lnTo>
                    <a:pt x="289" y="141"/>
                  </a:lnTo>
                  <a:lnTo>
                    <a:pt x="289" y="124"/>
                  </a:lnTo>
                  <a:lnTo>
                    <a:pt x="289" y="124"/>
                  </a:lnTo>
                  <a:lnTo>
                    <a:pt x="288" y="115"/>
                  </a:lnTo>
                  <a:lnTo>
                    <a:pt x="285" y="104"/>
                  </a:lnTo>
                  <a:lnTo>
                    <a:pt x="282" y="97"/>
                  </a:lnTo>
                  <a:lnTo>
                    <a:pt x="276" y="89"/>
                  </a:lnTo>
                  <a:lnTo>
                    <a:pt x="268" y="81"/>
                  </a:lnTo>
                  <a:lnTo>
                    <a:pt x="259" y="77"/>
                  </a:lnTo>
                  <a:lnTo>
                    <a:pt x="250" y="74"/>
                  </a:lnTo>
                  <a:lnTo>
                    <a:pt x="240" y="71"/>
                  </a:lnTo>
                  <a:lnTo>
                    <a:pt x="224" y="49"/>
                  </a:lnTo>
                  <a:lnTo>
                    <a:pt x="214" y="49"/>
                  </a:lnTo>
                  <a:lnTo>
                    <a:pt x="199" y="29"/>
                  </a:lnTo>
                  <a:lnTo>
                    <a:pt x="220" y="29"/>
                  </a:lnTo>
                  <a:lnTo>
                    <a:pt x="239" y="49"/>
                  </a:lnTo>
                  <a:close/>
                  <a:moveTo>
                    <a:pt x="299" y="29"/>
                  </a:moveTo>
                  <a:lnTo>
                    <a:pt x="299" y="40"/>
                  </a:lnTo>
                  <a:lnTo>
                    <a:pt x="243" y="40"/>
                  </a:lnTo>
                  <a:lnTo>
                    <a:pt x="234" y="29"/>
                  </a:lnTo>
                  <a:lnTo>
                    <a:pt x="299" y="29"/>
                  </a:lnTo>
                  <a:close/>
                  <a:moveTo>
                    <a:pt x="81" y="20"/>
                  </a:moveTo>
                  <a:lnTo>
                    <a:pt x="81" y="11"/>
                  </a:lnTo>
                  <a:lnTo>
                    <a:pt x="138" y="11"/>
                  </a:lnTo>
                  <a:lnTo>
                    <a:pt x="147" y="20"/>
                  </a:lnTo>
                  <a:lnTo>
                    <a:pt x="81" y="20"/>
                  </a:lnTo>
                  <a:close/>
                  <a:moveTo>
                    <a:pt x="260" y="207"/>
                  </a:moveTo>
                  <a:lnTo>
                    <a:pt x="184" y="207"/>
                  </a:lnTo>
                  <a:lnTo>
                    <a:pt x="184" y="186"/>
                  </a:lnTo>
                  <a:lnTo>
                    <a:pt x="184" y="186"/>
                  </a:lnTo>
                  <a:lnTo>
                    <a:pt x="199" y="187"/>
                  </a:lnTo>
                  <a:lnTo>
                    <a:pt x="260" y="187"/>
                  </a:lnTo>
                  <a:lnTo>
                    <a:pt x="260" y="207"/>
                  </a:lnTo>
                  <a:close/>
                  <a:moveTo>
                    <a:pt x="240" y="81"/>
                  </a:moveTo>
                  <a:lnTo>
                    <a:pt x="240" y="81"/>
                  </a:lnTo>
                  <a:lnTo>
                    <a:pt x="250" y="83"/>
                  </a:lnTo>
                  <a:lnTo>
                    <a:pt x="256" y="86"/>
                  </a:lnTo>
                  <a:lnTo>
                    <a:pt x="263" y="91"/>
                  </a:lnTo>
                  <a:lnTo>
                    <a:pt x="268" y="95"/>
                  </a:lnTo>
                  <a:lnTo>
                    <a:pt x="273" y="101"/>
                  </a:lnTo>
                  <a:lnTo>
                    <a:pt x="277" y="109"/>
                  </a:lnTo>
                  <a:lnTo>
                    <a:pt x="279" y="117"/>
                  </a:lnTo>
                  <a:lnTo>
                    <a:pt x="280" y="124"/>
                  </a:lnTo>
                  <a:lnTo>
                    <a:pt x="280" y="141"/>
                  </a:lnTo>
                  <a:lnTo>
                    <a:pt x="247" y="141"/>
                  </a:lnTo>
                  <a:lnTo>
                    <a:pt x="247" y="141"/>
                  </a:lnTo>
                  <a:lnTo>
                    <a:pt x="242" y="140"/>
                  </a:lnTo>
                  <a:lnTo>
                    <a:pt x="240" y="136"/>
                  </a:lnTo>
                  <a:lnTo>
                    <a:pt x="240" y="81"/>
                  </a:lnTo>
                  <a:close/>
                  <a:moveTo>
                    <a:pt x="219" y="60"/>
                  </a:moveTo>
                  <a:lnTo>
                    <a:pt x="231" y="75"/>
                  </a:lnTo>
                  <a:lnTo>
                    <a:pt x="231" y="136"/>
                  </a:lnTo>
                  <a:lnTo>
                    <a:pt x="231" y="136"/>
                  </a:lnTo>
                  <a:lnTo>
                    <a:pt x="233" y="141"/>
                  </a:lnTo>
                  <a:lnTo>
                    <a:pt x="236" y="146"/>
                  </a:lnTo>
                  <a:lnTo>
                    <a:pt x="240" y="150"/>
                  </a:lnTo>
                  <a:lnTo>
                    <a:pt x="247" y="150"/>
                  </a:lnTo>
                  <a:lnTo>
                    <a:pt x="293" y="150"/>
                  </a:lnTo>
                  <a:lnTo>
                    <a:pt x="293" y="150"/>
                  </a:lnTo>
                  <a:lnTo>
                    <a:pt x="296" y="152"/>
                  </a:lnTo>
                  <a:lnTo>
                    <a:pt x="297" y="153"/>
                  </a:lnTo>
                  <a:lnTo>
                    <a:pt x="299" y="155"/>
                  </a:lnTo>
                  <a:lnTo>
                    <a:pt x="299" y="158"/>
                  </a:lnTo>
                  <a:lnTo>
                    <a:pt x="299" y="158"/>
                  </a:lnTo>
                  <a:lnTo>
                    <a:pt x="297" y="166"/>
                  </a:lnTo>
                  <a:lnTo>
                    <a:pt x="293" y="172"/>
                  </a:lnTo>
                  <a:lnTo>
                    <a:pt x="286" y="175"/>
                  </a:lnTo>
                  <a:lnTo>
                    <a:pt x="280" y="176"/>
                  </a:lnTo>
                  <a:lnTo>
                    <a:pt x="199" y="176"/>
                  </a:lnTo>
                  <a:lnTo>
                    <a:pt x="199" y="176"/>
                  </a:lnTo>
                  <a:lnTo>
                    <a:pt x="188" y="176"/>
                  </a:lnTo>
                  <a:lnTo>
                    <a:pt x="178" y="173"/>
                  </a:lnTo>
                  <a:lnTo>
                    <a:pt x="168" y="169"/>
                  </a:lnTo>
                  <a:lnTo>
                    <a:pt x="159" y="163"/>
                  </a:lnTo>
                  <a:lnTo>
                    <a:pt x="152" y="156"/>
                  </a:lnTo>
                  <a:lnTo>
                    <a:pt x="145" y="147"/>
                  </a:lnTo>
                  <a:lnTo>
                    <a:pt x="141" y="138"/>
                  </a:lnTo>
                  <a:lnTo>
                    <a:pt x="138" y="127"/>
                  </a:lnTo>
                  <a:lnTo>
                    <a:pt x="138" y="127"/>
                  </a:lnTo>
                  <a:lnTo>
                    <a:pt x="133" y="120"/>
                  </a:lnTo>
                  <a:lnTo>
                    <a:pt x="129" y="112"/>
                  </a:lnTo>
                  <a:lnTo>
                    <a:pt x="121" y="107"/>
                  </a:lnTo>
                  <a:lnTo>
                    <a:pt x="112" y="104"/>
                  </a:lnTo>
                  <a:lnTo>
                    <a:pt x="47" y="92"/>
                  </a:lnTo>
                  <a:lnTo>
                    <a:pt x="47" y="109"/>
                  </a:lnTo>
                  <a:lnTo>
                    <a:pt x="47" y="109"/>
                  </a:lnTo>
                  <a:lnTo>
                    <a:pt x="46" y="117"/>
                  </a:lnTo>
                  <a:lnTo>
                    <a:pt x="43" y="123"/>
                  </a:lnTo>
                  <a:lnTo>
                    <a:pt x="37" y="126"/>
                  </a:lnTo>
                  <a:lnTo>
                    <a:pt x="29" y="127"/>
                  </a:lnTo>
                  <a:lnTo>
                    <a:pt x="29" y="127"/>
                  </a:lnTo>
                  <a:lnTo>
                    <a:pt x="21" y="126"/>
                  </a:lnTo>
                  <a:lnTo>
                    <a:pt x="15" y="123"/>
                  </a:lnTo>
                  <a:lnTo>
                    <a:pt x="11" y="117"/>
                  </a:lnTo>
                  <a:lnTo>
                    <a:pt x="9" y="109"/>
                  </a:lnTo>
                  <a:lnTo>
                    <a:pt x="9" y="98"/>
                  </a:lnTo>
                  <a:lnTo>
                    <a:pt x="9" y="98"/>
                  </a:lnTo>
                  <a:lnTo>
                    <a:pt x="11" y="91"/>
                  </a:lnTo>
                  <a:lnTo>
                    <a:pt x="15" y="84"/>
                  </a:lnTo>
                  <a:lnTo>
                    <a:pt x="21" y="80"/>
                  </a:lnTo>
                  <a:lnTo>
                    <a:pt x="29" y="78"/>
                  </a:lnTo>
                  <a:lnTo>
                    <a:pt x="135" y="78"/>
                  </a:lnTo>
                  <a:lnTo>
                    <a:pt x="165" y="60"/>
                  </a:lnTo>
                  <a:lnTo>
                    <a:pt x="219" y="60"/>
                  </a:lnTo>
                  <a:close/>
                  <a:moveTo>
                    <a:pt x="202" y="49"/>
                  </a:moveTo>
                  <a:lnTo>
                    <a:pt x="184" y="49"/>
                  </a:lnTo>
                  <a:lnTo>
                    <a:pt x="193" y="37"/>
                  </a:lnTo>
                  <a:lnTo>
                    <a:pt x="202" y="4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502"/>
            <p:cNvSpPr>
              <a:spLocks noEditPoints="1"/>
            </p:cNvSpPr>
            <p:nvPr/>
          </p:nvSpPr>
          <p:spPr bwMode="auto">
            <a:xfrm>
              <a:off x="6796088" y="2382838"/>
              <a:ext cx="106363" cy="109538"/>
            </a:xfrm>
            <a:custGeom>
              <a:avLst/>
              <a:gdLst>
                <a:gd name="T0" fmla="*/ 0 w 67"/>
                <a:gd name="T1" fmla="*/ 49 h 69"/>
                <a:gd name="T2" fmla="*/ 18 w 67"/>
                <a:gd name="T3" fmla="*/ 49 h 69"/>
                <a:gd name="T4" fmla="*/ 18 w 67"/>
                <a:gd name="T5" fmla="*/ 69 h 69"/>
                <a:gd name="T6" fmla="*/ 47 w 67"/>
                <a:gd name="T7" fmla="*/ 69 h 69"/>
                <a:gd name="T8" fmla="*/ 47 w 67"/>
                <a:gd name="T9" fmla="*/ 49 h 69"/>
                <a:gd name="T10" fmla="*/ 67 w 67"/>
                <a:gd name="T11" fmla="*/ 49 h 69"/>
                <a:gd name="T12" fmla="*/ 67 w 67"/>
                <a:gd name="T13" fmla="*/ 20 h 69"/>
                <a:gd name="T14" fmla="*/ 47 w 67"/>
                <a:gd name="T15" fmla="*/ 20 h 69"/>
                <a:gd name="T16" fmla="*/ 47 w 67"/>
                <a:gd name="T17" fmla="*/ 0 h 69"/>
                <a:gd name="T18" fmla="*/ 18 w 67"/>
                <a:gd name="T19" fmla="*/ 0 h 69"/>
                <a:gd name="T20" fmla="*/ 18 w 67"/>
                <a:gd name="T21" fmla="*/ 20 h 69"/>
                <a:gd name="T22" fmla="*/ 0 w 67"/>
                <a:gd name="T23" fmla="*/ 20 h 69"/>
                <a:gd name="T24" fmla="*/ 0 w 67"/>
                <a:gd name="T25" fmla="*/ 49 h 69"/>
                <a:gd name="T26" fmla="*/ 9 w 67"/>
                <a:gd name="T27" fmla="*/ 31 h 69"/>
                <a:gd name="T28" fmla="*/ 29 w 67"/>
                <a:gd name="T29" fmla="*/ 31 h 69"/>
                <a:gd name="T30" fmla="*/ 29 w 67"/>
                <a:gd name="T31" fmla="*/ 11 h 69"/>
                <a:gd name="T32" fmla="*/ 38 w 67"/>
                <a:gd name="T33" fmla="*/ 11 h 69"/>
                <a:gd name="T34" fmla="*/ 38 w 67"/>
                <a:gd name="T35" fmla="*/ 31 h 69"/>
                <a:gd name="T36" fmla="*/ 58 w 67"/>
                <a:gd name="T37" fmla="*/ 31 h 69"/>
                <a:gd name="T38" fmla="*/ 58 w 67"/>
                <a:gd name="T39" fmla="*/ 40 h 69"/>
                <a:gd name="T40" fmla="*/ 38 w 67"/>
                <a:gd name="T41" fmla="*/ 40 h 69"/>
                <a:gd name="T42" fmla="*/ 38 w 67"/>
                <a:gd name="T43" fmla="*/ 60 h 69"/>
                <a:gd name="T44" fmla="*/ 29 w 67"/>
                <a:gd name="T45" fmla="*/ 60 h 69"/>
                <a:gd name="T46" fmla="*/ 29 w 67"/>
                <a:gd name="T47" fmla="*/ 40 h 69"/>
                <a:gd name="T48" fmla="*/ 9 w 67"/>
                <a:gd name="T49" fmla="*/ 40 h 69"/>
                <a:gd name="T50" fmla="*/ 9 w 67"/>
                <a:gd name="T51"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7" h="69">
                  <a:moveTo>
                    <a:pt x="0" y="49"/>
                  </a:moveTo>
                  <a:lnTo>
                    <a:pt x="18" y="49"/>
                  </a:lnTo>
                  <a:lnTo>
                    <a:pt x="18" y="69"/>
                  </a:lnTo>
                  <a:lnTo>
                    <a:pt x="47" y="69"/>
                  </a:lnTo>
                  <a:lnTo>
                    <a:pt x="47" y="49"/>
                  </a:lnTo>
                  <a:lnTo>
                    <a:pt x="67" y="49"/>
                  </a:lnTo>
                  <a:lnTo>
                    <a:pt x="67" y="20"/>
                  </a:lnTo>
                  <a:lnTo>
                    <a:pt x="47" y="20"/>
                  </a:lnTo>
                  <a:lnTo>
                    <a:pt x="47" y="0"/>
                  </a:lnTo>
                  <a:lnTo>
                    <a:pt x="18" y="0"/>
                  </a:lnTo>
                  <a:lnTo>
                    <a:pt x="18" y="20"/>
                  </a:lnTo>
                  <a:lnTo>
                    <a:pt x="0" y="20"/>
                  </a:lnTo>
                  <a:lnTo>
                    <a:pt x="0" y="49"/>
                  </a:lnTo>
                  <a:close/>
                  <a:moveTo>
                    <a:pt x="9" y="31"/>
                  </a:moveTo>
                  <a:lnTo>
                    <a:pt x="29" y="31"/>
                  </a:lnTo>
                  <a:lnTo>
                    <a:pt x="29" y="11"/>
                  </a:lnTo>
                  <a:lnTo>
                    <a:pt x="38" y="11"/>
                  </a:lnTo>
                  <a:lnTo>
                    <a:pt x="38" y="31"/>
                  </a:lnTo>
                  <a:lnTo>
                    <a:pt x="58" y="31"/>
                  </a:lnTo>
                  <a:lnTo>
                    <a:pt x="58" y="40"/>
                  </a:lnTo>
                  <a:lnTo>
                    <a:pt x="38" y="40"/>
                  </a:lnTo>
                  <a:lnTo>
                    <a:pt x="38" y="60"/>
                  </a:lnTo>
                  <a:lnTo>
                    <a:pt x="29" y="60"/>
                  </a:lnTo>
                  <a:lnTo>
                    <a:pt x="29" y="40"/>
                  </a:lnTo>
                  <a:lnTo>
                    <a:pt x="9" y="40"/>
                  </a:lnTo>
                  <a:lnTo>
                    <a:pt x="9" y="3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0" name="Freeform 503"/>
          <p:cNvSpPr>
            <a:spLocks noEditPoints="1"/>
          </p:cNvSpPr>
          <p:nvPr/>
        </p:nvSpPr>
        <p:spPr bwMode="auto">
          <a:xfrm>
            <a:off x="4375715" y="2300964"/>
            <a:ext cx="540405" cy="403902"/>
          </a:xfrm>
          <a:custGeom>
            <a:avLst/>
            <a:gdLst>
              <a:gd name="T0" fmla="*/ 220 w 289"/>
              <a:gd name="T1" fmla="*/ 40 h 288"/>
              <a:gd name="T2" fmla="*/ 208 w 289"/>
              <a:gd name="T3" fmla="*/ 77 h 288"/>
              <a:gd name="T4" fmla="*/ 236 w 289"/>
              <a:gd name="T5" fmla="*/ 107 h 288"/>
              <a:gd name="T6" fmla="*/ 237 w 289"/>
              <a:gd name="T7" fmla="*/ 271 h 288"/>
              <a:gd name="T8" fmla="*/ 216 w 289"/>
              <a:gd name="T9" fmla="*/ 277 h 288"/>
              <a:gd name="T10" fmla="*/ 200 w 289"/>
              <a:gd name="T11" fmla="*/ 271 h 288"/>
              <a:gd name="T12" fmla="*/ 193 w 289"/>
              <a:gd name="T13" fmla="*/ 199 h 288"/>
              <a:gd name="T14" fmla="*/ 179 w 289"/>
              <a:gd name="T15" fmla="*/ 170 h 288"/>
              <a:gd name="T16" fmla="*/ 147 w 289"/>
              <a:gd name="T17" fmla="*/ 167 h 288"/>
              <a:gd name="T18" fmla="*/ 127 w 289"/>
              <a:gd name="T19" fmla="*/ 199 h 288"/>
              <a:gd name="T20" fmla="*/ 113 w 289"/>
              <a:gd name="T21" fmla="*/ 276 h 288"/>
              <a:gd name="T22" fmla="*/ 82 w 289"/>
              <a:gd name="T23" fmla="*/ 276 h 288"/>
              <a:gd name="T24" fmla="*/ 68 w 289"/>
              <a:gd name="T25" fmla="*/ 198 h 288"/>
              <a:gd name="T26" fmla="*/ 122 w 289"/>
              <a:gd name="T27" fmla="*/ 158 h 288"/>
              <a:gd name="T28" fmla="*/ 124 w 289"/>
              <a:gd name="T29" fmla="*/ 31 h 288"/>
              <a:gd name="T30" fmla="*/ 91 w 289"/>
              <a:gd name="T31" fmla="*/ 9 h 288"/>
              <a:gd name="T32" fmla="*/ 91 w 289"/>
              <a:gd name="T33" fmla="*/ 18 h 288"/>
              <a:gd name="T34" fmla="*/ 113 w 289"/>
              <a:gd name="T35" fmla="*/ 29 h 288"/>
              <a:gd name="T36" fmla="*/ 116 w 289"/>
              <a:gd name="T37" fmla="*/ 145 h 288"/>
              <a:gd name="T38" fmla="*/ 75 w 289"/>
              <a:gd name="T39" fmla="*/ 187 h 288"/>
              <a:gd name="T40" fmla="*/ 26 w 289"/>
              <a:gd name="T41" fmla="*/ 173 h 288"/>
              <a:gd name="T42" fmla="*/ 10 w 289"/>
              <a:gd name="T43" fmla="*/ 44 h 288"/>
              <a:gd name="T44" fmla="*/ 26 w 289"/>
              <a:gd name="T45" fmla="*/ 20 h 288"/>
              <a:gd name="T46" fmla="*/ 36 w 289"/>
              <a:gd name="T47" fmla="*/ 0 h 288"/>
              <a:gd name="T48" fmla="*/ 16 w 289"/>
              <a:gd name="T49" fmla="*/ 15 h 288"/>
              <a:gd name="T50" fmla="*/ 0 w 289"/>
              <a:gd name="T51" fmla="*/ 135 h 288"/>
              <a:gd name="T52" fmla="*/ 26 w 289"/>
              <a:gd name="T53" fmla="*/ 185 h 288"/>
              <a:gd name="T54" fmla="*/ 59 w 289"/>
              <a:gd name="T55" fmla="*/ 260 h 288"/>
              <a:gd name="T56" fmla="*/ 85 w 289"/>
              <a:gd name="T57" fmla="*/ 286 h 288"/>
              <a:gd name="T58" fmla="*/ 122 w 289"/>
              <a:gd name="T59" fmla="*/ 282 h 288"/>
              <a:gd name="T60" fmla="*/ 136 w 289"/>
              <a:gd name="T61" fmla="*/ 199 h 288"/>
              <a:gd name="T62" fmla="*/ 156 w 289"/>
              <a:gd name="T63" fmla="*/ 175 h 288"/>
              <a:gd name="T64" fmla="*/ 176 w 289"/>
              <a:gd name="T65" fmla="*/ 182 h 288"/>
              <a:gd name="T66" fmla="*/ 183 w 289"/>
              <a:gd name="T67" fmla="*/ 253 h 288"/>
              <a:gd name="T68" fmla="*/ 197 w 289"/>
              <a:gd name="T69" fmla="*/ 282 h 288"/>
              <a:gd name="T70" fmla="*/ 226 w 289"/>
              <a:gd name="T71" fmla="*/ 286 h 288"/>
              <a:gd name="T72" fmla="*/ 251 w 289"/>
              <a:gd name="T73" fmla="*/ 266 h 288"/>
              <a:gd name="T74" fmla="*/ 268 w 289"/>
              <a:gd name="T75" fmla="*/ 104 h 288"/>
              <a:gd name="T76" fmla="*/ 289 w 289"/>
              <a:gd name="T77" fmla="*/ 69 h 288"/>
              <a:gd name="T78" fmla="*/ 271 w 289"/>
              <a:gd name="T79" fmla="*/ 35 h 288"/>
              <a:gd name="T80" fmla="*/ 248 w 289"/>
              <a:gd name="T81" fmla="*/ 80 h 288"/>
              <a:gd name="T82" fmla="*/ 237 w 289"/>
              <a:gd name="T83" fmla="*/ 64 h 288"/>
              <a:gd name="T84" fmla="*/ 257 w 289"/>
              <a:gd name="T85" fmla="*/ 60 h 288"/>
              <a:gd name="T86" fmla="*/ 252 w 289"/>
              <a:gd name="T87" fmla="*/ 80 h 288"/>
              <a:gd name="T88" fmla="*/ 260 w 289"/>
              <a:gd name="T89" fmla="*/ 86 h 288"/>
              <a:gd name="T90" fmla="*/ 263 w 289"/>
              <a:gd name="T91" fmla="*/ 54 h 288"/>
              <a:gd name="T92" fmla="*/ 228 w 289"/>
              <a:gd name="T93" fmla="*/ 60 h 288"/>
              <a:gd name="T94" fmla="*/ 243 w 289"/>
              <a:gd name="T95" fmla="*/ 89 h 288"/>
              <a:gd name="T96" fmla="*/ 225 w 289"/>
              <a:gd name="T97" fmla="*/ 89 h 288"/>
              <a:gd name="T98" fmla="*/ 219 w 289"/>
              <a:gd name="T99" fmla="*/ 63 h 288"/>
              <a:gd name="T100" fmla="*/ 242 w 289"/>
              <a:gd name="T101" fmla="*/ 38 h 288"/>
              <a:gd name="T102" fmla="*/ 271 w 289"/>
              <a:gd name="T103" fmla="*/ 46 h 288"/>
              <a:gd name="T104" fmla="*/ 278 w 289"/>
              <a:gd name="T105" fmla="*/ 73 h 288"/>
              <a:gd name="T106" fmla="*/ 259 w 289"/>
              <a:gd name="T107" fmla="*/ 9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9" h="288">
                <a:moveTo>
                  <a:pt x="248" y="27"/>
                </a:moveTo>
                <a:lnTo>
                  <a:pt x="248" y="27"/>
                </a:lnTo>
                <a:lnTo>
                  <a:pt x="240" y="29"/>
                </a:lnTo>
                <a:lnTo>
                  <a:pt x="232" y="31"/>
                </a:lnTo>
                <a:lnTo>
                  <a:pt x="226" y="35"/>
                </a:lnTo>
                <a:lnTo>
                  <a:pt x="220" y="40"/>
                </a:lnTo>
                <a:lnTo>
                  <a:pt x="214" y="46"/>
                </a:lnTo>
                <a:lnTo>
                  <a:pt x="211" y="52"/>
                </a:lnTo>
                <a:lnTo>
                  <a:pt x="208" y="60"/>
                </a:lnTo>
                <a:lnTo>
                  <a:pt x="208" y="69"/>
                </a:lnTo>
                <a:lnTo>
                  <a:pt x="208" y="69"/>
                </a:lnTo>
                <a:lnTo>
                  <a:pt x="208" y="77"/>
                </a:lnTo>
                <a:lnTo>
                  <a:pt x="211" y="83"/>
                </a:lnTo>
                <a:lnTo>
                  <a:pt x="214" y="90"/>
                </a:lnTo>
                <a:lnTo>
                  <a:pt x="219" y="95"/>
                </a:lnTo>
                <a:lnTo>
                  <a:pt x="223" y="101"/>
                </a:lnTo>
                <a:lnTo>
                  <a:pt x="229" y="104"/>
                </a:lnTo>
                <a:lnTo>
                  <a:pt x="236" y="107"/>
                </a:lnTo>
                <a:lnTo>
                  <a:pt x="243" y="109"/>
                </a:lnTo>
                <a:lnTo>
                  <a:pt x="243" y="253"/>
                </a:lnTo>
                <a:lnTo>
                  <a:pt x="243" y="253"/>
                </a:lnTo>
                <a:lnTo>
                  <a:pt x="242" y="262"/>
                </a:lnTo>
                <a:lnTo>
                  <a:pt x="240" y="266"/>
                </a:lnTo>
                <a:lnTo>
                  <a:pt x="237" y="271"/>
                </a:lnTo>
                <a:lnTo>
                  <a:pt x="237" y="271"/>
                </a:lnTo>
                <a:lnTo>
                  <a:pt x="232" y="274"/>
                </a:lnTo>
                <a:lnTo>
                  <a:pt x="229" y="276"/>
                </a:lnTo>
                <a:lnTo>
                  <a:pt x="225" y="277"/>
                </a:lnTo>
                <a:lnTo>
                  <a:pt x="220" y="277"/>
                </a:lnTo>
                <a:lnTo>
                  <a:pt x="216" y="277"/>
                </a:lnTo>
                <a:lnTo>
                  <a:pt x="216" y="277"/>
                </a:lnTo>
                <a:lnTo>
                  <a:pt x="211" y="277"/>
                </a:lnTo>
                <a:lnTo>
                  <a:pt x="208" y="276"/>
                </a:lnTo>
                <a:lnTo>
                  <a:pt x="203" y="274"/>
                </a:lnTo>
                <a:lnTo>
                  <a:pt x="200" y="271"/>
                </a:lnTo>
                <a:lnTo>
                  <a:pt x="200" y="271"/>
                </a:lnTo>
                <a:lnTo>
                  <a:pt x="197" y="266"/>
                </a:lnTo>
                <a:lnTo>
                  <a:pt x="194" y="262"/>
                </a:lnTo>
                <a:lnTo>
                  <a:pt x="193" y="257"/>
                </a:lnTo>
                <a:lnTo>
                  <a:pt x="193" y="253"/>
                </a:lnTo>
                <a:lnTo>
                  <a:pt x="193" y="199"/>
                </a:lnTo>
                <a:lnTo>
                  <a:pt x="193" y="199"/>
                </a:lnTo>
                <a:lnTo>
                  <a:pt x="193" y="193"/>
                </a:lnTo>
                <a:lnTo>
                  <a:pt x="191" y="187"/>
                </a:lnTo>
                <a:lnTo>
                  <a:pt x="188" y="181"/>
                </a:lnTo>
                <a:lnTo>
                  <a:pt x="183" y="175"/>
                </a:lnTo>
                <a:lnTo>
                  <a:pt x="183" y="175"/>
                </a:lnTo>
                <a:lnTo>
                  <a:pt x="179" y="170"/>
                </a:lnTo>
                <a:lnTo>
                  <a:pt x="173" y="167"/>
                </a:lnTo>
                <a:lnTo>
                  <a:pt x="167" y="165"/>
                </a:lnTo>
                <a:lnTo>
                  <a:pt x="160" y="165"/>
                </a:lnTo>
                <a:lnTo>
                  <a:pt x="160" y="165"/>
                </a:lnTo>
                <a:lnTo>
                  <a:pt x="153" y="165"/>
                </a:lnTo>
                <a:lnTo>
                  <a:pt x="147" y="167"/>
                </a:lnTo>
                <a:lnTo>
                  <a:pt x="142" y="171"/>
                </a:lnTo>
                <a:lnTo>
                  <a:pt x="136" y="175"/>
                </a:lnTo>
                <a:lnTo>
                  <a:pt x="133" y="181"/>
                </a:lnTo>
                <a:lnTo>
                  <a:pt x="130" y="185"/>
                </a:lnTo>
                <a:lnTo>
                  <a:pt x="128" y="193"/>
                </a:lnTo>
                <a:lnTo>
                  <a:pt x="127" y="199"/>
                </a:lnTo>
                <a:lnTo>
                  <a:pt x="127" y="253"/>
                </a:lnTo>
                <a:lnTo>
                  <a:pt x="127" y="253"/>
                </a:lnTo>
                <a:lnTo>
                  <a:pt x="127" y="257"/>
                </a:lnTo>
                <a:lnTo>
                  <a:pt x="125" y="262"/>
                </a:lnTo>
                <a:lnTo>
                  <a:pt x="121" y="270"/>
                </a:lnTo>
                <a:lnTo>
                  <a:pt x="113" y="276"/>
                </a:lnTo>
                <a:lnTo>
                  <a:pt x="108" y="277"/>
                </a:lnTo>
                <a:lnTo>
                  <a:pt x="104" y="277"/>
                </a:lnTo>
                <a:lnTo>
                  <a:pt x="91" y="277"/>
                </a:lnTo>
                <a:lnTo>
                  <a:pt x="91" y="277"/>
                </a:lnTo>
                <a:lnTo>
                  <a:pt x="87" y="277"/>
                </a:lnTo>
                <a:lnTo>
                  <a:pt x="82" y="276"/>
                </a:lnTo>
                <a:lnTo>
                  <a:pt x="75" y="270"/>
                </a:lnTo>
                <a:lnTo>
                  <a:pt x="70" y="262"/>
                </a:lnTo>
                <a:lnTo>
                  <a:pt x="68" y="257"/>
                </a:lnTo>
                <a:lnTo>
                  <a:pt x="68" y="253"/>
                </a:lnTo>
                <a:lnTo>
                  <a:pt x="68" y="198"/>
                </a:lnTo>
                <a:lnTo>
                  <a:pt x="68" y="198"/>
                </a:lnTo>
                <a:lnTo>
                  <a:pt x="81" y="196"/>
                </a:lnTo>
                <a:lnTo>
                  <a:pt x="91" y="191"/>
                </a:lnTo>
                <a:lnTo>
                  <a:pt x="101" y="185"/>
                </a:lnTo>
                <a:lnTo>
                  <a:pt x="110" y="178"/>
                </a:lnTo>
                <a:lnTo>
                  <a:pt x="118" y="168"/>
                </a:lnTo>
                <a:lnTo>
                  <a:pt x="122" y="158"/>
                </a:lnTo>
                <a:lnTo>
                  <a:pt x="125" y="147"/>
                </a:lnTo>
                <a:lnTo>
                  <a:pt x="127" y="135"/>
                </a:lnTo>
                <a:lnTo>
                  <a:pt x="127" y="44"/>
                </a:lnTo>
                <a:lnTo>
                  <a:pt x="127" y="44"/>
                </a:lnTo>
                <a:lnTo>
                  <a:pt x="127" y="37"/>
                </a:lnTo>
                <a:lnTo>
                  <a:pt x="124" y="31"/>
                </a:lnTo>
                <a:lnTo>
                  <a:pt x="121" y="24"/>
                </a:lnTo>
                <a:lnTo>
                  <a:pt x="116" y="20"/>
                </a:lnTo>
                <a:lnTo>
                  <a:pt x="111" y="15"/>
                </a:lnTo>
                <a:lnTo>
                  <a:pt x="105" y="12"/>
                </a:lnTo>
                <a:lnTo>
                  <a:pt x="98" y="9"/>
                </a:lnTo>
                <a:lnTo>
                  <a:pt x="91" y="9"/>
                </a:lnTo>
                <a:lnTo>
                  <a:pt x="91" y="0"/>
                </a:lnTo>
                <a:lnTo>
                  <a:pt x="81" y="0"/>
                </a:lnTo>
                <a:lnTo>
                  <a:pt x="81" y="27"/>
                </a:lnTo>
                <a:lnTo>
                  <a:pt x="91" y="27"/>
                </a:lnTo>
                <a:lnTo>
                  <a:pt x="91" y="18"/>
                </a:lnTo>
                <a:lnTo>
                  <a:pt x="91" y="18"/>
                </a:lnTo>
                <a:lnTo>
                  <a:pt x="91" y="18"/>
                </a:lnTo>
                <a:lnTo>
                  <a:pt x="96" y="18"/>
                </a:lnTo>
                <a:lnTo>
                  <a:pt x="101" y="20"/>
                </a:lnTo>
                <a:lnTo>
                  <a:pt x="105" y="23"/>
                </a:lnTo>
                <a:lnTo>
                  <a:pt x="110" y="26"/>
                </a:lnTo>
                <a:lnTo>
                  <a:pt x="113" y="29"/>
                </a:lnTo>
                <a:lnTo>
                  <a:pt x="114" y="34"/>
                </a:lnTo>
                <a:lnTo>
                  <a:pt x="116" y="40"/>
                </a:lnTo>
                <a:lnTo>
                  <a:pt x="118" y="44"/>
                </a:lnTo>
                <a:lnTo>
                  <a:pt x="118" y="135"/>
                </a:lnTo>
                <a:lnTo>
                  <a:pt x="118" y="135"/>
                </a:lnTo>
                <a:lnTo>
                  <a:pt x="116" y="145"/>
                </a:lnTo>
                <a:lnTo>
                  <a:pt x="113" y="156"/>
                </a:lnTo>
                <a:lnTo>
                  <a:pt x="108" y="165"/>
                </a:lnTo>
                <a:lnTo>
                  <a:pt x="102" y="173"/>
                </a:lnTo>
                <a:lnTo>
                  <a:pt x="93" y="179"/>
                </a:lnTo>
                <a:lnTo>
                  <a:pt x="84" y="184"/>
                </a:lnTo>
                <a:lnTo>
                  <a:pt x="75" y="187"/>
                </a:lnTo>
                <a:lnTo>
                  <a:pt x="64" y="188"/>
                </a:lnTo>
                <a:lnTo>
                  <a:pt x="64" y="188"/>
                </a:lnTo>
                <a:lnTo>
                  <a:pt x="53" y="187"/>
                </a:lnTo>
                <a:lnTo>
                  <a:pt x="42" y="184"/>
                </a:lnTo>
                <a:lnTo>
                  <a:pt x="33" y="179"/>
                </a:lnTo>
                <a:lnTo>
                  <a:pt x="26" y="173"/>
                </a:lnTo>
                <a:lnTo>
                  <a:pt x="19" y="165"/>
                </a:lnTo>
                <a:lnTo>
                  <a:pt x="15" y="156"/>
                </a:lnTo>
                <a:lnTo>
                  <a:pt x="10" y="145"/>
                </a:lnTo>
                <a:lnTo>
                  <a:pt x="10" y="135"/>
                </a:lnTo>
                <a:lnTo>
                  <a:pt x="10" y="44"/>
                </a:lnTo>
                <a:lnTo>
                  <a:pt x="10" y="44"/>
                </a:lnTo>
                <a:lnTo>
                  <a:pt x="10" y="40"/>
                </a:lnTo>
                <a:lnTo>
                  <a:pt x="12" y="34"/>
                </a:lnTo>
                <a:lnTo>
                  <a:pt x="15" y="29"/>
                </a:lnTo>
                <a:lnTo>
                  <a:pt x="18" y="26"/>
                </a:lnTo>
                <a:lnTo>
                  <a:pt x="21" y="23"/>
                </a:lnTo>
                <a:lnTo>
                  <a:pt x="26" y="20"/>
                </a:lnTo>
                <a:lnTo>
                  <a:pt x="32" y="18"/>
                </a:lnTo>
                <a:lnTo>
                  <a:pt x="36" y="18"/>
                </a:lnTo>
                <a:lnTo>
                  <a:pt x="36" y="27"/>
                </a:lnTo>
                <a:lnTo>
                  <a:pt x="46" y="27"/>
                </a:lnTo>
                <a:lnTo>
                  <a:pt x="46" y="0"/>
                </a:lnTo>
                <a:lnTo>
                  <a:pt x="36" y="0"/>
                </a:lnTo>
                <a:lnTo>
                  <a:pt x="36" y="9"/>
                </a:lnTo>
                <a:lnTo>
                  <a:pt x="36" y="9"/>
                </a:lnTo>
                <a:lnTo>
                  <a:pt x="36" y="9"/>
                </a:lnTo>
                <a:lnTo>
                  <a:pt x="29" y="9"/>
                </a:lnTo>
                <a:lnTo>
                  <a:pt x="23" y="11"/>
                </a:lnTo>
                <a:lnTo>
                  <a:pt x="16" y="15"/>
                </a:lnTo>
                <a:lnTo>
                  <a:pt x="10" y="18"/>
                </a:lnTo>
                <a:lnTo>
                  <a:pt x="7" y="24"/>
                </a:lnTo>
                <a:lnTo>
                  <a:pt x="3" y="31"/>
                </a:lnTo>
                <a:lnTo>
                  <a:pt x="1" y="37"/>
                </a:lnTo>
                <a:lnTo>
                  <a:pt x="0" y="44"/>
                </a:lnTo>
                <a:lnTo>
                  <a:pt x="0" y="135"/>
                </a:lnTo>
                <a:lnTo>
                  <a:pt x="0" y="135"/>
                </a:lnTo>
                <a:lnTo>
                  <a:pt x="1" y="147"/>
                </a:lnTo>
                <a:lnTo>
                  <a:pt x="4" y="158"/>
                </a:lnTo>
                <a:lnTo>
                  <a:pt x="10" y="168"/>
                </a:lnTo>
                <a:lnTo>
                  <a:pt x="18" y="178"/>
                </a:lnTo>
                <a:lnTo>
                  <a:pt x="26" y="185"/>
                </a:lnTo>
                <a:lnTo>
                  <a:pt x="36" y="191"/>
                </a:lnTo>
                <a:lnTo>
                  <a:pt x="47" y="196"/>
                </a:lnTo>
                <a:lnTo>
                  <a:pt x="59" y="198"/>
                </a:lnTo>
                <a:lnTo>
                  <a:pt x="59" y="253"/>
                </a:lnTo>
                <a:lnTo>
                  <a:pt x="59" y="253"/>
                </a:lnTo>
                <a:lnTo>
                  <a:pt x="59" y="260"/>
                </a:lnTo>
                <a:lnTo>
                  <a:pt x="61" y="266"/>
                </a:lnTo>
                <a:lnTo>
                  <a:pt x="64" y="273"/>
                </a:lnTo>
                <a:lnTo>
                  <a:pt x="68" y="277"/>
                </a:lnTo>
                <a:lnTo>
                  <a:pt x="73" y="282"/>
                </a:lnTo>
                <a:lnTo>
                  <a:pt x="79" y="285"/>
                </a:lnTo>
                <a:lnTo>
                  <a:pt x="85" y="286"/>
                </a:lnTo>
                <a:lnTo>
                  <a:pt x="91" y="286"/>
                </a:lnTo>
                <a:lnTo>
                  <a:pt x="104" y="286"/>
                </a:lnTo>
                <a:lnTo>
                  <a:pt x="104" y="286"/>
                </a:lnTo>
                <a:lnTo>
                  <a:pt x="110" y="286"/>
                </a:lnTo>
                <a:lnTo>
                  <a:pt x="116" y="285"/>
                </a:lnTo>
                <a:lnTo>
                  <a:pt x="122" y="282"/>
                </a:lnTo>
                <a:lnTo>
                  <a:pt x="127" y="277"/>
                </a:lnTo>
                <a:lnTo>
                  <a:pt x="131" y="273"/>
                </a:lnTo>
                <a:lnTo>
                  <a:pt x="134" y="266"/>
                </a:lnTo>
                <a:lnTo>
                  <a:pt x="136" y="260"/>
                </a:lnTo>
                <a:lnTo>
                  <a:pt x="136" y="253"/>
                </a:lnTo>
                <a:lnTo>
                  <a:pt x="136" y="199"/>
                </a:lnTo>
                <a:lnTo>
                  <a:pt x="136" y="199"/>
                </a:lnTo>
                <a:lnTo>
                  <a:pt x="137" y="194"/>
                </a:lnTo>
                <a:lnTo>
                  <a:pt x="139" y="190"/>
                </a:lnTo>
                <a:lnTo>
                  <a:pt x="144" y="182"/>
                </a:lnTo>
                <a:lnTo>
                  <a:pt x="151" y="176"/>
                </a:lnTo>
                <a:lnTo>
                  <a:pt x="156" y="175"/>
                </a:lnTo>
                <a:lnTo>
                  <a:pt x="160" y="175"/>
                </a:lnTo>
                <a:lnTo>
                  <a:pt x="160" y="175"/>
                </a:lnTo>
                <a:lnTo>
                  <a:pt x="165" y="175"/>
                </a:lnTo>
                <a:lnTo>
                  <a:pt x="170" y="176"/>
                </a:lnTo>
                <a:lnTo>
                  <a:pt x="173" y="179"/>
                </a:lnTo>
                <a:lnTo>
                  <a:pt x="176" y="182"/>
                </a:lnTo>
                <a:lnTo>
                  <a:pt x="176" y="182"/>
                </a:lnTo>
                <a:lnTo>
                  <a:pt x="179" y="185"/>
                </a:lnTo>
                <a:lnTo>
                  <a:pt x="182" y="190"/>
                </a:lnTo>
                <a:lnTo>
                  <a:pt x="183" y="199"/>
                </a:lnTo>
                <a:lnTo>
                  <a:pt x="183" y="253"/>
                </a:lnTo>
                <a:lnTo>
                  <a:pt x="183" y="253"/>
                </a:lnTo>
                <a:lnTo>
                  <a:pt x="183" y="260"/>
                </a:lnTo>
                <a:lnTo>
                  <a:pt x="186" y="266"/>
                </a:lnTo>
                <a:lnTo>
                  <a:pt x="188" y="273"/>
                </a:lnTo>
                <a:lnTo>
                  <a:pt x="193" y="277"/>
                </a:lnTo>
                <a:lnTo>
                  <a:pt x="193" y="277"/>
                </a:lnTo>
                <a:lnTo>
                  <a:pt x="197" y="282"/>
                </a:lnTo>
                <a:lnTo>
                  <a:pt x="203" y="285"/>
                </a:lnTo>
                <a:lnTo>
                  <a:pt x="209" y="286"/>
                </a:lnTo>
                <a:lnTo>
                  <a:pt x="216" y="288"/>
                </a:lnTo>
                <a:lnTo>
                  <a:pt x="220" y="288"/>
                </a:lnTo>
                <a:lnTo>
                  <a:pt x="220" y="288"/>
                </a:lnTo>
                <a:lnTo>
                  <a:pt x="226" y="286"/>
                </a:lnTo>
                <a:lnTo>
                  <a:pt x="232" y="285"/>
                </a:lnTo>
                <a:lnTo>
                  <a:pt x="239" y="282"/>
                </a:lnTo>
                <a:lnTo>
                  <a:pt x="243" y="277"/>
                </a:lnTo>
                <a:lnTo>
                  <a:pt x="243" y="277"/>
                </a:lnTo>
                <a:lnTo>
                  <a:pt x="248" y="273"/>
                </a:lnTo>
                <a:lnTo>
                  <a:pt x="251" y="266"/>
                </a:lnTo>
                <a:lnTo>
                  <a:pt x="252" y="260"/>
                </a:lnTo>
                <a:lnTo>
                  <a:pt x="252" y="253"/>
                </a:lnTo>
                <a:lnTo>
                  <a:pt x="254" y="109"/>
                </a:lnTo>
                <a:lnTo>
                  <a:pt x="254" y="109"/>
                </a:lnTo>
                <a:lnTo>
                  <a:pt x="260" y="107"/>
                </a:lnTo>
                <a:lnTo>
                  <a:pt x="268" y="104"/>
                </a:lnTo>
                <a:lnTo>
                  <a:pt x="274" y="99"/>
                </a:lnTo>
                <a:lnTo>
                  <a:pt x="278" y="95"/>
                </a:lnTo>
                <a:lnTo>
                  <a:pt x="283" y="89"/>
                </a:lnTo>
                <a:lnTo>
                  <a:pt x="286" y="83"/>
                </a:lnTo>
                <a:lnTo>
                  <a:pt x="288" y="77"/>
                </a:lnTo>
                <a:lnTo>
                  <a:pt x="289" y="69"/>
                </a:lnTo>
                <a:lnTo>
                  <a:pt x="289" y="69"/>
                </a:lnTo>
                <a:lnTo>
                  <a:pt x="288" y="60"/>
                </a:lnTo>
                <a:lnTo>
                  <a:pt x="286" y="52"/>
                </a:lnTo>
                <a:lnTo>
                  <a:pt x="282" y="46"/>
                </a:lnTo>
                <a:lnTo>
                  <a:pt x="277" y="40"/>
                </a:lnTo>
                <a:lnTo>
                  <a:pt x="271" y="35"/>
                </a:lnTo>
                <a:lnTo>
                  <a:pt x="265" y="31"/>
                </a:lnTo>
                <a:lnTo>
                  <a:pt x="257" y="29"/>
                </a:lnTo>
                <a:lnTo>
                  <a:pt x="248" y="27"/>
                </a:lnTo>
                <a:lnTo>
                  <a:pt x="248" y="27"/>
                </a:lnTo>
                <a:close/>
                <a:moveTo>
                  <a:pt x="248" y="80"/>
                </a:moveTo>
                <a:lnTo>
                  <a:pt x="248" y="80"/>
                </a:lnTo>
                <a:lnTo>
                  <a:pt x="243" y="80"/>
                </a:lnTo>
                <a:lnTo>
                  <a:pt x="240" y="77"/>
                </a:lnTo>
                <a:lnTo>
                  <a:pt x="237" y="73"/>
                </a:lnTo>
                <a:lnTo>
                  <a:pt x="237" y="69"/>
                </a:lnTo>
                <a:lnTo>
                  <a:pt x="237" y="69"/>
                </a:lnTo>
                <a:lnTo>
                  <a:pt x="237" y="64"/>
                </a:lnTo>
                <a:lnTo>
                  <a:pt x="240" y="60"/>
                </a:lnTo>
                <a:lnTo>
                  <a:pt x="243" y="57"/>
                </a:lnTo>
                <a:lnTo>
                  <a:pt x="248" y="57"/>
                </a:lnTo>
                <a:lnTo>
                  <a:pt x="248" y="57"/>
                </a:lnTo>
                <a:lnTo>
                  <a:pt x="252" y="57"/>
                </a:lnTo>
                <a:lnTo>
                  <a:pt x="257" y="60"/>
                </a:lnTo>
                <a:lnTo>
                  <a:pt x="260" y="64"/>
                </a:lnTo>
                <a:lnTo>
                  <a:pt x="260" y="69"/>
                </a:lnTo>
                <a:lnTo>
                  <a:pt x="260" y="69"/>
                </a:lnTo>
                <a:lnTo>
                  <a:pt x="260" y="73"/>
                </a:lnTo>
                <a:lnTo>
                  <a:pt x="257" y="77"/>
                </a:lnTo>
                <a:lnTo>
                  <a:pt x="252" y="80"/>
                </a:lnTo>
                <a:lnTo>
                  <a:pt x="248" y="80"/>
                </a:lnTo>
                <a:lnTo>
                  <a:pt x="248" y="80"/>
                </a:lnTo>
                <a:close/>
                <a:moveTo>
                  <a:pt x="254" y="99"/>
                </a:moveTo>
                <a:lnTo>
                  <a:pt x="254" y="89"/>
                </a:lnTo>
                <a:lnTo>
                  <a:pt x="254" y="89"/>
                </a:lnTo>
                <a:lnTo>
                  <a:pt x="260" y="86"/>
                </a:lnTo>
                <a:lnTo>
                  <a:pt x="265" y="81"/>
                </a:lnTo>
                <a:lnTo>
                  <a:pt x="269" y="75"/>
                </a:lnTo>
                <a:lnTo>
                  <a:pt x="269" y="69"/>
                </a:lnTo>
                <a:lnTo>
                  <a:pt x="269" y="69"/>
                </a:lnTo>
                <a:lnTo>
                  <a:pt x="268" y="60"/>
                </a:lnTo>
                <a:lnTo>
                  <a:pt x="263" y="54"/>
                </a:lnTo>
                <a:lnTo>
                  <a:pt x="257" y="49"/>
                </a:lnTo>
                <a:lnTo>
                  <a:pt x="248" y="47"/>
                </a:lnTo>
                <a:lnTo>
                  <a:pt x="248" y="47"/>
                </a:lnTo>
                <a:lnTo>
                  <a:pt x="240" y="49"/>
                </a:lnTo>
                <a:lnTo>
                  <a:pt x="232" y="54"/>
                </a:lnTo>
                <a:lnTo>
                  <a:pt x="228" y="60"/>
                </a:lnTo>
                <a:lnTo>
                  <a:pt x="226" y="69"/>
                </a:lnTo>
                <a:lnTo>
                  <a:pt x="226" y="69"/>
                </a:lnTo>
                <a:lnTo>
                  <a:pt x="228" y="75"/>
                </a:lnTo>
                <a:lnTo>
                  <a:pt x="231" y="81"/>
                </a:lnTo>
                <a:lnTo>
                  <a:pt x="237" y="87"/>
                </a:lnTo>
                <a:lnTo>
                  <a:pt x="243" y="89"/>
                </a:lnTo>
                <a:lnTo>
                  <a:pt x="243" y="99"/>
                </a:lnTo>
                <a:lnTo>
                  <a:pt x="243" y="99"/>
                </a:lnTo>
                <a:lnTo>
                  <a:pt x="239" y="98"/>
                </a:lnTo>
                <a:lnTo>
                  <a:pt x="232" y="95"/>
                </a:lnTo>
                <a:lnTo>
                  <a:pt x="229" y="92"/>
                </a:lnTo>
                <a:lnTo>
                  <a:pt x="225" y="89"/>
                </a:lnTo>
                <a:lnTo>
                  <a:pt x="222" y="84"/>
                </a:lnTo>
                <a:lnTo>
                  <a:pt x="219" y="80"/>
                </a:lnTo>
                <a:lnTo>
                  <a:pt x="217" y="73"/>
                </a:lnTo>
                <a:lnTo>
                  <a:pt x="217" y="69"/>
                </a:lnTo>
                <a:lnTo>
                  <a:pt x="217" y="69"/>
                </a:lnTo>
                <a:lnTo>
                  <a:pt x="219" y="63"/>
                </a:lnTo>
                <a:lnTo>
                  <a:pt x="220" y="57"/>
                </a:lnTo>
                <a:lnTo>
                  <a:pt x="223" y="50"/>
                </a:lnTo>
                <a:lnTo>
                  <a:pt x="226" y="46"/>
                </a:lnTo>
                <a:lnTo>
                  <a:pt x="231" y="43"/>
                </a:lnTo>
                <a:lnTo>
                  <a:pt x="236" y="40"/>
                </a:lnTo>
                <a:lnTo>
                  <a:pt x="242" y="38"/>
                </a:lnTo>
                <a:lnTo>
                  <a:pt x="248" y="37"/>
                </a:lnTo>
                <a:lnTo>
                  <a:pt x="248" y="37"/>
                </a:lnTo>
                <a:lnTo>
                  <a:pt x="254" y="38"/>
                </a:lnTo>
                <a:lnTo>
                  <a:pt x="260" y="40"/>
                </a:lnTo>
                <a:lnTo>
                  <a:pt x="266" y="43"/>
                </a:lnTo>
                <a:lnTo>
                  <a:pt x="271" y="46"/>
                </a:lnTo>
                <a:lnTo>
                  <a:pt x="274" y="50"/>
                </a:lnTo>
                <a:lnTo>
                  <a:pt x="277" y="57"/>
                </a:lnTo>
                <a:lnTo>
                  <a:pt x="278" y="63"/>
                </a:lnTo>
                <a:lnTo>
                  <a:pt x="280" y="69"/>
                </a:lnTo>
                <a:lnTo>
                  <a:pt x="280" y="69"/>
                </a:lnTo>
                <a:lnTo>
                  <a:pt x="278" y="73"/>
                </a:lnTo>
                <a:lnTo>
                  <a:pt x="277" y="80"/>
                </a:lnTo>
                <a:lnTo>
                  <a:pt x="275" y="84"/>
                </a:lnTo>
                <a:lnTo>
                  <a:pt x="272" y="89"/>
                </a:lnTo>
                <a:lnTo>
                  <a:pt x="268" y="92"/>
                </a:lnTo>
                <a:lnTo>
                  <a:pt x="263" y="95"/>
                </a:lnTo>
                <a:lnTo>
                  <a:pt x="259" y="98"/>
                </a:lnTo>
                <a:lnTo>
                  <a:pt x="254" y="99"/>
                </a:lnTo>
                <a:lnTo>
                  <a:pt x="254" y="9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grpSp>
        <p:nvGrpSpPr>
          <p:cNvPr id="211" name="Group 210"/>
          <p:cNvGrpSpPr/>
          <p:nvPr/>
        </p:nvGrpSpPr>
        <p:grpSpPr>
          <a:xfrm>
            <a:off x="7176853" y="2324798"/>
            <a:ext cx="476828" cy="356218"/>
            <a:chOff x="5875338" y="2230438"/>
            <a:chExt cx="404813" cy="403225"/>
          </a:xfrm>
        </p:grpSpPr>
        <p:sp>
          <p:nvSpPr>
            <p:cNvPr id="212" name="Freeform 504"/>
            <p:cNvSpPr>
              <a:spLocks noEditPoints="1"/>
            </p:cNvSpPr>
            <p:nvPr/>
          </p:nvSpPr>
          <p:spPr bwMode="auto">
            <a:xfrm>
              <a:off x="5875338" y="2230438"/>
              <a:ext cx="404813" cy="403225"/>
            </a:xfrm>
            <a:custGeom>
              <a:avLst/>
              <a:gdLst>
                <a:gd name="T0" fmla="*/ 192 w 255"/>
                <a:gd name="T1" fmla="*/ 63 h 254"/>
                <a:gd name="T2" fmla="*/ 192 w 255"/>
                <a:gd name="T3" fmla="*/ 0 h 254"/>
                <a:gd name="T4" fmla="*/ 63 w 255"/>
                <a:gd name="T5" fmla="*/ 0 h 254"/>
                <a:gd name="T6" fmla="*/ 63 w 255"/>
                <a:gd name="T7" fmla="*/ 63 h 254"/>
                <a:gd name="T8" fmla="*/ 0 w 255"/>
                <a:gd name="T9" fmla="*/ 63 h 254"/>
                <a:gd name="T10" fmla="*/ 0 w 255"/>
                <a:gd name="T11" fmla="*/ 254 h 254"/>
                <a:gd name="T12" fmla="*/ 63 w 255"/>
                <a:gd name="T13" fmla="*/ 254 h 254"/>
                <a:gd name="T14" fmla="*/ 68 w 255"/>
                <a:gd name="T15" fmla="*/ 254 h 254"/>
                <a:gd name="T16" fmla="*/ 187 w 255"/>
                <a:gd name="T17" fmla="*/ 254 h 254"/>
                <a:gd name="T18" fmla="*/ 192 w 255"/>
                <a:gd name="T19" fmla="*/ 254 h 254"/>
                <a:gd name="T20" fmla="*/ 255 w 255"/>
                <a:gd name="T21" fmla="*/ 254 h 254"/>
                <a:gd name="T22" fmla="*/ 255 w 255"/>
                <a:gd name="T23" fmla="*/ 63 h 254"/>
                <a:gd name="T24" fmla="*/ 192 w 255"/>
                <a:gd name="T25" fmla="*/ 63 h 254"/>
                <a:gd name="T26" fmla="*/ 63 w 255"/>
                <a:gd name="T27" fmla="*/ 246 h 254"/>
                <a:gd name="T28" fmla="*/ 8 w 255"/>
                <a:gd name="T29" fmla="*/ 246 h 254"/>
                <a:gd name="T30" fmla="*/ 8 w 255"/>
                <a:gd name="T31" fmla="*/ 70 h 254"/>
                <a:gd name="T32" fmla="*/ 63 w 255"/>
                <a:gd name="T33" fmla="*/ 70 h 254"/>
                <a:gd name="T34" fmla="*/ 63 w 255"/>
                <a:gd name="T35" fmla="*/ 246 h 254"/>
                <a:gd name="T36" fmla="*/ 143 w 255"/>
                <a:gd name="T37" fmla="*/ 246 h 254"/>
                <a:gd name="T38" fmla="*/ 112 w 255"/>
                <a:gd name="T39" fmla="*/ 246 h 254"/>
                <a:gd name="T40" fmla="*/ 112 w 255"/>
                <a:gd name="T41" fmla="*/ 230 h 254"/>
                <a:gd name="T42" fmla="*/ 143 w 255"/>
                <a:gd name="T43" fmla="*/ 230 h 254"/>
                <a:gd name="T44" fmla="*/ 143 w 255"/>
                <a:gd name="T45" fmla="*/ 246 h 254"/>
                <a:gd name="T46" fmla="*/ 183 w 255"/>
                <a:gd name="T47" fmla="*/ 246 h 254"/>
                <a:gd name="T48" fmla="*/ 152 w 255"/>
                <a:gd name="T49" fmla="*/ 246 h 254"/>
                <a:gd name="T50" fmla="*/ 152 w 255"/>
                <a:gd name="T51" fmla="*/ 222 h 254"/>
                <a:gd name="T52" fmla="*/ 103 w 255"/>
                <a:gd name="T53" fmla="*/ 222 h 254"/>
                <a:gd name="T54" fmla="*/ 103 w 255"/>
                <a:gd name="T55" fmla="*/ 246 h 254"/>
                <a:gd name="T56" fmla="*/ 72 w 255"/>
                <a:gd name="T57" fmla="*/ 246 h 254"/>
                <a:gd name="T58" fmla="*/ 72 w 255"/>
                <a:gd name="T59" fmla="*/ 7 h 254"/>
                <a:gd name="T60" fmla="*/ 183 w 255"/>
                <a:gd name="T61" fmla="*/ 7 h 254"/>
                <a:gd name="T62" fmla="*/ 183 w 255"/>
                <a:gd name="T63" fmla="*/ 246 h 254"/>
                <a:gd name="T64" fmla="*/ 247 w 255"/>
                <a:gd name="T65" fmla="*/ 246 h 254"/>
                <a:gd name="T66" fmla="*/ 192 w 255"/>
                <a:gd name="T67" fmla="*/ 246 h 254"/>
                <a:gd name="T68" fmla="*/ 192 w 255"/>
                <a:gd name="T69" fmla="*/ 70 h 254"/>
                <a:gd name="T70" fmla="*/ 247 w 255"/>
                <a:gd name="T71" fmla="*/ 70 h 254"/>
                <a:gd name="T72" fmla="*/ 247 w 255"/>
                <a:gd name="T73" fmla="*/ 24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5" h="254">
                  <a:moveTo>
                    <a:pt x="192" y="63"/>
                  </a:moveTo>
                  <a:lnTo>
                    <a:pt x="192" y="0"/>
                  </a:lnTo>
                  <a:lnTo>
                    <a:pt x="63" y="0"/>
                  </a:lnTo>
                  <a:lnTo>
                    <a:pt x="63" y="63"/>
                  </a:lnTo>
                  <a:lnTo>
                    <a:pt x="0" y="63"/>
                  </a:lnTo>
                  <a:lnTo>
                    <a:pt x="0" y="254"/>
                  </a:lnTo>
                  <a:lnTo>
                    <a:pt x="63" y="254"/>
                  </a:lnTo>
                  <a:lnTo>
                    <a:pt x="68" y="254"/>
                  </a:lnTo>
                  <a:lnTo>
                    <a:pt x="187" y="254"/>
                  </a:lnTo>
                  <a:lnTo>
                    <a:pt x="192" y="254"/>
                  </a:lnTo>
                  <a:lnTo>
                    <a:pt x="255" y="254"/>
                  </a:lnTo>
                  <a:lnTo>
                    <a:pt x="255" y="63"/>
                  </a:lnTo>
                  <a:lnTo>
                    <a:pt x="192" y="63"/>
                  </a:lnTo>
                  <a:close/>
                  <a:moveTo>
                    <a:pt x="63" y="246"/>
                  </a:moveTo>
                  <a:lnTo>
                    <a:pt x="8" y="246"/>
                  </a:lnTo>
                  <a:lnTo>
                    <a:pt x="8" y="70"/>
                  </a:lnTo>
                  <a:lnTo>
                    <a:pt x="63" y="70"/>
                  </a:lnTo>
                  <a:lnTo>
                    <a:pt x="63" y="246"/>
                  </a:lnTo>
                  <a:close/>
                  <a:moveTo>
                    <a:pt x="143" y="246"/>
                  </a:moveTo>
                  <a:lnTo>
                    <a:pt x="112" y="246"/>
                  </a:lnTo>
                  <a:lnTo>
                    <a:pt x="112" y="230"/>
                  </a:lnTo>
                  <a:lnTo>
                    <a:pt x="143" y="230"/>
                  </a:lnTo>
                  <a:lnTo>
                    <a:pt x="143" y="246"/>
                  </a:lnTo>
                  <a:close/>
                  <a:moveTo>
                    <a:pt x="183" y="246"/>
                  </a:moveTo>
                  <a:lnTo>
                    <a:pt x="152" y="246"/>
                  </a:lnTo>
                  <a:lnTo>
                    <a:pt x="152" y="222"/>
                  </a:lnTo>
                  <a:lnTo>
                    <a:pt x="103" y="222"/>
                  </a:lnTo>
                  <a:lnTo>
                    <a:pt x="103" y="246"/>
                  </a:lnTo>
                  <a:lnTo>
                    <a:pt x="72" y="246"/>
                  </a:lnTo>
                  <a:lnTo>
                    <a:pt x="72" y="7"/>
                  </a:lnTo>
                  <a:lnTo>
                    <a:pt x="183" y="7"/>
                  </a:lnTo>
                  <a:lnTo>
                    <a:pt x="183" y="246"/>
                  </a:lnTo>
                  <a:close/>
                  <a:moveTo>
                    <a:pt x="247" y="246"/>
                  </a:moveTo>
                  <a:lnTo>
                    <a:pt x="192" y="246"/>
                  </a:lnTo>
                  <a:lnTo>
                    <a:pt x="192" y="70"/>
                  </a:lnTo>
                  <a:lnTo>
                    <a:pt x="247" y="70"/>
                  </a:lnTo>
                  <a:lnTo>
                    <a:pt x="247" y="24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505"/>
            <p:cNvSpPr>
              <a:spLocks noEditPoints="1"/>
            </p:cNvSpPr>
            <p:nvPr/>
          </p:nvSpPr>
          <p:spPr bwMode="auto">
            <a:xfrm>
              <a:off x="6021388" y="2293938"/>
              <a:ext cx="112713" cy="111125"/>
            </a:xfrm>
            <a:custGeom>
              <a:avLst/>
              <a:gdLst>
                <a:gd name="T0" fmla="*/ 23 w 71"/>
                <a:gd name="T1" fmla="*/ 70 h 70"/>
                <a:gd name="T2" fmla="*/ 48 w 71"/>
                <a:gd name="T3" fmla="*/ 70 h 70"/>
                <a:gd name="T4" fmla="*/ 48 w 71"/>
                <a:gd name="T5" fmla="*/ 47 h 70"/>
                <a:gd name="T6" fmla="*/ 71 w 71"/>
                <a:gd name="T7" fmla="*/ 47 h 70"/>
                <a:gd name="T8" fmla="*/ 71 w 71"/>
                <a:gd name="T9" fmla="*/ 23 h 70"/>
                <a:gd name="T10" fmla="*/ 48 w 71"/>
                <a:gd name="T11" fmla="*/ 23 h 70"/>
                <a:gd name="T12" fmla="*/ 48 w 71"/>
                <a:gd name="T13" fmla="*/ 0 h 70"/>
                <a:gd name="T14" fmla="*/ 23 w 71"/>
                <a:gd name="T15" fmla="*/ 0 h 70"/>
                <a:gd name="T16" fmla="*/ 23 w 71"/>
                <a:gd name="T17" fmla="*/ 23 h 70"/>
                <a:gd name="T18" fmla="*/ 0 w 71"/>
                <a:gd name="T19" fmla="*/ 23 h 70"/>
                <a:gd name="T20" fmla="*/ 0 w 71"/>
                <a:gd name="T21" fmla="*/ 47 h 70"/>
                <a:gd name="T22" fmla="*/ 23 w 71"/>
                <a:gd name="T23" fmla="*/ 47 h 70"/>
                <a:gd name="T24" fmla="*/ 23 w 71"/>
                <a:gd name="T25" fmla="*/ 70 h 70"/>
                <a:gd name="T26" fmla="*/ 8 w 71"/>
                <a:gd name="T27" fmla="*/ 38 h 70"/>
                <a:gd name="T28" fmla="*/ 8 w 71"/>
                <a:gd name="T29" fmla="*/ 30 h 70"/>
                <a:gd name="T30" fmla="*/ 32 w 71"/>
                <a:gd name="T31" fmla="*/ 30 h 70"/>
                <a:gd name="T32" fmla="*/ 32 w 71"/>
                <a:gd name="T33" fmla="*/ 7 h 70"/>
                <a:gd name="T34" fmla="*/ 40 w 71"/>
                <a:gd name="T35" fmla="*/ 7 h 70"/>
                <a:gd name="T36" fmla="*/ 40 w 71"/>
                <a:gd name="T37" fmla="*/ 30 h 70"/>
                <a:gd name="T38" fmla="*/ 63 w 71"/>
                <a:gd name="T39" fmla="*/ 30 h 70"/>
                <a:gd name="T40" fmla="*/ 63 w 71"/>
                <a:gd name="T41" fmla="*/ 38 h 70"/>
                <a:gd name="T42" fmla="*/ 40 w 71"/>
                <a:gd name="T43" fmla="*/ 38 h 70"/>
                <a:gd name="T44" fmla="*/ 40 w 71"/>
                <a:gd name="T45" fmla="*/ 62 h 70"/>
                <a:gd name="T46" fmla="*/ 32 w 71"/>
                <a:gd name="T47" fmla="*/ 62 h 70"/>
                <a:gd name="T48" fmla="*/ 32 w 71"/>
                <a:gd name="T49" fmla="*/ 38 h 70"/>
                <a:gd name="T50" fmla="*/ 8 w 71"/>
                <a:gd name="T51" fmla="*/ 3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0">
                  <a:moveTo>
                    <a:pt x="23" y="70"/>
                  </a:moveTo>
                  <a:lnTo>
                    <a:pt x="48" y="70"/>
                  </a:lnTo>
                  <a:lnTo>
                    <a:pt x="48" y="47"/>
                  </a:lnTo>
                  <a:lnTo>
                    <a:pt x="71" y="47"/>
                  </a:lnTo>
                  <a:lnTo>
                    <a:pt x="71" y="23"/>
                  </a:lnTo>
                  <a:lnTo>
                    <a:pt x="48" y="23"/>
                  </a:lnTo>
                  <a:lnTo>
                    <a:pt x="48" y="0"/>
                  </a:lnTo>
                  <a:lnTo>
                    <a:pt x="23" y="0"/>
                  </a:lnTo>
                  <a:lnTo>
                    <a:pt x="23" y="23"/>
                  </a:lnTo>
                  <a:lnTo>
                    <a:pt x="0" y="23"/>
                  </a:lnTo>
                  <a:lnTo>
                    <a:pt x="0" y="47"/>
                  </a:lnTo>
                  <a:lnTo>
                    <a:pt x="23" y="47"/>
                  </a:lnTo>
                  <a:lnTo>
                    <a:pt x="23" y="70"/>
                  </a:lnTo>
                  <a:close/>
                  <a:moveTo>
                    <a:pt x="8" y="38"/>
                  </a:moveTo>
                  <a:lnTo>
                    <a:pt x="8" y="30"/>
                  </a:lnTo>
                  <a:lnTo>
                    <a:pt x="32" y="30"/>
                  </a:lnTo>
                  <a:lnTo>
                    <a:pt x="32" y="7"/>
                  </a:lnTo>
                  <a:lnTo>
                    <a:pt x="40" y="7"/>
                  </a:lnTo>
                  <a:lnTo>
                    <a:pt x="40" y="30"/>
                  </a:lnTo>
                  <a:lnTo>
                    <a:pt x="63" y="30"/>
                  </a:lnTo>
                  <a:lnTo>
                    <a:pt x="63" y="38"/>
                  </a:lnTo>
                  <a:lnTo>
                    <a:pt x="40" y="38"/>
                  </a:lnTo>
                  <a:lnTo>
                    <a:pt x="40" y="62"/>
                  </a:lnTo>
                  <a:lnTo>
                    <a:pt x="32" y="62"/>
                  </a:lnTo>
                  <a:lnTo>
                    <a:pt x="32" y="38"/>
                  </a:lnTo>
                  <a:lnTo>
                    <a:pt x="8" y="3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Rectangle 506"/>
            <p:cNvSpPr>
              <a:spLocks noChangeArrowheads="1"/>
            </p:cNvSpPr>
            <p:nvPr/>
          </p:nvSpPr>
          <p:spPr bwMode="auto">
            <a:xfrm>
              <a:off x="5900738" y="2381250"/>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Rectangle 507"/>
            <p:cNvSpPr>
              <a:spLocks noChangeArrowheads="1"/>
            </p:cNvSpPr>
            <p:nvPr/>
          </p:nvSpPr>
          <p:spPr bwMode="auto">
            <a:xfrm>
              <a:off x="5900738" y="2532063"/>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508"/>
            <p:cNvSpPr>
              <a:spLocks noChangeArrowheads="1"/>
            </p:cNvSpPr>
            <p:nvPr/>
          </p:nvSpPr>
          <p:spPr bwMode="auto">
            <a:xfrm>
              <a:off x="5900738" y="25066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Rectangle 509"/>
            <p:cNvSpPr>
              <a:spLocks noChangeArrowheads="1"/>
            </p:cNvSpPr>
            <p:nvPr/>
          </p:nvSpPr>
          <p:spPr bwMode="auto">
            <a:xfrm>
              <a:off x="5900738" y="2355850"/>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510"/>
            <p:cNvSpPr>
              <a:spLocks noChangeArrowheads="1"/>
            </p:cNvSpPr>
            <p:nvPr/>
          </p:nvSpPr>
          <p:spPr bwMode="auto">
            <a:xfrm>
              <a:off x="5900738" y="2432050"/>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511"/>
            <p:cNvSpPr>
              <a:spLocks noChangeArrowheads="1"/>
            </p:cNvSpPr>
            <p:nvPr/>
          </p:nvSpPr>
          <p:spPr bwMode="auto">
            <a:xfrm>
              <a:off x="5900738" y="24558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512"/>
            <p:cNvSpPr>
              <a:spLocks noChangeArrowheads="1"/>
            </p:cNvSpPr>
            <p:nvPr/>
          </p:nvSpPr>
          <p:spPr bwMode="auto">
            <a:xfrm>
              <a:off x="5900738" y="24050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513"/>
            <p:cNvSpPr>
              <a:spLocks noChangeArrowheads="1"/>
            </p:cNvSpPr>
            <p:nvPr/>
          </p:nvSpPr>
          <p:spPr bwMode="auto">
            <a:xfrm>
              <a:off x="5900738" y="248126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514"/>
            <p:cNvSpPr>
              <a:spLocks noChangeArrowheads="1"/>
            </p:cNvSpPr>
            <p:nvPr/>
          </p:nvSpPr>
          <p:spPr bwMode="auto">
            <a:xfrm>
              <a:off x="5926138" y="235585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515"/>
            <p:cNvSpPr>
              <a:spLocks noChangeArrowheads="1"/>
            </p:cNvSpPr>
            <p:nvPr/>
          </p:nvSpPr>
          <p:spPr bwMode="auto">
            <a:xfrm>
              <a:off x="5926138" y="2532063"/>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516"/>
            <p:cNvSpPr>
              <a:spLocks noChangeArrowheads="1"/>
            </p:cNvSpPr>
            <p:nvPr/>
          </p:nvSpPr>
          <p:spPr bwMode="auto">
            <a:xfrm>
              <a:off x="5926138" y="2481263"/>
              <a:ext cx="12700"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517"/>
            <p:cNvSpPr>
              <a:spLocks noChangeArrowheads="1"/>
            </p:cNvSpPr>
            <p:nvPr/>
          </p:nvSpPr>
          <p:spPr bwMode="auto">
            <a:xfrm>
              <a:off x="5926138" y="24050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518"/>
            <p:cNvSpPr>
              <a:spLocks noChangeArrowheads="1"/>
            </p:cNvSpPr>
            <p:nvPr/>
          </p:nvSpPr>
          <p:spPr bwMode="auto">
            <a:xfrm>
              <a:off x="5926138" y="243205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519"/>
            <p:cNvSpPr>
              <a:spLocks noChangeArrowheads="1"/>
            </p:cNvSpPr>
            <p:nvPr/>
          </p:nvSpPr>
          <p:spPr bwMode="auto">
            <a:xfrm>
              <a:off x="5926138" y="238125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520"/>
            <p:cNvSpPr>
              <a:spLocks noChangeArrowheads="1"/>
            </p:cNvSpPr>
            <p:nvPr/>
          </p:nvSpPr>
          <p:spPr bwMode="auto">
            <a:xfrm>
              <a:off x="5926138" y="25066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Rectangle 521"/>
            <p:cNvSpPr>
              <a:spLocks noChangeArrowheads="1"/>
            </p:cNvSpPr>
            <p:nvPr/>
          </p:nvSpPr>
          <p:spPr bwMode="auto">
            <a:xfrm>
              <a:off x="5926138" y="24558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522"/>
            <p:cNvSpPr>
              <a:spLocks noChangeArrowheads="1"/>
            </p:cNvSpPr>
            <p:nvPr/>
          </p:nvSpPr>
          <p:spPr bwMode="auto">
            <a:xfrm>
              <a:off x="5951538" y="2532063"/>
              <a:ext cx="111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523"/>
            <p:cNvSpPr>
              <a:spLocks noChangeArrowheads="1"/>
            </p:cNvSpPr>
            <p:nvPr/>
          </p:nvSpPr>
          <p:spPr bwMode="auto">
            <a:xfrm>
              <a:off x="5951538" y="24050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524"/>
            <p:cNvSpPr>
              <a:spLocks noChangeArrowheads="1"/>
            </p:cNvSpPr>
            <p:nvPr/>
          </p:nvSpPr>
          <p:spPr bwMode="auto">
            <a:xfrm>
              <a:off x="5951538" y="2481263"/>
              <a:ext cx="11113"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Rectangle 525"/>
            <p:cNvSpPr>
              <a:spLocks noChangeArrowheads="1"/>
            </p:cNvSpPr>
            <p:nvPr/>
          </p:nvSpPr>
          <p:spPr bwMode="auto">
            <a:xfrm>
              <a:off x="5951538" y="24558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Rectangle 526"/>
            <p:cNvSpPr>
              <a:spLocks noChangeArrowheads="1"/>
            </p:cNvSpPr>
            <p:nvPr/>
          </p:nvSpPr>
          <p:spPr bwMode="auto">
            <a:xfrm>
              <a:off x="5951538" y="25066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Rectangle 527"/>
            <p:cNvSpPr>
              <a:spLocks noChangeArrowheads="1"/>
            </p:cNvSpPr>
            <p:nvPr/>
          </p:nvSpPr>
          <p:spPr bwMode="auto">
            <a:xfrm>
              <a:off x="5951538" y="2432050"/>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Rectangle 528"/>
            <p:cNvSpPr>
              <a:spLocks noChangeArrowheads="1"/>
            </p:cNvSpPr>
            <p:nvPr/>
          </p:nvSpPr>
          <p:spPr bwMode="auto">
            <a:xfrm>
              <a:off x="5951538" y="2381250"/>
              <a:ext cx="111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Rectangle 529"/>
            <p:cNvSpPr>
              <a:spLocks noChangeArrowheads="1"/>
            </p:cNvSpPr>
            <p:nvPr/>
          </p:nvSpPr>
          <p:spPr bwMode="auto">
            <a:xfrm>
              <a:off x="5951538" y="2355850"/>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Rectangle 530"/>
            <p:cNvSpPr>
              <a:spLocks noChangeArrowheads="1"/>
            </p:cNvSpPr>
            <p:nvPr/>
          </p:nvSpPr>
          <p:spPr bwMode="auto">
            <a:xfrm>
              <a:off x="6192838" y="2355850"/>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Rectangle 531"/>
            <p:cNvSpPr>
              <a:spLocks noChangeArrowheads="1"/>
            </p:cNvSpPr>
            <p:nvPr/>
          </p:nvSpPr>
          <p:spPr bwMode="auto">
            <a:xfrm>
              <a:off x="6192838" y="2481263"/>
              <a:ext cx="11113"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Rectangle 532"/>
            <p:cNvSpPr>
              <a:spLocks noChangeArrowheads="1"/>
            </p:cNvSpPr>
            <p:nvPr/>
          </p:nvSpPr>
          <p:spPr bwMode="auto">
            <a:xfrm>
              <a:off x="6192838" y="24558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Rectangle 534"/>
            <p:cNvSpPr>
              <a:spLocks noChangeArrowheads="1"/>
            </p:cNvSpPr>
            <p:nvPr/>
          </p:nvSpPr>
          <p:spPr bwMode="auto">
            <a:xfrm>
              <a:off x="6192838" y="2381250"/>
              <a:ext cx="111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Rectangle 535"/>
            <p:cNvSpPr>
              <a:spLocks noChangeArrowheads="1"/>
            </p:cNvSpPr>
            <p:nvPr/>
          </p:nvSpPr>
          <p:spPr bwMode="auto">
            <a:xfrm>
              <a:off x="6192838" y="2532063"/>
              <a:ext cx="111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Rectangle 536"/>
            <p:cNvSpPr>
              <a:spLocks noChangeArrowheads="1"/>
            </p:cNvSpPr>
            <p:nvPr/>
          </p:nvSpPr>
          <p:spPr bwMode="auto">
            <a:xfrm>
              <a:off x="6192838" y="24050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Rectangle 537"/>
            <p:cNvSpPr>
              <a:spLocks noChangeArrowheads="1"/>
            </p:cNvSpPr>
            <p:nvPr/>
          </p:nvSpPr>
          <p:spPr bwMode="auto">
            <a:xfrm>
              <a:off x="6192838" y="2432050"/>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Rectangle 538"/>
            <p:cNvSpPr>
              <a:spLocks noChangeArrowheads="1"/>
            </p:cNvSpPr>
            <p:nvPr/>
          </p:nvSpPr>
          <p:spPr bwMode="auto">
            <a:xfrm>
              <a:off x="6192838" y="25066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Rectangle 539"/>
            <p:cNvSpPr>
              <a:spLocks noChangeArrowheads="1"/>
            </p:cNvSpPr>
            <p:nvPr/>
          </p:nvSpPr>
          <p:spPr bwMode="auto">
            <a:xfrm>
              <a:off x="6216651" y="2481263"/>
              <a:ext cx="12700"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Rectangle 540"/>
            <p:cNvSpPr>
              <a:spLocks noChangeArrowheads="1"/>
            </p:cNvSpPr>
            <p:nvPr/>
          </p:nvSpPr>
          <p:spPr bwMode="auto">
            <a:xfrm>
              <a:off x="6216651" y="25066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Rectangle 541"/>
            <p:cNvSpPr>
              <a:spLocks noChangeArrowheads="1"/>
            </p:cNvSpPr>
            <p:nvPr/>
          </p:nvSpPr>
          <p:spPr bwMode="auto">
            <a:xfrm>
              <a:off x="6216651" y="235585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Rectangle 542"/>
            <p:cNvSpPr>
              <a:spLocks noChangeArrowheads="1"/>
            </p:cNvSpPr>
            <p:nvPr/>
          </p:nvSpPr>
          <p:spPr bwMode="auto">
            <a:xfrm>
              <a:off x="6216651" y="24558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Rectangle 543"/>
            <p:cNvSpPr>
              <a:spLocks noChangeArrowheads="1"/>
            </p:cNvSpPr>
            <p:nvPr/>
          </p:nvSpPr>
          <p:spPr bwMode="auto">
            <a:xfrm>
              <a:off x="6216651" y="2532063"/>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Rectangle 544"/>
            <p:cNvSpPr>
              <a:spLocks noChangeArrowheads="1"/>
            </p:cNvSpPr>
            <p:nvPr/>
          </p:nvSpPr>
          <p:spPr bwMode="auto">
            <a:xfrm>
              <a:off x="6216651" y="243205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Rectangle 545"/>
            <p:cNvSpPr>
              <a:spLocks noChangeArrowheads="1"/>
            </p:cNvSpPr>
            <p:nvPr/>
          </p:nvSpPr>
          <p:spPr bwMode="auto">
            <a:xfrm>
              <a:off x="6216651" y="238125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Rectangle 546"/>
            <p:cNvSpPr>
              <a:spLocks noChangeArrowheads="1"/>
            </p:cNvSpPr>
            <p:nvPr/>
          </p:nvSpPr>
          <p:spPr bwMode="auto">
            <a:xfrm>
              <a:off x="6216651" y="24050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Rectangle 547"/>
            <p:cNvSpPr>
              <a:spLocks noChangeArrowheads="1"/>
            </p:cNvSpPr>
            <p:nvPr/>
          </p:nvSpPr>
          <p:spPr bwMode="auto">
            <a:xfrm>
              <a:off x="6240463" y="24558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Rectangle 548"/>
            <p:cNvSpPr>
              <a:spLocks noChangeArrowheads="1"/>
            </p:cNvSpPr>
            <p:nvPr/>
          </p:nvSpPr>
          <p:spPr bwMode="auto">
            <a:xfrm>
              <a:off x="6240463" y="25066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Rectangle 549"/>
            <p:cNvSpPr>
              <a:spLocks noChangeArrowheads="1"/>
            </p:cNvSpPr>
            <p:nvPr/>
          </p:nvSpPr>
          <p:spPr bwMode="auto">
            <a:xfrm>
              <a:off x="6240463" y="248126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Rectangle 550"/>
            <p:cNvSpPr>
              <a:spLocks noChangeArrowheads="1"/>
            </p:cNvSpPr>
            <p:nvPr/>
          </p:nvSpPr>
          <p:spPr bwMode="auto">
            <a:xfrm>
              <a:off x="6240463" y="2532063"/>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Rectangle 551"/>
            <p:cNvSpPr>
              <a:spLocks noChangeArrowheads="1"/>
            </p:cNvSpPr>
            <p:nvPr/>
          </p:nvSpPr>
          <p:spPr bwMode="auto">
            <a:xfrm>
              <a:off x="6240463" y="2432050"/>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Rectangle 552"/>
            <p:cNvSpPr>
              <a:spLocks noChangeArrowheads="1"/>
            </p:cNvSpPr>
            <p:nvPr/>
          </p:nvSpPr>
          <p:spPr bwMode="auto">
            <a:xfrm>
              <a:off x="6240463" y="24050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Rectangle 553"/>
            <p:cNvSpPr>
              <a:spLocks noChangeArrowheads="1"/>
            </p:cNvSpPr>
            <p:nvPr/>
          </p:nvSpPr>
          <p:spPr bwMode="auto">
            <a:xfrm>
              <a:off x="6240463" y="2381250"/>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Rectangle 554"/>
            <p:cNvSpPr>
              <a:spLocks noChangeArrowheads="1"/>
            </p:cNvSpPr>
            <p:nvPr/>
          </p:nvSpPr>
          <p:spPr bwMode="auto">
            <a:xfrm>
              <a:off x="6240463" y="2355850"/>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Rectangle 555"/>
            <p:cNvSpPr>
              <a:spLocks noChangeArrowheads="1"/>
            </p:cNvSpPr>
            <p:nvPr/>
          </p:nvSpPr>
          <p:spPr bwMode="auto">
            <a:xfrm>
              <a:off x="6029326" y="2559050"/>
              <a:ext cx="1000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Rectangle 556"/>
            <p:cNvSpPr>
              <a:spLocks noChangeArrowheads="1"/>
            </p:cNvSpPr>
            <p:nvPr/>
          </p:nvSpPr>
          <p:spPr bwMode="auto">
            <a:xfrm>
              <a:off x="6034088" y="25019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Rectangle 557"/>
            <p:cNvSpPr>
              <a:spLocks noChangeArrowheads="1"/>
            </p:cNvSpPr>
            <p:nvPr/>
          </p:nvSpPr>
          <p:spPr bwMode="auto">
            <a:xfrm>
              <a:off x="6034088" y="24511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Rectangle 558"/>
            <p:cNvSpPr>
              <a:spLocks noChangeArrowheads="1"/>
            </p:cNvSpPr>
            <p:nvPr/>
          </p:nvSpPr>
          <p:spPr bwMode="auto">
            <a:xfrm>
              <a:off x="6034088" y="247491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Rectangle 559"/>
            <p:cNvSpPr>
              <a:spLocks noChangeArrowheads="1"/>
            </p:cNvSpPr>
            <p:nvPr/>
          </p:nvSpPr>
          <p:spPr bwMode="auto">
            <a:xfrm>
              <a:off x="6034088" y="252730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Rectangle 560"/>
            <p:cNvSpPr>
              <a:spLocks noChangeArrowheads="1"/>
            </p:cNvSpPr>
            <p:nvPr/>
          </p:nvSpPr>
          <p:spPr bwMode="auto">
            <a:xfrm>
              <a:off x="6057901" y="24511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Rectangle 561"/>
            <p:cNvSpPr>
              <a:spLocks noChangeArrowheads="1"/>
            </p:cNvSpPr>
            <p:nvPr/>
          </p:nvSpPr>
          <p:spPr bwMode="auto">
            <a:xfrm>
              <a:off x="6057901" y="247491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Rectangle 562"/>
            <p:cNvSpPr>
              <a:spLocks noChangeArrowheads="1"/>
            </p:cNvSpPr>
            <p:nvPr/>
          </p:nvSpPr>
          <p:spPr bwMode="auto">
            <a:xfrm>
              <a:off x="6057901" y="252730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Rectangle 563"/>
            <p:cNvSpPr>
              <a:spLocks noChangeArrowheads="1"/>
            </p:cNvSpPr>
            <p:nvPr/>
          </p:nvSpPr>
          <p:spPr bwMode="auto">
            <a:xfrm>
              <a:off x="6057901" y="25019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Rectangle 564"/>
            <p:cNvSpPr>
              <a:spLocks noChangeArrowheads="1"/>
            </p:cNvSpPr>
            <p:nvPr/>
          </p:nvSpPr>
          <p:spPr bwMode="auto">
            <a:xfrm>
              <a:off x="6084888" y="25019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Rectangle 565"/>
            <p:cNvSpPr>
              <a:spLocks noChangeArrowheads="1"/>
            </p:cNvSpPr>
            <p:nvPr/>
          </p:nvSpPr>
          <p:spPr bwMode="auto">
            <a:xfrm>
              <a:off x="6084888" y="24511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Rectangle 566"/>
            <p:cNvSpPr>
              <a:spLocks noChangeArrowheads="1"/>
            </p:cNvSpPr>
            <p:nvPr/>
          </p:nvSpPr>
          <p:spPr bwMode="auto">
            <a:xfrm>
              <a:off x="6084888" y="252730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Rectangle 567"/>
            <p:cNvSpPr>
              <a:spLocks noChangeArrowheads="1"/>
            </p:cNvSpPr>
            <p:nvPr/>
          </p:nvSpPr>
          <p:spPr bwMode="auto">
            <a:xfrm>
              <a:off x="6084888" y="247491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Rectangle 568"/>
            <p:cNvSpPr>
              <a:spLocks noChangeArrowheads="1"/>
            </p:cNvSpPr>
            <p:nvPr/>
          </p:nvSpPr>
          <p:spPr bwMode="auto">
            <a:xfrm>
              <a:off x="6108701" y="24511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Rectangle 569"/>
            <p:cNvSpPr>
              <a:spLocks noChangeArrowheads="1"/>
            </p:cNvSpPr>
            <p:nvPr/>
          </p:nvSpPr>
          <p:spPr bwMode="auto">
            <a:xfrm>
              <a:off x="6108701" y="252730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Rectangle 570"/>
            <p:cNvSpPr>
              <a:spLocks noChangeArrowheads="1"/>
            </p:cNvSpPr>
            <p:nvPr/>
          </p:nvSpPr>
          <p:spPr bwMode="auto">
            <a:xfrm>
              <a:off x="6108701" y="25019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Rectangle 571"/>
            <p:cNvSpPr>
              <a:spLocks noChangeArrowheads="1"/>
            </p:cNvSpPr>
            <p:nvPr/>
          </p:nvSpPr>
          <p:spPr bwMode="auto">
            <a:xfrm>
              <a:off x="6108701" y="247491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9" name="Freeform 572"/>
          <p:cNvSpPr>
            <a:spLocks noEditPoints="1"/>
          </p:cNvSpPr>
          <p:nvPr/>
        </p:nvSpPr>
        <p:spPr bwMode="auto">
          <a:xfrm>
            <a:off x="5232134" y="2354262"/>
            <a:ext cx="480568" cy="294511"/>
          </a:xfrm>
          <a:custGeom>
            <a:avLst/>
            <a:gdLst>
              <a:gd name="T0" fmla="*/ 231 w 257"/>
              <a:gd name="T1" fmla="*/ 75 h 210"/>
              <a:gd name="T2" fmla="*/ 231 w 257"/>
              <a:gd name="T3" fmla="*/ 51 h 210"/>
              <a:gd name="T4" fmla="*/ 216 w 257"/>
              <a:gd name="T5" fmla="*/ 19 h 210"/>
              <a:gd name="T6" fmla="*/ 185 w 257"/>
              <a:gd name="T7" fmla="*/ 2 h 210"/>
              <a:gd name="T8" fmla="*/ 161 w 257"/>
              <a:gd name="T9" fmla="*/ 2 h 210"/>
              <a:gd name="T10" fmla="*/ 128 w 257"/>
              <a:gd name="T11" fmla="*/ 23 h 210"/>
              <a:gd name="T12" fmla="*/ 107 w 257"/>
              <a:gd name="T13" fmla="*/ 6 h 210"/>
              <a:gd name="T14" fmla="*/ 83 w 257"/>
              <a:gd name="T15" fmla="*/ 0 h 210"/>
              <a:gd name="T16" fmla="*/ 50 w 257"/>
              <a:gd name="T17" fmla="*/ 11 h 210"/>
              <a:gd name="T18" fmla="*/ 29 w 257"/>
              <a:gd name="T19" fmla="*/ 39 h 210"/>
              <a:gd name="T20" fmla="*/ 23 w 257"/>
              <a:gd name="T21" fmla="*/ 63 h 210"/>
              <a:gd name="T22" fmla="*/ 0 w 257"/>
              <a:gd name="T23" fmla="*/ 86 h 210"/>
              <a:gd name="T24" fmla="*/ 32 w 257"/>
              <a:gd name="T25" fmla="*/ 94 h 210"/>
              <a:gd name="T26" fmla="*/ 37 w 257"/>
              <a:gd name="T27" fmla="*/ 103 h 210"/>
              <a:gd name="T28" fmla="*/ 125 w 257"/>
              <a:gd name="T29" fmla="*/ 209 h 210"/>
              <a:gd name="T30" fmla="*/ 132 w 257"/>
              <a:gd name="T31" fmla="*/ 209 h 210"/>
              <a:gd name="T32" fmla="*/ 219 w 257"/>
              <a:gd name="T33" fmla="*/ 103 h 210"/>
              <a:gd name="T34" fmla="*/ 225 w 257"/>
              <a:gd name="T35" fmla="*/ 94 h 210"/>
              <a:gd name="T36" fmla="*/ 228 w 257"/>
              <a:gd name="T37" fmla="*/ 86 h 210"/>
              <a:gd name="T38" fmla="*/ 213 w 257"/>
              <a:gd name="T39" fmla="*/ 98 h 210"/>
              <a:gd name="T40" fmla="*/ 128 w 257"/>
              <a:gd name="T41" fmla="*/ 199 h 210"/>
              <a:gd name="T42" fmla="*/ 43 w 257"/>
              <a:gd name="T43" fmla="*/ 97 h 210"/>
              <a:gd name="T44" fmla="*/ 63 w 257"/>
              <a:gd name="T45" fmla="*/ 94 h 210"/>
              <a:gd name="T46" fmla="*/ 104 w 257"/>
              <a:gd name="T47" fmla="*/ 65 h 210"/>
              <a:gd name="T48" fmla="*/ 144 w 257"/>
              <a:gd name="T49" fmla="*/ 100 h 210"/>
              <a:gd name="T50" fmla="*/ 190 w 257"/>
              <a:gd name="T51" fmla="*/ 94 h 210"/>
              <a:gd name="T52" fmla="*/ 213 w 257"/>
              <a:gd name="T53" fmla="*/ 97 h 210"/>
              <a:gd name="T54" fmla="*/ 185 w 257"/>
              <a:gd name="T55" fmla="*/ 86 h 210"/>
              <a:gd name="T56" fmla="*/ 142 w 257"/>
              <a:gd name="T57" fmla="*/ 81 h 210"/>
              <a:gd name="T58" fmla="*/ 104 w 257"/>
              <a:gd name="T59" fmla="*/ 35 h 210"/>
              <a:gd name="T60" fmla="*/ 58 w 257"/>
              <a:gd name="T61" fmla="*/ 86 h 210"/>
              <a:gd name="T62" fmla="*/ 33 w 257"/>
              <a:gd name="T63" fmla="*/ 75 h 210"/>
              <a:gd name="T64" fmla="*/ 32 w 257"/>
              <a:gd name="T65" fmla="*/ 52 h 210"/>
              <a:gd name="T66" fmla="*/ 47 w 257"/>
              <a:gd name="T67" fmla="*/ 25 h 210"/>
              <a:gd name="T68" fmla="*/ 72 w 257"/>
              <a:gd name="T69" fmla="*/ 9 h 210"/>
              <a:gd name="T70" fmla="*/ 95 w 257"/>
              <a:gd name="T71" fmla="*/ 11 h 210"/>
              <a:gd name="T72" fmla="*/ 125 w 257"/>
              <a:gd name="T73" fmla="*/ 32 h 210"/>
              <a:gd name="T74" fmla="*/ 128 w 257"/>
              <a:gd name="T75" fmla="*/ 34 h 210"/>
              <a:gd name="T76" fmla="*/ 132 w 257"/>
              <a:gd name="T77" fmla="*/ 32 h 210"/>
              <a:gd name="T78" fmla="*/ 161 w 257"/>
              <a:gd name="T79" fmla="*/ 11 h 210"/>
              <a:gd name="T80" fmla="*/ 184 w 257"/>
              <a:gd name="T81" fmla="*/ 9 h 210"/>
              <a:gd name="T82" fmla="*/ 210 w 257"/>
              <a:gd name="T83" fmla="*/ 25 h 210"/>
              <a:gd name="T84" fmla="*/ 223 w 257"/>
              <a:gd name="T85" fmla="*/ 52 h 210"/>
              <a:gd name="T86" fmla="*/ 223 w 257"/>
              <a:gd name="T87" fmla="*/ 7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7" h="210">
                <a:moveTo>
                  <a:pt x="228" y="86"/>
                </a:moveTo>
                <a:lnTo>
                  <a:pt x="228" y="86"/>
                </a:lnTo>
                <a:lnTo>
                  <a:pt x="231" y="75"/>
                </a:lnTo>
                <a:lnTo>
                  <a:pt x="233" y="63"/>
                </a:lnTo>
                <a:lnTo>
                  <a:pt x="233" y="63"/>
                </a:lnTo>
                <a:lnTo>
                  <a:pt x="231" y="51"/>
                </a:lnTo>
                <a:lnTo>
                  <a:pt x="228" y="39"/>
                </a:lnTo>
                <a:lnTo>
                  <a:pt x="222" y="28"/>
                </a:lnTo>
                <a:lnTo>
                  <a:pt x="216" y="19"/>
                </a:lnTo>
                <a:lnTo>
                  <a:pt x="207" y="11"/>
                </a:lnTo>
                <a:lnTo>
                  <a:pt x="196" y="6"/>
                </a:lnTo>
                <a:lnTo>
                  <a:pt x="185" y="2"/>
                </a:lnTo>
                <a:lnTo>
                  <a:pt x="173" y="0"/>
                </a:lnTo>
                <a:lnTo>
                  <a:pt x="173" y="0"/>
                </a:lnTo>
                <a:lnTo>
                  <a:pt x="161" y="2"/>
                </a:lnTo>
                <a:lnTo>
                  <a:pt x="148" y="6"/>
                </a:lnTo>
                <a:lnTo>
                  <a:pt x="138" y="14"/>
                </a:lnTo>
                <a:lnTo>
                  <a:pt x="128" y="23"/>
                </a:lnTo>
                <a:lnTo>
                  <a:pt x="128" y="23"/>
                </a:lnTo>
                <a:lnTo>
                  <a:pt x="119" y="14"/>
                </a:lnTo>
                <a:lnTo>
                  <a:pt x="107" y="6"/>
                </a:lnTo>
                <a:lnTo>
                  <a:pt x="96" y="2"/>
                </a:lnTo>
                <a:lnTo>
                  <a:pt x="83" y="0"/>
                </a:lnTo>
                <a:lnTo>
                  <a:pt x="83" y="0"/>
                </a:lnTo>
                <a:lnTo>
                  <a:pt x="70" y="2"/>
                </a:lnTo>
                <a:lnTo>
                  <a:pt x="60" y="6"/>
                </a:lnTo>
                <a:lnTo>
                  <a:pt x="50" y="11"/>
                </a:lnTo>
                <a:lnTo>
                  <a:pt x="41" y="19"/>
                </a:lnTo>
                <a:lnTo>
                  <a:pt x="33" y="28"/>
                </a:lnTo>
                <a:lnTo>
                  <a:pt x="29" y="39"/>
                </a:lnTo>
                <a:lnTo>
                  <a:pt x="24" y="51"/>
                </a:lnTo>
                <a:lnTo>
                  <a:pt x="23" y="63"/>
                </a:lnTo>
                <a:lnTo>
                  <a:pt x="23" y="63"/>
                </a:lnTo>
                <a:lnTo>
                  <a:pt x="24" y="75"/>
                </a:lnTo>
                <a:lnTo>
                  <a:pt x="27" y="86"/>
                </a:lnTo>
                <a:lnTo>
                  <a:pt x="0" y="86"/>
                </a:lnTo>
                <a:lnTo>
                  <a:pt x="0" y="94"/>
                </a:lnTo>
                <a:lnTo>
                  <a:pt x="32" y="94"/>
                </a:lnTo>
                <a:lnTo>
                  <a:pt x="32" y="94"/>
                </a:lnTo>
                <a:lnTo>
                  <a:pt x="37" y="103"/>
                </a:lnTo>
                <a:lnTo>
                  <a:pt x="37" y="103"/>
                </a:lnTo>
                <a:lnTo>
                  <a:pt x="37" y="103"/>
                </a:lnTo>
                <a:lnTo>
                  <a:pt x="37" y="103"/>
                </a:lnTo>
                <a:lnTo>
                  <a:pt x="125" y="209"/>
                </a:lnTo>
                <a:lnTo>
                  <a:pt x="125" y="209"/>
                </a:lnTo>
                <a:lnTo>
                  <a:pt x="128" y="210"/>
                </a:lnTo>
                <a:lnTo>
                  <a:pt x="128" y="210"/>
                </a:lnTo>
                <a:lnTo>
                  <a:pt x="132" y="209"/>
                </a:lnTo>
                <a:lnTo>
                  <a:pt x="132" y="209"/>
                </a:lnTo>
                <a:lnTo>
                  <a:pt x="219" y="103"/>
                </a:lnTo>
                <a:lnTo>
                  <a:pt x="219" y="103"/>
                </a:lnTo>
                <a:lnTo>
                  <a:pt x="220" y="101"/>
                </a:lnTo>
                <a:lnTo>
                  <a:pt x="220" y="101"/>
                </a:lnTo>
                <a:lnTo>
                  <a:pt x="225" y="94"/>
                </a:lnTo>
                <a:lnTo>
                  <a:pt x="257" y="94"/>
                </a:lnTo>
                <a:lnTo>
                  <a:pt x="257" y="86"/>
                </a:lnTo>
                <a:lnTo>
                  <a:pt x="228" y="86"/>
                </a:lnTo>
                <a:close/>
                <a:moveTo>
                  <a:pt x="213" y="97"/>
                </a:moveTo>
                <a:lnTo>
                  <a:pt x="213" y="97"/>
                </a:lnTo>
                <a:lnTo>
                  <a:pt x="213" y="98"/>
                </a:lnTo>
                <a:lnTo>
                  <a:pt x="213" y="98"/>
                </a:lnTo>
                <a:lnTo>
                  <a:pt x="128" y="199"/>
                </a:lnTo>
                <a:lnTo>
                  <a:pt x="128" y="199"/>
                </a:lnTo>
                <a:lnTo>
                  <a:pt x="43" y="98"/>
                </a:lnTo>
                <a:lnTo>
                  <a:pt x="43" y="98"/>
                </a:lnTo>
                <a:lnTo>
                  <a:pt x="43" y="97"/>
                </a:lnTo>
                <a:lnTo>
                  <a:pt x="43" y="97"/>
                </a:lnTo>
                <a:lnTo>
                  <a:pt x="41" y="94"/>
                </a:lnTo>
                <a:lnTo>
                  <a:pt x="63" y="94"/>
                </a:lnTo>
                <a:lnTo>
                  <a:pt x="70" y="78"/>
                </a:lnTo>
                <a:lnTo>
                  <a:pt x="89" y="117"/>
                </a:lnTo>
                <a:lnTo>
                  <a:pt x="104" y="65"/>
                </a:lnTo>
                <a:lnTo>
                  <a:pt x="119" y="118"/>
                </a:lnTo>
                <a:lnTo>
                  <a:pt x="133" y="80"/>
                </a:lnTo>
                <a:lnTo>
                  <a:pt x="144" y="100"/>
                </a:lnTo>
                <a:lnTo>
                  <a:pt x="159" y="58"/>
                </a:lnTo>
                <a:lnTo>
                  <a:pt x="179" y="123"/>
                </a:lnTo>
                <a:lnTo>
                  <a:pt x="190" y="94"/>
                </a:lnTo>
                <a:lnTo>
                  <a:pt x="216" y="94"/>
                </a:lnTo>
                <a:lnTo>
                  <a:pt x="216" y="94"/>
                </a:lnTo>
                <a:lnTo>
                  <a:pt x="213" y="97"/>
                </a:lnTo>
                <a:lnTo>
                  <a:pt x="213" y="97"/>
                </a:lnTo>
                <a:close/>
                <a:moveTo>
                  <a:pt x="220" y="86"/>
                </a:moveTo>
                <a:lnTo>
                  <a:pt x="185" y="86"/>
                </a:lnTo>
                <a:lnTo>
                  <a:pt x="181" y="98"/>
                </a:lnTo>
                <a:lnTo>
                  <a:pt x="161" y="34"/>
                </a:lnTo>
                <a:lnTo>
                  <a:pt x="142" y="81"/>
                </a:lnTo>
                <a:lnTo>
                  <a:pt x="130" y="60"/>
                </a:lnTo>
                <a:lnTo>
                  <a:pt x="121" y="92"/>
                </a:lnTo>
                <a:lnTo>
                  <a:pt x="104" y="35"/>
                </a:lnTo>
                <a:lnTo>
                  <a:pt x="87" y="94"/>
                </a:lnTo>
                <a:lnTo>
                  <a:pt x="70" y="60"/>
                </a:lnTo>
                <a:lnTo>
                  <a:pt x="58" y="86"/>
                </a:lnTo>
                <a:lnTo>
                  <a:pt x="37" y="86"/>
                </a:lnTo>
                <a:lnTo>
                  <a:pt x="37" y="86"/>
                </a:lnTo>
                <a:lnTo>
                  <a:pt x="33" y="75"/>
                </a:lnTo>
                <a:lnTo>
                  <a:pt x="32" y="63"/>
                </a:lnTo>
                <a:lnTo>
                  <a:pt x="32" y="63"/>
                </a:lnTo>
                <a:lnTo>
                  <a:pt x="32" y="52"/>
                </a:lnTo>
                <a:lnTo>
                  <a:pt x="35" y="42"/>
                </a:lnTo>
                <a:lnTo>
                  <a:pt x="40" y="32"/>
                </a:lnTo>
                <a:lnTo>
                  <a:pt x="47" y="25"/>
                </a:lnTo>
                <a:lnTo>
                  <a:pt x="53" y="19"/>
                </a:lnTo>
                <a:lnTo>
                  <a:pt x="63" y="14"/>
                </a:lnTo>
                <a:lnTo>
                  <a:pt x="72" y="9"/>
                </a:lnTo>
                <a:lnTo>
                  <a:pt x="83" y="9"/>
                </a:lnTo>
                <a:lnTo>
                  <a:pt x="83" y="9"/>
                </a:lnTo>
                <a:lnTo>
                  <a:pt x="95" y="11"/>
                </a:lnTo>
                <a:lnTo>
                  <a:pt x="107" y="16"/>
                </a:lnTo>
                <a:lnTo>
                  <a:pt x="116" y="23"/>
                </a:lnTo>
                <a:lnTo>
                  <a:pt x="125" y="32"/>
                </a:lnTo>
                <a:lnTo>
                  <a:pt x="125" y="32"/>
                </a:lnTo>
                <a:lnTo>
                  <a:pt x="127" y="34"/>
                </a:lnTo>
                <a:lnTo>
                  <a:pt x="128" y="34"/>
                </a:lnTo>
                <a:lnTo>
                  <a:pt x="130" y="34"/>
                </a:lnTo>
                <a:lnTo>
                  <a:pt x="132" y="32"/>
                </a:lnTo>
                <a:lnTo>
                  <a:pt x="132" y="32"/>
                </a:lnTo>
                <a:lnTo>
                  <a:pt x="139" y="23"/>
                </a:lnTo>
                <a:lnTo>
                  <a:pt x="150" y="16"/>
                </a:lnTo>
                <a:lnTo>
                  <a:pt x="161" y="11"/>
                </a:lnTo>
                <a:lnTo>
                  <a:pt x="173" y="9"/>
                </a:lnTo>
                <a:lnTo>
                  <a:pt x="173" y="9"/>
                </a:lnTo>
                <a:lnTo>
                  <a:pt x="184" y="9"/>
                </a:lnTo>
                <a:lnTo>
                  <a:pt x="193" y="14"/>
                </a:lnTo>
                <a:lnTo>
                  <a:pt x="202" y="19"/>
                </a:lnTo>
                <a:lnTo>
                  <a:pt x="210" y="25"/>
                </a:lnTo>
                <a:lnTo>
                  <a:pt x="216" y="32"/>
                </a:lnTo>
                <a:lnTo>
                  <a:pt x="220" y="42"/>
                </a:lnTo>
                <a:lnTo>
                  <a:pt x="223" y="52"/>
                </a:lnTo>
                <a:lnTo>
                  <a:pt x="225" y="63"/>
                </a:lnTo>
                <a:lnTo>
                  <a:pt x="225" y="63"/>
                </a:lnTo>
                <a:lnTo>
                  <a:pt x="223" y="75"/>
                </a:lnTo>
                <a:lnTo>
                  <a:pt x="220" y="86"/>
                </a:lnTo>
                <a:lnTo>
                  <a:pt x="220" y="8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280" name="Freeform 573"/>
          <p:cNvSpPr>
            <a:spLocks noEditPoints="1"/>
          </p:cNvSpPr>
          <p:nvPr/>
        </p:nvSpPr>
        <p:spPr bwMode="auto">
          <a:xfrm>
            <a:off x="9028072" y="2341627"/>
            <a:ext cx="504876" cy="322560"/>
          </a:xfrm>
          <a:custGeom>
            <a:avLst/>
            <a:gdLst>
              <a:gd name="T0" fmla="*/ 183 w 270"/>
              <a:gd name="T1" fmla="*/ 9 h 230"/>
              <a:gd name="T2" fmla="*/ 157 w 270"/>
              <a:gd name="T3" fmla="*/ 55 h 230"/>
              <a:gd name="T4" fmla="*/ 166 w 270"/>
              <a:gd name="T5" fmla="*/ 84 h 230"/>
              <a:gd name="T6" fmla="*/ 152 w 270"/>
              <a:gd name="T7" fmla="*/ 93 h 230"/>
              <a:gd name="T8" fmla="*/ 143 w 270"/>
              <a:gd name="T9" fmla="*/ 86 h 230"/>
              <a:gd name="T10" fmla="*/ 135 w 270"/>
              <a:gd name="T11" fmla="*/ 69 h 230"/>
              <a:gd name="T12" fmla="*/ 117 w 270"/>
              <a:gd name="T13" fmla="*/ 64 h 230"/>
              <a:gd name="T14" fmla="*/ 108 w 270"/>
              <a:gd name="T15" fmla="*/ 84 h 230"/>
              <a:gd name="T16" fmla="*/ 117 w 270"/>
              <a:gd name="T17" fmla="*/ 109 h 230"/>
              <a:gd name="T18" fmla="*/ 100 w 270"/>
              <a:gd name="T19" fmla="*/ 132 h 230"/>
              <a:gd name="T20" fmla="*/ 80 w 270"/>
              <a:gd name="T21" fmla="*/ 136 h 230"/>
              <a:gd name="T22" fmla="*/ 66 w 270"/>
              <a:gd name="T23" fmla="*/ 136 h 230"/>
              <a:gd name="T24" fmla="*/ 42 w 270"/>
              <a:gd name="T25" fmla="*/ 167 h 230"/>
              <a:gd name="T26" fmla="*/ 25 w 270"/>
              <a:gd name="T27" fmla="*/ 175 h 230"/>
              <a:gd name="T28" fmla="*/ 5 w 270"/>
              <a:gd name="T29" fmla="*/ 178 h 230"/>
              <a:gd name="T30" fmla="*/ 0 w 270"/>
              <a:gd name="T31" fmla="*/ 187 h 230"/>
              <a:gd name="T32" fmla="*/ 31 w 270"/>
              <a:gd name="T33" fmla="*/ 221 h 230"/>
              <a:gd name="T34" fmla="*/ 54 w 270"/>
              <a:gd name="T35" fmla="*/ 214 h 230"/>
              <a:gd name="T36" fmla="*/ 74 w 270"/>
              <a:gd name="T37" fmla="*/ 195 h 230"/>
              <a:gd name="T38" fmla="*/ 88 w 270"/>
              <a:gd name="T39" fmla="*/ 202 h 230"/>
              <a:gd name="T40" fmla="*/ 111 w 270"/>
              <a:gd name="T41" fmla="*/ 222 h 230"/>
              <a:gd name="T42" fmla="*/ 140 w 270"/>
              <a:gd name="T43" fmla="*/ 230 h 230"/>
              <a:gd name="T44" fmla="*/ 173 w 270"/>
              <a:gd name="T45" fmla="*/ 221 h 230"/>
              <a:gd name="T46" fmla="*/ 221 w 270"/>
              <a:gd name="T47" fmla="*/ 162 h 230"/>
              <a:gd name="T48" fmla="*/ 232 w 270"/>
              <a:gd name="T49" fmla="*/ 107 h 230"/>
              <a:gd name="T50" fmla="*/ 264 w 270"/>
              <a:gd name="T51" fmla="*/ 80 h 230"/>
              <a:gd name="T52" fmla="*/ 268 w 270"/>
              <a:gd name="T53" fmla="*/ 44 h 230"/>
              <a:gd name="T54" fmla="*/ 235 w 270"/>
              <a:gd name="T55" fmla="*/ 5 h 230"/>
              <a:gd name="T56" fmla="*/ 224 w 270"/>
              <a:gd name="T57" fmla="*/ 100 h 230"/>
              <a:gd name="T58" fmla="*/ 221 w 270"/>
              <a:gd name="T59" fmla="*/ 107 h 230"/>
              <a:gd name="T60" fmla="*/ 204 w 270"/>
              <a:gd name="T61" fmla="*/ 175 h 230"/>
              <a:gd name="T62" fmla="*/ 155 w 270"/>
              <a:gd name="T63" fmla="*/ 218 h 230"/>
              <a:gd name="T64" fmla="*/ 127 w 270"/>
              <a:gd name="T65" fmla="*/ 218 h 230"/>
              <a:gd name="T66" fmla="*/ 94 w 270"/>
              <a:gd name="T67" fmla="*/ 193 h 230"/>
              <a:gd name="T68" fmla="*/ 72 w 270"/>
              <a:gd name="T69" fmla="*/ 185 h 230"/>
              <a:gd name="T70" fmla="*/ 45 w 270"/>
              <a:gd name="T71" fmla="*/ 210 h 230"/>
              <a:gd name="T72" fmla="*/ 31 w 270"/>
              <a:gd name="T73" fmla="*/ 208 h 230"/>
              <a:gd name="T74" fmla="*/ 17 w 270"/>
              <a:gd name="T75" fmla="*/ 184 h 230"/>
              <a:gd name="T76" fmla="*/ 34 w 270"/>
              <a:gd name="T77" fmla="*/ 190 h 230"/>
              <a:gd name="T78" fmla="*/ 51 w 270"/>
              <a:gd name="T79" fmla="*/ 172 h 230"/>
              <a:gd name="T80" fmla="*/ 69 w 270"/>
              <a:gd name="T81" fmla="*/ 146 h 230"/>
              <a:gd name="T82" fmla="*/ 78 w 270"/>
              <a:gd name="T83" fmla="*/ 147 h 230"/>
              <a:gd name="T84" fmla="*/ 114 w 270"/>
              <a:gd name="T85" fmla="*/ 167 h 230"/>
              <a:gd name="T86" fmla="*/ 121 w 270"/>
              <a:gd name="T87" fmla="*/ 167 h 230"/>
              <a:gd name="T88" fmla="*/ 101 w 270"/>
              <a:gd name="T89" fmla="*/ 146 h 230"/>
              <a:gd name="T90" fmla="*/ 129 w 270"/>
              <a:gd name="T91" fmla="*/ 126 h 230"/>
              <a:gd name="T92" fmla="*/ 141 w 270"/>
              <a:gd name="T93" fmla="*/ 129 h 230"/>
              <a:gd name="T94" fmla="*/ 154 w 270"/>
              <a:gd name="T95" fmla="*/ 129 h 230"/>
              <a:gd name="T96" fmla="*/ 150 w 270"/>
              <a:gd name="T97" fmla="*/ 121 h 230"/>
              <a:gd name="T98" fmla="*/ 121 w 270"/>
              <a:gd name="T99" fmla="*/ 98 h 230"/>
              <a:gd name="T100" fmla="*/ 117 w 270"/>
              <a:gd name="T101" fmla="*/ 80 h 230"/>
              <a:gd name="T102" fmla="*/ 126 w 270"/>
              <a:gd name="T103" fmla="*/ 72 h 230"/>
              <a:gd name="T104" fmla="*/ 132 w 270"/>
              <a:gd name="T105" fmla="*/ 84 h 230"/>
              <a:gd name="T106" fmla="*/ 147 w 270"/>
              <a:gd name="T107" fmla="*/ 101 h 230"/>
              <a:gd name="T108" fmla="*/ 170 w 270"/>
              <a:gd name="T109" fmla="*/ 92 h 230"/>
              <a:gd name="T110" fmla="*/ 175 w 270"/>
              <a:gd name="T111" fmla="*/ 80 h 230"/>
              <a:gd name="T112" fmla="*/ 169 w 270"/>
              <a:gd name="T113" fmla="*/ 46 h 230"/>
              <a:gd name="T114" fmla="*/ 195 w 270"/>
              <a:gd name="T115" fmla="*/ 14 h 230"/>
              <a:gd name="T116" fmla="*/ 232 w 270"/>
              <a:gd name="T117" fmla="*/ 14 h 230"/>
              <a:gd name="T118" fmla="*/ 259 w 270"/>
              <a:gd name="T119" fmla="*/ 46 h 230"/>
              <a:gd name="T120" fmla="*/ 253 w 270"/>
              <a:gd name="T121" fmla="*/ 77 h 230"/>
              <a:gd name="T122" fmla="*/ 224 w 270"/>
              <a:gd name="T123" fmla="*/ 10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0" h="230">
                <a:moveTo>
                  <a:pt x="213" y="0"/>
                </a:moveTo>
                <a:lnTo>
                  <a:pt x="213" y="0"/>
                </a:lnTo>
                <a:lnTo>
                  <a:pt x="203" y="0"/>
                </a:lnTo>
                <a:lnTo>
                  <a:pt x="192" y="5"/>
                </a:lnTo>
                <a:lnTo>
                  <a:pt x="183" y="9"/>
                </a:lnTo>
                <a:lnTo>
                  <a:pt x="173" y="15"/>
                </a:lnTo>
                <a:lnTo>
                  <a:pt x="167" y="25"/>
                </a:lnTo>
                <a:lnTo>
                  <a:pt x="161" y="34"/>
                </a:lnTo>
                <a:lnTo>
                  <a:pt x="158" y="44"/>
                </a:lnTo>
                <a:lnTo>
                  <a:pt x="157" y="55"/>
                </a:lnTo>
                <a:lnTo>
                  <a:pt x="157" y="55"/>
                </a:lnTo>
                <a:lnTo>
                  <a:pt x="158" y="63"/>
                </a:lnTo>
                <a:lnTo>
                  <a:pt x="160" y="70"/>
                </a:lnTo>
                <a:lnTo>
                  <a:pt x="161" y="77"/>
                </a:lnTo>
                <a:lnTo>
                  <a:pt x="166" y="84"/>
                </a:lnTo>
                <a:lnTo>
                  <a:pt x="166" y="84"/>
                </a:lnTo>
                <a:lnTo>
                  <a:pt x="163" y="87"/>
                </a:lnTo>
                <a:lnTo>
                  <a:pt x="160" y="90"/>
                </a:lnTo>
                <a:lnTo>
                  <a:pt x="155" y="92"/>
                </a:lnTo>
                <a:lnTo>
                  <a:pt x="152" y="93"/>
                </a:lnTo>
                <a:lnTo>
                  <a:pt x="152" y="93"/>
                </a:lnTo>
                <a:lnTo>
                  <a:pt x="149" y="92"/>
                </a:lnTo>
                <a:lnTo>
                  <a:pt x="147" y="92"/>
                </a:lnTo>
                <a:lnTo>
                  <a:pt x="143" y="86"/>
                </a:lnTo>
                <a:lnTo>
                  <a:pt x="143" y="86"/>
                </a:lnTo>
                <a:lnTo>
                  <a:pt x="141" y="81"/>
                </a:lnTo>
                <a:lnTo>
                  <a:pt x="141" y="81"/>
                </a:lnTo>
                <a:lnTo>
                  <a:pt x="138" y="75"/>
                </a:lnTo>
                <a:lnTo>
                  <a:pt x="138" y="75"/>
                </a:lnTo>
                <a:lnTo>
                  <a:pt x="135" y="69"/>
                </a:lnTo>
                <a:lnTo>
                  <a:pt x="132" y="66"/>
                </a:lnTo>
                <a:lnTo>
                  <a:pt x="127" y="63"/>
                </a:lnTo>
                <a:lnTo>
                  <a:pt x="121" y="63"/>
                </a:lnTo>
                <a:lnTo>
                  <a:pt x="121" y="63"/>
                </a:lnTo>
                <a:lnTo>
                  <a:pt x="117" y="64"/>
                </a:lnTo>
                <a:lnTo>
                  <a:pt x="112" y="67"/>
                </a:lnTo>
                <a:lnTo>
                  <a:pt x="109" y="72"/>
                </a:lnTo>
                <a:lnTo>
                  <a:pt x="108" y="78"/>
                </a:lnTo>
                <a:lnTo>
                  <a:pt x="108" y="78"/>
                </a:lnTo>
                <a:lnTo>
                  <a:pt x="108" y="84"/>
                </a:lnTo>
                <a:lnTo>
                  <a:pt x="108" y="90"/>
                </a:lnTo>
                <a:lnTo>
                  <a:pt x="111" y="97"/>
                </a:lnTo>
                <a:lnTo>
                  <a:pt x="114" y="103"/>
                </a:lnTo>
                <a:lnTo>
                  <a:pt x="114" y="103"/>
                </a:lnTo>
                <a:lnTo>
                  <a:pt x="117" y="109"/>
                </a:lnTo>
                <a:lnTo>
                  <a:pt x="123" y="116"/>
                </a:lnTo>
                <a:lnTo>
                  <a:pt x="123" y="116"/>
                </a:lnTo>
                <a:lnTo>
                  <a:pt x="117" y="120"/>
                </a:lnTo>
                <a:lnTo>
                  <a:pt x="108" y="124"/>
                </a:lnTo>
                <a:lnTo>
                  <a:pt x="100" y="132"/>
                </a:lnTo>
                <a:lnTo>
                  <a:pt x="92" y="141"/>
                </a:lnTo>
                <a:lnTo>
                  <a:pt x="92" y="141"/>
                </a:lnTo>
                <a:lnTo>
                  <a:pt x="82" y="136"/>
                </a:lnTo>
                <a:lnTo>
                  <a:pt x="82" y="136"/>
                </a:lnTo>
                <a:lnTo>
                  <a:pt x="80" y="136"/>
                </a:lnTo>
                <a:lnTo>
                  <a:pt x="80" y="136"/>
                </a:lnTo>
                <a:lnTo>
                  <a:pt x="80" y="136"/>
                </a:lnTo>
                <a:lnTo>
                  <a:pt x="80" y="136"/>
                </a:lnTo>
                <a:lnTo>
                  <a:pt x="72" y="135"/>
                </a:lnTo>
                <a:lnTo>
                  <a:pt x="66" y="136"/>
                </a:lnTo>
                <a:lnTo>
                  <a:pt x="60" y="139"/>
                </a:lnTo>
                <a:lnTo>
                  <a:pt x="55" y="144"/>
                </a:lnTo>
                <a:lnTo>
                  <a:pt x="51" y="149"/>
                </a:lnTo>
                <a:lnTo>
                  <a:pt x="46" y="155"/>
                </a:lnTo>
                <a:lnTo>
                  <a:pt x="42" y="167"/>
                </a:lnTo>
                <a:lnTo>
                  <a:pt x="42" y="167"/>
                </a:lnTo>
                <a:lnTo>
                  <a:pt x="36" y="179"/>
                </a:lnTo>
                <a:lnTo>
                  <a:pt x="36" y="179"/>
                </a:lnTo>
                <a:lnTo>
                  <a:pt x="31" y="176"/>
                </a:lnTo>
                <a:lnTo>
                  <a:pt x="25" y="175"/>
                </a:lnTo>
                <a:lnTo>
                  <a:pt x="20" y="173"/>
                </a:lnTo>
                <a:lnTo>
                  <a:pt x="16" y="173"/>
                </a:lnTo>
                <a:lnTo>
                  <a:pt x="16" y="173"/>
                </a:lnTo>
                <a:lnTo>
                  <a:pt x="9" y="175"/>
                </a:lnTo>
                <a:lnTo>
                  <a:pt x="5" y="178"/>
                </a:lnTo>
                <a:lnTo>
                  <a:pt x="0" y="181"/>
                </a:lnTo>
                <a:lnTo>
                  <a:pt x="0" y="181"/>
                </a:lnTo>
                <a:lnTo>
                  <a:pt x="0" y="184"/>
                </a:lnTo>
                <a:lnTo>
                  <a:pt x="0" y="187"/>
                </a:lnTo>
                <a:lnTo>
                  <a:pt x="0" y="187"/>
                </a:lnTo>
                <a:lnTo>
                  <a:pt x="3" y="193"/>
                </a:lnTo>
                <a:lnTo>
                  <a:pt x="13" y="205"/>
                </a:lnTo>
                <a:lnTo>
                  <a:pt x="17" y="211"/>
                </a:lnTo>
                <a:lnTo>
                  <a:pt x="23" y="216"/>
                </a:lnTo>
                <a:lnTo>
                  <a:pt x="31" y="221"/>
                </a:lnTo>
                <a:lnTo>
                  <a:pt x="37" y="222"/>
                </a:lnTo>
                <a:lnTo>
                  <a:pt x="37" y="222"/>
                </a:lnTo>
                <a:lnTo>
                  <a:pt x="43" y="221"/>
                </a:lnTo>
                <a:lnTo>
                  <a:pt x="49" y="219"/>
                </a:lnTo>
                <a:lnTo>
                  <a:pt x="54" y="214"/>
                </a:lnTo>
                <a:lnTo>
                  <a:pt x="60" y="208"/>
                </a:lnTo>
                <a:lnTo>
                  <a:pt x="60" y="208"/>
                </a:lnTo>
                <a:lnTo>
                  <a:pt x="65" y="202"/>
                </a:lnTo>
                <a:lnTo>
                  <a:pt x="69" y="198"/>
                </a:lnTo>
                <a:lnTo>
                  <a:pt x="74" y="195"/>
                </a:lnTo>
                <a:lnTo>
                  <a:pt x="78" y="195"/>
                </a:lnTo>
                <a:lnTo>
                  <a:pt x="78" y="195"/>
                </a:lnTo>
                <a:lnTo>
                  <a:pt x="82" y="196"/>
                </a:lnTo>
                <a:lnTo>
                  <a:pt x="85" y="198"/>
                </a:lnTo>
                <a:lnTo>
                  <a:pt x="88" y="202"/>
                </a:lnTo>
                <a:lnTo>
                  <a:pt x="88" y="202"/>
                </a:lnTo>
                <a:lnTo>
                  <a:pt x="88" y="204"/>
                </a:lnTo>
                <a:lnTo>
                  <a:pt x="88" y="204"/>
                </a:lnTo>
                <a:lnTo>
                  <a:pt x="98" y="214"/>
                </a:lnTo>
                <a:lnTo>
                  <a:pt x="111" y="222"/>
                </a:lnTo>
                <a:lnTo>
                  <a:pt x="117" y="225"/>
                </a:lnTo>
                <a:lnTo>
                  <a:pt x="124" y="227"/>
                </a:lnTo>
                <a:lnTo>
                  <a:pt x="132" y="228"/>
                </a:lnTo>
                <a:lnTo>
                  <a:pt x="140" y="230"/>
                </a:lnTo>
                <a:lnTo>
                  <a:pt x="140" y="230"/>
                </a:lnTo>
                <a:lnTo>
                  <a:pt x="140" y="230"/>
                </a:lnTo>
                <a:lnTo>
                  <a:pt x="149" y="228"/>
                </a:lnTo>
                <a:lnTo>
                  <a:pt x="157" y="227"/>
                </a:lnTo>
                <a:lnTo>
                  <a:pt x="166" y="224"/>
                </a:lnTo>
                <a:lnTo>
                  <a:pt x="173" y="221"/>
                </a:lnTo>
                <a:lnTo>
                  <a:pt x="181" y="216"/>
                </a:lnTo>
                <a:lnTo>
                  <a:pt x="189" y="211"/>
                </a:lnTo>
                <a:lnTo>
                  <a:pt x="201" y="198"/>
                </a:lnTo>
                <a:lnTo>
                  <a:pt x="212" y="181"/>
                </a:lnTo>
                <a:lnTo>
                  <a:pt x="221" y="162"/>
                </a:lnTo>
                <a:lnTo>
                  <a:pt x="227" y="141"/>
                </a:lnTo>
                <a:lnTo>
                  <a:pt x="230" y="118"/>
                </a:lnTo>
                <a:lnTo>
                  <a:pt x="230" y="118"/>
                </a:lnTo>
                <a:lnTo>
                  <a:pt x="232" y="107"/>
                </a:lnTo>
                <a:lnTo>
                  <a:pt x="232" y="107"/>
                </a:lnTo>
                <a:lnTo>
                  <a:pt x="239" y="104"/>
                </a:lnTo>
                <a:lnTo>
                  <a:pt x="247" y="100"/>
                </a:lnTo>
                <a:lnTo>
                  <a:pt x="253" y="93"/>
                </a:lnTo>
                <a:lnTo>
                  <a:pt x="259" y="87"/>
                </a:lnTo>
                <a:lnTo>
                  <a:pt x="264" y="80"/>
                </a:lnTo>
                <a:lnTo>
                  <a:pt x="267" y="72"/>
                </a:lnTo>
                <a:lnTo>
                  <a:pt x="268" y="64"/>
                </a:lnTo>
                <a:lnTo>
                  <a:pt x="270" y="55"/>
                </a:lnTo>
                <a:lnTo>
                  <a:pt x="270" y="55"/>
                </a:lnTo>
                <a:lnTo>
                  <a:pt x="268" y="44"/>
                </a:lnTo>
                <a:lnTo>
                  <a:pt x="265" y="34"/>
                </a:lnTo>
                <a:lnTo>
                  <a:pt x="261" y="25"/>
                </a:lnTo>
                <a:lnTo>
                  <a:pt x="253" y="15"/>
                </a:lnTo>
                <a:lnTo>
                  <a:pt x="245" y="9"/>
                </a:lnTo>
                <a:lnTo>
                  <a:pt x="235" y="5"/>
                </a:lnTo>
                <a:lnTo>
                  <a:pt x="224" y="0"/>
                </a:lnTo>
                <a:lnTo>
                  <a:pt x="213" y="0"/>
                </a:lnTo>
                <a:lnTo>
                  <a:pt x="213" y="0"/>
                </a:lnTo>
                <a:close/>
                <a:moveTo>
                  <a:pt x="224" y="100"/>
                </a:moveTo>
                <a:lnTo>
                  <a:pt x="224" y="100"/>
                </a:lnTo>
                <a:lnTo>
                  <a:pt x="221" y="101"/>
                </a:lnTo>
                <a:lnTo>
                  <a:pt x="221" y="106"/>
                </a:lnTo>
                <a:lnTo>
                  <a:pt x="221" y="106"/>
                </a:lnTo>
                <a:lnTo>
                  <a:pt x="221" y="107"/>
                </a:lnTo>
                <a:lnTo>
                  <a:pt x="221" y="107"/>
                </a:lnTo>
                <a:lnTo>
                  <a:pt x="221" y="118"/>
                </a:lnTo>
                <a:lnTo>
                  <a:pt x="221" y="118"/>
                </a:lnTo>
                <a:lnTo>
                  <a:pt x="218" y="138"/>
                </a:lnTo>
                <a:lnTo>
                  <a:pt x="212" y="158"/>
                </a:lnTo>
                <a:lnTo>
                  <a:pt x="204" y="175"/>
                </a:lnTo>
                <a:lnTo>
                  <a:pt x="195" y="190"/>
                </a:lnTo>
                <a:lnTo>
                  <a:pt x="183" y="202"/>
                </a:lnTo>
                <a:lnTo>
                  <a:pt x="169" y="211"/>
                </a:lnTo>
                <a:lnTo>
                  <a:pt x="163" y="214"/>
                </a:lnTo>
                <a:lnTo>
                  <a:pt x="155" y="218"/>
                </a:lnTo>
                <a:lnTo>
                  <a:pt x="147" y="218"/>
                </a:lnTo>
                <a:lnTo>
                  <a:pt x="140" y="219"/>
                </a:lnTo>
                <a:lnTo>
                  <a:pt x="140" y="219"/>
                </a:lnTo>
                <a:lnTo>
                  <a:pt x="140" y="219"/>
                </a:lnTo>
                <a:lnTo>
                  <a:pt x="127" y="218"/>
                </a:lnTo>
                <a:lnTo>
                  <a:pt x="117" y="214"/>
                </a:lnTo>
                <a:lnTo>
                  <a:pt x="108" y="207"/>
                </a:lnTo>
                <a:lnTo>
                  <a:pt x="95" y="196"/>
                </a:lnTo>
                <a:lnTo>
                  <a:pt x="95" y="196"/>
                </a:lnTo>
                <a:lnTo>
                  <a:pt x="94" y="193"/>
                </a:lnTo>
                <a:lnTo>
                  <a:pt x="91" y="190"/>
                </a:lnTo>
                <a:lnTo>
                  <a:pt x="85" y="185"/>
                </a:lnTo>
                <a:lnTo>
                  <a:pt x="78" y="184"/>
                </a:lnTo>
                <a:lnTo>
                  <a:pt x="78" y="184"/>
                </a:lnTo>
                <a:lnTo>
                  <a:pt x="72" y="185"/>
                </a:lnTo>
                <a:lnTo>
                  <a:pt x="65" y="188"/>
                </a:lnTo>
                <a:lnTo>
                  <a:pt x="59" y="195"/>
                </a:lnTo>
                <a:lnTo>
                  <a:pt x="51" y="202"/>
                </a:lnTo>
                <a:lnTo>
                  <a:pt x="51" y="202"/>
                </a:lnTo>
                <a:lnTo>
                  <a:pt x="45" y="210"/>
                </a:lnTo>
                <a:lnTo>
                  <a:pt x="42" y="211"/>
                </a:lnTo>
                <a:lnTo>
                  <a:pt x="39" y="211"/>
                </a:lnTo>
                <a:lnTo>
                  <a:pt x="39" y="211"/>
                </a:lnTo>
                <a:lnTo>
                  <a:pt x="34" y="210"/>
                </a:lnTo>
                <a:lnTo>
                  <a:pt x="31" y="208"/>
                </a:lnTo>
                <a:lnTo>
                  <a:pt x="23" y="202"/>
                </a:lnTo>
                <a:lnTo>
                  <a:pt x="16" y="193"/>
                </a:lnTo>
                <a:lnTo>
                  <a:pt x="11" y="185"/>
                </a:lnTo>
                <a:lnTo>
                  <a:pt x="11" y="185"/>
                </a:lnTo>
                <a:lnTo>
                  <a:pt x="17" y="184"/>
                </a:lnTo>
                <a:lnTo>
                  <a:pt x="17" y="184"/>
                </a:lnTo>
                <a:lnTo>
                  <a:pt x="23" y="184"/>
                </a:lnTo>
                <a:lnTo>
                  <a:pt x="29" y="188"/>
                </a:lnTo>
                <a:lnTo>
                  <a:pt x="29" y="188"/>
                </a:lnTo>
                <a:lnTo>
                  <a:pt x="34" y="190"/>
                </a:lnTo>
                <a:lnTo>
                  <a:pt x="37" y="190"/>
                </a:lnTo>
                <a:lnTo>
                  <a:pt x="37" y="190"/>
                </a:lnTo>
                <a:lnTo>
                  <a:pt x="42" y="188"/>
                </a:lnTo>
                <a:lnTo>
                  <a:pt x="45" y="184"/>
                </a:lnTo>
                <a:lnTo>
                  <a:pt x="51" y="172"/>
                </a:lnTo>
                <a:lnTo>
                  <a:pt x="51" y="172"/>
                </a:lnTo>
                <a:lnTo>
                  <a:pt x="57" y="159"/>
                </a:lnTo>
                <a:lnTo>
                  <a:pt x="62" y="150"/>
                </a:lnTo>
                <a:lnTo>
                  <a:pt x="65" y="147"/>
                </a:lnTo>
                <a:lnTo>
                  <a:pt x="69" y="146"/>
                </a:lnTo>
                <a:lnTo>
                  <a:pt x="72" y="146"/>
                </a:lnTo>
                <a:lnTo>
                  <a:pt x="77" y="147"/>
                </a:lnTo>
                <a:lnTo>
                  <a:pt x="77" y="147"/>
                </a:lnTo>
                <a:lnTo>
                  <a:pt x="78" y="147"/>
                </a:lnTo>
                <a:lnTo>
                  <a:pt x="78" y="147"/>
                </a:lnTo>
                <a:lnTo>
                  <a:pt x="78" y="147"/>
                </a:lnTo>
                <a:lnTo>
                  <a:pt x="78" y="147"/>
                </a:lnTo>
                <a:lnTo>
                  <a:pt x="97" y="156"/>
                </a:lnTo>
                <a:lnTo>
                  <a:pt x="106" y="161"/>
                </a:lnTo>
                <a:lnTo>
                  <a:pt x="114" y="167"/>
                </a:lnTo>
                <a:lnTo>
                  <a:pt x="114" y="167"/>
                </a:lnTo>
                <a:lnTo>
                  <a:pt x="117" y="169"/>
                </a:lnTo>
                <a:lnTo>
                  <a:pt x="117" y="169"/>
                </a:lnTo>
                <a:lnTo>
                  <a:pt x="121" y="167"/>
                </a:lnTo>
                <a:lnTo>
                  <a:pt x="121" y="167"/>
                </a:lnTo>
                <a:lnTo>
                  <a:pt x="123" y="162"/>
                </a:lnTo>
                <a:lnTo>
                  <a:pt x="121" y="159"/>
                </a:lnTo>
                <a:lnTo>
                  <a:pt x="121" y="159"/>
                </a:lnTo>
                <a:lnTo>
                  <a:pt x="112" y="153"/>
                </a:lnTo>
                <a:lnTo>
                  <a:pt x="101" y="146"/>
                </a:lnTo>
                <a:lnTo>
                  <a:pt x="101" y="146"/>
                </a:lnTo>
                <a:lnTo>
                  <a:pt x="106" y="141"/>
                </a:lnTo>
                <a:lnTo>
                  <a:pt x="111" y="136"/>
                </a:lnTo>
                <a:lnTo>
                  <a:pt x="121" y="129"/>
                </a:lnTo>
                <a:lnTo>
                  <a:pt x="129" y="126"/>
                </a:lnTo>
                <a:lnTo>
                  <a:pt x="132" y="124"/>
                </a:lnTo>
                <a:lnTo>
                  <a:pt x="132" y="124"/>
                </a:lnTo>
                <a:lnTo>
                  <a:pt x="134" y="124"/>
                </a:lnTo>
                <a:lnTo>
                  <a:pt x="134" y="124"/>
                </a:lnTo>
                <a:lnTo>
                  <a:pt x="141" y="129"/>
                </a:lnTo>
                <a:lnTo>
                  <a:pt x="150" y="130"/>
                </a:lnTo>
                <a:lnTo>
                  <a:pt x="150" y="130"/>
                </a:lnTo>
                <a:lnTo>
                  <a:pt x="150" y="130"/>
                </a:lnTo>
                <a:lnTo>
                  <a:pt x="150" y="130"/>
                </a:lnTo>
                <a:lnTo>
                  <a:pt x="154" y="129"/>
                </a:lnTo>
                <a:lnTo>
                  <a:pt x="155" y="126"/>
                </a:lnTo>
                <a:lnTo>
                  <a:pt x="155" y="126"/>
                </a:lnTo>
                <a:lnTo>
                  <a:pt x="154" y="123"/>
                </a:lnTo>
                <a:lnTo>
                  <a:pt x="150" y="121"/>
                </a:lnTo>
                <a:lnTo>
                  <a:pt x="150" y="121"/>
                </a:lnTo>
                <a:lnTo>
                  <a:pt x="146" y="121"/>
                </a:lnTo>
                <a:lnTo>
                  <a:pt x="141" y="118"/>
                </a:lnTo>
                <a:lnTo>
                  <a:pt x="132" y="112"/>
                </a:lnTo>
                <a:lnTo>
                  <a:pt x="126" y="104"/>
                </a:lnTo>
                <a:lnTo>
                  <a:pt x="121" y="98"/>
                </a:lnTo>
                <a:lnTo>
                  <a:pt x="121" y="98"/>
                </a:lnTo>
                <a:lnTo>
                  <a:pt x="117" y="89"/>
                </a:lnTo>
                <a:lnTo>
                  <a:pt x="117" y="84"/>
                </a:lnTo>
                <a:lnTo>
                  <a:pt x="117" y="80"/>
                </a:lnTo>
                <a:lnTo>
                  <a:pt x="117" y="80"/>
                </a:lnTo>
                <a:lnTo>
                  <a:pt x="118" y="75"/>
                </a:lnTo>
                <a:lnTo>
                  <a:pt x="120" y="74"/>
                </a:lnTo>
                <a:lnTo>
                  <a:pt x="123" y="72"/>
                </a:lnTo>
                <a:lnTo>
                  <a:pt x="123" y="72"/>
                </a:lnTo>
                <a:lnTo>
                  <a:pt x="126" y="72"/>
                </a:lnTo>
                <a:lnTo>
                  <a:pt x="127" y="74"/>
                </a:lnTo>
                <a:lnTo>
                  <a:pt x="131" y="78"/>
                </a:lnTo>
                <a:lnTo>
                  <a:pt x="131" y="78"/>
                </a:lnTo>
                <a:lnTo>
                  <a:pt x="132" y="84"/>
                </a:lnTo>
                <a:lnTo>
                  <a:pt x="132" y="84"/>
                </a:lnTo>
                <a:lnTo>
                  <a:pt x="135" y="90"/>
                </a:lnTo>
                <a:lnTo>
                  <a:pt x="135" y="90"/>
                </a:lnTo>
                <a:lnTo>
                  <a:pt x="138" y="97"/>
                </a:lnTo>
                <a:lnTo>
                  <a:pt x="143" y="100"/>
                </a:lnTo>
                <a:lnTo>
                  <a:pt x="147" y="101"/>
                </a:lnTo>
                <a:lnTo>
                  <a:pt x="152" y="103"/>
                </a:lnTo>
                <a:lnTo>
                  <a:pt x="152" y="103"/>
                </a:lnTo>
                <a:lnTo>
                  <a:pt x="158" y="101"/>
                </a:lnTo>
                <a:lnTo>
                  <a:pt x="164" y="98"/>
                </a:lnTo>
                <a:lnTo>
                  <a:pt x="170" y="92"/>
                </a:lnTo>
                <a:lnTo>
                  <a:pt x="175" y="86"/>
                </a:lnTo>
                <a:lnTo>
                  <a:pt x="175" y="86"/>
                </a:lnTo>
                <a:lnTo>
                  <a:pt x="175" y="83"/>
                </a:lnTo>
                <a:lnTo>
                  <a:pt x="175" y="83"/>
                </a:lnTo>
                <a:lnTo>
                  <a:pt x="175" y="80"/>
                </a:lnTo>
                <a:lnTo>
                  <a:pt x="175" y="80"/>
                </a:lnTo>
                <a:lnTo>
                  <a:pt x="169" y="67"/>
                </a:lnTo>
                <a:lnTo>
                  <a:pt x="167" y="55"/>
                </a:lnTo>
                <a:lnTo>
                  <a:pt x="167" y="55"/>
                </a:lnTo>
                <a:lnTo>
                  <a:pt x="169" y="46"/>
                </a:lnTo>
                <a:lnTo>
                  <a:pt x="170" y="37"/>
                </a:lnTo>
                <a:lnTo>
                  <a:pt x="175" y="29"/>
                </a:lnTo>
                <a:lnTo>
                  <a:pt x="181" y="23"/>
                </a:lnTo>
                <a:lnTo>
                  <a:pt x="187" y="18"/>
                </a:lnTo>
                <a:lnTo>
                  <a:pt x="195" y="14"/>
                </a:lnTo>
                <a:lnTo>
                  <a:pt x="204" y="11"/>
                </a:lnTo>
                <a:lnTo>
                  <a:pt x="213" y="9"/>
                </a:lnTo>
                <a:lnTo>
                  <a:pt x="213" y="9"/>
                </a:lnTo>
                <a:lnTo>
                  <a:pt x="223" y="11"/>
                </a:lnTo>
                <a:lnTo>
                  <a:pt x="232" y="14"/>
                </a:lnTo>
                <a:lnTo>
                  <a:pt x="239" y="18"/>
                </a:lnTo>
                <a:lnTo>
                  <a:pt x="245" y="23"/>
                </a:lnTo>
                <a:lnTo>
                  <a:pt x="252" y="29"/>
                </a:lnTo>
                <a:lnTo>
                  <a:pt x="256" y="37"/>
                </a:lnTo>
                <a:lnTo>
                  <a:pt x="259" y="46"/>
                </a:lnTo>
                <a:lnTo>
                  <a:pt x="259" y="55"/>
                </a:lnTo>
                <a:lnTo>
                  <a:pt x="259" y="55"/>
                </a:lnTo>
                <a:lnTo>
                  <a:pt x="259" y="63"/>
                </a:lnTo>
                <a:lnTo>
                  <a:pt x="256" y="70"/>
                </a:lnTo>
                <a:lnTo>
                  <a:pt x="253" y="77"/>
                </a:lnTo>
                <a:lnTo>
                  <a:pt x="250" y="83"/>
                </a:lnTo>
                <a:lnTo>
                  <a:pt x="244" y="89"/>
                </a:lnTo>
                <a:lnTo>
                  <a:pt x="238" y="93"/>
                </a:lnTo>
                <a:lnTo>
                  <a:pt x="232" y="97"/>
                </a:lnTo>
                <a:lnTo>
                  <a:pt x="224" y="100"/>
                </a:lnTo>
                <a:lnTo>
                  <a:pt x="224" y="10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sp>
        <p:nvSpPr>
          <p:cNvPr id="281" name="Freeform 574"/>
          <p:cNvSpPr>
            <a:spLocks noEditPoints="1"/>
          </p:cNvSpPr>
          <p:nvPr/>
        </p:nvSpPr>
        <p:spPr bwMode="auto">
          <a:xfrm>
            <a:off x="10050899" y="2300956"/>
            <a:ext cx="198211" cy="401096"/>
          </a:xfrm>
          <a:custGeom>
            <a:avLst/>
            <a:gdLst>
              <a:gd name="T0" fmla="*/ 106 w 106"/>
              <a:gd name="T1" fmla="*/ 104 h 286"/>
              <a:gd name="T2" fmla="*/ 92 w 106"/>
              <a:gd name="T3" fmla="*/ 89 h 286"/>
              <a:gd name="T4" fmla="*/ 89 w 106"/>
              <a:gd name="T5" fmla="*/ 57 h 286"/>
              <a:gd name="T6" fmla="*/ 103 w 106"/>
              <a:gd name="T7" fmla="*/ 47 h 286"/>
              <a:gd name="T8" fmla="*/ 92 w 106"/>
              <a:gd name="T9" fmla="*/ 23 h 286"/>
              <a:gd name="T10" fmla="*/ 85 w 106"/>
              <a:gd name="T11" fmla="*/ 0 h 286"/>
              <a:gd name="T12" fmla="*/ 28 w 106"/>
              <a:gd name="T13" fmla="*/ 5 h 286"/>
              <a:gd name="T14" fmla="*/ 19 w 106"/>
              <a:gd name="T15" fmla="*/ 18 h 286"/>
              <a:gd name="T16" fmla="*/ 0 w 106"/>
              <a:gd name="T17" fmla="*/ 37 h 286"/>
              <a:gd name="T18" fmla="*/ 14 w 106"/>
              <a:gd name="T19" fmla="*/ 52 h 286"/>
              <a:gd name="T20" fmla="*/ 14 w 106"/>
              <a:gd name="T21" fmla="*/ 89 h 286"/>
              <a:gd name="T22" fmla="*/ 3 w 106"/>
              <a:gd name="T23" fmla="*/ 113 h 286"/>
              <a:gd name="T24" fmla="*/ 22 w 106"/>
              <a:gd name="T25" fmla="*/ 126 h 286"/>
              <a:gd name="T26" fmla="*/ 14 w 106"/>
              <a:gd name="T27" fmla="*/ 155 h 286"/>
              <a:gd name="T28" fmla="*/ 8 w 106"/>
              <a:gd name="T29" fmla="*/ 182 h 286"/>
              <a:gd name="T30" fmla="*/ 19 w 106"/>
              <a:gd name="T31" fmla="*/ 214 h 286"/>
              <a:gd name="T32" fmla="*/ 14 w 106"/>
              <a:gd name="T33" fmla="*/ 221 h 286"/>
              <a:gd name="T34" fmla="*/ 8 w 106"/>
              <a:gd name="T35" fmla="*/ 248 h 286"/>
              <a:gd name="T36" fmla="*/ 19 w 106"/>
              <a:gd name="T37" fmla="*/ 282 h 286"/>
              <a:gd name="T38" fmla="*/ 31 w 106"/>
              <a:gd name="T39" fmla="*/ 262 h 286"/>
              <a:gd name="T40" fmla="*/ 80 w 106"/>
              <a:gd name="T41" fmla="*/ 282 h 286"/>
              <a:gd name="T42" fmla="*/ 89 w 106"/>
              <a:gd name="T43" fmla="*/ 256 h 286"/>
              <a:gd name="T44" fmla="*/ 106 w 106"/>
              <a:gd name="T45" fmla="*/ 240 h 286"/>
              <a:gd name="T46" fmla="*/ 92 w 106"/>
              <a:gd name="T47" fmla="*/ 221 h 286"/>
              <a:gd name="T48" fmla="*/ 89 w 106"/>
              <a:gd name="T49" fmla="*/ 188 h 286"/>
              <a:gd name="T50" fmla="*/ 106 w 106"/>
              <a:gd name="T51" fmla="*/ 175 h 286"/>
              <a:gd name="T52" fmla="*/ 92 w 106"/>
              <a:gd name="T53" fmla="*/ 155 h 286"/>
              <a:gd name="T54" fmla="*/ 94 w 106"/>
              <a:gd name="T55" fmla="*/ 119 h 286"/>
              <a:gd name="T56" fmla="*/ 16 w 106"/>
              <a:gd name="T57" fmla="*/ 32 h 286"/>
              <a:gd name="T58" fmla="*/ 79 w 106"/>
              <a:gd name="T59" fmla="*/ 24 h 286"/>
              <a:gd name="T60" fmla="*/ 97 w 106"/>
              <a:gd name="T61" fmla="*/ 37 h 286"/>
              <a:gd name="T62" fmla="*/ 82 w 106"/>
              <a:gd name="T63" fmla="*/ 52 h 286"/>
              <a:gd name="T64" fmla="*/ 48 w 106"/>
              <a:gd name="T65" fmla="*/ 60 h 286"/>
              <a:gd name="T66" fmla="*/ 20 w 106"/>
              <a:gd name="T67" fmla="*/ 43 h 286"/>
              <a:gd name="T68" fmla="*/ 31 w 106"/>
              <a:gd name="T69" fmla="*/ 64 h 286"/>
              <a:gd name="T70" fmla="*/ 92 w 106"/>
              <a:gd name="T71" fmla="*/ 230 h 286"/>
              <a:gd name="T72" fmla="*/ 86 w 106"/>
              <a:gd name="T73" fmla="*/ 242 h 286"/>
              <a:gd name="T74" fmla="*/ 60 w 106"/>
              <a:gd name="T75" fmla="*/ 259 h 286"/>
              <a:gd name="T76" fmla="*/ 26 w 106"/>
              <a:gd name="T77" fmla="*/ 250 h 286"/>
              <a:gd name="T78" fmla="*/ 10 w 106"/>
              <a:gd name="T79" fmla="*/ 236 h 286"/>
              <a:gd name="T80" fmla="*/ 28 w 106"/>
              <a:gd name="T81" fmla="*/ 224 h 286"/>
              <a:gd name="T82" fmla="*/ 28 w 106"/>
              <a:gd name="T83" fmla="*/ 214 h 286"/>
              <a:gd name="T84" fmla="*/ 66 w 106"/>
              <a:gd name="T85" fmla="*/ 199 h 286"/>
              <a:gd name="T86" fmla="*/ 95 w 106"/>
              <a:gd name="T87" fmla="*/ 165 h 286"/>
              <a:gd name="T88" fmla="*/ 85 w 106"/>
              <a:gd name="T89" fmla="*/ 181 h 286"/>
              <a:gd name="T90" fmla="*/ 54 w 106"/>
              <a:gd name="T91" fmla="*/ 193 h 286"/>
              <a:gd name="T92" fmla="*/ 20 w 106"/>
              <a:gd name="T93" fmla="*/ 176 h 286"/>
              <a:gd name="T94" fmla="*/ 16 w 106"/>
              <a:gd name="T95" fmla="*/ 164 h 286"/>
              <a:gd name="T96" fmla="*/ 79 w 106"/>
              <a:gd name="T97" fmla="*/ 158 h 286"/>
              <a:gd name="T98" fmla="*/ 31 w 106"/>
              <a:gd name="T99" fmla="*/ 130 h 286"/>
              <a:gd name="T100" fmla="*/ 80 w 106"/>
              <a:gd name="T101" fmla="*/ 129 h 286"/>
              <a:gd name="T102" fmla="*/ 86 w 106"/>
              <a:gd name="T103" fmla="*/ 109 h 286"/>
              <a:gd name="T104" fmla="*/ 66 w 106"/>
              <a:gd name="T105" fmla="*/ 124 h 286"/>
              <a:gd name="T106" fmla="*/ 26 w 106"/>
              <a:gd name="T107" fmla="*/ 118 h 286"/>
              <a:gd name="T108" fmla="*/ 10 w 106"/>
              <a:gd name="T109" fmla="*/ 104 h 286"/>
              <a:gd name="T110" fmla="*/ 25 w 106"/>
              <a:gd name="T111" fmla="*/ 92 h 286"/>
              <a:gd name="T112" fmla="*/ 92 w 106"/>
              <a:gd name="T113" fmla="*/ 98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6" h="286">
                <a:moveTo>
                  <a:pt x="94" y="119"/>
                </a:moveTo>
                <a:lnTo>
                  <a:pt x="94" y="118"/>
                </a:lnTo>
                <a:lnTo>
                  <a:pt x="94" y="118"/>
                </a:lnTo>
                <a:lnTo>
                  <a:pt x="94" y="118"/>
                </a:lnTo>
                <a:lnTo>
                  <a:pt x="98" y="116"/>
                </a:lnTo>
                <a:lnTo>
                  <a:pt x="103" y="113"/>
                </a:lnTo>
                <a:lnTo>
                  <a:pt x="106" y="109"/>
                </a:lnTo>
                <a:lnTo>
                  <a:pt x="106" y="104"/>
                </a:lnTo>
                <a:lnTo>
                  <a:pt x="106" y="104"/>
                </a:lnTo>
                <a:lnTo>
                  <a:pt x="106" y="98"/>
                </a:lnTo>
                <a:lnTo>
                  <a:pt x="103" y="93"/>
                </a:lnTo>
                <a:lnTo>
                  <a:pt x="98" y="90"/>
                </a:lnTo>
                <a:lnTo>
                  <a:pt x="92" y="89"/>
                </a:lnTo>
                <a:lnTo>
                  <a:pt x="92" y="89"/>
                </a:lnTo>
                <a:lnTo>
                  <a:pt x="92" y="89"/>
                </a:lnTo>
                <a:lnTo>
                  <a:pt x="92" y="89"/>
                </a:lnTo>
                <a:lnTo>
                  <a:pt x="89" y="86"/>
                </a:lnTo>
                <a:lnTo>
                  <a:pt x="89" y="86"/>
                </a:lnTo>
                <a:lnTo>
                  <a:pt x="89" y="84"/>
                </a:lnTo>
                <a:lnTo>
                  <a:pt x="89" y="84"/>
                </a:lnTo>
                <a:lnTo>
                  <a:pt x="89" y="84"/>
                </a:lnTo>
                <a:lnTo>
                  <a:pt x="89" y="58"/>
                </a:lnTo>
                <a:lnTo>
                  <a:pt x="89" y="58"/>
                </a:lnTo>
                <a:lnTo>
                  <a:pt x="89" y="57"/>
                </a:lnTo>
                <a:lnTo>
                  <a:pt x="89" y="57"/>
                </a:lnTo>
                <a:lnTo>
                  <a:pt x="89" y="57"/>
                </a:lnTo>
                <a:lnTo>
                  <a:pt x="94" y="52"/>
                </a:lnTo>
                <a:lnTo>
                  <a:pt x="94" y="52"/>
                </a:lnTo>
                <a:lnTo>
                  <a:pt x="94" y="52"/>
                </a:lnTo>
                <a:lnTo>
                  <a:pt x="94" y="52"/>
                </a:lnTo>
                <a:lnTo>
                  <a:pt x="98" y="50"/>
                </a:lnTo>
                <a:lnTo>
                  <a:pt x="103" y="47"/>
                </a:lnTo>
                <a:lnTo>
                  <a:pt x="106" y="43"/>
                </a:lnTo>
                <a:lnTo>
                  <a:pt x="106" y="37"/>
                </a:lnTo>
                <a:lnTo>
                  <a:pt x="106" y="37"/>
                </a:lnTo>
                <a:lnTo>
                  <a:pt x="106" y="32"/>
                </a:lnTo>
                <a:lnTo>
                  <a:pt x="103" y="27"/>
                </a:lnTo>
                <a:lnTo>
                  <a:pt x="98" y="24"/>
                </a:lnTo>
                <a:lnTo>
                  <a:pt x="92" y="23"/>
                </a:lnTo>
                <a:lnTo>
                  <a:pt x="92" y="23"/>
                </a:lnTo>
                <a:lnTo>
                  <a:pt x="92" y="21"/>
                </a:lnTo>
                <a:lnTo>
                  <a:pt x="92" y="21"/>
                </a:lnTo>
                <a:lnTo>
                  <a:pt x="89" y="20"/>
                </a:lnTo>
                <a:lnTo>
                  <a:pt x="89" y="20"/>
                </a:lnTo>
                <a:lnTo>
                  <a:pt x="89" y="5"/>
                </a:lnTo>
                <a:lnTo>
                  <a:pt x="89" y="5"/>
                </a:lnTo>
                <a:lnTo>
                  <a:pt x="88" y="1"/>
                </a:lnTo>
                <a:lnTo>
                  <a:pt x="85" y="0"/>
                </a:lnTo>
                <a:lnTo>
                  <a:pt x="85" y="0"/>
                </a:lnTo>
                <a:lnTo>
                  <a:pt x="82" y="1"/>
                </a:lnTo>
                <a:lnTo>
                  <a:pt x="80" y="5"/>
                </a:lnTo>
                <a:lnTo>
                  <a:pt x="80" y="14"/>
                </a:lnTo>
                <a:lnTo>
                  <a:pt x="80" y="15"/>
                </a:lnTo>
                <a:lnTo>
                  <a:pt x="28" y="15"/>
                </a:lnTo>
                <a:lnTo>
                  <a:pt x="28" y="5"/>
                </a:lnTo>
                <a:lnTo>
                  <a:pt x="28" y="5"/>
                </a:lnTo>
                <a:lnTo>
                  <a:pt x="28" y="1"/>
                </a:lnTo>
                <a:lnTo>
                  <a:pt x="23" y="0"/>
                </a:lnTo>
                <a:lnTo>
                  <a:pt x="23" y="0"/>
                </a:lnTo>
                <a:lnTo>
                  <a:pt x="20" y="1"/>
                </a:lnTo>
                <a:lnTo>
                  <a:pt x="19" y="5"/>
                </a:lnTo>
                <a:lnTo>
                  <a:pt x="19" y="18"/>
                </a:lnTo>
                <a:lnTo>
                  <a:pt x="19" y="18"/>
                </a:lnTo>
                <a:lnTo>
                  <a:pt x="19" y="18"/>
                </a:lnTo>
                <a:lnTo>
                  <a:pt x="16" y="21"/>
                </a:lnTo>
                <a:lnTo>
                  <a:pt x="14" y="23"/>
                </a:lnTo>
                <a:lnTo>
                  <a:pt x="14" y="23"/>
                </a:lnTo>
                <a:lnTo>
                  <a:pt x="14" y="23"/>
                </a:lnTo>
                <a:lnTo>
                  <a:pt x="8" y="24"/>
                </a:lnTo>
                <a:lnTo>
                  <a:pt x="3" y="27"/>
                </a:lnTo>
                <a:lnTo>
                  <a:pt x="2" y="32"/>
                </a:lnTo>
                <a:lnTo>
                  <a:pt x="0" y="37"/>
                </a:lnTo>
                <a:lnTo>
                  <a:pt x="0" y="37"/>
                </a:lnTo>
                <a:lnTo>
                  <a:pt x="0" y="43"/>
                </a:lnTo>
                <a:lnTo>
                  <a:pt x="3" y="47"/>
                </a:lnTo>
                <a:lnTo>
                  <a:pt x="8" y="50"/>
                </a:lnTo>
                <a:lnTo>
                  <a:pt x="13" y="52"/>
                </a:lnTo>
                <a:lnTo>
                  <a:pt x="13" y="52"/>
                </a:lnTo>
                <a:lnTo>
                  <a:pt x="14" y="52"/>
                </a:lnTo>
                <a:lnTo>
                  <a:pt x="14" y="52"/>
                </a:lnTo>
                <a:lnTo>
                  <a:pt x="19" y="58"/>
                </a:lnTo>
                <a:lnTo>
                  <a:pt x="19" y="58"/>
                </a:lnTo>
                <a:lnTo>
                  <a:pt x="19" y="84"/>
                </a:lnTo>
                <a:lnTo>
                  <a:pt x="19" y="84"/>
                </a:lnTo>
                <a:lnTo>
                  <a:pt x="19" y="84"/>
                </a:lnTo>
                <a:lnTo>
                  <a:pt x="16" y="89"/>
                </a:lnTo>
                <a:lnTo>
                  <a:pt x="14" y="89"/>
                </a:lnTo>
                <a:lnTo>
                  <a:pt x="14" y="89"/>
                </a:lnTo>
                <a:lnTo>
                  <a:pt x="14" y="89"/>
                </a:lnTo>
                <a:lnTo>
                  <a:pt x="8" y="90"/>
                </a:lnTo>
                <a:lnTo>
                  <a:pt x="3" y="93"/>
                </a:lnTo>
                <a:lnTo>
                  <a:pt x="2" y="98"/>
                </a:lnTo>
                <a:lnTo>
                  <a:pt x="0" y="104"/>
                </a:lnTo>
                <a:lnTo>
                  <a:pt x="0" y="104"/>
                </a:lnTo>
                <a:lnTo>
                  <a:pt x="0" y="109"/>
                </a:lnTo>
                <a:lnTo>
                  <a:pt x="3" y="113"/>
                </a:lnTo>
                <a:lnTo>
                  <a:pt x="8" y="116"/>
                </a:lnTo>
                <a:lnTo>
                  <a:pt x="13" y="118"/>
                </a:lnTo>
                <a:lnTo>
                  <a:pt x="13" y="118"/>
                </a:lnTo>
                <a:lnTo>
                  <a:pt x="14" y="119"/>
                </a:lnTo>
                <a:lnTo>
                  <a:pt x="14" y="119"/>
                </a:lnTo>
                <a:lnTo>
                  <a:pt x="17" y="122"/>
                </a:lnTo>
                <a:lnTo>
                  <a:pt x="22" y="126"/>
                </a:lnTo>
                <a:lnTo>
                  <a:pt x="22" y="126"/>
                </a:lnTo>
                <a:lnTo>
                  <a:pt x="22" y="149"/>
                </a:lnTo>
                <a:lnTo>
                  <a:pt x="22" y="150"/>
                </a:lnTo>
                <a:lnTo>
                  <a:pt x="22" y="150"/>
                </a:lnTo>
                <a:lnTo>
                  <a:pt x="17" y="152"/>
                </a:lnTo>
                <a:lnTo>
                  <a:pt x="16" y="155"/>
                </a:lnTo>
                <a:lnTo>
                  <a:pt x="14" y="155"/>
                </a:lnTo>
                <a:lnTo>
                  <a:pt x="14" y="155"/>
                </a:lnTo>
                <a:lnTo>
                  <a:pt x="14" y="155"/>
                </a:lnTo>
                <a:lnTo>
                  <a:pt x="8" y="156"/>
                </a:lnTo>
                <a:lnTo>
                  <a:pt x="3" y="159"/>
                </a:lnTo>
                <a:lnTo>
                  <a:pt x="2" y="164"/>
                </a:lnTo>
                <a:lnTo>
                  <a:pt x="0" y="170"/>
                </a:lnTo>
                <a:lnTo>
                  <a:pt x="0" y="170"/>
                </a:lnTo>
                <a:lnTo>
                  <a:pt x="0" y="175"/>
                </a:lnTo>
                <a:lnTo>
                  <a:pt x="3" y="179"/>
                </a:lnTo>
                <a:lnTo>
                  <a:pt x="8" y="182"/>
                </a:lnTo>
                <a:lnTo>
                  <a:pt x="13" y="184"/>
                </a:lnTo>
                <a:lnTo>
                  <a:pt x="13" y="184"/>
                </a:lnTo>
                <a:lnTo>
                  <a:pt x="14" y="185"/>
                </a:lnTo>
                <a:lnTo>
                  <a:pt x="14" y="185"/>
                </a:lnTo>
                <a:lnTo>
                  <a:pt x="19" y="190"/>
                </a:lnTo>
                <a:lnTo>
                  <a:pt x="19" y="191"/>
                </a:lnTo>
                <a:lnTo>
                  <a:pt x="19" y="214"/>
                </a:lnTo>
                <a:lnTo>
                  <a:pt x="19" y="214"/>
                </a:lnTo>
                <a:lnTo>
                  <a:pt x="20" y="214"/>
                </a:lnTo>
                <a:lnTo>
                  <a:pt x="20" y="216"/>
                </a:lnTo>
                <a:lnTo>
                  <a:pt x="19" y="217"/>
                </a:lnTo>
                <a:lnTo>
                  <a:pt x="19" y="217"/>
                </a:lnTo>
                <a:lnTo>
                  <a:pt x="16" y="221"/>
                </a:lnTo>
                <a:lnTo>
                  <a:pt x="14" y="221"/>
                </a:lnTo>
                <a:lnTo>
                  <a:pt x="14" y="221"/>
                </a:lnTo>
                <a:lnTo>
                  <a:pt x="14" y="221"/>
                </a:lnTo>
                <a:lnTo>
                  <a:pt x="8" y="222"/>
                </a:lnTo>
                <a:lnTo>
                  <a:pt x="3" y="225"/>
                </a:lnTo>
                <a:lnTo>
                  <a:pt x="2" y="230"/>
                </a:lnTo>
                <a:lnTo>
                  <a:pt x="0" y="236"/>
                </a:lnTo>
                <a:lnTo>
                  <a:pt x="0" y="236"/>
                </a:lnTo>
                <a:lnTo>
                  <a:pt x="0" y="240"/>
                </a:lnTo>
                <a:lnTo>
                  <a:pt x="3" y="245"/>
                </a:lnTo>
                <a:lnTo>
                  <a:pt x="8" y="248"/>
                </a:lnTo>
                <a:lnTo>
                  <a:pt x="13" y="251"/>
                </a:lnTo>
                <a:lnTo>
                  <a:pt x="13" y="251"/>
                </a:lnTo>
                <a:lnTo>
                  <a:pt x="14" y="251"/>
                </a:lnTo>
                <a:lnTo>
                  <a:pt x="14" y="251"/>
                </a:lnTo>
                <a:lnTo>
                  <a:pt x="19" y="257"/>
                </a:lnTo>
                <a:lnTo>
                  <a:pt x="19" y="257"/>
                </a:lnTo>
                <a:lnTo>
                  <a:pt x="19" y="282"/>
                </a:lnTo>
                <a:lnTo>
                  <a:pt x="19" y="282"/>
                </a:lnTo>
                <a:lnTo>
                  <a:pt x="20" y="285"/>
                </a:lnTo>
                <a:lnTo>
                  <a:pt x="23" y="286"/>
                </a:lnTo>
                <a:lnTo>
                  <a:pt x="23" y="286"/>
                </a:lnTo>
                <a:lnTo>
                  <a:pt x="28" y="285"/>
                </a:lnTo>
                <a:lnTo>
                  <a:pt x="28" y="282"/>
                </a:lnTo>
                <a:lnTo>
                  <a:pt x="28" y="262"/>
                </a:lnTo>
                <a:lnTo>
                  <a:pt x="31" y="262"/>
                </a:lnTo>
                <a:lnTo>
                  <a:pt x="31" y="262"/>
                </a:lnTo>
                <a:lnTo>
                  <a:pt x="43" y="266"/>
                </a:lnTo>
                <a:lnTo>
                  <a:pt x="54" y="268"/>
                </a:lnTo>
                <a:lnTo>
                  <a:pt x="54" y="268"/>
                </a:lnTo>
                <a:lnTo>
                  <a:pt x="60" y="268"/>
                </a:lnTo>
                <a:lnTo>
                  <a:pt x="66" y="266"/>
                </a:lnTo>
                <a:lnTo>
                  <a:pt x="79" y="262"/>
                </a:lnTo>
                <a:lnTo>
                  <a:pt x="80" y="260"/>
                </a:lnTo>
                <a:lnTo>
                  <a:pt x="80" y="282"/>
                </a:lnTo>
                <a:lnTo>
                  <a:pt x="80" y="282"/>
                </a:lnTo>
                <a:lnTo>
                  <a:pt x="82" y="285"/>
                </a:lnTo>
                <a:lnTo>
                  <a:pt x="85" y="286"/>
                </a:lnTo>
                <a:lnTo>
                  <a:pt x="85" y="286"/>
                </a:lnTo>
                <a:lnTo>
                  <a:pt x="88" y="285"/>
                </a:lnTo>
                <a:lnTo>
                  <a:pt x="89" y="282"/>
                </a:lnTo>
                <a:lnTo>
                  <a:pt x="89" y="256"/>
                </a:lnTo>
                <a:lnTo>
                  <a:pt x="89" y="256"/>
                </a:lnTo>
                <a:lnTo>
                  <a:pt x="89" y="256"/>
                </a:lnTo>
                <a:lnTo>
                  <a:pt x="94" y="251"/>
                </a:lnTo>
                <a:lnTo>
                  <a:pt x="94" y="251"/>
                </a:lnTo>
                <a:lnTo>
                  <a:pt x="94" y="251"/>
                </a:lnTo>
                <a:lnTo>
                  <a:pt x="94" y="251"/>
                </a:lnTo>
                <a:lnTo>
                  <a:pt x="98" y="248"/>
                </a:lnTo>
                <a:lnTo>
                  <a:pt x="103" y="245"/>
                </a:lnTo>
                <a:lnTo>
                  <a:pt x="106" y="240"/>
                </a:lnTo>
                <a:lnTo>
                  <a:pt x="106" y="236"/>
                </a:lnTo>
                <a:lnTo>
                  <a:pt x="106" y="236"/>
                </a:lnTo>
                <a:lnTo>
                  <a:pt x="106" y="230"/>
                </a:lnTo>
                <a:lnTo>
                  <a:pt x="103" y="225"/>
                </a:lnTo>
                <a:lnTo>
                  <a:pt x="98" y="222"/>
                </a:lnTo>
                <a:lnTo>
                  <a:pt x="92" y="221"/>
                </a:lnTo>
                <a:lnTo>
                  <a:pt x="92" y="221"/>
                </a:lnTo>
                <a:lnTo>
                  <a:pt x="92" y="221"/>
                </a:lnTo>
                <a:lnTo>
                  <a:pt x="92" y="221"/>
                </a:lnTo>
                <a:lnTo>
                  <a:pt x="89" y="217"/>
                </a:lnTo>
                <a:lnTo>
                  <a:pt x="88" y="217"/>
                </a:lnTo>
                <a:lnTo>
                  <a:pt x="89" y="216"/>
                </a:lnTo>
                <a:lnTo>
                  <a:pt x="89" y="216"/>
                </a:lnTo>
                <a:lnTo>
                  <a:pt x="89" y="214"/>
                </a:lnTo>
                <a:lnTo>
                  <a:pt x="89" y="190"/>
                </a:lnTo>
                <a:lnTo>
                  <a:pt x="89" y="188"/>
                </a:lnTo>
                <a:lnTo>
                  <a:pt x="89" y="188"/>
                </a:lnTo>
                <a:lnTo>
                  <a:pt x="94" y="185"/>
                </a:lnTo>
                <a:lnTo>
                  <a:pt x="94" y="184"/>
                </a:lnTo>
                <a:lnTo>
                  <a:pt x="94" y="184"/>
                </a:lnTo>
                <a:lnTo>
                  <a:pt x="94" y="184"/>
                </a:lnTo>
                <a:lnTo>
                  <a:pt x="98" y="182"/>
                </a:lnTo>
                <a:lnTo>
                  <a:pt x="103" y="179"/>
                </a:lnTo>
                <a:lnTo>
                  <a:pt x="106" y="175"/>
                </a:lnTo>
                <a:lnTo>
                  <a:pt x="106" y="170"/>
                </a:lnTo>
                <a:lnTo>
                  <a:pt x="106" y="170"/>
                </a:lnTo>
                <a:lnTo>
                  <a:pt x="106" y="164"/>
                </a:lnTo>
                <a:lnTo>
                  <a:pt x="103" y="159"/>
                </a:lnTo>
                <a:lnTo>
                  <a:pt x="98" y="156"/>
                </a:lnTo>
                <a:lnTo>
                  <a:pt x="92" y="155"/>
                </a:lnTo>
                <a:lnTo>
                  <a:pt x="92" y="155"/>
                </a:lnTo>
                <a:lnTo>
                  <a:pt x="92" y="155"/>
                </a:lnTo>
                <a:lnTo>
                  <a:pt x="92" y="155"/>
                </a:lnTo>
                <a:lnTo>
                  <a:pt x="89" y="152"/>
                </a:lnTo>
                <a:lnTo>
                  <a:pt x="89" y="152"/>
                </a:lnTo>
                <a:lnTo>
                  <a:pt x="89" y="126"/>
                </a:lnTo>
                <a:lnTo>
                  <a:pt x="89" y="124"/>
                </a:lnTo>
                <a:lnTo>
                  <a:pt x="89" y="124"/>
                </a:lnTo>
                <a:lnTo>
                  <a:pt x="89" y="124"/>
                </a:lnTo>
                <a:lnTo>
                  <a:pt x="94" y="119"/>
                </a:lnTo>
                <a:lnTo>
                  <a:pt x="94" y="119"/>
                </a:lnTo>
                <a:close/>
                <a:moveTo>
                  <a:pt x="16" y="43"/>
                </a:moveTo>
                <a:lnTo>
                  <a:pt x="16" y="43"/>
                </a:lnTo>
                <a:lnTo>
                  <a:pt x="11" y="41"/>
                </a:lnTo>
                <a:lnTo>
                  <a:pt x="10" y="37"/>
                </a:lnTo>
                <a:lnTo>
                  <a:pt x="10" y="37"/>
                </a:lnTo>
                <a:lnTo>
                  <a:pt x="11" y="34"/>
                </a:lnTo>
                <a:lnTo>
                  <a:pt x="16" y="32"/>
                </a:lnTo>
                <a:lnTo>
                  <a:pt x="20" y="32"/>
                </a:lnTo>
                <a:lnTo>
                  <a:pt x="20" y="32"/>
                </a:lnTo>
                <a:lnTo>
                  <a:pt x="22" y="29"/>
                </a:lnTo>
                <a:lnTo>
                  <a:pt x="23" y="26"/>
                </a:lnTo>
                <a:lnTo>
                  <a:pt x="25" y="24"/>
                </a:lnTo>
                <a:lnTo>
                  <a:pt x="28" y="24"/>
                </a:lnTo>
                <a:lnTo>
                  <a:pt x="79" y="24"/>
                </a:lnTo>
                <a:lnTo>
                  <a:pt x="79" y="24"/>
                </a:lnTo>
                <a:lnTo>
                  <a:pt x="82" y="24"/>
                </a:lnTo>
                <a:lnTo>
                  <a:pt x="83" y="26"/>
                </a:lnTo>
                <a:lnTo>
                  <a:pt x="85" y="29"/>
                </a:lnTo>
                <a:lnTo>
                  <a:pt x="86" y="32"/>
                </a:lnTo>
                <a:lnTo>
                  <a:pt x="92" y="32"/>
                </a:lnTo>
                <a:lnTo>
                  <a:pt x="92" y="32"/>
                </a:lnTo>
                <a:lnTo>
                  <a:pt x="95" y="34"/>
                </a:lnTo>
                <a:lnTo>
                  <a:pt x="97" y="37"/>
                </a:lnTo>
                <a:lnTo>
                  <a:pt x="97" y="37"/>
                </a:lnTo>
                <a:lnTo>
                  <a:pt x="95" y="41"/>
                </a:lnTo>
                <a:lnTo>
                  <a:pt x="92" y="43"/>
                </a:lnTo>
                <a:lnTo>
                  <a:pt x="86" y="43"/>
                </a:lnTo>
                <a:lnTo>
                  <a:pt x="86" y="44"/>
                </a:lnTo>
                <a:lnTo>
                  <a:pt x="86" y="44"/>
                </a:lnTo>
                <a:lnTo>
                  <a:pt x="85" y="49"/>
                </a:lnTo>
                <a:lnTo>
                  <a:pt x="82" y="52"/>
                </a:lnTo>
                <a:lnTo>
                  <a:pt x="82" y="52"/>
                </a:lnTo>
                <a:lnTo>
                  <a:pt x="75" y="54"/>
                </a:lnTo>
                <a:lnTo>
                  <a:pt x="75" y="54"/>
                </a:lnTo>
                <a:lnTo>
                  <a:pt x="66" y="58"/>
                </a:lnTo>
                <a:lnTo>
                  <a:pt x="60" y="60"/>
                </a:lnTo>
                <a:lnTo>
                  <a:pt x="54" y="60"/>
                </a:lnTo>
                <a:lnTo>
                  <a:pt x="54" y="60"/>
                </a:lnTo>
                <a:lnTo>
                  <a:pt x="48" y="60"/>
                </a:lnTo>
                <a:lnTo>
                  <a:pt x="42" y="58"/>
                </a:lnTo>
                <a:lnTo>
                  <a:pt x="31" y="54"/>
                </a:lnTo>
                <a:lnTo>
                  <a:pt x="31" y="54"/>
                </a:lnTo>
                <a:lnTo>
                  <a:pt x="26" y="52"/>
                </a:lnTo>
                <a:lnTo>
                  <a:pt x="26" y="52"/>
                </a:lnTo>
                <a:lnTo>
                  <a:pt x="22" y="49"/>
                </a:lnTo>
                <a:lnTo>
                  <a:pt x="20" y="44"/>
                </a:lnTo>
                <a:lnTo>
                  <a:pt x="20" y="43"/>
                </a:lnTo>
                <a:lnTo>
                  <a:pt x="16" y="43"/>
                </a:lnTo>
                <a:close/>
                <a:moveTo>
                  <a:pt x="80" y="61"/>
                </a:moveTo>
                <a:lnTo>
                  <a:pt x="80" y="80"/>
                </a:lnTo>
                <a:lnTo>
                  <a:pt x="80" y="81"/>
                </a:lnTo>
                <a:lnTo>
                  <a:pt x="28" y="81"/>
                </a:lnTo>
                <a:lnTo>
                  <a:pt x="28" y="63"/>
                </a:lnTo>
                <a:lnTo>
                  <a:pt x="31" y="64"/>
                </a:lnTo>
                <a:lnTo>
                  <a:pt x="31" y="64"/>
                </a:lnTo>
                <a:lnTo>
                  <a:pt x="43" y="67"/>
                </a:lnTo>
                <a:lnTo>
                  <a:pt x="54" y="69"/>
                </a:lnTo>
                <a:lnTo>
                  <a:pt x="54" y="69"/>
                </a:lnTo>
                <a:lnTo>
                  <a:pt x="60" y="69"/>
                </a:lnTo>
                <a:lnTo>
                  <a:pt x="66" y="67"/>
                </a:lnTo>
                <a:lnTo>
                  <a:pt x="79" y="63"/>
                </a:lnTo>
                <a:lnTo>
                  <a:pt x="80" y="61"/>
                </a:lnTo>
                <a:close/>
                <a:moveTo>
                  <a:pt x="92" y="230"/>
                </a:moveTo>
                <a:lnTo>
                  <a:pt x="92" y="230"/>
                </a:lnTo>
                <a:lnTo>
                  <a:pt x="95" y="231"/>
                </a:lnTo>
                <a:lnTo>
                  <a:pt x="97" y="236"/>
                </a:lnTo>
                <a:lnTo>
                  <a:pt x="97" y="236"/>
                </a:lnTo>
                <a:lnTo>
                  <a:pt x="95" y="240"/>
                </a:lnTo>
                <a:lnTo>
                  <a:pt x="92" y="242"/>
                </a:lnTo>
                <a:lnTo>
                  <a:pt x="86" y="242"/>
                </a:lnTo>
                <a:lnTo>
                  <a:pt x="86" y="242"/>
                </a:lnTo>
                <a:lnTo>
                  <a:pt x="86" y="242"/>
                </a:lnTo>
                <a:lnTo>
                  <a:pt x="85" y="247"/>
                </a:lnTo>
                <a:lnTo>
                  <a:pt x="82" y="250"/>
                </a:lnTo>
                <a:lnTo>
                  <a:pt x="82" y="250"/>
                </a:lnTo>
                <a:lnTo>
                  <a:pt x="75" y="253"/>
                </a:lnTo>
                <a:lnTo>
                  <a:pt x="75" y="253"/>
                </a:lnTo>
                <a:lnTo>
                  <a:pt x="66" y="257"/>
                </a:lnTo>
                <a:lnTo>
                  <a:pt x="60" y="259"/>
                </a:lnTo>
                <a:lnTo>
                  <a:pt x="54" y="259"/>
                </a:lnTo>
                <a:lnTo>
                  <a:pt x="54" y="259"/>
                </a:lnTo>
                <a:lnTo>
                  <a:pt x="48" y="259"/>
                </a:lnTo>
                <a:lnTo>
                  <a:pt x="42" y="257"/>
                </a:lnTo>
                <a:lnTo>
                  <a:pt x="31" y="253"/>
                </a:lnTo>
                <a:lnTo>
                  <a:pt x="31" y="253"/>
                </a:lnTo>
                <a:lnTo>
                  <a:pt x="26" y="250"/>
                </a:lnTo>
                <a:lnTo>
                  <a:pt x="26" y="250"/>
                </a:lnTo>
                <a:lnTo>
                  <a:pt x="22" y="247"/>
                </a:lnTo>
                <a:lnTo>
                  <a:pt x="20" y="242"/>
                </a:lnTo>
                <a:lnTo>
                  <a:pt x="20" y="242"/>
                </a:lnTo>
                <a:lnTo>
                  <a:pt x="16" y="242"/>
                </a:lnTo>
                <a:lnTo>
                  <a:pt x="16" y="242"/>
                </a:lnTo>
                <a:lnTo>
                  <a:pt x="11" y="240"/>
                </a:lnTo>
                <a:lnTo>
                  <a:pt x="10" y="236"/>
                </a:lnTo>
                <a:lnTo>
                  <a:pt x="10" y="236"/>
                </a:lnTo>
                <a:lnTo>
                  <a:pt x="11" y="231"/>
                </a:lnTo>
                <a:lnTo>
                  <a:pt x="16" y="230"/>
                </a:lnTo>
                <a:lnTo>
                  <a:pt x="20" y="230"/>
                </a:lnTo>
                <a:lnTo>
                  <a:pt x="20" y="230"/>
                </a:lnTo>
                <a:lnTo>
                  <a:pt x="22" y="228"/>
                </a:lnTo>
                <a:lnTo>
                  <a:pt x="23" y="225"/>
                </a:lnTo>
                <a:lnTo>
                  <a:pt x="25" y="224"/>
                </a:lnTo>
                <a:lnTo>
                  <a:pt x="28" y="224"/>
                </a:lnTo>
                <a:lnTo>
                  <a:pt x="79" y="224"/>
                </a:lnTo>
                <a:lnTo>
                  <a:pt x="79" y="224"/>
                </a:lnTo>
                <a:lnTo>
                  <a:pt x="82" y="224"/>
                </a:lnTo>
                <a:lnTo>
                  <a:pt x="83" y="225"/>
                </a:lnTo>
                <a:lnTo>
                  <a:pt x="85" y="227"/>
                </a:lnTo>
                <a:lnTo>
                  <a:pt x="86" y="230"/>
                </a:lnTo>
                <a:lnTo>
                  <a:pt x="92" y="230"/>
                </a:lnTo>
                <a:close/>
                <a:moveTo>
                  <a:pt x="28" y="214"/>
                </a:moveTo>
                <a:lnTo>
                  <a:pt x="28" y="194"/>
                </a:lnTo>
                <a:lnTo>
                  <a:pt x="31" y="196"/>
                </a:lnTo>
                <a:lnTo>
                  <a:pt x="31" y="196"/>
                </a:lnTo>
                <a:lnTo>
                  <a:pt x="43" y="201"/>
                </a:lnTo>
                <a:lnTo>
                  <a:pt x="54" y="202"/>
                </a:lnTo>
                <a:lnTo>
                  <a:pt x="54" y="202"/>
                </a:lnTo>
                <a:lnTo>
                  <a:pt x="60" y="201"/>
                </a:lnTo>
                <a:lnTo>
                  <a:pt x="66" y="199"/>
                </a:lnTo>
                <a:lnTo>
                  <a:pt x="79" y="194"/>
                </a:lnTo>
                <a:lnTo>
                  <a:pt x="80" y="194"/>
                </a:lnTo>
                <a:lnTo>
                  <a:pt x="80" y="213"/>
                </a:lnTo>
                <a:lnTo>
                  <a:pt x="80" y="214"/>
                </a:lnTo>
                <a:lnTo>
                  <a:pt x="28" y="214"/>
                </a:lnTo>
                <a:close/>
                <a:moveTo>
                  <a:pt x="92" y="164"/>
                </a:moveTo>
                <a:lnTo>
                  <a:pt x="92" y="164"/>
                </a:lnTo>
                <a:lnTo>
                  <a:pt x="95" y="165"/>
                </a:lnTo>
                <a:lnTo>
                  <a:pt x="97" y="170"/>
                </a:lnTo>
                <a:lnTo>
                  <a:pt x="97" y="170"/>
                </a:lnTo>
                <a:lnTo>
                  <a:pt x="95" y="173"/>
                </a:lnTo>
                <a:lnTo>
                  <a:pt x="92" y="176"/>
                </a:lnTo>
                <a:lnTo>
                  <a:pt x="86" y="176"/>
                </a:lnTo>
                <a:lnTo>
                  <a:pt x="86" y="176"/>
                </a:lnTo>
                <a:lnTo>
                  <a:pt x="86" y="176"/>
                </a:lnTo>
                <a:lnTo>
                  <a:pt x="85" y="181"/>
                </a:lnTo>
                <a:lnTo>
                  <a:pt x="82" y="184"/>
                </a:lnTo>
                <a:lnTo>
                  <a:pt x="82" y="184"/>
                </a:lnTo>
                <a:lnTo>
                  <a:pt x="75" y="187"/>
                </a:lnTo>
                <a:lnTo>
                  <a:pt x="75" y="187"/>
                </a:lnTo>
                <a:lnTo>
                  <a:pt x="66" y="190"/>
                </a:lnTo>
                <a:lnTo>
                  <a:pt x="60" y="191"/>
                </a:lnTo>
                <a:lnTo>
                  <a:pt x="54" y="193"/>
                </a:lnTo>
                <a:lnTo>
                  <a:pt x="54" y="193"/>
                </a:lnTo>
                <a:lnTo>
                  <a:pt x="48" y="191"/>
                </a:lnTo>
                <a:lnTo>
                  <a:pt x="42" y="190"/>
                </a:lnTo>
                <a:lnTo>
                  <a:pt x="31" y="187"/>
                </a:lnTo>
                <a:lnTo>
                  <a:pt x="31" y="187"/>
                </a:lnTo>
                <a:lnTo>
                  <a:pt x="26" y="184"/>
                </a:lnTo>
                <a:lnTo>
                  <a:pt x="26" y="184"/>
                </a:lnTo>
                <a:lnTo>
                  <a:pt x="22" y="181"/>
                </a:lnTo>
                <a:lnTo>
                  <a:pt x="20" y="176"/>
                </a:lnTo>
                <a:lnTo>
                  <a:pt x="20" y="176"/>
                </a:lnTo>
                <a:lnTo>
                  <a:pt x="16" y="176"/>
                </a:lnTo>
                <a:lnTo>
                  <a:pt x="16" y="176"/>
                </a:lnTo>
                <a:lnTo>
                  <a:pt x="11" y="173"/>
                </a:lnTo>
                <a:lnTo>
                  <a:pt x="10" y="170"/>
                </a:lnTo>
                <a:lnTo>
                  <a:pt x="10" y="170"/>
                </a:lnTo>
                <a:lnTo>
                  <a:pt x="11" y="165"/>
                </a:lnTo>
                <a:lnTo>
                  <a:pt x="16" y="164"/>
                </a:lnTo>
                <a:lnTo>
                  <a:pt x="20" y="164"/>
                </a:lnTo>
                <a:lnTo>
                  <a:pt x="20" y="164"/>
                </a:lnTo>
                <a:lnTo>
                  <a:pt x="22" y="161"/>
                </a:lnTo>
                <a:lnTo>
                  <a:pt x="23" y="159"/>
                </a:lnTo>
                <a:lnTo>
                  <a:pt x="25" y="158"/>
                </a:lnTo>
                <a:lnTo>
                  <a:pt x="28" y="158"/>
                </a:lnTo>
                <a:lnTo>
                  <a:pt x="79" y="158"/>
                </a:lnTo>
                <a:lnTo>
                  <a:pt x="79" y="158"/>
                </a:lnTo>
                <a:lnTo>
                  <a:pt x="82" y="158"/>
                </a:lnTo>
                <a:lnTo>
                  <a:pt x="83" y="159"/>
                </a:lnTo>
                <a:lnTo>
                  <a:pt x="85" y="161"/>
                </a:lnTo>
                <a:lnTo>
                  <a:pt x="86" y="164"/>
                </a:lnTo>
                <a:lnTo>
                  <a:pt x="92" y="164"/>
                </a:lnTo>
                <a:close/>
                <a:moveTo>
                  <a:pt x="28" y="149"/>
                </a:moveTo>
                <a:lnTo>
                  <a:pt x="28" y="129"/>
                </a:lnTo>
                <a:lnTo>
                  <a:pt x="31" y="130"/>
                </a:lnTo>
                <a:lnTo>
                  <a:pt x="31" y="130"/>
                </a:lnTo>
                <a:lnTo>
                  <a:pt x="43" y="135"/>
                </a:lnTo>
                <a:lnTo>
                  <a:pt x="54" y="136"/>
                </a:lnTo>
                <a:lnTo>
                  <a:pt x="54" y="136"/>
                </a:lnTo>
                <a:lnTo>
                  <a:pt x="60" y="135"/>
                </a:lnTo>
                <a:lnTo>
                  <a:pt x="68" y="133"/>
                </a:lnTo>
                <a:lnTo>
                  <a:pt x="80" y="129"/>
                </a:lnTo>
                <a:lnTo>
                  <a:pt x="80" y="129"/>
                </a:lnTo>
                <a:lnTo>
                  <a:pt x="83" y="127"/>
                </a:lnTo>
                <a:lnTo>
                  <a:pt x="83" y="147"/>
                </a:lnTo>
                <a:lnTo>
                  <a:pt x="82" y="149"/>
                </a:lnTo>
                <a:lnTo>
                  <a:pt x="80" y="149"/>
                </a:lnTo>
                <a:lnTo>
                  <a:pt x="80" y="149"/>
                </a:lnTo>
                <a:lnTo>
                  <a:pt x="79" y="149"/>
                </a:lnTo>
                <a:lnTo>
                  <a:pt x="28" y="149"/>
                </a:lnTo>
                <a:close/>
                <a:moveTo>
                  <a:pt x="86" y="109"/>
                </a:moveTo>
                <a:lnTo>
                  <a:pt x="86" y="110"/>
                </a:lnTo>
                <a:lnTo>
                  <a:pt x="86" y="110"/>
                </a:lnTo>
                <a:lnTo>
                  <a:pt x="85" y="115"/>
                </a:lnTo>
                <a:lnTo>
                  <a:pt x="82" y="118"/>
                </a:lnTo>
                <a:lnTo>
                  <a:pt x="82" y="118"/>
                </a:lnTo>
                <a:lnTo>
                  <a:pt x="75" y="119"/>
                </a:lnTo>
                <a:lnTo>
                  <a:pt x="75" y="119"/>
                </a:lnTo>
                <a:lnTo>
                  <a:pt x="66" y="124"/>
                </a:lnTo>
                <a:lnTo>
                  <a:pt x="60" y="126"/>
                </a:lnTo>
                <a:lnTo>
                  <a:pt x="54" y="127"/>
                </a:lnTo>
                <a:lnTo>
                  <a:pt x="54" y="127"/>
                </a:lnTo>
                <a:lnTo>
                  <a:pt x="48" y="126"/>
                </a:lnTo>
                <a:lnTo>
                  <a:pt x="42" y="124"/>
                </a:lnTo>
                <a:lnTo>
                  <a:pt x="31" y="119"/>
                </a:lnTo>
                <a:lnTo>
                  <a:pt x="31" y="119"/>
                </a:lnTo>
                <a:lnTo>
                  <a:pt x="26" y="118"/>
                </a:lnTo>
                <a:lnTo>
                  <a:pt x="26" y="118"/>
                </a:lnTo>
                <a:lnTo>
                  <a:pt x="22" y="115"/>
                </a:lnTo>
                <a:lnTo>
                  <a:pt x="20" y="110"/>
                </a:lnTo>
                <a:lnTo>
                  <a:pt x="20" y="109"/>
                </a:lnTo>
                <a:lnTo>
                  <a:pt x="16" y="109"/>
                </a:lnTo>
                <a:lnTo>
                  <a:pt x="16" y="109"/>
                </a:lnTo>
                <a:lnTo>
                  <a:pt x="11" y="107"/>
                </a:lnTo>
                <a:lnTo>
                  <a:pt x="10" y="104"/>
                </a:lnTo>
                <a:lnTo>
                  <a:pt x="10" y="104"/>
                </a:lnTo>
                <a:lnTo>
                  <a:pt x="11" y="99"/>
                </a:lnTo>
                <a:lnTo>
                  <a:pt x="16" y="98"/>
                </a:lnTo>
                <a:lnTo>
                  <a:pt x="20" y="98"/>
                </a:lnTo>
                <a:lnTo>
                  <a:pt x="20" y="98"/>
                </a:lnTo>
                <a:lnTo>
                  <a:pt x="22" y="95"/>
                </a:lnTo>
                <a:lnTo>
                  <a:pt x="23" y="93"/>
                </a:lnTo>
                <a:lnTo>
                  <a:pt x="25" y="92"/>
                </a:lnTo>
                <a:lnTo>
                  <a:pt x="28" y="90"/>
                </a:lnTo>
                <a:lnTo>
                  <a:pt x="79" y="90"/>
                </a:lnTo>
                <a:lnTo>
                  <a:pt x="79" y="90"/>
                </a:lnTo>
                <a:lnTo>
                  <a:pt x="82" y="92"/>
                </a:lnTo>
                <a:lnTo>
                  <a:pt x="83" y="93"/>
                </a:lnTo>
                <a:lnTo>
                  <a:pt x="85" y="95"/>
                </a:lnTo>
                <a:lnTo>
                  <a:pt x="86" y="98"/>
                </a:lnTo>
                <a:lnTo>
                  <a:pt x="92" y="98"/>
                </a:lnTo>
                <a:lnTo>
                  <a:pt x="92" y="98"/>
                </a:lnTo>
                <a:lnTo>
                  <a:pt x="95" y="99"/>
                </a:lnTo>
                <a:lnTo>
                  <a:pt x="97" y="104"/>
                </a:lnTo>
                <a:lnTo>
                  <a:pt x="97" y="104"/>
                </a:lnTo>
                <a:lnTo>
                  <a:pt x="95" y="107"/>
                </a:lnTo>
                <a:lnTo>
                  <a:pt x="92" y="109"/>
                </a:lnTo>
                <a:lnTo>
                  <a:pt x="86" y="10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grpSp>
        <p:nvGrpSpPr>
          <p:cNvPr id="282" name="Group 281"/>
          <p:cNvGrpSpPr/>
          <p:nvPr/>
        </p:nvGrpSpPr>
        <p:grpSpPr>
          <a:xfrm>
            <a:off x="6168960" y="1578707"/>
            <a:ext cx="549755" cy="302927"/>
            <a:chOff x="5019676" y="1385888"/>
            <a:chExt cx="466725" cy="342900"/>
          </a:xfrm>
        </p:grpSpPr>
        <p:sp>
          <p:nvSpPr>
            <p:cNvPr id="283" name="Freeform 575"/>
            <p:cNvSpPr>
              <a:spLocks/>
            </p:cNvSpPr>
            <p:nvPr/>
          </p:nvSpPr>
          <p:spPr bwMode="auto">
            <a:xfrm>
              <a:off x="5121276" y="1597025"/>
              <a:ext cx="34925" cy="30163"/>
            </a:xfrm>
            <a:custGeom>
              <a:avLst/>
              <a:gdLst>
                <a:gd name="T0" fmla="*/ 5 w 22"/>
                <a:gd name="T1" fmla="*/ 19 h 19"/>
                <a:gd name="T2" fmla="*/ 5 w 22"/>
                <a:gd name="T3" fmla="*/ 19 h 19"/>
                <a:gd name="T4" fmla="*/ 6 w 22"/>
                <a:gd name="T5" fmla="*/ 19 h 19"/>
                <a:gd name="T6" fmla="*/ 6 w 22"/>
                <a:gd name="T7" fmla="*/ 19 h 19"/>
                <a:gd name="T8" fmla="*/ 16 w 22"/>
                <a:gd name="T9" fmla="*/ 14 h 19"/>
                <a:gd name="T10" fmla="*/ 22 w 22"/>
                <a:gd name="T11" fmla="*/ 7 h 19"/>
                <a:gd name="T12" fmla="*/ 22 w 22"/>
                <a:gd name="T13" fmla="*/ 7 h 19"/>
                <a:gd name="T14" fmla="*/ 22 w 22"/>
                <a:gd name="T15" fmla="*/ 4 h 19"/>
                <a:gd name="T16" fmla="*/ 19 w 22"/>
                <a:gd name="T17" fmla="*/ 0 h 19"/>
                <a:gd name="T18" fmla="*/ 19 w 22"/>
                <a:gd name="T19" fmla="*/ 0 h 19"/>
                <a:gd name="T20" fmla="*/ 16 w 22"/>
                <a:gd name="T21" fmla="*/ 0 h 19"/>
                <a:gd name="T22" fmla="*/ 14 w 22"/>
                <a:gd name="T23" fmla="*/ 2 h 19"/>
                <a:gd name="T24" fmla="*/ 14 w 22"/>
                <a:gd name="T25" fmla="*/ 2 h 19"/>
                <a:gd name="T26" fmla="*/ 9 w 22"/>
                <a:gd name="T27" fmla="*/ 8 h 19"/>
                <a:gd name="T28" fmla="*/ 3 w 22"/>
                <a:gd name="T29" fmla="*/ 11 h 19"/>
                <a:gd name="T30" fmla="*/ 3 w 22"/>
                <a:gd name="T31" fmla="*/ 11 h 19"/>
                <a:gd name="T32" fmla="*/ 2 w 22"/>
                <a:gd name="T33" fmla="*/ 14 h 19"/>
                <a:gd name="T34" fmla="*/ 0 w 22"/>
                <a:gd name="T35" fmla="*/ 17 h 19"/>
                <a:gd name="T36" fmla="*/ 0 w 22"/>
                <a:gd name="T37" fmla="*/ 17 h 19"/>
                <a:gd name="T38" fmla="*/ 2 w 22"/>
                <a:gd name="T39" fmla="*/ 19 h 19"/>
                <a:gd name="T40" fmla="*/ 5 w 22"/>
                <a:gd name="T41" fmla="*/ 19 h 19"/>
                <a:gd name="T42" fmla="*/ 5 w 22"/>
                <a:gd name="T4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19">
                  <a:moveTo>
                    <a:pt x="5" y="19"/>
                  </a:moveTo>
                  <a:lnTo>
                    <a:pt x="5" y="19"/>
                  </a:lnTo>
                  <a:lnTo>
                    <a:pt x="6" y="19"/>
                  </a:lnTo>
                  <a:lnTo>
                    <a:pt x="6" y="19"/>
                  </a:lnTo>
                  <a:lnTo>
                    <a:pt x="16" y="14"/>
                  </a:lnTo>
                  <a:lnTo>
                    <a:pt x="22" y="7"/>
                  </a:lnTo>
                  <a:lnTo>
                    <a:pt x="22" y="7"/>
                  </a:lnTo>
                  <a:lnTo>
                    <a:pt x="22" y="4"/>
                  </a:lnTo>
                  <a:lnTo>
                    <a:pt x="19" y="0"/>
                  </a:lnTo>
                  <a:lnTo>
                    <a:pt x="19" y="0"/>
                  </a:lnTo>
                  <a:lnTo>
                    <a:pt x="16" y="0"/>
                  </a:lnTo>
                  <a:lnTo>
                    <a:pt x="14" y="2"/>
                  </a:lnTo>
                  <a:lnTo>
                    <a:pt x="14" y="2"/>
                  </a:lnTo>
                  <a:lnTo>
                    <a:pt x="9" y="8"/>
                  </a:lnTo>
                  <a:lnTo>
                    <a:pt x="3" y="11"/>
                  </a:lnTo>
                  <a:lnTo>
                    <a:pt x="3" y="11"/>
                  </a:lnTo>
                  <a:lnTo>
                    <a:pt x="2" y="14"/>
                  </a:lnTo>
                  <a:lnTo>
                    <a:pt x="0" y="17"/>
                  </a:lnTo>
                  <a:lnTo>
                    <a:pt x="0" y="17"/>
                  </a:lnTo>
                  <a:lnTo>
                    <a:pt x="2" y="19"/>
                  </a:lnTo>
                  <a:lnTo>
                    <a:pt x="5" y="19"/>
                  </a:lnTo>
                  <a:lnTo>
                    <a:pt x="5" y="1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Freeform 576"/>
            <p:cNvSpPr>
              <a:spLocks/>
            </p:cNvSpPr>
            <p:nvPr/>
          </p:nvSpPr>
          <p:spPr bwMode="auto">
            <a:xfrm>
              <a:off x="5413376" y="1535113"/>
              <a:ext cx="31750" cy="31750"/>
            </a:xfrm>
            <a:custGeom>
              <a:avLst/>
              <a:gdLst>
                <a:gd name="T0" fmla="*/ 3 w 20"/>
                <a:gd name="T1" fmla="*/ 20 h 20"/>
                <a:gd name="T2" fmla="*/ 3 w 20"/>
                <a:gd name="T3" fmla="*/ 20 h 20"/>
                <a:gd name="T4" fmla="*/ 5 w 20"/>
                <a:gd name="T5" fmla="*/ 20 h 20"/>
                <a:gd name="T6" fmla="*/ 5 w 20"/>
                <a:gd name="T7" fmla="*/ 20 h 20"/>
                <a:gd name="T8" fmla="*/ 14 w 20"/>
                <a:gd name="T9" fmla="*/ 13 h 20"/>
                <a:gd name="T10" fmla="*/ 20 w 20"/>
                <a:gd name="T11" fmla="*/ 6 h 20"/>
                <a:gd name="T12" fmla="*/ 20 w 20"/>
                <a:gd name="T13" fmla="*/ 6 h 20"/>
                <a:gd name="T14" fmla="*/ 20 w 20"/>
                <a:gd name="T15" fmla="*/ 3 h 20"/>
                <a:gd name="T16" fmla="*/ 19 w 20"/>
                <a:gd name="T17" fmla="*/ 1 h 20"/>
                <a:gd name="T18" fmla="*/ 19 w 20"/>
                <a:gd name="T19" fmla="*/ 1 h 20"/>
                <a:gd name="T20" fmla="*/ 15 w 20"/>
                <a:gd name="T21" fmla="*/ 0 h 20"/>
                <a:gd name="T22" fmla="*/ 12 w 20"/>
                <a:gd name="T23" fmla="*/ 3 h 20"/>
                <a:gd name="T24" fmla="*/ 12 w 20"/>
                <a:gd name="T25" fmla="*/ 3 h 20"/>
                <a:gd name="T26" fmla="*/ 8 w 20"/>
                <a:gd name="T27" fmla="*/ 7 h 20"/>
                <a:gd name="T28" fmla="*/ 2 w 20"/>
                <a:gd name="T29" fmla="*/ 12 h 20"/>
                <a:gd name="T30" fmla="*/ 2 w 20"/>
                <a:gd name="T31" fmla="*/ 12 h 20"/>
                <a:gd name="T32" fmla="*/ 0 w 20"/>
                <a:gd name="T33" fmla="*/ 13 h 20"/>
                <a:gd name="T34" fmla="*/ 0 w 20"/>
                <a:gd name="T35" fmla="*/ 16 h 20"/>
                <a:gd name="T36" fmla="*/ 0 w 20"/>
                <a:gd name="T37" fmla="*/ 16 h 20"/>
                <a:gd name="T38" fmla="*/ 2 w 20"/>
                <a:gd name="T39" fmla="*/ 20 h 20"/>
                <a:gd name="T40" fmla="*/ 3 w 20"/>
                <a:gd name="T41" fmla="*/ 20 h 20"/>
                <a:gd name="T42" fmla="*/ 3 w 20"/>
                <a:gd name="T4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0">
                  <a:moveTo>
                    <a:pt x="3" y="20"/>
                  </a:moveTo>
                  <a:lnTo>
                    <a:pt x="3" y="20"/>
                  </a:lnTo>
                  <a:lnTo>
                    <a:pt x="5" y="20"/>
                  </a:lnTo>
                  <a:lnTo>
                    <a:pt x="5" y="20"/>
                  </a:lnTo>
                  <a:lnTo>
                    <a:pt x="14" y="13"/>
                  </a:lnTo>
                  <a:lnTo>
                    <a:pt x="20" y="6"/>
                  </a:lnTo>
                  <a:lnTo>
                    <a:pt x="20" y="6"/>
                  </a:lnTo>
                  <a:lnTo>
                    <a:pt x="20" y="3"/>
                  </a:lnTo>
                  <a:lnTo>
                    <a:pt x="19" y="1"/>
                  </a:lnTo>
                  <a:lnTo>
                    <a:pt x="19" y="1"/>
                  </a:lnTo>
                  <a:lnTo>
                    <a:pt x="15" y="0"/>
                  </a:lnTo>
                  <a:lnTo>
                    <a:pt x="12" y="3"/>
                  </a:lnTo>
                  <a:lnTo>
                    <a:pt x="12" y="3"/>
                  </a:lnTo>
                  <a:lnTo>
                    <a:pt x="8" y="7"/>
                  </a:lnTo>
                  <a:lnTo>
                    <a:pt x="2" y="12"/>
                  </a:lnTo>
                  <a:lnTo>
                    <a:pt x="2" y="12"/>
                  </a:lnTo>
                  <a:lnTo>
                    <a:pt x="0" y="13"/>
                  </a:lnTo>
                  <a:lnTo>
                    <a:pt x="0" y="16"/>
                  </a:lnTo>
                  <a:lnTo>
                    <a:pt x="0" y="16"/>
                  </a:lnTo>
                  <a:lnTo>
                    <a:pt x="2" y="20"/>
                  </a:lnTo>
                  <a:lnTo>
                    <a:pt x="3" y="20"/>
                  </a:lnTo>
                  <a:lnTo>
                    <a:pt x="3" y="2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Freeform 577"/>
            <p:cNvSpPr>
              <a:spLocks noEditPoints="1"/>
            </p:cNvSpPr>
            <p:nvPr/>
          </p:nvSpPr>
          <p:spPr bwMode="auto">
            <a:xfrm>
              <a:off x="5019676" y="1385888"/>
              <a:ext cx="466725" cy="342900"/>
            </a:xfrm>
            <a:custGeom>
              <a:avLst/>
              <a:gdLst>
                <a:gd name="T0" fmla="*/ 182 w 294"/>
                <a:gd name="T1" fmla="*/ 80 h 216"/>
                <a:gd name="T2" fmla="*/ 199 w 294"/>
                <a:gd name="T3" fmla="*/ 120 h 216"/>
                <a:gd name="T4" fmla="*/ 239 w 294"/>
                <a:gd name="T5" fmla="*/ 135 h 216"/>
                <a:gd name="T6" fmla="*/ 270 w 294"/>
                <a:gd name="T7" fmla="*/ 126 h 216"/>
                <a:gd name="T8" fmla="*/ 293 w 294"/>
                <a:gd name="T9" fmla="*/ 91 h 216"/>
                <a:gd name="T10" fmla="*/ 293 w 294"/>
                <a:gd name="T11" fmla="*/ 77 h 216"/>
                <a:gd name="T12" fmla="*/ 240 w 294"/>
                <a:gd name="T13" fmla="*/ 5 h 216"/>
                <a:gd name="T14" fmla="*/ 172 w 294"/>
                <a:gd name="T15" fmla="*/ 17 h 216"/>
                <a:gd name="T16" fmla="*/ 155 w 294"/>
                <a:gd name="T17" fmla="*/ 2 h 216"/>
                <a:gd name="T18" fmla="*/ 135 w 294"/>
                <a:gd name="T19" fmla="*/ 2 h 216"/>
                <a:gd name="T20" fmla="*/ 119 w 294"/>
                <a:gd name="T21" fmla="*/ 17 h 216"/>
                <a:gd name="T22" fmla="*/ 118 w 294"/>
                <a:gd name="T23" fmla="*/ 29 h 216"/>
                <a:gd name="T24" fmla="*/ 52 w 294"/>
                <a:gd name="T25" fmla="*/ 45 h 216"/>
                <a:gd name="T26" fmla="*/ 1 w 294"/>
                <a:gd name="T27" fmla="*/ 115 h 216"/>
                <a:gd name="T28" fmla="*/ 1 w 294"/>
                <a:gd name="T29" fmla="*/ 130 h 216"/>
                <a:gd name="T30" fmla="*/ 24 w 294"/>
                <a:gd name="T31" fmla="*/ 164 h 216"/>
                <a:gd name="T32" fmla="*/ 55 w 294"/>
                <a:gd name="T33" fmla="*/ 175 h 216"/>
                <a:gd name="T34" fmla="*/ 95 w 294"/>
                <a:gd name="T35" fmla="*/ 158 h 216"/>
                <a:gd name="T36" fmla="*/ 112 w 294"/>
                <a:gd name="T37" fmla="*/ 118 h 216"/>
                <a:gd name="T38" fmla="*/ 110 w 294"/>
                <a:gd name="T39" fmla="*/ 115 h 216"/>
                <a:gd name="T40" fmla="*/ 124 w 294"/>
                <a:gd name="T41" fmla="*/ 45 h 216"/>
                <a:gd name="T42" fmla="*/ 83 w 294"/>
                <a:gd name="T43" fmla="*/ 186 h 216"/>
                <a:gd name="T44" fmla="*/ 58 w 294"/>
                <a:gd name="T45" fmla="*/ 193 h 216"/>
                <a:gd name="T46" fmla="*/ 49 w 294"/>
                <a:gd name="T47" fmla="*/ 212 h 216"/>
                <a:gd name="T48" fmla="*/ 54 w 294"/>
                <a:gd name="T49" fmla="*/ 216 h 216"/>
                <a:gd name="T50" fmla="*/ 240 w 294"/>
                <a:gd name="T51" fmla="*/ 215 h 216"/>
                <a:gd name="T52" fmla="*/ 239 w 294"/>
                <a:gd name="T53" fmla="*/ 202 h 216"/>
                <a:gd name="T54" fmla="*/ 222 w 294"/>
                <a:gd name="T55" fmla="*/ 189 h 216"/>
                <a:gd name="T56" fmla="*/ 162 w 294"/>
                <a:gd name="T57" fmla="*/ 51 h 216"/>
                <a:gd name="T58" fmla="*/ 167 w 294"/>
                <a:gd name="T59" fmla="*/ 45 h 216"/>
                <a:gd name="T60" fmla="*/ 173 w 294"/>
                <a:gd name="T61" fmla="*/ 28 h 216"/>
                <a:gd name="T62" fmla="*/ 185 w 294"/>
                <a:gd name="T63" fmla="*/ 75 h 216"/>
                <a:gd name="T64" fmla="*/ 55 w 294"/>
                <a:gd name="T65" fmla="*/ 166 h 216"/>
                <a:gd name="T66" fmla="*/ 23 w 294"/>
                <a:gd name="T67" fmla="*/ 153 h 216"/>
                <a:gd name="T68" fmla="*/ 9 w 294"/>
                <a:gd name="T69" fmla="*/ 123 h 216"/>
                <a:gd name="T70" fmla="*/ 98 w 294"/>
                <a:gd name="T71" fmla="*/ 140 h 216"/>
                <a:gd name="T72" fmla="*/ 73 w 294"/>
                <a:gd name="T73" fmla="*/ 163 h 216"/>
                <a:gd name="T74" fmla="*/ 99 w 294"/>
                <a:gd name="T75" fmla="*/ 114 h 216"/>
                <a:gd name="T76" fmla="*/ 208 w 294"/>
                <a:gd name="T77" fmla="*/ 195 h 216"/>
                <a:gd name="T78" fmla="*/ 230 w 294"/>
                <a:gd name="T79" fmla="*/ 202 h 216"/>
                <a:gd name="T80" fmla="*/ 61 w 294"/>
                <a:gd name="T81" fmla="*/ 202 h 216"/>
                <a:gd name="T82" fmla="*/ 133 w 294"/>
                <a:gd name="T83" fmla="*/ 195 h 216"/>
                <a:gd name="T84" fmla="*/ 138 w 294"/>
                <a:gd name="T85" fmla="*/ 54 h 216"/>
                <a:gd name="T86" fmla="*/ 155 w 294"/>
                <a:gd name="T87" fmla="*/ 54 h 216"/>
                <a:gd name="T88" fmla="*/ 158 w 294"/>
                <a:gd name="T89" fmla="*/ 195 h 216"/>
                <a:gd name="T90" fmla="*/ 138 w 294"/>
                <a:gd name="T91" fmla="*/ 45 h 216"/>
                <a:gd name="T92" fmla="*/ 126 w 294"/>
                <a:gd name="T93" fmla="*/ 28 h 216"/>
                <a:gd name="T94" fmla="*/ 145 w 294"/>
                <a:gd name="T95" fmla="*/ 8 h 216"/>
                <a:gd name="T96" fmla="*/ 164 w 294"/>
                <a:gd name="T97" fmla="*/ 20 h 216"/>
                <a:gd name="T98" fmla="*/ 159 w 294"/>
                <a:gd name="T99" fmla="*/ 42 h 216"/>
                <a:gd name="T100" fmla="*/ 239 w 294"/>
                <a:gd name="T101" fmla="*/ 16 h 216"/>
                <a:gd name="T102" fmla="*/ 285 w 294"/>
                <a:gd name="T103" fmla="*/ 84 h 216"/>
                <a:gd name="T104" fmla="*/ 276 w 294"/>
                <a:gd name="T105" fmla="*/ 109 h 216"/>
                <a:gd name="T106" fmla="*/ 248 w 294"/>
                <a:gd name="T107" fmla="*/ 126 h 216"/>
                <a:gd name="T108" fmla="*/ 221 w 294"/>
                <a:gd name="T109" fmla="*/ 124 h 216"/>
                <a:gd name="T110" fmla="*/ 196 w 294"/>
                <a:gd name="T111" fmla="*/ 10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4" h="216">
                  <a:moveTo>
                    <a:pt x="184" y="77"/>
                  </a:moveTo>
                  <a:lnTo>
                    <a:pt x="184" y="77"/>
                  </a:lnTo>
                  <a:lnTo>
                    <a:pt x="182" y="80"/>
                  </a:lnTo>
                  <a:lnTo>
                    <a:pt x="182" y="80"/>
                  </a:lnTo>
                  <a:lnTo>
                    <a:pt x="184" y="91"/>
                  </a:lnTo>
                  <a:lnTo>
                    <a:pt x="187" y="101"/>
                  </a:lnTo>
                  <a:lnTo>
                    <a:pt x="193" y="110"/>
                  </a:lnTo>
                  <a:lnTo>
                    <a:pt x="199" y="120"/>
                  </a:lnTo>
                  <a:lnTo>
                    <a:pt x="207" y="126"/>
                  </a:lnTo>
                  <a:lnTo>
                    <a:pt x="217" y="130"/>
                  </a:lnTo>
                  <a:lnTo>
                    <a:pt x="227" y="135"/>
                  </a:lnTo>
                  <a:lnTo>
                    <a:pt x="239" y="135"/>
                  </a:lnTo>
                  <a:lnTo>
                    <a:pt x="239" y="135"/>
                  </a:lnTo>
                  <a:lnTo>
                    <a:pt x="250" y="135"/>
                  </a:lnTo>
                  <a:lnTo>
                    <a:pt x="260" y="130"/>
                  </a:lnTo>
                  <a:lnTo>
                    <a:pt x="270" y="126"/>
                  </a:lnTo>
                  <a:lnTo>
                    <a:pt x="277" y="120"/>
                  </a:lnTo>
                  <a:lnTo>
                    <a:pt x="285" y="110"/>
                  </a:lnTo>
                  <a:lnTo>
                    <a:pt x="290" y="101"/>
                  </a:lnTo>
                  <a:lnTo>
                    <a:pt x="293" y="91"/>
                  </a:lnTo>
                  <a:lnTo>
                    <a:pt x="294" y="80"/>
                  </a:lnTo>
                  <a:lnTo>
                    <a:pt x="294" y="80"/>
                  </a:lnTo>
                  <a:lnTo>
                    <a:pt x="293" y="77"/>
                  </a:lnTo>
                  <a:lnTo>
                    <a:pt x="293" y="77"/>
                  </a:lnTo>
                  <a:lnTo>
                    <a:pt x="293" y="75"/>
                  </a:lnTo>
                  <a:lnTo>
                    <a:pt x="242" y="6"/>
                  </a:lnTo>
                  <a:lnTo>
                    <a:pt x="242" y="6"/>
                  </a:lnTo>
                  <a:lnTo>
                    <a:pt x="240" y="5"/>
                  </a:lnTo>
                  <a:lnTo>
                    <a:pt x="239" y="3"/>
                  </a:lnTo>
                  <a:lnTo>
                    <a:pt x="239" y="3"/>
                  </a:lnTo>
                  <a:lnTo>
                    <a:pt x="236" y="5"/>
                  </a:lnTo>
                  <a:lnTo>
                    <a:pt x="172" y="17"/>
                  </a:lnTo>
                  <a:lnTo>
                    <a:pt x="172" y="17"/>
                  </a:lnTo>
                  <a:lnTo>
                    <a:pt x="167" y="11"/>
                  </a:lnTo>
                  <a:lnTo>
                    <a:pt x="161" y="5"/>
                  </a:lnTo>
                  <a:lnTo>
                    <a:pt x="155" y="2"/>
                  </a:lnTo>
                  <a:lnTo>
                    <a:pt x="145" y="0"/>
                  </a:lnTo>
                  <a:lnTo>
                    <a:pt x="145" y="0"/>
                  </a:lnTo>
                  <a:lnTo>
                    <a:pt x="139" y="0"/>
                  </a:lnTo>
                  <a:lnTo>
                    <a:pt x="135" y="2"/>
                  </a:lnTo>
                  <a:lnTo>
                    <a:pt x="130" y="5"/>
                  </a:lnTo>
                  <a:lnTo>
                    <a:pt x="126" y="8"/>
                  </a:lnTo>
                  <a:lnTo>
                    <a:pt x="122" y="12"/>
                  </a:lnTo>
                  <a:lnTo>
                    <a:pt x="119" y="17"/>
                  </a:lnTo>
                  <a:lnTo>
                    <a:pt x="118" y="22"/>
                  </a:lnTo>
                  <a:lnTo>
                    <a:pt x="118" y="28"/>
                  </a:lnTo>
                  <a:lnTo>
                    <a:pt x="118" y="28"/>
                  </a:lnTo>
                  <a:lnTo>
                    <a:pt x="118" y="29"/>
                  </a:lnTo>
                  <a:lnTo>
                    <a:pt x="55" y="42"/>
                  </a:lnTo>
                  <a:lnTo>
                    <a:pt x="55" y="42"/>
                  </a:lnTo>
                  <a:lnTo>
                    <a:pt x="52" y="45"/>
                  </a:lnTo>
                  <a:lnTo>
                    <a:pt x="52" y="45"/>
                  </a:lnTo>
                  <a:lnTo>
                    <a:pt x="52" y="45"/>
                  </a:lnTo>
                  <a:lnTo>
                    <a:pt x="1" y="115"/>
                  </a:lnTo>
                  <a:lnTo>
                    <a:pt x="1" y="115"/>
                  </a:lnTo>
                  <a:lnTo>
                    <a:pt x="1" y="115"/>
                  </a:lnTo>
                  <a:lnTo>
                    <a:pt x="1" y="115"/>
                  </a:lnTo>
                  <a:lnTo>
                    <a:pt x="0" y="118"/>
                  </a:lnTo>
                  <a:lnTo>
                    <a:pt x="0" y="118"/>
                  </a:lnTo>
                  <a:lnTo>
                    <a:pt x="1" y="130"/>
                  </a:lnTo>
                  <a:lnTo>
                    <a:pt x="4" y="140"/>
                  </a:lnTo>
                  <a:lnTo>
                    <a:pt x="9" y="150"/>
                  </a:lnTo>
                  <a:lnTo>
                    <a:pt x="17" y="158"/>
                  </a:lnTo>
                  <a:lnTo>
                    <a:pt x="24" y="164"/>
                  </a:lnTo>
                  <a:lnTo>
                    <a:pt x="34" y="170"/>
                  </a:lnTo>
                  <a:lnTo>
                    <a:pt x="44" y="173"/>
                  </a:lnTo>
                  <a:lnTo>
                    <a:pt x="55" y="175"/>
                  </a:lnTo>
                  <a:lnTo>
                    <a:pt x="55" y="175"/>
                  </a:lnTo>
                  <a:lnTo>
                    <a:pt x="67" y="173"/>
                  </a:lnTo>
                  <a:lnTo>
                    <a:pt x="76" y="170"/>
                  </a:lnTo>
                  <a:lnTo>
                    <a:pt x="87" y="164"/>
                  </a:lnTo>
                  <a:lnTo>
                    <a:pt x="95" y="158"/>
                  </a:lnTo>
                  <a:lnTo>
                    <a:pt x="101" y="150"/>
                  </a:lnTo>
                  <a:lnTo>
                    <a:pt x="107" y="140"/>
                  </a:lnTo>
                  <a:lnTo>
                    <a:pt x="110" y="130"/>
                  </a:lnTo>
                  <a:lnTo>
                    <a:pt x="112" y="118"/>
                  </a:lnTo>
                  <a:lnTo>
                    <a:pt x="112" y="118"/>
                  </a:lnTo>
                  <a:lnTo>
                    <a:pt x="110" y="115"/>
                  </a:lnTo>
                  <a:lnTo>
                    <a:pt x="110" y="115"/>
                  </a:lnTo>
                  <a:lnTo>
                    <a:pt x="110" y="115"/>
                  </a:lnTo>
                  <a:lnTo>
                    <a:pt x="63" y="49"/>
                  </a:lnTo>
                  <a:lnTo>
                    <a:pt x="119" y="37"/>
                  </a:lnTo>
                  <a:lnTo>
                    <a:pt x="119" y="37"/>
                  </a:lnTo>
                  <a:lnTo>
                    <a:pt x="124" y="45"/>
                  </a:lnTo>
                  <a:lnTo>
                    <a:pt x="129" y="49"/>
                  </a:lnTo>
                  <a:lnTo>
                    <a:pt x="129" y="186"/>
                  </a:lnTo>
                  <a:lnTo>
                    <a:pt x="83" y="186"/>
                  </a:lnTo>
                  <a:lnTo>
                    <a:pt x="83" y="186"/>
                  </a:lnTo>
                  <a:lnTo>
                    <a:pt x="76" y="187"/>
                  </a:lnTo>
                  <a:lnTo>
                    <a:pt x="69" y="189"/>
                  </a:lnTo>
                  <a:lnTo>
                    <a:pt x="64" y="190"/>
                  </a:lnTo>
                  <a:lnTo>
                    <a:pt x="58" y="193"/>
                  </a:lnTo>
                  <a:lnTo>
                    <a:pt x="55" y="198"/>
                  </a:lnTo>
                  <a:lnTo>
                    <a:pt x="52" y="202"/>
                  </a:lnTo>
                  <a:lnTo>
                    <a:pt x="49" y="207"/>
                  </a:lnTo>
                  <a:lnTo>
                    <a:pt x="49" y="212"/>
                  </a:lnTo>
                  <a:lnTo>
                    <a:pt x="49" y="212"/>
                  </a:lnTo>
                  <a:lnTo>
                    <a:pt x="50" y="215"/>
                  </a:lnTo>
                  <a:lnTo>
                    <a:pt x="50" y="215"/>
                  </a:lnTo>
                  <a:lnTo>
                    <a:pt x="54" y="216"/>
                  </a:lnTo>
                  <a:lnTo>
                    <a:pt x="237" y="216"/>
                  </a:lnTo>
                  <a:lnTo>
                    <a:pt x="237" y="216"/>
                  </a:lnTo>
                  <a:lnTo>
                    <a:pt x="240" y="215"/>
                  </a:lnTo>
                  <a:lnTo>
                    <a:pt x="240" y="215"/>
                  </a:lnTo>
                  <a:lnTo>
                    <a:pt x="242" y="212"/>
                  </a:lnTo>
                  <a:lnTo>
                    <a:pt x="242" y="212"/>
                  </a:lnTo>
                  <a:lnTo>
                    <a:pt x="242" y="207"/>
                  </a:lnTo>
                  <a:lnTo>
                    <a:pt x="239" y="202"/>
                  </a:lnTo>
                  <a:lnTo>
                    <a:pt x="236" y="198"/>
                  </a:lnTo>
                  <a:lnTo>
                    <a:pt x="233" y="193"/>
                  </a:lnTo>
                  <a:lnTo>
                    <a:pt x="227" y="190"/>
                  </a:lnTo>
                  <a:lnTo>
                    <a:pt x="222" y="189"/>
                  </a:lnTo>
                  <a:lnTo>
                    <a:pt x="216" y="187"/>
                  </a:lnTo>
                  <a:lnTo>
                    <a:pt x="208" y="186"/>
                  </a:lnTo>
                  <a:lnTo>
                    <a:pt x="162" y="186"/>
                  </a:lnTo>
                  <a:lnTo>
                    <a:pt x="162" y="51"/>
                  </a:lnTo>
                  <a:lnTo>
                    <a:pt x="162" y="51"/>
                  </a:lnTo>
                  <a:lnTo>
                    <a:pt x="162" y="49"/>
                  </a:lnTo>
                  <a:lnTo>
                    <a:pt x="162" y="49"/>
                  </a:lnTo>
                  <a:lnTo>
                    <a:pt x="167" y="45"/>
                  </a:lnTo>
                  <a:lnTo>
                    <a:pt x="170" y="40"/>
                  </a:lnTo>
                  <a:lnTo>
                    <a:pt x="173" y="34"/>
                  </a:lnTo>
                  <a:lnTo>
                    <a:pt x="173" y="28"/>
                  </a:lnTo>
                  <a:lnTo>
                    <a:pt x="173" y="28"/>
                  </a:lnTo>
                  <a:lnTo>
                    <a:pt x="173" y="26"/>
                  </a:lnTo>
                  <a:lnTo>
                    <a:pt x="228" y="14"/>
                  </a:lnTo>
                  <a:lnTo>
                    <a:pt x="185" y="75"/>
                  </a:lnTo>
                  <a:lnTo>
                    <a:pt x="185" y="75"/>
                  </a:lnTo>
                  <a:lnTo>
                    <a:pt x="184" y="77"/>
                  </a:lnTo>
                  <a:lnTo>
                    <a:pt x="184" y="77"/>
                  </a:lnTo>
                  <a:close/>
                  <a:moveTo>
                    <a:pt x="55" y="166"/>
                  </a:moveTo>
                  <a:lnTo>
                    <a:pt x="55" y="166"/>
                  </a:lnTo>
                  <a:lnTo>
                    <a:pt x="46" y="166"/>
                  </a:lnTo>
                  <a:lnTo>
                    <a:pt x="38" y="163"/>
                  </a:lnTo>
                  <a:lnTo>
                    <a:pt x="31" y="158"/>
                  </a:lnTo>
                  <a:lnTo>
                    <a:pt x="23" y="153"/>
                  </a:lnTo>
                  <a:lnTo>
                    <a:pt x="18" y="147"/>
                  </a:lnTo>
                  <a:lnTo>
                    <a:pt x="14" y="140"/>
                  </a:lnTo>
                  <a:lnTo>
                    <a:pt x="11" y="132"/>
                  </a:lnTo>
                  <a:lnTo>
                    <a:pt x="9" y="123"/>
                  </a:lnTo>
                  <a:lnTo>
                    <a:pt x="103" y="123"/>
                  </a:lnTo>
                  <a:lnTo>
                    <a:pt x="103" y="123"/>
                  </a:lnTo>
                  <a:lnTo>
                    <a:pt x="101" y="132"/>
                  </a:lnTo>
                  <a:lnTo>
                    <a:pt x="98" y="140"/>
                  </a:lnTo>
                  <a:lnTo>
                    <a:pt x="93" y="147"/>
                  </a:lnTo>
                  <a:lnTo>
                    <a:pt x="87" y="153"/>
                  </a:lnTo>
                  <a:lnTo>
                    <a:pt x="81" y="158"/>
                  </a:lnTo>
                  <a:lnTo>
                    <a:pt x="73" y="163"/>
                  </a:lnTo>
                  <a:lnTo>
                    <a:pt x="64" y="166"/>
                  </a:lnTo>
                  <a:lnTo>
                    <a:pt x="55" y="166"/>
                  </a:lnTo>
                  <a:lnTo>
                    <a:pt x="55" y="166"/>
                  </a:lnTo>
                  <a:close/>
                  <a:moveTo>
                    <a:pt x="99" y="114"/>
                  </a:moveTo>
                  <a:lnTo>
                    <a:pt x="12" y="114"/>
                  </a:lnTo>
                  <a:lnTo>
                    <a:pt x="55" y="54"/>
                  </a:lnTo>
                  <a:lnTo>
                    <a:pt x="99" y="114"/>
                  </a:lnTo>
                  <a:close/>
                  <a:moveTo>
                    <a:pt x="208" y="195"/>
                  </a:moveTo>
                  <a:lnTo>
                    <a:pt x="208" y="195"/>
                  </a:lnTo>
                  <a:lnTo>
                    <a:pt x="217" y="195"/>
                  </a:lnTo>
                  <a:lnTo>
                    <a:pt x="224" y="198"/>
                  </a:lnTo>
                  <a:lnTo>
                    <a:pt x="230" y="202"/>
                  </a:lnTo>
                  <a:lnTo>
                    <a:pt x="233" y="209"/>
                  </a:lnTo>
                  <a:lnTo>
                    <a:pt x="58" y="209"/>
                  </a:lnTo>
                  <a:lnTo>
                    <a:pt x="58" y="209"/>
                  </a:lnTo>
                  <a:lnTo>
                    <a:pt x="61" y="202"/>
                  </a:lnTo>
                  <a:lnTo>
                    <a:pt x="67" y="198"/>
                  </a:lnTo>
                  <a:lnTo>
                    <a:pt x="73" y="195"/>
                  </a:lnTo>
                  <a:lnTo>
                    <a:pt x="83" y="195"/>
                  </a:lnTo>
                  <a:lnTo>
                    <a:pt x="133" y="195"/>
                  </a:lnTo>
                  <a:lnTo>
                    <a:pt x="133" y="195"/>
                  </a:lnTo>
                  <a:lnTo>
                    <a:pt x="136" y="193"/>
                  </a:lnTo>
                  <a:lnTo>
                    <a:pt x="138" y="190"/>
                  </a:lnTo>
                  <a:lnTo>
                    <a:pt x="138" y="54"/>
                  </a:lnTo>
                  <a:lnTo>
                    <a:pt x="138" y="54"/>
                  </a:lnTo>
                  <a:lnTo>
                    <a:pt x="145" y="55"/>
                  </a:lnTo>
                  <a:lnTo>
                    <a:pt x="145" y="55"/>
                  </a:lnTo>
                  <a:lnTo>
                    <a:pt x="155" y="54"/>
                  </a:lnTo>
                  <a:lnTo>
                    <a:pt x="155" y="190"/>
                  </a:lnTo>
                  <a:lnTo>
                    <a:pt x="155" y="190"/>
                  </a:lnTo>
                  <a:lnTo>
                    <a:pt x="155" y="193"/>
                  </a:lnTo>
                  <a:lnTo>
                    <a:pt x="158" y="195"/>
                  </a:lnTo>
                  <a:lnTo>
                    <a:pt x="208" y="195"/>
                  </a:lnTo>
                  <a:close/>
                  <a:moveTo>
                    <a:pt x="145" y="46"/>
                  </a:moveTo>
                  <a:lnTo>
                    <a:pt x="145" y="46"/>
                  </a:lnTo>
                  <a:lnTo>
                    <a:pt x="138" y="45"/>
                  </a:lnTo>
                  <a:lnTo>
                    <a:pt x="132" y="42"/>
                  </a:lnTo>
                  <a:lnTo>
                    <a:pt x="127" y="35"/>
                  </a:lnTo>
                  <a:lnTo>
                    <a:pt x="126" y="28"/>
                  </a:lnTo>
                  <a:lnTo>
                    <a:pt x="126" y="28"/>
                  </a:lnTo>
                  <a:lnTo>
                    <a:pt x="127" y="20"/>
                  </a:lnTo>
                  <a:lnTo>
                    <a:pt x="132" y="14"/>
                  </a:lnTo>
                  <a:lnTo>
                    <a:pt x="138" y="9"/>
                  </a:lnTo>
                  <a:lnTo>
                    <a:pt x="145" y="8"/>
                  </a:lnTo>
                  <a:lnTo>
                    <a:pt x="145" y="8"/>
                  </a:lnTo>
                  <a:lnTo>
                    <a:pt x="153" y="9"/>
                  </a:lnTo>
                  <a:lnTo>
                    <a:pt x="159" y="14"/>
                  </a:lnTo>
                  <a:lnTo>
                    <a:pt x="164" y="20"/>
                  </a:lnTo>
                  <a:lnTo>
                    <a:pt x="165" y="28"/>
                  </a:lnTo>
                  <a:lnTo>
                    <a:pt x="165" y="28"/>
                  </a:lnTo>
                  <a:lnTo>
                    <a:pt x="164" y="35"/>
                  </a:lnTo>
                  <a:lnTo>
                    <a:pt x="159" y="42"/>
                  </a:lnTo>
                  <a:lnTo>
                    <a:pt x="153" y="45"/>
                  </a:lnTo>
                  <a:lnTo>
                    <a:pt x="145" y="46"/>
                  </a:lnTo>
                  <a:lnTo>
                    <a:pt x="145" y="46"/>
                  </a:lnTo>
                  <a:close/>
                  <a:moveTo>
                    <a:pt x="239" y="16"/>
                  </a:moveTo>
                  <a:lnTo>
                    <a:pt x="282" y="75"/>
                  </a:lnTo>
                  <a:lnTo>
                    <a:pt x="194" y="75"/>
                  </a:lnTo>
                  <a:lnTo>
                    <a:pt x="239" y="16"/>
                  </a:lnTo>
                  <a:close/>
                  <a:moveTo>
                    <a:pt x="285" y="84"/>
                  </a:moveTo>
                  <a:lnTo>
                    <a:pt x="285" y="84"/>
                  </a:lnTo>
                  <a:lnTo>
                    <a:pt x="283" y="92"/>
                  </a:lnTo>
                  <a:lnTo>
                    <a:pt x="280" y="101"/>
                  </a:lnTo>
                  <a:lnTo>
                    <a:pt x="276" y="109"/>
                  </a:lnTo>
                  <a:lnTo>
                    <a:pt x="271" y="115"/>
                  </a:lnTo>
                  <a:lnTo>
                    <a:pt x="263" y="120"/>
                  </a:lnTo>
                  <a:lnTo>
                    <a:pt x="256" y="124"/>
                  </a:lnTo>
                  <a:lnTo>
                    <a:pt x="248" y="126"/>
                  </a:lnTo>
                  <a:lnTo>
                    <a:pt x="239" y="127"/>
                  </a:lnTo>
                  <a:lnTo>
                    <a:pt x="239" y="127"/>
                  </a:lnTo>
                  <a:lnTo>
                    <a:pt x="230" y="126"/>
                  </a:lnTo>
                  <a:lnTo>
                    <a:pt x="221" y="124"/>
                  </a:lnTo>
                  <a:lnTo>
                    <a:pt x="213" y="120"/>
                  </a:lnTo>
                  <a:lnTo>
                    <a:pt x="207" y="115"/>
                  </a:lnTo>
                  <a:lnTo>
                    <a:pt x="201" y="109"/>
                  </a:lnTo>
                  <a:lnTo>
                    <a:pt x="196" y="101"/>
                  </a:lnTo>
                  <a:lnTo>
                    <a:pt x="193" y="92"/>
                  </a:lnTo>
                  <a:lnTo>
                    <a:pt x="191" y="84"/>
                  </a:lnTo>
                  <a:lnTo>
                    <a:pt x="285" y="8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6" name="Freeform 578"/>
          <p:cNvSpPr>
            <a:spLocks noEditPoints="1"/>
          </p:cNvSpPr>
          <p:nvPr/>
        </p:nvSpPr>
        <p:spPr bwMode="auto">
          <a:xfrm>
            <a:off x="4429941" y="1622185"/>
            <a:ext cx="388942" cy="286098"/>
          </a:xfrm>
          <a:custGeom>
            <a:avLst/>
            <a:gdLst>
              <a:gd name="T0" fmla="*/ 104 w 208"/>
              <a:gd name="T1" fmla="*/ 0 h 204"/>
              <a:gd name="T2" fmla="*/ 104 w 208"/>
              <a:gd name="T3" fmla="*/ 0 h 204"/>
              <a:gd name="T4" fmla="*/ 62 w 208"/>
              <a:gd name="T5" fmla="*/ 9 h 204"/>
              <a:gd name="T6" fmla="*/ 30 w 208"/>
              <a:gd name="T7" fmla="*/ 30 h 204"/>
              <a:gd name="T8" fmla="*/ 7 w 208"/>
              <a:gd name="T9" fmla="*/ 63 h 204"/>
              <a:gd name="T10" fmla="*/ 0 w 208"/>
              <a:gd name="T11" fmla="*/ 102 h 204"/>
              <a:gd name="T12" fmla="*/ 4 w 208"/>
              <a:gd name="T13" fmla="*/ 132 h 204"/>
              <a:gd name="T14" fmla="*/ 23 w 208"/>
              <a:gd name="T15" fmla="*/ 167 h 204"/>
              <a:gd name="T16" fmla="*/ 53 w 208"/>
              <a:gd name="T17" fmla="*/ 191 h 204"/>
              <a:gd name="T18" fmla="*/ 93 w 208"/>
              <a:gd name="T19" fmla="*/ 202 h 204"/>
              <a:gd name="T20" fmla="*/ 104 w 208"/>
              <a:gd name="T21" fmla="*/ 204 h 204"/>
              <a:gd name="T22" fmla="*/ 104 w 208"/>
              <a:gd name="T23" fmla="*/ 204 h 204"/>
              <a:gd name="T24" fmla="*/ 104 w 208"/>
              <a:gd name="T25" fmla="*/ 204 h 204"/>
              <a:gd name="T26" fmla="*/ 145 w 208"/>
              <a:gd name="T27" fmla="*/ 196 h 204"/>
              <a:gd name="T28" fmla="*/ 177 w 208"/>
              <a:gd name="T29" fmla="*/ 173 h 204"/>
              <a:gd name="T30" fmla="*/ 200 w 208"/>
              <a:gd name="T31" fmla="*/ 141 h 204"/>
              <a:gd name="T32" fmla="*/ 208 w 208"/>
              <a:gd name="T33" fmla="*/ 102 h 204"/>
              <a:gd name="T34" fmla="*/ 203 w 208"/>
              <a:gd name="T35" fmla="*/ 72 h 204"/>
              <a:gd name="T36" fmla="*/ 185 w 208"/>
              <a:gd name="T37" fmla="*/ 37 h 204"/>
              <a:gd name="T38" fmla="*/ 154 w 208"/>
              <a:gd name="T39" fmla="*/ 12 h 204"/>
              <a:gd name="T40" fmla="*/ 115 w 208"/>
              <a:gd name="T41" fmla="*/ 1 h 204"/>
              <a:gd name="T42" fmla="*/ 81 w 208"/>
              <a:gd name="T43" fmla="*/ 11 h 204"/>
              <a:gd name="T44" fmla="*/ 58 w 208"/>
              <a:gd name="T45" fmla="*/ 50 h 204"/>
              <a:gd name="T46" fmla="*/ 17 w 208"/>
              <a:gd name="T47" fmla="*/ 61 h 204"/>
              <a:gd name="T48" fmla="*/ 47 w 208"/>
              <a:gd name="T49" fmla="*/ 26 h 204"/>
              <a:gd name="T50" fmla="*/ 81 w 208"/>
              <a:gd name="T51" fmla="*/ 11 h 204"/>
              <a:gd name="T52" fmla="*/ 10 w 208"/>
              <a:gd name="T53" fmla="*/ 79 h 204"/>
              <a:gd name="T54" fmla="*/ 50 w 208"/>
              <a:gd name="T55" fmla="*/ 102 h 204"/>
              <a:gd name="T56" fmla="*/ 7 w 208"/>
              <a:gd name="T57" fmla="*/ 113 h 204"/>
              <a:gd name="T58" fmla="*/ 52 w 208"/>
              <a:gd name="T59" fmla="*/ 132 h 204"/>
              <a:gd name="T60" fmla="*/ 70 w 208"/>
              <a:gd name="T61" fmla="*/ 182 h 204"/>
              <a:gd name="T62" fmla="*/ 58 w 208"/>
              <a:gd name="T63" fmla="*/ 185 h 204"/>
              <a:gd name="T64" fmla="*/ 23 w 208"/>
              <a:gd name="T65" fmla="*/ 153 h 204"/>
              <a:gd name="T66" fmla="*/ 99 w 208"/>
              <a:gd name="T67" fmla="*/ 196 h 204"/>
              <a:gd name="T68" fmla="*/ 81 w 208"/>
              <a:gd name="T69" fmla="*/ 184 h 204"/>
              <a:gd name="T70" fmla="*/ 62 w 208"/>
              <a:gd name="T71" fmla="*/ 144 h 204"/>
              <a:gd name="T72" fmla="*/ 99 w 208"/>
              <a:gd name="T73" fmla="*/ 124 h 204"/>
              <a:gd name="T74" fmla="*/ 58 w 208"/>
              <a:gd name="T75" fmla="*/ 102 h 204"/>
              <a:gd name="T76" fmla="*/ 99 w 208"/>
              <a:gd name="T77" fmla="*/ 72 h 204"/>
              <a:gd name="T78" fmla="*/ 72 w 208"/>
              <a:gd name="T79" fmla="*/ 34 h 204"/>
              <a:gd name="T80" fmla="*/ 92 w 208"/>
              <a:gd name="T81" fmla="*/ 11 h 204"/>
              <a:gd name="T82" fmla="*/ 156 w 208"/>
              <a:gd name="T83" fmla="*/ 72 h 204"/>
              <a:gd name="T84" fmla="*/ 138 w 208"/>
              <a:gd name="T85" fmla="*/ 21 h 204"/>
              <a:gd name="T86" fmla="*/ 151 w 208"/>
              <a:gd name="T87" fmla="*/ 20 h 204"/>
              <a:gd name="T88" fmla="*/ 187 w 208"/>
              <a:gd name="T89" fmla="*/ 50 h 204"/>
              <a:gd name="T90" fmla="*/ 107 w 208"/>
              <a:gd name="T91" fmla="*/ 7 h 204"/>
              <a:gd name="T92" fmla="*/ 127 w 208"/>
              <a:gd name="T93" fmla="*/ 20 h 204"/>
              <a:gd name="T94" fmla="*/ 145 w 208"/>
              <a:gd name="T95" fmla="*/ 60 h 204"/>
              <a:gd name="T96" fmla="*/ 107 w 208"/>
              <a:gd name="T97" fmla="*/ 79 h 204"/>
              <a:gd name="T98" fmla="*/ 151 w 208"/>
              <a:gd name="T99" fmla="*/ 102 h 204"/>
              <a:gd name="T100" fmla="*/ 107 w 208"/>
              <a:gd name="T101" fmla="*/ 196 h 204"/>
              <a:gd name="T102" fmla="*/ 145 w 208"/>
              <a:gd name="T103" fmla="*/ 144 h 204"/>
              <a:gd name="T104" fmla="*/ 127 w 208"/>
              <a:gd name="T105" fmla="*/ 184 h 204"/>
              <a:gd name="T106" fmla="*/ 107 w 208"/>
              <a:gd name="T107" fmla="*/ 196 h 204"/>
              <a:gd name="T108" fmla="*/ 145 w 208"/>
              <a:gd name="T109" fmla="*/ 168 h 204"/>
              <a:gd name="T110" fmla="*/ 196 w 208"/>
              <a:gd name="T111" fmla="*/ 132 h 204"/>
              <a:gd name="T112" fmla="*/ 170 w 208"/>
              <a:gd name="T113" fmla="*/ 171 h 204"/>
              <a:gd name="T114" fmla="*/ 128 w 208"/>
              <a:gd name="T115" fmla="*/ 193 h 204"/>
              <a:gd name="T116" fmla="*/ 157 w 208"/>
              <a:gd name="T117" fmla="*/ 102 h 204"/>
              <a:gd name="T118" fmla="*/ 197 w 208"/>
              <a:gd name="T119" fmla="*/ 79 h 204"/>
              <a:gd name="T120" fmla="*/ 202 w 208"/>
              <a:gd name="T121" fmla="*/ 102 h 204"/>
              <a:gd name="T122" fmla="*/ 157 w 208"/>
              <a:gd name="T123" fmla="*/ 12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8" h="204">
                <a:moveTo>
                  <a:pt x="104" y="0"/>
                </a:moveTo>
                <a:lnTo>
                  <a:pt x="104" y="0"/>
                </a:lnTo>
                <a:lnTo>
                  <a:pt x="104" y="0"/>
                </a:lnTo>
                <a:lnTo>
                  <a:pt x="104" y="0"/>
                </a:lnTo>
                <a:lnTo>
                  <a:pt x="104" y="0"/>
                </a:lnTo>
                <a:lnTo>
                  <a:pt x="104" y="0"/>
                </a:lnTo>
                <a:lnTo>
                  <a:pt x="104" y="0"/>
                </a:lnTo>
                <a:lnTo>
                  <a:pt x="104" y="0"/>
                </a:lnTo>
                <a:lnTo>
                  <a:pt x="93" y="1"/>
                </a:lnTo>
                <a:lnTo>
                  <a:pt x="82" y="3"/>
                </a:lnTo>
                <a:lnTo>
                  <a:pt x="73" y="4"/>
                </a:lnTo>
                <a:lnTo>
                  <a:pt x="62" y="9"/>
                </a:lnTo>
                <a:lnTo>
                  <a:pt x="53" y="12"/>
                </a:lnTo>
                <a:lnTo>
                  <a:pt x="46" y="18"/>
                </a:lnTo>
                <a:lnTo>
                  <a:pt x="38" y="24"/>
                </a:lnTo>
                <a:lnTo>
                  <a:pt x="30" y="30"/>
                </a:lnTo>
                <a:lnTo>
                  <a:pt x="23" y="38"/>
                </a:lnTo>
                <a:lnTo>
                  <a:pt x="18" y="46"/>
                </a:lnTo>
                <a:lnTo>
                  <a:pt x="12" y="53"/>
                </a:lnTo>
                <a:lnTo>
                  <a:pt x="7" y="63"/>
                </a:lnTo>
                <a:lnTo>
                  <a:pt x="4" y="72"/>
                </a:lnTo>
                <a:lnTo>
                  <a:pt x="1" y="81"/>
                </a:lnTo>
                <a:lnTo>
                  <a:pt x="0" y="92"/>
                </a:lnTo>
                <a:lnTo>
                  <a:pt x="0" y="102"/>
                </a:lnTo>
                <a:lnTo>
                  <a:pt x="0" y="102"/>
                </a:lnTo>
                <a:lnTo>
                  <a:pt x="0" y="112"/>
                </a:lnTo>
                <a:lnTo>
                  <a:pt x="1" y="122"/>
                </a:lnTo>
                <a:lnTo>
                  <a:pt x="4" y="132"/>
                </a:lnTo>
                <a:lnTo>
                  <a:pt x="7" y="141"/>
                </a:lnTo>
                <a:lnTo>
                  <a:pt x="12" y="150"/>
                </a:lnTo>
                <a:lnTo>
                  <a:pt x="18" y="158"/>
                </a:lnTo>
                <a:lnTo>
                  <a:pt x="23" y="167"/>
                </a:lnTo>
                <a:lnTo>
                  <a:pt x="30" y="173"/>
                </a:lnTo>
                <a:lnTo>
                  <a:pt x="38" y="181"/>
                </a:lnTo>
                <a:lnTo>
                  <a:pt x="46" y="185"/>
                </a:lnTo>
                <a:lnTo>
                  <a:pt x="53" y="191"/>
                </a:lnTo>
                <a:lnTo>
                  <a:pt x="62" y="196"/>
                </a:lnTo>
                <a:lnTo>
                  <a:pt x="73" y="199"/>
                </a:lnTo>
                <a:lnTo>
                  <a:pt x="82" y="201"/>
                </a:lnTo>
                <a:lnTo>
                  <a:pt x="93" y="202"/>
                </a:lnTo>
                <a:lnTo>
                  <a:pt x="104" y="204"/>
                </a:lnTo>
                <a:lnTo>
                  <a:pt x="104" y="204"/>
                </a:lnTo>
                <a:lnTo>
                  <a:pt x="104" y="204"/>
                </a:lnTo>
                <a:lnTo>
                  <a:pt x="104" y="204"/>
                </a:lnTo>
                <a:lnTo>
                  <a:pt x="104" y="204"/>
                </a:lnTo>
                <a:lnTo>
                  <a:pt x="104" y="204"/>
                </a:lnTo>
                <a:lnTo>
                  <a:pt x="104" y="204"/>
                </a:lnTo>
                <a:lnTo>
                  <a:pt x="104" y="204"/>
                </a:lnTo>
                <a:lnTo>
                  <a:pt x="104" y="204"/>
                </a:lnTo>
                <a:lnTo>
                  <a:pt x="104" y="204"/>
                </a:lnTo>
                <a:lnTo>
                  <a:pt x="104" y="204"/>
                </a:lnTo>
                <a:lnTo>
                  <a:pt x="104" y="204"/>
                </a:lnTo>
                <a:lnTo>
                  <a:pt x="115" y="204"/>
                </a:lnTo>
                <a:lnTo>
                  <a:pt x="125" y="202"/>
                </a:lnTo>
                <a:lnTo>
                  <a:pt x="135" y="199"/>
                </a:lnTo>
                <a:lnTo>
                  <a:pt x="145" y="196"/>
                </a:lnTo>
                <a:lnTo>
                  <a:pt x="154" y="191"/>
                </a:lnTo>
                <a:lnTo>
                  <a:pt x="162" y="187"/>
                </a:lnTo>
                <a:lnTo>
                  <a:pt x="171" y="181"/>
                </a:lnTo>
                <a:lnTo>
                  <a:pt x="177" y="173"/>
                </a:lnTo>
                <a:lnTo>
                  <a:pt x="185" y="167"/>
                </a:lnTo>
                <a:lnTo>
                  <a:pt x="191" y="159"/>
                </a:lnTo>
                <a:lnTo>
                  <a:pt x="196" y="150"/>
                </a:lnTo>
                <a:lnTo>
                  <a:pt x="200" y="141"/>
                </a:lnTo>
                <a:lnTo>
                  <a:pt x="203" y="132"/>
                </a:lnTo>
                <a:lnTo>
                  <a:pt x="207" y="122"/>
                </a:lnTo>
                <a:lnTo>
                  <a:pt x="208" y="112"/>
                </a:lnTo>
                <a:lnTo>
                  <a:pt x="208" y="102"/>
                </a:lnTo>
                <a:lnTo>
                  <a:pt x="208" y="102"/>
                </a:lnTo>
                <a:lnTo>
                  <a:pt x="208" y="92"/>
                </a:lnTo>
                <a:lnTo>
                  <a:pt x="207" y="81"/>
                </a:lnTo>
                <a:lnTo>
                  <a:pt x="203" y="72"/>
                </a:lnTo>
                <a:lnTo>
                  <a:pt x="200" y="63"/>
                </a:lnTo>
                <a:lnTo>
                  <a:pt x="196" y="53"/>
                </a:lnTo>
                <a:lnTo>
                  <a:pt x="191" y="44"/>
                </a:lnTo>
                <a:lnTo>
                  <a:pt x="185" y="37"/>
                </a:lnTo>
                <a:lnTo>
                  <a:pt x="177" y="30"/>
                </a:lnTo>
                <a:lnTo>
                  <a:pt x="171" y="23"/>
                </a:lnTo>
                <a:lnTo>
                  <a:pt x="162" y="18"/>
                </a:lnTo>
                <a:lnTo>
                  <a:pt x="154" y="12"/>
                </a:lnTo>
                <a:lnTo>
                  <a:pt x="145" y="7"/>
                </a:lnTo>
                <a:lnTo>
                  <a:pt x="135" y="4"/>
                </a:lnTo>
                <a:lnTo>
                  <a:pt x="125" y="3"/>
                </a:lnTo>
                <a:lnTo>
                  <a:pt x="115" y="1"/>
                </a:lnTo>
                <a:lnTo>
                  <a:pt x="104" y="0"/>
                </a:lnTo>
                <a:lnTo>
                  <a:pt x="104" y="0"/>
                </a:lnTo>
                <a:close/>
                <a:moveTo>
                  <a:pt x="81" y="11"/>
                </a:moveTo>
                <a:lnTo>
                  <a:pt x="81" y="11"/>
                </a:lnTo>
                <a:lnTo>
                  <a:pt x="72" y="20"/>
                </a:lnTo>
                <a:lnTo>
                  <a:pt x="66" y="30"/>
                </a:lnTo>
                <a:lnTo>
                  <a:pt x="66" y="30"/>
                </a:lnTo>
                <a:lnTo>
                  <a:pt x="58" y="50"/>
                </a:lnTo>
                <a:lnTo>
                  <a:pt x="52" y="72"/>
                </a:lnTo>
                <a:lnTo>
                  <a:pt x="12" y="72"/>
                </a:lnTo>
                <a:lnTo>
                  <a:pt x="12" y="72"/>
                </a:lnTo>
                <a:lnTo>
                  <a:pt x="17" y="61"/>
                </a:lnTo>
                <a:lnTo>
                  <a:pt x="23" y="50"/>
                </a:lnTo>
                <a:lnTo>
                  <a:pt x="30" y="41"/>
                </a:lnTo>
                <a:lnTo>
                  <a:pt x="38" y="32"/>
                </a:lnTo>
                <a:lnTo>
                  <a:pt x="47" y="26"/>
                </a:lnTo>
                <a:lnTo>
                  <a:pt x="58" y="18"/>
                </a:lnTo>
                <a:lnTo>
                  <a:pt x="69" y="14"/>
                </a:lnTo>
                <a:lnTo>
                  <a:pt x="81" y="11"/>
                </a:lnTo>
                <a:lnTo>
                  <a:pt x="81" y="11"/>
                </a:lnTo>
                <a:close/>
                <a:moveTo>
                  <a:pt x="7" y="102"/>
                </a:moveTo>
                <a:lnTo>
                  <a:pt x="7" y="102"/>
                </a:lnTo>
                <a:lnTo>
                  <a:pt x="7" y="90"/>
                </a:lnTo>
                <a:lnTo>
                  <a:pt x="10" y="79"/>
                </a:lnTo>
                <a:lnTo>
                  <a:pt x="52" y="79"/>
                </a:lnTo>
                <a:lnTo>
                  <a:pt x="52" y="79"/>
                </a:lnTo>
                <a:lnTo>
                  <a:pt x="50" y="102"/>
                </a:lnTo>
                <a:lnTo>
                  <a:pt x="50" y="102"/>
                </a:lnTo>
                <a:lnTo>
                  <a:pt x="52" y="124"/>
                </a:lnTo>
                <a:lnTo>
                  <a:pt x="10" y="124"/>
                </a:lnTo>
                <a:lnTo>
                  <a:pt x="10" y="124"/>
                </a:lnTo>
                <a:lnTo>
                  <a:pt x="7" y="113"/>
                </a:lnTo>
                <a:lnTo>
                  <a:pt x="7" y="102"/>
                </a:lnTo>
                <a:lnTo>
                  <a:pt x="7" y="102"/>
                </a:lnTo>
                <a:close/>
                <a:moveTo>
                  <a:pt x="12" y="132"/>
                </a:moveTo>
                <a:lnTo>
                  <a:pt x="52" y="132"/>
                </a:lnTo>
                <a:lnTo>
                  <a:pt x="52" y="132"/>
                </a:lnTo>
                <a:lnTo>
                  <a:pt x="56" y="151"/>
                </a:lnTo>
                <a:lnTo>
                  <a:pt x="62" y="168"/>
                </a:lnTo>
                <a:lnTo>
                  <a:pt x="70" y="182"/>
                </a:lnTo>
                <a:lnTo>
                  <a:pt x="81" y="193"/>
                </a:lnTo>
                <a:lnTo>
                  <a:pt x="81" y="193"/>
                </a:lnTo>
                <a:lnTo>
                  <a:pt x="69" y="190"/>
                </a:lnTo>
                <a:lnTo>
                  <a:pt x="58" y="185"/>
                </a:lnTo>
                <a:lnTo>
                  <a:pt x="47" y="178"/>
                </a:lnTo>
                <a:lnTo>
                  <a:pt x="38" y="171"/>
                </a:lnTo>
                <a:lnTo>
                  <a:pt x="30" y="162"/>
                </a:lnTo>
                <a:lnTo>
                  <a:pt x="23" y="153"/>
                </a:lnTo>
                <a:lnTo>
                  <a:pt x="17" y="142"/>
                </a:lnTo>
                <a:lnTo>
                  <a:pt x="12" y="132"/>
                </a:lnTo>
                <a:lnTo>
                  <a:pt x="12" y="132"/>
                </a:lnTo>
                <a:close/>
                <a:moveTo>
                  <a:pt x="99" y="196"/>
                </a:moveTo>
                <a:lnTo>
                  <a:pt x="99" y="196"/>
                </a:lnTo>
                <a:lnTo>
                  <a:pt x="93" y="193"/>
                </a:lnTo>
                <a:lnTo>
                  <a:pt x="87" y="190"/>
                </a:lnTo>
                <a:lnTo>
                  <a:pt x="81" y="184"/>
                </a:lnTo>
                <a:lnTo>
                  <a:pt x="75" y="176"/>
                </a:lnTo>
                <a:lnTo>
                  <a:pt x="70" y="167"/>
                </a:lnTo>
                <a:lnTo>
                  <a:pt x="66" y="156"/>
                </a:lnTo>
                <a:lnTo>
                  <a:pt x="62" y="144"/>
                </a:lnTo>
                <a:lnTo>
                  <a:pt x="59" y="132"/>
                </a:lnTo>
                <a:lnTo>
                  <a:pt x="99" y="132"/>
                </a:lnTo>
                <a:lnTo>
                  <a:pt x="99" y="196"/>
                </a:lnTo>
                <a:close/>
                <a:moveTo>
                  <a:pt x="99" y="124"/>
                </a:moveTo>
                <a:lnTo>
                  <a:pt x="59" y="124"/>
                </a:lnTo>
                <a:lnTo>
                  <a:pt x="59" y="124"/>
                </a:lnTo>
                <a:lnTo>
                  <a:pt x="58" y="102"/>
                </a:lnTo>
                <a:lnTo>
                  <a:pt x="58" y="102"/>
                </a:lnTo>
                <a:lnTo>
                  <a:pt x="59" y="79"/>
                </a:lnTo>
                <a:lnTo>
                  <a:pt x="99" y="79"/>
                </a:lnTo>
                <a:lnTo>
                  <a:pt x="99" y="124"/>
                </a:lnTo>
                <a:close/>
                <a:moveTo>
                  <a:pt x="99" y="72"/>
                </a:moveTo>
                <a:lnTo>
                  <a:pt x="59" y="72"/>
                </a:lnTo>
                <a:lnTo>
                  <a:pt x="59" y="72"/>
                </a:lnTo>
                <a:lnTo>
                  <a:pt x="64" y="52"/>
                </a:lnTo>
                <a:lnTo>
                  <a:pt x="72" y="34"/>
                </a:lnTo>
                <a:lnTo>
                  <a:pt x="72" y="34"/>
                </a:lnTo>
                <a:lnTo>
                  <a:pt x="78" y="24"/>
                </a:lnTo>
                <a:lnTo>
                  <a:pt x="85" y="17"/>
                </a:lnTo>
                <a:lnTo>
                  <a:pt x="92" y="11"/>
                </a:lnTo>
                <a:lnTo>
                  <a:pt x="99" y="7"/>
                </a:lnTo>
                <a:lnTo>
                  <a:pt x="99" y="72"/>
                </a:lnTo>
                <a:close/>
                <a:moveTo>
                  <a:pt x="196" y="72"/>
                </a:moveTo>
                <a:lnTo>
                  <a:pt x="156" y="72"/>
                </a:lnTo>
                <a:lnTo>
                  <a:pt x="156" y="72"/>
                </a:lnTo>
                <a:lnTo>
                  <a:pt x="151" y="52"/>
                </a:lnTo>
                <a:lnTo>
                  <a:pt x="145" y="35"/>
                </a:lnTo>
                <a:lnTo>
                  <a:pt x="138" y="21"/>
                </a:lnTo>
                <a:lnTo>
                  <a:pt x="128" y="11"/>
                </a:lnTo>
                <a:lnTo>
                  <a:pt x="128" y="11"/>
                </a:lnTo>
                <a:lnTo>
                  <a:pt x="139" y="14"/>
                </a:lnTo>
                <a:lnTo>
                  <a:pt x="151" y="20"/>
                </a:lnTo>
                <a:lnTo>
                  <a:pt x="161" y="26"/>
                </a:lnTo>
                <a:lnTo>
                  <a:pt x="170" y="32"/>
                </a:lnTo>
                <a:lnTo>
                  <a:pt x="179" y="41"/>
                </a:lnTo>
                <a:lnTo>
                  <a:pt x="187" y="50"/>
                </a:lnTo>
                <a:lnTo>
                  <a:pt x="191" y="61"/>
                </a:lnTo>
                <a:lnTo>
                  <a:pt x="196" y="72"/>
                </a:lnTo>
                <a:lnTo>
                  <a:pt x="196" y="72"/>
                </a:lnTo>
                <a:close/>
                <a:moveTo>
                  <a:pt x="107" y="7"/>
                </a:moveTo>
                <a:lnTo>
                  <a:pt x="107" y="7"/>
                </a:lnTo>
                <a:lnTo>
                  <a:pt x="115" y="9"/>
                </a:lnTo>
                <a:lnTo>
                  <a:pt x="121" y="14"/>
                </a:lnTo>
                <a:lnTo>
                  <a:pt x="127" y="20"/>
                </a:lnTo>
                <a:lnTo>
                  <a:pt x="133" y="27"/>
                </a:lnTo>
                <a:lnTo>
                  <a:pt x="138" y="37"/>
                </a:lnTo>
                <a:lnTo>
                  <a:pt x="142" y="47"/>
                </a:lnTo>
                <a:lnTo>
                  <a:pt x="145" y="60"/>
                </a:lnTo>
                <a:lnTo>
                  <a:pt x="148" y="72"/>
                </a:lnTo>
                <a:lnTo>
                  <a:pt x="107" y="72"/>
                </a:lnTo>
                <a:lnTo>
                  <a:pt x="107" y="7"/>
                </a:lnTo>
                <a:close/>
                <a:moveTo>
                  <a:pt x="107" y="79"/>
                </a:moveTo>
                <a:lnTo>
                  <a:pt x="150" y="79"/>
                </a:lnTo>
                <a:lnTo>
                  <a:pt x="150" y="79"/>
                </a:lnTo>
                <a:lnTo>
                  <a:pt x="151" y="102"/>
                </a:lnTo>
                <a:lnTo>
                  <a:pt x="151" y="102"/>
                </a:lnTo>
                <a:lnTo>
                  <a:pt x="150" y="124"/>
                </a:lnTo>
                <a:lnTo>
                  <a:pt x="107" y="124"/>
                </a:lnTo>
                <a:lnTo>
                  <a:pt x="107" y="79"/>
                </a:lnTo>
                <a:close/>
                <a:moveTo>
                  <a:pt x="107" y="196"/>
                </a:moveTo>
                <a:lnTo>
                  <a:pt x="107" y="132"/>
                </a:lnTo>
                <a:lnTo>
                  <a:pt x="148" y="132"/>
                </a:lnTo>
                <a:lnTo>
                  <a:pt x="148" y="132"/>
                </a:lnTo>
                <a:lnTo>
                  <a:pt x="145" y="144"/>
                </a:lnTo>
                <a:lnTo>
                  <a:pt x="142" y="156"/>
                </a:lnTo>
                <a:lnTo>
                  <a:pt x="138" y="167"/>
                </a:lnTo>
                <a:lnTo>
                  <a:pt x="133" y="176"/>
                </a:lnTo>
                <a:lnTo>
                  <a:pt x="127" y="184"/>
                </a:lnTo>
                <a:lnTo>
                  <a:pt x="121" y="190"/>
                </a:lnTo>
                <a:lnTo>
                  <a:pt x="115" y="194"/>
                </a:lnTo>
                <a:lnTo>
                  <a:pt x="107" y="196"/>
                </a:lnTo>
                <a:lnTo>
                  <a:pt x="107" y="196"/>
                </a:lnTo>
                <a:close/>
                <a:moveTo>
                  <a:pt x="128" y="193"/>
                </a:moveTo>
                <a:lnTo>
                  <a:pt x="128" y="193"/>
                </a:lnTo>
                <a:lnTo>
                  <a:pt x="138" y="182"/>
                </a:lnTo>
                <a:lnTo>
                  <a:pt x="145" y="168"/>
                </a:lnTo>
                <a:lnTo>
                  <a:pt x="151" y="151"/>
                </a:lnTo>
                <a:lnTo>
                  <a:pt x="156" y="132"/>
                </a:lnTo>
                <a:lnTo>
                  <a:pt x="196" y="132"/>
                </a:lnTo>
                <a:lnTo>
                  <a:pt x="196" y="132"/>
                </a:lnTo>
                <a:lnTo>
                  <a:pt x="191" y="142"/>
                </a:lnTo>
                <a:lnTo>
                  <a:pt x="187" y="153"/>
                </a:lnTo>
                <a:lnTo>
                  <a:pt x="179" y="162"/>
                </a:lnTo>
                <a:lnTo>
                  <a:pt x="170" y="171"/>
                </a:lnTo>
                <a:lnTo>
                  <a:pt x="161" y="178"/>
                </a:lnTo>
                <a:lnTo>
                  <a:pt x="151" y="185"/>
                </a:lnTo>
                <a:lnTo>
                  <a:pt x="139" y="190"/>
                </a:lnTo>
                <a:lnTo>
                  <a:pt x="128" y="193"/>
                </a:lnTo>
                <a:lnTo>
                  <a:pt x="128" y="193"/>
                </a:lnTo>
                <a:close/>
                <a:moveTo>
                  <a:pt x="157" y="124"/>
                </a:moveTo>
                <a:lnTo>
                  <a:pt x="157" y="124"/>
                </a:lnTo>
                <a:lnTo>
                  <a:pt x="157" y="102"/>
                </a:lnTo>
                <a:lnTo>
                  <a:pt x="157" y="102"/>
                </a:lnTo>
                <a:lnTo>
                  <a:pt x="157" y="79"/>
                </a:lnTo>
                <a:lnTo>
                  <a:pt x="197" y="79"/>
                </a:lnTo>
                <a:lnTo>
                  <a:pt x="197" y="79"/>
                </a:lnTo>
                <a:lnTo>
                  <a:pt x="199" y="79"/>
                </a:lnTo>
                <a:lnTo>
                  <a:pt x="199" y="79"/>
                </a:lnTo>
                <a:lnTo>
                  <a:pt x="200" y="90"/>
                </a:lnTo>
                <a:lnTo>
                  <a:pt x="202" y="102"/>
                </a:lnTo>
                <a:lnTo>
                  <a:pt x="202" y="102"/>
                </a:lnTo>
                <a:lnTo>
                  <a:pt x="200" y="113"/>
                </a:lnTo>
                <a:lnTo>
                  <a:pt x="199" y="124"/>
                </a:lnTo>
                <a:lnTo>
                  <a:pt x="157" y="12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grpSp>
        <p:nvGrpSpPr>
          <p:cNvPr id="287" name="Group 286"/>
          <p:cNvGrpSpPr/>
          <p:nvPr/>
        </p:nvGrpSpPr>
        <p:grpSpPr>
          <a:xfrm>
            <a:off x="8151067" y="1578706"/>
            <a:ext cx="336584" cy="309938"/>
            <a:chOff x="6702426" y="1385888"/>
            <a:chExt cx="285750" cy="350837"/>
          </a:xfrm>
        </p:grpSpPr>
        <p:sp>
          <p:nvSpPr>
            <p:cNvPr id="288" name="Rectangle 579"/>
            <p:cNvSpPr>
              <a:spLocks noChangeArrowheads="1"/>
            </p:cNvSpPr>
            <p:nvPr/>
          </p:nvSpPr>
          <p:spPr bwMode="auto">
            <a:xfrm>
              <a:off x="6953251" y="1674813"/>
              <a:ext cx="22225"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Rectangle 580"/>
            <p:cNvSpPr>
              <a:spLocks noChangeArrowheads="1"/>
            </p:cNvSpPr>
            <p:nvPr/>
          </p:nvSpPr>
          <p:spPr bwMode="auto">
            <a:xfrm>
              <a:off x="6734176" y="1674813"/>
              <a:ext cx="5715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581"/>
            <p:cNvSpPr>
              <a:spLocks noEditPoints="1"/>
            </p:cNvSpPr>
            <p:nvPr/>
          </p:nvSpPr>
          <p:spPr bwMode="auto">
            <a:xfrm>
              <a:off x="6727826" y="1422400"/>
              <a:ext cx="225425" cy="314325"/>
            </a:xfrm>
            <a:custGeom>
              <a:avLst/>
              <a:gdLst>
                <a:gd name="T0" fmla="*/ 142 w 142"/>
                <a:gd name="T1" fmla="*/ 37 h 198"/>
                <a:gd name="T2" fmla="*/ 130 w 142"/>
                <a:gd name="T3" fmla="*/ 28 h 198"/>
                <a:gd name="T4" fmla="*/ 122 w 142"/>
                <a:gd name="T5" fmla="*/ 29 h 198"/>
                <a:gd name="T6" fmla="*/ 121 w 142"/>
                <a:gd name="T7" fmla="*/ 19 h 198"/>
                <a:gd name="T8" fmla="*/ 110 w 142"/>
                <a:gd name="T9" fmla="*/ 9 h 198"/>
                <a:gd name="T10" fmla="*/ 101 w 142"/>
                <a:gd name="T11" fmla="*/ 11 h 198"/>
                <a:gd name="T12" fmla="*/ 98 w 142"/>
                <a:gd name="T13" fmla="*/ 3 h 198"/>
                <a:gd name="T14" fmla="*/ 89 w 142"/>
                <a:gd name="T15" fmla="*/ 0 h 198"/>
                <a:gd name="T16" fmla="*/ 78 w 142"/>
                <a:gd name="T17" fmla="*/ 3 h 198"/>
                <a:gd name="T18" fmla="*/ 73 w 142"/>
                <a:gd name="T19" fmla="*/ 14 h 198"/>
                <a:gd name="T20" fmla="*/ 69 w 142"/>
                <a:gd name="T21" fmla="*/ 12 h 198"/>
                <a:gd name="T22" fmla="*/ 58 w 142"/>
                <a:gd name="T23" fmla="*/ 15 h 198"/>
                <a:gd name="T24" fmla="*/ 53 w 142"/>
                <a:gd name="T25" fmla="*/ 114 h 198"/>
                <a:gd name="T26" fmla="*/ 47 w 142"/>
                <a:gd name="T27" fmla="*/ 120 h 198"/>
                <a:gd name="T28" fmla="*/ 23 w 142"/>
                <a:gd name="T29" fmla="*/ 98 h 198"/>
                <a:gd name="T30" fmla="*/ 6 w 142"/>
                <a:gd name="T31" fmla="*/ 101 h 198"/>
                <a:gd name="T32" fmla="*/ 0 w 142"/>
                <a:gd name="T33" fmla="*/ 106 h 198"/>
                <a:gd name="T34" fmla="*/ 0 w 142"/>
                <a:gd name="T35" fmla="*/ 112 h 198"/>
                <a:gd name="T36" fmla="*/ 58 w 142"/>
                <a:gd name="T37" fmla="*/ 170 h 198"/>
                <a:gd name="T38" fmla="*/ 131 w 142"/>
                <a:gd name="T39" fmla="*/ 198 h 198"/>
                <a:gd name="T40" fmla="*/ 131 w 142"/>
                <a:gd name="T41" fmla="*/ 172 h 198"/>
                <a:gd name="T42" fmla="*/ 139 w 142"/>
                <a:gd name="T43" fmla="*/ 144 h 198"/>
                <a:gd name="T44" fmla="*/ 142 w 142"/>
                <a:gd name="T45" fmla="*/ 42 h 198"/>
                <a:gd name="T46" fmla="*/ 135 w 142"/>
                <a:gd name="T47" fmla="*/ 129 h 198"/>
                <a:gd name="T48" fmla="*/ 125 w 142"/>
                <a:gd name="T49" fmla="*/ 170 h 198"/>
                <a:gd name="T50" fmla="*/ 125 w 142"/>
                <a:gd name="T51" fmla="*/ 192 h 198"/>
                <a:gd name="T52" fmla="*/ 66 w 142"/>
                <a:gd name="T53" fmla="*/ 173 h 198"/>
                <a:gd name="T54" fmla="*/ 6 w 142"/>
                <a:gd name="T55" fmla="*/ 109 h 198"/>
                <a:gd name="T56" fmla="*/ 13 w 142"/>
                <a:gd name="T57" fmla="*/ 104 h 198"/>
                <a:gd name="T58" fmla="*/ 24 w 142"/>
                <a:gd name="T59" fmla="*/ 106 h 198"/>
                <a:gd name="T60" fmla="*/ 46 w 142"/>
                <a:gd name="T61" fmla="*/ 126 h 198"/>
                <a:gd name="T62" fmla="*/ 53 w 142"/>
                <a:gd name="T63" fmla="*/ 124 h 198"/>
                <a:gd name="T64" fmla="*/ 59 w 142"/>
                <a:gd name="T65" fmla="*/ 117 h 198"/>
                <a:gd name="T66" fmla="*/ 59 w 142"/>
                <a:gd name="T67" fmla="*/ 26 h 198"/>
                <a:gd name="T68" fmla="*/ 63 w 142"/>
                <a:gd name="T69" fmla="*/ 20 h 198"/>
                <a:gd name="T70" fmla="*/ 67 w 142"/>
                <a:gd name="T71" fmla="*/ 19 h 198"/>
                <a:gd name="T72" fmla="*/ 73 w 142"/>
                <a:gd name="T73" fmla="*/ 23 h 198"/>
                <a:gd name="T74" fmla="*/ 81 w 142"/>
                <a:gd name="T75" fmla="*/ 81 h 198"/>
                <a:gd name="T76" fmla="*/ 81 w 142"/>
                <a:gd name="T77" fmla="*/ 11 h 198"/>
                <a:gd name="T78" fmla="*/ 86 w 142"/>
                <a:gd name="T79" fmla="*/ 6 h 198"/>
                <a:gd name="T80" fmla="*/ 92 w 142"/>
                <a:gd name="T81" fmla="*/ 8 h 198"/>
                <a:gd name="T82" fmla="*/ 95 w 142"/>
                <a:gd name="T83" fmla="*/ 14 h 198"/>
                <a:gd name="T84" fmla="*/ 102 w 142"/>
                <a:gd name="T85" fmla="*/ 23 h 198"/>
                <a:gd name="T86" fmla="*/ 104 w 142"/>
                <a:gd name="T87" fmla="*/ 17 h 198"/>
                <a:gd name="T88" fmla="*/ 108 w 142"/>
                <a:gd name="T89" fmla="*/ 15 h 198"/>
                <a:gd name="T90" fmla="*/ 113 w 142"/>
                <a:gd name="T91" fmla="*/ 19 h 198"/>
                <a:gd name="T92" fmla="*/ 115 w 142"/>
                <a:gd name="T93" fmla="*/ 38 h 198"/>
                <a:gd name="T94" fmla="*/ 115 w 142"/>
                <a:gd name="T95" fmla="*/ 81 h 198"/>
                <a:gd name="T96" fmla="*/ 122 w 142"/>
                <a:gd name="T97" fmla="*/ 40 h 198"/>
                <a:gd name="T98" fmla="*/ 127 w 142"/>
                <a:gd name="T99" fmla="*/ 34 h 198"/>
                <a:gd name="T100" fmla="*/ 131 w 142"/>
                <a:gd name="T101" fmla="*/ 35 h 198"/>
                <a:gd name="T102" fmla="*/ 136 w 142"/>
                <a:gd name="T103" fmla="*/ 4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2" h="198">
                  <a:moveTo>
                    <a:pt x="142" y="42"/>
                  </a:moveTo>
                  <a:lnTo>
                    <a:pt x="142" y="42"/>
                  </a:lnTo>
                  <a:lnTo>
                    <a:pt x="142" y="37"/>
                  </a:lnTo>
                  <a:lnTo>
                    <a:pt x="139" y="32"/>
                  </a:lnTo>
                  <a:lnTo>
                    <a:pt x="135" y="29"/>
                  </a:lnTo>
                  <a:lnTo>
                    <a:pt x="130" y="28"/>
                  </a:lnTo>
                  <a:lnTo>
                    <a:pt x="130" y="28"/>
                  </a:lnTo>
                  <a:lnTo>
                    <a:pt x="125" y="28"/>
                  </a:lnTo>
                  <a:lnTo>
                    <a:pt x="122" y="29"/>
                  </a:lnTo>
                  <a:lnTo>
                    <a:pt x="122" y="23"/>
                  </a:lnTo>
                  <a:lnTo>
                    <a:pt x="122" y="23"/>
                  </a:lnTo>
                  <a:lnTo>
                    <a:pt x="121" y="19"/>
                  </a:lnTo>
                  <a:lnTo>
                    <a:pt x="119" y="14"/>
                  </a:lnTo>
                  <a:lnTo>
                    <a:pt x="115" y="11"/>
                  </a:lnTo>
                  <a:lnTo>
                    <a:pt x="110" y="9"/>
                  </a:lnTo>
                  <a:lnTo>
                    <a:pt x="110" y="9"/>
                  </a:lnTo>
                  <a:lnTo>
                    <a:pt x="105" y="9"/>
                  </a:lnTo>
                  <a:lnTo>
                    <a:pt x="101" y="11"/>
                  </a:lnTo>
                  <a:lnTo>
                    <a:pt x="101" y="11"/>
                  </a:lnTo>
                  <a:lnTo>
                    <a:pt x="99" y="6"/>
                  </a:lnTo>
                  <a:lnTo>
                    <a:pt x="98" y="3"/>
                  </a:lnTo>
                  <a:lnTo>
                    <a:pt x="93" y="0"/>
                  </a:lnTo>
                  <a:lnTo>
                    <a:pt x="89" y="0"/>
                  </a:lnTo>
                  <a:lnTo>
                    <a:pt x="89" y="0"/>
                  </a:lnTo>
                  <a:lnTo>
                    <a:pt x="84" y="0"/>
                  </a:lnTo>
                  <a:lnTo>
                    <a:pt x="78" y="3"/>
                  </a:lnTo>
                  <a:lnTo>
                    <a:pt x="78" y="3"/>
                  </a:lnTo>
                  <a:lnTo>
                    <a:pt x="75" y="8"/>
                  </a:lnTo>
                  <a:lnTo>
                    <a:pt x="73" y="14"/>
                  </a:lnTo>
                  <a:lnTo>
                    <a:pt x="73" y="14"/>
                  </a:lnTo>
                  <a:lnTo>
                    <a:pt x="73" y="14"/>
                  </a:lnTo>
                  <a:lnTo>
                    <a:pt x="69" y="12"/>
                  </a:lnTo>
                  <a:lnTo>
                    <a:pt x="69" y="12"/>
                  </a:lnTo>
                  <a:lnTo>
                    <a:pt x="63" y="12"/>
                  </a:lnTo>
                  <a:lnTo>
                    <a:pt x="58" y="15"/>
                  </a:lnTo>
                  <a:lnTo>
                    <a:pt x="58" y="15"/>
                  </a:lnTo>
                  <a:lnTo>
                    <a:pt x="55" y="20"/>
                  </a:lnTo>
                  <a:lnTo>
                    <a:pt x="53" y="26"/>
                  </a:lnTo>
                  <a:lnTo>
                    <a:pt x="53" y="114"/>
                  </a:lnTo>
                  <a:lnTo>
                    <a:pt x="53" y="114"/>
                  </a:lnTo>
                  <a:lnTo>
                    <a:pt x="52" y="117"/>
                  </a:lnTo>
                  <a:lnTo>
                    <a:pt x="47" y="120"/>
                  </a:lnTo>
                  <a:lnTo>
                    <a:pt x="29" y="101"/>
                  </a:lnTo>
                  <a:lnTo>
                    <a:pt x="29" y="101"/>
                  </a:lnTo>
                  <a:lnTo>
                    <a:pt x="23" y="98"/>
                  </a:lnTo>
                  <a:lnTo>
                    <a:pt x="17" y="97"/>
                  </a:lnTo>
                  <a:lnTo>
                    <a:pt x="10" y="98"/>
                  </a:lnTo>
                  <a:lnTo>
                    <a:pt x="6" y="101"/>
                  </a:lnTo>
                  <a:lnTo>
                    <a:pt x="1" y="104"/>
                  </a:lnTo>
                  <a:lnTo>
                    <a:pt x="1" y="104"/>
                  </a:lnTo>
                  <a:lnTo>
                    <a:pt x="0" y="106"/>
                  </a:lnTo>
                  <a:lnTo>
                    <a:pt x="0" y="109"/>
                  </a:lnTo>
                  <a:lnTo>
                    <a:pt x="0" y="109"/>
                  </a:lnTo>
                  <a:lnTo>
                    <a:pt x="0" y="112"/>
                  </a:lnTo>
                  <a:lnTo>
                    <a:pt x="1" y="114"/>
                  </a:lnTo>
                  <a:lnTo>
                    <a:pt x="58" y="170"/>
                  </a:lnTo>
                  <a:lnTo>
                    <a:pt x="58" y="170"/>
                  </a:lnTo>
                  <a:lnTo>
                    <a:pt x="59" y="173"/>
                  </a:lnTo>
                  <a:lnTo>
                    <a:pt x="59" y="198"/>
                  </a:lnTo>
                  <a:lnTo>
                    <a:pt x="131" y="198"/>
                  </a:lnTo>
                  <a:lnTo>
                    <a:pt x="131" y="172"/>
                  </a:lnTo>
                  <a:lnTo>
                    <a:pt x="131" y="172"/>
                  </a:lnTo>
                  <a:lnTo>
                    <a:pt x="131" y="172"/>
                  </a:lnTo>
                  <a:lnTo>
                    <a:pt x="131" y="172"/>
                  </a:lnTo>
                  <a:lnTo>
                    <a:pt x="136" y="158"/>
                  </a:lnTo>
                  <a:lnTo>
                    <a:pt x="139" y="144"/>
                  </a:lnTo>
                  <a:lnTo>
                    <a:pt x="142" y="130"/>
                  </a:lnTo>
                  <a:lnTo>
                    <a:pt x="142" y="115"/>
                  </a:lnTo>
                  <a:lnTo>
                    <a:pt x="142" y="42"/>
                  </a:lnTo>
                  <a:close/>
                  <a:moveTo>
                    <a:pt x="136" y="115"/>
                  </a:moveTo>
                  <a:lnTo>
                    <a:pt x="136" y="115"/>
                  </a:lnTo>
                  <a:lnTo>
                    <a:pt x="135" y="129"/>
                  </a:lnTo>
                  <a:lnTo>
                    <a:pt x="133" y="143"/>
                  </a:lnTo>
                  <a:lnTo>
                    <a:pt x="130" y="156"/>
                  </a:lnTo>
                  <a:lnTo>
                    <a:pt x="125" y="170"/>
                  </a:lnTo>
                  <a:lnTo>
                    <a:pt x="125" y="170"/>
                  </a:lnTo>
                  <a:lnTo>
                    <a:pt x="125" y="172"/>
                  </a:lnTo>
                  <a:lnTo>
                    <a:pt x="125" y="192"/>
                  </a:lnTo>
                  <a:lnTo>
                    <a:pt x="66" y="192"/>
                  </a:lnTo>
                  <a:lnTo>
                    <a:pt x="66" y="173"/>
                  </a:lnTo>
                  <a:lnTo>
                    <a:pt x="66" y="173"/>
                  </a:lnTo>
                  <a:lnTo>
                    <a:pt x="64" y="169"/>
                  </a:lnTo>
                  <a:lnTo>
                    <a:pt x="63" y="166"/>
                  </a:lnTo>
                  <a:lnTo>
                    <a:pt x="6" y="109"/>
                  </a:lnTo>
                  <a:lnTo>
                    <a:pt x="10" y="106"/>
                  </a:lnTo>
                  <a:lnTo>
                    <a:pt x="10" y="106"/>
                  </a:lnTo>
                  <a:lnTo>
                    <a:pt x="13" y="104"/>
                  </a:lnTo>
                  <a:lnTo>
                    <a:pt x="17" y="104"/>
                  </a:lnTo>
                  <a:lnTo>
                    <a:pt x="21" y="104"/>
                  </a:lnTo>
                  <a:lnTo>
                    <a:pt x="24" y="106"/>
                  </a:lnTo>
                  <a:lnTo>
                    <a:pt x="43" y="124"/>
                  </a:lnTo>
                  <a:lnTo>
                    <a:pt x="43" y="124"/>
                  </a:lnTo>
                  <a:lnTo>
                    <a:pt x="46" y="126"/>
                  </a:lnTo>
                  <a:lnTo>
                    <a:pt x="47" y="127"/>
                  </a:lnTo>
                  <a:lnTo>
                    <a:pt x="50" y="126"/>
                  </a:lnTo>
                  <a:lnTo>
                    <a:pt x="53" y="124"/>
                  </a:lnTo>
                  <a:lnTo>
                    <a:pt x="56" y="121"/>
                  </a:lnTo>
                  <a:lnTo>
                    <a:pt x="56" y="121"/>
                  </a:lnTo>
                  <a:lnTo>
                    <a:pt x="59" y="117"/>
                  </a:lnTo>
                  <a:lnTo>
                    <a:pt x="59" y="114"/>
                  </a:lnTo>
                  <a:lnTo>
                    <a:pt x="59" y="26"/>
                  </a:lnTo>
                  <a:lnTo>
                    <a:pt x="59" y="26"/>
                  </a:lnTo>
                  <a:lnTo>
                    <a:pt x="61" y="23"/>
                  </a:lnTo>
                  <a:lnTo>
                    <a:pt x="63" y="20"/>
                  </a:lnTo>
                  <a:lnTo>
                    <a:pt x="63" y="20"/>
                  </a:lnTo>
                  <a:lnTo>
                    <a:pt x="64" y="19"/>
                  </a:lnTo>
                  <a:lnTo>
                    <a:pt x="67" y="19"/>
                  </a:lnTo>
                  <a:lnTo>
                    <a:pt x="67" y="19"/>
                  </a:lnTo>
                  <a:lnTo>
                    <a:pt x="70" y="20"/>
                  </a:lnTo>
                  <a:lnTo>
                    <a:pt x="72" y="22"/>
                  </a:lnTo>
                  <a:lnTo>
                    <a:pt x="73" y="23"/>
                  </a:lnTo>
                  <a:lnTo>
                    <a:pt x="73" y="26"/>
                  </a:lnTo>
                  <a:lnTo>
                    <a:pt x="73" y="81"/>
                  </a:lnTo>
                  <a:lnTo>
                    <a:pt x="81" y="81"/>
                  </a:lnTo>
                  <a:lnTo>
                    <a:pt x="81" y="14"/>
                  </a:lnTo>
                  <a:lnTo>
                    <a:pt x="81" y="14"/>
                  </a:lnTo>
                  <a:lnTo>
                    <a:pt x="81" y="11"/>
                  </a:lnTo>
                  <a:lnTo>
                    <a:pt x="82" y="8"/>
                  </a:lnTo>
                  <a:lnTo>
                    <a:pt x="82" y="8"/>
                  </a:lnTo>
                  <a:lnTo>
                    <a:pt x="86" y="6"/>
                  </a:lnTo>
                  <a:lnTo>
                    <a:pt x="89" y="6"/>
                  </a:lnTo>
                  <a:lnTo>
                    <a:pt x="89" y="6"/>
                  </a:lnTo>
                  <a:lnTo>
                    <a:pt x="92" y="8"/>
                  </a:lnTo>
                  <a:lnTo>
                    <a:pt x="93" y="9"/>
                  </a:lnTo>
                  <a:lnTo>
                    <a:pt x="95" y="11"/>
                  </a:lnTo>
                  <a:lnTo>
                    <a:pt x="95" y="14"/>
                  </a:lnTo>
                  <a:lnTo>
                    <a:pt x="95" y="81"/>
                  </a:lnTo>
                  <a:lnTo>
                    <a:pt x="102" y="81"/>
                  </a:lnTo>
                  <a:lnTo>
                    <a:pt x="102" y="23"/>
                  </a:lnTo>
                  <a:lnTo>
                    <a:pt x="102" y="23"/>
                  </a:lnTo>
                  <a:lnTo>
                    <a:pt x="102" y="20"/>
                  </a:lnTo>
                  <a:lnTo>
                    <a:pt x="104" y="17"/>
                  </a:lnTo>
                  <a:lnTo>
                    <a:pt x="104" y="17"/>
                  </a:lnTo>
                  <a:lnTo>
                    <a:pt x="107" y="15"/>
                  </a:lnTo>
                  <a:lnTo>
                    <a:pt x="108" y="15"/>
                  </a:lnTo>
                  <a:lnTo>
                    <a:pt x="108" y="15"/>
                  </a:lnTo>
                  <a:lnTo>
                    <a:pt x="112" y="17"/>
                  </a:lnTo>
                  <a:lnTo>
                    <a:pt x="113" y="19"/>
                  </a:lnTo>
                  <a:lnTo>
                    <a:pt x="115" y="20"/>
                  </a:lnTo>
                  <a:lnTo>
                    <a:pt x="115" y="23"/>
                  </a:lnTo>
                  <a:lnTo>
                    <a:pt x="115" y="38"/>
                  </a:lnTo>
                  <a:lnTo>
                    <a:pt x="115" y="38"/>
                  </a:lnTo>
                  <a:lnTo>
                    <a:pt x="115" y="42"/>
                  </a:lnTo>
                  <a:lnTo>
                    <a:pt x="115" y="81"/>
                  </a:lnTo>
                  <a:lnTo>
                    <a:pt x="122" y="81"/>
                  </a:lnTo>
                  <a:lnTo>
                    <a:pt x="122" y="40"/>
                  </a:lnTo>
                  <a:lnTo>
                    <a:pt x="122" y="40"/>
                  </a:lnTo>
                  <a:lnTo>
                    <a:pt x="124" y="35"/>
                  </a:lnTo>
                  <a:lnTo>
                    <a:pt x="124" y="35"/>
                  </a:lnTo>
                  <a:lnTo>
                    <a:pt x="127" y="34"/>
                  </a:lnTo>
                  <a:lnTo>
                    <a:pt x="130" y="34"/>
                  </a:lnTo>
                  <a:lnTo>
                    <a:pt x="130" y="34"/>
                  </a:lnTo>
                  <a:lnTo>
                    <a:pt x="131" y="35"/>
                  </a:lnTo>
                  <a:lnTo>
                    <a:pt x="135" y="37"/>
                  </a:lnTo>
                  <a:lnTo>
                    <a:pt x="135" y="38"/>
                  </a:lnTo>
                  <a:lnTo>
                    <a:pt x="136" y="42"/>
                  </a:lnTo>
                  <a:lnTo>
                    <a:pt x="136" y="11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Rectangle 582"/>
            <p:cNvSpPr>
              <a:spLocks noChangeArrowheads="1"/>
            </p:cNvSpPr>
            <p:nvPr/>
          </p:nvSpPr>
          <p:spPr bwMode="auto">
            <a:xfrm>
              <a:off x="6953251" y="1697038"/>
              <a:ext cx="22225"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Rectangle 583"/>
            <p:cNvSpPr>
              <a:spLocks noChangeArrowheads="1"/>
            </p:cNvSpPr>
            <p:nvPr/>
          </p:nvSpPr>
          <p:spPr bwMode="auto">
            <a:xfrm>
              <a:off x="6734176" y="1697038"/>
              <a:ext cx="5715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Rectangle 584"/>
            <p:cNvSpPr>
              <a:spLocks noChangeArrowheads="1"/>
            </p:cNvSpPr>
            <p:nvPr/>
          </p:nvSpPr>
          <p:spPr bwMode="auto">
            <a:xfrm>
              <a:off x="6734176" y="1408113"/>
              <a:ext cx="12700" cy="1524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585"/>
            <p:cNvSpPr>
              <a:spLocks/>
            </p:cNvSpPr>
            <p:nvPr/>
          </p:nvSpPr>
          <p:spPr bwMode="auto">
            <a:xfrm>
              <a:off x="6702426" y="1385888"/>
              <a:ext cx="285750" cy="347663"/>
            </a:xfrm>
            <a:custGeom>
              <a:avLst/>
              <a:gdLst>
                <a:gd name="T0" fmla="*/ 28 w 180"/>
                <a:gd name="T1" fmla="*/ 0 h 219"/>
                <a:gd name="T2" fmla="*/ 28 w 180"/>
                <a:gd name="T3" fmla="*/ 0 h 219"/>
                <a:gd name="T4" fmla="*/ 22 w 180"/>
                <a:gd name="T5" fmla="*/ 0 h 219"/>
                <a:gd name="T6" fmla="*/ 17 w 180"/>
                <a:gd name="T7" fmla="*/ 2 h 219"/>
                <a:gd name="T8" fmla="*/ 13 w 180"/>
                <a:gd name="T9" fmla="*/ 5 h 219"/>
                <a:gd name="T10" fmla="*/ 8 w 180"/>
                <a:gd name="T11" fmla="*/ 8 h 219"/>
                <a:gd name="T12" fmla="*/ 5 w 180"/>
                <a:gd name="T13" fmla="*/ 12 h 219"/>
                <a:gd name="T14" fmla="*/ 2 w 180"/>
                <a:gd name="T15" fmla="*/ 17 h 219"/>
                <a:gd name="T16" fmla="*/ 0 w 180"/>
                <a:gd name="T17" fmla="*/ 22 h 219"/>
                <a:gd name="T18" fmla="*/ 0 w 180"/>
                <a:gd name="T19" fmla="*/ 26 h 219"/>
                <a:gd name="T20" fmla="*/ 0 w 180"/>
                <a:gd name="T21" fmla="*/ 192 h 219"/>
                <a:gd name="T22" fmla="*/ 0 w 180"/>
                <a:gd name="T23" fmla="*/ 193 h 219"/>
                <a:gd name="T24" fmla="*/ 0 w 180"/>
                <a:gd name="T25" fmla="*/ 193 h 219"/>
                <a:gd name="T26" fmla="*/ 0 w 180"/>
                <a:gd name="T27" fmla="*/ 198 h 219"/>
                <a:gd name="T28" fmla="*/ 2 w 180"/>
                <a:gd name="T29" fmla="*/ 202 h 219"/>
                <a:gd name="T30" fmla="*/ 5 w 180"/>
                <a:gd name="T31" fmla="*/ 209 h 219"/>
                <a:gd name="T32" fmla="*/ 8 w 180"/>
                <a:gd name="T33" fmla="*/ 212 h 219"/>
                <a:gd name="T34" fmla="*/ 13 w 180"/>
                <a:gd name="T35" fmla="*/ 215 h 219"/>
                <a:gd name="T36" fmla="*/ 17 w 180"/>
                <a:gd name="T37" fmla="*/ 218 h 219"/>
                <a:gd name="T38" fmla="*/ 22 w 180"/>
                <a:gd name="T39" fmla="*/ 219 h 219"/>
                <a:gd name="T40" fmla="*/ 28 w 180"/>
                <a:gd name="T41" fmla="*/ 219 h 219"/>
                <a:gd name="T42" fmla="*/ 69 w 180"/>
                <a:gd name="T43" fmla="*/ 219 h 219"/>
                <a:gd name="T44" fmla="*/ 69 w 180"/>
                <a:gd name="T45" fmla="*/ 213 h 219"/>
                <a:gd name="T46" fmla="*/ 28 w 180"/>
                <a:gd name="T47" fmla="*/ 213 h 219"/>
                <a:gd name="T48" fmla="*/ 28 w 180"/>
                <a:gd name="T49" fmla="*/ 213 h 219"/>
                <a:gd name="T50" fmla="*/ 20 w 180"/>
                <a:gd name="T51" fmla="*/ 212 h 219"/>
                <a:gd name="T52" fmla="*/ 13 w 180"/>
                <a:gd name="T53" fmla="*/ 207 h 219"/>
                <a:gd name="T54" fmla="*/ 8 w 180"/>
                <a:gd name="T55" fmla="*/ 201 h 219"/>
                <a:gd name="T56" fmla="*/ 6 w 180"/>
                <a:gd name="T57" fmla="*/ 193 h 219"/>
                <a:gd name="T58" fmla="*/ 6 w 180"/>
                <a:gd name="T59" fmla="*/ 193 h 219"/>
                <a:gd name="T60" fmla="*/ 6 w 180"/>
                <a:gd name="T61" fmla="*/ 192 h 219"/>
                <a:gd name="T62" fmla="*/ 6 w 180"/>
                <a:gd name="T63" fmla="*/ 192 h 219"/>
                <a:gd name="T64" fmla="*/ 8 w 180"/>
                <a:gd name="T65" fmla="*/ 184 h 219"/>
                <a:gd name="T66" fmla="*/ 13 w 180"/>
                <a:gd name="T67" fmla="*/ 178 h 219"/>
                <a:gd name="T68" fmla="*/ 20 w 180"/>
                <a:gd name="T69" fmla="*/ 173 h 219"/>
                <a:gd name="T70" fmla="*/ 28 w 180"/>
                <a:gd name="T71" fmla="*/ 172 h 219"/>
                <a:gd name="T72" fmla="*/ 42 w 180"/>
                <a:gd name="T73" fmla="*/ 172 h 219"/>
                <a:gd name="T74" fmla="*/ 42 w 180"/>
                <a:gd name="T75" fmla="*/ 166 h 219"/>
                <a:gd name="T76" fmla="*/ 28 w 180"/>
                <a:gd name="T77" fmla="*/ 166 h 219"/>
                <a:gd name="T78" fmla="*/ 28 w 180"/>
                <a:gd name="T79" fmla="*/ 166 h 219"/>
                <a:gd name="T80" fmla="*/ 22 w 180"/>
                <a:gd name="T81" fmla="*/ 166 h 219"/>
                <a:gd name="T82" fmla="*/ 16 w 180"/>
                <a:gd name="T83" fmla="*/ 167 h 219"/>
                <a:gd name="T84" fmla="*/ 11 w 180"/>
                <a:gd name="T85" fmla="*/ 170 h 219"/>
                <a:gd name="T86" fmla="*/ 6 w 180"/>
                <a:gd name="T87" fmla="*/ 175 h 219"/>
                <a:gd name="T88" fmla="*/ 6 w 180"/>
                <a:gd name="T89" fmla="*/ 26 h 219"/>
                <a:gd name="T90" fmla="*/ 6 w 180"/>
                <a:gd name="T91" fmla="*/ 26 h 219"/>
                <a:gd name="T92" fmla="*/ 8 w 180"/>
                <a:gd name="T93" fmla="*/ 19 h 219"/>
                <a:gd name="T94" fmla="*/ 13 w 180"/>
                <a:gd name="T95" fmla="*/ 12 h 219"/>
                <a:gd name="T96" fmla="*/ 20 w 180"/>
                <a:gd name="T97" fmla="*/ 8 h 219"/>
                <a:gd name="T98" fmla="*/ 28 w 180"/>
                <a:gd name="T99" fmla="*/ 6 h 219"/>
                <a:gd name="T100" fmla="*/ 172 w 180"/>
                <a:gd name="T101" fmla="*/ 6 h 219"/>
                <a:gd name="T102" fmla="*/ 172 w 180"/>
                <a:gd name="T103" fmla="*/ 166 h 219"/>
                <a:gd name="T104" fmla="*/ 164 w 180"/>
                <a:gd name="T105" fmla="*/ 166 h 219"/>
                <a:gd name="T106" fmla="*/ 164 w 180"/>
                <a:gd name="T107" fmla="*/ 172 h 219"/>
                <a:gd name="T108" fmla="*/ 180 w 180"/>
                <a:gd name="T109" fmla="*/ 172 h 219"/>
                <a:gd name="T110" fmla="*/ 180 w 180"/>
                <a:gd name="T111" fmla="*/ 0 h 219"/>
                <a:gd name="T112" fmla="*/ 28 w 180"/>
                <a:gd name="T11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 h="219">
                  <a:moveTo>
                    <a:pt x="28" y="0"/>
                  </a:moveTo>
                  <a:lnTo>
                    <a:pt x="28" y="0"/>
                  </a:lnTo>
                  <a:lnTo>
                    <a:pt x="22" y="0"/>
                  </a:lnTo>
                  <a:lnTo>
                    <a:pt x="17" y="2"/>
                  </a:lnTo>
                  <a:lnTo>
                    <a:pt x="13" y="5"/>
                  </a:lnTo>
                  <a:lnTo>
                    <a:pt x="8" y="8"/>
                  </a:lnTo>
                  <a:lnTo>
                    <a:pt x="5" y="12"/>
                  </a:lnTo>
                  <a:lnTo>
                    <a:pt x="2" y="17"/>
                  </a:lnTo>
                  <a:lnTo>
                    <a:pt x="0" y="22"/>
                  </a:lnTo>
                  <a:lnTo>
                    <a:pt x="0" y="26"/>
                  </a:lnTo>
                  <a:lnTo>
                    <a:pt x="0" y="192"/>
                  </a:lnTo>
                  <a:lnTo>
                    <a:pt x="0" y="193"/>
                  </a:lnTo>
                  <a:lnTo>
                    <a:pt x="0" y="193"/>
                  </a:lnTo>
                  <a:lnTo>
                    <a:pt x="0" y="198"/>
                  </a:lnTo>
                  <a:lnTo>
                    <a:pt x="2" y="202"/>
                  </a:lnTo>
                  <a:lnTo>
                    <a:pt x="5" y="209"/>
                  </a:lnTo>
                  <a:lnTo>
                    <a:pt x="8" y="212"/>
                  </a:lnTo>
                  <a:lnTo>
                    <a:pt x="13" y="215"/>
                  </a:lnTo>
                  <a:lnTo>
                    <a:pt x="17" y="218"/>
                  </a:lnTo>
                  <a:lnTo>
                    <a:pt x="22" y="219"/>
                  </a:lnTo>
                  <a:lnTo>
                    <a:pt x="28" y="219"/>
                  </a:lnTo>
                  <a:lnTo>
                    <a:pt x="69" y="219"/>
                  </a:lnTo>
                  <a:lnTo>
                    <a:pt x="69" y="213"/>
                  </a:lnTo>
                  <a:lnTo>
                    <a:pt x="28" y="213"/>
                  </a:lnTo>
                  <a:lnTo>
                    <a:pt x="28" y="213"/>
                  </a:lnTo>
                  <a:lnTo>
                    <a:pt x="20" y="212"/>
                  </a:lnTo>
                  <a:lnTo>
                    <a:pt x="13" y="207"/>
                  </a:lnTo>
                  <a:lnTo>
                    <a:pt x="8" y="201"/>
                  </a:lnTo>
                  <a:lnTo>
                    <a:pt x="6" y="193"/>
                  </a:lnTo>
                  <a:lnTo>
                    <a:pt x="6" y="193"/>
                  </a:lnTo>
                  <a:lnTo>
                    <a:pt x="6" y="192"/>
                  </a:lnTo>
                  <a:lnTo>
                    <a:pt x="6" y="192"/>
                  </a:lnTo>
                  <a:lnTo>
                    <a:pt x="8" y="184"/>
                  </a:lnTo>
                  <a:lnTo>
                    <a:pt x="13" y="178"/>
                  </a:lnTo>
                  <a:lnTo>
                    <a:pt x="20" y="173"/>
                  </a:lnTo>
                  <a:lnTo>
                    <a:pt x="28" y="172"/>
                  </a:lnTo>
                  <a:lnTo>
                    <a:pt x="42" y="172"/>
                  </a:lnTo>
                  <a:lnTo>
                    <a:pt x="42" y="166"/>
                  </a:lnTo>
                  <a:lnTo>
                    <a:pt x="28" y="166"/>
                  </a:lnTo>
                  <a:lnTo>
                    <a:pt x="28" y="166"/>
                  </a:lnTo>
                  <a:lnTo>
                    <a:pt x="22" y="166"/>
                  </a:lnTo>
                  <a:lnTo>
                    <a:pt x="16" y="167"/>
                  </a:lnTo>
                  <a:lnTo>
                    <a:pt x="11" y="170"/>
                  </a:lnTo>
                  <a:lnTo>
                    <a:pt x="6" y="175"/>
                  </a:lnTo>
                  <a:lnTo>
                    <a:pt x="6" y="26"/>
                  </a:lnTo>
                  <a:lnTo>
                    <a:pt x="6" y="26"/>
                  </a:lnTo>
                  <a:lnTo>
                    <a:pt x="8" y="19"/>
                  </a:lnTo>
                  <a:lnTo>
                    <a:pt x="13" y="12"/>
                  </a:lnTo>
                  <a:lnTo>
                    <a:pt x="20" y="8"/>
                  </a:lnTo>
                  <a:lnTo>
                    <a:pt x="28" y="6"/>
                  </a:lnTo>
                  <a:lnTo>
                    <a:pt x="172" y="6"/>
                  </a:lnTo>
                  <a:lnTo>
                    <a:pt x="172" y="166"/>
                  </a:lnTo>
                  <a:lnTo>
                    <a:pt x="164" y="166"/>
                  </a:lnTo>
                  <a:lnTo>
                    <a:pt x="164" y="172"/>
                  </a:lnTo>
                  <a:lnTo>
                    <a:pt x="180" y="172"/>
                  </a:lnTo>
                  <a:lnTo>
                    <a:pt x="180" y="0"/>
                  </a:lnTo>
                  <a:lnTo>
                    <a:pt x="28"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5" name="Group 294"/>
          <p:cNvGrpSpPr/>
          <p:nvPr/>
        </p:nvGrpSpPr>
        <p:grpSpPr>
          <a:xfrm>
            <a:off x="9054244" y="1577300"/>
            <a:ext cx="493658" cy="326768"/>
            <a:chOff x="7469188" y="1384300"/>
            <a:chExt cx="419100" cy="369888"/>
          </a:xfrm>
        </p:grpSpPr>
        <p:sp>
          <p:nvSpPr>
            <p:cNvPr id="296" name="Freeform 586"/>
            <p:cNvSpPr>
              <a:spLocks noEditPoints="1"/>
            </p:cNvSpPr>
            <p:nvPr/>
          </p:nvSpPr>
          <p:spPr bwMode="auto">
            <a:xfrm>
              <a:off x="7469188" y="1384300"/>
              <a:ext cx="419100" cy="369888"/>
            </a:xfrm>
            <a:custGeom>
              <a:avLst/>
              <a:gdLst>
                <a:gd name="T0" fmla="*/ 48 w 264"/>
                <a:gd name="T1" fmla="*/ 0 h 233"/>
                <a:gd name="T2" fmla="*/ 22 w 264"/>
                <a:gd name="T3" fmla="*/ 7 h 233"/>
                <a:gd name="T4" fmla="*/ 5 w 264"/>
                <a:gd name="T5" fmla="*/ 29 h 233"/>
                <a:gd name="T6" fmla="*/ 0 w 264"/>
                <a:gd name="T7" fmla="*/ 138 h 233"/>
                <a:gd name="T8" fmla="*/ 5 w 264"/>
                <a:gd name="T9" fmla="*/ 154 h 233"/>
                <a:gd name="T10" fmla="*/ 22 w 264"/>
                <a:gd name="T11" fmla="*/ 176 h 233"/>
                <a:gd name="T12" fmla="*/ 48 w 264"/>
                <a:gd name="T13" fmla="*/ 183 h 233"/>
                <a:gd name="T14" fmla="*/ 87 w 264"/>
                <a:gd name="T15" fmla="*/ 194 h 233"/>
                <a:gd name="T16" fmla="*/ 60 w 264"/>
                <a:gd name="T17" fmla="*/ 225 h 233"/>
                <a:gd name="T18" fmla="*/ 58 w 264"/>
                <a:gd name="T19" fmla="*/ 229 h 233"/>
                <a:gd name="T20" fmla="*/ 63 w 264"/>
                <a:gd name="T21" fmla="*/ 233 h 233"/>
                <a:gd name="T22" fmla="*/ 63 w 264"/>
                <a:gd name="T23" fmla="*/ 233 h 233"/>
                <a:gd name="T24" fmla="*/ 84 w 264"/>
                <a:gd name="T25" fmla="*/ 228 h 233"/>
                <a:gd name="T26" fmla="*/ 123 w 264"/>
                <a:gd name="T27" fmla="*/ 214 h 233"/>
                <a:gd name="T28" fmla="*/ 153 w 264"/>
                <a:gd name="T29" fmla="*/ 193 h 233"/>
                <a:gd name="T30" fmla="*/ 218 w 264"/>
                <a:gd name="T31" fmla="*/ 183 h 233"/>
                <a:gd name="T32" fmla="*/ 244 w 264"/>
                <a:gd name="T33" fmla="*/ 176 h 233"/>
                <a:gd name="T34" fmla="*/ 261 w 264"/>
                <a:gd name="T35" fmla="*/ 154 h 233"/>
                <a:gd name="T36" fmla="*/ 264 w 264"/>
                <a:gd name="T37" fmla="*/ 47 h 233"/>
                <a:gd name="T38" fmla="*/ 261 w 264"/>
                <a:gd name="T39" fmla="*/ 29 h 233"/>
                <a:gd name="T40" fmla="*/ 244 w 264"/>
                <a:gd name="T41" fmla="*/ 7 h 233"/>
                <a:gd name="T42" fmla="*/ 218 w 264"/>
                <a:gd name="T43" fmla="*/ 0 h 233"/>
                <a:gd name="T44" fmla="*/ 104 w 264"/>
                <a:gd name="T45" fmla="*/ 177 h 233"/>
                <a:gd name="T46" fmla="*/ 48 w 264"/>
                <a:gd name="T47" fmla="*/ 174 h 233"/>
                <a:gd name="T48" fmla="*/ 32 w 264"/>
                <a:gd name="T49" fmla="*/ 171 h 233"/>
                <a:gd name="T50" fmla="*/ 15 w 264"/>
                <a:gd name="T51" fmla="*/ 157 h 233"/>
                <a:gd name="T52" fmla="*/ 9 w 264"/>
                <a:gd name="T53" fmla="*/ 138 h 233"/>
                <a:gd name="T54" fmla="*/ 9 w 264"/>
                <a:gd name="T55" fmla="*/ 39 h 233"/>
                <a:gd name="T56" fmla="*/ 20 w 264"/>
                <a:gd name="T57" fmla="*/ 20 h 233"/>
                <a:gd name="T58" fmla="*/ 40 w 264"/>
                <a:gd name="T59" fmla="*/ 9 h 233"/>
                <a:gd name="T60" fmla="*/ 218 w 264"/>
                <a:gd name="T61" fmla="*/ 9 h 233"/>
                <a:gd name="T62" fmla="*/ 239 w 264"/>
                <a:gd name="T63" fmla="*/ 15 h 233"/>
                <a:gd name="T64" fmla="*/ 253 w 264"/>
                <a:gd name="T65" fmla="*/ 32 h 233"/>
                <a:gd name="T66" fmla="*/ 256 w 264"/>
                <a:gd name="T67" fmla="*/ 138 h 233"/>
                <a:gd name="T68" fmla="*/ 253 w 264"/>
                <a:gd name="T69" fmla="*/ 151 h 233"/>
                <a:gd name="T70" fmla="*/ 239 w 264"/>
                <a:gd name="T71" fmla="*/ 168 h 233"/>
                <a:gd name="T72" fmla="*/ 218 w 264"/>
                <a:gd name="T73" fmla="*/ 174 h 233"/>
                <a:gd name="T74" fmla="*/ 158 w 264"/>
                <a:gd name="T75" fmla="*/ 176 h 233"/>
                <a:gd name="T76" fmla="*/ 141 w 264"/>
                <a:gd name="T77" fmla="*/ 193 h 233"/>
                <a:gd name="T78" fmla="*/ 110 w 264"/>
                <a:gd name="T79" fmla="*/ 211 h 233"/>
                <a:gd name="T80" fmla="*/ 77 w 264"/>
                <a:gd name="T81" fmla="*/ 222 h 233"/>
                <a:gd name="T82" fmla="*/ 94 w 264"/>
                <a:gd name="T83" fmla="*/ 202 h 233"/>
                <a:gd name="T84" fmla="*/ 106 w 264"/>
                <a:gd name="T85" fmla="*/ 180 h 233"/>
                <a:gd name="T86" fmla="*/ 104 w 264"/>
                <a:gd name="T87" fmla="*/ 17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4" h="233">
                  <a:moveTo>
                    <a:pt x="218" y="0"/>
                  </a:moveTo>
                  <a:lnTo>
                    <a:pt x="48" y="0"/>
                  </a:lnTo>
                  <a:lnTo>
                    <a:pt x="48" y="0"/>
                  </a:lnTo>
                  <a:lnTo>
                    <a:pt x="38" y="1"/>
                  </a:lnTo>
                  <a:lnTo>
                    <a:pt x="29" y="4"/>
                  </a:lnTo>
                  <a:lnTo>
                    <a:pt x="22" y="7"/>
                  </a:lnTo>
                  <a:lnTo>
                    <a:pt x="14" y="13"/>
                  </a:lnTo>
                  <a:lnTo>
                    <a:pt x="9" y="21"/>
                  </a:lnTo>
                  <a:lnTo>
                    <a:pt x="5" y="29"/>
                  </a:lnTo>
                  <a:lnTo>
                    <a:pt x="2" y="36"/>
                  </a:lnTo>
                  <a:lnTo>
                    <a:pt x="0" y="47"/>
                  </a:lnTo>
                  <a:lnTo>
                    <a:pt x="0" y="138"/>
                  </a:lnTo>
                  <a:lnTo>
                    <a:pt x="0" y="138"/>
                  </a:lnTo>
                  <a:lnTo>
                    <a:pt x="2" y="147"/>
                  </a:lnTo>
                  <a:lnTo>
                    <a:pt x="5" y="154"/>
                  </a:lnTo>
                  <a:lnTo>
                    <a:pt x="9" y="164"/>
                  </a:lnTo>
                  <a:lnTo>
                    <a:pt x="14" y="170"/>
                  </a:lnTo>
                  <a:lnTo>
                    <a:pt x="22" y="176"/>
                  </a:lnTo>
                  <a:lnTo>
                    <a:pt x="29" y="180"/>
                  </a:lnTo>
                  <a:lnTo>
                    <a:pt x="38" y="182"/>
                  </a:lnTo>
                  <a:lnTo>
                    <a:pt x="48" y="183"/>
                  </a:lnTo>
                  <a:lnTo>
                    <a:pt x="94" y="183"/>
                  </a:lnTo>
                  <a:lnTo>
                    <a:pt x="94" y="183"/>
                  </a:lnTo>
                  <a:lnTo>
                    <a:pt x="87" y="194"/>
                  </a:lnTo>
                  <a:lnTo>
                    <a:pt x="80" y="205"/>
                  </a:lnTo>
                  <a:lnTo>
                    <a:pt x="71" y="216"/>
                  </a:lnTo>
                  <a:lnTo>
                    <a:pt x="60" y="225"/>
                  </a:lnTo>
                  <a:lnTo>
                    <a:pt x="60" y="225"/>
                  </a:lnTo>
                  <a:lnTo>
                    <a:pt x="58" y="226"/>
                  </a:lnTo>
                  <a:lnTo>
                    <a:pt x="58" y="229"/>
                  </a:lnTo>
                  <a:lnTo>
                    <a:pt x="58" y="229"/>
                  </a:lnTo>
                  <a:lnTo>
                    <a:pt x="60" y="231"/>
                  </a:lnTo>
                  <a:lnTo>
                    <a:pt x="63" y="233"/>
                  </a:lnTo>
                  <a:lnTo>
                    <a:pt x="63" y="233"/>
                  </a:lnTo>
                  <a:lnTo>
                    <a:pt x="63" y="233"/>
                  </a:lnTo>
                  <a:lnTo>
                    <a:pt x="63" y="233"/>
                  </a:lnTo>
                  <a:lnTo>
                    <a:pt x="71" y="231"/>
                  </a:lnTo>
                  <a:lnTo>
                    <a:pt x="71" y="231"/>
                  </a:lnTo>
                  <a:lnTo>
                    <a:pt x="84" y="228"/>
                  </a:lnTo>
                  <a:lnTo>
                    <a:pt x="97" y="225"/>
                  </a:lnTo>
                  <a:lnTo>
                    <a:pt x="110" y="220"/>
                  </a:lnTo>
                  <a:lnTo>
                    <a:pt x="123" y="214"/>
                  </a:lnTo>
                  <a:lnTo>
                    <a:pt x="133" y="208"/>
                  </a:lnTo>
                  <a:lnTo>
                    <a:pt x="144" y="200"/>
                  </a:lnTo>
                  <a:lnTo>
                    <a:pt x="153" y="193"/>
                  </a:lnTo>
                  <a:lnTo>
                    <a:pt x="163" y="183"/>
                  </a:lnTo>
                  <a:lnTo>
                    <a:pt x="218" y="183"/>
                  </a:lnTo>
                  <a:lnTo>
                    <a:pt x="218" y="183"/>
                  </a:lnTo>
                  <a:lnTo>
                    <a:pt x="227" y="182"/>
                  </a:lnTo>
                  <a:lnTo>
                    <a:pt x="236" y="180"/>
                  </a:lnTo>
                  <a:lnTo>
                    <a:pt x="244" y="176"/>
                  </a:lnTo>
                  <a:lnTo>
                    <a:pt x="250" y="170"/>
                  </a:lnTo>
                  <a:lnTo>
                    <a:pt x="256" y="164"/>
                  </a:lnTo>
                  <a:lnTo>
                    <a:pt x="261" y="154"/>
                  </a:lnTo>
                  <a:lnTo>
                    <a:pt x="264" y="147"/>
                  </a:lnTo>
                  <a:lnTo>
                    <a:pt x="264" y="138"/>
                  </a:lnTo>
                  <a:lnTo>
                    <a:pt x="264" y="47"/>
                  </a:lnTo>
                  <a:lnTo>
                    <a:pt x="264" y="47"/>
                  </a:lnTo>
                  <a:lnTo>
                    <a:pt x="264" y="36"/>
                  </a:lnTo>
                  <a:lnTo>
                    <a:pt x="261" y="29"/>
                  </a:lnTo>
                  <a:lnTo>
                    <a:pt x="256" y="21"/>
                  </a:lnTo>
                  <a:lnTo>
                    <a:pt x="250" y="13"/>
                  </a:lnTo>
                  <a:lnTo>
                    <a:pt x="244" y="7"/>
                  </a:lnTo>
                  <a:lnTo>
                    <a:pt x="236" y="4"/>
                  </a:lnTo>
                  <a:lnTo>
                    <a:pt x="227" y="1"/>
                  </a:lnTo>
                  <a:lnTo>
                    <a:pt x="218" y="0"/>
                  </a:lnTo>
                  <a:lnTo>
                    <a:pt x="218" y="0"/>
                  </a:lnTo>
                  <a:close/>
                  <a:moveTo>
                    <a:pt x="104" y="177"/>
                  </a:moveTo>
                  <a:lnTo>
                    <a:pt x="104" y="177"/>
                  </a:lnTo>
                  <a:lnTo>
                    <a:pt x="103" y="176"/>
                  </a:lnTo>
                  <a:lnTo>
                    <a:pt x="101" y="174"/>
                  </a:lnTo>
                  <a:lnTo>
                    <a:pt x="48" y="174"/>
                  </a:lnTo>
                  <a:lnTo>
                    <a:pt x="48" y="174"/>
                  </a:lnTo>
                  <a:lnTo>
                    <a:pt x="40" y="174"/>
                  </a:lnTo>
                  <a:lnTo>
                    <a:pt x="32" y="171"/>
                  </a:lnTo>
                  <a:lnTo>
                    <a:pt x="26" y="168"/>
                  </a:lnTo>
                  <a:lnTo>
                    <a:pt x="20" y="164"/>
                  </a:lnTo>
                  <a:lnTo>
                    <a:pt x="15" y="157"/>
                  </a:lnTo>
                  <a:lnTo>
                    <a:pt x="12" y="151"/>
                  </a:lnTo>
                  <a:lnTo>
                    <a:pt x="9" y="144"/>
                  </a:lnTo>
                  <a:lnTo>
                    <a:pt x="9" y="138"/>
                  </a:lnTo>
                  <a:lnTo>
                    <a:pt x="9" y="47"/>
                  </a:lnTo>
                  <a:lnTo>
                    <a:pt x="9" y="47"/>
                  </a:lnTo>
                  <a:lnTo>
                    <a:pt x="9" y="39"/>
                  </a:lnTo>
                  <a:lnTo>
                    <a:pt x="12" y="32"/>
                  </a:lnTo>
                  <a:lnTo>
                    <a:pt x="15" y="26"/>
                  </a:lnTo>
                  <a:lnTo>
                    <a:pt x="20" y="20"/>
                  </a:lnTo>
                  <a:lnTo>
                    <a:pt x="26" y="15"/>
                  </a:lnTo>
                  <a:lnTo>
                    <a:pt x="32" y="12"/>
                  </a:lnTo>
                  <a:lnTo>
                    <a:pt x="40" y="9"/>
                  </a:lnTo>
                  <a:lnTo>
                    <a:pt x="48" y="9"/>
                  </a:lnTo>
                  <a:lnTo>
                    <a:pt x="218" y="9"/>
                  </a:lnTo>
                  <a:lnTo>
                    <a:pt x="218" y="9"/>
                  </a:lnTo>
                  <a:lnTo>
                    <a:pt x="225" y="9"/>
                  </a:lnTo>
                  <a:lnTo>
                    <a:pt x="231" y="12"/>
                  </a:lnTo>
                  <a:lnTo>
                    <a:pt x="239" y="15"/>
                  </a:lnTo>
                  <a:lnTo>
                    <a:pt x="244" y="20"/>
                  </a:lnTo>
                  <a:lnTo>
                    <a:pt x="250" y="26"/>
                  </a:lnTo>
                  <a:lnTo>
                    <a:pt x="253" y="32"/>
                  </a:lnTo>
                  <a:lnTo>
                    <a:pt x="254" y="39"/>
                  </a:lnTo>
                  <a:lnTo>
                    <a:pt x="256" y="47"/>
                  </a:lnTo>
                  <a:lnTo>
                    <a:pt x="256" y="138"/>
                  </a:lnTo>
                  <a:lnTo>
                    <a:pt x="256" y="138"/>
                  </a:lnTo>
                  <a:lnTo>
                    <a:pt x="254" y="144"/>
                  </a:lnTo>
                  <a:lnTo>
                    <a:pt x="253" y="151"/>
                  </a:lnTo>
                  <a:lnTo>
                    <a:pt x="250" y="157"/>
                  </a:lnTo>
                  <a:lnTo>
                    <a:pt x="244" y="164"/>
                  </a:lnTo>
                  <a:lnTo>
                    <a:pt x="239" y="168"/>
                  </a:lnTo>
                  <a:lnTo>
                    <a:pt x="231" y="171"/>
                  </a:lnTo>
                  <a:lnTo>
                    <a:pt x="225" y="174"/>
                  </a:lnTo>
                  <a:lnTo>
                    <a:pt x="218" y="174"/>
                  </a:lnTo>
                  <a:lnTo>
                    <a:pt x="161" y="174"/>
                  </a:lnTo>
                  <a:lnTo>
                    <a:pt x="161" y="174"/>
                  </a:lnTo>
                  <a:lnTo>
                    <a:pt x="158" y="176"/>
                  </a:lnTo>
                  <a:lnTo>
                    <a:pt x="158" y="176"/>
                  </a:lnTo>
                  <a:lnTo>
                    <a:pt x="150" y="185"/>
                  </a:lnTo>
                  <a:lnTo>
                    <a:pt x="141" y="193"/>
                  </a:lnTo>
                  <a:lnTo>
                    <a:pt x="132" y="199"/>
                  </a:lnTo>
                  <a:lnTo>
                    <a:pt x="121" y="205"/>
                  </a:lnTo>
                  <a:lnTo>
                    <a:pt x="110" y="211"/>
                  </a:lnTo>
                  <a:lnTo>
                    <a:pt x="100" y="214"/>
                  </a:lnTo>
                  <a:lnTo>
                    <a:pt x="89" y="219"/>
                  </a:lnTo>
                  <a:lnTo>
                    <a:pt x="77" y="222"/>
                  </a:lnTo>
                  <a:lnTo>
                    <a:pt x="77" y="222"/>
                  </a:lnTo>
                  <a:lnTo>
                    <a:pt x="86" y="213"/>
                  </a:lnTo>
                  <a:lnTo>
                    <a:pt x="94" y="202"/>
                  </a:lnTo>
                  <a:lnTo>
                    <a:pt x="100" y="191"/>
                  </a:lnTo>
                  <a:lnTo>
                    <a:pt x="106" y="180"/>
                  </a:lnTo>
                  <a:lnTo>
                    <a:pt x="106" y="180"/>
                  </a:lnTo>
                  <a:lnTo>
                    <a:pt x="106" y="179"/>
                  </a:lnTo>
                  <a:lnTo>
                    <a:pt x="104" y="177"/>
                  </a:lnTo>
                  <a:lnTo>
                    <a:pt x="104" y="17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587"/>
            <p:cNvSpPr>
              <a:spLocks noEditPoints="1"/>
            </p:cNvSpPr>
            <p:nvPr/>
          </p:nvSpPr>
          <p:spPr bwMode="auto">
            <a:xfrm>
              <a:off x="7659688" y="1585913"/>
              <a:ext cx="42863" cy="42863"/>
            </a:xfrm>
            <a:custGeom>
              <a:avLst/>
              <a:gdLst>
                <a:gd name="T0" fmla="*/ 23 w 27"/>
                <a:gd name="T1" fmla="*/ 0 h 27"/>
                <a:gd name="T2" fmla="*/ 3 w 27"/>
                <a:gd name="T3" fmla="*/ 0 h 27"/>
                <a:gd name="T4" fmla="*/ 3 w 27"/>
                <a:gd name="T5" fmla="*/ 0 h 27"/>
                <a:gd name="T6" fmla="*/ 0 w 27"/>
                <a:gd name="T7" fmla="*/ 1 h 27"/>
                <a:gd name="T8" fmla="*/ 0 w 27"/>
                <a:gd name="T9" fmla="*/ 4 h 27"/>
                <a:gd name="T10" fmla="*/ 0 w 27"/>
                <a:gd name="T11" fmla="*/ 23 h 27"/>
                <a:gd name="T12" fmla="*/ 0 w 27"/>
                <a:gd name="T13" fmla="*/ 23 h 27"/>
                <a:gd name="T14" fmla="*/ 0 w 27"/>
                <a:gd name="T15" fmla="*/ 26 h 27"/>
                <a:gd name="T16" fmla="*/ 3 w 27"/>
                <a:gd name="T17" fmla="*/ 27 h 27"/>
                <a:gd name="T18" fmla="*/ 23 w 27"/>
                <a:gd name="T19" fmla="*/ 27 h 27"/>
                <a:gd name="T20" fmla="*/ 23 w 27"/>
                <a:gd name="T21" fmla="*/ 27 h 27"/>
                <a:gd name="T22" fmla="*/ 26 w 27"/>
                <a:gd name="T23" fmla="*/ 26 h 27"/>
                <a:gd name="T24" fmla="*/ 27 w 27"/>
                <a:gd name="T25" fmla="*/ 23 h 27"/>
                <a:gd name="T26" fmla="*/ 27 w 27"/>
                <a:gd name="T27" fmla="*/ 4 h 27"/>
                <a:gd name="T28" fmla="*/ 27 w 27"/>
                <a:gd name="T29" fmla="*/ 4 h 27"/>
                <a:gd name="T30" fmla="*/ 26 w 27"/>
                <a:gd name="T31" fmla="*/ 1 h 27"/>
                <a:gd name="T32" fmla="*/ 23 w 27"/>
                <a:gd name="T33" fmla="*/ 0 h 27"/>
                <a:gd name="T34" fmla="*/ 23 w 27"/>
                <a:gd name="T35" fmla="*/ 0 h 27"/>
                <a:gd name="T36" fmla="*/ 18 w 27"/>
                <a:gd name="T37" fmla="*/ 9 h 27"/>
                <a:gd name="T38" fmla="*/ 18 w 27"/>
                <a:gd name="T39" fmla="*/ 20 h 27"/>
                <a:gd name="T40" fmla="*/ 7 w 27"/>
                <a:gd name="T41" fmla="*/ 20 h 27"/>
                <a:gd name="T42" fmla="*/ 7 w 27"/>
                <a:gd name="T43" fmla="*/ 9 h 27"/>
                <a:gd name="T44" fmla="*/ 18 w 27"/>
                <a:gd name="T45"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27">
                  <a:moveTo>
                    <a:pt x="23" y="0"/>
                  </a:moveTo>
                  <a:lnTo>
                    <a:pt x="3" y="0"/>
                  </a:lnTo>
                  <a:lnTo>
                    <a:pt x="3" y="0"/>
                  </a:lnTo>
                  <a:lnTo>
                    <a:pt x="0" y="1"/>
                  </a:lnTo>
                  <a:lnTo>
                    <a:pt x="0" y="4"/>
                  </a:lnTo>
                  <a:lnTo>
                    <a:pt x="0" y="23"/>
                  </a:lnTo>
                  <a:lnTo>
                    <a:pt x="0" y="23"/>
                  </a:lnTo>
                  <a:lnTo>
                    <a:pt x="0" y="26"/>
                  </a:lnTo>
                  <a:lnTo>
                    <a:pt x="3" y="27"/>
                  </a:lnTo>
                  <a:lnTo>
                    <a:pt x="23" y="27"/>
                  </a:lnTo>
                  <a:lnTo>
                    <a:pt x="23" y="27"/>
                  </a:lnTo>
                  <a:lnTo>
                    <a:pt x="26" y="26"/>
                  </a:lnTo>
                  <a:lnTo>
                    <a:pt x="27" y="23"/>
                  </a:lnTo>
                  <a:lnTo>
                    <a:pt x="27" y="4"/>
                  </a:lnTo>
                  <a:lnTo>
                    <a:pt x="27" y="4"/>
                  </a:lnTo>
                  <a:lnTo>
                    <a:pt x="26" y="1"/>
                  </a:lnTo>
                  <a:lnTo>
                    <a:pt x="23" y="0"/>
                  </a:lnTo>
                  <a:lnTo>
                    <a:pt x="23" y="0"/>
                  </a:lnTo>
                  <a:close/>
                  <a:moveTo>
                    <a:pt x="18" y="9"/>
                  </a:moveTo>
                  <a:lnTo>
                    <a:pt x="18" y="20"/>
                  </a:lnTo>
                  <a:lnTo>
                    <a:pt x="7" y="20"/>
                  </a:lnTo>
                  <a:lnTo>
                    <a:pt x="7" y="9"/>
                  </a:lnTo>
                  <a:lnTo>
                    <a:pt x="18"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Freeform 588"/>
            <p:cNvSpPr>
              <a:spLocks noEditPoints="1"/>
            </p:cNvSpPr>
            <p:nvPr/>
          </p:nvSpPr>
          <p:spPr bwMode="auto">
            <a:xfrm>
              <a:off x="7615238" y="1439863"/>
              <a:ext cx="127000" cy="141288"/>
            </a:xfrm>
            <a:custGeom>
              <a:avLst/>
              <a:gdLst>
                <a:gd name="T0" fmla="*/ 29 w 80"/>
                <a:gd name="T1" fmla="*/ 31 h 89"/>
                <a:gd name="T2" fmla="*/ 35 w 80"/>
                <a:gd name="T3" fmla="*/ 24 h 89"/>
                <a:gd name="T4" fmla="*/ 46 w 80"/>
                <a:gd name="T5" fmla="*/ 24 h 89"/>
                <a:gd name="T6" fmla="*/ 52 w 80"/>
                <a:gd name="T7" fmla="*/ 29 h 89"/>
                <a:gd name="T8" fmla="*/ 52 w 80"/>
                <a:gd name="T9" fmla="*/ 40 h 89"/>
                <a:gd name="T10" fmla="*/ 43 w 80"/>
                <a:gd name="T11" fmla="*/ 47 h 89"/>
                <a:gd name="T12" fmla="*/ 31 w 80"/>
                <a:gd name="T13" fmla="*/ 63 h 89"/>
                <a:gd name="T14" fmla="*/ 28 w 80"/>
                <a:gd name="T15" fmla="*/ 80 h 89"/>
                <a:gd name="T16" fmla="*/ 28 w 80"/>
                <a:gd name="T17" fmla="*/ 87 h 89"/>
                <a:gd name="T18" fmla="*/ 49 w 80"/>
                <a:gd name="T19" fmla="*/ 89 h 89"/>
                <a:gd name="T20" fmla="*/ 52 w 80"/>
                <a:gd name="T21" fmla="*/ 84 h 89"/>
                <a:gd name="T22" fmla="*/ 54 w 80"/>
                <a:gd name="T23" fmla="*/ 73 h 89"/>
                <a:gd name="T24" fmla="*/ 60 w 80"/>
                <a:gd name="T25" fmla="*/ 67 h 89"/>
                <a:gd name="T26" fmla="*/ 77 w 80"/>
                <a:gd name="T27" fmla="*/ 49 h 89"/>
                <a:gd name="T28" fmla="*/ 80 w 80"/>
                <a:gd name="T29" fmla="*/ 34 h 89"/>
                <a:gd name="T30" fmla="*/ 78 w 80"/>
                <a:gd name="T31" fmla="*/ 21 h 89"/>
                <a:gd name="T32" fmla="*/ 69 w 80"/>
                <a:gd name="T33" fmla="*/ 9 h 89"/>
                <a:gd name="T34" fmla="*/ 49 w 80"/>
                <a:gd name="T35" fmla="*/ 0 h 89"/>
                <a:gd name="T36" fmla="*/ 32 w 80"/>
                <a:gd name="T37" fmla="*/ 0 h 89"/>
                <a:gd name="T38" fmla="*/ 12 w 80"/>
                <a:gd name="T39" fmla="*/ 9 h 89"/>
                <a:gd name="T40" fmla="*/ 5 w 80"/>
                <a:gd name="T41" fmla="*/ 21 h 89"/>
                <a:gd name="T42" fmla="*/ 0 w 80"/>
                <a:gd name="T43" fmla="*/ 35 h 89"/>
                <a:gd name="T44" fmla="*/ 21 w 80"/>
                <a:gd name="T45" fmla="*/ 41 h 89"/>
                <a:gd name="T46" fmla="*/ 26 w 80"/>
                <a:gd name="T47" fmla="*/ 38 h 89"/>
                <a:gd name="T48" fmla="*/ 58 w 80"/>
                <a:gd name="T49" fmla="*/ 44 h 89"/>
                <a:gd name="T50" fmla="*/ 61 w 80"/>
                <a:gd name="T51" fmla="*/ 34 h 89"/>
                <a:gd name="T52" fmla="*/ 57 w 80"/>
                <a:gd name="T53" fmla="*/ 20 h 89"/>
                <a:gd name="T54" fmla="*/ 41 w 80"/>
                <a:gd name="T55" fmla="*/ 15 h 89"/>
                <a:gd name="T56" fmla="*/ 26 w 80"/>
                <a:gd name="T57" fmla="*/ 20 h 89"/>
                <a:gd name="T58" fmla="*/ 9 w 80"/>
                <a:gd name="T59" fmla="*/ 31 h 89"/>
                <a:gd name="T60" fmla="*/ 18 w 80"/>
                <a:gd name="T61" fmla="*/ 15 h 89"/>
                <a:gd name="T62" fmla="*/ 28 w 80"/>
                <a:gd name="T63" fmla="*/ 9 h 89"/>
                <a:gd name="T64" fmla="*/ 40 w 80"/>
                <a:gd name="T65" fmla="*/ 8 h 89"/>
                <a:gd name="T66" fmla="*/ 58 w 80"/>
                <a:gd name="T67" fmla="*/ 12 h 89"/>
                <a:gd name="T68" fmla="*/ 67 w 80"/>
                <a:gd name="T69" fmla="*/ 20 h 89"/>
                <a:gd name="T70" fmla="*/ 72 w 80"/>
                <a:gd name="T71" fmla="*/ 34 h 89"/>
                <a:gd name="T72" fmla="*/ 69 w 80"/>
                <a:gd name="T73" fmla="*/ 44 h 89"/>
                <a:gd name="T74" fmla="*/ 55 w 80"/>
                <a:gd name="T75" fmla="*/ 60 h 89"/>
                <a:gd name="T76" fmla="*/ 46 w 80"/>
                <a:gd name="T77" fmla="*/ 70 h 89"/>
                <a:gd name="T78" fmla="*/ 35 w 80"/>
                <a:gd name="T79" fmla="*/ 80 h 89"/>
                <a:gd name="T80" fmla="*/ 35 w 80"/>
                <a:gd name="T81" fmla="*/ 80 h 89"/>
                <a:gd name="T82" fmla="*/ 38 w 80"/>
                <a:gd name="T83" fmla="*/ 66 h 89"/>
                <a:gd name="T84" fmla="*/ 48 w 80"/>
                <a:gd name="T85"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89">
                  <a:moveTo>
                    <a:pt x="26" y="38"/>
                  </a:moveTo>
                  <a:lnTo>
                    <a:pt x="26" y="38"/>
                  </a:lnTo>
                  <a:lnTo>
                    <a:pt x="29" y="31"/>
                  </a:lnTo>
                  <a:lnTo>
                    <a:pt x="32" y="26"/>
                  </a:lnTo>
                  <a:lnTo>
                    <a:pt x="32" y="26"/>
                  </a:lnTo>
                  <a:lnTo>
                    <a:pt x="35" y="24"/>
                  </a:lnTo>
                  <a:lnTo>
                    <a:pt x="41" y="23"/>
                  </a:lnTo>
                  <a:lnTo>
                    <a:pt x="41" y="23"/>
                  </a:lnTo>
                  <a:lnTo>
                    <a:pt x="46" y="24"/>
                  </a:lnTo>
                  <a:lnTo>
                    <a:pt x="51" y="26"/>
                  </a:lnTo>
                  <a:lnTo>
                    <a:pt x="51" y="26"/>
                  </a:lnTo>
                  <a:lnTo>
                    <a:pt x="52" y="29"/>
                  </a:lnTo>
                  <a:lnTo>
                    <a:pt x="54" y="34"/>
                  </a:lnTo>
                  <a:lnTo>
                    <a:pt x="54" y="34"/>
                  </a:lnTo>
                  <a:lnTo>
                    <a:pt x="52" y="40"/>
                  </a:lnTo>
                  <a:lnTo>
                    <a:pt x="52" y="40"/>
                  </a:lnTo>
                  <a:lnTo>
                    <a:pt x="43" y="47"/>
                  </a:lnTo>
                  <a:lnTo>
                    <a:pt x="43" y="47"/>
                  </a:lnTo>
                  <a:lnTo>
                    <a:pt x="35" y="55"/>
                  </a:lnTo>
                  <a:lnTo>
                    <a:pt x="31" y="63"/>
                  </a:lnTo>
                  <a:lnTo>
                    <a:pt x="31" y="63"/>
                  </a:lnTo>
                  <a:lnTo>
                    <a:pt x="28" y="70"/>
                  </a:lnTo>
                  <a:lnTo>
                    <a:pt x="28" y="80"/>
                  </a:lnTo>
                  <a:lnTo>
                    <a:pt x="28" y="80"/>
                  </a:lnTo>
                  <a:lnTo>
                    <a:pt x="28" y="84"/>
                  </a:lnTo>
                  <a:lnTo>
                    <a:pt x="28" y="84"/>
                  </a:lnTo>
                  <a:lnTo>
                    <a:pt x="28" y="87"/>
                  </a:lnTo>
                  <a:lnTo>
                    <a:pt x="31" y="89"/>
                  </a:lnTo>
                  <a:lnTo>
                    <a:pt x="49" y="89"/>
                  </a:lnTo>
                  <a:lnTo>
                    <a:pt x="49" y="89"/>
                  </a:lnTo>
                  <a:lnTo>
                    <a:pt x="52" y="87"/>
                  </a:lnTo>
                  <a:lnTo>
                    <a:pt x="52" y="87"/>
                  </a:lnTo>
                  <a:lnTo>
                    <a:pt x="52" y="84"/>
                  </a:lnTo>
                  <a:lnTo>
                    <a:pt x="52" y="84"/>
                  </a:lnTo>
                  <a:lnTo>
                    <a:pt x="54" y="76"/>
                  </a:lnTo>
                  <a:lnTo>
                    <a:pt x="54" y="73"/>
                  </a:lnTo>
                  <a:lnTo>
                    <a:pt x="54" y="73"/>
                  </a:lnTo>
                  <a:lnTo>
                    <a:pt x="55" y="72"/>
                  </a:lnTo>
                  <a:lnTo>
                    <a:pt x="60" y="67"/>
                  </a:lnTo>
                  <a:lnTo>
                    <a:pt x="60" y="67"/>
                  </a:lnTo>
                  <a:lnTo>
                    <a:pt x="71" y="57"/>
                  </a:lnTo>
                  <a:lnTo>
                    <a:pt x="77" y="49"/>
                  </a:lnTo>
                  <a:lnTo>
                    <a:pt x="77" y="49"/>
                  </a:lnTo>
                  <a:lnTo>
                    <a:pt x="80" y="41"/>
                  </a:lnTo>
                  <a:lnTo>
                    <a:pt x="80" y="34"/>
                  </a:lnTo>
                  <a:lnTo>
                    <a:pt x="80" y="34"/>
                  </a:lnTo>
                  <a:lnTo>
                    <a:pt x="80" y="27"/>
                  </a:lnTo>
                  <a:lnTo>
                    <a:pt x="78" y="21"/>
                  </a:lnTo>
                  <a:lnTo>
                    <a:pt x="74" y="15"/>
                  </a:lnTo>
                  <a:lnTo>
                    <a:pt x="69" y="9"/>
                  </a:lnTo>
                  <a:lnTo>
                    <a:pt x="69" y="9"/>
                  </a:lnTo>
                  <a:lnTo>
                    <a:pt x="63" y="4"/>
                  </a:lnTo>
                  <a:lnTo>
                    <a:pt x="57" y="1"/>
                  </a:lnTo>
                  <a:lnTo>
                    <a:pt x="49" y="0"/>
                  </a:lnTo>
                  <a:lnTo>
                    <a:pt x="40" y="0"/>
                  </a:lnTo>
                  <a:lnTo>
                    <a:pt x="40" y="0"/>
                  </a:lnTo>
                  <a:lnTo>
                    <a:pt x="32" y="0"/>
                  </a:lnTo>
                  <a:lnTo>
                    <a:pt x="25" y="1"/>
                  </a:lnTo>
                  <a:lnTo>
                    <a:pt x="18" y="4"/>
                  </a:lnTo>
                  <a:lnTo>
                    <a:pt x="12" y="9"/>
                  </a:lnTo>
                  <a:lnTo>
                    <a:pt x="12" y="9"/>
                  </a:lnTo>
                  <a:lnTo>
                    <a:pt x="8" y="15"/>
                  </a:lnTo>
                  <a:lnTo>
                    <a:pt x="5" y="21"/>
                  </a:lnTo>
                  <a:lnTo>
                    <a:pt x="2" y="27"/>
                  </a:lnTo>
                  <a:lnTo>
                    <a:pt x="0" y="35"/>
                  </a:lnTo>
                  <a:lnTo>
                    <a:pt x="0" y="35"/>
                  </a:lnTo>
                  <a:lnTo>
                    <a:pt x="2" y="38"/>
                  </a:lnTo>
                  <a:lnTo>
                    <a:pt x="5" y="38"/>
                  </a:lnTo>
                  <a:lnTo>
                    <a:pt x="21" y="41"/>
                  </a:lnTo>
                  <a:lnTo>
                    <a:pt x="21" y="41"/>
                  </a:lnTo>
                  <a:lnTo>
                    <a:pt x="25" y="41"/>
                  </a:lnTo>
                  <a:lnTo>
                    <a:pt x="26" y="38"/>
                  </a:lnTo>
                  <a:lnTo>
                    <a:pt x="26" y="38"/>
                  </a:lnTo>
                  <a:close/>
                  <a:moveTo>
                    <a:pt x="58" y="44"/>
                  </a:moveTo>
                  <a:lnTo>
                    <a:pt x="58" y="44"/>
                  </a:lnTo>
                  <a:lnTo>
                    <a:pt x="61" y="40"/>
                  </a:lnTo>
                  <a:lnTo>
                    <a:pt x="61" y="34"/>
                  </a:lnTo>
                  <a:lnTo>
                    <a:pt x="61" y="34"/>
                  </a:lnTo>
                  <a:lnTo>
                    <a:pt x="60" y="26"/>
                  </a:lnTo>
                  <a:lnTo>
                    <a:pt x="57" y="20"/>
                  </a:lnTo>
                  <a:lnTo>
                    <a:pt x="57" y="20"/>
                  </a:lnTo>
                  <a:lnTo>
                    <a:pt x="49" y="17"/>
                  </a:lnTo>
                  <a:lnTo>
                    <a:pt x="41" y="15"/>
                  </a:lnTo>
                  <a:lnTo>
                    <a:pt x="41" y="15"/>
                  </a:lnTo>
                  <a:lnTo>
                    <a:pt x="32" y="17"/>
                  </a:lnTo>
                  <a:lnTo>
                    <a:pt x="26" y="20"/>
                  </a:lnTo>
                  <a:lnTo>
                    <a:pt x="26" y="20"/>
                  </a:lnTo>
                  <a:lnTo>
                    <a:pt x="21" y="26"/>
                  </a:lnTo>
                  <a:lnTo>
                    <a:pt x="18" y="32"/>
                  </a:lnTo>
                  <a:lnTo>
                    <a:pt x="9" y="31"/>
                  </a:lnTo>
                  <a:lnTo>
                    <a:pt x="9" y="31"/>
                  </a:lnTo>
                  <a:lnTo>
                    <a:pt x="12" y="23"/>
                  </a:lnTo>
                  <a:lnTo>
                    <a:pt x="18" y="15"/>
                  </a:lnTo>
                  <a:lnTo>
                    <a:pt x="18" y="15"/>
                  </a:lnTo>
                  <a:lnTo>
                    <a:pt x="23" y="12"/>
                  </a:lnTo>
                  <a:lnTo>
                    <a:pt x="28" y="9"/>
                  </a:lnTo>
                  <a:lnTo>
                    <a:pt x="34" y="8"/>
                  </a:lnTo>
                  <a:lnTo>
                    <a:pt x="40" y="8"/>
                  </a:lnTo>
                  <a:lnTo>
                    <a:pt x="40" y="8"/>
                  </a:lnTo>
                  <a:lnTo>
                    <a:pt x="48" y="8"/>
                  </a:lnTo>
                  <a:lnTo>
                    <a:pt x="54" y="9"/>
                  </a:lnTo>
                  <a:lnTo>
                    <a:pt x="58" y="12"/>
                  </a:lnTo>
                  <a:lnTo>
                    <a:pt x="63" y="15"/>
                  </a:lnTo>
                  <a:lnTo>
                    <a:pt x="63" y="15"/>
                  </a:lnTo>
                  <a:lnTo>
                    <a:pt x="67" y="20"/>
                  </a:lnTo>
                  <a:lnTo>
                    <a:pt x="71" y="24"/>
                  </a:lnTo>
                  <a:lnTo>
                    <a:pt x="72" y="29"/>
                  </a:lnTo>
                  <a:lnTo>
                    <a:pt x="72" y="34"/>
                  </a:lnTo>
                  <a:lnTo>
                    <a:pt x="72" y="34"/>
                  </a:lnTo>
                  <a:lnTo>
                    <a:pt x="71" y="40"/>
                  </a:lnTo>
                  <a:lnTo>
                    <a:pt x="69" y="44"/>
                  </a:lnTo>
                  <a:lnTo>
                    <a:pt x="69" y="44"/>
                  </a:lnTo>
                  <a:lnTo>
                    <a:pt x="64" y="52"/>
                  </a:lnTo>
                  <a:lnTo>
                    <a:pt x="55" y="60"/>
                  </a:lnTo>
                  <a:lnTo>
                    <a:pt x="55" y="60"/>
                  </a:lnTo>
                  <a:lnTo>
                    <a:pt x="49" y="66"/>
                  </a:lnTo>
                  <a:lnTo>
                    <a:pt x="46" y="70"/>
                  </a:lnTo>
                  <a:lnTo>
                    <a:pt x="46" y="70"/>
                  </a:lnTo>
                  <a:lnTo>
                    <a:pt x="44" y="80"/>
                  </a:lnTo>
                  <a:lnTo>
                    <a:pt x="35" y="80"/>
                  </a:lnTo>
                  <a:lnTo>
                    <a:pt x="35" y="80"/>
                  </a:lnTo>
                  <a:lnTo>
                    <a:pt x="35" y="80"/>
                  </a:lnTo>
                  <a:lnTo>
                    <a:pt x="35" y="80"/>
                  </a:lnTo>
                  <a:lnTo>
                    <a:pt x="35" y="72"/>
                  </a:lnTo>
                  <a:lnTo>
                    <a:pt x="38" y="66"/>
                  </a:lnTo>
                  <a:lnTo>
                    <a:pt x="38" y="66"/>
                  </a:lnTo>
                  <a:lnTo>
                    <a:pt x="41" y="61"/>
                  </a:lnTo>
                  <a:lnTo>
                    <a:pt x="48" y="54"/>
                  </a:lnTo>
                  <a:lnTo>
                    <a:pt x="48" y="54"/>
                  </a:lnTo>
                  <a:lnTo>
                    <a:pt x="58" y="44"/>
                  </a:lnTo>
                  <a:lnTo>
                    <a:pt x="58" y="4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9" name="Group 298"/>
          <p:cNvGrpSpPr/>
          <p:nvPr/>
        </p:nvGrpSpPr>
        <p:grpSpPr>
          <a:xfrm>
            <a:off x="5263939" y="1578705"/>
            <a:ext cx="459998" cy="352011"/>
            <a:chOff x="4251326" y="1385888"/>
            <a:chExt cx="390525" cy="398463"/>
          </a:xfrm>
        </p:grpSpPr>
        <p:sp>
          <p:nvSpPr>
            <p:cNvPr id="300" name="Freeform 589"/>
            <p:cNvSpPr>
              <a:spLocks noEditPoints="1"/>
            </p:cNvSpPr>
            <p:nvPr/>
          </p:nvSpPr>
          <p:spPr bwMode="auto">
            <a:xfrm>
              <a:off x="4251326" y="1385888"/>
              <a:ext cx="390525" cy="398463"/>
            </a:xfrm>
            <a:custGeom>
              <a:avLst/>
              <a:gdLst>
                <a:gd name="T0" fmla="*/ 216 w 246"/>
                <a:gd name="T1" fmla="*/ 57 h 251"/>
                <a:gd name="T2" fmla="*/ 30 w 246"/>
                <a:gd name="T3" fmla="*/ 0 h 251"/>
                <a:gd name="T4" fmla="*/ 7 w 246"/>
                <a:gd name="T5" fmla="*/ 57 h 251"/>
                <a:gd name="T6" fmla="*/ 4 w 246"/>
                <a:gd name="T7" fmla="*/ 58 h 251"/>
                <a:gd name="T8" fmla="*/ 0 w 246"/>
                <a:gd name="T9" fmla="*/ 61 h 251"/>
                <a:gd name="T10" fmla="*/ 0 w 246"/>
                <a:gd name="T11" fmla="*/ 212 h 251"/>
                <a:gd name="T12" fmla="*/ 0 w 246"/>
                <a:gd name="T13" fmla="*/ 215 h 251"/>
                <a:gd name="T14" fmla="*/ 4 w 246"/>
                <a:gd name="T15" fmla="*/ 219 h 251"/>
                <a:gd name="T16" fmla="*/ 92 w 246"/>
                <a:gd name="T17" fmla="*/ 219 h 251"/>
                <a:gd name="T18" fmla="*/ 76 w 246"/>
                <a:gd name="T19" fmla="*/ 242 h 251"/>
                <a:gd name="T20" fmla="*/ 170 w 246"/>
                <a:gd name="T21" fmla="*/ 251 h 251"/>
                <a:gd name="T22" fmla="*/ 154 w 246"/>
                <a:gd name="T23" fmla="*/ 242 h 251"/>
                <a:gd name="T24" fmla="*/ 239 w 246"/>
                <a:gd name="T25" fmla="*/ 219 h 251"/>
                <a:gd name="T26" fmla="*/ 242 w 246"/>
                <a:gd name="T27" fmla="*/ 219 h 251"/>
                <a:gd name="T28" fmla="*/ 246 w 246"/>
                <a:gd name="T29" fmla="*/ 215 h 251"/>
                <a:gd name="T30" fmla="*/ 246 w 246"/>
                <a:gd name="T31" fmla="*/ 65 h 251"/>
                <a:gd name="T32" fmla="*/ 246 w 246"/>
                <a:gd name="T33" fmla="*/ 61 h 251"/>
                <a:gd name="T34" fmla="*/ 242 w 246"/>
                <a:gd name="T35" fmla="*/ 58 h 251"/>
                <a:gd name="T36" fmla="*/ 239 w 246"/>
                <a:gd name="T37" fmla="*/ 57 h 251"/>
                <a:gd name="T38" fmla="*/ 46 w 246"/>
                <a:gd name="T39" fmla="*/ 117 h 251"/>
                <a:gd name="T40" fmla="*/ 38 w 246"/>
                <a:gd name="T41" fmla="*/ 109 h 251"/>
                <a:gd name="T42" fmla="*/ 208 w 246"/>
                <a:gd name="T43" fmla="*/ 8 h 251"/>
                <a:gd name="T44" fmla="*/ 202 w 246"/>
                <a:gd name="T45" fmla="*/ 109 h 251"/>
                <a:gd name="T46" fmla="*/ 208 w 246"/>
                <a:gd name="T47" fmla="*/ 117 h 251"/>
                <a:gd name="T48" fmla="*/ 38 w 246"/>
                <a:gd name="T49" fmla="*/ 190 h 251"/>
                <a:gd name="T50" fmla="*/ 7 w 246"/>
                <a:gd name="T51" fmla="*/ 65 h 251"/>
                <a:gd name="T52" fmla="*/ 30 w 246"/>
                <a:gd name="T53" fmla="*/ 190 h 251"/>
                <a:gd name="T54" fmla="*/ 7 w 246"/>
                <a:gd name="T55" fmla="*/ 65 h 251"/>
                <a:gd name="T56" fmla="*/ 99 w 246"/>
                <a:gd name="T57" fmla="*/ 242 h 251"/>
                <a:gd name="T58" fmla="*/ 147 w 246"/>
                <a:gd name="T59" fmla="*/ 219 h 251"/>
                <a:gd name="T60" fmla="*/ 239 w 246"/>
                <a:gd name="T61" fmla="*/ 212 h 251"/>
                <a:gd name="T62" fmla="*/ 7 w 246"/>
                <a:gd name="T63" fmla="*/ 198 h 251"/>
                <a:gd name="T64" fmla="*/ 239 w 246"/>
                <a:gd name="T65" fmla="*/ 212 h 251"/>
                <a:gd name="T66" fmla="*/ 216 w 246"/>
                <a:gd name="T67" fmla="*/ 190 h 251"/>
                <a:gd name="T68" fmla="*/ 239 w 246"/>
                <a:gd name="T69" fmla="*/ 6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6" h="251">
                  <a:moveTo>
                    <a:pt x="239" y="57"/>
                  </a:moveTo>
                  <a:lnTo>
                    <a:pt x="216" y="57"/>
                  </a:lnTo>
                  <a:lnTo>
                    <a:pt x="216" y="0"/>
                  </a:lnTo>
                  <a:lnTo>
                    <a:pt x="30" y="0"/>
                  </a:lnTo>
                  <a:lnTo>
                    <a:pt x="30" y="57"/>
                  </a:lnTo>
                  <a:lnTo>
                    <a:pt x="7" y="57"/>
                  </a:lnTo>
                  <a:lnTo>
                    <a:pt x="7" y="57"/>
                  </a:lnTo>
                  <a:lnTo>
                    <a:pt x="4" y="58"/>
                  </a:lnTo>
                  <a:lnTo>
                    <a:pt x="1" y="60"/>
                  </a:lnTo>
                  <a:lnTo>
                    <a:pt x="0" y="61"/>
                  </a:lnTo>
                  <a:lnTo>
                    <a:pt x="0" y="65"/>
                  </a:lnTo>
                  <a:lnTo>
                    <a:pt x="0" y="212"/>
                  </a:lnTo>
                  <a:lnTo>
                    <a:pt x="0" y="212"/>
                  </a:lnTo>
                  <a:lnTo>
                    <a:pt x="0" y="215"/>
                  </a:lnTo>
                  <a:lnTo>
                    <a:pt x="1" y="218"/>
                  </a:lnTo>
                  <a:lnTo>
                    <a:pt x="4" y="219"/>
                  </a:lnTo>
                  <a:lnTo>
                    <a:pt x="7" y="219"/>
                  </a:lnTo>
                  <a:lnTo>
                    <a:pt x="92" y="219"/>
                  </a:lnTo>
                  <a:lnTo>
                    <a:pt x="92" y="242"/>
                  </a:lnTo>
                  <a:lnTo>
                    <a:pt x="76" y="242"/>
                  </a:lnTo>
                  <a:lnTo>
                    <a:pt x="76" y="251"/>
                  </a:lnTo>
                  <a:lnTo>
                    <a:pt x="170" y="251"/>
                  </a:lnTo>
                  <a:lnTo>
                    <a:pt x="170" y="242"/>
                  </a:lnTo>
                  <a:lnTo>
                    <a:pt x="154" y="242"/>
                  </a:lnTo>
                  <a:lnTo>
                    <a:pt x="154" y="219"/>
                  </a:lnTo>
                  <a:lnTo>
                    <a:pt x="239" y="219"/>
                  </a:lnTo>
                  <a:lnTo>
                    <a:pt x="239" y="219"/>
                  </a:lnTo>
                  <a:lnTo>
                    <a:pt x="242" y="219"/>
                  </a:lnTo>
                  <a:lnTo>
                    <a:pt x="245" y="218"/>
                  </a:lnTo>
                  <a:lnTo>
                    <a:pt x="246" y="215"/>
                  </a:lnTo>
                  <a:lnTo>
                    <a:pt x="246" y="212"/>
                  </a:lnTo>
                  <a:lnTo>
                    <a:pt x="246" y="65"/>
                  </a:lnTo>
                  <a:lnTo>
                    <a:pt x="246" y="65"/>
                  </a:lnTo>
                  <a:lnTo>
                    <a:pt x="246" y="61"/>
                  </a:lnTo>
                  <a:lnTo>
                    <a:pt x="245" y="60"/>
                  </a:lnTo>
                  <a:lnTo>
                    <a:pt x="242" y="58"/>
                  </a:lnTo>
                  <a:lnTo>
                    <a:pt x="239" y="57"/>
                  </a:lnTo>
                  <a:lnTo>
                    <a:pt x="239" y="57"/>
                  </a:lnTo>
                  <a:close/>
                  <a:moveTo>
                    <a:pt x="38" y="117"/>
                  </a:moveTo>
                  <a:lnTo>
                    <a:pt x="46" y="117"/>
                  </a:lnTo>
                  <a:lnTo>
                    <a:pt x="46" y="109"/>
                  </a:lnTo>
                  <a:lnTo>
                    <a:pt x="38" y="109"/>
                  </a:lnTo>
                  <a:lnTo>
                    <a:pt x="38" y="8"/>
                  </a:lnTo>
                  <a:lnTo>
                    <a:pt x="208" y="8"/>
                  </a:lnTo>
                  <a:lnTo>
                    <a:pt x="208" y="109"/>
                  </a:lnTo>
                  <a:lnTo>
                    <a:pt x="202" y="109"/>
                  </a:lnTo>
                  <a:lnTo>
                    <a:pt x="202" y="117"/>
                  </a:lnTo>
                  <a:lnTo>
                    <a:pt x="208" y="117"/>
                  </a:lnTo>
                  <a:lnTo>
                    <a:pt x="208" y="190"/>
                  </a:lnTo>
                  <a:lnTo>
                    <a:pt x="38" y="190"/>
                  </a:lnTo>
                  <a:lnTo>
                    <a:pt x="38" y="117"/>
                  </a:lnTo>
                  <a:close/>
                  <a:moveTo>
                    <a:pt x="7" y="65"/>
                  </a:moveTo>
                  <a:lnTo>
                    <a:pt x="30" y="65"/>
                  </a:lnTo>
                  <a:lnTo>
                    <a:pt x="30" y="190"/>
                  </a:lnTo>
                  <a:lnTo>
                    <a:pt x="7" y="190"/>
                  </a:lnTo>
                  <a:lnTo>
                    <a:pt x="7" y="65"/>
                  </a:lnTo>
                  <a:close/>
                  <a:moveTo>
                    <a:pt x="147" y="242"/>
                  </a:moveTo>
                  <a:lnTo>
                    <a:pt x="99" y="242"/>
                  </a:lnTo>
                  <a:lnTo>
                    <a:pt x="99" y="219"/>
                  </a:lnTo>
                  <a:lnTo>
                    <a:pt x="147" y="219"/>
                  </a:lnTo>
                  <a:lnTo>
                    <a:pt x="147" y="242"/>
                  </a:lnTo>
                  <a:close/>
                  <a:moveTo>
                    <a:pt x="239" y="212"/>
                  </a:moveTo>
                  <a:lnTo>
                    <a:pt x="7" y="212"/>
                  </a:lnTo>
                  <a:lnTo>
                    <a:pt x="7" y="198"/>
                  </a:lnTo>
                  <a:lnTo>
                    <a:pt x="239" y="198"/>
                  </a:lnTo>
                  <a:lnTo>
                    <a:pt x="239" y="212"/>
                  </a:lnTo>
                  <a:close/>
                  <a:moveTo>
                    <a:pt x="239" y="190"/>
                  </a:moveTo>
                  <a:lnTo>
                    <a:pt x="216" y="190"/>
                  </a:lnTo>
                  <a:lnTo>
                    <a:pt x="216" y="65"/>
                  </a:lnTo>
                  <a:lnTo>
                    <a:pt x="239" y="65"/>
                  </a:lnTo>
                  <a:lnTo>
                    <a:pt x="239" y="19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Freeform 590"/>
            <p:cNvSpPr>
              <a:spLocks/>
            </p:cNvSpPr>
            <p:nvPr/>
          </p:nvSpPr>
          <p:spPr bwMode="auto">
            <a:xfrm>
              <a:off x="4335463" y="1462088"/>
              <a:ext cx="222250" cy="155575"/>
            </a:xfrm>
            <a:custGeom>
              <a:avLst/>
              <a:gdLst>
                <a:gd name="T0" fmla="*/ 124 w 140"/>
                <a:gd name="T1" fmla="*/ 73 h 98"/>
                <a:gd name="T2" fmla="*/ 104 w 140"/>
                <a:gd name="T3" fmla="*/ 0 h 98"/>
                <a:gd name="T4" fmla="*/ 88 w 140"/>
                <a:gd name="T5" fmla="*/ 56 h 98"/>
                <a:gd name="T6" fmla="*/ 77 w 140"/>
                <a:gd name="T7" fmla="*/ 36 h 98"/>
                <a:gd name="T8" fmla="*/ 66 w 140"/>
                <a:gd name="T9" fmla="*/ 67 h 98"/>
                <a:gd name="T10" fmla="*/ 51 w 140"/>
                <a:gd name="T11" fmla="*/ 3 h 98"/>
                <a:gd name="T12" fmla="*/ 34 w 140"/>
                <a:gd name="T13" fmla="*/ 69 h 98"/>
                <a:gd name="T14" fmla="*/ 19 w 140"/>
                <a:gd name="T15" fmla="*/ 36 h 98"/>
                <a:gd name="T16" fmla="*/ 6 w 140"/>
                <a:gd name="T17" fmla="*/ 61 h 98"/>
                <a:gd name="T18" fmla="*/ 0 w 140"/>
                <a:gd name="T19" fmla="*/ 61 h 98"/>
                <a:gd name="T20" fmla="*/ 0 w 140"/>
                <a:gd name="T21" fmla="*/ 69 h 98"/>
                <a:gd name="T22" fmla="*/ 11 w 140"/>
                <a:gd name="T23" fmla="*/ 69 h 98"/>
                <a:gd name="T24" fmla="*/ 19 w 140"/>
                <a:gd name="T25" fmla="*/ 53 h 98"/>
                <a:gd name="T26" fmla="*/ 37 w 140"/>
                <a:gd name="T27" fmla="*/ 92 h 98"/>
                <a:gd name="T28" fmla="*/ 51 w 140"/>
                <a:gd name="T29" fmla="*/ 35 h 98"/>
                <a:gd name="T30" fmla="*/ 66 w 140"/>
                <a:gd name="T31" fmla="*/ 95 h 98"/>
                <a:gd name="T32" fmla="*/ 78 w 140"/>
                <a:gd name="T33" fmla="*/ 55 h 98"/>
                <a:gd name="T34" fmla="*/ 91 w 140"/>
                <a:gd name="T35" fmla="*/ 75 h 98"/>
                <a:gd name="T36" fmla="*/ 104 w 140"/>
                <a:gd name="T37" fmla="*/ 29 h 98"/>
                <a:gd name="T38" fmla="*/ 123 w 140"/>
                <a:gd name="T39" fmla="*/ 98 h 98"/>
                <a:gd name="T40" fmla="*/ 134 w 140"/>
                <a:gd name="T41" fmla="*/ 69 h 98"/>
                <a:gd name="T42" fmla="*/ 140 w 140"/>
                <a:gd name="T43" fmla="*/ 69 h 98"/>
                <a:gd name="T44" fmla="*/ 140 w 140"/>
                <a:gd name="T45" fmla="*/ 61 h 98"/>
                <a:gd name="T46" fmla="*/ 129 w 140"/>
                <a:gd name="T47" fmla="*/ 61 h 98"/>
                <a:gd name="T48" fmla="*/ 124 w 140"/>
                <a:gd name="T49" fmla="*/ 7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0" h="98">
                  <a:moveTo>
                    <a:pt x="124" y="73"/>
                  </a:moveTo>
                  <a:lnTo>
                    <a:pt x="104" y="0"/>
                  </a:lnTo>
                  <a:lnTo>
                    <a:pt x="88" y="56"/>
                  </a:lnTo>
                  <a:lnTo>
                    <a:pt x="77" y="36"/>
                  </a:lnTo>
                  <a:lnTo>
                    <a:pt x="66" y="67"/>
                  </a:lnTo>
                  <a:lnTo>
                    <a:pt x="51" y="3"/>
                  </a:lnTo>
                  <a:lnTo>
                    <a:pt x="34" y="69"/>
                  </a:lnTo>
                  <a:lnTo>
                    <a:pt x="19" y="36"/>
                  </a:lnTo>
                  <a:lnTo>
                    <a:pt x="6" y="61"/>
                  </a:lnTo>
                  <a:lnTo>
                    <a:pt x="0" y="61"/>
                  </a:lnTo>
                  <a:lnTo>
                    <a:pt x="0" y="69"/>
                  </a:lnTo>
                  <a:lnTo>
                    <a:pt x="11" y="69"/>
                  </a:lnTo>
                  <a:lnTo>
                    <a:pt x="19" y="53"/>
                  </a:lnTo>
                  <a:lnTo>
                    <a:pt x="37" y="92"/>
                  </a:lnTo>
                  <a:lnTo>
                    <a:pt x="51" y="35"/>
                  </a:lnTo>
                  <a:lnTo>
                    <a:pt x="66" y="95"/>
                  </a:lnTo>
                  <a:lnTo>
                    <a:pt x="78" y="55"/>
                  </a:lnTo>
                  <a:lnTo>
                    <a:pt x="91" y="75"/>
                  </a:lnTo>
                  <a:lnTo>
                    <a:pt x="104" y="29"/>
                  </a:lnTo>
                  <a:lnTo>
                    <a:pt x="123" y="98"/>
                  </a:lnTo>
                  <a:lnTo>
                    <a:pt x="134" y="69"/>
                  </a:lnTo>
                  <a:lnTo>
                    <a:pt x="140" y="69"/>
                  </a:lnTo>
                  <a:lnTo>
                    <a:pt x="140" y="61"/>
                  </a:lnTo>
                  <a:lnTo>
                    <a:pt x="129" y="61"/>
                  </a:lnTo>
                  <a:lnTo>
                    <a:pt x="124" y="7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02" name="Freeform 591"/>
          <p:cNvSpPr>
            <a:spLocks noEditPoints="1"/>
          </p:cNvSpPr>
          <p:nvPr/>
        </p:nvSpPr>
        <p:spPr bwMode="auto">
          <a:xfrm>
            <a:off x="7133835" y="1582911"/>
            <a:ext cx="607723" cy="283292"/>
          </a:xfrm>
          <a:custGeom>
            <a:avLst/>
            <a:gdLst>
              <a:gd name="T0" fmla="*/ 177 w 325"/>
              <a:gd name="T1" fmla="*/ 2 h 202"/>
              <a:gd name="T2" fmla="*/ 48 w 325"/>
              <a:gd name="T3" fmla="*/ 43 h 202"/>
              <a:gd name="T4" fmla="*/ 5 w 325"/>
              <a:gd name="T5" fmla="*/ 62 h 202"/>
              <a:gd name="T6" fmla="*/ 6 w 325"/>
              <a:gd name="T7" fmla="*/ 69 h 202"/>
              <a:gd name="T8" fmla="*/ 16 w 325"/>
              <a:gd name="T9" fmla="*/ 75 h 202"/>
              <a:gd name="T10" fmla="*/ 16 w 325"/>
              <a:gd name="T11" fmla="*/ 101 h 202"/>
              <a:gd name="T12" fmla="*/ 2 w 325"/>
              <a:gd name="T13" fmla="*/ 114 h 202"/>
              <a:gd name="T14" fmla="*/ 2 w 325"/>
              <a:gd name="T15" fmla="*/ 132 h 202"/>
              <a:gd name="T16" fmla="*/ 5 w 325"/>
              <a:gd name="T17" fmla="*/ 153 h 202"/>
              <a:gd name="T18" fmla="*/ 0 w 325"/>
              <a:gd name="T19" fmla="*/ 183 h 202"/>
              <a:gd name="T20" fmla="*/ 42 w 325"/>
              <a:gd name="T21" fmla="*/ 186 h 202"/>
              <a:gd name="T22" fmla="*/ 42 w 325"/>
              <a:gd name="T23" fmla="*/ 167 h 202"/>
              <a:gd name="T24" fmla="*/ 36 w 325"/>
              <a:gd name="T25" fmla="*/ 140 h 202"/>
              <a:gd name="T26" fmla="*/ 43 w 325"/>
              <a:gd name="T27" fmla="*/ 121 h 202"/>
              <a:gd name="T28" fmla="*/ 33 w 325"/>
              <a:gd name="T29" fmla="*/ 106 h 202"/>
              <a:gd name="T30" fmla="*/ 25 w 325"/>
              <a:gd name="T31" fmla="*/ 98 h 202"/>
              <a:gd name="T32" fmla="*/ 29 w 325"/>
              <a:gd name="T33" fmla="*/ 78 h 202"/>
              <a:gd name="T34" fmla="*/ 71 w 325"/>
              <a:gd name="T35" fmla="*/ 95 h 202"/>
              <a:gd name="T36" fmla="*/ 63 w 325"/>
              <a:gd name="T37" fmla="*/ 149 h 202"/>
              <a:gd name="T38" fmla="*/ 69 w 325"/>
              <a:gd name="T39" fmla="*/ 170 h 202"/>
              <a:gd name="T40" fmla="*/ 123 w 325"/>
              <a:gd name="T41" fmla="*/ 196 h 202"/>
              <a:gd name="T42" fmla="*/ 154 w 325"/>
              <a:gd name="T43" fmla="*/ 201 h 202"/>
              <a:gd name="T44" fmla="*/ 180 w 325"/>
              <a:gd name="T45" fmla="*/ 201 h 202"/>
              <a:gd name="T46" fmla="*/ 238 w 325"/>
              <a:gd name="T47" fmla="*/ 183 h 202"/>
              <a:gd name="T48" fmla="*/ 259 w 325"/>
              <a:gd name="T49" fmla="*/ 160 h 202"/>
              <a:gd name="T50" fmla="*/ 252 w 325"/>
              <a:gd name="T51" fmla="*/ 101 h 202"/>
              <a:gd name="T52" fmla="*/ 290 w 325"/>
              <a:gd name="T53" fmla="*/ 83 h 202"/>
              <a:gd name="T54" fmla="*/ 322 w 325"/>
              <a:gd name="T55" fmla="*/ 71 h 202"/>
              <a:gd name="T56" fmla="*/ 319 w 325"/>
              <a:gd name="T57" fmla="*/ 57 h 202"/>
              <a:gd name="T58" fmla="*/ 11 w 325"/>
              <a:gd name="T59" fmla="*/ 161 h 202"/>
              <a:gd name="T60" fmla="*/ 25 w 325"/>
              <a:gd name="T61" fmla="*/ 143 h 202"/>
              <a:gd name="T62" fmla="*/ 33 w 325"/>
              <a:gd name="T63" fmla="*/ 169 h 202"/>
              <a:gd name="T64" fmla="*/ 36 w 325"/>
              <a:gd name="T65" fmla="*/ 123 h 202"/>
              <a:gd name="T66" fmla="*/ 26 w 325"/>
              <a:gd name="T67" fmla="*/ 135 h 202"/>
              <a:gd name="T68" fmla="*/ 10 w 325"/>
              <a:gd name="T69" fmla="*/ 127 h 202"/>
              <a:gd name="T70" fmla="*/ 16 w 325"/>
              <a:gd name="T71" fmla="*/ 111 h 202"/>
              <a:gd name="T72" fmla="*/ 26 w 325"/>
              <a:gd name="T73" fmla="*/ 111 h 202"/>
              <a:gd name="T74" fmla="*/ 252 w 325"/>
              <a:gd name="T75" fmla="*/ 149 h 202"/>
              <a:gd name="T76" fmla="*/ 244 w 325"/>
              <a:gd name="T77" fmla="*/ 167 h 202"/>
              <a:gd name="T78" fmla="*/ 201 w 325"/>
              <a:gd name="T79" fmla="*/ 189 h 202"/>
              <a:gd name="T80" fmla="*/ 147 w 325"/>
              <a:gd name="T81" fmla="*/ 193 h 202"/>
              <a:gd name="T82" fmla="*/ 94 w 325"/>
              <a:gd name="T83" fmla="*/ 178 h 202"/>
              <a:gd name="T84" fmla="*/ 71 w 325"/>
              <a:gd name="T85" fmla="*/ 157 h 202"/>
              <a:gd name="T86" fmla="*/ 80 w 325"/>
              <a:gd name="T87" fmla="*/ 100 h 202"/>
              <a:gd name="T88" fmla="*/ 154 w 325"/>
              <a:gd name="T89" fmla="*/ 127 h 202"/>
              <a:gd name="T90" fmla="*/ 177 w 325"/>
              <a:gd name="T91" fmla="*/ 126 h 202"/>
              <a:gd name="T92" fmla="*/ 218 w 325"/>
              <a:gd name="T93" fmla="*/ 111 h 202"/>
              <a:gd name="T94" fmla="*/ 252 w 325"/>
              <a:gd name="T95" fmla="*/ 149 h 202"/>
              <a:gd name="T96" fmla="*/ 250 w 325"/>
              <a:gd name="T97" fmla="*/ 91 h 202"/>
              <a:gd name="T98" fmla="*/ 236 w 325"/>
              <a:gd name="T99" fmla="*/ 85 h 202"/>
              <a:gd name="T100" fmla="*/ 161 w 325"/>
              <a:gd name="T101" fmla="*/ 72 h 202"/>
              <a:gd name="T102" fmla="*/ 141 w 325"/>
              <a:gd name="T103" fmla="*/ 74 h 202"/>
              <a:gd name="T104" fmla="*/ 146 w 325"/>
              <a:gd name="T105" fmla="*/ 80 h 202"/>
              <a:gd name="T106" fmla="*/ 161 w 325"/>
              <a:gd name="T107" fmla="*/ 80 h 202"/>
              <a:gd name="T108" fmla="*/ 221 w 325"/>
              <a:gd name="T109" fmla="*/ 88 h 202"/>
              <a:gd name="T110" fmla="*/ 224 w 325"/>
              <a:gd name="T111" fmla="*/ 100 h 202"/>
              <a:gd name="T112" fmla="*/ 166 w 325"/>
              <a:gd name="T113" fmla="*/ 121 h 202"/>
              <a:gd name="T114" fmla="*/ 45 w 325"/>
              <a:gd name="T115" fmla="*/ 77 h 202"/>
              <a:gd name="T116" fmla="*/ 17 w 325"/>
              <a:gd name="T117" fmla="*/ 63 h 202"/>
              <a:gd name="T118" fmla="*/ 157 w 325"/>
              <a:gd name="T119" fmla="*/ 9 h 202"/>
              <a:gd name="T120" fmla="*/ 173 w 325"/>
              <a:gd name="T121" fmla="*/ 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5" h="202">
                <a:moveTo>
                  <a:pt x="319" y="57"/>
                </a:moveTo>
                <a:lnTo>
                  <a:pt x="223" y="20"/>
                </a:lnTo>
                <a:lnTo>
                  <a:pt x="223" y="20"/>
                </a:lnTo>
                <a:lnTo>
                  <a:pt x="177" y="2"/>
                </a:lnTo>
                <a:lnTo>
                  <a:pt x="177" y="2"/>
                </a:lnTo>
                <a:lnTo>
                  <a:pt x="172" y="0"/>
                </a:lnTo>
                <a:lnTo>
                  <a:pt x="169" y="0"/>
                </a:lnTo>
                <a:lnTo>
                  <a:pt x="161" y="0"/>
                </a:lnTo>
                <a:lnTo>
                  <a:pt x="48" y="43"/>
                </a:lnTo>
                <a:lnTo>
                  <a:pt x="48" y="43"/>
                </a:lnTo>
                <a:lnTo>
                  <a:pt x="11" y="57"/>
                </a:lnTo>
                <a:lnTo>
                  <a:pt x="11" y="57"/>
                </a:lnTo>
                <a:lnTo>
                  <a:pt x="6" y="60"/>
                </a:lnTo>
                <a:lnTo>
                  <a:pt x="6" y="60"/>
                </a:lnTo>
                <a:lnTo>
                  <a:pt x="5" y="62"/>
                </a:lnTo>
                <a:lnTo>
                  <a:pt x="3" y="65"/>
                </a:lnTo>
                <a:lnTo>
                  <a:pt x="3" y="65"/>
                </a:lnTo>
                <a:lnTo>
                  <a:pt x="5" y="68"/>
                </a:lnTo>
                <a:lnTo>
                  <a:pt x="6" y="69"/>
                </a:lnTo>
                <a:lnTo>
                  <a:pt x="6" y="69"/>
                </a:lnTo>
                <a:lnTo>
                  <a:pt x="11" y="72"/>
                </a:lnTo>
                <a:lnTo>
                  <a:pt x="11" y="72"/>
                </a:lnTo>
                <a:lnTo>
                  <a:pt x="14" y="74"/>
                </a:lnTo>
                <a:lnTo>
                  <a:pt x="14" y="74"/>
                </a:lnTo>
                <a:lnTo>
                  <a:pt x="16" y="75"/>
                </a:lnTo>
                <a:lnTo>
                  <a:pt x="17" y="77"/>
                </a:lnTo>
                <a:lnTo>
                  <a:pt x="17" y="77"/>
                </a:lnTo>
                <a:lnTo>
                  <a:pt x="17" y="100"/>
                </a:lnTo>
                <a:lnTo>
                  <a:pt x="17" y="100"/>
                </a:lnTo>
                <a:lnTo>
                  <a:pt x="16" y="101"/>
                </a:lnTo>
                <a:lnTo>
                  <a:pt x="14" y="103"/>
                </a:lnTo>
                <a:lnTo>
                  <a:pt x="14" y="103"/>
                </a:lnTo>
                <a:lnTo>
                  <a:pt x="10" y="106"/>
                </a:lnTo>
                <a:lnTo>
                  <a:pt x="5" y="109"/>
                </a:lnTo>
                <a:lnTo>
                  <a:pt x="2" y="114"/>
                </a:lnTo>
                <a:lnTo>
                  <a:pt x="0" y="120"/>
                </a:lnTo>
                <a:lnTo>
                  <a:pt x="0" y="120"/>
                </a:lnTo>
                <a:lnTo>
                  <a:pt x="0" y="126"/>
                </a:lnTo>
                <a:lnTo>
                  <a:pt x="0" y="126"/>
                </a:lnTo>
                <a:lnTo>
                  <a:pt x="2" y="132"/>
                </a:lnTo>
                <a:lnTo>
                  <a:pt x="6" y="138"/>
                </a:lnTo>
                <a:lnTo>
                  <a:pt x="6" y="138"/>
                </a:lnTo>
                <a:lnTo>
                  <a:pt x="8" y="140"/>
                </a:lnTo>
                <a:lnTo>
                  <a:pt x="8" y="141"/>
                </a:lnTo>
                <a:lnTo>
                  <a:pt x="5" y="153"/>
                </a:lnTo>
                <a:lnTo>
                  <a:pt x="5" y="153"/>
                </a:lnTo>
                <a:lnTo>
                  <a:pt x="2" y="176"/>
                </a:lnTo>
                <a:lnTo>
                  <a:pt x="2" y="176"/>
                </a:lnTo>
                <a:lnTo>
                  <a:pt x="0" y="183"/>
                </a:lnTo>
                <a:lnTo>
                  <a:pt x="0" y="183"/>
                </a:lnTo>
                <a:lnTo>
                  <a:pt x="2" y="186"/>
                </a:lnTo>
                <a:lnTo>
                  <a:pt x="5" y="187"/>
                </a:lnTo>
                <a:lnTo>
                  <a:pt x="37" y="187"/>
                </a:lnTo>
                <a:lnTo>
                  <a:pt x="37" y="187"/>
                </a:lnTo>
                <a:lnTo>
                  <a:pt x="42" y="186"/>
                </a:lnTo>
                <a:lnTo>
                  <a:pt x="42" y="186"/>
                </a:lnTo>
                <a:lnTo>
                  <a:pt x="42" y="183"/>
                </a:lnTo>
                <a:lnTo>
                  <a:pt x="42" y="179"/>
                </a:lnTo>
                <a:lnTo>
                  <a:pt x="42" y="179"/>
                </a:lnTo>
                <a:lnTo>
                  <a:pt x="42" y="167"/>
                </a:lnTo>
                <a:lnTo>
                  <a:pt x="42" y="167"/>
                </a:lnTo>
                <a:lnTo>
                  <a:pt x="36" y="146"/>
                </a:lnTo>
                <a:lnTo>
                  <a:pt x="36" y="143"/>
                </a:lnTo>
                <a:lnTo>
                  <a:pt x="36" y="143"/>
                </a:lnTo>
                <a:lnTo>
                  <a:pt x="36" y="140"/>
                </a:lnTo>
                <a:lnTo>
                  <a:pt x="37" y="137"/>
                </a:lnTo>
                <a:lnTo>
                  <a:pt x="37" y="137"/>
                </a:lnTo>
                <a:lnTo>
                  <a:pt x="42" y="132"/>
                </a:lnTo>
                <a:lnTo>
                  <a:pt x="43" y="127"/>
                </a:lnTo>
                <a:lnTo>
                  <a:pt x="43" y="121"/>
                </a:lnTo>
                <a:lnTo>
                  <a:pt x="42" y="117"/>
                </a:lnTo>
                <a:lnTo>
                  <a:pt x="42" y="117"/>
                </a:lnTo>
                <a:lnTo>
                  <a:pt x="40" y="112"/>
                </a:lnTo>
                <a:lnTo>
                  <a:pt x="37" y="109"/>
                </a:lnTo>
                <a:lnTo>
                  <a:pt x="33" y="106"/>
                </a:lnTo>
                <a:lnTo>
                  <a:pt x="28" y="103"/>
                </a:lnTo>
                <a:lnTo>
                  <a:pt x="28" y="103"/>
                </a:lnTo>
                <a:lnTo>
                  <a:pt x="26" y="101"/>
                </a:lnTo>
                <a:lnTo>
                  <a:pt x="25" y="98"/>
                </a:lnTo>
                <a:lnTo>
                  <a:pt x="25" y="98"/>
                </a:lnTo>
                <a:lnTo>
                  <a:pt x="25" y="85"/>
                </a:lnTo>
                <a:lnTo>
                  <a:pt x="25" y="77"/>
                </a:lnTo>
                <a:lnTo>
                  <a:pt x="28" y="78"/>
                </a:lnTo>
                <a:lnTo>
                  <a:pt x="28" y="78"/>
                </a:lnTo>
                <a:lnTo>
                  <a:pt x="29" y="78"/>
                </a:lnTo>
                <a:lnTo>
                  <a:pt x="40" y="83"/>
                </a:lnTo>
                <a:lnTo>
                  <a:pt x="40" y="83"/>
                </a:lnTo>
                <a:lnTo>
                  <a:pt x="68" y="94"/>
                </a:lnTo>
                <a:lnTo>
                  <a:pt x="68" y="94"/>
                </a:lnTo>
                <a:lnTo>
                  <a:pt x="71" y="95"/>
                </a:lnTo>
                <a:lnTo>
                  <a:pt x="71" y="98"/>
                </a:lnTo>
                <a:lnTo>
                  <a:pt x="71" y="106"/>
                </a:lnTo>
                <a:lnTo>
                  <a:pt x="71" y="106"/>
                </a:lnTo>
                <a:lnTo>
                  <a:pt x="63" y="149"/>
                </a:lnTo>
                <a:lnTo>
                  <a:pt x="63" y="149"/>
                </a:lnTo>
                <a:lnTo>
                  <a:pt x="62" y="153"/>
                </a:lnTo>
                <a:lnTo>
                  <a:pt x="63" y="160"/>
                </a:lnTo>
                <a:lnTo>
                  <a:pt x="66" y="164"/>
                </a:lnTo>
                <a:lnTo>
                  <a:pt x="69" y="170"/>
                </a:lnTo>
                <a:lnTo>
                  <a:pt x="69" y="170"/>
                </a:lnTo>
                <a:lnTo>
                  <a:pt x="80" y="179"/>
                </a:lnTo>
                <a:lnTo>
                  <a:pt x="92" y="187"/>
                </a:lnTo>
                <a:lnTo>
                  <a:pt x="108" y="193"/>
                </a:lnTo>
                <a:lnTo>
                  <a:pt x="123" y="196"/>
                </a:lnTo>
                <a:lnTo>
                  <a:pt x="123" y="196"/>
                </a:lnTo>
                <a:lnTo>
                  <a:pt x="143" y="199"/>
                </a:lnTo>
                <a:lnTo>
                  <a:pt x="143" y="199"/>
                </a:lnTo>
                <a:lnTo>
                  <a:pt x="152" y="201"/>
                </a:lnTo>
                <a:lnTo>
                  <a:pt x="152" y="201"/>
                </a:lnTo>
                <a:lnTo>
                  <a:pt x="154" y="201"/>
                </a:lnTo>
                <a:lnTo>
                  <a:pt x="155" y="202"/>
                </a:lnTo>
                <a:lnTo>
                  <a:pt x="167" y="202"/>
                </a:lnTo>
                <a:lnTo>
                  <a:pt x="167" y="202"/>
                </a:lnTo>
                <a:lnTo>
                  <a:pt x="180" y="201"/>
                </a:lnTo>
                <a:lnTo>
                  <a:pt x="180" y="201"/>
                </a:lnTo>
                <a:lnTo>
                  <a:pt x="200" y="196"/>
                </a:lnTo>
                <a:lnTo>
                  <a:pt x="219" y="192"/>
                </a:lnTo>
                <a:lnTo>
                  <a:pt x="219" y="192"/>
                </a:lnTo>
                <a:lnTo>
                  <a:pt x="229" y="187"/>
                </a:lnTo>
                <a:lnTo>
                  <a:pt x="238" y="183"/>
                </a:lnTo>
                <a:lnTo>
                  <a:pt x="246" y="176"/>
                </a:lnTo>
                <a:lnTo>
                  <a:pt x="252" y="170"/>
                </a:lnTo>
                <a:lnTo>
                  <a:pt x="252" y="170"/>
                </a:lnTo>
                <a:lnTo>
                  <a:pt x="256" y="166"/>
                </a:lnTo>
                <a:lnTo>
                  <a:pt x="259" y="160"/>
                </a:lnTo>
                <a:lnTo>
                  <a:pt x="259" y="153"/>
                </a:lnTo>
                <a:lnTo>
                  <a:pt x="259" y="147"/>
                </a:lnTo>
                <a:lnTo>
                  <a:pt x="258" y="138"/>
                </a:lnTo>
                <a:lnTo>
                  <a:pt x="258" y="138"/>
                </a:lnTo>
                <a:lnTo>
                  <a:pt x="252" y="101"/>
                </a:lnTo>
                <a:lnTo>
                  <a:pt x="252" y="101"/>
                </a:lnTo>
                <a:lnTo>
                  <a:pt x="252" y="98"/>
                </a:lnTo>
                <a:lnTo>
                  <a:pt x="255" y="97"/>
                </a:lnTo>
                <a:lnTo>
                  <a:pt x="255" y="97"/>
                </a:lnTo>
                <a:lnTo>
                  <a:pt x="290" y="83"/>
                </a:lnTo>
                <a:lnTo>
                  <a:pt x="308" y="75"/>
                </a:lnTo>
                <a:lnTo>
                  <a:pt x="308" y="75"/>
                </a:lnTo>
                <a:lnTo>
                  <a:pt x="318" y="72"/>
                </a:lnTo>
                <a:lnTo>
                  <a:pt x="318" y="72"/>
                </a:lnTo>
                <a:lnTo>
                  <a:pt x="322" y="71"/>
                </a:lnTo>
                <a:lnTo>
                  <a:pt x="325" y="66"/>
                </a:lnTo>
                <a:lnTo>
                  <a:pt x="325" y="62"/>
                </a:lnTo>
                <a:lnTo>
                  <a:pt x="325" y="62"/>
                </a:lnTo>
                <a:lnTo>
                  <a:pt x="324" y="60"/>
                </a:lnTo>
                <a:lnTo>
                  <a:pt x="319" y="57"/>
                </a:lnTo>
                <a:lnTo>
                  <a:pt x="319" y="57"/>
                </a:lnTo>
                <a:close/>
                <a:moveTo>
                  <a:pt x="10" y="179"/>
                </a:moveTo>
                <a:lnTo>
                  <a:pt x="10" y="178"/>
                </a:lnTo>
                <a:lnTo>
                  <a:pt x="10" y="178"/>
                </a:lnTo>
                <a:lnTo>
                  <a:pt x="11" y="161"/>
                </a:lnTo>
                <a:lnTo>
                  <a:pt x="16" y="144"/>
                </a:lnTo>
                <a:lnTo>
                  <a:pt x="16" y="143"/>
                </a:lnTo>
                <a:lnTo>
                  <a:pt x="22" y="143"/>
                </a:lnTo>
                <a:lnTo>
                  <a:pt x="22" y="143"/>
                </a:lnTo>
                <a:lnTo>
                  <a:pt x="25" y="143"/>
                </a:lnTo>
                <a:lnTo>
                  <a:pt x="25" y="143"/>
                </a:lnTo>
                <a:lnTo>
                  <a:pt x="26" y="144"/>
                </a:lnTo>
                <a:lnTo>
                  <a:pt x="28" y="146"/>
                </a:lnTo>
                <a:lnTo>
                  <a:pt x="28" y="146"/>
                </a:lnTo>
                <a:lnTo>
                  <a:pt x="33" y="169"/>
                </a:lnTo>
                <a:lnTo>
                  <a:pt x="33" y="169"/>
                </a:lnTo>
                <a:lnTo>
                  <a:pt x="34" y="175"/>
                </a:lnTo>
                <a:lnTo>
                  <a:pt x="34" y="179"/>
                </a:lnTo>
                <a:lnTo>
                  <a:pt x="10" y="179"/>
                </a:lnTo>
                <a:close/>
                <a:moveTo>
                  <a:pt x="36" y="123"/>
                </a:moveTo>
                <a:lnTo>
                  <a:pt x="36" y="123"/>
                </a:lnTo>
                <a:lnTo>
                  <a:pt x="34" y="127"/>
                </a:lnTo>
                <a:lnTo>
                  <a:pt x="31" y="132"/>
                </a:lnTo>
                <a:lnTo>
                  <a:pt x="31" y="132"/>
                </a:lnTo>
                <a:lnTo>
                  <a:pt x="26" y="135"/>
                </a:lnTo>
                <a:lnTo>
                  <a:pt x="22" y="135"/>
                </a:lnTo>
                <a:lnTo>
                  <a:pt x="22" y="135"/>
                </a:lnTo>
                <a:lnTo>
                  <a:pt x="16" y="135"/>
                </a:lnTo>
                <a:lnTo>
                  <a:pt x="13" y="132"/>
                </a:lnTo>
                <a:lnTo>
                  <a:pt x="10" y="127"/>
                </a:lnTo>
                <a:lnTo>
                  <a:pt x="8" y="123"/>
                </a:lnTo>
                <a:lnTo>
                  <a:pt x="8" y="123"/>
                </a:lnTo>
                <a:lnTo>
                  <a:pt x="10" y="118"/>
                </a:lnTo>
                <a:lnTo>
                  <a:pt x="11" y="114"/>
                </a:lnTo>
                <a:lnTo>
                  <a:pt x="16" y="111"/>
                </a:lnTo>
                <a:lnTo>
                  <a:pt x="22" y="109"/>
                </a:lnTo>
                <a:lnTo>
                  <a:pt x="22" y="109"/>
                </a:lnTo>
                <a:lnTo>
                  <a:pt x="22" y="109"/>
                </a:lnTo>
                <a:lnTo>
                  <a:pt x="22" y="109"/>
                </a:lnTo>
                <a:lnTo>
                  <a:pt x="26" y="111"/>
                </a:lnTo>
                <a:lnTo>
                  <a:pt x="31" y="114"/>
                </a:lnTo>
                <a:lnTo>
                  <a:pt x="34" y="118"/>
                </a:lnTo>
                <a:lnTo>
                  <a:pt x="36" y="123"/>
                </a:lnTo>
                <a:lnTo>
                  <a:pt x="36" y="123"/>
                </a:lnTo>
                <a:close/>
                <a:moveTo>
                  <a:pt x="252" y="149"/>
                </a:moveTo>
                <a:lnTo>
                  <a:pt x="252" y="149"/>
                </a:lnTo>
                <a:lnTo>
                  <a:pt x="252" y="153"/>
                </a:lnTo>
                <a:lnTo>
                  <a:pt x="250" y="158"/>
                </a:lnTo>
                <a:lnTo>
                  <a:pt x="249" y="163"/>
                </a:lnTo>
                <a:lnTo>
                  <a:pt x="244" y="167"/>
                </a:lnTo>
                <a:lnTo>
                  <a:pt x="244" y="167"/>
                </a:lnTo>
                <a:lnTo>
                  <a:pt x="235" y="173"/>
                </a:lnTo>
                <a:lnTo>
                  <a:pt x="226" y="179"/>
                </a:lnTo>
                <a:lnTo>
                  <a:pt x="213" y="186"/>
                </a:lnTo>
                <a:lnTo>
                  <a:pt x="201" y="189"/>
                </a:lnTo>
                <a:lnTo>
                  <a:pt x="201" y="189"/>
                </a:lnTo>
                <a:lnTo>
                  <a:pt x="181" y="193"/>
                </a:lnTo>
                <a:lnTo>
                  <a:pt x="161" y="195"/>
                </a:lnTo>
                <a:lnTo>
                  <a:pt x="161" y="195"/>
                </a:lnTo>
                <a:lnTo>
                  <a:pt x="147" y="193"/>
                </a:lnTo>
                <a:lnTo>
                  <a:pt x="132" y="192"/>
                </a:lnTo>
                <a:lnTo>
                  <a:pt x="132" y="192"/>
                </a:lnTo>
                <a:lnTo>
                  <a:pt x="118" y="189"/>
                </a:lnTo>
                <a:lnTo>
                  <a:pt x="105" y="184"/>
                </a:lnTo>
                <a:lnTo>
                  <a:pt x="94" y="178"/>
                </a:lnTo>
                <a:lnTo>
                  <a:pt x="82" y="170"/>
                </a:lnTo>
                <a:lnTo>
                  <a:pt x="82" y="170"/>
                </a:lnTo>
                <a:lnTo>
                  <a:pt x="74" y="163"/>
                </a:lnTo>
                <a:lnTo>
                  <a:pt x="74" y="163"/>
                </a:lnTo>
                <a:lnTo>
                  <a:pt x="71" y="157"/>
                </a:lnTo>
                <a:lnTo>
                  <a:pt x="71" y="150"/>
                </a:lnTo>
                <a:lnTo>
                  <a:pt x="71" y="150"/>
                </a:lnTo>
                <a:lnTo>
                  <a:pt x="77" y="114"/>
                </a:lnTo>
                <a:lnTo>
                  <a:pt x="78" y="101"/>
                </a:lnTo>
                <a:lnTo>
                  <a:pt x="80" y="100"/>
                </a:lnTo>
                <a:lnTo>
                  <a:pt x="80" y="98"/>
                </a:lnTo>
                <a:lnTo>
                  <a:pt x="115" y="112"/>
                </a:lnTo>
                <a:lnTo>
                  <a:pt x="115" y="112"/>
                </a:lnTo>
                <a:lnTo>
                  <a:pt x="154" y="127"/>
                </a:lnTo>
                <a:lnTo>
                  <a:pt x="154" y="127"/>
                </a:lnTo>
                <a:lnTo>
                  <a:pt x="160" y="129"/>
                </a:lnTo>
                <a:lnTo>
                  <a:pt x="164" y="129"/>
                </a:lnTo>
                <a:lnTo>
                  <a:pt x="164" y="129"/>
                </a:lnTo>
                <a:lnTo>
                  <a:pt x="170" y="129"/>
                </a:lnTo>
                <a:lnTo>
                  <a:pt x="177" y="126"/>
                </a:lnTo>
                <a:lnTo>
                  <a:pt x="177" y="126"/>
                </a:lnTo>
                <a:lnTo>
                  <a:pt x="201" y="117"/>
                </a:lnTo>
                <a:lnTo>
                  <a:pt x="201" y="117"/>
                </a:lnTo>
                <a:lnTo>
                  <a:pt x="218" y="111"/>
                </a:lnTo>
                <a:lnTo>
                  <a:pt x="218" y="111"/>
                </a:lnTo>
                <a:lnTo>
                  <a:pt x="233" y="104"/>
                </a:lnTo>
                <a:lnTo>
                  <a:pt x="242" y="101"/>
                </a:lnTo>
                <a:lnTo>
                  <a:pt x="247" y="126"/>
                </a:lnTo>
                <a:lnTo>
                  <a:pt x="247" y="126"/>
                </a:lnTo>
                <a:lnTo>
                  <a:pt x="252" y="149"/>
                </a:lnTo>
                <a:lnTo>
                  <a:pt x="252" y="149"/>
                </a:lnTo>
                <a:close/>
                <a:moveTo>
                  <a:pt x="285" y="77"/>
                </a:moveTo>
                <a:lnTo>
                  <a:pt x="285" y="77"/>
                </a:lnTo>
                <a:lnTo>
                  <a:pt x="250" y="91"/>
                </a:lnTo>
                <a:lnTo>
                  <a:pt x="250" y="91"/>
                </a:lnTo>
                <a:lnTo>
                  <a:pt x="247" y="91"/>
                </a:lnTo>
                <a:lnTo>
                  <a:pt x="247" y="91"/>
                </a:lnTo>
                <a:lnTo>
                  <a:pt x="246" y="91"/>
                </a:lnTo>
                <a:lnTo>
                  <a:pt x="246" y="91"/>
                </a:lnTo>
                <a:lnTo>
                  <a:pt x="236" y="85"/>
                </a:lnTo>
                <a:lnTo>
                  <a:pt x="226" y="81"/>
                </a:lnTo>
                <a:lnTo>
                  <a:pt x="207" y="77"/>
                </a:lnTo>
                <a:lnTo>
                  <a:pt x="207" y="77"/>
                </a:lnTo>
                <a:lnTo>
                  <a:pt x="186" y="72"/>
                </a:lnTo>
                <a:lnTo>
                  <a:pt x="161" y="72"/>
                </a:lnTo>
                <a:lnTo>
                  <a:pt x="161" y="72"/>
                </a:lnTo>
                <a:lnTo>
                  <a:pt x="144" y="72"/>
                </a:lnTo>
                <a:lnTo>
                  <a:pt x="144" y="72"/>
                </a:lnTo>
                <a:lnTo>
                  <a:pt x="141" y="74"/>
                </a:lnTo>
                <a:lnTo>
                  <a:pt x="141" y="74"/>
                </a:lnTo>
                <a:lnTo>
                  <a:pt x="140" y="77"/>
                </a:lnTo>
                <a:lnTo>
                  <a:pt x="140" y="77"/>
                </a:lnTo>
                <a:lnTo>
                  <a:pt x="141" y="78"/>
                </a:lnTo>
                <a:lnTo>
                  <a:pt x="143" y="80"/>
                </a:lnTo>
                <a:lnTo>
                  <a:pt x="146" y="80"/>
                </a:lnTo>
                <a:lnTo>
                  <a:pt x="146" y="80"/>
                </a:lnTo>
                <a:lnTo>
                  <a:pt x="146" y="80"/>
                </a:lnTo>
                <a:lnTo>
                  <a:pt x="146" y="80"/>
                </a:lnTo>
                <a:lnTo>
                  <a:pt x="161" y="80"/>
                </a:lnTo>
                <a:lnTo>
                  <a:pt x="161" y="80"/>
                </a:lnTo>
                <a:lnTo>
                  <a:pt x="178" y="80"/>
                </a:lnTo>
                <a:lnTo>
                  <a:pt x="193" y="81"/>
                </a:lnTo>
                <a:lnTo>
                  <a:pt x="207" y="85"/>
                </a:lnTo>
                <a:lnTo>
                  <a:pt x="221" y="88"/>
                </a:lnTo>
                <a:lnTo>
                  <a:pt x="221" y="88"/>
                </a:lnTo>
                <a:lnTo>
                  <a:pt x="230" y="91"/>
                </a:lnTo>
                <a:lnTo>
                  <a:pt x="233" y="92"/>
                </a:lnTo>
                <a:lnTo>
                  <a:pt x="235" y="94"/>
                </a:lnTo>
                <a:lnTo>
                  <a:pt x="235" y="95"/>
                </a:lnTo>
                <a:lnTo>
                  <a:pt x="224" y="100"/>
                </a:lnTo>
                <a:lnTo>
                  <a:pt x="207" y="106"/>
                </a:lnTo>
                <a:lnTo>
                  <a:pt x="207" y="106"/>
                </a:lnTo>
                <a:lnTo>
                  <a:pt x="175" y="120"/>
                </a:lnTo>
                <a:lnTo>
                  <a:pt x="175" y="120"/>
                </a:lnTo>
                <a:lnTo>
                  <a:pt x="166" y="121"/>
                </a:lnTo>
                <a:lnTo>
                  <a:pt x="166" y="121"/>
                </a:lnTo>
                <a:lnTo>
                  <a:pt x="155" y="120"/>
                </a:lnTo>
                <a:lnTo>
                  <a:pt x="155" y="120"/>
                </a:lnTo>
                <a:lnTo>
                  <a:pt x="45" y="77"/>
                </a:lnTo>
                <a:lnTo>
                  <a:pt x="45" y="77"/>
                </a:lnTo>
                <a:lnTo>
                  <a:pt x="28" y="69"/>
                </a:lnTo>
                <a:lnTo>
                  <a:pt x="19" y="66"/>
                </a:lnTo>
                <a:lnTo>
                  <a:pt x="17" y="66"/>
                </a:lnTo>
                <a:lnTo>
                  <a:pt x="17" y="63"/>
                </a:lnTo>
                <a:lnTo>
                  <a:pt x="17" y="63"/>
                </a:lnTo>
                <a:lnTo>
                  <a:pt x="33" y="57"/>
                </a:lnTo>
                <a:lnTo>
                  <a:pt x="129" y="20"/>
                </a:lnTo>
                <a:lnTo>
                  <a:pt x="141" y="16"/>
                </a:lnTo>
                <a:lnTo>
                  <a:pt x="141" y="16"/>
                </a:lnTo>
                <a:lnTo>
                  <a:pt x="157" y="9"/>
                </a:lnTo>
                <a:lnTo>
                  <a:pt x="157" y="9"/>
                </a:lnTo>
                <a:lnTo>
                  <a:pt x="166" y="8"/>
                </a:lnTo>
                <a:lnTo>
                  <a:pt x="166" y="8"/>
                </a:lnTo>
                <a:lnTo>
                  <a:pt x="173" y="9"/>
                </a:lnTo>
                <a:lnTo>
                  <a:pt x="173" y="9"/>
                </a:lnTo>
                <a:lnTo>
                  <a:pt x="218" y="26"/>
                </a:lnTo>
                <a:lnTo>
                  <a:pt x="308" y="62"/>
                </a:lnTo>
                <a:lnTo>
                  <a:pt x="316" y="65"/>
                </a:lnTo>
                <a:lnTo>
                  <a:pt x="285" y="7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a:p>
        </p:txBody>
      </p:sp>
      <p:grpSp>
        <p:nvGrpSpPr>
          <p:cNvPr id="303" name="Group 302"/>
          <p:cNvGrpSpPr/>
          <p:nvPr/>
        </p:nvGrpSpPr>
        <p:grpSpPr>
          <a:xfrm>
            <a:off x="9920005" y="1577304"/>
            <a:ext cx="581544" cy="304329"/>
            <a:chOff x="8204201" y="1384300"/>
            <a:chExt cx="493713" cy="344488"/>
          </a:xfrm>
        </p:grpSpPr>
        <p:sp>
          <p:nvSpPr>
            <p:cNvPr id="304" name="Freeform 592"/>
            <p:cNvSpPr>
              <a:spLocks/>
            </p:cNvSpPr>
            <p:nvPr/>
          </p:nvSpPr>
          <p:spPr bwMode="auto">
            <a:xfrm>
              <a:off x="8318501" y="1668463"/>
              <a:ext cx="14288" cy="14288"/>
            </a:xfrm>
            <a:custGeom>
              <a:avLst/>
              <a:gdLst>
                <a:gd name="T0" fmla="*/ 5 w 9"/>
                <a:gd name="T1" fmla="*/ 9 h 9"/>
                <a:gd name="T2" fmla="*/ 5 w 9"/>
                <a:gd name="T3" fmla="*/ 9 h 9"/>
                <a:gd name="T4" fmla="*/ 8 w 9"/>
                <a:gd name="T5" fmla="*/ 8 h 9"/>
                <a:gd name="T6" fmla="*/ 9 w 9"/>
                <a:gd name="T7" fmla="*/ 4 h 9"/>
                <a:gd name="T8" fmla="*/ 9 w 9"/>
                <a:gd name="T9" fmla="*/ 4 h 9"/>
                <a:gd name="T10" fmla="*/ 8 w 9"/>
                <a:gd name="T11" fmla="*/ 1 h 9"/>
                <a:gd name="T12" fmla="*/ 5 w 9"/>
                <a:gd name="T13" fmla="*/ 0 h 9"/>
                <a:gd name="T14" fmla="*/ 5 w 9"/>
                <a:gd name="T15" fmla="*/ 0 h 9"/>
                <a:gd name="T16" fmla="*/ 1 w 9"/>
                <a:gd name="T17" fmla="*/ 1 h 9"/>
                <a:gd name="T18" fmla="*/ 0 w 9"/>
                <a:gd name="T19" fmla="*/ 4 h 9"/>
                <a:gd name="T20" fmla="*/ 0 w 9"/>
                <a:gd name="T21" fmla="*/ 4 h 9"/>
                <a:gd name="T22" fmla="*/ 1 w 9"/>
                <a:gd name="T23" fmla="*/ 8 h 9"/>
                <a:gd name="T24" fmla="*/ 5 w 9"/>
                <a:gd name="T25" fmla="*/ 9 h 9"/>
                <a:gd name="T26" fmla="*/ 5 w 9"/>
                <a:gd name="T2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5" y="9"/>
                  </a:moveTo>
                  <a:lnTo>
                    <a:pt x="5" y="9"/>
                  </a:lnTo>
                  <a:lnTo>
                    <a:pt x="8" y="8"/>
                  </a:lnTo>
                  <a:lnTo>
                    <a:pt x="9" y="4"/>
                  </a:lnTo>
                  <a:lnTo>
                    <a:pt x="9" y="4"/>
                  </a:lnTo>
                  <a:lnTo>
                    <a:pt x="8" y="1"/>
                  </a:lnTo>
                  <a:lnTo>
                    <a:pt x="5" y="0"/>
                  </a:lnTo>
                  <a:lnTo>
                    <a:pt x="5" y="0"/>
                  </a:lnTo>
                  <a:lnTo>
                    <a:pt x="1" y="1"/>
                  </a:lnTo>
                  <a:lnTo>
                    <a:pt x="0" y="4"/>
                  </a:lnTo>
                  <a:lnTo>
                    <a:pt x="0" y="4"/>
                  </a:lnTo>
                  <a:lnTo>
                    <a:pt x="1" y="8"/>
                  </a:lnTo>
                  <a:lnTo>
                    <a:pt x="5" y="9"/>
                  </a:lnTo>
                  <a:lnTo>
                    <a:pt x="5"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Freeform 593"/>
            <p:cNvSpPr>
              <a:spLocks/>
            </p:cNvSpPr>
            <p:nvPr/>
          </p:nvSpPr>
          <p:spPr bwMode="auto">
            <a:xfrm>
              <a:off x="8591551" y="1668463"/>
              <a:ext cx="15875" cy="14288"/>
            </a:xfrm>
            <a:custGeom>
              <a:avLst/>
              <a:gdLst>
                <a:gd name="T0" fmla="*/ 4 w 10"/>
                <a:gd name="T1" fmla="*/ 9 h 9"/>
                <a:gd name="T2" fmla="*/ 4 w 10"/>
                <a:gd name="T3" fmla="*/ 9 h 9"/>
                <a:gd name="T4" fmla="*/ 9 w 10"/>
                <a:gd name="T5" fmla="*/ 8 h 9"/>
                <a:gd name="T6" fmla="*/ 10 w 10"/>
                <a:gd name="T7" fmla="*/ 4 h 9"/>
                <a:gd name="T8" fmla="*/ 10 w 10"/>
                <a:gd name="T9" fmla="*/ 4 h 9"/>
                <a:gd name="T10" fmla="*/ 9 w 10"/>
                <a:gd name="T11" fmla="*/ 1 h 9"/>
                <a:gd name="T12" fmla="*/ 4 w 10"/>
                <a:gd name="T13" fmla="*/ 0 h 9"/>
                <a:gd name="T14" fmla="*/ 4 w 10"/>
                <a:gd name="T15" fmla="*/ 0 h 9"/>
                <a:gd name="T16" fmla="*/ 1 w 10"/>
                <a:gd name="T17" fmla="*/ 1 h 9"/>
                <a:gd name="T18" fmla="*/ 0 w 10"/>
                <a:gd name="T19" fmla="*/ 4 h 9"/>
                <a:gd name="T20" fmla="*/ 0 w 10"/>
                <a:gd name="T21" fmla="*/ 4 h 9"/>
                <a:gd name="T22" fmla="*/ 1 w 10"/>
                <a:gd name="T23" fmla="*/ 8 h 9"/>
                <a:gd name="T24" fmla="*/ 4 w 10"/>
                <a:gd name="T25" fmla="*/ 9 h 9"/>
                <a:gd name="T26" fmla="*/ 4 w 10"/>
                <a:gd name="T2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9">
                  <a:moveTo>
                    <a:pt x="4" y="9"/>
                  </a:moveTo>
                  <a:lnTo>
                    <a:pt x="4" y="9"/>
                  </a:lnTo>
                  <a:lnTo>
                    <a:pt x="9" y="8"/>
                  </a:lnTo>
                  <a:lnTo>
                    <a:pt x="10" y="4"/>
                  </a:lnTo>
                  <a:lnTo>
                    <a:pt x="10" y="4"/>
                  </a:lnTo>
                  <a:lnTo>
                    <a:pt x="9" y="1"/>
                  </a:lnTo>
                  <a:lnTo>
                    <a:pt x="4" y="0"/>
                  </a:lnTo>
                  <a:lnTo>
                    <a:pt x="4" y="0"/>
                  </a:lnTo>
                  <a:lnTo>
                    <a:pt x="1" y="1"/>
                  </a:lnTo>
                  <a:lnTo>
                    <a:pt x="0" y="4"/>
                  </a:lnTo>
                  <a:lnTo>
                    <a:pt x="0" y="4"/>
                  </a:lnTo>
                  <a:lnTo>
                    <a:pt x="1" y="8"/>
                  </a:lnTo>
                  <a:lnTo>
                    <a:pt x="4" y="9"/>
                  </a:lnTo>
                  <a:lnTo>
                    <a:pt x="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Freeform 594"/>
            <p:cNvSpPr>
              <a:spLocks noEditPoints="1"/>
            </p:cNvSpPr>
            <p:nvPr/>
          </p:nvSpPr>
          <p:spPr bwMode="auto">
            <a:xfrm>
              <a:off x="8204201" y="1384300"/>
              <a:ext cx="493713" cy="344488"/>
            </a:xfrm>
            <a:custGeom>
              <a:avLst/>
              <a:gdLst>
                <a:gd name="T0" fmla="*/ 253 w 311"/>
                <a:gd name="T1" fmla="*/ 50 h 217"/>
                <a:gd name="T2" fmla="*/ 228 w 311"/>
                <a:gd name="T3" fmla="*/ 17 h 217"/>
                <a:gd name="T4" fmla="*/ 204 w 311"/>
                <a:gd name="T5" fmla="*/ 0 h 217"/>
                <a:gd name="T6" fmla="*/ 20 w 311"/>
                <a:gd name="T7" fmla="*/ 13 h 217"/>
                <a:gd name="T8" fmla="*/ 0 w 311"/>
                <a:gd name="T9" fmla="*/ 33 h 217"/>
                <a:gd name="T10" fmla="*/ 6 w 311"/>
                <a:gd name="T11" fmla="*/ 183 h 217"/>
                <a:gd name="T12" fmla="*/ 43 w 311"/>
                <a:gd name="T13" fmla="*/ 188 h 217"/>
                <a:gd name="T14" fmla="*/ 55 w 311"/>
                <a:gd name="T15" fmla="*/ 210 h 217"/>
                <a:gd name="T16" fmla="*/ 77 w 311"/>
                <a:gd name="T17" fmla="*/ 217 h 217"/>
                <a:gd name="T18" fmla="*/ 93 w 311"/>
                <a:gd name="T19" fmla="*/ 213 h 217"/>
                <a:gd name="T20" fmla="*/ 109 w 311"/>
                <a:gd name="T21" fmla="*/ 194 h 217"/>
                <a:gd name="T22" fmla="*/ 216 w 311"/>
                <a:gd name="T23" fmla="*/ 188 h 217"/>
                <a:gd name="T24" fmla="*/ 222 w 311"/>
                <a:gd name="T25" fmla="*/ 205 h 217"/>
                <a:gd name="T26" fmla="*/ 242 w 311"/>
                <a:gd name="T27" fmla="*/ 217 h 217"/>
                <a:gd name="T28" fmla="*/ 260 w 311"/>
                <a:gd name="T29" fmla="*/ 216 h 217"/>
                <a:gd name="T30" fmla="*/ 279 w 311"/>
                <a:gd name="T31" fmla="*/ 200 h 217"/>
                <a:gd name="T32" fmla="*/ 293 w 311"/>
                <a:gd name="T33" fmla="*/ 188 h 217"/>
                <a:gd name="T34" fmla="*/ 311 w 311"/>
                <a:gd name="T35" fmla="*/ 170 h 217"/>
                <a:gd name="T36" fmla="*/ 308 w 311"/>
                <a:gd name="T37" fmla="*/ 125 h 217"/>
                <a:gd name="T38" fmla="*/ 77 w 311"/>
                <a:gd name="T39" fmla="*/ 161 h 217"/>
                <a:gd name="T40" fmla="*/ 93 w 311"/>
                <a:gd name="T41" fmla="*/ 167 h 217"/>
                <a:gd name="T42" fmla="*/ 100 w 311"/>
                <a:gd name="T43" fmla="*/ 183 h 217"/>
                <a:gd name="T44" fmla="*/ 86 w 311"/>
                <a:gd name="T45" fmla="*/ 205 h 217"/>
                <a:gd name="T46" fmla="*/ 72 w 311"/>
                <a:gd name="T47" fmla="*/ 206 h 217"/>
                <a:gd name="T48" fmla="*/ 54 w 311"/>
                <a:gd name="T49" fmla="*/ 188 h 217"/>
                <a:gd name="T50" fmla="*/ 55 w 311"/>
                <a:gd name="T51" fmla="*/ 174 h 217"/>
                <a:gd name="T52" fmla="*/ 77 w 311"/>
                <a:gd name="T53" fmla="*/ 161 h 217"/>
                <a:gd name="T54" fmla="*/ 254 w 311"/>
                <a:gd name="T55" fmla="*/ 161 h 217"/>
                <a:gd name="T56" fmla="*/ 271 w 311"/>
                <a:gd name="T57" fmla="*/ 179 h 217"/>
                <a:gd name="T58" fmla="*/ 271 w 311"/>
                <a:gd name="T59" fmla="*/ 193 h 217"/>
                <a:gd name="T60" fmla="*/ 248 w 311"/>
                <a:gd name="T61" fmla="*/ 206 h 217"/>
                <a:gd name="T62" fmla="*/ 233 w 311"/>
                <a:gd name="T63" fmla="*/ 200 h 217"/>
                <a:gd name="T64" fmla="*/ 225 w 311"/>
                <a:gd name="T65" fmla="*/ 183 h 217"/>
                <a:gd name="T66" fmla="*/ 239 w 311"/>
                <a:gd name="T67" fmla="*/ 162 h 217"/>
                <a:gd name="T68" fmla="*/ 77 w 311"/>
                <a:gd name="T69" fmla="*/ 150 h 217"/>
                <a:gd name="T70" fmla="*/ 60 w 311"/>
                <a:gd name="T71" fmla="*/ 154 h 217"/>
                <a:gd name="T72" fmla="*/ 44 w 311"/>
                <a:gd name="T73" fmla="*/ 173 h 217"/>
                <a:gd name="T74" fmla="*/ 15 w 311"/>
                <a:gd name="T75" fmla="*/ 177 h 217"/>
                <a:gd name="T76" fmla="*/ 11 w 311"/>
                <a:gd name="T77" fmla="*/ 33 h 217"/>
                <a:gd name="T78" fmla="*/ 15 w 311"/>
                <a:gd name="T79" fmla="*/ 24 h 217"/>
                <a:gd name="T80" fmla="*/ 218 w 311"/>
                <a:gd name="T81" fmla="*/ 24 h 217"/>
                <a:gd name="T82" fmla="*/ 230 w 311"/>
                <a:gd name="T83" fmla="*/ 32 h 217"/>
                <a:gd name="T84" fmla="*/ 196 w 311"/>
                <a:gd name="T85" fmla="*/ 59 h 217"/>
                <a:gd name="T86" fmla="*/ 225 w 311"/>
                <a:gd name="T87" fmla="*/ 55 h 217"/>
                <a:gd name="T88" fmla="*/ 191 w 311"/>
                <a:gd name="T89" fmla="*/ 49 h 217"/>
                <a:gd name="T90" fmla="*/ 187 w 311"/>
                <a:gd name="T91" fmla="*/ 105 h 217"/>
                <a:gd name="T92" fmla="*/ 191 w 311"/>
                <a:gd name="T93" fmla="*/ 110 h 217"/>
                <a:gd name="T94" fmla="*/ 296 w 311"/>
                <a:gd name="T95" fmla="*/ 125 h 217"/>
                <a:gd name="T96" fmla="*/ 302 w 311"/>
                <a:gd name="T97" fmla="*/ 170 h 217"/>
                <a:gd name="T98" fmla="*/ 296 w 311"/>
                <a:gd name="T99" fmla="*/ 177 h 217"/>
                <a:gd name="T100" fmla="*/ 280 w 311"/>
                <a:gd name="T101" fmla="*/ 173 h 217"/>
                <a:gd name="T102" fmla="*/ 267 w 311"/>
                <a:gd name="T103" fmla="*/ 154 h 217"/>
                <a:gd name="T104" fmla="*/ 248 w 311"/>
                <a:gd name="T105" fmla="*/ 150 h 217"/>
                <a:gd name="T106" fmla="*/ 227 w 311"/>
                <a:gd name="T107" fmla="*/ 157 h 217"/>
                <a:gd name="T108" fmla="*/ 216 w 311"/>
                <a:gd name="T109" fmla="*/ 179 h 217"/>
                <a:gd name="T110" fmla="*/ 110 w 311"/>
                <a:gd name="T111" fmla="*/ 179 h 217"/>
                <a:gd name="T112" fmla="*/ 100 w 311"/>
                <a:gd name="T113" fmla="*/ 157 h 217"/>
                <a:gd name="T114" fmla="*/ 77 w 311"/>
                <a:gd name="T115" fmla="*/ 15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1" h="217">
                  <a:moveTo>
                    <a:pt x="299" y="113"/>
                  </a:moveTo>
                  <a:lnTo>
                    <a:pt x="274" y="95"/>
                  </a:lnTo>
                  <a:lnTo>
                    <a:pt x="253" y="50"/>
                  </a:lnTo>
                  <a:lnTo>
                    <a:pt x="253" y="50"/>
                  </a:lnTo>
                  <a:lnTo>
                    <a:pt x="239" y="27"/>
                  </a:lnTo>
                  <a:lnTo>
                    <a:pt x="239" y="27"/>
                  </a:lnTo>
                  <a:lnTo>
                    <a:pt x="234" y="21"/>
                  </a:lnTo>
                  <a:lnTo>
                    <a:pt x="228" y="17"/>
                  </a:lnTo>
                  <a:lnTo>
                    <a:pt x="221" y="15"/>
                  </a:lnTo>
                  <a:lnTo>
                    <a:pt x="213" y="13"/>
                  </a:lnTo>
                  <a:lnTo>
                    <a:pt x="208" y="13"/>
                  </a:lnTo>
                  <a:lnTo>
                    <a:pt x="204" y="0"/>
                  </a:lnTo>
                  <a:lnTo>
                    <a:pt x="193" y="0"/>
                  </a:lnTo>
                  <a:lnTo>
                    <a:pt x="188" y="13"/>
                  </a:lnTo>
                  <a:lnTo>
                    <a:pt x="20" y="13"/>
                  </a:lnTo>
                  <a:lnTo>
                    <a:pt x="20" y="13"/>
                  </a:lnTo>
                  <a:lnTo>
                    <a:pt x="12" y="15"/>
                  </a:lnTo>
                  <a:lnTo>
                    <a:pt x="6" y="20"/>
                  </a:lnTo>
                  <a:lnTo>
                    <a:pt x="1" y="26"/>
                  </a:lnTo>
                  <a:lnTo>
                    <a:pt x="0" y="33"/>
                  </a:lnTo>
                  <a:lnTo>
                    <a:pt x="0" y="170"/>
                  </a:lnTo>
                  <a:lnTo>
                    <a:pt x="0" y="170"/>
                  </a:lnTo>
                  <a:lnTo>
                    <a:pt x="1" y="177"/>
                  </a:lnTo>
                  <a:lnTo>
                    <a:pt x="6" y="183"/>
                  </a:lnTo>
                  <a:lnTo>
                    <a:pt x="12" y="187"/>
                  </a:lnTo>
                  <a:lnTo>
                    <a:pt x="20" y="188"/>
                  </a:lnTo>
                  <a:lnTo>
                    <a:pt x="43" y="188"/>
                  </a:lnTo>
                  <a:lnTo>
                    <a:pt x="43" y="188"/>
                  </a:lnTo>
                  <a:lnTo>
                    <a:pt x="44" y="194"/>
                  </a:lnTo>
                  <a:lnTo>
                    <a:pt x="47" y="200"/>
                  </a:lnTo>
                  <a:lnTo>
                    <a:pt x="50" y="205"/>
                  </a:lnTo>
                  <a:lnTo>
                    <a:pt x="55" y="210"/>
                  </a:lnTo>
                  <a:lnTo>
                    <a:pt x="60" y="213"/>
                  </a:lnTo>
                  <a:lnTo>
                    <a:pt x="64" y="216"/>
                  </a:lnTo>
                  <a:lnTo>
                    <a:pt x="70" y="217"/>
                  </a:lnTo>
                  <a:lnTo>
                    <a:pt x="77" y="217"/>
                  </a:lnTo>
                  <a:lnTo>
                    <a:pt x="77" y="217"/>
                  </a:lnTo>
                  <a:lnTo>
                    <a:pt x="83" y="217"/>
                  </a:lnTo>
                  <a:lnTo>
                    <a:pt x="89" y="216"/>
                  </a:lnTo>
                  <a:lnTo>
                    <a:pt x="93" y="213"/>
                  </a:lnTo>
                  <a:lnTo>
                    <a:pt x="100" y="210"/>
                  </a:lnTo>
                  <a:lnTo>
                    <a:pt x="103" y="205"/>
                  </a:lnTo>
                  <a:lnTo>
                    <a:pt x="106" y="199"/>
                  </a:lnTo>
                  <a:lnTo>
                    <a:pt x="109" y="194"/>
                  </a:lnTo>
                  <a:lnTo>
                    <a:pt x="110" y="188"/>
                  </a:lnTo>
                  <a:lnTo>
                    <a:pt x="110" y="188"/>
                  </a:lnTo>
                  <a:lnTo>
                    <a:pt x="112" y="188"/>
                  </a:lnTo>
                  <a:lnTo>
                    <a:pt x="216" y="188"/>
                  </a:lnTo>
                  <a:lnTo>
                    <a:pt x="216" y="188"/>
                  </a:lnTo>
                  <a:lnTo>
                    <a:pt x="218" y="194"/>
                  </a:lnTo>
                  <a:lnTo>
                    <a:pt x="219" y="200"/>
                  </a:lnTo>
                  <a:lnTo>
                    <a:pt x="222" y="205"/>
                  </a:lnTo>
                  <a:lnTo>
                    <a:pt x="227" y="210"/>
                  </a:lnTo>
                  <a:lnTo>
                    <a:pt x="231" y="213"/>
                  </a:lnTo>
                  <a:lnTo>
                    <a:pt x="237" y="216"/>
                  </a:lnTo>
                  <a:lnTo>
                    <a:pt x="242" y="217"/>
                  </a:lnTo>
                  <a:lnTo>
                    <a:pt x="248" y="217"/>
                  </a:lnTo>
                  <a:lnTo>
                    <a:pt x="248" y="217"/>
                  </a:lnTo>
                  <a:lnTo>
                    <a:pt x="254" y="217"/>
                  </a:lnTo>
                  <a:lnTo>
                    <a:pt x="260" y="216"/>
                  </a:lnTo>
                  <a:lnTo>
                    <a:pt x="267" y="213"/>
                  </a:lnTo>
                  <a:lnTo>
                    <a:pt x="271" y="210"/>
                  </a:lnTo>
                  <a:lnTo>
                    <a:pt x="276" y="205"/>
                  </a:lnTo>
                  <a:lnTo>
                    <a:pt x="279" y="200"/>
                  </a:lnTo>
                  <a:lnTo>
                    <a:pt x="280" y="194"/>
                  </a:lnTo>
                  <a:lnTo>
                    <a:pt x="282" y="188"/>
                  </a:lnTo>
                  <a:lnTo>
                    <a:pt x="293" y="188"/>
                  </a:lnTo>
                  <a:lnTo>
                    <a:pt x="293" y="188"/>
                  </a:lnTo>
                  <a:lnTo>
                    <a:pt x="299" y="187"/>
                  </a:lnTo>
                  <a:lnTo>
                    <a:pt x="305" y="183"/>
                  </a:lnTo>
                  <a:lnTo>
                    <a:pt x="309" y="177"/>
                  </a:lnTo>
                  <a:lnTo>
                    <a:pt x="311" y="170"/>
                  </a:lnTo>
                  <a:lnTo>
                    <a:pt x="311" y="141"/>
                  </a:lnTo>
                  <a:lnTo>
                    <a:pt x="311" y="141"/>
                  </a:lnTo>
                  <a:lnTo>
                    <a:pt x="311" y="133"/>
                  </a:lnTo>
                  <a:lnTo>
                    <a:pt x="308" y="125"/>
                  </a:lnTo>
                  <a:lnTo>
                    <a:pt x="303" y="119"/>
                  </a:lnTo>
                  <a:lnTo>
                    <a:pt x="299" y="113"/>
                  </a:lnTo>
                  <a:lnTo>
                    <a:pt x="299" y="113"/>
                  </a:lnTo>
                  <a:close/>
                  <a:moveTo>
                    <a:pt x="77" y="161"/>
                  </a:moveTo>
                  <a:lnTo>
                    <a:pt x="77" y="161"/>
                  </a:lnTo>
                  <a:lnTo>
                    <a:pt x="81" y="161"/>
                  </a:lnTo>
                  <a:lnTo>
                    <a:pt x="86" y="162"/>
                  </a:lnTo>
                  <a:lnTo>
                    <a:pt x="93" y="167"/>
                  </a:lnTo>
                  <a:lnTo>
                    <a:pt x="98" y="174"/>
                  </a:lnTo>
                  <a:lnTo>
                    <a:pt x="100" y="179"/>
                  </a:lnTo>
                  <a:lnTo>
                    <a:pt x="100" y="183"/>
                  </a:lnTo>
                  <a:lnTo>
                    <a:pt x="100" y="183"/>
                  </a:lnTo>
                  <a:lnTo>
                    <a:pt x="100" y="188"/>
                  </a:lnTo>
                  <a:lnTo>
                    <a:pt x="98" y="193"/>
                  </a:lnTo>
                  <a:lnTo>
                    <a:pt x="93" y="200"/>
                  </a:lnTo>
                  <a:lnTo>
                    <a:pt x="86" y="205"/>
                  </a:lnTo>
                  <a:lnTo>
                    <a:pt x="81" y="206"/>
                  </a:lnTo>
                  <a:lnTo>
                    <a:pt x="77" y="206"/>
                  </a:lnTo>
                  <a:lnTo>
                    <a:pt x="77" y="206"/>
                  </a:lnTo>
                  <a:lnTo>
                    <a:pt x="72" y="206"/>
                  </a:lnTo>
                  <a:lnTo>
                    <a:pt x="67" y="205"/>
                  </a:lnTo>
                  <a:lnTo>
                    <a:pt x="60" y="200"/>
                  </a:lnTo>
                  <a:lnTo>
                    <a:pt x="55" y="193"/>
                  </a:lnTo>
                  <a:lnTo>
                    <a:pt x="54" y="188"/>
                  </a:lnTo>
                  <a:lnTo>
                    <a:pt x="54" y="183"/>
                  </a:lnTo>
                  <a:lnTo>
                    <a:pt x="54" y="183"/>
                  </a:lnTo>
                  <a:lnTo>
                    <a:pt x="54" y="179"/>
                  </a:lnTo>
                  <a:lnTo>
                    <a:pt x="55" y="174"/>
                  </a:lnTo>
                  <a:lnTo>
                    <a:pt x="60" y="167"/>
                  </a:lnTo>
                  <a:lnTo>
                    <a:pt x="67" y="162"/>
                  </a:lnTo>
                  <a:lnTo>
                    <a:pt x="72" y="161"/>
                  </a:lnTo>
                  <a:lnTo>
                    <a:pt x="77" y="161"/>
                  </a:lnTo>
                  <a:lnTo>
                    <a:pt x="77" y="161"/>
                  </a:lnTo>
                  <a:close/>
                  <a:moveTo>
                    <a:pt x="248" y="161"/>
                  </a:moveTo>
                  <a:lnTo>
                    <a:pt x="248" y="161"/>
                  </a:lnTo>
                  <a:lnTo>
                    <a:pt x="254" y="161"/>
                  </a:lnTo>
                  <a:lnTo>
                    <a:pt x="257" y="162"/>
                  </a:lnTo>
                  <a:lnTo>
                    <a:pt x="265" y="167"/>
                  </a:lnTo>
                  <a:lnTo>
                    <a:pt x="271" y="174"/>
                  </a:lnTo>
                  <a:lnTo>
                    <a:pt x="271" y="179"/>
                  </a:lnTo>
                  <a:lnTo>
                    <a:pt x="273" y="183"/>
                  </a:lnTo>
                  <a:lnTo>
                    <a:pt x="273" y="183"/>
                  </a:lnTo>
                  <a:lnTo>
                    <a:pt x="271" y="188"/>
                  </a:lnTo>
                  <a:lnTo>
                    <a:pt x="271" y="193"/>
                  </a:lnTo>
                  <a:lnTo>
                    <a:pt x="265" y="200"/>
                  </a:lnTo>
                  <a:lnTo>
                    <a:pt x="257" y="205"/>
                  </a:lnTo>
                  <a:lnTo>
                    <a:pt x="254" y="206"/>
                  </a:lnTo>
                  <a:lnTo>
                    <a:pt x="248" y="206"/>
                  </a:lnTo>
                  <a:lnTo>
                    <a:pt x="248" y="206"/>
                  </a:lnTo>
                  <a:lnTo>
                    <a:pt x="244" y="206"/>
                  </a:lnTo>
                  <a:lnTo>
                    <a:pt x="239" y="205"/>
                  </a:lnTo>
                  <a:lnTo>
                    <a:pt x="233" y="200"/>
                  </a:lnTo>
                  <a:lnTo>
                    <a:pt x="227" y="193"/>
                  </a:lnTo>
                  <a:lnTo>
                    <a:pt x="225" y="188"/>
                  </a:lnTo>
                  <a:lnTo>
                    <a:pt x="225" y="183"/>
                  </a:lnTo>
                  <a:lnTo>
                    <a:pt x="225" y="183"/>
                  </a:lnTo>
                  <a:lnTo>
                    <a:pt x="225" y="179"/>
                  </a:lnTo>
                  <a:lnTo>
                    <a:pt x="227" y="174"/>
                  </a:lnTo>
                  <a:lnTo>
                    <a:pt x="233" y="167"/>
                  </a:lnTo>
                  <a:lnTo>
                    <a:pt x="239" y="162"/>
                  </a:lnTo>
                  <a:lnTo>
                    <a:pt x="244" y="161"/>
                  </a:lnTo>
                  <a:lnTo>
                    <a:pt x="248" y="161"/>
                  </a:lnTo>
                  <a:lnTo>
                    <a:pt x="248" y="161"/>
                  </a:lnTo>
                  <a:close/>
                  <a:moveTo>
                    <a:pt x="77" y="150"/>
                  </a:moveTo>
                  <a:lnTo>
                    <a:pt x="77" y="150"/>
                  </a:lnTo>
                  <a:lnTo>
                    <a:pt x="70" y="150"/>
                  </a:lnTo>
                  <a:lnTo>
                    <a:pt x="64" y="151"/>
                  </a:lnTo>
                  <a:lnTo>
                    <a:pt x="60" y="154"/>
                  </a:lnTo>
                  <a:lnTo>
                    <a:pt x="55" y="157"/>
                  </a:lnTo>
                  <a:lnTo>
                    <a:pt x="50" y="162"/>
                  </a:lnTo>
                  <a:lnTo>
                    <a:pt x="47" y="167"/>
                  </a:lnTo>
                  <a:lnTo>
                    <a:pt x="44" y="173"/>
                  </a:lnTo>
                  <a:lnTo>
                    <a:pt x="43" y="179"/>
                  </a:lnTo>
                  <a:lnTo>
                    <a:pt x="20" y="179"/>
                  </a:lnTo>
                  <a:lnTo>
                    <a:pt x="20" y="179"/>
                  </a:lnTo>
                  <a:lnTo>
                    <a:pt x="15" y="177"/>
                  </a:lnTo>
                  <a:lnTo>
                    <a:pt x="12" y="176"/>
                  </a:lnTo>
                  <a:lnTo>
                    <a:pt x="11" y="173"/>
                  </a:lnTo>
                  <a:lnTo>
                    <a:pt x="11" y="170"/>
                  </a:lnTo>
                  <a:lnTo>
                    <a:pt x="11" y="33"/>
                  </a:lnTo>
                  <a:lnTo>
                    <a:pt x="11" y="33"/>
                  </a:lnTo>
                  <a:lnTo>
                    <a:pt x="11" y="29"/>
                  </a:lnTo>
                  <a:lnTo>
                    <a:pt x="12" y="26"/>
                  </a:lnTo>
                  <a:lnTo>
                    <a:pt x="15" y="24"/>
                  </a:lnTo>
                  <a:lnTo>
                    <a:pt x="20" y="24"/>
                  </a:lnTo>
                  <a:lnTo>
                    <a:pt x="213" y="24"/>
                  </a:lnTo>
                  <a:lnTo>
                    <a:pt x="213" y="24"/>
                  </a:lnTo>
                  <a:lnTo>
                    <a:pt x="218" y="24"/>
                  </a:lnTo>
                  <a:lnTo>
                    <a:pt x="222" y="26"/>
                  </a:lnTo>
                  <a:lnTo>
                    <a:pt x="227" y="29"/>
                  </a:lnTo>
                  <a:lnTo>
                    <a:pt x="230" y="32"/>
                  </a:lnTo>
                  <a:lnTo>
                    <a:pt x="230" y="32"/>
                  </a:lnTo>
                  <a:lnTo>
                    <a:pt x="244" y="55"/>
                  </a:lnTo>
                  <a:lnTo>
                    <a:pt x="265" y="99"/>
                  </a:lnTo>
                  <a:lnTo>
                    <a:pt x="196" y="99"/>
                  </a:lnTo>
                  <a:lnTo>
                    <a:pt x="196" y="59"/>
                  </a:lnTo>
                  <a:lnTo>
                    <a:pt x="221" y="59"/>
                  </a:lnTo>
                  <a:lnTo>
                    <a:pt x="221" y="59"/>
                  </a:lnTo>
                  <a:lnTo>
                    <a:pt x="224" y="58"/>
                  </a:lnTo>
                  <a:lnTo>
                    <a:pt x="225" y="55"/>
                  </a:lnTo>
                  <a:lnTo>
                    <a:pt x="225" y="55"/>
                  </a:lnTo>
                  <a:lnTo>
                    <a:pt x="224" y="50"/>
                  </a:lnTo>
                  <a:lnTo>
                    <a:pt x="221" y="49"/>
                  </a:lnTo>
                  <a:lnTo>
                    <a:pt x="191" y="49"/>
                  </a:lnTo>
                  <a:lnTo>
                    <a:pt x="191" y="49"/>
                  </a:lnTo>
                  <a:lnTo>
                    <a:pt x="188" y="50"/>
                  </a:lnTo>
                  <a:lnTo>
                    <a:pt x="187" y="55"/>
                  </a:lnTo>
                  <a:lnTo>
                    <a:pt x="187" y="105"/>
                  </a:lnTo>
                  <a:lnTo>
                    <a:pt x="187" y="105"/>
                  </a:lnTo>
                  <a:lnTo>
                    <a:pt x="188" y="108"/>
                  </a:lnTo>
                  <a:lnTo>
                    <a:pt x="188" y="108"/>
                  </a:lnTo>
                  <a:lnTo>
                    <a:pt x="191" y="110"/>
                  </a:lnTo>
                  <a:lnTo>
                    <a:pt x="277" y="110"/>
                  </a:lnTo>
                  <a:lnTo>
                    <a:pt x="291" y="121"/>
                  </a:lnTo>
                  <a:lnTo>
                    <a:pt x="291" y="121"/>
                  </a:lnTo>
                  <a:lnTo>
                    <a:pt x="296" y="125"/>
                  </a:lnTo>
                  <a:lnTo>
                    <a:pt x="299" y="130"/>
                  </a:lnTo>
                  <a:lnTo>
                    <a:pt x="300" y="136"/>
                  </a:lnTo>
                  <a:lnTo>
                    <a:pt x="302" y="141"/>
                  </a:lnTo>
                  <a:lnTo>
                    <a:pt x="302" y="170"/>
                  </a:lnTo>
                  <a:lnTo>
                    <a:pt x="302" y="170"/>
                  </a:lnTo>
                  <a:lnTo>
                    <a:pt x="300" y="173"/>
                  </a:lnTo>
                  <a:lnTo>
                    <a:pt x="299" y="176"/>
                  </a:lnTo>
                  <a:lnTo>
                    <a:pt x="296" y="177"/>
                  </a:lnTo>
                  <a:lnTo>
                    <a:pt x="293" y="179"/>
                  </a:lnTo>
                  <a:lnTo>
                    <a:pt x="282" y="179"/>
                  </a:lnTo>
                  <a:lnTo>
                    <a:pt x="282" y="179"/>
                  </a:lnTo>
                  <a:lnTo>
                    <a:pt x="280" y="173"/>
                  </a:lnTo>
                  <a:lnTo>
                    <a:pt x="279" y="167"/>
                  </a:lnTo>
                  <a:lnTo>
                    <a:pt x="276" y="162"/>
                  </a:lnTo>
                  <a:lnTo>
                    <a:pt x="271" y="157"/>
                  </a:lnTo>
                  <a:lnTo>
                    <a:pt x="267" y="154"/>
                  </a:lnTo>
                  <a:lnTo>
                    <a:pt x="260" y="151"/>
                  </a:lnTo>
                  <a:lnTo>
                    <a:pt x="254" y="150"/>
                  </a:lnTo>
                  <a:lnTo>
                    <a:pt x="248" y="150"/>
                  </a:lnTo>
                  <a:lnTo>
                    <a:pt x="248" y="150"/>
                  </a:lnTo>
                  <a:lnTo>
                    <a:pt x="242" y="150"/>
                  </a:lnTo>
                  <a:lnTo>
                    <a:pt x="237" y="151"/>
                  </a:lnTo>
                  <a:lnTo>
                    <a:pt x="231" y="154"/>
                  </a:lnTo>
                  <a:lnTo>
                    <a:pt x="227" y="157"/>
                  </a:lnTo>
                  <a:lnTo>
                    <a:pt x="222" y="162"/>
                  </a:lnTo>
                  <a:lnTo>
                    <a:pt x="219" y="167"/>
                  </a:lnTo>
                  <a:lnTo>
                    <a:pt x="218" y="173"/>
                  </a:lnTo>
                  <a:lnTo>
                    <a:pt x="216" y="179"/>
                  </a:lnTo>
                  <a:lnTo>
                    <a:pt x="112" y="179"/>
                  </a:lnTo>
                  <a:lnTo>
                    <a:pt x="112" y="179"/>
                  </a:lnTo>
                  <a:lnTo>
                    <a:pt x="110" y="179"/>
                  </a:lnTo>
                  <a:lnTo>
                    <a:pt x="110" y="179"/>
                  </a:lnTo>
                  <a:lnTo>
                    <a:pt x="109" y="173"/>
                  </a:lnTo>
                  <a:lnTo>
                    <a:pt x="106" y="168"/>
                  </a:lnTo>
                  <a:lnTo>
                    <a:pt x="103" y="162"/>
                  </a:lnTo>
                  <a:lnTo>
                    <a:pt x="100" y="157"/>
                  </a:lnTo>
                  <a:lnTo>
                    <a:pt x="93" y="154"/>
                  </a:lnTo>
                  <a:lnTo>
                    <a:pt x="89" y="151"/>
                  </a:lnTo>
                  <a:lnTo>
                    <a:pt x="83" y="150"/>
                  </a:lnTo>
                  <a:lnTo>
                    <a:pt x="77" y="150"/>
                  </a:lnTo>
                  <a:lnTo>
                    <a:pt x="77" y="15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Freeform 595"/>
            <p:cNvSpPr>
              <a:spLocks noEditPoints="1"/>
            </p:cNvSpPr>
            <p:nvPr/>
          </p:nvSpPr>
          <p:spPr bwMode="auto">
            <a:xfrm>
              <a:off x="8283576" y="1452563"/>
              <a:ext cx="153988" cy="152400"/>
            </a:xfrm>
            <a:custGeom>
              <a:avLst/>
              <a:gdLst>
                <a:gd name="T0" fmla="*/ 97 w 97"/>
                <a:gd name="T1" fmla="*/ 47 h 96"/>
                <a:gd name="T2" fmla="*/ 92 w 97"/>
                <a:gd name="T3" fmla="*/ 29 h 96"/>
                <a:gd name="T4" fmla="*/ 82 w 97"/>
                <a:gd name="T5" fmla="*/ 13 h 96"/>
                <a:gd name="T6" fmla="*/ 66 w 97"/>
                <a:gd name="T7" fmla="*/ 3 h 96"/>
                <a:gd name="T8" fmla="*/ 48 w 97"/>
                <a:gd name="T9" fmla="*/ 0 h 96"/>
                <a:gd name="T10" fmla="*/ 39 w 97"/>
                <a:gd name="T11" fmla="*/ 0 h 96"/>
                <a:gd name="T12" fmla="*/ 22 w 97"/>
                <a:gd name="T13" fmla="*/ 7 h 96"/>
                <a:gd name="T14" fmla="*/ 8 w 97"/>
                <a:gd name="T15" fmla="*/ 21 h 96"/>
                <a:gd name="T16" fmla="*/ 0 w 97"/>
                <a:gd name="T17" fmla="*/ 38 h 96"/>
                <a:gd name="T18" fmla="*/ 0 w 97"/>
                <a:gd name="T19" fmla="*/ 47 h 96"/>
                <a:gd name="T20" fmla="*/ 4 w 97"/>
                <a:gd name="T21" fmla="*/ 65 h 96"/>
                <a:gd name="T22" fmla="*/ 14 w 97"/>
                <a:gd name="T23" fmla="*/ 81 h 96"/>
                <a:gd name="T24" fmla="*/ 30 w 97"/>
                <a:gd name="T25" fmla="*/ 91 h 96"/>
                <a:gd name="T26" fmla="*/ 48 w 97"/>
                <a:gd name="T27" fmla="*/ 96 h 96"/>
                <a:gd name="T28" fmla="*/ 57 w 97"/>
                <a:gd name="T29" fmla="*/ 95 h 96"/>
                <a:gd name="T30" fmla="*/ 76 w 97"/>
                <a:gd name="T31" fmla="*/ 87 h 96"/>
                <a:gd name="T32" fmla="*/ 88 w 97"/>
                <a:gd name="T33" fmla="*/ 75 h 96"/>
                <a:gd name="T34" fmla="*/ 95 w 97"/>
                <a:gd name="T35" fmla="*/ 56 h 96"/>
                <a:gd name="T36" fmla="*/ 97 w 97"/>
                <a:gd name="T37" fmla="*/ 47 h 96"/>
                <a:gd name="T38" fmla="*/ 86 w 97"/>
                <a:gd name="T39" fmla="*/ 47 h 96"/>
                <a:gd name="T40" fmla="*/ 83 w 97"/>
                <a:gd name="T41" fmla="*/ 62 h 96"/>
                <a:gd name="T42" fmla="*/ 76 w 97"/>
                <a:gd name="T43" fmla="*/ 75 h 96"/>
                <a:gd name="T44" fmla="*/ 63 w 97"/>
                <a:gd name="T45" fmla="*/ 82 h 96"/>
                <a:gd name="T46" fmla="*/ 48 w 97"/>
                <a:gd name="T47" fmla="*/ 85 h 96"/>
                <a:gd name="T48" fmla="*/ 40 w 97"/>
                <a:gd name="T49" fmla="*/ 84 h 96"/>
                <a:gd name="T50" fmla="*/ 27 w 97"/>
                <a:gd name="T51" fmla="*/ 79 h 96"/>
                <a:gd name="T52" fmla="*/ 17 w 97"/>
                <a:gd name="T53" fmla="*/ 68 h 96"/>
                <a:gd name="T54" fmla="*/ 11 w 97"/>
                <a:gd name="T55" fmla="*/ 55 h 96"/>
                <a:gd name="T56" fmla="*/ 10 w 97"/>
                <a:gd name="T57" fmla="*/ 47 h 96"/>
                <a:gd name="T58" fmla="*/ 13 w 97"/>
                <a:gd name="T59" fmla="*/ 33 h 96"/>
                <a:gd name="T60" fmla="*/ 22 w 97"/>
                <a:gd name="T61" fmla="*/ 21 h 96"/>
                <a:gd name="T62" fmla="*/ 33 w 97"/>
                <a:gd name="T63" fmla="*/ 12 h 96"/>
                <a:gd name="T64" fmla="*/ 48 w 97"/>
                <a:gd name="T65" fmla="*/ 9 h 96"/>
                <a:gd name="T66" fmla="*/ 56 w 97"/>
                <a:gd name="T67" fmla="*/ 10 h 96"/>
                <a:gd name="T68" fmla="*/ 69 w 97"/>
                <a:gd name="T69" fmla="*/ 16 h 96"/>
                <a:gd name="T70" fmla="*/ 80 w 97"/>
                <a:gd name="T71" fmla="*/ 26 h 96"/>
                <a:gd name="T72" fmla="*/ 85 w 97"/>
                <a:gd name="T73" fmla="*/ 39 h 96"/>
                <a:gd name="T74" fmla="*/ 86 w 97"/>
                <a:gd name="T75"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96">
                  <a:moveTo>
                    <a:pt x="97" y="47"/>
                  </a:moveTo>
                  <a:lnTo>
                    <a:pt x="97" y="47"/>
                  </a:lnTo>
                  <a:lnTo>
                    <a:pt x="95" y="38"/>
                  </a:lnTo>
                  <a:lnTo>
                    <a:pt x="92" y="29"/>
                  </a:lnTo>
                  <a:lnTo>
                    <a:pt x="88" y="21"/>
                  </a:lnTo>
                  <a:lnTo>
                    <a:pt x="82" y="13"/>
                  </a:lnTo>
                  <a:lnTo>
                    <a:pt x="76" y="7"/>
                  </a:lnTo>
                  <a:lnTo>
                    <a:pt x="66" y="3"/>
                  </a:lnTo>
                  <a:lnTo>
                    <a:pt x="57" y="0"/>
                  </a:lnTo>
                  <a:lnTo>
                    <a:pt x="48" y="0"/>
                  </a:lnTo>
                  <a:lnTo>
                    <a:pt x="48" y="0"/>
                  </a:lnTo>
                  <a:lnTo>
                    <a:pt x="39" y="0"/>
                  </a:lnTo>
                  <a:lnTo>
                    <a:pt x="30" y="3"/>
                  </a:lnTo>
                  <a:lnTo>
                    <a:pt x="22" y="7"/>
                  </a:lnTo>
                  <a:lnTo>
                    <a:pt x="14" y="13"/>
                  </a:lnTo>
                  <a:lnTo>
                    <a:pt x="8" y="21"/>
                  </a:lnTo>
                  <a:lnTo>
                    <a:pt x="4" y="29"/>
                  </a:lnTo>
                  <a:lnTo>
                    <a:pt x="0" y="38"/>
                  </a:lnTo>
                  <a:lnTo>
                    <a:pt x="0" y="47"/>
                  </a:lnTo>
                  <a:lnTo>
                    <a:pt x="0" y="47"/>
                  </a:lnTo>
                  <a:lnTo>
                    <a:pt x="0" y="56"/>
                  </a:lnTo>
                  <a:lnTo>
                    <a:pt x="4" y="65"/>
                  </a:lnTo>
                  <a:lnTo>
                    <a:pt x="8" y="75"/>
                  </a:lnTo>
                  <a:lnTo>
                    <a:pt x="14" y="81"/>
                  </a:lnTo>
                  <a:lnTo>
                    <a:pt x="22" y="87"/>
                  </a:lnTo>
                  <a:lnTo>
                    <a:pt x="30" y="91"/>
                  </a:lnTo>
                  <a:lnTo>
                    <a:pt x="39" y="95"/>
                  </a:lnTo>
                  <a:lnTo>
                    <a:pt x="48" y="96"/>
                  </a:lnTo>
                  <a:lnTo>
                    <a:pt x="48" y="96"/>
                  </a:lnTo>
                  <a:lnTo>
                    <a:pt x="57" y="95"/>
                  </a:lnTo>
                  <a:lnTo>
                    <a:pt x="66" y="91"/>
                  </a:lnTo>
                  <a:lnTo>
                    <a:pt x="76" y="87"/>
                  </a:lnTo>
                  <a:lnTo>
                    <a:pt x="82" y="81"/>
                  </a:lnTo>
                  <a:lnTo>
                    <a:pt x="88" y="75"/>
                  </a:lnTo>
                  <a:lnTo>
                    <a:pt x="92" y="65"/>
                  </a:lnTo>
                  <a:lnTo>
                    <a:pt x="95" y="56"/>
                  </a:lnTo>
                  <a:lnTo>
                    <a:pt x="97" y="47"/>
                  </a:lnTo>
                  <a:lnTo>
                    <a:pt x="97" y="47"/>
                  </a:lnTo>
                  <a:close/>
                  <a:moveTo>
                    <a:pt x="86" y="47"/>
                  </a:moveTo>
                  <a:lnTo>
                    <a:pt x="86" y="47"/>
                  </a:lnTo>
                  <a:lnTo>
                    <a:pt x="85" y="55"/>
                  </a:lnTo>
                  <a:lnTo>
                    <a:pt x="83" y="62"/>
                  </a:lnTo>
                  <a:lnTo>
                    <a:pt x="80" y="68"/>
                  </a:lnTo>
                  <a:lnTo>
                    <a:pt x="76" y="75"/>
                  </a:lnTo>
                  <a:lnTo>
                    <a:pt x="69" y="79"/>
                  </a:lnTo>
                  <a:lnTo>
                    <a:pt x="63" y="82"/>
                  </a:lnTo>
                  <a:lnTo>
                    <a:pt x="56" y="84"/>
                  </a:lnTo>
                  <a:lnTo>
                    <a:pt x="48" y="85"/>
                  </a:lnTo>
                  <a:lnTo>
                    <a:pt x="48" y="85"/>
                  </a:lnTo>
                  <a:lnTo>
                    <a:pt x="40" y="84"/>
                  </a:lnTo>
                  <a:lnTo>
                    <a:pt x="33" y="82"/>
                  </a:lnTo>
                  <a:lnTo>
                    <a:pt x="27" y="79"/>
                  </a:lnTo>
                  <a:lnTo>
                    <a:pt x="22" y="75"/>
                  </a:lnTo>
                  <a:lnTo>
                    <a:pt x="17" y="68"/>
                  </a:lnTo>
                  <a:lnTo>
                    <a:pt x="13" y="62"/>
                  </a:lnTo>
                  <a:lnTo>
                    <a:pt x="11" y="55"/>
                  </a:lnTo>
                  <a:lnTo>
                    <a:pt x="10" y="47"/>
                  </a:lnTo>
                  <a:lnTo>
                    <a:pt x="10" y="47"/>
                  </a:lnTo>
                  <a:lnTo>
                    <a:pt x="11" y="39"/>
                  </a:lnTo>
                  <a:lnTo>
                    <a:pt x="13" y="33"/>
                  </a:lnTo>
                  <a:lnTo>
                    <a:pt x="17" y="26"/>
                  </a:lnTo>
                  <a:lnTo>
                    <a:pt x="22" y="21"/>
                  </a:lnTo>
                  <a:lnTo>
                    <a:pt x="27" y="16"/>
                  </a:lnTo>
                  <a:lnTo>
                    <a:pt x="33" y="12"/>
                  </a:lnTo>
                  <a:lnTo>
                    <a:pt x="40" y="10"/>
                  </a:lnTo>
                  <a:lnTo>
                    <a:pt x="48" y="9"/>
                  </a:lnTo>
                  <a:lnTo>
                    <a:pt x="48" y="9"/>
                  </a:lnTo>
                  <a:lnTo>
                    <a:pt x="56" y="10"/>
                  </a:lnTo>
                  <a:lnTo>
                    <a:pt x="63" y="12"/>
                  </a:lnTo>
                  <a:lnTo>
                    <a:pt x="69" y="16"/>
                  </a:lnTo>
                  <a:lnTo>
                    <a:pt x="76" y="21"/>
                  </a:lnTo>
                  <a:lnTo>
                    <a:pt x="80" y="26"/>
                  </a:lnTo>
                  <a:lnTo>
                    <a:pt x="83" y="33"/>
                  </a:lnTo>
                  <a:lnTo>
                    <a:pt x="85" y="39"/>
                  </a:lnTo>
                  <a:lnTo>
                    <a:pt x="86" y="47"/>
                  </a:lnTo>
                  <a:lnTo>
                    <a:pt x="86" y="4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Freeform 596"/>
            <p:cNvSpPr>
              <a:spLocks/>
            </p:cNvSpPr>
            <p:nvPr/>
          </p:nvSpPr>
          <p:spPr bwMode="auto">
            <a:xfrm>
              <a:off x="8318501" y="1485900"/>
              <a:ext cx="82550" cy="85725"/>
            </a:xfrm>
            <a:custGeom>
              <a:avLst/>
              <a:gdLst>
                <a:gd name="T0" fmla="*/ 47 w 52"/>
                <a:gd name="T1" fmla="*/ 21 h 54"/>
                <a:gd name="T2" fmla="*/ 31 w 52"/>
                <a:gd name="T3" fmla="*/ 21 h 54"/>
                <a:gd name="T4" fmla="*/ 31 w 52"/>
                <a:gd name="T5" fmla="*/ 5 h 54"/>
                <a:gd name="T6" fmla="*/ 31 w 52"/>
                <a:gd name="T7" fmla="*/ 5 h 54"/>
                <a:gd name="T8" fmla="*/ 29 w 52"/>
                <a:gd name="T9" fmla="*/ 2 h 54"/>
                <a:gd name="T10" fmla="*/ 26 w 52"/>
                <a:gd name="T11" fmla="*/ 0 h 54"/>
                <a:gd name="T12" fmla="*/ 26 w 52"/>
                <a:gd name="T13" fmla="*/ 0 h 54"/>
                <a:gd name="T14" fmla="*/ 23 w 52"/>
                <a:gd name="T15" fmla="*/ 2 h 54"/>
                <a:gd name="T16" fmla="*/ 21 w 52"/>
                <a:gd name="T17" fmla="*/ 5 h 54"/>
                <a:gd name="T18" fmla="*/ 21 w 52"/>
                <a:gd name="T19" fmla="*/ 21 h 54"/>
                <a:gd name="T20" fmla="*/ 5 w 52"/>
                <a:gd name="T21" fmla="*/ 21 h 54"/>
                <a:gd name="T22" fmla="*/ 5 w 52"/>
                <a:gd name="T23" fmla="*/ 21 h 54"/>
                <a:gd name="T24" fmla="*/ 1 w 52"/>
                <a:gd name="T25" fmla="*/ 23 h 54"/>
                <a:gd name="T26" fmla="*/ 0 w 52"/>
                <a:gd name="T27" fmla="*/ 26 h 54"/>
                <a:gd name="T28" fmla="*/ 0 w 52"/>
                <a:gd name="T29" fmla="*/ 26 h 54"/>
                <a:gd name="T30" fmla="*/ 1 w 52"/>
                <a:gd name="T31" fmla="*/ 31 h 54"/>
                <a:gd name="T32" fmla="*/ 5 w 52"/>
                <a:gd name="T33" fmla="*/ 32 h 54"/>
                <a:gd name="T34" fmla="*/ 21 w 52"/>
                <a:gd name="T35" fmla="*/ 32 h 54"/>
                <a:gd name="T36" fmla="*/ 21 w 52"/>
                <a:gd name="T37" fmla="*/ 47 h 54"/>
                <a:gd name="T38" fmla="*/ 21 w 52"/>
                <a:gd name="T39" fmla="*/ 47 h 54"/>
                <a:gd name="T40" fmla="*/ 23 w 52"/>
                <a:gd name="T41" fmla="*/ 52 h 54"/>
                <a:gd name="T42" fmla="*/ 26 w 52"/>
                <a:gd name="T43" fmla="*/ 54 h 54"/>
                <a:gd name="T44" fmla="*/ 26 w 52"/>
                <a:gd name="T45" fmla="*/ 54 h 54"/>
                <a:gd name="T46" fmla="*/ 29 w 52"/>
                <a:gd name="T47" fmla="*/ 52 h 54"/>
                <a:gd name="T48" fmla="*/ 31 w 52"/>
                <a:gd name="T49" fmla="*/ 47 h 54"/>
                <a:gd name="T50" fmla="*/ 31 w 52"/>
                <a:gd name="T51" fmla="*/ 32 h 54"/>
                <a:gd name="T52" fmla="*/ 47 w 52"/>
                <a:gd name="T53" fmla="*/ 32 h 54"/>
                <a:gd name="T54" fmla="*/ 47 w 52"/>
                <a:gd name="T55" fmla="*/ 32 h 54"/>
                <a:gd name="T56" fmla="*/ 51 w 52"/>
                <a:gd name="T57" fmla="*/ 31 h 54"/>
                <a:gd name="T58" fmla="*/ 52 w 52"/>
                <a:gd name="T59" fmla="*/ 26 h 54"/>
                <a:gd name="T60" fmla="*/ 52 w 52"/>
                <a:gd name="T61" fmla="*/ 26 h 54"/>
                <a:gd name="T62" fmla="*/ 51 w 52"/>
                <a:gd name="T63" fmla="*/ 23 h 54"/>
                <a:gd name="T64" fmla="*/ 47 w 52"/>
                <a:gd name="T65" fmla="*/ 21 h 54"/>
                <a:gd name="T66" fmla="*/ 47 w 52"/>
                <a:gd name="T6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54">
                  <a:moveTo>
                    <a:pt x="47" y="21"/>
                  </a:moveTo>
                  <a:lnTo>
                    <a:pt x="31" y="21"/>
                  </a:lnTo>
                  <a:lnTo>
                    <a:pt x="31" y="5"/>
                  </a:lnTo>
                  <a:lnTo>
                    <a:pt x="31" y="5"/>
                  </a:lnTo>
                  <a:lnTo>
                    <a:pt x="29" y="2"/>
                  </a:lnTo>
                  <a:lnTo>
                    <a:pt x="26" y="0"/>
                  </a:lnTo>
                  <a:lnTo>
                    <a:pt x="26" y="0"/>
                  </a:lnTo>
                  <a:lnTo>
                    <a:pt x="23" y="2"/>
                  </a:lnTo>
                  <a:lnTo>
                    <a:pt x="21" y="5"/>
                  </a:lnTo>
                  <a:lnTo>
                    <a:pt x="21" y="21"/>
                  </a:lnTo>
                  <a:lnTo>
                    <a:pt x="5" y="21"/>
                  </a:lnTo>
                  <a:lnTo>
                    <a:pt x="5" y="21"/>
                  </a:lnTo>
                  <a:lnTo>
                    <a:pt x="1" y="23"/>
                  </a:lnTo>
                  <a:lnTo>
                    <a:pt x="0" y="26"/>
                  </a:lnTo>
                  <a:lnTo>
                    <a:pt x="0" y="26"/>
                  </a:lnTo>
                  <a:lnTo>
                    <a:pt x="1" y="31"/>
                  </a:lnTo>
                  <a:lnTo>
                    <a:pt x="5" y="32"/>
                  </a:lnTo>
                  <a:lnTo>
                    <a:pt x="21" y="32"/>
                  </a:lnTo>
                  <a:lnTo>
                    <a:pt x="21" y="47"/>
                  </a:lnTo>
                  <a:lnTo>
                    <a:pt x="21" y="47"/>
                  </a:lnTo>
                  <a:lnTo>
                    <a:pt x="23" y="52"/>
                  </a:lnTo>
                  <a:lnTo>
                    <a:pt x="26" y="54"/>
                  </a:lnTo>
                  <a:lnTo>
                    <a:pt x="26" y="54"/>
                  </a:lnTo>
                  <a:lnTo>
                    <a:pt x="29" y="52"/>
                  </a:lnTo>
                  <a:lnTo>
                    <a:pt x="31" y="47"/>
                  </a:lnTo>
                  <a:lnTo>
                    <a:pt x="31" y="32"/>
                  </a:lnTo>
                  <a:lnTo>
                    <a:pt x="47" y="32"/>
                  </a:lnTo>
                  <a:lnTo>
                    <a:pt x="47" y="32"/>
                  </a:lnTo>
                  <a:lnTo>
                    <a:pt x="51" y="31"/>
                  </a:lnTo>
                  <a:lnTo>
                    <a:pt x="52" y="26"/>
                  </a:lnTo>
                  <a:lnTo>
                    <a:pt x="52" y="26"/>
                  </a:lnTo>
                  <a:lnTo>
                    <a:pt x="51" y="23"/>
                  </a:lnTo>
                  <a:lnTo>
                    <a:pt x="47" y="21"/>
                  </a:lnTo>
                  <a:lnTo>
                    <a:pt x="47" y="2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9" name="Group 308"/>
          <p:cNvGrpSpPr/>
          <p:nvPr/>
        </p:nvGrpSpPr>
        <p:grpSpPr>
          <a:xfrm>
            <a:off x="7246044" y="3807177"/>
            <a:ext cx="340324" cy="427743"/>
            <a:chOff x="5934076" y="3908425"/>
            <a:chExt cx="288925" cy="484188"/>
          </a:xfrm>
        </p:grpSpPr>
        <p:sp>
          <p:nvSpPr>
            <p:cNvPr id="310" name="Freeform 597"/>
            <p:cNvSpPr>
              <a:spLocks/>
            </p:cNvSpPr>
            <p:nvPr/>
          </p:nvSpPr>
          <p:spPr bwMode="auto">
            <a:xfrm>
              <a:off x="6029326" y="4156075"/>
              <a:ext cx="101600" cy="190500"/>
            </a:xfrm>
            <a:custGeom>
              <a:avLst/>
              <a:gdLst>
                <a:gd name="T0" fmla="*/ 32 w 64"/>
                <a:gd name="T1" fmla="*/ 52 h 120"/>
                <a:gd name="T2" fmla="*/ 17 w 64"/>
                <a:gd name="T3" fmla="*/ 48 h 120"/>
                <a:gd name="T4" fmla="*/ 11 w 64"/>
                <a:gd name="T5" fmla="*/ 38 h 120"/>
                <a:gd name="T6" fmla="*/ 11 w 64"/>
                <a:gd name="T7" fmla="*/ 35 h 120"/>
                <a:gd name="T8" fmla="*/ 17 w 64"/>
                <a:gd name="T9" fmla="*/ 29 h 120"/>
                <a:gd name="T10" fmla="*/ 32 w 64"/>
                <a:gd name="T11" fmla="*/ 25 h 120"/>
                <a:gd name="T12" fmla="*/ 41 w 64"/>
                <a:gd name="T13" fmla="*/ 26 h 120"/>
                <a:gd name="T14" fmla="*/ 50 w 64"/>
                <a:gd name="T15" fmla="*/ 35 h 120"/>
                <a:gd name="T16" fmla="*/ 50 w 64"/>
                <a:gd name="T17" fmla="*/ 40 h 120"/>
                <a:gd name="T18" fmla="*/ 57 w 64"/>
                <a:gd name="T19" fmla="*/ 44 h 120"/>
                <a:gd name="T20" fmla="*/ 60 w 64"/>
                <a:gd name="T21" fmla="*/ 43 h 120"/>
                <a:gd name="T22" fmla="*/ 61 w 64"/>
                <a:gd name="T23" fmla="*/ 40 h 120"/>
                <a:gd name="T24" fmla="*/ 55 w 64"/>
                <a:gd name="T25" fmla="*/ 23 h 120"/>
                <a:gd name="T26" fmla="*/ 37 w 64"/>
                <a:gd name="T27" fmla="*/ 15 h 120"/>
                <a:gd name="T28" fmla="*/ 37 w 64"/>
                <a:gd name="T29" fmla="*/ 5 h 120"/>
                <a:gd name="T30" fmla="*/ 35 w 64"/>
                <a:gd name="T31" fmla="*/ 2 h 120"/>
                <a:gd name="T32" fmla="*/ 32 w 64"/>
                <a:gd name="T33" fmla="*/ 0 h 120"/>
                <a:gd name="T34" fmla="*/ 26 w 64"/>
                <a:gd name="T35" fmla="*/ 5 h 120"/>
                <a:gd name="T36" fmla="*/ 26 w 64"/>
                <a:gd name="T37" fmla="*/ 15 h 120"/>
                <a:gd name="T38" fmla="*/ 15 w 64"/>
                <a:gd name="T39" fmla="*/ 18 h 120"/>
                <a:gd name="T40" fmla="*/ 3 w 64"/>
                <a:gd name="T41" fmla="*/ 31 h 120"/>
                <a:gd name="T42" fmla="*/ 1 w 64"/>
                <a:gd name="T43" fmla="*/ 38 h 120"/>
                <a:gd name="T44" fmla="*/ 1 w 64"/>
                <a:gd name="T45" fmla="*/ 44 h 120"/>
                <a:gd name="T46" fmla="*/ 6 w 64"/>
                <a:gd name="T47" fmla="*/ 52 h 120"/>
                <a:gd name="T48" fmla="*/ 20 w 64"/>
                <a:gd name="T49" fmla="*/ 58 h 120"/>
                <a:gd name="T50" fmla="*/ 31 w 64"/>
                <a:gd name="T51" fmla="*/ 61 h 120"/>
                <a:gd name="T52" fmla="*/ 49 w 64"/>
                <a:gd name="T53" fmla="*/ 67 h 120"/>
                <a:gd name="T54" fmla="*/ 55 w 64"/>
                <a:gd name="T55" fmla="*/ 75 h 120"/>
                <a:gd name="T56" fmla="*/ 55 w 64"/>
                <a:gd name="T57" fmla="*/ 78 h 120"/>
                <a:gd name="T58" fmla="*/ 53 w 64"/>
                <a:gd name="T59" fmla="*/ 86 h 120"/>
                <a:gd name="T60" fmla="*/ 40 w 64"/>
                <a:gd name="T61" fmla="*/ 93 h 120"/>
                <a:gd name="T62" fmla="*/ 32 w 64"/>
                <a:gd name="T63" fmla="*/ 95 h 120"/>
                <a:gd name="T64" fmla="*/ 15 w 64"/>
                <a:gd name="T65" fmla="*/ 90 h 120"/>
                <a:gd name="T66" fmla="*/ 9 w 64"/>
                <a:gd name="T67" fmla="*/ 78 h 120"/>
                <a:gd name="T68" fmla="*/ 8 w 64"/>
                <a:gd name="T69" fmla="*/ 74 h 120"/>
                <a:gd name="T70" fmla="*/ 4 w 64"/>
                <a:gd name="T71" fmla="*/ 74 h 120"/>
                <a:gd name="T72" fmla="*/ 0 w 64"/>
                <a:gd name="T73" fmla="*/ 78 h 120"/>
                <a:gd name="T74" fmla="*/ 0 w 64"/>
                <a:gd name="T75" fmla="*/ 83 h 120"/>
                <a:gd name="T76" fmla="*/ 3 w 64"/>
                <a:gd name="T77" fmla="*/ 92 h 120"/>
                <a:gd name="T78" fmla="*/ 11 w 64"/>
                <a:gd name="T79" fmla="*/ 98 h 120"/>
                <a:gd name="T80" fmla="*/ 26 w 64"/>
                <a:gd name="T81" fmla="*/ 104 h 120"/>
                <a:gd name="T82" fmla="*/ 26 w 64"/>
                <a:gd name="T83" fmla="*/ 115 h 120"/>
                <a:gd name="T84" fmla="*/ 27 w 64"/>
                <a:gd name="T85" fmla="*/ 118 h 120"/>
                <a:gd name="T86" fmla="*/ 32 w 64"/>
                <a:gd name="T87" fmla="*/ 120 h 120"/>
                <a:gd name="T88" fmla="*/ 37 w 64"/>
                <a:gd name="T89" fmla="*/ 115 h 120"/>
                <a:gd name="T90" fmla="*/ 37 w 64"/>
                <a:gd name="T91" fmla="*/ 104 h 120"/>
                <a:gd name="T92" fmla="*/ 49 w 64"/>
                <a:gd name="T93" fmla="*/ 101 h 120"/>
                <a:gd name="T94" fmla="*/ 60 w 64"/>
                <a:gd name="T95" fmla="*/ 92 h 120"/>
                <a:gd name="T96" fmla="*/ 64 w 64"/>
                <a:gd name="T97" fmla="*/ 84 h 120"/>
                <a:gd name="T98" fmla="*/ 64 w 64"/>
                <a:gd name="T99" fmla="*/ 78 h 120"/>
                <a:gd name="T100" fmla="*/ 61 w 64"/>
                <a:gd name="T101" fmla="*/ 67 h 120"/>
                <a:gd name="T102" fmla="*/ 53 w 64"/>
                <a:gd name="T103" fmla="*/ 60 h 120"/>
                <a:gd name="T104" fmla="*/ 32 w 64"/>
                <a:gd name="T105"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120">
                  <a:moveTo>
                    <a:pt x="32" y="52"/>
                  </a:moveTo>
                  <a:lnTo>
                    <a:pt x="32" y="52"/>
                  </a:lnTo>
                  <a:lnTo>
                    <a:pt x="23" y="49"/>
                  </a:lnTo>
                  <a:lnTo>
                    <a:pt x="17" y="48"/>
                  </a:lnTo>
                  <a:lnTo>
                    <a:pt x="12" y="43"/>
                  </a:lnTo>
                  <a:lnTo>
                    <a:pt x="11" y="38"/>
                  </a:lnTo>
                  <a:lnTo>
                    <a:pt x="11" y="38"/>
                  </a:lnTo>
                  <a:lnTo>
                    <a:pt x="11" y="35"/>
                  </a:lnTo>
                  <a:lnTo>
                    <a:pt x="12" y="32"/>
                  </a:lnTo>
                  <a:lnTo>
                    <a:pt x="17" y="29"/>
                  </a:lnTo>
                  <a:lnTo>
                    <a:pt x="24" y="26"/>
                  </a:lnTo>
                  <a:lnTo>
                    <a:pt x="32" y="25"/>
                  </a:lnTo>
                  <a:lnTo>
                    <a:pt x="32" y="25"/>
                  </a:lnTo>
                  <a:lnTo>
                    <a:pt x="41" y="26"/>
                  </a:lnTo>
                  <a:lnTo>
                    <a:pt x="47" y="29"/>
                  </a:lnTo>
                  <a:lnTo>
                    <a:pt x="50" y="35"/>
                  </a:lnTo>
                  <a:lnTo>
                    <a:pt x="50" y="40"/>
                  </a:lnTo>
                  <a:lnTo>
                    <a:pt x="50" y="40"/>
                  </a:lnTo>
                  <a:lnTo>
                    <a:pt x="52" y="43"/>
                  </a:lnTo>
                  <a:lnTo>
                    <a:pt x="57" y="44"/>
                  </a:lnTo>
                  <a:lnTo>
                    <a:pt x="57" y="44"/>
                  </a:lnTo>
                  <a:lnTo>
                    <a:pt x="60" y="43"/>
                  </a:lnTo>
                  <a:lnTo>
                    <a:pt x="61" y="40"/>
                  </a:lnTo>
                  <a:lnTo>
                    <a:pt x="61" y="40"/>
                  </a:lnTo>
                  <a:lnTo>
                    <a:pt x="60" y="31"/>
                  </a:lnTo>
                  <a:lnTo>
                    <a:pt x="55" y="23"/>
                  </a:lnTo>
                  <a:lnTo>
                    <a:pt x="47" y="18"/>
                  </a:lnTo>
                  <a:lnTo>
                    <a:pt x="37" y="15"/>
                  </a:lnTo>
                  <a:lnTo>
                    <a:pt x="37" y="15"/>
                  </a:lnTo>
                  <a:lnTo>
                    <a:pt x="37" y="5"/>
                  </a:lnTo>
                  <a:lnTo>
                    <a:pt x="37" y="5"/>
                  </a:lnTo>
                  <a:lnTo>
                    <a:pt x="35" y="2"/>
                  </a:lnTo>
                  <a:lnTo>
                    <a:pt x="32" y="0"/>
                  </a:lnTo>
                  <a:lnTo>
                    <a:pt x="32" y="0"/>
                  </a:lnTo>
                  <a:lnTo>
                    <a:pt x="27" y="2"/>
                  </a:lnTo>
                  <a:lnTo>
                    <a:pt x="26" y="5"/>
                  </a:lnTo>
                  <a:lnTo>
                    <a:pt x="26" y="15"/>
                  </a:lnTo>
                  <a:lnTo>
                    <a:pt x="26" y="15"/>
                  </a:lnTo>
                  <a:lnTo>
                    <a:pt x="26" y="15"/>
                  </a:lnTo>
                  <a:lnTo>
                    <a:pt x="15" y="18"/>
                  </a:lnTo>
                  <a:lnTo>
                    <a:pt x="8" y="23"/>
                  </a:lnTo>
                  <a:lnTo>
                    <a:pt x="3" y="31"/>
                  </a:lnTo>
                  <a:lnTo>
                    <a:pt x="1" y="34"/>
                  </a:lnTo>
                  <a:lnTo>
                    <a:pt x="1" y="38"/>
                  </a:lnTo>
                  <a:lnTo>
                    <a:pt x="1" y="38"/>
                  </a:lnTo>
                  <a:lnTo>
                    <a:pt x="1" y="44"/>
                  </a:lnTo>
                  <a:lnTo>
                    <a:pt x="3" y="49"/>
                  </a:lnTo>
                  <a:lnTo>
                    <a:pt x="6" y="52"/>
                  </a:lnTo>
                  <a:lnTo>
                    <a:pt x="11" y="55"/>
                  </a:lnTo>
                  <a:lnTo>
                    <a:pt x="20" y="58"/>
                  </a:lnTo>
                  <a:lnTo>
                    <a:pt x="31" y="61"/>
                  </a:lnTo>
                  <a:lnTo>
                    <a:pt x="31" y="61"/>
                  </a:lnTo>
                  <a:lnTo>
                    <a:pt x="40" y="64"/>
                  </a:lnTo>
                  <a:lnTo>
                    <a:pt x="49" y="67"/>
                  </a:lnTo>
                  <a:lnTo>
                    <a:pt x="53" y="72"/>
                  </a:lnTo>
                  <a:lnTo>
                    <a:pt x="55" y="75"/>
                  </a:lnTo>
                  <a:lnTo>
                    <a:pt x="55" y="78"/>
                  </a:lnTo>
                  <a:lnTo>
                    <a:pt x="55" y="78"/>
                  </a:lnTo>
                  <a:lnTo>
                    <a:pt x="55" y="83"/>
                  </a:lnTo>
                  <a:lnTo>
                    <a:pt x="53" y="86"/>
                  </a:lnTo>
                  <a:lnTo>
                    <a:pt x="47" y="90"/>
                  </a:lnTo>
                  <a:lnTo>
                    <a:pt x="40" y="93"/>
                  </a:lnTo>
                  <a:lnTo>
                    <a:pt x="32" y="95"/>
                  </a:lnTo>
                  <a:lnTo>
                    <a:pt x="32" y="95"/>
                  </a:lnTo>
                  <a:lnTo>
                    <a:pt x="21" y="93"/>
                  </a:lnTo>
                  <a:lnTo>
                    <a:pt x="15" y="90"/>
                  </a:lnTo>
                  <a:lnTo>
                    <a:pt x="11" y="84"/>
                  </a:lnTo>
                  <a:lnTo>
                    <a:pt x="9" y="78"/>
                  </a:lnTo>
                  <a:lnTo>
                    <a:pt x="9" y="78"/>
                  </a:lnTo>
                  <a:lnTo>
                    <a:pt x="8" y="74"/>
                  </a:lnTo>
                  <a:lnTo>
                    <a:pt x="4" y="74"/>
                  </a:lnTo>
                  <a:lnTo>
                    <a:pt x="4" y="74"/>
                  </a:lnTo>
                  <a:lnTo>
                    <a:pt x="1" y="74"/>
                  </a:lnTo>
                  <a:lnTo>
                    <a:pt x="0" y="78"/>
                  </a:lnTo>
                  <a:lnTo>
                    <a:pt x="0" y="78"/>
                  </a:lnTo>
                  <a:lnTo>
                    <a:pt x="0" y="83"/>
                  </a:lnTo>
                  <a:lnTo>
                    <a:pt x="1" y="87"/>
                  </a:lnTo>
                  <a:lnTo>
                    <a:pt x="3" y="92"/>
                  </a:lnTo>
                  <a:lnTo>
                    <a:pt x="6" y="95"/>
                  </a:lnTo>
                  <a:lnTo>
                    <a:pt x="11" y="98"/>
                  </a:lnTo>
                  <a:lnTo>
                    <a:pt x="15" y="101"/>
                  </a:lnTo>
                  <a:lnTo>
                    <a:pt x="26" y="104"/>
                  </a:lnTo>
                  <a:lnTo>
                    <a:pt x="26" y="104"/>
                  </a:lnTo>
                  <a:lnTo>
                    <a:pt x="26" y="115"/>
                  </a:lnTo>
                  <a:lnTo>
                    <a:pt x="26" y="115"/>
                  </a:lnTo>
                  <a:lnTo>
                    <a:pt x="27" y="118"/>
                  </a:lnTo>
                  <a:lnTo>
                    <a:pt x="32" y="120"/>
                  </a:lnTo>
                  <a:lnTo>
                    <a:pt x="32" y="120"/>
                  </a:lnTo>
                  <a:lnTo>
                    <a:pt x="35" y="118"/>
                  </a:lnTo>
                  <a:lnTo>
                    <a:pt x="37" y="115"/>
                  </a:lnTo>
                  <a:lnTo>
                    <a:pt x="37" y="104"/>
                  </a:lnTo>
                  <a:lnTo>
                    <a:pt x="37" y="104"/>
                  </a:lnTo>
                  <a:lnTo>
                    <a:pt x="37" y="104"/>
                  </a:lnTo>
                  <a:lnTo>
                    <a:pt x="49" y="101"/>
                  </a:lnTo>
                  <a:lnTo>
                    <a:pt x="57" y="95"/>
                  </a:lnTo>
                  <a:lnTo>
                    <a:pt x="60" y="92"/>
                  </a:lnTo>
                  <a:lnTo>
                    <a:pt x="63" y="87"/>
                  </a:lnTo>
                  <a:lnTo>
                    <a:pt x="64" y="84"/>
                  </a:lnTo>
                  <a:lnTo>
                    <a:pt x="64" y="78"/>
                  </a:lnTo>
                  <a:lnTo>
                    <a:pt x="64" y="78"/>
                  </a:lnTo>
                  <a:lnTo>
                    <a:pt x="64" y="72"/>
                  </a:lnTo>
                  <a:lnTo>
                    <a:pt x="61" y="67"/>
                  </a:lnTo>
                  <a:lnTo>
                    <a:pt x="58" y="63"/>
                  </a:lnTo>
                  <a:lnTo>
                    <a:pt x="53" y="60"/>
                  </a:lnTo>
                  <a:lnTo>
                    <a:pt x="43" y="55"/>
                  </a:lnTo>
                  <a:lnTo>
                    <a:pt x="32" y="52"/>
                  </a:lnTo>
                  <a:lnTo>
                    <a:pt x="32" y="5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Freeform 598"/>
            <p:cNvSpPr>
              <a:spLocks noEditPoints="1"/>
            </p:cNvSpPr>
            <p:nvPr/>
          </p:nvSpPr>
          <p:spPr bwMode="auto">
            <a:xfrm>
              <a:off x="5934076" y="3908425"/>
              <a:ext cx="288925" cy="484188"/>
            </a:xfrm>
            <a:custGeom>
              <a:avLst/>
              <a:gdLst>
                <a:gd name="T0" fmla="*/ 132 w 182"/>
                <a:gd name="T1" fmla="*/ 133 h 305"/>
                <a:gd name="T2" fmla="*/ 170 w 182"/>
                <a:gd name="T3" fmla="*/ 105 h 305"/>
                <a:gd name="T4" fmla="*/ 173 w 182"/>
                <a:gd name="T5" fmla="*/ 105 h 305"/>
                <a:gd name="T6" fmla="*/ 175 w 182"/>
                <a:gd name="T7" fmla="*/ 102 h 305"/>
                <a:gd name="T8" fmla="*/ 173 w 182"/>
                <a:gd name="T9" fmla="*/ 98 h 305"/>
                <a:gd name="T10" fmla="*/ 95 w 182"/>
                <a:gd name="T11" fmla="*/ 1 h 305"/>
                <a:gd name="T12" fmla="*/ 92 w 182"/>
                <a:gd name="T13" fmla="*/ 0 h 305"/>
                <a:gd name="T14" fmla="*/ 9 w 182"/>
                <a:gd name="T15" fmla="*/ 98 h 305"/>
                <a:gd name="T16" fmla="*/ 8 w 182"/>
                <a:gd name="T17" fmla="*/ 101 h 305"/>
                <a:gd name="T18" fmla="*/ 8 w 182"/>
                <a:gd name="T19" fmla="*/ 102 h 305"/>
                <a:gd name="T20" fmla="*/ 12 w 182"/>
                <a:gd name="T21" fmla="*/ 105 h 305"/>
                <a:gd name="T22" fmla="*/ 51 w 182"/>
                <a:gd name="T23" fmla="*/ 133 h 305"/>
                <a:gd name="T24" fmla="*/ 51 w 182"/>
                <a:gd name="T25" fmla="*/ 133 h 305"/>
                <a:gd name="T26" fmla="*/ 29 w 182"/>
                <a:gd name="T27" fmla="*/ 147 h 305"/>
                <a:gd name="T28" fmla="*/ 14 w 182"/>
                <a:gd name="T29" fmla="*/ 167 h 305"/>
                <a:gd name="T30" fmla="*/ 3 w 182"/>
                <a:gd name="T31" fmla="*/ 188 h 305"/>
                <a:gd name="T32" fmla="*/ 0 w 182"/>
                <a:gd name="T33" fmla="*/ 214 h 305"/>
                <a:gd name="T34" fmla="*/ 0 w 182"/>
                <a:gd name="T35" fmla="*/ 223 h 305"/>
                <a:gd name="T36" fmla="*/ 8 w 182"/>
                <a:gd name="T37" fmla="*/ 249 h 305"/>
                <a:gd name="T38" fmla="*/ 26 w 182"/>
                <a:gd name="T39" fmla="*/ 279 h 305"/>
                <a:gd name="T40" fmla="*/ 55 w 182"/>
                <a:gd name="T41" fmla="*/ 299 h 305"/>
                <a:gd name="T42" fmla="*/ 83 w 182"/>
                <a:gd name="T43" fmla="*/ 305 h 305"/>
                <a:gd name="T44" fmla="*/ 92 w 182"/>
                <a:gd name="T45" fmla="*/ 305 h 305"/>
                <a:gd name="T46" fmla="*/ 110 w 182"/>
                <a:gd name="T47" fmla="*/ 303 h 305"/>
                <a:gd name="T48" fmla="*/ 143 w 182"/>
                <a:gd name="T49" fmla="*/ 289 h 305"/>
                <a:gd name="T50" fmla="*/ 167 w 182"/>
                <a:gd name="T51" fmla="*/ 265 h 305"/>
                <a:gd name="T52" fmla="*/ 181 w 182"/>
                <a:gd name="T53" fmla="*/ 233 h 305"/>
                <a:gd name="T54" fmla="*/ 182 w 182"/>
                <a:gd name="T55" fmla="*/ 214 h 305"/>
                <a:gd name="T56" fmla="*/ 182 w 182"/>
                <a:gd name="T57" fmla="*/ 200 h 305"/>
                <a:gd name="T58" fmla="*/ 175 w 182"/>
                <a:gd name="T59" fmla="*/ 177 h 305"/>
                <a:gd name="T60" fmla="*/ 163 w 182"/>
                <a:gd name="T61" fmla="*/ 156 h 305"/>
                <a:gd name="T62" fmla="*/ 144 w 182"/>
                <a:gd name="T63" fmla="*/ 139 h 305"/>
                <a:gd name="T64" fmla="*/ 132 w 182"/>
                <a:gd name="T65" fmla="*/ 133 h 305"/>
                <a:gd name="T66" fmla="*/ 92 w 182"/>
                <a:gd name="T67" fmla="*/ 11 h 305"/>
                <a:gd name="T68" fmla="*/ 127 w 182"/>
                <a:gd name="T69" fmla="*/ 96 h 305"/>
                <a:gd name="T70" fmla="*/ 124 w 182"/>
                <a:gd name="T71" fmla="*/ 98 h 305"/>
                <a:gd name="T72" fmla="*/ 123 w 182"/>
                <a:gd name="T73" fmla="*/ 128 h 305"/>
                <a:gd name="T74" fmla="*/ 121 w 182"/>
                <a:gd name="T75" fmla="*/ 128 h 305"/>
                <a:gd name="T76" fmla="*/ 92 w 182"/>
                <a:gd name="T77" fmla="*/ 122 h 305"/>
                <a:gd name="T78" fmla="*/ 77 w 182"/>
                <a:gd name="T79" fmla="*/ 124 h 305"/>
                <a:gd name="T80" fmla="*/ 60 w 182"/>
                <a:gd name="T81" fmla="*/ 128 h 305"/>
                <a:gd name="T82" fmla="*/ 60 w 182"/>
                <a:gd name="T83" fmla="*/ 101 h 305"/>
                <a:gd name="T84" fmla="*/ 55 w 182"/>
                <a:gd name="T85" fmla="*/ 96 h 305"/>
                <a:gd name="T86" fmla="*/ 92 w 182"/>
                <a:gd name="T87" fmla="*/ 295 h 305"/>
                <a:gd name="T88" fmla="*/ 75 w 182"/>
                <a:gd name="T89" fmla="*/ 294 h 305"/>
                <a:gd name="T90" fmla="*/ 46 w 182"/>
                <a:gd name="T91" fmla="*/ 282 h 305"/>
                <a:gd name="T92" fmla="*/ 23 w 182"/>
                <a:gd name="T93" fmla="*/ 259 h 305"/>
                <a:gd name="T94" fmla="*/ 11 w 182"/>
                <a:gd name="T95" fmla="*/ 230 h 305"/>
                <a:gd name="T96" fmla="*/ 9 w 182"/>
                <a:gd name="T97" fmla="*/ 214 h 305"/>
                <a:gd name="T98" fmla="*/ 17 w 182"/>
                <a:gd name="T99" fmla="*/ 182 h 305"/>
                <a:gd name="T100" fmla="*/ 34 w 182"/>
                <a:gd name="T101" fmla="*/ 156 h 305"/>
                <a:gd name="T102" fmla="*/ 60 w 182"/>
                <a:gd name="T103" fmla="*/ 139 h 305"/>
                <a:gd name="T104" fmla="*/ 92 w 182"/>
                <a:gd name="T105" fmla="*/ 133 h 305"/>
                <a:gd name="T106" fmla="*/ 107 w 182"/>
                <a:gd name="T107" fmla="*/ 135 h 305"/>
                <a:gd name="T108" fmla="*/ 136 w 182"/>
                <a:gd name="T109" fmla="*/ 147 h 305"/>
                <a:gd name="T110" fmla="*/ 159 w 182"/>
                <a:gd name="T111" fmla="*/ 168 h 305"/>
                <a:gd name="T112" fmla="*/ 172 w 182"/>
                <a:gd name="T113" fmla="*/ 197 h 305"/>
                <a:gd name="T114" fmla="*/ 173 w 182"/>
                <a:gd name="T115" fmla="*/ 214 h 305"/>
                <a:gd name="T116" fmla="*/ 167 w 182"/>
                <a:gd name="T117" fmla="*/ 245 h 305"/>
                <a:gd name="T118" fmla="*/ 149 w 182"/>
                <a:gd name="T119" fmla="*/ 271 h 305"/>
                <a:gd name="T120" fmla="*/ 123 w 182"/>
                <a:gd name="T121" fmla="*/ 289 h 305"/>
                <a:gd name="T122" fmla="*/ 92 w 182"/>
                <a:gd name="T123" fmla="*/ 29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 h="305">
                  <a:moveTo>
                    <a:pt x="132" y="133"/>
                  </a:moveTo>
                  <a:lnTo>
                    <a:pt x="132" y="133"/>
                  </a:lnTo>
                  <a:lnTo>
                    <a:pt x="132" y="105"/>
                  </a:lnTo>
                  <a:lnTo>
                    <a:pt x="170" y="105"/>
                  </a:lnTo>
                  <a:lnTo>
                    <a:pt x="170" y="105"/>
                  </a:lnTo>
                  <a:lnTo>
                    <a:pt x="173" y="105"/>
                  </a:lnTo>
                  <a:lnTo>
                    <a:pt x="175" y="102"/>
                  </a:lnTo>
                  <a:lnTo>
                    <a:pt x="175" y="102"/>
                  </a:lnTo>
                  <a:lnTo>
                    <a:pt x="175" y="101"/>
                  </a:lnTo>
                  <a:lnTo>
                    <a:pt x="173" y="98"/>
                  </a:lnTo>
                  <a:lnTo>
                    <a:pt x="95" y="1"/>
                  </a:lnTo>
                  <a:lnTo>
                    <a:pt x="95" y="1"/>
                  </a:lnTo>
                  <a:lnTo>
                    <a:pt x="92" y="0"/>
                  </a:lnTo>
                  <a:lnTo>
                    <a:pt x="92" y="0"/>
                  </a:lnTo>
                  <a:lnTo>
                    <a:pt x="87" y="1"/>
                  </a:lnTo>
                  <a:lnTo>
                    <a:pt x="9" y="98"/>
                  </a:lnTo>
                  <a:lnTo>
                    <a:pt x="9" y="98"/>
                  </a:lnTo>
                  <a:lnTo>
                    <a:pt x="8" y="101"/>
                  </a:lnTo>
                  <a:lnTo>
                    <a:pt x="8" y="102"/>
                  </a:lnTo>
                  <a:lnTo>
                    <a:pt x="8" y="102"/>
                  </a:lnTo>
                  <a:lnTo>
                    <a:pt x="11" y="105"/>
                  </a:lnTo>
                  <a:lnTo>
                    <a:pt x="12" y="105"/>
                  </a:lnTo>
                  <a:lnTo>
                    <a:pt x="51" y="105"/>
                  </a:lnTo>
                  <a:lnTo>
                    <a:pt x="51" y="133"/>
                  </a:lnTo>
                  <a:lnTo>
                    <a:pt x="51" y="133"/>
                  </a:lnTo>
                  <a:lnTo>
                    <a:pt x="51" y="133"/>
                  </a:lnTo>
                  <a:lnTo>
                    <a:pt x="40" y="139"/>
                  </a:lnTo>
                  <a:lnTo>
                    <a:pt x="29" y="147"/>
                  </a:lnTo>
                  <a:lnTo>
                    <a:pt x="22" y="156"/>
                  </a:lnTo>
                  <a:lnTo>
                    <a:pt x="14" y="167"/>
                  </a:lnTo>
                  <a:lnTo>
                    <a:pt x="8" y="177"/>
                  </a:lnTo>
                  <a:lnTo>
                    <a:pt x="3" y="188"/>
                  </a:lnTo>
                  <a:lnTo>
                    <a:pt x="2" y="200"/>
                  </a:lnTo>
                  <a:lnTo>
                    <a:pt x="0" y="214"/>
                  </a:lnTo>
                  <a:lnTo>
                    <a:pt x="0" y="214"/>
                  </a:lnTo>
                  <a:lnTo>
                    <a:pt x="0" y="223"/>
                  </a:lnTo>
                  <a:lnTo>
                    <a:pt x="2" y="233"/>
                  </a:lnTo>
                  <a:lnTo>
                    <a:pt x="8" y="249"/>
                  </a:lnTo>
                  <a:lnTo>
                    <a:pt x="15" y="265"/>
                  </a:lnTo>
                  <a:lnTo>
                    <a:pt x="26" y="279"/>
                  </a:lnTo>
                  <a:lnTo>
                    <a:pt x="40" y="289"/>
                  </a:lnTo>
                  <a:lnTo>
                    <a:pt x="55" y="299"/>
                  </a:lnTo>
                  <a:lnTo>
                    <a:pt x="74" y="303"/>
                  </a:lnTo>
                  <a:lnTo>
                    <a:pt x="83" y="305"/>
                  </a:lnTo>
                  <a:lnTo>
                    <a:pt x="92" y="305"/>
                  </a:lnTo>
                  <a:lnTo>
                    <a:pt x="92" y="305"/>
                  </a:lnTo>
                  <a:lnTo>
                    <a:pt x="101" y="305"/>
                  </a:lnTo>
                  <a:lnTo>
                    <a:pt x="110" y="303"/>
                  </a:lnTo>
                  <a:lnTo>
                    <a:pt x="127" y="299"/>
                  </a:lnTo>
                  <a:lnTo>
                    <a:pt x="143" y="289"/>
                  </a:lnTo>
                  <a:lnTo>
                    <a:pt x="156" y="279"/>
                  </a:lnTo>
                  <a:lnTo>
                    <a:pt x="167" y="265"/>
                  </a:lnTo>
                  <a:lnTo>
                    <a:pt x="176" y="249"/>
                  </a:lnTo>
                  <a:lnTo>
                    <a:pt x="181" y="233"/>
                  </a:lnTo>
                  <a:lnTo>
                    <a:pt x="182" y="223"/>
                  </a:lnTo>
                  <a:lnTo>
                    <a:pt x="182" y="214"/>
                  </a:lnTo>
                  <a:lnTo>
                    <a:pt x="182" y="214"/>
                  </a:lnTo>
                  <a:lnTo>
                    <a:pt x="182" y="200"/>
                  </a:lnTo>
                  <a:lnTo>
                    <a:pt x="179" y="188"/>
                  </a:lnTo>
                  <a:lnTo>
                    <a:pt x="175" y="177"/>
                  </a:lnTo>
                  <a:lnTo>
                    <a:pt x="169" y="167"/>
                  </a:lnTo>
                  <a:lnTo>
                    <a:pt x="163" y="156"/>
                  </a:lnTo>
                  <a:lnTo>
                    <a:pt x="153" y="147"/>
                  </a:lnTo>
                  <a:lnTo>
                    <a:pt x="144" y="139"/>
                  </a:lnTo>
                  <a:lnTo>
                    <a:pt x="132" y="133"/>
                  </a:lnTo>
                  <a:lnTo>
                    <a:pt x="132" y="133"/>
                  </a:lnTo>
                  <a:close/>
                  <a:moveTo>
                    <a:pt x="22" y="96"/>
                  </a:moveTo>
                  <a:lnTo>
                    <a:pt x="92" y="11"/>
                  </a:lnTo>
                  <a:lnTo>
                    <a:pt x="161" y="96"/>
                  </a:lnTo>
                  <a:lnTo>
                    <a:pt x="127" y="96"/>
                  </a:lnTo>
                  <a:lnTo>
                    <a:pt x="127" y="96"/>
                  </a:lnTo>
                  <a:lnTo>
                    <a:pt x="124" y="98"/>
                  </a:lnTo>
                  <a:lnTo>
                    <a:pt x="123" y="101"/>
                  </a:lnTo>
                  <a:lnTo>
                    <a:pt x="123" y="128"/>
                  </a:lnTo>
                  <a:lnTo>
                    <a:pt x="121" y="128"/>
                  </a:lnTo>
                  <a:lnTo>
                    <a:pt x="121" y="128"/>
                  </a:lnTo>
                  <a:lnTo>
                    <a:pt x="107" y="124"/>
                  </a:lnTo>
                  <a:lnTo>
                    <a:pt x="92" y="122"/>
                  </a:lnTo>
                  <a:lnTo>
                    <a:pt x="92" y="122"/>
                  </a:lnTo>
                  <a:lnTo>
                    <a:pt x="77" y="124"/>
                  </a:lnTo>
                  <a:lnTo>
                    <a:pt x="61" y="128"/>
                  </a:lnTo>
                  <a:lnTo>
                    <a:pt x="60" y="128"/>
                  </a:lnTo>
                  <a:lnTo>
                    <a:pt x="60" y="101"/>
                  </a:lnTo>
                  <a:lnTo>
                    <a:pt x="60" y="101"/>
                  </a:lnTo>
                  <a:lnTo>
                    <a:pt x="58" y="98"/>
                  </a:lnTo>
                  <a:lnTo>
                    <a:pt x="55" y="96"/>
                  </a:lnTo>
                  <a:lnTo>
                    <a:pt x="22" y="96"/>
                  </a:lnTo>
                  <a:close/>
                  <a:moveTo>
                    <a:pt x="92" y="295"/>
                  </a:moveTo>
                  <a:lnTo>
                    <a:pt x="92" y="295"/>
                  </a:lnTo>
                  <a:lnTo>
                    <a:pt x="75" y="294"/>
                  </a:lnTo>
                  <a:lnTo>
                    <a:pt x="60" y="289"/>
                  </a:lnTo>
                  <a:lnTo>
                    <a:pt x="46" y="282"/>
                  </a:lnTo>
                  <a:lnTo>
                    <a:pt x="34" y="271"/>
                  </a:lnTo>
                  <a:lnTo>
                    <a:pt x="23" y="259"/>
                  </a:lnTo>
                  <a:lnTo>
                    <a:pt x="17" y="245"/>
                  </a:lnTo>
                  <a:lnTo>
                    <a:pt x="11" y="230"/>
                  </a:lnTo>
                  <a:lnTo>
                    <a:pt x="9" y="214"/>
                  </a:lnTo>
                  <a:lnTo>
                    <a:pt x="9" y="214"/>
                  </a:lnTo>
                  <a:lnTo>
                    <a:pt x="11" y="197"/>
                  </a:lnTo>
                  <a:lnTo>
                    <a:pt x="17" y="182"/>
                  </a:lnTo>
                  <a:lnTo>
                    <a:pt x="23" y="168"/>
                  </a:lnTo>
                  <a:lnTo>
                    <a:pt x="34" y="156"/>
                  </a:lnTo>
                  <a:lnTo>
                    <a:pt x="46" y="147"/>
                  </a:lnTo>
                  <a:lnTo>
                    <a:pt x="60" y="139"/>
                  </a:lnTo>
                  <a:lnTo>
                    <a:pt x="75" y="135"/>
                  </a:lnTo>
                  <a:lnTo>
                    <a:pt x="92" y="133"/>
                  </a:lnTo>
                  <a:lnTo>
                    <a:pt x="92" y="133"/>
                  </a:lnTo>
                  <a:lnTo>
                    <a:pt x="107" y="135"/>
                  </a:lnTo>
                  <a:lnTo>
                    <a:pt x="123" y="139"/>
                  </a:lnTo>
                  <a:lnTo>
                    <a:pt x="136" y="147"/>
                  </a:lnTo>
                  <a:lnTo>
                    <a:pt x="149" y="156"/>
                  </a:lnTo>
                  <a:lnTo>
                    <a:pt x="159" y="168"/>
                  </a:lnTo>
                  <a:lnTo>
                    <a:pt x="167" y="182"/>
                  </a:lnTo>
                  <a:lnTo>
                    <a:pt x="172" y="197"/>
                  </a:lnTo>
                  <a:lnTo>
                    <a:pt x="173" y="214"/>
                  </a:lnTo>
                  <a:lnTo>
                    <a:pt x="173" y="214"/>
                  </a:lnTo>
                  <a:lnTo>
                    <a:pt x="172" y="230"/>
                  </a:lnTo>
                  <a:lnTo>
                    <a:pt x="167" y="245"/>
                  </a:lnTo>
                  <a:lnTo>
                    <a:pt x="159" y="259"/>
                  </a:lnTo>
                  <a:lnTo>
                    <a:pt x="149" y="271"/>
                  </a:lnTo>
                  <a:lnTo>
                    <a:pt x="136" y="282"/>
                  </a:lnTo>
                  <a:lnTo>
                    <a:pt x="123" y="289"/>
                  </a:lnTo>
                  <a:lnTo>
                    <a:pt x="107" y="294"/>
                  </a:lnTo>
                  <a:lnTo>
                    <a:pt x="92" y="295"/>
                  </a:lnTo>
                  <a:lnTo>
                    <a:pt x="92" y="29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2" name="Group 311"/>
          <p:cNvGrpSpPr/>
          <p:nvPr/>
        </p:nvGrpSpPr>
        <p:grpSpPr>
          <a:xfrm>
            <a:off x="8149213" y="3808575"/>
            <a:ext cx="340324" cy="426340"/>
            <a:chOff x="6700838" y="3910013"/>
            <a:chExt cx="288925" cy="482600"/>
          </a:xfrm>
        </p:grpSpPr>
        <p:sp>
          <p:nvSpPr>
            <p:cNvPr id="313" name="Freeform 599"/>
            <p:cNvSpPr>
              <a:spLocks noEditPoints="1"/>
            </p:cNvSpPr>
            <p:nvPr/>
          </p:nvSpPr>
          <p:spPr bwMode="auto">
            <a:xfrm>
              <a:off x="6700838" y="3910013"/>
              <a:ext cx="288925" cy="482600"/>
            </a:xfrm>
            <a:custGeom>
              <a:avLst/>
              <a:gdLst>
                <a:gd name="T0" fmla="*/ 132 w 182"/>
                <a:gd name="T1" fmla="*/ 131 h 304"/>
                <a:gd name="T2" fmla="*/ 168 w 182"/>
                <a:gd name="T3" fmla="*/ 104 h 304"/>
                <a:gd name="T4" fmla="*/ 171 w 182"/>
                <a:gd name="T5" fmla="*/ 104 h 304"/>
                <a:gd name="T6" fmla="*/ 173 w 182"/>
                <a:gd name="T7" fmla="*/ 101 h 304"/>
                <a:gd name="T8" fmla="*/ 171 w 182"/>
                <a:gd name="T9" fmla="*/ 97 h 304"/>
                <a:gd name="T10" fmla="*/ 95 w 182"/>
                <a:gd name="T11" fmla="*/ 2 h 304"/>
                <a:gd name="T12" fmla="*/ 92 w 182"/>
                <a:gd name="T13" fmla="*/ 0 h 304"/>
                <a:gd name="T14" fmla="*/ 89 w 182"/>
                <a:gd name="T15" fmla="*/ 0 h 304"/>
                <a:gd name="T16" fmla="*/ 11 w 182"/>
                <a:gd name="T17" fmla="*/ 97 h 304"/>
                <a:gd name="T18" fmla="*/ 11 w 182"/>
                <a:gd name="T19" fmla="*/ 98 h 304"/>
                <a:gd name="T20" fmla="*/ 11 w 182"/>
                <a:gd name="T21" fmla="*/ 101 h 304"/>
                <a:gd name="T22" fmla="*/ 15 w 182"/>
                <a:gd name="T23" fmla="*/ 104 h 304"/>
                <a:gd name="T24" fmla="*/ 52 w 182"/>
                <a:gd name="T25" fmla="*/ 131 h 304"/>
                <a:gd name="T26" fmla="*/ 52 w 182"/>
                <a:gd name="T27" fmla="*/ 131 h 304"/>
                <a:gd name="T28" fmla="*/ 30 w 182"/>
                <a:gd name="T29" fmla="*/ 146 h 304"/>
                <a:gd name="T30" fmla="*/ 14 w 182"/>
                <a:gd name="T31" fmla="*/ 164 h 304"/>
                <a:gd name="T32" fmla="*/ 4 w 182"/>
                <a:gd name="T33" fmla="*/ 187 h 304"/>
                <a:gd name="T34" fmla="*/ 0 w 182"/>
                <a:gd name="T35" fmla="*/ 213 h 304"/>
                <a:gd name="T36" fmla="*/ 1 w 182"/>
                <a:gd name="T37" fmla="*/ 222 h 304"/>
                <a:gd name="T38" fmla="*/ 7 w 182"/>
                <a:gd name="T39" fmla="*/ 248 h 304"/>
                <a:gd name="T40" fmla="*/ 27 w 182"/>
                <a:gd name="T41" fmla="*/ 278 h 304"/>
                <a:gd name="T42" fmla="*/ 57 w 182"/>
                <a:gd name="T43" fmla="*/ 296 h 304"/>
                <a:gd name="T44" fmla="*/ 83 w 182"/>
                <a:gd name="T45" fmla="*/ 304 h 304"/>
                <a:gd name="T46" fmla="*/ 92 w 182"/>
                <a:gd name="T47" fmla="*/ 304 h 304"/>
                <a:gd name="T48" fmla="*/ 110 w 182"/>
                <a:gd name="T49" fmla="*/ 302 h 304"/>
                <a:gd name="T50" fmla="*/ 142 w 182"/>
                <a:gd name="T51" fmla="*/ 288 h 304"/>
                <a:gd name="T52" fmla="*/ 167 w 182"/>
                <a:gd name="T53" fmla="*/ 264 h 304"/>
                <a:gd name="T54" fmla="*/ 181 w 182"/>
                <a:gd name="T55" fmla="*/ 232 h 304"/>
                <a:gd name="T56" fmla="*/ 182 w 182"/>
                <a:gd name="T57" fmla="*/ 213 h 304"/>
                <a:gd name="T58" fmla="*/ 182 w 182"/>
                <a:gd name="T59" fmla="*/ 199 h 304"/>
                <a:gd name="T60" fmla="*/ 175 w 182"/>
                <a:gd name="T61" fmla="*/ 175 h 304"/>
                <a:gd name="T62" fmla="*/ 162 w 182"/>
                <a:gd name="T63" fmla="*/ 154 h 304"/>
                <a:gd name="T64" fmla="*/ 142 w 182"/>
                <a:gd name="T65" fmla="*/ 137 h 304"/>
                <a:gd name="T66" fmla="*/ 132 w 182"/>
                <a:gd name="T67" fmla="*/ 131 h 304"/>
                <a:gd name="T68" fmla="*/ 92 w 182"/>
                <a:gd name="T69" fmla="*/ 13 h 304"/>
                <a:gd name="T70" fmla="*/ 127 w 182"/>
                <a:gd name="T71" fmla="*/ 95 h 304"/>
                <a:gd name="T72" fmla="*/ 122 w 182"/>
                <a:gd name="T73" fmla="*/ 97 h 304"/>
                <a:gd name="T74" fmla="*/ 121 w 182"/>
                <a:gd name="T75" fmla="*/ 126 h 304"/>
                <a:gd name="T76" fmla="*/ 121 w 182"/>
                <a:gd name="T77" fmla="*/ 126 h 304"/>
                <a:gd name="T78" fmla="*/ 92 w 182"/>
                <a:gd name="T79" fmla="*/ 121 h 304"/>
                <a:gd name="T80" fmla="*/ 76 w 182"/>
                <a:gd name="T81" fmla="*/ 123 h 304"/>
                <a:gd name="T82" fmla="*/ 61 w 182"/>
                <a:gd name="T83" fmla="*/ 126 h 304"/>
                <a:gd name="T84" fmla="*/ 61 w 182"/>
                <a:gd name="T85" fmla="*/ 100 h 304"/>
                <a:gd name="T86" fmla="*/ 57 w 182"/>
                <a:gd name="T87" fmla="*/ 95 h 304"/>
                <a:gd name="T88" fmla="*/ 92 w 182"/>
                <a:gd name="T89" fmla="*/ 294 h 304"/>
                <a:gd name="T90" fmla="*/ 75 w 182"/>
                <a:gd name="T91" fmla="*/ 293 h 304"/>
                <a:gd name="T92" fmla="*/ 46 w 182"/>
                <a:gd name="T93" fmla="*/ 281 h 304"/>
                <a:gd name="T94" fmla="*/ 24 w 182"/>
                <a:gd name="T95" fmla="*/ 258 h 304"/>
                <a:gd name="T96" fmla="*/ 12 w 182"/>
                <a:gd name="T97" fmla="*/ 229 h 304"/>
                <a:gd name="T98" fmla="*/ 11 w 182"/>
                <a:gd name="T99" fmla="*/ 213 h 304"/>
                <a:gd name="T100" fmla="*/ 17 w 182"/>
                <a:gd name="T101" fmla="*/ 181 h 304"/>
                <a:gd name="T102" fmla="*/ 34 w 182"/>
                <a:gd name="T103" fmla="*/ 155 h 304"/>
                <a:gd name="T104" fmla="*/ 60 w 182"/>
                <a:gd name="T105" fmla="*/ 137 h 304"/>
                <a:gd name="T106" fmla="*/ 92 w 182"/>
                <a:gd name="T107" fmla="*/ 131 h 304"/>
                <a:gd name="T108" fmla="*/ 109 w 182"/>
                <a:gd name="T109" fmla="*/ 132 h 304"/>
                <a:gd name="T110" fmla="*/ 138 w 182"/>
                <a:gd name="T111" fmla="*/ 144 h 304"/>
                <a:gd name="T112" fmla="*/ 159 w 182"/>
                <a:gd name="T113" fmla="*/ 167 h 304"/>
                <a:gd name="T114" fmla="*/ 171 w 182"/>
                <a:gd name="T115" fmla="*/ 196 h 304"/>
                <a:gd name="T116" fmla="*/ 173 w 182"/>
                <a:gd name="T117" fmla="*/ 213 h 304"/>
                <a:gd name="T118" fmla="*/ 167 w 182"/>
                <a:gd name="T119" fmla="*/ 244 h 304"/>
                <a:gd name="T120" fmla="*/ 148 w 182"/>
                <a:gd name="T121" fmla="*/ 270 h 304"/>
                <a:gd name="T122" fmla="*/ 124 w 182"/>
                <a:gd name="T123" fmla="*/ 288 h 304"/>
                <a:gd name="T124" fmla="*/ 92 w 182"/>
                <a:gd name="T125" fmla="*/ 29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304">
                  <a:moveTo>
                    <a:pt x="132" y="131"/>
                  </a:moveTo>
                  <a:lnTo>
                    <a:pt x="132" y="131"/>
                  </a:lnTo>
                  <a:lnTo>
                    <a:pt x="132" y="104"/>
                  </a:lnTo>
                  <a:lnTo>
                    <a:pt x="168" y="104"/>
                  </a:lnTo>
                  <a:lnTo>
                    <a:pt x="168" y="104"/>
                  </a:lnTo>
                  <a:lnTo>
                    <a:pt x="171" y="104"/>
                  </a:lnTo>
                  <a:lnTo>
                    <a:pt x="173" y="101"/>
                  </a:lnTo>
                  <a:lnTo>
                    <a:pt x="173" y="101"/>
                  </a:lnTo>
                  <a:lnTo>
                    <a:pt x="173" y="98"/>
                  </a:lnTo>
                  <a:lnTo>
                    <a:pt x="171" y="97"/>
                  </a:lnTo>
                  <a:lnTo>
                    <a:pt x="95" y="2"/>
                  </a:lnTo>
                  <a:lnTo>
                    <a:pt x="95" y="2"/>
                  </a:lnTo>
                  <a:lnTo>
                    <a:pt x="93" y="0"/>
                  </a:lnTo>
                  <a:lnTo>
                    <a:pt x="92" y="0"/>
                  </a:lnTo>
                  <a:lnTo>
                    <a:pt x="92" y="0"/>
                  </a:lnTo>
                  <a:lnTo>
                    <a:pt x="89" y="0"/>
                  </a:lnTo>
                  <a:lnTo>
                    <a:pt x="87" y="2"/>
                  </a:lnTo>
                  <a:lnTo>
                    <a:pt x="11" y="97"/>
                  </a:lnTo>
                  <a:lnTo>
                    <a:pt x="11" y="97"/>
                  </a:lnTo>
                  <a:lnTo>
                    <a:pt x="11" y="98"/>
                  </a:lnTo>
                  <a:lnTo>
                    <a:pt x="11" y="101"/>
                  </a:lnTo>
                  <a:lnTo>
                    <a:pt x="11" y="101"/>
                  </a:lnTo>
                  <a:lnTo>
                    <a:pt x="12" y="104"/>
                  </a:lnTo>
                  <a:lnTo>
                    <a:pt x="15" y="104"/>
                  </a:lnTo>
                  <a:lnTo>
                    <a:pt x="52" y="104"/>
                  </a:lnTo>
                  <a:lnTo>
                    <a:pt x="52" y="131"/>
                  </a:lnTo>
                  <a:lnTo>
                    <a:pt x="52" y="131"/>
                  </a:lnTo>
                  <a:lnTo>
                    <a:pt x="52" y="131"/>
                  </a:lnTo>
                  <a:lnTo>
                    <a:pt x="40" y="137"/>
                  </a:lnTo>
                  <a:lnTo>
                    <a:pt x="30" y="146"/>
                  </a:lnTo>
                  <a:lnTo>
                    <a:pt x="21" y="154"/>
                  </a:lnTo>
                  <a:lnTo>
                    <a:pt x="14" y="164"/>
                  </a:lnTo>
                  <a:lnTo>
                    <a:pt x="7" y="175"/>
                  </a:lnTo>
                  <a:lnTo>
                    <a:pt x="4" y="187"/>
                  </a:lnTo>
                  <a:lnTo>
                    <a:pt x="1" y="199"/>
                  </a:lnTo>
                  <a:lnTo>
                    <a:pt x="0" y="213"/>
                  </a:lnTo>
                  <a:lnTo>
                    <a:pt x="0" y="213"/>
                  </a:lnTo>
                  <a:lnTo>
                    <a:pt x="1" y="222"/>
                  </a:lnTo>
                  <a:lnTo>
                    <a:pt x="1" y="232"/>
                  </a:lnTo>
                  <a:lnTo>
                    <a:pt x="7" y="248"/>
                  </a:lnTo>
                  <a:lnTo>
                    <a:pt x="15" y="264"/>
                  </a:lnTo>
                  <a:lnTo>
                    <a:pt x="27" y="278"/>
                  </a:lnTo>
                  <a:lnTo>
                    <a:pt x="41" y="288"/>
                  </a:lnTo>
                  <a:lnTo>
                    <a:pt x="57" y="296"/>
                  </a:lnTo>
                  <a:lnTo>
                    <a:pt x="73" y="302"/>
                  </a:lnTo>
                  <a:lnTo>
                    <a:pt x="83" y="304"/>
                  </a:lnTo>
                  <a:lnTo>
                    <a:pt x="92" y="304"/>
                  </a:lnTo>
                  <a:lnTo>
                    <a:pt x="92" y="304"/>
                  </a:lnTo>
                  <a:lnTo>
                    <a:pt x="101" y="304"/>
                  </a:lnTo>
                  <a:lnTo>
                    <a:pt x="110" y="302"/>
                  </a:lnTo>
                  <a:lnTo>
                    <a:pt x="127" y="296"/>
                  </a:lnTo>
                  <a:lnTo>
                    <a:pt x="142" y="288"/>
                  </a:lnTo>
                  <a:lnTo>
                    <a:pt x="156" y="278"/>
                  </a:lnTo>
                  <a:lnTo>
                    <a:pt x="167" y="264"/>
                  </a:lnTo>
                  <a:lnTo>
                    <a:pt x="176" y="248"/>
                  </a:lnTo>
                  <a:lnTo>
                    <a:pt x="181" y="232"/>
                  </a:lnTo>
                  <a:lnTo>
                    <a:pt x="182" y="222"/>
                  </a:lnTo>
                  <a:lnTo>
                    <a:pt x="182" y="213"/>
                  </a:lnTo>
                  <a:lnTo>
                    <a:pt x="182" y="213"/>
                  </a:lnTo>
                  <a:lnTo>
                    <a:pt x="182" y="199"/>
                  </a:lnTo>
                  <a:lnTo>
                    <a:pt x="179" y="187"/>
                  </a:lnTo>
                  <a:lnTo>
                    <a:pt x="175" y="175"/>
                  </a:lnTo>
                  <a:lnTo>
                    <a:pt x="170" y="164"/>
                  </a:lnTo>
                  <a:lnTo>
                    <a:pt x="162" y="154"/>
                  </a:lnTo>
                  <a:lnTo>
                    <a:pt x="153" y="146"/>
                  </a:lnTo>
                  <a:lnTo>
                    <a:pt x="142" y="137"/>
                  </a:lnTo>
                  <a:lnTo>
                    <a:pt x="132" y="131"/>
                  </a:lnTo>
                  <a:lnTo>
                    <a:pt x="132" y="131"/>
                  </a:lnTo>
                  <a:close/>
                  <a:moveTo>
                    <a:pt x="26" y="95"/>
                  </a:moveTo>
                  <a:lnTo>
                    <a:pt x="92" y="13"/>
                  </a:lnTo>
                  <a:lnTo>
                    <a:pt x="158" y="95"/>
                  </a:lnTo>
                  <a:lnTo>
                    <a:pt x="127" y="95"/>
                  </a:lnTo>
                  <a:lnTo>
                    <a:pt x="127" y="95"/>
                  </a:lnTo>
                  <a:lnTo>
                    <a:pt x="122" y="97"/>
                  </a:lnTo>
                  <a:lnTo>
                    <a:pt x="121" y="100"/>
                  </a:lnTo>
                  <a:lnTo>
                    <a:pt x="121" y="126"/>
                  </a:lnTo>
                  <a:lnTo>
                    <a:pt x="121" y="126"/>
                  </a:lnTo>
                  <a:lnTo>
                    <a:pt x="121" y="126"/>
                  </a:lnTo>
                  <a:lnTo>
                    <a:pt x="106" y="123"/>
                  </a:lnTo>
                  <a:lnTo>
                    <a:pt x="92" y="121"/>
                  </a:lnTo>
                  <a:lnTo>
                    <a:pt x="92" y="121"/>
                  </a:lnTo>
                  <a:lnTo>
                    <a:pt x="76" y="123"/>
                  </a:lnTo>
                  <a:lnTo>
                    <a:pt x="63" y="126"/>
                  </a:lnTo>
                  <a:lnTo>
                    <a:pt x="61" y="126"/>
                  </a:lnTo>
                  <a:lnTo>
                    <a:pt x="61" y="100"/>
                  </a:lnTo>
                  <a:lnTo>
                    <a:pt x="61" y="100"/>
                  </a:lnTo>
                  <a:lnTo>
                    <a:pt x="60" y="97"/>
                  </a:lnTo>
                  <a:lnTo>
                    <a:pt x="57" y="95"/>
                  </a:lnTo>
                  <a:lnTo>
                    <a:pt x="26" y="95"/>
                  </a:lnTo>
                  <a:close/>
                  <a:moveTo>
                    <a:pt x="92" y="294"/>
                  </a:moveTo>
                  <a:lnTo>
                    <a:pt x="92" y="294"/>
                  </a:lnTo>
                  <a:lnTo>
                    <a:pt x="75" y="293"/>
                  </a:lnTo>
                  <a:lnTo>
                    <a:pt x="60" y="288"/>
                  </a:lnTo>
                  <a:lnTo>
                    <a:pt x="46" y="281"/>
                  </a:lnTo>
                  <a:lnTo>
                    <a:pt x="34" y="270"/>
                  </a:lnTo>
                  <a:lnTo>
                    <a:pt x="24" y="258"/>
                  </a:lnTo>
                  <a:lnTo>
                    <a:pt x="17" y="244"/>
                  </a:lnTo>
                  <a:lnTo>
                    <a:pt x="12" y="229"/>
                  </a:lnTo>
                  <a:lnTo>
                    <a:pt x="11" y="213"/>
                  </a:lnTo>
                  <a:lnTo>
                    <a:pt x="11" y="213"/>
                  </a:lnTo>
                  <a:lnTo>
                    <a:pt x="12" y="196"/>
                  </a:lnTo>
                  <a:lnTo>
                    <a:pt x="17" y="181"/>
                  </a:lnTo>
                  <a:lnTo>
                    <a:pt x="24" y="167"/>
                  </a:lnTo>
                  <a:lnTo>
                    <a:pt x="34" y="155"/>
                  </a:lnTo>
                  <a:lnTo>
                    <a:pt x="46" y="144"/>
                  </a:lnTo>
                  <a:lnTo>
                    <a:pt x="60" y="137"/>
                  </a:lnTo>
                  <a:lnTo>
                    <a:pt x="75" y="132"/>
                  </a:lnTo>
                  <a:lnTo>
                    <a:pt x="92" y="131"/>
                  </a:lnTo>
                  <a:lnTo>
                    <a:pt x="92" y="131"/>
                  </a:lnTo>
                  <a:lnTo>
                    <a:pt x="109" y="132"/>
                  </a:lnTo>
                  <a:lnTo>
                    <a:pt x="124" y="137"/>
                  </a:lnTo>
                  <a:lnTo>
                    <a:pt x="138" y="144"/>
                  </a:lnTo>
                  <a:lnTo>
                    <a:pt x="148" y="155"/>
                  </a:lnTo>
                  <a:lnTo>
                    <a:pt x="159" y="167"/>
                  </a:lnTo>
                  <a:lnTo>
                    <a:pt x="167" y="181"/>
                  </a:lnTo>
                  <a:lnTo>
                    <a:pt x="171" y="196"/>
                  </a:lnTo>
                  <a:lnTo>
                    <a:pt x="173" y="213"/>
                  </a:lnTo>
                  <a:lnTo>
                    <a:pt x="173" y="213"/>
                  </a:lnTo>
                  <a:lnTo>
                    <a:pt x="171" y="229"/>
                  </a:lnTo>
                  <a:lnTo>
                    <a:pt x="167" y="244"/>
                  </a:lnTo>
                  <a:lnTo>
                    <a:pt x="159" y="258"/>
                  </a:lnTo>
                  <a:lnTo>
                    <a:pt x="148" y="270"/>
                  </a:lnTo>
                  <a:lnTo>
                    <a:pt x="138" y="281"/>
                  </a:lnTo>
                  <a:lnTo>
                    <a:pt x="124" y="288"/>
                  </a:lnTo>
                  <a:lnTo>
                    <a:pt x="109" y="293"/>
                  </a:lnTo>
                  <a:lnTo>
                    <a:pt x="92" y="294"/>
                  </a:lnTo>
                  <a:lnTo>
                    <a:pt x="92" y="29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Freeform 600"/>
            <p:cNvSpPr>
              <a:spLocks noEditPoints="1"/>
            </p:cNvSpPr>
            <p:nvPr/>
          </p:nvSpPr>
          <p:spPr bwMode="auto">
            <a:xfrm>
              <a:off x="6759576" y="4159250"/>
              <a:ext cx="174625" cy="171450"/>
            </a:xfrm>
            <a:custGeom>
              <a:avLst/>
              <a:gdLst>
                <a:gd name="T0" fmla="*/ 104 w 110"/>
                <a:gd name="T1" fmla="*/ 35 h 108"/>
                <a:gd name="T2" fmla="*/ 75 w 110"/>
                <a:gd name="T3" fmla="*/ 35 h 108"/>
                <a:gd name="T4" fmla="*/ 75 w 110"/>
                <a:gd name="T5" fmla="*/ 4 h 108"/>
                <a:gd name="T6" fmla="*/ 75 w 110"/>
                <a:gd name="T7" fmla="*/ 4 h 108"/>
                <a:gd name="T8" fmla="*/ 73 w 110"/>
                <a:gd name="T9" fmla="*/ 1 h 108"/>
                <a:gd name="T10" fmla="*/ 70 w 110"/>
                <a:gd name="T11" fmla="*/ 0 h 108"/>
                <a:gd name="T12" fmla="*/ 39 w 110"/>
                <a:gd name="T13" fmla="*/ 0 h 108"/>
                <a:gd name="T14" fmla="*/ 39 w 110"/>
                <a:gd name="T15" fmla="*/ 0 h 108"/>
                <a:gd name="T16" fmla="*/ 36 w 110"/>
                <a:gd name="T17" fmla="*/ 1 h 108"/>
                <a:gd name="T18" fmla="*/ 35 w 110"/>
                <a:gd name="T19" fmla="*/ 4 h 108"/>
                <a:gd name="T20" fmla="*/ 35 w 110"/>
                <a:gd name="T21" fmla="*/ 35 h 108"/>
                <a:gd name="T22" fmla="*/ 4 w 110"/>
                <a:gd name="T23" fmla="*/ 35 h 108"/>
                <a:gd name="T24" fmla="*/ 4 w 110"/>
                <a:gd name="T25" fmla="*/ 35 h 108"/>
                <a:gd name="T26" fmla="*/ 1 w 110"/>
                <a:gd name="T27" fmla="*/ 36 h 108"/>
                <a:gd name="T28" fmla="*/ 0 w 110"/>
                <a:gd name="T29" fmla="*/ 39 h 108"/>
                <a:gd name="T30" fmla="*/ 0 w 110"/>
                <a:gd name="T31" fmla="*/ 70 h 108"/>
                <a:gd name="T32" fmla="*/ 0 w 110"/>
                <a:gd name="T33" fmla="*/ 70 h 108"/>
                <a:gd name="T34" fmla="*/ 1 w 110"/>
                <a:gd name="T35" fmla="*/ 73 h 108"/>
                <a:gd name="T36" fmla="*/ 4 w 110"/>
                <a:gd name="T37" fmla="*/ 75 h 108"/>
                <a:gd name="T38" fmla="*/ 35 w 110"/>
                <a:gd name="T39" fmla="*/ 75 h 108"/>
                <a:gd name="T40" fmla="*/ 35 w 110"/>
                <a:gd name="T41" fmla="*/ 104 h 108"/>
                <a:gd name="T42" fmla="*/ 35 w 110"/>
                <a:gd name="T43" fmla="*/ 104 h 108"/>
                <a:gd name="T44" fmla="*/ 36 w 110"/>
                <a:gd name="T45" fmla="*/ 108 h 108"/>
                <a:gd name="T46" fmla="*/ 39 w 110"/>
                <a:gd name="T47" fmla="*/ 108 h 108"/>
                <a:gd name="T48" fmla="*/ 70 w 110"/>
                <a:gd name="T49" fmla="*/ 108 h 108"/>
                <a:gd name="T50" fmla="*/ 70 w 110"/>
                <a:gd name="T51" fmla="*/ 108 h 108"/>
                <a:gd name="T52" fmla="*/ 73 w 110"/>
                <a:gd name="T53" fmla="*/ 108 h 108"/>
                <a:gd name="T54" fmla="*/ 75 w 110"/>
                <a:gd name="T55" fmla="*/ 104 h 108"/>
                <a:gd name="T56" fmla="*/ 75 w 110"/>
                <a:gd name="T57" fmla="*/ 75 h 108"/>
                <a:gd name="T58" fmla="*/ 104 w 110"/>
                <a:gd name="T59" fmla="*/ 75 h 108"/>
                <a:gd name="T60" fmla="*/ 104 w 110"/>
                <a:gd name="T61" fmla="*/ 75 h 108"/>
                <a:gd name="T62" fmla="*/ 108 w 110"/>
                <a:gd name="T63" fmla="*/ 73 h 108"/>
                <a:gd name="T64" fmla="*/ 110 w 110"/>
                <a:gd name="T65" fmla="*/ 70 h 108"/>
                <a:gd name="T66" fmla="*/ 110 w 110"/>
                <a:gd name="T67" fmla="*/ 39 h 108"/>
                <a:gd name="T68" fmla="*/ 110 w 110"/>
                <a:gd name="T69" fmla="*/ 39 h 108"/>
                <a:gd name="T70" fmla="*/ 108 w 110"/>
                <a:gd name="T71" fmla="*/ 36 h 108"/>
                <a:gd name="T72" fmla="*/ 104 w 110"/>
                <a:gd name="T73" fmla="*/ 35 h 108"/>
                <a:gd name="T74" fmla="*/ 104 w 110"/>
                <a:gd name="T75" fmla="*/ 35 h 108"/>
                <a:gd name="T76" fmla="*/ 99 w 110"/>
                <a:gd name="T77" fmla="*/ 65 h 108"/>
                <a:gd name="T78" fmla="*/ 70 w 110"/>
                <a:gd name="T79" fmla="*/ 65 h 108"/>
                <a:gd name="T80" fmla="*/ 70 w 110"/>
                <a:gd name="T81" fmla="*/ 65 h 108"/>
                <a:gd name="T82" fmla="*/ 67 w 110"/>
                <a:gd name="T83" fmla="*/ 67 h 108"/>
                <a:gd name="T84" fmla="*/ 66 w 110"/>
                <a:gd name="T85" fmla="*/ 70 h 108"/>
                <a:gd name="T86" fmla="*/ 66 w 110"/>
                <a:gd name="T87" fmla="*/ 99 h 108"/>
                <a:gd name="T88" fmla="*/ 44 w 110"/>
                <a:gd name="T89" fmla="*/ 99 h 108"/>
                <a:gd name="T90" fmla="*/ 44 w 110"/>
                <a:gd name="T91" fmla="*/ 70 h 108"/>
                <a:gd name="T92" fmla="*/ 44 w 110"/>
                <a:gd name="T93" fmla="*/ 70 h 108"/>
                <a:gd name="T94" fmla="*/ 43 w 110"/>
                <a:gd name="T95" fmla="*/ 67 h 108"/>
                <a:gd name="T96" fmla="*/ 39 w 110"/>
                <a:gd name="T97" fmla="*/ 65 h 108"/>
                <a:gd name="T98" fmla="*/ 10 w 110"/>
                <a:gd name="T99" fmla="*/ 65 h 108"/>
                <a:gd name="T100" fmla="*/ 10 w 110"/>
                <a:gd name="T101" fmla="*/ 44 h 108"/>
                <a:gd name="T102" fmla="*/ 39 w 110"/>
                <a:gd name="T103" fmla="*/ 44 h 108"/>
                <a:gd name="T104" fmla="*/ 39 w 110"/>
                <a:gd name="T105" fmla="*/ 44 h 108"/>
                <a:gd name="T106" fmla="*/ 43 w 110"/>
                <a:gd name="T107" fmla="*/ 42 h 108"/>
                <a:gd name="T108" fmla="*/ 44 w 110"/>
                <a:gd name="T109" fmla="*/ 39 h 108"/>
                <a:gd name="T110" fmla="*/ 44 w 110"/>
                <a:gd name="T111" fmla="*/ 9 h 108"/>
                <a:gd name="T112" fmla="*/ 66 w 110"/>
                <a:gd name="T113" fmla="*/ 9 h 108"/>
                <a:gd name="T114" fmla="*/ 66 w 110"/>
                <a:gd name="T115" fmla="*/ 39 h 108"/>
                <a:gd name="T116" fmla="*/ 66 w 110"/>
                <a:gd name="T117" fmla="*/ 39 h 108"/>
                <a:gd name="T118" fmla="*/ 67 w 110"/>
                <a:gd name="T119" fmla="*/ 42 h 108"/>
                <a:gd name="T120" fmla="*/ 70 w 110"/>
                <a:gd name="T121" fmla="*/ 44 h 108"/>
                <a:gd name="T122" fmla="*/ 99 w 110"/>
                <a:gd name="T123" fmla="*/ 44 h 108"/>
                <a:gd name="T124" fmla="*/ 99 w 110"/>
                <a:gd name="T125" fmla="*/ 6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 h="108">
                  <a:moveTo>
                    <a:pt x="104" y="35"/>
                  </a:moveTo>
                  <a:lnTo>
                    <a:pt x="75" y="35"/>
                  </a:lnTo>
                  <a:lnTo>
                    <a:pt x="75" y="4"/>
                  </a:lnTo>
                  <a:lnTo>
                    <a:pt x="75" y="4"/>
                  </a:lnTo>
                  <a:lnTo>
                    <a:pt x="73" y="1"/>
                  </a:lnTo>
                  <a:lnTo>
                    <a:pt x="70" y="0"/>
                  </a:lnTo>
                  <a:lnTo>
                    <a:pt x="39" y="0"/>
                  </a:lnTo>
                  <a:lnTo>
                    <a:pt x="39" y="0"/>
                  </a:lnTo>
                  <a:lnTo>
                    <a:pt x="36" y="1"/>
                  </a:lnTo>
                  <a:lnTo>
                    <a:pt x="35" y="4"/>
                  </a:lnTo>
                  <a:lnTo>
                    <a:pt x="35" y="35"/>
                  </a:lnTo>
                  <a:lnTo>
                    <a:pt x="4" y="35"/>
                  </a:lnTo>
                  <a:lnTo>
                    <a:pt x="4" y="35"/>
                  </a:lnTo>
                  <a:lnTo>
                    <a:pt x="1" y="36"/>
                  </a:lnTo>
                  <a:lnTo>
                    <a:pt x="0" y="39"/>
                  </a:lnTo>
                  <a:lnTo>
                    <a:pt x="0" y="70"/>
                  </a:lnTo>
                  <a:lnTo>
                    <a:pt x="0" y="70"/>
                  </a:lnTo>
                  <a:lnTo>
                    <a:pt x="1" y="73"/>
                  </a:lnTo>
                  <a:lnTo>
                    <a:pt x="4" y="75"/>
                  </a:lnTo>
                  <a:lnTo>
                    <a:pt x="35" y="75"/>
                  </a:lnTo>
                  <a:lnTo>
                    <a:pt x="35" y="104"/>
                  </a:lnTo>
                  <a:lnTo>
                    <a:pt x="35" y="104"/>
                  </a:lnTo>
                  <a:lnTo>
                    <a:pt x="36" y="108"/>
                  </a:lnTo>
                  <a:lnTo>
                    <a:pt x="39" y="108"/>
                  </a:lnTo>
                  <a:lnTo>
                    <a:pt x="70" y="108"/>
                  </a:lnTo>
                  <a:lnTo>
                    <a:pt x="70" y="108"/>
                  </a:lnTo>
                  <a:lnTo>
                    <a:pt x="73" y="108"/>
                  </a:lnTo>
                  <a:lnTo>
                    <a:pt x="75" y="104"/>
                  </a:lnTo>
                  <a:lnTo>
                    <a:pt x="75" y="75"/>
                  </a:lnTo>
                  <a:lnTo>
                    <a:pt x="104" y="75"/>
                  </a:lnTo>
                  <a:lnTo>
                    <a:pt x="104" y="75"/>
                  </a:lnTo>
                  <a:lnTo>
                    <a:pt x="108" y="73"/>
                  </a:lnTo>
                  <a:lnTo>
                    <a:pt x="110" y="70"/>
                  </a:lnTo>
                  <a:lnTo>
                    <a:pt x="110" y="39"/>
                  </a:lnTo>
                  <a:lnTo>
                    <a:pt x="110" y="39"/>
                  </a:lnTo>
                  <a:lnTo>
                    <a:pt x="108" y="36"/>
                  </a:lnTo>
                  <a:lnTo>
                    <a:pt x="104" y="35"/>
                  </a:lnTo>
                  <a:lnTo>
                    <a:pt x="104" y="35"/>
                  </a:lnTo>
                  <a:close/>
                  <a:moveTo>
                    <a:pt x="99" y="65"/>
                  </a:moveTo>
                  <a:lnTo>
                    <a:pt x="70" y="65"/>
                  </a:lnTo>
                  <a:lnTo>
                    <a:pt x="70" y="65"/>
                  </a:lnTo>
                  <a:lnTo>
                    <a:pt x="67" y="67"/>
                  </a:lnTo>
                  <a:lnTo>
                    <a:pt x="66" y="70"/>
                  </a:lnTo>
                  <a:lnTo>
                    <a:pt x="66" y="99"/>
                  </a:lnTo>
                  <a:lnTo>
                    <a:pt x="44" y="99"/>
                  </a:lnTo>
                  <a:lnTo>
                    <a:pt x="44" y="70"/>
                  </a:lnTo>
                  <a:lnTo>
                    <a:pt x="44" y="70"/>
                  </a:lnTo>
                  <a:lnTo>
                    <a:pt x="43" y="67"/>
                  </a:lnTo>
                  <a:lnTo>
                    <a:pt x="39" y="65"/>
                  </a:lnTo>
                  <a:lnTo>
                    <a:pt x="10" y="65"/>
                  </a:lnTo>
                  <a:lnTo>
                    <a:pt x="10" y="44"/>
                  </a:lnTo>
                  <a:lnTo>
                    <a:pt x="39" y="44"/>
                  </a:lnTo>
                  <a:lnTo>
                    <a:pt x="39" y="44"/>
                  </a:lnTo>
                  <a:lnTo>
                    <a:pt x="43" y="42"/>
                  </a:lnTo>
                  <a:lnTo>
                    <a:pt x="44" y="39"/>
                  </a:lnTo>
                  <a:lnTo>
                    <a:pt x="44" y="9"/>
                  </a:lnTo>
                  <a:lnTo>
                    <a:pt x="66" y="9"/>
                  </a:lnTo>
                  <a:lnTo>
                    <a:pt x="66" y="39"/>
                  </a:lnTo>
                  <a:lnTo>
                    <a:pt x="66" y="39"/>
                  </a:lnTo>
                  <a:lnTo>
                    <a:pt x="67" y="42"/>
                  </a:lnTo>
                  <a:lnTo>
                    <a:pt x="70" y="44"/>
                  </a:lnTo>
                  <a:lnTo>
                    <a:pt x="99" y="44"/>
                  </a:lnTo>
                  <a:lnTo>
                    <a:pt x="99" y="6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5" name="Group 314"/>
          <p:cNvGrpSpPr/>
          <p:nvPr/>
        </p:nvGrpSpPr>
        <p:grpSpPr>
          <a:xfrm>
            <a:off x="9057986" y="3816989"/>
            <a:ext cx="330975" cy="417925"/>
            <a:chOff x="7472363" y="3919538"/>
            <a:chExt cx="280988" cy="473075"/>
          </a:xfrm>
        </p:grpSpPr>
        <p:sp>
          <p:nvSpPr>
            <p:cNvPr id="316" name="Freeform 601"/>
            <p:cNvSpPr>
              <a:spLocks noEditPoints="1"/>
            </p:cNvSpPr>
            <p:nvPr/>
          </p:nvSpPr>
          <p:spPr bwMode="auto">
            <a:xfrm>
              <a:off x="7472363" y="3919538"/>
              <a:ext cx="280988" cy="473075"/>
            </a:xfrm>
            <a:custGeom>
              <a:avLst/>
              <a:gdLst>
                <a:gd name="T0" fmla="*/ 128 w 177"/>
                <a:gd name="T1" fmla="*/ 129 h 298"/>
                <a:gd name="T2" fmla="*/ 167 w 177"/>
                <a:gd name="T3" fmla="*/ 103 h 298"/>
                <a:gd name="T4" fmla="*/ 168 w 177"/>
                <a:gd name="T5" fmla="*/ 103 h 298"/>
                <a:gd name="T6" fmla="*/ 170 w 177"/>
                <a:gd name="T7" fmla="*/ 102 h 298"/>
                <a:gd name="T8" fmla="*/ 170 w 177"/>
                <a:gd name="T9" fmla="*/ 97 h 298"/>
                <a:gd name="T10" fmla="*/ 93 w 177"/>
                <a:gd name="T11" fmla="*/ 2 h 298"/>
                <a:gd name="T12" fmla="*/ 89 w 177"/>
                <a:gd name="T13" fmla="*/ 0 h 298"/>
                <a:gd name="T14" fmla="*/ 9 w 177"/>
                <a:gd name="T15" fmla="*/ 97 h 298"/>
                <a:gd name="T16" fmla="*/ 7 w 177"/>
                <a:gd name="T17" fmla="*/ 98 h 298"/>
                <a:gd name="T18" fmla="*/ 7 w 177"/>
                <a:gd name="T19" fmla="*/ 102 h 298"/>
                <a:gd name="T20" fmla="*/ 12 w 177"/>
                <a:gd name="T21" fmla="*/ 103 h 298"/>
                <a:gd name="T22" fmla="*/ 50 w 177"/>
                <a:gd name="T23" fmla="*/ 129 h 298"/>
                <a:gd name="T24" fmla="*/ 49 w 177"/>
                <a:gd name="T25" fmla="*/ 131 h 298"/>
                <a:gd name="T26" fmla="*/ 29 w 177"/>
                <a:gd name="T27" fmla="*/ 144 h 298"/>
                <a:gd name="T28" fmla="*/ 13 w 177"/>
                <a:gd name="T29" fmla="*/ 163 h 298"/>
                <a:gd name="T30" fmla="*/ 3 w 177"/>
                <a:gd name="T31" fmla="*/ 184 h 298"/>
                <a:gd name="T32" fmla="*/ 0 w 177"/>
                <a:gd name="T33" fmla="*/ 209 h 298"/>
                <a:gd name="T34" fmla="*/ 0 w 177"/>
                <a:gd name="T35" fmla="*/ 218 h 298"/>
                <a:gd name="T36" fmla="*/ 7 w 177"/>
                <a:gd name="T37" fmla="*/ 244 h 298"/>
                <a:gd name="T38" fmla="*/ 26 w 177"/>
                <a:gd name="T39" fmla="*/ 272 h 298"/>
                <a:gd name="T40" fmla="*/ 55 w 177"/>
                <a:gd name="T41" fmla="*/ 292 h 298"/>
                <a:gd name="T42" fmla="*/ 79 w 177"/>
                <a:gd name="T43" fmla="*/ 298 h 298"/>
                <a:gd name="T44" fmla="*/ 89 w 177"/>
                <a:gd name="T45" fmla="*/ 298 h 298"/>
                <a:gd name="T46" fmla="*/ 107 w 177"/>
                <a:gd name="T47" fmla="*/ 296 h 298"/>
                <a:gd name="T48" fmla="*/ 139 w 177"/>
                <a:gd name="T49" fmla="*/ 282 h 298"/>
                <a:gd name="T50" fmla="*/ 162 w 177"/>
                <a:gd name="T51" fmla="*/ 259 h 298"/>
                <a:gd name="T52" fmla="*/ 176 w 177"/>
                <a:gd name="T53" fmla="*/ 227 h 298"/>
                <a:gd name="T54" fmla="*/ 177 w 177"/>
                <a:gd name="T55" fmla="*/ 209 h 298"/>
                <a:gd name="T56" fmla="*/ 177 w 177"/>
                <a:gd name="T57" fmla="*/ 197 h 298"/>
                <a:gd name="T58" fmla="*/ 170 w 177"/>
                <a:gd name="T59" fmla="*/ 174 h 298"/>
                <a:gd name="T60" fmla="*/ 157 w 177"/>
                <a:gd name="T61" fmla="*/ 152 h 298"/>
                <a:gd name="T62" fmla="*/ 139 w 177"/>
                <a:gd name="T63" fmla="*/ 137 h 298"/>
                <a:gd name="T64" fmla="*/ 128 w 177"/>
                <a:gd name="T65" fmla="*/ 131 h 298"/>
                <a:gd name="T66" fmla="*/ 89 w 177"/>
                <a:gd name="T67" fmla="*/ 11 h 298"/>
                <a:gd name="T68" fmla="*/ 124 w 177"/>
                <a:gd name="T69" fmla="*/ 95 h 298"/>
                <a:gd name="T70" fmla="*/ 121 w 177"/>
                <a:gd name="T71" fmla="*/ 95 h 298"/>
                <a:gd name="T72" fmla="*/ 119 w 177"/>
                <a:gd name="T73" fmla="*/ 126 h 298"/>
                <a:gd name="T74" fmla="*/ 119 w 177"/>
                <a:gd name="T75" fmla="*/ 126 h 298"/>
                <a:gd name="T76" fmla="*/ 89 w 177"/>
                <a:gd name="T77" fmla="*/ 120 h 298"/>
                <a:gd name="T78" fmla="*/ 75 w 177"/>
                <a:gd name="T79" fmla="*/ 121 h 298"/>
                <a:gd name="T80" fmla="*/ 58 w 177"/>
                <a:gd name="T81" fmla="*/ 126 h 298"/>
                <a:gd name="T82" fmla="*/ 58 w 177"/>
                <a:gd name="T83" fmla="*/ 100 h 298"/>
                <a:gd name="T84" fmla="*/ 53 w 177"/>
                <a:gd name="T85" fmla="*/ 95 h 298"/>
                <a:gd name="T86" fmla="*/ 89 w 177"/>
                <a:gd name="T87" fmla="*/ 288 h 298"/>
                <a:gd name="T88" fmla="*/ 73 w 177"/>
                <a:gd name="T89" fmla="*/ 287 h 298"/>
                <a:gd name="T90" fmla="*/ 44 w 177"/>
                <a:gd name="T91" fmla="*/ 275 h 298"/>
                <a:gd name="T92" fmla="*/ 23 w 177"/>
                <a:gd name="T93" fmla="*/ 253 h 298"/>
                <a:gd name="T94" fmla="*/ 10 w 177"/>
                <a:gd name="T95" fmla="*/ 226 h 298"/>
                <a:gd name="T96" fmla="*/ 9 w 177"/>
                <a:gd name="T97" fmla="*/ 209 h 298"/>
                <a:gd name="T98" fmla="*/ 15 w 177"/>
                <a:gd name="T99" fmla="*/ 178 h 298"/>
                <a:gd name="T100" fmla="*/ 33 w 177"/>
                <a:gd name="T101" fmla="*/ 154 h 298"/>
                <a:gd name="T102" fmla="*/ 58 w 177"/>
                <a:gd name="T103" fmla="*/ 135 h 298"/>
                <a:gd name="T104" fmla="*/ 89 w 177"/>
                <a:gd name="T105" fmla="*/ 129 h 298"/>
                <a:gd name="T106" fmla="*/ 105 w 177"/>
                <a:gd name="T107" fmla="*/ 131 h 298"/>
                <a:gd name="T108" fmla="*/ 133 w 177"/>
                <a:gd name="T109" fmla="*/ 143 h 298"/>
                <a:gd name="T110" fmla="*/ 154 w 177"/>
                <a:gd name="T111" fmla="*/ 164 h 298"/>
                <a:gd name="T112" fmla="*/ 167 w 177"/>
                <a:gd name="T113" fmla="*/ 193 h 298"/>
                <a:gd name="T114" fmla="*/ 168 w 177"/>
                <a:gd name="T115" fmla="*/ 209 h 298"/>
                <a:gd name="T116" fmla="*/ 162 w 177"/>
                <a:gd name="T117" fmla="*/ 239 h 298"/>
                <a:gd name="T118" fmla="*/ 145 w 177"/>
                <a:gd name="T119" fmla="*/ 265 h 298"/>
                <a:gd name="T120" fmla="*/ 121 w 177"/>
                <a:gd name="T121" fmla="*/ 282 h 298"/>
                <a:gd name="T122" fmla="*/ 89 w 177"/>
                <a:gd name="T123" fmla="*/ 28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7" h="298">
                  <a:moveTo>
                    <a:pt x="128" y="131"/>
                  </a:moveTo>
                  <a:lnTo>
                    <a:pt x="128" y="129"/>
                  </a:lnTo>
                  <a:lnTo>
                    <a:pt x="128" y="103"/>
                  </a:lnTo>
                  <a:lnTo>
                    <a:pt x="167" y="103"/>
                  </a:lnTo>
                  <a:lnTo>
                    <a:pt x="167" y="103"/>
                  </a:lnTo>
                  <a:lnTo>
                    <a:pt x="168" y="103"/>
                  </a:lnTo>
                  <a:lnTo>
                    <a:pt x="170" y="102"/>
                  </a:lnTo>
                  <a:lnTo>
                    <a:pt x="170" y="102"/>
                  </a:lnTo>
                  <a:lnTo>
                    <a:pt x="170" y="98"/>
                  </a:lnTo>
                  <a:lnTo>
                    <a:pt x="170" y="97"/>
                  </a:lnTo>
                  <a:lnTo>
                    <a:pt x="93" y="2"/>
                  </a:lnTo>
                  <a:lnTo>
                    <a:pt x="93" y="2"/>
                  </a:lnTo>
                  <a:lnTo>
                    <a:pt x="89" y="0"/>
                  </a:lnTo>
                  <a:lnTo>
                    <a:pt x="89" y="0"/>
                  </a:lnTo>
                  <a:lnTo>
                    <a:pt x="85" y="2"/>
                  </a:lnTo>
                  <a:lnTo>
                    <a:pt x="9" y="97"/>
                  </a:lnTo>
                  <a:lnTo>
                    <a:pt x="9" y="97"/>
                  </a:lnTo>
                  <a:lnTo>
                    <a:pt x="7" y="98"/>
                  </a:lnTo>
                  <a:lnTo>
                    <a:pt x="7" y="102"/>
                  </a:lnTo>
                  <a:lnTo>
                    <a:pt x="7" y="102"/>
                  </a:lnTo>
                  <a:lnTo>
                    <a:pt x="9" y="103"/>
                  </a:lnTo>
                  <a:lnTo>
                    <a:pt x="12" y="103"/>
                  </a:lnTo>
                  <a:lnTo>
                    <a:pt x="50" y="103"/>
                  </a:lnTo>
                  <a:lnTo>
                    <a:pt x="50" y="129"/>
                  </a:lnTo>
                  <a:lnTo>
                    <a:pt x="49" y="131"/>
                  </a:lnTo>
                  <a:lnTo>
                    <a:pt x="49" y="131"/>
                  </a:lnTo>
                  <a:lnTo>
                    <a:pt x="38" y="137"/>
                  </a:lnTo>
                  <a:lnTo>
                    <a:pt x="29" y="144"/>
                  </a:lnTo>
                  <a:lnTo>
                    <a:pt x="20" y="152"/>
                  </a:lnTo>
                  <a:lnTo>
                    <a:pt x="13" y="163"/>
                  </a:lnTo>
                  <a:lnTo>
                    <a:pt x="7" y="174"/>
                  </a:lnTo>
                  <a:lnTo>
                    <a:pt x="3" y="184"/>
                  </a:lnTo>
                  <a:lnTo>
                    <a:pt x="1" y="197"/>
                  </a:lnTo>
                  <a:lnTo>
                    <a:pt x="0" y="209"/>
                  </a:lnTo>
                  <a:lnTo>
                    <a:pt x="0" y="209"/>
                  </a:lnTo>
                  <a:lnTo>
                    <a:pt x="0" y="218"/>
                  </a:lnTo>
                  <a:lnTo>
                    <a:pt x="1" y="227"/>
                  </a:lnTo>
                  <a:lnTo>
                    <a:pt x="7" y="244"/>
                  </a:lnTo>
                  <a:lnTo>
                    <a:pt x="15" y="259"/>
                  </a:lnTo>
                  <a:lnTo>
                    <a:pt x="26" y="272"/>
                  </a:lnTo>
                  <a:lnTo>
                    <a:pt x="39" y="282"/>
                  </a:lnTo>
                  <a:lnTo>
                    <a:pt x="55" y="292"/>
                  </a:lnTo>
                  <a:lnTo>
                    <a:pt x="72" y="296"/>
                  </a:lnTo>
                  <a:lnTo>
                    <a:pt x="79" y="298"/>
                  </a:lnTo>
                  <a:lnTo>
                    <a:pt x="89" y="298"/>
                  </a:lnTo>
                  <a:lnTo>
                    <a:pt x="89" y="298"/>
                  </a:lnTo>
                  <a:lnTo>
                    <a:pt x="98" y="298"/>
                  </a:lnTo>
                  <a:lnTo>
                    <a:pt x="107" y="296"/>
                  </a:lnTo>
                  <a:lnTo>
                    <a:pt x="124" y="292"/>
                  </a:lnTo>
                  <a:lnTo>
                    <a:pt x="139" y="282"/>
                  </a:lnTo>
                  <a:lnTo>
                    <a:pt x="151" y="272"/>
                  </a:lnTo>
                  <a:lnTo>
                    <a:pt x="162" y="259"/>
                  </a:lnTo>
                  <a:lnTo>
                    <a:pt x="171" y="244"/>
                  </a:lnTo>
                  <a:lnTo>
                    <a:pt x="176" y="227"/>
                  </a:lnTo>
                  <a:lnTo>
                    <a:pt x="177" y="218"/>
                  </a:lnTo>
                  <a:lnTo>
                    <a:pt x="177" y="209"/>
                  </a:lnTo>
                  <a:lnTo>
                    <a:pt x="177" y="209"/>
                  </a:lnTo>
                  <a:lnTo>
                    <a:pt x="177" y="197"/>
                  </a:lnTo>
                  <a:lnTo>
                    <a:pt x="174" y="184"/>
                  </a:lnTo>
                  <a:lnTo>
                    <a:pt x="170" y="174"/>
                  </a:lnTo>
                  <a:lnTo>
                    <a:pt x="165" y="163"/>
                  </a:lnTo>
                  <a:lnTo>
                    <a:pt x="157" y="152"/>
                  </a:lnTo>
                  <a:lnTo>
                    <a:pt x="150" y="144"/>
                  </a:lnTo>
                  <a:lnTo>
                    <a:pt x="139" y="137"/>
                  </a:lnTo>
                  <a:lnTo>
                    <a:pt x="128" y="131"/>
                  </a:lnTo>
                  <a:lnTo>
                    <a:pt x="128" y="131"/>
                  </a:lnTo>
                  <a:close/>
                  <a:moveTo>
                    <a:pt x="21" y="95"/>
                  </a:moveTo>
                  <a:lnTo>
                    <a:pt x="89" y="11"/>
                  </a:lnTo>
                  <a:lnTo>
                    <a:pt x="157" y="95"/>
                  </a:lnTo>
                  <a:lnTo>
                    <a:pt x="124" y="95"/>
                  </a:lnTo>
                  <a:lnTo>
                    <a:pt x="124" y="95"/>
                  </a:lnTo>
                  <a:lnTo>
                    <a:pt x="121" y="95"/>
                  </a:lnTo>
                  <a:lnTo>
                    <a:pt x="119" y="100"/>
                  </a:lnTo>
                  <a:lnTo>
                    <a:pt x="119" y="126"/>
                  </a:lnTo>
                  <a:lnTo>
                    <a:pt x="119" y="126"/>
                  </a:lnTo>
                  <a:lnTo>
                    <a:pt x="119" y="126"/>
                  </a:lnTo>
                  <a:lnTo>
                    <a:pt x="104" y="121"/>
                  </a:lnTo>
                  <a:lnTo>
                    <a:pt x="89" y="120"/>
                  </a:lnTo>
                  <a:lnTo>
                    <a:pt x="89" y="120"/>
                  </a:lnTo>
                  <a:lnTo>
                    <a:pt x="75" y="121"/>
                  </a:lnTo>
                  <a:lnTo>
                    <a:pt x="59" y="126"/>
                  </a:lnTo>
                  <a:lnTo>
                    <a:pt x="58" y="126"/>
                  </a:lnTo>
                  <a:lnTo>
                    <a:pt x="58" y="100"/>
                  </a:lnTo>
                  <a:lnTo>
                    <a:pt x="58" y="100"/>
                  </a:lnTo>
                  <a:lnTo>
                    <a:pt x="56" y="95"/>
                  </a:lnTo>
                  <a:lnTo>
                    <a:pt x="53" y="95"/>
                  </a:lnTo>
                  <a:lnTo>
                    <a:pt x="21" y="95"/>
                  </a:lnTo>
                  <a:close/>
                  <a:moveTo>
                    <a:pt x="89" y="288"/>
                  </a:moveTo>
                  <a:lnTo>
                    <a:pt x="89" y="288"/>
                  </a:lnTo>
                  <a:lnTo>
                    <a:pt x="73" y="287"/>
                  </a:lnTo>
                  <a:lnTo>
                    <a:pt x="58" y="282"/>
                  </a:lnTo>
                  <a:lnTo>
                    <a:pt x="44" y="275"/>
                  </a:lnTo>
                  <a:lnTo>
                    <a:pt x="33" y="265"/>
                  </a:lnTo>
                  <a:lnTo>
                    <a:pt x="23" y="253"/>
                  </a:lnTo>
                  <a:lnTo>
                    <a:pt x="15" y="239"/>
                  </a:lnTo>
                  <a:lnTo>
                    <a:pt x="10" y="226"/>
                  </a:lnTo>
                  <a:lnTo>
                    <a:pt x="9" y="209"/>
                  </a:lnTo>
                  <a:lnTo>
                    <a:pt x="9" y="209"/>
                  </a:lnTo>
                  <a:lnTo>
                    <a:pt x="10" y="193"/>
                  </a:lnTo>
                  <a:lnTo>
                    <a:pt x="15" y="178"/>
                  </a:lnTo>
                  <a:lnTo>
                    <a:pt x="23" y="164"/>
                  </a:lnTo>
                  <a:lnTo>
                    <a:pt x="33" y="154"/>
                  </a:lnTo>
                  <a:lnTo>
                    <a:pt x="44" y="143"/>
                  </a:lnTo>
                  <a:lnTo>
                    <a:pt x="58" y="135"/>
                  </a:lnTo>
                  <a:lnTo>
                    <a:pt x="73" y="131"/>
                  </a:lnTo>
                  <a:lnTo>
                    <a:pt x="89" y="129"/>
                  </a:lnTo>
                  <a:lnTo>
                    <a:pt x="89" y="129"/>
                  </a:lnTo>
                  <a:lnTo>
                    <a:pt x="105" y="131"/>
                  </a:lnTo>
                  <a:lnTo>
                    <a:pt x="121" y="135"/>
                  </a:lnTo>
                  <a:lnTo>
                    <a:pt x="133" y="143"/>
                  </a:lnTo>
                  <a:lnTo>
                    <a:pt x="145" y="154"/>
                  </a:lnTo>
                  <a:lnTo>
                    <a:pt x="154" y="164"/>
                  </a:lnTo>
                  <a:lnTo>
                    <a:pt x="162" y="178"/>
                  </a:lnTo>
                  <a:lnTo>
                    <a:pt x="167" y="193"/>
                  </a:lnTo>
                  <a:lnTo>
                    <a:pt x="168" y="209"/>
                  </a:lnTo>
                  <a:lnTo>
                    <a:pt x="168" y="209"/>
                  </a:lnTo>
                  <a:lnTo>
                    <a:pt x="167" y="226"/>
                  </a:lnTo>
                  <a:lnTo>
                    <a:pt x="162" y="239"/>
                  </a:lnTo>
                  <a:lnTo>
                    <a:pt x="154" y="253"/>
                  </a:lnTo>
                  <a:lnTo>
                    <a:pt x="145" y="265"/>
                  </a:lnTo>
                  <a:lnTo>
                    <a:pt x="133" y="275"/>
                  </a:lnTo>
                  <a:lnTo>
                    <a:pt x="121" y="282"/>
                  </a:lnTo>
                  <a:lnTo>
                    <a:pt x="105" y="287"/>
                  </a:lnTo>
                  <a:lnTo>
                    <a:pt x="89" y="288"/>
                  </a:lnTo>
                  <a:lnTo>
                    <a:pt x="89" y="28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Freeform 602"/>
            <p:cNvSpPr>
              <a:spLocks noEditPoints="1"/>
            </p:cNvSpPr>
            <p:nvPr/>
          </p:nvSpPr>
          <p:spPr bwMode="auto">
            <a:xfrm>
              <a:off x="7519988" y="4175125"/>
              <a:ext cx="185738" cy="163513"/>
            </a:xfrm>
            <a:custGeom>
              <a:avLst/>
              <a:gdLst>
                <a:gd name="T0" fmla="*/ 85 w 117"/>
                <a:gd name="T1" fmla="*/ 0 h 103"/>
                <a:gd name="T2" fmla="*/ 71 w 117"/>
                <a:gd name="T3" fmla="*/ 3 h 103"/>
                <a:gd name="T4" fmla="*/ 60 w 117"/>
                <a:gd name="T5" fmla="*/ 13 h 103"/>
                <a:gd name="T6" fmla="*/ 59 w 117"/>
                <a:gd name="T7" fmla="*/ 13 h 103"/>
                <a:gd name="T8" fmla="*/ 52 w 117"/>
                <a:gd name="T9" fmla="*/ 8 h 103"/>
                <a:gd name="T10" fmla="*/ 40 w 117"/>
                <a:gd name="T11" fmla="*/ 2 h 103"/>
                <a:gd name="T12" fmla="*/ 32 w 117"/>
                <a:gd name="T13" fmla="*/ 0 h 103"/>
                <a:gd name="T14" fmla="*/ 20 w 117"/>
                <a:gd name="T15" fmla="*/ 3 h 103"/>
                <a:gd name="T16" fmla="*/ 11 w 117"/>
                <a:gd name="T17" fmla="*/ 9 h 103"/>
                <a:gd name="T18" fmla="*/ 3 w 117"/>
                <a:gd name="T19" fmla="*/ 20 h 103"/>
                <a:gd name="T20" fmla="*/ 0 w 117"/>
                <a:gd name="T21" fmla="*/ 32 h 103"/>
                <a:gd name="T22" fmla="*/ 2 w 117"/>
                <a:gd name="T23" fmla="*/ 42 h 103"/>
                <a:gd name="T24" fmla="*/ 13 w 117"/>
                <a:gd name="T25" fmla="*/ 57 h 103"/>
                <a:gd name="T26" fmla="*/ 46 w 117"/>
                <a:gd name="T27" fmla="*/ 92 h 103"/>
                <a:gd name="T28" fmla="*/ 57 w 117"/>
                <a:gd name="T29" fmla="*/ 101 h 103"/>
                <a:gd name="T30" fmla="*/ 59 w 117"/>
                <a:gd name="T31" fmla="*/ 103 h 103"/>
                <a:gd name="T32" fmla="*/ 60 w 117"/>
                <a:gd name="T33" fmla="*/ 103 h 103"/>
                <a:gd name="T34" fmla="*/ 63 w 117"/>
                <a:gd name="T35" fmla="*/ 101 h 103"/>
                <a:gd name="T36" fmla="*/ 71 w 117"/>
                <a:gd name="T37" fmla="*/ 92 h 103"/>
                <a:gd name="T38" fmla="*/ 100 w 117"/>
                <a:gd name="T39" fmla="*/ 63 h 103"/>
                <a:gd name="T40" fmla="*/ 111 w 117"/>
                <a:gd name="T41" fmla="*/ 49 h 103"/>
                <a:gd name="T42" fmla="*/ 117 w 117"/>
                <a:gd name="T43" fmla="*/ 32 h 103"/>
                <a:gd name="T44" fmla="*/ 117 w 117"/>
                <a:gd name="T45" fmla="*/ 26 h 103"/>
                <a:gd name="T46" fmla="*/ 112 w 117"/>
                <a:gd name="T47" fmla="*/ 14 h 103"/>
                <a:gd name="T48" fmla="*/ 103 w 117"/>
                <a:gd name="T49" fmla="*/ 6 h 103"/>
                <a:gd name="T50" fmla="*/ 91 w 117"/>
                <a:gd name="T51" fmla="*/ 2 h 103"/>
                <a:gd name="T52" fmla="*/ 85 w 117"/>
                <a:gd name="T53" fmla="*/ 0 h 103"/>
                <a:gd name="T54" fmla="*/ 94 w 117"/>
                <a:gd name="T55" fmla="*/ 57 h 103"/>
                <a:gd name="T56" fmla="*/ 65 w 117"/>
                <a:gd name="T57" fmla="*/ 86 h 103"/>
                <a:gd name="T58" fmla="*/ 59 w 117"/>
                <a:gd name="T59" fmla="*/ 92 h 103"/>
                <a:gd name="T60" fmla="*/ 52 w 117"/>
                <a:gd name="T61" fmla="*/ 86 h 103"/>
                <a:gd name="T62" fmla="*/ 25 w 117"/>
                <a:gd name="T63" fmla="*/ 57 h 103"/>
                <a:gd name="T64" fmla="*/ 11 w 117"/>
                <a:gd name="T65" fmla="*/ 40 h 103"/>
                <a:gd name="T66" fmla="*/ 9 w 117"/>
                <a:gd name="T67" fmla="*/ 32 h 103"/>
                <a:gd name="T68" fmla="*/ 11 w 117"/>
                <a:gd name="T69" fmla="*/ 23 h 103"/>
                <a:gd name="T70" fmla="*/ 23 w 117"/>
                <a:gd name="T71" fmla="*/ 11 h 103"/>
                <a:gd name="T72" fmla="*/ 32 w 117"/>
                <a:gd name="T73" fmla="*/ 9 h 103"/>
                <a:gd name="T74" fmla="*/ 40 w 117"/>
                <a:gd name="T75" fmla="*/ 11 h 103"/>
                <a:gd name="T76" fmla="*/ 49 w 117"/>
                <a:gd name="T77" fmla="*/ 17 h 103"/>
                <a:gd name="T78" fmla="*/ 54 w 117"/>
                <a:gd name="T79" fmla="*/ 22 h 103"/>
                <a:gd name="T80" fmla="*/ 57 w 117"/>
                <a:gd name="T81" fmla="*/ 25 h 103"/>
                <a:gd name="T82" fmla="*/ 60 w 117"/>
                <a:gd name="T83" fmla="*/ 25 h 103"/>
                <a:gd name="T84" fmla="*/ 65 w 117"/>
                <a:gd name="T85" fmla="*/ 22 h 103"/>
                <a:gd name="T86" fmla="*/ 68 w 117"/>
                <a:gd name="T87" fmla="*/ 17 h 103"/>
                <a:gd name="T88" fmla="*/ 78 w 117"/>
                <a:gd name="T89" fmla="*/ 11 h 103"/>
                <a:gd name="T90" fmla="*/ 85 w 117"/>
                <a:gd name="T91" fmla="*/ 9 h 103"/>
                <a:gd name="T92" fmla="*/ 94 w 117"/>
                <a:gd name="T93" fmla="*/ 11 h 103"/>
                <a:gd name="T94" fmla="*/ 106 w 117"/>
                <a:gd name="T95" fmla="*/ 23 h 103"/>
                <a:gd name="T96" fmla="*/ 108 w 117"/>
                <a:gd name="T97" fmla="*/ 32 h 103"/>
                <a:gd name="T98" fmla="*/ 108 w 117"/>
                <a:gd name="T99" fmla="*/ 40 h 103"/>
                <a:gd name="T100" fmla="*/ 94 w 117"/>
                <a:gd name="T101" fmla="*/ 5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 h="103">
                  <a:moveTo>
                    <a:pt x="85" y="0"/>
                  </a:moveTo>
                  <a:lnTo>
                    <a:pt x="85" y="0"/>
                  </a:lnTo>
                  <a:lnTo>
                    <a:pt x="77" y="2"/>
                  </a:lnTo>
                  <a:lnTo>
                    <a:pt x="71" y="3"/>
                  </a:lnTo>
                  <a:lnTo>
                    <a:pt x="65" y="8"/>
                  </a:lnTo>
                  <a:lnTo>
                    <a:pt x="60" y="13"/>
                  </a:lnTo>
                  <a:lnTo>
                    <a:pt x="59" y="14"/>
                  </a:lnTo>
                  <a:lnTo>
                    <a:pt x="59" y="13"/>
                  </a:lnTo>
                  <a:lnTo>
                    <a:pt x="59" y="13"/>
                  </a:lnTo>
                  <a:lnTo>
                    <a:pt x="52" y="8"/>
                  </a:lnTo>
                  <a:lnTo>
                    <a:pt x="48" y="3"/>
                  </a:lnTo>
                  <a:lnTo>
                    <a:pt x="40" y="2"/>
                  </a:lnTo>
                  <a:lnTo>
                    <a:pt x="32" y="0"/>
                  </a:lnTo>
                  <a:lnTo>
                    <a:pt x="32" y="0"/>
                  </a:lnTo>
                  <a:lnTo>
                    <a:pt x="26" y="2"/>
                  </a:lnTo>
                  <a:lnTo>
                    <a:pt x="20" y="3"/>
                  </a:lnTo>
                  <a:lnTo>
                    <a:pt x="16" y="6"/>
                  </a:lnTo>
                  <a:lnTo>
                    <a:pt x="11" y="9"/>
                  </a:lnTo>
                  <a:lnTo>
                    <a:pt x="6" y="14"/>
                  </a:lnTo>
                  <a:lnTo>
                    <a:pt x="3" y="20"/>
                  </a:lnTo>
                  <a:lnTo>
                    <a:pt x="2" y="26"/>
                  </a:lnTo>
                  <a:lnTo>
                    <a:pt x="0" y="32"/>
                  </a:lnTo>
                  <a:lnTo>
                    <a:pt x="0" y="32"/>
                  </a:lnTo>
                  <a:lnTo>
                    <a:pt x="2" y="42"/>
                  </a:lnTo>
                  <a:lnTo>
                    <a:pt x="6" y="49"/>
                  </a:lnTo>
                  <a:lnTo>
                    <a:pt x="13" y="57"/>
                  </a:lnTo>
                  <a:lnTo>
                    <a:pt x="19" y="63"/>
                  </a:lnTo>
                  <a:lnTo>
                    <a:pt x="46" y="92"/>
                  </a:lnTo>
                  <a:lnTo>
                    <a:pt x="46" y="92"/>
                  </a:lnTo>
                  <a:lnTo>
                    <a:pt x="57" y="101"/>
                  </a:lnTo>
                  <a:lnTo>
                    <a:pt x="57" y="101"/>
                  </a:lnTo>
                  <a:lnTo>
                    <a:pt x="59" y="103"/>
                  </a:lnTo>
                  <a:lnTo>
                    <a:pt x="60" y="103"/>
                  </a:lnTo>
                  <a:lnTo>
                    <a:pt x="60" y="103"/>
                  </a:lnTo>
                  <a:lnTo>
                    <a:pt x="63" y="101"/>
                  </a:lnTo>
                  <a:lnTo>
                    <a:pt x="63" y="101"/>
                  </a:lnTo>
                  <a:lnTo>
                    <a:pt x="63" y="101"/>
                  </a:lnTo>
                  <a:lnTo>
                    <a:pt x="71" y="92"/>
                  </a:lnTo>
                  <a:lnTo>
                    <a:pt x="100" y="63"/>
                  </a:lnTo>
                  <a:lnTo>
                    <a:pt x="100" y="63"/>
                  </a:lnTo>
                  <a:lnTo>
                    <a:pt x="106" y="57"/>
                  </a:lnTo>
                  <a:lnTo>
                    <a:pt x="111" y="49"/>
                  </a:lnTo>
                  <a:lnTo>
                    <a:pt x="115" y="42"/>
                  </a:lnTo>
                  <a:lnTo>
                    <a:pt x="117" y="32"/>
                  </a:lnTo>
                  <a:lnTo>
                    <a:pt x="117" y="32"/>
                  </a:lnTo>
                  <a:lnTo>
                    <a:pt x="117" y="26"/>
                  </a:lnTo>
                  <a:lnTo>
                    <a:pt x="114" y="20"/>
                  </a:lnTo>
                  <a:lnTo>
                    <a:pt x="112" y="14"/>
                  </a:lnTo>
                  <a:lnTo>
                    <a:pt x="108" y="9"/>
                  </a:lnTo>
                  <a:lnTo>
                    <a:pt x="103" y="6"/>
                  </a:lnTo>
                  <a:lnTo>
                    <a:pt x="97" y="3"/>
                  </a:lnTo>
                  <a:lnTo>
                    <a:pt x="91" y="2"/>
                  </a:lnTo>
                  <a:lnTo>
                    <a:pt x="85" y="0"/>
                  </a:lnTo>
                  <a:lnTo>
                    <a:pt x="85" y="0"/>
                  </a:lnTo>
                  <a:close/>
                  <a:moveTo>
                    <a:pt x="94" y="57"/>
                  </a:moveTo>
                  <a:lnTo>
                    <a:pt x="94" y="57"/>
                  </a:lnTo>
                  <a:lnTo>
                    <a:pt x="65" y="86"/>
                  </a:lnTo>
                  <a:lnTo>
                    <a:pt x="65" y="86"/>
                  </a:lnTo>
                  <a:lnTo>
                    <a:pt x="59" y="92"/>
                  </a:lnTo>
                  <a:lnTo>
                    <a:pt x="59" y="92"/>
                  </a:lnTo>
                  <a:lnTo>
                    <a:pt x="59" y="92"/>
                  </a:lnTo>
                  <a:lnTo>
                    <a:pt x="52" y="86"/>
                  </a:lnTo>
                  <a:lnTo>
                    <a:pt x="25" y="57"/>
                  </a:lnTo>
                  <a:lnTo>
                    <a:pt x="25" y="57"/>
                  </a:lnTo>
                  <a:lnTo>
                    <a:pt x="14" y="46"/>
                  </a:lnTo>
                  <a:lnTo>
                    <a:pt x="11" y="40"/>
                  </a:lnTo>
                  <a:lnTo>
                    <a:pt x="9" y="32"/>
                  </a:lnTo>
                  <a:lnTo>
                    <a:pt x="9" y="32"/>
                  </a:lnTo>
                  <a:lnTo>
                    <a:pt x="11" y="28"/>
                  </a:lnTo>
                  <a:lnTo>
                    <a:pt x="11" y="23"/>
                  </a:lnTo>
                  <a:lnTo>
                    <a:pt x="17" y="16"/>
                  </a:lnTo>
                  <a:lnTo>
                    <a:pt x="23" y="11"/>
                  </a:lnTo>
                  <a:lnTo>
                    <a:pt x="28" y="9"/>
                  </a:lnTo>
                  <a:lnTo>
                    <a:pt x="32" y="9"/>
                  </a:lnTo>
                  <a:lnTo>
                    <a:pt x="32" y="9"/>
                  </a:lnTo>
                  <a:lnTo>
                    <a:pt x="40" y="11"/>
                  </a:lnTo>
                  <a:lnTo>
                    <a:pt x="45" y="13"/>
                  </a:lnTo>
                  <a:lnTo>
                    <a:pt x="49" y="17"/>
                  </a:lnTo>
                  <a:lnTo>
                    <a:pt x="54" y="22"/>
                  </a:lnTo>
                  <a:lnTo>
                    <a:pt x="54" y="22"/>
                  </a:lnTo>
                  <a:lnTo>
                    <a:pt x="55" y="23"/>
                  </a:lnTo>
                  <a:lnTo>
                    <a:pt x="57" y="25"/>
                  </a:lnTo>
                  <a:lnTo>
                    <a:pt x="60" y="25"/>
                  </a:lnTo>
                  <a:lnTo>
                    <a:pt x="60" y="25"/>
                  </a:lnTo>
                  <a:lnTo>
                    <a:pt x="63" y="23"/>
                  </a:lnTo>
                  <a:lnTo>
                    <a:pt x="65" y="22"/>
                  </a:lnTo>
                  <a:lnTo>
                    <a:pt x="65" y="22"/>
                  </a:lnTo>
                  <a:lnTo>
                    <a:pt x="68" y="17"/>
                  </a:lnTo>
                  <a:lnTo>
                    <a:pt x="72" y="13"/>
                  </a:lnTo>
                  <a:lnTo>
                    <a:pt x="78" y="11"/>
                  </a:lnTo>
                  <a:lnTo>
                    <a:pt x="85" y="9"/>
                  </a:lnTo>
                  <a:lnTo>
                    <a:pt x="85" y="9"/>
                  </a:lnTo>
                  <a:lnTo>
                    <a:pt x="89" y="9"/>
                  </a:lnTo>
                  <a:lnTo>
                    <a:pt x="94" y="11"/>
                  </a:lnTo>
                  <a:lnTo>
                    <a:pt x="101" y="16"/>
                  </a:lnTo>
                  <a:lnTo>
                    <a:pt x="106" y="23"/>
                  </a:lnTo>
                  <a:lnTo>
                    <a:pt x="108" y="28"/>
                  </a:lnTo>
                  <a:lnTo>
                    <a:pt x="108" y="32"/>
                  </a:lnTo>
                  <a:lnTo>
                    <a:pt x="108" y="32"/>
                  </a:lnTo>
                  <a:lnTo>
                    <a:pt x="108" y="40"/>
                  </a:lnTo>
                  <a:lnTo>
                    <a:pt x="103" y="46"/>
                  </a:lnTo>
                  <a:lnTo>
                    <a:pt x="94" y="57"/>
                  </a:lnTo>
                  <a:lnTo>
                    <a:pt x="94" y="5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Freeform 603"/>
            <p:cNvSpPr>
              <a:spLocks/>
            </p:cNvSpPr>
            <p:nvPr/>
          </p:nvSpPr>
          <p:spPr bwMode="auto">
            <a:xfrm>
              <a:off x="7646988" y="4205288"/>
              <a:ext cx="33338" cy="36513"/>
            </a:xfrm>
            <a:custGeom>
              <a:avLst/>
              <a:gdLst>
                <a:gd name="T0" fmla="*/ 3 w 21"/>
                <a:gd name="T1" fmla="*/ 0 h 23"/>
                <a:gd name="T2" fmla="*/ 3 w 21"/>
                <a:gd name="T3" fmla="*/ 0 h 23"/>
                <a:gd name="T4" fmla="*/ 0 w 21"/>
                <a:gd name="T5" fmla="*/ 0 h 23"/>
                <a:gd name="T6" fmla="*/ 0 w 21"/>
                <a:gd name="T7" fmla="*/ 1 h 23"/>
                <a:gd name="T8" fmla="*/ 0 w 21"/>
                <a:gd name="T9" fmla="*/ 1 h 23"/>
                <a:gd name="T10" fmla="*/ 0 w 21"/>
                <a:gd name="T11" fmla="*/ 4 h 23"/>
                <a:gd name="T12" fmla="*/ 1 w 21"/>
                <a:gd name="T13" fmla="*/ 6 h 23"/>
                <a:gd name="T14" fmla="*/ 1 w 21"/>
                <a:gd name="T15" fmla="*/ 6 h 23"/>
                <a:gd name="T16" fmla="*/ 8 w 21"/>
                <a:gd name="T17" fmla="*/ 7 h 23"/>
                <a:gd name="T18" fmla="*/ 11 w 21"/>
                <a:gd name="T19" fmla="*/ 10 h 23"/>
                <a:gd name="T20" fmla="*/ 14 w 21"/>
                <a:gd name="T21" fmla="*/ 15 h 23"/>
                <a:gd name="T22" fmla="*/ 15 w 21"/>
                <a:gd name="T23" fmla="*/ 20 h 23"/>
                <a:gd name="T24" fmla="*/ 15 w 21"/>
                <a:gd name="T25" fmla="*/ 20 h 23"/>
                <a:gd name="T26" fmla="*/ 15 w 21"/>
                <a:gd name="T27" fmla="*/ 21 h 23"/>
                <a:gd name="T28" fmla="*/ 18 w 21"/>
                <a:gd name="T29" fmla="*/ 23 h 23"/>
                <a:gd name="T30" fmla="*/ 18 w 21"/>
                <a:gd name="T31" fmla="*/ 23 h 23"/>
                <a:gd name="T32" fmla="*/ 18 w 21"/>
                <a:gd name="T33" fmla="*/ 23 h 23"/>
                <a:gd name="T34" fmla="*/ 20 w 21"/>
                <a:gd name="T35" fmla="*/ 21 h 23"/>
                <a:gd name="T36" fmla="*/ 21 w 21"/>
                <a:gd name="T37" fmla="*/ 18 h 23"/>
                <a:gd name="T38" fmla="*/ 21 w 21"/>
                <a:gd name="T39" fmla="*/ 18 h 23"/>
                <a:gd name="T40" fmla="*/ 20 w 21"/>
                <a:gd name="T41" fmla="*/ 12 h 23"/>
                <a:gd name="T42" fmla="*/ 15 w 21"/>
                <a:gd name="T43" fmla="*/ 6 h 23"/>
                <a:gd name="T44" fmla="*/ 9 w 21"/>
                <a:gd name="T45" fmla="*/ 1 h 23"/>
                <a:gd name="T46" fmla="*/ 3 w 21"/>
                <a:gd name="T47" fmla="*/ 0 h 23"/>
                <a:gd name="T48" fmla="*/ 3 w 21"/>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23">
                  <a:moveTo>
                    <a:pt x="3" y="0"/>
                  </a:moveTo>
                  <a:lnTo>
                    <a:pt x="3" y="0"/>
                  </a:lnTo>
                  <a:lnTo>
                    <a:pt x="0" y="0"/>
                  </a:lnTo>
                  <a:lnTo>
                    <a:pt x="0" y="1"/>
                  </a:lnTo>
                  <a:lnTo>
                    <a:pt x="0" y="1"/>
                  </a:lnTo>
                  <a:lnTo>
                    <a:pt x="0" y="4"/>
                  </a:lnTo>
                  <a:lnTo>
                    <a:pt x="1" y="6"/>
                  </a:lnTo>
                  <a:lnTo>
                    <a:pt x="1" y="6"/>
                  </a:lnTo>
                  <a:lnTo>
                    <a:pt x="8" y="7"/>
                  </a:lnTo>
                  <a:lnTo>
                    <a:pt x="11" y="10"/>
                  </a:lnTo>
                  <a:lnTo>
                    <a:pt x="14" y="15"/>
                  </a:lnTo>
                  <a:lnTo>
                    <a:pt x="15" y="20"/>
                  </a:lnTo>
                  <a:lnTo>
                    <a:pt x="15" y="20"/>
                  </a:lnTo>
                  <a:lnTo>
                    <a:pt x="15" y="21"/>
                  </a:lnTo>
                  <a:lnTo>
                    <a:pt x="18" y="23"/>
                  </a:lnTo>
                  <a:lnTo>
                    <a:pt x="18" y="23"/>
                  </a:lnTo>
                  <a:lnTo>
                    <a:pt x="18" y="23"/>
                  </a:lnTo>
                  <a:lnTo>
                    <a:pt x="20" y="21"/>
                  </a:lnTo>
                  <a:lnTo>
                    <a:pt x="21" y="18"/>
                  </a:lnTo>
                  <a:lnTo>
                    <a:pt x="21" y="18"/>
                  </a:lnTo>
                  <a:lnTo>
                    <a:pt x="20" y="12"/>
                  </a:lnTo>
                  <a:lnTo>
                    <a:pt x="15" y="6"/>
                  </a:lnTo>
                  <a:lnTo>
                    <a:pt x="9" y="1"/>
                  </a:lnTo>
                  <a:lnTo>
                    <a:pt x="3" y="0"/>
                  </a:lnTo>
                  <a:lnTo>
                    <a:pt x="3"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9" name="Group 318"/>
          <p:cNvGrpSpPr/>
          <p:nvPr/>
        </p:nvGrpSpPr>
        <p:grpSpPr>
          <a:xfrm>
            <a:off x="7246044" y="4614986"/>
            <a:ext cx="340324" cy="427743"/>
            <a:chOff x="5934076" y="4822825"/>
            <a:chExt cx="288925" cy="484188"/>
          </a:xfrm>
        </p:grpSpPr>
        <p:sp>
          <p:nvSpPr>
            <p:cNvPr id="320" name="Freeform 604"/>
            <p:cNvSpPr>
              <a:spLocks/>
            </p:cNvSpPr>
            <p:nvPr/>
          </p:nvSpPr>
          <p:spPr bwMode="auto">
            <a:xfrm>
              <a:off x="6029326" y="4868863"/>
              <a:ext cx="101600" cy="188913"/>
            </a:xfrm>
            <a:custGeom>
              <a:avLst/>
              <a:gdLst>
                <a:gd name="T0" fmla="*/ 37 w 64"/>
                <a:gd name="T1" fmla="*/ 104 h 119"/>
                <a:gd name="T2" fmla="*/ 37 w 64"/>
                <a:gd name="T3" fmla="*/ 104 h 119"/>
                <a:gd name="T4" fmla="*/ 57 w 64"/>
                <a:gd name="T5" fmla="*/ 96 h 119"/>
                <a:gd name="T6" fmla="*/ 63 w 64"/>
                <a:gd name="T7" fmla="*/ 89 h 119"/>
                <a:gd name="T8" fmla="*/ 64 w 64"/>
                <a:gd name="T9" fmla="*/ 80 h 119"/>
                <a:gd name="T10" fmla="*/ 64 w 64"/>
                <a:gd name="T11" fmla="*/ 73 h 119"/>
                <a:gd name="T12" fmla="*/ 58 w 64"/>
                <a:gd name="T13" fmla="*/ 63 h 119"/>
                <a:gd name="T14" fmla="*/ 43 w 64"/>
                <a:gd name="T15" fmla="*/ 55 h 119"/>
                <a:gd name="T16" fmla="*/ 32 w 64"/>
                <a:gd name="T17" fmla="*/ 52 h 119"/>
                <a:gd name="T18" fmla="*/ 17 w 64"/>
                <a:gd name="T19" fmla="*/ 47 h 119"/>
                <a:gd name="T20" fmla="*/ 11 w 64"/>
                <a:gd name="T21" fmla="*/ 38 h 119"/>
                <a:gd name="T22" fmla="*/ 11 w 64"/>
                <a:gd name="T23" fmla="*/ 35 h 119"/>
                <a:gd name="T24" fmla="*/ 17 w 64"/>
                <a:gd name="T25" fmla="*/ 29 h 119"/>
                <a:gd name="T26" fmla="*/ 32 w 64"/>
                <a:gd name="T27" fmla="*/ 26 h 119"/>
                <a:gd name="T28" fmla="*/ 41 w 64"/>
                <a:gd name="T29" fmla="*/ 26 h 119"/>
                <a:gd name="T30" fmla="*/ 50 w 64"/>
                <a:gd name="T31" fmla="*/ 35 h 119"/>
                <a:gd name="T32" fmla="*/ 50 w 64"/>
                <a:gd name="T33" fmla="*/ 40 h 119"/>
                <a:gd name="T34" fmla="*/ 57 w 64"/>
                <a:gd name="T35" fmla="*/ 44 h 119"/>
                <a:gd name="T36" fmla="*/ 60 w 64"/>
                <a:gd name="T37" fmla="*/ 43 h 119"/>
                <a:gd name="T38" fmla="*/ 61 w 64"/>
                <a:gd name="T39" fmla="*/ 40 h 119"/>
                <a:gd name="T40" fmla="*/ 55 w 64"/>
                <a:gd name="T41" fmla="*/ 23 h 119"/>
                <a:gd name="T42" fmla="*/ 37 w 64"/>
                <a:gd name="T43" fmla="*/ 15 h 119"/>
                <a:gd name="T44" fmla="*/ 37 w 64"/>
                <a:gd name="T45" fmla="*/ 4 h 119"/>
                <a:gd name="T46" fmla="*/ 35 w 64"/>
                <a:gd name="T47" fmla="*/ 1 h 119"/>
                <a:gd name="T48" fmla="*/ 32 w 64"/>
                <a:gd name="T49" fmla="*/ 0 h 119"/>
                <a:gd name="T50" fmla="*/ 26 w 64"/>
                <a:gd name="T51" fmla="*/ 4 h 119"/>
                <a:gd name="T52" fmla="*/ 26 w 64"/>
                <a:gd name="T53" fmla="*/ 15 h 119"/>
                <a:gd name="T54" fmla="*/ 15 w 64"/>
                <a:gd name="T55" fmla="*/ 18 h 119"/>
                <a:gd name="T56" fmla="*/ 3 w 64"/>
                <a:gd name="T57" fmla="*/ 31 h 119"/>
                <a:gd name="T58" fmla="*/ 1 w 64"/>
                <a:gd name="T59" fmla="*/ 38 h 119"/>
                <a:gd name="T60" fmla="*/ 1 w 64"/>
                <a:gd name="T61" fmla="*/ 44 h 119"/>
                <a:gd name="T62" fmla="*/ 6 w 64"/>
                <a:gd name="T63" fmla="*/ 52 h 119"/>
                <a:gd name="T64" fmla="*/ 20 w 64"/>
                <a:gd name="T65" fmla="*/ 60 h 119"/>
                <a:gd name="T66" fmla="*/ 31 w 64"/>
                <a:gd name="T67" fmla="*/ 61 h 119"/>
                <a:gd name="T68" fmla="*/ 49 w 64"/>
                <a:gd name="T69" fmla="*/ 67 h 119"/>
                <a:gd name="T70" fmla="*/ 55 w 64"/>
                <a:gd name="T71" fmla="*/ 75 h 119"/>
                <a:gd name="T72" fmla="*/ 55 w 64"/>
                <a:gd name="T73" fmla="*/ 80 h 119"/>
                <a:gd name="T74" fmla="*/ 53 w 64"/>
                <a:gd name="T75" fmla="*/ 86 h 119"/>
                <a:gd name="T76" fmla="*/ 40 w 64"/>
                <a:gd name="T77" fmla="*/ 93 h 119"/>
                <a:gd name="T78" fmla="*/ 32 w 64"/>
                <a:gd name="T79" fmla="*/ 95 h 119"/>
                <a:gd name="T80" fmla="*/ 15 w 64"/>
                <a:gd name="T81" fmla="*/ 90 h 119"/>
                <a:gd name="T82" fmla="*/ 9 w 64"/>
                <a:gd name="T83" fmla="*/ 78 h 119"/>
                <a:gd name="T84" fmla="*/ 8 w 64"/>
                <a:gd name="T85" fmla="*/ 75 h 119"/>
                <a:gd name="T86" fmla="*/ 4 w 64"/>
                <a:gd name="T87" fmla="*/ 73 h 119"/>
                <a:gd name="T88" fmla="*/ 0 w 64"/>
                <a:gd name="T89" fmla="*/ 78 h 119"/>
                <a:gd name="T90" fmla="*/ 0 w 64"/>
                <a:gd name="T91" fmla="*/ 83 h 119"/>
                <a:gd name="T92" fmla="*/ 3 w 64"/>
                <a:gd name="T93" fmla="*/ 92 h 119"/>
                <a:gd name="T94" fmla="*/ 11 w 64"/>
                <a:gd name="T95" fmla="*/ 99 h 119"/>
                <a:gd name="T96" fmla="*/ 26 w 64"/>
                <a:gd name="T97" fmla="*/ 104 h 119"/>
                <a:gd name="T98" fmla="*/ 26 w 64"/>
                <a:gd name="T99" fmla="*/ 115 h 119"/>
                <a:gd name="T100" fmla="*/ 27 w 64"/>
                <a:gd name="T101" fmla="*/ 119 h 119"/>
                <a:gd name="T102" fmla="*/ 32 w 64"/>
                <a:gd name="T103" fmla="*/ 119 h 119"/>
                <a:gd name="T104" fmla="*/ 37 w 64"/>
                <a:gd name="T105" fmla="*/ 11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119">
                  <a:moveTo>
                    <a:pt x="37" y="115"/>
                  </a:moveTo>
                  <a:lnTo>
                    <a:pt x="37" y="104"/>
                  </a:lnTo>
                  <a:lnTo>
                    <a:pt x="37" y="104"/>
                  </a:lnTo>
                  <a:lnTo>
                    <a:pt x="37" y="104"/>
                  </a:lnTo>
                  <a:lnTo>
                    <a:pt x="49" y="101"/>
                  </a:lnTo>
                  <a:lnTo>
                    <a:pt x="57" y="96"/>
                  </a:lnTo>
                  <a:lnTo>
                    <a:pt x="60" y="92"/>
                  </a:lnTo>
                  <a:lnTo>
                    <a:pt x="63" y="89"/>
                  </a:lnTo>
                  <a:lnTo>
                    <a:pt x="64" y="84"/>
                  </a:lnTo>
                  <a:lnTo>
                    <a:pt x="64" y="80"/>
                  </a:lnTo>
                  <a:lnTo>
                    <a:pt x="64" y="80"/>
                  </a:lnTo>
                  <a:lnTo>
                    <a:pt x="64" y="73"/>
                  </a:lnTo>
                  <a:lnTo>
                    <a:pt x="61" y="67"/>
                  </a:lnTo>
                  <a:lnTo>
                    <a:pt x="58" y="63"/>
                  </a:lnTo>
                  <a:lnTo>
                    <a:pt x="53" y="60"/>
                  </a:lnTo>
                  <a:lnTo>
                    <a:pt x="43" y="55"/>
                  </a:lnTo>
                  <a:lnTo>
                    <a:pt x="32" y="52"/>
                  </a:lnTo>
                  <a:lnTo>
                    <a:pt x="32" y="52"/>
                  </a:lnTo>
                  <a:lnTo>
                    <a:pt x="23" y="50"/>
                  </a:lnTo>
                  <a:lnTo>
                    <a:pt x="17" y="47"/>
                  </a:lnTo>
                  <a:lnTo>
                    <a:pt x="12" y="44"/>
                  </a:lnTo>
                  <a:lnTo>
                    <a:pt x="11" y="38"/>
                  </a:lnTo>
                  <a:lnTo>
                    <a:pt x="11" y="38"/>
                  </a:lnTo>
                  <a:lnTo>
                    <a:pt x="11" y="35"/>
                  </a:lnTo>
                  <a:lnTo>
                    <a:pt x="12" y="34"/>
                  </a:lnTo>
                  <a:lnTo>
                    <a:pt x="17" y="29"/>
                  </a:lnTo>
                  <a:lnTo>
                    <a:pt x="24" y="26"/>
                  </a:lnTo>
                  <a:lnTo>
                    <a:pt x="32" y="26"/>
                  </a:lnTo>
                  <a:lnTo>
                    <a:pt x="32" y="26"/>
                  </a:lnTo>
                  <a:lnTo>
                    <a:pt x="41" y="26"/>
                  </a:lnTo>
                  <a:lnTo>
                    <a:pt x="47" y="31"/>
                  </a:lnTo>
                  <a:lnTo>
                    <a:pt x="50" y="35"/>
                  </a:lnTo>
                  <a:lnTo>
                    <a:pt x="50" y="40"/>
                  </a:lnTo>
                  <a:lnTo>
                    <a:pt x="50" y="40"/>
                  </a:lnTo>
                  <a:lnTo>
                    <a:pt x="52" y="43"/>
                  </a:lnTo>
                  <a:lnTo>
                    <a:pt x="57" y="44"/>
                  </a:lnTo>
                  <a:lnTo>
                    <a:pt x="57" y="44"/>
                  </a:lnTo>
                  <a:lnTo>
                    <a:pt x="60" y="43"/>
                  </a:lnTo>
                  <a:lnTo>
                    <a:pt x="61" y="40"/>
                  </a:lnTo>
                  <a:lnTo>
                    <a:pt x="61" y="40"/>
                  </a:lnTo>
                  <a:lnTo>
                    <a:pt x="60" y="31"/>
                  </a:lnTo>
                  <a:lnTo>
                    <a:pt x="55" y="23"/>
                  </a:lnTo>
                  <a:lnTo>
                    <a:pt x="47" y="18"/>
                  </a:lnTo>
                  <a:lnTo>
                    <a:pt x="37" y="15"/>
                  </a:lnTo>
                  <a:lnTo>
                    <a:pt x="37" y="15"/>
                  </a:lnTo>
                  <a:lnTo>
                    <a:pt x="37" y="4"/>
                  </a:lnTo>
                  <a:lnTo>
                    <a:pt x="37" y="4"/>
                  </a:lnTo>
                  <a:lnTo>
                    <a:pt x="35" y="1"/>
                  </a:lnTo>
                  <a:lnTo>
                    <a:pt x="32" y="0"/>
                  </a:lnTo>
                  <a:lnTo>
                    <a:pt x="32" y="0"/>
                  </a:lnTo>
                  <a:lnTo>
                    <a:pt x="27" y="1"/>
                  </a:lnTo>
                  <a:lnTo>
                    <a:pt x="26" y="4"/>
                  </a:lnTo>
                  <a:lnTo>
                    <a:pt x="26" y="15"/>
                  </a:lnTo>
                  <a:lnTo>
                    <a:pt x="26" y="15"/>
                  </a:lnTo>
                  <a:lnTo>
                    <a:pt x="26" y="15"/>
                  </a:lnTo>
                  <a:lnTo>
                    <a:pt x="15" y="18"/>
                  </a:lnTo>
                  <a:lnTo>
                    <a:pt x="8" y="24"/>
                  </a:lnTo>
                  <a:lnTo>
                    <a:pt x="3" y="31"/>
                  </a:lnTo>
                  <a:lnTo>
                    <a:pt x="1" y="35"/>
                  </a:lnTo>
                  <a:lnTo>
                    <a:pt x="1" y="38"/>
                  </a:lnTo>
                  <a:lnTo>
                    <a:pt x="1" y="38"/>
                  </a:lnTo>
                  <a:lnTo>
                    <a:pt x="1" y="44"/>
                  </a:lnTo>
                  <a:lnTo>
                    <a:pt x="3" y="49"/>
                  </a:lnTo>
                  <a:lnTo>
                    <a:pt x="6" y="52"/>
                  </a:lnTo>
                  <a:lnTo>
                    <a:pt x="11" y="55"/>
                  </a:lnTo>
                  <a:lnTo>
                    <a:pt x="20" y="60"/>
                  </a:lnTo>
                  <a:lnTo>
                    <a:pt x="31" y="61"/>
                  </a:lnTo>
                  <a:lnTo>
                    <a:pt x="31" y="61"/>
                  </a:lnTo>
                  <a:lnTo>
                    <a:pt x="40" y="64"/>
                  </a:lnTo>
                  <a:lnTo>
                    <a:pt x="49" y="67"/>
                  </a:lnTo>
                  <a:lnTo>
                    <a:pt x="53" y="72"/>
                  </a:lnTo>
                  <a:lnTo>
                    <a:pt x="55" y="75"/>
                  </a:lnTo>
                  <a:lnTo>
                    <a:pt x="55" y="80"/>
                  </a:lnTo>
                  <a:lnTo>
                    <a:pt x="55" y="80"/>
                  </a:lnTo>
                  <a:lnTo>
                    <a:pt x="55" y="83"/>
                  </a:lnTo>
                  <a:lnTo>
                    <a:pt x="53" y="86"/>
                  </a:lnTo>
                  <a:lnTo>
                    <a:pt x="47" y="90"/>
                  </a:lnTo>
                  <a:lnTo>
                    <a:pt x="40" y="93"/>
                  </a:lnTo>
                  <a:lnTo>
                    <a:pt x="32" y="95"/>
                  </a:lnTo>
                  <a:lnTo>
                    <a:pt x="32" y="95"/>
                  </a:lnTo>
                  <a:lnTo>
                    <a:pt x="21" y="93"/>
                  </a:lnTo>
                  <a:lnTo>
                    <a:pt x="15" y="90"/>
                  </a:lnTo>
                  <a:lnTo>
                    <a:pt x="11" y="86"/>
                  </a:lnTo>
                  <a:lnTo>
                    <a:pt x="9" y="78"/>
                  </a:lnTo>
                  <a:lnTo>
                    <a:pt x="9" y="78"/>
                  </a:lnTo>
                  <a:lnTo>
                    <a:pt x="8" y="75"/>
                  </a:lnTo>
                  <a:lnTo>
                    <a:pt x="4" y="73"/>
                  </a:lnTo>
                  <a:lnTo>
                    <a:pt x="4" y="73"/>
                  </a:lnTo>
                  <a:lnTo>
                    <a:pt x="1" y="75"/>
                  </a:lnTo>
                  <a:lnTo>
                    <a:pt x="0" y="78"/>
                  </a:lnTo>
                  <a:lnTo>
                    <a:pt x="0" y="78"/>
                  </a:lnTo>
                  <a:lnTo>
                    <a:pt x="0" y="83"/>
                  </a:lnTo>
                  <a:lnTo>
                    <a:pt x="1" y="87"/>
                  </a:lnTo>
                  <a:lnTo>
                    <a:pt x="3" y="92"/>
                  </a:lnTo>
                  <a:lnTo>
                    <a:pt x="6" y="96"/>
                  </a:lnTo>
                  <a:lnTo>
                    <a:pt x="11" y="99"/>
                  </a:lnTo>
                  <a:lnTo>
                    <a:pt x="15" y="101"/>
                  </a:lnTo>
                  <a:lnTo>
                    <a:pt x="26" y="104"/>
                  </a:lnTo>
                  <a:lnTo>
                    <a:pt x="26" y="104"/>
                  </a:lnTo>
                  <a:lnTo>
                    <a:pt x="26" y="115"/>
                  </a:lnTo>
                  <a:lnTo>
                    <a:pt x="26" y="115"/>
                  </a:lnTo>
                  <a:lnTo>
                    <a:pt x="27" y="119"/>
                  </a:lnTo>
                  <a:lnTo>
                    <a:pt x="32" y="119"/>
                  </a:lnTo>
                  <a:lnTo>
                    <a:pt x="32" y="119"/>
                  </a:lnTo>
                  <a:lnTo>
                    <a:pt x="35" y="119"/>
                  </a:lnTo>
                  <a:lnTo>
                    <a:pt x="37" y="115"/>
                  </a:lnTo>
                  <a:lnTo>
                    <a:pt x="37" y="11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Freeform 605"/>
            <p:cNvSpPr>
              <a:spLocks noEditPoints="1"/>
            </p:cNvSpPr>
            <p:nvPr/>
          </p:nvSpPr>
          <p:spPr bwMode="auto">
            <a:xfrm>
              <a:off x="5934076" y="4822825"/>
              <a:ext cx="288925" cy="484188"/>
            </a:xfrm>
            <a:custGeom>
              <a:avLst/>
              <a:gdLst>
                <a:gd name="T0" fmla="*/ 132 w 182"/>
                <a:gd name="T1" fmla="*/ 199 h 305"/>
                <a:gd name="T2" fmla="*/ 132 w 182"/>
                <a:gd name="T3" fmla="*/ 171 h 305"/>
                <a:gd name="T4" fmla="*/ 144 w 182"/>
                <a:gd name="T5" fmla="*/ 165 h 305"/>
                <a:gd name="T6" fmla="*/ 163 w 182"/>
                <a:gd name="T7" fmla="*/ 148 h 305"/>
                <a:gd name="T8" fmla="*/ 175 w 182"/>
                <a:gd name="T9" fmla="*/ 127 h 305"/>
                <a:gd name="T10" fmla="*/ 182 w 182"/>
                <a:gd name="T11" fmla="*/ 102 h 305"/>
                <a:gd name="T12" fmla="*/ 182 w 182"/>
                <a:gd name="T13" fmla="*/ 90 h 305"/>
                <a:gd name="T14" fmla="*/ 181 w 182"/>
                <a:gd name="T15" fmla="*/ 72 h 305"/>
                <a:gd name="T16" fmla="*/ 167 w 182"/>
                <a:gd name="T17" fmla="*/ 40 h 305"/>
                <a:gd name="T18" fmla="*/ 143 w 182"/>
                <a:gd name="T19" fmla="*/ 15 h 305"/>
                <a:gd name="T20" fmla="*/ 110 w 182"/>
                <a:gd name="T21" fmla="*/ 1 h 305"/>
                <a:gd name="T22" fmla="*/ 92 w 182"/>
                <a:gd name="T23" fmla="*/ 0 h 305"/>
                <a:gd name="T24" fmla="*/ 83 w 182"/>
                <a:gd name="T25" fmla="*/ 0 h 305"/>
                <a:gd name="T26" fmla="*/ 55 w 182"/>
                <a:gd name="T27" fmla="*/ 6 h 305"/>
                <a:gd name="T28" fmla="*/ 26 w 182"/>
                <a:gd name="T29" fmla="*/ 26 h 305"/>
                <a:gd name="T30" fmla="*/ 8 w 182"/>
                <a:gd name="T31" fmla="*/ 55 h 305"/>
                <a:gd name="T32" fmla="*/ 0 w 182"/>
                <a:gd name="T33" fmla="*/ 81 h 305"/>
                <a:gd name="T34" fmla="*/ 0 w 182"/>
                <a:gd name="T35" fmla="*/ 90 h 305"/>
                <a:gd name="T36" fmla="*/ 3 w 182"/>
                <a:gd name="T37" fmla="*/ 115 h 305"/>
                <a:gd name="T38" fmla="*/ 14 w 182"/>
                <a:gd name="T39" fmla="*/ 138 h 305"/>
                <a:gd name="T40" fmla="*/ 29 w 182"/>
                <a:gd name="T41" fmla="*/ 158 h 305"/>
                <a:gd name="T42" fmla="*/ 51 w 182"/>
                <a:gd name="T43" fmla="*/ 171 h 305"/>
                <a:gd name="T44" fmla="*/ 51 w 182"/>
                <a:gd name="T45" fmla="*/ 199 h 305"/>
                <a:gd name="T46" fmla="*/ 12 w 182"/>
                <a:gd name="T47" fmla="*/ 199 h 305"/>
                <a:gd name="T48" fmla="*/ 8 w 182"/>
                <a:gd name="T49" fmla="*/ 200 h 305"/>
                <a:gd name="T50" fmla="*/ 8 w 182"/>
                <a:gd name="T51" fmla="*/ 204 h 305"/>
                <a:gd name="T52" fmla="*/ 87 w 182"/>
                <a:gd name="T53" fmla="*/ 303 h 305"/>
                <a:gd name="T54" fmla="*/ 92 w 182"/>
                <a:gd name="T55" fmla="*/ 305 h 305"/>
                <a:gd name="T56" fmla="*/ 95 w 182"/>
                <a:gd name="T57" fmla="*/ 303 h 305"/>
                <a:gd name="T58" fmla="*/ 173 w 182"/>
                <a:gd name="T59" fmla="*/ 205 h 305"/>
                <a:gd name="T60" fmla="*/ 175 w 182"/>
                <a:gd name="T61" fmla="*/ 200 h 305"/>
                <a:gd name="T62" fmla="*/ 173 w 182"/>
                <a:gd name="T63" fmla="*/ 199 h 305"/>
                <a:gd name="T64" fmla="*/ 170 w 182"/>
                <a:gd name="T65" fmla="*/ 199 h 305"/>
                <a:gd name="T66" fmla="*/ 9 w 182"/>
                <a:gd name="T67" fmla="*/ 90 h 305"/>
                <a:gd name="T68" fmla="*/ 17 w 182"/>
                <a:gd name="T69" fmla="*/ 58 h 305"/>
                <a:gd name="T70" fmla="*/ 34 w 182"/>
                <a:gd name="T71" fmla="*/ 32 h 305"/>
                <a:gd name="T72" fmla="*/ 60 w 182"/>
                <a:gd name="T73" fmla="*/ 15 h 305"/>
                <a:gd name="T74" fmla="*/ 92 w 182"/>
                <a:gd name="T75" fmla="*/ 9 h 305"/>
                <a:gd name="T76" fmla="*/ 107 w 182"/>
                <a:gd name="T77" fmla="*/ 11 h 305"/>
                <a:gd name="T78" fmla="*/ 136 w 182"/>
                <a:gd name="T79" fmla="*/ 23 h 305"/>
                <a:gd name="T80" fmla="*/ 159 w 182"/>
                <a:gd name="T81" fmla="*/ 44 h 305"/>
                <a:gd name="T82" fmla="*/ 172 w 182"/>
                <a:gd name="T83" fmla="*/ 73 h 305"/>
                <a:gd name="T84" fmla="*/ 173 w 182"/>
                <a:gd name="T85" fmla="*/ 90 h 305"/>
                <a:gd name="T86" fmla="*/ 167 w 182"/>
                <a:gd name="T87" fmla="*/ 122 h 305"/>
                <a:gd name="T88" fmla="*/ 149 w 182"/>
                <a:gd name="T89" fmla="*/ 148 h 305"/>
                <a:gd name="T90" fmla="*/ 123 w 182"/>
                <a:gd name="T91" fmla="*/ 165 h 305"/>
                <a:gd name="T92" fmla="*/ 92 w 182"/>
                <a:gd name="T93" fmla="*/ 171 h 305"/>
                <a:gd name="T94" fmla="*/ 75 w 182"/>
                <a:gd name="T95" fmla="*/ 170 h 305"/>
                <a:gd name="T96" fmla="*/ 46 w 182"/>
                <a:gd name="T97" fmla="*/ 158 h 305"/>
                <a:gd name="T98" fmla="*/ 23 w 182"/>
                <a:gd name="T99" fmla="*/ 136 h 305"/>
                <a:gd name="T100" fmla="*/ 11 w 182"/>
                <a:gd name="T101" fmla="*/ 107 h 305"/>
                <a:gd name="T102" fmla="*/ 9 w 182"/>
                <a:gd name="T103" fmla="*/ 90 h 305"/>
                <a:gd name="T104" fmla="*/ 22 w 182"/>
                <a:gd name="T105" fmla="*/ 207 h 305"/>
                <a:gd name="T106" fmla="*/ 55 w 182"/>
                <a:gd name="T107" fmla="*/ 207 h 305"/>
                <a:gd name="T108" fmla="*/ 60 w 182"/>
                <a:gd name="T109" fmla="*/ 204 h 305"/>
                <a:gd name="T110" fmla="*/ 61 w 182"/>
                <a:gd name="T111" fmla="*/ 176 h 305"/>
                <a:gd name="T112" fmla="*/ 77 w 182"/>
                <a:gd name="T113" fmla="*/ 181 h 305"/>
                <a:gd name="T114" fmla="*/ 92 w 182"/>
                <a:gd name="T115" fmla="*/ 181 h 305"/>
                <a:gd name="T116" fmla="*/ 121 w 182"/>
                <a:gd name="T117" fmla="*/ 176 h 305"/>
                <a:gd name="T118" fmla="*/ 123 w 182"/>
                <a:gd name="T119" fmla="*/ 204 h 305"/>
                <a:gd name="T120" fmla="*/ 124 w 182"/>
                <a:gd name="T121" fmla="*/ 207 h 305"/>
                <a:gd name="T122" fmla="*/ 161 w 182"/>
                <a:gd name="T123" fmla="*/ 20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 h="305">
                  <a:moveTo>
                    <a:pt x="170" y="199"/>
                  </a:moveTo>
                  <a:lnTo>
                    <a:pt x="132" y="199"/>
                  </a:lnTo>
                  <a:lnTo>
                    <a:pt x="132" y="171"/>
                  </a:lnTo>
                  <a:lnTo>
                    <a:pt x="132" y="171"/>
                  </a:lnTo>
                  <a:lnTo>
                    <a:pt x="132" y="171"/>
                  </a:lnTo>
                  <a:lnTo>
                    <a:pt x="144" y="165"/>
                  </a:lnTo>
                  <a:lnTo>
                    <a:pt x="153" y="158"/>
                  </a:lnTo>
                  <a:lnTo>
                    <a:pt x="163" y="148"/>
                  </a:lnTo>
                  <a:lnTo>
                    <a:pt x="169" y="138"/>
                  </a:lnTo>
                  <a:lnTo>
                    <a:pt x="175" y="127"/>
                  </a:lnTo>
                  <a:lnTo>
                    <a:pt x="179" y="115"/>
                  </a:lnTo>
                  <a:lnTo>
                    <a:pt x="182" y="102"/>
                  </a:lnTo>
                  <a:lnTo>
                    <a:pt x="182" y="90"/>
                  </a:lnTo>
                  <a:lnTo>
                    <a:pt x="182" y="90"/>
                  </a:lnTo>
                  <a:lnTo>
                    <a:pt x="182" y="81"/>
                  </a:lnTo>
                  <a:lnTo>
                    <a:pt x="181" y="72"/>
                  </a:lnTo>
                  <a:lnTo>
                    <a:pt x="176" y="55"/>
                  </a:lnTo>
                  <a:lnTo>
                    <a:pt x="167" y="40"/>
                  </a:lnTo>
                  <a:lnTo>
                    <a:pt x="156" y="26"/>
                  </a:lnTo>
                  <a:lnTo>
                    <a:pt x="143" y="15"/>
                  </a:lnTo>
                  <a:lnTo>
                    <a:pt x="127" y="6"/>
                  </a:lnTo>
                  <a:lnTo>
                    <a:pt x="110" y="1"/>
                  </a:lnTo>
                  <a:lnTo>
                    <a:pt x="101" y="0"/>
                  </a:lnTo>
                  <a:lnTo>
                    <a:pt x="92" y="0"/>
                  </a:lnTo>
                  <a:lnTo>
                    <a:pt x="92" y="0"/>
                  </a:lnTo>
                  <a:lnTo>
                    <a:pt x="83" y="0"/>
                  </a:lnTo>
                  <a:lnTo>
                    <a:pt x="74" y="1"/>
                  </a:lnTo>
                  <a:lnTo>
                    <a:pt x="55" y="6"/>
                  </a:lnTo>
                  <a:lnTo>
                    <a:pt x="40" y="15"/>
                  </a:lnTo>
                  <a:lnTo>
                    <a:pt x="26" y="26"/>
                  </a:lnTo>
                  <a:lnTo>
                    <a:pt x="15" y="40"/>
                  </a:lnTo>
                  <a:lnTo>
                    <a:pt x="8" y="55"/>
                  </a:lnTo>
                  <a:lnTo>
                    <a:pt x="2" y="72"/>
                  </a:lnTo>
                  <a:lnTo>
                    <a:pt x="0" y="81"/>
                  </a:lnTo>
                  <a:lnTo>
                    <a:pt x="0" y="90"/>
                  </a:lnTo>
                  <a:lnTo>
                    <a:pt x="0" y="90"/>
                  </a:lnTo>
                  <a:lnTo>
                    <a:pt x="2" y="102"/>
                  </a:lnTo>
                  <a:lnTo>
                    <a:pt x="3" y="115"/>
                  </a:lnTo>
                  <a:lnTo>
                    <a:pt x="8" y="127"/>
                  </a:lnTo>
                  <a:lnTo>
                    <a:pt x="14" y="138"/>
                  </a:lnTo>
                  <a:lnTo>
                    <a:pt x="22" y="148"/>
                  </a:lnTo>
                  <a:lnTo>
                    <a:pt x="29" y="158"/>
                  </a:lnTo>
                  <a:lnTo>
                    <a:pt x="40" y="165"/>
                  </a:lnTo>
                  <a:lnTo>
                    <a:pt x="51" y="171"/>
                  </a:lnTo>
                  <a:lnTo>
                    <a:pt x="51" y="171"/>
                  </a:lnTo>
                  <a:lnTo>
                    <a:pt x="51" y="199"/>
                  </a:lnTo>
                  <a:lnTo>
                    <a:pt x="12" y="199"/>
                  </a:lnTo>
                  <a:lnTo>
                    <a:pt x="12" y="199"/>
                  </a:lnTo>
                  <a:lnTo>
                    <a:pt x="11" y="199"/>
                  </a:lnTo>
                  <a:lnTo>
                    <a:pt x="8" y="200"/>
                  </a:lnTo>
                  <a:lnTo>
                    <a:pt x="8" y="200"/>
                  </a:lnTo>
                  <a:lnTo>
                    <a:pt x="8" y="204"/>
                  </a:lnTo>
                  <a:lnTo>
                    <a:pt x="9" y="205"/>
                  </a:lnTo>
                  <a:lnTo>
                    <a:pt x="87" y="303"/>
                  </a:lnTo>
                  <a:lnTo>
                    <a:pt x="87" y="303"/>
                  </a:lnTo>
                  <a:lnTo>
                    <a:pt x="92" y="305"/>
                  </a:lnTo>
                  <a:lnTo>
                    <a:pt x="92" y="305"/>
                  </a:lnTo>
                  <a:lnTo>
                    <a:pt x="95" y="303"/>
                  </a:lnTo>
                  <a:lnTo>
                    <a:pt x="173" y="205"/>
                  </a:lnTo>
                  <a:lnTo>
                    <a:pt x="173" y="205"/>
                  </a:lnTo>
                  <a:lnTo>
                    <a:pt x="175" y="204"/>
                  </a:lnTo>
                  <a:lnTo>
                    <a:pt x="175" y="200"/>
                  </a:lnTo>
                  <a:lnTo>
                    <a:pt x="175" y="200"/>
                  </a:lnTo>
                  <a:lnTo>
                    <a:pt x="173" y="199"/>
                  </a:lnTo>
                  <a:lnTo>
                    <a:pt x="170" y="199"/>
                  </a:lnTo>
                  <a:lnTo>
                    <a:pt x="170" y="199"/>
                  </a:lnTo>
                  <a:close/>
                  <a:moveTo>
                    <a:pt x="9" y="90"/>
                  </a:moveTo>
                  <a:lnTo>
                    <a:pt x="9" y="90"/>
                  </a:lnTo>
                  <a:lnTo>
                    <a:pt x="11" y="73"/>
                  </a:lnTo>
                  <a:lnTo>
                    <a:pt x="17" y="58"/>
                  </a:lnTo>
                  <a:lnTo>
                    <a:pt x="23" y="44"/>
                  </a:lnTo>
                  <a:lnTo>
                    <a:pt x="34" y="32"/>
                  </a:lnTo>
                  <a:lnTo>
                    <a:pt x="46" y="23"/>
                  </a:lnTo>
                  <a:lnTo>
                    <a:pt x="60" y="15"/>
                  </a:lnTo>
                  <a:lnTo>
                    <a:pt x="75" y="11"/>
                  </a:lnTo>
                  <a:lnTo>
                    <a:pt x="92" y="9"/>
                  </a:lnTo>
                  <a:lnTo>
                    <a:pt x="92" y="9"/>
                  </a:lnTo>
                  <a:lnTo>
                    <a:pt x="107" y="11"/>
                  </a:lnTo>
                  <a:lnTo>
                    <a:pt x="123" y="15"/>
                  </a:lnTo>
                  <a:lnTo>
                    <a:pt x="136" y="23"/>
                  </a:lnTo>
                  <a:lnTo>
                    <a:pt x="149" y="32"/>
                  </a:lnTo>
                  <a:lnTo>
                    <a:pt x="159" y="44"/>
                  </a:lnTo>
                  <a:lnTo>
                    <a:pt x="167" y="58"/>
                  </a:lnTo>
                  <a:lnTo>
                    <a:pt x="172" y="73"/>
                  </a:lnTo>
                  <a:lnTo>
                    <a:pt x="173" y="90"/>
                  </a:lnTo>
                  <a:lnTo>
                    <a:pt x="173" y="90"/>
                  </a:lnTo>
                  <a:lnTo>
                    <a:pt x="172" y="107"/>
                  </a:lnTo>
                  <a:lnTo>
                    <a:pt x="167" y="122"/>
                  </a:lnTo>
                  <a:lnTo>
                    <a:pt x="159" y="136"/>
                  </a:lnTo>
                  <a:lnTo>
                    <a:pt x="149" y="148"/>
                  </a:lnTo>
                  <a:lnTo>
                    <a:pt x="136" y="158"/>
                  </a:lnTo>
                  <a:lnTo>
                    <a:pt x="123" y="165"/>
                  </a:lnTo>
                  <a:lnTo>
                    <a:pt x="107" y="170"/>
                  </a:lnTo>
                  <a:lnTo>
                    <a:pt x="92" y="171"/>
                  </a:lnTo>
                  <a:lnTo>
                    <a:pt x="92" y="171"/>
                  </a:lnTo>
                  <a:lnTo>
                    <a:pt x="75" y="170"/>
                  </a:lnTo>
                  <a:lnTo>
                    <a:pt x="60" y="165"/>
                  </a:lnTo>
                  <a:lnTo>
                    <a:pt x="46" y="158"/>
                  </a:lnTo>
                  <a:lnTo>
                    <a:pt x="34" y="148"/>
                  </a:lnTo>
                  <a:lnTo>
                    <a:pt x="23" y="136"/>
                  </a:lnTo>
                  <a:lnTo>
                    <a:pt x="17" y="122"/>
                  </a:lnTo>
                  <a:lnTo>
                    <a:pt x="11" y="107"/>
                  </a:lnTo>
                  <a:lnTo>
                    <a:pt x="9" y="90"/>
                  </a:lnTo>
                  <a:lnTo>
                    <a:pt x="9" y="90"/>
                  </a:lnTo>
                  <a:close/>
                  <a:moveTo>
                    <a:pt x="92" y="292"/>
                  </a:moveTo>
                  <a:lnTo>
                    <a:pt x="22" y="207"/>
                  </a:lnTo>
                  <a:lnTo>
                    <a:pt x="55" y="207"/>
                  </a:lnTo>
                  <a:lnTo>
                    <a:pt x="55" y="207"/>
                  </a:lnTo>
                  <a:lnTo>
                    <a:pt x="58" y="207"/>
                  </a:lnTo>
                  <a:lnTo>
                    <a:pt x="60" y="204"/>
                  </a:lnTo>
                  <a:lnTo>
                    <a:pt x="60" y="176"/>
                  </a:lnTo>
                  <a:lnTo>
                    <a:pt x="61" y="176"/>
                  </a:lnTo>
                  <a:lnTo>
                    <a:pt x="61" y="176"/>
                  </a:lnTo>
                  <a:lnTo>
                    <a:pt x="77" y="181"/>
                  </a:lnTo>
                  <a:lnTo>
                    <a:pt x="92" y="181"/>
                  </a:lnTo>
                  <a:lnTo>
                    <a:pt x="92" y="181"/>
                  </a:lnTo>
                  <a:lnTo>
                    <a:pt x="107" y="181"/>
                  </a:lnTo>
                  <a:lnTo>
                    <a:pt x="121" y="176"/>
                  </a:lnTo>
                  <a:lnTo>
                    <a:pt x="123" y="176"/>
                  </a:lnTo>
                  <a:lnTo>
                    <a:pt x="123" y="204"/>
                  </a:lnTo>
                  <a:lnTo>
                    <a:pt x="123" y="204"/>
                  </a:lnTo>
                  <a:lnTo>
                    <a:pt x="124" y="207"/>
                  </a:lnTo>
                  <a:lnTo>
                    <a:pt x="127" y="207"/>
                  </a:lnTo>
                  <a:lnTo>
                    <a:pt x="161" y="207"/>
                  </a:lnTo>
                  <a:lnTo>
                    <a:pt x="92" y="29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22" name="Group 321"/>
          <p:cNvGrpSpPr/>
          <p:nvPr/>
        </p:nvGrpSpPr>
        <p:grpSpPr>
          <a:xfrm>
            <a:off x="8149213" y="4614974"/>
            <a:ext cx="340324" cy="424938"/>
            <a:chOff x="6700838" y="4822825"/>
            <a:chExt cx="288925" cy="481013"/>
          </a:xfrm>
        </p:grpSpPr>
        <p:sp>
          <p:nvSpPr>
            <p:cNvPr id="323" name="Freeform 606"/>
            <p:cNvSpPr>
              <a:spLocks noEditPoints="1"/>
            </p:cNvSpPr>
            <p:nvPr/>
          </p:nvSpPr>
          <p:spPr bwMode="auto">
            <a:xfrm>
              <a:off x="6700838" y="4822825"/>
              <a:ext cx="288925" cy="481013"/>
            </a:xfrm>
            <a:custGeom>
              <a:avLst/>
              <a:gdLst>
                <a:gd name="T0" fmla="*/ 132 w 182"/>
                <a:gd name="T1" fmla="*/ 199 h 303"/>
                <a:gd name="T2" fmla="*/ 132 w 182"/>
                <a:gd name="T3" fmla="*/ 173 h 303"/>
                <a:gd name="T4" fmla="*/ 142 w 182"/>
                <a:gd name="T5" fmla="*/ 165 h 303"/>
                <a:gd name="T6" fmla="*/ 162 w 182"/>
                <a:gd name="T7" fmla="*/ 148 h 303"/>
                <a:gd name="T8" fmla="*/ 175 w 182"/>
                <a:gd name="T9" fmla="*/ 127 h 303"/>
                <a:gd name="T10" fmla="*/ 182 w 182"/>
                <a:gd name="T11" fmla="*/ 104 h 303"/>
                <a:gd name="T12" fmla="*/ 182 w 182"/>
                <a:gd name="T13" fmla="*/ 90 h 303"/>
                <a:gd name="T14" fmla="*/ 181 w 182"/>
                <a:gd name="T15" fmla="*/ 72 h 303"/>
                <a:gd name="T16" fmla="*/ 167 w 182"/>
                <a:gd name="T17" fmla="*/ 40 h 303"/>
                <a:gd name="T18" fmla="*/ 142 w 182"/>
                <a:gd name="T19" fmla="*/ 15 h 303"/>
                <a:gd name="T20" fmla="*/ 110 w 182"/>
                <a:gd name="T21" fmla="*/ 1 h 303"/>
                <a:gd name="T22" fmla="*/ 92 w 182"/>
                <a:gd name="T23" fmla="*/ 0 h 303"/>
                <a:gd name="T24" fmla="*/ 83 w 182"/>
                <a:gd name="T25" fmla="*/ 0 h 303"/>
                <a:gd name="T26" fmla="*/ 57 w 182"/>
                <a:gd name="T27" fmla="*/ 6 h 303"/>
                <a:gd name="T28" fmla="*/ 27 w 182"/>
                <a:gd name="T29" fmla="*/ 26 h 303"/>
                <a:gd name="T30" fmla="*/ 7 w 182"/>
                <a:gd name="T31" fmla="*/ 55 h 303"/>
                <a:gd name="T32" fmla="*/ 1 w 182"/>
                <a:gd name="T33" fmla="*/ 81 h 303"/>
                <a:gd name="T34" fmla="*/ 0 w 182"/>
                <a:gd name="T35" fmla="*/ 90 h 303"/>
                <a:gd name="T36" fmla="*/ 4 w 182"/>
                <a:gd name="T37" fmla="*/ 116 h 303"/>
                <a:gd name="T38" fmla="*/ 14 w 182"/>
                <a:gd name="T39" fmla="*/ 139 h 303"/>
                <a:gd name="T40" fmla="*/ 30 w 182"/>
                <a:gd name="T41" fmla="*/ 158 h 303"/>
                <a:gd name="T42" fmla="*/ 52 w 182"/>
                <a:gd name="T43" fmla="*/ 173 h 303"/>
                <a:gd name="T44" fmla="*/ 52 w 182"/>
                <a:gd name="T45" fmla="*/ 199 h 303"/>
                <a:gd name="T46" fmla="*/ 15 w 182"/>
                <a:gd name="T47" fmla="*/ 199 h 303"/>
                <a:gd name="T48" fmla="*/ 11 w 182"/>
                <a:gd name="T49" fmla="*/ 202 h 303"/>
                <a:gd name="T50" fmla="*/ 11 w 182"/>
                <a:gd name="T51" fmla="*/ 204 h 303"/>
                <a:gd name="T52" fmla="*/ 87 w 182"/>
                <a:gd name="T53" fmla="*/ 302 h 303"/>
                <a:gd name="T54" fmla="*/ 89 w 182"/>
                <a:gd name="T55" fmla="*/ 303 h 303"/>
                <a:gd name="T56" fmla="*/ 92 w 182"/>
                <a:gd name="T57" fmla="*/ 303 h 303"/>
                <a:gd name="T58" fmla="*/ 95 w 182"/>
                <a:gd name="T59" fmla="*/ 302 h 303"/>
                <a:gd name="T60" fmla="*/ 171 w 182"/>
                <a:gd name="T61" fmla="*/ 207 h 303"/>
                <a:gd name="T62" fmla="*/ 173 w 182"/>
                <a:gd name="T63" fmla="*/ 202 h 303"/>
                <a:gd name="T64" fmla="*/ 171 w 182"/>
                <a:gd name="T65" fmla="*/ 199 h 303"/>
                <a:gd name="T66" fmla="*/ 168 w 182"/>
                <a:gd name="T67" fmla="*/ 199 h 303"/>
                <a:gd name="T68" fmla="*/ 11 w 182"/>
                <a:gd name="T69" fmla="*/ 90 h 303"/>
                <a:gd name="T70" fmla="*/ 17 w 182"/>
                <a:gd name="T71" fmla="*/ 58 h 303"/>
                <a:gd name="T72" fmla="*/ 34 w 182"/>
                <a:gd name="T73" fmla="*/ 33 h 303"/>
                <a:gd name="T74" fmla="*/ 60 w 182"/>
                <a:gd name="T75" fmla="*/ 15 h 303"/>
                <a:gd name="T76" fmla="*/ 92 w 182"/>
                <a:gd name="T77" fmla="*/ 9 h 303"/>
                <a:gd name="T78" fmla="*/ 109 w 182"/>
                <a:gd name="T79" fmla="*/ 11 h 303"/>
                <a:gd name="T80" fmla="*/ 138 w 182"/>
                <a:gd name="T81" fmla="*/ 23 h 303"/>
                <a:gd name="T82" fmla="*/ 159 w 182"/>
                <a:gd name="T83" fmla="*/ 44 h 303"/>
                <a:gd name="T84" fmla="*/ 171 w 182"/>
                <a:gd name="T85" fmla="*/ 73 h 303"/>
                <a:gd name="T86" fmla="*/ 173 w 182"/>
                <a:gd name="T87" fmla="*/ 90 h 303"/>
                <a:gd name="T88" fmla="*/ 167 w 182"/>
                <a:gd name="T89" fmla="*/ 122 h 303"/>
                <a:gd name="T90" fmla="*/ 148 w 182"/>
                <a:gd name="T91" fmla="*/ 148 h 303"/>
                <a:gd name="T92" fmla="*/ 124 w 182"/>
                <a:gd name="T93" fmla="*/ 165 h 303"/>
                <a:gd name="T94" fmla="*/ 92 w 182"/>
                <a:gd name="T95" fmla="*/ 171 h 303"/>
                <a:gd name="T96" fmla="*/ 75 w 182"/>
                <a:gd name="T97" fmla="*/ 170 h 303"/>
                <a:gd name="T98" fmla="*/ 46 w 182"/>
                <a:gd name="T99" fmla="*/ 158 h 303"/>
                <a:gd name="T100" fmla="*/ 24 w 182"/>
                <a:gd name="T101" fmla="*/ 136 h 303"/>
                <a:gd name="T102" fmla="*/ 12 w 182"/>
                <a:gd name="T103" fmla="*/ 107 h 303"/>
                <a:gd name="T104" fmla="*/ 11 w 182"/>
                <a:gd name="T105" fmla="*/ 90 h 303"/>
                <a:gd name="T106" fmla="*/ 26 w 182"/>
                <a:gd name="T107" fmla="*/ 208 h 303"/>
                <a:gd name="T108" fmla="*/ 57 w 182"/>
                <a:gd name="T109" fmla="*/ 208 h 303"/>
                <a:gd name="T110" fmla="*/ 61 w 182"/>
                <a:gd name="T111" fmla="*/ 204 h 303"/>
                <a:gd name="T112" fmla="*/ 63 w 182"/>
                <a:gd name="T113" fmla="*/ 177 h 303"/>
                <a:gd name="T114" fmla="*/ 76 w 182"/>
                <a:gd name="T115" fmla="*/ 181 h 303"/>
                <a:gd name="T116" fmla="*/ 92 w 182"/>
                <a:gd name="T117" fmla="*/ 182 h 303"/>
                <a:gd name="T118" fmla="*/ 121 w 182"/>
                <a:gd name="T119" fmla="*/ 177 h 303"/>
                <a:gd name="T120" fmla="*/ 121 w 182"/>
                <a:gd name="T121" fmla="*/ 204 h 303"/>
                <a:gd name="T122" fmla="*/ 122 w 182"/>
                <a:gd name="T123" fmla="*/ 207 h 303"/>
                <a:gd name="T124" fmla="*/ 158 w 182"/>
                <a:gd name="T125" fmla="*/ 20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303">
                  <a:moveTo>
                    <a:pt x="168" y="199"/>
                  </a:moveTo>
                  <a:lnTo>
                    <a:pt x="132" y="199"/>
                  </a:lnTo>
                  <a:lnTo>
                    <a:pt x="132" y="173"/>
                  </a:lnTo>
                  <a:lnTo>
                    <a:pt x="132" y="173"/>
                  </a:lnTo>
                  <a:lnTo>
                    <a:pt x="132" y="173"/>
                  </a:lnTo>
                  <a:lnTo>
                    <a:pt x="142" y="165"/>
                  </a:lnTo>
                  <a:lnTo>
                    <a:pt x="153" y="158"/>
                  </a:lnTo>
                  <a:lnTo>
                    <a:pt x="162" y="148"/>
                  </a:lnTo>
                  <a:lnTo>
                    <a:pt x="170" y="139"/>
                  </a:lnTo>
                  <a:lnTo>
                    <a:pt x="175" y="127"/>
                  </a:lnTo>
                  <a:lnTo>
                    <a:pt x="179" y="116"/>
                  </a:lnTo>
                  <a:lnTo>
                    <a:pt x="182" y="104"/>
                  </a:lnTo>
                  <a:lnTo>
                    <a:pt x="182" y="90"/>
                  </a:lnTo>
                  <a:lnTo>
                    <a:pt x="182" y="90"/>
                  </a:lnTo>
                  <a:lnTo>
                    <a:pt x="182" y="81"/>
                  </a:lnTo>
                  <a:lnTo>
                    <a:pt x="181" y="72"/>
                  </a:lnTo>
                  <a:lnTo>
                    <a:pt x="176" y="55"/>
                  </a:lnTo>
                  <a:lnTo>
                    <a:pt x="167" y="40"/>
                  </a:lnTo>
                  <a:lnTo>
                    <a:pt x="156" y="26"/>
                  </a:lnTo>
                  <a:lnTo>
                    <a:pt x="142" y="15"/>
                  </a:lnTo>
                  <a:lnTo>
                    <a:pt x="127" y="6"/>
                  </a:lnTo>
                  <a:lnTo>
                    <a:pt x="110" y="1"/>
                  </a:lnTo>
                  <a:lnTo>
                    <a:pt x="101" y="0"/>
                  </a:lnTo>
                  <a:lnTo>
                    <a:pt x="92" y="0"/>
                  </a:lnTo>
                  <a:lnTo>
                    <a:pt x="92" y="0"/>
                  </a:lnTo>
                  <a:lnTo>
                    <a:pt x="83" y="0"/>
                  </a:lnTo>
                  <a:lnTo>
                    <a:pt x="73" y="1"/>
                  </a:lnTo>
                  <a:lnTo>
                    <a:pt x="57" y="6"/>
                  </a:lnTo>
                  <a:lnTo>
                    <a:pt x="41" y="15"/>
                  </a:lnTo>
                  <a:lnTo>
                    <a:pt x="27" y="26"/>
                  </a:lnTo>
                  <a:lnTo>
                    <a:pt x="15" y="40"/>
                  </a:lnTo>
                  <a:lnTo>
                    <a:pt x="7" y="55"/>
                  </a:lnTo>
                  <a:lnTo>
                    <a:pt x="1" y="72"/>
                  </a:lnTo>
                  <a:lnTo>
                    <a:pt x="1" y="81"/>
                  </a:lnTo>
                  <a:lnTo>
                    <a:pt x="0" y="90"/>
                  </a:lnTo>
                  <a:lnTo>
                    <a:pt x="0" y="90"/>
                  </a:lnTo>
                  <a:lnTo>
                    <a:pt x="1" y="104"/>
                  </a:lnTo>
                  <a:lnTo>
                    <a:pt x="4" y="116"/>
                  </a:lnTo>
                  <a:lnTo>
                    <a:pt x="7" y="127"/>
                  </a:lnTo>
                  <a:lnTo>
                    <a:pt x="14" y="139"/>
                  </a:lnTo>
                  <a:lnTo>
                    <a:pt x="21" y="148"/>
                  </a:lnTo>
                  <a:lnTo>
                    <a:pt x="30" y="158"/>
                  </a:lnTo>
                  <a:lnTo>
                    <a:pt x="40" y="165"/>
                  </a:lnTo>
                  <a:lnTo>
                    <a:pt x="52" y="173"/>
                  </a:lnTo>
                  <a:lnTo>
                    <a:pt x="52" y="173"/>
                  </a:lnTo>
                  <a:lnTo>
                    <a:pt x="52" y="199"/>
                  </a:lnTo>
                  <a:lnTo>
                    <a:pt x="15" y="199"/>
                  </a:lnTo>
                  <a:lnTo>
                    <a:pt x="15" y="199"/>
                  </a:lnTo>
                  <a:lnTo>
                    <a:pt x="12" y="199"/>
                  </a:lnTo>
                  <a:lnTo>
                    <a:pt x="11" y="202"/>
                  </a:lnTo>
                  <a:lnTo>
                    <a:pt x="11" y="202"/>
                  </a:lnTo>
                  <a:lnTo>
                    <a:pt x="11" y="204"/>
                  </a:lnTo>
                  <a:lnTo>
                    <a:pt x="11" y="207"/>
                  </a:lnTo>
                  <a:lnTo>
                    <a:pt x="87" y="302"/>
                  </a:lnTo>
                  <a:lnTo>
                    <a:pt x="87" y="302"/>
                  </a:lnTo>
                  <a:lnTo>
                    <a:pt x="89" y="303"/>
                  </a:lnTo>
                  <a:lnTo>
                    <a:pt x="92" y="303"/>
                  </a:lnTo>
                  <a:lnTo>
                    <a:pt x="92" y="303"/>
                  </a:lnTo>
                  <a:lnTo>
                    <a:pt x="93" y="303"/>
                  </a:lnTo>
                  <a:lnTo>
                    <a:pt x="95" y="302"/>
                  </a:lnTo>
                  <a:lnTo>
                    <a:pt x="171" y="207"/>
                  </a:lnTo>
                  <a:lnTo>
                    <a:pt x="171" y="207"/>
                  </a:lnTo>
                  <a:lnTo>
                    <a:pt x="173" y="204"/>
                  </a:lnTo>
                  <a:lnTo>
                    <a:pt x="173" y="202"/>
                  </a:lnTo>
                  <a:lnTo>
                    <a:pt x="173" y="202"/>
                  </a:lnTo>
                  <a:lnTo>
                    <a:pt x="171" y="199"/>
                  </a:lnTo>
                  <a:lnTo>
                    <a:pt x="168" y="199"/>
                  </a:lnTo>
                  <a:lnTo>
                    <a:pt x="168" y="199"/>
                  </a:lnTo>
                  <a:close/>
                  <a:moveTo>
                    <a:pt x="11" y="90"/>
                  </a:moveTo>
                  <a:lnTo>
                    <a:pt x="11" y="90"/>
                  </a:lnTo>
                  <a:lnTo>
                    <a:pt x="12" y="73"/>
                  </a:lnTo>
                  <a:lnTo>
                    <a:pt x="17" y="58"/>
                  </a:lnTo>
                  <a:lnTo>
                    <a:pt x="24" y="44"/>
                  </a:lnTo>
                  <a:lnTo>
                    <a:pt x="34" y="33"/>
                  </a:lnTo>
                  <a:lnTo>
                    <a:pt x="46" y="23"/>
                  </a:lnTo>
                  <a:lnTo>
                    <a:pt x="60" y="15"/>
                  </a:lnTo>
                  <a:lnTo>
                    <a:pt x="75" y="11"/>
                  </a:lnTo>
                  <a:lnTo>
                    <a:pt x="92" y="9"/>
                  </a:lnTo>
                  <a:lnTo>
                    <a:pt x="92" y="9"/>
                  </a:lnTo>
                  <a:lnTo>
                    <a:pt x="109" y="11"/>
                  </a:lnTo>
                  <a:lnTo>
                    <a:pt x="124" y="15"/>
                  </a:lnTo>
                  <a:lnTo>
                    <a:pt x="138" y="23"/>
                  </a:lnTo>
                  <a:lnTo>
                    <a:pt x="148" y="33"/>
                  </a:lnTo>
                  <a:lnTo>
                    <a:pt x="159" y="44"/>
                  </a:lnTo>
                  <a:lnTo>
                    <a:pt x="167" y="58"/>
                  </a:lnTo>
                  <a:lnTo>
                    <a:pt x="171" y="73"/>
                  </a:lnTo>
                  <a:lnTo>
                    <a:pt x="173" y="90"/>
                  </a:lnTo>
                  <a:lnTo>
                    <a:pt x="173" y="90"/>
                  </a:lnTo>
                  <a:lnTo>
                    <a:pt x="171" y="107"/>
                  </a:lnTo>
                  <a:lnTo>
                    <a:pt x="167" y="122"/>
                  </a:lnTo>
                  <a:lnTo>
                    <a:pt x="159" y="136"/>
                  </a:lnTo>
                  <a:lnTo>
                    <a:pt x="148" y="148"/>
                  </a:lnTo>
                  <a:lnTo>
                    <a:pt x="138" y="158"/>
                  </a:lnTo>
                  <a:lnTo>
                    <a:pt x="124" y="165"/>
                  </a:lnTo>
                  <a:lnTo>
                    <a:pt x="109" y="170"/>
                  </a:lnTo>
                  <a:lnTo>
                    <a:pt x="92" y="171"/>
                  </a:lnTo>
                  <a:lnTo>
                    <a:pt x="92" y="171"/>
                  </a:lnTo>
                  <a:lnTo>
                    <a:pt x="75" y="170"/>
                  </a:lnTo>
                  <a:lnTo>
                    <a:pt x="60" y="165"/>
                  </a:lnTo>
                  <a:lnTo>
                    <a:pt x="46" y="158"/>
                  </a:lnTo>
                  <a:lnTo>
                    <a:pt x="34" y="148"/>
                  </a:lnTo>
                  <a:lnTo>
                    <a:pt x="24" y="136"/>
                  </a:lnTo>
                  <a:lnTo>
                    <a:pt x="17" y="122"/>
                  </a:lnTo>
                  <a:lnTo>
                    <a:pt x="12" y="107"/>
                  </a:lnTo>
                  <a:lnTo>
                    <a:pt x="11" y="90"/>
                  </a:lnTo>
                  <a:lnTo>
                    <a:pt x="11" y="90"/>
                  </a:lnTo>
                  <a:close/>
                  <a:moveTo>
                    <a:pt x="92" y="291"/>
                  </a:moveTo>
                  <a:lnTo>
                    <a:pt x="26" y="208"/>
                  </a:lnTo>
                  <a:lnTo>
                    <a:pt x="57" y="208"/>
                  </a:lnTo>
                  <a:lnTo>
                    <a:pt x="57" y="208"/>
                  </a:lnTo>
                  <a:lnTo>
                    <a:pt x="60" y="207"/>
                  </a:lnTo>
                  <a:lnTo>
                    <a:pt x="61" y="204"/>
                  </a:lnTo>
                  <a:lnTo>
                    <a:pt x="61" y="176"/>
                  </a:lnTo>
                  <a:lnTo>
                    <a:pt x="63" y="177"/>
                  </a:lnTo>
                  <a:lnTo>
                    <a:pt x="63" y="177"/>
                  </a:lnTo>
                  <a:lnTo>
                    <a:pt x="76" y="181"/>
                  </a:lnTo>
                  <a:lnTo>
                    <a:pt x="92" y="182"/>
                  </a:lnTo>
                  <a:lnTo>
                    <a:pt x="92" y="182"/>
                  </a:lnTo>
                  <a:lnTo>
                    <a:pt x="106" y="181"/>
                  </a:lnTo>
                  <a:lnTo>
                    <a:pt x="121" y="177"/>
                  </a:lnTo>
                  <a:lnTo>
                    <a:pt x="121" y="176"/>
                  </a:lnTo>
                  <a:lnTo>
                    <a:pt x="121" y="204"/>
                  </a:lnTo>
                  <a:lnTo>
                    <a:pt x="121" y="204"/>
                  </a:lnTo>
                  <a:lnTo>
                    <a:pt x="122" y="207"/>
                  </a:lnTo>
                  <a:lnTo>
                    <a:pt x="127" y="208"/>
                  </a:lnTo>
                  <a:lnTo>
                    <a:pt x="158" y="208"/>
                  </a:lnTo>
                  <a:lnTo>
                    <a:pt x="92" y="29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Freeform 607"/>
            <p:cNvSpPr>
              <a:spLocks noEditPoints="1"/>
            </p:cNvSpPr>
            <p:nvPr/>
          </p:nvSpPr>
          <p:spPr bwMode="auto">
            <a:xfrm>
              <a:off x="6759576" y="4886325"/>
              <a:ext cx="174625" cy="171450"/>
            </a:xfrm>
            <a:custGeom>
              <a:avLst/>
              <a:gdLst>
                <a:gd name="T0" fmla="*/ 75 w 110"/>
                <a:gd name="T1" fmla="*/ 75 h 108"/>
                <a:gd name="T2" fmla="*/ 104 w 110"/>
                <a:gd name="T3" fmla="*/ 75 h 108"/>
                <a:gd name="T4" fmla="*/ 110 w 110"/>
                <a:gd name="T5" fmla="*/ 70 h 108"/>
                <a:gd name="T6" fmla="*/ 110 w 110"/>
                <a:gd name="T7" fmla="*/ 39 h 108"/>
                <a:gd name="T8" fmla="*/ 104 w 110"/>
                <a:gd name="T9" fmla="*/ 33 h 108"/>
                <a:gd name="T10" fmla="*/ 75 w 110"/>
                <a:gd name="T11" fmla="*/ 4 h 108"/>
                <a:gd name="T12" fmla="*/ 73 w 110"/>
                <a:gd name="T13" fmla="*/ 1 h 108"/>
                <a:gd name="T14" fmla="*/ 39 w 110"/>
                <a:gd name="T15" fmla="*/ 0 h 108"/>
                <a:gd name="T16" fmla="*/ 36 w 110"/>
                <a:gd name="T17" fmla="*/ 1 h 108"/>
                <a:gd name="T18" fmla="*/ 35 w 110"/>
                <a:gd name="T19" fmla="*/ 33 h 108"/>
                <a:gd name="T20" fmla="*/ 4 w 110"/>
                <a:gd name="T21" fmla="*/ 33 h 108"/>
                <a:gd name="T22" fmla="*/ 0 w 110"/>
                <a:gd name="T23" fmla="*/ 39 h 108"/>
                <a:gd name="T24" fmla="*/ 0 w 110"/>
                <a:gd name="T25" fmla="*/ 70 h 108"/>
                <a:gd name="T26" fmla="*/ 4 w 110"/>
                <a:gd name="T27" fmla="*/ 75 h 108"/>
                <a:gd name="T28" fmla="*/ 35 w 110"/>
                <a:gd name="T29" fmla="*/ 104 h 108"/>
                <a:gd name="T30" fmla="*/ 36 w 110"/>
                <a:gd name="T31" fmla="*/ 107 h 108"/>
                <a:gd name="T32" fmla="*/ 70 w 110"/>
                <a:gd name="T33" fmla="*/ 108 h 108"/>
                <a:gd name="T34" fmla="*/ 73 w 110"/>
                <a:gd name="T35" fmla="*/ 107 h 108"/>
                <a:gd name="T36" fmla="*/ 75 w 110"/>
                <a:gd name="T37" fmla="*/ 104 h 108"/>
                <a:gd name="T38" fmla="*/ 66 w 110"/>
                <a:gd name="T39" fmla="*/ 99 h 108"/>
                <a:gd name="T40" fmla="*/ 44 w 110"/>
                <a:gd name="T41" fmla="*/ 70 h 108"/>
                <a:gd name="T42" fmla="*/ 43 w 110"/>
                <a:gd name="T43" fmla="*/ 65 h 108"/>
                <a:gd name="T44" fmla="*/ 10 w 110"/>
                <a:gd name="T45" fmla="*/ 64 h 108"/>
                <a:gd name="T46" fmla="*/ 39 w 110"/>
                <a:gd name="T47" fmla="*/ 44 h 108"/>
                <a:gd name="T48" fmla="*/ 43 w 110"/>
                <a:gd name="T49" fmla="*/ 43 h 108"/>
                <a:gd name="T50" fmla="*/ 44 w 110"/>
                <a:gd name="T51" fmla="*/ 9 h 108"/>
                <a:gd name="T52" fmla="*/ 66 w 110"/>
                <a:gd name="T53" fmla="*/ 39 h 108"/>
                <a:gd name="T54" fmla="*/ 67 w 110"/>
                <a:gd name="T55" fmla="*/ 43 h 108"/>
                <a:gd name="T56" fmla="*/ 99 w 110"/>
                <a:gd name="T57" fmla="*/ 44 h 108"/>
                <a:gd name="T58" fmla="*/ 70 w 110"/>
                <a:gd name="T59" fmla="*/ 64 h 108"/>
                <a:gd name="T60" fmla="*/ 67 w 110"/>
                <a:gd name="T61" fmla="*/ 65 h 108"/>
                <a:gd name="T62" fmla="*/ 66 w 110"/>
                <a:gd name="T63" fmla="*/ 7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 h="108">
                  <a:moveTo>
                    <a:pt x="75" y="104"/>
                  </a:moveTo>
                  <a:lnTo>
                    <a:pt x="75" y="75"/>
                  </a:lnTo>
                  <a:lnTo>
                    <a:pt x="104" y="75"/>
                  </a:lnTo>
                  <a:lnTo>
                    <a:pt x="104" y="75"/>
                  </a:lnTo>
                  <a:lnTo>
                    <a:pt x="108" y="73"/>
                  </a:lnTo>
                  <a:lnTo>
                    <a:pt x="110" y="70"/>
                  </a:lnTo>
                  <a:lnTo>
                    <a:pt x="110" y="39"/>
                  </a:lnTo>
                  <a:lnTo>
                    <a:pt x="110" y="39"/>
                  </a:lnTo>
                  <a:lnTo>
                    <a:pt x="108" y="35"/>
                  </a:lnTo>
                  <a:lnTo>
                    <a:pt x="104" y="33"/>
                  </a:lnTo>
                  <a:lnTo>
                    <a:pt x="75" y="33"/>
                  </a:lnTo>
                  <a:lnTo>
                    <a:pt x="75" y="4"/>
                  </a:lnTo>
                  <a:lnTo>
                    <a:pt x="75" y="4"/>
                  </a:lnTo>
                  <a:lnTo>
                    <a:pt x="73" y="1"/>
                  </a:lnTo>
                  <a:lnTo>
                    <a:pt x="70" y="0"/>
                  </a:lnTo>
                  <a:lnTo>
                    <a:pt x="39" y="0"/>
                  </a:lnTo>
                  <a:lnTo>
                    <a:pt x="39" y="0"/>
                  </a:lnTo>
                  <a:lnTo>
                    <a:pt x="36" y="1"/>
                  </a:lnTo>
                  <a:lnTo>
                    <a:pt x="35" y="4"/>
                  </a:lnTo>
                  <a:lnTo>
                    <a:pt x="35" y="33"/>
                  </a:lnTo>
                  <a:lnTo>
                    <a:pt x="4" y="33"/>
                  </a:lnTo>
                  <a:lnTo>
                    <a:pt x="4" y="33"/>
                  </a:lnTo>
                  <a:lnTo>
                    <a:pt x="1" y="35"/>
                  </a:lnTo>
                  <a:lnTo>
                    <a:pt x="0" y="39"/>
                  </a:lnTo>
                  <a:lnTo>
                    <a:pt x="0" y="70"/>
                  </a:lnTo>
                  <a:lnTo>
                    <a:pt x="0" y="70"/>
                  </a:lnTo>
                  <a:lnTo>
                    <a:pt x="1" y="73"/>
                  </a:lnTo>
                  <a:lnTo>
                    <a:pt x="4" y="75"/>
                  </a:lnTo>
                  <a:lnTo>
                    <a:pt x="35" y="75"/>
                  </a:lnTo>
                  <a:lnTo>
                    <a:pt x="35" y="104"/>
                  </a:lnTo>
                  <a:lnTo>
                    <a:pt x="35" y="104"/>
                  </a:lnTo>
                  <a:lnTo>
                    <a:pt x="36" y="107"/>
                  </a:lnTo>
                  <a:lnTo>
                    <a:pt x="39" y="108"/>
                  </a:lnTo>
                  <a:lnTo>
                    <a:pt x="70" y="108"/>
                  </a:lnTo>
                  <a:lnTo>
                    <a:pt x="70" y="108"/>
                  </a:lnTo>
                  <a:lnTo>
                    <a:pt x="73" y="107"/>
                  </a:lnTo>
                  <a:lnTo>
                    <a:pt x="75" y="104"/>
                  </a:lnTo>
                  <a:lnTo>
                    <a:pt x="75" y="104"/>
                  </a:lnTo>
                  <a:close/>
                  <a:moveTo>
                    <a:pt x="66" y="70"/>
                  </a:moveTo>
                  <a:lnTo>
                    <a:pt x="66" y="99"/>
                  </a:lnTo>
                  <a:lnTo>
                    <a:pt x="44" y="99"/>
                  </a:lnTo>
                  <a:lnTo>
                    <a:pt x="44" y="70"/>
                  </a:lnTo>
                  <a:lnTo>
                    <a:pt x="44" y="70"/>
                  </a:lnTo>
                  <a:lnTo>
                    <a:pt x="43" y="65"/>
                  </a:lnTo>
                  <a:lnTo>
                    <a:pt x="39" y="64"/>
                  </a:lnTo>
                  <a:lnTo>
                    <a:pt x="10" y="64"/>
                  </a:lnTo>
                  <a:lnTo>
                    <a:pt x="10" y="44"/>
                  </a:lnTo>
                  <a:lnTo>
                    <a:pt x="39" y="44"/>
                  </a:lnTo>
                  <a:lnTo>
                    <a:pt x="39" y="44"/>
                  </a:lnTo>
                  <a:lnTo>
                    <a:pt x="43" y="43"/>
                  </a:lnTo>
                  <a:lnTo>
                    <a:pt x="44" y="39"/>
                  </a:lnTo>
                  <a:lnTo>
                    <a:pt x="44" y="9"/>
                  </a:lnTo>
                  <a:lnTo>
                    <a:pt x="66" y="9"/>
                  </a:lnTo>
                  <a:lnTo>
                    <a:pt x="66" y="39"/>
                  </a:lnTo>
                  <a:lnTo>
                    <a:pt x="66" y="39"/>
                  </a:lnTo>
                  <a:lnTo>
                    <a:pt x="67" y="43"/>
                  </a:lnTo>
                  <a:lnTo>
                    <a:pt x="70" y="44"/>
                  </a:lnTo>
                  <a:lnTo>
                    <a:pt x="99" y="44"/>
                  </a:lnTo>
                  <a:lnTo>
                    <a:pt x="99" y="64"/>
                  </a:lnTo>
                  <a:lnTo>
                    <a:pt x="70" y="64"/>
                  </a:lnTo>
                  <a:lnTo>
                    <a:pt x="70" y="64"/>
                  </a:lnTo>
                  <a:lnTo>
                    <a:pt x="67" y="65"/>
                  </a:lnTo>
                  <a:lnTo>
                    <a:pt x="66" y="70"/>
                  </a:lnTo>
                  <a:lnTo>
                    <a:pt x="66" y="7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25" name="Group 324"/>
          <p:cNvGrpSpPr/>
          <p:nvPr/>
        </p:nvGrpSpPr>
        <p:grpSpPr>
          <a:xfrm>
            <a:off x="9057986" y="4614982"/>
            <a:ext cx="330975" cy="416523"/>
            <a:chOff x="7472363" y="4822825"/>
            <a:chExt cx="280988" cy="471488"/>
          </a:xfrm>
        </p:grpSpPr>
        <p:sp>
          <p:nvSpPr>
            <p:cNvPr id="326" name="Freeform 608"/>
            <p:cNvSpPr>
              <a:spLocks noEditPoints="1"/>
            </p:cNvSpPr>
            <p:nvPr/>
          </p:nvSpPr>
          <p:spPr bwMode="auto">
            <a:xfrm>
              <a:off x="7472363" y="4822825"/>
              <a:ext cx="280988" cy="471488"/>
            </a:xfrm>
            <a:custGeom>
              <a:avLst/>
              <a:gdLst>
                <a:gd name="T0" fmla="*/ 128 w 177"/>
                <a:gd name="T1" fmla="*/ 193 h 297"/>
                <a:gd name="T2" fmla="*/ 128 w 177"/>
                <a:gd name="T3" fmla="*/ 167 h 297"/>
                <a:gd name="T4" fmla="*/ 139 w 177"/>
                <a:gd name="T5" fmla="*/ 161 h 297"/>
                <a:gd name="T6" fmla="*/ 157 w 177"/>
                <a:gd name="T7" fmla="*/ 144 h 297"/>
                <a:gd name="T8" fmla="*/ 170 w 177"/>
                <a:gd name="T9" fmla="*/ 124 h 297"/>
                <a:gd name="T10" fmla="*/ 177 w 177"/>
                <a:gd name="T11" fmla="*/ 101 h 297"/>
                <a:gd name="T12" fmla="*/ 177 w 177"/>
                <a:gd name="T13" fmla="*/ 89 h 297"/>
                <a:gd name="T14" fmla="*/ 176 w 177"/>
                <a:gd name="T15" fmla="*/ 70 h 297"/>
                <a:gd name="T16" fmla="*/ 162 w 177"/>
                <a:gd name="T17" fmla="*/ 38 h 297"/>
                <a:gd name="T18" fmla="*/ 139 w 177"/>
                <a:gd name="T19" fmla="*/ 14 h 297"/>
                <a:gd name="T20" fmla="*/ 107 w 177"/>
                <a:gd name="T21" fmla="*/ 1 h 297"/>
                <a:gd name="T22" fmla="*/ 89 w 177"/>
                <a:gd name="T23" fmla="*/ 0 h 297"/>
                <a:gd name="T24" fmla="*/ 79 w 177"/>
                <a:gd name="T25" fmla="*/ 0 h 297"/>
                <a:gd name="T26" fmla="*/ 55 w 177"/>
                <a:gd name="T27" fmla="*/ 6 h 297"/>
                <a:gd name="T28" fmla="*/ 26 w 177"/>
                <a:gd name="T29" fmla="*/ 26 h 297"/>
                <a:gd name="T30" fmla="*/ 7 w 177"/>
                <a:gd name="T31" fmla="*/ 53 h 297"/>
                <a:gd name="T32" fmla="*/ 0 w 177"/>
                <a:gd name="T33" fmla="*/ 79 h 297"/>
                <a:gd name="T34" fmla="*/ 0 w 177"/>
                <a:gd name="T35" fmla="*/ 89 h 297"/>
                <a:gd name="T36" fmla="*/ 3 w 177"/>
                <a:gd name="T37" fmla="*/ 112 h 297"/>
                <a:gd name="T38" fmla="*/ 13 w 177"/>
                <a:gd name="T39" fmla="*/ 135 h 297"/>
                <a:gd name="T40" fmla="*/ 29 w 177"/>
                <a:gd name="T41" fmla="*/ 153 h 297"/>
                <a:gd name="T42" fmla="*/ 49 w 177"/>
                <a:gd name="T43" fmla="*/ 167 h 297"/>
                <a:gd name="T44" fmla="*/ 50 w 177"/>
                <a:gd name="T45" fmla="*/ 193 h 297"/>
                <a:gd name="T46" fmla="*/ 12 w 177"/>
                <a:gd name="T47" fmla="*/ 193 h 297"/>
                <a:gd name="T48" fmla="*/ 7 w 177"/>
                <a:gd name="T49" fmla="*/ 196 h 297"/>
                <a:gd name="T50" fmla="*/ 7 w 177"/>
                <a:gd name="T51" fmla="*/ 199 h 297"/>
                <a:gd name="T52" fmla="*/ 85 w 177"/>
                <a:gd name="T53" fmla="*/ 295 h 297"/>
                <a:gd name="T54" fmla="*/ 89 w 177"/>
                <a:gd name="T55" fmla="*/ 297 h 297"/>
                <a:gd name="T56" fmla="*/ 93 w 177"/>
                <a:gd name="T57" fmla="*/ 295 h 297"/>
                <a:gd name="T58" fmla="*/ 170 w 177"/>
                <a:gd name="T59" fmla="*/ 200 h 297"/>
                <a:gd name="T60" fmla="*/ 170 w 177"/>
                <a:gd name="T61" fmla="*/ 196 h 297"/>
                <a:gd name="T62" fmla="*/ 168 w 177"/>
                <a:gd name="T63" fmla="*/ 194 h 297"/>
                <a:gd name="T64" fmla="*/ 167 w 177"/>
                <a:gd name="T65" fmla="*/ 193 h 297"/>
                <a:gd name="T66" fmla="*/ 9 w 177"/>
                <a:gd name="T67" fmla="*/ 89 h 297"/>
                <a:gd name="T68" fmla="*/ 15 w 177"/>
                <a:gd name="T69" fmla="*/ 56 h 297"/>
                <a:gd name="T70" fmla="*/ 33 w 177"/>
                <a:gd name="T71" fmla="*/ 32 h 297"/>
                <a:gd name="T72" fmla="*/ 58 w 177"/>
                <a:gd name="T73" fmla="*/ 15 h 297"/>
                <a:gd name="T74" fmla="*/ 89 w 177"/>
                <a:gd name="T75" fmla="*/ 9 h 297"/>
                <a:gd name="T76" fmla="*/ 105 w 177"/>
                <a:gd name="T77" fmla="*/ 11 h 297"/>
                <a:gd name="T78" fmla="*/ 133 w 177"/>
                <a:gd name="T79" fmla="*/ 23 h 297"/>
                <a:gd name="T80" fmla="*/ 154 w 177"/>
                <a:gd name="T81" fmla="*/ 44 h 297"/>
                <a:gd name="T82" fmla="*/ 167 w 177"/>
                <a:gd name="T83" fmla="*/ 72 h 297"/>
                <a:gd name="T84" fmla="*/ 168 w 177"/>
                <a:gd name="T85" fmla="*/ 89 h 297"/>
                <a:gd name="T86" fmla="*/ 162 w 177"/>
                <a:gd name="T87" fmla="*/ 119 h 297"/>
                <a:gd name="T88" fmla="*/ 145 w 177"/>
                <a:gd name="T89" fmla="*/ 144 h 297"/>
                <a:gd name="T90" fmla="*/ 121 w 177"/>
                <a:gd name="T91" fmla="*/ 161 h 297"/>
                <a:gd name="T92" fmla="*/ 89 w 177"/>
                <a:gd name="T93" fmla="*/ 167 h 297"/>
                <a:gd name="T94" fmla="*/ 73 w 177"/>
                <a:gd name="T95" fmla="*/ 165 h 297"/>
                <a:gd name="T96" fmla="*/ 44 w 177"/>
                <a:gd name="T97" fmla="*/ 153 h 297"/>
                <a:gd name="T98" fmla="*/ 23 w 177"/>
                <a:gd name="T99" fmla="*/ 132 h 297"/>
                <a:gd name="T100" fmla="*/ 10 w 177"/>
                <a:gd name="T101" fmla="*/ 104 h 297"/>
                <a:gd name="T102" fmla="*/ 9 w 177"/>
                <a:gd name="T103" fmla="*/ 89 h 297"/>
                <a:gd name="T104" fmla="*/ 21 w 177"/>
                <a:gd name="T105" fmla="*/ 202 h 297"/>
                <a:gd name="T106" fmla="*/ 53 w 177"/>
                <a:gd name="T107" fmla="*/ 202 h 297"/>
                <a:gd name="T108" fmla="*/ 58 w 177"/>
                <a:gd name="T109" fmla="*/ 197 h 297"/>
                <a:gd name="T110" fmla="*/ 59 w 177"/>
                <a:gd name="T111" fmla="*/ 171 h 297"/>
                <a:gd name="T112" fmla="*/ 75 w 177"/>
                <a:gd name="T113" fmla="*/ 176 h 297"/>
                <a:gd name="T114" fmla="*/ 89 w 177"/>
                <a:gd name="T115" fmla="*/ 176 h 297"/>
                <a:gd name="T116" fmla="*/ 119 w 177"/>
                <a:gd name="T117" fmla="*/ 171 h 297"/>
                <a:gd name="T118" fmla="*/ 119 w 177"/>
                <a:gd name="T119" fmla="*/ 197 h 297"/>
                <a:gd name="T120" fmla="*/ 121 w 177"/>
                <a:gd name="T121" fmla="*/ 200 h 297"/>
                <a:gd name="T122" fmla="*/ 157 w 177"/>
                <a:gd name="T123" fmla="*/ 20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7" h="297">
                  <a:moveTo>
                    <a:pt x="167" y="193"/>
                  </a:moveTo>
                  <a:lnTo>
                    <a:pt x="128" y="193"/>
                  </a:lnTo>
                  <a:lnTo>
                    <a:pt x="128" y="167"/>
                  </a:lnTo>
                  <a:lnTo>
                    <a:pt x="128" y="167"/>
                  </a:lnTo>
                  <a:lnTo>
                    <a:pt x="128" y="167"/>
                  </a:lnTo>
                  <a:lnTo>
                    <a:pt x="139" y="161"/>
                  </a:lnTo>
                  <a:lnTo>
                    <a:pt x="150" y="153"/>
                  </a:lnTo>
                  <a:lnTo>
                    <a:pt x="157" y="144"/>
                  </a:lnTo>
                  <a:lnTo>
                    <a:pt x="165" y="135"/>
                  </a:lnTo>
                  <a:lnTo>
                    <a:pt x="170" y="124"/>
                  </a:lnTo>
                  <a:lnTo>
                    <a:pt x="174" y="112"/>
                  </a:lnTo>
                  <a:lnTo>
                    <a:pt x="177" y="101"/>
                  </a:lnTo>
                  <a:lnTo>
                    <a:pt x="177" y="89"/>
                  </a:lnTo>
                  <a:lnTo>
                    <a:pt x="177" y="89"/>
                  </a:lnTo>
                  <a:lnTo>
                    <a:pt x="177" y="79"/>
                  </a:lnTo>
                  <a:lnTo>
                    <a:pt x="176" y="70"/>
                  </a:lnTo>
                  <a:lnTo>
                    <a:pt x="171" y="53"/>
                  </a:lnTo>
                  <a:lnTo>
                    <a:pt x="162" y="38"/>
                  </a:lnTo>
                  <a:lnTo>
                    <a:pt x="151" y="26"/>
                  </a:lnTo>
                  <a:lnTo>
                    <a:pt x="139" y="14"/>
                  </a:lnTo>
                  <a:lnTo>
                    <a:pt x="124" y="6"/>
                  </a:lnTo>
                  <a:lnTo>
                    <a:pt x="107" y="1"/>
                  </a:lnTo>
                  <a:lnTo>
                    <a:pt x="98" y="0"/>
                  </a:lnTo>
                  <a:lnTo>
                    <a:pt x="89" y="0"/>
                  </a:lnTo>
                  <a:lnTo>
                    <a:pt x="89" y="0"/>
                  </a:lnTo>
                  <a:lnTo>
                    <a:pt x="79" y="0"/>
                  </a:lnTo>
                  <a:lnTo>
                    <a:pt x="72" y="1"/>
                  </a:lnTo>
                  <a:lnTo>
                    <a:pt x="55" y="6"/>
                  </a:lnTo>
                  <a:lnTo>
                    <a:pt x="39" y="14"/>
                  </a:lnTo>
                  <a:lnTo>
                    <a:pt x="26" y="26"/>
                  </a:lnTo>
                  <a:lnTo>
                    <a:pt x="15" y="38"/>
                  </a:lnTo>
                  <a:lnTo>
                    <a:pt x="7" y="53"/>
                  </a:lnTo>
                  <a:lnTo>
                    <a:pt x="1" y="70"/>
                  </a:lnTo>
                  <a:lnTo>
                    <a:pt x="0" y="79"/>
                  </a:lnTo>
                  <a:lnTo>
                    <a:pt x="0" y="89"/>
                  </a:lnTo>
                  <a:lnTo>
                    <a:pt x="0" y="89"/>
                  </a:lnTo>
                  <a:lnTo>
                    <a:pt x="1" y="101"/>
                  </a:lnTo>
                  <a:lnTo>
                    <a:pt x="3" y="112"/>
                  </a:lnTo>
                  <a:lnTo>
                    <a:pt x="7" y="124"/>
                  </a:lnTo>
                  <a:lnTo>
                    <a:pt x="13" y="135"/>
                  </a:lnTo>
                  <a:lnTo>
                    <a:pt x="20" y="144"/>
                  </a:lnTo>
                  <a:lnTo>
                    <a:pt x="29" y="153"/>
                  </a:lnTo>
                  <a:lnTo>
                    <a:pt x="38" y="161"/>
                  </a:lnTo>
                  <a:lnTo>
                    <a:pt x="49" y="167"/>
                  </a:lnTo>
                  <a:lnTo>
                    <a:pt x="50" y="167"/>
                  </a:lnTo>
                  <a:lnTo>
                    <a:pt x="50" y="193"/>
                  </a:lnTo>
                  <a:lnTo>
                    <a:pt x="12" y="193"/>
                  </a:lnTo>
                  <a:lnTo>
                    <a:pt x="12" y="193"/>
                  </a:lnTo>
                  <a:lnTo>
                    <a:pt x="9" y="194"/>
                  </a:lnTo>
                  <a:lnTo>
                    <a:pt x="7" y="196"/>
                  </a:lnTo>
                  <a:lnTo>
                    <a:pt x="7" y="196"/>
                  </a:lnTo>
                  <a:lnTo>
                    <a:pt x="7" y="199"/>
                  </a:lnTo>
                  <a:lnTo>
                    <a:pt x="9" y="200"/>
                  </a:lnTo>
                  <a:lnTo>
                    <a:pt x="85" y="295"/>
                  </a:lnTo>
                  <a:lnTo>
                    <a:pt x="85" y="295"/>
                  </a:lnTo>
                  <a:lnTo>
                    <a:pt x="89" y="297"/>
                  </a:lnTo>
                  <a:lnTo>
                    <a:pt x="89" y="297"/>
                  </a:lnTo>
                  <a:lnTo>
                    <a:pt x="93" y="295"/>
                  </a:lnTo>
                  <a:lnTo>
                    <a:pt x="170" y="200"/>
                  </a:lnTo>
                  <a:lnTo>
                    <a:pt x="170" y="200"/>
                  </a:lnTo>
                  <a:lnTo>
                    <a:pt x="170" y="199"/>
                  </a:lnTo>
                  <a:lnTo>
                    <a:pt x="170" y="196"/>
                  </a:lnTo>
                  <a:lnTo>
                    <a:pt x="170" y="196"/>
                  </a:lnTo>
                  <a:lnTo>
                    <a:pt x="168" y="194"/>
                  </a:lnTo>
                  <a:lnTo>
                    <a:pt x="167" y="193"/>
                  </a:lnTo>
                  <a:lnTo>
                    <a:pt x="167" y="193"/>
                  </a:lnTo>
                  <a:close/>
                  <a:moveTo>
                    <a:pt x="9" y="89"/>
                  </a:moveTo>
                  <a:lnTo>
                    <a:pt x="9" y="89"/>
                  </a:lnTo>
                  <a:lnTo>
                    <a:pt x="10" y="72"/>
                  </a:lnTo>
                  <a:lnTo>
                    <a:pt x="15" y="56"/>
                  </a:lnTo>
                  <a:lnTo>
                    <a:pt x="23" y="44"/>
                  </a:lnTo>
                  <a:lnTo>
                    <a:pt x="33" y="32"/>
                  </a:lnTo>
                  <a:lnTo>
                    <a:pt x="44" y="23"/>
                  </a:lnTo>
                  <a:lnTo>
                    <a:pt x="58" y="15"/>
                  </a:lnTo>
                  <a:lnTo>
                    <a:pt x="73" y="11"/>
                  </a:lnTo>
                  <a:lnTo>
                    <a:pt x="89" y="9"/>
                  </a:lnTo>
                  <a:lnTo>
                    <a:pt x="89" y="9"/>
                  </a:lnTo>
                  <a:lnTo>
                    <a:pt x="105" y="11"/>
                  </a:lnTo>
                  <a:lnTo>
                    <a:pt x="121" y="15"/>
                  </a:lnTo>
                  <a:lnTo>
                    <a:pt x="133" y="23"/>
                  </a:lnTo>
                  <a:lnTo>
                    <a:pt x="145" y="32"/>
                  </a:lnTo>
                  <a:lnTo>
                    <a:pt x="154" y="44"/>
                  </a:lnTo>
                  <a:lnTo>
                    <a:pt x="162" y="56"/>
                  </a:lnTo>
                  <a:lnTo>
                    <a:pt x="167" y="72"/>
                  </a:lnTo>
                  <a:lnTo>
                    <a:pt x="168" y="89"/>
                  </a:lnTo>
                  <a:lnTo>
                    <a:pt x="168" y="89"/>
                  </a:lnTo>
                  <a:lnTo>
                    <a:pt x="167" y="104"/>
                  </a:lnTo>
                  <a:lnTo>
                    <a:pt x="162" y="119"/>
                  </a:lnTo>
                  <a:lnTo>
                    <a:pt x="154" y="132"/>
                  </a:lnTo>
                  <a:lnTo>
                    <a:pt x="145" y="144"/>
                  </a:lnTo>
                  <a:lnTo>
                    <a:pt x="133" y="153"/>
                  </a:lnTo>
                  <a:lnTo>
                    <a:pt x="121" y="161"/>
                  </a:lnTo>
                  <a:lnTo>
                    <a:pt x="105" y="165"/>
                  </a:lnTo>
                  <a:lnTo>
                    <a:pt x="89" y="167"/>
                  </a:lnTo>
                  <a:lnTo>
                    <a:pt x="89" y="167"/>
                  </a:lnTo>
                  <a:lnTo>
                    <a:pt x="73" y="165"/>
                  </a:lnTo>
                  <a:lnTo>
                    <a:pt x="58" y="161"/>
                  </a:lnTo>
                  <a:lnTo>
                    <a:pt x="44" y="153"/>
                  </a:lnTo>
                  <a:lnTo>
                    <a:pt x="33" y="144"/>
                  </a:lnTo>
                  <a:lnTo>
                    <a:pt x="23" y="132"/>
                  </a:lnTo>
                  <a:lnTo>
                    <a:pt x="15" y="119"/>
                  </a:lnTo>
                  <a:lnTo>
                    <a:pt x="10" y="104"/>
                  </a:lnTo>
                  <a:lnTo>
                    <a:pt x="9" y="89"/>
                  </a:lnTo>
                  <a:lnTo>
                    <a:pt x="9" y="89"/>
                  </a:lnTo>
                  <a:close/>
                  <a:moveTo>
                    <a:pt x="89" y="286"/>
                  </a:moveTo>
                  <a:lnTo>
                    <a:pt x="21" y="202"/>
                  </a:lnTo>
                  <a:lnTo>
                    <a:pt x="53" y="202"/>
                  </a:lnTo>
                  <a:lnTo>
                    <a:pt x="53" y="202"/>
                  </a:lnTo>
                  <a:lnTo>
                    <a:pt x="56" y="200"/>
                  </a:lnTo>
                  <a:lnTo>
                    <a:pt x="58" y="197"/>
                  </a:lnTo>
                  <a:lnTo>
                    <a:pt x="58" y="171"/>
                  </a:lnTo>
                  <a:lnTo>
                    <a:pt x="59" y="171"/>
                  </a:lnTo>
                  <a:lnTo>
                    <a:pt x="59" y="171"/>
                  </a:lnTo>
                  <a:lnTo>
                    <a:pt x="75" y="176"/>
                  </a:lnTo>
                  <a:lnTo>
                    <a:pt x="89" y="176"/>
                  </a:lnTo>
                  <a:lnTo>
                    <a:pt x="89" y="176"/>
                  </a:lnTo>
                  <a:lnTo>
                    <a:pt x="104" y="176"/>
                  </a:lnTo>
                  <a:lnTo>
                    <a:pt x="119" y="171"/>
                  </a:lnTo>
                  <a:lnTo>
                    <a:pt x="119" y="171"/>
                  </a:lnTo>
                  <a:lnTo>
                    <a:pt x="119" y="197"/>
                  </a:lnTo>
                  <a:lnTo>
                    <a:pt x="119" y="197"/>
                  </a:lnTo>
                  <a:lnTo>
                    <a:pt x="121" y="200"/>
                  </a:lnTo>
                  <a:lnTo>
                    <a:pt x="124" y="202"/>
                  </a:lnTo>
                  <a:lnTo>
                    <a:pt x="157" y="202"/>
                  </a:lnTo>
                  <a:lnTo>
                    <a:pt x="89" y="28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Freeform 609"/>
            <p:cNvSpPr>
              <a:spLocks noEditPoints="1"/>
            </p:cNvSpPr>
            <p:nvPr/>
          </p:nvSpPr>
          <p:spPr bwMode="auto">
            <a:xfrm>
              <a:off x="7519988" y="4895850"/>
              <a:ext cx="185738" cy="161925"/>
            </a:xfrm>
            <a:custGeom>
              <a:avLst/>
              <a:gdLst>
                <a:gd name="T0" fmla="*/ 60 w 117"/>
                <a:gd name="T1" fmla="*/ 102 h 102"/>
                <a:gd name="T2" fmla="*/ 63 w 117"/>
                <a:gd name="T3" fmla="*/ 101 h 102"/>
                <a:gd name="T4" fmla="*/ 100 w 117"/>
                <a:gd name="T5" fmla="*/ 63 h 102"/>
                <a:gd name="T6" fmla="*/ 106 w 117"/>
                <a:gd name="T7" fmla="*/ 56 h 102"/>
                <a:gd name="T8" fmla="*/ 115 w 117"/>
                <a:gd name="T9" fmla="*/ 41 h 102"/>
                <a:gd name="T10" fmla="*/ 117 w 117"/>
                <a:gd name="T11" fmla="*/ 32 h 102"/>
                <a:gd name="T12" fmla="*/ 114 w 117"/>
                <a:gd name="T13" fmla="*/ 20 h 102"/>
                <a:gd name="T14" fmla="*/ 108 w 117"/>
                <a:gd name="T15" fmla="*/ 9 h 102"/>
                <a:gd name="T16" fmla="*/ 97 w 117"/>
                <a:gd name="T17" fmla="*/ 3 h 102"/>
                <a:gd name="T18" fmla="*/ 85 w 117"/>
                <a:gd name="T19" fmla="*/ 0 h 102"/>
                <a:gd name="T20" fmla="*/ 77 w 117"/>
                <a:gd name="T21" fmla="*/ 1 h 102"/>
                <a:gd name="T22" fmla="*/ 65 w 117"/>
                <a:gd name="T23" fmla="*/ 7 h 102"/>
                <a:gd name="T24" fmla="*/ 59 w 117"/>
                <a:gd name="T25" fmla="*/ 14 h 102"/>
                <a:gd name="T26" fmla="*/ 59 w 117"/>
                <a:gd name="T27" fmla="*/ 12 h 102"/>
                <a:gd name="T28" fmla="*/ 48 w 117"/>
                <a:gd name="T29" fmla="*/ 3 h 102"/>
                <a:gd name="T30" fmla="*/ 32 w 117"/>
                <a:gd name="T31" fmla="*/ 0 h 102"/>
                <a:gd name="T32" fmla="*/ 26 w 117"/>
                <a:gd name="T33" fmla="*/ 1 h 102"/>
                <a:gd name="T34" fmla="*/ 16 w 117"/>
                <a:gd name="T35" fmla="*/ 6 h 102"/>
                <a:gd name="T36" fmla="*/ 6 w 117"/>
                <a:gd name="T37" fmla="*/ 14 h 102"/>
                <a:gd name="T38" fmla="*/ 2 w 117"/>
                <a:gd name="T39" fmla="*/ 26 h 102"/>
                <a:gd name="T40" fmla="*/ 0 w 117"/>
                <a:gd name="T41" fmla="*/ 32 h 102"/>
                <a:gd name="T42" fmla="*/ 6 w 117"/>
                <a:gd name="T43" fmla="*/ 49 h 102"/>
                <a:gd name="T44" fmla="*/ 19 w 117"/>
                <a:gd name="T45" fmla="*/ 63 h 102"/>
                <a:gd name="T46" fmla="*/ 46 w 117"/>
                <a:gd name="T47" fmla="*/ 92 h 102"/>
                <a:gd name="T48" fmla="*/ 57 w 117"/>
                <a:gd name="T49" fmla="*/ 101 h 102"/>
                <a:gd name="T50" fmla="*/ 60 w 117"/>
                <a:gd name="T51" fmla="*/ 102 h 102"/>
                <a:gd name="T52" fmla="*/ 59 w 117"/>
                <a:gd name="T53" fmla="*/ 92 h 102"/>
                <a:gd name="T54" fmla="*/ 25 w 117"/>
                <a:gd name="T55" fmla="*/ 56 h 102"/>
                <a:gd name="T56" fmla="*/ 14 w 117"/>
                <a:gd name="T57" fmla="*/ 46 h 102"/>
                <a:gd name="T58" fmla="*/ 9 w 117"/>
                <a:gd name="T59" fmla="*/ 32 h 102"/>
                <a:gd name="T60" fmla="*/ 11 w 117"/>
                <a:gd name="T61" fmla="*/ 27 h 102"/>
                <a:gd name="T62" fmla="*/ 17 w 117"/>
                <a:gd name="T63" fmla="*/ 15 h 102"/>
                <a:gd name="T64" fmla="*/ 28 w 117"/>
                <a:gd name="T65" fmla="*/ 9 h 102"/>
                <a:gd name="T66" fmla="*/ 32 w 117"/>
                <a:gd name="T67" fmla="*/ 9 h 102"/>
                <a:gd name="T68" fmla="*/ 45 w 117"/>
                <a:gd name="T69" fmla="*/ 12 h 102"/>
                <a:gd name="T70" fmla="*/ 54 w 117"/>
                <a:gd name="T71" fmla="*/ 21 h 102"/>
                <a:gd name="T72" fmla="*/ 55 w 117"/>
                <a:gd name="T73" fmla="*/ 23 h 102"/>
                <a:gd name="T74" fmla="*/ 60 w 117"/>
                <a:gd name="T75" fmla="*/ 24 h 102"/>
                <a:gd name="T76" fmla="*/ 63 w 117"/>
                <a:gd name="T77" fmla="*/ 23 h 102"/>
                <a:gd name="T78" fmla="*/ 65 w 117"/>
                <a:gd name="T79" fmla="*/ 21 h 102"/>
                <a:gd name="T80" fmla="*/ 72 w 117"/>
                <a:gd name="T81" fmla="*/ 12 h 102"/>
                <a:gd name="T82" fmla="*/ 85 w 117"/>
                <a:gd name="T83" fmla="*/ 9 h 102"/>
                <a:gd name="T84" fmla="*/ 89 w 117"/>
                <a:gd name="T85" fmla="*/ 9 h 102"/>
                <a:gd name="T86" fmla="*/ 101 w 117"/>
                <a:gd name="T87" fmla="*/ 15 h 102"/>
                <a:gd name="T88" fmla="*/ 108 w 117"/>
                <a:gd name="T89" fmla="*/ 27 h 102"/>
                <a:gd name="T90" fmla="*/ 108 w 117"/>
                <a:gd name="T91" fmla="*/ 32 h 102"/>
                <a:gd name="T92" fmla="*/ 103 w 117"/>
                <a:gd name="T93" fmla="*/ 46 h 102"/>
                <a:gd name="T94" fmla="*/ 94 w 117"/>
                <a:gd name="T95" fmla="*/ 56 h 102"/>
                <a:gd name="T96" fmla="*/ 65 w 117"/>
                <a:gd name="T97" fmla="*/ 86 h 102"/>
                <a:gd name="T98" fmla="*/ 59 w 117"/>
                <a:gd name="T99"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7" h="102">
                  <a:moveTo>
                    <a:pt x="60" y="102"/>
                  </a:moveTo>
                  <a:lnTo>
                    <a:pt x="60" y="102"/>
                  </a:lnTo>
                  <a:lnTo>
                    <a:pt x="63" y="101"/>
                  </a:lnTo>
                  <a:lnTo>
                    <a:pt x="63" y="101"/>
                  </a:lnTo>
                  <a:lnTo>
                    <a:pt x="71" y="92"/>
                  </a:lnTo>
                  <a:lnTo>
                    <a:pt x="100" y="63"/>
                  </a:lnTo>
                  <a:lnTo>
                    <a:pt x="100" y="63"/>
                  </a:lnTo>
                  <a:lnTo>
                    <a:pt x="106" y="56"/>
                  </a:lnTo>
                  <a:lnTo>
                    <a:pt x="111" y="49"/>
                  </a:lnTo>
                  <a:lnTo>
                    <a:pt x="115" y="41"/>
                  </a:lnTo>
                  <a:lnTo>
                    <a:pt x="117" y="32"/>
                  </a:lnTo>
                  <a:lnTo>
                    <a:pt x="117" y="32"/>
                  </a:lnTo>
                  <a:lnTo>
                    <a:pt x="117" y="26"/>
                  </a:lnTo>
                  <a:lnTo>
                    <a:pt x="114" y="20"/>
                  </a:lnTo>
                  <a:lnTo>
                    <a:pt x="112" y="14"/>
                  </a:lnTo>
                  <a:lnTo>
                    <a:pt x="108" y="9"/>
                  </a:lnTo>
                  <a:lnTo>
                    <a:pt x="103" y="6"/>
                  </a:lnTo>
                  <a:lnTo>
                    <a:pt x="97" y="3"/>
                  </a:lnTo>
                  <a:lnTo>
                    <a:pt x="91" y="1"/>
                  </a:lnTo>
                  <a:lnTo>
                    <a:pt x="85" y="0"/>
                  </a:lnTo>
                  <a:lnTo>
                    <a:pt x="85" y="0"/>
                  </a:lnTo>
                  <a:lnTo>
                    <a:pt x="77" y="1"/>
                  </a:lnTo>
                  <a:lnTo>
                    <a:pt x="71" y="3"/>
                  </a:lnTo>
                  <a:lnTo>
                    <a:pt x="65" y="7"/>
                  </a:lnTo>
                  <a:lnTo>
                    <a:pt x="60" y="12"/>
                  </a:lnTo>
                  <a:lnTo>
                    <a:pt x="59" y="14"/>
                  </a:lnTo>
                  <a:lnTo>
                    <a:pt x="59" y="12"/>
                  </a:lnTo>
                  <a:lnTo>
                    <a:pt x="59" y="12"/>
                  </a:lnTo>
                  <a:lnTo>
                    <a:pt x="52" y="7"/>
                  </a:lnTo>
                  <a:lnTo>
                    <a:pt x="48" y="3"/>
                  </a:lnTo>
                  <a:lnTo>
                    <a:pt x="40" y="1"/>
                  </a:lnTo>
                  <a:lnTo>
                    <a:pt x="32" y="0"/>
                  </a:lnTo>
                  <a:lnTo>
                    <a:pt x="32" y="0"/>
                  </a:lnTo>
                  <a:lnTo>
                    <a:pt x="26" y="1"/>
                  </a:lnTo>
                  <a:lnTo>
                    <a:pt x="20" y="3"/>
                  </a:lnTo>
                  <a:lnTo>
                    <a:pt x="16" y="6"/>
                  </a:lnTo>
                  <a:lnTo>
                    <a:pt x="11" y="9"/>
                  </a:lnTo>
                  <a:lnTo>
                    <a:pt x="6" y="14"/>
                  </a:lnTo>
                  <a:lnTo>
                    <a:pt x="3" y="20"/>
                  </a:lnTo>
                  <a:lnTo>
                    <a:pt x="2" y="26"/>
                  </a:lnTo>
                  <a:lnTo>
                    <a:pt x="0" y="32"/>
                  </a:lnTo>
                  <a:lnTo>
                    <a:pt x="0" y="32"/>
                  </a:lnTo>
                  <a:lnTo>
                    <a:pt x="2" y="41"/>
                  </a:lnTo>
                  <a:lnTo>
                    <a:pt x="6" y="49"/>
                  </a:lnTo>
                  <a:lnTo>
                    <a:pt x="13" y="56"/>
                  </a:lnTo>
                  <a:lnTo>
                    <a:pt x="19" y="63"/>
                  </a:lnTo>
                  <a:lnTo>
                    <a:pt x="46" y="92"/>
                  </a:lnTo>
                  <a:lnTo>
                    <a:pt x="46" y="92"/>
                  </a:lnTo>
                  <a:lnTo>
                    <a:pt x="57" y="101"/>
                  </a:lnTo>
                  <a:lnTo>
                    <a:pt x="57" y="101"/>
                  </a:lnTo>
                  <a:lnTo>
                    <a:pt x="59" y="102"/>
                  </a:lnTo>
                  <a:lnTo>
                    <a:pt x="60" y="102"/>
                  </a:lnTo>
                  <a:close/>
                  <a:moveTo>
                    <a:pt x="59" y="92"/>
                  </a:moveTo>
                  <a:lnTo>
                    <a:pt x="59" y="92"/>
                  </a:lnTo>
                  <a:lnTo>
                    <a:pt x="52" y="86"/>
                  </a:lnTo>
                  <a:lnTo>
                    <a:pt x="25" y="56"/>
                  </a:lnTo>
                  <a:lnTo>
                    <a:pt x="25" y="56"/>
                  </a:lnTo>
                  <a:lnTo>
                    <a:pt x="14" y="46"/>
                  </a:lnTo>
                  <a:lnTo>
                    <a:pt x="11" y="40"/>
                  </a:lnTo>
                  <a:lnTo>
                    <a:pt x="9" y="32"/>
                  </a:lnTo>
                  <a:lnTo>
                    <a:pt x="9" y="32"/>
                  </a:lnTo>
                  <a:lnTo>
                    <a:pt x="11" y="27"/>
                  </a:lnTo>
                  <a:lnTo>
                    <a:pt x="11" y="23"/>
                  </a:lnTo>
                  <a:lnTo>
                    <a:pt x="17" y="15"/>
                  </a:lnTo>
                  <a:lnTo>
                    <a:pt x="23" y="10"/>
                  </a:lnTo>
                  <a:lnTo>
                    <a:pt x="28" y="9"/>
                  </a:lnTo>
                  <a:lnTo>
                    <a:pt x="32" y="9"/>
                  </a:lnTo>
                  <a:lnTo>
                    <a:pt x="32" y="9"/>
                  </a:lnTo>
                  <a:lnTo>
                    <a:pt x="40" y="9"/>
                  </a:lnTo>
                  <a:lnTo>
                    <a:pt x="45" y="12"/>
                  </a:lnTo>
                  <a:lnTo>
                    <a:pt x="49" y="17"/>
                  </a:lnTo>
                  <a:lnTo>
                    <a:pt x="54" y="21"/>
                  </a:lnTo>
                  <a:lnTo>
                    <a:pt x="54" y="21"/>
                  </a:lnTo>
                  <a:lnTo>
                    <a:pt x="55" y="23"/>
                  </a:lnTo>
                  <a:lnTo>
                    <a:pt x="57" y="24"/>
                  </a:lnTo>
                  <a:lnTo>
                    <a:pt x="60" y="24"/>
                  </a:lnTo>
                  <a:lnTo>
                    <a:pt x="60" y="24"/>
                  </a:lnTo>
                  <a:lnTo>
                    <a:pt x="63" y="23"/>
                  </a:lnTo>
                  <a:lnTo>
                    <a:pt x="65" y="21"/>
                  </a:lnTo>
                  <a:lnTo>
                    <a:pt x="65" y="21"/>
                  </a:lnTo>
                  <a:lnTo>
                    <a:pt x="68" y="17"/>
                  </a:lnTo>
                  <a:lnTo>
                    <a:pt x="72" y="12"/>
                  </a:lnTo>
                  <a:lnTo>
                    <a:pt x="78" y="9"/>
                  </a:lnTo>
                  <a:lnTo>
                    <a:pt x="85" y="9"/>
                  </a:lnTo>
                  <a:lnTo>
                    <a:pt x="85" y="9"/>
                  </a:lnTo>
                  <a:lnTo>
                    <a:pt x="89" y="9"/>
                  </a:lnTo>
                  <a:lnTo>
                    <a:pt x="94" y="10"/>
                  </a:lnTo>
                  <a:lnTo>
                    <a:pt x="101" y="15"/>
                  </a:lnTo>
                  <a:lnTo>
                    <a:pt x="106" y="23"/>
                  </a:lnTo>
                  <a:lnTo>
                    <a:pt x="108" y="27"/>
                  </a:lnTo>
                  <a:lnTo>
                    <a:pt x="108" y="32"/>
                  </a:lnTo>
                  <a:lnTo>
                    <a:pt x="108" y="32"/>
                  </a:lnTo>
                  <a:lnTo>
                    <a:pt x="108" y="40"/>
                  </a:lnTo>
                  <a:lnTo>
                    <a:pt x="103" y="46"/>
                  </a:lnTo>
                  <a:lnTo>
                    <a:pt x="94" y="56"/>
                  </a:lnTo>
                  <a:lnTo>
                    <a:pt x="94" y="56"/>
                  </a:lnTo>
                  <a:lnTo>
                    <a:pt x="65" y="86"/>
                  </a:lnTo>
                  <a:lnTo>
                    <a:pt x="65" y="86"/>
                  </a:lnTo>
                  <a:lnTo>
                    <a:pt x="59" y="92"/>
                  </a:lnTo>
                  <a:lnTo>
                    <a:pt x="59" y="9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Freeform 610"/>
            <p:cNvSpPr>
              <a:spLocks/>
            </p:cNvSpPr>
            <p:nvPr/>
          </p:nvSpPr>
          <p:spPr bwMode="auto">
            <a:xfrm>
              <a:off x="7646988" y="4924425"/>
              <a:ext cx="33338" cy="36513"/>
            </a:xfrm>
            <a:custGeom>
              <a:avLst/>
              <a:gdLst>
                <a:gd name="T0" fmla="*/ 1 w 21"/>
                <a:gd name="T1" fmla="*/ 6 h 23"/>
                <a:gd name="T2" fmla="*/ 1 w 21"/>
                <a:gd name="T3" fmla="*/ 6 h 23"/>
                <a:gd name="T4" fmla="*/ 8 w 21"/>
                <a:gd name="T5" fmla="*/ 8 h 23"/>
                <a:gd name="T6" fmla="*/ 11 w 21"/>
                <a:gd name="T7" fmla="*/ 11 h 23"/>
                <a:gd name="T8" fmla="*/ 14 w 21"/>
                <a:gd name="T9" fmla="*/ 15 h 23"/>
                <a:gd name="T10" fmla="*/ 15 w 21"/>
                <a:gd name="T11" fmla="*/ 20 h 23"/>
                <a:gd name="T12" fmla="*/ 15 w 21"/>
                <a:gd name="T13" fmla="*/ 20 h 23"/>
                <a:gd name="T14" fmla="*/ 15 w 21"/>
                <a:gd name="T15" fmla="*/ 22 h 23"/>
                <a:gd name="T16" fmla="*/ 18 w 21"/>
                <a:gd name="T17" fmla="*/ 23 h 23"/>
                <a:gd name="T18" fmla="*/ 18 w 21"/>
                <a:gd name="T19" fmla="*/ 23 h 23"/>
                <a:gd name="T20" fmla="*/ 18 w 21"/>
                <a:gd name="T21" fmla="*/ 23 h 23"/>
                <a:gd name="T22" fmla="*/ 20 w 21"/>
                <a:gd name="T23" fmla="*/ 22 h 23"/>
                <a:gd name="T24" fmla="*/ 20 w 21"/>
                <a:gd name="T25" fmla="*/ 22 h 23"/>
                <a:gd name="T26" fmla="*/ 21 w 21"/>
                <a:gd name="T27" fmla="*/ 19 h 23"/>
                <a:gd name="T28" fmla="*/ 21 w 21"/>
                <a:gd name="T29" fmla="*/ 19 h 23"/>
                <a:gd name="T30" fmla="*/ 20 w 21"/>
                <a:gd name="T31" fmla="*/ 12 h 23"/>
                <a:gd name="T32" fmla="*/ 15 w 21"/>
                <a:gd name="T33" fmla="*/ 6 h 23"/>
                <a:gd name="T34" fmla="*/ 9 w 21"/>
                <a:gd name="T35" fmla="*/ 2 h 23"/>
                <a:gd name="T36" fmla="*/ 3 w 21"/>
                <a:gd name="T37" fmla="*/ 0 h 23"/>
                <a:gd name="T38" fmla="*/ 3 w 21"/>
                <a:gd name="T39" fmla="*/ 0 h 23"/>
                <a:gd name="T40" fmla="*/ 0 w 21"/>
                <a:gd name="T41" fmla="*/ 0 h 23"/>
                <a:gd name="T42" fmla="*/ 0 w 21"/>
                <a:gd name="T43" fmla="*/ 2 h 23"/>
                <a:gd name="T44" fmla="*/ 0 w 21"/>
                <a:gd name="T45" fmla="*/ 2 h 23"/>
                <a:gd name="T46" fmla="*/ 0 w 21"/>
                <a:gd name="T47" fmla="*/ 5 h 23"/>
                <a:gd name="T48" fmla="*/ 1 w 21"/>
                <a:gd name="T49" fmla="*/ 6 h 23"/>
                <a:gd name="T50" fmla="*/ 1 w 21"/>
                <a:gd name="T51"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 h="23">
                  <a:moveTo>
                    <a:pt x="1" y="6"/>
                  </a:moveTo>
                  <a:lnTo>
                    <a:pt x="1" y="6"/>
                  </a:lnTo>
                  <a:lnTo>
                    <a:pt x="8" y="8"/>
                  </a:lnTo>
                  <a:lnTo>
                    <a:pt x="11" y="11"/>
                  </a:lnTo>
                  <a:lnTo>
                    <a:pt x="14" y="15"/>
                  </a:lnTo>
                  <a:lnTo>
                    <a:pt x="15" y="20"/>
                  </a:lnTo>
                  <a:lnTo>
                    <a:pt x="15" y="20"/>
                  </a:lnTo>
                  <a:lnTo>
                    <a:pt x="15" y="22"/>
                  </a:lnTo>
                  <a:lnTo>
                    <a:pt x="18" y="23"/>
                  </a:lnTo>
                  <a:lnTo>
                    <a:pt x="18" y="23"/>
                  </a:lnTo>
                  <a:lnTo>
                    <a:pt x="18" y="23"/>
                  </a:lnTo>
                  <a:lnTo>
                    <a:pt x="20" y="22"/>
                  </a:lnTo>
                  <a:lnTo>
                    <a:pt x="20" y="22"/>
                  </a:lnTo>
                  <a:lnTo>
                    <a:pt x="21" y="19"/>
                  </a:lnTo>
                  <a:lnTo>
                    <a:pt x="21" y="19"/>
                  </a:lnTo>
                  <a:lnTo>
                    <a:pt x="20" y="12"/>
                  </a:lnTo>
                  <a:lnTo>
                    <a:pt x="15" y="6"/>
                  </a:lnTo>
                  <a:lnTo>
                    <a:pt x="9" y="2"/>
                  </a:lnTo>
                  <a:lnTo>
                    <a:pt x="3" y="0"/>
                  </a:lnTo>
                  <a:lnTo>
                    <a:pt x="3" y="0"/>
                  </a:lnTo>
                  <a:lnTo>
                    <a:pt x="0" y="0"/>
                  </a:lnTo>
                  <a:lnTo>
                    <a:pt x="0" y="2"/>
                  </a:lnTo>
                  <a:lnTo>
                    <a:pt x="0" y="2"/>
                  </a:lnTo>
                  <a:lnTo>
                    <a:pt x="0" y="5"/>
                  </a:lnTo>
                  <a:lnTo>
                    <a:pt x="1" y="6"/>
                  </a:lnTo>
                  <a:lnTo>
                    <a:pt x="1"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48197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3053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63979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11/19/2024</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3258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Line Title (Blank, Logo Top)">
    <p:spTree>
      <p:nvGrpSpPr>
        <p:cNvPr id="1" name=""/>
        <p:cNvGrpSpPr/>
        <p:nvPr/>
      </p:nvGrpSpPr>
      <p:grpSpPr>
        <a:xfrm>
          <a:off x="0" y="0"/>
          <a:ext cx="0" cy="0"/>
          <a:chOff x="0" y="0"/>
          <a:chExt cx="0" cy="0"/>
        </a:xfrm>
      </p:grpSpPr>
      <p:cxnSp>
        <p:nvCxnSpPr>
          <p:cNvPr id="14" name="Straight Connector 13"/>
          <p:cNvCxnSpPr/>
          <p:nvPr userDrawn="1"/>
        </p:nvCxnSpPr>
        <p:spPr>
          <a:xfrm>
            <a:off x="2"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20" y="533968"/>
            <a:ext cx="8867787" cy="488537"/>
          </a:xfrm>
          <a:prstGeom prst="rect">
            <a:avLst/>
          </a:prstGeom>
        </p:spPr>
        <p:txBody>
          <a:bodyPr anchor="ctr"/>
          <a:lstStyle>
            <a:lvl1pPr marL="0" indent="0">
              <a:buNone/>
              <a:defRPr b="1">
                <a:solidFill>
                  <a:srgbClr val="8C2347"/>
                </a:solidFill>
              </a:defRPr>
            </a:lvl1pPr>
            <a:lvl2pPr marL="342886" indent="0">
              <a:buNone/>
              <a:defRPr b="1">
                <a:solidFill>
                  <a:srgbClr val="8C2347"/>
                </a:solidFill>
              </a:defRPr>
            </a:lvl2pPr>
            <a:lvl3pPr marL="685773" indent="0">
              <a:buNone/>
              <a:defRPr b="1">
                <a:solidFill>
                  <a:srgbClr val="8C2347"/>
                </a:solidFill>
              </a:defRPr>
            </a:lvl3pPr>
            <a:lvl4pPr marL="1028659" indent="0">
              <a:buNone/>
              <a:defRPr b="1">
                <a:solidFill>
                  <a:srgbClr val="8C2347"/>
                </a:solidFill>
              </a:defRPr>
            </a:lvl4pPr>
            <a:lvl5pPr marL="1371545" indent="0">
              <a:buNone/>
              <a:defRPr b="1">
                <a:solidFill>
                  <a:srgbClr val="8C2347"/>
                </a:solidFill>
              </a:defRPr>
            </a:lvl5pPr>
          </a:lstStyle>
          <a:p>
            <a:pPr lvl="0"/>
            <a:r>
              <a:rPr lang="en-US" dirty="0"/>
              <a:t>28PT TITLE HERE</a:t>
            </a:r>
          </a:p>
        </p:txBody>
      </p:sp>
      <p:sp>
        <p:nvSpPr>
          <p:cNvPr id="17" name="Rectangle 16"/>
          <p:cNvSpPr/>
          <p:nvPr userDrawn="1"/>
        </p:nvSpPr>
        <p:spPr>
          <a:xfrm>
            <a:off x="9815334" y="5955178"/>
            <a:ext cx="2376668" cy="90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dirty="0"/>
          </a:p>
        </p:txBody>
      </p:sp>
    </p:spTree>
    <p:extLst>
      <p:ext uri="{BB962C8B-B14F-4D97-AF65-F5344CB8AC3E}">
        <p14:creationId xmlns:p14="http://schemas.microsoft.com/office/powerpoint/2010/main" val="821739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welco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539D35-ECD0-38E2-37B4-7CDD947BAA4E}"/>
              </a:ext>
            </a:extLst>
          </p:cNvPr>
          <p:cNvSpPr/>
          <p:nvPr/>
        </p:nvSpPr>
        <p:spPr>
          <a:xfrm rot="5400000">
            <a:off x="-1400175" y="1987550"/>
            <a:ext cx="6858000" cy="288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3" name="Rectangle 2">
            <a:extLst>
              <a:ext uri="{FF2B5EF4-FFF2-40B4-BE49-F238E27FC236}">
                <a16:creationId xmlns:a16="http://schemas.microsoft.com/office/drawing/2014/main" id="{91304014-9B8B-36BB-8856-23B5190C937D}"/>
              </a:ext>
            </a:extLst>
          </p:cNvPr>
          <p:cNvSpPr/>
          <p:nvPr/>
        </p:nvSpPr>
        <p:spPr>
          <a:xfrm rot="5400000">
            <a:off x="-1399381" y="2120106"/>
            <a:ext cx="6858000" cy="2617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pic>
        <p:nvPicPr>
          <p:cNvPr id="6" name="Picture 1">
            <a:extLst>
              <a:ext uri="{FF2B5EF4-FFF2-40B4-BE49-F238E27FC236}">
                <a16:creationId xmlns:a16="http://schemas.microsoft.com/office/drawing/2014/main" id="{1D56E4E7-C040-D738-0AAC-D87638A714F4}"/>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l="-22179" t="-6885" r="-22265" b="-6416"/>
          <a:stretch/>
        </p:blipFill>
        <p:spPr>
          <a:xfrm>
            <a:off x="720725" y="1128713"/>
            <a:ext cx="2617788" cy="2640012"/>
          </a:xfrm>
          <a:prstGeom prst="rect">
            <a:avLst/>
          </a:prstGeom>
        </p:spPr>
      </p:pic>
      <p:sp>
        <p:nvSpPr>
          <p:cNvPr id="8" name="Text Placeholder 7"/>
          <p:cNvSpPr>
            <a:spLocks noGrp="1"/>
          </p:cNvSpPr>
          <p:nvPr>
            <p:ph type="body" sz="quarter" idx="10" hasCustomPrompt="1"/>
          </p:nvPr>
        </p:nvSpPr>
        <p:spPr>
          <a:xfrm>
            <a:off x="3862035" y="1344552"/>
            <a:ext cx="7649779" cy="553998"/>
          </a:xfrm>
        </p:spPr>
        <p:txBody>
          <a:bodyPr lIns="0" tIns="0" rIns="0" bIns="0" anchor="b">
            <a:noAutofit/>
          </a:bodyPr>
          <a:lstStyle>
            <a:lvl1pPr marL="0" indent="0">
              <a:buNone/>
              <a:defRPr lang="en-US" sz="4000" b="1" i="0" kern="3000" spc="0" baseline="0" dirty="0">
                <a:solidFill>
                  <a:schemeClr val="tx1"/>
                </a:solidFill>
                <a:latin typeface="AntennaCond" pitchFamily="2" charset="77"/>
                <a:ea typeface="+mj-ea"/>
                <a:cs typeface="Arial" panose="020B0604020202020204" pitchFamily="34" charset="0"/>
              </a:defRPr>
            </a:lvl1pPr>
          </a:lstStyle>
          <a:p>
            <a:pPr lvl="0"/>
            <a:r>
              <a:rPr lang="en-US" dirty="0"/>
              <a:t>Click to add greeting</a:t>
            </a:r>
          </a:p>
        </p:txBody>
      </p:sp>
      <p:sp>
        <p:nvSpPr>
          <p:cNvPr id="12" name="Text Placeholder 11"/>
          <p:cNvSpPr>
            <a:spLocks noGrp="1"/>
          </p:cNvSpPr>
          <p:nvPr>
            <p:ph type="body" sz="quarter" idx="11" hasCustomPrompt="1"/>
          </p:nvPr>
        </p:nvSpPr>
        <p:spPr>
          <a:xfrm>
            <a:off x="3859524" y="2264044"/>
            <a:ext cx="7543886" cy="3810962"/>
          </a:xfrm>
        </p:spPr>
        <p:txBody>
          <a:bodyPr lIns="0" tIns="0" rIns="0" bIns="0">
            <a:noAutofit/>
          </a:bodyPr>
          <a:lstStyle>
            <a:lvl1pPr>
              <a:spcAft>
                <a:spcPts val="200"/>
              </a:spcAft>
              <a:defRPr b="0" i="0" baseline="0"/>
            </a:lvl1pPr>
            <a:lvl2pPr>
              <a:defRPr b="0" i="0" baseline="0"/>
            </a:lvl2pPr>
            <a:lvl3pPr>
              <a:defRPr b="0" i="0" baseline="0"/>
            </a:lvl3pPr>
            <a:lvl4pPr>
              <a:defRPr b="0" i="0" baseline="0"/>
            </a:lvl4pPr>
            <a:lvl5pPr>
              <a:defRPr b="0" i="0" baseline="0"/>
            </a:lvl5pPr>
          </a:lstStyle>
          <a:p>
            <a:pPr lvl="0"/>
            <a:r>
              <a:rPr lang="en-US" dirty="0"/>
              <a:t>Click to add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3"/>
          <p:cNvSpPr>
            <a:spLocks noGrp="1"/>
          </p:cNvSpPr>
          <p:nvPr>
            <p:ph type="body" sz="quarter" idx="17" hasCustomPrompt="1"/>
          </p:nvPr>
        </p:nvSpPr>
        <p:spPr>
          <a:xfrm>
            <a:off x="6535647" y="6452610"/>
            <a:ext cx="4867785" cy="138499"/>
          </a:xfrm>
        </p:spPr>
        <p:txBody>
          <a:bodyPr lIns="0" tIns="0" rIns="0" bIns="0" rtlCol="0">
            <a:noAutofit/>
          </a:bodyPr>
          <a:lstStyle>
            <a:lvl1pPr algn="r">
              <a:defRPr lang="en-US" sz="1000" b="0" i="0" cap="all" spc="150" baseline="0" dirty="0">
                <a:solidFill>
                  <a:schemeClr val="accent4"/>
                </a:solidFill>
              </a:defRPr>
            </a:lvl1pPr>
          </a:lstStyle>
          <a:p>
            <a:pPr lvl="0"/>
            <a:r>
              <a:rPr lang="en-US" dirty="0"/>
              <a:t>Click to add unit name</a:t>
            </a:r>
          </a:p>
        </p:txBody>
      </p:sp>
    </p:spTree>
    <p:extLst>
      <p:ext uri="{BB962C8B-B14F-4D97-AF65-F5344CB8AC3E}">
        <p14:creationId xmlns:p14="http://schemas.microsoft.com/office/powerpoint/2010/main" val="1149483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a_section-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1D7B91-BBF5-DDE1-8D49-CD4BAD25F23F}"/>
              </a:ext>
            </a:extLst>
          </p:cNvPr>
          <p:cNvSpPr/>
          <p:nvPr/>
        </p:nvSpPr>
        <p:spPr>
          <a:xfrm>
            <a:off x="184150" y="163513"/>
            <a:ext cx="11823700" cy="65103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3" name="Rectangle 2">
            <a:extLst>
              <a:ext uri="{FF2B5EF4-FFF2-40B4-BE49-F238E27FC236}">
                <a16:creationId xmlns:a16="http://schemas.microsoft.com/office/drawing/2014/main" id="{8875C6D0-BD29-10E8-CDB5-786F5AAB6042}"/>
              </a:ext>
            </a:extLst>
          </p:cNvPr>
          <p:cNvSpPr/>
          <p:nvPr/>
        </p:nvSpPr>
        <p:spPr>
          <a:xfrm>
            <a:off x="9091613" y="163513"/>
            <a:ext cx="2916237" cy="165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4" name="TextBox 3">
            <a:extLst>
              <a:ext uri="{FF2B5EF4-FFF2-40B4-BE49-F238E27FC236}">
                <a16:creationId xmlns:a16="http://schemas.microsoft.com/office/drawing/2014/main" id="{59E138E7-82BB-148B-F91E-EA78EA01B51F}"/>
              </a:ext>
            </a:extLst>
          </p:cNvPr>
          <p:cNvSpPr txBox="1">
            <a:spLocks/>
          </p:cNvSpPr>
          <p:nvPr/>
        </p:nvSpPr>
        <p:spPr>
          <a:xfrm>
            <a:off x="838200" y="6329363"/>
            <a:ext cx="2043829" cy="138499"/>
          </a:xfrm>
          <a:prstGeom prst="rect">
            <a:avLst/>
          </a:prstGeom>
          <a:noFill/>
          <a:ln>
            <a:noFill/>
          </a:ln>
        </p:spPr>
        <p:txBody>
          <a:bodyPr wrap="none" lIns="0" tIns="0" rIns="0" bIns="0">
            <a:spAutoFit/>
          </a:bodyPr>
          <a:lstStyle/>
          <a:p>
            <a:pPr eaLnBrk="1" fontAlgn="auto" hangingPunct="1">
              <a:lnSpc>
                <a:spcPct val="90000"/>
              </a:lnSpc>
              <a:spcBef>
                <a:spcPts val="1000"/>
              </a:spcBef>
              <a:spcAft>
                <a:spcPts val="0"/>
              </a:spcAft>
              <a:buFont typeface="Arial" panose="020B0604020202020204" pitchFamily="34" charset="0"/>
              <a:buNone/>
              <a:defRPr/>
            </a:pPr>
            <a:r>
              <a:rPr lang="en-US" sz="1000" b="0" i="0" spc="150" dirty="0">
                <a:solidFill>
                  <a:schemeClr val="bg1">
                    <a:lumMod val="85000"/>
                  </a:schemeClr>
                </a:solidFill>
                <a:latin typeface="AntennaCond Light" pitchFamily="2" charset="77"/>
                <a:cs typeface="Arial" panose="020B0604020202020204" pitchFamily="34" charset="0"/>
              </a:rPr>
              <a:t>LOYOLA UNIVERSITY CHICAGO</a:t>
            </a:r>
          </a:p>
        </p:txBody>
      </p:sp>
      <p:sp>
        <p:nvSpPr>
          <p:cNvPr id="14" name="Text Placeholder 13"/>
          <p:cNvSpPr>
            <a:spLocks noGrp="1"/>
          </p:cNvSpPr>
          <p:nvPr>
            <p:ph type="body" sz="quarter" idx="16" hasCustomPrompt="1"/>
          </p:nvPr>
        </p:nvSpPr>
        <p:spPr>
          <a:xfrm>
            <a:off x="781367" y="2870845"/>
            <a:ext cx="10622065" cy="655564"/>
          </a:xfrm>
        </p:spPr>
        <p:txBody>
          <a:bodyPr lIns="0" tIns="0" rIns="0">
            <a:noAutofit/>
          </a:bodyPr>
          <a:lstStyle>
            <a:lvl1pPr marL="0" indent="0" algn="l" defTabSz="914400" rtl="0" eaLnBrk="1" latinLnBrk="0" hangingPunct="1">
              <a:lnSpc>
                <a:spcPct val="90000"/>
              </a:lnSpc>
              <a:spcBef>
                <a:spcPct val="0"/>
              </a:spcBef>
              <a:buNone/>
              <a:defRPr lang="en-US" sz="4400" b="1" i="0" kern="3000" cap="all" spc="-100" baseline="0" dirty="0">
                <a:solidFill>
                  <a:schemeClr val="bg1"/>
                </a:solidFill>
                <a:latin typeface="AntennaCond" pitchFamily="2" charset="77"/>
                <a:ea typeface="+mj-ea"/>
                <a:cs typeface="Arial" panose="020B0604020202020204" pitchFamily="34" charset="0"/>
              </a:defRPr>
            </a:lvl1pPr>
          </a:lstStyle>
          <a:p>
            <a:pPr lvl="0"/>
            <a:r>
              <a:rPr lang="en-US" dirty="0"/>
              <a:t>Click to add section opener</a:t>
            </a:r>
          </a:p>
        </p:txBody>
      </p:sp>
      <p:sp>
        <p:nvSpPr>
          <p:cNvPr id="16" name="Text Placeholder 15"/>
          <p:cNvSpPr>
            <a:spLocks noGrp="1"/>
          </p:cNvSpPr>
          <p:nvPr>
            <p:ph type="body" sz="quarter" idx="17" hasCustomPrompt="1"/>
          </p:nvPr>
        </p:nvSpPr>
        <p:spPr>
          <a:xfrm>
            <a:off x="781367" y="3771127"/>
            <a:ext cx="10622065" cy="249299"/>
          </a:xfrm>
        </p:spPr>
        <p:txBody>
          <a:bodyPr lIns="0" tIns="0" rIns="0" bIns="0">
            <a:noAutofit/>
          </a:bodyPr>
          <a:lstStyle>
            <a:lvl1pPr marL="0" indent="0" algn="l" defTabSz="914400" rtl="0" eaLnBrk="1" latinLnBrk="0" hangingPunct="1">
              <a:buNone/>
              <a:defRPr lang="en-US" sz="1800" b="0" i="0" kern="100" spc="0" baseline="0" dirty="0">
                <a:solidFill>
                  <a:schemeClr val="bg1"/>
                </a:solidFill>
                <a:latin typeface="AntennaCond Light" pitchFamily="2" charset="77"/>
                <a:ea typeface="+mn-ea"/>
                <a:cs typeface="Arial" panose="020B0604020202020204" pitchFamily="34" charset="0"/>
              </a:defRPr>
            </a:lvl1pPr>
          </a:lstStyle>
          <a:p>
            <a:pPr lvl="0"/>
            <a:r>
              <a:rPr lang="en-US" dirty="0"/>
              <a:t>Click to add explanatory text</a:t>
            </a:r>
          </a:p>
        </p:txBody>
      </p:sp>
      <p:sp>
        <p:nvSpPr>
          <p:cNvPr id="11" name="Text Placeholder 23"/>
          <p:cNvSpPr>
            <a:spLocks noGrp="1"/>
          </p:cNvSpPr>
          <p:nvPr>
            <p:ph type="body" sz="quarter" idx="18" hasCustomPrompt="1"/>
          </p:nvPr>
        </p:nvSpPr>
        <p:spPr>
          <a:xfrm>
            <a:off x="6535647" y="6329518"/>
            <a:ext cx="4867785" cy="138499"/>
          </a:xfrm>
        </p:spPr>
        <p:txBody>
          <a:bodyPr lIns="0" tIns="0" rIns="0" bIns="0" rtlCol="0">
            <a:noAutofit/>
          </a:bodyPr>
          <a:lstStyle>
            <a:lvl1pPr marL="0" indent="0" algn="r">
              <a:buNone/>
              <a:defRPr lang="en-US" sz="1000" b="0" i="0" cap="all" spc="150" baseline="0" dirty="0">
                <a:solidFill>
                  <a:schemeClr val="bg1">
                    <a:lumMod val="85000"/>
                  </a:schemeClr>
                </a:solidFill>
              </a:defRPr>
            </a:lvl1pPr>
          </a:lstStyle>
          <a:p>
            <a:pPr lvl="0"/>
            <a:r>
              <a:rPr lang="en-US" dirty="0"/>
              <a:t>Click to add unit name</a:t>
            </a:r>
          </a:p>
        </p:txBody>
      </p:sp>
      <p:sp>
        <p:nvSpPr>
          <p:cNvPr id="5" name="Text Placeholder 11">
            <a:extLst>
              <a:ext uri="{FF2B5EF4-FFF2-40B4-BE49-F238E27FC236}">
                <a16:creationId xmlns:a16="http://schemas.microsoft.com/office/drawing/2014/main" id="{42082DD6-E3C4-38F0-4F44-562BC7AD07C0}"/>
              </a:ext>
            </a:extLst>
          </p:cNvPr>
          <p:cNvSpPr>
            <a:spLocks noGrp="1"/>
          </p:cNvSpPr>
          <p:nvPr>
            <p:ph type="body" sz="quarter" idx="19" hasCustomPrompt="1"/>
          </p:nvPr>
        </p:nvSpPr>
        <p:spPr>
          <a:xfrm>
            <a:off x="781367" y="2325470"/>
            <a:ext cx="10627269" cy="221599"/>
          </a:xfrm>
        </p:spPr>
        <p:txBody>
          <a:bodyPr wrap="square" lIns="0" tIns="0" rIns="0" bIns="0">
            <a:noAutofit/>
          </a:bodyPr>
          <a:lstStyle>
            <a:lvl1pPr marL="0" indent="0" algn="l" defTabSz="914400" rtl="0" eaLnBrk="1" latinLnBrk="0" hangingPunct="1">
              <a:buNone/>
              <a:defRPr lang="en-US" sz="1600" b="1" i="0" kern="1200" cap="all" spc="40" baseline="0" dirty="0">
                <a:solidFill>
                  <a:schemeClr val="accent2"/>
                </a:solidFill>
                <a:latin typeface="AntennaCond" pitchFamily="2" charset="77"/>
                <a:ea typeface="+mn-ea"/>
                <a:cs typeface="Arial"/>
              </a:defRPr>
            </a:lvl1pPr>
          </a:lstStyle>
          <a:p>
            <a:pPr lvl="0"/>
            <a:r>
              <a:rPr lang="en-US" dirty="0"/>
              <a:t>Click to ADD label</a:t>
            </a:r>
          </a:p>
        </p:txBody>
      </p:sp>
    </p:spTree>
    <p:extLst>
      <p:ext uri="{BB962C8B-B14F-4D97-AF65-F5344CB8AC3E}">
        <p14:creationId xmlns:p14="http://schemas.microsoft.com/office/powerpoint/2010/main" val="4231283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b_section-image">
    <p:spTree>
      <p:nvGrpSpPr>
        <p:cNvPr id="1" name=""/>
        <p:cNvGrpSpPr/>
        <p:nvPr/>
      </p:nvGrpSpPr>
      <p:grpSpPr>
        <a:xfrm>
          <a:off x="0" y="0"/>
          <a:ext cx="0" cy="0"/>
          <a:chOff x="0" y="0"/>
          <a:chExt cx="0" cy="0"/>
        </a:xfrm>
      </p:grpSpPr>
      <p:sp>
        <p:nvSpPr>
          <p:cNvPr id="9" name="Picture Placeholder 8"/>
          <p:cNvSpPr>
            <a:spLocks noGrp="1"/>
          </p:cNvSpPr>
          <p:nvPr>
            <p:ph type="pic" sz="quarter" idx="17"/>
          </p:nvPr>
        </p:nvSpPr>
        <p:spPr>
          <a:xfrm>
            <a:off x="184639" y="174380"/>
            <a:ext cx="11822722" cy="6509239"/>
          </a:xfrm>
        </p:spPr>
        <p:txBody>
          <a:bodyPr rtlCol="0" anchor="ctr">
            <a:normAutofit/>
          </a:bodyPr>
          <a:lstStyle>
            <a:lvl1pPr marL="0" indent="0" algn="r">
              <a:buNone/>
              <a:defRPr sz="2000" b="0" i="0">
                <a:solidFill>
                  <a:srgbClr val="FEBC18"/>
                </a:solidFill>
              </a:defRPr>
            </a:lvl1pPr>
          </a:lstStyle>
          <a:p>
            <a:pPr lvl="0"/>
            <a:r>
              <a:rPr lang="en-US" noProof="0" dirty="0"/>
              <a:t>Click icon to add picture</a:t>
            </a:r>
          </a:p>
        </p:txBody>
      </p:sp>
      <p:sp>
        <p:nvSpPr>
          <p:cNvPr id="2" name="TextBox 1">
            <a:extLst>
              <a:ext uri="{FF2B5EF4-FFF2-40B4-BE49-F238E27FC236}">
                <a16:creationId xmlns:a16="http://schemas.microsoft.com/office/drawing/2014/main" id="{D533DE06-D71F-7319-D4FA-A5C84780FB75}"/>
              </a:ext>
            </a:extLst>
          </p:cNvPr>
          <p:cNvSpPr txBox="1">
            <a:spLocks/>
          </p:cNvSpPr>
          <p:nvPr/>
        </p:nvSpPr>
        <p:spPr>
          <a:xfrm>
            <a:off x="838200" y="6453188"/>
            <a:ext cx="2043829" cy="138499"/>
          </a:xfrm>
          <a:prstGeom prst="rect">
            <a:avLst/>
          </a:prstGeom>
          <a:noFill/>
        </p:spPr>
        <p:txBody>
          <a:bodyPr wrap="none" lIns="0" tIns="0" rIns="0" bIns="0">
            <a:spAutoFit/>
          </a:bodyPr>
          <a:lstStyle/>
          <a:p>
            <a:pPr eaLnBrk="1" fontAlgn="auto" hangingPunct="1">
              <a:lnSpc>
                <a:spcPct val="90000"/>
              </a:lnSpc>
              <a:spcBef>
                <a:spcPts val="1000"/>
              </a:spcBef>
              <a:spcAft>
                <a:spcPts val="0"/>
              </a:spcAft>
              <a:buFont typeface="Arial" panose="020B0604020202020204" pitchFamily="34" charset="0"/>
              <a:buNone/>
              <a:defRPr/>
            </a:pPr>
            <a:r>
              <a:rPr lang="en-US" sz="1000" b="0" i="0" spc="150" dirty="0">
                <a:solidFill>
                  <a:schemeClr val="accent4"/>
                </a:solidFill>
                <a:latin typeface="AntennaCond Light" pitchFamily="2" charset="77"/>
                <a:cs typeface="Arial" panose="020B0604020202020204" pitchFamily="34" charset="0"/>
              </a:rPr>
              <a:t>LOYOLA UNIVERSITY CHICAGO</a:t>
            </a:r>
          </a:p>
        </p:txBody>
      </p:sp>
      <p:sp>
        <p:nvSpPr>
          <p:cNvPr id="7" name="Text Placeholder 23"/>
          <p:cNvSpPr>
            <a:spLocks noGrp="1"/>
          </p:cNvSpPr>
          <p:nvPr>
            <p:ph type="body" sz="quarter" idx="16" hasCustomPrompt="1"/>
          </p:nvPr>
        </p:nvSpPr>
        <p:spPr>
          <a:xfrm>
            <a:off x="6535647" y="6452610"/>
            <a:ext cx="4867785" cy="138499"/>
          </a:xfrm>
        </p:spPr>
        <p:txBody>
          <a:bodyPr lIns="0" tIns="0" rIns="0" bIns="0" rtlCol="0">
            <a:noAutofit/>
          </a:bodyPr>
          <a:lstStyle>
            <a:lvl1pPr marL="0" indent="0" algn="r">
              <a:buNone/>
              <a:defRPr lang="en-US" sz="1000" b="0" i="0" cap="all" spc="150" baseline="0" dirty="0">
                <a:solidFill>
                  <a:schemeClr val="accent4"/>
                </a:solidFill>
              </a:defRPr>
            </a:lvl1pPr>
          </a:lstStyle>
          <a:p>
            <a:pPr lvl="0"/>
            <a:r>
              <a:rPr lang="en-US" dirty="0"/>
              <a:t>Click to add unit name</a:t>
            </a:r>
          </a:p>
        </p:txBody>
      </p:sp>
      <p:sp>
        <p:nvSpPr>
          <p:cNvPr id="11" name="Text Placeholder 8"/>
          <p:cNvSpPr>
            <a:spLocks noGrp="1"/>
          </p:cNvSpPr>
          <p:nvPr>
            <p:ph type="body" sz="quarter" idx="15" hasCustomPrompt="1"/>
          </p:nvPr>
        </p:nvSpPr>
        <p:spPr>
          <a:xfrm>
            <a:off x="781366" y="2325470"/>
            <a:ext cx="5629265" cy="221599"/>
          </a:xfrm>
        </p:spPr>
        <p:txBody>
          <a:bodyPr wrap="square" lIns="0" tIns="0" rIns="0" bIns="0">
            <a:noAutofit/>
          </a:bodyPr>
          <a:lstStyle>
            <a:lvl1pPr marL="0" indent="0" algn="l" defTabSz="914400" rtl="0" eaLnBrk="1" latinLnBrk="0" hangingPunct="1">
              <a:buNone/>
              <a:defRPr lang="en-US" sz="1600" b="1" i="0" kern="1200" cap="all" spc="40" baseline="0" dirty="0">
                <a:solidFill>
                  <a:schemeClr val="tx1"/>
                </a:solidFill>
                <a:latin typeface="AntennaCond" pitchFamily="2" charset="77"/>
                <a:ea typeface="+mn-ea"/>
                <a:cs typeface="Arial"/>
              </a:defRPr>
            </a:lvl1pPr>
          </a:lstStyle>
          <a:p>
            <a:pPr lvl="0"/>
            <a:r>
              <a:rPr lang="en-US" dirty="0"/>
              <a:t>Click to add label</a:t>
            </a:r>
          </a:p>
        </p:txBody>
      </p:sp>
      <p:sp>
        <p:nvSpPr>
          <p:cNvPr id="12" name="Text Placeholder 13"/>
          <p:cNvSpPr>
            <a:spLocks noGrp="1"/>
          </p:cNvSpPr>
          <p:nvPr>
            <p:ph type="body" sz="quarter" idx="18" hasCustomPrompt="1"/>
          </p:nvPr>
        </p:nvSpPr>
        <p:spPr>
          <a:xfrm>
            <a:off x="781366" y="2870844"/>
            <a:ext cx="5629265" cy="1154162"/>
          </a:xfrm>
        </p:spPr>
        <p:txBody>
          <a:bodyPr wrap="square" lIns="0" tIns="0" rIns="0">
            <a:noAutofit/>
          </a:bodyPr>
          <a:lstStyle>
            <a:lvl1pPr marL="0" indent="0" algn="l" defTabSz="914400" rtl="0" eaLnBrk="1" latinLnBrk="0" hangingPunct="1">
              <a:lnSpc>
                <a:spcPct val="90000"/>
              </a:lnSpc>
              <a:spcBef>
                <a:spcPct val="0"/>
              </a:spcBef>
              <a:buNone/>
              <a:defRPr lang="en-US" sz="4000" b="1" i="0" kern="3000" cap="all" spc="40" baseline="0" dirty="0">
                <a:solidFill>
                  <a:schemeClr val="tx1"/>
                </a:solidFill>
                <a:latin typeface="AntennaCond" pitchFamily="2" charset="77"/>
                <a:ea typeface="+mj-ea"/>
                <a:cs typeface="Arial" panose="020B0604020202020204" pitchFamily="34" charset="0"/>
              </a:defRPr>
            </a:lvl1pPr>
          </a:lstStyle>
          <a:p>
            <a:pPr lvl="0"/>
            <a:r>
              <a:rPr lang="en-US" dirty="0"/>
              <a:t>Click to add </a:t>
            </a:r>
            <a:br>
              <a:rPr lang="en-US" dirty="0"/>
            </a:br>
            <a:r>
              <a:rPr lang="en-US" dirty="0"/>
              <a:t>section opener</a:t>
            </a:r>
          </a:p>
        </p:txBody>
      </p:sp>
    </p:spTree>
    <p:extLst>
      <p:ext uri="{BB962C8B-B14F-4D97-AF65-F5344CB8AC3E}">
        <p14:creationId xmlns:p14="http://schemas.microsoft.com/office/powerpoint/2010/main" val="2305496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a_chapter-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C7D108-30FE-4608-917C-A2189E98775C}"/>
              </a:ext>
            </a:extLst>
          </p:cNvPr>
          <p:cNvSpPr/>
          <p:nvPr/>
        </p:nvSpPr>
        <p:spPr>
          <a:xfrm>
            <a:off x="0" y="309563"/>
            <a:ext cx="12192000" cy="1631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3" name="Rectangle 2">
            <a:extLst>
              <a:ext uri="{FF2B5EF4-FFF2-40B4-BE49-F238E27FC236}">
                <a16:creationId xmlns:a16="http://schemas.microsoft.com/office/drawing/2014/main" id="{D62F831F-307F-C202-FFCD-5C30E915E271}"/>
              </a:ext>
            </a:extLst>
          </p:cNvPr>
          <p:cNvSpPr/>
          <p:nvPr/>
        </p:nvSpPr>
        <p:spPr>
          <a:xfrm>
            <a:off x="0" y="0"/>
            <a:ext cx="12192000" cy="374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4" name="Rectangle 3">
            <a:extLst>
              <a:ext uri="{FF2B5EF4-FFF2-40B4-BE49-F238E27FC236}">
                <a16:creationId xmlns:a16="http://schemas.microsoft.com/office/drawing/2014/main" id="{713A86B1-AFEB-8D63-1534-0E8C40F4FDD0}"/>
              </a:ext>
            </a:extLst>
          </p:cNvPr>
          <p:cNvSpPr/>
          <p:nvPr/>
        </p:nvSpPr>
        <p:spPr>
          <a:xfrm>
            <a:off x="9275763" y="0"/>
            <a:ext cx="2916237" cy="163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5" name="TextBox 4">
            <a:extLst>
              <a:ext uri="{FF2B5EF4-FFF2-40B4-BE49-F238E27FC236}">
                <a16:creationId xmlns:a16="http://schemas.microsoft.com/office/drawing/2014/main" id="{043CF328-491A-4194-7CB1-7300875E6583}"/>
              </a:ext>
            </a:extLst>
          </p:cNvPr>
          <p:cNvSpPr txBox="1">
            <a:spLocks/>
          </p:cNvSpPr>
          <p:nvPr/>
        </p:nvSpPr>
        <p:spPr>
          <a:xfrm>
            <a:off x="838200" y="6453188"/>
            <a:ext cx="2043829" cy="138499"/>
          </a:xfrm>
          <a:prstGeom prst="rect">
            <a:avLst/>
          </a:prstGeom>
          <a:noFill/>
        </p:spPr>
        <p:txBody>
          <a:bodyPr wrap="none" lIns="0" tIns="0" rIns="0" bIns="0">
            <a:spAutoFit/>
          </a:bodyPr>
          <a:lstStyle/>
          <a:p>
            <a:pPr eaLnBrk="1" fontAlgn="auto" hangingPunct="1">
              <a:lnSpc>
                <a:spcPct val="90000"/>
              </a:lnSpc>
              <a:spcBef>
                <a:spcPts val="1000"/>
              </a:spcBef>
              <a:spcAft>
                <a:spcPts val="0"/>
              </a:spcAft>
              <a:buFont typeface="Arial" panose="020B0604020202020204" pitchFamily="34" charset="0"/>
              <a:buNone/>
              <a:defRPr/>
            </a:pPr>
            <a:r>
              <a:rPr lang="en-US" sz="1000" b="0" i="0" spc="150" dirty="0">
                <a:solidFill>
                  <a:schemeClr val="accent4"/>
                </a:solidFill>
                <a:latin typeface="AntennaCond Light" pitchFamily="2" charset="77"/>
                <a:cs typeface="Arial" panose="020B0604020202020204" pitchFamily="34" charset="0"/>
              </a:rPr>
              <a:t>LOYOLA UNIVERSITY CHICAGO</a:t>
            </a:r>
          </a:p>
        </p:txBody>
      </p:sp>
      <p:sp>
        <p:nvSpPr>
          <p:cNvPr id="21" name="Text Placeholder 6"/>
          <p:cNvSpPr>
            <a:spLocks noGrp="1"/>
          </p:cNvSpPr>
          <p:nvPr>
            <p:ph type="body" sz="quarter" idx="10" hasCustomPrompt="1"/>
          </p:nvPr>
        </p:nvSpPr>
        <p:spPr>
          <a:xfrm>
            <a:off x="838200" y="2666999"/>
            <a:ext cx="10565232" cy="3441569"/>
          </a:xfrm>
        </p:spPr>
        <p:txBody>
          <a:bodyPr lIns="0" tIns="0" rIns="0" bIns="0"/>
          <a:lstStyle>
            <a:lvl1pPr>
              <a:spcAft>
                <a:spcPts val="200"/>
              </a:spcAft>
              <a:defRPr b="0" i="0" baseline="0"/>
            </a:lvl1pPr>
            <a:lvl2pPr>
              <a:defRPr b="0" i="0" baseline="0"/>
            </a:lvl2pPr>
            <a:lvl3pPr>
              <a:defRPr b="0" i="0" baseline="0"/>
            </a:lvl3pPr>
            <a:lvl4pPr>
              <a:defRPr b="0" i="0" baseline="0"/>
            </a:lvl4pPr>
            <a:lvl5pPr>
              <a:defRPr b="0" i="0"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8"/>
          <p:cNvSpPr>
            <a:spLocks noGrp="1"/>
          </p:cNvSpPr>
          <p:nvPr>
            <p:ph type="body" sz="quarter" idx="11" hasCustomPrompt="1"/>
          </p:nvPr>
        </p:nvSpPr>
        <p:spPr>
          <a:xfrm>
            <a:off x="838200" y="374651"/>
            <a:ext cx="10565232" cy="1316038"/>
          </a:xfrm>
        </p:spPr>
        <p:txBody>
          <a:bodyPr lIns="0" tIns="0" rIns="0" bIns="0" anchor="b"/>
          <a:lstStyle>
            <a:lvl1pPr marL="0" indent="0" algn="l" defTabSz="914400" rtl="0" eaLnBrk="1" latinLnBrk="0" hangingPunct="1">
              <a:lnSpc>
                <a:spcPct val="90000"/>
              </a:lnSpc>
              <a:spcBef>
                <a:spcPct val="0"/>
              </a:spcBef>
              <a:buNone/>
              <a:defRPr lang="en-US" sz="3600" b="1" i="0" kern="3000" cap="all" spc="40" baseline="0" dirty="0" smtClean="0">
                <a:solidFill>
                  <a:schemeClr val="bg1"/>
                </a:solidFill>
                <a:latin typeface="AntennaCond" pitchFamily="2" charset="77"/>
                <a:ea typeface="+mj-ea"/>
                <a:cs typeface="Arial" panose="020B0604020202020204" pitchFamily="34" charset="0"/>
              </a:defRPr>
            </a:lvl1pPr>
          </a:lstStyle>
          <a:p>
            <a:pPr lvl="0"/>
            <a:r>
              <a:rPr lang="en-US" dirty="0"/>
              <a:t>Click to add Chapter Opener</a:t>
            </a:r>
          </a:p>
        </p:txBody>
      </p:sp>
      <p:sp>
        <p:nvSpPr>
          <p:cNvPr id="7" name="Text Placeholder 23">
            <a:extLst>
              <a:ext uri="{FF2B5EF4-FFF2-40B4-BE49-F238E27FC236}">
                <a16:creationId xmlns:a16="http://schemas.microsoft.com/office/drawing/2014/main" id="{52F19C0E-C793-77A7-A4BA-DB10ACF9F2E2}"/>
              </a:ext>
            </a:extLst>
          </p:cNvPr>
          <p:cNvSpPr>
            <a:spLocks noGrp="1"/>
          </p:cNvSpPr>
          <p:nvPr>
            <p:ph type="body" sz="quarter" idx="17" hasCustomPrompt="1"/>
          </p:nvPr>
        </p:nvSpPr>
        <p:spPr>
          <a:xfrm>
            <a:off x="6535647" y="6452610"/>
            <a:ext cx="4867785" cy="138499"/>
          </a:xfrm>
        </p:spPr>
        <p:txBody>
          <a:bodyPr lIns="0" tIns="0" rIns="0" bIns="0" rtlCol="0">
            <a:noAutofit/>
          </a:bodyPr>
          <a:lstStyle>
            <a:lvl1pPr marL="0" indent="0" algn="r">
              <a:buNone/>
              <a:defRPr lang="en-US" sz="1000" b="0" i="0" cap="all" spc="150" baseline="0" dirty="0">
                <a:solidFill>
                  <a:schemeClr val="accent4"/>
                </a:solidFill>
              </a:defRPr>
            </a:lvl1pPr>
          </a:lstStyle>
          <a:p>
            <a:pPr lvl="0"/>
            <a:r>
              <a:rPr lang="en-US" dirty="0"/>
              <a:t>Click to add unit name</a:t>
            </a:r>
          </a:p>
        </p:txBody>
      </p:sp>
    </p:spTree>
    <p:extLst>
      <p:ext uri="{BB962C8B-B14F-4D97-AF65-F5344CB8AC3E}">
        <p14:creationId xmlns:p14="http://schemas.microsoft.com/office/powerpoint/2010/main" val="4275107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b_chapter-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7234D0-B4FC-6892-1E28-3902C762CE07}"/>
              </a:ext>
            </a:extLst>
          </p:cNvPr>
          <p:cNvSpPr/>
          <p:nvPr/>
        </p:nvSpPr>
        <p:spPr>
          <a:xfrm>
            <a:off x="6096000" y="0"/>
            <a:ext cx="6096000" cy="37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3" name="Rectangle 2">
            <a:extLst>
              <a:ext uri="{FF2B5EF4-FFF2-40B4-BE49-F238E27FC236}">
                <a16:creationId xmlns:a16="http://schemas.microsoft.com/office/drawing/2014/main" id="{A593E3A5-CEDF-34BD-FB66-52F07987C896}"/>
              </a:ext>
            </a:extLst>
          </p:cNvPr>
          <p:cNvSpPr/>
          <p:nvPr/>
        </p:nvSpPr>
        <p:spPr>
          <a:xfrm>
            <a:off x="9275763" y="0"/>
            <a:ext cx="2916237" cy="163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17" name="Picture Placeholder 2"/>
          <p:cNvSpPr>
            <a:spLocks noGrp="1" noRot="1" noMove="1" noResize="1" noEditPoints="1" noAdjustHandles="1" noChangeArrowheads="1" noChangeShapeType="1"/>
          </p:cNvSpPr>
          <p:nvPr>
            <p:ph type="pic" sz="quarter" idx="10"/>
          </p:nvPr>
        </p:nvSpPr>
        <p:spPr>
          <a:xfrm>
            <a:off x="0" y="-1"/>
            <a:ext cx="6096000" cy="6857999"/>
          </a:xfrm>
        </p:spPr>
        <p:txBody>
          <a:bodyPr lIns="457200" tIns="457200" rIns="457200" rtlCol="0" anchor="ctr">
            <a:normAutofit/>
          </a:bodyPr>
          <a:lstStyle>
            <a:lvl1pPr marL="0" indent="0" algn="ctr">
              <a:buNone/>
              <a:defRPr sz="2000" b="0" i="0">
                <a:solidFill>
                  <a:schemeClr val="accent2"/>
                </a:solidFill>
              </a:defRPr>
            </a:lvl1pPr>
          </a:lstStyle>
          <a:p>
            <a:pPr lvl="0"/>
            <a:r>
              <a:rPr lang="en-US" noProof="0"/>
              <a:t>Click icon to add picture</a:t>
            </a:r>
            <a:endParaRPr lang="en-US" noProof="0" dirty="0"/>
          </a:p>
        </p:txBody>
      </p:sp>
      <p:sp>
        <p:nvSpPr>
          <p:cNvPr id="18" name="Text Placeholder 7"/>
          <p:cNvSpPr>
            <a:spLocks noGrp="1"/>
          </p:cNvSpPr>
          <p:nvPr>
            <p:ph type="body" sz="quarter" idx="11" hasCustomPrompt="1"/>
          </p:nvPr>
        </p:nvSpPr>
        <p:spPr>
          <a:xfrm>
            <a:off x="6543860" y="2325470"/>
            <a:ext cx="4871392" cy="221599"/>
          </a:xfrm>
        </p:spPr>
        <p:txBody>
          <a:bodyPr wrap="square" lIns="0" tIns="0" rIns="0" bIns="0">
            <a:noAutofit/>
          </a:bodyPr>
          <a:lstStyle>
            <a:lvl1pPr marL="0" indent="0">
              <a:buFontTx/>
              <a:buNone/>
              <a:defRPr sz="1600" b="1" i="0" cap="all" spc="40" baseline="0">
                <a:solidFill>
                  <a:schemeClr val="accent1"/>
                </a:solidFill>
                <a:latin typeface="AntennaCond" pitchFamily="2" charset="77"/>
              </a:defRPr>
            </a:lvl1pPr>
          </a:lstStyle>
          <a:p>
            <a:pPr lvl="0"/>
            <a:r>
              <a:rPr lang="en-US" dirty="0"/>
              <a:t>Click to add label</a:t>
            </a:r>
          </a:p>
        </p:txBody>
      </p:sp>
      <p:sp>
        <p:nvSpPr>
          <p:cNvPr id="19" name="Text Placeholder 7"/>
          <p:cNvSpPr>
            <a:spLocks noGrp="1"/>
          </p:cNvSpPr>
          <p:nvPr>
            <p:ph type="body" sz="quarter" idx="12" hasCustomPrompt="1"/>
          </p:nvPr>
        </p:nvSpPr>
        <p:spPr>
          <a:xfrm>
            <a:off x="6543859" y="2857712"/>
            <a:ext cx="4881226" cy="997196"/>
          </a:xfrm>
        </p:spPr>
        <p:txBody>
          <a:bodyPr wrap="square" lIns="0" tIns="0" rIns="0" bIns="0">
            <a:noAutofit/>
          </a:bodyPr>
          <a:lstStyle>
            <a:lvl1pPr marL="0" indent="0">
              <a:buFontTx/>
              <a:buNone/>
              <a:defRPr lang="en-US" sz="3600" b="1" i="0" kern="3000" cap="all" spc="40" baseline="0" dirty="0">
                <a:solidFill>
                  <a:schemeClr val="tx1"/>
                </a:solidFill>
                <a:latin typeface="AntennaCond" pitchFamily="2" charset="77"/>
                <a:ea typeface="+mj-ea"/>
                <a:cs typeface="Arial" panose="020B0604020202020204" pitchFamily="34" charset="0"/>
              </a:defRPr>
            </a:lvl1pPr>
          </a:lstStyle>
          <a:p>
            <a:pPr lvl="0"/>
            <a:r>
              <a:rPr lang="en-US" dirty="0"/>
              <a:t>Click to add section opener </a:t>
            </a:r>
          </a:p>
        </p:txBody>
      </p:sp>
      <p:sp>
        <p:nvSpPr>
          <p:cNvPr id="20" name="Text Placeholder 7"/>
          <p:cNvSpPr>
            <a:spLocks noGrp="1"/>
          </p:cNvSpPr>
          <p:nvPr>
            <p:ph type="body" sz="quarter" idx="13" hasCustomPrompt="1"/>
          </p:nvPr>
        </p:nvSpPr>
        <p:spPr>
          <a:xfrm>
            <a:off x="6543860" y="4186922"/>
            <a:ext cx="4900888" cy="249299"/>
          </a:xfrm>
        </p:spPr>
        <p:txBody>
          <a:bodyPr wrap="square" lIns="0" tIns="0" rIns="0" bIns="0">
            <a:noAutofit/>
          </a:bodyPr>
          <a:lstStyle>
            <a:lvl1pPr marL="0" indent="0">
              <a:buFontTx/>
              <a:buNone/>
              <a:defRPr lang="en-US" sz="1800" b="0" i="0" kern="100" cap="none" spc="0" baseline="0" dirty="0">
                <a:solidFill>
                  <a:schemeClr val="tx1"/>
                </a:solidFill>
                <a:latin typeface="AntennaCond Light" pitchFamily="2" charset="77"/>
                <a:ea typeface="+mn-ea"/>
                <a:cs typeface="Arial" panose="020B0604020202020204" pitchFamily="34" charset="0"/>
              </a:defRPr>
            </a:lvl1pPr>
          </a:lstStyle>
          <a:p>
            <a:pPr lvl="0"/>
            <a:r>
              <a:rPr lang="en-US" dirty="0"/>
              <a:t>Click to add explanatory text</a:t>
            </a:r>
          </a:p>
        </p:txBody>
      </p:sp>
      <p:sp>
        <p:nvSpPr>
          <p:cNvPr id="5" name="Text Placeholder 23">
            <a:extLst>
              <a:ext uri="{FF2B5EF4-FFF2-40B4-BE49-F238E27FC236}">
                <a16:creationId xmlns:a16="http://schemas.microsoft.com/office/drawing/2014/main" id="{42183A66-2B14-1B0C-F6D5-C028CDC5E185}"/>
              </a:ext>
            </a:extLst>
          </p:cNvPr>
          <p:cNvSpPr>
            <a:spLocks noGrp="1"/>
          </p:cNvSpPr>
          <p:nvPr>
            <p:ph type="body" sz="quarter" idx="17" hasCustomPrompt="1"/>
          </p:nvPr>
        </p:nvSpPr>
        <p:spPr>
          <a:xfrm>
            <a:off x="6535647" y="6452610"/>
            <a:ext cx="4867785" cy="138499"/>
          </a:xfrm>
        </p:spPr>
        <p:txBody>
          <a:bodyPr lIns="0" tIns="0" rIns="0" bIns="0" rtlCol="0">
            <a:noAutofit/>
          </a:bodyPr>
          <a:lstStyle>
            <a:lvl1pPr marL="0" indent="0" algn="r">
              <a:buFont typeface="Arial" panose="020B0604020202020204" pitchFamily="34" charset="0"/>
              <a:buNone/>
              <a:defRPr lang="en-US" sz="1000" b="0" i="0" cap="all" spc="150" baseline="0" dirty="0">
                <a:solidFill>
                  <a:schemeClr val="accent4"/>
                </a:solidFill>
              </a:defRPr>
            </a:lvl1pPr>
          </a:lstStyle>
          <a:p>
            <a:pPr lvl="0"/>
            <a:r>
              <a:rPr lang="en-US" dirty="0"/>
              <a:t>Click to add unit name</a:t>
            </a:r>
          </a:p>
        </p:txBody>
      </p:sp>
      <p:sp>
        <p:nvSpPr>
          <p:cNvPr id="4" name="TextBox 3">
            <a:extLst>
              <a:ext uri="{FF2B5EF4-FFF2-40B4-BE49-F238E27FC236}">
                <a16:creationId xmlns:a16="http://schemas.microsoft.com/office/drawing/2014/main" id="{FBF2715A-6B63-0459-AAD4-5B3DA946A79A}"/>
              </a:ext>
            </a:extLst>
          </p:cNvPr>
          <p:cNvSpPr txBox="1">
            <a:spLocks/>
          </p:cNvSpPr>
          <p:nvPr/>
        </p:nvSpPr>
        <p:spPr>
          <a:xfrm>
            <a:off x="838200" y="6453188"/>
            <a:ext cx="2043829" cy="138499"/>
          </a:xfrm>
          <a:prstGeom prst="rect">
            <a:avLst/>
          </a:prstGeom>
          <a:noFill/>
        </p:spPr>
        <p:txBody>
          <a:bodyPr wrap="none" lIns="0" tIns="0" rIns="0" bIns="0">
            <a:spAutoFit/>
          </a:bodyPr>
          <a:lstStyle/>
          <a:p>
            <a:pPr eaLnBrk="1" fontAlgn="auto" hangingPunct="1">
              <a:lnSpc>
                <a:spcPct val="90000"/>
              </a:lnSpc>
              <a:spcBef>
                <a:spcPts val="1000"/>
              </a:spcBef>
              <a:spcAft>
                <a:spcPts val="0"/>
              </a:spcAft>
              <a:buFont typeface="Arial" panose="020B0604020202020204" pitchFamily="34" charset="0"/>
              <a:buNone/>
              <a:defRPr/>
            </a:pPr>
            <a:r>
              <a:rPr lang="en-US" sz="1000" b="0" i="0" spc="150" dirty="0">
                <a:solidFill>
                  <a:schemeClr val="accent4"/>
                </a:solidFill>
                <a:latin typeface="AntennaCond Light" pitchFamily="2" charset="77"/>
                <a:cs typeface="Arial" panose="020B0604020202020204" pitchFamily="34" charset="0"/>
              </a:rPr>
              <a:t>LOYOLA UNIVERSITY CHICAGO</a:t>
            </a:r>
          </a:p>
        </p:txBody>
      </p:sp>
    </p:spTree>
    <p:extLst>
      <p:ext uri="{BB962C8B-B14F-4D97-AF65-F5344CB8AC3E}">
        <p14:creationId xmlns:p14="http://schemas.microsoft.com/office/powerpoint/2010/main" val="685145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a_text-bas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4E1900-707A-ECF7-6B5E-1FFE61D590CF}"/>
              </a:ext>
            </a:extLst>
          </p:cNvPr>
          <p:cNvSpPr/>
          <p:nvPr/>
        </p:nvSpPr>
        <p:spPr>
          <a:xfrm>
            <a:off x="0" y="7951"/>
            <a:ext cx="12192000" cy="37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3" name="Rectangle 2">
            <a:extLst>
              <a:ext uri="{FF2B5EF4-FFF2-40B4-BE49-F238E27FC236}">
                <a16:creationId xmlns:a16="http://schemas.microsoft.com/office/drawing/2014/main" id="{459F2791-535C-12E7-AE4C-A6C78E39BCD1}"/>
              </a:ext>
            </a:extLst>
          </p:cNvPr>
          <p:cNvSpPr/>
          <p:nvPr/>
        </p:nvSpPr>
        <p:spPr>
          <a:xfrm>
            <a:off x="9275763" y="0"/>
            <a:ext cx="2916237" cy="163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dirty="0">
              <a:latin typeface="AntennaCond Light" pitchFamily="2" charset="77"/>
            </a:endParaRPr>
          </a:p>
        </p:txBody>
      </p:sp>
      <p:sp>
        <p:nvSpPr>
          <p:cNvPr id="5" name="TextBox 4">
            <a:extLst>
              <a:ext uri="{FF2B5EF4-FFF2-40B4-BE49-F238E27FC236}">
                <a16:creationId xmlns:a16="http://schemas.microsoft.com/office/drawing/2014/main" id="{CED0B3FA-DA98-9FA0-7229-EF907F4E36C7}"/>
              </a:ext>
            </a:extLst>
          </p:cNvPr>
          <p:cNvSpPr txBox="1">
            <a:spLocks/>
          </p:cNvSpPr>
          <p:nvPr/>
        </p:nvSpPr>
        <p:spPr>
          <a:xfrm>
            <a:off x="838200" y="6453188"/>
            <a:ext cx="2043829" cy="138499"/>
          </a:xfrm>
          <a:prstGeom prst="rect">
            <a:avLst/>
          </a:prstGeom>
          <a:noFill/>
        </p:spPr>
        <p:txBody>
          <a:bodyPr wrap="none" lIns="0" tIns="0" rIns="0" bIns="0">
            <a:spAutoFit/>
          </a:bodyPr>
          <a:lstStyle/>
          <a:p>
            <a:pPr eaLnBrk="1" fontAlgn="auto" hangingPunct="1">
              <a:lnSpc>
                <a:spcPct val="90000"/>
              </a:lnSpc>
              <a:spcBef>
                <a:spcPts val="1000"/>
              </a:spcBef>
              <a:spcAft>
                <a:spcPts val="0"/>
              </a:spcAft>
              <a:buFont typeface="Arial" panose="020B0604020202020204" pitchFamily="34" charset="0"/>
              <a:buNone/>
              <a:defRPr/>
            </a:pPr>
            <a:r>
              <a:rPr lang="en-US" sz="1000" b="0" i="0" spc="150" dirty="0">
                <a:solidFill>
                  <a:schemeClr val="accent4"/>
                </a:solidFill>
                <a:latin typeface="AntennaCond Light" pitchFamily="2" charset="77"/>
                <a:cs typeface="Arial" panose="020B0604020202020204" pitchFamily="34" charset="0"/>
              </a:rPr>
              <a:t>LOYOLA UNIVERSITY CHICAGO</a:t>
            </a:r>
          </a:p>
        </p:txBody>
      </p:sp>
      <p:sp>
        <p:nvSpPr>
          <p:cNvPr id="21" name="Text Placeholder 6"/>
          <p:cNvSpPr>
            <a:spLocks noGrp="1"/>
          </p:cNvSpPr>
          <p:nvPr>
            <p:ph type="body" sz="quarter" idx="10" hasCustomPrompt="1"/>
          </p:nvPr>
        </p:nvSpPr>
        <p:spPr>
          <a:xfrm>
            <a:off x="838200" y="2667000"/>
            <a:ext cx="10565232" cy="3407522"/>
          </a:xfrm>
        </p:spPr>
        <p:txBody>
          <a:bodyPr lIns="0" tIns="0" rIns="0" bIns="0">
            <a:noAutofit/>
          </a:bodyPr>
          <a:lstStyle>
            <a:lvl1pPr marL="0" indent="0">
              <a:spcAft>
                <a:spcPts val="200"/>
              </a:spcAft>
              <a:buNone/>
              <a:defRPr b="0" i="0" baseline="0"/>
            </a:lvl1pPr>
            <a:lvl2pPr>
              <a:defRPr b="0" i="0" baseline="0"/>
            </a:lvl2pPr>
            <a:lvl3pPr>
              <a:defRPr b="0" i="0" baseline="0"/>
            </a:lvl3pPr>
            <a:lvl4pPr>
              <a:defRPr b="0" i="0" baseline="0"/>
            </a:lvl4pPr>
            <a:lvl5pPr>
              <a:defRPr b="0" i="0"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8"/>
          <p:cNvSpPr>
            <a:spLocks noGrp="1"/>
          </p:cNvSpPr>
          <p:nvPr>
            <p:ph type="body" sz="quarter" idx="12" hasCustomPrompt="1"/>
          </p:nvPr>
        </p:nvSpPr>
        <p:spPr>
          <a:xfrm>
            <a:off x="832104" y="1819656"/>
            <a:ext cx="10565232" cy="221599"/>
          </a:xfr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1" i="0" kern="1200" cap="all" spc="40" baseline="0" dirty="0">
                <a:solidFill>
                  <a:schemeClr val="accent1"/>
                </a:solidFill>
                <a:latin typeface="+mj-lt"/>
                <a:ea typeface="+mn-ea"/>
                <a:cs typeface="Arial" panose="020B0604020202020204" pitchFamily="34" charset="0"/>
              </a:defRPr>
            </a:lvl1pPr>
          </a:lstStyle>
          <a:p>
            <a:pPr lvl="0"/>
            <a:r>
              <a:rPr lang="en-US" dirty="0"/>
              <a:t>Click to add text</a:t>
            </a:r>
          </a:p>
        </p:txBody>
      </p:sp>
      <p:sp>
        <p:nvSpPr>
          <p:cNvPr id="26" name="Text Placeholder 8"/>
          <p:cNvSpPr>
            <a:spLocks noGrp="1"/>
          </p:cNvSpPr>
          <p:nvPr>
            <p:ph type="body" sz="quarter" idx="11" hasCustomPrompt="1"/>
          </p:nvPr>
        </p:nvSpPr>
        <p:spPr>
          <a:xfrm>
            <a:off x="838200" y="376015"/>
            <a:ext cx="10565232" cy="1314674"/>
          </a:xfrm>
        </p:spPr>
        <p:txBody>
          <a:bodyPr lIns="0" tIns="0" rIns="0" bIns="0" anchor="b">
            <a:noAutofit/>
          </a:bodyPr>
          <a:lstStyle>
            <a:lvl1pPr marL="0" indent="0" algn="l" defTabSz="914400" rtl="0" eaLnBrk="1" latinLnBrk="0" hangingPunct="1">
              <a:lnSpc>
                <a:spcPct val="90000"/>
              </a:lnSpc>
              <a:spcBef>
                <a:spcPct val="0"/>
              </a:spcBef>
              <a:buNone/>
              <a:defRPr lang="en-US" sz="3600" b="1" i="0" kern="3000" spc="40" baseline="0" dirty="0" smtClean="0">
                <a:solidFill>
                  <a:schemeClr val="tx1"/>
                </a:solidFill>
                <a:latin typeface="AntennaCond" pitchFamily="2" charset="77"/>
                <a:ea typeface="+mj-ea"/>
                <a:cs typeface="Arial" panose="020B0604020202020204" pitchFamily="34" charset="0"/>
              </a:defRPr>
            </a:lvl1pPr>
          </a:lstStyle>
          <a:p>
            <a:pPr lvl="0"/>
            <a:r>
              <a:rPr lang="en-US" dirty="0"/>
              <a:t>Click to add headline</a:t>
            </a:r>
          </a:p>
        </p:txBody>
      </p:sp>
      <p:sp>
        <p:nvSpPr>
          <p:cNvPr id="4" name="Text Placeholder 23"/>
          <p:cNvSpPr>
            <a:spLocks noGrp="1"/>
          </p:cNvSpPr>
          <p:nvPr>
            <p:ph type="body" sz="quarter" idx="17" hasCustomPrompt="1"/>
          </p:nvPr>
        </p:nvSpPr>
        <p:spPr>
          <a:xfrm>
            <a:off x="6535647" y="6452610"/>
            <a:ext cx="4867785" cy="138499"/>
          </a:xfrm>
        </p:spPr>
        <p:txBody>
          <a:bodyPr lIns="0" tIns="0" rIns="0" bIns="0" rtlCol="0">
            <a:noAutofit/>
          </a:bodyPr>
          <a:lstStyle>
            <a:lvl1pPr marL="0" indent="0" algn="r">
              <a:buFont typeface="Arial" panose="020B0604020202020204" pitchFamily="34" charset="0"/>
              <a:buNone/>
              <a:defRPr lang="en-US" sz="1000" b="0" i="0" cap="all" spc="150" baseline="0" dirty="0">
                <a:solidFill>
                  <a:schemeClr val="accent4"/>
                </a:solidFill>
              </a:defRPr>
            </a:lvl1pPr>
          </a:lstStyle>
          <a:p>
            <a:pPr lvl="0"/>
            <a:r>
              <a:rPr lang="en-US" dirty="0"/>
              <a:t>Click to add unit name</a:t>
            </a:r>
          </a:p>
        </p:txBody>
      </p:sp>
    </p:spTree>
    <p:extLst>
      <p:ext uri="{BB962C8B-B14F-4D97-AF65-F5344CB8AC3E}">
        <p14:creationId xmlns:p14="http://schemas.microsoft.com/office/powerpoint/2010/main" val="1203838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4.png"/><Relationship Id="rId2" Type="http://schemas.openxmlformats.org/officeDocument/2006/relationships/slideLayout" Target="../slideLayouts/slideLayout25.xml"/><Relationship Id="rId16"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E77C33-B393-5DB6-B0F7-18619CEF2CC7}"/>
              </a:ext>
            </a:extLst>
          </p:cNvPr>
          <p:cNvSpPr>
            <a:spLocks noGrp="1"/>
          </p:cNvSpPr>
          <p:nvPr>
            <p:ph type="title"/>
          </p:nvPr>
        </p:nvSpPr>
        <p:spPr>
          <a:xfrm>
            <a:off x="838200" y="365125"/>
            <a:ext cx="10515600" cy="1325563"/>
          </a:xfrm>
          <a:prstGeom prst="rect">
            <a:avLst/>
          </a:prstGeom>
        </p:spPr>
        <p:txBody>
          <a:bodyPr vert="horz" lIns="91440" tIns="45720" rIns="91440" bIns="45720" rtlCol="0" anchor="b" anchorCtr="0">
            <a:normAutofit/>
          </a:bodyPr>
          <a:lstStyle/>
          <a:p>
            <a:r>
              <a:rPr lang="en-US" dirty="0"/>
              <a:t>Click to add text</a:t>
            </a:r>
          </a:p>
        </p:txBody>
      </p:sp>
      <p:sp>
        <p:nvSpPr>
          <p:cNvPr id="1027" name="Text Placeholder 2">
            <a:extLst>
              <a:ext uri="{FF2B5EF4-FFF2-40B4-BE49-F238E27FC236}">
                <a16:creationId xmlns:a16="http://schemas.microsoft.com/office/drawing/2014/main" id="{97A9B819-8B67-123F-0011-331913CCFCB9}"/>
              </a:ext>
            </a:extLst>
          </p:cNvPr>
          <p:cNvSpPr>
            <a:spLocks noGrp="1" noChangeArrowheads="1"/>
          </p:cNvSpPr>
          <p:nvPr>
            <p:ph type="body" idx="1"/>
          </p:nvPr>
        </p:nvSpPr>
        <p:spPr bwMode="auto">
          <a:xfrm>
            <a:off x="838200" y="1825625"/>
            <a:ext cx="1051560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add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4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44" r:id="rId14"/>
    <p:sldLayoutId id="2147483735" r:id="rId15"/>
    <p:sldLayoutId id="2147483736" r:id="rId16"/>
    <p:sldLayoutId id="2147483737" r:id="rId17"/>
    <p:sldLayoutId id="2147483738" r:id="rId18"/>
    <p:sldLayoutId id="2147483720" r:id="rId19"/>
    <p:sldLayoutId id="2147483739" r:id="rId20"/>
    <p:sldLayoutId id="2147483740" r:id="rId21"/>
    <p:sldLayoutId id="2147483741" r:id="rId22"/>
    <p:sldLayoutId id="2147483742" r:id="rId23"/>
  </p:sldLayoutIdLst>
  <p:txStyles>
    <p:titleStyle>
      <a:lvl1pPr algn="l" rtl="0" eaLnBrk="1" fontAlgn="base" hangingPunct="1">
        <a:lnSpc>
          <a:spcPct val="90000"/>
        </a:lnSpc>
        <a:spcBef>
          <a:spcPct val="0"/>
        </a:spcBef>
        <a:spcAft>
          <a:spcPct val="0"/>
        </a:spcAft>
        <a:defRPr sz="3600" b="1" i="0" kern="3000" spc="-100">
          <a:solidFill>
            <a:schemeClr val="tx1"/>
          </a:solidFill>
          <a:latin typeface="AntennaCond" pitchFamily="2" charset="77"/>
          <a:ea typeface="+mj-ea"/>
          <a:cs typeface="Arial" panose="020B0604020202020204" pitchFamily="34" charset="0"/>
        </a:defRPr>
      </a:lvl1pPr>
      <a:lvl2pPr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9pPr>
    </p:titleStyle>
    <p:bodyStyle>
      <a:lvl1pPr marL="0" indent="0" algn="l" rtl="0" eaLnBrk="1" fontAlgn="base" hangingPunct="1">
        <a:lnSpc>
          <a:spcPct val="90000"/>
        </a:lnSpc>
        <a:spcBef>
          <a:spcPts val="1000"/>
        </a:spcBef>
        <a:spcAft>
          <a:spcPct val="0"/>
        </a:spcAft>
        <a:buFont typeface="Arial" panose="020B0604020202020204" pitchFamily="34" charset="0"/>
        <a:buNone/>
        <a:defRPr sz="2000" b="0" i="0" kern="100">
          <a:solidFill>
            <a:schemeClr val="tx1"/>
          </a:solidFill>
          <a:latin typeface="AntennaCond Light" pitchFamily="2" charset="77"/>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2pPr>
      <a:lvl3pPr marL="1143000" indent="-228600" algn="l" rtl="0" eaLnBrk="1" fontAlgn="base" hangingPunct="1">
        <a:lnSpc>
          <a:spcPct val="103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LM_LUMC_3C_V.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65211" y="289300"/>
            <a:ext cx="1455895" cy="673640"/>
          </a:xfrm>
          <a:prstGeom prst="rect">
            <a:avLst/>
          </a:prstGeom>
        </p:spPr>
      </p:pic>
    </p:spTree>
    <p:extLst>
      <p:ext uri="{BB962C8B-B14F-4D97-AF65-F5344CB8AC3E}">
        <p14:creationId xmlns:p14="http://schemas.microsoft.com/office/powerpoint/2010/main" val="12453379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60" r:id="rId14"/>
    <p:sldLayoutId id="2147483761" r:id="rId15"/>
  </p:sldLayoutIdLst>
  <p:txStyles>
    <p:titleStyle>
      <a:lvl1pPr algn="l" defTabSz="1219151" rtl="0" eaLnBrk="1" latinLnBrk="0" hangingPunct="1">
        <a:lnSpc>
          <a:spcPct val="90000"/>
        </a:lnSpc>
        <a:spcBef>
          <a:spcPct val="0"/>
        </a:spcBef>
        <a:buNone/>
        <a:defRPr sz="3750" b="1" kern="1200">
          <a:solidFill>
            <a:srgbClr val="8C2347"/>
          </a:solidFill>
          <a:latin typeface="+mj-lt"/>
          <a:ea typeface="+mj-ea"/>
          <a:cs typeface="+mj-cs"/>
        </a:defRPr>
      </a:lvl1pPr>
    </p:titleStyle>
    <p:bodyStyle>
      <a:lvl1pPr marL="304788" indent="-304788" algn="l" defTabSz="1219151" rtl="0" eaLnBrk="1" latinLnBrk="0" hangingPunct="1">
        <a:lnSpc>
          <a:spcPct val="90000"/>
        </a:lnSpc>
        <a:spcBef>
          <a:spcPts val="1333"/>
        </a:spcBef>
        <a:buFont typeface="Arial"/>
        <a:buChar char="•"/>
        <a:defRPr sz="3750" kern="1200">
          <a:solidFill>
            <a:schemeClr val="tx1"/>
          </a:solidFill>
          <a:latin typeface="+mn-lt"/>
          <a:ea typeface="+mn-ea"/>
          <a:cs typeface="+mn-cs"/>
        </a:defRPr>
      </a:lvl1pPr>
      <a:lvl2pPr marL="914363" indent="-304788" algn="l" defTabSz="1219151" rtl="0" eaLnBrk="1" latinLnBrk="0" hangingPunct="1">
        <a:lnSpc>
          <a:spcPct val="90000"/>
        </a:lnSpc>
        <a:spcBef>
          <a:spcPts val="667"/>
        </a:spcBef>
        <a:buFont typeface="Arial"/>
        <a:buChar char="•"/>
        <a:defRPr sz="3167" kern="1200">
          <a:solidFill>
            <a:schemeClr val="tx1"/>
          </a:solidFill>
          <a:latin typeface="+mn-lt"/>
          <a:ea typeface="+mn-ea"/>
          <a:cs typeface="+mn-cs"/>
        </a:defRPr>
      </a:lvl2pPr>
      <a:lvl3pPr marL="1523939" indent="-304788" algn="l" defTabSz="1219151"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15" indent="-304788" algn="l" defTabSz="1219151" rtl="0" eaLnBrk="1" latinLnBrk="0" hangingPunct="1">
        <a:lnSpc>
          <a:spcPct val="90000"/>
        </a:lnSpc>
        <a:spcBef>
          <a:spcPts val="667"/>
        </a:spcBef>
        <a:buFont typeface="Arial"/>
        <a:buChar char="•"/>
        <a:defRPr sz="2417" kern="1200">
          <a:solidFill>
            <a:schemeClr val="tx1"/>
          </a:solidFill>
          <a:latin typeface="+mn-lt"/>
          <a:ea typeface="+mn-ea"/>
          <a:cs typeface="+mn-cs"/>
        </a:defRPr>
      </a:lvl4pPr>
      <a:lvl5pPr marL="2743090" indent="-304788" algn="l" defTabSz="1219151" rtl="0" eaLnBrk="1" latinLnBrk="0" hangingPunct="1">
        <a:lnSpc>
          <a:spcPct val="90000"/>
        </a:lnSpc>
        <a:spcBef>
          <a:spcPts val="667"/>
        </a:spcBef>
        <a:buFont typeface="Arial"/>
        <a:buChar char="•"/>
        <a:defRPr sz="2417" kern="1200">
          <a:solidFill>
            <a:schemeClr val="tx1"/>
          </a:solidFill>
          <a:latin typeface="+mn-lt"/>
          <a:ea typeface="+mn-ea"/>
          <a:cs typeface="+mn-cs"/>
        </a:defRPr>
      </a:lvl5pPr>
      <a:lvl6pPr marL="3352666" indent="-304788" algn="l" defTabSz="1219151" rtl="0" eaLnBrk="1" latinLnBrk="0" hangingPunct="1">
        <a:lnSpc>
          <a:spcPct val="90000"/>
        </a:lnSpc>
        <a:spcBef>
          <a:spcPts val="667"/>
        </a:spcBef>
        <a:buFont typeface="Arial"/>
        <a:buChar char="•"/>
        <a:defRPr sz="2417" kern="1200">
          <a:solidFill>
            <a:schemeClr val="tx1"/>
          </a:solidFill>
          <a:latin typeface="+mn-lt"/>
          <a:ea typeface="+mn-ea"/>
          <a:cs typeface="+mn-cs"/>
        </a:defRPr>
      </a:lvl6pPr>
      <a:lvl7pPr marL="3962242" indent="-304788" algn="l" defTabSz="1219151" rtl="0" eaLnBrk="1" latinLnBrk="0" hangingPunct="1">
        <a:lnSpc>
          <a:spcPct val="90000"/>
        </a:lnSpc>
        <a:spcBef>
          <a:spcPts val="667"/>
        </a:spcBef>
        <a:buFont typeface="Arial"/>
        <a:buChar char="•"/>
        <a:defRPr sz="2417" kern="1200">
          <a:solidFill>
            <a:schemeClr val="tx1"/>
          </a:solidFill>
          <a:latin typeface="+mn-lt"/>
          <a:ea typeface="+mn-ea"/>
          <a:cs typeface="+mn-cs"/>
        </a:defRPr>
      </a:lvl7pPr>
      <a:lvl8pPr marL="4571817" indent="-304788" algn="l" defTabSz="1219151" rtl="0" eaLnBrk="1" latinLnBrk="0" hangingPunct="1">
        <a:lnSpc>
          <a:spcPct val="90000"/>
        </a:lnSpc>
        <a:spcBef>
          <a:spcPts val="667"/>
        </a:spcBef>
        <a:buFont typeface="Arial"/>
        <a:buChar char="•"/>
        <a:defRPr sz="2417" kern="1200">
          <a:solidFill>
            <a:schemeClr val="tx1"/>
          </a:solidFill>
          <a:latin typeface="+mn-lt"/>
          <a:ea typeface="+mn-ea"/>
          <a:cs typeface="+mn-cs"/>
        </a:defRPr>
      </a:lvl8pPr>
      <a:lvl9pPr marL="5181393" indent="-304788" algn="l" defTabSz="1219151" rtl="0" eaLnBrk="1" latinLnBrk="0" hangingPunct="1">
        <a:lnSpc>
          <a:spcPct val="90000"/>
        </a:lnSpc>
        <a:spcBef>
          <a:spcPts val="667"/>
        </a:spcBef>
        <a:buFont typeface="Arial"/>
        <a:buChar char="•"/>
        <a:defRPr sz="2417" kern="1200">
          <a:solidFill>
            <a:schemeClr val="tx1"/>
          </a:solidFill>
          <a:latin typeface="+mn-lt"/>
          <a:ea typeface="+mn-ea"/>
          <a:cs typeface="+mn-cs"/>
        </a:defRPr>
      </a:lvl9pPr>
    </p:bodyStyle>
    <p:otherStyle>
      <a:defPPr>
        <a:defRPr lang="en-US"/>
      </a:defPPr>
      <a:lvl1pPr marL="0" algn="l" defTabSz="1219151" rtl="0" eaLnBrk="1" latinLnBrk="0" hangingPunct="1">
        <a:defRPr sz="2417" kern="1200">
          <a:solidFill>
            <a:schemeClr val="tx1"/>
          </a:solidFill>
          <a:latin typeface="+mn-lt"/>
          <a:ea typeface="+mn-ea"/>
          <a:cs typeface="+mn-cs"/>
        </a:defRPr>
      </a:lvl1pPr>
      <a:lvl2pPr marL="609576" algn="l" defTabSz="1219151" rtl="0" eaLnBrk="1" latinLnBrk="0" hangingPunct="1">
        <a:defRPr sz="2417" kern="1200">
          <a:solidFill>
            <a:schemeClr val="tx1"/>
          </a:solidFill>
          <a:latin typeface="+mn-lt"/>
          <a:ea typeface="+mn-ea"/>
          <a:cs typeface="+mn-cs"/>
        </a:defRPr>
      </a:lvl2pPr>
      <a:lvl3pPr marL="1219151" algn="l" defTabSz="1219151" rtl="0" eaLnBrk="1" latinLnBrk="0" hangingPunct="1">
        <a:defRPr sz="2417" kern="1200">
          <a:solidFill>
            <a:schemeClr val="tx1"/>
          </a:solidFill>
          <a:latin typeface="+mn-lt"/>
          <a:ea typeface="+mn-ea"/>
          <a:cs typeface="+mn-cs"/>
        </a:defRPr>
      </a:lvl3pPr>
      <a:lvl4pPr marL="1828727" algn="l" defTabSz="1219151" rtl="0" eaLnBrk="1" latinLnBrk="0" hangingPunct="1">
        <a:defRPr sz="2417" kern="1200">
          <a:solidFill>
            <a:schemeClr val="tx1"/>
          </a:solidFill>
          <a:latin typeface="+mn-lt"/>
          <a:ea typeface="+mn-ea"/>
          <a:cs typeface="+mn-cs"/>
        </a:defRPr>
      </a:lvl4pPr>
      <a:lvl5pPr marL="2438302" algn="l" defTabSz="1219151" rtl="0" eaLnBrk="1" latinLnBrk="0" hangingPunct="1">
        <a:defRPr sz="2417" kern="1200">
          <a:solidFill>
            <a:schemeClr val="tx1"/>
          </a:solidFill>
          <a:latin typeface="+mn-lt"/>
          <a:ea typeface="+mn-ea"/>
          <a:cs typeface="+mn-cs"/>
        </a:defRPr>
      </a:lvl5pPr>
      <a:lvl6pPr marL="3047878" algn="l" defTabSz="1219151" rtl="0" eaLnBrk="1" latinLnBrk="0" hangingPunct="1">
        <a:defRPr sz="2417" kern="1200">
          <a:solidFill>
            <a:schemeClr val="tx1"/>
          </a:solidFill>
          <a:latin typeface="+mn-lt"/>
          <a:ea typeface="+mn-ea"/>
          <a:cs typeface="+mn-cs"/>
        </a:defRPr>
      </a:lvl6pPr>
      <a:lvl7pPr marL="3657454" algn="l" defTabSz="1219151" rtl="0" eaLnBrk="1" latinLnBrk="0" hangingPunct="1">
        <a:defRPr sz="2417" kern="1200">
          <a:solidFill>
            <a:schemeClr val="tx1"/>
          </a:solidFill>
          <a:latin typeface="+mn-lt"/>
          <a:ea typeface="+mn-ea"/>
          <a:cs typeface="+mn-cs"/>
        </a:defRPr>
      </a:lvl7pPr>
      <a:lvl8pPr marL="4267029" algn="l" defTabSz="1219151" rtl="0" eaLnBrk="1" latinLnBrk="0" hangingPunct="1">
        <a:defRPr sz="2417" kern="1200">
          <a:solidFill>
            <a:schemeClr val="tx1"/>
          </a:solidFill>
          <a:latin typeface="+mn-lt"/>
          <a:ea typeface="+mn-ea"/>
          <a:cs typeface="+mn-cs"/>
        </a:defRPr>
      </a:lvl8pPr>
      <a:lvl9pPr marL="4876605" algn="l" defTabSz="1219151" rtl="0" eaLnBrk="1" latinLnBrk="0" hangingPunct="1">
        <a:defRPr sz="241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emf"/><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1.jfif"/></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emf"/><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148/rg.230152" TargetMode="External"/><Relationship Id="rId2" Type="http://schemas.openxmlformats.org/officeDocument/2006/relationships/image" Target="../media/image63.jpeg"/><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media" Target="../media/media2.gif"/><Relationship Id="rId7" Type="http://schemas.openxmlformats.org/officeDocument/2006/relationships/image" Target="../media/image8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0.png"/><Relationship Id="rId5" Type="http://schemas.openxmlformats.org/officeDocument/2006/relationships/slideLayout" Target="../slideLayouts/slideLayout9.xml"/><Relationship Id="rId4" Type="http://schemas.openxmlformats.org/officeDocument/2006/relationships/video" Target="../media/media2.gif"/></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30.png"/><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microsoft.com/office/2007/relationships/media" Target="../media/media4.gif"/><Relationship Id="rId7" Type="http://schemas.openxmlformats.org/officeDocument/2006/relationships/image" Target="../media/image95.png"/><Relationship Id="rId2" Type="http://schemas.openxmlformats.org/officeDocument/2006/relationships/video" Target="../media/media3.gif"/><Relationship Id="rId1" Type="http://schemas.microsoft.com/office/2007/relationships/media" Target="../media/media3.gif"/><Relationship Id="rId6" Type="http://schemas.openxmlformats.org/officeDocument/2006/relationships/image" Target="../media/image94.png"/><Relationship Id="rId5" Type="http://schemas.openxmlformats.org/officeDocument/2006/relationships/slideLayout" Target="../slideLayouts/slideLayout9.xml"/><Relationship Id="rId4" Type="http://schemas.openxmlformats.org/officeDocument/2006/relationships/video" Target="../media/media4.gif"/></Relationships>
</file>

<file path=ppt/slides/_rels/slide4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9.xml"/><Relationship Id="rId5" Type="http://schemas.openxmlformats.org/officeDocument/2006/relationships/image" Target="../media/image115.png"/><Relationship Id="rId4" Type="http://schemas.openxmlformats.org/officeDocument/2006/relationships/image" Target="../media/image114.png"/></Relationships>
</file>

<file path=ppt/slides/_rels/slide5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G"/><Relationship Id="rId1" Type="http://schemas.openxmlformats.org/officeDocument/2006/relationships/slideLayout" Target="../slideLayouts/slideLayout1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62.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28.emf"/><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9.xml"/><Relationship Id="rId4" Type="http://schemas.openxmlformats.org/officeDocument/2006/relationships/image" Target="../media/image131.png"/></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JPG"/></Relationships>
</file>

<file path=ppt/slides/_rels/slide7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9.xml"/><Relationship Id="rId4" Type="http://schemas.openxmlformats.org/officeDocument/2006/relationships/image" Target="../media/image137.png"/></Relationships>
</file>

<file path=ppt/slides/_rels/slide71.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150.gif"/><Relationship Id="rId2" Type="http://schemas.openxmlformats.org/officeDocument/2006/relationships/image" Target="../media/image149.png"/><Relationship Id="rId1" Type="http://schemas.openxmlformats.org/officeDocument/2006/relationships/slideLayout" Target="../slideLayouts/slideLayout9.xml"/><Relationship Id="rId5" Type="http://schemas.openxmlformats.org/officeDocument/2006/relationships/image" Target="../media/image152.png"/><Relationship Id="rId4" Type="http://schemas.openxmlformats.org/officeDocument/2006/relationships/image" Target="../media/image151.png"/></Relationships>
</file>

<file path=ppt/slides/_rels/slide8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D995050-78FD-2340-8662-48DAF7A91D92}"/>
              </a:ext>
            </a:extLst>
          </p:cNvPr>
          <p:cNvSpPr>
            <a:spLocks noGrp="1"/>
          </p:cNvSpPr>
          <p:nvPr>
            <p:ph type="body" sz="quarter" idx="11"/>
          </p:nvPr>
        </p:nvSpPr>
        <p:spPr>
          <a:xfrm>
            <a:off x="914400" y="2775989"/>
            <a:ext cx="10287000" cy="747897"/>
          </a:xfrm>
        </p:spPr>
        <p:txBody>
          <a:bodyPr/>
          <a:lstStyle/>
          <a:p>
            <a:r>
              <a:rPr lang="en-US" sz="4800" dirty="0"/>
              <a:t>Application of Detector in Medicine</a:t>
            </a:r>
          </a:p>
        </p:txBody>
      </p:sp>
      <p:sp>
        <p:nvSpPr>
          <p:cNvPr id="7" name="Text Placeholder 6">
            <a:extLst>
              <a:ext uri="{FF2B5EF4-FFF2-40B4-BE49-F238E27FC236}">
                <a16:creationId xmlns:a16="http://schemas.microsoft.com/office/drawing/2014/main" id="{343E0169-9A85-2CE2-0CC6-6E4F30B88476}"/>
              </a:ext>
            </a:extLst>
          </p:cNvPr>
          <p:cNvSpPr>
            <a:spLocks noGrp="1"/>
          </p:cNvSpPr>
          <p:nvPr>
            <p:ph type="body" sz="quarter" idx="12"/>
          </p:nvPr>
        </p:nvSpPr>
        <p:spPr>
          <a:xfrm>
            <a:off x="914400" y="4161197"/>
            <a:ext cx="10287000" cy="1785186"/>
          </a:xfrm>
        </p:spPr>
        <p:txBody>
          <a:bodyPr/>
          <a:lstStyle/>
          <a:p>
            <a:r>
              <a:rPr lang="en-US" dirty="0"/>
              <a:t>Hyejoo Kang, PhD</a:t>
            </a:r>
          </a:p>
          <a:p>
            <a:r>
              <a:rPr lang="en-US" dirty="0"/>
              <a:t>Associate Professor</a:t>
            </a:r>
          </a:p>
          <a:p>
            <a:r>
              <a:rPr lang="en-US" dirty="0"/>
              <a:t>Loyola University Chicago</a:t>
            </a:r>
          </a:p>
          <a:p>
            <a:r>
              <a:rPr lang="en-US" dirty="0"/>
              <a:t>Loyola Medical Center</a:t>
            </a:r>
          </a:p>
        </p:txBody>
      </p:sp>
      <p:sp>
        <p:nvSpPr>
          <p:cNvPr id="8" name="Text Placeholder 7">
            <a:extLst>
              <a:ext uri="{FF2B5EF4-FFF2-40B4-BE49-F238E27FC236}">
                <a16:creationId xmlns:a16="http://schemas.microsoft.com/office/drawing/2014/main" id="{097E6265-9F28-2560-B6C1-C8EF35091EFB}"/>
              </a:ext>
            </a:extLst>
          </p:cNvPr>
          <p:cNvSpPr>
            <a:spLocks noGrp="1"/>
          </p:cNvSpPr>
          <p:nvPr>
            <p:ph type="body" sz="quarter" idx="14"/>
          </p:nvPr>
        </p:nvSpPr>
        <p:spPr/>
        <p:txBody>
          <a:bodyPr/>
          <a:lstStyle/>
          <a:p>
            <a:r>
              <a:rPr lang="en-US" dirty="0"/>
              <a:t>11-21-2024, EDIT conference, </a:t>
            </a:r>
            <a:r>
              <a:rPr lang="en-US" dirty="0" err="1"/>
              <a:t>fermilab</a:t>
            </a:r>
            <a:endParaRPr lang="en-US" dirty="0"/>
          </a:p>
        </p:txBody>
      </p:sp>
      <p:sp>
        <p:nvSpPr>
          <p:cNvPr id="9" name="Text Placeholder 8">
            <a:extLst>
              <a:ext uri="{FF2B5EF4-FFF2-40B4-BE49-F238E27FC236}">
                <a16:creationId xmlns:a16="http://schemas.microsoft.com/office/drawing/2014/main" id="{3B30A927-2B11-C4E7-51B5-6CA52778B7EA}"/>
              </a:ext>
            </a:extLst>
          </p:cNvPr>
          <p:cNvSpPr>
            <a:spLocks noGrp="1"/>
          </p:cNvSpPr>
          <p:nvPr>
            <p:ph type="body" sz="quarter" idx="15"/>
          </p:nvPr>
        </p:nvSpPr>
        <p:spPr/>
        <p:txBody>
          <a:bodyPr/>
          <a:lstStyle/>
          <a:p>
            <a:endParaRPr lang="en-US" dirty="0"/>
          </a:p>
        </p:txBody>
      </p:sp>
      <p:pic>
        <p:nvPicPr>
          <p:cNvPr id="2" name="Picture 1">
            <a:extLst>
              <a:ext uri="{FF2B5EF4-FFF2-40B4-BE49-F238E27FC236}">
                <a16:creationId xmlns:a16="http://schemas.microsoft.com/office/drawing/2014/main" id="{0D7F3813-A123-B8F8-7E3F-BF77C7A86AFA}"/>
              </a:ext>
            </a:extLst>
          </p:cNvPr>
          <p:cNvPicPr>
            <a:picLocks noChangeAspect="1"/>
          </p:cNvPicPr>
          <p:nvPr/>
        </p:nvPicPr>
        <p:blipFill>
          <a:blip r:embed="rId2"/>
          <a:stretch>
            <a:fillRect/>
          </a:stretch>
        </p:blipFill>
        <p:spPr>
          <a:xfrm>
            <a:off x="9748837" y="340178"/>
            <a:ext cx="2131695" cy="2137410"/>
          </a:xfrm>
          <a:prstGeom prst="rect">
            <a:avLst/>
          </a:prstGeom>
        </p:spPr>
      </p:pic>
      <p:pic>
        <p:nvPicPr>
          <p:cNvPr id="2050" name="Picture 2" descr="EDIT School 2024 APPLICATION SITE (11-22 November 2024): OVERVIEW ·  INDICO-FNAL (Indico)">
            <a:extLst>
              <a:ext uri="{FF2B5EF4-FFF2-40B4-BE49-F238E27FC236}">
                <a16:creationId xmlns:a16="http://schemas.microsoft.com/office/drawing/2014/main" id="{1BB3379F-55BD-A453-9DBC-E13B87E65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68" y="375420"/>
            <a:ext cx="9039225" cy="2066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Loyola Medicine | Maywood IL">
            <a:extLst>
              <a:ext uri="{FF2B5EF4-FFF2-40B4-BE49-F238E27FC236}">
                <a16:creationId xmlns:a16="http://schemas.microsoft.com/office/drawing/2014/main" id="{3725AD82-C3F7-9842-E26D-7A1145F0A3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5025" y="4373975"/>
            <a:ext cx="2239963" cy="2239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7197" y="1202330"/>
            <a:ext cx="11773394" cy="1686362"/>
          </a:xfrm>
        </p:spPr>
        <p:txBody>
          <a:bodyPr/>
          <a:lstStyle/>
          <a:p>
            <a:pPr marL="342900" indent="-342900">
              <a:buFont typeface="Arial" panose="020B0604020202020204" pitchFamily="34" charset="0"/>
              <a:buChar char="•"/>
            </a:pPr>
            <a:r>
              <a:rPr lang="en-US" sz="2400" dirty="0"/>
              <a:t>Radiation treatment uses various forms of radiation to treat cancer and other diseases</a:t>
            </a:r>
          </a:p>
          <a:p>
            <a:pPr marL="1028700" lvl="1" indent="-342900">
              <a:buFont typeface="Courier New" panose="02070309020205020404" pitchFamily="49" charset="0"/>
              <a:buChar char="o"/>
            </a:pPr>
            <a:r>
              <a:rPr lang="en-US" sz="2200" dirty="0"/>
              <a:t>External beam radiation therapy: using photons, electrons, protons, carbons from accelerator to treat diseases</a:t>
            </a:r>
          </a:p>
          <a:p>
            <a:pPr marL="1028700" lvl="1" indent="-342900">
              <a:buFont typeface="Courier New" panose="02070309020205020404" pitchFamily="49" charset="0"/>
              <a:buChar char="o"/>
            </a:pPr>
            <a:r>
              <a:rPr lang="en-US" sz="2200" dirty="0"/>
              <a:t>Internal radiation therapy: using radioactive materials to treat diseases</a:t>
            </a:r>
          </a:p>
          <a:p>
            <a:endParaRPr lang="en-US" dirty="0"/>
          </a:p>
        </p:txBody>
      </p:sp>
      <p:sp>
        <p:nvSpPr>
          <p:cNvPr id="4" name="Text Placeholder 3"/>
          <p:cNvSpPr>
            <a:spLocks noGrp="1"/>
          </p:cNvSpPr>
          <p:nvPr>
            <p:ph type="body" sz="quarter" idx="11"/>
          </p:nvPr>
        </p:nvSpPr>
        <p:spPr>
          <a:xfrm>
            <a:off x="505691" y="488709"/>
            <a:ext cx="10565232" cy="600990"/>
          </a:xfrm>
        </p:spPr>
        <p:txBody>
          <a:bodyPr/>
          <a:lstStyle/>
          <a:p>
            <a:r>
              <a:rPr lang="en-US" dirty="0"/>
              <a:t>Introduction of Radiation </a:t>
            </a:r>
            <a:r>
              <a:rPr lang="en-US" dirty="0" smtClean="0"/>
              <a:t>Therapy/Treatment </a:t>
            </a:r>
            <a:endParaRPr lang="en-US" dirty="0"/>
          </a:p>
        </p:txBody>
      </p:sp>
      <p:sp>
        <p:nvSpPr>
          <p:cNvPr id="5" name="Text Placeholder 4"/>
          <p:cNvSpPr>
            <a:spLocks noGrp="1"/>
          </p:cNvSpPr>
          <p:nvPr>
            <p:ph type="body" sz="quarter" idx="17"/>
          </p:nvPr>
        </p:nvSpPr>
        <p:spPr/>
        <p:txBody>
          <a:bodyPr/>
          <a:lstStyle/>
          <a:p>
            <a:endParaRPr lang="en-US"/>
          </a:p>
        </p:txBody>
      </p:sp>
      <p:pic>
        <p:nvPicPr>
          <p:cNvPr id="7" name="Picture 6">
            <a:extLst>
              <a:ext uri="{FF2B5EF4-FFF2-40B4-BE49-F238E27FC236}">
                <a16:creationId xmlns:a16="http://schemas.microsoft.com/office/drawing/2014/main" id="{366C5AA9-B3FD-1EE2-20BE-BEE83090E17C}"/>
              </a:ext>
            </a:extLst>
          </p:cNvPr>
          <p:cNvPicPr>
            <a:picLocks noChangeAspect="1"/>
          </p:cNvPicPr>
          <p:nvPr/>
        </p:nvPicPr>
        <p:blipFill>
          <a:blip r:embed="rId2"/>
          <a:stretch>
            <a:fillRect/>
          </a:stretch>
        </p:blipFill>
        <p:spPr>
          <a:xfrm>
            <a:off x="6189207" y="3001324"/>
            <a:ext cx="5921384" cy="3520535"/>
          </a:xfrm>
          <a:prstGeom prst="rect">
            <a:avLst/>
          </a:prstGeom>
        </p:spPr>
      </p:pic>
      <p:sp>
        <p:nvSpPr>
          <p:cNvPr id="8" name="Text Placeholder 1">
            <a:extLst>
              <a:ext uri="{FF2B5EF4-FFF2-40B4-BE49-F238E27FC236}">
                <a16:creationId xmlns:a16="http://schemas.microsoft.com/office/drawing/2014/main" id="{F31DE32C-F975-6253-8AFE-FED779AED46C}"/>
              </a:ext>
            </a:extLst>
          </p:cNvPr>
          <p:cNvSpPr txBox="1">
            <a:spLocks/>
          </p:cNvSpPr>
          <p:nvPr/>
        </p:nvSpPr>
        <p:spPr bwMode="auto">
          <a:xfrm>
            <a:off x="337197" y="3001324"/>
            <a:ext cx="5723596" cy="305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ts val="1000"/>
              </a:spcBef>
              <a:spcAft>
                <a:spcPts val="200"/>
              </a:spcAft>
              <a:buFont typeface="Arial" panose="020B0604020202020204" pitchFamily="34" charset="0"/>
              <a:buNone/>
              <a:defRPr sz="2000" b="0" i="0" kern="100" baseline="0">
                <a:solidFill>
                  <a:schemeClr val="tx1"/>
                </a:solidFill>
                <a:latin typeface="AntennaCond Light" pitchFamily="2" charset="77"/>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2pPr>
            <a:lvl3pPr marL="1143000" indent="-228600" algn="l" rtl="0" eaLnBrk="1" fontAlgn="base" hangingPunct="1">
              <a:lnSpc>
                <a:spcPct val="103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t>Often in conjunction with other treatment types</a:t>
            </a:r>
            <a:endParaRPr lang="en-US" sz="400" dirty="0"/>
          </a:p>
          <a:p>
            <a:pPr marL="342900" indent="-342900">
              <a:buFont typeface="Arial" panose="020B0604020202020204" pitchFamily="34" charset="0"/>
              <a:buChar char="•"/>
            </a:pPr>
            <a:r>
              <a:rPr lang="en-US" sz="2400" dirty="0"/>
              <a:t>Approximately, two-third of cancer patients receive radiation as part of treatment</a:t>
            </a:r>
          </a:p>
          <a:p>
            <a:pPr marL="342900" indent="-342900">
              <a:buFont typeface="Arial" panose="020B0604020202020204" pitchFamily="34" charset="0"/>
              <a:buChar char="•"/>
            </a:pPr>
            <a:r>
              <a:rPr lang="en-US" sz="2400" dirty="0"/>
              <a:t>Need medical imaging within the department and from radiology department</a:t>
            </a:r>
          </a:p>
          <a:p>
            <a:endParaRPr lang="en-US" dirty="0"/>
          </a:p>
        </p:txBody>
      </p:sp>
    </p:spTree>
    <p:extLst>
      <p:ext uri="{BB962C8B-B14F-4D97-AF65-F5344CB8AC3E}">
        <p14:creationId xmlns:p14="http://schemas.microsoft.com/office/powerpoint/2010/main" val="562637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B5C9A06-5330-B22F-A84B-BBF27494A886}"/>
              </a:ext>
            </a:extLst>
          </p:cNvPr>
          <p:cNvPicPr>
            <a:picLocks noChangeAspect="1"/>
          </p:cNvPicPr>
          <p:nvPr/>
        </p:nvPicPr>
        <p:blipFill>
          <a:blip r:embed="rId2"/>
          <a:srcRect l="7636" t="6935" r="8001" b="6199"/>
          <a:stretch/>
        </p:blipFill>
        <p:spPr>
          <a:xfrm>
            <a:off x="7213626" y="1930455"/>
            <a:ext cx="4928247" cy="3064288"/>
          </a:xfrm>
          <a:prstGeom prst="rect">
            <a:avLst/>
          </a:prstGeom>
        </p:spPr>
      </p:pic>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384079" y="346792"/>
            <a:ext cx="11161209" cy="586010"/>
          </a:xfrm>
        </p:spPr>
        <p:txBody>
          <a:bodyPr/>
          <a:lstStyle/>
          <a:p>
            <a:r>
              <a:rPr lang="en-US" sz="3200" dirty="0"/>
              <a:t>Radiation treatment machines @Loyola Medical Center</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dirty="0"/>
          </a:p>
        </p:txBody>
      </p:sp>
      <p:sp>
        <p:nvSpPr>
          <p:cNvPr id="6" name="Content Placeholder 2"/>
          <p:cNvSpPr txBox="1">
            <a:spLocks/>
          </p:cNvSpPr>
          <p:nvPr/>
        </p:nvSpPr>
        <p:spPr>
          <a:xfrm>
            <a:off x="221789" y="5491009"/>
            <a:ext cx="3619500" cy="1030862"/>
          </a:xfrm>
          <a:prstGeom prst="rect">
            <a:avLst/>
          </a:prstGeom>
          <a:noFill/>
        </p:spPr>
        <p:txBody>
          <a:bodyPr>
            <a:normAutofit fontScale="92500" lnSpcReduction="10000"/>
          </a:bodyPr>
          <a:lstStyle>
            <a:lvl1pPr marL="0" indent="0" algn="l" rtl="0" eaLnBrk="1" fontAlgn="base" hangingPunct="1">
              <a:lnSpc>
                <a:spcPct val="90000"/>
              </a:lnSpc>
              <a:spcBef>
                <a:spcPts val="1000"/>
              </a:spcBef>
              <a:spcAft>
                <a:spcPct val="0"/>
              </a:spcAft>
              <a:buFont typeface="Arial" panose="020B0604020202020204" pitchFamily="34" charset="0"/>
              <a:buNone/>
              <a:defRPr sz="2000" b="0" i="0" kern="100">
                <a:solidFill>
                  <a:schemeClr val="tx1"/>
                </a:solidFill>
                <a:latin typeface="AntennaCond Light" pitchFamily="2" charset="77"/>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2pPr>
            <a:lvl3pPr marL="1143000" indent="-228600" algn="l" rtl="0" eaLnBrk="1" fontAlgn="base" hangingPunct="1">
              <a:lnSpc>
                <a:spcPct val="103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0000FF"/>
                </a:solidFill>
                <a:effectLst>
                  <a:outerShdw blurRad="38100" dist="38100" dir="2700000" algn="tl">
                    <a:srgbClr val="000000">
                      <a:alpha val="43137"/>
                    </a:srgbClr>
                  </a:outerShdw>
                </a:effectLst>
              </a:rPr>
              <a:t>Linear accelerator with X-ray imaging: External beam treatment</a:t>
            </a:r>
            <a:endParaRPr lang="en-US" sz="2600" dirty="0">
              <a:solidFill>
                <a:srgbClr val="0000FF"/>
              </a:solidFill>
            </a:endParaRPr>
          </a:p>
          <a:p>
            <a:pPr lvl="1"/>
            <a:endParaRPr lang="en-US" dirty="0"/>
          </a:p>
          <a:p>
            <a:endParaRPr lang="en-US" dirty="0"/>
          </a:p>
        </p:txBody>
      </p:sp>
      <p:pic>
        <p:nvPicPr>
          <p:cNvPr id="7" name="Picture 6"/>
          <p:cNvPicPr>
            <a:picLocks noChangeAspect="1"/>
          </p:cNvPicPr>
          <p:nvPr/>
        </p:nvPicPr>
        <p:blipFill>
          <a:blip r:embed="rId3"/>
          <a:stretch>
            <a:fillRect/>
          </a:stretch>
        </p:blipFill>
        <p:spPr>
          <a:xfrm>
            <a:off x="261938" y="1270000"/>
            <a:ext cx="3675063" cy="3968750"/>
          </a:xfrm>
          <a:prstGeom prst="rect">
            <a:avLst/>
          </a:prstGeom>
        </p:spPr>
      </p:pic>
      <p:sp>
        <p:nvSpPr>
          <p:cNvPr id="9" name="Content Placeholder 2"/>
          <p:cNvSpPr txBox="1">
            <a:spLocks/>
          </p:cNvSpPr>
          <p:nvPr/>
        </p:nvSpPr>
        <p:spPr>
          <a:xfrm>
            <a:off x="8015732" y="5491009"/>
            <a:ext cx="3794214" cy="873215"/>
          </a:xfrm>
          <a:prstGeom prst="rect">
            <a:avLst/>
          </a:prstGeom>
          <a:noFill/>
        </p:spPr>
        <p:txBody>
          <a:bodyPr>
            <a:normAutofit fontScale="70000" lnSpcReduction="20000"/>
          </a:bodyPr>
          <a:lstStyle>
            <a:lvl1pPr marL="365760" indent="-365760" algn="l" defTabSz="1463040" rtl="0" eaLnBrk="1" latinLnBrk="0" hangingPunct="1">
              <a:lnSpc>
                <a:spcPct val="90000"/>
              </a:lnSpc>
              <a:spcBef>
                <a:spcPts val="1600"/>
              </a:spcBef>
              <a:buFont typeface="Arial"/>
              <a:buChar char="•"/>
              <a:defRPr sz="4500" kern="1200">
                <a:solidFill>
                  <a:schemeClr val="tx1"/>
                </a:solidFill>
                <a:latin typeface="+mn-lt"/>
                <a:ea typeface="+mn-ea"/>
                <a:cs typeface="+mn-cs"/>
              </a:defRPr>
            </a:lvl1pPr>
            <a:lvl2pPr marL="1097280" indent="-365760" algn="l" defTabSz="1463040" rtl="0" eaLnBrk="1" latinLnBrk="0" hangingPunct="1">
              <a:lnSpc>
                <a:spcPct val="90000"/>
              </a:lnSpc>
              <a:spcBef>
                <a:spcPts val="800"/>
              </a:spcBef>
              <a:buFont typeface="Arial"/>
              <a:buChar char="•"/>
              <a:defRPr sz="380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a:buChar char="•"/>
              <a:defRPr sz="290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a:buChar char="•"/>
              <a:defRPr sz="290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a:buChar char="•"/>
              <a:defRPr sz="290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a:buChar char="•"/>
              <a:defRPr sz="290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a:buChar char="•"/>
              <a:defRPr sz="290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a:buChar char="•"/>
              <a:defRPr sz="2900" kern="1200">
                <a:solidFill>
                  <a:schemeClr val="tx1"/>
                </a:solidFill>
                <a:latin typeface="+mn-lt"/>
                <a:ea typeface="+mn-ea"/>
                <a:cs typeface="+mn-cs"/>
              </a:defRPr>
            </a:lvl9pPr>
          </a:lstStyle>
          <a:p>
            <a:pPr marL="0" indent="0">
              <a:buNone/>
            </a:pPr>
            <a:r>
              <a:rPr lang="en-US" sz="3400" dirty="0">
                <a:solidFill>
                  <a:srgbClr val="0000FF"/>
                </a:solidFill>
                <a:effectLst>
                  <a:outerShdw blurRad="38100" dist="38100" dir="2700000" algn="tl">
                    <a:srgbClr val="000000">
                      <a:alpha val="43137"/>
                    </a:srgbClr>
                  </a:outerShdw>
                </a:effectLst>
              </a:rPr>
              <a:t>Linear accelerator with advanced imaging and delivery</a:t>
            </a:r>
            <a:endParaRPr lang="en-US" sz="3400" dirty="0"/>
          </a:p>
          <a:p>
            <a:pPr marL="0" indent="0">
              <a:buNone/>
            </a:pPr>
            <a:endParaRPr lang="en-US" sz="3750" dirty="0"/>
          </a:p>
        </p:txBody>
      </p:sp>
      <p:sp>
        <p:nvSpPr>
          <p:cNvPr id="10" name="Content Placeholder 2"/>
          <p:cNvSpPr txBox="1">
            <a:spLocks/>
          </p:cNvSpPr>
          <p:nvPr/>
        </p:nvSpPr>
        <p:spPr>
          <a:xfrm>
            <a:off x="4145334" y="5403541"/>
            <a:ext cx="3145960" cy="1078433"/>
          </a:xfrm>
          <a:prstGeom prst="rect">
            <a:avLst/>
          </a:prstGeom>
          <a:noFill/>
        </p:spPr>
        <p:txBody>
          <a:bodyPr>
            <a:normAutofit fontScale="85000" lnSpcReduction="20000"/>
          </a:bodyPr>
          <a:lstStyle>
            <a:lvl1pPr marL="365760" indent="-365760" algn="l" defTabSz="1463040" rtl="0" eaLnBrk="1" latinLnBrk="0" hangingPunct="1">
              <a:lnSpc>
                <a:spcPct val="90000"/>
              </a:lnSpc>
              <a:spcBef>
                <a:spcPts val="1600"/>
              </a:spcBef>
              <a:buFont typeface="Arial"/>
              <a:buChar char="•"/>
              <a:defRPr sz="4500" kern="1200">
                <a:solidFill>
                  <a:schemeClr val="tx1"/>
                </a:solidFill>
                <a:latin typeface="+mn-lt"/>
                <a:ea typeface="+mn-ea"/>
                <a:cs typeface="+mn-cs"/>
              </a:defRPr>
            </a:lvl1pPr>
            <a:lvl2pPr marL="1097280" indent="-365760" algn="l" defTabSz="1463040" rtl="0" eaLnBrk="1" latinLnBrk="0" hangingPunct="1">
              <a:lnSpc>
                <a:spcPct val="90000"/>
              </a:lnSpc>
              <a:spcBef>
                <a:spcPts val="800"/>
              </a:spcBef>
              <a:buFont typeface="Arial"/>
              <a:buChar char="•"/>
              <a:defRPr sz="380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a:buChar char="•"/>
              <a:defRPr sz="290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a:buChar char="•"/>
              <a:defRPr sz="290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a:buChar char="•"/>
              <a:defRPr sz="290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a:buChar char="•"/>
              <a:defRPr sz="290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a:buChar char="•"/>
              <a:defRPr sz="290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a:buChar char="•"/>
              <a:defRPr sz="2900" kern="1200">
                <a:solidFill>
                  <a:schemeClr val="tx1"/>
                </a:solidFill>
                <a:latin typeface="+mn-lt"/>
                <a:ea typeface="+mn-ea"/>
                <a:cs typeface="+mn-cs"/>
              </a:defRPr>
            </a:lvl9pPr>
          </a:lstStyle>
          <a:p>
            <a:pPr marL="0" indent="0">
              <a:buNone/>
            </a:pPr>
            <a:r>
              <a:rPr lang="en-US" sz="2667" dirty="0">
                <a:solidFill>
                  <a:srgbClr val="0000FF"/>
                </a:solidFill>
                <a:effectLst>
                  <a:outerShdw blurRad="38100" dist="38100" dir="2700000" algn="tl">
                    <a:srgbClr val="000000">
                      <a:alpha val="43137"/>
                    </a:srgbClr>
                  </a:outerShdw>
                </a:effectLst>
              </a:rPr>
              <a:t>High dose rate radioactive material internal beam treatment machine</a:t>
            </a:r>
            <a:endParaRPr lang="en-US" sz="2000" dirty="0">
              <a:solidFill>
                <a:srgbClr val="0000FF"/>
              </a:solidFill>
            </a:endParaRPr>
          </a:p>
          <a:p>
            <a:pPr lvl="1"/>
            <a:endParaRPr lang="en-US" sz="3167" dirty="0"/>
          </a:p>
          <a:p>
            <a:pPr marL="0" indent="0">
              <a:buNone/>
            </a:pPr>
            <a:endParaRPr lang="en-US" sz="3750" dirty="0"/>
          </a:p>
        </p:txBody>
      </p:sp>
      <p:pic>
        <p:nvPicPr>
          <p:cNvPr id="11" name="Picture 10"/>
          <p:cNvPicPr>
            <a:picLocks noChangeAspect="1"/>
          </p:cNvPicPr>
          <p:nvPr/>
        </p:nvPicPr>
        <p:blipFill>
          <a:blip r:embed="rId4"/>
          <a:stretch>
            <a:fillRect/>
          </a:stretch>
        </p:blipFill>
        <p:spPr>
          <a:xfrm>
            <a:off x="4145334" y="1328818"/>
            <a:ext cx="2493591" cy="3941142"/>
          </a:xfrm>
          <a:prstGeom prst="rect">
            <a:avLst/>
          </a:prstGeom>
        </p:spPr>
      </p:pic>
    </p:spTree>
    <p:extLst>
      <p:ext uri="{BB962C8B-B14F-4D97-AF65-F5344CB8AC3E}">
        <p14:creationId xmlns:p14="http://schemas.microsoft.com/office/powerpoint/2010/main" val="4282300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832104" y="271882"/>
            <a:ext cx="10565232" cy="605060"/>
          </a:xfrm>
        </p:spPr>
        <p:txBody>
          <a:bodyPr/>
          <a:lstStyle/>
          <a:p>
            <a:r>
              <a:rPr lang="en-US" dirty="0"/>
              <a:t>When patient comes for Radiation Treatment</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graphicFrame>
        <p:nvGraphicFramePr>
          <p:cNvPr id="7" name="Diagram 6"/>
          <p:cNvGraphicFramePr/>
          <p:nvPr>
            <p:extLst>
              <p:ext uri="{D42A27DB-BD31-4B8C-83A1-F6EECF244321}">
                <p14:modId xmlns:p14="http://schemas.microsoft.com/office/powerpoint/2010/main" val="1952507566"/>
              </p:ext>
            </p:extLst>
          </p:nvPr>
        </p:nvGraphicFramePr>
        <p:xfrm>
          <a:off x="832104" y="1000125"/>
          <a:ext cx="11093196" cy="57410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Straight Arrow Connector 8"/>
          <p:cNvCxnSpPr/>
          <p:nvPr/>
        </p:nvCxnSpPr>
        <p:spPr>
          <a:xfrm flipH="1">
            <a:off x="581025" y="2314575"/>
            <a:ext cx="28575" cy="4371975"/>
          </a:xfrm>
          <a:prstGeom prst="straightConnector1">
            <a:avLst/>
          </a:prstGeom>
          <a:ln w="571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98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A4B2F4ED-5B24-4FA0-AFD4-FECD252D03DC}"/>
                                            </p:graphicEl>
                                          </p:spTgt>
                                        </p:tgtEl>
                                        <p:attrNameLst>
                                          <p:attrName>style.visibility</p:attrName>
                                        </p:attrNameLst>
                                      </p:cBhvr>
                                      <p:to>
                                        <p:strVal val="visible"/>
                                      </p:to>
                                    </p:set>
                                    <p:animEffect transition="in" filter="fade">
                                      <p:cBhvr>
                                        <p:cTn id="7" dur="500"/>
                                        <p:tgtEl>
                                          <p:spTgt spid="7">
                                            <p:graphicEl>
                                              <a:dgm id="{A4B2F4ED-5B24-4FA0-AFD4-FECD252D03DC}"/>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07E6C719-0A4D-4B6A-9DD9-6C24CA6A930A}"/>
                                            </p:graphicEl>
                                          </p:spTgt>
                                        </p:tgtEl>
                                        <p:attrNameLst>
                                          <p:attrName>style.visibility</p:attrName>
                                        </p:attrNameLst>
                                      </p:cBhvr>
                                      <p:to>
                                        <p:strVal val="visible"/>
                                      </p:to>
                                    </p:set>
                                    <p:animEffect transition="in" filter="fade">
                                      <p:cBhvr>
                                        <p:cTn id="10" dur="500"/>
                                        <p:tgtEl>
                                          <p:spTgt spid="7">
                                            <p:graphicEl>
                                              <a:dgm id="{07E6C719-0A4D-4B6A-9DD9-6C24CA6A930A}"/>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graphicEl>
                                              <a:dgm id="{C66871DE-EDEC-41E6-862E-621B057E5C6A}"/>
                                            </p:graphicEl>
                                          </p:spTgt>
                                        </p:tgtEl>
                                        <p:attrNameLst>
                                          <p:attrName>style.visibility</p:attrName>
                                        </p:attrNameLst>
                                      </p:cBhvr>
                                      <p:to>
                                        <p:strVal val="visible"/>
                                      </p:to>
                                    </p:set>
                                    <p:animEffect transition="in" filter="fade">
                                      <p:cBhvr>
                                        <p:cTn id="15" dur="500"/>
                                        <p:tgtEl>
                                          <p:spTgt spid="7">
                                            <p:graphicEl>
                                              <a:dgm id="{C66871DE-EDEC-41E6-862E-621B057E5C6A}"/>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graphicEl>
                                              <a:dgm id="{3C7C145E-F85D-43BC-80A1-6CC7505D8E07}"/>
                                            </p:graphicEl>
                                          </p:spTgt>
                                        </p:tgtEl>
                                        <p:attrNameLst>
                                          <p:attrName>style.visibility</p:attrName>
                                        </p:attrNameLst>
                                      </p:cBhvr>
                                      <p:to>
                                        <p:strVal val="visible"/>
                                      </p:to>
                                    </p:set>
                                    <p:animEffect transition="in" filter="fade">
                                      <p:cBhvr>
                                        <p:cTn id="18" dur="500"/>
                                        <p:tgtEl>
                                          <p:spTgt spid="7">
                                            <p:graphicEl>
                                              <a:dgm id="{3C7C145E-F85D-43BC-80A1-6CC7505D8E0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graphicEl>
                                              <a:dgm id="{5ADD4B1E-AC6D-4923-90A5-30736696A918}"/>
                                            </p:graphicEl>
                                          </p:spTgt>
                                        </p:tgtEl>
                                        <p:attrNameLst>
                                          <p:attrName>style.visibility</p:attrName>
                                        </p:attrNameLst>
                                      </p:cBhvr>
                                      <p:to>
                                        <p:strVal val="visible"/>
                                      </p:to>
                                    </p:set>
                                    <p:animEffect transition="in" filter="fade">
                                      <p:cBhvr>
                                        <p:cTn id="23" dur="500"/>
                                        <p:tgtEl>
                                          <p:spTgt spid="7">
                                            <p:graphicEl>
                                              <a:dgm id="{5ADD4B1E-AC6D-4923-90A5-30736696A918}"/>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graphicEl>
                                              <a:dgm id="{9D218611-CDB4-46B4-8E17-6C632B074443}"/>
                                            </p:graphicEl>
                                          </p:spTgt>
                                        </p:tgtEl>
                                        <p:attrNameLst>
                                          <p:attrName>style.visibility</p:attrName>
                                        </p:attrNameLst>
                                      </p:cBhvr>
                                      <p:to>
                                        <p:strVal val="visible"/>
                                      </p:to>
                                    </p:set>
                                    <p:animEffect transition="in" filter="fade">
                                      <p:cBhvr>
                                        <p:cTn id="26" dur="500"/>
                                        <p:tgtEl>
                                          <p:spTgt spid="7">
                                            <p:graphicEl>
                                              <a:dgm id="{9D218611-CDB4-46B4-8E17-6C632B074443}"/>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graphicEl>
                                              <a:dgm id="{A0FDB8BE-8E18-47E2-B5D9-F24B6794DFA6}"/>
                                            </p:graphicEl>
                                          </p:spTgt>
                                        </p:tgtEl>
                                        <p:attrNameLst>
                                          <p:attrName>style.visibility</p:attrName>
                                        </p:attrNameLst>
                                      </p:cBhvr>
                                      <p:to>
                                        <p:strVal val="visible"/>
                                      </p:to>
                                    </p:set>
                                    <p:animEffect transition="in" filter="fade">
                                      <p:cBhvr>
                                        <p:cTn id="31" dur="500"/>
                                        <p:tgtEl>
                                          <p:spTgt spid="7">
                                            <p:graphicEl>
                                              <a:dgm id="{A0FDB8BE-8E18-47E2-B5D9-F24B6794DFA6}"/>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graphicEl>
                                              <a:dgm id="{BFA12B0B-C377-4D1D-87A2-3BBA4E835C7D}"/>
                                            </p:graphicEl>
                                          </p:spTgt>
                                        </p:tgtEl>
                                        <p:attrNameLst>
                                          <p:attrName>style.visibility</p:attrName>
                                        </p:attrNameLst>
                                      </p:cBhvr>
                                      <p:to>
                                        <p:strVal val="visible"/>
                                      </p:to>
                                    </p:set>
                                    <p:animEffect transition="in" filter="fade">
                                      <p:cBhvr>
                                        <p:cTn id="34" dur="500"/>
                                        <p:tgtEl>
                                          <p:spTgt spid="7">
                                            <p:graphicEl>
                                              <a:dgm id="{BFA12B0B-C377-4D1D-87A2-3BBA4E835C7D}"/>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graphicEl>
                                              <a:dgm id="{D23A91D8-5D36-4A09-97DB-413AB475CB7C}"/>
                                            </p:graphicEl>
                                          </p:spTgt>
                                        </p:tgtEl>
                                        <p:attrNameLst>
                                          <p:attrName>style.visibility</p:attrName>
                                        </p:attrNameLst>
                                      </p:cBhvr>
                                      <p:to>
                                        <p:strVal val="visible"/>
                                      </p:to>
                                    </p:set>
                                    <p:animEffect transition="in" filter="fade">
                                      <p:cBhvr>
                                        <p:cTn id="39" dur="500"/>
                                        <p:tgtEl>
                                          <p:spTgt spid="7">
                                            <p:graphicEl>
                                              <a:dgm id="{D23A91D8-5D36-4A09-97DB-413AB475CB7C}"/>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graphicEl>
                                              <a:dgm id="{AC6A4538-60FB-4030-9EAE-C4A672F3A1B2}"/>
                                            </p:graphicEl>
                                          </p:spTgt>
                                        </p:tgtEl>
                                        <p:attrNameLst>
                                          <p:attrName>style.visibility</p:attrName>
                                        </p:attrNameLst>
                                      </p:cBhvr>
                                      <p:to>
                                        <p:strVal val="visible"/>
                                      </p:to>
                                    </p:set>
                                    <p:animEffect transition="in" filter="fade">
                                      <p:cBhvr>
                                        <p:cTn id="42" dur="500"/>
                                        <p:tgtEl>
                                          <p:spTgt spid="7">
                                            <p:graphicEl>
                                              <a:dgm id="{AC6A4538-60FB-4030-9EAE-C4A672F3A1B2}"/>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155400" y="3162858"/>
            <a:ext cx="2229325" cy="1671994"/>
          </a:xfrm>
          <a:prstGeom prst="rect">
            <a:avLst/>
          </a:prstGeom>
        </p:spPr>
      </p:pic>
      <p:pic>
        <p:nvPicPr>
          <p:cNvPr id="11" name="Picture 10"/>
          <p:cNvPicPr>
            <a:picLocks noChangeAspect="1"/>
          </p:cNvPicPr>
          <p:nvPr/>
        </p:nvPicPr>
        <p:blipFill>
          <a:blip r:embed="rId3"/>
          <a:stretch>
            <a:fillRect/>
          </a:stretch>
        </p:blipFill>
        <p:spPr>
          <a:xfrm>
            <a:off x="2638541" y="5060321"/>
            <a:ext cx="1776868" cy="1776868"/>
          </a:xfrm>
          <a:prstGeom prst="rect">
            <a:avLst/>
          </a:prstGeom>
        </p:spPr>
      </p:pic>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832104" y="5016216"/>
            <a:ext cx="10565232" cy="712361"/>
          </a:xfrm>
        </p:spPr>
        <p:txBody>
          <a:bodyPr/>
          <a:lstStyle/>
          <a:p>
            <a:endParaRPr lang="en-US" dirty="0"/>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1354530" y="249100"/>
            <a:ext cx="10565232" cy="763863"/>
          </a:xfrm>
        </p:spPr>
        <p:txBody>
          <a:bodyPr/>
          <a:lstStyle/>
          <a:p>
            <a:r>
              <a:rPr lang="en-US" dirty="0"/>
              <a:t>Detectors for medical physics application</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6" name="Picture 5"/>
          <p:cNvPicPr>
            <a:picLocks noChangeAspect="1"/>
          </p:cNvPicPr>
          <p:nvPr/>
        </p:nvPicPr>
        <p:blipFill>
          <a:blip r:embed="rId4"/>
          <a:stretch>
            <a:fillRect/>
          </a:stretch>
        </p:blipFill>
        <p:spPr>
          <a:xfrm>
            <a:off x="9755097" y="2658648"/>
            <a:ext cx="2142905" cy="1955166"/>
          </a:xfrm>
          <a:prstGeom prst="rect">
            <a:avLst/>
          </a:prstGeom>
        </p:spPr>
      </p:pic>
      <p:pic>
        <p:nvPicPr>
          <p:cNvPr id="9" name="Picture 8"/>
          <p:cNvPicPr>
            <a:picLocks noChangeAspect="1"/>
          </p:cNvPicPr>
          <p:nvPr/>
        </p:nvPicPr>
        <p:blipFill rotWithShape="1">
          <a:blip r:embed="rId5"/>
          <a:srcRect t="26842"/>
          <a:stretch/>
        </p:blipFill>
        <p:spPr>
          <a:xfrm>
            <a:off x="250261" y="3460211"/>
            <a:ext cx="2630570" cy="1680373"/>
          </a:xfrm>
          <a:prstGeom prst="rect">
            <a:avLst/>
          </a:prstGeom>
        </p:spPr>
      </p:pic>
      <p:pic>
        <p:nvPicPr>
          <p:cNvPr id="12" name="Picture 11"/>
          <p:cNvPicPr>
            <a:picLocks noChangeAspect="1"/>
          </p:cNvPicPr>
          <p:nvPr/>
        </p:nvPicPr>
        <p:blipFill>
          <a:blip r:embed="rId6"/>
          <a:stretch>
            <a:fillRect/>
          </a:stretch>
        </p:blipFill>
        <p:spPr>
          <a:xfrm>
            <a:off x="3075286" y="1223413"/>
            <a:ext cx="3251627" cy="1834409"/>
          </a:xfrm>
          <a:prstGeom prst="rect">
            <a:avLst/>
          </a:prstGeom>
        </p:spPr>
      </p:pic>
      <p:pic>
        <p:nvPicPr>
          <p:cNvPr id="13" name="Picture 12"/>
          <p:cNvPicPr>
            <a:picLocks noChangeAspect="1"/>
          </p:cNvPicPr>
          <p:nvPr/>
        </p:nvPicPr>
        <p:blipFill>
          <a:blip r:embed="rId7"/>
          <a:srcRect l="6891" t="7152" r="9766" b="7449"/>
          <a:stretch/>
        </p:blipFill>
        <p:spPr>
          <a:xfrm>
            <a:off x="3191625" y="3193358"/>
            <a:ext cx="1874479" cy="1920762"/>
          </a:xfrm>
          <a:prstGeom prst="rect">
            <a:avLst/>
          </a:prstGeom>
        </p:spPr>
      </p:pic>
      <p:pic>
        <p:nvPicPr>
          <p:cNvPr id="14" name="Picture 13"/>
          <p:cNvPicPr>
            <a:picLocks noChangeAspect="1"/>
          </p:cNvPicPr>
          <p:nvPr/>
        </p:nvPicPr>
        <p:blipFill>
          <a:blip r:embed="rId8"/>
          <a:stretch>
            <a:fillRect/>
          </a:stretch>
        </p:blipFill>
        <p:spPr>
          <a:xfrm>
            <a:off x="9642637" y="4604090"/>
            <a:ext cx="2360009" cy="2168384"/>
          </a:xfrm>
          <a:prstGeom prst="rect">
            <a:avLst/>
          </a:prstGeom>
        </p:spPr>
      </p:pic>
      <p:pic>
        <p:nvPicPr>
          <p:cNvPr id="15" name="Picture 14"/>
          <p:cNvPicPr>
            <a:picLocks noChangeAspect="1"/>
          </p:cNvPicPr>
          <p:nvPr/>
        </p:nvPicPr>
        <p:blipFill>
          <a:blip r:embed="rId9"/>
          <a:stretch>
            <a:fillRect/>
          </a:stretch>
        </p:blipFill>
        <p:spPr>
          <a:xfrm>
            <a:off x="6669022" y="1110867"/>
            <a:ext cx="2570478" cy="1925377"/>
          </a:xfrm>
          <a:prstGeom prst="rect">
            <a:avLst/>
          </a:prstGeom>
        </p:spPr>
      </p:pic>
      <p:pic>
        <p:nvPicPr>
          <p:cNvPr id="16" name="Picture 15"/>
          <p:cNvPicPr>
            <a:picLocks noChangeAspect="1"/>
          </p:cNvPicPr>
          <p:nvPr/>
        </p:nvPicPr>
        <p:blipFill>
          <a:blip r:embed="rId10"/>
          <a:stretch>
            <a:fillRect/>
          </a:stretch>
        </p:blipFill>
        <p:spPr>
          <a:xfrm>
            <a:off x="4231564" y="5114120"/>
            <a:ext cx="2782557" cy="1611151"/>
          </a:xfrm>
          <a:prstGeom prst="rect">
            <a:avLst/>
          </a:prstGeom>
        </p:spPr>
      </p:pic>
      <p:sp>
        <p:nvSpPr>
          <p:cNvPr id="17" name="AutoShape 2" descr="OSL Dosimeters | InLight System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18"/>
          <p:cNvPicPr>
            <a:picLocks noChangeAspect="1"/>
          </p:cNvPicPr>
          <p:nvPr/>
        </p:nvPicPr>
        <p:blipFill>
          <a:blip r:embed="rId11"/>
          <a:stretch>
            <a:fillRect/>
          </a:stretch>
        </p:blipFill>
        <p:spPr>
          <a:xfrm>
            <a:off x="256803" y="5044898"/>
            <a:ext cx="2333851" cy="1680373"/>
          </a:xfrm>
          <a:prstGeom prst="rect">
            <a:avLst/>
          </a:prstGeom>
        </p:spPr>
      </p:pic>
      <p:pic>
        <p:nvPicPr>
          <p:cNvPr id="20" name="Picture 19"/>
          <p:cNvPicPr>
            <a:picLocks noChangeAspect="1"/>
          </p:cNvPicPr>
          <p:nvPr/>
        </p:nvPicPr>
        <p:blipFill>
          <a:blip r:embed="rId12"/>
          <a:stretch>
            <a:fillRect/>
          </a:stretch>
        </p:blipFill>
        <p:spPr>
          <a:xfrm>
            <a:off x="5492206" y="3047884"/>
            <a:ext cx="1539056" cy="2249140"/>
          </a:xfrm>
          <a:prstGeom prst="rect">
            <a:avLst/>
          </a:prstGeom>
        </p:spPr>
      </p:pic>
      <p:pic>
        <p:nvPicPr>
          <p:cNvPr id="22" name="Picture 21"/>
          <p:cNvPicPr>
            <a:picLocks noChangeAspect="1"/>
          </p:cNvPicPr>
          <p:nvPr/>
        </p:nvPicPr>
        <p:blipFill>
          <a:blip r:embed="rId13"/>
          <a:stretch>
            <a:fillRect/>
          </a:stretch>
        </p:blipFill>
        <p:spPr>
          <a:xfrm>
            <a:off x="9412988" y="1380449"/>
            <a:ext cx="2589658" cy="1274970"/>
          </a:xfrm>
          <a:prstGeom prst="rect">
            <a:avLst/>
          </a:prstGeom>
        </p:spPr>
      </p:pic>
      <p:pic>
        <p:nvPicPr>
          <p:cNvPr id="21" name="Picture 20"/>
          <p:cNvPicPr>
            <a:picLocks noChangeAspect="1"/>
          </p:cNvPicPr>
          <p:nvPr/>
        </p:nvPicPr>
        <p:blipFill>
          <a:blip r:embed="rId14"/>
          <a:stretch>
            <a:fillRect/>
          </a:stretch>
        </p:blipFill>
        <p:spPr>
          <a:xfrm>
            <a:off x="7161908" y="5083620"/>
            <a:ext cx="2116903" cy="1688853"/>
          </a:xfrm>
          <a:prstGeom prst="rect">
            <a:avLst/>
          </a:prstGeom>
        </p:spPr>
      </p:pic>
      <p:pic>
        <p:nvPicPr>
          <p:cNvPr id="23" name="Picture 22"/>
          <p:cNvPicPr>
            <a:picLocks noChangeAspect="1"/>
          </p:cNvPicPr>
          <p:nvPr/>
        </p:nvPicPr>
        <p:blipFill>
          <a:blip r:embed="rId15"/>
          <a:stretch>
            <a:fillRect/>
          </a:stretch>
        </p:blipFill>
        <p:spPr>
          <a:xfrm>
            <a:off x="28626" y="1224428"/>
            <a:ext cx="2897815" cy="2173361"/>
          </a:xfrm>
          <a:prstGeom prst="rect">
            <a:avLst/>
          </a:prstGeom>
        </p:spPr>
      </p:pic>
    </p:spTree>
    <p:extLst>
      <p:ext uri="{BB962C8B-B14F-4D97-AF65-F5344CB8AC3E}">
        <p14:creationId xmlns:p14="http://schemas.microsoft.com/office/powerpoint/2010/main" val="176565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D77989-C14C-EBFB-77B1-287626CC46F5}"/>
              </a:ext>
            </a:extLst>
          </p:cNvPr>
          <p:cNvSpPr>
            <a:spLocks noGrp="1"/>
          </p:cNvSpPr>
          <p:nvPr>
            <p:ph type="body" sz="quarter" idx="10"/>
          </p:nvPr>
        </p:nvSpPr>
        <p:spPr>
          <a:xfrm>
            <a:off x="488950" y="1697786"/>
            <a:ext cx="10565232" cy="4624762"/>
          </a:xfrm>
        </p:spPr>
        <p:txBody>
          <a:bodyPr/>
          <a:lstStyle/>
          <a:p>
            <a:pPr marL="342900" indent="-342900">
              <a:buFont typeface="Arial" panose="020B0604020202020204" pitchFamily="34" charset="0"/>
              <a:buChar char="•"/>
            </a:pPr>
            <a:r>
              <a:rPr lang="en-US" sz="2400" b="1" dirty="0"/>
              <a:t>Use to measure radiation amount, </a:t>
            </a:r>
            <a:r>
              <a:rPr lang="en-US" sz="2400" b="1" dirty="0" err="1"/>
              <a:t>a.k.a</a:t>
            </a:r>
            <a:r>
              <a:rPr lang="en-US" sz="2400" b="1" dirty="0"/>
              <a:t> dose, energy per mass (J/kg)</a:t>
            </a:r>
          </a:p>
          <a:p>
            <a:pPr marL="1028700" lvl="1" indent="-342900">
              <a:buFont typeface="Courier New" panose="02070309020205020404" pitchFamily="49" charset="0"/>
              <a:buChar char="o"/>
            </a:pPr>
            <a:r>
              <a:rPr lang="en-US" sz="2000" dirty="0"/>
              <a:t>Radiation dose in experiment settings &amp; patient (In-vivo) dosimetry </a:t>
            </a:r>
          </a:p>
          <a:p>
            <a:pPr marL="1028700" lvl="1" indent="-342900">
              <a:buFont typeface="Courier New" panose="02070309020205020404" pitchFamily="49" charset="0"/>
              <a:buChar char="o"/>
            </a:pPr>
            <a:r>
              <a:rPr lang="en-US" sz="2000" dirty="0"/>
              <a:t>RT machine calibration and Quality Assurance</a:t>
            </a:r>
          </a:p>
          <a:p>
            <a:pPr marL="1028700" lvl="1" indent="-342900">
              <a:buFont typeface="Courier New" panose="02070309020205020404" pitchFamily="49" charset="0"/>
              <a:buChar char="o"/>
            </a:pPr>
            <a:r>
              <a:rPr lang="en-US" sz="2000" dirty="0"/>
              <a:t>Ensure that machine delivers the correct radiation dose within specifications</a:t>
            </a:r>
          </a:p>
          <a:p>
            <a:pPr marL="1028700" lvl="1" indent="-342900">
              <a:buFont typeface="Courier New" panose="02070309020205020404" pitchFamily="49" charset="0"/>
              <a:buChar char="o"/>
            </a:pPr>
            <a:r>
              <a:rPr lang="en-US" sz="2000" dirty="0"/>
              <a:t>Monitor the characters and properties of radiation beam</a:t>
            </a:r>
          </a:p>
          <a:p>
            <a:pPr marL="1028700" lvl="1" indent="-342900">
              <a:buFont typeface="Courier New" panose="02070309020205020404" pitchFamily="49" charset="0"/>
              <a:buChar char="o"/>
            </a:pPr>
            <a:r>
              <a:rPr lang="en-US" sz="2000" dirty="0"/>
              <a:t>Help maintain the accurate treatment delivery</a:t>
            </a:r>
          </a:p>
          <a:p>
            <a:pPr marL="342900" indent="-342900">
              <a:buFont typeface="Arial" panose="020B0604020202020204" pitchFamily="34" charset="0"/>
              <a:buChar char="•"/>
            </a:pPr>
            <a:r>
              <a:rPr lang="en-US" sz="2400" b="1" dirty="0"/>
              <a:t>Imaging detectors</a:t>
            </a:r>
          </a:p>
          <a:p>
            <a:pPr marL="1028700" lvl="1" indent="-342900">
              <a:buFont typeface="Courier New" panose="02070309020205020404" pitchFamily="49" charset="0"/>
              <a:buChar char="o"/>
            </a:pPr>
            <a:r>
              <a:rPr lang="en-US" sz="2000" dirty="0"/>
              <a:t>Flat panel detectors to capture patient image to make sure radiation is delivered to cancer tumors</a:t>
            </a:r>
          </a:p>
          <a:p>
            <a:pPr marL="342900" indent="-342900">
              <a:buFont typeface="Arial" panose="020B0604020202020204" pitchFamily="34" charset="0"/>
              <a:buChar char="•"/>
            </a:pPr>
            <a:r>
              <a:rPr lang="en-US" sz="2400" b="1" dirty="0"/>
              <a:t>Radiation protection &amp; safety</a:t>
            </a:r>
          </a:p>
          <a:p>
            <a:pPr marL="1028700" lvl="1" indent="-342900">
              <a:buFont typeface="Courier New" panose="02070309020205020404" pitchFamily="49" charset="0"/>
              <a:buChar char="o"/>
            </a:pPr>
            <a:r>
              <a:rPr lang="en-US" sz="2000" dirty="0"/>
              <a:t>Area monitors:  detectors measure the radiation levels in the environment</a:t>
            </a:r>
          </a:p>
          <a:p>
            <a:pPr marL="1028700" lvl="1" indent="-342900">
              <a:buFont typeface="Courier New" panose="02070309020205020404" pitchFamily="49" charset="0"/>
              <a:buChar char="o"/>
            </a:pPr>
            <a:r>
              <a:rPr lang="en-US" sz="2000" dirty="0"/>
              <a:t>Personal badge: monitor radiation levels for radiation works or patient</a:t>
            </a:r>
          </a:p>
          <a:p>
            <a:pPr marL="342900" indent="-342900"/>
            <a:endParaRPr lang="en-US" sz="2400" dirty="0"/>
          </a:p>
          <a:p>
            <a:pPr marL="342900" indent="-342900"/>
            <a:endParaRPr lang="en-US" sz="2400" dirty="0"/>
          </a:p>
          <a:p>
            <a:pPr marL="342900" indent="-342900"/>
            <a:endParaRPr lang="en-US" dirty="0"/>
          </a:p>
          <a:p>
            <a:pPr marL="342900" indent="-342900"/>
            <a:endParaRPr lang="en-US" dirty="0"/>
          </a:p>
          <a:p>
            <a:pPr marL="342900" indent="-342900"/>
            <a:endParaRPr lang="en-US" dirty="0"/>
          </a:p>
        </p:txBody>
      </p:sp>
      <p:sp>
        <p:nvSpPr>
          <p:cNvPr id="4" name="Text Placeholder 3">
            <a:extLst>
              <a:ext uri="{FF2B5EF4-FFF2-40B4-BE49-F238E27FC236}">
                <a16:creationId xmlns:a16="http://schemas.microsoft.com/office/drawing/2014/main" id="{E29C2400-B858-319A-0DC0-6998DE2D2FB6}"/>
              </a:ext>
            </a:extLst>
          </p:cNvPr>
          <p:cNvSpPr>
            <a:spLocks noGrp="1"/>
          </p:cNvSpPr>
          <p:nvPr>
            <p:ph type="body" sz="quarter" idx="11"/>
          </p:nvPr>
        </p:nvSpPr>
        <p:spPr>
          <a:xfrm>
            <a:off x="488950" y="311150"/>
            <a:ext cx="10565232" cy="703512"/>
          </a:xfrm>
        </p:spPr>
        <p:txBody>
          <a:bodyPr/>
          <a:lstStyle/>
          <a:p>
            <a:r>
              <a:rPr lang="en-US" dirty="0"/>
              <a:t>Radiation therapy (RT) detectors</a:t>
            </a:r>
          </a:p>
        </p:txBody>
      </p:sp>
      <p:sp>
        <p:nvSpPr>
          <p:cNvPr id="5" name="Text Placeholder 4">
            <a:extLst>
              <a:ext uri="{FF2B5EF4-FFF2-40B4-BE49-F238E27FC236}">
                <a16:creationId xmlns:a16="http://schemas.microsoft.com/office/drawing/2014/main" id="{87636F44-01AD-6404-5835-D49C759ACBD8}"/>
              </a:ext>
            </a:extLst>
          </p:cNvPr>
          <p:cNvSpPr>
            <a:spLocks noGrp="1"/>
          </p:cNvSpPr>
          <p:nvPr>
            <p:ph type="body" sz="quarter" idx="17"/>
          </p:nvPr>
        </p:nvSpPr>
        <p:spPr/>
        <p:txBody>
          <a:bodyPr/>
          <a:lstStyle/>
          <a:p>
            <a:endParaRPr lang="en-US"/>
          </a:p>
        </p:txBody>
      </p:sp>
      <p:sp>
        <p:nvSpPr>
          <p:cNvPr id="7" name="Text Placeholder 2">
            <a:extLst>
              <a:ext uri="{FF2B5EF4-FFF2-40B4-BE49-F238E27FC236}">
                <a16:creationId xmlns:a16="http://schemas.microsoft.com/office/drawing/2014/main" id="{314BC051-078E-770F-B4DF-3FDFB3E824A2}"/>
              </a:ext>
            </a:extLst>
          </p:cNvPr>
          <p:cNvSpPr txBox="1">
            <a:spLocks/>
          </p:cNvSpPr>
          <p:nvPr/>
        </p:nvSpPr>
        <p:spPr bwMode="auto">
          <a:xfrm>
            <a:off x="3189087" y="994274"/>
            <a:ext cx="8691763" cy="53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marL="0" indent="0" algn="l" defTabSz="914400" rtl="0" eaLnBrk="1" fontAlgn="base" latinLnBrk="0" hangingPunct="1">
              <a:lnSpc>
                <a:spcPct val="90000"/>
              </a:lnSpc>
              <a:spcBef>
                <a:spcPct val="0"/>
              </a:spcBef>
              <a:spcAft>
                <a:spcPct val="0"/>
              </a:spcAft>
              <a:buFont typeface="Arial" panose="020B0604020202020204" pitchFamily="34" charset="0"/>
              <a:buNone/>
              <a:defRPr lang="en-US" sz="3600" b="1" i="0" kern="3000" spc="40" baseline="0" dirty="0" smtClean="0">
                <a:solidFill>
                  <a:schemeClr val="tx1"/>
                </a:solidFill>
                <a:latin typeface="AntennaCond" pitchFamily="2" charset="77"/>
                <a:ea typeface="+mj-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2pPr>
            <a:lvl3pPr marL="1143000" indent="-228600" algn="l" rtl="0" eaLnBrk="1" fontAlgn="base" hangingPunct="1">
              <a:lnSpc>
                <a:spcPct val="103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0000FF"/>
                </a:solidFill>
              </a:rPr>
              <a:t>The smaller, the better. The simpler, the better</a:t>
            </a:r>
          </a:p>
        </p:txBody>
      </p:sp>
    </p:spTree>
    <p:extLst>
      <p:ext uri="{BB962C8B-B14F-4D97-AF65-F5344CB8AC3E}">
        <p14:creationId xmlns:p14="http://schemas.microsoft.com/office/powerpoint/2010/main" val="2987884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5413721" y="1453928"/>
            <a:ext cx="6444382" cy="2013511"/>
          </a:xfrm>
        </p:spPr>
        <p:txBody>
          <a:bodyPr/>
          <a:lstStyle/>
          <a:p>
            <a:pPr marL="342900" indent="-342900">
              <a:spcBef>
                <a:spcPts val="200"/>
              </a:spcBef>
              <a:buFont typeface="Arial" panose="020B0604020202020204" pitchFamily="34" charset="0"/>
              <a:buChar char="•"/>
            </a:pPr>
            <a:r>
              <a:rPr lang="en-US" dirty="0"/>
              <a:t>Collected charges is proportional to the radiation dose</a:t>
            </a:r>
          </a:p>
          <a:p>
            <a:pPr marL="342900" indent="-342900">
              <a:spcBef>
                <a:spcPts val="200"/>
              </a:spcBef>
              <a:buFont typeface="Arial" panose="020B0604020202020204" pitchFamily="34" charset="0"/>
              <a:buChar char="•"/>
            </a:pPr>
            <a:r>
              <a:rPr lang="en-US" dirty="0"/>
              <a:t>Simple and durable; </a:t>
            </a:r>
            <a:r>
              <a:rPr lang="en-US" dirty="0" err="1"/>
              <a:t>bread&amp;butter</a:t>
            </a:r>
            <a:r>
              <a:rPr lang="en-US" dirty="0"/>
              <a:t> detector</a:t>
            </a:r>
          </a:p>
          <a:p>
            <a:pPr marL="342900" indent="-342900">
              <a:spcBef>
                <a:spcPts val="200"/>
              </a:spcBef>
              <a:buFont typeface="Arial" panose="020B0604020202020204" pitchFamily="34" charset="0"/>
              <a:buChar char="•"/>
            </a:pPr>
            <a:r>
              <a:rPr lang="en-US" dirty="0"/>
              <a:t>Versatile: measure both low &amp; high radiation levels and wide range of radiation types &amp; energy</a:t>
            </a:r>
          </a:p>
          <a:p>
            <a:pPr marL="342900" indent="-342900">
              <a:spcBef>
                <a:spcPts val="200"/>
              </a:spcBef>
              <a:buFont typeface="Arial" panose="020B0604020202020204" pitchFamily="34" charset="0"/>
              <a:buChar char="•"/>
            </a:pPr>
            <a:r>
              <a:rPr lang="en-US" dirty="0"/>
              <a:t>Real time measurement, but relatively large volume</a:t>
            </a:r>
          </a:p>
          <a:p>
            <a:pPr marL="342900" indent="-342900">
              <a:spcBef>
                <a:spcPts val="200"/>
              </a:spcBef>
              <a:buFont typeface="Arial" panose="020B0604020202020204" pitchFamily="34" charset="0"/>
              <a:buChar char="•"/>
            </a:pPr>
            <a:r>
              <a:rPr lang="en-US" dirty="0"/>
              <a:t>Cables and other auxiliary devices are needed </a:t>
            </a:r>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236337" y="302850"/>
            <a:ext cx="10565232" cy="747442"/>
          </a:xfrm>
        </p:spPr>
        <p:txBody>
          <a:bodyPr/>
          <a:lstStyle/>
          <a:p>
            <a:r>
              <a:rPr lang="en-US" dirty="0"/>
              <a:t>Gas- or air-filled ionization chambers</a:t>
            </a:r>
          </a:p>
        </p:txBody>
      </p:sp>
      <p:pic>
        <p:nvPicPr>
          <p:cNvPr id="10" name="Picture 9">
            <a:extLst>
              <a:ext uri="{FF2B5EF4-FFF2-40B4-BE49-F238E27FC236}">
                <a16:creationId xmlns:a16="http://schemas.microsoft.com/office/drawing/2014/main" id="{709AA5FD-CBFF-0DAF-AF61-053D3BFAF68F}"/>
              </a:ext>
            </a:extLst>
          </p:cNvPr>
          <p:cNvPicPr>
            <a:picLocks noChangeAspect="1"/>
          </p:cNvPicPr>
          <p:nvPr/>
        </p:nvPicPr>
        <p:blipFill>
          <a:blip r:embed="rId2"/>
          <a:stretch>
            <a:fillRect/>
          </a:stretch>
        </p:blipFill>
        <p:spPr>
          <a:xfrm>
            <a:off x="500263" y="3287275"/>
            <a:ext cx="4018791" cy="3267875"/>
          </a:xfrm>
          <a:prstGeom prst="rect">
            <a:avLst/>
          </a:prstGeom>
        </p:spPr>
      </p:pic>
      <p:sp>
        <p:nvSpPr>
          <p:cNvPr id="12" name="TextBox 11">
            <a:extLst>
              <a:ext uri="{FF2B5EF4-FFF2-40B4-BE49-F238E27FC236}">
                <a16:creationId xmlns:a16="http://schemas.microsoft.com/office/drawing/2014/main" id="{E8DBF1DF-EFA1-0AFF-8D26-8BD6EEA77069}"/>
              </a:ext>
            </a:extLst>
          </p:cNvPr>
          <p:cNvSpPr txBox="1"/>
          <p:nvPr/>
        </p:nvSpPr>
        <p:spPr>
          <a:xfrm>
            <a:off x="8129127" y="6348946"/>
            <a:ext cx="3030975" cy="369332"/>
          </a:xfrm>
          <a:prstGeom prst="rect">
            <a:avLst/>
          </a:prstGeom>
          <a:noFill/>
        </p:spPr>
        <p:txBody>
          <a:bodyPr wrap="square" rtlCol="0">
            <a:spAutoFit/>
          </a:bodyPr>
          <a:lstStyle/>
          <a:p>
            <a:pPr algn="l"/>
            <a:r>
              <a:rPr lang="en-US" b="1" dirty="0">
                <a:solidFill>
                  <a:srgbClr val="0000FF"/>
                </a:solidFill>
              </a:rPr>
              <a:t>Thimble type ion chamber</a:t>
            </a:r>
          </a:p>
        </p:txBody>
      </p:sp>
      <p:sp>
        <p:nvSpPr>
          <p:cNvPr id="14" name="TextBox 13">
            <a:extLst>
              <a:ext uri="{FF2B5EF4-FFF2-40B4-BE49-F238E27FC236}">
                <a16:creationId xmlns:a16="http://schemas.microsoft.com/office/drawing/2014/main" id="{3BA5572B-C115-1C78-1C52-5FD08A559993}"/>
              </a:ext>
            </a:extLst>
          </p:cNvPr>
          <p:cNvSpPr txBox="1"/>
          <p:nvPr/>
        </p:nvSpPr>
        <p:spPr>
          <a:xfrm>
            <a:off x="4777099" y="4070002"/>
            <a:ext cx="1971173" cy="2585323"/>
          </a:xfrm>
          <a:prstGeom prst="rect">
            <a:avLst/>
          </a:prstGeom>
          <a:solidFill>
            <a:schemeClr val="bg1"/>
          </a:solidFill>
        </p:spPr>
        <p:txBody>
          <a:bodyPr wrap="square" rtlCol="0">
            <a:spAutoFit/>
          </a:bodyPr>
          <a:lstStyle/>
          <a:p>
            <a:pPr algn="ctr"/>
            <a:r>
              <a:rPr lang="en-US" dirty="0">
                <a:solidFill>
                  <a:srgbClr val="0000FF"/>
                </a:solidFill>
              </a:rPr>
              <a:t>Cathode &amp; anode (electrodes) to collect charges or current from electron generated from radiation ionization. Signals are measured using electrometer</a:t>
            </a:r>
          </a:p>
        </p:txBody>
      </p:sp>
      <p:pic>
        <p:nvPicPr>
          <p:cNvPr id="15" name="Picture 14">
            <a:extLst>
              <a:ext uri="{FF2B5EF4-FFF2-40B4-BE49-F238E27FC236}">
                <a16:creationId xmlns:a16="http://schemas.microsoft.com/office/drawing/2014/main" id="{4E975ECC-6A5C-BB19-C6B3-936B1CA20844}"/>
              </a:ext>
            </a:extLst>
          </p:cNvPr>
          <p:cNvPicPr>
            <a:picLocks noChangeAspect="1"/>
          </p:cNvPicPr>
          <p:nvPr/>
        </p:nvPicPr>
        <p:blipFill>
          <a:blip r:embed="rId3"/>
          <a:stretch>
            <a:fillRect/>
          </a:stretch>
        </p:blipFill>
        <p:spPr>
          <a:xfrm>
            <a:off x="7667249" y="3633299"/>
            <a:ext cx="3920349" cy="2575825"/>
          </a:xfrm>
          <a:prstGeom prst="rect">
            <a:avLst/>
          </a:prstGeom>
        </p:spPr>
      </p:pic>
      <p:pic>
        <p:nvPicPr>
          <p:cNvPr id="7" name="Picture 6" descr="A hand holding a pen and magnifying glass&#10;&#10;Description automatically generated">
            <a:extLst>
              <a:ext uri="{FF2B5EF4-FFF2-40B4-BE49-F238E27FC236}">
                <a16:creationId xmlns:a16="http://schemas.microsoft.com/office/drawing/2014/main" id="{C85DA936-32D1-927C-8D96-45B8ABC89553}"/>
              </a:ext>
            </a:extLst>
          </p:cNvPr>
          <p:cNvPicPr>
            <a:picLocks noChangeAspect="1"/>
          </p:cNvPicPr>
          <p:nvPr/>
        </p:nvPicPr>
        <p:blipFill>
          <a:blip r:embed="rId4"/>
          <a:stretch>
            <a:fillRect/>
          </a:stretch>
        </p:blipFill>
        <p:spPr>
          <a:xfrm>
            <a:off x="386056" y="1311301"/>
            <a:ext cx="4647012" cy="1864055"/>
          </a:xfrm>
          <a:prstGeom prst="rect">
            <a:avLst/>
          </a:prstGeom>
        </p:spPr>
      </p:pic>
    </p:spTree>
    <p:extLst>
      <p:ext uri="{BB962C8B-B14F-4D97-AF65-F5344CB8AC3E}">
        <p14:creationId xmlns:p14="http://schemas.microsoft.com/office/powerpoint/2010/main" val="27943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7524358" y="4537101"/>
            <a:ext cx="4415063" cy="2208008"/>
          </a:xfrm>
        </p:spPr>
        <p:txBody>
          <a:bodyPr/>
          <a:lstStyle/>
          <a:p>
            <a:pPr algn="just"/>
            <a:r>
              <a:rPr lang="en-US" dirty="0"/>
              <a:t>Dump the detector into a big tub of water to measure radiation from the machine and scattering radiation from water </a:t>
            </a:r>
          </a:p>
          <a:p>
            <a:pPr algn="just"/>
            <a:r>
              <a:rPr lang="en-US" dirty="0"/>
              <a:t>Why? We approximate human to a tub of water and it works for most of the times</a:t>
            </a:r>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680720" y="-406526"/>
            <a:ext cx="10565232" cy="1314674"/>
          </a:xfrm>
        </p:spPr>
        <p:txBody>
          <a:bodyPr/>
          <a:lstStyle/>
          <a:p>
            <a:r>
              <a:rPr lang="en-US" dirty="0"/>
              <a:t>What do we do with them?</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a:xfrm>
            <a:off x="6529551" y="6606610"/>
            <a:ext cx="4867785" cy="138499"/>
          </a:xfrm>
        </p:spPr>
        <p:txBody>
          <a:bodyPr/>
          <a:lstStyle/>
          <a:p>
            <a:r>
              <a:rPr lang="en-US" dirty="0"/>
              <a:t>Luke Laymen, MS</a:t>
            </a:r>
          </a:p>
        </p:txBody>
      </p:sp>
      <p:pic>
        <p:nvPicPr>
          <p:cNvPr id="6" name="Content Placeholder 4">
            <a:extLst>
              <a:ext uri="{FF2B5EF4-FFF2-40B4-BE49-F238E27FC236}">
                <a16:creationId xmlns:a16="http://schemas.microsoft.com/office/drawing/2014/main" id="{B4044A16-D2BB-5A5C-D307-92091B8618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299" t="14120" r="24059" b="12959"/>
          <a:stretch/>
        </p:blipFill>
        <p:spPr>
          <a:xfrm rot="16200000" flipH="1">
            <a:off x="4882666" y="3646235"/>
            <a:ext cx="2002185" cy="2452858"/>
          </a:xfrm>
          <a:prstGeom prst="rect">
            <a:avLst/>
          </a:prstGeom>
        </p:spPr>
      </p:pic>
      <p:pic>
        <p:nvPicPr>
          <p:cNvPr id="7" name="Picture 6">
            <a:extLst>
              <a:ext uri="{FF2B5EF4-FFF2-40B4-BE49-F238E27FC236}">
                <a16:creationId xmlns:a16="http://schemas.microsoft.com/office/drawing/2014/main" id="{20B6F17E-569F-E0FB-A7BF-08B53947AF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000" t="15720" r="17531" b="29410"/>
          <a:stretch/>
        </p:blipFill>
        <p:spPr>
          <a:xfrm rot="5400000">
            <a:off x="4538390" y="1368015"/>
            <a:ext cx="2493409" cy="2416095"/>
          </a:xfrm>
          <a:prstGeom prst="rect">
            <a:avLst/>
          </a:prstGeom>
        </p:spPr>
      </p:pic>
      <p:pic>
        <p:nvPicPr>
          <p:cNvPr id="10" name="Picture 9">
            <a:extLst>
              <a:ext uri="{FF2B5EF4-FFF2-40B4-BE49-F238E27FC236}">
                <a16:creationId xmlns:a16="http://schemas.microsoft.com/office/drawing/2014/main" id="{93D1ECC0-0F6E-6B0A-3BF2-07D4B53611B0}"/>
              </a:ext>
            </a:extLst>
          </p:cNvPr>
          <p:cNvPicPr>
            <a:picLocks noChangeAspect="1"/>
          </p:cNvPicPr>
          <p:nvPr/>
        </p:nvPicPr>
        <p:blipFill>
          <a:blip r:embed="rId4"/>
          <a:stretch>
            <a:fillRect/>
          </a:stretch>
        </p:blipFill>
        <p:spPr>
          <a:xfrm>
            <a:off x="-34107" y="1118455"/>
            <a:ext cx="4578006" cy="4638533"/>
          </a:xfrm>
          <a:prstGeom prst="rect">
            <a:avLst/>
          </a:prstGeom>
        </p:spPr>
      </p:pic>
      <p:sp>
        <p:nvSpPr>
          <p:cNvPr id="11" name="Oval 10">
            <a:extLst>
              <a:ext uri="{FF2B5EF4-FFF2-40B4-BE49-F238E27FC236}">
                <a16:creationId xmlns:a16="http://schemas.microsoft.com/office/drawing/2014/main" id="{4BE45FD4-D3EA-BA1B-EE35-B2E5EB77FC48}"/>
              </a:ext>
            </a:extLst>
          </p:cNvPr>
          <p:cNvSpPr/>
          <p:nvPr/>
        </p:nvSpPr>
        <p:spPr>
          <a:xfrm>
            <a:off x="2561431" y="3016528"/>
            <a:ext cx="497840" cy="41247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B81CCB4B-5605-EADA-3951-3CBC1A2DD93B}"/>
              </a:ext>
            </a:extLst>
          </p:cNvPr>
          <p:cNvCxnSpPr>
            <a:cxnSpLocks/>
          </p:cNvCxnSpPr>
          <p:nvPr/>
        </p:nvCxnSpPr>
        <p:spPr>
          <a:xfrm flipV="1">
            <a:off x="3143685" y="2309379"/>
            <a:ext cx="2436021" cy="8750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491D2CF-3217-0AB0-4FF7-102E7FE28ADE}"/>
              </a:ext>
            </a:extLst>
          </p:cNvPr>
          <p:cNvCxnSpPr>
            <a:cxnSpLocks/>
            <a:stCxn id="11" idx="5"/>
          </p:cNvCxnSpPr>
          <p:nvPr/>
        </p:nvCxnSpPr>
        <p:spPr>
          <a:xfrm>
            <a:off x="2986364" y="3368595"/>
            <a:ext cx="2483376" cy="14481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8BFAD50-FF17-9747-1C06-97CFEE96329E}"/>
              </a:ext>
            </a:extLst>
          </p:cNvPr>
          <p:cNvPicPr>
            <a:picLocks noChangeAspect="1"/>
          </p:cNvPicPr>
          <p:nvPr/>
        </p:nvPicPr>
        <p:blipFill>
          <a:blip r:embed="rId5"/>
          <a:stretch>
            <a:fillRect/>
          </a:stretch>
        </p:blipFill>
        <p:spPr>
          <a:xfrm>
            <a:off x="7995539" y="626917"/>
            <a:ext cx="3472703" cy="1181621"/>
          </a:xfrm>
          <a:prstGeom prst="rect">
            <a:avLst/>
          </a:prstGeom>
        </p:spPr>
      </p:pic>
      <p:pic>
        <p:nvPicPr>
          <p:cNvPr id="16" name="Picture 15">
            <a:extLst>
              <a:ext uri="{FF2B5EF4-FFF2-40B4-BE49-F238E27FC236}">
                <a16:creationId xmlns:a16="http://schemas.microsoft.com/office/drawing/2014/main" id="{47EA32F3-2C36-1D92-CE5F-4F1D235C0A5D}"/>
              </a:ext>
            </a:extLst>
          </p:cNvPr>
          <p:cNvPicPr>
            <a:picLocks noChangeAspect="1"/>
          </p:cNvPicPr>
          <p:nvPr/>
        </p:nvPicPr>
        <p:blipFill>
          <a:blip r:embed="rId6"/>
          <a:stretch>
            <a:fillRect/>
          </a:stretch>
        </p:blipFill>
        <p:spPr>
          <a:xfrm>
            <a:off x="7796444" y="1971143"/>
            <a:ext cx="4142977" cy="2311781"/>
          </a:xfrm>
          <a:prstGeom prst="rect">
            <a:avLst/>
          </a:prstGeom>
        </p:spPr>
      </p:pic>
    </p:spTree>
    <p:extLst>
      <p:ext uri="{BB962C8B-B14F-4D97-AF65-F5344CB8AC3E}">
        <p14:creationId xmlns:p14="http://schemas.microsoft.com/office/powerpoint/2010/main" val="3559561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p:txBody>
          <a:bodyPr/>
          <a:lstStyle/>
          <a:p>
            <a:r>
              <a:rPr lang="en-US" dirty="0"/>
              <a:t>Medical linear accelerator is 1 m</a:t>
            </a:r>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a:xfrm>
            <a:off x="597841" y="5846504"/>
            <a:ext cx="4724629" cy="273421"/>
          </a:xfrm>
        </p:spPr>
        <p:txBody>
          <a:bodyPr/>
          <a:lstStyle/>
          <a:p>
            <a:r>
              <a:rPr lang="en-US" sz="2000" dirty="0">
                <a:solidFill>
                  <a:srgbClr val="0000FF"/>
                </a:solidFill>
              </a:rPr>
              <a:t>Dose, symmetry, flatness….</a:t>
            </a:r>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292280" y="1"/>
            <a:ext cx="11513639" cy="1047632"/>
          </a:xfrm>
        </p:spPr>
        <p:txBody>
          <a:bodyPr/>
          <a:lstStyle/>
          <a:p>
            <a:r>
              <a:rPr lang="en-US" dirty="0"/>
              <a:t>Monitor radiation dose and characteristics</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6" name="Picture 5">
            <a:extLst>
              <a:ext uri="{FF2B5EF4-FFF2-40B4-BE49-F238E27FC236}">
                <a16:creationId xmlns:a16="http://schemas.microsoft.com/office/drawing/2014/main" id="{A80C2A77-23A4-E43B-B53E-A0D468AB5BA4}"/>
              </a:ext>
            </a:extLst>
          </p:cNvPr>
          <p:cNvPicPr>
            <a:picLocks noChangeAspect="1"/>
          </p:cNvPicPr>
          <p:nvPr/>
        </p:nvPicPr>
        <p:blipFill>
          <a:blip r:embed="rId2"/>
          <a:srcRect r="13408" b="26180"/>
          <a:stretch/>
        </p:blipFill>
        <p:spPr>
          <a:xfrm>
            <a:off x="-9094" y="1254285"/>
            <a:ext cx="5938501" cy="4239895"/>
          </a:xfrm>
          <a:prstGeom prst="rect">
            <a:avLst/>
          </a:prstGeom>
        </p:spPr>
      </p:pic>
      <p:cxnSp>
        <p:nvCxnSpPr>
          <p:cNvPr id="19" name="Straight Arrow Connector 18"/>
          <p:cNvCxnSpPr>
            <a:cxnSpLocks/>
          </p:cNvCxnSpPr>
          <p:nvPr/>
        </p:nvCxnSpPr>
        <p:spPr>
          <a:xfrm flipH="1">
            <a:off x="2712720" y="2041255"/>
            <a:ext cx="3822927" cy="133297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4" descr="Kapton monitor chamber (P/N100029495‐02) used in Varian TrueBeam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3349" y="1190285"/>
            <a:ext cx="2755462" cy="241868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246620" y="3262339"/>
            <a:ext cx="2139893" cy="369332"/>
          </a:xfrm>
          <a:prstGeom prst="rect">
            <a:avLst/>
          </a:prstGeom>
          <a:solidFill>
            <a:schemeClr val="accent2">
              <a:lumMod val="40000"/>
              <a:lumOff val="60000"/>
              <a:alpha val="56000"/>
            </a:schemeClr>
          </a:solidFill>
        </p:spPr>
        <p:txBody>
          <a:bodyPr wrap="square" rtlCol="0">
            <a:spAutoFit/>
          </a:bodyPr>
          <a:lstStyle/>
          <a:p>
            <a:pPr algn="l"/>
            <a:r>
              <a:rPr lang="en-US" b="1" dirty="0">
                <a:solidFill>
                  <a:srgbClr val="FF0000"/>
                </a:solidFill>
              </a:rPr>
              <a:t>Chamber detector</a:t>
            </a:r>
          </a:p>
        </p:txBody>
      </p:sp>
      <p:pic>
        <p:nvPicPr>
          <p:cNvPr id="8" name="Picture 7">
            <a:extLst>
              <a:ext uri="{FF2B5EF4-FFF2-40B4-BE49-F238E27FC236}">
                <a16:creationId xmlns:a16="http://schemas.microsoft.com/office/drawing/2014/main" id="{75AD69BE-4E0E-E88D-1819-094B8F018F2C}"/>
              </a:ext>
            </a:extLst>
          </p:cNvPr>
          <p:cNvPicPr>
            <a:picLocks noChangeAspect="1"/>
          </p:cNvPicPr>
          <p:nvPr/>
        </p:nvPicPr>
        <p:blipFill rotWithShape="1">
          <a:blip r:embed="rId4"/>
          <a:srcRect b="8665"/>
          <a:stretch/>
        </p:blipFill>
        <p:spPr>
          <a:xfrm>
            <a:off x="5717218" y="3810383"/>
            <a:ext cx="6474782" cy="2316097"/>
          </a:xfrm>
          <a:prstGeom prst="rect">
            <a:avLst/>
          </a:prstGeom>
        </p:spPr>
      </p:pic>
    </p:spTree>
    <p:extLst>
      <p:ext uri="{BB962C8B-B14F-4D97-AF65-F5344CB8AC3E}">
        <p14:creationId xmlns:p14="http://schemas.microsoft.com/office/powerpoint/2010/main" val="841130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695960" y="1527124"/>
            <a:ext cx="10565232" cy="4329817"/>
          </a:xfrm>
        </p:spPr>
        <p:txBody>
          <a:bodyPr/>
          <a:lstStyle/>
          <a:p>
            <a:pPr marL="342900" indent="-342900">
              <a:buFont typeface="Arial" panose="020B0604020202020204" pitchFamily="34" charset="0"/>
              <a:buChar char="•"/>
            </a:pPr>
            <a:r>
              <a:rPr lang="en-US" sz="2800" dirty="0"/>
              <a:t>Types:</a:t>
            </a:r>
          </a:p>
          <a:p>
            <a:pPr marL="1028700" lvl="1" indent="-342900">
              <a:buFont typeface="Courier New" panose="02070309020205020404" pitchFamily="49" charset="0"/>
              <a:buChar char="o"/>
            </a:pPr>
            <a:r>
              <a:rPr lang="en-US" sz="2400" dirty="0" err="1"/>
              <a:t>Thermoluminescent</a:t>
            </a:r>
            <a:r>
              <a:rPr lang="en-US" sz="2400" dirty="0"/>
              <a:t> dosimeter (TLD</a:t>
            </a:r>
            <a:r>
              <a:rPr lang="en-US" sz="2400" dirty="0" smtClean="0"/>
              <a:t>): </a:t>
            </a:r>
            <a:r>
              <a:rPr lang="en-US" sz="2400" dirty="0" err="1" smtClean="0">
                <a:effectLst>
                  <a:outerShdw blurRad="38100" dist="38100" dir="2700000" algn="tl">
                    <a:srgbClr val="000000">
                      <a:alpha val="43137"/>
                    </a:srgbClr>
                  </a:outerShdw>
                </a:effectLst>
              </a:rPr>
              <a:t>LiF:Mg,Ti</a:t>
            </a:r>
            <a:endParaRPr lang="en-US" sz="2400" dirty="0">
              <a:effectLst>
                <a:outerShdw blurRad="38100" dist="38100" dir="2700000" algn="tl">
                  <a:srgbClr val="000000">
                    <a:alpha val="43137"/>
                  </a:srgbClr>
                </a:outerShdw>
              </a:effectLst>
            </a:endParaRPr>
          </a:p>
          <a:p>
            <a:pPr marL="1028700" lvl="1" indent="-342900">
              <a:buFont typeface="Courier New" panose="02070309020205020404" pitchFamily="49" charset="0"/>
              <a:buChar char="o"/>
            </a:pPr>
            <a:r>
              <a:rPr lang="en-US" sz="2400" dirty="0"/>
              <a:t>Optically stimulated luminescent dosimeter (OSLD</a:t>
            </a:r>
            <a:r>
              <a:rPr lang="en-US" sz="2400" dirty="0" smtClean="0"/>
              <a:t>): </a:t>
            </a:r>
            <a:r>
              <a:rPr lang="en-US" sz="2400" dirty="0" smtClean="0">
                <a:effectLst>
                  <a:outerShdw blurRad="38100" dist="38100" dir="2700000" algn="tl">
                    <a:srgbClr val="000000">
                      <a:alpha val="43137"/>
                    </a:srgbClr>
                  </a:outerShdw>
                </a:effectLst>
              </a:rPr>
              <a:t>Al</a:t>
            </a:r>
            <a:r>
              <a:rPr lang="en-US" sz="2400" baseline="-25000" dirty="0" smtClean="0">
                <a:effectLst>
                  <a:outerShdw blurRad="38100" dist="38100" dir="2700000" algn="tl">
                    <a:srgbClr val="000000">
                      <a:alpha val="43137"/>
                    </a:srgbClr>
                  </a:outerShdw>
                </a:effectLst>
              </a:rPr>
              <a:t>2</a:t>
            </a:r>
            <a:r>
              <a:rPr lang="en-US" sz="2400" dirty="0" smtClean="0">
                <a:effectLst>
                  <a:outerShdw blurRad="38100" dist="38100" dir="2700000" algn="tl">
                    <a:srgbClr val="000000">
                      <a:alpha val="43137"/>
                    </a:srgbClr>
                  </a:outerShdw>
                </a:effectLst>
              </a:rPr>
              <a:t>O</a:t>
            </a:r>
            <a:r>
              <a:rPr lang="en-US" sz="2400" baseline="-25000" dirty="0" smtClean="0">
                <a:effectLst>
                  <a:outerShdw blurRad="38100" dist="38100" dir="2700000" algn="tl">
                    <a:srgbClr val="000000">
                      <a:alpha val="43137"/>
                    </a:srgbClr>
                  </a:outerShdw>
                </a:effectLst>
              </a:rPr>
              <a:t>3</a:t>
            </a:r>
            <a:r>
              <a:rPr lang="en-US" sz="2400" dirty="0" smtClean="0">
                <a:effectLst>
                  <a:outerShdw blurRad="38100" dist="38100" dir="2700000" algn="tl">
                    <a:srgbClr val="000000">
                      <a:alpha val="43137"/>
                    </a:srgbClr>
                  </a:outerShdw>
                </a:effectLst>
              </a:rPr>
              <a:t>:C</a:t>
            </a:r>
            <a:endParaRPr lang="en-US" sz="2400" dirty="0">
              <a:effectLst>
                <a:outerShdw blurRad="38100" dist="38100" dir="2700000" algn="tl">
                  <a:srgbClr val="000000">
                    <a:alpha val="43137"/>
                  </a:srgbClr>
                </a:outerShdw>
              </a:effectLst>
            </a:endParaRPr>
          </a:p>
          <a:p>
            <a:pPr marL="1485900" lvl="2" indent="-342900">
              <a:buFont typeface="Wingdings" panose="05000000000000000000" pitchFamily="2" charset="2"/>
              <a:buChar char="ü"/>
            </a:pPr>
            <a:r>
              <a:rPr lang="en-US" sz="2400" dirty="0"/>
              <a:t>TLD &amp; OSLD: Photomultiplier tube (PMT) to collect luminescent signals</a:t>
            </a:r>
          </a:p>
          <a:p>
            <a:pPr marL="1028700" lvl="1" indent="-342900">
              <a:buFont typeface="Courier New" panose="02070309020205020404" pitchFamily="49" charset="0"/>
              <a:buChar char="o"/>
            </a:pPr>
            <a:r>
              <a:rPr lang="en-US" sz="2400" dirty="0"/>
              <a:t>Diode: Semiconductor detectors (Silicon or Germanium)</a:t>
            </a:r>
          </a:p>
          <a:p>
            <a:pPr marL="1028700" lvl="1" indent="-342900">
              <a:buFont typeface="Courier New" panose="02070309020205020404" pitchFamily="49" charset="0"/>
              <a:buChar char="o"/>
            </a:pPr>
            <a:r>
              <a:rPr lang="en-US" sz="2400" dirty="0"/>
              <a:t>Diamond detectors (insulator)</a:t>
            </a:r>
          </a:p>
          <a:p>
            <a:pPr marL="1028700" lvl="1" indent="-342900">
              <a:buFont typeface="Courier New" panose="02070309020205020404" pitchFamily="49" charset="0"/>
              <a:buChar char="o"/>
            </a:pPr>
            <a:r>
              <a:rPr lang="en-US" sz="2400" dirty="0"/>
              <a:t>Scintillator detectors</a:t>
            </a:r>
          </a:p>
          <a:p>
            <a:pPr marL="342900" indent="-342900">
              <a:buFont typeface="Arial" panose="020B0604020202020204" pitchFamily="34" charset="0"/>
              <a:buChar char="•"/>
            </a:pPr>
            <a:r>
              <a:rPr lang="en-US" sz="2800" dirty="0"/>
              <a:t>Small size, high sensitivity, fast response time, no cables or electrometer</a:t>
            </a:r>
          </a:p>
          <a:p>
            <a:pPr marL="342900" indent="-342900">
              <a:buFont typeface="Arial" panose="020B0604020202020204" pitchFamily="34" charset="0"/>
              <a:buChar char="•"/>
            </a:pPr>
            <a:r>
              <a:rPr lang="en-US" sz="2800" dirty="0"/>
              <a:t>Wait time for radiation reading, not real-time </a:t>
            </a:r>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470805" y="635876"/>
            <a:ext cx="10565232" cy="591158"/>
          </a:xfrm>
        </p:spPr>
        <p:txBody>
          <a:bodyPr/>
          <a:lstStyle/>
          <a:p>
            <a:r>
              <a:rPr lang="en-US" dirty="0"/>
              <a:t>Solid State Detectors</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1105534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8217394" y="2041255"/>
            <a:ext cx="3357487" cy="3355833"/>
          </a:xfrm>
        </p:spPr>
        <p:txBody>
          <a:bodyPr/>
          <a:lstStyle/>
          <a:p>
            <a:pPr marL="342900" indent="-342900">
              <a:buFont typeface="Arial" panose="020B0604020202020204" pitchFamily="34" charset="0"/>
              <a:buChar char="•"/>
            </a:pPr>
            <a:r>
              <a:rPr lang="en-US" sz="2400" dirty="0"/>
              <a:t>Solid state physics: </a:t>
            </a:r>
          </a:p>
          <a:p>
            <a:pPr marL="1028700" lvl="1" indent="-342900">
              <a:buFont typeface="Courier New" panose="02070309020205020404" pitchFamily="49" charset="0"/>
              <a:buChar char="o"/>
            </a:pPr>
            <a:r>
              <a:rPr lang="en-US" sz="2000" dirty="0"/>
              <a:t>Conduction band</a:t>
            </a:r>
          </a:p>
          <a:p>
            <a:pPr marL="1028700" lvl="1" indent="-342900">
              <a:buFont typeface="Courier New" panose="02070309020205020404" pitchFamily="49" charset="0"/>
              <a:buChar char="o"/>
            </a:pPr>
            <a:r>
              <a:rPr lang="en-US" sz="2000" dirty="0"/>
              <a:t>Valence band</a:t>
            </a:r>
          </a:p>
          <a:p>
            <a:pPr marL="1028700" lvl="1" indent="-342900">
              <a:buFont typeface="Courier New" panose="02070309020205020404" pitchFamily="49" charset="0"/>
              <a:buChar char="o"/>
            </a:pPr>
            <a:r>
              <a:rPr lang="en-US" sz="2000" dirty="0"/>
              <a:t>Band gap</a:t>
            </a:r>
          </a:p>
          <a:p>
            <a:pPr marL="342900" indent="-342900">
              <a:buFont typeface="Arial" panose="020B0604020202020204" pitchFamily="34" charset="0"/>
              <a:buChar char="•"/>
            </a:pPr>
            <a:r>
              <a:rPr lang="en-US" sz="2400" dirty="0"/>
              <a:t>Electrons &amp; holes; electron can gain energy to move up to conduction band</a:t>
            </a:r>
          </a:p>
          <a:p>
            <a:pPr marL="342900" indent="-34290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272309" y="421025"/>
            <a:ext cx="11182177" cy="607960"/>
          </a:xfrm>
        </p:spPr>
        <p:txBody>
          <a:bodyPr/>
          <a:lstStyle/>
          <a:p>
            <a:r>
              <a:rPr lang="en-US" dirty="0"/>
              <a:t>Solid state detector principle </a:t>
            </a:r>
            <a:r>
              <a:rPr lang="en-US" sz="2400" dirty="0"/>
              <a:t>(conductor, semi-conductor &amp; insulator)</a:t>
            </a:r>
            <a:endParaRPr lang="en-US" dirty="0"/>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3074" name="Picture 2" descr="Differences Between Conductor, Semiconductor &amp; Insula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309" y="1433294"/>
            <a:ext cx="7544295" cy="43110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58FC9E9-C22B-E1AA-0266-2024D8BAD571}"/>
              </a:ext>
            </a:extLst>
          </p:cNvPr>
          <p:cNvSpPr txBox="1"/>
          <p:nvPr/>
        </p:nvSpPr>
        <p:spPr>
          <a:xfrm>
            <a:off x="3098800" y="5761351"/>
            <a:ext cx="2052613" cy="369332"/>
          </a:xfrm>
          <a:prstGeom prst="rect">
            <a:avLst/>
          </a:prstGeom>
          <a:noFill/>
        </p:spPr>
        <p:txBody>
          <a:bodyPr wrap="none" rtlCol="0">
            <a:spAutoFit/>
          </a:bodyPr>
          <a:lstStyle/>
          <a:p>
            <a:pPr algn="l"/>
            <a:r>
              <a:rPr lang="en-US" b="1" dirty="0">
                <a:solidFill>
                  <a:srgbClr val="0000FF"/>
                </a:solidFill>
              </a:rPr>
              <a:t>Silicon, Germanium</a:t>
            </a:r>
          </a:p>
        </p:txBody>
      </p:sp>
      <p:sp>
        <p:nvSpPr>
          <p:cNvPr id="7" name="TextBox 6">
            <a:extLst>
              <a:ext uri="{FF2B5EF4-FFF2-40B4-BE49-F238E27FC236}">
                <a16:creationId xmlns:a16="http://schemas.microsoft.com/office/drawing/2014/main" id="{5DDBEFEB-4C99-43AB-5ED7-7EFFD45DF300}"/>
              </a:ext>
            </a:extLst>
          </p:cNvPr>
          <p:cNvSpPr txBox="1"/>
          <p:nvPr/>
        </p:nvSpPr>
        <p:spPr>
          <a:xfrm>
            <a:off x="5509340" y="5779298"/>
            <a:ext cx="2196435" cy="369332"/>
          </a:xfrm>
          <a:prstGeom prst="rect">
            <a:avLst/>
          </a:prstGeom>
          <a:noFill/>
        </p:spPr>
        <p:txBody>
          <a:bodyPr wrap="none" rtlCol="0">
            <a:spAutoFit/>
          </a:bodyPr>
          <a:lstStyle/>
          <a:p>
            <a:pPr algn="l"/>
            <a:r>
              <a:rPr lang="en-US" b="1" dirty="0">
                <a:solidFill>
                  <a:srgbClr val="0000FF"/>
                </a:solidFill>
              </a:rPr>
              <a:t>Diamond, </a:t>
            </a:r>
            <a:r>
              <a:rPr lang="en-US" b="1" dirty="0" smtClean="0">
                <a:solidFill>
                  <a:srgbClr val="0000FF"/>
                </a:solidFill>
              </a:rPr>
              <a:t>Glass</a:t>
            </a:r>
            <a:r>
              <a:rPr lang="en-US" b="1" dirty="0">
                <a:solidFill>
                  <a:srgbClr val="0000FF"/>
                </a:solidFill>
              </a:rPr>
              <a:t>.… </a:t>
            </a:r>
          </a:p>
        </p:txBody>
      </p:sp>
    </p:spTree>
    <p:extLst>
      <p:ext uri="{BB962C8B-B14F-4D97-AF65-F5344CB8AC3E}">
        <p14:creationId xmlns:p14="http://schemas.microsoft.com/office/powerpoint/2010/main" val="949547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8D47B3-8BDA-4C8B-3564-9D5E151B49F8}"/>
              </a:ext>
            </a:extLst>
          </p:cNvPr>
          <p:cNvSpPr>
            <a:spLocks noGrp="1"/>
          </p:cNvSpPr>
          <p:nvPr>
            <p:ph type="body" sz="quarter" idx="10"/>
          </p:nvPr>
        </p:nvSpPr>
        <p:spPr>
          <a:xfrm>
            <a:off x="667550" y="1771477"/>
            <a:ext cx="10565232" cy="3780663"/>
          </a:xfrm>
        </p:spPr>
        <p:txBody>
          <a:bodyPr/>
          <a:lstStyle/>
          <a:p>
            <a:pPr marL="342900" indent="-342900">
              <a:buFont typeface="Arial" panose="020B0604020202020204" pitchFamily="34" charset="0"/>
              <a:buChar char="•"/>
            </a:pPr>
            <a:r>
              <a:rPr lang="en-US" sz="2400" dirty="0"/>
              <a:t>Radiation therapy medical physicist</a:t>
            </a:r>
          </a:p>
          <a:p>
            <a:pPr marL="342900" indent="-342900">
              <a:buFont typeface="Arial" panose="020B0604020202020204" pitchFamily="34" charset="0"/>
              <a:buChar char="•"/>
            </a:pPr>
            <a:r>
              <a:rPr lang="en-US" sz="2400" dirty="0"/>
              <a:t>Formally, high energy experimental physicist</a:t>
            </a:r>
          </a:p>
          <a:p>
            <a:pPr marL="1028700" lvl="1" indent="-342900"/>
            <a:r>
              <a:rPr lang="en-US" sz="2000" dirty="0"/>
              <a:t>Stanford linear accelerator center :  SLD experiment working on QCD</a:t>
            </a:r>
          </a:p>
          <a:p>
            <a:pPr marL="1028700" lvl="1" indent="-342900"/>
            <a:r>
              <a:rPr lang="en-US" sz="2000" dirty="0"/>
              <a:t>Fermi national laboratory: Neutrino oscillation experiment (MINOS)</a:t>
            </a:r>
          </a:p>
          <a:p>
            <a:pPr marL="342900" indent="-342900">
              <a:buFont typeface="Arial" panose="020B0604020202020204" pitchFamily="34" charset="0"/>
              <a:buChar char="•"/>
            </a:pPr>
            <a:r>
              <a:rPr lang="en-US" sz="2400" dirty="0"/>
              <a:t>Re-trained as a medical physicist at Memorial Sloan-Kettering Cancer Center (MSKCC) in NYC</a:t>
            </a:r>
          </a:p>
          <a:p>
            <a:pPr marL="342900" indent="-342900">
              <a:buFont typeface="Arial" panose="020B0604020202020204" pitchFamily="34" charset="0"/>
              <a:buChar char="•"/>
            </a:pPr>
            <a:r>
              <a:rPr lang="en-US" sz="2400" dirty="0"/>
              <a:t>Currently, faculty member at Loyola University of Chicago</a:t>
            </a:r>
          </a:p>
          <a:p>
            <a:pPr marL="342900" indent="-342900">
              <a:buFont typeface="Arial" panose="020B0604020202020204" pitchFamily="34" charset="0"/>
              <a:buChar char="•"/>
            </a:pPr>
            <a:r>
              <a:rPr lang="en-US" sz="2400" dirty="0"/>
              <a:t>Associate director of medical physics at radiation oncology department</a:t>
            </a:r>
          </a:p>
          <a:p>
            <a:pPr marL="342900" indent="-342900">
              <a:buFont typeface="Arial" panose="020B0604020202020204" pitchFamily="34" charset="0"/>
              <a:buChar char="•"/>
            </a:pPr>
            <a:r>
              <a:rPr lang="en-US" sz="2400" dirty="0"/>
              <a:t>Clinical work, teaching/mentoring, research and outreach</a:t>
            </a:r>
          </a:p>
          <a:p>
            <a:pPr marL="342900" indent="-342900"/>
            <a:endParaRPr lang="en-US" dirty="0"/>
          </a:p>
        </p:txBody>
      </p:sp>
      <p:sp>
        <p:nvSpPr>
          <p:cNvPr id="4" name="Text Placeholder 3">
            <a:extLst>
              <a:ext uri="{FF2B5EF4-FFF2-40B4-BE49-F238E27FC236}">
                <a16:creationId xmlns:a16="http://schemas.microsoft.com/office/drawing/2014/main" id="{397D14CE-6198-3216-D6D8-2D1A2D8F3FDC}"/>
              </a:ext>
            </a:extLst>
          </p:cNvPr>
          <p:cNvSpPr>
            <a:spLocks noGrp="1"/>
          </p:cNvSpPr>
          <p:nvPr>
            <p:ph type="body" sz="quarter" idx="11"/>
          </p:nvPr>
        </p:nvSpPr>
        <p:spPr>
          <a:xfrm>
            <a:off x="667550" y="115835"/>
            <a:ext cx="10565232" cy="1314674"/>
          </a:xfrm>
        </p:spPr>
        <p:txBody>
          <a:bodyPr/>
          <a:lstStyle/>
          <a:p>
            <a:r>
              <a:rPr lang="en-US" dirty="0"/>
              <a:t>Introducing myself</a:t>
            </a:r>
          </a:p>
        </p:txBody>
      </p:sp>
      <p:sp>
        <p:nvSpPr>
          <p:cNvPr id="5" name="Text Placeholder 4">
            <a:extLst>
              <a:ext uri="{FF2B5EF4-FFF2-40B4-BE49-F238E27FC236}">
                <a16:creationId xmlns:a16="http://schemas.microsoft.com/office/drawing/2014/main" id="{94022EC0-944D-F5A0-9840-DDAB788F7328}"/>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3747841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247360" y="4488997"/>
            <a:ext cx="11877575" cy="2369003"/>
          </a:xfrm>
          <a:solidFill>
            <a:schemeClr val="bg1"/>
          </a:solidFill>
        </p:spPr>
        <p:txBody>
          <a:bodyPr/>
          <a:lstStyle/>
          <a:p>
            <a:pPr marL="1028700" lvl="1" indent="-342900"/>
            <a:r>
              <a:rPr lang="en-US" sz="1800" dirty="0" smtClean="0"/>
              <a:t>Radiation </a:t>
            </a:r>
            <a:r>
              <a:rPr lang="en-US" sz="1800" dirty="0"/>
              <a:t>ionization creates electron-hole pairs</a:t>
            </a:r>
          </a:p>
          <a:p>
            <a:pPr marL="1028700" lvl="1" indent="-342900"/>
            <a:r>
              <a:rPr lang="en-US" sz="1800" dirty="0"/>
              <a:t>Electrons move to conduction band and gets trapped in band gap (defects) and holes get trapped in defects</a:t>
            </a:r>
          </a:p>
          <a:p>
            <a:pPr marL="1028700" lvl="1" indent="-342900"/>
            <a:r>
              <a:rPr lang="en-US" sz="1800" dirty="0"/>
              <a:t>Heat/light stimulation:  When stimulated by </a:t>
            </a:r>
            <a:r>
              <a:rPr lang="en-US" sz="1800" dirty="0" smtClean="0"/>
              <a:t>heat/light</a:t>
            </a:r>
            <a:r>
              <a:rPr lang="en-US" sz="1800" dirty="0"/>
              <a:t>, trapped electrons gain sufficient energy to move back to the conduction band, </a:t>
            </a:r>
            <a:r>
              <a:rPr lang="en-US" sz="1800" dirty="0" smtClean="0"/>
              <a:t>then </a:t>
            </a:r>
            <a:r>
              <a:rPr lang="en-US" sz="1800" dirty="0"/>
              <a:t>they can recombine with trapped holes. </a:t>
            </a:r>
          </a:p>
          <a:p>
            <a:pPr marL="1028700" lvl="1" indent="-342900"/>
            <a:r>
              <a:rPr lang="en-US" sz="1800" dirty="0"/>
              <a:t>This recombination process emits light, a phenomenon known as luminescence.</a:t>
            </a:r>
          </a:p>
          <a:p>
            <a:pPr marL="1028700" lvl="1" indent="-342900"/>
            <a:r>
              <a:rPr lang="en-US" sz="1800" b="1" dirty="0"/>
              <a:t>The intensity of the emitted luminescence is proportional to the amount of radiation absorbed by the detector</a:t>
            </a:r>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247360" y="422550"/>
            <a:ext cx="11216361" cy="536181"/>
          </a:xfrm>
        </p:spPr>
        <p:txBody>
          <a:bodyPr/>
          <a:lstStyle/>
          <a:p>
            <a:r>
              <a:rPr lang="en-US" sz="3200" dirty="0"/>
              <a:t>Semiconductor to emit luminescence light </a:t>
            </a:r>
            <a:r>
              <a:rPr lang="en-US" sz="2400" dirty="0"/>
              <a:t>(TLD &amp; OSLD)</a:t>
            </a:r>
            <a:endParaRPr lang="en-US" sz="3200" dirty="0"/>
          </a:p>
        </p:txBody>
      </p:sp>
      <p:grpSp>
        <p:nvGrpSpPr>
          <p:cNvPr id="8" name="Group 7">
            <a:extLst>
              <a:ext uri="{FF2B5EF4-FFF2-40B4-BE49-F238E27FC236}">
                <a16:creationId xmlns:a16="http://schemas.microsoft.com/office/drawing/2014/main" id="{02C83F28-09C5-574A-8039-7E4B49663BEB}"/>
              </a:ext>
            </a:extLst>
          </p:cNvPr>
          <p:cNvGrpSpPr/>
          <p:nvPr/>
        </p:nvGrpSpPr>
        <p:grpSpPr>
          <a:xfrm>
            <a:off x="1351752" y="1038840"/>
            <a:ext cx="8275328" cy="3370048"/>
            <a:chOff x="248209" y="1792161"/>
            <a:chExt cx="10678781" cy="4050659"/>
          </a:xfrm>
        </p:grpSpPr>
        <p:pic>
          <p:nvPicPr>
            <p:cNvPr id="6" name="Picture 5"/>
            <p:cNvPicPr>
              <a:picLocks noChangeAspect="1"/>
            </p:cNvPicPr>
            <p:nvPr/>
          </p:nvPicPr>
          <p:blipFill rotWithShape="1">
            <a:blip r:embed="rId2"/>
            <a:srcRect t="5769"/>
            <a:stretch/>
          </p:blipFill>
          <p:spPr>
            <a:xfrm>
              <a:off x="248209" y="1819656"/>
              <a:ext cx="5435816" cy="4023164"/>
            </a:xfrm>
            <a:prstGeom prst="rect">
              <a:avLst/>
            </a:prstGeom>
          </p:spPr>
        </p:pic>
        <p:pic>
          <p:nvPicPr>
            <p:cNvPr id="7" name="Picture 6"/>
            <p:cNvPicPr>
              <a:picLocks noChangeAspect="1"/>
            </p:cNvPicPr>
            <p:nvPr/>
          </p:nvPicPr>
          <p:blipFill rotWithShape="1">
            <a:blip r:embed="rId3"/>
            <a:srcRect l="1407" t="5125"/>
            <a:stretch/>
          </p:blipFill>
          <p:spPr>
            <a:xfrm>
              <a:off x="5588775" y="1792161"/>
              <a:ext cx="5338215" cy="4050659"/>
            </a:xfrm>
            <a:prstGeom prst="rect">
              <a:avLst/>
            </a:prstGeom>
          </p:spPr>
        </p:pic>
      </p:grpSp>
      <p:sp>
        <p:nvSpPr>
          <p:cNvPr id="4" name="TextBox 3"/>
          <p:cNvSpPr txBox="1"/>
          <p:nvPr/>
        </p:nvSpPr>
        <p:spPr>
          <a:xfrm>
            <a:off x="9989390" y="1656272"/>
            <a:ext cx="1992702" cy="707886"/>
          </a:xfrm>
          <a:prstGeom prst="rect">
            <a:avLst/>
          </a:prstGeom>
          <a:noFill/>
        </p:spPr>
        <p:txBody>
          <a:bodyPr wrap="square" rtlCol="0">
            <a:spAutoFit/>
          </a:bodyPr>
          <a:lstStyle/>
          <a:p>
            <a:pPr algn="l"/>
            <a:r>
              <a:rPr lang="en-US" sz="2000" b="1" dirty="0" smtClean="0">
                <a:solidFill>
                  <a:srgbClr val="FF0000"/>
                </a:solidFill>
              </a:rPr>
              <a:t>Energy level diagram of LD</a:t>
            </a:r>
            <a:endParaRPr lang="en-US" sz="2000" b="1" dirty="0">
              <a:solidFill>
                <a:srgbClr val="FF0000"/>
              </a:solidFill>
            </a:endParaRPr>
          </a:p>
        </p:txBody>
      </p:sp>
      <p:cxnSp>
        <p:nvCxnSpPr>
          <p:cNvPr id="9" name="Straight Arrow Connector 8"/>
          <p:cNvCxnSpPr/>
          <p:nvPr/>
        </p:nvCxnSpPr>
        <p:spPr>
          <a:xfrm flipV="1">
            <a:off x="1112808" y="1061715"/>
            <a:ext cx="20077" cy="31307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240987" y="1471605"/>
            <a:ext cx="1102463" cy="369332"/>
          </a:xfrm>
          <a:prstGeom prst="rect">
            <a:avLst/>
          </a:prstGeom>
          <a:noFill/>
        </p:spPr>
        <p:txBody>
          <a:bodyPr wrap="square" rtlCol="0">
            <a:spAutoFit/>
          </a:bodyPr>
          <a:lstStyle/>
          <a:p>
            <a:pPr algn="l"/>
            <a:r>
              <a:rPr lang="en-US" b="1" dirty="0" smtClean="0">
                <a:solidFill>
                  <a:srgbClr val="FF0000"/>
                </a:solidFill>
              </a:rPr>
              <a:t>Energy</a:t>
            </a:r>
            <a:endParaRPr lang="en-US" b="1" dirty="0">
              <a:solidFill>
                <a:srgbClr val="FF0000"/>
              </a:solidFill>
            </a:endParaRPr>
          </a:p>
        </p:txBody>
      </p:sp>
    </p:spTree>
    <p:extLst>
      <p:ext uri="{BB962C8B-B14F-4D97-AF65-F5344CB8AC3E}">
        <p14:creationId xmlns:p14="http://schemas.microsoft.com/office/powerpoint/2010/main" val="1437814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461B0D-9668-5B92-881C-C0EAFECE227B}"/>
              </a:ext>
            </a:extLst>
          </p:cNvPr>
          <p:cNvSpPr>
            <a:spLocks noGrp="1"/>
          </p:cNvSpPr>
          <p:nvPr>
            <p:ph type="body" sz="quarter" idx="10"/>
          </p:nvPr>
        </p:nvSpPr>
        <p:spPr>
          <a:xfrm>
            <a:off x="7828384" y="884243"/>
            <a:ext cx="4121021" cy="5706866"/>
          </a:xfrm>
        </p:spPr>
        <p:txBody>
          <a:bodyPr/>
          <a:lstStyle/>
          <a:p>
            <a:r>
              <a:rPr lang="en-US" dirty="0"/>
              <a:t>Useful for light detection of very weak signals, is a </a:t>
            </a:r>
            <a:r>
              <a:rPr lang="en-US" dirty="0" err="1"/>
              <a:t>photoemissive</a:t>
            </a:r>
            <a:r>
              <a:rPr lang="en-US" dirty="0"/>
              <a:t> device in which the absorption of a photon results in the emission of an electron. These detectors work by amplifying the electrons generated by a photocathode exposed to a photon flux.</a:t>
            </a:r>
          </a:p>
          <a:p>
            <a:r>
              <a:rPr lang="en-US" dirty="0"/>
              <a:t>PMTs acquire light through a glass or quartz window that covers a photosensitive surface, called a photocathode, which then releases electrons that are multiplied by electrodes known as metal channel dynodes. At the end of the dynode chain is an anode or collection electrode. Over a very large range, the current flowing from the anode to ground is directly proportional to the photoelectron flux generated by the photocathode.</a:t>
            </a:r>
          </a:p>
        </p:txBody>
      </p:sp>
      <p:sp>
        <p:nvSpPr>
          <p:cNvPr id="3" name="Text Placeholder 2">
            <a:extLst>
              <a:ext uri="{FF2B5EF4-FFF2-40B4-BE49-F238E27FC236}">
                <a16:creationId xmlns:a16="http://schemas.microsoft.com/office/drawing/2014/main" id="{6FCAA37E-A6AF-2374-5836-B431A411052E}"/>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545A6F20-D496-5D75-AC35-30AA8AAE3AC2}"/>
              </a:ext>
            </a:extLst>
          </p:cNvPr>
          <p:cNvSpPr>
            <a:spLocks noGrp="1"/>
          </p:cNvSpPr>
          <p:nvPr>
            <p:ph type="body" sz="quarter" idx="11"/>
          </p:nvPr>
        </p:nvSpPr>
        <p:spPr>
          <a:xfrm>
            <a:off x="484234" y="365936"/>
            <a:ext cx="10565232" cy="759616"/>
          </a:xfrm>
        </p:spPr>
        <p:txBody>
          <a:bodyPr/>
          <a:lstStyle/>
          <a:p>
            <a:r>
              <a:rPr lang="en-US" dirty="0"/>
              <a:t>Photomultiplier Tube (PMT)</a:t>
            </a:r>
          </a:p>
        </p:txBody>
      </p:sp>
      <p:sp>
        <p:nvSpPr>
          <p:cNvPr id="5" name="Text Placeholder 4">
            <a:extLst>
              <a:ext uri="{FF2B5EF4-FFF2-40B4-BE49-F238E27FC236}">
                <a16:creationId xmlns:a16="http://schemas.microsoft.com/office/drawing/2014/main" id="{4F6523FA-184E-C689-EA88-FD68F7584AF2}"/>
              </a:ext>
            </a:extLst>
          </p:cNvPr>
          <p:cNvSpPr>
            <a:spLocks noGrp="1"/>
          </p:cNvSpPr>
          <p:nvPr>
            <p:ph type="body" sz="quarter" idx="17"/>
          </p:nvPr>
        </p:nvSpPr>
        <p:spPr/>
        <p:txBody>
          <a:bodyPr/>
          <a:lstStyle/>
          <a:p>
            <a:endParaRPr lang="en-US"/>
          </a:p>
        </p:txBody>
      </p:sp>
      <p:pic>
        <p:nvPicPr>
          <p:cNvPr id="6" name="Picture 5">
            <a:extLst>
              <a:ext uri="{FF2B5EF4-FFF2-40B4-BE49-F238E27FC236}">
                <a16:creationId xmlns:a16="http://schemas.microsoft.com/office/drawing/2014/main" id="{D39759EB-AFBA-C825-3A4D-DB02673D47E5}"/>
              </a:ext>
            </a:extLst>
          </p:cNvPr>
          <p:cNvPicPr>
            <a:picLocks noChangeAspect="1"/>
          </p:cNvPicPr>
          <p:nvPr/>
        </p:nvPicPr>
        <p:blipFill>
          <a:blip r:embed="rId2"/>
          <a:stretch>
            <a:fillRect/>
          </a:stretch>
        </p:blipFill>
        <p:spPr>
          <a:xfrm>
            <a:off x="65314" y="1224082"/>
            <a:ext cx="7422699" cy="4715597"/>
          </a:xfrm>
          <a:prstGeom prst="rect">
            <a:avLst/>
          </a:prstGeom>
        </p:spPr>
      </p:pic>
    </p:spTree>
    <p:extLst>
      <p:ext uri="{BB962C8B-B14F-4D97-AF65-F5344CB8AC3E}">
        <p14:creationId xmlns:p14="http://schemas.microsoft.com/office/powerpoint/2010/main" val="791002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832103" y="0"/>
            <a:ext cx="10565232" cy="984759"/>
          </a:xfrm>
        </p:spPr>
        <p:txBody>
          <a:bodyPr/>
          <a:lstStyle/>
          <a:p>
            <a:r>
              <a:rPr lang="en-US" dirty="0"/>
              <a:t>TLD/OSLD: readers receive signals using PMT</a:t>
            </a:r>
          </a:p>
        </p:txBody>
      </p:sp>
      <p:pic>
        <p:nvPicPr>
          <p:cNvPr id="6" name="Picture 5"/>
          <p:cNvPicPr>
            <a:picLocks noChangeAspect="1"/>
          </p:cNvPicPr>
          <p:nvPr/>
        </p:nvPicPr>
        <p:blipFill rotWithShape="1">
          <a:blip r:embed="rId2"/>
          <a:srcRect t="6739"/>
          <a:stretch/>
        </p:blipFill>
        <p:spPr>
          <a:xfrm>
            <a:off x="1389516" y="3974445"/>
            <a:ext cx="2951687" cy="2560710"/>
          </a:xfrm>
          <a:prstGeom prst="rect">
            <a:avLst/>
          </a:prstGeom>
        </p:spPr>
      </p:pic>
      <p:pic>
        <p:nvPicPr>
          <p:cNvPr id="7" name="Picture 6"/>
          <p:cNvPicPr>
            <a:picLocks noChangeAspect="1"/>
          </p:cNvPicPr>
          <p:nvPr/>
        </p:nvPicPr>
        <p:blipFill>
          <a:blip r:embed="rId3"/>
          <a:stretch>
            <a:fillRect/>
          </a:stretch>
        </p:blipFill>
        <p:spPr>
          <a:xfrm>
            <a:off x="7039180" y="4010253"/>
            <a:ext cx="3485355" cy="2511505"/>
          </a:xfrm>
          <a:prstGeom prst="rect">
            <a:avLst/>
          </a:prstGeom>
        </p:spPr>
      </p:pic>
      <p:pic>
        <p:nvPicPr>
          <p:cNvPr id="9" name="Picture 8">
            <a:extLst>
              <a:ext uri="{FF2B5EF4-FFF2-40B4-BE49-F238E27FC236}">
                <a16:creationId xmlns:a16="http://schemas.microsoft.com/office/drawing/2014/main" id="{A9B7D35B-EB2D-49A9-811B-046363F2725D}"/>
              </a:ext>
            </a:extLst>
          </p:cNvPr>
          <p:cNvPicPr>
            <a:picLocks noChangeAspect="1"/>
          </p:cNvPicPr>
          <p:nvPr/>
        </p:nvPicPr>
        <p:blipFill>
          <a:blip r:embed="rId4"/>
          <a:stretch>
            <a:fillRect/>
          </a:stretch>
        </p:blipFill>
        <p:spPr>
          <a:xfrm>
            <a:off x="1013901" y="1265855"/>
            <a:ext cx="10201637" cy="2718625"/>
          </a:xfrm>
          <a:prstGeom prst="rect">
            <a:avLst/>
          </a:prstGeom>
        </p:spPr>
      </p:pic>
      <p:sp>
        <p:nvSpPr>
          <p:cNvPr id="2" name="TextBox 1">
            <a:extLst>
              <a:ext uri="{FF2B5EF4-FFF2-40B4-BE49-F238E27FC236}">
                <a16:creationId xmlns:a16="http://schemas.microsoft.com/office/drawing/2014/main" id="{56CEE13A-A172-D0E0-2003-174F80B1634E}"/>
              </a:ext>
            </a:extLst>
          </p:cNvPr>
          <p:cNvSpPr txBox="1"/>
          <p:nvPr/>
        </p:nvSpPr>
        <p:spPr>
          <a:xfrm>
            <a:off x="4603750" y="5899150"/>
            <a:ext cx="1035861" cy="369332"/>
          </a:xfrm>
          <a:prstGeom prst="rect">
            <a:avLst/>
          </a:prstGeom>
          <a:noFill/>
        </p:spPr>
        <p:txBody>
          <a:bodyPr wrap="none" rtlCol="0">
            <a:spAutoFit/>
          </a:bodyPr>
          <a:lstStyle/>
          <a:p>
            <a:pPr algn="l"/>
            <a:r>
              <a:rPr lang="en-US" b="1" dirty="0">
                <a:solidFill>
                  <a:srgbClr val="FF0000"/>
                </a:solidFill>
              </a:rPr>
              <a:t>HEATING</a:t>
            </a:r>
          </a:p>
        </p:txBody>
      </p:sp>
      <p:sp>
        <p:nvSpPr>
          <p:cNvPr id="8" name="TextBox 7">
            <a:extLst>
              <a:ext uri="{FF2B5EF4-FFF2-40B4-BE49-F238E27FC236}">
                <a16:creationId xmlns:a16="http://schemas.microsoft.com/office/drawing/2014/main" id="{D809B8A0-96C4-DCAC-C1A5-753ADEF4789F}"/>
              </a:ext>
            </a:extLst>
          </p:cNvPr>
          <p:cNvSpPr txBox="1"/>
          <p:nvPr/>
        </p:nvSpPr>
        <p:spPr>
          <a:xfrm>
            <a:off x="10840275" y="5978525"/>
            <a:ext cx="750526" cy="369332"/>
          </a:xfrm>
          <a:prstGeom prst="rect">
            <a:avLst/>
          </a:prstGeom>
          <a:noFill/>
        </p:spPr>
        <p:txBody>
          <a:bodyPr wrap="none" rtlCol="0">
            <a:spAutoFit/>
          </a:bodyPr>
          <a:lstStyle/>
          <a:p>
            <a:pPr algn="l"/>
            <a:r>
              <a:rPr lang="en-US" b="1" dirty="0">
                <a:solidFill>
                  <a:srgbClr val="FF0000"/>
                </a:solidFill>
              </a:rPr>
              <a:t>LIGHT</a:t>
            </a:r>
          </a:p>
        </p:txBody>
      </p:sp>
    </p:spTree>
    <p:extLst>
      <p:ext uri="{BB962C8B-B14F-4D97-AF65-F5344CB8AC3E}">
        <p14:creationId xmlns:p14="http://schemas.microsoft.com/office/powerpoint/2010/main" val="2590466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C39BC9-0997-C115-2065-5940DD6A8C0D}"/>
              </a:ext>
            </a:extLst>
          </p:cNvPr>
          <p:cNvSpPr>
            <a:spLocks noGrp="1"/>
          </p:cNvSpPr>
          <p:nvPr>
            <p:ph type="body" sz="quarter" idx="10"/>
          </p:nvPr>
        </p:nvSpPr>
        <p:spPr>
          <a:xfrm>
            <a:off x="342951" y="1253947"/>
            <a:ext cx="4722373" cy="5052913"/>
          </a:xfrm>
        </p:spPr>
        <p:txBody>
          <a:bodyPr/>
          <a:lstStyle/>
          <a:p>
            <a:pPr marL="342900" indent="-342900">
              <a:buFont typeface="Arial" panose="020B0604020202020204" pitchFamily="34" charset="0"/>
              <a:buChar char="•"/>
            </a:pPr>
            <a:r>
              <a:rPr lang="en-US" sz="2600" dirty="0"/>
              <a:t>Convenient: no cable or electrometer</a:t>
            </a:r>
          </a:p>
          <a:p>
            <a:pPr marL="342900" indent="-342900">
              <a:buFont typeface="Arial" panose="020B0604020202020204" pitchFamily="34" charset="0"/>
              <a:buChar char="•"/>
            </a:pPr>
            <a:r>
              <a:rPr lang="en-US" sz="2600" dirty="0"/>
              <a:t>Small to measure radiation on localized areas</a:t>
            </a:r>
          </a:p>
          <a:p>
            <a:pPr marL="342900" indent="-342900">
              <a:buFont typeface="Arial" panose="020B0604020202020204" pitchFamily="34" charset="0"/>
              <a:buChar char="•"/>
            </a:pPr>
            <a:r>
              <a:rPr lang="en-US" sz="2600" dirty="0"/>
              <a:t>Used to measure entering radiation dose on patient (in-vivo dosimetry)</a:t>
            </a:r>
          </a:p>
          <a:p>
            <a:pPr marL="342900" indent="-342900">
              <a:buFont typeface="Arial" panose="020B0604020202020204" pitchFamily="34" charset="0"/>
              <a:buChar char="•"/>
            </a:pPr>
            <a:r>
              <a:rPr lang="en-US" sz="2600" dirty="0"/>
              <a:t>Characterize radiation treatment </a:t>
            </a:r>
            <a:r>
              <a:rPr lang="en-US" sz="2600" dirty="0" smtClean="0"/>
              <a:t>beams</a:t>
            </a:r>
          </a:p>
          <a:p>
            <a:pPr marL="342900" indent="-342900">
              <a:buFont typeface="Arial" panose="020B0604020202020204" pitchFamily="34" charset="0"/>
              <a:buChar char="•"/>
            </a:pPr>
            <a:r>
              <a:rPr lang="en-US" sz="2600" dirty="0"/>
              <a:t>L</a:t>
            </a:r>
            <a:r>
              <a:rPr lang="en-US" sz="2600" dirty="0" smtClean="0"/>
              <a:t>arger measurement uncertainty</a:t>
            </a:r>
          </a:p>
          <a:p>
            <a:pPr marL="342900" indent="-342900">
              <a:buFont typeface="Arial" panose="020B0604020202020204" pitchFamily="34" charset="0"/>
              <a:buChar char="•"/>
            </a:pPr>
            <a:r>
              <a:rPr lang="en-US" sz="2600" dirty="0" smtClean="0"/>
              <a:t>Need reading devices</a:t>
            </a:r>
            <a:endParaRPr lang="en-US" sz="2600"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37E2C1B9-487F-BCA3-4412-F07817014333}"/>
              </a:ext>
            </a:extLst>
          </p:cNvPr>
          <p:cNvSpPr>
            <a:spLocks noGrp="1"/>
          </p:cNvSpPr>
          <p:nvPr>
            <p:ph type="body" sz="quarter" idx="11"/>
          </p:nvPr>
        </p:nvSpPr>
        <p:spPr>
          <a:xfrm>
            <a:off x="838200" y="376015"/>
            <a:ext cx="10565232" cy="728885"/>
          </a:xfrm>
        </p:spPr>
        <p:txBody>
          <a:bodyPr/>
          <a:lstStyle/>
          <a:p>
            <a:r>
              <a:rPr lang="en-US" dirty="0"/>
              <a:t>Why TLD &amp; OSLD?</a:t>
            </a:r>
          </a:p>
        </p:txBody>
      </p:sp>
      <p:sp>
        <p:nvSpPr>
          <p:cNvPr id="5" name="Text Placeholder 4">
            <a:extLst>
              <a:ext uri="{FF2B5EF4-FFF2-40B4-BE49-F238E27FC236}">
                <a16:creationId xmlns:a16="http://schemas.microsoft.com/office/drawing/2014/main" id="{AA0884C6-F6CC-E156-AEA8-9BB35E839E8C}"/>
              </a:ext>
            </a:extLst>
          </p:cNvPr>
          <p:cNvSpPr>
            <a:spLocks noGrp="1"/>
          </p:cNvSpPr>
          <p:nvPr>
            <p:ph type="body" sz="quarter" idx="17"/>
          </p:nvPr>
        </p:nvSpPr>
        <p:spPr>
          <a:xfrm>
            <a:off x="6535647" y="6462135"/>
            <a:ext cx="4867785" cy="138499"/>
          </a:xfrm>
        </p:spPr>
        <p:txBody>
          <a:bodyPr/>
          <a:lstStyle/>
          <a:p>
            <a:r>
              <a:rPr lang="en-US" dirty="0"/>
              <a:t>T</a:t>
            </a:r>
          </a:p>
        </p:txBody>
      </p:sp>
      <p:pic>
        <p:nvPicPr>
          <p:cNvPr id="6" name="Picture 5">
            <a:extLst>
              <a:ext uri="{FF2B5EF4-FFF2-40B4-BE49-F238E27FC236}">
                <a16:creationId xmlns:a16="http://schemas.microsoft.com/office/drawing/2014/main" id="{B9B91549-FF02-9147-A41A-D2CE087F8280}"/>
              </a:ext>
            </a:extLst>
          </p:cNvPr>
          <p:cNvPicPr>
            <a:picLocks noChangeAspect="1"/>
          </p:cNvPicPr>
          <p:nvPr/>
        </p:nvPicPr>
        <p:blipFill>
          <a:blip r:embed="rId2"/>
          <a:stretch>
            <a:fillRect/>
          </a:stretch>
        </p:blipFill>
        <p:spPr>
          <a:xfrm>
            <a:off x="8532432" y="3346736"/>
            <a:ext cx="3564318" cy="2867891"/>
          </a:xfrm>
          <a:prstGeom prst="rect">
            <a:avLst/>
          </a:prstGeom>
        </p:spPr>
      </p:pic>
      <p:pic>
        <p:nvPicPr>
          <p:cNvPr id="8" name="Picture 7">
            <a:extLst>
              <a:ext uri="{FF2B5EF4-FFF2-40B4-BE49-F238E27FC236}">
                <a16:creationId xmlns:a16="http://schemas.microsoft.com/office/drawing/2014/main" id="{A86D7675-D72B-DA53-E1B7-CD9B1B7E4DEA}"/>
              </a:ext>
            </a:extLst>
          </p:cNvPr>
          <p:cNvPicPr>
            <a:picLocks noChangeAspect="1"/>
          </p:cNvPicPr>
          <p:nvPr/>
        </p:nvPicPr>
        <p:blipFill>
          <a:blip r:embed="rId3"/>
          <a:stretch>
            <a:fillRect/>
          </a:stretch>
        </p:blipFill>
        <p:spPr>
          <a:xfrm>
            <a:off x="5229156" y="1037699"/>
            <a:ext cx="3415081" cy="4450621"/>
          </a:xfrm>
          <a:prstGeom prst="rect">
            <a:avLst/>
          </a:prstGeom>
        </p:spPr>
      </p:pic>
      <p:sp>
        <p:nvSpPr>
          <p:cNvPr id="3" name="TextBox 2"/>
          <p:cNvSpPr txBox="1"/>
          <p:nvPr/>
        </p:nvSpPr>
        <p:spPr>
          <a:xfrm>
            <a:off x="5186094" y="5538447"/>
            <a:ext cx="3389401" cy="646331"/>
          </a:xfrm>
          <a:prstGeom prst="rect">
            <a:avLst/>
          </a:prstGeom>
          <a:noFill/>
        </p:spPr>
        <p:txBody>
          <a:bodyPr wrap="square" rtlCol="0">
            <a:spAutoFit/>
          </a:bodyPr>
          <a:lstStyle/>
          <a:p>
            <a:pPr algn="l"/>
            <a:r>
              <a:rPr lang="en-US" b="1" dirty="0">
                <a:solidFill>
                  <a:srgbClr val="0000FF"/>
                </a:solidFill>
              </a:rPr>
              <a:t>Total skin electron beam therapy for cutaneous T-cell lymphoma</a:t>
            </a:r>
          </a:p>
        </p:txBody>
      </p:sp>
      <p:sp>
        <p:nvSpPr>
          <p:cNvPr id="7" name="TextBox 6">
            <a:extLst>
              <a:ext uri="{FF2B5EF4-FFF2-40B4-BE49-F238E27FC236}">
                <a16:creationId xmlns:a16="http://schemas.microsoft.com/office/drawing/2014/main" id="{EF50A701-64B7-3C72-B13D-FDDCDA8B63E3}"/>
              </a:ext>
            </a:extLst>
          </p:cNvPr>
          <p:cNvSpPr txBox="1"/>
          <p:nvPr/>
        </p:nvSpPr>
        <p:spPr>
          <a:xfrm>
            <a:off x="9273281" y="2650278"/>
            <a:ext cx="2867919" cy="646331"/>
          </a:xfrm>
          <a:prstGeom prst="rect">
            <a:avLst/>
          </a:prstGeom>
          <a:noFill/>
        </p:spPr>
        <p:txBody>
          <a:bodyPr wrap="square" rtlCol="0">
            <a:spAutoFit/>
          </a:bodyPr>
          <a:lstStyle/>
          <a:p>
            <a:pPr algn="l"/>
            <a:r>
              <a:rPr lang="en-US" b="1" dirty="0">
                <a:solidFill>
                  <a:srgbClr val="0000FF"/>
                </a:solidFill>
              </a:rPr>
              <a:t>Skin radiation dose for breast cancer patients</a:t>
            </a:r>
          </a:p>
        </p:txBody>
      </p:sp>
    </p:spTree>
    <p:extLst>
      <p:ext uri="{BB962C8B-B14F-4D97-AF65-F5344CB8AC3E}">
        <p14:creationId xmlns:p14="http://schemas.microsoft.com/office/powerpoint/2010/main" val="1976309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EDB0DF-85EB-5514-C45D-7086856C226C}"/>
              </a:ext>
            </a:extLst>
          </p:cNvPr>
          <p:cNvPicPr>
            <a:picLocks noChangeAspect="1"/>
          </p:cNvPicPr>
          <p:nvPr/>
        </p:nvPicPr>
        <p:blipFill>
          <a:blip r:embed="rId2"/>
          <a:stretch>
            <a:fillRect/>
          </a:stretch>
        </p:blipFill>
        <p:spPr>
          <a:xfrm>
            <a:off x="5764757" y="850517"/>
            <a:ext cx="5589043" cy="4121066"/>
          </a:xfrm>
          <a:prstGeom prst="rect">
            <a:avLst/>
          </a:prstGeom>
        </p:spPr>
      </p:pic>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p:txBody>
          <a:bodyPr/>
          <a:lstStyle/>
          <a:p>
            <a:endParaRPr lang="en-US" dirty="0"/>
          </a:p>
          <a:p>
            <a:endParaRPr lang="en-US" dirty="0"/>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576078" y="316615"/>
            <a:ext cx="10565232" cy="667355"/>
          </a:xfrm>
          <a:solidFill>
            <a:schemeClr val="bg1"/>
          </a:solidFill>
        </p:spPr>
        <p:txBody>
          <a:bodyPr/>
          <a:lstStyle/>
          <a:p>
            <a:r>
              <a:rPr lang="en-US" sz="4000" dirty="0"/>
              <a:t>Basic physics of diode detectors</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2915"/>
          <a:stretch/>
        </p:blipFill>
        <p:spPr>
          <a:xfrm>
            <a:off x="416612" y="1111442"/>
            <a:ext cx="4593538" cy="3816104"/>
          </a:xfrm>
          <a:prstGeom prst="rect">
            <a:avLst/>
          </a:prstGeom>
        </p:spPr>
      </p:pic>
      <p:sp>
        <p:nvSpPr>
          <p:cNvPr id="9" name="Text Placeholder 1">
            <a:extLst>
              <a:ext uri="{FF2B5EF4-FFF2-40B4-BE49-F238E27FC236}">
                <a16:creationId xmlns:a16="http://schemas.microsoft.com/office/drawing/2014/main" id="{6DF474B2-16B5-BCF6-984E-DB73A92460E2}"/>
              </a:ext>
            </a:extLst>
          </p:cNvPr>
          <p:cNvSpPr txBox="1">
            <a:spLocks/>
          </p:cNvSpPr>
          <p:nvPr/>
        </p:nvSpPr>
        <p:spPr bwMode="auto">
          <a:xfrm>
            <a:off x="494703" y="4936396"/>
            <a:ext cx="11221643" cy="1920578"/>
          </a:xfrm>
          <a:prstGeom prst="rect">
            <a:avLst/>
          </a:prstGeom>
          <a:solidFill>
            <a:schemeClr val="bg1"/>
          </a:solidFill>
          <a:ln>
            <a:noFill/>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ts val="1000"/>
              </a:spcBef>
              <a:spcAft>
                <a:spcPts val="200"/>
              </a:spcAft>
              <a:buFont typeface="Arial" panose="020B0604020202020204" pitchFamily="34" charset="0"/>
              <a:buNone/>
              <a:defRPr sz="2000" b="0" i="0" kern="100" baseline="0">
                <a:solidFill>
                  <a:schemeClr val="tx1"/>
                </a:solidFill>
                <a:latin typeface="AntennaCond Light" pitchFamily="2" charset="77"/>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2pPr>
            <a:lvl3pPr marL="1143000" indent="-228600" algn="l" rtl="0" eaLnBrk="1" fontAlgn="base" hangingPunct="1">
              <a:lnSpc>
                <a:spcPct val="103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pPr>
            <a:r>
              <a:rPr lang="en-US" dirty="0">
                <a:solidFill>
                  <a:srgbClr val="0000FF"/>
                </a:solidFill>
              </a:rPr>
              <a:t>A p-n junction diode is formed when a p-type semiconductor is fused to an n-type semiconductor creating a potential barrier voltage across the diode junction</a:t>
            </a:r>
          </a:p>
          <a:p>
            <a:pPr>
              <a:spcBef>
                <a:spcPts val="200"/>
              </a:spcBef>
            </a:pPr>
            <a:r>
              <a:rPr lang="en-US" dirty="0">
                <a:solidFill>
                  <a:srgbClr val="0000FF"/>
                </a:solidFill>
              </a:rPr>
              <a:t>Schematic of a silicon p-n junction diode as a radiation detector: </a:t>
            </a:r>
          </a:p>
          <a:p>
            <a:pPr marL="342900" indent="-342900">
              <a:spcBef>
                <a:spcPts val="200"/>
              </a:spcBef>
              <a:buFont typeface="Courier New" panose="02070309020205020404" pitchFamily="49" charset="0"/>
              <a:buChar char="o"/>
            </a:pPr>
            <a:r>
              <a:rPr lang="en-US" sz="1800" dirty="0">
                <a:solidFill>
                  <a:srgbClr val="0000FF"/>
                </a:solidFill>
              </a:rPr>
              <a:t>The excess minority carriers </a:t>
            </a:r>
            <a:r>
              <a:rPr lang="en-US" sz="1800" dirty="0">
                <a:solidFill>
                  <a:srgbClr val="0000FF"/>
                </a:solidFill>
                <a:sym typeface="Symbol" panose="05050102010706020507" pitchFamily="18" charset="2"/>
              </a:rPr>
              <a:t> </a:t>
            </a:r>
            <a:r>
              <a:rPr lang="en-US" sz="1800" dirty="0">
                <a:solidFill>
                  <a:srgbClr val="0000FF"/>
                </a:solidFill>
              </a:rPr>
              <a:t>electron  and </a:t>
            </a:r>
            <a:r>
              <a:rPr lang="en-US" sz="1800" dirty="0">
                <a:solidFill>
                  <a:srgbClr val="0000FF"/>
                </a:solidFill>
                <a:latin typeface="Sitka Small" panose="02000505000000020004" pitchFamily="2" charset="0"/>
              </a:rPr>
              <a:t>○ </a:t>
            </a:r>
            <a:r>
              <a:rPr lang="en-US" sz="1800" dirty="0">
                <a:solidFill>
                  <a:srgbClr val="0000FF"/>
                </a:solidFill>
              </a:rPr>
              <a:t>hole generated by radiation within one diffusion length, </a:t>
            </a:r>
            <a:r>
              <a:rPr lang="en-US" sz="1800" dirty="0" err="1">
                <a:solidFill>
                  <a:srgbClr val="0000FF"/>
                </a:solidFill>
              </a:rPr>
              <a:t>L</a:t>
            </a:r>
            <a:r>
              <a:rPr lang="en-US" sz="1800" baseline="-25000" dirty="0" err="1">
                <a:solidFill>
                  <a:srgbClr val="0000FF"/>
                </a:solidFill>
              </a:rPr>
              <a:t>p</a:t>
            </a:r>
            <a:r>
              <a:rPr lang="en-US" sz="1800" dirty="0">
                <a:solidFill>
                  <a:srgbClr val="0000FF"/>
                </a:solidFill>
              </a:rPr>
              <a:t> &amp; L</a:t>
            </a:r>
            <a:r>
              <a:rPr lang="en-US" sz="1800" baseline="-25000" dirty="0">
                <a:solidFill>
                  <a:srgbClr val="0000FF"/>
                </a:solidFill>
              </a:rPr>
              <a:t>n</a:t>
            </a:r>
            <a:r>
              <a:rPr lang="en-US" sz="1800" dirty="0">
                <a:solidFill>
                  <a:srgbClr val="0000FF"/>
                </a:solidFill>
              </a:rPr>
              <a:t> are able to diffuse to the depleted region </a:t>
            </a:r>
          </a:p>
          <a:p>
            <a:pPr marL="342900" indent="-342900">
              <a:spcBef>
                <a:spcPts val="200"/>
              </a:spcBef>
              <a:buFont typeface="Courier New" panose="02070309020205020404" pitchFamily="49" charset="0"/>
              <a:buChar char="o"/>
            </a:pPr>
            <a:r>
              <a:rPr lang="en-US" sz="1800" dirty="0">
                <a:solidFill>
                  <a:srgbClr val="0000FF"/>
                </a:solidFill>
              </a:rPr>
              <a:t>They are swept across the junction by the built-in potential </a:t>
            </a:r>
            <a:r>
              <a:rPr lang="en-US" sz="1800" dirty="0">
                <a:solidFill>
                  <a:srgbClr val="0000FF"/>
                </a:solidFill>
                <a:sym typeface="Symbol" panose="05050102010706020507" pitchFamily="18" charset="2"/>
              </a:rPr>
              <a:t></a:t>
            </a:r>
            <a:r>
              <a:rPr lang="en-US" sz="1800" baseline="-25000" dirty="0">
                <a:solidFill>
                  <a:srgbClr val="0000FF"/>
                </a:solidFill>
              </a:rPr>
              <a:t>0</a:t>
            </a:r>
            <a:r>
              <a:rPr lang="en-US" sz="1800" dirty="0">
                <a:solidFill>
                  <a:srgbClr val="0000FF"/>
                </a:solidFill>
              </a:rPr>
              <a:t> and are collected by the electrometer.</a:t>
            </a:r>
          </a:p>
        </p:txBody>
      </p:sp>
      <p:sp>
        <p:nvSpPr>
          <p:cNvPr id="10" name="TextBox 9">
            <a:extLst>
              <a:ext uri="{FF2B5EF4-FFF2-40B4-BE49-F238E27FC236}">
                <a16:creationId xmlns:a16="http://schemas.microsoft.com/office/drawing/2014/main" id="{226C1329-918E-D05A-1F2C-1C823935AFF3}"/>
              </a:ext>
            </a:extLst>
          </p:cNvPr>
          <p:cNvSpPr txBox="1"/>
          <p:nvPr/>
        </p:nvSpPr>
        <p:spPr>
          <a:xfrm>
            <a:off x="3284847" y="1622678"/>
            <a:ext cx="2045368" cy="307777"/>
          </a:xfrm>
          <a:prstGeom prst="rect">
            <a:avLst/>
          </a:prstGeom>
          <a:noFill/>
        </p:spPr>
        <p:txBody>
          <a:bodyPr wrap="none" rtlCol="0">
            <a:spAutoFit/>
          </a:bodyPr>
          <a:lstStyle/>
          <a:p>
            <a:pPr algn="l"/>
            <a:r>
              <a:rPr lang="en-US" sz="1400" dirty="0">
                <a:solidFill>
                  <a:srgbClr val="FF0000"/>
                </a:solidFill>
              </a:rPr>
              <a:t>Built-in potential 0.3 ~ 1V</a:t>
            </a:r>
          </a:p>
        </p:txBody>
      </p:sp>
    </p:spTree>
    <p:extLst>
      <p:ext uri="{BB962C8B-B14F-4D97-AF65-F5344CB8AC3E}">
        <p14:creationId xmlns:p14="http://schemas.microsoft.com/office/powerpoint/2010/main" val="3272512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387403" y="1583232"/>
            <a:ext cx="7046669" cy="4360367"/>
          </a:xfrm>
        </p:spPr>
        <p:txBody>
          <a:bodyPr/>
          <a:lstStyle/>
          <a:p>
            <a:pPr marL="342900" indent="-342900">
              <a:buFont typeface="Arial" panose="020B0604020202020204" pitchFamily="34" charset="0"/>
              <a:buChar char="•"/>
            </a:pPr>
            <a:r>
              <a:rPr lang="en-US" sz="2800" dirty="0"/>
              <a:t>Versatile detectors:</a:t>
            </a:r>
          </a:p>
          <a:p>
            <a:pPr marL="1028700" lvl="1" indent="-342900">
              <a:buFont typeface="Courier New" panose="02070309020205020404" pitchFamily="49" charset="0"/>
              <a:buChar char="o"/>
            </a:pPr>
            <a:r>
              <a:rPr lang="en-US" sz="2400" dirty="0"/>
              <a:t>Can be used to measure radiation dose and characteristics</a:t>
            </a:r>
          </a:p>
          <a:p>
            <a:pPr marL="1028700" lvl="1" indent="-342900">
              <a:buFont typeface="Courier New" panose="02070309020205020404" pitchFamily="49" charset="0"/>
              <a:buChar char="o"/>
            </a:pPr>
            <a:r>
              <a:rPr lang="en-US" sz="2400" dirty="0"/>
              <a:t>Smaller sized detector makes it useful in radiation therapy</a:t>
            </a:r>
          </a:p>
          <a:p>
            <a:pPr marL="342900" indent="-342900">
              <a:buFont typeface="Arial" panose="020B0604020202020204" pitchFamily="34" charset="0"/>
              <a:buChar char="•"/>
            </a:pPr>
            <a:r>
              <a:rPr lang="en-US" sz="2800" dirty="0"/>
              <a:t>Need to consider many dependence factors for radiation dose measurement</a:t>
            </a:r>
          </a:p>
          <a:p>
            <a:pPr marL="342900" indent="-342900">
              <a:buFont typeface="Arial" panose="020B0604020202020204" pitchFamily="34" charset="0"/>
              <a:buChar char="•"/>
            </a:pPr>
            <a:r>
              <a:rPr lang="en-US" sz="2800" dirty="0"/>
              <a:t>Bigger uncertainties compared to ion chamber detector </a:t>
            </a:r>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838200" y="376015"/>
            <a:ext cx="10565232" cy="728885"/>
          </a:xfrm>
        </p:spPr>
        <p:txBody>
          <a:bodyPr/>
          <a:lstStyle/>
          <a:p>
            <a:r>
              <a:rPr lang="en-US" dirty="0"/>
              <a:t>Why diode detectors?</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6" name="Picture 5">
            <a:extLst>
              <a:ext uri="{FF2B5EF4-FFF2-40B4-BE49-F238E27FC236}">
                <a16:creationId xmlns:a16="http://schemas.microsoft.com/office/drawing/2014/main" id="{FE27F2CD-6328-63CE-63CF-6E060968F594}"/>
              </a:ext>
            </a:extLst>
          </p:cNvPr>
          <p:cNvPicPr>
            <a:picLocks noChangeAspect="1"/>
          </p:cNvPicPr>
          <p:nvPr/>
        </p:nvPicPr>
        <p:blipFill>
          <a:blip r:embed="rId2"/>
          <a:stretch>
            <a:fillRect/>
          </a:stretch>
        </p:blipFill>
        <p:spPr>
          <a:xfrm>
            <a:off x="7696015" y="1563942"/>
            <a:ext cx="4108582" cy="4108582"/>
          </a:xfrm>
          <a:prstGeom prst="rect">
            <a:avLst/>
          </a:prstGeom>
        </p:spPr>
      </p:pic>
    </p:spTree>
    <p:extLst>
      <p:ext uri="{BB962C8B-B14F-4D97-AF65-F5344CB8AC3E}">
        <p14:creationId xmlns:p14="http://schemas.microsoft.com/office/powerpoint/2010/main" val="3356288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C9712F-B475-0D26-B941-C568D344D2DC}"/>
              </a:ext>
            </a:extLst>
          </p:cNvPr>
          <p:cNvSpPr>
            <a:spLocks noGrp="1"/>
          </p:cNvSpPr>
          <p:nvPr>
            <p:ph type="body" sz="quarter" idx="10"/>
          </p:nvPr>
        </p:nvSpPr>
        <p:spPr>
          <a:xfrm>
            <a:off x="411503" y="1682437"/>
            <a:ext cx="10565232" cy="3768995"/>
          </a:xfrm>
        </p:spPr>
        <p:txBody>
          <a:bodyPr/>
          <a:lstStyle/>
          <a:p>
            <a:pPr marL="342900" indent="-342900">
              <a:buFont typeface="Arial" panose="020B0604020202020204" pitchFamily="34" charset="0"/>
              <a:buChar char="•"/>
            </a:pPr>
            <a:r>
              <a:rPr lang="en-US" sz="2800" dirty="0"/>
              <a:t>RT application: flat panel x-ray detector</a:t>
            </a:r>
          </a:p>
          <a:p>
            <a:pPr marL="1028700" lvl="1" indent="-342900">
              <a:buFont typeface="Courier New" panose="02070309020205020404" pitchFamily="49" charset="0"/>
              <a:buChar char="o"/>
            </a:pPr>
            <a:r>
              <a:rPr lang="en-US" sz="2400" dirty="0"/>
              <a:t>Advanced development:  non x-ray images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Radiology &amp; diagnostic imaging</a:t>
            </a:r>
          </a:p>
          <a:p>
            <a:pPr marL="1028700" lvl="1" indent="-342900">
              <a:buFont typeface="Courier New" panose="02070309020205020404" pitchFamily="49" charset="0"/>
              <a:buChar char="o"/>
            </a:pPr>
            <a:r>
              <a:rPr lang="en-US" sz="2400" dirty="0"/>
              <a:t>Computer Tomography (CT)</a:t>
            </a:r>
          </a:p>
          <a:p>
            <a:pPr marL="1028700" lvl="1" indent="-342900">
              <a:buFont typeface="Courier New" panose="02070309020205020404" pitchFamily="49" charset="0"/>
              <a:buChar char="o"/>
            </a:pPr>
            <a:r>
              <a:rPr lang="en-US" sz="2400" dirty="0"/>
              <a:t>Positron Emission Tomography (PET)</a:t>
            </a:r>
          </a:p>
          <a:p>
            <a:pPr marL="1028700" lvl="1" indent="-342900">
              <a:buFont typeface="Courier New" panose="02070309020205020404" pitchFamily="49" charset="0"/>
              <a:buChar char="o"/>
            </a:pPr>
            <a:r>
              <a:rPr lang="en-US" sz="2400" dirty="0"/>
              <a:t>Magnetic Resonance Image (MRI)</a:t>
            </a:r>
          </a:p>
          <a:p>
            <a:pPr marL="1028700" lvl="1" indent="-342900">
              <a:buFont typeface="Courier New" panose="02070309020205020404" pitchFamily="49" charset="0"/>
              <a:buChar char="o"/>
            </a:pPr>
            <a:r>
              <a:rPr lang="en-US" sz="2400" dirty="0"/>
              <a:t>Ultrasound (US)</a:t>
            </a:r>
          </a:p>
        </p:txBody>
      </p:sp>
      <p:sp>
        <p:nvSpPr>
          <p:cNvPr id="4" name="Text Placeholder 3">
            <a:extLst>
              <a:ext uri="{FF2B5EF4-FFF2-40B4-BE49-F238E27FC236}">
                <a16:creationId xmlns:a16="http://schemas.microsoft.com/office/drawing/2014/main" id="{AC64A778-3051-ED7C-E1B7-9A334193BE0B}"/>
              </a:ext>
            </a:extLst>
          </p:cNvPr>
          <p:cNvSpPr>
            <a:spLocks noGrp="1"/>
          </p:cNvSpPr>
          <p:nvPr>
            <p:ph type="body" sz="quarter" idx="11"/>
          </p:nvPr>
        </p:nvSpPr>
        <p:spPr>
          <a:xfrm>
            <a:off x="592959" y="420717"/>
            <a:ext cx="7584089" cy="786035"/>
          </a:xfrm>
        </p:spPr>
        <p:txBody>
          <a:bodyPr/>
          <a:lstStyle/>
          <a:p>
            <a:r>
              <a:rPr lang="en-US" sz="4000" dirty="0"/>
              <a:t>Medical imaging detectors</a:t>
            </a:r>
          </a:p>
        </p:txBody>
      </p:sp>
      <p:sp>
        <p:nvSpPr>
          <p:cNvPr id="5" name="Text Placeholder 4">
            <a:extLst>
              <a:ext uri="{FF2B5EF4-FFF2-40B4-BE49-F238E27FC236}">
                <a16:creationId xmlns:a16="http://schemas.microsoft.com/office/drawing/2014/main" id="{6FED80A9-319E-4498-7077-121C3C24D374}"/>
              </a:ext>
            </a:extLst>
          </p:cNvPr>
          <p:cNvSpPr>
            <a:spLocks noGrp="1"/>
          </p:cNvSpPr>
          <p:nvPr>
            <p:ph type="body" sz="quarter" idx="17"/>
          </p:nvPr>
        </p:nvSpPr>
        <p:spPr/>
        <p:txBody>
          <a:bodyPr/>
          <a:lstStyle/>
          <a:p>
            <a:endParaRPr lang="en-US"/>
          </a:p>
        </p:txBody>
      </p:sp>
      <p:pic>
        <p:nvPicPr>
          <p:cNvPr id="6" name="Picture 5">
            <a:extLst>
              <a:ext uri="{FF2B5EF4-FFF2-40B4-BE49-F238E27FC236}">
                <a16:creationId xmlns:a16="http://schemas.microsoft.com/office/drawing/2014/main" id="{D296EB81-B43D-74BC-E3AE-597965C97C34}"/>
              </a:ext>
            </a:extLst>
          </p:cNvPr>
          <p:cNvPicPr>
            <a:picLocks noChangeAspect="1"/>
          </p:cNvPicPr>
          <p:nvPr/>
        </p:nvPicPr>
        <p:blipFill>
          <a:blip r:embed="rId2"/>
          <a:stretch>
            <a:fillRect/>
          </a:stretch>
        </p:blipFill>
        <p:spPr>
          <a:xfrm>
            <a:off x="8393373" y="746530"/>
            <a:ext cx="3535066" cy="2679581"/>
          </a:xfrm>
          <a:prstGeom prst="rect">
            <a:avLst/>
          </a:prstGeom>
        </p:spPr>
      </p:pic>
      <p:pic>
        <p:nvPicPr>
          <p:cNvPr id="8" name="Picture 7">
            <a:extLst>
              <a:ext uri="{FF2B5EF4-FFF2-40B4-BE49-F238E27FC236}">
                <a16:creationId xmlns:a16="http://schemas.microsoft.com/office/drawing/2014/main" id="{AF417335-99DB-088B-149E-1719A0FFB42F}"/>
              </a:ext>
            </a:extLst>
          </p:cNvPr>
          <p:cNvPicPr>
            <a:picLocks noChangeAspect="1"/>
          </p:cNvPicPr>
          <p:nvPr/>
        </p:nvPicPr>
        <p:blipFill>
          <a:blip r:embed="rId3"/>
          <a:srcRect l="4308" r="4880" b="6501"/>
          <a:stretch/>
        </p:blipFill>
        <p:spPr>
          <a:xfrm>
            <a:off x="6025064" y="3483019"/>
            <a:ext cx="3018773" cy="3108090"/>
          </a:xfrm>
          <a:prstGeom prst="rect">
            <a:avLst/>
          </a:prstGeom>
        </p:spPr>
      </p:pic>
      <p:pic>
        <p:nvPicPr>
          <p:cNvPr id="10" name="Picture 9">
            <a:extLst>
              <a:ext uri="{FF2B5EF4-FFF2-40B4-BE49-F238E27FC236}">
                <a16:creationId xmlns:a16="http://schemas.microsoft.com/office/drawing/2014/main" id="{1AD5743B-7CDE-ED0C-8BB5-8349F24061E8}"/>
              </a:ext>
            </a:extLst>
          </p:cNvPr>
          <p:cNvPicPr>
            <a:picLocks noChangeAspect="1"/>
          </p:cNvPicPr>
          <p:nvPr/>
        </p:nvPicPr>
        <p:blipFill>
          <a:blip r:embed="rId4"/>
          <a:stretch>
            <a:fillRect/>
          </a:stretch>
        </p:blipFill>
        <p:spPr>
          <a:xfrm>
            <a:off x="9043837" y="3808824"/>
            <a:ext cx="3077227" cy="2782285"/>
          </a:xfrm>
          <a:prstGeom prst="rect">
            <a:avLst/>
          </a:prstGeom>
        </p:spPr>
      </p:pic>
    </p:spTree>
    <p:extLst>
      <p:ext uri="{BB962C8B-B14F-4D97-AF65-F5344CB8AC3E}">
        <p14:creationId xmlns:p14="http://schemas.microsoft.com/office/powerpoint/2010/main" val="118517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
                                            <p:txEl>
                                              <p:pRg st="4" end="4"/>
                                            </p:txEl>
                                          </p:spTgt>
                                        </p:tgtEl>
                                        <p:attrNameLst>
                                          <p:attrName>style.fontWeight</p:attrName>
                                        </p:attrNameLst>
                                      </p:cBhvr>
                                      <p:to>
                                        <p:strVal val="bold"/>
                                      </p:to>
                                    </p:set>
                                  </p:childTnLst>
                                </p:cTn>
                              </p:par>
                              <p:par>
                                <p:cTn id="7" presetID="15" presetClass="emph" presetSubtype="0" nodeType="withEffect">
                                  <p:stCondLst>
                                    <p:cond delay="0"/>
                                  </p:stCondLst>
                                  <p:iterate type="lt">
                                    <p:tmAbs val="25"/>
                                  </p:iterate>
                                  <p:childTnLst>
                                    <p:set>
                                      <p:cBhvr override="childStyle">
                                        <p:cTn id="8" dur="indefinite"/>
                                        <p:tgtEl>
                                          <p:spTgt spid="2">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1"/>
          </p:nvPr>
        </p:nvSpPr>
        <p:spPr>
          <a:xfrm>
            <a:off x="509520" y="374715"/>
            <a:ext cx="11403432" cy="584710"/>
          </a:xfrm>
        </p:spPr>
        <p:txBody>
          <a:bodyPr/>
          <a:lstStyle/>
          <a:p>
            <a:r>
              <a:rPr lang="en-US" sz="3200" b="0" spc="-1" dirty="0">
                <a:solidFill>
                  <a:srgbClr val="000000"/>
                </a:solidFill>
                <a:latin typeface="Arial"/>
              </a:rPr>
              <a:t>Advances in RT techniques and the use of imaging over time</a:t>
            </a:r>
            <a:endParaRPr lang="en-US" sz="3200" dirty="0"/>
          </a:p>
        </p:txBody>
      </p:sp>
      <p:sp>
        <p:nvSpPr>
          <p:cNvPr id="5" name="Text Placeholder 4"/>
          <p:cNvSpPr>
            <a:spLocks noGrp="1"/>
          </p:cNvSpPr>
          <p:nvPr>
            <p:ph type="body" sz="quarter" idx="17"/>
          </p:nvPr>
        </p:nvSpPr>
        <p:spPr/>
        <p:txBody>
          <a:bodyPr/>
          <a:lstStyle/>
          <a:p>
            <a:r>
              <a:rPr lang="en-US" dirty="0"/>
              <a:t>G</a:t>
            </a:r>
          </a:p>
        </p:txBody>
      </p:sp>
      <p:pic>
        <p:nvPicPr>
          <p:cNvPr id="8" name="Main graphic"/>
          <p:cNvPicPr/>
          <p:nvPr/>
        </p:nvPicPr>
        <p:blipFill>
          <a:blip r:embed="rId2"/>
          <a:stretch/>
        </p:blipFill>
        <p:spPr>
          <a:xfrm>
            <a:off x="1095375" y="1050802"/>
            <a:ext cx="9772650" cy="5212763"/>
          </a:xfrm>
          <a:prstGeom prst="rect">
            <a:avLst/>
          </a:prstGeom>
          <a:ln>
            <a:noFill/>
          </a:ln>
        </p:spPr>
      </p:pic>
      <p:sp>
        <p:nvSpPr>
          <p:cNvPr id="9" name="TextShape 2"/>
          <p:cNvSpPr txBox="1"/>
          <p:nvPr/>
        </p:nvSpPr>
        <p:spPr>
          <a:xfrm>
            <a:off x="509520" y="6182522"/>
            <a:ext cx="5605200" cy="630000"/>
          </a:xfrm>
          <a:prstGeom prst="rect">
            <a:avLst/>
          </a:prstGeom>
          <a:solidFill>
            <a:schemeClr val="bg1"/>
          </a:solidFill>
          <a:ln>
            <a:noFill/>
          </a:ln>
        </p:spPr>
        <p:txBody>
          <a:bodyPr lIns="90000" tIns="45000" rIns="90000" bIns="45000"/>
          <a:lstStyle/>
          <a:p>
            <a:r>
              <a:rPr lang="en-US" sz="1200" b="1" strike="noStrike" spc="-1" dirty="0" err="1">
                <a:solidFill>
                  <a:srgbClr val="000000"/>
                </a:solidFill>
                <a:latin typeface="Arial"/>
              </a:rPr>
              <a:t>García-Figueiras</a:t>
            </a:r>
            <a:r>
              <a:rPr lang="en-US" sz="1200" b="1" strike="noStrike" spc="-1" dirty="0">
                <a:solidFill>
                  <a:srgbClr val="000000"/>
                </a:solidFill>
                <a:latin typeface="Arial"/>
              </a:rPr>
              <a:t> R. Published Online: </a:t>
            </a:r>
            <a:r>
              <a:rPr lang="en-US" sz="900" b="0" strike="noStrike" spc="-1" dirty="0">
                <a:solidFill>
                  <a:srgbClr val="000000"/>
                </a:solidFill>
                <a:latin typeface="Arial"/>
              </a:rPr>
              <a:t>January 11, 2024</a:t>
            </a:r>
          </a:p>
          <a:p>
            <a:r>
              <a:rPr lang="en-US" sz="1400" b="0" strike="noStrike" spc="-1" dirty="0">
                <a:solidFill>
                  <a:srgbClr val="000000"/>
                </a:solidFill>
                <a:latin typeface="Arial"/>
                <a:hlinkClick r:id="rId3"/>
              </a:rPr>
              <a:t>https://doi.org/10.1148/rg.230152</a:t>
            </a:r>
            <a:endParaRPr lang="en-US" sz="1400" b="0" strike="noStrike" spc="-1" dirty="0">
              <a:solidFill>
                <a:srgbClr val="000000"/>
              </a:solidFill>
              <a:latin typeface="Arial"/>
            </a:endParaRPr>
          </a:p>
        </p:txBody>
      </p:sp>
      <p:pic>
        <p:nvPicPr>
          <p:cNvPr id="10" name="Journal Logo"/>
          <p:cNvPicPr/>
          <p:nvPr/>
        </p:nvPicPr>
        <p:blipFill>
          <a:blip r:embed="rId4"/>
          <a:stretch/>
        </p:blipFill>
        <p:spPr>
          <a:xfrm>
            <a:off x="9927165" y="6361232"/>
            <a:ext cx="1740960" cy="331919"/>
          </a:xfrm>
          <a:prstGeom prst="rect">
            <a:avLst/>
          </a:prstGeom>
          <a:ln>
            <a:noFill/>
          </a:ln>
        </p:spPr>
      </p:pic>
    </p:spTree>
    <p:extLst>
      <p:ext uri="{BB962C8B-B14F-4D97-AF65-F5344CB8AC3E}">
        <p14:creationId xmlns:p14="http://schemas.microsoft.com/office/powerpoint/2010/main" val="2716915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95F499-2F00-51E3-DF6E-7CDEF8FBB34C}"/>
              </a:ext>
            </a:extLst>
          </p:cNvPr>
          <p:cNvSpPr>
            <a:spLocks noGrp="1"/>
          </p:cNvSpPr>
          <p:nvPr>
            <p:ph type="body" sz="quarter" idx="10"/>
          </p:nvPr>
        </p:nvSpPr>
        <p:spPr>
          <a:xfrm>
            <a:off x="215900" y="5445243"/>
            <a:ext cx="11582382" cy="1328142"/>
          </a:xfrm>
          <a:solidFill>
            <a:schemeClr val="bg1"/>
          </a:solidFill>
        </p:spPr>
        <p:txBody>
          <a:bodyPr/>
          <a:lstStyle/>
          <a:p>
            <a:pPr marL="342900" indent="-342900">
              <a:spcBef>
                <a:spcPts val="200"/>
              </a:spcBef>
              <a:buFont typeface="Arial" panose="020B0604020202020204" pitchFamily="34" charset="0"/>
              <a:buChar char="•"/>
            </a:pPr>
            <a:r>
              <a:rPr lang="en-US" sz="2400" dirty="0"/>
              <a:t>Measure the x-ray intensity transmitted through a patient from a radiation source</a:t>
            </a:r>
          </a:p>
          <a:p>
            <a:pPr marL="342900" indent="-342900">
              <a:spcBef>
                <a:spcPts val="200"/>
              </a:spcBef>
              <a:buFont typeface="Arial" panose="020B0604020202020204" pitchFamily="34" charset="0"/>
              <a:buChar char="•"/>
            </a:pPr>
            <a:r>
              <a:rPr lang="en-US" sz="2400" dirty="0"/>
              <a:t>Radiation signal is converted electronically into a 2D digital radiographic image to verify the correct beam placement w.r.t the patient’s </a:t>
            </a:r>
            <a:r>
              <a:rPr lang="en-US" sz="2400" dirty="0" smtClean="0"/>
              <a:t>anatomy</a:t>
            </a:r>
            <a:endParaRPr lang="en-US" sz="2400" dirty="0"/>
          </a:p>
        </p:txBody>
      </p:sp>
      <p:sp>
        <p:nvSpPr>
          <p:cNvPr id="3" name="Text Placeholder 2">
            <a:extLst>
              <a:ext uri="{FF2B5EF4-FFF2-40B4-BE49-F238E27FC236}">
                <a16:creationId xmlns:a16="http://schemas.microsoft.com/office/drawing/2014/main" id="{50E31F47-BD62-229C-31F4-C84FE9EBE2EC}"/>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FDF8210F-25B7-8047-59B8-9FCF73FB8929}"/>
              </a:ext>
            </a:extLst>
          </p:cNvPr>
          <p:cNvSpPr>
            <a:spLocks noGrp="1"/>
          </p:cNvSpPr>
          <p:nvPr>
            <p:ph type="body" sz="quarter" idx="11"/>
          </p:nvPr>
        </p:nvSpPr>
        <p:spPr>
          <a:xfrm>
            <a:off x="305594" y="384516"/>
            <a:ext cx="11145324" cy="583061"/>
          </a:xfrm>
        </p:spPr>
        <p:txBody>
          <a:bodyPr/>
          <a:lstStyle/>
          <a:p>
            <a:r>
              <a:rPr lang="en-US" sz="3200" dirty="0"/>
              <a:t>Electronic Portal Imaging Detector (EPID):</a:t>
            </a:r>
            <a:r>
              <a:rPr lang="en-US" sz="2400" dirty="0"/>
              <a:t>flat-panel detector</a:t>
            </a:r>
            <a:endParaRPr lang="en-US" sz="2000" dirty="0"/>
          </a:p>
        </p:txBody>
      </p:sp>
      <p:pic>
        <p:nvPicPr>
          <p:cNvPr id="8" name="Picture 7">
            <a:extLst>
              <a:ext uri="{FF2B5EF4-FFF2-40B4-BE49-F238E27FC236}">
                <a16:creationId xmlns:a16="http://schemas.microsoft.com/office/drawing/2014/main" id="{97660AA3-23AE-CC85-E838-D6CB89FB26FB}"/>
              </a:ext>
            </a:extLst>
          </p:cNvPr>
          <p:cNvPicPr>
            <a:picLocks noChangeAspect="1"/>
          </p:cNvPicPr>
          <p:nvPr/>
        </p:nvPicPr>
        <p:blipFill>
          <a:blip r:embed="rId2"/>
          <a:srcRect l="5850" t="2488" r="4551" b="4842"/>
          <a:stretch/>
        </p:blipFill>
        <p:spPr>
          <a:xfrm>
            <a:off x="5767504" y="1114665"/>
            <a:ext cx="4455334" cy="4166651"/>
          </a:xfrm>
          <a:prstGeom prst="rect">
            <a:avLst/>
          </a:prstGeom>
        </p:spPr>
      </p:pic>
      <p:sp>
        <p:nvSpPr>
          <p:cNvPr id="9" name="TextBox 8">
            <a:extLst>
              <a:ext uri="{FF2B5EF4-FFF2-40B4-BE49-F238E27FC236}">
                <a16:creationId xmlns:a16="http://schemas.microsoft.com/office/drawing/2014/main" id="{C2C8BA3F-3D2D-41D0-CE11-7447BD675F62}"/>
              </a:ext>
            </a:extLst>
          </p:cNvPr>
          <p:cNvSpPr txBox="1"/>
          <p:nvPr/>
        </p:nvSpPr>
        <p:spPr>
          <a:xfrm>
            <a:off x="5933593" y="3100684"/>
            <a:ext cx="627095" cy="369332"/>
          </a:xfrm>
          <a:prstGeom prst="rect">
            <a:avLst/>
          </a:prstGeom>
          <a:noFill/>
        </p:spPr>
        <p:txBody>
          <a:bodyPr wrap="none" rtlCol="0">
            <a:spAutoFit/>
          </a:bodyPr>
          <a:lstStyle/>
          <a:p>
            <a:pPr algn="l"/>
            <a:r>
              <a:rPr lang="en-US" b="1" dirty="0">
                <a:solidFill>
                  <a:srgbClr val="FFFF00"/>
                </a:solidFill>
              </a:rPr>
              <a:t>EPID</a:t>
            </a:r>
          </a:p>
        </p:txBody>
      </p:sp>
      <p:cxnSp>
        <p:nvCxnSpPr>
          <p:cNvPr id="11" name="Straight Arrow Connector 10"/>
          <p:cNvCxnSpPr/>
          <p:nvPr/>
        </p:nvCxnSpPr>
        <p:spPr>
          <a:xfrm flipV="1">
            <a:off x="6408357" y="3050674"/>
            <a:ext cx="544106" cy="67828"/>
          </a:xfrm>
          <a:prstGeom prst="straightConnector1">
            <a:avLst/>
          </a:prstGeom>
          <a:ln w="381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19471CA-2A82-2E7A-52C2-0EEAEDD63C3B}"/>
              </a:ext>
            </a:extLst>
          </p:cNvPr>
          <p:cNvGrpSpPr/>
          <p:nvPr/>
        </p:nvGrpSpPr>
        <p:grpSpPr>
          <a:xfrm>
            <a:off x="1310283" y="1180756"/>
            <a:ext cx="3779877" cy="4100560"/>
            <a:chOff x="1310283" y="1180756"/>
            <a:chExt cx="3779877" cy="4100560"/>
          </a:xfrm>
        </p:grpSpPr>
        <p:pic>
          <p:nvPicPr>
            <p:cNvPr id="7" name="Picture 6">
              <a:extLst>
                <a:ext uri="{FF2B5EF4-FFF2-40B4-BE49-F238E27FC236}">
                  <a16:creationId xmlns:a16="http://schemas.microsoft.com/office/drawing/2014/main" id="{0F86E635-F609-339E-2854-C764E76DC61D}"/>
                </a:ext>
              </a:extLst>
            </p:cNvPr>
            <p:cNvPicPr>
              <a:picLocks noChangeAspect="1"/>
            </p:cNvPicPr>
            <p:nvPr/>
          </p:nvPicPr>
          <p:blipFill rotWithShape="1">
            <a:blip r:embed="rId3"/>
            <a:srcRect t="11263" b="4097"/>
            <a:stretch/>
          </p:blipFill>
          <p:spPr>
            <a:xfrm>
              <a:off x="1310283" y="1180756"/>
              <a:ext cx="3779877" cy="4100560"/>
            </a:xfrm>
            <a:prstGeom prst="rect">
              <a:avLst/>
            </a:prstGeom>
          </p:spPr>
        </p:pic>
        <p:sp>
          <p:nvSpPr>
            <p:cNvPr id="10" name="TextBox 9">
              <a:extLst>
                <a:ext uri="{FF2B5EF4-FFF2-40B4-BE49-F238E27FC236}">
                  <a16:creationId xmlns:a16="http://schemas.microsoft.com/office/drawing/2014/main" id="{7118BE0E-39AE-7C93-F640-D38604AFE1AF}"/>
                </a:ext>
              </a:extLst>
            </p:cNvPr>
            <p:cNvSpPr txBox="1"/>
            <p:nvPr/>
          </p:nvSpPr>
          <p:spPr>
            <a:xfrm>
              <a:off x="2149906" y="4325379"/>
              <a:ext cx="627095" cy="369332"/>
            </a:xfrm>
            <a:prstGeom prst="rect">
              <a:avLst/>
            </a:prstGeom>
            <a:noFill/>
          </p:spPr>
          <p:txBody>
            <a:bodyPr wrap="none" rtlCol="0">
              <a:spAutoFit/>
            </a:bodyPr>
            <a:lstStyle/>
            <a:p>
              <a:pPr algn="l"/>
              <a:r>
                <a:rPr lang="en-US" b="1" dirty="0">
                  <a:solidFill>
                    <a:srgbClr val="FFFF00"/>
                  </a:solidFill>
                </a:rPr>
                <a:t>EPID</a:t>
              </a:r>
            </a:p>
          </p:txBody>
        </p:sp>
        <p:cxnSp>
          <p:nvCxnSpPr>
            <p:cNvPr id="6" name="Straight Arrow Connector 5"/>
            <p:cNvCxnSpPr>
              <a:stCxn id="10" idx="0"/>
            </p:cNvCxnSpPr>
            <p:nvPr/>
          </p:nvCxnSpPr>
          <p:spPr>
            <a:xfrm flipV="1">
              <a:off x="2463454" y="3891868"/>
              <a:ext cx="90820" cy="433511"/>
            </a:xfrm>
            <a:prstGeom prst="straightConnector1">
              <a:avLst/>
            </a:prstGeom>
            <a:ln w="381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Isosceles Triangle 4">
              <a:extLst>
                <a:ext uri="{FF2B5EF4-FFF2-40B4-BE49-F238E27FC236}">
                  <a16:creationId xmlns:a16="http://schemas.microsoft.com/office/drawing/2014/main" id="{1BBAA0E6-ED79-2B39-87D0-574D53C1A05B}"/>
                </a:ext>
              </a:extLst>
            </p:cNvPr>
            <p:cNvSpPr/>
            <p:nvPr/>
          </p:nvSpPr>
          <p:spPr>
            <a:xfrm rot="20094531">
              <a:off x="2369560" y="2433772"/>
              <a:ext cx="228120" cy="542501"/>
            </a:xfrm>
            <a:prstGeom prst="triangle">
              <a:avLst/>
            </a:prstGeom>
            <a:solidFill>
              <a:schemeClr val="accent2">
                <a:alpha val="79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B2ACFC9A-BD13-568C-1368-CB2279A556BE}"/>
                </a:ext>
              </a:extLst>
            </p:cNvPr>
            <p:cNvSpPr/>
            <p:nvPr/>
          </p:nvSpPr>
          <p:spPr>
            <a:xfrm rot="19828438">
              <a:off x="2601986" y="3268758"/>
              <a:ext cx="388060" cy="344845"/>
            </a:xfrm>
            <a:prstGeom prst="trapezoid">
              <a:avLst>
                <a:gd name="adj" fmla="val 5814"/>
              </a:avLst>
            </a:prstGeom>
            <a:solidFill>
              <a:schemeClr val="accent2">
                <a:alpha val="62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6156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0083" y="1769686"/>
            <a:ext cx="3735764" cy="3735764"/>
          </a:xfrm>
          <a:prstGeom prst="rect">
            <a:avLst/>
          </a:prstGeom>
        </p:spPr>
      </p:pic>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8257867" y="5263079"/>
            <a:ext cx="3001921" cy="791170"/>
          </a:xfrm>
        </p:spPr>
        <p:txBody>
          <a:bodyPr/>
          <a:lstStyle/>
          <a:p>
            <a:r>
              <a:rPr lang="en-US" dirty="0"/>
              <a:t>Photodiodes (a-Si) attached to TFT as switch</a:t>
            </a:r>
          </a:p>
        </p:txBody>
      </p:sp>
      <p:pic>
        <p:nvPicPr>
          <p:cNvPr id="10" name="Picture 9"/>
          <p:cNvPicPr>
            <a:picLocks noChangeAspect="1"/>
          </p:cNvPicPr>
          <p:nvPr/>
        </p:nvPicPr>
        <p:blipFill>
          <a:blip r:embed="rId4"/>
          <a:stretch>
            <a:fillRect/>
          </a:stretch>
        </p:blipFill>
        <p:spPr>
          <a:xfrm>
            <a:off x="3335568" y="3929078"/>
            <a:ext cx="4548569" cy="2751790"/>
          </a:xfrm>
          <a:prstGeom prst="rect">
            <a:avLst/>
          </a:prstGeom>
        </p:spPr>
      </p:pic>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a:xfrm>
            <a:off x="693117" y="1261317"/>
            <a:ext cx="3106173" cy="236952"/>
          </a:xfrm>
        </p:spPr>
        <p:txBody>
          <a:bodyPr/>
          <a:lstStyle/>
          <a:p>
            <a:r>
              <a:rPr lang="en-US" sz="1800" dirty="0"/>
              <a:t>&gt; 1 MeV photons</a:t>
            </a:r>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138023" y="213081"/>
            <a:ext cx="11913079" cy="749190"/>
          </a:xfrm>
        </p:spPr>
        <p:txBody>
          <a:bodyPr/>
          <a:lstStyle/>
          <a:p>
            <a:r>
              <a:rPr lang="en-US" sz="3200" dirty="0"/>
              <a:t>EPID (flat panel detector): </a:t>
            </a:r>
            <a:r>
              <a:rPr lang="en-US" sz="2000" dirty="0"/>
              <a:t>patient positioning &amp; dose distribution model</a:t>
            </a:r>
            <a:endParaRPr lang="en-US" sz="3200" dirty="0"/>
          </a:p>
        </p:txBody>
      </p:sp>
      <p:pic>
        <p:nvPicPr>
          <p:cNvPr id="6" name="Picture 5"/>
          <p:cNvPicPr>
            <a:picLocks noChangeAspect="1"/>
          </p:cNvPicPr>
          <p:nvPr/>
        </p:nvPicPr>
        <p:blipFill>
          <a:blip r:embed="rId5"/>
          <a:stretch>
            <a:fillRect/>
          </a:stretch>
        </p:blipFill>
        <p:spPr>
          <a:xfrm>
            <a:off x="3111475" y="1051329"/>
            <a:ext cx="4820587" cy="2903695"/>
          </a:xfrm>
          <a:prstGeom prst="rect">
            <a:avLst/>
          </a:prstGeom>
        </p:spPr>
      </p:pic>
      <p:pic>
        <p:nvPicPr>
          <p:cNvPr id="11" name="Picture 10"/>
          <p:cNvPicPr>
            <a:picLocks noChangeAspect="1"/>
          </p:cNvPicPr>
          <p:nvPr/>
        </p:nvPicPr>
        <p:blipFill>
          <a:blip r:embed="rId6"/>
          <a:stretch>
            <a:fillRect/>
          </a:stretch>
        </p:blipFill>
        <p:spPr>
          <a:xfrm>
            <a:off x="8797333" y="1769686"/>
            <a:ext cx="3174250" cy="2159392"/>
          </a:xfrm>
          <a:prstGeom prst="rect">
            <a:avLst/>
          </a:prstGeom>
        </p:spPr>
      </p:pic>
      <p:cxnSp>
        <p:nvCxnSpPr>
          <p:cNvPr id="13" name="Straight Arrow Connector 12">
            <a:extLst>
              <a:ext uri="{FF2B5EF4-FFF2-40B4-BE49-F238E27FC236}">
                <a16:creationId xmlns:a16="http://schemas.microsoft.com/office/drawing/2014/main" id="{0C298A75-47EF-4862-0FB1-8AB802EE23E9}"/>
              </a:ext>
            </a:extLst>
          </p:cNvPr>
          <p:cNvCxnSpPr>
            <a:cxnSpLocks/>
          </p:cNvCxnSpPr>
          <p:nvPr/>
        </p:nvCxnSpPr>
        <p:spPr>
          <a:xfrm>
            <a:off x="4092812" y="3050540"/>
            <a:ext cx="232754" cy="9044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05B1D08-AFC3-5295-5AB8-4711A2B42A06}"/>
              </a:ext>
            </a:extLst>
          </p:cNvPr>
          <p:cNvCxnSpPr>
            <a:cxnSpLocks/>
          </p:cNvCxnSpPr>
          <p:nvPr/>
        </p:nvCxnSpPr>
        <p:spPr>
          <a:xfrm flipH="1" flipV="1">
            <a:off x="5988424" y="2988235"/>
            <a:ext cx="1404470" cy="98519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9C01A58-103D-2A8B-5CBC-9E035199F540}"/>
              </a:ext>
            </a:extLst>
          </p:cNvPr>
          <p:cNvSpPr txBox="1"/>
          <p:nvPr/>
        </p:nvSpPr>
        <p:spPr>
          <a:xfrm>
            <a:off x="7433015" y="3862265"/>
            <a:ext cx="2530436" cy="307777"/>
          </a:xfrm>
          <a:prstGeom prst="rect">
            <a:avLst/>
          </a:prstGeom>
          <a:noFill/>
        </p:spPr>
        <p:txBody>
          <a:bodyPr wrap="none" rtlCol="0">
            <a:spAutoFit/>
          </a:bodyPr>
          <a:lstStyle/>
          <a:p>
            <a:pPr algn="l"/>
            <a:r>
              <a:rPr lang="en-US" sz="1400" b="1" dirty="0"/>
              <a:t>amorphous silicon photodiodes</a:t>
            </a:r>
          </a:p>
        </p:txBody>
      </p:sp>
      <p:sp>
        <p:nvSpPr>
          <p:cNvPr id="16" name="TextBox 15">
            <a:extLst>
              <a:ext uri="{FF2B5EF4-FFF2-40B4-BE49-F238E27FC236}">
                <a16:creationId xmlns:a16="http://schemas.microsoft.com/office/drawing/2014/main" id="{3102DA63-8C1E-8234-3B1A-5DF84DE574F4}"/>
              </a:ext>
            </a:extLst>
          </p:cNvPr>
          <p:cNvSpPr txBox="1"/>
          <p:nvPr/>
        </p:nvSpPr>
        <p:spPr>
          <a:xfrm>
            <a:off x="681317" y="5473998"/>
            <a:ext cx="1931939" cy="369332"/>
          </a:xfrm>
          <a:prstGeom prst="rect">
            <a:avLst/>
          </a:prstGeom>
          <a:noFill/>
        </p:spPr>
        <p:txBody>
          <a:bodyPr wrap="none" rtlCol="0">
            <a:spAutoFit/>
          </a:bodyPr>
          <a:lstStyle/>
          <a:p>
            <a:pPr algn="l"/>
            <a:r>
              <a:rPr lang="en-US" dirty="0"/>
              <a:t>2 or 3cm thickness</a:t>
            </a:r>
          </a:p>
        </p:txBody>
      </p:sp>
      <p:cxnSp>
        <p:nvCxnSpPr>
          <p:cNvPr id="14" name="Straight Arrow Connector 13">
            <a:extLst>
              <a:ext uri="{FF2B5EF4-FFF2-40B4-BE49-F238E27FC236}">
                <a16:creationId xmlns:a16="http://schemas.microsoft.com/office/drawing/2014/main" id="{F624AA42-F6AF-4CE9-60EB-8912A9CEA23C}"/>
              </a:ext>
            </a:extLst>
          </p:cNvPr>
          <p:cNvCxnSpPr>
            <a:cxnSpLocks/>
          </p:cNvCxnSpPr>
          <p:nvPr/>
        </p:nvCxnSpPr>
        <p:spPr>
          <a:xfrm flipH="1">
            <a:off x="5988424" y="1203234"/>
            <a:ext cx="1047916" cy="63875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BFC6563-AA21-4B39-913B-ECC649ED4F9E}"/>
              </a:ext>
            </a:extLst>
          </p:cNvPr>
          <p:cNvSpPr txBox="1"/>
          <p:nvPr/>
        </p:nvSpPr>
        <p:spPr>
          <a:xfrm>
            <a:off x="7080883" y="1136421"/>
            <a:ext cx="4609467" cy="338554"/>
          </a:xfrm>
          <a:prstGeom prst="rect">
            <a:avLst/>
          </a:prstGeom>
          <a:noFill/>
        </p:spPr>
        <p:txBody>
          <a:bodyPr wrap="none" rtlCol="0">
            <a:spAutoFit/>
          </a:bodyPr>
          <a:lstStyle/>
          <a:p>
            <a:pPr algn="l"/>
            <a:r>
              <a:rPr lang="en-US" sz="1600" b="1" dirty="0"/>
              <a:t>Cesium iodide (</a:t>
            </a:r>
            <a:r>
              <a:rPr lang="en-US" sz="1600" b="1" dirty="0" err="1"/>
              <a:t>CsI</a:t>
            </a:r>
            <a:r>
              <a:rPr lang="en-US" sz="1600" b="1" dirty="0"/>
              <a:t>) or Gadolinium Oxysulfide (GOS) </a:t>
            </a:r>
          </a:p>
        </p:txBody>
      </p:sp>
    </p:spTree>
    <p:extLst>
      <p:ext uri="{BB962C8B-B14F-4D97-AF65-F5344CB8AC3E}">
        <p14:creationId xmlns:p14="http://schemas.microsoft.com/office/powerpoint/2010/main" val="518122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3A4EAD-AB53-71EE-5AC0-4DA1066EAB9E}"/>
              </a:ext>
            </a:extLst>
          </p:cNvPr>
          <p:cNvSpPr>
            <a:spLocks noGrp="1"/>
          </p:cNvSpPr>
          <p:nvPr>
            <p:ph type="body" sz="quarter" idx="10"/>
          </p:nvPr>
        </p:nvSpPr>
        <p:spPr>
          <a:xfrm>
            <a:off x="718670" y="1615141"/>
            <a:ext cx="10565232" cy="3407522"/>
          </a:xfrm>
        </p:spPr>
        <p:txBody>
          <a:bodyPr/>
          <a:lstStyle/>
          <a:p>
            <a:pPr marL="342900" indent="-342900">
              <a:buFont typeface="Arial" panose="020B0604020202020204" pitchFamily="34" charset="0"/>
              <a:buChar char="•"/>
            </a:pPr>
            <a:r>
              <a:rPr lang="en-US" sz="2800" b="1" dirty="0">
                <a:solidFill>
                  <a:srgbClr val="0000FF"/>
                </a:solidFill>
              </a:rPr>
              <a:t>INTRODUCTION OF MEDICAL PHYSICS</a:t>
            </a:r>
          </a:p>
          <a:p>
            <a:pPr marL="342900" indent="-342900">
              <a:buFont typeface="Arial" panose="020B0604020202020204" pitchFamily="34" charset="0"/>
              <a:buChar char="•"/>
            </a:pPr>
            <a:r>
              <a:rPr lang="en-US" sz="2800" b="1" dirty="0">
                <a:solidFill>
                  <a:srgbClr val="0000FF"/>
                </a:solidFill>
              </a:rPr>
              <a:t>INTRODUCTION OF RADIATION THERAPY</a:t>
            </a:r>
          </a:p>
          <a:p>
            <a:pPr marL="342900" indent="-342900">
              <a:buFont typeface="Arial" panose="020B0604020202020204" pitchFamily="34" charset="0"/>
              <a:buChar char="•"/>
            </a:pPr>
            <a:r>
              <a:rPr lang="en-US" sz="2800" b="1" dirty="0">
                <a:solidFill>
                  <a:srgbClr val="0000FF"/>
                </a:solidFill>
              </a:rPr>
              <a:t>DETECTORS &amp; APPLICATIONS IN RADIATION THERAPY</a:t>
            </a:r>
          </a:p>
          <a:p>
            <a:pPr marL="342900" indent="-342900">
              <a:buFont typeface="Arial" panose="020B0604020202020204" pitchFamily="34" charset="0"/>
              <a:buChar char="•"/>
            </a:pPr>
            <a:r>
              <a:rPr lang="en-US" sz="2800" b="1" dirty="0">
                <a:solidFill>
                  <a:srgbClr val="0000FF"/>
                </a:solidFill>
              </a:rPr>
              <a:t>DETECTORS &amp; APPLICATIONS IN MEDICAL IMAGING</a:t>
            </a:r>
          </a:p>
          <a:p>
            <a:pPr marL="342900" indent="-342900">
              <a:buFont typeface="Arial" panose="020B0604020202020204" pitchFamily="34" charset="0"/>
              <a:buChar char="•"/>
            </a:pPr>
            <a:r>
              <a:rPr lang="en-US" sz="2800" b="1" dirty="0">
                <a:solidFill>
                  <a:srgbClr val="0000FF"/>
                </a:solidFill>
              </a:rPr>
              <a:t>CUTTING-EDGE DEVELOPMENT IN MEDICAL PHYSICS</a:t>
            </a:r>
          </a:p>
        </p:txBody>
      </p:sp>
      <p:sp>
        <p:nvSpPr>
          <p:cNvPr id="4" name="Text Placeholder 3">
            <a:extLst>
              <a:ext uri="{FF2B5EF4-FFF2-40B4-BE49-F238E27FC236}">
                <a16:creationId xmlns:a16="http://schemas.microsoft.com/office/drawing/2014/main" id="{60043D59-BDF3-108A-E009-94C935C21321}"/>
              </a:ext>
            </a:extLst>
          </p:cNvPr>
          <p:cNvSpPr>
            <a:spLocks noGrp="1"/>
          </p:cNvSpPr>
          <p:nvPr>
            <p:ph type="body" sz="quarter" idx="11"/>
          </p:nvPr>
        </p:nvSpPr>
        <p:spPr>
          <a:xfrm>
            <a:off x="838200" y="376015"/>
            <a:ext cx="10565232" cy="817896"/>
          </a:xfrm>
        </p:spPr>
        <p:txBody>
          <a:bodyPr/>
          <a:lstStyle/>
          <a:p>
            <a:r>
              <a:rPr lang="en-US" sz="4000" dirty="0"/>
              <a:t>OUTLINE</a:t>
            </a:r>
            <a:endParaRPr lang="en-US" dirty="0"/>
          </a:p>
        </p:txBody>
      </p:sp>
      <p:sp>
        <p:nvSpPr>
          <p:cNvPr id="5" name="Text Placeholder 4">
            <a:extLst>
              <a:ext uri="{FF2B5EF4-FFF2-40B4-BE49-F238E27FC236}">
                <a16:creationId xmlns:a16="http://schemas.microsoft.com/office/drawing/2014/main" id="{1E127123-950A-677F-6BE1-4450103D5447}"/>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3682646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3D818C-AE01-8B72-C810-F8EE59D41357}"/>
              </a:ext>
            </a:extLst>
          </p:cNvPr>
          <p:cNvSpPr>
            <a:spLocks noGrp="1"/>
          </p:cNvSpPr>
          <p:nvPr>
            <p:ph type="body" sz="quarter" idx="10"/>
          </p:nvPr>
        </p:nvSpPr>
        <p:spPr>
          <a:xfrm>
            <a:off x="6193814" y="685380"/>
            <a:ext cx="4867785" cy="649629"/>
          </a:xfrm>
        </p:spPr>
        <p:txBody>
          <a:bodyPr/>
          <a:lstStyle/>
          <a:p>
            <a:r>
              <a:rPr lang="en-US" dirty="0"/>
              <a:t>Breast cancer patients: showing both soft-tissues and bony anatomy</a:t>
            </a:r>
          </a:p>
        </p:txBody>
      </p:sp>
      <p:sp>
        <p:nvSpPr>
          <p:cNvPr id="4" name="Text Placeholder 3">
            <a:extLst>
              <a:ext uri="{FF2B5EF4-FFF2-40B4-BE49-F238E27FC236}">
                <a16:creationId xmlns:a16="http://schemas.microsoft.com/office/drawing/2014/main" id="{B1C0E9F9-3235-635F-3DDA-409A8C8D117B}"/>
              </a:ext>
            </a:extLst>
          </p:cNvPr>
          <p:cNvSpPr>
            <a:spLocks noGrp="1"/>
          </p:cNvSpPr>
          <p:nvPr>
            <p:ph type="body" sz="quarter" idx="11"/>
          </p:nvPr>
        </p:nvSpPr>
        <p:spPr>
          <a:xfrm>
            <a:off x="496367" y="304625"/>
            <a:ext cx="10565232" cy="817896"/>
          </a:xfrm>
        </p:spPr>
        <p:txBody>
          <a:bodyPr/>
          <a:lstStyle/>
          <a:p>
            <a:r>
              <a:rPr lang="en-US" dirty="0"/>
              <a:t>EPID images</a:t>
            </a:r>
          </a:p>
        </p:txBody>
      </p:sp>
      <p:sp>
        <p:nvSpPr>
          <p:cNvPr id="7" name="Text Placeholder 1">
            <a:extLst>
              <a:ext uri="{FF2B5EF4-FFF2-40B4-BE49-F238E27FC236}">
                <a16:creationId xmlns:a16="http://schemas.microsoft.com/office/drawing/2014/main" id="{B1F7C2A8-1DB1-04C7-6C1A-5496D29535F9}"/>
              </a:ext>
            </a:extLst>
          </p:cNvPr>
          <p:cNvSpPr txBox="1">
            <a:spLocks/>
          </p:cNvSpPr>
          <p:nvPr/>
        </p:nvSpPr>
        <p:spPr bwMode="auto">
          <a:xfrm>
            <a:off x="496367" y="2024529"/>
            <a:ext cx="4538707" cy="2743770"/>
          </a:xfrm>
          <a:prstGeom prst="rect">
            <a:avLst/>
          </a:prstGeom>
          <a:solidFill>
            <a:schemeClr val="bg1"/>
          </a:solidFill>
          <a:ln>
            <a:noFill/>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ts val="1000"/>
              </a:spcBef>
              <a:spcAft>
                <a:spcPts val="200"/>
              </a:spcAft>
              <a:buFont typeface="Arial" panose="020B0604020202020204" pitchFamily="34" charset="0"/>
              <a:buNone/>
              <a:defRPr sz="2000" b="0" i="0" kern="100" baseline="0">
                <a:solidFill>
                  <a:schemeClr val="tx1"/>
                </a:solidFill>
                <a:latin typeface="AntennaCond Light" pitchFamily="2" charset="77"/>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2pPr>
            <a:lvl3pPr marL="1143000" indent="-228600" algn="l" rtl="0" eaLnBrk="1" fontAlgn="base" hangingPunct="1">
              <a:lnSpc>
                <a:spcPct val="103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Low metal imaging artifacts</a:t>
            </a:r>
          </a:p>
          <a:p>
            <a:pPr marL="342900" indent="-342900">
              <a:buFont typeface="Arial" panose="020B0604020202020204" pitchFamily="34" charset="0"/>
              <a:buChar char="•"/>
            </a:pPr>
            <a:r>
              <a:rPr lang="en-US" dirty="0"/>
              <a:t>Can be real-time using treatment beams</a:t>
            </a:r>
          </a:p>
          <a:p>
            <a:pPr marL="342900" indent="-342900">
              <a:buFont typeface="Arial" panose="020B0604020202020204" pitchFamily="34" charset="0"/>
              <a:buChar char="•"/>
            </a:pPr>
            <a:r>
              <a:rPr lang="en-US" dirty="0"/>
              <a:t>Poor soft tissue contrast</a:t>
            </a:r>
          </a:p>
          <a:p>
            <a:pPr marL="342900" indent="-342900">
              <a:buFont typeface="Arial" panose="020B0604020202020204" pitchFamily="34" charset="0"/>
              <a:buChar char="•"/>
            </a:pPr>
            <a:r>
              <a:rPr lang="en-US" dirty="0"/>
              <a:t>Increased imaging dose</a:t>
            </a:r>
            <a:endParaRPr lang="en-US" sz="2400" dirty="0"/>
          </a:p>
        </p:txBody>
      </p:sp>
      <p:sp>
        <p:nvSpPr>
          <p:cNvPr id="10" name="TextBox 9">
            <a:extLst>
              <a:ext uri="{FF2B5EF4-FFF2-40B4-BE49-F238E27FC236}">
                <a16:creationId xmlns:a16="http://schemas.microsoft.com/office/drawing/2014/main" id="{EA2BE9D4-2DB4-1F74-E113-A18A8525458F}"/>
              </a:ext>
            </a:extLst>
          </p:cNvPr>
          <p:cNvSpPr txBox="1"/>
          <p:nvPr/>
        </p:nvSpPr>
        <p:spPr>
          <a:xfrm>
            <a:off x="6433735" y="5923753"/>
            <a:ext cx="2002921" cy="400110"/>
          </a:xfrm>
          <a:prstGeom prst="rect">
            <a:avLst/>
          </a:prstGeom>
          <a:noFill/>
        </p:spPr>
        <p:txBody>
          <a:bodyPr wrap="none" rtlCol="0">
            <a:spAutoFit/>
          </a:bodyPr>
          <a:lstStyle/>
          <a:p>
            <a:pPr algn="l"/>
            <a:r>
              <a:rPr lang="en-US" sz="2000" b="1" dirty="0">
                <a:solidFill>
                  <a:srgbClr val="0000FF"/>
                </a:solidFill>
              </a:rPr>
              <a:t>MeV EPID image</a:t>
            </a:r>
          </a:p>
        </p:txBody>
      </p:sp>
      <p:sp>
        <p:nvSpPr>
          <p:cNvPr id="11" name="TextBox 10">
            <a:extLst>
              <a:ext uri="{FF2B5EF4-FFF2-40B4-BE49-F238E27FC236}">
                <a16:creationId xmlns:a16="http://schemas.microsoft.com/office/drawing/2014/main" id="{2080FED2-B377-D74A-FE14-47C622214AF2}"/>
              </a:ext>
            </a:extLst>
          </p:cNvPr>
          <p:cNvSpPr txBox="1"/>
          <p:nvPr/>
        </p:nvSpPr>
        <p:spPr>
          <a:xfrm>
            <a:off x="9754190" y="5923753"/>
            <a:ext cx="1307409" cy="400110"/>
          </a:xfrm>
          <a:prstGeom prst="rect">
            <a:avLst/>
          </a:prstGeom>
          <a:noFill/>
        </p:spPr>
        <p:txBody>
          <a:bodyPr wrap="none" rtlCol="0">
            <a:spAutoFit/>
          </a:bodyPr>
          <a:lstStyle/>
          <a:p>
            <a:pPr algn="l"/>
            <a:r>
              <a:rPr lang="en-US" sz="2000" b="1" dirty="0">
                <a:solidFill>
                  <a:srgbClr val="0000FF"/>
                </a:solidFill>
              </a:rPr>
              <a:t>KeV image</a:t>
            </a:r>
          </a:p>
        </p:txBody>
      </p:sp>
      <p:grpSp>
        <p:nvGrpSpPr>
          <p:cNvPr id="42" name="Group 41">
            <a:extLst>
              <a:ext uri="{FF2B5EF4-FFF2-40B4-BE49-F238E27FC236}">
                <a16:creationId xmlns:a16="http://schemas.microsoft.com/office/drawing/2014/main" id="{9BA3FBF2-2006-EA3A-1C1D-76F079E52F90}"/>
              </a:ext>
            </a:extLst>
          </p:cNvPr>
          <p:cNvGrpSpPr/>
          <p:nvPr/>
        </p:nvGrpSpPr>
        <p:grpSpPr>
          <a:xfrm>
            <a:off x="5384306" y="1438978"/>
            <a:ext cx="6614896" cy="4316548"/>
            <a:chOff x="5384306" y="1438978"/>
            <a:chExt cx="6614896" cy="4316548"/>
          </a:xfrm>
        </p:grpSpPr>
        <p:pic>
          <p:nvPicPr>
            <p:cNvPr id="8" name="Picture 7">
              <a:extLst>
                <a:ext uri="{FF2B5EF4-FFF2-40B4-BE49-F238E27FC236}">
                  <a16:creationId xmlns:a16="http://schemas.microsoft.com/office/drawing/2014/main" id="{46A51D49-3634-1E6E-B7B4-F93A1EF6D039}"/>
                </a:ext>
              </a:extLst>
            </p:cNvPr>
            <p:cNvPicPr>
              <a:picLocks noChangeAspect="1"/>
            </p:cNvPicPr>
            <p:nvPr/>
          </p:nvPicPr>
          <p:blipFill>
            <a:blip r:embed="rId2"/>
            <a:srcRect r="50808"/>
            <a:stretch/>
          </p:blipFill>
          <p:spPr>
            <a:xfrm>
              <a:off x="5384306" y="1547497"/>
              <a:ext cx="3599720" cy="4115085"/>
            </a:xfrm>
            <a:prstGeom prst="rect">
              <a:avLst/>
            </a:prstGeom>
          </p:spPr>
        </p:pic>
        <p:pic>
          <p:nvPicPr>
            <p:cNvPr id="9" name="Picture 8">
              <a:extLst>
                <a:ext uri="{FF2B5EF4-FFF2-40B4-BE49-F238E27FC236}">
                  <a16:creationId xmlns:a16="http://schemas.microsoft.com/office/drawing/2014/main" id="{BC7390C1-9188-CFD0-061B-ACAC7CC287A5}"/>
                </a:ext>
              </a:extLst>
            </p:cNvPr>
            <p:cNvPicPr>
              <a:picLocks noChangeAspect="1"/>
            </p:cNvPicPr>
            <p:nvPr/>
          </p:nvPicPr>
          <p:blipFill>
            <a:blip r:embed="rId3"/>
            <a:srcRect l="34452" r="32682"/>
            <a:stretch/>
          </p:blipFill>
          <p:spPr>
            <a:xfrm>
              <a:off x="9015080" y="1438978"/>
              <a:ext cx="2984122" cy="4316548"/>
            </a:xfrm>
            <a:prstGeom prst="rect">
              <a:avLst/>
            </a:prstGeom>
          </p:spPr>
        </p:pic>
        <p:cxnSp>
          <p:nvCxnSpPr>
            <p:cNvPr id="13" name="Straight Arrow Connector 12">
              <a:extLst>
                <a:ext uri="{FF2B5EF4-FFF2-40B4-BE49-F238E27FC236}">
                  <a16:creationId xmlns:a16="http://schemas.microsoft.com/office/drawing/2014/main" id="{34F552A7-0191-6CBA-6023-32E68817B9B8}"/>
                </a:ext>
              </a:extLst>
            </p:cNvPr>
            <p:cNvCxnSpPr>
              <a:cxnSpLocks/>
            </p:cNvCxnSpPr>
            <p:nvPr/>
          </p:nvCxnSpPr>
          <p:spPr>
            <a:xfrm>
              <a:off x="6108236" y="2786600"/>
              <a:ext cx="1075930" cy="290346"/>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E108722-85EA-F9CD-D60E-91AE9C8607BC}"/>
                </a:ext>
              </a:extLst>
            </p:cNvPr>
            <p:cNvSpPr txBox="1"/>
            <p:nvPr/>
          </p:nvSpPr>
          <p:spPr>
            <a:xfrm>
              <a:off x="5384306" y="1769007"/>
              <a:ext cx="1373010" cy="923330"/>
            </a:xfrm>
            <a:prstGeom prst="rect">
              <a:avLst/>
            </a:prstGeom>
            <a:noFill/>
          </p:spPr>
          <p:txBody>
            <a:bodyPr wrap="square" rtlCol="0">
              <a:spAutoFit/>
            </a:bodyPr>
            <a:lstStyle/>
            <a:p>
              <a:pPr algn="l"/>
              <a:r>
                <a:rPr lang="en-US" b="1" dirty="0">
                  <a:solidFill>
                    <a:srgbClr val="FF0000"/>
                  </a:solidFill>
                </a:rPr>
                <a:t>Blurry bony anatomy</a:t>
              </a:r>
            </a:p>
          </p:txBody>
        </p:sp>
        <p:cxnSp>
          <p:nvCxnSpPr>
            <p:cNvPr id="19" name="Straight Arrow Connector 18">
              <a:extLst>
                <a:ext uri="{FF2B5EF4-FFF2-40B4-BE49-F238E27FC236}">
                  <a16:creationId xmlns:a16="http://schemas.microsoft.com/office/drawing/2014/main" id="{63C45DD7-D331-33D6-6F3C-37A043D1F775}"/>
                </a:ext>
              </a:extLst>
            </p:cNvPr>
            <p:cNvCxnSpPr>
              <a:cxnSpLocks/>
            </p:cNvCxnSpPr>
            <p:nvPr/>
          </p:nvCxnSpPr>
          <p:spPr>
            <a:xfrm flipH="1" flipV="1">
              <a:off x="8042790" y="4768299"/>
              <a:ext cx="333286" cy="54181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4692D73-9C59-2CE4-D208-672ABB3E911F}"/>
                </a:ext>
              </a:extLst>
            </p:cNvPr>
            <p:cNvSpPr txBox="1"/>
            <p:nvPr/>
          </p:nvSpPr>
          <p:spPr>
            <a:xfrm>
              <a:off x="7480915" y="5293250"/>
              <a:ext cx="1493999" cy="369332"/>
            </a:xfrm>
            <a:prstGeom prst="rect">
              <a:avLst/>
            </a:prstGeom>
            <a:solidFill>
              <a:schemeClr val="bg1">
                <a:lumMod val="50000"/>
                <a:alpha val="70000"/>
              </a:schemeClr>
            </a:solidFill>
          </p:spPr>
          <p:txBody>
            <a:bodyPr wrap="none" rtlCol="0">
              <a:spAutoFit/>
            </a:bodyPr>
            <a:lstStyle/>
            <a:p>
              <a:pPr algn="l"/>
              <a:r>
                <a:rPr lang="en-US" b="1" dirty="0">
                  <a:solidFill>
                    <a:srgbClr val="FF0000"/>
                  </a:solidFill>
                </a:rPr>
                <a:t>Breast tissues</a:t>
              </a:r>
            </a:p>
          </p:txBody>
        </p:sp>
      </p:grpSp>
    </p:spTree>
    <p:extLst>
      <p:ext uri="{BB962C8B-B14F-4D97-AF65-F5344CB8AC3E}">
        <p14:creationId xmlns:p14="http://schemas.microsoft.com/office/powerpoint/2010/main" val="2651449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1074856" y="5799022"/>
            <a:ext cx="10487302" cy="572781"/>
          </a:xfrm>
        </p:spPr>
        <p:txBody>
          <a:bodyPr/>
          <a:lstStyle/>
          <a:p>
            <a:pPr marL="342900" indent="-342900">
              <a:spcBef>
                <a:spcPts val="0"/>
              </a:spcBef>
              <a:buFont typeface="Arial" panose="020B0604020202020204" pitchFamily="34" charset="0"/>
              <a:buChar char="•"/>
            </a:pPr>
            <a:r>
              <a:rPr lang="en-US" dirty="0"/>
              <a:t>See through internal anatomy by detecting x-rays passing through the body</a:t>
            </a:r>
          </a:p>
          <a:p>
            <a:pPr marL="342900" indent="-342900">
              <a:spcBef>
                <a:spcPts val="0"/>
              </a:spcBef>
              <a:buFont typeface="Arial" panose="020B0604020202020204" pitchFamily="34" charset="0"/>
              <a:buChar char="•"/>
            </a:pPr>
            <a:r>
              <a:rPr lang="en-US" dirty="0"/>
              <a:t>Create detailed cross-sectional images by reconstructing x-ray maps from multiple angles</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a:xfrm>
            <a:off x="6535647" y="6478010"/>
            <a:ext cx="4867785" cy="138499"/>
          </a:xfrm>
        </p:spPr>
        <p:txBody>
          <a:bodyPr/>
          <a:lstStyle/>
          <a:p>
            <a:endParaRPr lang="en-US" dirty="0"/>
          </a:p>
        </p:txBody>
      </p:sp>
      <p:pic>
        <p:nvPicPr>
          <p:cNvPr id="7" name="Picture 6">
            <a:extLst>
              <a:ext uri="{FF2B5EF4-FFF2-40B4-BE49-F238E27FC236}">
                <a16:creationId xmlns:a16="http://schemas.microsoft.com/office/drawing/2014/main" id="{959BF0A1-3847-FC24-4C66-C336D20FE3ED}"/>
              </a:ext>
            </a:extLst>
          </p:cNvPr>
          <p:cNvPicPr>
            <a:picLocks noChangeAspect="1"/>
          </p:cNvPicPr>
          <p:nvPr/>
        </p:nvPicPr>
        <p:blipFill>
          <a:blip r:embed="rId3"/>
          <a:srcRect l="11666" t="5185" r="14585"/>
          <a:stretch/>
        </p:blipFill>
        <p:spPr>
          <a:xfrm>
            <a:off x="5928087" y="3384997"/>
            <a:ext cx="3338144" cy="2414025"/>
          </a:xfrm>
          <a:prstGeom prst="rect">
            <a:avLst/>
          </a:prstGeom>
        </p:spPr>
      </p:pic>
      <p:sp>
        <p:nvSpPr>
          <p:cNvPr id="8" name="TextBox 7">
            <a:extLst>
              <a:ext uri="{FF2B5EF4-FFF2-40B4-BE49-F238E27FC236}">
                <a16:creationId xmlns:a16="http://schemas.microsoft.com/office/drawing/2014/main" id="{9940C69B-3E8A-655D-8D52-5E3D2D6DD90D}"/>
              </a:ext>
            </a:extLst>
          </p:cNvPr>
          <p:cNvSpPr txBox="1"/>
          <p:nvPr/>
        </p:nvSpPr>
        <p:spPr>
          <a:xfrm>
            <a:off x="9337662" y="4592009"/>
            <a:ext cx="2526678" cy="923330"/>
          </a:xfrm>
          <a:prstGeom prst="rect">
            <a:avLst/>
          </a:prstGeom>
          <a:noFill/>
        </p:spPr>
        <p:txBody>
          <a:bodyPr wrap="square" rtlCol="0">
            <a:spAutoFit/>
          </a:bodyPr>
          <a:lstStyle/>
          <a:p>
            <a:pPr algn="l"/>
            <a:r>
              <a:rPr lang="en-US" b="1" dirty="0">
                <a:solidFill>
                  <a:srgbClr val="0000FF"/>
                </a:solidFill>
              </a:rPr>
              <a:t>Siemens SOMATOM Force</a:t>
            </a:r>
          </a:p>
          <a:p>
            <a:pPr algn="l"/>
            <a:r>
              <a:rPr lang="en-US" b="1" dirty="0">
                <a:solidFill>
                  <a:srgbClr val="0000FF"/>
                </a:solidFill>
              </a:rPr>
              <a:t>:</a:t>
            </a:r>
            <a:r>
              <a:rPr lang="en-US" dirty="0">
                <a:solidFill>
                  <a:srgbClr val="0000FF"/>
                </a:solidFill>
              </a:rPr>
              <a:t>Dual x-ray sources, AI</a:t>
            </a:r>
          </a:p>
        </p:txBody>
      </p:sp>
      <p:grpSp>
        <p:nvGrpSpPr>
          <p:cNvPr id="15" name="Group 14">
            <a:extLst>
              <a:ext uri="{FF2B5EF4-FFF2-40B4-BE49-F238E27FC236}">
                <a16:creationId xmlns:a16="http://schemas.microsoft.com/office/drawing/2014/main" id="{30B213B2-1BC6-AABC-7BB5-353F6BE4EE94}"/>
              </a:ext>
            </a:extLst>
          </p:cNvPr>
          <p:cNvGrpSpPr/>
          <p:nvPr/>
        </p:nvGrpSpPr>
        <p:grpSpPr>
          <a:xfrm>
            <a:off x="294017" y="871825"/>
            <a:ext cx="5232478" cy="4820990"/>
            <a:chOff x="294017" y="846425"/>
            <a:chExt cx="5232478" cy="4820990"/>
          </a:xfrm>
        </p:grpSpPr>
        <p:pic>
          <p:nvPicPr>
            <p:cNvPr id="6146" name="Picture 2" descr="Ct device components">
              <a:extLst>
                <a:ext uri="{FF2B5EF4-FFF2-40B4-BE49-F238E27FC236}">
                  <a16:creationId xmlns:a16="http://schemas.microsoft.com/office/drawing/2014/main" id="{C871EB6E-0B53-34E8-38D6-6F6C0DA413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17" y="846425"/>
              <a:ext cx="5232478" cy="48209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A2FF907-A2B5-FA1F-6136-E7E6DBA784EF}"/>
                </a:ext>
              </a:extLst>
            </p:cNvPr>
            <p:cNvSpPr txBox="1"/>
            <p:nvPr/>
          </p:nvSpPr>
          <p:spPr>
            <a:xfrm>
              <a:off x="4107826" y="1447596"/>
              <a:ext cx="996683" cy="338554"/>
            </a:xfrm>
            <a:prstGeom prst="rect">
              <a:avLst/>
            </a:prstGeom>
            <a:noFill/>
          </p:spPr>
          <p:txBody>
            <a:bodyPr wrap="none" rtlCol="0">
              <a:spAutoFit/>
            </a:bodyPr>
            <a:lstStyle/>
            <a:p>
              <a:pPr algn="l"/>
              <a:r>
                <a:rPr lang="en-US" sz="1600" dirty="0"/>
                <a:t>Fan beam</a:t>
              </a:r>
            </a:p>
          </p:txBody>
        </p:sp>
      </p:grpSp>
      <p:pic>
        <p:nvPicPr>
          <p:cNvPr id="10" name="Picture 9">
            <a:extLst>
              <a:ext uri="{FF2B5EF4-FFF2-40B4-BE49-F238E27FC236}">
                <a16:creationId xmlns:a16="http://schemas.microsoft.com/office/drawing/2014/main" id="{DF28626C-F16F-ADFD-8679-0C16112FB473}"/>
              </a:ext>
            </a:extLst>
          </p:cNvPr>
          <p:cNvPicPr>
            <a:picLocks noChangeAspect="1"/>
          </p:cNvPicPr>
          <p:nvPr/>
        </p:nvPicPr>
        <p:blipFill>
          <a:blip r:embed="rId5"/>
          <a:srcRect b="15342"/>
          <a:stretch/>
        </p:blipFill>
        <p:spPr>
          <a:xfrm>
            <a:off x="5856656" y="1064042"/>
            <a:ext cx="4835492" cy="2669758"/>
          </a:xfrm>
          <a:prstGeom prst="rect">
            <a:avLst/>
          </a:prstGeom>
        </p:spPr>
      </p:pic>
      <p:cxnSp>
        <p:nvCxnSpPr>
          <p:cNvPr id="12" name="Straight Arrow Connector 11">
            <a:extLst>
              <a:ext uri="{FF2B5EF4-FFF2-40B4-BE49-F238E27FC236}">
                <a16:creationId xmlns:a16="http://schemas.microsoft.com/office/drawing/2014/main" id="{5E810D2F-6710-B3B4-70A2-60A8846BDDCB}"/>
              </a:ext>
            </a:extLst>
          </p:cNvPr>
          <p:cNvCxnSpPr>
            <a:cxnSpLocks/>
          </p:cNvCxnSpPr>
          <p:nvPr/>
        </p:nvCxnSpPr>
        <p:spPr>
          <a:xfrm flipV="1">
            <a:off x="3037840" y="2817541"/>
            <a:ext cx="2641366" cy="9975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199126" y="409813"/>
            <a:ext cx="11897983" cy="477883"/>
          </a:xfrm>
        </p:spPr>
        <p:txBody>
          <a:bodyPr/>
          <a:lstStyle/>
          <a:p>
            <a:r>
              <a:rPr lang="en-US" sz="3200" dirty="0"/>
              <a:t>Computer tomography (CT) imaging: </a:t>
            </a:r>
            <a:r>
              <a:rPr lang="en-US" sz="2400" dirty="0"/>
              <a:t>gold-standard imaging for RT</a:t>
            </a:r>
            <a:endParaRPr lang="en-US" sz="3200" dirty="0"/>
          </a:p>
        </p:txBody>
      </p:sp>
    </p:spTree>
    <p:extLst>
      <p:ext uri="{BB962C8B-B14F-4D97-AF65-F5344CB8AC3E}">
        <p14:creationId xmlns:p14="http://schemas.microsoft.com/office/powerpoint/2010/main" val="3420648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23900" y="1400170"/>
            <a:ext cx="10565232" cy="4371979"/>
          </a:xfrm>
        </p:spPr>
        <p:txBody>
          <a:bodyPr/>
          <a:lstStyle/>
          <a:p>
            <a:pPr marL="342900" indent="-342900">
              <a:buFont typeface="Arial" panose="020B0604020202020204" pitchFamily="34" charset="0"/>
              <a:buChar char="•"/>
            </a:pPr>
            <a:r>
              <a:rPr lang="en-US" sz="2800" dirty="0"/>
              <a:t>Radiation Therapy (RT): </a:t>
            </a:r>
          </a:p>
          <a:p>
            <a:pPr marL="1028700" lvl="1" indent="-342900">
              <a:buFont typeface="Courier New" panose="02070309020205020404" pitchFamily="49" charset="0"/>
              <a:buChar char="o"/>
            </a:pPr>
            <a:r>
              <a:rPr lang="en-US" sz="2000" dirty="0"/>
              <a:t>Treatment designing/planning</a:t>
            </a:r>
          </a:p>
          <a:p>
            <a:pPr marL="1028700" lvl="1" indent="-342900">
              <a:buFont typeface="Courier New" panose="02070309020205020404" pitchFamily="49" charset="0"/>
              <a:buChar char="o"/>
            </a:pPr>
            <a:r>
              <a:rPr lang="en-US" sz="2000" dirty="0"/>
              <a:t>Tumor localization</a:t>
            </a:r>
          </a:p>
          <a:p>
            <a:pPr marL="1028700" lvl="1" indent="-342900">
              <a:buFont typeface="Courier New" panose="02070309020205020404" pitchFamily="49" charset="0"/>
              <a:buChar char="o"/>
            </a:pPr>
            <a:r>
              <a:rPr lang="en-US" sz="2000" dirty="0"/>
              <a:t>Patient positioning verification</a:t>
            </a:r>
          </a:p>
          <a:p>
            <a:pPr marL="1028700" lvl="1" indent="-342900">
              <a:buFont typeface="Courier New" panose="02070309020205020404" pitchFamily="49" charset="0"/>
              <a:buChar char="o"/>
            </a:pPr>
            <a:r>
              <a:rPr lang="en-US" sz="2000" dirty="0"/>
              <a:t>Adaptive radiation therapy</a:t>
            </a:r>
          </a:p>
          <a:p>
            <a:pPr marL="1028700" lvl="1" indent="-342900">
              <a:buFont typeface="Courier New" panose="02070309020205020404" pitchFamily="49" charset="0"/>
              <a:buChar char="o"/>
            </a:pPr>
            <a:r>
              <a:rPr lang="en-US" sz="2000" dirty="0"/>
              <a:t>Monitoring tumor response to RT</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800" dirty="0"/>
              <a:t>Diagnostic Imaging: </a:t>
            </a:r>
          </a:p>
          <a:p>
            <a:pPr marL="1028700" lvl="1" indent="-342900">
              <a:buFont typeface="Courier New" panose="02070309020205020404" pitchFamily="49" charset="0"/>
              <a:buChar char="o"/>
            </a:pPr>
            <a:r>
              <a:rPr lang="en-US" sz="2000" dirty="0"/>
              <a:t>Diagnosing conditions like tumors, trauma, and internal bleeding, especially in the brain, chest, and abdomen</a:t>
            </a:r>
          </a:p>
          <a:p>
            <a:pPr marL="1028700" lvl="1" indent="-342900">
              <a:buFont typeface="Courier New" panose="02070309020205020404" pitchFamily="49" charset="0"/>
              <a:buChar char="o"/>
            </a:pPr>
            <a:r>
              <a:rPr lang="en-US" sz="2000" dirty="0"/>
              <a:t>CT angiography for vascular imaging, virtual colonoscopy for cancer screening, and cardiac and spinal imaging for disease assessment.</a:t>
            </a:r>
          </a:p>
        </p:txBody>
      </p:sp>
      <p:sp>
        <p:nvSpPr>
          <p:cNvPr id="4" name="Text Placeholder 3"/>
          <p:cNvSpPr>
            <a:spLocks noGrp="1"/>
          </p:cNvSpPr>
          <p:nvPr>
            <p:ph type="body" sz="quarter" idx="11"/>
          </p:nvPr>
        </p:nvSpPr>
        <p:spPr>
          <a:xfrm>
            <a:off x="981075" y="578525"/>
            <a:ext cx="10565232" cy="643160"/>
          </a:xfrm>
        </p:spPr>
        <p:txBody>
          <a:bodyPr/>
          <a:lstStyle/>
          <a:p>
            <a:r>
              <a:rPr lang="en-US" dirty="0"/>
              <a:t>CT imaging</a:t>
            </a:r>
          </a:p>
        </p:txBody>
      </p:sp>
      <p:sp>
        <p:nvSpPr>
          <p:cNvPr id="5" name="Text Placeholder 4"/>
          <p:cNvSpPr>
            <a:spLocks noGrp="1"/>
          </p:cNvSpPr>
          <p:nvPr>
            <p:ph type="body" sz="quarter" idx="17"/>
          </p:nvPr>
        </p:nvSpPr>
        <p:spPr/>
        <p:txBody>
          <a:bodyPr/>
          <a:lstStyle/>
          <a:p>
            <a:endParaRPr lang="en-US"/>
          </a:p>
        </p:txBody>
      </p:sp>
      <p:sp>
        <p:nvSpPr>
          <p:cNvPr id="6" name="TextBox 5"/>
          <p:cNvSpPr txBox="1"/>
          <p:nvPr/>
        </p:nvSpPr>
        <p:spPr>
          <a:xfrm>
            <a:off x="6345147" y="2438400"/>
            <a:ext cx="5535490" cy="461665"/>
          </a:xfrm>
          <a:prstGeom prst="rect">
            <a:avLst/>
          </a:prstGeom>
          <a:noFill/>
        </p:spPr>
        <p:txBody>
          <a:bodyPr wrap="none" rtlCol="0">
            <a:spAutoFit/>
          </a:bodyPr>
          <a:lstStyle/>
          <a:p>
            <a:r>
              <a:rPr lang="en-US" sz="2400" b="1" dirty="0">
                <a:solidFill>
                  <a:srgbClr val="FF0000"/>
                </a:solidFill>
              </a:rPr>
              <a:t>Essentially, almost everything we do!</a:t>
            </a:r>
          </a:p>
        </p:txBody>
      </p:sp>
    </p:spTree>
    <p:extLst>
      <p:ext uri="{BB962C8B-B14F-4D97-AF65-F5344CB8AC3E}">
        <p14:creationId xmlns:p14="http://schemas.microsoft.com/office/powerpoint/2010/main" val="4148171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35C7A34-4399-9076-5245-67397DBCCCFF}"/>
              </a:ext>
            </a:extLst>
          </p:cNvPr>
          <p:cNvGrpSpPr/>
          <p:nvPr/>
        </p:nvGrpSpPr>
        <p:grpSpPr>
          <a:xfrm>
            <a:off x="571500" y="1054816"/>
            <a:ext cx="6757606" cy="4917638"/>
            <a:chOff x="405793" y="1047466"/>
            <a:chExt cx="6857615" cy="4982078"/>
          </a:xfrm>
        </p:grpSpPr>
        <p:pic>
          <p:nvPicPr>
            <p:cNvPr id="7" name="Picture 6">
              <a:extLst>
                <a:ext uri="{FF2B5EF4-FFF2-40B4-BE49-F238E27FC236}">
                  <a16:creationId xmlns:a16="http://schemas.microsoft.com/office/drawing/2014/main" id="{08B7A1C4-A367-BEAC-28FC-4CC6F8CDF011}"/>
                </a:ext>
              </a:extLst>
            </p:cNvPr>
            <p:cNvPicPr>
              <a:picLocks noChangeAspect="1"/>
            </p:cNvPicPr>
            <p:nvPr/>
          </p:nvPicPr>
          <p:blipFill>
            <a:blip r:embed="rId2"/>
            <a:stretch>
              <a:fillRect/>
            </a:stretch>
          </p:blipFill>
          <p:spPr>
            <a:xfrm>
              <a:off x="647647" y="1047466"/>
              <a:ext cx="4025953" cy="4982078"/>
            </a:xfrm>
            <a:prstGeom prst="rect">
              <a:avLst/>
            </a:prstGeom>
          </p:spPr>
        </p:pic>
        <p:sp>
          <p:nvSpPr>
            <p:cNvPr id="9" name="TextBox 8">
              <a:extLst>
                <a:ext uri="{FF2B5EF4-FFF2-40B4-BE49-F238E27FC236}">
                  <a16:creationId xmlns:a16="http://schemas.microsoft.com/office/drawing/2014/main" id="{A530D99C-840B-9F2E-456F-7A95E9A9A017}"/>
                </a:ext>
              </a:extLst>
            </p:cNvPr>
            <p:cNvSpPr txBox="1"/>
            <p:nvPr/>
          </p:nvSpPr>
          <p:spPr>
            <a:xfrm>
              <a:off x="4902200" y="4176230"/>
              <a:ext cx="2361208" cy="1091334"/>
            </a:xfrm>
            <a:prstGeom prst="rect">
              <a:avLst/>
            </a:prstGeom>
            <a:noFill/>
          </p:spPr>
          <p:txBody>
            <a:bodyPr wrap="square" rtlCol="0">
              <a:spAutoFit/>
            </a:bodyPr>
            <a:lstStyle/>
            <a:p>
              <a:pPr algn="l"/>
              <a:r>
                <a:rPr lang="en-US" sz="1600" dirty="0">
                  <a:solidFill>
                    <a:srgbClr val="0000FF"/>
                  </a:solidFill>
                </a:rPr>
                <a:t>Maintaining detector alignment, absorbing heats and ensuring electrical isolation</a:t>
              </a:r>
            </a:p>
          </p:txBody>
        </p:sp>
        <p:cxnSp>
          <p:nvCxnSpPr>
            <p:cNvPr id="11" name="Straight Arrow Connector 10">
              <a:extLst>
                <a:ext uri="{FF2B5EF4-FFF2-40B4-BE49-F238E27FC236}">
                  <a16:creationId xmlns:a16="http://schemas.microsoft.com/office/drawing/2014/main" id="{51239DFC-158E-484D-BD4B-B33F9FFC6516}"/>
                </a:ext>
              </a:extLst>
            </p:cNvPr>
            <p:cNvCxnSpPr>
              <a:cxnSpLocks/>
              <a:stCxn id="9" idx="1"/>
            </p:cNvCxnSpPr>
            <p:nvPr/>
          </p:nvCxnSpPr>
          <p:spPr>
            <a:xfrm flipH="1">
              <a:off x="4356536" y="4721896"/>
              <a:ext cx="545664" cy="45037"/>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7643AAE-AE6F-D6C9-8EBB-75E34833F8FE}"/>
                </a:ext>
              </a:extLst>
            </p:cNvPr>
            <p:cNvSpPr/>
            <p:nvPr/>
          </p:nvSpPr>
          <p:spPr>
            <a:xfrm>
              <a:off x="405793" y="2781134"/>
              <a:ext cx="4496407" cy="1759801"/>
            </a:xfrm>
            <a:prstGeom prst="rect">
              <a:avLst/>
            </a:prstGeom>
            <a:noFill/>
            <a:ln w="38100">
              <a:solidFill>
                <a:srgbClr val="66F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327083" y="5920938"/>
            <a:ext cx="11684608" cy="797511"/>
          </a:xfrm>
          <a:solidFill>
            <a:schemeClr val="bg1"/>
          </a:solidFill>
        </p:spPr>
        <p:txBody>
          <a:bodyPr/>
          <a:lstStyle/>
          <a:p>
            <a:r>
              <a:rPr lang="en-US" sz="2400" dirty="0"/>
              <a:t>The detector is responsible for capturing the X-rays produced by the CT tube and converting them into an electrical signal </a:t>
            </a:r>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647647" y="264045"/>
            <a:ext cx="10565232" cy="716429"/>
          </a:xfrm>
        </p:spPr>
        <p:txBody>
          <a:bodyPr/>
          <a:lstStyle/>
          <a:p>
            <a:r>
              <a:rPr lang="en-US" dirty="0"/>
              <a:t>Detectors for CT imaging</a:t>
            </a:r>
          </a:p>
        </p:txBody>
      </p:sp>
      <p:pic>
        <p:nvPicPr>
          <p:cNvPr id="9218" name="Picture 2" descr="CT equipment - Radiology Cafe">
            <a:extLst>
              <a:ext uri="{FF2B5EF4-FFF2-40B4-BE49-F238E27FC236}">
                <a16:creationId xmlns:a16="http://schemas.microsoft.com/office/drawing/2014/main" id="{217E4D94-78C2-5672-6AC3-CADBFCA90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306" y="1425604"/>
            <a:ext cx="3883773" cy="415223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a:stCxn id="12" idx="3"/>
          </p:cNvCxnSpPr>
          <p:nvPr/>
        </p:nvCxnSpPr>
        <p:spPr>
          <a:xfrm flipV="1">
            <a:off x="5002333" y="3627120"/>
            <a:ext cx="3364427" cy="7460"/>
          </a:xfrm>
          <a:prstGeom prst="straightConnector1">
            <a:avLst/>
          </a:prstGeom>
          <a:ln w="38100">
            <a:solidFill>
              <a:srgbClr val="66FF3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E20D2A-4C36-7447-C6C4-F58CBA21C1BA}"/>
              </a:ext>
            </a:extLst>
          </p:cNvPr>
          <p:cNvSpPr>
            <a:spLocks noGrp="1"/>
          </p:cNvSpPr>
          <p:nvPr>
            <p:ph type="body" sz="quarter" idx="12"/>
          </p:nvPr>
        </p:nvSpPr>
        <p:spPr>
          <a:xfrm>
            <a:off x="4733480" y="1135579"/>
            <a:ext cx="3106173" cy="236952"/>
          </a:xfrm>
        </p:spPr>
        <p:txBody>
          <a:bodyPr/>
          <a:lstStyle/>
          <a:p>
            <a:r>
              <a:rPr lang="en-US" sz="1800" dirty="0"/>
              <a:t>&lt; 120 </a:t>
            </a:r>
            <a:r>
              <a:rPr lang="en-US" sz="1800" dirty="0" err="1"/>
              <a:t>kev</a:t>
            </a:r>
            <a:r>
              <a:rPr lang="en-US" sz="1800" dirty="0"/>
              <a:t> photons</a:t>
            </a:r>
          </a:p>
        </p:txBody>
      </p:sp>
    </p:spTree>
    <p:extLst>
      <p:ext uri="{BB962C8B-B14F-4D97-AF65-F5344CB8AC3E}">
        <p14:creationId xmlns:p14="http://schemas.microsoft.com/office/powerpoint/2010/main" val="3710385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532739" y="5354658"/>
            <a:ext cx="11541334" cy="1027280"/>
          </a:xfrm>
        </p:spPr>
        <p:txBody>
          <a:bodyPr/>
          <a:lstStyle/>
          <a:p>
            <a:r>
              <a:rPr lang="en-US" dirty="0"/>
              <a:t>Solid-state crystal detectors, consists of photodiodes that detect gamma rays and convert them into digital signal. Image data is then sent to Data Acquisition Subsystem (DAS) for collection and processing</a:t>
            </a:r>
          </a:p>
          <a:p>
            <a:endParaRPr lang="en-US" dirty="0"/>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a:xfrm>
            <a:off x="832104" y="1908556"/>
            <a:ext cx="10565232" cy="221599"/>
          </a:xfrm>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532739" y="450056"/>
            <a:ext cx="10565232" cy="500432"/>
          </a:xfrm>
        </p:spPr>
        <p:txBody>
          <a:bodyPr/>
          <a:lstStyle/>
          <a:p>
            <a:r>
              <a:rPr lang="en-US" dirty="0"/>
              <a:t>CT scanner detector</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a:xfrm>
            <a:off x="6535647" y="6541510"/>
            <a:ext cx="4867785" cy="138499"/>
          </a:xfrm>
        </p:spPr>
        <p:txBody>
          <a:bodyPr/>
          <a:lstStyle/>
          <a:p>
            <a:endParaRPr lang="en-US"/>
          </a:p>
        </p:txBody>
      </p:sp>
      <p:pic>
        <p:nvPicPr>
          <p:cNvPr id="6" name="Picture 5">
            <a:extLst>
              <a:ext uri="{FF2B5EF4-FFF2-40B4-BE49-F238E27FC236}">
                <a16:creationId xmlns:a16="http://schemas.microsoft.com/office/drawing/2014/main" id="{86B7D2BE-453E-3154-054B-A7F6FF9BA085}"/>
              </a:ext>
            </a:extLst>
          </p:cNvPr>
          <p:cNvPicPr>
            <a:picLocks noChangeAspect="1"/>
          </p:cNvPicPr>
          <p:nvPr/>
        </p:nvPicPr>
        <p:blipFill>
          <a:blip r:embed="rId2"/>
          <a:stretch>
            <a:fillRect/>
          </a:stretch>
        </p:blipFill>
        <p:spPr>
          <a:xfrm>
            <a:off x="300566" y="1194580"/>
            <a:ext cx="7644281" cy="4000507"/>
          </a:xfrm>
          <a:prstGeom prst="rect">
            <a:avLst/>
          </a:prstGeom>
        </p:spPr>
      </p:pic>
      <p:pic>
        <p:nvPicPr>
          <p:cNvPr id="6152" name="Picture 8" descr="Lecture Four CT 2: Data Acquisition, part 1">
            <a:extLst>
              <a:ext uri="{FF2B5EF4-FFF2-40B4-BE49-F238E27FC236}">
                <a16:creationId xmlns:a16="http://schemas.microsoft.com/office/drawing/2014/main" id="{0185E2BB-CD2F-8D0F-3CB2-D76483418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748" y="2019355"/>
            <a:ext cx="4218126" cy="299709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8E2512A9-EA50-F816-3D7F-F6DA67F5998C}"/>
              </a:ext>
            </a:extLst>
          </p:cNvPr>
          <p:cNvCxnSpPr>
            <a:cxnSpLocks/>
          </p:cNvCxnSpPr>
          <p:nvPr/>
        </p:nvCxnSpPr>
        <p:spPr>
          <a:xfrm>
            <a:off x="4708187" y="2269787"/>
            <a:ext cx="3254713" cy="1425913"/>
          </a:xfrm>
          <a:prstGeom prst="straightConnector1">
            <a:avLst/>
          </a:prstGeom>
          <a:ln w="38100">
            <a:solidFill>
              <a:srgbClr val="66FF3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700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8627" y="4085865"/>
            <a:ext cx="11844377" cy="2614402"/>
          </a:xfrm>
        </p:spPr>
        <p:txBody>
          <a:bodyPr/>
          <a:lstStyle/>
          <a:p>
            <a:pPr marL="342900" indent="-342900">
              <a:spcBef>
                <a:spcPts val="0"/>
              </a:spcBef>
              <a:spcAft>
                <a:spcPts val="0"/>
              </a:spcAft>
              <a:buFont typeface="Arial" panose="020B0604020202020204" pitchFamily="34" charset="0"/>
              <a:buChar char="•"/>
            </a:pPr>
            <a:r>
              <a:rPr lang="en-US" sz="2400" dirty="0"/>
              <a:t>Data stored as raw detector signal output, </a:t>
            </a:r>
            <a:r>
              <a:rPr lang="en-US" sz="2400" b="1" i="1" dirty="0">
                <a:solidFill>
                  <a:srgbClr val="0000FF"/>
                </a:solidFill>
              </a:rPr>
              <a:t>sinograms</a:t>
            </a:r>
            <a:r>
              <a:rPr lang="en-US" sz="2400" dirty="0"/>
              <a:t>, angle specific </a:t>
            </a:r>
            <a:r>
              <a:rPr lang="en-US" sz="2400" dirty="0" err="1"/>
              <a:t>histrograms</a:t>
            </a:r>
            <a:r>
              <a:rPr lang="en-US" sz="2400" dirty="0"/>
              <a:t> of detected events.</a:t>
            </a:r>
          </a:p>
          <a:p>
            <a:pPr marL="342900" indent="-342900">
              <a:spcBef>
                <a:spcPts val="0"/>
              </a:spcBef>
              <a:spcAft>
                <a:spcPts val="0"/>
              </a:spcAft>
              <a:buFont typeface="Arial" panose="020B0604020202020204" pitchFamily="34" charset="0"/>
              <a:buChar char="•"/>
            </a:pPr>
            <a:r>
              <a:rPr lang="en-US" sz="2400" dirty="0"/>
              <a:t>Images can be reconstructed using analytic or iterative reconstruction (e.g. back projection)</a:t>
            </a:r>
          </a:p>
          <a:p>
            <a:pPr marL="342900" indent="-342900">
              <a:spcBef>
                <a:spcPts val="0"/>
              </a:spcBef>
              <a:spcAft>
                <a:spcPts val="0"/>
              </a:spcAft>
              <a:buFont typeface="Arial" panose="020B0604020202020204" pitchFamily="34" charset="0"/>
              <a:buChar char="•"/>
            </a:pPr>
            <a:r>
              <a:rPr lang="en-US" sz="2400" dirty="0"/>
              <a:t>Reconstructed 3D images can be rendered and displayed in many useful ways including locating cancerous cells</a:t>
            </a:r>
          </a:p>
          <a:p>
            <a:pPr marL="342900" indent="-342900">
              <a:spcBef>
                <a:spcPts val="0"/>
              </a:spcBef>
              <a:spcAft>
                <a:spcPts val="0"/>
              </a:spcAft>
              <a:buFont typeface="Arial" panose="020B0604020202020204" pitchFamily="34" charset="0"/>
              <a:buChar char="•"/>
            </a:pPr>
            <a:r>
              <a:rPr lang="en-US" sz="2400" dirty="0"/>
              <a:t>CT scans are used for treatment designing for radiation treatment</a:t>
            </a:r>
          </a:p>
        </p:txBody>
      </p:sp>
      <p:sp>
        <p:nvSpPr>
          <p:cNvPr id="4" name="Text Placeholder 3"/>
          <p:cNvSpPr>
            <a:spLocks noGrp="1"/>
          </p:cNvSpPr>
          <p:nvPr>
            <p:ph type="body" sz="quarter" idx="11"/>
          </p:nvPr>
        </p:nvSpPr>
        <p:spPr>
          <a:xfrm>
            <a:off x="838200" y="376015"/>
            <a:ext cx="10565232" cy="659297"/>
          </a:xfrm>
        </p:spPr>
        <p:txBody>
          <a:bodyPr/>
          <a:lstStyle/>
          <a:p>
            <a:r>
              <a:rPr lang="en-US" dirty="0"/>
              <a:t>CT images</a:t>
            </a:r>
          </a:p>
        </p:txBody>
      </p:sp>
      <p:sp>
        <p:nvSpPr>
          <p:cNvPr id="5" name="Text Placeholder 4"/>
          <p:cNvSpPr>
            <a:spLocks noGrp="1"/>
          </p:cNvSpPr>
          <p:nvPr>
            <p:ph type="body" sz="quarter" idx="17"/>
          </p:nvPr>
        </p:nvSpPr>
        <p:spPr>
          <a:xfrm>
            <a:off x="6535647" y="6452610"/>
            <a:ext cx="5283540" cy="247657"/>
          </a:xfrm>
        </p:spPr>
        <p:txBody>
          <a:bodyPr/>
          <a:lstStyle/>
          <a:p>
            <a:r>
              <a:rPr lang="en-US" dirty="0"/>
              <a:t>https://humanhealth.iaea.org/HHW/MedicalPhysics/NuclearMedicine/ImageAnalysis/3Dimagereconstruction/index.html</a:t>
            </a:r>
          </a:p>
        </p:txBody>
      </p:sp>
      <p:pic>
        <p:nvPicPr>
          <p:cNvPr id="6" name="hfGtH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7622" y="1090481"/>
            <a:ext cx="4889139" cy="2750140"/>
          </a:xfrm>
          <a:prstGeom prst="rect">
            <a:avLst/>
          </a:prstGeom>
        </p:spPr>
      </p:pic>
      <p:pic>
        <p:nvPicPr>
          <p:cNvPr id="7" name="TOMO_small_gif_CT_signed2607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545212" y="1090481"/>
            <a:ext cx="2438990" cy="2806677"/>
          </a:xfrm>
          <a:prstGeom prst="rect">
            <a:avLst/>
          </a:prstGeom>
        </p:spPr>
      </p:pic>
      <p:pic>
        <p:nvPicPr>
          <p:cNvPr id="8" name="Picture 7"/>
          <p:cNvPicPr>
            <a:picLocks noChangeAspect="1"/>
          </p:cNvPicPr>
          <p:nvPr/>
        </p:nvPicPr>
        <p:blipFill>
          <a:blip r:embed="rId8"/>
          <a:stretch>
            <a:fillRect/>
          </a:stretch>
        </p:blipFill>
        <p:spPr>
          <a:xfrm>
            <a:off x="8292653" y="1528629"/>
            <a:ext cx="3688480" cy="1930380"/>
          </a:xfrm>
          <a:prstGeom prst="rect">
            <a:avLst/>
          </a:prstGeom>
        </p:spPr>
      </p:pic>
    </p:spTree>
    <p:extLst>
      <p:ext uri="{BB962C8B-B14F-4D97-AF65-F5344CB8AC3E}">
        <p14:creationId xmlns:p14="http://schemas.microsoft.com/office/powerpoint/2010/main" val="19036738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CCAF7A-8EF8-2324-3CF5-7C3D1FBD228E}"/>
              </a:ext>
            </a:extLst>
          </p:cNvPr>
          <p:cNvPicPr>
            <a:picLocks noChangeAspect="1"/>
          </p:cNvPicPr>
          <p:nvPr/>
        </p:nvPicPr>
        <p:blipFill>
          <a:blip r:embed="rId2"/>
          <a:stretch>
            <a:fillRect/>
          </a:stretch>
        </p:blipFill>
        <p:spPr>
          <a:xfrm>
            <a:off x="6071920" y="1687836"/>
            <a:ext cx="5945618" cy="2996034"/>
          </a:xfrm>
          <a:prstGeom prst="rect">
            <a:avLst/>
          </a:prstGeom>
        </p:spPr>
      </p:pic>
      <p:pic>
        <p:nvPicPr>
          <p:cNvPr id="8" name="Picture 7">
            <a:extLst>
              <a:ext uri="{FF2B5EF4-FFF2-40B4-BE49-F238E27FC236}">
                <a16:creationId xmlns:a16="http://schemas.microsoft.com/office/drawing/2014/main" id="{F3663CDA-C6DF-214A-6BBD-08901304B5DE}"/>
              </a:ext>
            </a:extLst>
          </p:cNvPr>
          <p:cNvPicPr>
            <a:picLocks noChangeAspect="1"/>
          </p:cNvPicPr>
          <p:nvPr/>
        </p:nvPicPr>
        <p:blipFill>
          <a:blip r:embed="rId3"/>
          <a:stretch>
            <a:fillRect/>
          </a:stretch>
        </p:blipFill>
        <p:spPr>
          <a:xfrm>
            <a:off x="43607" y="1687836"/>
            <a:ext cx="5964001" cy="2996034"/>
          </a:xfrm>
          <a:prstGeom prst="rect">
            <a:avLst/>
          </a:prstGeom>
        </p:spPr>
      </p:pic>
      <p:sp>
        <p:nvSpPr>
          <p:cNvPr id="2" name="Text Placeholder 1">
            <a:extLst>
              <a:ext uri="{FF2B5EF4-FFF2-40B4-BE49-F238E27FC236}">
                <a16:creationId xmlns:a16="http://schemas.microsoft.com/office/drawing/2014/main" id="{37837DB9-1BBB-220B-6B5D-112F8739F033}"/>
              </a:ext>
            </a:extLst>
          </p:cNvPr>
          <p:cNvSpPr>
            <a:spLocks noGrp="1"/>
          </p:cNvSpPr>
          <p:nvPr>
            <p:ph type="body" sz="quarter" idx="10"/>
          </p:nvPr>
        </p:nvSpPr>
        <p:spPr>
          <a:xfrm>
            <a:off x="6387577" y="4927809"/>
            <a:ext cx="5170439" cy="1162095"/>
          </a:xfrm>
        </p:spPr>
        <p:txBody>
          <a:bodyPr/>
          <a:lstStyle/>
          <a:p>
            <a:r>
              <a:rPr lang="en-US" dirty="0">
                <a:latin typeface="AntennaCond"/>
              </a:rPr>
              <a:t>Example of (A) cancerous cell volumes and (B) treatment design/plan with radiation dose levels for a patient treated with post-operative cavity RT</a:t>
            </a:r>
          </a:p>
        </p:txBody>
      </p:sp>
      <p:sp>
        <p:nvSpPr>
          <p:cNvPr id="4" name="Text Placeholder 3">
            <a:extLst>
              <a:ext uri="{FF2B5EF4-FFF2-40B4-BE49-F238E27FC236}">
                <a16:creationId xmlns:a16="http://schemas.microsoft.com/office/drawing/2014/main" id="{F8F7B51F-CC4A-F4D3-EBF1-CB7AC8B575F1}"/>
              </a:ext>
            </a:extLst>
          </p:cNvPr>
          <p:cNvSpPr>
            <a:spLocks noGrp="1"/>
          </p:cNvSpPr>
          <p:nvPr>
            <p:ph type="body" sz="quarter" idx="11"/>
          </p:nvPr>
        </p:nvSpPr>
        <p:spPr>
          <a:xfrm>
            <a:off x="838200" y="376015"/>
            <a:ext cx="10565232" cy="529839"/>
          </a:xfrm>
        </p:spPr>
        <p:txBody>
          <a:bodyPr/>
          <a:lstStyle/>
          <a:p>
            <a:r>
              <a:rPr lang="en-US" dirty="0"/>
              <a:t>CT image examples</a:t>
            </a:r>
          </a:p>
        </p:txBody>
      </p:sp>
      <p:sp>
        <p:nvSpPr>
          <p:cNvPr id="5" name="Text Placeholder 4">
            <a:extLst>
              <a:ext uri="{FF2B5EF4-FFF2-40B4-BE49-F238E27FC236}">
                <a16:creationId xmlns:a16="http://schemas.microsoft.com/office/drawing/2014/main" id="{5E4D0046-42A2-997F-55E8-8455542E2706}"/>
              </a:ext>
            </a:extLst>
          </p:cNvPr>
          <p:cNvSpPr>
            <a:spLocks noGrp="1"/>
          </p:cNvSpPr>
          <p:nvPr>
            <p:ph type="body" sz="quarter" idx="17"/>
          </p:nvPr>
        </p:nvSpPr>
        <p:spPr/>
        <p:txBody>
          <a:bodyPr/>
          <a:lstStyle/>
          <a:p>
            <a:endParaRPr lang="en-US"/>
          </a:p>
        </p:txBody>
      </p:sp>
      <p:sp>
        <p:nvSpPr>
          <p:cNvPr id="10" name="TextBox 9">
            <a:extLst>
              <a:ext uri="{FF2B5EF4-FFF2-40B4-BE49-F238E27FC236}">
                <a16:creationId xmlns:a16="http://schemas.microsoft.com/office/drawing/2014/main" id="{3ABFC549-DD2A-D893-DA11-FFF25A3EC0B5}"/>
              </a:ext>
            </a:extLst>
          </p:cNvPr>
          <p:cNvSpPr txBox="1"/>
          <p:nvPr/>
        </p:nvSpPr>
        <p:spPr>
          <a:xfrm>
            <a:off x="324506" y="4927809"/>
            <a:ext cx="5170440" cy="1015663"/>
          </a:xfrm>
          <a:prstGeom prst="rect">
            <a:avLst/>
          </a:prstGeom>
          <a:noFill/>
        </p:spPr>
        <p:txBody>
          <a:bodyPr wrap="square">
            <a:spAutoFit/>
          </a:bodyPr>
          <a:lstStyle/>
          <a:p>
            <a:r>
              <a:rPr lang="en-US" sz="2000" dirty="0">
                <a:latin typeface="AntennaCond"/>
              </a:rPr>
              <a:t>Diagnostic cerebral CT-angiogram (A) showing a large tangle of abnormal vessels (B) 3D volumetric CT scan of the vessel location</a:t>
            </a:r>
          </a:p>
        </p:txBody>
      </p:sp>
      <p:sp>
        <p:nvSpPr>
          <p:cNvPr id="11" name="TextBox 10">
            <a:extLst>
              <a:ext uri="{FF2B5EF4-FFF2-40B4-BE49-F238E27FC236}">
                <a16:creationId xmlns:a16="http://schemas.microsoft.com/office/drawing/2014/main" id="{71AAD6B1-5276-BB17-4771-5A15BF245E2C}"/>
              </a:ext>
            </a:extLst>
          </p:cNvPr>
          <p:cNvSpPr txBox="1"/>
          <p:nvPr/>
        </p:nvSpPr>
        <p:spPr>
          <a:xfrm>
            <a:off x="1023041" y="904392"/>
            <a:ext cx="4351217" cy="707886"/>
          </a:xfrm>
          <a:prstGeom prst="rect">
            <a:avLst/>
          </a:prstGeom>
          <a:noFill/>
        </p:spPr>
        <p:txBody>
          <a:bodyPr wrap="square" rtlCol="0">
            <a:spAutoFit/>
          </a:bodyPr>
          <a:lstStyle/>
          <a:p>
            <a:pPr algn="l"/>
            <a:r>
              <a:rPr lang="en-US" sz="2000" b="1" dirty="0">
                <a:solidFill>
                  <a:srgbClr val="0000FF"/>
                </a:solidFill>
              </a:rPr>
              <a:t>Radiology CT scans: diagnosing &amp; locating disease</a:t>
            </a:r>
          </a:p>
        </p:txBody>
      </p:sp>
      <p:sp>
        <p:nvSpPr>
          <p:cNvPr id="12" name="TextBox 11">
            <a:extLst>
              <a:ext uri="{FF2B5EF4-FFF2-40B4-BE49-F238E27FC236}">
                <a16:creationId xmlns:a16="http://schemas.microsoft.com/office/drawing/2014/main" id="{20EB179A-105E-A4B5-3665-A9A89D1E7514}"/>
              </a:ext>
            </a:extLst>
          </p:cNvPr>
          <p:cNvSpPr txBox="1"/>
          <p:nvPr/>
        </p:nvSpPr>
        <p:spPr>
          <a:xfrm>
            <a:off x="6978770" y="904392"/>
            <a:ext cx="4635791" cy="707886"/>
          </a:xfrm>
          <a:prstGeom prst="rect">
            <a:avLst/>
          </a:prstGeom>
          <a:noFill/>
        </p:spPr>
        <p:txBody>
          <a:bodyPr wrap="square" rtlCol="0">
            <a:spAutoFit/>
          </a:bodyPr>
          <a:lstStyle/>
          <a:p>
            <a:pPr algn="l"/>
            <a:r>
              <a:rPr lang="en-US" sz="2000" b="1" dirty="0">
                <a:solidFill>
                  <a:srgbClr val="0000FF"/>
                </a:solidFill>
              </a:rPr>
              <a:t>Radiation therapy CT scans: defining disease and designing RT</a:t>
            </a:r>
          </a:p>
        </p:txBody>
      </p:sp>
      <p:sp>
        <p:nvSpPr>
          <p:cNvPr id="15" name="TextBox 14">
            <a:extLst>
              <a:ext uri="{FF2B5EF4-FFF2-40B4-BE49-F238E27FC236}">
                <a16:creationId xmlns:a16="http://schemas.microsoft.com/office/drawing/2014/main" id="{C099EB15-3FEA-0D79-3ECA-A0CF4888D0FC}"/>
              </a:ext>
            </a:extLst>
          </p:cNvPr>
          <p:cNvSpPr txBox="1"/>
          <p:nvPr/>
        </p:nvSpPr>
        <p:spPr>
          <a:xfrm>
            <a:off x="7543800" y="3456432"/>
            <a:ext cx="1042593" cy="338554"/>
          </a:xfrm>
          <a:prstGeom prst="rect">
            <a:avLst/>
          </a:prstGeom>
          <a:noFill/>
        </p:spPr>
        <p:txBody>
          <a:bodyPr wrap="none" rtlCol="0">
            <a:spAutoFit/>
          </a:bodyPr>
          <a:lstStyle/>
          <a:p>
            <a:pPr algn="l"/>
            <a:r>
              <a:rPr lang="en-US" sz="1600" b="1" dirty="0">
                <a:solidFill>
                  <a:srgbClr val="FF0000"/>
                </a:solidFill>
              </a:rPr>
              <a:t>brainstem</a:t>
            </a:r>
          </a:p>
        </p:txBody>
      </p:sp>
      <p:sp>
        <p:nvSpPr>
          <p:cNvPr id="16" name="TextBox 15">
            <a:extLst>
              <a:ext uri="{FF2B5EF4-FFF2-40B4-BE49-F238E27FC236}">
                <a16:creationId xmlns:a16="http://schemas.microsoft.com/office/drawing/2014/main" id="{45962774-BCEE-E1DD-6DC4-2780240FB15A}"/>
              </a:ext>
            </a:extLst>
          </p:cNvPr>
          <p:cNvSpPr txBox="1"/>
          <p:nvPr/>
        </p:nvSpPr>
        <p:spPr>
          <a:xfrm>
            <a:off x="7607896" y="2638967"/>
            <a:ext cx="1042593" cy="584775"/>
          </a:xfrm>
          <a:prstGeom prst="rect">
            <a:avLst/>
          </a:prstGeom>
          <a:noFill/>
        </p:spPr>
        <p:txBody>
          <a:bodyPr wrap="square" rtlCol="0">
            <a:spAutoFit/>
          </a:bodyPr>
          <a:lstStyle/>
          <a:p>
            <a:pPr algn="l"/>
            <a:r>
              <a:rPr lang="en-US" sz="1600" b="1" dirty="0">
                <a:solidFill>
                  <a:srgbClr val="FF0000"/>
                </a:solidFill>
              </a:rPr>
              <a:t>optical nerves</a:t>
            </a:r>
          </a:p>
        </p:txBody>
      </p:sp>
      <p:sp>
        <p:nvSpPr>
          <p:cNvPr id="17" name="TextBox 16">
            <a:extLst>
              <a:ext uri="{FF2B5EF4-FFF2-40B4-BE49-F238E27FC236}">
                <a16:creationId xmlns:a16="http://schemas.microsoft.com/office/drawing/2014/main" id="{2CF2AD48-7939-C48B-7B4D-3C02A459E0B0}"/>
              </a:ext>
            </a:extLst>
          </p:cNvPr>
          <p:cNvSpPr txBox="1"/>
          <p:nvPr/>
        </p:nvSpPr>
        <p:spPr>
          <a:xfrm>
            <a:off x="7940607" y="1734247"/>
            <a:ext cx="837634" cy="338554"/>
          </a:xfrm>
          <a:prstGeom prst="rect">
            <a:avLst/>
          </a:prstGeom>
          <a:noFill/>
        </p:spPr>
        <p:txBody>
          <a:bodyPr wrap="square" rtlCol="0">
            <a:spAutoFit/>
          </a:bodyPr>
          <a:lstStyle/>
          <a:p>
            <a:pPr algn="l"/>
            <a:r>
              <a:rPr lang="en-US" sz="1600" b="1" dirty="0">
                <a:solidFill>
                  <a:srgbClr val="FF0000"/>
                </a:solidFill>
              </a:rPr>
              <a:t>eye</a:t>
            </a:r>
          </a:p>
        </p:txBody>
      </p:sp>
    </p:spTree>
    <p:extLst>
      <p:ext uri="{BB962C8B-B14F-4D97-AF65-F5344CB8AC3E}">
        <p14:creationId xmlns:p14="http://schemas.microsoft.com/office/powerpoint/2010/main" val="4254584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212725" y="4839709"/>
            <a:ext cx="5537200" cy="1751399"/>
          </a:xfrm>
          <a:solidFill>
            <a:schemeClr val="bg1"/>
          </a:solidFill>
        </p:spPr>
        <p:txBody>
          <a:bodyPr/>
          <a:lstStyle/>
          <a:p>
            <a:r>
              <a:rPr lang="en-US" i="0" dirty="0">
                <a:solidFill>
                  <a:srgbClr val="0000FF"/>
                </a:solidFill>
                <a:effectLst/>
                <a:latin typeface="Elsevier Sans"/>
              </a:rPr>
              <a:t>Energy integrating detector (EID): Xray photons are absorbed in a scintillator ceramic (</a:t>
            </a:r>
            <a:r>
              <a:rPr lang="en-US" dirty="0">
                <a:solidFill>
                  <a:srgbClr val="0000FF"/>
                </a:solidFill>
                <a:latin typeface="Elsevier Sans"/>
              </a:rPr>
              <a:t>GOS</a:t>
            </a:r>
            <a:r>
              <a:rPr lang="en-US" i="0" dirty="0">
                <a:solidFill>
                  <a:srgbClr val="0000FF"/>
                </a:solidFill>
                <a:effectLst/>
                <a:latin typeface="Elsevier Sans"/>
              </a:rPr>
              <a:t>) </a:t>
            </a:r>
            <a:r>
              <a:rPr lang="en-US" dirty="0">
                <a:solidFill>
                  <a:srgbClr val="0000FF"/>
                </a:solidFill>
                <a:latin typeface="Elsevier Sans"/>
              </a:rPr>
              <a:t> &amp; </a:t>
            </a:r>
            <a:r>
              <a:rPr lang="en-US" i="0" dirty="0">
                <a:solidFill>
                  <a:srgbClr val="0000FF"/>
                </a:solidFill>
                <a:effectLst/>
                <a:latin typeface="Elsevier Sans"/>
              </a:rPr>
              <a:t>generate light which is then collected by photodiodes. The collected signal is proportional to the incoming X-ray intensity</a:t>
            </a:r>
            <a:endParaRPr lang="en-US" dirty="0">
              <a:solidFill>
                <a:srgbClr val="0000FF"/>
              </a:solidFill>
            </a:endParaRPr>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a:xfrm>
            <a:off x="660984" y="1641967"/>
            <a:ext cx="10565232" cy="221599"/>
          </a:xfrm>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571500" y="325729"/>
            <a:ext cx="10565232" cy="690785"/>
          </a:xfrm>
        </p:spPr>
        <p:txBody>
          <a:bodyPr/>
          <a:lstStyle/>
          <a:p>
            <a:r>
              <a:rPr lang="en-US" dirty="0"/>
              <a:t>Energy integrated vs. photon counting detector</a:t>
            </a:r>
          </a:p>
        </p:txBody>
      </p:sp>
      <p:pic>
        <p:nvPicPr>
          <p:cNvPr id="6" name="Picture 5">
            <a:extLst>
              <a:ext uri="{FF2B5EF4-FFF2-40B4-BE49-F238E27FC236}">
                <a16:creationId xmlns:a16="http://schemas.microsoft.com/office/drawing/2014/main" id="{0EE53B90-A9CC-C879-3104-99DDB0C43968}"/>
              </a:ext>
            </a:extLst>
          </p:cNvPr>
          <p:cNvPicPr>
            <a:picLocks noChangeAspect="1"/>
          </p:cNvPicPr>
          <p:nvPr/>
        </p:nvPicPr>
        <p:blipFill>
          <a:blip r:embed="rId3"/>
          <a:stretch>
            <a:fillRect/>
          </a:stretch>
        </p:blipFill>
        <p:spPr>
          <a:xfrm>
            <a:off x="19050" y="1335200"/>
            <a:ext cx="5924550" cy="3324225"/>
          </a:xfrm>
          <a:prstGeom prst="rect">
            <a:avLst/>
          </a:prstGeom>
        </p:spPr>
      </p:pic>
      <p:pic>
        <p:nvPicPr>
          <p:cNvPr id="7170" name="Picture 2">
            <a:extLst>
              <a:ext uri="{FF2B5EF4-FFF2-40B4-BE49-F238E27FC236}">
                <a16:creationId xmlns:a16="http://schemas.microsoft.com/office/drawing/2014/main" id="{2AD91A2A-87F1-AAAE-91F9-A1A9D3E866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7640" y="1335199"/>
            <a:ext cx="5993240" cy="3324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a:extLst>
              <a:ext uri="{FF2B5EF4-FFF2-40B4-BE49-F238E27FC236}">
                <a16:creationId xmlns:a16="http://schemas.microsoft.com/office/drawing/2014/main" id="{9C8C5DB2-8069-7CC0-3ABD-1D07C8848B8C}"/>
              </a:ext>
            </a:extLst>
          </p:cNvPr>
          <p:cNvSpPr txBox="1">
            <a:spLocks/>
          </p:cNvSpPr>
          <p:nvPr/>
        </p:nvSpPr>
        <p:spPr bwMode="auto">
          <a:xfrm>
            <a:off x="6157070" y="4814458"/>
            <a:ext cx="5734380" cy="148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ts val="1000"/>
              </a:spcBef>
              <a:spcAft>
                <a:spcPts val="200"/>
              </a:spcAft>
              <a:buFont typeface="Arial" panose="020B0604020202020204" pitchFamily="34" charset="0"/>
              <a:buNone/>
              <a:defRPr sz="2000" b="0" i="0" kern="100" baseline="0">
                <a:solidFill>
                  <a:schemeClr val="tx1"/>
                </a:solidFill>
                <a:latin typeface="AntennaCond Light" pitchFamily="2" charset="77"/>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2pPr>
            <a:lvl3pPr marL="1143000" indent="-228600" algn="l" rtl="0" eaLnBrk="1" fontAlgn="base" hangingPunct="1">
              <a:lnSpc>
                <a:spcPct val="103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0" dirty="0">
                <a:solidFill>
                  <a:srgbClr val="0000FF"/>
                </a:solidFill>
                <a:effectLst/>
                <a:latin typeface="Elsevier Sans"/>
              </a:rPr>
              <a:t>Photon counting detector (PCD): X-ray photons are absorbed in a semiconductor crystal, generating electron charge clouds </a:t>
            </a:r>
            <a:r>
              <a:rPr lang="en-US" dirty="0">
                <a:solidFill>
                  <a:srgbClr val="0000FF"/>
                </a:solidFill>
                <a:latin typeface="Elsevier Sans"/>
              </a:rPr>
              <a:t>directly, </a:t>
            </a:r>
            <a:r>
              <a:rPr lang="en-US" i="0" dirty="0">
                <a:solidFill>
                  <a:srgbClr val="0000FF"/>
                </a:solidFill>
                <a:effectLst/>
                <a:latin typeface="Elsevier Sans"/>
              </a:rPr>
              <a:t>inducing electrical pulses at the pixel electrodes. These electrical pulses are analyzed to detect individual photon interactions.</a:t>
            </a:r>
            <a:endParaRPr lang="en-US" dirty="0">
              <a:solidFill>
                <a:srgbClr val="0000FF"/>
              </a:solidFill>
            </a:endParaRPr>
          </a:p>
        </p:txBody>
      </p:sp>
    </p:spTree>
    <p:extLst>
      <p:ext uri="{BB962C8B-B14F-4D97-AF65-F5344CB8AC3E}">
        <p14:creationId xmlns:p14="http://schemas.microsoft.com/office/powerpoint/2010/main" val="4241911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38200" y="376015"/>
            <a:ext cx="10565232" cy="580955"/>
          </a:xfrm>
        </p:spPr>
        <p:txBody>
          <a:bodyPr/>
          <a:lstStyle/>
          <a:p>
            <a:r>
              <a:rPr lang="en-US" dirty="0"/>
              <a:t>Why photon counting detector (PCD)?</a:t>
            </a:r>
          </a:p>
        </p:txBody>
      </p:sp>
      <p:sp>
        <p:nvSpPr>
          <p:cNvPr id="5" name="Text Placeholder 4"/>
          <p:cNvSpPr>
            <a:spLocks noGrp="1"/>
          </p:cNvSpPr>
          <p:nvPr>
            <p:ph type="body" sz="quarter" idx="17"/>
          </p:nvPr>
        </p:nvSpPr>
        <p:spPr/>
        <p:txBody>
          <a:bodyPr/>
          <a:lstStyle/>
          <a:p>
            <a:endParaRPr lang="en-US" dirty="0"/>
          </a:p>
        </p:txBody>
      </p:sp>
      <p:sp>
        <p:nvSpPr>
          <p:cNvPr id="6" name="TextShape 1"/>
          <p:cNvSpPr txBox="1"/>
          <p:nvPr/>
        </p:nvSpPr>
        <p:spPr>
          <a:xfrm>
            <a:off x="5981701" y="5665267"/>
            <a:ext cx="6210299" cy="697432"/>
          </a:xfrm>
          <a:prstGeom prst="rect">
            <a:avLst/>
          </a:prstGeom>
          <a:noFill/>
          <a:ln>
            <a:noFill/>
          </a:ln>
        </p:spPr>
        <p:txBody>
          <a:bodyPr lIns="90000" tIns="45000" rIns="90000" bIns="45000"/>
          <a:lstStyle/>
          <a:p>
            <a:r>
              <a:rPr lang="en-US" sz="2000" spc="-1" dirty="0">
                <a:solidFill>
                  <a:srgbClr val="0000FF"/>
                </a:solidFill>
                <a:latin typeface="Arial"/>
              </a:rPr>
              <a:t>With “color” information, can have better visualization between bone/soft tissues/calcium..</a:t>
            </a:r>
            <a:endParaRPr lang="en-US" sz="2000" b="0" strike="noStrike" spc="-1" dirty="0">
              <a:solidFill>
                <a:srgbClr val="0000FF"/>
              </a:solidFill>
              <a:latin typeface="Arial"/>
            </a:endParaRPr>
          </a:p>
          <a:p>
            <a:endParaRPr lang="en-US" sz="1000" b="0" strike="noStrike" spc="-1" dirty="0">
              <a:solidFill>
                <a:srgbClr val="000000"/>
              </a:solidFill>
              <a:latin typeface="Arial"/>
            </a:endParaRPr>
          </a:p>
        </p:txBody>
      </p:sp>
      <p:pic>
        <p:nvPicPr>
          <p:cNvPr id="7" name="Main graphic"/>
          <p:cNvPicPr/>
          <p:nvPr/>
        </p:nvPicPr>
        <p:blipFill>
          <a:blip r:embed="rId2"/>
          <a:stretch/>
        </p:blipFill>
        <p:spPr>
          <a:xfrm>
            <a:off x="5791200" y="956970"/>
            <a:ext cx="6073776" cy="4518577"/>
          </a:xfrm>
          <a:prstGeom prst="rect">
            <a:avLst/>
          </a:prstGeom>
          <a:ln>
            <a:noFill/>
          </a:ln>
        </p:spPr>
      </p:pic>
      <p:pic>
        <p:nvPicPr>
          <p:cNvPr id="9" name="Main graphic">
            <a:extLst>
              <a:ext uri="{FF2B5EF4-FFF2-40B4-BE49-F238E27FC236}">
                <a16:creationId xmlns:a16="http://schemas.microsoft.com/office/drawing/2014/main" id="{3AF0D2E7-1656-EF86-BC32-49633F267180}"/>
              </a:ext>
            </a:extLst>
          </p:cNvPr>
          <p:cNvPicPr/>
          <p:nvPr/>
        </p:nvPicPr>
        <p:blipFill>
          <a:blip r:embed="rId3"/>
          <a:stretch/>
        </p:blipFill>
        <p:spPr>
          <a:xfrm>
            <a:off x="1285471" y="1132147"/>
            <a:ext cx="3710136" cy="4343400"/>
          </a:xfrm>
          <a:prstGeom prst="rect">
            <a:avLst/>
          </a:prstGeom>
          <a:ln>
            <a:noFill/>
          </a:ln>
        </p:spPr>
      </p:pic>
      <p:sp>
        <p:nvSpPr>
          <p:cNvPr id="10" name="TextShape 1">
            <a:extLst>
              <a:ext uri="{FF2B5EF4-FFF2-40B4-BE49-F238E27FC236}">
                <a16:creationId xmlns:a16="http://schemas.microsoft.com/office/drawing/2014/main" id="{B724911B-D12C-69C3-6FD8-968CCF049D20}"/>
              </a:ext>
            </a:extLst>
          </p:cNvPr>
          <p:cNvSpPr txBox="1">
            <a:spLocks noGrp="1"/>
          </p:cNvSpPr>
          <p:nvPr>
            <p:ph type="body" sz="quarter" idx="10"/>
          </p:nvPr>
        </p:nvSpPr>
        <p:spPr>
          <a:xfrm>
            <a:off x="543910" y="5778275"/>
            <a:ext cx="4894865" cy="584424"/>
          </a:xfrm>
          <a:prstGeom prst="rect">
            <a:avLst/>
          </a:prstGeom>
          <a:noFill/>
          <a:ln>
            <a:noFill/>
          </a:ln>
        </p:spPr>
        <p:txBody>
          <a:bodyPr lIns="90000" tIns="45000" rIns="90000" bIns="45000"/>
          <a:lstStyle/>
          <a:p>
            <a:r>
              <a:rPr lang="en-US" b="0" strike="noStrike" spc="-1" dirty="0">
                <a:solidFill>
                  <a:srgbClr val="0000FF"/>
                </a:solidFill>
                <a:latin typeface="Arial"/>
              </a:rPr>
              <a:t>Adding “color” information to provide more details of images</a:t>
            </a:r>
          </a:p>
        </p:txBody>
      </p:sp>
    </p:spTree>
    <p:extLst>
      <p:ext uri="{BB962C8B-B14F-4D97-AF65-F5344CB8AC3E}">
        <p14:creationId xmlns:p14="http://schemas.microsoft.com/office/powerpoint/2010/main" val="1042464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2205254" y="4954706"/>
            <a:ext cx="9541332" cy="1428710"/>
          </a:xfrm>
        </p:spPr>
        <p:txBody>
          <a:bodyPr/>
          <a:lstStyle/>
          <a:p>
            <a:pPr marL="342900" indent="-342900">
              <a:spcBef>
                <a:spcPts val="200"/>
              </a:spcBef>
              <a:buFont typeface="Arial" panose="020B0604020202020204" pitchFamily="34" charset="0"/>
              <a:buChar char="•"/>
            </a:pPr>
            <a:r>
              <a:rPr lang="en-US" sz="2400" dirty="0"/>
              <a:t>PCD and EID CT of vascular reconstruction kernels in photon-counting CT angiographies of the leg</a:t>
            </a:r>
          </a:p>
          <a:p>
            <a:pPr marL="1028700" lvl="1" indent="-342900">
              <a:spcBef>
                <a:spcPts val="200"/>
              </a:spcBef>
              <a:spcAft>
                <a:spcPts val="200"/>
              </a:spcAft>
              <a:buFont typeface="Courier New" panose="02070309020205020404" pitchFamily="49" charset="0"/>
              <a:buChar char="o"/>
            </a:pPr>
            <a:r>
              <a:rPr lang="en-US" sz="2000" dirty="0"/>
              <a:t>More detailed substructures are shown</a:t>
            </a:r>
          </a:p>
          <a:p>
            <a:pPr marL="342900" indent="-342900">
              <a:spcBef>
                <a:spcPts val="200"/>
              </a:spcBef>
              <a:buFont typeface="Arial" panose="020B0604020202020204" pitchFamily="34" charset="0"/>
              <a:buChar char="•"/>
            </a:pPr>
            <a:r>
              <a:rPr lang="en-US" sz="2400" dirty="0"/>
              <a:t>More applications</a:t>
            </a:r>
          </a:p>
          <a:p>
            <a:endParaRPr lang="en-US" sz="2400" dirty="0"/>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349250" y="244876"/>
            <a:ext cx="11397336" cy="710210"/>
          </a:xfrm>
        </p:spPr>
        <p:txBody>
          <a:bodyPr/>
          <a:lstStyle/>
          <a:p>
            <a:r>
              <a:rPr lang="en-US" dirty="0"/>
              <a:t>PCD images</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dirty="0"/>
          </a:p>
        </p:txBody>
      </p:sp>
      <p:pic>
        <p:nvPicPr>
          <p:cNvPr id="6" name="Picture 5"/>
          <p:cNvPicPr>
            <a:picLocks noChangeAspect="1"/>
          </p:cNvPicPr>
          <p:nvPr/>
        </p:nvPicPr>
        <p:blipFill>
          <a:blip r:embed="rId3"/>
          <a:stretch>
            <a:fillRect/>
          </a:stretch>
        </p:blipFill>
        <p:spPr>
          <a:xfrm>
            <a:off x="3476625" y="712379"/>
            <a:ext cx="8096250" cy="4057650"/>
          </a:xfrm>
          <a:prstGeom prst="rect">
            <a:avLst/>
          </a:prstGeom>
        </p:spPr>
      </p:pic>
      <p:sp>
        <p:nvSpPr>
          <p:cNvPr id="7" name="TextBox 6"/>
          <p:cNvSpPr txBox="1"/>
          <p:nvPr/>
        </p:nvSpPr>
        <p:spPr>
          <a:xfrm>
            <a:off x="619125" y="3315308"/>
            <a:ext cx="2724150" cy="707886"/>
          </a:xfrm>
          <a:prstGeom prst="rect">
            <a:avLst/>
          </a:prstGeom>
          <a:noFill/>
        </p:spPr>
        <p:txBody>
          <a:bodyPr wrap="square" rtlCol="0">
            <a:spAutoFit/>
          </a:bodyPr>
          <a:lstStyle/>
          <a:p>
            <a:pPr algn="l"/>
            <a:r>
              <a:rPr lang="en-US" sz="2000" b="1" dirty="0">
                <a:solidFill>
                  <a:srgbClr val="0000FF"/>
                </a:solidFill>
              </a:rPr>
              <a:t>Energy integrated detector (EID)</a:t>
            </a:r>
          </a:p>
        </p:txBody>
      </p:sp>
      <p:sp>
        <p:nvSpPr>
          <p:cNvPr id="9" name="TextBox 8"/>
          <p:cNvSpPr txBox="1"/>
          <p:nvPr/>
        </p:nvSpPr>
        <p:spPr>
          <a:xfrm>
            <a:off x="685800" y="1480821"/>
            <a:ext cx="2724150" cy="707886"/>
          </a:xfrm>
          <a:prstGeom prst="rect">
            <a:avLst/>
          </a:prstGeom>
          <a:noFill/>
        </p:spPr>
        <p:txBody>
          <a:bodyPr wrap="square" rtlCol="0">
            <a:spAutoFit/>
          </a:bodyPr>
          <a:lstStyle/>
          <a:p>
            <a:pPr algn="l"/>
            <a:r>
              <a:rPr lang="en-US" sz="2000" b="1" dirty="0">
                <a:solidFill>
                  <a:srgbClr val="0000FF"/>
                </a:solidFill>
              </a:rPr>
              <a:t>Photon counting detector (PCD)</a:t>
            </a:r>
          </a:p>
        </p:txBody>
      </p:sp>
      <p:sp>
        <p:nvSpPr>
          <p:cNvPr id="4" name="Oval 3">
            <a:extLst>
              <a:ext uri="{FF2B5EF4-FFF2-40B4-BE49-F238E27FC236}">
                <a16:creationId xmlns:a16="http://schemas.microsoft.com/office/drawing/2014/main" id="{146A9979-E5E5-7C8C-C3A5-5B0EA34DEB18}"/>
              </a:ext>
            </a:extLst>
          </p:cNvPr>
          <p:cNvSpPr/>
          <p:nvPr/>
        </p:nvSpPr>
        <p:spPr>
          <a:xfrm>
            <a:off x="4196687" y="1740091"/>
            <a:ext cx="307075" cy="29342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291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7167834" y="6064486"/>
            <a:ext cx="4740774" cy="702422"/>
          </a:xfrm>
          <a:solidFill>
            <a:schemeClr val="bg1"/>
          </a:solidFill>
        </p:spPr>
        <p:txBody>
          <a:bodyPr/>
          <a:lstStyle/>
          <a:p>
            <a:r>
              <a:rPr lang="en-US" sz="1800" b="1" dirty="0">
                <a:solidFill>
                  <a:srgbClr val="C00000"/>
                </a:solidFill>
              </a:rPr>
              <a:t>Far detector @ Soudan: </a:t>
            </a:r>
            <a:r>
              <a:rPr lang="en-US" sz="1800" b="1" dirty="0"/>
              <a:t>8 meter diameter, 30 meter length</a:t>
            </a:r>
            <a:r>
              <a:rPr lang="en-US" sz="1800" dirty="0"/>
              <a:t>; steel &amp; scintillator &amp; PMT</a:t>
            </a:r>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a:xfrm>
            <a:off x="525031" y="1288877"/>
            <a:ext cx="6280252" cy="696983"/>
          </a:xfrm>
        </p:spPr>
        <p:txBody>
          <a:bodyPr/>
          <a:lstStyle/>
          <a:p>
            <a:r>
              <a:rPr lang="en-US" sz="2400" dirty="0"/>
              <a:t>Minos (Main injector neutrino oscillation search) </a:t>
            </a:r>
            <a:r>
              <a:rPr lang="en-US" sz="2000" dirty="0"/>
              <a:t>(2005-2016)</a:t>
            </a:r>
            <a:endParaRPr lang="en-US" sz="2400" dirty="0"/>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222233" y="339132"/>
            <a:ext cx="5997198" cy="735895"/>
          </a:xfrm>
        </p:spPr>
        <p:txBody>
          <a:bodyPr/>
          <a:lstStyle/>
          <a:p>
            <a:r>
              <a:rPr lang="en-US" dirty="0"/>
              <a:t>The bigger, the better</a:t>
            </a:r>
          </a:p>
        </p:txBody>
      </p:sp>
      <p:pic>
        <p:nvPicPr>
          <p:cNvPr id="7" name="Picture 6" descr="A person working on a large metal object&#10;&#10;Description automatically generated">
            <a:extLst>
              <a:ext uri="{FF2B5EF4-FFF2-40B4-BE49-F238E27FC236}">
                <a16:creationId xmlns:a16="http://schemas.microsoft.com/office/drawing/2014/main" id="{AC2B71E6-03B6-AF7D-D5CD-B58F73F6FFE9}"/>
              </a:ext>
            </a:extLst>
          </p:cNvPr>
          <p:cNvPicPr>
            <a:picLocks noChangeAspect="1"/>
          </p:cNvPicPr>
          <p:nvPr/>
        </p:nvPicPr>
        <p:blipFill>
          <a:blip r:embed="rId2"/>
          <a:stretch>
            <a:fillRect/>
          </a:stretch>
        </p:blipFill>
        <p:spPr>
          <a:xfrm>
            <a:off x="7167834" y="438323"/>
            <a:ext cx="4499135" cy="5571684"/>
          </a:xfrm>
          <a:prstGeom prst="rect">
            <a:avLst/>
          </a:prstGeom>
        </p:spPr>
      </p:pic>
      <p:pic>
        <p:nvPicPr>
          <p:cNvPr id="3080" name="Picture 8" descr="The MINOS detectors. (a) the near detector at Fermilab; (b) the far... |  Download Scientific Diagram">
            <a:extLst>
              <a:ext uri="{FF2B5EF4-FFF2-40B4-BE49-F238E27FC236}">
                <a16:creationId xmlns:a16="http://schemas.microsoft.com/office/drawing/2014/main" id="{F21521BE-4966-CF8D-4829-5D826D892C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179" r="6753" b="7367"/>
          <a:stretch/>
        </p:blipFill>
        <p:spPr bwMode="auto">
          <a:xfrm>
            <a:off x="627233" y="2147894"/>
            <a:ext cx="5169368" cy="361946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
            <a:extLst>
              <a:ext uri="{FF2B5EF4-FFF2-40B4-BE49-F238E27FC236}">
                <a16:creationId xmlns:a16="http://schemas.microsoft.com/office/drawing/2014/main" id="{1679CAD2-FC5F-A1F3-7FB4-B3F5D8DBFF85}"/>
              </a:ext>
            </a:extLst>
          </p:cNvPr>
          <p:cNvSpPr txBox="1">
            <a:spLocks/>
          </p:cNvSpPr>
          <p:nvPr/>
        </p:nvSpPr>
        <p:spPr bwMode="auto">
          <a:xfrm>
            <a:off x="503802" y="6020485"/>
            <a:ext cx="5592198" cy="837515"/>
          </a:xfrm>
          <a:prstGeom prst="rect">
            <a:avLst/>
          </a:prstGeom>
          <a:solidFill>
            <a:schemeClr val="bg1"/>
          </a:solidFill>
          <a:ln>
            <a:noFill/>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ts val="1000"/>
              </a:spcBef>
              <a:spcAft>
                <a:spcPts val="200"/>
              </a:spcAft>
              <a:buFont typeface="Arial" panose="020B0604020202020204" pitchFamily="34" charset="0"/>
              <a:buNone/>
              <a:defRPr sz="2000" b="0" i="0" kern="100" baseline="0">
                <a:solidFill>
                  <a:schemeClr val="tx1"/>
                </a:solidFill>
                <a:latin typeface="AntennaCond Light" pitchFamily="2" charset="77"/>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2pPr>
            <a:lvl3pPr marL="1143000" indent="-228600" algn="l" rtl="0" eaLnBrk="1" fontAlgn="base" hangingPunct="1">
              <a:lnSpc>
                <a:spcPct val="103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rgbClr val="C00000"/>
                </a:solidFill>
              </a:rPr>
              <a:t>Near detector @ Fermilab</a:t>
            </a:r>
            <a:r>
              <a:rPr lang="en-US" sz="1800" dirty="0"/>
              <a:t>: </a:t>
            </a:r>
            <a:r>
              <a:rPr lang="en-US" sz="1800" b="1" dirty="0"/>
              <a:t>3 meter fiducial region </a:t>
            </a:r>
            <a:r>
              <a:rPr lang="en-US" sz="1800" dirty="0"/>
              <a:t>steel &amp; solid scintillator &amp; Photomultiplier tube (PMT) detectors</a:t>
            </a:r>
          </a:p>
        </p:txBody>
      </p:sp>
      <p:cxnSp>
        <p:nvCxnSpPr>
          <p:cNvPr id="6" name="Straight Arrow Connector 5">
            <a:extLst>
              <a:ext uri="{FF2B5EF4-FFF2-40B4-BE49-F238E27FC236}">
                <a16:creationId xmlns:a16="http://schemas.microsoft.com/office/drawing/2014/main" id="{AE1DDD04-DD2B-102C-7A47-6A0441051C15}"/>
              </a:ext>
            </a:extLst>
          </p:cNvPr>
          <p:cNvCxnSpPr>
            <a:cxnSpLocks/>
          </p:cNvCxnSpPr>
          <p:nvPr/>
        </p:nvCxnSpPr>
        <p:spPr>
          <a:xfrm>
            <a:off x="6096000" y="3526118"/>
            <a:ext cx="894250" cy="0"/>
          </a:xfrm>
          <a:prstGeom prst="straightConnector1">
            <a:avLst/>
          </a:prstGeom>
          <a:ln w="57150">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DFD1931-7B0A-3A52-E223-C3A11C0AD8FA}"/>
              </a:ext>
            </a:extLst>
          </p:cNvPr>
          <p:cNvSpPr txBox="1"/>
          <p:nvPr/>
        </p:nvSpPr>
        <p:spPr>
          <a:xfrm>
            <a:off x="6020385" y="2803113"/>
            <a:ext cx="1045479" cy="461665"/>
          </a:xfrm>
          <a:prstGeom prst="rect">
            <a:avLst/>
          </a:prstGeom>
          <a:noFill/>
        </p:spPr>
        <p:txBody>
          <a:bodyPr wrap="none" rtlCol="0">
            <a:spAutoFit/>
          </a:bodyPr>
          <a:lstStyle/>
          <a:p>
            <a:pPr algn="l"/>
            <a:r>
              <a:rPr lang="en-US" sz="2400" b="1" dirty="0">
                <a:solidFill>
                  <a:srgbClr val="0000FF"/>
                </a:solidFill>
              </a:rPr>
              <a:t>457 mi</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9DF714-AEF7-61B9-CB71-AF979EBC2C7B}"/>
              </a:ext>
            </a:extLst>
          </p:cNvPr>
          <p:cNvSpPr>
            <a:spLocks noGrp="1"/>
          </p:cNvSpPr>
          <p:nvPr>
            <p:ph type="body" sz="quarter" idx="10"/>
          </p:nvPr>
        </p:nvSpPr>
        <p:spPr>
          <a:xfrm>
            <a:off x="838200" y="1217722"/>
            <a:ext cx="10134600" cy="5234888"/>
          </a:xfrm>
        </p:spPr>
        <p:txBody>
          <a:bodyPr/>
          <a:lstStyle/>
          <a:p>
            <a:pPr marL="342900" lvl="0" indent="-342900" fontAlgn="auto">
              <a:lnSpc>
                <a:spcPct val="100000"/>
              </a:lnSpc>
              <a:spcBef>
                <a:spcPct val="20000"/>
              </a:spcBef>
              <a:spcAft>
                <a:spcPts val="0"/>
              </a:spcAft>
              <a:buFont typeface="Arial" pitchFamily="34" charset="0"/>
              <a:buChar char="•"/>
            </a:pPr>
            <a:r>
              <a:rPr lang="en-US" sz="2800" b="1" kern="1200" dirty="0">
                <a:solidFill>
                  <a:srgbClr val="0000FF"/>
                </a:solidFill>
                <a:latin typeface="Franklin Gothic Book" pitchFamily="34" charset="0"/>
                <a:cs typeface="+mn-cs"/>
              </a:rPr>
              <a:t>Shows location/strength of metabolism vs. anatomy</a:t>
            </a:r>
          </a:p>
          <a:p>
            <a:pPr marL="742950" lvl="1" indent="-285750" fontAlgn="auto">
              <a:lnSpc>
                <a:spcPct val="100000"/>
              </a:lnSpc>
              <a:spcBef>
                <a:spcPct val="20000"/>
              </a:spcBef>
              <a:spcAft>
                <a:spcPts val="0"/>
              </a:spcAft>
              <a:buFont typeface="Courier New" pitchFamily="49" charset="0"/>
              <a:buChar char="o"/>
            </a:pPr>
            <a:r>
              <a:rPr lang="en-US" sz="2400" b="1" kern="1200" dirty="0">
                <a:solidFill>
                  <a:prstClr val="black"/>
                </a:solidFill>
                <a:effectLst>
                  <a:outerShdw blurRad="38100" dist="38100" dir="2700000" algn="tl">
                    <a:srgbClr val="000000">
                      <a:alpha val="43137"/>
                    </a:srgbClr>
                  </a:outerShdw>
                </a:effectLst>
                <a:latin typeface="Franklin Gothic Book" pitchFamily="34" charset="0"/>
                <a:cs typeface="+mn-cs"/>
              </a:rPr>
              <a:t>Disorders or cancer cells with high metabolic activity have elevated glucose metabolism and increased uptake of radioactivity from the glucose analogue</a:t>
            </a:r>
          </a:p>
          <a:p>
            <a:pPr marL="742950" lvl="1" indent="-285750" fontAlgn="auto">
              <a:lnSpc>
                <a:spcPct val="100000"/>
              </a:lnSpc>
              <a:spcBef>
                <a:spcPct val="20000"/>
              </a:spcBef>
              <a:spcAft>
                <a:spcPts val="0"/>
              </a:spcAft>
              <a:buFont typeface="Courier New" pitchFamily="49" charset="0"/>
              <a:buChar char="o"/>
            </a:pPr>
            <a:r>
              <a:rPr lang="en-US" sz="2400" kern="1200" dirty="0">
                <a:solidFill>
                  <a:prstClr val="black"/>
                </a:solidFill>
                <a:latin typeface="Franklin Gothic Book" pitchFamily="34" charset="0"/>
                <a:cs typeface="+mn-cs"/>
              </a:rPr>
              <a:t>Improve disease detection: brain disorders, heart or cancer</a:t>
            </a:r>
          </a:p>
          <a:p>
            <a:pPr marL="742950" lvl="1" indent="-285750" fontAlgn="auto">
              <a:lnSpc>
                <a:spcPct val="100000"/>
              </a:lnSpc>
              <a:spcBef>
                <a:spcPct val="20000"/>
              </a:spcBef>
              <a:spcAft>
                <a:spcPts val="0"/>
              </a:spcAft>
              <a:buFont typeface="Courier New" pitchFamily="49" charset="0"/>
              <a:buChar char="o"/>
            </a:pPr>
            <a:r>
              <a:rPr lang="en-US" sz="2400" kern="1200" dirty="0">
                <a:solidFill>
                  <a:prstClr val="black"/>
                </a:solidFill>
                <a:latin typeface="Franklin Gothic Book" pitchFamily="34" charset="0"/>
                <a:cs typeface="+mn-cs"/>
              </a:rPr>
              <a:t>Provides metabolic or biochemical function information</a:t>
            </a:r>
          </a:p>
          <a:p>
            <a:pPr marL="742950" lvl="1" indent="-285750" fontAlgn="auto">
              <a:lnSpc>
                <a:spcPct val="100000"/>
              </a:lnSpc>
              <a:spcBef>
                <a:spcPct val="20000"/>
              </a:spcBef>
              <a:spcAft>
                <a:spcPts val="0"/>
              </a:spcAft>
              <a:buFont typeface="Courier New" pitchFamily="49" charset="0"/>
              <a:buChar char="o"/>
            </a:pPr>
            <a:r>
              <a:rPr lang="en-US" sz="2400" kern="1200" dirty="0">
                <a:solidFill>
                  <a:prstClr val="black"/>
                </a:solidFill>
                <a:latin typeface="Franklin Gothic Book" pitchFamily="34" charset="0"/>
                <a:cs typeface="+mn-cs"/>
              </a:rPr>
              <a:t>Positron Emission Tomography (PET)  &amp; Single-photon Emission Computed Tomography (SPECT)</a:t>
            </a:r>
          </a:p>
          <a:p>
            <a:pPr marL="457200" lvl="1" indent="0" fontAlgn="auto">
              <a:lnSpc>
                <a:spcPct val="100000"/>
              </a:lnSpc>
              <a:spcBef>
                <a:spcPct val="20000"/>
              </a:spcBef>
              <a:spcAft>
                <a:spcPts val="0"/>
              </a:spcAft>
              <a:buNone/>
            </a:pPr>
            <a:endParaRPr lang="en-US" sz="2400" kern="1200" dirty="0">
              <a:solidFill>
                <a:prstClr val="black"/>
              </a:solidFill>
              <a:latin typeface="Franklin Gothic Book" pitchFamily="34" charset="0"/>
              <a:cs typeface="+mn-cs"/>
            </a:endParaRPr>
          </a:p>
          <a:p>
            <a:pPr marL="342900" lvl="0" indent="-342900" fontAlgn="auto">
              <a:lnSpc>
                <a:spcPct val="100000"/>
              </a:lnSpc>
              <a:spcBef>
                <a:spcPct val="20000"/>
              </a:spcBef>
              <a:spcAft>
                <a:spcPts val="0"/>
              </a:spcAft>
              <a:buFont typeface="Arial" pitchFamily="34" charset="0"/>
              <a:buChar char="•"/>
            </a:pPr>
            <a:r>
              <a:rPr lang="en-US" sz="2800" kern="1200" dirty="0">
                <a:solidFill>
                  <a:srgbClr val="0000FF"/>
                </a:solidFill>
                <a:latin typeface="Franklin Gothic Book" pitchFamily="34" charset="0"/>
                <a:cs typeface="+mn-cs"/>
              </a:rPr>
              <a:t>Positron Emission Tomography (PET) </a:t>
            </a:r>
          </a:p>
          <a:p>
            <a:pPr marL="742950" lvl="1" indent="-285750" fontAlgn="auto">
              <a:lnSpc>
                <a:spcPct val="100000"/>
              </a:lnSpc>
              <a:spcBef>
                <a:spcPct val="20000"/>
              </a:spcBef>
              <a:spcAft>
                <a:spcPts val="0"/>
              </a:spcAft>
              <a:buFont typeface="Courier New" pitchFamily="49" charset="0"/>
              <a:buChar char="o"/>
            </a:pPr>
            <a:r>
              <a:rPr lang="en-US" sz="2400" kern="1200" baseline="30000" dirty="0">
                <a:solidFill>
                  <a:prstClr val="black"/>
                </a:solidFill>
                <a:latin typeface="Franklin Gothic Book" pitchFamily="34" charset="0"/>
                <a:cs typeface="+mn-cs"/>
              </a:rPr>
              <a:t>18</a:t>
            </a:r>
            <a:r>
              <a:rPr lang="en-US" sz="2400" kern="1200" dirty="0">
                <a:solidFill>
                  <a:prstClr val="black"/>
                </a:solidFill>
                <a:latin typeface="Franklin Gothic Book" pitchFamily="34" charset="0"/>
                <a:cs typeface="+mn-cs"/>
              </a:rPr>
              <a:t>F-FDG used for glucose metabolism detection</a:t>
            </a:r>
          </a:p>
          <a:p>
            <a:endParaRPr lang="en-US" dirty="0"/>
          </a:p>
        </p:txBody>
      </p:sp>
      <p:sp>
        <p:nvSpPr>
          <p:cNvPr id="4" name="Text Placeholder 3">
            <a:extLst>
              <a:ext uri="{FF2B5EF4-FFF2-40B4-BE49-F238E27FC236}">
                <a16:creationId xmlns:a16="http://schemas.microsoft.com/office/drawing/2014/main" id="{83028FD9-29D6-A542-B1F7-DFA29BED5094}"/>
              </a:ext>
            </a:extLst>
          </p:cNvPr>
          <p:cNvSpPr>
            <a:spLocks noGrp="1"/>
          </p:cNvSpPr>
          <p:nvPr>
            <p:ph type="body" sz="quarter" idx="11"/>
          </p:nvPr>
        </p:nvSpPr>
        <p:spPr>
          <a:xfrm>
            <a:off x="838200" y="376015"/>
            <a:ext cx="10565232" cy="662210"/>
          </a:xfrm>
        </p:spPr>
        <p:txBody>
          <a:bodyPr/>
          <a:lstStyle/>
          <a:p>
            <a:r>
              <a:rPr lang="en-US" dirty="0"/>
              <a:t>Functional and molecular imaging</a:t>
            </a:r>
          </a:p>
        </p:txBody>
      </p:sp>
      <p:sp>
        <p:nvSpPr>
          <p:cNvPr id="5" name="Text Placeholder 4">
            <a:extLst>
              <a:ext uri="{FF2B5EF4-FFF2-40B4-BE49-F238E27FC236}">
                <a16:creationId xmlns:a16="http://schemas.microsoft.com/office/drawing/2014/main" id="{0AFA7751-157F-4B63-18EB-237922816BA4}"/>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712449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p:txBody>
          <a:bodyPr/>
          <a:lstStyle/>
          <a:p>
            <a:endParaRPr lang="en-US" dirty="0"/>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sp>
        <p:nvSpPr>
          <p:cNvPr id="14" name="TextBox 13">
            <a:extLst>
              <a:ext uri="{FF2B5EF4-FFF2-40B4-BE49-F238E27FC236}">
                <a16:creationId xmlns:a16="http://schemas.microsoft.com/office/drawing/2014/main" id="{70FA9954-7517-1A1A-FC5F-E5FA7AA34AA4}"/>
              </a:ext>
            </a:extLst>
          </p:cNvPr>
          <p:cNvSpPr txBox="1"/>
          <p:nvPr/>
        </p:nvSpPr>
        <p:spPr>
          <a:xfrm>
            <a:off x="6061380" y="6373252"/>
            <a:ext cx="6039405" cy="369332"/>
          </a:xfrm>
          <a:prstGeom prst="rect">
            <a:avLst/>
          </a:prstGeom>
          <a:solidFill>
            <a:schemeClr val="bg1"/>
          </a:solidFill>
        </p:spPr>
        <p:txBody>
          <a:bodyPr wrap="square" rtlCol="0">
            <a:spAutoFit/>
          </a:bodyPr>
          <a:lstStyle/>
          <a:p>
            <a:pPr algn="l"/>
            <a:r>
              <a:rPr lang="en-US" b="1" dirty="0">
                <a:solidFill>
                  <a:srgbClr val="0000FF"/>
                </a:solidFill>
              </a:rPr>
              <a:t>Full ring of scintillating detector surrounding patient</a:t>
            </a:r>
          </a:p>
        </p:txBody>
      </p:sp>
      <p:pic>
        <p:nvPicPr>
          <p:cNvPr id="15" name="Picture 14">
            <a:extLst>
              <a:ext uri="{FF2B5EF4-FFF2-40B4-BE49-F238E27FC236}">
                <a16:creationId xmlns:a16="http://schemas.microsoft.com/office/drawing/2014/main" id="{CF5E0A9B-08C7-F4B0-27B2-A1169C3A4A56}"/>
              </a:ext>
            </a:extLst>
          </p:cNvPr>
          <p:cNvPicPr>
            <a:picLocks noChangeAspect="1"/>
          </p:cNvPicPr>
          <p:nvPr/>
        </p:nvPicPr>
        <p:blipFill rotWithShape="1">
          <a:blip r:embed="rId3"/>
          <a:srcRect t="3872" b="1668"/>
          <a:stretch/>
        </p:blipFill>
        <p:spPr>
          <a:xfrm>
            <a:off x="547813" y="763193"/>
            <a:ext cx="4650930" cy="5934835"/>
          </a:xfrm>
          <a:prstGeom prst="rect">
            <a:avLst/>
          </a:prstGeom>
        </p:spPr>
      </p:pic>
      <p:pic>
        <p:nvPicPr>
          <p:cNvPr id="8" name="Picture 7">
            <a:extLst>
              <a:ext uri="{FF2B5EF4-FFF2-40B4-BE49-F238E27FC236}">
                <a16:creationId xmlns:a16="http://schemas.microsoft.com/office/drawing/2014/main" id="{45824C4B-1695-9885-BDD2-F6244368EC63}"/>
              </a:ext>
            </a:extLst>
          </p:cNvPr>
          <p:cNvPicPr>
            <a:picLocks noChangeAspect="1"/>
          </p:cNvPicPr>
          <p:nvPr/>
        </p:nvPicPr>
        <p:blipFill>
          <a:blip r:embed="rId4"/>
          <a:srcRect t="7936"/>
          <a:stretch/>
        </p:blipFill>
        <p:spPr>
          <a:xfrm>
            <a:off x="5789575" y="1832941"/>
            <a:ext cx="6192203" cy="4051313"/>
          </a:xfrm>
          <a:prstGeom prst="rect">
            <a:avLst/>
          </a:prstGeom>
        </p:spPr>
      </p:pic>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3959524" y="260061"/>
            <a:ext cx="8232476" cy="687576"/>
          </a:xfrm>
          <a:solidFill>
            <a:schemeClr val="bg1"/>
          </a:solidFill>
        </p:spPr>
        <p:txBody>
          <a:bodyPr/>
          <a:lstStyle/>
          <a:p>
            <a:r>
              <a:rPr lang="en-US" dirty="0"/>
              <a:t>Positron Emission Tomography (PET)</a:t>
            </a:r>
          </a:p>
        </p:txBody>
      </p:sp>
    </p:spTree>
    <p:extLst>
      <p:ext uri="{BB962C8B-B14F-4D97-AF65-F5344CB8AC3E}">
        <p14:creationId xmlns:p14="http://schemas.microsoft.com/office/powerpoint/2010/main" val="1632619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A85312F-9DA8-E0E8-3B62-63098981AE54}"/>
              </a:ext>
            </a:extLst>
          </p:cNvPr>
          <p:cNvSpPr>
            <a:spLocks noGrp="1"/>
          </p:cNvSpPr>
          <p:nvPr>
            <p:ph type="body" sz="quarter" idx="17"/>
          </p:nvPr>
        </p:nvSpPr>
        <p:spPr/>
        <p:txBody>
          <a:bodyPr/>
          <a:lstStyle/>
          <a:p>
            <a:endParaRPr lang="en-US"/>
          </a:p>
        </p:txBody>
      </p:sp>
      <p:sp>
        <p:nvSpPr>
          <p:cNvPr id="6" name="Title 1">
            <a:extLst>
              <a:ext uri="{FF2B5EF4-FFF2-40B4-BE49-F238E27FC236}">
                <a16:creationId xmlns:a16="http://schemas.microsoft.com/office/drawing/2014/main" id="{E93FEED8-BDCB-8231-17B9-75D715009F87}"/>
              </a:ext>
            </a:extLst>
          </p:cNvPr>
          <p:cNvSpPr txBox="1">
            <a:spLocks/>
          </p:cNvSpPr>
          <p:nvPr/>
        </p:nvSpPr>
        <p:spPr>
          <a:xfrm>
            <a:off x="266700" y="404024"/>
            <a:ext cx="8229600" cy="707886"/>
          </a:xfrm>
          <a:prstGeom prst="rect">
            <a:avLst/>
          </a:prstGeom>
        </p:spPr>
        <p:txBody>
          <a:bodyPr/>
          <a:lstStyle>
            <a:lvl1pPr algn="l" rtl="0" eaLnBrk="1" fontAlgn="base" hangingPunct="1">
              <a:lnSpc>
                <a:spcPct val="90000"/>
              </a:lnSpc>
              <a:spcBef>
                <a:spcPct val="0"/>
              </a:spcBef>
              <a:spcAft>
                <a:spcPct val="0"/>
              </a:spcAft>
              <a:defRPr sz="3600" b="1" i="0" kern="3000" spc="-100">
                <a:solidFill>
                  <a:schemeClr val="tx1"/>
                </a:solidFill>
                <a:latin typeface="AntennaCond" pitchFamily="2" charset="77"/>
                <a:ea typeface="+mj-ea"/>
                <a:cs typeface="Arial" panose="020B0604020202020204" pitchFamily="34" charset="0"/>
              </a:defRPr>
            </a:lvl1pPr>
            <a:lvl2pPr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9pPr>
          </a:lstStyle>
          <a:p>
            <a:r>
              <a:rPr lang="en-US" dirty="0"/>
              <a:t>Positron Emission Tomography (PET)</a:t>
            </a:r>
          </a:p>
        </p:txBody>
      </p:sp>
      <p:sp>
        <p:nvSpPr>
          <p:cNvPr id="7" name="Content Placeholder 2">
            <a:extLst>
              <a:ext uri="{FF2B5EF4-FFF2-40B4-BE49-F238E27FC236}">
                <a16:creationId xmlns:a16="http://schemas.microsoft.com/office/drawing/2014/main" id="{A66B96D9-A5B1-A177-3FCA-70384DB1D142}"/>
              </a:ext>
            </a:extLst>
          </p:cNvPr>
          <p:cNvSpPr txBox="1">
            <a:spLocks/>
          </p:cNvSpPr>
          <p:nvPr/>
        </p:nvSpPr>
        <p:spPr>
          <a:xfrm>
            <a:off x="87326" y="1930562"/>
            <a:ext cx="5422900" cy="4915846"/>
          </a:xfrm>
          <a:prstGeom prst="rect">
            <a:avLst/>
          </a:prstGeom>
          <a:solidFill>
            <a:schemeClr val="bg1"/>
          </a:solidFill>
        </p:spPr>
        <p:txBody>
          <a:bodyPr>
            <a:norm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b="0" i="0" kern="100">
                <a:solidFill>
                  <a:schemeClr val="tx1"/>
                </a:solidFill>
                <a:latin typeface="AntennaCond Light" pitchFamily="2" charset="77"/>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2pPr>
            <a:lvl3pPr marL="1143000" indent="-228600" algn="l" rtl="0" eaLnBrk="1" fontAlgn="base" hangingPunct="1">
              <a:lnSpc>
                <a:spcPct val="103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Basic physics</a:t>
            </a:r>
          </a:p>
          <a:p>
            <a:pPr lvl="1"/>
            <a:r>
              <a:rPr lang="en-US" sz="2400" dirty="0"/>
              <a:t>Radiotracers undergo </a:t>
            </a:r>
            <a:r>
              <a:rPr lang="el-GR" sz="2400" b="1" dirty="0"/>
              <a:t>β</a:t>
            </a:r>
            <a:r>
              <a:rPr lang="en-US" sz="2400" b="1" baseline="30000" dirty="0"/>
              <a:t>+</a:t>
            </a:r>
            <a:r>
              <a:rPr lang="en-US" sz="2400" b="1" dirty="0"/>
              <a:t> decay</a:t>
            </a:r>
            <a:r>
              <a:rPr lang="en-US" sz="2400" dirty="0"/>
              <a:t>, emitting e</a:t>
            </a:r>
            <a:r>
              <a:rPr lang="en-US" sz="2400" baseline="30000" dirty="0"/>
              <a:t>+</a:t>
            </a:r>
            <a:r>
              <a:rPr lang="en-US" sz="2400" dirty="0"/>
              <a:t> (positron) for neutron-deficient or proton-rich</a:t>
            </a:r>
          </a:p>
          <a:p>
            <a:pPr lvl="1"/>
            <a:endParaRPr lang="en-US" sz="2400" dirty="0"/>
          </a:p>
          <a:p>
            <a:pPr lvl="1"/>
            <a:endParaRPr lang="en-US" sz="2400" dirty="0"/>
          </a:p>
          <a:p>
            <a:pPr lvl="1"/>
            <a:r>
              <a:rPr lang="en-US" sz="2400" dirty="0"/>
              <a:t>e</a:t>
            </a:r>
            <a:r>
              <a:rPr lang="en-US" sz="2400" baseline="30000" dirty="0"/>
              <a:t>+</a:t>
            </a:r>
            <a:r>
              <a:rPr lang="en-US" sz="2400" dirty="0"/>
              <a:t> travels in tissues and loses energy &amp; comes to rest</a:t>
            </a:r>
          </a:p>
          <a:p>
            <a:pPr lvl="1"/>
            <a:r>
              <a:rPr lang="en-US" sz="2400" dirty="0"/>
              <a:t>e</a:t>
            </a:r>
            <a:r>
              <a:rPr lang="en-US" sz="2400" baseline="30000" dirty="0"/>
              <a:t>+</a:t>
            </a:r>
            <a:r>
              <a:rPr lang="en-US" sz="2400" dirty="0"/>
              <a:t> annihilates with atomic e</a:t>
            </a:r>
            <a:r>
              <a:rPr lang="en-US" sz="2400" baseline="30000" dirty="0"/>
              <a:t>-</a:t>
            </a:r>
          </a:p>
          <a:p>
            <a:pPr lvl="1"/>
            <a:r>
              <a:rPr lang="en-US" sz="2400" dirty="0"/>
              <a:t>Emits two back-to-back photons (</a:t>
            </a:r>
            <a:r>
              <a:rPr lang="el-GR" sz="2400" dirty="0"/>
              <a:t>γ</a:t>
            </a:r>
            <a:r>
              <a:rPr lang="en-US" sz="2400" dirty="0"/>
              <a:t>-rays)</a:t>
            </a:r>
          </a:p>
          <a:p>
            <a:pPr lvl="1"/>
            <a:r>
              <a:rPr lang="en-US" sz="2400" dirty="0"/>
              <a:t>Detect the photons utilizing time coincidence</a:t>
            </a:r>
          </a:p>
          <a:p>
            <a:endParaRPr lang="en-US" sz="2400" dirty="0"/>
          </a:p>
        </p:txBody>
      </p:sp>
      <p:pic>
        <p:nvPicPr>
          <p:cNvPr id="8" name="Picture 7">
            <a:extLst>
              <a:ext uri="{FF2B5EF4-FFF2-40B4-BE49-F238E27FC236}">
                <a16:creationId xmlns:a16="http://schemas.microsoft.com/office/drawing/2014/main" id="{32B2CB9F-AA6B-E101-4074-3B0BFD570B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0226" y="1727076"/>
            <a:ext cx="6681774" cy="4437405"/>
          </a:xfrm>
          <a:prstGeom prst="rect">
            <a:avLst/>
          </a:prstGeom>
        </p:spPr>
      </p:pic>
      <mc:AlternateContent xmlns:mc="http://schemas.openxmlformats.org/markup-compatibility/2006" xmlns:a14="http://schemas.microsoft.com/office/drawing/2010/main">
        <mc:Choice Requires="a14">
          <p:sp>
            <p:nvSpPr>
              <p:cNvPr id="10" name="Object 224">
                <a:extLst>
                  <a:ext uri="{FF2B5EF4-FFF2-40B4-BE49-F238E27FC236}">
                    <a16:creationId xmlns:a16="http://schemas.microsoft.com/office/drawing/2014/main" id="{CF7C3E3E-309E-6A5D-AC2C-957F74E06133}"/>
                  </a:ext>
                </a:extLst>
              </p:cNvPr>
              <p:cNvSpPr txBox="1"/>
              <p:nvPr/>
            </p:nvSpPr>
            <p:spPr bwMode="auto">
              <a:xfrm>
                <a:off x="858229" y="3582383"/>
                <a:ext cx="3048000" cy="47783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Pre>
                        <m:sPrePr>
                          <m:ctrlPr>
                            <a:rPr lang="en-US" sz="2400" i="1">
                              <a:solidFill>
                                <a:srgbClr val="000000"/>
                              </a:solidFill>
                              <a:latin typeface="Cambria Math" panose="02040503050406030204" pitchFamily="18" charset="0"/>
                            </a:rPr>
                          </m:ctrlPr>
                        </m:sPrePr>
                        <m:sub>
                          <m:r>
                            <a:rPr lang="en-US" sz="2400" i="1">
                              <a:solidFill>
                                <a:srgbClr val="000000"/>
                              </a:solidFill>
                              <a:latin typeface="Cambria Math" panose="02040503050406030204" pitchFamily="18" charset="0"/>
                            </a:rPr>
                            <m:t>1</m:t>
                          </m:r>
                        </m:sub>
                        <m:sup>
                          <m:r>
                            <a:rPr lang="en-US" sz="2400" i="1">
                              <a:solidFill>
                                <a:srgbClr val="000000"/>
                              </a:solidFill>
                              <a:latin typeface="Cambria Math" panose="02040503050406030204" pitchFamily="18" charset="0"/>
                            </a:rPr>
                            <m:t>1</m:t>
                          </m:r>
                        </m:sup>
                        <m:e>
                          <m:r>
                            <a:rPr lang="en-US" sz="2400" i="1">
                              <a:solidFill>
                                <a:srgbClr val="000000"/>
                              </a:solidFill>
                              <a:latin typeface="Cambria Math" panose="02040503050406030204" pitchFamily="18" charset="0"/>
                            </a:rPr>
                            <m:t>𝑝</m:t>
                          </m:r>
                        </m:e>
                      </m:sPre>
                      <m:r>
                        <a:rPr lang="en-US" sz="2400" i="1">
                          <a:solidFill>
                            <a:srgbClr val="000000"/>
                          </a:solidFill>
                          <a:latin typeface="Cambria Math" panose="02040503050406030204" pitchFamily="18" charset="0"/>
                        </a:rPr>
                        <m:t>→</m:t>
                      </m:r>
                      <m:sPre>
                        <m:sPrePr>
                          <m:ctrlPr>
                            <a:rPr lang="en-US" sz="2400" i="1">
                              <a:solidFill>
                                <a:srgbClr val="000000"/>
                              </a:solidFill>
                              <a:latin typeface="Cambria Math" panose="02040503050406030204" pitchFamily="18" charset="0"/>
                            </a:rPr>
                          </m:ctrlPr>
                        </m:sPrePr>
                        <m:sub>
                          <m:r>
                            <a:rPr lang="en-US" sz="2400" i="1">
                              <a:solidFill>
                                <a:srgbClr val="000000"/>
                              </a:solidFill>
                              <a:latin typeface="Cambria Math" panose="02040503050406030204" pitchFamily="18" charset="0"/>
                            </a:rPr>
                            <m:t>0</m:t>
                          </m:r>
                        </m:sub>
                        <m:sup>
                          <m:r>
                            <a:rPr lang="en-US" sz="2400" i="1">
                              <a:solidFill>
                                <a:srgbClr val="000000"/>
                              </a:solidFill>
                              <a:latin typeface="Cambria Math" panose="02040503050406030204" pitchFamily="18" charset="0"/>
                            </a:rPr>
                            <m:t>1</m:t>
                          </m:r>
                        </m:sup>
                        <m:e>
                          <m:r>
                            <a:rPr lang="en-US" sz="2400" i="1">
                              <a:solidFill>
                                <a:srgbClr val="000000"/>
                              </a:solidFill>
                              <a:latin typeface="Cambria Math" panose="02040503050406030204" pitchFamily="18" charset="0"/>
                            </a:rPr>
                            <m:t>𝑛</m:t>
                          </m:r>
                        </m:e>
                      </m:sPre>
                      <m:r>
                        <a:rPr lang="en-US" sz="2400" i="1">
                          <a:solidFill>
                            <a:srgbClr val="000000"/>
                          </a:solidFill>
                          <a:latin typeface="Cambria Math" panose="02040503050406030204" pitchFamily="18" charset="0"/>
                        </a:rPr>
                        <m:t>+</m:t>
                      </m:r>
                      <m:sSup>
                        <m:sSupPr>
                          <m:ctrlPr>
                            <a:rPr lang="en-US" sz="2400" i="1">
                              <a:solidFill>
                                <a:srgbClr val="000000"/>
                              </a:solidFill>
                              <a:latin typeface="Cambria Math" panose="02040503050406030204" pitchFamily="18" charset="0"/>
                            </a:rPr>
                          </m:ctrlPr>
                        </m:sSupPr>
                        <m:e>
                          <m:sPre>
                            <m:sPrePr>
                              <m:ctrlPr>
                                <a:rPr lang="en-US" sz="2400" i="1">
                                  <a:solidFill>
                                    <a:srgbClr val="000000"/>
                                  </a:solidFill>
                                  <a:latin typeface="Cambria Math" panose="02040503050406030204" pitchFamily="18" charset="0"/>
                                </a:rPr>
                              </m:ctrlPr>
                            </m:sPrePr>
                            <m:sub>
                              <m:r>
                                <a:rPr lang="en-US" sz="2400" i="1">
                                  <a:solidFill>
                                    <a:srgbClr val="000000"/>
                                  </a:solidFill>
                                  <a:latin typeface="Cambria Math" panose="02040503050406030204" pitchFamily="18" charset="0"/>
                                </a:rPr>
                                <m:t>+1</m:t>
                              </m:r>
                            </m:sub>
                            <m:sup>
                              <m:r>
                                <a:rPr lang="en-US" sz="2400" i="1">
                                  <a:solidFill>
                                    <a:srgbClr val="000000"/>
                                  </a:solidFill>
                                  <a:latin typeface="Cambria Math" panose="02040503050406030204" pitchFamily="18" charset="0"/>
                                </a:rPr>
                                <m:t>0</m:t>
                              </m:r>
                            </m:sup>
                            <m:e>
                              <m:r>
                                <a:rPr lang="en-US" sz="2400" i="1">
                                  <a:solidFill>
                                    <a:srgbClr val="000000"/>
                                  </a:solidFill>
                                  <a:latin typeface="Cambria Math" panose="02040503050406030204" pitchFamily="18" charset="0"/>
                                </a:rPr>
                                <m:t>𝑒</m:t>
                              </m:r>
                            </m:e>
                          </m:sPre>
                        </m:e>
                        <m:sup>
                          <m:r>
                            <a:rPr lang="en-US" sz="2400" i="1">
                              <a:solidFill>
                                <a:srgbClr val="000000"/>
                              </a:solidFill>
                              <a:latin typeface="Cambria Math" panose="02040503050406030204" pitchFamily="18" charset="0"/>
                            </a:rPr>
                            <m:t>+</m:t>
                          </m:r>
                        </m:sup>
                      </m:sSup>
                      <m:r>
                        <a:rPr lang="en-US" sz="2400" i="1">
                          <a:solidFill>
                            <a:srgbClr val="000000"/>
                          </a:solidFill>
                          <a:latin typeface="Cambria Math" panose="02040503050406030204" pitchFamily="18" charset="0"/>
                        </a:rPr>
                        <m:t>+</m:t>
                      </m:r>
                      <m:sSub>
                        <m:sSubPr>
                          <m:ctrlPr>
                            <a:rPr lang="en-US" sz="2400" i="1">
                              <a:solidFill>
                                <a:srgbClr val="000000"/>
                              </a:solidFill>
                              <a:latin typeface="Cambria Math" panose="02040503050406030204" pitchFamily="18" charset="0"/>
                            </a:rPr>
                          </m:ctrlPr>
                        </m:sSubPr>
                        <m:e>
                          <m:sPre>
                            <m:sPrePr>
                              <m:ctrlPr>
                                <a:rPr lang="en-US" sz="2400" i="1">
                                  <a:solidFill>
                                    <a:srgbClr val="000000"/>
                                  </a:solidFill>
                                  <a:latin typeface="Cambria Math" panose="02040503050406030204" pitchFamily="18" charset="0"/>
                                </a:rPr>
                              </m:ctrlPr>
                            </m:sPrePr>
                            <m:sub>
                              <m:r>
                                <a:rPr lang="en-US" sz="2400" i="1">
                                  <a:solidFill>
                                    <a:srgbClr val="000000"/>
                                  </a:solidFill>
                                  <a:latin typeface="Cambria Math" panose="02040503050406030204" pitchFamily="18" charset="0"/>
                                </a:rPr>
                                <m:t>0</m:t>
                              </m:r>
                            </m:sub>
                            <m:sup>
                              <m:r>
                                <a:rPr lang="en-US" sz="2400" i="1">
                                  <a:solidFill>
                                    <a:srgbClr val="000000"/>
                                  </a:solidFill>
                                  <a:latin typeface="Cambria Math" panose="02040503050406030204" pitchFamily="18" charset="0"/>
                                </a:rPr>
                                <m:t>0</m:t>
                              </m:r>
                            </m:sup>
                            <m:e>
                              <m:r>
                                <a:rPr lang="en-US" sz="2400" i="1">
                                  <a:solidFill>
                                    <a:srgbClr val="000000"/>
                                  </a:solidFill>
                                  <a:latin typeface="Cambria Math" panose="02040503050406030204" pitchFamily="18" charset="0"/>
                                </a:rPr>
                                <m:t>𝜈</m:t>
                              </m:r>
                            </m:e>
                          </m:sPre>
                        </m:e>
                        <m:sub>
                          <m:r>
                            <a:rPr lang="en-US" sz="2400" i="1">
                              <a:solidFill>
                                <a:srgbClr val="000000"/>
                              </a:solidFill>
                              <a:latin typeface="Cambria Math" panose="02040503050406030204" pitchFamily="18" charset="0"/>
                            </a:rPr>
                            <m:t>𝑒</m:t>
                          </m:r>
                        </m:sub>
                      </m:sSub>
                    </m:oMath>
                  </m:oMathPara>
                </a14:m>
                <a:endParaRPr lang="en-US" sz="2400" dirty="0"/>
              </a:p>
            </p:txBody>
          </p:sp>
        </mc:Choice>
        <mc:Fallback xmlns="">
          <p:sp>
            <p:nvSpPr>
              <p:cNvPr id="10" name="Object 224">
                <a:extLst>
                  <a:ext uri="{FF2B5EF4-FFF2-40B4-BE49-F238E27FC236}">
                    <a16:creationId xmlns:a16="http://schemas.microsoft.com/office/drawing/2014/main" id="{CF7C3E3E-309E-6A5D-AC2C-957F74E06133}"/>
                  </a:ext>
                </a:extLst>
              </p:cNvPr>
              <p:cNvSpPr txBox="1">
                <a:spLocks noRot="1" noChangeAspect="1" noMove="1" noResize="1" noEditPoints="1" noAdjustHandles="1" noChangeArrowheads="1" noChangeShapeType="1" noTextEdit="1"/>
              </p:cNvSpPr>
              <p:nvPr/>
            </p:nvSpPr>
            <p:spPr bwMode="auto">
              <a:xfrm>
                <a:off x="858229" y="3582383"/>
                <a:ext cx="3048000" cy="477838"/>
              </a:xfrm>
              <a:prstGeom prst="rect">
                <a:avLst/>
              </a:prstGeom>
              <a:blipFill>
                <a:blip r:embed="rId3"/>
                <a:stretch>
                  <a:fillRect b="-8974"/>
                </a:stretch>
              </a:blipFill>
            </p:spPr>
            <p:txBody>
              <a:bodyPr/>
              <a:lstStyle/>
              <a:p>
                <a:r>
                  <a:rPr lang="en-US">
                    <a:noFill/>
                  </a:rPr>
                  <a:t> </a:t>
                </a:r>
              </a:p>
            </p:txBody>
          </p:sp>
        </mc:Fallback>
      </mc:AlternateContent>
      <p:sp>
        <p:nvSpPr>
          <p:cNvPr id="11" name="Content Placeholder 2">
            <a:extLst>
              <a:ext uri="{FF2B5EF4-FFF2-40B4-BE49-F238E27FC236}">
                <a16:creationId xmlns:a16="http://schemas.microsoft.com/office/drawing/2014/main" id="{00AA113D-B2E1-22DA-B546-50B703223581}"/>
              </a:ext>
            </a:extLst>
          </p:cNvPr>
          <p:cNvSpPr txBox="1">
            <a:spLocks/>
          </p:cNvSpPr>
          <p:nvPr/>
        </p:nvSpPr>
        <p:spPr>
          <a:xfrm>
            <a:off x="88900" y="1083005"/>
            <a:ext cx="11308436" cy="84755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Franklin Gothic Book" pitchFamily="34" charset="0"/>
                <a:ea typeface="+mn-ea"/>
                <a:cs typeface="+mn-cs"/>
              </a:defRPr>
            </a:lvl1pPr>
            <a:lvl2pPr marL="742950" indent="-285750" algn="l" defTabSz="914400" rtl="0" eaLnBrk="1" latinLnBrk="0" hangingPunct="1">
              <a:spcBef>
                <a:spcPct val="20000"/>
              </a:spcBef>
              <a:buFont typeface="Courier New" pitchFamily="49" charset="0"/>
              <a:buChar char="o"/>
              <a:defRPr sz="2400" kern="1200">
                <a:solidFill>
                  <a:schemeClr val="tx1"/>
                </a:solidFill>
                <a:latin typeface="Franklin Gothic Book"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Franklin Gothic Book" pitchFamily="34" charset="0"/>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tx1"/>
                </a:solidFill>
                <a:latin typeface="Franklin Gothic Book"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dirty="0"/>
              <a:t>Tomographic techniques that uses radiotracers administered to the patient: emission imaging</a:t>
            </a:r>
          </a:p>
        </p:txBody>
      </p:sp>
    </p:spTree>
    <p:extLst>
      <p:ext uri="{BB962C8B-B14F-4D97-AF65-F5344CB8AC3E}">
        <p14:creationId xmlns:p14="http://schemas.microsoft.com/office/powerpoint/2010/main" val="151413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B5775-8E8F-1472-B08B-9B1E5F499686}"/>
              </a:ext>
            </a:extLst>
          </p:cNvPr>
          <p:cNvSpPr>
            <a:spLocks noGrp="1"/>
          </p:cNvSpPr>
          <p:nvPr>
            <p:ph type="body" sz="quarter" idx="10"/>
          </p:nvPr>
        </p:nvSpPr>
        <p:spPr>
          <a:xfrm>
            <a:off x="293535" y="1103843"/>
            <a:ext cx="11707965" cy="955701"/>
          </a:xfrm>
        </p:spPr>
        <p:txBody>
          <a:bodyPr/>
          <a:lstStyle/>
          <a:p>
            <a:pPr marR="0" lvl="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Annihilation coincidence:  two photons detected by opposite detectors within coincidence window of 5-10 ns along the line of the two detectors</a:t>
            </a:r>
            <a:endParaRPr lang="en-US" sz="1800" dirty="0"/>
          </a:p>
        </p:txBody>
      </p:sp>
      <p:sp>
        <p:nvSpPr>
          <p:cNvPr id="4" name="Text Placeholder 3">
            <a:extLst>
              <a:ext uri="{FF2B5EF4-FFF2-40B4-BE49-F238E27FC236}">
                <a16:creationId xmlns:a16="http://schemas.microsoft.com/office/drawing/2014/main" id="{4BF223AE-95C4-971E-B501-3D8256B704F5}"/>
              </a:ext>
            </a:extLst>
          </p:cNvPr>
          <p:cNvSpPr>
            <a:spLocks noGrp="1"/>
          </p:cNvSpPr>
          <p:nvPr>
            <p:ph type="body" sz="quarter" idx="11"/>
          </p:nvPr>
        </p:nvSpPr>
        <p:spPr>
          <a:xfrm>
            <a:off x="192671" y="395247"/>
            <a:ext cx="10565232" cy="629065"/>
          </a:xfrm>
        </p:spPr>
        <p:txBody>
          <a:bodyPr/>
          <a:lstStyle/>
          <a:p>
            <a:r>
              <a:rPr lang="en-US" altLang="en-US" dirty="0">
                <a:ea typeface="ＭＳ Ｐゴシック" panose="020B0600070205080204" pitchFamily="34" charset="-128"/>
              </a:rPr>
              <a:t>Annihilation Coincidence Detection</a:t>
            </a:r>
          </a:p>
        </p:txBody>
      </p:sp>
      <p:sp>
        <p:nvSpPr>
          <p:cNvPr id="58" name="Rectangle 2">
            <a:extLst>
              <a:ext uri="{FF2B5EF4-FFF2-40B4-BE49-F238E27FC236}">
                <a16:creationId xmlns:a16="http://schemas.microsoft.com/office/drawing/2014/main" id="{E13F80C0-778D-F611-2EE9-6C2610D5655E}"/>
              </a:ext>
            </a:extLst>
          </p:cNvPr>
          <p:cNvSpPr txBox="1">
            <a:spLocks noChangeArrowheads="1"/>
          </p:cNvSpPr>
          <p:nvPr/>
        </p:nvSpPr>
        <p:spPr>
          <a:xfrm>
            <a:off x="1360487" y="783478"/>
            <a:ext cx="8229600" cy="762000"/>
          </a:xfrm>
          <a:prstGeom prst="rect">
            <a:avLst/>
          </a:prstGeom>
        </p:spPr>
        <p:txBody>
          <a:bodyPr/>
          <a:lstStyle>
            <a:lvl1pPr algn="l" rtl="0" eaLnBrk="1" fontAlgn="base" hangingPunct="1">
              <a:lnSpc>
                <a:spcPct val="90000"/>
              </a:lnSpc>
              <a:spcBef>
                <a:spcPct val="0"/>
              </a:spcBef>
              <a:spcAft>
                <a:spcPct val="0"/>
              </a:spcAft>
              <a:defRPr sz="3600" b="1" i="0" kern="3000" spc="-100">
                <a:solidFill>
                  <a:schemeClr val="tx1"/>
                </a:solidFill>
                <a:latin typeface="AntennaCond" pitchFamily="2" charset="77"/>
                <a:ea typeface="+mj-ea"/>
                <a:cs typeface="Arial" panose="020B0604020202020204" pitchFamily="34" charset="0"/>
              </a:defRPr>
            </a:lvl1pPr>
            <a:lvl2pPr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9pPr>
          </a:lstStyle>
          <a:p>
            <a:endParaRPr lang="en-US" altLang="en-US" dirty="0">
              <a:ea typeface="ＭＳ Ｐゴシック" panose="020B0600070205080204" pitchFamily="34" charset="-128"/>
            </a:endParaRPr>
          </a:p>
        </p:txBody>
      </p:sp>
      <p:grpSp>
        <p:nvGrpSpPr>
          <p:cNvPr id="110" name="Group 109">
            <a:extLst>
              <a:ext uri="{FF2B5EF4-FFF2-40B4-BE49-F238E27FC236}">
                <a16:creationId xmlns:a16="http://schemas.microsoft.com/office/drawing/2014/main" id="{A1945271-F83A-3DA5-EB9A-8A1BBCE15932}"/>
              </a:ext>
            </a:extLst>
          </p:cNvPr>
          <p:cNvGrpSpPr/>
          <p:nvPr/>
        </p:nvGrpSpPr>
        <p:grpSpPr>
          <a:xfrm>
            <a:off x="2247316" y="2059544"/>
            <a:ext cx="8510587" cy="4649263"/>
            <a:chOff x="1980003" y="2130843"/>
            <a:chExt cx="7776121" cy="4119960"/>
          </a:xfrm>
        </p:grpSpPr>
        <p:grpSp>
          <p:nvGrpSpPr>
            <p:cNvPr id="59" name="Group 52">
              <a:extLst>
                <a:ext uri="{FF2B5EF4-FFF2-40B4-BE49-F238E27FC236}">
                  <a16:creationId xmlns:a16="http://schemas.microsoft.com/office/drawing/2014/main" id="{4293DBC3-790F-FEAB-ED65-93225FC7A3FB}"/>
                </a:ext>
              </a:extLst>
            </p:cNvPr>
            <p:cNvGrpSpPr>
              <a:grpSpLocks/>
            </p:cNvGrpSpPr>
            <p:nvPr/>
          </p:nvGrpSpPr>
          <p:grpSpPr bwMode="auto">
            <a:xfrm>
              <a:off x="1980003" y="2130843"/>
              <a:ext cx="7776121" cy="3505200"/>
              <a:chOff x="1624013" y="2119313"/>
              <a:chExt cx="7216148" cy="3211512"/>
            </a:xfrm>
          </p:grpSpPr>
          <p:sp>
            <p:nvSpPr>
              <p:cNvPr id="60" name="Oval 5">
                <a:extLst>
                  <a:ext uri="{FF2B5EF4-FFF2-40B4-BE49-F238E27FC236}">
                    <a16:creationId xmlns:a16="http://schemas.microsoft.com/office/drawing/2014/main" id="{A4EDFFE7-9EFF-A932-CCD7-305AB6A542F2}"/>
                  </a:ext>
                </a:extLst>
              </p:cNvPr>
              <p:cNvSpPr>
                <a:spLocks noChangeAspect="1" noChangeArrowheads="1"/>
              </p:cNvSpPr>
              <p:nvPr/>
            </p:nvSpPr>
            <p:spPr bwMode="auto">
              <a:xfrm>
                <a:off x="1631950" y="2357438"/>
                <a:ext cx="2749550" cy="2747962"/>
              </a:xfrm>
              <a:prstGeom prst="ellipse">
                <a:avLst/>
              </a:prstGeom>
              <a:solidFill>
                <a:srgbClr val="676767"/>
              </a:solidFill>
              <a:ln w="25400">
                <a:solidFill>
                  <a:srgbClr val="CECECE"/>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grpSp>
            <p:nvGrpSpPr>
              <p:cNvPr id="61" name="Group 6">
                <a:extLst>
                  <a:ext uri="{FF2B5EF4-FFF2-40B4-BE49-F238E27FC236}">
                    <a16:creationId xmlns:a16="http://schemas.microsoft.com/office/drawing/2014/main" id="{C3C349A2-E634-0107-3849-3623576A9625}"/>
                  </a:ext>
                </a:extLst>
              </p:cNvPr>
              <p:cNvGrpSpPr>
                <a:grpSpLocks noChangeAspect="1"/>
              </p:cNvGrpSpPr>
              <p:nvPr/>
            </p:nvGrpSpPr>
            <p:grpSpPr bwMode="auto">
              <a:xfrm>
                <a:off x="1624013" y="2354263"/>
                <a:ext cx="2765425" cy="2754312"/>
                <a:chOff x="221" y="1146"/>
                <a:chExt cx="2178" cy="2170"/>
              </a:xfrm>
            </p:grpSpPr>
            <p:grpSp>
              <p:nvGrpSpPr>
                <p:cNvPr id="78" name="Group 7">
                  <a:extLst>
                    <a:ext uri="{FF2B5EF4-FFF2-40B4-BE49-F238E27FC236}">
                      <a16:creationId xmlns:a16="http://schemas.microsoft.com/office/drawing/2014/main" id="{1F162C47-9022-2C65-25C4-AA0E0397CFF8}"/>
                    </a:ext>
                  </a:extLst>
                </p:cNvPr>
                <p:cNvGrpSpPr>
                  <a:grpSpLocks noChangeAspect="1"/>
                </p:cNvGrpSpPr>
                <p:nvPr/>
              </p:nvGrpSpPr>
              <p:grpSpPr bwMode="auto">
                <a:xfrm>
                  <a:off x="221" y="1146"/>
                  <a:ext cx="2178" cy="2170"/>
                  <a:chOff x="221" y="1146"/>
                  <a:chExt cx="2178" cy="2170"/>
                </a:xfrm>
              </p:grpSpPr>
              <p:grpSp>
                <p:nvGrpSpPr>
                  <p:cNvPr id="94" name="Group 8">
                    <a:extLst>
                      <a:ext uri="{FF2B5EF4-FFF2-40B4-BE49-F238E27FC236}">
                        <a16:creationId xmlns:a16="http://schemas.microsoft.com/office/drawing/2014/main" id="{74C58410-E075-6487-EDDC-4C1537A5F892}"/>
                      </a:ext>
                    </a:extLst>
                  </p:cNvPr>
                  <p:cNvGrpSpPr>
                    <a:grpSpLocks noChangeAspect="1"/>
                  </p:cNvGrpSpPr>
                  <p:nvPr/>
                </p:nvGrpSpPr>
                <p:grpSpPr bwMode="auto">
                  <a:xfrm>
                    <a:off x="221" y="1146"/>
                    <a:ext cx="2178" cy="2170"/>
                    <a:chOff x="221" y="1146"/>
                    <a:chExt cx="2178" cy="2170"/>
                  </a:xfrm>
                </p:grpSpPr>
                <p:grpSp>
                  <p:nvGrpSpPr>
                    <p:cNvPr id="102" name="Group 9">
                      <a:extLst>
                        <a:ext uri="{FF2B5EF4-FFF2-40B4-BE49-F238E27FC236}">
                          <a16:creationId xmlns:a16="http://schemas.microsoft.com/office/drawing/2014/main" id="{AA8B9853-2831-D9FE-9B0F-6ABA89ACC224}"/>
                        </a:ext>
                      </a:extLst>
                    </p:cNvPr>
                    <p:cNvGrpSpPr>
                      <a:grpSpLocks noChangeAspect="1"/>
                    </p:cNvGrpSpPr>
                    <p:nvPr/>
                  </p:nvGrpSpPr>
                  <p:grpSpPr bwMode="auto">
                    <a:xfrm>
                      <a:off x="221" y="1146"/>
                      <a:ext cx="2178" cy="2170"/>
                      <a:chOff x="221" y="1146"/>
                      <a:chExt cx="2178" cy="2170"/>
                    </a:xfrm>
                  </p:grpSpPr>
                  <p:sp>
                    <p:nvSpPr>
                      <p:cNvPr id="106" name="Line 10">
                        <a:extLst>
                          <a:ext uri="{FF2B5EF4-FFF2-40B4-BE49-F238E27FC236}">
                            <a16:creationId xmlns:a16="http://schemas.microsoft.com/office/drawing/2014/main" id="{3AED1B23-D536-005F-6CFF-2D2500537E91}"/>
                          </a:ext>
                        </a:extLst>
                      </p:cNvPr>
                      <p:cNvSpPr>
                        <a:spLocks noChangeAspect="1" noChangeShapeType="1"/>
                      </p:cNvSpPr>
                      <p:nvPr/>
                    </p:nvSpPr>
                    <p:spPr bwMode="auto">
                      <a:xfrm>
                        <a:off x="1310" y="1146"/>
                        <a:ext cx="0" cy="2170"/>
                      </a:xfrm>
                      <a:prstGeom prst="line">
                        <a:avLst/>
                      </a:prstGeom>
                      <a:noFill/>
                      <a:ln w="12700">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 name="Line 11">
                        <a:extLst>
                          <a:ext uri="{FF2B5EF4-FFF2-40B4-BE49-F238E27FC236}">
                            <a16:creationId xmlns:a16="http://schemas.microsoft.com/office/drawing/2014/main" id="{A49BCEAA-8283-ECCD-FE1F-A956F1981FBD}"/>
                          </a:ext>
                        </a:extLst>
                      </p:cNvPr>
                      <p:cNvSpPr>
                        <a:spLocks noChangeAspect="1" noChangeShapeType="1"/>
                      </p:cNvSpPr>
                      <p:nvPr/>
                    </p:nvSpPr>
                    <p:spPr bwMode="auto">
                      <a:xfrm flipH="1">
                        <a:off x="221" y="2231"/>
                        <a:ext cx="2178" cy="0"/>
                      </a:xfrm>
                      <a:prstGeom prst="line">
                        <a:avLst/>
                      </a:prstGeom>
                      <a:noFill/>
                      <a:ln w="12700">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3" name="Group 12">
                      <a:extLst>
                        <a:ext uri="{FF2B5EF4-FFF2-40B4-BE49-F238E27FC236}">
                          <a16:creationId xmlns:a16="http://schemas.microsoft.com/office/drawing/2014/main" id="{F894A604-2EBE-3C56-0E85-3C4E3900398D}"/>
                        </a:ext>
                      </a:extLst>
                    </p:cNvPr>
                    <p:cNvGrpSpPr>
                      <a:grpSpLocks noChangeAspect="1"/>
                    </p:cNvGrpSpPr>
                    <p:nvPr/>
                  </p:nvGrpSpPr>
                  <p:grpSpPr bwMode="auto">
                    <a:xfrm>
                      <a:off x="540" y="1461"/>
                      <a:ext cx="1540" cy="1540"/>
                      <a:chOff x="540" y="1461"/>
                      <a:chExt cx="1540" cy="1540"/>
                    </a:xfrm>
                  </p:grpSpPr>
                  <p:sp>
                    <p:nvSpPr>
                      <p:cNvPr id="104" name="Line 13">
                        <a:extLst>
                          <a:ext uri="{FF2B5EF4-FFF2-40B4-BE49-F238E27FC236}">
                            <a16:creationId xmlns:a16="http://schemas.microsoft.com/office/drawing/2014/main" id="{70F24FDB-6560-3AB3-F025-48AC0064073C}"/>
                          </a:ext>
                        </a:extLst>
                      </p:cNvPr>
                      <p:cNvSpPr>
                        <a:spLocks noChangeAspect="1" noChangeShapeType="1"/>
                      </p:cNvSpPr>
                      <p:nvPr/>
                    </p:nvSpPr>
                    <p:spPr bwMode="auto">
                      <a:xfrm flipH="1">
                        <a:off x="540" y="1465"/>
                        <a:ext cx="1540" cy="1532"/>
                      </a:xfrm>
                      <a:prstGeom prst="line">
                        <a:avLst/>
                      </a:prstGeom>
                      <a:noFill/>
                      <a:ln w="12700">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 name="Line 14">
                        <a:extLst>
                          <a:ext uri="{FF2B5EF4-FFF2-40B4-BE49-F238E27FC236}">
                            <a16:creationId xmlns:a16="http://schemas.microsoft.com/office/drawing/2014/main" id="{887287ED-41D4-AE54-9F97-632337428A34}"/>
                          </a:ext>
                        </a:extLst>
                      </p:cNvPr>
                      <p:cNvSpPr>
                        <a:spLocks noChangeAspect="1" noChangeShapeType="1"/>
                      </p:cNvSpPr>
                      <p:nvPr/>
                    </p:nvSpPr>
                    <p:spPr bwMode="auto">
                      <a:xfrm flipH="1" flipV="1">
                        <a:off x="540" y="1461"/>
                        <a:ext cx="1540" cy="1540"/>
                      </a:xfrm>
                      <a:prstGeom prst="line">
                        <a:avLst/>
                      </a:prstGeom>
                      <a:noFill/>
                      <a:ln w="12700">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95" name="Group 15">
                    <a:extLst>
                      <a:ext uri="{FF2B5EF4-FFF2-40B4-BE49-F238E27FC236}">
                        <a16:creationId xmlns:a16="http://schemas.microsoft.com/office/drawing/2014/main" id="{082730E2-F1D2-05D2-8303-1B0D595060C9}"/>
                      </a:ext>
                    </a:extLst>
                  </p:cNvPr>
                  <p:cNvGrpSpPr>
                    <a:grpSpLocks noChangeAspect="1"/>
                  </p:cNvGrpSpPr>
                  <p:nvPr/>
                </p:nvGrpSpPr>
                <p:grpSpPr bwMode="auto">
                  <a:xfrm>
                    <a:off x="300" y="1225"/>
                    <a:ext cx="2020" cy="2012"/>
                    <a:chOff x="300" y="1225"/>
                    <a:chExt cx="2020" cy="2012"/>
                  </a:xfrm>
                </p:grpSpPr>
                <p:grpSp>
                  <p:nvGrpSpPr>
                    <p:cNvPr id="96" name="Group 16">
                      <a:extLst>
                        <a:ext uri="{FF2B5EF4-FFF2-40B4-BE49-F238E27FC236}">
                          <a16:creationId xmlns:a16="http://schemas.microsoft.com/office/drawing/2014/main" id="{E32CCF60-D80B-4878-D31E-4D3F7720E6F7}"/>
                        </a:ext>
                      </a:extLst>
                    </p:cNvPr>
                    <p:cNvGrpSpPr>
                      <a:grpSpLocks noChangeAspect="1"/>
                    </p:cNvGrpSpPr>
                    <p:nvPr/>
                  </p:nvGrpSpPr>
                  <p:grpSpPr bwMode="auto">
                    <a:xfrm>
                      <a:off x="300" y="1225"/>
                      <a:ext cx="2020" cy="2012"/>
                      <a:chOff x="300" y="1225"/>
                      <a:chExt cx="2020" cy="2012"/>
                    </a:xfrm>
                  </p:grpSpPr>
                  <p:sp>
                    <p:nvSpPr>
                      <p:cNvPr id="100" name="Line 17">
                        <a:extLst>
                          <a:ext uri="{FF2B5EF4-FFF2-40B4-BE49-F238E27FC236}">
                            <a16:creationId xmlns:a16="http://schemas.microsoft.com/office/drawing/2014/main" id="{67118D4D-4A7E-34A9-745A-089F0C557610}"/>
                          </a:ext>
                        </a:extLst>
                      </p:cNvPr>
                      <p:cNvSpPr>
                        <a:spLocks noChangeAspect="1" noChangeShapeType="1"/>
                      </p:cNvSpPr>
                      <p:nvPr/>
                    </p:nvSpPr>
                    <p:spPr bwMode="auto">
                      <a:xfrm>
                        <a:off x="906" y="1225"/>
                        <a:ext cx="808" cy="2012"/>
                      </a:xfrm>
                      <a:prstGeom prst="line">
                        <a:avLst/>
                      </a:prstGeom>
                      <a:noFill/>
                      <a:ln w="12700">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 name="Line 18">
                        <a:extLst>
                          <a:ext uri="{FF2B5EF4-FFF2-40B4-BE49-F238E27FC236}">
                            <a16:creationId xmlns:a16="http://schemas.microsoft.com/office/drawing/2014/main" id="{CA3E9EDA-BE2D-E483-6631-72AE5308B830}"/>
                          </a:ext>
                        </a:extLst>
                      </p:cNvPr>
                      <p:cNvSpPr>
                        <a:spLocks noChangeAspect="1" noChangeShapeType="1"/>
                      </p:cNvSpPr>
                      <p:nvPr/>
                    </p:nvSpPr>
                    <p:spPr bwMode="auto">
                      <a:xfrm flipH="1">
                        <a:off x="300" y="1827"/>
                        <a:ext cx="2020" cy="808"/>
                      </a:xfrm>
                      <a:prstGeom prst="line">
                        <a:avLst/>
                      </a:prstGeom>
                      <a:noFill/>
                      <a:ln w="12700">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7" name="Group 19">
                      <a:extLst>
                        <a:ext uri="{FF2B5EF4-FFF2-40B4-BE49-F238E27FC236}">
                          <a16:creationId xmlns:a16="http://schemas.microsoft.com/office/drawing/2014/main" id="{8F9F5F9E-149A-FA67-933B-8D1C768204E0}"/>
                        </a:ext>
                      </a:extLst>
                    </p:cNvPr>
                    <p:cNvGrpSpPr>
                      <a:grpSpLocks noChangeAspect="1"/>
                    </p:cNvGrpSpPr>
                    <p:nvPr/>
                  </p:nvGrpSpPr>
                  <p:grpSpPr bwMode="auto">
                    <a:xfrm>
                      <a:off x="308" y="1233"/>
                      <a:ext cx="2004" cy="1996"/>
                      <a:chOff x="308" y="1233"/>
                      <a:chExt cx="2004" cy="1996"/>
                    </a:xfrm>
                  </p:grpSpPr>
                  <p:sp>
                    <p:nvSpPr>
                      <p:cNvPr id="98" name="Line 20">
                        <a:extLst>
                          <a:ext uri="{FF2B5EF4-FFF2-40B4-BE49-F238E27FC236}">
                            <a16:creationId xmlns:a16="http://schemas.microsoft.com/office/drawing/2014/main" id="{276031E5-7524-CF69-4941-E402307A30EC}"/>
                          </a:ext>
                        </a:extLst>
                      </p:cNvPr>
                      <p:cNvSpPr>
                        <a:spLocks noChangeAspect="1" noChangeShapeType="1"/>
                      </p:cNvSpPr>
                      <p:nvPr/>
                    </p:nvSpPr>
                    <p:spPr bwMode="auto">
                      <a:xfrm flipH="1">
                        <a:off x="884" y="1233"/>
                        <a:ext cx="852" cy="1996"/>
                      </a:xfrm>
                      <a:prstGeom prst="line">
                        <a:avLst/>
                      </a:prstGeom>
                      <a:noFill/>
                      <a:ln w="12700">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 name="Line 21">
                        <a:extLst>
                          <a:ext uri="{FF2B5EF4-FFF2-40B4-BE49-F238E27FC236}">
                            <a16:creationId xmlns:a16="http://schemas.microsoft.com/office/drawing/2014/main" id="{C56E3E4B-B594-8E2A-0993-8B531F74E32C}"/>
                          </a:ext>
                        </a:extLst>
                      </p:cNvPr>
                      <p:cNvSpPr>
                        <a:spLocks noChangeAspect="1" noChangeShapeType="1"/>
                      </p:cNvSpPr>
                      <p:nvPr/>
                    </p:nvSpPr>
                    <p:spPr bwMode="auto">
                      <a:xfrm flipH="1" flipV="1">
                        <a:off x="308" y="1805"/>
                        <a:ext cx="2004" cy="852"/>
                      </a:xfrm>
                      <a:prstGeom prst="line">
                        <a:avLst/>
                      </a:prstGeom>
                      <a:noFill/>
                      <a:ln w="12700">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grpSp>
              <p:nvGrpSpPr>
                <p:cNvPr id="79" name="Group 22">
                  <a:extLst>
                    <a:ext uri="{FF2B5EF4-FFF2-40B4-BE49-F238E27FC236}">
                      <a16:creationId xmlns:a16="http://schemas.microsoft.com/office/drawing/2014/main" id="{0D7E4A7C-2BE2-07E5-C26A-927F9C8E89AB}"/>
                    </a:ext>
                  </a:extLst>
                </p:cNvPr>
                <p:cNvGrpSpPr>
                  <a:grpSpLocks noChangeAspect="1"/>
                </p:cNvGrpSpPr>
                <p:nvPr/>
              </p:nvGrpSpPr>
              <p:grpSpPr bwMode="auto">
                <a:xfrm>
                  <a:off x="241" y="1166"/>
                  <a:ext cx="2138" cy="2130"/>
                  <a:chOff x="241" y="1166"/>
                  <a:chExt cx="2138" cy="2130"/>
                </a:xfrm>
              </p:grpSpPr>
              <p:grpSp>
                <p:nvGrpSpPr>
                  <p:cNvPr id="80" name="Group 23">
                    <a:extLst>
                      <a:ext uri="{FF2B5EF4-FFF2-40B4-BE49-F238E27FC236}">
                        <a16:creationId xmlns:a16="http://schemas.microsoft.com/office/drawing/2014/main" id="{AD78135F-B167-50E2-C8C5-039E73A4004B}"/>
                      </a:ext>
                    </a:extLst>
                  </p:cNvPr>
                  <p:cNvGrpSpPr>
                    <a:grpSpLocks noChangeAspect="1"/>
                  </p:cNvGrpSpPr>
                  <p:nvPr/>
                </p:nvGrpSpPr>
                <p:grpSpPr bwMode="auto">
                  <a:xfrm>
                    <a:off x="241" y="1166"/>
                    <a:ext cx="2138" cy="2130"/>
                    <a:chOff x="241" y="1166"/>
                    <a:chExt cx="2138" cy="2130"/>
                  </a:xfrm>
                </p:grpSpPr>
                <p:grpSp>
                  <p:nvGrpSpPr>
                    <p:cNvPr id="88" name="Group 24">
                      <a:extLst>
                        <a:ext uri="{FF2B5EF4-FFF2-40B4-BE49-F238E27FC236}">
                          <a16:creationId xmlns:a16="http://schemas.microsoft.com/office/drawing/2014/main" id="{07C408EB-D18F-6B4D-26D8-DC21173FB5C6}"/>
                        </a:ext>
                      </a:extLst>
                    </p:cNvPr>
                    <p:cNvGrpSpPr>
                      <a:grpSpLocks noChangeAspect="1"/>
                    </p:cNvGrpSpPr>
                    <p:nvPr/>
                  </p:nvGrpSpPr>
                  <p:grpSpPr bwMode="auto">
                    <a:xfrm>
                      <a:off x="241" y="1166"/>
                      <a:ext cx="2138" cy="2130"/>
                      <a:chOff x="241" y="1166"/>
                      <a:chExt cx="2138" cy="2130"/>
                    </a:xfrm>
                  </p:grpSpPr>
                  <p:sp>
                    <p:nvSpPr>
                      <p:cNvPr id="92" name="Line 25">
                        <a:extLst>
                          <a:ext uri="{FF2B5EF4-FFF2-40B4-BE49-F238E27FC236}">
                            <a16:creationId xmlns:a16="http://schemas.microsoft.com/office/drawing/2014/main" id="{ADF32350-8D24-2A94-30EF-4CF4FB9A2D33}"/>
                          </a:ext>
                        </a:extLst>
                      </p:cNvPr>
                      <p:cNvSpPr>
                        <a:spLocks noChangeAspect="1" noChangeShapeType="1"/>
                      </p:cNvSpPr>
                      <p:nvPr/>
                    </p:nvSpPr>
                    <p:spPr bwMode="auto">
                      <a:xfrm>
                        <a:off x="1106" y="1166"/>
                        <a:ext cx="408" cy="2130"/>
                      </a:xfrm>
                      <a:prstGeom prst="line">
                        <a:avLst/>
                      </a:prstGeom>
                      <a:noFill/>
                      <a:ln w="12700">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 name="Line 26">
                        <a:extLst>
                          <a:ext uri="{FF2B5EF4-FFF2-40B4-BE49-F238E27FC236}">
                            <a16:creationId xmlns:a16="http://schemas.microsoft.com/office/drawing/2014/main" id="{85B9CB84-272A-933B-78DA-74DA41FEDAD0}"/>
                          </a:ext>
                        </a:extLst>
                      </p:cNvPr>
                      <p:cNvSpPr>
                        <a:spLocks noChangeAspect="1" noChangeShapeType="1"/>
                      </p:cNvSpPr>
                      <p:nvPr/>
                    </p:nvSpPr>
                    <p:spPr bwMode="auto">
                      <a:xfrm flipH="1">
                        <a:off x="241" y="2027"/>
                        <a:ext cx="2138" cy="408"/>
                      </a:xfrm>
                      <a:prstGeom prst="line">
                        <a:avLst/>
                      </a:prstGeom>
                      <a:noFill/>
                      <a:ln w="12700">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9" name="Group 27">
                      <a:extLst>
                        <a:ext uri="{FF2B5EF4-FFF2-40B4-BE49-F238E27FC236}">
                          <a16:creationId xmlns:a16="http://schemas.microsoft.com/office/drawing/2014/main" id="{514ECF4C-0E2B-E2E9-47A0-DAC7C50387F8}"/>
                        </a:ext>
                      </a:extLst>
                    </p:cNvPr>
                    <p:cNvGrpSpPr>
                      <a:grpSpLocks noChangeAspect="1"/>
                    </p:cNvGrpSpPr>
                    <p:nvPr/>
                  </p:nvGrpSpPr>
                  <p:grpSpPr bwMode="auto">
                    <a:xfrm>
                      <a:off x="407" y="1332"/>
                      <a:ext cx="1806" cy="1798"/>
                      <a:chOff x="407" y="1332"/>
                      <a:chExt cx="1806" cy="1798"/>
                    </a:xfrm>
                  </p:grpSpPr>
                  <p:sp>
                    <p:nvSpPr>
                      <p:cNvPr id="90" name="Line 28">
                        <a:extLst>
                          <a:ext uri="{FF2B5EF4-FFF2-40B4-BE49-F238E27FC236}">
                            <a16:creationId xmlns:a16="http://schemas.microsoft.com/office/drawing/2014/main" id="{54329302-4B4F-3E9E-7261-7EE22954000F}"/>
                          </a:ext>
                        </a:extLst>
                      </p:cNvPr>
                      <p:cNvSpPr>
                        <a:spLocks noChangeAspect="1" noChangeShapeType="1"/>
                      </p:cNvSpPr>
                      <p:nvPr/>
                    </p:nvSpPr>
                    <p:spPr bwMode="auto">
                      <a:xfrm flipH="1">
                        <a:off x="701" y="1332"/>
                        <a:ext cx="1218" cy="1798"/>
                      </a:xfrm>
                      <a:prstGeom prst="line">
                        <a:avLst/>
                      </a:prstGeom>
                      <a:noFill/>
                      <a:ln w="12700">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 name="Line 29">
                        <a:extLst>
                          <a:ext uri="{FF2B5EF4-FFF2-40B4-BE49-F238E27FC236}">
                            <a16:creationId xmlns:a16="http://schemas.microsoft.com/office/drawing/2014/main" id="{BBFF9A8D-48ED-6DE4-926F-729A9EA266C2}"/>
                          </a:ext>
                        </a:extLst>
                      </p:cNvPr>
                      <p:cNvSpPr>
                        <a:spLocks noChangeAspect="1" noChangeShapeType="1"/>
                      </p:cNvSpPr>
                      <p:nvPr/>
                    </p:nvSpPr>
                    <p:spPr bwMode="auto">
                      <a:xfrm flipH="1" flipV="1">
                        <a:off x="407" y="1622"/>
                        <a:ext cx="1806" cy="1218"/>
                      </a:xfrm>
                      <a:prstGeom prst="line">
                        <a:avLst/>
                      </a:prstGeom>
                      <a:noFill/>
                      <a:ln w="12700">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81" name="Group 30">
                    <a:extLst>
                      <a:ext uri="{FF2B5EF4-FFF2-40B4-BE49-F238E27FC236}">
                        <a16:creationId xmlns:a16="http://schemas.microsoft.com/office/drawing/2014/main" id="{88C5C34B-0573-23F2-CB78-8A8E474F879E}"/>
                      </a:ext>
                    </a:extLst>
                  </p:cNvPr>
                  <p:cNvGrpSpPr>
                    <a:grpSpLocks noChangeAspect="1"/>
                  </p:cNvGrpSpPr>
                  <p:nvPr/>
                </p:nvGrpSpPr>
                <p:grpSpPr bwMode="auto">
                  <a:xfrm>
                    <a:off x="245" y="1170"/>
                    <a:ext cx="2130" cy="2122"/>
                    <a:chOff x="245" y="1170"/>
                    <a:chExt cx="2130" cy="2122"/>
                  </a:xfrm>
                </p:grpSpPr>
                <p:grpSp>
                  <p:nvGrpSpPr>
                    <p:cNvPr id="82" name="Group 31">
                      <a:extLst>
                        <a:ext uri="{FF2B5EF4-FFF2-40B4-BE49-F238E27FC236}">
                          <a16:creationId xmlns:a16="http://schemas.microsoft.com/office/drawing/2014/main" id="{CCDB3C02-48CE-7209-6A90-ADDE5253C0E6}"/>
                        </a:ext>
                      </a:extLst>
                    </p:cNvPr>
                    <p:cNvGrpSpPr>
                      <a:grpSpLocks noChangeAspect="1"/>
                    </p:cNvGrpSpPr>
                    <p:nvPr/>
                  </p:nvGrpSpPr>
                  <p:grpSpPr bwMode="auto">
                    <a:xfrm>
                      <a:off x="397" y="1322"/>
                      <a:ext cx="1826" cy="1818"/>
                      <a:chOff x="397" y="1322"/>
                      <a:chExt cx="1826" cy="1818"/>
                    </a:xfrm>
                  </p:grpSpPr>
                  <p:sp>
                    <p:nvSpPr>
                      <p:cNvPr id="86" name="Line 32">
                        <a:extLst>
                          <a:ext uri="{FF2B5EF4-FFF2-40B4-BE49-F238E27FC236}">
                            <a16:creationId xmlns:a16="http://schemas.microsoft.com/office/drawing/2014/main" id="{A5E9F451-508A-AC6C-42A0-C01B5F6C2E8D}"/>
                          </a:ext>
                        </a:extLst>
                      </p:cNvPr>
                      <p:cNvSpPr>
                        <a:spLocks noChangeAspect="1" noChangeShapeType="1"/>
                      </p:cNvSpPr>
                      <p:nvPr/>
                    </p:nvSpPr>
                    <p:spPr bwMode="auto">
                      <a:xfrm>
                        <a:off x="721" y="1322"/>
                        <a:ext cx="1178" cy="1818"/>
                      </a:xfrm>
                      <a:prstGeom prst="line">
                        <a:avLst/>
                      </a:prstGeom>
                      <a:noFill/>
                      <a:ln w="12700">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 name="Line 33">
                        <a:extLst>
                          <a:ext uri="{FF2B5EF4-FFF2-40B4-BE49-F238E27FC236}">
                            <a16:creationId xmlns:a16="http://schemas.microsoft.com/office/drawing/2014/main" id="{05665DC3-6E31-1673-2E76-5BAECEE3B301}"/>
                          </a:ext>
                        </a:extLst>
                      </p:cNvPr>
                      <p:cNvSpPr>
                        <a:spLocks noChangeAspect="1" noChangeShapeType="1"/>
                      </p:cNvSpPr>
                      <p:nvPr/>
                    </p:nvSpPr>
                    <p:spPr bwMode="auto">
                      <a:xfrm flipH="1">
                        <a:off x="397" y="1642"/>
                        <a:ext cx="1826" cy="1178"/>
                      </a:xfrm>
                      <a:prstGeom prst="line">
                        <a:avLst/>
                      </a:prstGeom>
                      <a:noFill/>
                      <a:ln w="12700">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 name="Group 34">
                      <a:extLst>
                        <a:ext uri="{FF2B5EF4-FFF2-40B4-BE49-F238E27FC236}">
                          <a16:creationId xmlns:a16="http://schemas.microsoft.com/office/drawing/2014/main" id="{3262B612-6551-51EF-75D4-A42A419F8A7A}"/>
                        </a:ext>
                      </a:extLst>
                    </p:cNvPr>
                    <p:cNvGrpSpPr>
                      <a:grpSpLocks noChangeAspect="1"/>
                    </p:cNvGrpSpPr>
                    <p:nvPr/>
                  </p:nvGrpSpPr>
                  <p:grpSpPr bwMode="auto">
                    <a:xfrm>
                      <a:off x="245" y="1170"/>
                      <a:ext cx="2130" cy="2122"/>
                      <a:chOff x="245" y="1170"/>
                      <a:chExt cx="2130" cy="2122"/>
                    </a:xfrm>
                  </p:grpSpPr>
                  <p:sp>
                    <p:nvSpPr>
                      <p:cNvPr id="84" name="Line 35">
                        <a:extLst>
                          <a:ext uri="{FF2B5EF4-FFF2-40B4-BE49-F238E27FC236}">
                            <a16:creationId xmlns:a16="http://schemas.microsoft.com/office/drawing/2014/main" id="{6548C42F-F90E-055D-BE21-2BB3C6F4E068}"/>
                          </a:ext>
                        </a:extLst>
                      </p:cNvPr>
                      <p:cNvSpPr>
                        <a:spLocks noChangeAspect="1" noChangeShapeType="1"/>
                      </p:cNvSpPr>
                      <p:nvPr/>
                    </p:nvSpPr>
                    <p:spPr bwMode="auto">
                      <a:xfrm flipH="1">
                        <a:off x="1083" y="1170"/>
                        <a:ext cx="454" cy="2122"/>
                      </a:xfrm>
                      <a:prstGeom prst="line">
                        <a:avLst/>
                      </a:prstGeom>
                      <a:noFill/>
                      <a:ln w="12700">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 name="Line 36">
                        <a:extLst>
                          <a:ext uri="{FF2B5EF4-FFF2-40B4-BE49-F238E27FC236}">
                            <a16:creationId xmlns:a16="http://schemas.microsoft.com/office/drawing/2014/main" id="{8C061B83-CDC1-6E9F-34EA-F73232AD5FAE}"/>
                          </a:ext>
                        </a:extLst>
                      </p:cNvPr>
                      <p:cNvSpPr>
                        <a:spLocks noChangeAspect="1" noChangeShapeType="1"/>
                      </p:cNvSpPr>
                      <p:nvPr/>
                    </p:nvSpPr>
                    <p:spPr bwMode="auto">
                      <a:xfrm flipH="1" flipV="1">
                        <a:off x="245" y="2004"/>
                        <a:ext cx="2130" cy="454"/>
                      </a:xfrm>
                      <a:prstGeom prst="line">
                        <a:avLst/>
                      </a:prstGeom>
                      <a:noFill/>
                      <a:ln w="12700">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grpSp>
          <p:sp>
            <p:nvSpPr>
              <p:cNvPr id="62" name="Oval 37">
                <a:extLst>
                  <a:ext uri="{FF2B5EF4-FFF2-40B4-BE49-F238E27FC236}">
                    <a16:creationId xmlns:a16="http://schemas.microsoft.com/office/drawing/2014/main" id="{7D357894-F8CA-8A66-16CD-82BA34B79BCC}"/>
                  </a:ext>
                </a:extLst>
              </p:cNvPr>
              <p:cNvSpPr>
                <a:spLocks noChangeAspect="1" noChangeArrowheads="1"/>
              </p:cNvSpPr>
              <p:nvPr/>
            </p:nvSpPr>
            <p:spPr bwMode="white">
              <a:xfrm>
                <a:off x="1862138" y="2587625"/>
                <a:ext cx="2289175" cy="2287588"/>
              </a:xfrm>
              <a:prstGeom prst="ellipse">
                <a:avLst/>
              </a:prstGeom>
              <a:solidFill>
                <a:srgbClr val="000000"/>
              </a:solidFill>
              <a:ln w="25400">
                <a:solidFill>
                  <a:srgbClr val="CECECE"/>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pic>
            <p:nvPicPr>
              <p:cNvPr id="63" name="Picture 68" descr="Culhane">
                <a:extLst>
                  <a:ext uri="{FF2B5EF4-FFF2-40B4-BE49-F238E27FC236}">
                    <a16:creationId xmlns:a16="http://schemas.microsoft.com/office/drawing/2014/main" id="{7A1B9A8C-8E6D-B5BC-4577-555C959AA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806" t="2104" r="2431" b="4416"/>
              <a:stretch>
                <a:fillRect/>
              </a:stretch>
            </p:blipFill>
            <p:spPr bwMode="invGray">
              <a:xfrm>
                <a:off x="2438400" y="3016250"/>
                <a:ext cx="1176338"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Line 39">
                <a:extLst>
                  <a:ext uri="{FF2B5EF4-FFF2-40B4-BE49-F238E27FC236}">
                    <a16:creationId xmlns:a16="http://schemas.microsoft.com/office/drawing/2014/main" id="{F1FAF8F4-C995-FBEA-05C4-4F0A62573996}"/>
                  </a:ext>
                </a:extLst>
              </p:cNvPr>
              <p:cNvSpPr>
                <a:spLocks noChangeAspect="1" noChangeShapeType="1"/>
              </p:cNvSpPr>
              <p:nvPr/>
            </p:nvSpPr>
            <p:spPr bwMode="auto">
              <a:xfrm flipH="1">
                <a:off x="2270125" y="2760663"/>
                <a:ext cx="1298575" cy="1824037"/>
              </a:xfrm>
              <a:prstGeom prst="line">
                <a:avLst/>
              </a:prstGeom>
              <a:noFill/>
              <a:ln w="19050">
                <a:solidFill>
                  <a:srgbClr val="00FF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 name="Oval 40">
                <a:extLst>
                  <a:ext uri="{FF2B5EF4-FFF2-40B4-BE49-F238E27FC236}">
                    <a16:creationId xmlns:a16="http://schemas.microsoft.com/office/drawing/2014/main" id="{D5EDF367-C69E-3EA7-80E9-224A305BD35B}"/>
                  </a:ext>
                </a:extLst>
              </p:cNvPr>
              <p:cNvSpPr>
                <a:spLocks noChangeAspect="1" noChangeArrowheads="1"/>
              </p:cNvSpPr>
              <p:nvPr/>
            </p:nvSpPr>
            <p:spPr bwMode="black">
              <a:xfrm>
                <a:off x="2879725" y="3671888"/>
                <a:ext cx="34925" cy="58737"/>
              </a:xfrm>
              <a:prstGeom prst="ellipse">
                <a:avLst/>
              </a:prstGeom>
              <a:solidFill>
                <a:srgbClr val="FFFF00"/>
              </a:solidFill>
              <a:ln w="127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66" name="Rectangle 63">
                <a:extLst>
                  <a:ext uri="{FF2B5EF4-FFF2-40B4-BE49-F238E27FC236}">
                    <a16:creationId xmlns:a16="http://schemas.microsoft.com/office/drawing/2014/main" id="{01A0CD0F-9D21-A5D2-257A-C89397E8265C}"/>
                  </a:ext>
                </a:extLst>
              </p:cNvPr>
              <p:cNvSpPr>
                <a:spLocks noChangeAspect="1" noChangeArrowheads="1"/>
              </p:cNvSpPr>
              <p:nvPr/>
            </p:nvSpPr>
            <p:spPr bwMode="auto">
              <a:xfrm>
                <a:off x="2355850" y="3833813"/>
                <a:ext cx="2857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7FFF00"/>
                    </a:solidFill>
                    <a:latin typeface="Symbol" panose="05050102010706020507" pitchFamily="18" charset="2"/>
                    <a:cs typeface="Arial" panose="020B0604020202020204" pitchFamily="34" charset="0"/>
                  </a:rPr>
                  <a:t></a:t>
                </a:r>
              </a:p>
            </p:txBody>
          </p:sp>
          <p:sp>
            <p:nvSpPr>
              <p:cNvPr id="67" name="Rectangle 62">
                <a:extLst>
                  <a:ext uri="{FF2B5EF4-FFF2-40B4-BE49-F238E27FC236}">
                    <a16:creationId xmlns:a16="http://schemas.microsoft.com/office/drawing/2014/main" id="{9D7EAEA0-8A0C-B0B2-6AD3-AD5654E43F8A}"/>
                  </a:ext>
                </a:extLst>
              </p:cNvPr>
              <p:cNvSpPr>
                <a:spLocks noChangeAspect="1" noChangeArrowheads="1"/>
              </p:cNvSpPr>
              <p:nvPr/>
            </p:nvSpPr>
            <p:spPr bwMode="auto">
              <a:xfrm>
                <a:off x="3305175" y="2878138"/>
                <a:ext cx="2857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7FFF00"/>
                    </a:solidFill>
                    <a:latin typeface="Symbol" panose="05050102010706020507" pitchFamily="18" charset="2"/>
                    <a:cs typeface="Arial" panose="020B0604020202020204" pitchFamily="34" charset="0"/>
                  </a:rPr>
                  <a:t></a:t>
                </a:r>
              </a:p>
            </p:txBody>
          </p:sp>
          <p:sp>
            <p:nvSpPr>
              <p:cNvPr id="68" name="Text Box 73">
                <a:extLst>
                  <a:ext uri="{FF2B5EF4-FFF2-40B4-BE49-F238E27FC236}">
                    <a16:creationId xmlns:a16="http://schemas.microsoft.com/office/drawing/2014/main" id="{8A94A21F-3E7B-95DF-71A6-F7D1ACFAC74F}"/>
                  </a:ext>
                </a:extLst>
              </p:cNvPr>
              <p:cNvSpPr txBox="1">
                <a:spLocks noChangeArrowheads="1"/>
              </p:cNvSpPr>
              <p:nvPr/>
            </p:nvSpPr>
            <p:spPr bwMode="auto">
              <a:xfrm>
                <a:off x="4611206" y="3487886"/>
                <a:ext cx="2077592" cy="461665"/>
              </a:xfrm>
              <a:prstGeom prst="rect">
                <a:avLst/>
              </a:prstGeom>
              <a:solidFill>
                <a:schemeClr val="bg1"/>
              </a:solidFill>
              <a:ln w="12700">
                <a:solidFill>
                  <a:schemeClr val="tx1"/>
                </a:solidFill>
                <a:miter lim="800000"/>
                <a:headEnd/>
                <a:tailEnd/>
              </a:ln>
            </p:spPr>
            <p:txBody>
              <a:bodyPr wrap="none">
                <a:spAutoFit/>
              </a:bodyPr>
              <a:lstStyle/>
              <a:p>
                <a:pPr algn="ctr" eaLnBrk="1" hangingPunct="1">
                  <a:defRPr/>
                </a:pPr>
                <a:r>
                  <a:rPr lang="en-US" sz="2400" dirty="0">
                    <a:latin typeface="+mn-lt"/>
                  </a:rPr>
                  <a:t>Coincidence ?</a:t>
                </a:r>
              </a:p>
            </p:txBody>
          </p:sp>
          <p:sp>
            <p:nvSpPr>
              <p:cNvPr id="69" name="Line 75">
                <a:extLst>
                  <a:ext uri="{FF2B5EF4-FFF2-40B4-BE49-F238E27FC236}">
                    <a16:creationId xmlns:a16="http://schemas.microsoft.com/office/drawing/2014/main" id="{D40F15C0-1CF7-C3CF-C948-2A7739C35D61}"/>
                  </a:ext>
                </a:extLst>
              </p:cNvPr>
              <p:cNvSpPr>
                <a:spLocks noChangeShapeType="1"/>
              </p:cNvSpPr>
              <p:nvPr/>
            </p:nvSpPr>
            <p:spPr bwMode="auto">
              <a:xfrm>
                <a:off x="2120900" y="4805363"/>
                <a:ext cx="0" cy="5254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 name="Line 76">
                <a:extLst>
                  <a:ext uri="{FF2B5EF4-FFF2-40B4-BE49-F238E27FC236}">
                    <a16:creationId xmlns:a16="http://schemas.microsoft.com/office/drawing/2014/main" id="{B7D2A39A-A489-3B22-B2B8-D3255D451F05}"/>
                  </a:ext>
                </a:extLst>
              </p:cNvPr>
              <p:cNvSpPr>
                <a:spLocks noChangeShapeType="1"/>
              </p:cNvSpPr>
              <p:nvPr/>
            </p:nvSpPr>
            <p:spPr bwMode="auto">
              <a:xfrm>
                <a:off x="2120900" y="5330825"/>
                <a:ext cx="34750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 name="Line 77">
                <a:extLst>
                  <a:ext uri="{FF2B5EF4-FFF2-40B4-BE49-F238E27FC236}">
                    <a16:creationId xmlns:a16="http://schemas.microsoft.com/office/drawing/2014/main" id="{87886613-778A-22DE-D50C-D7E582F5900D}"/>
                  </a:ext>
                </a:extLst>
              </p:cNvPr>
              <p:cNvSpPr>
                <a:spLocks noChangeShapeType="1"/>
              </p:cNvSpPr>
              <p:nvPr/>
            </p:nvSpPr>
            <p:spPr bwMode="auto">
              <a:xfrm>
                <a:off x="5595938" y="3929063"/>
                <a:ext cx="0" cy="14017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 name="Line 78">
                <a:extLst>
                  <a:ext uri="{FF2B5EF4-FFF2-40B4-BE49-F238E27FC236}">
                    <a16:creationId xmlns:a16="http://schemas.microsoft.com/office/drawing/2014/main" id="{B90ADCA6-41F4-4030-CD43-BA83512CEE1E}"/>
                  </a:ext>
                </a:extLst>
              </p:cNvPr>
              <p:cNvSpPr>
                <a:spLocks noChangeShapeType="1"/>
              </p:cNvSpPr>
              <p:nvPr/>
            </p:nvSpPr>
            <p:spPr bwMode="auto">
              <a:xfrm flipV="1">
                <a:off x="3657600" y="2119313"/>
                <a:ext cx="0" cy="3841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 name="Line 79">
                <a:extLst>
                  <a:ext uri="{FF2B5EF4-FFF2-40B4-BE49-F238E27FC236}">
                    <a16:creationId xmlns:a16="http://schemas.microsoft.com/office/drawing/2014/main" id="{CE4B0724-9ACC-D20C-4148-4C3A461D9F71}"/>
                  </a:ext>
                </a:extLst>
              </p:cNvPr>
              <p:cNvSpPr>
                <a:spLocks noChangeShapeType="1"/>
              </p:cNvSpPr>
              <p:nvPr/>
            </p:nvSpPr>
            <p:spPr bwMode="auto">
              <a:xfrm>
                <a:off x="3657600" y="2119313"/>
                <a:ext cx="19383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 name="Line 81">
                <a:extLst>
                  <a:ext uri="{FF2B5EF4-FFF2-40B4-BE49-F238E27FC236}">
                    <a16:creationId xmlns:a16="http://schemas.microsoft.com/office/drawing/2014/main" id="{E83E5BF1-6DB9-616A-9139-A78235E1CE63}"/>
                  </a:ext>
                </a:extLst>
              </p:cNvPr>
              <p:cNvSpPr>
                <a:spLocks noChangeShapeType="1"/>
              </p:cNvSpPr>
              <p:nvPr/>
            </p:nvSpPr>
            <p:spPr bwMode="auto">
              <a:xfrm>
                <a:off x="5595938" y="2119313"/>
                <a:ext cx="5080" cy="13531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 name="Text Box 83">
                <a:extLst>
                  <a:ext uri="{FF2B5EF4-FFF2-40B4-BE49-F238E27FC236}">
                    <a16:creationId xmlns:a16="http://schemas.microsoft.com/office/drawing/2014/main" id="{CA290CC0-623E-BD67-C918-24D158107C38}"/>
                  </a:ext>
                </a:extLst>
              </p:cNvPr>
              <p:cNvSpPr txBox="1">
                <a:spLocks noChangeArrowheads="1"/>
              </p:cNvSpPr>
              <p:nvPr/>
            </p:nvSpPr>
            <p:spPr bwMode="auto">
              <a:xfrm>
                <a:off x="7464609" y="3396516"/>
                <a:ext cx="1375552" cy="830997"/>
              </a:xfrm>
              <a:prstGeom prst="rect">
                <a:avLst/>
              </a:prstGeom>
              <a:noFill/>
              <a:ln w="12700">
                <a:solidFill>
                  <a:schemeClr val="tx1"/>
                </a:solidFill>
                <a:miter lim="800000"/>
                <a:headEnd/>
                <a:tailEnd/>
              </a:ln>
            </p:spPr>
            <p:txBody>
              <a:bodyPr wrap="none">
                <a:spAutoFit/>
              </a:bodyPr>
              <a:lstStyle/>
              <a:p>
                <a:pPr algn="ctr" eaLnBrk="1" hangingPunct="1">
                  <a:defRPr/>
                </a:pPr>
                <a:r>
                  <a:rPr lang="en-US" sz="2400" dirty="0">
                    <a:latin typeface="+mn-lt"/>
                  </a:rPr>
                  <a:t>Register </a:t>
                </a:r>
              </a:p>
              <a:p>
                <a:pPr algn="ctr" eaLnBrk="1" hangingPunct="1">
                  <a:defRPr/>
                </a:pPr>
                <a:r>
                  <a:rPr lang="en-US" sz="2400" dirty="0">
                    <a:latin typeface="+mn-lt"/>
                  </a:rPr>
                  <a:t>Event</a:t>
                </a:r>
              </a:p>
            </p:txBody>
          </p:sp>
          <p:sp>
            <p:nvSpPr>
              <p:cNvPr id="76" name="Line 84">
                <a:extLst>
                  <a:ext uri="{FF2B5EF4-FFF2-40B4-BE49-F238E27FC236}">
                    <a16:creationId xmlns:a16="http://schemas.microsoft.com/office/drawing/2014/main" id="{BAAC7F9E-1733-E1A0-0CE8-B86028F91166}"/>
                  </a:ext>
                </a:extLst>
              </p:cNvPr>
              <p:cNvSpPr>
                <a:spLocks noChangeShapeType="1"/>
              </p:cNvSpPr>
              <p:nvPr/>
            </p:nvSpPr>
            <p:spPr bwMode="auto">
              <a:xfrm>
                <a:off x="6729064" y="3730625"/>
                <a:ext cx="711424" cy="1111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7" name="Text Box 85">
                <a:extLst>
                  <a:ext uri="{FF2B5EF4-FFF2-40B4-BE49-F238E27FC236}">
                    <a16:creationId xmlns:a16="http://schemas.microsoft.com/office/drawing/2014/main" id="{840B6256-19E4-88B9-6198-67D1077DAD7F}"/>
                  </a:ext>
                </a:extLst>
              </p:cNvPr>
              <p:cNvSpPr txBox="1">
                <a:spLocks noChangeArrowheads="1"/>
              </p:cNvSpPr>
              <p:nvPr/>
            </p:nvSpPr>
            <p:spPr bwMode="auto">
              <a:xfrm>
                <a:off x="6810376" y="3275135"/>
                <a:ext cx="6035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dirty="0">
                    <a:latin typeface="Arial" panose="020B0604020202020204" pitchFamily="34" charset="0"/>
                    <a:cs typeface="Arial" panose="020B0604020202020204" pitchFamily="34" charset="0"/>
                  </a:rPr>
                  <a:t>Yes</a:t>
                </a:r>
              </a:p>
            </p:txBody>
          </p:sp>
        </p:grpSp>
        <p:sp>
          <p:nvSpPr>
            <p:cNvPr id="108" name="TextBox 53">
              <a:extLst>
                <a:ext uri="{FF2B5EF4-FFF2-40B4-BE49-F238E27FC236}">
                  <a16:creationId xmlns:a16="http://schemas.microsoft.com/office/drawing/2014/main" id="{C23623D7-2FA4-CA20-5C1B-9CFE6E8A424E}"/>
                </a:ext>
              </a:extLst>
            </p:cNvPr>
            <p:cNvSpPr txBox="1">
              <a:spLocks noChangeArrowheads="1"/>
            </p:cNvSpPr>
            <p:nvPr/>
          </p:nvSpPr>
          <p:spPr bwMode="auto">
            <a:xfrm>
              <a:off x="5803900" y="5841697"/>
              <a:ext cx="1447800" cy="409106"/>
            </a:xfrm>
            <a:prstGeom prst="rect">
              <a:avLst/>
            </a:prstGeom>
            <a:noFill/>
            <a:ln w="9525">
              <a:noFill/>
              <a:miter lim="800000"/>
              <a:headEnd/>
              <a:tailEnd/>
            </a:ln>
          </p:spPr>
          <p:txBody>
            <a:bodyPr wrap="square">
              <a:spAutoFit/>
            </a:bodyPr>
            <a:lstStyle/>
            <a:p>
              <a:pPr eaLnBrk="1" hangingPunct="1">
                <a:defRPr/>
              </a:pPr>
              <a:r>
                <a:rPr lang="en-US" sz="2400" b="1" dirty="0">
                  <a:solidFill>
                    <a:srgbClr val="0000FF"/>
                  </a:solidFill>
                </a:rPr>
                <a:t>5</a:t>
              </a:r>
              <a:r>
                <a:rPr lang="en-US" sz="2400" b="1" dirty="0">
                  <a:solidFill>
                    <a:srgbClr val="0000FF"/>
                  </a:solidFill>
                  <a:latin typeface="+mn-lt"/>
                </a:rPr>
                <a:t>-10 ns</a:t>
              </a:r>
            </a:p>
          </p:txBody>
        </p:sp>
        <p:cxnSp>
          <p:nvCxnSpPr>
            <p:cNvPr id="109" name="Straight Arrow Connector 108">
              <a:extLst>
                <a:ext uri="{FF2B5EF4-FFF2-40B4-BE49-F238E27FC236}">
                  <a16:creationId xmlns:a16="http://schemas.microsoft.com/office/drawing/2014/main" id="{FC3C76B1-10F6-1A43-C55D-610B41233A04}"/>
                </a:ext>
              </a:extLst>
            </p:cNvPr>
            <p:cNvCxnSpPr>
              <a:endCxn id="71" idx="0"/>
            </p:cNvCxnSpPr>
            <p:nvPr/>
          </p:nvCxnSpPr>
          <p:spPr>
            <a:xfrm flipH="1" flipV="1">
              <a:off x="6260149" y="4106092"/>
              <a:ext cx="538493" cy="1811805"/>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270876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9B1E18-8687-E5F9-800B-59F047A543D0}"/>
              </a:ext>
            </a:extLst>
          </p:cNvPr>
          <p:cNvSpPr>
            <a:spLocks noGrp="1"/>
          </p:cNvSpPr>
          <p:nvPr>
            <p:ph type="body" sz="quarter" idx="10"/>
          </p:nvPr>
        </p:nvSpPr>
        <p:spPr/>
        <p:txBody>
          <a:bodyPr/>
          <a:lstStyle/>
          <a:p>
            <a:endParaRPr lang="en-US" dirty="0"/>
          </a:p>
        </p:txBody>
      </p:sp>
      <p:sp>
        <p:nvSpPr>
          <p:cNvPr id="3" name="Text Placeholder 2">
            <a:extLst>
              <a:ext uri="{FF2B5EF4-FFF2-40B4-BE49-F238E27FC236}">
                <a16:creationId xmlns:a16="http://schemas.microsoft.com/office/drawing/2014/main" id="{5A23FB3F-0C06-73CE-CE00-6B6E5BFDDE0B}"/>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E7A2C12F-AB59-785D-1353-35EBD1858514}"/>
              </a:ext>
            </a:extLst>
          </p:cNvPr>
          <p:cNvSpPr>
            <a:spLocks noGrp="1"/>
          </p:cNvSpPr>
          <p:nvPr>
            <p:ph type="body" sz="quarter" idx="11"/>
          </p:nvPr>
        </p:nvSpPr>
        <p:spPr>
          <a:xfrm>
            <a:off x="838200" y="376015"/>
            <a:ext cx="10565232" cy="678085"/>
          </a:xfrm>
        </p:spPr>
        <p:txBody>
          <a:bodyPr/>
          <a:lstStyle/>
          <a:p>
            <a:r>
              <a:rPr lang="en-US" dirty="0"/>
              <a:t>Positron Emission Tomography (PET) images</a:t>
            </a:r>
          </a:p>
        </p:txBody>
      </p:sp>
      <p:sp>
        <p:nvSpPr>
          <p:cNvPr id="5" name="Text Placeholder 4">
            <a:extLst>
              <a:ext uri="{FF2B5EF4-FFF2-40B4-BE49-F238E27FC236}">
                <a16:creationId xmlns:a16="http://schemas.microsoft.com/office/drawing/2014/main" id="{2B257EA5-3538-788A-4891-19BBD363F17E}"/>
              </a:ext>
            </a:extLst>
          </p:cNvPr>
          <p:cNvSpPr>
            <a:spLocks noGrp="1"/>
          </p:cNvSpPr>
          <p:nvPr>
            <p:ph type="body" sz="quarter" idx="17"/>
          </p:nvPr>
        </p:nvSpPr>
        <p:spPr/>
        <p:txBody>
          <a:bodyPr/>
          <a:lstStyle/>
          <a:p>
            <a:endParaRPr lang="en-US"/>
          </a:p>
        </p:txBody>
      </p:sp>
      <p:pic>
        <p:nvPicPr>
          <p:cNvPr id="9" name="TOMO_small_gif_PET_sign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74743" y="1229076"/>
            <a:ext cx="3495496" cy="4022455"/>
          </a:xfrm>
          <a:prstGeom prst="rect">
            <a:avLst/>
          </a:prstGeom>
        </p:spPr>
      </p:pic>
      <p:pic>
        <p:nvPicPr>
          <p:cNvPr id="7" name="PET_LOR_gif_PET_signed">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90969" y="1147569"/>
            <a:ext cx="7734300" cy="4108847"/>
          </a:xfrm>
          <a:prstGeom prst="rect">
            <a:avLst/>
          </a:prstGeom>
        </p:spPr>
      </p:pic>
      <p:sp>
        <p:nvSpPr>
          <p:cNvPr id="10" name="Rectangle 9"/>
          <p:cNvSpPr/>
          <p:nvPr/>
        </p:nvSpPr>
        <p:spPr>
          <a:xfrm>
            <a:off x="832104" y="5564404"/>
            <a:ext cx="11163465" cy="707886"/>
          </a:xfrm>
          <a:prstGeom prst="rect">
            <a:avLst/>
          </a:prstGeom>
        </p:spPr>
        <p:txBody>
          <a:bodyPr wrap="square">
            <a:spAutoFit/>
          </a:bodyPr>
          <a:lstStyle/>
          <a:p>
            <a:r>
              <a:rPr lang="en-US" sz="2000" dirty="0"/>
              <a:t>For a PET acquisition, a patient is placed within a ring of detectors and </a:t>
            </a:r>
            <a:r>
              <a:rPr lang="en-US" sz="2000" b="1" i="1" dirty="0">
                <a:solidFill>
                  <a:srgbClr val="0000FF"/>
                </a:solidFill>
              </a:rPr>
              <a:t>sinograms</a:t>
            </a:r>
            <a:r>
              <a:rPr lang="en-US" sz="2000" dirty="0"/>
              <a:t> are created.</a:t>
            </a:r>
          </a:p>
          <a:p>
            <a:r>
              <a:rPr lang="en-US" sz="2000" dirty="0"/>
              <a:t>Emission profiles per angle can be generated by mapping and sorting the detector pair events</a:t>
            </a:r>
          </a:p>
        </p:txBody>
      </p:sp>
    </p:spTree>
    <p:extLst>
      <p:ext uri="{BB962C8B-B14F-4D97-AF65-F5344CB8AC3E}">
        <p14:creationId xmlns:p14="http://schemas.microsoft.com/office/powerpoint/2010/main" val="338374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1"/>
          </p:nvPr>
        </p:nvSpPr>
        <p:spPr>
          <a:xfrm>
            <a:off x="301752" y="815998"/>
            <a:ext cx="2743200" cy="690785"/>
          </a:xfrm>
        </p:spPr>
        <p:txBody>
          <a:bodyPr/>
          <a:lstStyle/>
          <a:p>
            <a:r>
              <a:rPr lang="en-US" dirty="0"/>
              <a:t>PET Image</a:t>
            </a:r>
          </a:p>
        </p:txBody>
      </p:sp>
      <p:sp>
        <p:nvSpPr>
          <p:cNvPr id="5" name="Text Placeholder 4"/>
          <p:cNvSpPr>
            <a:spLocks noGrp="1"/>
          </p:cNvSpPr>
          <p:nvPr>
            <p:ph type="body" sz="quarter" idx="17"/>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634" y="437067"/>
            <a:ext cx="9037866" cy="5707927"/>
          </a:xfrm>
          <a:prstGeom prst="rect">
            <a:avLst/>
          </a:prstGeom>
        </p:spPr>
      </p:pic>
      <p:sp>
        <p:nvSpPr>
          <p:cNvPr id="7" name="TextBox 6"/>
          <p:cNvSpPr txBox="1"/>
          <p:nvPr/>
        </p:nvSpPr>
        <p:spPr>
          <a:xfrm>
            <a:off x="3263741" y="6144994"/>
            <a:ext cx="297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Palatino Linotype"/>
                <a:ea typeface="+mn-ea"/>
                <a:cs typeface="+mn-cs"/>
              </a:rPr>
              <a:t>Hounsfield Unit/CT number (HU)</a:t>
            </a:r>
          </a:p>
        </p:txBody>
      </p:sp>
      <p:sp>
        <p:nvSpPr>
          <p:cNvPr id="8" name="TextBox 7"/>
          <p:cNvSpPr txBox="1"/>
          <p:nvPr/>
        </p:nvSpPr>
        <p:spPr>
          <a:xfrm>
            <a:off x="6535647" y="6113292"/>
            <a:ext cx="2895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Palatino Linotype"/>
                <a:ea typeface="+mn-ea"/>
                <a:cs typeface="+mn-cs"/>
              </a:rPr>
              <a:t>Standardized Uptake Values (SUV)</a:t>
            </a:r>
          </a:p>
        </p:txBody>
      </p:sp>
    </p:spTree>
    <p:extLst>
      <p:ext uri="{BB962C8B-B14F-4D97-AF65-F5344CB8AC3E}">
        <p14:creationId xmlns:p14="http://schemas.microsoft.com/office/powerpoint/2010/main" val="2412426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510591" y="497147"/>
            <a:ext cx="10565232" cy="627285"/>
          </a:xfrm>
        </p:spPr>
        <p:txBody>
          <a:bodyPr/>
          <a:lstStyle/>
          <a:p>
            <a:r>
              <a:rPr lang="en-US" dirty="0"/>
              <a:t>PET detectors</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11266" name="Picture 2" descr="equip1">
            <a:extLst>
              <a:ext uri="{FF2B5EF4-FFF2-40B4-BE49-F238E27FC236}">
                <a16:creationId xmlns:a16="http://schemas.microsoft.com/office/drawing/2014/main" id="{3A5E749F-CB1E-BF5A-80EC-A0374C6FE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71" y="1792224"/>
            <a:ext cx="6417376" cy="427825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equip2">
            <a:extLst>
              <a:ext uri="{FF2B5EF4-FFF2-40B4-BE49-F238E27FC236}">
                <a16:creationId xmlns:a16="http://schemas.microsoft.com/office/drawing/2014/main" id="{EE22AB1D-8445-5B97-26E4-44F19767F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1271" y="1750177"/>
            <a:ext cx="5306330" cy="432434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6713CAF8-E626-724B-1D78-3C59E78FCC77}"/>
              </a:ext>
            </a:extLst>
          </p:cNvPr>
          <p:cNvCxnSpPr>
            <a:cxnSpLocks/>
          </p:cNvCxnSpPr>
          <p:nvPr/>
        </p:nvCxnSpPr>
        <p:spPr>
          <a:xfrm flipH="1">
            <a:off x="4398264" y="1482150"/>
            <a:ext cx="1157147" cy="14256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2617F88-DCD8-CEF2-8D6E-FD79E175246C}"/>
              </a:ext>
            </a:extLst>
          </p:cNvPr>
          <p:cNvSpPr txBox="1"/>
          <p:nvPr/>
        </p:nvSpPr>
        <p:spPr>
          <a:xfrm>
            <a:off x="5423549" y="1071934"/>
            <a:ext cx="3482295" cy="400110"/>
          </a:xfrm>
          <a:prstGeom prst="rect">
            <a:avLst/>
          </a:prstGeom>
          <a:noFill/>
        </p:spPr>
        <p:txBody>
          <a:bodyPr wrap="square" rtlCol="0">
            <a:spAutoFit/>
          </a:bodyPr>
          <a:lstStyle/>
          <a:p>
            <a:pPr algn="l"/>
            <a:r>
              <a:rPr lang="en-US" sz="2000" b="1" dirty="0">
                <a:solidFill>
                  <a:srgbClr val="FF0000"/>
                </a:solidFill>
              </a:rPr>
              <a:t>Gamma ray detector blocks</a:t>
            </a:r>
          </a:p>
        </p:txBody>
      </p:sp>
      <p:cxnSp>
        <p:nvCxnSpPr>
          <p:cNvPr id="6" name="Straight Arrow Connector 5">
            <a:extLst>
              <a:ext uri="{FF2B5EF4-FFF2-40B4-BE49-F238E27FC236}">
                <a16:creationId xmlns:a16="http://schemas.microsoft.com/office/drawing/2014/main" id="{AC051961-73D7-35AF-7265-0ADF9C40BB35}"/>
              </a:ext>
            </a:extLst>
          </p:cNvPr>
          <p:cNvCxnSpPr>
            <a:cxnSpLocks/>
          </p:cNvCxnSpPr>
          <p:nvPr/>
        </p:nvCxnSpPr>
        <p:spPr>
          <a:xfrm flipH="1">
            <a:off x="2812062" y="1434506"/>
            <a:ext cx="631529" cy="5869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90C387-A162-9A12-AA3C-818C86A2CCE1}"/>
              </a:ext>
            </a:extLst>
          </p:cNvPr>
          <p:cNvSpPr txBox="1"/>
          <p:nvPr/>
        </p:nvSpPr>
        <p:spPr>
          <a:xfrm>
            <a:off x="3132247" y="1030349"/>
            <a:ext cx="1856598" cy="400110"/>
          </a:xfrm>
          <a:prstGeom prst="rect">
            <a:avLst/>
          </a:prstGeom>
          <a:noFill/>
        </p:spPr>
        <p:txBody>
          <a:bodyPr wrap="none" rtlCol="0">
            <a:spAutoFit/>
          </a:bodyPr>
          <a:lstStyle/>
          <a:p>
            <a:pPr algn="l"/>
            <a:r>
              <a:rPr lang="en-US" sz="2000" b="1" dirty="0">
                <a:solidFill>
                  <a:srgbClr val="FF0000"/>
                </a:solidFill>
              </a:rPr>
              <a:t>Thermal barrier</a:t>
            </a:r>
          </a:p>
        </p:txBody>
      </p:sp>
    </p:spTree>
    <p:extLst>
      <p:ext uri="{BB962C8B-B14F-4D97-AF65-F5344CB8AC3E}">
        <p14:creationId xmlns:p14="http://schemas.microsoft.com/office/powerpoint/2010/main" val="3452620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18752" b="5324"/>
          <a:stretch/>
        </p:blipFill>
        <p:spPr>
          <a:xfrm>
            <a:off x="536880" y="1145851"/>
            <a:ext cx="6985784" cy="3824178"/>
          </a:xfrm>
          <a:prstGeom prst="rect">
            <a:avLst/>
          </a:prstGeom>
        </p:spPr>
      </p:pic>
      <p:sp>
        <p:nvSpPr>
          <p:cNvPr id="2" name="Text Placeholder 1"/>
          <p:cNvSpPr>
            <a:spLocks noGrp="1"/>
          </p:cNvSpPr>
          <p:nvPr>
            <p:ph type="body" sz="quarter" idx="10"/>
          </p:nvPr>
        </p:nvSpPr>
        <p:spPr>
          <a:xfrm>
            <a:off x="716107" y="5050936"/>
            <a:ext cx="10565232" cy="1723053"/>
          </a:xfrm>
          <a:solidFill>
            <a:schemeClr val="bg1"/>
          </a:solidFill>
        </p:spPr>
        <p:txBody>
          <a:bodyPr/>
          <a:lstStyle/>
          <a:p>
            <a:pPr marL="342900" indent="-342900">
              <a:spcBef>
                <a:spcPts val="200"/>
              </a:spcBef>
              <a:buFont typeface="Arial" panose="020B0604020202020204" pitchFamily="34" charset="0"/>
              <a:buChar char="•"/>
            </a:pPr>
            <a:r>
              <a:rPr lang="en-US" dirty="0">
                <a:solidFill>
                  <a:srgbClr val="0000FF"/>
                </a:solidFill>
              </a:rPr>
              <a:t>A 511 keV photons enters scintillator to interact with a dense scintillator material (</a:t>
            </a:r>
            <a:r>
              <a:rPr lang="en-US" dirty="0" err="1">
                <a:solidFill>
                  <a:srgbClr val="0000FF"/>
                </a:solidFill>
              </a:rPr>
              <a:t>e.g.BGO</a:t>
            </a:r>
            <a:r>
              <a:rPr lang="en-US" dirty="0">
                <a:solidFill>
                  <a:srgbClr val="0000FF"/>
                </a:solidFill>
              </a:rPr>
              <a:t>) generated optical photons (around 1 eV) </a:t>
            </a:r>
          </a:p>
          <a:p>
            <a:pPr marL="342900" indent="-342900">
              <a:spcBef>
                <a:spcPts val="200"/>
              </a:spcBef>
              <a:buFont typeface="Arial" panose="020B0604020202020204" pitchFamily="34" charset="0"/>
              <a:buChar char="•"/>
            </a:pPr>
            <a:r>
              <a:rPr lang="en-US" dirty="0">
                <a:solidFill>
                  <a:srgbClr val="0000FF"/>
                </a:solidFill>
              </a:rPr>
              <a:t>Optical photons are detected by an array of photomultiplier tubes (PMTs). PMTs amplify the signal significantly  </a:t>
            </a:r>
          </a:p>
          <a:p>
            <a:pPr marL="342900" indent="-342900">
              <a:spcBef>
                <a:spcPts val="200"/>
              </a:spcBef>
              <a:buFont typeface="Arial" panose="020B0604020202020204" pitchFamily="34" charset="0"/>
              <a:buChar char="•"/>
            </a:pPr>
            <a:r>
              <a:rPr lang="en-US" dirty="0">
                <a:solidFill>
                  <a:srgbClr val="0000FF"/>
                </a:solidFill>
              </a:rPr>
              <a:t> Measure current pulse for each detected photon</a:t>
            </a:r>
          </a:p>
        </p:txBody>
      </p:sp>
      <p:sp>
        <p:nvSpPr>
          <p:cNvPr id="4" name="Text Placeholder 3"/>
          <p:cNvSpPr>
            <a:spLocks noGrp="1"/>
          </p:cNvSpPr>
          <p:nvPr>
            <p:ph type="body" sz="quarter" idx="11"/>
          </p:nvPr>
        </p:nvSpPr>
        <p:spPr>
          <a:xfrm>
            <a:off x="838200" y="376015"/>
            <a:ext cx="10565232" cy="688929"/>
          </a:xfrm>
        </p:spPr>
        <p:txBody>
          <a:bodyPr/>
          <a:lstStyle/>
          <a:p>
            <a:r>
              <a:rPr lang="en-US" dirty="0"/>
              <a:t>Scintillation detectors for PET</a:t>
            </a:r>
          </a:p>
        </p:txBody>
      </p:sp>
      <p:sp>
        <p:nvSpPr>
          <p:cNvPr id="5" name="Text Placeholder 4"/>
          <p:cNvSpPr>
            <a:spLocks noGrp="1"/>
          </p:cNvSpPr>
          <p:nvPr>
            <p:ph type="body" sz="quarter" idx="17"/>
          </p:nvPr>
        </p:nvSpPr>
        <p:spPr/>
        <p:txBody>
          <a:bodyPr/>
          <a:lstStyle/>
          <a:p>
            <a:endParaRPr lang="en-US"/>
          </a:p>
        </p:txBody>
      </p:sp>
      <p:sp>
        <p:nvSpPr>
          <p:cNvPr id="7" name="TextBox 6">
            <a:extLst>
              <a:ext uri="{FF2B5EF4-FFF2-40B4-BE49-F238E27FC236}">
                <a16:creationId xmlns:a16="http://schemas.microsoft.com/office/drawing/2014/main" id="{F9BCA98D-94E7-D188-7AE9-8D870AE69688}"/>
              </a:ext>
            </a:extLst>
          </p:cNvPr>
          <p:cNvSpPr txBox="1"/>
          <p:nvPr/>
        </p:nvSpPr>
        <p:spPr>
          <a:xfrm>
            <a:off x="7697755" y="1483568"/>
            <a:ext cx="3957365" cy="2339102"/>
          </a:xfrm>
          <a:prstGeom prst="rect">
            <a:avLst/>
          </a:prstGeom>
          <a:noFill/>
        </p:spPr>
        <p:txBody>
          <a:bodyPr wrap="none" rtlCol="0">
            <a:spAutoFit/>
          </a:bodyPr>
          <a:lstStyle/>
          <a:p>
            <a:pPr algn="l"/>
            <a:r>
              <a:rPr lang="en-US" sz="2000" b="1" dirty="0"/>
              <a:t>PET scintillator: </a:t>
            </a:r>
          </a:p>
          <a:p>
            <a:pPr marL="285750" indent="-285750" algn="l">
              <a:buFont typeface="Arial" panose="020B0604020202020204" pitchFamily="34" charset="0"/>
              <a:buChar char="•"/>
            </a:pPr>
            <a:r>
              <a:rPr lang="en-US" dirty="0"/>
              <a:t>Sodium Iodide (</a:t>
            </a:r>
            <a:r>
              <a:rPr lang="en-US" dirty="0" err="1"/>
              <a:t>NaI</a:t>
            </a:r>
            <a:r>
              <a:rPr lang="en-US" dirty="0"/>
              <a:t>)</a:t>
            </a:r>
          </a:p>
          <a:p>
            <a:pPr marL="285750" indent="-285750" algn="l">
              <a:buFont typeface="Arial" panose="020B0604020202020204" pitchFamily="34" charset="0"/>
              <a:buChar char="•"/>
            </a:pPr>
            <a:r>
              <a:rPr lang="en-US" dirty="0"/>
              <a:t>Lutetium </a:t>
            </a:r>
            <a:r>
              <a:rPr lang="en-US" dirty="0" err="1"/>
              <a:t>oxyorthosilicate</a:t>
            </a:r>
            <a:r>
              <a:rPr lang="en-US" dirty="0"/>
              <a:t> (LSO)</a:t>
            </a:r>
          </a:p>
          <a:p>
            <a:pPr marL="285750" indent="-285750" algn="l">
              <a:buFont typeface="Arial" panose="020B0604020202020204" pitchFamily="34" charset="0"/>
              <a:buChar char="•"/>
            </a:pPr>
            <a:r>
              <a:rPr lang="en-US" dirty="0"/>
              <a:t>Lutetium Yttrium Orthosilicate (LYSO)</a:t>
            </a:r>
          </a:p>
          <a:p>
            <a:pPr marL="285750" indent="-285750" algn="l">
              <a:buFont typeface="Arial" panose="020B0604020202020204" pitchFamily="34" charset="0"/>
              <a:buChar char="•"/>
            </a:pPr>
            <a:r>
              <a:rPr lang="en-US" dirty="0"/>
              <a:t>Bismuth </a:t>
            </a:r>
            <a:r>
              <a:rPr lang="en-US" dirty="0" err="1"/>
              <a:t>Germanate</a:t>
            </a:r>
            <a:r>
              <a:rPr lang="en-US" dirty="0"/>
              <a:t> Oxide (BGO)</a:t>
            </a:r>
          </a:p>
          <a:p>
            <a:pPr marL="285750" indent="-285750" algn="l">
              <a:buFont typeface="Arial" panose="020B0604020202020204" pitchFamily="34" charset="0"/>
              <a:buChar char="•"/>
            </a:pPr>
            <a:r>
              <a:rPr lang="en-US" dirty="0">
                <a:highlight>
                  <a:srgbClr val="00FFFF"/>
                </a:highlight>
              </a:rPr>
              <a:t>Gadolinium Gallium Garnet (</a:t>
            </a:r>
            <a:r>
              <a:rPr lang="en-US" dirty="0" err="1">
                <a:highlight>
                  <a:srgbClr val="00FFFF"/>
                </a:highlight>
              </a:rPr>
              <a:t>GaGG</a:t>
            </a:r>
            <a:r>
              <a:rPr lang="en-US" dirty="0">
                <a:highlight>
                  <a:srgbClr val="00FFFF"/>
                </a:highlight>
              </a:rPr>
              <a:t>)</a:t>
            </a:r>
          </a:p>
          <a:p>
            <a:pPr marL="285750" indent="-285750" algn="l">
              <a:buFont typeface="Arial" panose="020B0604020202020204" pitchFamily="34" charset="0"/>
              <a:buChar char="•"/>
            </a:pPr>
            <a:r>
              <a:rPr lang="en-US" dirty="0">
                <a:highlight>
                  <a:srgbClr val="00FFFF"/>
                </a:highlight>
              </a:rPr>
              <a:t>Cerium-doped Bromide (</a:t>
            </a:r>
            <a:r>
              <a:rPr lang="en-US" dirty="0" err="1">
                <a:highlight>
                  <a:srgbClr val="00FFFF"/>
                </a:highlight>
              </a:rPr>
              <a:t>CeBr</a:t>
            </a:r>
            <a:r>
              <a:rPr lang="en-US" dirty="0">
                <a:highlight>
                  <a:srgbClr val="00FFFF"/>
                </a:highlight>
              </a:rPr>
              <a:t>)</a:t>
            </a:r>
          </a:p>
          <a:p>
            <a:pPr marL="285750" indent="-285750" algn="l">
              <a:buFont typeface="Arial" panose="020B0604020202020204" pitchFamily="34" charset="0"/>
              <a:buChar char="•"/>
            </a:pPr>
            <a:endParaRPr lang="en-US" dirty="0"/>
          </a:p>
        </p:txBody>
      </p:sp>
    </p:spTree>
    <p:extLst>
      <p:ext uri="{BB962C8B-B14F-4D97-AF65-F5344CB8AC3E}">
        <p14:creationId xmlns:p14="http://schemas.microsoft.com/office/powerpoint/2010/main" val="487566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1127A3-A461-60A1-1EA8-71EFDB21B2A7}"/>
              </a:ext>
            </a:extLst>
          </p:cNvPr>
          <p:cNvPicPr>
            <a:picLocks noChangeAspect="1"/>
          </p:cNvPicPr>
          <p:nvPr/>
        </p:nvPicPr>
        <p:blipFill>
          <a:blip r:embed="rId2"/>
          <a:stretch>
            <a:fillRect/>
          </a:stretch>
        </p:blipFill>
        <p:spPr>
          <a:xfrm>
            <a:off x="269444" y="1152944"/>
            <a:ext cx="7873758" cy="4974330"/>
          </a:xfrm>
          <a:prstGeom prst="rect">
            <a:avLst/>
          </a:prstGeom>
        </p:spPr>
      </p:pic>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615398" y="5931910"/>
            <a:ext cx="3590925" cy="520700"/>
          </a:xfrm>
        </p:spPr>
        <p:txBody>
          <a:bodyPr/>
          <a:lstStyle/>
          <a:p>
            <a:r>
              <a:rPr lang="en-US" b="1" dirty="0">
                <a:solidFill>
                  <a:srgbClr val="0000FF"/>
                </a:solidFill>
              </a:rPr>
              <a:t>Photomultiplier tube (PMT)</a:t>
            </a:r>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615398" y="395921"/>
            <a:ext cx="10565232" cy="669609"/>
          </a:xfrm>
        </p:spPr>
        <p:txBody>
          <a:bodyPr/>
          <a:lstStyle/>
          <a:p>
            <a:r>
              <a:rPr lang="en-US" dirty="0"/>
              <a:t>PET photodetectors </a:t>
            </a:r>
          </a:p>
        </p:txBody>
      </p:sp>
      <p:sp>
        <p:nvSpPr>
          <p:cNvPr id="7" name="Text Placeholder 1">
            <a:extLst>
              <a:ext uri="{FF2B5EF4-FFF2-40B4-BE49-F238E27FC236}">
                <a16:creationId xmlns:a16="http://schemas.microsoft.com/office/drawing/2014/main" id="{3B58599E-8409-7D57-A8B1-F12AC056E390}"/>
              </a:ext>
            </a:extLst>
          </p:cNvPr>
          <p:cNvSpPr txBox="1">
            <a:spLocks/>
          </p:cNvSpPr>
          <p:nvPr/>
        </p:nvSpPr>
        <p:spPr bwMode="auto">
          <a:xfrm>
            <a:off x="4819761" y="3940482"/>
            <a:ext cx="3810000" cy="42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ts val="1000"/>
              </a:spcBef>
              <a:spcAft>
                <a:spcPts val="200"/>
              </a:spcAft>
              <a:buFont typeface="Arial" panose="020B0604020202020204" pitchFamily="34" charset="0"/>
              <a:buNone/>
              <a:defRPr sz="2000" b="0" i="0" kern="100" baseline="0">
                <a:solidFill>
                  <a:schemeClr val="tx1"/>
                </a:solidFill>
                <a:latin typeface="AntennaCond Light" pitchFamily="2" charset="77"/>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2pPr>
            <a:lvl3pPr marL="1143000" indent="-228600" algn="l" rtl="0" eaLnBrk="1" fontAlgn="base" hangingPunct="1">
              <a:lnSpc>
                <a:spcPct val="103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00FF"/>
                </a:solidFill>
              </a:rPr>
              <a:t>Silicon photomultiplier (</a:t>
            </a:r>
            <a:r>
              <a:rPr lang="en-US" b="1" dirty="0" err="1">
                <a:solidFill>
                  <a:srgbClr val="0000FF"/>
                </a:solidFill>
              </a:rPr>
              <a:t>SiPM</a:t>
            </a:r>
            <a:r>
              <a:rPr lang="en-US" b="1" dirty="0">
                <a:solidFill>
                  <a:srgbClr val="0000FF"/>
                </a:solidFill>
              </a:rPr>
              <a:t>) </a:t>
            </a:r>
          </a:p>
        </p:txBody>
      </p:sp>
      <p:sp>
        <p:nvSpPr>
          <p:cNvPr id="8" name="Text Placeholder 1">
            <a:extLst>
              <a:ext uri="{FF2B5EF4-FFF2-40B4-BE49-F238E27FC236}">
                <a16:creationId xmlns:a16="http://schemas.microsoft.com/office/drawing/2014/main" id="{3B58599E-8409-7D57-A8B1-F12AC056E390}"/>
              </a:ext>
            </a:extLst>
          </p:cNvPr>
          <p:cNvSpPr txBox="1">
            <a:spLocks/>
          </p:cNvSpPr>
          <p:nvPr/>
        </p:nvSpPr>
        <p:spPr bwMode="auto">
          <a:xfrm>
            <a:off x="3992053" y="1159825"/>
            <a:ext cx="4977486" cy="238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ts val="1000"/>
              </a:spcBef>
              <a:spcAft>
                <a:spcPts val="200"/>
              </a:spcAft>
              <a:buFont typeface="Arial" panose="020B0604020202020204" pitchFamily="34" charset="0"/>
              <a:buNone/>
              <a:defRPr sz="2000" b="0" i="0" kern="100" baseline="0">
                <a:solidFill>
                  <a:schemeClr val="tx1"/>
                </a:solidFill>
                <a:latin typeface="AntennaCond Light" pitchFamily="2" charset="77"/>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2pPr>
            <a:lvl3pPr marL="1143000" indent="-228600" algn="l" rtl="0" eaLnBrk="1" fontAlgn="base" hangingPunct="1">
              <a:lnSpc>
                <a:spcPct val="103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600" b="0" i="0" kern="100" baseline="0">
                <a:solidFill>
                  <a:schemeClr val="tx1"/>
                </a:solidFill>
                <a:latin typeface="AntennaCond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err="1">
                <a:solidFill>
                  <a:srgbClr val="0000FF"/>
                </a:solidFill>
              </a:rPr>
              <a:t>SiPM</a:t>
            </a:r>
            <a:endParaRPr lang="en-US" sz="2400" b="1" dirty="0">
              <a:solidFill>
                <a:srgbClr val="0000FF"/>
              </a:solidFill>
            </a:endParaRPr>
          </a:p>
          <a:p>
            <a:pPr marL="342900" indent="-342900">
              <a:buFont typeface="Courier New" panose="02070309020205020404" pitchFamily="49" charset="0"/>
              <a:buChar char="o"/>
            </a:pPr>
            <a:r>
              <a:rPr lang="en-US" sz="1800" dirty="0"/>
              <a:t>Array of photosensitive single-photon avalanche photodiodes (SPAD)</a:t>
            </a:r>
          </a:p>
          <a:p>
            <a:pPr marL="342900" indent="-342900">
              <a:buFont typeface="Courier New" panose="02070309020205020404" pitchFamily="49" charset="0"/>
              <a:buChar char="o"/>
            </a:pPr>
            <a:r>
              <a:rPr lang="en-US" sz="1800" dirty="0"/>
              <a:t>SPAD: operated in Geiger mode. Single photon causes charge avalanche</a:t>
            </a:r>
          </a:p>
          <a:p>
            <a:pPr marL="342900" indent="-342900">
              <a:buFont typeface="Courier New" panose="02070309020205020404" pitchFamily="49" charset="0"/>
              <a:buChar char="o"/>
            </a:pPr>
            <a:r>
              <a:rPr lang="en-US" sz="1800" dirty="0"/>
              <a:t>Siemens PET (Biograph Vision PET/CT) with </a:t>
            </a:r>
            <a:r>
              <a:rPr lang="en-US" sz="1800" dirty="0" err="1"/>
              <a:t>SiPM</a:t>
            </a:r>
            <a:r>
              <a:rPr lang="en-US" sz="1800" dirty="0"/>
              <a:t> and a </a:t>
            </a:r>
            <a:r>
              <a:rPr lang="en-US" sz="1800" dirty="0" err="1"/>
              <a:t>TimeOfFlight</a:t>
            </a:r>
            <a:r>
              <a:rPr lang="en-US" sz="1800" dirty="0"/>
              <a:t>: </a:t>
            </a:r>
            <a:r>
              <a:rPr lang="en-US" b="1" dirty="0"/>
              <a:t>214 </a:t>
            </a:r>
            <a:r>
              <a:rPr lang="en-US" b="1" dirty="0" err="1"/>
              <a:t>ps</a:t>
            </a:r>
            <a:endParaRPr lang="en-US" sz="1800" b="1" dirty="0"/>
          </a:p>
          <a:p>
            <a:pPr marL="342900" indent="-342900">
              <a:buFont typeface="Arial" panose="020B0604020202020204" pitchFamily="34" charset="0"/>
              <a:buChar char="•"/>
            </a:pPr>
            <a:endParaRPr lang="en-US" dirty="0"/>
          </a:p>
          <a:p>
            <a:endParaRPr lang="en-US" dirty="0"/>
          </a:p>
        </p:txBody>
      </p:sp>
      <p:sp>
        <p:nvSpPr>
          <p:cNvPr id="11" name="TextBox 10"/>
          <p:cNvSpPr txBox="1"/>
          <p:nvPr/>
        </p:nvSpPr>
        <p:spPr>
          <a:xfrm>
            <a:off x="8489156" y="5112829"/>
            <a:ext cx="3590925" cy="1200329"/>
          </a:xfrm>
          <a:prstGeom prst="rect">
            <a:avLst/>
          </a:prstGeom>
          <a:noFill/>
        </p:spPr>
        <p:txBody>
          <a:bodyPr wrap="square" rtlCol="0">
            <a:spAutoFit/>
          </a:bodyPr>
          <a:lstStyle/>
          <a:p>
            <a:pPr algn="l"/>
            <a:r>
              <a:rPr lang="en-US" dirty="0">
                <a:solidFill>
                  <a:srgbClr val="0000FF"/>
                </a:solidFill>
              </a:rPr>
              <a:t>PET detector block (Siemens, </a:t>
            </a:r>
            <a:r>
              <a:rPr lang="en-US" dirty="0" err="1">
                <a:solidFill>
                  <a:srgbClr val="0000FF"/>
                </a:solidFill>
              </a:rPr>
              <a:t>Optiso</a:t>
            </a:r>
            <a:r>
              <a:rPr lang="en-US" dirty="0">
                <a:solidFill>
                  <a:srgbClr val="0000FF"/>
                </a:solidFill>
              </a:rPr>
              <a:t> UDR): 3.2mm LSO crystal arrays with </a:t>
            </a:r>
            <a:r>
              <a:rPr lang="en-US" dirty="0" err="1">
                <a:solidFill>
                  <a:srgbClr val="0000FF"/>
                </a:solidFill>
              </a:rPr>
              <a:t>SiPM</a:t>
            </a:r>
            <a:r>
              <a:rPr lang="en-US" dirty="0">
                <a:solidFill>
                  <a:srgbClr val="0000FF"/>
                </a:solidFill>
              </a:rPr>
              <a:t> sensors in a detector mini-block </a:t>
            </a:r>
          </a:p>
        </p:txBody>
      </p:sp>
      <p:pic>
        <p:nvPicPr>
          <p:cNvPr id="4" name="Picture 3">
            <a:extLst>
              <a:ext uri="{FF2B5EF4-FFF2-40B4-BE49-F238E27FC236}">
                <a16:creationId xmlns:a16="http://schemas.microsoft.com/office/drawing/2014/main" id="{79F02E59-937F-D921-8768-5E94DEC5B76A}"/>
              </a:ext>
            </a:extLst>
          </p:cNvPr>
          <p:cNvPicPr>
            <a:picLocks noChangeAspect="1"/>
          </p:cNvPicPr>
          <p:nvPr/>
        </p:nvPicPr>
        <p:blipFill>
          <a:blip r:embed="rId3"/>
          <a:srcRect r="25637"/>
          <a:stretch/>
        </p:blipFill>
        <p:spPr>
          <a:xfrm>
            <a:off x="8550137" y="2261348"/>
            <a:ext cx="3590925" cy="2575919"/>
          </a:xfrm>
          <a:prstGeom prst="rect">
            <a:avLst/>
          </a:prstGeom>
        </p:spPr>
      </p:pic>
      <p:sp>
        <p:nvSpPr>
          <p:cNvPr id="9" name="TextBox 8">
            <a:extLst>
              <a:ext uri="{FF2B5EF4-FFF2-40B4-BE49-F238E27FC236}">
                <a16:creationId xmlns:a16="http://schemas.microsoft.com/office/drawing/2014/main" id="{CE05D063-3F03-F0F6-5B8C-A6ABD1D94170}"/>
              </a:ext>
            </a:extLst>
          </p:cNvPr>
          <p:cNvSpPr txBox="1"/>
          <p:nvPr/>
        </p:nvSpPr>
        <p:spPr>
          <a:xfrm>
            <a:off x="10851052" y="2351126"/>
            <a:ext cx="659155" cy="369332"/>
          </a:xfrm>
          <a:prstGeom prst="rect">
            <a:avLst/>
          </a:prstGeom>
          <a:noFill/>
        </p:spPr>
        <p:txBody>
          <a:bodyPr wrap="none" rtlCol="0">
            <a:spAutoFit/>
          </a:bodyPr>
          <a:lstStyle/>
          <a:p>
            <a:pPr algn="l"/>
            <a:r>
              <a:rPr lang="en-US" dirty="0" err="1">
                <a:solidFill>
                  <a:srgbClr val="FF0000"/>
                </a:solidFill>
              </a:rPr>
              <a:t>SiPM</a:t>
            </a:r>
            <a:endParaRPr lang="en-US" dirty="0">
              <a:solidFill>
                <a:srgbClr val="FF0000"/>
              </a:solidFill>
            </a:endParaRPr>
          </a:p>
        </p:txBody>
      </p:sp>
      <p:sp>
        <p:nvSpPr>
          <p:cNvPr id="10" name="TextBox 9">
            <a:extLst>
              <a:ext uri="{FF2B5EF4-FFF2-40B4-BE49-F238E27FC236}">
                <a16:creationId xmlns:a16="http://schemas.microsoft.com/office/drawing/2014/main" id="{8CAF54AA-938C-E061-C6D9-5D0A8F66DF93}"/>
              </a:ext>
            </a:extLst>
          </p:cNvPr>
          <p:cNvSpPr txBox="1"/>
          <p:nvPr/>
        </p:nvSpPr>
        <p:spPr>
          <a:xfrm>
            <a:off x="9684902" y="1944105"/>
            <a:ext cx="1199431" cy="369332"/>
          </a:xfrm>
          <a:prstGeom prst="rect">
            <a:avLst/>
          </a:prstGeom>
          <a:noFill/>
        </p:spPr>
        <p:txBody>
          <a:bodyPr wrap="none" rtlCol="0">
            <a:spAutoFit/>
          </a:bodyPr>
          <a:lstStyle/>
          <a:p>
            <a:pPr algn="l"/>
            <a:r>
              <a:rPr lang="en-US" dirty="0">
                <a:solidFill>
                  <a:srgbClr val="FF0000"/>
                </a:solidFill>
              </a:rPr>
              <a:t>LSO crystal</a:t>
            </a:r>
          </a:p>
        </p:txBody>
      </p:sp>
      <p:sp>
        <p:nvSpPr>
          <p:cNvPr id="12" name="TextBox 11">
            <a:extLst>
              <a:ext uri="{FF2B5EF4-FFF2-40B4-BE49-F238E27FC236}">
                <a16:creationId xmlns:a16="http://schemas.microsoft.com/office/drawing/2014/main" id="{4A7F5E63-CCE9-9E80-BA25-C0D5BC84067B}"/>
              </a:ext>
            </a:extLst>
          </p:cNvPr>
          <p:cNvSpPr txBox="1"/>
          <p:nvPr/>
        </p:nvSpPr>
        <p:spPr>
          <a:xfrm>
            <a:off x="8699421" y="4221398"/>
            <a:ext cx="1199430" cy="646331"/>
          </a:xfrm>
          <a:prstGeom prst="rect">
            <a:avLst/>
          </a:prstGeom>
          <a:noFill/>
        </p:spPr>
        <p:txBody>
          <a:bodyPr wrap="square" rtlCol="0">
            <a:spAutoFit/>
          </a:bodyPr>
          <a:lstStyle/>
          <a:p>
            <a:pPr algn="l"/>
            <a:r>
              <a:rPr lang="en-US" dirty="0">
                <a:solidFill>
                  <a:srgbClr val="FF0000"/>
                </a:solidFill>
              </a:rPr>
              <a:t>Detector mini-block</a:t>
            </a:r>
          </a:p>
        </p:txBody>
      </p:sp>
      <p:sp>
        <p:nvSpPr>
          <p:cNvPr id="13" name="TextBox 12">
            <a:extLst>
              <a:ext uri="{FF2B5EF4-FFF2-40B4-BE49-F238E27FC236}">
                <a16:creationId xmlns:a16="http://schemas.microsoft.com/office/drawing/2014/main" id="{2EDE852B-EBA8-3A8C-95B8-9722E4734846}"/>
              </a:ext>
            </a:extLst>
          </p:cNvPr>
          <p:cNvSpPr txBox="1"/>
          <p:nvPr/>
        </p:nvSpPr>
        <p:spPr>
          <a:xfrm>
            <a:off x="10884333" y="4690290"/>
            <a:ext cx="686406" cy="369332"/>
          </a:xfrm>
          <a:prstGeom prst="rect">
            <a:avLst/>
          </a:prstGeom>
          <a:noFill/>
        </p:spPr>
        <p:txBody>
          <a:bodyPr wrap="none" rtlCol="0">
            <a:spAutoFit/>
          </a:bodyPr>
          <a:lstStyle/>
          <a:p>
            <a:pPr algn="l"/>
            <a:r>
              <a:rPr lang="en-US" dirty="0">
                <a:solidFill>
                  <a:srgbClr val="FF0000"/>
                </a:solidFill>
              </a:rPr>
              <a:t>Block</a:t>
            </a:r>
          </a:p>
        </p:txBody>
      </p:sp>
      <p:sp>
        <p:nvSpPr>
          <p:cNvPr id="15" name="TextBox 14">
            <a:extLst>
              <a:ext uri="{FF2B5EF4-FFF2-40B4-BE49-F238E27FC236}">
                <a16:creationId xmlns:a16="http://schemas.microsoft.com/office/drawing/2014/main" id="{40933EEE-C056-0469-DA6F-EA7158CD2061}"/>
              </a:ext>
            </a:extLst>
          </p:cNvPr>
          <p:cNvSpPr txBox="1"/>
          <p:nvPr/>
        </p:nvSpPr>
        <p:spPr>
          <a:xfrm>
            <a:off x="4701536" y="6435800"/>
            <a:ext cx="7439526" cy="276999"/>
          </a:xfrm>
          <a:prstGeom prst="rect">
            <a:avLst/>
          </a:prstGeom>
          <a:noFill/>
        </p:spPr>
        <p:txBody>
          <a:bodyPr wrap="square">
            <a:spAutoFit/>
          </a:bodyPr>
          <a:lstStyle/>
          <a:p>
            <a:r>
              <a:rPr lang="en-US" sz="1200" dirty="0"/>
              <a:t>https://www.siemens-healthineers.com/en-us/molecular-imaging/pet-ct/biograph-vision-quadra/udr-detector</a:t>
            </a:r>
          </a:p>
        </p:txBody>
      </p:sp>
    </p:spTree>
    <p:extLst>
      <p:ext uri="{BB962C8B-B14F-4D97-AF65-F5344CB8AC3E}">
        <p14:creationId xmlns:p14="http://schemas.microsoft.com/office/powerpoint/2010/main" val="1154309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838200" y="376015"/>
            <a:ext cx="3048000" cy="657337"/>
          </a:xfrm>
        </p:spPr>
        <p:txBody>
          <a:bodyPr/>
          <a:lstStyle/>
          <a:p>
            <a:r>
              <a:rPr lang="en-US" dirty="0"/>
              <a:t>CT+PET</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6" name="Picture 5">
            <a:extLst>
              <a:ext uri="{FF2B5EF4-FFF2-40B4-BE49-F238E27FC236}">
                <a16:creationId xmlns:a16="http://schemas.microsoft.com/office/drawing/2014/main" id="{9375B947-39BE-E542-348E-8F85C6E7F263}"/>
              </a:ext>
            </a:extLst>
          </p:cNvPr>
          <p:cNvPicPr>
            <a:picLocks noChangeAspect="1"/>
          </p:cNvPicPr>
          <p:nvPr/>
        </p:nvPicPr>
        <p:blipFill>
          <a:blip r:embed="rId2"/>
          <a:stretch>
            <a:fillRect/>
          </a:stretch>
        </p:blipFill>
        <p:spPr>
          <a:xfrm>
            <a:off x="4968460" y="904356"/>
            <a:ext cx="7128840" cy="5359210"/>
          </a:xfrm>
          <a:prstGeom prst="rect">
            <a:avLst/>
          </a:prstGeom>
        </p:spPr>
      </p:pic>
      <p:sp>
        <p:nvSpPr>
          <p:cNvPr id="7" name="Rectangle 3">
            <a:extLst>
              <a:ext uri="{FF2B5EF4-FFF2-40B4-BE49-F238E27FC236}">
                <a16:creationId xmlns:a16="http://schemas.microsoft.com/office/drawing/2014/main" id="{C07A89D5-665F-D1E1-B146-761B7CEDE15E}"/>
              </a:ext>
            </a:extLst>
          </p:cNvPr>
          <p:cNvSpPr txBox="1">
            <a:spLocks noChangeArrowheads="1"/>
          </p:cNvSpPr>
          <p:nvPr/>
        </p:nvSpPr>
        <p:spPr>
          <a:xfrm>
            <a:off x="475780" y="1231899"/>
            <a:ext cx="4296245" cy="5359209"/>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Franklin Gothic Book" pitchFamily="34" charset="0"/>
                <a:ea typeface="+mn-ea"/>
                <a:cs typeface="+mn-cs"/>
              </a:defRPr>
            </a:lvl1pPr>
            <a:lvl2pPr marL="742950" indent="-285750" algn="l" defTabSz="914400" rtl="0" eaLnBrk="1" latinLnBrk="0" hangingPunct="1">
              <a:spcBef>
                <a:spcPct val="20000"/>
              </a:spcBef>
              <a:buFont typeface="Courier New" pitchFamily="49" charset="0"/>
              <a:buChar char="o"/>
              <a:defRPr sz="2400" kern="1200">
                <a:solidFill>
                  <a:schemeClr val="tx1"/>
                </a:solidFill>
                <a:latin typeface="Franklin Gothic Book"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Franklin Gothic Book" pitchFamily="34" charset="0"/>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tx1"/>
                </a:solidFill>
                <a:latin typeface="Franklin Gothic Book"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altLang="en-US" sz="2400" dirty="0">
                <a:ea typeface="ＭＳ Ｐゴシック" panose="020B0600070205080204" pitchFamily="34" charset="-128"/>
              </a:rPr>
              <a:t>Two gantries combined in same housing</a:t>
            </a:r>
          </a:p>
          <a:p>
            <a:r>
              <a:rPr lang="en-US" altLang="en-US" sz="2400" dirty="0" err="1">
                <a:ea typeface="ＭＳ Ｐゴシック" panose="020B0600070205080204" pitchFamily="34" charset="-128"/>
              </a:rPr>
              <a:t>Multislice</a:t>
            </a:r>
            <a:r>
              <a:rPr lang="en-US" altLang="en-US" sz="2400" dirty="0">
                <a:ea typeface="ＭＳ Ｐゴシック" panose="020B0600070205080204" pitchFamily="34" charset="-128"/>
              </a:rPr>
              <a:t> CT scanner mated to a PET scanner</a:t>
            </a:r>
          </a:p>
          <a:p>
            <a:r>
              <a:rPr lang="en-US" altLang="en-US" sz="2400" dirty="0">
                <a:ea typeface="ＭＳ Ｐゴシック" panose="020B0600070205080204" pitchFamily="34" charset="-128"/>
              </a:rPr>
              <a:t>Improved attenuation correction for PET</a:t>
            </a:r>
          </a:p>
          <a:p>
            <a:r>
              <a:rPr lang="en-US" altLang="en-US" sz="2400" dirty="0">
                <a:ea typeface="ＭＳ Ｐゴシック" panose="020B0600070205080204" pitchFamily="34" charset="-128"/>
              </a:rPr>
              <a:t>Measure </a:t>
            </a:r>
            <a:r>
              <a:rPr lang="en-US" altLang="en-US" sz="2400" dirty="0" err="1">
                <a:ea typeface="ＭＳ Ｐゴシック" panose="020B0600070205080204" pitchFamily="34" charset="-128"/>
              </a:rPr>
              <a:t>anatomy+functionality</a:t>
            </a:r>
            <a:r>
              <a:rPr lang="en-US" altLang="en-US" sz="2400" dirty="0">
                <a:ea typeface="ＭＳ Ｐゴシック" panose="020B0600070205080204" pitchFamily="34" charset="-128"/>
              </a:rPr>
              <a:t> at once</a:t>
            </a:r>
          </a:p>
          <a:p>
            <a:r>
              <a:rPr lang="en-US" altLang="en-US" sz="2400" dirty="0">
                <a:ea typeface="ＭＳ Ｐゴシック" panose="020B0600070205080204" pitchFamily="34" charset="-128"/>
              </a:rPr>
              <a:t>Possibly three scans acquired</a:t>
            </a:r>
          </a:p>
          <a:p>
            <a:pPr lvl="1"/>
            <a:r>
              <a:rPr lang="en-US" altLang="en-US" dirty="0">
                <a:ea typeface="ＭＳ Ｐゴシック" panose="020B0600070205080204" pitchFamily="34" charset="-128"/>
              </a:rPr>
              <a:t>Attenuation correction CT</a:t>
            </a:r>
          </a:p>
          <a:p>
            <a:pPr lvl="1"/>
            <a:r>
              <a:rPr lang="en-US" altLang="en-US" dirty="0">
                <a:ea typeface="ＭＳ Ｐゴシック" panose="020B0600070205080204" pitchFamily="34" charset="-128"/>
              </a:rPr>
              <a:t>PET </a:t>
            </a:r>
          </a:p>
          <a:p>
            <a:pPr lvl="1"/>
            <a:r>
              <a:rPr lang="en-US" altLang="en-US" dirty="0">
                <a:ea typeface="ＭＳ Ｐゴシック" panose="020B0600070205080204" pitchFamily="34" charset="-128"/>
              </a:rPr>
              <a:t>Treatment planning CT, with contrast if necessary</a:t>
            </a:r>
          </a:p>
          <a:p>
            <a:endParaRPr lang="en-US" altLang="en-US" sz="2400" dirty="0">
              <a:ea typeface="ＭＳ Ｐゴシック" panose="020B0600070205080204" pitchFamily="34" charset="-128"/>
            </a:endParaRP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952594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a:xfrm>
            <a:off x="227788" y="2315685"/>
            <a:ext cx="1854156" cy="807227"/>
          </a:xfrm>
        </p:spPr>
        <p:txBody>
          <a:bodyPr/>
          <a:lstStyle/>
          <a:p>
            <a:r>
              <a:rPr lang="en-US" sz="2400" dirty="0"/>
              <a:t>8 meters</a:t>
            </a:r>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141761" y="217453"/>
            <a:ext cx="11089831" cy="739828"/>
          </a:xfrm>
        </p:spPr>
        <p:txBody>
          <a:bodyPr/>
          <a:lstStyle/>
          <a:p>
            <a:r>
              <a:rPr lang="en-US" sz="3200" dirty="0"/>
              <a:t>Large complex hadron detectors: </a:t>
            </a:r>
            <a:r>
              <a:rPr lang="en-US" sz="3200" dirty="0" err="1"/>
              <a:t>Fermilab</a:t>
            </a:r>
            <a:r>
              <a:rPr lang="en-US" sz="3200" dirty="0"/>
              <a:t> </a:t>
            </a:r>
            <a:r>
              <a:rPr lang="en-US" sz="3200" dirty="0" err="1" smtClean="0"/>
              <a:t>Tevatron</a:t>
            </a:r>
            <a:endParaRPr lang="en-US" sz="2400" dirty="0"/>
          </a:p>
        </p:txBody>
      </p:sp>
      <p:pic>
        <p:nvPicPr>
          <p:cNvPr id="7" name="Picture 6" descr="A large machine in a factory&#10;&#10;Description automatically generated">
            <a:extLst>
              <a:ext uri="{FF2B5EF4-FFF2-40B4-BE49-F238E27FC236}">
                <a16:creationId xmlns:a16="http://schemas.microsoft.com/office/drawing/2014/main" id="{4A88286F-A3B9-9889-42DF-603E0CE9D6B7}"/>
              </a:ext>
            </a:extLst>
          </p:cNvPr>
          <p:cNvPicPr>
            <a:picLocks noChangeAspect="1"/>
          </p:cNvPicPr>
          <p:nvPr/>
        </p:nvPicPr>
        <p:blipFill>
          <a:blip r:embed="rId2"/>
          <a:stretch>
            <a:fillRect/>
          </a:stretch>
        </p:blipFill>
        <p:spPr>
          <a:xfrm>
            <a:off x="2021797" y="1101967"/>
            <a:ext cx="3894523" cy="4014972"/>
          </a:xfrm>
          <a:prstGeom prst="rect">
            <a:avLst/>
          </a:prstGeom>
        </p:spPr>
      </p:pic>
      <p:pic>
        <p:nvPicPr>
          <p:cNvPr id="9" name="Picture 8" descr="A group of people standing on ladders&#10;&#10;Description automatically generated">
            <a:extLst>
              <a:ext uri="{FF2B5EF4-FFF2-40B4-BE49-F238E27FC236}">
                <a16:creationId xmlns:a16="http://schemas.microsoft.com/office/drawing/2014/main" id="{613850F9-7764-99B3-68C3-3D77AF71773F}"/>
              </a:ext>
            </a:extLst>
          </p:cNvPr>
          <p:cNvPicPr>
            <a:picLocks noChangeAspect="1"/>
          </p:cNvPicPr>
          <p:nvPr/>
        </p:nvPicPr>
        <p:blipFill rotWithShape="1">
          <a:blip r:embed="rId3"/>
          <a:srcRect b="7859"/>
          <a:stretch/>
        </p:blipFill>
        <p:spPr>
          <a:xfrm>
            <a:off x="6783251" y="1042407"/>
            <a:ext cx="3456518" cy="4057781"/>
          </a:xfrm>
          <a:prstGeom prst="rect">
            <a:avLst/>
          </a:prstGeom>
        </p:spPr>
      </p:pic>
      <p:pic>
        <p:nvPicPr>
          <p:cNvPr id="10" name="Picture 9">
            <a:extLst>
              <a:ext uri="{FF2B5EF4-FFF2-40B4-BE49-F238E27FC236}">
                <a16:creationId xmlns:a16="http://schemas.microsoft.com/office/drawing/2014/main" id="{2494F72C-3F14-1781-FE86-44239203DCFC}"/>
              </a:ext>
            </a:extLst>
          </p:cNvPr>
          <p:cNvPicPr>
            <a:picLocks noChangeAspect="1"/>
          </p:cNvPicPr>
          <p:nvPr/>
        </p:nvPicPr>
        <p:blipFill>
          <a:blip r:embed="rId4"/>
          <a:stretch>
            <a:fillRect/>
          </a:stretch>
        </p:blipFill>
        <p:spPr>
          <a:xfrm>
            <a:off x="5326" y="3707148"/>
            <a:ext cx="2876903" cy="2338473"/>
          </a:xfrm>
          <a:prstGeom prst="rect">
            <a:avLst/>
          </a:prstGeom>
        </p:spPr>
      </p:pic>
      <p:pic>
        <p:nvPicPr>
          <p:cNvPr id="5124" name="Picture 4" descr="color online). General view of the D0 detector. The proton beam... |  Download Scientific Diagram">
            <a:extLst>
              <a:ext uri="{FF2B5EF4-FFF2-40B4-BE49-F238E27FC236}">
                <a16:creationId xmlns:a16="http://schemas.microsoft.com/office/drawing/2014/main" id="{94D39F54-4D40-EB8D-5AD0-C0FBFF6B9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7664" y="3989054"/>
            <a:ext cx="3056087" cy="205656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C77E8300-9F4E-EB7F-57D7-D3CE9771D716}"/>
              </a:ext>
            </a:extLst>
          </p:cNvPr>
          <p:cNvSpPr>
            <a:spLocks noGrp="1"/>
          </p:cNvSpPr>
          <p:nvPr>
            <p:ph type="body" sz="quarter" idx="10"/>
          </p:nvPr>
        </p:nvSpPr>
        <p:spPr>
          <a:xfrm>
            <a:off x="3146669" y="5261625"/>
            <a:ext cx="5815961" cy="1490920"/>
          </a:xfrm>
        </p:spPr>
        <p:txBody>
          <a:bodyPr/>
          <a:lstStyle/>
          <a:p>
            <a:pPr marL="342900" indent="-342900">
              <a:buFont typeface="Arial" panose="020B0604020202020204" pitchFamily="34" charset="0"/>
              <a:buChar char="•"/>
            </a:pPr>
            <a:r>
              <a:rPr lang="en-US" dirty="0"/>
              <a:t>High energy experiments looking for new particles, discovered top quark &amp; searched for Higgs boson</a:t>
            </a:r>
          </a:p>
          <a:p>
            <a:pPr marL="342900" indent="-342900">
              <a:buFont typeface="Arial" panose="020B0604020202020204" pitchFamily="34" charset="0"/>
              <a:buChar char="•"/>
            </a:pPr>
            <a:r>
              <a:rPr lang="en-US" dirty="0"/>
              <a:t>The state-of-the art accelerator &amp; detectors </a:t>
            </a:r>
          </a:p>
        </p:txBody>
      </p:sp>
      <p:sp>
        <p:nvSpPr>
          <p:cNvPr id="2" name="TextBox 1"/>
          <p:cNvSpPr txBox="1"/>
          <p:nvPr/>
        </p:nvSpPr>
        <p:spPr>
          <a:xfrm>
            <a:off x="2074696" y="1154866"/>
            <a:ext cx="667170" cy="400110"/>
          </a:xfrm>
          <a:prstGeom prst="rect">
            <a:avLst/>
          </a:prstGeom>
          <a:solidFill>
            <a:schemeClr val="bg1"/>
          </a:solidFill>
        </p:spPr>
        <p:txBody>
          <a:bodyPr wrap="none" rtlCol="0">
            <a:spAutoFit/>
          </a:bodyPr>
          <a:lstStyle/>
          <a:p>
            <a:pPr algn="l"/>
            <a:r>
              <a:rPr lang="en-US" sz="2000" b="1" dirty="0">
                <a:solidFill>
                  <a:srgbClr val="0000FF"/>
                </a:solidFill>
              </a:rPr>
              <a:t>CDF</a:t>
            </a:r>
          </a:p>
        </p:txBody>
      </p:sp>
      <p:sp>
        <p:nvSpPr>
          <p:cNvPr id="11" name="TextBox 10"/>
          <p:cNvSpPr txBox="1"/>
          <p:nvPr/>
        </p:nvSpPr>
        <p:spPr>
          <a:xfrm>
            <a:off x="6823298" y="1101967"/>
            <a:ext cx="521297" cy="400110"/>
          </a:xfrm>
          <a:prstGeom prst="rect">
            <a:avLst/>
          </a:prstGeom>
          <a:solidFill>
            <a:schemeClr val="bg1"/>
          </a:solidFill>
        </p:spPr>
        <p:txBody>
          <a:bodyPr wrap="none" rtlCol="0">
            <a:spAutoFit/>
          </a:bodyPr>
          <a:lstStyle/>
          <a:p>
            <a:pPr algn="l"/>
            <a:r>
              <a:rPr lang="en-US" sz="2000" b="1" dirty="0">
                <a:solidFill>
                  <a:srgbClr val="0000FF"/>
                </a:solidFill>
              </a:rPr>
              <a:t>D0</a:t>
            </a:r>
          </a:p>
        </p:txBody>
      </p:sp>
      <p:sp>
        <p:nvSpPr>
          <p:cNvPr id="5" name="Rectangle 4"/>
          <p:cNvSpPr/>
          <p:nvPr/>
        </p:nvSpPr>
        <p:spPr>
          <a:xfrm>
            <a:off x="10475616" y="1101967"/>
            <a:ext cx="1511952" cy="369332"/>
          </a:xfrm>
          <a:prstGeom prst="rect">
            <a:avLst/>
          </a:prstGeom>
        </p:spPr>
        <p:txBody>
          <a:bodyPr wrap="none">
            <a:spAutoFit/>
          </a:bodyPr>
          <a:lstStyle/>
          <a:p>
            <a:r>
              <a:rPr lang="en-US" b="1" dirty="0"/>
              <a:t>(1983-2011)</a:t>
            </a:r>
          </a:p>
        </p:txBody>
      </p:sp>
    </p:spTree>
    <p:extLst>
      <p:ext uri="{BB962C8B-B14F-4D97-AF65-F5344CB8AC3E}">
        <p14:creationId xmlns:p14="http://schemas.microsoft.com/office/powerpoint/2010/main" val="17409824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D326A0-4A73-01D5-433F-DAC5A97DD833}"/>
              </a:ext>
            </a:extLst>
          </p:cNvPr>
          <p:cNvSpPr>
            <a:spLocks noGrp="1"/>
          </p:cNvSpPr>
          <p:nvPr>
            <p:ph type="body" sz="quarter" idx="10"/>
          </p:nvPr>
        </p:nvSpPr>
        <p:spPr>
          <a:xfrm>
            <a:off x="205990" y="1762316"/>
            <a:ext cx="4514850" cy="4541322"/>
          </a:xfrm>
        </p:spPr>
        <p:txBody>
          <a:bodyPr/>
          <a:lstStyle/>
          <a:p>
            <a:pPr marL="342900" indent="-342900">
              <a:buFont typeface="Arial" panose="020B0604020202020204" pitchFamily="34" charset="0"/>
              <a:buChar char="•"/>
            </a:pPr>
            <a:r>
              <a:rPr lang="en-US" sz="2400" dirty="0"/>
              <a:t>Superior soft tissue distinguishability</a:t>
            </a:r>
          </a:p>
          <a:p>
            <a:pPr marL="342900" indent="-342900">
              <a:buFont typeface="Arial" panose="020B0604020202020204" pitchFamily="34" charset="0"/>
              <a:buChar char="•"/>
            </a:pPr>
            <a:r>
              <a:rPr lang="en-US" sz="2400" dirty="0"/>
              <a:t>Non-invasive and painless</a:t>
            </a:r>
          </a:p>
          <a:p>
            <a:pPr marL="342900" indent="-342900">
              <a:buFont typeface="Arial" panose="020B0604020202020204" pitchFamily="34" charset="0"/>
              <a:buChar char="•"/>
            </a:pPr>
            <a:r>
              <a:rPr lang="en-US" sz="2400" dirty="0"/>
              <a:t>Functional Imaging:  Provide both anatomy and metabolism information</a:t>
            </a:r>
          </a:p>
          <a:p>
            <a:pPr marL="342900" indent="-342900">
              <a:buFont typeface="Arial" panose="020B0604020202020204" pitchFamily="34" charset="0"/>
              <a:buChar char="•"/>
            </a:pPr>
            <a:r>
              <a:rPr lang="en-US" sz="2400" dirty="0"/>
              <a:t>Can be long scan time</a:t>
            </a:r>
          </a:p>
        </p:txBody>
      </p:sp>
      <p:sp>
        <p:nvSpPr>
          <p:cNvPr id="4" name="Text Placeholder 3">
            <a:extLst>
              <a:ext uri="{FF2B5EF4-FFF2-40B4-BE49-F238E27FC236}">
                <a16:creationId xmlns:a16="http://schemas.microsoft.com/office/drawing/2014/main" id="{E40A7751-5607-C1FD-AAE8-7C7173F566E6}"/>
              </a:ext>
            </a:extLst>
          </p:cNvPr>
          <p:cNvSpPr>
            <a:spLocks noGrp="1"/>
          </p:cNvSpPr>
          <p:nvPr>
            <p:ph type="body" sz="quarter" idx="11"/>
          </p:nvPr>
        </p:nvSpPr>
        <p:spPr>
          <a:xfrm>
            <a:off x="432067" y="263198"/>
            <a:ext cx="10565232" cy="690785"/>
          </a:xfrm>
        </p:spPr>
        <p:txBody>
          <a:bodyPr/>
          <a:lstStyle/>
          <a:p>
            <a:r>
              <a:rPr lang="en-US" dirty="0"/>
              <a:t>Magnetic Resonance Image (MRI)</a:t>
            </a:r>
          </a:p>
        </p:txBody>
      </p:sp>
      <p:sp>
        <p:nvSpPr>
          <p:cNvPr id="5" name="Text Placeholder 4">
            <a:extLst>
              <a:ext uri="{FF2B5EF4-FFF2-40B4-BE49-F238E27FC236}">
                <a16:creationId xmlns:a16="http://schemas.microsoft.com/office/drawing/2014/main" id="{90BAC267-A0AD-2670-CD2F-88A13EDC5C59}"/>
              </a:ext>
            </a:extLst>
          </p:cNvPr>
          <p:cNvSpPr>
            <a:spLocks noGrp="1"/>
          </p:cNvSpPr>
          <p:nvPr>
            <p:ph type="body" sz="quarter" idx="17"/>
          </p:nvPr>
        </p:nvSpPr>
        <p:spPr/>
        <p:txBody>
          <a:bodyPr/>
          <a:lstStyle/>
          <a:p>
            <a:endParaRPr lang="en-US"/>
          </a:p>
        </p:txBody>
      </p:sp>
      <p:grpSp>
        <p:nvGrpSpPr>
          <p:cNvPr id="10" name="Group 9"/>
          <p:cNvGrpSpPr/>
          <p:nvPr/>
        </p:nvGrpSpPr>
        <p:grpSpPr>
          <a:xfrm>
            <a:off x="4800600" y="3505200"/>
            <a:ext cx="7296150" cy="3085909"/>
            <a:chOff x="2975507" y="2216980"/>
            <a:chExt cx="8553450" cy="3358290"/>
          </a:xfrm>
        </p:grpSpPr>
        <p:pic>
          <p:nvPicPr>
            <p:cNvPr id="7" name="Picture 6">
              <a:extLst>
                <a:ext uri="{FF2B5EF4-FFF2-40B4-BE49-F238E27FC236}">
                  <a16:creationId xmlns:a16="http://schemas.microsoft.com/office/drawing/2014/main" id="{9F710002-6C3D-D89E-8B05-47FBDAB44722}"/>
                </a:ext>
              </a:extLst>
            </p:cNvPr>
            <p:cNvPicPr>
              <a:picLocks noChangeAspect="1"/>
            </p:cNvPicPr>
            <p:nvPr/>
          </p:nvPicPr>
          <p:blipFill rotWithShape="1">
            <a:blip r:embed="rId2"/>
            <a:srcRect l="3106" t="11116" r="8916" b="37132"/>
            <a:stretch/>
          </p:blipFill>
          <p:spPr>
            <a:xfrm>
              <a:off x="2975507" y="2216980"/>
              <a:ext cx="8553450" cy="2838450"/>
            </a:xfrm>
            <a:prstGeom prst="rect">
              <a:avLst/>
            </a:prstGeom>
          </p:spPr>
        </p:pic>
        <p:sp>
          <p:nvSpPr>
            <p:cNvPr id="6" name="TextBox 5"/>
            <p:cNvSpPr txBox="1"/>
            <p:nvPr/>
          </p:nvSpPr>
          <p:spPr>
            <a:xfrm>
              <a:off x="3822954" y="5040332"/>
              <a:ext cx="595035" cy="523220"/>
            </a:xfrm>
            <a:prstGeom prst="rect">
              <a:avLst/>
            </a:prstGeom>
            <a:noFill/>
          </p:spPr>
          <p:txBody>
            <a:bodyPr wrap="none" rtlCol="0">
              <a:spAutoFit/>
            </a:bodyPr>
            <a:lstStyle/>
            <a:p>
              <a:pPr algn="l"/>
              <a:r>
                <a:rPr lang="en-US" sz="2800" dirty="0">
                  <a:solidFill>
                    <a:srgbClr val="0000FF"/>
                  </a:solidFill>
                </a:rPr>
                <a:t>CT</a:t>
              </a:r>
              <a:endParaRPr lang="en-US" dirty="0">
                <a:solidFill>
                  <a:srgbClr val="0000FF"/>
                </a:solidFill>
              </a:endParaRPr>
            </a:p>
          </p:txBody>
        </p:sp>
        <p:sp>
          <p:nvSpPr>
            <p:cNvPr id="8" name="TextBox 7"/>
            <p:cNvSpPr txBox="1"/>
            <p:nvPr/>
          </p:nvSpPr>
          <p:spPr>
            <a:xfrm>
              <a:off x="6535647" y="5052050"/>
              <a:ext cx="1297150" cy="523220"/>
            </a:xfrm>
            <a:prstGeom prst="rect">
              <a:avLst/>
            </a:prstGeom>
            <a:noFill/>
          </p:spPr>
          <p:txBody>
            <a:bodyPr wrap="none" rtlCol="0">
              <a:spAutoFit/>
            </a:bodyPr>
            <a:lstStyle/>
            <a:p>
              <a:pPr algn="l"/>
              <a:r>
                <a:rPr lang="en-US" sz="2800" dirty="0">
                  <a:solidFill>
                    <a:srgbClr val="0000FF"/>
                  </a:solidFill>
                </a:rPr>
                <a:t>T1 MRI</a:t>
              </a:r>
              <a:endParaRPr lang="en-US" dirty="0">
                <a:solidFill>
                  <a:srgbClr val="0000FF"/>
                </a:solidFill>
              </a:endParaRPr>
            </a:p>
          </p:txBody>
        </p:sp>
        <p:sp>
          <p:nvSpPr>
            <p:cNvPr id="9" name="TextBox 8"/>
            <p:cNvSpPr txBox="1"/>
            <p:nvPr/>
          </p:nvSpPr>
          <p:spPr>
            <a:xfrm>
              <a:off x="9614424" y="5032306"/>
              <a:ext cx="1297150" cy="523220"/>
            </a:xfrm>
            <a:prstGeom prst="rect">
              <a:avLst/>
            </a:prstGeom>
            <a:noFill/>
          </p:spPr>
          <p:txBody>
            <a:bodyPr wrap="none" rtlCol="0">
              <a:spAutoFit/>
            </a:bodyPr>
            <a:lstStyle/>
            <a:p>
              <a:pPr algn="l"/>
              <a:r>
                <a:rPr lang="en-US" sz="2800" dirty="0">
                  <a:solidFill>
                    <a:srgbClr val="0000FF"/>
                  </a:solidFill>
                </a:rPr>
                <a:t>T2 MRI</a:t>
              </a:r>
              <a:endParaRPr lang="en-US" dirty="0">
                <a:solidFill>
                  <a:srgbClr val="0000FF"/>
                </a:solidFill>
              </a:endParaRPr>
            </a:p>
          </p:txBody>
        </p:sp>
      </p:grpSp>
      <p:pic>
        <p:nvPicPr>
          <p:cNvPr id="11" name="Picture 10"/>
          <p:cNvPicPr>
            <a:picLocks noChangeAspect="1"/>
          </p:cNvPicPr>
          <p:nvPr/>
        </p:nvPicPr>
        <p:blipFill>
          <a:blip r:embed="rId3"/>
          <a:stretch>
            <a:fillRect/>
          </a:stretch>
        </p:blipFill>
        <p:spPr>
          <a:xfrm>
            <a:off x="5523478" y="1012911"/>
            <a:ext cx="5879954" cy="2462845"/>
          </a:xfrm>
          <a:prstGeom prst="rect">
            <a:avLst/>
          </a:prstGeom>
        </p:spPr>
      </p:pic>
    </p:spTree>
    <p:extLst>
      <p:ext uri="{BB962C8B-B14F-4D97-AF65-F5344CB8AC3E}">
        <p14:creationId xmlns:p14="http://schemas.microsoft.com/office/powerpoint/2010/main" val="2178966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ADCB7-4BA5-B14A-1356-6199DCBCB603}"/>
              </a:ext>
            </a:extLst>
          </p:cNvPr>
          <p:cNvSpPr>
            <a:spLocks noGrp="1"/>
          </p:cNvSpPr>
          <p:nvPr>
            <p:ph type="body" sz="quarter" idx="10"/>
          </p:nvPr>
        </p:nvSpPr>
        <p:spPr>
          <a:xfrm>
            <a:off x="365232" y="6002850"/>
            <a:ext cx="5438775" cy="550629"/>
          </a:xfrm>
        </p:spPr>
        <p:txBody>
          <a:bodyPr/>
          <a:lstStyle/>
          <a:p>
            <a:r>
              <a:rPr lang="en-US" sz="1600" dirty="0"/>
              <a:t>https://mriquestions.com/receive-only-coils.html</a:t>
            </a:r>
          </a:p>
        </p:txBody>
      </p:sp>
      <p:sp>
        <p:nvSpPr>
          <p:cNvPr id="4" name="Text Placeholder 3">
            <a:extLst>
              <a:ext uri="{FF2B5EF4-FFF2-40B4-BE49-F238E27FC236}">
                <a16:creationId xmlns:a16="http://schemas.microsoft.com/office/drawing/2014/main" id="{53148D9D-8F6B-A736-729C-FCA401BD3C08}"/>
              </a:ext>
            </a:extLst>
          </p:cNvPr>
          <p:cNvSpPr>
            <a:spLocks noGrp="1"/>
          </p:cNvSpPr>
          <p:nvPr>
            <p:ph type="body" sz="quarter" idx="11"/>
          </p:nvPr>
        </p:nvSpPr>
        <p:spPr>
          <a:xfrm>
            <a:off x="602638" y="289731"/>
            <a:ext cx="10565232" cy="728885"/>
          </a:xfrm>
        </p:spPr>
        <p:txBody>
          <a:bodyPr/>
          <a:lstStyle/>
          <a:p>
            <a:r>
              <a:rPr lang="en-US" dirty="0"/>
              <a:t>MRI RF detector</a:t>
            </a:r>
          </a:p>
        </p:txBody>
      </p:sp>
      <p:sp>
        <p:nvSpPr>
          <p:cNvPr id="5" name="Text Placeholder 4">
            <a:extLst>
              <a:ext uri="{FF2B5EF4-FFF2-40B4-BE49-F238E27FC236}">
                <a16:creationId xmlns:a16="http://schemas.microsoft.com/office/drawing/2014/main" id="{9FCE4B34-CC23-280D-DC35-42BE0579B961}"/>
              </a:ext>
            </a:extLst>
          </p:cNvPr>
          <p:cNvSpPr>
            <a:spLocks noGrp="1"/>
          </p:cNvSpPr>
          <p:nvPr>
            <p:ph type="body" sz="quarter" idx="17"/>
          </p:nvPr>
        </p:nvSpPr>
        <p:spPr/>
        <p:txBody>
          <a:bodyPr/>
          <a:lstStyle/>
          <a:p>
            <a:endParaRPr lang="en-US"/>
          </a:p>
        </p:txBody>
      </p:sp>
      <p:pic>
        <p:nvPicPr>
          <p:cNvPr id="6" name="Picture 5">
            <a:extLst>
              <a:ext uri="{FF2B5EF4-FFF2-40B4-BE49-F238E27FC236}">
                <a16:creationId xmlns:a16="http://schemas.microsoft.com/office/drawing/2014/main" id="{4DFD6461-CE2B-6241-3FF8-F2625AB237C6}"/>
              </a:ext>
            </a:extLst>
          </p:cNvPr>
          <p:cNvPicPr>
            <a:picLocks noChangeAspect="1"/>
          </p:cNvPicPr>
          <p:nvPr/>
        </p:nvPicPr>
        <p:blipFill>
          <a:blip r:embed="rId2"/>
          <a:stretch>
            <a:fillRect/>
          </a:stretch>
        </p:blipFill>
        <p:spPr>
          <a:xfrm>
            <a:off x="237639" y="2562491"/>
            <a:ext cx="5143986" cy="3168695"/>
          </a:xfrm>
          <a:prstGeom prst="rect">
            <a:avLst/>
          </a:prstGeom>
        </p:spPr>
      </p:pic>
      <p:pic>
        <p:nvPicPr>
          <p:cNvPr id="7" name="Picture 6">
            <a:extLst>
              <a:ext uri="{FF2B5EF4-FFF2-40B4-BE49-F238E27FC236}">
                <a16:creationId xmlns:a16="http://schemas.microsoft.com/office/drawing/2014/main" id="{8262A5D4-2314-235C-69F1-8B408E5CFADC}"/>
              </a:ext>
            </a:extLst>
          </p:cNvPr>
          <p:cNvPicPr>
            <a:picLocks noChangeAspect="1"/>
          </p:cNvPicPr>
          <p:nvPr/>
        </p:nvPicPr>
        <p:blipFill>
          <a:blip r:embed="rId3"/>
          <a:stretch>
            <a:fillRect/>
          </a:stretch>
        </p:blipFill>
        <p:spPr>
          <a:xfrm>
            <a:off x="5591175" y="2201662"/>
            <a:ext cx="6238875" cy="3626742"/>
          </a:xfrm>
          <a:prstGeom prst="rect">
            <a:avLst/>
          </a:prstGeom>
        </p:spPr>
      </p:pic>
      <p:sp>
        <p:nvSpPr>
          <p:cNvPr id="9" name="TextBox 8">
            <a:extLst>
              <a:ext uri="{FF2B5EF4-FFF2-40B4-BE49-F238E27FC236}">
                <a16:creationId xmlns:a16="http://schemas.microsoft.com/office/drawing/2014/main" id="{6B8385F1-3B47-6D5B-9E0B-6990A3E1698F}"/>
              </a:ext>
            </a:extLst>
          </p:cNvPr>
          <p:cNvSpPr txBox="1"/>
          <p:nvPr/>
        </p:nvSpPr>
        <p:spPr>
          <a:xfrm>
            <a:off x="5885254" y="5971230"/>
            <a:ext cx="6168570" cy="338554"/>
          </a:xfrm>
          <a:prstGeom prst="rect">
            <a:avLst/>
          </a:prstGeom>
          <a:noFill/>
        </p:spPr>
        <p:txBody>
          <a:bodyPr wrap="square">
            <a:spAutoFit/>
          </a:bodyPr>
          <a:lstStyle/>
          <a:p>
            <a:r>
              <a:rPr lang="en-US" sz="1600" dirty="0"/>
              <a:t>https://www.nature.com/articles/s41598-019-54200-3</a:t>
            </a:r>
          </a:p>
        </p:txBody>
      </p:sp>
      <p:sp>
        <p:nvSpPr>
          <p:cNvPr id="8" name="Rectangle 7"/>
          <p:cNvSpPr/>
          <p:nvPr/>
        </p:nvSpPr>
        <p:spPr>
          <a:xfrm>
            <a:off x="738187" y="1256196"/>
            <a:ext cx="9286875" cy="769441"/>
          </a:xfrm>
          <a:prstGeom prst="rect">
            <a:avLst/>
          </a:prstGeom>
        </p:spPr>
        <p:txBody>
          <a:bodyPr wrap="square">
            <a:spAutoFit/>
          </a:bodyPr>
          <a:lstStyle/>
          <a:p>
            <a:pPr marL="342900" indent="-342900">
              <a:buFont typeface="Arial" panose="020B0604020202020204" pitchFamily="34" charset="0"/>
              <a:buChar char="•"/>
            </a:pPr>
            <a:r>
              <a:rPr lang="en-US" sz="2200" dirty="0"/>
              <a:t>Signals are detected by the MRI receiver coils</a:t>
            </a:r>
          </a:p>
          <a:p>
            <a:pPr marL="342900" indent="-342900">
              <a:buFont typeface="Arial" panose="020B0604020202020204" pitchFamily="34" charset="0"/>
              <a:buChar char="•"/>
            </a:pPr>
            <a:r>
              <a:rPr lang="en-US" sz="2200" dirty="0"/>
              <a:t>The frequency and timing of the signals depend on the tissues</a:t>
            </a:r>
          </a:p>
        </p:txBody>
      </p:sp>
    </p:spTree>
    <p:extLst>
      <p:ext uri="{BB962C8B-B14F-4D97-AF65-F5344CB8AC3E}">
        <p14:creationId xmlns:p14="http://schemas.microsoft.com/office/powerpoint/2010/main" val="3364380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4DD625-2EBA-BC64-A093-06115C4ABF7A}"/>
              </a:ext>
            </a:extLst>
          </p:cNvPr>
          <p:cNvSpPr>
            <a:spLocks noGrp="1"/>
          </p:cNvSpPr>
          <p:nvPr>
            <p:ph type="body" sz="quarter" idx="10"/>
          </p:nvPr>
        </p:nvSpPr>
        <p:spPr>
          <a:xfrm>
            <a:off x="628650" y="5761917"/>
            <a:ext cx="3217832" cy="520700"/>
          </a:xfrm>
        </p:spPr>
        <p:txBody>
          <a:bodyPr/>
          <a:lstStyle/>
          <a:p>
            <a:r>
              <a:rPr lang="en-US" sz="2400" dirty="0"/>
              <a:t>Estimate blood flow</a:t>
            </a:r>
          </a:p>
        </p:txBody>
      </p:sp>
      <p:sp>
        <p:nvSpPr>
          <p:cNvPr id="3" name="Text Placeholder 2">
            <a:extLst>
              <a:ext uri="{FF2B5EF4-FFF2-40B4-BE49-F238E27FC236}">
                <a16:creationId xmlns:a16="http://schemas.microsoft.com/office/drawing/2014/main" id="{8BBD8942-C8B1-9F0D-F666-117344221917}"/>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449A3B6E-D13B-5925-DAC6-E7281F811D8B}"/>
              </a:ext>
            </a:extLst>
          </p:cNvPr>
          <p:cNvSpPr>
            <a:spLocks noGrp="1"/>
          </p:cNvSpPr>
          <p:nvPr>
            <p:ph type="body" sz="quarter" idx="11"/>
          </p:nvPr>
        </p:nvSpPr>
        <p:spPr>
          <a:xfrm>
            <a:off x="628650" y="333374"/>
            <a:ext cx="10565232" cy="981299"/>
          </a:xfrm>
        </p:spPr>
        <p:txBody>
          <a:bodyPr/>
          <a:lstStyle/>
          <a:p>
            <a:r>
              <a:rPr lang="en-US" dirty="0"/>
              <a:t>Ultrasound: piezoelectric crystal transducer</a:t>
            </a:r>
          </a:p>
        </p:txBody>
      </p:sp>
      <p:sp>
        <p:nvSpPr>
          <p:cNvPr id="5" name="Text Placeholder 4">
            <a:extLst>
              <a:ext uri="{FF2B5EF4-FFF2-40B4-BE49-F238E27FC236}">
                <a16:creationId xmlns:a16="http://schemas.microsoft.com/office/drawing/2014/main" id="{23E7E957-24B9-A9A6-3794-92DCF5845B80}"/>
              </a:ext>
            </a:extLst>
          </p:cNvPr>
          <p:cNvSpPr>
            <a:spLocks noGrp="1"/>
          </p:cNvSpPr>
          <p:nvPr>
            <p:ph type="body" sz="quarter" idx="17"/>
          </p:nvPr>
        </p:nvSpPr>
        <p:spPr/>
        <p:txBody>
          <a:bodyPr/>
          <a:lstStyle/>
          <a:p>
            <a:endParaRPr lang="en-US"/>
          </a:p>
        </p:txBody>
      </p:sp>
      <p:pic>
        <p:nvPicPr>
          <p:cNvPr id="6" name="Picture 2" descr="http://www3.gehealthcare.com/%7E/media/images/product/product-categories/ultrasound/logiq/logiq-s7-us/clinical/gehc-logiq-s7-ultrasound-heart-3sp-clinical.jpg">
            <a:extLst>
              <a:ext uri="{FF2B5EF4-FFF2-40B4-BE49-F238E27FC236}">
                <a16:creationId xmlns:a16="http://schemas.microsoft.com/office/drawing/2014/main" id="{2914F795-E339-28B9-EDFB-2A67108777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589"/>
          <a:stretch/>
        </p:blipFill>
        <p:spPr bwMode="auto">
          <a:xfrm>
            <a:off x="4117164" y="1952625"/>
            <a:ext cx="7848048" cy="432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9101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41A2CA-3180-0F6A-33D6-CD69C361BB6F}"/>
              </a:ext>
            </a:extLst>
          </p:cNvPr>
          <p:cNvPicPr>
            <a:picLocks noChangeAspect="1"/>
          </p:cNvPicPr>
          <p:nvPr/>
        </p:nvPicPr>
        <p:blipFill>
          <a:blip r:embed="rId2"/>
          <a:stretch>
            <a:fillRect/>
          </a:stretch>
        </p:blipFill>
        <p:spPr>
          <a:xfrm>
            <a:off x="0" y="1716712"/>
            <a:ext cx="7349591" cy="3986073"/>
          </a:xfrm>
          <a:prstGeom prst="rect">
            <a:avLst/>
          </a:prstGeom>
        </p:spPr>
      </p:pic>
      <p:sp>
        <p:nvSpPr>
          <p:cNvPr id="2" name="Text Placeholder 1">
            <a:extLst>
              <a:ext uri="{FF2B5EF4-FFF2-40B4-BE49-F238E27FC236}">
                <a16:creationId xmlns:a16="http://schemas.microsoft.com/office/drawing/2014/main" id="{962186A9-9CA2-C3DD-DED4-9D7CE53999A2}"/>
              </a:ext>
            </a:extLst>
          </p:cNvPr>
          <p:cNvSpPr>
            <a:spLocks noGrp="1"/>
          </p:cNvSpPr>
          <p:nvPr>
            <p:ph type="body" sz="quarter" idx="10"/>
          </p:nvPr>
        </p:nvSpPr>
        <p:spPr>
          <a:xfrm>
            <a:off x="469899" y="5945856"/>
            <a:ext cx="6477001" cy="687192"/>
          </a:xfrm>
          <a:solidFill>
            <a:schemeClr val="bg1"/>
          </a:solidFill>
        </p:spPr>
        <p:txBody>
          <a:bodyPr/>
          <a:lstStyle/>
          <a:p>
            <a:r>
              <a:rPr lang="en-US" dirty="0">
                <a:solidFill>
                  <a:srgbClr val="0000FF"/>
                </a:solidFill>
              </a:rPr>
              <a:t>Diagnosing FIGO Stage IVB high-grade serous carcinoma of the ovary using multiple image types</a:t>
            </a:r>
          </a:p>
        </p:txBody>
      </p:sp>
      <p:sp>
        <p:nvSpPr>
          <p:cNvPr id="4" name="Text Placeholder 3">
            <a:extLst>
              <a:ext uri="{FF2B5EF4-FFF2-40B4-BE49-F238E27FC236}">
                <a16:creationId xmlns:a16="http://schemas.microsoft.com/office/drawing/2014/main" id="{6E07CCC6-2172-0580-C8EF-A8F9490FEABE}"/>
              </a:ext>
            </a:extLst>
          </p:cNvPr>
          <p:cNvSpPr>
            <a:spLocks noGrp="1"/>
          </p:cNvSpPr>
          <p:nvPr>
            <p:ph type="body" sz="quarter" idx="11"/>
          </p:nvPr>
        </p:nvSpPr>
        <p:spPr>
          <a:xfrm>
            <a:off x="469900" y="284672"/>
            <a:ext cx="11506200" cy="1049606"/>
          </a:xfrm>
        </p:spPr>
        <p:txBody>
          <a:bodyPr/>
          <a:lstStyle/>
          <a:p>
            <a:r>
              <a:rPr lang="en-US" dirty="0"/>
              <a:t>We need multiple imaging to identify disease more accurately</a:t>
            </a:r>
          </a:p>
        </p:txBody>
      </p:sp>
      <p:sp>
        <p:nvSpPr>
          <p:cNvPr id="5" name="Text Placeholder 4">
            <a:extLst>
              <a:ext uri="{FF2B5EF4-FFF2-40B4-BE49-F238E27FC236}">
                <a16:creationId xmlns:a16="http://schemas.microsoft.com/office/drawing/2014/main" id="{92566C77-A93F-E7A6-88B3-44CEF666E00D}"/>
              </a:ext>
            </a:extLst>
          </p:cNvPr>
          <p:cNvSpPr>
            <a:spLocks noGrp="1"/>
          </p:cNvSpPr>
          <p:nvPr>
            <p:ph type="body" sz="quarter" idx="17"/>
          </p:nvPr>
        </p:nvSpPr>
        <p:spPr/>
        <p:txBody>
          <a:bodyPr/>
          <a:lstStyle/>
          <a:p>
            <a:endParaRPr lang="en-US"/>
          </a:p>
        </p:txBody>
      </p:sp>
      <p:pic>
        <p:nvPicPr>
          <p:cNvPr id="8" name="Picture 7">
            <a:extLst>
              <a:ext uri="{FF2B5EF4-FFF2-40B4-BE49-F238E27FC236}">
                <a16:creationId xmlns:a16="http://schemas.microsoft.com/office/drawing/2014/main" id="{48BBFCE1-CC52-70A7-5CC3-4B36F981A6C1}"/>
              </a:ext>
            </a:extLst>
          </p:cNvPr>
          <p:cNvPicPr>
            <a:picLocks noChangeAspect="1"/>
          </p:cNvPicPr>
          <p:nvPr/>
        </p:nvPicPr>
        <p:blipFill>
          <a:blip r:embed="rId3"/>
          <a:stretch>
            <a:fillRect/>
          </a:stretch>
        </p:blipFill>
        <p:spPr>
          <a:xfrm>
            <a:off x="7201376" y="2500673"/>
            <a:ext cx="4924425" cy="2827200"/>
          </a:xfrm>
          <a:prstGeom prst="rect">
            <a:avLst/>
          </a:prstGeom>
        </p:spPr>
      </p:pic>
      <p:sp>
        <p:nvSpPr>
          <p:cNvPr id="10" name="TextBox 9">
            <a:extLst>
              <a:ext uri="{FF2B5EF4-FFF2-40B4-BE49-F238E27FC236}">
                <a16:creationId xmlns:a16="http://schemas.microsoft.com/office/drawing/2014/main" id="{85ED2EB0-F907-36B9-728E-860B2F9713CF}"/>
              </a:ext>
            </a:extLst>
          </p:cNvPr>
          <p:cNvSpPr txBox="1"/>
          <p:nvPr/>
        </p:nvSpPr>
        <p:spPr>
          <a:xfrm>
            <a:off x="7674159" y="5702785"/>
            <a:ext cx="4451642" cy="707886"/>
          </a:xfrm>
          <a:prstGeom prst="rect">
            <a:avLst/>
          </a:prstGeom>
          <a:noFill/>
        </p:spPr>
        <p:txBody>
          <a:bodyPr wrap="square">
            <a:spAutoFit/>
          </a:bodyPr>
          <a:lstStyle/>
          <a:p>
            <a:r>
              <a:rPr lang="en-US" sz="2000" dirty="0">
                <a:solidFill>
                  <a:srgbClr val="0000FF"/>
                </a:solidFill>
              </a:rPr>
              <a:t>Multi-modality brain imaging includes different MRI and PET types</a:t>
            </a:r>
          </a:p>
        </p:txBody>
      </p:sp>
    </p:spTree>
    <p:extLst>
      <p:ext uri="{BB962C8B-B14F-4D97-AF65-F5344CB8AC3E}">
        <p14:creationId xmlns:p14="http://schemas.microsoft.com/office/powerpoint/2010/main" val="1786906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9FE630-DCB1-03DB-068C-BFFD385F1DDC}"/>
              </a:ext>
            </a:extLst>
          </p:cNvPr>
          <p:cNvSpPr>
            <a:spLocks noGrp="1"/>
          </p:cNvSpPr>
          <p:nvPr>
            <p:ph type="body" sz="quarter" idx="10"/>
          </p:nvPr>
        </p:nvSpPr>
        <p:spPr>
          <a:xfrm>
            <a:off x="330200" y="1285726"/>
            <a:ext cx="10565232" cy="3407522"/>
          </a:xfrm>
        </p:spPr>
        <p:txBody>
          <a:bodyPr/>
          <a:lstStyle/>
          <a:p>
            <a:pPr marL="342900" indent="-342900">
              <a:buFont typeface="Arial" panose="020B0604020202020204" pitchFamily="34" charset="0"/>
              <a:buChar char="•"/>
            </a:pPr>
            <a:r>
              <a:rPr lang="en-US" sz="2400" dirty="0"/>
              <a:t>Radiation therapy machine + non x-ray imaging unit</a:t>
            </a:r>
          </a:p>
          <a:p>
            <a:pPr marL="342900" indent="-342900">
              <a:buFont typeface="Arial" panose="020B0604020202020204" pitchFamily="34" charset="0"/>
              <a:buChar char="•"/>
            </a:pPr>
            <a:r>
              <a:rPr lang="en-US" sz="2400" dirty="0"/>
              <a:t>Monitoring cancer target during the treatment</a:t>
            </a:r>
          </a:p>
          <a:p>
            <a:pPr marL="342900" indent="-342900">
              <a:buFont typeface="Arial" panose="020B0604020202020204" pitchFamily="34" charset="0"/>
              <a:buChar char="•"/>
            </a:pPr>
            <a:r>
              <a:rPr lang="en-US" sz="2400" dirty="0"/>
              <a:t>Fine-tune radiation treatment plan to daily changes</a:t>
            </a:r>
          </a:p>
          <a:p>
            <a:pPr marL="342900" indent="-342900">
              <a:buFont typeface="Arial" panose="020B0604020202020204" pitchFamily="34" charset="0"/>
              <a:buChar char="•"/>
            </a:pPr>
            <a:r>
              <a:rPr lang="en-US" sz="2400" dirty="0"/>
              <a:t>Goal: Increase therapeutic outcome</a:t>
            </a:r>
          </a:p>
        </p:txBody>
      </p:sp>
      <p:sp>
        <p:nvSpPr>
          <p:cNvPr id="4" name="Text Placeholder 3">
            <a:extLst>
              <a:ext uri="{FF2B5EF4-FFF2-40B4-BE49-F238E27FC236}">
                <a16:creationId xmlns:a16="http://schemas.microsoft.com/office/drawing/2014/main" id="{4A1B7645-57F9-42F4-811F-1826A8C69802}"/>
              </a:ext>
            </a:extLst>
          </p:cNvPr>
          <p:cNvSpPr>
            <a:spLocks noGrp="1"/>
          </p:cNvSpPr>
          <p:nvPr>
            <p:ph type="body" sz="quarter" idx="11"/>
          </p:nvPr>
        </p:nvSpPr>
        <p:spPr>
          <a:xfrm>
            <a:off x="533400" y="495300"/>
            <a:ext cx="10565232" cy="512465"/>
          </a:xfrm>
        </p:spPr>
        <p:txBody>
          <a:bodyPr/>
          <a:lstStyle/>
          <a:p>
            <a:r>
              <a:rPr lang="en-US" dirty="0"/>
              <a:t>State of the art in radiation therapy</a:t>
            </a:r>
          </a:p>
        </p:txBody>
      </p:sp>
      <p:sp>
        <p:nvSpPr>
          <p:cNvPr id="5" name="Text Placeholder 4">
            <a:extLst>
              <a:ext uri="{FF2B5EF4-FFF2-40B4-BE49-F238E27FC236}">
                <a16:creationId xmlns:a16="http://schemas.microsoft.com/office/drawing/2014/main" id="{001CC70E-C416-1FFD-A4C3-455DCA6B76BC}"/>
              </a:ext>
            </a:extLst>
          </p:cNvPr>
          <p:cNvSpPr>
            <a:spLocks noGrp="1"/>
          </p:cNvSpPr>
          <p:nvPr>
            <p:ph type="body" sz="quarter" idx="17"/>
          </p:nvPr>
        </p:nvSpPr>
        <p:spPr/>
        <p:txBody>
          <a:bodyPr/>
          <a:lstStyle/>
          <a:p>
            <a:endParaRPr lang="en-US"/>
          </a:p>
        </p:txBody>
      </p:sp>
      <p:pic>
        <p:nvPicPr>
          <p:cNvPr id="6" name="Picture 2" descr="RefleXion is developing biology-guided radiotherapy* (BgRT), which incorporates positron-emission tomography (PET) data to enable tumors to continuously signal their location. The BgRT technology will synchronize these data with the linear accelerator to direct radiotherapy to tumors with sub-second latency. Currently, the RefleXion X1 machine is cleared for the delivery of stereotactic body radiotherapy (SBRT), stereotactic radiosurgery (SRS) and intensity modulated radiotherapy (IMRT). ">
            <a:extLst>
              <a:ext uri="{FF2B5EF4-FFF2-40B4-BE49-F238E27FC236}">
                <a16:creationId xmlns:a16="http://schemas.microsoft.com/office/drawing/2014/main" id="{EAA6926C-58C5-8DC6-04D1-38129FD5C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56" y="3323828"/>
            <a:ext cx="5945707" cy="33449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C1BCC05-E6CF-721B-9B06-68F631CFC58A}"/>
              </a:ext>
            </a:extLst>
          </p:cNvPr>
          <p:cNvPicPr>
            <a:picLocks noChangeAspect="1"/>
          </p:cNvPicPr>
          <p:nvPr/>
        </p:nvPicPr>
        <p:blipFill>
          <a:blip r:embed="rId3"/>
          <a:stretch>
            <a:fillRect/>
          </a:stretch>
        </p:blipFill>
        <p:spPr>
          <a:xfrm>
            <a:off x="6363415" y="3323828"/>
            <a:ext cx="5209460" cy="3455907"/>
          </a:xfrm>
          <a:prstGeom prst="rect">
            <a:avLst/>
          </a:prstGeom>
        </p:spPr>
      </p:pic>
      <p:sp>
        <p:nvSpPr>
          <p:cNvPr id="3" name="TextBox 2"/>
          <p:cNvSpPr txBox="1"/>
          <p:nvPr/>
        </p:nvSpPr>
        <p:spPr>
          <a:xfrm>
            <a:off x="4691162" y="6267944"/>
            <a:ext cx="1672253" cy="369332"/>
          </a:xfrm>
          <a:prstGeom prst="rect">
            <a:avLst/>
          </a:prstGeom>
          <a:solidFill>
            <a:schemeClr val="bg1">
              <a:lumMod val="95000"/>
              <a:alpha val="77000"/>
            </a:schemeClr>
          </a:solidFill>
        </p:spPr>
        <p:txBody>
          <a:bodyPr wrap="none" rtlCol="0">
            <a:spAutoFit/>
          </a:bodyPr>
          <a:lstStyle/>
          <a:p>
            <a:pPr algn="l"/>
            <a:r>
              <a:rPr lang="en-US" b="1" dirty="0" err="1">
                <a:solidFill>
                  <a:srgbClr val="FF0000"/>
                </a:solidFill>
              </a:rPr>
              <a:t>Machine+PET</a:t>
            </a:r>
            <a:endParaRPr lang="en-US" b="1" dirty="0">
              <a:solidFill>
                <a:srgbClr val="FF0000"/>
              </a:solidFill>
            </a:endParaRPr>
          </a:p>
        </p:txBody>
      </p:sp>
      <p:sp>
        <p:nvSpPr>
          <p:cNvPr id="8" name="TextBox 7"/>
          <p:cNvSpPr txBox="1"/>
          <p:nvPr/>
        </p:nvSpPr>
        <p:spPr>
          <a:xfrm>
            <a:off x="9903893" y="6362018"/>
            <a:ext cx="1718740" cy="369332"/>
          </a:xfrm>
          <a:prstGeom prst="rect">
            <a:avLst/>
          </a:prstGeom>
          <a:solidFill>
            <a:schemeClr val="bg1">
              <a:lumMod val="95000"/>
              <a:alpha val="69000"/>
            </a:schemeClr>
          </a:solidFill>
        </p:spPr>
        <p:txBody>
          <a:bodyPr wrap="none" rtlCol="0">
            <a:spAutoFit/>
          </a:bodyPr>
          <a:lstStyle/>
          <a:p>
            <a:pPr algn="l"/>
            <a:r>
              <a:rPr lang="en-US" b="1" dirty="0" err="1">
                <a:solidFill>
                  <a:srgbClr val="FF0000"/>
                </a:solidFill>
              </a:rPr>
              <a:t>Machine+MRI</a:t>
            </a:r>
            <a:endParaRPr lang="en-US" b="1" dirty="0">
              <a:solidFill>
                <a:srgbClr val="FF0000"/>
              </a:solidFill>
            </a:endParaRPr>
          </a:p>
        </p:txBody>
      </p:sp>
    </p:spTree>
    <p:extLst>
      <p:ext uri="{BB962C8B-B14F-4D97-AF65-F5344CB8AC3E}">
        <p14:creationId xmlns:p14="http://schemas.microsoft.com/office/powerpoint/2010/main" val="671651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2356918" y="5007759"/>
            <a:ext cx="5659760" cy="1726416"/>
          </a:xfrm>
          <a:solidFill>
            <a:schemeClr val="bg1"/>
          </a:solidFill>
        </p:spPr>
        <p:txBody>
          <a:bodyPr/>
          <a:lstStyle/>
          <a:p>
            <a:pPr marL="342900" indent="-342900">
              <a:buFont typeface="Arial" panose="020B0604020202020204" pitchFamily="34" charset="0"/>
              <a:buChar char="•"/>
            </a:pPr>
            <a:r>
              <a:rPr lang="en-US" dirty="0"/>
              <a:t>Biologically Guided RT: PET signal, metabolic response or tumor guides RT, “functional imaging based RT” </a:t>
            </a:r>
          </a:p>
          <a:p>
            <a:pPr marL="342900" indent="-342900">
              <a:buFont typeface="Arial" panose="020B0604020202020204" pitchFamily="34" charset="0"/>
              <a:buChar char="•"/>
            </a:pPr>
            <a:r>
              <a:rPr lang="en-US" dirty="0"/>
              <a:t>Tumor-adaptive RT planning</a:t>
            </a:r>
          </a:p>
          <a:p>
            <a:pPr marL="342900" indent="-342900">
              <a:buFont typeface="Arial" panose="020B0604020202020204" pitchFamily="34" charset="0"/>
              <a:buChar char="•"/>
            </a:pPr>
            <a:r>
              <a:rPr lang="en-US" dirty="0"/>
              <a:t>Real-time tumor tracking</a:t>
            </a:r>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832104" y="478227"/>
            <a:ext cx="10565232" cy="454535"/>
          </a:xfrm>
        </p:spPr>
        <p:txBody>
          <a:bodyPr/>
          <a:lstStyle/>
          <a:p>
            <a:r>
              <a:rPr lang="en-US" dirty="0" err="1"/>
              <a:t>Reflexion</a:t>
            </a:r>
            <a:r>
              <a:rPr lang="en-US" dirty="0"/>
              <a:t>: RT machine + PET detector</a:t>
            </a:r>
          </a:p>
        </p:txBody>
      </p:sp>
      <p:pic>
        <p:nvPicPr>
          <p:cNvPr id="6" name="Picture 5"/>
          <p:cNvPicPr>
            <a:picLocks noChangeAspect="1"/>
          </p:cNvPicPr>
          <p:nvPr/>
        </p:nvPicPr>
        <p:blipFill>
          <a:blip r:embed="rId2"/>
          <a:stretch>
            <a:fillRect/>
          </a:stretch>
        </p:blipFill>
        <p:spPr>
          <a:xfrm>
            <a:off x="1694555" y="1048390"/>
            <a:ext cx="6455051" cy="3630966"/>
          </a:xfrm>
          <a:prstGeom prst="rect">
            <a:avLst/>
          </a:prstGeom>
        </p:spPr>
      </p:pic>
      <p:sp>
        <p:nvSpPr>
          <p:cNvPr id="7" name="AutoShape 2" descr="Our Technology - RefleX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3"/>
          <a:srcRect l="8131" t="40624" r="46854" b="2203"/>
          <a:stretch/>
        </p:blipFill>
        <p:spPr>
          <a:xfrm>
            <a:off x="8104169" y="3430707"/>
            <a:ext cx="1982806" cy="3435659"/>
          </a:xfrm>
          <a:prstGeom prst="rect">
            <a:avLst/>
          </a:prstGeom>
        </p:spPr>
      </p:pic>
      <p:cxnSp>
        <p:nvCxnSpPr>
          <p:cNvPr id="10" name="Straight Arrow Connector 9"/>
          <p:cNvCxnSpPr/>
          <p:nvPr/>
        </p:nvCxnSpPr>
        <p:spPr>
          <a:xfrm flipH="1" flipV="1">
            <a:off x="6848455" y="4537979"/>
            <a:ext cx="1168223" cy="70856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898057" y="2646541"/>
            <a:ext cx="2934398" cy="11244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4"/>
          <a:srcRect l="46689" t="35060" r="6628" b="8764"/>
          <a:stretch/>
        </p:blipFill>
        <p:spPr>
          <a:xfrm>
            <a:off x="9976225" y="1299683"/>
            <a:ext cx="1891828" cy="3210174"/>
          </a:xfrm>
          <a:prstGeom prst="rect">
            <a:avLst/>
          </a:prstGeom>
        </p:spPr>
      </p:pic>
      <p:pic>
        <p:nvPicPr>
          <p:cNvPr id="19" name="Picture 18"/>
          <p:cNvPicPr>
            <a:picLocks noChangeAspect="1"/>
          </p:cNvPicPr>
          <p:nvPr/>
        </p:nvPicPr>
        <p:blipFill rotWithShape="1">
          <a:blip r:embed="rId5"/>
          <a:srcRect l="14830" t="42430" r="39295" b="1963"/>
          <a:stretch/>
        </p:blipFill>
        <p:spPr>
          <a:xfrm>
            <a:off x="237007" y="3030361"/>
            <a:ext cx="2049808" cy="3565510"/>
          </a:xfrm>
          <a:prstGeom prst="rect">
            <a:avLst/>
          </a:prstGeom>
        </p:spPr>
      </p:pic>
      <p:cxnSp>
        <p:nvCxnSpPr>
          <p:cNvPr id="21" name="Straight Arrow Connector 20"/>
          <p:cNvCxnSpPr/>
          <p:nvPr/>
        </p:nvCxnSpPr>
        <p:spPr>
          <a:xfrm flipV="1">
            <a:off x="2209800" y="3808521"/>
            <a:ext cx="3904920" cy="51757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3535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2104" y="5592269"/>
            <a:ext cx="10565232" cy="928330"/>
          </a:xfrm>
        </p:spPr>
        <p:txBody>
          <a:bodyPr/>
          <a:lstStyle/>
          <a:p>
            <a:pPr marL="342900" indent="-342900">
              <a:spcBef>
                <a:spcPts val="200"/>
              </a:spcBef>
              <a:buFont typeface="Arial" panose="020B0604020202020204" pitchFamily="34" charset="0"/>
              <a:buChar char="•"/>
            </a:pPr>
            <a:r>
              <a:rPr lang="en-US" dirty="0"/>
              <a:t>Limited-time-sample (LTS) PET image to track </a:t>
            </a:r>
            <a:r>
              <a:rPr lang="en-US" dirty="0" smtClean="0"/>
              <a:t>tumor: </a:t>
            </a:r>
            <a:r>
              <a:rPr lang="en-US" dirty="0"/>
              <a:t>100ms per image</a:t>
            </a:r>
          </a:p>
          <a:p>
            <a:pPr marL="342900" indent="-342900">
              <a:spcBef>
                <a:spcPts val="200"/>
              </a:spcBef>
              <a:buFont typeface="Arial" panose="020B0604020202020204" pitchFamily="34" charset="0"/>
              <a:buChar char="•"/>
            </a:pPr>
            <a:r>
              <a:rPr lang="en-US" dirty="0"/>
              <a:t>FULL: Sum of the derived partial sample of each LTS, ~ 500 </a:t>
            </a:r>
            <a:r>
              <a:rPr lang="en-US" dirty="0" err="1"/>
              <a:t>ms</a:t>
            </a:r>
            <a:r>
              <a:rPr lang="en-US" dirty="0"/>
              <a:t> in 60 RPM (half rotation)  </a:t>
            </a:r>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1"/>
          </p:nvPr>
        </p:nvSpPr>
        <p:spPr>
          <a:xfrm>
            <a:off x="832104" y="547465"/>
            <a:ext cx="10565232" cy="500285"/>
          </a:xfrm>
        </p:spPr>
        <p:txBody>
          <a:bodyPr/>
          <a:lstStyle/>
          <a:p>
            <a:r>
              <a:rPr lang="en-US" dirty="0"/>
              <a:t>Signals for PET imaging</a:t>
            </a:r>
          </a:p>
        </p:txBody>
      </p:sp>
      <p:pic>
        <p:nvPicPr>
          <p:cNvPr id="6" name="Picture 5"/>
          <p:cNvPicPr>
            <a:picLocks noChangeAspect="1"/>
          </p:cNvPicPr>
          <p:nvPr/>
        </p:nvPicPr>
        <p:blipFill>
          <a:blip r:embed="rId2"/>
          <a:stretch>
            <a:fillRect/>
          </a:stretch>
        </p:blipFill>
        <p:spPr>
          <a:xfrm>
            <a:off x="603580" y="1404580"/>
            <a:ext cx="11207192" cy="3932348"/>
          </a:xfrm>
          <a:prstGeom prst="rect">
            <a:avLst/>
          </a:prstGeom>
        </p:spPr>
      </p:pic>
      <p:sp>
        <p:nvSpPr>
          <p:cNvPr id="7" name="Rectangle 6"/>
          <p:cNvSpPr/>
          <p:nvPr/>
        </p:nvSpPr>
        <p:spPr>
          <a:xfrm>
            <a:off x="6207176" y="1035248"/>
            <a:ext cx="3183885" cy="369332"/>
          </a:xfrm>
          <a:prstGeom prst="rect">
            <a:avLst/>
          </a:prstGeom>
        </p:spPr>
        <p:txBody>
          <a:bodyPr wrap="none">
            <a:spAutoFit/>
          </a:bodyPr>
          <a:lstStyle/>
          <a:p>
            <a:r>
              <a:rPr lang="en-US" b="1" dirty="0">
                <a:solidFill>
                  <a:srgbClr val="FF0000"/>
                </a:solidFill>
              </a:rPr>
              <a:t>BTZ: biology-tracking zone.</a:t>
            </a:r>
          </a:p>
        </p:txBody>
      </p:sp>
      <p:sp>
        <p:nvSpPr>
          <p:cNvPr id="8" name="TextBox 7"/>
          <p:cNvSpPr txBox="1"/>
          <p:nvPr/>
        </p:nvSpPr>
        <p:spPr>
          <a:xfrm>
            <a:off x="9067800" y="6343650"/>
            <a:ext cx="2561920" cy="369332"/>
          </a:xfrm>
          <a:prstGeom prst="rect">
            <a:avLst/>
          </a:prstGeom>
          <a:noFill/>
        </p:spPr>
        <p:txBody>
          <a:bodyPr wrap="none" rtlCol="0">
            <a:spAutoFit/>
          </a:bodyPr>
          <a:lstStyle/>
          <a:p>
            <a:pPr algn="l"/>
            <a:r>
              <a:rPr lang="en-US" dirty="0" err="1"/>
              <a:t>Shirvani</a:t>
            </a:r>
            <a:r>
              <a:rPr lang="en-US" dirty="0"/>
              <a:t> et al, 2021, BJR</a:t>
            </a:r>
          </a:p>
        </p:txBody>
      </p:sp>
    </p:spTree>
    <p:extLst>
      <p:ext uri="{BB962C8B-B14F-4D97-AF65-F5344CB8AC3E}">
        <p14:creationId xmlns:p14="http://schemas.microsoft.com/office/powerpoint/2010/main" val="3734821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848719" y="2676525"/>
            <a:ext cx="10565232" cy="3407522"/>
          </a:xfrm>
        </p:spPr>
        <p:txBody>
          <a:bodyPr/>
          <a:lstStyle/>
          <a:p>
            <a:endParaRPr lang="en-US" dirty="0"/>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6" name="Picture 5">
            <a:extLst>
              <a:ext uri="{FF2B5EF4-FFF2-40B4-BE49-F238E27FC236}">
                <a16:creationId xmlns:a16="http://schemas.microsoft.com/office/drawing/2014/main" id="{18316FC4-E17D-7824-AB8B-CBBCC3DC7881}"/>
              </a:ext>
            </a:extLst>
          </p:cNvPr>
          <p:cNvPicPr>
            <a:picLocks noChangeAspect="1"/>
          </p:cNvPicPr>
          <p:nvPr/>
        </p:nvPicPr>
        <p:blipFill>
          <a:blip r:embed="rId2"/>
          <a:srcRect b="47638"/>
          <a:stretch/>
        </p:blipFill>
        <p:spPr>
          <a:xfrm>
            <a:off x="228850" y="481678"/>
            <a:ext cx="3532869" cy="3224426"/>
          </a:xfrm>
          <a:prstGeom prst="rect">
            <a:avLst/>
          </a:prstGeom>
        </p:spPr>
      </p:pic>
      <p:pic>
        <p:nvPicPr>
          <p:cNvPr id="7" name="Picture 6">
            <a:extLst>
              <a:ext uri="{FF2B5EF4-FFF2-40B4-BE49-F238E27FC236}">
                <a16:creationId xmlns:a16="http://schemas.microsoft.com/office/drawing/2014/main" id="{FECA3E7A-C145-8C96-F65C-1D01CF99E828}"/>
              </a:ext>
            </a:extLst>
          </p:cNvPr>
          <p:cNvPicPr>
            <a:picLocks noChangeAspect="1"/>
          </p:cNvPicPr>
          <p:nvPr/>
        </p:nvPicPr>
        <p:blipFill>
          <a:blip r:embed="rId3"/>
          <a:stretch>
            <a:fillRect/>
          </a:stretch>
        </p:blipFill>
        <p:spPr>
          <a:xfrm>
            <a:off x="6114720" y="1159513"/>
            <a:ext cx="5907128" cy="3628664"/>
          </a:xfrm>
          <a:prstGeom prst="rect">
            <a:avLst/>
          </a:prstGeom>
        </p:spPr>
      </p:pic>
      <p:sp>
        <p:nvSpPr>
          <p:cNvPr id="8" name="AutoShape 2">
            <a:extLst>
              <a:ext uri="{FF2B5EF4-FFF2-40B4-BE49-F238E27FC236}">
                <a16:creationId xmlns:a16="http://schemas.microsoft.com/office/drawing/2014/main" id="{F76CF3D4-3804-8D79-E795-3DA560E5C3A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a:extLst>
              <a:ext uri="{FF2B5EF4-FFF2-40B4-BE49-F238E27FC236}">
                <a16:creationId xmlns:a16="http://schemas.microsoft.com/office/drawing/2014/main" id="{69AF52D0-9077-8BFF-2298-6397530227BF}"/>
              </a:ext>
            </a:extLst>
          </p:cNvPr>
          <p:cNvSpPr>
            <a:spLocks noChangeAspect="1" noChangeArrowheads="1"/>
          </p:cNvSpPr>
          <p:nvPr/>
        </p:nvSpPr>
        <p:spPr bwMode="auto">
          <a:xfrm>
            <a:off x="6535647" y="370610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6499636" y="5252281"/>
            <a:ext cx="5692364" cy="1200329"/>
          </a:xfrm>
          <a:prstGeom prst="rect">
            <a:avLst/>
          </a:prstGeom>
        </p:spPr>
        <p:txBody>
          <a:bodyPr wrap="square">
            <a:spAutoFit/>
          </a:bodyPr>
          <a:lstStyle/>
          <a:p>
            <a:pPr marL="285750" indent="-285750">
              <a:buFont typeface="Arial" panose="020B0604020202020204" pitchFamily="34" charset="0"/>
              <a:buChar char="•"/>
            </a:pPr>
            <a:r>
              <a:rPr lang="en-US" dirty="0">
                <a:solidFill>
                  <a:srgbClr val="1F1F1F"/>
                </a:solidFill>
                <a:latin typeface="ElsevierGulliver"/>
              </a:rPr>
              <a:t>Accelerator is mounted on a ring gantry </a:t>
            </a:r>
          </a:p>
          <a:p>
            <a:pPr marL="285750" indent="-285750">
              <a:buFont typeface="Arial" panose="020B0604020202020204" pitchFamily="34" charset="0"/>
              <a:buChar char="•"/>
            </a:pPr>
            <a:r>
              <a:rPr lang="en-US" dirty="0" err="1">
                <a:solidFill>
                  <a:srgbClr val="1F1F1F"/>
                </a:solidFill>
                <a:latin typeface="ElsevierGulliver"/>
              </a:rPr>
              <a:t>Superconduction</a:t>
            </a:r>
            <a:r>
              <a:rPr lang="en-US" dirty="0">
                <a:solidFill>
                  <a:srgbClr val="1F1F1F"/>
                </a:solidFill>
                <a:latin typeface="ElsevierGulliver"/>
              </a:rPr>
              <a:t> coils are repositioned to create a low field toroid and to create a beam portal</a:t>
            </a:r>
          </a:p>
          <a:p>
            <a:pPr marL="285750" indent="-285750">
              <a:buFont typeface="Arial" panose="020B0604020202020204" pitchFamily="34" charset="0"/>
              <a:buChar char="•"/>
            </a:pPr>
            <a:r>
              <a:rPr lang="en-US" dirty="0">
                <a:solidFill>
                  <a:srgbClr val="1F1F1F"/>
                </a:solidFill>
                <a:latin typeface="ElsevierGulliver"/>
              </a:rPr>
              <a:t>Gradient coil is split to allow beam passage</a:t>
            </a:r>
            <a:endParaRPr lang="en-US" dirty="0"/>
          </a:p>
        </p:txBody>
      </p:sp>
      <p:sp>
        <p:nvSpPr>
          <p:cNvPr id="11" name="Text Placeholder 2">
            <a:extLst>
              <a:ext uri="{FF2B5EF4-FFF2-40B4-BE49-F238E27FC236}">
                <a16:creationId xmlns:a16="http://schemas.microsoft.com/office/drawing/2014/main" id="{FBFBBF35-902E-DA05-9683-BBBFCF140CC3}"/>
              </a:ext>
            </a:extLst>
          </p:cNvPr>
          <p:cNvSpPr txBox="1">
            <a:spLocks/>
          </p:cNvSpPr>
          <p:nvPr/>
        </p:nvSpPr>
        <p:spPr bwMode="auto">
          <a:xfrm>
            <a:off x="4749905" y="72730"/>
            <a:ext cx="10565232" cy="81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marL="0" indent="0" algn="l" defTabSz="914400" rtl="0" eaLnBrk="1" fontAlgn="base" latinLnBrk="0" hangingPunct="1">
              <a:lnSpc>
                <a:spcPct val="90000"/>
              </a:lnSpc>
              <a:spcBef>
                <a:spcPct val="0"/>
              </a:spcBef>
              <a:spcAft>
                <a:spcPct val="0"/>
              </a:spcAft>
              <a:buFont typeface="Arial" panose="020B0604020202020204" pitchFamily="34" charset="0"/>
              <a:buNone/>
              <a:defRPr lang="en-US" sz="3600" b="1" i="0" kern="3000" spc="40" baseline="0" dirty="0" smtClean="0">
                <a:solidFill>
                  <a:schemeClr val="tx1"/>
                </a:solidFill>
                <a:latin typeface="AntennaCond" pitchFamily="2" charset="77"/>
                <a:ea typeface="+mj-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2pPr>
            <a:lvl3pPr marL="1143000" indent="-228600" algn="l" rtl="0" eaLnBrk="1" fontAlgn="base" hangingPunct="1">
              <a:lnSpc>
                <a:spcPct val="103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MRI image guided RT</a:t>
            </a:r>
          </a:p>
        </p:txBody>
      </p:sp>
      <p:sp>
        <p:nvSpPr>
          <p:cNvPr id="3" name="Rectangle 2">
            <a:extLst>
              <a:ext uri="{FF2B5EF4-FFF2-40B4-BE49-F238E27FC236}">
                <a16:creationId xmlns:a16="http://schemas.microsoft.com/office/drawing/2014/main" id="{0608FE0D-E8E6-F26E-75DF-73C5916D352E}"/>
              </a:ext>
            </a:extLst>
          </p:cNvPr>
          <p:cNvSpPr/>
          <p:nvPr/>
        </p:nvSpPr>
        <p:spPr>
          <a:xfrm>
            <a:off x="563472" y="5806279"/>
            <a:ext cx="5046753" cy="646331"/>
          </a:xfrm>
          <a:prstGeom prst="rect">
            <a:avLst/>
          </a:prstGeom>
        </p:spPr>
        <p:txBody>
          <a:bodyPr wrap="square">
            <a:spAutoFit/>
          </a:bodyPr>
          <a:lstStyle/>
          <a:p>
            <a:pPr marL="285750" indent="-285750">
              <a:buFont typeface="Arial" panose="020B0604020202020204" pitchFamily="34" charset="0"/>
              <a:buChar char="•"/>
            </a:pPr>
            <a:r>
              <a:rPr lang="en-US" dirty="0">
                <a:solidFill>
                  <a:srgbClr val="1F1F1F"/>
                </a:solidFill>
                <a:latin typeface="ElsevierGulliver"/>
              </a:rPr>
              <a:t>Accelerator is mounted on a ring gantry. </a:t>
            </a:r>
          </a:p>
          <a:p>
            <a:pPr marL="285750" indent="-285750">
              <a:buFont typeface="Arial" panose="020B0604020202020204" pitchFamily="34" charset="0"/>
              <a:buChar char="•"/>
            </a:pPr>
            <a:r>
              <a:rPr lang="en-US" dirty="0">
                <a:solidFill>
                  <a:srgbClr val="1F1F1F"/>
                </a:solidFill>
                <a:latin typeface="ElsevierGulliver"/>
              </a:rPr>
              <a:t>It is sandwiched between two separate MRI units</a:t>
            </a:r>
          </a:p>
        </p:txBody>
      </p:sp>
      <p:pic>
        <p:nvPicPr>
          <p:cNvPr id="12" name="Picture 11">
            <a:extLst>
              <a:ext uri="{FF2B5EF4-FFF2-40B4-BE49-F238E27FC236}">
                <a16:creationId xmlns:a16="http://schemas.microsoft.com/office/drawing/2014/main" id="{AEB84A0B-17CE-AD63-D183-CB2718AE77A3}"/>
              </a:ext>
            </a:extLst>
          </p:cNvPr>
          <p:cNvPicPr>
            <a:picLocks noChangeAspect="1"/>
          </p:cNvPicPr>
          <p:nvPr/>
        </p:nvPicPr>
        <p:blipFill>
          <a:blip r:embed="rId2"/>
          <a:srcRect t="52770"/>
          <a:stretch/>
        </p:blipFill>
        <p:spPr>
          <a:xfrm>
            <a:off x="2410731" y="2816376"/>
            <a:ext cx="3532869" cy="2908440"/>
          </a:xfrm>
          <a:prstGeom prst="rect">
            <a:avLst/>
          </a:prstGeom>
        </p:spPr>
      </p:pic>
    </p:spTree>
    <p:extLst>
      <p:ext uri="{BB962C8B-B14F-4D97-AF65-F5344CB8AC3E}">
        <p14:creationId xmlns:p14="http://schemas.microsoft.com/office/powerpoint/2010/main" val="40317249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p:txBody>
          <a:bodyPr/>
          <a:lstStyle/>
          <a:p>
            <a:endParaRPr lang="en-US" dirty="0"/>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619125" y="437873"/>
            <a:ext cx="10565232" cy="951180"/>
          </a:xfrm>
        </p:spPr>
        <p:txBody>
          <a:bodyPr/>
          <a:lstStyle/>
          <a:p>
            <a:r>
              <a:rPr lang="en-US" sz="3200" dirty="0">
                <a:effectLst>
                  <a:outerShdw blurRad="38100" dist="38100" dir="2700000" algn="tl">
                    <a:srgbClr val="000000">
                      <a:alpha val="43137"/>
                    </a:srgbClr>
                  </a:outerShdw>
                </a:effectLst>
              </a:rPr>
              <a:t>RT machine with MRI attached</a:t>
            </a:r>
          </a:p>
          <a:p>
            <a:endParaRPr lang="en-US" dirty="0"/>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579" y="1043779"/>
            <a:ext cx="6723665" cy="3623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413500" y="2518202"/>
            <a:ext cx="5159375" cy="91013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p:spPr>
        <p:txBody>
          <a:bodyPr wrap="square" lIns="108852" tIns="54426" rIns="108852" bIns="54426" rtlCol="0">
            <a:spAutoFit/>
          </a:bodyPr>
          <a:lstStyle/>
          <a:p>
            <a:r>
              <a:rPr lang="en-US" sz="2600" b="1" dirty="0" err="1">
                <a:solidFill>
                  <a:srgbClr val="0000FF"/>
                </a:solidFill>
                <a:effectLst>
                  <a:outerShdw blurRad="38100" dist="38100" dir="2700000" algn="tl">
                    <a:srgbClr val="000000">
                      <a:alpha val="43137"/>
                    </a:srgbClr>
                  </a:outerShdw>
                </a:effectLst>
              </a:rPr>
              <a:t>ViewRay</a:t>
            </a:r>
            <a:r>
              <a:rPr lang="en-US" sz="2600" b="1" dirty="0">
                <a:solidFill>
                  <a:srgbClr val="0000FF"/>
                </a:solidFill>
                <a:effectLst>
                  <a:outerShdw blurRad="38100" dist="38100" dir="2700000" algn="tl">
                    <a:srgbClr val="000000">
                      <a:alpha val="43137"/>
                    </a:srgbClr>
                  </a:outerShdw>
                </a:effectLst>
              </a:rPr>
              <a:t> </a:t>
            </a:r>
            <a:r>
              <a:rPr lang="en-US" sz="2600" b="1" dirty="0" err="1">
                <a:solidFill>
                  <a:srgbClr val="0000FF"/>
                </a:solidFill>
                <a:effectLst>
                  <a:outerShdw blurRad="38100" dist="38100" dir="2700000" algn="tl">
                    <a:srgbClr val="000000">
                      <a:alpha val="43137"/>
                    </a:srgbClr>
                  </a:outerShdw>
                </a:effectLst>
              </a:rPr>
              <a:t>MRI</a:t>
            </a:r>
            <a:r>
              <a:rPr lang="en-US" sz="2600" dirty="0" err="1">
                <a:solidFill>
                  <a:srgbClr val="0000FF"/>
                </a:solidFill>
                <a:effectLst>
                  <a:outerShdw blurRad="38100" dist="38100" dir="2700000" algn="tl">
                    <a:srgbClr val="000000">
                      <a:alpha val="43137"/>
                    </a:srgbClr>
                  </a:outerShdw>
                </a:effectLst>
              </a:rPr>
              <a:t>dian</a:t>
            </a:r>
            <a:r>
              <a:rPr lang="en-US" sz="2600" b="1" dirty="0">
                <a:solidFill>
                  <a:srgbClr val="0000FF"/>
                </a:solidFill>
                <a:effectLst>
                  <a:outerShdw blurRad="38100" dist="38100" dir="2700000" algn="tl">
                    <a:srgbClr val="000000">
                      <a:alpha val="43137"/>
                    </a:srgbClr>
                  </a:outerShdw>
                </a:effectLst>
              </a:rPr>
              <a:t>: MRI scanner + Treatment machine</a:t>
            </a:r>
          </a:p>
        </p:txBody>
      </p:sp>
      <p:sp>
        <p:nvSpPr>
          <p:cNvPr id="9" name="TextBox 8"/>
          <p:cNvSpPr txBox="1"/>
          <p:nvPr/>
        </p:nvSpPr>
        <p:spPr>
          <a:xfrm>
            <a:off x="9457121" y="3850473"/>
            <a:ext cx="1447800" cy="492443"/>
          </a:xfrm>
          <a:prstGeom prst="rect">
            <a:avLst/>
          </a:prstGeom>
          <a:solidFill>
            <a:schemeClr val="bg1"/>
          </a:solidFill>
        </p:spPr>
        <p:txBody>
          <a:bodyPr wrap="square" rtlCol="0">
            <a:spAutoFit/>
          </a:bodyPr>
          <a:lstStyle/>
          <a:p>
            <a:r>
              <a:rPr lang="en-US" b="1" dirty="0">
                <a:effectLst>
                  <a:outerShdw blurRad="38100" dist="38100" dir="2700000" algn="tl">
                    <a:srgbClr val="000000">
                      <a:alpha val="43137"/>
                    </a:srgbClr>
                  </a:outerShdw>
                </a:effectLst>
              </a:rPr>
              <a:t>   MRI</a:t>
            </a:r>
          </a:p>
        </p:txBody>
      </p:sp>
      <p:sp>
        <p:nvSpPr>
          <p:cNvPr id="10" name="TextBox 9"/>
          <p:cNvSpPr txBox="1"/>
          <p:nvPr/>
        </p:nvSpPr>
        <p:spPr>
          <a:xfrm>
            <a:off x="5333889" y="3916917"/>
            <a:ext cx="1724355" cy="369332"/>
          </a:xfrm>
          <a:prstGeom prst="rect">
            <a:avLst/>
          </a:prstGeom>
          <a:solidFill>
            <a:schemeClr val="bg1"/>
          </a:solidFill>
        </p:spPr>
        <p:txBody>
          <a:bodyPr wrap="square" rtlCol="0">
            <a:spAutoFit/>
          </a:bodyPr>
          <a:lstStyle/>
          <a:p>
            <a:r>
              <a:rPr lang="en-US" b="1" dirty="0">
                <a:effectLst>
                  <a:outerShdw blurRad="38100" dist="38100" dir="2700000" algn="tl">
                    <a:srgbClr val="000000">
                      <a:alpha val="43137"/>
                    </a:srgbClr>
                  </a:outerShdw>
                </a:effectLst>
              </a:rPr>
              <a:t>   3D CT</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148"/>
          <a:stretch/>
        </p:blipFill>
        <p:spPr bwMode="auto">
          <a:xfrm>
            <a:off x="3759200" y="4286249"/>
            <a:ext cx="8331200" cy="2571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87259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9420613" y="2878629"/>
            <a:ext cx="2609852" cy="2936480"/>
          </a:xfrm>
        </p:spPr>
        <p:txBody>
          <a:bodyPr/>
          <a:lstStyle/>
          <a:p>
            <a:pPr marL="342900" indent="-342900">
              <a:buFont typeface="Arial" panose="020B0604020202020204" pitchFamily="34" charset="0"/>
              <a:buChar char="•"/>
            </a:pPr>
            <a:r>
              <a:rPr lang="en-US" dirty="0"/>
              <a:t>Blue: tumor</a:t>
            </a:r>
          </a:p>
          <a:p>
            <a:pPr marL="342900" indent="-342900">
              <a:buFont typeface="Arial" panose="020B0604020202020204" pitchFamily="34" charset="0"/>
              <a:buChar char="•"/>
            </a:pPr>
            <a:r>
              <a:rPr lang="en-US" dirty="0"/>
              <a:t>Orange: range of tumor excursion</a:t>
            </a:r>
          </a:p>
          <a:p>
            <a:pPr marL="342900" indent="-342900">
              <a:buFont typeface="Arial" panose="020B0604020202020204" pitchFamily="34" charset="0"/>
              <a:buChar char="•"/>
            </a:pPr>
            <a:r>
              <a:rPr lang="en-US" dirty="0"/>
              <a:t>Automatically Radiation beam on/off</a:t>
            </a:r>
          </a:p>
          <a:p>
            <a:pPr marL="342900" indent="-342900">
              <a:buFont typeface="Arial" panose="020B0604020202020204" pitchFamily="34" charset="0"/>
              <a:buChar char="•"/>
            </a:pPr>
            <a:r>
              <a:rPr lang="en-US" dirty="0"/>
              <a:t>Showing tumor motions</a:t>
            </a:r>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a:xfrm>
            <a:off x="9523249" y="6343003"/>
            <a:ext cx="2218583" cy="377691"/>
          </a:xfrm>
        </p:spPr>
        <p:txBody>
          <a:bodyPr/>
          <a:lstStyle/>
          <a:p>
            <a:r>
              <a:rPr lang="en-US" dirty="0"/>
              <a:t>Loyola University </a:t>
            </a:r>
            <a:r>
              <a:rPr lang="en-US" dirty="0" err="1"/>
              <a:t>chicago</a:t>
            </a:r>
            <a:endParaRPr lang="en-US" dirty="0"/>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625602" y="514997"/>
            <a:ext cx="10940796" cy="442944"/>
          </a:xfrm>
        </p:spPr>
        <p:txBody>
          <a:bodyPr/>
          <a:lstStyle/>
          <a:p>
            <a:r>
              <a:rPr lang="en-US" dirty="0"/>
              <a:t>MRI real-time tracking of tumors in the abdomen</a:t>
            </a:r>
          </a:p>
        </p:txBody>
      </p:sp>
      <p:pic>
        <p:nvPicPr>
          <p:cNvPr id="7" name="VRAY_Liver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8754" y="1288739"/>
            <a:ext cx="8277296" cy="5302370"/>
          </a:xfrm>
          <a:prstGeom prst="rect">
            <a:avLst/>
          </a:prstGeom>
        </p:spPr>
      </p:pic>
    </p:spTree>
    <p:extLst>
      <p:ext uri="{BB962C8B-B14F-4D97-AF65-F5344CB8AC3E}">
        <p14:creationId xmlns:p14="http://schemas.microsoft.com/office/powerpoint/2010/main" val="2943206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a:xfrm>
            <a:off x="632298" y="1438108"/>
            <a:ext cx="10565232" cy="681836"/>
          </a:xfrm>
        </p:spPr>
        <p:txBody>
          <a:bodyPr/>
          <a:lstStyle/>
          <a:p>
            <a:r>
              <a:rPr lang="en-US" sz="2400" dirty="0"/>
              <a:t>Stanford linear accelerator center (</a:t>
            </a:r>
            <a:r>
              <a:rPr lang="en-US" sz="2400" dirty="0" err="1"/>
              <a:t>slac</a:t>
            </a:r>
            <a:r>
              <a:rPr lang="en-US" sz="2400" dirty="0"/>
              <a:t>)</a:t>
            </a:r>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185322" y="287003"/>
            <a:ext cx="10565232" cy="924576"/>
          </a:xfrm>
        </p:spPr>
        <p:txBody>
          <a:bodyPr/>
          <a:lstStyle/>
          <a:p>
            <a:r>
              <a:rPr lang="en-US" dirty="0"/>
              <a:t>The longer, the better</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6" name="Picture 5">
            <a:extLst>
              <a:ext uri="{FF2B5EF4-FFF2-40B4-BE49-F238E27FC236}">
                <a16:creationId xmlns:a16="http://schemas.microsoft.com/office/drawing/2014/main" id="{0729BBFE-5C59-8E7D-DDD9-889555C73D14}"/>
              </a:ext>
            </a:extLst>
          </p:cNvPr>
          <p:cNvPicPr>
            <a:picLocks noChangeAspect="1"/>
          </p:cNvPicPr>
          <p:nvPr/>
        </p:nvPicPr>
        <p:blipFill>
          <a:blip r:embed="rId2"/>
          <a:stretch>
            <a:fillRect/>
          </a:stretch>
        </p:blipFill>
        <p:spPr>
          <a:xfrm>
            <a:off x="314544" y="1930451"/>
            <a:ext cx="11608254" cy="2962013"/>
          </a:xfrm>
          <a:prstGeom prst="rect">
            <a:avLst/>
          </a:prstGeom>
        </p:spPr>
      </p:pic>
      <p:cxnSp>
        <p:nvCxnSpPr>
          <p:cNvPr id="9" name="Straight Arrow Connector 8">
            <a:extLst>
              <a:ext uri="{FF2B5EF4-FFF2-40B4-BE49-F238E27FC236}">
                <a16:creationId xmlns:a16="http://schemas.microsoft.com/office/drawing/2014/main" id="{A58EC6E9-C33B-A60D-8E5A-C79398A3B557}"/>
              </a:ext>
            </a:extLst>
          </p:cNvPr>
          <p:cNvCxnSpPr/>
          <p:nvPr/>
        </p:nvCxnSpPr>
        <p:spPr>
          <a:xfrm flipV="1">
            <a:off x="654969" y="3119860"/>
            <a:ext cx="9377464" cy="1564204"/>
          </a:xfrm>
          <a:prstGeom prst="straightConnector1">
            <a:avLst/>
          </a:prstGeom>
          <a:ln w="2857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7077553" y="3934181"/>
            <a:ext cx="3107292" cy="445416"/>
          </a:xfrm>
        </p:spPr>
        <p:txBody>
          <a:bodyPr/>
          <a:lstStyle/>
          <a:p>
            <a:r>
              <a:rPr lang="en-US" sz="2400" b="1" dirty="0">
                <a:solidFill>
                  <a:srgbClr val="FFFF00"/>
                </a:solidFill>
              </a:rPr>
              <a:t>2 mi  (3219 meters)</a:t>
            </a:r>
          </a:p>
          <a:p>
            <a:endParaRPr lang="en-US" dirty="0"/>
          </a:p>
        </p:txBody>
      </p:sp>
      <p:sp>
        <p:nvSpPr>
          <p:cNvPr id="10" name="TextBox 9">
            <a:extLst>
              <a:ext uri="{FF2B5EF4-FFF2-40B4-BE49-F238E27FC236}">
                <a16:creationId xmlns:a16="http://schemas.microsoft.com/office/drawing/2014/main" id="{FFBA4DD7-E844-DFAC-1D76-F60799906FF5}"/>
              </a:ext>
            </a:extLst>
          </p:cNvPr>
          <p:cNvSpPr txBox="1"/>
          <p:nvPr/>
        </p:nvSpPr>
        <p:spPr>
          <a:xfrm>
            <a:off x="1127319" y="5318594"/>
            <a:ext cx="10276113" cy="707886"/>
          </a:xfrm>
          <a:prstGeom prst="rect">
            <a:avLst/>
          </a:prstGeom>
          <a:noFill/>
        </p:spPr>
        <p:txBody>
          <a:bodyPr wrap="square" rtlCol="0">
            <a:spAutoFit/>
          </a:bodyPr>
          <a:lstStyle/>
          <a:p>
            <a:pPr algn="l"/>
            <a:r>
              <a:rPr lang="en-US" sz="2000" dirty="0"/>
              <a:t>The Stanford Linear Detector (SLD) experiment to study Z-boson, quark and lepton,  Quantum Chromodynamics (QCD) through e- &amp; e+ collision at Z0-pole (1992-1998)</a:t>
            </a:r>
          </a:p>
        </p:txBody>
      </p:sp>
    </p:spTree>
    <p:extLst>
      <p:ext uri="{BB962C8B-B14F-4D97-AF65-F5344CB8AC3E}">
        <p14:creationId xmlns:p14="http://schemas.microsoft.com/office/powerpoint/2010/main" val="1592758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5492" y="1362927"/>
            <a:ext cx="10565232" cy="4963228"/>
          </a:xfrm>
        </p:spPr>
        <p:txBody>
          <a:bodyPr/>
          <a:lstStyle/>
          <a:p>
            <a:pPr marL="342900" indent="-342900">
              <a:buFont typeface="Arial" panose="020B0604020202020204" pitchFamily="34" charset="0"/>
              <a:buChar char="•"/>
            </a:pPr>
            <a:r>
              <a:rPr lang="en-US" sz="2800" dirty="0"/>
              <a:t>Detectors are essential in medical field</a:t>
            </a:r>
          </a:p>
          <a:p>
            <a:pPr marL="1028700" lvl="1" indent="-342900"/>
            <a:r>
              <a:rPr lang="en-US" sz="2400" dirty="0"/>
              <a:t>Radiation dose measurement</a:t>
            </a:r>
          </a:p>
          <a:p>
            <a:pPr marL="1028700" lvl="1" indent="-342900"/>
            <a:r>
              <a:rPr lang="en-US" sz="2400" dirty="0"/>
              <a:t>Quality assurance &amp; safety</a:t>
            </a:r>
          </a:p>
          <a:p>
            <a:pPr marL="1028700" lvl="1" indent="-342900"/>
            <a:r>
              <a:rPr lang="en-US" sz="2400" dirty="0"/>
              <a:t>Radiation dose monitoring</a:t>
            </a:r>
          </a:p>
          <a:p>
            <a:pPr marL="1028700" lvl="1" indent="-342900"/>
            <a:r>
              <a:rPr lang="en-US" sz="2400" dirty="0"/>
              <a:t>Essential components in medical images</a:t>
            </a:r>
          </a:p>
          <a:p>
            <a:pPr marL="1028700" lvl="1" indent="-342900"/>
            <a:r>
              <a:rPr lang="en-US" sz="2400" dirty="0"/>
              <a:t>Radiation protection &amp; safety</a:t>
            </a:r>
          </a:p>
          <a:p>
            <a:pPr marL="342900" indent="-342900">
              <a:buFont typeface="Arial" panose="020B0604020202020204" pitchFamily="34" charset="0"/>
              <a:buChar char="•"/>
            </a:pPr>
            <a:r>
              <a:rPr lang="en-US" sz="2800" dirty="0"/>
              <a:t>Many of these detectors had been developed in other physics fields, high-energy particle physics</a:t>
            </a:r>
          </a:p>
          <a:p>
            <a:pPr marL="342900" indent="-342900">
              <a:buFont typeface="Arial" panose="020B0604020202020204" pitchFamily="34" charset="0"/>
              <a:buChar char="•"/>
            </a:pPr>
            <a:r>
              <a:rPr lang="en-US" sz="2800" dirty="0"/>
              <a:t>Simple &amp; robust</a:t>
            </a:r>
          </a:p>
          <a:p>
            <a:pPr marL="342900" indent="-342900">
              <a:buFont typeface="Arial" panose="020B0604020202020204" pitchFamily="34" charset="0"/>
              <a:buChar char="•"/>
            </a:pPr>
            <a:r>
              <a:rPr lang="en-US" sz="2800" dirty="0"/>
              <a:t>Adopt newest and latest detector technologies</a:t>
            </a:r>
          </a:p>
          <a:p>
            <a:pPr marL="342900" indent="-342900">
              <a:buFont typeface="Arial" panose="020B0604020202020204" pitchFamily="34" charset="0"/>
              <a:buChar char="•"/>
            </a:pPr>
            <a:r>
              <a:rPr lang="en-US" sz="2800" dirty="0"/>
              <a:t>Clinical validation is must</a:t>
            </a:r>
          </a:p>
        </p:txBody>
      </p:sp>
      <p:sp>
        <p:nvSpPr>
          <p:cNvPr id="4" name="Text Placeholder 3"/>
          <p:cNvSpPr>
            <a:spLocks noGrp="1"/>
          </p:cNvSpPr>
          <p:nvPr>
            <p:ph type="body" sz="quarter" idx="11"/>
          </p:nvPr>
        </p:nvSpPr>
        <p:spPr>
          <a:xfrm>
            <a:off x="727329" y="387131"/>
            <a:ext cx="10565232" cy="776510"/>
          </a:xfrm>
        </p:spPr>
        <p:txBody>
          <a:bodyPr/>
          <a:lstStyle/>
          <a:p>
            <a:r>
              <a:rPr lang="en-US" dirty="0"/>
              <a:t>Summary</a:t>
            </a:r>
          </a:p>
        </p:txBody>
      </p:sp>
      <p:sp>
        <p:nvSpPr>
          <p:cNvPr id="5" name="Text Placeholder 4"/>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3079014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66DB282-64B1-7C05-3689-73769A018AC0}"/>
              </a:ext>
            </a:extLst>
          </p:cNvPr>
          <p:cNvSpPr>
            <a:spLocks noGrp="1"/>
          </p:cNvSpPr>
          <p:nvPr>
            <p:ph type="body" sz="quarter" idx="11"/>
          </p:nvPr>
        </p:nvSpPr>
        <p:spPr>
          <a:xfrm>
            <a:off x="782284" y="576642"/>
            <a:ext cx="10581577" cy="664797"/>
          </a:xfrm>
        </p:spPr>
        <p:txBody>
          <a:bodyPr rtlCol="0"/>
          <a:lstStyle/>
          <a:p>
            <a:r>
              <a:rPr lang="en-US" sz="4800" dirty="0">
                <a:solidFill>
                  <a:srgbClr val="FFC000"/>
                </a:solidFill>
              </a:rPr>
              <a:t>Acknowledgement</a:t>
            </a:r>
          </a:p>
        </p:txBody>
      </p:sp>
      <p:sp>
        <p:nvSpPr>
          <p:cNvPr id="4" name="Google Shape;680;p35">
            <a:extLst>
              <a:ext uri="{FF2B5EF4-FFF2-40B4-BE49-F238E27FC236}">
                <a16:creationId xmlns:a16="http://schemas.microsoft.com/office/drawing/2014/main" id="{F06FF789-2522-6BE9-33A2-4BC4034F8997}"/>
              </a:ext>
            </a:extLst>
          </p:cNvPr>
          <p:cNvSpPr txBox="1">
            <a:spLocks/>
          </p:cNvSpPr>
          <p:nvPr/>
        </p:nvSpPr>
        <p:spPr>
          <a:xfrm>
            <a:off x="162107" y="1936499"/>
            <a:ext cx="5467350" cy="3889375"/>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35000" marR="0" lvl="0" indent="-457200" algn="l" defTabSz="914400" rtl="0" eaLnBrk="1" fontAlgn="auto" latinLnBrk="0" hangingPunct="1">
              <a:lnSpc>
                <a:spcPct val="90000"/>
              </a:lnSpc>
              <a:spcBef>
                <a:spcPts val="1000"/>
              </a:spcBef>
              <a:spcAft>
                <a:spcPts val="0"/>
              </a:spcAft>
              <a:buClr>
                <a:schemeClr val="bg1"/>
              </a:buClr>
              <a:buSzPts val="2800"/>
              <a:buFont typeface="Arial"/>
              <a:buChar char="•"/>
              <a:tabLst/>
              <a:defRPr/>
            </a:pPr>
            <a:r>
              <a:rPr kumimoji="0" lang="en-US" sz="2800" b="0" i="0" strike="noStrike" kern="0" cap="none" spc="0" normalizeH="0" baseline="0" noProof="0" dirty="0">
                <a:ln>
                  <a:noFill/>
                </a:ln>
                <a:solidFill>
                  <a:schemeClr val="bg1"/>
                </a:solidFill>
                <a:effectLst/>
                <a:uLnTx/>
                <a:uFillTx/>
                <a:latin typeface="Calibri"/>
                <a:ea typeface="Calibri"/>
                <a:cs typeface="Calibri"/>
                <a:sym typeface="Calibri"/>
              </a:rPr>
              <a:t>Luke Layman, MS</a:t>
            </a:r>
          </a:p>
          <a:p>
            <a:pPr marL="177800" marR="0" lvl="0" indent="0" algn="l" defTabSz="914400" rtl="0" eaLnBrk="1" fontAlgn="auto" latinLnBrk="0" hangingPunct="1">
              <a:lnSpc>
                <a:spcPct val="90000"/>
              </a:lnSpc>
              <a:spcBef>
                <a:spcPts val="1000"/>
              </a:spcBef>
              <a:spcAft>
                <a:spcPts val="0"/>
              </a:spcAft>
              <a:buClr>
                <a:schemeClr val="bg1"/>
              </a:buClr>
              <a:buSzPts val="2800"/>
              <a:buNone/>
              <a:tabLst/>
              <a:defRPr/>
            </a:pPr>
            <a:endParaRPr kumimoji="0" lang="en-US" sz="2800" b="0" i="0" strike="noStrike" kern="0" cap="none" spc="0" normalizeH="0" baseline="0" noProof="0" dirty="0">
              <a:ln>
                <a:noFill/>
              </a:ln>
              <a:solidFill>
                <a:schemeClr val="bg1"/>
              </a:solidFill>
              <a:effectLst/>
              <a:uLnTx/>
              <a:uFillTx/>
              <a:latin typeface="Calibri"/>
              <a:ea typeface="Calibri"/>
              <a:cs typeface="Calibri"/>
              <a:sym typeface="Calibri"/>
            </a:endParaRPr>
          </a:p>
          <a:p>
            <a:pPr marL="635000" marR="0" lvl="0" indent="-457200" algn="l" defTabSz="914400" rtl="0" eaLnBrk="1" fontAlgn="auto" latinLnBrk="0" hangingPunct="1">
              <a:lnSpc>
                <a:spcPct val="90000"/>
              </a:lnSpc>
              <a:spcBef>
                <a:spcPts val="1000"/>
              </a:spcBef>
              <a:spcAft>
                <a:spcPts val="0"/>
              </a:spcAft>
              <a:buClr>
                <a:schemeClr val="bg1"/>
              </a:buClr>
              <a:buSzPts val="2800"/>
              <a:buFont typeface="Arial"/>
              <a:buChar char="•"/>
              <a:tabLst/>
              <a:defRPr/>
            </a:pPr>
            <a:endParaRPr kumimoji="0" lang="en-US" sz="2800" b="0" i="0" strike="noStrike" kern="0" cap="none" spc="0" normalizeH="0" baseline="0" noProof="0" dirty="0">
              <a:ln>
                <a:noFill/>
              </a:ln>
              <a:solidFill>
                <a:schemeClr val="bg1"/>
              </a:solidFill>
              <a:effectLst/>
              <a:uLnTx/>
              <a:uFillTx/>
              <a:latin typeface="Calibri"/>
              <a:ea typeface="Calibri"/>
              <a:cs typeface="Calibri"/>
              <a:sym typeface="Calibri"/>
            </a:endParaRPr>
          </a:p>
          <a:p>
            <a:pPr marL="635000" marR="0" lvl="0" indent="-457200" algn="l" defTabSz="914400" rtl="0" eaLnBrk="1" fontAlgn="auto" latinLnBrk="0" hangingPunct="1">
              <a:lnSpc>
                <a:spcPct val="90000"/>
              </a:lnSpc>
              <a:spcBef>
                <a:spcPts val="1000"/>
              </a:spcBef>
              <a:spcAft>
                <a:spcPts val="0"/>
              </a:spcAft>
              <a:buClr>
                <a:schemeClr val="bg1"/>
              </a:buClr>
              <a:buSzPts val="2800"/>
              <a:buFont typeface="Arial"/>
              <a:buChar char="•"/>
              <a:tabLst/>
              <a:defRPr/>
            </a:pPr>
            <a:r>
              <a:rPr kumimoji="0" lang="en-US" sz="2800" b="0" i="0" strike="noStrike" kern="0" cap="none" spc="0" normalizeH="0" baseline="0" noProof="0" dirty="0">
                <a:ln>
                  <a:noFill/>
                </a:ln>
                <a:solidFill>
                  <a:schemeClr val="bg1"/>
                </a:solidFill>
                <a:effectLst/>
                <a:uLnTx/>
                <a:uFillTx/>
                <a:latin typeface="Calibri"/>
                <a:ea typeface="Calibri"/>
                <a:cs typeface="Calibri"/>
                <a:sym typeface="Calibri"/>
              </a:rPr>
              <a:t>Yussuf </a:t>
            </a:r>
            <a:r>
              <a:rPr kumimoji="0" lang="en-US" sz="2800" b="0" i="0" strike="noStrike" kern="0" cap="none" spc="0" normalizeH="0" baseline="0" noProof="0" dirty="0" err="1">
                <a:ln>
                  <a:noFill/>
                </a:ln>
                <a:solidFill>
                  <a:schemeClr val="bg1"/>
                </a:solidFill>
                <a:effectLst/>
                <a:uLnTx/>
                <a:uFillTx/>
                <a:latin typeface="Calibri"/>
                <a:ea typeface="Calibri"/>
                <a:cs typeface="Calibri"/>
                <a:sym typeface="Calibri"/>
              </a:rPr>
              <a:t>Abdelal</a:t>
            </a:r>
            <a:r>
              <a:rPr lang="en-US" kern="0" dirty="0">
                <a:solidFill>
                  <a:schemeClr val="bg1"/>
                </a:solidFill>
              </a:rPr>
              <a:t>, MS</a:t>
            </a:r>
          </a:p>
          <a:p>
            <a:pPr marL="635000" marR="0" lvl="0" indent="-457200" algn="l" defTabSz="914400" rtl="0" eaLnBrk="1" fontAlgn="auto" latinLnBrk="0" hangingPunct="1">
              <a:lnSpc>
                <a:spcPct val="90000"/>
              </a:lnSpc>
              <a:spcBef>
                <a:spcPts val="1000"/>
              </a:spcBef>
              <a:spcAft>
                <a:spcPts val="0"/>
              </a:spcAft>
              <a:buClr>
                <a:schemeClr val="bg1"/>
              </a:buClr>
              <a:buSzPts val="2800"/>
              <a:buFont typeface="Arial"/>
              <a:buChar char="•"/>
              <a:tabLst/>
              <a:defRPr/>
            </a:pPr>
            <a:endParaRPr lang="en-US" kern="0" dirty="0">
              <a:solidFill>
                <a:schemeClr val="bg1"/>
              </a:solidFill>
            </a:endParaRPr>
          </a:p>
          <a:p>
            <a:pPr marL="635000" marR="0" lvl="0" indent="-457200" algn="l" defTabSz="914400" rtl="0" eaLnBrk="1" fontAlgn="auto" latinLnBrk="0" hangingPunct="1">
              <a:lnSpc>
                <a:spcPct val="90000"/>
              </a:lnSpc>
              <a:spcBef>
                <a:spcPts val="1000"/>
              </a:spcBef>
              <a:spcAft>
                <a:spcPts val="0"/>
              </a:spcAft>
              <a:buClr>
                <a:schemeClr val="bg1"/>
              </a:buClr>
              <a:buSzPts val="2800"/>
              <a:buFont typeface="Arial"/>
              <a:buChar char="•"/>
              <a:tabLst/>
              <a:defRPr/>
            </a:pPr>
            <a:endParaRPr lang="en-US" kern="0" dirty="0">
              <a:solidFill>
                <a:schemeClr val="bg1"/>
              </a:solidFill>
            </a:endParaRPr>
          </a:p>
          <a:p>
            <a:pPr marL="635000" marR="0" lvl="0" indent="-457200" algn="l" defTabSz="914400" rtl="0" eaLnBrk="1" fontAlgn="auto" latinLnBrk="0" hangingPunct="1">
              <a:lnSpc>
                <a:spcPct val="90000"/>
              </a:lnSpc>
              <a:spcBef>
                <a:spcPts val="1000"/>
              </a:spcBef>
              <a:spcAft>
                <a:spcPts val="0"/>
              </a:spcAft>
              <a:buClr>
                <a:schemeClr val="bg1"/>
              </a:buClr>
              <a:buSzPts val="2800"/>
              <a:buFont typeface="Arial"/>
              <a:buChar char="•"/>
              <a:tabLst/>
              <a:defRPr/>
            </a:pPr>
            <a:endParaRPr lang="en-US" kern="0" dirty="0">
              <a:solidFill>
                <a:srgbClr val="000000"/>
              </a:solidFill>
            </a:endParaRPr>
          </a:p>
          <a:p>
            <a:pPr marL="635000" marR="0" lvl="0" indent="-457200" algn="l" defTabSz="914400" rtl="0" eaLnBrk="1" fontAlgn="auto" latinLnBrk="0" hangingPunct="1">
              <a:lnSpc>
                <a:spcPct val="90000"/>
              </a:lnSpc>
              <a:spcBef>
                <a:spcPts val="1000"/>
              </a:spcBef>
              <a:spcAft>
                <a:spcPts val="0"/>
              </a:spcAft>
              <a:buClr>
                <a:schemeClr val="bg1"/>
              </a:buClr>
              <a:buSzPts val="2800"/>
              <a:buFont typeface="Arial"/>
              <a:buChar char="•"/>
              <a:tabLst/>
              <a:defRPr/>
            </a:pPr>
            <a:r>
              <a:rPr kumimoji="0" lang="en-US" sz="2800" b="0" i="0" strike="noStrike" kern="0" cap="none" spc="0" normalizeH="0" baseline="0" noProof="0" dirty="0">
                <a:ln>
                  <a:noFill/>
                </a:ln>
                <a:solidFill>
                  <a:schemeClr val="bg1"/>
                </a:solidFill>
                <a:effectLst/>
                <a:uLnTx/>
                <a:uFillTx/>
                <a:latin typeface="Calibri"/>
                <a:ea typeface="Calibri"/>
                <a:cs typeface="Calibri"/>
                <a:sym typeface="Calibri"/>
              </a:rPr>
              <a:t>Sebastien</a:t>
            </a:r>
            <a:r>
              <a:rPr kumimoji="0" lang="en-US" sz="2800" b="0" i="0" strike="noStrike" kern="0" cap="none" spc="0" normalizeH="0" noProof="0" dirty="0">
                <a:ln>
                  <a:noFill/>
                </a:ln>
                <a:solidFill>
                  <a:schemeClr val="bg1"/>
                </a:solidFill>
                <a:effectLst/>
                <a:uLnTx/>
                <a:uFillTx/>
                <a:latin typeface="Calibri"/>
                <a:ea typeface="Calibri"/>
                <a:cs typeface="Calibri"/>
                <a:sym typeface="Calibri"/>
              </a:rPr>
              <a:t> </a:t>
            </a:r>
            <a:r>
              <a:rPr kumimoji="0" lang="en-US" sz="2800" b="0" i="0" strike="noStrike" kern="0" cap="none" spc="0" normalizeH="0" noProof="0" dirty="0" err="1">
                <a:ln>
                  <a:noFill/>
                </a:ln>
                <a:solidFill>
                  <a:schemeClr val="bg1"/>
                </a:solidFill>
                <a:effectLst/>
                <a:uLnTx/>
                <a:uFillTx/>
                <a:latin typeface="Calibri"/>
                <a:ea typeface="Calibri"/>
                <a:cs typeface="Calibri"/>
                <a:sym typeface="Calibri"/>
              </a:rPr>
              <a:t>Gros</a:t>
            </a:r>
            <a:r>
              <a:rPr kumimoji="0" lang="en-US" sz="2800" b="0" i="0" strike="noStrike" kern="0" cap="none" spc="0" normalizeH="0" noProof="0" dirty="0">
                <a:ln>
                  <a:noFill/>
                </a:ln>
                <a:solidFill>
                  <a:schemeClr val="bg1"/>
                </a:solidFill>
                <a:effectLst/>
                <a:uLnTx/>
                <a:uFillTx/>
                <a:latin typeface="Calibri"/>
                <a:ea typeface="Calibri"/>
                <a:cs typeface="Calibri"/>
                <a:sym typeface="Calibri"/>
              </a:rPr>
              <a:t>, PhD</a:t>
            </a:r>
            <a:endParaRPr kumimoji="0" lang="en-US" sz="2800" b="0" i="0" strike="noStrike" kern="0" cap="none" spc="0" normalizeH="0" baseline="0" noProof="0" dirty="0">
              <a:ln>
                <a:noFill/>
              </a:ln>
              <a:solidFill>
                <a:schemeClr val="bg1"/>
              </a:solidFill>
              <a:effectLst/>
              <a:uLnTx/>
              <a:uFillTx/>
              <a:latin typeface="Calibri"/>
              <a:ea typeface="Calibri"/>
              <a:cs typeface="Calibri"/>
              <a:sym typeface="Calibri"/>
            </a:endParaRPr>
          </a:p>
        </p:txBody>
      </p:sp>
      <p:sp>
        <p:nvSpPr>
          <p:cNvPr id="6" name="Google Shape;680;p35">
            <a:extLst>
              <a:ext uri="{FF2B5EF4-FFF2-40B4-BE49-F238E27FC236}">
                <a16:creationId xmlns:a16="http://schemas.microsoft.com/office/drawing/2014/main" id="{2B52C79B-8AAB-4E45-9F2A-432B1AD88433}"/>
              </a:ext>
            </a:extLst>
          </p:cNvPr>
          <p:cNvSpPr txBox="1">
            <a:spLocks/>
          </p:cNvSpPr>
          <p:nvPr/>
        </p:nvSpPr>
        <p:spPr>
          <a:xfrm>
            <a:off x="5629457" y="1579879"/>
            <a:ext cx="5954935" cy="38893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35000" lvl="0" indent="-457200" eaLnBrk="1" fontAlgn="auto" hangingPunct="1">
              <a:buClr>
                <a:schemeClr val="bg1"/>
              </a:buClr>
              <a:buSzPts val="2800"/>
              <a:defRPr/>
            </a:pPr>
            <a:r>
              <a:rPr lang="en-US" kern="0" dirty="0">
                <a:solidFill>
                  <a:schemeClr val="bg1"/>
                </a:solidFill>
              </a:rPr>
              <a:t>Alexander R. Podgorsak, PhD (University of Rochester)</a:t>
            </a:r>
          </a:p>
          <a:p>
            <a:pPr marL="635000" lvl="0" indent="-457200" eaLnBrk="1" fontAlgn="auto" hangingPunct="1">
              <a:buClr>
                <a:schemeClr val="bg1"/>
              </a:buClr>
              <a:buSzPts val="2800"/>
              <a:defRPr/>
            </a:pPr>
            <a:endParaRPr lang="en-US" kern="0" dirty="0">
              <a:solidFill>
                <a:schemeClr val="bg1"/>
              </a:solidFill>
            </a:endParaRPr>
          </a:p>
          <a:p>
            <a:pPr marL="635000" lvl="0" indent="-457200" eaLnBrk="1" fontAlgn="auto" hangingPunct="1">
              <a:buClr>
                <a:schemeClr val="bg1"/>
              </a:buClr>
              <a:buSzPts val="2800"/>
              <a:defRPr/>
            </a:pPr>
            <a:endParaRPr lang="en-US" kern="0" dirty="0">
              <a:solidFill>
                <a:schemeClr val="bg1"/>
              </a:solidFill>
            </a:endParaRPr>
          </a:p>
          <a:p>
            <a:pPr marL="635000" lvl="0" indent="-457200" eaLnBrk="1" fontAlgn="auto" hangingPunct="1">
              <a:buClr>
                <a:schemeClr val="bg1"/>
              </a:buClr>
              <a:buSzPts val="2800"/>
              <a:defRPr/>
            </a:pPr>
            <a:endParaRPr lang="en-US" kern="0" dirty="0">
              <a:solidFill>
                <a:schemeClr val="bg1"/>
              </a:solidFill>
            </a:endParaRPr>
          </a:p>
          <a:p>
            <a:pPr marL="635000" lvl="0" indent="-457200" eaLnBrk="1" fontAlgn="auto" hangingPunct="1">
              <a:buClr>
                <a:schemeClr val="bg1"/>
              </a:buClr>
              <a:buSzPts val="2800"/>
              <a:defRPr/>
            </a:pPr>
            <a:r>
              <a:rPr lang="en-US" kern="0" dirty="0">
                <a:solidFill>
                  <a:schemeClr val="bg1"/>
                </a:solidFill>
              </a:rPr>
              <a:t>Andrew Godley (UT Southwestern)</a:t>
            </a:r>
          </a:p>
        </p:txBody>
      </p:sp>
      <p:sp>
        <p:nvSpPr>
          <p:cNvPr id="5" name="Text Placeholder 2">
            <a:extLst>
              <a:ext uri="{FF2B5EF4-FFF2-40B4-BE49-F238E27FC236}">
                <a16:creationId xmlns:a16="http://schemas.microsoft.com/office/drawing/2014/main" id="{266DB282-64B1-7C05-3689-73769A018AC0}"/>
              </a:ext>
            </a:extLst>
          </p:cNvPr>
          <p:cNvSpPr>
            <a:spLocks noGrp="1"/>
          </p:cNvSpPr>
          <p:nvPr>
            <p:ph type="body" sz="quarter" idx="11"/>
          </p:nvPr>
        </p:nvSpPr>
        <p:spPr>
          <a:xfrm>
            <a:off x="1672608" y="1271702"/>
            <a:ext cx="2201481" cy="664797"/>
          </a:xfrm>
        </p:spPr>
        <p:txBody>
          <a:bodyPr rtlCol="0"/>
          <a:lstStyle/>
          <a:p>
            <a:r>
              <a:rPr lang="en-US" sz="3200" b="0" dirty="0"/>
              <a:t>Loyola</a:t>
            </a:r>
            <a:endParaRPr lang="en-US" sz="3600" b="0" dirty="0"/>
          </a:p>
        </p:txBody>
      </p:sp>
      <p:pic>
        <p:nvPicPr>
          <p:cNvPr id="3" name="Picture 2" descr="A person in glasses giving a thumbs up&#10;&#10;Description automatically generated">
            <a:extLst>
              <a:ext uri="{FF2B5EF4-FFF2-40B4-BE49-F238E27FC236}">
                <a16:creationId xmlns:a16="http://schemas.microsoft.com/office/drawing/2014/main" id="{ED3CE0EE-1079-03CA-6330-FB623DA37B10}"/>
              </a:ext>
            </a:extLst>
          </p:cNvPr>
          <p:cNvPicPr>
            <a:picLocks noChangeAspect="1"/>
          </p:cNvPicPr>
          <p:nvPr/>
        </p:nvPicPr>
        <p:blipFill>
          <a:blip r:embed="rId2"/>
          <a:stretch>
            <a:fillRect/>
          </a:stretch>
        </p:blipFill>
        <p:spPr>
          <a:xfrm rot="10800000">
            <a:off x="3639509" y="1820979"/>
            <a:ext cx="1823511" cy="1367634"/>
          </a:xfrm>
          <a:prstGeom prst="rect">
            <a:avLst/>
          </a:prstGeom>
        </p:spPr>
      </p:pic>
      <p:pic>
        <p:nvPicPr>
          <p:cNvPr id="8" name="Picture 7">
            <a:extLst>
              <a:ext uri="{FF2B5EF4-FFF2-40B4-BE49-F238E27FC236}">
                <a16:creationId xmlns:a16="http://schemas.microsoft.com/office/drawing/2014/main" id="{2724512B-9E2B-E021-44DD-4E7F931BDF73}"/>
              </a:ext>
            </a:extLst>
          </p:cNvPr>
          <p:cNvPicPr>
            <a:picLocks noChangeAspect="1"/>
          </p:cNvPicPr>
          <p:nvPr/>
        </p:nvPicPr>
        <p:blipFill>
          <a:blip r:embed="rId3"/>
          <a:stretch>
            <a:fillRect/>
          </a:stretch>
        </p:blipFill>
        <p:spPr>
          <a:xfrm>
            <a:off x="3678363" y="3322068"/>
            <a:ext cx="1840285" cy="1367634"/>
          </a:xfrm>
          <a:prstGeom prst="rect">
            <a:avLst/>
          </a:prstGeom>
        </p:spPr>
      </p:pic>
      <p:pic>
        <p:nvPicPr>
          <p:cNvPr id="9" name="Picture 8">
            <a:extLst>
              <a:ext uri="{FF2B5EF4-FFF2-40B4-BE49-F238E27FC236}">
                <a16:creationId xmlns:a16="http://schemas.microsoft.com/office/drawing/2014/main" id="{BFC4CB13-66D1-A95A-597C-D3F0D5410DBE}"/>
              </a:ext>
            </a:extLst>
          </p:cNvPr>
          <p:cNvPicPr>
            <a:picLocks noChangeAspect="1"/>
          </p:cNvPicPr>
          <p:nvPr/>
        </p:nvPicPr>
        <p:blipFill>
          <a:blip r:embed="rId4"/>
          <a:srcRect t="7707" b="8911"/>
          <a:stretch/>
        </p:blipFill>
        <p:spPr>
          <a:xfrm>
            <a:off x="3965481" y="4960471"/>
            <a:ext cx="1371507" cy="1711939"/>
          </a:xfrm>
          <a:prstGeom prst="rect">
            <a:avLst/>
          </a:prstGeom>
        </p:spPr>
      </p:pic>
      <p:pic>
        <p:nvPicPr>
          <p:cNvPr id="10" name="Picture 9">
            <a:extLst>
              <a:ext uri="{FF2B5EF4-FFF2-40B4-BE49-F238E27FC236}">
                <a16:creationId xmlns:a16="http://schemas.microsoft.com/office/drawing/2014/main" id="{AB544D0B-C8B5-9F2C-F0E2-FE89D1248D13}"/>
              </a:ext>
            </a:extLst>
          </p:cNvPr>
          <p:cNvPicPr>
            <a:picLocks noChangeAspect="1"/>
          </p:cNvPicPr>
          <p:nvPr/>
        </p:nvPicPr>
        <p:blipFill>
          <a:blip r:embed="rId5"/>
          <a:stretch>
            <a:fillRect/>
          </a:stretch>
        </p:blipFill>
        <p:spPr>
          <a:xfrm>
            <a:off x="6281294" y="4689702"/>
            <a:ext cx="1622123" cy="1622123"/>
          </a:xfrm>
          <a:prstGeom prst="rect">
            <a:avLst/>
          </a:prstGeom>
        </p:spPr>
      </p:pic>
      <p:pic>
        <p:nvPicPr>
          <p:cNvPr id="11" name="Picture 10">
            <a:extLst>
              <a:ext uri="{FF2B5EF4-FFF2-40B4-BE49-F238E27FC236}">
                <a16:creationId xmlns:a16="http://schemas.microsoft.com/office/drawing/2014/main" id="{5C6CD8BC-162F-288D-BC8A-89B6FD5B2146}"/>
              </a:ext>
            </a:extLst>
          </p:cNvPr>
          <p:cNvPicPr>
            <a:picLocks noChangeAspect="1"/>
          </p:cNvPicPr>
          <p:nvPr/>
        </p:nvPicPr>
        <p:blipFill>
          <a:blip r:embed="rId6"/>
          <a:srcRect b="35078"/>
          <a:stretch/>
        </p:blipFill>
        <p:spPr>
          <a:xfrm>
            <a:off x="10140053" y="2224210"/>
            <a:ext cx="1736808" cy="1691341"/>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with glass windows&#10;&#10;Description automatically generated">
            <a:extLst>
              <a:ext uri="{FF2B5EF4-FFF2-40B4-BE49-F238E27FC236}">
                <a16:creationId xmlns:a16="http://schemas.microsoft.com/office/drawing/2014/main" id="{23E5DB82-370E-AF1D-9BE8-5CE0C51DCEE2}"/>
              </a:ext>
            </a:extLst>
          </p:cNvPr>
          <p:cNvPicPr>
            <a:picLocks noChangeAspect="1"/>
          </p:cNvPicPr>
          <p:nvPr/>
        </p:nvPicPr>
        <p:blipFill>
          <a:blip r:embed="rId2"/>
          <a:stretch>
            <a:fillRect/>
          </a:stretch>
        </p:blipFill>
        <p:spPr>
          <a:xfrm>
            <a:off x="0" y="0"/>
            <a:ext cx="12087224" cy="6799064"/>
          </a:xfrm>
          <a:prstGeom prst="rect">
            <a:avLst/>
          </a:prstGeom>
          <a:noFill/>
        </p:spPr>
      </p:pic>
      <p:sp>
        <p:nvSpPr>
          <p:cNvPr id="18" name="Text Placeholder 2">
            <a:extLst>
              <a:ext uri="{FF2B5EF4-FFF2-40B4-BE49-F238E27FC236}">
                <a16:creationId xmlns:a16="http://schemas.microsoft.com/office/drawing/2014/main" id="{0DFA74EE-FB91-8BBC-15FD-2B5BABA5E84D}"/>
              </a:ext>
            </a:extLst>
          </p:cNvPr>
          <p:cNvSpPr>
            <a:spLocks noGrp="1"/>
          </p:cNvSpPr>
          <p:nvPr>
            <p:ph type="body" sz="quarter" idx="16"/>
          </p:nvPr>
        </p:nvSpPr>
        <p:spPr>
          <a:xfrm>
            <a:off x="6535647" y="6452610"/>
            <a:ext cx="4867785" cy="138499"/>
          </a:xfrm>
        </p:spPr>
        <p:txBody>
          <a:bodyPr/>
          <a:lstStyle/>
          <a:p>
            <a:endParaRPr lang="en-US"/>
          </a:p>
        </p:txBody>
      </p:sp>
      <p:sp>
        <p:nvSpPr>
          <p:cNvPr id="19" name="Text Placeholder 3">
            <a:extLst>
              <a:ext uri="{FF2B5EF4-FFF2-40B4-BE49-F238E27FC236}">
                <a16:creationId xmlns:a16="http://schemas.microsoft.com/office/drawing/2014/main" id="{95FCEAEA-1396-A5AA-F60E-864EA56289E2}"/>
              </a:ext>
            </a:extLst>
          </p:cNvPr>
          <p:cNvSpPr>
            <a:spLocks noGrp="1"/>
          </p:cNvSpPr>
          <p:nvPr>
            <p:ph type="body" sz="quarter" idx="15"/>
          </p:nvPr>
        </p:nvSpPr>
        <p:spPr>
          <a:xfrm>
            <a:off x="781366" y="2325470"/>
            <a:ext cx="5629265" cy="221599"/>
          </a:xfrm>
        </p:spPr>
        <p:txBody>
          <a:bodyPr/>
          <a:lstStyle/>
          <a:p>
            <a:endParaRPr lang="en-US"/>
          </a:p>
        </p:txBody>
      </p:sp>
      <p:sp>
        <p:nvSpPr>
          <p:cNvPr id="20" name="Text Placeholder 4">
            <a:extLst>
              <a:ext uri="{FF2B5EF4-FFF2-40B4-BE49-F238E27FC236}">
                <a16:creationId xmlns:a16="http://schemas.microsoft.com/office/drawing/2014/main" id="{358462C7-11C4-A415-A5C9-AE080955FAF9}"/>
              </a:ext>
            </a:extLst>
          </p:cNvPr>
          <p:cNvSpPr>
            <a:spLocks noGrp="1"/>
          </p:cNvSpPr>
          <p:nvPr>
            <p:ph type="body" sz="quarter" idx="18"/>
          </p:nvPr>
        </p:nvSpPr>
        <p:spPr>
          <a:xfrm>
            <a:off x="707064" y="2157191"/>
            <a:ext cx="3674436" cy="558156"/>
          </a:xfrm>
          <a:solidFill>
            <a:srgbClr val="00B0F0">
              <a:alpha val="66000"/>
            </a:srgbClr>
          </a:solidFill>
        </p:spPr>
        <p:txBody>
          <a:bodyPr/>
          <a:lstStyle/>
          <a:p>
            <a:r>
              <a:rPr lang="en-US" sz="4800" dirty="0">
                <a:solidFill>
                  <a:srgbClr val="FFFF00"/>
                </a:solidFill>
              </a:rPr>
              <a:t>THANK you</a:t>
            </a:r>
          </a:p>
        </p:txBody>
      </p:sp>
    </p:spTree>
    <p:extLst>
      <p:ext uri="{BB962C8B-B14F-4D97-AF65-F5344CB8AC3E}">
        <p14:creationId xmlns:p14="http://schemas.microsoft.com/office/powerpoint/2010/main" val="37947007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7"/>
          </p:nvPr>
        </p:nvSpPr>
        <p:spPr/>
        <p:txBody>
          <a:bodyPr/>
          <a:lstStyle/>
          <a:p>
            <a:endParaRPr lang="en-US"/>
          </a:p>
        </p:txBody>
      </p:sp>
      <p:sp>
        <p:nvSpPr>
          <p:cNvPr id="3" name="Text Placeholder 2"/>
          <p:cNvSpPr>
            <a:spLocks noGrp="1"/>
          </p:cNvSpPr>
          <p:nvPr>
            <p:ph type="body" sz="quarter" idx="16"/>
          </p:nvPr>
        </p:nvSpPr>
        <p:spPr/>
        <p:txBody>
          <a:bodyPr/>
          <a:lstStyle/>
          <a:p>
            <a:endParaRPr lang="en-US"/>
          </a:p>
        </p:txBody>
      </p:sp>
      <p:sp>
        <p:nvSpPr>
          <p:cNvPr id="4" name="Text Placeholder 3"/>
          <p:cNvSpPr>
            <a:spLocks noGrp="1"/>
          </p:cNvSpPr>
          <p:nvPr>
            <p:ph type="body" sz="quarter" idx="15"/>
          </p:nvPr>
        </p:nvSpPr>
        <p:spPr/>
        <p:txBody>
          <a:bodyPr/>
          <a:lstStyle/>
          <a:p>
            <a:endParaRPr lang="en-US"/>
          </a:p>
        </p:txBody>
      </p:sp>
      <p:sp>
        <p:nvSpPr>
          <p:cNvPr id="5" name="Text Placeholder 4"/>
          <p:cNvSpPr>
            <a:spLocks noGrp="1"/>
          </p:cNvSpPr>
          <p:nvPr>
            <p:ph type="body" sz="quarter" idx="18"/>
          </p:nvPr>
        </p:nvSpPr>
        <p:spPr/>
        <p:txBody>
          <a:bodyPr/>
          <a:lstStyle/>
          <a:p>
            <a:r>
              <a:rPr lang="en-US" dirty="0"/>
              <a:t>Backup slides</a:t>
            </a:r>
          </a:p>
        </p:txBody>
      </p:sp>
    </p:spTree>
    <p:extLst>
      <p:ext uri="{BB962C8B-B14F-4D97-AF65-F5344CB8AC3E}">
        <p14:creationId xmlns:p14="http://schemas.microsoft.com/office/powerpoint/2010/main" val="24182000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p:txBody>
          <a:bodyPr/>
          <a:lstStyle/>
          <a:p>
            <a:r>
              <a:rPr lang="en-US" dirty="0"/>
              <a:t>TLD and OSLD</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6" name="Picture 5"/>
          <p:cNvPicPr>
            <a:picLocks noChangeAspect="1"/>
          </p:cNvPicPr>
          <p:nvPr/>
        </p:nvPicPr>
        <p:blipFill>
          <a:blip r:embed="rId2"/>
          <a:stretch>
            <a:fillRect/>
          </a:stretch>
        </p:blipFill>
        <p:spPr>
          <a:xfrm>
            <a:off x="788568" y="1690689"/>
            <a:ext cx="6926094" cy="3832698"/>
          </a:xfrm>
          <a:prstGeom prst="rect">
            <a:avLst/>
          </a:prstGeom>
        </p:spPr>
      </p:pic>
      <p:pic>
        <p:nvPicPr>
          <p:cNvPr id="7" name="Picture 6"/>
          <p:cNvPicPr>
            <a:picLocks noChangeAspect="1"/>
          </p:cNvPicPr>
          <p:nvPr/>
        </p:nvPicPr>
        <p:blipFill>
          <a:blip r:embed="rId3"/>
          <a:stretch>
            <a:fillRect/>
          </a:stretch>
        </p:blipFill>
        <p:spPr>
          <a:xfrm>
            <a:off x="5513603" y="3399280"/>
            <a:ext cx="6342434" cy="3122579"/>
          </a:xfrm>
          <a:prstGeom prst="rect">
            <a:avLst/>
          </a:prstGeom>
        </p:spPr>
      </p:pic>
    </p:spTree>
    <p:extLst>
      <p:ext uri="{BB962C8B-B14F-4D97-AF65-F5344CB8AC3E}">
        <p14:creationId xmlns:p14="http://schemas.microsoft.com/office/powerpoint/2010/main" val="38043995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377228" y="3178933"/>
            <a:ext cx="4714875" cy="2466975"/>
          </a:xfrm>
          <a:prstGeom prst="rect">
            <a:avLst/>
          </a:prstGeom>
        </p:spPr>
      </p:pic>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rot="10800000" flipV="1">
            <a:off x="3459838" y="5701508"/>
            <a:ext cx="7562594" cy="1060505"/>
          </a:xfrm>
        </p:spPr>
        <p:txBody>
          <a:bodyPr/>
          <a:lstStyle/>
          <a:p>
            <a:r>
              <a:rPr lang="en-US" sz="2000" dirty="0"/>
              <a:t>A PN-junction diode is formed when a p-type semiconductor is fused to an n-type semiconductor creating a potential barrier voltage across the diode junction</a:t>
            </a:r>
          </a:p>
          <a:p>
            <a:endParaRPr lang="en-US" dirty="0"/>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457200" y="-168413"/>
            <a:ext cx="10565232" cy="1314674"/>
          </a:xfrm>
        </p:spPr>
        <p:txBody>
          <a:bodyPr/>
          <a:lstStyle/>
          <a:p>
            <a:r>
              <a:rPr lang="en-US" dirty="0"/>
              <a:t>Diode Principle</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8" name="Picture 7"/>
          <p:cNvPicPr>
            <a:picLocks noChangeAspect="1"/>
          </p:cNvPicPr>
          <p:nvPr/>
        </p:nvPicPr>
        <p:blipFill>
          <a:blip r:embed="rId3"/>
          <a:stretch>
            <a:fillRect/>
          </a:stretch>
        </p:blipFill>
        <p:spPr>
          <a:xfrm>
            <a:off x="128912" y="2041255"/>
            <a:ext cx="4705350" cy="3019425"/>
          </a:xfrm>
          <a:prstGeom prst="rect">
            <a:avLst/>
          </a:prstGeom>
        </p:spPr>
      </p:pic>
      <p:sp>
        <p:nvSpPr>
          <p:cNvPr id="9" name="TextBox 8"/>
          <p:cNvSpPr txBox="1"/>
          <p:nvPr/>
        </p:nvSpPr>
        <p:spPr>
          <a:xfrm>
            <a:off x="987947" y="5524185"/>
            <a:ext cx="1120820" cy="369332"/>
          </a:xfrm>
          <a:prstGeom prst="rect">
            <a:avLst/>
          </a:prstGeom>
          <a:noFill/>
        </p:spPr>
        <p:txBody>
          <a:bodyPr wrap="none" rtlCol="0">
            <a:spAutoFit/>
          </a:bodyPr>
          <a:lstStyle/>
          <a:p>
            <a:pPr algn="l"/>
            <a:r>
              <a:rPr lang="en-US" dirty="0"/>
              <a:t>Zero bias</a:t>
            </a:r>
          </a:p>
        </p:txBody>
      </p:sp>
      <p:pic>
        <p:nvPicPr>
          <p:cNvPr id="12" name="Picture 11"/>
          <p:cNvPicPr>
            <a:picLocks noChangeAspect="1"/>
          </p:cNvPicPr>
          <p:nvPr/>
        </p:nvPicPr>
        <p:blipFill>
          <a:blip r:embed="rId4"/>
          <a:stretch>
            <a:fillRect/>
          </a:stretch>
        </p:blipFill>
        <p:spPr>
          <a:xfrm>
            <a:off x="5537454" y="626239"/>
            <a:ext cx="4705350" cy="2466975"/>
          </a:xfrm>
          <a:prstGeom prst="rect">
            <a:avLst/>
          </a:prstGeom>
        </p:spPr>
      </p:pic>
    </p:spTree>
    <p:extLst>
      <p:ext uri="{BB962C8B-B14F-4D97-AF65-F5344CB8AC3E}">
        <p14:creationId xmlns:p14="http://schemas.microsoft.com/office/powerpoint/2010/main" val="15075331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838200" y="376015"/>
            <a:ext cx="10565232" cy="631092"/>
          </a:xfrm>
        </p:spPr>
        <p:txBody>
          <a:bodyPr/>
          <a:lstStyle/>
          <a:p>
            <a:r>
              <a:rPr lang="en-US" dirty="0"/>
              <a:t>Diodes in RT</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6" name="Picture 5"/>
          <p:cNvPicPr>
            <a:picLocks noChangeAspect="1"/>
          </p:cNvPicPr>
          <p:nvPr/>
        </p:nvPicPr>
        <p:blipFill>
          <a:blip r:embed="rId2"/>
          <a:stretch>
            <a:fillRect/>
          </a:stretch>
        </p:blipFill>
        <p:spPr>
          <a:xfrm>
            <a:off x="687551" y="1215414"/>
            <a:ext cx="4552245" cy="4552245"/>
          </a:xfrm>
          <a:prstGeom prst="rect">
            <a:avLst/>
          </a:prstGeom>
        </p:spPr>
      </p:pic>
      <p:sp>
        <p:nvSpPr>
          <p:cNvPr id="7" name="AutoShape 2" descr="pn junction zero bi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6114720" y="1408555"/>
            <a:ext cx="4705350" cy="3019425"/>
          </a:xfrm>
          <a:prstGeom prst="rect">
            <a:avLst/>
          </a:prstGeom>
        </p:spPr>
      </p:pic>
      <p:sp>
        <p:nvSpPr>
          <p:cNvPr id="10" name="Text Placeholder 1">
            <a:extLst>
              <a:ext uri="{FF2B5EF4-FFF2-40B4-BE49-F238E27FC236}">
                <a16:creationId xmlns:a16="http://schemas.microsoft.com/office/drawing/2014/main" id="{5C5C480B-980A-C3EF-B5BC-0B830E17D2A4}"/>
              </a:ext>
            </a:extLst>
          </p:cNvPr>
          <p:cNvSpPr>
            <a:spLocks noGrp="1"/>
          </p:cNvSpPr>
          <p:nvPr>
            <p:ph type="body" sz="quarter" idx="10"/>
          </p:nvPr>
        </p:nvSpPr>
        <p:spPr>
          <a:xfrm rot="10800000" flipV="1">
            <a:off x="832523" y="5767659"/>
            <a:ext cx="10564813" cy="1016548"/>
          </a:xfrm>
        </p:spPr>
        <p:txBody>
          <a:bodyPr/>
          <a:lstStyle/>
          <a:p>
            <a:r>
              <a:rPr lang="en-US" sz="2000" dirty="0"/>
              <a:t>A PN-junction diode is formed when a p-type semiconductor is fused to an n-type semiconductor creating a potential barrier voltage across the diode junction</a:t>
            </a:r>
          </a:p>
          <a:p>
            <a:endParaRPr lang="en-US" dirty="0"/>
          </a:p>
        </p:txBody>
      </p:sp>
    </p:spTree>
    <p:extLst>
      <p:ext uri="{BB962C8B-B14F-4D97-AF65-F5344CB8AC3E}">
        <p14:creationId xmlns:p14="http://schemas.microsoft.com/office/powerpoint/2010/main" val="19147839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7751172" y="10914253"/>
            <a:ext cx="4677673" cy="924323"/>
          </a:xfrm>
        </p:spPr>
        <p:txBody>
          <a:bodyPr/>
          <a:lstStyle/>
          <a:p>
            <a:r>
              <a:rPr lang="en-US" dirty="0"/>
              <a:t>Basic comparison of energy-integrated detector (EID) (a) and photon-counting detector computed tomography (PCT) (b). EID systems use solid-state scintillation detectors where X-rays are first converted to light, then to an electrical signal, but this method is limited by electronic noise and has a finite spatial resolution. PCT systems, in contrast, directly convert X-rays into electrical signals in a semiconductor, offering improved dose efficiency and spatial resolution by eliminating the need for septa between pixels and allowing for sub-pixel readouts [30]</a:t>
            </a:r>
          </a:p>
          <a:p>
            <a:endParaRPr lang="en-US" dirty="0"/>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a:xfrm>
            <a:off x="7326884" y="1102330"/>
            <a:ext cx="4687316" cy="5350280"/>
          </a:xfrm>
        </p:spPr>
        <p:txBody>
          <a:bodyPr/>
          <a:lstStyle/>
          <a:p>
            <a:pPr marL="285750" indent="-285750">
              <a:buFont typeface="Arial" panose="020B0604020202020204" pitchFamily="34" charset="0"/>
              <a:buChar char="•"/>
            </a:pPr>
            <a:r>
              <a:rPr lang="en-US" sz="1800" b="0" cap="none" dirty="0">
                <a:solidFill>
                  <a:schemeClr val="tx1"/>
                </a:solidFill>
              </a:rPr>
              <a:t>Energy-integrating detectors</a:t>
            </a:r>
          </a:p>
          <a:p>
            <a:pPr marL="971550" lvl="1" indent="-285750">
              <a:buFont typeface="Courier New" panose="02070309020205020404" pitchFamily="49" charset="0"/>
              <a:buChar char="o"/>
            </a:pPr>
            <a:r>
              <a:rPr lang="en-US" sz="1800" b="0" cap="none" dirty="0">
                <a:solidFill>
                  <a:schemeClr val="tx1"/>
                </a:solidFill>
              </a:rPr>
              <a:t>convert incoming photons to visible light, directly followed by a conversion to an electrical signal by photodiodes</a:t>
            </a:r>
          </a:p>
          <a:p>
            <a:pPr marL="971550" lvl="1" indent="-285750">
              <a:buFont typeface="Courier New" panose="02070309020205020404" pitchFamily="49" charset="0"/>
              <a:buChar char="o"/>
            </a:pPr>
            <a:r>
              <a:rPr lang="en-US" sz="1800" dirty="0"/>
              <a:t>a</a:t>
            </a:r>
            <a:r>
              <a:rPr lang="en-US" sz="1800" b="0" cap="none" dirty="0">
                <a:solidFill>
                  <a:schemeClr val="tx1"/>
                </a:solidFill>
              </a:rPr>
              <a:t>ll measured photons in one projection are integrated to create the signal</a:t>
            </a:r>
          </a:p>
          <a:p>
            <a:pPr marL="971550" lvl="1" indent="-285750">
              <a:buFont typeface="Courier New" panose="02070309020205020404" pitchFamily="49" charset="0"/>
              <a:buChar char="o"/>
            </a:pPr>
            <a:r>
              <a:rPr lang="en-US" sz="1800" b="0" cap="none" dirty="0">
                <a:solidFill>
                  <a:schemeClr val="tx1"/>
                </a:solidFill>
              </a:rPr>
              <a:t>detector’s spatial resolution depends on the use of reflecting septa to prevent cross-talk</a:t>
            </a:r>
          </a:p>
          <a:p>
            <a:pPr marL="285750" indent="-285750">
              <a:buFont typeface="Arial" panose="020B0604020202020204" pitchFamily="34" charset="0"/>
              <a:buChar char="•"/>
            </a:pPr>
            <a:r>
              <a:rPr lang="en-US" sz="1800" b="0" cap="none" dirty="0">
                <a:solidFill>
                  <a:schemeClr val="tx1"/>
                </a:solidFill>
              </a:rPr>
              <a:t>Photon-counting detectors </a:t>
            </a:r>
          </a:p>
          <a:p>
            <a:pPr marL="971550" lvl="1" indent="-285750">
              <a:buFont typeface="Courier New" panose="02070309020205020404" pitchFamily="49" charset="0"/>
              <a:buChar char="o"/>
            </a:pPr>
            <a:r>
              <a:rPr lang="en-US" sz="1800" b="0" cap="none" dirty="0">
                <a:solidFill>
                  <a:schemeClr val="tx1"/>
                </a:solidFill>
              </a:rPr>
              <a:t>create an electron-hole pair when a photon strikes the semiconductor material of the detector</a:t>
            </a:r>
          </a:p>
          <a:p>
            <a:pPr marL="971550" lvl="1" indent="-285750">
              <a:buFont typeface="Courier New" panose="02070309020205020404" pitchFamily="49" charset="0"/>
              <a:buChar char="o"/>
            </a:pPr>
            <a:r>
              <a:rPr lang="en-US" sz="1800" b="0" cap="none" dirty="0">
                <a:solidFill>
                  <a:schemeClr val="tx1"/>
                </a:solidFill>
              </a:rPr>
              <a:t>the anode attracts the electrons from the electron-hole-pair </a:t>
            </a:r>
            <a:endParaRPr lang="en-US" sz="1800" dirty="0"/>
          </a:p>
          <a:p>
            <a:pPr marL="971550" lvl="1" indent="-285750">
              <a:buFont typeface="Courier New" panose="02070309020205020404" pitchFamily="49" charset="0"/>
              <a:buChar char="o"/>
            </a:pPr>
            <a:r>
              <a:rPr lang="en-US" sz="1800" b="0" cap="none" dirty="0">
                <a:solidFill>
                  <a:schemeClr val="tx1"/>
                </a:solidFill>
              </a:rPr>
              <a:t>electric pulse signal is proportional to the photon’s energy</a:t>
            </a:r>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374161" y="-212344"/>
            <a:ext cx="10565232" cy="1314674"/>
          </a:xfrm>
        </p:spPr>
        <p:txBody>
          <a:bodyPr/>
          <a:lstStyle/>
          <a:p>
            <a:r>
              <a:rPr lang="en-US" dirty="0"/>
              <a:t>Photon counting detector (PCD)</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3074" name="Picture 2" descr="https://www.ejradiology.com/cms/10.1016/j.ejrad.2023.110829/asset/cbfe5fa4-fc56-4be2-b377-448d8c3b120f/main.assets/gr1_l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7983"/>
            <a:ext cx="7326884" cy="38287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141" y="5465947"/>
            <a:ext cx="3077301" cy="646331"/>
          </a:xfrm>
          <a:prstGeom prst="rect">
            <a:avLst/>
          </a:prstGeom>
        </p:spPr>
        <p:txBody>
          <a:bodyPr wrap="square">
            <a:spAutoFit/>
          </a:bodyPr>
          <a:lstStyle/>
          <a:p>
            <a:r>
              <a:rPr lang="en-US" b="1" dirty="0">
                <a:solidFill>
                  <a:srgbClr val="0000FF"/>
                </a:solidFill>
              </a:rPr>
              <a:t>Energy-integrating detectors: commonly used</a:t>
            </a:r>
          </a:p>
        </p:txBody>
      </p:sp>
      <p:sp>
        <p:nvSpPr>
          <p:cNvPr id="7" name="Rectangle 6"/>
          <p:cNvSpPr/>
          <p:nvPr/>
        </p:nvSpPr>
        <p:spPr>
          <a:xfrm>
            <a:off x="4222111" y="5465947"/>
            <a:ext cx="2661290" cy="646331"/>
          </a:xfrm>
          <a:prstGeom prst="rect">
            <a:avLst/>
          </a:prstGeom>
        </p:spPr>
        <p:txBody>
          <a:bodyPr wrap="square">
            <a:spAutoFit/>
          </a:bodyPr>
          <a:lstStyle/>
          <a:p>
            <a:r>
              <a:rPr lang="en-US" b="1" dirty="0">
                <a:solidFill>
                  <a:srgbClr val="0000FF"/>
                </a:solidFill>
              </a:rPr>
              <a:t>Photon-counting detectors: advanced </a:t>
            </a:r>
          </a:p>
        </p:txBody>
      </p:sp>
    </p:spTree>
    <p:extLst>
      <p:ext uri="{BB962C8B-B14F-4D97-AF65-F5344CB8AC3E}">
        <p14:creationId xmlns:p14="http://schemas.microsoft.com/office/powerpoint/2010/main" val="42187406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5750" y="4817602"/>
            <a:ext cx="11734800" cy="2040398"/>
          </a:xfrm>
        </p:spPr>
        <p:txBody>
          <a:bodyPr/>
          <a:lstStyle/>
          <a:p>
            <a:r>
              <a:rPr lang="en-US" dirty="0"/>
              <a:t>PCCT-scan of a Patient with endovascular aortic repair. A/B. Virtual-mono-energetic images (VMIs) can be created without additional scanning from the spectral dataset to generate images for virtual photons at a single </a:t>
            </a:r>
            <a:r>
              <a:rPr lang="en-US" dirty="0" err="1"/>
              <a:t>kiloelectronvolt</a:t>
            </a:r>
            <a:r>
              <a:rPr lang="en-US" dirty="0"/>
              <a:t> (</a:t>
            </a:r>
            <a:r>
              <a:rPr lang="en-US" dirty="0" err="1"/>
              <a:t>keV</a:t>
            </a:r>
            <a:r>
              <a:rPr lang="en-US" dirty="0"/>
              <a:t>) energy level. This can be helpful to improve differentiation between tissues, visualization of contrast-enhanced tissues, or reducing artifacts. C. Virtual-non-contrast (VNC) reconstructions remove the signal of iodinated contrast agents from contrast-enhanced scans, with the idea to potentially make non-enhanced scans obsolete. D. Iodine maps are useful to measure perfusion but hinge on their quantification accuracy [2]. E. It is possible to fuse VNC and iodine maps for additional information. </a:t>
            </a:r>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1"/>
          </p:nvPr>
        </p:nvSpPr>
        <p:spPr>
          <a:xfrm>
            <a:off x="285750" y="-216838"/>
            <a:ext cx="10565232" cy="1314674"/>
          </a:xfrm>
        </p:spPr>
        <p:txBody>
          <a:bodyPr/>
          <a:lstStyle/>
          <a:p>
            <a:r>
              <a:rPr lang="en-US" dirty="0"/>
              <a:t>Photon counting detector (PCD)</a:t>
            </a:r>
          </a:p>
        </p:txBody>
      </p:sp>
      <p:sp>
        <p:nvSpPr>
          <p:cNvPr id="5" name="Text Placeholder 4"/>
          <p:cNvSpPr>
            <a:spLocks noGrp="1"/>
          </p:cNvSpPr>
          <p:nvPr>
            <p:ph type="body" sz="quarter" idx="17"/>
          </p:nvPr>
        </p:nvSpPr>
        <p:spPr/>
        <p:txBody>
          <a:bodyPr/>
          <a:lstStyle/>
          <a:p>
            <a:endParaRPr lang="en-US"/>
          </a:p>
        </p:txBody>
      </p:sp>
      <p:pic>
        <p:nvPicPr>
          <p:cNvPr id="6" name="Picture 5"/>
          <p:cNvPicPr>
            <a:picLocks noChangeAspect="1"/>
          </p:cNvPicPr>
          <p:nvPr/>
        </p:nvPicPr>
        <p:blipFill>
          <a:blip r:embed="rId2"/>
          <a:stretch>
            <a:fillRect/>
          </a:stretch>
        </p:blipFill>
        <p:spPr>
          <a:xfrm>
            <a:off x="495300" y="1036872"/>
            <a:ext cx="10689014" cy="3841695"/>
          </a:xfrm>
          <a:prstGeom prst="rect">
            <a:avLst/>
          </a:prstGeom>
        </p:spPr>
      </p:pic>
    </p:spTree>
    <p:extLst>
      <p:ext uri="{BB962C8B-B14F-4D97-AF65-F5344CB8AC3E}">
        <p14:creationId xmlns:p14="http://schemas.microsoft.com/office/powerpoint/2010/main" val="25096335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7"/>
          </p:nvPr>
        </p:nvSpPr>
        <p:spPr/>
        <p:txBody>
          <a:bodyPr/>
          <a:lstStyle/>
          <a:p>
            <a:endParaRPr lang="en-US"/>
          </a:p>
        </p:txBody>
      </p:sp>
      <p:sp>
        <p:nvSpPr>
          <p:cNvPr id="6" name="TextShape 1"/>
          <p:cNvSpPr txBox="1"/>
          <p:nvPr/>
        </p:nvSpPr>
        <p:spPr>
          <a:xfrm>
            <a:off x="1217098" y="4605501"/>
            <a:ext cx="9792000" cy="1224000"/>
          </a:xfrm>
          <a:prstGeom prst="rect">
            <a:avLst/>
          </a:prstGeom>
          <a:noFill/>
          <a:ln>
            <a:noFill/>
          </a:ln>
        </p:spPr>
        <p:txBody>
          <a:bodyPr lIns="90000" tIns="45000" rIns="90000" bIns="45000"/>
          <a:lstStyle/>
          <a:p>
            <a:r>
              <a:rPr lang="en-US" sz="1000" b="0" strike="noStrike" spc="-1">
                <a:solidFill>
                  <a:srgbClr val="000000"/>
                </a:solidFill>
                <a:latin typeface="Arial"/>
              </a:rPr>
              <a:t>Figure 1: Diagrams show detector types. </a:t>
            </a:r>
            <a:r>
              <a:rPr lang="en-US" sz="1000" b="0" i="1" strike="noStrike" spc="-1">
                <a:solidFill>
                  <a:srgbClr val="000000"/>
                </a:solidFill>
                <a:latin typeface="Arial"/>
              </a:rPr>
              <a:t>A</a:t>
            </a:r>
            <a:r>
              <a:rPr lang="en-US" sz="1000" b="0" strike="noStrike" spc="-1">
                <a:solidFill>
                  <a:srgbClr val="000000"/>
                </a:solidFill>
                <a:latin typeface="Arial"/>
              </a:rPr>
              <a:t>, In conventional energy-integrating detector, an incident x-ray photon is converted into a shower of visible light photons in a scintillator. Visible light hits an underlying light sensor, where it generates positive and negative electrical charges. </a:t>
            </a:r>
            <a:r>
              <a:rPr lang="en-US" sz="1000" b="0" i="1" strike="noStrike" spc="-1">
                <a:solidFill>
                  <a:srgbClr val="000000"/>
                </a:solidFill>
                <a:latin typeface="Arial"/>
              </a:rPr>
              <a:t>B</a:t>
            </a:r>
            <a:r>
              <a:rPr lang="en-US" sz="1000" b="0" strike="noStrike" spc="-1">
                <a:solidFill>
                  <a:srgbClr val="000000"/>
                </a:solidFill>
                <a:latin typeface="Arial"/>
              </a:rPr>
              <a:t>, In photon-counting detector, the x-ray photon is absorbed in a semiconductor material, where it generates positive and negative charges. Under the influence of a strong electric field, the positive and negative charges are pulled in opposite directions, generating an electrical signal.</a:t>
            </a:r>
          </a:p>
          <a:p>
            <a:endParaRPr lang="en-US" sz="1000" b="0" strike="noStrike" spc="-1">
              <a:solidFill>
                <a:srgbClr val="000000"/>
              </a:solidFill>
              <a:latin typeface="Arial"/>
            </a:endParaRPr>
          </a:p>
        </p:txBody>
      </p:sp>
      <p:pic>
        <p:nvPicPr>
          <p:cNvPr id="7" name="Main graphic"/>
          <p:cNvPicPr/>
          <p:nvPr/>
        </p:nvPicPr>
        <p:blipFill>
          <a:blip r:embed="rId2"/>
          <a:stretch/>
        </p:blipFill>
        <p:spPr>
          <a:xfrm>
            <a:off x="1181098" y="1506621"/>
            <a:ext cx="9864000" cy="2741760"/>
          </a:xfrm>
          <a:prstGeom prst="rect">
            <a:avLst/>
          </a:prstGeom>
          <a:ln>
            <a:noFill/>
          </a:ln>
        </p:spPr>
      </p:pic>
    </p:spTree>
    <p:extLst>
      <p:ext uri="{BB962C8B-B14F-4D97-AF65-F5344CB8AC3E}">
        <p14:creationId xmlns:p14="http://schemas.microsoft.com/office/powerpoint/2010/main" val="3183674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p:txBody>
          <a:bodyPr/>
          <a:lstStyle/>
          <a:p>
            <a:r>
              <a:rPr lang="en-US" dirty="0"/>
              <a:t>Medical linear accelerator is 1 m</a:t>
            </a:r>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265647" y="230615"/>
            <a:ext cx="11210653" cy="524595"/>
          </a:xfrm>
          <a:solidFill>
            <a:schemeClr val="bg1"/>
          </a:solidFill>
        </p:spPr>
        <p:txBody>
          <a:bodyPr/>
          <a:lstStyle/>
          <a:p>
            <a:r>
              <a:rPr lang="en-US" dirty="0"/>
              <a:t>The shorter, the better </a:t>
            </a:r>
            <a:r>
              <a:rPr lang="en-US" sz="3200" dirty="0"/>
              <a:t>(medical linear accelerator)</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6" name="Picture 5">
            <a:extLst>
              <a:ext uri="{FF2B5EF4-FFF2-40B4-BE49-F238E27FC236}">
                <a16:creationId xmlns:a16="http://schemas.microsoft.com/office/drawing/2014/main" id="{A80C2A77-23A4-E43B-B53E-A0D468AB5BA4}"/>
              </a:ext>
            </a:extLst>
          </p:cNvPr>
          <p:cNvPicPr>
            <a:picLocks noChangeAspect="1"/>
          </p:cNvPicPr>
          <p:nvPr/>
        </p:nvPicPr>
        <p:blipFill>
          <a:blip r:embed="rId2"/>
          <a:stretch>
            <a:fillRect/>
          </a:stretch>
        </p:blipFill>
        <p:spPr>
          <a:xfrm>
            <a:off x="30251" y="1114425"/>
            <a:ext cx="6858000" cy="57435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9131" y="2077313"/>
            <a:ext cx="3285945" cy="2464459"/>
          </a:xfrm>
          <a:prstGeom prst="rect">
            <a:avLst/>
          </a:prstGeom>
        </p:spPr>
      </p:pic>
      <p:cxnSp>
        <p:nvCxnSpPr>
          <p:cNvPr id="11" name="Straight Arrow Connector 10"/>
          <p:cNvCxnSpPr>
            <a:cxnSpLocks/>
          </p:cNvCxnSpPr>
          <p:nvPr/>
        </p:nvCxnSpPr>
        <p:spPr>
          <a:xfrm flipH="1">
            <a:off x="5378824" y="3418465"/>
            <a:ext cx="3258127" cy="18113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3300" y="4541772"/>
            <a:ext cx="3107303" cy="2330477"/>
          </a:xfrm>
          <a:prstGeom prst="rect">
            <a:avLst/>
          </a:prstGeom>
        </p:spPr>
      </p:pic>
      <p:cxnSp>
        <p:nvCxnSpPr>
          <p:cNvPr id="15" name="Straight Arrow Connector 14"/>
          <p:cNvCxnSpPr>
            <a:cxnSpLocks/>
          </p:cNvCxnSpPr>
          <p:nvPr/>
        </p:nvCxnSpPr>
        <p:spPr>
          <a:xfrm flipH="1" flipV="1">
            <a:off x="3718056" y="3599600"/>
            <a:ext cx="3272404" cy="190059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flipH="1">
            <a:off x="2539014" y="1350188"/>
            <a:ext cx="3907494" cy="183689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4" descr="Kapton monitor chamber (P/N100029495‐02) used in Varian TrueBeam | Download  Scientific Diagr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9520" y="711712"/>
            <a:ext cx="2613686" cy="22942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888251" y="2572389"/>
            <a:ext cx="2161745" cy="369332"/>
          </a:xfrm>
          <a:prstGeom prst="rect">
            <a:avLst/>
          </a:prstGeom>
          <a:solidFill>
            <a:schemeClr val="accent2">
              <a:lumMod val="40000"/>
              <a:lumOff val="60000"/>
              <a:alpha val="56000"/>
            </a:schemeClr>
          </a:solidFill>
        </p:spPr>
        <p:txBody>
          <a:bodyPr wrap="square" rtlCol="0">
            <a:spAutoFit/>
          </a:bodyPr>
          <a:lstStyle/>
          <a:p>
            <a:pPr algn="l"/>
            <a:r>
              <a:rPr lang="en-US" b="1" dirty="0">
                <a:solidFill>
                  <a:srgbClr val="FF0000"/>
                </a:solidFill>
              </a:rPr>
              <a:t>Chamber detector</a:t>
            </a:r>
          </a:p>
        </p:txBody>
      </p:sp>
      <p:sp>
        <p:nvSpPr>
          <p:cNvPr id="10" name="TextBox 9">
            <a:extLst>
              <a:ext uri="{FF2B5EF4-FFF2-40B4-BE49-F238E27FC236}">
                <a16:creationId xmlns:a16="http://schemas.microsoft.com/office/drawing/2014/main" id="{B7AD4C30-B353-3D2B-E1DE-EBC94C58B59A}"/>
              </a:ext>
            </a:extLst>
          </p:cNvPr>
          <p:cNvSpPr txBox="1"/>
          <p:nvPr/>
        </p:nvSpPr>
        <p:spPr>
          <a:xfrm>
            <a:off x="9072353" y="2077313"/>
            <a:ext cx="3064206" cy="369332"/>
          </a:xfrm>
          <a:prstGeom prst="rect">
            <a:avLst/>
          </a:prstGeom>
          <a:solidFill>
            <a:schemeClr val="accent2">
              <a:lumMod val="40000"/>
              <a:lumOff val="60000"/>
              <a:alpha val="56000"/>
            </a:schemeClr>
          </a:solidFill>
        </p:spPr>
        <p:txBody>
          <a:bodyPr wrap="square" rtlCol="0">
            <a:spAutoFit/>
          </a:bodyPr>
          <a:lstStyle/>
          <a:p>
            <a:pPr algn="l"/>
            <a:r>
              <a:rPr lang="en-US" b="1" dirty="0">
                <a:solidFill>
                  <a:srgbClr val="FF0000"/>
                </a:solidFill>
              </a:rPr>
              <a:t>1m long linear accelerator</a:t>
            </a:r>
          </a:p>
        </p:txBody>
      </p:sp>
      <p:sp>
        <p:nvSpPr>
          <p:cNvPr id="12" name="TextBox 11">
            <a:extLst>
              <a:ext uri="{FF2B5EF4-FFF2-40B4-BE49-F238E27FC236}">
                <a16:creationId xmlns:a16="http://schemas.microsoft.com/office/drawing/2014/main" id="{76D596E2-A459-E7BE-9714-F6D0CC3ABC5A}"/>
              </a:ext>
            </a:extLst>
          </p:cNvPr>
          <p:cNvSpPr txBox="1"/>
          <p:nvPr/>
        </p:nvSpPr>
        <p:spPr>
          <a:xfrm>
            <a:off x="7169924" y="6488668"/>
            <a:ext cx="2968460" cy="369332"/>
          </a:xfrm>
          <a:prstGeom prst="rect">
            <a:avLst/>
          </a:prstGeom>
          <a:solidFill>
            <a:schemeClr val="accent2">
              <a:lumMod val="40000"/>
              <a:lumOff val="60000"/>
              <a:alpha val="56000"/>
            </a:schemeClr>
          </a:solidFill>
        </p:spPr>
        <p:txBody>
          <a:bodyPr wrap="square" rtlCol="0">
            <a:spAutoFit/>
          </a:bodyPr>
          <a:lstStyle/>
          <a:p>
            <a:pPr algn="l"/>
            <a:r>
              <a:rPr lang="en-US" b="1" dirty="0">
                <a:solidFill>
                  <a:srgbClr val="FF0000"/>
                </a:solidFill>
              </a:rPr>
              <a:t>Unit of shaping radiation</a:t>
            </a:r>
          </a:p>
        </p:txBody>
      </p:sp>
    </p:spTree>
    <p:extLst>
      <p:ext uri="{BB962C8B-B14F-4D97-AF65-F5344CB8AC3E}">
        <p14:creationId xmlns:p14="http://schemas.microsoft.com/office/powerpoint/2010/main" val="855323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874815" y="441532"/>
            <a:ext cx="10565232" cy="639985"/>
          </a:xfrm>
        </p:spPr>
        <p:txBody>
          <a:bodyPr/>
          <a:lstStyle/>
          <a:p>
            <a:endParaRPr lang="en-US" dirty="0"/>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dirty="0"/>
          </a:p>
        </p:txBody>
      </p:sp>
      <p:pic>
        <p:nvPicPr>
          <p:cNvPr id="3074" name="Picture 2" descr="PET/CT | GE HealthCare (United States)"/>
          <p:cNvPicPr>
            <a:picLocks noChangeAspect="1" noChangeArrowheads="1"/>
          </p:cNvPicPr>
          <p:nvPr/>
        </p:nvPicPr>
        <p:blipFill rotWithShape="1">
          <a:blip r:embed="rId2">
            <a:extLst>
              <a:ext uri="{28A0092B-C50C-407E-A947-70E740481C1C}">
                <a14:useLocalDpi xmlns:a14="http://schemas.microsoft.com/office/drawing/2010/main" val="0"/>
              </a:ext>
            </a:extLst>
          </a:blip>
          <a:srcRect l="4114" t="9053" r="8607" b="6701"/>
          <a:stretch/>
        </p:blipFill>
        <p:spPr bwMode="auto">
          <a:xfrm>
            <a:off x="667035" y="413619"/>
            <a:ext cx="5675708" cy="30822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ranscend digital with the Optiso UDR detector"/>
          <p:cNvPicPr>
            <a:picLocks noChangeAspect="1" noChangeArrowheads="1"/>
          </p:cNvPicPr>
          <p:nvPr/>
        </p:nvPicPr>
        <p:blipFill rotWithShape="1">
          <a:blip r:embed="rId3">
            <a:extLst>
              <a:ext uri="{28A0092B-C50C-407E-A947-70E740481C1C}">
                <a14:useLocalDpi xmlns:a14="http://schemas.microsoft.com/office/drawing/2010/main" val="0"/>
              </a:ext>
            </a:extLst>
          </a:blip>
          <a:srcRect l="25256" r="26911"/>
          <a:stretch/>
        </p:blipFill>
        <p:spPr bwMode="auto">
          <a:xfrm>
            <a:off x="7892849" y="2902058"/>
            <a:ext cx="2762074" cy="3250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srcRect l="12778" t="18360" r="20159" b="13633"/>
          <a:stretch/>
        </p:blipFill>
        <p:spPr>
          <a:xfrm>
            <a:off x="611488" y="3395625"/>
            <a:ext cx="5924159" cy="3379225"/>
          </a:xfrm>
          <a:prstGeom prst="rect">
            <a:avLst/>
          </a:prstGeom>
        </p:spPr>
      </p:pic>
      <p:sp>
        <p:nvSpPr>
          <p:cNvPr id="10" name="TextBox 9"/>
          <p:cNvSpPr txBox="1"/>
          <p:nvPr/>
        </p:nvSpPr>
        <p:spPr>
          <a:xfrm>
            <a:off x="6839994" y="5967559"/>
            <a:ext cx="4867785" cy="369332"/>
          </a:xfrm>
          <a:prstGeom prst="rect">
            <a:avLst/>
          </a:prstGeom>
          <a:noFill/>
        </p:spPr>
        <p:txBody>
          <a:bodyPr wrap="square" rtlCol="0">
            <a:spAutoFit/>
          </a:bodyPr>
          <a:lstStyle/>
          <a:p>
            <a:pPr algn="l"/>
            <a:r>
              <a:rPr lang="en-US" dirty="0" err="1"/>
              <a:t>Optiso</a:t>
            </a:r>
            <a:r>
              <a:rPr lang="en-US" dirty="0"/>
              <a:t> UDR detector: LSO crystal arrays with </a:t>
            </a:r>
            <a:r>
              <a:rPr lang="en-US" dirty="0" err="1"/>
              <a:t>SiPM</a:t>
            </a:r>
            <a:endParaRPr lang="en-US" dirty="0"/>
          </a:p>
        </p:txBody>
      </p:sp>
      <p:sp>
        <p:nvSpPr>
          <p:cNvPr id="7" name="TextBox 6"/>
          <p:cNvSpPr txBox="1"/>
          <p:nvPr/>
        </p:nvSpPr>
        <p:spPr>
          <a:xfrm>
            <a:off x="915835" y="6277819"/>
            <a:ext cx="2986715" cy="400110"/>
          </a:xfrm>
          <a:prstGeom prst="rect">
            <a:avLst/>
          </a:prstGeom>
          <a:noFill/>
        </p:spPr>
        <p:txBody>
          <a:bodyPr wrap="none" rtlCol="0">
            <a:spAutoFit/>
          </a:bodyPr>
          <a:lstStyle/>
          <a:p>
            <a:pPr algn="l"/>
            <a:r>
              <a:rPr lang="en-US" sz="2000" dirty="0"/>
              <a:t>Siemens Biograph Vision</a:t>
            </a:r>
          </a:p>
        </p:txBody>
      </p:sp>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915835" y="3067209"/>
            <a:ext cx="3076853" cy="417842"/>
          </a:xfrm>
        </p:spPr>
        <p:txBody>
          <a:bodyPr/>
          <a:lstStyle/>
          <a:p>
            <a:r>
              <a:rPr lang="en-US" dirty="0"/>
              <a:t>PET/CT GE Omni Legend</a:t>
            </a:r>
          </a:p>
          <a:p>
            <a:endParaRPr lang="en-US" dirty="0"/>
          </a:p>
        </p:txBody>
      </p:sp>
    </p:spTree>
    <p:extLst>
      <p:ext uri="{BB962C8B-B14F-4D97-AF65-F5344CB8AC3E}">
        <p14:creationId xmlns:p14="http://schemas.microsoft.com/office/powerpoint/2010/main" val="35150295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C5E070-BE2A-7D35-3BC8-DFCBA137DD99}"/>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5B41CF73-E25F-4B12-D6FC-723BF2B8501E}"/>
              </a:ext>
            </a:extLst>
          </p:cNvPr>
          <p:cNvSpPr>
            <a:spLocks noGrp="1"/>
          </p:cNvSpPr>
          <p:nvPr>
            <p:ph type="body" sz="quarter" idx="12"/>
          </p:nvPr>
        </p:nvSpPr>
        <p:spPr/>
        <p:txBody>
          <a:bodyPr/>
          <a:lstStyle/>
          <a:p>
            <a:endParaRPr lang="en-US" dirty="0"/>
          </a:p>
        </p:txBody>
      </p:sp>
      <p:sp>
        <p:nvSpPr>
          <p:cNvPr id="4" name="Text Placeholder 3">
            <a:extLst>
              <a:ext uri="{FF2B5EF4-FFF2-40B4-BE49-F238E27FC236}">
                <a16:creationId xmlns:a16="http://schemas.microsoft.com/office/drawing/2014/main" id="{9BA4B1AA-F948-CC24-0745-3A18A4B3A6D7}"/>
              </a:ext>
            </a:extLst>
          </p:cNvPr>
          <p:cNvSpPr>
            <a:spLocks noGrp="1"/>
          </p:cNvSpPr>
          <p:nvPr>
            <p:ph type="body" sz="quarter" idx="11"/>
          </p:nvPr>
        </p:nvSpPr>
        <p:spPr>
          <a:xfrm>
            <a:off x="585952" y="1847739"/>
            <a:ext cx="2703786" cy="1885770"/>
          </a:xfrm>
        </p:spPr>
        <p:txBody>
          <a:bodyPr/>
          <a:lstStyle/>
          <a:p>
            <a:r>
              <a:rPr lang="en-US" dirty="0"/>
              <a:t>Typical PET scanner detector ring</a:t>
            </a:r>
          </a:p>
        </p:txBody>
      </p:sp>
      <p:sp>
        <p:nvSpPr>
          <p:cNvPr id="5" name="Text Placeholder 4">
            <a:extLst>
              <a:ext uri="{FF2B5EF4-FFF2-40B4-BE49-F238E27FC236}">
                <a16:creationId xmlns:a16="http://schemas.microsoft.com/office/drawing/2014/main" id="{CC8F9AEE-A595-E508-D01C-9AE2A310D5FF}"/>
              </a:ext>
            </a:extLst>
          </p:cNvPr>
          <p:cNvSpPr>
            <a:spLocks noGrp="1"/>
          </p:cNvSpPr>
          <p:nvPr>
            <p:ph type="body" sz="quarter" idx="17"/>
          </p:nvPr>
        </p:nvSpPr>
        <p:spPr/>
        <p:txBody>
          <a:bodyPr/>
          <a:lstStyle/>
          <a:p>
            <a:endParaRPr lang="en-US"/>
          </a:p>
        </p:txBody>
      </p:sp>
      <p:pic>
        <p:nvPicPr>
          <p:cNvPr id="7" name="Picture 6">
            <a:extLst>
              <a:ext uri="{FF2B5EF4-FFF2-40B4-BE49-F238E27FC236}">
                <a16:creationId xmlns:a16="http://schemas.microsoft.com/office/drawing/2014/main" id="{4A61B570-2E6B-A3C4-981D-2E85D6079702}"/>
              </a:ext>
            </a:extLst>
          </p:cNvPr>
          <p:cNvPicPr>
            <a:picLocks noChangeAspect="1"/>
          </p:cNvPicPr>
          <p:nvPr/>
        </p:nvPicPr>
        <p:blipFill>
          <a:blip r:embed="rId2"/>
          <a:stretch>
            <a:fillRect/>
          </a:stretch>
        </p:blipFill>
        <p:spPr>
          <a:xfrm>
            <a:off x="3422920" y="420414"/>
            <a:ext cx="8414355" cy="6252928"/>
          </a:xfrm>
          <a:prstGeom prst="rect">
            <a:avLst/>
          </a:prstGeom>
        </p:spPr>
      </p:pic>
    </p:spTree>
    <p:extLst>
      <p:ext uri="{BB962C8B-B14F-4D97-AF65-F5344CB8AC3E}">
        <p14:creationId xmlns:p14="http://schemas.microsoft.com/office/powerpoint/2010/main" val="37929215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D25B10-9617-5994-1E85-1F480D939EE9}"/>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8858F505-A6FC-EA6F-91DC-0DF37AE9578A}"/>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D87ACA84-D7B8-9F26-84FE-0B09AA043E60}"/>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D16B6CAC-365F-2748-37C2-DB4FC000CDE2}"/>
              </a:ext>
            </a:extLst>
          </p:cNvPr>
          <p:cNvSpPr>
            <a:spLocks noGrp="1"/>
          </p:cNvSpPr>
          <p:nvPr>
            <p:ph type="body" sz="quarter" idx="17"/>
          </p:nvPr>
        </p:nvSpPr>
        <p:spPr/>
        <p:txBody>
          <a:bodyPr/>
          <a:lstStyle/>
          <a:p>
            <a:endParaRPr lang="en-US"/>
          </a:p>
        </p:txBody>
      </p:sp>
      <p:pic>
        <p:nvPicPr>
          <p:cNvPr id="9" name="Picture 8">
            <a:extLst>
              <a:ext uri="{FF2B5EF4-FFF2-40B4-BE49-F238E27FC236}">
                <a16:creationId xmlns:a16="http://schemas.microsoft.com/office/drawing/2014/main" id="{BEDD6F6D-7756-FEAE-AB19-8CA59C3A84D4}"/>
              </a:ext>
            </a:extLst>
          </p:cNvPr>
          <p:cNvPicPr>
            <a:picLocks noChangeAspect="1"/>
          </p:cNvPicPr>
          <p:nvPr/>
        </p:nvPicPr>
        <p:blipFill>
          <a:blip r:embed="rId2"/>
          <a:stretch>
            <a:fillRect/>
          </a:stretch>
        </p:blipFill>
        <p:spPr>
          <a:xfrm>
            <a:off x="954574" y="77821"/>
            <a:ext cx="10320292" cy="6867728"/>
          </a:xfrm>
          <a:prstGeom prst="rect">
            <a:avLst/>
          </a:prstGeom>
        </p:spPr>
      </p:pic>
    </p:spTree>
    <p:extLst>
      <p:ext uri="{BB962C8B-B14F-4D97-AF65-F5344CB8AC3E}">
        <p14:creationId xmlns:p14="http://schemas.microsoft.com/office/powerpoint/2010/main" val="11187068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p:txBody>
          <a:bodyPr/>
          <a:lstStyle/>
          <a:p>
            <a:r>
              <a:rPr lang="en-US" dirty="0"/>
              <a:t>PET detector design</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7" name="Picture 6" descr="A diagram of different types of electrical components&#10;&#10;Description automatically generated">
            <a:extLst>
              <a:ext uri="{FF2B5EF4-FFF2-40B4-BE49-F238E27FC236}">
                <a16:creationId xmlns:a16="http://schemas.microsoft.com/office/drawing/2014/main" id="{EACF7DD6-9F12-95BE-235F-BB97D970EDA4}"/>
              </a:ext>
            </a:extLst>
          </p:cNvPr>
          <p:cNvPicPr>
            <a:picLocks noChangeAspect="1"/>
          </p:cNvPicPr>
          <p:nvPr/>
        </p:nvPicPr>
        <p:blipFill>
          <a:blip r:embed="rId2"/>
          <a:stretch>
            <a:fillRect/>
          </a:stretch>
        </p:blipFill>
        <p:spPr>
          <a:xfrm>
            <a:off x="76200" y="2419343"/>
            <a:ext cx="12115799" cy="3655179"/>
          </a:xfrm>
          <a:prstGeom prst="rect">
            <a:avLst/>
          </a:prstGeom>
        </p:spPr>
      </p:pic>
    </p:spTree>
    <p:extLst>
      <p:ext uri="{BB962C8B-B14F-4D97-AF65-F5344CB8AC3E}">
        <p14:creationId xmlns:p14="http://schemas.microsoft.com/office/powerpoint/2010/main" val="42501344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551BCF-503E-9357-3E0D-778EFDA26704}"/>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9D89F1E2-6740-F817-5EB2-F2FC0EE2914A}"/>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7833543F-8971-E1ED-9B94-CC5B9314E133}"/>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EF115C9B-00A3-DA07-9521-79E50E7ED175}"/>
              </a:ext>
            </a:extLst>
          </p:cNvPr>
          <p:cNvSpPr>
            <a:spLocks noGrp="1"/>
          </p:cNvSpPr>
          <p:nvPr>
            <p:ph type="body" sz="quarter" idx="17"/>
          </p:nvPr>
        </p:nvSpPr>
        <p:spPr/>
        <p:txBody>
          <a:bodyPr/>
          <a:lstStyle/>
          <a:p>
            <a:endParaRPr lang="en-US"/>
          </a:p>
        </p:txBody>
      </p:sp>
      <p:pic>
        <p:nvPicPr>
          <p:cNvPr id="6" name="Picture 5">
            <a:extLst>
              <a:ext uri="{FF2B5EF4-FFF2-40B4-BE49-F238E27FC236}">
                <a16:creationId xmlns:a16="http://schemas.microsoft.com/office/drawing/2014/main" id="{983B0821-030D-6D31-572B-ABD64A7D9212}"/>
              </a:ext>
            </a:extLst>
          </p:cNvPr>
          <p:cNvPicPr>
            <a:picLocks noChangeAspect="1"/>
          </p:cNvPicPr>
          <p:nvPr/>
        </p:nvPicPr>
        <p:blipFill>
          <a:blip r:embed="rId2"/>
          <a:stretch>
            <a:fillRect/>
          </a:stretch>
        </p:blipFill>
        <p:spPr>
          <a:xfrm>
            <a:off x="6362305" y="376015"/>
            <a:ext cx="4452467" cy="6400991"/>
          </a:xfrm>
          <a:prstGeom prst="rect">
            <a:avLst/>
          </a:prstGeom>
        </p:spPr>
      </p:pic>
    </p:spTree>
    <p:extLst>
      <p:ext uri="{BB962C8B-B14F-4D97-AF65-F5344CB8AC3E}">
        <p14:creationId xmlns:p14="http://schemas.microsoft.com/office/powerpoint/2010/main" val="361959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p:txBody>
          <a:bodyPr/>
          <a:lstStyle/>
          <a:p>
            <a:r>
              <a:rPr lang="en-US" dirty="0"/>
              <a:t>Time of Flight</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6" name="Picture 5">
            <a:extLst>
              <a:ext uri="{FF2B5EF4-FFF2-40B4-BE49-F238E27FC236}">
                <a16:creationId xmlns:a16="http://schemas.microsoft.com/office/drawing/2014/main" id="{BD56F9EB-8D9F-5723-1247-9FDA39DFA515}"/>
              </a:ext>
            </a:extLst>
          </p:cNvPr>
          <p:cNvPicPr>
            <a:picLocks noChangeAspect="1"/>
          </p:cNvPicPr>
          <p:nvPr/>
        </p:nvPicPr>
        <p:blipFill>
          <a:blip r:embed="rId2"/>
          <a:stretch>
            <a:fillRect/>
          </a:stretch>
        </p:blipFill>
        <p:spPr>
          <a:xfrm>
            <a:off x="1095375" y="1919510"/>
            <a:ext cx="8096250" cy="4562475"/>
          </a:xfrm>
          <a:prstGeom prst="rect">
            <a:avLst/>
          </a:prstGeom>
        </p:spPr>
      </p:pic>
    </p:spTree>
    <p:extLst>
      <p:ext uri="{BB962C8B-B14F-4D97-AF65-F5344CB8AC3E}">
        <p14:creationId xmlns:p14="http://schemas.microsoft.com/office/powerpoint/2010/main" val="39004140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6676857" y="3751994"/>
            <a:ext cx="5515143" cy="2239122"/>
          </a:xfrm>
        </p:spPr>
        <p:txBody>
          <a:bodyPr/>
          <a:lstStyle/>
          <a:p>
            <a:r>
              <a:rPr lang="en-US" sz="1600" dirty="0" err="1"/>
              <a:t>Transaxial</a:t>
            </a:r>
            <a:r>
              <a:rPr lang="en-US" sz="1600" dirty="0"/>
              <a:t> slices of an image quality phantom, reconstructed with high-resolution iterative reconstruction with resolution recovery. The scans were performed on a Siemens Biograph </a:t>
            </a:r>
            <a:r>
              <a:rPr lang="en-US" sz="1600" dirty="0" err="1"/>
              <a:t>mCT</a:t>
            </a:r>
            <a:r>
              <a:rPr lang="en-US" sz="1600" dirty="0"/>
              <a:t> PET/CT scanner (527 </a:t>
            </a:r>
            <a:r>
              <a:rPr lang="en-US" sz="1600" dirty="0" err="1"/>
              <a:t>ps</a:t>
            </a:r>
            <a:r>
              <a:rPr lang="en-US" sz="1600" dirty="0"/>
              <a:t> intrinsic time resolution) and the new Siemens Biograph Vision (210 </a:t>
            </a:r>
            <a:r>
              <a:rPr lang="en-US" sz="1600" dirty="0" err="1"/>
              <a:t>ps</a:t>
            </a:r>
            <a:r>
              <a:rPr lang="en-US" sz="1600" dirty="0"/>
              <a:t> intrinsic time resolution). From left to right: a non TOF image from </a:t>
            </a:r>
            <a:r>
              <a:rPr lang="en-US" sz="1600" dirty="0" err="1"/>
              <a:t>mCT</a:t>
            </a:r>
            <a:r>
              <a:rPr lang="en-US" sz="1600" dirty="0"/>
              <a:t>, b TOF image from Biograph </a:t>
            </a:r>
            <a:r>
              <a:rPr lang="en-US" sz="1600" dirty="0" err="1"/>
              <a:t>mCT</a:t>
            </a:r>
            <a:r>
              <a:rPr lang="en-US" sz="1600" dirty="0"/>
              <a:t>, and c TOF image from Biograph Vision. The phantom had six hot spheres (5, 8, 10, 13, 17, 22 mm diameter) with a contrast of about 4:1, and a total activity in the background of about 50 MBq of 18F  </a:t>
            </a:r>
            <a:r>
              <a:rPr lang="en-US" sz="1600" dirty="0">
                <a:sym typeface="Wingdings" panose="05000000000000000000" pitchFamily="2" charset="2"/>
              </a:rPr>
              <a:t>  reference: Conti 2019, the new op</a:t>
            </a:r>
            <a:endParaRPr lang="en-US" sz="1600" dirty="0"/>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p:txBody>
          <a:bodyPr/>
          <a:lstStyle/>
          <a:p>
            <a:endParaRPr lang="en-US" dirty="0"/>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8" name="Picture 7">
            <a:extLst>
              <a:ext uri="{FF2B5EF4-FFF2-40B4-BE49-F238E27FC236}">
                <a16:creationId xmlns:a16="http://schemas.microsoft.com/office/drawing/2014/main" id="{48839535-6C78-F224-D9F5-62DC4CD60B19}"/>
              </a:ext>
            </a:extLst>
          </p:cNvPr>
          <p:cNvPicPr>
            <a:picLocks noChangeAspect="1"/>
          </p:cNvPicPr>
          <p:nvPr/>
        </p:nvPicPr>
        <p:blipFill>
          <a:blip r:embed="rId2"/>
          <a:stretch>
            <a:fillRect/>
          </a:stretch>
        </p:blipFill>
        <p:spPr>
          <a:xfrm>
            <a:off x="564257" y="266891"/>
            <a:ext cx="5845900" cy="5943409"/>
          </a:xfrm>
          <a:prstGeom prst="rect">
            <a:avLst/>
          </a:prstGeom>
        </p:spPr>
      </p:pic>
      <p:pic>
        <p:nvPicPr>
          <p:cNvPr id="9" name="Picture 8">
            <a:extLst>
              <a:ext uri="{FF2B5EF4-FFF2-40B4-BE49-F238E27FC236}">
                <a16:creationId xmlns:a16="http://schemas.microsoft.com/office/drawing/2014/main" id="{6A6F3D9B-7CA6-BDFC-C13F-7C5FF11878F8}"/>
              </a:ext>
            </a:extLst>
          </p:cNvPr>
          <p:cNvPicPr>
            <a:picLocks noChangeAspect="1"/>
          </p:cNvPicPr>
          <p:nvPr/>
        </p:nvPicPr>
        <p:blipFill>
          <a:blip r:embed="rId3"/>
          <a:stretch>
            <a:fillRect/>
          </a:stretch>
        </p:blipFill>
        <p:spPr>
          <a:xfrm>
            <a:off x="5873115" y="1295495"/>
            <a:ext cx="6524625" cy="1943100"/>
          </a:xfrm>
          <a:prstGeom prst="rect">
            <a:avLst/>
          </a:prstGeom>
        </p:spPr>
      </p:pic>
    </p:spTree>
    <p:extLst>
      <p:ext uri="{BB962C8B-B14F-4D97-AF65-F5344CB8AC3E}">
        <p14:creationId xmlns:p14="http://schemas.microsoft.com/office/powerpoint/2010/main" val="9764878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1253031" y="5867400"/>
            <a:ext cx="10565232" cy="317500"/>
          </a:xfrm>
        </p:spPr>
        <p:txBody>
          <a:bodyPr/>
          <a:lstStyle/>
          <a:p>
            <a:r>
              <a:rPr lang="en-US" dirty="0"/>
              <a:t>Time resolution for LSO: 300 </a:t>
            </a:r>
            <a:r>
              <a:rPr lang="en-US" dirty="0" err="1"/>
              <a:t>ps</a:t>
            </a:r>
            <a:endParaRPr lang="en-US" dirty="0"/>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grpSp>
        <p:nvGrpSpPr>
          <p:cNvPr id="9" name="Group 8">
            <a:extLst>
              <a:ext uri="{FF2B5EF4-FFF2-40B4-BE49-F238E27FC236}">
                <a16:creationId xmlns:a16="http://schemas.microsoft.com/office/drawing/2014/main" id="{D92F1C7F-DFBF-F16C-605C-32082C33285F}"/>
              </a:ext>
            </a:extLst>
          </p:cNvPr>
          <p:cNvGrpSpPr/>
          <p:nvPr/>
        </p:nvGrpSpPr>
        <p:grpSpPr>
          <a:xfrm>
            <a:off x="648492" y="1930455"/>
            <a:ext cx="11403016" cy="3578488"/>
            <a:chOff x="648492" y="1930455"/>
            <a:chExt cx="11403016" cy="3578488"/>
          </a:xfrm>
        </p:grpSpPr>
        <p:pic>
          <p:nvPicPr>
            <p:cNvPr id="7" name="Picture 6">
              <a:extLst>
                <a:ext uri="{FF2B5EF4-FFF2-40B4-BE49-F238E27FC236}">
                  <a16:creationId xmlns:a16="http://schemas.microsoft.com/office/drawing/2014/main" id="{1B6AFB18-16AF-42C1-93C9-7AF75E1C96B0}"/>
                </a:ext>
              </a:extLst>
            </p:cNvPr>
            <p:cNvPicPr>
              <a:picLocks noChangeAspect="1"/>
            </p:cNvPicPr>
            <p:nvPr/>
          </p:nvPicPr>
          <p:blipFill>
            <a:blip r:embed="rId2"/>
            <a:stretch>
              <a:fillRect/>
            </a:stretch>
          </p:blipFill>
          <p:spPr>
            <a:xfrm>
              <a:off x="648492" y="1930455"/>
              <a:ext cx="11403016" cy="3578488"/>
            </a:xfrm>
            <a:prstGeom prst="rect">
              <a:avLst/>
            </a:prstGeom>
          </p:spPr>
        </p:pic>
        <p:sp>
          <p:nvSpPr>
            <p:cNvPr id="8" name="Rectangle 7">
              <a:extLst>
                <a:ext uri="{FF2B5EF4-FFF2-40B4-BE49-F238E27FC236}">
                  <a16:creationId xmlns:a16="http://schemas.microsoft.com/office/drawing/2014/main" id="{2AB93B10-D4CC-CA7C-4E20-DAEA79217A5E}"/>
                </a:ext>
              </a:extLst>
            </p:cNvPr>
            <p:cNvSpPr/>
            <p:nvPr/>
          </p:nvSpPr>
          <p:spPr>
            <a:xfrm>
              <a:off x="6438900" y="2514600"/>
              <a:ext cx="1054100" cy="299434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45B028A7-B0D7-8A2A-B98D-AA9D9B13187D}"/>
              </a:ext>
            </a:extLst>
          </p:cNvPr>
          <p:cNvSpPr txBox="1"/>
          <p:nvPr/>
        </p:nvSpPr>
        <p:spPr>
          <a:xfrm>
            <a:off x="7848600" y="5841484"/>
            <a:ext cx="1973361" cy="369332"/>
          </a:xfrm>
          <a:prstGeom prst="rect">
            <a:avLst/>
          </a:prstGeom>
          <a:noFill/>
        </p:spPr>
        <p:txBody>
          <a:bodyPr wrap="none" rtlCol="0">
            <a:spAutoFit/>
          </a:bodyPr>
          <a:lstStyle/>
          <a:p>
            <a:pPr algn="l"/>
            <a:r>
              <a:rPr lang="en-US" b="1" dirty="0">
                <a:solidFill>
                  <a:srgbClr val="0000FF"/>
                </a:solidFill>
              </a:rPr>
              <a:t>1</a:t>
            </a:r>
            <a:r>
              <a:rPr lang="en-US" b="1" baseline="30000" dirty="0">
                <a:solidFill>
                  <a:srgbClr val="0000FF"/>
                </a:solidFill>
              </a:rPr>
              <a:t>st</a:t>
            </a:r>
            <a:r>
              <a:rPr lang="en-US" b="1" dirty="0">
                <a:solidFill>
                  <a:srgbClr val="0000FF"/>
                </a:solidFill>
              </a:rPr>
              <a:t> TOF PET in 2006</a:t>
            </a:r>
          </a:p>
        </p:txBody>
      </p:sp>
      <p:cxnSp>
        <p:nvCxnSpPr>
          <p:cNvPr id="12" name="Straight Arrow Connector 11">
            <a:extLst>
              <a:ext uri="{FF2B5EF4-FFF2-40B4-BE49-F238E27FC236}">
                <a16:creationId xmlns:a16="http://schemas.microsoft.com/office/drawing/2014/main" id="{86F22AFA-95C7-FB44-1E06-0BF09B72715A}"/>
              </a:ext>
            </a:extLst>
          </p:cNvPr>
          <p:cNvCxnSpPr>
            <a:cxnSpLocks/>
          </p:cNvCxnSpPr>
          <p:nvPr/>
        </p:nvCxnSpPr>
        <p:spPr>
          <a:xfrm flipH="1" flipV="1">
            <a:off x="8454280" y="5331889"/>
            <a:ext cx="207120" cy="354108"/>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0892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7" name="Picture 6">
            <a:extLst>
              <a:ext uri="{FF2B5EF4-FFF2-40B4-BE49-F238E27FC236}">
                <a16:creationId xmlns:a16="http://schemas.microsoft.com/office/drawing/2014/main" id="{BEAC83D7-1867-DEF2-7374-45577D4DD1BE}"/>
              </a:ext>
            </a:extLst>
          </p:cNvPr>
          <p:cNvPicPr>
            <a:picLocks noChangeAspect="1"/>
          </p:cNvPicPr>
          <p:nvPr/>
        </p:nvPicPr>
        <p:blipFill>
          <a:blip r:embed="rId2"/>
          <a:stretch>
            <a:fillRect/>
          </a:stretch>
        </p:blipFill>
        <p:spPr>
          <a:xfrm>
            <a:off x="1147072" y="1361786"/>
            <a:ext cx="9897856" cy="4134427"/>
          </a:xfrm>
          <a:prstGeom prst="rect">
            <a:avLst/>
          </a:prstGeom>
        </p:spPr>
      </p:pic>
    </p:spTree>
    <p:extLst>
      <p:ext uri="{BB962C8B-B14F-4D97-AF65-F5344CB8AC3E}">
        <p14:creationId xmlns:p14="http://schemas.microsoft.com/office/powerpoint/2010/main" val="27246248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34ADD4-FD69-15FE-018B-35E4CA2D5318}"/>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47F63DB0-6C65-0D79-8042-F777EDA50678}"/>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F3573BEC-EE6F-4183-0A14-3FF76A850A15}"/>
              </a:ext>
            </a:extLst>
          </p:cNvPr>
          <p:cNvSpPr>
            <a:spLocks noGrp="1"/>
          </p:cNvSpPr>
          <p:nvPr>
            <p:ph type="body" sz="quarter" idx="11"/>
          </p:nvPr>
        </p:nvSpPr>
        <p:spPr>
          <a:xfrm>
            <a:off x="838200" y="376015"/>
            <a:ext cx="10565232" cy="593107"/>
          </a:xfrm>
        </p:spPr>
        <p:txBody>
          <a:bodyPr/>
          <a:lstStyle/>
          <a:p>
            <a:r>
              <a:rPr lang="en-US" altLang="en-US" sz="3600" dirty="0">
                <a:ea typeface="ＭＳ Ｐゴシック" panose="020B0600070205080204" pitchFamily="34" charset="-128"/>
              </a:rPr>
              <a:t>PET/CT Scanner: combined unit</a:t>
            </a:r>
            <a:endParaRPr lang="en-US" dirty="0"/>
          </a:p>
        </p:txBody>
      </p:sp>
      <p:sp>
        <p:nvSpPr>
          <p:cNvPr id="5" name="Text Placeholder 4">
            <a:extLst>
              <a:ext uri="{FF2B5EF4-FFF2-40B4-BE49-F238E27FC236}">
                <a16:creationId xmlns:a16="http://schemas.microsoft.com/office/drawing/2014/main" id="{DDA14AF9-7551-7B96-3017-6E6B53CF6F40}"/>
              </a:ext>
            </a:extLst>
          </p:cNvPr>
          <p:cNvSpPr>
            <a:spLocks noGrp="1"/>
          </p:cNvSpPr>
          <p:nvPr>
            <p:ph type="body" sz="quarter" idx="17"/>
          </p:nvPr>
        </p:nvSpPr>
        <p:spPr/>
        <p:txBody>
          <a:bodyPr/>
          <a:lstStyle/>
          <a:p>
            <a:endParaRPr lang="en-US"/>
          </a:p>
        </p:txBody>
      </p:sp>
      <p:pic>
        <p:nvPicPr>
          <p:cNvPr id="6" name="Picture 2" descr="Omni Legend GE HealthCare (United States), 46% OFF">
            <a:extLst>
              <a:ext uri="{FF2B5EF4-FFF2-40B4-BE49-F238E27FC236}">
                <a16:creationId xmlns:a16="http://schemas.microsoft.com/office/drawing/2014/main" id="{EA936BF5-1394-39C9-9A3D-C311FD761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0694" y="3849556"/>
            <a:ext cx="5521554" cy="31311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C07A89D5-665F-D1E1-B146-761B7CEDE15E}"/>
              </a:ext>
            </a:extLst>
          </p:cNvPr>
          <p:cNvSpPr txBox="1">
            <a:spLocks noChangeArrowheads="1"/>
          </p:cNvSpPr>
          <p:nvPr/>
        </p:nvSpPr>
        <p:spPr>
          <a:xfrm>
            <a:off x="475780" y="1231899"/>
            <a:ext cx="5151549" cy="535920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Franklin Gothic Book" pitchFamily="34" charset="0"/>
                <a:ea typeface="+mn-ea"/>
                <a:cs typeface="+mn-cs"/>
              </a:defRPr>
            </a:lvl1pPr>
            <a:lvl2pPr marL="742950" indent="-285750" algn="l" defTabSz="914400" rtl="0" eaLnBrk="1" latinLnBrk="0" hangingPunct="1">
              <a:spcBef>
                <a:spcPct val="20000"/>
              </a:spcBef>
              <a:buFont typeface="Courier New" pitchFamily="49" charset="0"/>
              <a:buChar char="o"/>
              <a:defRPr sz="2400" kern="1200">
                <a:solidFill>
                  <a:schemeClr val="tx1"/>
                </a:solidFill>
                <a:latin typeface="Franklin Gothic Book"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Franklin Gothic Book" pitchFamily="34" charset="0"/>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tx1"/>
                </a:solidFill>
                <a:latin typeface="Franklin Gothic Book"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altLang="en-US" sz="2400" dirty="0">
                <a:ea typeface="ＭＳ Ｐゴシック" panose="020B0600070205080204" pitchFamily="34" charset="-128"/>
              </a:rPr>
              <a:t>Two gantries combined in same housing</a:t>
            </a:r>
          </a:p>
          <a:p>
            <a:r>
              <a:rPr lang="en-US" altLang="en-US" sz="2400" dirty="0" err="1">
                <a:ea typeface="ＭＳ Ｐゴシック" panose="020B0600070205080204" pitchFamily="34" charset="-128"/>
              </a:rPr>
              <a:t>Multislice</a:t>
            </a:r>
            <a:r>
              <a:rPr lang="en-US" altLang="en-US" sz="2400" dirty="0">
                <a:ea typeface="ＭＳ Ｐゴシック" panose="020B0600070205080204" pitchFamily="34" charset="-128"/>
              </a:rPr>
              <a:t> CT scanner mated to a PET scanner</a:t>
            </a:r>
          </a:p>
          <a:p>
            <a:r>
              <a:rPr lang="en-US" altLang="en-US" sz="2400" dirty="0">
                <a:ea typeface="ＭＳ Ｐゴシック" panose="020B0600070205080204" pitchFamily="34" charset="-128"/>
              </a:rPr>
              <a:t>Improved attenuation correction</a:t>
            </a:r>
          </a:p>
          <a:p>
            <a:r>
              <a:rPr lang="en-US" altLang="en-US" sz="2400" dirty="0">
                <a:ea typeface="ＭＳ Ｐゴシック" panose="020B0600070205080204" pitchFamily="34" charset="-128"/>
              </a:rPr>
              <a:t>Possibly three scans acquired during procedure</a:t>
            </a:r>
          </a:p>
          <a:p>
            <a:pPr lvl="1"/>
            <a:r>
              <a:rPr lang="en-US" altLang="en-US" dirty="0">
                <a:ea typeface="ＭＳ Ｐゴシック" panose="020B0600070205080204" pitchFamily="34" charset="-128"/>
              </a:rPr>
              <a:t>Attenuation correction CT</a:t>
            </a:r>
          </a:p>
          <a:p>
            <a:pPr lvl="1"/>
            <a:r>
              <a:rPr lang="en-US" altLang="en-US" dirty="0">
                <a:ea typeface="ＭＳ Ｐゴシック" panose="020B0600070205080204" pitchFamily="34" charset="-128"/>
              </a:rPr>
              <a:t>PET </a:t>
            </a:r>
          </a:p>
          <a:p>
            <a:pPr lvl="1"/>
            <a:r>
              <a:rPr lang="en-US" altLang="en-US" dirty="0">
                <a:ea typeface="ＭＳ Ｐゴシック" panose="020B0600070205080204" pitchFamily="34" charset="-128"/>
              </a:rPr>
              <a:t>Treatment planning CT, with contrast if necessary</a:t>
            </a:r>
          </a:p>
          <a:p>
            <a:r>
              <a:rPr lang="en-US" altLang="en-US" sz="2400" dirty="0">
                <a:ea typeface="ＭＳ Ｐゴシック" panose="020B0600070205080204" pitchFamily="34" charset="-128"/>
              </a:rPr>
              <a:t>Phillips </a:t>
            </a:r>
            <a:r>
              <a:rPr lang="en-US" altLang="en-US" sz="2400" dirty="0" err="1">
                <a:ea typeface="ＭＳ Ｐゴシック" panose="020B0600070205080204" pitchFamily="34" charset="-128"/>
              </a:rPr>
              <a:t>Veros</a:t>
            </a:r>
            <a:r>
              <a:rPr lang="en-US" altLang="en-US" sz="2400" dirty="0">
                <a:ea typeface="ＭＳ Ｐゴシック" panose="020B0600070205080204" pitchFamily="34" charset="-128"/>
              </a:rPr>
              <a:t> Digital PET/CT</a:t>
            </a:r>
          </a:p>
          <a:p>
            <a:r>
              <a:rPr lang="en-US" altLang="en-US" sz="2400" dirty="0">
                <a:ea typeface="ＭＳ Ｐゴシック" panose="020B0600070205080204" pitchFamily="34" charset="-128"/>
              </a:rPr>
              <a:t>GE Omni Legend</a:t>
            </a:r>
          </a:p>
          <a:p>
            <a:endParaRPr lang="en-US" altLang="en-US" sz="2400" dirty="0">
              <a:ea typeface="ＭＳ Ｐゴシック" panose="020B0600070205080204" pitchFamily="34" charset="-128"/>
            </a:endParaRPr>
          </a:p>
          <a:p>
            <a:endParaRPr lang="en-US" altLang="en-US" dirty="0">
              <a:ea typeface="ＭＳ Ｐゴシック" panose="020B0600070205080204" pitchFamily="34" charset="-128"/>
            </a:endParaRPr>
          </a:p>
        </p:txBody>
      </p:sp>
      <p:pic>
        <p:nvPicPr>
          <p:cNvPr id="8" name="Picture 7">
            <a:extLst>
              <a:ext uri="{FF2B5EF4-FFF2-40B4-BE49-F238E27FC236}">
                <a16:creationId xmlns:a16="http://schemas.microsoft.com/office/drawing/2014/main" id="{C1C36208-0CA3-3902-E4F9-57250AB7A29F}"/>
              </a:ext>
            </a:extLst>
          </p:cNvPr>
          <p:cNvPicPr>
            <a:picLocks noChangeAspect="1"/>
          </p:cNvPicPr>
          <p:nvPr/>
        </p:nvPicPr>
        <p:blipFill>
          <a:blip r:embed="rId3"/>
          <a:stretch>
            <a:fillRect/>
          </a:stretch>
        </p:blipFill>
        <p:spPr>
          <a:xfrm>
            <a:off x="5627330" y="969122"/>
            <a:ext cx="5409265" cy="2880434"/>
          </a:xfrm>
          <a:prstGeom prst="rect">
            <a:avLst/>
          </a:prstGeom>
        </p:spPr>
      </p:pic>
    </p:spTree>
    <p:extLst>
      <p:ext uri="{BB962C8B-B14F-4D97-AF65-F5344CB8AC3E}">
        <p14:creationId xmlns:p14="http://schemas.microsoft.com/office/powerpoint/2010/main" val="2960752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1671877" y="369575"/>
            <a:ext cx="8249064" cy="644565"/>
          </a:xfrm>
        </p:spPr>
        <p:txBody>
          <a:bodyPr/>
          <a:lstStyle/>
          <a:p>
            <a:r>
              <a:rPr lang="en-US" dirty="0"/>
              <a:t>What is medical physics anyway?</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417" t="2370" r="5208"/>
          <a:stretch/>
        </p:blipFill>
        <p:spPr>
          <a:xfrm>
            <a:off x="832104" y="1083787"/>
            <a:ext cx="9575004" cy="5704947"/>
          </a:xfrm>
          <a:prstGeom prst="rect">
            <a:avLst/>
          </a:prstGeom>
        </p:spPr>
      </p:pic>
    </p:spTree>
    <p:extLst>
      <p:ext uri="{BB962C8B-B14F-4D97-AF65-F5344CB8AC3E}">
        <p14:creationId xmlns:p14="http://schemas.microsoft.com/office/powerpoint/2010/main" val="5870330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461963" y="957002"/>
            <a:ext cx="7217946" cy="5117805"/>
          </a:xfrm>
        </p:spPr>
        <p:txBody>
          <a:bodyPr/>
          <a:lstStyle/>
          <a:p>
            <a:pPr marL="342900" indent="-342900">
              <a:buFont typeface="Arial" panose="020B0604020202020204" pitchFamily="34" charset="0"/>
              <a:buChar char="•"/>
            </a:pPr>
            <a:r>
              <a:rPr lang="en-US" dirty="0"/>
              <a:t>Principle:</a:t>
            </a:r>
          </a:p>
          <a:p>
            <a:pPr marL="1028700" lvl="1" indent="-342900"/>
            <a:r>
              <a:rPr lang="en-US" dirty="0"/>
              <a:t>MRI utilizes a powerful magnetic field (typically 1.5 to 3 Tesla) to align the protons in the hydrogen atoms </a:t>
            </a:r>
          </a:p>
          <a:p>
            <a:pPr marL="1028700" lvl="1" indent="-342900"/>
            <a:r>
              <a:rPr lang="en-US" dirty="0"/>
              <a:t>Send a short </a:t>
            </a:r>
            <a:r>
              <a:rPr lang="en-US" dirty="0" err="1"/>
              <a:t>radiofrequncy</a:t>
            </a:r>
            <a:r>
              <a:rPr lang="en-US" dirty="0"/>
              <a:t> (RF) pulse to temporarily disturb the alignment of the protons to excites them and  move out of alignment with the magnetic field.</a:t>
            </a:r>
          </a:p>
          <a:p>
            <a:pPr marL="1028700" lvl="1" indent="-342900"/>
            <a:r>
              <a:rPr lang="en-US" dirty="0"/>
              <a:t>When the RF pulse is turned off, the protons </a:t>
            </a:r>
            <a:r>
              <a:rPr lang="en-US" b="1" i="1" dirty="0"/>
              <a:t>relax</a:t>
            </a:r>
            <a:r>
              <a:rPr lang="en-US" dirty="0"/>
              <a:t> back to their original alignment with the magnetic field. During this </a:t>
            </a:r>
            <a:r>
              <a:rPr lang="en-US" b="1" i="1" dirty="0"/>
              <a:t>relaxation process</a:t>
            </a:r>
            <a:r>
              <a:rPr lang="en-US" dirty="0"/>
              <a:t>, protons release energy in the form of RF signals.</a:t>
            </a:r>
          </a:p>
          <a:p>
            <a:pPr marL="1028700" lvl="1" indent="-342900"/>
            <a:r>
              <a:rPr lang="en-US" dirty="0"/>
              <a:t>Signals are detected by the MRI receiver coils. The frequency and timing of the signals depend on the tissue type and water content, </a:t>
            </a:r>
            <a:r>
              <a:rPr lang="en-US" dirty="0" err="1"/>
              <a:t>etc</a:t>
            </a:r>
            <a:endParaRPr lang="en-US" dirty="0"/>
          </a:p>
          <a:p>
            <a:pPr marL="1028700" lvl="1" indent="-342900"/>
            <a:r>
              <a:rPr lang="en-US" dirty="0"/>
              <a:t>Small magnetic field gradients are applied in different directions (x, y, z axes) to spatially encode the signals. This allows the MRI system to determine the origin of the signals in 3D space.</a:t>
            </a:r>
          </a:p>
          <a:p>
            <a:pPr marL="342900" indent="-342900">
              <a:buFont typeface="Arial" panose="020B0604020202020204" pitchFamily="34" charset="0"/>
              <a:buChar char="•"/>
            </a:pPr>
            <a:r>
              <a:rPr lang="en-US" dirty="0"/>
              <a:t>Different tissues (e.g., muscle, fat, water) have different relaxation properties, leading to distinct signal intensities. </a:t>
            </a:r>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461963" y="318081"/>
            <a:ext cx="10565232" cy="584518"/>
          </a:xfrm>
        </p:spPr>
        <p:txBody>
          <a:bodyPr/>
          <a:lstStyle/>
          <a:p>
            <a:r>
              <a:rPr lang="en-US" dirty="0"/>
              <a:t>MRI images</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8" name="Picture 7">
            <a:extLst>
              <a:ext uri="{FF2B5EF4-FFF2-40B4-BE49-F238E27FC236}">
                <a16:creationId xmlns:a16="http://schemas.microsoft.com/office/drawing/2014/main" id="{BD35ABD9-8C33-422F-D90A-32192D0C20F7}"/>
              </a:ext>
            </a:extLst>
          </p:cNvPr>
          <p:cNvPicPr>
            <a:picLocks noChangeAspect="1"/>
          </p:cNvPicPr>
          <p:nvPr/>
        </p:nvPicPr>
        <p:blipFill>
          <a:blip r:embed="rId2"/>
          <a:stretch>
            <a:fillRect/>
          </a:stretch>
        </p:blipFill>
        <p:spPr>
          <a:xfrm>
            <a:off x="8061325" y="2833880"/>
            <a:ext cx="4060891" cy="3509770"/>
          </a:xfrm>
          <a:prstGeom prst="rect">
            <a:avLst/>
          </a:prstGeom>
        </p:spPr>
      </p:pic>
      <p:pic>
        <p:nvPicPr>
          <p:cNvPr id="2050" name="Picture 2" descr="effect of an applied magnetic field on nuclear sp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1325" y="663575"/>
            <a:ext cx="35052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455425" y="5464841"/>
            <a:ext cx="3529712" cy="1328737"/>
          </a:xfrm>
          <a:prstGeom prst="rect">
            <a:avLst/>
          </a:prstGeom>
        </p:spPr>
      </p:pic>
      <p:sp>
        <p:nvSpPr>
          <p:cNvPr id="10" name="TextBox 9"/>
          <p:cNvSpPr txBox="1"/>
          <p:nvPr/>
        </p:nvSpPr>
        <p:spPr>
          <a:xfrm>
            <a:off x="2267237" y="6433530"/>
            <a:ext cx="1803699" cy="338554"/>
          </a:xfrm>
          <a:prstGeom prst="rect">
            <a:avLst/>
          </a:prstGeom>
          <a:noFill/>
        </p:spPr>
        <p:txBody>
          <a:bodyPr wrap="none" rtlCol="0">
            <a:spAutoFit/>
          </a:bodyPr>
          <a:lstStyle/>
          <a:p>
            <a:pPr algn="r"/>
            <a:r>
              <a:rPr lang="en-US" sz="1600" dirty="0">
                <a:solidFill>
                  <a:srgbClr val="FF0000"/>
                </a:solidFill>
              </a:rPr>
              <a:t>T1 relaxation time</a:t>
            </a:r>
          </a:p>
        </p:txBody>
      </p:sp>
      <p:pic>
        <p:nvPicPr>
          <p:cNvPr id="2054" name="Picture 6" descr="Fig.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7892" y="5410609"/>
            <a:ext cx="3702972" cy="13283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579929" y="6421269"/>
            <a:ext cx="1803700" cy="338554"/>
          </a:xfrm>
          <a:prstGeom prst="rect">
            <a:avLst/>
          </a:prstGeom>
          <a:noFill/>
        </p:spPr>
        <p:txBody>
          <a:bodyPr wrap="none" rtlCol="0">
            <a:spAutoFit/>
          </a:bodyPr>
          <a:lstStyle/>
          <a:p>
            <a:pPr algn="r"/>
            <a:r>
              <a:rPr lang="en-US" sz="1600" dirty="0">
                <a:solidFill>
                  <a:srgbClr val="FF0000"/>
                </a:solidFill>
              </a:rPr>
              <a:t>T2 relaxation time</a:t>
            </a:r>
          </a:p>
        </p:txBody>
      </p:sp>
    </p:spTree>
    <p:extLst>
      <p:ext uri="{BB962C8B-B14F-4D97-AF65-F5344CB8AC3E}">
        <p14:creationId xmlns:p14="http://schemas.microsoft.com/office/powerpoint/2010/main" val="3848439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879A8C-EA9C-9EB1-D15D-C98B6706F6B9}"/>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FB521F3D-D04D-F5A7-C0B1-57F6C5982E97}"/>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60FF7696-E5EC-010C-D0C4-5602FF2A2525}"/>
              </a:ext>
            </a:extLst>
          </p:cNvPr>
          <p:cNvSpPr>
            <a:spLocks noGrp="1"/>
          </p:cNvSpPr>
          <p:nvPr>
            <p:ph type="body" sz="quarter" idx="11"/>
          </p:nvPr>
        </p:nvSpPr>
        <p:spPr>
          <a:xfrm>
            <a:off x="838200" y="376015"/>
            <a:ext cx="10565232" cy="813658"/>
          </a:xfrm>
        </p:spPr>
        <p:txBody>
          <a:bodyPr/>
          <a:lstStyle/>
          <a:p>
            <a:r>
              <a:rPr lang="en-US" dirty="0"/>
              <a:t>Ultrasound</a:t>
            </a:r>
          </a:p>
        </p:txBody>
      </p:sp>
      <p:sp>
        <p:nvSpPr>
          <p:cNvPr id="5" name="Text Placeholder 4">
            <a:extLst>
              <a:ext uri="{FF2B5EF4-FFF2-40B4-BE49-F238E27FC236}">
                <a16:creationId xmlns:a16="http://schemas.microsoft.com/office/drawing/2014/main" id="{8C2742A8-FBC9-5CBC-7DA2-E6F96AF00037}"/>
              </a:ext>
            </a:extLst>
          </p:cNvPr>
          <p:cNvSpPr>
            <a:spLocks noGrp="1"/>
          </p:cNvSpPr>
          <p:nvPr>
            <p:ph type="body" sz="quarter" idx="17"/>
          </p:nvPr>
        </p:nvSpPr>
        <p:spPr/>
        <p:txBody>
          <a:bodyPr/>
          <a:lstStyle/>
          <a:p>
            <a:endParaRPr lang="en-US"/>
          </a:p>
        </p:txBody>
      </p:sp>
      <p:pic>
        <p:nvPicPr>
          <p:cNvPr id="6" name="Picture 5">
            <a:extLst>
              <a:ext uri="{FF2B5EF4-FFF2-40B4-BE49-F238E27FC236}">
                <a16:creationId xmlns:a16="http://schemas.microsoft.com/office/drawing/2014/main" id="{F9490DD8-20F9-D037-6986-CE1B50B7F221}"/>
              </a:ext>
            </a:extLst>
          </p:cNvPr>
          <p:cNvPicPr>
            <a:picLocks noChangeAspect="1"/>
          </p:cNvPicPr>
          <p:nvPr/>
        </p:nvPicPr>
        <p:blipFill>
          <a:blip r:embed="rId2"/>
          <a:stretch>
            <a:fillRect/>
          </a:stretch>
        </p:blipFill>
        <p:spPr>
          <a:xfrm>
            <a:off x="1302222" y="2061259"/>
            <a:ext cx="4800600" cy="3383280"/>
          </a:xfrm>
          <a:prstGeom prst="rect">
            <a:avLst/>
          </a:prstGeom>
        </p:spPr>
      </p:pic>
      <p:pic>
        <p:nvPicPr>
          <p:cNvPr id="7" name="Picture 6">
            <a:extLst>
              <a:ext uri="{FF2B5EF4-FFF2-40B4-BE49-F238E27FC236}">
                <a16:creationId xmlns:a16="http://schemas.microsoft.com/office/drawing/2014/main" id="{89533746-6DC0-EB90-C32C-877B693AD2D4}"/>
              </a:ext>
            </a:extLst>
          </p:cNvPr>
          <p:cNvPicPr>
            <a:picLocks noChangeAspect="1"/>
          </p:cNvPicPr>
          <p:nvPr/>
        </p:nvPicPr>
        <p:blipFill>
          <a:blip r:embed="rId3"/>
          <a:stretch>
            <a:fillRect/>
          </a:stretch>
        </p:blipFill>
        <p:spPr>
          <a:xfrm>
            <a:off x="5645622" y="2041255"/>
            <a:ext cx="4800600" cy="3429000"/>
          </a:xfrm>
          <a:prstGeom prst="rect">
            <a:avLst/>
          </a:prstGeom>
        </p:spPr>
      </p:pic>
      <p:cxnSp>
        <p:nvCxnSpPr>
          <p:cNvPr id="8" name="Straight Arrow Connector 7">
            <a:extLst>
              <a:ext uri="{FF2B5EF4-FFF2-40B4-BE49-F238E27FC236}">
                <a16:creationId xmlns:a16="http://schemas.microsoft.com/office/drawing/2014/main" id="{F28F87D2-3E18-606E-E124-D2EF8AEDA95F}"/>
              </a:ext>
            </a:extLst>
          </p:cNvPr>
          <p:cNvCxnSpPr/>
          <p:nvPr/>
        </p:nvCxnSpPr>
        <p:spPr>
          <a:xfrm flipV="1">
            <a:off x="2445222" y="4409092"/>
            <a:ext cx="685800" cy="457200"/>
          </a:xfrm>
          <a:prstGeom prst="straightConnector1">
            <a:avLst/>
          </a:prstGeom>
          <a:ln w="381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321E131-92B4-A821-A5F3-EC6AFC6694C5}"/>
              </a:ext>
            </a:extLst>
          </p:cNvPr>
          <p:cNvCxnSpPr/>
          <p:nvPr/>
        </p:nvCxnSpPr>
        <p:spPr>
          <a:xfrm flipH="1" flipV="1">
            <a:off x="7855423" y="4163877"/>
            <a:ext cx="566737" cy="323632"/>
          </a:xfrm>
          <a:prstGeom prst="straightConnector1">
            <a:avLst/>
          </a:prstGeom>
          <a:ln w="381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A35E0511-2E73-08FA-39E7-9B195528602A}"/>
              </a:ext>
            </a:extLst>
          </p:cNvPr>
          <p:cNvSpPr txBox="1">
            <a:spLocks/>
          </p:cNvSpPr>
          <p:nvPr/>
        </p:nvSpPr>
        <p:spPr>
          <a:xfrm>
            <a:off x="2292823" y="5623799"/>
            <a:ext cx="7268636" cy="684656"/>
          </a:xfrm>
          <a:prstGeom prst="rect">
            <a:avLst/>
          </a:prstGeom>
        </p:spPr>
        <p:txBody>
          <a:bodyPr>
            <a:normAutofit/>
          </a:bodyPr>
          <a:lstStyle>
            <a:lvl1pPr marL="0" indent="0" algn="l" rtl="0" eaLnBrk="1" fontAlgn="base" hangingPunct="1">
              <a:lnSpc>
                <a:spcPct val="90000"/>
              </a:lnSpc>
              <a:spcBef>
                <a:spcPts val="1000"/>
              </a:spcBef>
              <a:spcAft>
                <a:spcPct val="0"/>
              </a:spcAft>
              <a:buFont typeface="Arial" panose="020B0604020202020204" pitchFamily="34" charset="0"/>
              <a:buNone/>
              <a:defRPr sz="2000" b="0" i="0" kern="100">
                <a:solidFill>
                  <a:schemeClr val="tx1"/>
                </a:solidFill>
                <a:latin typeface="AntennaCond Light" pitchFamily="2" charset="77"/>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2pPr>
            <a:lvl3pPr marL="1143000" indent="-228600" algn="l" rtl="0" eaLnBrk="1" fontAlgn="base" hangingPunct="1">
              <a:lnSpc>
                <a:spcPct val="103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600" b="0" i="0" kern="100">
                <a:solidFill>
                  <a:schemeClr val="tx1"/>
                </a:solidFill>
                <a:latin typeface="AntennaCond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0000FF"/>
                </a:solidFill>
                <a:latin typeface="Calibri" panose="020F0502020204030204" pitchFamily="34" charset="0"/>
                <a:cs typeface="Calibri" panose="020F0502020204030204" pitchFamily="34" charset="0"/>
              </a:rPr>
              <a:t>Gallstones causing “acoustic shadowing” for US imaging</a:t>
            </a:r>
            <a:endParaRPr lang="en-US" sz="2400" dirty="0">
              <a:solidFill>
                <a:srgbClr val="0000FF"/>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2B54E8C-EBAD-A9A5-9D82-39D4F2816657}"/>
              </a:ext>
            </a:extLst>
          </p:cNvPr>
          <p:cNvSpPr txBox="1"/>
          <p:nvPr/>
        </p:nvSpPr>
        <p:spPr>
          <a:xfrm>
            <a:off x="4197823" y="5023998"/>
            <a:ext cx="1261884" cy="369332"/>
          </a:xfrm>
          <a:prstGeom prst="rect">
            <a:avLst/>
          </a:prstGeom>
          <a:noFill/>
        </p:spPr>
        <p:txBody>
          <a:bodyPr wrap="none" rtlCol="0">
            <a:spAutoFit/>
          </a:bodyPr>
          <a:lstStyle/>
          <a:p>
            <a:r>
              <a:rPr lang="en-US" b="1" dirty="0">
                <a:solidFill>
                  <a:srgbClr val="FFFFFF"/>
                </a:solidFill>
                <a:effectLst>
                  <a:outerShdw blurRad="38100" dist="38100" dir="2700000" algn="tl">
                    <a:srgbClr val="000000">
                      <a:alpha val="43137"/>
                    </a:srgbClr>
                  </a:outerShdw>
                </a:effectLst>
              </a:rPr>
              <a:t>transverse</a:t>
            </a:r>
          </a:p>
        </p:txBody>
      </p:sp>
      <p:sp>
        <p:nvSpPr>
          <p:cNvPr id="12" name="TextBox 11">
            <a:extLst>
              <a:ext uri="{FF2B5EF4-FFF2-40B4-BE49-F238E27FC236}">
                <a16:creationId xmlns:a16="http://schemas.microsoft.com/office/drawing/2014/main" id="{FD11F1FC-BA72-A8ED-FB98-EB758AFE7331}"/>
              </a:ext>
            </a:extLst>
          </p:cNvPr>
          <p:cNvSpPr txBox="1"/>
          <p:nvPr/>
        </p:nvSpPr>
        <p:spPr>
          <a:xfrm>
            <a:off x="8358241" y="5044150"/>
            <a:ext cx="1505540" cy="369332"/>
          </a:xfrm>
          <a:prstGeom prst="rect">
            <a:avLst/>
          </a:prstGeom>
          <a:noFill/>
        </p:spPr>
        <p:txBody>
          <a:bodyPr wrap="none" rtlCol="0">
            <a:spAutoFit/>
          </a:bodyPr>
          <a:lstStyle/>
          <a:p>
            <a:r>
              <a:rPr lang="en-US" b="1" dirty="0">
                <a:solidFill>
                  <a:srgbClr val="FFFFFF"/>
                </a:solidFill>
                <a:effectLst>
                  <a:outerShdw blurRad="38100" dist="38100" dir="2700000" algn="tl">
                    <a:srgbClr val="000000">
                      <a:alpha val="43137"/>
                    </a:srgbClr>
                  </a:outerShdw>
                </a:effectLst>
              </a:rPr>
              <a:t>longitudinal</a:t>
            </a:r>
          </a:p>
        </p:txBody>
      </p:sp>
    </p:spTree>
    <p:extLst>
      <p:ext uri="{BB962C8B-B14F-4D97-AF65-F5344CB8AC3E}">
        <p14:creationId xmlns:p14="http://schemas.microsoft.com/office/powerpoint/2010/main" val="1773739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7"/>
          </p:nvPr>
        </p:nvSpPr>
        <p:spPr/>
        <p:txBody>
          <a:bodyPr/>
          <a:lstStyle/>
          <a:p>
            <a:endParaRPr lang="en-US"/>
          </a:p>
        </p:txBody>
      </p:sp>
      <p:pic>
        <p:nvPicPr>
          <p:cNvPr id="6" name="Picture 5"/>
          <p:cNvPicPr>
            <a:picLocks noChangeAspect="1"/>
          </p:cNvPicPr>
          <p:nvPr/>
        </p:nvPicPr>
        <p:blipFill>
          <a:blip r:embed="rId2"/>
          <a:stretch>
            <a:fillRect/>
          </a:stretch>
        </p:blipFill>
        <p:spPr>
          <a:xfrm>
            <a:off x="2476500" y="552450"/>
            <a:ext cx="7239000" cy="5753100"/>
          </a:xfrm>
          <a:prstGeom prst="rect">
            <a:avLst/>
          </a:prstGeom>
        </p:spPr>
      </p:pic>
    </p:spTree>
    <p:extLst>
      <p:ext uri="{BB962C8B-B14F-4D97-AF65-F5344CB8AC3E}">
        <p14:creationId xmlns:p14="http://schemas.microsoft.com/office/powerpoint/2010/main" val="3662809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7"/>
          </p:nvPr>
        </p:nvSpPr>
        <p:spPr/>
        <p:txBody>
          <a:bodyPr/>
          <a:lstStyle/>
          <a:p>
            <a:endParaRPr lang="en-US"/>
          </a:p>
        </p:txBody>
      </p:sp>
      <p:pic>
        <p:nvPicPr>
          <p:cNvPr id="6" name="Picture 5"/>
          <p:cNvPicPr>
            <a:picLocks noChangeAspect="1"/>
          </p:cNvPicPr>
          <p:nvPr/>
        </p:nvPicPr>
        <p:blipFill>
          <a:blip r:embed="rId2"/>
          <a:stretch>
            <a:fillRect/>
          </a:stretch>
        </p:blipFill>
        <p:spPr>
          <a:xfrm>
            <a:off x="2686050" y="609600"/>
            <a:ext cx="6819900" cy="5291137"/>
          </a:xfrm>
          <a:prstGeom prst="rect">
            <a:avLst/>
          </a:prstGeom>
        </p:spPr>
      </p:pic>
    </p:spTree>
    <p:extLst>
      <p:ext uri="{BB962C8B-B14F-4D97-AF65-F5344CB8AC3E}">
        <p14:creationId xmlns:p14="http://schemas.microsoft.com/office/powerpoint/2010/main" val="28452990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7"/>
          </p:nvPr>
        </p:nvSpPr>
        <p:spPr/>
        <p:txBody>
          <a:bodyPr/>
          <a:lstStyle/>
          <a:p>
            <a:endParaRPr lang="en-US"/>
          </a:p>
        </p:txBody>
      </p:sp>
      <p:sp>
        <p:nvSpPr>
          <p:cNvPr id="6" name="TextShape 1"/>
          <p:cNvSpPr txBox="1"/>
          <p:nvPr/>
        </p:nvSpPr>
        <p:spPr>
          <a:xfrm>
            <a:off x="2172600" y="5028288"/>
            <a:ext cx="7200000" cy="1046234"/>
          </a:xfrm>
          <a:prstGeom prst="rect">
            <a:avLst/>
          </a:prstGeom>
          <a:noFill/>
          <a:ln>
            <a:noFill/>
          </a:ln>
        </p:spPr>
        <p:txBody>
          <a:bodyPr lIns="90000" tIns="46800" rIns="90000" bIns="46800"/>
          <a:lstStyle/>
          <a:p>
            <a:r>
              <a:rPr lang="en-US" sz="1100" b="0" strike="noStrike" spc="-1" dirty="0">
                <a:solidFill>
                  <a:srgbClr val="000000"/>
                </a:solidFill>
                <a:latin typeface="Arial"/>
              </a:rPr>
              <a:t>Toward a planning scheme for emission guided radiation therapy (EGRT): FDG based tumor tracking in a metastatic breast cancer patient</a:t>
            </a:r>
          </a:p>
          <a:p>
            <a:endParaRPr lang="en-US" sz="1100" spc="-1" dirty="0">
              <a:solidFill>
                <a:srgbClr val="000000"/>
              </a:solidFill>
              <a:latin typeface="Arial"/>
            </a:endParaRPr>
          </a:p>
          <a:p>
            <a:r>
              <a:rPr lang="en-US" sz="1100" dirty="0"/>
              <a:t>EGRT treatment scheme consisting of three major components: simulation, pretreatment, and treatment.</a:t>
            </a:r>
            <a:endParaRPr lang="en-US" sz="1100" b="0" strike="noStrike" spc="-1" dirty="0">
              <a:solidFill>
                <a:srgbClr val="000000"/>
              </a:solidFill>
              <a:latin typeface="Arial"/>
            </a:endParaRPr>
          </a:p>
        </p:txBody>
      </p:sp>
      <p:pic>
        <p:nvPicPr>
          <p:cNvPr id="7" name="Main graphic"/>
          <p:cNvPicPr/>
          <p:nvPr/>
        </p:nvPicPr>
        <p:blipFill>
          <a:blip r:embed="rId2"/>
          <a:stretch/>
        </p:blipFill>
        <p:spPr>
          <a:xfrm>
            <a:off x="1413213" y="1161378"/>
            <a:ext cx="9115087" cy="4913143"/>
          </a:xfrm>
          <a:prstGeom prst="rect">
            <a:avLst/>
          </a:prstGeom>
          <a:ln>
            <a:noFill/>
          </a:ln>
        </p:spPr>
      </p:pic>
    </p:spTree>
    <p:extLst>
      <p:ext uri="{BB962C8B-B14F-4D97-AF65-F5344CB8AC3E}">
        <p14:creationId xmlns:p14="http://schemas.microsoft.com/office/powerpoint/2010/main" val="3195836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a:xfrm>
            <a:off x="838200" y="376015"/>
            <a:ext cx="10565232" cy="817896"/>
          </a:xfrm>
        </p:spPr>
        <p:txBody>
          <a:bodyPr/>
          <a:lstStyle/>
          <a:p>
            <a:r>
              <a:rPr lang="en-US" dirty="0"/>
              <a:t>MRI image guided RT</a:t>
            </a:r>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6" name="Picture 5">
            <a:extLst>
              <a:ext uri="{FF2B5EF4-FFF2-40B4-BE49-F238E27FC236}">
                <a16:creationId xmlns:a16="http://schemas.microsoft.com/office/drawing/2014/main" id="{622578E9-04DA-C5CF-C111-977FC49756E1}"/>
              </a:ext>
            </a:extLst>
          </p:cNvPr>
          <p:cNvPicPr>
            <a:picLocks noChangeAspect="1"/>
          </p:cNvPicPr>
          <p:nvPr/>
        </p:nvPicPr>
        <p:blipFill rotWithShape="1">
          <a:blip r:embed="rId2"/>
          <a:srcRect l="1022" t="1509"/>
          <a:stretch/>
        </p:blipFill>
        <p:spPr>
          <a:xfrm>
            <a:off x="611261" y="1285875"/>
            <a:ext cx="10216815" cy="4281854"/>
          </a:xfrm>
          <a:prstGeom prst="rect">
            <a:avLst/>
          </a:prstGeom>
        </p:spPr>
      </p:pic>
    </p:spTree>
    <p:extLst>
      <p:ext uri="{BB962C8B-B14F-4D97-AF65-F5344CB8AC3E}">
        <p14:creationId xmlns:p14="http://schemas.microsoft.com/office/powerpoint/2010/main" val="28847575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1"/>
          </p:nvPr>
        </p:nvSpPr>
        <p:spPr>
          <a:xfrm>
            <a:off x="838200" y="376015"/>
            <a:ext cx="10565232" cy="668932"/>
          </a:xfrm>
        </p:spPr>
        <p:txBody>
          <a:bodyPr/>
          <a:lstStyle/>
          <a:p>
            <a:r>
              <a:rPr lang="en-US" dirty="0"/>
              <a:t>Biologically guided RT (</a:t>
            </a:r>
            <a:r>
              <a:rPr lang="en-US" dirty="0" err="1"/>
              <a:t>BgRT</a:t>
            </a:r>
            <a:r>
              <a:rPr lang="en-US" dirty="0"/>
              <a:t>)</a:t>
            </a:r>
          </a:p>
        </p:txBody>
      </p:sp>
      <p:sp>
        <p:nvSpPr>
          <p:cNvPr id="5" name="Text Placeholder 4"/>
          <p:cNvSpPr>
            <a:spLocks noGrp="1"/>
          </p:cNvSpPr>
          <p:nvPr>
            <p:ph type="body" sz="quarter" idx="17"/>
          </p:nvPr>
        </p:nvSpPr>
        <p:spPr/>
        <p:txBody>
          <a:bodyPr/>
          <a:lstStyle/>
          <a:p>
            <a:endParaRPr lang="en-US"/>
          </a:p>
        </p:txBody>
      </p:sp>
      <p:pic>
        <p:nvPicPr>
          <p:cNvPr id="6" name="Picture 5"/>
          <p:cNvPicPr>
            <a:picLocks noChangeAspect="1"/>
          </p:cNvPicPr>
          <p:nvPr/>
        </p:nvPicPr>
        <p:blipFill>
          <a:blip r:embed="rId2"/>
          <a:stretch>
            <a:fillRect/>
          </a:stretch>
        </p:blipFill>
        <p:spPr>
          <a:xfrm>
            <a:off x="490139" y="1183446"/>
            <a:ext cx="10660461" cy="5269164"/>
          </a:xfrm>
          <a:prstGeom prst="rect">
            <a:avLst/>
          </a:prstGeom>
        </p:spPr>
      </p:pic>
    </p:spTree>
    <p:extLst>
      <p:ext uri="{BB962C8B-B14F-4D97-AF65-F5344CB8AC3E}">
        <p14:creationId xmlns:p14="http://schemas.microsoft.com/office/powerpoint/2010/main" val="11174569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6" name="Picture 5">
            <a:extLst>
              <a:ext uri="{FF2B5EF4-FFF2-40B4-BE49-F238E27FC236}">
                <a16:creationId xmlns:a16="http://schemas.microsoft.com/office/drawing/2014/main" id="{D38F06C5-6219-7136-6A0D-DE6332DBDE85}"/>
              </a:ext>
            </a:extLst>
          </p:cNvPr>
          <p:cNvPicPr>
            <a:picLocks noChangeAspect="1"/>
          </p:cNvPicPr>
          <p:nvPr/>
        </p:nvPicPr>
        <p:blipFill rotWithShape="1">
          <a:blip r:embed="rId2"/>
          <a:srcRect l="6693" r="7004" b="3027"/>
          <a:stretch/>
        </p:blipFill>
        <p:spPr>
          <a:xfrm>
            <a:off x="0" y="2041255"/>
            <a:ext cx="11942576" cy="3978351"/>
          </a:xfrm>
          <a:prstGeom prst="rect">
            <a:avLst/>
          </a:prstGeom>
        </p:spPr>
      </p:pic>
    </p:spTree>
    <p:extLst>
      <p:ext uri="{BB962C8B-B14F-4D97-AF65-F5344CB8AC3E}">
        <p14:creationId xmlns:p14="http://schemas.microsoft.com/office/powerpoint/2010/main" val="17193125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8599E-8409-7D57-A8B1-F12AC056E390}"/>
              </a:ext>
            </a:extLst>
          </p:cNvPr>
          <p:cNvSpPr>
            <a:spLocks noGrp="1"/>
          </p:cNvSpPr>
          <p:nvPr>
            <p:ph type="body" sz="quarter" idx="10"/>
          </p:nvPr>
        </p:nvSpPr>
        <p:spPr>
          <a:xfrm>
            <a:off x="838200" y="2667000"/>
            <a:ext cx="6845300" cy="1828800"/>
          </a:xfrm>
        </p:spPr>
        <p:txBody>
          <a:bodyPr/>
          <a:lstStyle/>
          <a:p>
            <a:r>
              <a:rPr lang="en-US" b="0" i="0" dirty="0">
                <a:solidFill>
                  <a:srgbClr val="1F1F1F"/>
                </a:solidFill>
                <a:effectLst/>
                <a:latin typeface="ElsevierGulliver"/>
              </a:rPr>
              <a:t>Fig. 1. Schematic design of the MR-</a:t>
            </a:r>
            <a:r>
              <a:rPr lang="en-US" b="0" i="0" dirty="0" err="1">
                <a:solidFill>
                  <a:srgbClr val="1F1F1F"/>
                </a:solidFill>
                <a:effectLst/>
                <a:latin typeface="ElsevierGulliver"/>
              </a:rPr>
              <a:t>linac</a:t>
            </a:r>
            <a:r>
              <a:rPr lang="en-US" b="0" i="0" dirty="0">
                <a:solidFill>
                  <a:srgbClr val="1F1F1F"/>
                </a:solidFill>
                <a:effectLst/>
                <a:latin typeface="ElsevierGulliver"/>
              </a:rPr>
              <a:t> concept. The accelerator is mounted on a ring gantry. The </a:t>
            </a:r>
            <a:r>
              <a:rPr lang="en-US" b="0" i="0" dirty="0" err="1">
                <a:solidFill>
                  <a:srgbClr val="1F1F1F"/>
                </a:solidFill>
                <a:effectLst/>
                <a:latin typeface="ElsevierGulliver"/>
              </a:rPr>
              <a:t>superconduction</a:t>
            </a:r>
            <a:r>
              <a:rPr lang="en-US" b="0" i="0" dirty="0">
                <a:solidFill>
                  <a:srgbClr val="1F1F1F"/>
                </a:solidFill>
                <a:effectLst/>
                <a:latin typeface="ElsevierGulliver"/>
              </a:rPr>
              <a:t> coils (in orange) are repositioned in order to create a low field toroid (light blue) as well as to create a beam portal. Also the gradient coil (in yellow) is split to allow beam passage</a:t>
            </a:r>
            <a:endParaRPr lang="en-US" dirty="0"/>
          </a:p>
        </p:txBody>
      </p:sp>
      <p:sp>
        <p:nvSpPr>
          <p:cNvPr id="4" name="Text Placeholder 3">
            <a:extLst>
              <a:ext uri="{FF2B5EF4-FFF2-40B4-BE49-F238E27FC236}">
                <a16:creationId xmlns:a16="http://schemas.microsoft.com/office/drawing/2014/main" id="{2261BF15-61AF-EC5F-AA84-F0FDCD01615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BFBBF35-902E-DA05-9683-BBBFCF140CC3}"/>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6BD81015-B46B-2A6E-8E7C-E43DB1BB1B23}"/>
              </a:ext>
            </a:extLst>
          </p:cNvPr>
          <p:cNvSpPr>
            <a:spLocks noGrp="1"/>
          </p:cNvSpPr>
          <p:nvPr>
            <p:ph type="body" sz="quarter" idx="17"/>
          </p:nvPr>
        </p:nvSpPr>
        <p:spPr/>
        <p:txBody>
          <a:bodyPr/>
          <a:lstStyle/>
          <a:p>
            <a:endParaRPr lang="en-US"/>
          </a:p>
        </p:txBody>
      </p:sp>
      <p:pic>
        <p:nvPicPr>
          <p:cNvPr id="7" name="Picture 6" descr="A diagram of a machine&#10;&#10;Description automatically generated">
            <a:extLst>
              <a:ext uri="{FF2B5EF4-FFF2-40B4-BE49-F238E27FC236}">
                <a16:creationId xmlns:a16="http://schemas.microsoft.com/office/drawing/2014/main" id="{2237A636-D8BB-F41B-DF1F-207733C4372F}"/>
              </a:ext>
            </a:extLst>
          </p:cNvPr>
          <p:cNvPicPr>
            <a:picLocks noChangeAspect="1"/>
          </p:cNvPicPr>
          <p:nvPr/>
        </p:nvPicPr>
        <p:blipFill>
          <a:blip r:embed="rId2"/>
          <a:stretch>
            <a:fillRect/>
          </a:stretch>
        </p:blipFill>
        <p:spPr>
          <a:xfrm>
            <a:off x="8969539" y="1690689"/>
            <a:ext cx="2878067" cy="3671087"/>
          </a:xfrm>
          <a:prstGeom prst="rect">
            <a:avLst/>
          </a:prstGeom>
        </p:spPr>
      </p:pic>
    </p:spTree>
    <p:extLst>
      <p:ext uri="{BB962C8B-B14F-4D97-AF65-F5344CB8AC3E}">
        <p14:creationId xmlns:p14="http://schemas.microsoft.com/office/powerpoint/2010/main" val="1403058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93BADE-2F8A-468F-5897-0151E80280F8}"/>
              </a:ext>
            </a:extLst>
          </p:cNvPr>
          <p:cNvPicPr>
            <a:picLocks noChangeAspect="1"/>
          </p:cNvPicPr>
          <p:nvPr/>
        </p:nvPicPr>
        <p:blipFill>
          <a:blip r:embed="rId2"/>
          <a:srcRect t="13266" b="13582"/>
          <a:stretch/>
        </p:blipFill>
        <p:spPr>
          <a:xfrm>
            <a:off x="4754344" y="3891887"/>
            <a:ext cx="7384505" cy="2783793"/>
          </a:xfrm>
          <a:prstGeom prst="rect">
            <a:avLst/>
          </a:prstGeom>
        </p:spPr>
      </p:pic>
      <p:sp>
        <p:nvSpPr>
          <p:cNvPr id="2" name="Text Placeholder 1">
            <a:extLst>
              <a:ext uri="{FF2B5EF4-FFF2-40B4-BE49-F238E27FC236}">
                <a16:creationId xmlns:a16="http://schemas.microsoft.com/office/drawing/2014/main" id="{060A3EB1-6E51-CC50-FC84-C85279448F50}"/>
              </a:ext>
            </a:extLst>
          </p:cNvPr>
          <p:cNvSpPr>
            <a:spLocks noGrp="1"/>
          </p:cNvSpPr>
          <p:nvPr>
            <p:ph type="body" sz="quarter" idx="10"/>
          </p:nvPr>
        </p:nvSpPr>
        <p:spPr>
          <a:xfrm>
            <a:off x="355001" y="1388028"/>
            <a:ext cx="11575999" cy="4500023"/>
          </a:xfrm>
        </p:spPr>
        <p:txBody>
          <a:bodyPr/>
          <a:lstStyle/>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rPr>
              <a:t>Medical physics: modern branch of physics concerned with the application of the concepts and methods of physics to the diagnosis and treatment of human disease and is allied with health physics </a:t>
            </a:r>
            <a:r>
              <a:rPr lang="en-US" dirty="0">
                <a:effectLst>
                  <a:outerShdw blurRad="38100" dist="38100" dir="2700000" algn="tl">
                    <a:srgbClr val="000000">
                      <a:alpha val="43137"/>
                    </a:srgbClr>
                  </a:outerShdw>
                </a:effectLst>
              </a:rPr>
              <a:t>(</a:t>
            </a:r>
            <a:r>
              <a:rPr lang="en-US" dirty="0" err="1">
                <a:effectLst>
                  <a:outerShdw blurRad="38100" dist="38100" dir="2700000" algn="tl">
                    <a:srgbClr val="000000">
                      <a:alpha val="43137"/>
                    </a:srgbClr>
                  </a:outerShdw>
                </a:effectLst>
              </a:rPr>
              <a:t>Newhauser</a:t>
            </a:r>
            <a:r>
              <a:rPr lang="en-US" dirty="0">
                <a:effectLst>
                  <a:outerShdw blurRad="38100" dist="38100" dir="2700000" algn="tl">
                    <a:srgbClr val="000000">
                      <a:alpha val="43137"/>
                    </a:srgbClr>
                  </a:outerShdw>
                </a:effectLst>
              </a:rPr>
              <a:t> et al, JACMP, 2023)</a:t>
            </a:r>
          </a:p>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rPr>
              <a:t>Radiation therapy, imaging, nuclear medicine, radiation protection (health physics)</a:t>
            </a:r>
          </a:p>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rPr>
              <a:t>The mission of a professional organization:</a:t>
            </a:r>
          </a:p>
          <a:p>
            <a:pPr marL="1028700" lvl="1" indent="-342900"/>
            <a:r>
              <a:rPr lang="en-US" sz="2400" dirty="0">
                <a:solidFill>
                  <a:srgbClr val="0000FF"/>
                </a:solidFill>
                <a:effectLst>
                  <a:outerShdw blurRad="38100" dist="38100" dir="2700000" algn="tl">
                    <a:srgbClr val="000000">
                      <a:alpha val="43137"/>
                    </a:srgbClr>
                  </a:outerShdw>
                </a:effectLst>
              </a:rPr>
              <a:t>Advancing medicine through excellence in the science, education and professional practice of medical physics.</a:t>
            </a:r>
          </a:p>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rPr>
              <a:t>Critical thinking scientist</a:t>
            </a:r>
          </a:p>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rPr>
              <a:t>Educator/teacher/mentor</a:t>
            </a:r>
          </a:p>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rPr>
              <a:t>New technology expert</a:t>
            </a:r>
            <a:endParaRPr lang="en-US" sz="2400" dirty="0"/>
          </a:p>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rPr>
              <a:t>Problem solving champion</a:t>
            </a:r>
          </a:p>
          <a:p>
            <a:endParaRPr lang="en-US" dirty="0"/>
          </a:p>
        </p:txBody>
      </p:sp>
      <p:sp>
        <p:nvSpPr>
          <p:cNvPr id="4" name="Text Placeholder 3">
            <a:extLst>
              <a:ext uri="{FF2B5EF4-FFF2-40B4-BE49-F238E27FC236}">
                <a16:creationId xmlns:a16="http://schemas.microsoft.com/office/drawing/2014/main" id="{3DC88A0B-2D6E-3477-A77C-2D60239796D4}"/>
              </a:ext>
            </a:extLst>
          </p:cNvPr>
          <p:cNvSpPr>
            <a:spLocks noGrp="1"/>
          </p:cNvSpPr>
          <p:nvPr>
            <p:ph type="body" sz="quarter" idx="11"/>
          </p:nvPr>
        </p:nvSpPr>
        <p:spPr>
          <a:xfrm>
            <a:off x="577200" y="414521"/>
            <a:ext cx="11353800" cy="817896"/>
          </a:xfrm>
        </p:spPr>
        <p:txBody>
          <a:bodyPr/>
          <a:lstStyle/>
          <a:p>
            <a:r>
              <a:rPr lang="en-US" sz="4400" dirty="0"/>
              <a:t>Medical physicists: </a:t>
            </a:r>
            <a:r>
              <a:rPr lang="en-US" sz="3200" dirty="0"/>
              <a:t>Scientists in patient care</a:t>
            </a:r>
          </a:p>
        </p:txBody>
      </p:sp>
      <p:sp>
        <p:nvSpPr>
          <p:cNvPr id="5" name="Text Placeholder 4">
            <a:extLst>
              <a:ext uri="{FF2B5EF4-FFF2-40B4-BE49-F238E27FC236}">
                <a16:creationId xmlns:a16="http://schemas.microsoft.com/office/drawing/2014/main" id="{8F8EA746-354D-BCE9-8A4A-411A862A70A5}"/>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4051356450"/>
      </p:ext>
    </p:extLst>
  </p:cSld>
  <p:clrMapOvr>
    <a:masterClrMapping/>
  </p:clrMapOvr>
</p:sld>
</file>

<file path=ppt/theme/theme1.xml><?xml version="1.0" encoding="utf-8"?>
<a:theme xmlns:a="http://schemas.openxmlformats.org/drawingml/2006/main" name="loyola-theme">
  <a:themeElements>
    <a:clrScheme name="loyola brand-y-design tab">
      <a:dk1>
        <a:srgbClr val="000000"/>
      </a:dk1>
      <a:lt1>
        <a:srgbClr val="FFFFFF"/>
      </a:lt1>
      <a:dk2>
        <a:srgbClr val="DEDBD0"/>
      </a:dk2>
      <a:lt2>
        <a:srgbClr val="DEDBD0"/>
      </a:lt2>
      <a:accent1>
        <a:srgbClr val="5A0621"/>
      </a:accent1>
      <a:accent2>
        <a:srgbClr val="E9AA00"/>
      </a:accent2>
      <a:accent3>
        <a:srgbClr val="DEDBD0"/>
      </a:accent3>
      <a:accent4>
        <a:srgbClr val="545454"/>
      </a:accent4>
      <a:accent5>
        <a:srgbClr val="878787"/>
      </a:accent5>
      <a:accent6>
        <a:srgbClr val="CCCCCC"/>
      </a:accent6>
      <a:hlink>
        <a:srgbClr val="5A0621"/>
      </a:hlink>
      <a:folHlink>
        <a:srgbClr val="8D0033"/>
      </a:folHlink>
    </a:clrScheme>
    <a:fontScheme name="Loyola University">
      <a:majorFont>
        <a:latin typeface="AntennaCond"/>
        <a:ea typeface=""/>
        <a:cs typeface=""/>
      </a:majorFont>
      <a:minorFont>
        <a:latin typeface="AntennaCon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Presentation10" id="{40DF47CC-9145-3049-A82A-7C6B520B8DFC}" vid="{38E3FF50-C3DB-6B45-B945-18D69439EB03}"/>
    </a:ext>
  </a:extLst>
</a:theme>
</file>

<file path=ppt/theme/theme2.xml><?xml version="1.0" encoding="utf-8"?>
<a:theme xmlns:a="http://schemas.openxmlformats.org/drawingml/2006/main" name="LoyolaUniversit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C4FE1DD57D1A4A91554BDAC326B21C" ma:contentTypeVersion="26" ma:contentTypeDescription="Create a new document." ma:contentTypeScope="" ma:versionID="e2aa9aa067825afe1b0b3f8e60e05e8a">
  <xsd:schema xmlns:xsd="http://www.w3.org/2001/XMLSchema" xmlns:xs="http://www.w3.org/2001/XMLSchema" xmlns:p="http://schemas.microsoft.com/office/2006/metadata/properties" xmlns:ns1="http://schemas.microsoft.com/sharepoint/v3" xmlns:ns2="ddfa6881-472b-4376-9060-4a0fa036b60d" xmlns:ns3="410b0493-6099-405b-af7c-4c4f4d34ca6f" targetNamespace="http://schemas.microsoft.com/office/2006/metadata/properties" ma:root="true" ma:fieldsID="aae8aafaf9884206bc79cf40ad899145" ns1:_="" ns2:_="" ns3:_="">
    <xsd:import namespace="http://schemas.microsoft.com/sharepoint/v3"/>
    <xsd:import namespace="ddfa6881-472b-4376-9060-4a0fa036b60d"/>
    <xsd:import namespace="410b0493-6099-405b-af7c-4c4f4d34ca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_Flow_SignoffStatus"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fa6881-472b-4376-9060-4a0fa036b6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ea81705-40ef-4f82-8f09-2686234d89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Notes" ma:index="29"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10b0493-6099-405b-af7c-4c4f4d34ca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99853ba-3a19-4a3b-b546-b69e92f03ba6}" ma:internalName="TaxCatchAll" ma:showField="CatchAllData" ma:web="410b0493-6099-405b-af7c-4c4f4d34ca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ddfa6881-472b-4376-9060-4a0fa036b60d" xsi:nil="true"/>
    <_ip_UnifiedCompliancePolicyUIAction xmlns="http://schemas.microsoft.com/sharepoint/v3" xsi:nil="true"/>
    <TaxCatchAll xmlns="410b0493-6099-405b-af7c-4c4f4d34ca6f" xsi:nil="true"/>
    <_ip_UnifiedCompliancePolicyProperties xmlns="http://schemas.microsoft.com/sharepoint/v3" xsi:nil="true"/>
    <lcf76f155ced4ddcb4097134ff3c332f xmlns="ddfa6881-472b-4376-9060-4a0fa036b60d">
      <Terms xmlns="http://schemas.microsoft.com/office/infopath/2007/PartnerControls"/>
    </lcf76f155ced4ddcb4097134ff3c332f>
    <Notes xmlns="ddfa6881-472b-4376-9060-4a0fa036b60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F1D89D-89AC-4931-8468-3853CF4265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fa6881-472b-4376-9060-4a0fa036b60d"/>
    <ds:schemaRef ds:uri="410b0493-6099-405b-af7c-4c4f4d34ca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5FA7AE-6CDB-4486-AA56-76A6D2038F77}">
  <ds:schemaRefs>
    <ds:schemaRef ds:uri="http://schemas.microsoft.com/office/2006/metadata/properties"/>
    <ds:schemaRef ds:uri="http://www.w3.org/XML/1998/namespace"/>
    <ds:schemaRef ds:uri="ddfa6881-472b-4376-9060-4a0fa036b60d"/>
    <ds:schemaRef ds:uri="http://schemas.openxmlformats.org/package/2006/metadata/core-properties"/>
    <ds:schemaRef ds:uri="http://purl.org/dc/terms/"/>
    <ds:schemaRef ds:uri="http://purl.org/dc/dcmitype/"/>
    <ds:schemaRef ds:uri="http://schemas.microsoft.com/office/2006/documentManagement/types"/>
    <ds:schemaRef ds:uri="http://purl.org/dc/elements/1.1/"/>
    <ds:schemaRef ds:uri="http://schemas.microsoft.com/office/infopath/2007/PartnerControls"/>
    <ds:schemaRef ds:uri="410b0493-6099-405b-af7c-4c4f4d34ca6f"/>
    <ds:schemaRef ds:uri="http://schemas.microsoft.com/sharepoint/v3"/>
  </ds:schemaRefs>
</ds:datastoreItem>
</file>

<file path=customXml/itemProps3.xml><?xml version="1.0" encoding="utf-8"?>
<ds:datastoreItem xmlns:ds="http://schemas.openxmlformats.org/officeDocument/2006/customXml" ds:itemID="{9DC69A40-ACB8-46DC-A3E2-239C77D957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4359</TotalTime>
  <Words>4376</Words>
  <Application>Microsoft Office PowerPoint</Application>
  <PresentationFormat>Widescreen</PresentationFormat>
  <Paragraphs>474</Paragraphs>
  <Slides>88</Slides>
  <Notes>8</Notes>
  <HiddenSlides>6</HiddenSlides>
  <MMClips>5</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88</vt:i4>
      </vt:variant>
    </vt:vector>
  </HeadingPairs>
  <TitlesOfParts>
    <vt:vector size="106" baseType="lpstr">
      <vt:lpstr>AntennaCond</vt:lpstr>
      <vt:lpstr>AntennaCond Light</vt:lpstr>
      <vt:lpstr>Elsevier Sans</vt:lpstr>
      <vt:lpstr>ElsevierGulliver</vt:lpstr>
      <vt:lpstr>ＭＳ Ｐゴシック</vt:lpstr>
      <vt:lpstr>Arial</vt:lpstr>
      <vt:lpstr>Calibri</vt:lpstr>
      <vt:lpstr>Cambria Math</vt:lpstr>
      <vt:lpstr>Courier New</vt:lpstr>
      <vt:lpstr>Franklin Gothic Book</vt:lpstr>
      <vt:lpstr>Georgia</vt:lpstr>
      <vt:lpstr>Palatino Linotype</vt:lpstr>
      <vt:lpstr>Sitka Small</vt:lpstr>
      <vt:lpstr>Symbol</vt:lpstr>
      <vt:lpstr>Times New Roman</vt:lpstr>
      <vt:lpstr>Wingdings</vt:lpstr>
      <vt:lpstr>loyola-theme</vt:lpstr>
      <vt:lpstr>LoyolaUniversity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Yee, Ted</dc:creator>
  <cp:lastModifiedBy>Hyejoo Kang</cp:lastModifiedBy>
  <cp:revision>226</cp:revision>
  <cp:lastPrinted>2023-08-15T16:34:03Z</cp:lastPrinted>
  <dcterms:created xsi:type="dcterms:W3CDTF">2024-06-21T17:38:01Z</dcterms:created>
  <dcterms:modified xsi:type="dcterms:W3CDTF">2024-11-19T20:15:37Z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0x010100EDC4FE1DD57D1A4A91554BDAC326B21C</vt:lpwstr>
  </property>
  <property fmtid="{D5CDD505-2E9C-101B-9397-08002B2CF9AE}" pid="3" name="MediaServiceImageTags">
    <vt:lpwstr/>
  </property>
</Properties>
</file>