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8"/>
  </p:notesMasterIdLst>
  <p:sldIdLst>
    <p:sldId id="341" r:id="rId2"/>
    <p:sldId id="343" r:id="rId3"/>
    <p:sldId id="363" r:id="rId4"/>
    <p:sldId id="362" r:id="rId5"/>
    <p:sldId id="573" r:id="rId6"/>
    <p:sldId id="619" r:id="rId7"/>
    <p:sldId id="574" r:id="rId8"/>
    <p:sldId id="618" r:id="rId9"/>
    <p:sldId id="603" r:id="rId10"/>
    <p:sldId id="579" r:id="rId11"/>
    <p:sldId id="364" r:id="rId12"/>
    <p:sldId id="365" r:id="rId13"/>
    <p:sldId id="601" r:id="rId14"/>
    <p:sldId id="599" r:id="rId15"/>
    <p:sldId id="604" r:id="rId16"/>
    <p:sldId id="605" r:id="rId17"/>
    <p:sldId id="592" r:id="rId18"/>
    <p:sldId id="602" r:id="rId19"/>
    <p:sldId id="606" r:id="rId20"/>
    <p:sldId id="607" r:id="rId21"/>
    <p:sldId id="608" r:id="rId22"/>
    <p:sldId id="613" r:id="rId23"/>
    <p:sldId id="609" r:id="rId24"/>
    <p:sldId id="581" r:id="rId25"/>
    <p:sldId id="446" r:id="rId26"/>
    <p:sldId id="616" r:id="rId27"/>
    <p:sldId id="410" r:id="rId28"/>
    <p:sldId id="430" r:id="rId29"/>
    <p:sldId id="429" r:id="rId30"/>
    <p:sldId id="414" r:id="rId31"/>
    <p:sldId id="415" r:id="rId32"/>
    <p:sldId id="412" r:id="rId33"/>
    <p:sldId id="413" r:id="rId34"/>
    <p:sldId id="431" r:id="rId35"/>
    <p:sldId id="416" r:id="rId36"/>
    <p:sldId id="417" r:id="rId37"/>
    <p:sldId id="418" r:id="rId38"/>
    <p:sldId id="419" r:id="rId39"/>
    <p:sldId id="272" r:id="rId40"/>
    <p:sldId id="354" r:id="rId41"/>
    <p:sldId id="302" r:id="rId42"/>
    <p:sldId id="310" r:id="rId43"/>
    <p:sldId id="297" r:id="rId44"/>
    <p:sldId id="434" r:id="rId45"/>
    <p:sldId id="342" r:id="rId46"/>
    <p:sldId id="305" r:id="rId47"/>
    <p:sldId id="352" r:id="rId48"/>
    <p:sldId id="351" r:id="rId49"/>
    <p:sldId id="448" r:id="rId50"/>
    <p:sldId id="449" r:id="rId51"/>
    <p:sldId id="617" r:id="rId52"/>
    <p:sldId id="443" r:id="rId53"/>
    <p:sldId id="444" r:id="rId54"/>
    <p:sldId id="451" r:id="rId55"/>
    <p:sldId id="445" r:id="rId56"/>
    <p:sldId id="452" r:id="rId57"/>
  </p:sldIdLst>
  <p:sldSz cx="12192000" cy="6858000"/>
  <p:notesSz cx="7315200" cy="9601200"/>
  <p:custShowLst>
    <p:custShow name="LHC Magnets" id="0">
      <p:sldLst>
        <p:sld r:id="rId40"/>
        <p:sld r:id="rId41"/>
        <p:sld r:id="rId42"/>
        <p:sld r:id="rId43"/>
        <p:sld r:id="rId44"/>
        <p:sld r:id="rId45"/>
        <p:sld r:id="rId46"/>
        <p:sld r:id="rId47"/>
        <p:sld r:id="rId48"/>
        <p:sld r:id="rId49"/>
        <p:sld r:id="rId25"/>
      </p:sldLst>
    </p:custShow>
    <p:custShow name="Rotorouting" id="1">
      <p:sldLst>
        <p:sld r:id="rId28"/>
        <p:sld r:id="rId29"/>
        <p:sld r:id="rId30"/>
        <p:sld r:id="rId25"/>
      </p:sldLst>
    </p:custShow>
    <p:custShow name="Bouncing Bonds" id="2">
      <p:sldLst>
        <p:sld r:id="rId28"/>
        <p:sld r:id="rId31"/>
        <p:sld r:id="rId32"/>
        <p:sld r:id="rId33"/>
        <p:sld r:id="rId34"/>
        <p:sld r:id="rId35"/>
        <p:sld r:id="rId36"/>
        <p:sld r:id="rId37"/>
        <p:sld r:id="rId38"/>
        <p:sld r:id="rId39"/>
        <p:sld r:id="rId25"/>
      </p:sldLst>
    </p:custShow>
    <p:custShow name="CMS ASIC noise" id="3">
      <p:sldLst>
        <p:sld r:id="rId50"/>
        <p:sld r:id="rId51"/>
        <p:sld r:id="rId53"/>
        <p:sld r:id="rId54"/>
        <p:sld r:id="rId55"/>
        <p:sld r:id="rId56"/>
        <p:sld r:id="rId57"/>
        <p:sld r:id="rId25"/>
      </p:sldLst>
    </p:custShow>
  </p:custShowLst>
  <p:custDataLst>
    <p:tags r:id="rId59"/>
  </p:custDataLst>
  <p:defaultTextStyle>
    <a:defPPr>
      <a:defRPr lang="en-GB"/>
    </a:defPPr>
    <a:lvl1pPr algn="r" rtl="0" eaLnBrk="0" fontAlgn="base" hangingPunct="0">
      <a:spcBef>
        <a:spcPct val="0"/>
      </a:spcBef>
      <a:spcAft>
        <a:spcPct val="0"/>
      </a:spcAft>
      <a:defRPr sz="1400" kern="1200">
        <a:solidFill>
          <a:schemeClr val="bg1"/>
        </a:solidFill>
        <a:latin typeface="Times New Roman" pitchFamily="18" charset="0"/>
        <a:ea typeface="+mn-ea"/>
        <a:cs typeface="+mn-cs"/>
      </a:defRPr>
    </a:lvl1pPr>
    <a:lvl2pPr marL="410291" algn="r" rtl="0" eaLnBrk="0" fontAlgn="base" hangingPunct="0">
      <a:spcBef>
        <a:spcPct val="0"/>
      </a:spcBef>
      <a:spcAft>
        <a:spcPct val="0"/>
      </a:spcAft>
      <a:defRPr sz="1400" kern="1200">
        <a:solidFill>
          <a:schemeClr val="bg1"/>
        </a:solidFill>
        <a:latin typeface="Times New Roman" pitchFamily="18" charset="0"/>
        <a:ea typeface="+mn-ea"/>
        <a:cs typeface="+mn-cs"/>
      </a:defRPr>
    </a:lvl2pPr>
    <a:lvl3pPr marL="820583" algn="r" rtl="0" eaLnBrk="0" fontAlgn="base" hangingPunct="0">
      <a:spcBef>
        <a:spcPct val="0"/>
      </a:spcBef>
      <a:spcAft>
        <a:spcPct val="0"/>
      </a:spcAft>
      <a:defRPr sz="1400" kern="1200">
        <a:solidFill>
          <a:schemeClr val="bg1"/>
        </a:solidFill>
        <a:latin typeface="Times New Roman" pitchFamily="18" charset="0"/>
        <a:ea typeface="+mn-ea"/>
        <a:cs typeface="+mn-cs"/>
      </a:defRPr>
    </a:lvl3pPr>
    <a:lvl4pPr marL="1230874" algn="r" rtl="0" eaLnBrk="0" fontAlgn="base" hangingPunct="0">
      <a:spcBef>
        <a:spcPct val="0"/>
      </a:spcBef>
      <a:spcAft>
        <a:spcPct val="0"/>
      </a:spcAft>
      <a:defRPr sz="1400" kern="1200">
        <a:solidFill>
          <a:schemeClr val="bg1"/>
        </a:solidFill>
        <a:latin typeface="Times New Roman" pitchFamily="18" charset="0"/>
        <a:ea typeface="+mn-ea"/>
        <a:cs typeface="+mn-cs"/>
      </a:defRPr>
    </a:lvl4pPr>
    <a:lvl5pPr marL="1641165" algn="r" rtl="0" eaLnBrk="0" fontAlgn="base" hangingPunct="0">
      <a:spcBef>
        <a:spcPct val="0"/>
      </a:spcBef>
      <a:spcAft>
        <a:spcPct val="0"/>
      </a:spcAft>
      <a:defRPr sz="1400" kern="1200">
        <a:solidFill>
          <a:schemeClr val="bg1"/>
        </a:solidFill>
        <a:latin typeface="Times New Roman" pitchFamily="18" charset="0"/>
        <a:ea typeface="+mn-ea"/>
        <a:cs typeface="+mn-cs"/>
      </a:defRPr>
    </a:lvl5pPr>
    <a:lvl6pPr marL="2051456" algn="l" defTabSz="820583" rtl="0" eaLnBrk="1" latinLnBrk="0" hangingPunct="1">
      <a:defRPr sz="1400" kern="1200">
        <a:solidFill>
          <a:schemeClr val="bg1"/>
        </a:solidFill>
        <a:latin typeface="Times New Roman" pitchFamily="18" charset="0"/>
        <a:ea typeface="+mn-ea"/>
        <a:cs typeface="+mn-cs"/>
      </a:defRPr>
    </a:lvl6pPr>
    <a:lvl7pPr marL="2461748" algn="l" defTabSz="820583" rtl="0" eaLnBrk="1" latinLnBrk="0" hangingPunct="1">
      <a:defRPr sz="1400" kern="1200">
        <a:solidFill>
          <a:schemeClr val="bg1"/>
        </a:solidFill>
        <a:latin typeface="Times New Roman" pitchFamily="18" charset="0"/>
        <a:ea typeface="+mn-ea"/>
        <a:cs typeface="+mn-cs"/>
      </a:defRPr>
    </a:lvl7pPr>
    <a:lvl8pPr marL="2872039" algn="l" defTabSz="820583" rtl="0" eaLnBrk="1" latinLnBrk="0" hangingPunct="1">
      <a:defRPr sz="1400" kern="1200">
        <a:solidFill>
          <a:schemeClr val="bg1"/>
        </a:solidFill>
        <a:latin typeface="Times New Roman" pitchFamily="18" charset="0"/>
        <a:ea typeface="+mn-ea"/>
        <a:cs typeface="+mn-cs"/>
      </a:defRPr>
    </a:lvl8pPr>
    <a:lvl9pPr marL="3282330" algn="l" defTabSz="820583" rtl="0" eaLnBrk="1" latinLnBrk="0" hangingPunct="1">
      <a:defRPr sz="1400" kern="1200">
        <a:solidFill>
          <a:schemeClr val="bg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19EB7AD6-1FB2-4805-A00B-9B18C0D6E00C}">
          <p14:sldIdLst>
            <p14:sldId id="341"/>
            <p14:sldId id="343"/>
            <p14:sldId id="363"/>
            <p14:sldId id="362"/>
            <p14:sldId id="573"/>
            <p14:sldId id="619"/>
            <p14:sldId id="574"/>
            <p14:sldId id="618"/>
            <p14:sldId id="603"/>
            <p14:sldId id="579"/>
            <p14:sldId id="364"/>
            <p14:sldId id="365"/>
            <p14:sldId id="601"/>
            <p14:sldId id="599"/>
            <p14:sldId id="604"/>
            <p14:sldId id="605"/>
            <p14:sldId id="592"/>
            <p14:sldId id="602"/>
            <p14:sldId id="606"/>
            <p14:sldId id="607"/>
            <p14:sldId id="608"/>
            <p14:sldId id="613"/>
            <p14:sldId id="609"/>
            <p14:sldId id="581"/>
            <p14:sldId id="446"/>
            <p14:sldId id="616"/>
          </p14:sldIdLst>
        </p14:section>
        <p14:section name="Blocked Cooling lines" id="{BA7EE3D4-CA75-4EFF-A91C-FA5450466831}">
          <p14:sldIdLst>
            <p14:sldId id="410"/>
            <p14:sldId id="430"/>
            <p14:sldId id="429"/>
          </p14:sldIdLst>
        </p14:section>
        <p14:section name="Bouncing Wire Bonds" id="{8D22B586-F491-4BEF-A4BD-FC0687AF186F}">
          <p14:sldIdLst>
            <p14:sldId id="414"/>
            <p14:sldId id="415"/>
            <p14:sldId id="412"/>
            <p14:sldId id="413"/>
            <p14:sldId id="431"/>
            <p14:sldId id="416"/>
            <p14:sldId id="417"/>
            <p14:sldId id="418"/>
            <p14:sldId id="419"/>
          </p14:sldIdLst>
        </p14:section>
        <p14:section name="LHC Quench" id="{7209DC7A-474F-4A71-AE97-F1D975BCAF53}">
          <p14:sldIdLst>
            <p14:sldId id="272"/>
            <p14:sldId id="354"/>
            <p14:sldId id="302"/>
            <p14:sldId id="310"/>
            <p14:sldId id="297"/>
            <p14:sldId id="434"/>
            <p14:sldId id="342"/>
            <p14:sldId id="305"/>
            <p14:sldId id="352"/>
            <p14:sldId id="351"/>
          </p14:sldIdLst>
        </p14:section>
        <p14:section name="CMS Tracker Occupancy" id="{B19897F5-76AF-4F7C-B8CC-8D1B8B9B3A5E}">
          <p14:sldIdLst>
            <p14:sldId id="448"/>
            <p14:sldId id="449"/>
            <p14:sldId id="617"/>
            <p14:sldId id="443"/>
            <p14:sldId id="444"/>
            <p14:sldId id="451"/>
            <p14:sldId id="445"/>
            <p14:sldId id="452"/>
          </p14:sldIdLst>
        </p14:section>
      </p14:sectionLst>
    </p:ext>
    <p:ext uri="{EFAFB233-063F-42B5-8137-9DF3F51BA10A}">
      <p15:sldGuideLst xmlns:p15="http://schemas.microsoft.com/office/powerpoint/2012/main">
        <p15:guide id="1" orient="horz" pos="1959" userDrawn="1">
          <p15:clr>
            <a:srgbClr val="A4A3A4"/>
          </p15:clr>
        </p15:guide>
        <p15:guide id="2" pos="3485" userDrawn="1">
          <p15:clr>
            <a:srgbClr val="A4A3A4"/>
          </p15:clr>
        </p15:guide>
      </p15:sldGuideLst>
    </p:ext>
    <p:ext uri="{2D200454-40CA-4A62-9FC3-DE9A4176ACB9}">
      <p15:notesGuideLst xmlns:p15="http://schemas.microsoft.com/office/powerpoint/2012/main">
        <p15:guide id="1" orient="horz" pos="2586">
          <p15:clr>
            <a:srgbClr val="A4A3A4"/>
          </p15:clr>
        </p15:guide>
        <p15:guide id="2" pos="209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FF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66FFFF"/>
    <a:srgbClr val="FFFF00"/>
    <a:srgbClr val="339966"/>
    <a:srgbClr val="CC9900"/>
    <a:srgbClr val="D9D9D9"/>
    <a:srgbClr val="0000FF"/>
    <a:srgbClr val="FF00FF"/>
    <a:srgbClr val="00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2760" autoAdjust="0"/>
  </p:normalViewPr>
  <p:slideViewPr>
    <p:cSldViewPr snapToGrid="0">
      <p:cViewPr varScale="1">
        <p:scale>
          <a:sx n="106" d="100"/>
          <a:sy n="106" d="100"/>
        </p:scale>
        <p:origin x="1086" y="90"/>
      </p:cViewPr>
      <p:guideLst>
        <p:guide orient="horz" pos="1959"/>
        <p:guide pos="3485"/>
      </p:guideLst>
    </p:cSldViewPr>
  </p:slideViewPr>
  <p:outlineViewPr>
    <p:cViewPr varScale="1">
      <p:scale>
        <a:sx n="170" d="200"/>
        <a:sy n="170" d="200"/>
      </p:scale>
      <p:origin x="-780" y="-84"/>
    </p:cViewPr>
  </p:outlineViewPr>
  <p:notesTextViewPr>
    <p:cViewPr>
      <p:scale>
        <a:sx n="75" d="100"/>
        <a:sy n="75" d="100"/>
      </p:scale>
      <p:origin x="0" y="0"/>
    </p:cViewPr>
  </p:notesTextViewPr>
  <p:sorterViewPr>
    <p:cViewPr>
      <p:scale>
        <a:sx n="50" d="100"/>
        <a:sy n="50" d="100"/>
      </p:scale>
      <p:origin x="0" y="2880"/>
    </p:cViewPr>
  </p:sorterViewPr>
  <p:notesViewPr>
    <p:cSldViewPr snapToGrid="0">
      <p:cViewPr varScale="1">
        <p:scale>
          <a:sx n="59" d="100"/>
          <a:sy n="59" d="100"/>
        </p:scale>
        <p:origin x="-1752" y="-72"/>
      </p:cViewPr>
      <p:guideLst>
        <p:guide orient="horz" pos="2586"/>
        <p:guide pos="20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602" b="1" i="0" u="none" strike="noStrike" baseline="0">
                <a:solidFill>
                  <a:srgbClr val="000000"/>
                </a:solidFill>
                <a:latin typeface="Arial"/>
                <a:ea typeface="Arial"/>
                <a:cs typeface="Arial"/>
              </a:defRPr>
            </a:pPr>
            <a:r>
              <a:rPr lang="en-US"/>
              <a:t>Width of the resonance</a:t>
            </a:r>
          </a:p>
        </c:rich>
      </c:tx>
      <c:layout>
        <c:manualLayout>
          <c:xMode val="edge"/>
          <c:yMode val="edge"/>
          <c:x val="0.27483443708609273"/>
          <c:y val="1.8927444794952682E-2"/>
        </c:manualLayout>
      </c:layout>
      <c:overlay val="0"/>
      <c:spPr>
        <a:noFill/>
        <a:ln w="17473">
          <a:noFill/>
        </a:ln>
      </c:spPr>
    </c:title>
    <c:autoTitleDeleted val="0"/>
    <c:plotArea>
      <c:layout>
        <c:manualLayout>
          <c:layoutTarget val="inner"/>
          <c:xMode val="edge"/>
          <c:yMode val="edge"/>
          <c:x val="0.23841059602649006"/>
          <c:y val="0.18611987381703471"/>
          <c:w val="0.66225165562913912"/>
          <c:h val="0.56466876971608837"/>
        </c:manualLayout>
      </c:layout>
      <c:scatterChart>
        <c:scatterStyle val="smoothMarker"/>
        <c:varyColors val="0"/>
        <c:ser>
          <c:idx val="0"/>
          <c:order val="0"/>
          <c:tx>
            <c:v>Bond 1</c:v>
          </c:tx>
          <c:spPr>
            <a:ln w="26210">
              <a:solidFill>
                <a:srgbClr val="000080"/>
              </a:solidFill>
              <a:prstDash val="solid"/>
            </a:ln>
          </c:spPr>
          <c:marker>
            <c:symbol val="none"/>
          </c:marker>
          <c:xVal>
            <c:numRef>
              <c:f>'bond-1'!$B$6:$B$23</c:f>
              <c:numCache>
                <c:formatCode>General</c:formatCode>
                <c:ptCount val="18"/>
                <c:pt idx="0">
                  <c:v>9.5947999999999993</c:v>
                </c:pt>
                <c:pt idx="1">
                  <c:v>9.6251999999999995</c:v>
                </c:pt>
                <c:pt idx="2">
                  <c:v>9.6514000000000006</c:v>
                </c:pt>
                <c:pt idx="3">
                  <c:v>9.673</c:v>
                </c:pt>
                <c:pt idx="4">
                  <c:v>9.7010000000000005</c:v>
                </c:pt>
                <c:pt idx="5">
                  <c:v>9.7289999999999992</c:v>
                </c:pt>
                <c:pt idx="6">
                  <c:v>9.7579999999999991</c:v>
                </c:pt>
                <c:pt idx="7">
                  <c:v>9.7665000000000006</c:v>
                </c:pt>
                <c:pt idx="8">
                  <c:v>9.7989999999999995</c:v>
                </c:pt>
                <c:pt idx="9">
                  <c:v>9.8211999999999993</c:v>
                </c:pt>
                <c:pt idx="10">
                  <c:v>9.8375000000000004</c:v>
                </c:pt>
                <c:pt idx="11">
                  <c:v>9.8512459999999997</c:v>
                </c:pt>
                <c:pt idx="12">
                  <c:v>9.8726430000000001</c:v>
                </c:pt>
                <c:pt idx="13">
                  <c:v>9.9041999999999994</c:v>
                </c:pt>
                <c:pt idx="14">
                  <c:v>9.9344000000000001</c:v>
                </c:pt>
                <c:pt idx="15">
                  <c:v>9.9753000000000007</c:v>
                </c:pt>
                <c:pt idx="16">
                  <c:v>9.9850999999999992</c:v>
                </c:pt>
                <c:pt idx="17">
                  <c:v>10.019</c:v>
                </c:pt>
              </c:numCache>
            </c:numRef>
          </c:xVal>
          <c:yVal>
            <c:numRef>
              <c:f>'bond-1'!$F$6:$F$23</c:f>
              <c:numCache>
                <c:formatCode>General</c:formatCode>
                <c:ptCount val="18"/>
                <c:pt idx="0">
                  <c:v>6.5</c:v>
                </c:pt>
                <c:pt idx="1">
                  <c:v>6.5</c:v>
                </c:pt>
                <c:pt idx="2">
                  <c:v>7</c:v>
                </c:pt>
                <c:pt idx="3">
                  <c:v>7.5</c:v>
                </c:pt>
                <c:pt idx="4">
                  <c:v>8</c:v>
                </c:pt>
                <c:pt idx="5">
                  <c:v>10</c:v>
                </c:pt>
                <c:pt idx="6">
                  <c:v>10.5</c:v>
                </c:pt>
                <c:pt idx="7">
                  <c:v>10</c:v>
                </c:pt>
                <c:pt idx="8">
                  <c:v>12.5</c:v>
                </c:pt>
                <c:pt idx="9">
                  <c:v>13.5</c:v>
                </c:pt>
                <c:pt idx="10">
                  <c:v>14</c:v>
                </c:pt>
                <c:pt idx="11">
                  <c:v>13</c:v>
                </c:pt>
                <c:pt idx="12">
                  <c:v>12</c:v>
                </c:pt>
                <c:pt idx="13">
                  <c:v>9</c:v>
                </c:pt>
                <c:pt idx="14">
                  <c:v>8</c:v>
                </c:pt>
                <c:pt idx="15">
                  <c:v>7.25</c:v>
                </c:pt>
                <c:pt idx="16">
                  <c:v>6.5</c:v>
                </c:pt>
                <c:pt idx="17">
                  <c:v>6.35</c:v>
                </c:pt>
              </c:numCache>
            </c:numRef>
          </c:yVal>
          <c:smooth val="1"/>
          <c:extLst>
            <c:ext xmlns:c16="http://schemas.microsoft.com/office/drawing/2014/chart" uri="{C3380CC4-5D6E-409C-BE32-E72D297353CC}">
              <c16:uniqueId val="{00000000-C3A0-4D1A-BD7F-2E7029236271}"/>
            </c:ext>
          </c:extLst>
        </c:ser>
        <c:ser>
          <c:idx val="1"/>
          <c:order val="1"/>
          <c:tx>
            <c:v>Bond 2</c:v>
          </c:tx>
          <c:spPr>
            <a:ln w="26210">
              <a:solidFill>
                <a:srgbClr val="FF00FF"/>
              </a:solidFill>
              <a:prstDash val="solid"/>
            </a:ln>
          </c:spPr>
          <c:marker>
            <c:symbol val="none"/>
          </c:marker>
          <c:xVal>
            <c:numRef>
              <c:f>'bond-2'!$J$6:$J$25</c:f>
              <c:numCache>
                <c:formatCode>General</c:formatCode>
                <c:ptCount val="20"/>
                <c:pt idx="0">
                  <c:v>9.0440000000000005</c:v>
                </c:pt>
                <c:pt idx="1">
                  <c:v>9.1460000000000008</c:v>
                </c:pt>
                <c:pt idx="2">
                  <c:v>9.202</c:v>
                </c:pt>
                <c:pt idx="3">
                  <c:v>9.2560000000000002</c:v>
                </c:pt>
                <c:pt idx="4">
                  <c:v>9.3030000000000008</c:v>
                </c:pt>
                <c:pt idx="5">
                  <c:v>9.3510000000000009</c:v>
                </c:pt>
                <c:pt idx="6">
                  <c:v>9.4</c:v>
                </c:pt>
                <c:pt idx="7">
                  <c:v>9.452</c:v>
                </c:pt>
                <c:pt idx="8">
                  <c:v>9.4689999999999994</c:v>
                </c:pt>
                <c:pt idx="9">
                  <c:v>9.5020000000000007</c:v>
                </c:pt>
                <c:pt idx="10">
                  <c:v>9.5220000000000002</c:v>
                </c:pt>
                <c:pt idx="11">
                  <c:v>9.5519999999999996</c:v>
                </c:pt>
                <c:pt idx="12">
                  <c:v>9.5809999999999995</c:v>
                </c:pt>
                <c:pt idx="13">
                  <c:v>9.6</c:v>
                </c:pt>
                <c:pt idx="14">
                  <c:v>9.65</c:v>
                </c:pt>
                <c:pt idx="15">
                  <c:v>9.6980000000000004</c:v>
                </c:pt>
                <c:pt idx="16">
                  <c:v>9.75</c:v>
                </c:pt>
                <c:pt idx="17">
                  <c:v>9.8000000000000007</c:v>
                </c:pt>
                <c:pt idx="18">
                  <c:v>9.85</c:v>
                </c:pt>
                <c:pt idx="19">
                  <c:v>9.9049999999999994</c:v>
                </c:pt>
              </c:numCache>
            </c:numRef>
          </c:xVal>
          <c:yVal>
            <c:numRef>
              <c:f>'bond-2'!$K$6:$K$25</c:f>
              <c:numCache>
                <c:formatCode>General</c:formatCode>
                <c:ptCount val="20"/>
                <c:pt idx="0">
                  <c:v>6</c:v>
                </c:pt>
                <c:pt idx="1">
                  <c:v>7</c:v>
                </c:pt>
                <c:pt idx="2">
                  <c:v>6</c:v>
                </c:pt>
                <c:pt idx="3">
                  <c:v>6.5</c:v>
                </c:pt>
                <c:pt idx="4">
                  <c:v>7</c:v>
                </c:pt>
                <c:pt idx="5">
                  <c:v>7.5</c:v>
                </c:pt>
                <c:pt idx="6">
                  <c:v>8</c:v>
                </c:pt>
                <c:pt idx="7">
                  <c:v>8.5</c:v>
                </c:pt>
                <c:pt idx="8">
                  <c:v>12</c:v>
                </c:pt>
                <c:pt idx="9">
                  <c:v>20</c:v>
                </c:pt>
                <c:pt idx="10">
                  <c:v>21.5</c:v>
                </c:pt>
                <c:pt idx="11">
                  <c:v>17</c:v>
                </c:pt>
                <c:pt idx="12">
                  <c:v>13</c:v>
                </c:pt>
                <c:pt idx="13">
                  <c:v>10</c:v>
                </c:pt>
                <c:pt idx="14">
                  <c:v>8</c:v>
                </c:pt>
                <c:pt idx="15">
                  <c:v>7</c:v>
                </c:pt>
                <c:pt idx="16">
                  <c:v>8</c:v>
                </c:pt>
                <c:pt idx="17">
                  <c:v>7</c:v>
                </c:pt>
                <c:pt idx="18">
                  <c:v>6</c:v>
                </c:pt>
                <c:pt idx="19">
                  <c:v>6</c:v>
                </c:pt>
              </c:numCache>
            </c:numRef>
          </c:yVal>
          <c:smooth val="1"/>
          <c:extLst>
            <c:ext xmlns:c16="http://schemas.microsoft.com/office/drawing/2014/chart" uri="{C3380CC4-5D6E-409C-BE32-E72D297353CC}">
              <c16:uniqueId val="{00000001-C3A0-4D1A-BD7F-2E7029236271}"/>
            </c:ext>
          </c:extLst>
        </c:ser>
        <c:ser>
          <c:idx val="2"/>
          <c:order val="2"/>
          <c:tx>
            <c:v>Bond 3</c:v>
          </c:tx>
          <c:spPr>
            <a:ln w="26210">
              <a:solidFill>
                <a:srgbClr val="FF0000"/>
              </a:solidFill>
              <a:prstDash val="solid"/>
            </a:ln>
          </c:spPr>
          <c:marker>
            <c:symbol val="none"/>
          </c:marker>
          <c:xVal>
            <c:numRef>
              <c:f>bond3!$J$6:$J$25</c:f>
              <c:numCache>
                <c:formatCode>General</c:formatCode>
                <c:ptCount val="20"/>
                <c:pt idx="0">
                  <c:v>9</c:v>
                </c:pt>
                <c:pt idx="1">
                  <c:v>9.1</c:v>
                </c:pt>
                <c:pt idx="2">
                  <c:v>9.1999999999999993</c:v>
                </c:pt>
                <c:pt idx="3">
                  <c:v>9.3000000000000007</c:v>
                </c:pt>
                <c:pt idx="4">
                  <c:v>9.4</c:v>
                </c:pt>
                <c:pt idx="5">
                  <c:v>9.5</c:v>
                </c:pt>
                <c:pt idx="6">
                  <c:v>9.5500000000000007</c:v>
                </c:pt>
                <c:pt idx="7">
                  <c:v>9.6</c:v>
                </c:pt>
                <c:pt idx="8">
                  <c:v>9.65</c:v>
                </c:pt>
                <c:pt idx="9">
                  <c:v>9.66</c:v>
                </c:pt>
                <c:pt idx="10">
                  <c:v>9.67</c:v>
                </c:pt>
                <c:pt idx="11">
                  <c:v>9.6999999999999993</c:v>
                </c:pt>
                <c:pt idx="12">
                  <c:v>9.7200000000000006</c:v>
                </c:pt>
                <c:pt idx="13">
                  <c:v>9.7390000000000008</c:v>
                </c:pt>
                <c:pt idx="14">
                  <c:v>9.75</c:v>
                </c:pt>
                <c:pt idx="15">
                  <c:v>9.7789999999999999</c:v>
                </c:pt>
                <c:pt idx="16">
                  <c:v>9.81</c:v>
                </c:pt>
                <c:pt idx="17">
                  <c:v>9.85</c:v>
                </c:pt>
                <c:pt idx="18">
                  <c:v>9.9</c:v>
                </c:pt>
                <c:pt idx="19">
                  <c:v>10</c:v>
                </c:pt>
              </c:numCache>
            </c:numRef>
          </c:xVal>
          <c:yVal>
            <c:numRef>
              <c:f>bond3!$K$6:$K$25</c:f>
              <c:numCache>
                <c:formatCode>General</c:formatCode>
                <c:ptCount val="20"/>
                <c:pt idx="0">
                  <c:v>6</c:v>
                </c:pt>
                <c:pt idx="1">
                  <c:v>6.25</c:v>
                </c:pt>
                <c:pt idx="2">
                  <c:v>6.5</c:v>
                </c:pt>
                <c:pt idx="3">
                  <c:v>6.75</c:v>
                </c:pt>
                <c:pt idx="4">
                  <c:v>7</c:v>
                </c:pt>
                <c:pt idx="5">
                  <c:v>7</c:v>
                </c:pt>
                <c:pt idx="6">
                  <c:v>8</c:v>
                </c:pt>
                <c:pt idx="7">
                  <c:v>9</c:v>
                </c:pt>
                <c:pt idx="8">
                  <c:v>11</c:v>
                </c:pt>
                <c:pt idx="9">
                  <c:v>13</c:v>
                </c:pt>
                <c:pt idx="10">
                  <c:v>19.5</c:v>
                </c:pt>
                <c:pt idx="11">
                  <c:v>21</c:v>
                </c:pt>
                <c:pt idx="12">
                  <c:v>19</c:v>
                </c:pt>
                <c:pt idx="13">
                  <c:v>13</c:v>
                </c:pt>
                <c:pt idx="14">
                  <c:v>13</c:v>
                </c:pt>
                <c:pt idx="15">
                  <c:v>12</c:v>
                </c:pt>
                <c:pt idx="16">
                  <c:v>9</c:v>
                </c:pt>
                <c:pt idx="17">
                  <c:v>9</c:v>
                </c:pt>
                <c:pt idx="18">
                  <c:v>9</c:v>
                </c:pt>
                <c:pt idx="19">
                  <c:v>7</c:v>
                </c:pt>
              </c:numCache>
            </c:numRef>
          </c:yVal>
          <c:smooth val="1"/>
          <c:extLst>
            <c:ext xmlns:c16="http://schemas.microsoft.com/office/drawing/2014/chart" uri="{C3380CC4-5D6E-409C-BE32-E72D297353CC}">
              <c16:uniqueId val="{00000002-C3A0-4D1A-BD7F-2E7029236271}"/>
            </c:ext>
          </c:extLst>
        </c:ser>
        <c:ser>
          <c:idx val="3"/>
          <c:order val="3"/>
          <c:tx>
            <c:v>Bond 3 DOIM orientation</c:v>
          </c:tx>
          <c:spPr>
            <a:ln w="26210">
              <a:solidFill>
                <a:srgbClr val="00FF00"/>
              </a:solidFill>
              <a:prstDash val="solid"/>
            </a:ln>
          </c:spPr>
          <c:marker>
            <c:symbol val="none"/>
          </c:marker>
          <c:xVal>
            <c:numRef>
              <c:f>'bond3 DOIM'!$J$6:$J$30</c:f>
              <c:numCache>
                <c:formatCode>General</c:formatCode>
                <c:ptCount val="25"/>
                <c:pt idx="0">
                  <c:v>9</c:v>
                </c:pt>
                <c:pt idx="1">
                  <c:v>9.1</c:v>
                </c:pt>
                <c:pt idx="2">
                  <c:v>9.1999999999999993</c:v>
                </c:pt>
                <c:pt idx="3">
                  <c:v>9.3000000000000007</c:v>
                </c:pt>
                <c:pt idx="4">
                  <c:v>9.4</c:v>
                </c:pt>
                <c:pt idx="5">
                  <c:v>9.5</c:v>
                </c:pt>
                <c:pt idx="6">
                  <c:v>9.5500000000000007</c:v>
                </c:pt>
                <c:pt idx="7">
                  <c:v>9.6</c:v>
                </c:pt>
                <c:pt idx="8">
                  <c:v>9.65</c:v>
                </c:pt>
                <c:pt idx="9">
                  <c:v>9.66</c:v>
                </c:pt>
                <c:pt idx="10">
                  <c:v>9.67</c:v>
                </c:pt>
                <c:pt idx="11">
                  <c:v>9.6999999999999993</c:v>
                </c:pt>
                <c:pt idx="12">
                  <c:v>9.7200000000000006</c:v>
                </c:pt>
                <c:pt idx="13">
                  <c:v>9.7390000000000008</c:v>
                </c:pt>
                <c:pt idx="14">
                  <c:v>9.75</c:v>
                </c:pt>
                <c:pt idx="15">
                  <c:v>9.7789999999999999</c:v>
                </c:pt>
                <c:pt idx="16">
                  <c:v>9.81</c:v>
                </c:pt>
                <c:pt idx="17">
                  <c:v>9.85</c:v>
                </c:pt>
                <c:pt idx="18">
                  <c:v>9.9</c:v>
                </c:pt>
                <c:pt idx="19">
                  <c:v>10</c:v>
                </c:pt>
                <c:pt idx="20">
                  <c:v>10.1</c:v>
                </c:pt>
                <c:pt idx="21">
                  <c:v>10.199999999999999</c:v>
                </c:pt>
                <c:pt idx="22">
                  <c:v>10.3</c:v>
                </c:pt>
                <c:pt idx="23">
                  <c:v>10.4</c:v>
                </c:pt>
                <c:pt idx="24">
                  <c:v>10.5</c:v>
                </c:pt>
              </c:numCache>
            </c:numRef>
          </c:xVal>
          <c:yVal>
            <c:numRef>
              <c:f>'bond3 DOIM'!$K$6:$K$30</c:f>
              <c:numCache>
                <c:formatCode>General</c:formatCode>
                <c:ptCount val="25"/>
                <c:pt idx="0">
                  <c:v>7</c:v>
                </c:pt>
                <c:pt idx="1">
                  <c:v>8</c:v>
                </c:pt>
                <c:pt idx="2">
                  <c:v>8</c:v>
                </c:pt>
                <c:pt idx="3">
                  <c:v>9.5</c:v>
                </c:pt>
                <c:pt idx="4">
                  <c:v>10</c:v>
                </c:pt>
                <c:pt idx="5">
                  <c:v>10.5</c:v>
                </c:pt>
                <c:pt idx="6">
                  <c:v>12</c:v>
                </c:pt>
                <c:pt idx="7">
                  <c:v>13</c:v>
                </c:pt>
                <c:pt idx="8">
                  <c:v>15</c:v>
                </c:pt>
                <c:pt idx="9">
                  <c:v>17</c:v>
                </c:pt>
                <c:pt idx="10">
                  <c:v>18</c:v>
                </c:pt>
                <c:pt idx="11">
                  <c:v>22</c:v>
                </c:pt>
                <c:pt idx="12">
                  <c:v>28</c:v>
                </c:pt>
                <c:pt idx="13">
                  <c:v>31</c:v>
                </c:pt>
                <c:pt idx="14">
                  <c:v>30</c:v>
                </c:pt>
                <c:pt idx="15">
                  <c:v>28</c:v>
                </c:pt>
                <c:pt idx="16">
                  <c:v>25</c:v>
                </c:pt>
                <c:pt idx="17">
                  <c:v>20</c:v>
                </c:pt>
                <c:pt idx="18">
                  <c:v>15</c:v>
                </c:pt>
                <c:pt idx="19">
                  <c:v>12</c:v>
                </c:pt>
                <c:pt idx="20">
                  <c:v>10</c:v>
                </c:pt>
                <c:pt idx="21">
                  <c:v>9</c:v>
                </c:pt>
                <c:pt idx="22">
                  <c:v>8</c:v>
                </c:pt>
                <c:pt idx="23">
                  <c:v>8</c:v>
                </c:pt>
                <c:pt idx="24">
                  <c:v>7.5</c:v>
                </c:pt>
              </c:numCache>
            </c:numRef>
          </c:yVal>
          <c:smooth val="1"/>
          <c:extLst>
            <c:ext xmlns:c16="http://schemas.microsoft.com/office/drawing/2014/chart" uri="{C3380CC4-5D6E-409C-BE32-E72D297353CC}">
              <c16:uniqueId val="{00000003-C3A0-4D1A-BD7F-2E7029236271}"/>
            </c:ext>
          </c:extLst>
        </c:ser>
        <c:ser>
          <c:idx val="4"/>
          <c:order val="4"/>
          <c:tx>
            <c:v>Bond 3 second</c:v>
          </c:tx>
          <c:spPr>
            <a:ln w="26210">
              <a:solidFill>
                <a:srgbClr val="0000FF"/>
              </a:solidFill>
              <a:prstDash val="solid"/>
            </a:ln>
          </c:spPr>
          <c:marker>
            <c:symbol val="none"/>
          </c:marker>
          <c:xVal>
            <c:numRef>
              <c:f>'bond3 second'!$J$6:$J$30</c:f>
              <c:numCache>
                <c:formatCode>General</c:formatCode>
                <c:ptCount val="25"/>
                <c:pt idx="0">
                  <c:v>9</c:v>
                </c:pt>
                <c:pt idx="1">
                  <c:v>9.1</c:v>
                </c:pt>
                <c:pt idx="2">
                  <c:v>9.1999999999999993</c:v>
                </c:pt>
                <c:pt idx="3">
                  <c:v>9.3000000000000007</c:v>
                </c:pt>
                <c:pt idx="4">
                  <c:v>9.4</c:v>
                </c:pt>
                <c:pt idx="5">
                  <c:v>9.5</c:v>
                </c:pt>
                <c:pt idx="6">
                  <c:v>9.5500000000000007</c:v>
                </c:pt>
                <c:pt idx="7">
                  <c:v>9.6</c:v>
                </c:pt>
                <c:pt idx="8">
                  <c:v>9.65</c:v>
                </c:pt>
                <c:pt idx="9">
                  <c:v>9.66</c:v>
                </c:pt>
                <c:pt idx="10">
                  <c:v>9.67</c:v>
                </c:pt>
                <c:pt idx="11">
                  <c:v>9.6999999999999993</c:v>
                </c:pt>
                <c:pt idx="12">
                  <c:v>9.7200000000000006</c:v>
                </c:pt>
                <c:pt idx="13">
                  <c:v>9.7390000000000008</c:v>
                </c:pt>
                <c:pt idx="14">
                  <c:v>9.75</c:v>
                </c:pt>
                <c:pt idx="15">
                  <c:v>9.7789999999999999</c:v>
                </c:pt>
                <c:pt idx="16">
                  <c:v>9.81</c:v>
                </c:pt>
                <c:pt idx="17">
                  <c:v>9.85</c:v>
                </c:pt>
                <c:pt idx="18">
                  <c:v>9.9</c:v>
                </c:pt>
                <c:pt idx="19">
                  <c:v>10</c:v>
                </c:pt>
                <c:pt idx="20">
                  <c:v>10.1</c:v>
                </c:pt>
                <c:pt idx="21">
                  <c:v>10.199999999999999</c:v>
                </c:pt>
                <c:pt idx="22">
                  <c:v>10.3</c:v>
                </c:pt>
                <c:pt idx="23">
                  <c:v>10.4</c:v>
                </c:pt>
                <c:pt idx="24">
                  <c:v>10.5</c:v>
                </c:pt>
              </c:numCache>
            </c:numRef>
          </c:xVal>
          <c:yVal>
            <c:numRef>
              <c:f>'bond3 second'!$K$6:$K$30</c:f>
              <c:numCache>
                <c:formatCode>General</c:formatCode>
                <c:ptCount val="25"/>
                <c:pt idx="5">
                  <c:v>9</c:v>
                </c:pt>
                <c:pt idx="6">
                  <c:v>9</c:v>
                </c:pt>
                <c:pt idx="7">
                  <c:v>9.5</c:v>
                </c:pt>
                <c:pt idx="8">
                  <c:v>11</c:v>
                </c:pt>
                <c:pt idx="9">
                  <c:v>12.5</c:v>
                </c:pt>
                <c:pt idx="10">
                  <c:v>14</c:v>
                </c:pt>
                <c:pt idx="11">
                  <c:v>18</c:v>
                </c:pt>
                <c:pt idx="12">
                  <c:v>16.5</c:v>
                </c:pt>
                <c:pt idx="13">
                  <c:v>15</c:v>
                </c:pt>
                <c:pt idx="14">
                  <c:v>13.5</c:v>
                </c:pt>
                <c:pt idx="15">
                  <c:v>11</c:v>
                </c:pt>
                <c:pt idx="16">
                  <c:v>10</c:v>
                </c:pt>
                <c:pt idx="17">
                  <c:v>9</c:v>
                </c:pt>
                <c:pt idx="18">
                  <c:v>8</c:v>
                </c:pt>
                <c:pt idx="19">
                  <c:v>7</c:v>
                </c:pt>
              </c:numCache>
            </c:numRef>
          </c:yVal>
          <c:smooth val="1"/>
          <c:extLst>
            <c:ext xmlns:c16="http://schemas.microsoft.com/office/drawing/2014/chart" uri="{C3380CC4-5D6E-409C-BE32-E72D297353CC}">
              <c16:uniqueId val="{00000004-C3A0-4D1A-BD7F-2E7029236271}"/>
            </c:ext>
          </c:extLst>
        </c:ser>
        <c:dLbls>
          <c:showLegendKey val="0"/>
          <c:showVal val="0"/>
          <c:showCatName val="0"/>
          <c:showSerName val="0"/>
          <c:showPercent val="0"/>
          <c:showBubbleSize val="0"/>
        </c:dLbls>
        <c:axId val="159387008"/>
        <c:axId val="159405568"/>
      </c:scatterChart>
      <c:valAx>
        <c:axId val="159387008"/>
        <c:scaling>
          <c:orientation val="minMax"/>
          <c:max val="10.5"/>
          <c:min val="9"/>
        </c:scaling>
        <c:delete val="0"/>
        <c:axPos val="b"/>
        <c:majorGridlines>
          <c:spPr>
            <a:ln w="2184">
              <a:solidFill>
                <a:srgbClr val="000000"/>
              </a:solidFill>
              <a:prstDash val="solid"/>
            </a:ln>
          </c:spPr>
        </c:majorGridlines>
        <c:title>
          <c:tx>
            <c:rich>
              <a:bodyPr/>
              <a:lstStyle/>
              <a:p>
                <a:pPr>
                  <a:defRPr sz="585" b="1" i="0" u="none" strike="noStrike" baseline="0">
                    <a:solidFill>
                      <a:srgbClr val="000000"/>
                    </a:solidFill>
                    <a:latin typeface="Arial"/>
                    <a:ea typeface="Arial"/>
                    <a:cs typeface="Arial"/>
                  </a:defRPr>
                </a:pPr>
                <a:r>
                  <a:rPr lang="en-US"/>
                  <a:t>Frequency [KHz]</a:t>
                </a:r>
              </a:p>
            </c:rich>
          </c:tx>
          <c:layout>
            <c:manualLayout>
              <c:xMode val="edge"/>
              <c:yMode val="edge"/>
              <c:x val="0.41390728476821192"/>
              <c:y val="0.89589905362776023"/>
            </c:manualLayout>
          </c:layout>
          <c:overlay val="0"/>
          <c:spPr>
            <a:noFill/>
            <a:ln w="17473">
              <a:noFill/>
            </a:ln>
          </c:spPr>
        </c:title>
        <c:numFmt formatCode="General" sourceLinked="1"/>
        <c:majorTickMark val="out"/>
        <c:minorTickMark val="none"/>
        <c:tickLblPos val="nextTo"/>
        <c:spPr>
          <a:ln w="2184">
            <a:solidFill>
              <a:srgbClr val="000000"/>
            </a:solidFill>
            <a:prstDash val="solid"/>
          </a:ln>
        </c:spPr>
        <c:txPr>
          <a:bodyPr rot="5400000" vert="horz"/>
          <a:lstStyle/>
          <a:p>
            <a:pPr>
              <a:defRPr sz="826" b="0" i="0" u="none" strike="noStrike" baseline="0">
                <a:solidFill>
                  <a:srgbClr val="000000"/>
                </a:solidFill>
                <a:latin typeface="Arial"/>
                <a:ea typeface="Arial"/>
                <a:cs typeface="Arial"/>
              </a:defRPr>
            </a:pPr>
            <a:endParaRPr lang="en-US"/>
          </a:p>
        </c:txPr>
        <c:crossAx val="159405568"/>
        <c:crosses val="autoZero"/>
        <c:crossBetween val="midCat"/>
        <c:majorUnit val="0.2"/>
      </c:valAx>
      <c:valAx>
        <c:axId val="159405568"/>
        <c:scaling>
          <c:orientation val="minMax"/>
          <c:min val="0"/>
        </c:scaling>
        <c:delete val="0"/>
        <c:axPos val="l"/>
        <c:majorGridlines>
          <c:spPr>
            <a:ln w="2184">
              <a:solidFill>
                <a:srgbClr val="000000"/>
              </a:solidFill>
              <a:prstDash val="solid"/>
            </a:ln>
          </c:spPr>
        </c:majorGridlines>
        <c:title>
          <c:tx>
            <c:rich>
              <a:bodyPr/>
              <a:lstStyle/>
              <a:p>
                <a:pPr>
                  <a:defRPr sz="705" b="1" i="0" u="none" strike="noStrike" baseline="0">
                    <a:solidFill>
                      <a:srgbClr val="000000"/>
                    </a:solidFill>
                    <a:latin typeface="Arial"/>
                    <a:ea typeface="Arial"/>
                    <a:cs typeface="Arial"/>
                  </a:defRPr>
                </a:pPr>
                <a:r>
                  <a:rPr lang="en-US"/>
                  <a:t>Amplitude [A. U.]</a:t>
                </a:r>
              </a:p>
            </c:rich>
          </c:tx>
          <c:layout>
            <c:manualLayout>
              <c:xMode val="edge"/>
              <c:yMode val="edge"/>
              <c:x val="4.3046357615894038E-2"/>
              <c:y val="0.27760252365930599"/>
            </c:manualLayout>
          </c:layout>
          <c:overlay val="0"/>
          <c:spPr>
            <a:noFill/>
            <a:ln w="17473">
              <a:noFill/>
            </a:ln>
          </c:spPr>
        </c:title>
        <c:numFmt formatCode="General" sourceLinked="1"/>
        <c:majorTickMark val="out"/>
        <c:minorTickMark val="none"/>
        <c:tickLblPos val="nextTo"/>
        <c:spPr>
          <a:ln w="2184">
            <a:solidFill>
              <a:srgbClr val="000000"/>
            </a:solidFill>
            <a:prstDash val="solid"/>
          </a:ln>
        </c:spPr>
        <c:txPr>
          <a:bodyPr rot="0" vert="horz"/>
          <a:lstStyle/>
          <a:p>
            <a:pPr>
              <a:defRPr sz="826" b="0" i="0" u="none" strike="noStrike" baseline="0">
                <a:solidFill>
                  <a:srgbClr val="000000"/>
                </a:solidFill>
                <a:latin typeface="Arial"/>
                <a:ea typeface="Arial"/>
                <a:cs typeface="Arial"/>
              </a:defRPr>
            </a:pPr>
            <a:endParaRPr lang="en-US"/>
          </a:p>
        </c:txPr>
        <c:crossAx val="159387008"/>
        <c:crosses val="autoZero"/>
        <c:crossBetween val="midCat"/>
      </c:valAx>
      <c:spPr>
        <a:solidFill>
          <a:srgbClr val="FFFFFF"/>
        </a:solidFill>
        <a:ln w="8737">
          <a:solidFill>
            <a:srgbClr val="808080"/>
          </a:solidFill>
          <a:prstDash val="solid"/>
        </a:ln>
      </c:spPr>
    </c:plotArea>
    <c:legend>
      <c:legendPos val="r"/>
      <c:layout>
        <c:manualLayout>
          <c:xMode val="edge"/>
          <c:yMode val="edge"/>
          <c:x val="0.23841059602649006"/>
          <c:y val="0.21451104100946372"/>
          <c:w val="0.26158940397350994"/>
          <c:h val="0.16088328075709779"/>
        </c:manualLayout>
      </c:layout>
      <c:overlay val="0"/>
      <c:spPr>
        <a:solidFill>
          <a:srgbClr val="FFFFFF"/>
        </a:solidFill>
        <a:ln w="2184">
          <a:solidFill>
            <a:srgbClr val="000000"/>
          </a:solidFill>
          <a:prstDash val="solid"/>
        </a:ln>
      </c:spPr>
      <c:txPr>
        <a:bodyPr/>
        <a:lstStyle/>
        <a:p>
          <a:pPr>
            <a:defRPr sz="203" b="0"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224"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695325" y="646113"/>
            <a:ext cx="5922963" cy="8307387"/>
          </a:xfrm>
          <a:prstGeom prst="roundRect">
            <a:avLst>
              <a:gd name="adj" fmla="val 23"/>
            </a:avLst>
          </a:prstGeom>
          <a:solidFill>
            <a:srgbClr val="FFFFFF"/>
          </a:solidFill>
          <a:ln w="9525">
            <a:noFill/>
            <a:round/>
            <a:headEnd/>
            <a:tailEnd/>
          </a:ln>
        </p:spPr>
        <p:txBody>
          <a:bodyPr wrap="none" anchor="ctr"/>
          <a:lstStyle/>
          <a:p>
            <a:pPr>
              <a:defRPr/>
            </a:pPr>
            <a:endParaRPr lang="en-US"/>
          </a:p>
        </p:txBody>
      </p:sp>
      <p:sp>
        <p:nvSpPr>
          <p:cNvPr id="2050" name="Text Box 2"/>
          <p:cNvSpPr txBox="1">
            <a:spLocks noChangeArrowheads="1"/>
          </p:cNvSpPr>
          <p:nvPr/>
        </p:nvSpPr>
        <p:spPr bwMode="auto">
          <a:xfrm>
            <a:off x="696913" y="647700"/>
            <a:ext cx="2568575" cy="457200"/>
          </a:xfrm>
          <a:prstGeom prst="rect">
            <a:avLst/>
          </a:prstGeom>
          <a:noFill/>
          <a:ln w="9525">
            <a:noFill/>
            <a:miter lim="800000"/>
            <a:headEnd/>
            <a:tailEnd/>
          </a:ln>
        </p:spPr>
        <p:txBody>
          <a:bodyPr wrap="none" anchor="ctr"/>
          <a:lstStyle/>
          <a:p>
            <a:pPr>
              <a:defRPr/>
            </a:pPr>
            <a:endParaRPr lang="en-US"/>
          </a:p>
        </p:txBody>
      </p:sp>
      <p:sp>
        <p:nvSpPr>
          <p:cNvPr id="2051" name="Text Box 3"/>
          <p:cNvSpPr txBox="1">
            <a:spLocks noChangeArrowheads="1"/>
          </p:cNvSpPr>
          <p:nvPr/>
        </p:nvSpPr>
        <p:spPr bwMode="auto">
          <a:xfrm>
            <a:off x="4051300" y="647700"/>
            <a:ext cx="2568575" cy="457200"/>
          </a:xfrm>
          <a:prstGeom prst="rect">
            <a:avLst/>
          </a:prstGeom>
          <a:noFill/>
          <a:ln w="9525">
            <a:noFill/>
            <a:miter lim="800000"/>
            <a:headEnd/>
            <a:tailEnd/>
          </a:ln>
        </p:spPr>
        <p:txBody>
          <a:bodyPr wrap="none" anchor="ctr"/>
          <a:lstStyle/>
          <a:p>
            <a:pPr>
              <a:defRPr/>
            </a:pPr>
            <a:endParaRPr lang="en-US"/>
          </a:p>
        </p:txBody>
      </p:sp>
      <p:sp>
        <p:nvSpPr>
          <p:cNvPr id="52229" name="Rectangle 4"/>
          <p:cNvSpPr>
            <a:spLocks noGrp="1" noRot="1" noChangeAspect="1" noChangeArrowheads="1" noTextEdit="1"/>
          </p:cNvSpPr>
          <p:nvPr>
            <p:ph type="sldImg"/>
          </p:nvPr>
        </p:nvSpPr>
        <p:spPr bwMode="auto">
          <a:xfrm>
            <a:off x="889000" y="1268413"/>
            <a:ext cx="5537200" cy="3116262"/>
          </a:xfrm>
          <a:prstGeom prst="rect">
            <a:avLst/>
          </a:prstGeom>
          <a:solidFill>
            <a:srgbClr val="FFFFFF"/>
          </a:solidFill>
          <a:ln w="9525">
            <a:solidFill>
              <a:srgbClr val="000000"/>
            </a:solidFill>
            <a:miter lim="800000"/>
            <a:headEnd/>
            <a:tailEnd/>
          </a:ln>
        </p:spPr>
      </p:sp>
      <p:sp>
        <p:nvSpPr>
          <p:cNvPr id="2053" name="Rectangle 5"/>
          <p:cNvSpPr txBox="1">
            <a:spLocks noGrp="1" noChangeArrowheads="1"/>
          </p:cNvSpPr>
          <p:nvPr>
            <p:ph type="body" idx="1"/>
          </p:nvPr>
        </p:nvSpPr>
        <p:spPr bwMode="auto">
          <a:xfrm>
            <a:off x="1485900" y="4592638"/>
            <a:ext cx="4343400" cy="37417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noProof="0"/>
          </a:p>
        </p:txBody>
      </p:sp>
      <p:sp>
        <p:nvSpPr>
          <p:cNvPr id="2054" name="Text Box 6"/>
          <p:cNvSpPr txBox="1">
            <a:spLocks noChangeArrowheads="1"/>
          </p:cNvSpPr>
          <p:nvPr/>
        </p:nvSpPr>
        <p:spPr bwMode="auto">
          <a:xfrm>
            <a:off x="696913" y="8497888"/>
            <a:ext cx="2568575" cy="457200"/>
          </a:xfrm>
          <a:prstGeom prst="rect">
            <a:avLst/>
          </a:prstGeom>
          <a:noFill/>
          <a:ln w="9525">
            <a:noFill/>
            <a:miter lim="800000"/>
            <a:headEnd/>
            <a:tailEnd/>
          </a:ln>
        </p:spPr>
        <p:txBody>
          <a:bodyPr wrap="none" anchor="ctr"/>
          <a:lstStyle/>
          <a:p>
            <a:pPr>
              <a:defRPr/>
            </a:pPr>
            <a:endParaRPr lang="en-US"/>
          </a:p>
        </p:txBody>
      </p:sp>
      <p:sp>
        <p:nvSpPr>
          <p:cNvPr id="2055" name="Text Box 7"/>
          <p:cNvSpPr txBox="1">
            <a:spLocks noChangeArrowheads="1"/>
          </p:cNvSpPr>
          <p:nvPr/>
        </p:nvSpPr>
        <p:spPr bwMode="auto">
          <a:xfrm>
            <a:off x="4051300" y="8537575"/>
            <a:ext cx="2568575" cy="415925"/>
          </a:xfrm>
          <a:prstGeom prst="rect">
            <a:avLst/>
          </a:prstGeom>
          <a:noFill/>
          <a:ln w="9525">
            <a:noFill/>
            <a:miter lim="800000"/>
            <a:headEnd/>
            <a:tailEnd/>
          </a:ln>
        </p:spPr>
        <p:txBody>
          <a:bodyPr lIns="79730" tIns="40032" rIns="79730" bIns="40032" anchor="b">
            <a:spAutoFit/>
          </a:bodyPr>
          <a:lstStyle/>
          <a:p>
            <a:pPr defTabSz="847725" eaLnBrk="1">
              <a:buClr>
                <a:srgbClr val="000000"/>
              </a:buClr>
              <a:buSzPct val="45000"/>
              <a:buFont typeface="StarSymbol" charset="0"/>
              <a:buNone/>
              <a:tabLst>
                <a:tab pos="671513" algn="l"/>
                <a:tab pos="1341438" algn="l"/>
                <a:tab pos="2012950" algn="l"/>
              </a:tabLst>
              <a:defRPr/>
            </a:pPr>
            <a:fld id="{67B215CE-BB42-47AB-860E-C8E663FE40C9}" type="slidenum">
              <a:rPr lang="en-GB" sz="1000">
                <a:solidFill>
                  <a:srgbClr val="000000"/>
                </a:solidFill>
              </a:rPr>
              <a:pPr defTabSz="847725" eaLnBrk="1">
                <a:buClr>
                  <a:srgbClr val="000000"/>
                </a:buClr>
                <a:buSzPct val="45000"/>
                <a:buFont typeface="StarSymbol" charset="0"/>
                <a:buNone/>
                <a:tabLst>
                  <a:tab pos="671513" algn="l"/>
                  <a:tab pos="1341438" algn="l"/>
                  <a:tab pos="2012950" algn="l"/>
                </a:tabLst>
                <a:defRPr/>
              </a:pPr>
              <a:t>‹#›</a:t>
            </a:fld>
            <a:endParaRPr lang="en-GB" sz="1000">
              <a:solidFill>
                <a:srgbClr val="000000"/>
              </a:solidFill>
            </a:endParaRPr>
          </a:p>
        </p:txBody>
      </p:sp>
    </p:spTree>
    <p:extLst>
      <p:ext uri="{BB962C8B-B14F-4D97-AF65-F5344CB8AC3E}">
        <p14:creationId xmlns:p14="http://schemas.microsoft.com/office/powerpoint/2010/main" val="2378301205"/>
      </p:ext>
    </p:extLst>
  </p:cSld>
  <p:clrMap bg1="lt1" tx1="dk1" bg2="lt2" tx2="dk2" accent1="accent1" accent2="accent2" accent3="accent3" accent4="accent4" accent5="accent5" accent6="accent6" hlink="hlink" folHlink="folHlink"/>
  <p:notesStyle>
    <a:lvl1pPr algn="l" defTabSz="645354" rtl="0" eaLnBrk="0" fontAlgn="base" hangingPunct="0">
      <a:spcBef>
        <a:spcPct val="30000"/>
      </a:spcBef>
      <a:spcAft>
        <a:spcPct val="0"/>
      </a:spcAft>
      <a:buClr>
        <a:srgbClr val="000000"/>
      </a:buClr>
      <a:buSzPct val="100000"/>
      <a:buFont typeface="Times New Roman" pitchFamily="18" charset="0"/>
      <a:defRPr sz="1100" kern="1200">
        <a:solidFill>
          <a:srgbClr val="000000"/>
        </a:solidFill>
        <a:latin typeface="Times New Roman" pitchFamily="18" charset="0"/>
        <a:ea typeface="+mn-ea"/>
        <a:cs typeface="+mn-cs"/>
      </a:defRPr>
    </a:lvl1pPr>
    <a:lvl2pPr marL="666723" indent="-256432" algn="l" defTabSz="645354" rtl="0" eaLnBrk="0" fontAlgn="base" hangingPunct="0">
      <a:spcBef>
        <a:spcPct val="30000"/>
      </a:spcBef>
      <a:spcAft>
        <a:spcPct val="0"/>
      </a:spcAft>
      <a:buClr>
        <a:srgbClr val="000000"/>
      </a:buClr>
      <a:buSzPct val="100000"/>
      <a:buFont typeface="Times New Roman" pitchFamily="18" charset="0"/>
      <a:defRPr sz="1100" kern="1200">
        <a:solidFill>
          <a:srgbClr val="000000"/>
        </a:solidFill>
        <a:latin typeface="Times New Roman" pitchFamily="18" charset="0"/>
        <a:ea typeface="+mn-ea"/>
        <a:cs typeface="+mn-cs"/>
      </a:defRPr>
    </a:lvl2pPr>
    <a:lvl3pPr marL="1025728" indent="-205146" algn="l" defTabSz="645354" rtl="0" eaLnBrk="0" fontAlgn="base" hangingPunct="0">
      <a:spcBef>
        <a:spcPct val="30000"/>
      </a:spcBef>
      <a:spcAft>
        <a:spcPct val="0"/>
      </a:spcAft>
      <a:buClr>
        <a:srgbClr val="000000"/>
      </a:buClr>
      <a:buSzPct val="100000"/>
      <a:buFont typeface="Times New Roman" pitchFamily="18" charset="0"/>
      <a:defRPr sz="1100" kern="1200">
        <a:solidFill>
          <a:srgbClr val="000000"/>
        </a:solidFill>
        <a:latin typeface="Times New Roman" pitchFamily="18" charset="0"/>
        <a:ea typeface="+mn-ea"/>
        <a:cs typeface="+mn-cs"/>
      </a:defRPr>
    </a:lvl3pPr>
    <a:lvl4pPr marL="1436019" indent="-205146" algn="l" defTabSz="645354" rtl="0" eaLnBrk="0" fontAlgn="base" hangingPunct="0">
      <a:spcBef>
        <a:spcPct val="30000"/>
      </a:spcBef>
      <a:spcAft>
        <a:spcPct val="0"/>
      </a:spcAft>
      <a:buClr>
        <a:srgbClr val="000000"/>
      </a:buClr>
      <a:buSzPct val="100000"/>
      <a:buFont typeface="Times New Roman" pitchFamily="18" charset="0"/>
      <a:defRPr sz="1100" kern="1200">
        <a:solidFill>
          <a:srgbClr val="000000"/>
        </a:solidFill>
        <a:latin typeface="Times New Roman" pitchFamily="18" charset="0"/>
        <a:ea typeface="+mn-ea"/>
        <a:cs typeface="+mn-cs"/>
      </a:defRPr>
    </a:lvl4pPr>
    <a:lvl5pPr marL="1846311" indent="-205146" algn="l" defTabSz="645354" rtl="0" eaLnBrk="0" fontAlgn="base" hangingPunct="0">
      <a:spcBef>
        <a:spcPct val="30000"/>
      </a:spcBef>
      <a:spcAft>
        <a:spcPct val="0"/>
      </a:spcAft>
      <a:buClr>
        <a:srgbClr val="000000"/>
      </a:buClr>
      <a:buSzPct val="100000"/>
      <a:buFont typeface="Times New Roman" pitchFamily="18" charset="0"/>
      <a:defRPr sz="1100" kern="1200">
        <a:solidFill>
          <a:srgbClr val="000000"/>
        </a:solidFill>
        <a:latin typeface="Times New Roman" pitchFamily="18" charset="0"/>
        <a:ea typeface="+mn-ea"/>
        <a:cs typeface="+mn-cs"/>
      </a:defRPr>
    </a:lvl5pPr>
    <a:lvl6pPr marL="2051456" algn="l" defTabSz="820583" rtl="0" eaLnBrk="1" latinLnBrk="0" hangingPunct="1">
      <a:defRPr sz="1100" kern="1200">
        <a:solidFill>
          <a:schemeClr val="tx1"/>
        </a:solidFill>
        <a:latin typeface="+mn-lt"/>
        <a:ea typeface="+mn-ea"/>
        <a:cs typeface="+mn-cs"/>
      </a:defRPr>
    </a:lvl6pPr>
    <a:lvl7pPr marL="2461748" algn="l" defTabSz="820583" rtl="0" eaLnBrk="1" latinLnBrk="0" hangingPunct="1">
      <a:defRPr sz="1100" kern="1200">
        <a:solidFill>
          <a:schemeClr val="tx1"/>
        </a:solidFill>
        <a:latin typeface="+mn-lt"/>
        <a:ea typeface="+mn-ea"/>
        <a:cs typeface="+mn-cs"/>
      </a:defRPr>
    </a:lvl7pPr>
    <a:lvl8pPr marL="2872039" algn="l" defTabSz="820583" rtl="0" eaLnBrk="1" latinLnBrk="0" hangingPunct="1">
      <a:defRPr sz="1100" kern="1200">
        <a:solidFill>
          <a:schemeClr val="tx1"/>
        </a:solidFill>
        <a:latin typeface="+mn-lt"/>
        <a:ea typeface="+mn-ea"/>
        <a:cs typeface="+mn-cs"/>
      </a:defRPr>
    </a:lvl8pPr>
    <a:lvl9pPr marL="3282330" algn="l" defTabSz="82058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1268413"/>
            <a:ext cx="5537200" cy="3116262"/>
          </a:xfrm>
        </p:spPr>
      </p:sp>
      <p:sp>
        <p:nvSpPr>
          <p:cNvPr id="3" name="Notes Placeholder 2"/>
          <p:cNvSpPr>
            <a:spLocks noGrp="1"/>
          </p:cNvSpPr>
          <p:nvPr>
            <p:ph type="body" idx="1"/>
          </p:nvPr>
        </p:nvSpPr>
        <p:spPr/>
        <p:txBody>
          <a:bodyPr>
            <a:normAutofit/>
          </a:bodyPr>
          <a:lstStyle/>
          <a:p>
            <a:endParaRPr lang="en-US" baseline="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p:cNvSpPr>
            <a:spLocks noGrp="1" noRot="1" noChangeAspect="1" noChangeArrowheads="1" noTextEdit="1"/>
          </p:cNvSpPr>
          <p:nvPr>
            <p:ph type="sldImg"/>
          </p:nvPr>
        </p:nvSpPr>
        <p:spPr bwMode="auto">
          <a:xfrm>
            <a:off x="889000" y="1268413"/>
            <a:ext cx="5537200" cy="31162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178" name="Text Box 2"/>
          <p:cNvSpPr txBox="1">
            <a:spLocks noGrp="1" noChangeArrowheads="1"/>
          </p:cNvSpPr>
          <p:nvPr>
            <p:ph type="body" idx="1"/>
          </p:nvPr>
        </p:nvSpPr>
        <p:spPr bwMode="auto">
          <a:xfrm>
            <a:off x="1487488" y="4592638"/>
            <a:ext cx="4341812" cy="37417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747" tIns="42373" rIns="84747" bIns="42373" anchor="ctr"/>
          <a:lstStyle/>
          <a:p>
            <a:r>
              <a:rPr lang="en-US"/>
              <a:t>Add cute picture for impact parameter explanation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p:cNvSpPr>
            <a:spLocks noGrp="1" noRot="1" noChangeAspect="1" noChangeArrowheads="1" noTextEdit="1"/>
          </p:cNvSpPr>
          <p:nvPr>
            <p:ph type="sldImg"/>
          </p:nvPr>
        </p:nvSpPr>
        <p:spPr bwMode="auto">
          <a:xfrm>
            <a:off x="889000" y="1268413"/>
            <a:ext cx="5537200" cy="31162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4" name="Rectangle 2"/>
          <p:cNvSpPr txBox="1">
            <a:spLocks noGrp="1" noChangeArrowheads="1"/>
          </p:cNvSpPr>
          <p:nvPr>
            <p:ph type="body" idx="1"/>
          </p:nvPr>
        </p:nvSpPr>
        <p:spPr bwMode="auto">
          <a:xfrm>
            <a:off x="1487488" y="4592638"/>
            <a:ext cx="4341812" cy="37417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747" tIns="42373" rIns="84747" bIns="42373"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9027" name="Text Box 3"/>
          <p:cNvSpPr txBox="1">
            <a:spLocks noGrp="1" noChangeArrowheads="1"/>
          </p:cNvSpPr>
          <p:nvPr>
            <p:ph type="body" idx="1"/>
          </p:nvPr>
        </p:nvSpPr>
        <p:spPr/>
        <p:txBody>
          <a:bodyPr/>
          <a:lstStyle/>
          <a:p>
            <a:r>
              <a:rPr lang="en-US"/>
              <a:t>Mention effort involved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p:cNvSpPr>
            <a:spLocks noGrp="1" noRot="1" noChangeAspect="1" noChangeArrowheads="1" noTextEdit="1"/>
          </p:cNvSpPr>
          <p:nvPr>
            <p:ph type="sldImg"/>
          </p:nvPr>
        </p:nvSpPr>
        <p:spPr bwMode="auto">
          <a:xfrm>
            <a:off x="889000" y="1268413"/>
            <a:ext cx="5537200" cy="31162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5298" name="Rectangle 2"/>
          <p:cNvSpPr txBox="1">
            <a:spLocks noGrp="1" noChangeArrowheads="1"/>
          </p:cNvSpPr>
          <p:nvPr>
            <p:ph type="body" idx="1"/>
          </p:nvPr>
        </p:nvSpPr>
        <p:spPr bwMode="auto">
          <a:xfrm>
            <a:off x="1487488" y="4592638"/>
            <a:ext cx="4341812" cy="37417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747" tIns="42373" rIns="84747" bIns="42373"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Rectangle 1"/>
          <p:cNvSpPr>
            <a:spLocks noGrp="1" noRot="1" noChangeAspect="1" noChangeArrowheads="1" noTextEdit="1"/>
          </p:cNvSpPr>
          <p:nvPr>
            <p:ph type="sldImg"/>
          </p:nvPr>
        </p:nvSpPr>
        <p:spPr bwMode="auto">
          <a:xfrm>
            <a:off x="889000" y="1268413"/>
            <a:ext cx="5537200" cy="31162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6322" name="Rectangle 2"/>
          <p:cNvSpPr txBox="1">
            <a:spLocks noGrp="1" noChangeArrowheads="1"/>
          </p:cNvSpPr>
          <p:nvPr>
            <p:ph type="body" idx="1"/>
          </p:nvPr>
        </p:nvSpPr>
        <p:spPr bwMode="auto">
          <a:xfrm>
            <a:off x="1487488" y="4592638"/>
            <a:ext cx="4341812" cy="37417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747" tIns="42373" rIns="84747" bIns="42373"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457200" y="720725"/>
            <a:ext cx="6400800" cy="3600450"/>
          </a:xfrm>
          <a:noFill/>
          <a:ln/>
        </p:spPr>
      </p:sp>
      <p:sp>
        <p:nvSpPr>
          <p:cNvPr id="56323" name="Text Box 3"/>
          <p:cNvSpPr txBox="1">
            <a:spLocks noGrp="1" noChangeArrowheads="1"/>
          </p:cNvSpPr>
          <p:nvPr>
            <p:ph type="body" idx="1"/>
          </p:nvPr>
        </p:nvSpPr>
        <p:spPr>
          <a:noFill/>
          <a:ln/>
        </p:spPr>
        <p:txBody>
          <a:bodyPr/>
          <a:lstStyle/>
          <a:p>
            <a:r>
              <a:rPr lang="en-US"/>
              <a:t>Instead of a new collider, we’ve focused our attention on a recycled 27 km ring at a lab called CERN in Geneve Switzerland, possibly because of the proximity of the Alps.</a:t>
            </a:r>
          </a:p>
          <a:p>
            <a:r>
              <a:rPr lang="en-US"/>
              <a:t>This is the location of the Large Hadron Collider, where they will collide protons at 14 TeV, the largest Energy collider ever, starting at one million collisions per second, hopefully reaching one billion collisions per second.</a:t>
            </a:r>
          </a:p>
          <a:p>
            <a:r>
              <a:rPr lang="en-US"/>
              <a:t>In addition, the same sort of Heavy Ion Collisions at the RHIC will take place here, albeit at energies 50 times higher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375" y="9120188"/>
            <a:ext cx="3170238" cy="479425"/>
          </a:xfrm>
          <a:prstGeom prst="rect">
            <a:avLst/>
          </a:prstGeom>
          <a:ln/>
        </p:spPr>
        <p:txBody>
          <a:bodyPr/>
          <a:lstStyle/>
          <a:p>
            <a:fld id="{CB6325FC-7B04-469A-A3E9-F432B3DDD24F}" type="slidenum">
              <a:rPr lang="en-US"/>
              <a:pPr/>
              <a:t>49</a:t>
            </a:fld>
            <a:endParaRPr lang="en-US"/>
          </a:p>
        </p:txBody>
      </p:sp>
      <p:sp>
        <p:nvSpPr>
          <p:cNvPr id="134146" name="Text Box 2"/>
          <p:cNvSpPr txBox="1">
            <a:spLocks noChangeArrowheads="1"/>
          </p:cNvSpPr>
          <p:nvPr/>
        </p:nvSpPr>
        <p:spPr bwMode="auto">
          <a:xfrm>
            <a:off x="1206500" y="714375"/>
            <a:ext cx="4822825" cy="357028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4147" name="Text Box 3"/>
          <p:cNvSpPr txBox="1">
            <a:spLocks noGrp="1" noChangeArrowheads="1"/>
          </p:cNvSpPr>
          <p:nvPr>
            <p:ph type="body"/>
          </p:nvPr>
        </p:nvSpPr>
        <p:spPr>
          <a:xfrm>
            <a:off x="723900" y="4522788"/>
            <a:ext cx="5788025" cy="968375"/>
          </a:xfrm>
          <a:noFill/>
          <a:ln/>
          <a:extLst>
            <a:ext uri="{91240B29-F687-4F45-9708-019B960494DF}">
              <a14:hiddenLine xmlns:a14="http://schemas.microsoft.com/office/drawing/2010/main" w="9525">
                <a:solidFill>
                  <a:schemeClr val="tx1"/>
                </a:solidFill>
                <a:round/>
                <a:headEnd/>
                <a:tailEnd/>
              </a14:hiddenLine>
            </a:ext>
          </a:extLst>
        </p:spPr>
        <p:txBody>
          <a:bodyPr lIns="94239" tIns="49004" rIns="94239" bIns="49004">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defRPr>
            </a:lvl5pPr>
            <a:lvl6pPr marL="2514600" indent="-228600" defTabSz="457200" fontAlgn="base">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defRPr>
            </a:lvl6pPr>
            <a:lvl7pPr marL="2971800" indent="-228600" defTabSz="457200" fontAlgn="base">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defRPr>
            </a:lvl7pPr>
            <a:lvl8pPr marL="3429000" indent="-228600" defTabSz="457200" fontAlgn="base">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defRPr>
            </a:lvl8pPr>
            <a:lvl9pPr marL="3886200" indent="-228600" defTabSz="457200" fontAlgn="base">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defRPr>
            </a:lvl9pPr>
          </a:lstStyle>
          <a:p>
            <a:pPr>
              <a:lnSpc>
                <a:spcPct val="119000"/>
              </a:lnSpc>
              <a:spcBef>
                <a:spcPts val="450"/>
              </a:spcBef>
            </a:pPr>
            <a:r>
              <a:rPr lang="en-GB">
                <a:ea typeface="Arial Unicode MS" pitchFamily="34" charset="-128"/>
                <a:cs typeface="Arial Unicode MS" pitchFamily="34" charset="-128"/>
              </a:rPr>
              <a:t>Pretty pictures of hardware.  Point is that in contrast to the current operation, data flows out of the back of the FED crate on left, then into the FRLs and through the Myrinet switch to the proxy HLT.  In addition, there is real Flow control via the FMMs which is not present in the VME system.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375" y="9120188"/>
            <a:ext cx="3170238" cy="479425"/>
          </a:xfrm>
          <a:prstGeom prst="rect">
            <a:avLst/>
          </a:prstGeom>
          <a:ln/>
        </p:spPr>
        <p:txBody>
          <a:bodyPr/>
          <a:lstStyle/>
          <a:p>
            <a:fld id="{F59C852E-BFE1-4739-BFD9-40A64D35A0B5}" type="slidenum">
              <a:rPr lang="en-US"/>
              <a:pPr/>
              <a:t>50</a:t>
            </a:fld>
            <a:endParaRPr lang="en-US"/>
          </a:p>
        </p:txBody>
      </p:sp>
      <p:sp>
        <p:nvSpPr>
          <p:cNvPr id="79874" name="Rectangle 2"/>
          <p:cNvSpPr txBox="1">
            <a:spLocks noGrp="1" noRot="1" noChangeAspect="1" noChangeArrowheads="1" noTextEdit="1"/>
          </p:cNvSpPr>
          <p:nvPr>
            <p:ph type="sldImg"/>
          </p:nvPr>
        </p:nvSpPr>
        <p:spPr>
          <a:ln/>
        </p:spPr>
      </p:sp>
      <p:sp>
        <p:nvSpPr>
          <p:cNvPr id="79875" name="Rectangle 3"/>
          <p:cNvSpPr txBox="1">
            <a:spLocks noGrp="1" noChangeArrowheads="1"/>
          </p:cNvSpPr>
          <p:nvPr>
            <p:ph type="body" idx="1"/>
          </p:nvPr>
        </p:nvSpPr>
        <p:spPr>
          <a:xfrm>
            <a:off x="731838" y="4560888"/>
            <a:ext cx="5851525" cy="4227512"/>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D5D56FE-9FDB-09DB-0647-4B180DECE20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3BDC65A-31FE-AAA8-B417-1C4FF1ACA031}"/>
              </a:ext>
            </a:extLst>
          </p:cNvPr>
          <p:cNvSpPr>
            <a:spLocks noGrp="1" noChangeArrowheads="1"/>
          </p:cNvSpPr>
          <p:nvPr>
            <p:ph type="sldNum" sz="quarter" idx="5"/>
          </p:nvPr>
        </p:nvSpPr>
        <p:spPr>
          <a:xfrm>
            <a:off x="4143375" y="9120188"/>
            <a:ext cx="3170238" cy="479425"/>
          </a:xfrm>
          <a:prstGeom prst="rect">
            <a:avLst/>
          </a:prstGeom>
          <a:ln/>
        </p:spPr>
        <p:txBody>
          <a:bodyPr/>
          <a:lstStyle/>
          <a:p>
            <a:fld id="{F59C852E-BFE1-4739-BFD9-40A64D35A0B5}" type="slidenum">
              <a:rPr lang="en-US"/>
              <a:pPr/>
              <a:t>51</a:t>
            </a:fld>
            <a:endParaRPr lang="en-US"/>
          </a:p>
        </p:txBody>
      </p:sp>
      <p:sp>
        <p:nvSpPr>
          <p:cNvPr id="79874" name="Rectangle 2">
            <a:extLst>
              <a:ext uri="{FF2B5EF4-FFF2-40B4-BE49-F238E27FC236}">
                <a16:creationId xmlns:a16="http://schemas.microsoft.com/office/drawing/2014/main" id="{2464CEF7-395B-3B15-77AD-918A44F320D4}"/>
              </a:ext>
            </a:extLst>
          </p:cNvPr>
          <p:cNvSpPr txBox="1">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1500ED59-420F-5B4D-5012-CADFE753662E}"/>
              </a:ext>
            </a:extLst>
          </p:cNvPr>
          <p:cNvSpPr txBox="1">
            <a:spLocks noGrp="1" noChangeArrowheads="1"/>
          </p:cNvSpPr>
          <p:nvPr>
            <p:ph type="body" idx="1"/>
          </p:nvPr>
        </p:nvSpPr>
        <p:spPr>
          <a:xfrm>
            <a:off x="731838" y="4560888"/>
            <a:ext cx="5851525" cy="4227512"/>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349296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7BF13-268A-4AC4-BA16-9F8CD9FEF196}" type="slidenum">
              <a:rPr lang="en-US"/>
              <a:pPr/>
              <a:t>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086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57200" y="720725"/>
            <a:ext cx="6400800" cy="3600450"/>
          </a:xfrm>
          <a:noFill/>
          <a:ln/>
        </p:spPr>
      </p:sp>
      <p:sp>
        <p:nvSpPr>
          <p:cNvPr id="60419" name="Text Box 3"/>
          <p:cNvSpPr txBox="1">
            <a:spLocks noGrp="1" noChangeArrowheads="1"/>
          </p:cNvSpPr>
          <p:nvPr>
            <p:ph type="body" idx="1"/>
          </p:nvPr>
        </p:nvSpPr>
        <p:spPr>
          <a:noFill/>
          <a:ln/>
        </p:spPr>
        <p:txBody>
          <a:bodyPr/>
          <a:lstStyle/>
          <a:p>
            <a:r>
              <a:rPr lang="en-US" dirty="0"/>
              <a:t>Here’s a timeline of the CMS tracker  In Sept 2005 when I joined, they were still building the device…</a:t>
            </a:r>
          </a:p>
        </p:txBody>
      </p:sp>
    </p:spTree>
    <p:extLst>
      <p:ext uri="{BB962C8B-B14F-4D97-AF65-F5344CB8AC3E}">
        <p14:creationId xmlns:p14="http://schemas.microsoft.com/office/powerpoint/2010/main" val="345612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Rectangle 1"/>
          <p:cNvSpPr>
            <a:spLocks noGrp="1" noRot="1" noChangeAspect="1" noChangeArrowheads="1" noTextEdit="1"/>
          </p:cNvSpPr>
          <p:nvPr>
            <p:ph type="sldImg"/>
          </p:nvPr>
        </p:nvSpPr>
        <p:spPr bwMode="auto">
          <a:xfrm>
            <a:off x="889000" y="1268413"/>
            <a:ext cx="5537200" cy="31162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6" name="Rectangle 2"/>
          <p:cNvSpPr txBox="1">
            <a:spLocks noGrp="1" noChangeArrowheads="1"/>
          </p:cNvSpPr>
          <p:nvPr>
            <p:ph type="body" idx="1"/>
          </p:nvPr>
        </p:nvSpPr>
        <p:spPr bwMode="auto">
          <a:xfrm>
            <a:off x="1487488" y="4592638"/>
            <a:ext cx="4341812" cy="37417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747" tIns="42373" rIns="84747" bIns="42373"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xfrm>
            <a:off x="733425" y="960438"/>
            <a:ext cx="58483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3" name="Rectangle 3"/>
          <p:cNvSpPr txBox="1">
            <a:spLocks noGrp="1" noChangeArrowheads="1"/>
          </p:cNvSpPr>
          <p:nvPr>
            <p:ph type="body" idx="1"/>
          </p:nvPr>
        </p:nvSpPr>
        <p:spPr>
          <a:xfrm>
            <a:off x="1116013" y="4570413"/>
            <a:ext cx="5089525" cy="3652837"/>
          </a:xfrm>
          <a:noFill/>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xfrm>
            <a:off x="733425" y="960438"/>
            <a:ext cx="58483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3" name="Rectangle 3"/>
          <p:cNvSpPr txBox="1">
            <a:spLocks noGrp="1" noChangeArrowheads="1"/>
          </p:cNvSpPr>
          <p:nvPr>
            <p:ph type="body" idx="1"/>
          </p:nvPr>
        </p:nvSpPr>
        <p:spPr>
          <a:xfrm>
            <a:off x="1116013" y="4570413"/>
            <a:ext cx="5089525" cy="3652837"/>
          </a:xfrm>
          <a:noFill/>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733425" y="960438"/>
            <a:ext cx="58483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3" name="Text Box 3"/>
          <p:cNvSpPr txBox="1">
            <a:spLocks noGrp="1" noChangeArrowheads="1"/>
          </p:cNvSpPr>
          <p:nvPr>
            <p:ph type="body" idx="1"/>
          </p:nvPr>
        </p:nvSpPr>
        <p:spPr>
          <a:xfrm>
            <a:off x="1116013" y="4570413"/>
            <a:ext cx="5089525" cy="3652837"/>
          </a:xfrm>
          <a:ln/>
        </p:spPr>
        <p:txBody>
          <a:bodyPr wrap="none" anchor="ctr"/>
          <a:lstStyle/>
          <a:p>
            <a:r>
              <a:rPr lang="en-US"/>
              <a:t>One of the first issues that came up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p:cNvSpPr>
            <a:spLocks noGrp="1" noRot="1" noChangeAspect="1" noChangeArrowheads="1" noTextEdit="1"/>
          </p:cNvSpPr>
          <p:nvPr>
            <p:ph type="sldImg"/>
          </p:nvPr>
        </p:nvSpPr>
        <p:spPr bwMode="auto">
          <a:xfrm>
            <a:off x="889000" y="1268413"/>
            <a:ext cx="5537200" cy="31162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0" name="Rectangle 2"/>
          <p:cNvSpPr txBox="1">
            <a:spLocks noGrp="1" noChangeArrowheads="1"/>
          </p:cNvSpPr>
          <p:nvPr>
            <p:ph type="body" idx="1"/>
          </p:nvPr>
        </p:nvSpPr>
        <p:spPr bwMode="auto">
          <a:xfrm>
            <a:off x="1487488" y="4592638"/>
            <a:ext cx="4341812" cy="37417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747" tIns="42373" rIns="84747" bIns="42373"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p:cNvSpPr>
            <a:spLocks noGrp="1" noRot="1" noChangeAspect="1" noChangeArrowheads="1" noTextEdit="1"/>
          </p:cNvSpPr>
          <p:nvPr>
            <p:ph type="sldImg"/>
          </p:nvPr>
        </p:nvSpPr>
        <p:spPr bwMode="auto">
          <a:xfrm>
            <a:off x="889000" y="1268413"/>
            <a:ext cx="5537200" cy="31162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4" name="Rectangle 2"/>
          <p:cNvSpPr txBox="1">
            <a:spLocks noGrp="1" noChangeArrowheads="1"/>
          </p:cNvSpPr>
          <p:nvPr>
            <p:ph type="body" idx="1"/>
          </p:nvPr>
        </p:nvSpPr>
        <p:spPr bwMode="auto">
          <a:xfrm>
            <a:off x="1487488" y="4592638"/>
            <a:ext cx="4341812" cy="37417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747" tIns="42373" rIns="84747" bIns="42373"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6852721" y="6473644"/>
            <a:ext cx="1921" cy="382919"/>
          </a:xfrm>
          <a:prstGeom prst="rect">
            <a:avLst/>
          </a:prstGeom>
          <a:noFill/>
          <a:ln w="9525">
            <a:noFill/>
            <a:miter lim="800000"/>
            <a:headEnd/>
            <a:tailEnd/>
          </a:ln>
        </p:spPr>
        <p:txBody>
          <a:bodyPr wrap="none" lIns="82058" tIns="41029" rIns="82058" bIns="41029" anchor="ctr"/>
          <a:lstStyle/>
          <a:p>
            <a:pPr>
              <a:defRPr/>
            </a:pPr>
            <a:endParaRPr lang="en-US" sz="1400"/>
          </a:p>
        </p:txBody>
      </p:sp>
      <p:sp>
        <p:nvSpPr>
          <p:cNvPr id="293892" name="Rectangle 4"/>
          <p:cNvSpPr>
            <a:spLocks noGrp="1" noChangeArrowheads="1"/>
          </p:cNvSpPr>
          <p:nvPr>
            <p:ph type="ctrTitle"/>
          </p:nvPr>
        </p:nvSpPr>
        <p:spPr>
          <a:xfrm>
            <a:off x="591671" y="1959222"/>
            <a:ext cx="11250898" cy="1469778"/>
          </a:xfrm>
        </p:spPr>
        <p:txBody>
          <a:bodyPr/>
          <a:lstStyle>
            <a:lvl1pPr>
              <a:defRPr/>
            </a:lvl1pPr>
          </a:lstStyle>
          <a:p>
            <a:r>
              <a:rPr lang="en-US"/>
              <a:t>Click to edit Master title style</a:t>
            </a:r>
          </a:p>
        </p:txBody>
      </p:sp>
      <p:sp>
        <p:nvSpPr>
          <p:cNvPr id="293893" name="Rectangle 5"/>
          <p:cNvSpPr>
            <a:spLocks noGrp="1" noChangeArrowheads="1"/>
          </p:cNvSpPr>
          <p:nvPr>
            <p:ph type="subTitle" idx="1"/>
          </p:nvPr>
        </p:nvSpPr>
        <p:spPr>
          <a:xfrm>
            <a:off x="1828416" y="3886777"/>
            <a:ext cx="8535168" cy="1751929"/>
          </a:xfrm>
        </p:spPr>
        <p:txBody>
          <a:bodyPr/>
          <a:lstStyle>
            <a:lvl1pPr marL="17095" indent="0" algn="ctr">
              <a:buFont typeface="Times New Roman" pitchFamily="18" charset="0"/>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6870" y="121184"/>
            <a:ext cx="11797553" cy="872366"/>
          </a:xfrm>
        </p:spPr>
        <p:txBody>
          <a:bodyPr>
            <a:normAutofit/>
          </a:bodyPr>
          <a:lstStyle/>
          <a:p>
            <a:r>
              <a:rPr lang="en-US"/>
              <a:t>Click to edit Master title style</a:t>
            </a:r>
          </a:p>
        </p:txBody>
      </p:sp>
      <p:sp>
        <p:nvSpPr>
          <p:cNvPr id="3" name="Content Placeholder 2"/>
          <p:cNvSpPr>
            <a:spLocks noGrp="1"/>
          </p:cNvSpPr>
          <p:nvPr>
            <p:ph idx="1" hasCustomPrompt="1"/>
          </p:nvPr>
        </p:nvSpPr>
        <p:spPr>
          <a:xfrm>
            <a:off x="286870" y="1020639"/>
            <a:ext cx="11797553" cy="556240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November 22, 2024</a:t>
            </a:r>
            <a:endParaRPr lang="en-US" dirty="0"/>
          </a:p>
        </p:txBody>
      </p:sp>
      <p:sp>
        <p:nvSpPr>
          <p:cNvPr id="5" name="Slide Number Placeholder 4"/>
          <p:cNvSpPr>
            <a:spLocks noGrp="1"/>
          </p:cNvSpPr>
          <p:nvPr>
            <p:ph type="sldNum" sz="quarter" idx="11"/>
          </p:nvPr>
        </p:nvSpPr>
        <p:spPr/>
        <p:txBody>
          <a:bodyPr/>
          <a:lstStyle/>
          <a:p>
            <a:fld id="{8A7F0B31-3059-45DE-9B5A-A019F848CFB0}" type="slidenum">
              <a:rPr lang="en-US" smtClean="0"/>
              <a:pPr/>
              <a:t>‹#›</a:t>
            </a:fld>
            <a:endParaRPr lang="en-US" dirty="0"/>
          </a:p>
        </p:txBody>
      </p:sp>
      <p:sp>
        <p:nvSpPr>
          <p:cNvPr id="6" name="Footer Placeholder 5"/>
          <p:cNvSpPr>
            <a:spLocks noGrp="1"/>
          </p:cNvSpPr>
          <p:nvPr>
            <p:ph type="ftr" sz="quarter" idx="12"/>
          </p:nvPr>
        </p:nvSpPr>
        <p:spPr/>
        <p:txBody>
          <a:bodyPr/>
          <a:lstStyle/>
          <a:p>
            <a:r>
              <a:rPr lang="en-US"/>
              <a:t>EDIT 2024 -- Putting it all together   |    S. Nahn</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7061" y="989787"/>
            <a:ext cx="5773433" cy="556240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1" y="1020639"/>
            <a:ext cx="5756056" cy="556240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November 22, 2024</a:t>
            </a:r>
          </a:p>
        </p:txBody>
      </p:sp>
      <p:sp>
        <p:nvSpPr>
          <p:cNvPr id="6" name="Slide Number Placeholder 5"/>
          <p:cNvSpPr>
            <a:spLocks noGrp="1"/>
          </p:cNvSpPr>
          <p:nvPr>
            <p:ph type="sldNum" sz="quarter" idx="11"/>
          </p:nvPr>
        </p:nvSpPr>
        <p:spPr/>
        <p:txBody>
          <a:bodyPr/>
          <a:lstStyle/>
          <a:p>
            <a:fld id="{8A7F0B31-3059-45DE-9B5A-A019F848CFB0}" type="slidenum">
              <a:rPr lang="en-US" smtClean="0"/>
              <a:pPr/>
              <a:t>‹#›</a:t>
            </a:fld>
            <a:endParaRPr lang="en-US" dirty="0"/>
          </a:p>
        </p:txBody>
      </p:sp>
      <p:sp>
        <p:nvSpPr>
          <p:cNvPr id="7" name="Footer Placeholder 6"/>
          <p:cNvSpPr>
            <a:spLocks noGrp="1"/>
          </p:cNvSpPr>
          <p:nvPr>
            <p:ph type="ftr" sz="quarter" idx="12"/>
          </p:nvPr>
        </p:nvSpPr>
        <p:spPr/>
        <p:txBody>
          <a:bodyPr/>
          <a:lstStyle/>
          <a:p>
            <a:r>
              <a:rPr lang="en-US"/>
              <a:t>EDIT 2024 -- Putting it all together   |    S. Nahn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r>
              <a:rPr lang="en-US"/>
              <a:t>November 22, 2024</a:t>
            </a:r>
          </a:p>
        </p:txBody>
      </p:sp>
      <p:sp>
        <p:nvSpPr>
          <p:cNvPr id="7" name="Slide Number Placeholder 6"/>
          <p:cNvSpPr>
            <a:spLocks noGrp="1"/>
          </p:cNvSpPr>
          <p:nvPr>
            <p:ph type="sldNum" sz="quarter" idx="11"/>
          </p:nvPr>
        </p:nvSpPr>
        <p:spPr/>
        <p:txBody>
          <a:bodyPr/>
          <a:lstStyle/>
          <a:p>
            <a:fld id="{8A7F0B31-3059-45DE-9B5A-A019F848CFB0}" type="slidenum">
              <a:rPr lang="en-US" smtClean="0"/>
              <a:pPr/>
              <a:t>‹#›</a:t>
            </a:fld>
            <a:endParaRPr lang="en-US" dirty="0"/>
          </a:p>
        </p:txBody>
      </p:sp>
      <p:sp>
        <p:nvSpPr>
          <p:cNvPr id="8" name="Footer Placeholder 7"/>
          <p:cNvSpPr>
            <a:spLocks noGrp="1"/>
          </p:cNvSpPr>
          <p:nvPr>
            <p:ph type="ftr" sz="quarter" idx="12"/>
          </p:nvPr>
        </p:nvSpPr>
        <p:spPr/>
        <p:txBody>
          <a:bodyPr/>
          <a:lstStyle/>
          <a:p>
            <a:r>
              <a:rPr lang="en-US"/>
              <a:t>EDIT 2024 -- Putting it all together   |    S. Nahn</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22, 2024</a:t>
            </a:r>
          </a:p>
        </p:txBody>
      </p:sp>
      <p:sp>
        <p:nvSpPr>
          <p:cNvPr id="3" name="Slide Number Placeholder 2"/>
          <p:cNvSpPr>
            <a:spLocks noGrp="1"/>
          </p:cNvSpPr>
          <p:nvPr>
            <p:ph type="sldNum" sz="quarter" idx="11"/>
          </p:nvPr>
        </p:nvSpPr>
        <p:spPr/>
        <p:txBody>
          <a:bodyPr/>
          <a:lstStyle/>
          <a:p>
            <a:fld id="{8A7F0B31-3059-45DE-9B5A-A019F848CFB0}" type="slidenum">
              <a:rPr lang="en-US" smtClean="0"/>
              <a:pPr/>
              <a:t>‹#›</a:t>
            </a:fld>
            <a:endParaRPr lang="en-US" dirty="0"/>
          </a:p>
        </p:txBody>
      </p:sp>
      <p:sp>
        <p:nvSpPr>
          <p:cNvPr id="4" name="Footer Placeholder 3"/>
          <p:cNvSpPr>
            <a:spLocks noGrp="1"/>
          </p:cNvSpPr>
          <p:nvPr>
            <p:ph type="ftr" sz="quarter" idx="12"/>
          </p:nvPr>
        </p:nvSpPr>
        <p:spPr/>
        <p:txBody>
          <a:bodyPr/>
          <a:lstStyle/>
          <a:p>
            <a:r>
              <a:rPr lang="en-US"/>
              <a:t>EDIT 2024 -- Putting it all together   |    S. Nahn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235" y="4800889"/>
            <a:ext cx="7315584" cy="565742"/>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394447" y="613248"/>
            <a:ext cx="11474824" cy="4114224"/>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pPr lvl="0"/>
            <a:endParaRPr lang="en-US" noProof="0"/>
          </a:p>
        </p:txBody>
      </p:sp>
      <p:sp>
        <p:nvSpPr>
          <p:cNvPr id="4" name="Text Placeholder 3"/>
          <p:cNvSpPr>
            <a:spLocks noGrp="1"/>
          </p:cNvSpPr>
          <p:nvPr>
            <p:ph type="body" sz="half" idx="2"/>
          </p:nvPr>
        </p:nvSpPr>
        <p:spPr>
          <a:xfrm>
            <a:off x="2389235" y="5366629"/>
            <a:ext cx="7315584" cy="806146"/>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November 22, 2024</a:t>
            </a:r>
          </a:p>
        </p:txBody>
      </p:sp>
      <p:sp>
        <p:nvSpPr>
          <p:cNvPr id="6" name="Slide Number Placeholder 5"/>
          <p:cNvSpPr>
            <a:spLocks noGrp="1"/>
          </p:cNvSpPr>
          <p:nvPr>
            <p:ph type="sldNum" sz="quarter" idx="11"/>
          </p:nvPr>
        </p:nvSpPr>
        <p:spPr/>
        <p:txBody>
          <a:bodyPr/>
          <a:lstStyle/>
          <a:p>
            <a:fld id="{8A7F0B31-3059-45DE-9B5A-A019F848CFB0}" type="slidenum">
              <a:rPr lang="en-US" smtClean="0"/>
              <a:pPr/>
              <a:t>‹#›</a:t>
            </a:fld>
            <a:endParaRPr lang="en-US" dirty="0"/>
          </a:p>
        </p:txBody>
      </p:sp>
      <p:sp>
        <p:nvSpPr>
          <p:cNvPr id="7" name="Footer Placeholder 6"/>
          <p:cNvSpPr>
            <a:spLocks noGrp="1"/>
          </p:cNvSpPr>
          <p:nvPr>
            <p:ph type="ftr" sz="quarter" idx="12"/>
          </p:nvPr>
        </p:nvSpPr>
        <p:spPr/>
        <p:txBody>
          <a:bodyPr/>
          <a:lstStyle/>
          <a:p>
            <a:r>
              <a:rPr lang="en-US"/>
              <a:t>EDIT 2024 -- Putting it all together   |    S. Nahn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00"/>
            </a:gs>
          </a:gsLst>
          <a:lin ang="10800000" scaled="1"/>
        </a:gradFill>
        <a:effectLst/>
      </p:bgPr>
    </p:bg>
    <p:spTree>
      <p:nvGrpSpPr>
        <p:cNvPr id="1" name=""/>
        <p:cNvGrpSpPr/>
        <p:nvPr/>
      </p:nvGrpSpPr>
      <p:grpSpPr>
        <a:xfrm>
          <a:off x="0" y="0"/>
          <a:ext cx="0" cy="0"/>
          <a:chOff x="0" y="0"/>
          <a:chExt cx="0" cy="0"/>
        </a:xfrm>
      </p:grpSpPr>
      <p:sp>
        <p:nvSpPr>
          <p:cNvPr id="1025" name="Text Box 1"/>
          <p:cNvSpPr txBox="1">
            <a:spLocks noChangeArrowheads="1"/>
          </p:cNvSpPr>
          <p:nvPr/>
        </p:nvSpPr>
        <p:spPr bwMode="auto">
          <a:xfrm>
            <a:off x="6852721" y="6473644"/>
            <a:ext cx="1921" cy="382919"/>
          </a:xfrm>
          <a:prstGeom prst="rect">
            <a:avLst/>
          </a:prstGeom>
          <a:noFill/>
          <a:ln w="9525">
            <a:noFill/>
            <a:miter lim="800000"/>
            <a:headEnd/>
            <a:tailEnd/>
          </a:ln>
        </p:spPr>
        <p:txBody>
          <a:bodyPr wrap="none" lIns="82058" tIns="41029" rIns="82058" bIns="41029" anchor="ctr"/>
          <a:lstStyle/>
          <a:p>
            <a:pPr>
              <a:defRPr/>
            </a:pPr>
            <a:endParaRPr lang="en-US" sz="1400"/>
          </a:p>
        </p:txBody>
      </p:sp>
      <p:sp>
        <p:nvSpPr>
          <p:cNvPr id="13316" name="Rectangle 3"/>
          <p:cNvSpPr>
            <a:spLocks noGrp="1" noChangeArrowheads="1"/>
          </p:cNvSpPr>
          <p:nvPr>
            <p:ph type="title"/>
          </p:nvPr>
        </p:nvSpPr>
        <p:spPr bwMode="auto">
          <a:xfrm>
            <a:off x="170329" y="90693"/>
            <a:ext cx="11878236" cy="87236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3317" name="Rectangle 4"/>
          <p:cNvSpPr>
            <a:spLocks noGrp="1" noChangeArrowheads="1"/>
          </p:cNvSpPr>
          <p:nvPr>
            <p:ph type="body" idx="1"/>
          </p:nvPr>
        </p:nvSpPr>
        <p:spPr bwMode="auto">
          <a:xfrm>
            <a:off x="170329" y="1020639"/>
            <a:ext cx="11878236" cy="55624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 name="Date Placeholder 4"/>
          <p:cNvSpPr>
            <a:spLocks noGrp="1"/>
          </p:cNvSpPr>
          <p:nvPr>
            <p:ph type="dt" sz="half" idx="2"/>
          </p:nvPr>
        </p:nvSpPr>
        <p:spPr>
          <a:xfrm>
            <a:off x="1" y="6581016"/>
            <a:ext cx="3606896" cy="265669"/>
          </a:xfrm>
          <a:prstGeom prst="rect">
            <a:avLst/>
          </a:prstGeom>
        </p:spPr>
        <p:txBody>
          <a:bodyPr vert="horz" lIns="82058" tIns="41029" rIns="82058" bIns="41029" rtlCol="0" anchor="ctr"/>
          <a:lstStyle>
            <a:lvl1pPr algn="l">
              <a:defRPr sz="1300" b="1">
                <a:solidFill>
                  <a:srgbClr val="FFC000"/>
                </a:solidFill>
              </a:defRPr>
            </a:lvl1pPr>
          </a:lstStyle>
          <a:p>
            <a:r>
              <a:rPr lang="en-US"/>
              <a:t>November 22, 2024</a:t>
            </a:r>
            <a:endParaRPr lang="en-US" dirty="0"/>
          </a:p>
        </p:txBody>
      </p:sp>
      <p:sp>
        <p:nvSpPr>
          <p:cNvPr id="6" name="Footer Placeholder 5"/>
          <p:cNvSpPr>
            <a:spLocks noGrp="1"/>
          </p:cNvSpPr>
          <p:nvPr>
            <p:ph type="ftr" sz="quarter" idx="3"/>
          </p:nvPr>
        </p:nvSpPr>
        <p:spPr>
          <a:xfrm>
            <a:off x="3589612" y="6579969"/>
            <a:ext cx="7334789" cy="267756"/>
          </a:xfrm>
          <a:prstGeom prst="rect">
            <a:avLst/>
          </a:prstGeom>
        </p:spPr>
        <p:txBody>
          <a:bodyPr vert="horz" lIns="82058" tIns="41029" rIns="82058" bIns="41029" rtlCol="0" anchor="ctr"/>
          <a:lstStyle>
            <a:lvl1pPr algn="r">
              <a:defRPr sz="1300" b="1">
                <a:solidFill>
                  <a:srgbClr val="FFC000"/>
                </a:solidFill>
              </a:defRPr>
            </a:lvl1pPr>
          </a:lstStyle>
          <a:p>
            <a:r>
              <a:rPr lang="en-US"/>
              <a:t>EDIT 2024 -- Putting it all together   |    S. Nahn</a:t>
            </a:r>
            <a:endParaRPr lang="en-US" dirty="0"/>
          </a:p>
        </p:txBody>
      </p:sp>
      <p:sp>
        <p:nvSpPr>
          <p:cNvPr id="7" name="Slide Number Placeholder 6"/>
          <p:cNvSpPr>
            <a:spLocks noGrp="1"/>
          </p:cNvSpPr>
          <p:nvPr>
            <p:ph type="sldNum" sz="quarter" idx="4"/>
          </p:nvPr>
        </p:nvSpPr>
        <p:spPr>
          <a:xfrm>
            <a:off x="10935925" y="6584288"/>
            <a:ext cx="1246473" cy="259119"/>
          </a:xfrm>
          <a:prstGeom prst="rect">
            <a:avLst/>
          </a:prstGeom>
        </p:spPr>
        <p:txBody>
          <a:bodyPr vert="horz" lIns="82058" tIns="41029" rIns="82058" bIns="41029" rtlCol="0" anchor="ctr"/>
          <a:lstStyle>
            <a:lvl1pPr algn="r">
              <a:defRPr sz="1300" b="1">
                <a:solidFill>
                  <a:srgbClr val="FFC000"/>
                </a:solidFill>
              </a:defRPr>
            </a:lvl1pPr>
          </a:lstStyle>
          <a:p>
            <a:fld id="{8A7F0B31-3059-45DE-9B5A-A019F848CFB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3" r:id="rId3"/>
    <p:sldLayoutId id="2147483665" r:id="rId4"/>
    <p:sldLayoutId id="2147483666" r:id="rId5"/>
    <p:sldLayoutId id="2147483668" r:id="rId6"/>
  </p:sldLayoutIdLst>
  <p:hf hdr="0"/>
  <p:txStyles>
    <p:titleStyle>
      <a:lvl1pPr algn="l" defTabSz="645354" rtl="0" eaLnBrk="0" fontAlgn="base" hangingPunct="0">
        <a:lnSpc>
          <a:spcPct val="123000"/>
        </a:lnSpc>
        <a:spcBef>
          <a:spcPct val="0"/>
        </a:spcBef>
        <a:spcAft>
          <a:spcPct val="0"/>
        </a:spcAft>
        <a:buClr>
          <a:srgbClr val="FFCC66"/>
        </a:buClr>
        <a:buSzPct val="100000"/>
        <a:buFont typeface="Times New Roman" pitchFamily="18" charset="0"/>
        <a:defRPr sz="3900" u="sng">
          <a:solidFill>
            <a:srgbClr val="FFCC66"/>
          </a:solidFill>
          <a:latin typeface="+mj-lt"/>
          <a:ea typeface="+mj-ea"/>
          <a:cs typeface="+mj-cs"/>
        </a:defRPr>
      </a:lvl1pPr>
      <a:lvl2pPr algn="l" defTabSz="645354" rtl="0" eaLnBrk="0" fontAlgn="base" hangingPunct="0">
        <a:lnSpc>
          <a:spcPct val="123000"/>
        </a:lnSpc>
        <a:spcBef>
          <a:spcPct val="0"/>
        </a:spcBef>
        <a:spcAft>
          <a:spcPct val="0"/>
        </a:spcAft>
        <a:buClr>
          <a:srgbClr val="FFCC66"/>
        </a:buClr>
        <a:buSzPct val="100000"/>
        <a:buFont typeface="Times New Roman" pitchFamily="18" charset="0"/>
        <a:defRPr sz="3900" u="sng">
          <a:solidFill>
            <a:srgbClr val="FFCC66"/>
          </a:solidFill>
          <a:latin typeface="Times New Roman" pitchFamily="18" charset="0"/>
        </a:defRPr>
      </a:lvl2pPr>
      <a:lvl3pPr algn="l" defTabSz="645354" rtl="0" eaLnBrk="0" fontAlgn="base" hangingPunct="0">
        <a:lnSpc>
          <a:spcPct val="123000"/>
        </a:lnSpc>
        <a:spcBef>
          <a:spcPct val="0"/>
        </a:spcBef>
        <a:spcAft>
          <a:spcPct val="0"/>
        </a:spcAft>
        <a:buClr>
          <a:srgbClr val="FFCC66"/>
        </a:buClr>
        <a:buSzPct val="100000"/>
        <a:buFont typeface="Times New Roman" pitchFamily="18" charset="0"/>
        <a:defRPr sz="3900" u="sng">
          <a:solidFill>
            <a:srgbClr val="FFCC66"/>
          </a:solidFill>
          <a:latin typeface="Times New Roman" pitchFamily="18" charset="0"/>
        </a:defRPr>
      </a:lvl3pPr>
      <a:lvl4pPr algn="l" defTabSz="645354" rtl="0" eaLnBrk="0" fontAlgn="base" hangingPunct="0">
        <a:lnSpc>
          <a:spcPct val="123000"/>
        </a:lnSpc>
        <a:spcBef>
          <a:spcPct val="0"/>
        </a:spcBef>
        <a:spcAft>
          <a:spcPct val="0"/>
        </a:spcAft>
        <a:buClr>
          <a:srgbClr val="FFCC66"/>
        </a:buClr>
        <a:buSzPct val="100000"/>
        <a:buFont typeface="Times New Roman" pitchFamily="18" charset="0"/>
        <a:defRPr sz="3900" u="sng">
          <a:solidFill>
            <a:srgbClr val="FFCC66"/>
          </a:solidFill>
          <a:latin typeface="Times New Roman" pitchFamily="18" charset="0"/>
        </a:defRPr>
      </a:lvl4pPr>
      <a:lvl5pPr algn="l" defTabSz="645354" rtl="0" eaLnBrk="0" fontAlgn="base" hangingPunct="0">
        <a:lnSpc>
          <a:spcPct val="123000"/>
        </a:lnSpc>
        <a:spcBef>
          <a:spcPct val="0"/>
        </a:spcBef>
        <a:spcAft>
          <a:spcPct val="0"/>
        </a:spcAft>
        <a:buClr>
          <a:srgbClr val="FFCC66"/>
        </a:buClr>
        <a:buSzPct val="100000"/>
        <a:buFont typeface="Times New Roman" pitchFamily="18" charset="0"/>
        <a:defRPr sz="3900" u="sng">
          <a:solidFill>
            <a:srgbClr val="FFCC66"/>
          </a:solidFill>
          <a:latin typeface="Times New Roman" pitchFamily="18" charset="0"/>
        </a:defRPr>
      </a:lvl5pPr>
      <a:lvl6pPr marL="1379035" indent="-193749" algn="l" defTabSz="645354" rtl="0" fontAlgn="base">
        <a:spcBef>
          <a:spcPct val="0"/>
        </a:spcBef>
        <a:spcAft>
          <a:spcPct val="0"/>
        </a:spcAft>
        <a:buClr>
          <a:srgbClr val="FFFFFF"/>
        </a:buClr>
        <a:buSzPct val="45000"/>
        <a:buFont typeface="StarSymbol" charset="0"/>
        <a:defRPr sz="3900">
          <a:solidFill>
            <a:srgbClr val="000000"/>
          </a:solidFill>
          <a:latin typeface="Times New Roman" pitchFamily="18" charset="0"/>
        </a:defRPr>
      </a:lvl6pPr>
      <a:lvl7pPr marL="1789326" indent="-193749" algn="l" defTabSz="645354" rtl="0" fontAlgn="base">
        <a:spcBef>
          <a:spcPct val="0"/>
        </a:spcBef>
        <a:spcAft>
          <a:spcPct val="0"/>
        </a:spcAft>
        <a:buClr>
          <a:srgbClr val="FFFFFF"/>
        </a:buClr>
        <a:buSzPct val="45000"/>
        <a:buFont typeface="StarSymbol" charset="0"/>
        <a:defRPr sz="3900">
          <a:solidFill>
            <a:srgbClr val="000000"/>
          </a:solidFill>
          <a:latin typeface="Times New Roman" pitchFamily="18" charset="0"/>
        </a:defRPr>
      </a:lvl7pPr>
      <a:lvl8pPr marL="2199617" indent="-193749" algn="l" defTabSz="645354" rtl="0" fontAlgn="base">
        <a:spcBef>
          <a:spcPct val="0"/>
        </a:spcBef>
        <a:spcAft>
          <a:spcPct val="0"/>
        </a:spcAft>
        <a:buClr>
          <a:srgbClr val="FFFFFF"/>
        </a:buClr>
        <a:buSzPct val="45000"/>
        <a:buFont typeface="StarSymbol" charset="0"/>
        <a:defRPr sz="3900">
          <a:solidFill>
            <a:srgbClr val="000000"/>
          </a:solidFill>
          <a:latin typeface="Times New Roman" pitchFamily="18" charset="0"/>
        </a:defRPr>
      </a:lvl8pPr>
      <a:lvl9pPr marL="2609908" indent="-193749" algn="l" defTabSz="645354" rtl="0" fontAlgn="base">
        <a:spcBef>
          <a:spcPct val="0"/>
        </a:spcBef>
        <a:spcAft>
          <a:spcPct val="0"/>
        </a:spcAft>
        <a:buClr>
          <a:srgbClr val="FFFFFF"/>
        </a:buClr>
        <a:buSzPct val="45000"/>
        <a:buFont typeface="StarSymbol" charset="0"/>
        <a:defRPr sz="3900">
          <a:solidFill>
            <a:srgbClr val="000000"/>
          </a:solidFill>
          <a:latin typeface="Times New Roman" pitchFamily="18" charset="0"/>
        </a:defRPr>
      </a:lvl9pPr>
    </p:titleStyle>
    <p:bodyStyle>
      <a:lvl1pPr marL="303445" indent="-286350" algn="l" defTabSz="645354" rtl="0" eaLnBrk="0" fontAlgn="base" hangingPunct="0">
        <a:lnSpc>
          <a:spcPct val="116000"/>
        </a:lnSpc>
        <a:spcBef>
          <a:spcPct val="0"/>
        </a:spcBef>
        <a:spcAft>
          <a:spcPct val="0"/>
        </a:spcAft>
        <a:buClr>
          <a:srgbClr val="FF9900"/>
        </a:buClr>
        <a:buSzPct val="100000"/>
        <a:buFont typeface="Times New Roman" pitchFamily="18" charset="0"/>
        <a:buChar char="•"/>
        <a:defRPr sz="2900" b="1">
          <a:solidFill>
            <a:srgbClr val="FF6600"/>
          </a:solidFill>
          <a:latin typeface="+mn-lt"/>
          <a:ea typeface="+mn-ea"/>
          <a:cs typeface="+mn-cs"/>
        </a:defRPr>
      </a:lvl1pPr>
      <a:lvl2pPr marL="665299" indent="-255008" algn="l" defTabSz="645354" rtl="0" eaLnBrk="0" fontAlgn="base" hangingPunct="0">
        <a:lnSpc>
          <a:spcPct val="123000"/>
        </a:lnSpc>
        <a:spcBef>
          <a:spcPts val="538"/>
        </a:spcBef>
        <a:spcAft>
          <a:spcPct val="0"/>
        </a:spcAft>
        <a:buClr>
          <a:srgbClr val="FFFF00"/>
        </a:buClr>
        <a:buSzPct val="100000"/>
        <a:buFont typeface="Times New Roman" pitchFamily="18" charset="0"/>
        <a:buChar char="–"/>
        <a:defRPr sz="2500" b="1">
          <a:solidFill>
            <a:srgbClr val="FFFF00"/>
          </a:solidFill>
          <a:latin typeface="+mn-lt"/>
        </a:defRPr>
      </a:lvl2pPr>
      <a:lvl3pPr marL="1025728" indent="-205146" algn="l" defTabSz="645354" rtl="0" eaLnBrk="0" fontAlgn="base" hangingPunct="0">
        <a:lnSpc>
          <a:spcPct val="123000"/>
        </a:lnSpc>
        <a:spcBef>
          <a:spcPts val="449"/>
        </a:spcBef>
        <a:spcAft>
          <a:spcPct val="0"/>
        </a:spcAft>
        <a:buClr>
          <a:srgbClr val="00FF00"/>
        </a:buClr>
        <a:buSzPct val="100000"/>
        <a:buFont typeface="Times New Roman" pitchFamily="18" charset="0"/>
        <a:buChar char="•"/>
        <a:defRPr sz="2200" b="1">
          <a:solidFill>
            <a:srgbClr val="23FF23"/>
          </a:solidFill>
          <a:latin typeface="+mn-lt"/>
        </a:defRPr>
      </a:lvl3pPr>
      <a:lvl4pPr marL="1436019" indent="-205146" algn="l" defTabSz="645354" rtl="0" eaLnBrk="0" fontAlgn="base" hangingPunct="0">
        <a:lnSpc>
          <a:spcPct val="123000"/>
        </a:lnSpc>
        <a:spcBef>
          <a:spcPts val="404"/>
        </a:spcBef>
        <a:spcAft>
          <a:spcPct val="0"/>
        </a:spcAft>
        <a:buClr>
          <a:srgbClr val="FF66FF"/>
        </a:buClr>
        <a:buSzPct val="100000"/>
        <a:buFont typeface="Times New Roman" pitchFamily="18" charset="0"/>
        <a:buChar char="–"/>
        <a:defRPr sz="1800" b="1">
          <a:solidFill>
            <a:srgbClr val="FF66FF"/>
          </a:solidFill>
          <a:latin typeface="+mn-lt"/>
        </a:defRPr>
      </a:lvl4pPr>
      <a:lvl5pPr marL="1846311" indent="-205146" algn="l" defTabSz="645354" rtl="0" eaLnBrk="0" fontAlgn="base" hangingPunct="0">
        <a:lnSpc>
          <a:spcPct val="123000"/>
        </a:lnSpc>
        <a:spcBef>
          <a:spcPts val="404"/>
        </a:spcBef>
        <a:spcAft>
          <a:spcPct val="0"/>
        </a:spcAft>
        <a:buClr>
          <a:srgbClr val="00B8FF"/>
        </a:buClr>
        <a:buSzPct val="100000"/>
        <a:buFont typeface="Times New Roman" pitchFamily="18" charset="0"/>
        <a:buChar char="»"/>
        <a:defRPr sz="1800" b="1">
          <a:solidFill>
            <a:srgbClr val="66FFFF"/>
          </a:solidFill>
          <a:latin typeface="+mn-lt"/>
        </a:defRPr>
      </a:lvl5pPr>
      <a:lvl6pPr marL="2256602" indent="-205146" algn="l" defTabSz="645354" rtl="0" fontAlgn="base">
        <a:lnSpc>
          <a:spcPct val="123000"/>
        </a:lnSpc>
        <a:spcBef>
          <a:spcPts val="404"/>
        </a:spcBef>
        <a:spcAft>
          <a:spcPct val="0"/>
        </a:spcAft>
        <a:buClr>
          <a:srgbClr val="00B8FF"/>
        </a:buClr>
        <a:buSzPct val="100000"/>
        <a:buFont typeface="Times New Roman" pitchFamily="18" charset="0"/>
        <a:buChar char="»"/>
        <a:defRPr sz="1800" b="1">
          <a:solidFill>
            <a:srgbClr val="66FFFF"/>
          </a:solidFill>
          <a:latin typeface="+mn-lt"/>
        </a:defRPr>
      </a:lvl6pPr>
      <a:lvl7pPr marL="2666893" indent="-205146" algn="l" defTabSz="645354" rtl="0" fontAlgn="base">
        <a:lnSpc>
          <a:spcPct val="123000"/>
        </a:lnSpc>
        <a:spcBef>
          <a:spcPts val="404"/>
        </a:spcBef>
        <a:spcAft>
          <a:spcPct val="0"/>
        </a:spcAft>
        <a:buClr>
          <a:srgbClr val="00B8FF"/>
        </a:buClr>
        <a:buSzPct val="100000"/>
        <a:buFont typeface="Times New Roman" pitchFamily="18" charset="0"/>
        <a:buChar char="»"/>
        <a:defRPr sz="1800" b="1">
          <a:solidFill>
            <a:srgbClr val="66FFFF"/>
          </a:solidFill>
          <a:latin typeface="+mn-lt"/>
        </a:defRPr>
      </a:lvl7pPr>
      <a:lvl8pPr marL="3077185" indent="-205146" algn="l" defTabSz="645354" rtl="0" fontAlgn="base">
        <a:lnSpc>
          <a:spcPct val="123000"/>
        </a:lnSpc>
        <a:spcBef>
          <a:spcPts val="404"/>
        </a:spcBef>
        <a:spcAft>
          <a:spcPct val="0"/>
        </a:spcAft>
        <a:buClr>
          <a:srgbClr val="00B8FF"/>
        </a:buClr>
        <a:buSzPct val="100000"/>
        <a:buFont typeface="Times New Roman" pitchFamily="18" charset="0"/>
        <a:buChar char="»"/>
        <a:defRPr sz="1800" b="1">
          <a:solidFill>
            <a:srgbClr val="66FFFF"/>
          </a:solidFill>
          <a:latin typeface="+mn-lt"/>
        </a:defRPr>
      </a:lvl8pPr>
      <a:lvl9pPr marL="3487476" indent="-205146" algn="l" defTabSz="645354" rtl="0" fontAlgn="base">
        <a:lnSpc>
          <a:spcPct val="123000"/>
        </a:lnSpc>
        <a:spcBef>
          <a:spcPts val="404"/>
        </a:spcBef>
        <a:spcAft>
          <a:spcPct val="0"/>
        </a:spcAft>
        <a:buClr>
          <a:srgbClr val="00B8FF"/>
        </a:buClr>
        <a:buSzPct val="100000"/>
        <a:buFont typeface="Times New Roman" pitchFamily="18" charset="0"/>
        <a:buChar char="»"/>
        <a:defRPr sz="1800" b="1">
          <a:solidFill>
            <a:srgbClr val="66FFFF"/>
          </a:solidFill>
          <a:latin typeface="+mn-lt"/>
        </a:defRPr>
      </a:lvl9pPr>
    </p:bodyStyle>
    <p:otherStyle>
      <a:defPPr>
        <a:defRPr lang="en-US"/>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3.wmf"/><Relationship Id="rId18" Type="http://schemas.openxmlformats.org/officeDocument/2006/relationships/oleObject" Target="../embeddings/oleObject9.bin"/><Relationship Id="rId26" Type="http://schemas.openxmlformats.org/officeDocument/2006/relationships/oleObject" Target="../embeddings/oleObject13.bin"/><Relationship Id="rId3" Type="http://schemas.openxmlformats.org/officeDocument/2006/relationships/image" Target="../media/image38.wmf"/><Relationship Id="rId21" Type="http://schemas.openxmlformats.org/officeDocument/2006/relationships/image" Target="../media/image47.wmf"/><Relationship Id="rId7" Type="http://schemas.openxmlformats.org/officeDocument/2006/relationships/image" Target="../media/image40.wmf"/><Relationship Id="rId12" Type="http://schemas.openxmlformats.org/officeDocument/2006/relationships/oleObject" Target="../embeddings/oleObject6.bin"/><Relationship Id="rId17" Type="http://schemas.openxmlformats.org/officeDocument/2006/relationships/image" Target="../media/image45.wmf"/><Relationship Id="rId25" Type="http://schemas.openxmlformats.org/officeDocument/2006/relationships/image" Target="../media/image49.wmf"/><Relationship Id="rId2" Type="http://schemas.openxmlformats.org/officeDocument/2006/relationships/oleObject" Target="../embeddings/oleObject1.bin"/><Relationship Id="rId16" Type="http://schemas.openxmlformats.org/officeDocument/2006/relationships/oleObject" Target="../embeddings/oleObject8.bin"/><Relationship Id="rId20"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42.wmf"/><Relationship Id="rId24" Type="http://schemas.openxmlformats.org/officeDocument/2006/relationships/oleObject" Target="../embeddings/oleObject12.bin"/><Relationship Id="rId5" Type="http://schemas.openxmlformats.org/officeDocument/2006/relationships/image" Target="../media/image39.wmf"/><Relationship Id="rId15" Type="http://schemas.openxmlformats.org/officeDocument/2006/relationships/image" Target="../media/image44.wmf"/><Relationship Id="rId23" Type="http://schemas.openxmlformats.org/officeDocument/2006/relationships/image" Target="../media/image48.wmf"/><Relationship Id="rId10" Type="http://schemas.openxmlformats.org/officeDocument/2006/relationships/oleObject" Target="../embeddings/oleObject5.bin"/><Relationship Id="rId19" Type="http://schemas.openxmlformats.org/officeDocument/2006/relationships/image" Target="../media/image46.wmf"/><Relationship Id="rId4" Type="http://schemas.openxmlformats.org/officeDocument/2006/relationships/oleObject" Target="../embeddings/oleObject2.bin"/><Relationship Id="rId9" Type="http://schemas.openxmlformats.org/officeDocument/2006/relationships/image" Target="../media/image41.wmf"/><Relationship Id="rId14" Type="http://schemas.openxmlformats.org/officeDocument/2006/relationships/oleObject" Target="../embeddings/oleObject7.bin"/><Relationship Id="rId22" Type="http://schemas.openxmlformats.org/officeDocument/2006/relationships/oleObject" Target="../embeddings/oleObject11.bin"/><Relationship Id="rId27" Type="http://schemas.openxmlformats.org/officeDocument/2006/relationships/image" Target="../media/image50.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notesSlide" Target="../notesSlides/notesSlide3.xml"/><Relationship Id="rId7" Type="http://schemas.openxmlformats.org/officeDocument/2006/relationships/image" Target="../media/image60.png"/><Relationship Id="rId12"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s://en.wikipedia.org/wiki/Doc_Edgert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oleObject" Target="../embeddings/oleObject14.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hyperlink" Target="https://atlas.cern/Discover/Detector/Muon-Spectromete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uspas.fnal.gov/" TargetMode="Externa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oleObject" Target="../embeddings/oleObject19.bin"/><Relationship Id="rId3" Type="http://schemas.openxmlformats.org/officeDocument/2006/relationships/image" Target="../media/image108.png"/><Relationship Id="rId7" Type="http://schemas.openxmlformats.org/officeDocument/2006/relationships/image" Target="../media/image110.wmf"/><Relationship Id="rId12" Type="http://schemas.openxmlformats.org/officeDocument/2006/relationships/image" Target="../media/image113.png"/><Relationship Id="rId2" Type="http://schemas.openxmlformats.org/officeDocument/2006/relationships/notesSlide" Target="../notesSlides/notesSlide10.xml"/><Relationship Id="rId16" Type="http://schemas.openxmlformats.org/officeDocument/2006/relationships/image" Target="../media/image115.wmf"/><Relationship Id="rId1" Type="http://schemas.openxmlformats.org/officeDocument/2006/relationships/slideLayout" Target="../slideLayouts/slideLayout2.xml"/><Relationship Id="rId6" Type="http://schemas.openxmlformats.org/officeDocument/2006/relationships/oleObject" Target="../embeddings/oleObject16.bin"/><Relationship Id="rId11" Type="http://schemas.openxmlformats.org/officeDocument/2006/relationships/image" Target="../media/image112.wmf"/><Relationship Id="rId5" Type="http://schemas.openxmlformats.org/officeDocument/2006/relationships/image" Target="../media/image109.wmf"/><Relationship Id="rId15" Type="http://schemas.openxmlformats.org/officeDocument/2006/relationships/oleObject" Target="../embeddings/oleObject20.bin"/><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111.wmf"/><Relationship Id="rId14" Type="http://schemas.openxmlformats.org/officeDocument/2006/relationships/image" Target="../media/image114.wmf"/></Relationships>
</file>

<file path=ppt/slides/_rels/slide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jpeg"/></Relationships>
</file>

<file path=ppt/slides/_rels/slide36.xml.rels><?xml version="1.0" encoding="UTF-8" standalone="yes"?>
<Relationships xmlns="http://schemas.openxmlformats.org/package/2006/relationships"><Relationship Id="rId8" Type="http://schemas.openxmlformats.org/officeDocument/2006/relationships/chart" Target="../charts/chart1.xml"/><Relationship Id="rId3" Type="http://schemas.microsoft.com/office/2007/relationships/media" Target="../media/media2.avi"/><Relationship Id="rId7" Type="http://schemas.openxmlformats.org/officeDocument/2006/relationships/image" Target="../media/image122.png"/><Relationship Id="rId2" Type="http://schemas.microsoft.com/office/2007/relationships/media" Target="../media/media1.avi"/><Relationship Id="rId1" Type="http://schemas.openxmlformats.org/officeDocument/2006/relationships/video" Target="NULL" TargetMode="External"/><Relationship Id="rId6" Type="http://schemas.openxmlformats.org/officeDocument/2006/relationships/notesSlide" Target="../notesSlides/notesSlide12.xml"/><Relationship Id="rId11" Type="http://schemas.openxmlformats.org/officeDocument/2006/relationships/image" Target="../media/image125.png"/><Relationship Id="rId5" Type="http://schemas.openxmlformats.org/officeDocument/2006/relationships/slideLayout" Target="../slideLayouts/slideLayout2.xml"/><Relationship Id="rId10" Type="http://schemas.openxmlformats.org/officeDocument/2006/relationships/image" Target="../media/image124.png"/><Relationship Id="rId4" Type="http://schemas.openxmlformats.org/officeDocument/2006/relationships/video" Target="../media/media2.avi"/><Relationship Id="rId9"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29.png"/><Relationship Id="rId4" Type="http://schemas.openxmlformats.org/officeDocument/2006/relationships/image" Target="../media/image1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132.wmf"/><Relationship Id="rId5" Type="http://schemas.openxmlformats.org/officeDocument/2006/relationships/oleObject" Target="../embeddings/oleObject21.bin"/><Relationship Id="rId4" Type="http://schemas.openxmlformats.org/officeDocument/2006/relationships/image" Target="../media/image131.jpeg"/></Relationships>
</file>

<file path=ppt/slides/_rels/slide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135.png"/><Relationship Id="rId7" Type="http://schemas.openxmlformats.org/officeDocument/2006/relationships/image" Target="../media/image138.wmf"/><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oleObject" Target="../embeddings/oleObject22.bin"/><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39.wmf"/></Relationships>
</file>

<file path=ppt/slides/_rels/slide4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41.emf"/><Relationship Id="rId4" Type="http://schemas.openxmlformats.org/officeDocument/2006/relationships/oleObject" Target="../embeddings/oleObject24.bin"/></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42.png"/></Relationships>
</file>

<file path=ppt/slides/_rels/slide4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wmf"/><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slideLayout" Target="../slideLayouts/slideLayout2.xml"/><Relationship Id="rId4" Type="http://schemas.openxmlformats.org/officeDocument/2006/relationships/image" Target="../media/image149.emf"/></Relationships>
</file>

<file path=ppt/slides/_rels/slide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notesSlide" Target="../notesSlides/notesSlide2.xml"/><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60.pn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slideLayout" Target="../slideLayouts/slideLayout2.xml"/><Relationship Id="rId16" Type="http://schemas.openxmlformats.org/officeDocument/2006/relationships/image" Target="../media/image16.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10.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gif"/></Relationships>
</file>

<file path=ppt/slides/_rels/slide5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5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wmf"/><Relationship Id="rId4" Type="http://schemas.openxmlformats.org/officeDocument/2006/relationships/oleObject" Target="../embeddings/oleObject25.bin"/></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28645" y="197462"/>
            <a:ext cx="4165792" cy="2704506"/>
          </a:xfrm>
        </p:spPr>
        <p:txBody>
          <a:bodyPr/>
          <a:lstStyle/>
          <a:p>
            <a:pPr eaLnBrk="1" hangingPunct="1"/>
            <a:r>
              <a:rPr lang="en-US" dirty="0"/>
              <a:t>Putting it all together</a:t>
            </a:r>
          </a:p>
        </p:txBody>
      </p:sp>
      <p:sp>
        <p:nvSpPr>
          <p:cNvPr id="15363" name="Rectangle 3"/>
          <p:cNvSpPr>
            <a:spLocks noGrp="1" noChangeArrowheads="1"/>
          </p:cNvSpPr>
          <p:nvPr>
            <p:ph type="subTitle" idx="1"/>
          </p:nvPr>
        </p:nvSpPr>
        <p:spPr>
          <a:xfrm>
            <a:off x="128645" y="3597097"/>
            <a:ext cx="4165792" cy="2106450"/>
          </a:xfrm>
        </p:spPr>
        <p:txBody>
          <a:bodyPr/>
          <a:lstStyle/>
          <a:p>
            <a:pPr algn="l" eaLnBrk="1" hangingPunct="1">
              <a:lnSpc>
                <a:spcPct val="96000"/>
              </a:lnSpc>
            </a:pPr>
            <a:r>
              <a:rPr lang="en-US" sz="2500" dirty="0"/>
              <a:t>S. Nahn</a:t>
            </a:r>
          </a:p>
          <a:p>
            <a:pPr algn="l" eaLnBrk="1" hangingPunct="1">
              <a:lnSpc>
                <a:spcPct val="96000"/>
              </a:lnSpc>
            </a:pPr>
            <a:endParaRPr lang="en-US" sz="2500" dirty="0"/>
          </a:p>
          <a:p>
            <a:pPr algn="l" eaLnBrk="1" hangingPunct="1">
              <a:lnSpc>
                <a:spcPct val="96000"/>
              </a:lnSpc>
            </a:pPr>
            <a:r>
              <a:rPr lang="en-US" sz="2500" dirty="0"/>
              <a:t>EDIT 2024</a:t>
            </a:r>
          </a:p>
          <a:p>
            <a:pPr algn="l" eaLnBrk="1" hangingPunct="1">
              <a:lnSpc>
                <a:spcPct val="96000"/>
              </a:lnSpc>
            </a:pPr>
            <a:endParaRPr lang="en-US" sz="2500" dirty="0"/>
          </a:p>
          <a:p>
            <a:pPr algn="l" eaLnBrk="1" hangingPunct="1">
              <a:lnSpc>
                <a:spcPct val="96000"/>
              </a:lnSpc>
            </a:pPr>
            <a:r>
              <a:rPr lang="en-US" sz="2500" dirty="0"/>
              <a:t>November 22, 2024</a:t>
            </a:r>
          </a:p>
        </p:txBody>
      </p:sp>
      <p:pic>
        <p:nvPicPr>
          <p:cNvPr id="1026" name="Picture 2" descr="blind men and the elephant">
            <a:extLst>
              <a:ext uri="{FF2B5EF4-FFF2-40B4-BE49-F238E27FC236}">
                <a16:creationId xmlns:a16="http://schemas.microsoft.com/office/drawing/2014/main" id="{2DA07141-C915-4F15-5468-C8E38293E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500" y="1161243"/>
            <a:ext cx="8461729" cy="47597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t>Tracking</a:t>
            </a:r>
          </a:p>
        </p:txBody>
      </p:sp>
      <p:sp>
        <p:nvSpPr>
          <p:cNvPr id="123907" name="Rectangle 3"/>
          <p:cNvSpPr>
            <a:spLocks noGrp="1" noChangeArrowheads="1"/>
          </p:cNvSpPr>
          <p:nvPr>
            <p:ph idx="1"/>
          </p:nvPr>
        </p:nvSpPr>
        <p:spPr>
          <a:xfrm>
            <a:off x="68088" y="1280124"/>
            <a:ext cx="6053033" cy="5271353"/>
          </a:xfrm>
        </p:spPr>
        <p:txBody>
          <a:bodyPr>
            <a:normAutofit fontScale="92500" lnSpcReduction="20000"/>
          </a:bodyPr>
          <a:lstStyle/>
          <a:p>
            <a:r>
              <a:rPr lang="en-US" dirty="0"/>
              <a:t>Measure trajectory in B field, reconstruct </a:t>
            </a:r>
            <a:r>
              <a:rPr lang="en-US" dirty="0" err="1"/>
              <a:t>p</a:t>
            </a:r>
            <a:r>
              <a:rPr lang="en-US" baseline="-25000" dirty="0" err="1"/>
              <a:t>T</a:t>
            </a:r>
            <a:endParaRPr lang="en-US" baseline="-25000" dirty="0"/>
          </a:p>
          <a:p>
            <a:pPr lvl="1"/>
            <a:r>
              <a:rPr lang="en-US" dirty="0"/>
              <a:t>curvature also gives sign</a:t>
            </a:r>
          </a:p>
          <a:p>
            <a:r>
              <a:rPr lang="en-US" dirty="0"/>
              <a:t>Typical techniques</a:t>
            </a:r>
          </a:p>
          <a:p>
            <a:pPr lvl="1"/>
            <a:r>
              <a:rPr lang="en-US" dirty="0"/>
              <a:t>Photography: Emulsions, Bubble chambers </a:t>
            </a:r>
          </a:p>
          <a:p>
            <a:pPr lvl="1"/>
            <a:r>
              <a:rPr lang="en-US" dirty="0"/>
              <a:t>Multiwire Proportional Chamber: 1-2 mm</a:t>
            </a:r>
          </a:p>
          <a:p>
            <a:pPr lvl="1"/>
            <a:r>
              <a:rPr lang="en-US" dirty="0"/>
              <a:t>Drift Chamber: 50-250 </a:t>
            </a:r>
            <a:r>
              <a:rPr lang="en-US" dirty="0">
                <a:sym typeface="Symbol" pitchFamily="18" charset="2"/>
              </a:rPr>
              <a:t>m</a:t>
            </a:r>
          </a:p>
          <a:p>
            <a:pPr lvl="1"/>
            <a:r>
              <a:rPr lang="en-US" dirty="0">
                <a:sym typeface="Symbol" pitchFamily="18" charset="2"/>
              </a:rPr>
              <a:t>Solid State (Si) Detector: </a:t>
            </a:r>
            <a:r>
              <a:rPr lang="en-US" dirty="0"/>
              <a:t>5-50 </a:t>
            </a:r>
            <a:r>
              <a:rPr lang="en-US" dirty="0">
                <a:sym typeface="Symbol" pitchFamily="18" charset="2"/>
              </a:rPr>
              <a:t>m</a:t>
            </a:r>
          </a:p>
          <a:p>
            <a:r>
              <a:rPr lang="en-US" dirty="0">
                <a:sym typeface="Symbol" pitchFamily="18" charset="2"/>
              </a:rPr>
              <a:t>The trick – minimize mass in tracking volume</a:t>
            </a:r>
          </a:p>
          <a:p>
            <a:pPr lvl="1"/>
            <a:r>
              <a:rPr lang="en-US" dirty="0">
                <a:sym typeface="Symbol" pitchFamily="18" charset="2"/>
              </a:rPr>
              <a:t>Keeps degradation from multiple scattering small </a:t>
            </a:r>
          </a:p>
        </p:txBody>
      </p:sp>
      <p:sp>
        <p:nvSpPr>
          <p:cNvPr id="39" name="Date Placeholder 3"/>
          <p:cNvSpPr>
            <a:spLocks noGrp="1"/>
          </p:cNvSpPr>
          <p:nvPr>
            <p:ph type="dt" sz="half" idx="10"/>
          </p:nvPr>
        </p:nvSpPr>
        <p:spPr/>
        <p:txBody>
          <a:bodyPr/>
          <a:lstStyle/>
          <a:p>
            <a:r>
              <a:rPr lang="en-US"/>
              <a:t>November 22, 2024</a:t>
            </a:r>
          </a:p>
        </p:txBody>
      </p:sp>
      <p:sp>
        <p:nvSpPr>
          <p:cNvPr id="41" name="Slide Number Placeholder 5"/>
          <p:cNvSpPr>
            <a:spLocks noGrp="1"/>
          </p:cNvSpPr>
          <p:nvPr>
            <p:ph type="sldNum" sz="quarter" idx="11"/>
          </p:nvPr>
        </p:nvSpPr>
        <p:spPr/>
        <p:txBody>
          <a:bodyPr/>
          <a:lstStyle/>
          <a:p>
            <a:fld id="{0A855292-5E5B-4E1C-8A3E-EEB9041D53D3}" type="slidenum">
              <a:rPr lang="en-US" smtClean="0"/>
              <a:pPr/>
              <a:t>10</a:t>
            </a:fld>
            <a:endParaRPr lang="en-US"/>
          </a:p>
        </p:txBody>
      </p:sp>
      <p:sp>
        <p:nvSpPr>
          <p:cNvPr id="40" name="Footer Placeholder 4"/>
          <p:cNvSpPr>
            <a:spLocks noGrp="1"/>
          </p:cNvSpPr>
          <p:nvPr>
            <p:ph type="ftr" sz="quarter" idx="12"/>
          </p:nvPr>
        </p:nvSpPr>
        <p:spPr/>
        <p:txBody>
          <a:bodyPr/>
          <a:lstStyle/>
          <a:p>
            <a:r>
              <a:rPr lang="en-US"/>
              <a:t>EDIT 2024 -- Putting it all together   |    S. Nahn</a:t>
            </a:r>
          </a:p>
        </p:txBody>
      </p:sp>
      <p:graphicFrame>
        <p:nvGraphicFramePr>
          <p:cNvPr id="123908" name="Object 4"/>
          <p:cNvGraphicFramePr>
            <a:graphicFrameLocks noChangeAspect="1"/>
          </p:cNvGraphicFramePr>
          <p:nvPr>
            <p:extLst>
              <p:ext uri="{D42A27DB-BD31-4B8C-83A1-F6EECF244321}">
                <p14:modId xmlns:p14="http://schemas.microsoft.com/office/powerpoint/2010/main" val="3696944550"/>
              </p:ext>
            </p:extLst>
          </p:nvPr>
        </p:nvGraphicFramePr>
        <p:xfrm>
          <a:off x="2492807" y="299748"/>
          <a:ext cx="3297237" cy="666750"/>
        </p:xfrm>
        <a:graphic>
          <a:graphicData uri="http://schemas.openxmlformats.org/presentationml/2006/ole">
            <mc:AlternateContent xmlns:mc="http://schemas.openxmlformats.org/markup-compatibility/2006">
              <mc:Choice xmlns:v="urn:schemas-microsoft-com:vml" Requires="v">
                <p:oleObj name="Equation" r:id="rId2" imgW="1257120" imgH="253800" progId="Equation.DSMT4">
                  <p:embed/>
                </p:oleObj>
              </mc:Choice>
              <mc:Fallback>
                <p:oleObj name="Equation" r:id="rId2" imgW="1257120" imgH="253800" progId="Equation.DSMT4">
                  <p:embed/>
                  <p:pic>
                    <p:nvPicPr>
                      <p:cNvPr id="12390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807" y="299748"/>
                        <a:ext cx="3297237"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910" name="Oval 6"/>
          <p:cNvSpPr>
            <a:spLocks noChangeArrowheads="1"/>
          </p:cNvSpPr>
          <p:nvPr/>
        </p:nvSpPr>
        <p:spPr bwMode="auto">
          <a:xfrm>
            <a:off x="5439426" y="1205386"/>
            <a:ext cx="1897063" cy="1897062"/>
          </a:xfrm>
          <a:prstGeom prst="ellipse">
            <a:avLst/>
          </a:prstGeom>
          <a:noFill/>
          <a:ln w="38100">
            <a:solidFill>
              <a:schemeClr val="bg1"/>
            </a:solidFill>
            <a:round/>
            <a:headEnd/>
            <a:tailEnd/>
          </a:ln>
          <a:effectLst/>
        </p:spPr>
        <p:txBody>
          <a:bodyPr wrap="none" anchor="ctr"/>
          <a:lstStyle/>
          <a:p>
            <a:endParaRPr lang="en-US"/>
          </a:p>
        </p:txBody>
      </p:sp>
      <p:sp>
        <p:nvSpPr>
          <p:cNvPr id="123911" name="Text Box 7"/>
          <p:cNvSpPr txBox="1">
            <a:spLocks noChangeArrowheads="1"/>
          </p:cNvSpPr>
          <p:nvPr/>
        </p:nvSpPr>
        <p:spPr bwMode="auto">
          <a:xfrm>
            <a:off x="7828613" y="1257774"/>
            <a:ext cx="304892" cy="307777"/>
          </a:xfrm>
          <a:prstGeom prst="rect">
            <a:avLst/>
          </a:prstGeom>
          <a:noFill/>
          <a:ln w="9525">
            <a:noFill/>
            <a:miter lim="800000"/>
            <a:headEnd/>
            <a:tailEnd/>
          </a:ln>
          <a:effectLst/>
        </p:spPr>
        <p:txBody>
          <a:bodyPr wrap="none">
            <a:spAutoFit/>
          </a:bodyPr>
          <a:lstStyle/>
          <a:p>
            <a:pPr algn="l"/>
            <a:r>
              <a:rPr lang="en-US" dirty="0"/>
              <a:t>B</a:t>
            </a:r>
          </a:p>
        </p:txBody>
      </p:sp>
      <p:sp>
        <p:nvSpPr>
          <p:cNvPr id="123912" name="Oval 8"/>
          <p:cNvSpPr>
            <a:spLocks noChangeArrowheads="1"/>
          </p:cNvSpPr>
          <p:nvPr/>
        </p:nvSpPr>
        <p:spPr bwMode="auto">
          <a:xfrm>
            <a:off x="7530164" y="1337149"/>
            <a:ext cx="231775" cy="231775"/>
          </a:xfrm>
          <a:prstGeom prst="ellipse">
            <a:avLst/>
          </a:prstGeom>
          <a:noFill/>
          <a:ln w="38100" algn="ctr">
            <a:solidFill>
              <a:schemeClr val="bg1"/>
            </a:solidFill>
            <a:round/>
            <a:headEnd/>
            <a:tailEnd/>
          </a:ln>
          <a:effectLst/>
        </p:spPr>
        <p:txBody>
          <a:bodyPr wrap="none" anchor="ctr"/>
          <a:lstStyle/>
          <a:p>
            <a:endParaRPr lang="en-US"/>
          </a:p>
        </p:txBody>
      </p:sp>
      <p:sp>
        <p:nvSpPr>
          <p:cNvPr id="123913" name="Oval 9"/>
          <p:cNvSpPr>
            <a:spLocks noChangeArrowheads="1"/>
          </p:cNvSpPr>
          <p:nvPr/>
        </p:nvSpPr>
        <p:spPr bwMode="auto">
          <a:xfrm flipH="1">
            <a:off x="7615888" y="1422874"/>
            <a:ext cx="55562" cy="55563"/>
          </a:xfrm>
          <a:prstGeom prst="ellipse">
            <a:avLst/>
          </a:prstGeom>
          <a:solidFill>
            <a:schemeClr val="bg1"/>
          </a:solidFill>
          <a:ln w="38100" algn="ctr">
            <a:solidFill>
              <a:schemeClr val="bg1"/>
            </a:solidFill>
            <a:round/>
            <a:headEnd/>
            <a:tailEnd/>
          </a:ln>
          <a:effectLst/>
        </p:spPr>
        <p:txBody>
          <a:bodyPr wrap="none" anchor="ctr"/>
          <a:lstStyle/>
          <a:p>
            <a:endParaRPr lang="en-US"/>
          </a:p>
        </p:txBody>
      </p:sp>
      <p:sp>
        <p:nvSpPr>
          <p:cNvPr id="123915" name="Arc 11"/>
          <p:cNvSpPr>
            <a:spLocks/>
          </p:cNvSpPr>
          <p:nvPr/>
        </p:nvSpPr>
        <p:spPr bwMode="auto">
          <a:xfrm rot="17471844" flipV="1">
            <a:off x="5910120" y="1363343"/>
            <a:ext cx="722313" cy="6826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bg1"/>
            </a:solidFill>
            <a:prstDash val="sysDot"/>
            <a:round/>
            <a:headEnd/>
            <a:tailEnd type="triangle" w="med" len="med"/>
          </a:ln>
          <a:effectLst/>
        </p:spPr>
        <p:txBody>
          <a:bodyPr wrap="none" anchor="ctr"/>
          <a:lstStyle/>
          <a:p>
            <a:endParaRPr lang="en-US"/>
          </a:p>
        </p:txBody>
      </p:sp>
      <p:sp>
        <p:nvSpPr>
          <p:cNvPr id="123916" name="Arc 12"/>
          <p:cNvSpPr>
            <a:spLocks/>
          </p:cNvSpPr>
          <p:nvPr/>
        </p:nvSpPr>
        <p:spPr bwMode="auto">
          <a:xfrm rot="237101" flipV="1">
            <a:off x="6474476" y="735486"/>
            <a:ext cx="892175" cy="1492250"/>
          </a:xfrm>
          <a:custGeom>
            <a:avLst/>
            <a:gdLst>
              <a:gd name="G0" fmla="+- 0 0 0"/>
              <a:gd name="G1" fmla="+- 21600 0 0"/>
              <a:gd name="G2" fmla="+- 21600 0 0"/>
              <a:gd name="T0" fmla="*/ 0 w 12207"/>
              <a:gd name="T1" fmla="*/ 0 h 21600"/>
              <a:gd name="T2" fmla="*/ 12207 w 12207"/>
              <a:gd name="T3" fmla="*/ 3780 h 21600"/>
              <a:gd name="T4" fmla="*/ 0 w 12207"/>
              <a:gd name="T5" fmla="*/ 21600 h 21600"/>
            </a:gdLst>
            <a:ahLst/>
            <a:cxnLst>
              <a:cxn ang="0">
                <a:pos x="T0" y="T1"/>
              </a:cxn>
              <a:cxn ang="0">
                <a:pos x="T2" y="T3"/>
              </a:cxn>
              <a:cxn ang="0">
                <a:pos x="T4" y="T5"/>
              </a:cxn>
            </a:cxnLst>
            <a:rect l="0" t="0" r="r" b="b"/>
            <a:pathLst>
              <a:path w="12207" h="21600" fill="none" extrusionOk="0">
                <a:moveTo>
                  <a:pt x="-1" y="0"/>
                </a:moveTo>
                <a:cubicBezTo>
                  <a:pt x="4357" y="0"/>
                  <a:pt x="8612" y="1317"/>
                  <a:pt x="12206" y="3780"/>
                </a:cubicBezTo>
              </a:path>
              <a:path w="12207" h="21600" stroke="0" extrusionOk="0">
                <a:moveTo>
                  <a:pt x="-1" y="0"/>
                </a:moveTo>
                <a:cubicBezTo>
                  <a:pt x="4357" y="0"/>
                  <a:pt x="8612" y="1317"/>
                  <a:pt x="12206" y="3780"/>
                </a:cubicBezTo>
                <a:lnTo>
                  <a:pt x="0" y="21600"/>
                </a:lnTo>
                <a:close/>
              </a:path>
            </a:pathLst>
          </a:custGeom>
          <a:noFill/>
          <a:ln w="38100">
            <a:solidFill>
              <a:schemeClr val="bg1"/>
            </a:solidFill>
            <a:prstDash val="sysDot"/>
            <a:round/>
            <a:headEnd/>
            <a:tailEnd type="triangle" w="med" len="med"/>
          </a:ln>
          <a:effectLst/>
        </p:spPr>
        <p:txBody>
          <a:bodyPr wrap="none" anchor="ctr"/>
          <a:lstStyle/>
          <a:p>
            <a:endParaRPr lang="en-US"/>
          </a:p>
        </p:txBody>
      </p:sp>
      <p:sp>
        <p:nvSpPr>
          <p:cNvPr id="123917" name="Arc 13"/>
          <p:cNvSpPr>
            <a:spLocks/>
          </p:cNvSpPr>
          <p:nvPr/>
        </p:nvSpPr>
        <p:spPr bwMode="auto">
          <a:xfrm rot="16200000" flipH="1" flipV="1">
            <a:off x="5907739" y="2037237"/>
            <a:ext cx="401637" cy="693737"/>
          </a:xfrm>
          <a:custGeom>
            <a:avLst/>
            <a:gdLst>
              <a:gd name="G0" fmla="+- 1149 0 0"/>
              <a:gd name="G1" fmla="+- 21600 0 0"/>
              <a:gd name="G2" fmla="+- 21600 0 0"/>
              <a:gd name="T0" fmla="*/ 0 w 11993"/>
              <a:gd name="T1" fmla="*/ 31 h 21600"/>
              <a:gd name="T2" fmla="*/ 11993 w 11993"/>
              <a:gd name="T3" fmla="*/ 2919 h 21600"/>
              <a:gd name="T4" fmla="*/ 1149 w 11993"/>
              <a:gd name="T5" fmla="*/ 21600 h 21600"/>
            </a:gdLst>
            <a:ahLst/>
            <a:cxnLst>
              <a:cxn ang="0">
                <a:pos x="T0" y="T1"/>
              </a:cxn>
              <a:cxn ang="0">
                <a:pos x="T2" y="T3"/>
              </a:cxn>
              <a:cxn ang="0">
                <a:pos x="T4" y="T5"/>
              </a:cxn>
            </a:cxnLst>
            <a:rect l="0" t="0" r="r" b="b"/>
            <a:pathLst>
              <a:path w="11993" h="21600" fill="none" extrusionOk="0">
                <a:moveTo>
                  <a:pt x="-1" y="30"/>
                </a:moveTo>
                <a:cubicBezTo>
                  <a:pt x="382" y="10"/>
                  <a:pt x="765" y="-1"/>
                  <a:pt x="1149" y="0"/>
                </a:cubicBezTo>
                <a:cubicBezTo>
                  <a:pt x="4957" y="0"/>
                  <a:pt x="8698" y="1007"/>
                  <a:pt x="11992" y="2919"/>
                </a:cubicBezTo>
              </a:path>
              <a:path w="11993" h="21600" stroke="0" extrusionOk="0">
                <a:moveTo>
                  <a:pt x="-1" y="30"/>
                </a:moveTo>
                <a:cubicBezTo>
                  <a:pt x="382" y="10"/>
                  <a:pt x="765" y="-1"/>
                  <a:pt x="1149" y="0"/>
                </a:cubicBezTo>
                <a:cubicBezTo>
                  <a:pt x="4957" y="0"/>
                  <a:pt x="8698" y="1007"/>
                  <a:pt x="11992" y="2919"/>
                </a:cubicBezTo>
                <a:lnTo>
                  <a:pt x="1149" y="21600"/>
                </a:lnTo>
                <a:close/>
              </a:path>
            </a:pathLst>
          </a:custGeom>
          <a:noFill/>
          <a:ln w="38100">
            <a:solidFill>
              <a:schemeClr val="bg1"/>
            </a:solidFill>
            <a:prstDash val="sysDot"/>
            <a:round/>
            <a:headEnd/>
            <a:tailEnd/>
          </a:ln>
          <a:effectLst/>
        </p:spPr>
        <p:txBody>
          <a:bodyPr wrap="none" anchor="ctr"/>
          <a:lstStyle/>
          <a:p>
            <a:endParaRPr lang="en-US"/>
          </a:p>
        </p:txBody>
      </p:sp>
      <p:sp>
        <p:nvSpPr>
          <p:cNvPr id="123918" name="Arc 14"/>
          <p:cNvSpPr>
            <a:spLocks/>
          </p:cNvSpPr>
          <p:nvPr/>
        </p:nvSpPr>
        <p:spPr bwMode="auto">
          <a:xfrm rot="17345887" flipH="1" flipV="1">
            <a:off x="5805345" y="2336480"/>
            <a:ext cx="407987" cy="622300"/>
          </a:xfrm>
          <a:custGeom>
            <a:avLst/>
            <a:gdLst>
              <a:gd name="G0" fmla="+- 2650 0 0"/>
              <a:gd name="G1" fmla="+- 21600 0 0"/>
              <a:gd name="G2" fmla="+- 21600 0 0"/>
              <a:gd name="T0" fmla="*/ 2650 w 24250"/>
              <a:gd name="T1" fmla="*/ 0 h 43200"/>
              <a:gd name="T2" fmla="*/ 0 w 24250"/>
              <a:gd name="T3" fmla="*/ 43037 h 43200"/>
              <a:gd name="T4" fmla="*/ 2650 w 24250"/>
              <a:gd name="T5" fmla="*/ 21600 h 43200"/>
            </a:gdLst>
            <a:ahLst/>
            <a:cxnLst>
              <a:cxn ang="0">
                <a:pos x="T0" y="T1"/>
              </a:cxn>
              <a:cxn ang="0">
                <a:pos x="T2" y="T3"/>
              </a:cxn>
              <a:cxn ang="0">
                <a:pos x="T4" y="T5"/>
              </a:cxn>
            </a:cxnLst>
            <a:rect l="0" t="0" r="r" b="b"/>
            <a:pathLst>
              <a:path w="24250" h="43200" fill="none" extrusionOk="0">
                <a:moveTo>
                  <a:pt x="2649" y="0"/>
                </a:moveTo>
                <a:cubicBezTo>
                  <a:pt x="14579" y="0"/>
                  <a:pt x="24250" y="9670"/>
                  <a:pt x="24250" y="21600"/>
                </a:cubicBezTo>
                <a:cubicBezTo>
                  <a:pt x="24250" y="33529"/>
                  <a:pt x="14579" y="43200"/>
                  <a:pt x="2650" y="43200"/>
                </a:cubicBezTo>
                <a:cubicBezTo>
                  <a:pt x="1764" y="43200"/>
                  <a:pt x="879" y="43145"/>
                  <a:pt x="0" y="43036"/>
                </a:cubicBezTo>
              </a:path>
              <a:path w="24250" h="43200" stroke="0" extrusionOk="0">
                <a:moveTo>
                  <a:pt x="2649" y="0"/>
                </a:moveTo>
                <a:cubicBezTo>
                  <a:pt x="14579" y="0"/>
                  <a:pt x="24250" y="9670"/>
                  <a:pt x="24250" y="21600"/>
                </a:cubicBezTo>
                <a:cubicBezTo>
                  <a:pt x="24250" y="33529"/>
                  <a:pt x="14579" y="43200"/>
                  <a:pt x="2650" y="43200"/>
                </a:cubicBezTo>
                <a:cubicBezTo>
                  <a:pt x="1764" y="43200"/>
                  <a:pt x="879" y="43145"/>
                  <a:pt x="0" y="43036"/>
                </a:cubicBezTo>
                <a:lnTo>
                  <a:pt x="2650" y="21600"/>
                </a:lnTo>
                <a:close/>
              </a:path>
            </a:pathLst>
          </a:custGeom>
          <a:noFill/>
          <a:ln w="38100">
            <a:solidFill>
              <a:schemeClr val="bg1"/>
            </a:solidFill>
            <a:prstDash val="sysDot"/>
            <a:round/>
            <a:headEnd/>
            <a:tailEnd type="triangle" w="med" len="med"/>
          </a:ln>
          <a:effectLst/>
        </p:spPr>
        <p:txBody>
          <a:bodyPr wrap="none" anchor="ctr"/>
          <a:lstStyle/>
          <a:p>
            <a:endParaRPr lang="en-US"/>
          </a:p>
        </p:txBody>
      </p:sp>
      <p:graphicFrame>
        <p:nvGraphicFramePr>
          <p:cNvPr id="123919" name="Object 15"/>
          <p:cNvGraphicFramePr>
            <a:graphicFrameLocks noChangeAspect="1"/>
          </p:cNvGraphicFramePr>
          <p:nvPr>
            <p:extLst>
              <p:ext uri="{D42A27DB-BD31-4B8C-83A1-F6EECF244321}">
                <p14:modId xmlns:p14="http://schemas.microsoft.com/office/powerpoint/2010/main" val="205667036"/>
              </p:ext>
            </p:extLst>
          </p:nvPr>
        </p:nvGraphicFramePr>
        <p:xfrm>
          <a:off x="5580713" y="1492723"/>
          <a:ext cx="838200" cy="350838"/>
        </p:xfrm>
        <a:graphic>
          <a:graphicData uri="http://schemas.openxmlformats.org/presentationml/2006/ole">
            <mc:AlternateContent xmlns:mc="http://schemas.openxmlformats.org/markup-compatibility/2006">
              <mc:Choice xmlns:v="urn:schemas-microsoft-com:vml" Requires="v">
                <p:oleObj name="Equation" r:id="rId4" imgW="545760" imgH="228600" progId="Equation.DSMT4">
                  <p:embed/>
                </p:oleObj>
              </mc:Choice>
              <mc:Fallback>
                <p:oleObj name="Equation" r:id="rId4" imgW="545760" imgH="228600" progId="Equation.DSMT4">
                  <p:embed/>
                  <p:pic>
                    <p:nvPicPr>
                      <p:cNvPr id="123919" name="Object 15"/>
                      <p:cNvPicPr>
                        <a:picLocks noChangeAspect="1" noChangeArrowheads="1"/>
                      </p:cNvPicPr>
                      <p:nvPr/>
                    </p:nvPicPr>
                    <p:blipFill>
                      <a:blip r:embed="rId5"/>
                      <a:srcRect/>
                      <a:stretch>
                        <a:fillRect/>
                      </a:stretch>
                    </p:blipFill>
                    <p:spPr bwMode="auto">
                      <a:xfrm>
                        <a:off x="5580713" y="1492723"/>
                        <a:ext cx="8382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3920" name="Object 16"/>
          <p:cNvGraphicFramePr>
            <a:graphicFrameLocks noChangeAspect="1"/>
          </p:cNvGraphicFramePr>
          <p:nvPr>
            <p:extLst>
              <p:ext uri="{D42A27DB-BD31-4B8C-83A1-F6EECF244321}">
                <p14:modId xmlns:p14="http://schemas.microsoft.com/office/powerpoint/2010/main" val="3533171741"/>
              </p:ext>
            </p:extLst>
          </p:nvPr>
        </p:nvGraphicFramePr>
        <p:xfrm>
          <a:off x="7393639" y="1757837"/>
          <a:ext cx="739775" cy="350837"/>
        </p:xfrm>
        <a:graphic>
          <a:graphicData uri="http://schemas.openxmlformats.org/presentationml/2006/ole">
            <mc:AlternateContent xmlns:mc="http://schemas.openxmlformats.org/markup-compatibility/2006">
              <mc:Choice xmlns:v="urn:schemas-microsoft-com:vml" Requires="v">
                <p:oleObj name="Equation" r:id="rId6" imgW="482400" imgH="228600" progId="Equation.DSMT4">
                  <p:embed/>
                </p:oleObj>
              </mc:Choice>
              <mc:Fallback>
                <p:oleObj name="Equation" r:id="rId6" imgW="482400" imgH="228600" progId="Equation.DSMT4">
                  <p:embed/>
                  <p:pic>
                    <p:nvPicPr>
                      <p:cNvPr id="123920" name="Object 16"/>
                      <p:cNvPicPr>
                        <a:picLocks noChangeAspect="1" noChangeArrowheads="1"/>
                      </p:cNvPicPr>
                      <p:nvPr/>
                    </p:nvPicPr>
                    <p:blipFill>
                      <a:blip r:embed="rId7"/>
                      <a:srcRect/>
                      <a:stretch>
                        <a:fillRect/>
                      </a:stretch>
                    </p:blipFill>
                    <p:spPr bwMode="auto">
                      <a:xfrm>
                        <a:off x="7393639" y="1757837"/>
                        <a:ext cx="739775" cy="35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3921" name="Object 17"/>
          <p:cNvGraphicFramePr>
            <a:graphicFrameLocks noChangeAspect="1"/>
          </p:cNvGraphicFramePr>
          <p:nvPr>
            <p:extLst>
              <p:ext uri="{D42A27DB-BD31-4B8C-83A1-F6EECF244321}">
                <p14:modId xmlns:p14="http://schemas.microsoft.com/office/powerpoint/2010/main" val="3989723115"/>
              </p:ext>
            </p:extLst>
          </p:nvPr>
        </p:nvGraphicFramePr>
        <p:xfrm>
          <a:off x="4909201" y="2269012"/>
          <a:ext cx="722313" cy="663575"/>
        </p:xfrm>
        <a:graphic>
          <a:graphicData uri="http://schemas.openxmlformats.org/presentationml/2006/ole">
            <mc:AlternateContent xmlns:mc="http://schemas.openxmlformats.org/markup-compatibility/2006">
              <mc:Choice xmlns:v="urn:schemas-microsoft-com:vml" Requires="v">
                <p:oleObj name="Equation" r:id="rId8" imgW="469800" imgH="431640" progId="Equation.DSMT4">
                  <p:embed/>
                </p:oleObj>
              </mc:Choice>
              <mc:Fallback>
                <p:oleObj name="Equation" r:id="rId8" imgW="469800" imgH="431640" progId="Equation.DSMT4">
                  <p:embed/>
                  <p:pic>
                    <p:nvPicPr>
                      <p:cNvPr id="123921" name="Object 17"/>
                      <p:cNvPicPr>
                        <a:picLocks noChangeAspect="1" noChangeArrowheads="1"/>
                      </p:cNvPicPr>
                      <p:nvPr/>
                    </p:nvPicPr>
                    <p:blipFill>
                      <a:blip r:embed="rId9"/>
                      <a:srcRect/>
                      <a:stretch>
                        <a:fillRect/>
                      </a:stretch>
                    </p:blipFill>
                    <p:spPr bwMode="auto">
                      <a:xfrm>
                        <a:off x="4909201" y="2269012"/>
                        <a:ext cx="722313"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922" name="Arc 18"/>
          <p:cNvSpPr>
            <a:spLocks/>
          </p:cNvSpPr>
          <p:nvPr/>
        </p:nvSpPr>
        <p:spPr bwMode="auto">
          <a:xfrm rot="13601081" flipV="1">
            <a:off x="9319314" y="725744"/>
            <a:ext cx="1971675" cy="2078037"/>
          </a:xfrm>
          <a:custGeom>
            <a:avLst/>
            <a:gdLst>
              <a:gd name="G0" fmla="+- 3757 0 0"/>
              <a:gd name="G1" fmla="+- 21600 0 0"/>
              <a:gd name="G2" fmla="+- 21600 0 0"/>
              <a:gd name="T0" fmla="*/ 0 w 25357"/>
              <a:gd name="T1" fmla="*/ 329 h 26715"/>
              <a:gd name="T2" fmla="*/ 24743 w 25357"/>
              <a:gd name="T3" fmla="*/ 26715 h 26715"/>
              <a:gd name="T4" fmla="*/ 3757 w 25357"/>
              <a:gd name="T5" fmla="*/ 21600 h 26715"/>
            </a:gdLst>
            <a:ahLst/>
            <a:cxnLst>
              <a:cxn ang="0">
                <a:pos x="T0" y="T1"/>
              </a:cxn>
              <a:cxn ang="0">
                <a:pos x="T2" y="T3"/>
              </a:cxn>
              <a:cxn ang="0">
                <a:pos x="T4" y="T5"/>
              </a:cxn>
            </a:cxnLst>
            <a:rect l="0" t="0" r="r" b="b"/>
            <a:pathLst>
              <a:path w="25357" h="26715" fill="none" extrusionOk="0">
                <a:moveTo>
                  <a:pt x="0" y="329"/>
                </a:moveTo>
                <a:cubicBezTo>
                  <a:pt x="1240" y="110"/>
                  <a:pt x="2497" y="-1"/>
                  <a:pt x="3757" y="0"/>
                </a:cubicBezTo>
                <a:cubicBezTo>
                  <a:pt x="15686" y="0"/>
                  <a:pt x="25357" y="9670"/>
                  <a:pt x="25357" y="21600"/>
                </a:cubicBezTo>
                <a:cubicBezTo>
                  <a:pt x="25357" y="23323"/>
                  <a:pt x="25150" y="25040"/>
                  <a:pt x="24742" y="26714"/>
                </a:cubicBezTo>
              </a:path>
              <a:path w="25357" h="26715" stroke="0" extrusionOk="0">
                <a:moveTo>
                  <a:pt x="0" y="329"/>
                </a:moveTo>
                <a:cubicBezTo>
                  <a:pt x="1240" y="110"/>
                  <a:pt x="2497" y="-1"/>
                  <a:pt x="3757" y="0"/>
                </a:cubicBezTo>
                <a:cubicBezTo>
                  <a:pt x="15686" y="0"/>
                  <a:pt x="25357" y="9670"/>
                  <a:pt x="25357" y="21600"/>
                </a:cubicBezTo>
                <a:cubicBezTo>
                  <a:pt x="25357" y="23323"/>
                  <a:pt x="25150" y="25040"/>
                  <a:pt x="24742" y="26714"/>
                </a:cubicBezTo>
                <a:lnTo>
                  <a:pt x="3757" y="21600"/>
                </a:lnTo>
                <a:close/>
              </a:path>
            </a:pathLst>
          </a:custGeom>
          <a:noFill/>
          <a:ln w="38100">
            <a:solidFill>
              <a:schemeClr val="accent1"/>
            </a:solidFill>
            <a:round/>
            <a:headEnd/>
            <a:tailEnd/>
          </a:ln>
          <a:effectLst/>
        </p:spPr>
        <p:txBody>
          <a:bodyPr wrap="none" anchor="ctr"/>
          <a:lstStyle/>
          <a:p>
            <a:endParaRPr lang="en-US"/>
          </a:p>
        </p:txBody>
      </p:sp>
      <p:sp>
        <p:nvSpPr>
          <p:cNvPr id="123923" name="Line 19"/>
          <p:cNvSpPr>
            <a:spLocks noChangeShapeType="1"/>
          </p:cNvSpPr>
          <p:nvPr/>
        </p:nvSpPr>
        <p:spPr bwMode="auto">
          <a:xfrm flipV="1">
            <a:off x="10259907" y="1812386"/>
            <a:ext cx="1460500" cy="1379538"/>
          </a:xfrm>
          <a:prstGeom prst="line">
            <a:avLst/>
          </a:prstGeom>
          <a:noFill/>
          <a:ln w="38100">
            <a:solidFill>
              <a:schemeClr val="bg1"/>
            </a:solidFill>
            <a:round/>
            <a:headEnd/>
            <a:tailEnd type="triangle" w="med" len="med"/>
          </a:ln>
          <a:effectLst/>
        </p:spPr>
        <p:txBody>
          <a:bodyPr wrap="none" anchor="ctr"/>
          <a:lstStyle/>
          <a:p>
            <a:endParaRPr lang="en-US" dirty="0"/>
          </a:p>
        </p:txBody>
      </p:sp>
      <p:sp>
        <p:nvSpPr>
          <p:cNvPr id="123924" name="Line 20"/>
          <p:cNvSpPr>
            <a:spLocks noChangeShapeType="1"/>
          </p:cNvSpPr>
          <p:nvPr/>
        </p:nvSpPr>
        <p:spPr bwMode="auto">
          <a:xfrm flipH="1" flipV="1">
            <a:off x="8923233" y="1786987"/>
            <a:ext cx="1323975" cy="1393825"/>
          </a:xfrm>
          <a:prstGeom prst="line">
            <a:avLst/>
          </a:prstGeom>
          <a:noFill/>
          <a:ln w="38100">
            <a:solidFill>
              <a:schemeClr val="bg1"/>
            </a:solidFill>
            <a:round/>
            <a:headEnd/>
            <a:tailEnd type="triangle" w="med" len="med"/>
          </a:ln>
          <a:effectLst/>
        </p:spPr>
        <p:txBody>
          <a:bodyPr wrap="none" anchor="ctr"/>
          <a:lstStyle/>
          <a:p>
            <a:endParaRPr lang="en-US"/>
          </a:p>
        </p:txBody>
      </p:sp>
      <p:sp>
        <p:nvSpPr>
          <p:cNvPr id="123925" name="Line 21"/>
          <p:cNvSpPr>
            <a:spLocks noChangeShapeType="1"/>
          </p:cNvSpPr>
          <p:nvPr/>
        </p:nvSpPr>
        <p:spPr bwMode="auto">
          <a:xfrm flipH="1" flipV="1">
            <a:off x="8981969" y="1791749"/>
            <a:ext cx="2700338" cy="0"/>
          </a:xfrm>
          <a:prstGeom prst="line">
            <a:avLst/>
          </a:prstGeom>
          <a:noFill/>
          <a:ln w="38100">
            <a:solidFill>
              <a:schemeClr val="bg1"/>
            </a:solidFill>
            <a:round/>
            <a:headEnd type="triangle" w="med" len="med"/>
            <a:tailEnd type="triangle" w="med" len="med"/>
          </a:ln>
          <a:effectLst/>
        </p:spPr>
        <p:txBody>
          <a:bodyPr wrap="none" anchor="ctr"/>
          <a:lstStyle/>
          <a:p>
            <a:endParaRPr lang="en-US"/>
          </a:p>
        </p:txBody>
      </p:sp>
      <p:sp>
        <p:nvSpPr>
          <p:cNvPr id="123926" name="Oval 22"/>
          <p:cNvSpPr>
            <a:spLocks noChangeArrowheads="1"/>
          </p:cNvSpPr>
          <p:nvPr/>
        </p:nvSpPr>
        <p:spPr bwMode="auto">
          <a:xfrm>
            <a:off x="8842270" y="1690149"/>
            <a:ext cx="149225" cy="163512"/>
          </a:xfrm>
          <a:prstGeom prst="ellipse">
            <a:avLst/>
          </a:prstGeom>
          <a:noFill/>
          <a:ln w="38100" algn="ctr">
            <a:solidFill>
              <a:schemeClr val="accent1"/>
            </a:solidFill>
            <a:round/>
            <a:headEnd/>
            <a:tailEnd/>
          </a:ln>
          <a:effectLst/>
        </p:spPr>
        <p:txBody>
          <a:bodyPr wrap="none" anchor="ctr"/>
          <a:lstStyle/>
          <a:p>
            <a:endParaRPr lang="en-US"/>
          </a:p>
        </p:txBody>
      </p:sp>
      <p:sp>
        <p:nvSpPr>
          <p:cNvPr id="123927" name="Oval 23"/>
          <p:cNvSpPr>
            <a:spLocks noChangeArrowheads="1"/>
          </p:cNvSpPr>
          <p:nvPr/>
        </p:nvSpPr>
        <p:spPr bwMode="auto">
          <a:xfrm>
            <a:off x="10236095" y="940849"/>
            <a:ext cx="149225" cy="163512"/>
          </a:xfrm>
          <a:prstGeom prst="ellipse">
            <a:avLst/>
          </a:prstGeom>
          <a:noFill/>
          <a:ln w="38100" algn="ctr">
            <a:solidFill>
              <a:schemeClr val="accent1"/>
            </a:solidFill>
            <a:round/>
            <a:headEnd/>
            <a:tailEnd/>
          </a:ln>
          <a:effectLst/>
        </p:spPr>
        <p:txBody>
          <a:bodyPr wrap="none" anchor="ctr"/>
          <a:lstStyle/>
          <a:p>
            <a:endParaRPr lang="en-US"/>
          </a:p>
        </p:txBody>
      </p:sp>
      <p:sp>
        <p:nvSpPr>
          <p:cNvPr id="123928" name="Oval 24"/>
          <p:cNvSpPr>
            <a:spLocks noChangeArrowheads="1"/>
          </p:cNvSpPr>
          <p:nvPr/>
        </p:nvSpPr>
        <p:spPr bwMode="auto">
          <a:xfrm>
            <a:off x="11631508" y="1682212"/>
            <a:ext cx="149225" cy="163513"/>
          </a:xfrm>
          <a:prstGeom prst="ellipse">
            <a:avLst/>
          </a:prstGeom>
          <a:noFill/>
          <a:ln w="38100" algn="ctr">
            <a:solidFill>
              <a:schemeClr val="accent1"/>
            </a:solidFill>
            <a:round/>
            <a:headEnd/>
            <a:tailEnd/>
          </a:ln>
          <a:effectLst/>
        </p:spPr>
        <p:txBody>
          <a:bodyPr wrap="none" anchor="ctr"/>
          <a:lstStyle/>
          <a:p>
            <a:endParaRPr lang="en-US"/>
          </a:p>
        </p:txBody>
      </p:sp>
      <p:sp>
        <p:nvSpPr>
          <p:cNvPr id="123929" name="Line 25"/>
          <p:cNvSpPr>
            <a:spLocks noChangeShapeType="1"/>
          </p:cNvSpPr>
          <p:nvPr/>
        </p:nvSpPr>
        <p:spPr bwMode="auto">
          <a:xfrm flipH="1">
            <a:off x="10294832" y="1069436"/>
            <a:ext cx="12700" cy="698500"/>
          </a:xfrm>
          <a:prstGeom prst="line">
            <a:avLst/>
          </a:prstGeom>
          <a:noFill/>
          <a:ln w="38100">
            <a:solidFill>
              <a:srgbClr val="FFFF00"/>
            </a:solidFill>
            <a:round/>
            <a:headEnd type="triangle" w="med" len="med"/>
            <a:tailEnd type="triangle" w="med" len="med"/>
          </a:ln>
          <a:effectLst/>
        </p:spPr>
        <p:txBody>
          <a:bodyPr wrap="none" anchor="ctr"/>
          <a:lstStyle/>
          <a:p>
            <a:endParaRPr lang="en-US"/>
          </a:p>
        </p:txBody>
      </p:sp>
      <p:sp>
        <p:nvSpPr>
          <p:cNvPr id="123930" name="Text Box 26"/>
          <p:cNvSpPr txBox="1">
            <a:spLocks noChangeArrowheads="1"/>
          </p:cNvSpPr>
          <p:nvPr/>
        </p:nvSpPr>
        <p:spPr bwMode="auto">
          <a:xfrm>
            <a:off x="10996524" y="2460087"/>
            <a:ext cx="293670" cy="307777"/>
          </a:xfrm>
          <a:prstGeom prst="rect">
            <a:avLst/>
          </a:prstGeom>
          <a:noFill/>
          <a:ln w="38100" algn="ctr">
            <a:noFill/>
            <a:miter lim="800000"/>
            <a:headEnd/>
            <a:tailEnd/>
          </a:ln>
          <a:effectLst/>
        </p:spPr>
        <p:txBody>
          <a:bodyPr wrap="none">
            <a:spAutoFit/>
          </a:bodyPr>
          <a:lstStyle/>
          <a:p>
            <a:r>
              <a:rPr lang="en-US" i="1"/>
              <a:t>R</a:t>
            </a:r>
          </a:p>
        </p:txBody>
      </p:sp>
      <p:sp>
        <p:nvSpPr>
          <p:cNvPr id="123931" name="Text Box 27"/>
          <p:cNvSpPr txBox="1">
            <a:spLocks noChangeArrowheads="1"/>
          </p:cNvSpPr>
          <p:nvPr/>
        </p:nvSpPr>
        <p:spPr bwMode="auto">
          <a:xfrm>
            <a:off x="9377274" y="2541050"/>
            <a:ext cx="293670" cy="307777"/>
          </a:xfrm>
          <a:prstGeom prst="rect">
            <a:avLst/>
          </a:prstGeom>
          <a:noFill/>
          <a:ln w="38100" algn="ctr">
            <a:noFill/>
            <a:miter lim="800000"/>
            <a:headEnd/>
            <a:tailEnd/>
          </a:ln>
          <a:effectLst/>
        </p:spPr>
        <p:txBody>
          <a:bodyPr wrap="none">
            <a:spAutoFit/>
          </a:bodyPr>
          <a:lstStyle/>
          <a:p>
            <a:r>
              <a:rPr lang="en-US" i="1" dirty="0"/>
              <a:t>R</a:t>
            </a:r>
          </a:p>
        </p:txBody>
      </p:sp>
      <p:sp>
        <p:nvSpPr>
          <p:cNvPr id="123932" name="Text Box 28"/>
          <p:cNvSpPr txBox="1">
            <a:spLocks noChangeArrowheads="1"/>
          </p:cNvSpPr>
          <p:nvPr/>
        </p:nvSpPr>
        <p:spPr bwMode="auto">
          <a:xfrm>
            <a:off x="9572630" y="1766350"/>
            <a:ext cx="284052" cy="307777"/>
          </a:xfrm>
          <a:prstGeom prst="rect">
            <a:avLst/>
          </a:prstGeom>
          <a:noFill/>
          <a:ln w="38100" algn="ctr">
            <a:noFill/>
            <a:miter lim="800000"/>
            <a:headEnd/>
            <a:tailEnd/>
          </a:ln>
          <a:effectLst/>
        </p:spPr>
        <p:txBody>
          <a:bodyPr wrap="none">
            <a:spAutoFit/>
          </a:bodyPr>
          <a:lstStyle/>
          <a:p>
            <a:r>
              <a:rPr lang="en-US" i="1" dirty="0"/>
              <a:t>L</a:t>
            </a:r>
          </a:p>
        </p:txBody>
      </p:sp>
      <p:sp>
        <p:nvSpPr>
          <p:cNvPr id="123933" name="Text Box 29"/>
          <p:cNvSpPr txBox="1">
            <a:spLocks noChangeArrowheads="1"/>
          </p:cNvSpPr>
          <p:nvPr/>
        </p:nvSpPr>
        <p:spPr bwMode="auto">
          <a:xfrm>
            <a:off x="10031696" y="1293275"/>
            <a:ext cx="255198" cy="307777"/>
          </a:xfrm>
          <a:prstGeom prst="rect">
            <a:avLst/>
          </a:prstGeom>
          <a:noFill/>
          <a:ln w="38100" algn="ctr">
            <a:noFill/>
            <a:miter lim="800000"/>
            <a:headEnd/>
            <a:tailEnd/>
          </a:ln>
          <a:effectLst/>
        </p:spPr>
        <p:txBody>
          <a:bodyPr wrap="none">
            <a:spAutoFit/>
          </a:bodyPr>
          <a:lstStyle/>
          <a:p>
            <a:r>
              <a:rPr lang="en-US" i="1" dirty="0">
                <a:solidFill>
                  <a:srgbClr val="FFFF00"/>
                </a:solidFill>
              </a:rPr>
              <a:t>s</a:t>
            </a:r>
          </a:p>
        </p:txBody>
      </p:sp>
      <p:sp>
        <p:nvSpPr>
          <p:cNvPr id="123934" name="Text Box 30"/>
          <p:cNvSpPr txBox="1">
            <a:spLocks noChangeArrowheads="1"/>
          </p:cNvSpPr>
          <p:nvPr/>
        </p:nvSpPr>
        <p:spPr bwMode="auto">
          <a:xfrm>
            <a:off x="8607825" y="1293276"/>
            <a:ext cx="370970" cy="307777"/>
          </a:xfrm>
          <a:prstGeom prst="rect">
            <a:avLst/>
          </a:prstGeom>
          <a:noFill/>
          <a:ln w="38100" algn="ctr">
            <a:noFill/>
            <a:miter lim="800000"/>
            <a:headEnd/>
            <a:tailEnd/>
          </a:ln>
          <a:effectLst/>
        </p:spPr>
        <p:txBody>
          <a:bodyPr wrap="square">
            <a:spAutoFit/>
          </a:bodyPr>
          <a:lstStyle/>
          <a:p>
            <a:r>
              <a:rPr lang="en-US" i="1" dirty="0">
                <a:solidFill>
                  <a:schemeClr val="accent1"/>
                </a:solidFill>
              </a:rPr>
              <a:t>x</a:t>
            </a:r>
            <a:r>
              <a:rPr lang="en-US" i="1" baseline="-25000" dirty="0">
                <a:solidFill>
                  <a:schemeClr val="accent1"/>
                </a:solidFill>
              </a:rPr>
              <a:t>1</a:t>
            </a:r>
            <a:endParaRPr lang="en-US" i="1" dirty="0">
              <a:solidFill>
                <a:schemeClr val="accent1"/>
              </a:solidFill>
            </a:endParaRPr>
          </a:p>
        </p:txBody>
      </p:sp>
      <p:sp>
        <p:nvSpPr>
          <p:cNvPr id="123935" name="Text Box 31"/>
          <p:cNvSpPr txBox="1">
            <a:spLocks noChangeArrowheads="1"/>
          </p:cNvSpPr>
          <p:nvPr/>
        </p:nvSpPr>
        <p:spPr bwMode="auto">
          <a:xfrm>
            <a:off x="9989756" y="467775"/>
            <a:ext cx="324127" cy="307777"/>
          </a:xfrm>
          <a:prstGeom prst="rect">
            <a:avLst/>
          </a:prstGeom>
          <a:noFill/>
          <a:ln w="38100" algn="ctr">
            <a:noFill/>
            <a:miter lim="800000"/>
            <a:headEnd/>
            <a:tailEnd/>
          </a:ln>
          <a:effectLst/>
        </p:spPr>
        <p:txBody>
          <a:bodyPr wrap="none">
            <a:spAutoFit/>
          </a:bodyPr>
          <a:lstStyle/>
          <a:p>
            <a:r>
              <a:rPr lang="en-US" i="1" dirty="0">
                <a:solidFill>
                  <a:schemeClr val="accent1"/>
                </a:solidFill>
              </a:rPr>
              <a:t>x</a:t>
            </a:r>
            <a:r>
              <a:rPr lang="en-US" i="1" baseline="-25000" dirty="0">
                <a:solidFill>
                  <a:schemeClr val="accent1"/>
                </a:solidFill>
              </a:rPr>
              <a:t>2</a:t>
            </a:r>
            <a:endParaRPr lang="en-US" i="1" dirty="0">
              <a:solidFill>
                <a:schemeClr val="accent1"/>
              </a:solidFill>
            </a:endParaRPr>
          </a:p>
        </p:txBody>
      </p:sp>
      <p:sp>
        <p:nvSpPr>
          <p:cNvPr id="123936" name="Text Box 32"/>
          <p:cNvSpPr txBox="1">
            <a:spLocks noChangeArrowheads="1"/>
          </p:cNvSpPr>
          <p:nvPr/>
        </p:nvSpPr>
        <p:spPr bwMode="auto">
          <a:xfrm>
            <a:off x="11724893" y="1344075"/>
            <a:ext cx="324127" cy="307777"/>
          </a:xfrm>
          <a:prstGeom prst="rect">
            <a:avLst/>
          </a:prstGeom>
          <a:noFill/>
          <a:ln w="38100" algn="ctr">
            <a:noFill/>
            <a:miter lim="800000"/>
            <a:headEnd/>
            <a:tailEnd/>
          </a:ln>
          <a:effectLst/>
        </p:spPr>
        <p:txBody>
          <a:bodyPr wrap="none">
            <a:spAutoFit/>
          </a:bodyPr>
          <a:lstStyle/>
          <a:p>
            <a:r>
              <a:rPr lang="en-US" i="1" dirty="0">
                <a:solidFill>
                  <a:schemeClr val="accent1"/>
                </a:solidFill>
              </a:rPr>
              <a:t>x</a:t>
            </a:r>
            <a:r>
              <a:rPr lang="en-US" i="1" baseline="-25000" dirty="0">
                <a:solidFill>
                  <a:schemeClr val="accent1"/>
                </a:solidFill>
              </a:rPr>
              <a:t>3</a:t>
            </a:r>
            <a:endParaRPr lang="en-US" i="1" dirty="0">
              <a:solidFill>
                <a:schemeClr val="accent1"/>
              </a:solidFill>
            </a:endParaRPr>
          </a:p>
        </p:txBody>
      </p:sp>
      <p:sp>
        <p:nvSpPr>
          <p:cNvPr id="123937" name="Line 33"/>
          <p:cNvSpPr>
            <a:spLocks noChangeShapeType="1"/>
          </p:cNvSpPr>
          <p:nvPr/>
        </p:nvSpPr>
        <p:spPr bwMode="auto">
          <a:xfrm flipH="1">
            <a:off x="10275782" y="1767937"/>
            <a:ext cx="12700" cy="1408113"/>
          </a:xfrm>
          <a:prstGeom prst="line">
            <a:avLst/>
          </a:prstGeom>
          <a:noFill/>
          <a:ln w="38100">
            <a:solidFill>
              <a:schemeClr val="bg1"/>
            </a:solidFill>
            <a:prstDash val="sysDot"/>
            <a:round/>
            <a:headEnd/>
            <a:tailEnd/>
          </a:ln>
          <a:effectLst/>
        </p:spPr>
        <p:txBody>
          <a:bodyPr wrap="none" anchor="ctr"/>
          <a:lstStyle/>
          <a:p>
            <a:endParaRPr lang="en-US"/>
          </a:p>
        </p:txBody>
      </p:sp>
      <p:graphicFrame>
        <p:nvGraphicFramePr>
          <p:cNvPr id="123940" name="Object 36"/>
          <p:cNvGraphicFramePr>
            <a:graphicFrameLocks noChangeAspect="1"/>
          </p:cNvGraphicFramePr>
          <p:nvPr>
            <p:extLst>
              <p:ext uri="{D42A27DB-BD31-4B8C-83A1-F6EECF244321}">
                <p14:modId xmlns:p14="http://schemas.microsoft.com/office/powerpoint/2010/main" val="3536884691"/>
              </p:ext>
            </p:extLst>
          </p:nvPr>
        </p:nvGraphicFramePr>
        <p:xfrm>
          <a:off x="7553046" y="3337919"/>
          <a:ext cx="1960563" cy="549275"/>
        </p:xfrm>
        <a:graphic>
          <a:graphicData uri="http://schemas.openxmlformats.org/presentationml/2006/ole">
            <mc:AlternateContent xmlns:mc="http://schemas.openxmlformats.org/markup-compatibility/2006">
              <mc:Choice xmlns:v="urn:schemas-microsoft-com:vml" Requires="v">
                <p:oleObj name="Equation" r:id="rId10" imgW="1180800" imgH="330120" progId="Equation.DSMT4">
                  <p:embed/>
                </p:oleObj>
              </mc:Choice>
              <mc:Fallback>
                <p:oleObj name="Equation" r:id="rId10" imgW="1180800" imgH="330120" progId="Equation.DSMT4">
                  <p:embed/>
                  <p:pic>
                    <p:nvPicPr>
                      <p:cNvPr id="123940" name="Object 36"/>
                      <p:cNvPicPr>
                        <a:picLocks noChangeAspect="1" noChangeArrowheads="1"/>
                      </p:cNvPicPr>
                      <p:nvPr/>
                    </p:nvPicPr>
                    <p:blipFill>
                      <a:blip r:embed="rId11"/>
                      <a:srcRect/>
                      <a:stretch>
                        <a:fillRect/>
                      </a:stretch>
                    </p:blipFill>
                    <p:spPr bwMode="auto">
                      <a:xfrm>
                        <a:off x="7553046" y="3337919"/>
                        <a:ext cx="1960563"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3941" name="Object 37"/>
          <p:cNvGraphicFramePr>
            <a:graphicFrameLocks noChangeAspect="1"/>
          </p:cNvGraphicFramePr>
          <p:nvPr>
            <p:extLst>
              <p:ext uri="{D42A27DB-BD31-4B8C-83A1-F6EECF244321}">
                <p14:modId xmlns:p14="http://schemas.microsoft.com/office/powerpoint/2010/main" val="740910639"/>
              </p:ext>
            </p:extLst>
          </p:nvPr>
        </p:nvGraphicFramePr>
        <p:xfrm>
          <a:off x="7509103" y="4674157"/>
          <a:ext cx="3151187" cy="704850"/>
        </p:xfrm>
        <a:graphic>
          <a:graphicData uri="http://schemas.openxmlformats.org/presentationml/2006/ole">
            <mc:AlternateContent xmlns:mc="http://schemas.openxmlformats.org/markup-compatibility/2006">
              <mc:Choice xmlns:v="urn:schemas-microsoft-com:vml" Requires="v">
                <p:oleObj name="Equation" r:id="rId12" imgW="1930320" imgH="431640" progId="Equation.DSMT4">
                  <p:embed/>
                </p:oleObj>
              </mc:Choice>
              <mc:Fallback>
                <p:oleObj name="Equation" r:id="rId12" imgW="1930320" imgH="431640" progId="Equation.DSMT4">
                  <p:embed/>
                  <p:pic>
                    <p:nvPicPr>
                      <p:cNvPr id="123941" name="Object 37"/>
                      <p:cNvPicPr>
                        <a:picLocks noChangeAspect="1" noChangeArrowheads="1"/>
                      </p:cNvPicPr>
                      <p:nvPr/>
                    </p:nvPicPr>
                    <p:blipFill>
                      <a:blip r:embed="rId13"/>
                      <a:srcRect/>
                      <a:stretch>
                        <a:fillRect/>
                      </a:stretch>
                    </p:blipFill>
                    <p:spPr bwMode="auto">
                      <a:xfrm>
                        <a:off x="7509103" y="4674157"/>
                        <a:ext cx="3151187"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942" name="Line 38"/>
          <p:cNvSpPr>
            <a:spLocks noChangeShapeType="1"/>
          </p:cNvSpPr>
          <p:nvPr/>
        </p:nvSpPr>
        <p:spPr bwMode="auto">
          <a:xfrm>
            <a:off x="8486669" y="2441036"/>
            <a:ext cx="3602038" cy="0"/>
          </a:xfrm>
          <a:prstGeom prst="line">
            <a:avLst/>
          </a:prstGeom>
          <a:noFill/>
          <a:ln w="38100">
            <a:solidFill>
              <a:schemeClr val="accent1"/>
            </a:solidFill>
            <a:prstDash val="dash"/>
            <a:round/>
            <a:headEnd/>
            <a:tailEnd/>
          </a:ln>
          <a:effectLst/>
        </p:spPr>
        <p:txBody>
          <a:bodyPr wrap="none" anchor="ctr"/>
          <a:lstStyle/>
          <a:p>
            <a:endParaRPr lang="en-US"/>
          </a:p>
        </p:txBody>
      </p:sp>
      <p:sp>
        <p:nvSpPr>
          <p:cNvPr id="123943" name="Line 39"/>
          <p:cNvSpPr>
            <a:spLocks noChangeShapeType="1"/>
          </p:cNvSpPr>
          <p:nvPr/>
        </p:nvSpPr>
        <p:spPr bwMode="auto">
          <a:xfrm flipV="1">
            <a:off x="8493019" y="2053686"/>
            <a:ext cx="0" cy="641350"/>
          </a:xfrm>
          <a:prstGeom prst="line">
            <a:avLst/>
          </a:prstGeom>
          <a:noFill/>
          <a:ln w="38100">
            <a:solidFill>
              <a:schemeClr val="accent1"/>
            </a:solidFill>
            <a:round/>
            <a:headEnd/>
            <a:tailEnd type="triangle" w="med" len="med"/>
          </a:ln>
          <a:effectLst/>
        </p:spPr>
        <p:txBody>
          <a:bodyPr wrap="none" anchor="ctr"/>
          <a:lstStyle/>
          <a:p>
            <a:endParaRPr lang="en-US"/>
          </a:p>
        </p:txBody>
      </p:sp>
      <p:sp>
        <p:nvSpPr>
          <p:cNvPr id="123944" name="Text Box 40"/>
          <p:cNvSpPr txBox="1">
            <a:spLocks noChangeArrowheads="1"/>
          </p:cNvSpPr>
          <p:nvPr/>
        </p:nvSpPr>
        <p:spPr bwMode="auto">
          <a:xfrm>
            <a:off x="8534591" y="2117187"/>
            <a:ext cx="264816" cy="307777"/>
          </a:xfrm>
          <a:prstGeom prst="rect">
            <a:avLst/>
          </a:prstGeom>
          <a:noFill/>
          <a:ln w="38100" algn="ctr">
            <a:noFill/>
            <a:miter lim="800000"/>
            <a:headEnd/>
            <a:tailEnd/>
          </a:ln>
          <a:effectLst/>
        </p:spPr>
        <p:txBody>
          <a:bodyPr wrap="none">
            <a:spAutoFit/>
          </a:bodyPr>
          <a:lstStyle/>
          <a:p>
            <a:r>
              <a:rPr lang="en-US" i="1">
                <a:solidFill>
                  <a:schemeClr val="accent1"/>
                </a:solidFill>
              </a:rPr>
              <a:t>x</a:t>
            </a:r>
          </a:p>
        </p:txBody>
      </p:sp>
      <p:graphicFrame>
        <p:nvGraphicFramePr>
          <p:cNvPr id="123945" name="Object 41"/>
          <p:cNvGraphicFramePr>
            <a:graphicFrameLocks noChangeAspect="1"/>
          </p:cNvGraphicFramePr>
          <p:nvPr>
            <p:extLst>
              <p:ext uri="{D42A27DB-BD31-4B8C-83A1-F6EECF244321}">
                <p14:modId xmlns:p14="http://schemas.microsoft.com/office/powerpoint/2010/main" val="3744640798"/>
              </p:ext>
            </p:extLst>
          </p:nvPr>
        </p:nvGraphicFramePr>
        <p:xfrm>
          <a:off x="7841398" y="5498656"/>
          <a:ext cx="4184650" cy="1187450"/>
        </p:xfrm>
        <a:graphic>
          <a:graphicData uri="http://schemas.openxmlformats.org/presentationml/2006/ole">
            <mc:AlternateContent xmlns:mc="http://schemas.openxmlformats.org/markup-compatibility/2006">
              <mc:Choice xmlns:v="urn:schemas-microsoft-com:vml" Requires="v">
                <p:oleObj name="Equation" r:id="rId14" imgW="1562040" imgH="571320" progId="Equation.DSMT4">
                  <p:embed/>
                </p:oleObj>
              </mc:Choice>
              <mc:Fallback>
                <p:oleObj name="Equation" r:id="rId14" imgW="1562040" imgH="571320" progId="Equation.DSMT4">
                  <p:embed/>
                  <p:pic>
                    <p:nvPicPr>
                      <p:cNvPr id="123945" name="Object 41"/>
                      <p:cNvPicPr>
                        <a:picLocks noChangeAspect="1" noChangeArrowheads="1"/>
                      </p:cNvPicPr>
                      <p:nvPr/>
                    </p:nvPicPr>
                    <p:blipFill>
                      <a:blip r:embed="rId15"/>
                      <a:srcRect/>
                      <a:stretch>
                        <a:fillRect/>
                      </a:stretch>
                    </p:blipFill>
                    <p:spPr bwMode="auto">
                      <a:xfrm>
                        <a:off x="7841398" y="5498656"/>
                        <a:ext cx="41846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946" name="Object 42"/>
          <p:cNvGraphicFramePr>
            <a:graphicFrameLocks noChangeAspect="1"/>
          </p:cNvGraphicFramePr>
          <p:nvPr>
            <p:extLst>
              <p:ext uri="{D42A27DB-BD31-4B8C-83A1-F6EECF244321}">
                <p14:modId xmlns:p14="http://schemas.microsoft.com/office/powerpoint/2010/main" val="2291328699"/>
              </p:ext>
            </p:extLst>
          </p:nvPr>
        </p:nvGraphicFramePr>
        <p:xfrm>
          <a:off x="9436111" y="3264894"/>
          <a:ext cx="1306512" cy="695325"/>
        </p:xfrm>
        <a:graphic>
          <a:graphicData uri="http://schemas.openxmlformats.org/presentationml/2006/ole">
            <mc:AlternateContent xmlns:mc="http://schemas.openxmlformats.org/markup-compatibility/2006">
              <mc:Choice xmlns:v="urn:schemas-microsoft-com:vml" Requires="v">
                <p:oleObj name="Equation" r:id="rId16" imgW="787320" imgH="419040" progId="Equation.DSMT4">
                  <p:embed/>
                </p:oleObj>
              </mc:Choice>
              <mc:Fallback>
                <p:oleObj name="Equation" r:id="rId16" imgW="787320" imgH="419040" progId="Equation.DSMT4">
                  <p:embed/>
                  <p:pic>
                    <p:nvPicPr>
                      <p:cNvPr id="123946" name="Object 42"/>
                      <p:cNvPicPr>
                        <a:picLocks noChangeAspect="1" noChangeArrowheads="1"/>
                      </p:cNvPicPr>
                      <p:nvPr/>
                    </p:nvPicPr>
                    <p:blipFill>
                      <a:blip r:embed="rId17"/>
                      <a:srcRect/>
                      <a:stretch>
                        <a:fillRect/>
                      </a:stretch>
                    </p:blipFill>
                    <p:spPr bwMode="auto">
                      <a:xfrm>
                        <a:off x="9436111" y="3264894"/>
                        <a:ext cx="1306512"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3947" name="Object 43"/>
          <p:cNvGraphicFramePr>
            <a:graphicFrameLocks noChangeAspect="1"/>
          </p:cNvGraphicFramePr>
          <p:nvPr>
            <p:extLst>
              <p:ext uri="{D42A27DB-BD31-4B8C-83A1-F6EECF244321}">
                <p14:modId xmlns:p14="http://schemas.microsoft.com/office/powerpoint/2010/main" val="2896124857"/>
              </p:ext>
            </p:extLst>
          </p:nvPr>
        </p:nvGraphicFramePr>
        <p:xfrm>
          <a:off x="7472389" y="3940516"/>
          <a:ext cx="1349375" cy="695325"/>
        </p:xfrm>
        <a:graphic>
          <a:graphicData uri="http://schemas.openxmlformats.org/presentationml/2006/ole">
            <mc:AlternateContent xmlns:mc="http://schemas.openxmlformats.org/markup-compatibility/2006">
              <mc:Choice xmlns:v="urn:schemas-microsoft-com:vml" Requires="v">
                <p:oleObj name="Equation" r:id="rId18" imgW="812520" imgH="419040" progId="Equation.DSMT4">
                  <p:embed/>
                </p:oleObj>
              </mc:Choice>
              <mc:Fallback>
                <p:oleObj name="Equation" r:id="rId18" imgW="812520" imgH="419040" progId="Equation.DSMT4">
                  <p:embed/>
                  <p:pic>
                    <p:nvPicPr>
                      <p:cNvPr id="123947" name="Object 43"/>
                      <p:cNvPicPr>
                        <a:picLocks noChangeAspect="1" noChangeArrowheads="1"/>
                      </p:cNvPicPr>
                      <p:nvPr/>
                    </p:nvPicPr>
                    <p:blipFill>
                      <a:blip r:embed="rId19"/>
                      <a:srcRect/>
                      <a:stretch>
                        <a:fillRect/>
                      </a:stretch>
                    </p:blipFill>
                    <p:spPr bwMode="auto">
                      <a:xfrm>
                        <a:off x="7472389" y="3940516"/>
                        <a:ext cx="134937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3948" name="Object 44"/>
          <p:cNvGraphicFramePr>
            <a:graphicFrameLocks noChangeAspect="1"/>
          </p:cNvGraphicFramePr>
          <p:nvPr>
            <p:extLst>
              <p:ext uri="{D42A27DB-BD31-4B8C-83A1-F6EECF244321}">
                <p14:modId xmlns:p14="http://schemas.microsoft.com/office/powerpoint/2010/main" val="2654114576"/>
              </p:ext>
            </p:extLst>
          </p:nvPr>
        </p:nvGraphicFramePr>
        <p:xfrm>
          <a:off x="9649561" y="3961152"/>
          <a:ext cx="568325" cy="654050"/>
        </p:xfrm>
        <a:graphic>
          <a:graphicData uri="http://schemas.openxmlformats.org/presentationml/2006/ole">
            <mc:AlternateContent xmlns:mc="http://schemas.openxmlformats.org/markup-compatibility/2006">
              <mc:Choice xmlns:v="urn:schemas-microsoft-com:vml" Requires="v">
                <p:oleObj name="Equation" r:id="rId20" imgW="342720" imgH="393480" progId="Equation.DSMT4">
                  <p:embed/>
                </p:oleObj>
              </mc:Choice>
              <mc:Fallback>
                <p:oleObj name="Equation" r:id="rId20" imgW="342720" imgH="393480" progId="Equation.DSMT4">
                  <p:embed/>
                  <p:pic>
                    <p:nvPicPr>
                      <p:cNvPr id="123948" name="Object 44"/>
                      <p:cNvPicPr>
                        <a:picLocks noChangeAspect="1" noChangeArrowheads="1"/>
                      </p:cNvPicPr>
                      <p:nvPr/>
                    </p:nvPicPr>
                    <p:blipFill>
                      <a:blip r:embed="rId21"/>
                      <a:srcRect/>
                      <a:stretch>
                        <a:fillRect/>
                      </a:stretch>
                    </p:blipFill>
                    <p:spPr bwMode="auto">
                      <a:xfrm>
                        <a:off x="9649561" y="3961152"/>
                        <a:ext cx="5683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3949" name="Object 45"/>
          <p:cNvGraphicFramePr>
            <a:graphicFrameLocks noChangeAspect="1"/>
          </p:cNvGraphicFramePr>
          <p:nvPr>
            <p:extLst>
              <p:ext uri="{D42A27DB-BD31-4B8C-83A1-F6EECF244321}">
                <p14:modId xmlns:p14="http://schemas.microsoft.com/office/powerpoint/2010/main" val="3747038904"/>
              </p:ext>
            </p:extLst>
          </p:nvPr>
        </p:nvGraphicFramePr>
        <p:xfrm>
          <a:off x="10282583" y="3961152"/>
          <a:ext cx="1265237" cy="654050"/>
        </p:xfrm>
        <a:graphic>
          <a:graphicData uri="http://schemas.openxmlformats.org/presentationml/2006/ole">
            <mc:AlternateContent xmlns:mc="http://schemas.openxmlformats.org/markup-compatibility/2006">
              <mc:Choice xmlns:v="urn:schemas-microsoft-com:vml" Requires="v">
                <p:oleObj name="Equation" r:id="rId22" imgW="761760" imgH="393480" progId="Equation.DSMT4">
                  <p:embed/>
                </p:oleObj>
              </mc:Choice>
              <mc:Fallback>
                <p:oleObj name="Equation" r:id="rId22" imgW="761760" imgH="393480" progId="Equation.DSMT4">
                  <p:embed/>
                  <p:pic>
                    <p:nvPicPr>
                      <p:cNvPr id="123949" name="Object 45"/>
                      <p:cNvPicPr>
                        <a:picLocks noChangeAspect="1" noChangeArrowheads="1"/>
                      </p:cNvPicPr>
                      <p:nvPr/>
                    </p:nvPicPr>
                    <p:blipFill>
                      <a:blip r:embed="rId23"/>
                      <a:srcRect/>
                      <a:stretch>
                        <a:fillRect/>
                      </a:stretch>
                    </p:blipFill>
                    <p:spPr bwMode="auto">
                      <a:xfrm>
                        <a:off x="10282583" y="3961152"/>
                        <a:ext cx="12652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3950" name="Object 46"/>
          <p:cNvGraphicFramePr>
            <a:graphicFrameLocks noChangeAspect="1"/>
          </p:cNvGraphicFramePr>
          <p:nvPr>
            <p:extLst>
              <p:ext uri="{D42A27DB-BD31-4B8C-83A1-F6EECF244321}">
                <p14:modId xmlns:p14="http://schemas.microsoft.com/office/powerpoint/2010/main" val="3485069805"/>
              </p:ext>
            </p:extLst>
          </p:nvPr>
        </p:nvGraphicFramePr>
        <p:xfrm>
          <a:off x="8862468" y="3908766"/>
          <a:ext cx="781050" cy="758825"/>
        </p:xfrm>
        <a:graphic>
          <a:graphicData uri="http://schemas.openxmlformats.org/presentationml/2006/ole">
            <mc:AlternateContent xmlns:mc="http://schemas.openxmlformats.org/markup-compatibility/2006">
              <mc:Choice xmlns:v="urn:schemas-microsoft-com:vml" Requires="v">
                <p:oleObj name="Equation" r:id="rId24" imgW="469800" imgH="457200" progId="Equation.DSMT4">
                  <p:embed/>
                </p:oleObj>
              </mc:Choice>
              <mc:Fallback>
                <p:oleObj name="Equation" r:id="rId24" imgW="469800" imgH="457200" progId="Equation.DSMT4">
                  <p:embed/>
                  <p:pic>
                    <p:nvPicPr>
                      <p:cNvPr id="123950" name="Object 46"/>
                      <p:cNvPicPr>
                        <a:picLocks noChangeAspect="1" noChangeArrowheads="1"/>
                      </p:cNvPicPr>
                      <p:nvPr/>
                    </p:nvPicPr>
                    <p:blipFill>
                      <a:blip r:embed="rId25"/>
                      <a:srcRect/>
                      <a:stretch>
                        <a:fillRect/>
                      </a:stretch>
                    </p:blipFill>
                    <p:spPr bwMode="auto">
                      <a:xfrm>
                        <a:off x="8862468" y="3908766"/>
                        <a:ext cx="78105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3951" name="Object 47"/>
          <p:cNvGraphicFramePr>
            <a:graphicFrameLocks noChangeAspect="1"/>
          </p:cNvGraphicFramePr>
          <p:nvPr>
            <p:extLst>
              <p:ext uri="{D42A27DB-BD31-4B8C-83A1-F6EECF244321}">
                <p14:modId xmlns:p14="http://schemas.microsoft.com/office/powerpoint/2010/main" val="1640240951"/>
              </p:ext>
            </p:extLst>
          </p:nvPr>
        </p:nvGraphicFramePr>
        <p:xfrm>
          <a:off x="10801631" y="3233144"/>
          <a:ext cx="1011238" cy="758825"/>
        </p:xfrm>
        <a:graphic>
          <a:graphicData uri="http://schemas.openxmlformats.org/presentationml/2006/ole">
            <mc:AlternateContent xmlns:mc="http://schemas.openxmlformats.org/markup-compatibility/2006">
              <mc:Choice xmlns:v="urn:schemas-microsoft-com:vml" Requires="v">
                <p:oleObj name="Equation" r:id="rId26" imgW="609480" imgH="457200" progId="Equation.DSMT4">
                  <p:embed/>
                </p:oleObj>
              </mc:Choice>
              <mc:Fallback>
                <p:oleObj name="Equation" r:id="rId26" imgW="609480" imgH="457200" progId="Equation.DSMT4">
                  <p:embed/>
                  <p:pic>
                    <p:nvPicPr>
                      <p:cNvPr id="123951" name="Object 47"/>
                      <p:cNvPicPr>
                        <a:picLocks noChangeAspect="1" noChangeArrowheads="1"/>
                      </p:cNvPicPr>
                      <p:nvPr/>
                    </p:nvPicPr>
                    <p:blipFill>
                      <a:blip r:embed="rId27"/>
                      <a:srcRect/>
                      <a:stretch>
                        <a:fillRect/>
                      </a:stretch>
                    </p:blipFill>
                    <p:spPr bwMode="auto">
                      <a:xfrm>
                        <a:off x="10801631" y="3233144"/>
                        <a:ext cx="1011238"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2259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9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9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9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39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9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39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391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239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3920"/>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239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39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39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3907">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3907">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3907">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3907">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3907">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3907">
                                            <p:txEl>
                                              <p:pRg st="7" end="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3907">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123935"/>
                                        </p:tgtEl>
                                        <p:attrNameLst>
                                          <p:attrName>style.visibility</p:attrName>
                                        </p:attrNameLst>
                                      </p:cBhvr>
                                      <p:to>
                                        <p:strVal val="visible"/>
                                      </p:to>
                                    </p:set>
                                    <p:anim calcmode="lin" valueType="num">
                                      <p:cBhvr>
                                        <p:cTn id="55" dur="500" fill="hold"/>
                                        <p:tgtEl>
                                          <p:spTgt spid="123935"/>
                                        </p:tgtEl>
                                        <p:attrNameLst>
                                          <p:attrName>ppt_w</p:attrName>
                                        </p:attrNameLst>
                                      </p:cBhvr>
                                      <p:tavLst>
                                        <p:tav tm="0">
                                          <p:val>
                                            <p:fltVal val="0"/>
                                          </p:val>
                                        </p:tav>
                                        <p:tav tm="100000">
                                          <p:val>
                                            <p:strVal val="#ppt_w"/>
                                          </p:val>
                                        </p:tav>
                                      </p:tavLst>
                                    </p:anim>
                                    <p:anim calcmode="lin" valueType="num">
                                      <p:cBhvr>
                                        <p:cTn id="56" dur="500" fill="hold"/>
                                        <p:tgtEl>
                                          <p:spTgt spid="123935"/>
                                        </p:tgtEl>
                                        <p:attrNameLst>
                                          <p:attrName>ppt_h</p:attrName>
                                        </p:attrNameLst>
                                      </p:cBhvr>
                                      <p:tavLst>
                                        <p:tav tm="0">
                                          <p:val>
                                            <p:fltVal val="0"/>
                                          </p:val>
                                        </p:tav>
                                        <p:tav tm="100000">
                                          <p:val>
                                            <p:strVal val="#ppt_h"/>
                                          </p:val>
                                        </p:tav>
                                      </p:tavLst>
                                    </p:anim>
                                    <p:animEffect transition="in" filter="fade">
                                      <p:cBhvr>
                                        <p:cTn id="57" dur="500"/>
                                        <p:tgtEl>
                                          <p:spTgt spid="123935"/>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23942"/>
                                        </p:tgtEl>
                                        <p:attrNameLst>
                                          <p:attrName>style.visibility</p:attrName>
                                        </p:attrNameLst>
                                      </p:cBhvr>
                                      <p:to>
                                        <p:strVal val="visible"/>
                                      </p:to>
                                    </p:set>
                                    <p:animEffect transition="in" filter="blinds(horizontal)">
                                      <p:cBhvr>
                                        <p:cTn id="60" dur="500"/>
                                        <p:tgtEl>
                                          <p:spTgt spid="123942"/>
                                        </p:tgtEl>
                                      </p:cBhvr>
                                    </p:animEffect>
                                  </p:childTnLst>
                                </p:cTn>
                              </p:par>
                              <p:par>
                                <p:cTn id="61" presetID="53" presetClass="entr" presetSubtype="0" fill="hold" grpId="0" nodeType="withEffect">
                                  <p:stCondLst>
                                    <p:cond delay="0"/>
                                  </p:stCondLst>
                                  <p:childTnLst>
                                    <p:set>
                                      <p:cBhvr>
                                        <p:cTn id="62" dur="1" fill="hold">
                                          <p:stCondLst>
                                            <p:cond delay="0"/>
                                          </p:stCondLst>
                                        </p:cTn>
                                        <p:tgtEl>
                                          <p:spTgt spid="123927"/>
                                        </p:tgtEl>
                                        <p:attrNameLst>
                                          <p:attrName>style.visibility</p:attrName>
                                        </p:attrNameLst>
                                      </p:cBhvr>
                                      <p:to>
                                        <p:strVal val="visible"/>
                                      </p:to>
                                    </p:set>
                                    <p:anim calcmode="lin" valueType="num">
                                      <p:cBhvr>
                                        <p:cTn id="63" dur="500" fill="hold"/>
                                        <p:tgtEl>
                                          <p:spTgt spid="123927"/>
                                        </p:tgtEl>
                                        <p:attrNameLst>
                                          <p:attrName>ppt_w</p:attrName>
                                        </p:attrNameLst>
                                      </p:cBhvr>
                                      <p:tavLst>
                                        <p:tav tm="0">
                                          <p:val>
                                            <p:fltVal val="0"/>
                                          </p:val>
                                        </p:tav>
                                        <p:tav tm="100000">
                                          <p:val>
                                            <p:strVal val="#ppt_w"/>
                                          </p:val>
                                        </p:tav>
                                      </p:tavLst>
                                    </p:anim>
                                    <p:anim calcmode="lin" valueType="num">
                                      <p:cBhvr>
                                        <p:cTn id="64" dur="500" fill="hold"/>
                                        <p:tgtEl>
                                          <p:spTgt spid="123927"/>
                                        </p:tgtEl>
                                        <p:attrNameLst>
                                          <p:attrName>ppt_h</p:attrName>
                                        </p:attrNameLst>
                                      </p:cBhvr>
                                      <p:tavLst>
                                        <p:tav tm="0">
                                          <p:val>
                                            <p:fltVal val="0"/>
                                          </p:val>
                                        </p:tav>
                                        <p:tav tm="100000">
                                          <p:val>
                                            <p:strVal val="#ppt_h"/>
                                          </p:val>
                                        </p:tav>
                                      </p:tavLst>
                                    </p:anim>
                                    <p:animEffect transition="in" filter="fade">
                                      <p:cBhvr>
                                        <p:cTn id="65" dur="500"/>
                                        <p:tgtEl>
                                          <p:spTgt spid="123927"/>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123922"/>
                                        </p:tgtEl>
                                        <p:attrNameLst>
                                          <p:attrName>style.visibility</p:attrName>
                                        </p:attrNameLst>
                                      </p:cBhvr>
                                      <p:to>
                                        <p:strVal val="visible"/>
                                      </p:to>
                                    </p:set>
                                    <p:anim calcmode="lin" valueType="num">
                                      <p:cBhvr>
                                        <p:cTn id="68" dur="500" fill="hold"/>
                                        <p:tgtEl>
                                          <p:spTgt spid="123922"/>
                                        </p:tgtEl>
                                        <p:attrNameLst>
                                          <p:attrName>ppt_w</p:attrName>
                                        </p:attrNameLst>
                                      </p:cBhvr>
                                      <p:tavLst>
                                        <p:tav tm="0">
                                          <p:val>
                                            <p:fltVal val="0"/>
                                          </p:val>
                                        </p:tav>
                                        <p:tav tm="100000">
                                          <p:val>
                                            <p:strVal val="#ppt_w"/>
                                          </p:val>
                                        </p:tav>
                                      </p:tavLst>
                                    </p:anim>
                                    <p:anim calcmode="lin" valueType="num">
                                      <p:cBhvr>
                                        <p:cTn id="69" dur="500" fill="hold"/>
                                        <p:tgtEl>
                                          <p:spTgt spid="123922"/>
                                        </p:tgtEl>
                                        <p:attrNameLst>
                                          <p:attrName>ppt_h</p:attrName>
                                        </p:attrNameLst>
                                      </p:cBhvr>
                                      <p:tavLst>
                                        <p:tav tm="0">
                                          <p:val>
                                            <p:fltVal val="0"/>
                                          </p:val>
                                        </p:tav>
                                        <p:tav tm="100000">
                                          <p:val>
                                            <p:strVal val="#ppt_h"/>
                                          </p:val>
                                        </p:tav>
                                      </p:tavLst>
                                    </p:anim>
                                    <p:animEffect transition="in" filter="fade">
                                      <p:cBhvr>
                                        <p:cTn id="70" dur="500"/>
                                        <p:tgtEl>
                                          <p:spTgt spid="123922"/>
                                        </p:tgtEl>
                                      </p:cBhvr>
                                    </p:animEffect>
                                  </p:childTnLst>
                                </p:cTn>
                              </p:par>
                              <p:par>
                                <p:cTn id="71" presetID="53" presetClass="entr" presetSubtype="0" fill="hold" grpId="0" nodeType="withEffect">
                                  <p:stCondLst>
                                    <p:cond delay="0"/>
                                  </p:stCondLst>
                                  <p:childTnLst>
                                    <p:set>
                                      <p:cBhvr>
                                        <p:cTn id="72" dur="1" fill="hold">
                                          <p:stCondLst>
                                            <p:cond delay="0"/>
                                          </p:stCondLst>
                                        </p:cTn>
                                        <p:tgtEl>
                                          <p:spTgt spid="123936"/>
                                        </p:tgtEl>
                                        <p:attrNameLst>
                                          <p:attrName>style.visibility</p:attrName>
                                        </p:attrNameLst>
                                      </p:cBhvr>
                                      <p:to>
                                        <p:strVal val="visible"/>
                                      </p:to>
                                    </p:set>
                                    <p:anim calcmode="lin" valueType="num">
                                      <p:cBhvr>
                                        <p:cTn id="73" dur="500" fill="hold"/>
                                        <p:tgtEl>
                                          <p:spTgt spid="123936"/>
                                        </p:tgtEl>
                                        <p:attrNameLst>
                                          <p:attrName>ppt_w</p:attrName>
                                        </p:attrNameLst>
                                      </p:cBhvr>
                                      <p:tavLst>
                                        <p:tav tm="0">
                                          <p:val>
                                            <p:fltVal val="0"/>
                                          </p:val>
                                        </p:tav>
                                        <p:tav tm="100000">
                                          <p:val>
                                            <p:strVal val="#ppt_w"/>
                                          </p:val>
                                        </p:tav>
                                      </p:tavLst>
                                    </p:anim>
                                    <p:anim calcmode="lin" valueType="num">
                                      <p:cBhvr>
                                        <p:cTn id="74" dur="500" fill="hold"/>
                                        <p:tgtEl>
                                          <p:spTgt spid="123936"/>
                                        </p:tgtEl>
                                        <p:attrNameLst>
                                          <p:attrName>ppt_h</p:attrName>
                                        </p:attrNameLst>
                                      </p:cBhvr>
                                      <p:tavLst>
                                        <p:tav tm="0">
                                          <p:val>
                                            <p:fltVal val="0"/>
                                          </p:val>
                                        </p:tav>
                                        <p:tav tm="100000">
                                          <p:val>
                                            <p:strVal val="#ppt_h"/>
                                          </p:val>
                                        </p:tav>
                                      </p:tavLst>
                                    </p:anim>
                                    <p:animEffect transition="in" filter="fade">
                                      <p:cBhvr>
                                        <p:cTn id="75" dur="500"/>
                                        <p:tgtEl>
                                          <p:spTgt spid="123936"/>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123928"/>
                                        </p:tgtEl>
                                        <p:attrNameLst>
                                          <p:attrName>style.visibility</p:attrName>
                                        </p:attrNameLst>
                                      </p:cBhvr>
                                      <p:to>
                                        <p:strVal val="visible"/>
                                      </p:to>
                                    </p:set>
                                    <p:anim calcmode="lin" valueType="num">
                                      <p:cBhvr>
                                        <p:cTn id="78" dur="500" fill="hold"/>
                                        <p:tgtEl>
                                          <p:spTgt spid="123928"/>
                                        </p:tgtEl>
                                        <p:attrNameLst>
                                          <p:attrName>ppt_w</p:attrName>
                                        </p:attrNameLst>
                                      </p:cBhvr>
                                      <p:tavLst>
                                        <p:tav tm="0">
                                          <p:val>
                                            <p:fltVal val="0"/>
                                          </p:val>
                                        </p:tav>
                                        <p:tav tm="100000">
                                          <p:val>
                                            <p:strVal val="#ppt_w"/>
                                          </p:val>
                                        </p:tav>
                                      </p:tavLst>
                                    </p:anim>
                                    <p:anim calcmode="lin" valueType="num">
                                      <p:cBhvr>
                                        <p:cTn id="79" dur="500" fill="hold"/>
                                        <p:tgtEl>
                                          <p:spTgt spid="123928"/>
                                        </p:tgtEl>
                                        <p:attrNameLst>
                                          <p:attrName>ppt_h</p:attrName>
                                        </p:attrNameLst>
                                      </p:cBhvr>
                                      <p:tavLst>
                                        <p:tav tm="0">
                                          <p:val>
                                            <p:fltVal val="0"/>
                                          </p:val>
                                        </p:tav>
                                        <p:tav tm="100000">
                                          <p:val>
                                            <p:strVal val="#ppt_h"/>
                                          </p:val>
                                        </p:tav>
                                      </p:tavLst>
                                    </p:anim>
                                    <p:animEffect transition="in" filter="fade">
                                      <p:cBhvr>
                                        <p:cTn id="80" dur="500"/>
                                        <p:tgtEl>
                                          <p:spTgt spid="123928"/>
                                        </p:tgtEl>
                                      </p:cBhvr>
                                    </p:animEffect>
                                  </p:childTnLst>
                                </p:cTn>
                              </p:par>
                              <p:par>
                                <p:cTn id="81" presetID="53" presetClass="entr" presetSubtype="0" fill="hold" grpId="0" nodeType="withEffect">
                                  <p:stCondLst>
                                    <p:cond delay="0"/>
                                  </p:stCondLst>
                                  <p:childTnLst>
                                    <p:set>
                                      <p:cBhvr>
                                        <p:cTn id="82" dur="1" fill="hold">
                                          <p:stCondLst>
                                            <p:cond delay="0"/>
                                          </p:stCondLst>
                                        </p:cTn>
                                        <p:tgtEl>
                                          <p:spTgt spid="123926"/>
                                        </p:tgtEl>
                                        <p:attrNameLst>
                                          <p:attrName>style.visibility</p:attrName>
                                        </p:attrNameLst>
                                      </p:cBhvr>
                                      <p:to>
                                        <p:strVal val="visible"/>
                                      </p:to>
                                    </p:set>
                                    <p:anim calcmode="lin" valueType="num">
                                      <p:cBhvr>
                                        <p:cTn id="83" dur="500" fill="hold"/>
                                        <p:tgtEl>
                                          <p:spTgt spid="123926"/>
                                        </p:tgtEl>
                                        <p:attrNameLst>
                                          <p:attrName>ppt_w</p:attrName>
                                        </p:attrNameLst>
                                      </p:cBhvr>
                                      <p:tavLst>
                                        <p:tav tm="0">
                                          <p:val>
                                            <p:fltVal val="0"/>
                                          </p:val>
                                        </p:tav>
                                        <p:tav tm="100000">
                                          <p:val>
                                            <p:strVal val="#ppt_w"/>
                                          </p:val>
                                        </p:tav>
                                      </p:tavLst>
                                    </p:anim>
                                    <p:anim calcmode="lin" valueType="num">
                                      <p:cBhvr>
                                        <p:cTn id="84" dur="500" fill="hold"/>
                                        <p:tgtEl>
                                          <p:spTgt spid="123926"/>
                                        </p:tgtEl>
                                        <p:attrNameLst>
                                          <p:attrName>ppt_h</p:attrName>
                                        </p:attrNameLst>
                                      </p:cBhvr>
                                      <p:tavLst>
                                        <p:tav tm="0">
                                          <p:val>
                                            <p:fltVal val="0"/>
                                          </p:val>
                                        </p:tav>
                                        <p:tav tm="100000">
                                          <p:val>
                                            <p:strVal val="#ppt_h"/>
                                          </p:val>
                                        </p:tav>
                                      </p:tavLst>
                                    </p:anim>
                                    <p:animEffect transition="in" filter="fade">
                                      <p:cBhvr>
                                        <p:cTn id="85" dur="500"/>
                                        <p:tgtEl>
                                          <p:spTgt spid="123926"/>
                                        </p:tgtEl>
                                      </p:cBhvr>
                                    </p:animEffect>
                                  </p:childTnLst>
                                </p:cTn>
                              </p:par>
                              <p:par>
                                <p:cTn id="86" presetID="53" presetClass="entr" presetSubtype="0" fill="hold" grpId="0" nodeType="withEffect">
                                  <p:stCondLst>
                                    <p:cond delay="0"/>
                                  </p:stCondLst>
                                  <p:childTnLst>
                                    <p:set>
                                      <p:cBhvr>
                                        <p:cTn id="87" dur="1" fill="hold">
                                          <p:stCondLst>
                                            <p:cond delay="0"/>
                                          </p:stCondLst>
                                        </p:cTn>
                                        <p:tgtEl>
                                          <p:spTgt spid="123934"/>
                                        </p:tgtEl>
                                        <p:attrNameLst>
                                          <p:attrName>style.visibility</p:attrName>
                                        </p:attrNameLst>
                                      </p:cBhvr>
                                      <p:to>
                                        <p:strVal val="visible"/>
                                      </p:to>
                                    </p:set>
                                    <p:anim calcmode="lin" valueType="num">
                                      <p:cBhvr>
                                        <p:cTn id="88" dur="500" fill="hold"/>
                                        <p:tgtEl>
                                          <p:spTgt spid="123934"/>
                                        </p:tgtEl>
                                        <p:attrNameLst>
                                          <p:attrName>ppt_w</p:attrName>
                                        </p:attrNameLst>
                                      </p:cBhvr>
                                      <p:tavLst>
                                        <p:tav tm="0">
                                          <p:val>
                                            <p:fltVal val="0"/>
                                          </p:val>
                                        </p:tav>
                                        <p:tav tm="100000">
                                          <p:val>
                                            <p:strVal val="#ppt_w"/>
                                          </p:val>
                                        </p:tav>
                                      </p:tavLst>
                                    </p:anim>
                                    <p:anim calcmode="lin" valueType="num">
                                      <p:cBhvr>
                                        <p:cTn id="89" dur="500" fill="hold"/>
                                        <p:tgtEl>
                                          <p:spTgt spid="123934"/>
                                        </p:tgtEl>
                                        <p:attrNameLst>
                                          <p:attrName>ppt_h</p:attrName>
                                        </p:attrNameLst>
                                      </p:cBhvr>
                                      <p:tavLst>
                                        <p:tav tm="0">
                                          <p:val>
                                            <p:fltVal val="0"/>
                                          </p:val>
                                        </p:tav>
                                        <p:tav tm="100000">
                                          <p:val>
                                            <p:strVal val="#ppt_h"/>
                                          </p:val>
                                        </p:tav>
                                      </p:tavLst>
                                    </p:anim>
                                    <p:animEffect transition="in" filter="fade">
                                      <p:cBhvr>
                                        <p:cTn id="90" dur="500"/>
                                        <p:tgtEl>
                                          <p:spTgt spid="123934"/>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123943"/>
                                        </p:tgtEl>
                                        <p:attrNameLst>
                                          <p:attrName>style.visibility</p:attrName>
                                        </p:attrNameLst>
                                      </p:cBhvr>
                                      <p:to>
                                        <p:strVal val="visible"/>
                                      </p:to>
                                    </p:set>
                                    <p:animEffect transition="in" filter="blinds(horizontal)">
                                      <p:cBhvr>
                                        <p:cTn id="93" dur="500"/>
                                        <p:tgtEl>
                                          <p:spTgt spid="123943"/>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123944"/>
                                        </p:tgtEl>
                                        <p:attrNameLst>
                                          <p:attrName>style.visibility</p:attrName>
                                        </p:attrNameLst>
                                      </p:cBhvr>
                                      <p:to>
                                        <p:strVal val="visible"/>
                                      </p:to>
                                    </p:set>
                                    <p:anim calcmode="lin" valueType="num">
                                      <p:cBhvr>
                                        <p:cTn id="96" dur="500" fill="hold"/>
                                        <p:tgtEl>
                                          <p:spTgt spid="123944"/>
                                        </p:tgtEl>
                                        <p:attrNameLst>
                                          <p:attrName>ppt_w</p:attrName>
                                        </p:attrNameLst>
                                      </p:cBhvr>
                                      <p:tavLst>
                                        <p:tav tm="0">
                                          <p:val>
                                            <p:fltVal val="0"/>
                                          </p:val>
                                        </p:tav>
                                        <p:tav tm="100000">
                                          <p:val>
                                            <p:strVal val="#ppt_w"/>
                                          </p:val>
                                        </p:tav>
                                      </p:tavLst>
                                    </p:anim>
                                    <p:anim calcmode="lin" valueType="num">
                                      <p:cBhvr>
                                        <p:cTn id="97" dur="500" fill="hold"/>
                                        <p:tgtEl>
                                          <p:spTgt spid="123944"/>
                                        </p:tgtEl>
                                        <p:attrNameLst>
                                          <p:attrName>ppt_h</p:attrName>
                                        </p:attrNameLst>
                                      </p:cBhvr>
                                      <p:tavLst>
                                        <p:tav tm="0">
                                          <p:val>
                                            <p:fltVal val="0"/>
                                          </p:val>
                                        </p:tav>
                                        <p:tav tm="100000">
                                          <p:val>
                                            <p:strVal val="#ppt_h"/>
                                          </p:val>
                                        </p:tav>
                                      </p:tavLst>
                                    </p:anim>
                                    <p:animEffect transition="in" filter="fade">
                                      <p:cBhvr>
                                        <p:cTn id="98" dur="500"/>
                                        <p:tgtEl>
                                          <p:spTgt spid="123944"/>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grpId="0" nodeType="clickEffect">
                                  <p:stCondLst>
                                    <p:cond delay="0"/>
                                  </p:stCondLst>
                                  <p:childTnLst>
                                    <p:set>
                                      <p:cBhvr>
                                        <p:cTn id="102" dur="1" fill="hold">
                                          <p:stCondLst>
                                            <p:cond delay="0"/>
                                          </p:stCondLst>
                                        </p:cTn>
                                        <p:tgtEl>
                                          <p:spTgt spid="123929"/>
                                        </p:tgtEl>
                                        <p:attrNameLst>
                                          <p:attrName>style.visibility</p:attrName>
                                        </p:attrNameLst>
                                      </p:cBhvr>
                                      <p:to>
                                        <p:strVal val="visible"/>
                                      </p:to>
                                    </p:set>
                                    <p:anim calcmode="lin" valueType="num">
                                      <p:cBhvr>
                                        <p:cTn id="103" dur="500" fill="hold"/>
                                        <p:tgtEl>
                                          <p:spTgt spid="123929"/>
                                        </p:tgtEl>
                                        <p:attrNameLst>
                                          <p:attrName>ppt_w</p:attrName>
                                        </p:attrNameLst>
                                      </p:cBhvr>
                                      <p:tavLst>
                                        <p:tav tm="0">
                                          <p:val>
                                            <p:fltVal val="0"/>
                                          </p:val>
                                        </p:tav>
                                        <p:tav tm="100000">
                                          <p:val>
                                            <p:strVal val="#ppt_w"/>
                                          </p:val>
                                        </p:tav>
                                      </p:tavLst>
                                    </p:anim>
                                    <p:anim calcmode="lin" valueType="num">
                                      <p:cBhvr>
                                        <p:cTn id="104" dur="500" fill="hold"/>
                                        <p:tgtEl>
                                          <p:spTgt spid="123929"/>
                                        </p:tgtEl>
                                        <p:attrNameLst>
                                          <p:attrName>ppt_h</p:attrName>
                                        </p:attrNameLst>
                                      </p:cBhvr>
                                      <p:tavLst>
                                        <p:tav tm="0">
                                          <p:val>
                                            <p:fltVal val="0"/>
                                          </p:val>
                                        </p:tav>
                                        <p:tav tm="100000">
                                          <p:val>
                                            <p:strVal val="#ppt_h"/>
                                          </p:val>
                                        </p:tav>
                                      </p:tavLst>
                                    </p:anim>
                                    <p:animEffect transition="in" filter="fade">
                                      <p:cBhvr>
                                        <p:cTn id="105" dur="500"/>
                                        <p:tgtEl>
                                          <p:spTgt spid="123929"/>
                                        </p:tgtEl>
                                      </p:cBhvr>
                                    </p:animEffect>
                                  </p:childTnLst>
                                </p:cTn>
                              </p:par>
                              <p:par>
                                <p:cTn id="106" presetID="53" presetClass="entr" presetSubtype="0" fill="hold" grpId="0" nodeType="withEffect">
                                  <p:stCondLst>
                                    <p:cond delay="0"/>
                                  </p:stCondLst>
                                  <p:childTnLst>
                                    <p:set>
                                      <p:cBhvr>
                                        <p:cTn id="107" dur="1" fill="hold">
                                          <p:stCondLst>
                                            <p:cond delay="0"/>
                                          </p:stCondLst>
                                        </p:cTn>
                                        <p:tgtEl>
                                          <p:spTgt spid="123933"/>
                                        </p:tgtEl>
                                        <p:attrNameLst>
                                          <p:attrName>style.visibility</p:attrName>
                                        </p:attrNameLst>
                                      </p:cBhvr>
                                      <p:to>
                                        <p:strVal val="visible"/>
                                      </p:to>
                                    </p:set>
                                    <p:anim calcmode="lin" valueType="num">
                                      <p:cBhvr>
                                        <p:cTn id="108" dur="500" fill="hold"/>
                                        <p:tgtEl>
                                          <p:spTgt spid="123933"/>
                                        </p:tgtEl>
                                        <p:attrNameLst>
                                          <p:attrName>ppt_w</p:attrName>
                                        </p:attrNameLst>
                                      </p:cBhvr>
                                      <p:tavLst>
                                        <p:tav tm="0">
                                          <p:val>
                                            <p:fltVal val="0"/>
                                          </p:val>
                                        </p:tav>
                                        <p:tav tm="100000">
                                          <p:val>
                                            <p:strVal val="#ppt_w"/>
                                          </p:val>
                                        </p:tav>
                                      </p:tavLst>
                                    </p:anim>
                                    <p:anim calcmode="lin" valueType="num">
                                      <p:cBhvr>
                                        <p:cTn id="109" dur="500" fill="hold"/>
                                        <p:tgtEl>
                                          <p:spTgt spid="123933"/>
                                        </p:tgtEl>
                                        <p:attrNameLst>
                                          <p:attrName>ppt_h</p:attrName>
                                        </p:attrNameLst>
                                      </p:cBhvr>
                                      <p:tavLst>
                                        <p:tav tm="0">
                                          <p:val>
                                            <p:fltVal val="0"/>
                                          </p:val>
                                        </p:tav>
                                        <p:tav tm="100000">
                                          <p:val>
                                            <p:strVal val="#ppt_h"/>
                                          </p:val>
                                        </p:tav>
                                      </p:tavLst>
                                    </p:anim>
                                    <p:animEffect transition="in" filter="fade">
                                      <p:cBhvr>
                                        <p:cTn id="110" dur="500"/>
                                        <p:tgtEl>
                                          <p:spTgt spid="123933"/>
                                        </p:tgtEl>
                                      </p:cBhvr>
                                    </p:animEffect>
                                  </p:childTnLst>
                                </p:cTn>
                              </p:par>
                              <p:par>
                                <p:cTn id="111" presetID="53" presetClass="entr" presetSubtype="0" fill="hold" grpId="0" nodeType="withEffect">
                                  <p:stCondLst>
                                    <p:cond delay="0"/>
                                  </p:stCondLst>
                                  <p:childTnLst>
                                    <p:set>
                                      <p:cBhvr>
                                        <p:cTn id="112" dur="1" fill="hold">
                                          <p:stCondLst>
                                            <p:cond delay="0"/>
                                          </p:stCondLst>
                                        </p:cTn>
                                        <p:tgtEl>
                                          <p:spTgt spid="123932"/>
                                        </p:tgtEl>
                                        <p:attrNameLst>
                                          <p:attrName>style.visibility</p:attrName>
                                        </p:attrNameLst>
                                      </p:cBhvr>
                                      <p:to>
                                        <p:strVal val="visible"/>
                                      </p:to>
                                    </p:set>
                                    <p:anim calcmode="lin" valueType="num">
                                      <p:cBhvr>
                                        <p:cTn id="113" dur="500" fill="hold"/>
                                        <p:tgtEl>
                                          <p:spTgt spid="123932"/>
                                        </p:tgtEl>
                                        <p:attrNameLst>
                                          <p:attrName>ppt_w</p:attrName>
                                        </p:attrNameLst>
                                      </p:cBhvr>
                                      <p:tavLst>
                                        <p:tav tm="0">
                                          <p:val>
                                            <p:fltVal val="0"/>
                                          </p:val>
                                        </p:tav>
                                        <p:tav tm="100000">
                                          <p:val>
                                            <p:strVal val="#ppt_w"/>
                                          </p:val>
                                        </p:tav>
                                      </p:tavLst>
                                    </p:anim>
                                    <p:anim calcmode="lin" valueType="num">
                                      <p:cBhvr>
                                        <p:cTn id="114" dur="500" fill="hold"/>
                                        <p:tgtEl>
                                          <p:spTgt spid="123932"/>
                                        </p:tgtEl>
                                        <p:attrNameLst>
                                          <p:attrName>ppt_h</p:attrName>
                                        </p:attrNameLst>
                                      </p:cBhvr>
                                      <p:tavLst>
                                        <p:tav tm="0">
                                          <p:val>
                                            <p:fltVal val="0"/>
                                          </p:val>
                                        </p:tav>
                                        <p:tav tm="100000">
                                          <p:val>
                                            <p:strVal val="#ppt_h"/>
                                          </p:val>
                                        </p:tav>
                                      </p:tavLst>
                                    </p:anim>
                                    <p:animEffect transition="in" filter="fade">
                                      <p:cBhvr>
                                        <p:cTn id="115" dur="500"/>
                                        <p:tgtEl>
                                          <p:spTgt spid="123932"/>
                                        </p:tgtEl>
                                      </p:cBhvr>
                                    </p:animEffect>
                                  </p:childTnLst>
                                </p:cTn>
                              </p:par>
                              <p:par>
                                <p:cTn id="116" presetID="53" presetClass="entr" presetSubtype="0" fill="hold" grpId="0" nodeType="withEffect">
                                  <p:stCondLst>
                                    <p:cond delay="0"/>
                                  </p:stCondLst>
                                  <p:childTnLst>
                                    <p:set>
                                      <p:cBhvr>
                                        <p:cTn id="117" dur="1" fill="hold">
                                          <p:stCondLst>
                                            <p:cond delay="0"/>
                                          </p:stCondLst>
                                        </p:cTn>
                                        <p:tgtEl>
                                          <p:spTgt spid="123925"/>
                                        </p:tgtEl>
                                        <p:attrNameLst>
                                          <p:attrName>style.visibility</p:attrName>
                                        </p:attrNameLst>
                                      </p:cBhvr>
                                      <p:to>
                                        <p:strVal val="visible"/>
                                      </p:to>
                                    </p:set>
                                    <p:anim calcmode="lin" valueType="num">
                                      <p:cBhvr>
                                        <p:cTn id="118" dur="500" fill="hold"/>
                                        <p:tgtEl>
                                          <p:spTgt spid="123925"/>
                                        </p:tgtEl>
                                        <p:attrNameLst>
                                          <p:attrName>ppt_w</p:attrName>
                                        </p:attrNameLst>
                                      </p:cBhvr>
                                      <p:tavLst>
                                        <p:tav tm="0">
                                          <p:val>
                                            <p:fltVal val="0"/>
                                          </p:val>
                                        </p:tav>
                                        <p:tav tm="100000">
                                          <p:val>
                                            <p:strVal val="#ppt_w"/>
                                          </p:val>
                                        </p:tav>
                                      </p:tavLst>
                                    </p:anim>
                                    <p:anim calcmode="lin" valueType="num">
                                      <p:cBhvr>
                                        <p:cTn id="119" dur="500" fill="hold"/>
                                        <p:tgtEl>
                                          <p:spTgt spid="123925"/>
                                        </p:tgtEl>
                                        <p:attrNameLst>
                                          <p:attrName>ppt_h</p:attrName>
                                        </p:attrNameLst>
                                      </p:cBhvr>
                                      <p:tavLst>
                                        <p:tav tm="0">
                                          <p:val>
                                            <p:fltVal val="0"/>
                                          </p:val>
                                        </p:tav>
                                        <p:tav tm="100000">
                                          <p:val>
                                            <p:strVal val="#ppt_h"/>
                                          </p:val>
                                        </p:tav>
                                      </p:tavLst>
                                    </p:anim>
                                    <p:animEffect transition="in" filter="fade">
                                      <p:cBhvr>
                                        <p:cTn id="120" dur="500"/>
                                        <p:tgtEl>
                                          <p:spTgt spid="123925"/>
                                        </p:tgtEl>
                                      </p:cBhvr>
                                    </p:animEffect>
                                  </p:childTnLst>
                                </p:cTn>
                              </p:par>
                              <p:par>
                                <p:cTn id="121" presetID="53" presetClass="entr" presetSubtype="0" fill="hold" grpId="0" nodeType="withEffect">
                                  <p:stCondLst>
                                    <p:cond delay="0"/>
                                  </p:stCondLst>
                                  <p:childTnLst>
                                    <p:set>
                                      <p:cBhvr>
                                        <p:cTn id="122" dur="1" fill="hold">
                                          <p:stCondLst>
                                            <p:cond delay="0"/>
                                          </p:stCondLst>
                                        </p:cTn>
                                        <p:tgtEl>
                                          <p:spTgt spid="123924"/>
                                        </p:tgtEl>
                                        <p:attrNameLst>
                                          <p:attrName>style.visibility</p:attrName>
                                        </p:attrNameLst>
                                      </p:cBhvr>
                                      <p:to>
                                        <p:strVal val="visible"/>
                                      </p:to>
                                    </p:set>
                                    <p:anim calcmode="lin" valueType="num">
                                      <p:cBhvr>
                                        <p:cTn id="123" dur="500" fill="hold"/>
                                        <p:tgtEl>
                                          <p:spTgt spid="123924"/>
                                        </p:tgtEl>
                                        <p:attrNameLst>
                                          <p:attrName>ppt_w</p:attrName>
                                        </p:attrNameLst>
                                      </p:cBhvr>
                                      <p:tavLst>
                                        <p:tav tm="0">
                                          <p:val>
                                            <p:fltVal val="0"/>
                                          </p:val>
                                        </p:tav>
                                        <p:tav tm="100000">
                                          <p:val>
                                            <p:strVal val="#ppt_w"/>
                                          </p:val>
                                        </p:tav>
                                      </p:tavLst>
                                    </p:anim>
                                    <p:anim calcmode="lin" valueType="num">
                                      <p:cBhvr>
                                        <p:cTn id="124" dur="500" fill="hold"/>
                                        <p:tgtEl>
                                          <p:spTgt spid="123924"/>
                                        </p:tgtEl>
                                        <p:attrNameLst>
                                          <p:attrName>ppt_h</p:attrName>
                                        </p:attrNameLst>
                                      </p:cBhvr>
                                      <p:tavLst>
                                        <p:tav tm="0">
                                          <p:val>
                                            <p:fltVal val="0"/>
                                          </p:val>
                                        </p:tav>
                                        <p:tav tm="100000">
                                          <p:val>
                                            <p:strVal val="#ppt_h"/>
                                          </p:val>
                                        </p:tav>
                                      </p:tavLst>
                                    </p:anim>
                                    <p:animEffect transition="in" filter="fade">
                                      <p:cBhvr>
                                        <p:cTn id="125" dur="500"/>
                                        <p:tgtEl>
                                          <p:spTgt spid="123924"/>
                                        </p:tgtEl>
                                      </p:cBhvr>
                                    </p:animEffect>
                                  </p:childTnLst>
                                </p:cTn>
                              </p:par>
                              <p:par>
                                <p:cTn id="126" presetID="53" presetClass="entr" presetSubtype="0" fill="hold" grpId="0" nodeType="withEffect">
                                  <p:stCondLst>
                                    <p:cond delay="0"/>
                                  </p:stCondLst>
                                  <p:childTnLst>
                                    <p:set>
                                      <p:cBhvr>
                                        <p:cTn id="127" dur="1" fill="hold">
                                          <p:stCondLst>
                                            <p:cond delay="0"/>
                                          </p:stCondLst>
                                        </p:cTn>
                                        <p:tgtEl>
                                          <p:spTgt spid="123931"/>
                                        </p:tgtEl>
                                        <p:attrNameLst>
                                          <p:attrName>style.visibility</p:attrName>
                                        </p:attrNameLst>
                                      </p:cBhvr>
                                      <p:to>
                                        <p:strVal val="visible"/>
                                      </p:to>
                                    </p:set>
                                    <p:anim calcmode="lin" valueType="num">
                                      <p:cBhvr>
                                        <p:cTn id="128" dur="500" fill="hold"/>
                                        <p:tgtEl>
                                          <p:spTgt spid="123931"/>
                                        </p:tgtEl>
                                        <p:attrNameLst>
                                          <p:attrName>ppt_w</p:attrName>
                                        </p:attrNameLst>
                                      </p:cBhvr>
                                      <p:tavLst>
                                        <p:tav tm="0">
                                          <p:val>
                                            <p:fltVal val="0"/>
                                          </p:val>
                                        </p:tav>
                                        <p:tav tm="100000">
                                          <p:val>
                                            <p:strVal val="#ppt_w"/>
                                          </p:val>
                                        </p:tav>
                                      </p:tavLst>
                                    </p:anim>
                                    <p:anim calcmode="lin" valueType="num">
                                      <p:cBhvr>
                                        <p:cTn id="129" dur="500" fill="hold"/>
                                        <p:tgtEl>
                                          <p:spTgt spid="123931"/>
                                        </p:tgtEl>
                                        <p:attrNameLst>
                                          <p:attrName>ppt_h</p:attrName>
                                        </p:attrNameLst>
                                      </p:cBhvr>
                                      <p:tavLst>
                                        <p:tav tm="0">
                                          <p:val>
                                            <p:fltVal val="0"/>
                                          </p:val>
                                        </p:tav>
                                        <p:tav tm="100000">
                                          <p:val>
                                            <p:strVal val="#ppt_h"/>
                                          </p:val>
                                        </p:tav>
                                      </p:tavLst>
                                    </p:anim>
                                    <p:animEffect transition="in" filter="fade">
                                      <p:cBhvr>
                                        <p:cTn id="130" dur="500"/>
                                        <p:tgtEl>
                                          <p:spTgt spid="123931"/>
                                        </p:tgtEl>
                                      </p:cBhvr>
                                    </p:animEffect>
                                  </p:childTnLst>
                                </p:cTn>
                              </p:par>
                              <p:par>
                                <p:cTn id="131" presetID="53" presetClass="entr" presetSubtype="0" fill="hold" grpId="0" nodeType="withEffect">
                                  <p:stCondLst>
                                    <p:cond delay="0"/>
                                  </p:stCondLst>
                                  <p:childTnLst>
                                    <p:set>
                                      <p:cBhvr>
                                        <p:cTn id="132" dur="1" fill="hold">
                                          <p:stCondLst>
                                            <p:cond delay="0"/>
                                          </p:stCondLst>
                                        </p:cTn>
                                        <p:tgtEl>
                                          <p:spTgt spid="123923"/>
                                        </p:tgtEl>
                                        <p:attrNameLst>
                                          <p:attrName>style.visibility</p:attrName>
                                        </p:attrNameLst>
                                      </p:cBhvr>
                                      <p:to>
                                        <p:strVal val="visible"/>
                                      </p:to>
                                    </p:set>
                                    <p:anim calcmode="lin" valueType="num">
                                      <p:cBhvr>
                                        <p:cTn id="133" dur="500" fill="hold"/>
                                        <p:tgtEl>
                                          <p:spTgt spid="123923"/>
                                        </p:tgtEl>
                                        <p:attrNameLst>
                                          <p:attrName>ppt_w</p:attrName>
                                        </p:attrNameLst>
                                      </p:cBhvr>
                                      <p:tavLst>
                                        <p:tav tm="0">
                                          <p:val>
                                            <p:fltVal val="0"/>
                                          </p:val>
                                        </p:tav>
                                        <p:tav tm="100000">
                                          <p:val>
                                            <p:strVal val="#ppt_w"/>
                                          </p:val>
                                        </p:tav>
                                      </p:tavLst>
                                    </p:anim>
                                    <p:anim calcmode="lin" valueType="num">
                                      <p:cBhvr>
                                        <p:cTn id="134" dur="500" fill="hold"/>
                                        <p:tgtEl>
                                          <p:spTgt spid="123923"/>
                                        </p:tgtEl>
                                        <p:attrNameLst>
                                          <p:attrName>ppt_h</p:attrName>
                                        </p:attrNameLst>
                                      </p:cBhvr>
                                      <p:tavLst>
                                        <p:tav tm="0">
                                          <p:val>
                                            <p:fltVal val="0"/>
                                          </p:val>
                                        </p:tav>
                                        <p:tav tm="100000">
                                          <p:val>
                                            <p:strVal val="#ppt_h"/>
                                          </p:val>
                                        </p:tav>
                                      </p:tavLst>
                                    </p:anim>
                                    <p:animEffect transition="in" filter="fade">
                                      <p:cBhvr>
                                        <p:cTn id="135" dur="500"/>
                                        <p:tgtEl>
                                          <p:spTgt spid="123923"/>
                                        </p:tgtEl>
                                      </p:cBhvr>
                                    </p:animEffect>
                                  </p:childTnLst>
                                </p:cTn>
                              </p:par>
                              <p:par>
                                <p:cTn id="136" presetID="53" presetClass="entr" presetSubtype="0" fill="hold" grpId="0" nodeType="withEffect">
                                  <p:stCondLst>
                                    <p:cond delay="0"/>
                                  </p:stCondLst>
                                  <p:childTnLst>
                                    <p:set>
                                      <p:cBhvr>
                                        <p:cTn id="137" dur="1" fill="hold">
                                          <p:stCondLst>
                                            <p:cond delay="0"/>
                                          </p:stCondLst>
                                        </p:cTn>
                                        <p:tgtEl>
                                          <p:spTgt spid="123930"/>
                                        </p:tgtEl>
                                        <p:attrNameLst>
                                          <p:attrName>style.visibility</p:attrName>
                                        </p:attrNameLst>
                                      </p:cBhvr>
                                      <p:to>
                                        <p:strVal val="visible"/>
                                      </p:to>
                                    </p:set>
                                    <p:anim calcmode="lin" valueType="num">
                                      <p:cBhvr>
                                        <p:cTn id="138" dur="500" fill="hold"/>
                                        <p:tgtEl>
                                          <p:spTgt spid="123930"/>
                                        </p:tgtEl>
                                        <p:attrNameLst>
                                          <p:attrName>ppt_w</p:attrName>
                                        </p:attrNameLst>
                                      </p:cBhvr>
                                      <p:tavLst>
                                        <p:tav tm="0">
                                          <p:val>
                                            <p:fltVal val="0"/>
                                          </p:val>
                                        </p:tav>
                                        <p:tav tm="100000">
                                          <p:val>
                                            <p:strVal val="#ppt_w"/>
                                          </p:val>
                                        </p:tav>
                                      </p:tavLst>
                                    </p:anim>
                                    <p:anim calcmode="lin" valueType="num">
                                      <p:cBhvr>
                                        <p:cTn id="139" dur="500" fill="hold"/>
                                        <p:tgtEl>
                                          <p:spTgt spid="123930"/>
                                        </p:tgtEl>
                                        <p:attrNameLst>
                                          <p:attrName>ppt_h</p:attrName>
                                        </p:attrNameLst>
                                      </p:cBhvr>
                                      <p:tavLst>
                                        <p:tav tm="0">
                                          <p:val>
                                            <p:fltVal val="0"/>
                                          </p:val>
                                        </p:tav>
                                        <p:tav tm="100000">
                                          <p:val>
                                            <p:strVal val="#ppt_h"/>
                                          </p:val>
                                        </p:tav>
                                      </p:tavLst>
                                    </p:anim>
                                    <p:animEffect transition="in" filter="fade">
                                      <p:cBhvr>
                                        <p:cTn id="140" dur="500"/>
                                        <p:tgtEl>
                                          <p:spTgt spid="123930"/>
                                        </p:tgtEl>
                                      </p:cBhvr>
                                    </p:animEffect>
                                  </p:childTnLst>
                                </p:cTn>
                              </p:par>
                              <p:par>
                                <p:cTn id="141" presetID="53" presetClass="entr" presetSubtype="0" fill="hold" grpId="0" nodeType="withEffect">
                                  <p:stCondLst>
                                    <p:cond delay="0"/>
                                  </p:stCondLst>
                                  <p:childTnLst>
                                    <p:set>
                                      <p:cBhvr>
                                        <p:cTn id="142" dur="1" fill="hold">
                                          <p:stCondLst>
                                            <p:cond delay="0"/>
                                          </p:stCondLst>
                                        </p:cTn>
                                        <p:tgtEl>
                                          <p:spTgt spid="123937"/>
                                        </p:tgtEl>
                                        <p:attrNameLst>
                                          <p:attrName>style.visibility</p:attrName>
                                        </p:attrNameLst>
                                      </p:cBhvr>
                                      <p:to>
                                        <p:strVal val="visible"/>
                                      </p:to>
                                    </p:set>
                                    <p:anim calcmode="lin" valueType="num">
                                      <p:cBhvr>
                                        <p:cTn id="143" dur="500" fill="hold"/>
                                        <p:tgtEl>
                                          <p:spTgt spid="123937"/>
                                        </p:tgtEl>
                                        <p:attrNameLst>
                                          <p:attrName>ppt_w</p:attrName>
                                        </p:attrNameLst>
                                      </p:cBhvr>
                                      <p:tavLst>
                                        <p:tav tm="0">
                                          <p:val>
                                            <p:fltVal val="0"/>
                                          </p:val>
                                        </p:tav>
                                        <p:tav tm="100000">
                                          <p:val>
                                            <p:strVal val="#ppt_w"/>
                                          </p:val>
                                        </p:tav>
                                      </p:tavLst>
                                    </p:anim>
                                    <p:anim calcmode="lin" valueType="num">
                                      <p:cBhvr>
                                        <p:cTn id="144" dur="500" fill="hold"/>
                                        <p:tgtEl>
                                          <p:spTgt spid="123937"/>
                                        </p:tgtEl>
                                        <p:attrNameLst>
                                          <p:attrName>ppt_h</p:attrName>
                                        </p:attrNameLst>
                                      </p:cBhvr>
                                      <p:tavLst>
                                        <p:tav tm="0">
                                          <p:val>
                                            <p:fltVal val="0"/>
                                          </p:val>
                                        </p:tav>
                                        <p:tav tm="100000">
                                          <p:val>
                                            <p:strVal val="#ppt_h"/>
                                          </p:val>
                                        </p:tav>
                                      </p:tavLst>
                                    </p:anim>
                                    <p:animEffect transition="in" filter="fade">
                                      <p:cBhvr>
                                        <p:cTn id="145" dur="500"/>
                                        <p:tgtEl>
                                          <p:spTgt spid="123937"/>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nodeType="clickEffect">
                                  <p:stCondLst>
                                    <p:cond delay="0"/>
                                  </p:stCondLst>
                                  <p:childTnLst>
                                    <p:set>
                                      <p:cBhvr>
                                        <p:cTn id="149" dur="1" fill="hold">
                                          <p:stCondLst>
                                            <p:cond delay="0"/>
                                          </p:stCondLst>
                                        </p:cTn>
                                        <p:tgtEl>
                                          <p:spTgt spid="123940"/>
                                        </p:tgtEl>
                                        <p:attrNameLst>
                                          <p:attrName>style.visibility</p:attrName>
                                        </p:attrNameLst>
                                      </p:cBhvr>
                                      <p:to>
                                        <p:strVal val="visible"/>
                                      </p:to>
                                    </p:set>
                                    <p:animEffect transition="in" filter="wipe(left)">
                                      <p:cBhvr>
                                        <p:cTn id="150" dur="500"/>
                                        <p:tgtEl>
                                          <p:spTgt spid="123940"/>
                                        </p:tgtEl>
                                      </p:cBhvr>
                                    </p:animEffect>
                                  </p:childTnLst>
                                </p:cTn>
                              </p:par>
                            </p:childTnLst>
                          </p:cTn>
                        </p:par>
                        <p:par>
                          <p:cTn id="151" fill="hold">
                            <p:stCondLst>
                              <p:cond delay="500"/>
                            </p:stCondLst>
                            <p:childTnLst>
                              <p:par>
                                <p:cTn id="152" presetID="22" presetClass="entr" presetSubtype="8" fill="hold" nodeType="afterEffect">
                                  <p:stCondLst>
                                    <p:cond delay="0"/>
                                  </p:stCondLst>
                                  <p:childTnLst>
                                    <p:set>
                                      <p:cBhvr>
                                        <p:cTn id="153" dur="1" fill="hold">
                                          <p:stCondLst>
                                            <p:cond delay="0"/>
                                          </p:stCondLst>
                                        </p:cTn>
                                        <p:tgtEl>
                                          <p:spTgt spid="123946"/>
                                        </p:tgtEl>
                                        <p:attrNameLst>
                                          <p:attrName>style.visibility</p:attrName>
                                        </p:attrNameLst>
                                      </p:cBhvr>
                                      <p:to>
                                        <p:strVal val="visible"/>
                                      </p:to>
                                    </p:set>
                                    <p:animEffect transition="in" filter="wipe(left)">
                                      <p:cBhvr>
                                        <p:cTn id="154" dur="500"/>
                                        <p:tgtEl>
                                          <p:spTgt spid="123946"/>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8" fill="hold" nodeType="clickEffect">
                                  <p:stCondLst>
                                    <p:cond delay="0"/>
                                  </p:stCondLst>
                                  <p:childTnLst>
                                    <p:set>
                                      <p:cBhvr>
                                        <p:cTn id="158" dur="1" fill="hold">
                                          <p:stCondLst>
                                            <p:cond delay="0"/>
                                          </p:stCondLst>
                                        </p:cTn>
                                        <p:tgtEl>
                                          <p:spTgt spid="123951"/>
                                        </p:tgtEl>
                                        <p:attrNameLst>
                                          <p:attrName>style.visibility</p:attrName>
                                        </p:attrNameLst>
                                      </p:cBhvr>
                                      <p:to>
                                        <p:strVal val="visible"/>
                                      </p:to>
                                    </p:set>
                                    <p:animEffect transition="in" filter="wipe(left)">
                                      <p:cBhvr>
                                        <p:cTn id="159" dur="500"/>
                                        <p:tgtEl>
                                          <p:spTgt spid="123951"/>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nodeType="clickEffect">
                                  <p:stCondLst>
                                    <p:cond delay="0"/>
                                  </p:stCondLst>
                                  <p:childTnLst>
                                    <p:set>
                                      <p:cBhvr>
                                        <p:cTn id="163" dur="1" fill="hold">
                                          <p:stCondLst>
                                            <p:cond delay="0"/>
                                          </p:stCondLst>
                                        </p:cTn>
                                        <p:tgtEl>
                                          <p:spTgt spid="123947"/>
                                        </p:tgtEl>
                                        <p:attrNameLst>
                                          <p:attrName>style.visibility</p:attrName>
                                        </p:attrNameLst>
                                      </p:cBhvr>
                                      <p:to>
                                        <p:strVal val="visible"/>
                                      </p:to>
                                    </p:set>
                                    <p:animEffect transition="in" filter="wipe(left)">
                                      <p:cBhvr>
                                        <p:cTn id="164" dur="500"/>
                                        <p:tgtEl>
                                          <p:spTgt spid="123947"/>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8" fill="hold" nodeType="clickEffect">
                                  <p:stCondLst>
                                    <p:cond delay="0"/>
                                  </p:stCondLst>
                                  <p:childTnLst>
                                    <p:set>
                                      <p:cBhvr>
                                        <p:cTn id="168" dur="1" fill="hold">
                                          <p:stCondLst>
                                            <p:cond delay="0"/>
                                          </p:stCondLst>
                                        </p:cTn>
                                        <p:tgtEl>
                                          <p:spTgt spid="123950"/>
                                        </p:tgtEl>
                                        <p:attrNameLst>
                                          <p:attrName>style.visibility</p:attrName>
                                        </p:attrNameLst>
                                      </p:cBhvr>
                                      <p:to>
                                        <p:strVal val="visible"/>
                                      </p:to>
                                    </p:set>
                                    <p:animEffect transition="in" filter="wipe(left)">
                                      <p:cBhvr>
                                        <p:cTn id="169" dur="500"/>
                                        <p:tgtEl>
                                          <p:spTgt spid="123950"/>
                                        </p:tgtEl>
                                      </p:cBhvr>
                                    </p:animEffect>
                                  </p:childTnLst>
                                </p:cTn>
                              </p:par>
                            </p:childTnLst>
                          </p:cTn>
                        </p:par>
                        <p:par>
                          <p:cTn id="170" fill="hold">
                            <p:stCondLst>
                              <p:cond delay="500"/>
                            </p:stCondLst>
                            <p:childTnLst>
                              <p:par>
                                <p:cTn id="171" presetID="22" presetClass="entr" presetSubtype="8" fill="hold" nodeType="afterEffect">
                                  <p:stCondLst>
                                    <p:cond delay="0"/>
                                  </p:stCondLst>
                                  <p:childTnLst>
                                    <p:set>
                                      <p:cBhvr>
                                        <p:cTn id="172" dur="1" fill="hold">
                                          <p:stCondLst>
                                            <p:cond delay="0"/>
                                          </p:stCondLst>
                                        </p:cTn>
                                        <p:tgtEl>
                                          <p:spTgt spid="123948"/>
                                        </p:tgtEl>
                                        <p:attrNameLst>
                                          <p:attrName>style.visibility</p:attrName>
                                        </p:attrNameLst>
                                      </p:cBhvr>
                                      <p:to>
                                        <p:strVal val="visible"/>
                                      </p:to>
                                    </p:set>
                                    <p:animEffect transition="in" filter="wipe(left)">
                                      <p:cBhvr>
                                        <p:cTn id="173" dur="500"/>
                                        <p:tgtEl>
                                          <p:spTgt spid="123948"/>
                                        </p:tgtEl>
                                      </p:cBhvr>
                                    </p:animEffect>
                                  </p:childTnLst>
                                </p:cTn>
                              </p:par>
                            </p:childTnLst>
                          </p:cTn>
                        </p:par>
                        <p:par>
                          <p:cTn id="174" fill="hold">
                            <p:stCondLst>
                              <p:cond delay="1000"/>
                            </p:stCondLst>
                            <p:childTnLst>
                              <p:par>
                                <p:cTn id="175" presetID="22" presetClass="entr" presetSubtype="8" fill="hold" nodeType="afterEffect">
                                  <p:stCondLst>
                                    <p:cond delay="0"/>
                                  </p:stCondLst>
                                  <p:childTnLst>
                                    <p:set>
                                      <p:cBhvr>
                                        <p:cTn id="176" dur="1" fill="hold">
                                          <p:stCondLst>
                                            <p:cond delay="0"/>
                                          </p:stCondLst>
                                        </p:cTn>
                                        <p:tgtEl>
                                          <p:spTgt spid="123949"/>
                                        </p:tgtEl>
                                        <p:attrNameLst>
                                          <p:attrName>style.visibility</p:attrName>
                                        </p:attrNameLst>
                                      </p:cBhvr>
                                      <p:to>
                                        <p:strVal val="visible"/>
                                      </p:to>
                                    </p:set>
                                    <p:animEffect transition="in" filter="wipe(left)">
                                      <p:cBhvr>
                                        <p:cTn id="177" dur="500"/>
                                        <p:tgtEl>
                                          <p:spTgt spid="123949"/>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nodeType="clickEffect">
                                  <p:stCondLst>
                                    <p:cond delay="0"/>
                                  </p:stCondLst>
                                  <p:childTnLst>
                                    <p:set>
                                      <p:cBhvr>
                                        <p:cTn id="181" dur="1" fill="hold">
                                          <p:stCondLst>
                                            <p:cond delay="0"/>
                                          </p:stCondLst>
                                        </p:cTn>
                                        <p:tgtEl>
                                          <p:spTgt spid="123941"/>
                                        </p:tgtEl>
                                        <p:attrNameLst>
                                          <p:attrName>style.visibility</p:attrName>
                                        </p:attrNameLst>
                                      </p:cBhvr>
                                      <p:to>
                                        <p:strVal val="visible"/>
                                      </p:to>
                                    </p:set>
                                    <p:animEffect transition="in" filter="wipe(left)">
                                      <p:cBhvr>
                                        <p:cTn id="182" dur="500"/>
                                        <p:tgtEl>
                                          <p:spTgt spid="123941"/>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nodeType="clickEffect">
                                  <p:stCondLst>
                                    <p:cond delay="0"/>
                                  </p:stCondLst>
                                  <p:childTnLst>
                                    <p:set>
                                      <p:cBhvr>
                                        <p:cTn id="186" dur="1" fill="hold">
                                          <p:stCondLst>
                                            <p:cond delay="0"/>
                                          </p:stCondLst>
                                        </p:cTn>
                                        <p:tgtEl>
                                          <p:spTgt spid="123945"/>
                                        </p:tgtEl>
                                        <p:attrNameLst>
                                          <p:attrName>style.visibility</p:attrName>
                                        </p:attrNameLst>
                                      </p:cBhvr>
                                      <p:to>
                                        <p:strVal val="visible"/>
                                      </p:to>
                                    </p:set>
                                    <p:animEffect transition="in" filter="wipe(left)">
                                      <p:cBhvr>
                                        <p:cTn id="187" dur="500"/>
                                        <p:tgtEl>
                                          <p:spTgt spid="123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p:bldP spid="123910" grpId="0" uiExpand="1" animBg="1"/>
      <p:bldP spid="123911" grpId="0" uiExpand="1"/>
      <p:bldP spid="123912" grpId="0" uiExpand="1" animBg="1"/>
      <p:bldP spid="123913" grpId="0" uiExpand="1" animBg="1"/>
      <p:bldP spid="123915" grpId="0" uiExpand="1" animBg="1"/>
      <p:bldP spid="123916" grpId="0" uiExpand="1" animBg="1"/>
      <p:bldP spid="123917" grpId="0" uiExpand="1" animBg="1"/>
      <p:bldP spid="123918" grpId="0" uiExpand="1" animBg="1"/>
      <p:bldP spid="123922" grpId="0" animBg="1"/>
      <p:bldP spid="123923" grpId="0" animBg="1"/>
      <p:bldP spid="123924" grpId="0" animBg="1"/>
      <p:bldP spid="123925" grpId="0" animBg="1"/>
      <p:bldP spid="123926" grpId="0" animBg="1"/>
      <p:bldP spid="123927" grpId="0" animBg="1"/>
      <p:bldP spid="123928" grpId="0" animBg="1"/>
      <p:bldP spid="123929" grpId="0" animBg="1"/>
      <p:bldP spid="123930" grpId="0"/>
      <p:bldP spid="123931" grpId="0"/>
      <p:bldP spid="123932" grpId="0"/>
      <p:bldP spid="123933" grpId="0"/>
      <p:bldP spid="123934" grpId="0" animBg="1"/>
      <p:bldP spid="123935" grpId="0"/>
      <p:bldP spid="123936" grpId="0"/>
      <p:bldP spid="123937" grpId="0" animBg="1"/>
      <p:bldP spid="123942" grpId="0" animBg="1"/>
      <p:bldP spid="123943" grpId="0" animBg="1"/>
      <p:bldP spid="1239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579F-69AC-8985-A3FA-957957E5BA7F}"/>
              </a:ext>
            </a:extLst>
          </p:cNvPr>
          <p:cNvSpPr>
            <a:spLocks noGrp="1"/>
          </p:cNvSpPr>
          <p:nvPr>
            <p:ph type="title"/>
          </p:nvPr>
        </p:nvSpPr>
        <p:spPr/>
        <p:txBody>
          <a:bodyPr/>
          <a:lstStyle/>
          <a:p>
            <a:r>
              <a:rPr lang="en-US" dirty="0"/>
              <a:t>Building a (sub)detector: CMS Tracker</a:t>
            </a:r>
          </a:p>
        </p:txBody>
      </p:sp>
      <p:sp>
        <p:nvSpPr>
          <p:cNvPr id="3" name="Content Placeholder 2">
            <a:extLst>
              <a:ext uri="{FF2B5EF4-FFF2-40B4-BE49-F238E27FC236}">
                <a16:creationId xmlns:a16="http://schemas.microsoft.com/office/drawing/2014/main" id="{760E02F7-B01F-E2D7-31E7-666FEE4206ED}"/>
              </a:ext>
            </a:extLst>
          </p:cNvPr>
          <p:cNvSpPr>
            <a:spLocks noGrp="1"/>
          </p:cNvSpPr>
          <p:nvPr>
            <p:ph idx="1"/>
          </p:nvPr>
        </p:nvSpPr>
        <p:spPr/>
        <p:txBody>
          <a:bodyPr>
            <a:normAutofit fontScale="92500" lnSpcReduction="20000"/>
          </a:bodyPr>
          <a:lstStyle/>
          <a:p>
            <a:r>
              <a:rPr lang="en-US" dirty="0"/>
              <a:t>Key: – excellent spatial resolution, minimal mass, high radiation tolerance</a:t>
            </a:r>
          </a:p>
          <a:p>
            <a:r>
              <a:rPr lang="en-US" dirty="0"/>
              <a:t>Fundamental unit is Module</a:t>
            </a:r>
          </a:p>
          <a:p>
            <a:pPr lvl="1"/>
            <a:r>
              <a:rPr lang="en-US" dirty="0"/>
              <a:t>Silicon </a:t>
            </a:r>
            <a:r>
              <a:rPr lang="en-US" dirty="0" err="1"/>
              <a:t>wirebonded</a:t>
            </a:r>
            <a:r>
              <a:rPr lang="en-US" dirty="0"/>
              <a:t>/</a:t>
            </a:r>
            <a:r>
              <a:rPr lang="en-US" dirty="0" err="1"/>
              <a:t>bumpbonded</a:t>
            </a:r>
            <a:r>
              <a:rPr lang="en-US" dirty="0"/>
              <a:t> to Readout Chips, which are connected to Readout</a:t>
            </a:r>
          </a:p>
          <a:p>
            <a:pPr lvl="1"/>
            <a:r>
              <a:rPr lang="en-US" dirty="0"/>
              <a:t>Power – High Voltage for biasing Silicon, Low Voltage for electronics</a:t>
            </a:r>
          </a:p>
          <a:p>
            <a:pPr lvl="2"/>
            <a:r>
              <a:rPr lang="en-US" dirty="0"/>
              <a:t>DC </a:t>
            </a:r>
            <a:r>
              <a:rPr lang="en-US" dirty="0" err="1"/>
              <a:t>DC</a:t>
            </a:r>
            <a:r>
              <a:rPr lang="en-US" dirty="0"/>
              <a:t> converters in power chain to reduce resistive losses, fan-out  distribution </a:t>
            </a:r>
          </a:p>
          <a:p>
            <a:pPr lvl="1"/>
            <a:r>
              <a:rPr lang="en-US" dirty="0"/>
              <a:t>Cooling - minimize mass (multiple scattering)  but provide adequate cooling: </a:t>
            </a:r>
          </a:p>
          <a:p>
            <a:pPr lvl="2"/>
            <a:r>
              <a:rPr lang="en-US" dirty="0"/>
              <a:t>Control leakage current which has a positive feedback loop with Temperature -&gt; Thermal Runaway!</a:t>
            </a:r>
          </a:p>
          <a:p>
            <a:pPr lvl="3"/>
            <a:r>
              <a:rPr lang="en-US" dirty="0"/>
              <a:t>Temperatures kept at -30 C</a:t>
            </a:r>
          </a:p>
          <a:p>
            <a:pPr lvl="2"/>
            <a:r>
              <a:rPr lang="en-US" dirty="0"/>
              <a:t>Cool onboard electronics</a:t>
            </a:r>
          </a:p>
          <a:p>
            <a:pPr lvl="1"/>
            <a:r>
              <a:rPr lang="en-US" dirty="0"/>
              <a:t>Support structure – minimize mass but provide adequate precision alignment</a:t>
            </a:r>
          </a:p>
          <a:p>
            <a:pPr lvl="1"/>
            <a:r>
              <a:rPr lang="en-US" dirty="0"/>
              <a:t>Ensure all elements work at Cold Temp, high radiation environment, inside B field</a:t>
            </a:r>
          </a:p>
          <a:p>
            <a:r>
              <a:rPr lang="en-US" dirty="0"/>
              <a:t>Tile Modules around interaction point</a:t>
            </a:r>
          </a:p>
          <a:p>
            <a:pPr lvl="1"/>
            <a:r>
              <a:rPr lang="en-US" dirty="0"/>
              <a:t>Superstructure with small clearances, low mass</a:t>
            </a:r>
          </a:p>
        </p:txBody>
      </p:sp>
      <p:sp>
        <p:nvSpPr>
          <p:cNvPr id="4" name="Date Placeholder 3">
            <a:extLst>
              <a:ext uri="{FF2B5EF4-FFF2-40B4-BE49-F238E27FC236}">
                <a16:creationId xmlns:a16="http://schemas.microsoft.com/office/drawing/2014/main" id="{E9EB5946-21C5-3E1C-389A-F32620F7669E}"/>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0F9A05F4-29F2-B44D-DE88-32CF266C2B85}"/>
              </a:ext>
            </a:extLst>
          </p:cNvPr>
          <p:cNvSpPr>
            <a:spLocks noGrp="1"/>
          </p:cNvSpPr>
          <p:nvPr>
            <p:ph type="sldNum" sz="quarter" idx="11"/>
          </p:nvPr>
        </p:nvSpPr>
        <p:spPr/>
        <p:txBody>
          <a:bodyPr/>
          <a:lstStyle/>
          <a:p>
            <a:fld id="{8A7F0B31-3059-45DE-9B5A-A019F848CFB0}" type="slidenum">
              <a:rPr lang="en-US" smtClean="0"/>
              <a:pPr/>
              <a:t>11</a:t>
            </a:fld>
            <a:endParaRPr lang="en-US" dirty="0"/>
          </a:p>
        </p:txBody>
      </p:sp>
      <p:sp>
        <p:nvSpPr>
          <p:cNvPr id="6" name="Footer Placeholder 5">
            <a:extLst>
              <a:ext uri="{FF2B5EF4-FFF2-40B4-BE49-F238E27FC236}">
                <a16:creationId xmlns:a16="http://schemas.microsoft.com/office/drawing/2014/main" id="{FBB4436B-2951-742F-A8B7-25536FCBD9B6}"/>
              </a:ext>
            </a:extLst>
          </p:cNvPr>
          <p:cNvSpPr>
            <a:spLocks noGrp="1"/>
          </p:cNvSpPr>
          <p:nvPr>
            <p:ph type="ftr" sz="quarter" idx="12"/>
          </p:nvPr>
        </p:nvSpPr>
        <p:spPr/>
        <p:txBody>
          <a:bodyPr/>
          <a:lstStyle/>
          <a:p>
            <a:r>
              <a:rPr lang="en-US"/>
              <a:t>EDIT 2024 -- Putting it all together   |    S. Nahn</a:t>
            </a:r>
            <a:endParaRPr lang="en-US" dirty="0"/>
          </a:p>
        </p:txBody>
      </p:sp>
    </p:spTree>
    <p:extLst>
      <p:ext uri="{BB962C8B-B14F-4D97-AF65-F5344CB8AC3E}">
        <p14:creationId xmlns:p14="http://schemas.microsoft.com/office/powerpoint/2010/main" val="3432685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0DEB-1D08-BC6B-711C-1ACAC00C0B59}"/>
              </a:ext>
            </a:extLst>
          </p:cNvPr>
          <p:cNvSpPr>
            <a:spLocks noGrp="1"/>
          </p:cNvSpPr>
          <p:nvPr>
            <p:ph type="title"/>
          </p:nvPr>
        </p:nvSpPr>
        <p:spPr/>
        <p:txBody>
          <a:bodyPr/>
          <a:lstStyle/>
          <a:p>
            <a:r>
              <a:rPr lang="en-US" dirty="0"/>
              <a:t>CMS Module (2S variant)</a:t>
            </a:r>
          </a:p>
        </p:txBody>
      </p:sp>
      <p:sp>
        <p:nvSpPr>
          <p:cNvPr id="4" name="Date Placeholder 3">
            <a:extLst>
              <a:ext uri="{FF2B5EF4-FFF2-40B4-BE49-F238E27FC236}">
                <a16:creationId xmlns:a16="http://schemas.microsoft.com/office/drawing/2014/main" id="{84F6064E-76C2-A661-E3B2-E32F69E36B31}"/>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98D7D880-B245-4BB5-7B00-73BFEA26D303}"/>
              </a:ext>
            </a:extLst>
          </p:cNvPr>
          <p:cNvSpPr>
            <a:spLocks noGrp="1"/>
          </p:cNvSpPr>
          <p:nvPr>
            <p:ph type="sldNum" sz="quarter" idx="11"/>
          </p:nvPr>
        </p:nvSpPr>
        <p:spPr/>
        <p:txBody>
          <a:bodyPr/>
          <a:lstStyle/>
          <a:p>
            <a:fld id="{8A7F0B31-3059-45DE-9B5A-A019F848CFB0}" type="slidenum">
              <a:rPr lang="en-US" smtClean="0"/>
              <a:pPr/>
              <a:t>12</a:t>
            </a:fld>
            <a:endParaRPr lang="en-US" dirty="0"/>
          </a:p>
        </p:txBody>
      </p:sp>
      <p:sp>
        <p:nvSpPr>
          <p:cNvPr id="6" name="Footer Placeholder 5">
            <a:extLst>
              <a:ext uri="{FF2B5EF4-FFF2-40B4-BE49-F238E27FC236}">
                <a16:creationId xmlns:a16="http://schemas.microsoft.com/office/drawing/2014/main" id="{B6499350-A851-A4A1-DCFF-CC487F1D1B08}"/>
              </a:ext>
            </a:extLst>
          </p:cNvPr>
          <p:cNvSpPr>
            <a:spLocks noGrp="1"/>
          </p:cNvSpPr>
          <p:nvPr>
            <p:ph type="ftr" sz="quarter" idx="12"/>
          </p:nvPr>
        </p:nvSpPr>
        <p:spPr/>
        <p:txBody>
          <a:bodyPr/>
          <a:lstStyle/>
          <a:p>
            <a:r>
              <a:rPr lang="en-US"/>
              <a:t>EDIT 2024 -- Putting it all together   |    S. Nahn</a:t>
            </a:r>
            <a:endParaRPr lang="en-US" dirty="0"/>
          </a:p>
        </p:txBody>
      </p:sp>
      <p:pic>
        <p:nvPicPr>
          <p:cNvPr id="7" name="Picture 6">
            <a:extLst>
              <a:ext uri="{FF2B5EF4-FFF2-40B4-BE49-F238E27FC236}">
                <a16:creationId xmlns:a16="http://schemas.microsoft.com/office/drawing/2014/main" id="{57D8C467-55C7-277E-229F-81DCA224B0F3}"/>
              </a:ext>
            </a:extLst>
          </p:cNvPr>
          <p:cNvPicPr>
            <a:picLocks noChangeAspect="1"/>
          </p:cNvPicPr>
          <p:nvPr/>
        </p:nvPicPr>
        <p:blipFill>
          <a:blip r:embed="rId2"/>
          <a:stretch>
            <a:fillRect/>
          </a:stretch>
        </p:blipFill>
        <p:spPr>
          <a:xfrm>
            <a:off x="6096001" y="956034"/>
            <a:ext cx="5809130" cy="5428531"/>
          </a:xfrm>
          <a:prstGeom prst="rect">
            <a:avLst/>
          </a:prstGeom>
        </p:spPr>
      </p:pic>
      <p:pic>
        <p:nvPicPr>
          <p:cNvPr id="8" name="Content Placeholder 7">
            <a:extLst>
              <a:ext uri="{FF2B5EF4-FFF2-40B4-BE49-F238E27FC236}">
                <a16:creationId xmlns:a16="http://schemas.microsoft.com/office/drawing/2014/main" id="{F469CDD9-A870-8C7F-9AC5-272688197628}"/>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0" y="1871515"/>
            <a:ext cx="5705569" cy="4610752"/>
          </a:xfrm>
          <a:prstGeom prst="rect">
            <a:avLst/>
          </a:prstGeom>
        </p:spPr>
      </p:pic>
    </p:spTree>
    <p:extLst>
      <p:ext uri="{BB962C8B-B14F-4D97-AF65-F5344CB8AC3E}">
        <p14:creationId xmlns:p14="http://schemas.microsoft.com/office/powerpoint/2010/main" val="1301046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D463-158C-4869-8309-AAC5E9C3C1E4}"/>
              </a:ext>
            </a:extLst>
          </p:cNvPr>
          <p:cNvSpPr>
            <a:spLocks noGrp="1"/>
          </p:cNvSpPr>
          <p:nvPr>
            <p:ph type="title"/>
          </p:nvPr>
        </p:nvSpPr>
        <p:spPr/>
        <p:txBody>
          <a:bodyPr/>
          <a:lstStyle/>
          <a:p>
            <a:r>
              <a:rPr lang="en-US" dirty="0"/>
              <a:t>HL LHC Upgrade Tracker</a:t>
            </a:r>
          </a:p>
        </p:txBody>
      </p:sp>
      <p:sp>
        <p:nvSpPr>
          <p:cNvPr id="4" name="Date Placeholder 3">
            <a:extLst>
              <a:ext uri="{FF2B5EF4-FFF2-40B4-BE49-F238E27FC236}">
                <a16:creationId xmlns:a16="http://schemas.microsoft.com/office/drawing/2014/main" id="{8F885387-6705-4C71-9243-16FD7417E857}"/>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8318F684-4C9E-4B55-9B53-4B62D8C15F5E}"/>
              </a:ext>
            </a:extLst>
          </p:cNvPr>
          <p:cNvSpPr>
            <a:spLocks noGrp="1"/>
          </p:cNvSpPr>
          <p:nvPr>
            <p:ph type="sldNum" sz="quarter" idx="11"/>
          </p:nvPr>
        </p:nvSpPr>
        <p:spPr/>
        <p:txBody>
          <a:bodyPr/>
          <a:lstStyle/>
          <a:p>
            <a:fld id="{8A7F0B31-3059-45DE-9B5A-A019F848CFB0}" type="slidenum">
              <a:rPr lang="en-US" smtClean="0"/>
              <a:pPr/>
              <a:t>13</a:t>
            </a:fld>
            <a:endParaRPr lang="en-US" dirty="0"/>
          </a:p>
        </p:txBody>
      </p:sp>
      <p:sp>
        <p:nvSpPr>
          <p:cNvPr id="6" name="Footer Placeholder 5">
            <a:extLst>
              <a:ext uri="{FF2B5EF4-FFF2-40B4-BE49-F238E27FC236}">
                <a16:creationId xmlns:a16="http://schemas.microsoft.com/office/drawing/2014/main" id="{32EC6035-CCA4-41B9-9389-D8C1E699899B}"/>
              </a:ext>
            </a:extLst>
          </p:cNvPr>
          <p:cNvSpPr>
            <a:spLocks noGrp="1"/>
          </p:cNvSpPr>
          <p:nvPr>
            <p:ph type="ftr" sz="quarter" idx="12"/>
          </p:nvPr>
        </p:nvSpPr>
        <p:spPr/>
        <p:txBody>
          <a:bodyPr/>
          <a:lstStyle/>
          <a:p>
            <a:r>
              <a:rPr lang="en-US"/>
              <a:t>EDIT 2024 -- Putting it all together   |    S. Nahn</a:t>
            </a:r>
            <a:endParaRPr lang="en-US" dirty="0"/>
          </a:p>
        </p:txBody>
      </p:sp>
      <p:grpSp>
        <p:nvGrpSpPr>
          <p:cNvPr id="22" name="Group 21">
            <a:extLst>
              <a:ext uri="{FF2B5EF4-FFF2-40B4-BE49-F238E27FC236}">
                <a16:creationId xmlns:a16="http://schemas.microsoft.com/office/drawing/2014/main" id="{FA10C1FD-58F3-4A60-A32B-A14CC00E7AE3}"/>
              </a:ext>
            </a:extLst>
          </p:cNvPr>
          <p:cNvGrpSpPr/>
          <p:nvPr/>
        </p:nvGrpSpPr>
        <p:grpSpPr>
          <a:xfrm>
            <a:off x="6001911" y="3349255"/>
            <a:ext cx="6063208" cy="3230714"/>
            <a:chOff x="-6401" y="721297"/>
            <a:chExt cx="8941765" cy="4912323"/>
          </a:xfrm>
        </p:grpSpPr>
        <p:pic>
          <p:nvPicPr>
            <p:cNvPr id="10" name="Picture 2" descr="https://twiki.cern.ch/twiki/pub/CMSPublic/SketchUpCMSGallery/cms_160204_02_cms_2023TTI.png">
              <a:extLst>
                <a:ext uri="{FF2B5EF4-FFF2-40B4-BE49-F238E27FC236}">
                  <a16:creationId xmlns:a16="http://schemas.microsoft.com/office/drawing/2014/main" id="{2A206D06-3362-42D7-A2B0-A891FF4750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539" y="721297"/>
              <a:ext cx="8632825" cy="4912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2179E9-12DF-4660-9D05-76835097BCF8}"/>
                </a:ext>
              </a:extLst>
            </p:cNvPr>
            <p:cNvSpPr txBox="1"/>
            <p:nvPr/>
          </p:nvSpPr>
          <p:spPr>
            <a:xfrm rot="1252084">
              <a:off x="3059404" y="2359255"/>
              <a:ext cx="948455" cy="467977"/>
            </a:xfrm>
            <a:prstGeom prst="rect">
              <a:avLst/>
            </a:prstGeom>
            <a:solidFill>
              <a:srgbClr val="AFABAB">
                <a:alpha val="43922"/>
              </a:srgbClr>
            </a:solidFill>
          </p:spPr>
          <p:txBody>
            <a:bodyPr wrap="none" rtlCol="0">
              <a:spAutoFit/>
            </a:bodyPr>
            <a:lstStyle/>
            <a:p>
              <a:r>
                <a:rPr lang="en-US" dirty="0">
                  <a:solidFill>
                    <a:srgbClr val="FF0000"/>
                  </a:solidFill>
                </a:rPr>
                <a:t>TBPX</a:t>
              </a:r>
            </a:p>
          </p:txBody>
        </p:sp>
        <p:sp>
          <p:nvSpPr>
            <p:cNvPr id="12" name="TextBox 11">
              <a:extLst>
                <a:ext uri="{FF2B5EF4-FFF2-40B4-BE49-F238E27FC236}">
                  <a16:creationId xmlns:a16="http://schemas.microsoft.com/office/drawing/2014/main" id="{9F285DE4-1403-4334-BA3A-DA4FE2897C24}"/>
                </a:ext>
              </a:extLst>
            </p:cNvPr>
            <p:cNvSpPr txBox="1"/>
            <p:nvPr/>
          </p:nvSpPr>
          <p:spPr>
            <a:xfrm rot="1200000">
              <a:off x="3834193" y="2670795"/>
              <a:ext cx="1259728" cy="467977"/>
            </a:xfrm>
            <a:prstGeom prst="rect">
              <a:avLst/>
            </a:prstGeom>
            <a:solidFill>
              <a:schemeClr val="bg2">
                <a:lumMod val="75000"/>
                <a:alpha val="58000"/>
              </a:schemeClr>
            </a:solidFill>
          </p:spPr>
          <p:txBody>
            <a:bodyPr wrap="square" rtlCol="0">
              <a:spAutoFit/>
            </a:bodyPr>
            <a:lstStyle/>
            <a:p>
              <a:pPr algn="ctr"/>
              <a:r>
                <a:rPr lang="en-US" dirty="0">
                  <a:solidFill>
                    <a:srgbClr val="FF0000"/>
                  </a:solidFill>
                </a:rPr>
                <a:t>TFPX</a:t>
              </a:r>
            </a:p>
          </p:txBody>
        </p:sp>
        <p:sp>
          <p:nvSpPr>
            <p:cNvPr id="13" name="TextBox 12">
              <a:extLst>
                <a:ext uri="{FF2B5EF4-FFF2-40B4-BE49-F238E27FC236}">
                  <a16:creationId xmlns:a16="http://schemas.microsoft.com/office/drawing/2014/main" id="{DD65E4A5-9356-4D76-8AE3-8A7791D544CA}"/>
                </a:ext>
              </a:extLst>
            </p:cNvPr>
            <p:cNvSpPr txBox="1"/>
            <p:nvPr/>
          </p:nvSpPr>
          <p:spPr>
            <a:xfrm rot="1140000">
              <a:off x="5082598" y="3155683"/>
              <a:ext cx="1597513" cy="467977"/>
            </a:xfrm>
            <a:prstGeom prst="rect">
              <a:avLst/>
            </a:prstGeom>
            <a:solidFill>
              <a:schemeClr val="bg2">
                <a:lumMod val="75000"/>
                <a:alpha val="58000"/>
              </a:schemeClr>
            </a:solidFill>
          </p:spPr>
          <p:txBody>
            <a:bodyPr wrap="square" rtlCol="0">
              <a:spAutoFit/>
            </a:bodyPr>
            <a:lstStyle/>
            <a:p>
              <a:pPr algn="ctr"/>
              <a:r>
                <a:rPr lang="en-US" dirty="0">
                  <a:solidFill>
                    <a:srgbClr val="FF0000"/>
                  </a:solidFill>
                </a:rPr>
                <a:t>TEPX</a:t>
              </a:r>
            </a:p>
          </p:txBody>
        </p:sp>
        <p:sp>
          <p:nvSpPr>
            <p:cNvPr id="14" name="TextBox 13">
              <a:extLst>
                <a:ext uri="{FF2B5EF4-FFF2-40B4-BE49-F238E27FC236}">
                  <a16:creationId xmlns:a16="http://schemas.microsoft.com/office/drawing/2014/main" id="{C6F79453-C2C4-49A0-B39B-9C341AB00DA4}"/>
                </a:ext>
              </a:extLst>
            </p:cNvPr>
            <p:cNvSpPr txBox="1"/>
            <p:nvPr/>
          </p:nvSpPr>
          <p:spPr>
            <a:xfrm rot="1200000">
              <a:off x="2192021" y="2097625"/>
              <a:ext cx="1158714" cy="467977"/>
            </a:xfrm>
            <a:prstGeom prst="rect">
              <a:avLst/>
            </a:prstGeom>
            <a:solidFill>
              <a:schemeClr val="bg2">
                <a:lumMod val="75000"/>
                <a:alpha val="58000"/>
              </a:schemeClr>
            </a:solidFill>
          </p:spPr>
          <p:txBody>
            <a:bodyPr wrap="square" rtlCol="0">
              <a:spAutoFit/>
            </a:bodyPr>
            <a:lstStyle/>
            <a:p>
              <a:pPr algn="ctr"/>
              <a:r>
                <a:rPr lang="en-US" dirty="0">
                  <a:solidFill>
                    <a:srgbClr val="FF0000"/>
                  </a:solidFill>
                </a:rPr>
                <a:t>TFPX</a:t>
              </a:r>
            </a:p>
          </p:txBody>
        </p:sp>
        <p:sp>
          <p:nvSpPr>
            <p:cNvPr id="15" name="TextBox 14">
              <a:extLst>
                <a:ext uri="{FF2B5EF4-FFF2-40B4-BE49-F238E27FC236}">
                  <a16:creationId xmlns:a16="http://schemas.microsoft.com/office/drawing/2014/main" id="{9871788B-2B41-41BA-B5AE-721C457E4B72}"/>
                </a:ext>
              </a:extLst>
            </p:cNvPr>
            <p:cNvSpPr txBox="1"/>
            <p:nvPr/>
          </p:nvSpPr>
          <p:spPr>
            <a:xfrm rot="1713506" flipH="1">
              <a:off x="3482675" y="4699712"/>
              <a:ext cx="2458248" cy="795560"/>
            </a:xfrm>
            <a:prstGeom prst="rect">
              <a:avLst/>
            </a:prstGeom>
            <a:noFill/>
          </p:spPr>
          <p:txBody>
            <a:bodyPr wrap="square" rtlCol="0">
              <a:spAutoFit/>
            </a:bodyPr>
            <a:lstStyle/>
            <a:p>
              <a:r>
                <a:rPr lang="en-US" dirty="0"/>
                <a:t>Endcap Disks (TEDD)</a:t>
              </a:r>
            </a:p>
          </p:txBody>
        </p:sp>
        <p:sp>
          <p:nvSpPr>
            <p:cNvPr id="16" name="TextBox 15">
              <a:extLst>
                <a:ext uri="{FF2B5EF4-FFF2-40B4-BE49-F238E27FC236}">
                  <a16:creationId xmlns:a16="http://schemas.microsoft.com/office/drawing/2014/main" id="{53E15B48-AD16-4AEA-9225-461D388AC924}"/>
                </a:ext>
              </a:extLst>
            </p:cNvPr>
            <p:cNvSpPr txBox="1"/>
            <p:nvPr/>
          </p:nvSpPr>
          <p:spPr>
            <a:xfrm rot="1713506" flipH="1">
              <a:off x="-6401" y="2703073"/>
              <a:ext cx="2458248" cy="889154"/>
            </a:xfrm>
            <a:prstGeom prst="rect">
              <a:avLst/>
            </a:prstGeom>
            <a:noFill/>
          </p:spPr>
          <p:txBody>
            <a:bodyPr wrap="square" rtlCol="0">
              <a:spAutoFit/>
            </a:bodyPr>
            <a:lstStyle/>
            <a:p>
              <a:r>
                <a:rPr lang="en-US" sz="1600" dirty="0"/>
                <a:t>Endcap Disks (</a:t>
              </a:r>
              <a:r>
                <a:rPr lang="en-US" dirty="0"/>
                <a:t>TEDD</a:t>
              </a:r>
              <a:r>
                <a:rPr lang="en-US" sz="1600" dirty="0"/>
                <a:t>)</a:t>
              </a:r>
            </a:p>
          </p:txBody>
        </p:sp>
        <p:sp>
          <p:nvSpPr>
            <p:cNvPr id="17" name="TextBox 16">
              <a:extLst>
                <a:ext uri="{FF2B5EF4-FFF2-40B4-BE49-F238E27FC236}">
                  <a16:creationId xmlns:a16="http://schemas.microsoft.com/office/drawing/2014/main" id="{2830C9BD-2F6E-41A2-8388-C98FDBB25057}"/>
                </a:ext>
              </a:extLst>
            </p:cNvPr>
            <p:cNvSpPr txBox="1"/>
            <p:nvPr/>
          </p:nvSpPr>
          <p:spPr>
            <a:xfrm rot="1753196" flipH="1">
              <a:off x="1554372" y="3764604"/>
              <a:ext cx="2458248" cy="1123144"/>
            </a:xfrm>
            <a:prstGeom prst="rect">
              <a:avLst/>
            </a:prstGeom>
            <a:noFill/>
          </p:spPr>
          <p:txBody>
            <a:bodyPr wrap="square" rtlCol="0">
              <a:spAutoFit/>
            </a:bodyPr>
            <a:lstStyle/>
            <a:p>
              <a:r>
                <a:rPr lang="en-US" dirty="0"/>
                <a:t>Barrel Cylinders</a:t>
              </a:r>
            </a:p>
            <a:p>
              <a:r>
                <a:rPr lang="en-US" dirty="0"/>
                <a:t>   Inner TBPS </a:t>
              </a:r>
            </a:p>
            <a:p>
              <a:r>
                <a:rPr lang="en-US" dirty="0"/>
                <a:t>   Outer TB2S </a:t>
              </a:r>
            </a:p>
          </p:txBody>
        </p:sp>
        <p:cxnSp>
          <p:nvCxnSpPr>
            <p:cNvPr id="18" name="Straight Arrow Connector 17">
              <a:extLst>
                <a:ext uri="{FF2B5EF4-FFF2-40B4-BE49-F238E27FC236}">
                  <a16:creationId xmlns:a16="http://schemas.microsoft.com/office/drawing/2014/main" id="{FB603C68-7C32-41CE-BA40-A0063977F157}"/>
                </a:ext>
              </a:extLst>
            </p:cNvPr>
            <p:cNvCxnSpPr/>
            <p:nvPr/>
          </p:nvCxnSpPr>
          <p:spPr>
            <a:xfrm>
              <a:off x="2139885" y="894636"/>
              <a:ext cx="4826523" cy="70995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593FE65-DFF3-46BB-A59C-4760FB91DF8D}"/>
                </a:ext>
              </a:extLst>
            </p:cNvPr>
            <p:cNvSpPr txBox="1"/>
            <p:nvPr/>
          </p:nvSpPr>
          <p:spPr>
            <a:xfrm rot="518274">
              <a:off x="3683752" y="793510"/>
              <a:ext cx="898482" cy="467977"/>
            </a:xfrm>
            <a:prstGeom prst="rect">
              <a:avLst/>
            </a:prstGeom>
            <a:noFill/>
          </p:spPr>
          <p:txBody>
            <a:bodyPr wrap="square" rtlCol="0">
              <a:spAutoFit/>
            </a:bodyPr>
            <a:lstStyle/>
            <a:p>
              <a:r>
                <a:rPr lang="en-US" dirty="0">
                  <a:solidFill>
                    <a:schemeClr val="accent1"/>
                  </a:solidFill>
                </a:rPr>
                <a:t>5.3m</a:t>
              </a:r>
            </a:p>
          </p:txBody>
        </p:sp>
        <p:sp>
          <p:nvSpPr>
            <p:cNvPr id="20" name="TextBox 19">
              <a:extLst>
                <a:ext uri="{FF2B5EF4-FFF2-40B4-BE49-F238E27FC236}">
                  <a16:creationId xmlns:a16="http://schemas.microsoft.com/office/drawing/2014/main" id="{F91EA210-283C-4FA5-9A68-EC0C2A616463}"/>
                </a:ext>
              </a:extLst>
            </p:cNvPr>
            <p:cNvSpPr txBox="1"/>
            <p:nvPr/>
          </p:nvSpPr>
          <p:spPr>
            <a:xfrm rot="518274">
              <a:off x="7560962" y="2172917"/>
              <a:ext cx="960893" cy="467977"/>
            </a:xfrm>
            <a:prstGeom prst="rect">
              <a:avLst/>
            </a:prstGeom>
            <a:noFill/>
          </p:spPr>
          <p:txBody>
            <a:bodyPr wrap="square" rtlCol="0">
              <a:spAutoFit/>
            </a:bodyPr>
            <a:lstStyle/>
            <a:p>
              <a:r>
                <a:rPr lang="en-US" dirty="0">
                  <a:solidFill>
                    <a:schemeClr val="accent1"/>
                  </a:solidFill>
                </a:rPr>
                <a:t>1.2 m</a:t>
              </a:r>
            </a:p>
          </p:txBody>
        </p:sp>
        <p:cxnSp>
          <p:nvCxnSpPr>
            <p:cNvPr id="21" name="Straight Arrow Connector 20">
              <a:extLst>
                <a:ext uri="{FF2B5EF4-FFF2-40B4-BE49-F238E27FC236}">
                  <a16:creationId xmlns:a16="http://schemas.microsoft.com/office/drawing/2014/main" id="{A2FFA286-773A-4448-ADEA-38264B11111E}"/>
                </a:ext>
              </a:extLst>
            </p:cNvPr>
            <p:cNvCxnSpPr>
              <a:cxnSpLocks/>
            </p:cNvCxnSpPr>
            <p:nvPr/>
          </p:nvCxnSpPr>
          <p:spPr>
            <a:xfrm flipV="1">
              <a:off x="7538221" y="1866507"/>
              <a:ext cx="316450" cy="215134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719F8B1-BE19-4822-93AA-A865134716C3}"/>
              </a:ext>
            </a:extLst>
          </p:cNvPr>
          <p:cNvGrpSpPr/>
          <p:nvPr/>
        </p:nvGrpSpPr>
        <p:grpSpPr>
          <a:xfrm>
            <a:off x="391520" y="3746748"/>
            <a:ext cx="5501092" cy="2542715"/>
            <a:chOff x="1294108" y="3394129"/>
            <a:chExt cx="7694909" cy="3231396"/>
          </a:xfrm>
        </p:grpSpPr>
        <p:pic>
          <p:nvPicPr>
            <p:cNvPr id="26" name="Content Placeholder 5">
              <a:extLst>
                <a:ext uri="{FF2B5EF4-FFF2-40B4-BE49-F238E27FC236}">
                  <a16:creationId xmlns:a16="http://schemas.microsoft.com/office/drawing/2014/main" id="{3DCEA704-94CC-4C43-BA57-AB4DFC88A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108" y="3394129"/>
              <a:ext cx="7694909" cy="3231396"/>
            </a:xfrm>
            <a:prstGeom prst="rect">
              <a:avLst/>
            </a:prstGeom>
          </p:spPr>
        </p:pic>
        <p:grpSp>
          <p:nvGrpSpPr>
            <p:cNvPr id="27" name="Group 26">
              <a:extLst>
                <a:ext uri="{FF2B5EF4-FFF2-40B4-BE49-F238E27FC236}">
                  <a16:creationId xmlns:a16="http://schemas.microsoft.com/office/drawing/2014/main" id="{42EF2AA1-C20E-4DF4-ADE5-6919ABED2A6B}"/>
                </a:ext>
              </a:extLst>
            </p:cNvPr>
            <p:cNvGrpSpPr/>
            <p:nvPr/>
          </p:nvGrpSpPr>
          <p:grpSpPr>
            <a:xfrm>
              <a:off x="1933991" y="4155679"/>
              <a:ext cx="6751789" cy="2159146"/>
              <a:chOff x="1933991" y="3811889"/>
              <a:chExt cx="6751789" cy="2159146"/>
            </a:xfrm>
          </p:grpSpPr>
          <p:grpSp>
            <p:nvGrpSpPr>
              <p:cNvPr id="31" name="Group 30">
                <a:extLst>
                  <a:ext uri="{FF2B5EF4-FFF2-40B4-BE49-F238E27FC236}">
                    <a16:creationId xmlns:a16="http://schemas.microsoft.com/office/drawing/2014/main" id="{16A8670E-ECF1-4418-9565-A36BF4EE8444}"/>
                  </a:ext>
                </a:extLst>
              </p:cNvPr>
              <p:cNvGrpSpPr/>
              <p:nvPr/>
            </p:nvGrpSpPr>
            <p:grpSpPr>
              <a:xfrm>
                <a:off x="2012142" y="5537224"/>
                <a:ext cx="6673638" cy="433811"/>
                <a:chOff x="897104" y="5593327"/>
                <a:chExt cx="8120873" cy="488000"/>
              </a:xfrm>
            </p:grpSpPr>
            <p:cxnSp>
              <p:nvCxnSpPr>
                <p:cNvPr id="36" name="Straight Connector 35">
                  <a:extLst>
                    <a:ext uri="{FF2B5EF4-FFF2-40B4-BE49-F238E27FC236}">
                      <a16:creationId xmlns:a16="http://schemas.microsoft.com/office/drawing/2014/main" id="{A36FDF33-DD41-4ADE-A930-FA99C7E8CFF7}"/>
                    </a:ext>
                  </a:extLst>
                </p:cNvPr>
                <p:cNvCxnSpPr>
                  <a:cxnSpLocks/>
                  <a:endCxn id="37" idx="1"/>
                </p:cNvCxnSpPr>
                <p:nvPr/>
              </p:nvCxnSpPr>
              <p:spPr>
                <a:xfrm>
                  <a:off x="897104" y="6013960"/>
                  <a:ext cx="7915107" cy="7894"/>
                </a:xfrm>
                <a:prstGeom prst="line">
                  <a:avLst/>
                </a:prstGeom>
                <a:noFill/>
                <a:ln w="15875" cap="flat" cmpd="sng" algn="ctr">
                  <a:solidFill>
                    <a:sysClr val="windowText" lastClr="000000"/>
                  </a:solidFill>
                  <a:prstDash val="solid"/>
                  <a:miter lim="800000"/>
                </a:ln>
                <a:effectLst/>
              </p:spPr>
            </p:cxnSp>
            <p:sp>
              <p:nvSpPr>
                <p:cNvPr id="37" name="Rectangle 36">
                  <a:extLst>
                    <a:ext uri="{FF2B5EF4-FFF2-40B4-BE49-F238E27FC236}">
                      <a16:creationId xmlns:a16="http://schemas.microsoft.com/office/drawing/2014/main" id="{5635591B-C100-4953-B501-47E9635DA0E3}"/>
                    </a:ext>
                  </a:extLst>
                </p:cNvPr>
                <p:cNvSpPr/>
                <p:nvPr/>
              </p:nvSpPr>
              <p:spPr>
                <a:xfrm>
                  <a:off x="8812211" y="5965860"/>
                  <a:ext cx="55634" cy="111988"/>
                </a:xfrm>
                <a:prstGeom prst="rect">
                  <a:avLst/>
                </a:prstGeom>
                <a:solidFill>
                  <a:sysClr val="window" lastClr="FFFFFF"/>
                </a:solidFill>
                <a:ln w="254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lang="en-GB" sz="1800" kern="0">
                    <a:solidFill>
                      <a:prstClr val="white"/>
                    </a:solidFill>
                    <a:latin typeface="Calibri" panose="020F0502020204030204"/>
                  </a:endParaRPr>
                </a:p>
              </p:txBody>
            </p:sp>
            <p:cxnSp>
              <p:nvCxnSpPr>
                <p:cNvPr id="38" name="Straight Connector 37">
                  <a:extLst>
                    <a:ext uri="{FF2B5EF4-FFF2-40B4-BE49-F238E27FC236}">
                      <a16:creationId xmlns:a16="http://schemas.microsoft.com/office/drawing/2014/main" id="{06AAF465-840E-4E16-BA40-A68EDDA2E89C}"/>
                    </a:ext>
                  </a:extLst>
                </p:cNvPr>
                <p:cNvCxnSpPr/>
                <p:nvPr/>
              </p:nvCxnSpPr>
              <p:spPr>
                <a:xfrm>
                  <a:off x="8412830" y="6068853"/>
                  <a:ext cx="605147" cy="0"/>
                </a:xfrm>
                <a:prstGeom prst="line">
                  <a:avLst/>
                </a:prstGeom>
                <a:noFill/>
                <a:ln w="6350" cap="flat" cmpd="sng" algn="ctr">
                  <a:solidFill>
                    <a:sysClr val="windowText" lastClr="000000"/>
                  </a:solidFill>
                  <a:prstDash val="solid"/>
                  <a:miter lim="800000"/>
                </a:ln>
                <a:effectLst/>
              </p:spPr>
            </p:cxnSp>
            <p:cxnSp>
              <p:nvCxnSpPr>
                <p:cNvPr id="39" name="Straight Connector 38">
                  <a:extLst>
                    <a:ext uri="{FF2B5EF4-FFF2-40B4-BE49-F238E27FC236}">
                      <a16:creationId xmlns:a16="http://schemas.microsoft.com/office/drawing/2014/main" id="{5B379ADE-2F01-40C9-8A2D-C3D6829605FC}"/>
                    </a:ext>
                  </a:extLst>
                </p:cNvPr>
                <p:cNvCxnSpPr/>
                <p:nvPr/>
              </p:nvCxnSpPr>
              <p:spPr>
                <a:xfrm flipV="1">
                  <a:off x="5075880" y="5593327"/>
                  <a:ext cx="0" cy="428527"/>
                </a:xfrm>
                <a:prstGeom prst="line">
                  <a:avLst/>
                </a:prstGeom>
                <a:noFill/>
                <a:ln w="6350" cap="flat" cmpd="sng" algn="ctr">
                  <a:solidFill>
                    <a:sysClr val="windowText" lastClr="000000"/>
                  </a:solidFill>
                  <a:prstDash val="solid"/>
                  <a:miter lim="800000"/>
                </a:ln>
                <a:effectLst/>
              </p:spPr>
            </p:cxnSp>
            <p:cxnSp>
              <p:nvCxnSpPr>
                <p:cNvPr id="40" name="Straight Connector 39">
                  <a:extLst>
                    <a:ext uri="{FF2B5EF4-FFF2-40B4-BE49-F238E27FC236}">
                      <a16:creationId xmlns:a16="http://schemas.microsoft.com/office/drawing/2014/main" id="{4E46FC92-E417-4F4D-8434-331887BD3551}"/>
                    </a:ext>
                  </a:extLst>
                </p:cNvPr>
                <p:cNvCxnSpPr/>
                <p:nvPr/>
              </p:nvCxnSpPr>
              <p:spPr>
                <a:xfrm flipV="1">
                  <a:off x="8550312" y="5982122"/>
                  <a:ext cx="0" cy="86731"/>
                </a:xfrm>
                <a:prstGeom prst="line">
                  <a:avLst/>
                </a:prstGeom>
                <a:noFill/>
                <a:ln w="6350"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id="{0460BB48-26B9-45CE-99C7-94CE575C9623}"/>
                    </a:ext>
                  </a:extLst>
                </p:cNvPr>
                <p:cNvCxnSpPr/>
                <p:nvPr/>
              </p:nvCxnSpPr>
              <p:spPr>
                <a:xfrm flipV="1">
                  <a:off x="8802724" y="6017331"/>
                  <a:ext cx="0" cy="63996"/>
                </a:xfrm>
                <a:prstGeom prst="line">
                  <a:avLst/>
                </a:prstGeom>
                <a:noFill/>
                <a:ln w="6350" cap="flat" cmpd="sng" algn="ctr">
                  <a:solidFill>
                    <a:sysClr val="windowText" lastClr="000000"/>
                  </a:solidFill>
                  <a:prstDash val="solid"/>
                  <a:miter lim="800000"/>
                </a:ln>
                <a:effectLst/>
              </p:spPr>
            </p:cxnSp>
          </p:grpSp>
          <p:sp>
            <p:nvSpPr>
              <p:cNvPr id="32" name="TextBox 31">
                <a:extLst>
                  <a:ext uri="{FF2B5EF4-FFF2-40B4-BE49-F238E27FC236}">
                    <a16:creationId xmlns:a16="http://schemas.microsoft.com/office/drawing/2014/main" id="{6842A652-92E7-4A7C-A2CB-4361D456E19D}"/>
                  </a:ext>
                </a:extLst>
              </p:cNvPr>
              <p:cNvSpPr txBox="1"/>
              <p:nvPr/>
            </p:nvSpPr>
            <p:spPr>
              <a:xfrm>
                <a:off x="2834185" y="3811889"/>
                <a:ext cx="1107848" cy="391137"/>
              </a:xfrm>
              <a:prstGeom prst="rect">
                <a:avLst/>
              </a:prstGeom>
              <a:solidFill>
                <a:sysClr val="window" lastClr="FFFFFF">
                  <a:alpha val="50000"/>
                </a:sysClr>
              </a:solidFill>
            </p:spPr>
            <p:txBody>
              <a:bodyPr wrap="square" rtlCol="0">
                <a:spAutoFit/>
              </a:bodyPr>
              <a:lstStyle/>
              <a:p>
                <a:pPr algn="ctr" eaLnBrk="1" fontAlgn="auto" hangingPunct="1">
                  <a:spcBef>
                    <a:spcPts val="0"/>
                  </a:spcBef>
                  <a:spcAft>
                    <a:spcPts val="0"/>
                  </a:spcAft>
                  <a:defRPr/>
                </a:pPr>
                <a:r>
                  <a:rPr lang="en-GB" kern="0" dirty="0">
                    <a:solidFill>
                      <a:srgbClr val="70AD47">
                        <a:lumMod val="75000"/>
                      </a:srgbClr>
                    </a:solidFill>
                  </a:rPr>
                  <a:t>TB2S</a:t>
                </a:r>
              </a:p>
            </p:txBody>
          </p:sp>
          <p:sp>
            <p:nvSpPr>
              <p:cNvPr id="33" name="TextBox 32">
                <a:extLst>
                  <a:ext uri="{FF2B5EF4-FFF2-40B4-BE49-F238E27FC236}">
                    <a16:creationId xmlns:a16="http://schemas.microsoft.com/office/drawing/2014/main" id="{8EAF7918-AB6E-41AD-B63B-CD791B44C922}"/>
                  </a:ext>
                </a:extLst>
              </p:cNvPr>
              <p:cNvSpPr txBox="1"/>
              <p:nvPr/>
            </p:nvSpPr>
            <p:spPr>
              <a:xfrm>
                <a:off x="3006665" y="4827768"/>
                <a:ext cx="1490314" cy="664931"/>
              </a:xfrm>
              <a:prstGeom prst="rect">
                <a:avLst/>
              </a:prstGeom>
              <a:solidFill>
                <a:sysClr val="window" lastClr="FFFFFF">
                  <a:alpha val="50000"/>
                </a:sysClr>
              </a:solidFill>
            </p:spPr>
            <p:txBody>
              <a:bodyPr wrap="square" rtlCol="0">
                <a:spAutoFit/>
              </a:bodyPr>
              <a:lstStyle/>
              <a:p>
                <a:pPr algn="ctr" eaLnBrk="1" fontAlgn="auto" hangingPunct="1">
                  <a:spcBef>
                    <a:spcPts val="0"/>
                  </a:spcBef>
                  <a:spcAft>
                    <a:spcPts val="0"/>
                  </a:spcAft>
                  <a:defRPr/>
                </a:pPr>
                <a:r>
                  <a:rPr lang="en-GB" kern="0" dirty="0">
                    <a:solidFill>
                      <a:srgbClr val="70AD47">
                        <a:lumMod val="75000"/>
                      </a:srgbClr>
                    </a:solidFill>
                  </a:rPr>
                  <a:t>Tilted TBPS</a:t>
                </a:r>
              </a:p>
            </p:txBody>
          </p:sp>
          <p:sp>
            <p:nvSpPr>
              <p:cNvPr id="34" name="TextBox 33">
                <a:extLst>
                  <a:ext uri="{FF2B5EF4-FFF2-40B4-BE49-F238E27FC236}">
                    <a16:creationId xmlns:a16="http://schemas.microsoft.com/office/drawing/2014/main" id="{85130F29-82BE-4AA3-8A7F-AD9793F51E22}"/>
                  </a:ext>
                </a:extLst>
              </p:cNvPr>
              <p:cNvSpPr txBox="1"/>
              <p:nvPr/>
            </p:nvSpPr>
            <p:spPr>
              <a:xfrm>
                <a:off x="1933991" y="4831734"/>
                <a:ext cx="1073775" cy="664931"/>
              </a:xfrm>
              <a:prstGeom prst="rect">
                <a:avLst/>
              </a:prstGeom>
              <a:solidFill>
                <a:sysClr val="window" lastClr="FFFFFF">
                  <a:alpha val="50000"/>
                </a:sysClr>
              </a:solidFill>
            </p:spPr>
            <p:txBody>
              <a:bodyPr wrap="square" rtlCol="0">
                <a:spAutoFit/>
              </a:bodyPr>
              <a:lstStyle/>
              <a:p>
                <a:pPr algn="ctr" eaLnBrk="1" fontAlgn="auto" hangingPunct="1">
                  <a:spcBef>
                    <a:spcPts val="0"/>
                  </a:spcBef>
                  <a:spcAft>
                    <a:spcPts val="0"/>
                  </a:spcAft>
                  <a:defRPr/>
                </a:pPr>
                <a:r>
                  <a:rPr lang="en-GB" kern="0" dirty="0">
                    <a:solidFill>
                      <a:srgbClr val="70AD47">
                        <a:lumMod val="75000"/>
                      </a:srgbClr>
                    </a:solidFill>
                  </a:rPr>
                  <a:t>Barrel TBPS</a:t>
                </a:r>
              </a:p>
            </p:txBody>
          </p:sp>
          <p:sp>
            <p:nvSpPr>
              <p:cNvPr id="35" name="TextBox 34">
                <a:extLst>
                  <a:ext uri="{FF2B5EF4-FFF2-40B4-BE49-F238E27FC236}">
                    <a16:creationId xmlns:a16="http://schemas.microsoft.com/office/drawing/2014/main" id="{E1D3F39D-4ED9-4899-8AE2-53E8FFB53CB7}"/>
                  </a:ext>
                </a:extLst>
              </p:cNvPr>
              <p:cNvSpPr txBox="1"/>
              <p:nvPr/>
            </p:nvSpPr>
            <p:spPr>
              <a:xfrm>
                <a:off x="5939034" y="4428191"/>
                <a:ext cx="1107848" cy="391137"/>
              </a:xfrm>
              <a:prstGeom prst="rect">
                <a:avLst/>
              </a:prstGeom>
              <a:solidFill>
                <a:sysClr val="window" lastClr="FFFFFF">
                  <a:alpha val="50000"/>
                </a:sysClr>
              </a:solidFill>
            </p:spPr>
            <p:txBody>
              <a:bodyPr wrap="square" rtlCol="0">
                <a:spAutoFit/>
              </a:bodyPr>
              <a:lstStyle/>
              <a:p>
                <a:pPr algn="ctr" eaLnBrk="1" fontAlgn="auto" hangingPunct="1">
                  <a:spcBef>
                    <a:spcPts val="0"/>
                  </a:spcBef>
                  <a:spcAft>
                    <a:spcPts val="0"/>
                  </a:spcAft>
                  <a:defRPr/>
                </a:pPr>
                <a:r>
                  <a:rPr lang="en-GB" kern="0" dirty="0">
                    <a:solidFill>
                      <a:srgbClr val="70AD47">
                        <a:lumMod val="75000"/>
                      </a:srgbClr>
                    </a:solidFill>
                  </a:rPr>
                  <a:t>TEDD</a:t>
                </a:r>
              </a:p>
            </p:txBody>
          </p:sp>
        </p:grpSp>
        <p:cxnSp>
          <p:nvCxnSpPr>
            <p:cNvPr id="28" name="Straight Connector 27">
              <a:extLst>
                <a:ext uri="{FF2B5EF4-FFF2-40B4-BE49-F238E27FC236}">
                  <a16:creationId xmlns:a16="http://schemas.microsoft.com/office/drawing/2014/main" id="{04A1659D-4F89-4CD2-B97C-28DAD833C828}"/>
                </a:ext>
              </a:extLst>
            </p:cNvPr>
            <p:cNvCxnSpPr/>
            <p:nvPr/>
          </p:nvCxnSpPr>
          <p:spPr>
            <a:xfrm>
              <a:off x="2051897" y="5881012"/>
              <a:ext cx="3394314" cy="2"/>
            </a:xfrm>
            <a:prstGeom prst="line">
              <a:avLst/>
            </a:prstGeom>
            <a:noFill/>
            <a:ln w="19050"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1931FB99-A71E-4804-B924-7DD25850CE0D}"/>
                </a:ext>
              </a:extLst>
            </p:cNvPr>
            <p:cNvCxnSpPr/>
            <p:nvPr/>
          </p:nvCxnSpPr>
          <p:spPr>
            <a:xfrm flipH="1">
              <a:off x="5446212" y="5704714"/>
              <a:ext cx="120198" cy="180263"/>
            </a:xfrm>
            <a:prstGeom prst="line">
              <a:avLst/>
            </a:prstGeom>
            <a:noFill/>
            <a:ln w="1905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0F927758-F29F-4B7D-A5D6-4CA8499E5971}"/>
                </a:ext>
              </a:extLst>
            </p:cNvPr>
            <p:cNvCxnSpPr/>
            <p:nvPr/>
          </p:nvCxnSpPr>
          <p:spPr>
            <a:xfrm>
              <a:off x="5566410" y="5704714"/>
              <a:ext cx="2655570" cy="2"/>
            </a:xfrm>
            <a:prstGeom prst="line">
              <a:avLst/>
            </a:prstGeom>
            <a:noFill/>
            <a:ln w="19050" cap="flat" cmpd="sng" algn="ctr">
              <a:solidFill>
                <a:sysClr val="windowText" lastClr="000000"/>
              </a:solidFill>
              <a:prstDash val="solid"/>
              <a:miter lim="800000"/>
            </a:ln>
            <a:effectLst/>
          </p:spPr>
        </p:cxnSp>
      </p:grpSp>
      <p:sp>
        <p:nvSpPr>
          <p:cNvPr id="42" name="TextBox 41">
            <a:extLst>
              <a:ext uri="{FF2B5EF4-FFF2-40B4-BE49-F238E27FC236}">
                <a16:creationId xmlns:a16="http://schemas.microsoft.com/office/drawing/2014/main" id="{A2BA0582-ABD6-4890-A8E7-AC9312AC2954}"/>
              </a:ext>
            </a:extLst>
          </p:cNvPr>
          <p:cNvSpPr txBox="1"/>
          <p:nvPr/>
        </p:nvSpPr>
        <p:spPr>
          <a:xfrm>
            <a:off x="677939" y="5980278"/>
            <a:ext cx="767642" cy="307777"/>
          </a:xfrm>
          <a:prstGeom prst="rect">
            <a:avLst/>
          </a:prstGeom>
          <a:solidFill>
            <a:sysClr val="window" lastClr="FFFFFF">
              <a:alpha val="50000"/>
            </a:sysClr>
          </a:solidFill>
        </p:spPr>
        <p:txBody>
          <a:bodyPr wrap="square" rtlCol="0">
            <a:spAutoFit/>
          </a:bodyPr>
          <a:lstStyle/>
          <a:p>
            <a:pPr algn="ctr" eaLnBrk="1" fontAlgn="auto" hangingPunct="1">
              <a:spcBef>
                <a:spcPts val="0"/>
              </a:spcBef>
              <a:spcAft>
                <a:spcPts val="0"/>
              </a:spcAft>
              <a:defRPr/>
            </a:pPr>
            <a:r>
              <a:rPr lang="en-GB" kern="0" dirty="0">
                <a:solidFill>
                  <a:srgbClr val="FF0000"/>
                </a:solidFill>
              </a:rPr>
              <a:t>TBPX</a:t>
            </a:r>
          </a:p>
        </p:txBody>
      </p:sp>
      <p:sp>
        <p:nvSpPr>
          <p:cNvPr id="43" name="TextBox 42">
            <a:extLst>
              <a:ext uri="{FF2B5EF4-FFF2-40B4-BE49-F238E27FC236}">
                <a16:creationId xmlns:a16="http://schemas.microsoft.com/office/drawing/2014/main" id="{277A9067-9695-4D62-A0EE-AE6B1304AE04}"/>
              </a:ext>
            </a:extLst>
          </p:cNvPr>
          <p:cNvSpPr txBox="1"/>
          <p:nvPr/>
        </p:nvSpPr>
        <p:spPr>
          <a:xfrm>
            <a:off x="1731679" y="6015332"/>
            <a:ext cx="767642" cy="307777"/>
          </a:xfrm>
          <a:prstGeom prst="rect">
            <a:avLst/>
          </a:prstGeom>
          <a:solidFill>
            <a:sysClr val="window" lastClr="FFFFFF">
              <a:alpha val="50000"/>
            </a:sysClr>
          </a:solidFill>
        </p:spPr>
        <p:txBody>
          <a:bodyPr wrap="square" rtlCol="0">
            <a:spAutoFit/>
          </a:bodyPr>
          <a:lstStyle/>
          <a:p>
            <a:pPr algn="ctr" eaLnBrk="1" fontAlgn="auto" hangingPunct="1">
              <a:spcBef>
                <a:spcPts val="0"/>
              </a:spcBef>
              <a:spcAft>
                <a:spcPts val="0"/>
              </a:spcAft>
              <a:defRPr/>
            </a:pPr>
            <a:r>
              <a:rPr lang="en-GB" kern="0" dirty="0">
                <a:solidFill>
                  <a:srgbClr val="FF0000"/>
                </a:solidFill>
              </a:rPr>
              <a:t>TFPX</a:t>
            </a:r>
          </a:p>
        </p:txBody>
      </p:sp>
      <p:sp>
        <p:nvSpPr>
          <p:cNvPr id="44" name="TextBox 43">
            <a:extLst>
              <a:ext uri="{FF2B5EF4-FFF2-40B4-BE49-F238E27FC236}">
                <a16:creationId xmlns:a16="http://schemas.microsoft.com/office/drawing/2014/main" id="{89189473-E8A7-490E-A3AE-59B3DD66938E}"/>
              </a:ext>
            </a:extLst>
          </p:cNvPr>
          <p:cNvSpPr txBox="1"/>
          <p:nvPr/>
        </p:nvSpPr>
        <p:spPr>
          <a:xfrm>
            <a:off x="3963514" y="6022597"/>
            <a:ext cx="767642" cy="307777"/>
          </a:xfrm>
          <a:prstGeom prst="rect">
            <a:avLst/>
          </a:prstGeom>
          <a:solidFill>
            <a:sysClr val="window" lastClr="FFFFFF">
              <a:alpha val="50000"/>
            </a:sysClr>
          </a:solidFill>
        </p:spPr>
        <p:txBody>
          <a:bodyPr wrap="square" rtlCol="0">
            <a:spAutoFit/>
          </a:bodyPr>
          <a:lstStyle/>
          <a:p>
            <a:pPr algn="ctr" eaLnBrk="1" fontAlgn="auto" hangingPunct="1">
              <a:spcBef>
                <a:spcPts val="0"/>
              </a:spcBef>
              <a:spcAft>
                <a:spcPts val="0"/>
              </a:spcAft>
              <a:defRPr/>
            </a:pPr>
            <a:r>
              <a:rPr lang="en-GB" kern="0" dirty="0">
                <a:solidFill>
                  <a:srgbClr val="FF0000"/>
                </a:solidFill>
              </a:rPr>
              <a:t>TEPX</a:t>
            </a:r>
          </a:p>
        </p:txBody>
      </p:sp>
      <p:sp>
        <p:nvSpPr>
          <p:cNvPr id="45" name="TextBox 44">
            <a:extLst>
              <a:ext uri="{FF2B5EF4-FFF2-40B4-BE49-F238E27FC236}">
                <a16:creationId xmlns:a16="http://schemas.microsoft.com/office/drawing/2014/main" id="{A566FDD4-C24B-490C-9E00-DAE58312A135}"/>
              </a:ext>
            </a:extLst>
          </p:cNvPr>
          <p:cNvSpPr txBox="1"/>
          <p:nvPr/>
        </p:nvSpPr>
        <p:spPr>
          <a:xfrm>
            <a:off x="4681077" y="3896923"/>
            <a:ext cx="1214305" cy="523220"/>
          </a:xfrm>
          <a:prstGeom prst="rect">
            <a:avLst/>
          </a:prstGeom>
          <a:solidFill>
            <a:sysClr val="window" lastClr="FFFFFF">
              <a:alpha val="50000"/>
            </a:sysClr>
          </a:solidFill>
        </p:spPr>
        <p:txBody>
          <a:bodyPr wrap="square" rtlCol="0">
            <a:spAutoFit/>
          </a:bodyPr>
          <a:lstStyle/>
          <a:p>
            <a:pPr algn="ctr" eaLnBrk="1" fontAlgn="auto" hangingPunct="1">
              <a:spcBef>
                <a:spcPts val="0"/>
              </a:spcBef>
              <a:spcAft>
                <a:spcPts val="0"/>
              </a:spcAft>
              <a:defRPr/>
            </a:pPr>
            <a:r>
              <a:rPr lang="en-GB" kern="0" dirty="0">
                <a:solidFill>
                  <a:srgbClr val="70AD47">
                    <a:lumMod val="75000"/>
                  </a:srgbClr>
                </a:solidFill>
              </a:rPr>
              <a:t>Outer Tracker</a:t>
            </a:r>
            <a:endParaRPr lang="en-GB" kern="0" dirty="0">
              <a:solidFill>
                <a:srgbClr val="339966"/>
              </a:solidFill>
            </a:endParaRPr>
          </a:p>
          <a:p>
            <a:pPr algn="ctr" eaLnBrk="1" fontAlgn="auto" hangingPunct="1">
              <a:spcBef>
                <a:spcPts val="0"/>
              </a:spcBef>
              <a:spcAft>
                <a:spcPts val="0"/>
              </a:spcAft>
              <a:defRPr/>
            </a:pPr>
            <a:r>
              <a:rPr lang="en-GB" kern="0" dirty="0">
                <a:solidFill>
                  <a:srgbClr val="FF0000"/>
                </a:solidFill>
              </a:rPr>
              <a:t>Inner Tracker</a:t>
            </a:r>
          </a:p>
        </p:txBody>
      </p:sp>
      <p:pic>
        <p:nvPicPr>
          <p:cNvPr id="9" name="Content Placeholder 8">
            <a:extLst>
              <a:ext uri="{FF2B5EF4-FFF2-40B4-BE49-F238E27FC236}">
                <a16:creationId xmlns:a16="http://schemas.microsoft.com/office/drawing/2014/main" id="{9DE5C627-8E77-5EAF-1D43-A81BBAD78091}"/>
              </a:ext>
            </a:extLst>
          </p:cNvPr>
          <p:cNvPicPr>
            <a:picLocks noGrp="1" noChangeAspect="1"/>
          </p:cNvPicPr>
          <p:nvPr>
            <p:ph idx="1"/>
          </p:nvPr>
        </p:nvPicPr>
        <p:blipFill>
          <a:blip r:embed="rId4">
            <a:clrChange>
              <a:clrFrom>
                <a:srgbClr val="FFFFFF"/>
              </a:clrFrom>
              <a:clrTo>
                <a:srgbClr val="FFFFFF">
                  <a:alpha val="0"/>
                </a:srgbClr>
              </a:clrTo>
            </a:clrChange>
          </a:blip>
          <a:stretch>
            <a:fillRect/>
          </a:stretch>
        </p:blipFill>
        <p:spPr>
          <a:xfrm>
            <a:off x="187217" y="1111540"/>
            <a:ext cx="6147857" cy="2289168"/>
          </a:xfrm>
          <a:prstGeom prst="rect">
            <a:avLst/>
          </a:prstGeom>
        </p:spPr>
      </p:pic>
      <p:pic>
        <p:nvPicPr>
          <p:cNvPr id="46" name="Picture 45">
            <a:extLst>
              <a:ext uri="{FF2B5EF4-FFF2-40B4-BE49-F238E27FC236}">
                <a16:creationId xmlns:a16="http://schemas.microsoft.com/office/drawing/2014/main" id="{8D189AAD-5BC0-F015-44D7-F011082F0446}"/>
              </a:ext>
            </a:extLst>
          </p:cNvPr>
          <p:cNvPicPr>
            <a:picLocks noChangeAspect="1"/>
          </p:cNvPicPr>
          <p:nvPr/>
        </p:nvPicPr>
        <p:blipFill>
          <a:blip r:embed="rId5"/>
          <a:stretch>
            <a:fillRect/>
          </a:stretch>
        </p:blipFill>
        <p:spPr>
          <a:xfrm>
            <a:off x="8225012" y="5372"/>
            <a:ext cx="3390584" cy="3390584"/>
          </a:xfrm>
          <a:prstGeom prst="rect">
            <a:avLst/>
          </a:prstGeom>
        </p:spPr>
      </p:pic>
    </p:spTree>
    <p:extLst>
      <p:ext uri="{BB962C8B-B14F-4D97-AF65-F5344CB8AC3E}">
        <p14:creationId xmlns:p14="http://schemas.microsoft.com/office/powerpoint/2010/main" val="3983025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a:t>Legacy Tracker Evolution in Pictures</a:t>
            </a:r>
          </a:p>
        </p:txBody>
      </p:sp>
      <p:sp>
        <p:nvSpPr>
          <p:cNvPr id="26" name="Date Placeholder 25"/>
          <p:cNvSpPr>
            <a:spLocks noGrp="1"/>
          </p:cNvSpPr>
          <p:nvPr>
            <p:ph type="dt" sz="half" idx="10"/>
          </p:nvPr>
        </p:nvSpPr>
        <p:spPr/>
        <p:txBody>
          <a:bodyPr/>
          <a:lstStyle/>
          <a:p>
            <a:r>
              <a:rPr lang="en-US"/>
              <a:t>November 22, 2024</a:t>
            </a:r>
            <a:endParaRPr lang="en-US" dirty="0"/>
          </a:p>
        </p:txBody>
      </p:sp>
      <p:sp>
        <p:nvSpPr>
          <p:cNvPr id="27" name="Slide Number Placeholder 26"/>
          <p:cNvSpPr>
            <a:spLocks noGrp="1"/>
          </p:cNvSpPr>
          <p:nvPr>
            <p:ph type="sldNum" sz="quarter" idx="11"/>
          </p:nvPr>
        </p:nvSpPr>
        <p:spPr/>
        <p:txBody>
          <a:bodyPr/>
          <a:lstStyle/>
          <a:p>
            <a:fld id="{8A7F0B31-3059-45DE-9B5A-A019F848CFB0}" type="slidenum">
              <a:rPr lang="en-US" smtClean="0"/>
              <a:pPr/>
              <a:t>14</a:t>
            </a:fld>
            <a:endParaRPr lang="en-US" dirty="0"/>
          </a:p>
        </p:txBody>
      </p:sp>
      <p:sp>
        <p:nvSpPr>
          <p:cNvPr id="28" name="Footer Placeholder 27"/>
          <p:cNvSpPr>
            <a:spLocks noGrp="1"/>
          </p:cNvSpPr>
          <p:nvPr>
            <p:ph type="ftr" sz="quarter" idx="12"/>
          </p:nvPr>
        </p:nvSpPr>
        <p:spPr/>
        <p:txBody>
          <a:bodyPr/>
          <a:lstStyle/>
          <a:p>
            <a:r>
              <a:rPr lang="en-US"/>
              <a:t>EDIT 2024 -- Putting it all together   |    S. Nahn</a:t>
            </a:r>
            <a:endParaRPr lang="en-US" dirty="0"/>
          </a:p>
        </p:txBody>
      </p:sp>
      <p:pic>
        <p:nvPicPr>
          <p:cNvPr id="34819" name="Picture 3" descr="TOB_me_2"/>
          <p:cNvPicPr>
            <a:picLocks noChangeAspect="1" noChangeArrowheads="1"/>
          </p:cNvPicPr>
          <p:nvPr/>
        </p:nvPicPr>
        <p:blipFill>
          <a:blip r:embed="rId4" cstate="screen">
            <a:lum bright="10000" contrast="10000"/>
          </a:blip>
          <a:srcRect/>
          <a:stretch>
            <a:fillRect/>
          </a:stretch>
        </p:blipFill>
        <p:spPr bwMode="auto">
          <a:xfrm>
            <a:off x="685534" y="1222486"/>
            <a:ext cx="6752914" cy="4773537"/>
          </a:xfrm>
          <a:prstGeom prst="rect">
            <a:avLst/>
          </a:prstGeom>
          <a:noFill/>
          <a:ln w="9525">
            <a:noFill/>
            <a:miter lim="800000"/>
            <a:headEnd/>
            <a:tailEnd/>
          </a:ln>
        </p:spPr>
      </p:pic>
      <p:sp>
        <p:nvSpPr>
          <p:cNvPr id="34820" name="Text Box 4"/>
          <p:cNvSpPr txBox="1">
            <a:spLocks noChangeArrowheads="1"/>
          </p:cNvSpPr>
          <p:nvPr/>
        </p:nvSpPr>
        <p:spPr bwMode="auto">
          <a:xfrm>
            <a:off x="1078531" y="2782955"/>
            <a:ext cx="962042" cy="371472"/>
          </a:xfrm>
          <a:prstGeom prst="rect">
            <a:avLst/>
          </a:prstGeom>
          <a:solidFill>
            <a:schemeClr val="accent1"/>
          </a:solidFill>
          <a:ln w="9525">
            <a:solidFill>
              <a:schemeClr val="bg1"/>
            </a:solidFill>
            <a:miter lim="800000"/>
            <a:headEnd/>
            <a:tailEnd/>
          </a:ln>
        </p:spPr>
        <p:txBody>
          <a:bodyPr wrap="none" lIns="91400" tIns="45700" rIns="91400" bIns="45700">
            <a:spAutoFit/>
          </a:bodyPr>
          <a:lstStyle/>
          <a:p>
            <a:pPr algn="l" defTabSz="914112" eaLnBrk="1" hangingPunct="1"/>
            <a:r>
              <a:rPr lang="en-US" sz="1814">
                <a:solidFill>
                  <a:schemeClr val="tx1"/>
                </a:solidFill>
                <a:latin typeface="Arial" charset="0"/>
              </a:rPr>
              <a:t>S Nahn</a:t>
            </a:r>
          </a:p>
        </p:txBody>
      </p:sp>
      <p:pic>
        <p:nvPicPr>
          <p:cNvPr id="220165" name="Picture 5"/>
          <p:cNvPicPr>
            <a:picLocks noChangeAspect="1" noChangeArrowheads="1"/>
          </p:cNvPicPr>
          <p:nvPr/>
        </p:nvPicPr>
        <p:blipFill>
          <a:blip r:embed="rId5" cstate="screen"/>
          <a:srcRect/>
          <a:stretch>
            <a:fillRect/>
          </a:stretch>
        </p:blipFill>
        <p:spPr bwMode="auto">
          <a:xfrm>
            <a:off x="846763" y="1873161"/>
            <a:ext cx="1671314" cy="3416044"/>
          </a:xfrm>
          <a:prstGeom prst="rect">
            <a:avLst/>
          </a:prstGeom>
          <a:noFill/>
          <a:ln w="9525">
            <a:solidFill>
              <a:schemeClr val="tx1"/>
            </a:solidFill>
            <a:miter lim="800000"/>
            <a:headEnd/>
            <a:tailEnd/>
          </a:ln>
        </p:spPr>
      </p:pic>
      <p:sp>
        <p:nvSpPr>
          <p:cNvPr id="220166" name="Text Box 6"/>
          <p:cNvSpPr txBox="1">
            <a:spLocks noChangeArrowheads="1"/>
          </p:cNvSpPr>
          <p:nvPr/>
        </p:nvSpPr>
        <p:spPr bwMode="auto">
          <a:xfrm>
            <a:off x="787743" y="1493121"/>
            <a:ext cx="1326886" cy="371472"/>
          </a:xfrm>
          <a:prstGeom prst="rect">
            <a:avLst/>
          </a:prstGeom>
          <a:solidFill>
            <a:schemeClr val="accent1"/>
          </a:solidFill>
          <a:ln w="9525">
            <a:solidFill>
              <a:schemeClr val="bg1"/>
            </a:solidFill>
            <a:miter lim="800000"/>
            <a:headEnd/>
            <a:tailEnd/>
          </a:ln>
        </p:spPr>
        <p:txBody>
          <a:bodyPr wrap="none" lIns="91400" tIns="45700" rIns="91400" bIns="45700">
            <a:spAutoFit/>
          </a:bodyPr>
          <a:lstStyle/>
          <a:p>
            <a:pPr algn="l" defTabSz="914112" eaLnBrk="1" hangingPunct="1"/>
            <a:r>
              <a:rPr lang="en-US" sz="1814">
                <a:solidFill>
                  <a:schemeClr val="tx1"/>
                </a:solidFill>
                <a:latin typeface="Arial" charset="0"/>
              </a:rPr>
              <a:t>ISL of CDF</a:t>
            </a:r>
          </a:p>
        </p:txBody>
      </p:sp>
      <p:sp>
        <p:nvSpPr>
          <p:cNvPr id="34823" name="Text Box 7"/>
          <p:cNvSpPr txBox="1">
            <a:spLocks noChangeArrowheads="1"/>
          </p:cNvSpPr>
          <p:nvPr/>
        </p:nvSpPr>
        <p:spPr bwMode="auto">
          <a:xfrm>
            <a:off x="4295917" y="2673549"/>
            <a:ext cx="2078886" cy="371472"/>
          </a:xfrm>
          <a:prstGeom prst="rect">
            <a:avLst/>
          </a:prstGeom>
          <a:solidFill>
            <a:schemeClr val="accent1"/>
          </a:solidFill>
          <a:ln w="9525">
            <a:solidFill>
              <a:schemeClr val="bg1"/>
            </a:solidFill>
            <a:miter lim="800000"/>
            <a:headEnd/>
            <a:tailEnd/>
          </a:ln>
        </p:spPr>
        <p:txBody>
          <a:bodyPr wrap="none" lIns="91400" tIns="45700" rIns="91400" bIns="45700">
            <a:spAutoFit/>
          </a:bodyPr>
          <a:lstStyle/>
          <a:p>
            <a:pPr algn="l" defTabSz="914112" eaLnBrk="1" hangingPunct="1"/>
            <a:r>
              <a:rPr lang="en-US" sz="1814">
                <a:solidFill>
                  <a:schemeClr val="tx1"/>
                </a:solidFill>
                <a:latin typeface="Arial" charset="0"/>
              </a:rPr>
              <a:t>CMS TOB support</a:t>
            </a:r>
          </a:p>
        </p:txBody>
      </p:sp>
      <p:pic>
        <p:nvPicPr>
          <p:cNvPr id="220168" name="Picture 8" descr="TOB_hires"/>
          <p:cNvPicPr>
            <a:picLocks noChangeAspect="1" noChangeArrowheads="1"/>
          </p:cNvPicPr>
          <p:nvPr/>
        </p:nvPicPr>
        <p:blipFill>
          <a:blip r:embed="rId6" cstate="screen"/>
          <a:srcRect/>
          <a:stretch>
            <a:fillRect/>
          </a:stretch>
        </p:blipFill>
        <p:spPr bwMode="auto">
          <a:xfrm>
            <a:off x="620756" y="1223925"/>
            <a:ext cx="6702529" cy="5035534"/>
          </a:xfrm>
          <a:prstGeom prst="rect">
            <a:avLst/>
          </a:prstGeom>
          <a:noFill/>
          <a:ln w="9525">
            <a:noFill/>
            <a:miter lim="800000"/>
            <a:headEnd/>
            <a:tailEnd/>
          </a:ln>
        </p:spPr>
      </p:pic>
      <p:sp>
        <p:nvSpPr>
          <p:cNvPr id="220169" name="Text Box 9"/>
          <p:cNvSpPr txBox="1">
            <a:spLocks noChangeArrowheads="1"/>
          </p:cNvSpPr>
          <p:nvPr/>
        </p:nvSpPr>
        <p:spPr bwMode="auto">
          <a:xfrm>
            <a:off x="7793095" y="1169920"/>
            <a:ext cx="3887522" cy="399300"/>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995" b="1" dirty="0">
                <a:latin typeface="Arial" charset="0"/>
              </a:rPr>
              <a:t>June 2005 – Support Structure</a:t>
            </a:r>
          </a:p>
        </p:txBody>
      </p:sp>
      <p:sp>
        <p:nvSpPr>
          <p:cNvPr id="220170" name="Text Box 10"/>
          <p:cNvSpPr txBox="1">
            <a:spLocks noChangeArrowheads="1"/>
          </p:cNvSpPr>
          <p:nvPr/>
        </p:nvSpPr>
        <p:spPr bwMode="auto">
          <a:xfrm>
            <a:off x="7793095" y="1640294"/>
            <a:ext cx="3668103" cy="399300"/>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995" b="1" dirty="0">
                <a:latin typeface="Arial" charset="0"/>
              </a:rPr>
              <a:t>Aug 2006 – TOB integration  </a:t>
            </a:r>
          </a:p>
        </p:txBody>
      </p:sp>
      <p:pic>
        <p:nvPicPr>
          <p:cNvPr id="220171" name="Picture 11"/>
          <p:cNvPicPr>
            <a:picLocks noChangeAspect="1" noChangeArrowheads="1"/>
          </p:cNvPicPr>
          <p:nvPr/>
        </p:nvPicPr>
        <p:blipFill>
          <a:blip r:embed="rId7"/>
          <a:srcRect/>
          <a:stretch>
            <a:fillRect/>
          </a:stretch>
        </p:blipFill>
        <p:spPr bwMode="auto">
          <a:xfrm>
            <a:off x="865479" y="1307419"/>
            <a:ext cx="5101753" cy="4800888"/>
          </a:xfrm>
          <a:prstGeom prst="rect">
            <a:avLst/>
          </a:prstGeom>
          <a:noFill/>
          <a:ln w="9525">
            <a:noFill/>
            <a:miter lim="800000"/>
            <a:headEnd/>
            <a:tailEnd/>
          </a:ln>
        </p:spPr>
      </p:pic>
      <p:sp>
        <p:nvSpPr>
          <p:cNvPr id="220172" name="Text Box 12"/>
          <p:cNvSpPr txBox="1">
            <a:spLocks noChangeArrowheads="1"/>
          </p:cNvSpPr>
          <p:nvPr/>
        </p:nvSpPr>
        <p:spPr bwMode="auto">
          <a:xfrm>
            <a:off x="7793095" y="2110668"/>
            <a:ext cx="3334486" cy="399300"/>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995" b="1" dirty="0">
                <a:latin typeface="Arial" charset="0"/>
              </a:rPr>
              <a:t>Oct 2006 – TIB integration</a:t>
            </a:r>
          </a:p>
        </p:txBody>
      </p:sp>
      <p:pic>
        <p:nvPicPr>
          <p:cNvPr id="220173" name="Picture 13"/>
          <p:cNvPicPr>
            <a:picLocks noChangeAspect="1" noChangeArrowheads="1"/>
          </p:cNvPicPr>
          <p:nvPr/>
        </p:nvPicPr>
        <p:blipFill>
          <a:blip r:embed="rId8"/>
          <a:srcRect/>
          <a:stretch>
            <a:fillRect/>
          </a:stretch>
        </p:blipFill>
        <p:spPr bwMode="auto">
          <a:xfrm>
            <a:off x="1088608" y="1252717"/>
            <a:ext cx="5771143" cy="5018259"/>
          </a:xfrm>
          <a:prstGeom prst="rect">
            <a:avLst/>
          </a:prstGeom>
          <a:noFill/>
          <a:ln w="9525">
            <a:noFill/>
            <a:miter lim="800000"/>
            <a:headEnd/>
            <a:tailEnd/>
          </a:ln>
        </p:spPr>
      </p:pic>
      <p:pic>
        <p:nvPicPr>
          <p:cNvPr id="220174" name="Picture 14"/>
          <p:cNvPicPr>
            <a:picLocks noChangeAspect="1" noChangeArrowheads="1"/>
          </p:cNvPicPr>
          <p:nvPr/>
        </p:nvPicPr>
        <p:blipFill>
          <a:blip r:embed="rId9"/>
          <a:srcRect/>
          <a:stretch>
            <a:fillRect/>
          </a:stretch>
        </p:blipFill>
        <p:spPr bwMode="auto">
          <a:xfrm>
            <a:off x="686974" y="1336210"/>
            <a:ext cx="6755792" cy="4799448"/>
          </a:xfrm>
          <a:prstGeom prst="rect">
            <a:avLst/>
          </a:prstGeom>
          <a:noFill/>
          <a:ln w="9525">
            <a:noFill/>
            <a:miter lim="800000"/>
            <a:headEnd/>
            <a:tailEnd/>
          </a:ln>
        </p:spPr>
      </p:pic>
      <p:sp>
        <p:nvSpPr>
          <p:cNvPr id="220175" name="Text Box 15"/>
          <p:cNvSpPr txBox="1">
            <a:spLocks noChangeArrowheads="1"/>
          </p:cNvSpPr>
          <p:nvPr/>
        </p:nvSpPr>
        <p:spPr bwMode="auto">
          <a:xfrm>
            <a:off x="7793095" y="3051416"/>
            <a:ext cx="3137317" cy="399300"/>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995" b="1" dirty="0">
                <a:latin typeface="Arial" charset="0"/>
              </a:rPr>
              <a:t>Dec 2006 – TIB Insertion</a:t>
            </a:r>
          </a:p>
        </p:txBody>
      </p:sp>
      <p:pic>
        <p:nvPicPr>
          <p:cNvPr id="220176" name="Picture 16"/>
          <p:cNvPicPr>
            <a:picLocks noChangeAspect="1" noChangeArrowheads="1"/>
          </p:cNvPicPr>
          <p:nvPr/>
        </p:nvPicPr>
        <p:blipFill>
          <a:blip r:embed="rId10"/>
          <a:srcRect/>
          <a:stretch>
            <a:fillRect/>
          </a:stretch>
        </p:blipFill>
        <p:spPr bwMode="auto">
          <a:xfrm>
            <a:off x="639470" y="1196574"/>
            <a:ext cx="6778825" cy="4799448"/>
          </a:xfrm>
          <a:prstGeom prst="rect">
            <a:avLst/>
          </a:prstGeom>
          <a:noFill/>
          <a:ln w="9525">
            <a:noFill/>
            <a:miter lim="800000"/>
            <a:headEnd/>
            <a:tailEnd/>
          </a:ln>
        </p:spPr>
      </p:pic>
      <p:pic>
        <p:nvPicPr>
          <p:cNvPr id="220177" name="Picture 17"/>
          <p:cNvPicPr>
            <a:picLocks noChangeAspect="1" noChangeArrowheads="1"/>
          </p:cNvPicPr>
          <p:nvPr/>
        </p:nvPicPr>
        <p:blipFill>
          <a:blip r:embed="rId11"/>
          <a:srcRect/>
          <a:stretch>
            <a:fillRect/>
          </a:stretch>
        </p:blipFill>
        <p:spPr bwMode="auto">
          <a:xfrm>
            <a:off x="558855" y="1304540"/>
            <a:ext cx="6549937" cy="4799448"/>
          </a:xfrm>
          <a:prstGeom prst="rect">
            <a:avLst/>
          </a:prstGeom>
          <a:noFill/>
          <a:ln w="9525">
            <a:noFill/>
            <a:miter lim="800000"/>
            <a:headEnd/>
            <a:tailEnd/>
          </a:ln>
        </p:spPr>
      </p:pic>
      <p:sp>
        <p:nvSpPr>
          <p:cNvPr id="220178" name="Text Box 18"/>
          <p:cNvSpPr txBox="1">
            <a:spLocks noChangeArrowheads="1"/>
          </p:cNvSpPr>
          <p:nvPr/>
        </p:nvSpPr>
        <p:spPr bwMode="auto">
          <a:xfrm>
            <a:off x="7793095" y="3992164"/>
            <a:ext cx="3369752" cy="399300"/>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995" b="1" dirty="0">
                <a:latin typeface="Arial" charset="0"/>
              </a:rPr>
              <a:t>Feb 2007 – TEC+ Insertion</a:t>
            </a:r>
          </a:p>
        </p:txBody>
      </p:sp>
      <p:pic>
        <p:nvPicPr>
          <p:cNvPr id="220179" name="Picture 19"/>
          <p:cNvPicPr>
            <a:picLocks noChangeAspect="1" noChangeArrowheads="1"/>
          </p:cNvPicPr>
          <p:nvPr/>
        </p:nvPicPr>
        <p:blipFill>
          <a:blip r:embed="rId12"/>
          <a:srcRect/>
          <a:stretch>
            <a:fillRect/>
          </a:stretch>
        </p:blipFill>
        <p:spPr bwMode="auto">
          <a:xfrm>
            <a:off x="551657" y="1159146"/>
            <a:ext cx="6125270" cy="5129104"/>
          </a:xfrm>
          <a:prstGeom prst="rect">
            <a:avLst/>
          </a:prstGeom>
          <a:noFill/>
          <a:ln w="9525">
            <a:noFill/>
            <a:miter lim="800000"/>
            <a:headEnd/>
            <a:tailEnd/>
          </a:ln>
        </p:spPr>
      </p:pic>
      <p:sp>
        <p:nvSpPr>
          <p:cNvPr id="220180" name="Text Box 20"/>
          <p:cNvSpPr txBox="1">
            <a:spLocks noChangeArrowheads="1"/>
          </p:cNvSpPr>
          <p:nvPr/>
        </p:nvSpPr>
        <p:spPr bwMode="auto">
          <a:xfrm>
            <a:off x="7793095" y="4462538"/>
            <a:ext cx="3838149" cy="399300"/>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995" b="1" dirty="0">
                <a:latin typeface="Arial" charset="0"/>
              </a:rPr>
              <a:t>March 21 2007 – Tracker Done</a:t>
            </a:r>
          </a:p>
        </p:txBody>
      </p:sp>
      <p:sp>
        <p:nvSpPr>
          <p:cNvPr id="220181" name="Text Box 21"/>
          <p:cNvSpPr txBox="1">
            <a:spLocks noChangeArrowheads="1"/>
          </p:cNvSpPr>
          <p:nvPr/>
        </p:nvSpPr>
        <p:spPr bwMode="auto">
          <a:xfrm>
            <a:off x="7793095" y="4932912"/>
            <a:ext cx="2946816" cy="399300"/>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995" b="1" dirty="0">
                <a:latin typeface="Arial" charset="0"/>
              </a:rPr>
              <a:t>TIF </a:t>
            </a:r>
            <a:r>
              <a:rPr lang="en-US" sz="1995" b="1" dirty="0" err="1">
                <a:latin typeface="Arial" charset="0"/>
              </a:rPr>
              <a:t>Cosmics</a:t>
            </a:r>
            <a:r>
              <a:rPr lang="en-US" sz="1995" b="1" dirty="0">
                <a:latin typeface="Arial" charset="0"/>
              </a:rPr>
              <a:t> Slice Test</a:t>
            </a:r>
          </a:p>
        </p:txBody>
      </p:sp>
      <p:sp>
        <p:nvSpPr>
          <p:cNvPr id="220182" name="Text Box 22"/>
          <p:cNvSpPr txBox="1">
            <a:spLocks noChangeArrowheads="1"/>
          </p:cNvSpPr>
          <p:nvPr/>
        </p:nvSpPr>
        <p:spPr bwMode="auto">
          <a:xfrm>
            <a:off x="7793095" y="5403286"/>
            <a:ext cx="3368277" cy="399300"/>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995" b="1" dirty="0">
                <a:latin typeface="Arial" charset="0"/>
              </a:rPr>
              <a:t>TK Packing – August 2007</a:t>
            </a:r>
          </a:p>
        </p:txBody>
      </p:sp>
      <p:sp>
        <p:nvSpPr>
          <p:cNvPr id="220183" name="Text Box 23"/>
          <p:cNvSpPr txBox="1">
            <a:spLocks noChangeArrowheads="1"/>
          </p:cNvSpPr>
          <p:nvPr/>
        </p:nvSpPr>
        <p:spPr bwMode="auto">
          <a:xfrm>
            <a:off x="7793095" y="5873662"/>
            <a:ext cx="2985032" cy="399300"/>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995" b="1" dirty="0">
                <a:latin typeface="Arial" charset="0"/>
              </a:rPr>
              <a:t>TK Delivery – Dec 2007</a:t>
            </a:r>
          </a:p>
        </p:txBody>
      </p:sp>
      <p:pic>
        <p:nvPicPr>
          <p:cNvPr id="220184" name="Picture 24"/>
          <p:cNvPicPr>
            <a:picLocks noChangeAspect="1" noChangeArrowheads="1"/>
          </p:cNvPicPr>
          <p:nvPr/>
        </p:nvPicPr>
        <p:blipFill>
          <a:blip r:embed="rId13" cstate="screen">
            <a:lum contrast="-12000"/>
          </a:blip>
          <a:srcRect/>
          <a:stretch>
            <a:fillRect/>
          </a:stretch>
        </p:blipFill>
        <p:spPr bwMode="auto">
          <a:xfrm>
            <a:off x="527185" y="1064135"/>
            <a:ext cx="6888231" cy="5487552"/>
          </a:xfrm>
          <a:prstGeom prst="rect">
            <a:avLst/>
          </a:prstGeom>
          <a:noFill/>
          <a:ln w="9525">
            <a:noFill/>
            <a:miter lim="800000"/>
            <a:headEnd/>
            <a:tailEnd/>
          </a:ln>
        </p:spPr>
      </p:pic>
      <p:pic>
        <p:nvPicPr>
          <p:cNvPr id="220185" name="Picture 25"/>
          <p:cNvPicPr>
            <a:picLocks noChangeAspect="1" noChangeArrowheads="1"/>
          </p:cNvPicPr>
          <p:nvPr/>
        </p:nvPicPr>
        <p:blipFill>
          <a:blip r:embed="rId14" cstate="screen"/>
          <a:srcRect/>
          <a:stretch>
            <a:fillRect/>
          </a:stretch>
        </p:blipFill>
        <p:spPr bwMode="auto">
          <a:xfrm>
            <a:off x="665380" y="1061256"/>
            <a:ext cx="6198688" cy="5486112"/>
          </a:xfrm>
          <a:prstGeom prst="rect">
            <a:avLst/>
          </a:prstGeom>
          <a:noFill/>
          <a:ln w="9525">
            <a:noFill/>
            <a:miter lim="800000"/>
            <a:headEnd/>
            <a:tailEnd/>
          </a:ln>
        </p:spPr>
      </p:pic>
      <p:sp>
        <p:nvSpPr>
          <p:cNvPr id="4" name="Text Box 12">
            <a:extLst>
              <a:ext uri="{FF2B5EF4-FFF2-40B4-BE49-F238E27FC236}">
                <a16:creationId xmlns:a16="http://schemas.microsoft.com/office/drawing/2014/main" id="{33546D19-9651-AE75-DB12-4102924094A3}"/>
              </a:ext>
            </a:extLst>
          </p:cNvPr>
          <p:cNvSpPr txBox="1">
            <a:spLocks noChangeArrowheads="1"/>
          </p:cNvSpPr>
          <p:nvPr/>
        </p:nvSpPr>
        <p:spPr bwMode="auto">
          <a:xfrm>
            <a:off x="7817050" y="2452998"/>
            <a:ext cx="3137509" cy="399300"/>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995" b="1" dirty="0">
                <a:latin typeface="Arial" charset="0"/>
              </a:rPr>
              <a:t>               – TOB insertion</a:t>
            </a:r>
          </a:p>
        </p:txBody>
      </p:sp>
      <p:sp>
        <p:nvSpPr>
          <p:cNvPr id="6" name="Text Box 15">
            <a:extLst>
              <a:ext uri="{FF2B5EF4-FFF2-40B4-BE49-F238E27FC236}">
                <a16:creationId xmlns:a16="http://schemas.microsoft.com/office/drawing/2014/main" id="{7BB244A7-F6F4-F43E-EEDE-E08D7A3068B3}"/>
              </a:ext>
            </a:extLst>
          </p:cNvPr>
          <p:cNvSpPr txBox="1">
            <a:spLocks noChangeArrowheads="1"/>
          </p:cNvSpPr>
          <p:nvPr/>
        </p:nvSpPr>
        <p:spPr bwMode="auto">
          <a:xfrm>
            <a:off x="7963756" y="3370709"/>
            <a:ext cx="2844096" cy="399300"/>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995" b="1" dirty="0">
                <a:latin typeface="Arial" charset="0"/>
              </a:rPr>
              <a:t>             – TEC+ Arrival</a:t>
            </a:r>
          </a:p>
        </p:txBody>
      </p:sp>
    </p:spTree>
    <p:custDataLst>
      <p:tags r:id="rId1"/>
    </p:custDataLst>
    <p:extLst>
      <p:ext uri="{BB962C8B-B14F-4D97-AF65-F5344CB8AC3E}">
        <p14:creationId xmlns:p14="http://schemas.microsoft.com/office/powerpoint/2010/main" val="35480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1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01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mph" presetSubtype="0" grpId="0" nodeType="clickEffect">
                                  <p:stCondLst>
                                    <p:cond delay="0"/>
                                  </p:stCondLst>
                                  <p:childTnLst>
                                    <p:set>
                                      <p:cBhvr rctx="PPT">
                                        <p:cTn id="12" dur="indefinite"/>
                                        <p:tgtEl>
                                          <p:spTgt spid="220169"/>
                                        </p:tgtEl>
                                        <p:attrNameLst>
                                          <p:attrName>style.opacity</p:attrName>
                                        </p:attrNameLst>
                                      </p:cBhvr>
                                      <p:to>
                                        <p:strVal val="0.5"/>
                                      </p:to>
                                    </p:set>
                                    <p:animEffect filter="image" prLst="opacity: 0.5">
                                      <p:cBhvr rctx="IE">
                                        <p:cTn id="13" dur="indefinite"/>
                                        <p:tgtEl>
                                          <p:spTgt spid="220169"/>
                                        </p:tgtEl>
                                      </p:cBhvr>
                                    </p:animEffect>
                                  </p:childTnLst>
                                </p:cTn>
                              </p:par>
                              <p:par>
                                <p:cTn id="14" presetID="1" presetClass="entr" presetSubtype="0" fill="hold" nodeType="withEffect">
                                  <p:stCondLst>
                                    <p:cond delay="0"/>
                                  </p:stCondLst>
                                  <p:childTnLst>
                                    <p:set>
                                      <p:cBhvr>
                                        <p:cTn id="15" dur="1" fill="hold">
                                          <p:stCondLst>
                                            <p:cond delay="0"/>
                                          </p:stCondLst>
                                        </p:cTn>
                                        <p:tgtEl>
                                          <p:spTgt spid="22016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017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0171"/>
                                        </p:tgtEl>
                                        <p:attrNameLst>
                                          <p:attrName>style.visibility</p:attrName>
                                        </p:attrNameLst>
                                      </p:cBhvr>
                                      <p:to>
                                        <p:strVal val="visible"/>
                                      </p:to>
                                    </p:set>
                                  </p:childTnLst>
                                </p:cTn>
                              </p:par>
                              <p:par>
                                <p:cTn id="22" presetID="9" presetClass="emph" presetSubtype="0" grpId="1" nodeType="withEffect">
                                  <p:stCondLst>
                                    <p:cond delay="0"/>
                                  </p:stCondLst>
                                  <p:childTnLst>
                                    <p:set>
                                      <p:cBhvr rctx="PPT">
                                        <p:cTn id="23" dur="indefinite"/>
                                        <p:tgtEl>
                                          <p:spTgt spid="220170"/>
                                        </p:tgtEl>
                                        <p:attrNameLst>
                                          <p:attrName>style.opacity</p:attrName>
                                        </p:attrNameLst>
                                      </p:cBhvr>
                                      <p:to>
                                        <p:strVal val="0.5"/>
                                      </p:to>
                                    </p:set>
                                    <p:animEffect filter="image" prLst="opacity: 0.5">
                                      <p:cBhvr rctx="IE">
                                        <p:cTn id="24" dur="indefinite"/>
                                        <p:tgtEl>
                                          <p:spTgt spid="220170"/>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2201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01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0174"/>
                                        </p:tgtEl>
                                        <p:attrNameLst>
                                          <p:attrName>style.visibility</p:attrName>
                                        </p:attrNameLst>
                                      </p:cBhvr>
                                      <p:to>
                                        <p:strVal val="visible"/>
                                      </p:to>
                                    </p:set>
                                  </p:childTnLst>
                                </p:cTn>
                              </p:par>
                              <p:par>
                                <p:cTn id="37" presetID="9" presetClass="emph" presetSubtype="0" grpId="1" nodeType="withEffect">
                                  <p:stCondLst>
                                    <p:cond delay="0"/>
                                  </p:stCondLst>
                                  <p:childTnLst>
                                    <p:set>
                                      <p:cBhvr rctx="PPT">
                                        <p:cTn id="38" dur="indefinite"/>
                                        <p:tgtEl>
                                          <p:spTgt spid="4"/>
                                        </p:tgtEl>
                                        <p:attrNameLst>
                                          <p:attrName>style.opacity</p:attrName>
                                        </p:attrNameLst>
                                      </p:cBhvr>
                                      <p:to>
                                        <p:strVal val="0.5"/>
                                      </p:to>
                                    </p:set>
                                    <p:animEffect filter="image" prLst="opacity: 0.5">
                                      <p:cBhvr rctx="IE">
                                        <p:cTn id="39" dur="indefinite"/>
                                        <p:tgtEl>
                                          <p:spTgt spid="4"/>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20175"/>
                                        </p:tgtEl>
                                        <p:attrNameLst>
                                          <p:attrName>style.visibility</p:attrName>
                                        </p:attrNameLst>
                                      </p:cBhvr>
                                      <p:to>
                                        <p:strVal val="visible"/>
                                      </p:to>
                                    </p:set>
                                  </p:childTnLst>
                                </p:cTn>
                              </p:par>
                              <p:par>
                                <p:cTn id="42" presetID="9" presetClass="emph" presetSubtype="0" grpId="1" nodeType="withEffect">
                                  <p:stCondLst>
                                    <p:cond delay="0"/>
                                  </p:stCondLst>
                                  <p:childTnLst>
                                    <p:set>
                                      <p:cBhvr rctx="PPT">
                                        <p:cTn id="43" dur="indefinite"/>
                                        <p:tgtEl>
                                          <p:spTgt spid="220172"/>
                                        </p:tgtEl>
                                        <p:attrNameLst>
                                          <p:attrName>style.opacity</p:attrName>
                                        </p:attrNameLst>
                                      </p:cBhvr>
                                      <p:to>
                                        <p:strVal val="0.5"/>
                                      </p:to>
                                    </p:set>
                                    <p:animEffect filter="image" prLst="opacity: 0.5">
                                      <p:cBhvr rctx="IE">
                                        <p:cTn id="44" dur="indefinite"/>
                                        <p:tgtEl>
                                          <p:spTgt spid="22017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017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017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0178"/>
                                        </p:tgtEl>
                                        <p:attrNameLst>
                                          <p:attrName>style.visibility</p:attrName>
                                        </p:attrNameLst>
                                      </p:cBhvr>
                                      <p:to>
                                        <p:strVal val="visible"/>
                                      </p:to>
                                    </p:set>
                                  </p:childTnLst>
                                </p:cTn>
                              </p:par>
                              <p:par>
                                <p:cTn id="57" presetID="9" presetClass="emph" presetSubtype="0" grpId="1" nodeType="withEffect">
                                  <p:stCondLst>
                                    <p:cond delay="0"/>
                                  </p:stCondLst>
                                  <p:childTnLst>
                                    <p:set>
                                      <p:cBhvr rctx="PPT">
                                        <p:cTn id="58" dur="indefinite"/>
                                        <p:tgtEl>
                                          <p:spTgt spid="220175"/>
                                        </p:tgtEl>
                                        <p:attrNameLst>
                                          <p:attrName>style.opacity</p:attrName>
                                        </p:attrNameLst>
                                      </p:cBhvr>
                                      <p:to>
                                        <p:strVal val="0.5"/>
                                      </p:to>
                                    </p:set>
                                    <p:animEffect filter="image" prLst="opacity: 0.5">
                                      <p:cBhvr rctx="IE">
                                        <p:cTn id="59" dur="indefinite"/>
                                        <p:tgtEl>
                                          <p:spTgt spid="220175"/>
                                        </p:tgtEl>
                                      </p:cBhvr>
                                    </p:animEffect>
                                  </p:childTnLst>
                                </p:cTn>
                              </p:par>
                              <p:par>
                                <p:cTn id="60" presetID="9" presetClass="emph" presetSubtype="0" grpId="1" nodeType="withEffect">
                                  <p:stCondLst>
                                    <p:cond delay="0"/>
                                  </p:stCondLst>
                                  <p:childTnLst>
                                    <p:set>
                                      <p:cBhvr rctx="PPT">
                                        <p:cTn id="61" dur="indefinite"/>
                                        <p:tgtEl>
                                          <p:spTgt spid="6"/>
                                        </p:tgtEl>
                                        <p:attrNameLst>
                                          <p:attrName>style.opacity</p:attrName>
                                        </p:attrNameLst>
                                      </p:cBhvr>
                                      <p:to>
                                        <p:strVal val="0.5"/>
                                      </p:to>
                                    </p:set>
                                    <p:animEffect filter="image" prLst="opacity: 0.5">
                                      <p:cBhvr rctx="IE">
                                        <p:cTn id="62" dur="indefinite"/>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0180"/>
                                        </p:tgtEl>
                                        <p:attrNameLst>
                                          <p:attrName>style.visibility</p:attrName>
                                        </p:attrNameLst>
                                      </p:cBhvr>
                                      <p:to>
                                        <p:strVal val="visible"/>
                                      </p:to>
                                    </p:set>
                                  </p:childTnLst>
                                </p:cTn>
                              </p:par>
                              <p:par>
                                <p:cTn id="67" presetID="9" presetClass="emph" presetSubtype="0" grpId="1" nodeType="withEffect">
                                  <p:stCondLst>
                                    <p:cond delay="0"/>
                                  </p:stCondLst>
                                  <p:childTnLst>
                                    <p:set>
                                      <p:cBhvr rctx="PPT">
                                        <p:cTn id="68" dur="indefinite"/>
                                        <p:tgtEl>
                                          <p:spTgt spid="220178"/>
                                        </p:tgtEl>
                                        <p:attrNameLst>
                                          <p:attrName>style.opacity</p:attrName>
                                        </p:attrNameLst>
                                      </p:cBhvr>
                                      <p:to>
                                        <p:strVal val="0.5"/>
                                      </p:to>
                                    </p:set>
                                    <p:animEffect filter="image" prLst="opacity: 0.5">
                                      <p:cBhvr rctx="IE">
                                        <p:cTn id="69" dur="indefinite"/>
                                        <p:tgtEl>
                                          <p:spTgt spid="220178"/>
                                        </p:tgtEl>
                                      </p:cBhvr>
                                    </p:animEffect>
                                  </p:childTnLst>
                                </p:cTn>
                              </p:par>
                              <p:par>
                                <p:cTn id="70" presetID="1" presetClass="entr" presetSubtype="0" fill="hold" nodeType="withEffect">
                                  <p:stCondLst>
                                    <p:cond delay="0"/>
                                  </p:stCondLst>
                                  <p:childTnLst>
                                    <p:set>
                                      <p:cBhvr>
                                        <p:cTn id="71" dur="1" fill="hold">
                                          <p:stCondLst>
                                            <p:cond delay="0"/>
                                          </p:stCondLst>
                                        </p:cTn>
                                        <p:tgtEl>
                                          <p:spTgt spid="220179"/>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2018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20182"/>
                                        </p:tgtEl>
                                        <p:attrNameLst>
                                          <p:attrName>style.visibility</p:attrName>
                                        </p:attrNameLst>
                                      </p:cBhvr>
                                      <p:to>
                                        <p:strVal val="visible"/>
                                      </p:to>
                                    </p:set>
                                  </p:childTnLst>
                                </p:cTn>
                              </p:par>
                              <p:par>
                                <p:cTn id="78" presetID="9" presetClass="emph" presetSubtype="0" grpId="1" nodeType="withEffect">
                                  <p:stCondLst>
                                    <p:cond delay="0"/>
                                  </p:stCondLst>
                                  <p:childTnLst>
                                    <p:set>
                                      <p:cBhvr rctx="PPT">
                                        <p:cTn id="79" dur="indefinite"/>
                                        <p:tgtEl>
                                          <p:spTgt spid="220180"/>
                                        </p:tgtEl>
                                        <p:attrNameLst>
                                          <p:attrName>style.opacity</p:attrName>
                                        </p:attrNameLst>
                                      </p:cBhvr>
                                      <p:to>
                                        <p:strVal val="0.5"/>
                                      </p:to>
                                    </p:set>
                                    <p:animEffect filter="image" prLst="opacity: 0.5">
                                      <p:cBhvr rctx="IE">
                                        <p:cTn id="80" dur="indefinite"/>
                                        <p:tgtEl>
                                          <p:spTgt spid="220180"/>
                                        </p:tgtEl>
                                      </p:cBhvr>
                                    </p:animEffect>
                                  </p:childTnLst>
                                </p:cTn>
                              </p:par>
                              <p:par>
                                <p:cTn id="81" presetID="9" presetClass="emph" presetSubtype="0" grpId="1" nodeType="withEffect">
                                  <p:stCondLst>
                                    <p:cond delay="0"/>
                                  </p:stCondLst>
                                  <p:childTnLst>
                                    <p:set>
                                      <p:cBhvr rctx="PPT">
                                        <p:cTn id="82" dur="indefinite"/>
                                        <p:tgtEl>
                                          <p:spTgt spid="220181"/>
                                        </p:tgtEl>
                                        <p:attrNameLst>
                                          <p:attrName>style.opacity</p:attrName>
                                        </p:attrNameLst>
                                      </p:cBhvr>
                                      <p:to>
                                        <p:strVal val="0.5"/>
                                      </p:to>
                                    </p:set>
                                    <p:animEffect filter="image" prLst="opacity: 0.5">
                                      <p:cBhvr rctx="IE">
                                        <p:cTn id="83" dur="indefinite"/>
                                        <p:tgtEl>
                                          <p:spTgt spid="220181"/>
                                        </p:tgtEl>
                                      </p:cBhvr>
                                    </p:animEffect>
                                  </p:childTnLst>
                                </p:cTn>
                              </p:par>
                              <p:par>
                                <p:cTn id="84" presetID="1" presetClass="entr" presetSubtype="0" fill="hold" nodeType="withEffect">
                                  <p:stCondLst>
                                    <p:cond delay="2000"/>
                                  </p:stCondLst>
                                  <p:childTnLst>
                                    <p:set>
                                      <p:cBhvr>
                                        <p:cTn id="85" dur="1" fill="hold">
                                          <p:stCondLst>
                                            <p:cond delay="0"/>
                                          </p:stCondLst>
                                        </p:cTn>
                                        <p:tgtEl>
                                          <p:spTgt spid="22018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20183"/>
                                        </p:tgtEl>
                                        <p:attrNameLst>
                                          <p:attrName>style.visibility</p:attrName>
                                        </p:attrNameLst>
                                      </p:cBhvr>
                                      <p:to>
                                        <p:strVal val="visible"/>
                                      </p:to>
                                    </p:set>
                                  </p:childTnLst>
                                </p:cTn>
                              </p:par>
                              <p:par>
                                <p:cTn id="90" presetID="9" presetClass="emph" presetSubtype="0" grpId="1" nodeType="withEffect">
                                  <p:stCondLst>
                                    <p:cond delay="0"/>
                                  </p:stCondLst>
                                  <p:childTnLst>
                                    <p:set>
                                      <p:cBhvr rctx="PPT">
                                        <p:cTn id="91" dur="indefinite"/>
                                        <p:tgtEl>
                                          <p:spTgt spid="220182"/>
                                        </p:tgtEl>
                                        <p:attrNameLst>
                                          <p:attrName>style.opacity</p:attrName>
                                        </p:attrNameLst>
                                      </p:cBhvr>
                                      <p:to>
                                        <p:strVal val="0.5"/>
                                      </p:to>
                                    </p:set>
                                    <p:animEffect filter="image" prLst="opacity: 0.5">
                                      <p:cBhvr rctx="IE">
                                        <p:cTn id="92" dur="indefinite"/>
                                        <p:tgtEl>
                                          <p:spTgt spid="220182"/>
                                        </p:tgtEl>
                                      </p:cBhvr>
                                    </p:animEffect>
                                  </p:childTnLst>
                                </p:cTn>
                              </p:par>
                              <p:par>
                                <p:cTn id="93" presetID="1" presetClass="entr" presetSubtype="0" fill="hold" nodeType="withEffect">
                                  <p:stCondLst>
                                    <p:cond delay="0"/>
                                  </p:stCondLst>
                                  <p:childTnLst>
                                    <p:set>
                                      <p:cBhvr>
                                        <p:cTn id="94" dur="1" fill="hold">
                                          <p:stCondLst>
                                            <p:cond delay="0"/>
                                          </p:stCondLst>
                                        </p:cTn>
                                        <p:tgtEl>
                                          <p:spTgt spid="220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5" grpId="0" animBg="1"/>
      <p:bldP spid="220166" grpId="0" animBg="1"/>
      <p:bldP spid="220169" grpId="0"/>
      <p:bldP spid="220170" grpId="0"/>
      <p:bldP spid="220170" grpId="1"/>
      <p:bldP spid="220172" grpId="0"/>
      <p:bldP spid="220172" grpId="1"/>
      <p:bldP spid="220175" grpId="0"/>
      <p:bldP spid="220175" grpId="1"/>
      <p:bldP spid="220178" grpId="0"/>
      <p:bldP spid="220178" grpId="1"/>
      <p:bldP spid="220180" grpId="0"/>
      <p:bldP spid="220180" grpId="1"/>
      <p:bldP spid="220181" grpId="0"/>
      <p:bldP spid="220181" grpId="1"/>
      <p:bldP spid="220182" grpId="0"/>
      <p:bldP spid="220182" grpId="1"/>
      <p:bldP spid="220183" grpId="0"/>
      <p:bldP spid="4" grpId="0"/>
      <p:bldP spid="4" grpId="1"/>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F107-8D5B-1A28-6CC0-D46D541CFFE0}"/>
              </a:ext>
            </a:extLst>
          </p:cNvPr>
          <p:cNvSpPr>
            <a:spLocks noGrp="1"/>
          </p:cNvSpPr>
          <p:nvPr>
            <p:ph type="title"/>
          </p:nvPr>
        </p:nvSpPr>
        <p:spPr/>
        <p:txBody>
          <a:bodyPr/>
          <a:lstStyle/>
          <a:p>
            <a:r>
              <a:rPr lang="en-US" dirty="0"/>
              <a:t>Latest wrinkle – the Quantum Worldline Detector</a:t>
            </a:r>
            <a:r>
              <a:rPr lang="en-US" baseline="30000" dirty="0"/>
              <a:t>©</a:t>
            </a:r>
          </a:p>
        </p:txBody>
      </p:sp>
      <p:sp>
        <p:nvSpPr>
          <p:cNvPr id="3" name="Content Placeholder 2">
            <a:extLst>
              <a:ext uri="{FF2B5EF4-FFF2-40B4-BE49-F238E27FC236}">
                <a16:creationId xmlns:a16="http://schemas.microsoft.com/office/drawing/2014/main" id="{E61154DC-2113-1CF5-0078-D8AFF13EB268}"/>
              </a:ext>
            </a:extLst>
          </p:cNvPr>
          <p:cNvSpPr>
            <a:spLocks noGrp="1"/>
          </p:cNvSpPr>
          <p:nvPr>
            <p:ph idx="1"/>
          </p:nvPr>
        </p:nvSpPr>
        <p:spPr>
          <a:xfrm>
            <a:off x="286871" y="1020639"/>
            <a:ext cx="6476068" cy="5562408"/>
          </a:xfrm>
        </p:spPr>
        <p:txBody>
          <a:bodyPr>
            <a:normAutofit fontScale="92500" lnSpcReduction="10000"/>
          </a:bodyPr>
          <a:lstStyle/>
          <a:p>
            <a:r>
              <a:rPr lang="en-US" dirty="0"/>
              <a:t>Add Timing!</a:t>
            </a:r>
          </a:p>
          <a:p>
            <a:pPr lvl="1"/>
            <a:r>
              <a:rPr lang="en-US" dirty="0"/>
              <a:t>Past – dedicated Time Of Flight detectors, mostly used as Particle ID if </a:t>
            </a:r>
            <a:r>
              <a:rPr lang="el-GR" dirty="0"/>
              <a:t>β</a:t>
            </a:r>
            <a:r>
              <a:rPr lang="en-US" dirty="0"/>
              <a:t> &lt; 1</a:t>
            </a:r>
          </a:p>
          <a:p>
            <a:pPr lvl="2"/>
            <a:r>
              <a:rPr lang="en-US" dirty="0"/>
              <a:t>~Uncorrelated with track measurements</a:t>
            </a:r>
          </a:p>
          <a:p>
            <a:pPr lvl="1"/>
            <a:r>
              <a:rPr lang="en-US" dirty="0"/>
              <a:t>The future: “Exploiting the 4</a:t>
            </a:r>
            <a:r>
              <a:rPr lang="en-US" baseline="30000" dirty="0"/>
              <a:t>th</a:t>
            </a:r>
            <a:r>
              <a:rPr lang="en-US" dirty="0"/>
              <a:t> dimension”</a:t>
            </a:r>
          </a:p>
          <a:p>
            <a:pPr lvl="2"/>
            <a:r>
              <a:rPr lang="en-US" dirty="0"/>
              <a:t>Tracks that overlap in space are separable in time – can reduce confusion in event reconstruction (LHC – “pileup”)</a:t>
            </a:r>
          </a:p>
          <a:p>
            <a:pPr lvl="3"/>
            <a:r>
              <a:rPr lang="en-US" dirty="0"/>
              <a:t>Also useful in traditional particle ID</a:t>
            </a:r>
          </a:p>
          <a:p>
            <a:pPr lvl="2"/>
            <a:r>
              <a:rPr lang="en-US" dirty="0"/>
              <a:t>LHC </a:t>
            </a:r>
          </a:p>
          <a:p>
            <a:pPr lvl="3"/>
            <a:r>
              <a:rPr lang="en-US" dirty="0"/>
              <a:t>One or two layers, Large coverage with ~ 30 </a:t>
            </a:r>
            <a:r>
              <a:rPr lang="en-US" dirty="0" err="1"/>
              <a:t>ps</a:t>
            </a:r>
            <a:r>
              <a:rPr lang="en-US" dirty="0"/>
              <a:t> timing resolution, ~mm scale position resolution</a:t>
            </a:r>
          </a:p>
          <a:p>
            <a:pPr lvl="2"/>
            <a:r>
              <a:rPr lang="en-US" dirty="0"/>
              <a:t>QWD</a:t>
            </a:r>
            <a:r>
              <a:rPr lang="en-US" baseline="30000" dirty="0"/>
              <a:t>© </a:t>
            </a:r>
            <a:r>
              <a:rPr lang="en-US" dirty="0"/>
              <a:t>: every track hit will include timing information  </a:t>
            </a:r>
          </a:p>
        </p:txBody>
      </p:sp>
      <p:sp>
        <p:nvSpPr>
          <p:cNvPr id="4" name="Date Placeholder 3">
            <a:extLst>
              <a:ext uri="{FF2B5EF4-FFF2-40B4-BE49-F238E27FC236}">
                <a16:creationId xmlns:a16="http://schemas.microsoft.com/office/drawing/2014/main" id="{90B1EC80-20E8-9C01-C823-9BD8797BD6EE}"/>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1A2DAF65-C79F-8DCD-E75C-FAA73A8DD840}"/>
              </a:ext>
            </a:extLst>
          </p:cNvPr>
          <p:cNvSpPr>
            <a:spLocks noGrp="1"/>
          </p:cNvSpPr>
          <p:nvPr>
            <p:ph type="sldNum" sz="quarter" idx="11"/>
          </p:nvPr>
        </p:nvSpPr>
        <p:spPr/>
        <p:txBody>
          <a:bodyPr/>
          <a:lstStyle/>
          <a:p>
            <a:fld id="{8A7F0B31-3059-45DE-9B5A-A019F848CFB0}" type="slidenum">
              <a:rPr lang="en-US" smtClean="0"/>
              <a:pPr/>
              <a:t>15</a:t>
            </a:fld>
            <a:endParaRPr lang="en-US" dirty="0"/>
          </a:p>
        </p:txBody>
      </p:sp>
      <p:sp>
        <p:nvSpPr>
          <p:cNvPr id="6" name="Footer Placeholder 5">
            <a:extLst>
              <a:ext uri="{FF2B5EF4-FFF2-40B4-BE49-F238E27FC236}">
                <a16:creationId xmlns:a16="http://schemas.microsoft.com/office/drawing/2014/main" id="{B1CB47FC-963C-6E1A-CC18-FE32FB81600A}"/>
              </a:ext>
            </a:extLst>
          </p:cNvPr>
          <p:cNvSpPr>
            <a:spLocks noGrp="1"/>
          </p:cNvSpPr>
          <p:nvPr>
            <p:ph type="ftr" sz="quarter" idx="12"/>
          </p:nvPr>
        </p:nvSpPr>
        <p:spPr/>
        <p:txBody>
          <a:bodyPr/>
          <a:lstStyle/>
          <a:p>
            <a:r>
              <a:rPr lang="en-US"/>
              <a:t>EDIT 2024 -- Putting it all together   |    S. Nahn</a:t>
            </a:r>
            <a:endParaRPr lang="en-US" dirty="0"/>
          </a:p>
        </p:txBody>
      </p:sp>
      <p:pic>
        <p:nvPicPr>
          <p:cNvPr id="8" name="Picture 7">
            <a:extLst>
              <a:ext uri="{FF2B5EF4-FFF2-40B4-BE49-F238E27FC236}">
                <a16:creationId xmlns:a16="http://schemas.microsoft.com/office/drawing/2014/main" id="{696E92B0-E8A2-0E42-2B94-6ED0A926EA43}"/>
              </a:ext>
            </a:extLst>
          </p:cNvPr>
          <p:cNvPicPr>
            <a:picLocks noChangeAspect="1"/>
          </p:cNvPicPr>
          <p:nvPr/>
        </p:nvPicPr>
        <p:blipFill>
          <a:blip r:embed="rId2"/>
          <a:stretch>
            <a:fillRect/>
          </a:stretch>
        </p:blipFill>
        <p:spPr>
          <a:xfrm>
            <a:off x="7108695" y="923327"/>
            <a:ext cx="4450466" cy="2505673"/>
          </a:xfrm>
          <a:prstGeom prst="rect">
            <a:avLst/>
          </a:prstGeom>
        </p:spPr>
      </p:pic>
      <p:pic>
        <p:nvPicPr>
          <p:cNvPr id="9" name="Picture 8">
            <a:extLst>
              <a:ext uri="{FF2B5EF4-FFF2-40B4-BE49-F238E27FC236}">
                <a16:creationId xmlns:a16="http://schemas.microsoft.com/office/drawing/2014/main" id="{9AD8DF21-48D1-75A6-34AD-8B080EE02EBB}"/>
              </a:ext>
            </a:extLst>
          </p:cNvPr>
          <p:cNvPicPr>
            <a:picLocks noChangeAspect="1"/>
          </p:cNvPicPr>
          <p:nvPr/>
        </p:nvPicPr>
        <p:blipFill>
          <a:blip r:embed="rId3"/>
          <a:stretch>
            <a:fillRect/>
          </a:stretch>
        </p:blipFill>
        <p:spPr>
          <a:xfrm>
            <a:off x="6909638" y="3421722"/>
            <a:ext cx="4755292" cy="3292125"/>
          </a:xfrm>
          <a:prstGeom prst="rect">
            <a:avLst/>
          </a:prstGeom>
        </p:spPr>
      </p:pic>
      <p:sp>
        <p:nvSpPr>
          <p:cNvPr id="10" name="Rectangle 9">
            <a:extLst>
              <a:ext uri="{FF2B5EF4-FFF2-40B4-BE49-F238E27FC236}">
                <a16:creationId xmlns:a16="http://schemas.microsoft.com/office/drawing/2014/main" id="{3A1BC50E-65D7-477F-1C52-FFDFB09A35C9}"/>
              </a:ext>
            </a:extLst>
          </p:cNvPr>
          <p:cNvSpPr/>
          <p:nvPr/>
        </p:nvSpPr>
        <p:spPr bwMode="auto">
          <a:xfrm>
            <a:off x="9333928" y="1131683"/>
            <a:ext cx="208424" cy="2027976"/>
          </a:xfrm>
          <a:prstGeom prst="rect">
            <a:avLst/>
          </a:prstGeom>
          <a:solidFill>
            <a:srgbClr val="66FFFF">
              <a:alpha val="40000"/>
            </a:srgbClr>
          </a:solidFill>
          <a:ln w="28575">
            <a:solidFill>
              <a:schemeClr val="accent6"/>
            </a:solidFill>
            <a:round/>
            <a:headEnd/>
            <a:tailEnd/>
          </a:ln>
        </p:spPr>
        <p:txBody>
          <a:bodyPr lIns="82058" tIns="41029" rIns="82058" bIns="41029" rtlCol="0" anchor="ctr"/>
          <a:lstStyle/>
          <a:p>
            <a:pPr algn="ctr"/>
            <a:endParaRPr lang="en-US"/>
          </a:p>
        </p:txBody>
      </p:sp>
      <p:sp>
        <p:nvSpPr>
          <p:cNvPr id="11" name="Rectangle 10">
            <a:extLst>
              <a:ext uri="{FF2B5EF4-FFF2-40B4-BE49-F238E27FC236}">
                <a16:creationId xmlns:a16="http://schemas.microsoft.com/office/drawing/2014/main" id="{9BA72C18-8C44-D905-98CE-E20B99630962}"/>
              </a:ext>
            </a:extLst>
          </p:cNvPr>
          <p:cNvSpPr/>
          <p:nvPr/>
        </p:nvSpPr>
        <p:spPr bwMode="auto">
          <a:xfrm rot="16200000">
            <a:off x="9223779" y="604880"/>
            <a:ext cx="211633" cy="3630440"/>
          </a:xfrm>
          <a:prstGeom prst="rect">
            <a:avLst/>
          </a:prstGeom>
          <a:solidFill>
            <a:srgbClr val="00B050">
              <a:alpha val="40000"/>
            </a:srgbClr>
          </a:solidFill>
          <a:ln w="28575">
            <a:solidFill>
              <a:schemeClr val="accent6"/>
            </a:solidFill>
            <a:round/>
            <a:headEnd/>
            <a:tailEnd/>
          </a:ln>
        </p:spPr>
        <p:txBody>
          <a:bodyPr lIns="82058" tIns="41029" rIns="82058" bIns="41029" rtlCol="0" anchor="ctr"/>
          <a:lstStyle/>
          <a:p>
            <a:pPr algn="ctr"/>
            <a:endParaRPr lang="en-US"/>
          </a:p>
        </p:txBody>
      </p:sp>
    </p:spTree>
    <p:extLst>
      <p:ext uri="{BB962C8B-B14F-4D97-AF65-F5344CB8AC3E}">
        <p14:creationId xmlns:p14="http://schemas.microsoft.com/office/powerpoint/2010/main" val="269377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5D62B-BF41-2C79-158E-24D085D9BA81}"/>
              </a:ext>
            </a:extLst>
          </p:cNvPr>
          <p:cNvSpPr>
            <a:spLocks noGrp="1"/>
          </p:cNvSpPr>
          <p:nvPr>
            <p:ph type="title"/>
          </p:nvPr>
        </p:nvSpPr>
        <p:spPr/>
        <p:txBody>
          <a:bodyPr/>
          <a:lstStyle/>
          <a:p>
            <a:r>
              <a:rPr lang="en-US" dirty="0"/>
              <a:t>Calorimetry</a:t>
            </a:r>
          </a:p>
        </p:txBody>
      </p:sp>
      <p:sp>
        <p:nvSpPr>
          <p:cNvPr id="4" name="Date Placeholder 3">
            <a:extLst>
              <a:ext uri="{FF2B5EF4-FFF2-40B4-BE49-F238E27FC236}">
                <a16:creationId xmlns:a16="http://schemas.microsoft.com/office/drawing/2014/main" id="{455EAA23-CB27-3CC3-F445-79DA9F724A66}"/>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711BB5D1-4029-701C-B186-594F0171750E}"/>
              </a:ext>
            </a:extLst>
          </p:cNvPr>
          <p:cNvSpPr>
            <a:spLocks noGrp="1"/>
          </p:cNvSpPr>
          <p:nvPr>
            <p:ph type="sldNum" sz="quarter" idx="11"/>
          </p:nvPr>
        </p:nvSpPr>
        <p:spPr/>
        <p:txBody>
          <a:bodyPr/>
          <a:lstStyle/>
          <a:p>
            <a:fld id="{8A7F0B31-3059-45DE-9B5A-A019F848CFB0}" type="slidenum">
              <a:rPr lang="en-US" smtClean="0"/>
              <a:pPr/>
              <a:t>16</a:t>
            </a:fld>
            <a:endParaRPr lang="en-US" dirty="0"/>
          </a:p>
        </p:txBody>
      </p:sp>
      <p:sp>
        <p:nvSpPr>
          <p:cNvPr id="6" name="Footer Placeholder 5">
            <a:extLst>
              <a:ext uri="{FF2B5EF4-FFF2-40B4-BE49-F238E27FC236}">
                <a16:creationId xmlns:a16="http://schemas.microsoft.com/office/drawing/2014/main" id="{9411740F-B040-452D-3608-9A9DB15B102B}"/>
              </a:ext>
            </a:extLst>
          </p:cNvPr>
          <p:cNvSpPr>
            <a:spLocks noGrp="1"/>
          </p:cNvSpPr>
          <p:nvPr>
            <p:ph type="ftr" sz="quarter" idx="12"/>
          </p:nvPr>
        </p:nvSpPr>
        <p:spPr/>
        <p:txBody>
          <a:bodyPr/>
          <a:lstStyle/>
          <a:p>
            <a:r>
              <a:rPr lang="en-US"/>
              <a:t>EDIT 2024 -- Putting it all together   |    S. Nahn</a:t>
            </a:r>
            <a:endParaRPr lang="en-US" dirty="0"/>
          </a:p>
        </p:txBody>
      </p:sp>
      <p:pic>
        <p:nvPicPr>
          <p:cNvPr id="7" name="Content Placeholder 6">
            <a:extLst>
              <a:ext uri="{FF2B5EF4-FFF2-40B4-BE49-F238E27FC236}">
                <a16:creationId xmlns:a16="http://schemas.microsoft.com/office/drawing/2014/main" id="{AA0140A1-E809-C93C-C723-9FA9F587A5B2}"/>
              </a:ext>
            </a:extLst>
          </p:cNvPr>
          <p:cNvPicPr>
            <a:picLocks noGrp="1" noChangeAspect="1"/>
          </p:cNvPicPr>
          <p:nvPr>
            <p:ph idx="1"/>
          </p:nvPr>
        </p:nvPicPr>
        <p:blipFill>
          <a:blip r:embed="rId2"/>
          <a:stretch>
            <a:fillRect/>
          </a:stretch>
        </p:blipFill>
        <p:spPr>
          <a:xfrm>
            <a:off x="356707" y="1540377"/>
            <a:ext cx="6500379" cy="3777246"/>
          </a:xfrm>
          <a:prstGeom prst="rect">
            <a:avLst/>
          </a:prstGeom>
        </p:spPr>
      </p:pic>
      <p:pic>
        <p:nvPicPr>
          <p:cNvPr id="9" name="Picture 8">
            <a:extLst>
              <a:ext uri="{FF2B5EF4-FFF2-40B4-BE49-F238E27FC236}">
                <a16:creationId xmlns:a16="http://schemas.microsoft.com/office/drawing/2014/main" id="{FA5B5AA9-9827-3A35-DA47-A07107142C7A}"/>
              </a:ext>
            </a:extLst>
          </p:cNvPr>
          <p:cNvPicPr>
            <a:picLocks noChangeAspect="1"/>
          </p:cNvPicPr>
          <p:nvPr/>
        </p:nvPicPr>
        <p:blipFill>
          <a:blip r:embed="rId3"/>
          <a:stretch>
            <a:fillRect/>
          </a:stretch>
        </p:blipFill>
        <p:spPr>
          <a:xfrm>
            <a:off x="7054582" y="1541847"/>
            <a:ext cx="5029841" cy="1666642"/>
          </a:xfrm>
          <a:prstGeom prst="rect">
            <a:avLst/>
          </a:prstGeom>
        </p:spPr>
      </p:pic>
      <p:sp>
        <p:nvSpPr>
          <p:cNvPr id="10" name="TextBox 9">
            <a:extLst>
              <a:ext uri="{FF2B5EF4-FFF2-40B4-BE49-F238E27FC236}">
                <a16:creationId xmlns:a16="http://schemas.microsoft.com/office/drawing/2014/main" id="{A4B72FEE-D5BF-5AE6-41C7-7D04A414942D}"/>
              </a:ext>
            </a:extLst>
          </p:cNvPr>
          <p:cNvSpPr txBox="1"/>
          <p:nvPr/>
        </p:nvSpPr>
        <p:spPr>
          <a:xfrm>
            <a:off x="7827585" y="4057253"/>
            <a:ext cx="1805302" cy="307777"/>
          </a:xfrm>
          <a:prstGeom prst="rect">
            <a:avLst/>
          </a:prstGeom>
          <a:noFill/>
        </p:spPr>
        <p:txBody>
          <a:bodyPr wrap="none" rtlCol="0">
            <a:spAutoFit/>
          </a:bodyPr>
          <a:lstStyle/>
          <a:p>
            <a:r>
              <a:rPr lang="en-US" dirty="0"/>
              <a:t>Thanks, </a:t>
            </a:r>
            <a:r>
              <a:rPr lang="en-US" dirty="0">
                <a:hlinkClick r:id="rId4"/>
              </a:rPr>
              <a:t>Doc Edgerton</a:t>
            </a:r>
            <a:endParaRPr lang="en-US" dirty="0"/>
          </a:p>
        </p:txBody>
      </p:sp>
    </p:spTree>
    <p:extLst>
      <p:ext uri="{BB962C8B-B14F-4D97-AF65-F5344CB8AC3E}">
        <p14:creationId xmlns:p14="http://schemas.microsoft.com/office/powerpoint/2010/main" val="3322826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dirty="0"/>
              <a:t>Calorimetry</a:t>
            </a:r>
          </a:p>
        </p:txBody>
      </p:sp>
      <p:sp>
        <p:nvSpPr>
          <p:cNvPr id="118787" name="Rectangle 3"/>
          <p:cNvSpPr>
            <a:spLocks noGrp="1" noChangeArrowheads="1"/>
          </p:cNvSpPr>
          <p:nvPr>
            <p:ph idx="1"/>
          </p:nvPr>
        </p:nvSpPr>
        <p:spPr>
          <a:xfrm>
            <a:off x="399946" y="1018949"/>
            <a:ext cx="11684477" cy="5382356"/>
          </a:xfrm>
        </p:spPr>
        <p:txBody>
          <a:bodyPr>
            <a:normAutofit fontScale="77500" lnSpcReduction="20000"/>
          </a:bodyPr>
          <a:lstStyle/>
          <a:p>
            <a:r>
              <a:rPr lang="en-US" dirty="0"/>
              <a:t>Basic Idea:</a:t>
            </a:r>
          </a:p>
          <a:p>
            <a:r>
              <a:rPr lang="en-US" dirty="0"/>
              <a:t>Interactions create </a:t>
            </a:r>
            <a:r>
              <a:rPr lang="en-US" i="1" u="sng" dirty="0"/>
              <a:t>shower</a:t>
            </a:r>
            <a:r>
              <a:rPr lang="en-US" dirty="0"/>
              <a:t> of lower E particles</a:t>
            </a:r>
          </a:p>
          <a:p>
            <a:pPr lvl="1"/>
            <a:r>
              <a:rPr lang="en-US" dirty="0"/>
              <a:t>Longitudinal and Transverse Containment of shower necessary</a:t>
            </a:r>
          </a:p>
          <a:p>
            <a:pPr lvl="2"/>
            <a:r>
              <a:rPr lang="en-US" dirty="0"/>
              <a:t>Penetration depth depends logarithmically on incoming Energy</a:t>
            </a:r>
          </a:p>
          <a:p>
            <a:pPr lvl="3"/>
            <a:r>
              <a:rPr lang="en-US" dirty="0"/>
              <a:t>At some point (“Shower max”) particle production no longer possible, shower stops propagating </a:t>
            </a:r>
          </a:p>
          <a:p>
            <a:pPr lvl="1"/>
            <a:r>
              <a:rPr lang="en-US" dirty="0"/>
              <a:t>Response depends on absorber material properties for electromagnetic/hadronic interactions – which have distinct length scales</a:t>
            </a:r>
          </a:p>
          <a:p>
            <a:pPr lvl="2"/>
            <a:r>
              <a:rPr lang="en-US" dirty="0"/>
              <a:t>X</a:t>
            </a:r>
            <a:r>
              <a:rPr lang="en-US" baseline="-25000" dirty="0"/>
              <a:t>0</a:t>
            </a:r>
            <a:r>
              <a:rPr lang="en-US" dirty="0"/>
              <a:t> – </a:t>
            </a:r>
            <a:r>
              <a:rPr lang="en-US" i="1" dirty="0" err="1"/>
              <a:t>Brehmsstrahlung</a:t>
            </a:r>
            <a:r>
              <a:rPr lang="en-US" dirty="0"/>
              <a:t>, </a:t>
            </a:r>
            <a:r>
              <a:rPr lang="en-US" dirty="0">
                <a:sym typeface="Symbol" pitchFamily="18" charset="2"/>
              </a:rPr>
              <a:t></a:t>
            </a:r>
            <a:r>
              <a:rPr lang="en-US" i="1" baseline="-25000" dirty="0">
                <a:sym typeface="Symbol" pitchFamily="18" charset="2"/>
              </a:rPr>
              <a:t>pair</a:t>
            </a:r>
            <a:r>
              <a:rPr lang="en-US" dirty="0">
                <a:sym typeface="Symbol" pitchFamily="18" charset="2"/>
              </a:rPr>
              <a:t> – </a:t>
            </a:r>
            <a:r>
              <a:rPr lang="en-US" i="1" dirty="0">
                <a:sym typeface="Symbol" pitchFamily="18" charset="2"/>
              </a:rPr>
              <a:t>pair production</a:t>
            </a:r>
            <a:r>
              <a:rPr lang="en-US" dirty="0">
                <a:sym typeface="Symbol" pitchFamily="18" charset="2"/>
              </a:rPr>
              <a:t>, </a:t>
            </a:r>
            <a:r>
              <a:rPr lang="en-US" i="1" baseline="-25000" dirty="0">
                <a:sym typeface="Symbol" pitchFamily="18" charset="2"/>
              </a:rPr>
              <a:t>I</a:t>
            </a:r>
            <a:r>
              <a:rPr lang="en-US" dirty="0">
                <a:sym typeface="Symbol" pitchFamily="18" charset="2"/>
              </a:rPr>
              <a:t> – </a:t>
            </a:r>
            <a:r>
              <a:rPr lang="en-US" i="1" dirty="0">
                <a:sym typeface="Symbol" pitchFamily="18" charset="2"/>
              </a:rPr>
              <a:t>nuclear interaction</a:t>
            </a:r>
          </a:p>
          <a:p>
            <a:pPr lvl="3"/>
            <a:r>
              <a:rPr lang="en-US" dirty="0">
                <a:sym typeface="Symbol" pitchFamily="18" charset="2"/>
              </a:rPr>
              <a:t>Hadronic vs EM Calorimeters: Discriminate hadrons vs e,: </a:t>
            </a:r>
            <a:r>
              <a:rPr lang="en-US" i="1" dirty="0"/>
              <a:t>X</a:t>
            </a:r>
            <a:r>
              <a:rPr lang="en-US" i="1" baseline="-25000" dirty="0"/>
              <a:t>0</a:t>
            </a:r>
            <a:r>
              <a:rPr lang="en-US" dirty="0"/>
              <a:t>,</a:t>
            </a:r>
            <a:r>
              <a:rPr lang="en-US" dirty="0">
                <a:sym typeface="Symbol" pitchFamily="18" charset="2"/>
              </a:rPr>
              <a:t></a:t>
            </a:r>
            <a:r>
              <a:rPr lang="en-US" i="1" baseline="-25000" dirty="0">
                <a:sym typeface="Symbol" pitchFamily="18" charset="2"/>
              </a:rPr>
              <a:t>pair</a:t>
            </a:r>
            <a:r>
              <a:rPr lang="en-US" dirty="0">
                <a:sym typeface="Symbol" pitchFamily="18" charset="2"/>
              </a:rPr>
              <a:t> vs. </a:t>
            </a:r>
            <a:r>
              <a:rPr lang="en-US" i="1" baseline="-25000" dirty="0">
                <a:sym typeface="Symbol" pitchFamily="18" charset="2"/>
              </a:rPr>
              <a:t>I </a:t>
            </a:r>
          </a:p>
          <a:p>
            <a:pPr lvl="1"/>
            <a:r>
              <a:rPr lang="en-US" dirty="0"/>
              <a:t>Shower measured by scintillation light, </a:t>
            </a:r>
            <a:r>
              <a:rPr lang="en-US" dirty="0" err="1"/>
              <a:t>Čerenkov</a:t>
            </a:r>
            <a:r>
              <a:rPr lang="en-US" dirty="0"/>
              <a:t> radiation, or ionization</a:t>
            </a:r>
          </a:p>
          <a:p>
            <a:pPr lvl="1"/>
            <a:r>
              <a:rPr lang="en-US" dirty="0">
                <a:sym typeface="Symbol" pitchFamily="18" charset="2"/>
              </a:rPr>
              <a:t>~ Counting # of secondaries: Poisson statistics</a:t>
            </a:r>
          </a:p>
          <a:p>
            <a:pPr lvl="2"/>
            <a:r>
              <a:rPr lang="en-US" dirty="0">
                <a:sym typeface="Symbol" pitchFamily="18" charset="2"/>
              </a:rPr>
              <a:t>Calibration in test beam and in situ is crucial for understanding resolutions</a:t>
            </a:r>
          </a:p>
          <a:p>
            <a:pPr lvl="1"/>
            <a:r>
              <a:rPr lang="en-US" dirty="0">
                <a:sym typeface="Symbol" pitchFamily="18" charset="2"/>
              </a:rPr>
              <a:t>Use in trigger requires fast response</a:t>
            </a:r>
          </a:p>
          <a:p>
            <a:r>
              <a:rPr lang="en-US" dirty="0">
                <a:sym typeface="Symbol" pitchFamily="18" charset="2"/>
              </a:rPr>
              <a:t>Two types</a:t>
            </a:r>
          </a:p>
          <a:p>
            <a:pPr lvl="1"/>
            <a:r>
              <a:rPr lang="en-US" dirty="0">
                <a:sym typeface="Symbol" pitchFamily="18" charset="2"/>
              </a:rPr>
              <a:t>Homogeneous Calorimeters:  Crystals, Noble Fluids  -  absorber = detector, typically better resolution, $$$</a:t>
            </a:r>
          </a:p>
          <a:p>
            <a:pPr lvl="1"/>
            <a:r>
              <a:rPr lang="en-US" dirty="0">
                <a:sym typeface="Symbol" pitchFamily="18" charset="2"/>
              </a:rPr>
              <a:t>Sampling Calorimeters: Sandwich of absorber and detector</a:t>
            </a:r>
          </a:p>
        </p:txBody>
      </p:sp>
      <p:sp>
        <p:nvSpPr>
          <p:cNvPr id="112" name="Date Placeholder 3"/>
          <p:cNvSpPr>
            <a:spLocks noGrp="1"/>
          </p:cNvSpPr>
          <p:nvPr>
            <p:ph type="dt" sz="half" idx="10"/>
          </p:nvPr>
        </p:nvSpPr>
        <p:spPr/>
        <p:txBody>
          <a:bodyPr/>
          <a:lstStyle/>
          <a:p>
            <a:r>
              <a:rPr lang="en-US"/>
              <a:t>November 22, 2024</a:t>
            </a:r>
          </a:p>
        </p:txBody>
      </p:sp>
      <p:sp>
        <p:nvSpPr>
          <p:cNvPr id="114" name="Slide Number Placeholder 5"/>
          <p:cNvSpPr>
            <a:spLocks noGrp="1"/>
          </p:cNvSpPr>
          <p:nvPr>
            <p:ph type="sldNum" sz="quarter" idx="11"/>
          </p:nvPr>
        </p:nvSpPr>
        <p:spPr/>
        <p:txBody>
          <a:bodyPr/>
          <a:lstStyle/>
          <a:p>
            <a:fld id="{B9619227-080D-45DE-8901-B9CC0D1ECA48}" type="slidenum">
              <a:rPr lang="en-US" smtClean="0"/>
              <a:pPr/>
              <a:t>17</a:t>
            </a:fld>
            <a:endParaRPr lang="en-US"/>
          </a:p>
        </p:txBody>
      </p:sp>
      <p:sp>
        <p:nvSpPr>
          <p:cNvPr id="113" name="Footer Placeholder 4"/>
          <p:cNvSpPr>
            <a:spLocks noGrp="1"/>
          </p:cNvSpPr>
          <p:nvPr>
            <p:ph type="ftr" sz="quarter" idx="12"/>
          </p:nvPr>
        </p:nvSpPr>
        <p:spPr/>
        <p:txBody>
          <a:bodyPr/>
          <a:lstStyle/>
          <a:p>
            <a:r>
              <a:rPr lang="en-US"/>
              <a:t>EDIT 2024 -- Putting it all together   |    S. Nahn</a:t>
            </a:r>
          </a:p>
        </p:txBody>
      </p:sp>
      <p:sp>
        <p:nvSpPr>
          <p:cNvPr id="118883" name="Rectangle 99"/>
          <p:cNvSpPr>
            <a:spLocks noChangeArrowheads="1"/>
          </p:cNvSpPr>
          <p:nvPr/>
        </p:nvSpPr>
        <p:spPr bwMode="auto">
          <a:xfrm>
            <a:off x="6849961" y="339977"/>
            <a:ext cx="3575050" cy="1282700"/>
          </a:xfrm>
          <a:prstGeom prst="rect">
            <a:avLst/>
          </a:prstGeom>
          <a:solidFill>
            <a:srgbClr val="808080">
              <a:alpha val="52000"/>
            </a:srgbClr>
          </a:solidFill>
          <a:ln w="9525">
            <a:noFill/>
            <a:miter lim="800000"/>
            <a:headEnd/>
            <a:tailEnd/>
          </a:ln>
          <a:effectLst/>
        </p:spPr>
        <p:txBody>
          <a:bodyPr wrap="none" anchor="ctr"/>
          <a:lstStyle/>
          <a:p>
            <a:endParaRPr lang="en-US"/>
          </a:p>
        </p:txBody>
      </p:sp>
      <p:sp>
        <p:nvSpPr>
          <p:cNvPr id="118788" name="Line 4"/>
          <p:cNvSpPr>
            <a:spLocks noChangeShapeType="1"/>
          </p:cNvSpPr>
          <p:nvPr/>
        </p:nvSpPr>
        <p:spPr bwMode="auto">
          <a:xfrm>
            <a:off x="6219725" y="1021014"/>
            <a:ext cx="669925" cy="0"/>
          </a:xfrm>
          <a:prstGeom prst="line">
            <a:avLst/>
          </a:prstGeom>
          <a:noFill/>
          <a:ln w="38100">
            <a:solidFill>
              <a:schemeClr val="bg1"/>
            </a:solidFill>
            <a:round/>
            <a:headEnd/>
            <a:tailEnd type="triangle" w="med" len="med"/>
          </a:ln>
          <a:effectLst/>
        </p:spPr>
        <p:txBody>
          <a:bodyPr/>
          <a:lstStyle/>
          <a:p>
            <a:endParaRPr lang="en-US"/>
          </a:p>
        </p:txBody>
      </p:sp>
      <p:grpSp>
        <p:nvGrpSpPr>
          <p:cNvPr id="118792" name="Group 8"/>
          <p:cNvGrpSpPr>
            <a:grpSpLocks/>
          </p:cNvGrpSpPr>
          <p:nvPr/>
        </p:nvGrpSpPr>
        <p:grpSpPr bwMode="auto">
          <a:xfrm>
            <a:off x="7523061" y="844803"/>
            <a:ext cx="642938" cy="149225"/>
            <a:chOff x="2144" y="1257"/>
            <a:chExt cx="405" cy="94"/>
          </a:xfrm>
        </p:grpSpPr>
        <p:sp>
          <p:nvSpPr>
            <p:cNvPr id="118789" name="Line 5"/>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791" name="Line 7"/>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793" name="Group 9"/>
          <p:cNvGrpSpPr>
            <a:grpSpLocks/>
          </p:cNvGrpSpPr>
          <p:nvPr/>
        </p:nvGrpSpPr>
        <p:grpSpPr bwMode="auto">
          <a:xfrm>
            <a:off x="6869011" y="935290"/>
            <a:ext cx="642938" cy="149225"/>
            <a:chOff x="2144" y="1257"/>
            <a:chExt cx="405" cy="94"/>
          </a:xfrm>
        </p:grpSpPr>
        <p:sp>
          <p:nvSpPr>
            <p:cNvPr id="118794" name="Line 10"/>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795" name="Line 11"/>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796" name="Group 12"/>
          <p:cNvGrpSpPr>
            <a:grpSpLocks/>
          </p:cNvGrpSpPr>
          <p:nvPr/>
        </p:nvGrpSpPr>
        <p:grpSpPr bwMode="auto">
          <a:xfrm>
            <a:off x="7497661" y="1035303"/>
            <a:ext cx="642938" cy="149225"/>
            <a:chOff x="2144" y="1257"/>
            <a:chExt cx="405" cy="94"/>
          </a:xfrm>
        </p:grpSpPr>
        <p:sp>
          <p:nvSpPr>
            <p:cNvPr id="118797" name="Line 13"/>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798" name="Line 14"/>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799" name="Group 15"/>
          <p:cNvGrpSpPr>
            <a:grpSpLocks/>
          </p:cNvGrpSpPr>
          <p:nvPr/>
        </p:nvGrpSpPr>
        <p:grpSpPr bwMode="auto">
          <a:xfrm>
            <a:off x="8146950" y="897190"/>
            <a:ext cx="642937" cy="149225"/>
            <a:chOff x="2144" y="1257"/>
            <a:chExt cx="405" cy="94"/>
          </a:xfrm>
        </p:grpSpPr>
        <p:sp>
          <p:nvSpPr>
            <p:cNvPr id="118800" name="Line 16"/>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01" name="Line 17"/>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02" name="Group 18"/>
          <p:cNvGrpSpPr>
            <a:grpSpLocks/>
          </p:cNvGrpSpPr>
          <p:nvPr/>
        </p:nvGrpSpPr>
        <p:grpSpPr bwMode="auto">
          <a:xfrm>
            <a:off x="8150125" y="759078"/>
            <a:ext cx="642937" cy="149225"/>
            <a:chOff x="2144" y="1257"/>
            <a:chExt cx="405" cy="94"/>
          </a:xfrm>
        </p:grpSpPr>
        <p:sp>
          <p:nvSpPr>
            <p:cNvPr id="118803" name="Line 19"/>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04" name="Line 20"/>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05" name="Group 21"/>
          <p:cNvGrpSpPr>
            <a:grpSpLocks/>
          </p:cNvGrpSpPr>
          <p:nvPr/>
        </p:nvGrpSpPr>
        <p:grpSpPr bwMode="auto">
          <a:xfrm>
            <a:off x="8113611" y="974978"/>
            <a:ext cx="642938" cy="149225"/>
            <a:chOff x="2144" y="1257"/>
            <a:chExt cx="405" cy="94"/>
          </a:xfrm>
        </p:grpSpPr>
        <p:sp>
          <p:nvSpPr>
            <p:cNvPr id="118806" name="Line 22"/>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07" name="Line 23"/>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08" name="Group 24"/>
          <p:cNvGrpSpPr>
            <a:grpSpLocks/>
          </p:cNvGrpSpPr>
          <p:nvPr/>
        </p:nvGrpSpPr>
        <p:grpSpPr bwMode="auto">
          <a:xfrm>
            <a:off x="8115200" y="1097215"/>
            <a:ext cx="642937" cy="149225"/>
            <a:chOff x="2144" y="1257"/>
            <a:chExt cx="405" cy="94"/>
          </a:xfrm>
        </p:grpSpPr>
        <p:sp>
          <p:nvSpPr>
            <p:cNvPr id="118809" name="Line 25"/>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10" name="Line 26"/>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11" name="Group 27"/>
          <p:cNvGrpSpPr>
            <a:grpSpLocks/>
          </p:cNvGrpSpPr>
          <p:nvPr/>
        </p:nvGrpSpPr>
        <p:grpSpPr bwMode="auto">
          <a:xfrm>
            <a:off x="8770836" y="992440"/>
            <a:ext cx="642938" cy="149225"/>
            <a:chOff x="2144" y="1257"/>
            <a:chExt cx="405" cy="94"/>
          </a:xfrm>
        </p:grpSpPr>
        <p:sp>
          <p:nvSpPr>
            <p:cNvPr id="118812" name="Line 28"/>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13" name="Line 29"/>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14" name="Group 30"/>
          <p:cNvGrpSpPr>
            <a:grpSpLocks/>
          </p:cNvGrpSpPr>
          <p:nvPr/>
        </p:nvGrpSpPr>
        <p:grpSpPr bwMode="auto">
          <a:xfrm>
            <a:off x="8774011" y="854328"/>
            <a:ext cx="642938" cy="149225"/>
            <a:chOff x="2144" y="1257"/>
            <a:chExt cx="405" cy="94"/>
          </a:xfrm>
        </p:grpSpPr>
        <p:sp>
          <p:nvSpPr>
            <p:cNvPr id="118815" name="Line 31"/>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16" name="Line 32"/>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17" name="Group 33"/>
          <p:cNvGrpSpPr>
            <a:grpSpLocks/>
          </p:cNvGrpSpPr>
          <p:nvPr/>
        </p:nvGrpSpPr>
        <p:grpSpPr bwMode="auto">
          <a:xfrm>
            <a:off x="8737500" y="1070228"/>
            <a:ext cx="642937" cy="149225"/>
            <a:chOff x="2144" y="1257"/>
            <a:chExt cx="405" cy="94"/>
          </a:xfrm>
        </p:grpSpPr>
        <p:sp>
          <p:nvSpPr>
            <p:cNvPr id="118818" name="Line 34"/>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19" name="Line 35"/>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20" name="Group 36"/>
          <p:cNvGrpSpPr>
            <a:grpSpLocks/>
          </p:cNvGrpSpPr>
          <p:nvPr/>
        </p:nvGrpSpPr>
        <p:grpSpPr bwMode="auto">
          <a:xfrm>
            <a:off x="8739086" y="1192465"/>
            <a:ext cx="642938" cy="149225"/>
            <a:chOff x="2144" y="1257"/>
            <a:chExt cx="405" cy="94"/>
          </a:xfrm>
        </p:grpSpPr>
        <p:sp>
          <p:nvSpPr>
            <p:cNvPr id="118821" name="Line 37"/>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22" name="Line 38"/>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23" name="Group 39"/>
          <p:cNvGrpSpPr>
            <a:grpSpLocks/>
          </p:cNvGrpSpPr>
          <p:nvPr/>
        </p:nvGrpSpPr>
        <p:grpSpPr bwMode="auto">
          <a:xfrm>
            <a:off x="8723211" y="787653"/>
            <a:ext cx="642938" cy="149225"/>
            <a:chOff x="2144" y="1257"/>
            <a:chExt cx="405" cy="94"/>
          </a:xfrm>
        </p:grpSpPr>
        <p:sp>
          <p:nvSpPr>
            <p:cNvPr id="118824" name="Line 40"/>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25" name="Line 41"/>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26" name="Group 42"/>
          <p:cNvGrpSpPr>
            <a:grpSpLocks/>
          </p:cNvGrpSpPr>
          <p:nvPr/>
        </p:nvGrpSpPr>
        <p:grpSpPr bwMode="auto">
          <a:xfrm>
            <a:off x="8726386" y="649540"/>
            <a:ext cx="642938" cy="149225"/>
            <a:chOff x="2144" y="1257"/>
            <a:chExt cx="405" cy="94"/>
          </a:xfrm>
        </p:grpSpPr>
        <p:sp>
          <p:nvSpPr>
            <p:cNvPr id="118827" name="Line 43"/>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28" name="Line 44"/>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29" name="Group 45"/>
          <p:cNvGrpSpPr>
            <a:grpSpLocks/>
          </p:cNvGrpSpPr>
          <p:nvPr/>
        </p:nvGrpSpPr>
        <p:grpSpPr bwMode="auto">
          <a:xfrm>
            <a:off x="8689875" y="865440"/>
            <a:ext cx="642937" cy="149225"/>
            <a:chOff x="2144" y="1257"/>
            <a:chExt cx="405" cy="94"/>
          </a:xfrm>
        </p:grpSpPr>
        <p:sp>
          <p:nvSpPr>
            <p:cNvPr id="118830" name="Line 46"/>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31" name="Line 47"/>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32" name="Group 48"/>
          <p:cNvGrpSpPr>
            <a:grpSpLocks/>
          </p:cNvGrpSpPr>
          <p:nvPr/>
        </p:nvGrpSpPr>
        <p:grpSpPr bwMode="auto">
          <a:xfrm>
            <a:off x="8691461" y="987678"/>
            <a:ext cx="642938" cy="149225"/>
            <a:chOff x="2144" y="1257"/>
            <a:chExt cx="405" cy="94"/>
          </a:xfrm>
        </p:grpSpPr>
        <p:sp>
          <p:nvSpPr>
            <p:cNvPr id="118833" name="Line 49"/>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34" name="Line 50"/>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35" name="Group 51"/>
          <p:cNvGrpSpPr>
            <a:grpSpLocks/>
          </p:cNvGrpSpPr>
          <p:nvPr/>
        </p:nvGrpSpPr>
        <p:grpSpPr bwMode="auto">
          <a:xfrm>
            <a:off x="9409011" y="1087690"/>
            <a:ext cx="642938" cy="149225"/>
            <a:chOff x="2144" y="1257"/>
            <a:chExt cx="405" cy="94"/>
          </a:xfrm>
        </p:grpSpPr>
        <p:sp>
          <p:nvSpPr>
            <p:cNvPr id="118836" name="Line 52"/>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37" name="Line 53"/>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38" name="Group 54"/>
          <p:cNvGrpSpPr>
            <a:grpSpLocks/>
          </p:cNvGrpSpPr>
          <p:nvPr/>
        </p:nvGrpSpPr>
        <p:grpSpPr bwMode="auto">
          <a:xfrm>
            <a:off x="9412186" y="949578"/>
            <a:ext cx="642938" cy="149225"/>
            <a:chOff x="2144" y="1257"/>
            <a:chExt cx="405" cy="94"/>
          </a:xfrm>
        </p:grpSpPr>
        <p:sp>
          <p:nvSpPr>
            <p:cNvPr id="118839" name="Line 55"/>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40" name="Line 56"/>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41" name="Group 57"/>
          <p:cNvGrpSpPr>
            <a:grpSpLocks/>
          </p:cNvGrpSpPr>
          <p:nvPr/>
        </p:nvGrpSpPr>
        <p:grpSpPr bwMode="auto">
          <a:xfrm>
            <a:off x="9375675" y="1165478"/>
            <a:ext cx="642937" cy="149225"/>
            <a:chOff x="2144" y="1257"/>
            <a:chExt cx="405" cy="94"/>
          </a:xfrm>
        </p:grpSpPr>
        <p:sp>
          <p:nvSpPr>
            <p:cNvPr id="118842" name="Line 58"/>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43" name="Line 59"/>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44" name="Group 60"/>
          <p:cNvGrpSpPr>
            <a:grpSpLocks/>
          </p:cNvGrpSpPr>
          <p:nvPr/>
        </p:nvGrpSpPr>
        <p:grpSpPr bwMode="auto">
          <a:xfrm>
            <a:off x="9377261" y="1287715"/>
            <a:ext cx="642938" cy="149225"/>
            <a:chOff x="2144" y="1257"/>
            <a:chExt cx="405" cy="94"/>
          </a:xfrm>
        </p:grpSpPr>
        <p:sp>
          <p:nvSpPr>
            <p:cNvPr id="118845" name="Line 61"/>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46" name="Line 62"/>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47" name="Group 63"/>
          <p:cNvGrpSpPr>
            <a:grpSpLocks/>
          </p:cNvGrpSpPr>
          <p:nvPr/>
        </p:nvGrpSpPr>
        <p:grpSpPr bwMode="auto">
          <a:xfrm>
            <a:off x="9361386" y="882903"/>
            <a:ext cx="642938" cy="149225"/>
            <a:chOff x="2144" y="1257"/>
            <a:chExt cx="405" cy="94"/>
          </a:xfrm>
        </p:grpSpPr>
        <p:sp>
          <p:nvSpPr>
            <p:cNvPr id="118848" name="Line 64"/>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49" name="Line 65"/>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50" name="Group 66"/>
          <p:cNvGrpSpPr>
            <a:grpSpLocks/>
          </p:cNvGrpSpPr>
          <p:nvPr/>
        </p:nvGrpSpPr>
        <p:grpSpPr bwMode="auto">
          <a:xfrm>
            <a:off x="9364561" y="744790"/>
            <a:ext cx="642938" cy="149225"/>
            <a:chOff x="2144" y="1257"/>
            <a:chExt cx="405" cy="94"/>
          </a:xfrm>
        </p:grpSpPr>
        <p:sp>
          <p:nvSpPr>
            <p:cNvPr id="118851" name="Line 67"/>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52" name="Line 68"/>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53" name="Group 69"/>
          <p:cNvGrpSpPr>
            <a:grpSpLocks/>
          </p:cNvGrpSpPr>
          <p:nvPr/>
        </p:nvGrpSpPr>
        <p:grpSpPr bwMode="auto">
          <a:xfrm>
            <a:off x="9328050" y="960690"/>
            <a:ext cx="642937" cy="149225"/>
            <a:chOff x="2144" y="1257"/>
            <a:chExt cx="405" cy="94"/>
          </a:xfrm>
        </p:grpSpPr>
        <p:sp>
          <p:nvSpPr>
            <p:cNvPr id="118854" name="Line 70"/>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55" name="Line 71"/>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56" name="Group 72"/>
          <p:cNvGrpSpPr>
            <a:grpSpLocks/>
          </p:cNvGrpSpPr>
          <p:nvPr/>
        </p:nvGrpSpPr>
        <p:grpSpPr bwMode="auto">
          <a:xfrm>
            <a:off x="9329636" y="1082928"/>
            <a:ext cx="642938" cy="149225"/>
            <a:chOff x="2144" y="1257"/>
            <a:chExt cx="405" cy="94"/>
          </a:xfrm>
        </p:grpSpPr>
        <p:sp>
          <p:nvSpPr>
            <p:cNvPr id="118857" name="Line 73"/>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58" name="Line 74"/>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59" name="Group 75"/>
          <p:cNvGrpSpPr>
            <a:grpSpLocks/>
          </p:cNvGrpSpPr>
          <p:nvPr/>
        </p:nvGrpSpPr>
        <p:grpSpPr bwMode="auto">
          <a:xfrm>
            <a:off x="9375675" y="868615"/>
            <a:ext cx="642937" cy="149225"/>
            <a:chOff x="2144" y="1257"/>
            <a:chExt cx="405" cy="94"/>
          </a:xfrm>
        </p:grpSpPr>
        <p:sp>
          <p:nvSpPr>
            <p:cNvPr id="118860" name="Line 76"/>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61" name="Line 77"/>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62" name="Group 78"/>
          <p:cNvGrpSpPr>
            <a:grpSpLocks/>
          </p:cNvGrpSpPr>
          <p:nvPr/>
        </p:nvGrpSpPr>
        <p:grpSpPr bwMode="auto">
          <a:xfrm>
            <a:off x="9378850" y="730503"/>
            <a:ext cx="642937" cy="149225"/>
            <a:chOff x="2144" y="1257"/>
            <a:chExt cx="405" cy="94"/>
          </a:xfrm>
        </p:grpSpPr>
        <p:sp>
          <p:nvSpPr>
            <p:cNvPr id="118863" name="Line 79"/>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64" name="Line 80"/>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65" name="Group 81"/>
          <p:cNvGrpSpPr>
            <a:grpSpLocks/>
          </p:cNvGrpSpPr>
          <p:nvPr/>
        </p:nvGrpSpPr>
        <p:grpSpPr bwMode="auto">
          <a:xfrm>
            <a:off x="9342336" y="946403"/>
            <a:ext cx="642938" cy="149225"/>
            <a:chOff x="2144" y="1257"/>
            <a:chExt cx="405" cy="94"/>
          </a:xfrm>
        </p:grpSpPr>
        <p:sp>
          <p:nvSpPr>
            <p:cNvPr id="118866" name="Line 82"/>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67" name="Line 83"/>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68" name="Group 84"/>
          <p:cNvGrpSpPr>
            <a:grpSpLocks/>
          </p:cNvGrpSpPr>
          <p:nvPr/>
        </p:nvGrpSpPr>
        <p:grpSpPr bwMode="auto">
          <a:xfrm>
            <a:off x="9343925" y="1068640"/>
            <a:ext cx="642937" cy="149225"/>
            <a:chOff x="2144" y="1257"/>
            <a:chExt cx="405" cy="94"/>
          </a:xfrm>
        </p:grpSpPr>
        <p:sp>
          <p:nvSpPr>
            <p:cNvPr id="118869" name="Line 85"/>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70" name="Line 86"/>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71" name="Group 87"/>
          <p:cNvGrpSpPr>
            <a:grpSpLocks/>
          </p:cNvGrpSpPr>
          <p:nvPr/>
        </p:nvGrpSpPr>
        <p:grpSpPr bwMode="auto">
          <a:xfrm>
            <a:off x="9328050" y="663828"/>
            <a:ext cx="642937" cy="149225"/>
            <a:chOff x="2144" y="1257"/>
            <a:chExt cx="405" cy="94"/>
          </a:xfrm>
        </p:grpSpPr>
        <p:sp>
          <p:nvSpPr>
            <p:cNvPr id="118872" name="Line 88"/>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73" name="Line 89"/>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74" name="Group 90"/>
          <p:cNvGrpSpPr>
            <a:grpSpLocks/>
          </p:cNvGrpSpPr>
          <p:nvPr/>
        </p:nvGrpSpPr>
        <p:grpSpPr bwMode="auto">
          <a:xfrm>
            <a:off x="9331225" y="525715"/>
            <a:ext cx="642937" cy="149225"/>
            <a:chOff x="2144" y="1257"/>
            <a:chExt cx="405" cy="94"/>
          </a:xfrm>
        </p:grpSpPr>
        <p:sp>
          <p:nvSpPr>
            <p:cNvPr id="118875" name="Line 91"/>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76" name="Line 92"/>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77" name="Group 93"/>
          <p:cNvGrpSpPr>
            <a:grpSpLocks/>
          </p:cNvGrpSpPr>
          <p:nvPr/>
        </p:nvGrpSpPr>
        <p:grpSpPr bwMode="auto">
          <a:xfrm>
            <a:off x="9294711" y="741615"/>
            <a:ext cx="642938" cy="149225"/>
            <a:chOff x="2144" y="1257"/>
            <a:chExt cx="405" cy="94"/>
          </a:xfrm>
        </p:grpSpPr>
        <p:sp>
          <p:nvSpPr>
            <p:cNvPr id="118878" name="Line 94"/>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79" name="Line 95"/>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pSp>
        <p:nvGrpSpPr>
          <p:cNvPr id="118880" name="Group 96"/>
          <p:cNvGrpSpPr>
            <a:grpSpLocks/>
          </p:cNvGrpSpPr>
          <p:nvPr/>
        </p:nvGrpSpPr>
        <p:grpSpPr bwMode="auto">
          <a:xfrm>
            <a:off x="9296300" y="863853"/>
            <a:ext cx="642937" cy="149225"/>
            <a:chOff x="2144" y="1257"/>
            <a:chExt cx="405" cy="94"/>
          </a:xfrm>
        </p:grpSpPr>
        <p:sp>
          <p:nvSpPr>
            <p:cNvPr id="118881" name="Line 97"/>
            <p:cNvSpPr>
              <a:spLocks noChangeShapeType="1"/>
            </p:cNvSpPr>
            <p:nvPr/>
          </p:nvSpPr>
          <p:spPr bwMode="auto">
            <a:xfrm flipV="1">
              <a:off x="2144" y="1257"/>
              <a:ext cx="405" cy="43"/>
            </a:xfrm>
            <a:prstGeom prst="line">
              <a:avLst/>
            </a:prstGeom>
            <a:noFill/>
            <a:ln w="38100">
              <a:solidFill>
                <a:schemeClr val="bg1"/>
              </a:solidFill>
              <a:round/>
              <a:headEnd/>
              <a:tailEnd type="triangle" w="med" len="med"/>
            </a:ln>
            <a:effectLst/>
          </p:spPr>
          <p:txBody>
            <a:bodyPr/>
            <a:lstStyle/>
            <a:p>
              <a:endParaRPr lang="en-US"/>
            </a:p>
          </p:txBody>
        </p:sp>
        <p:sp>
          <p:nvSpPr>
            <p:cNvPr id="118882" name="Line 98"/>
            <p:cNvSpPr>
              <a:spLocks noChangeShapeType="1"/>
            </p:cNvSpPr>
            <p:nvPr/>
          </p:nvSpPr>
          <p:spPr bwMode="auto">
            <a:xfrm>
              <a:off x="2144" y="1308"/>
              <a:ext cx="405" cy="43"/>
            </a:xfrm>
            <a:prstGeom prst="line">
              <a:avLst/>
            </a:prstGeom>
            <a:noFill/>
            <a:ln w="38100">
              <a:solidFill>
                <a:schemeClr val="bg1"/>
              </a:solidFill>
              <a:round/>
              <a:headEnd/>
              <a:tailEnd type="triangle" w="med" len="med"/>
            </a:ln>
            <a:effectLst/>
          </p:spPr>
          <p:txBody>
            <a:bodyPr/>
            <a:lstStyle/>
            <a:p>
              <a:endParaRPr lang="en-US"/>
            </a:p>
          </p:txBody>
        </p:sp>
      </p:grpSp>
      <p:graphicFrame>
        <p:nvGraphicFramePr>
          <p:cNvPr id="118884" name="Object 100"/>
          <p:cNvGraphicFramePr>
            <a:graphicFrameLocks noChangeAspect="1"/>
          </p:cNvGraphicFramePr>
          <p:nvPr>
            <p:extLst>
              <p:ext uri="{D42A27DB-BD31-4B8C-83A1-F6EECF244321}">
                <p14:modId xmlns:p14="http://schemas.microsoft.com/office/powerpoint/2010/main" val="1857880582"/>
              </p:ext>
            </p:extLst>
          </p:nvPr>
        </p:nvGraphicFramePr>
        <p:xfrm>
          <a:off x="9025539" y="4256518"/>
          <a:ext cx="2417763" cy="690563"/>
        </p:xfrm>
        <a:graphic>
          <a:graphicData uri="http://schemas.openxmlformats.org/presentationml/2006/ole">
            <mc:AlternateContent xmlns:mc="http://schemas.openxmlformats.org/markup-compatibility/2006">
              <mc:Choice xmlns:v="urn:schemas-microsoft-com:vml" Requires="v">
                <p:oleObj name="Equation" r:id="rId2" imgW="888840" imgH="253800" progId="Equation.DSMT4">
                  <p:embed/>
                </p:oleObj>
              </mc:Choice>
              <mc:Fallback>
                <p:oleObj name="Equation" r:id="rId2" imgW="888840" imgH="253800" progId="Equation.DSMT4">
                  <p:embed/>
                  <p:pic>
                    <p:nvPicPr>
                      <p:cNvPr id="118884" name="Object 100"/>
                      <p:cNvPicPr>
                        <a:picLocks noChangeAspect="1" noChangeArrowheads="1"/>
                      </p:cNvPicPr>
                      <p:nvPr/>
                    </p:nvPicPr>
                    <p:blipFill>
                      <a:blip r:embed="rId3"/>
                      <a:srcRect/>
                      <a:stretch>
                        <a:fillRect/>
                      </a:stretch>
                    </p:blipFill>
                    <p:spPr bwMode="auto">
                      <a:xfrm>
                        <a:off x="9025539" y="4256518"/>
                        <a:ext cx="2417763" cy="690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885" name="Rectangle 101"/>
          <p:cNvSpPr>
            <a:spLocks noChangeArrowheads="1"/>
          </p:cNvSpPr>
          <p:nvPr/>
        </p:nvSpPr>
        <p:spPr bwMode="auto">
          <a:xfrm>
            <a:off x="7070625" y="347914"/>
            <a:ext cx="136525" cy="1296988"/>
          </a:xfrm>
          <a:prstGeom prst="rect">
            <a:avLst/>
          </a:prstGeom>
          <a:solidFill>
            <a:srgbClr val="CC9900">
              <a:alpha val="30196"/>
            </a:srgbClr>
          </a:solidFill>
          <a:ln w="9525">
            <a:noFill/>
            <a:miter lim="800000"/>
            <a:headEnd/>
            <a:tailEnd/>
          </a:ln>
          <a:effectLst/>
        </p:spPr>
        <p:txBody>
          <a:bodyPr wrap="none" anchor="ctr"/>
          <a:lstStyle/>
          <a:p>
            <a:endParaRPr lang="en-US"/>
          </a:p>
        </p:txBody>
      </p:sp>
      <p:sp>
        <p:nvSpPr>
          <p:cNvPr id="118886" name="Rectangle 102"/>
          <p:cNvSpPr>
            <a:spLocks noChangeArrowheads="1"/>
          </p:cNvSpPr>
          <p:nvPr/>
        </p:nvSpPr>
        <p:spPr bwMode="auto">
          <a:xfrm>
            <a:off x="7351612" y="343153"/>
            <a:ext cx="136525" cy="1296987"/>
          </a:xfrm>
          <a:prstGeom prst="rect">
            <a:avLst/>
          </a:prstGeom>
          <a:solidFill>
            <a:srgbClr val="CC9900">
              <a:alpha val="30196"/>
            </a:srgbClr>
          </a:solidFill>
          <a:ln w="9525">
            <a:noFill/>
            <a:miter lim="800000"/>
            <a:headEnd/>
            <a:tailEnd/>
          </a:ln>
          <a:effectLst/>
        </p:spPr>
        <p:txBody>
          <a:bodyPr wrap="none" anchor="ctr"/>
          <a:lstStyle/>
          <a:p>
            <a:endParaRPr lang="en-US"/>
          </a:p>
        </p:txBody>
      </p:sp>
      <p:sp>
        <p:nvSpPr>
          <p:cNvPr id="118887" name="Rectangle 103"/>
          <p:cNvSpPr>
            <a:spLocks noChangeArrowheads="1"/>
          </p:cNvSpPr>
          <p:nvPr/>
        </p:nvSpPr>
        <p:spPr bwMode="auto">
          <a:xfrm>
            <a:off x="7608787" y="343153"/>
            <a:ext cx="136525" cy="1296987"/>
          </a:xfrm>
          <a:prstGeom prst="rect">
            <a:avLst/>
          </a:prstGeom>
          <a:solidFill>
            <a:srgbClr val="CC9900">
              <a:alpha val="30196"/>
            </a:srgbClr>
          </a:solidFill>
          <a:ln w="9525">
            <a:noFill/>
            <a:miter lim="800000"/>
            <a:headEnd/>
            <a:tailEnd/>
          </a:ln>
          <a:effectLst/>
        </p:spPr>
        <p:txBody>
          <a:bodyPr wrap="none" anchor="ctr"/>
          <a:lstStyle/>
          <a:p>
            <a:endParaRPr lang="en-US"/>
          </a:p>
        </p:txBody>
      </p:sp>
      <p:sp>
        <p:nvSpPr>
          <p:cNvPr id="118888" name="Rectangle 104"/>
          <p:cNvSpPr>
            <a:spLocks noChangeArrowheads="1"/>
          </p:cNvSpPr>
          <p:nvPr/>
        </p:nvSpPr>
        <p:spPr bwMode="auto">
          <a:xfrm>
            <a:off x="7889775" y="338389"/>
            <a:ext cx="136525" cy="1296988"/>
          </a:xfrm>
          <a:prstGeom prst="rect">
            <a:avLst/>
          </a:prstGeom>
          <a:solidFill>
            <a:srgbClr val="CC9900">
              <a:alpha val="30196"/>
            </a:srgbClr>
          </a:solidFill>
          <a:ln w="9525">
            <a:noFill/>
            <a:miter lim="800000"/>
            <a:headEnd/>
            <a:tailEnd/>
          </a:ln>
          <a:effectLst/>
        </p:spPr>
        <p:txBody>
          <a:bodyPr wrap="none" anchor="ctr"/>
          <a:lstStyle/>
          <a:p>
            <a:endParaRPr lang="en-US"/>
          </a:p>
        </p:txBody>
      </p:sp>
      <p:sp>
        <p:nvSpPr>
          <p:cNvPr id="118889" name="Rectangle 105"/>
          <p:cNvSpPr>
            <a:spLocks noChangeArrowheads="1"/>
          </p:cNvSpPr>
          <p:nvPr/>
        </p:nvSpPr>
        <p:spPr bwMode="auto">
          <a:xfrm>
            <a:off x="8146950" y="338389"/>
            <a:ext cx="136525" cy="1296988"/>
          </a:xfrm>
          <a:prstGeom prst="rect">
            <a:avLst/>
          </a:prstGeom>
          <a:solidFill>
            <a:srgbClr val="CC9900">
              <a:alpha val="30196"/>
            </a:srgbClr>
          </a:solidFill>
          <a:ln w="9525">
            <a:noFill/>
            <a:miter lim="800000"/>
            <a:headEnd/>
            <a:tailEnd/>
          </a:ln>
          <a:effectLst/>
        </p:spPr>
        <p:txBody>
          <a:bodyPr wrap="none" anchor="ctr"/>
          <a:lstStyle/>
          <a:p>
            <a:endParaRPr lang="en-US"/>
          </a:p>
        </p:txBody>
      </p:sp>
      <p:sp>
        <p:nvSpPr>
          <p:cNvPr id="118890" name="Rectangle 106"/>
          <p:cNvSpPr>
            <a:spLocks noChangeArrowheads="1"/>
          </p:cNvSpPr>
          <p:nvPr/>
        </p:nvSpPr>
        <p:spPr bwMode="auto">
          <a:xfrm>
            <a:off x="8427937" y="333628"/>
            <a:ext cx="136525" cy="1296987"/>
          </a:xfrm>
          <a:prstGeom prst="rect">
            <a:avLst/>
          </a:prstGeom>
          <a:solidFill>
            <a:srgbClr val="CC9900">
              <a:alpha val="30196"/>
            </a:srgbClr>
          </a:solidFill>
          <a:ln w="9525">
            <a:noFill/>
            <a:miter lim="800000"/>
            <a:headEnd/>
            <a:tailEnd/>
          </a:ln>
          <a:effectLst/>
        </p:spPr>
        <p:txBody>
          <a:bodyPr wrap="none" anchor="ctr"/>
          <a:lstStyle/>
          <a:p>
            <a:endParaRPr lang="en-US"/>
          </a:p>
        </p:txBody>
      </p:sp>
      <p:sp>
        <p:nvSpPr>
          <p:cNvPr id="118891" name="Rectangle 107"/>
          <p:cNvSpPr>
            <a:spLocks noChangeArrowheads="1"/>
          </p:cNvSpPr>
          <p:nvPr/>
        </p:nvSpPr>
        <p:spPr bwMode="auto">
          <a:xfrm>
            <a:off x="8685112" y="333628"/>
            <a:ext cx="136525" cy="1296987"/>
          </a:xfrm>
          <a:prstGeom prst="rect">
            <a:avLst/>
          </a:prstGeom>
          <a:solidFill>
            <a:srgbClr val="CC9900">
              <a:alpha val="30196"/>
            </a:srgbClr>
          </a:solidFill>
          <a:ln w="9525">
            <a:noFill/>
            <a:miter lim="800000"/>
            <a:headEnd/>
            <a:tailEnd/>
          </a:ln>
          <a:effectLst/>
        </p:spPr>
        <p:txBody>
          <a:bodyPr wrap="none" anchor="ctr"/>
          <a:lstStyle/>
          <a:p>
            <a:endParaRPr lang="en-US"/>
          </a:p>
        </p:txBody>
      </p:sp>
      <p:sp>
        <p:nvSpPr>
          <p:cNvPr id="118892" name="Rectangle 108"/>
          <p:cNvSpPr>
            <a:spLocks noChangeArrowheads="1"/>
          </p:cNvSpPr>
          <p:nvPr/>
        </p:nvSpPr>
        <p:spPr bwMode="auto">
          <a:xfrm>
            <a:off x="8966100" y="328864"/>
            <a:ext cx="136525" cy="1296988"/>
          </a:xfrm>
          <a:prstGeom prst="rect">
            <a:avLst/>
          </a:prstGeom>
          <a:solidFill>
            <a:srgbClr val="CC9900">
              <a:alpha val="30196"/>
            </a:srgbClr>
          </a:solidFill>
          <a:ln w="9525">
            <a:noFill/>
            <a:miter lim="800000"/>
            <a:headEnd/>
            <a:tailEnd/>
          </a:ln>
          <a:effectLst/>
        </p:spPr>
        <p:txBody>
          <a:bodyPr wrap="none" anchor="ctr"/>
          <a:lstStyle/>
          <a:p>
            <a:endParaRPr lang="en-US"/>
          </a:p>
        </p:txBody>
      </p:sp>
      <p:sp>
        <p:nvSpPr>
          <p:cNvPr id="118893" name="Rectangle 109"/>
          <p:cNvSpPr>
            <a:spLocks noChangeArrowheads="1"/>
          </p:cNvSpPr>
          <p:nvPr/>
        </p:nvSpPr>
        <p:spPr bwMode="auto">
          <a:xfrm>
            <a:off x="9194700" y="314578"/>
            <a:ext cx="136525" cy="1296987"/>
          </a:xfrm>
          <a:prstGeom prst="rect">
            <a:avLst/>
          </a:prstGeom>
          <a:solidFill>
            <a:srgbClr val="CC9900">
              <a:alpha val="30196"/>
            </a:srgbClr>
          </a:solidFill>
          <a:ln w="9525">
            <a:noFill/>
            <a:miter lim="800000"/>
            <a:headEnd/>
            <a:tailEnd/>
          </a:ln>
          <a:effectLst/>
        </p:spPr>
        <p:txBody>
          <a:bodyPr wrap="none" anchor="ctr"/>
          <a:lstStyle/>
          <a:p>
            <a:endParaRPr lang="en-US"/>
          </a:p>
        </p:txBody>
      </p:sp>
      <p:sp>
        <p:nvSpPr>
          <p:cNvPr id="118894" name="Rectangle 110"/>
          <p:cNvSpPr>
            <a:spLocks noChangeArrowheads="1"/>
          </p:cNvSpPr>
          <p:nvPr/>
        </p:nvSpPr>
        <p:spPr bwMode="auto">
          <a:xfrm>
            <a:off x="9494737" y="341564"/>
            <a:ext cx="136525" cy="1296988"/>
          </a:xfrm>
          <a:prstGeom prst="rect">
            <a:avLst/>
          </a:prstGeom>
          <a:solidFill>
            <a:srgbClr val="CC9900">
              <a:alpha val="30196"/>
            </a:srgbClr>
          </a:solidFill>
          <a:ln w="9525">
            <a:noFill/>
            <a:miter lim="800000"/>
            <a:headEnd/>
            <a:tailEnd/>
          </a:ln>
          <a:effectLst/>
        </p:spPr>
        <p:txBody>
          <a:bodyPr wrap="none" anchor="ctr"/>
          <a:lstStyle/>
          <a:p>
            <a:endParaRPr lang="en-US"/>
          </a:p>
        </p:txBody>
      </p:sp>
      <p:sp>
        <p:nvSpPr>
          <p:cNvPr id="118895" name="Rectangle 111"/>
          <p:cNvSpPr>
            <a:spLocks noChangeArrowheads="1"/>
          </p:cNvSpPr>
          <p:nvPr/>
        </p:nvSpPr>
        <p:spPr bwMode="auto">
          <a:xfrm>
            <a:off x="9761437" y="324103"/>
            <a:ext cx="136525" cy="1296987"/>
          </a:xfrm>
          <a:prstGeom prst="rect">
            <a:avLst/>
          </a:prstGeom>
          <a:solidFill>
            <a:srgbClr val="CC9900">
              <a:alpha val="30196"/>
            </a:srgbClr>
          </a:solidFill>
          <a:ln w="9525">
            <a:noFill/>
            <a:miter lim="800000"/>
            <a:headEnd/>
            <a:tailEnd/>
          </a:ln>
          <a:effectLst/>
        </p:spPr>
        <p:txBody>
          <a:bodyPr wrap="none" anchor="ctr"/>
          <a:lstStyle/>
          <a:p>
            <a:endParaRPr lang="en-US"/>
          </a:p>
        </p:txBody>
      </p:sp>
      <p:sp>
        <p:nvSpPr>
          <p:cNvPr id="118896" name="Rectangle 112"/>
          <p:cNvSpPr>
            <a:spLocks noChangeArrowheads="1"/>
          </p:cNvSpPr>
          <p:nvPr/>
        </p:nvSpPr>
        <p:spPr bwMode="auto">
          <a:xfrm>
            <a:off x="10042425" y="319339"/>
            <a:ext cx="136525" cy="1296988"/>
          </a:xfrm>
          <a:prstGeom prst="rect">
            <a:avLst/>
          </a:prstGeom>
          <a:solidFill>
            <a:srgbClr val="CC9900">
              <a:alpha val="30196"/>
            </a:srgbClr>
          </a:solidFill>
          <a:ln w="9525">
            <a:noFill/>
            <a:miter lim="800000"/>
            <a:headEnd/>
            <a:tailEnd/>
          </a:ln>
          <a:effectLst/>
        </p:spPr>
        <p:txBody>
          <a:bodyPr wrap="none" anchor="ctr"/>
          <a:lstStyle/>
          <a:p>
            <a:endParaRPr lang="en-US"/>
          </a:p>
        </p:txBody>
      </p:sp>
      <p:grpSp>
        <p:nvGrpSpPr>
          <p:cNvPr id="2" name="Group 60">
            <a:extLst>
              <a:ext uri="{FF2B5EF4-FFF2-40B4-BE49-F238E27FC236}">
                <a16:creationId xmlns:a16="http://schemas.microsoft.com/office/drawing/2014/main" id="{60E894B5-61EB-A268-FD39-096EC4E4C528}"/>
              </a:ext>
            </a:extLst>
          </p:cNvPr>
          <p:cNvGrpSpPr>
            <a:grpSpLocks/>
          </p:cNvGrpSpPr>
          <p:nvPr/>
        </p:nvGrpSpPr>
        <p:grpSpPr bwMode="auto">
          <a:xfrm>
            <a:off x="9548710" y="233293"/>
            <a:ext cx="1917703" cy="1444948"/>
            <a:chOff x="2144" y="1257"/>
            <a:chExt cx="405" cy="94"/>
          </a:xfrm>
        </p:grpSpPr>
        <p:sp>
          <p:nvSpPr>
            <p:cNvPr id="3" name="Line 61">
              <a:extLst>
                <a:ext uri="{FF2B5EF4-FFF2-40B4-BE49-F238E27FC236}">
                  <a16:creationId xmlns:a16="http://schemas.microsoft.com/office/drawing/2014/main" id="{985A622A-5A71-1743-4D34-B9B267B13F39}"/>
                </a:ext>
              </a:extLst>
            </p:cNvPr>
            <p:cNvSpPr>
              <a:spLocks noChangeShapeType="1"/>
            </p:cNvSpPr>
            <p:nvPr/>
          </p:nvSpPr>
          <p:spPr bwMode="auto">
            <a:xfrm flipV="1">
              <a:off x="2144" y="1257"/>
              <a:ext cx="405" cy="43"/>
            </a:xfrm>
            <a:prstGeom prst="line">
              <a:avLst/>
            </a:prstGeom>
            <a:noFill/>
            <a:ln w="38100">
              <a:solidFill>
                <a:srgbClr val="FF0000"/>
              </a:solidFill>
              <a:round/>
              <a:headEnd/>
              <a:tailEnd type="triangle" w="med" len="med"/>
            </a:ln>
            <a:effectLst/>
          </p:spPr>
          <p:txBody>
            <a:bodyPr/>
            <a:lstStyle/>
            <a:p>
              <a:endParaRPr lang="en-US"/>
            </a:p>
          </p:txBody>
        </p:sp>
        <p:sp>
          <p:nvSpPr>
            <p:cNvPr id="4" name="Line 62">
              <a:extLst>
                <a:ext uri="{FF2B5EF4-FFF2-40B4-BE49-F238E27FC236}">
                  <a16:creationId xmlns:a16="http://schemas.microsoft.com/office/drawing/2014/main" id="{75415D6F-416C-6381-8333-7C637A1A55D9}"/>
                </a:ext>
              </a:extLst>
            </p:cNvPr>
            <p:cNvSpPr>
              <a:spLocks noChangeShapeType="1"/>
            </p:cNvSpPr>
            <p:nvPr/>
          </p:nvSpPr>
          <p:spPr bwMode="auto">
            <a:xfrm>
              <a:off x="2144" y="1308"/>
              <a:ext cx="405" cy="43"/>
            </a:xfrm>
            <a:prstGeom prst="line">
              <a:avLst/>
            </a:prstGeom>
            <a:noFill/>
            <a:ln w="38100">
              <a:solidFill>
                <a:srgbClr val="FF0000"/>
              </a:solidFill>
              <a:round/>
              <a:headEnd/>
              <a:tailEnd type="triangle" w="med" len="med"/>
            </a:ln>
            <a:effectLst/>
          </p:spPr>
          <p:txBody>
            <a:bodyPr/>
            <a:lstStyle/>
            <a:p>
              <a:endParaRPr lang="en-US"/>
            </a:p>
          </p:txBody>
        </p:sp>
      </p:grpSp>
    </p:spTree>
    <p:extLst>
      <p:ext uri="{BB962C8B-B14F-4D97-AF65-F5344CB8AC3E}">
        <p14:creationId xmlns:p14="http://schemas.microsoft.com/office/powerpoint/2010/main" val="304092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8793"/>
                                        </p:tgtEl>
                                        <p:attrNameLst>
                                          <p:attrName>style.visibility</p:attrName>
                                        </p:attrNameLst>
                                      </p:cBhvr>
                                      <p:to>
                                        <p:strVal val="visible"/>
                                      </p:to>
                                    </p:set>
                                    <p:animEffect transition="in" filter="wipe(left)">
                                      <p:cBhvr>
                                        <p:cTn id="7" dur="500"/>
                                        <p:tgtEl>
                                          <p:spTgt spid="118793"/>
                                        </p:tgtEl>
                                      </p:cBhvr>
                                    </p:animEffect>
                                  </p:childTnLst>
                                </p:cTn>
                              </p:par>
                            </p:childTnLst>
                          </p:cTn>
                        </p:par>
                        <p:par>
                          <p:cTn id="8" fill="hold">
                            <p:stCondLst>
                              <p:cond delay="500"/>
                            </p:stCondLst>
                            <p:childTnLst>
                              <p:par>
                                <p:cTn id="9" presetID="22" presetClass="entr" presetSubtype="8" fill="hold" nodeType="afterEffect">
                                  <p:stCondLst>
                                    <p:cond delay="300"/>
                                  </p:stCondLst>
                                  <p:childTnLst>
                                    <p:set>
                                      <p:cBhvr>
                                        <p:cTn id="10" dur="1" fill="hold">
                                          <p:stCondLst>
                                            <p:cond delay="0"/>
                                          </p:stCondLst>
                                        </p:cTn>
                                        <p:tgtEl>
                                          <p:spTgt spid="118792"/>
                                        </p:tgtEl>
                                        <p:attrNameLst>
                                          <p:attrName>style.visibility</p:attrName>
                                        </p:attrNameLst>
                                      </p:cBhvr>
                                      <p:to>
                                        <p:strVal val="visible"/>
                                      </p:to>
                                    </p:set>
                                    <p:animEffect transition="in" filter="wipe(left)">
                                      <p:cBhvr>
                                        <p:cTn id="11" dur="500"/>
                                        <p:tgtEl>
                                          <p:spTgt spid="118792"/>
                                        </p:tgtEl>
                                      </p:cBhvr>
                                    </p:animEffect>
                                  </p:childTnLst>
                                </p:cTn>
                              </p:par>
                              <p:par>
                                <p:cTn id="12" presetID="22" presetClass="entr" presetSubtype="8" fill="hold" nodeType="withEffect">
                                  <p:stCondLst>
                                    <p:cond delay="0"/>
                                  </p:stCondLst>
                                  <p:childTnLst>
                                    <p:set>
                                      <p:cBhvr>
                                        <p:cTn id="13" dur="1" fill="hold">
                                          <p:stCondLst>
                                            <p:cond delay="0"/>
                                          </p:stCondLst>
                                        </p:cTn>
                                        <p:tgtEl>
                                          <p:spTgt spid="118796"/>
                                        </p:tgtEl>
                                        <p:attrNameLst>
                                          <p:attrName>style.visibility</p:attrName>
                                        </p:attrNameLst>
                                      </p:cBhvr>
                                      <p:to>
                                        <p:strVal val="visible"/>
                                      </p:to>
                                    </p:set>
                                    <p:animEffect transition="in" filter="wipe(left)">
                                      <p:cBhvr>
                                        <p:cTn id="14" dur="500"/>
                                        <p:tgtEl>
                                          <p:spTgt spid="118796"/>
                                        </p:tgtEl>
                                      </p:cBhvr>
                                    </p:animEffect>
                                  </p:childTnLst>
                                </p:cTn>
                              </p:par>
                            </p:childTnLst>
                          </p:cTn>
                        </p:par>
                        <p:par>
                          <p:cTn id="15" fill="hold">
                            <p:stCondLst>
                              <p:cond delay="1300"/>
                            </p:stCondLst>
                            <p:childTnLst>
                              <p:par>
                                <p:cTn id="16" presetID="22" presetClass="entr" presetSubtype="8" fill="hold" nodeType="afterEffect">
                                  <p:stCondLst>
                                    <p:cond delay="300"/>
                                  </p:stCondLst>
                                  <p:childTnLst>
                                    <p:set>
                                      <p:cBhvr>
                                        <p:cTn id="17" dur="1" fill="hold">
                                          <p:stCondLst>
                                            <p:cond delay="0"/>
                                          </p:stCondLst>
                                        </p:cTn>
                                        <p:tgtEl>
                                          <p:spTgt spid="118799"/>
                                        </p:tgtEl>
                                        <p:attrNameLst>
                                          <p:attrName>style.visibility</p:attrName>
                                        </p:attrNameLst>
                                      </p:cBhvr>
                                      <p:to>
                                        <p:strVal val="visible"/>
                                      </p:to>
                                    </p:set>
                                    <p:animEffect transition="in" filter="wipe(left)">
                                      <p:cBhvr>
                                        <p:cTn id="18" dur="500"/>
                                        <p:tgtEl>
                                          <p:spTgt spid="118799"/>
                                        </p:tgtEl>
                                      </p:cBhvr>
                                    </p:animEffect>
                                  </p:childTnLst>
                                </p:cTn>
                              </p:par>
                              <p:par>
                                <p:cTn id="19" presetID="22" presetClass="entr" presetSubtype="8" fill="hold" nodeType="withEffect">
                                  <p:stCondLst>
                                    <p:cond delay="0"/>
                                  </p:stCondLst>
                                  <p:childTnLst>
                                    <p:set>
                                      <p:cBhvr>
                                        <p:cTn id="20" dur="1" fill="hold">
                                          <p:stCondLst>
                                            <p:cond delay="0"/>
                                          </p:stCondLst>
                                        </p:cTn>
                                        <p:tgtEl>
                                          <p:spTgt spid="118802"/>
                                        </p:tgtEl>
                                        <p:attrNameLst>
                                          <p:attrName>style.visibility</p:attrName>
                                        </p:attrNameLst>
                                      </p:cBhvr>
                                      <p:to>
                                        <p:strVal val="visible"/>
                                      </p:to>
                                    </p:set>
                                    <p:animEffect transition="in" filter="wipe(left)">
                                      <p:cBhvr>
                                        <p:cTn id="21" dur="500"/>
                                        <p:tgtEl>
                                          <p:spTgt spid="118802"/>
                                        </p:tgtEl>
                                      </p:cBhvr>
                                    </p:animEffect>
                                  </p:childTnLst>
                                </p:cTn>
                              </p:par>
                              <p:par>
                                <p:cTn id="22" presetID="22" presetClass="entr" presetSubtype="8" fill="hold" nodeType="withEffect">
                                  <p:stCondLst>
                                    <p:cond delay="0"/>
                                  </p:stCondLst>
                                  <p:childTnLst>
                                    <p:set>
                                      <p:cBhvr>
                                        <p:cTn id="23" dur="1" fill="hold">
                                          <p:stCondLst>
                                            <p:cond delay="0"/>
                                          </p:stCondLst>
                                        </p:cTn>
                                        <p:tgtEl>
                                          <p:spTgt spid="118805"/>
                                        </p:tgtEl>
                                        <p:attrNameLst>
                                          <p:attrName>style.visibility</p:attrName>
                                        </p:attrNameLst>
                                      </p:cBhvr>
                                      <p:to>
                                        <p:strVal val="visible"/>
                                      </p:to>
                                    </p:set>
                                    <p:animEffect transition="in" filter="wipe(left)">
                                      <p:cBhvr>
                                        <p:cTn id="24" dur="500"/>
                                        <p:tgtEl>
                                          <p:spTgt spid="118805"/>
                                        </p:tgtEl>
                                      </p:cBhvr>
                                    </p:animEffect>
                                  </p:childTnLst>
                                </p:cTn>
                              </p:par>
                              <p:par>
                                <p:cTn id="25" presetID="22" presetClass="entr" presetSubtype="8" fill="hold" nodeType="withEffect">
                                  <p:stCondLst>
                                    <p:cond delay="0"/>
                                  </p:stCondLst>
                                  <p:childTnLst>
                                    <p:set>
                                      <p:cBhvr>
                                        <p:cTn id="26" dur="1" fill="hold">
                                          <p:stCondLst>
                                            <p:cond delay="0"/>
                                          </p:stCondLst>
                                        </p:cTn>
                                        <p:tgtEl>
                                          <p:spTgt spid="118808"/>
                                        </p:tgtEl>
                                        <p:attrNameLst>
                                          <p:attrName>style.visibility</p:attrName>
                                        </p:attrNameLst>
                                      </p:cBhvr>
                                      <p:to>
                                        <p:strVal val="visible"/>
                                      </p:to>
                                    </p:set>
                                    <p:animEffect transition="in" filter="wipe(left)">
                                      <p:cBhvr>
                                        <p:cTn id="27" dur="500"/>
                                        <p:tgtEl>
                                          <p:spTgt spid="118808"/>
                                        </p:tgtEl>
                                      </p:cBhvr>
                                    </p:animEffect>
                                  </p:childTnLst>
                                </p:cTn>
                              </p:par>
                            </p:childTnLst>
                          </p:cTn>
                        </p:par>
                        <p:par>
                          <p:cTn id="28" fill="hold">
                            <p:stCondLst>
                              <p:cond delay="2100"/>
                            </p:stCondLst>
                            <p:childTnLst>
                              <p:par>
                                <p:cTn id="29" presetID="22" presetClass="entr" presetSubtype="8" fill="hold" nodeType="afterEffect">
                                  <p:stCondLst>
                                    <p:cond delay="300"/>
                                  </p:stCondLst>
                                  <p:childTnLst>
                                    <p:set>
                                      <p:cBhvr>
                                        <p:cTn id="30" dur="1" fill="hold">
                                          <p:stCondLst>
                                            <p:cond delay="0"/>
                                          </p:stCondLst>
                                        </p:cTn>
                                        <p:tgtEl>
                                          <p:spTgt spid="118811"/>
                                        </p:tgtEl>
                                        <p:attrNameLst>
                                          <p:attrName>style.visibility</p:attrName>
                                        </p:attrNameLst>
                                      </p:cBhvr>
                                      <p:to>
                                        <p:strVal val="visible"/>
                                      </p:to>
                                    </p:set>
                                    <p:animEffect transition="in" filter="wipe(left)">
                                      <p:cBhvr>
                                        <p:cTn id="31" dur="500"/>
                                        <p:tgtEl>
                                          <p:spTgt spid="118811"/>
                                        </p:tgtEl>
                                      </p:cBhvr>
                                    </p:animEffect>
                                  </p:childTnLst>
                                </p:cTn>
                              </p:par>
                              <p:par>
                                <p:cTn id="32" presetID="22" presetClass="entr" presetSubtype="8" fill="hold" nodeType="withEffect">
                                  <p:stCondLst>
                                    <p:cond delay="0"/>
                                  </p:stCondLst>
                                  <p:childTnLst>
                                    <p:set>
                                      <p:cBhvr>
                                        <p:cTn id="33" dur="1" fill="hold">
                                          <p:stCondLst>
                                            <p:cond delay="0"/>
                                          </p:stCondLst>
                                        </p:cTn>
                                        <p:tgtEl>
                                          <p:spTgt spid="118814"/>
                                        </p:tgtEl>
                                        <p:attrNameLst>
                                          <p:attrName>style.visibility</p:attrName>
                                        </p:attrNameLst>
                                      </p:cBhvr>
                                      <p:to>
                                        <p:strVal val="visible"/>
                                      </p:to>
                                    </p:set>
                                    <p:animEffect transition="in" filter="wipe(left)">
                                      <p:cBhvr>
                                        <p:cTn id="34" dur="500"/>
                                        <p:tgtEl>
                                          <p:spTgt spid="118814"/>
                                        </p:tgtEl>
                                      </p:cBhvr>
                                    </p:animEffect>
                                  </p:childTnLst>
                                </p:cTn>
                              </p:par>
                              <p:par>
                                <p:cTn id="35" presetID="22" presetClass="entr" presetSubtype="8" fill="hold" nodeType="withEffect">
                                  <p:stCondLst>
                                    <p:cond delay="0"/>
                                  </p:stCondLst>
                                  <p:childTnLst>
                                    <p:set>
                                      <p:cBhvr>
                                        <p:cTn id="36" dur="1" fill="hold">
                                          <p:stCondLst>
                                            <p:cond delay="0"/>
                                          </p:stCondLst>
                                        </p:cTn>
                                        <p:tgtEl>
                                          <p:spTgt spid="118817"/>
                                        </p:tgtEl>
                                        <p:attrNameLst>
                                          <p:attrName>style.visibility</p:attrName>
                                        </p:attrNameLst>
                                      </p:cBhvr>
                                      <p:to>
                                        <p:strVal val="visible"/>
                                      </p:to>
                                    </p:set>
                                    <p:animEffect transition="in" filter="wipe(left)">
                                      <p:cBhvr>
                                        <p:cTn id="37" dur="500"/>
                                        <p:tgtEl>
                                          <p:spTgt spid="118817"/>
                                        </p:tgtEl>
                                      </p:cBhvr>
                                    </p:animEffect>
                                  </p:childTnLst>
                                </p:cTn>
                              </p:par>
                              <p:par>
                                <p:cTn id="38" presetID="22" presetClass="entr" presetSubtype="8" fill="hold" nodeType="withEffect">
                                  <p:stCondLst>
                                    <p:cond delay="0"/>
                                  </p:stCondLst>
                                  <p:childTnLst>
                                    <p:set>
                                      <p:cBhvr>
                                        <p:cTn id="39" dur="1" fill="hold">
                                          <p:stCondLst>
                                            <p:cond delay="0"/>
                                          </p:stCondLst>
                                        </p:cTn>
                                        <p:tgtEl>
                                          <p:spTgt spid="118820"/>
                                        </p:tgtEl>
                                        <p:attrNameLst>
                                          <p:attrName>style.visibility</p:attrName>
                                        </p:attrNameLst>
                                      </p:cBhvr>
                                      <p:to>
                                        <p:strVal val="visible"/>
                                      </p:to>
                                    </p:set>
                                    <p:animEffect transition="in" filter="wipe(left)">
                                      <p:cBhvr>
                                        <p:cTn id="40" dur="500"/>
                                        <p:tgtEl>
                                          <p:spTgt spid="118820"/>
                                        </p:tgtEl>
                                      </p:cBhvr>
                                    </p:animEffect>
                                  </p:childTnLst>
                                </p:cTn>
                              </p:par>
                              <p:par>
                                <p:cTn id="41" presetID="22" presetClass="entr" presetSubtype="8" fill="hold" nodeType="withEffect">
                                  <p:stCondLst>
                                    <p:cond delay="0"/>
                                  </p:stCondLst>
                                  <p:childTnLst>
                                    <p:set>
                                      <p:cBhvr>
                                        <p:cTn id="42" dur="1" fill="hold">
                                          <p:stCondLst>
                                            <p:cond delay="0"/>
                                          </p:stCondLst>
                                        </p:cTn>
                                        <p:tgtEl>
                                          <p:spTgt spid="118823"/>
                                        </p:tgtEl>
                                        <p:attrNameLst>
                                          <p:attrName>style.visibility</p:attrName>
                                        </p:attrNameLst>
                                      </p:cBhvr>
                                      <p:to>
                                        <p:strVal val="visible"/>
                                      </p:to>
                                    </p:set>
                                    <p:animEffect transition="in" filter="wipe(left)">
                                      <p:cBhvr>
                                        <p:cTn id="43" dur="500"/>
                                        <p:tgtEl>
                                          <p:spTgt spid="118823"/>
                                        </p:tgtEl>
                                      </p:cBhvr>
                                    </p:animEffect>
                                  </p:childTnLst>
                                </p:cTn>
                              </p:par>
                              <p:par>
                                <p:cTn id="44" presetID="22" presetClass="entr" presetSubtype="8" fill="hold" nodeType="withEffect">
                                  <p:stCondLst>
                                    <p:cond delay="0"/>
                                  </p:stCondLst>
                                  <p:childTnLst>
                                    <p:set>
                                      <p:cBhvr>
                                        <p:cTn id="45" dur="1" fill="hold">
                                          <p:stCondLst>
                                            <p:cond delay="0"/>
                                          </p:stCondLst>
                                        </p:cTn>
                                        <p:tgtEl>
                                          <p:spTgt spid="118826"/>
                                        </p:tgtEl>
                                        <p:attrNameLst>
                                          <p:attrName>style.visibility</p:attrName>
                                        </p:attrNameLst>
                                      </p:cBhvr>
                                      <p:to>
                                        <p:strVal val="visible"/>
                                      </p:to>
                                    </p:set>
                                    <p:animEffect transition="in" filter="wipe(left)">
                                      <p:cBhvr>
                                        <p:cTn id="46" dur="500"/>
                                        <p:tgtEl>
                                          <p:spTgt spid="118826"/>
                                        </p:tgtEl>
                                      </p:cBhvr>
                                    </p:animEffect>
                                  </p:childTnLst>
                                </p:cTn>
                              </p:par>
                              <p:par>
                                <p:cTn id="47" presetID="22" presetClass="entr" presetSubtype="8" fill="hold" nodeType="withEffect">
                                  <p:stCondLst>
                                    <p:cond delay="0"/>
                                  </p:stCondLst>
                                  <p:childTnLst>
                                    <p:set>
                                      <p:cBhvr>
                                        <p:cTn id="48" dur="1" fill="hold">
                                          <p:stCondLst>
                                            <p:cond delay="0"/>
                                          </p:stCondLst>
                                        </p:cTn>
                                        <p:tgtEl>
                                          <p:spTgt spid="118829"/>
                                        </p:tgtEl>
                                        <p:attrNameLst>
                                          <p:attrName>style.visibility</p:attrName>
                                        </p:attrNameLst>
                                      </p:cBhvr>
                                      <p:to>
                                        <p:strVal val="visible"/>
                                      </p:to>
                                    </p:set>
                                    <p:animEffect transition="in" filter="wipe(left)">
                                      <p:cBhvr>
                                        <p:cTn id="49" dur="500"/>
                                        <p:tgtEl>
                                          <p:spTgt spid="118829"/>
                                        </p:tgtEl>
                                      </p:cBhvr>
                                    </p:animEffect>
                                  </p:childTnLst>
                                </p:cTn>
                              </p:par>
                              <p:par>
                                <p:cTn id="50" presetID="22" presetClass="entr" presetSubtype="8" fill="hold" nodeType="withEffect">
                                  <p:stCondLst>
                                    <p:cond delay="0"/>
                                  </p:stCondLst>
                                  <p:childTnLst>
                                    <p:set>
                                      <p:cBhvr>
                                        <p:cTn id="51" dur="1" fill="hold">
                                          <p:stCondLst>
                                            <p:cond delay="0"/>
                                          </p:stCondLst>
                                        </p:cTn>
                                        <p:tgtEl>
                                          <p:spTgt spid="118832"/>
                                        </p:tgtEl>
                                        <p:attrNameLst>
                                          <p:attrName>style.visibility</p:attrName>
                                        </p:attrNameLst>
                                      </p:cBhvr>
                                      <p:to>
                                        <p:strVal val="visible"/>
                                      </p:to>
                                    </p:set>
                                    <p:animEffect transition="in" filter="wipe(left)">
                                      <p:cBhvr>
                                        <p:cTn id="52" dur="500"/>
                                        <p:tgtEl>
                                          <p:spTgt spid="118832"/>
                                        </p:tgtEl>
                                      </p:cBhvr>
                                    </p:animEffect>
                                  </p:childTnLst>
                                </p:cTn>
                              </p:par>
                            </p:childTnLst>
                          </p:cTn>
                        </p:par>
                        <p:par>
                          <p:cTn id="53" fill="hold">
                            <p:stCondLst>
                              <p:cond delay="2900"/>
                            </p:stCondLst>
                            <p:childTnLst>
                              <p:par>
                                <p:cTn id="54" presetID="22" presetClass="entr" presetSubtype="8" fill="hold" nodeType="afterEffect">
                                  <p:stCondLst>
                                    <p:cond delay="300"/>
                                  </p:stCondLst>
                                  <p:childTnLst>
                                    <p:set>
                                      <p:cBhvr>
                                        <p:cTn id="55" dur="1" fill="hold">
                                          <p:stCondLst>
                                            <p:cond delay="0"/>
                                          </p:stCondLst>
                                        </p:cTn>
                                        <p:tgtEl>
                                          <p:spTgt spid="118835"/>
                                        </p:tgtEl>
                                        <p:attrNameLst>
                                          <p:attrName>style.visibility</p:attrName>
                                        </p:attrNameLst>
                                      </p:cBhvr>
                                      <p:to>
                                        <p:strVal val="visible"/>
                                      </p:to>
                                    </p:set>
                                    <p:animEffect transition="in" filter="wipe(left)">
                                      <p:cBhvr>
                                        <p:cTn id="56" dur="500"/>
                                        <p:tgtEl>
                                          <p:spTgt spid="118835"/>
                                        </p:tgtEl>
                                      </p:cBhvr>
                                    </p:animEffect>
                                  </p:childTnLst>
                                </p:cTn>
                              </p:par>
                              <p:par>
                                <p:cTn id="57" presetID="22" presetClass="entr" presetSubtype="8" fill="hold" nodeType="withEffect">
                                  <p:stCondLst>
                                    <p:cond delay="0"/>
                                  </p:stCondLst>
                                  <p:childTnLst>
                                    <p:set>
                                      <p:cBhvr>
                                        <p:cTn id="58" dur="1" fill="hold">
                                          <p:stCondLst>
                                            <p:cond delay="0"/>
                                          </p:stCondLst>
                                        </p:cTn>
                                        <p:tgtEl>
                                          <p:spTgt spid="118838"/>
                                        </p:tgtEl>
                                        <p:attrNameLst>
                                          <p:attrName>style.visibility</p:attrName>
                                        </p:attrNameLst>
                                      </p:cBhvr>
                                      <p:to>
                                        <p:strVal val="visible"/>
                                      </p:to>
                                    </p:set>
                                    <p:animEffect transition="in" filter="wipe(left)">
                                      <p:cBhvr>
                                        <p:cTn id="59" dur="500"/>
                                        <p:tgtEl>
                                          <p:spTgt spid="118838"/>
                                        </p:tgtEl>
                                      </p:cBhvr>
                                    </p:animEffect>
                                  </p:childTnLst>
                                </p:cTn>
                              </p:par>
                              <p:par>
                                <p:cTn id="60" presetID="22" presetClass="entr" presetSubtype="8" fill="hold" nodeType="withEffect">
                                  <p:stCondLst>
                                    <p:cond delay="0"/>
                                  </p:stCondLst>
                                  <p:childTnLst>
                                    <p:set>
                                      <p:cBhvr>
                                        <p:cTn id="61" dur="1" fill="hold">
                                          <p:stCondLst>
                                            <p:cond delay="0"/>
                                          </p:stCondLst>
                                        </p:cTn>
                                        <p:tgtEl>
                                          <p:spTgt spid="118841"/>
                                        </p:tgtEl>
                                        <p:attrNameLst>
                                          <p:attrName>style.visibility</p:attrName>
                                        </p:attrNameLst>
                                      </p:cBhvr>
                                      <p:to>
                                        <p:strVal val="visible"/>
                                      </p:to>
                                    </p:set>
                                    <p:animEffect transition="in" filter="wipe(left)">
                                      <p:cBhvr>
                                        <p:cTn id="62" dur="500"/>
                                        <p:tgtEl>
                                          <p:spTgt spid="118841"/>
                                        </p:tgtEl>
                                      </p:cBhvr>
                                    </p:animEffect>
                                  </p:childTnLst>
                                </p:cTn>
                              </p:par>
                              <p:par>
                                <p:cTn id="63" presetID="22" presetClass="entr" presetSubtype="8" fill="hold" nodeType="withEffect">
                                  <p:stCondLst>
                                    <p:cond delay="0"/>
                                  </p:stCondLst>
                                  <p:childTnLst>
                                    <p:set>
                                      <p:cBhvr>
                                        <p:cTn id="64" dur="1" fill="hold">
                                          <p:stCondLst>
                                            <p:cond delay="0"/>
                                          </p:stCondLst>
                                        </p:cTn>
                                        <p:tgtEl>
                                          <p:spTgt spid="118844"/>
                                        </p:tgtEl>
                                        <p:attrNameLst>
                                          <p:attrName>style.visibility</p:attrName>
                                        </p:attrNameLst>
                                      </p:cBhvr>
                                      <p:to>
                                        <p:strVal val="visible"/>
                                      </p:to>
                                    </p:set>
                                    <p:animEffect transition="in" filter="wipe(left)">
                                      <p:cBhvr>
                                        <p:cTn id="65" dur="500"/>
                                        <p:tgtEl>
                                          <p:spTgt spid="118844"/>
                                        </p:tgtEl>
                                      </p:cBhvr>
                                    </p:animEffect>
                                  </p:childTnLst>
                                </p:cTn>
                              </p:par>
                              <p:par>
                                <p:cTn id="66" presetID="22" presetClass="entr" presetSubtype="8" fill="hold" nodeType="withEffect">
                                  <p:stCondLst>
                                    <p:cond delay="0"/>
                                  </p:stCondLst>
                                  <p:childTnLst>
                                    <p:set>
                                      <p:cBhvr>
                                        <p:cTn id="67" dur="1" fill="hold">
                                          <p:stCondLst>
                                            <p:cond delay="0"/>
                                          </p:stCondLst>
                                        </p:cTn>
                                        <p:tgtEl>
                                          <p:spTgt spid="118847"/>
                                        </p:tgtEl>
                                        <p:attrNameLst>
                                          <p:attrName>style.visibility</p:attrName>
                                        </p:attrNameLst>
                                      </p:cBhvr>
                                      <p:to>
                                        <p:strVal val="visible"/>
                                      </p:to>
                                    </p:set>
                                    <p:animEffect transition="in" filter="wipe(left)">
                                      <p:cBhvr>
                                        <p:cTn id="68" dur="500"/>
                                        <p:tgtEl>
                                          <p:spTgt spid="118847"/>
                                        </p:tgtEl>
                                      </p:cBhvr>
                                    </p:animEffect>
                                  </p:childTnLst>
                                </p:cTn>
                              </p:par>
                              <p:par>
                                <p:cTn id="69" presetID="22" presetClass="entr" presetSubtype="8" fill="hold" nodeType="withEffect">
                                  <p:stCondLst>
                                    <p:cond delay="0"/>
                                  </p:stCondLst>
                                  <p:childTnLst>
                                    <p:set>
                                      <p:cBhvr>
                                        <p:cTn id="70" dur="1" fill="hold">
                                          <p:stCondLst>
                                            <p:cond delay="0"/>
                                          </p:stCondLst>
                                        </p:cTn>
                                        <p:tgtEl>
                                          <p:spTgt spid="118850"/>
                                        </p:tgtEl>
                                        <p:attrNameLst>
                                          <p:attrName>style.visibility</p:attrName>
                                        </p:attrNameLst>
                                      </p:cBhvr>
                                      <p:to>
                                        <p:strVal val="visible"/>
                                      </p:to>
                                    </p:set>
                                    <p:animEffect transition="in" filter="wipe(left)">
                                      <p:cBhvr>
                                        <p:cTn id="71" dur="500"/>
                                        <p:tgtEl>
                                          <p:spTgt spid="118850"/>
                                        </p:tgtEl>
                                      </p:cBhvr>
                                    </p:animEffect>
                                  </p:childTnLst>
                                </p:cTn>
                              </p:par>
                              <p:par>
                                <p:cTn id="72" presetID="22" presetClass="entr" presetSubtype="8" fill="hold" nodeType="withEffect">
                                  <p:stCondLst>
                                    <p:cond delay="0"/>
                                  </p:stCondLst>
                                  <p:childTnLst>
                                    <p:set>
                                      <p:cBhvr>
                                        <p:cTn id="73" dur="1" fill="hold">
                                          <p:stCondLst>
                                            <p:cond delay="0"/>
                                          </p:stCondLst>
                                        </p:cTn>
                                        <p:tgtEl>
                                          <p:spTgt spid="118853"/>
                                        </p:tgtEl>
                                        <p:attrNameLst>
                                          <p:attrName>style.visibility</p:attrName>
                                        </p:attrNameLst>
                                      </p:cBhvr>
                                      <p:to>
                                        <p:strVal val="visible"/>
                                      </p:to>
                                    </p:set>
                                    <p:animEffect transition="in" filter="wipe(left)">
                                      <p:cBhvr>
                                        <p:cTn id="74" dur="500"/>
                                        <p:tgtEl>
                                          <p:spTgt spid="118853"/>
                                        </p:tgtEl>
                                      </p:cBhvr>
                                    </p:animEffect>
                                  </p:childTnLst>
                                </p:cTn>
                              </p:par>
                              <p:par>
                                <p:cTn id="75" presetID="22" presetClass="entr" presetSubtype="8" fill="hold" nodeType="withEffect">
                                  <p:stCondLst>
                                    <p:cond delay="0"/>
                                  </p:stCondLst>
                                  <p:childTnLst>
                                    <p:set>
                                      <p:cBhvr>
                                        <p:cTn id="76" dur="1" fill="hold">
                                          <p:stCondLst>
                                            <p:cond delay="0"/>
                                          </p:stCondLst>
                                        </p:cTn>
                                        <p:tgtEl>
                                          <p:spTgt spid="118856"/>
                                        </p:tgtEl>
                                        <p:attrNameLst>
                                          <p:attrName>style.visibility</p:attrName>
                                        </p:attrNameLst>
                                      </p:cBhvr>
                                      <p:to>
                                        <p:strVal val="visible"/>
                                      </p:to>
                                    </p:set>
                                    <p:animEffect transition="in" filter="wipe(left)">
                                      <p:cBhvr>
                                        <p:cTn id="77" dur="500"/>
                                        <p:tgtEl>
                                          <p:spTgt spid="118856"/>
                                        </p:tgtEl>
                                      </p:cBhvr>
                                    </p:animEffect>
                                  </p:childTnLst>
                                </p:cTn>
                              </p:par>
                              <p:par>
                                <p:cTn id="78" presetID="22" presetClass="entr" presetSubtype="8" fill="hold" nodeType="withEffect">
                                  <p:stCondLst>
                                    <p:cond delay="0"/>
                                  </p:stCondLst>
                                  <p:childTnLst>
                                    <p:set>
                                      <p:cBhvr>
                                        <p:cTn id="79" dur="1" fill="hold">
                                          <p:stCondLst>
                                            <p:cond delay="0"/>
                                          </p:stCondLst>
                                        </p:cTn>
                                        <p:tgtEl>
                                          <p:spTgt spid="118859"/>
                                        </p:tgtEl>
                                        <p:attrNameLst>
                                          <p:attrName>style.visibility</p:attrName>
                                        </p:attrNameLst>
                                      </p:cBhvr>
                                      <p:to>
                                        <p:strVal val="visible"/>
                                      </p:to>
                                    </p:set>
                                    <p:animEffect transition="in" filter="wipe(left)">
                                      <p:cBhvr>
                                        <p:cTn id="80" dur="500"/>
                                        <p:tgtEl>
                                          <p:spTgt spid="118859"/>
                                        </p:tgtEl>
                                      </p:cBhvr>
                                    </p:animEffect>
                                  </p:childTnLst>
                                </p:cTn>
                              </p:par>
                              <p:par>
                                <p:cTn id="81" presetID="22" presetClass="entr" presetSubtype="8" fill="hold" nodeType="withEffect">
                                  <p:stCondLst>
                                    <p:cond delay="0"/>
                                  </p:stCondLst>
                                  <p:childTnLst>
                                    <p:set>
                                      <p:cBhvr>
                                        <p:cTn id="82" dur="1" fill="hold">
                                          <p:stCondLst>
                                            <p:cond delay="0"/>
                                          </p:stCondLst>
                                        </p:cTn>
                                        <p:tgtEl>
                                          <p:spTgt spid="118862"/>
                                        </p:tgtEl>
                                        <p:attrNameLst>
                                          <p:attrName>style.visibility</p:attrName>
                                        </p:attrNameLst>
                                      </p:cBhvr>
                                      <p:to>
                                        <p:strVal val="visible"/>
                                      </p:to>
                                    </p:set>
                                    <p:animEffect transition="in" filter="wipe(left)">
                                      <p:cBhvr>
                                        <p:cTn id="83" dur="500"/>
                                        <p:tgtEl>
                                          <p:spTgt spid="118862"/>
                                        </p:tgtEl>
                                      </p:cBhvr>
                                    </p:animEffect>
                                  </p:childTnLst>
                                </p:cTn>
                              </p:par>
                              <p:par>
                                <p:cTn id="84" presetID="22" presetClass="entr" presetSubtype="8" fill="hold" nodeType="withEffect">
                                  <p:stCondLst>
                                    <p:cond delay="0"/>
                                  </p:stCondLst>
                                  <p:childTnLst>
                                    <p:set>
                                      <p:cBhvr>
                                        <p:cTn id="85" dur="1" fill="hold">
                                          <p:stCondLst>
                                            <p:cond delay="0"/>
                                          </p:stCondLst>
                                        </p:cTn>
                                        <p:tgtEl>
                                          <p:spTgt spid="118865"/>
                                        </p:tgtEl>
                                        <p:attrNameLst>
                                          <p:attrName>style.visibility</p:attrName>
                                        </p:attrNameLst>
                                      </p:cBhvr>
                                      <p:to>
                                        <p:strVal val="visible"/>
                                      </p:to>
                                    </p:set>
                                    <p:animEffect transition="in" filter="wipe(left)">
                                      <p:cBhvr>
                                        <p:cTn id="86" dur="500"/>
                                        <p:tgtEl>
                                          <p:spTgt spid="118865"/>
                                        </p:tgtEl>
                                      </p:cBhvr>
                                    </p:animEffect>
                                  </p:childTnLst>
                                </p:cTn>
                              </p:par>
                              <p:par>
                                <p:cTn id="87" presetID="22" presetClass="entr" presetSubtype="8" fill="hold" nodeType="withEffect">
                                  <p:stCondLst>
                                    <p:cond delay="0"/>
                                  </p:stCondLst>
                                  <p:childTnLst>
                                    <p:set>
                                      <p:cBhvr>
                                        <p:cTn id="88" dur="1" fill="hold">
                                          <p:stCondLst>
                                            <p:cond delay="0"/>
                                          </p:stCondLst>
                                        </p:cTn>
                                        <p:tgtEl>
                                          <p:spTgt spid="118868"/>
                                        </p:tgtEl>
                                        <p:attrNameLst>
                                          <p:attrName>style.visibility</p:attrName>
                                        </p:attrNameLst>
                                      </p:cBhvr>
                                      <p:to>
                                        <p:strVal val="visible"/>
                                      </p:to>
                                    </p:set>
                                    <p:animEffect transition="in" filter="wipe(left)">
                                      <p:cBhvr>
                                        <p:cTn id="89" dur="500"/>
                                        <p:tgtEl>
                                          <p:spTgt spid="118868"/>
                                        </p:tgtEl>
                                      </p:cBhvr>
                                    </p:animEffect>
                                  </p:childTnLst>
                                </p:cTn>
                              </p:par>
                              <p:par>
                                <p:cTn id="90" presetID="22" presetClass="entr" presetSubtype="8" fill="hold" nodeType="withEffect">
                                  <p:stCondLst>
                                    <p:cond delay="0"/>
                                  </p:stCondLst>
                                  <p:childTnLst>
                                    <p:set>
                                      <p:cBhvr>
                                        <p:cTn id="91" dur="1" fill="hold">
                                          <p:stCondLst>
                                            <p:cond delay="0"/>
                                          </p:stCondLst>
                                        </p:cTn>
                                        <p:tgtEl>
                                          <p:spTgt spid="118871"/>
                                        </p:tgtEl>
                                        <p:attrNameLst>
                                          <p:attrName>style.visibility</p:attrName>
                                        </p:attrNameLst>
                                      </p:cBhvr>
                                      <p:to>
                                        <p:strVal val="visible"/>
                                      </p:to>
                                    </p:set>
                                    <p:animEffect transition="in" filter="wipe(left)">
                                      <p:cBhvr>
                                        <p:cTn id="92" dur="500"/>
                                        <p:tgtEl>
                                          <p:spTgt spid="118871"/>
                                        </p:tgtEl>
                                      </p:cBhvr>
                                    </p:animEffect>
                                  </p:childTnLst>
                                </p:cTn>
                              </p:par>
                              <p:par>
                                <p:cTn id="93" presetID="22" presetClass="entr" presetSubtype="8" fill="hold" nodeType="withEffect">
                                  <p:stCondLst>
                                    <p:cond delay="0"/>
                                  </p:stCondLst>
                                  <p:childTnLst>
                                    <p:set>
                                      <p:cBhvr>
                                        <p:cTn id="94" dur="1" fill="hold">
                                          <p:stCondLst>
                                            <p:cond delay="0"/>
                                          </p:stCondLst>
                                        </p:cTn>
                                        <p:tgtEl>
                                          <p:spTgt spid="118874"/>
                                        </p:tgtEl>
                                        <p:attrNameLst>
                                          <p:attrName>style.visibility</p:attrName>
                                        </p:attrNameLst>
                                      </p:cBhvr>
                                      <p:to>
                                        <p:strVal val="visible"/>
                                      </p:to>
                                    </p:set>
                                    <p:animEffect transition="in" filter="wipe(left)">
                                      <p:cBhvr>
                                        <p:cTn id="95" dur="500"/>
                                        <p:tgtEl>
                                          <p:spTgt spid="118874"/>
                                        </p:tgtEl>
                                      </p:cBhvr>
                                    </p:animEffect>
                                  </p:childTnLst>
                                </p:cTn>
                              </p:par>
                              <p:par>
                                <p:cTn id="96" presetID="22" presetClass="entr" presetSubtype="8" fill="hold" nodeType="withEffect">
                                  <p:stCondLst>
                                    <p:cond delay="0"/>
                                  </p:stCondLst>
                                  <p:childTnLst>
                                    <p:set>
                                      <p:cBhvr>
                                        <p:cTn id="97" dur="1" fill="hold">
                                          <p:stCondLst>
                                            <p:cond delay="0"/>
                                          </p:stCondLst>
                                        </p:cTn>
                                        <p:tgtEl>
                                          <p:spTgt spid="118877"/>
                                        </p:tgtEl>
                                        <p:attrNameLst>
                                          <p:attrName>style.visibility</p:attrName>
                                        </p:attrNameLst>
                                      </p:cBhvr>
                                      <p:to>
                                        <p:strVal val="visible"/>
                                      </p:to>
                                    </p:set>
                                    <p:animEffect transition="in" filter="wipe(left)">
                                      <p:cBhvr>
                                        <p:cTn id="98" dur="500"/>
                                        <p:tgtEl>
                                          <p:spTgt spid="118877"/>
                                        </p:tgtEl>
                                      </p:cBhvr>
                                    </p:animEffect>
                                  </p:childTnLst>
                                </p:cTn>
                              </p:par>
                              <p:par>
                                <p:cTn id="99" presetID="22" presetClass="entr" presetSubtype="8" fill="hold" nodeType="withEffect">
                                  <p:stCondLst>
                                    <p:cond delay="0"/>
                                  </p:stCondLst>
                                  <p:childTnLst>
                                    <p:set>
                                      <p:cBhvr>
                                        <p:cTn id="100" dur="1" fill="hold">
                                          <p:stCondLst>
                                            <p:cond delay="0"/>
                                          </p:stCondLst>
                                        </p:cTn>
                                        <p:tgtEl>
                                          <p:spTgt spid="118880"/>
                                        </p:tgtEl>
                                        <p:attrNameLst>
                                          <p:attrName>style.visibility</p:attrName>
                                        </p:attrNameLst>
                                      </p:cBhvr>
                                      <p:to>
                                        <p:strVal val="visible"/>
                                      </p:to>
                                    </p:set>
                                    <p:animEffect transition="in" filter="wipe(left)">
                                      <p:cBhvr>
                                        <p:cTn id="101" dur="500"/>
                                        <p:tgtEl>
                                          <p:spTgt spid="11888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18885"/>
                                        </p:tgtEl>
                                        <p:attrNameLst>
                                          <p:attrName>style.visibility</p:attrName>
                                        </p:attrNameLst>
                                      </p:cBhvr>
                                      <p:to>
                                        <p:strVal val="visible"/>
                                      </p:to>
                                    </p:set>
                                    <p:animEffect transition="in" filter="wipe(left)">
                                      <p:cBhvr>
                                        <p:cTn id="106" dur="500"/>
                                        <p:tgtEl>
                                          <p:spTgt spid="118885"/>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118886"/>
                                        </p:tgtEl>
                                        <p:attrNameLst>
                                          <p:attrName>style.visibility</p:attrName>
                                        </p:attrNameLst>
                                      </p:cBhvr>
                                      <p:to>
                                        <p:strVal val="visible"/>
                                      </p:to>
                                    </p:set>
                                    <p:animEffect transition="in" filter="wipe(left)">
                                      <p:cBhvr>
                                        <p:cTn id="109" dur="500"/>
                                        <p:tgtEl>
                                          <p:spTgt spid="118886"/>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118887"/>
                                        </p:tgtEl>
                                        <p:attrNameLst>
                                          <p:attrName>style.visibility</p:attrName>
                                        </p:attrNameLst>
                                      </p:cBhvr>
                                      <p:to>
                                        <p:strVal val="visible"/>
                                      </p:to>
                                    </p:set>
                                    <p:animEffect transition="in" filter="wipe(left)">
                                      <p:cBhvr>
                                        <p:cTn id="112" dur="500"/>
                                        <p:tgtEl>
                                          <p:spTgt spid="118887"/>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118888"/>
                                        </p:tgtEl>
                                        <p:attrNameLst>
                                          <p:attrName>style.visibility</p:attrName>
                                        </p:attrNameLst>
                                      </p:cBhvr>
                                      <p:to>
                                        <p:strVal val="visible"/>
                                      </p:to>
                                    </p:set>
                                    <p:animEffect transition="in" filter="wipe(left)">
                                      <p:cBhvr>
                                        <p:cTn id="115" dur="500"/>
                                        <p:tgtEl>
                                          <p:spTgt spid="118888"/>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118889"/>
                                        </p:tgtEl>
                                        <p:attrNameLst>
                                          <p:attrName>style.visibility</p:attrName>
                                        </p:attrNameLst>
                                      </p:cBhvr>
                                      <p:to>
                                        <p:strVal val="visible"/>
                                      </p:to>
                                    </p:set>
                                    <p:animEffect transition="in" filter="wipe(left)">
                                      <p:cBhvr>
                                        <p:cTn id="118" dur="500"/>
                                        <p:tgtEl>
                                          <p:spTgt spid="118889"/>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118890"/>
                                        </p:tgtEl>
                                        <p:attrNameLst>
                                          <p:attrName>style.visibility</p:attrName>
                                        </p:attrNameLst>
                                      </p:cBhvr>
                                      <p:to>
                                        <p:strVal val="visible"/>
                                      </p:to>
                                    </p:set>
                                    <p:animEffect transition="in" filter="wipe(left)">
                                      <p:cBhvr>
                                        <p:cTn id="121" dur="500"/>
                                        <p:tgtEl>
                                          <p:spTgt spid="118890"/>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118891"/>
                                        </p:tgtEl>
                                        <p:attrNameLst>
                                          <p:attrName>style.visibility</p:attrName>
                                        </p:attrNameLst>
                                      </p:cBhvr>
                                      <p:to>
                                        <p:strVal val="visible"/>
                                      </p:to>
                                    </p:set>
                                    <p:animEffect transition="in" filter="wipe(left)">
                                      <p:cBhvr>
                                        <p:cTn id="124" dur="500"/>
                                        <p:tgtEl>
                                          <p:spTgt spid="118891"/>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118892"/>
                                        </p:tgtEl>
                                        <p:attrNameLst>
                                          <p:attrName>style.visibility</p:attrName>
                                        </p:attrNameLst>
                                      </p:cBhvr>
                                      <p:to>
                                        <p:strVal val="visible"/>
                                      </p:to>
                                    </p:set>
                                    <p:animEffect transition="in" filter="wipe(left)">
                                      <p:cBhvr>
                                        <p:cTn id="127" dur="500"/>
                                        <p:tgtEl>
                                          <p:spTgt spid="118892"/>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118893"/>
                                        </p:tgtEl>
                                        <p:attrNameLst>
                                          <p:attrName>style.visibility</p:attrName>
                                        </p:attrNameLst>
                                      </p:cBhvr>
                                      <p:to>
                                        <p:strVal val="visible"/>
                                      </p:to>
                                    </p:set>
                                    <p:animEffect transition="in" filter="wipe(left)">
                                      <p:cBhvr>
                                        <p:cTn id="130" dur="500"/>
                                        <p:tgtEl>
                                          <p:spTgt spid="118893"/>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118894"/>
                                        </p:tgtEl>
                                        <p:attrNameLst>
                                          <p:attrName>style.visibility</p:attrName>
                                        </p:attrNameLst>
                                      </p:cBhvr>
                                      <p:to>
                                        <p:strVal val="visible"/>
                                      </p:to>
                                    </p:set>
                                    <p:animEffect transition="in" filter="wipe(left)">
                                      <p:cBhvr>
                                        <p:cTn id="133" dur="500"/>
                                        <p:tgtEl>
                                          <p:spTgt spid="118894"/>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118895"/>
                                        </p:tgtEl>
                                        <p:attrNameLst>
                                          <p:attrName>style.visibility</p:attrName>
                                        </p:attrNameLst>
                                      </p:cBhvr>
                                      <p:to>
                                        <p:strVal val="visible"/>
                                      </p:to>
                                    </p:set>
                                    <p:animEffect transition="in" filter="wipe(left)">
                                      <p:cBhvr>
                                        <p:cTn id="136" dur="500"/>
                                        <p:tgtEl>
                                          <p:spTgt spid="118895"/>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118896"/>
                                        </p:tgtEl>
                                        <p:attrNameLst>
                                          <p:attrName>style.visibility</p:attrName>
                                        </p:attrNameLst>
                                      </p:cBhvr>
                                      <p:to>
                                        <p:strVal val="visible"/>
                                      </p:to>
                                    </p:set>
                                    <p:animEffect transition="in" filter="wipe(left)">
                                      <p:cBhvr>
                                        <p:cTn id="139" dur="500"/>
                                        <p:tgtEl>
                                          <p:spTgt spid="118896"/>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118787">
                                            <p:txEl>
                                              <p:pRg st="1" end="1"/>
                                            </p:txEl>
                                          </p:spTgt>
                                        </p:tgtEl>
                                        <p:attrNameLst>
                                          <p:attrName>style.visibility</p:attrName>
                                        </p:attrNameLst>
                                      </p:cBhvr>
                                      <p:to>
                                        <p:strVal val="visible"/>
                                      </p:to>
                                    </p:set>
                                    <p:animEffect transition="in" filter="wipe(left)">
                                      <p:cBhvr>
                                        <p:cTn id="144" dur="500"/>
                                        <p:tgtEl>
                                          <p:spTgt spid="118787">
                                            <p:txEl>
                                              <p:pRg st="1" end="1"/>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118787">
                                            <p:txEl>
                                              <p:pRg st="2" end="2"/>
                                            </p:txEl>
                                          </p:spTgt>
                                        </p:tgtEl>
                                        <p:attrNameLst>
                                          <p:attrName>style.visibility</p:attrName>
                                        </p:attrNameLst>
                                      </p:cBhvr>
                                      <p:to>
                                        <p:strVal val="visible"/>
                                      </p:to>
                                    </p:set>
                                    <p:animEffect transition="in" filter="wipe(left)">
                                      <p:cBhvr>
                                        <p:cTn id="149" dur="500"/>
                                        <p:tgtEl>
                                          <p:spTgt spid="118787">
                                            <p:txEl>
                                              <p:pRg st="2" end="2"/>
                                            </p:txEl>
                                          </p:spTgt>
                                        </p:tgtEl>
                                      </p:cBhvr>
                                    </p:animEffect>
                                  </p:childTnLst>
                                </p:cTn>
                              </p:par>
                              <p:par>
                                <p:cTn id="150" presetID="22" presetClass="entr" presetSubtype="8" fill="hold" nodeType="withEffect">
                                  <p:stCondLst>
                                    <p:cond delay="0"/>
                                  </p:stCondLst>
                                  <p:childTnLst>
                                    <p:set>
                                      <p:cBhvr>
                                        <p:cTn id="151" dur="1" fill="hold">
                                          <p:stCondLst>
                                            <p:cond delay="0"/>
                                          </p:stCondLst>
                                        </p:cTn>
                                        <p:tgtEl>
                                          <p:spTgt spid="2"/>
                                        </p:tgtEl>
                                        <p:attrNameLst>
                                          <p:attrName>style.visibility</p:attrName>
                                        </p:attrNameLst>
                                      </p:cBhvr>
                                      <p:to>
                                        <p:strVal val="visible"/>
                                      </p:to>
                                    </p:set>
                                    <p:animEffect transition="in" filter="wipe(left)">
                                      <p:cBhvr>
                                        <p:cTn id="152" dur="500"/>
                                        <p:tgtEl>
                                          <p:spTgt spid="2"/>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118787">
                                            <p:txEl>
                                              <p:pRg st="3" end="3"/>
                                            </p:txEl>
                                          </p:spTgt>
                                        </p:tgtEl>
                                        <p:attrNameLst>
                                          <p:attrName>style.visibility</p:attrName>
                                        </p:attrNameLst>
                                      </p:cBhvr>
                                      <p:to>
                                        <p:strVal val="visible"/>
                                      </p:to>
                                    </p:set>
                                    <p:animEffect transition="in" filter="wipe(left)">
                                      <p:cBhvr>
                                        <p:cTn id="155" dur="500"/>
                                        <p:tgtEl>
                                          <p:spTgt spid="118787">
                                            <p:txEl>
                                              <p:pRg st="3" end="3"/>
                                            </p:txEl>
                                          </p:spTgt>
                                        </p:tgtEl>
                                      </p:cBhvr>
                                    </p:animEffect>
                                  </p:childTnLst>
                                </p:cTn>
                              </p:par>
                              <p:par>
                                <p:cTn id="156" presetID="22" presetClass="entr" presetSubtype="8" fill="hold" grpId="0" nodeType="withEffect">
                                  <p:stCondLst>
                                    <p:cond delay="0"/>
                                  </p:stCondLst>
                                  <p:childTnLst>
                                    <p:set>
                                      <p:cBhvr>
                                        <p:cTn id="157" dur="1" fill="hold">
                                          <p:stCondLst>
                                            <p:cond delay="0"/>
                                          </p:stCondLst>
                                        </p:cTn>
                                        <p:tgtEl>
                                          <p:spTgt spid="118787">
                                            <p:txEl>
                                              <p:pRg st="4" end="4"/>
                                            </p:txEl>
                                          </p:spTgt>
                                        </p:tgtEl>
                                        <p:attrNameLst>
                                          <p:attrName>style.visibility</p:attrName>
                                        </p:attrNameLst>
                                      </p:cBhvr>
                                      <p:to>
                                        <p:strVal val="visible"/>
                                      </p:to>
                                    </p:set>
                                    <p:animEffect transition="in" filter="wipe(left)">
                                      <p:cBhvr>
                                        <p:cTn id="158" dur="500"/>
                                        <p:tgtEl>
                                          <p:spTgt spid="118787">
                                            <p:txEl>
                                              <p:pRg st="4" end="4"/>
                                            </p:txEl>
                                          </p:spTgt>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118787">
                                            <p:txEl>
                                              <p:pRg st="5" end="5"/>
                                            </p:txEl>
                                          </p:spTgt>
                                        </p:tgtEl>
                                        <p:attrNameLst>
                                          <p:attrName>style.visibility</p:attrName>
                                        </p:attrNameLst>
                                      </p:cBhvr>
                                      <p:to>
                                        <p:strVal val="visible"/>
                                      </p:to>
                                    </p:set>
                                    <p:animEffect transition="in" filter="wipe(left)">
                                      <p:cBhvr>
                                        <p:cTn id="163" dur="500"/>
                                        <p:tgtEl>
                                          <p:spTgt spid="118787">
                                            <p:txEl>
                                              <p:pRg st="5" end="5"/>
                                            </p:txEl>
                                          </p:spTgt>
                                        </p:tgtEl>
                                      </p:cBhvr>
                                    </p:animEffect>
                                  </p:childTnLst>
                                </p:cTn>
                              </p:par>
                              <p:par>
                                <p:cTn id="164" presetID="22" presetClass="entr" presetSubtype="8" fill="hold" grpId="0" nodeType="withEffect">
                                  <p:stCondLst>
                                    <p:cond delay="0"/>
                                  </p:stCondLst>
                                  <p:childTnLst>
                                    <p:set>
                                      <p:cBhvr>
                                        <p:cTn id="165" dur="1" fill="hold">
                                          <p:stCondLst>
                                            <p:cond delay="0"/>
                                          </p:stCondLst>
                                        </p:cTn>
                                        <p:tgtEl>
                                          <p:spTgt spid="118787">
                                            <p:txEl>
                                              <p:pRg st="6" end="6"/>
                                            </p:txEl>
                                          </p:spTgt>
                                        </p:tgtEl>
                                        <p:attrNameLst>
                                          <p:attrName>style.visibility</p:attrName>
                                        </p:attrNameLst>
                                      </p:cBhvr>
                                      <p:to>
                                        <p:strVal val="visible"/>
                                      </p:to>
                                    </p:set>
                                    <p:animEffect transition="in" filter="wipe(left)">
                                      <p:cBhvr>
                                        <p:cTn id="166" dur="500"/>
                                        <p:tgtEl>
                                          <p:spTgt spid="118787">
                                            <p:txEl>
                                              <p:pRg st="6" end="6"/>
                                            </p:txEl>
                                          </p:spTgt>
                                        </p:tgtEl>
                                      </p:cBhvr>
                                    </p:animEffect>
                                  </p:childTnLst>
                                </p:cTn>
                              </p:par>
                              <p:par>
                                <p:cTn id="167" presetID="22" presetClass="entr" presetSubtype="8" fill="hold" grpId="0" nodeType="withEffect">
                                  <p:stCondLst>
                                    <p:cond delay="0"/>
                                  </p:stCondLst>
                                  <p:childTnLst>
                                    <p:set>
                                      <p:cBhvr>
                                        <p:cTn id="168" dur="1" fill="hold">
                                          <p:stCondLst>
                                            <p:cond delay="0"/>
                                          </p:stCondLst>
                                        </p:cTn>
                                        <p:tgtEl>
                                          <p:spTgt spid="118787">
                                            <p:txEl>
                                              <p:pRg st="7" end="7"/>
                                            </p:txEl>
                                          </p:spTgt>
                                        </p:tgtEl>
                                        <p:attrNameLst>
                                          <p:attrName>style.visibility</p:attrName>
                                        </p:attrNameLst>
                                      </p:cBhvr>
                                      <p:to>
                                        <p:strVal val="visible"/>
                                      </p:to>
                                    </p:set>
                                    <p:animEffect transition="in" filter="wipe(left)">
                                      <p:cBhvr>
                                        <p:cTn id="169" dur="500"/>
                                        <p:tgtEl>
                                          <p:spTgt spid="118787">
                                            <p:txEl>
                                              <p:pRg st="7" end="7"/>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grpId="0" nodeType="clickEffect">
                                  <p:stCondLst>
                                    <p:cond delay="0"/>
                                  </p:stCondLst>
                                  <p:childTnLst>
                                    <p:set>
                                      <p:cBhvr>
                                        <p:cTn id="173" dur="1" fill="hold">
                                          <p:stCondLst>
                                            <p:cond delay="0"/>
                                          </p:stCondLst>
                                        </p:cTn>
                                        <p:tgtEl>
                                          <p:spTgt spid="118787">
                                            <p:txEl>
                                              <p:pRg st="8" end="8"/>
                                            </p:txEl>
                                          </p:spTgt>
                                        </p:tgtEl>
                                        <p:attrNameLst>
                                          <p:attrName>style.visibility</p:attrName>
                                        </p:attrNameLst>
                                      </p:cBhvr>
                                      <p:to>
                                        <p:strVal val="visible"/>
                                      </p:to>
                                    </p:set>
                                    <p:animEffect transition="in" filter="wipe(left)">
                                      <p:cBhvr>
                                        <p:cTn id="174" dur="500"/>
                                        <p:tgtEl>
                                          <p:spTgt spid="118787">
                                            <p:txEl>
                                              <p:pRg st="8" end="8"/>
                                            </p:txEl>
                                          </p:spTgt>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8" fill="hold" grpId="0" nodeType="clickEffect">
                                  <p:stCondLst>
                                    <p:cond delay="0"/>
                                  </p:stCondLst>
                                  <p:childTnLst>
                                    <p:set>
                                      <p:cBhvr>
                                        <p:cTn id="178" dur="1" fill="hold">
                                          <p:stCondLst>
                                            <p:cond delay="0"/>
                                          </p:stCondLst>
                                        </p:cTn>
                                        <p:tgtEl>
                                          <p:spTgt spid="118787">
                                            <p:txEl>
                                              <p:pRg st="9" end="9"/>
                                            </p:txEl>
                                          </p:spTgt>
                                        </p:tgtEl>
                                        <p:attrNameLst>
                                          <p:attrName>style.visibility</p:attrName>
                                        </p:attrNameLst>
                                      </p:cBhvr>
                                      <p:to>
                                        <p:strVal val="visible"/>
                                      </p:to>
                                    </p:set>
                                    <p:animEffect transition="in" filter="wipe(left)">
                                      <p:cBhvr>
                                        <p:cTn id="179" dur="500"/>
                                        <p:tgtEl>
                                          <p:spTgt spid="118787">
                                            <p:txEl>
                                              <p:pRg st="9" end="9"/>
                                            </p:txEl>
                                          </p:spTgt>
                                        </p:tgtEl>
                                      </p:cBhvr>
                                    </p:animEffect>
                                  </p:childTnLst>
                                </p:cTn>
                              </p:par>
                              <p:par>
                                <p:cTn id="180" presetID="22" presetClass="entr" presetSubtype="8" fill="hold" grpId="0" nodeType="withEffect">
                                  <p:stCondLst>
                                    <p:cond delay="0"/>
                                  </p:stCondLst>
                                  <p:childTnLst>
                                    <p:set>
                                      <p:cBhvr>
                                        <p:cTn id="181" dur="1" fill="hold">
                                          <p:stCondLst>
                                            <p:cond delay="0"/>
                                          </p:stCondLst>
                                        </p:cTn>
                                        <p:tgtEl>
                                          <p:spTgt spid="118787">
                                            <p:txEl>
                                              <p:pRg st="10" end="10"/>
                                            </p:txEl>
                                          </p:spTgt>
                                        </p:tgtEl>
                                        <p:attrNameLst>
                                          <p:attrName>style.visibility</p:attrName>
                                        </p:attrNameLst>
                                      </p:cBhvr>
                                      <p:to>
                                        <p:strVal val="visible"/>
                                      </p:to>
                                    </p:set>
                                    <p:animEffect transition="in" filter="wipe(left)">
                                      <p:cBhvr>
                                        <p:cTn id="182" dur="500"/>
                                        <p:tgtEl>
                                          <p:spTgt spid="118787">
                                            <p:txEl>
                                              <p:pRg st="10" end="10"/>
                                            </p:txEl>
                                          </p:spTgt>
                                        </p:tgtEl>
                                      </p:cBhvr>
                                    </p:animEffect>
                                  </p:childTnLst>
                                </p:cTn>
                              </p:par>
                              <p:par>
                                <p:cTn id="183" presetID="22" presetClass="entr" presetSubtype="8" fill="hold" nodeType="withEffect">
                                  <p:stCondLst>
                                    <p:cond delay="0"/>
                                  </p:stCondLst>
                                  <p:childTnLst>
                                    <p:set>
                                      <p:cBhvr>
                                        <p:cTn id="184" dur="1" fill="hold">
                                          <p:stCondLst>
                                            <p:cond delay="0"/>
                                          </p:stCondLst>
                                        </p:cTn>
                                        <p:tgtEl>
                                          <p:spTgt spid="118884"/>
                                        </p:tgtEl>
                                        <p:attrNameLst>
                                          <p:attrName>style.visibility</p:attrName>
                                        </p:attrNameLst>
                                      </p:cBhvr>
                                      <p:to>
                                        <p:strVal val="visible"/>
                                      </p:to>
                                    </p:set>
                                    <p:animEffect transition="in" filter="wipe(left)">
                                      <p:cBhvr>
                                        <p:cTn id="185" dur="500"/>
                                        <p:tgtEl>
                                          <p:spTgt spid="118884"/>
                                        </p:tgtEl>
                                      </p:cBhvr>
                                    </p:animEffect>
                                  </p:childTnLst>
                                </p:cTn>
                              </p:par>
                            </p:childTnLst>
                          </p:cTn>
                        </p:par>
                      </p:childTnLst>
                    </p:cTn>
                  </p:par>
                  <p:par>
                    <p:cTn id="186" fill="hold">
                      <p:stCondLst>
                        <p:cond delay="indefinite"/>
                      </p:stCondLst>
                      <p:childTnLst>
                        <p:par>
                          <p:cTn id="187" fill="hold">
                            <p:stCondLst>
                              <p:cond delay="0"/>
                            </p:stCondLst>
                            <p:childTnLst>
                              <p:par>
                                <p:cTn id="188" presetID="22" presetClass="entr" presetSubtype="8" fill="hold" grpId="0" nodeType="clickEffect">
                                  <p:stCondLst>
                                    <p:cond delay="0"/>
                                  </p:stCondLst>
                                  <p:childTnLst>
                                    <p:set>
                                      <p:cBhvr>
                                        <p:cTn id="189" dur="1" fill="hold">
                                          <p:stCondLst>
                                            <p:cond delay="0"/>
                                          </p:stCondLst>
                                        </p:cTn>
                                        <p:tgtEl>
                                          <p:spTgt spid="118787">
                                            <p:txEl>
                                              <p:pRg st="11" end="11"/>
                                            </p:txEl>
                                          </p:spTgt>
                                        </p:tgtEl>
                                        <p:attrNameLst>
                                          <p:attrName>style.visibility</p:attrName>
                                        </p:attrNameLst>
                                      </p:cBhvr>
                                      <p:to>
                                        <p:strVal val="visible"/>
                                      </p:to>
                                    </p:set>
                                    <p:animEffect transition="in" filter="wipe(left)">
                                      <p:cBhvr>
                                        <p:cTn id="190" dur="500"/>
                                        <p:tgtEl>
                                          <p:spTgt spid="118787">
                                            <p:txEl>
                                              <p:pRg st="11" end="11"/>
                                            </p:txEl>
                                          </p:spTgt>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8" fill="hold" grpId="0" nodeType="clickEffect">
                                  <p:stCondLst>
                                    <p:cond delay="0"/>
                                  </p:stCondLst>
                                  <p:childTnLst>
                                    <p:set>
                                      <p:cBhvr>
                                        <p:cTn id="194" dur="1" fill="hold">
                                          <p:stCondLst>
                                            <p:cond delay="0"/>
                                          </p:stCondLst>
                                        </p:cTn>
                                        <p:tgtEl>
                                          <p:spTgt spid="118787">
                                            <p:txEl>
                                              <p:pRg st="12" end="12"/>
                                            </p:txEl>
                                          </p:spTgt>
                                        </p:tgtEl>
                                        <p:attrNameLst>
                                          <p:attrName>style.visibility</p:attrName>
                                        </p:attrNameLst>
                                      </p:cBhvr>
                                      <p:to>
                                        <p:strVal val="visible"/>
                                      </p:to>
                                    </p:set>
                                    <p:animEffect transition="in" filter="wipe(left)">
                                      <p:cBhvr>
                                        <p:cTn id="195" dur="500"/>
                                        <p:tgtEl>
                                          <p:spTgt spid="118787">
                                            <p:txEl>
                                              <p:pRg st="12" end="12"/>
                                            </p:txEl>
                                          </p:spTgt>
                                        </p:tgtEl>
                                      </p:cBhvr>
                                    </p:animEffect>
                                  </p:childTnLst>
                                </p:cTn>
                              </p:par>
                              <p:par>
                                <p:cTn id="196" presetID="22" presetClass="entr" presetSubtype="8" fill="hold" grpId="0" nodeType="withEffect">
                                  <p:stCondLst>
                                    <p:cond delay="0"/>
                                  </p:stCondLst>
                                  <p:childTnLst>
                                    <p:set>
                                      <p:cBhvr>
                                        <p:cTn id="197" dur="1" fill="hold">
                                          <p:stCondLst>
                                            <p:cond delay="0"/>
                                          </p:stCondLst>
                                        </p:cTn>
                                        <p:tgtEl>
                                          <p:spTgt spid="118787">
                                            <p:txEl>
                                              <p:pRg st="13" end="13"/>
                                            </p:txEl>
                                          </p:spTgt>
                                        </p:tgtEl>
                                        <p:attrNameLst>
                                          <p:attrName>style.visibility</p:attrName>
                                        </p:attrNameLst>
                                      </p:cBhvr>
                                      <p:to>
                                        <p:strVal val="visible"/>
                                      </p:to>
                                    </p:set>
                                    <p:animEffect transition="in" filter="wipe(left)">
                                      <p:cBhvr>
                                        <p:cTn id="198" dur="500"/>
                                        <p:tgtEl>
                                          <p:spTgt spid="118787">
                                            <p:txEl>
                                              <p:pRg st="13" end="13"/>
                                            </p:txEl>
                                          </p:spTgt>
                                        </p:tgtEl>
                                      </p:cBhvr>
                                    </p:animEffect>
                                  </p:childTnLst>
                                </p:cTn>
                              </p:par>
                              <p:par>
                                <p:cTn id="199" presetID="22" presetClass="entr" presetSubtype="8" fill="hold" grpId="0" nodeType="withEffect">
                                  <p:stCondLst>
                                    <p:cond delay="0"/>
                                  </p:stCondLst>
                                  <p:childTnLst>
                                    <p:set>
                                      <p:cBhvr>
                                        <p:cTn id="200" dur="1" fill="hold">
                                          <p:stCondLst>
                                            <p:cond delay="0"/>
                                          </p:stCondLst>
                                        </p:cTn>
                                        <p:tgtEl>
                                          <p:spTgt spid="118787">
                                            <p:txEl>
                                              <p:pRg st="14" end="14"/>
                                            </p:txEl>
                                          </p:spTgt>
                                        </p:tgtEl>
                                        <p:attrNameLst>
                                          <p:attrName>style.visibility</p:attrName>
                                        </p:attrNameLst>
                                      </p:cBhvr>
                                      <p:to>
                                        <p:strVal val="visible"/>
                                      </p:to>
                                    </p:set>
                                    <p:animEffect transition="in" filter="wipe(left)">
                                      <p:cBhvr>
                                        <p:cTn id="201" dur="500"/>
                                        <p:tgtEl>
                                          <p:spTgt spid="11878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uiExpand="1" build="p"/>
      <p:bldP spid="118885" grpId="0" animBg="1"/>
      <p:bldP spid="118886" grpId="0" animBg="1"/>
      <p:bldP spid="118887" grpId="0" animBg="1"/>
      <p:bldP spid="118888" grpId="0" animBg="1"/>
      <p:bldP spid="118889" grpId="0" animBg="1"/>
      <p:bldP spid="118890" grpId="0" animBg="1"/>
      <p:bldP spid="118891" grpId="0" animBg="1"/>
      <p:bldP spid="118892" grpId="0" animBg="1"/>
      <p:bldP spid="118893" grpId="0" animBg="1"/>
      <p:bldP spid="118894" grpId="0" animBg="1"/>
      <p:bldP spid="118895" grpId="0" animBg="1"/>
      <p:bldP spid="11889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D4064-F0FC-F6EE-5189-0D70680B9191}"/>
              </a:ext>
            </a:extLst>
          </p:cNvPr>
          <p:cNvSpPr>
            <a:spLocks noGrp="1"/>
          </p:cNvSpPr>
          <p:nvPr>
            <p:ph type="title"/>
          </p:nvPr>
        </p:nvSpPr>
        <p:spPr/>
        <p:txBody>
          <a:bodyPr/>
          <a:lstStyle/>
          <a:p>
            <a:r>
              <a:rPr lang="en-US" dirty="0"/>
              <a:t>Some Calorimeters</a:t>
            </a:r>
          </a:p>
        </p:txBody>
      </p:sp>
      <p:sp>
        <p:nvSpPr>
          <p:cNvPr id="3" name="Content Placeholder 2">
            <a:extLst>
              <a:ext uri="{FF2B5EF4-FFF2-40B4-BE49-F238E27FC236}">
                <a16:creationId xmlns:a16="http://schemas.microsoft.com/office/drawing/2014/main" id="{B069B1C1-FBE5-9B64-4FF5-963C77CE4E3B}"/>
              </a:ext>
            </a:extLst>
          </p:cNvPr>
          <p:cNvSpPr>
            <a:spLocks noGrp="1"/>
          </p:cNvSpPr>
          <p:nvPr>
            <p:ph idx="1"/>
          </p:nvPr>
        </p:nvSpPr>
        <p:spPr>
          <a:xfrm>
            <a:off x="286870" y="1020639"/>
            <a:ext cx="3144393" cy="5562408"/>
          </a:xfrm>
        </p:spPr>
        <p:txBody>
          <a:bodyPr/>
          <a:lstStyle/>
          <a:p>
            <a:endParaRPr lang="en-US" dirty="0"/>
          </a:p>
        </p:txBody>
      </p:sp>
      <p:sp>
        <p:nvSpPr>
          <p:cNvPr id="4" name="Date Placeholder 3">
            <a:extLst>
              <a:ext uri="{FF2B5EF4-FFF2-40B4-BE49-F238E27FC236}">
                <a16:creationId xmlns:a16="http://schemas.microsoft.com/office/drawing/2014/main" id="{39132EA3-7F86-3761-2BCE-E972035DF92C}"/>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358B5BD2-BAA2-81C1-9267-32942565660B}"/>
              </a:ext>
            </a:extLst>
          </p:cNvPr>
          <p:cNvSpPr>
            <a:spLocks noGrp="1"/>
          </p:cNvSpPr>
          <p:nvPr>
            <p:ph type="sldNum" sz="quarter" idx="11"/>
          </p:nvPr>
        </p:nvSpPr>
        <p:spPr/>
        <p:txBody>
          <a:bodyPr/>
          <a:lstStyle/>
          <a:p>
            <a:fld id="{8A7F0B31-3059-45DE-9B5A-A019F848CFB0}" type="slidenum">
              <a:rPr lang="en-US" smtClean="0"/>
              <a:pPr/>
              <a:t>18</a:t>
            </a:fld>
            <a:endParaRPr lang="en-US" dirty="0"/>
          </a:p>
        </p:txBody>
      </p:sp>
      <p:sp>
        <p:nvSpPr>
          <p:cNvPr id="6" name="Footer Placeholder 5">
            <a:extLst>
              <a:ext uri="{FF2B5EF4-FFF2-40B4-BE49-F238E27FC236}">
                <a16:creationId xmlns:a16="http://schemas.microsoft.com/office/drawing/2014/main" id="{D9D77F78-7E4D-B408-0D43-FB94FC94C651}"/>
              </a:ext>
            </a:extLst>
          </p:cNvPr>
          <p:cNvSpPr>
            <a:spLocks noGrp="1"/>
          </p:cNvSpPr>
          <p:nvPr>
            <p:ph type="ftr" sz="quarter" idx="12"/>
          </p:nvPr>
        </p:nvSpPr>
        <p:spPr/>
        <p:txBody>
          <a:bodyPr/>
          <a:lstStyle/>
          <a:p>
            <a:r>
              <a:rPr lang="en-US"/>
              <a:t>EDIT 2024 -- Putting it all together   |    S. Nahn</a:t>
            </a:r>
            <a:endParaRPr lang="en-US" dirty="0"/>
          </a:p>
        </p:txBody>
      </p:sp>
      <p:pic>
        <p:nvPicPr>
          <p:cNvPr id="7" name="Picture 6">
            <a:extLst>
              <a:ext uri="{FF2B5EF4-FFF2-40B4-BE49-F238E27FC236}">
                <a16:creationId xmlns:a16="http://schemas.microsoft.com/office/drawing/2014/main" id="{C79C04AF-3B56-A04A-9DB9-1C3ECFE983A0}"/>
              </a:ext>
            </a:extLst>
          </p:cNvPr>
          <p:cNvPicPr>
            <a:picLocks noChangeAspect="1"/>
          </p:cNvPicPr>
          <p:nvPr/>
        </p:nvPicPr>
        <p:blipFill>
          <a:blip r:embed="rId2"/>
          <a:stretch>
            <a:fillRect/>
          </a:stretch>
        </p:blipFill>
        <p:spPr>
          <a:xfrm>
            <a:off x="176735" y="1020639"/>
            <a:ext cx="3889585" cy="1896020"/>
          </a:xfrm>
          <a:prstGeom prst="rect">
            <a:avLst/>
          </a:prstGeom>
        </p:spPr>
      </p:pic>
      <p:pic>
        <p:nvPicPr>
          <p:cNvPr id="8" name="Picture 7">
            <a:extLst>
              <a:ext uri="{FF2B5EF4-FFF2-40B4-BE49-F238E27FC236}">
                <a16:creationId xmlns:a16="http://schemas.microsoft.com/office/drawing/2014/main" id="{5FD1C242-8599-813C-4AA4-3BF49133A962}"/>
              </a:ext>
            </a:extLst>
          </p:cNvPr>
          <p:cNvPicPr>
            <a:picLocks noChangeAspect="1"/>
          </p:cNvPicPr>
          <p:nvPr/>
        </p:nvPicPr>
        <p:blipFill>
          <a:blip r:embed="rId3"/>
          <a:stretch>
            <a:fillRect/>
          </a:stretch>
        </p:blipFill>
        <p:spPr>
          <a:xfrm>
            <a:off x="297238" y="2977632"/>
            <a:ext cx="3191859" cy="3541363"/>
          </a:xfrm>
          <a:prstGeom prst="rect">
            <a:avLst/>
          </a:prstGeom>
        </p:spPr>
      </p:pic>
      <p:pic>
        <p:nvPicPr>
          <p:cNvPr id="9" name="Picture 10">
            <a:extLst>
              <a:ext uri="{FF2B5EF4-FFF2-40B4-BE49-F238E27FC236}">
                <a16:creationId xmlns:a16="http://schemas.microsoft.com/office/drawing/2014/main" id="{D35DDD77-EAF5-EC10-F94A-5EA247E25691}"/>
              </a:ext>
            </a:extLst>
          </p:cNvPr>
          <p:cNvPicPr>
            <a:picLocks noChangeAspect="1" noChangeArrowheads="1"/>
          </p:cNvPicPr>
          <p:nvPr/>
        </p:nvPicPr>
        <p:blipFill>
          <a:blip r:embed="rId4" cstate="print"/>
          <a:srcRect t="7681" r="400" b="23042"/>
          <a:stretch>
            <a:fillRect/>
          </a:stretch>
        </p:blipFill>
        <p:spPr bwMode="auto">
          <a:xfrm>
            <a:off x="4467379" y="148191"/>
            <a:ext cx="3257241" cy="2829441"/>
          </a:xfrm>
          <a:prstGeom prst="rect">
            <a:avLst/>
          </a:prstGeom>
          <a:noFill/>
          <a:ln w="9525">
            <a:noFill/>
            <a:miter lim="800000"/>
            <a:headEnd/>
            <a:tailEnd/>
          </a:ln>
          <a:effectLst/>
        </p:spPr>
      </p:pic>
      <p:pic>
        <p:nvPicPr>
          <p:cNvPr id="11" name="Picture 10">
            <a:extLst>
              <a:ext uri="{FF2B5EF4-FFF2-40B4-BE49-F238E27FC236}">
                <a16:creationId xmlns:a16="http://schemas.microsoft.com/office/drawing/2014/main" id="{08DBF8F7-C438-F393-81BB-D54503D87603}"/>
              </a:ext>
            </a:extLst>
          </p:cNvPr>
          <p:cNvPicPr>
            <a:picLocks noChangeAspect="1"/>
          </p:cNvPicPr>
          <p:nvPr/>
        </p:nvPicPr>
        <p:blipFill>
          <a:blip r:embed="rId5"/>
          <a:stretch>
            <a:fillRect/>
          </a:stretch>
        </p:blipFill>
        <p:spPr>
          <a:xfrm>
            <a:off x="7939889" y="290960"/>
            <a:ext cx="4075376" cy="2902410"/>
          </a:xfrm>
          <a:prstGeom prst="rect">
            <a:avLst/>
          </a:prstGeom>
        </p:spPr>
      </p:pic>
      <p:pic>
        <p:nvPicPr>
          <p:cNvPr id="12" name="Picture 11">
            <a:extLst>
              <a:ext uri="{FF2B5EF4-FFF2-40B4-BE49-F238E27FC236}">
                <a16:creationId xmlns:a16="http://schemas.microsoft.com/office/drawing/2014/main" id="{556FDF65-1961-A101-91D2-7C540C355DFA}"/>
              </a:ext>
            </a:extLst>
          </p:cNvPr>
          <p:cNvPicPr>
            <a:picLocks noChangeAspect="1"/>
          </p:cNvPicPr>
          <p:nvPr/>
        </p:nvPicPr>
        <p:blipFill>
          <a:blip r:embed="rId6"/>
          <a:stretch>
            <a:fillRect/>
          </a:stretch>
        </p:blipFill>
        <p:spPr>
          <a:xfrm>
            <a:off x="4140681" y="3217927"/>
            <a:ext cx="3664214" cy="3146304"/>
          </a:xfrm>
          <a:prstGeom prst="rect">
            <a:avLst/>
          </a:prstGeom>
        </p:spPr>
      </p:pic>
      <p:pic>
        <p:nvPicPr>
          <p:cNvPr id="13" name="Picture 12">
            <a:extLst>
              <a:ext uri="{FF2B5EF4-FFF2-40B4-BE49-F238E27FC236}">
                <a16:creationId xmlns:a16="http://schemas.microsoft.com/office/drawing/2014/main" id="{CA538C4B-D165-C5BF-730D-78910B733540}"/>
              </a:ext>
            </a:extLst>
          </p:cNvPr>
          <p:cNvPicPr>
            <a:picLocks noChangeAspect="1"/>
          </p:cNvPicPr>
          <p:nvPr/>
        </p:nvPicPr>
        <p:blipFill>
          <a:blip r:embed="rId7"/>
          <a:stretch>
            <a:fillRect/>
          </a:stretch>
        </p:blipFill>
        <p:spPr>
          <a:xfrm>
            <a:off x="9814227" y="3217927"/>
            <a:ext cx="2116940" cy="2422017"/>
          </a:xfrm>
          <a:prstGeom prst="rect">
            <a:avLst/>
          </a:prstGeom>
        </p:spPr>
      </p:pic>
      <p:pic>
        <p:nvPicPr>
          <p:cNvPr id="14" name="Picture 13">
            <a:extLst>
              <a:ext uri="{FF2B5EF4-FFF2-40B4-BE49-F238E27FC236}">
                <a16:creationId xmlns:a16="http://schemas.microsoft.com/office/drawing/2014/main" id="{497E565C-3FD6-25C0-EA19-6DAACA5BDA3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179265" y="5709215"/>
            <a:ext cx="2715497" cy="903024"/>
          </a:xfrm>
          <a:prstGeom prst="rect">
            <a:avLst/>
          </a:prstGeom>
        </p:spPr>
      </p:pic>
      <p:sp>
        <p:nvSpPr>
          <p:cNvPr id="10" name="TextBox 9">
            <a:extLst>
              <a:ext uri="{FF2B5EF4-FFF2-40B4-BE49-F238E27FC236}">
                <a16:creationId xmlns:a16="http://schemas.microsoft.com/office/drawing/2014/main" id="{4EF3639D-6254-BA3E-33A2-6504738147B4}"/>
              </a:ext>
            </a:extLst>
          </p:cNvPr>
          <p:cNvSpPr txBox="1"/>
          <p:nvPr/>
        </p:nvSpPr>
        <p:spPr>
          <a:xfrm>
            <a:off x="1411398" y="1019599"/>
            <a:ext cx="2382383" cy="523220"/>
          </a:xfrm>
          <a:prstGeom prst="rect">
            <a:avLst/>
          </a:prstGeom>
          <a:noFill/>
        </p:spPr>
        <p:txBody>
          <a:bodyPr wrap="none" rtlCol="0">
            <a:spAutoFit/>
          </a:bodyPr>
          <a:lstStyle/>
          <a:p>
            <a:r>
              <a:rPr lang="en-US" b="1" dirty="0">
                <a:solidFill>
                  <a:schemeClr val="tx1"/>
                </a:solidFill>
              </a:rPr>
              <a:t>PbW0</a:t>
            </a:r>
            <a:r>
              <a:rPr lang="en-US" b="1" baseline="-25000" dirty="0">
                <a:solidFill>
                  <a:schemeClr val="tx1"/>
                </a:solidFill>
              </a:rPr>
              <a:t>4 </a:t>
            </a:r>
            <a:r>
              <a:rPr lang="en-US" b="1" dirty="0">
                <a:solidFill>
                  <a:schemeClr val="tx1"/>
                </a:solidFill>
              </a:rPr>
              <a:t> 2.3x2.3.23 cm</a:t>
            </a:r>
            <a:r>
              <a:rPr lang="en-US" b="1" baseline="30000" dirty="0">
                <a:solidFill>
                  <a:schemeClr val="tx1"/>
                </a:solidFill>
              </a:rPr>
              <a:t>3</a:t>
            </a:r>
            <a:r>
              <a:rPr lang="en-US" b="1" dirty="0">
                <a:solidFill>
                  <a:schemeClr val="tx1"/>
                </a:solidFill>
              </a:rPr>
              <a:t>, 3 </a:t>
            </a:r>
            <a:r>
              <a:rPr lang="en-US" b="1" dirty="0" err="1">
                <a:solidFill>
                  <a:schemeClr val="tx1"/>
                </a:solidFill>
              </a:rPr>
              <a:t>lbs</a:t>
            </a:r>
            <a:endParaRPr lang="en-US" b="1" dirty="0">
              <a:solidFill>
                <a:schemeClr val="tx1"/>
              </a:solidFill>
            </a:endParaRPr>
          </a:p>
          <a:p>
            <a:r>
              <a:rPr lang="en-US" b="1" dirty="0">
                <a:solidFill>
                  <a:schemeClr val="tx1"/>
                </a:solidFill>
              </a:rPr>
              <a:t>76k of these in CMS</a:t>
            </a:r>
          </a:p>
        </p:txBody>
      </p:sp>
      <p:sp>
        <p:nvSpPr>
          <p:cNvPr id="15" name="TextBox 14">
            <a:extLst>
              <a:ext uri="{FF2B5EF4-FFF2-40B4-BE49-F238E27FC236}">
                <a16:creationId xmlns:a16="http://schemas.microsoft.com/office/drawing/2014/main" id="{1EACB853-C598-DA86-4CEC-6EB8D74F971D}"/>
              </a:ext>
            </a:extLst>
          </p:cNvPr>
          <p:cNvSpPr txBox="1"/>
          <p:nvPr/>
        </p:nvSpPr>
        <p:spPr>
          <a:xfrm>
            <a:off x="5435600" y="245761"/>
            <a:ext cx="6648823" cy="523220"/>
          </a:xfrm>
          <a:prstGeom prst="rect">
            <a:avLst/>
          </a:prstGeom>
          <a:solidFill>
            <a:schemeClr val="bg2"/>
          </a:solidFill>
        </p:spPr>
        <p:txBody>
          <a:bodyPr wrap="square" rtlCol="0">
            <a:spAutoFit/>
          </a:bodyPr>
          <a:lstStyle/>
          <a:p>
            <a:pPr algn="l"/>
            <a:r>
              <a:rPr lang="en-US" b="1" dirty="0">
                <a:solidFill>
                  <a:schemeClr val="tx1"/>
                </a:solidFill>
              </a:rPr>
              <a:t>Tile Scintillator with wavelength shifting fibers</a:t>
            </a:r>
          </a:p>
          <a:p>
            <a:pPr algn="l"/>
            <a:r>
              <a:rPr lang="en-US" b="1" dirty="0">
                <a:solidFill>
                  <a:schemeClr val="tx1"/>
                </a:solidFill>
              </a:rPr>
              <a:t>Sandwiched between Brass Absorber recycled from 70mm artillery cartridges</a:t>
            </a:r>
          </a:p>
        </p:txBody>
      </p:sp>
      <p:sp>
        <p:nvSpPr>
          <p:cNvPr id="16" name="TextBox 15">
            <a:extLst>
              <a:ext uri="{FF2B5EF4-FFF2-40B4-BE49-F238E27FC236}">
                <a16:creationId xmlns:a16="http://schemas.microsoft.com/office/drawing/2014/main" id="{A70EF452-1B00-1C79-1B36-F3C4D3FB34F8}"/>
              </a:ext>
            </a:extLst>
          </p:cNvPr>
          <p:cNvSpPr txBox="1"/>
          <p:nvPr/>
        </p:nvSpPr>
        <p:spPr>
          <a:xfrm>
            <a:off x="7939889" y="4069123"/>
            <a:ext cx="1940018" cy="1169551"/>
          </a:xfrm>
          <a:prstGeom prst="rect">
            <a:avLst/>
          </a:prstGeom>
          <a:noFill/>
        </p:spPr>
        <p:txBody>
          <a:bodyPr wrap="none" rtlCol="0">
            <a:spAutoFit/>
          </a:bodyPr>
          <a:lstStyle/>
          <a:p>
            <a:r>
              <a:rPr lang="en-US" dirty="0"/>
              <a:t>Upgraded CMS Endcap</a:t>
            </a:r>
          </a:p>
          <a:p>
            <a:r>
              <a:rPr lang="en-US" dirty="0"/>
              <a:t>Imaging Calorimeter</a:t>
            </a:r>
          </a:p>
          <a:p>
            <a:r>
              <a:rPr lang="en-US" dirty="0"/>
              <a:t>EM and Had combined</a:t>
            </a:r>
          </a:p>
          <a:p>
            <a:r>
              <a:rPr lang="en-US" dirty="0"/>
              <a:t>Much higher granularity</a:t>
            </a:r>
          </a:p>
          <a:p>
            <a:r>
              <a:rPr lang="en-US" dirty="0"/>
              <a:t>All at -30</a:t>
            </a:r>
            <a:r>
              <a:rPr lang="en-US" dirty="0">
                <a:sym typeface="Symbol" panose="05050102010706020507" pitchFamily="18" charset="2"/>
              </a:rPr>
              <a:t> C</a:t>
            </a:r>
            <a:endParaRPr lang="en-US" dirty="0"/>
          </a:p>
        </p:txBody>
      </p:sp>
    </p:spTree>
    <p:extLst>
      <p:ext uri="{BB962C8B-B14F-4D97-AF65-F5344CB8AC3E}">
        <p14:creationId xmlns:p14="http://schemas.microsoft.com/office/powerpoint/2010/main" val="308912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1093A-1CD7-9A0D-C66A-CF574264291F}"/>
              </a:ext>
            </a:extLst>
          </p:cNvPr>
          <p:cNvSpPr>
            <a:spLocks noGrp="1"/>
          </p:cNvSpPr>
          <p:nvPr>
            <p:ph type="title"/>
          </p:nvPr>
        </p:nvSpPr>
        <p:spPr/>
        <p:txBody>
          <a:bodyPr/>
          <a:lstStyle/>
          <a:p>
            <a:r>
              <a:rPr lang="en-US" dirty="0"/>
              <a:t>Muon Chambers</a:t>
            </a:r>
          </a:p>
        </p:txBody>
      </p:sp>
      <p:sp>
        <p:nvSpPr>
          <p:cNvPr id="4" name="Date Placeholder 3">
            <a:extLst>
              <a:ext uri="{FF2B5EF4-FFF2-40B4-BE49-F238E27FC236}">
                <a16:creationId xmlns:a16="http://schemas.microsoft.com/office/drawing/2014/main" id="{0DE50A7D-5D88-D2AB-3249-63738C8BA382}"/>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F1647B8A-6B5B-733C-DFA9-9CED06C3024D}"/>
              </a:ext>
            </a:extLst>
          </p:cNvPr>
          <p:cNvSpPr>
            <a:spLocks noGrp="1"/>
          </p:cNvSpPr>
          <p:nvPr>
            <p:ph type="sldNum" sz="quarter" idx="11"/>
          </p:nvPr>
        </p:nvSpPr>
        <p:spPr/>
        <p:txBody>
          <a:bodyPr/>
          <a:lstStyle/>
          <a:p>
            <a:fld id="{8A7F0B31-3059-45DE-9B5A-A019F848CFB0}" type="slidenum">
              <a:rPr lang="en-US" smtClean="0"/>
              <a:pPr/>
              <a:t>19</a:t>
            </a:fld>
            <a:endParaRPr lang="en-US" dirty="0"/>
          </a:p>
        </p:txBody>
      </p:sp>
      <p:sp>
        <p:nvSpPr>
          <p:cNvPr id="6" name="Footer Placeholder 5">
            <a:extLst>
              <a:ext uri="{FF2B5EF4-FFF2-40B4-BE49-F238E27FC236}">
                <a16:creationId xmlns:a16="http://schemas.microsoft.com/office/drawing/2014/main" id="{E242C711-48C3-77DD-A331-50B6C65E1035}"/>
              </a:ext>
            </a:extLst>
          </p:cNvPr>
          <p:cNvSpPr>
            <a:spLocks noGrp="1"/>
          </p:cNvSpPr>
          <p:nvPr>
            <p:ph type="ftr" sz="quarter" idx="12"/>
          </p:nvPr>
        </p:nvSpPr>
        <p:spPr/>
        <p:txBody>
          <a:bodyPr/>
          <a:lstStyle/>
          <a:p>
            <a:r>
              <a:rPr lang="en-US"/>
              <a:t>EDIT 2024 -- Putting it all together   |    S. Nahn</a:t>
            </a:r>
            <a:endParaRPr lang="en-US" dirty="0"/>
          </a:p>
        </p:txBody>
      </p:sp>
      <p:pic>
        <p:nvPicPr>
          <p:cNvPr id="1026" name="Picture 2">
            <a:extLst>
              <a:ext uri="{FF2B5EF4-FFF2-40B4-BE49-F238E27FC236}">
                <a16:creationId xmlns:a16="http://schemas.microsoft.com/office/drawing/2014/main" id="{F0F98CFB-0389-0337-750A-83E5490425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286870" y="1824116"/>
            <a:ext cx="4569270" cy="3435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D7CC5E-CBA0-1E48-BA3B-C5AB55141A78}"/>
              </a:ext>
            </a:extLst>
          </p:cNvPr>
          <p:cNvPicPr>
            <a:picLocks noChangeAspect="1"/>
          </p:cNvPicPr>
          <p:nvPr/>
        </p:nvPicPr>
        <p:blipFill>
          <a:blip r:embed="rId3"/>
          <a:stretch>
            <a:fillRect/>
          </a:stretch>
        </p:blipFill>
        <p:spPr>
          <a:xfrm>
            <a:off x="5438755" y="993550"/>
            <a:ext cx="6120406" cy="4096693"/>
          </a:xfrm>
          <a:prstGeom prst="rect">
            <a:avLst/>
          </a:prstGeom>
        </p:spPr>
      </p:pic>
      <p:sp>
        <p:nvSpPr>
          <p:cNvPr id="8" name="TextBox 7">
            <a:extLst>
              <a:ext uri="{FF2B5EF4-FFF2-40B4-BE49-F238E27FC236}">
                <a16:creationId xmlns:a16="http://schemas.microsoft.com/office/drawing/2014/main" id="{6C5A541E-8EA1-714E-CD6F-EE2CC637D0DE}"/>
              </a:ext>
            </a:extLst>
          </p:cNvPr>
          <p:cNvSpPr txBox="1"/>
          <p:nvPr/>
        </p:nvSpPr>
        <p:spPr>
          <a:xfrm>
            <a:off x="6455038" y="5463615"/>
            <a:ext cx="4666791" cy="369332"/>
          </a:xfrm>
          <a:prstGeom prst="rect">
            <a:avLst/>
          </a:prstGeom>
          <a:noFill/>
        </p:spPr>
        <p:txBody>
          <a:bodyPr wrap="none" rtlCol="0">
            <a:spAutoFit/>
          </a:bodyPr>
          <a:lstStyle/>
          <a:p>
            <a:r>
              <a:rPr lang="en-US" sz="1800" dirty="0">
                <a:hlinkClick r:id="rId4"/>
              </a:rPr>
              <a:t>Information on the ATLAS Muons Spectrometer</a:t>
            </a:r>
            <a:endParaRPr lang="en-US" sz="1800" dirty="0"/>
          </a:p>
        </p:txBody>
      </p:sp>
    </p:spTree>
    <p:extLst>
      <p:ext uri="{BB962C8B-B14F-4D97-AF65-F5344CB8AC3E}">
        <p14:creationId xmlns:p14="http://schemas.microsoft.com/office/powerpoint/2010/main" val="3606725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5816B-266D-25C3-B832-004D03E98E04}"/>
              </a:ext>
            </a:extLst>
          </p:cNvPr>
          <p:cNvSpPr>
            <a:spLocks noGrp="1"/>
          </p:cNvSpPr>
          <p:nvPr>
            <p:ph type="title"/>
          </p:nvPr>
        </p:nvSpPr>
        <p:spPr/>
        <p:txBody>
          <a:bodyPr/>
          <a:lstStyle/>
          <a:p>
            <a:r>
              <a:rPr lang="en-US" dirty="0"/>
              <a:t>Who am I?</a:t>
            </a:r>
          </a:p>
        </p:txBody>
      </p:sp>
      <p:sp>
        <p:nvSpPr>
          <p:cNvPr id="3" name="Content Placeholder 2">
            <a:extLst>
              <a:ext uri="{FF2B5EF4-FFF2-40B4-BE49-F238E27FC236}">
                <a16:creationId xmlns:a16="http://schemas.microsoft.com/office/drawing/2014/main" id="{381286BC-3608-24AC-9076-8322B5930B3C}"/>
              </a:ext>
            </a:extLst>
          </p:cNvPr>
          <p:cNvSpPr>
            <a:spLocks noGrp="1"/>
          </p:cNvSpPr>
          <p:nvPr>
            <p:ph idx="1"/>
          </p:nvPr>
        </p:nvSpPr>
        <p:spPr/>
        <p:txBody>
          <a:bodyPr/>
          <a:lstStyle/>
          <a:p>
            <a:r>
              <a:rPr lang="en-US" dirty="0"/>
              <a:t>Inadvertent career in building things</a:t>
            </a:r>
          </a:p>
          <a:p>
            <a:pPr lvl="3"/>
            <a:r>
              <a:rPr lang="en-US" dirty="0"/>
              <a:t>BS ‘91: UW Madison – X-Ray Quantum Calorimeter  </a:t>
            </a:r>
          </a:p>
          <a:p>
            <a:pPr marL="1230873" lvl="3" indent="0">
              <a:buNone/>
            </a:pPr>
            <a:r>
              <a:rPr lang="en-US" dirty="0"/>
              <a:t>           “small” experiment, non-HEP, but lots of fun </a:t>
            </a:r>
          </a:p>
          <a:p>
            <a:pPr lvl="1"/>
            <a:r>
              <a:rPr lang="en-US" dirty="0"/>
              <a:t>PhD @ MIT – L3 F/B Muon Chamber Upgrade, Muon Chamber Operations</a:t>
            </a:r>
          </a:p>
          <a:p>
            <a:pPr lvl="1"/>
            <a:r>
              <a:rPr lang="en-US" dirty="0"/>
              <a:t>Postdoc @ Yale – CDF Run II Silicon Detector Upgrade, Silicon Detector Operations</a:t>
            </a:r>
          </a:p>
          <a:p>
            <a:pPr lvl="1"/>
            <a:r>
              <a:rPr lang="en-US" dirty="0"/>
              <a:t>Faculty @ MIT – CMS Silicon Tracker Construction/Operations</a:t>
            </a:r>
          </a:p>
          <a:p>
            <a:pPr lvl="2"/>
            <a:r>
              <a:rPr lang="en-US" dirty="0"/>
              <a:t>Also made 5 PhDs on early LHC data</a:t>
            </a:r>
          </a:p>
          <a:p>
            <a:pPr lvl="1"/>
            <a:r>
              <a:rPr lang="en-US" dirty="0"/>
              <a:t>Scientist @ FNAL</a:t>
            </a:r>
          </a:p>
          <a:p>
            <a:pPr lvl="2"/>
            <a:r>
              <a:rPr lang="en-US" dirty="0"/>
              <a:t>Project Manager for U.S. Phase 1 CMS Upgrades 2013-2019</a:t>
            </a:r>
          </a:p>
          <a:p>
            <a:pPr lvl="2"/>
            <a:r>
              <a:rPr lang="en-US" dirty="0"/>
              <a:t>Project Manager for U.S. HL LHC CMS Upgrades 2019-forever…</a:t>
            </a:r>
          </a:p>
        </p:txBody>
      </p:sp>
      <p:sp>
        <p:nvSpPr>
          <p:cNvPr id="4" name="Date Placeholder 3">
            <a:extLst>
              <a:ext uri="{FF2B5EF4-FFF2-40B4-BE49-F238E27FC236}">
                <a16:creationId xmlns:a16="http://schemas.microsoft.com/office/drawing/2014/main" id="{203F5164-8726-1138-F4ED-AAF3ADBFE0D7}"/>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5A351E66-46A6-8D0B-C1BC-2974D205451E}"/>
              </a:ext>
            </a:extLst>
          </p:cNvPr>
          <p:cNvSpPr>
            <a:spLocks noGrp="1"/>
          </p:cNvSpPr>
          <p:nvPr>
            <p:ph type="sldNum" sz="quarter" idx="11"/>
          </p:nvPr>
        </p:nvSpPr>
        <p:spPr/>
        <p:txBody>
          <a:bodyPr/>
          <a:lstStyle/>
          <a:p>
            <a:fld id="{8A7F0B31-3059-45DE-9B5A-A019F848CFB0}" type="slidenum">
              <a:rPr lang="en-US" smtClean="0"/>
              <a:pPr/>
              <a:t>2</a:t>
            </a:fld>
            <a:endParaRPr lang="en-US" dirty="0"/>
          </a:p>
        </p:txBody>
      </p:sp>
      <p:sp>
        <p:nvSpPr>
          <p:cNvPr id="6" name="Footer Placeholder 5">
            <a:extLst>
              <a:ext uri="{FF2B5EF4-FFF2-40B4-BE49-F238E27FC236}">
                <a16:creationId xmlns:a16="http://schemas.microsoft.com/office/drawing/2014/main" id="{CA4796F9-6C4D-6C81-F64D-8F202F6513B5}"/>
              </a:ext>
            </a:extLst>
          </p:cNvPr>
          <p:cNvSpPr>
            <a:spLocks noGrp="1"/>
          </p:cNvSpPr>
          <p:nvPr>
            <p:ph type="ftr" sz="quarter" idx="12"/>
          </p:nvPr>
        </p:nvSpPr>
        <p:spPr/>
        <p:txBody>
          <a:bodyPr/>
          <a:lstStyle/>
          <a:p>
            <a:r>
              <a:rPr lang="en-US"/>
              <a:t>EDIT 2024 -- Putting it all together   |    S. Nahn</a:t>
            </a:r>
            <a:endParaRPr lang="en-US" dirty="0"/>
          </a:p>
        </p:txBody>
      </p:sp>
      <p:pic>
        <p:nvPicPr>
          <p:cNvPr id="8" name="Picture 7" descr="A picture containing diagram&#10;&#10;Description automatically generated">
            <a:extLst>
              <a:ext uri="{FF2B5EF4-FFF2-40B4-BE49-F238E27FC236}">
                <a16:creationId xmlns:a16="http://schemas.microsoft.com/office/drawing/2014/main" id="{8E26A16F-550C-5EAB-54FD-F6784EEDBE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7006" y="121184"/>
            <a:ext cx="3601165" cy="2209240"/>
          </a:xfrm>
          <a:prstGeom prst="rect">
            <a:avLst/>
          </a:prstGeom>
        </p:spPr>
      </p:pic>
      <p:sp>
        <p:nvSpPr>
          <p:cNvPr id="9" name="TextBox 8">
            <a:extLst>
              <a:ext uri="{FF2B5EF4-FFF2-40B4-BE49-F238E27FC236}">
                <a16:creationId xmlns:a16="http://schemas.microsoft.com/office/drawing/2014/main" id="{34D37973-2FA0-D23B-3D5C-23C917008F64}"/>
              </a:ext>
            </a:extLst>
          </p:cNvPr>
          <p:cNvSpPr txBox="1"/>
          <p:nvPr/>
        </p:nvSpPr>
        <p:spPr>
          <a:xfrm>
            <a:off x="10935925" y="624218"/>
            <a:ext cx="1148498" cy="523220"/>
          </a:xfrm>
          <a:prstGeom prst="rect">
            <a:avLst/>
          </a:prstGeom>
          <a:noFill/>
        </p:spPr>
        <p:txBody>
          <a:bodyPr wrap="square" rtlCol="0">
            <a:spAutoFit/>
          </a:bodyPr>
          <a:lstStyle/>
          <a:p>
            <a:pPr algn="l"/>
            <a:r>
              <a:rPr lang="en-US" dirty="0"/>
              <a:t>30 years ago, I was you</a:t>
            </a:r>
          </a:p>
        </p:txBody>
      </p:sp>
    </p:spTree>
    <p:extLst>
      <p:ext uri="{BB962C8B-B14F-4D97-AF65-F5344CB8AC3E}">
        <p14:creationId xmlns:p14="http://schemas.microsoft.com/office/powerpoint/2010/main" val="2687928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03AA2-BD3F-1DE4-325E-FC712D20BCC6}"/>
              </a:ext>
            </a:extLst>
          </p:cNvPr>
          <p:cNvSpPr>
            <a:spLocks noGrp="1"/>
          </p:cNvSpPr>
          <p:nvPr>
            <p:ph type="title"/>
          </p:nvPr>
        </p:nvSpPr>
        <p:spPr/>
        <p:txBody>
          <a:bodyPr/>
          <a:lstStyle/>
          <a:p>
            <a:r>
              <a:rPr lang="en-US" dirty="0"/>
              <a:t>Muon Chamber Cornucopia</a:t>
            </a:r>
          </a:p>
        </p:txBody>
      </p:sp>
      <p:sp>
        <p:nvSpPr>
          <p:cNvPr id="3" name="Content Placeholder 2">
            <a:extLst>
              <a:ext uri="{FF2B5EF4-FFF2-40B4-BE49-F238E27FC236}">
                <a16:creationId xmlns:a16="http://schemas.microsoft.com/office/drawing/2014/main" id="{F8BA1944-CE6D-61B9-3CB6-842D71F15237}"/>
              </a:ext>
            </a:extLst>
          </p:cNvPr>
          <p:cNvSpPr>
            <a:spLocks noGrp="1"/>
          </p:cNvSpPr>
          <p:nvPr>
            <p:ph idx="1"/>
          </p:nvPr>
        </p:nvSpPr>
        <p:spPr/>
        <p:txBody>
          <a:bodyPr>
            <a:normAutofit fontScale="70000" lnSpcReduction="20000"/>
          </a:bodyPr>
          <a:lstStyle/>
          <a:p>
            <a:r>
              <a:rPr lang="en-US" dirty="0"/>
              <a:t>Essentially Tracking Detectors but cover large areas, outside of absorbers which catch “everything else”</a:t>
            </a:r>
          </a:p>
          <a:p>
            <a:pPr lvl="1"/>
            <a:r>
              <a:rPr lang="en-US" dirty="0"/>
              <a:t>Mu2e  - uses magnetic chicane to separate muons from other stuff</a:t>
            </a:r>
          </a:p>
          <a:p>
            <a:r>
              <a:rPr lang="en-US" dirty="0"/>
              <a:t>Many variants depending on gas amplification range – how much drifting before amplification</a:t>
            </a:r>
          </a:p>
          <a:p>
            <a:pPr lvl="1"/>
            <a:r>
              <a:rPr lang="en-US" dirty="0"/>
              <a:t>Drift Chambers or Drift Tubes</a:t>
            </a:r>
          </a:p>
          <a:p>
            <a:pPr lvl="2"/>
            <a:r>
              <a:rPr lang="en-US" dirty="0"/>
              <a:t>Time of signal + known drift velocity gives position</a:t>
            </a:r>
          </a:p>
          <a:p>
            <a:pPr lvl="1"/>
            <a:r>
              <a:rPr lang="en-US" dirty="0"/>
              <a:t>Cathode Strip Chambers</a:t>
            </a:r>
          </a:p>
          <a:p>
            <a:pPr lvl="1"/>
            <a:r>
              <a:rPr lang="en-US" dirty="0"/>
              <a:t>Resistive Plate Chambers</a:t>
            </a:r>
          </a:p>
          <a:p>
            <a:pPr lvl="2"/>
            <a:r>
              <a:rPr lang="en-US" dirty="0"/>
              <a:t>High amplification produces spark – very fast</a:t>
            </a:r>
          </a:p>
          <a:p>
            <a:pPr lvl="1"/>
            <a:r>
              <a:rPr lang="en-US" dirty="0"/>
              <a:t>Gas Electron Multipliers</a:t>
            </a:r>
          </a:p>
          <a:p>
            <a:pPr lvl="1"/>
            <a:r>
              <a:rPr lang="en-US" dirty="0" err="1"/>
              <a:t>MicroMegas</a:t>
            </a:r>
            <a:endParaRPr lang="en-US" dirty="0"/>
          </a:p>
          <a:p>
            <a:pPr lvl="1"/>
            <a:endParaRPr lang="en-US" dirty="0"/>
          </a:p>
          <a:p>
            <a:pPr lvl="1"/>
            <a:endParaRPr lang="en-US" dirty="0"/>
          </a:p>
          <a:p>
            <a:pPr lvl="1"/>
            <a:endParaRPr lang="en-US" dirty="0"/>
          </a:p>
          <a:p>
            <a:pPr lvl="1"/>
            <a:endParaRPr lang="en-US" dirty="0"/>
          </a:p>
          <a:p>
            <a:pPr marL="410291" lvl="1" indent="0">
              <a:buNone/>
            </a:pPr>
            <a:r>
              <a:rPr lang="en-US" dirty="0"/>
              <a:t> </a:t>
            </a:r>
          </a:p>
          <a:p>
            <a:pPr lvl="1"/>
            <a:endParaRPr lang="en-US" dirty="0"/>
          </a:p>
          <a:p>
            <a:pPr marL="410291" lvl="1" indent="0">
              <a:buNone/>
            </a:pPr>
            <a:endParaRPr lang="en-US" dirty="0"/>
          </a:p>
        </p:txBody>
      </p:sp>
      <p:sp>
        <p:nvSpPr>
          <p:cNvPr id="4" name="Date Placeholder 3">
            <a:extLst>
              <a:ext uri="{FF2B5EF4-FFF2-40B4-BE49-F238E27FC236}">
                <a16:creationId xmlns:a16="http://schemas.microsoft.com/office/drawing/2014/main" id="{188C9E99-E971-48C4-426E-D8770CDD60C0}"/>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F571EE22-72E2-AAB3-8818-A0126EF4B059}"/>
              </a:ext>
            </a:extLst>
          </p:cNvPr>
          <p:cNvSpPr>
            <a:spLocks noGrp="1"/>
          </p:cNvSpPr>
          <p:nvPr>
            <p:ph type="sldNum" sz="quarter" idx="11"/>
          </p:nvPr>
        </p:nvSpPr>
        <p:spPr/>
        <p:txBody>
          <a:bodyPr/>
          <a:lstStyle/>
          <a:p>
            <a:fld id="{8A7F0B31-3059-45DE-9B5A-A019F848CFB0}" type="slidenum">
              <a:rPr lang="en-US" smtClean="0"/>
              <a:pPr/>
              <a:t>20</a:t>
            </a:fld>
            <a:endParaRPr lang="en-US" dirty="0"/>
          </a:p>
        </p:txBody>
      </p:sp>
      <p:sp>
        <p:nvSpPr>
          <p:cNvPr id="6" name="Footer Placeholder 5">
            <a:extLst>
              <a:ext uri="{FF2B5EF4-FFF2-40B4-BE49-F238E27FC236}">
                <a16:creationId xmlns:a16="http://schemas.microsoft.com/office/drawing/2014/main" id="{126CD9A5-4653-913C-F30E-7D907076879C}"/>
              </a:ext>
            </a:extLst>
          </p:cNvPr>
          <p:cNvSpPr>
            <a:spLocks noGrp="1"/>
          </p:cNvSpPr>
          <p:nvPr>
            <p:ph type="ftr" sz="quarter" idx="12"/>
          </p:nvPr>
        </p:nvSpPr>
        <p:spPr/>
        <p:txBody>
          <a:bodyPr/>
          <a:lstStyle/>
          <a:p>
            <a:r>
              <a:rPr lang="en-US"/>
              <a:t>EDIT 2024 -- Putting it all together   |    S. Nahn</a:t>
            </a:r>
            <a:endParaRPr lang="en-US" dirty="0"/>
          </a:p>
        </p:txBody>
      </p:sp>
      <p:pic>
        <p:nvPicPr>
          <p:cNvPr id="7" name="Picture 6">
            <a:extLst>
              <a:ext uri="{FF2B5EF4-FFF2-40B4-BE49-F238E27FC236}">
                <a16:creationId xmlns:a16="http://schemas.microsoft.com/office/drawing/2014/main" id="{ECAB5799-6C0B-B79D-59EA-B5375E3C97F0}"/>
              </a:ext>
            </a:extLst>
          </p:cNvPr>
          <p:cNvPicPr>
            <a:picLocks noChangeAspect="1"/>
          </p:cNvPicPr>
          <p:nvPr/>
        </p:nvPicPr>
        <p:blipFill>
          <a:blip r:embed="rId2"/>
          <a:stretch>
            <a:fillRect/>
          </a:stretch>
        </p:blipFill>
        <p:spPr>
          <a:xfrm>
            <a:off x="5560299" y="2016309"/>
            <a:ext cx="3531924" cy="1921047"/>
          </a:xfrm>
          <a:prstGeom prst="rect">
            <a:avLst/>
          </a:prstGeom>
        </p:spPr>
      </p:pic>
      <p:pic>
        <p:nvPicPr>
          <p:cNvPr id="8" name="Picture 7">
            <a:extLst>
              <a:ext uri="{FF2B5EF4-FFF2-40B4-BE49-F238E27FC236}">
                <a16:creationId xmlns:a16="http://schemas.microsoft.com/office/drawing/2014/main" id="{74AE6644-AFC6-6E40-1E74-80C09A7B48CF}"/>
              </a:ext>
            </a:extLst>
          </p:cNvPr>
          <p:cNvPicPr>
            <a:picLocks noChangeAspect="1"/>
          </p:cNvPicPr>
          <p:nvPr/>
        </p:nvPicPr>
        <p:blipFill>
          <a:blip r:embed="rId3"/>
          <a:stretch>
            <a:fillRect/>
          </a:stretch>
        </p:blipFill>
        <p:spPr>
          <a:xfrm>
            <a:off x="9290499" y="2016308"/>
            <a:ext cx="2614631" cy="1921047"/>
          </a:xfrm>
          <a:prstGeom prst="rect">
            <a:avLst/>
          </a:prstGeom>
        </p:spPr>
      </p:pic>
      <p:pic>
        <p:nvPicPr>
          <p:cNvPr id="9" name="Picture 8">
            <a:extLst>
              <a:ext uri="{FF2B5EF4-FFF2-40B4-BE49-F238E27FC236}">
                <a16:creationId xmlns:a16="http://schemas.microsoft.com/office/drawing/2014/main" id="{97078447-0D00-5D04-97B6-84090DAE1158}"/>
              </a:ext>
            </a:extLst>
          </p:cNvPr>
          <p:cNvPicPr>
            <a:picLocks noChangeAspect="1"/>
          </p:cNvPicPr>
          <p:nvPr/>
        </p:nvPicPr>
        <p:blipFill>
          <a:blip r:embed="rId4"/>
          <a:stretch>
            <a:fillRect/>
          </a:stretch>
        </p:blipFill>
        <p:spPr>
          <a:xfrm>
            <a:off x="3342881" y="4185400"/>
            <a:ext cx="4348001" cy="2240800"/>
          </a:xfrm>
          <a:prstGeom prst="rect">
            <a:avLst/>
          </a:prstGeom>
        </p:spPr>
      </p:pic>
      <p:pic>
        <p:nvPicPr>
          <p:cNvPr id="13" name="Picture 12">
            <a:extLst>
              <a:ext uri="{FF2B5EF4-FFF2-40B4-BE49-F238E27FC236}">
                <a16:creationId xmlns:a16="http://schemas.microsoft.com/office/drawing/2014/main" id="{170E4A02-F72D-B88C-B71D-E371359DC3B8}"/>
              </a:ext>
            </a:extLst>
          </p:cNvPr>
          <p:cNvPicPr>
            <a:picLocks noChangeAspect="1"/>
          </p:cNvPicPr>
          <p:nvPr/>
        </p:nvPicPr>
        <p:blipFill>
          <a:blip r:embed="rId5"/>
          <a:stretch>
            <a:fillRect/>
          </a:stretch>
        </p:blipFill>
        <p:spPr>
          <a:xfrm>
            <a:off x="7834317" y="4155845"/>
            <a:ext cx="4348001" cy="2270355"/>
          </a:xfrm>
          <a:prstGeom prst="rect">
            <a:avLst/>
          </a:prstGeom>
        </p:spPr>
      </p:pic>
    </p:spTree>
    <p:extLst>
      <p:ext uri="{BB962C8B-B14F-4D97-AF65-F5344CB8AC3E}">
        <p14:creationId xmlns:p14="http://schemas.microsoft.com/office/powerpoint/2010/main" val="1651257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32875-F34C-4612-5E56-45C244672E1B}"/>
              </a:ext>
            </a:extLst>
          </p:cNvPr>
          <p:cNvSpPr>
            <a:spLocks noGrp="1"/>
          </p:cNvSpPr>
          <p:nvPr>
            <p:ph type="title"/>
          </p:nvPr>
        </p:nvSpPr>
        <p:spPr/>
        <p:txBody>
          <a:bodyPr/>
          <a:lstStyle/>
          <a:p>
            <a:r>
              <a:rPr lang="en-US" dirty="0"/>
              <a:t>CMS Muon Chambers </a:t>
            </a:r>
          </a:p>
        </p:txBody>
      </p:sp>
      <p:sp>
        <p:nvSpPr>
          <p:cNvPr id="4" name="Date Placeholder 3">
            <a:extLst>
              <a:ext uri="{FF2B5EF4-FFF2-40B4-BE49-F238E27FC236}">
                <a16:creationId xmlns:a16="http://schemas.microsoft.com/office/drawing/2014/main" id="{F4C92B02-AECE-6A3E-2536-DB7EAD55A2BF}"/>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A6D6AB75-8A77-BD98-1FD1-B3766579E4B7}"/>
              </a:ext>
            </a:extLst>
          </p:cNvPr>
          <p:cNvSpPr>
            <a:spLocks noGrp="1"/>
          </p:cNvSpPr>
          <p:nvPr>
            <p:ph type="sldNum" sz="quarter" idx="11"/>
          </p:nvPr>
        </p:nvSpPr>
        <p:spPr/>
        <p:txBody>
          <a:bodyPr/>
          <a:lstStyle/>
          <a:p>
            <a:fld id="{8A7F0B31-3059-45DE-9B5A-A019F848CFB0}" type="slidenum">
              <a:rPr lang="en-US" smtClean="0"/>
              <a:pPr/>
              <a:t>21</a:t>
            </a:fld>
            <a:endParaRPr lang="en-US" dirty="0"/>
          </a:p>
        </p:txBody>
      </p:sp>
      <p:sp>
        <p:nvSpPr>
          <p:cNvPr id="6" name="Footer Placeholder 5">
            <a:extLst>
              <a:ext uri="{FF2B5EF4-FFF2-40B4-BE49-F238E27FC236}">
                <a16:creationId xmlns:a16="http://schemas.microsoft.com/office/drawing/2014/main" id="{F0E9B701-8622-CF34-478A-4227EEA0FAED}"/>
              </a:ext>
            </a:extLst>
          </p:cNvPr>
          <p:cNvSpPr>
            <a:spLocks noGrp="1"/>
          </p:cNvSpPr>
          <p:nvPr>
            <p:ph type="ftr" sz="quarter" idx="12"/>
          </p:nvPr>
        </p:nvSpPr>
        <p:spPr/>
        <p:txBody>
          <a:bodyPr/>
          <a:lstStyle/>
          <a:p>
            <a:r>
              <a:rPr lang="en-US"/>
              <a:t>EDIT 2024 -- Putting it all together   |    S. Nahn</a:t>
            </a:r>
            <a:endParaRPr lang="en-US" dirty="0"/>
          </a:p>
        </p:txBody>
      </p:sp>
      <p:pic>
        <p:nvPicPr>
          <p:cNvPr id="8" name="Picture 7">
            <a:extLst>
              <a:ext uri="{FF2B5EF4-FFF2-40B4-BE49-F238E27FC236}">
                <a16:creationId xmlns:a16="http://schemas.microsoft.com/office/drawing/2014/main" id="{8F1178EB-F267-5B03-57B2-71FC80CF61E8}"/>
              </a:ext>
            </a:extLst>
          </p:cNvPr>
          <p:cNvPicPr>
            <a:picLocks noChangeAspect="1"/>
          </p:cNvPicPr>
          <p:nvPr/>
        </p:nvPicPr>
        <p:blipFill>
          <a:blip r:embed="rId2"/>
          <a:stretch>
            <a:fillRect/>
          </a:stretch>
        </p:blipFill>
        <p:spPr>
          <a:xfrm>
            <a:off x="350370" y="3987800"/>
            <a:ext cx="4076700" cy="2413000"/>
          </a:xfrm>
          <a:prstGeom prst="rect">
            <a:avLst/>
          </a:prstGeom>
        </p:spPr>
      </p:pic>
      <p:pic>
        <p:nvPicPr>
          <p:cNvPr id="9" name="Picture 8">
            <a:extLst>
              <a:ext uri="{FF2B5EF4-FFF2-40B4-BE49-F238E27FC236}">
                <a16:creationId xmlns:a16="http://schemas.microsoft.com/office/drawing/2014/main" id="{3BACB34B-34E7-F0E6-5814-FFA11A33BBB0}"/>
              </a:ext>
            </a:extLst>
          </p:cNvPr>
          <p:cNvPicPr>
            <a:picLocks noChangeAspect="1"/>
          </p:cNvPicPr>
          <p:nvPr/>
        </p:nvPicPr>
        <p:blipFill>
          <a:blip r:embed="rId3"/>
          <a:stretch>
            <a:fillRect/>
          </a:stretch>
        </p:blipFill>
        <p:spPr>
          <a:xfrm>
            <a:off x="424989" y="1172719"/>
            <a:ext cx="3776078" cy="2653460"/>
          </a:xfrm>
          <a:prstGeom prst="rect">
            <a:avLst/>
          </a:prstGeom>
        </p:spPr>
      </p:pic>
      <p:pic>
        <p:nvPicPr>
          <p:cNvPr id="10" name="Picture 3">
            <a:extLst>
              <a:ext uri="{FF2B5EF4-FFF2-40B4-BE49-F238E27FC236}">
                <a16:creationId xmlns:a16="http://schemas.microsoft.com/office/drawing/2014/main" id="{86176F2C-352F-BFFC-D5C9-4B0928B6B895}"/>
              </a:ext>
            </a:extLst>
          </p:cNvPr>
          <p:cNvPicPr>
            <a:picLocks noChangeAspect="1" noChangeArrowheads="1"/>
          </p:cNvPicPr>
          <p:nvPr/>
        </p:nvPicPr>
        <p:blipFill>
          <a:blip r:embed="rId4" cstate="print"/>
          <a:srcRect/>
          <a:stretch>
            <a:fillRect/>
          </a:stretch>
        </p:blipFill>
        <p:spPr bwMode="auto">
          <a:xfrm>
            <a:off x="4553538" y="1035787"/>
            <a:ext cx="7334789" cy="5497627"/>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4F9D56FC-81E0-3C4C-8D14-6D0B5EDB79EF}"/>
              </a:ext>
            </a:extLst>
          </p:cNvPr>
          <p:cNvSpPr txBox="1"/>
          <p:nvPr/>
        </p:nvSpPr>
        <p:spPr>
          <a:xfrm>
            <a:off x="1078036" y="3429000"/>
            <a:ext cx="3077766" cy="184666"/>
          </a:xfrm>
          <a:prstGeom prst="rect">
            <a:avLst/>
          </a:prstGeom>
          <a:solidFill>
            <a:schemeClr val="bg1"/>
          </a:solidFill>
        </p:spPr>
        <p:txBody>
          <a:bodyPr wrap="none" lIns="0" tIns="0" rIns="0" bIns="0" rtlCol="0">
            <a:spAutoFit/>
          </a:bodyPr>
          <a:lstStyle/>
          <a:p>
            <a:pPr algn="l"/>
            <a:r>
              <a:rPr lang="en-US" sz="1200" dirty="0">
                <a:solidFill>
                  <a:schemeClr val="tx1"/>
                </a:solidFill>
              </a:rPr>
              <a:t>0          2           4           6            8          10        12</a:t>
            </a:r>
          </a:p>
        </p:txBody>
      </p:sp>
      <p:sp>
        <p:nvSpPr>
          <p:cNvPr id="7" name="TextBox 6">
            <a:extLst>
              <a:ext uri="{FF2B5EF4-FFF2-40B4-BE49-F238E27FC236}">
                <a16:creationId xmlns:a16="http://schemas.microsoft.com/office/drawing/2014/main" id="{3297217F-99A6-B7CA-C725-4C38173FA367}"/>
              </a:ext>
            </a:extLst>
          </p:cNvPr>
          <p:cNvSpPr txBox="1"/>
          <p:nvPr/>
        </p:nvSpPr>
        <p:spPr>
          <a:xfrm>
            <a:off x="907185" y="1320731"/>
            <a:ext cx="125586" cy="2200602"/>
          </a:xfrm>
          <a:prstGeom prst="rect">
            <a:avLst/>
          </a:prstGeom>
          <a:solidFill>
            <a:schemeClr val="bg1"/>
          </a:solidFill>
        </p:spPr>
        <p:txBody>
          <a:bodyPr vert="horz" wrap="square" lIns="0" tIns="0" rIns="0" bIns="0" rtlCol="0">
            <a:spAutoFit/>
          </a:bodyPr>
          <a:lstStyle/>
          <a:p>
            <a:pPr algn="l"/>
            <a:r>
              <a:rPr lang="en-US" sz="1100" dirty="0">
                <a:solidFill>
                  <a:schemeClr val="tx1"/>
                </a:solidFill>
              </a:rPr>
              <a:t>8</a:t>
            </a:r>
          </a:p>
          <a:p>
            <a:pPr algn="l"/>
            <a:endParaRPr lang="en-US" sz="1100" dirty="0">
              <a:solidFill>
                <a:schemeClr val="tx1"/>
              </a:solidFill>
            </a:endParaRPr>
          </a:p>
          <a:p>
            <a:pPr algn="l"/>
            <a:endParaRPr lang="en-US" sz="1100" dirty="0">
              <a:solidFill>
                <a:schemeClr val="tx1"/>
              </a:solidFill>
            </a:endParaRPr>
          </a:p>
          <a:p>
            <a:pPr algn="l"/>
            <a:endParaRPr lang="en-US" sz="1100" dirty="0">
              <a:solidFill>
                <a:schemeClr val="tx1"/>
              </a:solidFill>
            </a:endParaRPr>
          </a:p>
          <a:p>
            <a:pPr algn="l"/>
            <a:endParaRPr lang="en-US" sz="1100" dirty="0">
              <a:solidFill>
                <a:schemeClr val="tx1"/>
              </a:solidFill>
            </a:endParaRPr>
          </a:p>
          <a:p>
            <a:pPr algn="l"/>
            <a:endParaRPr lang="en-US" sz="1100" dirty="0">
              <a:solidFill>
                <a:schemeClr val="tx1"/>
              </a:solidFill>
            </a:endParaRPr>
          </a:p>
          <a:p>
            <a:pPr algn="l"/>
            <a:r>
              <a:rPr lang="en-US" sz="1100" dirty="0">
                <a:solidFill>
                  <a:schemeClr val="tx1"/>
                </a:solidFill>
              </a:rPr>
              <a:t>4</a:t>
            </a:r>
          </a:p>
          <a:p>
            <a:pPr algn="l"/>
            <a:endParaRPr lang="en-US" sz="1100" dirty="0">
              <a:solidFill>
                <a:schemeClr val="tx1"/>
              </a:solidFill>
            </a:endParaRPr>
          </a:p>
          <a:p>
            <a:pPr algn="l"/>
            <a:endParaRPr lang="en-US" sz="1100" dirty="0">
              <a:solidFill>
                <a:schemeClr val="tx1"/>
              </a:solidFill>
            </a:endParaRPr>
          </a:p>
          <a:p>
            <a:pPr algn="l"/>
            <a:endParaRPr lang="en-US" sz="1100" dirty="0">
              <a:solidFill>
                <a:schemeClr val="tx1"/>
              </a:solidFill>
            </a:endParaRPr>
          </a:p>
          <a:p>
            <a:pPr algn="l"/>
            <a:endParaRPr lang="en-US" sz="1100" dirty="0">
              <a:solidFill>
                <a:schemeClr val="tx1"/>
              </a:solidFill>
            </a:endParaRPr>
          </a:p>
          <a:p>
            <a:pPr algn="l"/>
            <a:endParaRPr lang="en-US" sz="1100" dirty="0">
              <a:solidFill>
                <a:schemeClr val="tx1"/>
              </a:solidFill>
            </a:endParaRPr>
          </a:p>
          <a:p>
            <a:pPr algn="l"/>
            <a:r>
              <a:rPr lang="en-US" sz="1100" dirty="0">
                <a:solidFill>
                  <a:schemeClr val="tx1"/>
                </a:solidFill>
              </a:rPr>
              <a:t>0</a:t>
            </a:r>
          </a:p>
        </p:txBody>
      </p:sp>
    </p:spTree>
    <p:extLst>
      <p:ext uri="{BB962C8B-B14F-4D97-AF65-F5344CB8AC3E}">
        <p14:creationId xmlns:p14="http://schemas.microsoft.com/office/powerpoint/2010/main" val="2130019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a:t>Triggering and data acquisition</a:t>
            </a:r>
            <a:endParaRPr lang="en-US" dirty="0"/>
          </a:p>
        </p:txBody>
      </p:sp>
      <p:sp>
        <p:nvSpPr>
          <p:cNvPr id="187395" name="Rectangle 3"/>
          <p:cNvSpPr>
            <a:spLocks noGrp="1" noChangeArrowheads="1"/>
          </p:cNvSpPr>
          <p:nvPr>
            <p:ph idx="1"/>
          </p:nvPr>
        </p:nvSpPr>
        <p:spPr>
          <a:xfrm>
            <a:off x="107576" y="993550"/>
            <a:ext cx="7773231" cy="5562408"/>
          </a:xfrm>
        </p:spPr>
        <p:txBody>
          <a:bodyPr>
            <a:normAutofit fontScale="70000" lnSpcReduction="20000"/>
          </a:bodyPr>
          <a:lstStyle/>
          <a:p>
            <a:r>
              <a:rPr lang="en-US" dirty="0"/>
              <a:t>The Problem</a:t>
            </a:r>
          </a:p>
          <a:p>
            <a:pPr lvl="1"/>
            <a:r>
              <a:rPr lang="en-US" dirty="0"/>
              <a:t>40 MHz  beam crossings </a:t>
            </a:r>
            <a:r>
              <a:rPr lang="en-US" dirty="0">
                <a:sym typeface="Symbol" panose="05050102010706020507" pitchFamily="18" charset="2"/>
              </a:rPr>
              <a:t></a:t>
            </a:r>
            <a:r>
              <a:rPr lang="en-US" dirty="0"/>
              <a:t>  ~25 interactions/crossing = 10</a:t>
            </a:r>
            <a:r>
              <a:rPr lang="en-US" baseline="30000" dirty="0"/>
              <a:t>9</a:t>
            </a:r>
            <a:r>
              <a:rPr lang="en-US" dirty="0"/>
              <a:t> events/s</a:t>
            </a:r>
          </a:p>
          <a:p>
            <a:pPr lvl="1"/>
            <a:r>
              <a:rPr lang="en-US" dirty="0"/>
              <a:t>Beam crossings generate ~1 MB of data or 40 Terabytes/s</a:t>
            </a:r>
          </a:p>
          <a:p>
            <a:pPr lvl="1"/>
            <a:r>
              <a:rPr lang="en-US" dirty="0"/>
              <a:t>Can Record ~1 kHz </a:t>
            </a:r>
            <a:r>
              <a:rPr lang="en-US" dirty="0">
                <a:sym typeface="Symbol" panose="05050102010706020507" pitchFamily="18" charset="2"/>
              </a:rPr>
              <a:t></a:t>
            </a:r>
            <a:r>
              <a:rPr lang="en-US" dirty="0"/>
              <a:t> 1 GB/s </a:t>
            </a:r>
            <a:r>
              <a:rPr lang="en-US" dirty="0">
                <a:sym typeface="Symbol" panose="05050102010706020507" pitchFamily="18" charset="2"/>
              </a:rPr>
              <a:t></a:t>
            </a:r>
            <a:r>
              <a:rPr lang="en-US" dirty="0"/>
              <a:t> tens of  Petabyte/year </a:t>
            </a:r>
          </a:p>
          <a:p>
            <a:pPr lvl="1"/>
            <a:r>
              <a:rPr lang="en-US" dirty="0"/>
              <a:t>Need to reject 99.9998% of events in quasi real time</a:t>
            </a:r>
          </a:p>
          <a:p>
            <a:r>
              <a:rPr lang="en-US" dirty="0"/>
              <a:t>The Solution</a:t>
            </a:r>
          </a:p>
          <a:p>
            <a:pPr lvl="1"/>
            <a:r>
              <a:rPr lang="en-US" dirty="0"/>
              <a:t>Level 1 (L1) Hardware trigger finds jets, electrons, muons, and missing E</a:t>
            </a:r>
            <a:r>
              <a:rPr lang="en-US" baseline="-25000" dirty="0"/>
              <a:t>T</a:t>
            </a:r>
            <a:r>
              <a:rPr lang="en-US" dirty="0"/>
              <a:t> using only calorimeters and muon detectors and rejects 99.8% of events in 3.2</a:t>
            </a:r>
            <a:r>
              <a:rPr lang="en-US" dirty="0">
                <a:sym typeface="Symbol" panose="05050102010706020507" pitchFamily="18" charset="2"/>
              </a:rPr>
              <a:t></a:t>
            </a:r>
            <a:r>
              <a:rPr lang="en-US" dirty="0"/>
              <a:t>s</a:t>
            </a:r>
          </a:p>
          <a:p>
            <a:pPr lvl="2"/>
            <a:r>
              <a:rPr lang="en-US" dirty="0"/>
              <a:t>HL LHC -  including tracking, correlator,  12 </a:t>
            </a:r>
            <a:r>
              <a:rPr lang="en-US" dirty="0">
                <a:sym typeface="Symbol" panose="05050102010706020507" pitchFamily="18" charset="2"/>
              </a:rPr>
              <a:t>s latency, 28 Gbps throughputs, much larger processors</a:t>
            </a:r>
          </a:p>
          <a:p>
            <a:pPr lvl="2"/>
            <a:r>
              <a:rPr lang="en-US" dirty="0">
                <a:sym typeface="Symbol" panose="05050102010706020507" pitchFamily="18" charset="2"/>
              </a:rPr>
              <a:t>“High Level Synthesis”  Physicists write Firmware!</a:t>
            </a:r>
          </a:p>
          <a:p>
            <a:pPr lvl="3"/>
            <a:r>
              <a:rPr lang="en-US" dirty="0"/>
              <a:t>AI/ML techniques infiltrating L1T algorithms</a:t>
            </a:r>
          </a:p>
          <a:p>
            <a:pPr lvl="1"/>
            <a:r>
              <a:rPr lang="en-US" dirty="0"/>
              <a:t>High Level Trigger (HLT): Surviving 100 K Crossings/s of events fed into several thousand CPU core farm where events are reconstructed using full detector including tracking and &lt;1% kept </a:t>
            </a:r>
          </a:p>
          <a:p>
            <a:pPr lvl="2"/>
            <a:r>
              <a:rPr lang="en-US" dirty="0"/>
              <a:t>Latest rage: CPU/GPU/FPGA mixing to increase throughput</a:t>
            </a:r>
          </a:p>
          <a:p>
            <a:r>
              <a:rPr lang="en-US" dirty="0"/>
              <a:t>Massively parallel high throughput DAQ system</a:t>
            </a:r>
          </a:p>
        </p:txBody>
      </p:sp>
      <p:sp>
        <p:nvSpPr>
          <p:cNvPr id="8" name="Date Placeholder 7">
            <a:extLst>
              <a:ext uri="{FF2B5EF4-FFF2-40B4-BE49-F238E27FC236}">
                <a16:creationId xmlns:a16="http://schemas.microsoft.com/office/drawing/2014/main" id="{0D0F9317-C4F4-4EC9-885F-7E985090B5B1}"/>
              </a:ext>
            </a:extLst>
          </p:cNvPr>
          <p:cNvSpPr>
            <a:spLocks noGrp="1"/>
          </p:cNvSpPr>
          <p:nvPr>
            <p:ph type="dt" sz="half" idx="10"/>
          </p:nvPr>
        </p:nvSpPr>
        <p:spPr/>
        <p:txBody>
          <a:bodyPr/>
          <a:lstStyle/>
          <a:p>
            <a:r>
              <a:rPr lang="en-US"/>
              <a:t>November 22, 2024</a:t>
            </a:r>
            <a:endParaRPr lang="en-US" dirty="0"/>
          </a:p>
        </p:txBody>
      </p:sp>
      <p:sp>
        <p:nvSpPr>
          <p:cNvPr id="3" name="Slide Number Placeholder 2"/>
          <p:cNvSpPr>
            <a:spLocks noGrp="1"/>
          </p:cNvSpPr>
          <p:nvPr>
            <p:ph type="sldNum" sz="quarter" idx="11"/>
          </p:nvPr>
        </p:nvSpPr>
        <p:spPr/>
        <p:txBody>
          <a:bodyPr/>
          <a:lstStyle/>
          <a:p>
            <a:fld id="{15154A06-9CC7-4EFF-9481-1A9F61D380B0}" type="slidenum">
              <a:rPr lang="en-US" smtClean="0"/>
              <a:pPr/>
              <a:t>22</a:t>
            </a:fld>
            <a:endParaRPr lang="en-US"/>
          </a:p>
        </p:txBody>
      </p:sp>
      <p:sp>
        <p:nvSpPr>
          <p:cNvPr id="7" name="Footer Placeholder 3"/>
          <p:cNvSpPr>
            <a:spLocks noGrp="1"/>
          </p:cNvSpPr>
          <p:nvPr>
            <p:ph type="ftr" sz="quarter" idx="12"/>
          </p:nvPr>
        </p:nvSpPr>
        <p:spPr/>
        <p:txBody>
          <a:bodyPr/>
          <a:lstStyle/>
          <a:p>
            <a:r>
              <a:rPr lang="en-US"/>
              <a:t>EDIT 2024 -- Putting it all together   |    S. Nahn</a:t>
            </a:r>
          </a:p>
        </p:txBody>
      </p:sp>
      <p:pic>
        <p:nvPicPr>
          <p:cNvPr id="2" name="Picture 1">
            <a:extLst>
              <a:ext uri="{FF2B5EF4-FFF2-40B4-BE49-F238E27FC236}">
                <a16:creationId xmlns:a16="http://schemas.microsoft.com/office/drawing/2014/main" id="{74D3AC8D-7A05-9460-266E-CBA3B93E445F}"/>
              </a:ext>
            </a:extLst>
          </p:cNvPr>
          <p:cNvPicPr>
            <a:picLocks noChangeAspect="1"/>
          </p:cNvPicPr>
          <p:nvPr/>
        </p:nvPicPr>
        <p:blipFill>
          <a:blip r:embed="rId2"/>
          <a:stretch>
            <a:fillRect/>
          </a:stretch>
        </p:blipFill>
        <p:spPr>
          <a:xfrm>
            <a:off x="8021855" y="2958400"/>
            <a:ext cx="3359506" cy="3708400"/>
          </a:xfrm>
          <a:prstGeom prst="rect">
            <a:avLst/>
          </a:prstGeom>
        </p:spPr>
      </p:pic>
      <p:pic>
        <p:nvPicPr>
          <p:cNvPr id="5" name="Picture 4">
            <a:extLst>
              <a:ext uri="{FF2B5EF4-FFF2-40B4-BE49-F238E27FC236}">
                <a16:creationId xmlns:a16="http://schemas.microsoft.com/office/drawing/2014/main" id="{D39DFB80-15B5-56C4-52F0-0E34E2778889}"/>
              </a:ext>
            </a:extLst>
          </p:cNvPr>
          <p:cNvPicPr>
            <a:picLocks noChangeAspect="1"/>
          </p:cNvPicPr>
          <p:nvPr/>
        </p:nvPicPr>
        <p:blipFill>
          <a:blip r:embed="rId3"/>
          <a:stretch>
            <a:fillRect/>
          </a:stretch>
        </p:blipFill>
        <p:spPr>
          <a:xfrm>
            <a:off x="7970662" y="98200"/>
            <a:ext cx="3646328" cy="2837216"/>
          </a:xfrm>
          <a:prstGeom prst="rect">
            <a:avLst/>
          </a:prstGeom>
        </p:spPr>
      </p:pic>
    </p:spTree>
    <p:extLst>
      <p:ext uri="{BB962C8B-B14F-4D97-AF65-F5344CB8AC3E}">
        <p14:creationId xmlns:p14="http://schemas.microsoft.com/office/powerpoint/2010/main" val="162230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73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73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73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73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739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739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739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739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739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7395">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7395">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739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964CF-2ED2-302D-6EEC-D06E877B2AB2}"/>
              </a:ext>
            </a:extLst>
          </p:cNvPr>
          <p:cNvSpPr>
            <a:spLocks noGrp="1"/>
          </p:cNvSpPr>
          <p:nvPr>
            <p:ph type="title"/>
          </p:nvPr>
        </p:nvSpPr>
        <p:spPr/>
        <p:txBody>
          <a:bodyPr/>
          <a:lstStyle/>
          <a:p>
            <a:r>
              <a:rPr lang="en-US" dirty="0"/>
              <a:t>The unmentioned</a:t>
            </a:r>
          </a:p>
        </p:txBody>
      </p:sp>
      <p:sp>
        <p:nvSpPr>
          <p:cNvPr id="3" name="Content Placeholder 2">
            <a:extLst>
              <a:ext uri="{FF2B5EF4-FFF2-40B4-BE49-F238E27FC236}">
                <a16:creationId xmlns:a16="http://schemas.microsoft.com/office/drawing/2014/main" id="{7E24B623-5E5B-5F1F-2C5C-8EAE286F3EF1}"/>
              </a:ext>
            </a:extLst>
          </p:cNvPr>
          <p:cNvSpPr>
            <a:spLocks noGrp="1"/>
          </p:cNvSpPr>
          <p:nvPr>
            <p:ph idx="1"/>
          </p:nvPr>
        </p:nvSpPr>
        <p:spPr>
          <a:xfrm>
            <a:off x="202030" y="1018085"/>
            <a:ext cx="6377880" cy="5562408"/>
          </a:xfrm>
        </p:spPr>
        <p:txBody>
          <a:bodyPr>
            <a:normAutofit fontScale="77500" lnSpcReduction="20000"/>
          </a:bodyPr>
          <a:lstStyle/>
          <a:p>
            <a:r>
              <a:rPr lang="en-US" dirty="0"/>
              <a:t>A source of particles, often an Accelerator system</a:t>
            </a:r>
          </a:p>
          <a:p>
            <a:pPr lvl="1"/>
            <a:r>
              <a:rPr lang="en-US" dirty="0"/>
              <a:t>See </a:t>
            </a:r>
            <a:r>
              <a:rPr lang="en-US" dirty="0">
                <a:hlinkClick r:id="rId2"/>
              </a:rPr>
              <a:t>uspas.fnal.gov</a:t>
            </a:r>
            <a:endParaRPr lang="en-US" dirty="0"/>
          </a:p>
          <a:p>
            <a:r>
              <a:rPr lang="en-US" dirty="0"/>
              <a:t>Infrastructure and Environmental Controls</a:t>
            </a:r>
          </a:p>
          <a:p>
            <a:pPr lvl="1"/>
            <a:r>
              <a:rPr lang="en-US" dirty="0"/>
              <a:t>Power supplies, Cooling infrastructure, Temperature and Humidity monitoring, Interlock Safety System</a:t>
            </a:r>
          </a:p>
          <a:p>
            <a:pPr lvl="1"/>
            <a:r>
              <a:rPr lang="en-US" dirty="0"/>
              <a:t>Detector Magnets</a:t>
            </a:r>
          </a:p>
          <a:p>
            <a:pPr marL="820582" lvl="2" indent="0">
              <a:buNone/>
            </a:pPr>
            <a:r>
              <a:rPr lang="en-US" dirty="0"/>
              <a:t>NB – taking these “mundane” topics for granted is by far where much of the problems come from</a:t>
            </a:r>
          </a:p>
          <a:p>
            <a:r>
              <a:rPr lang="en-US" dirty="0"/>
              <a:t>Software</a:t>
            </a:r>
          </a:p>
          <a:p>
            <a:pPr lvl="1"/>
            <a:r>
              <a:rPr lang="en-US" dirty="0"/>
              <a:t>Control/Configuration/</a:t>
            </a:r>
            <a:r>
              <a:rPr lang="en-US" dirty="0" err="1"/>
              <a:t>Montoring</a:t>
            </a:r>
            <a:r>
              <a:rPr lang="en-US" dirty="0"/>
              <a:t> of Detector elements</a:t>
            </a:r>
          </a:p>
          <a:p>
            <a:pPr lvl="1"/>
            <a:r>
              <a:rPr lang="en-US" dirty="0"/>
              <a:t>Offline Reconstruction and Analysis</a:t>
            </a:r>
          </a:p>
          <a:p>
            <a:r>
              <a:rPr lang="en-US" dirty="0"/>
              <a:t>Operations</a:t>
            </a:r>
          </a:p>
          <a:p>
            <a:pPr lvl="1"/>
            <a:r>
              <a:rPr lang="en-US" dirty="0"/>
              <a:t>Everything the builders forgot!  This is another fertile field for gaining experience</a:t>
            </a:r>
          </a:p>
          <a:p>
            <a:pPr lvl="2"/>
            <a:r>
              <a:rPr lang="en-US" dirty="0"/>
              <a:t>But it is getting it “the hard way”</a:t>
            </a:r>
          </a:p>
        </p:txBody>
      </p:sp>
      <p:sp>
        <p:nvSpPr>
          <p:cNvPr id="4" name="Date Placeholder 3">
            <a:extLst>
              <a:ext uri="{FF2B5EF4-FFF2-40B4-BE49-F238E27FC236}">
                <a16:creationId xmlns:a16="http://schemas.microsoft.com/office/drawing/2014/main" id="{E874506C-7D13-BA25-9DDE-66DA5ADE416F}"/>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D5738D2C-46FB-7EFB-6ECC-370DE7540522}"/>
              </a:ext>
            </a:extLst>
          </p:cNvPr>
          <p:cNvSpPr>
            <a:spLocks noGrp="1"/>
          </p:cNvSpPr>
          <p:nvPr>
            <p:ph type="sldNum" sz="quarter" idx="11"/>
          </p:nvPr>
        </p:nvSpPr>
        <p:spPr/>
        <p:txBody>
          <a:bodyPr/>
          <a:lstStyle/>
          <a:p>
            <a:fld id="{8A7F0B31-3059-45DE-9B5A-A019F848CFB0}" type="slidenum">
              <a:rPr lang="en-US" smtClean="0"/>
              <a:pPr/>
              <a:t>23</a:t>
            </a:fld>
            <a:endParaRPr lang="en-US" dirty="0"/>
          </a:p>
        </p:txBody>
      </p:sp>
      <p:sp>
        <p:nvSpPr>
          <p:cNvPr id="6" name="Footer Placeholder 5">
            <a:extLst>
              <a:ext uri="{FF2B5EF4-FFF2-40B4-BE49-F238E27FC236}">
                <a16:creationId xmlns:a16="http://schemas.microsoft.com/office/drawing/2014/main" id="{6767AFB8-A551-869C-FE1D-891B6DC8EFAA}"/>
              </a:ext>
            </a:extLst>
          </p:cNvPr>
          <p:cNvSpPr>
            <a:spLocks noGrp="1"/>
          </p:cNvSpPr>
          <p:nvPr>
            <p:ph type="ftr" sz="quarter" idx="12"/>
          </p:nvPr>
        </p:nvSpPr>
        <p:spPr/>
        <p:txBody>
          <a:bodyPr/>
          <a:lstStyle/>
          <a:p>
            <a:r>
              <a:rPr lang="en-US"/>
              <a:t>EDIT 2024 -- Putting it all together   |    S. Nahn</a:t>
            </a:r>
            <a:endParaRPr lang="en-US" dirty="0"/>
          </a:p>
        </p:txBody>
      </p:sp>
      <p:pic>
        <p:nvPicPr>
          <p:cNvPr id="9" name="Picture 8">
            <a:extLst>
              <a:ext uri="{FF2B5EF4-FFF2-40B4-BE49-F238E27FC236}">
                <a16:creationId xmlns:a16="http://schemas.microsoft.com/office/drawing/2014/main" id="{F63FA404-24FF-1132-4FCF-AD7E5C3A79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531" b="19269"/>
          <a:stretch/>
        </p:blipFill>
        <p:spPr>
          <a:xfrm>
            <a:off x="6787680" y="10275"/>
            <a:ext cx="4495800" cy="2198469"/>
          </a:xfrm>
          <a:prstGeom prst="rect">
            <a:avLst/>
          </a:prstGeom>
        </p:spPr>
      </p:pic>
      <p:pic>
        <p:nvPicPr>
          <p:cNvPr id="11" name="Picture 10">
            <a:extLst>
              <a:ext uri="{FF2B5EF4-FFF2-40B4-BE49-F238E27FC236}">
                <a16:creationId xmlns:a16="http://schemas.microsoft.com/office/drawing/2014/main" id="{B64B7698-DA83-AB37-8798-019545ACECE2}"/>
              </a:ext>
            </a:extLst>
          </p:cNvPr>
          <p:cNvPicPr>
            <a:picLocks noChangeAspect="1"/>
          </p:cNvPicPr>
          <p:nvPr/>
        </p:nvPicPr>
        <p:blipFill>
          <a:blip r:embed="rId4"/>
          <a:stretch>
            <a:fillRect/>
          </a:stretch>
        </p:blipFill>
        <p:spPr>
          <a:xfrm>
            <a:off x="6779656" y="2289756"/>
            <a:ext cx="4503824" cy="2756620"/>
          </a:xfrm>
          <a:prstGeom prst="rect">
            <a:avLst/>
          </a:prstGeom>
        </p:spPr>
      </p:pic>
      <p:pic>
        <p:nvPicPr>
          <p:cNvPr id="13" name="Picture 12">
            <a:extLst>
              <a:ext uri="{FF2B5EF4-FFF2-40B4-BE49-F238E27FC236}">
                <a16:creationId xmlns:a16="http://schemas.microsoft.com/office/drawing/2014/main" id="{03C3FE31-2D3C-0721-F05A-10F27779A58D}"/>
              </a:ext>
            </a:extLst>
          </p:cNvPr>
          <p:cNvPicPr>
            <a:picLocks noChangeAspect="1"/>
          </p:cNvPicPr>
          <p:nvPr/>
        </p:nvPicPr>
        <p:blipFill>
          <a:blip r:embed="rId5"/>
          <a:stretch>
            <a:fillRect/>
          </a:stretch>
        </p:blipFill>
        <p:spPr>
          <a:xfrm>
            <a:off x="6779656" y="5112796"/>
            <a:ext cx="4541756" cy="1730611"/>
          </a:xfrm>
          <a:prstGeom prst="rect">
            <a:avLst/>
          </a:prstGeom>
        </p:spPr>
      </p:pic>
    </p:spTree>
    <p:extLst>
      <p:ext uri="{BB962C8B-B14F-4D97-AF65-F5344CB8AC3E}">
        <p14:creationId xmlns:p14="http://schemas.microsoft.com/office/powerpoint/2010/main" val="23993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9B0C-BCBA-54ED-38D6-C2482500F064}"/>
              </a:ext>
            </a:extLst>
          </p:cNvPr>
          <p:cNvSpPr>
            <a:spLocks noGrp="1"/>
          </p:cNvSpPr>
          <p:nvPr>
            <p:ph type="title"/>
          </p:nvPr>
        </p:nvSpPr>
        <p:spPr/>
        <p:txBody>
          <a:bodyPr/>
          <a:lstStyle/>
          <a:p>
            <a:r>
              <a:rPr lang="en-US" dirty="0"/>
              <a:t>What could go wrong?</a:t>
            </a:r>
          </a:p>
        </p:txBody>
      </p:sp>
      <p:sp>
        <p:nvSpPr>
          <p:cNvPr id="3" name="Content Placeholder 2">
            <a:extLst>
              <a:ext uri="{FF2B5EF4-FFF2-40B4-BE49-F238E27FC236}">
                <a16:creationId xmlns:a16="http://schemas.microsoft.com/office/drawing/2014/main" id="{8F72C197-E323-49A1-02C4-605D2E8F850B}"/>
              </a:ext>
            </a:extLst>
          </p:cNvPr>
          <p:cNvSpPr>
            <a:spLocks noGrp="1"/>
          </p:cNvSpPr>
          <p:nvPr>
            <p:ph idx="1"/>
          </p:nvPr>
        </p:nvSpPr>
        <p:spPr>
          <a:xfrm>
            <a:off x="0" y="993550"/>
            <a:ext cx="11797553" cy="5562408"/>
          </a:xfrm>
        </p:spPr>
        <p:txBody>
          <a:bodyPr/>
          <a:lstStyle/>
          <a:p>
            <a:r>
              <a:rPr lang="en-US" dirty="0"/>
              <a:t>Did you ever read “Choose your own Adventure” books?</a:t>
            </a:r>
          </a:p>
          <a:p>
            <a:pPr lvl="1"/>
            <a:r>
              <a:rPr lang="en-US" dirty="0">
                <a:hlinkClick r:id="" action="ppaction://customshow?id=2"/>
              </a:rPr>
              <a:t>Lorentz Forces in your tracker</a:t>
            </a:r>
            <a:endParaRPr lang="en-US" dirty="0"/>
          </a:p>
          <a:p>
            <a:pPr lvl="1"/>
            <a:r>
              <a:rPr lang="en-US" dirty="0">
                <a:hlinkClick r:id="" action="ppaction://customshow?id=0"/>
              </a:rPr>
              <a:t>Quench protection issues in your accelerator</a:t>
            </a:r>
            <a:endParaRPr lang="en-US" dirty="0"/>
          </a:p>
          <a:p>
            <a:pPr lvl="1"/>
            <a:r>
              <a:rPr lang="en-US" dirty="0">
                <a:hlinkClick r:id="" action="ppaction://customshow?id=1"/>
              </a:rPr>
              <a:t>It’s always the plumbing</a:t>
            </a:r>
            <a:endParaRPr lang="en-US" dirty="0"/>
          </a:p>
          <a:p>
            <a:pPr lvl="1"/>
            <a:r>
              <a:rPr lang="en-US" dirty="0">
                <a:hlinkClick r:id="" action="ppaction://customshow?id=3"/>
              </a:rPr>
              <a:t>Current pulses from your ASIC</a:t>
            </a:r>
            <a:endParaRPr lang="en-US" dirty="0"/>
          </a:p>
          <a:p>
            <a:pPr lvl="1"/>
            <a:r>
              <a:rPr lang="en-US" dirty="0"/>
              <a:t>Stories in the making (no slides)</a:t>
            </a:r>
          </a:p>
          <a:p>
            <a:pPr lvl="2"/>
            <a:r>
              <a:rPr lang="en-US" dirty="0"/>
              <a:t>Detector decay 6 months after installation</a:t>
            </a:r>
          </a:p>
          <a:p>
            <a:pPr lvl="2"/>
            <a:r>
              <a:rPr lang="en-US" dirty="0"/>
              <a:t>Ripples and fissures in your silicon</a:t>
            </a:r>
          </a:p>
          <a:p>
            <a:pPr lvl="2"/>
            <a:r>
              <a:rPr lang="en-US" dirty="0"/>
              <a:t>Extensive testing backfires</a:t>
            </a:r>
          </a:p>
          <a:p>
            <a:pPr lvl="1"/>
            <a:r>
              <a:rPr lang="en-US" dirty="0">
                <a:hlinkClick r:id="rId2" action="ppaction://hlinksldjump"/>
              </a:rPr>
              <a:t>Just conclude</a:t>
            </a:r>
            <a:endParaRPr lang="en-US" dirty="0"/>
          </a:p>
        </p:txBody>
      </p:sp>
      <p:sp>
        <p:nvSpPr>
          <p:cNvPr id="4" name="Date Placeholder 3">
            <a:extLst>
              <a:ext uri="{FF2B5EF4-FFF2-40B4-BE49-F238E27FC236}">
                <a16:creationId xmlns:a16="http://schemas.microsoft.com/office/drawing/2014/main" id="{4395270F-E411-D56E-2214-E25D800044D7}"/>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B49A0138-0A57-C00F-B44A-F5985166287A}"/>
              </a:ext>
            </a:extLst>
          </p:cNvPr>
          <p:cNvSpPr>
            <a:spLocks noGrp="1"/>
          </p:cNvSpPr>
          <p:nvPr>
            <p:ph type="sldNum" sz="quarter" idx="11"/>
          </p:nvPr>
        </p:nvSpPr>
        <p:spPr/>
        <p:txBody>
          <a:bodyPr/>
          <a:lstStyle/>
          <a:p>
            <a:fld id="{8A7F0B31-3059-45DE-9B5A-A019F848CFB0}" type="slidenum">
              <a:rPr lang="en-US" smtClean="0"/>
              <a:pPr/>
              <a:t>24</a:t>
            </a:fld>
            <a:endParaRPr lang="en-US" dirty="0"/>
          </a:p>
        </p:txBody>
      </p:sp>
      <p:sp>
        <p:nvSpPr>
          <p:cNvPr id="6" name="Footer Placeholder 5">
            <a:extLst>
              <a:ext uri="{FF2B5EF4-FFF2-40B4-BE49-F238E27FC236}">
                <a16:creationId xmlns:a16="http://schemas.microsoft.com/office/drawing/2014/main" id="{67001C65-96F4-A9C6-158A-2464FF4C1418}"/>
              </a:ext>
            </a:extLst>
          </p:cNvPr>
          <p:cNvSpPr>
            <a:spLocks noGrp="1"/>
          </p:cNvSpPr>
          <p:nvPr>
            <p:ph type="ftr" sz="quarter" idx="12"/>
          </p:nvPr>
        </p:nvSpPr>
        <p:spPr/>
        <p:txBody>
          <a:bodyPr/>
          <a:lstStyle/>
          <a:p>
            <a:r>
              <a:rPr lang="en-US"/>
              <a:t>EDIT 2024 -- Putting it all together   |    S. Nahn</a:t>
            </a:r>
            <a:endParaRPr lang="en-US" dirty="0"/>
          </a:p>
        </p:txBody>
      </p:sp>
      <p:pic>
        <p:nvPicPr>
          <p:cNvPr id="1028" name="Picture 4">
            <a:extLst>
              <a:ext uri="{FF2B5EF4-FFF2-40B4-BE49-F238E27FC236}">
                <a16:creationId xmlns:a16="http://schemas.microsoft.com/office/drawing/2014/main" id="{5C2BD29C-7947-9374-F70E-D602B2FF64A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9510" y="2702825"/>
            <a:ext cx="5855331" cy="300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108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Instrumentation is Crucial</a:t>
            </a:r>
          </a:p>
        </p:txBody>
      </p:sp>
      <p:sp>
        <p:nvSpPr>
          <p:cNvPr id="3" name="Content Placeholder 2"/>
          <p:cNvSpPr>
            <a:spLocks noGrp="1"/>
          </p:cNvSpPr>
          <p:nvPr>
            <p:ph idx="1"/>
          </p:nvPr>
        </p:nvSpPr>
        <p:spPr/>
        <p:txBody>
          <a:bodyPr>
            <a:normAutofit fontScale="92500" lnSpcReduction="20000"/>
          </a:bodyPr>
          <a:lstStyle/>
          <a:p>
            <a:r>
              <a:rPr lang="en-US" dirty="0"/>
              <a:t>The quality of detector you produce dictates more than anything else the quality of the measurements you can make</a:t>
            </a:r>
          </a:p>
          <a:p>
            <a:pPr lvl="1"/>
            <a:r>
              <a:rPr lang="en-US" dirty="0"/>
              <a:t>Often a clear link between ground-breaking measurements and new technologies</a:t>
            </a:r>
          </a:p>
          <a:p>
            <a:r>
              <a:rPr lang="en-US" dirty="0"/>
              <a:t>The extraordinary measurements we make result from blood sweat and tears over the details of the apparatus we build and then use</a:t>
            </a:r>
          </a:p>
          <a:p>
            <a:pPr lvl="1"/>
            <a:r>
              <a:rPr lang="en-US" dirty="0"/>
              <a:t>This is every bit as much a part of “Physics” as writing the code to make the final analysis fit</a:t>
            </a:r>
          </a:p>
          <a:p>
            <a:pPr lvl="2"/>
            <a:r>
              <a:rPr lang="en-US" dirty="0"/>
              <a:t>But is not treated that way, to the detriment of our field </a:t>
            </a:r>
          </a:p>
          <a:p>
            <a:r>
              <a:rPr lang="en-US" dirty="0"/>
              <a:t>The art of experimentation is endangered, and (though I tried) is not really accessible via a talk</a:t>
            </a:r>
          </a:p>
          <a:p>
            <a:pPr lvl="1"/>
            <a:r>
              <a:rPr lang="en-US" dirty="0"/>
              <a:t>it is something that must be done first hand</a:t>
            </a:r>
          </a:p>
          <a:p>
            <a:pPr lvl="2"/>
            <a:r>
              <a:rPr lang="en-US" dirty="0"/>
              <a:t>Two week school is a good start, but just the beginning</a:t>
            </a:r>
          </a:p>
          <a:p>
            <a:pPr lvl="1"/>
            <a:r>
              <a:rPr lang="en-US" dirty="0"/>
              <a:t>Opportunities are rare – seize them! </a:t>
            </a:r>
          </a:p>
        </p:txBody>
      </p:sp>
      <p:sp>
        <p:nvSpPr>
          <p:cNvPr id="4" name="Date Placeholder 3"/>
          <p:cNvSpPr>
            <a:spLocks noGrp="1"/>
          </p:cNvSpPr>
          <p:nvPr>
            <p:ph type="dt" sz="half" idx="10"/>
          </p:nvPr>
        </p:nvSpPr>
        <p:spPr/>
        <p:txBody>
          <a:bodyPr/>
          <a:lstStyle/>
          <a:p>
            <a:r>
              <a:rPr lang="en-US"/>
              <a:t>November 22, 2024</a:t>
            </a:r>
          </a:p>
        </p:txBody>
      </p:sp>
      <p:sp>
        <p:nvSpPr>
          <p:cNvPr id="5" name="Slide Number Placeholder 4"/>
          <p:cNvSpPr>
            <a:spLocks noGrp="1"/>
          </p:cNvSpPr>
          <p:nvPr>
            <p:ph type="sldNum" sz="quarter" idx="11"/>
          </p:nvPr>
        </p:nvSpPr>
        <p:spPr/>
        <p:txBody>
          <a:bodyPr/>
          <a:lstStyle/>
          <a:p>
            <a:fld id="{8A7F0B31-3059-45DE-9B5A-A019F848CFB0}" type="slidenum">
              <a:rPr lang="en-US" smtClean="0"/>
              <a:pPr/>
              <a:t>25</a:t>
            </a:fld>
            <a:endParaRPr lang="en-US" dirty="0"/>
          </a:p>
        </p:txBody>
      </p:sp>
      <p:sp>
        <p:nvSpPr>
          <p:cNvPr id="6" name="Footer Placeholder 5"/>
          <p:cNvSpPr>
            <a:spLocks noGrp="1"/>
          </p:cNvSpPr>
          <p:nvPr>
            <p:ph type="ftr" sz="quarter" idx="12"/>
          </p:nvPr>
        </p:nvSpPr>
        <p:spPr/>
        <p:txBody>
          <a:bodyPr/>
          <a:lstStyle/>
          <a:p>
            <a:r>
              <a:rPr lang="en-US"/>
              <a:t>EDIT 2024 -- Putting it all together   |    S. Nahn</a:t>
            </a:r>
            <a:endParaRPr lang="en-US" dirty="0"/>
          </a:p>
        </p:txBody>
      </p:sp>
    </p:spTree>
    <p:extLst>
      <p:ext uri="{BB962C8B-B14F-4D97-AF65-F5344CB8AC3E}">
        <p14:creationId xmlns:p14="http://schemas.microsoft.com/office/powerpoint/2010/main" val="154766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306F-B4D1-F6D1-0154-37E3CCCE7891}"/>
              </a:ext>
            </a:extLst>
          </p:cNvPr>
          <p:cNvSpPr>
            <a:spLocks noGrp="1"/>
          </p:cNvSpPr>
          <p:nvPr>
            <p:ph type="title"/>
          </p:nvPr>
        </p:nvSpPr>
        <p:spPr>
          <a:xfrm>
            <a:off x="335857" y="3175469"/>
            <a:ext cx="11797553" cy="872366"/>
          </a:xfrm>
        </p:spPr>
        <p:txBody>
          <a:bodyPr/>
          <a:lstStyle/>
          <a:p>
            <a:r>
              <a:rPr lang="en-US" dirty="0"/>
              <a:t>Go Build It</a:t>
            </a:r>
          </a:p>
        </p:txBody>
      </p:sp>
      <p:sp>
        <p:nvSpPr>
          <p:cNvPr id="4" name="Date Placeholder 3">
            <a:extLst>
              <a:ext uri="{FF2B5EF4-FFF2-40B4-BE49-F238E27FC236}">
                <a16:creationId xmlns:a16="http://schemas.microsoft.com/office/drawing/2014/main" id="{374440D2-4F97-67B7-6C94-CDE57BBD8858}"/>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98C5E4AE-AE51-24AB-DDA4-5F9D9FF4F02E}"/>
              </a:ext>
            </a:extLst>
          </p:cNvPr>
          <p:cNvSpPr>
            <a:spLocks noGrp="1"/>
          </p:cNvSpPr>
          <p:nvPr>
            <p:ph type="sldNum" sz="quarter" idx="11"/>
          </p:nvPr>
        </p:nvSpPr>
        <p:spPr/>
        <p:txBody>
          <a:bodyPr/>
          <a:lstStyle/>
          <a:p>
            <a:fld id="{8A7F0B31-3059-45DE-9B5A-A019F848CFB0}" type="slidenum">
              <a:rPr lang="en-US" smtClean="0"/>
              <a:pPr/>
              <a:t>26</a:t>
            </a:fld>
            <a:endParaRPr lang="en-US" dirty="0"/>
          </a:p>
        </p:txBody>
      </p:sp>
      <p:sp>
        <p:nvSpPr>
          <p:cNvPr id="6" name="Footer Placeholder 5">
            <a:extLst>
              <a:ext uri="{FF2B5EF4-FFF2-40B4-BE49-F238E27FC236}">
                <a16:creationId xmlns:a16="http://schemas.microsoft.com/office/drawing/2014/main" id="{57DB8345-FDCE-3EFE-9EC9-251477AD4107}"/>
              </a:ext>
            </a:extLst>
          </p:cNvPr>
          <p:cNvSpPr>
            <a:spLocks noGrp="1"/>
          </p:cNvSpPr>
          <p:nvPr>
            <p:ph type="ftr" sz="quarter" idx="12"/>
          </p:nvPr>
        </p:nvSpPr>
        <p:spPr/>
        <p:txBody>
          <a:bodyPr/>
          <a:lstStyle/>
          <a:p>
            <a:r>
              <a:rPr lang="en-US"/>
              <a:t>EDIT 2024 -- Putting it all together   |    S. Nahn</a:t>
            </a:r>
            <a:endParaRPr lang="en-US" dirty="0"/>
          </a:p>
        </p:txBody>
      </p:sp>
    </p:spTree>
    <p:extLst>
      <p:ext uri="{BB962C8B-B14F-4D97-AF65-F5344CB8AC3E}">
        <p14:creationId xmlns:p14="http://schemas.microsoft.com/office/powerpoint/2010/main" val="4177717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131383" y="45383"/>
            <a:ext cx="8704938" cy="873804"/>
          </a:xfrm>
          <a:ln/>
        </p:spPr>
        <p:txBody>
          <a:bodyPr/>
          <a:lstStyle/>
          <a:p>
            <a:pPr>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dirty="0"/>
              <a:t>The b Physicist’s tool: Silicon detectors</a:t>
            </a:r>
          </a:p>
        </p:txBody>
      </p:sp>
      <p:sp>
        <p:nvSpPr>
          <p:cNvPr id="14338" name="Rectangle 2"/>
          <p:cNvSpPr>
            <a:spLocks noGrp="1" noChangeArrowheads="1"/>
          </p:cNvSpPr>
          <p:nvPr>
            <p:ph type="body" idx="1"/>
          </p:nvPr>
        </p:nvSpPr>
        <p:spPr>
          <a:xfrm>
            <a:off x="5198839" y="4153910"/>
            <a:ext cx="5634797" cy="2444350"/>
          </a:xfrm>
          <a:ln/>
        </p:spPr>
        <p:txBody>
          <a:bodyPr/>
          <a:lstStyle/>
          <a:p>
            <a:r>
              <a:rPr lang="en-US" sz="2176" dirty="0"/>
              <a:t>SVXII: 5 double-sided layers</a:t>
            </a:r>
          </a:p>
          <a:p>
            <a:pPr lvl="1"/>
            <a:r>
              <a:rPr lang="en-US" sz="1814" dirty="0"/>
              <a:t>3d hits, added z coverage, </a:t>
            </a:r>
            <a:r>
              <a:rPr lang="en-US" sz="1814" dirty="0">
                <a:solidFill>
                  <a:srgbClr val="00FFFF"/>
                </a:solidFill>
              </a:rPr>
              <a:t>trigger</a:t>
            </a:r>
          </a:p>
          <a:p>
            <a:r>
              <a:rPr lang="en-US" sz="2176" dirty="0"/>
              <a:t>ISL: 2 outer layers</a:t>
            </a:r>
          </a:p>
          <a:p>
            <a:pPr lvl="1"/>
            <a:r>
              <a:rPr lang="en-US" sz="1814" dirty="0"/>
              <a:t>Forward tracking,  Link to COT</a:t>
            </a:r>
          </a:p>
          <a:p>
            <a:r>
              <a:rPr lang="en-US" sz="2176" dirty="0"/>
              <a:t>¾ million channels </a:t>
            </a:r>
            <a:r>
              <a:rPr lang="en-GB" sz="2176" dirty="0"/>
              <a:t>of Silicon</a:t>
            </a:r>
          </a:p>
          <a:p>
            <a:pPr lvl="1"/>
            <a:r>
              <a:rPr lang="en-US" sz="1814" dirty="0"/>
              <a:t>Data Volume = 1.5 MB * Occupancy</a:t>
            </a:r>
          </a:p>
        </p:txBody>
      </p:sp>
      <p:pic>
        <p:nvPicPr>
          <p:cNvPr id="143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0327" y="943919"/>
            <a:ext cx="4618065" cy="29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single_a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25" y="3920703"/>
            <a:ext cx="3898292" cy="2677557"/>
          </a:xfrm>
          <a:prstGeom prst="rect">
            <a:avLst/>
          </a:prstGeom>
          <a:noFill/>
          <a:extLst>
            <a:ext uri="{909E8E84-426E-40DD-AFC4-6F175D3DCCD1}">
              <a14:hiddenFill xmlns:a14="http://schemas.microsoft.com/office/drawing/2010/main">
                <a:solidFill>
                  <a:srgbClr val="FFFFFF"/>
                </a:solidFill>
              </a14:hiddenFill>
            </a:ext>
          </a:extLst>
        </p:spPr>
      </p:pic>
      <p:grpSp>
        <p:nvGrpSpPr>
          <p:cNvPr id="14346" name="Group 10"/>
          <p:cNvGrpSpPr>
            <a:grpSpLocks/>
          </p:cNvGrpSpPr>
          <p:nvPr/>
        </p:nvGrpSpPr>
        <p:grpSpPr bwMode="auto">
          <a:xfrm>
            <a:off x="6966089" y="3086187"/>
            <a:ext cx="2100298" cy="342813"/>
            <a:chOff x="1213" y="2224"/>
            <a:chExt cx="1109" cy="209"/>
          </a:xfrm>
        </p:grpSpPr>
        <p:sp>
          <p:nvSpPr>
            <p:cNvPr id="14347" name="Line 11"/>
            <p:cNvSpPr>
              <a:spLocks noChangeShapeType="1"/>
            </p:cNvSpPr>
            <p:nvPr/>
          </p:nvSpPr>
          <p:spPr bwMode="auto">
            <a:xfrm flipV="1">
              <a:off x="1213" y="2228"/>
              <a:ext cx="1109" cy="7"/>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4348" name="Text Box 12"/>
            <p:cNvSpPr txBox="1">
              <a:spLocks noChangeArrowheads="1"/>
            </p:cNvSpPr>
            <p:nvPr/>
          </p:nvSpPr>
          <p:spPr bwMode="auto">
            <a:xfrm>
              <a:off x="1558" y="2224"/>
              <a:ext cx="288"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0" tIns="45700" rIns="91400" bIns="45700">
              <a:spAutoFit/>
            </a:bodyPr>
            <a:lstStyle>
              <a:lvl1pPr algn="l" defTabSz="1008063">
                <a:defRPr sz="2400">
                  <a:solidFill>
                    <a:schemeClr val="tx1"/>
                  </a:solidFill>
                  <a:latin typeface="Times New Roman" pitchFamily="18" charset="0"/>
                </a:defRPr>
              </a:lvl1pPr>
              <a:lvl2pPr marL="503238" algn="l" defTabSz="1008063">
                <a:defRPr sz="2400">
                  <a:solidFill>
                    <a:schemeClr val="tx1"/>
                  </a:solidFill>
                  <a:latin typeface="Times New Roman" pitchFamily="18" charset="0"/>
                </a:defRPr>
              </a:lvl2pPr>
              <a:lvl3pPr marL="1008063" algn="l" defTabSz="1008063">
                <a:defRPr sz="2400">
                  <a:solidFill>
                    <a:schemeClr val="tx1"/>
                  </a:solidFill>
                  <a:latin typeface="Times New Roman" pitchFamily="18" charset="0"/>
                </a:defRPr>
              </a:lvl3pPr>
              <a:lvl4pPr marL="1511300" algn="l" defTabSz="1008063">
                <a:defRPr sz="2400">
                  <a:solidFill>
                    <a:schemeClr val="tx1"/>
                  </a:solidFill>
                  <a:latin typeface="Times New Roman" pitchFamily="18" charset="0"/>
                </a:defRPr>
              </a:lvl4pPr>
              <a:lvl5pPr marL="2016125" algn="l" defTabSz="1008063">
                <a:defRPr sz="2400">
                  <a:solidFill>
                    <a:schemeClr val="tx1"/>
                  </a:solidFill>
                  <a:latin typeface="Times New Roman" pitchFamily="18" charset="0"/>
                </a:defRPr>
              </a:lvl5pPr>
              <a:lvl6pPr marL="2473325" defTabSz="1008063" eaLnBrk="0" fontAlgn="base" hangingPunct="0">
                <a:spcBef>
                  <a:spcPct val="0"/>
                </a:spcBef>
                <a:spcAft>
                  <a:spcPct val="0"/>
                </a:spcAft>
                <a:defRPr sz="2400">
                  <a:solidFill>
                    <a:schemeClr val="tx1"/>
                  </a:solidFill>
                  <a:latin typeface="Times New Roman" pitchFamily="18" charset="0"/>
                </a:defRPr>
              </a:lvl6pPr>
              <a:lvl7pPr marL="2930525" defTabSz="1008063" eaLnBrk="0" fontAlgn="base" hangingPunct="0">
                <a:spcBef>
                  <a:spcPct val="0"/>
                </a:spcBef>
                <a:spcAft>
                  <a:spcPct val="0"/>
                </a:spcAft>
                <a:defRPr sz="2400">
                  <a:solidFill>
                    <a:schemeClr val="tx1"/>
                  </a:solidFill>
                  <a:latin typeface="Times New Roman" pitchFamily="18" charset="0"/>
                </a:defRPr>
              </a:lvl7pPr>
              <a:lvl8pPr marL="3387725" defTabSz="1008063" eaLnBrk="0" fontAlgn="base" hangingPunct="0">
                <a:spcBef>
                  <a:spcPct val="0"/>
                </a:spcBef>
                <a:spcAft>
                  <a:spcPct val="0"/>
                </a:spcAft>
                <a:defRPr sz="2400">
                  <a:solidFill>
                    <a:schemeClr val="tx1"/>
                  </a:solidFill>
                  <a:latin typeface="Times New Roman" pitchFamily="18" charset="0"/>
                </a:defRPr>
              </a:lvl8pPr>
              <a:lvl9pPr marL="3844925" defTabSz="1008063" eaLnBrk="0" fontAlgn="base" hangingPunct="0">
                <a:spcBef>
                  <a:spcPct val="0"/>
                </a:spcBef>
                <a:spcAft>
                  <a:spcPct val="0"/>
                </a:spcAft>
                <a:defRPr sz="2400">
                  <a:solidFill>
                    <a:schemeClr val="tx1"/>
                  </a:solidFill>
                  <a:latin typeface="Times New Roman" pitchFamily="18" charset="0"/>
                </a:defRPr>
              </a:lvl9pPr>
            </a:lstStyle>
            <a:p>
              <a:r>
                <a:rPr lang="en-US" sz="1632" b="1">
                  <a:solidFill>
                    <a:srgbClr val="FF0000"/>
                  </a:solidFill>
                  <a:latin typeface="Arial" pitchFamily="34" charset="0"/>
                </a:rPr>
                <a:t>1 m</a:t>
              </a:r>
            </a:p>
          </p:txBody>
        </p:sp>
      </p:grpSp>
      <p:pic>
        <p:nvPicPr>
          <p:cNvPr id="14349" name="Picture 13" descr="End_SVXI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026" y="1027413"/>
            <a:ext cx="3774491" cy="2831588"/>
          </a:xfrm>
          <a:prstGeom prst="rect">
            <a:avLst/>
          </a:prstGeom>
          <a:noFill/>
          <a:extLst>
            <a:ext uri="{909E8E84-426E-40DD-AFC4-6F175D3DCCD1}">
              <a14:hiddenFill xmlns:a14="http://schemas.microsoft.com/office/drawing/2010/main">
                <a:solidFill>
                  <a:srgbClr val="FFFFFF"/>
                </a:solidFill>
              </a14:hiddenFill>
            </a:ext>
          </a:extLst>
        </p:spPr>
      </p:pic>
      <p:grpSp>
        <p:nvGrpSpPr>
          <p:cNvPr id="14350" name="Group 14"/>
          <p:cNvGrpSpPr>
            <a:grpSpLocks/>
          </p:cNvGrpSpPr>
          <p:nvPr/>
        </p:nvGrpSpPr>
        <p:grpSpPr bwMode="auto">
          <a:xfrm>
            <a:off x="2014886" y="2324866"/>
            <a:ext cx="1988013" cy="595132"/>
            <a:chOff x="1213" y="2224"/>
            <a:chExt cx="1109" cy="363"/>
          </a:xfrm>
        </p:grpSpPr>
        <p:sp>
          <p:nvSpPr>
            <p:cNvPr id="14351" name="Line 15"/>
            <p:cNvSpPr>
              <a:spLocks noChangeShapeType="1"/>
            </p:cNvSpPr>
            <p:nvPr/>
          </p:nvSpPr>
          <p:spPr bwMode="auto">
            <a:xfrm flipV="1">
              <a:off x="1213" y="2228"/>
              <a:ext cx="1109" cy="7"/>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4352" name="Text Box 16"/>
            <p:cNvSpPr txBox="1">
              <a:spLocks noChangeArrowheads="1"/>
            </p:cNvSpPr>
            <p:nvPr/>
          </p:nvSpPr>
          <p:spPr bwMode="auto">
            <a:xfrm>
              <a:off x="1558" y="2224"/>
              <a:ext cx="406"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0" tIns="45700" rIns="91400" bIns="45700">
              <a:spAutoFit/>
            </a:bodyPr>
            <a:lstStyle>
              <a:lvl1pPr algn="l" defTabSz="1008063">
                <a:defRPr sz="2400">
                  <a:solidFill>
                    <a:schemeClr val="tx1"/>
                  </a:solidFill>
                  <a:latin typeface="Times New Roman" pitchFamily="18" charset="0"/>
                </a:defRPr>
              </a:lvl1pPr>
              <a:lvl2pPr marL="503238" algn="l" defTabSz="1008063">
                <a:defRPr sz="2400">
                  <a:solidFill>
                    <a:schemeClr val="tx1"/>
                  </a:solidFill>
                  <a:latin typeface="Times New Roman" pitchFamily="18" charset="0"/>
                </a:defRPr>
              </a:lvl2pPr>
              <a:lvl3pPr marL="1008063" algn="l" defTabSz="1008063">
                <a:defRPr sz="2400">
                  <a:solidFill>
                    <a:schemeClr val="tx1"/>
                  </a:solidFill>
                  <a:latin typeface="Times New Roman" pitchFamily="18" charset="0"/>
                </a:defRPr>
              </a:lvl3pPr>
              <a:lvl4pPr marL="1511300" algn="l" defTabSz="1008063">
                <a:defRPr sz="2400">
                  <a:solidFill>
                    <a:schemeClr val="tx1"/>
                  </a:solidFill>
                  <a:latin typeface="Times New Roman" pitchFamily="18" charset="0"/>
                </a:defRPr>
              </a:lvl4pPr>
              <a:lvl5pPr marL="2016125" algn="l" defTabSz="1008063">
                <a:defRPr sz="2400">
                  <a:solidFill>
                    <a:schemeClr val="tx1"/>
                  </a:solidFill>
                  <a:latin typeface="Times New Roman" pitchFamily="18" charset="0"/>
                </a:defRPr>
              </a:lvl5pPr>
              <a:lvl6pPr marL="2473325" defTabSz="1008063" eaLnBrk="0" fontAlgn="base" hangingPunct="0">
                <a:spcBef>
                  <a:spcPct val="0"/>
                </a:spcBef>
                <a:spcAft>
                  <a:spcPct val="0"/>
                </a:spcAft>
                <a:defRPr sz="2400">
                  <a:solidFill>
                    <a:schemeClr val="tx1"/>
                  </a:solidFill>
                  <a:latin typeface="Times New Roman" pitchFamily="18" charset="0"/>
                </a:defRPr>
              </a:lvl6pPr>
              <a:lvl7pPr marL="2930525" defTabSz="1008063" eaLnBrk="0" fontAlgn="base" hangingPunct="0">
                <a:spcBef>
                  <a:spcPct val="0"/>
                </a:spcBef>
                <a:spcAft>
                  <a:spcPct val="0"/>
                </a:spcAft>
                <a:defRPr sz="2400">
                  <a:solidFill>
                    <a:schemeClr val="tx1"/>
                  </a:solidFill>
                  <a:latin typeface="Times New Roman" pitchFamily="18" charset="0"/>
                </a:defRPr>
              </a:lvl7pPr>
              <a:lvl8pPr marL="3387725" defTabSz="1008063" eaLnBrk="0" fontAlgn="base" hangingPunct="0">
                <a:spcBef>
                  <a:spcPct val="0"/>
                </a:spcBef>
                <a:spcAft>
                  <a:spcPct val="0"/>
                </a:spcAft>
                <a:defRPr sz="2400">
                  <a:solidFill>
                    <a:schemeClr val="tx1"/>
                  </a:solidFill>
                  <a:latin typeface="Times New Roman" pitchFamily="18" charset="0"/>
                </a:defRPr>
              </a:lvl8pPr>
              <a:lvl9pPr marL="3844925" defTabSz="1008063" eaLnBrk="0" fontAlgn="base" hangingPunct="0">
                <a:spcBef>
                  <a:spcPct val="0"/>
                </a:spcBef>
                <a:spcAft>
                  <a:spcPct val="0"/>
                </a:spcAft>
                <a:defRPr sz="2400">
                  <a:solidFill>
                    <a:schemeClr val="tx1"/>
                  </a:solidFill>
                  <a:latin typeface="Times New Roman" pitchFamily="18" charset="0"/>
                </a:defRPr>
              </a:lvl9pPr>
            </a:lstStyle>
            <a:p>
              <a:r>
                <a:rPr lang="en-US" sz="1632" b="1" dirty="0">
                  <a:solidFill>
                    <a:srgbClr val="FF0000"/>
                  </a:solidFill>
                  <a:latin typeface="Arial" pitchFamily="34" charset="0"/>
                </a:rPr>
                <a:t>11 cm</a:t>
              </a:r>
            </a:p>
          </p:txBody>
        </p:sp>
      </p:grpSp>
      <p:sp>
        <p:nvSpPr>
          <p:cNvPr id="2" name="Date Placeholder 1"/>
          <p:cNvSpPr>
            <a:spLocks noGrp="1"/>
          </p:cNvSpPr>
          <p:nvPr>
            <p:ph type="dt" sz="half" idx="10"/>
          </p:nvPr>
        </p:nvSpPr>
        <p:spPr/>
        <p:txBody>
          <a:bodyPr/>
          <a:lstStyle/>
          <a:p>
            <a:r>
              <a:rPr lang="en-US"/>
              <a:t>November 22, 2024</a:t>
            </a:r>
          </a:p>
        </p:txBody>
      </p:sp>
      <p:sp>
        <p:nvSpPr>
          <p:cNvPr id="3" name="Footer Placeholder 2"/>
          <p:cNvSpPr>
            <a:spLocks noGrp="1"/>
          </p:cNvSpPr>
          <p:nvPr>
            <p:ph type="ftr" sz="quarter" idx="12"/>
          </p:nvPr>
        </p:nvSpPr>
        <p:spPr/>
        <p:txBody>
          <a:bodyPr/>
          <a:lstStyle/>
          <a:p>
            <a:r>
              <a:rPr lang="en-US"/>
              <a:t>EDIT 2024 -- Putting it all together   |    S. Nahn</a:t>
            </a:r>
            <a:endParaRPr lang="en-US" dirty="0"/>
          </a:p>
        </p:txBody>
      </p:sp>
      <p:sp>
        <p:nvSpPr>
          <p:cNvPr id="4" name="Slide Number Placeholder 3"/>
          <p:cNvSpPr>
            <a:spLocks noGrp="1"/>
          </p:cNvSpPr>
          <p:nvPr>
            <p:ph type="sldNum" sz="quarter" idx="11"/>
          </p:nvPr>
        </p:nvSpPr>
        <p:spPr/>
        <p:txBody>
          <a:bodyPr/>
          <a:lstStyle/>
          <a:p>
            <a:fld id="{8A7F0B31-3059-45DE-9B5A-A019F848CFB0}" type="slidenum">
              <a:rPr lang="en-US" smtClean="0"/>
              <a:pPr/>
              <a:t>27</a:t>
            </a:fld>
            <a:endParaRPr lang="en-US" dirty="0"/>
          </a:p>
        </p:txBody>
      </p:sp>
    </p:spTree>
    <p:extLst>
      <p:ext uri="{BB962C8B-B14F-4D97-AF65-F5344CB8AC3E}">
        <p14:creationId xmlns:p14="http://schemas.microsoft.com/office/powerpoint/2010/main" val="9925476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4" name="Rectangle 8"/>
          <p:cNvSpPr>
            <a:spLocks noGrp="1" noChangeArrowheads="1"/>
          </p:cNvSpPr>
          <p:nvPr>
            <p:ph type="title"/>
          </p:nvPr>
        </p:nvSpPr>
        <p:spPr>
          <a:xfrm>
            <a:off x="286870" y="121184"/>
            <a:ext cx="11797553" cy="872366"/>
          </a:xfrm>
          <a:ln/>
          <a:extLst>
            <a:ext uri="{91240B29-F687-4F45-9708-019B960494DF}">
              <a14:hiddenLine xmlns:a14="http://schemas.microsoft.com/office/drawing/2010/main" w="9525">
                <a:solidFill>
                  <a:srgbClr val="000080"/>
                </a:solidFill>
                <a:miter lim="800000"/>
                <a:headEnd/>
                <a:tailEnd/>
              </a14:hiddenLine>
            </a:ext>
          </a:extLst>
        </p:spPr>
        <p:txBody>
          <a:bodyPr/>
          <a:lstStyle/>
          <a:p>
            <a:r>
              <a:rPr lang="en-GB" dirty="0" err="1"/>
              <a:t>Boink</a:t>
            </a:r>
            <a:r>
              <a:rPr lang="en-GB" dirty="0"/>
              <a:t>! Blocked Cooling lines</a:t>
            </a:r>
          </a:p>
        </p:txBody>
      </p:sp>
      <p:sp>
        <p:nvSpPr>
          <p:cNvPr id="116754" name="Rectangle 18"/>
          <p:cNvSpPr>
            <a:spLocks noGrp="1" noChangeArrowheads="1"/>
          </p:cNvSpPr>
          <p:nvPr>
            <p:ph idx="1"/>
          </p:nvPr>
        </p:nvSpPr>
        <p:spPr>
          <a:xfrm>
            <a:off x="287338" y="4201007"/>
            <a:ext cx="8297864" cy="2382355"/>
          </a:xfrm>
        </p:spPr>
        <p:txBody>
          <a:bodyPr>
            <a:normAutofit fontScale="92500" lnSpcReduction="10000"/>
          </a:bodyPr>
          <a:lstStyle/>
          <a:p>
            <a:r>
              <a:rPr lang="en-US" dirty="0"/>
              <a:t>2001 Blockage of 12 Al lines stopped operation of CDF ISL</a:t>
            </a:r>
          </a:p>
          <a:p>
            <a:pPr lvl="1"/>
            <a:r>
              <a:rPr lang="en-US" dirty="0" err="1"/>
              <a:t>Boroscope</a:t>
            </a:r>
            <a:r>
              <a:rPr lang="en-US" dirty="0"/>
              <a:t> shows  epoxy seal beyond elbows</a:t>
            </a:r>
          </a:p>
          <a:p>
            <a:pPr lvl="1"/>
            <a:r>
              <a:rPr lang="en-US" dirty="0"/>
              <a:t>Some both inlet and outlet</a:t>
            </a:r>
          </a:p>
          <a:p>
            <a:pPr lvl="1"/>
            <a:r>
              <a:rPr lang="en-US" dirty="0"/>
              <a:t>Noticed well after installation</a:t>
            </a:r>
          </a:p>
          <a:p>
            <a:pPr lvl="1"/>
            <a:endParaRPr lang="en-US" dirty="0"/>
          </a:p>
          <a:p>
            <a:endParaRPr lang="en-US" dirty="0"/>
          </a:p>
        </p:txBody>
      </p:sp>
      <p:sp>
        <p:nvSpPr>
          <p:cNvPr id="2" name="Date Placeholder 1"/>
          <p:cNvSpPr>
            <a:spLocks noGrp="1"/>
          </p:cNvSpPr>
          <p:nvPr>
            <p:ph type="dt" sz="half" idx="10"/>
          </p:nvPr>
        </p:nvSpPr>
        <p:spPr>
          <a:xfrm>
            <a:off x="1" y="6581016"/>
            <a:ext cx="3606896" cy="265669"/>
          </a:xfrm>
        </p:spPr>
        <p:txBody>
          <a:bodyPr/>
          <a:lstStyle/>
          <a:p>
            <a:r>
              <a:rPr lang="en-US"/>
              <a:t>November 22, 2024</a:t>
            </a:r>
          </a:p>
        </p:txBody>
      </p:sp>
      <p:sp>
        <p:nvSpPr>
          <p:cNvPr id="4" name="Slide Number Placeholder 3"/>
          <p:cNvSpPr>
            <a:spLocks noGrp="1"/>
          </p:cNvSpPr>
          <p:nvPr>
            <p:ph type="sldNum" sz="quarter" idx="11"/>
          </p:nvPr>
        </p:nvSpPr>
        <p:spPr>
          <a:xfrm>
            <a:off x="10935925" y="6584288"/>
            <a:ext cx="1246473" cy="259119"/>
          </a:xfrm>
        </p:spPr>
        <p:txBody>
          <a:bodyPr/>
          <a:lstStyle/>
          <a:p>
            <a:fld id="{8A7F0B31-3059-45DE-9B5A-A019F848CFB0}" type="slidenum">
              <a:rPr lang="en-US" smtClean="0"/>
              <a:pPr/>
              <a:t>28</a:t>
            </a:fld>
            <a:endParaRPr lang="en-US" dirty="0"/>
          </a:p>
        </p:txBody>
      </p:sp>
      <p:sp>
        <p:nvSpPr>
          <p:cNvPr id="3" name="Footer Placeholder 2"/>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pic>
        <p:nvPicPr>
          <p:cNvPr id="116747"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26248" t="28815" r="27572" b="11630"/>
          <a:stretch/>
        </p:blipFill>
        <p:spPr bwMode="auto">
          <a:xfrm>
            <a:off x="8665818" y="3929435"/>
            <a:ext cx="2737606" cy="2650753"/>
          </a:xfrm>
          <a:prstGeom prst="rect">
            <a:avLst/>
          </a:prstGeom>
          <a:noFill/>
          <a:extLst>
            <a:ext uri="{909E8E84-426E-40DD-AFC4-6F175D3DCCD1}">
              <a14:hiddenFill xmlns:a14="http://schemas.microsoft.com/office/drawing/2010/main">
                <a:blipFill dpi="0" rotWithShape="0">
                  <a:blip/>
                  <a:srcRect l="22549" t="20743" r="23454" b="4773"/>
                  <a:stretch>
                    <a:fillRect/>
                  </a:stretch>
                </a:blipFill>
              </a14:hiddenFill>
            </a:ext>
          </a:extLst>
        </p:spPr>
      </p:pic>
      <p:pic>
        <p:nvPicPr>
          <p:cNvPr id="849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533" y="592919"/>
            <a:ext cx="4586848" cy="306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descr="ISL_elbow"/>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l="29460" t="15160" r="21447"/>
          <a:stretch/>
        </p:blipFill>
        <p:spPr bwMode="auto">
          <a:xfrm>
            <a:off x="366291" y="965525"/>
            <a:ext cx="2227091" cy="262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4"/>
          <p:cNvSpPr>
            <a:spLocks noChangeArrowheads="1"/>
          </p:cNvSpPr>
          <p:nvPr/>
        </p:nvSpPr>
        <p:spPr bwMode="auto">
          <a:xfrm>
            <a:off x="703918" y="1689100"/>
            <a:ext cx="1206241" cy="1094189"/>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70"/>
          </a:p>
        </p:txBody>
      </p:sp>
      <p:pic>
        <p:nvPicPr>
          <p:cNvPr id="15" name="Picture 13" descr="isl_cooling"/>
          <p:cNvPicPr preferRelativeResize="0">
            <a:picLocks noChangeAspect="1" noChangeArrowheads="1"/>
          </p:cNvPicPr>
          <p:nvPr/>
        </p:nvPicPr>
        <p:blipFill>
          <a:blip r:embed="rId6" cstate="print">
            <a:lum bright="12000" contrast="6000"/>
            <a:extLst>
              <a:ext uri="{28A0092B-C50C-407E-A947-70E740481C1C}">
                <a14:useLocalDpi xmlns:a14="http://schemas.microsoft.com/office/drawing/2010/main" val="0"/>
              </a:ext>
            </a:extLst>
          </a:blip>
          <a:srcRect l="18750" r="6250"/>
          <a:stretch>
            <a:fillRect/>
          </a:stretch>
        </p:blipFill>
        <p:spPr bwMode="auto">
          <a:xfrm>
            <a:off x="3240660" y="965525"/>
            <a:ext cx="3103419" cy="275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5"/>
          <p:cNvSpPr>
            <a:spLocks noChangeShapeType="1"/>
          </p:cNvSpPr>
          <p:nvPr/>
        </p:nvSpPr>
        <p:spPr bwMode="auto">
          <a:xfrm flipH="1" flipV="1">
            <a:off x="2699183" y="2656993"/>
            <a:ext cx="504047" cy="46065"/>
          </a:xfrm>
          <a:prstGeom prst="line">
            <a:avLst/>
          </a:prstGeom>
          <a:noFill/>
          <a:ln w="38100">
            <a:solidFill>
              <a:srgbClr val="FFFF00"/>
            </a:solidFill>
            <a:round/>
            <a:headEnd/>
            <a:tailEnd type="stealth" w="med" len="med"/>
          </a:ln>
          <a:extLst>
            <a:ext uri="{909E8E84-426E-40DD-AFC4-6F175D3DCCD1}">
              <a14:hiddenFill xmlns:a14="http://schemas.microsoft.com/office/drawing/2010/main">
                <a:noFill/>
              </a14:hiddenFill>
            </a:ext>
          </a:extLst>
        </p:spPr>
        <p:txBody>
          <a:bodyPr/>
          <a:lstStyle/>
          <a:p>
            <a:endParaRPr lang="en-US" sz="1270"/>
          </a:p>
        </p:txBody>
      </p:sp>
      <p:sp>
        <p:nvSpPr>
          <p:cNvPr id="12" name="Oval 16"/>
          <p:cNvSpPr>
            <a:spLocks noChangeArrowheads="1"/>
          </p:cNvSpPr>
          <p:nvPr/>
        </p:nvSpPr>
        <p:spPr bwMode="auto">
          <a:xfrm>
            <a:off x="3183281" y="2531547"/>
            <a:ext cx="325338" cy="3167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70"/>
          </a:p>
        </p:txBody>
      </p:sp>
    </p:spTree>
    <p:extLst>
      <p:ext uri="{BB962C8B-B14F-4D97-AF65-F5344CB8AC3E}">
        <p14:creationId xmlns:p14="http://schemas.microsoft.com/office/powerpoint/2010/main" val="366026166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4" name="Rectangle 8"/>
          <p:cNvSpPr>
            <a:spLocks noGrp="1" noChangeArrowheads="1"/>
          </p:cNvSpPr>
          <p:nvPr>
            <p:ph type="title"/>
          </p:nvPr>
        </p:nvSpPr>
        <p:spPr>
          <a:xfrm>
            <a:off x="286870" y="121184"/>
            <a:ext cx="11797553" cy="872366"/>
          </a:xfrm>
          <a:ln/>
          <a:extLst>
            <a:ext uri="{91240B29-F687-4F45-9708-019B960494DF}">
              <a14:hiddenLine xmlns:a14="http://schemas.microsoft.com/office/drawing/2010/main" w="9525">
                <a:solidFill>
                  <a:srgbClr val="000080"/>
                </a:solidFill>
                <a:miter lim="800000"/>
                <a:headEnd/>
                <a:tailEnd/>
              </a14:hiddenLine>
            </a:ext>
          </a:extLst>
        </p:spPr>
        <p:txBody>
          <a:bodyPr/>
          <a:lstStyle/>
          <a:p>
            <a:r>
              <a:rPr lang="en-GB"/>
              <a:t>ISL Laser Roto-rooting</a:t>
            </a:r>
          </a:p>
        </p:txBody>
      </p:sp>
      <p:sp>
        <p:nvSpPr>
          <p:cNvPr id="2" name="Content Placeholder 1"/>
          <p:cNvSpPr>
            <a:spLocks noGrp="1"/>
          </p:cNvSpPr>
          <p:nvPr>
            <p:ph idx="1"/>
          </p:nvPr>
        </p:nvSpPr>
        <p:spPr>
          <a:xfrm>
            <a:off x="287338" y="1020763"/>
            <a:ext cx="7637462" cy="5562600"/>
          </a:xfrm>
        </p:spPr>
        <p:txBody>
          <a:bodyPr/>
          <a:lstStyle/>
          <a:p>
            <a:r>
              <a:rPr lang="en-US" dirty="0"/>
              <a:t>40W </a:t>
            </a:r>
            <a:r>
              <a:rPr lang="en-US" dirty="0" err="1"/>
              <a:t>Nd</a:t>
            </a:r>
            <a:r>
              <a:rPr lang="en-US" dirty="0"/>
              <a:t>/</a:t>
            </a:r>
            <a:r>
              <a:rPr lang="en-US" dirty="0" err="1"/>
              <a:t>YAg</a:t>
            </a:r>
            <a:r>
              <a:rPr lang="en-US" dirty="0"/>
              <a:t>  Laser  opens 11 of 12 lines</a:t>
            </a:r>
          </a:p>
          <a:p>
            <a:pPr lvl="1"/>
            <a:r>
              <a:rPr lang="en-US" dirty="0"/>
              <a:t>Prisms used to fire laser around corner</a:t>
            </a:r>
          </a:p>
          <a:p>
            <a:pPr lvl="1"/>
            <a:r>
              <a:rPr lang="en-US" dirty="0"/>
              <a:t>Targeting technique</a:t>
            </a:r>
          </a:p>
          <a:p>
            <a:pPr lvl="2"/>
            <a:r>
              <a:rPr lang="en-US" dirty="0"/>
              <a:t> PMT on fiber measures reflections after pulsing laser</a:t>
            </a:r>
          </a:p>
          <a:p>
            <a:pPr lvl="2"/>
            <a:r>
              <a:rPr lang="en-US" dirty="0"/>
              <a:t>Epoxy burn signal distinguishable from that sidewall reflection</a:t>
            </a:r>
          </a:p>
          <a:p>
            <a:pPr lvl="2"/>
            <a:endParaRPr lang="en-US" dirty="0"/>
          </a:p>
          <a:p>
            <a:r>
              <a:rPr lang="en-US" dirty="0"/>
              <a:t>Moral: Boring  Infrastructure Matters</a:t>
            </a:r>
          </a:p>
          <a:p>
            <a:pPr lvl="1"/>
            <a:r>
              <a:rPr lang="en-US" dirty="0"/>
              <a:t>(Same for power systems)</a:t>
            </a:r>
          </a:p>
        </p:txBody>
      </p:sp>
      <p:sp>
        <p:nvSpPr>
          <p:cNvPr id="3" name="Date Placeholder 2"/>
          <p:cNvSpPr>
            <a:spLocks noGrp="1"/>
          </p:cNvSpPr>
          <p:nvPr>
            <p:ph type="dt" sz="half" idx="10"/>
          </p:nvPr>
        </p:nvSpPr>
        <p:spPr>
          <a:xfrm>
            <a:off x="1" y="6581016"/>
            <a:ext cx="3606896" cy="265669"/>
          </a:xfrm>
        </p:spPr>
        <p:txBody>
          <a:bodyPr/>
          <a:lstStyle/>
          <a:p>
            <a:r>
              <a:rPr lang="en-US"/>
              <a:t>November 22, 2024</a:t>
            </a:r>
          </a:p>
        </p:txBody>
      </p:sp>
      <p:sp>
        <p:nvSpPr>
          <p:cNvPr id="5" name="Slide Number Placeholder 4"/>
          <p:cNvSpPr>
            <a:spLocks noGrp="1"/>
          </p:cNvSpPr>
          <p:nvPr>
            <p:ph type="sldNum" sz="quarter" idx="11"/>
          </p:nvPr>
        </p:nvSpPr>
        <p:spPr>
          <a:xfrm>
            <a:off x="10935925" y="6584288"/>
            <a:ext cx="1246473" cy="259119"/>
          </a:xfrm>
        </p:spPr>
        <p:txBody>
          <a:bodyPr/>
          <a:lstStyle/>
          <a:p>
            <a:fld id="{8A7F0B31-3059-45DE-9B5A-A019F848CFB0}" type="slidenum">
              <a:rPr lang="en-US" smtClean="0"/>
              <a:pPr/>
              <a:t>29</a:t>
            </a:fld>
            <a:endParaRPr lang="en-US" dirty="0"/>
          </a:p>
        </p:txBody>
      </p:sp>
      <p:sp>
        <p:nvSpPr>
          <p:cNvPr id="4" name="Footer Placeholder 3"/>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sp>
        <p:nvSpPr>
          <p:cNvPr id="116745" name="AutoShape 9"/>
          <p:cNvSpPr>
            <a:spLocks noChangeArrowheads="1"/>
          </p:cNvSpPr>
          <p:nvPr/>
        </p:nvSpPr>
        <p:spPr bwMode="auto">
          <a:xfrm>
            <a:off x="8020674" y="5422773"/>
            <a:ext cx="214495" cy="323006"/>
          </a:xfrm>
          <a:prstGeom prst="roundRect">
            <a:avLst>
              <a:gd name="adj" fmla="val 65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04" tIns="42434" rIns="81604" bIns="42434">
            <a:spAutoFit/>
          </a:bodyPr>
          <a:lstStyle/>
          <a:p>
            <a:pPr algn="l" defTabSz="827739">
              <a:spcBef>
                <a:spcPts val="397"/>
              </a:spcBef>
              <a:buClr>
                <a:srgbClr val="000000"/>
              </a:buClr>
              <a:buSzPct val="45000"/>
            </a:pPr>
            <a:r>
              <a:rPr lang="en-GB" sz="1542">
                <a:solidFill>
                  <a:srgbClr val="BBE0E3"/>
                </a:solidFill>
                <a:effectLst>
                  <a:outerShdw blurRad="38100" dist="38100" dir="2700000" algn="tl">
                    <a:srgbClr val="FFFFFF"/>
                  </a:outerShdw>
                </a:effectLst>
                <a:cs typeface="Arial" pitchFamily="34" charset="0"/>
              </a:rPr>
              <a:t> </a:t>
            </a:r>
          </a:p>
        </p:txBody>
      </p:sp>
      <p:pic>
        <p:nvPicPr>
          <p:cNvPr id="11675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673" y="542116"/>
            <a:ext cx="4017803" cy="264846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16753"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8911" y="3760689"/>
            <a:ext cx="3921325" cy="255519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342327057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46FC0-08C1-D41B-6B28-C93D6AC4C8EA}"/>
              </a:ext>
            </a:extLst>
          </p:cNvPr>
          <p:cNvSpPr>
            <a:spLocks noGrp="1"/>
          </p:cNvSpPr>
          <p:nvPr>
            <p:ph type="title"/>
          </p:nvPr>
        </p:nvSpPr>
        <p:spPr/>
        <p:txBody>
          <a:bodyPr/>
          <a:lstStyle/>
          <a:p>
            <a:r>
              <a:rPr lang="en-US" dirty="0"/>
              <a:t>“Putting it all together”</a:t>
            </a:r>
          </a:p>
        </p:txBody>
      </p:sp>
      <p:sp>
        <p:nvSpPr>
          <p:cNvPr id="3" name="Content Placeholder 2">
            <a:extLst>
              <a:ext uri="{FF2B5EF4-FFF2-40B4-BE49-F238E27FC236}">
                <a16:creationId xmlns:a16="http://schemas.microsoft.com/office/drawing/2014/main" id="{48E83639-E167-BC6C-3946-B59739981F6F}"/>
              </a:ext>
            </a:extLst>
          </p:cNvPr>
          <p:cNvSpPr>
            <a:spLocks noGrp="1"/>
          </p:cNvSpPr>
          <p:nvPr>
            <p:ph idx="1"/>
          </p:nvPr>
        </p:nvSpPr>
        <p:spPr/>
        <p:txBody>
          <a:bodyPr>
            <a:normAutofit fontScale="92500" lnSpcReduction="10000"/>
          </a:bodyPr>
          <a:lstStyle/>
          <a:p>
            <a:r>
              <a:rPr lang="en-US" dirty="0"/>
              <a:t>WTF kind of title is that?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Will try to explore what it takes to go from a technology to a detector</a:t>
            </a:r>
          </a:p>
          <a:p>
            <a:pPr lvl="1"/>
            <a:r>
              <a:rPr lang="en-US" dirty="0"/>
              <a:t>With a lot of short cuts and hand waving to meet time constraints</a:t>
            </a:r>
          </a:p>
          <a:p>
            <a:pPr lvl="1"/>
            <a:r>
              <a:rPr lang="en-US" dirty="0"/>
              <a:t>and if time allows, some examples where things can go wrong</a:t>
            </a:r>
          </a:p>
        </p:txBody>
      </p:sp>
      <p:sp>
        <p:nvSpPr>
          <p:cNvPr id="4" name="Date Placeholder 3">
            <a:extLst>
              <a:ext uri="{FF2B5EF4-FFF2-40B4-BE49-F238E27FC236}">
                <a16:creationId xmlns:a16="http://schemas.microsoft.com/office/drawing/2014/main" id="{DF21DED0-6E31-EE61-D3B0-F1E3AB37F7AE}"/>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64DD7BAA-441B-A296-AE25-417E6C1F17D9}"/>
              </a:ext>
            </a:extLst>
          </p:cNvPr>
          <p:cNvSpPr>
            <a:spLocks noGrp="1"/>
          </p:cNvSpPr>
          <p:nvPr>
            <p:ph type="sldNum" sz="quarter" idx="11"/>
          </p:nvPr>
        </p:nvSpPr>
        <p:spPr/>
        <p:txBody>
          <a:bodyPr/>
          <a:lstStyle/>
          <a:p>
            <a:fld id="{8A7F0B31-3059-45DE-9B5A-A019F848CFB0}" type="slidenum">
              <a:rPr lang="en-US" smtClean="0"/>
              <a:pPr/>
              <a:t>3</a:t>
            </a:fld>
            <a:endParaRPr lang="en-US" dirty="0"/>
          </a:p>
        </p:txBody>
      </p:sp>
      <p:sp>
        <p:nvSpPr>
          <p:cNvPr id="6" name="Footer Placeholder 5">
            <a:extLst>
              <a:ext uri="{FF2B5EF4-FFF2-40B4-BE49-F238E27FC236}">
                <a16:creationId xmlns:a16="http://schemas.microsoft.com/office/drawing/2014/main" id="{EA4D435E-2EA8-B3EA-4506-83CFD1B62020}"/>
              </a:ext>
            </a:extLst>
          </p:cNvPr>
          <p:cNvSpPr>
            <a:spLocks noGrp="1"/>
          </p:cNvSpPr>
          <p:nvPr>
            <p:ph type="ftr" sz="quarter" idx="12"/>
          </p:nvPr>
        </p:nvSpPr>
        <p:spPr/>
        <p:txBody>
          <a:bodyPr/>
          <a:lstStyle/>
          <a:p>
            <a:r>
              <a:rPr lang="en-US"/>
              <a:t>EDIT 2024 -- Putting it all together   |    S. Nahn</a:t>
            </a:r>
            <a:endParaRPr lang="en-US" dirty="0"/>
          </a:p>
        </p:txBody>
      </p:sp>
      <p:pic>
        <p:nvPicPr>
          <p:cNvPr id="10" name="Picture 9">
            <a:extLst>
              <a:ext uri="{FF2B5EF4-FFF2-40B4-BE49-F238E27FC236}">
                <a16:creationId xmlns:a16="http://schemas.microsoft.com/office/drawing/2014/main" id="{00C8F84F-652B-F27A-9A68-F1CFD541AFA3}"/>
              </a:ext>
            </a:extLst>
          </p:cNvPr>
          <p:cNvPicPr>
            <a:picLocks noChangeAspect="1"/>
          </p:cNvPicPr>
          <p:nvPr/>
        </p:nvPicPr>
        <p:blipFill>
          <a:blip r:embed="rId2"/>
          <a:stretch>
            <a:fillRect/>
          </a:stretch>
        </p:blipFill>
        <p:spPr>
          <a:xfrm>
            <a:off x="1076174" y="1606495"/>
            <a:ext cx="9859751" cy="3029373"/>
          </a:xfrm>
          <a:prstGeom prst="rect">
            <a:avLst/>
          </a:prstGeom>
        </p:spPr>
      </p:pic>
    </p:spTree>
    <p:extLst>
      <p:ext uri="{BB962C8B-B14F-4D97-AF65-F5344CB8AC3E}">
        <p14:creationId xmlns:p14="http://schemas.microsoft.com/office/powerpoint/2010/main" val="404985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286870" y="121184"/>
            <a:ext cx="11797553" cy="872366"/>
          </a:xfrm>
          <a:ln/>
          <a:extLst>
            <a:ext uri="{91240B29-F687-4F45-9708-019B960494DF}">
              <a14:hiddenLine xmlns:a14="http://schemas.microsoft.com/office/drawing/2010/main" w="9525">
                <a:solidFill>
                  <a:srgbClr val="000080"/>
                </a:solidFill>
                <a:miter lim="800000"/>
                <a:headEnd/>
                <a:tailEnd/>
              </a14:hiddenLine>
            </a:ext>
          </a:extLst>
        </p:spPr>
        <p:txBody>
          <a:bodyPr/>
          <a:lstStyle/>
          <a:p>
            <a:r>
              <a:rPr lang="en-GB" dirty="0" err="1"/>
              <a:t>Boink</a:t>
            </a:r>
            <a:r>
              <a:rPr lang="en-GB" dirty="0"/>
              <a:t>! Pickup on L00 signal cables</a:t>
            </a:r>
          </a:p>
        </p:txBody>
      </p:sp>
      <p:sp>
        <p:nvSpPr>
          <p:cNvPr id="96259" name="Rectangle 3"/>
          <p:cNvSpPr>
            <a:spLocks noGrp="1" noChangeArrowheads="1"/>
          </p:cNvSpPr>
          <p:nvPr>
            <p:ph idx="1"/>
          </p:nvPr>
        </p:nvSpPr>
        <p:spPr>
          <a:xfrm>
            <a:off x="287338" y="1020763"/>
            <a:ext cx="5808662" cy="3238835"/>
          </a:xfrm>
          <a:ln/>
        </p:spPr>
        <p:txBody>
          <a:bodyPr>
            <a:normAutofit lnSpcReduction="10000"/>
          </a:bodyPr>
          <a:lstStyle/>
          <a:p>
            <a:r>
              <a:rPr lang="en-GB" dirty="0"/>
              <a:t>Noise on </a:t>
            </a:r>
            <a:r>
              <a:rPr lang="en-GB" dirty="0" err="1"/>
              <a:t>analog</a:t>
            </a:r>
            <a:r>
              <a:rPr lang="en-GB" dirty="0"/>
              <a:t> signal cables</a:t>
            </a:r>
          </a:p>
          <a:p>
            <a:pPr lvl="1"/>
            <a:r>
              <a:rPr lang="en-GB" dirty="0"/>
              <a:t>Largest pickup at edges of cables</a:t>
            </a:r>
          </a:p>
          <a:p>
            <a:pPr lvl="1"/>
            <a:r>
              <a:rPr lang="en-GB" dirty="0"/>
              <a:t>Coherent and incoherent sources</a:t>
            </a:r>
          </a:p>
          <a:p>
            <a:pPr lvl="2"/>
            <a:r>
              <a:rPr lang="en-GB" dirty="0"/>
              <a:t>Noise shapes</a:t>
            </a:r>
          </a:p>
          <a:p>
            <a:pPr lvl="2"/>
            <a:r>
              <a:rPr lang="en-GB" dirty="0"/>
              <a:t>Pedestal shifts</a:t>
            </a:r>
          </a:p>
          <a:p>
            <a:r>
              <a:rPr lang="en-GB" dirty="0"/>
              <a:t>Solution: Offline Pedestal Fit</a:t>
            </a:r>
          </a:p>
          <a:p>
            <a:r>
              <a:rPr lang="en-GB" dirty="0">
                <a:solidFill>
                  <a:srgbClr val="FF0000"/>
                </a:solidFill>
                <a:sym typeface="Symbol" pitchFamily="18" charset="2"/>
              </a:rPr>
              <a:t> L00 in READALL mode</a:t>
            </a:r>
          </a:p>
        </p:txBody>
      </p:sp>
      <p:sp>
        <p:nvSpPr>
          <p:cNvPr id="2" name="Date Placeholder 1"/>
          <p:cNvSpPr>
            <a:spLocks noGrp="1"/>
          </p:cNvSpPr>
          <p:nvPr>
            <p:ph type="dt" sz="half" idx="10"/>
          </p:nvPr>
        </p:nvSpPr>
        <p:spPr>
          <a:xfrm>
            <a:off x="0" y="6581775"/>
            <a:ext cx="3606800" cy="265113"/>
          </a:xfrm>
        </p:spPr>
        <p:txBody>
          <a:bodyPr/>
          <a:lstStyle/>
          <a:p>
            <a:r>
              <a:rPr lang="en-US"/>
              <a:t>November 22, 2024</a:t>
            </a:r>
          </a:p>
        </p:txBody>
      </p:sp>
      <p:sp>
        <p:nvSpPr>
          <p:cNvPr id="4" name="Slide Number Placeholder 3"/>
          <p:cNvSpPr>
            <a:spLocks noGrp="1"/>
          </p:cNvSpPr>
          <p:nvPr>
            <p:ph type="sldNum" sz="quarter" idx="11"/>
          </p:nvPr>
        </p:nvSpPr>
        <p:spPr>
          <a:xfrm>
            <a:off x="10935925" y="6584288"/>
            <a:ext cx="1246473" cy="259119"/>
          </a:xfrm>
        </p:spPr>
        <p:txBody>
          <a:bodyPr/>
          <a:lstStyle/>
          <a:p>
            <a:fld id="{8A7F0B31-3059-45DE-9B5A-A019F848CFB0}" type="slidenum">
              <a:rPr lang="en-US" smtClean="0"/>
              <a:pPr/>
              <a:t>30</a:t>
            </a:fld>
            <a:endParaRPr lang="en-US" dirty="0"/>
          </a:p>
        </p:txBody>
      </p:sp>
      <p:sp>
        <p:nvSpPr>
          <p:cNvPr id="3" name="Footer Placeholder 2"/>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grpSp>
        <p:nvGrpSpPr>
          <p:cNvPr id="96260" name="Group 4"/>
          <p:cNvGrpSpPr>
            <a:grpSpLocks/>
          </p:cNvGrpSpPr>
          <p:nvPr/>
        </p:nvGrpSpPr>
        <p:grpSpPr bwMode="auto">
          <a:xfrm>
            <a:off x="6301856" y="1186186"/>
            <a:ext cx="4144454" cy="3542725"/>
            <a:chOff x="3462" y="824"/>
            <a:chExt cx="2880" cy="2460"/>
          </a:xfrm>
        </p:grpSpPr>
        <p:pic>
          <p:nvPicPr>
            <p:cNvPr id="962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 y="824"/>
              <a:ext cx="2880" cy="246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96262" name="Line 6"/>
            <p:cNvSpPr>
              <a:spLocks noChangeShapeType="1"/>
            </p:cNvSpPr>
            <p:nvPr/>
          </p:nvSpPr>
          <p:spPr bwMode="auto">
            <a:xfrm>
              <a:off x="3905" y="1793"/>
              <a:ext cx="1082" cy="1"/>
            </a:xfrm>
            <a:prstGeom prst="line">
              <a:avLst/>
            </a:prstGeom>
            <a:noFill/>
            <a:ln w="2844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263" name="Line 7"/>
            <p:cNvSpPr>
              <a:spLocks noChangeShapeType="1"/>
            </p:cNvSpPr>
            <p:nvPr/>
          </p:nvSpPr>
          <p:spPr bwMode="auto">
            <a:xfrm>
              <a:off x="4964" y="1675"/>
              <a:ext cx="1082" cy="1"/>
            </a:xfrm>
            <a:prstGeom prst="line">
              <a:avLst/>
            </a:prstGeom>
            <a:noFill/>
            <a:ln w="2844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264" name="AutoShape 8"/>
            <p:cNvSpPr>
              <a:spLocks noChangeArrowheads="1"/>
            </p:cNvSpPr>
            <p:nvPr/>
          </p:nvSpPr>
          <p:spPr bwMode="auto">
            <a:xfrm>
              <a:off x="3903" y="1484"/>
              <a:ext cx="723" cy="266"/>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571" tIns="41785" rIns="83571" bIns="41785">
              <a:spAutoFit/>
            </a:bodyPr>
            <a:lstStyle/>
            <a:p>
              <a:pPr algn="l">
                <a:lnSpc>
                  <a:spcPct val="89000"/>
                </a:lnSpc>
                <a:spcBef>
                  <a:spcPts val="408"/>
                </a:spcBef>
                <a:buClr>
                  <a:srgbClr val="000000"/>
                </a:buClr>
                <a:buSzPct val="45000"/>
                <a:tabLst>
                  <a:tab pos="656433" algn="l"/>
                </a:tabLst>
              </a:pPr>
              <a:r>
                <a:rPr lang="en-GB" sz="2176">
                  <a:solidFill>
                    <a:srgbClr val="114FFB"/>
                  </a:solidFill>
                  <a:latin typeface="Nimbus Roman No9 L" pitchFamily="16" charset="0"/>
                </a:rPr>
                <a:t>Cable 1</a:t>
              </a:r>
            </a:p>
          </p:txBody>
        </p:sp>
        <p:sp>
          <p:nvSpPr>
            <p:cNvPr id="96265" name="AutoShape 9"/>
            <p:cNvSpPr>
              <a:spLocks noChangeArrowheads="1"/>
            </p:cNvSpPr>
            <p:nvPr/>
          </p:nvSpPr>
          <p:spPr bwMode="auto">
            <a:xfrm>
              <a:off x="5062" y="1380"/>
              <a:ext cx="723" cy="266"/>
            </a:xfrm>
            <a:prstGeom prst="roundRect">
              <a:avLst>
                <a:gd name="adj" fmla="val 22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571" tIns="41785" rIns="83571" bIns="41785">
              <a:spAutoFit/>
            </a:bodyPr>
            <a:lstStyle/>
            <a:p>
              <a:pPr algn="l">
                <a:lnSpc>
                  <a:spcPct val="89000"/>
                </a:lnSpc>
                <a:spcBef>
                  <a:spcPts val="408"/>
                </a:spcBef>
                <a:buClr>
                  <a:srgbClr val="000000"/>
                </a:buClr>
                <a:buSzPct val="45000"/>
                <a:tabLst>
                  <a:tab pos="656433" algn="l"/>
                </a:tabLst>
              </a:pPr>
              <a:r>
                <a:rPr lang="en-GB" sz="2176">
                  <a:solidFill>
                    <a:srgbClr val="114FFB"/>
                  </a:solidFill>
                  <a:latin typeface="Nimbus Roman No9 L" pitchFamily="16" charset="0"/>
                </a:rPr>
                <a:t>Cable 2</a:t>
              </a:r>
            </a:p>
          </p:txBody>
        </p:sp>
      </p:grpSp>
      <p:grpSp>
        <p:nvGrpSpPr>
          <p:cNvPr id="96338" name="Group 82"/>
          <p:cNvGrpSpPr>
            <a:grpSpLocks/>
          </p:cNvGrpSpPr>
          <p:nvPr/>
        </p:nvGrpSpPr>
        <p:grpSpPr bwMode="auto">
          <a:xfrm>
            <a:off x="4169887" y="4317202"/>
            <a:ext cx="6341204" cy="2232737"/>
            <a:chOff x="1878" y="2866"/>
            <a:chExt cx="4405" cy="1551"/>
          </a:xfrm>
        </p:grpSpPr>
        <p:sp>
          <p:nvSpPr>
            <p:cNvPr id="96266" name="Freeform 10"/>
            <p:cNvSpPr>
              <a:spLocks noChangeArrowheads="1"/>
            </p:cNvSpPr>
            <p:nvPr/>
          </p:nvSpPr>
          <p:spPr bwMode="auto">
            <a:xfrm>
              <a:off x="1878" y="3330"/>
              <a:ext cx="319" cy="62"/>
            </a:xfrm>
            <a:custGeom>
              <a:avLst/>
              <a:gdLst>
                <a:gd name="T0" fmla="*/ 0 w 1407"/>
                <a:gd name="T1" fmla="*/ 271 h 272"/>
                <a:gd name="T2" fmla="*/ 0 w 1407"/>
                <a:gd name="T3" fmla="*/ 140 h 272"/>
                <a:gd name="T4" fmla="*/ 138 w 1407"/>
                <a:gd name="T5" fmla="*/ 0 h 272"/>
                <a:gd name="T6" fmla="*/ 1406 w 1407"/>
                <a:gd name="T7" fmla="*/ 0 h 272"/>
                <a:gd name="T8" fmla="*/ 1406 w 1407"/>
                <a:gd name="T9" fmla="*/ 131 h 272"/>
                <a:gd name="T10" fmla="*/ 1267 w 1407"/>
                <a:gd name="T11" fmla="*/ 271 h 272"/>
                <a:gd name="T12" fmla="*/ 0 w 1407"/>
                <a:gd name="T13" fmla="*/ 271 h 272"/>
              </a:gdLst>
              <a:ahLst/>
              <a:cxnLst>
                <a:cxn ang="0">
                  <a:pos x="T0" y="T1"/>
                </a:cxn>
                <a:cxn ang="0">
                  <a:pos x="T2" y="T3"/>
                </a:cxn>
                <a:cxn ang="0">
                  <a:pos x="T4" y="T5"/>
                </a:cxn>
                <a:cxn ang="0">
                  <a:pos x="T6" y="T7"/>
                </a:cxn>
                <a:cxn ang="0">
                  <a:pos x="T8" y="T9"/>
                </a:cxn>
                <a:cxn ang="0">
                  <a:pos x="T10" y="T11"/>
                </a:cxn>
                <a:cxn ang="0">
                  <a:pos x="T12" y="T13"/>
                </a:cxn>
              </a:cxnLst>
              <a:rect l="0" t="0" r="r" b="b"/>
              <a:pathLst>
                <a:path w="1407" h="272">
                  <a:moveTo>
                    <a:pt x="0" y="271"/>
                  </a:moveTo>
                  <a:lnTo>
                    <a:pt x="0" y="140"/>
                  </a:lnTo>
                  <a:lnTo>
                    <a:pt x="138" y="0"/>
                  </a:lnTo>
                  <a:lnTo>
                    <a:pt x="1406" y="0"/>
                  </a:lnTo>
                  <a:lnTo>
                    <a:pt x="1406" y="131"/>
                  </a:lnTo>
                  <a:lnTo>
                    <a:pt x="1267" y="271"/>
                  </a:lnTo>
                  <a:lnTo>
                    <a:pt x="0" y="271"/>
                  </a:lnTo>
                </a:path>
              </a:pathLst>
            </a:custGeom>
            <a:solidFill>
              <a:srgbClr val="C0C0C0"/>
            </a:solidFill>
            <a:ln w="9360">
              <a:solidFill>
                <a:srgbClr val="808080"/>
              </a:solidFill>
              <a:round/>
              <a:headEnd/>
              <a:tailEnd/>
            </a:ln>
          </p:spPr>
          <p:txBody>
            <a:bodyPr wrap="none" anchor="ctr"/>
            <a:lstStyle/>
            <a:p>
              <a:endParaRPr lang="en-US" sz="1270"/>
            </a:p>
          </p:txBody>
        </p:sp>
        <p:sp>
          <p:nvSpPr>
            <p:cNvPr id="96267" name="Freeform 11"/>
            <p:cNvSpPr>
              <a:spLocks noChangeArrowheads="1"/>
            </p:cNvSpPr>
            <p:nvPr/>
          </p:nvSpPr>
          <p:spPr bwMode="auto">
            <a:xfrm>
              <a:off x="1878" y="3330"/>
              <a:ext cx="319" cy="32"/>
            </a:xfrm>
            <a:custGeom>
              <a:avLst/>
              <a:gdLst>
                <a:gd name="T0" fmla="*/ 0 w 1407"/>
                <a:gd name="T1" fmla="*/ 140 h 141"/>
                <a:gd name="T2" fmla="*/ 138 w 1407"/>
                <a:gd name="T3" fmla="*/ 0 h 141"/>
                <a:gd name="T4" fmla="*/ 1406 w 1407"/>
                <a:gd name="T5" fmla="*/ 0 h 141"/>
                <a:gd name="T6" fmla="*/ 1267 w 1407"/>
                <a:gd name="T7" fmla="*/ 140 h 141"/>
                <a:gd name="T8" fmla="*/ 0 w 1407"/>
                <a:gd name="T9" fmla="*/ 140 h 141"/>
              </a:gdLst>
              <a:ahLst/>
              <a:cxnLst>
                <a:cxn ang="0">
                  <a:pos x="T0" y="T1"/>
                </a:cxn>
                <a:cxn ang="0">
                  <a:pos x="T2" y="T3"/>
                </a:cxn>
                <a:cxn ang="0">
                  <a:pos x="T4" y="T5"/>
                </a:cxn>
                <a:cxn ang="0">
                  <a:pos x="T6" y="T7"/>
                </a:cxn>
                <a:cxn ang="0">
                  <a:pos x="T8" y="T9"/>
                </a:cxn>
              </a:cxnLst>
              <a:rect l="0" t="0" r="r" b="b"/>
              <a:pathLst>
                <a:path w="1407" h="141">
                  <a:moveTo>
                    <a:pt x="0" y="140"/>
                  </a:moveTo>
                  <a:lnTo>
                    <a:pt x="138" y="0"/>
                  </a:lnTo>
                  <a:lnTo>
                    <a:pt x="1406" y="0"/>
                  </a:lnTo>
                  <a:lnTo>
                    <a:pt x="1267" y="140"/>
                  </a:lnTo>
                  <a:lnTo>
                    <a:pt x="0" y="140"/>
                  </a:lnTo>
                </a:path>
              </a:pathLst>
            </a:custGeom>
            <a:solidFill>
              <a:srgbClr val="D2D2D2"/>
            </a:solidFill>
            <a:ln w="9360">
              <a:solidFill>
                <a:srgbClr val="808080"/>
              </a:solidFill>
              <a:round/>
              <a:headEnd/>
              <a:tailEnd/>
            </a:ln>
          </p:spPr>
          <p:txBody>
            <a:bodyPr wrap="none" anchor="ctr"/>
            <a:lstStyle/>
            <a:p>
              <a:endParaRPr lang="en-US" sz="1270"/>
            </a:p>
          </p:txBody>
        </p:sp>
        <p:sp>
          <p:nvSpPr>
            <p:cNvPr id="96268" name="Freeform 12"/>
            <p:cNvSpPr>
              <a:spLocks noChangeArrowheads="1"/>
            </p:cNvSpPr>
            <p:nvPr/>
          </p:nvSpPr>
          <p:spPr bwMode="auto">
            <a:xfrm>
              <a:off x="2165" y="3330"/>
              <a:ext cx="32" cy="62"/>
            </a:xfrm>
            <a:custGeom>
              <a:avLst/>
              <a:gdLst>
                <a:gd name="T0" fmla="*/ 0 w 140"/>
                <a:gd name="T1" fmla="*/ 271 h 272"/>
                <a:gd name="T2" fmla="*/ 0 w 140"/>
                <a:gd name="T3" fmla="*/ 140 h 272"/>
                <a:gd name="T4" fmla="*/ 139 w 140"/>
                <a:gd name="T5" fmla="*/ 0 h 272"/>
                <a:gd name="T6" fmla="*/ 139 w 140"/>
                <a:gd name="T7" fmla="*/ 131 h 272"/>
                <a:gd name="T8" fmla="*/ 0 w 140"/>
                <a:gd name="T9" fmla="*/ 271 h 272"/>
              </a:gdLst>
              <a:ahLst/>
              <a:cxnLst>
                <a:cxn ang="0">
                  <a:pos x="T0" y="T1"/>
                </a:cxn>
                <a:cxn ang="0">
                  <a:pos x="T2" y="T3"/>
                </a:cxn>
                <a:cxn ang="0">
                  <a:pos x="T4" y="T5"/>
                </a:cxn>
                <a:cxn ang="0">
                  <a:pos x="T6" y="T7"/>
                </a:cxn>
                <a:cxn ang="0">
                  <a:pos x="T8" y="T9"/>
                </a:cxn>
              </a:cxnLst>
              <a:rect l="0" t="0" r="r" b="b"/>
              <a:pathLst>
                <a:path w="140" h="272">
                  <a:moveTo>
                    <a:pt x="0" y="271"/>
                  </a:moveTo>
                  <a:lnTo>
                    <a:pt x="0" y="140"/>
                  </a:lnTo>
                  <a:lnTo>
                    <a:pt x="139" y="0"/>
                  </a:lnTo>
                  <a:lnTo>
                    <a:pt x="139" y="131"/>
                  </a:lnTo>
                  <a:lnTo>
                    <a:pt x="0" y="271"/>
                  </a:lnTo>
                </a:path>
              </a:pathLst>
            </a:custGeom>
            <a:solidFill>
              <a:srgbClr val="A5A5A5"/>
            </a:solidFill>
            <a:ln w="9360">
              <a:solidFill>
                <a:srgbClr val="808080"/>
              </a:solidFill>
              <a:round/>
              <a:headEnd/>
              <a:tailEnd/>
            </a:ln>
          </p:spPr>
          <p:txBody>
            <a:bodyPr wrap="none" anchor="ctr"/>
            <a:lstStyle/>
            <a:p>
              <a:endParaRPr lang="en-US" sz="1270"/>
            </a:p>
          </p:txBody>
        </p:sp>
        <p:sp>
          <p:nvSpPr>
            <p:cNvPr id="96269" name="Freeform 13"/>
            <p:cNvSpPr>
              <a:spLocks noChangeArrowheads="1"/>
            </p:cNvSpPr>
            <p:nvPr/>
          </p:nvSpPr>
          <p:spPr bwMode="auto">
            <a:xfrm>
              <a:off x="2274" y="3330"/>
              <a:ext cx="319" cy="62"/>
            </a:xfrm>
            <a:custGeom>
              <a:avLst/>
              <a:gdLst>
                <a:gd name="T0" fmla="*/ 0 w 1407"/>
                <a:gd name="T1" fmla="*/ 271 h 272"/>
                <a:gd name="T2" fmla="*/ 0 w 1407"/>
                <a:gd name="T3" fmla="*/ 140 h 272"/>
                <a:gd name="T4" fmla="*/ 138 w 1407"/>
                <a:gd name="T5" fmla="*/ 0 h 272"/>
                <a:gd name="T6" fmla="*/ 1406 w 1407"/>
                <a:gd name="T7" fmla="*/ 0 h 272"/>
                <a:gd name="T8" fmla="*/ 1406 w 1407"/>
                <a:gd name="T9" fmla="*/ 131 h 272"/>
                <a:gd name="T10" fmla="*/ 1267 w 1407"/>
                <a:gd name="T11" fmla="*/ 271 h 272"/>
                <a:gd name="T12" fmla="*/ 0 w 1407"/>
                <a:gd name="T13" fmla="*/ 271 h 272"/>
              </a:gdLst>
              <a:ahLst/>
              <a:cxnLst>
                <a:cxn ang="0">
                  <a:pos x="T0" y="T1"/>
                </a:cxn>
                <a:cxn ang="0">
                  <a:pos x="T2" y="T3"/>
                </a:cxn>
                <a:cxn ang="0">
                  <a:pos x="T4" y="T5"/>
                </a:cxn>
                <a:cxn ang="0">
                  <a:pos x="T6" y="T7"/>
                </a:cxn>
                <a:cxn ang="0">
                  <a:pos x="T8" y="T9"/>
                </a:cxn>
                <a:cxn ang="0">
                  <a:pos x="T10" y="T11"/>
                </a:cxn>
                <a:cxn ang="0">
                  <a:pos x="T12" y="T13"/>
                </a:cxn>
              </a:cxnLst>
              <a:rect l="0" t="0" r="r" b="b"/>
              <a:pathLst>
                <a:path w="1407" h="272">
                  <a:moveTo>
                    <a:pt x="0" y="271"/>
                  </a:moveTo>
                  <a:lnTo>
                    <a:pt x="0" y="140"/>
                  </a:lnTo>
                  <a:lnTo>
                    <a:pt x="138" y="0"/>
                  </a:lnTo>
                  <a:lnTo>
                    <a:pt x="1406" y="0"/>
                  </a:lnTo>
                  <a:lnTo>
                    <a:pt x="1406" y="131"/>
                  </a:lnTo>
                  <a:lnTo>
                    <a:pt x="1267" y="271"/>
                  </a:lnTo>
                  <a:lnTo>
                    <a:pt x="0" y="271"/>
                  </a:lnTo>
                </a:path>
              </a:pathLst>
            </a:custGeom>
            <a:solidFill>
              <a:srgbClr val="C0C0C0"/>
            </a:solidFill>
            <a:ln w="9360">
              <a:solidFill>
                <a:srgbClr val="808080"/>
              </a:solidFill>
              <a:round/>
              <a:headEnd/>
              <a:tailEnd/>
            </a:ln>
          </p:spPr>
          <p:txBody>
            <a:bodyPr wrap="none" anchor="ctr"/>
            <a:lstStyle/>
            <a:p>
              <a:endParaRPr lang="en-US" sz="1270"/>
            </a:p>
          </p:txBody>
        </p:sp>
        <p:sp>
          <p:nvSpPr>
            <p:cNvPr id="96270" name="Freeform 14"/>
            <p:cNvSpPr>
              <a:spLocks noChangeArrowheads="1"/>
            </p:cNvSpPr>
            <p:nvPr/>
          </p:nvSpPr>
          <p:spPr bwMode="auto">
            <a:xfrm>
              <a:off x="2274" y="3330"/>
              <a:ext cx="319" cy="32"/>
            </a:xfrm>
            <a:custGeom>
              <a:avLst/>
              <a:gdLst>
                <a:gd name="T0" fmla="*/ 0 w 1407"/>
                <a:gd name="T1" fmla="*/ 140 h 141"/>
                <a:gd name="T2" fmla="*/ 138 w 1407"/>
                <a:gd name="T3" fmla="*/ 0 h 141"/>
                <a:gd name="T4" fmla="*/ 1406 w 1407"/>
                <a:gd name="T5" fmla="*/ 0 h 141"/>
                <a:gd name="T6" fmla="*/ 1267 w 1407"/>
                <a:gd name="T7" fmla="*/ 140 h 141"/>
                <a:gd name="T8" fmla="*/ 0 w 1407"/>
                <a:gd name="T9" fmla="*/ 140 h 141"/>
              </a:gdLst>
              <a:ahLst/>
              <a:cxnLst>
                <a:cxn ang="0">
                  <a:pos x="T0" y="T1"/>
                </a:cxn>
                <a:cxn ang="0">
                  <a:pos x="T2" y="T3"/>
                </a:cxn>
                <a:cxn ang="0">
                  <a:pos x="T4" y="T5"/>
                </a:cxn>
                <a:cxn ang="0">
                  <a:pos x="T6" y="T7"/>
                </a:cxn>
                <a:cxn ang="0">
                  <a:pos x="T8" y="T9"/>
                </a:cxn>
              </a:cxnLst>
              <a:rect l="0" t="0" r="r" b="b"/>
              <a:pathLst>
                <a:path w="1407" h="141">
                  <a:moveTo>
                    <a:pt x="0" y="140"/>
                  </a:moveTo>
                  <a:lnTo>
                    <a:pt x="138" y="0"/>
                  </a:lnTo>
                  <a:lnTo>
                    <a:pt x="1406" y="0"/>
                  </a:lnTo>
                  <a:lnTo>
                    <a:pt x="1267" y="140"/>
                  </a:lnTo>
                  <a:lnTo>
                    <a:pt x="0" y="140"/>
                  </a:lnTo>
                </a:path>
              </a:pathLst>
            </a:custGeom>
            <a:solidFill>
              <a:srgbClr val="D2D2D2"/>
            </a:solidFill>
            <a:ln w="9360">
              <a:solidFill>
                <a:srgbClr val="808080"/>
              </a:solidFill>
              <a:round/>
              <a:headEnd/>
              <a:tailEnd/>
            </a:ln>
          </p:spPr>
          <p:txBody>
            <a:bodyPr wrap="none" anchor="ctr"/>
            <a:lstStyle/>
            <a:p>
              <a:endParaRPr lang="en-US" sz="1270"/>
            </a:p>
          </p:txBody>
        </p:sp>
        <p:sp>
          <p:nvSpPr>
            <p:cNvPr id="96271" name="Freeform 15"/>
            <p:cNvSpPr>
              <a:spLocks noChangeArrowheads="1"/>
            </p:cNvSpPr>
            <p:nvPr/>
          </p:nvSpPr>
          <p:spPr bwMode="auto">
            <a:xfrm>
              <a:off x="2561" y="3330"/>
              <a:ext cx="32" cy="62"/>
            </a:xfrm>
            <a:custGeom>
              <a:avLst/>
              <a:gdLst>
                <a:gd name="T0" fmla="*/ 0 w 140"/>
                <a:gd name="T1" fmla="*/ 271 h 272"/>
                <a:gd name="T2" fmla="*/ 0 w 140"/>
                <a:gd name="T3" fmla="*/ 140 h 272"/>
                <a:gd name="T4" fmla="*/ 139 w 140"/>
                <a:gd name="T5" fmla="*/ 0 h 272"/>
                <a:gd name="T6" fmla="*/ 139 w 140"/>
                <a:gd name="T7" fmla="*/ 131 h 272"/>
                <a:gd name="T8" fmla="*/ 0 w 140"/>
                <a:gd name="T9" fmla="*/ 271 h 272"/>
              </a:gdLst>
              <a:ahLst/>
              <a:cxnLst>
                <a:cxn ang="0">
                  <a:pos x="T0" y="T1"/>
                </a:cxn>
                <a:cxn ang="0">
                  <a:pos x="T2" y="T3"/>
                </a:cxn>
                <a:cxn ang="0">
                  <a:pos x="T4" y="T5"/>
                </a:cxn>
                <a:cxn ang="0">
                  <a:pos x="T6" y="T7"/>
                </a:cxn>
                <a:cxn ang="0">
                  <a:pos x="T8" y="T9"/>
                </a:cxn>
              </a:cxnLst>
              <a:rect l="0" t="0" r="r" b="b"/>
              <a:pathLst>
                <a:path w="140" h="272">
                  <a:moveTo>
                    <a:pt x="0" y="271"/>
                  </a:moveTo>
                  <a:lnTo>
                    <a:pt x="0" y="140"/>
                  </a:lnTo>
                  <a:lnTo>
                    <a:pt x="139" y="0"/>
                  </a:lnTo>
                  <a:lnTo>
                    <a:pt x="139" y="131"/>
                  </a:lnTo>
                  <a:lnTo>
                    <a:pt x="0" y="271"/>
                  </a:lnTo>
                </a:path>
              </a:pathLst>
            </a:custGeom>
            <a:solidFill>
              <a:srgbClr val="A5A5A5"/>
            </a:solidFill>
            <a:ln w="9360">
              <a:solidFill>
                <a:srgbClr val="808080"/>
              </a:solidFill>
              <a:round/>
              <a:headEnd/>
              <a:tailEnd/>
            </a:ln>
          </p:spPr>
          <p:txBody>
            <a:bodyPr wrap="none" anchor="ctr"/>
            <a:lstStyle/>
            <a:p>
              <a:endParaRPr lang="en-US" sz="1270"/>
            </a:p>
          </p:txBody>
        </p:sp>
        <p:sp>
          <p:nvSpPr>
            <p:cNvPr id="96272" name="Freeform 16"/>
            <p:cNvSpPr>
              <a:spLocks noChangeArrowheads="1"/>
            </p:cNvSpPr>
            <p:nvPr/>
          </p:nvSpPr>
          <p:spPr bwMode="auto">
            <a:xfrm>
              <a:off x="2669" y="3330"/>
              <a:ext cx="319" cy="62"/>
            </a:xfrm>
            <a:custGeom>
              <a:avLst/>
              <a:gdLst>
                <a:gd name="T0" fmla="*/ 0 w 1406"/>
                <a:gd name="T1" fmla="*/ 271 h 272"/>
                <a:gd name="T2" fmla="*/ 0 w 1406"/>
                <a:gd name="T3" fmla="*/ 140 h 272"/>
                <a:gd name="T4" fmla="*/ 138 w 1406"/>
                <a:gd name="T5" fmla="*/ 0 h 272"/>
                <a:gd name="T6" fmla="*/ 1405 w 1406"/>
                <a:gd name="T7" fmla="*/ 0 h 272"/>
                <a:gd name="T8" fmla="*/ 1405 w 1406"/>
                <a:gd name="T9" fmla="*/ 131 h 272"/>
                <a:gd name="T10" fmla="*/ 1266 w 1406"/>
                <a:gd name="T11" fmla="*/ 271 h 272"/>
                <a:gd name="T12" fmla="*/ 0 w 1406"/>
                <a:gd name="T13" fmla="*/ 271 h 272"/>
              </a:gdLst>
              <a:ahLst/>
              <a:cxnLst>
                <a:cxn ang="0">
                  <a:pos x="T0" y="T1"/>
                </a:cxn>
                <a:cxn ang="0">
                  <a:pos x="T2" y="T3"/>
                </a:cxn>
                <a:cxn ang="0">
                  <a:pos x="T4" y="T5"/>
                </a:cxn>
                <a:cxn ang="0">
                  <a:pos x="T6" y="T7"/>
                </a:cxn>
                <a:cxn ang="0">
                  <a:pos x="T8" y="T9"/>
                </a:cxn>
                <a:cxn ang="0">
                  <a:pos x="T10" y="T11"/>
                </a:cxn>
                <a:cxn ang="0">
                  <a:pos x="T12" y="T13"/>
                </a:cxn>
              </a:cxnLst>
              <a:rect l="0" t="0" r="r" b="b"/>
              <a:pathLst>
                <a:path w="1406" h="272">
                  <a:moveTo>
                    <a:pt x="0" y="271"/>
                  </a:moveTo>
                  <a:lnTo>
                    <a:pt x="0" y="140"/>
                  </a:lnTo>
                  <a:lnTo>
                    <a:pt x="138" y="0"/>
                  </a:lnTo>
                  <a:lnTo>
                    <a:pt x="1405" y="0"/>
                  </a:lnTo>
                  <a:lnTo>
                    <a:pt x="1405" y="131"/>
                  </a:lnTo>
                  <a:lnTo>
                    <a:pt x="1266" y="271"/>
                  </a:lnTo>
                  <a:lnTo>
                    <a:pt x="0" y="271"/>
                  </a:lnTo>
                </a:path>
              </a:pathLst>
            </a:custGeom>
            <a:solidFill>
              <a:srgbClr val="C0C0C0"/>
            </a:solidFill>
            <a:ln w="9360">
              <a:solidFill>
                <a:srgbClr val="808080"/>
              </a:solidFill>
              <a:round/>
              <a:headEnd/>
              <a:tailEnd/>
            </a:ln>
          </p:spPr>
          <p:txBody>
            <a:bodyPr wrap="none" anchor="ctr"/>
            <a:lstStyle/>
            <a:p>
              <a:endParaRPr lang="en-US" sz="1270"/>
            </a:p>
          </p:txBody>
        </p:sp>
        <p:sp>
          <p:nvSpPr>
            <p:cNvPr id="96273" name="Freeform 17"/>
            <p:cNvSpPr>
              <a:spLocks noChangeArrowheads="1"/>
            </p:cNvSpPr>
            <p:nvPr/>
          </p:nvSpPr>
          <p:spPr bwMode="auto">
            <a:xfrm>
              <a:off x="2669" y="3330"/>
              <a:ext cx="319" cy="32"/>
            </a:xfrm>
            <a:custGeom>
              <a:avLst/>
              <a:gdLst>
                <a:gd name="T0" fmla="*/ 0 w 1406"/>
                <a:gd name="T1" fmla="*/ 140 h 141"/>
                <a:gd name="T2" fmla="*/ 138 w 1406"/>
                <a:gd name="T3" fmla="*/ 0 h 141"/>
                <a:gd name="T4" fmla="*/ 1405 w 1406"/>
                <a:gd name="T5" fmla="*/ 0 h 141"/>
                <a:gd name="T6" fmla="*/ 1266 w 1406"/>
                <a:gd name="T7" fmla="*/ 140 h 141"/>
                <a:gd name="T8" fmla="*/ 0 w 1406"/>
                <a:gd name="T9" fmla="*/ 140 h 141"/>
              </a:gdLst>
              <a:ahLst/>
              <a:cxnLst>
                <a:cxn ang="0">
                  <a:pos x="T0" y="T1"/>
                </a:cxn>
                <a:cxn ang="0">
                  <a:pos x="T2" y="T3"/>
                </a:cxn>
                <a:cxn ang="0">
                  <a:pos x="T4" y="T5"/>
                </a:cxn>
                <a:cxn ang="0">
                  <a:pos x="T6" y="T7"/>
                </a:cxn>
                <a:cxn ang="0">
                  <a:pos x="T8" y="T9"/>
                </a:cxn>
              </a:cxnLst>
              <a:rect l="0" t="0" r="r" b="b"/>
              <a:pathLst>
                <a:path w="1406" h="141">
                  <a:moveTo>
                    <a:pt x="0" y="140"/>
                  </a:moveTo>
                  <a:lnTo>
                    <a:pt x="138" y="0"/>
                  </a:lnTo>
                  <a:lnTo>
                    <a:pt x="1405" y="0"/>
                  </a:lnTo>
                  <a:lnTo>
                    <a:pt x="1266" y="140"/>
                  </a:lnTo>
                  <a:lnTo>
                    <a:pt x="0" y="140"/>
                  </a:lnTo>
                </a:path>
              </a:pathLst>
            </a:custGeom>
            <a:solidFill>
              <a:srgbClr val="D2D2D2"/>
            </a:solidFill>
            <a:ln w="9360">
              <a:solidFill>
                <a:srgbClr val="808080"/>
              </a:solidFill>
              <a:round/>
              <a:headEnd/>
              <a:tailEnd/>
            </a:ln>
          </p:spPr>
          <p:txBody>
            <a:bodyPr wrap="none" anchor="ctr"/>
            <a:lstStyle/>
            <a:p>
              <a:endParaRPr lang="en-US" sz="1270"/>
            </a:p>
          </p:txBody>
        </p:sp>
        <p:sp>
          <p:nvSpPr>
            <p:cNvPr id="96274" name="Freeform 18"/>
            <p:cNvSpPr>
              <a:spLocks noChangeArrowheads="1"/>
            </p:cNvSpPr>
            <p:nvPr/>
          </p:nvSpPr>
          <p:spPr bwMode="auto">
            <a:xfrm>
              <a:off x="2957" y="3330"/>
              <a:ext cx="32" cy="62"/>
            </a:xfrm>
            <a:custGeom>
              <a:avLst/>
              <a:gdLst>
                <a:gd name="T0" fmla="*/ 0 w 140"/>
                <a:gd name="T1" fmla="*/ 271 h 272"/>
                <a:gd name="T2" fmla="*/ 0 w 140"/>
                <a:gd name="T3" fmla="*/ 140 h 272"/>
                <a:gd name="T4" fmla="*/ 139 w 140"/>
                <a:gd name="T5" fmla="*/ 0 h 272"/>
                <a:gd name="T6" fmla="*/ 139 w 140"/>
                <a:gd name="T7" fmla="*/ 131 h 272"/>
                <a:gd name="T8" fmla="*/ 0 w 140"/>
                <a:gd name="T9" fmla="*/ 271 h 272"/>
              </a:gdLst>
              <a:ahLst/>
              <a:cxnLst>
                <a:cxn ang="0">
                  <a:pos x="T0" y="T1"/>
                </a:cxn>
                <a:cxn ang="0">
                  <a:pos x="T2" y="T3"/>
                </a:cxn>
                <a:cxn ang="0">
                  <a:pos x="T4" y="T5"/>
                </a:cxn>
                <a:cxn ang="0">
                  <a:pos x="T6" y="T7"/>
                </a:cxn>
                <a:cxn ang="0">
                  <a:pos x="T8" y="T9"/>
                </a:cxn>
              </a:cxnLst>
              <a:rect l="0" t="0" r="r" b="b"/>
              <a:pathLst>
                <a:path w="140" h="272">
                  <a:moveTo>
                    <a:pt x="0" y="271"/>
                  </a:moveTo>
                  <a:lnTo>
                    <a:pt x="0" y="140"/>
                  </a:lnTo>
                  <a:lnTo>
                    <a:pt x="139" y="0"/>
                  </a:lnTo>
                  <a:lnTo>
                    <a:pt x="139" y="131"/>
                  </a:lnTo>
                  <a:lnTo>
                    <a:pt x="0" y="271"/>
                  </a:lnTo>
                </a:path>
              </a:pathLst>
            </a:custGeom>
            <a:solidFill>
              <a:srgbClr val="A5A5A5"/>
            </a:solidFill>
            <a:ln w="9360">
              <a:solidFill>
                <a:srgbClr val="808080"/>
              </a:solidFill>
              <a:round/>
              <a:headEnd/>
              <a:tailEnd/>
            </a:ln>
          </p:spPr>
          <p:txBody>
            <a:bodyPr wrap="none" anchor="ctr"/>
            <a:lstStyle/>
            <a:p>
              <a:endParaRPr lang="en-US" sz="1270"/>
            </a:p>
          </p:txBody>
        </p:sp>
        <p:sp>
          <p:nvSpPr>
            <p:cNvPr id="96275" name="Freeform 19"/>
            <p:cNvSpPr>
              <a:spLocks noChangeArrowheads="1"/>
            </p:cNvSpPr>
            <p:nvPr/>
          </p:nvSpPr>
          <p:spPr bwMode="auto">
            <a:xfrm>
              <a:off x="3790" y="3661"/>
              <a:ext cx="477" cy="33"/>
            </a:xfrm>
            <a:custGeom>
              <a:avLst/>
              <a:gdLst>
                <a:gd name="T0" fmla="*/ 0 w 2102"/>
                <a:gd name="T1" fmla="*/ 145 h 146"/>
                <a:gd name="T2" fmla="*/ 0 w 2102"/>
                <a:gd name="T3" fmla="*/ 36 h 146"/>
                <a:gd name="T4" fmla="*/ 36 w 2102"/>
                <a:gd name="T5" fmla="*/ 0 h 146"/>
                <a:gd name="T6" fmla="*/ 2101 w 2102"/>
                <a:gd name="T7" fmla="*/ 0 h 146"/>
                <a:gd name="T8" fmla="*/ 2101 w 2102"/>
                <a:gd name="T9" fmla="*/ 109 h 146"/>
                <a:gd name="T10" fmla="*/ 2065 w 2102"/>
                <a:gd name="T11" fmla="*/ 145 h 146"/>
                <a:gd name="T12" fmla="*/ 0 w 2102"/>
                <a:gd name="T13" fmla="*/ 145 h 146"/>
              </a:gdLst>
              <a:ahLst/>
              <a:cxnLst>
                <a:cxn ang="0">
                  <a:pos x="T0" y="T1"/>
                </a:cxn>
                <a:cxn ang="0">
                  <a:pos x="T2" y="T3"/>
                </a:cxn>
                <a:cxn ang="0">
                  <a:pos x="T4" y="T5"/>
                </a:cxn>
                <a:cxn ang="0">
                  <a:pos x="T6" y="T7"/>
                </a:cxn>
                <a:cxn ang="0">
                  <a:pos x="T8" y="T9"/>
                </a:cxn>
                <a:cxn ang="0">
                  <a:pos x="T10" y="T11"/>
                </a:cxn>
                <a:cxn ang="0">
                  <a:pos x="T12" y="T13"/>
                </a:cxn>
              </a:cxnLst>
              <a:rect l="0" t="0" r="r" b="b"/>
              <a:pathLst>
                <a:path w="2102" h="146">
                  <a:moveTo>
                    <a:pt x="0" y="145"/>
                  </a:moveTo>
                  <a:lnTo>
                    <a:pt x="0" y="36"/>
                  </a:lnTo>
                  <a:lnTo>
                    <a:pt x="36" y="0"/>
                  </a:lnTo>
                  <a:lnTo>
                    <a:pt x="2101" y="0"/>
                  </a:lnTo>
                  <a:lnTo>
                    <a:pt x="2101" y="109"/>
                  </a:lnTo>
                  <a:lnTo>
                    <a:pt x="2065" y="145"/>
                  </a:lnTo>
                  <a:lnTo>
                    <a:pt x="0" y="145"/>
                  </a:lnTo>
                </a:path>
              </a:pathLst>
            </a:custGeom>
            <a:solidFill>
              <a:srgbClr val="C0C0C0"/>
            </a:solidFill>
            <a:ln w="9360">
              <a:solidFill>
                <a:srgbClr val="000000"/>
              </a:solidFill>
              <a:round/>
              <a:headEnd/>
              <a:tailEnd/>
            </a:ln>
          </p:spPr>
          <p:txBody>
            <a:bodyPr wrap="none" anchor="ctr"/>
            <a:lstStyle/>
            <a:p>
              <a:endParaRPr lang="en-US" sz="1270"/>
            </a:p>
          </p:txBody>
        </p:sp>
        <p:sp>
          <p:nvSpPr>
            <p:cNvPr id="96276" name="Freeform 20"/>
            <p:cNvSpPr>
              <a:spLocks noChangeArrowheads="1"/>
            </p:cNvSpPr>
            <p:nvPr/>
          </p:nvSpPr>
          <p:spPr bwMode="auto">
            <a:xfrm>
              <a:off x="3790" y="3661"/>
              <a:ext cx="477" cy="8"/>
            </a:xfrm>
            <a:custGeom>
              <a:avLst/>
              <a:gdLst>
                <a:gd name="T0" fmla="*/ 0 w 2102"/>
                <a:gd name="T1" fmla="*/ 36 h 37"/>
                <a:gd name="T2" fmla="*/ 36 w 2102"/>
                <a:gd name="T3" fmla="*/ 0 h 37"/>
                <a:gd name="T4" fmla="*/ 2101 w 2102"/>
                <a:gd name="T5" fmla="*/ 0 h 37"/>
                <a:gd name="T6" fmla="*/ 2065 w 2102"/>
                <a:gd name="T7" fmla="*/ 36 h 37"/>
                <a:gd name="T8" fmla="*/ 0 w 2102"/>
                <a:gd name="T9" fmla="*/ 36 h 37"/>
              </a:gdLst>
              <a:ahLst/>
              <a:cxnLst>
                <a:cxn ang="0">
                  <a:pos x="T0" y="T1"/>
                </a:cxn>
                <a:cxn ang="0">
                  <a:pos x="T2" y="T3"/>
                </a:cxn>
                <a:cxn ang="0">
                  <a:pos x="T4" y="T5"/>
                </a:cxn>
                <a:cxn ang="0">
                  <a:pos x="T6" y="T7"/>
                </a:cxn>
                <a:cxn ang="0">
                  <a:pos x="T8" y="T9"/>
                </a:cxn>
              </a:cxnLst>
              <a:rect l="0" t="0" r="r" b="b"/>
              <a:pathLst>
                <a:path w="2102" h="37">
                  <a:moveTo>
                    <a:pt x="0" y="36"/>
                  </a:moveTo>
                  <a:lnTo>
                    <a:pt x="36" y="0"/>
                  </a:lnTo>
                  <a:lnTo>
                    <a:pt x="2101" y="0"/>
                  </a:lnTo>
                  <a:lnTo>
                    <a:pt x="2065" y="36"/>
                  </a:lnTo>
                  <a:lnTo>
                    <a:pt x="0" y="36"/>
                  </a:lnTo>
                </a:path>
              </a:pathLst>
            </a:custGeom>
            <a:solidFill>
              <a:srgbClr val="D2D2D2"/>
            </a:solidFill>
            <a:ln w="9360">
              <a:solidFill>
                <a:srgbClr val="000000"/>
              </a:solidFill>
              <a:round/>
              <a:headEnd/>
              <a:tailEnd/>
            </a:ln>
          </p:spPr>
          <p:txBody>
            <a:bodyPr wrap="none" anchor="ctr"/>
            <a:lstStyle/>
            <a:p>
              <a:endParaRPr lang="en-US" sz="1270"/>
            </a:p>
          </p:txBody>
        </p:sp>
        <p:sp>
          <p:nvSpPr>
            <p:cNvPr id="96277" name="Freeform 21"/>
            <p:cNvSpPr>
              <a:spLocks noChangeArrowheads="1"/>
            </p:cNvSpPr>
            <p:nvPr/>
          </p:nvSpPr>
          <p:spPr bwMode="auto">
            <a:xfrm>
              <a:off x="4258" y="3661"/>
              <a:ext cx="8" cy="33"/>
            </a:xfrm>
            <a:custGeom>
              <a:avLst/>
              <a:gdLst>
                <a:gd name="T0" fmla="*/ 0 w 37"/>
                <a:gd name="T1" fmla="*/ 145 h 146"/>
                <a:gd name="T2" fmla="*/ 0 w 37"/>
                <a:gd name="T3" fmla="*/ 36 h 146"/>
                <a:gd name="T4" fmla="*/ 36 w 37"/>
                <a:gd name="T5" fmla="*/ 0 h 146"/>
                <a:gd name="T6" fmla="*/ 36 w 37"/>
                <a:gd name="T7" fmla="*/ 109 h 146"/>
                <a:gd name="T8" fmla="*/ 0 w 37"/>
                <a:gd name="T9" fmla="*/ 145 h 146"/>
              </a:gdLst>
              <a:ahLst/>
              <a:cxnLst>
                <a:cxn ang="0">
                  <a:pos x="T0" y="T1"/>
                </a:cxn>
                <a:cxn ang="0">
                  <a:pos x="T2" y="T3"/>
                </a:cxn>
                <a:cxn ang="0">
                  <a:pos x="T4" y="T5"/>
                </a:cxn>
                <a:cxn ang="0">
                  <a:pos x="T6" y="T7"/>
                </a:cxn>
                <a:cxn ang="0">
                  <a:pos x="T8" y="T9"/>
                </a:cxn>
              </a:cxnLst>
              <a:rect l="0" t="0" r="r" b="b"/>
              <a:pathLst>
                <a:path w="37" h="146">
                  <a:moveTo>
                    <a:pt x="0" y="145"/>
                  </a:moveTo>
                  <a:lnTo>
                    <a:pt x="0" y="36"/>
                  </a:lnTo>
                  <a:lnTo>
                    <a:pt x="36" y="0"/>
                  </a:lnTo>
                  <a:lnTo>
                    <a:pt x="36" y="109"/>
                  </a:lnTo>
                  <a:lnTo>
                    <a:pt x="0" y="145"/>
                  </a:lnTo>
                </a:path>
              </a:pathLst>
            </a:custGeom>
            <a:solidFill>
              <a:srgbClr val="A5A5A5"/>
            </a:solidFill>
            <a:ln w="9360">
              <a:solidFill>
                <a:srgbClr val="000000"/>
              </a:solidFill>
              <a:round/>
              <a:headEnd/>
              <a:tailEnd/>
            </a:ln>
          </p:spPr>
          <p:txBody>
            <a:bodyPr wrap="none" anchor="ctr"/>
            <a:lstStyle/>
            <a:p>
              <a:endParaRPr lang="en-US" sz="1270"/>
            </a:p>
          </p:txBody>
        </p:sp>
        <p:sp>
          <p:nvSpPr>
            <p:cNvPr id="96278" name="Freeform 22"/>
            <p:cNvSpPr>
              <a:spLocks noChangeArrowheads="1"/>
            </p:cNvSpPr>
            <p:nvPr/>
          </p:nvSpPr>
          <p:spPr bwMode="auto">
            <a:xfrm>
              <a:off x="4378" y="3661"/>
              <a:ext cx="475" cy="33"/>
            </a:xfrm>
            <a:custGeom>
              <a:avLst/>
              <a:gdLst>
                <a:gd name="T0" fmla="*/ 0 w 2099"/>
                <a:gd name="T1" fmla="*/ 145 h 146"/>
                <a:gd name="T2" fmla="*/ 0 w 2099"/>
                <a:gd name="T3" fmla="*/ 36 h 146"/>
                <a:gd name="T4" fmla="*/ 35 w 2099"/>
                <a:gd name="T5" fmla="*/ 0 h 146"/>
                <a:gd name="T6" fmla="*/ 2098 w 2099"/>
                <a:gd name="T7" fmla="*/ 0 h 146"/>
                <a:gd name="T8" fmla="*/ 2098 w 2099"/>
                <a:gd name="T9" fmla="*/ 109 h 146"/>
                <a:gd name="T10" fmla="*/ 2061 w 2099"/>
                <a:gd name="T11" fmla="*/ 145 h 146"/>
                <a:gd name="T12" fmla="*/ 0 w 2099"/>
                <a:gd name="T13" fmla="*/ 145 h 146"/>
              </a:gdLst>
              <a:ahLst/>
              <a:cxnLst>
                <a:cxn ang="0">
                  <a:pos x="T0" y="T1"/>
                </a:cxn>
                <a:cxn ang="0">
                  <a:pos x="T2" y="T3"/>
                </a:cxn>
                <a:cxn ang="0">
                  <a:pos x="T4" y="T5"/>
                </a:cxn>
                <a:cxn ang="0">
                  <a:pos x="T6" y="T7"/>
                </a:cxn>
                <a:cxn ang="0">
                  <a:pos x="T8" y="T9"/>
                </a:cxn>
                <a:cxn ang="0">
                  <a:pos x="T10" y="T11"/>
                </a:cxn>
                <a:cxn ang="0">
                  <a:pos x="T12" y="T13"/>
                </a:cxn>
              </a:cxnLst>
              <a:rect l="0" t="0" r="r" b="b"/>
              <a:pathLst>
                <a:path w="2099" h="146">
                  <a:moveTo>
                    <a:pt x="0" y="145"/>
                  </a:moveTo>
                  <a:lnTo>
                    <a:pt x="0" y="36"/>
                  </a:lnTo>
                  <a:lnTo>
                    <a:pt x="35" y="0"/>
                  </a:lnTo>
                  <a:lnTo>
                    <a:pt x="2098" y="0"/>
                  </a:lnTo>
                  <a:lnTo>
                    <a:pt x="2098" y="109"/>
                  </a:lnTo>
                  <a:lnTo>
                    <a:pt x="2061" y="145"/>
                  </a:lnTo>
                  <a:lnTo>
                    <a:pt x="0" y="145"/>
                  </a:lnTo>
                </a:path>
              </a:pathLst>
            </a:custGeom>
            <a:solidFill>
              <a:srgbClr val="C0C0C0"/>
            </a:solidFill>
            <a:ln w="9360">
              <a:solidFill>
                <a:srgbClr val="000000"/>
              </a:solidFill>
              <a:round/>
              <a:headEnd/>
              <a:tailEnd/>
            </a:ln>
          </p:spPr>
          <p:txBody>
            <a:bodyPr wrap="none" anchor="ctr"/>
            <a:lstStyle/>
            <a:p>
              <a:endParaRPr lang="en-US" sz="1270"/>
            </a:p>
          </p:txBody>
        </p:sp>
        <p:sp>
          <p:nvSpPr>
            <p:cNvPr id="96279" name="Freeform 23"/>
            <p:cNvSpPr>
              <a:spLocks noChangeArrowheads="1"/>
            </p:cNvSpPr>
            <p:nvPr/>
          </p:nvSpPr>
          <p:spPr bwMode="auto">
            <a:xfrm>
              <a:off x="4378" y="3661"/>
              <a:ext cx="475" cy="8"/>
            </a:xfrm>
            <a:custGeom>
              <a:avLst/>
              <a:gdLst>
                <a:gd name="T0" fmla="*/ 0 w 2099"/>
                <a:gd name="T1" fmla="*/ 36 h 37"/>
                <a:gd name="T2" fmla="*/ 35 w 2099"/>
                <a:gd name="T3" fmla="*/ 0 h 37"/>
                <a:gd name="T4" fmla="*/ 2098 w 2099"/>
                <a:gd name="T5" fmla="*/ 0 h 37"/>
                <a:gd name="T6" fmla="*/ 2061 w 2099"/>
                <a:gd name="T7" fmla="*/ 36 h 37"/>
                <a:gd name="T8" fmla="*/ 0 w 2099"/>
                <a:gd name="T9" fmla="*/ 36 h 37"/>
              </a:gdLst>
              <a:ahLst/>
              <a:cxnLst>
                <a:cxn ang="0">
                  <a:pos x="T0" y="T1"/>
                </a:cxn>
                <a:cxn ang="0">
                  <a:pos x="T2" y="T3"/>
                </a:cxn>
                <a:cxn ang="0">
                  <a:pos x="T4" y="T5"/>
                </a:cxn>
                <a:cxn ang="0">
                  <a:pos x="T6" y="T7"/>
                </a:cxn>
                <a:cxn ang="0">
                  <a:pos x="T8" y="T9"/>
                </a:cxn>
              </a:cxnLst>
              <a:rect l="0" t="0" r="r" b="b"/>
              <a:pathLst>
                <a:path w="2099" h="37">
                  <a:moveTo>
                    <a:pt x="0" y="36"/>
                  </a:moveTo>
                  <a:lnTo>
                    <a:pt x="35" y="0"/>
                  </a:lnTo>
                  <a:lnTo>
                    <a:pt x="2098" y="0"/>
                  </a:lnTo>
                  <a:lnTo>
                    <a:pt x="2061" y="36"/>
                  </a:lnTo>
                  <a:lnTo>
                    <a:pt x="0" y="36"/>
                  </a:lnTo>
                </a:path>
              </a:pathLst>
            </a:custGeom>
            <a:solidFill>
              <a:srgbClr val="D2D2D2"/>
            </a:solidFill>
            <a:ln w="9360">
              <a:solidFill>
                <a:srgbClr val="000000"/>
              </a:solidFill>
              <a:round/>
              <a:headEnd/>
              <a:tailEnd/>
            </a:ln>
          </p:spPr>
          <p:txBody>
            <a:bodyPr wrap="none" anchor="ctr"/>
            <a:lstStyle/>
            <a:p>
              <a:endParaRPr lang="en-US" sz="1270"/>
            </a:p>
          </p:txBody>
        </p:sp>
        <p:sp>
          <p:nvSpPr>
            <p:cNvPr id="96280" name="Freeform 24"/>
            <p:cNvSpPr>
              <a:spLocks noChangeArrowheads="1"/>
            </p:cNvSpPr>
            <p:nvPr/>
          </p:nvSpPr>
          <p:spPr bwMode="auto">
            <a:xfrm>
              <a:off x="4844" y="3661"/>
              <a:ext cx="9" cy="33"/>
            </a:xfrm>
            <a:custGeom>
              <a:avLst/>
              <a:gdLst>
                <a:gd name="T0" fmla="*/ 0 w 38"/>
                <a:gd name="T1" fmla="*/ 145 h 146"/>
                <a:gd name="T2" fmla="*/ 0 w 38"/>
                <a:gd name="T3" fmla="*/ 36 h 146"/>
                <a:gd name="T4" fmla="*/ 37 w 38"/>
                <a:gd name="T5" fmla="*/ 0 h 146"/>
                <a:gd name="T6" fmla="*/ 37 w 38"/>
                <a:gd name="T7" fmla="*/ 109 h 146"/>
                <a:gd name="T8" fmla="*/ 0 w 38"/>
                <a:gd name="T9" fmla="*/ 145 h 146"/>
              </a:gdLst>
              <a:ahLst/>
              <a:cxnLst>
                <a:cxn ang="0">
                  <a:pos x="T0" y="T1"/>
                </a:cxn>
                <a:cxn ang="0">
                  <a:pos x="T2" y="T3"/>
                </a:cxn>
                <a:cxn ang="0">
                  <a:pos x="T4" y="T5"/>
                </a:cxn>
                <a:cxn ang="0">
                  <a:pos x="T6" y="T7"/>
                </a:cxn>
                <a:cxn ang="0">
                  <a:pos x="T8" y="T9"/>
                </a:cxn>
              </a:cxnLst>
              <a:rect l="0" t="0" r="r" b="b"/>
              <a:pathLst>
                <a:path w="38" h="146">
                  <a:moveTo>
                    <a:pt x="0" y="145"/>
                  </a:moveTo>
                  <a:lnTo>
                    <a:pt x="0" y="36"/>
                  </a:lnTo>
                  <a:lnTo>
                    <a:pt x="37" y="0"/>
                  </a:lnTo>
                  <a:lnTo>
                    <a:pt x="37" y="109"/>
                  </a:lnTo>
                  <a:lnTo>
                    <a:pt x="0" y="145"/>
                  </a:lnTo>
                </a:path>
              </a:pathLst>
            </a:custGeom>
            <a:solidFill>
              <a:srgbClr val="A5A5A5"/>
            </a:solidFill>
            <a:ln w="9360">
              <a:solidFill>
                <a:srgbClr val="000000"/>
              </a:solidFill>
              <a:round/>
              <a:headEnd/>
              <a:tailEnd/>
            </a:ln>
          </p:spPr>
          <p:txBody>
            <a:bodyPr wrap="none" anchor="ctr"/>
            <a:lstStyle/>
            <a:p>
              <a:endParaRPr lang="en-US" sz="1270"/>
            </a:p>
          </p:txBody>
        </p:sp>
        <p:sp>
          <p:nvSpPr>
            <p:cNvPr id="96281" name="Freeform 25"/>
            <p:cNvSpPr>
              <a:spLocks noChangeArrowheads="1"/>
            </p:cNvSpPr>
            <p:nvPr/>
          </p:nvSpPr>
          <p:spPr bwMode="auto">
            <a:xfrm>
              <a:off x="4963" y="3661"/>
              <a:ext cx="477" cy="33"/>
            </a:xfrm>
            <a:custGeom>
              <a:avLst/>
              <a:gdLst>
                <a:gd name="T0" fmla="*/ 0 w 2102"/>
                <a:gd name="T1" fmla="*/ 145 h 146"/>
                <a:gd name="T2" fmla="*/ 0 w 2102"/>
                <a:gd name="T3" fmla="*/ 36 h 146"/>
                <a:gd name="T4" fmla="*/ 37 w 2102"/>
                <a:gd name="T5" fmla="*/ 0 h 146"/>
                <a:gd name="T6" fmla="*/ 2101 w 2102"/>
                <a:gd name="T7" fmla="*/ 0 h 146"/>
                <a:gd name="T8" fmla="*/ 2101 w 2102"/>
                <a:gd name="T9" fmla="*/ 109 h 146"/>
                <a:gd name="T10" fmla="*/ 2065 w 2102"/>
                <a:gd name="T11" fmla="*/ 145 h 146"/>
                <a:gd name="T12" fmla="*/ 0 w 2102"/>
                <a:gd name="T13" fmla="*/ 145 h 146"/>
              </a:gdLst>
              <a:ahLst/>
              <a:cxnLst>
                <a:cxn ang="0">
                  <a:pos x="T0" y="T1"/>
                </a:cxn>
                <a:cxn ang="0">
                  <a:pos x="T2" y="T3"/>
                </a:cxn>
                <a:cxn ang="0">
                  <a:pos x="T4" y="T5"/>
                </a:cxn>
                <a:cxn ang="0">
                  <a:pos x="T6" y="T7"/>
                </a:cxn>
                <a:cxn ang="0">
                  <a:pos x="T8" y="T9"/>
                </a:cxn>
                <a:cxn ang="0">
                  <a:pos x="T10" y="T11"/>
                </a:cxn>
                <a:cxn ang="0">
                  <a:pos x="T12" y="T13"/>
                </a:cxn>
              </a:cxnLst>
              <a:rect l="0" t="0" r="r" b="b"/>
              <a:pathLst>
                <a:path w="2102" h="146">
                  <a:moveTo>
                    <a:pt x="0" y="145"/>
                  </a:moveTo>
                  <a:lnTo>
                    <a:pt x="0" y="36"/>
                  </a:lnTo>
                  <a:lnTo>
                    <a:pt x="37" y="0"/>
                  </a:lnTo>
                  <a:lnTo>
                    <a:pt x="2101" y="0"/>
                  </a:lnTo>
                  <a:lnTo>
                    <a:pt x="2101" y="109"/>
                  </a:lnTo>
                  <a:lnTo>
                    <a:pt x="2065" y="145"/>
                  </a:lnTo>
                  <a:lnTo>
                    <a:pt x="0" y="145"/>
                  </a:lnTo>
                </a:path>
              </a:pathLst>
            </a:custGeom>
            <a:solidFill>
              <a:srgbClr val="C0C0C0"/>
            </a:solidFill>
            <a:ln w="9360">
              <a:solidFill>
                <a:srgbClr val="000000"/>
              </a:solidFill>
              <a:round/>
              <a:headEnd/>
              <a:tailEnd/>
            </a:ln>
          </p:spPr>
          <p:txBody>
            <a:bodyPr wrap="none" anchor="ctr"/>
            <a:lstStyle/>
            <a:p>
              <a:endParaRPr lang="en-US" sz="1270"/>
            </a:p>
          </p:txBody>
        </p:sp>
        <p:sp>
          <p:nvSpPr>
            <p:cNvPr id="96282" name="Freeform 26"/>
            <p:cNvSpPr>
              <a:spLocks noChangeArrowheads="1"/>
            </p:cNvSpPr>
            <p:nvPr/>
          </p:nvSpPr>
          <p:spPr bwMode="auto">
            <a:xfrm>
              <a:off x="4963" y="3661"/>
              <a:ext cx="477" cy="8"/>
            </a:xfrm>
            <a:custGeom>
              <a:avLst/>
              <a:gdLst>
                <a:gd name="T0" fmla="*/ 0 w 2102"/>
                <a:gd name="T1" fmla="*/ 36 h 37"/>
                <a:gd name="T2" fmla="*/ 37 w 2102"/>
                <a:gd name="T3" fmla="*/ 0 h 37"/>
                <a:gd name="T4" fmla="*/ 2101 w 2102"/>
                <a:gd name="T5" fmla="*/ 0 h 37"/>
                <a:gd name="T6" fmla="*/ 2065 w 2102"/>
                <a:gd name="T7" fmla="*/ 36 h 37"/>
                <a:gd name="T8" fmla="*/ 0 w 2102"/>
                <a:gd name="T9" fmla="*/ 36 h 37"/>
              </a:gdLst>
              <a:ahLst/>
              <a:cxnLst>
                <a:cxn ang="0">
                  <a:pos x="T0" y="T1"/>
                </a:cxn>
                <a:cxn ang="0">
                  <a:pos x="T2" y="T3"/>
                </a:cxn>
                <a:cxn ang="0">
                  <a:pos x="T4" y="T5"/>
                </a:cxn>
                <a:cxn ang="0">
                  <a:pos x="T6" y="T7"/>
                </a:cxn>
                <a:cxn ang="0">
                  <a:pos x="T8" y="T9"/>
                </a:cxn>
              </a:cxnLst>
              <a:rect l="0" t="0" r="r" b="b"/>
              <a:pathLst>
                <a:path w="2102" h="37">
                  <a:moveTo>
                    <a:pt x="0" y="36"/>
                  </a:moveTo>
                  <a:lnTo>
                    <a:pt x="37" y="0"/>
                  </a:lnTo>
                  <a:lnTo>
                    <a:pt x="2101" y="0"/>
                  </a:lnTo>
                  <a:lnTo>
                    <a:pt x="2065" y="36"/>
                  </a:lnTo>
                  <a:lnTo>
                    <a:pt x="0" y="36"/>
                  </a:lnTo>
                </a:path>
              </a:pathLst>
            </a:custGeom>
            <a:solidFill>
              <a:srgbClr val="D2D2D2"/>
            </a:solidFill>
            <a:ln w="9360">
              <a:solidFill>
                <a:srgbClr val="000000"/>
              </a:solidFill>
              <a:round/>
              <a:headEnd/>
              <a:tailEnd/>
            </a:ln>
          </p:spPr>
          <p:txBody>
            <a:bodyPr wrap="none" anchor="ctr"/>
            <a:lstStyle/>
            <a:p>
              <a:endParaRPr lang="en-US" sz="1270"/>
            </a:p>
          </p:txBody>
        </p:sp>
        <p:sp>
          <p:nvSpPr>
            <p:cNvPr id="96283" name="Freeform 27"/>
            <p:cNvSpPr>
              <a:spLocks noChangeArrowheads="1"/>
            </p:cNvSpPr>
            <p:nvPr/>
          </p:nvSpPr>
          <p:spPr bwMode="auto">
            <a:xfrm>
              <a:off x="5431" y="3661"/>
              <a:ext cx="8" cy="33"/>
            </a:xfrm>
            <a:custGeom>
              <a:avLst/>
              <a:gdLst>
                <a:gd name="T0" fmla="*/ 0 w 37"/>
                <a:gd name="T1" fmla="*/ 145 h 146"/>
                <a:gd name="T2" fmla="*/ 0 w 37"/>
                <a:gd name="T3" fmla="*/ 36 h 146"/>
                <a:gd name="T4" fmla="*/ 36 w 37"/>
                <a:gd name="T5" fmla="*/ 0 h 146"/>
                <a:gd name="T6" fmla="*/ 36 w 37"/>
                <a:gd name="T7" fmla="*/ 109 h 146"/>
                <a:gd name="T8" fmla="*/ 0 w 37"/>
                <a:gd name="T9" fmla="*/ 145 h 146"/>
              </a:gdLst>
              <a:ahLst/>
              <a:cxnLst>
                <a:cxn ang="0">
                  <a:pos x="T0" y="T1"/>
                </a:cxn>
                <a:cxn ang="0">
                  <a:pos x="T2" y="T3"/>
                </a:cxn>
                <a:cxn ang="0">
                  <a:pos x="T4" y="T5"/>
                </a:cxn>
                <a:cxn ang="0">
                  <a:pos x="T6" y="T7"/>
                </a:cxn>
                <a:cxn ang="0">
                  <a:pos x="T8" y="T9"/>
                </a:cxn>
              </a:cxnLst>
              <a:rect l="0" t="0" r="r" b="b"/>
              <a:pathLst>
                <a:path w="37" h="146">
                  <a:moveTo>
                    <a:pt x="0" y="145"/>
                  </a:moveTo>
                  <a:lnTo>
                    <a:pt x="0" y="36"/>
                  </a:lnTo>
                  <a:lnTo>
                    <a:pt x="36" y="0"/>
                  </a:lnTo>
                  <a:lnTo>
                    <a:pt x="36" y="109"/>
                  </a:lnTo>
                  <a:lnTo>
                    <a:pt x="0" y="145"/>
                  </a:lnTo>
                </a:path>
              </a:pathLst>
            </a:custGeom>
            <a:solidFill>
              <a:srgbClr val="A5A5A5"/>
            </a:solidFill>
            <a:ln w="9360">
              <a:solidFill>
                <a:srgbClr val="000000"/>
              </a:solidFill>
              <a:round/>
              <a:headEnd/>
              <a:tailEnd/>
            </a:ln>
          </p:spPr>
          <p:txBody>
            <a:bodyPr wrap="none" anchor="ctr"/>
            <a:lstStyle/>
            <a:p>
              <a:endParaRPr lang="en-US" sz="1270"/>
            </a:p>
          </p:txBody>
        </p:sp>
        <p:sp>
          <p:nvSpPr>
            <p:cNvPr id="96284" name="Freeform 28"/>
            <p:cNvSpPr>
              <a:spLocks noChangeArrowheads="1"/>
            </p:cNvSpPr>
            <p:nvPr/>
          </p:nvSpPr>
          <p:spPr bwMode="auto">
            <a:xfrm>
              <a:off x="3176" y="3390"/>
              <a:ext cx="464" cy="299"/>
            </a:xfrm>
            <a:custGeom>
              <a:avLst/>
              <a:gdLst>
                <a:gd name="T0" fmla="*/ 0 w 2045"/>
                <a:gd name="T1" fmla="*/ 184 h 1315"/>
                <a:gd name="T2" fmla="*/ 86 w 2045"/>
                <a:gd name="T3" fmla="*/ 49 h 1315"/>
                <a:gd name="T4" fmla="*/ 318 w 2045"/>
                <a:gd name="T5" fmla="*/ 0 h 1315"/>
                <a:gd name="T6" fmla="*/ 2044 w 2045"/>
                <a:gd name="T7" fmla="*/ 1130 h 1315"/>
                <a:gd name="T8" fmla="*/ 1958 w 2045"/>
                <a:gd name="T9" fmla="*/ 1265 h 1315"/>
                <a:gd name="T10" fmla="*/ 1726 w 2045"/>
                <a:gd name="T11" fmla="*/ 1314 h 1315"/>
                <a:gd name="T12" fmla="*/ 0 w 2045"/>
                <a:gd name="T13" fmla="*/ 184 h 1315"/>
              </a:gdLst>
              <a:ahLst/>
              <a:cxnLst>
                <a:cxn ang="0">
                  <a:pos x="T0" y="T1"/>
                </a:cxn>
                <a:cxn ang="0">
                  <a:pos x="T2" y="T3"/>
                </a:cxn>
                <a:cxn ang="0">
                  <a:pos x="T4" y="T5"/>
                </a:cxn>
                <a:cxn ang="0">
                  <a:pos x="T6" y="T7"/>
                </a:cxn>
                <a:cxn ang="0">
                  <a:pos x="T8" y="T9"/>
                </a:cxn>
                <a:cxn ang="0">
                  <a:pos x="T10" y="T11"/>
                </a:cxn>
                <a:cxn ang="0">
                  <a:pos x="T12" y="T13"/>
                </a:cxn>
              </a:cxnLst>
              <a:rect l="0" t="0" r="r" b="b"/>
              <a:pathLst>
                <a:path w="2045" h="1315">
                  <a:moveTo>
                    <a:pt x="0" y="184"/>
                  </a:moveTo>
                  <a:lnTo>
                    <a:pt x="86" y="49"/>
                  </a:lnTo>
                  <a:lnTo>
                    <a:pt x="318" y="0"/>
                  </a:lnTo>
                  <a:lnTo>
                    <a:pt x="2044" y="1130"/>
                  </a:lnTo>
                  <a:lnTo>
                    <a:pt x="1958" y="1265"/>
                  </a:lnTo>
                  <a:lnTo>
                    <a:pt x="1726" y="1314"/>
                  </a:lnTo>
                  <a:lnTo>
                    <a:pt x="0" y="184"/>
                  </a:lnTo>
                </a:path>
              </a:pathLst>
            </a:custGeom>
            <a:solidFill>
              <a:srgbClr val="C0C0C0"/>
            </a:solidFill>
            <a:ln w="9360">
              <a:solidFill>
                <a:srgbClr val="808080"/>
              </a:solidFill>
              <a:round/>
              <a:headEnd/>
              <a:tailEnd/>
            </a:ln>
          </p:spPr>
          <p:txBody>
            <a:bodyPr wrap="none" anchor="ctr"/>
            <a:lstStyle/>
            <a:p>
              <a:endParaRPr lang="en-US" sz="1270"/>
            </a:p>
          </p:txBody>
        </p:sp>
        <p:sp>
          <p:nvSpPr>
            <p:cNvPr id="96285" name="Freeform 29"/>
            <p:cNvSpPr>
              <a:spLocks noChangeArrowheads="1"/>
            </p:cNvSpPr>
            <p:nvPr/>
          </p:nvSpPr>
          <p:spPr bwMode="auto">
            <a:xfrm>
              <a:off x="3195" y="3390"/>
              <a:ext cx="444" cy="269"/>
            </a:xfrm>
            <a:custGeom>
              <a:avLst/>
              <a:gdLst>
                <a:gd name="T0" fmla="*/ 0 w 1959"/>
                <a:gd name="T1" fmla="*/ 49 h 1182"/>
                <a:gd name="T2" fmla="*/ 232 w 1959"/>
                <a:gd name="T3" fmla="*/ 0 h 1182"/>
                <a:gd name="T4" fmla="*/ 1958 w 1959"/>
                <a:gd name="T5" fmla="*/ 1130 h 1182"/>
                <a:gd name="T6" fmla="*/ 1725 w 1959"/>
                <a:gd name="T7" fmla="*/ 1181 h 1182"/>
                <a:gd name="T8" fmla="*/ 0 w 1959"/>
                <a:gd name="T9" fmla="*/ 49 h 1182"/>
              </a:gdLst>
              <a:ahLst/>
              <a:cxnLst>
                <a:cxn ang="0">
                  <a:pos x="T0" y="T1"/>
                </a:cxn>
                <a:cxn ang="0">
                  <a:pos x="T2" y="T3"/>
                </a:cxn>
                <a:cxn ang="0">
                  <a:pos x="T4" y="T5"/>
                </a:cxn>
                <a:cxn ang="0">
                  <a:pos x="T6" y="T7"/>
                </a:cxn>
                <a:cxn ang="0">
                  <a:pos x="T8" y="T9"/>
                </a:cxn>
              </a:cxnLst>
              <a:rect l="0" t="0" r="r" b="b"/>
              <a:pathLst>
                <a:path w="1959" h="1182">
                  <a:moveTo>
                    <a:pt x="0" y="49"/>
                  </a:moveTo>
                  <a:lnTo>
                    <a:pt x="232" y="0"/>
                  </a:lnTo>
                  <a:lnTo>
                    <a:pt x="1958" y="1130"/>
                  </a:lnTo>
                  <a:lnTo>
                    <a:pt x="1725" y="1181"/>
                  </a:lnTo>
                  <a:lnTo>
                    <a:pt x="0" y="49"/>
                  </a:lnTo>
                </a:path>
              </a:pathLst>
            </a:custGeom>
            <a:solidFill>
              <a:srgbClr val="D2D2D2"/>
            </a:solidFill>
            <a:ln w="9360">
              <a:solidFill>
                <a:srgbClr val="808080"/>
              </a:solidFill>
              <a:round/>
              <a:headEnd/>
              <a:tailEnd/>
            </a:ln>
          </p:spPr>
          <p:txBody>
            <a:bodyPr wrap="none" anchor="ctr"/>
            <a:lstStyle/>
            <a:p>
              <a:endParaRPr lang="en-US" sz="1270"/>
            </a:p>
          </p:txBody>
        </p:sp>
        <p:sp>
          <p:nvSpPr>
            <p:cNvPr id="96286" name="Freeform 30"/>
            <p:cNvSpPr>
              <a:spLocks noChangeArrowheads="1"/>
            </p:cNvSpPr>
            <p:nvPr/>
          </p:nvSpPr>
          <p:spPr bwMode="auto">
            <a:xfrm>
              <a:off x="3567" y="3647"/>
              <a:ext cx="73" cy="42"/>
            </a:xfrm>
            <a:custGeom>
              <a:avLst/>
              <a:gdLst>
                <a:gd name="T0" fmla="*/ 0 w 320"/>
                <a:gd name="T1" fmla="*/ 185 h 186"/>
                <a:gd name="T2" fmla="*/ 86 w 320"/>
                <a:gd name="T3" fmla="*/ 51 h 186"/>
                <a:gd name="T4" fmla="*/ 319 w 320"/>
                <a:gd name="T5" fmla="*/ 0 h 186"/>
                <a:gd name="T6" fmla="*/ 233 w 320"/>
                <a:gd name="T7" fmla="*/ 135 h 186"/>
                <a:gd name="T8" fmla="*/ 0 w 320"/>
                <a:gd name="T9" fmla="*/ 185 h 186"/>
              </a:gdLst>
              <a:ahLst/>
              <a:cxnLst>
                <a:cxn ang="0">
                  <a:pos x="T0" y="T1"/>
                </a:cxn>
                <a:cxn ang="0">
                  <a:pos x="T2" y="T3"/>
                </a:cxn>
                <a:cxn ang="0">
                  <a:pos x="T4" y="T5"/>
                </a:cxn>
                <a:cxn ang="0">
                  <a:pos x="T6" y="T7"/>
                </a:cxn>
                <a:cxn ang="0">
                  <a:pos x="T8" y="T9"/>
                </a:cxn>
              </a:cxnLst>
              <a:rect l="0" t="0" r="r" b="b"/>
              <a:pathLst>
                <a:path w="320" h="186">
                  <a:moveTo>
                    <a:pt x="0" y="185"/>
                  </a:moveTo>
                  <a:lnTo>
                    <a:pt x="86" y="51"/>
                  </a:lnTo>
                  <a:lnTo>
                    <a:pt x="319" y="0"/>
                  </a:lnTo>
                  <a:lnTo>
                    <a:pt x="233" y="135"/>
                  </a:lnTo>
                  <a:lnTo>
                    <a:pt x="0" y="185"/>
                  </a:lnTo>
                </a:path>
              </a:pathLst>
            </a:custGeom>
            <a:solidFill>
              <a:srgbClr val="A5A5A5"/>
            </a:solidFill>
            <a:ln w="9360">
              <a:solidFill>
                <a:srgbClr val="808080"/>
              </a:solidFill>
              <a:round/>
              <a:headEnd/>
              <a:tailEnd/>
            </a:ln>
          </p:spPr>
          <p:txBody>
            <a:bodyPr wrap="none" anchor="ctr"/>
            <a:lstStyle/>
            <a:p>
              <a:endParaRPr lang="en-US" sz="1270"/>
            </a:p>
          </p:txBody>
        </p:sp>
        <p:sp>
          <p:nvSpPr>
            <p:cNvPr id="96287" name="Freeform 31"/>
            <p:cNvSpPr>
              <a:spLocks noChangeArrowheads="1"/>
            </p:cNvSpPr>
            <p:nvPr/>
          </p:nvSpPr>
          <p:spPr bwMode="auto">
            <a:xfrm>
              <a:off x="3790" y="3901"/>
              <a:ext cx="477" cy="33"/>
            </a:xfrm>
            <a:custGeom>
              <a:avLst/>
              <a:gdLst>
                <a:gd name="T0" fmla="*/ 0 w 2102"/>
                <a:gd name="T1" fmla="*/ 146 h 147"/>
                <a:gd name="T2" fmla="*/ 0 w 2102"/>
                <a:gd name="T3" fmla="*/ 36 h 147"/>
                <a:gd name="T4" fmla="*/ 36 w 2102"/>
                <a:gd name="T5" fmla="*/ 0 h 147"/>
                <a:gd name="T6" fmla="*/ 2101 w 2102"/>
                <a:gd name="T7" fmla="*/ 0 h 147"/>
                <a:gd name="T8" fmla="*/ 2101 w 2102"/>
                <a:gd name="T9" fmla="*/ 110 h 147"/>
                <a:gd name="T10" fmla="*/ 2065 w 2102"/>
                <a:gd name="T11" fmla="*/ 146 h 147"/>
                <a:gd name="T12" fmla="*/ 0 w 2102"/>
                <a:gd name="T13" fmla="*/ 146 h 147"/>
              </a:gdLst>
              <a:ahLst/>
              <a:cxnLst>
                <a:cxn ang="0">
                  <a:pos x="T0" y="T1"/>
                </a:cxn>
                <a:cxn ang="0">
                  <a:pos x="T2" y="T3"/>
                </a:cxn>
                <a:cxn ang="0">
                  <a:pos x="T4" y="T5"/>
                </a:cxn>
                <a:cxn ang="0">
                  <a:pos x="T6" y="T7"/>
                </a:cxn>
                <a:cxn ang="0">
                  <a:pos x="T8" y="T9"/>
                </a:cxn>
                <a:cxn ang="0">
                  <a:pos x="T10" y="T11"/>
                </a:cxn>
                <a:cxn ang="0">
                  <a:pos x="T12" y="T13"/>
                </a:cxn>
              </a:cxnLst>
              <a:rect l="0" t="0" r="r" b="b"/>
              <a:pathLst>
                <a:path w="2102" h="147">
                  <a:moveTo>
                    <a:pt x="0" y="146"/>
                  </a:moveTo>
                  <a:lnTo>
                    <a:pt x="0" y="36"/>
                  </a:lnTo>
                  <a:lnTo>
                    <a:pt x="36" y="0"/>
                  </a:lnTo>
                  <a:lnTo>
                    <a:pt x="2101" y="0"/>
                  </a:lnTo>
                  <a:lnTo>
                    <a:pt x="2101" y="110"/>
                  </a:lnTo>
                  <a:lnTo>
                    <a:pt x="2065" y="146"/>
                  </a:lnTo>
                  <a:lnTo>
                    <a:pt x="0" y="146"/>
                  </a:lnTo>
                </a:path>
              </a:pathLst>
            </a:custGeom>
            <a:solidFill>
              <a:srgbClr val="C0C0C0"/>
            </a:solidFill>
            <a:ln w="9360">
              <a:solidFill>
                <a:srgbClr val="000000"/>
              </a:solidFill>
              <a:round/>
              <a:headEnd/>
              <a:tailEnd/>
            </a:ln>
          </p:spPr>
          <p:txBody>
            <a:bodyPr wrap="none" anchor="ctr"/>
            <a:lstStyle/>
            <a:p>
              <a:endParaRPr lang="en-US" sz="1270"/>
            </a:p>
          </p:txBody>
        </p:sp>
        <p:sp>
          <p:nvSpPr>
            <p:cNvPr id="96288" name="Freeform 32"/>
            <p:cNvSpPr>
              <a:spLocks noChangeArrowheads="1"/>
            </p:cNvSpPr>
            <p:nvPr/>
          </p:nvSpPr>
          <p:spPr bwMode="auto">
            <a:xfrm>
              <a:off x="3790" y="3901"/>
              <a:ext cx="477" cy="8"/>
            </a:xfrm>
            <a:custGeom>
              <a:avLst/>
              <a:gdLst>
                <a:gd name="T0" fmla="*/ 0 w 2102"/>
                <a:gd name="T1" fmla="*/ 36 h 37"/>
                <a:gd name="T2" fmla="*/ 36 w 2102"/>
                <a:gd name="T3" fmla="*/ 0 h 37"/>
                <a:gd name="T4" fmla="*/ 2101 w 2102"/>
                <a:gd name="T5" fmla="*/ 0 h 37"/>
                <a:gd name="T6" fmla="*/ 2065 w 2102"/>
                <a:gd name="T7" fmla="*/ 36 h 37"/>
                <a:gd name="T8" fmla="*/ 0 w 2102"/>
                <a:gd name="T9" fmla="*/ 36 h 37"/>
              </a:gdLst>
              <a:ahLst/>
              <a:cxnLst>
                <a:cxn ang="0">
                  <a:pos x="T0" y="T1"/>
                </a:cxn>
                <a:cxn ang="0">
                  <a:pos x="T2" y="T3"/>
                </a:cxn>
                <a:cxn ang="0">
                  <a:pos x="T4" y="T5"/>
                </a:cxn>
                <a:cxn ang="0">
                  <a:pos x="T6" y="T7"/>
                </a:cxn>
                <a:cxn ang="0">
                  <a:pos x="T8" y="T9"/>
                </a:cxn>
              </a:cxnLst>
              <a:rect l="0" t="0" r="r" b="b"/>
              <a:pathLst>
                <a:path w="2102" h="37">
                  <a:moveTo>
                    <a:pt x="0" y="36"/>
                  </a:moveTo>
                  <a:lnTo>
                    <a:pt x="36" y="0"/>
                  </a:lnTo>
                  <a:lnTo>
                    <a:pt x="2101" y="0"/>
                  </a:lnTo>
                  <a:lnTo>
                    <a:pt x="2065" y="36"/>
                  </a:lnTo>
                  <a:lnTo>
                    <a:pt x="0" y="36"/>
                  </a:lnTo>
                </a:path>
              </a:pathLst>
            </a:custGeom>
            <a:solidFill>
              <a:srgbClr val="D2D2D2"/>
            </a:solidFill>
            <a:ln w="9360">
              <a:solidFill>
                <a:srgbClr val="000000"/>
              </a:solidFill>
              <a:round/>
              <a:headEnd/>
              <a:tailEnd/>
            </a:ln>
          </p:spPr>
          <p:txBody>
            <a:bodyPr wrap="none" anchor="ctr"/>
            <a:lstStyle/>
            <a:p>
              <a:endParaRPr lang="en-US" sz="1270"/>
            </a:p>
          </p:txBody>
        </p:sp>
        <p:sp>
          <p:nvSpPr>
            <p:cNvPr id="96289" name="Freeform 33"/>
            <p:cNvSpPr>
              <a:spLocks noChangeArrowheads="1"/>
            </p:cNvSpPr>
            <p:nvPr/>
          </p:nvSpPr>
          <p:spPr bwMode="auto">
            <a:xfrm>
              <a:off x="4258" y="3901"/>
              <a:ext cx="8" cy="33"/>
            </a:xfrm>
            <a:custGeom>
              <a:avLst/>
              <a:gdLst>
                <a:gd name="T0" fmla="*/ 0 w 37"/>
                <a:gd name="T1" fmla="*/ 146 h 147"/>
                <a:gd name="T2" fmla="*/ 0 w 37"/>
                <a:gd name="T3" fmla="*/ 36 h 147"/>
                <a:gd name="T4" fmla="*/ 36 w 37"/>
                <a:gd name="T5" fmla="*/ 0 h 147"/>
                <a:gd name="T6" fmla="*/ 36 w 37"/>
                <a:gd name="T7" fmla="*/ 110 h 147"/>
                <a:gd name="T8" fmla="*/ 0 w 37"/>
                <a:gd name="T9" fmla="*/ 146 h 147"/>
              </a:gdLst>
              <a:ahLst/>
              <a:cxnLst>
                <a:cxn ang="0">
                  <a:pos x="T0" y="T1"/>
                </a:cxn>
                <a:cxn ang="0">
                  <a:pos x="T2" y="T3"/>
                </a:cxn>
                <a:cxn ang="0">
                  <a:pos x="T4" y="T5"/>
                </a:cxn>
                <a:cxn ang="0">
                  <a:pos x="T6" y="T7"/>
                </a:cxn>
                <a:cxn ang="0">
                  <a:pos x="T8" y="T9"/>
                </a:cxn>
              </a:cxnLst>
              <a:rect l="0" t="0" r="r" b="b"/>
              <a:pathLst>
                <a:path w="37" h="147">
                  <a:moveTo>
                    <a:pt x="0" y="146"/>
                  </a:moveTo>
                  <a:lnTo>
                    <a:pt x="0" y="36"/>
                  </a:lnTo>
                  <a:lnTo>
                    <a:pt x="36" y="0"/>
                  </a:lnTo>
                  <a:lnTo>
                    <a:pt x="36" y="110"/>
                  </a:lnTo>
                  <a:lnTo>
                    <a:pt x="0" y="146"/>
                  </a:lnTo>
                </a:path>
              </a:pathLst>
            </a:custGeom>
            <a:solidFill>
              <a:srgbClr val="A5A5A5"/>
            </a:solidFill>
            <a:ln w="9360">
              <a:solidFill>
                <a:srgbClr val="000000"/>
              </a:solidFill>
              <a:round/>
              <a:headEnd/>
              <a:tailEnd/>
            </a:ln>
          </p:spPr>
          <p:txBody>
            <a:bodyPr wrap="none" anchor="ctr"/>
            <a:lstStyle/>
            <a:p>
              <a:endParaRPr lang="en-US" sz="1270"/>
            </a:p>
          </p:txBody>
        </p:sp>
        <p:sp>
          <p:nvSpPr>
            <p:cNvPr id="96290" name="Freeform 34"/>
            <p:cNvSpPr>
              <a:spLocks noChangeArrowheads="1"/>
            </p:cNvSpPr>
            <p:nvPr/>
          </p:nvSpPr>
          <p:spPr bwMode="auto">
            <a:xfrm>
              <a:off x="4378" y="3901"/>
              <a:ext cx="475" cy="33"/>
            </a:xfrm>
            <a:custGeom>
              <a:avLst/>
              <a:gdLst>
                <a:gd name="T0" fmla="*/ 0 w 2099"/>
                <a:gd name="T1" fmla="*/ 146 h 147"/>
                <a:gd name="T2" fmla="*/ 0 w 2099"/>
                <a:gd name="T3" fmla="*/ 36 h 147"/>
                <a:gd name="T4" fmla="*/ 35 w 2099"/>
                <a:gd name="T5" fmla="*/ 0 h 147"/>
                <a:gd name="T6" fmla="*/ 2098 w 2099"/>
                <a:gd name="T7" fmla="*/ 0 h 147"/>
                <a:gd name="T8" fmla="*/ 2098 w 2099"/>
                <a:gd name="T9" fmla="*/ 110 h 147"/>
                <a:gd name="T10" fmla="*/ 2061 w 2099"/>
                <a:gd name="T11" fmla="*/ 146 h 147"/>
                <a:gd name="T12" fmla="*/ 0 w 2099"/>
                <a:gd name="T13" fmla="*/ 146 h 147"/>
              </a:gdLst>
              <a:ahLst/>
              <a:cxnLst>
                <a:cxn ang="0">
                  <a:pos x="T0" y="T1"/>
                </a:cxn>
                <a:cxn ang="0">
                  <a:pos x="T2" y="T3"/>
                </a:cxn>
                <a:cxn ang="0">
                  <a:pos x="T4" y="T5"/>
                </a:cxn>
                <a:cxn ang="0">
                  <a:pos x="T6" y="T7"/>
                </a:cxn>
                <a:cxn ang="0">
                  <a:pos x="T8" y="T9"/>
                </a:cxn>
                <a:cxn ang="0">
                  <a:pos x="T10" y="T11"/>
                </a:cxn>
                <a:cxn ang="0">
                  <a:pos x="T12" y="T13"/>
                </a:cxn>
              </a:cxnLst>
              <a:rect l="0" t="0" r="r" b="b"/>
              <a:pathLst>
                <a:path w="2099" h="147">
                  <a:moveTo>
                    <a:pt x="0" y="146"/>
                  </a:moveTo>
                  <a:lnTo>
                    <a:pt x="0" y="36"/>
                  </a:lnTo>
                  <a:lnTo>
                    <a:pt x="35" y="0"/>
                  </a:lnTo>
                  <a:lnTo>
                    <a:pt x="2098" y="0"/>
                  </a:lnTo>
                  <a:lnTo>
                    <a:pt x="2098" y="110"/>
                  </a:lnTo>
                  <a:lnTo>
                    <a:pt x="2061" y="146"/>
                  </a:lnTo>
                  <a:lnTo>
                    <a:pt x="0" y="146"/>
                  </a:lnTo>
                </a:path>
              </a:pathLst>
            </a:custGeom>
            <a:solidFill>
              <a:srgbClr val="C0C0C0"/>
            </a:solidFill>
            <a:ln w="9360">
              <a:solidFill>
                <a:srgbClr val="000000"/>
              </a:solidFill>
              <a:round/>
              <a:headEnd/>
              <a:tailEnd/>
            </a:ln>
          </p:spPr>
          <p:txBody>
            <a:bodyPr wrap="none" anchor="ctr"/>
            <a:lstStyle/>
            <a:p>
              <a:endParaRPr lang="en-US" sz="1270"/>
            </a:p>
          </p:txBody>
        </p:sp>
        <p:sp>
          <p:nvSpPr>
            <p:cNvPr id="96291" name="Freeform 35"/>
            <p:cNvSpPr>
              <a:spLocks noChangeArrowheads="1"/>
            </p:cNvSpPr>
            <p:nvPr/>
          </p:nvSpPr>
          <p:spPr bwMode="auto">
            <a:xfrm>
              <a:off x="4378" y="3901"/>
              <a:ext cx="475" cy="8"/>
            </a:xfrm>
            <a:custGeom>
              <a:avLst/>
              <a:gdLst>
                <a:gd name="T0" fmla="*/ 0 w 2099"/>
                <a:gd name="T1" fmla="*/ 36 h 37"/>
                <a:gd name="T2" fmla="*/ 35 w 2099"/>
                <a:gd name="T3" fmla="*/ 0 h 37"/>
                <a:gd name="T4" fmla="*/ 2098 w 2099"/>
                <a:gd name="T5" fmla="*/ 0 h 37"/>
                <a:gd name="T6" fmla="*/ 2061 w 2099"/>
                <a:gd name="T7" fmla="*/ 36 h 37"/>
                <a:gd name="T8" fmla="*/ 0 w 2099"/>
                <a:gd name="T9" fmla="*/ 36 h 37"/>
              </a:gdLst>
              <a:ahLst/>
              <a:cxnLst>
                <a:cxn ang="0">
                  <a:pos x="T0" y="T1"/>
                </a:cxn>
                <a:cxn ang="0">
                  <a:pos x="T2" y="T3"/>
                </a:cxn>
                <a:cxn ang="0">
                  <a:pos x="T4" y="T5"/>
                </a:cxn>
                <a:cxn ang="0">
                  <a:pos x="T6" y="T7"/>
                </a:cxn>
                <a:cxn ang="0">
                  <a:pos x="T8" y="T9"/>
                </a:cxn>
              </a:cxnLst>
              <a:rect l="0" t="0" r="r" b="b"/>
              <a:pathLst>
                <a:path w="2099" h="37">
                  <a:moveTo>
                    <a:pt x="0" y="36"/>
                  </a:moveTo>
                  <a:lnTo>
                    <a:pt x="35" y="0"/>
                  </a:lnTo>
                  <a:lnTo>
                    <a:pt x="2098" y="0"/>
                  </a:lnTo>
                  <a:lnTo>
                    <a:pt x="2061" y="36"/>
                  </a:lnTo>
                  <a:lnTo>
                    <a:pt x="0" y="36"/>
                  </a:lnTo>
                </a:path>
              </a:pathLst>
            </a:custGeom>
            <a:solidFill>
              <a:srgbClr val="D2D2D2"/>
            </a:solidFill>
            <a:ln w="9360">
              <a:solidFill>
                <a:srgbClr val="000000"/>
              </a:solidFill>
              <a:round/>
              <a:headEnd/>
              <a:tailEnd/>
            </a:ln>
          </p:spPr>
          <p:txBody>
            <a:bodyPr wrap="none" anchor="ctr"/>
            <a:lstStyle/>
            <a:p>
              <a:endParaRPr lang="en-US" sz="1270"/>
            </a:p>
          </p:txBody>
        </p:sp>
        <p:sp>
          <p:nvSpPr>
            <p:cNvPr id="96292" name="Freeform 36"/>
            <p:cNvSpPr>
              <a:spLocks noChangeArrowheads="1"/>
            </p:cNvSpPr>
            <p:nvPr/>
          </p:nvSpPr>
          <p:spPr bwMode="auto">
            <a:xfrm>
              <a:off x="4844" y="3901"/>
              <a:ext cx="9" cy="33"/>
            </a:xfrm>
            <a:custGeom>
              <a:avLst/>
              <a:gdLst>
                <a:gd name="T0" fmla="*/ 0 w 38"/>
                <a:gd name="T1" fmla="*/ 146 h 147"/>
                <a:gd name="T2" fmla="*/ 0 w 38"/>
                <a:gd name="T3" fmla="*/ 36 h 147"/>
                <a:gd name="T4" fmla="*/ 37 w 38"/>
                <a:gd name="T5" fmla="*/ 0 h 147"/>
                <a:gd name="T6" fmla="*/ 37 w 38"/>
                <a:gd name="T7" fmla="*/ 110 h 147"/>
                <a:gd name="T8" fmla="*/ 0 w 38"/>
                <a:gd name="T9" fmla="*/ 146 h 147"/>
              </a:gdLst>
              <a:ahLst/>
              <a:cxnLst>
                <a:cxn ang="0">
                  <a:pos x="T0" y="T1"/>
                </a:cxn>
                <a:cxn ang="0">
                  <a:pos x="T2" y="T3"/>
                </a:cxn>
                <a:cxn ang="0">
                  <a:pos x="T4" y="T5"/>
                </a:cxn>
                <a:cxn ang="0">
                  <a:pos x="T6" y="T7"/>
                </a:cxn>
                <a:cxn ang="0">
                  <a:pos x="T8" y="T9"/>
                </a:cxn>
              </a:cxnLst>
              <a:rect l="0" t="0" r="r" b="b"/>
              <a:pathLst>
                <a:path w="38" h="147">
                  <a:moveTo>
                    <a:pt x="0" y="146"/>
                  </a:moveTo>
                  <a:lnTo>
                    <a:pt x="0" y="36"/>
                  </a:lnTo>
                  <a:lnTo>
                    <a:pt x="37" y="0"/>
                  </a:lnTo>
                  <a:lnTo>
                    <a:pt x="37" y="110"/>
                  </a:lnTo>
                  <a:lnTo>
                    <a:pt x="0" y="146"/>
                  </a:lnTo>
                </a:path>
              </a:pathLst>
            </a:custGeom>
            <a:solidFill>
              <a:srgbClr val="A5A5A5"/>
            </a:solidFill>
            <a:ln w="9360">
              <a:solidFill>
                <a:srgbClr val="000000"/>
              </a:solidFill>
              <a:round/>
              <a:headEnd/>
              <a:tailEnd/>
            </a:ln>
          </p:spPr>
          <p:txBody>
            <a:bodyPr wrap="none" anchor="ctr"/>
            <a:lstStyle/>
            <a:p>
              <a:endParaRPr lang="en-US" sz="1270"/>
            </a:p>
          </p:txBody>
        </p:sp>
        <p:sp>
          <p:nvSpPr>
            <p:cNvPr id="96293" name="Freeform 37"/>
            <p:cNvSpPr>
              <a:spLocks noChangeArrowheads="1"/>
            </p:cNvSpPr>
            <p:nvPr/>
          </p:nvSpPr>
          <p:spPr bwMode="auto">
            <a:xfrm>
              <a:off x="4963" y="3901"/>
              <a:ext cx="477" cy="33"/>
            </a:xfrm>
            <a:custGeom>
              <a:avLst/>
              <a:gdLst>
                <a:gd name="T0" fmla="*/ 0 w 2102"/>
                <a:gd name="T1" fmla="*/ 146 h 147"/>
                <a:gd name="T2" fmla="*/ 0 w 2102"/>
                <a:gd name="T3" fmla="*/ 36 h 147"/>
                <a:gd name="T4" fmla="*/ 37 w 2102"/>
                <a:gd name="T5" fmla="*/ 0 h 147"/>
                <a:gd name="T6" fmla="*/ 2101 w 2102"/>
                <a:gd name="T7" fmla="*/ 0 h 147"/>
                <a:gd name="T8" fmla="*/ 2101 w 2102"/>
                <a:gd name="T9" fmla="*/ 110 h 147"/>
                <a:gd name="T10" fmla="*/ 2065 w 2102"/>
                <a:gd name="T11" fmla="*/ 146 h 147"/>
                <a:gd name="T12" fmla="*/ 0 w 2102"/>
                <a:gd name="T13" fmla="*/ 146 h 147"/>
              </a:gdLst>
              <a:ahLst/>
              <a:cxnLst>
                <a:cxn ang="0">
                  <a:pos x="T0" y="T1"/>
                </a:cxn>
                <a:cxn ang="0">
                  <a:pos x="T2" y="T3"/>
                </a:cxn>
                <a:cxn ang="0">
                  <a:pos x="T4" y="T5"/>
                </a:cxn>
                <a:cxn ang="0">
                  <a:pos x="T6" y="T7"/>
                </a:cxn>
                <a:cxn ang="0">
                  <a:pos x="T8" y="T9"/>
                </a:cxn>
                <a:cxn ang="0">
                  <a:pos x="T10" y="T11"/>
                </a:cxn>
                <a:cxn ang="0">
                  <a:pos x="T12" y="T13"/>
                </a:cxn>
              </a:cxnLst>
              <a:rect l="0" t="0" r="r" b="b"/>
              <a:pathLst>
                <a:path w="2102" h="147">
                  <a:moveTo>
                    <a:pt x="0" y="146"/>
                  </a:moveTo>
                  <a:lnTo>
                    <a:pt x="0" y="36"/>
                  </a:lnTo>
                  <a:lnTo>
                    <a:pt x="37" y="0"/>
                  </a:lnTo>
                  <a:lnTo>
                    <a:pt x="2101" y="0"/>
                  </a:lnTo>
                  <a:lnTo>
                    <a:pt x="2101" y="110"/>
                  </a:lnTo>
                  <a:lnTo>
                    <a:pt x="2065" y="146"/>
                  </a:lnTo>
                  <a:lnTo>
                    <a:pt x="0" y="146"/>
                  </a:lnTo>
                </a:path>
              </a:pathLst>
            </a:custGeom>
            <a:solidFill>
              <a:srgbClr val="C0C0C0"/>
            </a:solidFill>
            <a:ln w="9360">
              <a:solidFill>
                <a:srgbClr val="000000"/>
              </a:solidFill>
              <a:round/>
              <a:headEnd/>
              <a:tailEnd/>
            </a:ln>
          </p:spPr>
          <p:txBody>
            <a:bodyPr wrap="none" anchor="ctr"/>
            <a:lstStyle/>
            <a:p>
              <a:endParaRPr lang="en-US" sz="1270"/>
            </a:p>
          </p:txBody>
        </p:sp>
        <p:sp>
          <p:nvSpPr>
            <p:cNvPr id="96294" name="Freeform 38"/>
            <p:cNvSpPr>
              <a:spLocks noChangeArrowheads="1"/>
            </p:cNvSpPr>
            <p:nvPr/>
          </p:nvSpPr>
          <p:spPr bwMode="auto">
            <a:xfrm>
              <a:off x="4963" y="3901"/>
              <a:ext cx="477" cy="8"/>
            </a:xfrm>
            <a:custGeom>
              <a:avLst/>
              <a:gdLst>
                <a:gd name="T0" fmla="*/ 0 w 2102"/>
                <a:gd name="T1" fmla="*/ 36 h 37"/>
                <a:gd name="T2" fmla="*/ 37 w 2102"/>
                <a:gd name="T3" fmla="*/ 0 h 37"/>
                <a:gd name="T4" fmla="*/ 2101 w 2102"/>
                <a:gd name="T5" fmla="*/ 0 h 37"/>
                <a:gd name="T6" fmla="*/ 2065 w 2102"/>
                <a:gd name="T7" fmla="*/ 36 h 37"/>
                <a:gd name="T8" fmla="*/ 0 w 2102"/>
                <a:gd name="T9" fmla="*/ 36 h 37"/>
              </a:gdLst>
              <a:ahLst/>
              <a:cxnLst>
                <a:cxn ang="0">
                  <a:pos x="T0" y="T1"/>
                </a:cxn>
                <a:cxn ang="0">
                  <a:pos x="T2" y="T3"/>
                </a:cxn>
                <a:cxn ang="0">
                  <a:pos x="T4" y="T5"/>
                </a:cxn>
                <a:cxn ang="0">
                  <a:pos x="T6" y="T7"/>
                </a:cxn>
                <a:cxn ang="0">
                  <a:pos x="T8" y="T9"/>
                </a:cxn>
              </a:cxnLst>
              <a:rect l="0" t="0" r="r" b="b"/>
              <a:pathLst>
                <a:path w="2102" h="37">
                  <a:moveTo>
                    <a:pt x="0" y="36"/>
                  </a:moveTo>
                  <a:lnTo>
                    <a:pt x="37" y="0"/>
                  </a:lnTo>
                  <a:lnTo>
                    <a:pt x="2101" y="0"/>
                  </a:lnTo>
                  <a:lnTo>
                    <a:pt x="2065" y="36"/>
                  </a:lnTo>
                  <a:lnTo>
                    <a:pt x="0" y="36"/>
                  </a:lnTo>
                </a:path>
              </a:pathLst>
            </a:custGeom>
            <a:solidFill>
              <a:srgbClr val="D2D2D2"/>
            </a:solidFill>
            <a:ln w="9360">
              <a:solidFill>
                <a:srgbClr val="000000"/>
              </a:solidFill>
              <a:round/>
              <a:headEnd/>
              <a:tailEnd/>
            </a:ln>
          </p:spPr>
          <p:txBody>
            <a:bodyPr wrap="none" anchor="ctr"/>
            <a:lstStyle/>
            <a:p>
              <a:endParaRPr lang="en-US" sz="1270"/>
            </a:p>
          </p:txBody>
        </p:sp>
        <p:sp>
          <p:nvSpPr>
            <p:cNvPr id="96295" name="Freeform 39"/>
            <p:cNvSpPr>
              <a:spLocks noChangeArrowheads="1"/>
            </p:cNvSpPr>
            <p:nvPr/>
          </p:nvSpPr>
          <p:spPr bwMode="auto">
            <a:xfrm>
              <a:off x="5431" y="3901"/>
              <a:ext cx="8" cy="33"/>
            </a:xfrm>
            <a:custGeom>
              <a:avLst/>
              <a:gdLst>
                <a:gd name="T0" fmla="*/ 0 w 37"/>
                <a:gd name="T1" fmla="*/ 146 h 147"/>
                <a:gd name="T2" fmla="*/ 0 w 37"/>
                <a:gd name="T3" fmla="*/ 36 h 147"/>
                <a:gd name="T4" fmla="*/ 36 w 37"/>
                <a:gd name="T5" fmla="*/ 0 h 147"/>
                <a:gd name="T6" fmla="*/ 36 w 37"/>
                <a:gd name="T7" fmla="*/ 110 h 147"/>
                <a:gd name="T8" fmla="*/ 0 w 37"/>
                <a:gd name="T9" fmla="*/ 146 h 147"/>
              </a:gdLst>
              <a:ahLst/>
              <a:cxnLst>
                <a:cxn ang="0">
                  <a:pos x="T0" y="T1"/>
                </a:cxn>
                <a:cxn ang="0">
                  <a:pos x="T2" y="T3"/>
                </a:cxn>
                <a:cxn ang="0">
                  <a:pos x="T4" y="T5"/>
                </a:cxn>
                <a:cxn ang="0">
                  <a:pos x="T6" y="T7"/>
                </a:cxn>
                <a:cxn ang="0">
                  <a:pos x="T8" y="T9"/>
                </a:cxn>
              </a:cxnLst>
              <a:rect l="0" t="0" r="r" b="b"/>
              <a:pathLst>
                <a:path w="37" h="147">
                  <a:moveTo>
                    <a:pt x="0" y="146"/>
                  </a:moveTo>
                  <a:lnTo>
                    <a:pt x="0" y="36"/>
                  </a:lnTo>
                  <a:lnTo>
                    <a:pt x="36" y="0"/>
                  </a:lnTo>
                  <a:lnTo>
                    <a:pt x="36" y="110"/>
                  </a:lnTo>
                  <a:lnTo>
                    <a:pt x="0" y="146"/>
                  </a:lnTo>
                </a:path>
              </a:pathLst>
            </a:custGeom>
            <a:solidFill>
              <a:srgbClr val="A5A5A5"/>
            </a:solidFill>
            <a:ln w="9360">
              <a:solidFill>
                <a:srgbClr val="000000"/>
              </a:solidFill>
              <a:round/>
              <a:headEnd/>
              <a:tailEnd/>
            </a:ln>
          </p:spPr>
          <p:txBody>
            <a:bodyPr wrap="none" anchor="ctr"/>
            <a:lstStyle/>
            <a:p>
              <a:endParaRPr lang="en-US" sz="1270"/>
            </a:p>
          </p:txBody>
        </p:sp>
        <p:sp>
          <p:nvSpPr>
            <p:cNvPr id="96296" name="Freeform 40"/>
            <p:cNvSpPr>
              <a:spLocks noChangeArrowheads="1"/>
            </p:cNvSpPr>
            <p:nvPr/>
          </p:nvSpPr>
          <p:spPr bwMode="auto">
            <a:xfrm>
              <a:off x="2715" y="3390"/>
              <a:ext cx="245" cy="45"/>
            </a:xfrm>
            <a:custGeom>
              <a:avLst/>
              <a:gdLst>
                <a:gd name="T0" fmla="*/ 0 w 1082"/>
                <a:gd name="T1" fmla="*/ 0 h 200"/>
                <a:gd name="T2" fmla="*/ 242 w 1082"/>
                <a:gd name="T3" fmla="*/ 167 h 200"/>
                <a:gd name="T4" fmla="*/ 1081 w 1082"/>
                <a:gd name="T5" fmla="*/ 199 h 200"/>
              </a:gdLst>
              <a:ahLst/>
              <a:cxnLst>
                <a:cxn ang="0">
                  <a:pos x="T0" y="T1"/>
                </a:cxn>
                <a:cxn ang="0">
                  <a:pos x="T2" y="T3"/>
                </a:cxn>
                <a:cxn ang="0">
                  <a:pos x="T4" y="T5"/>
                </a:cxn>
              </a:cxnLst>
              <a:rect l="0" t="0" r="r" b="b"/>
              <a:pathLst>
                <a:path w="1082" h="200">
                  <a:moveTo>
                    <a:pt x="0" y="0"/>
                  </a:moveTo>
                  <a:cubicBezTo>
                    <a:pt x="30" y="66"/>
                    <a:pt x="64" y="136"/>
                    <a:pt x="242" y="167"/>
                  </a:cubicBezTo>
                  <a:cubicBezTo>
                    <a:pt x="420" y="198"/>
                    <a:pt x="939" y="197"/>
                    <a:pt x="1081" y="199"/>
                  </a:cubicBezTo>
                </a:path>
              </a:pathLst>
            </a:custGeom>
            <a:noFill/>
            <a:ln w="25560">
              <a:solidFill>
                <a:srgbClr val="00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297" name="Freeform 41"/>
            <p:cNvSpPr>
              <a:spLocks noChangeArrowheads="1"/>
            </p:cNvSpPr>
            <p:nvPr/>
          </p:nvSpPr>
          <p:spPr bwMode="auto">
            <a:xfrm>
              <a:off x="2331" y="3390"/>
              <a:ext cx="190" cy="82"/>
            </a:xfrm>
            <a:custGeom>
              <a:avLst/>
              <a:gdLst>
                <a:gd name="T0" fmla="*/ 15 w 838"/>
                <a:gd name="T1" fmla="*/ 0 h 363"/>
                <a:gd name="T2" fmla="*/ 136 w 838"/>
                <a:gd name="T3" fmla="*/ 213 h 363"/>
                <a:gd name="T4" fmla="*/ 837 w 838"/>
                <a:gd name="T5" fmla="*/ 362 h 363"/>
              </a:gdLst>
              <a:ahLst/>
              <a:cxnLst>
                <a:cxn ang="0">
                  <a:pos x="T0" y="T1"/>
                </a:cxn>
                <a:cxn ang="0">
                  <a:pos x="T2" y="T3"/>
                </a:cxn>
                <a:cxn ang="0">
                  <a:pos x="T4" y="T5"/>
                </a:cxn>
              </a:cxnLst>
              <a:rect l="0" t="0" r="r" b="b"/>
              <a:pathLst>
                <a:path w="838" h="363">
                  <a:moveTo>
                    <a:pt x="15" y="0"/>
                  </a:moveTo>
                  <a:cubicBezTo>
                    <a:pt x="5" y="76"/>
                    <a:pt x="0" y="152"/>
                    <a:pt x="136" y="213"/>
                  </a:cubicBezTo>
                  <a:cubicBezTo>
                    <a:pt x="272" y="274"/>
                    <a:pt x="554" y="318"/>
                    <a:pt x="837" y="362"/>
                  </a:cubicBezTo>
                </a:path>
              </a:pathLst>
            </a:custGeom>
            <a:noFill/>
            <a:ln w="2556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298" name="Freeform 42"/>
            <p:cNvSpPr>
              <a:spLocks noChangeArrowheads="1"/>
            </p:cNvSpPr>
            <p:nvPr/>
          </p:nvSpPr>
          <p:spPr bwMode="auto">
            <a:xfrm>
              <a:off x="2068" y="3356"/>
              <a:ext cx="1780" cy="311"/>
            </a:xfrm>
            <a:custGeom>
              <a:avLst/>
              <a:gdLst>
                <a:gd name="T0" fmla="*/ 72 w 7851"/>
                <a:gd name="T1" fmla="*/ 151 h 1368"/>
                <a:gd name="T2" fmla="*/ 630 w 7851"/>
                <a:gd name="T3" fmla="*/ 826 h 1368"/>
                <a:gd name="T4" fmla="*/ 3866 w 7851"/>
                <a:gd name="T5" fmla="*/ 602 h 1368"/>
                <a:gd name="T6" fmla="*/ 5019 w 7851"/>
                <a:gd name="T7" fmla="*/ 15 h 1368"/>
                <a:gd name="T8" fmla="*/ 7363 w 7851"/>
                <a:gd name="T9" fmla="*/ 691 h 1368"/>
                <a:gd name="T10" fmla="*/ 7850 w 7851"/>
                <a:gd name="T11" fmla="*/ 1367 h 1368"/>
              </a:gdLst>
              <a:ahLst/>
              <a:cxnLst>
                <a:cxn ang="0">
                  <a:pos x="T0" y="T1"/>
                </a:cxn>
                <a:cxn ang="0">
                  <a:pos x="T2" y="T3"/>
                </a:cxn>
                <a:cxn ang="0">
                  <a:pos x="T4" y="T5"/>
                </a:cxn>
                <a:cxn ang="0">
                  <a:pos x="T6" y="T7"/>
                </a:cxn>
                <a:cxn ang="0">
                  <a:pos x="T8" y="T9"/>
                </a:cxn>
                <a:cxn ang="0">
                  <a:pos x="T10" y="T11"/>
                </a:cxn>
              </a:cxnLst>
              <a:rect l="0" t="0" r="r" b="b"/>
              <a:pathLst>
                <a:path w="7851" h="1368">
                  <a:moveTo>
                    <a:pt x="72" y="151"/>
                  </a:moveTo>
                  <a:cubicBezTo>
                    <a:pt x="35" y="450"/>
                    <a:pt x="0" y="751"/>
                    <a:pt x="630" y="826"/>
                  </a:cubicBezTo>
                  <a:cubicBezTo>
                    <a:pt x="1260" y="901"/>
                    <a:pt x="3134" y="738"/>
                    <a:pt x="3866" y="602"/>
                  </a:cubicBezTo>
                  <a:cubicBezTo>
                    <a:pt x="4598" y="466"/>
                    <a:pt x="4437" y="0"/>
                    <a:pt x="5019" y="15"/>
                  </a:cubicBezTo>
                  <a:cubicBezTo>
                    <a:pt x="5601" y="30"/>
                    <a:pt x="6892" y="467"/>
                    <a:pt x="7363" y="691"/>
                  </a:cubicBezTo>
                  <a:cubicBezTo>
                    <a:pt x="7834" y="915"/>
                    <a:pt x="7766" y="1244"/>
                    <a:pt x="7850" y="1367"/>
                  </a:cubicBezTo>
                </a:path>
              </a:pathLst>
            </a:custGeom>
            <a:noFill/>
            <a:ln w="2556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299" name="Freeform 43"/>
            <p:cNvSpPr>
              <a:spLocks noChangeArrowheads="1"/>
            </p:cNvSpPr>
            <p:nvPr/>
          </p:nvSpPr>
          <p:spPr bwMode="auto">
            <a:xfrm>
              <a:off x="2437" y="3245"/>
              <a:ext cx="1986" cy="428"/>
            </a:xfrm>
            <a:custGeom>
              <a:avLst/>
              <a:gdLst>
                <a:gd name="T0" fmla="*/ 283 w 8757"/>
                <a:gd name="T1" fmla="*/ 633 h 1881"/>
                <a:gd name="T2" fmla="*/ 334 w 8757"/>
                <a:gd name="T3" fmla="*/ 978 h 1881"/>
                <a:gd name="T4" fmla="*/ 2290 w 8757"/>
                <a:gd name="T5" fmla="*/ 934 h 1881"/>
                <a:gd name="T6" fmla="*/ 3183 w 8757"/>
                <a:gd name="T7" fmla="*/ 107 h 1881"/>
                <a:gd name="T8" fmla="*/ 4127 w 8757"/>
                <a:gd name="T9" fmla="*/ 286 h 1881"/>
                <a:gd name="T10" fmla="*/ 6554 w 8757"/>
                <a:gd name="T11" fmla="*/ 1173 h 1881"/>
                <a:gd name="T12" fmla="*/ 8110 w 8757"/>
                <a:gd name="T13" fmla="*/ 1160 h 1881"/>
                <a:gd name="T14" fmla="*/ 8756 w 8757"/>
                <a:gd name="T15" fmla="*/ 1880 h 1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57" h="1881">
                  <a:moveTo>
                    <a:pt x="283" y="633"/>
                  </a:moveTo>
                  <a:cubicBezTo>
                    <a:pt x="139" y="779"/>
                    <a:pt x="0" y="928"/>
                    <a:pt x="334" y="978"/>
                  </a:cubicBezTo>
                  <a:cubicBezTo>
                    <a:pt x="668" y="1028"/>
                    <a:pt x="1817" y="1080"/>
                    <a:pt x="2290" y="934"/>
                  </a:cubicBezTo>
                  <a:cubicBezTo>
                    <a:pt x="2763" y="788"/>
                    <a:pt x="2877" y="214"/>
                    <a:pt x="3183" y="107"/>
                  </a:cubicBezTo>
                  <a:cubicBezTo>
                    <a:pt x="3489" y="0"/>
                    <a:pt x="3565" y="109"/>
                    <a:pt x="4127" y="286"/>
                  </a:cubicBezTo>
                  <a:cubicBezTo>
                    <a:pt x="4689" y="463"/>
                    <a:pt x="5890" y="1028"/>
                    <a:pt x="6554" y="1173"/>
                  </a:cubicBezTo>
                  <a:cubicBezTo>
                    <a:pt x="7218" y="1318"/>
                    <a:pt x="7743" y="1043"/>
                    <a:pt x="8110" y="1160"/>
                  </a:cubicBezTo>
                  <a:cubicBezTo>
                    <a:pt x="8477" y="1277"/>
                    <a:pt x="8617" y="1578"/>
                    <a:pt x="8756" y="1880"/>
                  </a:cubicBezTo>
                </a:path>
              </a:pathLst>
            </a:custGeom>
            <a:noFill/>
            <a:ln w="2556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300" name="Freeform 44"/>
            <p:cNvSpPr>
              <a:spLocks noChangeArrowheads="1"/>
            </p:cNvSpPr>
            <p:nvPr/>
          </p:nvSpPr>
          <p:spPr bwMode="auto">
            <a:xfrm>
              <a:off x="2897" y="3200"/>
              <a:ext cx="2124" cy="471"/>
            </a:xfrm>
            <a:custGeom>
              <a:avLst/>
              <a:gdLst>
                <a:gd name="T0" fmla="*/ 0 w 9371"/>
                <a:gd name="T1" fmla="*/ 855 h 2072"/>
                <a:gd name="T2" fmla="*/ 209 w 9371"/>
                <a:gd name="T3" fmla="*/ 1035 h 2072"/>
                <a:gd name="T4" fmla="*/ 437 w 9371"/>
                <a:gd name="T5" fmla="*/ 867 h 2072"/>
                <a:gd name="T6" fmla="*/ 785 w 9371"/>
                <a:gd name="T7" fmla="*/ 327 h 2072"/>
                <a:gd name="T8" fmla="*/ 1451 w 9371"/>
                <a:gd name="T9" fmla="*/ 12 h 2072"/>
                <a:gd name="T10" fmla="*/ 2832 w 9371"/>
                <a:gd name="T11" fmla="*/ 404 h 2072"/>
                <a:gd name="T12" fmla="*/ 4808 w 9371"/>
                <a:gd name="T13" fmla="*/ 1170 h 2072"/>
                <a:gd name="T14" fmla="*/ 8584 w 9371"/>
                <a:gd name="T15" fmla="*/ 779 h 2072"/>
                <a:gd name="T16" fmla="*/ 9370 w 9371"/>
                <a:gd name="T17" fmla="*/ 2071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71" h="2072">
                  <a:moveTo>
                    <a:pt x="0" y="855"/>
                  </a:moveTo>
                  <a:cubicBezTo>
                    <a:pt x="66" y="943"/>
                    <a:pt x="136" y="1032"/>
                    <a:pt x="209" y="1035"/>
                  </a:cubicBezTo>
                  <a:cubicBezTo>
                    <a:pt x="282" y="1038"/>
                    <a:pt x="339" y="985"/>
                    <a:pt x="437" y="867"/>
                  </a:cubicBezTo>
                  <a:cubicBezTo>
                    <a:pt x="535" y="749"/>
                    <a:pt x="618" y="469"/>
                    <a:pt x="785" y="327"/>
                  </a:cubicBezTo>
                  <a:cubicBezTo>
                    <a:pt x="952" y="185"/>
                    <a:pt x="1110" y="0"/>
                    <a:pt x="1451" y="12"/>
                  </a:cubicBezTo>
                  <a:cubicBezTo>
                    <a:pt x="1792" y="24"/>
                    <a:pt x="2273" y="210"/>
                    <a:pt x="2832" y="404"/>
                  </a:cubicBezTo>
                  <a:cubicBezTo>
                    <a:pt x="3391" y="598"/>
                    <a:pt x="3848" y="1108"/>
                    <a:pt x="4808" y="1170"/>
                  </a:cubicBezTo>
                  <a:cubicBezTo>
                    <a:pt x="5768" y="1232"/>
                    <a:pt x="7825" y="630"/>
                    <a:pt x="8584" y="779"/>
                  </a:cubicBezTo>
                  <a:cubicBezTo>
                    <a:pt x="9343" y="928"/>
                    <a:pt x="9355" y="1499"/>
                    <a:pt x="9370" y="2071"/>
                  </a:cubicBezTo>
                </a:path>
              </a:pathLst>
            </a:custGeom>
            <a:noFill/>
            <a:ln w="2556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301" name="Freeform 45"/>
            <p:cNvSpPr>
              <a:spLocks noChangeArrowheads="1"/>
            </p:cNvSpPr>
            <p:nvPr/>
          </p:nvSpPr>
          <p:spPr bwMode="auto">
            <a:xfrm>
              <a:off x="1920" y="3390"/>
              <a:ext cx="254" cy="150"/>
            </a:xfrm>
            <a:custGeom>
              <a:avLst/>
              <a:gdLst>
                <a:gd name="T0" fmla="*/ 69 w 1119"/>
                <a:gd name="T1" fmla="*/ 0 h 660"/>
                <a:gd name="T2" fmla="*/ 173 w 1119"/>
                <a:gd name="T3" fmla="*/ 225 h 660"/>
                <a:gd name="T4" fmla="*/ 1118 w 1119"/>
                <a:gd name="T5" fmla="*/ 659 h 660"/>
              </a:gdLst>
              <a:ahLst/>
              <a:cxnLst>
                <a:cxn ang="0">
                  <a:pos x="T0" y="T1"/>
                </a:cxn>
                <a:cxn ang="0">
                  <a:pos x="T2" y="T3"/>
                </a:cxn>
                <a:cxn ang="0">
                  <a:pos x="T4" y="T5"/>
                </a:cxn>
              </a:cxnLst>
              <a:rect l="0" t="0" r="r" b="b"/>
              <a:pathLst>
                <a:path w="1119" h="660">
                  <a:moveTo>
                    <a:pt x="69" y="0"/>
                  </a:moveTo>
                  <a:cubicBezTo>
                    <a:pt x="34" y="57"/>
                    <a:pt x="0" y="114"/>
                    <a:pt x="173" y="225"/>
                  </a:cubicBezTo>
                  <a:cubicBezTo>
                    <a:pt x="346" y="336"/>
                    <a:pt x="732" y="496"/>
                    <a:pt x="1118" y="659"/>
                  </a:cubicBezTo>
                </a:path>
              </a:pathLst>
            </a:custGeom>
            <a:noFill/>
            <a:ln w="2556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302" name="Freeform 46"/>
            <p:cNvSpPr>
              <a:spLocks noChangeArrowheads="1"/>
            </p:cNvSpPr>
            <p:nvPr/>
          </p:nvSpPr>
          <p:spPr bwMode="auto">
            <a:xfrm>
              <a:off x="3218" y="3489"/>
              <a:ext cx="617" cy="527"/>
            </a:xfrm>
            <a:custGeom>
              <a:avLst/>
              <a:gdLst>
                <a:gd name="T0" fmla="*/ 27 w 2720"/>
                <a:gd name="T1" fmla="*/ 0 h 2320"/>
                <a:gd name="T2" fmla="*/ 166 w 2720"/>
                <a:gd name="T3" fmla="*/ 1021 h 2320"/>
                <a:gd name="T4" fmla="*/ 1022 w 2720"/>
                <a:gd name="T5" fmla="*/ 2192 h 2320"/>
                <a:gd name="T6" fmla="*/ 2193 w 2720"/>
                <a:gd name="T7" fmla="*/ 1786 h 2320"/>
                <a:gd name="T8" fmla="*/ 2719 w 2720"/>
                <a:gd name="T9" fmla="*/ 1845 h 2320"/>
              </a:gdLst>
              <a:ahLst/>
              <a:cxnLst>
                <a:cxn ang="0">
                  <a:pos x="T0" y="T1"/>
                </a:cxn>
                <a:cxn ang="0">
                  <a:pos x="T2" y="T3"/>
                </a:cxn>
                <a:cxn ang="0">
                  <a:pos x="T4" y="T5"/>
                </a:cxn>
                <a:cxn ang="0">
                  <a:pos x="T6" y="T7"/>
                </a:cxn>
                <a:cxn ang="0">
                  <a:pos x="T8" y="T9"/>
                </a:cxn>
              </a:cxnLst>
              <a:rect l="0" t="0" r="r" b="b"/>
              <a:pathLst>
                <a:path w="2720" h="2320">
                  <a:moveTo>
                    <a:pt x="27" y="0"/>
                  </a:moveTo>
                  <a:cubicBezTo>
                    <a:pt x="12" y="328"/>
                    <a:pt x="0" y="656"/>
                    <a:pt x="166" y="1021"/>
                  </a:cubicBezTo>
                  <a:cubicBezTo>
                    <a:pt x="332" y="1386"/>
                    <a:pt x="685" y="2065"/>
                    <a:pt x="1022" y="2192"/>
                  </a:cubicBezTo>
                  <a:cubicBezTo>
                    <a:pt x="1359" y="2319"/>
                    <a:pt x="1911" y="1843"/>
                    <a:pt x="2193" y="1786"/>
                  </a:cubicBezTo>
                  <a:cubicBezTo>
                    <a:pt x="2475" y="1729"/>
                    <a:pt x="2596" y="1786"/>
                    <a:pt x="2719" y="1845"/>
                  </a:cubicBezTo>
                </a:path>
              </a:pathLst>
            </a:custGeom>
            <a:noFill/>
            <a:ln w="2556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303" name="Freeform 47"/>
            <p:cNvSpPr>
              <a:spLocks noChangeArrowheads="1"/>
            </p:cNvSpPr>
            <p:nvPr/>
          </p:nvSpPr>
          <p:spPr bwMode="auto">
            <a:xfrm>
              <a:off x="3318" y="3547"/>
              <a:ext cx="1128" cy="387"/>
            </a:xfrm>
            <a:custGeom>
              <a:avLst/>
              <a:gdLst>
                <a:gd name="T0" fmla="*/ 149 w 4973"/>
                <a:gd name="T1" fmla="*/ 0 h 1703"/>
                <a:gd name="T2" fmla="*/ 78 w 4973"/>
                <a:gd name="T3" fmla="*/ 360 h 1703"/>
                <a:gd name="T4" fmla="*/ 621 w 4973"/>
                <a:gd name="T5" fmla="*/ 1546 h 1703"/>
                <a:gd name="T6" fmla="*/ 1670 w 4973"/>
                <a:gd name="T7" fmla="*/ 1290 h 1703"/>
                <a:gd name="T8" fmla="*/ 4432 w 4973"/>
                <a:gd name="T9" fmla="*/ 1290 h 1703"/>
                <a:gd name="T10" fmla="*/ 4906 w 4973"/>
                <a:gd name="T11" fmla="*/ 1578 h 1703"/>
              </a:gdLst>
              <a:ahLst/>
              <a:cxnLst>
                <a:cxn ang="0">
                  <a:pos x="T0" y="T1"/>
                </a:cxn>
                <a:cxn ang="0">
                  <a:pos x="T2" y="T3"/>
                </a:cxn>
                <a:cxn ang="0">
                  <a:pos x="T4" y="T5"/>
                </a:cxn>
                <a:cxn ang="0">
                  <a:pos x="T6" y="T7"/>
                </a:cxn>
                <a:cxn ang="0">
                  <a:pos x="T8" y="T9"/>
                </a:cxn>
                <a:cxn ang="0">
                  <a:pos x="T10" y="T11"/>
                </a:cxn>
              </a:cxnLst>
              <a:rect l="0" t="0" r="r" b="b"/>
              <a:pathLst>
                <a:path w="4973" h="1703">
                  <a:moveTo>
                    <a:pt x="149" y="0"/>
                  </a:moveTo>
                  <a:cubicBezTo>
                    <a:pt x="72" y="50"/>
                    <a:pt x="0" y="101"/>
                    <a:pt x="78" y="360"/>
                  </a:cubicBezTo>
                  <a:cubicBezTo>
                    <a:pt x="156" y="619"/>
                    <a:pt x="357" y="1390"/>
                    <a:pt x="621" y="1546"/>
                  </a:cubicBezTo>
                  <a:cubicBezTo>
                    <a:pt x="885" y="1702"/>
                    <a:pt x="1035" y="1332"/>
                    <a:pt x="1670" y="1290"/>
                  </a:cubicBezTo>
                  <a:cubicBezTo>
                    <a:pt x="2305" y="1248"/>
                    <a:pt x="3892" y="1244"/>
                    <a:pt x="4432" y="1290"/>
                  </a:cubicBezTo>
                  <a:cubicBezTo>
                    <a:pt x="4972" y="1336"/>
                    <a:pt x="4940" y="1458"/>
                    <a:pt x="4906" y="1578"/>
                  </a:cubicBezTo>
                </a:path>
              </a:pathLst>
            </a:custGeom>
            <a:noFill/>
            <a:ln w="25560">
              <a:solidFill>
                <a:srgbClr val="00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304" name="Freeform 48"/>
            <p:cNvSpPr>
              <a:spLocks noChangeArrowheads="1"/>
            </p:cNvSpPr>
            <p:nvPr/>
          </p:nvSpPr>
          <p:spPr bwMode="auto">
            <a:xfrm>
              <a:off x="3448" y="3629"/>
              <a:ext cx="1652" cy="276"/>
            </a:xfrm>
            <a:custGeom>
              <a:avLst/>
              <a:gdLst>
                <a:gd name="T0" fmla="*/ 151 w 7288"/>
                <a:gd name="T1" fmla="*/ 0 h 1219"/>
                <a:gd name="T2" fmla="*/ 82 w 7288"/>
                <a:gd name="T3" fmla="*/ 631 h 1219"/>
                <a:gd name="T4" fmla="*/ 640 w 7288"/>
                <a:gd name="T5" fmla="*/ 735 h 1219"/>
                <a:gd name="T6" fmla="*/ 2582 w 7288"/>
                <a:gd name="T7" fmla="*/ 540 h 1219"/>
                <a:gd name="T8" fmla="*/ 6549 w 7288"/>
                <a:gd name="T9" fmla="*/ 691 h 1219"/>
                <a:gd name="T10" fmla="*/ 7004 w 7288"/>
                <a:gd name="T11" fmla="*/ 1218 h 1219"/>
              </a:gdLst>
              <a:ahLst/>
              <a:cxnLst>
                <a:cxn ang="0">
                  <a:pos x="T0" y="T1"/>
                </a:cxn>
                <a:cxn ang="0">
                  <a:pos x="T2" y="T3"/>
                </a:cxn>
                <a:cxn ang="0">
                  <a:pos x="T4" y="T5"/>
                </a:cxn>
                <a:cxn ang="0">
                  <a:pos x="T6" y="T7"/>
                </a:cxn>
                <a:cxn ang="0">
                  <a:pos x="T8" y="T9"/>
                </a:cxn>
                <a:cxn ang="0">
                  <a:pos x="T10" y="T11"/>
                </a:cxn>
              </a:cxnLst>
              <a:rect l="0" t="0" r="r" b="b"/>
              <a:pathLst>
                <a:path w="7288" h="1219">
                  <a:moveTo>
                    <a:pt x="151" y="0"/>
                  </a:moveTo>
                  <a:cubicBezTo>
                    <a:pt x="76" y="254"/>
                    <a:pt x="0" y="509"/>
                    <a:pt x="82" y="631"/>
                  </a:cubicBezTo>
                  <a:cubicBezTo>
                    <a:pt x="164" y="753"/>
                    <a:pt x="224" y="751"/>
                    <a:pt x="640" y="735"/>
                  </a:cubicBezTo>
                  <a:cubicBezTo>
                    <a:pt x="1056" y="719"/>
                    <a:pt x="1598" y="548"/>
                    <a:pt x="2582" y="540"/>
                  </a:cubicBezTo>
                  <a:cubicBezTo>
                    <a:pt x="3566" y="532"/>
                    <a:pt x="5811" y="579"/>
                    <a:pt x="6549" y="691"/>
                  </a:cubicBezTo>
                  <a:cubicBezTo>
                    <a:pt x="7287" y="803"/>
                    <a:pt x="7144" y="1009"/>
                    <a:pt x="7004" y="1218"/>
                  </a:cubicBezTo>
                </a:path>
              </a:pathLst>
            </a:custGeom>
            <a:noFill/>
            <a:ln w="25560">
              <a:solidFill>
                <a:srgbClr val="00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305" name="Freeform 49"/>
            <p:cNvSpPr>
              <a:spLocks noChangeArrowheads="1"/>
            </p:cNvSpPr>
            <p:nvPr/>
          </p:nvSpPr>
          <p:spPr bwMode="auto">
            <a:xfrm>
              <a:off x="3416" y="3606"/>
              <a:ext cx="67" cy="176"/>
            </a:xfrm>
            <a:custGeom>
              <a:avLst/>
              <a:gdLst>
                <a:gd name="T0" fmla="*/ 85 w 295"/>
                <a:gd name="T1" fmla="*/ 0 h 777"/>
                <a:gd name="T2" fmla="*/ 34 w 295"/>
                <a:gd name="T3" fmla="*/ 418 h 777"/>
                <a:gd name="T4" fmla="*/ 294 w 295"/>
                <a:gd name="T5" fmla="*/ 776 h 777"/>
              </a:gdLst>
              <a:ahLst/>
              <a:cxnLst>
                <a:cxn ang="0">
                  <a:pos x="T0" y="T1"/>
                </a:cxn>
                <a:cxn ang="0">
                  <a:pos x="T2" y="T3"/>
                </a:cxn>
                <a:cxn ang="0">
                  <a:pos x="T4" y="T5"/>
                </a:cxn>
              </a:cxnLst>
              <a:rect l="0" t="0" r="r" b="b"/>
              <a:pathLst>
                <a:path w="295" h="777">
                  <a:moveTo>
                    <a:pt x="85" y="0"/>
                  </a:moveTo>
                  <a:cubicBezTo>
                    <a:pt x="42" y="141"/>
                    <a:pt x="0" y="288"/>
                    <a:pt x="34" y="418"/>
                  </a:cubicBezTo>
                  <a:cubicBezTo>
                    <a:pt x="68" y="548"/>
                    <a:pt x="180" y="662"/>
                    <a:pt x="294" y="776"/>
                  </a:cubicBezTo>
                </a:path>
              </a:pathLst>
            </a:custGeom>
            <a:noFill/>
            <a:ln w="25560">
              <a:solidFill>
                <a:srgbClr val="00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306" name="Freeform 50"/>
            <p:cNvSpPr>
              <a:spLocks noChangeArrowheads="1"/>
            </p:cNvSpPr>
            <p:nvPr/>
          </p:nvSpPr>
          <p:spPr bwMode="auto">
            <a:xfrm>
              <a:off x="1942" y="3331"/>
              <a:ext cx="129" cy="35"/>
            </a:xfrm>
            <a:custGeom>
              <a:avLst/>
              <a:gdLst>
                <a:gd name="T0" fmla="*/ 143 w 571"/>
                <a:gd name="T1" fmla="*/ 0 h 154"/>
                <a:gd name="T2" fmla="*/ 570 w 571"/>
                <a:gd name="T3" fmla="*/ 0 h 154"/>
                <a:gd name="T4" fmla="*/ 427 w 571"/>
                <a:gd name="T5" fmla="*/ 153 h 154"/>
                <a:gd name="T6" fmla="*/ 0 w 571"/>
                <a:gd name="T7" fmla="*/ 153 h 154"/>
                <a:gd name="T8" fmla="*/ 143 w 571"/>
                <a:gd name="T9" fmla="*/ 0 h 154"/>
              </a:gdLst>
              <a:ahLst/>
              <a:cxnLst>
                <a:cxn ang="0">
                  <a:pos x="T0" y="T1"/>
                </a:cxn>
                <a:cxn ang="0">
                  <a:pos x="T2" y="T3"/>
                </a:cxn>
                <a:cxn ang="0">
                  <a:pos x="T4" y="T5"/>
                </a:cxn>
                <a:cxn ang="0">
                  <a:pos x="T6" y="T7"/>
                </a:cxn>
                <a:cxn ang="0">
                  <a:pos x="T8" y="T9"/>
                </a:cxn>
              </a:cxnLst>
              <a:rect l="0" t="0" r="r" b="b"/>
              <a:pathLst>
                <a:path w="571" h="154">
                  <a:moveTo>
                    <a:pt x="143" y="0"/>
                  </a:moveTo>
                  <a:lnTo>
                    <a:pt x="570" y="0"/>
                  </a:lnTo>
                  <a:lnTo>
                    <a:pt x="427" y="153"/>
                  </a:lnTo>
                  <a:lnTo>
                    <a:pt x="0" y="153"/>
                  </a:lnTo>
                  <a:lnTo>
                    <a:pt x="143" y="0"/>
                  </a:lnTo>
                </a:path>
              </a:pathLst>
            </a:custGeom>
            <a:solidFill>
              <a:srgbClr val="009999">
                <a:alpha val="50000"/>
              </a:srgbClr>
            </a:solidFill>
            <a:ln w="9360">
              <a:solidFill>
                <a:srgbClr val="000000"/>
              </a:solidFill>
              <a:round/>
              <a:headEnd/>
              <a:tailEnd/>
            </a:ln>
          </p:spPr>
          <p:txBody>
            <a:bodyPr wrap="none" anchor="ctr"/>
            <a:lstStyle/>
            <a:p>
              <a:endParaRPr lang="en-US" sz="1270"/>
            </a:p>
          </p:txBody>
        </p:sp>
        <p:sp>
          <p:nvSpPr>
            <p:cNvPr id="96307" name="Freeform 51"/>
            <p:cNvSpPr>
              <a:spLocks noChangeArrowheads="1"/>
            </p:cNvSpPr>
            <p:nvPr/>
          </p:nvSpPr>
          <p:spPr bwMode="auto">
            <a:xfrm>
              <a:off x="2057" y="3331"/>
              <a:ext cx="130" cy="35"/>
            </a:xfrm>
            <a:custGeom>
              <a:avLst/>
              <a:gdLst>
                <a:gd name="T0" fmla="*/ 143 w 573"/>
                <a:gd name="T1" fmla="*/ 0 h 154"/>
                <a:gd name="T2" fmla="*/ 572 w 573"/>
                <a:gd name="T3" fmla="*/ 0 h 154"/>
                <a:gd name="T4" fmla="*/ 430 w 573"/>
                <a:gd name="T5" fmla="*/ 153 h 154"/>
                <a:gd name="T6" fmla="*/ 0 w 573"/>
                <a:gd name="T7" fmla="*/ 153 h 154"/>
                <a:gd name="T8" fmla="*/ 143 w 573"/>
                <a:gd name="T9" fmla="*/ 0 h 154"/>
              </a:gdLst>
              <a:ahLst/>
              <a:cxnLst>
                <a:cxn ang="0">
                  <a:pos x="T0" y="T1"/>
                </a:cxn>
                <a:cxn ang="0">
                  <a:pos x="T2" y="T3"/>
                </a:cxn>
                <a:cxn ang="0">
                  <a:pos x="T4" y="T5"/>
                </a:cxn>
                <a:cxn ang="0">
                  <a:pos x="T6" y="T7"/>
                </a:cxn>
                <a:cxn ang="0">
                  <a:pos x="T8" y="T9"/>
                </a:cxn>
              </a:cxnLst>
              <a:rect l="0" t="0" r="r" b="b"/>
              <a:pathLst>
                <a:path w="573" h="154">
                  <a:moveTo>
                    <a:pt x="143" y="0"/>
                  </a:moveTo>
                  <a:lnTo>
                    <a:pt x="572" y="0"/>
                  </a:lnTo>
                  <a:lnTo>
                    <a:pt x="430" y="153"/>
                  </a:lnTo>
                  <a:lnTo>
                    <a:pt x="0" y="153"/>
                  </a:lnTo>
                  <a:lnTo>
                    <a:pt x="143" y="0"/>
                  </a:lnTo>
                </a:path>
              </a:pathLst>
            </a:custGeom>
            <a:solidFill>
              <a:srgbClr val="009999">
                <a:alpha val="50000"/>
              </a:srgbClr>
            </a:solidFill>
            <a:ln w="9360">
              <a:solidFill>
                <a:srgbClr val="000000"/>
              </a:solidFill>
              <a:round/>
              <a:headEnd/>
              <a:tailEnd/>
            </a:ln>
          </p:spPr>
          <p:txBody>
            <a:bodyPr wrap="none" anchor="ctr"/>
            <a:lstStyle/>
            <a:p>
              <a:endParaRPr lang="en-US" sz="1270"/>
            </a:p>
          </p:txBody>
        </p:sp>
        <p:sp>
          <p:nvSpPr>
            <p:cNvPr id="96308" name="Freeform 52"/>
            <p:cNvSpPr>
              <a:spLocks noChangeArrowheads="1"/>
            </p:cNvSpPr>
            <p:nvPr/>
          </p:nvSpPr>
          <p:spPr bwMode="auto">
            <a:xfrm>
              <a:off x="2342" y="3331"/>
              <a:ext cx="129" cy="35"/>
            </a:xfrm>
            <a:custGeom>
              <a:avLst/>
              <a:gdLst>
                <a:gd name="T0" fmla="*/ 143 w 571"/>
                <a:gd name="T1" fmla="*/ 0 h 154"/>
                <a:gd name="T2" fmla="*/ 570 w 571"/>
                <a:gd name="T3" fmla="*/ 0 h 154"/>
                <a:gd name="T4" fmla="*/ 427 w 571"/>
                <a:gd name="T5" fmla="*/ 153 h 154"/>
                <a:gd name="T6" fmla="*/ 0 w 571"/>
                <a:gd name="T7" fmla="*/ 153 h 154"/>
                <a:gd name="T8" fmla="*/ 143 w 571"/>
                <a:gd name="T9" fmla="*/ 0 h 154"/>
              </a:gdLst>
              <a:ahLst/>
              <a:cxnLst>
                <a:cxn ang="0">
                  <a:pos x="T0" y="T1"/>
                </a:cxn>
                <a:cxn ang="0">
                  <a:pos x="T2" y="T3"/>
                </a:cxn>
                <a:cxn ang="0">
                  <a:pos x="T4" y="T5"/>
                </a:cxn>
                <a:cxn ang="0">
                  <a:pos x="T6" y="T7"/>
                </a:cxn>
                <a:cxn ang="0">
                  <a:pos x="T8" y="T9"/>
                </a:cxn>
              </a:cxnLst>
              <a:rect l="0" t="0" r="r" b="b"/>
              <a:pathLst>
                <a:path w="571" h="154">
                  <a:moveTo>
                    <a:pt x="143" y="0"/>
                  </a:moveTo>
                  <a:lnTo>
                    <a:pt x="570" y="0"/>
                  </a:lnTo>
                  <a:lnTo>
                    <a:pt x="427" y="153"/>
                  </a:lnTo>
                  <a:lnTo>
                    <a:pt x="0" y="153"/>
                  </a:lnTo>
                  <a:lnTo>
                    <a:pt x="143" y="0"/>
                  </a:lnTo>
                </a:path>
              </a:pathLst>
            </a:custGeom>
            <a:solidFill>
              <a:srgbClr val="009999">
                <a:alpha val="50000"/>
              </a:srgbClr>
            </a:solidFill>
            <a:ln w="9360">
              <a:solidFill>
                <a:srgbClr val="000000"/>
              </a:solidFill>
              <a:round/>
              <a:headEnd/>
              <a:tailEnd/>
            </a:ln>
          </p:spPr>
          <p:txBody>
            <a:bodyPr wrap="none" anchor="ctr"/>
            <a:lstStyle/>
            <a:p>
              <a:endParaRPr lang="en-US" sz="1270"/>
            </a:p>
          </p:txBody>
        </p:sp>
        <p:sp>
          <p:nvSpPr>
            <p:cNvPr id="96309" name="Freeform 53"/>
            <p:cNvSpPr>
              <a:spLocks noChangeArrowheads="1"/>
            </p:cNvSpPr>
            <p:nvPr/>
          </p:nvSpPr>
          <p:spPr bwMode="auto">
            <a:xfrm>
              <a:off x="2458" y="3331"/>
              <a:ext cx="129" cy="35"/>
            </a:xfrm>
            <a:custGeom>
              <a:avLst/>
              <a:gdLst>
                <a:gd name="T0" fmla="*/ 142 w 570"/>
                <a:gd name="T1" fmla="*/ 0 h 154"/>
                <a:gd name="T2" fmla="*/ 569 w 570"/>
                <a:gd name="T3" fmla="*/ 0 h 154"/>
                <a:gd name="T4" fmla="*/ 427 w 570"/>
                <a:gd name="T5" fmla="*/ 153 h 154"/>
                <a:gd name="T6" fmla="*/ 0 w 570"/>
                <a:gd name="T7" fmla="*/ 153 h 154"/>
                <a:gd name="T8" fmla="*/ 142 w 570"/>
                <a:gd name="T9" fmla="*/ 0 h 154"/>
              </a:gdLst>
              <a:ahLst/>
              <a:cxnLst>
                <a:cxn ang="0">
                  <a:pos x="T0" y="T1"/>
                </a:cxn>
                <a:cxn ang="0">
                  <a:pos x="T2" y="T3"/>
                </a:cxn>
                <a:cxn ang="0">
                  <a:pos x="T4" y="T5"/>
                </a:cxn>
                <a:cxn ang="0">
                  <a:pos x="T6" y="T7"/>
                </a:cxn>
                <a:cxn ang="0">
                  <a:pos x="T8" y="T9"/>
                </a:cxn>
              </a:cxnLst>
              <a:rect l="0" t="0" r="r" b="b"/>
              <a:pathLst>
                <a:path w="570" h="154">
                  <a:moveTo>
                    <a:pt x="142" y="0"/>
                  </a:moveTo>
                  <a:lnTo>
                    <a:pt x="569" y="0"/>
                  </a:lnTo>
                  <a:lnTo>
                    <a:pt x="427" y="153"/>
                  </a:lnTo>
                  <a:lnTo>
                    <a:pt x="0" y="153"/>
                  </a:lnTo>
                  <a:lnTo>
                    <a:pt x="142" y="0"/>
                  </a:lnTo>
                </a:path>
              </a:pathLst>
            </a:custGeom>
            <a:solidFill>
              <a:srgbClr val="009999">
                <a:alpha val="50000"/>
              </a:srgbClr>
            </a:solidFill>
            <a:ln w="9360">
              <a:solidFill>
                <a:srgbClr val="000000"/>
              </a:solidFill>
              <a:round/>
              <a:headEnd/>
              <a:tailEnd/>
            </a:ln>
          </p:spPr>
          <p:txBody>
            <a:bodyPr wrap="none" anchor="ctr"/>
            <a:lstStyle/>
            <a:p>
              <a:endParaRPr lang="en-US" sz="1270"/>
            </a:p>
          </p:txBody>
        </p:sp>
        <p:sp>
          <p:nvSpPr>
            <p:cNvPr id="96310" name="Freeform 54"/>
            <p:cNvSpPr>
              <a:spLocks noChangeArrowheads="1"/>
            </p:cNvSpPr>
            <p:nvPr/>
          </p:nvSpPr>
          <p:spPr bwMode="auto">
            <a:xfrm>
              <a:off x="2739" y="3331"/>
              <a:ext cx="130" cy="35"/>
            </a:xfrm>
            <a:custGeom>
              <a:avLst/>
              <a:gdLst>
                <a:gd name="T0" fmla="*/ 143 w 573"/>
                <a:gd name="T1" fmla="*/ 0 h 154"/>
                <a:gd name="T2" fmla="*/ 572 w 573"/>
                <a:gd name="T3" fmla="*/ 0 h 154"/>
                <a:gd name="T4" fmla="*/ 429 w 573"/>
                <a:gd name="T5" fmla="*/ 153 h 154"/>
                <a:gd name="T6" fmla="*/ 0 w 573"/>
                <a:gd name="T7" fmla="*/ 153 h 154"/>
                <a:gd name="T8" fmla="*/ 143 w 573"/>
                <a:gd name="T9" fmla="*/ 0 h 154"/>
              </a:gdLst>
              <a:ahLst/>
              <a:cxnLst>
                <a:cxn ang="0">
                  <a:pos x="T0" y="T1"/>
                </a:cxn>
                <a:cxn ang="0">
                  <a:pos x="T2" y="T3"/>
                </a:cxn>
                <a:cxn ang="0">
                  <a:pos x="T4" y="T5"/>
                </a:cxn>
                <a:cxn ang="0">
                  <a:pos x="T6" y="T7"/>
                </a:cxn>
                <a:cxn ang="0">
                  <a:pos x="T8" y="T9"/>
                </a:cxn>
              </a:cxnLst>
              <a:rect l="0" t="0" r="r" b="b"/>
              <a:pathLst>
                <a:path w="573" h="154">
                  <a:moveTo>
                    <a:pt x="143" y="0"/>
                  </a:moveTo>
                  <a:lnTo>
                    <a:pt x="572" y="0"/>
                  </a:lnTo>
                  <a:lnTo>
                    <a:pt x="429" y="153"/>
                  </a:lnTo>
                  <a:lnTo>
                    <a:pt x="0" y="153"/>
                  </a:lnTo>
                  <a:lnTo>
                    <a:pt x="143" y="0"/>
                  </a:lnTo>
                </a:path>
              </a:pathLst>
            </a:custGeom>
            <a:solidFill>
              <a:srgbClr val="009999">
                <a:alpha val="50000"/>
              </a:srgbClr>
            </a:solidFill>
            <a:ln w="9360">
              <a:solidFill>
                <a:srgbClr val="000000"/>
              </a:solidFill>
              <a:round/>
              <a:headEnd/>
              <a:tailEnd/>
            </a:ln>
          </p:spPr>
          <p:txBody>
            <a:bodyPr wrap="none" anchor="ctr"/>
            <a:lstStyle/>
            <a:p>
              <a:endParaRPr lang="en-US" sz="1270"/>
            </a:p>
          </p:txBody>
        </p:sp>
        <p:sp>
          <p:nvSpPr>
            <p:cNvPr id="96311" name="Freeform 55"/>
            <p:cNvSpPr>
              <a:spLocks noChangeArrowheads="1"/>
            </p:cNvSpPr>
            <p:nvPr/>
          </p:nvSpPr>
          <p:spPr bwMode="auto">
            <a:xfrm>
              <a:off x="2855" y="3331"/>
              <a:ext cx="130" cy="35"/>
            </a:xfrm>
            <a:custGeom>
              <a:avLst/>
              <a:gdLst>
                <a:gd name="T0" fmla="*/ 142 w 573"/>
                <a:gd name="T1" fmla="*/ 0 h 154"/>
                <a:gd name="T2" fmla="*/ 572 w 573"/>
                <a:gd name="T3" fmla="*/ 0 h 154"/>
                <a:gd name="T4" fmla="*/ 428 w 573"/>
                <a:gd name="T5" fmla="*/ 153 h 154"/>
                <a:gd name="T6" fmla="*/ 0 w 573"/>
                <a:gd name="T7" fmla="*/ 153 h 154"/>
                <a:gd name="T8" fmla="*/ 142 w 573"/>
                <a:gd name="T9" fmla="*/ 0 h 154"/>
              </a:gdLst>
              <a:ahLst/>
              <a:cxnLst>
                <a:cxn ang="0">
                  <a:pos x="T0" y="T1"/>
                </a:cxn>
                <a:cxn ang="0">
                  <a:pos x="T2" y="T3"/>
                </a:cxn>
                <a:cxn ang="0">
                  <a:pos x="T4" y="T5"/>
                </a:cxn>
                <a:cxn ang="0">
                  <a:pos x="T6" y="T7"/>
                </a:cxn>
                <a:cxn ang="0">
                  <a:pos x="T8" y="T9"/>
                </a:cxn>
              </a:cxnLst>
              <a:rect l="0" t="0" r="r" b="b"/>
              <a:pathLst>
                <a:path w="573" h="154">
                  <a:moveTo>
                    <a:pt x="142" y="0"/>
                  </a:moveTo>
                  <a:lnTo>
                    <a:pt x="572" y="0"/>
                  </a:lnTo>
                  <a:lnTo>
                    <a:pt x="428" y="153"/>
                  </a:lnTo>
                  <a:lnTo>
                    <a:pt x="0" y="153"/>
                  </a:lnTo>
                  <a:lnTo>
                    <a:pt x="142" y="0"/>
                  </a:lnTo>
                </a:path>
              </a:pathLst>
            </a:custGeom>
            <a:solidFill>
              <a:srgbClr val="009999">
                <a:alpha val="50000"/>
              </a:srgbClr>
            </a:solidFill>
            <a:ln w="9360">
              <a:solidFill>
                <a:srgbClr val="000000"/>
              </a:solidFill>
              <a:round/>
              <a:headEnd/>
              <a:tailEnd/>
            </a:ln>
          </p:spPr>
          <p:txBody>
            <a:bodyPr wrap="none" anchor="ctr"/>
            <a:lstStyle/>
            <a:p>
              <a:endParaRPr lang="en-US" sz="1270"/>
            </a:p>
          </p:txBody>
        </p:sp>
        <p:sp>
          <p:nvSpPr>
            <p:cNvPr id="96312" name="Freeform 56"/>
            <p:cNvSpPr>
              <a:spLocks noChangeArrowheads="1"/>
            </p:cNvSpPr>
            <p:nvPr/>
          </p:nvSpPr>
          <p:spPr bwMode="auto">
            <a:xfrm>
              <a:off x="3299" y="3461"/>
              <a:ext cx="128" cy="64"/>
            </a:xfrm>
            <a:custGeom>
              <a:avLst/>
              <a:gdLst>
                <a:gd name="T0" fmla="*/ 201 w 565"/>
                <a:gd name="T1" fmla="*/ 0 h 282"/>
                <a:gd name="T2" fmla="*/ 564 w 565"/>
                <a:gd name="T3" fmla="*/ 232 h 282"/>
                <a:gd name="T4" fmla="*/ 365 w 565"/>
                <a:gd name="T5" fmla="*/ 281 h 282"/>
                <a:gd name="T6" fmla="*/ 0 w 565"/>
                <a:gd name="T7" fmla="*/ 52 h 282"/>
                <a:gd name="T8" fmla="*/ 201 w 565"/>
                <a:gd name="T9" fmla="*/ 0 h 282"/>
              </a:gdLst>
              <a:ahLst/>
              <a:cxnLst>
                <a:cxn ang="0">
                  <a:pos x="T0" y="T1"/>
                </a:cxn>
                <a:cxn ang="0">
                  <a:pos x="T2" y="T3"/>
                </a:cxn>
                <a:cxn ang="0">
                  <a:pos x="T4" y="T5"/>
                </a:cxn>
                <a:cxn ang="0">
                  <a:pos x="T6" y="T7"/>
                </a:cxn>
                <a:cxn ang="0">
                  <a:pos x="T8" y="T9"/>
                </a:cxn>
              </a:cxnLst>
              <a:rect l="0" t="0" r="r" b="b"/>
              <a:pathLst>
                <a:path w="565" h="282">
                  <a:moveTo>
                    <a:pt x="201" y="0"/>
                  </a:moveTo>
                  <a:lnTo>
                    <a:pt x="564" y="232"/>
                  </a:lnTo>
                  <a:lnTo>
                    <a:pt x="365" y="281"/>
                  </a:lnTo>
                  <a:lnTo>
                    <a:pt x="0" y="52"/>
                  </a:lnTo>
                  <a:lnTo>
                    <a:pt x="201" y="0"/>
                  </a:lnTo>
                </a:path>
              </a:pathLst>
            </a:custGeom>
            <a:solidFill>
              <a:srgbClr val="009999">
                <a:alpha val="50000"/>
              </a:srgbClr>
            </a:solidFill>
            <a:ln w="9360">
              <a:solidFill>
                <a:srgbClr val="000000"/>
              </a:solidFill>
              <a:round/>
              <a:headEnd/>
              <a:tailEnd/>
            </a:ln>
          </p:spPr>
          <p:txBody>
            <a:bodyPr wrap="none" anchor="ctr"/>
            <a:lstStyle/>
            <a:p>
              <a:endParaRPr lang="en-US" sz="1270"/>
            </a:p>
          </p:txBody>
        </p:sp>
        <p:sp>
          <p:nvSpPr>
            <p:cNvPr id="96313" name="Freeform 57"/>
            <p:cNvSpPr>
              <a:spLocks noChangeArrowheads="1"/>
            </p:cNvSpPr>
            <p:nvPr/>
          </p:nvSpPr>
          <p:spPr bwMode="auto">
            <a:xfrm>
              <a:off x="3397" y="3519"/>
              <a:ext cx="129" cy="65"/>
            </a:xfrm>
            <a:custGeom>
              <a:avLst/>
              <a:gdLst>
                <a:gd name="T0" fmla="*/ 201 w 567"/>
                <a:gd name="T1" fmla="*/ 0 h 282"/>
                <a:gd name="T2" fmla="*/ 566 w 567"/>
                <a:gd name="T3" fmla="*/ 228 h 282"/>
                <a:gd name="T4" fmla="*/ 366 w 567"/>
                <a:gd name="T5" fmla="*/ 281 h 282"/>
                <a:gd name="T6" fmla="*/ 0 w 567"/>
                <a:gd name="T7" fmla="*/ 52 h 282"/>
                <a:gd name="T8" fmla="*/ 201 w 567"/>
                <a:gd name="T9" fmla="*/ 0 h 282"/>
              </a:gdLst>
              <a:ahLst/>
              <a:cxnLst>
                <a:cxn ang="0">
                  <a:pos x="T0" y="T1"/>
                </a:cxn>
                <a:cxn ang="0">
                  <a:pos x="T2" y="T3"/>
                </a:cxn>
                <a:cxn ang="0">
                  <a:pos x="T4" y="T5"/>
                </a:cxn>
                <a:cxn ang="0">
                  <a:pos x="T6" y="T7"/>
                </a:cxn>
                <a:cxn ang="0">
                  <a:pos x="T8" y="T9"/>
                </a:cxn>
              </a:cxnLst>
              <a:rect l="0" t="0" r="r" b="b"/>
              <a:pathLst>
                <a:path w="567" h="282">
                  <a:moveTo>
                    <a:pt x="201" y="0"/>
                  </a:moveTo>
                  <a:lnTo>
                    <a:pt x="566" y="228"/>
                  </a:lnTo>
                  <a:lnTo>
                    <a:pt x="366" y="281"/>
                  </a:lnTo>
                  <a:lnTo>
                    <a:pt x="0" y="52"/>
                  </a:lnTo>
                  <a:lnTo>
                    <a:pt x="201" y="0"/>
                  </a:lnTo>
                </a:path>
              </a:pathLst>
            </a:custGeom>
            <a:solidFill>
              <a:srgbClr val="009999">
                <a:alpha val="50000"/>
              </a:srgbClr>
            </a:solidFill>
            <a:ln w="9360">
              <a:solidFill>
                <a:srgbClr val="000000"/>
              </a:solidFill>
              <a:round/>
              <a:headEnd/>
              <a:tailEnd/>
            </a:ln>
          </p:spPr>
          <p:txBody>
            <a:bodyPr wrap="none" anchor="ctr"/>
            <a:lstStyle/>
            <a:p>
              <a:endParaRPr lang="en-US" sz="1270"/>
            </a:p>
          </p:txBody>
        </p:sp>
        <p:sp>
          <p:nvSpPr>
            <p:cNvPr id="96314" name="Freeform 58"/>
            <p:cNvSpPr>
              <a:spLocks noChangeArrowheads="1"/>
            </p:cNvSpPr>
            <p:nvPr/>
          </p:nvSpPr>
          <p:spPr bwMode="auto">
            <a:xfrm>
              <a:off x="3495" y="3578"/>
              <a:ext cx="128" cy="64"/>
            </a:xfrm>
            <a:custGeom>
              <a:avLst/>
              <a:gdLst>
                <a:gd name="T0" fmla="*/ 198 w 564"/>
                <a:gd name="T1" fmla="*/ 0 h 281"/>
                <a:gd name="T2" fmla="*/ 563 w 564"/>
                <a:gd name="T3" fmla="*/ 229 h 281"/>
                <a:gd name="T4" fmla="*/ 364 w 564"/>
                <a:gd name="T5" fmla="*/ 280 h 281"/>
                <a:gd name="T6" fmla="*/ 0 w 564"/>
                <a:gd name="T7" fmla="*/ 48 h 281"/>
                <a:gd name="T8" fmla="*/ 198 w 564"/>
                <a:gd name="T9" fmla="*/ 0 h 281"/>
              </a:gdLst>
              <a:ahLst/>
              <a:cxnLst>
                <a:cxn ang="0">
                  <a:pos x="T0" y="T1"/>
                </a:cxn>
                <a:cxn ang="0">
                  <a:pos x="T2" y="T3"/>
                </a:cxn>
                <a:cxn ang="0">
                  <a:pos x="T4" y="T5"/>
                </a:cxn>
                <a:cxn ang="0">
                  <a:pos x="T6" y="T7"/>
                </a:cxn>
                <a:cxn ang="0">
                  <a:pos x="T8" y="T9"/>
                </a:cxn>
              </a:cxnLst>
              <a:rect l="0" t="0" r="r" b="b"/>
              <a:pathLst>
                <a:path w="564" h="281">
                  <a:moveTo>
                    <a:pt x="198" y="0"/>
                  </a:moveTo>
                  <a:lnTo>
                    <a:pt x="563" y="229"/>
                  </a:lnTo>
                  <a:lnTo>
                    <a:pt x="364" y="280"/>
                  </a:lnTo>
                  <a:lnTo>
                    <a:pt x="0" y="48"/>
                  </a:lnTo>
                  <a:lnTo>
                    <a:pt x="198" y="0"/>
                  </a:lnTo>
                </a:path>
              </a:pathLst>
            </a:custGeom>
            <a:solidFill>
              <a:srgbClr val="009999">
                <a:alpha val="50000"/>
              </a:srgbClr>
            </a:solidFill>
            <a:ln w="9360">
              <a:solidFill>
                <a:srgbClr val="000000"/>
              </a:solidFill>
              <a:round/>
              <a:headEnd/>
              <a:tailEnd/>
            </a:ln>
          </p:spPr>
          <p:txBody>
            <a:bodyPr wrap="none" anchor="ctr"/>
            <a:lstStyle/>
            <a:p>
              <a:endParaRPr lang="en-US" sz="1270"/>
            </a:p>
          </p:txBody>
        </p:sp>
        <p:sp>
          <p:nvSpPr>
            <p:cNvPr id="96315" name="AutoShape 59"/>
            <p:cNvSpPr>
              <a:spLocks noChangeArrowheads="1"/>
            </p:cNvSpPr>
            <p:nvPr/>
          </p:nvSpPr>
          <p:spPr bwMode="auto">
            <a:xfrm>
              <a:off x="1973" y="3773"/>
              <a:ext cx="1185" cy="276"/>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12" tIns="42438" rIns="81612" bIns="42438">
              <a:spAutoFit/>
            </a:bodyPr>
            <a:lstStyle/>
            <a:p>
              <a:pPr algn="ctr" eaLnBrk="1">
                <a:lnSpc>
                  <a:spcPct val="93000"/>
                </a:lnSpc>
                <a:spcBef>
                  <a:spcPts val="397"/>
                </a:spcBef>
                <a:buClr>
                  <a:srgbClr val="000000"/>
                </a:buClr>
                <a:buSzPct val="45000"/>
                <a:tabLst>
                  <a:tab pos="656433" algn="l"/>
                  <a:tab pos="1312865" algn="l"/>
                </a:tabLst>
              </a:pPr>
              <a:r>
                <a:rPr lang="en-GB" sz="2176">
                  <a:solidFill>
                    <a:srgbClr val="00FF00"/>
                  </a:solidFill>
                </a:rPr>
                <a:t>Signal Cables</a:t>
              </a:r>
            </a:p>
          </p:txBody>
        </p:sp>
        <p:sp>
          <p:nvSpPr>
            <p:cNvPr id="96316" name="Line 60"/>
            <p:cNvSpPr>
              <a:spLocks noChangeShapeType="1"/>
            </p:cNvSpPr>
            <p:nvPr/>
          </p:nvSpPr>
          <p:spPr bwMode="auto">
            <a:xfrm flipV="1">
              <a:off x="2896" y="3504"/>
              <a:ext cx="89" cy="306"/>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317" name="Line 61"/>
            <p:cNvSpPr>
              <a:spLocks noChangeShapeType="1"/>
            </p:cNvSpPr>
            <p:nvPr/>
          </p:nvSpPr>
          <p:spPr bwMode="auto">
            <a:xfrm flipV="1">
              <a:off x="2900" y="3757"/>
              <a:ext cx="312" cy="44"/>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318" name="AutoShape 62"/>
            <p:cNvSpPr>
              <a:spLocks noChangeArrowheads="1"/>
            </p:cNvSpPr>
            <p:nvPr/>
          </p:nvSpPr>
          <p:spPr bwMode="auto">
            <a:xfrm>
              <a:off x="4924" y="4141"/>
              <a:ext cx="1359" cy="276"/>
            </a:xfrm>
            <a:prstGeom prst="roundRect">
              <a:avLst>
                <a:gd name="adj" fmla="val 41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12" tIns="42438" rIns="81612" bIns="42438">
              <a:spAutoFit/>
            </a:bodyPr>
            <a:lstStyle/>
            <a:p>
              <a:pPr algn="ctr" eaLnBrk="1">
                <a:lnSpc>
                  <a:spcPct val="93000"/>
                </a:lnSpc>
                <a:spcBef>
                  <a:spcPts val="397"/>
                </a:spcBef>
                <a:buClr>
                  <a:srgbClr val="000000"/>
                </a:buClr>
                <a:buSzPct val="45000"/>
                <a:tabLst>
                  <a:tab pos="656433" algn="l"/>
                  <a:tab pos="1312865" algn="l"/>
                </a:tabLst>
              </a:pPr>
              <a:r>
                <a:rPr lang="en-GB" sz="2176">
                  <a:solidFill>
                    <a:srgbClr val="00FF00"/>
                  </a:solidFill>
                </a:rPr>
                <a:t>Narrow Sensors</a:t>
              </a:r>
            </a:p>
          </p:txBody>
        </p:sp>
        <p:sp>
          <p:nvSpPr>
            <p:cNvPr id="96319" name="AutoShape 63"/>
            <p:cNvSpPr>
              <a:spLocks noChangeArrowheads="1"/>
            </p:cNvSpPr>
            <p:nvPr/>
          </p:nvSpPr>
          <p:spPr bwMode="auto">
            <a:xfrm>
              <a:off x="4989" y="3289"/>
              <a:ext cx="1178" cy="276"/>
            </a:xfrm>
            <a:prstGeom prst="roundRect">
              <a:avLst>
                <a:gd name="adj" fmla="val 40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12" tIns="42438" rIns="81612" bIns="42438">
              <a:spAutoFit/>
            </a:bodyPr>
            <a:lstStyle/>
            <a:p>
              <a:pPr algn="ctr" eaLnBrk="1">
                <a:lnSpc>
                  <a:spcPct val="93000"/>
                </a:lnSpc>
                <a:spcBef>
                  <a:spcPts val="397"/>
                </a:spcBef>
                <a:buClr>
                  <a:srgbClr val="000000"/>
                </a:buClr>
                <a:buSzPct val="45000"/>
                <a:tabLst>
                  <a:tab pos="656433" algn="l"/>
                  <a:tab pos="1312865" algn="l"/>
                </a:tabLst>
              </a:pPr>
              <a:r>
                <a:rPr lang="en-GB" sz="2176">
                  <a:solidFill>
                    <a:srgbClr val="00FF00"/>
                  </a:solidFill>
                </a:rPr>
                <a:t>Wide Sensors</a:t>
              </a:r>
            </a:p>
          </p:txBody>
        </p:sp>
        <p:sp>
          <p:nvSpPr>
            <p:cNvPr id="96320" name="Line 64"/>
            <p:cNvSpPr>
              <a:spLocks noChangeShapeType="1"/>
            </p:cNvSpPr>
            <p:nvPr/>
          </p:nvSpPr>
          <p:spPr bwMode="auto">
            <a:xfrm flipH="1">
              <a:off x="4065" y="3447"/>
              <a:ext cx="981" cy="192"/>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321" name="Line 65"/>
            <p:cNvSpPr>
              <a:spLocks noChangeShapeType="1"/>
            </p:cNvSpPr>
            <p:nvPr/>
          </p:nvSpPr>
          <p:spPr bwMode="auto">
            <a:xfrm flipH="1">
              <a:off x="4627" y="3452"/>
              <a:ext cx="414" cy="198"/>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322" name="Line 66"/>
            <p:cNvSpPr>
              <a:spLocks noChangeShapeType="1"/>
            </p:cNvSpPr>
            <p:nvPr/>
          </p:nvSpPr>
          <p:spPr bwMode="auto">
            <a:xfrm>
              <a:off x="5040" y="3452"/>
              <a:ext cx="60" cy="223"/>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323" name="Line 67"/>
            <p:cNvSpPr>
              <a:spLocks noChangeShapeType="1"/>
            </p:cNvSpPr>
            <p:nvPr/>
          </p:nvSpPr>
          <p:spPr bwMode="auto">
            <a:xfrm flipH="1" flipV="1">
              <a:off x="4140" y="3965"/>
              <a:ext cx="822" cy="214"/>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324" name="Line 68"/>
            <p:cNvSpPr>
              <a:spLocks noChangeShapeType="1"/>
            </p:cNvSpPr>
            <p:nvPr/>
          </p:nvSpPr>
          <p:spPr bwMode="auto">
            <a:xfrm flipH="1" flipV="1">
              <a:off x="4667" y="3961"/>
              <a:ext cx="299" cy="223"/>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325" name="Line 69"/>
            <p:cNvSpPr>
              <a:spLocks noChangeShapeType="1"/>
            </p:cNvSpPr>
            <p:nvPr/>
          </p:nvSpPr>
          <p:spPr bwMode="auto">
            <a:xfrm flipV="1">
              <a:off x="4971" y="3961"/>
              <a:ext cx="40" cy="223"/>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326" name="AutoShape 70"/>
            <p:cNvSpPr>
              <a:spLocks noChangeArrowheads="1"/>
            </p:cNvSpPr>
            <p:nvPr/>
          </p:nvSpPr>
          <p:spPr bwMode="auto">
            <a:xfrm>
              <a:off x="2070" y="2866"/>
              <a:ext cx="739" cy="276"/>
            </a:xfrm>
            <a:prstGeom prst="roundRect">
              <a:avLst>
                <a:gd name="adj" fmla="val 33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12" tIns="42438" rIns="81612" bIns="42438">
              <a:spAutoFit/>
            </a:bodyPr>
            <a:lstStyle/>
            <a:p>
              <a:pPr algn="ctr" eaLnBrk="1">
                <a:lnSpc>
                  <a:spcPct val="93000"/>
                </a:lnSpc>
                <a:spcBef>
                  <a:spcPts val="397"/>
                </a:spcBef>
                <a:buClr>
                  <a:srgbClr val="000000"/>
                </a:buClr>
                <a:buSzPct val="45000"/>
                <a:tabLst>
                  <a:tab pos="656433" algn="l"/>
                </a:tabLst>
              </a:pPr>
              <a:r>
                <a:rPr lang="en-GB" sz="2176">
                  <a:solidFill>
                    <a:srgbClr val="00FF00"/>
                  </a:solidFill>
                </a:rPr>
                <a:t>Hybrids</a:t>
              </a:r>
            </a:p>
          </p:txBody>
        </p:sp>
        <p:sp>
          <p:nvSpPr>
            <p:cNvPr id="96327" name="Line 71"/>
            <p:cNvSpPr>
              <a:spLocks noChangeShapeType="1"/>
            </p:cNvSpPr>
            <p:nvPr/>
          </p:nvSpPr>
          <p:spPr bwMode="auto">
            <a:xfrm>
              <a:off x="2610" y="3095"/>
              <a:ext cx="671" cy="322"/>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328" name="Line 72"/>
            <p:cNvSpPr>
              <a:spLocks noChangeShapeType="1"/>
            </p:cNvSpPr>
            <p:nvPr/>
          </p:nvSpPr>
          <p:spPr bwMode="auto">
            <a:xfrm>
              <a:off x="2610" y="3095"/>
              <a:ext cx="183" cy="251"/>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329" name="Line 73"/>
            <p:cNvSpPr>
              <a:spLocks noChangeShapeType="1"/>
            </p:cNvSpPr>
            <p:nvPr/>
          </p:nvSpPr>
          <p:spPr bwMode="auto">
            <a:xfrm flipH="1">
              <a:off x="2509" y="3105"/>
              <a:ext cx="102" cy="252"/>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96330" name="Line 74"/>
            <p:cNvSpPr>
              <a:spLocks noChangeShapeType="1"/>
            </p:cNvSpPr>
            <p:nvPr/>
          </p:nvSpPr>
          <p:spPr bwMode="auto">
            <a:xfrm flipH="1">
              <a:off x="2106" y="3100"/>
              <a:ext cx="505" cy="242"/>
            </a:xfrm>
            <a:prstGeom prst="line">
              <a:avLst/>
            </a:prstGeom>
            <a:noFill/>
            <a:ln w="19080" cap="rnd">
              <a:solidFill>
                <a:srgbClr val="00FF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grpSp>
      <p:pic>
        <p:nvPicPr>
          <p:cNvPr id="96331" name="Picture 7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3657" y="5215478"/>
            <a:ext cx="1599336" cy="1155955"/>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FF00"/>
                </a:solidFill>
                <a:miter lim="800000"/>
                <a:headEnd/>
                <a:tailEnd/>
              </a14:hiddenLine>
            </a:ext>
          </a:extLst>
        </p:spPr>
      </p:pic>
      <p:sp>
        <p:nvSpPr>
          <p:cNvPr id="96332" name="Text Box 76"/>
          <p:cNvSpPr txBox="1">
            <a:spLocks noChangeArrowheads="1"/>
          </p:cNvSpPr>
          <p:nvPr/>
        </p:nvSpPr>
        <p:spPr bwMode="auto">
          <a:xfrm>
            <a:off x="2315751" y="4934766"/>
            <a:ext cx="935128"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txBody>
          <a:bodyPr wrap="none" lIns="0" tIns="0" rIns="0" bIns="0">
            <a:spAutoFit/>
          </a:bodyPr>
          <a:lstStyle>
            <a:lvl1pPr algn="l">
              <a:tabLst>
                <a:tab pos="723900" algn="l"/>
                <a:tab pos="1447800" algn="l"/>
              </a:tabLst>
              <a:defRPr sz="2400">
                <a:solidFill>
                  <a:schemeClr val="tx1"/>
                </a:solidFill>
                <a:latin typeface="Times New Roman" pitchFamily="18" charset="0"/>
              </a:defRPr>
            </a:lvl1pPr>
            <a:lvl2pPr algn="l">
              <a:tabLst>
                <a:tab pos="723900" algn="l"/>
                <a:tab pos="1447800" algn="l"/>
              </a:tabLst>
              <a:defRPr sz="2400">
                <a:solidFill>
                  <a:schemeClr val="tx1"/>
                </a:solidFill>
                <a:latin typeface="Times New Roman" pitchFamily="18" charset="0"/>
              </a:defRPr>
            </a:lvl2pPr>
            <a:lvl3pPr algn="l">
              <a:tabLst>
                <a:tab pos="723900" algn="l"/>
                <a:tab pos="1447800" algn="l"/>
              </a:tabLst>
              <a:defRPr sz="2400">
                <a:solidFill>
                  <a:schemeClr val="tx1"/>
                </a:solidFill>
                <a:latin typeface="Times New Roman" pitchFamily="18" charset="0"/>
              </a:defRPr>
            </a:lvl3pPr>
            <a:lvl4pPr algn="l">
              <a:tabLst>
                <a:tab pos="723900" algn="l"/>
                <a:tab pos="1447800" algn="l"/>
              </a:tabLst>
              <a:defRPr sz="2400">
                <a:solidFill>
                  <a:schemeClr val="tx1"/>
                </a:solidFill>
                <a:latin typeface="Times New Roman" pitchFamily="18" charset="0"/>
              </a:defRPr>
            </a:lvl4pPr>
            <a:lvl5pPr algn="l">
              <a:tabLst>
                <a:tab pos="723900" algn="l"/>
                <a:tab pos="1447800" algn="l"/>
              </a:tabLst>
              <a:defRPr sz="2400">
                <a:solidFill>
                  <a:schemeClr val="tx1"/>
                </a:solidFill>
                <a:latin typeface="Times New Roman" pitchFamily="18" charset="0"/>
              </a:defRPr>
            </a:lvl5pPr>
            <a:lvl6pPr eaLnBrk="0" fontAlgn="base" hangingPunct="0">
              <a:spcBef>
                <a:spcPct val="0"/>
              </a:spcBef>
              <a:spcAft>
                <a:spcPct val="0"/>
              </a:spcAft>
              <a:tabLst>
                <a:tab pos="723900" algn="l"/>
                <a:tab pos="1447800" algn="l"/>
              </a:tabLst>
              <a:defRPr sz="2400">
                <a:solidFill>
                  <a:schemeClr val="tx1"/>
                </a:solidFill>
                <a:latin typeface="Times New Roman" pitchFamily="18" charset="0"/>
              </a:defRPr>
            </a:lvl6pPr>
            <a:lvl7pPr eaLnBrk="0" fontAlgn="base" hangingPunct="0">
              <a:spcBef>
                <a:spcPct val="0"/>
              </a:spcBef>
              <a:spcAft>
                <a:spcPct val="0"/>
              </a:spcAft>
              <a:tabLst>
                <a:tab pos="723900" algn="l"/>
                <a:tab pos="1447800" algn="l"/>
              </a:tabLst>
              <a:defRPr sz="2400">
                <a:solidFill>
                  <a:schemeClr val="tx1"/>
                </a:solidFill>
                <a:latin typeface="Times New Roman" pitchFamily="18" charset="0"/>
              </a:defRPr>
            </a:lvl7pPr>
            <a:lvl8pPr eaLnBrk="0" fontAlgn="base" hangingPunct="0">
              <a:spcBef>
                <a:spcPct val="0"/>
              </a:spcBef>
              <a:spcAft>
                <a:spcPct val="0"/>
              </a:spcAft>
              <a:tabLst>
                <a:tab pos="723900" algn="l"/>
                <a:tab pos="1447800" algn="l"/>
              </a:tabLst>
              <a:defRPr sz="2400">
                <a:solidFill>
                  <a:schemeClr val="tx1"/>
                </a:solidFill>
                <a:latin typeface="Times New Roman" pitchFamily="18" charset="0"/>
              </a:defRPr>
            </a:lvl8pPr>
            <a:lvl9pPr eaLnBrk="0" fontAlgn="base" hangingPunct="0">
              <a:spcBef>
                <a:spcPct val="0"/>
              </a:spcBef>
              <a:spcAft>
                <a:spcPct val="0"/>
              </a:spcAft>
              <a:tabLst>
                <a:tab pos="723900" algn="l"/>
                <a:tab pos="1447800" algn="l"/>
              </a:tabLst>
              <a:defRPr sz="2400">
                <a:solidFill>
                  <a:schemeClr val="tx1"/>
                </a:solidFill>
                <a:latin typeface="Times New Roman" pitchFamily="18" charset="0"/>
              </a:defRPr>
            </a:lvl9pPr>
          </a:lstStyle>
          <a:p>
            <a:pPr eaLnBrk="1">
              <a:spcBef>
                <a:spcPts val="397"/>
              </a:spcBef>
              <a:buClr>
                <a:srgbClr val="000000"/>
              </a:buClr>
              <a:buSzPct val="45000"/>
            </a:pPr>
            <a:r>
              <a:rPr lang="en-GB" sz="1451" b="1">
                <a:solidFill>
                  <a:srgbClr val="00FF00"/>
                </a:solidFill>
              </a:rPr>
              <a:t>Radio CDF</a:t>
            </a:r>
            <a:r>
              <a:rPr lang="en-GB" sz="1451" b="1">
                <a:solidFill>
                  <a:srgbClr val="000080"/>
                </a:solidFill>
              </a:rPr>
              <a:t>.</a:t>
            </a:r>
          </a:p>
        </p:txBody>
      </p:sp>
      <p:sp>
        <p:nvSpPr>
          <p:cNvPr id="96333" name="Freeform 77"/>
          <p:cNvSpPr>
            <a:spLocks noChangeArrowheads="1"/>
          </p:cNvSpPr>
          <p:nvPr/>
        </p:nvSpPr>
        <p:spPr bwMode="auto">
          <a:xfrm>
            <a:off x="3507696" y="5497629"/>
            <a:ext cx="95010" cy="259118"/>
          </a:xfrm>
          <a:custGeom>
            <a:avLst/>
            <a:gdLst>
              <a:gd name="T0" fmla="*/ 0 w 289"/>
              <a:gd name="T1" fmla="*/ 0 h 791"/>
              <a:gd name="T2" fmla="*/ 225 w 289"/>
              <a:gd name="T3" fmla="*/ 203 h 791"/>
              <a:gd name="T4" fmla="*/ 249 w 289"/>
              <a:gd name="T5" fmla="*/ 555 h 791"/>
              <a:gd name="T6" fmla="*/ 31 w 289"/>
              <a:gd name="T7" fmla="*/ 790 h 791"/>
              <a:gd name="T8" fmla="*/ 15 w 289"/>
              <a:gd name="T9" fmla="*/ 790 h 791"/>
            </a:gdLst>
            <a:ahLst/>
            <a:cxnLst>
              <a:cxn ang="0">
                <a:pos x="T0" y="T1"/>
              </a:cxn>
              <a:cxn ang="0">
                <a:pos x="T2" y="T3"/>
              </a:cxn>
              <a:cxn ang="0">
                <a:pos x="T4" y="T5"/>
              </a:cxn>
              <a:cxn ang="0">
                <a:pos x="T6" y="T7"/>
              </a:cxn>
              <a:cxn ang="0">
                <a:pos x="T8" y="T9"/>
              </a:cxn>
            </a:cxnLst>
            <a:rect l="0" t="0" r="r" b="b"/>
            <a:pathLst>
              <a:path w="289" h="791">
                <a:moveTo>
                  <a:pt x="0" y="0"/>
                </a:moveTo>
                <a:cubicBezTo>
                  <a:pt x="78" y="61"/>
                  <a:pt x="178" y="61"/>
                  <a:pt x="225" y="203"/>
                </a:cubicBezTo>
                <a:cubicBezTo>
                  <a:pt x="262" y="314"/>
                  <a:pt x="288" y="442"/>
                  <a:pt x="249" y="555"/>
                </a:cubicBezTo>
                <a:cubicBezTo>
                  <a:pt x="207" y="677"/>
                  <a:pt x="120" y="753"/>
                  <a:pt x="31" y="790"/>
                </a:cubicBezTo>
                <a:lnTo>
                  <a:pt x="15" y="790"/>
                </a:lnTo>
              </a:path>
            </a:pathLst>
          </a:custGeom>
          <a:noFill/>
          <a:ln w="952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334" name="Freeform 78"/>
          <p:cNvSpPr>
            <a:spLocks noChangeArrowheads="1"/>
          </p:cNvSpPr>
          <p:nvPr/>
        </p:nvSpPr>
        <p:spPr bwMode="auto">
          <a:xfrm>
            <a:off x="3579673" y="5418454"/>
            <a:ext cx="129559" cy="423227"/>
          </a:xfrm>
          <a:custGeom>
            <a:avLst/>
            <a:gdLst>
              <a:gd name="T0" fmla="*/ 0 w 395"/>
              <a:gd name="T1" fmla="*/ 0 h 1294"/>
              <a:gd name="T2" fmla="*/ 308 w 395"/>
              <a:gd name="T3" fmla="*/ 333 h 1294"/>
              <a:gd name="T4" fmla="*/ 340 w 395"/>
              <a:gd name="T5" fmla="*/ 909 h 1294"/>
              <a:gd name="T6" fmla="*/ 42 w 395"/>
              <a:gd name="T7" fmla="*/ 1293 h 1294"/>
              <a:gd name="T8" fmla="*/ 21 w 395"/>
              <a:gd name="T9" fmla="*/ 1293 h 1294"/>
            </a:gdLst>
            <a:ahLst/>
            <a:cxnLst>
              <a:cxn ang="0">
                <a:pos x="T0" y="T1"/>
              </a:cxn>
              <a:cxn ang="0">
                <a:pos x="T2" y="T3"/>
              </a:cxn>
              <a:cxn ang="0">
                <a:pos x="T4" y="T5"/>
              </a:cxn>
              <a:cxn ang="0">
                <a:pos x="T6" y="T7"/>
              </a:cxn>
              <a:cxn ang="0">
                <a:pos x="T8" y="T9"/>
              </a:cxn>
            </a:cxnLst>
            <a:rect l="0" t="0" r="r" b="b"/>
            <a:pathLst>
              <a:path w="395" h="1294">
                <a:moveTo>
                  <a:pt x="0" y="0"/>
                </a:moveTo>
                <a:cubicBezTo>
                  <a:pt x="107" y="100"/>
                  <a:pt x="243" y="100"/>
                  <a:pt x="308" y="333"/>
                </a:cubicBezTo>
                <a:cubicBezTo>
                  <a:pt x="358" y="513"/>
                  <a:pt x="394" y="723"/>
                  <a:pt x="340" y="909"/>
                </a:cubicBezTo>
                <a:cubicBezTo>
                  <a:pt x="283" y="1108"/>
                  <a:pt x="164" y="1233"/>
                  <a:pt x="42" y="1293"/>
                </a:cubicBezTo>
                <a:lnTo>
                  <a:pt x="21" y="1293"/>
                </a:lnTo>
              </a:path>
            </a:pathLst>
          </a:custGeom>
          <a:noFill/>
          <a:ln w="952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335" name="Freeform 79"/>
          <p:cNvSpPr>
            <a:spLocks noChangeArrowheads="1"/>
          </p:cNvSpPr>
          <p:nvPr/>
        </p:nvSpPr>
        <p:spPr bwMode="auto">
          <a:xfrm>
            <a:off x="3635815" y="5363750"/>
            <a:ext cx="205855" cy="541270"/>
          </a:xfrm>
          <a:custGeom>
            <a:avLst/>
            <a:gdLst>
              <a:gd name="T0" fmla="*/ 0 w 633"/>
              <a:gd name="T1" fmla="*/ 0 h 1654"/>
              <a:gd name="T2" fmla="*/ 494 w 633"/>
              <a:gd name="T3" fmla="*/ 424 h 1654"/>
              <a:gd name="T4" fmla="*/ 546 w 633"/>
              <a:gd name="T5" fmla="*/ 1161 h 1654"/>
              <a:gd name="T6" fmla="*/ 68 w 633"/>
              <a:gd name="T7" fmla="*/ 1653 h 1654"/>
              <a:gd name="T8" fmla="*/ 33 w 633"/>
              <a:gd name="T9" fmla="*/ 1653 h 1654"/>
            </a:gdLst>
            <a:ahLst/>
            <a:cxnLst>
              <a:cxn ang="0">
                <a:pos x="T0" y="T1"/>
              </a:cxn>
              <a:cxn ang="0">
                <a:pos x="T2" y="T3"/>
              </a:cxn>
              <a:cxn ang="0">
                <a:pos x="T4" y="T5"/>
              </a:cxn>
              <a:cxn ang="0">
                <a:pos x="T6" y="T7"/>
              </a:cxn>
              <a:cxn ang="0">
                <a:pos x="T8" y="T9"/>
              </a:cxn>
            </a:cxnLst>
            <a:rect l="0" t="0" r="r" b="b"/>
            <a:pathLst>
              <a:path w="633" h="1654">
                <a:moveTo>
                  <a:pt x="0" y="0"/>
                </a:moveTo>
                <a:cubicBezTo>
                  <a:pt x="171" y="128"/>
                  <a:pt x="391" y="128"/>
                  <a:pt x="494" y="424"/>
                </a:cubicBezTo>
                <a:cubicBezTo>
                  <a:pt x="575" y="658"/>
                  <a:pt x="632" y="925"/>
                  <a:pt x="546" y="1161"/>
                </a:cubicBezTo>
                <a:cubicBezTo>
                  <a:pt x="454" y="1417"/>
                  <a:pt x="263" y="1575"/>
                  <a:pt x="68" y="1653"/>
                </a:cubicBezTo>
                <a:lnTo>
                  <a:pt x="33" y="1653"/>
                </a:lnTo>
              </a:path>
            </a:pathLst>
          </a:custGeom>
          <a:noFill/>
          <a:ln w="952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336" name="Freeform 80"/>
          <p:cNvSpPr>
            <a:spLocks noChangeArrowheads="1"/>
          </p:cNvSpPr>
          <p:nvPr/>
        </p:nvSpPr>
        <p:spPr bwMode="auto">
          <a:xfrm>
            <a:off x="3729386" y="5231312"/>
            <a:ext cx="256239" cy="830619"/>
          </a:xfrm>
          <a:custGeom>
            <a:avLst/>
            <a:gdLst>
              <a:gd name="T0" fmla="*/ 0 w 790"/>
              <a:gd name="T1" fmla="*/ 0 h 2540"/>
              <a:gd name="T2" fmla="*/ 618 w 790"/>
              <a:gd name="T3" fmla="*/ 653 h 2540"/>
              <a:gd name="T4" fmla="*/ 679 w 790"/>
              <a:gd name="T5" fmla="*/ 1785 h 2540"/>
              <a:gd name="T6" fmla="*/ 81 w 790"/>
              <a:gd name="T7" fmla="*/ 2539 h 2540"/>
              <a:gd name="T8" fmla="*/ 41 w 790"/>
              <a:gd name="T9" fmla="*/ 2539 h 2540"/>
            </a:gdLst>
            <a:ahLst/>
            <a:cxnLst>
              <a:cxn ang="0">
                <a:pos x="T0" y="T1"/>
              </a:cxn>
              <a:cxn ang="0">
                <a:pos x="T2" y="T3"/>
              </a:cxn>
              <a:cxn ang="0">
                <a:pos x="T4" y="T5"/>
              </a:cxn>
              <a:cxn ang="0">
                <a:pos x="T6" y="T7"/>
              </a:cxn>
              <a:cxn ang="0">
                <a:pos x="T8" y="T9"/>
              </a:cxn>
            </a:cxnLst>
            <a:rect l="0" t="0" r="r" b="b"/>
            <a:pathLst>
              <a:path w="790" h="2540">
                <a:moveTo>
                  <a:pt x="0" y="0"/>
                </a:moveTo>
                <a:cubicBezTo>
                  <a:pt x="212" y="196"/>
                  <a:pt x="487" y="196"/>
                  <a:pt x="618" y="653"/>
                </a:cubicBezTo>
                <a:cubicBezTo>
                  <a:pt x="719" y="1010"/>
                  <a:pt x="789" y="1420"/>
                  <a:pt x="679" y="1785"/>
                </a:cubicBezTo>
                <a:cubicBezTo>
                  <a:pt x="568" y="2176"/>
                  <a:pt x="325" y="2420"/>
                  <a:pt x="81" y="2539"/>
                </a:cubicBezTo>
                <a:lnTo>
                  <a:pt x="41" y="2539"/>
                </a:lnTo>
              </a:path>
            </a:pathLst>
          </a:custGeom>
          <a:noFill/>
          <a:ln w="952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
        <p:nvSpPr>
          <p:cNvPr id="96337" name="Freeform 81"/>
          <p:cNvSpPr>
            <a:spLocks noChangeArrowheads="1"/>
          </p:cNvSpPr>
          <p:nvPr/>
        </p:nvSpPr>
        <p:spPr bwMode="auto">
          <a:xfrm>
            <a:off x="3831594" y="5121907"/>
            <a:ext cx="266316" cy="1003364"/>
          </a:xfrm>
          <a:custGeom>
            <a:avLst/>
            <a:gdLst>
              <a:gd name="T0" fmla="*/ 0 w 815"/>
              <a:gd name="T1" fmla="*/ 0 h 3067"/>
              <a:gd name="T2" fmla="*/ 636 w 815"/>
              <a:gd name="T3" fmla="*/ 788 h 3067"/>
              <a:gd name="T4" fmla="*/ 704 w 815"/>
              <a:gd name="T5" fmla="*/ 2153 h 3067"/>
              <a:gd name="T6" fmla="*/ 88 w 815"/>
              <a:gd name="T7" fmla="*/ 3066 h 3067"/>
              <a:gd name="T8" fmla="*/ 42 w 815"/>
              <a:gd name="T9" fmla="*/ 3066 h 3067"/>
            </a:gdLst>
            <a:ahLst/>
            <a:cxnLst>
              <a:cxn ang="0">
                <a:pos x="T0" y="T1"/>
              </a:cxn>
              <a:cxn ang="0">
                <a:pos x="T2" y="T3"/>
              </a:cxn>
              <a:cxn ang="0">
                <a:pos x="T4" y="T5"/>
              </a:cxn>
              <a:cxn ang="0">
                <a:pos x="T6" y="T7"/>
              </a:cxn>
              <a:cxn ang="0">
                <a:pos x="T8" y="T9"/>
              </a:cxn>
            </a:cxnLst>
            <a:rect l="0" t="0" r="r" b="b"/>
            <a:pathLst>
              <a:path w="815" h="3067">
                <a:moveTo>
                  <a:pt x="0" y="0"/>
                </a:moveTo>
                <a:cubicBezTo>
                  <a:pt x="221" y="236"/>
                  <a:pt x="503" y="236"/>
                  <a:pt x="636" y="788"/>
                </a:cubicBezTo>
                <a:cubicBezTo>
                  <a:pt x="741" y="1218"/>
                  <a:pt x="814" y="1715"/>
                  <a:pt x="704" y="2153"/>
                </a:cubicBezTo>
                <a:cubicBezTo>
                  <a:pt x="585" y="2628"/>
                  <a:pt x="340" y="2923"/>
                  <a:pt x="88" y="3066"/>
                </a:cubicBezTo>
                <a:lnTo>
                  <a:pt x="42" y="3066"/>
                </a:lnTo>
              </a:path>
            </a:pathLst>
          </a:custGeom>
          <a:noFill/>
          <a:ln w="952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270"/>
          </a:p>
        </p:txBody>
      </p:sp>
    </p:spTree>
    <p:extLst>
      <p:ext uri="{BB962C8B-B14F-4D97-AF65-F5344CB8AC3E}">
        <p14:creationId xmlns:p14="http://schemas.microsoft.com/office/powerpoint/2010/main" val="275532291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250038" y="111264"/>
            <a:ext cx="7705893" cy="873804"/>
          </a:xfrm>
          <a:ln/>
        </p:spPr>
        <p:txBody>
          <a:bodyPr/>
          <a:lstStyle/>
          <a:p>
            <a:pPr>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dirty="0"/>
              <a:t>Consequence of L00 Noise</a:t>
            </a:r>
          </a:p>
        </p:txBody>
      </p:sp>
      <p:sp>
        <p:nvSpPr>
          <p:cNvPr id="20482" name="Rectangle 2"/>
          <p:cNvSpPr>
            <a:spLocks noGrp="1" noChangeArrowheads="1"/>
          </p:cNvSpPr>
          <p:nvPr>
            <p:ph type="body" idx="1"/>
          </p:nvPr>
        </p:nvSpPr>
        <p:spPr>
          <a:xfrm>
            <a:off x="358224" y="1222796"/>
            <a:ext cx="4806389" cy="5195323"/>
          </a:xfrm>
          <a:ln/>
        </p:spPr>
        <p:txBody>
          <a:bodyPr/>
          <a:lstStyle/>
          <a:p>
            <a:r>
              <a:rPr lang="en-US" dirty="0"/>
              <a:t>L00 in READALL mode forces rest of Silicon to run at its speed</a:t>
            </a:r>
          </a:p>
          <a:p>
            <a:pPr lvl="1"/>
            <a:r>
              <a:rPr lang="en-US" dirty="0"/>
              <a:t>It is always done last</a:t>
            </a:r>
          </a:p>
          <a:p>
            <a:endParaRPr lang="en-US" dirty="0"/>
          </a:p>
          <a:p>
            <a:r>
              <a:rPr lang="en-US" dirty="0"/>
              <a:t>Readout duration </a:t>
            </a:r>
            <a:r>
              <a:rPr lang="en-US" u="sng" dirty="0"/>
              <a:t>no longer subject to fluctuation</a:t>
            </a:r>
          </a:p>
          <a:p>
            <a:endParaRPr lang="en-US" dirty="0">
              <a:solidFill>
                <a:srgbClr val="00FF00"/>
              </a:solidFill>
            </a:endParaRPr>
          </a:p>
          <a:p>
            <a:r>
              <a:rPr lang="en-US" dirty="0">
                <a:solidFill>
                  <a:srgbClr val="00FF00"/>
                </a:solidFill>
              </a:rPr>
              <a:t>L2 trigger </a:t>
            </a:r>
            <a:r>
              <a:rPr lang="en-US" dirty="0"/>
              <a:t>waiting on data it doesn’t use</a:t>
            </a:r>
          </a:p>
        </p:txBody>
      </p:sp>
      <p:grpSp>
        <p:nvGrpSpPr>
          <p:cNvPr id="20725" name="Group 245"/>
          <p:cNvGrpSpPr>
            <a:grpSpLocks/>
          </p:cNvGrpSpPr>
          <p:nvPr/>
        </p:nvGrpSpPr>
        <p:grpSpPr bwMode="auto">
          <a:xfrm>
            <a:off x="5657695" y="4175522"/>
            <a:ext cx="4790811" cy="2016804"/>
            <a:chOff x="2823" y="2786"/>
            <a:chExt cx="3328" cy="1401"/>
          </a:xfrm>
        </p:grpSpPr>
        <p:sp>
          <p:nvSpPr>
            <p:cNvPr id="20560" name="Rectangle 80"/>
            <p:cNvSpPr>
              <a:spLocks noChangeArrowheads="1"/>
            </p:cNvSpPr>
            <p:nvPr/>
          </p:nvSpPr>
          <p:spPr bwMode="auto">
            <a:xfrm>
              <a:off x="2823" y="2786"/>
              <a:ext cx="3328" cy="140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176">
                <a:latin typeface="Symbol" pitchFamily="18" charset="2"/>
              </a:endParaRPr>
            </a:p>
          </p:txBody>
        </p:sp>
        <p:grpSp>
          <p:nvGrpSpPr>
            <p:cNvPr id="20639" name="Group 159"/>
            <p:cNvGrpSpPr>
              <a:grpSpLocks/>
            </p:cNvGrpSpPr>
            <p:nvPr/>
          </p:nvGrpSpPr>
          <p:grpSpPr bwMode="auto">
            <a:xfrm>
              <a:off x="3219" y="2901"/>
              <a:ext cx="228" cy="231"/>
              <a:chOff x="480" y="1056"/>
              <a:chExt cx="480" cy="144"/>
            </a:xfrm>
          </p:grpSpPr>
          <p:sp>
            <p:nvSpPr>
              <p:cNvPr id="20640" name="Line 160"/>
              <p:cNvSpPr>
                <a:spLocks noChangeShapeType="1"/>
              </p:cNvSpPr>
              <p:nvPr/>
            </p:nvSpPr>
            <p:spPr bwMode="auto">
              <a:xfrm>
                <a:off x="480" y="1200"/>
                <a:ext cx="192"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41" name="Line 161"/>
              <p:cNvSpPr>
                <a:spLocks noChangeShapeType="1"/>
              </p:cNvSpPr>
              <p:nvPr/>
            </p:nvSpPr>
            <p:spPr bwMode="auto">
              <a:xfrm flipV="1">
                <a:off x="672" y="1056"/>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42" name="Line 162"/>
              <p:cNvSpPr>
                <a:spLocks noChangeShapeType="1"/>
              </p:cNvSpPr>
              <p:nvPr/>
            </p:nvSpPr>
            <p:spPr bwMode="auto">
              <a:xfrm>
                <a:off x="672" y="1056"/>
                <a:ext cx="144"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43" name="Line 163"/>
              <p:cNvSpPr>
                <a:spLocks noChangeShapeType="1"/>
              </p:cNvSpPr>
              <p:nvPr/>
            </p:nvSpPr>
            <p:spPr bwMode="auto">
              <a:xfrm>
                <a:off x="816" y="1056"/>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44" name="Line 164"/>
              <p:cNvSpPr>
                <a:spLocks noChangeShapeType="1"/>
              </p:cNvSpPr>
              <p:nvPr/>
            </p:nvSpPr>
            <p:spPr bwMode="auto">
              <a:xfrm>
                <a:off x="816" y="1200"/>
                <a:ext cx="144"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sp>
          <p:nvSpPr>
            <p:cNvPr id="20645" name="Line 165"/>
            <p:cNvSpPr>
              <a:spLocks noChangeShapeType="1"/>
            </p:cNvSpPr>
            <p:nvPr/>
          </p:nvSpPr>
          <p:spPr bwMode="auto">
            <a:xfrm>
              <a:off x="5262" y="3440"/>
              <a:ext cx="876"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46" name="Line 166"/>
            <p:cNvSpPr>
              <a:spLocks noChangeShapeType="1"/>
            </p:cNvSpPr>
            <p:nvPr/>
          </p:nvSpPr>
          <p:spPr bwMode="auto">
            <a:xfrm>
              <a:off x="3252" y="3440"/>
              <a:ext cx="227"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47" name="Line 167"/>
            <p:cNvSpPr>
              <a:spLocks noChangeShapeType="1"/>
            </p:cNvSpPr>
            <p:nvPr/>
          </p:nvSpPr>
          <p:spPr bwMode="auto">
            <a:xfrm flipH="1">
              <a:off x="3673" y="3440"/>
              <a:ext cx="0"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nvGrpSpPr>
            <p:cNvPr id="20648" name="Group 168"/>
            <p:cNvGrpSpPr>
              <a:grpSpLocks/>
            </p:cNvGrpSpPr>
            <p:nvPr/>
          </p:nvGrpSpPr>
          <p:grpSpPr bwMode="auto">
            <a:xfrm>
              <a:off x="3479" y="3209"/>
              <a:ext cx="486" cy="231"/>
              <a:chOff x="1296" y="960"/>
              <a:chExt cx="720" cy="144"/>
            </a:xfrm>
          </p:grpSpPr>
          <p:sp>
            <p:nvSpPr>
              <p:cNvPr id="20649" name="Line 169"/>
              <p:cNvSpPr>
                <a:spLocks noChangeShapeType="1"/>
              </p:cNvSpPr>
              <p:nvPr/>
            </p:nvSpPr>
            <p:spPr bwMode="auto">
              <a:xfrm flipV="1">
                <a:off x="1296" y="960"/>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50" name="Line 170"/>
              <p:cNvSpPr>
                <a:spLocks noChangeShapeType="1"/>
              </p:cNvSpPr>
              <p:nvPr/>
            </p:nvSpPr>
            <p:spPr bwMode="auto">
              <a:xfrm>
                <a:off x="1296" y="960"/>
                <a:ext cx="720"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51" name="Line 171"/>
              <p:cNvSpPr>
                <a:spLocks noChangeShapeType="1"/>
              </p:cNvSpPr>
              <p:nvPr/>
            </p:nvSpPr>
            <p:spPr bwMode="auto">
              <a:xfrm flipH="1">
                <a:off x="2016" y="960"/>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sp>
          <p:nvSpPr>
            <p:cNvPr id="20652" name="Line 172"/>
            <p:cNvSpPr>
              <a:spLocks noChangeShapeType="1"/>
            </p:cNvSpPr>
            <p:nvPr/>
          </p:nvSpPr>
          <p:spPr bwMode="auto">
            <a:xfrm>
              <a:off x="3965" y="3440"/>
              <a:ext cx="98"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59" name="Text Box 179"/>
            <p:cNvSpPr txBox="1">
              <a:spLocks noChangeArrowheads="1"/>
            </p:cNvSpPr>
            <p:nvPr/>
          </p:nvSpPr>
          <p:spPr bwMode="auto">
            <a:xfrm>
              <a:off x="2921" y="2934"/>
              <a:ext cx="311" cy="18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088" b="1">
                  <a:solidFill>
                    <a:srgbClr val="000000"/>
                  </a:solidFill>
                  <a:latin typeface="Arial" pitchFamily="34" charset="0"/>
                </a:rPr>
                <a:t>L1A</a:t>
              </a:r>
            </a:p>
          </p:txBody>
        </p:sp>
        <p:sp>
          <p:nvSpPr>
            <p:cNvPr id="20660" name="Text Box 180"/>
            <p:cNvSpPr txBox="1">
              <a:spLocks noChangeArrowheads="1"/>
            </p:cNvSpPr>
            <p:nvPr/>
          </p:nvSpPr>
          <p:spPr bwMode="auto">
            <a:xfrm>
              <a:off x="2927" y="3602"/>
              <a:ext cx="274" cy="18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088" b="1">
                  <a:solidFill>
                    <a:srgbClr val="000000"/>
                  </a:solidFill>
                  <a:latin typeface="Arial" pitchFamily="34" charset="0"/>
                </a:rPr>
                <a:t>RO</a:t>
              </a:r>
            </a:p>
          </p:txBody>
        </p:sp>
        <p:sp>
          <p:nvSpPr>
            <p:cNvPr id="20661" name="Text Box 181"/>
            <p:cNvSpPr txBox="1">
              <a:spLocks noChangeArrowheads="1"/>
            </p:cNvSpPr>
            <p:nvPr/>
          </p:nvSpPr>
          <p:spPr bwMode="auto">
            <a:xfrm>
              <a:off x="2927" y="3283"/>
              <a:ext cx="301" cy="18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088" b="1">
                  <a:solidFill>
                    <a:srgbClr val="000000"/>
                  </a:solidFill>
                  <a:latin typeface="Arial" pitchFamily="34" charset="0"/>
                </a:rPr>
                <a:t>DIG</a:t>
              </a:r>
            </a:p>
          </p:txBody>
        </p:sp>
        <p:sp>
          <p:nvSpPr>
            <p:cNvPr id="20662" name="Text Box 182"/>
            <p:cNvSpPr txBox="1">
              <a:spLocks noChangeArrowheads="1"/>
            </p:cNvSpPr>
            <p:nvPr/>
          </p:nvSpPr>
          <p:spPr bwMode="auto">
            <a:xfrm>
              <a:off x="2927" y="3909"/>
              <a:ext cx="311" cy="18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088" b="1">
                  <a:solidFill>
                    <a:srgbClr val="000000"/>
                  </a:solidFill>
                  <a:latin typeface="Arial" pitchFamily="34" charset="0"/>
                </a:rPr>
                <a:t>L2D</a:t>
              </a:r>
            </a:p>
          </p:txBody>
        </p:sp>
        <p:sp>
          <p:nvSpPr>
            <p:cNvPr id="20664" name="Rectangle 184"/>
            <p:cNvSpPr>
              <a:spLocks noChangeArrowheads="1"/>
            </p:cNvSpPr>
            <p:nvPr/>
          </p:nvSpPr>
          <p:spPr bwMode="auto">
            <a:xfrm>
              <a:off x="3965" y="3528"/>
              <a:ext cx="162" cy="231"/>
            </a:xfrm>
            <a:prstGeom prst="rect">
              <a:avLst/>
            </a:prstGeom>
            <a:solidFill>
              <a:srgbClr val="00FF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0665" name="Rectangle 185"/>
            <p:cNvSpPr>
              <a:spLocks noChangeArrowheads="1"/>
            </p:cNvSpPr>
            <p:nvPr/>
          </p:nvSpPr>
          <p:spPr bwMode="auto">
            <a:xfrm>
              <a:off x="4127" y="3528"/>
              <a:ext cx="163" cy="231"/>
            </a:xfrm>
            <a:prstGeom prst="rect">
              <a:avLst/>
            </a:prstGeom>
            <a:solidFill>
              <a:srgbClr val="80008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0666" name="Rectangle 186"/>
            <p:cNvSpPr>
              <a:spLocks noChangeArrowheads="1"/>
            </p:cNvSpPr>
            <p:nvPr/>
          </p:nvSpPr>
          <p:spPr bwMode="auto">
            <a:xfrm>
              <a:off x="4290" y="3528"/>
              <a:ext cx="65" cy="231"/>
            </a:xfrm>
            <a:prstGeom prst="rect">
              <a:avLst/>
            </a:prstGeom>
            <a:solidFill>
              <a:srgbClr val="3366FF"/>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0667" name="Rectangle 187"/>
            <p:cNvSpPr>
              <a:spLocks noChangeArrowheads="1"/>
            </p:cNvSpPr>
            <p:nvPr/>
          </p:nvSpPr>
          <p:spPr bwMode="auto">
            <a:xfrm>
              <a:off x="4355" y="3528"/>
              <a:ext cx="421" cy="231"/>
            </a:xfrm>
            <a:prstGeom prst="rect">
              <a:avLst/>
            </a:prstGeom>
            <a:solidFill>
              <a:srgbClr val="FF00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grpSp>
          <p:nvGrpSpPr>
            <p:cNvPr id="20668" name="Group 188"/>
            <p:cNvGrpSpPr>
              <a:grpSpLocks/>
            </p:cNvGrpSpPr>
            <p:nvPr/>
          </p:nvGrpSpPr>
          <p:grpSpPr bwMode="auto">
            <a:xfrm>
              <a:off x="3609" y="2901"/>
              <a:ext cx="227" cy="231"/>
              <a:chOff x="480" y="1056"/>
              <a:chExt cx="480" cy="144"/>
            </a:xfrm>
          </p:grpSpPr>
          <p:sp>
            <p:nvSpPr>
              <p:cNvPr id="20669" name="Line 189"/>
              <p:cNvSpPr>
                <a:spLocks noChangeShapeType="1"/>
              </p:cNvSpPr>
              <p:nvPr/>
            </p:nvSpPr>
            <p:spPr bwMode="auto">
              <a:xfrm>
                <a:off x="480" y="1200"/>
                <a:ext cx="192"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70" name="Line 190"/>
              <p:cNvSpPr>
                <a:spLocks noChangeShapeType="1"/>
              </p:cNvSpPr>
              <p:nvPr/>
            </p:nvSpPr>
            <p:spPr bwMode="auto">
              <a:xfrm flipV="1">
                <a:off x="672" y="1056"/>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71" name="Line 191"/>
              <p:cNvSpPr>
                <a:spLocks noChangeShapeType="1"/>
              </p:cNvSpPr>
              <p:nvPr/>
            </p:nvSpPr>
            <p:spPr bwMode="auto">
              <a:xfrm>
                <a:off x="672" y="1056"/>
                <a:ext cx="144"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72" name="Line 192"/>
              <p:cNvSpPr>
                <a:spLocks noChangeShapeType="1"/>
              </p:cNvSpPr>
              <p:nvPr/>
            </p:nvSpPr>
            <p:spPr bwMode="auto">
              <a:xfrm>
                <a:off x="816" y="1056"/>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73" name="Line 193"/>
              <p:cNvSpPr>
                <a:spLocks noChangeShapeType="1"/>
              </p:cNvSpPr>
              <p:nvPr/>
            </p:nvSpPr>
            <p:spPr bwMode="auto">
              <a:xfrm>
                <a:off x="816" y="1200"/>
                <a:ext cx="144"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grpSp>
          <p:nvGrpSpPr>
            <p:cNvPr id="20674" name="Group 194"/>
            <p:cNvGrpSpPr>
              <a:grpSpLocks/>
            </p:cNvGrpSpPr>
            <p:nvPr/>
          </p:nvGrpSpPr>
          <p:grpSpPr bwMode="auto">
            <a:xfrm>
              <a:off x="4776" y="3209"/>
              <a:ext cx="486" cy="231"/>
              <a:chOff x="1296" y="960"/>
              <a:chExt cx="720" cy="144"/>
            </a:xfrm>
          </p:grpSpPr>
          <p:sp>
            <p:nvSpPr>
              <p:cNvPr id="20675" name="Line 195"/>
              <p:cNvSpPr>
                <a:spLocks noChangeShapeType="1"/>
              </p:cNvSpPr>
              <p:nvPr/>
            </p:nvSpPr>
            <p:spPr bwMode="auto">
              <a:xfrm flipV="1">
                <a:off x="1296" y="960"/>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76" name="Line 196"/>
              <p:cNvSpPr>
                <a:spLocks noChangeShapeType="1"/>
              </p:cNvSpPr>
              <p:nvPr/>
            </p:nvSpPr>
            <p:spPr bwMode="auto">
              <a:xfrm>
                <a:off x="1296" y="960"/>
                <a:ext cx="720"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77" name="Line 197"/>
              <p:cNvSpPr>
                <a:spLocks noChangeShapeType="1"/>
              </p:cNvSpPr>
              <p:nvPr/>
            </p:nvSpPr>
            <p:spPr bwMode="auto">
              <a:xfrm flipH="1">
                <a:off x="2016" y="960"/>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sp>
          <p:nvSpPr>
            <p:cNvPr id="20678" name="Line 198"/>
            <p:cNvSpPr>
              <a:spLocks noChangeShapeType="1"/>
            </p:cNvSpPr>
            <p:nvPr/>
          </p:nvSpPr>
          <p:spPr bwMode="auto">
            <a:xfrm>
              <a:off x="3219" y="4067"/>
              <a:ext cx="746"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79" name="Line 199"/>
            <p:cNvSpPr>
              <a:spLocks noChangeShapeType="1"/>
            </p:cNvSpPr>
            <p:nvPr/>
          </p:nvSpPr>
          <p:spPr bwMode="auto">
            <a:xfrm flipV="1">
              <a:off x="3965" y="3835"/>
              <a:ext cx="0" cy="232"/>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80" name="Line 200"/>
            <p:cNvSpPr>
              <a:spLocks noChangeShapeType="1"/>
            </p:cNvSpPr>
            <p:nvPr/>
          </p:nvSpPr>
          <p:spPr bwMode="auto">
            <a:xfrm>
              <a:off x="3965" y="3835"/>
              <a:ext cx="1168"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81" name="Line 201"/>
            <p:cNvSpPr>
              <a:spLocks noChangeShapeType="1"/>
            </p:cNvSpPr>
            <p:nvPr/>
          </p:nvSpPr>
          <p:spPr bwMode="auto">
            <a:xfrm>
              <a:off x="5133" y="3835"/>
              <a:ext cx="0" cy="232"/>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82" name="Line 202"/>
            <p:cNvSpPr>
              <a:spLocks noChangeShapeType="1"/>
            </p:cNvSpPr>
            <p:nvPr/>
          </p:nvSpPr>
          <p:spPr bwMode="auto">
            <a:xfrm>
              <a:off x="4063" y="3440"/>
              <a:ext cx="713"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85" name="Line 205"/>
            <p:cNvSpPr>
              <a:spLocks noChangeShapeType="1"/>
            </p:cNvSpPr>
            <p:nvPr/>
          </p:nvSpPr>
          <p:spPr bwMode="auto">
            <a:xfrm>
              <a:off x="3219" y="3759"/>
              <a:ext cx="746"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86" name="Line 206"/>
            <p:cNvSpPr>
              <a:spLocks noChangeShapeType="1"/>
            </p:cNvSpPr>
            <p:nvPr/>
          </p:nvSpPr>
          <p:spPr bwMode="auto">
            <a:xfrm>
              <a:off x="3836" y="3132"/>
              <a:ext cx="2302"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93" name="Line 213"/>
            <p:cNvSpPr>
              <a:spLocks noChangeShapeType="1"/>
            </p:cNvSpPr>
            <p:nvPr/>
          </p:nvSpPr>
          <p:spPr bwMode="auto">
            <a:xfrm>
              <a:off x="3414" y="3132"/>
              <a:ext cx="227"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94" name="Line 214"/>
            <p:cNvSpPr>
              <a:spLocks noChangeShapeType="1"/>
            </p:cNvSpPr>
            <p:nvPr/>
          </p:nvSpPr>
          <p:spPr bwMode="auto">
            <a:xfrm>
              <a:off x="4776" y="3759"/>
              <a:ext cx="486"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95" name="Line 215"/>
            <p:cNvSpPr>
              <a:spLocks noChangeShapeType="1"/>
            </p:cNvSpPr>
            <p:nvPr/>
          </p:nvSpPr>
          <p:spPr bwMode="auto">
            <a:xfrm>
              <a:off x="3965" y="3528"/>
              <a:ext cx="811"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96" name="Line 216"/>
            <p:cNvSpPr>
              <a:spLocks noChangeShapeType="1"/>
            </p:cNvSpPr>
            <p:nvPr/>
          </p:nvSpPr>
          <p:spPr bwMode="auto">
            <a:xfrm>
              <a:off x="5133" y="4067"/>
              <a:ext cx="129"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97" name="Line 217"/>
            <p:cNvSpPr>
              <a:spLocks noChangeShapeType="1"/>
            </p:cNvSpPr>
            <p:nvPr/>
          </p:nvSpPr>
          <p:spPr bwMode="auto">
            <a:xfrm>
              <a:off x="5262" y="3835"/>
              <a:ext cx="876"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698" name="Rectangle 218"/>
            <p:cNvSpPr>
              <a:spLocks noChangeArrowheads="1"/>
            </p:cNvSpPr>
            <p:nvPr/>
          </p:nvSpPr>
          <p:spPr bwMode="auto">
            <a:xfrm>
              <a:off x="5262" y="3528"/>
              <a:ext cx="163" cy="231"/>
            </a:xfrm>
            <a:prstGeom prst="rect">
              <a:avLst/>
            </a:prstGeom>
            <a:solidFill>
              <a:srgbClr val="00FF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0699" name="Rectangle 219"/>
            <p:cNvSpPr>
              <a:spLocks noChangeArrowheads="1"/>
            </p:cNvSpPr>
            <p:nvPr/>
          </p:nvSpPr>
          <p:spPr bwMode="auto">
            <a:xfrm>
              <a:off x="5425" y="3528"/>
              <a:ext cx="162" cy="231"/>
            </a:xfrm>
            <a:prstGeom prst="rect">
              <a:avLst/>
            </a:prstGeom>
            <a:solidFill>
              <a:srgbClr val="80008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0700" name="Rectangle 220"/>
            <p:cNvSpPr>
              <a:spLocks noChangeArrowheads="1"/>
            </p:cNvSpPr>
            <p:nvPr/>
          </p:nvSpPr>
          <p:spPr bwMode="auto">
            <a:xfrm>
              <a:off x="5587" y="3528"/>
              <a:ext cx="65" cy="231"/>
            </a:xfrm>
            <a:prstGeom prst="rect">
              <a:avLst/>
            </a:prstGeom>
            <a:solidFill>
              <a:srgbClr val="3366FF"/>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0701" name="Rectangle 221"/>
            <p:cNvSpPr>
              <a:spLocks noChangeArrowheads="1"/>
            </p:cNvSpPr>
            <p:nvPr/>
          </p:nvSpPr>
          <p:spPr bwMode="auto">
            <a:xfrm>
              <a:off x="5652" y="3528"/>
              <a:ext cx="421" cy="231"/>
            </a:xfrm>
            <a:prstGeom prst="rect">
              <a:avLst/>
            </a:prstGeom>
            <a:solidFill>
              <a:srgbClr val="FF00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0702" name="Line 222"/>
            <p:cNvSpPr>
              <a:spLocks noChangeShapeType="1"/>
            </p:cNvSpPr>
            <p:nvPr/>
          </p:nvSpPr>
          <p:spPr bwMode="auto">
            <a:xfrm>
              <a:off x="3965" y="3528"/>
              <a:ext cx="0" cy="231"/>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703" name="Line 223"/>
            <p:cNvSpPr>
              <a:spLocks noChangeShapeType="1"/>
            </p:cNvSpPr>
            <p:nvPr/>
          </p:nvSpPr>
          <p:spPr bwMode="auto">
            <a:xfrm>
              <a:off x="6073" y="3528"/>
              <a:ext cx="0" cy="231"/>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704" name="Line 224"/>
            <p:cNvSpPr>
              <a:spLocks noChangeShapeType="1"/>
            </p:cNvSpPr>
            <p:nvPr/>
          </p:nvSpPr>
          <p:spPr bwMode="auto">
            <a:xfrm>
              <a:off x="5262" y="3528"/>
              <a:ext cx="0" cy="231"/>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705" name="Line 225"/>
            <p:cNvSpPr>
              <a:spLocks noChangeShapeType="1"/>
            </p:cNvSpPr>
            <p:nvPr/>
          </p:nvSpPr>
          <p:spPr bwMode="auto">
            <a:xfrm>
              <a:off x="5262" y="3835"/>
              <a:ext cx="0" cy="232"/>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706" name="Line 226"/>
            <p:cNvSpPr>
              <a:spLocks noChangeShapeType="1"/>
            </p:cNvSpPr>
            <p:nvPr/>
          </p:nvSpPr>
          <p:spPr bwMode="auto">
            <a:xfrm>
              <a:off x="4776" y="3528"/>
              <a:ext cx="0" cy="231"/>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707" name="Line 227"/>
            <p:cNvSpPr>
              <a:spLocks noChangeShapeType="1"/>
            </p:cNvSpPr>
            <p:nvPr/>
          </p:nvSpPr>
          <p:spPr bwMode="auto">
            <a:xfrm>
              <a:off x="5262" y="3528"/>
              <a:ext cx="811"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708" name="Text Box 228"/>
            <p:cNvSpPr txBox="1">
              <a:spLocks noChangeArrowheads="1"/>
            </p:cNvSpPr>
            <p:nvPr/>
          </p:nvSpPr>
          <p:spPr bwMode="auto">
            <a:xfrm>
              <a:off x="3699" y="3574"/>
              <a:ext cx="266" cy="161"/>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907" b="1">
                  <a:solidFill>
                    <a:srgbClr val="FF0000"/>
                  </a:solidFill>
                  <a:latin typeface="Arial" pitchFamily="34" charset="0"/>
                </a:rPr>
                <a:t>L00</a:t>
              </a:r>
            </a:p>
          </p:txBody>
        </p:sp>
        <p:sp>
          <p:nvSpPr>
            <p:cNvPr id="20709" name="Text Box 229"/>
            <p:cNvSpPr txBox="1">
              <a:spLocks noChangeArrowheads="1"/>
            </p:cNvSpPr>
            <p:nvPr/>
          </p:nvSpPr>
          <p:spPr bwMode="auto">
            <a:xfrm>
              <a:off x="3544" y="3460"/>
              <a:ext cx="315" cy="161"/>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907" b="1">
                  <a:solidFill>
                    <a:srgbClr val="3366FF"/>
                  </a:solidFill>
                  <a:latin typeface="Arial" pitchFamily="34" charset="0"/>
                </a:rPr>
                <a:t>ISL </a:t>
              </a:r>
              <a:r>
                <a:rPr lang="en-US" sz="907" b="1" i="1">
                  <a:solidFill>
                    <a:srgbClr val="3366FF"/>
                  </a:solidFill>
                  <a:latin typeface="Arial" pitchFamily="34" charset="0"/>
                </a:rPr>
                <a:t>z</a:t>
              </a:r>
              <a:endParaRPr lang="en-US" sz="907" b="1">
                <a:solidFill>
                  <a:srgbClr val="3366FF"/>
                </a:solidFill>
                <a:latin typeface="Arial" pitchFamily="34" charset="0"/>
              </a:endParaRPr>
            </a:p>
          </p:txBody>
        </p:sp>
        <p:sp>
          <p:nvSpPr>
            <p:cNvPr id="20710" name="Text Box 230"/>
            <p:cNvSpPr txBox="1">
              <a:spLocks noChangeArrowheads="1"/>
            </p:cNvSpPr>
            <p:nvPr/>
          </p:nvSpPr>
          <p:spPr bwMode="auto">
            <a:xfrm>
              <a:off x="3284" y="3517"/>
              <a:ext cx="404" cy="20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907" b="1">
                  <a:solidFill>
                    <a:srgbClr val="800080"/>
                  </a:solidFill>
                  <a:latin typeface="Arial" pitchFamily="34" charset="0"/>
                </a:rPr>
                <a:t>SVXII</a:t>
              </a:r>
              <a:r>
                <a:rPr lang="en-US" sz="1270" b="1">
                  <a:solidFill>
                    <a:srgbClr val="800080"/>
                  </a:solidFill>
                  <a:latin typeface="Arial" pitchFamily="34" charset="0"/>
                </a:rPr>
                <a:t> </a:t>
              </a:r>
              <a:r>
                <a:rPr lang="en-US" sz="907" b="1" i="1">
                  <a:solidFill>
                    <a:srgbClr val="800080"/>
                  </a:solidFill>
                  <a:latin typeface="Arial" pitchFamily="34" charset="0"/>
                </a:rPr>
                <a:t>z</a:t>
              </a:r>
              <a:endParaRPr lang="en-US" sz="907" b="1">
                <a:solidFill>
                  <a:srgbClr val="800080"/>
                </a:solidFill>
                <a:latin typeface="Arial" pitchFamily="34" charset="0"/>
              </a:endParaRPr>
            </a:p>
          </p:txBody>
        </p:sp>
        <p:sp>
          <p:nvSpPr>
            <p:cNvPr id="20711" name="Text Box 231"/>
            <p:cNvSpPr txBox="1">
              <a:spLocks noChangeArrowheads="1"/>
            </p:cNvSpPr>
            <p:nvPr/>
          </p:nvSpPr>
          <p:spPr bwMode="auto">
            <a:xfrm>
              <a:off x="3180" y="3488"/>
              <a:ext cx="178" cy="18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088" b="1">
                  <a:solidFill>
                    <a:srgbClr val="00FF00"/>
                  </a:solidFill>
                  <a:latin typeface="Arial" pitchFamily="34" charset="0"/>
                  <a:sym typeface="Symbol" pitchFamily="18" charset="2"/>
                </a:rPr>
                <a:t></a:t>
              </a:r>
              <a:endParaRPr lang="en-US" sz="1088" b="1">
                <a:solidFill>
                  <a:srgbClr val="00FF00"/>
                </a:solidFill>
                <a:latin typeface="Arial" pitchFamily="34" charset="0"/>
              </a:endParaRPr>
            </a:p>
          </p:txBody>
        </p:sp>
        <p:sp>
          <p:nvSpPr>
            <p:cNvPr id="20712" name="Line 232"/>
            <p:cNvSpPr>
              <a:spLocks noChangeShapeType="1"/>
            </p:cNvSpPr>
            <p:nvPr/>
          </p:nvSpPr>
          <p:spPr bwMode="auto">
            <a:xfrm>
              <a:off x="6073" y="3759"/>
              <a:ext cx="65"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grpSp>
        <p:nvGrpSpPr>
          <p:cNvPr id="20714" name="Group 234"/>
          <p:cNvGrpSpPr>
            <a:grpSpLocks/>
          </p:cNvGrpSpPr>
          <p:nvPr/>
        </p:nvGrpSpPr>
        <p:grpSpPr bwMode="auto">
          <a:xfrm>
            <a:off x="5695026" y="925313"/>
            <a:ext cx="4881847" cy="3054431"/>
            <a:chOff x="3045" y="2666"/>
            <a:chExt cx="2594" cy="1369"/>
          </a:xfrm>
        </p:grpSpPr>
        <p:pic>
          <p:nvPicPr>
            <p:cNvPr id="20715" name="Picture 235" descr="ar026caf"/>
            <p:cNvPicPr>
              <a:picLocks noChangeAspect="1" noChangeArrowheads="1"/>
            </p:cNvPicPr>
            <p:nvPr/>
          </p:nvPicPr>
          <p:blipFill>
            <a:blip r:embed="rId3">
              <a:extLst>
                <a:ext uri="{28A0092B-C50C-407E-A947-70E740481C1C}">
                  <a14:useLocalDpi xmlns:a14="http://schemas.microsoft.com/office/drawing/2010/main" val="0"/>
                </a:ext>
              </a:extLst>
            </a:blip>
            <a:srcRect t="6779" r="6769"/>
            <a:stretch>
              <a:fillRect/>
            </a:stretch>
          </p:blipFill>
          <p:spPr bwMode="auto">
            <a:xfrm>
              <a:off x="3045" y="2666"/>
              <a:ext cx="2594" cy="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accent1"/>
                  </a:solidFill>
                  <a:miter lim="800000"/>
                  <a:headEnd/>
                  <a:tailEnd/>
                </a14:hiddenLine>
              </a:ext>
            </a:extLst>
          </p:spPr>
        </p:pic>
        <p:sp>
          <p:nvSpPr>
            <p:cNvPr id="20716" name="Text Box 236"/>
            <p:cNvSpPr txBox="1">
              <a:spLocks noChangeArrowheads="1"/>
            </p:cNvSpPr>
            <p:nvPr/>
          </p:nvSpPr>
          <p:spPr bwMode="auto">
            <a:xfrm>
              <a:off x="4512" y="3328"/>
              <a:ext cx="1029"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32" dirty="0">
                  <a:solidFill>
                    <a:schemeClr val="tx1"/>
                  </a:solidFill>
                  <a:latin typeface="Arial" pitchFamily="34" charset="0"/>
                </a:rPr>
                <a:t>Readout</a:t>
              </a:r>
              <a:r>
                <a:rPr lang="en-US" sz="2720" dirty="0">
                  <a:solidFill>
                    <a:schemeClr val="tx1"/>
                  </a:solidFill>
                  <a:latin typeface="Arial" pitchFamily="34" charset="0"/>
                </a:rPr>
                <a:t> </a:t>
              </a:r>
              <a:r>
                <a:rPr lang="en-US" sz="1814" dirty="0">
                  <a:solidFill>
                    <a:schemeClr val="tx1"/>
                  </a:solidFill>
                  <a:latin typeface="Arial" pitchFamily="34" charset="0"/>
                </a:rPr>
                <a:t>time</a:t>
              </a:r>
            </a:p>
            <a:p>
              <a:pPr algn="l"/>
              <a:r>
                <a:rPr lang="en-US" sz="1814" dirty="0">
                  <a:solidFill>
                    <a:schemeClr val="tx1"/>
                  </a:solidFill>
                  <a:latin typeface="Arial" pitchFamily="34" charset="0"/>
                </a:rPr>
                <a:t>(last done)</a:t>
              </a:r>
            </a:p>
          </p:txBody>
        </p:sp>
        <p:sp>
          <p:nvSpPr>
            <p:cNvPr id="20717" name="Line 237"/>
            <p:cNvSpPr>
              <a:spLocks noChangeShapeType="1"/>
            </p:cNvSpPr>
            <p:nvPr/>
          </p:nvSpPr>
          <p:spPr bwMode="auto">
            <a:xfrm>
              <a:off x="3513" y="3110"/>
              <a:ext cx="154" cy="538"/>
            </a:xfrm>
            <a:prstGeom prst="line">
              <a:avLst/>
            </a:prstGeom>
            <a:noFill/>
            <a:ln w="38100">
              <a:solidFill>
                <a:schemeClr val="accent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718" name="Line 238"/>
            <p:cNvSpPr>
              <a:spLocks noChangeShapeType="1"/>
            </p:cNvSpPr>
            <p:nvPr/>
          </p:nvSpPr>
          <p:spPr bwMode="auto">
            <a:xfrm>
              <a:off x="3814" y="3430"/>
              <a:ext cx="84" cy="256"/>
            </a:xfrm>
            <a:prstGeom prst="line">
              <a:avLst/>
            </a:prstGeom>
            <a:noFill/>
            <a:ln w="38100">
              <a:solidFill>
                <a:schemeClr val="accent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719" name="Line 239"/>
            <p:cNvSpPr>
              <a:spLocks noChangeShapeType="1"/>
            </p:cNvSpPr>
            <p:nvPr/>
          </p:nvSpPr>
          <p:spPr bwMode="auto">
            <a:xfrm>
              <a:off x="4217" y="2918"/>
              <a:ext cx="289" cy="1"/>
            </a:xfrm>
            <a:prstGeom prst="line">
              <a:avLst/>
            </a:prstGeom>
            <a:noFill/>
            <a:ln w="38100">
              <a:solidFill>
                <a:srgbClr val="00FFFF"/>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720" name="Line 240"/>
            <p:cNvSpPr>
              <a:spLocks noChangeShapeType="1"/>
            </p:cNvSpPr>
            <p:nvPr/>
          </p:nvSpPr>
          <p:spPr bwMode="auto">
            <a:xfrm flipH="1">
              <a:off x="4365" y="3270"/>
              <a:ext cx="345" cy="512"/>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721" name="Text Box 241"/>
            <p:cNvSpPr txBox="1">
              <a:spLocks noChangeArrowheads="1"/>
            </p:cNvSpPr>
            <p:nvPr/>
          </p:nvSpPr>
          <p:spPr bwMode="auto">
            <a:xfrm>
              <a:off x="3352" y="2955"/>
              <a:ext cx="380"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270" b="1">
                  <a:solidFill>
                    <a:schemeClr val="accent1"/>
                  </a:solidFill>
                  <a:latin typeface="Arial" pitchFamily="34" charset="0"/>
                </a:rPr>
                <a:t>SVXII</a:t>
              </a:r>
            </a:p>
          </p:txBody>
        </p:sp>
        <p:sp>
          <p:nvSpPr>
            <p:cNvPr id="20722" name="Text Box 242"/>
            <p:cNvSpPr txBox="1">
              <a:spLocks noChangeArrowheads="1"/>
            </p:cNvSpPr>
            <p:nvPr/>
          </p:nvSpPr>
          <p:spPr bwMode="auto">
            <a:xfrm>
              <a:off x="4646" y="3102"/>
              <a:ext cx="248"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270" b="1">
                  <a:solidFill>
                    <a:srgbClr val="FF0000"/>
                  </a:solidFill>
                  <a:latin typeface="Arial" pitchFamily="34" charset="0"/>
                </a:rPr>
                <a:t>All</a:t>
              </a:r>
            </a:p>
          </p:txBody>
        </p:sp>
        <p:sp>
          <p:nvSpPr>
            <p:cNvPr id="20723" name="Text Box 243"/>
            <p:cNvSpPr txBox="1">
              <a:spLocks noChangeArrowheads="1"/>
            </p:cNvSpPr>
            <p:nvPr/>
          </p:nvSpPr>
          <p:spPr bwMode="auto">
            <a:xfrm>
              <a:off x="3609" y="3281"/>
              <a:ext cx="277"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270" b="1">
                  <a:solidFill>
                    <a:schemeClr val="accent2"/>
                  </a:solidFill>
                  <a:latin typeface="Arial" pitchFamily="34" charset="0"/>
                </a:rPr>
                <a:t>ISL</a:t>
              </a:r>
            </a:p>
          </p:txBody>
        </p:sp>
        <p:sp>
          <p:nvSpPr>
            <p:cNvPr id="20724" name="Text Box 244"/>
            <p:cNvSpPr txBox="1">
              <a:spLocks noChangeArrowheads="1"/>
            </p:cNvSpPr>
            <p:nvPr/>
          </p:nvSpPr>
          <p:spPr bwMode="auto">
            <a:xfrm>
              <a:off x="4479" y="2814"/>
              <a:ext cx="754"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270" b="1" dirty="0">
                  <a:solidFill>
                    <a:srgbClr val="00FFFF"/>
                  </a:solidFill>
                  <a:latin typeface="Arial" pitchFamily="34" charset="0"/>
                </a:rPr>
                <a:t>L00 (read all)</a:t>
              </a:r>
            </a:p>
          </p:txBody>
        </p:sp>
      </p:grpSp>
      <p:sp>
        <p:nvSpPr>
          <p:cNvPr id="20726" name="Line 246"/>
          <p:cNvSpPr>
            <a:spLocks noChangeShapeType="1"/>
          </p:cNvSpPr>
          <p:nvPr/>
        </p:nvSpPr>
        <p:spPr bwMode="auto">
          <a:xfrm flipV="1">
            <a:off x="7303096" y="6052690"/>
            <a:ext cx="0" cy="59165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0727" name="Text Box 247"/>
          <p:cNvSpPr txBox="1">
            <a:spLocks noChangeArrowheads="1"/>
          </p:cNvSpPr>
          <p:nvPr/>
        </p:nvSpPr>
        <p:spPr bwMode="auto">
          <a:xfrm>
            <a:off x="7308855" y="6293094"/>
            <a:ext cx="1862773" cy="37151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814"/>
              <a:t>Long Wait!</a:t>
            </a:r>
          </a:p>
        </p:txBody>
      </p:sp>
      <p:sp>
        <p:nvSpPr>
          <p:cNvPr id="20728" name="Line 248"/>
          <p:cNvSpPr>
            <a:spLocks noChangeShapeType="1"/>
          </p:cNvSpPr>
          <p:nvPr/>
        </p:nvSpPr>
        <p:spPr bwMode="auto">
          <a:xfrm flipV="1">
            <a:off x="9167310" y="6068525"/>
            <a:ext cx="15835" cy="47217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 name="Date Placeholder 1"/>
          <p:cNvSpPr>
            <a:spLocks noGrp="1"/>
          </p:cNvSpPr>
          <p:nvPr>
            <p:ph type="dt" sz="half" idx="10"/>
          </p:nvPr>
        </p:nvSpPr>
        <p:spPr/>
        <p:txBody>
          <a:bodyPr/>
          <a:lstStyle/>
          <a:p>
            <a:r>
              <a:rPr lang="en-US"/>
              <a:t>November 22, 2024</a:t>
            </a:r>
          </a:p>
        </p:txBody>
      </p:sp>
      <p:sp>
        <p:nvSpPr>
          <p:cNvPr id="3" name="Footer Placeholder 2"/>
          <p:cNvSpPr>
            <a:spLocks noGrp="1"/>
          </p:cNvSpPr>
          <p:nvPr>
            <p:ph type="ftr" sz="quarter" idx="12"/>
          </p:nvPr>
        </p:nvSpPr>
        <p:spPr/>
        <p:txBody>
          <a:bodyPr/>
          <a:lstStyle/>
          <a:p>
            <a:r>
              <a:rPr lang="en-US"/>
              <a:t>EDIT 2024 -- Putting it all together   |    S. Nahn</a:t>
            </a:r>
            <a:endParaRPr lang="en-US" dirty="0"/>
          </a:p>
        </p:txBody>
      </p:sp>
      <p:sp>
        <p:nvSpPr>
          <p:cNvPr id="4" name="Slide Number Placeholder 3"/>
          <p:cNvSpPr>
            <a:spLocks noGrp="1"/>
          </p:cNvSpPr>
          <p:nvPr>
            <p:ph type="sldNum" sz="quarter" idx="11"/>
          </p:nvPr>
        </p:nvSpPr>
        <p:spPr/>
        <p:txBody>
          <a:bodyPr/>
          <a:lstStyle/>
          <a:p>
            <a:fld id="{8A7F0B31-3059-45DE-9B5A-A019F848CFB0}" type="slidenum">
              <a:rPr lang="en-US" smtClean="0"/>
              <a:pPr/>
              <a:t>31</a:t>
            </a:fld>
            <a:endParaRPr lang="en-US" dirty="0"/>
          </a:p>
        </p:txBody>
      </p:sp>
    </p:spTree>
    <p:extLst>
      <p:ext uri="{BB962C8B-B14F-4D97-AF65-F5344CB8AC3E}">
        <p14:creationId xmlns:p14="http://schemas.microsoft.com/office/powerpoint/2010/main" val="132100869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9939" y="80193"/>
            <a:ext cx="7705893" cy="873804"/>
          </a:xfrm>
          <a:ln/>
        </p:spPr>
        <p:txBody>
          <a:bodyPr/>
          <a:lstStyle/>
          <a:p>
            <a:pPr>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dirty="0"/>
              <a:t>The Fancy Trigger System</a:t>
            </a:r>
          </a:p>
        </p:txBody>
      </p:sp>
      <p:pic>
        <p:nvPicPr>
          <p:cNvPr id="16388" name="Picture 4" descr="deadtimeless_daq"/>
          <p:cNvPicPr>
            <a:picLocks noChangeAspect="1" noChangeArrowheads="1"/>
          </p:cNvPicPr>
          <p:nvPr/>
        </p:nvPicPr>
        <p:blipFill>
          <a:blip r:embed="rId3">
            <a:extLst>
              <a:ext uri="{28A0092B-C50C-407E-A947-70E740481C1C}">
                <a14:useLocalDpi xmlns:a14="http://schemas.microsoft.com/office/drawing/2010/main" val="0"/>
              </a:ext>
            </a:extLst>
          </a:blip>
          <a:srcRect t="13441" b="25752"/>
          <a:stretch>
            <a:fillRect/>
          </a:stretch>
        </p:blipFill>
        <p:spPr bwMode="auto">
          <a:xfrm>
            <a:off x="2007688" y="993288"/>
            <a:ext cx="4990909" cy="386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7"/>
          <p:cNvSpPr txBox="1">
            <a:spLocks noChangeArrowheads="1"/>
          </p:cNvSpPr>
          <p:nvPr/>
        </p:nvSpPr>
        <p:spPr bwMode="auto">
          <a:xfrm>
            <a:off x="7548503" y="1838302"/>
            <a:ext cx="2508764" cy="109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176" b="1">
                <a:solidFill>
                  <a:srgbClr val="FF0000"/>
                </a:solidFill>
              </a:rPr>
              <a:t>Tracks (p</a:t>
            </a:r>
            <a:r>
              <a:rPr lang="en-US" sz="2176" b="1" baseline="-8000">
                <a:solidFill>
                  <a:srgbClr val="FF0000"/>
                </a:solidFill>
              </a:rPr>
              <a:t>t</a:t>
            </a:r>
            <a:r>
              <a:rPr lang="en-US" sz="2176" b="1">
                <a:solidFill>
                  <a:srgbClr val="FF0000"/>
                </a:solidFill>
              </a:rPr>
              <a:t>,</a:t>
            </a:r>
            <a:r>
              <a:rPr lang="en-US" sz="2176" b="1">
                <a:solidFill>
                  <a:srgbClr val="FF0000"/>
                </a:solidFill>
                <a:latin typeface="Symbol" pitchFamily="18" charset="2"/>
              </a:rPr>
              <a:t>f</a:t>
            </a:r>
            <a:r>
              <a:rPr lang="en-US" sz="2176" b="1">
                <a:solidFill>
                  <a:srgbClr val="FF0000"/>
                </a:solidFill>
              </a:rPr>
              <a:t>)</a:t>
            </a:r>
            <a:r>
              <a:rPr lang="en-US" sz="2176"/>
              <a:t> </a:t>
            </a:r>
          </a:p>
          <a:p>
            <a:pPr algn="l"/>
            <a:r>
              <a:rPr lang="en-US" sz="2176" b="1">
                <a:solidFill>
                  <a:srgbClr val="00FF00"/>
                </a:solidFill>
              </a:rPr>
              <a:t>Calorimeter energy</a:t>
            </a:r>
            <a:endParaRPr lang="en-US" sz="2176" b="1">
              <a:solidFill>
                <a:srgbClr val="FF0000"/>
              </a:solidFill>
            </a:endParaRPr>
          </a:p>
          <a:p>
            <a:pPr algn="l"/>
            <a:r>
              <a:rPr lang="en-US" sz="2176" b="1">
                <a:solidFill>
                  <a:srgbClr val="00FF00"/>
                </a:solidFill>
              </a:rPr>
              <a:t>Muon stubs</a:t>
            </a:r>
          </a:p>
        </p:txBody>
      </p:sp>
      <p:sp>
        <p:nvSpPr>
          <p:cNvPr id="16392" name="AutoShape 8"/>
          <p:cNvSpPr>
            <a:spLocks noChangeArrowheads="1"/>
          </p:cNvSpPr>
          <p:nvPr/>
        </p:nvSpPr>
        <p:spPr bwMode="auto">
          <a:xfrm>
            <a:off x="7077771" y="2205385"/>
            <a:ext cx="506720" cy="374282"/>
          </a:xfrm>
          <a:prstGeom prst="leftArrow">
            <a:avLst>
              <a:gd name="adj1" fmla="val 50000"/>
              <a:gd name="adj2" fmla="val 33846"/>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16393" name="Text Box 9"/>
          <p:cNvSpPr txBox="1">
            <a:spLocks noChangeArrowheads="1"/>
          </p:cNvSpPr>
          <p:nvPr/>
        </p:nvSpPr>
        <p:spPr bwMode="auto">
          <a:xfrm>
            <a:off x="7534108" y="3179959"/>
            <a:ext cx="3082895" cy="143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176" b="1">
                <a:solidFill>
                  <a:srgbClr val="FF0000"/>
                </a:solidFill>
              </a:rPr>
              <a:t>Silicon displaced vertex</a:t>
            </a:r>
            <a:endParaRPr lang="en-US" sz="1814" b="1">
              <a:solidFill>
                <a:srgbClr val="00FF00"/>
              </a:solidFill>
            </a:endParaRPr>
          </a:p>
          <a:p>
            <a:pPr algn="l"/>
            <a:r>
              <a:rPr lang="en-US" sz="2176" b="1">
                <a:solidFill>
                  <a:srgbClr val="00FF00"/>
                </a:solidFill>
              </a:rPr>
              <a:t>Cal Energy-track match</a:t>
            </a:r>
          </a:p>
          <a:p>
            <a:pPr algn="l"/>
            <a:r>
              <a:rPr lang="en-US" sz="2176" b="1">
                <a:solidFill>
                  <a:srgbClr val="00FF00"/>
                </a:solidFill>
              </a:rPr>
              <a:t>E/P, EM shower max</a:t>
            </a:r>
            <a:endParaRPr lang="en-US" sz="2176" b="1">
              <a:solidFill>
                <a:srgbClr val="FF0000"/>
              </a:solidFill>
            </a:endParaRPr>
          </a:p>
          <a:p>
            <a:pPr algn="l"/>
            <a:r>
              <a:rPr lang="en-US" sz="2176" b="1">
                <a:solidFill>
                  <a:srgbClr val="00FF00"/>
                </a:solidFill>
              </a:rPr>
              <a:t>Multi object triggers</a:t>
            </a:r>
          </a:p>
        </p:txBody>
      </p:sp>
      <p:sp>
        <p:nvSpPr>
          <p:cNvPr id="16394" name="AutoShape 10"/>
          <p:cNvSpPr>
            <a:spLocks noChangeArrowheads="1"/>
          </p:cNvSpPr>
          <p:nvPr/>
        </p:nvSpPr>
        <p:spPr bwMode="auto">
          <a:xfrm>
            <a:off x="7070574" y="3629098"/>
            <a:ext cx="506720" cy="375721"/>
          </a:xfrm>
          <a:prstGeom prst="leftArrow">
            <a:avLst>
              <a:gd name="adj1" fmla="val 50000"/>
              <a:gd name="adj2" fmla="val 33717"/>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16397" name="Rectangle 13"/>
          <p:cNvSpPr>
            <a:spLocks noChangeArrowheads="1"/>
          </p:cNvSpPr>
          <p:nvPr/>
        </p:nvSpPr>
        <p:spPr bwMode="auto">
          <a:xfrm>
            <a:off x="7401670" y="1282637"/>
            <a:ext cx="3047181" cy="48308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539" u="sng"/>
              <a:t>Information Available</a:t>
            </a:r>
          </a:p>
        </p:txBody>
      </p:sp>
      <p:sp>
        <p:nvSpPr>
          <p:cNvPr id="16398" name="Rectangle 14"/>
          <p:cNvSpPr>
            <a:spLocks noGrp="1" noChangeArrowheads="1"/>
          </p:cNvSpPr>
          <p:nvPr>
            <p:ph type="body" idx="1"/>
          </p:nvPr>
        </p:nvSpPr>
        <p:spPr>
          <a:xfrm>
            <a:off x="333601" y="5181887"/>
            <a:ext cx="8741954" cy="1327262"/>
          </a:xfrm>
        </p:spPr>
        <p:txBody>
          <a:bodyPr/>
          <a:lstStyle/>
          <a:p>
            <a:r>
              <a:rPr lang="en-US" sz="2539" dirty="0"/>
              <a:t>“</a:t>
            </a:r>
            <a:r>
              <a:rPr lang="en-US" sz="2539" dirty="0" err="1"/>
              <a:t>Deadtimeless</a:t>
            </a:r>
            <a:r>
              <a:rPr lang="en-US" sz="2539" dirty="0"/>
              <a:t>” </a:t>
            </a:r>
            <a:r>
              <a:rPr lang="en-US" sz="2539" dirty="0">
                <a:sym typeface="Symbol" pitchFamily="18" charset="2"/>
              </a:rPr>
              <a:t></a:t>
            </a:r>
            <a:r>
              <a:rPr lang="en-US" sz="2539" dirty="0"/>
              <a:t> simultaneous acquisition and readout</a:t>
            </a:r>
          </a:p>
          <a:p>
            <a:pPr lvl="1"/>
            <a:r>
              <a:rPr lang="en-US" sz="2176" dirty="0"/>
              <a:t>Optimal use is to always have an event pending</a:t>
            </a:r>
          </a:p>
        </p:txBody>
      </p:sp>
      <p:sp>
        <p:nvSpPr>
          <p:cNvPr id="2" name="Date Placeholder 1"/>
          <p:cNvSpPr>
            <a:spLocks noGrp="1"/>
          </p:cNvSpPr>
          <p:nvPr>
            <p:ph type="dt" sz="half" idx="10"/>
          </p:nvPr>
        </p:nvSpPr>
        <p:spPr/>
        <p:txBody>
          <a:bodyPr/>
          <a:lstStyle/>
          <a:p>
            <a:r>
              <a:rPr lang="en-US"/>
              <a:t>November 22, 2024</a:t>
            </a:r>
          </a:p>
        </p:txBody>
      </p:sp>
      <p:sp>
        <p:nvSpPr>
          <p:cNvPr id="3" name="Footer Placeholder 2"/>
          <p:cNvSpPr>
            <a:spLocks noGrp="1"/>
          </p:cNvSpPr>
          <p:nvPr>
            <p:ph type="ftr" sz="quarter" idx="12"/>
          </p:nvPr>
        </p:nvSpPr>
        <p:spPr/>
        <p:txBody>
          <a:bodyPr/>
          <a:lstStyle/>
          <a:p>
            <a:r>
              <a:rPr lang="en-US"/>
              <a:t>EDIT 2024 -- Putting it all together   |    S. Nahn</a:t>
            </a:r>
            <a:endParaRPr lang="en-US" dirty="0"/>
          </a:p>
        </p:txBody>
      </p:sp>
      <p:sp>
        <p:nvSpPr>
          <p:cNvPr id="4" name="Slide Number Placeholder 3"/>
          <p:cNvSpPr>
            <a:spLocks noGrp="1"/>
          </p:cNvSpPr>
          <p:nvPr>
            <p:ph type="sldNum" sz="quarter" idx="11"/>
          </p:nvPr>
        </p:nvSpPr>
        <p:spPr/>
        <p:txBody>
          <a:bodyPr/>
          <a:lstStyle/>
          <a:p>
            <a:fld id="{8A7F0B31-3059-45DE-9B5A-A019F848CFB0}" type="slidenum">
              <a:rPr lang="en-US" smtClean="0"/>
              <a:pPr/>
              <a:t>32</a:t>
            </a:fld>
            <a:endParaRPr lang="en-US" dirty="0"/>
          </a:p>
        </p:txBody>
      </p:sp>
    </p:spTree>
    <p:extLst>
      <p:ext uri="{BB962C8B-B14F-4D97-AF65-F5344CB8AC3E}">
        <p14:creationId xmlns:p14="http://schemas.microsoft.com/office/powerpoint/2010/main" val="207062010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52161" y="2231"/>
            <a:ext cx="7705893" cy="873804"/>
          </a:xfrm>
          <a:ln/>
        </p:spPr>
        <p:txBody>
          <a:bodyPr/>
          <a:lstStyle/>
          <a:p>
            <a:pPr>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sz="3627" dirty="0"/>
              <a:t>Find Bs with Displaced Track Trigger</a:t>
            </a:r>
          </a:p>
        </p:txBody>
      </p:sp>
      <p:sp>
        <p:nvSpPr>
          <p:cNvPr id="17410" name="Rectangle 2"/>
          <p:cNvSpPr>
            <a:spLocks noGrp="1" noChangeArrowheads="1"/>
          </p:cNvSpPr>
          <p:nvPr>
            <p:ph type="body" idx="1"/>
          </p:nvPr>
        </p:nvSpPr>
        <p:spPr>
          <a:xfrm>
            <a:off x="252161" y="891080"/>
            <a:ext cx="11060004" cy="2365175"/>
          </a:xfrm>
          <a:ln/>
        </p:spPr>
        <p:txBody>
          <a:bodyPr/>
          <a:lstStyle/>
          <a:p>
            <a:pPr>
              <a:lnSpc>
                <a:spcPct val="106000"/>
              </a:lnSpc>
            </a:pPr>
            <a:r>
              <a:rPr lang="en-US" sz="2176" dirty="0"/>
              <a:t>Distinguish </a:t>
            </a:r>
            <a:r>
              <a:rPr lang="en-US" sz="2176" dirty="0" err="1"/>
              <a:t>hadronic</a:t>
            </a:r>
            <a:r>
              <a:rPr lang="en-US" sz="2176" dirty="0"/>
              <a:t> B decays from generic hadron decays by lifetime</a:t>
            </a:r>
          </a:p>
          <a:p>
            <a:pPr lvl="1">
              <a:lnSpc>
                <a:spcPct val="113000"/>
              </a:lnSpc>
            </a:pPr>
            <a:r>
              <a:rPr lang="en-US" sz="1814" dirty="0"/>
              <a:t>Avoids neutrino penalty </a:t>
            </a:r>
            <a:r>
              <a:rPr lang="en-US" sz="1814" dirty="0">
                <a:sym typeface="Symbol" pitchFamily="18" charset="2"/>
              </a:rPr>
              <a:t> Better proper lifetime resolution (boost)</a:t>
            </a:r>
          </a:p>
          <a:p>
            <a:pPr>
              <a:lnSpc>
                <a:spcPct val="106000"/>
              </a:lnSpc>
            </a:pPr>
            <a:r>
              <a:rPr lang="en-US" sz="2176" dirty="0"/>
              <a:t>How: Secondary Vertex Trigger (SVT) in the L2 decision</a:t>
            </a:r>
          </a:p>
          <a:p>
            <a:pPr lvl="1">
              <a:lnSpc>
                <a:spcPct val="113000"/>
              </a:lnSpc>
            </a:pPr>
            <a:r>
              <a:rPr lang="en-US" sz="1814" dirty="0"/>
              <a:t>SVXII </a:t>
            </a:r>
            <a:r>
              <a:rPr lang="en-US" sz="1814" dirty="0" err="1"/>
              <a:t>r</a:t>
            </a:r>
            <a:r>
              <a:rPr lang="en-US" sz="1814" dirty="0" err="1">
                <a:latin typeface="Symbol" pitchFamily="18" charset="2"/>
              </a:rPr>
              <a:t>f</a:t>
            </a:r>
            <a:r>
              <a:rPr lang="en-US" sz="1814" dirty="0">
                <a:latin typeface="Symbol" pitchFamily="18" charset="2"/>
              </a:rPr>
              <a:t> </a:t>
            </a:r>
            <a:r>
              <a:rPr lang="en-US" sz="1814" dirty="0">
                <a:latin typeface="Symbol" pitchFamily="18" charset="2"/>
                <a:sym typeface="Symbol" pitchFamily="18" charset="2"/>
              </a:rPr>
              <a:t> </a:t>
            </a:r>
            <a:r>
              <a:rPr lang="en-US" sz="1814" dirty="0"/>
              <a:t>L1 Track information,  fits tracks at 20 kHz</a:t>
            </a:r>
          </a:p>
          <a:p>
            <a:pPr lvl="1">
              <a:lnSpc>
                <a:spcPct val="113000"/>
              </a:lnSpc>
            </a:pPr>
            <a:r>
              <a:rPr lang="en-US" sz="1814" dirty="0"/>
              <a:t>L2 Processor combines tracks, looks for displaced vertices</a:t>
            </a:r>
          </a:p>
          <a:p>
            <a:pPr>
              <a:lnSpc>
                <a:spcPct val="106000"/>
              </a:lnSpc>
            </a:pPr>
            <a:r>
              <a:rPr lang="en-US" sz="2176" dirty="0"/>
              <a:t>Requires SVXII information at L1A rates </a:t>
            </a:r>
          </a:p>
        </p:txBody>
      </p:sp>
      <p:pic>
        <p:nvPicPr>
          <p:cNvPr id="17419" name="Picture 11" descr="svtlx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180" y="3398770"/>
            <a:ext cx="2841665" cy="3244738"/>
          </a:xfrm>
          <a:prstGeom prst="rect">
            <a:avLst/>
          </a:prstGeom>
          <a:noFill/>
          <a:extLst>
            <a:ext uri="{909E8E84-426E-40DD-AFC4-6F175D3DCCD1}">
              <a14:hiddenFill xmlns:a14="http://schemas.microsoft.com/office/drawing/2010/main">
                <a:solidFill>
                  <a:srgbClr val="FFFFFF"/>
                </a:solidFill>
              </a14:hiddenFill>
            </a:ext>
          </a:extLst>
        </p:spPr>
      </p:pic>
      <p:sp>
        <p:nvSpPr>
          <p:cNvPr id="17427" name="Line 19"/>
          <p:cNvSpPr>
            <a:spLocks noChangeShapeType="1"/>
          </p:cNvSpPr>
          <p:nvPr/>
        </p:nvSpPr>
        <p:spPr bwMode="auto">
          <a:xfrm flipH="1" flipV="1">
            <a:off x="1889645" y="4818163"/>
            <a:ext cx="2879" cy="408831"/>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7429" name="Line 21"/>
          <p:cNvSpPr>
            <a:spLocks noChangeShapeType="1"/>
          </p:cNvSpPr>
          <p:nvPr/>
        </p:nvSpPr>
        <p:spPr bwMode="auto">
          <a:xfrm>
            <a:off x="1888206" y="5221236"/>
            <a:ext cx="372842" cy="5758"/>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nvGrpSpPr>
          <p:cNvPr id="17460" name="Group 52"/>
          <p:cNvGrpSpPr>
            <a:grpSpLocks/>
          </p:cNvGrpSpPr>
          <p:nvPr/>
        </p:nvGrpSpPr>
        <p:grpSpPr bwMode="auto">
          <a:xfrm>
            <a:off x="1842141" y="3796085"/>
            <a:ext cx="2306154" cy="2476020"/>
            <a:chOff x="476" y="2678"/>
            <a:chExt cx="1222" cy="1226"/>
          </a:xfrm>
        </p:grpSpPr>
        <p:sp>
          <p:nvSpPr>
            <p:cNvPr id="17431" name="Oval 23"/>
            <p:cNvSpPr>
              <a:spLocks noChangeArrowheads="1"/>
            </p:cNvSpPr>
            <p:nvPr/>
          </p:nvSpPr>
          <p:spPr bwMode="auto">
            <a:xfrm rot="-450623">
              <a:off x="992" y="3430"/>
              <a:ext cx="148" cy="159"/>
            </a:xfrm>
            <a:prstGeom prst="ellipse">
              <a:avLst/>
            </a:prstGeom>
            <a:solidFill>
              <a:srgbClr val="00B8FF"/>
            </a:solidFill>
            <a:ln>
              <a:noFill/>
            </a:ln>
            <a:effectLst/>
            <a:extLst>
              <a:ext uri="{91240B29-F687-4F45-9708-019B960494DF}">
                <a14:hiddenLine xmlns:a14="http://schemas.microsoft.com/office/drawing/2010/main" w="9525">
                  <a:solidFill>
                    <a:srgbClr val="00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814" baseline="-8000"/>
            </a:p>
          </p:txBody>
        </p:sp>
        <p:sp>
          <p:nvSpPr>
            <p:cNvPr id="17439" name="AutoShape 31"/>
            <p:cNvSpPr>
              <a:spLocks noChangeArrowheads="1"/>
            </p:cNvSpPr>
            <p:nvPr/>
          </p:nvSpPr>
          <p:spPr bwMode="auto">
            <a:xfrm rot="-450623">
              <a:off x="936" y="2678"/>
              <a:ext cx="293" cy="223"/>
            </a:xfrm>
            <a:prstGeom prst="irregularSeal2">
              <a:avLst/>
            </a:prstGeom>
            <a:solidFill>
              <a:srgbClr val="D6F424"/>
            </a:solidFill>
            <a:ln w="2857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17424" name="Line 16"/>
            <p:cNvSpPr>
              <a:spLocks noChangeShapeType="1"/>
            </p:cNvSpPr>
            <p:nvPr/>
          </p:nvSpPr>
          <p:spPr bwMode="auto">
            <a:xfrm rot="21149377" flipV="1">
              <a:off x="1025" y="2810"/>
              <a:ext cx="91" cy="699"/>
            </a:xfrm>
            <a:prstGeom prst="line">
              <a:avLst/>
            </a:prstGeom>
            <a:noFill/>
            <a:ln w="28575">
              <a:solidFill>
                <a:schemeClr val="bg1"/>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7445" name="Freeform 37"/>
            <p:cNvSpPr>
              <a:spLocks/>
            </p:cNvSpPr>
            <p:nvPr/>
          </p:nvSpPr>
          <p:spPr bwMode="auto">
            <a:xfrm rot="4889509" flipH="1">
              <a:off x="750" y="3477"/>
              <a:ext cx="279" cy="414"/>
            </a:xfrm>
            <a:custGeom>
              <a:avLst/>
              <a:gdLst>
                <a:gd name="T0" fmla="*/ 699 w 699"/>
                <a:gd name="T1" fmla="*/ 0 h 751"/>
                <a:gd name="T2" fmla="*/ 319 w 699"/>
                <a:gd name="T3" fmla="*/ 339 h 751"/>
                <a:gd name="T4" fmla="*/ 0 w 699"/>
                <a:gd name="T5" fmla="*/ 751 h 751"/>
              </a:gdLst>
              <a:ahLst/>
              <a:cxnLst>
                <a:cxn ang="0">
                  <a:pos x="T0" y="T1"/>
                </a:cxn>
                <a:cxn ang="0">
                  <a:pos x="T2" y="T3"/>
                </a:cxn>
                <a:cxn ang="0">
                  <a:pos x="T4" y="T5"/>
                </a:cxn>
              </a:cxnLst>
              <a:rect l="0" t="0" r="r" b="b"/>
              <a:pathLst>
                <a:path w="699" h="751">
                  <a:moveTo>
                    <a:pt x="699" y="0"/>
                  </a:moveTo>
                  <a:cubicBezTo>
                    <a:pt x="636" y="56"/>
                    <a:pt x="435" y="214"/>
                    <a:pt x="319" y="339"/>
                  </a:cubicBezTo>
                  <a:cubicBezTo>
                    <a:pt x="203" y="464"/>
                    <a:pt x="66" y="665"/>
                    <a:pt x="0" y="751"/>
                  </a:cubicBezTo>
                </a:path>
              </a:pathLst>
            </a:custGeom>
            <a:noFill/>
            <a:ln w="19050" cap="flat" cmpd="sng">
              <a:solidFill>
                <a:schemeClr val="bg1"/>
              </a:solidFill>
              <a:prstDash val="solid"/>
              <a:round/>
              <a:headEnd type="none" w="med" len="med"/>
              <a:tailEnd type="arrow"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7446" name="Freeform 38"/>
            <p:cNvSpPr>
              <a:spLocks/>
            </p:cNvSpPr>
            <p:nvPr/>
          </p:nvSpPr>
          <p:spPr bwMode="auto">
            <a:xfrm rot="3471297" flipH="1">
              <a:off x="1029" y="2712"/>
              <a:ext cx="496" cy="779"/>
            </a:xfrm>
            <a:custGeom>
              <a:avLst/>
              <a:gdLst>
                <a:gd name="T0" fmla="*/ 699 w 699"/>
                <a:gd name="T1" fmla="*/ 0 h 751"/>
                <a:gd name="T2" fmla="*/ 319 w 699"/>
                <a:gd name="T3" fmla="*/ 339 h 751"/>
                <a:gd name="T4" fmla="*/ 0 w 699"/>
                <a:gd name="T5" fmla="*/ 751 h 751"/>
              </a:gdLst>
              <a:ahLst/>
              <a:cxnLst>
                <a:cxn ang="0">
                  <a:pos x="T0" y="T1"/>
                </a:cxn>
                <a:cxn ang="0">
                  <a:pos x="T2" y="T3"/>
                </a:cxn>
                <a:cxn ang="0">
                  <a:pos x="T4" y="T5"/>
                </a:cxn>
              </a:cxnLst>
              <a:rect l="0" t="0" r="r" b="b"/>
              <a:pathLst>
                <a:path w="699" h="751">
                  <a:moveTo>
                    <a:pt x="699" y="0"/>
                  </a:moveTo>
                  <a:cubicBezTo>
                    <a:pt x="636" y="56"/>
                    <a:pt x="435" y="214"/>
                    <a:pt x="319" y="339"/>
                  </a:cubicBezTo>
                  <a:cubicBezTo>
                    <a:pt x="203" y="464"/>
                    <a:pt x="66" y="665"/>
                    <a:pt x="0" y="751"/>
                  </a:cubicBezTo>
                </a:path>
              </a:pathLst>
            </a:custGeom>
            <a:noFill/>
            <a:ln w="19050" cap="rnd" cmpd="sng">
              <a:solidFill>
                <a:schemeClr val="bg1"/>
              </a:solidFill>
              <a:prstDash val="sysDot"/>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7450" name="Freeform 42"/>
            <p:cNvSpPr>
              <a:spLocks/>
            </p:cNvSpPr>
            <p:nvPr/>
          </p:nvSpPr>
          <p:spPr bwMode="auto">
            <a:xfrm rot="-984049">
              <a:off x="1126" y="3431"/>
              <a:ext cx="572" cy="473"/>
            </a:xfrm>
            <a:custGeom>
              <a:avLst/>
              <a:gdLst>
                <a:gd name="T0" fmla="*/ 0 w 720"/>
                <a:gd name="T1" fmla="*/ 0 h 434"/>
                <a:gd name="T2" fmla="*/ 103 w 720"/>
                <a:gd name="T3" fmla="*/ 113 h 434"/>
                <a:gd name="T4" fmla="*/ 278 w 720"/>
                <a:gd name="T5" fmla="*/ 257 h 434"/>
                <a:gd name="T6" fmla="*/ 473 w 720"/>
                <a:gd name="T7" fmla="*/ 360 h 434"/>
                <a:gd name="T8" fmla="*/ 658 w 720"/>
                <a:gd name="T9" fmla="*/ 422 h 434"/>
                <a:gd name="T10" fmla="*/ 720 w 720"/>
                <a:gd name="T11" fmla="*/ 432 h 434"/>
              </a:gdLst>
              <a:ahLst/>
              <a:cxnLst>
                <a:cxn ang="0">
                  <a:pos x="T0" y="T1"/>
                </a:cxn>
                <a:cxn ang="0">
                  <a:pos x="T2" y="T3"/>
                </a:cxn>
                <a:cxn ang="0">
                  <a:pos x="T4" y="T5"/>
                </a:cxn>
                <a:cxn ang="0">
                  <a:pos x="T6" y="T7"/>
                </a:cxn>
                <a:cxn ang="0">
                  <a:pos x="T8" y="T9"/>
                </a:cxn>
                <a:cxn ang="0">
                  <a:pos x="T10" y="T11"/>
                </a:cxn>
              </a:cxnLst>
              <a:rect l="0" t="0" r="r" b="b"/>
              <a:pathLst>
                <a:path w="720" h="434">
                  <a:moveTo>
                    <a:pt x="0" y="0"/>
                  </a:moveTo>
                  <a:cubicBezTo>
                    <a:pt x="28" y="35"/>
                    <a:pt x="57" y="70"/>
                    <a:pt x="103" y="113"/>
                  </a:cubicBezTo>
                  <a:cubicBezTo>
                    <a:pt x="149" y="156"/>
                    <a:pt x="216" y="216"/>
                    <a:pt x="278" y="257"/>
                  </a:cubicBezTo>
                  <a:cubicBezTo>
                    <a:pt x="340" y="298"/>
                    <a:pt x="410" y="333"/>
                    <a:pt x="473" y="360"/>
                  </a:cubicBezTo>
                  <a:cubicBezTo>
                    <a:pt x="536" y="387"/>
                    <a:pt x="617" y="410"/>
                    <a:pt x="658" y="422"/>
                  </a:cubicBezTo>
                  <a:cubicBezTo>
                    <a:pt x="699" y="434"/>
                    <a:pt x="709" y="433"/>
                    <a:pt x="720" y="432"/>
                  </a:cubicBezTo>
                </a:path>
              </a:pathLst>
            </a:custGeom>
            <a:noFill/>
            <a:ln w="19050" cmpd="sng">
              <a:solidFill>
                <a:schemeClr val="bg1"/>
              </a:solidFill>
              <a:round/>
              <a:headEnd type="none" w="med" len="med"/>
              <a:tailEnd type="arrow"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7451" name="Freeform 43"/>
            <p:cNvSpPr>
              <a:spLocks/>
            </p:cNvSpPr>
            <p:nvPr/>
          </p:nvSpPr>
          <p:spPr bwMode="auto">
            <a:xfrm rot="2374848">
              <a:off x="476" y="2858"/>
              <a:ext cx="819" cy="461"/>
            </a:xfrm>
            <a:custGeom>
              <a:avLst/>
              <a:gdLst>
                <a:gd name="T0" fmla="*/ 0 w 720"/>
                <a:gd name="T1" fmla="*/ 0 h 434"/>
                <a:gd name="T2" fmla="*/ 103 w 720"/>
                <a:gd name="T3" fmla="*/ 113 h 434"/>
                <a:gd name="T4" fmla="*/ 278 w 720"/>
                <a:gd name="T5" fmla="*/ 257 h 434"/>
                <a:gd name="T6" fmla="*/ 473 w 720"/>
                <a:gd name="T7" fmla="*/ 360 h 434"/>
                <a:gd name="T8" fmla="*/ 658 w 720"/>
                <a:gd name="T9" fmla="*/ 422 h 434"/>
                <a:gd name="T10" fmla="*/ 720 w 720"/>
                <a:gd name="T11" fmla="*/ 432 h 434"/>
              </a:gdLst>
              <a:ahLst/>
              <a:cxnLst>
                <a:cxn ang="0">
                  <a:pos x="T0" y="T1"/>
                </a:cxn>
                <a:cxn ang="0">
                  <a:pos x="T2" y="T3"/>
                </a:cxn>
                <a:cxn ang="0">
                  <a:pos x="T4" y="T5"/>
                </a:cxn>
                <a:cxn ang="0">
                  <a:pos x="T6" y="T7"/>
                </a:cxn>
                <a:cxn ang="0">
                  <a:pos x="T8" y="T9"/>
                </a:cxn>
                <a:cxn ang="0">
                  <a:pos x="T10" y="T11"/>
                </a:cxn>
              </a:cxnLst>
              <a:rect l="0" t="0" r="r" b="b"/>
              <a:pathLst>
                <a:path w="720" h="434">
                  <a:moveTo>
                    <a:pt x="0" y="0"/>
                  </a:moveTo>
                  <a:cubicBezTo>
                    <a:pt x="28" y="35"/>
                    <a:pt x="57" y="70"/>
                    <a:pt x="103" y="113"/>
                  </a:cubicBezTo>
                  <a:cubicBezTo>
                    <a:pt x="149" y="156"/>
                    <a:pt x="216" y="216"/>
                    <a:pt x="278" y="257"/>
                  </a:cubicBezTo>
                  <a:cubicBezTo>
                    <a:pt x="340" y="298"/>
                    <a:pt x="410" y="333"/>
                    <a:pt x="473" y="360"/>
                  </a:cubicBezTo>
                  <a:cubicBezTo>
                    <a:pt x="536" y="387"/>
                    <a:pt x="617" y="410"/>
                    <a:pt x="658" y="422"/>
                  </a:cubicBezTo>
                  <a:cubicBezTo>
                    <a:pt x="699" y="434"/>
                    <a:pt x="709" y="433"/>
                    <a:pt x="720" y="432"/>
                  </a:cubicBezTo>
                </a:path>
              </a:pathLst>
            </a:custGeom>
            <a:noFill/>
            <a:ln w="19050" cap="rnd" cmpd="sng">
              <a:solidFill>
                <a:schemeClr val="bg1"/>
              </a:solidFill>
              <a:prstDash val="sysDot"/>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7453" name="Rectangle 45"/>
            <p:cNvSpPr>
              <a:spLocks noChangeArrowheads="1"/>
            </p:cNvSpPr>
            <p:nvPr/>
          </p:nvSpPr>
          <p:spPr bwMode="auto">
            <a:xfrm>
              <a:off x="1046" y="2925"/>
              <a:ext cx="172" cy="17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632" i="1">
                  <a:latin typeface="Symbol" pitchFamily="18" charset="2"/>
                </a:rPr>
                <a:t>B</a:t>
              </a:r>
            </a:p>
          </p:txBody>
        </p:sp>
      </p:grpSp>
      <p:sp>
        <p:nvSpPr>
          <p:cNvPr id="17454" name="Rectangle 46"/>
          <p:cNvSpPr>
            <a:spLocks noChangeArrowheads="1"/>
          </p:cNvSpPr>
          <p:nvPr/>
        </p:nvSpPr>
        <p:spPr bwMode="auto">
          <a:xfrm>
            <a:off x="1762965" y="4593594"/>
            <a:ext cx="255198" cy="25975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088"/>
              <a:t>y</a:t>
            </a:r>
          </a:p>
        </p:txBody>
      </p:sp>
      <p:sp>
        <p:nvSpPr>
          <p:cNvPr id="17455" name="Rectangle 47"/>
          <p:cNvSpPr>
            <a:spLocks noChangeArrowheads="1"/>
          </p:cNvSpPr>
          <p:nvPr/>
        </p:nvSpPr>
        <p:spPr bwMode="auto">
          <a:xfrm>
            <a:off x="1952985" y="5186688"/>
            <a:ext cx="255198" cy="25975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088"/>
              <a:t>x</a:t>
            </a:r>
          </a:p>
        </p:txBody>
      </p:sp>
      <p:graphicFrame>
        <p:nvGraphicFramePr>
          <p:cNvPr id="17459" name="Object 51"/>
          <p:cNvGraphicFramePr>
            <a:graphicFrameLocks noChangeAspect="1"/>
          </p:cNvGraphicFramePr>
          <p:nvPr/>
        </p:nvGraphicFramePr>
        <p:xfrm>
          <a:off x="2882933" y="3400209"/>
          <a:ext cx="688103" cy="395876"/>
        </p:xfrm>
        <a:graphic>
          <a:graphicData uri="http://schemas.openxmlformats.org/presentationml/2006/ole">
            <mc:AlternateContent xmlns:mc="http://schemas.openxmlformats.org/markup-compatibility/2006">
              <mc:Choice xmlns:v="urn:schemas-microsoft-com:vml" Requires="v">
                <p:oleObj name="Equation" r:id="rId4" imgW="419040" imgH="241200" progId="Equation.DSMT4">
                  <p:embed/>
                </p:oleObj>
              </mc:Choice>
              <mc:Fallback>
                <p:oleObj name="Equation" r:id="rId4" imgW="419040" imgH="241200" progId="Equation.DSMT4">
                  <p:embed/>
                  <p:pic>
                    <p:nvPicPr>
                      <p:cNvPr id="17459" name="Object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933" y="3400209"/>
                        <a:ext cx="688103" cy="395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61" name="Object 53"/>
          <p:cNvGraphicFramePr>
            <a:graphicFrameLocks noChangeAspect="1"/>
          </p:cNvGraphicFramePr>
          <p:nvPr/>
        </p:nvGraphicFramePr>
        <p:xfrm>
          <a:off x="3232742" y="5290334"/>
          <a:ext cx="292228" cy="374282"/>
        </p:xfrm>
        <a:graphic>
          <a:graphicData uri="http://schemas.openxmlformats.org/presentationml/2006/ole">
            <mc:AlternateContent xmlns:mc="http://schemas.openxmlformats.org/markup-compatibility/2006">
              <mc:Choice xmlns:v="urn:schemas-microsoft-com:vml" Requires="v">
                <p:oleObj name="Equation" r:id="rId6" imgW="177480" imgH="228600" progId="Equation.DSMT4">
                  <p:embed/>
                </p:oleObj>
              </mc:Choice>
              <mc:Fallback>
                <p:oleObj name="Equation" r:id="rId6" imgW="177480" imgH="228600" progId="Equation.DSMT4">
                  <p:embed/>
                  <p:pic>
                    <p:nvPicPr>
                      <p:cNvPr id="17461" name="Object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2742" y="5290334"/>
                        <a:ext cx="292228" cy="374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62" name="Line 54"/>
          <p:cNvSpPr>
            <a:spLocks noChangeShapeType="1"/>
          </p:cNvSpPr>
          <p:nvPr/>
        </p:nvSpPr>
        <p:spPr bwMode="auto">
          <a:xfrm flipH="1">
            <a:off x="2360377" y="4056642"/>
            <a:ext cx="613247" cy="69098"/>
          </a:xfrm>
          <a:prstGeom prst="line">
            <a:avLst/>
          </a:prstGeom>
          <a:noFill/>
          <a:ln w="9525">
            <a:solidFill>
              <a:srgbClr val="00FF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7463" name="Line 55"/>
          <p:cNvSpPr>
            <a:spLocks noChangeShapeType="1"/>
          </p:cNvSpPr>
          <p:nvPr/>
        </p:nvSpPr>
        <p:spPr bwMode="auto">
          <a:xfrm flipH="1" flipV="1">
            <a:off x="2977942" y="4056643"/>
            <a:ext cx="604610" cy="238965"/>
          </a:xfrm>
          <a:prstGeom prst="line">
            <a:avLst/>
          </a:prstGeom>
          <a:noFill/>
          <a:ln w="9525">
            <a:solidFill>
              <a:srgbClr val="00FF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aphicFrame>
        <p:nvGraphicFramePr>
          <p:cNvPr id="17464" name="Object 56"/>
          <p:cNvGraphicFramePr>
            <a:graphicFrameLocks noChangeAspect="1"/>
          </p:cNvGraphicFramePr>
          <p:nvPr/>
        </p:nvGraphicFramePr>
        <p:xfrm>
          <a:off x="3252896" y="3843589"/>
          <a:ext cx="292228" cy="374282"/>
        </p:xfrm>
        <a:graphic>
          <a:graphicData uri="http://schemas.openxmlformats.org/presentationml/2006/ole">
            <mc:AlternateContent xmlns:mc="http://schemas.openxmlformats.org/markup-compatibility/2006">
              <mc:Choice xmlns:v="urn:schemas-microsoft-com:vml" Requires="v">
                <p:oleObj name="Equation" r:id="rId8" imgW="177480" imgH="228600" progId="Equation.DSMT4">
                  <p:embed/>
                </p:oleObj>
              </mc:Choice>
              <mc:Fallback>
                <p:oleObj name="Equation" r:id="rId8" imgW="177480" imgH="228600" progId="Equation.DSMT4">
                  <p:embed/>
                  <p:pic>
                    <p:nvPicPr>
                      <p:cNvPr id="17464" name="Object 5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2896" y="3843589"/>
                        <a:ext cx="292228" cy="374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65" name="Object 57"/>
          <p:cNvGraphicFramePr>
            <a:graphicFrameLocks noChangeAspect="1"/>
          </p:cNvGraphicFramePr>
          <p:nvPr/>
        </p:nvGraphicFramePr>
        <p:xfrm>
          <a:off x="2422278" y="3708272"/>
          <a:ext cx="292228" cy="374282"/>
        </p:xfrm>
        <a:graphic>
          <a:graphicData uri="http://schemas.openxmlformats.org/presentationml/2006/ole">
            <mc:AlternateContent xmlns:mc="http://schemas.openxmlformats.org/markup-compatibility/2006">
              <mc:Choice xmlns:v="urn:schemas-microsoft-com:vml" Requires="v">
                <p:oleObj name="Equation" r:id="rId10" imgW="177480" imgH="228600" progId="Equation.DSMT4">
                  <p:embed/>
                </p:oleObj>
              </mc:Choice>
              <mc:Fallback>
                <p:oleObj name="Equation" r:id="rId10" imgW="177480" imgH="228600" progId="Equation.DSMT4">
                  <p:embed/>
                  <p:pic>
                    <p:nvPicPr>
                      <p:cNvPr id="17465" name="Object 5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22278" y="3708272"/>
                        <a:ext cx="292228" cy="374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7474" name="Group 66"/>
          <p:cNvGrpSpPr>
            <a:grpSpLocks/>
          </p:cNvGrpSpPr>
          <p:nvPr/>
        </p:nvGrpSpPr>
        <p:grpSpPr bwMode="auto">
          <a:xfrm>
            <a:off x="4634552" y="3385345"/>
            <a:ext cx="2982741" cy="3256254"/>
            <a:chOff x="1503" y="2215"/>
            <a:chExt cx="1897" cy="2190"/>
          </a:xfrm>
        </p:grpSpPr>
        <p:pic>
          <p:nvPicPr>
            <p:cNvPr id="17467" name="Picture 5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3" y="2215"/>
              <a:ext cx="1897" cy="2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70" name="Line 62"/>
            <p:cNvSpPr>
              <a:spLocks noChangeShapeType="1"/>
            </p:cNvSpPr>
            <p:nvPr/>
          </p:nvSpPr>
          <p:spPr bwMode="auto">
            <a:xfrm>
              <a:off x="2767" y="3577"/>
              <a:ext cx="0" cy="583"/>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7471" name="Line 63"/>
            <p:cNvSpPr>
              <a:spLocks noChangeShapeType="1"/>
            </p:cNvSpPr>
            <p:nvPr/>
          </p:nvSpPr>
          <p:spPr bwMode="auto">
            <a:xfrm>
              <a:off x="2367" y="3597"/>
              <a:ext cx="0" cy="583"/>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sp>
        <p:nvSpPr>
          <p:cNvPr id="17475" name="Line 67"/>
          <p:cNvSpPr>
            <a:spLocks noChangeShapeType="1"/>
          </p:cNvSpPr>
          <p:nvPr/>
        </p:nvSpPr>
        <p:spPr bwMode="auto">
          <a:xfrm>
            <a:off x="3880538" y="4115664"/>
            <a:ext cx="0" cy="1347416"/>
          </a:xfrm>
          <a:prstGeom prst="line">
            <a:avLst/>
          </a:prstGeom>
          <a:noFill/>
          <a:ln w="9525">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aphicFrame>
        <p:nvGraphicFramePr>
          <p:cNvPr id="17476" name="Object 68"/>
          <p:cNvGraphicFramePr>
            <a:graphicFrameLocks noChangeAspect="1"/>
          </p:cNvGraphicFramePr>
          <p:nvPr/>
        </p:nvGraphicFramePr>
        <p:xfrm>
          <a:off x="3889176" y="4370464"/>
          <a:ext cx="431864" cy="482249"/>
        </p:xfrm>
        <a:graphic>
          <a:graphicData uri="http://schemas.openxmlformats.org/presentationml/2006/ole">
            <mc:AlternateContent xmlns:mc="http://schemas.openxmlformats.org/markup-compatibility/2006">
              <mc:Choice xmlns:v="urn:schemas-microsoft-com:vml" Requires="v">
                <p:oleObj name="Equation" r:id="rId13" imgW="215640" imgH="241200" progId="Equation.DSMT4">
                  <p:embed/>
                </p:oleObj>
              </mc:Choice>
              <mc:Fallback>
                <p:oleObj name="Equation" r:id="rId13" imgW="215640" imgH="241200" progId="Equation.DSMT4">
                  <p:embed/>
                  <p:pic>
                    <p:nvPicPr>
                      <p:cNvPr id="17476" name="Object 6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9176" y="4370464"/>
                        <a:ext cx="431864" cy="482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77" name="Object 69"/>
          <p:cNvGraphicFramePr>
            <a:graphicFrameLocks noChangeAspect="1"/>
          </p:cNvGraphicFramePr>
          <p:nvPr/>
        </p:nvGraphicFramePr>
        <p:xfrm>
          <a:off x="2330147" y="5989954"/>
          <a:ext cx="1459700" cy="690982"/>
        </p:xfrm>
        <a:graphic>
          <a:graphicData uri="http://schemas.openxmlformats.org/presentationml/2006/ole">
            <mc:AlternateContent xmlns:mc="http://schemas.openxmlformats.org/markup-compatibility/2006">
              <mc:Choice xmlns:v="urn:schemas-microsoft-com:vml" Requires="v">
                <p:oleObj name="Equation" r:id="rId15" imgW="939600" imgH="444240" progId="Equation.DSMT4">
                  <p:embed/>
                </p:oleObj>
              </mc:Choice>
              <mc:Fallback>
                <p:oleObj name="Equation" r:id="rId15" imgW="939600" imgH="444240" progId="Equation.DSMT4">
                  <p:embed/>
                  <p:pic>
                    <p:nvPicPr>
                      <p:cNvPr id="17477" name="Object 6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0147" y="5989954"/>
                        <a:ext cx="1459700" cy="6909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a:t>November 22, 2024</a:t>
            </a:r>
          </a:p>
        </p:txBody>
      </p:sp>
      <p:sp>
        <p:nvSpPr>
          <p:cNvPr id="3" name="Footer Placeholder 2"/>
          <p:cNvSpPr>
            <a:spLocks noGrp="1"/>
          </p:cNvSpPr>
          <p:nvPr>
            <p:ph type="ftr" sz="quarter" idx="12"/>
          </p:nvPr>
        </p:nvSpPr>
        <p:spPr/>
        <p:txBody>
          <a:bodyPr/>
          <a:lstStyle/>
          <a:p>
            <a:r>
              <a:rPr lang="en-US"/>
              <a:t>EDIT 2024 -- Putting it all together   |    S. Nahn</a:t>
            </a:r>
            <a:endParaRPr lang="en-US" dirty="0"/>
          </a:p>
        </p:txBody>
      </p:sp>
      <p:sp>
        <p:nvSpPr>
          <p:cNvPr id="4" name="Slide Number Placeholder 3"/>
          <p:cNvSpPr>
            <a:spLocks noGrp="1"/>
          </p:cNvSpPr>
          <p:nvPr>
            <p:ph type="sldNum" sz="quarter" idx="11"/>
          </p:nvPr>
        </p:nvSpPr>
        <p:spPr/>
        <p:txBody>
          <a:bodyPr/>
          <a:lstStyle/>
          <a:p>
            <a:fld id="{8A7F0B31-3059-45DE-9B5A-A019F848CFB0}" type="slidenum">
              <a:rPr lang="en-US" smtClean="0"/>
              <a:pPr/>
              <a:t>33</a:t>
            </a:fld>
            <a:endParaRPr lang="en-US" dirty="0"/>
          </a:p>
        </p:txBody>
      </p:sp>
    </p:spTree>
    <p:extLst>
      <p:ext uri="{BB962C8B-B14F-4D97-AF65-F5344CB8AC3E}">
        <p14:creationId xmlns:p14="http://schemas.microsoft.com/office/powerpoint/2010/main" val="376185189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BOINK!  </a:t>
            </a:r>
            <a:r>
              <a:rPr lang="en-US" dirty="0"/>
              <a:t>Resonant Readout</a:t>
            </a:r>
          </a:p>
        </p:txBody>
      </p:sp>
      <p:sp>
        <p:nvSpPr>
          <p:cNvPr id="3" name="Content Placeholder 2"/>
          <p:cNvSpPr>
            <a:spLocks noGrp="1"/>
          </p:cNvSpPr>
          <p:nvPr>
            <p:ph idx="1"/>
          </p:nvPr>
        </p:nvSpPr>
        <p:spPr>
          <a:xfrm>
            <a:off x="266665" y="940854"/>
            <a:ext cx="8471982" cy="5639115"/>
          </a:xfrm>
        </p:spPr>
        <p:txBody>
          <a:bodyPr/>
          <a:lstStyle/>
          <a:p>
            <a:r>
              <a:rPr lang="en-US" dirty="0"/>
              <a:t>2003: Certain DAQ components fail</a:t>
            </a:r>
          </a:p>
          <a:p>
            <a:pPr lvl="1" eaLnBrk="1" hangingPunct="1"/>
            <a:r>
              <a:rPr lang="en-US" dirty="0"/>
              <a:t>Jumpers: carry power, signals to/from r-</a:t>
            </a:r>
            <a:r>
              <a:rPr lang="en-US" dirty="0">
                <a:sym typeface="Symbol" pitchFamily="18" charset="2"/>
              </a:rPr>
              <a:t></a:t>
            </a:r>
            <a:r>
              <a:rPr lang="en-US" dirty="0"/>
              <a:t> and r-z chips</a:t>
            </a:r>
          </a:p>
          <a:p>
            <a:pPr lvl="1" eaLnBrk="1" hangingPunct="1"/>
            <a:r>
              <a:rPr lang="en-US" dirty="0"/>
              <a:t>DOIMs: laser diodes send data off detector </a:t>
            </a:r>
          </a:p>
          <a:p>
            <a:pPr marL="17275" indent="0">
              <a:buNone/>
            </a:pPr>
            <a:r>
              <a:rPr lang="en-US" dirty="0"/>
              <a:t>Both consistent with power line failure</a:t>
            </a:r>
          </a:p>
          <a:p>
            <a:pPr lvl="1"/>
            <a:r>
              <a:rPr lang="en-US" dirty="0"/>
              <a:t>Aging </a:t>
            </a:r>
            <a:r>
              <a:rPr lang="en-US" dirty="0" err="1"/>
              <a:t>vias</a:t>
            </a:r>
            <a:r>
              <a:rPr lang="en-US" dirty="0"/>
              <a:t>? </a:t>
            </a:r>
          </a:p>
          <a:p>
            <a:pPr lvl="2"/>
            <a:r>
              <a:rPr lang="en-US" dirty="0"/>
              <a:t>Accelerated aging shows no problem</a:t>
            </a:r>
          </a:p>
          <a:p>
            <a:pPr lvl="1"/>
            <a:r>
              <a:rPr lang="en-US" dirty="0"/>
              <a:t>Fusing Bonds?</a:t>
            </a:r>
          </a:p>
          <a:p>
            <a:pPr lvl="2"/>
            <a:r>
              <a:rPr lang="en-US" dirty="0"/>
              <a:t>Not enough energy in capacitors</a:t>
            </a:r>
          </a:p>
          <a:p>
            <a:pPr lvl="1"/>
            <a:r>
              <a:rPr lang="en-US" dirty="0"/>
              <a:t>Lorentz Forces</a:t>
            </a:r>
          </a:p>
          <a:p>
            <a:pPr lvl="2"/>
            <a:r>
              <a:rPr lang="en-US" dirty="0"/>
              <a:t>Huh?	</a:t>
            </a:r>
          </a:p>
        </p:txBody>
      </p:sp>
      <p:sp>
        <p:nvSpPr>
          <p:cNvPr id="4" name="Date Placeholder 3"/>
          <p:cNvSpPr>
            <a:spLocks noGrp="1"/>
          </p:cNvSpPr>
          <p:nvPr>
            <p:ph type="dt" sz="half" idx="10"/>
          </p:nvPr>
        </p:nvSpPr>
        <p:spPr/>
        <p:txBody>
          <a:bodyPr/>
          <a:lstStyle/>
          <a:p>
            <a:r>
              <a:rPr lang="en-US"/>
              <a:t>November 22, 2024</a:t>
            </a:r>
          </a:p>
        </p:txBody>
      </p:sp>
      <p:sp>
        <p:nvSpPr>
          <p:cNvPr id="5" name="Slide Number Placeholder 4"/>
          <p:cNvSpPr>
            <a:spLocks noGrp="1"/>
          </p:cNvSpPr>
          <p:nvPr>
            <p:ph type="sldNum" sz="quarter" idx="11"/>
          </p:nvPr>
        </p:nvSpPr>
        <p:spPr/>
        <p:txBody>
          <a:bodyPr/>
          <a:lstStyle/>
          <a:p>
            <a:fld id="{8A7F0B31-3059-45DE-9B5A-A019F848CFB0}" type="slidenum">
              <a:rPr lang="en-US" smtClean="0"/>
              <a:pPr/>
              <a:t>34</a:t>
            </a:fld>
            <a:endParaRPr lang="en-US" dirty="0"/>
          </a:p>
        </p:txBody>
      </p:sp>
      <p:sp>
        <p:nvSpPr>
          <p:cNvPr id="6" name="Footer Placeholder 5"/>
          <p:cNvSpPr>
            <a:spLocks noGrp="1"/>
          </p:cNvSpPr>
          <p:nvPr>
            <p:ph type="ftr" sz="quarter" idx="12"/>
          </p:nvPr>
        </p:nvSpPr>
        <p:spPr/>
        <p:txBody>
          <a:bodyPr/>
          <a:lstStyle/>
          <a:p>
            <a:r>
              <a:rPr lang="en-US"/>
              <a:t>EDIT 2024 -- Putting it all together   |    S. Nahn</a:t>
            </a:r>
            <a:endParaRPr lang="en-US" dirty="0"/>
          </a:p>
        </p:txBody>
      </p:sp>
      <p:pic>
        <p:nvPicPr>
          <p:cNvPr id="8" name="Picture 4"/>
          <p:cNvPicPr>
            <a:picLocks noChangeAspect="1" noChangeArrowheads="1"/>
          </p:cNvPicPr>
          <p:nvPr/>
        </p:nvPicPr>
        <p:blipFill rotWithShape="1">
          <a:blip r:embed="rId2">
            <a:clrChange>
              <a:clrFrom>
                <a:srgbClr val="15120D"/>
              </a:clrFrom>
              <a:clrTo>
                <a:srgbClr val="15120D">
                  <a:alpha val="0"/>
                </a:srgbClr>
              </a:clrTo>
            </a:clrChange>
            <a:extLst>
              <a:ext uri="{28A0092B-C50C-407E-A947-70E740481C1C}">
                <a14:useLocalDpi xmlns:a14="http://schemas.microsoft.com/office/drawing/2010/main" val="0"/>
              </a:ext>
            </a:extLst>
          </a:blip>
          <a:srcRect l="13716" t="33902" r="21354" b="31850"/>
          <a:stretch/>
        </p:blipFill>
        <p:spPr>
          <a:xfrm rot="16200000">
            <a:off x="8167283" y="1119560"/>
            <a:ext cx="4141079" cy="1645193"/>
          </a:xfrm>
          <a:prstGeom prst="rect">
            <a:avLst/>
          </a:prstGeom>
          <a:noFill/>
        </p:spPr>
      </p:pic>
      <p:pic>
        <p:nvPicPr>
          <p:cNvPr id="9" name="Picture 5" descr="cp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rot="10800000">
            <a:off x="6799689" y="4524778"/>
            <a:ext cx="3800496" cy="1871744"/>
          </a:xfrm>
          <a:prstGeom prst="rect">
            <a:avLst/>
          </a:prstGeom>
          <a:noFill/>
        </p:spPr>
      </p:pic>
      <p:sp>
        <p:nvSpPr>
          <p:cNvPr id="11" name="Line 7"/>
          <p:cNvSpPr>
            <a:spLocks noChangeShapeType="1"/>
          </p:cNvSpPr>
          <p:nvPr/>
        </p:nvSpPr>
        <p:spPr bwMode="auto">
          <a:xfrm>
            <a:off x="8634953" y="1813220"/>
            <a:ext cx="780273" cy="136573"/>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
        <p:nvSpPr>
          <p:cNvPr id="12" name="Line 8"/>
          <p:cNvSpPr>
            <a:spLocks noChangeShapeType="1"/>
          </p:cNvSpPr>
          <p:nvPr/>
        </p:nvSpPr>
        <p:spPr bwMode="auto">
          <a:xfrm>
            <a:off x="6872140" y="2333222"/>
            <a:ext cx="1301331" cy="2191557"/>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270"/>
          </a:p>
        </p:txBody>
      </p:sp>
    </p:spTree>
    <p:extLst>
      <p:ext uri="{BB962C8B-B14F-4D97-AF65-F5344CB8AC3E}">
        <p14:creationId xmlns:p14="http://schemas.microsoft.com/office/powerpoint/2010/main" val="1664669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92795" y="10275"/>
            <a:ext cx="7705893" cy="873804"/>
          </a:xfrm>
          <a:ln/>
        </p:spPr>
        <p:txBody>
          <a:bodyPr/>
          <a:lstStyle/>
          <a:p>
            <a:pPr>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dirty="0"/>
              <a:t>Lorentz Forces on </a:t>
            </a:r>
            <a:r>
              <a:rPr lang="en-GB" dirty="0" err="1"/>
              <a:t>Wirebonds</a:t>
            </a:r>
            <a:endParaRPr lang="en-GB" dirty="0"/>
          </a:p>
        </p:txBody>
      </p:sp>
      <p:sp>
        <p:nvSpPr>
          <p:cNvPr id="21506" name="Rectangle 2"/>
          <p:cNvSpPr>
            <a:spLocks noGrp="1" noChangeArrowheads="1"/>
          </p:cNvSpPr>
          <p:nvPr>
            <p:ph type="body" idx="1"/>
          </p:nvPr>
        </p:nvSpPr>
        <p:spPr>
          <a:xfrm>
            <a:off x="617535" y="870502"/>
            <a:ext cx="6856415" cy="3702514"/>
          </a:xfrm>
          <a:ln/>
        </p:spPr>
        <p:txBody>
          <a:bodyPr/>
          <a:lstStyle/>
          <a:p>
            <a:pPr>
              <a:lnSpc>
                <a:spcPct val="106000"/>
              </a:lnSpc>
            </a:pPr>
            <a:r>
              <a:rPr lang="en-US" sz="2539" dirty="0"/>
              <a:t> Incident: correlates failure with synchronous high rate readout conditions</a:t>
            </a:r>
            <a:endParaRPr lang="en-US" sz="2176" dirty="0"/>
          </a:p>
          <a:p>
            <a:pPr>
              <a:lnSpc>
                <a:spcPct val="106000"/>
              </a:lnSpc>
            </a:pPr>
            <a:r>
              <a:rPr lang="en-US" sz="2539" dirty="0" err="1"/>
              <a:t>Ansatz</a:t>
            </a:r>
            <a:r>
              <a:rPr lang="en-US" sz="2539" dirty="0"/>
              <a:t>: Lorentz force driven oscillation</a:t>
            </a:r>
          </a:p>
          <a:p>
            <a:pPr lvl="1">
              <a:lnSpc>
                <a:spcPct val="113000"/>
              </a:lnSpc>
            </a:pPr>
            <a:r>
              <a:rPr lang="en-US" sz="2176" dirty="0"/>
              <a:t>I(Occupancy) x B ~ 100 mA x 1.4 T </a:t>
            </a:r>
            <a:r>
              <a:rPr lang="en-US" sz="2176" dirty="0">
                <a:sym typeface="Symbol" pitchFamily="18" charset="2"/>
              </a:rPr>
              <a:t> 25 mg </a:t>
            </a:r>
          </a:p>
          <a:p>
            <a:pPr marL="414589" lvl="1" indent="0">
              <a:lnSpc>
                <a:spcPct val="113000"/>
              </a:lnSpc>
              <a:buNone/>
            </a:pPr>
            <a:r>
              <a:rPr lang="en-US" sz="2176" dirty="0">
                <a:sym typeface="Symbol" pitchFamily="18" charset="2"/>
              </a:rPr>
              <a:t>     ~4 m on a 25 m </a:t>
            </a:r>
            <a:r>
              <a:rPr lang="en-US" sz="2176" dirty="0" err="1">
                <a:sym typeface="Symbol" pitchFamily="18" charset="2"/>
              </a:rPr>
              <a:t>AlSi</a:t>
            </a:r>
            <a:r>
              <a:rPr lang="en-US" sz="2176" dirty="0">
                <a:sym typeface="Symbol" pitchFamily="18" charset="2"/>
              </a:rPr>
              <a:t> wire</a:t>
            </a:r>
          </a:p>
          <a:p>
            <a:pPr lvl="1">
              <a:lnSpc>
                <a:spcPct val="113000"/>
              </a:lnSpc>
            </a:pPr>
            <a:r>
              <a:rPr lang="en-US" sz="2176" dirty="0">
                <a:sym typeface="Symbol" pitchFamily="18" charset="2"/>
              </a:rPr>
              <a:t>Can be driven into </a:t>
            </a:r>
            <a:r>
              <a:rPr lang="en-US" sz="2176" dirty="0">
                <a:solidFill>
                  <a:schemeClr val="bg1"/>
                </a:solidFill>
                <a:sym typeface="Symbol" pitchFamily="18" charset="2"/>
              </a:rPr>
              <a:t>resonance</a:t>
            </a:r>
            <a:r>
              <a:rPr lang="en-US" sz="2176" dirty="0">
                <a:sym typeface="Symbol" pitchFamily="18" charset="2"/>
              </a:rPr>
              <a:t> at ~ 15 kHz</a:t>
            </a:r>
          </a:p>
          <a:p>
            <a:pPr lvl="1">
              <a:lnSpc>
                <a:spcPct val="113000"/>
              </a:lnSpc>
            </a:pPr>
            <a:r>
              <a:rPr lang="en-US" sz="2176" dirty="0">
                <a:sym typeface="Symbol" pitchFamily="18" charset="2"/>
              </a:rPr>
              <a:t>Bond heal breaks in characteristic fashion</a:t>
            </a:r>
          </a:p>
          <a:p>
            <a:pPr lvl="2">
              <a:lnSpc>
                <a:spcPct val="113000"/>
              </a:lnSpc>
            </a:pPr>
            <a:r>
              <a:rPr lang="en-US" sz="1814" dirty="0">
                <a:sym typeface="Symbol" pitchFamily="18" charset="2"/>
              </a:rPr>
              <a:t>Matches IEEE literature: ultrasound induced damage</a:t>
            </a:r>
          </a:p>
          <a:p>
            <a:pPr lvl="1">
              <a:lnSpc>
                <a:spcPct val="113000"/>
              </a:lnSpc>
            </a:pPr>
            <a:endParaRPr lang="en-US" sz="2176" dirty="0">
              <a:sym typeface="Symbol" pitchFamily="18" charset="2"/>
            </a:endParaRPr>
          </a:p>
        </p:txBody>
      </p:sp>
      <p:pic>
        <p:nvPicPr>
          <p:cNvPr id="21509" name="Picture 5" descr="cdf-l0ladder"/>
          <p:cNvPicPr>
            <a:picLocks noChangeAspect="1" noChangeArrowheads="1"/>
          </p:cNvPicPr>
          <p:nvPr/>
        </p:nvPicPr>
        <p:blipFill>
          <a:blip r:embed="rId3" cstate="print">
            <a:extLst>
              <a:ext uri="{28A0092B-C50C-407E-A947-70E740481C1C}">
                <a14:useLocalDpi xmlns:a14="http://schemas.microsoft.com/office/drawing/2010/main" val="0"/>
              </a:ext>
            </a:extLst>
          </a:blip>
          <a:srcRect l="32494" t="15041" r="22647" b="10422"/>
          <a:stretch>
            <a:fillRect/>
          </a:stretch>
        </p:blipFill>
        <p:spPr bwMode="auto">
          <a:xfrm>
            <a:off x="8518485" y="-6728"/>
            <a:ext cx="1886080" cy="470972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df-l0ladder"/>
          <p:cNvPicPr>
            <a:picLocks noChangeAspect="1" noChangeArrowheads="1"/>
          </p:cNvPicPr>
          <p:nvPr/>
        </p:nvPicPr>
        <p:blipFill>
          <a:blip r:embed="rId4">
            <a:extLst>
              <a:ext uri="{28A0092B-C50C-407E-A947-70E740481C1C}">
                <a14:useLocalDpi xmlns:a14="http://schemas.microsoft.com/office/drawing/2010/main" val="0"/>
              </a:ext>
            </a:extLst>
          </a:blip>
          <a:srcRect l="37611" t="55315" r="54813" b="38107"/>
          <a:stretch>
            <a:fillRect/>
          </a:stretch>
        </p:blipFill>
        <p:spPr bwMode="auto">
          <a:xfrm>
            <a:off x="8248124" y="1744653"/>
            <a:ext cx="2156441" cy="2255770"/>
          </a:xfrm>
          <a:prstGeom prst="rect">
            <a:avLst/>
          </a:prstGeom>
          <a:noFill/>
          <a:extLst>
            <a:ext uri="{909E8E84-426E-40DD-AFC4-6F175D3DCCD1}">
              <a14:hiddenFill xmlns:a14="http://schemas.microsoft.com/office/drawing/2010/main">
                <a:solidFill>
                  <a:srgbClr val="FFFFFF"/>
                </a:solidFill>
              </a14:hiddenFill>
            </a:ext>
          </a:extLst>
        </p:spPr>
      </p:pic>
      <p:grpSp>
        <p:nvGrpSpPr>
          <p:cNvPr id="21535" name="Group 31"/>
          <p:cNvGrpSpPr>
            <a:grpSpLocks/>
          </p:cNvGrpSpPr>
          <p:nvPr/>
        </p:nvGrpSpPr>
        <p:grpSpPr bwMode="auto">
          <a:xfrm>
            <a:off x="8889235" y="2287441"/>
            <a:ext cx="2150683" cy="4105586"/>
            <a:chOff x="4679" y="1577"/>
            <a:chExt cx="1494" cy="2852"/>
          </a:xfrm>
        </p:grpSpPr>
        <p:grpSp>
          <p:nvGrpSpPr>
            <p:cNvPr id="21527" name="Group 23"/>
            <p:cNvGrpSpPr>
              <a:grpSpLocks/>
            </p:cNvGrpSpPr>
            <p:nvPr/>
          </p:nvGrpSpPr>
          <p:grpSpPr bwMode="auto">
            <a:xfrm>
              <a:off x="4679" y="3441"/>
              <a:ext cx="1494" cy="988"/>
              <a:chOff x="354" y="3449"/>
              <a:chExt cx="1494" cy="988"/>
            </a:xfrm>
          </p:grpSpPr>
          <p:sp>
            <p:nvSpPr>
              <p:cNvPr id="21516" name="Freeform 12"/>
              <p:cNvSpPr>
                <a:spLocks/>
              </p:cNvSpPr>
              <p:nvPr/>
            </p:nvSpPr>
            <p:spPr bwMode="auto">
              <a:xfrm rot="10557891" flipH="1">
                <a:off x="546" y="4018"/>
                <a:ext cx="446" cy="419"/>
              </a:xfrm>
              <a:custGeom>
                <a:avLst/>
                <a:gdLst>
                  <a:gd name="T0" fmla="*/ 693 w 693"/>
                  <a:gd name="T1" fmla="*/ 298 h 610"/>
                  <a:gd name="T2" fmla="*/ 483 w 693"/>
                  <a:gd name="T3" fmla="*/ 28 h 610"/>
                  <a:gd name="T4" fmla="*/ 243 w 693"/>
                  <a:gd name="T5" fmla="*/ 130 h 610"/>
                  <a:gd name="T6" fmla="*/ 39 w 693"/>
                  <a:gd name="T7" fmla="*/ 538 h 610"/>
                  <a:gd name="T8" fmla="*/ 9 w 693"/>
                  <a:gd name="T9" fmla="*/ 562 h 610"/>
                </a:gdLst>
                <a:ahLst/>
                <a:cxnLst>
                  <a:cxn ang="0">
                    <a:pos x="T0" y="T1"/>
                  </a:cxn>
                  <a:cxn ang="0">
                    <a:pos x="T2" y="T3"/>
                  </a:cxn>
                  <a:cxn ang="0">
                    <a:pos x="T4" y="T5"/>
                  </a:cxn>
                  <a:cxn ang="0">
                    <a:pos x="T6" y="T7"/>
                  </a:cxn>
                  <a:cxn ang="0">
                    <a:pos x="T8" y="T9"/>
                  </a:cxn>
                </a:cxnLst>
                <a:rect l="0" t="0" r="r" b="b"/>
                <a:pathLst>
                  <a:path w="693" h="610">
                    <a:moveTo>
                      <a:pt x="693" y="298"/>
                    </a:moveTo>
                    <a:cubicBezTo>
                      <a:pt x="625" y="177"/>
                      <a:pt x="558" y="56"/>
                      <a:pt x="483" y="28"/>
                    </a:cubicBezTo>
                    <a:cubicBezTo>
                      <a:pt x="408" y="0"/>
                      <a:pt x="317" y="45"/>
                      <a:pt x="243" y="130"/>
                    </a:cubicBezTo>
                    <a:cubicBezTo>
                      <a:pt x="169" y="215"/>
                      <a:pt x="78" y="466"/>
                      <a:pt x="39" y="538"/>
                    </a:cubicBezTo>
                    <a:cubicBezTo>
                      <a:pt x="0" y="610"/>
                      <a:pt x="4" y="586"/>
                      <a:pt x="9" y="562"/>
                    </a:cubicBezTo>
                  </a:path>
                </a:pathLst>
              </a:custGeom>
              <a:noFill/>
              <a:ln w="28575" cmpd="sng">
                <a:solidFill>
                  <a:schemeClr val="bg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1511" name="AutoShape 7"/>
              <p:cNvSpPr>
                <a:spLocks noChangeArrowheads="1"/>
              </p:cNvSpPr>
              <p:nvPr/>
            </p:nvSpPr>
            <p:spPr bwMode="auto">
              <a:xfrm>
                <a:off x="707" y="3901"/>
                <a:ext cx="1141" cy="323"/>
              </a:xfrm>
              <a:prstGeom prst="cube">
                <a:avLst>
                  <a:gd name="adj" fmla="val 44972"/>
                </a:avLst>
              </a:prstGeom>
              <a:solidFill>
                <a:srgbClr val="00B8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176">
                    <a:solidFill>
                      <a:srgbClr val="FF0000"/>
                    </a:solidFill>
                  </a:rPr>
                  <a:t>z</a:t>
                </a:r>
              </a:p>
            </p:txBody>
          </p:sp>
          <p:sp>
            <p:nvSpPr>
              <p:cNvPr id="21512" name="AutoShape 8"/>
              <p:cNvSpPr>
                <a:spLocks noChangeArrowheads="1"/>
              </p:cNvSpPr>
              <p:nvPr/>
            </p:nvSpPr>
            <p:spPr bwMode="auto">
              <a:xfrm>
                <a:off x="354" y="3846"/>
                <a:ext cx="1492" cy="196"/>
              </a:xfrm>
              <a:prstGeom prst="cube">
                <a:avLst>
                  <a:gd name="adj" fmla="val 72491"/>
                </a:avLst>
              </a:prstGeom>
              <a:solidFill>
                <a:schemeClr val="bg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1513" name="AutoShape 9"/>
              <p:cNvSpPr>
                <a:spLocks noChangeArrowheads="1"/>
              </p:cNvSpPr>
              <p:nvPr/>
            </p:nvSpPr>
            <p:spPr bwMode="auto">
              <a:xfrm>
                <a:off x="707" y="3664"/>
                <a:ext cx="1141" cy="323"/>
              </a:xfrm>
              <a:prstGeom prst="cube">
                <a:avLst>
                  <a:gd name="adj" fmla="val 44972"/>
                </a:avLst>
              </a:prstGeom>
              <a:solidFill>
                <a:srgbClr val="00B8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176">
                    <a:solidFill>
                      <a:srgbClr val="FF0000"/>
                    </a:solidFill>
                    <a:latin typeface="Symbol" pitchFamily="18" charset="2"/>
                  </a:rPr>
                  <a:t>f</a:t>
                </a:r>
              </a:p>
            </p:txBody>
          </p:sp>
          <p:sp>
            <p:nvSpPr>
              <p:cNvPr id="21515" name="Freeform 11"/>
              <p:cNvSpPr>
                <a:spLocks/>
              </p:cNvSpPr>
              <p:nvPr/>
            </p:nvSpPr>
            <p:spPr bwMode="auto">
              <a:xfrm>
                <a:off x="534" y="3449"/>
                <a:ext cx="495" cy="502"/>
              </a:xfrm>
              <a:custGeom>
                <a:avLst/>
                <a:gdLst>
                  <a:gd name="T0" fmla="*/ 693 w 693"/>
                  <a:gd name="T1" fmla="*/ 298 h 610"/>
                  <a:gd name="T2" fmla="*/ 483 w 693"/>
                  <a:gd name="T3" fmla="*/ 28 h 610"/>
                  <a:gd name="T4" fmla="*/ 243 w 693"/>
                  <a:gd name="T5" fmla="*/ 130 h 610"/>
                  <a:gd name="T6" fmla="*/ 39 w 693"/>
                  <a:gd name="T7" fmla="*/ 538 h 610"/>
                  <a:gd name="T8" fmla="*/ 9 w 693"/>
                  <a:gd name="T9" fmla="*/ 562 h 610"/>
                </a:gdLst>
                <a:ahLst/>
                <a:cxnLst>
                  <a:cxn ang="0">
                    <a:pos x="T0" y="T1"/>
                  </a:cxn>
                  <a:cxn ang="0">
                    <a:pos x="T2" y="T3"/>
                  </a:cxn>
                  <a:cxn ang="0">
                    <a:pos x="T4" y="T5"/>
                  </a:cxn>
                  <a:cxn ang="0">
                    <a:pos x="T6" y="T7"/>
                  </a:cxn>
                  <a:cxn ang="0">
                    <a:pos x="T8" y="T9"/>
                  </a:cxn>
                </a:cxnLst>
                <a:rect l="0" t="0" r="r" b="b"/>
                <a:pathLst>
                  <a:path w="693" h="610">
                    <a:moveTo>
                      <a:pt x="693" y="298"/>
                    </a:moveTo>
                    <a:cubicBezTo>
                      <a:pt x="625" y="177"/>
                      <a:pt x="558" y="56"/>
                      <a:pt x="483" y="28"/>
                    </a:cubicBezTo>
                    <a:cubicBezTo>
                      <a:pt x="408" y="0"/>
                      <a:pt x="317" y="45"/>
                      <a:pt x="243" y="130"/>
                    </a:cubicBezTo>
                    <a:cubicBezTo>
                      <a:pt x="169" y="215"/>
                      <a:pt x="78" y="466"/>
                      <a:pt x="39" y="538"/>
                    </a:cubicBezTo>
                    <a:cubicBezTo>
                      <a:pt x="0" y="610"/>
                      <a:pt x="4" y="586"/>
                      <a:pt x="9" y="562"/>
                    </a:cubicBezTo>
                  </a:path>
                </a:pathLst>
              </a:custGeom>
              <a:noFill/>
              <a:ln w="28575" cmpd="sng">
                <a:solidFill>
                  <a:schemeClr val="bg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nvGrpSpPr>
              <p:cNvPr id="21521" name="Group 17"/>
              <p:cNvGrpSpPr>
                <a:grpSpLocks/>
              </p:cNvGrpSpPr>
              <p:nvPr/>
            </p:nvGrpSpPr>
            <p:grpSpPr bwMode="auto">
              <a:xfrm>
                <a:off x="630" y="3615"/>
                <a:ext cx="233" cy="360"/>
                <a:chOff x="630" y="3615"/>
                <a:chExt cx="233" cy="360"/>
              </a:xfrm>
            </p:grpSpPr>
            <p:sp>
              <p:nvSpPr>
                <p:cNvPr id="21518" name="Text Box 14"/>
                <p:cNvSpPr txBox="1">
                  <a:spLocks noChangeArrowheads="1"/>
                </p:cNvSpPr>
                <p:nvPr/>
              </p:nvSpPr>
              <p:spPr bwMode="auto">
                <a:xfrm>
                  <a:off x="672" y="3678"/>
                  <a:ext cx="191" cy="29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176" b="1" dirty="0">
                      <a:solidFill>
                        <a:srgbClr val="FF0000"/>
                      </a:solidFill>
                    </a:rPr>
                    <a:t>B</a:t>
                  </a:r>
                </a:p>
              </p:txBody>
            </p:sp>
            <p:sp>
              <p:nvSpPr>
                <p:cNvPr id="21519" name="Line 15"/>
                <p:cNvSpPr>
                  <a:spLocks noChangeShapeType="1"/>
                </p:cNvSpPr>
                <p:nvPr/>
              </p:nvSpPr>
              <p:spPr bwMode="auto">
                <a:xfrm flipV="1">
                  <a:off x="630" y="3615"/>
                  <a:ext cx="177" cy="19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8100000" algn="ctr" rotWithShape="0">
                          <a:schemeClr val="bg2">
                            <a:alpha val="50000"/>
                          </a:schemeClr>
                        </a:outerShdw>
                      </a:effectLst>
                    </a14:hiddenEffects>
                  </a:ext>
                </a:extLst>
              </p:spPr>
              <p:txBody>
                <a:bodyPr/>
                <a:lstStyle/>
                <a:p>
                  <a:endParaRPr lang="en-US" sz="1270"/>
                </a:p>
              </p:txBody>
            </p:sp>
          </p:grpSp>
        </p:grpSp>
        <p:sp>
          <p:nvSpPr>
            <p:cNvPr id="21523" name="Text Box 19"/>
            <p:cNvSpPr txBox="1">
              <a:spLocks noChangeArrowheads="1"/>
            </p:cNvSpPr>
            <p:nvPr/>
          </p:nvSpPr>
          <p:spPr bwMode="auto">
            <a:xfrm>
              <a:off x="4904" y="2187"/>
              <a:ext cx="1042" cy="33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539" b="1" dirty="0">
                  <a:solidFill>
                    <a:schemeClr val="tx1"/>
                  </a:solidFill>
                </a:rPr>
                <a:t>B</a:t>
              </a:r>
            </a:p>
          </p:txBody>
        </p:sp>
        <p:sp>
          <p:nvSpPr>
            <p:cNvPr id="21524" name="Line 20"/>
            <p:cNvSpPr>
              <a:spLocks noChangeShapeType="1"/>
            </p:cNvSpPr>
            <p:nvPr/>
          </p:nvSpPr>
          <p:spPr bwMode="auto">
            <a:xfrm flipV="1">
              <a:off x="5068" y="1577"/>
              <a:ext cx="9" cy="6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8100000" algn="ctr" rotWithShape="0">
                      <a:schemeClr val="bg2">
                        <a:alpha val="50000"/>
                      </a:schemeClr>
                    </a:outerShdw>
                  </a:effectLst>
                </a14:hiddenEffects>
              </a:ext>
            </a:extLst>
          </p:spPr>
          <p:txBody>
            <a:bodyPr/>
            <a:lstStyle/>
            <a:p>
              <a:endParaRPr lang="en-US" sz="1270"/>
            </a:p>
          </p:txBody>
        </p:sp>
      </p:grpSp>
      <p:grpSp>
        <p:nvGrpSpPr>
          <p:cNvPr id="21528" name="Group 24"/>
          <p:cNvGrpSpPr>
            <a:grpSpLocks/>
          </p:cNvGrpSpPr>
          <p:nvPr/>
        </p:nvGrpSpPr>
        <p:grpSpPr bwMode="auto">
          <a:xfrm>
            <a:off x="4902616" y="4635340"/>
            <a:ext cx="3270650" cy="1757687"/>
            <a:chOff x="3129" y="1828"/>
            <a:chExt cx="2107" cy="975"/>
          </a:xfrm>
        </p:grpSpPr>
        <p:pic>
          <p:nvPicPr>
            <p:cNvPr id="21529" name="Picture 25" descr="current-swing"/>
            <p:cNvPicPr>
              <a:picLocks noChangeAspect="1" noChangeArrowheads="1"/>
            </p:cNvPicPr>
            <p:nvPr/>
          </p:nvPicPr>
          <p:blipFill>
            <a:blip r:embed="rId5">
              <a:extLst>
                <a:ext uri="{28A0092B-C50C-407E-A947-70E740481C1C}">
                  <a14:useLocalDpi xmlns:a14="http://schemas.microsoft.com/office/drawing/2010/main" val="0"/>
                </a:ext>
              </a:extLst>
            </a:blip>
            <a:srcRect t="33728" r="30508" b="18689"/>
            <a:stretch>
              <a:fillRect/>
            </a:stretch>
          </p:blipFill>
          <p:spPr bwMode="auto">
            <a:xfrm>
              <a:off x="3145" y="1828"/>
              <a:ext cx="2091" cy="975"/>
            </a:xfrm>
            <a:prstGeom prst="rect">
              <a:avLst/>
            </a:prstGeom>
            <a:noFill/>
            <a:extLst>
              <a:ext uri="{909E8E84-426E-40DD-AFC4-6F175D3DCCD1}">
                <a14:hiddenFill xmlns:a14="http://schemas.microsoft.com/office/drawing/2010/main">
                  <a:solidFill>
                    <a:srgbClr val="FFFFFF"/>
                  </a:solidFill>
                </a14:hiddenFill>
              </a:ext>
            </a:extLst>
          </p:spPr>
        </p:pic>
        <p:sp>
          <p:nvSpPr>
            <p:cNvPr id="21530" name="Line 26"/>
            <p:cNvSpPr>
              <a:spLocks noChangeShapeType="1"/>
            </p:cNvSpPr>
            <p:nvPr/>
          </p:nvSpPr>
          <p:spPr bwMode="auto">
            <a:xfrm>
              <a:off x="4587" y="1925"/>
              <a:ext cx="7" cy="714"/>
            </a:xfrm>
            <a:prstGeom prst="line">
              <a:avLst/>
            </a:prstGeom>
            <a:noFill/>
            <a:ln w="57150">
              <a:solidFill>
                <a:srgbClr val="00CC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1531" name="Text Box 27"/>
            <p:cNvSpPr txBox="1">
              <a:spLocks noChangeArrowheads="1"/>
            </p:cNvSpPr>
            <p:nvPr/>
          </p:nvSpPr>
          <p:spPr bwMode="auto">
            <a:xfrm>
              <a:off x="3129" y="2086"/>
              <a:ext cx="725"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270" b="1">
                  <a:solidFill>
                    <a:srgbClr val="00CC66"/>
                  </a:solidFill>
                  <a:latin typeface="Arial" pitchFamily="34" charset="0"/>
                </a:rPr>
                <a:t>I</a:t>
              </a:r>
              <a:r>
                <a:rPr lang="en-US" sz="1270" b="1" baseline="-25000">
                  <a:solidFill>
                    <a:srgbClr val="00CC66"/>
                  </a:solidFill>
                  <a:latin typeface="Arial" pitchFamily="34" charset="0"/>
                </a:rPr>
                <a:t>pp</a:t>
              </a:r>
              <a:r>
                <a:rPr lang="en-US" sz="1270" b="1">
                  <a:solidFill>
                    <a:srgbClr val="00CC66"/>
                  </a:solidFill>
                  <a:latin typeface="Arial" pitchFamily="34" charset="0"/>
                </a:rPr>
                <a:t> ~ 160 mA</a:t>
              </a:r>
            </a:p>
          </p:txBody>
        </p:sp>
      </p:grpSp>
      <p:pic>
        <p:nvPicPr>
          <p:cNvPr id="21532" name="Picture 28" descr="brok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4405" y="4597912"/>
            <a:ext cx="3076311" cy="185845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a:t>November 22, 2024</a:t>
            </a:r>
          </a:p>
        </p:txBody>
      </p:sp>
      <p:sp>
        <p:nvSpPr>
          <p:cNvPr id="3" name="Footer Placeholder 2"/>
          <p:cNvSpPr>
            <a:spLocks noGrp="1"/>
          </p:cNvSpPr>
          <p:nvPr>
            <p:ph type="ftr" sz="quarter" idx="12"/>
          </p:nvPr>
        </p:nvSpPr>
        <p:spPr/>
        <p:txBody>
          <a:bodyPr/>
          <a:lstStyle/>
          <a:p>
            <a:r>
              <a:rPr lang="en-US"/>
              <a:t>EDIT 2024 -- Putting it all together   |    S. Nahn</a:t>
            </a:r>
            <a:endParaRPr lang="en-US" dirty="0"/>
          </a:p>
        </p:txBody>
      </p:sp>
      <p:sp>
        <p:nvSpPr>
          <p:cNvPr id="4" name="Slide Number Placeholder 3"/>
          <p:cNvSpPr>
            <a:spLocks noGrp="1"/>
          </p:cNvSpPr>
          <p:nvPr>
            <p:ph type="sldNum" sz="quarter" idx="11"/>
          </p:nvPr>
        </p:nvSpPr>
        <p:spPr/>
        <p:txBody>
          <a:bodyPr/>
          <a:lstStyle/>
          <a:p>
            <a:fld id="{8A7F0B31-3059-45DE-9B5A-A019F848CFB0}" type="slidenum">
              <a:rPr lang="en-US" smtClean="0"/>
              <a:pPr/>
              <a:t>35</a:t>
            </a:fld>
            <a:endParaRPr lang="en-US" dirty="0"/>
          </a:p>
        </p:txBody>
      </p:sp>
    </p:spTree>
    <p:extLst>
      <p:ext uri="{BB962C8B-B14F-4D97-AF65-F5344CB8AC3E}">
        <p14:creationId xmlns:p14="http://schemas.microsoft.com/office/powerpoint/2010/main" val="25167057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500" fill="hold"/>
                                        <p:tgtEl>
                                          <p:spTgt spid="21510"/>
                                        </p:tgtEl>
                                        <p:attrNameLst>
                                          <p:attrName>ppt_w</p:attrName>
                                        </p:attrNameLst>
                                      </p:cBhvr>
                                      <p:tavLst>
                                        <p:tav tm="0">
                                          <p:val>
                                            <p:fltVal val="0"/>
                                          </p:val>
                                        </p:tav>
                                        <p:tav tm="100000">
                                          <p:val>
                                            <p:strVal val="#ppt_w"/>
                                          </p:val>
                                        </p:tav>
                                      </p:tavLst>
                                    </p:anim>
                                    <p:anim calcmode="lin" valueType="num">
                                      <p:cBhvr>
                                        <p:cTn id="8" dur="500" fill="hold"/>
                                        <p:tgtEl>
                                          <p:spTgt spid="21510"/>
                                        </p:tgtEl>
                                        <p:attrNameLst>
                                          <p:attrName>ppt_h</p:attrName>
                                        </p:attrNameLst>
                                      </p:cBhvr>
                                      <p:tavLst>
                                        <p:tav tm="0">
                                          <p:val>
                                            <p:fltVal val="0"/>
                                          </p:val>
                                        </p:tav>
                                        <p:tav tm="100000">
                                          <p:val>
                                            <p:strVal val="#ppt_h"/>
                                          </p:val>
                                        </p:tav>
                                      </p:tavLst>
                                    </p:anim>
                                    <p:animEffect transition="in" filter="fade">
                                      <p:cBhvr>
                                        <p:cTn id="9" dur="500"/>
                                        <p:tgtEl>
                                          <p:spTgt spid="21510"/>
                                        </p:tgtEl>
                                      </p:cBhvr>
                                    </p:animEffect>
                                  </p:childTnLst>
                                </p:cTn>
                              </p:par>
                            </p:childTnLst>
                          </p:cTn>
                        </p:par>
                        <p:par>
                          <p:cTn id="10" fill="hold" nodeType="withGroup">
                            <p:stCondLst>
                              <p:cond delay="500"/>
                            </p:stCondLst>
                            <p:childTnLst>
                              <p:par>
                                <p:cTn id="11" presetID="1" presetClass="entr" presetSubtype="0" fill="hold" nodeType="afterEffect">
                                  <p:stCondLst>
                                    <p:cond delay="0"/>
                                  </p:stCondLst>
                                  <p:childTnLst>
                                    <p:set>
                                      <p:cBhvr>
                                        <p:cTn id="12" dur="1" fill="hold">
                                          <p:stCondLst>
                                            <p:cond delay="0"/>
                                          </p:stCondLst>
                                        </p:cTn>
                                        <p:tgtEl>
                                          <p:spTgt spid="21535"/>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21528"/>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21506">
                                            <p:txEl>
                                              <p:pRg st="1" end="1"/>
                                            </p:txEl>
                                          </p:spTgt>
                                        </p:tgtEl>
                                        <p:attrNameLst>
                                          <p:attrName>style.visibility</p:attrName>
                                        </p:attrNameLst>
                                      </p:cBhvr>
                                      <p:to>
                                        <p:strVal val="visible"/>
                                      </p:to>
                                    </p:set>
                                    <p:animEffect transition="in" filter="fade">
                                      <p:cBhvr>
                                        <p:cTn id="18" dur="500"/>
                                        <p:tgtEl>
                                          <p:spTgt spid="2150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1506">
                                            <p:txEl>
                                              <p:pRg st="2" end="2"/>
                                            </p:txEl>
                                          </p:spTgt>
                                        </p:tgtEl>
                                        <p:attrNameLst>
                                          <p:attrName>style.visibility</p:attrName>
                                        </p:attrNameLst>
                                      </p:cBhvr>
                                      <p:to>
                                        <p:strVal val="visible"/>
                                      </p:to>
                                    </p:set>
                                    <p:animEffect transition="in" filter="fade">
                                      <p:cBhvr>
                                        <p:cTn id="21" dur="500"/>
                                        <p:tgtEl>
                                          <p:spTgt spid="21506">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1506">
                                            <p:txEl>
                                              <p:pRg st="3" end="3"/>
                                            </p:txEl>
                                          </p:spTgt>
                                        </p:tgtEl>
                                        <p:attrNameLst>
                                          <p:attrName>style.visibility</p:attrName>
                                        </p:attrNameLst>
                                      </p:cBhvr>
                                      <p:to>
                                        <p:strVal val="visible"/>
                                      </p:to>
                                    </p:set>
                                    <p:animEffect transition="in" filter="fade">
                                      <p:cBhvr>
                                        <p:cTn id="24" dur="500"/>
                                        <p:tgtEl>
                                          <p:spTgt spid="21506">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1506">
                                            <p:txEl>
                                              <p:pRg st="4" end="4"/>
                                            </p:txEl>
                                          </p:spTgt>
                                        </p:tgtEl>
                                        <p:attrNameLst>
                                          <p:attrName>style.visibility</p:attrName>
                                        </p:attrNameLst>
                                      </p:cBhvr>
                                      <p:to>
                                        <p:strVal val="visible"/>
                                      </p:to>
                                    </p:set>
                                    <p:animEffect transition="in" filter="fade">
                                      <p:cBhvr>
                                        <p:cTn id="27" dur="500"/>
                                        <p:tgtEl>
                                          <p:spTgt spid="215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532"/>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21506">
                                            <p:txEl>
                                              <p:pRg st="5" end="5"/>
                                            </p:txEl>
                                          </p:spTgt>
                                        </p:tgtEl>
                                        <p:attrNameLst>
                                          <p:attrName>style.visibility</p:attrName>
                                        </p:attrNameLst>
                                      </p:cBhvr>
                                      <p:to>
                                        <p:strVal val="visible"/>
                                      </p:to>
                                    </p:set>
                                    <p:animEffect transition="in" filter="fade">
                                      <p:cBhvr>
                                        <p:cTn id="34" dur="500"/>
                                        <p:tgtEl>
                                          <p:spTgt spid="21506">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1506">
                                            <p:txEl>
                                              <p:pRg st="6" end="6"/>
                                            </p:txEl>
                                          </p:spTgt>
                                        </p:tgtEl>
                                        <p:attrNameLst>
                                          <p:attrName>style.visibility</p:attrName>
                                        </p:attrNameLst>
                                      </p:cBhvr>
                                      <p:to>
                                        <p:strVal val="visible"/>
                                      </p:to>
                                    </p:set>
                                    <p:animEffect transition="in" filter="fade">
                                      <p:cBhvr>
                                        <p:cTn id="37" dur="500"/>
                                        <p:tgtEl>
                                          <p:spTgt spid="215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07761" y="59704"/>
            <a:ext cx="11797553" cy="872366"/>
          </a:xfrm>
        </p:spPr>
        <p:txBody>
          <a:bodyPr/>
          <a:lstStyle/>
          <a:p>
            <a:r>
              <a:rPr lang="en-US" dirty="0"/>
              <a:t>Task Force on Resonating </a:t>
            </a:r>
            <a:r>
              <a:rPr lang="en-US" dirty="0" err="1"/>
              <a:t>Wirebonds</a:t>
            </a:r>
            <a:endParaRPr lang="en-US" dirty="0"/>
          </a:p>
        </p:txBody>
      </p:sp>
      <p:sp>
        <p:nvSpPr>
          <p:cNvPr id="112643" name="Rectangle 3"/>
          <p:cNvSpPr>
            <a:spLocks noGrp="1" noChangeArrowheads="1"/>
          </p:cNvSpPr>
          <p:nvPr>
            <p:ph type="body" idx="1"/>
          </p:nvPr>
        </p:nvSpPr>
        <p:spPr>
          <a:xfrm>
            <a:off x="404098" y="1027900"/>
            <a:ext cx="6014708" cy="2910763"/>
          </a:xfrm>
        </p:spPr>
        <p:txBody>
          <a:bodyPr/>
          <a:lstStyle/>
          <a:p>
            <a:r>
              <a:rPr lang="en-US" sz="2539" dirty="0"/>
              <a:t>Create Abnormal operating point   </a:t>
            </a:r>
          </a:p>
          <a:p>
            <a:pPr marL="17275" indent="0">
              <a:buNone/>
            </a:pPr>
            <a:r>
              <a:rPr lang="en-US" sz="2539" dirty="0"/>
              <a:t> </a:t>
            </a:r>
            <a:r>
              <a:rPr lang="en-US" sz="2539" dirty="0">
                <a:sym typeface="Symbol" pitchFamily="18" charset="2"/>
              </a:rPr>
              <a:t> </a:t>
            </a:r>
            <a:r>
              <a:rPr lang="en-US" sz="2539" dirty="0"/>
              <a:t>fixed interval + high current</a:t>
            </a:r>
          </a:p>
          <a:p>
            <a:pPr lvl="1"/>
            <a:r>
              <a:rPr lang="en-US" sz="2176" dirty="0"/>
              <a:t>Resonances prevalent</a:t>
            </a:r>
          </a:p>
          <a:p>
            <a:r>
              <a:rPr lang="en-US" sz="2539" dirty="0"/>
              <a:t>High Q, few kicks induce oscillation</a:t>
            </a:r>
          </a:p>
          <a:p>
            <a:r>
              <a:rPr lang="en-US" sz="2539" dirty="0"/>
              <a:t>Ladder damage reproduced</a:t>
            </a:r>
          </a:p>
          <a:p>
            <a:endParaRPr lang="en-US" sz="2539" dirty="0"/>
          </a:p>
        </p:txBody>
      </p:sp>
      <p:pic>
        <p:nvPicPr>
          <p:cNvPr id="112644" name="Picture 4"/>
          <p:cNvPicPr>
            <a:picLocks noChangeAspect="1" noChangeArrowheads="1"/>
          </p:cNvPicPr>
          <p:nvPr/>
        </p:nvPicPr>
        <p:blipFill>
          <a:blip r:embed="rId7">
            <a:extLst>
              <a:ext uri="{28A0092B-C50C-407E-A947-70E740481C1C}">
                <a14:useLocalDpi xmlns:a14="http://schemas.microsoft.com/office/drawing/2010/main" val="0"/>
              </a:ext>
            </a:extLst>
          </a:blip>
          <a:srcRect l="15881" t="21599" r="17204" b="9901"/>
          <a:stretch>
            <a:fillRect/>
          </a:stretch>
        </p:blipFill>
        <p:spPr bwMode="auto">
          <a:xfrm>
            <a:off x="7247466" y="774313"/>
            <a:ext cx="3649251" cy="258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680" name="Group 40"/>
          <p:cNvGrpSpPr>
            <a:grpSpLocks/>
          </p:cNvGrpSpPr>
          <p:nvPr/>
        </p:nvGrpSpPr>
        <p:grpSpPr bwMode="auto">
          <a:xfrm>
            <a:off x="7085468" y="3446175"/>
            <a:ext cx="3461922" cy="3116619"/>
            <a:chOff x="3248" y="1295"/>
            <a:chExt cx="3642" cy="3301"/>
          </a:xfrm>
        </p:grpSpPr>
        <p:graphicFrame>
          <p:nvGraphicFramePr>
            <p:cNvPr id="7" name="Object 41"/>
            <p:cNvGraphicFramePr>
              <a:graphicFrameLocks noChangeAspect="1"/>
            </p:cNvGraphicFramePr>
            <p:nvPr/>
          </p:nvGraphicFramePr>
          <p:xfrm>
            <a:off x="3248" y="1472"/>
            <a:ext cx="2240" cy="2408"/>
          </p:xfrm>
          <a:graphic>
            <a:graphicData uri="http://schemas.openxmlformats.org/drawingml/2006/chart">
              <c:chart xmlns:c="http://schemas.openxmlformats.org/drawingml/2006/chart" xmlns:r="http://schemas.openxmlformats.org/officeDocument/2006/relationships" r:id="rId8"/>
            </a:graphicData>
          </a:graphic>
        </p:graphicFrame>
        <p:pic>
          <p:nvPicPr>
            <p:cNvPr id="112682" name="Picture 42" descr="fita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4" y="1295"/>
              <a:ext cx="3386" cy="3301"/>
            </a:xfrm>
            <a:prstGeom prst="rect">
              <a:avLst/>
            </a:prstGeom>
            <a:noFill/>
            <a:extLst>
              <a:ext uri="{909E8E84-426E-40DD-AFC4-6F175D3DCCD1}">
                <a14:hiddenFill xmlns:a14="http://schemas.microsoft.com/office/drawing/2010/main">
                  <a:solidFill>
                    <a:srgbClr val="FFFFFF"/>
                  </a:solidFill>
                </a14:hiddenFill>
              </a:ext>
            </a:extLst>
          </p:spPr>
        </p:pic>
        <p:sp>
          <p:nvSpPr>
            <p:cNvPr id="112683" name="Line 43"/>
            <p:cNvSpPr>
              <a:spLocks noChangeShapeType="1"/>
            </p:cNvSpPr>
            <p:nvPr/>
          </p:nvSpPr>
          <p:spPr bwMode="auto">
            <a:xfrm>
              <a:off x="4080" y="3024"/>
              <a:ext cx="480"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12684" name="Line 44"/>
            <p:cNvSpPr>
              <a:spLocks noChangeShapeType="1"/>
            </p:cNvSpPr>
            <p:nvPr/>
          </p:nvSpPr>
          <p:spPr bwMode="auto">
            <a:xfrm>
              <a:off x="4560" y="3024"/>
              <a:ext cx="2064" cy="0"/>
            </a:xfrm>
            <a:prstGeom prst="line">
              <a:avLst/>
            </a:prstGeom>
            <a:noFill/>
            <a:ln w="38100">
              <a:solidFill>
                <a:srgbClr val="00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112685" name="Text Box 45"/>
            <p:cNvSpPr txBox="1">
              <a:spLocks noChangeAspect="1" noChangeArrowheads="1"/>
            </p:cNvSpPr>
            <p:nvPr/>
          </p:nvSpPr>
          <p:spPr bwMode="auto">
            <a:xfrm>
              <a:off x="4225" y="3742"/>
              <a:ext cx="863"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270" b="1">
                  <a:solidFill>
                    <a:srgbClr val="FF0000"/>
                  </a:solidFill>
                </a:rPr>
                <a:t>40 pulses in a row</a:t>
              </a:r>
            </a:p>
          </p:txBody>
        </p:sp>
        <p:sp>
          <p:nvSpPr>
            <p:cNvPr id="112686" name="Text Box 46"/>
            <p:cNvSpPr txBox="1">
              <a:spLocks noChangeAspect="1" noChangeArrowheads="1"/>
            </p:cNvSpPr>
            <p:nvPr/>
          </p:nvSpPr>
          <p:spPr bwMode="auto">
            <a:xfrm>
              <a:off x="4992" y="2506"/>
              <a:ext cx="1295"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270" b="1">
                  <a:solidFill>
                    <a:srgbClr val="00FF00"/>
                  </a:solidFill>
                </a:rPr>
                <a:t>Free decay of the motion</a:t>
              </a:r>
            </a:p>
          </p:txBody>
        </p:sp>
      </p:grpSp>
      <p:sp>
        <p:nvSpPr>
          <p:cNvPr id="112687" name="Text Box 47"/>
          <p:cNvSpPr txBox="1">
            <a:spLocks noChangeArrowheads="1"/>
          </p:cNvSpPr>
          <p:nvPr/>
        </p:nvSpPr>
        <p:spPr bwMode="auto">
          <a:xfrm rot="-5400000">
            <a:off x="6056137" y="4781262"/>
            <a:ext cx="3115179" cy="42716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l"/>
            <a:r>
              <a:rPr lang="en-US" sz="2176" dirty="0">
                <a:solidFill>
                  <a:schemeClr val="tx1"/>
                </a:solidFill>
                <a:latin typeface="Times" pitchFamily="18" charset="0"/>
              </a:rPr>
              <a:t>Amplitude [A.U.]</a:t>
            </a:r>
          </a:p>
        </p:txBody>
      </p:sp>
      <p:pic>
        <p:nvPicPr>
          <p:cNvPr id="3" name="vibrations.avi">
            <a:hlinkClick r:id="" action="ppaction://media"/>
          </p:cNvPr>
          <p:cNvPicPr>
            <a:picLocks noChangeAspect="1"/>
          </p:cNvPicPr>
          <p:nvPr>
            <a:videoFile r:link="rId1"/>
            <p:extLst>
              <p:ext uri="{DAA4B4D4-6D71-4841-9C94-3DE7FCFB9230}">
                <p14:media xmlns:p14="http://schemas.microsoft.com/office/powerpoint/2010/main" r:embed="rId2">
                  <p14:trim end="6412.0926"/>
                </p14:media>
              </p:ext>
            </p:extLst>
          </p:nvPr>
        </p:nvPicPr>
        <p:blipFill>
          <a:blip r:embed="rId10"/>
          <a:stretch>
            <a:fillRect/>
          </a:stretch>
        </p:blipFill>
        <p:spPr>
          <a:xfrm>
            <a:off x="726261" y="3409724"/>
            <a:ext cx="2981649" cy="2981649"/>
          </a:xfrm>
          <a:prstGeom prst="rect">
            <a:avLst/>
          </a:prstGeom>
        </p:spPr>
      </p:pic>
      <p:pic>
        <p:nvPicPr>
          <p:cNvPr id="4" name="breakingfoot.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936542" y="3477547"/>
            <a:ext cx="2910762" cy="2910762"/>
          </a:xfrm>
          <a:prstGeom prst="rect">
            <a:avLst/>
          </a:prstGeom>
        </p:spPr>
      </p:pic>
      <p:sp>
        <p:nvSpPr>
          <p:cNvPr id="2" name="Date Placeholder 1"/>
          <p:cNvSpPr>
            <a:spLocks noGrp="1"/>
          </p:cNvSpPr>
          <p:nvPr>
            <p:ph type="dt" sz="half" idx="10"/>
          </p:nvPr>
        </p:nvSpPr>
        <p:spPr/>
        <p:txBody>
          <a:bodyPr/>
          <a:lstStyle/>
          <a:p>
            <a:r>
              <a:rPr lang="en-US"/>
              <a:t>November 22, 2024</a:t>
            </a:r>
          </a:p>
        </p:txBody>
      </p:sp>
      <p:sp>
        <p:nvSpPr>
          <p:cNvPr id="5" name="Footer Placeholder 4"/>
          <p:cNvSpPr>
            <a:spLocks noGrp="1"/>
          </p:cNvSpPr>
          <p:nvPr>
            <p:ph type="ftr" sz="quarter" idx="12"/>
          </p:nvPr>
        </p:nvSpPr>
        <p:spPr/>
        <p:txBody>
          <a:bodyPr/>
          <a:lstStyle/>
          <a:p>
            <a:r>
              <a:rPr lang="en-US"/>
              <a:t>EDIT 2024 -- Putting it all together   |    S. Nahn</a:t>
            </a:r>
            <a:endParaRPr lang="en-US" dirty="0"/>
          </a:p>
        </p:txBody>
      </p:sp>
      <p:sp>
        <p:nvSpPr>
          <p:cNvPr id="6" name="Slide Number Placeholder 5"/>
          <p:cNvSpPr>
            <a:spLocks noGrp="1"/>
          </p:cNvSpPr>
          <p:nvPr>
            <p:ph type="sldNum" sz="quarter" idx="11"/>
          </p:nvPr>
        </p:nvSpPr>
        <p:spPr/>
        <p:txBody>
          <a:bodyPr/>
          <a:lstStyle/>
          <a:p>
            <a:fld id="{8A7F0B31-3059-45DE-9B5A-A019F848CFB0}" type="slidenum">
              <a:rPr lang="en-US" smtClean="0"/>
              <a:pPr/>
              <a:t>36</a:t>
            </a:fld>
            <a:endParaRPr lang="en-US" dirty="0"/>
          </a:p>
        </p:txBody>
      </p:sp>
    </p:spTree>
    <p:extLst>
      <p:ext uri="{BB962C8B-B14F-4D97-AF65-F5344CB8AC3E}">
        <p14:creationId xmlns:p14="http://schemas.microsoft.com/office/powerpoint/2010/main" val="1084485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fullScrn="1">
              <p:cMediaNode vol="80000">
                <p:cTn id="13"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361848" y="101079"/>
            <a:ext cx="7705893" cy="873804"/>
          </a:xfrm>
          <a:ln/>
        </p:spPr>
        <p:txBody>
          <a:bodyPr/>
          <a:lstStyle/>
          <a:p>
            <a:pPr>
              <a:tabLst>
                <a:tab pos="0" algn="l"/>
                <a:tab pos="829178" algn="l"/>
                <a:tab pos="1658356" algn="l"/>
                <a:tab pos="2487534" algn="l"/>
                <a:tab pos="3316712" algn="l"/>
                <a:tab pos="4145890" algn="l"/>
                <a:tab pos="4975068" algn="l"/>
                <a:tab pos="5804245" algn="l"/>
                <a:tab pos="6633423" algn="l"/>
                <a:tab pos="7462601" algn="l"/>
                <a:tab pos="8291779" algn="l"/>
                <a:tab pos="9120957" algn="l"/>
              </a:tabLst>
            </a:pPr>
            <a:r>
              <a:rPr lang="en-GB" dirty="0"/>
              <a:t>The insidious conspiracy</a:t>
            </a:r>
          </a:p>
        </p:txBody>
      </p:sp>
      <p:sp>
        <p:nvSpPr>
          <p:cNvPr id="22530" name="Rectangle 2"/>
          <p:cNvSpPr>
            <a:spLocks noGrp="1" noChangeArrowheads="1"/>
          </p:cNvSpPr>
          <p:nvPr>
            <p:ph type="body" idx="1"/>
          </p:nvPr>
        </p:nvSpPr>
        <p:spPr>
          <a:xfrm>
            <a:off x="460302" y="973149"/>
            <a:ext cx="6845054" cy="5363751"/>
          </a:xfrm>
          <a:ln/>
        </p:spPr>
        <p:txBody>
          <a:bodyPr/>
          <a:lstStyle/>
          <a:p>
            <a:r>
              <a:rPr lang="en-US" sz="2539" dirty="0"/>
              <a:t>L00 in READALL dangerous to the detector</a:t>
            </a:r>
          </a:p>
          <a:p>
            <a:pPr lvl="1"/>
            <a:r>
              <a:rPr lang="en-US" sz="2176" dirty="0"/>
              <a:t>Separate readout control for  L00/ISL from SVXII </a:t>
            </a:r>
          </a:p>
          <a:p>
            <a:pPr lvl="2"/>
            <a:r>
              <a:rPr lang="en-US" sz="1814" dirty="0"/>
              <a:t>SVXII driven by varying occupancy</a:t>
            </a:r>
          </a:p>
          <a:p>
            <a:pPr lvl="2"/>
            <a:r>
              <a:rPr lang="en-US" sz="1814" dirty="0"/>
              <a:t>L00/ISL </a:t>
            </a:r>
            <a:r>
              <a:rPr lang="en-US" sz="1814" dirty="0">
                <a:sym typeface="Symbol" pitchFamily="18" charset="2"/>
              </a:rPr>
              <a:t></a:t>
            </a:r>
            <a:r>
              <a:rPr lang="en-US" sz="1814" dirty="0"/>
              <a:t> After L2A so 300 Hz - no resonance danger</a:t>
            </a:r>
          </a:p>
          <a:p>
            <a:endParaRPr lang="en-US" sz="2539" dirty="0"/>
          </a:p>
          <a:p>
            <a:endParaRPr lang="en-US" sz="2539" dirty="0"/>
          </a:p>
          <a:p>
            <a:endParaRPr lang="en-US" sz="2539" dirty="0"/>
          </a:p>
          <a:p>
            <a:r>
              <a:rPr lang="en-US" sz="2539" dirty="0"/>
              <a:t>Also benefits the trigger</a:t>
            </a:r>
          </a:p>
          <a:p>
            <a:pPr lvl="1"/>
            <a:r>
              <a:rPr lang="en-US" sz="2176" dirty="0"/>
              <a:t>Occupancy and various improvements available only to SVXII</a:t>
            </a:r>
          </a:p>
        </p:txBody>
      </p:sp>
      <p:pic>
        <p:nvPicPr>
          <p:cNvPr id="23090" name="Picture 562" descr="svtP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1550" y="3639113"/>
            <a:ext cx="2229857" cy="2487537"/>
          </a:xfrm>
          <a:prstGeom prst="rect">
            <a:avLst/>
          </a:prstGeom>
          <a:noFill/>
          <a:extLst>
            <a:ext uri="{909E8E84-426E-40DD-AFC4-6F175D3DCCD1}">
              <a14:hiddenFill xmlns:a14="http://schemas.microsoft.com/office/drawing/2010/main">
                <a:solidFill>
                  <a:srgbClr val="FFFFFF"/>
                </a:solidFill>
              </a14:hiddenFill>
            </a:ext>
          </a:extLst>
        </p:spPr>
      </p:pic>
      <p:pic>
        <p:nvPicPr>
          <p:cNvPr id="23091" name="Picture 563" descr="svtP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1484" y="3633355"/>
            <a:ext cx="2229857" cy="2488976"/>
          </a:xfrm>
          <a:prstGeom prst="rect">
            <a:avLst/>
          </a:prstGeom>
          <a:noFill/>
          <a:extLst>
            <a:ext uri="{909E8E84-426E-40DD-AFC4-6F175D3DCCD1}">
              <a14:hiddenFill xmlns:a14="http://schemas.microsoft.com/office/drawing/2010/main">
                <a:solidFill>
                  <a:srgbClr val="FFFFFF"/>
                </a:solidFill>
              </a14:hiddenFill>
            </a:ext>
          </a:extLst>
        </p:spPr>
      </p:pic>
      <p:grpSp>
        <p:nvGrpSpPr>
          <p:cNvPr id="23321" name="Group 793"/>
          <p:cNvGrpSpPr>
            <a:grpSpLocks/>
          </p:cNvGrpSpPr>
          <p:nvPr/>
        </p:nvGrpSpPr>
        <p:grpSpPr bwMode="auto">
          <a:xfrm>
            <a:off x="7433216" y="1204946"/>
            <a:ext cx="4471232" cy="1321504"/>
            <a:chOff x="3081" y="917"/>
            <a:chExt cx="3106" cy="918"/>
          </a:xfrm>
        </p:grpSpPr>
        <p:sp>
          <p:nvSpPr>
            <p:cNvPr id="23320" name="Rectangle 792"/>
            <p:cNvSpPr>
              <a:spLocks noChangeArrowheads="1"/>
            </p:cNvSpPr>
            <p:nvPr/>
          </p:nvSpPr>
          <p:spPr bwMode="auto">
            <a:xfrm>
              <a:off x="3093" y="917"/>
              <a:ext cx="3094" cy="9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grpSp>
          <p:nvGrpSpPr>
            <p:cNvPr id="23319" name="Group 791"/>
            <p:cNvGrpSpPr>
              <a:grpSpLocks/>
            </p:cNvGrpSpPr>
            <p:nvPr/>
          </p:nvGrpSpPr>
          <p:grpSpPr bwMode="auto">
            <a:xfrm>
              <a:off x="3081" y="925"/>
              <a:ext cx="3033" cy="886"/>
              <a:chOff x="3166" y="925"/>
              <a:chExt cx="2946" cy="772"/>
            </a:xfrm>
          </p:grpSpPr>
          <p:grpSp>
            <p:nvGrpSpPr>
              <p:cNvPr id="23209" name="Group 681"/>
              <p:cNvGrpSpPr>
                <a:grpSpLocks/>
              </p:cNvGrpSpPr>
              <p:nvPr/>
            </p:nvGrpSpPr>
            <p:grpSpPr bwMode="auto">
              <a:xfrm>
                <a:off x="3590" y="944"/>
                <a:ext cx="196" cy="110"/>
                <a:chOff x="480" y="1056"/>
                <a:chExt cx="480" cy="144"/>
              </a:xfrm>
            </p:grpSpPr>
            <p:sp>
              <p:nvSpPr>
                <p:cNvPr id="23210" name="Line 682"/>
                <p:cNvSpPr>
                  <a:spLocks noChangeShapeType="1"/>
                </p:cNvSpPr>
                <p:nvPr/>
              </p:nvSpPr>
              <p:spPr bwMode="auto">
                <a:xfrm>
                  <a:off x="480" y="1200"/>
                  <a:ext cx="192"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11" name="Line 683"/>
                <p:cNvSpPr>
                  <a:spLocks noChangeShapeType="1"/>
                </p:cNvSpPr>
                <p:nvPr/>
              </p:nvSpPr>
              <p:spPr bwMode="auto">
                <a:xfrm flipV="1">
                  <a:off x="672" y="1056"/>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12" name="Line 684"/>
                <p:cNvSpPr>
                  <a:spLocks noChangeShapeType="1"/>
                </p:cNvSpPr>
                <p:nvPr/>
              </p:nvSpPr>
              <p:spPr bwMode="auto">
                <a:xfrm>
                  <a:off x="672" y="1056"/>
                  <a:ext cx="144"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13" name="Line 685"/>
                <p:cNvSpPr>
                  <a:spLocks noChangeShapeType="1"/>
                </p:cNvSpPr>
                <p:nvPr/>
              </p:nvSpPr>
              <p:spPr bwMode="auto">
                <a:xfrm>
                  <a:off x="816" y="1056"/>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14" name="Line 686"/>
                <p:cNvSpPr>
                  <a:spLocks noChangeShapeType="1"/>
                </p:cNvSpPr>
                <p:nvPr/>
              </p:nvSpPr>
              <p:spPr bwMode="auto">
                <a:xfrm>
                  <a:off x="816" y="1200"/>
                  <a:ext cx="144"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sp>
            <p:nvSpPr>
              <p:cNvPr id="23215" name="Line 687"/>
              <p:cNvSpPr>
                <a:spLocks noChangeShapeType="1"/>
              </p:cNvSpPr>
              <p:nvPr/>
            </p:nvSpPr>
            <p:spPr bwMode="auto">
              <a:xfrm>
                <a:off x="4431" y="1201"/>
                <a:ext cx="1681" cy="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16" name="Line 688"/>
              <p:cNvSpPr>
                <a:spLocks noChangeShapeType="1"/>
              </p:cNvSpPr>
              <p:nvPr/>
            </p:nvSpPr>
            <p:spPr bwMode="auto">
              <a:xfrm>
                <a:off x="3600" y="1201"/>
                <a:ext cx="214" cy="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17" name="Line 689"/>
              <p:cNvSpPr>
                <a:spLocks noChangeShapeType="1"/>
              </p:cNvSpPr>
              <p:nvPr/>
            </p:nvSpPr>
            <p:spPr bwMode="auto">
              <a:xfrm flipH="1">
                <a:off x="3983" y="1201"/>
                <a:ext cx="0"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nvGrpSpPr>
              <p:cNvPr id="23218" name="Group 690"/>
              <p:cNvGrpSpPr>
                <a:grpSpLocks/>
              </p:cNvGrpSpPr>
              <p:nvPr/>
            </p:nvGrpSpPr>
            <p:grpSpPr bwMode="auto">
              <a:xfrm>
                <a:off x="3814" y="1091"/>
                <a:ext cx="169" cy="110"/>
                <a:chOff x="1296" y="960"/>
                <a:chExt cx="720" cy="144"/>
              </a:xfrm>
            </p:grpSpPr>
            <p:sp>
              <p:nvSpPr>
                <p:cNvPr id="23219" name="Line 691"/>
                <p:cNvSpPr>
                  <a:spLocks noChangeShapeType="1"/>
                </p:cNvSpPr>
                <p:nvPr/>
              </p:nvSpPr>
              <p:spPr bwMode="auto">
                <a:xfrm flipV="1">
                  <a:off x="1296" y="960"/>
                  <a:ext cx="0" cy="144"/>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20" name="Line 692"/>
                <p:cNvSpPr>
                  <a:spLocks noChangeShapeType="1"/>
                </p:cNvSpPr>
                <p:nvPr/>
              </p:nvSpPr>
              <p:spPr bwMode="auto">
                <a:xfrm>
                  <a:off x="1296" y="960"/>
                  <a:ext cx="720" cy="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21" name="Line 693"/>
                <p:cNvSpPr>
                  <a:spLocks noChangeShapeType="1"/>
                </p:cNvSpPr>
                <p:nvPr/>
              </p:nvSpPr>
              <p:spPr bwMode="auto">
                <a:xfrm flipH="1">
                  <a:off x="2016" y="960"/>
                  <a:ext cx="0" cy="144"/>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sp>
            <p:nvSpPr>
              <p:cNvPr id="23222" name="Line 694"/>
              <p:cNvSpPr>
                <a:spLocks noChangeShapeType="1"/>
              </p:cNvSpPr>
              <p:nvPr/>
            </p:nvSpPr>
            <p:spPr bwMode="auto">
              <a:xfrm>
                <a:off x="3983" y="1201"/>
                <a:ext cx="280" cy="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29" name="Text Box 701"/>
              <p:cNvSpPr txBox="1">
                <a:spLocks noChangeArrowheads="1"/>
              </p:cNvSpPr>
              <p:nvPr/>
            </p:nvSpPr>
            <p:spPr bwMode="auto">
              <a:xfrm>
                <a:off x="3166" y="925"/>
                <a:ext cx="392" cy="20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32" b="1">
                    <a:solidFill>
                      <a:srgbClr val="000000"/>
                    </a:solidFill>
                    <a:latin typeface="Arial" pitchFamily="34" charset="0"/>
                  </a:rPr>
                  <a:t>L1A</a:t>
                </a:r>
              </a:p>
            </p:txBody>
          </p:sp>
          <p:sp>
            <p:nvSpPr>
              <p:cNvPr id="23230" name="Text Box 702"/>
              <p:cNvSpPr txBox="1">
                <a:spLocks noChangeArrowheads="1"/>
              </p:cNvSpPr>
              <p:nvPr/>
            </p:nvSpPr>
            <p:spPr bwMode="auto">
              <a:xfrm>
                <a:off x="3177" y="1202"/>
                <a:ext cx="337" cy="20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32" b="1">
                    <a:solidFill>
                      <a:srgbClr val="00CCFF"/>
                    </a:solidFill>
                    <a:latin typeface="Arial" pitchFamily="34" charset="0"/>
                  </a:rPr>
                  <a:t>RO</a:t>
                </a:r>
              </a:p>
            </p:txBody>
          </p:sp>
          <p:sp>
            <p:nvSpPr>
              <p:cNvPr id="23231" name="Text Box 703"/>
              <p:cNvSpPr txBox="1">
                <a:spLocks noChangeArrowheads="1"/>
              </p:cNvSpPr>
              <p:nvPr/>
            </p:nvSpPr>
            <p:spPr bwMode="auto">
              <a:xfrm>
                <a:off x="3179" y="1054"/>
                <a:ext cx="376" cy="20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32" b="1">
                    <a:solidFill>
                      <a:srgbClr val="00CCFF"/>
                    </a:solidFill>
                    <a:latin typeface="Arial" pitchFamily="34" charset="0"/>
                  </a:rPr>
                  <a:t>DIG</a:t>
                </a:r>
              </a:p>
            </p:txBody>
          </p:sp>
          <p:sp>
            <p:nvSpPr>
              <p:cNvPr id="23233" name="Rectangle 705"/>
              <p:cNvSpPr>
                <a:spLocks noChangeArrowheads="1"/>
              </p:cNvSpPr>
              <p:nvPr/>
            </p:nvSpPr>
            <p:spPr bwMode="auto">
              <a:xfrm>
                <a:off x="3983" y="1253"/>
                <a:ext cx="140" cy="110"/>
              </a:xfrm>
              <a:prstGeom prst="rect">
                <a:avLst/>
              </a:prstGeom>
              <a:solidFill>
                <a:srgbClr val="00FF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3234" name="Rectangle 706"/>
              <p:cNvSpPr>
                <a:spLocks noChangeArrowheads="1"/>
              </p:cNvSpPr>
              <p:nvPr/>
            </p:nvSpPr>
            <p:spPr bwMode="auto">
              <a:xfrm>
                <a:off x="4123" y="1253"/>
                <a:ext cx="140" cy="110"/>
              </a:xfrm>
              <a:prstGeom prst="rect">
                <a:avLst/>
              </a:prstGeom>
              <a:solidFill>
                <a:srgbClr val="80008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grpSp>
            <p:nvGrpSpPr>
              <p:cNvPr id="23235" name="Group 707"/>
              <p:cNvGrpSpPr>
                <a:grpSpLocks/>
              </p:cNvGrpSpPr>
              <p:nvPr/>
            </p:nvGrpSpPr>
            <p:grpSpPr bwMode="auto">
              <a:xfrm>
                <a:off x="3927" y="944"/>
                <a:ext cx="196" cy="110"/>
                <a:chOff x="480" y="1056"/>
                <a:chExt cx="480" cy="144"/>
              </a:xfrm>
            </p:grpSpPr>
            <p:sp>
              <p:nvSpPr>
                <p:cNvPr id="23236" name="Line 708"/>
                <p:cNvSpPr>
                  <a:spLocks noChangeShapeType="1"/>
                </p:cNvSpPr>
                <p:nvPr/>
              </p:nvSpPr>
              <p:spPr bwMode="auto">
                <a:xfrm>
                  <a:off x="480" y="1200"/>
                  <a:ext cx="192"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37" name="Line 709"/>
                <p:cNvSpPr>
                  <a:spLocks noChangeShapeType="1"/>
                </p:cNvSpPr>
                <p:nvPr/>
              </p:nvSpPr>
              <p:spPr bwMode="auto">
                <a:xfrm flipV="1">
                  <a:off x="672" y="1056"/>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38" name="Line 710"/>
                <p:cNvSpPr>
                  <a:spLocks noChangeShapeType="1"/>
                </p:cNvSpPr>
                <p:nvPr/>
              </p:nvSpPr>
              <p:spPr bwMode="auto">
                <a:xfrm>
                  <a:off x="672" y="1056"/>
                  <a:ext cx="144"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39" name="Line 711"/>
                <p:cNvSpPr>
                  <a:spLocks noChangeShapeType="1"/>
                </p:cNvSpPr>
                <p:nvPr/>
              </p:nvSpPr>
              <p:spPr bwMode="auto">
                <a:xfrm>
                  <a:off x="816" y="1056"/>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40" name="Line 712"/>
                <p:cNvSpPr>
                  <a:spLocks noChangeShapeType="1"/>
                </p:cNvSpPr>
                <p:nvPr/>
              </p:nvSpPr>
              <p:spPr bwMode="auto">
                <a:xfrm>
                  <a:off x="816" y="1200"/>
                  <a:ext cx="144"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sp>
            <p:nvSpPr>
              <p:cNvPr id="23243" name="Line 715"/>
              <p:cNvSpPr>
                <a:spLocks noChangeShapeType="1"/>
              </p:cNvSpPr>
              <p:nvPr/>
            </p:nvSpPr>
            <p:spPr bwMode="auto">
              <a:xfrm>
                <a:off x="3590" y="1363"/>
                <a:ext cx="393" cy="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44" name="Line 716"/>
              <p:cNvSpPr>
                <a:spLocks noChangeShapeType="1"/>
              </p:cNvSpPr>
              <p:nvPr/>
            </p:nvSpPr>
            <p:spPr bwMode="auto">
              <a:xfrm>
                <a:off x="4123" y="1054"/>
                <a:ext cx="1989"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51" name="Line 723"/>
              <p:cNvSpPr>
                <a:spLocks noChangeShapeType="1"/>
              </p:cNvSpPr>
              <p:nvPr/>
            </p:nvSpPr>
            <p:spPr bwMode="auto">
              <a:xfrm>
                <a:off x="3758" y="1054"/>
                <a:ext cx="197"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52" name="Line 724"/>
              <p:cNvSpPr>
                <a:spLocks noChangeShapeType="1"/>
              </p:cNvSpPr>
              <p:nvPr/>
            </p:nvSpPr>
            <p:spPr bwMode="auto">
              <a:xfrm>
                <a:off x="4263" y="1363"/>
                <a:ext cx="168" cy="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53" name="Line 725"/>
              <p:cNvSpPr>
                <a:spLocks noChangeShapeType="1"/>
              </p:cNvSpPr>
              <p:nvPr/>
            </p:nvSpPr>
            <p:spPr bwMode="auto">
              <a:xfrm>
                <a:off x="3983" y="1253"/>
                <a:ext cx="280" cy="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54" name="Rectangle 726"/>
              <p:cNvSpPr>
                <a:spLocks noChangeArrowheads="1"/>
              </p:cNvSpPr>
              <p:nvPr/>
            </p:nvSpPr>
            <p:spPr bwMode="auto">
              <a:xfrm>
                <a:off x="4431" y="1253"/>
                <a:ext cx="140" cy="110"/>
              </a:xfrm>
              <a:prstGeom prst="rect">
                <a:avLst/>
              </a:prstGeom>
              <a:solidFill>
                <a:srgbClr val="00FF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3255" name="Rectangle 727"/>
              <p:cNvSpPr>
                <a:spLocks noChangeArrowheads="1"/>
              </p:cNvSpPr>
              <p:nvPr/>
            </p:nvSpPr>
            <p:spPr bwMode="auto">
              <a:xfrm>
                <a:off x="4571" y="1253"/>
                <a:ext cx="140" cy="110"/>
              </a:xfrm>
              <a:prstGeom prst="rect">
                <a:avLst/>
              </a:prstGeom>
              <a:solidFill>
                <a:srgbClr val="80008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3256" name="Line 728"/>
              <p:cNvSpPr>
                <a:spLocks noChangeShapeType="1"/>
              </p:cNvSpPr>
              <p:nvPr/>
            </p:nvSpPr>
            <p:spPr bwMode="auto">
              <a:xfrm>
                <a:off x="3983" y="1253"/>
                <a:ext cx="0" cy="11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57" name="Line 729"/>
              <p:cNvSpPr>
                <a:spLocks noChangeShapeType="1"/>
              </p:cNvSpPr>
              <p:nvPr/>
            </p:nvSpPr>
            <p:spPr bwMode="auto">
              <a:xfrm>
                <a:off x="4711" y="1253"/>
                <a:ext cx="0" cy="11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58" name="Line 730"/>
              <p:cNvSpPr>
                <a:spLocks noChangeShapeType="1"/>
              </p:cNvSpPr>
              <p:nvPr/>
            </p:nvSpPr>
            <p:spPr bwMode="auto">
              <a:xfrm>
                <a:off x="4431" y="1253"/>
                <a:ext cx="0" cy="11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59" name="Line 731"/>
              <p:cNvSpPr>
                <a:spLocks noChangeShapeType="1"/>
              </p:cNvSpPr>
              <p:nvPr/>
            </p:nvSpPr>
            <p:spPr bwMode="auto">
              <a:xfrm>
                <a:off x="4263" y="1253"/>
                <a:ext cx="0" cy="11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60" name="Line 732"/>
              <p:cNvSpPr>
                <a:spLocks noChangeShapeType="1"/>
              </p:cNvSpPr>
              <p:nvPr/>
            </p:nvSpPr>
            <p:spPr bwMode="auto">
              <a:xfrm>
                <a:off x="4431" y="1253"/>
                <a:ext cx="280" cy="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61" name="Text Box 733"/>
              <p:cNvSpPr txBox="1">
                <a:spLocks noChangeArrowheads="1"/>
              </p:cNvSpPr>
              <p:nvPr/>
            </p:nvSpPr>
            <p:spPr bwMode="auto">
              <a:xfrm>
                <a:off x="3584" y="1219"/>
                <a:ext cx="438" cy="15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88" b="1">
                    <a:solidFill>
                      <a:srgbClr val="800080"/>
                    </a:solidFill>
                    <a:latin typeface="Arial" pitchFamily="34" charset="0"/>
                  </a:rPr>
                  <a:t>SVXII </a:t>
                </a:r>
                <a:r>
                  <a:rPr lang="en-US" sz="1088" b="1" i="1">
                    <a:solidFill>
                      <a:srgbClr val="800080"/>
                    </a:solidFill>
                    <a:latin typeface="Arial" pitchFamily="34" charset="0"/>
                  </a:rPr>
                  <a:t>z</a:t>
                </a:r>
                <a:endParaRPr lang="en-US" sz="1088" b="1">
                  <a:solidFill>
                    <a:srgbClr val="800080"/>
                  </a:solidFill>
                  <a:latin typeface="Arial" pitchFamily="34" charset="0"/>
                </a:endParaRPr>
              </a:p>
            </p:txBody>
          </p:sp>
          <p:sp>
            <p:nvSpPr>
              <p:cNvPr id="23262" name="Text Box 734"/>
              <p:cNvSpPr txBox="1">
                <a:spLocks noChangeArrowheads="1"/>
              </p:cNvSpPr>
              <p:nvPr/>
            </p:nvSpPr>
            <p:spPr bwMode="auto">
              <a:xfrm>
                <a:off x="3506" y="1216"/>
                <a:ext cx="173" cy="15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88" b="1">
                    <a:solidFill>
                      <a:srgbClr val="00FF00"/>
                    </a:solidFill>
                    <a:latin typeface="Arial" pitchFamily="34" charset="0"/>
                    <a:sym typeface="Symbol" pitchFamily="18" charset="2"/>
                  </a:rPr>
                  <a:t></a:t>
                </a:r>
                <a:endParaRPr lang="en-US" sz="1088" b="1">
                  <a:solidFill>
                    <a:srgbClr val="00FF00"/>
                  </a:solidFill>
                  <a:latin typeface="Arial" pitchFamily="34" charset="0"/>
                </a:endParaRPr>
              </a:p>
            </p:txBody>
          </p:sp>
          <p:sp>
            <p:nvSpPr>
              <p:cNvPr id="23263" name="Line 735"/>
              <p:cNvSpPr>
                <a:spLocks noChangeShapeType="1"/>
              </p:cNvSpPr>
              <p:nvPr/>
            </p:nvSpPr>
            <p:spPr bwMode="auto">
              <a:xfrm>
                <a:off x="4711" y="1363"/>
                <a:ext cx="1401" cy="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65" name="Line 737"/>
              <p:cNvSpPr>
                <a:spLocks noChangeShapeType="1"/>
              </p:cNvSpPr>
              <p:nvPr/>
            </p:nvSpPr>
            <p:spPr bwMode="auto">
              <a:xfrm>
                <a:off x="5327" y="1662"/>
                <a:ext cx="757"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67" name="Line 739"/>
              <p:cNvSpPr>
                <a:spLocks noChangeShapeType="1"/>
              </p:cNvSpPr>
              <p:nvPr/>
            </p:nvSpPr>
            <p:spPr bwMode="auto">
              <a:xfrm>
                <a:off x="5355" y="1510"/>
                <a:ext cx="757"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68" name="Line 740"/>
              <p:cNvSpPr>
                <a:spLocks noChangeShapeType="1"/>
              </p:cNvSpPr>
              <p:nvPr/>
            </p:nvSpPr>
            <p:spPr bwMode="auto">
              <a:xfrm>
                <a:off x="3618" y="1510"/>
                <a:ext cx="196"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69" name="Line 741"/>
              <p:cNvSpPr>
                <a:spLocks noChangeShapeType="1"/>
              </p:cNvSpPr>
              <p:nvPr/>
            </p:nvSpPr>
            <p:spPr bwMode="auto">
              <a:xfrm flipH="1">
                <a:off x="3983" y="1510"/>
                <a:ext cx="0"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nvGrpSpPr>
              <p:cNvPr id="23270" name="Group 742"/>
              <p:cNvGrpSpPr>
                <a:grpSpLocks/>
              </p:cNvGrpSpPr>
              <p:nvPr/>
            </p:nvGrpSpPr>
            <p:grpSpPr bwMode="auto">
              <a:xfrm>
                <a:off x="3814" y="1399"/>
                <a:ext cx="421" cy="111"/>
                <a:chOff x="1296" y="960"/>
                <a:chExt cx="720" cy="144"/>
              </a:xfrm>
            </p:grpSpPr>
            <p:sp>
              <p:nvSpPr>
                <p:cNvPr id="23271" name="Line 743"/>
                <p:cNvSpPr>
                  <a:spLocks noChangeShapeType="1"/>
                </p:cNvSpPr>
                <p:nvPr/>
              </p:nvSpPr>
              <p:spPr bwMode="auto">
                <a:xfrm flipV="1">
                  <a:off x="1296" y="960"/>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72" name="Line 744"/>
                <p:cNvSpPr>
                  <a:spLocks noChangeShapeType="1"/>
                </p:cNvSpPr>
                <p:nvPr/>
              </p:nvSpPr>
              <p:spPr bwMode="auto">
                <a:xfrm>
                  <a:off x="1296" y="960"/>
                  <a:ext cx="720"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73" name="Line 745"/>
                <p:cNvSpPr>
                  <a:spLocks noChangeShapeType="1"/>
                </p:cNvSpPr>
                <p:nvPr/>
              </p:nvSpPr>
              <p:spPr bwMode="auto">
                <a:xfrm flipH="1">
                  <a:off x="2016" y="960"/>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sp>
            <p:nvSpPr>
              <p:cNvPr id="23274" name="Line 746"/>
              <p:cNvSpPr>
                <a:spLocks noChangeShapeType="1"/>
              </p:cNvSpPr>
              <p:nvPr/>
            </p:nvSpPr>
            <p:spPr bwMode="auto">
              <a:xfrm>
                <a:off x="4235" y="1510"/>
                <a:ext cx="84"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81" name="Text Box 753"/>
              <p:cNvSpPr txBox="1">
                <a:spLocks noChangeArrowheads="1"/>
              </p:cNvSpPr>
              <p:nvPr/>
            </p:nvSpPr>
            <p:spPr bwMode="auto">
              <a:xfrm>
                <a:off x="3179" y="1349"/>
                <a:ext cx="376" cy="20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32" b="1">
                    <a:solidFill>
                      <a:srgbClr val="000000"/>
                    </a:solidFill>
                    <a:latin typeface="Arial" pitchFamily="34" charset="0"/>
                  </a:rPr>
                  <a:t>DIG</a:t>
                </a:r>
              </a:p>
            </p:txBody>
          </p:sp>
          <p:sp>
            <p:nvSpPr>
              <p:cNvPr id="23282" name="Text Box 754"/>
              <p:cNvSpPr txBox="1">
                <a:spLocks noChangeArrowheads="1"/>
              </p:cNvSpPr>
              <p:nvPr/>
            </p:nvSpPr>
            <p:spPr bwMode="auto">
              <a:xfrm>
                <a:off x="3177" y="1489"/>
                <a:ext cx="337" cy="20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32" b="1">
                    <a:solidFill>
                      <a:srgbClr val="000000"/>
                    </a:solidFill>
                    <a:latin typeface="Arial" pitchFamily="34" charset="0"/>
                  </a:rPr>
                  <a:t>RO</a:t>
                </a:r>
              </a:p>
            </p:txBody>
          </p:sp>
          <p:sp>
            <p:nvSpPr>
              <p:cNvPr id="23283" name="Rectangle 755"/>
              <p:cNvSpPr>
                <a:spLocks noChangeArrowheads="1"/>
              </p:cNvSpPr>
              <p:nvPr/>
            </p:nvSpPr>
            <p:spPr bwMode="auto">
              <a:xfrm>
                <a:off x="4235" y="1552"/>
                <a:ext cx="140" cy="110"/>
              </a:xfrm>
              <a:prstGeom prst="rect">
                <a:avLst/>
              </a:prstGeom>
              <a:solidFill>
                <a:srgbClr val="00FF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3284" name="Rectangle 756"/>
              <p:cNvSpPr>
                <a:spLocks noChangeArrowheads="1"/>
              </p:cNvSpPr>
              <p:nvPr/>
            </p:nvSpPr>
            <p:spPr bwMode="auto">
              <a:xfrm>
                <a:off x="4375" y="1552"/>
                <a:ext cx="196" cy="110"/>
              </a:xfrm>
              <a:prstGeom prst="rect">
                <a:avLst/>
              </a:prstGeom>
              <a:solidFill>
                <a:srgbClr val="3366FF"/>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3285" name="Rectangle 757"/>
              <p:cNvSpPr>
                <a:spLocks noChangeArrowheads="1"/>
              </p:cNvSpPr>
              <p:nvPr/>
            </p:nvSpPr>
            <p:spPr bwMode="auto">
              <a:xfrm>
                <a:off x="4571" y="1552"/>
                <a:ext cx="364" cy="110"/>
              </a:xfrm>
              <a:prstGeom prst="rect">
                <a:avLst/>
              </a:prstGeom>
              <a:solidFill>
                <a:srgbClr val="FF00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grpSp>
            <p:nvGrpSpPr>
              <p:cNvPr id="23286" name="Group 758"/>
              <p:cNvGrpSpPr>
                <a:grpSpLocks/>
              </p:cNvGrpSpPr>
              <p:nvPr/>
            </p:nvGrpSpPr>
            <p:grpSpPr bwMode="auto">
              <a:xfrm>
                <a:off x="4935" y="1399"/>
                <a:ext cx="420" cy="111"/>
                <a:chOff x="1296" y="960"/>
                <a:chExt cx="720" cy="144"/>
              </a:xfrm>
            </p:grpSpPr>
            <p:sp>
              <p:nvSpPr>
                <p:cNvPr id="23287" name="Line 759"/>
                <p:cNvSpPr>
                  <a:spLocks noChangeShapeType="1"/>
                </p:cNvSpPr>
                <p:nvPr/>
              </p:nvSpPr>
              <p:spPr bwMode="auto">
                <a:xfrm flipV="1">
                  <a:off x="1296" y="960"/>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88" name="Line 760"/>
                <p:cNvSpPr>
                  <a:spLocks noChangeShapeType="1"/>
                </p:cNvSpPr>
                <p:nvPr/>
              </p:nvSpPr>
              <p:spPr bwMode="auto">
                <a:xfrm>
                  <a:off x="1296" y="960"/>
                  <a:ext cx="720"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89" name="Line 761"/>
                <p:cNvSpPr>
                  <a:spLocks noChangeShapeType="1"/>
                </p:cNvSpPr>
                <p:nvPr/>
              </p:nvSpPr>
              <p:spPr bwMode="auto">
                <a:xfrm flipH="1">
                  <a:off x="2016" y="960"/>
                  <a:ext cx="0" cy="144"/>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sp>
            <p:nvSpPr>
              <p:cNvPr id="23290" name="Line 762"/>
              <p:cNvSpPr>
                <a:spLocks noChangeShapeType="1"/>
              </p:cNvSpPr>
              <p:nvPr/>
            </p:nvSpPr>
            <p:spPr bwMode="auto">
              <a:xfrm>
                <a:off x="4319" y="1510"/>
                <a:ext cx="616"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293" name="Line 765"/>
              <p:cNvSpPr>
                <a:spLocks noChangeShapeType="1"/>
              </p:cNvSpPr>
              <p:nvPr/>
            </p:nvSpPr>
            <p:spPr bwMode="auto">
              <a:xfrm>
                <a:off x="3590" y="1662"/>
                <a:ext cx="645"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00" name="Line 772"/>
              <p:cNvSpPr>
                <a:spLocks noChangeShapeType="1"/>
              </p:cNvSpPr>
              <p:nvPr/>
            </p:nvSpPr>
            <p:spPr bwMode="auto">
              <a:xfrm>
                <a:off x="4935" y="1662"/>
                <a:ext cx="420"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01" name="Line 773"/>
              <p:cNvSpPr>
                <a:spLocks noChangeShapeType="1"/>
              </p:cNvSpPr>
              <p:nvPr/>
            </p:nvSpPr>
            <p:spPr bwMode="auto">
              <a:xfrm>
                <a:off x="4235" y="1552"/>
                <a:ext cx="700"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02" name="Rectangle 774"/>
              <p:cNvSpPr>
                <a:spLocks noChangeArrowheads="1"/>
              </p:cNvSpPr>
              <p:nvPr/>
            </p:nvSpPr>
            <p:spPr bwMode="auto">
              <a:xfrm>
                <a:off x="5355" y="1552"/>
                <a:ext cx="141" cy="110"/>
              </a:xfrm>
              <a:prstGeom prst="rect">
                <a:avLst/>
              </a:prstGeom>
              <a:solidFill>
                <a:srgbClr val="00FF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3303" name="Rectangle 775"/>
              <p:cNvSpPr>
                <a:spLocks noChangeArrowheads="1"/>
              </p:cNvSpPr>
              <p:nvPr/>
            </p:nvSpPr>
            <p:spPr bwMode="auto">
              <a:xfrm>
                <a:off x="5496" y="1552"/>
                <a:ext cx="196" cy="110"/>
              </a:xfrm>
              <a:prstGeom prst="rect">
                <a:avLst/>
              </a:prstGeom>
              <a:solidFill>
                <a:srgbClr val="3366FF"/>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3304" name="Rectangle 776"/>
              <p:cNvSpPr>
                <a:spLocks noChangeArrowheads="1"/>
              </p:cNvSpPr>
              <p:nvPr/>
            </p:nvSpPr>
            <p:spPr bwMode="auto">
              <a:xfrm>
                <a:off x="5692" y="1552"/>
                <a:ext cx="364" cy="110"/>
              </a:xfrm>
              <a:prstGeom prst="rect">
                <a:avLst/>
              </a:prstGeom>
              <a:solidFill>
                <a:srgbClr val="FF00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70"/>
              </a:p>
            </p:txBody>
          </p:sp>
          <p:sp>
            <p:nvSpPr>
              <p:cNvPr id="23305" name="Line 777"/>
              <p:cNvSpPr>
                <a:spLocks noChangeShapeType="1"/>
              </p:cNvSpPr>
              <p:nvPr/>
            </p:nvSpPr>
            <p:spPr bwMode="auto">
              <a:xfrm>
                <a:off x="4235" y="1552"/>
                <a:ext cx="0" cy="11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06" name="Line 778"/>
              <p:cNvSpPr>
                <a:spLocks noChangeShapeType="1"/>
              </p:cNvSpPr>
              <p:nvPr/>
            </p:nvSpPr>
            <p:spPr bwMode="auto">
              <a:xfrm>
                <a:off x="6056" y="1552"/>
                <a:ext cx="0" cy="11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07" name="Line 779"/>
              <p:cNvSpPr>
                <a:spLocks noChangeShapeType="1"/>
              </p:cNvSpPr>
              <p:nvPr/>
            </p:nvSpPr>
            <p:spPr bwMode="auto">
              <a:xfrm>
                <a:off x="5355" y="1552"/>
                <a:ext cx="0" cy="11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08" name="Line 780"/>
              <p:cNvSpPr>
                <a:spLocks noChangeShapeType="1"/>
              </p:cNvSpPr>
              <p:nvPr/>
            </p:nvSpPr>
            <p:spPr bwMode="auto">
              <a:xfrm>
                <a:off x="4935" y="1552"/>
                <a:ext cx="0" cy="11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09" name="Line 781"/>
              <p:cNvSpPr>
                <a:spLocks noChangeShapeType="1"/>
              </p:cNvSpPr>
              <p:nvPr/>
            </p:nvSpPr>
            <p:spPr bwMode="auto">
              <a:xfrm>
                <a:off x="5355" y="1552"/>
                <a:ext cx="701"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10" name="Text Box 782"/>
              <p:cNvSpPr txBox="1">
                <a:spLocks noChangeArrowheads="1"/>
              </p:cNvSpPr>
              <p:nvPr/>
            </p:nvSpPr>
            <p:spPr bwMode="auto">
              <a:xfrm>
                <a:off x="3891" y="1515"/>
                <a:ext cx="286" cy="15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88" b="1">
                    <a:solidFill>
                      <a:srgbClr val="FF0000"/>
                    </a:solidFill>
                    <a:latin typeface="Arial" pitchFamily="34" charset="0"/>
                  </a:rPr>
                  <a:t>L00</a:t>
                </a:r>
              </a:p>
            </p:txBody>
          </p:sp>
          <p:sp>
            <p:nvSpPr>
              <p:cNvPr id="23311" name="Text Box 783"/>
              <p:cNvSpPr txBox="1">
                <a:spLocks noChangeArrowheads="1"/>
              </p:cNvSpPr>
              <p:nvPr/>
            </p:nvSpPr>
            <p:spPr bwMode="auto">
              <a:xfrm>
                <a:off x="3599" y="1516"/>
                <a:ext cx="344" cy="15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88" b="1">
                    <a:solidFill>
                      <a:srgbClr val="3366FF"/>
                    </a:solidFill>
                    <a:latin typeface="Arial" pitchFamily="34" charset="0"/>
                  </a:rPr>
                  <a:t>ISL </a:t>
                </a:r>
                <a:r>
                  <a:rPr lang="en-US" sz="1088" b="1" i="1">
                    <a:solidFill>
                      <a:srgbClr val="3366FF"/>
                    </a:solidFill>
                    <a:latin typeface="Arial" pitchFamily="34" charset="0"/>
                  </a:rPr>
                  <a:t>z</a:t>
                </a:r>
                <a:endParaRPr lang="en-US" sz="1088" b="1">
                  <a:solidFill>
                    <a:srgbClr val="3366FF"/>
                  </a:solidFill>
                  <a:latin typeface="Arial" pitchFamily="34" charset="0"/>
                </a:endParaRPr>
              </a:p>
            </p:txBody>
          </p:sp>
          <p:sp>
            <p:nvSpPr>
              <p:cNvPr id="23312" name="Text Box 784"/>
              <p:cNvSpPr txBox="1">
                <a:spLocks noChangeArrowheads="1"/>
              </p:cNvSpPr>
              <p:nvPr/>
            </p:nvSpPr>
            <p:spPr bwMode="auto">
              <a:xfrm>
                <a:off x="3514" y="1515"/>
                <a:ext cx="173" cy="15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88" b="1">
                    <a:solidFill>
                      <a:srgbClr val="00FF00"/>
                    </a:solidFill>
                    <a:latin typeface="Arial" pitchFamily="34" charset="0"/>
                    <a:sym typeface="Symbol" pitchFamily="18" charset="2"/>
                  </a:rPr>
                  <a:t></a:t>
                </a:r>
                <a:endParaRPr lang="en-US" sz="1088" b="1">
                  <a:solidFill>
                    <a:srgbClr val="00FF00"/>
                  </a:solidFill>
                  <a:latin typeface="Arial" pitchFamily="34" charset="0"/>
                </a:endParaRPr>
              </a:p>
            </p:txBody>
          </p:sp>
          <p:sp>
            <p:nvSpPr>
              <p:cNvPr id="23313" name="Line 785"/>
              <p:cNvSpPr>
                <a:spLocks noChangeShapeType="1"/>
              </p:cNvSpPr>
              <p:nvPr/>
            </p:nvSpPr>
            <p:spPr bwMode="auto">
              <a:xfrm>
                <a:off x="6056" y="1662"/>
                <a:ext cx="56"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nvGrpSpPr>
              <p:cNvPr id="23314" name="Group 786"/>
              <p:cNvGrpSpPr>
                <a:grpSpLocks/>
              </p:cNvGrpSpPr>
              <p:nvPr/>
            </p:nvGrpSpPr>
            <p:grpSpPr bwMode="auto">
              <a:xfrm>
                <a:off x="4263" y="1091"/>
                <a:ext cx="168" cy="110"/>
                <a:chOff x="1296" y="960"/>
                <a:chExt cx="720" cy="144"/>
              </a:xfrm>
            </p:grpSpPr>
            <p:sp>
              <p:nvSpPr>
                <p:cNvPr id="23315" name="Line 787"/>
                <p:cNvSpPr>
                  <a:spLocks noChangeShapeType="1"/>
                </p:cNvSpPr>
                <p:nvPr/>
              </p:nvSpPr>
              <p:spPr bwMode="auto">
                <a:xfrm flipV="1">
                  <a:off x="1296" y="960"/>
                  <a:ext cx="0" cy="144"/>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16" name="Line 788"/>
                <p:cNvSpPr>
                  <a:spLocks noChangeShapeType="1"/>
                </p:cNvSpPr>
                <p:nvPr/>
              </p:nvSpPr>
              <p:spPr bwMode="auto">
                <a:xfrm>
                  <a:off x="1296" y="960"/>
                  <a:ext cx="720" cy="0"/>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17" name="Line 789"/>
                <p:cNvSpPr>
                  <a:spLocks noChangeShapeType="1"/>
                </p:cNvSpPr>
                <p:nvPr/>
              </p:nvSpPr>
              <p:spPr bwMode="auto">
                <a:xfrm flipH="1">
                  <a:off x="2016" y="960"/>
                  <a:ext cx="0" cy="144"/>
                </a:xfrm>
                <a:prstGeom prst="line">
                  <a:avLst/>
                </a:prstGeom>
                <a:noFill/>
                <a:ln w="28575">
                  <a:solidFill>
                    <a:srgbClr val="00CC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grpSp>
        </p:grpSp>
      </p:grpSp>
      <p:sp>
        <p:nvSpPr>
          <p:cNvPr id="23322" name="Line 794"/>
          <p:cNvSpPr>
            <a:spLocks noChangeShapeType="1"/>
          </p:cNvSpPr>
          <p:nvPr/>
        </p:nvSpPr>
        <p:spPr bwMode="auto">
          <a:xfrm flipV="1">
            <a:off x="8649631" y="2054279"/>
            <a:ext cx="0" cy="81478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24" name="Text Box 796"/>
          <p:cNvSpPr txBox="1">
            <a:spLocks noChangeArrowheads="1"/>
          </p:cNvSpPr>
          <p:nvPr/>
        </p:nvSpPr>
        <p:spPr bwMode="auto">
          <a:xfrm>
            <a:off x="8652510" y="2827314"/>
            <a:ext cx="2038398" cy="37151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814"/>
              <a:t>Big Gain!</a:t>
            </a:r>
          </a:p>
        </p:txBody>
      </p:sp>
      <p:sp>
        <p:nvSpPr>
          <p:cNvPr id="23325" name="Line 797"/>
          <p:cNvSpPr>
            <a:spLocks noChangeShapeType="1"/>
          </p:cNvSpPr>
          <p:nvPr/>
        </p:nvSpPr>
        <p:spPr bwMode="auto">
          <a:xfrm flipV="1">
            <a:off x="10688029" y="2422803"/>
            <a:ext cx="0" cy="814783"/>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3326" name="Line 798"/>
          <p:cNvSpPr>
            <a:spLocks noChangeShapeType="1"/>
          </p:cNvSpPr>
          <p:nvPr/>
        </p:nvSpPr>
        <p:spPr bwMode="auto">
          <a:xfrm flipV="1">
            <a:off x="9291669" y="2005334"/>
            <a:ext cx="0" cy="81478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70"/>
          </a:p>
        </p:txBody>
      </p:sp>
      <p:sp>
        <p:nvSpPr>
          <p:cNvPr id="2" name="Date Placeholder 1"/>
          <p:cNvSpPr>
            <a:spLocks noGrp="1"/>
          </p:cNvSpPr>
          <p:nvPr>
            <p:ph type="dt" sz="half" idx="10"/>
          </p:nvPr>
        </p:nvSpPr>
        <p:spPr/>
        <p:txBody>
          <a:bodyPr/>
          <a:lstStyle/>
          <a:p>
            <a:r>
              <a:rPr lang="en-US"/>
              <a:t>November 22, 2024</a:t>
            </a:r>
          </a:p>
        </p:txBody>
      </p:sp>
      <p:sp>
        <p:nvSpPr>
          <p:cNvPr id="3" name="Footer Placeholder 2"/>
          <p:cNvSpPr>
            <a:spLocks noGrp="1"/>
          </p:cNvSpPr>
          <p:nvPr>
            <p:ph type="ftr" sz="quarter" idx="12"/>
          </p:nvPr>
        </p:nvSpPr>
        <p:spPr/>
        <p:txBody>
          <a:bodyPr/>
          <a:lstStyle/>
          <a:p>
            <a:r>
              <a:rPr lang="en-US"/>
              <a:t>EDIT 2024 -- Putting it all together   |    S. Nahn</a:t>
            </a:r>
            <a:endParaRPr lang="en-US" dirty="0"/>
          </a:p>
        </p:txBody>
      </p:sp>
      <p:sp>
        <p:nvSpPr>
          <p:cNvPr id="4" name="Slide Number Placeholder 3"/>
          <p:cNvSpPr>
            <a:spLocks noGrp="1"/>
          </p:cNvSpPr>
          <p:nvPr>
            <p:ph type="sldNum" sz="quarter" idx="11"/>
          </p:nvPr>
        </p:nvSpPr>
        <p:spPr/>
        <p:txBody>
          <a:bodyPr/>
          <a:lstStyle/>
          <a:p>
            <a:fld id="{8A7F0B31-3059-45DE-9B5A-A019F848CFB0}" type="slidenum">
              <a:rPr lang="en-US" smtClean="0"/>
              <a:pPr/>
              <a:t>37</a:t>
            </a:fld>
            <a:endParaRPr lang="en-US" dirty="0"/>
          </a:p>
        </p:txBody>
      </p:sp>
    </p:spTree>
    <p:extLst>
      <p:ext uri="{BB962C8B-B14F-4D97-AF65-F5344CB8AC3E}">
        <p14:creationId xmlns:p14="http://schemas.microsoft.com/office/powerpoint/2010/main" val="57514947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286870" y="121184"/>
            <a:ext cx="11797553" cy="872366"/>
          </a:xfrm>
          <a:ln/>
        </p:spPr>
        <p:txBody>
          <a:bodyPr/>
          <a:lstStyle/>
          <a:p>
            <a:r>
              <a:rPr lang="en-GB" dirty="0"/>
              <a:t>Other Mitigation </a:t>
            </a:r>
          </a:p>
        </p:txBody>
      </p:sp>
      <p:sp>
        <p:nvSpPr>
          <p:cNvPr id="23554" name="Rectangle 2"/>
          <p:cNvSpPr>
            <a:spLocks noGrp="1" noChangeArrowheads="1"/>
          </p:cNvSpPr>
          <p:nvPr>
            <p:ph idx="1"/>
          </p:nvPr>
        </p:nvSpPr>
        <p:spPr>
          <a:xfrm>
            <a:off x="286870" y="1020639"/>
            <a:ext cx="11797553" cy="5562408"/>
          </a:xfrm>
          <a:ln/>
        </p:spPr>
        <p:txBody>
          <a:bodyPr>
            <a:normAutofit fontScale="92500" lnSpcReduction="10000"/>
          </a:bodyPr>
          <a:lstStyle/>
          <a:p>
            <a:r>
              <a:rPr lang="en-US" dirty="0"/>
              <a:t>Preliminary reaction</a:t>
            </a:r>
          </a:p>
          <a:p>
            <a:pPr lvl="1"/>
            <a:r>
              <a:rPr lang="en-US" dirty="0"/>
              <a:t>Administrative limit on L1A rate (gut reaction) and testing</a:t>
            </a:r>
          </a:p>
          <a:p>
            <a:pPr lvl="2"/>
            <a:r>
              <a:rPr lang="en-US" dirty="0"/>
              <a:t>First incident due to unforeseen race condition exposed by new configuration</a:t>
            </a:r>
          </a:p>
          <a:p>
            <a:pPr lvl="1"/>
            <a:r>
              <a:rPr lang="en-US" dirty="0"/>
              <a:t>Reduction of current though wire bonds</a:t>
            </a:r>
          </a:p>
          <a:p>
            <a:r>
              <a:rPr lang="en-US" dirty="0"/>
              <a:t>Implementation of hardware resonance protection</a:t>
            </a:r>
          </a:p>
          <a:p>
            <a:pPr lvl="1"/>
            <a:r>
              <a:rPr lang="en-US" dirty="0"/>
              <a:t>Count consecutive equal time intervals, pull brake if count &gt; n</a:t>
            </a:r>
          </a:p>
          <a:p>
            <a:pPr lvl="1"/>
            <a:r>
              <a:rPr lang="en-US" dirty="0">
                <a:sym typeface="Symbol"/>
              </a:rPr>
              <a:t> </a:t>
            </a:r>
            <a:r>
              <a:rPr lang="en-US" dirty="0"/>
              <a:t>No failures since implementation</a:t>
            </a:r>
          </a:p>
          <a:p>
            <a:pPr lvl="1"/>
            <a:r>
              <a:rPr lang="en-US" dirty="0"/>
              <a:t>Adopted by both ATLAS and CMS (more detectors in B field)</a:t>
            </a:r>
          </a:p>
          <a:p>
            <a:r>
              <a:rPr lang="en-US" dirty="0"/>
              <a:t>Morals</a:t>
            </a:r>
          </a:p>
          <a:p>
            <a:pPr lvl="1"/>
            <a:r>
              <a:rPr lang="en-US" dirty="0"/>
              <a:t>Test at expected operating points in the expected environment</a:t>
            </a:r>
          </a:p>
          <a:p>
            <a:pPr lvl="1"/>
            <a:r>
              <a:rPr lang="en-US" dirty="0"/>
              <a:t>In the end, detector does not factorize into individual </a:t>
            </a:r>
            <a:r>
              <a:rPr lang="en-US" dirty="0" err="1"/>
              <a:t>subdetectors</a:t>
            </a:r>
            <a:r>
              <a:rPr lang="en-US" dirty="0"/>
              <a:t> – complex yet subtle correlations abound</a:t>
            </a:r>
          </a:p>
          <a:p>
            <a:pPr lvl="1"/>
            <a:endParaRPr lang="en-US" dirty="0"/>
          </a:p>
        </p:txBody>
      </p:sp>
      <p:sp>
        <p:nvSpPr>
          <p:cNvPr id="2" name="Date Placeholder 1"/>
          <p:cNvSpPr>
            <a:spLocks noGrp="1"/>
          </p:cNvSpPr>
          <p:nvPr>
            <p:ph type="dt" sz="half" idx="10"/>
          </p:nvPr>
        </p:nvSpPr>
        <p:spPr>
          <a:xfrm>
            <a:off x="1" y="6581016"/>
            <a:ext cx="3606896" cy="265669"/>
          </a:xfrm>
        </p:spPr>
        <p:txBody>
          <a:bodyPr/>
          <a:lstStyle/>
          <a:p>
            <a:r>
              <a:rPr lang="en-US"/>
              <a:t>November 22, 2024</a:t>
            </a:r>
          </a:p>
        </p:txBody>
      </p:sp>
      <p:sp>
        <p:nvSpPr>
          <p:cNvPr id="4" name="Slide Number Placeholder 3"/>
          <p:cNvSpPr>
            <a:spLocks noGrp="1"/>
          </p:cNvSpPr>
          <p:nvPr>
            <p:ph type="sldNum" sz="quarter" idx="11"/>
          </p:nvPr>
        </p:nvSpPr>
        <p:spPr>
          <a:xfrm>
            <a:off x="10935925" y="6584288"/>
            <a:ext cx="1246473" cy="259119"/>
          </a:xfrm>
        </p:spPr>
        <p:txBody>
          <a:bodyPr/>
          <a:lstStyle/>
          <a:p>
            <a:fld id="{8A7F0B31-3059-45DE-9B5A-A019F848CFB0}" type="slidenum">
              <a:rPr lang="en-US" smtClean="0"/>
              <a:pPr/>
              <a:t>38</a:t>
            </a:fld>
            <a:endParaRPr lang="en-US" dirty="0"/>
          </a:p>
        </p:txBody>
      </p:sp>
      <p:sp>
        <p:nvSpPr>
          <p:cNvPr id="3" name="Footer Placeholder 2"/>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spTree>
    <p:extLst>
      <p:ext uri="{BB962C8B-B14F-4D97-AF65-F5344CB8AC3E}">
        <p14:creationId xmlns:p14="http://schemas.microsoft.com/office/powerpoint/2010/main" val="183352186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86870" y="10275"/>
            <a:ext cx="11797553" cy="872366"/>
          </a:xfrm>
        </p:spPr>
        <p:txBody>
          <a:bodyPr/>
          <a:lstStyle/>
          <a:p>
            <a:r>
              <a:rPr lang="en-US" dirty="0"/>
              <a:t>The Large Hadron Collider</a:t>
            </a:r>
          </a:p>
        </p:txBody>
      </p:sp>
      <p:sp>
        <p:nvSpPr>
          <p:cNvPr id="9" name="Date Placeholder 8"/>
          <p:cNvSpPr>
            <a:spLocks noGrp="1"/>
          </p:cNvSpPr>
          <p:nvPr>
            <p:ph type="dt" sz="half" idx="10"/>
          </p:nvPr>
        </p:nvSpPr>
        <p:spPr>
          <a:xfrm>
            <a:off x="1" y="6581016"/>
            <a:ext cx="3606896" cy="265669"/>
          </a:xfrm>
        </p:spPr>
        <p:txBody>
          <a:bodyPr/>
          <a:lstStyle/>
          <a:p>
            <a:r>
              <a:rPr lang="en-US"/>
              <a:t>November 22, 2024</a:t>
            </a:r>
          </a:p>
        </p:txBody>
      </p:sp>
      <p:sp>
        <p:nvSpPr>
          <p:cNvPr id="10" name="Slide Number Placeholder 9"/>
          <p:cNvSpPr>
            <a:spLocks noGrp="1"/>
          </p:cNvSpPr>
          <p:nvPr>
            <p:ph type="sldNum" sz="quarter" idx="11"/>
          </p:nvPr>
        </p:nvSpPr>
        <p:spPr>
          <a:xfrm>
            <a:off x="10935925" y="6584288"/>
            <a:ext cx="1246473" cy="259119"/>
          </a:xfrm>
        </p:spPr>
        <p:txBody>
          <a:bodyPr/>
          <a:lstStyle/>
          <a:p>
            <a:fld id="{8A7F0B31-3059-45DE-9B5A-A019F848CFB0}" type="slidenum">
              <a:rPr lang="en-US" smtClean="0"/>
              <a:pPr/>
              <a:t>39</a:t>
            </a:fld>
            <a:endParaRPr lang="en-US" dirty="0"/>
          </a:p>
        </p:txBody>
      </p:sp>
      <p:sp>
        <p:nvSpPr>
          <p:cNvPr id="11" name="Footer Placeholder 10"/>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pic>
        <p:nvPicPr>
          <p:cNvPr id="17411" name="Picture 3"/>
          <p:cNvPicPr>
            <a:picLocks noChangeAspect="1" noChangeArrowheads="1"/>
          </p:cNvPicPr>
          <p:nvPr/>
        </p:nvPicPr>
        <p:blipFill>
          <a:blip r:embed="rId4"/>
          <a:srcRect/>
          <a:stretch>
            <a:fillRect/>
          </a:stretch>
        </p:blipFill>
        <p:spPr bwMode="auto">
          <a:xfrm>
            <a:off x="3006734" y="845014"/>
            <a:ext cx="6221720" cy="5614232"/>
          </a:xfrm>
          <a:prstGeom prst="rect">
            <a:avLst/>
          </a:prstGeom>
          <a:noFill/>
          <a:ln w="9525">
            <a:noFill/>
            <a:miter lim="800000"/>
            <a:headEnd/>
            <a:tailEnd/>
          </a:ln>
        </p:spPr>
      </p:pic>
      <p:pic>
        <p:nvPicPr>
          <p:cNvPr id="177156" name="Picture 4"/>
          <p:cNvPicPr>
            <a:picLocks noChangeAspect="1" noChangeArrowheads="1"/>
          </p:cNvPicPr>
          <p:nvPr/>
        </p:nvPicPr>
        <p:blipFill>
          <a:blip r:embed="rId5"/>
          <a:srcRect/>
          <a:stretch>
            <a:fillRect/>
          </a:stretch>
        </p:blipFill>
        <p:spPr bwMode="auto">
          <a:xfrm>
            <a:off x="3022569" y="2021123"/>
            <a:ext cx="6198688" cy="4112785"/>
          </a:xfrm>
          <a:prstGeom prst="rect">
            <a:avLst/>
          </a:prstGeom>
          <a:noFill/>
          <a:ln w="9525">
            <a:noFill/>
            <a:miter lim="800000"/>
            <a:headEnd/>
            <a:tailEnd/>
          </a:ln>
        </p:spPr>
      </p:pic>
      <p:sp>
        <p:nvSpPr>
          <p:cNvPr id="177157" name="Oval 5"/>
          <p:cNvSpPr>
            <a:spLocks noChangeArrowheads="1"/>
          </p:cNvSpPr>
          <p:nvPr/>
        </p:nvSpPr>
        <p:spPr bwMode="auto">
          <a:xfrm>
            <a:off x="3476025" y="4711637"/>
            <a:ext cx="122362" cy="89252"/>
          </a:xfrm>
          <a:prstGeom prst="ellipse">
            <a:avLst/>
          </a:prstGeom>
          <a:solidFill>
            <a:srgbClr val="FFFF00"/>
          </a:solidFill>
          <a:ln w="9525">
            <a:solidFill>
              <a:srgbClr val="FFFF00"/>
            </a:solidFill>
            <a:round/>
            <a:headEnd/>
            <a:tailEnd/>
          </a:ln>
        </p:spPr>
        <p:txBody>
          <a:bodyPr wrap="none" anchor="ctr"/>
          <a:lstStyle/>
          <a:p>
            <a:endParaRPr lang="en-US" sz="1270"/>
          </a:p>
        </p:txBody>
      </p:sp>
      <p:sp>
        <p:nvSpPr>
          <p:cNvPr id="177158" name="Oval 6"/>
          <p:cNvSpPr>
            <a:spLocks noChangeArrowheads="1"/>
          </p:cNvSpPr>
          <p:nvPr/>
        </p:nvSpPr>
        <p:spPr bwMode="auto">
          <a:xfrm>
            <a:off x="8569141" y="5424212"/>
            <a:ext cx="122362" cy="89252"/>
          </a:xfrm>
          <a:prstGeom prst="ellipse">
            <a:avLst/>
          </a:prstGeom>
          <a:solidFill>
            <a:srgbClr val="FFFF00"/>
          </a:solidFill>
          <a:ln w="9525">
            <a:solidFill>
              <a:srgbClr val="FFFF00"/>
            </a:solidFill>
            <a:round/>
            <a:headEnd/>
            <a:tailEnd/>
          </a:ln>
        </p:spPr>
        <p:txBody>
          <a:bodyPr wrap="none" lIns="91400" tIns="45700" rIns="91400" bIns="45700" anchor="ctr"/>
          <a:lstStyle/>
          <a:p>
            <a:pPr algn="ctr" defTabSz="914112" eaLnBrk="1" hangingPunct="1"/>
            <a:r>
              <a:rPr lang="en-US" sz="1814" i="1">
                <a:solidFill>
                  <a:schemeClr val="tx1"/>
                </a:solidFill>
                <a:latin typeface="Arial" charset="0"/>
              </a:rPr>
              <a:t>`</a:t>
            </a:r>
          </a:p>
        </p:txBody>
      </p:sp>
      <p:sp useBgFill="1">
        <p:nvSpPr>
          <p:cNvPr id="177162" name="Text Box 10"/>
          <p:cNvSpPr txBox="1">
            <a:spLocks noChangeArrowheads="1"/>
          </p:cNvSpPr>
          <p:nvPr/>
        </p:nvSpPr>
        <p:spPr bwMode="auto">
          <a:xfrm>
            <a:off x="7847929" y="823421"/>
            <a:ext cx="2563832" cy="1097183"/>
          </a:xfrm>
          <a:prstGeom prst="rect">
            <a:avLst/>
          </a:prstGeom>
          <a:ln w="9525">
            <a:noFill/>
            <a:miter lim="800000"/>
            <a:headEnd/>
            <a:tailEnd/>
          </a:ln>
        </p:spPr>
        <p:txBody>
          <a:bodyPr lIns="91400" tIns="45700" rIns="91400" bIns="45700">
            <a:spAutoFit/>
          </a:bodyPr>
          <a:lstStyle/>
          <a:p>
            <a:pPr algn="l" defTabSz="914112" eaLnBrk="1" hangingPunct="1"/>
            <a:r>
              <a:rPr lang="en-US" sz="2358" b="1" i="1">
                <a:solidFill>
                  <a:srgbClr val="FFFFFF"/>
                </a:solidFill>
                <a:latin typeface="Arial" charset="0"/>
              </a:rPr>
              <a:t>(Heavy Ions </a:t>
            </a:r>
          </a:p>
          <a:p>
            <a:pPr algn="l" defTabSz="914112" eaLnBrk="1" hangingPunct="1"/>
            <a:r>
              <a:rPr lang="en-US" sz="2358" b="1" i="1">
                <a:solidFill>
                  <a:srgbClr val="FFFFFF"/>
                </a:solidFill>
                <a:latin typeface="Arial" charset="0"/>
              </a:rPr>
              <a:t>5.5 TeV/nucleon)</a:t>
            </a:r>
          </a:p>
          <a:p>
            <a:pPr algn="l" defTabSz="914112" eaLnBrk="1" hangingPunct="1"/>
            <a:endParaRPr lang="en-US" sz="1814" b="1" i="1">
              <a:solidFill>
                <a:srgbClr val="FFFFFF"/>
              </a:solidFill>
              <a:latin typeface="Arial" charset="0"/>
            </a:endParaRPr>
          </a:p>
        </p:txBody>
      </p:sp>
      <p:sp useBgFill="1">
        <p:nvSpPr>
          <p:cNvPr id="177159" name="Text Box 7"/>
          <p:cNvSpPr txBox="1">
            <a:spLocks noChangeArrowheads="1"/>
          </p:cNvSpPr>
          <p:nvPr/>
        </p:nvSpPr>
        <p:spPr bwMode="auto">
          <a:xfrm>
            <a:off x="2387728" y="783113"/>
            <a:ext cx="5486113" cy="1180860"/>
          </a:xfrm>
          <a:prstGeom prst="rect">
            <a:avLst/>
          </a:prstGeom>
          <a:ln w="9525">
            <a:noFill/>
            <a:miter lim="800000"/>
            <a:headEnd/>
            <a:tailEnd/>
          </a:ln>
        </p:spPr>
        <p:txBody>
          <a:bodyPr lIns="91400" tIns="45700" rIns="91400" bIns="45700">
            <a:spAutoFit/>
          </a:bodyPr>
          <a:lstStyle/>
          <a:p>
            <a:pPr algn="l" defTabSz="914112" eaLnBrk="1" hangingPunct="1"/>
            <a:r>
              <a:rPr lang="en-US" sz="2358" b="1" i="1" dirty="0">
                <a:solidFill>
                  <a:srgbClr val="FFFFFF"/>
                </a:solidFill>
                <a:latin typeface="Arial" charset="0"/>
              </a:rPr>
              <a:t>Proton - Proton Collisions</a:t>
            </a:r>
          </a:p>
          <a:p>
            <a:pPr algn="l" defTabSz="914112" eaLnBrk="1" hangingPunct="1"/>
            <a:r>
              <a:rPr lang="en-US" sz="2358" b="1" i="1" dirty="0">
                <a:solidFill>
                  <a:srgbClr val="FFFFFF"/>
                </a:solidFill>
                <a:latin typeface="Arial" charset="0"/>
              </a:rPr>
              <a:t>Initially: 10</a:t>
            </a:r>
            <a:r>
              <a:rPr lang="en-US" sz="2358" b="1" i="1" baseline="30000" dirty="0">
                <a:solidFill>
                  <a:srgbClr val="FFFFFF"/>
                </a:solidFill>
                <a:latin typeface="Arial" charset="0"/>
              </a:rPr>
              <a:t>6</a:t>
            </a:r>
            <a:r>
              <a:rPr lang="en-US" sz="2358" b="1" i="1" dirty="0">
                <a:solidFill>
                  <a:srgbClr val="FFFFFF"/>
                </a:solidFill>
                <a:latin typeface="Arial" charset="0"/>
              </a:rPr>
              <a:t> events/s, 7 </a:t>
            </a:r>
            <a:r>
              <a:rPr lang="en-US" sz="2358" b="1" i="1" dirty="0" err="1">
                <a:solidFill>
                  <a:srgbClr val="FFFFFF"/>
                </a:solidFill>
                <a:latin typeface="Arial" charset="0"/>
              </a:rPr>
              <a:t>TeV</a:t>
            </a:r>
            <a:endParaRPr lang="en-US" sz="2358" b="1" i="1" dirty="0">
              <a:solidFill>
                <a:srgbClr val="FFFFFF"/>
              </a:solidFill>
              <a:latin typeface="Arial" charset="0"/>
            </a:endParaRPr>
          </a:p>
          <a:p>
            <a:pPr algn="l" defTabSz="914112" eaLnBrk="1" hangingPunct="1"/>
            <a:r>
              <a:rPr lang="en-US" sz="2358" b="1" i="1" dirty="0">
                <a:solidFill>
                  <a:srgbClr val="FFFFFF"/>
                </a:solidFill>
                <a:latin typeface="Arial" charset="0"/>
              </a:rPr>
              <a:t>Eventually: 10</a:t>
            </a:r>
            <a:r>
              <a:rPr lang="en-US" sz="2358" b="1" i="1" baseline="30000" dirty="0">
                <a:solidFill>
                  <a:srgbClr val="FFFFFF"/>
                </a:solidFill>
                <a:latin typeface="Arial" charset="0"/>
              </a:rPr>
              <a:t>9</a:t>
            </a:r>
            <a:r>
              <a:rPr lang="en-US" sz="2358" b="1" i="1" dirty="0">
                <a:solidFill>
                  <a:srgbClr val="FFFFFF"/>
                </a:solidFill>
                <a:latin typeface="Arial" charset="0"/>
              </a:rPr>
              <a:t> events/s, 14 </a:t>
            </a:r>
            <a:r>
              <a:rPr lang="en-US" sz="2358" b="1" i="1" dirty="0" err="1">
                <a:solidFill>
                  <a:srgbClr val="FFFFFF"/>
                </a:solidFill>
                <a:latin typeface="Arial" charset="0"/>
              </a:rPr>
              <a:t>TeV</a:t>
            </a:r>
            <a:endParaRPr lang="en-US" sz="2358" b="1" i="1" dirty="0">
              <a:solidFill>
                <a:srgbClr val="FFFFFF"/>
              </a:solidFill>
              <a:latin typeface="Arial"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77156"/>
                                        </p:tgtEl>
                                        <p:attrNameLst>
                                          <p:attrName>style.visibility</p:attrName>
                                        </p:attrNameLst>
                                      </p:cBhvr>
                                      <p:to>
                                        <p:strVal val="visible"/>
                                      </p:to>
                                    </p:set>
                                    <p:animEffect transition="in" filter="box(out)">
                                      <p:cBhvr>
                                        <p:cTn id="7" dur="500"/>
                                        <p:tgtEl>
                                          <p:spTgt spid="17715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715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7158"/>
                                        </p:tgtEl>
                                        <p:attrNameLst>
                                          <p:attrName>style.visibility</p:attrName>
                                        </p:attrNameLst>
                                      </p:cBhvr>
                                      <p:to>
                                        <p:strVal val="visible"/>
                                      </p:to>
                                    </p:set>
                                  </p:childTnLst>
                                </p:cTn>
                              </p:par>
                              <p:par>
                                <p:cTn id="12" presetID="0" presetClass="path" presetSubtype="0" repeatCount="indefinite" fill="hold" grpId="1" nodeType="withEffect">
                                  <p:stCondLst>
                                    <p:cond delay="0"/>
                                  </p:stCondLst>
                                  <p:childTnLst>
                                    <p:animMotion origin="layout" path="M 3.75E-6 -2.22222E-6 C 0.01276 -0.0118 0.01588 -0.02176 0.05 -0.03102 C 0.08424 -0.04028 0.15364 -0.05625 0.20481 -0.05555 C 0.25612 -0.05486 0.3181 -0.04398 0.35729 -0.02662 C 0.39648 -0.00926 0.4319 0.02292 0.44049 0.04884 C 0.44908 0.07477 0.43685 0.10625 0.40846 0.12894 C 0.38007 0.15162 0.32747 0.17778 0.27031 0.18449 C 0.21302 0.19121 0.11666 0.18426 0.06549 0.16898 C 0.01419 0.15371 -0.02201 0.11852 -0.03698 0.09329 C -0.05196 0.06806 -0.03034 0.03334 -0.02409 0.01783 C -0.0181 0.00232 -0.00495 0.00371 3.75E-6 -2.22222E-6 Z " pathEditMode="relative" rAng="0" ptsTypes="AAAAAAAAAAA">
                                      <p:cBhvr>
                                        <p:cTn id="13" dur="2000" fill="hold"/>
                                        <p:tgtEl>
                                          <p:spTgt spid="177157"/>
                                        </p:tgtEl>
                                        <p:attrNameLst>
                                          <p:attrName>ppt_x</p:attrName>
                                          <p:attrName>ppt_y</p:attrName>
                                        </p:attrNameLst>
                                      </p:cBhvr>
                                      <p:rCtr x="20052" y="6551"/>
                                    </p:animMotion>
                                  </p:childTnLst>
                                </p:cTn>
                              </p:par>
                              <p:par>
                                <p:cTn id="14" presetID="0" presetClass="path" presetSubtype="0" repeatCount="indefinite" fill="hold" grpId="1" nodeType="withEffect">
                                  <p:stCondLst>
                                    <p:cond delay="0"/>
                                  </p:stCondLst>
                                  <p:childTnLst>
                                    <p:animMotion origin="layout" path="M -0.07044 0.05672 C -0.05768 0.04792 -0.00924 0.01922 0.00508 0.00394 C 0.0194 -0.01134 0.01407 -0.02476 0.0155 -0.03495 C 0.0168 -0.04514 0.02396 -0.04189 0.01302 -0.05717 C 0.00209 -0.07245 -0.02396 -0.11088 -0.04935 -0.12708 C -0.07487 -0.14328 -0.11041 -0.14884 -0.13958 -0.15393 C -0.16901 -0.15902 -0.18971 -0.16088 -0.22617 -0.15833 C -0.26263 -0.15578 -0.32161 -0.15115 -0.35846 -0.13819 C -0.39531 -0.12523 -0.43307 -0.10463 -0.44752 -0.08055 C -0.46211 -0.05648 -0.46692 -0.01921 -0.44505 0.00625 C -0.42317 0.03172 -0.36419 0.06042 -0.3164 0.07292 C -0.26875 0.08542 -0.19804 0.0838 -0.15859 0.08172 C -0.11927 0.07963 -0.09336 0.06436 -0.08021 0.06088 C -0.08021 0.06111 -0.07044 0.05672 -0.07044 0.05695 L -0.07044 0.05672 Z " pathEditMode="relative" rAng="0" ptsTypes="AAAAAAAAAAAAAAA">
                                      <p:cBhvr>
                                        <p:cTn id="15" dur="2000" fill="hold"/>
                                        <p:tgtEl>
                                          <p:spTgt spid="177158"/>
                                        </p:tgtEl>
                                        <p:attrNameLst>
                                          <p:attrName>ppt_x</p:attrName>
                                          <p:attrName>ppt_y</p:attrName>
                                        </p:attrNameLst>
                                      </p:cBhvr>
                                      <p:rCtr x="-15000" y="-9491"/>
                                    </p:animMotion>
                                  </p:childTnLst>
                                </p:cTn>
                              </p:par>
                              <p:par>
                                <p:cTn id="16" presetID="1" presetClass="entr" presetSubtype="0" fill="hold" grpId="0" nodeType="withEffect">
                                  <p:stCondLst>
                                    <p:cond delay="0"/>
                                  </p:stCondLst>
                                  <p:childTnLst>
                                    <p:set>
                                      <p:cBhvr>
                                        <p:cTn id="17" dur="1" fill="hold">
                                          <p:stCondLst>
                                            <p:cond delay="0"/>
                                          </p:stCondLst>
                                        </p:cTn>
                                        <p:tgtEl>
                                          <p:spTgt spid="17715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7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7" grpId="0" animBg="1"/>
      <p:bldP spid="177157" grpId="1" animBg="1"/>
      <p:bldP spid="177158" grpId="0" animBg="1"/>
      <p:bldP spid="177158" grpId="1" animBg="1"/>
      <p:bldP spid="177162" grpId="0" animBg="1"/>
      <p:bldP spid="1771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6D7D0-56AD-49B5-9165-E75A177D6B1E}"/>
              </a:ext>
            </a:extLst>
          </p:cNvPr>
          <p:cNvSpPr>
            <a:spLocks noGrp="1"/>
          </p:cNvSpPr>
          <p:nvPr>
            <p:ph type="title"/>
          </p:nvPr>
        </p:nvSpPr>
        <p:spPr/>
        <p:txBody>
          <a:bodyPr/>
          <a:lstStyle/>
          <a:p>
            <a:r>
              <a:rPr lang="en-US" dirty="0"/>
              <a:t>So you have a detector technology, now what?</a:t>
            </a:r>
          </a:p>
        </p:txBody>
      </p:sp>
      <p:sp>
        <p:nvSpPr>
          <p:cNvPr id="3" name="Content Placeholder 2">
            <a:extLst>
              <a:ext uri="{FF2B5EF4-FFF2-40B4-BE49-F238E27FC236}">
                <a16:creationId xmlns:a16="http://schemas.microsoft.com/office/drawing/2014/main" id="{054FDF22-CFD7-B8DC-5B6F-A76C1A0E2463}"/>
              </a:ext>
            </a:extLst>
          </p:cNvPr>
          <p:cNvSpPr>
            <a:spLocks noGrp="1"/>
          </p:cNvSpPr>
          <p:nvPr>
            <p:ph idx="1"/>
          </p:nvPr>
        </p:nvSpPr>
        <p:spPr/>
        <p:txBody>
          <a:bodyPr>
            <a:normAutofit fontScale="92500" lnSpcReduction="10000"/>
          </a:bodyPr>
          <a:lstStyle/>
          <a:p>
            <a:r>
              <a:rPr lang="en-US" dirty="0"/>
              <a:t>Several things have to happen to turn a technology into a measurement</a:t>
            </a:r>
          </a:p>
          <a:p>
            <a:pPr lvl="1"/>
            <a:r>
              <a:rPr lang="en-US" dirty="0"/>
              <a:t>Embed the technology into a subdetector</a:t>
            </a:r>
          </a:p>
          <a:p>
            <a:pPr lvl="2"/>
            <a:r>
              <a:rPr lang="en-US" dirty="0"/>
              <a:t>Provide appropriate substructure, power, cooling, slow and fast controls, readout</a:t>
            </a:r>
          </a:p>
          <a:p>
            <a:pPr lvl="2"/>
            <a:r>
              <a:rPr lang="en-US" dirty="0"/>
              <a:t>Prototype, review, prototype, review, prototype, review…</a:t>
            </a:r>
          </a:p>
          <a:p>
            <a:pPr lvl="2"/>
            <a:r>
              <a:rPr lang="en-US" dirty="0"/>
              <a:t>Mass produce in a layout that balances performance vs cost, with industrialized production and quality control</a:t>
            </a:r>
          </a:p>
          <a:p>
            <a:pPr lvl="1"/>
            <a:r>
              <a:rPr lang="en-US" dirty="0"/>
              <a:t>Attach or otherwise marry your subdetector to other subdetectors of your experiment, in the appropriate environment</a:t>
            </a:r>
          </a:p>
          <a:p>
            <a:pPr lvl="2"/>
            <a:r>
              <a:rPr lang="en-US" dirty="0"/>
              <a:t>Get all the interfaces and protocols correct</a:t>
            </a:r>
          </a:p>
          <a:p>
            <a:pPr lvl="1"/>
            <a:r>
              <a:rPr lang="en-US" dirty="0"/>
              <a:t>Commission the detector</a:t>
            </a:r>
          </a:p>
          <a:p>
            <a:pPr lvl="2"/>
            <a:r>
              <a:rPr lang="en-US" dirty="0"/>
              <a:t>Figure out timing, calibration, alignment that maximizes the performance</a:t>
            </a:r>
          </a:p>
          <a:p>
            <a:pPr lvl="1"/>
            <a:r>
              <a:rPr lang="en-US" dirty="0"/>
              <a:t>Operate the detector</a:t>
            </a:r>
          </a:p>
          <a:p>
            <a:pPr lvl="2"/>
            <a:r>
              <a:rPr lang="en-US" dirty="0"/>
              <a:t>24/7 while the beam is on, take “physics quality” data, put out any fires that jeopardize that goal</a:t>
            </a:r>
          </a:p>
        </p:txBody>
      </p:sp>
      <p:sp>
        <p:nvSpPr>
          <p:cNvPr id="4" name="Date Placeholder 3">
            <a:extLst>
              <a:ext uri="{FF2B5EF4-FFF2-40B4-BE49-F238E27FC236}">
                <a16:creationId xmlns:a16="http://schemas.microsoft.com/office/drawing/2014/main" id="{BCCEF1C4-6EF0-3693-E8E9-94CAEEBF57E5}"/>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8EF9C77D-1A1B-0E38-39A0-0DD00F4374A7}"/>
              </a:ext>
            </a:extLst>
          </p:cNvPr>
          <p:cNvSpPr>
            <a:spLocks noGrp="1"/>
          </p:cNvSpPr>
          <p:nvPr>
            <p:ph type="sldNum" sz="quarter" idx="11"/>
          </p:nvPr>
        </p:nvSpPr>
        <p:spPr/>
        <p:txBody>
          <a:bodyPr/>
          <a:lstStyle/>
          <a:p>
            <a:fld id="{8A7F0B31-3059-45DE-9B5A-A019F848CFB0}" type="slidenum">
              <a:rPr lang="en-US" smtClean="0"/>
              <a:pPr/>
              <a:t>4</a:t>
            </a:fld>
            <a:endParaRPr lang="en-US" dirty="0"/>
          </a:p>
        </p:txBody>
      </p:sp>
      <p:sp>
        <p:nvSpPr>
          <p:cNvPr id="6" name="Footer Placeholder 5">
            <a:extLst>
              <a:ext uri="{FF2B5EF4-FFF2-40B4-BE49-F238E27FC236}">
                <a16:creationId xmlns:a16="http://schemas.microsoft.com/office/drawing/2014/main" id="{3F344B3A-0CF1-E594-7CC2-BDADB9B74EB2}"/>
              </a:ext>
            </a:extLst>
          </p:cNvPr>
          <p:cNvSpPr>
            <a:spLocks noGrp="1"/>
          </p:cNvSpPr>
          <p:nvPr>
            <p:ph type="ftr" sz="quarter" idx="12"/>
          </p:nvPr>
        </p:nvSpPr>
        <p:spPr/>
        <p:txBody>
          <a:bodyPr/>
          <a:lstStyle/>
          <a:p>
            <a:r>
              <a:rPr lang="en-US"/>
              <a:t>EDIT 2024 -- Putting it all together   |    S. Nahn</a:t>
            </a:r>
            <a:endParaRPr lang="en-US" dirty="0"/>
          </a:p>
        </p:txBody>
      </p:sp>
    </p:spTree>
    <p:extLst>
      <p:ext uri="{BB962C8B-B14F-4D97-AF65-F5344CB8AC3E}">
        <p14:creationId xmlns:p14="http://schemas.microsoft.com/office/powerpoint/2010/main" val="19760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0510028_04-A4-at-144-dpi"/>
          <p:cNvPicPr>
            <a:picLocks noChangeAspect="1" noChangeArrowheads="1"/>
          </p:cNvPicPr>
          <p:nvPr/>
        </p:nvPicPr>
        <p:blipFill>
          <a:blip r:embed="rId3"/>
          <a:srcRect/>
          <a:stretch>
            <a:fillRect/>
          </a:stretch>
        </p:blipFill>
        <p:spPr bwMode="auto">
          <a:xfrm>
            <a:off x="1046375" y="188947"/>
            <a:ext cx="10020693" cy="6531312"/>
          </a:xfrm>
          <a:prstGeom prst="rect">
            <a:avLst/>
          </a:prstGeom>
          <a:noFill/>
        </p:spPr>
      </p:pic>
      <p:sp>
        <p:nvSpPr>
          <p:cNvPr id="3" name="Date Placeholder 2"/>
          <p:cNvSpPr>
            <a:spLocks noGrp="1"/>
          </p:cNvSpPr>
          <p:nvPr>
            <p:ph type="dt" sz="half" idx="10"/>
          </p:nvPr>
        </p:nvSpPr>
        <p:spPr>
          <a:xfrm>
            <a:off x="1" y="6581016"/>
            <a:ext cx="3606896" cy="265669"/>
          </a:xfrm>
        </p:spPr>
        <p:txBody>
          <a:bodyPr/>
          <a:lstStyle/>
          <a:p>
            <a:r>
              <a:rPr lang="en-US"/>
              <a:t>November 22, 2024</a:t>
            </a:r>
            <a:endParaRPr lang="en-US" dirty="0"/>
          </a:p>
        </p:txBody>
      </p:sp>
      <p:sp>
        <p:nvSpPr>
          <p:cNvPr id="4" name="Slide Number Placeholder 3"/>
          <p:cNvSpPr>
            <a:spLocks noGrp="1"/>
          </p:cNvSpPr>
          <p:nvPr>
            <p:ph type="sldNum" sz="quarter" idx="11"/>
          </p:nvPr>
        </p:nvSpPr>
        <p:spPr>
          <a:xfrm>
            <a:off x="10935925" y="6584288"/>
            <a:ext cx="1246473" cy="259119"/>
          </a:xfrm>
        </p:spPr>
        <p:txBody>
          <a:bodyPr/>
          <a:lstStyle/>
          <a:p>
            <a:fld id="{89305C9B-2655-4149-B993-DE68C6C117C4}" type="slidenum">
              <a:rPr lang="en-US" smtClean="0"/>
              <a:pPr/>
              <a:t>40</a:t>
            </a:fld>
            <a:endParaRPr lang="en-US" dirty="0"/>
          </a:p>
        </p:txBody>
      </p:sp>
      <p:sp>
        <p:nvSpPr>
          <p:cNvPr id="5" name="Footer Placeholder 4"/>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pic>
        <p:nvPicPr>
          <p:cNvPr id="6" name="Picture 2" descr="9402027-Icon"/>
          <p:cNvPicPr>
            <a:picLocks noChangeAspect="1" noChangeArrowheads="1"/>
          </p:cNvPicPr>
          <p:nvPr/>
        </p:nvPicPr>
        <p:blipFill>
          <a:blip r:embed="rId4"/>
          <a:srcRect/>
          <a:stretch>
            <a:fillRect/>
          </a:stretch>
        </p:blipFill>
        <p:spPr bwMode="auto">
          <a:xfrm>
            <a:off x="2284765" y="2166710"/>
            <a:ext cx="5214038" cy="3657697"/>
          </a:xfrm>
          <a:prstGeom prst="rect">
            <a:avLst/>
          </a:prstGeom>
          <a:noFill/>
        </p:spPr>
      </p:pic>
      <p:graphicFrame>
        <p:nvGraphicFramePr>
          <p:cNvPr id="7" name="Object 5"/>
          <p:cNvGraphicFramePr>
            <a:graphicFrameLocks noChangeAspect="1"/>
          </p:cNvGraphicFramePr>
          <p:nvPr/>
        </p:nvGraphicFramePr>
        <p:xfrm>
          <a:off x="2722799" y="2094011"/>
          <a:ext cx="3930204" cy="1334990"/>
        </p:xfrm>
        <a:graphic>
          <a:graphicData uri="http://schemas.openxmlformats.org/presentationml/2006/ole">
            <mc:AlternateContent xmlns:mc="http://schemas.openxmlformats.org/markup-compatibility/2006">
              <mc:Choice xmlns:v="urn:schemas-microsoft-com:vml" Requires="v">
                <p:oleObj name="Equation" r:id="rId5" imgW="2019240" imgH="685800" progId="Equation.DSMT4">
                  <p:embed/>
                </p:oleObj>
              </mc:Choice>
              <mc:Fallback>
                <p:oleObj name="Equation" r:id="rId5" imgW="2019240" imgH="685800" progId="Equation.DSMT4">
                  <p:embed/>
                  <p:pic>
                    <p:nvPicPr>
                      <p:cNvPr id="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2799" y="2094011"/>
                        <a:ext cx="3930204" cy="1334990"/>
                      </a:xfrm>
                      <a:prstGeom prst="rect">
                        <a:avLst/>
                      </a:prstGeom>
                      <a:noFill/>
                    </p:spPr>
                  </p:pic>
                </p:oleObj>
              </mc:Fallback>
            </mc:AlternateContent>
          </a:graphicData>
        </a:graphic>
      </p:graphicFrame>
      <p:sp>
        <p:nvSpPr>
          <p:cNvPr id="8" name="Line 6"/>
          <p:cNvSpPr>
            <a:spLocks noChangeShapeType="1"/>
          </p:cNvSpPr>
          <p:nvPr/>
        </p:nvSpPr>
        <p:spPr bwMode="auto">
          <a:xfrm flipH="1" flipV="1">
            <a:off x="5717673" y="3596715"/>
            <a:ext cx="257751" cy="489916"/>
          </a:xfrm>
          <a:prstGeom prst="line">
            <a:avLst/>
          </a:prstGeom>
          <a:noFill/>
          <a:ln w="76200">
            <a:solidFill>
              <a:srgbClr val="FFFF00"/>
            </a:solidFill>
            <a:round/>
            <a:headEnd/>
            <a:tailEnd type="triangle" w="med" len="med"/>
          </a:ln>
          <a:effectLst/>
        </p:spPr>
        <p:txBody>
          <a:bodyPr/>
          <a:lstStyle/>
          <a:p>
            <a:endParaRPr lang="en-US" sz="1270"/>
          </a:p>
        </p:txBody>
      </p:sp>
      <p:sp>
        <p:nvSpPr>
          <p:cNvPr id="9" name="Line 7"/>
          <p:cNvSpPr>
            <a:spLocks noChangeShapeType="1"/>
          </p:cNvSpPr>
          <p:nvPr/>
        </p:nvSpPr>
        <p:spPr bwMode="auto">
          <a:xfrm flipH="1" flipV="1">
            <a:off x="3656993" y="4312588"/>
            <a:ext cx="257751" cy="489916"/>
          </a:xfrm>
          <a:prstGeom prst="line">
            <a:avLst/>
          </a:prstGeom>
          <a:noFill/>
          <a:ln w="76200">
            <a:solidFill>
              <a:srgbClr val="FFFF00"/>
            </a:solidFill>
            <a:round/>
            <a:headEnd type="triangle" w="med" len="med"/>
            <a:tailEnd/>
          </a:ln>
          <a:effectLst/>
        </p:spPr>
        <p:txBody>
          <a:bodyPr/>
          <a:lstStyle/>
          <a:p>
            <a:endParaRPr lang="en-US" sz="127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9809007"/>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908314" y="83535"/>
            <a:ext cx="8583310" cy="6439051"/>
          </a:xfrm>
          <a:prstGeom prst="rect">
            <a:avLst/>
          </a:prstGeom>
          <a:noFill/>
          <a:ln w="9525">
            <a:noFill/>
            <a:miter lim="800000"/>
            <a:headEnd/>
            <a:tailEnd/>
          </a:ln>
        </p:spPr>
      </p:pic>
      <p:sp>
        <p:nvSpPr>
          <p:cNvPr id="3" name="Date Placeholder 2"/>
          <p:cNvSpPr>
            <a:spLocks noGrp="1"/>
          </p:cNvSpPr>
          <p:nvPr>
            <p:ph type="dt" sz="half" idx="10"/>
          </p:nvPr>
        </p:nvSpPr>
        <p:spPr>
          <a:xfrm>
            <a:off x="1" y="6581016"/>
            <a:ext cx="3606896" cy="265669"/>
          </a:xfrm>
        </p:spPr>
        <p:txBody>
          <a:bodyPr/>
          <a:lstStyle/>
          <a:p>
            <a:r>
              <a:rPr lang="en-US"/>
              <a:t>November 22, 2024</a:t>
            </a:r>
          </a:p>
        </p:txBody>
      </p:sp>
      <p:sp>
        <p:nvSpPr>
          <p:cNvPr id="4" name="Slide Number Placeholder 3"/>
          <p:cNvSpPr>
            <a:spLocks noGrp="1"/>
          </p:cNvSpPr>
          <p:nvPr>
            <p:ph type="sldNum" sz="quarter" idx="11"/>
          </p:nvPr>
        </p:nvSpPr>
        <p:spPr>
          <a:xfrm>
            <a:off x="10935925" y="6584288"/>
            <a:ext cx="1246473" cy="259119"/>
          </a:xfrm>
        </p:spPr>
        <p:txBody>
          <a:bodyPr/>
          <a:lstStyle/>
          <a:p>
            <a:fld id="{8A7F0B31-3059-45DE-9B5A-A019F848CFB0}" type="slidenum">
              <a:rPr lang="en-US" smtClean="0"/>
              <a:pPr/>
              <a:t>41</a:t>
            </a:fld>
            <a:endParaRPr lang="en-US" dirty="0"/>
          </a:p>
        </p:txBody>
      </p:sp>
      <p:sp>
        <p:nvSpPr>
          <p:cNvPr id="5" name="Footer Placeholder 4"/>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86870" y="121184"/>
            <a:ext cx="11797553" cy="872366"/>
          </a:xfrm>
        </p:spPr>
        <p:txBody>
          <a:bodyPr/>
          <a:lstStyle/>
          <a:p>
            <a:r>
              <a:rPr lang="en-US" dirty="0"/>
              <a:t>September 11 2008 things look good…</a:t>
            </a:r>
          </a:p>
        </p:txBody>
      </p:sp>
      <p:sp>
        <p:nvSpPr>
          <p:cNvPr id="6" name="Content Placeholder 5">
            <a:extLst>
              <a:ext uri="{FF2B5EF4-FFF2-40B4-BE49-F238E27FC236}">
                <a16:creationId xmlns:a16="http://schemas.microsoft.com/office/drawing/2014/main" id="{EFC617AC-4C89-9E06-8E3C-E073B1A552D2}"/>
              </a:ext>
            </a:extLst>
          </p:cNvPr>
          <p:cNvSpPr>
            <a:spLocks noGrp="1"/>
          </p:cNvSpPr>
          <p:nvPr>
            <p:ph idx="1"/>
          </p:nvPr>
        </p:nvSpPr>
        <p:spPr/>
        <p:txBody>
          <a:bodyPr/>
          <a:lstStyle/>
          <a:p>
            <a:endParaRPr lang="en-US"/>
          </a:p>
        </p:txBody>
      </p:sp>
      <p:sp>
        <p:nvSpPr>
          <p:cNvPr id="40" name="Date Placeholder 39"/>
          <p:cNvSpPr>
            <a:spLocks noGrp="1"/>
          </p:cNvSpPr>
          <p:nvPr>
            <p:ph type="dt" sz="half" idx="10"/>
          </p:nvPr>
        </p:nvSpPr>
        <p:spPr>
          <a:xfrm>
            <a:off x="-19050" y="6581775"/>
            <a:ext cx="3606800" cy="265113"/>
          </a:xfrm>
        </p:spPr>
        <p:txBody>
          <a:bodyPr/>
          <a:lstStyle/>
          <a:p>
            <a:r>
              <a:rPr lang="en-US"/>
              <a:t>November 22, 2024</a:t>
            </a:r>
          </a:p>
        </p:txBody>
      </p:sp>
      <p:sp>
        <p:nvSpPr>
          <p:cNvPr id="41" name="Slide Number Placeholder 40"/>
          <p:cNvSpPr>
            <a:spLocks noGrp="1"/>
          </p:cNvSpPr>
          <p:nvPr>
            <p:ph type="sldNum" sz="quarter" idx="11"/>
          </p:nvPr>
        </p:nvSpPr>
        <p:spPr>
          <a:xfrm>
            <a:off x="10935925" y="6584288"/>
            <a:ext cx="1246473" cy="259119"/>
          </a:xfrm>
        </p:spPr>
        <p:txBody>
          <a:bodyPr/>
          <a:lstStyle/>
          <a:p>
            <a:fld id="{8A7F0B31-3059-45DE-9B5A-A019F848CFB0}" type="slidenum">
              <a:rPr lang="en-US" smtClean="0"/>
              <a:pPr/>
              <a:t>42</a:t>
            </a:fld>
            <a:endParaRPr lang="en-US" dirty="0"/>
          </a:p>
        </p:txBody>
      </p:sp>
      <p:sp>
        <p:nvSpPr>
          <p:cNvPr id="42" name="Footer Placeholder 41"/>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pic>
        <p:nvPicPr>
          <p:cNvPr id="248836" name="Picture 2"/>
          <p:cNvPicPr>
            <a:picLocks noChangeAspect="1" noChangeArrowheads="1"/>
          </p:cNvPicPr>
          <p:nvPr/>
        </p:nvPicPr>
        <p:blipFill>
          <a:blip r:embed="rId2"/>
          <a:srcRect/>
          <a:stretch>
            <a:fillRect/>
          </a:stretch>
        </p:blipFill>
        <p:spPr bwMode="auto">
          <a:xfrm>
            <a:off x="1267504" y="1108451"/>
            <a:ext cx="3631650" cy="5126265"/>
          </a:xfrm>
          <a:prstGeom prst="rect">
            <a:avLst/>
          </a:prstGeom>
          <a:noFill/>
          <a:ln w="9525">
            <a:noFill/>
            <a:miter lim="800000"/>
            <a:headEnd/>
            <a:tailEnd/>
          </a:ln>
        </p:spPr>
      </p:pic>
      <p:sp>
        <p:nvSpPr>
          <p:cNvPr id="248837" name="Text Box 5"/>
          <p:cNvSpPr txBox="1">
            <a:spLocks noChangeArrowheads="1"/>
          </p:cNvSpPr>
          <p:nvPr/>
        </p:nvSpPr>
        <p:spPr bwMode="auto">
          <a:xfrm>
            <a:off x="7642072" y="1157396"/>
            <a:ext cx="4263057" cy="1096839"/>
          </a:xfrm>
          <a:prstGeom prst="rect">
            <a:avLst/>
          </a:prstGeom>
          <a:noFill/>
          <a:ln w="9525">
            <a:noFill/>
            <a:miter lim="800000"/>
            <a:headEnd/>
            <a:tailEnd/>
          </a:ln>
        </p:spPr>
        <p:txBody>
          <a:bodyPr wrap="square">
            <a:spAutoFit/>
          </a:bodyPr>
          <a:lstStyle/>
          <a:p>
            <a:pPr algn="l"/>
            <a:r>
              <a:rPr lang="en-US" sz="2176" b="1" dirty="0"/>
              <a:t>21:20</a:t>
            </a:r>
          </a:p>
          <a:p>
            <a:pPr algn="l"/>
            <a:r>
              <a:rPr lang="en-US" sz="2176" b="1" dirty="0" err="1"/>
              <a:t>Debunching</a:t>
            </a:r>
            <a:r>
              <a:rPr lang="en-US" sz="2176" b="1" dirty="0"/>
              <a:t> in ~ 25ns  x 10 turns w/o RF</a:t>
            </a:r>
          </a:p>
        </p:txBody>
      </p:sp>
      <p:sp>
        <p:nvSpPr>
          <p:cNvPr id="248838" name="Text Box 6"/>
          <p:cNvSpPr txBox="1">
            <a:spLocks noChangeArrowheads="1"/>
          </p:cNvSpPr>
          <p:nvPr/>
        </p:nvSpPr>
        <p:spPr bwMode="auto">
          <a:xfrm>
            <a:off x="7585931" y="2376692"/>
            <a:ext cx="2676117" cy="1096839"/>
          </a:xfrm>
          <a:prstGeom prst="rect">
            <a:avLst/>
          </a:prstGeom>
          <a:noFill/>
          <a:ln w="9525">
            <a:noFill/>
            <a:miter lim="800000"/>
            <a:headEnd/>
            <a:tailEnd/>
          </a:ln>
        </p:spPr>
        <p:txBody>
          <a:bodyPr>
            <a:spAutoFit/>
          </a:bodyPr>
          <a:lstStyle/>
          <a:p>
            <a:pPr algn="l"/>
            <a:r>
              <a:rPr lang="en-US" sz="2176" b="1"/>
              <a:t>21:26</a:t>
            </a:r>
          </a:p>
          <a:p>
            <a:pPr algn="l"/>
            <a:r>
              <a:rPr lang="en-US" sz="2176" b="1"/>
              <a:t>First RF at wrong injection phase</a:t>
            </a:r>
          </a:p>
        </p:txBody>
      </p:sp>
      <p:sp>
        <p:nvSpPr>
          <p:cNvPr id="248839" name="Text Box 7"/>
          <p:cNvSpPr txBox="1">
            <a:spLocks noChangeArrowheads="1"/>
          </p:cNvSpPr>
          <p:nvPr/>
        </p:nvSpPr>
        <p:spPr bwMode="auto">
          <a:xfrm>
            <a:off x="7568657" y="3973149"/>
            <a:ext cx="3096464" cy="762003"/>
          </a:xfrm>
          <a:prstGeom prst="rect">
            <a:avLst/>
          </a:prstGeom>
          <a:noFill/>
          <a:ln w="9525">
            <a:noFill/>
            <a:miter lim="800000"/>
            <a:headEnd/>
            <a:tailEnd/>
          </a:ln>
        </p:spPr>
        <p:txBody>
          <a:bodyPr>
            <a:spAutoFit/>
          </a:bodyPr>
          <a:lstStyle/>
          <a:p>
            <a:pPr algn="l"/>
            <a:r>
              <a:rPr lang="en-US" sz="2176" b="1" dirty="0"/>
              <a:t>21:38</a:t>
            </a:r>
          </a:p>
          <a:p>
            <a:pPr algn="l"/>
            <a:r>
              <a:rPr lang="en-US" sz="2176" b="1" dirty="0"/>
              <a:t>RF at corrected phase</a:t>
            </a:r>
          </a:p>
        </p:txBody>
      </p:sp>
      <p:pic>
        <p:nvPicPr>
          <p:cNvPr id="248840" name="Picture 2"/>
          <p:cNvPicPr>
            <a:picLocks noChangeAspect="1" noChangeArrowheads="1"/>
          </p:cNvPicPr>
          <p:nvPr/>
        </p:nvPicPr>
        <p:blipFill>
          <a:blip r:embed="rId3"/>
          <a:srcRect/>
          <a:stretch>
            <a:fillRect/>
          </a:stretch>
        </p:blipFill>
        <p:spPr bwMode="auto">
          <a:xfrm>
            <a:off x="1264626" y="1085419"/>
            <a:ext cx="3645316" cy="5172954"/>
          </a:xfrm>
          <a:prstGeom prst="rect">
            <a:avLst/>
          </a:prstGeom>
          <a:noFill/>
          <a:ln w="9525">
            <a:noFill/>
            <a:miter lim="800000"/>
            <a:headEnd/>
            <a:tailEnd/>
          </a:ln>
        </p:spPr>
      </p:pic>
      <p:pic>
        <p:nvPicPr>
          <p:cNvPr id="248841" name="Picture 2"/>
          <p:cNvPicPr>
            <a:picLocks noChangeAspect="1" noChangeArrowheads="1"/>
          </p:cNvPicPr>
          <p:nvPr/>
        </p:nvPicPr>
        <p:blipFill>
          <a:blip r:embed="rId4"/>
          <a:srcRect/>
          <a:stretch>
            <a:fillRect/>
          </a:stretch>
        </p:blipFill>
        <p:spPr bwMode="auto">
          <a:xfrm>
            <a:off x="1271823" y="1105571"/>
            <a:ext cx="3605930" cy="5108611"/>
          </a:xfrm>
          <a:prstGeom prst="rect">
            <a:avLst/>
          </a:prstGeom>
          <a:noFill/>
          <a:ln w="9525">
            <a:noFill/>
            <a:miter lim="800000"/>
            <a:headEnd/>
            <a:tailEnd/>
          </a:ln>
        </p:spPr>
      </p:pic>
      <p:sp>
        <p:nvSpPr>
          <p:cNvPr id="248842" name="Text Box 10"/>
          <p:cNvSpPr txBox="1">
            <a:spLocks noChangeArrowheads="1"/>
          </p:cNvSpPr>
          <p:nvPr/>
        </p:nvSpPr>
        <p:spPr bwMode="auto">
          <a:xfrm>
            <a:off x="7488042" y="5212599"/>
            <a:ext cx="3096464" cy="762003"/>
          </a:xfrm>
          <a:prstGeom prst="rect">
            <a:avLst/>
          </a:prstGeom>
          <a:noFill/>
          <a:ln w="9525">
            <a:noFill/>
            <a:miter lim="800000"/>
            <a:headEnd/>
            <a:tailEnd/>
          </a:ln>
        </p:spPr>
        <p:txBody>
          <a:bodyPr>
            <a:spAutoFit/>
          </a:bodyPr>
          <a:lstStyle/>
          <a:p>
            <a:pPr algn="l"/>
            <a:r>
              <a:rPr lang="en-US" sz="2176" b="1"/>
              <a:t> 21:43</a:t>
            </a:r>
          </a:p>
          <a:p>
            <a:pPr algn="l"/>
            <a:r>
              <a:rPr lang="en-US" sz="2176" b="1"/>
              <a:t>RF at optimal phase</a:t>
            </a:r>
          </a:p>
        </p:txBody>
      </p:sp>
      <p:pic>
        <p:nvPicPr>
          <p:cNvPr id="248843" name="Picture 2"/>
          <p:cNvPicPr>
            <a:picLocks noChangeAspect="1" noChangeArrowheads="1"/>
          </p:cNvPicPr>
          <p:nvPr/>
        </p:nvPicPr>
        <p:blipFill>
          <a:blip r:embed="rId5"/>
          <a:srcRect/>
          <a:stretch>
            <a:fillRect/>
          </a:stretch>
        </p:blipFill>
        <p:spPr bwMode="auto">
          <a:xfrm>
            <a:off x="1293227" y="1084888"/>
            <a:ext cx="3616627" cy="5229872"/>
          </a:xfrm>
          <a:prstGeom prst="rect">
            <a:avLst/>
          </a:prstGeom>
          <a:noFill/>
          <a:ln w="9525">
            <a:noFill/>
            <a:miter lim="800000"/>
            <a:headEnd/>
            <a:tailEnd/>
          </a:ln>
        </p:spPr>
      </p:pic>
      <p:cxnSp>
        <p:nvCxnSpPr>
          <p:cNvPr id="12" name="Straight Connector 11"/>
          <p:cNvCxnSpPr/>
          <p:nvPr/>
        </p:nvCxnSpPr>
        <p:spPr bwMode="auto">
          <a:xfrm rot="16200000" flipH="1">
            <a:off x="5318325" y="2860203"/>
            <a:ext cx="996881" cy="9315"/>
          </a:xfrm>
          <a:prstGeom prst="line">
            <a:avLst/>
          </a:prstGeom>
          <a:solidFill>
            <a:srgbClr val="00B8FF"/>
          </a:solidFill>
          <a:ln w="19050" cap="flat" cmpd="sng" algn="ctr">
            <a:solidFill>
              <a:schemeClr val="bg1"/>
            </a:solidFill>
            <a:prstDash val="solid"/>
            <a:round/>
            <a:headEnd type="triangle" w="med" len="med"/>
            <a:tailEnd type="none" w="med" len="med"/>
          </a:ln>
          <a:effectLst/>
        </p:spPr>
      </p:cxnSp>
      <p:cxnSp>
        <p:nvCxnSpPr>
          <p:cNvPr id="16" name="Straight Connector 15"/>
          <p:cNvCxnSpPr/>
          <p:nvPr/>
        </p:nvCxnSpPr>
        <p:spPr bwMode="auto">
          <a:xfrm>
            <a:off x="5840473" y="3363299"/>
            <a:ext cx="1229794" cy="1440"/>
          </a:xfrm>
          <a:prstGeom prst="line">
            <a:avLst/>
          </a:prstGeom>
          <a:solidFill>
            <a:srgbClr val="00B8FF"/>
          </a:solidFill>
          <a:ln w="19050" cap="flat" cmpd="sng" algn="ctr">
            <a:solidFill>
              <a:schemeClr val="bg1"/>
            </a:solidFill>
            <a:prstDash val="solid"/>
            <a:round/>
            <a:headEnd type="none" w="med" len="med"/>
            <a:tailEnd type="triangle" w="med" len="med"/>
          </a:ln>
          <a:effectLst/>
        </p:spPr>
      </p:cxnSp>
      <p:grpSp>
        <p:nvGrpSpPr>
          <p:cNvPr id="19" name="Group 18"/>
          <p:cNvGrpSpPr/>
          <p:nvPr/>
        </p:nvGrpSpPr>
        <p:grpSpPr>
          <a:xfrm>
            <a:off x="5998860" y="2569841"/>
            <a:ext cx="978241" cy="1557420"/>
            <a:chOff x="4931600" y="2833964"/>
            <a:chExt cx="1508575" cy="1717488"/>
          </a:xfrm>
        </p:grpSpPr>
        <p:sp>
          <p:nvSpPr>
            <p:cNvPr id="17" name="Arc 16"/>
            <p:cNvSpPr/>
            <p:nvPr/>
          </p:nvSpPr>
          <p:spPr bwMode="auto">
            <a:xfrm>
              <a:off x="4931600" y="3246634"/>
              <a:ext cx="770557" cy="1304818"/>
            </a:xfrm>
            <a:prstGeom prst="arc">
              <a:avLst>
                <a:gd name="adj1" fmla="val 12567509"/>
                <a:gd name="adj2" fmla="val 19849153"/>
              </a:avLst>
            </a:prstGeom>
            <a:noFill/>
            <a:ln w="19050" cap="flat" cmpd="sng" algn="ctr">
              <a:solidFill>
                <a:srgbClr val="FFFF00"/>
              </a:solidFill>
              <a:prstDash val="solid"/>
              <a:round/>
              <a:headEnd type="none" w="med" len="med"/>
              <a:tailEnd type="none" w="med" len="med"/>
            </a:ln>
            <a:effectLst/>
          </p:spPr>
          <p:txBody>
            <a:bodyPr rtlCol="0" anchor="ctr"/>
            <a:lstStyle/>
            <a:p>
              <a:pPr algn="ctr"/>
              <a:endParaRPr lang="en-US" sz="1270"/>
            </a:p>
          </p:txBody>
        </p:sp>
        <p:sp>
          <p:nvSpPr>
            <p:cNvPr id="18" name="Arc 17"/>
            <p:cNvSpPr/>
            <p:nvPr/>
          </p:nvSpPr>
          <p:spPr bwMode="auto">
            <a:xfrm flipV="1">
              <a:off x="5669618" y="2833964"/>
              <a:ext cx="770557" cy="1304818"/>
            </a:xfrm>
            <a:prstGeom prst="arc">
              <a:avLst>
                <a:gd name="adj1" fmla="val 12567509"/>
                <a:gd name="adj2" fmla="val 19849153"/>
              </a:avLst>
            </a:prstGeom>
            <a:noFill/>
            <a:ln w="19050" cap="flat" cmpd="sng" algn="ctr">
              <a:solidFill>
                <a:srgbClr val="FFFF00"/>
              </a:solidFill>
              <a:prstDash val="solid"/>
              <a:round/>
              <a:headEnd type="none" w="med" len="med"/>
              <a:tailEnd type="none" w="med" len="med"/>
            </a:ln>
            <a:effectLst/>
          </p:spPr>
          <p:txBody>
            <a:bodyPr rtlCol="0" anchor="ctr"/>
            <a:lstStyle/>
            <a:p>
              <a:pPr algn="ctr"/>
              <a:endParaRPr lang="en-US" sz="1270"/>
            </a:p>
          </p:txBody>
        </p:sp>
      </p:grpSp>
      <p:sp>
        <p:nvSpPr>
          <p:cNvPr id="20" name="Oval 19"/>
          <p:cNvSpPr/>
          <p:nvPr/>
        </p:nvSpPr>
        <p:spPr bwMode="auto">
          <a:xfrm>
            <a:off x="6436737" y="3270132"/>
            <a:ext cx="102483" cy="15838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82918" tIns="41459" rIns="82918" bIns="41459" numCol="1" rtlCol="0" anchor="t" anchorCtr="0" compatLnSpc="1">
            <a:prstTxWarp prst="textNoShape">
              <a:avLst/>
            </a:prstTxWarp>
          </a:bodyPr>
          <a:lstStyle/>
          <a:p>
            <a:pPr defTabSz="829178"/>
            <a:endParaRPr lang="en-US" sz="1451"/>
          </a:p>
        </p:txBody>
      </p:sp>
      <p:graphicFrame>
        <p:nvGraphicFramePr>
          <p:cNvPr id="21" name="Object 20"/>
          <p:cNvGraphicFramePr>
            <a:graphicFrameLocks noChangeAspect="1"/>
          </p:cNvGraphicFramePr>
          <p:nvPr/>
        </p:nvGraphicFramePr>
        <p:xfrm>
          <a:off x="5809949" y="2172186"/>
          <a:ext cx="323898" cy="431864"/>
        </p:xfrm>
        <a:graphic>
          <a:graphicData uri="http://schemas.openxmlformats.org/presentationml/2006/ole">
            <mc:AlternateContent xmlns:mc="http://schemas.openxmlformats.org/markup-compatibility/2006">
              <mc:Choice xmlns:v="urn:schemas-microsoft-com:vml" Requires="v">
                <p:oleObj name="Equation" r:id="rId6" imgW="152280" imgH="203040" progId="Equation.DSMT4">
                  <p:embed/>
                </p:oleObj>
              </mc:Choice>
              <mc:Fallback>
                <p:oleObj name="Equation" r:id="rId6" imgW="152280" imgH="203040" progId="Equation.DSMT4">
                  <p:embed/>
                  <p:pic>
                    <p:nvPicPr>
                      <p:cNvPr id="21"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9949" y="2172186"/>
                        <a:ext cx="323898" cy="4318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36" name="Object 12"/>
          <p:cNvGraphicFramePr>
            <a:graphicFrameLocks noChangeAspect="1"/>
          </p:cNvGraphicFramePr>
          <p:nvPr/>
        </p:nvGraphicFramePr>
        <p:xfrm>
          <a:off x="7132329" y="3164952"/>
          <a:ext cx="190020" cy="323898"/>
        </p:xfrm>
        <a:graphic>
          <a:graphicData uri="http://schemas.openxmlformats.org/presentationml/2006/ole">
            <mc:AlternateContent xmlns:mc="http://schemas.openxmlformats.org/markup-compatibility/2006">
              <mc:Choice xmlns:v="urn:schemas-microsoft-com:vml" Requires="v">
                <p:oleObj name="Equation" r:id="rId8" imgW="88560" imgH="152280" progId="Equation.DSMT4">
                  <p:embed/>
                </p:oleObj>
              </mc:Choice>
              <mc:Fallback>
                <p:oleObj name="Equation" r:id="rId8" imgW="88560" imgH="152280" progId="Equation.DSMT4">
                  <p:embed/>
                  <p:pic>
                    <p:nvPicPr>
                      <p:cNvPr id="26636"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2329" y="3164952"/>
                        <a:ext cx="190020" cy="3238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3" name="Straight Connector 22"/>
          <p:cNvCxnSpPr/>
          <p:nvPr/>
        </p:nvCxnSpPr>
        <p:spPr bwMode="auto">
          <a:xfrm rot="16200000" flipH="1">
            <a:off x="5298141" y="4162959"/>
            <a:ext cx="996881" cy="9315"/>
          </a:xfrm>
          <a:prstGeom prst="line">
            <a:avLst/>
          </a:prstGeom>
          <a:solidFill>
            <a:srgbClr val="00B8FF"/>
          </a:solidFill>
          <a:ln w="19050" cap="flat" cmpd="sng" algn="ctr">
            <a:solidFill>
              <a:schemeClr val="bg1"/>
            </a:solidFill>
            <a:prstDash val="solid"/>
            <a:round/>
            <a:headEnd type="triangle" w="med" len="med"/>
            <a:tailEnd type="none" w="med" len="med"/>
          </a:ln>
          <a:effectLst/>
        </p:spPr>
      </p:cxnSp>
      <p:cxnSp>
        <p:nvCxnSpPr>
          <p:cNvPr id="24" name="Straight Connector 23"/>
          <p:cNvCxnSpPr/>
          <p:nvPr/>
        </p:nvCxnSpPr>
        <p:spPr bwMode="auto">
          <a:xfrm>
            <a:off x="5820289" y="4666054"/>
            <a:ext cx="1229794" cy="1440"/>
          </a:xfrm>
          <a:prstGeom prst="line">
            <a:avLst/>
          </a:prstGeom>
          <a:solidFill>
            <a:srgbClr val="00B8FF"/>
          </a:solidFill>
          <a:ln w="19050" cap="flat" cmpd="sng" algn="ctr">
            <a:solidFill>
              <a:schemeClr val="bg1"/>
            </a:solidFill>
            <a:prstDash val="solid"/>
            <a:round/>
            <a:headEnd type="none" w="med" len="med"/>
            <a:tailEnd type="triangle" w="med" len="med"/>
          </a:ln>
          <a:effectLst/>
        </p:spPr>
      </p:cxnSp>
      <p:grpSp>
        <p:nvGrpSpPr>
          <p:cNvPr id="25" name="Group 24"/>
          <p:cNvGrpSpPr/>
          <p:nvPr/>
        </p:nvGrpSpPr>
        <p:grpSpPr>
          <a:xfrm>
            <a:off x="5978676" y="3872597"/>
            <a:ext cx="978241" cy="1557420"/>
            <a:chOff x="4931600" y="2833964"/>
            <a:chExt cx="1508575" cy="1717488"/>
          </a:xfrm>
        </p:grpSpPr>
        <p:sp>
          <p:nvSpPr>
            <p:cNvPr id="26" name="Arc 25"/>
            <p:cNvSpPr/>
            <p:nvPr/>
          </p:nvSpPr>
          <p:spPr bwMode="auto">
            <a:xfrm>
              <a:off x="4931600" y="3246634"/>
              <a:ext cx="770557" cy="1304818"/>
            </a:xfrm>
            <a:prstGeom prst="arc">
              <a:avLst>
                <a:gd name="adj1" fmla="val 12567509"/>
                <a:gd name="adj2" fmla="val 19849153"/>
              </a:avLst>
            </a:prstGeom>
            <a:noFill/>
            <a:ln w="19050" cap="flat" cmpd="sng" algn="ctr">
              <a:solidFill>
                <a:srgbClr val="FFFF00"/>
              </a:solidFill>
              <a:prstDash val="solid"/>
              <a:round/>
              <a:headEnd type="none" w="med" len="med"/>
              <a:tailEnd type="none" w="med" len="med"/>
            </a:ln>
            <a:effectLst/>
          </p:spPr>
          <p:txBody>
            <a:bodyPr rtlCol="0" anchor="ctr"/>
            <a:lstStyle/>
            <a:p>
              <a:pPr algn="ctr"/>
              <a:endParaRPr lang="en-US" sz="1270"/>
            </a:p>
          </p:txBody>
        </p:sp>
        <p:sp>
          <p:nvSpPr>
            <p:cNvPr id="27" name="Arc 26"/>
            <p:cNvSpPr/>
            <p:nvPr/>
          </p:nvSpPr>
          <p:spPr bwMode="auto">
            <a:xfrm flipV="1">
              <a:off x="5669618" y="2833964"/>
              <a:ext cx="770557" cy="1304818"/>
            </a:xfrm>
            <a:prstGeom prst="arc">
              <a:avLst>
                <a:gd name="adj1" fmla="val 12567509"/>
                <a:gd name="adj2" fmla="val 19849153"/>
              </a:avLst>
            </a:prstGeom>
            <a:noFill/>
            <a:ln w="19050" cap="flat" cmpd="sng" algn="ctr">
              <a:solidFill>
                <a:srgbClr val="FFFF00"/>
              </a:solidFill>
              <a:prstDash val="solid"/>
              <a:round/>
              <a:headEnd type="none" w="med" len="med"/>
              <a:tailEnd type="none" w="med" len="med"/>
            </a:ln>
            <a:effectLst/>
          </p:spPr>
          <p:txBody>
            <a:bodyPr rtlCol="0" anchor="ctr"/>
            <a:lstStyle/>
            <a:p>
              <a:pPr algn="ctr"/>
              <a:endParaRPr lang="en-US" sz="1270"/>
            </a:p>
          </p:txBody>
        </p:sp>
      </p:grpSp>
      <p:sp>
        <p:nvSpPr>
          <p:cNvPr id="28" name="Oval 27"/>
          <p:cNvSpPr/>
          <p:nvPr/>
        </p:nvSpPr>
        <p:spPr bwMode="auto">
          <a:xfrm>
            <a:off x="6826478" y="4805800"/>
            <a:ext cx="102483" cy="15838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82918" tIns="41459" rIns="82918" bIns="41459" numCol="1" rtlCol="0" anchor="t" anchorCtr="0" compatLnSpc="1">
            <a:prstTxWarp prst="textNoShape">
              <a:avLst/>
            </a:prstTxWarp>
          </a:bodyPr>
          <a:lstStyle/>
          <a:p>
            <a:pPr defTabSz="829178"/>
            <a:endParaRPr lang="en-US" sz="1451"/>
          </a:p>
        </p:txBody>
      </p:sp>
      <p:graphicFrame>
        <p:nvGraphicFramePr>
          <p:cNvPr id="29" name="Object 28"/>
          <p:cNvGraphicFramePr>
            <a:graphicFrameLocks noChangeAspect="1"/>
          </p:cNvGraphicFramePr>
          <p:nvPr/>
        </p:nvGraphicFramePr>
        <p:xfrm>
          <a:off x="5789765" y="3474942"/>
          <a:ext cx="323898" cy="431864"/>
        </p:xfrm>
        <a:graphic>
          <a:graphicData uri="http://schemas.openxmlformats.org/presentationml/2006/ole">
            <mc:AlternateContent xmlns:mc="http://schemas.openxmlformats.org/markup-compatibility/2006">
              <mc:Choice xmlns:v="urn:schemas-microsoft-com:vml" Requires="v">
                <p:oleObj name="Equation" r:id="rId6" imgW="152280" imgH="203040" progId="Equation.DSMT4">
                  <p:embed/>
                </p:oleObj>
              </mc:Choice>
              <mc:Fallback>
                <p:oleObj name="Equation" r:id="rId6" imgW="152280" imgH="203040" progId="Equation.DSMT4">
                  <p:embed/>
                  <p:pic>
                    <p:nvPicPr>
                      <p:cNvPr id="29"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9765" y="3474942"/>
                        <a:ext cx="323898" cy="4318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12"/>
          <p:cNvGraphicFramePr>
            <a:graphicFrameLocks noChangeAspect="1"/>
          </p:cNvGraphicFramePr>
          <p:nvPr/>
        </p:nvGraphicFramePr>
        <p:xfrm>
          <a:off x="7112145" y="4467708"/>
          <a:ext cx="190020" cy="323898"/>
        </p:xfrm>
        <a:graphic>
          <a:graphicData uri="http://schemas.openxmlformats.org/presentationml/2006/ole">
            <mc:AlternateContent xmlns:mc="http://schemas.openxmlformats.org/markup-compatibility/2006">
              <mc:Choice xmlns:v="urn:schemas-microsoft-com:vml" Requires="v">
                <p:oleObj name="Equation" r:id="rId8" imgW="88560" imgH="152280" progId="Equation.DSMT4">
                  <p:embed/>
                </p:oleObj>
              </mc:Choice>
              <mc:Fallback>
                <p:oleObj name="Equation" r:id="rId8" imgW="88560" imgH="152280" progId="Equation.DSMT4">
                  <p:embed/>
                  <p:pic>
                    <p:nvPicPr>
                      <p:cNvPr id="3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2145" y="4467708"/>
                        <a:ext cx="190020" cy="3238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1" name="Straight Connector 30"/>
          <p:cNvCxnSpPr/>
          <p:nvPr/>
        </p:nvCxnSpPr>
        <p:spPr bwMode="auto">
          <a:xfrm rot="16200000" flipH="1">
            <a:off x="5279508" y="5476582"/>
            <a:ext cx="996881" cy="9315"/>
          </a:xfrm>
          <a:prstGeom prst="line">
            <a:avLst/>
          </a:prstGeom>
          <a:solidFill>
            <a:srgbClr val="00B8FF"/>
          </a:solidFill>
          <a:ln w="19050" cap="flat" cmpd="sng" algn="ctr">
            <a:solidFill>
              <a:schemeClr val="bg1"/>
            </a:solidFill>
            <a:prstDash val="solid"/>
            <a:round/>
            <a:headEnd type="triangle" w="med" len="med"/>
            <a:tailEnd type="none" w="med" len="med"/>
          </a:ln>
          <a:effectLst/>
        </p:spPr>
      </p:cxnSp>
      <p:cxnSp>
        <p:nvCxnSpPr>
          <p:cNvPr id="32" name="Straight Connector 31"/>
          <p:cNvCxnSpPr/>
          <p:nvPr/>
        </p:nvCxnSpPr>
        <p:spPr bwMode="auto">
          <a:xfrm>
            <a:off x="5801656" y="5979677"/>
            <a:ext cx="1229794" cy="1440"/>
          </a:xfrm>
          <a:prstGeom prst="line">
            <a:avLst/>
          </a:prstGeom>
          <a:solidFill>
            <a:srgbClr val="00B8FF"/>
          </a:solidFill>
          <a:ln w="19050" cap="flat" cmpd="sng" algn="ctr">
            <a:solidFill>
              <a:schemeClr val="bg1"/>
            </a:solidFill>
            <a:prstDash val="solid"/>
            <a:round/>
            <a:headEnd type="none" w="med" len="med"/>
            <a:tailEnd type="triangle" w="med" len="med"/>
          </a:ln>
          <a:effectLst/>
        </p:spPr>
      </p:cxnSp>
      <p:grpSp>
        <p:nvGrpSpPr>
          <p:cNvPr id="39" name="Group 38"/>
          <p:cNvGrpSpPr/>
          <p:nvPr/>
        </p:nvGrpSpPr>
        <p:grpSpPr>
          <a:xfrm>
            <a:off x="5954157" y="5214169"/>
            <a:ext cx="980696" cy="1529470"/>
            <a:chOff x="4358330" y="5750070"/>
            <a:chExt cx="1081490" cy="1686666"/>
          </a:xfrm>
        </p:grpSpPr>
        <p:sp>
          <p:nvSpPr>
            <p:cNvPr id="34" name="Arc 33"/>
            <p:cNvSpPr/>
            <p:nvPr/>
          </p:nvSpPr>
          <p:spPr bwMode="auto">
            <a:xfrm>
              <a:off x="4888795" y="6131918"/>
              <a:ext cx="551025" cy="1304818"/>
            </a:xfrm>
            <a:prstGeom prst="arc">
              <a:avLst>
                <a:gd name="adj1" fmla="val 12567509"/>
                <a:gd name="adj2" fmla="val 19849153"/>
              </a:avLst>
            </a:prstGeom>
            <a:noFill/>
            <a:ln w="19050" cap="flat" cmpd="sng" algn="ctr">
              <a:solidFill>
                <a:srgbClr val="FFFF00"/>
              </a:solidFill>
              <a:prstDash val="solid"/>
              <a:round/>
              <a:headEnd type="none" w="med" len="med"/>
              <a:tailEnd type="none" w="med" len="med"/>
            </a:ln>
            <a:effectLst/>
          </p:spPr>
          <p:txBody>
            <a:bodyPr rtlCol="0" anchor="ctr"/>
            <a:lstStyle/>
            <a:p>
              <a:pPr algn="ctr"/>
              <a:endParaRPr lang="en-US" sz="1270"/>
            </a:p>
          </p:txBody>
        </p:sp>
        <p:sp>
          <p:nvSpPr>
            <p:cNvPr id="35" name="Arc 34"/>
            <p:cNvSpPr/>
            <p:nvPr/>
          </p:nvSpPr>
          <p:spPr bwMode="auto">
            <a:xfrm flipV="1">
              <a:off x="4358330" y="5750070"/>
              <a:ext cx="551025" cy="1304818"/>
            </a:xfrm>
            <a:prstGeom prst="arc">
              <a:avLst>
                <a:gd name="adj1" fmla="val 12567509"/>
                <a:gd name="adj2" fmla="val 19849153"/>
              </a:avLst>
            </a:prstGeom>
            <a:noFill/>
            <a:ln w="19050" cap="flat" cmpd="sng" algn="ctr">
              <a:solidFill>
                <a:srgbClr val="FFFF00"/>
              </a:solidFill>
              <a:prstDash val="solid"/>
              <a:round/>
              <a:headEnd type="none" w="med" len="med"/>
              <a:tailEnd type="none" w="med" len="med"/>
            </a:ln>
            <a:effectLst/>
          </p:spPr>
          <p:txBody>
            <a:bodyPr rtlCol="0" anchor="ctr"/>
            <a:lstStyle/>
            <a:p>
              <a:pPr algn="ctr"/>
              <a:endParaRPr lang="en-US" sz="1270"/>
            </a:p>
          </p:txBody>
        </p:sp>
      </p:grpSp>
      <p:sp>
        <p:nvSpPr>
          <p:cNvPr id="36" name="Oval 35"/>
          <p:cNvSpPr/>
          <p:nvPr/>
        </p:nvSpPr>
        <p:spPr bwMode="auto">
          <a:xfrm>
            <a:off x="6397920" y="5866287"/>
            <a:ext cx="102483" cy="15838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82918" tIns="41459" rIns="82918" bIns="41459" numCol="1" rtlCol="0" anchor="t" anchorCtr="0" compatLnSpc="1">
            <a:prstTxWarp prst="textNoShape">
              <a:avLst/>
            </a:prstTxWarp>
          </a:bodyPr>
          <a:lstStyle/>
          <a:p>
            <a:pPr defTabSz="829178"/>
            <a:endParaRPr lang="en-US" sz="1451"/>
          </a:p>
        </p:txBody>
      </p:sp>
      <p:graphicFrame>
        <p:nvGraphicFramePr>
          <p:cNvPr id="37" name="Object 36"/>
          <p:cNvGraphicFramePr>
            <a:graphicFrameLocks noChangeAspect="1"/>
          </p:cNvGraphicFramePr>
          <p:nvPr/>
        </p:nvGraphicFramePr>
        <p:xfrm>
          <a:off x="5771132" y="4788565"/>
          <a:ext cx="323898" cy="431864"/>
        </p:xfrm>
        <a:graphic>
          <a:graphicData uri="http://schemas.openxmlformats.org/presentationml/2006/ole">
            <mc:AlternateContent xmlns:mc="http://schemas.openxmlformats.org/markup-compatibility/2006">
              <mc:Choice xmlns:v="urn:schemas-microsoft-com:vml" Requires="v">
                <p:oleObj name="Equation" r:id="rId6" imgW="152280" imgH="203040" progId="Equation.DSMT4">
                  <p:embed/>
                </p:oleObj>
              </mc:Choice>
              <mc:Fallback>
                <p:oleObj name="Equation" r:id="rId6" imgW="152280" imgH="203040" progId="Equation.DSMT4">
                  <p:embed/>
                  <p:pic>
                    <p:nvPicPr>
                      <p:cNvPr id="37" name="Object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1132" y="4788565"/>
                        <a:ext cx="323898" cy="4318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12"/>
          <p:cNvGraphicFramePr>
            <a:graphicFrameLocks noChangeAspect="1"/>
          </p:cNvGraphicFramePr>
          <p:nvPr/>
        </p:nvGraphicFramePr>
        <p:xfrm>
          <a:off x="7093512" y="5781331"/>
          <a:ext cx="190020" cy="323898"/>
        </p:xfrm>
        <a:graphic>
          <a:graphicData uri="http://schemas.openxmlformats.org/presentationml/2006/ole">
            <mc:AlternateContent xmlns:mc="http://schemas.openxmlformats.org/markup-compatibility/2006">
              <mc:Choice xmlns:v="urn:schemas-microsoft-com:vml" Requires="v">
                <p:oleObj name="Equation" r:id="rId8" imgW="88560" imgH="152280" progId="Equation.DSMT4">
                  <p:embed/>
                </p:oleObj>
              </mc:Choice>
              <mc:Fallback>
                <p:oleObj name="Equation" r:id="rId8" imgW="88560" imgH="152280" progId="Equation.DSMT4">
                  <p:embed/>
                  <p:pic>
                    <p:nvPicPr>
                      <p:cNvPr id="38"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3512" y="5781331"/>
                        <a:ext cx="190020" cy="3238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8836"/>
                                        </p:tgtEl>
                                        <p:attrNameLst>
                                          <p:attrName>style.visibility</p:attrName>
                                        </p:attrNameLst>
                                      </p:cBhvr>
                                      <p:to>
                                        <p:strVal val="visible"/>
                                      </p:to>
                                    </p:set>
                                    <p:animEffect transition="in" filter="box(in)">
                                      <p:cBhvr>
                                        <p:cTn id="7" dur="500"/>
                                        <p:tgtEl>
                                          <p:spTgt spid="24883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48837"/>
                                        </p:tgtEl>
                                        <p:attrNameLst>
                                          <p:attrName>style.visibility</p:attrName>
                                        </p:attrNameLst>
                                      </p:cBhvr>
                                      <p:to>
                                        <p:strVal val="visible"/>
                                      </p:to>
                                    </p:set>
                                    <p:animEffect transition="in" filter="box(in)">
                                      <p:cBhvr>
                                        <p:cTn id="10" dur="500"/>
                                        <p:tgtEl>
                                          <p:spTgt spid="24883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48838"/>
                                        </p:tgtEl>
                                        <p:attrNameLst>
                                          <p:attrName>style.visibility</p:attrName>
                                        </p:attrNameLst>
                                      </p:cBhvr>
                                      <p:to>
                                        <p:strVal val="visible"/>
                                      </p:to>
                                    </p:set>
                                    <p:animEffect transition="in" filter="box(in)">
                                      <p:cBhvr>
                                        <p:cTn id="15" dur="500"/>
                                        <p:tgtEl>
                                          <p:spTgt spid="248838"/>
                                        </p:tgtEl>
                                      </p:cBhvr>
                                    </p:animEffect>
                                  </p:childTnLst>
                                </p:cTn>
                              </p:par>
                              <p:par>
                                <p:cTn id="16" presetID="3" presetClass="emph" presetSubtype="2" fill="hold" grpId="1" nodeType="withEffect">
                                  <p:stCondLst>
                                    <p:cond delay="0"/>
                                  </p:stCondLst>
                                  <p:childTnLst>
                                    <p:animClr clrSpc="rgb" dir="cw">
                                      <p:cBhvr override="childStyle">
                                        <p:cTn id="17" dur="2000" fill="hold"/>
                                        <p:tgtEl>
                                          <p:spTgt spid="248837"/>
                                        </p:tgtEl>
                                        <p:attrNameLst>
                                          <p:attrName>style.color</p:attrName>
                                        </p:attrNameLst>
                                      </p:cBhvr>
                                      <p:to>
                                        <a:schemeClr val="folHlink"/>
                                      </p:to>
                                    </p:animClr>
                                  </p:childTnLst>
                                </p:cTn>
                              </p:par>
                              <p:par>
                                <p:cTn id="18" presetID="4" presetClass="entr" presetSubtype="16" fill="hold" nodeType="withEffect">
                                  <p:stCondLst>
                                    <p:cond delay="0"/>
                                  </p:stCondLst>
                                  <p:childTnLst>
                                    <p:set>
                                      <p:cBhvr>
                                        <p:cTn id="19" dur="1" fill="hold">
                                          <p:stCondLst>
                                            <p:cond delay="0"/>
                                          </p:stCondLst>
                                        </p:cTn>
                                        <p:tgtEl>
                                          <p:spTgt spid="248840"/>
                                        </p:tgtEl>
                                        <p:attrNameLst>
                                          <p:attrName>style.visibility</p:attrName>
                                        </p:attrNameLst>
                                      </p:cBhvr>
                                      <p:to>
                                        <p:strVal val="visible"/>
                                      </p:to>
                                    </p:set>
                                    <p:animEffect transition="in" filter="box(in)">
                                      <p:cBhvr>
                                        <p:cTn id="20" dur="500"/>
                                        <p:tgtEl>
                                          <p:spTgt spid="248840"/>
                                        </p:tgtEl>
                                      </p:cBhvr>
                                    </p:animEffect>
                                  </p:childTnLst>
                                </p:cTn>
                              </p:par>
                              <p:par>
                                <p:cTn id="21" presetID="3"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linds(horizontal)">
                                      <p:cBhvr>
                                        <p:cTn id="29" dur="500"/>
                                        <p:tgtEl>
                                          <p:spTgt spid="20"/>
                                        </p:tgtEl>
                                      </p:cBhvr>
                                    </p:animEffect>
                                  </p:childTnLst>
                                </p:cTn>
                              </p:par>
                              <p:par>
                                <p:cTn id="30" presetID="3" presetClass="entr" presetSubtype="1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par>
                                <p:cTn id="36" presetID="3" presetClass="entr" presetSubtype="10" fill="hold" nodeType="withEffect">
                                  <p:stCondLst>
                                    <p:cond delay="0"/>
                                  </p:stCondLst>
                                  <p:childTnLst>
                                    <p:set>
                                      <p:cBhvr>
                                        <p:cTn id="37" dur="1" fill="hold">
                                          <p:stCondLst>
                                            <p:cond delay="0"/>
                                          </p:stCondLst>
                                        </p:cTn>
                                        <p:tgtEl>
                                          <p:spTgt spid="26636"/>
                                        </p:tgtEl>
                                        <p:attrNameLst>
                                          <p:attrName>style.visibility</p:attrName>
                                        </p:attrNameLst>
                                      </p:cBhvr>
                                      <p:to>
                                        <p:strVal val="visible"/>
                                      </p:to>
                                    </p:set>
                                    <p:animEffect transition="in" filter="blinds(horizontal)">
                                      <p:cBhvr>
                                        <p:cTn id="38" dur="500"/>
                                        <p:tgtEl>
                                          <p:spTgt spid="26636"/>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248841"/>
                                        </p:tgtEl>
                                        <p:attrNameLst>
                                          <p:attrName>style.visibility</p:attrName>
                                        </p:attrNameLst>
                                      </p:cBhvr>
                                      <p:to>
                                        <p:strVal val="visible"/>
                                      </p:to>
                                    </p:set>
                                    <p:animEffect transition="in" filter="box(in)">
                                      <p:cBhvr>
                                        <p:cTn id="43" dur="500"/>
                                        <p:tgtEl>
                                          <p:spTgt spid="248841"/>
                                        </p:tgtEl>
                                      </p:cBhvr>
                                    </p:animEffect>
                                  </p:childTnLst>
                                </p:cTn>
                              </p:par>
                              <p:par>
                                <p:cTn id="44" presetID="3" presetClass="emph" presetSubtype="2" fill="hold" grpId="1" nodeType="withEffect">
                                  <p:stCondLst>
                                    <p:cond delay="0"/>
                                  </p:stCondLst>
                                  <p:childTnLst>
                                    <p:animClr clrSpc="rgb" dir="cw">
                                      <p:cBhvr override="childStyle">
                                        <p:cTn id="45" dur="2000" fill="hold"/>
                                        <p:tgtEl>
                                          <p:spTgt spid="248838"/>
                                        </p:tgtEl>
                                        <p:attrNameLst>
                                          <p:attrName>style.color</p:attrName>
                                        </p:attrNameLst>
                                      </p:cBhvr>
                                      <p:to>
                                        <a:schemeClr val="folHlink"/>
                                      </p:to>
                                    </p:animClr>
                                  </p:childTnLst>
                                </p:cTn>
                              </p:par>
                              <p:par>
                                <p:cTn id="46" presetID="4" presetClass="entr" presetSubtype="16" fill="hold" grpId="0" nodeType="withEffect">
                                  <p:stCondLst>
                                    <p:cond delay="0"/>
                                  </p:stCondLst>
                                  <p:childTnLst>
                                    <p:set>
                                      <p:cBhvr>
                                        <p:cTn id="47" dur="1" fill="hold">
                                          <p:stCondLst>
                                            <p:cond delay="0"/>
                                          </p:stCondLst>
                                        </p:cTn>
                                        <p:tgtEl>
                                          <p:spTgt spid="248839"/>
                                        </p:tgtEl>
                                        <p:attrNameLst>
                                          <p:attrName>style.visibility</p:attrName>
                                        </p:attrNameLst>
                                      </p:cBhvr>
                                      <p:to>
                                        <p:strVal val="visible"/>
                                      </p:to>
                                    </p:set>
                                    <p:animEffect transition="in" filter="box(in)">
                                      <p:cBhvr>
                                        <p:cTn id="48" dur="500"/>
                                        <p:tgtEl>
                                          <p:spTgt spid="248839"/>
                                        </p:tgtEl>
                                      </p:cBhvr>
                                    </p:animEffect>
                                  </p:childTnLst>
                                </p:cTn>
                              </p:par>
                              <p:par>
                                <p:cTn id="49" presetID="3" presetClass="entr" presetSubtype="1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linds(horizontal)">
                                      <p:cBhvr>
                                        <p:cTn id="51" dur="500"/>
                                        <p:tgtEl>
                                          <p:spTgt spid="23"/>
                                        </p:tgtEl>
                                      </p:cBhvr>
                                    </p:animEffect>
                                  </p:childTnLst>
                                </p:cTn>
                              </p:par>
                              <p:par>
                                <p:cTn id="52" presetID="3" presetClass="entr" presetSubtype="1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linds(horizontal)">
                                      <p:cBhvr>
                                        <p:cTn id="54" dur="500"/>
                                        <p:tgtEl>
                                          <p:spTgt spid="24"/>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linds(horizontal)">
                                      <p:cBhvr>
                                        <p:cTn id="57" dur="500"/>
                                        <p:tgtEl>
                                          <p:spTgt spid="28"/>
                                        </p:tgtEl>
                                      </p:cBhvr>
                                    </p:animEffect>
                                  </p:childTnLst>
                                </p:cTn>
                              </p:par>
                              <p:par>
                                <p:cTn id="58" presetID="3" presetClass="entr" presetSubtype="1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linds(horizontal)">
                                      <p:cBhvr>
                                        <p:cTn id="60" dur="500"/>
                                        <p:tgtEl>
                                          <p:spTgt spid="25"/>
                                        </p:tgtEl>
                                      </p:cBhvr>
                                    </p:animEffect>
                                  </p:childTnLst>
                                </p:cTn>
                              </p:par>
                              <p:par>
                                <p:cTn id="61" presetID="3" presetClass="entr" presetSubtype="1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linds(horizontal)">
                                      <p:cBhvr>
                                        <p:cTn id="63" dur="500"/>
                                        <p:tgtEl>
                                          <p:spTgt spid="29"/>
                                        </p:tgtEl>
                                      </p:cBhvr>
                                    </p:animEffect>
                                  </p:childTnLst>
                                </p:cTn>
                              </p:par>
                              <p:par>
                                <p:cTn id="64" presetID="3" presetClass="entr" presetSubtype="1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linds(horizontal)">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nodeType="clickEffect">
                                  <p:stCondLst>
                                    <p:cond delay="0"/>
                                  </p:stCondLst>
                                  <p:childTnLst>
                                    <p:set>
                                      <p:cBhvr>
                                        <p:cTn id="70" dur="1" fill="hold">
                                          <p:stCondLst>
                                            <p:cond delay="0"/>
                                          </p:stCondLst>
                                        </p:cTn>
                                        <p:tgtEl>
                                          <p:spTgt spid="248843"/>
                                        </p:tgtEl>
                                        <p:attrNameLst>
                                          <p:attrName>style.visibility</p:attrName>
                                        </p:attrNameLst>
                                      </p:cBhvr>
                                      <p:to>
                                        <p:strVal val="visible"/>
                                      </p:to>
                                    </p:set>
                                    <p:animEffect transition="in" filter="box(in)">
                                      <p:cBhvr>
                                        <p:cTn id="71" dur="500"/>
                                        <p:tgtEl>
                                          <p:spTgt spid="248843"/>
                                        </p:tgtEl>
                                      </p:cBhvr>
                                    </p:animEffect>
                                  </p:childTnLst>
                                </p:cTn>
                              </p:par>
                              <p:par>
                                <p:cTn id="72" presetID="4" presetClass="entr" presetSubtype="16" fill="hold" grpId="0" nodeType="withEffect">
                                  <p:stCondLst>
                                    <p:cond delay="0"/>
                                  </p:stCondLst>
                                  <p:childTnLst>
                                    <p:set>
                                      <p:cBhvr>
                                        <p:cTn id="73" dur="1" fill="hold">
                                          <p:stCondLst>
                                            <p:cond delay="0"/>
                                          </p:stCondLst>
                                        </p:cTn>
                                        <p:tgtEl>
                                          <p:spTgt spid="248842"/>
                                        </p:tgtEl>
                                        <p:attrNameLst>
                                          <p:attrName>style.visibility</p:attrName>
                                        </p:attrNameLst>
                                      </p:cBhvr>
                                      <p:to>
                                        <p:strVal val="visible"/>
                                      </p:to>
                                    </p:set>
                                    <p:animEffect transition="in" filter="box(in)">
                                      <p:cBhvr>
                                        <p:cTn id="74" dur="500"/>
                                        <p:tgtEl>
                                          <p:spTgt spid="248842"/>
                                        </p:tgtEl>
                                      </p:cBhvr>
                                    </p:animEffect>
                                  </p:childTnLst>
                                </p:cTn>
                              </p:par>
                              <p:par>
                                <p:cTn id="75" presetID="3" presetClass="emph" presetSubtype="2" fill="hold" grpId="1" nodeType="withEffect">
                                  <p:stCondLst>
                                    <p:cond delay="0"/>
                                  </p:stCondLst>
                                  <p:childTnLst>
                                    <p:animClr clrSpc="rgb" dir="cw">
                                      <p:cBhvr override="childStyle">
                                        <p:cTn id="76" dur="2000" fill="hold"/>
                                        <p:tgtEl>
                                          <p:spTgt spid="248839"/>
                                        </p:tgtEl>
                                        <p:attrNameLst>
                                          <p:attrName>style.color</p:attrName>
                                        </p:attrNameLst>
                                      </p:cBhvr>
                                      <p:to>
                                        <a:schemeClr val="folHlink"/>
                                      </p:to>
                                    </p:animClr>
                                  </p:childTnLst>
                                </p:cTn>
                              </p:par>
                              <p:par>
                                <p:cTn id="77" presetID="3"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linds(horizontal)">
                                      <p:cBhvr>
                                        <p:cTn id="79" dur="500"/>
                                        <p:tgtEl>
                                          <p:spTgt spid="31"/>
                                        </p:tgtEl>
                                      </p:cBhvr>
                                    </p:animEffect>
                                  </p:childTnLst>
                                </p:cTn>
                              </p:par>
                              <p:par>
                                <p:cTn id="80" presetID="3" presetClass="entr" presetSubtype="10"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5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blinds(horizontal)">
                                      <p:cBhvr>
                                        <p:cTn id="85" dur="500"/>
                                        <p:tgtEl>
                                          <p:spTgt spid="36"/>
                                        </p:tgtEl>
                                      </p:cBhvr>
                                    </p:animEffect>
                                  </p:childTnLst>
                                </p:cTn>
                              </p:par>
                              <p:par>
                                <p:cTn id="86" presetID="3" presetClass="entr" presetSubtype="10" fill="hold"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blinds(horizontal)">
                                      <p:cBhvr>
                                        <p:cTn id="88" dur="500"/>
                                        <p:tgtEl>
                                          <p:spTgt spid="37"/>
                                        </p:tgtEl>
                                      </p:cBhvr>
                                    </p:animEffect>
                                  </p:childTnLst>
                                </p:cTn>
                              </p:par>
                              <p:par>
                                <p:cTn id="89" presetID="3" presetClass="entr" presetSubtype="10" fill="hold"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linds(horizontal)">
                                      <p:cBhvr>
                                        <p:cTn id="91" dur="500"/>
                                        <p:tgtEl>
                                          <p:spTgt spid="38"/>
                                        </p:tgtEl>
                                      </p:cBhvr>
                                    </p:animEffect>
                                  </p:childTnLst>
                                </p:cTn>
                              </p:par>
                              <p:par>
                                <p:cTn id="92" presetID="3" presetClass="entr" presetSubtype="10" fill="hold" nodeType="with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blinds(horizontal)">
                                      <p:cBhvr>
                                        <p:cTn id="9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7" grpId="0"/>
      <p:bldP spid="248837" grpId="1"/>
      <p:bldP spid="248838" grpId="0"/>
      <p:bldP spid="248838" grpId="1"/>
      <p:bldP spid="248839" grpId="0"/>
      <p:bldP spid="248839" grpId="1"/>
      <p:bldP spid="248842" grpId="0"/>
      <p:bldP spid="20" grpId="0" animBg="1"/>
      <p:bldP spid="28" grpId="0" animBg="1"/>
      <p:bldP spid="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286870" y="121184"/>
            <a:ext cx="11797553" cy="872366"/>
          </a:xfrm>
        </p:spPr>
        <p:txBody>
          <a:bodyPr/>
          <a:lstStyle/>
          <a:p>
            <a:r>
              <a:rPr lang="en-US"/>
              <a:t>Sept 19, 2008: Catastrophe!</a:t>
            </a:r>
          </a:p>
        </p:txBody>
      </p:sp>
      <p:sp>
        <p:nvSpPr>
          <p:cNvPr id="233475" name="Rectangle 3"/>
          <p:cNvSpPr>
            <a:spLocks noGrp="1" noChangeArrowheads="1"/>
          </p:cNvSpPr>
          <p:nvPr>
            <p:ph idx="1"/>
          </p:nvPr>
        </p:nvSpPr>
        <p:spPr>
          <a:xfrm>
            <a:off x="287339" y="1020763"/>
            <a:ext cx="8297864" cy="5562600"/>
          </a:xfrm>
        </p:spPr>
        <p:txBody>
          <a:bodyPr/>
          <a:lstStyle/>
          <a:p>
            <a:r>
              <a:rPr lang="en-US" dirty="0"/>
              <a:t>Splice in one of 10000 interconnections between two magnets failed</a:t>
            </a:r>
          </a:p>
        </p:txBody>
      </p:sp>
      <p:sp>
        <p:nvSpPr>
          <p:cNvPr id="7" name="Date Placeholder 6"/>
          <p:cNvSpPr>
            <a:spLocks noGrp="1"/>
          </p:cNvSpPr>
          <p:nvPr>
            <p:ph type="dt" sz="half" idx="10"/>
          </p:nvPr>
        </p:nvSpPr>
        <p:spPr>
          <a:xfrm>
            <a:off x="1" y="6581016"/>
            <a:ext cx="3606896" cy="265669"/>
          </a:xfrm>
        </p:spPr>
        <p:txBody>
          <a:bodyPr/>
          <a:lstStyle/>
          <a:p>
            <a:r>
              <a:rPr lang="en-US"/>
              <a:t>November 22, 2024</a:t>
            </a:r>
          </a:p>
        </p:txBody>
      </p:sp>
      <p:sp>
        <p:nvSpPr>
          <p:cNvPr id="8" name="Slide Number Placeholder 7"/>
          <p:cNvSpPr>
            <a:spLocks noGrp="1"/>
          </p:cNvSpPr>
          <p:nvPr>
            <p:ph type="sldNum" sz="quarter" idx="11"/>
          </p:nvPr>
        </p:nvSpPr>
        <p:spPr>
          <a:xfrm>
            <a:off x="10935925" y="6584288"/>
            <a:ext cx="1246473" cy="259119"/>
          </a:xfrm>
        </p:spPr>
        <p:txBody>
          <a:bodyPr/>
          <a:lstStyle/>
          <a:p>
            <a:fld id="{8A7F0B31-3059-45DE-9B5A-A019F848CFB0}" type="slidenum">
              <a:rPr lang="en-US" smtClean="0"/>
              <a:pPr/>
              <a:t>43</a:t>
            </a:fld>
            <a:endParaRPr lang="en-US" dirty="0"/>
          </a:p>
        </p:txBody>
      </p:sp>
      <p:sp>
        <p:nvSpPr>
          <p:cNvPr id="9" name="Footer Placeholder 8"/>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pic>
        <p:nvPicPr>
          <p:cNvPr id="5125" name="Picture 4" descr="Picture1.jpg"/>
          <p:cNvPicPr>
            <a:picLocks noChangeAspect="1"/>
          </p:cNvPicPr>
          <p:nvPr/>
        </p:nvPicPr>
        <p:blipFill>
          <a:blip r:embed="rId3"/>
          <a:srcRect/>
          <a:stretch>
            <a:fillRect/>
          </a:stretch>
        </p:blipFill>
        <p:spPr bwMode="auto">
          <a:xfrm>
            <a:off x="8628335" y="50385"/>
            <a:ext cx="2016465" cy="2065422"/>
          </a:xfrm>
          <a:prstGeom prst="rect">
            <a:avLst/>
          </a:prstGeom>
          <a:noFill/>
          <a:ln w="9525">
            <a:solidFill>
              <a:srgbClr val="002774"/>
            </a:solidFill>
            <a:miter lim="800000"/>
            <a:headEnd/>
            <a:tailEnd/>
          </a:ln>
        </p:spPr>
      </p:pic>
      <p:sp>
        <p:nvSpPr>
          <p:cNvPr id="5126" name="Oval 5"/>
          <p:cNvSpPr>
            <a:spLocks noChangeArrowheads="1"/>
          </p:cNvSpPr>
          <p:nvPr/>
        </p:nvSpPr>
        <p:spPr bwMode="auto">
          <a:xfrm rot="1737433">
            <a:off x="8897611" y="233114"/>
            <a:ext cx="331886" cy="950135"/>
          </a:xfrm>
          <a:prstGeom prst="ellipse">
            <a:avLst/>
          </a:prstGeom>
          <a:noFill/>
          <a:ln w="57150">
            <a:solidFill>
              <a:srgbClr val="FF6600"/>
            </a:solidFill>
            <a:round/>
            <a:headEnd/>
            <a:tailEnd/>
          </a:ln>
        </p:spPr>
        <p:txBody>
          <a:bodyPr wrap="none" anchor="ctr"/>
          <a:lstStyle/>
          <a:p>
            <a:endParaRPr lang="en-US" sz="1270"/>
          </a:p>
        </p:txBody>
      </p:sp>
      <p:graphicFrame>
        <p:nvGraphicFramePr>
          <p:cNvPr id="233480" name="Object 4"/>
          <p:cNvGraphicFramePr>
            <a:graphicFrameLocks noChangeAspect="1"/>
          </p:cNvGraphicFramePr>
          <p:nvPr>
            <p:extLst>
              <p:ext uri="{D42A27DB-BD31-4B8C-83A1-F6EECF244321}">
                <p14:modId xmlns:p14="http://schemas.microsoft.com/office/powerpoint/2010/main" val="15298233"/>
              </p:ext>
            </p:extLst>
          </p:nvPr>
        </p:nvGraphicFramePr>
        <p:xfrm>
          <a:off x="3895621" y="1842451"/>
          <a:ext cx="7004116" cy="4965164"/>
        </p:xfrm>
        <a:graphic>
          <a:graphicData uri="http://schemas.openxmlformats.org/presentationml/2006/ole">
            <mc:AlternateContent xmlns:mc="http://schemas.openxmlformats.org/markup-compatibility/2006">
              <mc:Choice xmlns:v="urn:schemas-microsoft-com:vml" Requires="v">
                <p:oleObj name="Visio" r:id="rId4" imgW="6464342" imgH="4599364" progId="">
                  <p:embed/>
                </p:oleObj>
              </mc:Choice>
              <mc:Fallback>
                <p:oleObj name="Visio" r:id="rId4" imgW="6464342" imgH="4599364" progId="">
                  <p:embed/>
                  <p:pic>
                    <p:nvPicPr>
                      <p:cNvPr id="23348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621" y="1842451"/>
                        <a:ext cx="7004116" cy="4965164"/>
                      </a:xfrm>
                      <a:prstGeom prst="rect">
                        <a:avLst/>
                      </a:prstGeom>
                      <a:noFill/>
                    </p:spPr>
                  </p:pic>
                </p:oleObj>
              </mc:Fallback>
            </mc:AlternateContent>
          </a:graphicData>
        </a:graphic>
      </p:graphicFrame>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286870" y="121184"/>
            <a:ext cx="11797553" cy="872366"/>
          </a:xfrm>
        </p:spPr>
        <p:txBody>
          <a:bodyPr/>
          <a:lstStyle/>
          <a:p>
            <a:r>
              <a:rPr lang="en-US" dirty="0"/>
              <a:t>Disaster waiting to happen…</a:t>
            </a:r>
          </a:p>
        </p:txBody>
      </p:sp>
      <p:sp>
        <p:nvSpPr>
          <p:cNvPr id="233475" name="Rectangle 3"/>
          <p:cNvSpPr>
            <a:spLocks noGrp="1" noChangeArrowheads="1"/>
          </p:cNvSpPr>
          <p:nvPr>
            <p:ph idx="1"/>
          </p:nvPr>
        </p:nvSpPr>
        <p:spPr>
          <a:xfrm>
            <a:off x="286870" y="1020639"/>
            <a:ext cx="11797553" cy="5562408"/>
          </a:xfrm>
        </p:spPr>
        <p:txBody>
          <a:bodyPr/>
          <a:lstStyle/>
          <a:p>
            <a:r>
              <a:rPr lang="en-US" dirty="0"/>
              <a:t>Several factors collude in catastrophe</a:t>
            </a:r>
          </a:p>
          <a:p>
            <a:pPr lvl="1"/>
            <a:r>
              <a:rPr lang="en-US" dirty="0">
                <a:sym typeface="Symbol" pitchFamily="18" charset="2"/>
              </a:rPr>
              <a:t>300 </a:t>
            </a:r>
            <a:r>
              <a:rPr lang="en-US" dirty="0">
                <a:sym typeface="Symbol"/>
              </a:rPr>
              <a:t> (</a:t>
            </a:r>
            <a:r>
              <a:rPr lang="en-US" dirty="0">
                <a:sym typeface="Symbol" pitchFamily="18" charset="2"/>
              </a:rPr>
              <a:t>0.3 </a:t>
            </a:r>
            <a:r>
              <a:rPr lang="en-US" dirty="0"/>
              <a:t>n</a:t>
            </a:r>
            <a:r>
              <a:rPr lang="en-US" dirty="0">
                <a:sym typeface="Symbol" pitchFamily="18" charset="2"/>
              </a:rPr>
              <a:t>)</a:t>
            </a:r>
          </a:p>
          <a:p>
            <a:pPr lvl="2"/>
            <a:r>
              <a:rPr lang="en-US" dirty="0">
                <a:sym typeface="Symbol" pitchFamily="18" charset="2"/>
              </a:rPr>
              <a:t>Reproducible ONLY with no solder or no induction braze</a:t>
            </a:r>
          </a:p>
          <a:p>
            <a:pPr lvl="2"/>
            <a:r>
              <a:rPr lang="en-US" dirty="0">
                <a:sym typeface="Symbol" pitchFamily="18" charset="2"/>
              </a:rPr>
              <a:t>Splice not monitored for  V</a:t>
            </a:r>
          </a:p>
          <a:p>
            <a:pPr lvl="1"/>
            <a:r>
              <a:rPr lang="en-US" dirty="0">
                <a:sym typeface="Symbol" pitchFamily="18" charset="2"/>
              </a:rPr>
              <a:t>Cooling circuit in “closed loop”</a:t>
            </a:r>
          </a:p>
          <a:p>
            <a:pPr lvl="2"/>
            <a:r>
              <a:rPr lang="en-US" dirty="0">
                <a:sym typeface="Symbol" pitchFamily="18" charset="2"/>
              </a:rPr>
              <a:t>Continuous demand for more cooling power during incident went unnoticed</a:t>
            </a:r>
          </a:p>
          <a:p>
            <a:pPr lvl="1"/>
            <a:r>
              <a:rPr lang="en-US" dirty="0">
                <a:sym typeface="Symbol" pitchFamily="18" charset="2"/>
              </a:rPr>
              <a:t>Superfluid </a:t>
            </a:r>
            <a:r>
              <a:rPr lang="en-US" baseline="30000" dirty="0">
                <a:sym typeface="Symbol" pitchFamily="18" charset="2"/>
              </a:rPr>
              <a:t>4</a:t>
            </a:r>
            <a:r>
              <a:rPr lang="en-US" dirty="0">
                <a:sym typeface="Symbol" pitchFamily="18" charset="2"/>
              </a:rPr>
              <a:t>He high K</a:t>
            </a:r>
            <a:r>
              <a:rPr lang="en-US" baseline="-25000" dirty="0">
                <a:sym typeface="Symbol" pitchFamily="18" charset="2"/>
              </a:rPr>
              <a:t>T</a:t>
            </a:r>
            <a:r>
              <a:rPr lang="en-US" dirty="0">
                <a:sym typeface="Symbol" pitchFamily="18" charset="2"/>
              </a:rPr>
              <a:t>: little temperature change, then huge</a:t>
            </a:r>
          </a:p>
          <a:p>
            <a:r>
              <a:rPr lang="en-US" dirty="0"/>
              <a:t>Connection broken</a:t>
            </a:r>
          </a:p>
          <a:p>
            <a:pPr lvl="1"/>
            <a:r>
              <a:rPr lang="en-US" dirty="0"/>
              <a:t>Magnetic circuit carrying ~ 100 MJ interrupted</a:t>
            </a:r>
          </a:p>
        </p:txBody>
      </p:sp>
      <p:sp>
        <p:nvSpPr>
          <p:cNvPr id="7" name="Date Placeholder 6"/>
          <p:cNvSpPr>
            <a:spLocks noGrp="1"/>
          </p:cNvSpPr>
          <p:nvPr>
            <p:ph type="dt" sz="half" idx="10"/>
          </p:nvPr>
        </p:nvSpPr>
        <p:spPr>
          <a:xfrm>
            <a:off x="1" y="6581016"/>
            <a:ext cx="3606896" cy="265669"/>
          </a:xfrm>
        </p:spPr>
        <p:txBody>
          <a:bodyPr/>
          <a:lstStyle/>
          <a:p>
            <a:r>
              <a:rPr lang="en-US"/>
              <a:t>November 22, 2024</a:t>
            </a:r>
          </a:p>
        </p:txBody>
      </p:sp>
      <p:sp>
        <p:nvSpPr>
          <p:cNvPr id="8" name="Slide Number Placeholder 7"/>
          <p:cNvSpPr>
            <a:spLocks noGrp="1"/>
          </p:cNvSpPr>
          <p:nvPr>
            <p:ph type="sldNum" sz="quarter" idx="11"/>
          </p:nvPr>
        </p:nvSpPr>
        <p:spPr>
          <a:xfrm>
            <a:off x="10935925" y="6584288"/>
            <a:ext cx="1246473" cy="259119"/>
          </a:xfrm>
        </p:spPr>
        <p:txBody>
          <a:bodyPr/>
          <a:lstStyle/>
          <a:p>
            <a:fld id="{8A7F0B31-3059-45DE-9B5A-A019F848CFB0}" type="slidenum">
              <a:rPr lang="en-US" smtClean="0"/>
              <a:pPr/>
              <a:t>44</a:t>
            </a:fld>
            <a:endParaRPr lang="en-US" dirty="0"/>
          </a:p>
        </p:txBody>
      </p:sp>
      <p:sp>
        <p:nvSpPr>
          <p:cNvPr id="9" name="Footer Placeholder 8"/>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spTree>
    <p:custDataLst>
      <p:tags r:id="rId1"/>
    </p:custDataLst>
    <p:extLst>
      <p:ext uri="{BB962C8B-B14F-4D97-AF65-F5344CB8AC3E}">
        <p14:creationId xmlns:p14="http://schemas.microsoft.com/office/powerpoint/2010/main" val="2420309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6870" y="121184"/>
            <a:ext cx="11797553" cy="872366"/>
          </a:xfrm>
        </p:spPr>
        <p:txBody>
          <a:bodyPr/>
          <a:lstStyle/>
          <a:p>
            <a:r>
              <a:rPr lang="en-US"/>
              <a:t>Breaking an Inductive Circuit</a:t>
            </a:r>
          </a:p>
        </p:txBody>
      </p:sp>
      <p:sp>
        <p:nvSpPr>
          <p:cNvPr id="295939" name="Rectangle 3"/>
          <p:cNvSpPr>
            <a:spLocks noGrp="1" noChangeArrowheads="1"/>
          </p:cNvSpPr>
          <p:nvPr>
            <p:ph idx="1"/>
          </p:nvPr>
        </p:nvSpPr>
        <p:spPr>
          <a:xfrm>
            <a:off x="287338" y="5353050"/>
            <a:ext cx="11796712" cy="1230312"/>
          </a:xfrm>
        </p:spPr>
        <p:txBody>
          <a:bodyPr/>
          <a:lstStyle/>
          <a:p>
            <a:r>
              <a:rPr lang="en-US" dirty="0"/>
              <a:t>Above: 12 H solenoid at 30 A </a:t>
            </a:r>
            <a:r>
              <a:rPr lang="en-US" dirty="0">
                <a:sym typeface="Symbol" pitchFamily="18" charset="2"/>
              </a:rPr>
              <a:t> 3.6 kJ</a:t>
            </a:r>
          </a:p>
          <a:p>
            <a:r>
              <a:rPr lang="en-US" dirty="0">
                <a:sym typeface="Symbol" pitchFamily="18" charset="2"/>
              </a:rPr>
              <a:t>LHC Dipoles: 154 × 0.11 H at 9 kA  680 MJ</a:t>
            </a:r>
          </a:p>
        </p:txBody>
      </p:sp>
      <p:sp>
        <p:nvSpPr>
          <p:cNvPr id="5" name="Date Placeholder 4"/>
          <p:cNvSpPr>
            <a:spLocks noGrp="1"/>
          </p:cNvSpPr>
          <p:nvPr>
            <p:ph type="dt" sz="half" idx="10"/>
          </p:nvPr>
        </p:nvSpPr>
        <p:spPr>
          <a:xfrm>
            <a:off x="1" y="6581016"/>
            <a:ext cx="3606896" cy="265669"/>
          </a:xfrm>
        </p:spPr>
        <p:txBody>
          <a:bodyPr/>
          <a:lstStyle/>
          <a:p>
            <a:r>
              <a:rPr lang="en-US"/>
              <a:t>November 22, 2024</a:t>
            </a:r>
          </a:p>
        </p:txBody>
      </p:sp>
      <p:sp>
        <p:nvSpPr>
          <p:cNvPr id="6" name="Slide Number Placeholder 5"/>
          <p:cNvSpPr>
            <a:spLocks noGrp="1"/>
          </p:cNvSpPr>
          <p:nvPr>
            <p:ph type="sldNum" sz="quarter" idx="11"/>
          </p:nvPr>
        </p:nvSpPr>
        <p:spPr>
          <a:xfrm>
            <a:off x="10935925" y="6584288"/>
            <a:ext cx="1246473" cy="259119"/>
          </a:xfrm>
        </p:spPr>
        <p:txBody>
          <a:bodyPr/>
          <a:lstStyle/>
          <a:p>
            <a:fld id="{8A7F0B31-3059-45DE-9B5A-A019F848CFB0}" type="slidenum">
              <a:rPr lang="en-US" smtClean="0"/>
              <a:pPr/>
              <a:t>45</a:t>
            </a:fld>
            <a:endParaRPr lang="en-US" dirty="0"/>
          </a:p>
        </p:txBody>
      </p:sp>
      <p:sp>
        <p:nvSpPr>
          <p:cNvPr id="7" name="Footer Placeholder 6"/>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pic>
        <p:nvPicPr>
          <p:cNvPr id="2" name="induc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516" y="942043"/>
            <a:ext cx="5527859" cy="41458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5939">
                                            <p:txEl>
                                              <p:pRg st="0" end="0"/>
                                            </p:txEl>
                                          </p:spTgt>
                                        </p:tgtEl>
                                        <p:attrNameLst>
                                          <p:attrName>style.visibility</p:attrName>
                                        </p:attrNameLst>
                                      </p:cBhvr>
                                      <p:to>
                                        <p:strVal val="visible"/>
                                      </p:to>
                                    </p:set>
                                    <p:animEffect transition="in" filter="wipe(left)">
                                      <p:cBhvr>
                                        <p:cTn id="7" dur="500"/>
                                        <p:tgtEl>
                                          <p:spTgt spid="295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5939">
                                            <p:txEl>
                                              <p:pRg st="1" end="1"/>
                                            </p:txEl>
                                          </p:spTgt>
                                        </p:tgtEl>
                                        <p:attrNameLst>
                                          <p:attrName>style.visibility</p:attrName>
                                        </p:attrNameLst>
                                      </p:cBhvr>
                                      <p:to>
                                        <p:strVal val="visible"/>
                                      </p:to>
                                    </p:set>
                                    <p:animEffect transition="in" filter="wipe(left)">
                                      <p:cBhvr>
                                        <p:cTn id="12" dur="500"/>
                                        <p:tgtEl>
                                          <p:spTgt spid="295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fullScrn="1">
              <p:cMediaNode vol="80000">
                <p:cTn id="18" fill="hold" display="0">
                  <p:stCondLst>
                    <p:cond delay="indefinite"/>
                  </p:stCondLst>
                </p:cTn>
                <p:tgtEl>
                  <p:spTgt spid="2"/>
                </p:tgtEl>
              </p:cMediaNode>
            </p:video>
          </p:childTnLst>
        </p:cTn>
      </p:par>
    </p:tnLst>
    <p:bldLst>
      <p:bldP spid="29593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6870" y="121184"/>
            <a:ext cx="11797553" cy="872366"/>
          </a:xfrm>
        </p:spPr>
        <p:txBody>
          <a:bodyPr/>
          <a:lstStyle/>
          <a:p>
            <a:r>
              <a:rPr lang="en-US"/>
              <a:t>A Series of Unfortunate Events</a:t>
            </a:r>
          </a:p>
        </p:txBody>
      </p:sp>
      <p:sp>
        <p:nvSpPr>
          <p:cNvPr id="28675" name="Rectangle 3"/>
          <p:cNvSpPr>
            <a:spLocks noGrp="1" noChangeArrowheads="1"/>
          </p:cNvSpPr>
          <p:nvPr>
            <p:ph idx="1"/>
          </p:nvPr>
        </p:nvSpPr>
        <p:spPr>
          <a:xfrm>
            <a:off x="286870" y="1020639"/>
            <a:ext cx="11797553" cy="5562408"/>
          </a:xfrm>
        </p:spPr>
        <p:txBody>
          <a:bodyPr/>
          <a:lstStyle/>
          <a:p>
            <a:r>
              <a:rPr lang="en-US"/>
              <a:t>Arc: He at 1.9K </a:t>
            </a:r>
            <a:r>
              <a:rPr lang="en-US">
                <a:sym typeface="Symbol" pitchFamily="18" charset="2"/>
              </a:rPr>
              <a:t></a:t>
            </a:r>
            <a:r>
              <a:rPr lang="en-US"/>
              <a:t> Insulation vacuum (Room T)</a:t>
            </a:r>
          </a:p>
          <a:p>
            <a:r>
              <a:rPr lang="en-US"/>
              <a:t>Relief Valves overwhelmed  - 30 tons on Vacuum Barriers</a:t>
            </a:r>
          </a:p>
          <a:p>
            <a:pPr lvl="1"/>
            <a:endParaRPr lang="en-US"/>
          </a:p>
        </p:txBody>
      </p:sp>
      <p:sp>
        <p:nvSpPr>
          <p:cNvPr id="7" name="Date Placeholder 6"/>
          <p:cNvSpPr>
            <a:spLocks noGrp="1"/>
          </p:cNvSpPr>
          <p:nvPr>
            <p:ph type="dt" sz="half" idx="10"/>
          </p:nvPr>
        </p:nvSpPr>
        <p:spPr>
          <a:xfrm>
            <a:off x="1" y="6581016"/>
            <a:ext cx="3606896" cy="265669"/>
          </a:xfrm>
        </p:spPr>
        <p:txBody>
          <a:bodyPr/>
          <a:lstStyle/>
          <a:p>
            <a:r>
              <a:rPr lang="en-US"/>
              <a:t>November 22, 2024</a:t>
            </a:r>
          </a:p>
        </p:txBody>
      </p:sp>
      <p:sp>
        <p:nvSpPr>
          <p:cNvPr id="8" name="Slide Number Placeholder 7"/>
          <p:cNvSpPr>
            <a:spLocks noGrp="1"/>
          </p:cNvSpPr>
          <p:nvPr>
            <p:ph type="sldNum" sz="quarter" idx="11"/>
          </p:nvPr>
        </p:nvSpPr>
        <p:spPr>
          <a:xfrm>
            <a:off x="10935925" y="6584288"/>
            <a:ext cx="1246473" cy="259119"/>
          </a:xfrm>
        </p:spPr>
        <p:txBody>
          <a:bodyPr/>
          <a:lstStyle/>
          <a:p>
            <a:fld id="{8A7F0B31-3059-45DE-9B5A-A019F848CFB0}" type="slidenum">
              <a:rPr lang="en-US" smtClean="0"/>
              <a:pPr/>
              <a:t>46</a:t>
            </a:fld>
            <a:endParaRPr lang="en-US" dirty="0"/>
          </a:p>
        </p:txBody>
      </p:sp>
      <p:sp>
        <p:nvSpPr>
          <p:cNvPr id="9" name="Footer Placeholder 8"/>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pic>
        <p:nvPicPr>
          <p:cNvPr id="28676" name="Picture 6"/>
          <p:cNvPicPr>
            <a:picLocks noChangeAspect="1" noChangeArrowheads="1"/>
          </p:cNvPicPr>
          <p:nvPr/>
        </p:nvPicPr>
        <p:blipFill>
          <a:blip r:embed="rId2"/>
          <a:srcRect t="6741" b="7753"/>
          <a:stretch>
            <a:fillRect/>
          </a:stretch>
        </p:blipFill>
        <p:spPr bwMode="auto">
          <a:xfrm>
            <a:off x="6840246" y="1923234"/>
            <a:ext cx="3755777" cy="4381980"/>
          </a:xfrm>
          <a:prstGeom prst="rect">
            <a:avLst/>
          </a:prstGeom>
          <a:noFill/>
          <a:ln w="9525">
            <a:noFill/>
            <a:miter lim="800000"/>
            <a:headEnd/>
            <a:tailEnd/>
          </a:ln>
        </p:spPr>
      </p:pic>
      <p:pic>
        <p:nvPicPr>
          <p:cNvPr id="28677" name="Picture 7" descr="P3020731"/>
          <p:cNvPicPr>
            <a:picLocks noChangeAspect="1" noChangeArrowheads="1"/>
          </p:cNvPicPr>
          <p:nvPr/>
        </p:nvPicPr>
        <p:blipFill>
          <a:blip r:embed="rId3"/>
          <a:srcRect/>
          <a:stretch>
            <a:fillRect/>
          </a:stretch>
        </p:blipFill>
        <p:spPr bwMode="auto">
          <a:xfrm>
            <a:off x="1457781" y="2097420"/>
            <a:ext cx="5244269" cy="4164608"/>
          </a:xfrm>
          <a:prstGeom prst="rect">
            <a:avLst/>
          </a:prstGeom>
          <a:noFill/>
          <a:ln w="9525">
            <a:noFill/>
            <a:miter lim="800000"/>
            <a:headEnd/>
            <a:tailEnd/>
          </a:ln>
        </p:spPr>
      </p:pic>
      <p:pic>
        <p:nvPicPr>
          <p:cNvPr id="242692" name="Picture 3"/>
          <p:cNvPicPr>
            <a:picLocks noChangeAspect="1" noChangeArrowheads="1"/>
          </p:cNvPicPr>
          <p:nvPr/>
        </p:nvPicPr>
        <p:blipFill>
          <a:blip r:embed="rId4"/>
          <a:srcRect/>
          <a:stretch>
            <a:fillRect/>
          </a:stretch>
        </p:blipFill>
        <p:spPr bwMode="auto">
          <a:xfrm>
            <a:off x="2148763" y="1895883"/>
            <a:ext cx="8119043" cy="4996666"/>
          </a:xfrm>
          <a:prstGeom prst="rect">
            <a:avLst/>
          </a:prstGeom>
          <a:solidFill>
            <a:schemeClr val="tx2"/>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70" y="121184"/>
            <a:ext cx="11797553" cy="872366"/>
          </a:xfrm>
        </p:spPr>
        <p:txBody>
          <a:bodyPr/>
          <a:lstStyle/>
          <a:p>
            <a:r>
              <a:rPr lang="en-US" dirty="0"/>
              <a:t>1 Year Repair campaign</a:t>
            </a:r>
          </a:p>
        </p:txBody>
      </p:sp>
      <p:sp>
        <p:nvSpPr>
          <p:cNvPr id="17" name="Content Placeholder 16">
            <a:extLst>
              <a:ext uri="{FF2B5EF4-FFF2-40B4-BE49-F238E27FC236}">
                <a16:creationId xmlns:a16="http://schemas.microsoft.com/office/drawing/2014/main" id="{00535882-9E02-9D5C-55E3-7961DEC8789A}"/>
              </a:ext>
            </a:extLst>
          </p:cNvPr>
          <p:cNvSpPr>
            <a:spLocks noGrp="1"/>
          </p:cNvSpPr>
          <p:nvPr>
            <p:ph idx="1"/>
          </p:nvPr>
        </p:nvSpPr>
        <p:spPr/>
        <p:txBody>
          <a:bodyPr/>
          <a:lstStyle/>
          <a:p>
            <a:endParaRPr lang="en-US"/>
          </a:p>
        </p:txBody>
      </p:sp>
      <p:sp>
        <p:nvSpPr>
          <p:cNvPr id="4" name="Date Placeholder 3"/>
          <p:cNvSpPr>
            <a:spLocks noGrp="1"/>
          </p:cNvSpPr>
          <p:nvPr>
            <p:ph type="dt" sz="half" idx="10"/>
          </p:nvPr>
        </p:nvSpPr>
        <p:spPr>
          <a:xfrm>
            <a:off x="1" y="6581016"/>
            <a:ext cx="3606896" cy="265669"/>
          </a:xfrm>
        </p:spPr>
        <p:txBody>
          <a:bodyPr/>
          <a:lstStyle/>
          <a:p>
            <a:r>
              <a:rPr lang="en-US"/>
              <a:t>November 22, 2024</a:t>
            </a:r>
            <a:endParaRPr lang="en-US" dirty="0"/>
          </a:p>
        </p:txBody>
      </p:sp>
      <p:sp>
        <p:nvSpPr>
          <p:cNvPr id="6" name="Slide Number Placeholder 5"/>
          <p:cNvSpPr>
            <a:spLocks noGrp="1"/>
          </p:cNvSpPr>
          <p:nvPr>
            <p:ph type="sldNum" sz="quarter" idx="11"/>
          </p:nvPr>
        </p:nvSpPr>
        <p:spPr>
          <a:xfrm>
            <a:off x="10935925" y="6584288"/>
            <a:ext cx="1246473" cy="259119"/>
          </a:xfrm>
        </p:spPr>
        <p:txBody>
          <a:bodyPr/>
          <a:lstStyle/>
          <a:p>
            <a:fld id="{89305C9B-2655-4149-B993-DE68C6C117C4}" type="slidenum">
              <a:rPr lang="en-US" smtClean="0"/>
              <a:pPr/>
              <a:t>47</a:t>
            </a:fld>
            <a:endParaRPr lang="en-US" dirty="0"/>
          </a:p>
        </p:txBody>
      </p:sp>
      <p:sp>
        <p:nvSpPr>
          <p:cNvPr id="5" name="Footer Placeholder 4"/>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pic>
        <p:nvPicPr>
          <p:cNvPr id="367618" name="Picture 2"/>
          <p:cNvPicPr>
            <a:picLocks noChangeAspect="1" noChangeArrowheads="1"/>
          </p:cNvPicPr>
          <p:nvPr/>
        </p:nvPicPr>
        <p:blipFill>
          <a:blip r:embed="rId3"/>
          <a:srcRect t="1144"/>
          <a:stretch>
            <a:fillRect/>
          </a:stretch>
        </p:blipFill>
        <p:spPr bwMode="auto">
          <a:xfrm>
            <a:off x="1847404" y="1772517"/>
            <a:ext cx="8403134" cy="4309923"/>
          </a:xfrm>
          <a:prstGeom prst="rect">
            <a:avLst/>
          </a:prstGeom>
          <a:noFill/>
          <a:ln w="9525">
            <a:noFill/>
            <a:miter lim="800000"/>
            <a:headEnd/>
            <a:tailEnd/>
          </a:ln>
          <a:effectLst/>
        </p:spPr>
      </p:pic>
      <p:sp useBgFill="1">
        <p:nvSpPr>
          <p:cNvPr id="8" name="TextBox 7"/>
          <p:cNvSpPr txBox="1"/>
          <p:nvPr/>
        </p:nvSpPr>
        <p:spPr>
          <a:xfrm>
            <a:off x="2889990" y="1009438"/>
            <a:ext cx="1309975" cy="762003"/>
          </a:xfrm>
          <a:prstGeom prst="rect">
            <a:avLst/>
          </a:prstGeom>
        </p:spPr>
        <p:txBody>
          <a:bodyPr wrap="none" rtlCol="0">
            <a:spAutoFit/>
          </a:bodyPr>
          <a:lstStyle/>
          <a:p>
            <a:r>
              <a:rPr lang="en-US" sz="2176" b="1" dirty="0"/>
              <a:t>14 Quads</a:t>
            </a:r>
          </a:p>
          <a:p>
            <a:r>
              <a:rPr lang="en-US" sz="2176" b="1" dirty="0"/>
              <a:t>replaced</a:t>
            </a:r>
          </a:p>
        </p:txBody>
      </p:sp>
      <p:sp useBgFill="1">
        <p:nvSpPr>
          <p:cNvPr id="9" name="TextBox 8"/>
          <p:cNvSpPr txBox="1"/>
          <p:nvPr/>
        </p:nvSpPr>
        <p:spPr>
          <a:xfrm>
            <a:off x="4687274" y="1021457"/>
            <a:ext cx="1417376" cy="762003"/>
          </a:xfrm>
          <a:prstGeom prst="rect">
            <a:avLst/>
          </a:prstGeom>
        </p:spPr>
        <p:txBody>
          <a:bodyPr wrap="none" rtlCol="0">
            <a:spAutoFit/>
          </a:bodyPr>
          <a:lstStyle/>
          <a:p>
            <a:r>
              <a:rPr lang="en-US" sz="2176" b="1" dirty="0"/>
              <a:t>39 Dipoles</a:t>
            </a:r>
          </a:p>
          <a:p>
            <a:r>
              <a:rPr lang="en-US" sz="2176" b="1" dirty="0"/>
              <a:t>replaced</a:t>
            </a:r>
          </a:p>
        </p:txBody>
      </p:sp>
      <p:sp useBgFill="1">
        <p:nvSpPr>
          <p:cNvPr id="10" name="TextBox 9"/>
          <p:cNvSpPr txBox="1"/>
          <p:nvPr/>
        </p:nvSpPr>
        <p:spPr>
          <a:xfrm>
            <a:off x="6249804" y="701434"/>
            <a:ext cx="2156103" cy="1096839"/>
          </a:xfrm>
          <a:prstGeom prst="rect">
            <a:avLst/>
          </a:prstGeom>
        </p:spPr>
        <p:txBody>
          <a:bodyPr wrap="none" rtlCol="0">
            <a:spAutoFit/>
          </a:bodyPr>
          <a:lstStyle/>
          <a:p>
            <a:r>
              <a:rPr lang="en-US" sz="2176" b="1" dirty="0"/>
              <a:t>54 Interconnects</a:t>
            </a:r>
          </a:p>
          <a:p>
            <a:r>
              <a:rPr lang="en-US" sz="2176" b="1" dirty="0"/>
              <a:t>repaired, 150  </a:t>
            </a:r>
          </a:p>
          <a:p>
            <a:pPr algn="ctr"/>
            <a:r>
              <a:rPr lang="en-US" sz="2176" b="1" dirty="0"/>
              <a:t>reworked</a:t>
            </a:r>
          </a:p>
        </p:txBody>
      </p:sp>
      <p:sp useBgFill="1">
        <p:nvSpPr>
          <p:cNvPr id="11" name="TextBox 10"/>
          <p:cNvSpPr txBox="1"/>
          <p:nvPr/>
        </p:nvSpPr>
        <p:spPr>
          <a:xfrm>
            <a:off x="8751215" y="684986"/>
            <a:ext cx="1417376" cy="1096839"/>
          </a:xfrm>
          <a:prstGeom prst="rect">
            <a:avLst/>
          </a:prstGeom>
        </p:spPr>
        <p:txBody>
          <a:bodyPr wrap="none" rtlCol="0">
            <a:spAutoFit/>
          </a:bodyPr>
          <a:lstStyle/>
          <a:p>
            <a:pPr algn="ctr"/>
            <a:r>
              <a:rPr lang="en-US" sz="2176" b="1" dirty="0"/>
              <a:t>4 km of </a:t>
            </a:r>
          </a:p>
          <a:p>
            <a:pPr algn="ctr"/>
            <a:r>
              <a:rPr lang="en-US" sz="2176" b="1" dirty="0" err="1"/>
              <a:t>beampipe</a:t>
            </a:r>
            <a:r>
              <a:rPr lang="en-US" sz="2176" b="1" dirty="0"/>
              <a:t> </a:t>
            </a:r>
          </a:p>
          <a:p>
            <a:pPr algn="ctr"/>
            <a:r>
              <a:rPr lang="en-US" sz="2176" b="1" dirty="0"/>
              <a:t>cleaned</a:t>
            </a:r>
          </a:p>
        </p:txBody>
      </p:sp>
      <p:sp useBgFill="1">
        <p:nvSpPr>
          <p:cNvPr id="12" name="TextBox 11"/>
          <p:cNvSpPr txBox="1"/>
          <p:nvPr/>
        </p:nvSpPr>
        <p:spPr>
          <a:xfrm>
            <a:off x="2943888" y="6110686"/>
            <a:ext cx="1989841" cy="762003"/>
          </a:xfrm>
          <a:prstGeom prst="rect">
            <a:avLst/>
          </a:prstGeom>
        </p:spPr>
        <p:txBody>
          <a:bodyPr wrap="square" rtlCol="0">
            <a:spAutoFit/>
          </a:bodyPr>
          <a:lstStyle/>
          <a:p>
            <a:pPr algn="ctr"/>
            <a:r>
              <a:rPr lang="en-US" sz="2176" b="1" dirty="0"/>
              <a:t>New restraint</a:t>
            </a:r>
          </a:p>
          <a:p>
            <a:pPr algn="ctr"/>
            <a:r>
              <a:rPr lang="en-US" sz="2176" b="1" dirty="0"/>
              <a:t>for 50 Quads</a:t>
            </a:r>
          </a:p>
        </p:txBody>
      </p:sp>
      <p:sp useBgFill="1">
        <p:nvSpPr>
          <p:cNvPr id="13" name="TextBox 12"/>
          <p:cNvSpPr txBox="1"/>
          <p:nvPr/>
        </p:nvSpPr>
        <p:spPr>
          <a:xfrm>
            <a:off x="5046851" y="6104679"/>
            <a:ext cx="2644792" cy="762003"/>
          </a:xfrm>
          <a:prstGeom prst="rect">
            <a:avLst/>
          </a:prstGeom>
        </p:spPr>
        <p:txBody>
          <a:bodyPr wrap="square" rtlCol="0">
            <a:spAutoFit/>
          </a:bodyPr>
          <a:lstStyle/>
          <a:p>
            <a:pPr algn="ctr"/>
            <a:r>
              <a:rPr lang="en-US" sz="2176" b="1" dirty="0"/>
              <a:t>~900 new pressure</a:t>
            </a:r>
          </a:p>
          <a:p>
            <a:pPr algn="ctr"/>
            <a:r>
              <a:rPr lang="en-US" sz="2176" b="1" dirty="0"/>
              <a:t>release ports</a:t>
            </a:r>
          </a:p>
        </p:txBody>
      </p:sp>
      <p:sp useBgFill="1">
        <p:nvSpPr>
          <p:cNvPr id="14" name="TextBox 13"/>
          <p:cNvSpPr txBox="1"/>
          <p:nvPr/>
        </p:nvSpPr>
        <p:spPr>
          <a:xfrm>
            <a:off x="7709669" y="6062622"/>
            <a:ext cx="2950157" cy="762003"/>
          </a:xfrm>
          <a:prstGeom prst="rect">
            <a:avLst/>
          </a:prstGeom>
        </p:spPr>
        <p:txBody>
          <a:bodyPr wrap="square" rtlCol="0">
            <a:spAutoFit/>
          </a:bodyPr>
          <a:lstStyle/>
          <a:p>
            <a:pPr algn="ctr"/>
            <a:r>
              <a:rPr lang="en-US" sz="2176" b="1" dirty="0"/>
              <a:t>~6500 new detectors + </a:t>
            </a:r>
          </a:p>
          <a:p>
            <a:pPr algn="ctr"/>
            <a:r>
              <a:rPr lang="en-US" sz="2176" b="1" dirty="0"/>
              <a:t>250 km cables for MPS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70" y="121184"/>
            <a:ext cx="11797553" cy="872366"/>
          </a:xfrm>
        </p:spPr>
        <p:txBody>
          <a:bodyPr/>
          <a:lstStyle/>
          <a:p>
            <a:r>
              <a:rPr lang="en-US" dirty="0"/>
              <a:t>Silent Killers</a:t>
            </a:r>
          </a:p>
        </p:txBody>
      </p:sp>
      <p:sp>
        <p:nvSpPr>
          <p:cNvPr id="3" name="Content Placeholder 2"/>
          <p:cNvSpPr>
            <a:spLocks noGrp="1"/>
          </p:cNvSpPr>
          <p:nvPr>
            <p:ph idx="1"/>
          </p:nvPr>
        </p:nvSpPr>
        <p:spPr>
          <a:xfrm>
            <a:off x="174242" y="1017893"/>
            <a:ext cx="6866458" cy="5562600"/>
          </a:xfrm>
        </p:spPr>
        <p:txBody>
          <a:bodyPr>
            <a:normAutofit/>
          </a:bodyPr>
          <a:lstStyle/>
          <a:p>
            <a:r>
              <a:rPr lang="en-US" dirty="0"/>
              <a:t>Further Analysis </a:t>
            </a:r>
            <a:r>
              <a:rPr lang="en-US" dirty="0">
                <a:sym typeface="Symbol"/>
              </a:rPr>
              <a:t> </a:t>
            </a:r>
            <a:r>
              <a:rPr lang="en-US" dirty="0"/>
              <a:t>problems with bus bar connectivity</a:t>
            </a:r>
          </a:p>
          <a:p>
            <a:endParaRPr lang="en-US" dirty="0"/>
          </a:p>
          <a:p>
            <a:endParaRPr lang="en-US" dirty="0"/>
          </a:p>
          <a:p>
            <a:pPr marL="17095" indent="0">
              <a:buNone/>
            </a:pPr>
            <a:endParaRPr lang="en-US" dirty="0"/>
          </a:p>
          <a:p>
            <a:endParaRPr lang="en-US" dirty="0"/>
          </a:p>
          <a:p>
            <a:r>
              <a:rPr lang="en-US" dirty="0"/>
              <a:t>Resistance and decay time limit safe current and therefore Beam  Energy</a:t>
            </a:r>
          </a:p>
          <a:p>
            <a:r>
              <a:rPr lang="en-US" dirty="0"/>
              <a:t>2013-14 Shutdown to go higher in E</a:t>
            </a:r>
          </a:p>
        </p:txBody>
      </p:sp>
      <p:sp>
        <p:nvSpPr>
          <p:cNvPr id="4" name="Date Placeholder 3"/>
          <p:cNvSpPr>
            <a:spLocks noGrp="1"/>
          </p:cNvSpPr>
          <p:nvPr>
            <p:ph type="dt" sz="half" idx="10"/>
          </p:nvPr>
        </p:nvSpPr>
        <p:spPr>
          <a:xfrm>
            <a:off x="1" y="6581016"/>
            <a:ext cx="3606896" cy="265669"/>
          </a:xfrm>
        </p:spPr>
        <p:txBody>
          <a:bodyPr/>
          <a:lstStyle/>
          <a:p>
            <a:r>
              <a:rPr lang="en-US"/>
              <a:t>November 22, 2024</a:t>
            </a:r>
            <a:endParaRPr lang="en-US" dirty="0"/>
          </a:p>
        </p:txBody>
      </p:sp>
      <p:sp>
        <p:nvSpPr>
          <p:cNvPr id="6" name="Slide Number Placeholder 5"/>
          <p:cNvSpPr>
            <a:spLocks noGrp="1"/>
          </p:cNvSpPr>
          <p:nvPr>
            <p:ph type="sldNum" sz="quarter" idx="11"/>
          </p:nvPr>
        </p:nvSpPr>
        <p:spPr>
          <a:xfrm>
            <a:off x="10935925" y="6584288"/>
            <a:ext cx="1246473" cy="259119"/>
          </a:xfrm>
        </p:spPr>
        <p:txBody>
          <a:bodyPr/>
          <a:lstStyle/>
          <a:p>
            <a:fld id="{89305C9B-2655-4149-B993-DE68C6C117C4}" type="slidenum">
              <a:rPr lang="en-US" smtClean="0"/>
              <a:pPr/>
              <a:t>48</a:t>
            </a:fld>
            <a:endParaRPr lang="en-US" dirty="0"/>
          </a:p>
        </p:txBody>
      </p:sp>
      <p:sp>
        <p:nvSpPr>
          <p:cNvPr id="5" name="Footer Placeholder 4"/>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pic>
        <p:nvPicPr>
          <p:cNvPr id="9" name="Picture 11"/>
          <p:cNvPicPr>
            <a:picLocks noChangeAspect="1" noChangeArrowheads="1"/>
          </p:cNvPicPr>
          <p:nvPr/>
        </p:nvPicPr>
        <p:blipFill>
          <a:blip r:embed="rId2"/>
          <a:srcRect b="18136"/>
          <a:stretch>
            <a:fillRect/>
          </a:stretch>
        </p:blipFill>
        <p:spPr bwMode="auto">
          <a:xfrm>
            <a:off x="1480757" y="2109422"/>
            <a:ext cx="3590229" cy="789572"/>
          </a:xfrm>
          <a:prstGeom prst="rect">
            <a:avLst/>
          </a:prstGeom>
          <a:noFill/>
          <a:ln w="9525">
            <a:noFill/>
            <a:miter lim="800000"/>
            <a:headEnd/>
            <a:tailEnd/>
          </a:ln>
        </p:spPr>
      </p:pic>
      <p:pic>
        <p:nvPicPr>
          <p:cNvPr id="10" name="Picture 12"/>
          <p:cNvPicPr>
            <a:picLocks noChangeAspect="1" noChangeArrowheads="1"/>
          </p:cNvPicPr>
          <p:nvPr/>
        </p:nvPicPr>
        <p:blipFill>
          <a:blip r:embed="rId3"/>
          <a:srcRect r="10187" b="10037"/>
          <a:stretch>
            <a:fillRect/>
          </a:stretch>
        </p:blipFill>
        <p:spPr bwMode="auto">
          <a:xfrm>
            <a:off x="1480757" y="3166226"/>
            <a:ext cx="3591669" cy="764082"/>
          </a:xfrm>
          <a:prstGeom prst="rect">
            <a:avLst/>
          </a:prstGeom>
          <a:noFill/>
          <a:ln w="9525">
            <a:noFill/>
            <a:miter lim="800000"/>
            <a:headEnd/>
            <a:tailEnd/>
          </a:ln>
        </p:spPr>
      </p:pic>
      <p:sp>
        <p:nvSpPr>
          <p:cNvPr id="87" name="Rectangle 2" descr="Dashed vertical"/>
          <p:cNvSpPr>
            <a:spLocks noChangeArrowheads="1"/>
          </p:cNvSpPr>
          <p:nvPr/>
        </p:nvSpPr>
        <p:spPr bwMode="auto">
          <a:xfrm rot="5400000">
            <a:off x="9452905" y="1110826"/>
            <a:ext cx="1826444" cy="1088903"/>
          </a:xfrm>
          <a:prstGeom prst="rect">
            <a:avLst/>
          </a:prstGeom>
          <a:gradFill flip="none" rotWithShape="0">
            <a:gsLst>
              <a:gs pos="22000">
                <a:schemeClr val="accent1">
                  <a:tint val="66000"/>
                  <a:satMod val="160000"/>
                </a:schemeClr>
              </a:gs>
              <a:gs pos="39000">
                <a:schemeClr val="accent1">
                  <a:tint val="66000"/>
                  <a:satMod val="160000"/>
                </a:schemeClr>
              </a:gs>
              <a:gs pos="18000">
                <a:schemeClr val="accent1">
                  <a:tint val="66000"/>
                  <a:satMod val="160000"/>
                </a:schemeClr>
              </a:gs>
              <a:gs pos="95000">
                <a:schemeClr val="accent1">
                  <a:tint val="66000"/>
                  <a:satMod val="160000"/>
                </a:schemeClr>
              </a:gs>
              <a:gs pos="9500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9525">
            <a:noFill/>
            <a:miter lim="800000"/>
            <a:headEnd/>
            <a:tailEnd/>
          </a:ln>
        </p:spPr>
        <p:txBody>
          <a:bodyPr wrap="none" anchor="ctr"/>
          <a:lstStyle/>
          <a:p>
            <a:endParaRPr lang="en-US" sz="1270" dirty="0"/>
          </a:p>
        </p:txBody>
      </p:sp>
      <p:sp>
        <p:nvSpPr>
          <p:cNvPr id="61" name="Rectangle 2" descr="Dashed vertical"/>
          <p:cNvSpPr>
            <a:spLocks noChangeArrowheads="1"/>
          </p:cNvSpPr>
          <p:nvPr/>
        </p:nvSpPr>
        <p:spPr bwMode="auto">
          <a:xfrm rot="5400000">
            <a:off x="7904245" y="1085156"/>
            <a:ext cx="1826444" cy="1088903"/>
          </a:xfrm>
          <a:prstGeom prst="rect">
            <a:avLst/>
          </a:prstGeom>
          <a:gradFill flip="none" rotWithShape="0">
            <a:gsLst>
              <a:gs pos="22000">
                <a:schemeClr val="accent1">
                  <a:tint val="66000"/>
                  <a:satMod val="160000"/>
                </a:schemeClr>
              </a:gs>
              <a:gs pos="39000">
                <a:schemeClr val="accent1">
                  <a:tint val="66000"/>
                  <a:satMod val="160000"/>
                </a:schemeClr>
              </a:gs>
              <a:gs pos="18000">
                <a:schemeClr val="accent1">
                  <a:tint val="66000"/>
                  <a:satMod val="160000"/>
                </a:schemeClr>
              </a:gs>
              <a:gs pos="95000">
                <a:schemeClr val="accent1">
                  <a:tint val="66000"/>
                  <a:satMod val="160000"/>
                </a:schemeClr>
              </a:gs>
              <a:gs pos="9500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9525">
            <a:noFill/>
            <a:miter lim="800000"/>
            <a:headEnd/>
            <a:tailEnd/>
          </a:ln>
        </p:spPr>
        <p:txBody>
          <a:bodyPr wrap="none" anchor="ctr"/>
          <a:lstStyle/>
          <a:p>
            <a:endParaRPr lang="en-US" sz="1270" dirty="0"/>
          </a:p>
        </p:txBody>
      </p:sp>
      <p:sp>
        <p:nvSpPr>
          <p:cNvPr id="12" name="Rectangle 2" descr="Dashed vertical"/>
          <p:cNvSpPr>
            <a:spLocks noChangeArrowheads="1"/>
          </p:cNvSpPr>
          <p:nvPr/>
        </p:nvSpPr>
        <p:spPr bwMode="auto">
          <a:xfrm>
            <a:off x="8279925" y="1178480"/>
            <a:ext cx="2602994" cy="1155263"/>
          </a:xfrm>
          <a:prstGeom prst="rect">
            <a:avLst/>
          </a:prstGeom>
          <a:gradFill flip="none" rotWithShape="1">
            <a:gsLst>
              <a:gs pos="22000">
                <a:schemeClr val="accent1">
                  <a:tint val="66000"/>
                  <a:satMod val="160000"/>
                </a:schemeClr>
              </a:gs>
              <a:gs pos="39000">
                <a:schemeClr val="accent1">
                  <a:tint val="66000"/>
                  <a:satMod val="160000"/>
                </a:schemeClr>
              </a:gs>
              <a:gs pos="18000">
                <a:schemeClr val="accent1">
                  <a:tint val="66000"/>
                  <a:satMod val="160000"/>
                </a:schemeClr>
              </a:gs>
              <a:gs pos="95000">
                <a:schemeClr val="accent1">
                  <a:tint val="66000"/>
                  <a:satMod val="160000"/>
                </a:schemeClr>
              </a:gs>
              <a:gs pos="9500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9525">
            <a:noFill/>
            <a:miter lim="800000"/>
            <a:headEnd/>
            <a:tailEnd/>
          </a:ln>
        </p:spPr>
        <p:txBody>
          <a:bodyPr wrap="none" anchor="ctr"/>
          <a:lstStyle/>
          <a:p>
            <a:endParaRPr lang="en-US" sz="1270"/>
          </a:p>
        </p:txBody>
      </p:sp>
      <p:sp>
        <p:nvSpPr>
          <p:cNvPr id="17" name="Rectangle 7"/>
          <p:cNvSpPr>
            <a:spLocks noChangeArrowheads="1"/>
          </p:cNvSpPr>
          <p:nvPr/>
        </p:nvSpPr>
        <p:spPr bwMode="auto">
          <a:xfrm>
            <a:off x="8279925" y="1574570"/>
            <a:ext cx="1218346" cy="331411"/>
          </a:xfrm>
          <a:prstGeom prst="rect">
            <a:avLst/>
          </a:prstGeom>
          <a:solidFill>
            <a:srgbClr val="CC6600"/>
          </a:solidFill>
          <a:ln w="12700" algn="ctr">
            <a:noFill/>
            <a:miter lim="800000"/>
            <a:headEnd type="none" w="sm" len="sm"/>
            <a:tailEnd type="none" w="sm" len="sm"/>
          </a:ln>
        </p:spPr>
        <p:txBody>
          <a:bodyPr wrap="none" anchor="ctr"/>
          <a:lstStyle/>
          <a:p>
            <a:pPr algn="ctr"/>
            <a:r>
              <a:rPr lang="en-US" sz="1270" dirty="0">
                <a:solidFill>
                  <a:srgbClr val="FFFF00"/>
                </a:solidFill>
              </a:rPr>
              <a:t>Bus bar</a:t>
            </a:r>
          </a:p>
        </p:txBody>
      </p:sp>
      <p:sp>
        <p:nvSpPr>
          <p:cNvPr id="58" name="Rectangle 7"/>
          <p:cNvSpPr>
            <a:spLocks noChangeArrowheads="1"/>
          </p:cNvSpPr>
          <p:nvPr/>
        </p:nvSpPr>
        <p:spPr bwMode="auto">
          <a:xfrm>
            <a:off x="9600439" y="1567233"/>
            <a:ext cx="1313591" cy="331411"/>
          </a:xfrm>
          <a:prstGeom prst="rect">
            <a:avLst/>
          </a:prstGeom>
          <a:solidFill>
            <a:srgbClr val="CC6600"/>
          </a:solidFill>
          <a:ln w="12700" algn="ctr">
            <a:noFill/>
            <a:miter lim="800000"/>
            <a:headEnd type="none" w="sm" len="sm"/>
            <a:tailEnd type="none" w="sm" len="sm"/>
          </a:ln>
        </p:spPr>
        <p:txBody>
          <a:bodyPr wrap="none" anchor="ctr"/>
          <a:lstStyle/>
          <a:p>
            <a:pPr algn="ctr"/>
            <a:r>
              <a:rPr lang="en-US" sz="1270" dirty="0">
                <a:solidFill>
                  <a:srgbClr val="FFFF00"/>
                </a:solidFill>
              </a:rPr>
              <a:t>Bus bar</a:t>
            </a:r>
          </a:p>
        </p:txBody>
      </p:sp>
      <p:sp>
        <p:nvSpPr>
          <p:cNvPr id="59" name="Rectangle 58"/>
          <p:cNvSpPr/>
          <p:nvPr/>
        </p:nvSpPr>
        <p:spPr bwMode="auto">
          <a:xfrm>
            <a:off x="9289319" y="1833544"/>
            <a:ext cx="487414" cy="74760"/>
          </a:xfrm>
          <a:prstGeom prst="rect">
            <a:avLst/>
          </a:prstGeom>
          <a:gradFill>
            <a:gsLst>
              <a:gs pos="22000">
                <a:schemeClr val="accent1">
                  <a:tint val="66000"/>
                  <a:satMod val="160000"/>
                </a:schemeClr>
              </a:gs>
              <a:gs pos="39000">
                <a:schemeClr val="accent1">
                  <a:tint val="66000"/>
                  <a:satMod val="160000"/>
                </a:schemeClr>
              </a:gs>
              <a:gs pos="18000">
                <a:schemeClr val="accent1">
                  <a:tint val="66000"/>
                  <a:satMod val="160000"/>
                </a:schemeClr>
              </a:gs>
              <a:gs pos="95000">
                <a:schemeClr val="accent1">
                  <a:tint val="66000"/>
                  <a:satMod val="160000"/>
                </a:schemeClr>
              </a:gs>
              <a:gs pos="95000">
                <a:schemeClr val="accent1">
                  <a:tint val="66000"/>
                  <a:satMod val="160000"/>
                </a:schemeClr>
              </a:gs>
              <a:gs pos="50000">
                <a:schemeClr val="accent1">
                  <a:tint val="44500"/>
                  <a:satMod val="160000"/>
                </a:schemeClr>
              </a:gs>
              <a:gs pos="100000">
                <a:schemeClr val="accent1">
                  <a:tint val="23500"/>
                  <a:satMod val="160000"/>
                </a:schemeClr>
              </a:gs>
            </a:gsLst>
            <a:lin ang="16200000" scaled="1"/>
          </a:gradFill>
          <a:ln w="9525" cap="flat" cmpd="sng" algn="ctr">
            <a:noFill/>
            <a:prstDash val="solid"/>
            <a:round/>
            <a:headEnd type="none" w="med" len="med"/>
            <a:tailEnd type="none" w="med" len="med"/>
          </a:ln>
          <a:effectLst/>
        </p:spPr>
        <p:txBody>
          <a:bodyPr vert="horz" wrap="square" lIns="82918" tIns="41459" rIns="82918" bIns="41459" numCol="1" rtlCol="0" anchor="t" anchorCtr="0" compatLnSpc="1">
            <a:prstTxWarp prst="textNoShape">
              <a:avLst/>
            </a:prstTxWarp>
          </a:bodyPr>
          <a:lstStyle/>
          <a:p>
            <a:pPr defTabSz="829178"/>
            <a:endParaRPr lang="en-US" sz="1270"/>
          </a:p>
        </p:txBody>
      </p:sp>
      <p:sp>
        <p:nvSpPr>
          <p:cNvPr id="63" name="TextBox 62"/>
          <p:cNvSpPr txBox="1"/>
          <p:nvPr/>
        </p:nvSpPr>
        <p:spPr>
          <a:xfrm>
            <a:off x="8602178" y="705373"/>
            <a:ext cx="681597" cy="287771"/>
          </a:xfrm>
          <a:prstGeom prst="rect">
            <a:avLst/>
          </a:prstGeom>
          <a:noFill/>
        </p:spPr>
        <p:txBody>
          <a:bodyPr wrap="none" rtlCol="0">
            <a:spAutoFit/>
          </a:bodyPr>
          <a:lstStyle/>
          <a:p>
            <a:r>
              <a:rPr lang="en-US" sz="1270" dirty="0">
                <a:solidFill>
                  <a:schemeClr val="tx1"/>
                </a:solidFill>
              </a:rPr>
              <a:t>Magnet</a:t>
            </a:r>
          </a:p>
        </p:txBody>
      </p:sp>
      <p:sp>
        <p:nvSpPr>
          <p:cNvPr id="64" name="TextBox 63"/>
          <p:cNvSpPr txBox="1"/>
          <p:nvPr/>
        </p:nvSpPr>
        <p:spPr>
          <a:xfrm>
            <a:off x="10130154" y="676025"/>
            <a:ext cx="681597" cy="287771"/>
          </a:xfrm>
          <a:prstGeom prst="rect">
            <a:avLst/>
          </a:prstGeom>
          <a:noFill/>
        </p:spPr>
        <p:txBody>
          <a:bodyPr wrap="none" rtlCol="0">
            <a:spAutoFit/>
          </a:bodyPr>
          <a:lstStyle/>
          <a:p>
            <a:r>
              <a:rPr lang="en-US" sz="1270" dirty="0">
                <a:solidFill>
                  <a:schemeClr val="tx1"/>
                </a:solidFill>
              </a:rPr>
              <a:t>Magnet</a:t>
            </a:r>
          </a:p>
        </p:txBody>
      </p:sp>
      <p:sp>
        <p:nvSpPr>
          <p:cNvPr id="65" name="Rectangle 64"/>
          <p:cNvSpPr/>
          <p:nvPr/>
        </p:nvSpPr>
        <p:spPr bwMode="auto">
          <a:xfrm>
            <a:off x="8259182" y="1893642"/>
            <a:ext cx="2665219" cy="242054"/>
          </a:xfrm>
          <a:prstGeom prst="rect">
            <a:avLst/>
          </a:prstGeom>
          <a:solidFill>
            <a:srgbClr val="00B8FF"/>
          </a:solidFill>
          <a:ln w="9525" cap="flat" cmpd="sng" algn="ctr">
            <a:noFill/>
            <a:prstDash val="solid"/>
            <a:round/>
            <a:headEnd type="none" w="med" len="med"/>
            <a:tailEnd type="none" w="med" len="med"/>
          </a:ln>
          <a:effectLst/>
        </p:spPr>
        <p:txBody>
          <a:bodyPr vert="horz" wrap="square" lIns="0" tIns="41459" rIns="82918" bIns="41459" numCol="1" rtlCol="0" anchor="ctr" anchorCtr="0" compatLnSpc="1">
            <a:prstTxWarp prst="textNoShape">
              <a:avLst/>
            </a:prstTxWarp>
          </a:bodyPr>
          <a:lstStyle/>
          <a:p>
            <a:pPr algn="l" defTabSz="829178"/>
            <a:r>
              <a:rPr lang="en-US" sz="1088" b="1" dirty="0">
                <a:solidFill>
                  <a:schemeClr val="tx1"/>
                </a:solidFill>
              </a:rPr>
              <a:t>Superconductor</a:t>
            </a:r>
          </a:p>
        </p:txBody>
      </p:sp>
      <p:sp>
        <p:nvSpPr>
          <p:cNvPr id="67" name="Rectangle 66"/>
          <p:cNvSpPr/>
          <p:nvPr/>
        </p:nvSpPr>
        <p:spPr bwMode="auto">
          <a:xfrm>
            <a:off x="9424135" y="1897310"/>
            <a:ext cx="203261" cy="242054"/>
          </a:xfrm>
          <a:prstGeom prst="rect">
            <a:avLst/>
          </a:prstGeom>
          <a:gradFill>
            <a:gsLst>
              <a:gs pos="22000">
                <a:schemeClr val="accent1">
                  <a:tint val="66000"/>
                  <a:satMod val="160000"/>
                </a:schemeClr>
              </a:gs>
              <a:gs pos="39000">
                <a:schemeClr val="accent1">
                  <a:tint val="66000"/>
                  <a:satMod val="160000"/>
                </a:schemeClr>
              </a:gs>
              <a:gs pos="18000">
                <a:schemeClr val="accent1">
                  <a:tint val="66000"/>
                  <a:satMod val="160000"/>
                </a:schemeClr>
              </a:gs>
              <a:gs pos="95000">
                <a:schemeClr val="accent1">
                  <a:tint val="66000"/>
                  <a:satMod val="160000"/>
                </a:schemeClr>
              </a:gs>
              <a:gs pos="95000">
                <a:schemeClr val="accent1">
                  <a:tint val="66000"/>
                  <a:satMod val="160000"/>
                </a:schemeClr>
              </a:gs>
              <a:gs pos="50000">
                <a:schemeClr val="accent1">
                  <a:tint val="44500"/>
                  <a:satMod val="160000"/>
                </a:schemeClr>
              </a:gs>
              <a:gs pos="100000">
                <a:schemeClr val="accent1">
                  <a:tint val="23500"/>
                  <a:satMod val="160000"/>
                </a:schemeClr>
              </a:gs>
            </a:gsLst>
            <a:lin ang="16200000" scaled="1"/>
          </a:gradFill>
          <a:ln w="9525" cap="flat" cmpd="sng" algn="ctr">
            <a:noFill/>
            <a:prstDash val="solid"/>
            <a:round/>
            <a:headEnd type="none" w="med" len="med"/>
            <a:tailEnd type="none" w="med" len="med"/>
          </a:ln>
          <a:effectLst/>
        </p:spPr>
        <p:txBody>
          <a:bodyPr vert="horz" wrap="square" lIns="82918" tIns="41459" rIns="82918" bIns="41459" numCol="1" rtlCol="0" anchor="ctr" anchorCtr="0" compatLnSpc="1">
            <a:prstTxWarp prst="textNoShape">
              <a:avLst/>
            </a:prstTxWarp>
          </a:bodyPr>
          <a:lstStyle/>
          <a:p>
            <a:pPr algn="l" defTabSz="829178"/>
            <a:endParaRPr lang="en-US" sz="1270" dirty="0"/>
          </a:p>
        </p:txBody>
      </p:sp>
      <p:grpSp>
        <p:nvGrpSpPr>
          <p:cNvPr id="7" name="Group 54"/>
          <p:cNvGrpSpPr/>
          <p:nvPr/>
        </p:nvGrpSpPr>
        <p:grpSpPr>
          <a:xfrm>
            <a:off x="9285862" y="1563572"/>
            <a:ext cx="487414" cy="341072"/>
            <a:chOff x="4282751" y="3371874"/>
            <a:chExt cx="569167" cy="425685"/>
          </a:xfrm>
        </p:grpSpPr>
        <p:sp>
          <p:nvSpPr>
            <p:cNvPr id="53" name="Rectangle 52"/>
            <p:cNvSpPr/>
            <p:nvPr/>
          </p:nvSpPr>
          <p:spPr bwMode="auto">
            <a:xfrm>
              <a:off x="4282751" y="3704253"/>
              <a:ext cx="569167" cy="93306"/>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82918" tIns="41459" rIns="82918" bIns="41459" numCol="1" rtlCol="0" anchor="t" anchorCtr="0" compatLnSpc="1">
              <a:prstTxWarp prst="textNoShape">
                <a:avLst/>
              </a:prstTxWarp>
            </a:bodyPr>
            <a:lstStyle/>
            <a:p>
              <a:pPr defTabSz="829178"/>
              <a:endParaRPr lang="en-US" sz="1270"/>
            </a:p>
          </p:txBody>
        </p:sp>
        <p:sp>
          <p:nvSpPr>
            <p:cNvPr id="54" name="Rectangle 53"/>
            <p:cNvSpPr/>
            <p:nvPr/>
          </p:nvSpPr>
          <p:spPr bwMode="auto">
            <a:xfrm rot="16200000">
              <a:off x="4411576" y="3456091"/>
              <a:ext cx="330804" cy="162369"/>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82918" tIns="41459" rIns="82918" bIns="41459" numCol="1" rtlCol="0" anchor="t" anchorCtr="0" compatLnSpc="1">
              <a:prstTxWarp prst="textNoShape">
                <a:avLst/>
              </a:prstTxWarp>
            </a:bodyPr>
            <a:lstStyle/>
            <a:p>
              <a:pPr defTabSz="829178"/>
              <a:endParaRPr lang="en-US" sz="1270"/>
            </a:p>
          </p:txBody>
        </p:sp>
      </p:grpSp>
      <p:grpSp>
        <p:nvGrpSpPr>
          <p:cNvPr id="8" name="Group 103"/>
          <p:cNvGrpSpPr/>
          <p:nvPr/>
        </p:nvGrpSpPr>
        <p:grpSpPr>
          <a:xfrm>
            <a:off x="9274504" y="1893642"/>
            <a:ext cx="690942" cy="238387"/>
            <a:chOff x="7119257" y="1915006"/>
            <a:chExt cx="761956" cy="262888"/>
          </a:xfrm>
        </p:grpSpPr>
        <p:sp>
          <p:nvSpPr>
            <p:cNvPr id="69" name="Rectangle 68"/>
            <p:cNvSpPr/>
            <p:nvPr/>
          </p:nvSpPr>
          <p:spPr bwMode="auto">
            <a:xfrm>
              <a:off x="7280456" y="1915006"/>
              <a:ext cx="254649" cy="262888"/>
            </a:xfrm>
            <a:prstGeom prst="rect">
              <a:avLst/>
            </a:prstGeom>
            <a:solidFill>
              <a:srgbClr val="7030A0"/>
            </a:solidFill>
            <a:ln w="9525" cap="flat" cmpd="sng" algn="ctr">
              <a:noFill/>
              <a:prstDash val="solid"/>
              <a:round/>
              <a:headEnd type="none" w="med" len="med"/>
              <a:tailEnd type="none" w="med" len="med"/>
            </a:ln>
            <a:effectLst/>
          </p:spPr>
          <p:txBody>
            <a:bodyPr vert="horz" wrap="square" lIns="82918" tIns="41459" rIns="82918" bIns="41459" numCol="1" rtlCol="0" anchor="ctr" anchorCtr="0" compatLnSpc="1">
              <a:prstTxWarp prst="textNoShape">
                <a:avLst/>
              </a:prstTxWarp>
            </a:bodyPr>
            <a:lstStyle/>
            <a:p>
              <a:pPr algn="l" defTabSz="829178"/>
              <a:endParaRPr lang="en-US" sz="1270" dirty="0"/>
            </a:p>
          </p:txBody>
        </p:sp>
        <p:cxnSp>
          <p:nvCxnSpPr>
            <p:cNvPr id="71" name="Straight Arrow Connector 70"/>
            <p:cNvCxnSpPr/>
            <p:nvPr/>
          </p:nvCxnSpPr>
          <p:spPr bwMode="auto">
            <a:xfrm>
              <a:off x="7119257" y="2062066"/>
              <a:ext cx="761956" cy="0"/>
            </a:xfrm>
            <a:prstGeom prst="straightConnector1">
              <a:avLst/>
            </a:prstGeom>
            <a:solidFill>
              <a:srgbClr val="00B8FF"/>
            </a:solidFill>
            <a:ln w="57150" cap="flat" cmpd="sng" algn="ctr">
              <a:solidFill>
                <a:srgbClr val="FF0000"/>
              </a:solidFill>
              <a:prstDash val="solid"/>
              <a:round/>
              <a:headEnd type="none" w="med" len="med"/>
              <a:tailEnd type="none"/>
            </a:ln>
            <a:effectLst/>
          </p:spPr>
        </p:cxnSp>
      </p:grpSp>
      <p:cxnSp>
        <p:nvCxnSpPr>
          <p:cNvPr id="77" name="Straight Arrow Connector 76"/>
          <p:cNvCxnSpPr/>
          <p:nvPr/>
        </p:nvCxnSpPr>
        <p:spPr bwMode="auto">
          <a:xfrm>
            <a:off x="9962318" y="2024516"/>
            <a:ext cx="411363" cy="0"/>
          </a:xfrm>
          <a:prstGeom prst="straightConnector1">
            <a:avLst/>
          </a:prstGeom>
          <a:solidFill>
            <a:srgbClr val="00B8FF"/>
          </a:solidFill>
          <a:ln w="57150" cap="flat" cmpd="sng" algn="ctr">
            <a:solidFill>
              <a:srgbClr val="FF0000"/>
            </a:solidFill>
            <a:prstDash val="solid"/>
            <a:round/>
            <a:headEnd type="none" w="med" len="med"/>
            <a:tailEnd type="arrow"/>
          </a:ln>
          <a:effectLst/>
        </p:spPr>
      </p:cxnSp>
      <p:grpSp>
        <p:nvGrpSpPr>
          <p:cNvPr id="11" name="Group 102"/>
          <p:cNvGrpSpPr/>
          <p:nvPr/>
        </p:nvGrpSpPr>
        <p:grpSpPr>
          <a:xfrm>
            <a:off x="9306605" y="1809318"/>
            <a:ext cx="653341" cy="216386"/>
            <a:chOff x="7154657" y="1822015"/>
            <a:chExt cx="720490" cy="238626"/>
          </a:xfrm>
        </p:grpSpPr>
        <p:cxnSp>
          <p:nvCxnSpPr>
            <p:cNvPr id="81" name="Straight Arrow Connector 80"/>
            <p:cNvCxnSpPr/>
            <p:nvPr/>
          </p:nvCxnSpPr>
          <p:spPr bwMode="auto">
            <a:xfrm flipV="1">
              <a:off x="7192762" y="1854354"/>
              <a:ext cx="526074" cy="1"/>
            </a:xfrm>
            <a:prstGeom prst="straightConnector1">
              <a:avLst/>
            </a:prstGeom>
            <a:solidFill>
              <a:srgbClr val="00B8FF"/>
            </a:solidFill>
            <a:ln w="57150" cap="flat" cmpd="sng" algn="ctr">
              <a:solidFill>
                <a:srgbClr val="FF0000"/>
              </a:solidFill>
              <a:prstDash val="solid"/>
              <a:round/>
              <a:headEnd type="none" w="med" len="med"/>
              <a:tailEnd type="none"/>
            </a:ln>
            <a:effectLst/>
          </p:spPr>
        </p:cxnSp>
        <p:cxnSp>
          <p:nvCxnSpPr>
            <p:cNvPr id="82" name="Straight Arrow Connector 81"/>
            <p:cNvCxnSpPr/>
            <p:nvPr/>
          </p:nvCxnSpPr>
          <p:spPr bwMode="auto">
            <a:xfrm rot="10800000">
              <a:off x="7669295" y="1842246"/>
              <a:ext cx="205852" cy="206260"/>
            </a:xfrm>
            <a:prstGeom prst="straightConnector1">
              <a:avLst/>
            </a:prstGeom>
            <a:solidFill>
              <a:srgbClr val="00B8FF"/>
            </a:solidFill>
            <a:ln w="57150" cap="flat" cmpd="sng" algn="ctr">
              <a:solidFill>
                <a:srgbClr val="FF0000"/>
              </a:solidFill>
              <a:prstDash val="solid"/>
              <a:round/>
              <a:headEnd type="none" w="med" len="med"/>
              <a:tailEnd type="none"/>
            </a:ln>
            <a:effectLst/>
          </p:spPr>
        </p:cxnSp>
        <p:cxnSp>
          <p:nvCxnSpPr>
            <p:cNvPr id="85" name="Straight Arrow Connector 84"/>
            <p:cNvCxnSpPr/>
            <p:nvPr/>
          </p:nvCxnSpPr>
          <p:spPr bwMode="auto">
            <a:xfrm rot="5400000" flipH="1" flipV="1">
              <a:off x="7071547" y="1905125"/>
              <a:ext cx="238626" cy="72406"/>
            </a:xfrm>
            <a:prstGeom prst="straightConnector1">
              <a:avLst/>
            </a:prstGeom>
            <a:solidFill>
              <a:srgbClr val="00B8FF"/>
            </a:solidFill>
            <a:ln w="57150" cap="flat" cmpd="sng" algn="ctr">
              <a:solidFill>
                <a:srgbClr val="FF0000"/>
              </a:solidFill>
              <a:prstDash val="solid"/>
              <a:round/>
              <a:headEnd type="none" w="med" len="med"/>
              <a:tailEnd type="none"/>
            </a:ln>
            <a:effectLst/>
          </p:spPr>
        </p:cxnSp>
      </p:grpSp>
      <p:sp>
        <p:nvSpPr>
          <p:cNvPr id="91" name="Explosion 2 90"/>
          <p:cNvSpPr/>
          <p:nvPr/>
        </p:nvSpPr>
        <p:spPr bwMode="auto">
          <a:xfrm>
            <a:off x="8985120" y="1214739"/>
            <a:ext cx="1321629" cy="994659"/>
          </a:xfrm>
          <a:prstGeom prst="irregularSeal2">
            <a:avLst/>
          </a:prstGeom>
          <a:solidFill>
            <a:srgbClr val="FFFF00"/>
          </a:solidFill>
          <a:ln w="50800" cap="flat" cmpd="dbl" algn="ctr">
            <a:solidFill>
              <a:srgbClr val="FF0000"/>
            </a:solidFill>
            <a:prstDash val="solid"/>
            <a:round/>
            <a:headEnd type="none" w="med" len="med"/>
            <a:tailEnd type="none" w="med" len="med"/>
          </a:ln>
          <a:effectLst/>
        </p:spPr>
        <p:txBody>
          <a:bodyPr vert="horz" wrap="square" lIns="82918" tIns="41459" rIns="82918" bIns="41459" numCol="1" rtlCol="0" anchor="t" anchorCtr="0" compatLnSpc="1">
            <a:prstTxWarp prst="textNoShape">
              <a:avLst/>
            </a:prstTxWarp>
          </a:bodyPr>
          <a:lstStyle/>
          <a:p>
            <a:pPr defTabSz="829178"/>
            <a:endParaRPr lang="en-US" sz="1451"/>
          </a:p>
        </p:txBody>
      </p:sp>
      <p:cxnSp>
        <p:nvCxnSpPr>
          <p:cNvPr id="96" name="Straight Arrow Connector 95"/>
          <p:cNvCxnSpPr/>
          <p:nvPr/>
        </p:nvCxnSpPr>
        <p:spPr bwMode="auto">
          <a:xfrm rot="10800000">
            <a:off x="9216650" y="2024516"/>
            <a:ext cx="99501" cy="0"/>
          </a:xfrm>
          <a:prstGeom prst="straightConnector1">
            <a:avLst/>
          </a:prstGeom>
          <a:solidFill>
            <a:srgbClr val="00B8FF"/>
          </a:solidFill>
          <a:ln w="57150" cap="flat" cmpd="sng" algn="ctr">
            <a:solidFill>
              <a:srgbClr val="FF0000"/>
            </a:solidFill>
            <a:prstDash val="solid"/>
            <a:round/>
            <a:headEnd type="none" w="med" len="med"/>
            <a:tailEnd type="none"/>
          </a:ln>
          <a:effectLst/>
        </p:spPr>
      </p:cxnSp>
      <p:sp>
        <p:nvSpPr>
          <p:cNvPr id="105" name="TextBox 104"/>
          <p:cNvSpPr txBox="1"/>
          <p:nvPr/>
        </p:nvSpPr>
        <p:spPr>
          <a:xfrm>
            <a:off x="9270130" y="1241237"/>
            <a:ext cx="591829" cy="287771"/>
          </a:xfrm>
          <a:prstGeom prst="rect">
            <a:avLst/>
          </a:prstGeom>
          <a:noFill/>
        </p:spPr>
        <p:txBody>
          <a:bodyPr wrap="none" rtlCol="0">
            <a:spAutoFit/>
          </a:bodyPr>
          <a:lstStyle/>
          <a:p>
            <a:r>
              <a:rPr lang="en-US" sz="1270" dirty="0">
                <a:solidFill>
                  <a:schemeClr val="tx1"/>
                </a:solidFill>
              </a:rPr>
              <a:t>Splice</a:t>
            </a:r>
          </a:p>
        </p:txBody>
      </p:sp>
      <p:pic>
        <p:nvPicPr>
          <p:cNvPr id="106" name="Picture 4"/>
          <p:cNvPicPr>
            <a:picLocks noChangeAspect="1" noChangeArrowheads="1"/>
          </p:cNvPicPr>
          <p:nvPr/>
        </p:nvPicPr>
        <p:blipFill>
          <a:blip r:embed="rId4"/>
          <a:srcRect/>
          <a:stretch>
            <a:fillRect/>
          </a:stretch>
        </p:blipFill>
        <p:spPr bwMode="auto">
          <a:xfrm>
            <a:off x="6578508" y="3166226"/>
            <a:ext cx="5640282" cy="3462699"/>
          </a:xfrm>
          <a:prstGeom prst="rect">
            <a:avLst/>
          </a:prstGeom>
          <a:noFill/>
          <a:ln w="12700">
            <a:noFill/>
            <a:miter lim="800000"/>
            <a:headEnd type="none" w="sm" len="sm"/>
            <a:tailEnd type="none" w="sm" len="sm"/>
          </a:ln>
        </p:spPr>
      </p:pic>
      <p:sp>
        <p:nvSpPr>
          <p:cNvPr id="34" name="TextBox 33"/>
          <p:cNvSpPr txBox="1"/>
          <p:nvPr/>
        </p:nvSpPr>
        <p:spPr>
          <a:xfrm rot="16200000">
            <a:off x="5187494" y="4554739"/>
            <a:ext cx="3046532" cy="287771"/>
          </a:xfrm>
          <a:prstGeom prst="rect">
            <a:avLst/>
          </a:prstGeom>
          <a:solidFill>
            <a:schemeClr val="bg1"/>
          </a:solidFill>
        </p:spPr>
        <p:txBody>
          <a:bodyPr wrap="square" rtlCol="0">
            <a:spAutoFit/>
          </a:bodyPr>
          <a:lstStyle/>
          <a:p>
            <a:pPr algn="ctr"/>
            <a:r>
              <a:rPr lang="en-US" sz="1270" dirty="0">
                <a:solidFill>
                  <a:schemeClr val="tx1"/>
                </a:solidFill>
              </a:rPr>
              <a:t>Maximum Safe Current (A)</a:t>
            </a:r>
          </a:p>
        </p:txBody>
      </p:sp>
      <p:sp>
        <p:nvSpPr>
          <p:cNvPr id="35" name="TextBox 34"/>
          <p:cNvSpPr txBox="1"/>
          <p:nvPr/>
        </p:nvSpPr>
        <p:spPr>
          <a:xfrm>
            <a:off x="7734455" y="6287697"/>
            <a:ext cx="3074483" cy="195438"/>
          </a:xfrm>
          <a:prstGeom prst="rect">
            <a:avLst/>
          </a:prstGeom>
          <a:solidFill>
            <a:schemeClr val="bg1"/>
          </a:solidFill>
        </p:spPr>
        <p:txBody>
          <a:bodyPr wrap="square" lIns="0" tIns="0" rIns="0" bIns="0" rtlCol="0">
            <a:spAutoFit/>
          </a:bodyPr>
          <a:lstStyle/>
          <a:p>
            <a:pPr algn="ctr"/>
            <a:r>
              <a:rPr lang="en-US" sz="1270" dirty="0">
                <a:solidFill>
                  <a:schemeClr val="tx1"/>
                </a:solidFill>
              </a:rPr>
              <a:t>Residual Resistance (</a:t>
            </a:r>
            <a:r>
              <a:rPr lang="en-US" sz="1270" dirty="0">
                <a:solidFill>
                  <a:schemeClr val="tx1"/>
                </a:solidFill>
                <a:sym typeface="Symbol"/>
              </a:rPr>
              <a:t>)</a:t>
            </a:r>
            <a:endParaRPr lang="en-US" sz="1270" dirty="0">
              <a:solidFill>
                <a:schemeClr val="tx1"/>
              </a:solidFill>
            </a:endParaRPr>
          </a:p>
        </p:txBody>
      </p:sp>
      <p:sp>
        <p:nvSpPr>
          <p:cNvPr id="36" name="TextBox 35"/>
          <p:cNvSpPr txBox="1"/>
          <p:nvPr/>
        </p:nvSpPr>
        <p:spPr>
          <a:xfrm>
            <a:off x="7820360" y="4637758"/>
            <a:ext cx="580736" cy="287771"/>
          </a:xfrm>
          <a:prstGeom prst="rect">
            <a:avLst/>
          </a:prstGeom>
          <a:solidFill>
            <a:schemeClr val="accent2">
              <a:lumMod val="75000"/>
            </a:schemeClr>
          </a:solidFill>
        </p:spPr>
        <p:txBody>
          <a:bodyPr wrap="none" rtlCol="0">
            <a:spAutoFit/>
          </a:bodyPr>
          <a:lstStyle/>
          <a:p>
            <a:r>
              <a:rPr lang="en-US" sz="1270" dirty="0"/>
              <a:t>5 </a:t>
            </a:r>
            <a:r>
              <a:rPr lang="en-US" sz="1270" dirty="0" err="1"/>
              <a:t>TeV</a:t>
            </a:r>
            <a:endParaRPr lang="en-US" sz="1270" dirty="0"/>
          </a:p>
        </p:txBody>
      </p:sp>
      <p:sp>
        <p:nvSpPr>
          <p:cNvPr id="37" name="TextBox 36"/>
          <p:cNvSpPr txBox="1"/>
          <p:nvPr/>
        </p:nvSpPr>
        <p:spPr>
          <a:xfrm>
            <a:off x="7800177" y="5195195"/>
            <a:ext cx="580736" cy="287771"/>
          </a:xfrm>
          <a:prstGeom prst="rect">
            <a:avLst/>
          </a:prstGeom>
          <a:solidFill>
            <a:srgbClr val="00B050"/>
          </a:solidFill>
        </p:spPr>
        <p:txBody>
          <a:bodyPr wrap="none" rtlCol="0">
            <a:spAutoFit/>
          </a:bodyPr>
          <a:lstStyle/>
          <a:p>
            <a:r>
              <a:rPr lang="en-US" sz="1270" dirty="0"/>
              <a:t>4 </a:t>
            </a:r>
            <a:r>
              <a:rPr lang="en-US" sz="1270" dirty="0" err="1"/>
              <a:t>TeV</a:t>
            </a:r>
            <a:endParaRPr lang="en-US" sz="127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anim calcmode="lin" valueType="num">
                                      <p:cBhvr>
                                        <p:cTn id="27" dur="500" fill="hold"/>
                                        <p:tgtEl>
                                          <p:spTgt spid="91"/>
                                        </p:tgtEl>
                                        <p:attrNameLst>
                                          <p:attrName>ppt_w</p:attrName>
                                        </p:attrNameLst>
                                      </p:cBhvr>
                                      <p:tavLst>
                                        <p:tav tm="0">
                                          <p:val>
                                            <p:fltVal val="0"/>
                                          </p:val>
                                        </p:tav>
                                        <p:tav tm="100000">
                                          <p:val>
                                            <p:strVal val="#ppt_w"/>
                                          </p:val>
                                        </p:tav>
                                      </p:tavLst>
                                    </p:anim>
                                    <p:anim calcmode="lin" valueType="num">
                                      <p:cBhvr>
                                        <p:cTn id="28" dur="500" fill="hold"/>
                                        <p:tgtEl>
                                          <p:spTgt spid="91"/>
                                        </p:tgtEl>
                                        <p:attrNameLst>
                                          <p:attrName>ppt_h</p:attrName>
                                        </p:attrNameLst>
                                      </p:cBhvr>
                                      <p:tavLst>
                                        <p:tav tm="0">
                                          <p:val>
                                            <p:fltVal val="0"/>
                                          </p:val>
                                        </p:tav>
                                        <p:tav tm="100000">
                                          <p:val>
                                            <p:strVal val="#ppt_h"/>
                                          </p:val>
                                        </p:tav>
                                      </p:tavLst>
                                    </p:anim>
                                    <p:animEffect transition="in" filter="fade">
                                      <p:cBhvr>
                                        <p:cTn id="29" dur="500"/>
                                        <p:tgtEl>
                                          <p:spTgt spid="9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6"/>
                                        </p:tgtEl>
                                        <p:attrNameLst>
                                          <p:attrName>style.visibility</p:attrName>
                                        </p:attrNameLst>
                                      </p:cBhvr>
                                      <p:to>
                                        <p:strVal val="visible"/>
                                      </p:to>
                                    </p:set>
                                    <p:animEffect transition="in" filter="wipe(left)">
                                      <p:cBhvr>
                                        <p:cTn id="42" dur="500"/>
                                        <p:tgtEl>
                                          <p:spTgt spid="10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34" grpId="0" animBg="1"/>
      <p:bldP spid="35" grpId="0" animBg="1"/>
      <p:bldP spid="36" grpId="0" animBg="1"/>
      <p:bldP spid="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29554" y="107100"/>
            <a:ext cx="10698033" cy="682648"/>
          </a:xfrm>
          <a:noFill/>
          <a:ln/>
          <a:extLst>
            <a:ext uri="{91240B29-F687-4F45-9708-019B960494DF}">
              <a14:hiddenLine xmlns:a14="http://schemas.microsoft.com/office/drawing/2010/main" w="9525">
                <a:solidFill>
                  <a:srgbClr val="000000"/>
                </a:solidFill>
                <a:round/>
                <a:headEnd/>
                <a:tailEnd/>
              </a14:hiddenLine>
            </a:ext>
          </a:extLst>
        </p:spPr>
        <p:txBody>
          <a:bodyPr vert="horz" wrap="square" lIns="89961" tIns="46780" rIns="89961" bIns="46780" numCol="1" anchor="ctr" anchorCtr="0" compatLnSpc="1">
            <a:prstTxWarp prst="textNoShape">
              <a:avLst/>
            </a:prstTxWarp>
            <a:spAutoFit/>
          </a:bodyPr>
          <a:lstStyle/>
          <a:p>
            <a:pPr defTabSz="457002">
              <a:lnSpc>
                <a:spcPct val="98000"/>
              </a:lnSpc>
              <a:tabLst>
                <a:tab pos="0" algn="l"/>
                <a:tab pos="914003" algn="l"/>
                <a:tab pos="1828005" algn="l"/>
                <a:tab pos="2742008" algn="l"/>
                <a:tab pos="3656011" algn="l"/>
                <a:tab pos="4570014" algn="l"/>
                <a:tab pos="5484017" algn="l"/>
                <a:tab pos="6398020" algn="l"/>
                <a:tab pos="7312023" algn="l"/>
                <a:tab pos="8226025" algn="l"/>
                <a:tab pos="9140028" algn="l"/>
                <a:tab pos="10054031" algn="l"/>
              </a:tabLst>
            </a:pPr>
            <a:r>
              <a:rPr lang="en-GB" dirty="0"/>
              <a:t>High Rate Validation at TIF</a:t>
            </a:r>
          </a:p>
        </p:txBody>
      </p:sp>
      <p:sp>
        <p:nvSpPr>
          <p:cNvPr id="133140" name="Rectangle 20"/>
          <p:cNvSpPr>
            <a:spLocks noGrp="1" noChangeArrowheads="1"/>
          </p:cNvSpPr>
          <p:nvPr>
            <p:ph idx="1"/>
          </p:nvPr>
        </p:nvSpPr>
        <p:spPr>
          <a:xfrm>
            <a:off x="677620" y="900494"/>
            <a:ext cx="5418379" cy="2549144"/>
          </a:xfrm>
          <a:noFill/>
          <a:ln/>
        </p:spPr>
        <p:txBody>
          <a:bodyPr/>
          <a:lstStyle/>
          <a:p>
            <a:r>
              <a:rPr lang="en-US" sz="2539" dirty="0"/>
              <a:t>Goal: Verify performance near </a:t>
            </a:r>
            <a:r>
              <a:rPr lang="en-US" sz="2539" dirty="0">
                <a:solidFill>
                  <a:srgbClr val="00FF00"/>
                </a:solidFill>
              </a:rPr>
              <a:t>realistic operation point  </a:t>
            </a:r>
          </a:p>
          <a:p>
            <a:r>
              <a:rPr lang="en-US" sz="2539" dirty="0"/>
              <a:t>Means: cobble together slice of CMS  DAQ system</a:t>
            </a:r>
          </a:p>
        </p:txBody>
      </p:sp>
      <p:sp>
        <p:nvSpPr>
          <p:cNvPr id="21" name="Date Placeholder 3"/>
          <p:cNvSpPr>
            <a:spLocks noGrp="1"/>
          </p:cNvSpPr>
          <p:nvPr>
            <p:ph type="dt" sz="half" idx="10"/>
          </p:nvPr>
        </p:nvSpPr>
        <p:spPr/>
        <p:txBody>
          <a:bodyPr/>
          <a:lstStyle/>
          <a:p>
            <a:r>
              <a:rPr lang="en-US"/>
              <a:t>November 22, 2024</a:t>
            </a:r>
          </a:p>
        </p:txBody>
      </p:sp>
      <p:sp>
        <p:nvSpPr>
          <p:cNvPr id="23" name="Slide Number Placeholder 5"/>
          <p:cNvSpPr>
            <a:spLocks noGrp="1"/>
          </p:cNvSpPr>
          <p:nvPr>
            <p:ph type="sldNum" sz="quarter" idx="11"/>
          </p:nvPr>
        </p:nvSpPr>
        <p:spPr/>
        <p:txBody>
          <a:bodyPr/>
          <a:lstStyle/>
          <a:p>
            <a:r>
              <a:rPr lang="en-US"/>
              <a:t>p. </a:t>
            </a:r>
            <a:fld id="{648E7BC5-E9D9-4D77-900D-3F3245DBFB63}" type="slidenum">
              <a:rPr lang="en-US"/>
              <a:pPr/>
              <a:t>49</a:t>
            </a:fld>
            <a:endParaRPr lang="en-US"/>
          </a:p>
        </p:txBody>
      </p:sp>
      <p:sp>
        <p:nvSpPr>
          <p:cNvPr id="22" name="Footer Placeholder 4"/>
          <p:cNvSpPr>
            <a:spLocks noGrp="1"/>
          </p:cNvSpPr>
          <p:nvPr>
            <p:ph type="ftr" sz="quarter" idx="12"/>
          </p:nvPr>
        </p:nvSpPr>
        <p:spPr/>
        <p:txBody>
          <a:bodyPr/>
          <a:lstStyle/>
          <a:p>
            <a:r>
              <a:rPr lang="en-US"/>
              <a:t>EDIT 2024 -- Putting it all together   |    S. Nahn</a:t>
            </a:r>
          </a:p>
        </p:txBody>
      </p:sp>
      <p:pic>
        <p:nvPicPr>
          <p:cNvPr id="133123" name="Picture 3"/>
          <p:cNvPicPr>
            <a:picLocks noChangeAspect="1" noChangeArrowheads="1"/>
          </p:cNvPicPr>
          <p:nvPr/>
        </p:nvPicPr>
        <p:blipFill>
          <a:blip r:embed="rId3">
            <a:extLst>
              <a:ext uri="{28A0092B-C50C-407E-A947-70E740481C1C}">
                <a14:useLocalDpi xmlns:a14="http://schemas.microsoft.com/office/drawing/2010/main" val="0"/>
              </a:ext>
            </a:extLst>
          </a:blip>
          <a:srcRect l="15031" t="5046" r="8517" b="1878"/>
          <a:stretch>
            <a:fillRect/>
          </a:stretch>
        </p:blipFill>
        <p:spPr bwMode="auto">
          <a:xfrm>
            <a:off x="6373667" y="890182"/>
            <a:ext cx="3971009" cy="5734050"/>
          </a:xfrm>
          <a:prstGeom prst="rect">
            <a:avLst/>
          </a:prstGeom>
          <a:noFill/>
          <a:ln>
            <a:noFill/>
          </a:ln>
          <a:effectLst/>
          <a:extLst>
            <a:ext uri="{909E8E84-426E-40DD-AFC4-6F175D3DCCD1}">
              <a14:hiddenFill xmlns:a14="http://schemas.microsoft.com/office/drawing/2010/main">
                <a:blipFill dpi="0" rotWithShape="0">
                  <a:blip/>
                  <a:srcRect l="15031" t="5046" r="8517" b="187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24" name="Picture 4"/>
          <p:cNvPicPr>
            <a:picLocks noChangeAspect="1" noChangeArrowheads="1"/>
          </p:cNvPicPr>
          <p:nvPr/>
        </p:nvPicPr>
        <p:blipFill>
          <a:blip r:embed="rId4">
            <a:extLst>
              <a:ext uri="{28A0092B-C50C-407E-A947-70E740481C1C}">
                <a14:useLocalDpi xmlns:a14="http://schemas.microsoft.com/office/drawing/2010/main" val="0"/>
              </a:ext>
            </a:extLst>
          </a:blip>
          <a:srcRect l="10065" t="24826" r="15094" b="24826"/>
          <a:stretch>
            <a:fillRect/>
          </a:stretch>
        </p:blipFill>
        <p:spPr bwMode="auto">
          <a:xfrm>
            <a:off x="1679183" y="3509963"/>
            <a:ext cx="4340665" cy="3249612"/>
          </a:xfrm>
          <a:prstGeom prst="rect">
            <a:avLst/>
          </a:prstGeom>
          <a:noFill/>
          <a:ln>
            <a:noFill/>
          </a:ln>
          <a:effectLst/>
          <a:extLst>
            <a:ext uri="{909E8E84-426E-40DD-AFC4-6F175D3DCCD1}">
              <a14:hiddenFill xmlns:a14="http://schemas.microsoft.com/office/drawing/2010/main">
                <a:blipFill dpi="0" rotWithShape="0">
                  <a:blip/>
                  <a:srcRect l="10065" t="24826" r="15094" b="2482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25" name="Text Box 5"/>
          <p:cNvSpPr txBox="1">
            <a:spLocks noChangeArrowheads="1"/>
          </p:cNvSpPr>
          <p:nvPr/>
        </p:nvSpPr>
        <p:spPr bwMode="auto">
          <a:xfrm>
            <a:off x="2034362" y="3486532"/>
            <a:ext cx="3506562" cy="315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5985" tIns="0" rIns="35985" bIns="0" anchor="ctr" anchorCtr="1">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a:lnSpc>
                <a:spcPct val="142000"/>
              </a:lnSpc>
              <a:buClr>
                <a:srgbClr val="000000"/>
              </a:buClr>
              <a:buSzPct val="100000"/>
              <a:buFont typeface="Arial" charset="0"/>
              <a:buNone/>
            </a:pPr>
            <a:r>
              <a:rPr lang="en-GB" sz="1632">
                <a:solidFill>
                  <a:srgbClr val="FFFFFF"/>
                </a:solidFill>
                <a:ea typeface="Arial Unicode MS" pitchFamily="34" charset="-128"/>
                <a:cs typeface="Arial Unicode MS" pitchFamily="34" charset="-128"/>
              </a:rPr>
              <a:t>Transition cards in back of FED crate</a:t>
            </a:r>
          </a:p>
        </p:txBody>
      </p:sp>
      <p:sp>
        <p:nvSpPr>
          <p:cNvPr id="133126" name="Text Box 6"/>
          <p:cNvSpPr txBox="1">
            <a:spLocks noChangeArrowheads="1"/>
          </p:cNvSpPr>
          <p:nvPr/>
        </p:nvSpPr>
        <p:spPr bwMode="auto">
          <a:xfrm>
            <a:off x="7926147" y="4026282"/>
            <a:ext cx="2082840" cy="315151"/>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5985" tIns="0" rIns="35985" bIns="0" anchor="ctr" anchorCtr="1">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a:lnSpc>
                <a:spcPct val="142000"/>
              </a:lnSpc>
              <a:buClr>
                <a:srgbClr val="000000"/>
              </a:buClr>
              <a:buSzPct val="100000"/>
              <a:buFont typeface="Arial" charset="0"/>
              <a:buNone/>
            </a:pPr>
            <a:r>
              <a:rPr lang="en-GB" sz="1632" dirty="0">
                <a:solidFill>
                  <a:srgbClr val="FFFFFF"/>
                </a:solidFill>
                <a:ea typeface="Arial Unicode MS" pitchFamily="34" charset="-128"/>
                <a:cs typeface="Arial Unicode MS" pitchFamily="34" charset="-128"/>
              </a:rPr>
              <a:t>FRL/FMM CPCI crate</a:t>
            </a:r>
          </a:p>
        </p:txBody>
      </p:sp>
      <p:sp>
        <p:nvSpPr>
          <p:cNvPr id="133127" name="Text Box 7"/>
          <p:cNvSpPr txBox="1">
            <a:spLocks noChangeArrowheads="1"/>
          </p:cNvSpPr>
          <p:nvPr/>
        </p:nvSpPr>
        <p:spPr bwMode="auto">
          <a:xfrm>
            <a:off x="8127498" y="900494"/>
            <a:ext cx="1954599" cy="315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5985" tIns="0" rIns="35985" bIns="0" anchor="ctr" anchorCtr="1">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a:lnSpc>
                <a:spcPct val="142000"/>
              </a:lnSpc>
              <a:buClr>
                <a:srgbClr val="000000"/>
              </a:buClr>
              <a:buSzPct val="100000"/>
              <a:buFont typeface="Arial" charset="0"/>
              <a:buNone/>
            </a:pPr>
            <a:r>
              <a:rPr lang="en-GB" sz="1632">
                <a:solidFill>
                  <a:srgbClr val="FFFFFF"/>
                </a:solidFill>
                <a:ea typeface="Arial Unicode MS" pitchFamily="34" charset="-128"/>
                <a:cs typeface="Arial Unicode MS" pitchFamily="34" charset="-128"/>
              </a:rPr>
              <a:t>Myrinet Switch crate</a:t>
            </a:r>
          </a:p>
        </p:txBody>
      </p:sp>
      <p:sp>
        <p:nvSpPr>
          <p:cNvPr id="133128" name="Text Box 8"/>
          <p:cNvSpPr txBox="1">
            <a:spLocks noChangeArrowheads="1"/>
          </p:cNvSpPr>
          <p:nvPr/>
        </p:nvSpPr>
        <p:spPr bwMode="auto">
          <a:xfrm>
            <a:off x="6872301" y="874713"/>
            <a:ext cx="1132260" cy="357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61" tIns="46780" rIns="89961" bIns="4678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defTabSz="4572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nSpc>
                <a:spcPct val="142000"/>
              </a:lnSpc>
              <a:buClr>
                <a:srgbClr val="000000"/>
              </a:buClr>
              <a:buSzPct val="100000"/>
              <a:buFont typeface="Arial" charset="0"/>
              <a:buNone/>
            </a:pPr>
            <a:r>
              <a:rPr lang="en-GB" sz="1360" b="1">
                <a:solidFill>
                  <a:srgbClr val="FFFF00"/>
                </a:solidFill>
                <a:ea typeface="Arial Unicode MS" pitchFamily="34" charset="-128"/>
                <a:cs typeface="Arial Unicode MS" pitchFamily="34" charset="-128"/>
              </a:rPr>
              <a:t>to RUBUFU</a:t>
            </a:r>
          </a:p>
        </p:txBody>
      </p:sp>
      <p:sp>
        <p:nvSpPr>
          <p:cNvPr id="133129" name="Freeform 9"/>
          <p:cNvSpPr>
            <a:spLocks/>
          </p:cNvSpPr>
          <p:nvPr/>
        </p:nvSpPr>
        <p:spPr bwMode="auto">
          <a:xfrm>
            <a:off x="4944201" y="4578350"/>
            <a:ext cx="3284056" cy="1593850"/>
          </a:xfrm>
          <a:custGeom>
            <a:avLst/>
            <a:gdLst>
              <a:gd name="T0" fmla="*/ 23 w 2567"/>
              <a:gd name="T1" fmla="*/ 0 h 2112"/>
              <a:gd name="T2" fmla="*/ 142 w 2567"/>
              <a:gd name="T3" fmla="*/ 1599 h 2112"/>
              <a:gd name="T4" fmla="*/ 875 w 2567"/>
              <a:gd name="T5" fmla="*/ 2013 h 2112"/>
              <a:gd name="T6" fmla="*/ 2567 w 2567"/>
              <a:gd name="T7" fmla="*/ 2112 h 2112"/>
            </a:gdLst>
            <a:ahLst/>
            <a:cxnLst>
              <a:cxn ang="0">
                <a:pos x="T0" y="T1"/>
              </a:cxn>
              <a:cxn ang="0">
                <a:pos x="T2" y="T3"/>
              </a:cxn>
              <a:cxn ang="0">
                <a:pos x="T4" y="T5"/>
              </a:cxn>
              <a:cxn ang="0">
                <a:pos x="T6" y="T7"/>
              </a:cxn>
            </a:cxnLst>
            <a:rect l="0" t="0" r="r" b="b"/>
            <a:pathLst>
              <a:path w="2567" h="2112">
                <a:moveTo>
                  <a:pt x="23" y="0"/>
                </a:moveTo>
                <a:cubicBezTo>
                  <a:pt x="43" y="266"/>
                  <a:pt x="0" y="1264"/>
                  <a:pt x="142" y="1599"/>
                </a:cubicBezTo>
                <a:cubicBezTo>
                  <a:pt x="284" y="1934"/>
                  <a:pt x="471" y="1928"/>
                  <a:pt x="875" y="2013"/>
                </a:cubicBezTo>
                <a:cubicBezTo>
                  <a:pt x="1279" y="2098"/>
                  <a:pt x="2215" y="2092"/>
                  <a:pt x="2567" y="2112"/>
                </a:cubicBezTo>
              </a:path>
            </a:pathLst>
          </a:custGeom>
          <a:noFill/>
          <a:ln w="50760">
            <a:solidFill>
              <a:srgbClr val="00B8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00" tIns="45700" rIns="91400" bIns="45700" anchor="ctr"/>
          <a:lstStyle/>
          <a:p>
            <a:endParaRPr lang="en-US" sz="1270"/>
          </a:p>
        </p:txBody>
      </p:sp>
      <p:sp>
        <p:nvSpPr>
          <p:cNvPr id="133130" name="Freeform 10"/>
          <p:cNvSpPr>
            <a:spLocks/>
          </p:cNvSpPr>
          <p:nvPr/>
        </p:nvSpPr>
        <p:spPr bwMode="auto">
          <a:xfrm>
            <a:off x="3154629" y="5118100"/>
            <a:ext cx="3931348" cy="338138"/>
          </a:xfrm>
          <a:custGeom>
            <a:avLst/>
            <a:gdLst>
              <a:gd name="T0" fmla="*/ 61 w 2365"/>
              <a:gd name="T1" fmla="*/ 0 h 1421"/>
              <a:gd name="T2" fmla="*/ 384 w 2365"/>
              <a:gd name="T3" fmla="*/ 1221 h 1421"/>
              <a:gd name="T4" fmla="*/ 2365 w 2365"/>
              <a:gd name="T5" fmla="*/ 1200 h 1421"/>
            </a:gdLst>
            <a:ahLst/>
            <a:cxnLst>
              <a:cxn ang="0">
                <a:pos x="T0" y="T1"/>
              </a:cxn>
              <a:cxn ang="0">
                <a:pos x="T2" y="T3"/>
              </a:cxn>
              <a:cxn ang="0">
                <a:pos x="T4" y="T5"/>
              </a:cxn>
            </a:cxnLst>
            <a:rect l="0" t="0" r="r" b="b"/>
            <a:pathLst>
              <a:path w="2365" h="1421">
                <a:moveTo>
                  <a:pt x="61" y="0"/>
                </a:moveTo>
                <a:cubicBezTo>
                  <a:pt x="115" y="203"/>
                  <a:pt x="0" y="1021"/>
                  <a:pt x="384" y="1221"/>
                </a:cubicBezTo>
                <a:cubicBezTo>
                  <a:pt x="768" y="1421"/>
                  <a:pt x="1952" y="1204"/>
                  <a:pt x="2365" y="1200"/>
                </a:cubicBezTo>
              </a:path>
            </a:pathLst>
          </a:custGeom>
          <a:noFill/>
          <a:ln w="50760">
            <a:solidFill>
              <a:srgbClr val="23FF23"/>
            </a:solidFill>
            <a:round/>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00" tIns="45700" rIns="91400" bIns="45700" anchor="ctr"/>
          <a:lstStyle/>
          <a:p>
            <a:endParaRPr lang="en-US" sz="1270"/>
          </a:p>
        </p:txBody>
      </p:sp>
      <p:sp>
        <p:nvSpPr>
          <p:cNvPr id="133131" name="Freeform 11"/>
          <p:cNvSpPr>
            <a:spLocks/>
          </p:cNvSpPr>
          <p:nvPr/>
        </p:nvSpPr>
        <p:spPr bwMode="auto">
          <a:xfrm>
            <a:off x="7726923" y="1725614"/>
            <a:ext cx="290330" cy="3532187"/>
          </a:xfrm>
          <a:custGeom>
            <a:avLst/>
            <a:gdLst>
              <a:gd name="T0" fmla="*/ 172 w 172"/>
              <a:gd name="T1" fmla="*/ 2688 h 2688"/>
              <a:gd name="T2" fmla="*/ 43 w 172"/>
              <a:gd name="T3" fmla="*/ 1847 h 2688"/>
              <a:gd name="T4" fmla="*/ 5 w 172"/>
              <a:gd name="T5" fmla="*/ 1033 h 2688"/>
              <a:gd name="T6" fmla="*/ 76 w 172"/>
              <a:gd name="T7" fmla="*/ 0 h 2688"/>
            </a:gdLst>
            <a:ahLst/>
            <a:cxnLst>
              <a:cxn ang="0">
                <a:pos x="T0" y="T1"/>
              </a:cxn>
              <a:cxn ang="0">
                <a:pos x="T2" y="T3"/>
              </a:cxn>
              <a:cxn ang="0">
                <a:pos x="T4" y="T5"/>
              </a:cxn>
              <a:cxn ang="0">
                <a:pos x="T6" y="T7"/>
              </a:cxn>
            </a:cxnLst>
            <a:rect l="0" t="0" r="r" b="b"/>
            <a:pathLst>
              <a:path w="172" h="2688">
                <a:moveTo>
                  <a:pt x="172" y="2688"/>
                </a:moveTo>
                <a:cubicBezTo>
                  <a:pt x="151" y="2548"/>
                  <a:pt x="71" y="2123"/>
                  <a:pt x="43" y="1847"/>
                </a:cubicBezTo>
                <a:cubicBezTo>
                  <a:pt x="15" y="1571"/>
                  <a:pt x="0" y="1341"/>
                  <a:pt x="5" y="1033"/>
                </a:cubicBezTo>
                <a:cubicBezTo>
                  <a:pt x="10" y="725"/>
                  <a:pt x="61" y="215"/>
                  <a:pt x="76" y="0"/>
                </a:cubicBezTo>
              </a:path>
            </a:pathLst>
          </a:custGeom>
          <a:noFill/>
          <a:ln w="50760">
            <a:solidFill>
              <a:srgbClr val="FFFF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00" tIns="45700" rIns="91400" bIns="45700" anchor="ctr"/>
          <a:lstStyle/>
          <a:p>
            <a:endParaRPr lang="en-US" sz="1270"/>
          </a:p>
        </p:txBody>
      </p:sp>
      <p:sp>
        <p:nvSpPr>
          <p:cNvPr id="133132" name="Rectangle 12"/>
          <p:cNvSpPr>
            <a:spLocks noChangeArrowheads="1"/>
          </p:cNvSpPr>
          <p:nvPr/>
        </p:nvSpPr>
        <p:spPr bwMode="auto">
          <a:xfrm>
            <a:off x="7834805" y="2286000"/>
            <a:ext cx="2436864"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defTabSz="457002">
              <a:lnSpc>
                <a:spcPct val="119000"/>
              </a:lnSpc>
              <a:spcBef>
                <a:spcPts val="500"/>
              </a:spcBef>
              <a:buClr>
                <a:srgbClr val="000000"/>
              </a:buClr>
              <a:buSzPct val="100000"/>
              <a:tabLst>
                <a:tab pos="0" algn="l"/>
                <a:tab pos="914003" algn="l"/>
                <a:tab pos="1828005" algn="l"/>
                <a:tab pos="2742008" algn="l"/>
                <a:tab pos="3656011" algn="l"/>
                <a:tab pos="4570014" algn="l"/>
                <a:tab pos="5484017" algn="l"/>
                <a:tab pos="6398020" algn="l"/>
                <a:tab pos="7312023" algn="l"/>
                <a:tab pos="8226025" algn="l"/>
                <a:tab pos="9140028" algn="l"/>
                <a:tab pos="10054031" algn="l"/>
              </a:tabLst>
            </a:pPr>
            <a:r>
              <a:rPr lang="en-GB" sz="1995" b="1" dirty="0" err="1">
                <a:solidFill>
                  <a:srgbClr val="FFFF00"/>
                </a:solidFill>
                <a:ea typeface="Arial Unicode MS" pitchFamily="34" charset="-128"/>
                <a:cs typeface="Arial Unicode MS" pitchFamily="34" charset="-128"/>
              </a:rPr>
              <a:t>Myrinet</a:t>
            </a:r>
            <a:r>
              <a:rPr lang="en-GB" sz="1995" b="1" dirty="0">
                <a:solidFill>
                  <a:srgbClr val="FFFF00"/>
                </a:solidFill>
                <a:ea typeface="Arial Unicode MS" pitchFamily="34" charset="-128"/>
                <a:cs typeface="Arial Unicode MS" pitchFamily="34" charset="-128"/>
              </a:rPr>
              <a:t> data flow</a:t>
            </a:r>
          </a:p>
        </p:txBody>
      </p:sp>
      <p:sp>
        <p:nvSpPr>
          <p:cNvPr id="133133" name="Rectangle 13"/>
          <p:cNvSpPr>
            <a:spLocks noChangeArrowheads="1"/>
          </p:cNvSpPr>
          <p:nvPr/>
        </p:nvSpPr>
        <p:spPr bwMode="auto">
          <a:xfrm>
            <a:off x="2077396" y="6089651"/>
            <a:ext cx="2360712" cy="406400"/>
          </a:xfrm>
          <a:prstGeom prst="rect">
            <a:avLst/>
          </a:pr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defTabSz="457002">
              <a:lnSpc>
                <a:spcPct val="119000"/>
              </a:lnSpc>
              <a:spcBef>
                <a:spcPts val="500"/>
              </a:spcBef>
              <a:buClr>
                <a:srgbClr val="000000"/>
              </a:buClr>
              <a:buSzPct val="100000"/>
              <a:tabLst>
                <a:tab pos="0" algn="l"/>
                <a:tab pos="914003" algn="l"/>
                <a:tab pos="1828005" algn="l"/>
                <a:tab pos="2742008" algn="l"/>
                <a:tab pos="3656011" algn="l"/>
                <a:tab pos="4570014" algn="l"/>
                <a:tab pos="5484017" algn="l"/>
                <a:tab pos="6398020" algn="l"/>
                <a:tab pos="7312023" algn="l"/>
                <a:tab pos="8226025" algn="l"/>
                <a:tab pos="9140028" algn="l"/>
                <a:tab pos="10054031" algn="l"/>
              </a:tabLst>
            </a:pPr>
            <a:r>
              <a:rPr lang="en-GB" sz="1995" b="1">
                <a:solidFill>
                  <a:srgbClr val="00FF00"/>
                </a:solidFill>
                <a:ea typeface="Arial Unicode MS" pitchFamily="34" charset="-128"/>
                <a:cs typeface="Arial Unicode MS" pitchFamily="34" charset="-128"/>
              </a:rPr>
              <a:t>FMM control flow</a:t>
            </a:r>
          </a:p>
        </p:txBody>
      </p:sp>
      <p:sp>
        <p:nvSpPr>
          <p:cNvPr id="133134" name="Rectangle 14"/>
          <p:cNvSpPr>
            <a:spLocks noChangeArrowheads="1"/>
          </p:cNvSpPr>
          <p:nvPr/>
        </p:nvSpPr>
        <p:spPr bwMode="auto">
          <a:xfrm>
            <a:off x="3529042" y="4025900"/>
            <a:ext cx="2056104" cy="406400"/>
          </a:xfrm>
          <a:prstGeom prst="rect">
            <a:avLst/>
          </a:pr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defTabSz="457002">
              <a:lnSpc>
                <a:spcPct val="119000"/>
              </a:lnSpc>
              <a:spcBef>
                <a:spcPts val="500"/>
              </a:spcBef>
              <a:buClr>
                <a:srgbClr val="000000"/>
              </a:buClr>
              <a:buSzPct val="100000"/>
              <a:tabLst>
                <a:tab pos="0" algn="l"/>
                <a:tab pos="914003" algn="l"/>
                <a:tab pos="1828005" algn="l"/>
                <a:tab pos="2742008" algn="l"/>
                <a:tab pos="3656011" algn="l"/>
                <a:tab pos="4570014" algn="l"/>
                <a:tab pos="5484017" algn="l"/>
                <a:tab pos="6398020" algn="l"/>
                <a:tab pos="7312023" algn="l"/>
                <a:tab pos="8226025" algn="l"/>
                <a:tab pos="9140028" algn="l"/>
                <a:tab pos="10054031" algn="l"/>
              </a:tabLst>
            </a:pPr>
            <a:r>
              <a:rPr lang="en-GB" sz="1995" b="1" dirty="0">
                <a:solidFill>
                  <a:srgbClr val="00FFFF"/>
                </a:solidFill>
                <a:ea typeface="Arial Unicode MS" pitchFamily="34" charset="-128"/>
                <a:cs typeface="Arial Unicode MS" pitchFamily="34" charset="-128"/>
              </a:rPr>
              <a:t>S-LINK data</a:t>
            </a:r>
            <a:r>
              <a:rPr lang="en-GB" sz="1995" b="1" dirty="0">
                <a:solidFill>
                  <a:srgbClr val="CC0000"/>
                </a:solidFill>
                <a:ea typeface="Arial Unicode MS" pitchFamily="34" charset="-128"/>
                <a:cs typeface="Arial Unicode MS" pitchFamily="34" charset="-128"/>
              </a:rPr>
              <a:t> </a:t>
            </a:r>
            <a:r>
              <a:rPr lang="en-GB" sz="1995" b="1" dirty="0">
                <a:solidFill>
                  <a:srgbClr val="00FFFF"/>
                </a:solidFill>
                <a:ea typeface="Arial Unicode MS" pitchFamily="34" charset="-128"/>
                <a:cs typeface="Arial Unicode MS" pitchFamily="34" charset="-128"/>
              </a:rPr>
              <a:t>flow</a:t>
            </a:r>
          </a:p>
        </p:txBody>
      </p:sp>
      <p:sp>
        <p:nvSpPr>
          <p:cNvPr id="133135" name="Line 15"/>
          <p:cNvSpPr>
            <a:spLocks noChangeShapeType="1"/>
          </p:cNvSpPr>
          <p:nvPr/>
        </p:nvSpPr>
        <p:spPr bwMode="auto">
          <a:xfrm>
            <a:off x="1610965" y="5486401"/>
            <a:ext cx="1586" cy="406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00" tIns="45700" rIns="91400" bIns="45700"/>
          <a:lstStyle/>
          <a:p>
            <a:endParaRPr lang="en-US" sz="1270"/>
          </a:p>
        </p:txBody>
      </p:sp>
      <p:sp>
        <p:nvSpPr>
          <p:cNvPr id="133136" name="Line 16"/>
          <p:cNvSpPr>
            <a:spLocks noChangeShapeType="1"/>
          </p:cNvSpPr>
          <p:nvPr/>
        </p:nvSpPr>
        <p:spPr bwMode="auto">
          <a:xfrm>
            <a:off x="3667070" y="5600700"/>
            <a:ext cx="1586" cy="406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00" tIns="45700" rIns="91400" bIns="45700"/>
          <a:lstStyle/>
          <a:p>
            <a:endParaRPr lang="en-US" sz="1270"/>
          </a:p>
        </p:txBody>
      </p:sp>
      <p:sp>
        <p:nvSpPr>
          <p:cNvPr id="133137" name="Line 17"/>
          <p:cNvSpPr>
            <a:spLocks noChangeShapeType="1"/>
          </p:cNvSpPr>
          <p:nvPr/>
        </p:nvSpPr>
        <p:spPr bwMode="auto">
          <a:xfrm>
            <a:off x="3811440" y="6007100"/>
            <a:ext cx="1587" cy="406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00" tIns="45700" rIns="91400" bIns="45700"/>
          <a:lstStyle/>
          <a:p>
            <a:endParaRPr lang="en-US" sz="1270"/>
          </a:p>
        </p:txBody>
      </p:sp>
      <p:sp>
        <p:nvSpPr>
          <p:cNvPr id="133138" name="Line 18"/>
          <p:cNvSpPr>
            <a:spLocks noChangeShapeType="1"/>
          </p:cNvSpPr>
          <p:nvPr/>
        </p:nvSpPr>
        <p:spPr bwMode="auto">
          <a:xfrm>
            <a:off x="1755335" y="6299201"/>
            <a:ext cx="1587" cy="406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00" tIns="45700" rIns="91400" bIns="45700"/>
          <a:lstStyle/>
          <a:p>
            <a:endParaRPr lang="en-US" sz="1270"/>
          </a:p>
        </p:txBody>
      </p:sp>
      <p:sp>
        <p:nvSpPr>
          <p:cNvPr id="133139" name="Line 19"/>
          <p:cNvSpPr>
            <a:spLocks noChangeShapeType="1"/>
          </p:cNvSpPr>
          <p:nvPr/>
        </p:nvSpPr>
        <p:spPr bwMode="auto">
          <a:xfrm>
            <a:off x="3811440" y="6413500"/>
            <a:ext cx="1587" cy="406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00" tIns="45700" rIns="91400" bIns="45700"/>
          <a:lstStyle/>
          <a:p>
            <a:endParaRPr lang="en-US" sz="1270"/>
          </a:p>
        </p:txBody>
      </p:sp>
    </p:spTree>
    <p:extLst>
      <p:ext uri="{BB962C8B-B14F-4D97-AF65-F5344CB8AC3E}">
        <p14:creationId xmlns:p14="http://schemas.microsoft.com/office/powerpoint/2010/main" val="1214982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86870" y="121184"/>
            <a:ext cx="11797553" cy="872366"/>
          </a:xfrm>
        </p:spPr>
        <p:txBody>
          <a:bodyPr>
            <a:normAutofit/>
          </a:bodyPr>
          <a:lstStyle/>
          <a:p>
            <a:r>
              <a:rPr lang="en-US" dirty="0"/>
              <a:t>Detector Mission Statement</a:t>
            </a:r>
          </a:p>
        </p:txBody>
      </p:sp>
      <p:sp>
        <p:nvSpPr>
          <p:cNvPr id="5130" name="Rectangle 10"/>
          <p:cNvSpPr>
            <a:spLocks noGrp="1" noChangeArrowheads="1"/>
          </p:cNvSpPr>
          <p:nvPr>
            <p:ph idx="1"/>
          </p:nvPr>
        </p:nvSpPr>
        <p:spPr>
          <a:xfrm>
            <a:off x="287339" y="1020763"/>
            <a:ext cx="6258464" cy="5562600"/>
          </a:xfrm>
        </p:spPr>
        <p:txBody>
          <a:bodyPr>
            <a:normAutofit fontScale="77500" lnSpcReduction="20000"/>
          </a:bodyPr>
          <a:lstStyle/>
          <a:p>
            <a:r>
              <a:rPr lang="en-US" dirty="0"/>
              <a:t>Goal: Measure observables, compare with theory</a:t>
            </a:r>
          </a:p>
          <a:p>
            <a:pPr lvl="1"/>
            <a:r>
              <a:rPr lang="en-US" dirty="0"/>
              <a:t>Cross sections </a:t>
            </a:r>
          </a:p>
          <a:p>
            <a:pPr lvl="1"/>
            <a:r>
              <a:rPr lang="en-US" dirty="0"/>
              <a:t>Particle Properties</a:t>
            </a:r>
          </a:p>
          <a:p>
            <a:pPr lvl="2"/>
            <a:r>
              <a:rPr lang="en-US" dirty="0"/>
              <a:t>m, </a:t>
            </a:r>
            <a:r>
              <a:rPr lang="en-US" dirty="0">
                <a:sym typeface="Symbol" pitchFamily="18" charset="2"/>
              </a:rPr>
              <a:t>, Branching Ratios, Spin, Parity …</a:t>
            </a:r>
          </a:p>
          <a:p>
            <a:pPr lvl="1"/>
            <a:r>
              <a:rPr lang="en-US" dirty="0">
                <a:sym typeface="Symbol" pitchFamily="18" charset="2"/>
              </a:rPr>
              <a:t>Interactions and Couplings</a:t>
            </a:r>
          </a:p>
          <a:p>
            <a:pPr lvl="2"/>
            <a:r>
              <a:rPr lang="en-US" dirty="0">
                <a:sym typeface="Symbol" pitchFamily="18" charset="2"/>
              </a:rPr>
              <a:t>ZWW (“Trilinear gauge”) coupling, quark mixing matrix, …</a:t>
            </a:r>
          </a:p>
          <a:p>
            <a:pPr lvl="1"/>
            <a:r>
              <a:rPr lang="en-US" dirty="0">
                <a:sym typeface="Symbol" pitchFamily="18" charset="2"/>
              </a:rPr>
              <a:t>Violations of the Standard Model</a:t>
            </a:r>
          </a:p>
          <a:p>
            <a:pPr lvl="2"/>
            <a:r>
              <a:rPr lang="en-US" dirty="0">
                <a:sym typeface="Symbol" pitchFamily="18" charset="2"/>
              </a:rPr>
              <a:t>Parity or other symmetry violation, proton decay…</a:t>
            </a:r>
          </a:p>
          <a:p>
            <a:r>
              <a:rPr lang="en-US" dirty="0">
                <a:sym typeface="Symbol" pitchFamily="18" charset="2"/>
              </a:rPr>
              <a:t>Mandate for the Detector</a:t>
            </a:r>
          </a:p>
          <a:p>
            <a:pPr lvl="1"/>
            <a:r>
              <a:rPr lang="en-US" dirty="0">
                <a:sym typeface="Symbol" pitchFamily="18" charset="2"/>
              </a:rPr>
              <a:t>Collect as precise data as possible</a:t>
            </a:r>
          </a:p>
          <a:p>
            <a:pPr lvl="2"/>
            <a:r>
              <a:rPr lang="en-US" dirty="0">
                <a:sym typeface="Symbol" pitchFamily="18" charset="2"/>
              </a:rPr>
              <a:t>Resolution on </a:t>
            </a:r>
          </a:p>
          <a:p>
            <a:pPr lvl="1"/>
            <a:r>
              <a:rPr lang="en-US" dirty="0">
                <a:sym typeface="Symbol" pitchFamily="18" charset="2"/>
              </a:rPr>
              <a:t>Collect as much relevant data as possible</a:t>
            </a:r>
          </a:p>
          <a:p>
            <a:pPr lvl="2"/>
            <a:r>
              <a:rPr lang="en-US" dirty="0">
                <a:sym typeface="Symbol" pitchFamily="18" charset="2"/>
              </a:rPr>
              <a:t>Cover all of 4</a:t>
            </a:r>
          </a:p>
          <a:p>
            <a:pPr lvl="2"/>
            <a:r>
              <a:rPr lang="en-US" dirty="0">
                <a:sym typeface="Symbol" pitchFamily="18" charset="2"/>
              </a:rPr>
              <a:t>Filter (“trigger”) in face of limited bandwidth</a:t>
            </a:r>
          </a:p>
          <a:p>
            <a:pPr lvl="2"/>
            <a:r>
              <a:rPr lang="en-US" dirty="0">
                <a:sym typeface="Symbol" pitchFamily="18" charset="2"/>
              </a:rPr>
              <a:t>Robustness  in design and operation</a:t>
            </a:r>
          </a:p>
        </p:txBody>
      </p:sp>
      <p:sp>
        <p:nvSpPr>
          <p:cNvPr id="6" name="Date Placeholder 3"/>
          <p:cNvSpPr>
            <a:spLocks noGrp="1"/>
          </p:cNvSpPr>
          <p:nvPr>
            <p:ph type="dt" sz="half" idx="10"/>
          </p:nvPr>
        </p:nvSpPr>
        <p:spPr>
          <a:xfrm>
            <a:off x="1" y="6581016"/>
            <a:ext cx="3606896" cy="265669"/>
          </a:xfrm>
        </p:spPr>
        <p:txBody>
          <a:bodyPr/>
          <a:lstStyle/>
          <a:p>
            <a:r>
              <a:rPr lang="en-US"/>
              <a:t>November 22, 2024</a:t>
            </a:r>
            <a:endParaRPr lang="en-US" dirty="0"/>
          </a:p>
        </p:txBody>
      </p:sp>
      <p:sp>
        <p:nvSpPr>
          <p:cNvPr id="8" name="Slide Number Placeholder 5"/>
          <p:cNvSpPr>
            <a:spLocks noGrp="1"/>
          </p:cNvSpPr>
          <p:nvPr>
            <p:ph type="sldNum" sz="quarter" idx="11"/>
          </p:nvPr>
        </p:nvSpPr>
        <p:spPr>
          <a:xfrm>
            <a:off x="10935925" y="6584288"/>
            <a:ext cx="1246473" cy="259119"/>
          </a:xfrm>
        </p:spPr>
        <p:txBody>
          <a:bodyPr/>
          <a:lstStyle/>
          <a:p>
            <a:fld id="{051838BB-CA7A-4973-92F4-5D08F98A08CE}" type="slidenum">
              <a:rPr lang="en-US" smtClean="0"/>
              <a:pPr/>
              <a:t>5</a:t>
            </a:fld>
            <a:endParaRPr lang="en-US"/>
          </a:p>
        </p:txBody>
      </p:sp>
      <p:sp>
        <p:nvSpPr>
          <p:cNvPr id="7" name="Footer Placeholder 4"/>
          <p:cNvSpPr>
            <a:spLocks noGrp="1"/>
          </p:cNvSpPr>
          <p:nvPr>
            <p:ph type="ftr" sz="quarter" idx="12"/>
          </p:nvPr>
        </p:nvSpPr>
        <p:spPr>
          <a:xfrm>
            <a:off x="3589612" y="6579969"/>
            <a:ext cx="7334789" cy="267756"/>
          </a:xfrm>
        </p:spPr>
        <p:txBody>
          <a:bodyPr/>
          <a:lstStyle/>
          <a:p>
            <a:r>
              <a:rPr lang="en-US"/>
              <a:t>EDIT 2024 -- Putting it all together   |    S. Nahn</a:t>
            </a:r>
          </a:p>
        </p:txBody>
      </p:sp>
      <mc:AlternateContent xmlns:mc="http://schemas.openxmlformats.org/markup-compatibility/2006" xmlns:a14="http://schemas.microsoft.com/office/drawing/2010/main">
        <mc:Choice Requires="a14">
          <p:sp>
            <p:nvSpPr>
              <p:cNvPr id="5132" name="Object 12"/>
              <p:cNvSpPr txBox="1"/>
              <p:nvPr/>
            </p:nvSpPr>
            <p:spPr bwMode="auto">
              <a:xfrm>
                <a:off x="3606800" y="1341319"/>
                <a:ext cx="2927890" cy="965319"/>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2000" i="1">
                              <a:solidFill>
                                <a:srgbClr val="FFFF00"/>
                              </a:solidFill>
                              <a:latin typeface="Cambria Math" panose="02040503050406030204" pitchFamily="18" charset="0"/>
                            </a:rPr>
                          </m:ctrlPr>
                        </m:fPr>
                        <m:num>
                          <m:r>
                            <a:rPr lang="en-US" sz="2000" i="1">
                              <a:solidFill>
                                <a:srgbClr val="FFFF00"/>
                              </a:solidFill>
                              <a:latin typeface="Cambria Math" panose="02040503050406030204" pitchFamily="18" charset="0"/>
                            </a:rPr>
                            <m:t>𝑑</m:t>
                          </m:r>
                          <m:r>
                            <a:rPr lang="en-US" sz="2000" i="1">
                              <a:solidFill>
                                <a:srgbClr val="FFFF00"/>
                              </a:solidFill>
                              <a:latin typeface="Cambria Math" panose="02040503050406030204" pitchFamily="18" charset="0"/>
                            </a:rPr>
                            <m:t>𝜎</m:t>
                          </m:r>
                        </m:num>
                        <m:den>
                          <m:r>
                            <a:rPr lang="en-US" sz="2000" i="1">
                              <a:solidFill>
                                <a:srgbClr val="FFFF00"/>
                              </a:solidFill>
                              <a:latin typeface="Cambria Math" panose="02040503050406030204" pitchFamily="18" charset="0"/>
                            </a:rPr>
                            <m:t>𝑑</m:t>
                          </m:r>
                          <m:acc>
                            <m:accPr>
                              <m:chr m:val="⃗"/>
                              <m:ctrlPr>
                                <a:rPr lang="en-US" sz="2000" i="1">
                                  <a:solidFill>
                                    <a:srgbClr val="FFFF00"/>
                                  </a:solidFill>
                                  <a:latin typeface="Cambria Math" panose="02040503050406030204" pitchFamily="18" charset="0"/>
                                </a:rPr>
                              </m:ctrlPr>
                            </m:accPr>
                            <m:e>
                              <m:r>
                                <a:rPr lang="en-US" sz="2000" i="1">
                                  <a:solidFill>
                                    <a:srgbClr val="FFFF00"/>
                                  </a:solidFill>
                                  <a:latin typeface="Cambria Math" panose="02040503050406030204" pitchFamily="18" charset="0"/>
                                </a:rPr>
                                <m:t>𝜉</m:t>
                              </m:r>
                            </m:e>
                          </m:acc>
                        </m:den>
                      </m:f>
                      <m:r>
                        <a:rPr lang="en-US" sz="2000" i="1">
                          <a:solidFill>
                            <a:srgbClr val="FFFF00"/>
                          </a:solidFill>
                          <a:latin typeface="Cambria Math" panose="02040503050406030204" pitchFamily="18" charset="0"/>
                        </a:rPr>
                        <m:t> </m:t>
                      </m:r>
                      <m:acc>
                        <m:accPr>
                          <m:chr m:val="⃗"/>
                          <m:ctrlPr>
                            <a:rPr lang="en-US" sz="2000" i="1">
                              <a:solidFill>
                                <a:srgbClr val="FFFF00"/>
                              </a:solidFill>
                              <a:latin typeface="Cambria Math" panose="02040503050406030204" pitchFamily="18" charset="0"/>
                            </a:rPr>
                          </m:ctrlPr>
                        </m:accPr>
                        <m:e>
                          <m:r>
                            <a:rPr lang="en-US" sz="2000" i="1">
                              <a:solidFill>
                                <a:srgbClr val="FFFF00"/>
                              </a:solidFill>
                              <a:latin typeface="Cambria Math" panose="02040503050406030204" pitchFamily="18" charset="0"/>
                            </a:rPr>
                            <m:t>𝜉</m:t>
                          </m:r>
                        </m:e>
                      </m:acc>
                      <m:r>
                        <a:rPr lang="en-US" sz="2000" i="1">
                          <a:solidFill>
                            <a:srgbClr val="FFFF00"/>
                          </a:solidFill>
                          <a:latin typeface="Cambria Math" panose="02040503050406030204" pitchFamily="18" charset="0"/>
                        </a:rPr>
                        <m:t>=</m:t>
                      </m:r>
                      <m:d>
                        <m:dPr>
                          <m:ctrlPr>
                            <a:rPr lang="en-US" sz="2000" i="1">
                              <a:solidFill>
                                <a:srgbClr val="FFFF00"/>
                              </a:solidFill>
                              <a:latin typeface="Cambria Math" panose="02040503050406030204" pitchFamily="18" charset="0"/>
                            </a:rPr>
                          </m:ctrlPr>
                        </m:dPr>
                        <m:e>
                          <m:r>
                            <a:rPr lang="en-US" sz="2000" i="1">
                              <a:solidFill>
                                <a:srgbClr val="FFFF00"/>
                              </a:solidFill>
                              <a:latin typeface="Cambria Math" panose="02040503050406030204" pitchFamily="18" charset="0"/>
                            </a:rPr>
                            <m:t>𝐸</m:t>
                          </m:r>
                          <m:r>
                            <a:rPr lang="en-US" sz="2000" i="1">
                              <a:solidFill>
                                <a:srgbClr val="FFFF00"/>
                              </a:solidFill>
                              <a:latin typeface="Cambria Math" panose="02040503050406030204" pitchFamily="18" charset="0"/>
                            </a:rPr>
                            <m:t>,</m:t>
                          </m:r>
                          <m:r>
                            <a:rPr lang="en-US" sz="2000" i="1">
                              <a:solidFill>
                                <a:srgbClr val="FFFF00"/>
                              </a:solidFill>
                              <a:latin typeface="Cambria Math" panose="02040503050406030204" pitchFamily="18" charset="0"/>
                            </a:rPr>
                            <m:t>𝑝</m:t>
                          </m:r>
                          <m:r>
                            <a:rPr lang="en-US" sz="2000" i="1">
                              <a:solidFill>
                                <a:srgbClr val="FFFF00"/>
                              </a:solidFill>
                              <a:latin typeface="Cambria Math" panose="02040503050406030204" pitchFamily="18" charset="0"/>
                            </a:rPr>
                            <m:t>,</m:t>
                          </m:r>
                          <m:r>
                            <a:rPr lang="en-US" sz="2000" i="1">
                              <a:solidFill>
                                <a:srgbClr val="FFFF00"/>
                              </a:solidFill>
                              <a:latin typeface="Cambria Math" panose="02040503050406030204" pitchFamily="18" charset="0"/>
                            </a:rPr>
                            <m:t>𝜃</m:t>
                          </m:r>
                          <m:r>
                            <a:rPr lang="en-US" sz="2000" i="1">
                              <a:solidFill>
                                <a:srgbClr val="FFFF00"/>
                              </a:solidFill>
                              <a:latin typeface="Cambria Math" panose="02040503050406030204" pitchFamily="18" charset="0"/>
                            </a:rPr>
                            <m:t>,</m:t>
                          </m:r>
                          <m:r>
                            <m:rPr>
                              <m:sty m:val="p"/>
                            </m:rPr>
                            <a:rPr lang="en-US" sz="2000" i="1">
                              <a:solidFill>
                                <a:srgbClr val="FFFF00"/>
                              </a:solidFill>
                              <a:latin typeface="Cambria Math" panose="02040503050406030204" pitchFamily="18" charset="0"/>
                            </a:rPr>
                            <m:t>Ω</m:t>
                          </m:r>
                          <m:r>
                            <a:rPr lang="en-US" sz="2000" i="1">
                              <a:solidFill>
                                <a:srgbClr val="FFFF00"/>
                              </a:solidFill>
                              <a:latin typeface="Cambria Math" panose="02040503050406030204" pitchFamily="18" charset="0"/>
                            </a:rPr>
                            <m:t>...</m:t>
                          </m:r>
                        </m:e>
                      </m:d>
                    </m:oMath>
                  </m:oMathPara>
                </a14:m>
                <a:endParaRPr lang="en-US" sz="2000" dirty="0"/>
              </a:p>
            </p:txBody>
          </p:sp>
        </mc:Choice>
        <mc:Fallback xmlns="">
          <p:sp>
            <p:nvSpPr>
              <p:cNvPr id="5132" name="Object 12"/>
              <p:cNvSpPr txBox="1">
                <a:spLocks noRot="1" noChangeAspect="1" noMove="1" noResize="1" noEditPoints="1" noAdjustHandles="1" noChangeArrowheads="1" noChangeShapeType="1" noTextEdit="1"/>
              </p:cNvSpPr>
              <p:nvPr/>
            </p:nvSpPr>
            <p:spPr bwMode="auto">
              <a:xfrm>
                <a:off x="3606800" y="1341319"/>
                <a:ext cx="2927890" cy="96531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33" name="Object 13"/>
              <p:cNvSpPr txBox="1"/>
              <p:nvPr/>
            </p:nvSpPr>
            <p:spPr bwMode="auto">
              <a:xfrm>
                <a:off x="2670657" y="4638925"/>
                <a:ext cx="2379662" cy="53975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d>
                        <m:dPr>
                          <m:ctrlPr>
                            <a:rPr lang="en-US" sz="2800" i="1">
                              <a:solidFill>
                                <a:srgbClr val="FFFF00"/>
                              </a:solidFill>
                              <a:latin typeface="Cambria Math" panose="02040503050406030204" pitchFamily="18" charset="0"/>
                            </a:rPr>
                          </m:ctrlPr>
                        </m:dPr>
                        <m:e>
                          <m:r>
                            <a:rPr lang="en-US" sz="2800" i="1">
                              <a:solidFill>
                                <a:srgbClr val="FFFF00"/>
                              </a:solidFill>
                              <a:latin typeface="Cambria Math" panose="02040503050406030204" pitchFamily="18" charset="0"/>
                            </a:rPr>
                            <m:t>𝐸</m:t>
                          </m:r>
                          <m:r>
                            <a:rPr lang="en-US" sz="2800" i="1">
                              <a:solidFill>
                                <a:srgbClr val="FFFF00"/>
                              </a:solidFill>
                              <a:latin typeface="Cambria Math" panose="02040503050406030204" pitchFamily="18" charset="0"/>
                            </a:rPr>
                            <m:t>,</m:t>
                          </m:r>
                          <m:acc>
                            <m:accPr>
                              <m:chr m:val="⃗"/>
                              <m:ctrlPr>
                                <a:rPr lang="en-US" sz="2800" i="1">
                                  <a:solidFill>
                                    <a:srgbClr val="FFFF00"/>
                                  </a:solidFill>
                                  <a:latin typeface="Cambria Math" panose="02040503050406030204" pitchFamily="18" charset="0"/>
                                </a:rPr>
                              </m:ctrlPr>
                            </m:accPr>
                            <m:e>
                              <m:r>
                                <a:rPr lang="en-US" sz="2800" i="1">
                                  <a:solidFill>
                                    <a:srgbClr val="FFFF00"/>
                                  </a:solidFill>
                                  <a:latin typeface="Cambria Math" panose="02040503050406030204" pitchFamily="18" charset="0"/>
                                </a:rPr>
                                <m:t>𝐩</m:t>
                              </m:r>
                            </m:e>
                          </m:acc>
                        </m:e>
                      </m:d>
                      <m:r>
                        <m:rPr>
                          <m:nor/>
                        </m:rPr>
                        <a:rPr lang="en-US" sz="2800">
                          <a:solidFill>
                            <a:srgbClr val="FFFF00"/>
                          </a:solidFill>
                          <a:latin typeface="Cambria Math" panose="02040503050406030204" pitchFamily="18" charset="0"/>
                        </a:rPr>
                        <m:t> </m:t>
                      </m:r>
                      <m:r>
                        <m:rPr>
                          <m:nor/>
                        </m:rPr>
                        <a:rPr lang="en-US" sz="2800">
                          <a:solidFill>
                            <a:srgbClr val="FFFF00"/>
                          </a:solidFill>
                          <a:latin typeface="Cambria Math" panose="02040503050406030204" pitchFamily="18" charset="0"/>
                        </a:rPr>
                        <m:t>and</m:t>
                      </m:r>
                      <m:r>
                        <m:rPr>
                          <m:nor/>
                        </m:rPr>
                        <a:rPr lang="en-US" sz="2800">
                          <a:solidFill>
                            <a:srgbClr val="FFFF00"/>
                          </a:solidFill>
                          <a:latin typeface="Cambria Math" panose="02040503050406030204" pitchFamily="18" charset="0"/>
                        </a:rPr>
                        <m:t> </m:t>
                      </m:r>
                      <m:d>
                        <m:dPr>
                          <m:ctrlPr>
                            <a:rPr lang="en-US" sz="2800" i="1">
                              <a:solidFill>
                                <a:srgbClr val="FFFF00"/>
                              </a:solidFill>
                              <a:latin typeface="Cambria Math" panose="02040503050406030204" pitchFamily="18" charset="0"/>
                            </a:rPr>
                          </m:ctrlPr>
                        </m:dPr>
                        <m:e>
                          <m:r>
                            <a:rPr lang="en-US" sz="2800" i="1">
                              <a:solidFill>
                                <a:srgbClr val="FFFF00"/>
                              </a:solidFill>
                              <a:latin typeface="Cambria Math" panose="02040503050406030204" pitchFamily="18" charset="0"/>
                            </a:rPr>
                            <m:t>𝑐𝑡</m:t>
                          </m:r>
                          <m:r>
                            <a:rPr lang="en-US" sz="2800" i="1">
                              <a:solidFill>
                                <a:srgbClr val="FFFF00"/>
                              </a:solidFill>
                              <a:latin typeface="Cambria Math" panose="02040503050406030204" pitchFamily="18" charset="0"/>
                            </a:rPr>
                            <m:t>,</m:t>
                          </m:r>
                          <m:acc>
                            <m:accPr>
                              <m:chr m:val="⃗"/>
                              <m:ctrlPr>
                                <a:rPr lang="en-US" sz="2800" i="1">
                                  <a:solidFill>
                                    <a:srgbClr val="FFFF00"/>
                                  </a:solidFill>
                                  <a:latin typeface="Cambria Math" panose="02040503050406030204" pitchFamily="18" charset="0"/>
                                </a:rPr>
                              </m:ctrlPr>
                            </m:accPr>
                            <m:e>
                              <m:r>
                                <a:rPr lang="en-US" sz="2800" i="1">
                                  <a:solidFill>
                                    <a:srgbClr val="FFFF00"/>
                                  </a:solidFill>
                                  <a:latin typeface="Cambria Math" panose="02040503050406030204" pitchFamily="18" charset="0"/>
                                </a:rPr>
                                <m:t>𝐱</m:t>
                              </m:r>
                            </m:e>
                          </m:acc>
                        </m:e>
                      </m:d>
                    </m:oMath>
                  </m:oMathPara>
                </a14:m>
                <a:endParaRPr lang="en-US" dirty="0"/>
              </a:p>
            </p:txBody>
          </p:sp>
        </mc:Choice>
        <mc:Fallback xmlns="">
          <p:sp>
            <p:nvSpPr>
              <p:cNvPr id="5133" name="Object 13"/>
              <p:cNvSpPr txBox="1">
                <a:spLocks noRot="1" noChangeAspect="1" noMove="1" noResize="1" noEditPoints="1" noAdjustHandles="1" noChangeArrowheads="1" noChangeShapeType="1" noTextEdit="1"/>
              </p:cNvSpPr>
              <p:nvPr/>
            </p:nvSpPr>
            <p:spPr bwMode="auto">
              <a:xfrm>
                <a:off x="2670657" y="4638925"/>
                <a:ext cx="2379662" cy="539750"/>
              </a:xfrm>
              <a:prstGeom prst="rect">
                <a:avLst/>
              </a:prstGeom>
              <a:blipFill>
                <a:blip r:embed="rId5"/>
                <a:stretch>
                  <a:fillRect/>
                </a:stretch>
              </a:blipFill>
            </p:spPr>
            <p:txBody>
              <a:bodyPr/>
              <a:lstStyle/>
              <a:p>
                <a:r>
                  <a:rPr lang="en-US">
                    <a:noFill/>
                  </a:rPr>
                  <a:t> </a:t>
                </a:r>
              </a:p>
            </p:txBody>
          </p:sp>
        </mc:Fallback>
      </mc:AlternateContent>
      <p:graphicFrame>
        <p:nvGraphicFramePr>
          <p:cNvPr id="10" name="Group 216">
            <a:extLst>
              <a:ext uri="{FF2B5EF4-FFF2-40B4-BE49-F238E27FC236}">
                <a16:creationId xmlns:a16="http://schemas.microsoft.com/office/drawing/2014/main" id="{5272E82D-1CAB-0F8A-CC20-0DCFE0314413}"/>
              </a:ext>
            </a:extLst>
          </p:cNvPr>
          <p:cNvGraphicFramePr>
            <a:graphicFrameLocks noGrp="1"/>
          </p:cNvGraphicFramePr>
          <p:nvPr>
            <p:extLst>
              <p:ext uri="{D42A27DB-BD31-4B8C-83A1-F6EECF244321}">
                <p14:modId xmlns:p14="http://schemas.microsoft.com/office/powerpoint/2010/main" val="2044587221"/>
              </p:ext>
            </p:extLst>
          </p:nvPr>
        </p:nvGraphicFramePr>
        <p:xfrm>
          <a:off x="6638131" y="675641"/>
          <a:ext cx="5451475" cy="3108960"/>
        </p:xfrm>
        <a:graphic>
          <a:graphicData uri="http://schemas.openxmlformats.org/drawingml/2006/table">
            <a:tbl>
              <a:tblPr/>
              <a:tblGrid>
                <a:gridCol w="1060450">
                  <a:extLst>
                    <a:ext uri="{9D8B030D-6E8A-4147-A177-3AD203B41FA5}">
                      <a16:colId xmlns:a16="http://schemas.microsoft.com/office/drawing/2014/main" val="20000"/>
                    </a:ext>
                  </a:extLst>
                </a:gridCol>
                <a:gridCol w="1720850">
                  <a:extLst>
                    <a:ext uri="{9D8B030D-6E8A-4147-A177-3AD203B41FA5}">
                      <a16:colId xmlns:a16="http://schemas.microsoft.com/office/drawing/2014/main" val="20001"/>
                    </a:ext>
                  </a:extLst>
                </a:gridCol>
                <a:gridCol w="2670175">
                  <a:extLst>
                    <a:ext uri="{9D8B030D-6E8A-4147-A177-3AD203B41FA5}">
                      <a16:colId xmlns:a16="http://schemas.microsoft.com/office/drawing/2014/main" val="20002"/>
                    </a:ext>
                  </a:extLst>
                </a:gridCol>
              </a:tblGrid>
              <a:tr h="393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FF00"/>
                          </a:solidFill>
                          <a:effectLst/>
                          <a:latin typeface="Times New Roman" pitchFamily="18" charset="0"/>
                          <a:cs typeface="Times New Roman" pitchFamily="18" charset="0"/>
                          <a:sym typeface="Symbol" pitchFamily="18" charset="2"/>
                        </a:rPr>
                        <a:t>Theory</a:t>
                      </a: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FFFF00"/>
                        </a:solidFill>
                        <a:effectLst/>
                        <a:latin typeface="Times New Roman" pitchFamily="18" charset="0"/>
                        <a:sym typeface="Symbol" pitchFamily="18" charset="2"/>
                      </a:endParaRPr>
                    </a:p>
                  </a:txBody>
                  <a:tcPr anchorCtr="1"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00"/>
                          </a:solidFill>
                          <a:effectLst/>
                          <a:latin typeface="Times New Roman" pitchFamily="18" charset="0"/>
                          <a:cs typeface="Times New Roman" pitchFamily="18" charset="0"/>
                          <a:sym typeface="Symbol" pitchFamily="18" charset="2"/>
                        </a:rPr>
                        <a:t>Experiment</a:t>
                      </a: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FF00"/>
                          </a:solidFill>
                          <a:effectLst/>
                          <a:latin typeface="Times New Roman" pitchFamily="18" charset="0"/>
                          <a:cs typeface="Times New Roman" pitchFamily="18" charset="0"/>
                          <a:sym typeface="Symbol" pitchFamily="18" charset="2"/>
                        </a:rPr>
                        <a:t>e</a:t>
                      </a:r>
                      <a:r>
                        <a:rPr kumimoji="0" lang="en-US" sz="2000" b="1" i="0" u="none" strike="noStrike" cap="none" normalizeH="0" baseline="30000" dirty="0">
                          <a:ln>
                            <a:noFill/>
                          </a:ln>
                          <a:solidFill>
                            <a:srgbClr val="00FF00"/>
                          </a:solidFill>
                          <a:effectLst/>
                          <a:latin typeface="Times New Roman" pitchFamily="18" charset="0"/>
                          <a:cs typeface="Times New Roman" pitchFamily="18" charset="0"/>
                          <a:sym typeface="Symbol" pitchFamily="18" charset="2"/>
                        </a:rPr>
                        <a:t>±</a:t>
                      </a:r>
                      <a:r>
                        <a:rPr kumimoji="0" lang="en-US" sz="2000" b="1" i="0" u="none" strike="noStrike" cap="none" normalizeH="0" baseline="0" dirty="0">
                          <a:ln>
                            <a:noFill/>
                          </a:ln>
                          <a:solidFill>
                            <a:srgbClr val="00FF00"/>
                          </a:solidFill>
                          <a:effectLst/>
                          <a:latin typeface="Times New Roman" pitchFamily="18" charset="0"/>
                          <a:cs typeface="Times New Roman" pitchFamily="18" charset="0"/>
                          <a:sym typeface="Symbol" pitchFamily="18" charset="2"/>
                        </a:rPr>
                        <a:t>,</a:t>
                      </a:r>
                      <a:r>
                        <a:rPr kumimoji="0" lang="en-US" sz="2000" b="1" i="0" u="none" strike="noStrike" cap="none" normalizeH="0" baseline="0" dirty="0">
                          <a:ln>
                            <a:noFill/>
                          </a:ln>
                          <a:solidFill>
                            <a:srgbClr val="00FF00"/>
                          </a:solidFill>
                          <a:effectLst/>
                          <a:latin typeface="Times New Roman" pitchFamily="18" charset="0"/>
                          <a:sym typeface="Symbol" pitchFamily="18" charset="2"/>
                        </a:rPr>
                        <a:t></a:t>
                      </a:r>
                      <a:r>
                        <a:rPr kumimoji="0" lang="en-US" sz="2000" b="1" i="0" u="none" strike="noStrike" cap="none" normalizeH="0" baseline="30000" dirty="0">
                          <a:ln>
                            <a:noFill/>
                          </a:ln>
                          <a:solidFill>
                            <a:srgbClr val="00FF00"/>
                          </a:solidFill>
                          <a:effectLst/>
                          <a:latin typeface="Times New Roman" pitchFamily="18" charset="0"/>
                          <a:cs typeface="Times New Roman" pitchFamily="18" charset="0"/>
                          <a:sym typeface="Symbol" pitchFamily="18" charset="2"/>
                        </a:rPr>
                        <a:t>±</a:t>
                      </a:r>
                      <a:r>
                        <a:rPr kumimoji="0" lang="en-US" sz="2000" b="1" i="0" u="none" strike="noStrike" cap="none" normalizeH="0" baseline="0" dirty="0">
                          <a:ln>
                            <a:noFill/>
                          </a:ln>
                          <a:solidFill>
                            <a:srgbClr val="00FF00"/>
                          </a:solidFill>
                          <a:effectLst/>
                          <a:latin typeface="Times New Roman" pitchFamily="18" charset="0"/>
                          <a:cs typeface="Times New Roman" pitchFamily="18" charset="0"/>
                          <a:sym typeface="Symbol" pitchFamily="18" charset="2"/>
                        </a:rPr>
                        <a:t>,</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00"/>
                          </a:solidFill>
                          <a:effectLst/>
                          <a:latin typeface="Times New Roman" pitchFamily="18" charset="0"/>
                          <a:sym typeface="Symbol" pitchFamily="18" charset="2"/>
                        </a:rPr>
                        <a:t></a:t>
                      </a:r>
                    </a:p>
                  </a:txBody>
                  <a:tcP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cs typeface="Times New Roman" pitchFamily="18" charset="0"/>
                          <a:sym typeface="Symbol" pitchFamily="18" charset="2"/>
                        </a:rPr>
                        <a:t>e</a:t>
                      </a:r>
                      <a:r>
                        <a:rPr kumimoji="0" lang="en-US" sz="2000" b="1" i="0" u="none" strike="noStrike" cap="none" normalizeH="0" baseline="30000" dirty="0">
                          <a:ln>
                            <a:noFill/>
                          </a:ln>
                          <a:solidFill>
                            <a:srgbClr val="FFFF00"/>
                          </a:solidFill>
                          <a:effectLst/>
                          <a:latin typeface="Times New Roman" pitchFamily="18" charset="0"/>
                          <a:cs typeface="Times New Roman" pitchFamily="18" charset="0"/>
                          <a:sym typeface="Symbol" pitchFamily="18" charset="2"/>
                        </a:rPr>
                        <a:t>±</a:t>
                      </a:r>
                      <a:r>
                        <a:rPr kumimoji="0" lang="en-US" sz="2000" b="1" i="0" u="none" strike="noStrike" cap="none" normalizeH="0" baseline="0" dirty="0">
                          <a:ln>
                            <a:noFill/>
                          </a:ln>
                          <a:solidFill>
                            <a:srgbClr val="FFFF00"/>
                          </a:solidFill>
                          <a:effectLst/>
                          <a:latin typeface="Times New Roman" pitchFamily="18" charset="0"/>
                          <a:cs typeface="Times New Roman" pitchFamily="18" charset="0"/>
                          <a:sym typeface="Symbol" pitchFamily="18" charset="2"/>
                        </a:rPr>
                        <a:t>,</a:t>
                      </a:r>
                      <a:r>
                        <a:rPr kumimoji="0" lang="en-US" sz="2000" b="1" i="0" u="none" strike="noStrike" cap="none" normalizeH="0" baseline="0" dirty="0">
                          <a:ln>
                            <a:noFill/>
                          </a:ln>
                          <a:solidFill>
                            <a:srgbClr val="FFFF00"/>
                          </a:solidFill>
                          <a:effectLst/>
                          <a:latin typeface="Times New Roman" pitchFamily="18" charset="0"/>
                          <a:sym typeface="Symbol" pitchFamily="18" charset="2"/>
                        </a:rPr>
                        <a:t></a:t>
                      </a:r>
                      <a:r>
                        <a:rPr kumimoji="0" lang="en-US" sz="2000" b="1" i="0" u="none" strike="noStrike" cap="none" normalizeH="0" baseline="30000" dirty="0">
                          <a:ln>
                            <a:noFill/>
                          </a:ln>
                          <a:solidFill>
                            <a:srgbClr val="FFFF00"/>
                          </a:solidFill>
                          <a:effectLst/>
                          <a:latin typeface="Times New Roman" pitchFamily="18" charset="0"/>
                          <a:cs typeface="Times New Roman" pitchFamily="18" charset="0"/>
                          <a:sym typeface="Symbol" pitchFamily="18" charset="2"/>
                        </a:rPr>
                        <a:t>±</a:t>
                      </a:r>
                      <a:r>
                        <a:rPr kumimoji="0" lang="en-US" sz="2000" b="1" i="0" u="none" strike="noStrike" cap="none" normalizeH="0" baseline="0" dirty="0">
                          <a:ln>
                            <a:noFill/>
                          </a:ln>
                          <a:solidFill>
                            <a:srgbClr val="FFFF00"/>
                          </a:solidFill>
                          <a:effectLst/>
                          <a:latin typeface="Times New Roman" pitchFamily="18" charset="0"/>
                          <a:cs typeface="Times New Roman" pitchFamily="18" charset="0"/>
                          <a:sym typeface="Symbol" pitchFamily="18" charset="2"/>
                        </a:rPr>
                        <a:t>,</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FF00"/>
                          </a:solidFill>
                          <a:effectLst/>
                          <a:latin typeface="Times New Roman" pitchFamily="18" charset="0"/>
                          <a:sym typeface="Symbol" pitchFamily="18" charset="2"/>
                        </a:rPr>
                        <a:t></a:t>
                      </a:r>
                      <a:r>
                        <a:rPr kumimoji="0" lang="en-US" sz="2000" b="1" i="0" u="none" strike="noStrike" cap="none" normalizeH="0" baseline="30000" dirty="0">
                          <a:ln>
                            <a:noFill/>
                          </a:ln>
                          <a:solidFill>
                            <a:srgbClr val="00FF00"/>
                          </a:solidFill>
                          <a:effectLst/>
                          <a:latin typeface="Times New Roman" pitchFamily="18" charset="0"/>
                          <a:cs typeface="Times New Roman" pitchFamily="18" charset="0"/>
                          <a:sym typeface="Symbol" pitchFamily="18" charset="2"/>
                        </a:rPr>
                        <a:t>±</a:t>
                      </a:r>
                      <a:endParaRPr kumimoji="0" lang="en-US" sz="2000" b="1" i="0" u="none" strike="noStrike" cap="none" normalizeH="0" baseline="0" dirty="0">
                        <a:ln>
                          <a:noFill/>
                        </a:ln>
                        <a:solidFill>
                          <a:srgbClr val="00FF00"/>
                        </a:solidFill>
                        <a:effectLst/>
                        <a:latin typeface="Times New Roman" pitchFamily="18" charset="0"/>
                        <a:cs typeface="Times New Roman" pitchFamily="18" charset="0"/>
                        <a:sym typeface="Symbol" pitchFamily="18" charset="2"/>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FF00"/>
                        </a:solidFill>
                        <a:effectLst/>
                        <a:latin typeface="Times New Roman" pitchFamily="18"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sym typeface="Symbol" pitchFamily="18" charset="2"/>
                        </a:rPr>
                        <a:t>W</a:t>
                      </a:r>
                      <a:r>
                        <a:rPr kumimoji="0" lang="en-US" sz="2000" b="1" i="0" u="none" strike="noStrike" cap="none" normalizeH="0" baseline="30000" dirty="0">
                          <a:ln>
                            <a:noFill/>
                          </a:ln>
                          <a:solidFill>
                            <a:srgbClr val="FFFF00"/>
                          </a:solidFill>
                          <a:effectLst/>
                          <a:latin typeface="Times New Roman" pitchFamily="18" charset="0"/>
                          <a:cs typeface="Times New Roman" pitchFamily="18" charset="0"/>
                          <a:sym typeface="Symbol" pitchFamily="18" charset="2"/>
                        </a:rPr>
                        <a:t>±</a:t>
                      </a:r>
                      <a:r>
                        <a:rPr kumimoji="0" lang="en-US" sz="2000" b="1" i="0" u="none" strike="noStrike" cap="none" normalizeH="0" baseline="0" dirty="0">
                          <a:ln>
                            <a:noFill/>
                          </a:ln>
                          <a:solidFill>
                            <a:srgbClr val="FFFF00"/>
                          </a:solidFill>
                          <a:effectLst/>
                          <a:latin typeface="Times New Roman" pitchFamily="18" charset="0"/>
                          <a:cs typeface="Times New Roman" pitchFamily="18" charset="0"/>
                          <a:sym typeface="Symbol" pitchFamily="18" charset="2"/>
                        </a:rPr>
                        <a:t></a:t>
                      </a:r>
                      <a:r>
                        <a:rPr kumimoji="0" lang="en-US" sz="2000" b="1" i="0" u="none" strike="noStrike" cap="none" normalizeH="0" baseline="-25000" dirty="0">
                          <a:ln>
                            <a:noFill/>
                          </a:ln>
                          <a:solidFill>
                            <a:srgbClr val="FFFF00"/>
                          </a:solidFill>
                          <a:effectLst/>
                          <a:latin typeface="Times New Roman" pitchFamily="18" charset="0"/>
                          <a:sym typeface="Symbol" pitchFamily="18" charset="2"/>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sym typeface="Symbol" pitchFamily="18" charset="2"/>
                        </a:rPr>
                        <a:t>W</a:t>
                      </a:r>
                      <a:r>
                        <a:rPr kumimoji="0" lang="en-US" sz="2000" b="1" i="0" u="none" strike="noStrike" cap="none" normalizeH="0" baseline="30000" dirty="0">
                          <a:ln>
                            <a:noFill/>
                          </a:ln>
                          <a:solidFill>
                            <a:srgbClr val="FFFF00"/>
                          </a:solidFill>
                          <a:effectLst/>
                          <a:latin typeface="Times New Roman" pitchFamily="18" charset="0"/>
                          <a:cs typeface="Times New Roman" pitchFamily="18" charset="0"/>
                          <a:sym typeface="Symbol" pitchFamily="18" charset="2"/>
                        </a:rPr>
                        <a:t>±</a:t>
                      </a:r>
                      <a:r>
                        <a:rPr kumimoji="0" lang="en-US" sz="2000" b="1" i="0" u="none" strike="noStrike" cap="none" normalizeH="0" baseline="0" dirty="0">
                          <a:ln>
                            <a:noFill/>
                          </a:ln>
                          <a:solidFill>
                            <a:srgbClr val="FFFF00"/>
                          </a:solidFill>
                          <a:effectLst/>
                          <a:latin typeface="Times New Roman" pitchFamily="18" charset="0"/>
                          <a:sym typeface="Symbol" pitchFamily="18" charset="2"/>
                        </a:rPr>
                        <a:t></a:t>
                      </a:r>
                      <a:r>
                        <a:rPr kumimoji="0" lang="en-US" sz="2000" b="1" i="1" u="none" strike="noStrike" cap="none" normalizeH="0" baseline="0" dirty="0" err="1">
                          <a:ln>
                            <a:noFill/>
                          </a:ln>
                          <a:solidFill>
                            <a:srgbClr val="FFFF00"/>
                          </a:solidFill>
                          <a:effectLst/>
                          <a:latin typeface="Times New Roman" pitchFamily="18" charset="0"/>
                          <a:sym typeface="Symbol" pitchFamily="18" charset="2"/>
                        </a:rPr>
                        <a:t>l</a:t>
                      </a:r>
                      <a:r>
                        <a:rPr kumimoji="0" lang="en-US" sz="2000" b="1" i="0" u="none" strike="noStrike" cap="none" normalizeH="0" baseline="0" dirty="0" err="1">
                          <a:ln>
                            <a:noFill/>
                          </a:ln>
                          <a:solidFill>
                            <a:srgbClr val="FFFF00"/>
                          </a:solidFill>
                          <a:effectLst/>
                          <a:latin typeface="Times New Roman" pitchFamily="18" charset="0"/>
                          <a:cs typeface="Times New Roman" pitchFamily="18" charset="0"/>
                          <a:sym typeface="Symbol" pitchFamily="18" charset="2"/>
                        </a:rPr>
                        <a:t></a:t>
                      </a:r>
                      <a:r>
                        <a:rPr kumimoji="0" lang="en-US" sz="2000" b="1" i="1" u="none" strike="noStrike" cap="none" normalizeH="0" baseline="-25000" dirty="0" err="1">
                          <a:ln>
                            <a:noFill/>
                          </a:ln>
                          <a:solidFill>
                            <a:srgbClr val="FFFF00"/>
                          </a:solidFill>
                          <a:effectLst/>
                          <a:latin typeface="Times New Roman" pitchFamily="18" charset="0"/>
                          <a:sym typeface="Symbol" pitchFamily="18" charset="2"/>
                        </a:rPr>
                        <a:t>l</a:t>
                      </a:r>
                      <a:r>
                        <a:rPr kumimoji="0" lang="en-US" sz="2000" b="1" i="1" u="none" strike="noStrike" cap="none" normalizeH="0" baseline="0" dirty="0" err="1">
                          <a:ln>
                            <a:noFill/>
                          </a:ln>
                          <a:solidFill>
                            <a:srgbClr val="FFFF00"/>
                          </a:solidFill>
                          <a:effectLst/>
                          <a:latin typeface="Times New Roman" pitchFamily="18" charset="0"/>
                          <a:sym typeface="Symbol" pitchFamily="18" charset="2"/>
                        </a:rPr>
                        <a:t>,qq</a:t>
                      </a:r>
                      <a:endParaRPr kumimoji="0" lang="en-US" sz="2000" b="1" i="0" u="none" strike="noStrike" cap="none" normalizeH="0" baseline="-25000" dirty="0">
                        <a:ln>
                          <a:noFill/>
                        </a:ln>
                        <a:solidFill>
                          <a:srgbClr val="FFFF00"/>
                        </a:solidFill>
                        <a:effectLst/>
                        <a:latin typeface="Times New Roman" pitchFamily="18" charset="0"/>
                        <a:sym typeface="Symbol" pitchFamily="18" charset="2"/>
                      </a:endParaRPr>
                    </a:p>
                  </a:txBody>
                  <a:tcP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cs typeface="Times New Roman" pitchFamily="18" charset="0"/>
                          <a:sym typeface="Symbol" pitchFamily="18" charset="2"/>
                        </a:rPr>
                        <a:t>e</a:t>
                      </a:r>
                      <a:r>
                        <a:rPr kumimoji="0" lang="en-US" sz="2000" b="1" i="0" u="none" strike="noStrike" cap="none" normalizeH="0" baseline="30000" dirty="0">
                          <a:ln>
                            <a:noFill/>
                          </a:ln>
                          <a:solidFill>
                            <a:srgbClr val="FFFF00"/>
                          </a:solidFill>
                          <a:effectLst/>
                          <a:latin typeface="Times New Roman" pitchFamily="18" charset="0"/>
                          <a:cs typeface="Times New Roman" pitchFamily="18" charset="0"/>
                          <a:sym typeface="Symbol" pitchFamily="18" charset="2"/>
                        </a:rPr>
                        <a:t>±</a:t>
                      </a:r>
                      <a:r>
                        <a:rPr kumimoji="0" lang="en-US" sz="2000" b="1" i="0" u="none" strike="noStrike" cap="none" normalizeH="0" baseline="0" dirty="0">
                          <a:ln>
                            <a:noFill/>
                          </a:ln>
                          <a:solidFill>
                            <a:srgbClr val="FFFF00"/>
                          </a:solidFill>
                          <a:effectLst/>
                          <a:latin typeface="Times New Roman" pitchFamily="18" charset="0"/>
                          <a:cs typeface="Times New Roman" pitchFamily="18" charset="0"/>
                          <a:sym typeface="Symbol" pitchFamily="18" charset="2"/>
                        </a:rPr>
                        <a:t>,</a:t>
                      </a:r>
                      <a:r>
                        <a:rPr kumimoji="0" lang="en-US" sz="2000" b="1" i="0" u="none" strike="noStrike" cap="none" normalizeH="0" baseline="0" dirty="0">
                          <a:ln>
                            <a:noFill/>
                          </a:ln>
                          <a:solidFill>
                            <a:srgbClr val="FFFF00"/>
                          </a:solidFill>
                          <a:effectLst/>
                          <a:latin typeface="Times New Roman" pitchFamily="18" charset="0"/>
                          <a:sym typeface="Symbol" pitchFamily="18" charset="2"/>
                        </a:rPr>
                        <a:t></a:t>
                      </a:r>
                      <a:r>
                        <a:rPr kumimoji="0" lang="en-US" sz="2000" b="1" i="0" u="none" strike="noStrike" cap="none" normalizeH="0" baseline="30000" dirty="0">
                          <a:ln>
                            <a:noFill/>
                          </a:ln>
                          <a:solidFill>
                            <a:srgbClr val="FFFF00"/>
                          </a:solidFill>
                          <a:effectLst/>
                          <a:latin typeface="Times New Roman" pitchFamily="18" charset="0"/>
                          <a:cs typeface="Times New Roman" pitchFamily="18" charset="0"/>
                          <a:sym typeface="Symbol" pitchFamily="18" charset="2"/>
                        </a:rPr>
                        <a:t>±</a:t>
                      </a:r>
                      <a:r>
                        <a:rPr kumimoji="0" lang="en-US" sz="2000" b="1" i="0" u="none" strike="noStrike" cap="none" normalizeH="0" baseline="0" dirty="0">
                          <a:ln>
                            <a:noFill/>
                          </a:ln>
                          <a:solidFill>
                            <a:srgbClr val="FFFF00"/>
                          </a:solidFill>
                          <a:effectLst/>
                          <a:latin typeface="Times New Roman" pitchFamily="18" charset="0"/>
                          <a:cs typeface="Times New Roman" pitchFamily="18" charset="0"/>
                          <a:sym typeface="Symbol" pitchFamily="18" charset="2"/>
                        </a:rPr>
                        <a:t>,,jets</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4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a:ln>
                            <a:noFill/>
                          </a:ln>
                          <a:solidFill>
                            <a:srgbClr val="00FF00"/>
                          </a:solidFill>
                          <a:effectLst/>
                          <a:latin typeface="Times New Roman" pitchFamily="18" charset="0"/>
                        </a:rPr>
                        <a:t>u,d,s,c</a:t>
                      </a:r>
                      <a:endParaRPr kumimoji="0" lang="en-US" sz="2000" b="1" i="1" u="none" strike="noStrike" cap="none" normalizeH="0" baseline="0" dirty="0">
                        <a:ln>
                          <a:noFill/>
                        </a:ln>
                        <a:solidFill>
                          <a:srgbClr val="00FF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a:ln>
                            <a:noFill/>
                          </a:ln>
                          <a:solidFill>
                            <a:srgbClr val="00FF00"/>
                          </a:solidFill>
                          <a:effectLst/>
                          <a:latin typeface="Times New Roman" pitchFamily="18" charset="0"/>
                        </a:rPr>
                        <a:t>b</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rPr>
                        <a:t>“</a:t>
                      </a:r>
                      <a:r>
                        <a:rPr kumimoji="0" lang="en-US" sz="2000" b="1" i="0" u="none" strike="noStrike" cap="none" normalizeH="0" baseline="0" dirty="0" err="1">
                          <a:ln>
                            <a:noFill/>
                          </a:ln>
                          <a:solidFill>
                            <a:srgbClr val="FFFF00"/>
                          </a:solidFill>
                          <a:effectLst/>
                          <a:latin typeface="Times New Roman" pitchFamily="18" charset="0"/>
                        </a:rPr>
                        <a:t>Hadronize</a:t>
                      </a:r>
                      <a:r>
                        <a:rPr kumimoji="0" lang="en-US" sz="2000" b="1" i="0" u="none" strike="noStrike" cap="none" normalizeH="0" baseline="0" dirty="0">
                          <a:ln>
                            <a:noFill/>
                          </a:ln>
                          <a:solidFill>
                            <a:srgbClr val="FFFF00"/>
                          </a:solidFill>
                          <a:effectLst/>
                          <a:latin typeface="Times New Roman" pitchFamily="18" charset="0"/>
                        </a:rPr>
                        <a:t>”</a:t>
                      </a:r>
                    </a:p>
                  </a:txBody>
                  <a:tcPr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FFFF00"/>
                          </a:solidFill>
                          <a:effectLst/>
                          <a:latin typeface="Times New Roman" pitchFamily="18" charset="0"/>
                        </a:rPr>
                        <a:t>Tracks+jets</a:t>
                      </a:r>
                      <a:r>
                        <a:rPr kumimoji="0" lang="en-US" sz="2000" b="1" i="0" u="none" strike="noStrike" cap="none" normalizeH="0" baseline="0" dirty="0">
                          <a:ln>
                            <a:noFill/>
                          </a:ln>
                          <a:solidFill>
                            <a:srgbClr val="FFFF00"/>
                          </a:solidFill>
                          <a:effectLst/>
                          <a:latin typeface="Times New Roman" pitchFamily="18" charset="0"/>
                        </a:rPr>
                        <a:t>, ID: </a:t>
                      </a:r>
                      <a:r>
                        <a:rPr kumimoji="0" lang="en-US" sz="2000" b="1" i="1" u="none" strike="noStrike" cap="none" normalizeH="0" baseline="0" dirty="0" err="1">
                          <a:ln>
                            <a:noFill/>
                          </a:ln>
                          <a:solidFill>
                            <a:srgbClr val="FFFF00"/>
                          </a:solidFill>
                          <a:effectLst/>
                          <a:latin typeface="Times New Roman" pitchFamily="18" charset="0"/>
                        </a:rPr>
                        <a:t>p,</a:t>
                      </a:r>
                      <a:r>
                        <a:rPr kumimoji="0" lang="en-US" sz="2000" b="1" i="1" u="none" strike="noStrike" cap="none" normalizeH="0" baseline="0" dirty="0" err="1">
                          <a:ln>
                            <a:noFill/>
                          </a:ln>
                          <a:solidFill>
                            <a:srgbClr val="FFFF00"/>
                          </a:solidFill>
                          <a:effectLst/>
                          <a:latin typeface="Times New Roman" pitchFamily="18" charset="0"/>
                          <a:sym typeface="Symbol" pitchFamily="18" charset="2"/>
                        </a:rPr>
                        <a:t>,K</a:t>
                      </a:r>
                      <a:endParaRPr kumimoji="0" lang="en-US" sz="2000" b="1" i="1" u="none" strike="noStrike" cap="none" normalizeH="0" baseline="0" dirty="0">
                        <a:ln>
                          <a:noFill/>
                        </a:ln>
                        <a:solidFill>
                          <a:srgbClr val="FFFF00"/>
                        </a:solidFill>
                        <a:effectLst/>
                        <a:latin typeface="Times New Roman" pitchFamily="18" charset="0"/>
                        <a:sym typeface="Symbol" pitchFamily="18" charset="2"/>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a:ln>
                            <a:noFill/>
                          </a:ln>
                          <a:solidFill>
                            <a:srgbClr val="FFFF00"/>
                          </a:solidFill>
                          <a:effectLst/>
                          <a:latin typeface="Times New Roman" pitchFamily="18" charset="0"/>
                          <a:sym typeface="Symbol" pitchFamily="18" charset="2"/>
                        </a:rPr>
                        <a:t>“     “    + </a:t>
                      </a:r>
                      <a:r>
                        <a:rPr kumimoji="0" lang="en-US" sz="2000" b="1" i="0" u="none" strike="noStrike" cap="none" normalizeH="0" baseline="0" dirty="0">
                          <a:ln>
                            <a:noFill/>
                          </a:ln>
                          <a:solidFill>
                            <a:srgbClr val="FFFF00"/>
                          </a:solidFill>
                          <a:effectLst/>
                          <a:latin typeface="Times New Roman" pitchFamily="18" charset="0"/>
                          <a:sym typeface="Symbol" pitchFamily="18" charset="2"/>
                        </a:rPr>
                        <a:t>displaced </a:t>
                      </a:r>
                      <a:r>
                        <a:rPr kumimoji="0" lang="en-US" sz="2000" b="1" i="0" u="none" strike="noStrike" cap="none" normalizeH="0" baseline="0" dirty="0" err="1">
                          <a:ln>
                            <a:noFill/>
                          </a:ln>
                          <a:solidFill>
                            <a:srgbClr val="FFFF00"/>
                          </a:solidFill>
                          <a:effectLst/>
                          <a:latin typeface="Times New Roman" pitchFamily="18" charset="0"/>
                          <a:sym typeface="Symbol" pitchFamily="18" charset="2"/>
                        </a:rPr>
                        <a:t>vtx</a:t>
                      </a:r>
                      <a:endParaRPr kumimoji="0" lang="en-US" sz="2000" b="1" i="0" u="none" strike="noStrike" cap="none" normalizeH="0" baseline="0" dirty="0">
                        <a:ln>
                          <a:noFill/>
                        </a:ln>
                        <a:solidFill>
                          <a:srgbClr val="FFFF00"/>
                        </a:solidFill>
                        <a:effectLst/>
                        <a:latin typeface="Times New Roman" pitchFamily="18" charset="0"/>
                        <a:sym typeface="Symbol" pitchFamily="18" charset="2"/>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198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a:ln>
                            <a:noFill/>
                          </a:ln>
                          <a:solidFill>
                            <a:srgbClr val="00FF00"/>
                          </a:solidFill>
                          <a:effectLst/>
                          <a:latin typeface="Times New Roman" pitchFamily="18" charset="0"/>
                        </a:rPr>
                        <a:t>t</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00"/>
                          </a:solidFill>
                          <a:effectLst/>
                          <a:latin typeface="Times New Roman" pitchFamily="18" charset="0"/>
                          <a:sym typeface="Symbol" pitchFamily="18" charset="2"/>
                        </a:rPr>
                        <a:t>W</a:t>
                      </a:r>
                      <a:r>
                        <a:rPr kumimoji="0" lang="en-US" sz="2000" b="1" i="0" u="none" strike="noStrike" cap="none" normalizeH="0" baseline="30000">
                          <a:ln>
                            <a:noFill/>
                          </a:ln>
                          <a:solidFill>
                            <a:srgbClr val="FFFF00"/>
                          </a:solidFill>
                          <a:effectLst/>
                          <a:latin typeface="Times New Roman" pitchFamily="18" charset="0"/>
                          <a:cs typeface="Times New Roman" pitchFamily="18" charset="0"/>
                          <a:sym typeface="Symbol" pitchFamily="18" charset="2"/>
                        </a:rPr>
                        <a:t>+</a:t>
                      </a:r>
                      <a:r>
                        <a:rPr kumimoji="0" lang="en-US" sz="2000" b="1" i="1" u="none" strike="noStrike" cap="none" normalizeH="0" baseline="0">
                          <a:ln>
                            <a:noFill/>
                          </a:ln>
                          <a:solidFill>
                            <a:srgbClr val="FFFF00"/>
                          </a:solidFill>
                          <a:effectLst/>
                          <a:latin typeface="Times New Roman" pitchFamily="18" charset="0"/>
                          <a:cs typeface="Times New Roman" pitchFamily="18" charset="0"/>
                          <a:sym typeface="Symbol" pitchFamily="18" charset="2"/>
                        </a:rPr>
                        <a:t>b</a:t>
                      </a:r>
                      <a:endParaRPr kumimoji="0" lang="en-US" sz="2000" b="1" i="0" u="none" strike="noStrike" cap="none" normalizeH="0" baseline="30000">
                        <a:ln>
                          <a:noFill/>
                        </a:ln>
                        <a:solidFill>
                          <a:srgbClr val="FFFF00"/>
                        </a:solidFill>
                        <a:effectLst/>
                        <a:latin typeface="Times New Roman" pitchFamily="18" charset="0"/>
                        <a:cs typeface="Times New Roman" pitchFamily="18" charset="0"/>
                        <a:sym typeface="Symbol" pitchFamily="18" charset="2"/>
                      </a:endParaRPr>
                    </a:p>
                  </a:txBody>
                  <a:tcP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00"/>
                          </a:solidFill>
                          <a:effectLst/>
                          <a:latin typeface="Times New Roman" pitchFamily="18" charset="0"/>
                        </a:rPr>
                        <a:t>above, + </a:t>
                      </a:r>
                      <a:r>
                        <a:rPr kumimoji="0" lang="en-US" sz="2000" b="1" i="0" u="none" strike="noStrike" cap="none" normalizeH="0" baseline="0">
                          <a:ln>
                            <a:noFill/>
                          </a:ln>
                          <a:solidFill>
                            <a:srgbClr val="FFFF00"/>
                          </a:solidFill>
                          <a:effectLst/>
                          <a:latin typeface="Times New Roman" pitchFamily="18" charset="0"/>
                          <a:sym typeface="Symbol" pitchFamily="18" charset="2"/>
                        </a:rPr>
                        <a:t>W</a:t>
                      </a:r>
                      <a:r>
                        <a:rPr kumimoji="0" lang="en-US" sz="2000" b="1" i="0" u="none" strike="noStrike" cap="none" normalizeH="0" baseline="30000">
                          <a:ln>
                            <a:noFill/>
                          </a:ln>
                          <a:solidFill>
                            <a:srgbClr val="FFFF00"/>
                          </a:solidFill>
                          <a:effectLst/>
                          <a:latin typeface="Times New Roman" pitchFamily="18" charset="0"/>
                          <a:cs typeface="Times New Roman" pitchFamily="18" charset="0"/>
                          <a:sym typeface="Symbol" pitchFamily="18" charset="2"/>
                        </a:rPr>
                        <a:t>±</a:t>
                      </a:r>
                      <a:r>
                        <a:rPr kumimoji="0" lang="en-US" sz="2000" b="1" i="0" u="none" strike="noStrike" cap="none" normalizeH="0" baseline="0">
                          <a:ln>
                            <a:noFill/>
                          </a:ln>
                          <a:solidFill>
                            <a:srgbClr val="FFFF00"/>
                          </a:solidFill>
                          <a:effectLst/>
                          <a:latin typeface="Times New Roman" pitchFamily="18" charset="0"/>
                          <a:sym typeface="Symbol" pitchFamily="18" charset="2"/>
                        </a:rPr>
                        <a:t></a:t>
                      </a:r>
                      <a:r>
                        <a:rPr kumimoji="0" lang="en-US" sz="2000" b="1" i="1" u="none" strike="noStrike" cap="none" normalizeH="0" baseline="0">
                          <a:ln>
                            <a:noFill/>
                          </a:ln>
                          <a:solidFill>
                            <a:srgbClr val="FFFF00"/>
                          </a:solidFill>
                          <a:effectLst/>
                          <a:latin typeface="Times New Roman" pitchFamily="18" charset="0"/>
                          <a:sym typeface="Symbol" pitchFamily="18" charset="2"/>
                        </a:rPr>
                        <a:t>l</a:t>
                      </a:r>
                      <a:r>
                        <a:rPr kumimoji="0" lang="en-US" sz="2000" b="1" i="0" u="none" strike="noStrike" cap="none" normalizeH="0" baseline="0">
                          <a:ln>
                            <a:noFill/>
                          </a:ln>
                          <a:solidFill>
                            <a:srgbClr val="FFFF00"/>
                          </a:solidFill>
                          <a:effectLst/>
                          <a:latin typeface="Times New Roman" pitchFamily="18" charset="0"/>
                          <a:cs typeface="Times New Roman" pitchFamily="18" charset="0"/>
                          <a:sym typeface="Symbol" pitchFamily="18" charset="2"/>
                        </a:rPr>
                        <a:t></a:t>
                      </a:r>
                      <a:r>
                        <a:rPr kumimoji="0" lang="en-US" sz="2000" b="1" i="1" u="none" strike="noStrike" cap="none" normalizeH="0" baseline="-25000">
                          <a:ln>
                            <a:noFill/>
                          </a:ln>
                          <a:solidFill>
                            <a:srgbClr val="FFFF00"/>
                          </a:solidFill>
                          <a:effectLst/>
                          <a:latin typeface="Times New Roman" pitchFamily="18" charset="0"/>
                          <a:sym typeface="Symbol" pitchFamily="18" charset="2"/>
                        </a:rPr>
                        <a:t>l</a:t>
                      </a:r>
                      <a:r>
                        <a:rPr kumimoji="0" lang="en-US" sz="2000" b="1" i="1" u="none" strike="noStrike" cap="none" normalizeH="0" baseline="0">
                          <a:ln>
                            <a:noFill/>
                          </a:ln>
                          <a:solidFill>
                            <a:srgbClr val="FFFF00"/>
                          </a:solidFill>
                          <a:effectLst/>
                          <a:latin typeface="Times New Roman" pitchFamily="18" charset="0"/>
                          <a:sym typeface="Symbol" pitchFamily="18" charset="2"/>
                        </a:rPr>
                        <a:t>,qq</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FF00"/>
                          </a:solidFill>
                          <a:effectLst/>
                          <a:latin typeface="Times New Roman" pitchFamily="18" charset="0"/>
                          <a:cs typeface="Times New Roman" pitchFamily="18" charset="0"/>
                          <a:sym typeface="Symbol" pitchFamily="18" charset="2"/>
                        </a:rPr>
                        <a:t></a:t>
                      </a: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sym typeface="Symbol" pitchFamily="18" charset="2"/>
                        </a:rPr>
                        <a:t></a:t>
                      </a:r>
                      <a:endParaRPr kumimoji="0" lang="en-US" sz="2000" b="1" i="0" u="none" strike="noStrike" cap="none" normalizeH="0" baseline="0" dirty="0">
                        <a:ln>
                          <a:noFill/>
                        </a:ln>
                        <a:solidFill>
                          <a:srgbClr val="FFFF00"/>
                        </a:solidFill>
                        <a:effectLst/>
                        <a:latin typeface="Times New Roman" pitchFamily="18" charset="0"/>
                      </a:endParaRPr>
                    </a:p>
                  </a:txBody>
                  <a:tcPr anchorCtr="1"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00"/>
                          </a:solidFill>
                          <a:effectLst/>
                          <a:latin typeface="Times New Roman" pitchFamily="18" charset="0"/>
                          <a:sym typeface="Symbol" pitchFamily="18" charset="2"/>
                        </a:rPr>
                        <a:t>: Missing </a:t>
                      </a:r>
                      <a:r>
                        <a:rPr kumimoji="0" lang="en-US" sz="2000" b="1" i="1" u="none" strike="noStrike" cap="none" normalizeH="0" baseline="0" dirty="0" err="1">
                          <a:ln>
                            <a:noFill/>
                          </a:ln>
                          <a:solidFill>
                            <a:srgbClr val="FFFF00"/>
                          </a:solidFill>
                          <a:effectLst/>
                          <a:latin typeface="Times New Roman" pitchFamily="18" charset="0"/>
                          <a:sym typeface="Symbol" pitchFamily="18" charset="2"/>
                        </a:rPr>
                        <a:t>E,p</a:t>
                      </a:r>
                      <a:endParaRPr kumimoji="0" lang="en-US" sz="2000" b="1" i="0" u="none" strike="noStrike" cap="none" normalizeH="0" baseline="0" dirty="0">
                        <a:ln>
                          <a:noFill/>
                        </a:ln>
                        <a:solidFill>
                          <a:srgbClr val="FFFF00"/>
                        </a:solidFill>
                        <a:effectLst/>
                        <a:latin typeface="Times New Roman" pitchFamily="18" charset="0"/>
                        <a:sym typeface="Symbol" pitchFamily="18" charset="2"/>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grpSp>
        <p:nvGrpSpPr>
          <p:cNvPr id="11" name="Group 273">
            <a:extLst>
              <a:ext uri="{FF2B5EF4-FFF2-40B4-BE49-F238E27FC236}">
                <a16:creationId xmlns:a16="http://schemas.microsoft.com/office/drawing/2014/main" id="{A10E7121-0090-BCC6-7285-947CA548B3A6}"/>
              </a:ext>
            </a:extLst>
          </p:cNvPr>
          <p:cNvGrpSpPr>
            <a:grpSpLocks/>
          </p:cNvGrpSpPr>
          <p:nvPr/>
        </p:nvGrpSpPr>
        <p:grpSpPr bwMode="auto">
          <a:xfrm rot="10792191" flipH="1">
            <a:off x="5870262" y="4653907"/>
            <a:ext cx="593725" cy="150813"/>
            <a:chOff x="792" y="2582"/>
            <a:chExt cx="756" cy="91"/>
          </a:xfrm>
          <a:noFill/>
        </p:grpSpPr>
        <p:sp>
          <p:nvSpPr>
            <p:cNvPr id="12" name="Line 274">
              <a:extLst>
                <a:ext uri="{FF2B5EF4-FFF2-40B4-BE49-F238E27FC236}">
                  <a16:creationId xmlns:a16="http://schemas.microsoft.com/office/drawing/2014/main" id="{76355833-1CAC-665E-DC73-FA19CB1E5748}"/>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13" name="AutoShape 275">
              <a:extLst>
                <a:ext uri="{FF2B5EF4-FFF2-40B4-BE49-F238E27FC236}">
                  <a16:creationId xmlns:a16="http://schemas.microsoft.com/office/drawing/2014/main" id="{B42B04FC-C098-793E-4E94-9C0DD3C39299}"/>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14" name="Group 276">
            <a:extLst>
              <a:ext uri="{FF2B5EF4-FFF2-40B4-BE49-F238E27FC236}">
                <a16:creationId xmlns:a16="http://schemas.microsoft.com/office/drawing/2014/main" id="{450963ED-E830-2927-63FD-9F0477B09A1D}"/>
              </a:ext>
            </a:extLst>
          </p:cNvPr>
          <p:cNvGrpSpPr>
            <a:grpSpLocks/>
          </p:cNvGrpSpPr>
          <p:nvPr/>
        </p:nvGrpSpPr>
        <p:grpSpPr bwMode="auto">
          <a:xfrm rot="10792191" flipH="1">
            <a:off x="5879787" y="4806307"/>
            <a:ext cx="593725" cy="150813"/>
            <a:chOff x="792" y="2582"/>
            <a:chExt cx="756" cy="91"/>
          </a:xfrm>
          <a:noFill/>
        </p:grpSpPr>
        <p:sp>
          <p:nvSpPr>
            <p:cNvPr id="15" name="Line 277">
              <a:extLst>
                <a:ext uri="{FF2B5EF4-FFF2-40B4-BE49-F238E27FC236}">
                  <a16:creationId xmlns:a16="http://schemas.microsoft.com/office/drawing/2014/main" id="{C871D828-F30C-D43B-2D6D-BC7B354143C9}"/>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16" name="AutoShape 278">
              <a:extLst>
                <a:ext uri="{FF2B5EF4-FFF2-40B4-BE49-F238E27FC236}">
                  <a16:creationId xmlns:a16="http://schemas.microsoft.com/office/drawing/2014/main" id="{BBCB5AA5-CC0E-5FC7-6B9E-CF55E2135675}"/>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17" name="Group 279">
            <a:extLst>
              <a:ext uri="{FF2B5EF4-FFF2-40B4-BE49-F238E27FC236}">
                <a16:creationId xmlns:a16="http://schemas.microsoft.com/office/drawing/2014/main" id="{777FF635-368E-A666-C8DC-D44F280C2634}"/>
              </a:ext>
            </a:extLst>
          </p:cNvPr>
          <p:cNvGrpSpPr>
            <a:grpSpLocks/>
          </p:cNvGrpSpPr>
          <p:nvPr/>
        </p:nvGrpSpPr>
        <p:grpSpPr bwMode="auto">
          <a:xfrm rot="10792191" flipH="1">
            <a:off x="5860737" y="4944420"/>
            <a:ext cx="593725" cy="150812"/>
            <a:chOff x="792" y="2582"/>
            <a:chExt cx="756" cy="91"/>
          </a:xfrm>
          <a:noFill/>
        </p:grpSpPr>
        <p:sp>
          <p:nvSpPr>
            <p:cNvPr id="18" name="Line 280">
              <a:extLst>
                <a:ext uri="{FF2B5EF4-FFF2-40B4-BE49-F238E27FC236}">
                  <a16:creationId xmlns:a16="http://schemas.microsoft.com/office/drawing/2014/main" id="{536E74A5-E12E-A1D3-A423-22C131A7B0F0}"/>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19" name="AutoShape 281">
              <a:extLst>
                <a:ext uri="{FF2B5EF4-FFF2-40B4-BE49-F238E27FC236}">
                  <a16:creationId xmlns:a16="http://schemas.microsoft.com/office/drawing/2014/main" id="{78F90A05-3901-CF22-EA8F-DAF7C932DB02}"/>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20" name="Group 282">
            <a:extLst>
              <a:ext uri="{FF2B5EF4-FFF2-40B4-BE49-F238E27FC236}">
                <a16:creationId xmlns:a16="http://schemas.microsoft.com/office/drawing/2014/main" id="{10F581A5-990F-40ED-D27F-C9053CBAEFD0}"/>
              </a:ext>
            </a:extLst>
          </p:cNvPr>
          <p:cNvGrpSpPr>
            <a:grpSpLocks/>
          </p:cNvGrpSpPr>
          <p:nvPr/>
        </p:nvGrpSpPr>
        <p:grpSpPr bwMode="auto">
          <a:xfrm rot="1309664">
            <a:off x="6354449" y="5053957"/>
            <a:ext cx="569913" cy="177800"/>
            <a:chOff x="2356" y="2189"/>
            <a:chExt cx="998" cy="158"/>
          </a:xfrm>
          <a:noFill/>
        </p:grpSpPr>
        <p:sp>
          <p:nvSpPr>
            <p:cNvPr id="21" name="Arc 283">
              <a:extLst>
                <a:ext uri="{FF2B5EF4-FFF2-40B4-BE49-F238E27FC236}">
                  <a16:creationId xmlns:a16="http://schemas.microsoft.com/office/drawing/2014/main" id="{CE6AFB85-5A55-EFB4-874C-ACAC6C4C65F8}"/>
                </a:ext>
              </a:extLst>
            </p:cNvPr>
            <p:cNvSpPr>
              <a:spLocks/>
            </p:cNvSpPr>
            <p:nvPr/>
          </p:nvSpPr>
          <p:spPr bwMode="auto">
            <a:xfrm flipV="1">
              <a:off x="2356" y="2189"/>
              <a:ext cx="138" cy="158"/>
            </a:xfrm>
            <a:custGeom>
              <a:avLst/>
              <a:gdLst>
                <a:gd name="G0" fmla="+- 21520 0 0"/>
                <a:gd name="G1" fmla="+- 21600 0 0"/>
                <a:gd name="G2" fmla="+- 21600 0 0"/>
                <a:gd name="T0" fmla="*/ 0 w 43120"/>
                <a:gd name="T1" fmla="*/ 19747 h 36811"/>
                <a:gd name="T2" fmla="*/ 36855 w 43120"/>
                <a:gd name="T3" fmla="*/ 36811 h 36811"/>
                <a:gd name="T4" fmla="*/ 21520 w 43120"/>
                <a:gd name="T5" fmla="*/ 21600 h 36811"/>
              </a:gdLst>
              <a:ahLst/>
              <a:cxnLst>
                <a:cxn ang="0">
                  <a:pos x="T0" y="T1"/>
                </a:cxn>
                <a:cxn ang="0">
                  <a:pos x="T2" y="T3"/>
                </a:cxn>
                <a:cxn ang="0">
                  <a:pos x="T4" y="T5"/>
                </a:cxn>
              </a:cxnLst>
              <a:rect l="0" t="0" r="r" b="b"/>
              <a:pathLst>
                <a:path w="43120" h="36811" fill="none" extrusionOk="0">
                  <a:moveTo>
                    <a:pt x="-1" y="19746"/>
                  </a:moveTo>
                  <a:cubicBezTo>
                    <a:pt x="961" y="8577"/>
                    <a:pt x="10308" y="-1"/>
                    <a:pt x="21520" y="0"/>
                  </a:cubicBezTo>
                  <a:cubicBezTo>
                    <a:pt x="33449" y="0"/>
                    <a:pt x="43120" y="9670"/>
                    <a:pt x="43120" y="21600"/>
                  </a:cubicBezTo>
                  <a:cubicBezTo>
                    <a:pt x="43120" y="27298"/>
                    <a:pt x="40868" y="32765"/>
                    <a:pt x="36855" y="36811"/>
                  </a:cubicBezTo>
                </a:path>
                <a:path w="43120" h="36811" stroke="0" extrusionOk="0">
                  <a:moveTo>
                    <a:pt x="-1" y="19746"/>
                  </a:moveTo>
                  <a:cubicBezTo>
                    <a:pt x="961" y="8577"/>
                    <a:pt x="10308" y="-1"/>
                    <a:pt x="21520" y="0"/>
                  </a:cubicBezTo>
                  <a:cubicBezTo>
                    <a:pt x="33449" y="0"/>
                    <a:pt x="43120" y="9670"/>
                    <a:pt x="43120" y="21600"/>
                  </a:cubicBezTo>
                  <a:cubicBezTo>
                    <a:pt x="43120" y="27298"/>
                    <a:pt x="40868" y="32765"/>
                    <a:pt x="36855" y="36811"/>
                  </a:cubicBezTo>
                  <a:lnTo>
                    <a:pt x="21520" y="21600"/>
                  </a:lnTo>
                  <a:close/>
                </a:path>
              </a:pathLst>
            </a:custGeom>
            <a:grpFill/>
            <a:ln w="19050">
              <a:solidFill>
                <a:srgbClr val="00FF00"/>
              </a:solidFill>
              <a:round/>
              <a:headEnd type="oval" w="med" len="med"/>
              <a:tailEnd/>
            </a:ln>
            <a:effectLst/>
          </p:spPr>
          <p:txBody>
            <a:bodyPr wrap="none" anchor="ctr">
              <a:spAutoFit/>
            </a:bodyPr>
            <a:lstStyle/>
            <a:p>
              <a:endParaRPr lang="en-US"/>
            </a:p>
          </p:txBody>
        </p:sp>
        <p:sp>
          <p:nvSpPr>
            <p:cNvPr id="22" name="Arc 284">
              <a:extLst>
                <a:ext uri="{FF2B5EF4-FFF2-40B4-BE49-F238E27FC236}">
                  <a16:creationId xmlns:a16="http://schemas.microsoft.com/office/drawing/2014/main" id="{7FA1670A-3664-BDDC-9739-2DB8EE50051C}"/>
                </a:ext>
              </a:extLst>
            </p:cNvPr>
            <p:cNvSpPr>
              <a:spLocks/>
            </p:cNvSpPr>
            <p:nvPr/>
          </p:nvSpPr>
          <p:spPr bwMode="auto">
            <a:xfrm flipV="1">
              <a:off x="2463"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23" name="Arc 285">
              <a:extLst>
                <a:ext uri="{FF2B5EF4-FFF2-40B4-BE49-F238E27FC236}">
                  <a16:creationId xmlns:a16="http://schemas.microsoft.com/office/drawing/2014/main" id="{99AA8C8F-6D81-E699-5250-4275ADDCB2D1}"/>
                </a:ext>
              </a:extLst>
            </p:cNvPr>
            <p:cNvSpPr>
              <a:spLocks/>
            </p:cNvSpPr>
            <p:nvPr/>
          </p:nvSpPr>
          <p:spPr bwMode="auto">
            <a:xfrm flipV="1">
              <a:off x="2571"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24" name="Arc 286">
              <a:extLst>
                <a:ext uri="{FF2B5EF4-FFF2-40B4-BE49-F238E27FC236}">
                  <a16:creationId xmlns:a16="http://schemas.microsoft.com/office/drawing/2014/main" id="{13A8AB69-3EBE-14D5-B875-563BE527673D}"/>
                </a:ext>
              </a:extLst>
            </p:cNvPr>
            <p:cNvSpPr>
              <a:spLocks/>
            </p:cNvSpPr>
            <p:nvPr/>
          </p:nvSpPr>
          <p:spPr bwMode="auto">
            <a:xfrm flipV="1">
              <a:off x="2676"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25" name="Arc 287">
              <a:extLst>
                <a:ext uri="{FF2B5EF4-FFF2-40B4-BE49-F238E27FC236}">
                  <a16:creationId xmlns:a16="http://schemas.microsoft.com/office/drawing/2014/main" id="{95AB03FD-C7E1-0E9F-F362-E6EAF03829A8}"/>
                </a:ext>
              </a:extLst>
            </p:cNvPr>
            <p:cNvSpPr>
              <a:spLocks/>
            </p:cNvSpPr>
            <p:nvPr/>
          </p:nvSpPr>
          <p:spPr bwMode="auto">
            <a:xfrm flipV="1">
              <a:off x="2784"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26" name="Arc 288">
              <a:extLst>
                <a:ext uri="{FF2B5EF4-FFF2-40B4-BE49-F238E27FC236}">
                  <a16:creationId xmlns:a16="http://schemas.microsoft.com/office/drawing/2014/main" id="{100FE23B-7BF6-7836-E447-A53DB82548B5}"/>
                </a:ext>
              </a:extLst>
            </p:cNvPr>
            <p:cNvSpPr>
              <a:spLocks/>
            </p:cNvSpPr>
            <p:nvPr/>
          </p:nvSpPr>
          <p:spPr bwMode="auto">
            <a:xfrm flipV="1">
              <a:off x="2892"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27" name="Arc 289">
              <a:extLst>
                <a:ext uri="{FF2B5EF4-FFF2-40B4-BE49-F238E27FC236}">
                  <a16:creationId xmlns:a16="http://schemas.microsoft.com/office/drawing/2014/main" id="{B92D043A-D05E-04A1-1A7E-C0B3977BE775}"/>
                </a:ext>
              </a:extLst>
            </p:cNvPr>
            <p:cNvSpPr>
              <a:spLocks/>
            </p:cNvSpPr>
            <p:nvPr/>
          </p:nvSpPr>
          <p:spPr bwMode="auto">
            <a:xfrm flipV="1">
              <a:off x="3000"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28" name="Arc 290">
              <a:extLst>
                <a:ext uri="{FF2B5EF4-FFF2-40B4-BE49-F238E27FC236}">
                  <a16:creationId xmlns:a16="http://schemas.microsoft.com/office/drawing/2014/main" id="{6CAC0CE3-0A1A-D35D-BC1F-474E79E553C3}"/>
                </a:ext>
              </a:extLst>
            </p:cNvPr>
            <p:cNvSpPr>
              <a:spLocks/>
            </p:cNvSpPr>
            <p:nvPr/>
          </p:nvSpPr>
          <p:spPr bwMode="auto">
            <a:xfrm flipV="1">
              <a:off x="3108"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29" name="Arc 291">
              <a:extLst>
                <a:ext uri="{FF2B5EF4-FFF2-40B4-BE49-F238E27FC236}">
                  <a16:creationId xmlns:a16="http://schemas.microsoft.com/office/drawing/2014/main" id="{61FAA012-97AF-64AA-0A55-72430313D4ED}"/>
                </a:ext>
              </a:extLst>
            </p:cNvPr>
            <p:cNvSpPr>
              <a:spLocks/>
            </p:cNvSpPr>
            <p:nvPr/>
          </p:nvSpPr>
          <p:spPr bwMode="auto">
            <a:xfrm flipV="1">
              <a:off x="3216" y="2189"/>
              <a:ext cx="138" cy="158"/>
            </a:xfrm>
            <a:custGeom>
              <a:avLst/>
              <a:gdLst>
                <a:gd name="G0" fmla="+- 21600 0 0"/>
                <a:gd name="G1" fmla="+- 21600 0 0"/>
                <a:gd name="G2" fmla="+- 21600 0 0"/>
                <a:gd name="T0" fmla="*/ 6263 w 43152"/>
                <a:gd name="T1" fmla="*/ 36810 h 36810"/>
                <a:gd name="T2" fmla="*/ 43152 w 43152"/>
                <a:gd name="T3" fmla="*/ 20165 h 36810"/>
                <a:gd name="T4" fmla="*/ 21600 w 43152"/>
                <a:gd name="T5" fmla="*/ 21600 h 36810"/>
              </a:gdLst>
              <a:ahLst/>
              <a:cxnLst>
                <a:cxn ang="0">
                  <a:pos x="T0" y="T1"/>
                </a:cxn>
                <a:cxn ang="0">
                  <a:pos x="T2" y="T3"/>
                </a:cxn>
                <a:cxn ang="0">
                  <a:pos x="T4" y="T5"/>
                </a:cxn>
              </a:cxnLst>
              <a:rect l="0" t="0" r="r" b="b"/>
              <a:pathLst>
                <a:path w="43152" h="36810" fill="none" extrusionOk="0">
                  <a:moveTo>
                    <a:pt x="6263" y="36809"/>
                  </a:moveTo>
                  <a:cubicBezTo>
                    <a:pt x="2251" y="32764"/>
                    <a:pt x="0" y="27297"/>
                    <a:pt x="0" y="21600"/>
                  </a:cubicBezTo>
                  <a:cubicBezTo>
                    <a:pt x="0" y="9670"/>
                    <a:pt x="9670" y="0"/>
                    <a:pt x="21600" y="0"/>
                  </a:cubicBezTo>
                  <a:cubicBezTo>
                    <a:pt x="32972" y="-1"/>
                    <a:pt x="42396" y="8817"/>
                    <a:pt x="43152" y="20164"/>
                  </a:cubicBezTo>
                </a:path>
                <a:path w="43152" h="36810" stroke="0" extrusionOk="0">
                  <a:moveTo>
                    <a:pt x="6263" y="36809"/>
                  </a:moveTo>
                  <a:cubicBezTo>
                    <a:pt x="2251" y="32764"/>
                    <a:pt x="0" y="27297"/>
                    <a:pt x="0" y="21600"/>
                  </a:cubicBezTo>
                  <a:cubicBezTo>
                    <a:pt x="0" y="9670"/>
                    <a:pt x="9670" y="0"/>
                    <a:pt x="21600" y="0"/>
                  </a:cubicBezTo>
                  <a:cubicBezTo>
                    <a:pt x="32972" y="-1"/>
                    <a:pt x="42396" y="8817"/>
                    <a:pt x="43152" y="20164"/>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grpSp>
      <p:grpSp>
        <p:nvGrpSpPr>
          <p:cNvPr id="30" name="Group 363">
            <a:extLst>
              <a:ext uri="{FF2B5EF4-FFF2-40B4-BE49-F238E27FC236}">
                <a16:creationId xmlns:a16="http://schemas.microsoft.com/office/drawing/2014/main" id="{8B150DE2-FBC2-66D2-7CA9-00390CD37B01}"/>
              </a:ext>
            </a:extLst>
          </p:cNvPr>
          <p:cNvGrpSpPr>
            <a:grpSpLocks/>
          </p:cNvGrpSpPr>
          <p:nvPr/>
        </p:nvGrpSpPr>
        <p:grpSpPr bwMode="auto">
          <a:xfrm>
            <a:off x="5844862" y="6365232"/>
            <a:ext cx="593725" cy="150813"/>
            <a:chOff x="102" y="3957"/>
            <a:chExt cx="374" cy="95"/>
          </a:xfrm>
          <a:noFill/>
        </p:grpSpPr>
        <p:sp>
          <p:nvSpPr>
            <p:cNvPr id="31" name="Line 313">
              <a:extLst>
                <a:ext uri="{FF2B5EF4-FFF2-40B4-BE49-F238E27FC236}">
                  <a16:creationId xmlns:a16="http://schemas.microsoft.com/office/drawing/2014/main" id="{74CFEAFD-0730-B5F7-7BEE-D664CCB988FE}"/>
                </a:ext>
              </a:extLst>
            </p:cNvPr>
            <p:cNvSpPr>
              <a:spLocks noChangeShapeType="1"/>
            </p:cNvSpPr>
            <p:nvPr/>
          </p:nvSpPr>
          <p:spPr bwMode="auto">
            <a:xfrm rot="-10792191" flipH="1" flipV="1">
              <a:off x="102" y="4005"/>
              <a:ext cx="374" cy="0"/>
            </a:xfrm>
            <a:prstGeom prst="line">
              <a:avLst/>
            </a:prstGeom>
            <a:grpFill/>
            <a:ln w="19050">
              <a:solidFill>
                <a:srgbClr val="00FF00"/>
              </a:solidFill>
              <a:round/>
              <a:headEnd/>
              <a:tailEnd/>
            </a:ln>
            <a:effectLst/>
          </p:spPr>
          <p:txBody>
            <a:bodyPr/>
            <a:lstStyle/>
            <a:p>
              <a:endParaRPr lang="en-US"/>
            </a:p>
          </p:txBody>
        </p:sp>
        <p:sp>
          <p:nvSpPr>
            <p:cNvPr id="5120" name="AutoShape 314">
              <a:extLst>
                <a:ext uri="{FF2B5EF4-FFF2-40B4-BE49-F238E27FC236}">
                  <a16:creationId xmlns:a16="http://schemas.microsoft.com/office/drawing/2014/main" id="{1B27CEE3-2FA3-1462-34DF-B706C1A404E4}"/>
                </a:ext>
              </a:extLst>
            </p:cNvPr>
            <p:cNvSpPr>
              <a:spLocks noChangeArrowheads="1"/>
            </p:cNvSpPr>
            <p:nvPr/>
          </p:nvSpPr>
          <p:spPr bwMode="auto">
            <a:xfrm rot="-5392191" flipH="1" flipV="1">
              <a:off x="244" y="3982"/>
              <a:ext cx="95" cy="45"/>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121" name="Group 315">
            <a:extLst>
              <a:ext uri="{FF2B5EF4-FFF2-40B4-BE49-F238E27FC236}">
                <a16:creationId xmlns:a16="http://schemas.microsoft.com/office/drawing/2014/main" id="{E1EF4DA0-C8E6-E941-E97B-5B0ECB2EEB58}"/>
              </a:ext>
            </a:extLst>
          </p:cNvPr>
          <p:cNvGrpSpPr>
            <a:grpSpLocks/>
          </p:cNvGrpSpPr>
          <p:nvPr/>
        </p:nvGrpSpPr>
        <p:grpSpPr bwMode="auto">
          <a:xfrm rot="10807809" flipH="1" flipV="1">
            <a:off x="5855974" y="6200132"/>
            <a:ext cx="593725" cy="150813"/>
            <a:chOff x="792" y="2582"/>
            <a:chExt cx="756" cy="91"/>
          </a:xfrm>
          <a:noFill/>
        </p:grpSpPr>
        <p:sp>
          <p:nvSpPr>
            <p:cNvPr id="5123" name="Line 316">
              <a:extLst>
                <a:ext uri="{FF2B5EF4-FFF2-40B4-BE49-F238E27FC236}">
                  <a16:creationId xmlns:a16="http://schemas.microsoft.com/office/drawing/2014/main" id="{F8972049-F96E-EDC3-6CCA-D4BFA9E8C879}"/>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24" name="AutoShape 317">
              <a:extLst>
                <a:ext uri="{FF2B5EF4-FFF2-40B4-BE49-F238E27FC236}">
                  <a16:creationId xmlns:a16="http://schemas.microsoft.com/office/drawing/2014/main" id="{2C8019CD-0404-B9C9-06B6-8414399D9FB9}"/>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125" name="Group 318">
            <a:extLst>
              <a:ext uri="{FF2B5EF4-FFF2-40B4-BE49-F238E27FC236}">
                <a16:creationId xmlns:a16="http://schemas.microsoft.com/office/drawing/2014/main" id="{8EDB3B9D-98AF-55D8-37A1-DED7839F8ACB}"/>
              </a:ext>
            </a:extLst>
          </p:cNvPr>
          <p:cNvGrpSpPr>
            <a:grpSpLocks/>
          </p:cNvGrpSpPr>
          <p:nvPr/>
        </p:nvGrpSpPr>
        <p:grpSpPr bwMode="auto">
          <a:xfrm rot="10807809" flipH="1" flipV="1">
            <a:off x="5828987" y="6030270"/>
            <a:ext cx="757237" cy="150812"/>
            <a:chOff x="792" y="2582"/>
            <a:chExt cx="756" cy="91"/>
          </a:xfrm>
          <a:noFill/>
        </p:grpSpPr>
        <p:sp>
          <p:nvSpPr>
            <p:cNvPr id="5126" name="Line 319">
              <a:extLst>
                <a:ext uri="{FF2B5EF4-FFF2-40B4-BE49-F238E27FC236}">
                  <a16:creationId xmlns:a16="http://schemas.microsoft.com/office/drawing/2014/main" id="{67B4C5AA-254F-06CA-4615-D55A176D5232}"/>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27" name="AutoShape 320">
              <a:extLst>
                <a:ext uri="{FF2B5EF4-FFF2-40B4-BE49-F238E27FC236}">
                  <a16:creationId xmlns:a16="http://schemas.microsoft.com/office/drawing/2014/main" id="{2C9293DC-792A-73FD-0F75-50D10ECE08ED}"/>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128" name="Group 321">
            <a:extLst>
              <a:ext uri="{FF2B5EF4-FFF2-40B4-BE49-F238E27FC236}">
                <a16:creationId xmlns:a16="http://schemas.microsoft.com/office/drawing/2014/main" id="{17FF4CA6-7DAD-F181-D216-29D850D70335}"/>
              </a:ext>
            </a:extLst>
          </p:cNvPr>
          <p:cNvGrpSpPr>
            <a:grpSpLocks/>
          </p:cNvGrpSpPr>
          <p:nvPr/>
        </p:nvGrpSpPr>
        <p:grpSpPr bwMode="auto">
          <a:xfrm rot="20290336" flipV="1">
            <a:off x="6336987" y="5893745"/>
            <a:ext cx="569912" cy="177800"/>
            <a:chOff x="2356" y="2189"/>
            <a:chExt cx="998" cy="158"/>
          </a:xfrm>
          <a:noFill/>
        </p:grpSpPr>
        <p:sp>
          <p:nvSpPr>
            <p:cNvPr id="5129" name="Arc 322">
              <a:extLst>
                <a:ext uri="{FF2B5EF4-FFF2-40B4-BE49-F238E27FC236}">
                  <a16:creationId xmlns:a16="http://schemas.microsoft.com/office/drawing/2014/main" id="{FEEEF225-069B-2CF6-89D0-1682B1407BC2}"/>
                </a:ext>
              </a:extLst>
            </p:cNvPr>
            <p:cNvSpPr>
              <a:spLocks/>
            </p:cNvSpPr>
            <p:nvPr/>
          </p:nvSpPr>
          <p:spPr bwMode="auto">
            <a:xfrm flipV="1">
              <a:off x="2356" y="2189"/>
              <a:ext cx="138" cy="158"/>
            </a:xfrm>
            <a:custGeom>
              <a:avLst/>
              <a:gdLst>
                <a:gd name="G0" fmla="+- 21520 0 0"/>
                <a:gd name="G1" fmla="+- 21600 0 0"/>
                <a:gd name="G2" fmla="+- 21600 0 0"/>
                <a:gd name="T0" fmla="*/ 0 w 43120"/>
                <a:gd name="T1" fmla="*/ 19747 h 36811"/>
                <a:gd name="T2" fmla="*/ 36855 w 43120"/>
                <a:gd name="T3" fmla="*/ 36811 h 36811"/>
                <a:gd name="T4" fmla="*/ 21520 w 43120"/>
                <a:gd name="T5" fmla="*/ 21600 h 36811"/>
              </a:gdLst>
              <a:ahLst/>
              <a:cxnLst>
                <a:cxn ang="0">
                  <a:pos x="T0" y="T1"/>
                </a:cxn>
                <a:cxn ang="0">
                  <a:pos x="T2" y="T3"/>
                </a:cxn>
                <a:cxn ang="0">
                  <a:pos x="T4" y="T5"/>
                </a:cxn>
              </a:cxnLst>
              <a:rect l="0" t="0" r="r" b="b"/>
              <a:pathLst>
                <a:path w="43120" h="36811" fill="none" extrusionOk="0">
                  <a:moveTo>
                    <a:pt x="-1" y="19746"/>
                  </a:moveTo>
                  <a:cubicBezTo>
                    <a:pt x="961" y="8577"/>
                    <a:pt x="10308" y="-1"/>
                    <a:pt x="21520" y="0"/>
                  </a:cubicBezTo>
                  <a:cubicBezTo>
                    <a:pt x="33449" y="0"/>
                    <a:pt x="43120" y="9670"/>
                    <a:pt x="43120" y="21600"/>
                  </a:cubicBezTo>
                  <a:cubicBezTo>
                    <a:pt x="43120" y="27298"/>
                    <a:pt x="40868" y="32765"/>
                    <a:pt x="36855" y="36811"/>
                  </a:cubicBezTo>
                </a:path>
                <a:path w="43120" h="36811" stroke="0" extrusionOk="0">
                  <a:moveTo>
                    <a:pt x="-1" y="19746"/>
                  </a:moveTo>
                  <a:cubicBezTo>
                    <a:pt x="961" y="8577"/>
                    <a:pt x="10308" y="-1"/>
                    <a:pt x="21520" y="0"/>
                  </a:cubicBezTo>
                  <a:cubicBezTo>
                    <a:pt x="33449" y="0"/>
                    <a:pt x="43120" y="9670"/>
                    <a:pt x="43120" y="21600"/>
                  </a:cubicBezTo>
                  <a:cubicBezTo>
                    <a:pt x="43120" y="27298"/>
                    <a:pt x="40868" y="32765"/>
                    <a:pt x="36855" y="36811"/>
                  </a:cubicBezTo>
                  <a:lnTo>
                    <a:pt x="21520" y="21600"/>
                  </a:lnTo>
                  <a:close/>
                </a:path>
              </a:pathLst>
            </a:custGeom>
            <a:grpFill/>
            <a:ln w="19050">
              <a:solidFill>
                <a:srgbClr val="00FF00"/>
              </a:solidFill>
              <a:round/>
              <a:headEnd type="oval" w="med" len="med"/>
              <a:tailEnd/>
            </a:ln>
            <a:effectLst/>
          </p:spPr>
          <p:txBody>
            <a:bodyPr wrap="none" anchor="ctr">
              <a:spAutoFit/>
            </a:bodyPr>
            <a:lstStyle/>
            <a:p>
              <a:endParaRPr lang="en-US"/>
            </a:p>
          </p:txBody>
        </p:sp>
        <p:sp>
          <p:nvSpPr>
            <p:cNvPr id="5131" name="Arc 323">
              <a:extLst>
                <a:ext uri="{FF2B5EF4-FFF2-40B4-BE49-F238E27FC236}">
                  <a16:creationId xmlns:a16="http://schemas.microsoft.com/office/drawing/2014/main" id="{D1C92010-15FA-C949-9C01-3B2F4ADED155}"/>
                </a:ext>
              </a:extLst>
            </p:cNvPr>
            <p:cNvSpPr>
              <a:spLocks/>
            </p:cNvSpPr>
            <p:nvPr/>
          </p:nvSpPr>
          <p:spPr bwMode="auto">
            <a:xfrm flipV="1">
              <a:off x="2463"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134" name="Arc 324">
              <a:extLst>
                <a:ext uri="{FF2B5EF4-FFF2-40B4-BE49-F238E27FC236}">
                  <a16:creationId xmlns:a16="http://schemas.microsoft.com/office/drawing/2014/main" id="{B1E7B8B0-ED10-66A6-DE27-592C87DC0839}"/>
                </a:ext>
              </a:extLst>
            </p:cNvPr>
            <p:cNvSpPr>
              <a:spLocks/>
            </p:cNvSpPr>
            <p:nvPr/>
          </p:nvSpPr>
          <p:spPr bwMode="auto">
            <a:xfrm flipV="1">
              <a:off x="2571"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135" name="Arc 325">
              <a:extLst>
                <a:ext uri="{FF2B5EF4-FFF2-40B4-BE49-F238E27FC236}">
                  <a16:creationId xmlns:a16="http://schemas.microsoft.com/office/drawing/2014/main" id="{B14F9C87-D5CD-0210-1AEB-F269754D1B34}"/>
                </a:ext>
              </a:extLst>
            </p:cNvPr>
            <p:cNvSpPr>
              <a:spLocks/>
            </p:cNvSpPr>
            <p:nvPr/>
          </p:nvSpPr>
          <p:spPr bwMode="auto">
            <a:xfrm flipV="1">
              <a:off x="2676"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136" name="Arc 326">
              <a:extLst>
                <a:ext uri="{FF2B5EF4-FFF2-40B4-BE49-F238E27FC236}">
                  <a16:creationId xmlns:a16="http://schemas.microsoft.com/office/drawing/2014/main" id="{BEF96B55-3C2E-EF50-7F46-5A7F652145F1}"/>
                </a:ext>
              </a:extLst>
            </p:cNvPr>
            <p:cNvSpPr>
              <a:spLocks/>
            </p:cNvSpPr>
            <p:nvPr/>
          </p:nvSpPr>
          <p:spPr bwMode="auto">
            <a:xfrm flipV="1">
              <a:off x="2784"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137" name="Arc 327">
              <a:extLst>
                <a:ext uri="{FF2B5EF4-FFF2-40B4-BE49-F238E27FC236}">
                  <a16:creationId xmlns:a16="http://schemas.microsoft.com/office/drawing/2014/main" id="{350DCD92-FDB5-EE0A-9691-B9F0CDADBD68}"/>
                </a:ext>
              </a:extLst>
            </p:cNvPr>
            <p:cNvSpPr>
              <a:spLocks/>
            </p:cNvSpPr>
            <p:nvPr/>
          </p:nvSpPr>
          <p:spPr bwMode="auto">
            <a:xfrm flipV="1">
              <a:off x="2892"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138" name="Arc 328">
              <a:extLst>
                <a:ext uri="{FF2B5EF4-FFF2-40B4-BE49-F238E27FC236}">
                  <a16:creationId xmlns:a16="http://schemas.microsoft.com/office/drawing/2014/main" id="{5FFAB99C-7823-5057-358C-D535B89BEBCE}"/>
                </a:ext>
              </a:extLst>
            </p:cNvPr>
            <p:cNvSpPr>
              <a:spLocks/>
            </p:cNvSpPr>
            <p:nvPr/>
          </p:nvSpPr>
          <p:spPr bwMode="auto">
            <a:xfrm flipV="1">
              <a:off x="3000"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139" name="Arc 329">
              <a:extLst>
                <a:ext uri="{FF2B5EF4-FFF2-40B4-BE49-F238E27FC236}">
                  <a16:creationId xmlns:a16="http://schemas.microsoft.com/office/drawing/2014/main" id="{1913862E-45A2-7A30-8D8F-AB4636362972}"/>
                </a:ext>
              </a:extLst>
            </p:cNvPr>
            <p:cNvSpPr>
              <a:spLocks/>
            </p:cNvSpPr>
            <p:nvPr/>
          </p:nvSpPr>
          <p:spPr bwMode="auto">
            <a:xfrm flipV="1">
              <a:off x="3108"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140" name="Arc 330">
              <a:extLst>
                <a:ext uri="{FF2B5EF4-FFF2-40B4-BE49-F238E27FC236}">
                  <a16:creationId xmlns:a16="http://schemas.microsoft.com/office/drawing/2014/main" id="{4BB4459F-0630-D062-7A1F-09BC27B9C589}"/>
                </a:ext>
              </a:extLst>
            </p:cNvPr>
            <p:cNvSpPr>
              <a:spLocks/>
            </p:cNvSpPr>
            <p:nvPr/>
          </p:nvSpPr>
          <p:spPr bwMode="auto">
            <a:xfrm flipV="1">
              <a:off x="3216" y="2189"/>
              <a:ext cx="138" cy="158"/>
            </a:xfrm>
            <a:custGeom>
              <a:avLst/>
              <a:gdLst>
                <a:gd name="G0" fmla="+- 21600 0 0"/>
                <a:gd name="G1" fmla="+- 21600 0 0"/>
                <a:gd name="G2" fmla="+- 21600 0 0"/>
                <a:gd name="T0" fmla="*/ 6263 w 43152"/>
                <a:gd name="T1" fmla="*/ 36810 h 36810"/>
                <a:gd name="T2" fmla="*/ 43152 w 43152"/>
                <a:gd name="T3" fmla="*/ 20165 h 36810"/>
                <a:gd name="T4" fmla="*/ 21600 w 43152"/>
                <a:gd name="T5" fmla="*/ 21600 h 36810"/>
              </a:gdLst>
              <a:ahLst/>
              <a:cxnLst>
                <a:cxn ang="0">
                  <a:pos x="T0" y="T1"/>
                </a:cxn>
                <a:cxn ang="0">
                  <a:pos x="T2" y="T3"/>
                </a:cxn>
                <a:cxn ang="0">
                  <a:pos x="T4" y="T5"/>
                </a:cxn>
              </a:cxnLst>
              <a:rect l="0" t="0" r="r" b="b"/>
              <a:pathLst>
                <a:path w="43152" h="36810" fill="none" extrusionOk="0">
                  <a:moveTo>
                    <a:pt x="6263" y="36809"/>
                  </a:moveTo>
                  <a:cubicBezTo>
                    <a:pt x="2251" y="32764"/>
                    <a:pt x="0" y="27297"/>
                    <a:pt x="0" y="21600"/>
                  </a:cubicBezTo>
                  <a:cubicBezTo>
                    <a:pt x="0" y="9670"/>
                    <a:pt x="9670" y="0"/>
                    <a:pt x="21600" y="0"/>
                  </a:cubicBezTo>
                  <a:cubicBezTo>
                    <a:pt x="32972" y="-1"/>
                    <a:pt x="42396" y="8817"/>
                    <a:pt x="43152" y="20164"/>
                  </a:cubicBezTo>
                </a:path>
                <a:path w="43152" h="36810" stroke="0" extrusionOk="0">
                  <a:moveTo>
                    <a:pt x="6263" y="36809"/>
                  </a:moveTo>
                  <a:cubicBezTo>
                    <a:pt x="2251" y="32764"/>
                    <a:pt x="0" y="27297"/>
                    <a:pt x="0" y="21600"/>
                  </a:cubicBezTo>
                  <a:cubicBezTo>
                    <a:pt x="0" y="9670"/>
                    <a:pt x="9670" y="0"/>
                    <a:pt x="21600" y="0"/>
                  </a:cubicBezTo>
                  <a:cubicBezTo>
                    <a:pt x="32972" y="-1"/>
                    <a:pt x="42396" y="8817"/>
                    <a:pt x="43152" y="20164"/>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grpSp>
      <p:grpSp>
        <p:nvGrpSpPr>
          <p:cNvPr id="5141" name="Group 332">
            <a:extLst>
              <a:ext uri="{FF2B5EF4-FFF2-40B4-BE49-F238E27FC236}">
                <a16:creationId xmlns:a16="http://schemas.microsoft.com/office/drawing/2014/main" id="{7F782E34-CF5F-F47C-BA8A-58A994C738C3}"/>
              </a:ext>
            </a:extLst>
          </p:cNvPr>
          <p:cNvGrpSpPr>
            <a:grpSpLocks/>
          </p:cNvGrpSpPr>
          <p:nvPr/>
        </p:nvGrpSpPr>
        <p:grpSpPr bwMode="auto">
          <a:xfrm rot="16184381" flipH="1">
            <a:off x="6598130" y="5488139"/>
            <a:ext cx="593725" cy="150812"/>
            <a:chOff x="792" y="2582"/>
            <a:chExt cx="756" cy="91"/>
          </a:xfrm>
          <a:noFill/>
        </p:grpSpPr>
        <p:sp>
          <p:nvSpPr>
            <p:cNvPr id="5142" name="Line 333">
              <a:extLst>
                <a:ext uri="{FF2B5EF4-FFF2-40B4-BE49-F238E27FC236}">
                  <a16:creationId xmlns:a16="http://schemas.microsoft.com/office/drawing/2014/main" id="{614DA4DD-7A39-871B-2D93-69D0E6EA3F7D}"/>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43" name="AutoShape 334">
              <a:extLst>
                <a:ext uri="{FF2B5EF4-FFF2-40B4-BE49-F238E27FC236}">
                  <a16:creationId xmlns:a16="http://schemas.microsoft.com/office/drawing/2014/main" id="{6CA05CBE-67FB-A6CD-2787-3CCF56C9D7CE}"/>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dirty="0">
                <a:solidFill>
                  <a:sysClr val="windowText" lastClr="000000"/>
                </a:solidFill>
              </a:endParaRPr>
            </a:p>
          </p:txBody>
        </p:sp>
      </p:grpSp>
      <p:grpSp>
        <p:nvGrpSpPr>
          <p:cNvPr id="5144" name="Group 335">
            <a:extLst>
              <a:ext uri="{FF2B5EF4-FFF2-40B4-BE49-F238E27FC236}">
                <a16:creationId xmlns:a16="http://schemas.microsoft.com/office/drawing/2014/main" id="{F3E05ABA-4FA2-3593-5DDB-8C210B124E4B}"/>
              </a:ext>
            </a:extLst>
          </p:cNvPr>
          <p:cNvGrpSpPr>
            <a:grpSpLocks/>
          </p:cNvGrpSpPr>
          <p:nvPr/>
        </p:nvGrpSpPr>
        <p:grpSpPr bwMode="auto">
          <a:xfrm rot="2130326" flipH="1">
            <a:off x="6837049" y="5323832"/>
            <a:ext cx="593725" cy="150813"/>
            <a:chOff x="792" y="2582"/>
            <a:chExt cx="756" cy="91"/>
          </a:xfrm>
          <a:noFill/>
        </p:grpSpPr>
        <p:sp>
          <p:nvSpPr>
            <p:cNvPr id="5145" name="Line 336">
              <a:extLst>
                <a:ext uri="{FF2B5EF4-FFF2-40B4-BE49-F238E27FC236}">
                  <a16:creationId xmlns:a16="http://schemas.microsoft.com/office/drawing/2014/main" id="{AE5D3317-192D-878A-6CE4-2399473F9E94}"/>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46" name="AutoShape 337">
              <a:extLst>
                <a:ext uri="{FF2B5EF4-FFF2-40B4-BE49-F238E27FC236}">
                  <a16:creationId xmlns:a16="http://schemas.microsoft.com/office/drawing/2014/main" id="{4745FAFC-33C8-D349-84E1-0A15591ECC3F}"/>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147" name="Group 338">
            <a:extLst>
              <a:ext uri="{FF2B5EF4-FFF2-40B4-BE49-F238E27FC236}">
                <a16:creationId xmlns:a16="http://schemas.microsoft.com/office/drawing/2014/main" id="{DBE3E8E5-6299-7E7E-0FC1-28B5A063B04E}"/>
              </a:ext>
            </a:extLst>
          </p:cNvPr>
          <p:cNvGrpSpPr>
            <a:grpSpLocks/>
          </p:cNvGrpSpPr>
          <p:nvPr/>
        </p:nvGrpSpPr>
        <p:grpSpPr bwMode="auto">
          <a:xfrm rot="8754119" flipH="1">
            <a:off x="6837049" y="5641332"/>
            <a:ext cx="593725" cy="150813"/>
            <a:chOff x="792" y="2582"/>
            <a:chExt cx="756" cy="91"/>
          </a:xfrm>
          <a:noFill/>
        </p:grpSpPr>
        <p:sp>
          <p:nvSpPr>
            <p:cNvPr id="5148" name="Line 339">
              <a:extLst>
                <a:ext uri="{FF2B5EF4-FFF2-40B4-BE49-F238E27FC236}">
                  <a16:creationId xmlns:a16="http://schemas.microsoft.com/office/drawing/2014/main" id="{BE4A68C6-AA74-EB89-13A3-2161B4B2D765}"/>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dirty="0"/>
            </a:p>
          </p:txBody>
        </p:sp>
        <p:sp>
          <p:nvSpPr>
            <p:cNvPr id="5149" name="AutoShape 340">
              <a:extLst>
                <a:ext uri="{FF2B5EF4-FFF2-40B4-BE49-F238E27FC236}">
                  <a16:creationId xmlns:a16="http://schemas.microsoft.com/office/drawing/2014/main" id="{AD4B5281-D535-22C2-8165-4F22695F2F67}"/>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sp>
        <p:nvSpPr>
          <p:cNvPr id="5150" name="Line 342">
            <a:extLst>
              <a:ext uri="{FF2B5EF4-FFF2-40B4-BE49-F238E27FC236}">
                <a16:creationId xmlns:a16="http://schemas.microsoft.com/office/drawing/2014/main" id="{13102D9F-9836-7C59-BD55-1CAD2797247C}"/>
              </a:ext>
            </a:extLst>
          </p:cNvPr>
          <p:cNvSpPr>
            <a:spLocks noChangeShapeType="1"/>
          </p:cNvSpPr>
          <p:nvPr/>
        </p:nvSpPr>
        <p:spPr bwMode="auto">
          <a:xfrm rot="9052302" flipH="1" flipV="1">
            <a:off x="7395849" y="5430195"/>
            <a:ext cx="463550" cy="254000"/>
          </a:xfrm>
          <a:prstGeom prst="line">
            <a:avLst/>
          </a:prstGeom>
          <a:noFill/>
          <a:ln w="19050">
            <a:solidFill>
              <a:srgbClr val="00FF00"/>
            </a:solidFill>
            <a:round/>
            <a:headEnd/>
            <a:tailEnd/>
          </a:ln>
          <a:effectLst/>
        </p:spPr>
        <p:txBody>
          <a:bodyPr/>
          <a:lstStyle/>
          <a:p>
            <a:endParaRPr lang="en-US"/>
          </a:p>
        </p:txBody>
      </p:sp>
      <p:grpSp>
        <p:nvGrpSpPr>
          <p:cNvPr id="5151" name="Group 344">
            <a:extLst>
              <a:ext uri="{FF2B5EF4-FFF2-40B4-BE49-F238E27FC236}">
                <a16:creationId xmlns:a16="http://schemas.microsoft.com/office/drawing/2014/main" id="{4E3864F1-E581-9927-3399-1E199262848A}"/>
              </a:ext>
            </a:extLst>
          </p:cNvPr>
          <p:cNvGrpSpPr>
            <a:grpSpLocks/>
          </p:cNvGrpSpPr>
          <p:nvPr/>
        </p:nvGrpSpPr>
        <p:grpSpPr bwMode="auto">
          <a:xfrm rot="8754119" flipH="1">
            <a:off x="7805424" y="5261920"/>
            <a:ext cx="763588" cy="150812"/>
            <a:chOff x="792" y="2582"/>
            <a:chExt cx="756" cy="91"/>
          </a:xfrm>
          <a:noFill/>
        </p:grpSpPr>
        <p:sp>
          <p:nvSpPr>
            <p:cNvPr id="5152" name="Line 345">
              <a:extLst>
                <a:ext uri="{FF2B5EF4-FFF2-40B4-BE49-F238E27FC236}">
                  <a16:creationId xmlns:a16="http://schemas.microsoft.com/office/drawing/2014/main" id="{F49CB86C-3FEE-9789-7D7C-73C5AFF618DA}"/>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53" name="AutoShape 346">
              <a:extLst>
                <a:ext uri="{FF2B5EF4-FFF2-40B4-BE49-F238E27FC236}">
                  <a16:creationId xmlns:a16="http://schemas.microsoft.com/office/drawing/2014/main" id="{6415F493-A76E-7DB0-61EF-28848F73A2C4}"/>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154" name="Group 347">
            <a:extLst>
              <a:ext uri="{FF2B5EF4-FFF2-40B4-BE49-F238E27FC236}">
                <a16:creationId xmlns:a16="http://schemas.microsoft.com/office/drawing/2014/main" id="{62B4E9D3-61C2-DADA-839A-CF22CB7444BA}"/>
              </a:ext>
            </a:extLst>
          </p:cNvPr>
          <p:cNvGrpSpPr>
            <a:grpSpLocks/>
          </p:cNvGrpSpPr>
          <p:nvPr/>
        </p:nvGrpSpPr>
        <p:grpSpPr bwMode="auto">
          <a:xfrm rot="2130326" flipH="1">
            <a:off x="7814949" y="5654032"/>
            <a:ext cx="593725" cy="150813"/>
            <a:chOff x="792" y="2582"/>
            <a:chExt cx="756" cy="91"/>
          </a:xfrm>
          <a:noFill/>
        </p:grpSpPr>
        <p:sp>
          <p:nvSpPr>
            <p:cNvPr id="5155" name="Line 348">
              <a:extLst>
                <a:ext uri="{FF2B5EF4-FFF2-40B4-BE49-F238E27FC236}">
                  <a16:creationId xmlns:a16="http://schemas.microsoft.com/office/drawing/2014/main" id="{A23A49A7-7C86-7721-C12A-E736ECE95DD9}"/>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56" name="AutoShape 349">
              <a:extLst>
                <a:ext uri="{FF2B5EF4-FFF2-40B4-BE49-F238E27FC236}">
                  <a16:creationId xmlns:a16="http://schemas.microsoft.com/office/drawing/2014/main" id="{83D7BBE2-C213-6FF5-3FB4-7395ABC2395B}"/>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sp>
        <p:nvSpPr>
          <p:cNvPr id="5157" name="Arc 351">
            <a:extLst>
              <a:ext uri="{FF2B5EF4-FFF2-40B4-BE49-F238E27FC236}">
                <a16:creationId xmlns:a16="http://schemas.microsoft.com/office/drawing/2014/main" id="{5193535C-FF39-33AD-6AB9-38FF7C56843A}"/>
              </a:ext>
            </a:extLst>
          </p:cNvPr>
          <p:cNvSpPr>
            <a:spLocks/>
          </p:cNvSpPr>
          <p:nvPr/>
        </p:nvSpPr>
        <p:spPr bwMode="auto">
          <a:xfrm flipH="1">
            <a:off x="8254687" y="5182545"/>
            <a:ext cx="1958975" cy="749300"/>
          </a:xfrm>
          <a:custGeom>
            <a:avLst/>
            <a:gdLst>
              <a:gd name="G0" fmla="+- 5336 0 0"/>
              <a:gd name="G1" fmla="+- 21600 0 0"/>
              <a:gd name="G2" fmla="+- 21600 0 0"/>
              <a:gd name="T0" fmla="*/ 0 w 26936"/>
              <a:gd name="T1" fmla="*/ 669 h 43200"/>
              <a:gd name="T2" fmla="*/ 4293 w 26936"/>
              <a:gd name="T3" fmla="*/ 43175 h 43200"/>
              <a:gd name="T4" fmla="*/ 5336 w 26936"/>
              <a:gd name="T5" fmla="*/ 21600 h 43200"/>
            </a:gdLst>
            <a:ahLst/>
            <a:cxnLst>
              <a:cxn ang="0">
                <a:pos x="T0" y="T1"/>
              </a:cxn>
              <a:cxn ang="0">
                <a:pos x="T2" y="T3"/>
              </a:cxn>
              <a:cxn ang="0">
                <a:pos x="T4" y="T5"/>
              </a:cxn>
            </a:cxnLst>
            <a:rect l="0" t="0" r="r" b="b"/>
            <a:pathLst>
              <a:path w="26936" h="43200" fill="none" extrusionOk="0">
                <a:moveTo>
                  <a:pt x="0" y="669"/>
                </a:moveTo>
                <a:cubicBezTo>
                  <a:pt x="1743" y="224"/>
                  <a:pt x="3536" y="-1"/>
                  <a:pt x="5336" y="0"/>
                </a:cubicBezTo>
                <a:cubicBezTo>
                  <a:pt x="17265" y="0"/>
                  <a:pt x="26936" y="9670"/>
                  <a:pt x="26936" y="21600"/>
                </a:cubicBezTo>
                <a:cubicBezTo>
                  <a:pt x="26936" y="33529"/>
                  <a:pt x="17265" y="43200"/>
                  <a:pt x="5336" y="43200"/>
                </a:cubicBezTo>
                <a:cubicBezTo>
                  <a:pt x="4988" y="43200"/>
                  <a:pt x="4640" y="43191"/>
                  <a:pt x="4293" y="43174"/>
                </a:cubicBezTo>
              </a:path>
              <a:path w="26936" h="43200" stroke="0" extrusionOk="0">
                <a:moveTo>
                  <a:pt x="0" y="669"/>
                </a:moveTo>
                <a:cubicBezTo>
                  <a:pt x="1743" y="224"/>
                  <a:pt x="3536" y="-1"/>
                  <a:pt x="5336" y="0"/>
                </a:cubicBezTo>
                <a:cubicBezTo>
                  <a:pt x="17265" y="0"/>
                  <a:pt x="26936" y="9670"/>
                  <a:pt x="26936" y="21600"/>
                </a:cubicBezTo>
                <a:cubicBezTo>
                  <a:pt x="26936" y="33529"/>
                  <a:pt x="17265" y="43200"/>
                  <a:pt x="5336" y="43200"/>
                </a:cubicBezTo>
                <a:cubicBezTo>
                  <a:pt x="4988" y="43200"/>
                  <a:pt x="4640" y="43191"/>
                  <a:pt x="4293" y="43174"/>
                </a:cubicBezTo>
                <a:lnTo>
                  <a:pt x="5336" y="21600"/>
                </a:lnTo>
                <a:close/>
              </a:path>
            </a:pathLst>
          </a:custGeom>
          <a:noFill/>
          <a:ln w="19050">
            <a:solidFill>
              <a:srgbClr val="00FF00"/>
            </a:solidFill>
            <a:round/>
            <a:headEnd/>
            <a:tailEnd/>
          </a:ln>
          <a:effectLst/>
        </p:spPr>
        <p:txBody>
          <a:bodyPr wrap="none" anchor="ctr"/>
          <a:lstStyle/>
          <a:p>
            <a:endParaRPr lang="en-US"/>
          </a:p>
        </p:txBody>
      </p:sp>
      <p:grpSp>
        <p:nvGrpSpPr>
          <p:cNvPr id="5158" name="Group 352">
            <a:extLst>
              <a:ext uri="{FF2B5EF4-FFF2-40B4-BE49-F238E27FC236}">
                <a16:creationId xmlns:a16="http://schemas.microsoft.com/office/drawing/2014/main" id="{8A291DA2-11AB-66C8-3365-85EBE0AA9517}"/>
              </a:ext>
            </a:extLst>
          </p:cNvPr>
          <p:cNvGrpSpPr>
            <a:grpSpLocks/>
          </p:cNvGrpSpPr>
          <p:nvPr/>
        </p:nvGrpSpPr>
        <p:grpSpPr bwMode="auto">
          <a:xfrm rot="2246825" flipH="1">
            <a:off x="8234049" y="6125520"/>
            <a:ext cx="1033463" cy="150812"/>
            <a:chOff x="792" y="2582"/>
            <a:chExt cx="756" cy="91"/>
          </a:xfrm>
          <a:noFill/>
        </p:grpSpPr>
        <p:sp>
          <p:nvSpPr>
            <p:cNvPr id="5159" name="Line 353">
              <a:extLst>
                <a:ext uri="{FF2B5EF4-FFF2-40B4-BE49-F238E27FC236}">
                  <a16:creationId xmlns:a16="http://schemas.microsoft.com/office/drawing/2014/main" id="{5E7C3363-65E3-3CF7-FE1F-3322C3364E8D}"/>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60" name="AutoShape 354">
              <a:extLst>
                <a:ext uri="{FF2B5EF4-FFF2-40B4-BE49-F238E27FC236}">
                  <a16:creationId xmlns:a16="http://schemas.microsoft.com/office/drawing/2014/main" id="{2A5421E3-CE91-72C0-299B-6408F480A353}"/>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sp>
        <p:nvSpPr>
          <p:cNvPr id="5161" name="Line 355">
            <a:extLst>
              <a:ext uri="{FF2B5EF4-FFF2-40B4-BE49-F238E27FC236}">
                <a16:creationId xmlns:a16="http://schemas.microsoft.com/office/drawing/2014/main" id="{B9AAB983-6C92-AFCD-0E8C-A99AD9AAFDCE}"/>
              </a:ext>
            </a:extLst>
          </p:cNvPr>
          <p:cNvSpPr>
            <a:spLocks noChangeShapeType="1"/>
          </p:cNvSpPr>
          <p:nvPr/>
        </p:nvSpPr>
        <p:spPr bwMode="auto">
          <a:xfrm rot="9052302" flipH="1" flipV="1">
            <a:off x="8400737" y="5795320"/>
            <a:ext cx="366712" cy="346075"/>
          </a:xfrm>
          <a:prstGeom prst="line">
            <a:avLst/>
          </a:prstGeom>
          <a:noFill/>
          <a:ln w="19050">
            <a:solidFill>
              <a:srgbClr val="00FF00"/>
            </a:solidFill>
            <a:round/>
            <a:headEnd/>
            <a:tailEnd/>
          </a:ln>
          <a:effectLst/>
        </p:spPr>
        <p:txBody>
          <a:bodyPr/>
          <a:lstStyle/>
          <a:p>
            <a:endParaRPr lang="en-US"/>
          </a:p>
        </p:txBody>
      </p:sp>
      <p:grpSp>
        <p:nvGrpSpPr>
          <p:cNvPr id="5162" name="Group 356">
            <a:extLst>
              <a:ext uri="{FF2B5EF4-FFF2-40B4-BE49-F238E27FC236}">
                <a16:creationId xmlns:a16="http://schemas.microsoft.com/office/drawing/2014/main" id="{48E8B58A-3C37-92B2-4B53-0A2EAD49122D}"/>
              </a:ext>
            </a:extLst>
          </p:cNvPr>
          <p:cNvGrpSpPr>
            <a:grpSpLocks/>
          </p:cNvGrpSpPr>
          <p:nvPr/>
        </p:nvGrpSpPr>
        <p:grpSpPr bwMode="auto">
          <a:xfrm rot="14071439" flipH="1">
            <a:off x="8676166" y="6199339"/>
            <a:ext cx="638175" cy="150812"/>
            <a:chOff x="792" y="2582"/>
            <a:chExt cx="756" cy="91"/>
          </a:xfrm>
          <a:noFill/>
        </p:grpSpPr>
        <p:sp>
          <p:nvSpPr>
            <p:cNvPr id="5163" name="Line 357">
              <a:extLst>
                <a:ext uri="{FF2B5EF4-FFF2-40B4-BE49-F238E27FC236}">
                  <a16:creationId xmlns:a16="http://schemas.microsoft.com/office/drawing/2014/main" id="{3214B21D-5D87-DF7C-AAC3-A49DC9EB8760}"/>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64" name="AutoShape 358">
              <a:extLst>
                <a:ext uri="{FF2B5EF4-FFF2-40B4-BE49-F238E27FC236}">
                  <a16:creationId xmlns:a16="http://schemas.microsoft.com/office/drawing/2014/main" id="{7FBEC53E-61F2-1D24-2C36-598FD4CB1C90}"/>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165" name="Group 359">
            <a:extLst>
              <a:ext uri="{FF2B5EF4-FFF2-40B4-BE49-F238E27FC236}">
                <a16:creationId xmlns:a16="http://schemas.microsoft.com/office/drawing/2014/main" id="{26E0E1CA-4B4B-D19A-D894-1858D4CF2B65}"/>
              </a:ext>
            </a:extLst>
          </p:cNvPr>
          <p:cNvGrpSpPr>
            <a:grpSpLocks/>
          </p:cNvGrpSpPr>
          <p:nvPr/>
        </p:nvGrpSpPr>
        <p:grpSpPr bwMode="auto">
          <a:xfrm rot="93245" flipH="1">
            <a:off x="8802374" y="5969945"/>
            <a:ext cx="1057275" cy="150812"/>
            <a:chOff x="792" y="2582"/>
            <a:chExt cx="756" cy="91"/>
          </a:xfrm>
          <a:noFill/>
        </p:grpSpPr>
        <p:sp>
          <p:nvSpPr>
            <p:cNvPr id="5166" name="Line 360">
              <a:extLst>
                <a:ext uri="{FF2B5EF4-FFF2-40B4-BE49-F238E27FC236}">
                  <a16:creationId xmlns:a16="http://schemas.microsoft.com/office/drawing/2014/main" id="{32608C66-756B-B7F6-2F73-9B5FE6AEDF12}"/>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67" name="AutoShape 361">
              <a:extLst>
                <a:ext uri="{FF2B5EF4-FFF2-40B4-BE49-F238E27FC236}">
                  <a16:creationId xmlns:a16="http://schemas.microsoft.com/office/drawing/2014/main" id="{9007678A-3712-69A6-9F53-CD2690E30EDF}"/>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sp>
        <p:nvSpPr>
          <p:cNvPr id="5168" name="AutoShape 362">
            <a:extLst>
              <a:ext uri="{FF2B5EF4-FFF2-40B4-BE49-F238E27FC236}">
                <a16:creationId xmlns:a16="http://schemas.microsoft.com/office/drawing/2014/main" id="{BD975D7E-5D69-B464-26E1-92A084018B2B}"/>
              </a:ext>
            </a:extLst>
          </p:cNvPr>
          <p:cNvSpPr>
            <a:spLocks noChangeArrowheads="1"/>
          </p:cNvSpPr>
          <p:nvPr/>
        </p:nvSpPr>
        <p:spPr bwMode="auto">
          <a:xfrm rot="16527543" flipH="1" flipV="1">
            <a:off x="8711887" y="5784207"/>
            <a:ext cx="150812" cy="71438"/>
          </a:xfrm>
          <a:prstGeom prst="triangle">
            <a:avLst>
              <a:gd name="adj" fmla="val 50000"/>
            </a:avLst>
          </a:prstGeom>
          <a:noFill/>
          <a:ln w="19050" algn="ctr">
            <a:solidFill>
              <a:srgbClr val="00FF00"/>
            </a:solidFill>
            <a:miter lim="800000"/>
            <a:headEnd/>
            <a:tailEnd/>
          </a:ln>
          <a:effectLst/>
        </p:spPr>
        <p:txBody>
          <a:bodyPr wrap="none" anchor="ctr"/>
          <a:lstStyle/>
          <a:p>
            <a:endParaRPr lang="en-US"/>
          </a:p>
        </p:txBody>
      </p:sp>
      <p:sp>
        <p:nvSpPr>
          <p:cNvPr id="5169" name="AutoShape 364">
            <a:extLst>
              <a:ext uri="{FF2B5EF4-FFF2-40B4-BE49-F238E27FC236}">
                <a16:creationId xmlns:a16="http://schemas.microsoft.com/office/drawing/2014/main" id="{212C7594-1E9A-C9B3-734B-1F296ED3BC58}"/>
              </a:ext>
            </a:extLst>
          </p:cNvPr>
          <p:cNvSpPr>
            <a:spLocks noChangeArrowheads="1"/>
          </p:cNvSpPr>
          <p:nvPr/>
        </p:nvSpPr>
        <p:spPr bwMode="auto">
          <a:xfrm rot="4342408" flipH="1" flipV="1">
            <a:off x="8529325" y="5282557"/>
            <a:ext cx="150812" cy="71437"/>
          </a:xfrm>
          <a:prstGeom prst="triangle">
            <a:avLst>
              <a:gd name="adj" fmla="val 50000"/>
            </a:avLst>
          </a:prstGeom>
          <a:noFill/>
          <a:ln w="19050" algn="ctr">
            <a:solidFill>
              <a:srgbClr val="00FF00"/>
            </a:solidFill>
            <a:miter lim="800000"/>
            <a:headEnd/>
            <a:tailEnd/>
          </a:ln>
          <a:effectLst/>
        </p:spPr>
        <p:txBody>
          <a:bodyPr wrap="none" anchor="ctr"/>
          <a:lstStyle/>
          <a:p>
            <a:endParaRPr lang="en-US"/>
          </a:p>
        </p:txBody>
      </p:sp>
      <p:grpSp>
        <p:nvGrpSpPr>
          <p:cNvPr id="5170" name="Group 365">
            <a:extLst>
              <a:ext uri="{FF2B5EF4-FFF2-40B4-BE49-F238E27FC236}">
                <a16:creationId xmlns:a16="http://schemas.microsoft.com/office/drawing/2014/main" id="{AAF318F9-A7DC-53A4-DC5A-5C8D0D2542AC}"/>
              </a:ext>
            </a:extLst>
          </p:cNvPr>
          <p:cNvGrpSpPr>
            <a:grpSpLocks/>
          </p:cNvGrpSpPr>
          <p:nvPr/>
        </p:nvGrpSpPr>
        <p:grpSpPr bwMode="auto">
          <a:xfrm>
            <a:off x="9191542" y="6392225"/>
            <a:ext cx="1016324" cy="211138"/>
            <a:chOff x="614" y="1294"/>
            <a:chExt cx="597" cy="133"/>
          </a:xfrm>
          <a:noFill/>
        </p:grpSpPr>
        <p:sp>
          <p:nvSpPr>
            <p:cNvPr id="5171" name="Freeform 367">
              <a:extLst>
                <a:ext uri="{FF2B5EF4-FFF2-40B4-BE49-F238E27FC236}">
                  <a16:creationId xmlns:a16="http://schemas.microsoft.com/office/drawing/2014/main" id="{58E8465B-E32C-0A42-F042-1B8932A5F188}"/>
                </a:ext>
              </a:extLst>
            </p:cNvPr>
            <p:cNvSpPr>
              <a:spLocks/>
            </p:cNvSpPr>
            <p:nvPr/>
          </p:nvSpPr>
          <p:spPr bwMode="auto">
            <a:xfrm>
              <a:off x="614"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172" name="Freeform 368">
              <a:extLst>
                <a:ext uri="{FF2B5EF4-FFF2-40B4-BE49-F238E27FC236}">
                  <a16:creationId xmlns:a16="http://schemas.microsoft.com/office/drawing/2014/main" id="{9A3346FA-F926-F07E-E1C2-1922AE3A975E}"/>
                </a:ext>
              </a:extLst>
            </p:cNvPr>
            <p:cNvSpPr>
              <a:spLocks/>
            </p:cNvSpPr>
            <p:nvPr/>
          </p:nvSpPr>
          <p:spPr bwMode="auto">
            <a:xfrm>
              <a:off x="7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173" name="Freeform 369">
              <a:extLst>
                <a:ext uri="{FF2B5EF4-FFF2-40B4-BE49-F238E27FC236}">
                  <a16:creationId xmlns:a16="http://schemas.microsoft.com/office/drawing/2014/main" id="{4D9CC7DA-1D1F-80DE-430F-EB06C0824750}"/>
                </a:ext>
              </a:extLst>
            </p:cNvPr>
            <p:cNvSpPr>
              <a:spLocks/>
            </p:cNvSpPr>
            <p:nvPr/>
          </p:nvSpPr>
          <p:spPr bwMode="auto">
            <a:xfrm>
              <a:off x="8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174" name="Freeform 370">
              <a:extLst>
                <a:ext uri="{FF2B5EF4-FFF2-40B4-BE49-F238E27FC236}">
                  <a16:creationId xmlns:a16="http://schemas.microsoft.com/office/drawing/2014/main" id="{B0D70EB1-4AB6-F69E-FAAD-F3822A73DFE2}"/>
                </a:ext>
              </a:extLst>
            </p:cNvPr>
            <p:cNvSpPr>
              <a:spLocks/>
            </p:cNvSpPr>
            <p:nvPr/>
          </p:nvSpPr>
          <p:spPr bwMode="auto">
            <a:xfrm>
              <a:off x="1110"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175" name="Freeform 371">
              <a:extLst>
                <a:ext uri="{FF2B5EF4-FFF2-40B4-BE49-F238E27FC236}">
                  <a16:creationId xmlns:a16="http://schemas.microsoft.com/office/drawing/2014/main" id="{2B077523-0D8F-C70B-2E84-3157FA26D588}"/>
                </a:ext>
              </a:extLst>
            </p:cNvPr>
            <p:cNvSpPr>
              <a:spLocks/>
            </p:cNvSpPr>
            <p:nvPr/>
          </p:nvSpPr>
          <p:spPr bwMode="auto">
            <a:xfrm>
              <a:off x="912"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176" name="Freeform 372">
              <a:extLst>
                <a:ext uri="{FF2B5EF4-FFF2-40B4-BE49-F238E27FC236}">
                  <a16:creationId xmlns:a16="http://schemas.microsoft.com/office/drawing/2014/main" id="{2243087C-A2A0-77E2-2858-16FEEF2FAF17}"/>
                </a:ext>
              </a:extLst>
            </p:cNvPr>
            <p:cNvSpPr>
              <a:spLocks/>
            </p:cNvSpPr>
            <p:nvPr/>
          </p:nvSpPr>
          <p:spPr bwMode="auto">
            <a:xfrm>
              <a:off x="1011"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177" name="Freeform 373">
              <a:extLst>
                <a:ext uri="{FF2B5EF4-FFF2-40B4-BE49-F238E27FC236}">
                  <a16:creationId xmlns:a16="http://schemas.microsoft.com/office/drawing/2014/main" id="{EE5C30E9-A58E-2905-8356-C7B4DB2F8A3D}"/>
                </a:ext>
              </a:extLst>
            </p:cNvPr>
            <p:cNvSpPr>
              <a:spLocks/>
            </p:cNvSpPr>
            <p:nvPr/>
          </p:nvSpPr>
          <p:spPr bwMode="auto">
            <a:xfrm>
              <a:off x="614"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type="oval" w="med" len="med"/>
              <a:tailEnd/>
            </a:ln>
          </p:spPr>
          <p:txBody>
            <a:bodyPr/>
            <a:lstStyle/>
            <a:p>
              <a:endParaRPr lang="en-US"/>
            </a:p>
          </p:txBody>
        </p:sp>
        <p:sp>
          <p:nvSpPr>
            <p:cNvPr id="5178" name="Freeform 374">
              <a:extLst>
                <a:ext uri="{FF2B5EF4-FFF2-40B4-BE49-F238E27FC236}">
                  <a16:creationId xmlns:a16="http://schemas.microsoft.com/office/drawing/2014/main" id="{EEFD13CC-1CA8-48CE-D4B0-DC3FC1249367}"/>
                </a:ext>
              </a:extLst>
            </p:cNvPr>
            <p:cNvSpPr>
              <a:spLocks/>
            </p:cNvSpPr>
            <p:nvPr/>
          </p:nvSpPr>
          <p:spPr bwMode="auto">
            <a:xfrm>
              <a:off x="7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sp>
          <p:nvSpPr>
            <p:cNvPr id="5179" name="Freeform 375">
              <a:extLst>
                <a:ext uri="{FF2B5EF4-FFF2-40B4-BE49-F238E27FC236}">
                  <a16:creationId xmlns:a16="http://schemas.microsoft.com/office/drawing/2014/main" id="{8E4E7F62-E46C-EFE1-BD5B-7432C68A6CBD}"/>
                </a:ext>
              </a:extLst>
            </p:cNvPr>
            <p:cNvSpPr>
              <a:spLocks/>
            </p:cNvSpPr>
            <p:nvPr/>
          </p:nvSpPr>
          <p:spPr bwMode="auto">
            <a:xfrm>
              <a:off x="8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sp>
          <p:nvSpPr>
            <p:cNvPr id="5180" name="Freeform 376">
              <a:extLst>
                <a:ext uri="{FF2B5EF4-FFF2-40B4-BE49-F238E27FC236}">
                  <a16:creationId xmlns:a16="http://schemas.microsoft.com/office/drawing/2014/main" id="{DFD489E7-309E-019E-71EA-E4B546F79D99}"/>
                </a:ext>
              </a:extLst>
            </p:cNvPr>
            <p:cNvSpPr>
              <a:spLocks/>
            </p:cNvSpPr>
            <p:nvPr/>
          </p:nvSpPr>
          <p:spPr bwMode="auto">
            <a:xfrm>
              <a:off x="1110"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type="oval" w="med" len="med"/>
            </a:ln>
          </p:spPr>
          <p:txBody>
            <a:bodyPr/>
            <a:lstStyle/>
            <a:p>
              <a:endParaRPr lang="en-US"/>
            </a:p>
          </p:txBody>
        </p:sp>
        <p:sp>
          <p:nvSpPr>
            <p:cNvPr id="5181" name="Freeform 377">
              <a:extLst>
                <a:ext uri="{FF2B5EF4-FFF2-40B4-BE49-F238E27FC236}">
                  <a16:creationId xmlns:a16="http://schemas.microsoft.com/office/drawing/2014/main" id="{DAA80149-BA62-9331-87F8-6BD934AA8E7A}"/>
                </a:ext>
              </a:extLst>
            </p:cNvPr>
            <p:cNvSpPr>
              <a:spLocks/>
            </p:cNvSpPr>
            <p:nvPr/>
          </p:nvSpPr>
          <p:spPr bwMode="auto">
            <a:xfrm>
              <a:off x="912"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sp>
          <p:nvSpPr>
            <p:cNvPr id="5182" name="Freeform 378">
              <a:extLst>
                <a:ext uri="{FF2B5EF4-FFF2-40B4-BE49-F238E27FC236}">
                  <a16:creationId xmlns:a16="http://schemas.microsoft.com/office/drawing/2014/main" id="{EAA97FAD-0E26-F813-8985-1DCDE028502F}"/>
                </a:ext>
              </a:extLst>
            </p:cNvPr>
            <p:cNvSpPr>
              <a:spLocks/>
            </p:cNvSpPr>
            <p:nvPr/>
          </p:nvSpPr>
          <p:spPr bwMode="auto">
            <a:xfrm>
              <a:off x="1011"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grpSp>
      <p:grpSp>
        <p:nvGrpSpPr>
          <p:cNvPr id="5183" name="Group 379">
            <a:extLst>
              <a:ext uri="{FF2B5EF4-FFF2-40B4-BE49-F238E27FC236}">
                <a16:creationId xmlns:a16="http://schemas.microsoft.com/office/drawing/2014/main" id="{C3562C59-9C89-AFD0-EEB5-C11B7F8DEF9D}"/>
              </a:ext>
            </a:extLst>
          </p:cNvPr>
          <p:cNvGrpSpPr>
            <a:grpSpLocks/>
          </p:cNvGrpSpPr>
          <p:nvPr/>
        </p:nvGrpSpPr>
        <p:grpSpPr bwMode="auto">
          <a:xfrm rot="10986489" flipH="1">
            <a:off x="10231124" y="6465245"/>
            <a:ext cx="1057275" cy="150812"/>
            <a:chOff x="792" y="2582"/>
            <a:chExt cx="756" cy="91"/>
          </a:xfrm>
          <a:noFill/>
        </p:grpSpPr>
        <p:sp>
          <p:nvSpPr>
            <p:cNvPr id="5184" name="Line 380">
              <a:extLst>
                <a:ext uri="{FF2B5EF4-FFF2-40B4-BE49-F238E27FC236}">
                  <a16:creationId xmlns:a16="http://schemas.microsoft.com/office/drawing/2014/main" id="{93FD036D-FD9B-3470-1341-6E2222528E90}"/>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85" name="AutoShape 381">
              <a:extLst>
                <a:ext uri="{FF2B5EF4-FFF2-40B4-BE49-F238E27FC236}">
                  <a16:creationId xmlns:a16="http://schemas.microsoft.com/office/drawing/2014/main" id="{D88E5756-D09B-BEF0-757B-18F49F42F39D}"/>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186" name="Group 382">
            <a:extLst>
              <a:ext uri="{FF2B5EF4-FFF2-40B4-BE49-F238E27FC236}">
                <a16:creationId xmlns:a16="http://schemas.microsoft.com/office/drawing/2014/main" id="{93C780F1-AC06-268D-71DC-A7BDFAAEEB3B}"/>
              </a:ext>
            </a:extLst>
          </p:cNvPr>
          <p:cNvGrpSpPr>
            <a:grpSpLocks/>
          </p:cNvGrpSpPr>
          <p:nvPr/>
        </p:nvGrpSpPr>
        <p:grpSpPr bwMode="auto">
          <a:xfrm rot="20651012" flipH="1">
            <a:off x="10199374" y="6262045"/>
            <a:ext cx="1057275" cy="150812"/>
            <a:chOff x="792" y="2582"/>
            <a:chExt cx="756" cy="91"/>
          </a:xfrm>
          <a:noFill/>
        </p:grpSpPr>
        <p:sp>
          <p:nvSpPr>
            <p:cNvPr id="5187" name="Line 383">
              <a:extLst>
                <a:ext uri="{FF2B5EF4-FFF2-40B4-BE49-F238E27FC236}">
                  <a16:creationId xmlns:a16="http://schemas.microsoft.com/office/drawing/2014/main" id="{C3970F16-D563-D869-D4E9-1DAFC584F897}"/>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88" name="AutoShape 384">
              <a:extLst>
                <a:ext uri="{FF2B5EF4-FFF2-40B4-BE49-F238E27FC236}">
                  <a16:creationId xmlns:a16="http://schemas.microsoft.com/office/drawing/2014/main" id="{9EBC4103-0D06-D8D0-7B26-613A2ACE1B42}"/>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189" name="Group 385">
            <a:extLst>
              <a:ext uri="{FF2B5EF4-FFF2-40B4-BE49-F238E27FC236}">
                <a16:creationId xmlns:a16="http://schemas.microsoft.com/office/drawing/2014/main" id="{1DC5EB63-F702-7F44-EED1-E37A3EECFFA2}"/>
              </a:ext>
            </a:extLst>
          </p:cNvPr>
          <p:cNvGrpSpPr>
            <a:grpSpLocks/>
          </p:cNvGrpSpPr>
          <p:nvPr/>
        </p:nvGrpSpPr>
        <p:grpSpPr bwMode="auto">
          <a:xfrm rot="7679304" flipH="1">
            <a:off x="8345174" y="4803133"/>
            <a:ext cx="681037" cy="150812"/>
            <a:chOff x="792" y="2582"/>
            <a:chExt cx="756" cy="91"/>
          </a:xfrm>
          <a:noFill/>
        </p:grpSpPr>
        <p:sp>
          <p:nvSpPr>
            <p:cNvPr id="5190" name="Line 386">
              <a:extLst>
                <a:ext uri="{FF2B5EF4-FFF2-40B4-BE49-F238E27FC236}">
                  <a16:creationId xmlns:a16="http://schemas.microsoft.com/office/drawing/2014/main" id="{79118B3F-7D36-5F1F-6AD4-C1909787011D}"/>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91" name="AutoShape 387">
              <a:extLst>
                <a:ext uri="{FF2B5EF4-FFF2-40B4-BE49-F238E27FC236}">
                  <a16:creationId xmlns:a16="http://schemas.microsoft.com/office/drawing/2014/main" id="{251A5702-4170-8D93-A0B3-38D9885FDA86}"/>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sp>
        <p:nvSpPr>
          <p:cNvPr id="5192" name="Line 388">
            <a:extLst>
              <a:ext uri="{FF2B5EF4-FFF2-40B4-BE49-F238E27FC236}">
                <a16:creationId xmlns:a16="http://schemas.microsoft.com/office/drawing/2014/main" id="{653D90AF-DA2B-0CBD-9A74-507589EB91F9}"/>
              </a:ext>
            </a:extLst>
          </p:cNvPr>
          <p:cNvSpPr>
            <a:spLocks noChangeShapeType="1"/>
          </p:cNvSpPr>
          <p:nvPr/>
        </p:nvSpPr>
        <p:spPr bwMode="auto">
          <a:xfrm rot="9052302" flipH="1" flipV="1">
            <a:off x="8475349" y="5017445"/>
            <a:ext cx="469900" cy="90487"/>
          </a:xfrm>
          <a:prstGeom prst="line">
            <a:avLst/>
          </a:prstGeom>
          <a:noFill/>
          <a:ln w="19050">
            <a:solidFill>
              <a:srgbClr val="00FF00"/>
            </a:solidFill>
            <a:round/>
            <a:headEnd/>
            <a:tailEnd/>
          </a:ln>
          <a:effectLst/>
        </p:spPr>
        <p:txBody>
          <a:bodyPr/>
          <a:lstStyle/>
          <a:p>
            <a:endParaRPr lang="en-US"/>
          </a:p>
        </p:txBody>
      </p:sp>
      <p:grpSp>
        <p:nvGrpSpPr>
          <p:cNvPr id="5193" name="Group 389">
            <a:extLst>
              <a:ext uri="{FF2B5EF4-FFF2-40B4-BE49-F238E27FC236}">
                <a16:creationId xmlns:a16="http://schemas.microsoft.com/office/drawing/2014/main" id="{9B4FD2B8-D263-ABAB-0C01-5CD9116AA9A9}"/>
              </a:ext>
            </a:extLst>
          </p:cNvPr>
          <p:cNvGrpSpPr>
            <a:grpSpLocks/>
          </p:cNvGrpSpPr>
          <p:nvPr/>
        </p:nvGrpSpPr>
        <p:grpSpPr bwMode="auto">
          <a:xfrm rot="10126006" flipH="1">
            <a:off x="8899212" y="4455470"/>
            <a:ext cx="831850" cy="150812"/>
            <a:chOff x="792" y="2582"/>
            <a:chExt cx="756" cy="91"/>
          </a:xfrm>
          <a:noFill/>
        </p:grpSpPr>
        <p:sp>
          <p:nvSpPr>
            <p:cNvPr id="5194" name="Line 390">
              <a:extLst>
                <a:ext uri="{FF2B5EF4-FFF2-40B4-BE49-F238E27FC236}">
                  <a16:creationId xmlns:a16="http://schemas.microsoft.com/office/drawing/2014/main" id="{F11A405D-8B81-0CB7-29BE-F0FBA27F8055}"/>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95" name="AutoShape 391">
              <a:extLst>
                <a:ext uri="{FF2B5EF4-FFF2-40B4-BE49-F238E27FC236}">
                  <a16:creationId xmlns:a16="http://schemas.microsoft.com/office/drawing/2014/main" id="{50348E69-79DB-EED2-C0FF-224101C6AA65}"/>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196" name="Group 392">
            <a:extLst>
              <a:ext uri="{FF2B5EF4-FFF2-40B4-BE49-F238E27FC236}">
                <a16:creationId xmlns:a16="http://schemas.microsoft.com/office/drawing/2014/main" id="{81B08837-9A6A-5340-BA37-2A89379C8182}"/>
              </a:ext>
            </a:extLst>
          </p:cNvPr>
          <p:cNvGrpSpPr>
            <a:grpSpLocks/>
          </p:cNvGrpSpPr>
          <p:nvPr/>
        </p:nvGrpSpPr>
        <p:grpSpPr bwMode="auto">
          <a:xfrm rot="19874268" flipH="1">
            <a:off x="8846824" y="4668195"/>
            <a:ext cx="1057275" cy="150812"/>
            <a:chOff x="792" y="2582"/>
            <a:chExt cx="756" cy="91"/>
          </a:xfrm>
          <a:noFill/>
        </p:grpSpPr>
        <p:sp>
          <p:nvSpPr>
            <p:cNvPr id="5197" name="Line 393">
              <a:extLst>
                <a:ext uri="{FF2B5EF4-FFF2-40B4-BE49-F238E27FC236}">
                  <a16:creationId xmlns:a16="http://schemas.microsoft.com/office/drawing/2014/main" id="{F168DDF7-0F61-9547-2FEE-C82FDD4CAAE8}"/>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198" name="AutoShape 394">
              <a:extLst>
                <a:ext uri="{FF2B5EF4-FFF2-40B4-BE49-F238E27FC236}">
                  <a16:creationId xmlns:a16="http://schemas.microsoft.com/office/drawing/2014/main" id="{3EBFE8FC-B57A-5A9D-C295-BE55525A7D31}"/>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199" name="Group 395">
            <a:extLst>
              <a:ext uri="{FF2B5EF4-FFF2-40B4-BE49-F238E27FC236}">
                <a16:creationId xmlns:a16="http://schemas.microsoft.com/office/drawing/2014/main" id="{2BEBC94D-C6F8-12B1-E2B3-8004543F79E2}"/>
              </a:ext>
            </a:extLst>
          </p:cNvPr>
          <p:cNvGrpSpPr>
            <a:grpSpLocks/>
          </p:cNvGrpSpPr>
          <p:nvPr/>
        </p:nvGrpSpPr>
        <p:grpSpPr bwMode="auto">
          <a:xfrm rot="11037151" flipH="1">
            <a:off x="8918262" y="4958707"/>
            <a:ext cx="1311275" cy="150813"/>
            <a:chOff x="792" y="2582"/>
            <a:chExt cx="756" cy="91"/>
          </a:xfrm>
          <a:noFill/>
        </p:grpSpPr>
        <p:sp>
          <p:nvSpPr>
            <p:cNvPr id="5200" name="Line 396">
              <a:extLst>
                <a:ext uri="{FF2B5EF4-FFF2-40B4-BE49-F238E27FC236}">
                  <a16:creationId xmlns:a16="http://schemas.microsoft.com/office/drawing/2014/main" id="{5FA5D4E1-F1EA-83B0-1A79-9DF1F1CBA4EE}"/>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201" name="AutoShape 397">
              <a:extLst>
                <a:ext uri="{FF2B5EF4-FFF2-40B4-BE49-F238E27FC236}">
                  <a16:creationId xmlns:a16="http://schemas.microsoft.com/office/drawing/2014/main" id="{0099E9AC-7862-8C75-D4EB-8DA8EFCC35AE}"/>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sp>
        <p:nvSpPr>
          <p:cNvPr id="5202" name="Line 398">
            <a:extLst>
              <a:ext uri="{FF2B5EF4-FFF2-40B4-BE49-F238E27FC236}">
                <a16:creationId xmlns:a16="http://schemas.microsoft.com/office/drawing/2014/main" id="{766B5707-825E-CB8D-35F5-3F80F40B5C28}"/>
              </a:ext>
            </a:extLst>
          </p:cNvPr>
          <p:cNvSpPr>
            <a:spLocks noChangeShapeType="1"/>
          </p:cNvSpPr>
          <p:nvPr/>
        </p:nvSpPr>
        <p:spPr bwMode="auto">
          <a:xfrm rot="9052302" flipH="1">
            <a:off x="8819837" y="4353870"/>
            <a:ext cx="779462" cy="85725"/>
          </a:xfrm>
          <a:prstGeom prst="line">
            <a:avLst/>
          </a:prstGeom>
          <a:noFill/>
          <a:ln w="19050">
            <a:solidFill>
              <a:srgbClr val="00FF00"/>
            </a:solidFill>
            <a:round/>
            <a:headEnd/>
            <a:tailEnd/>
          </a:ln>
          <a:effectLst/>
        </p:spPr>
        <p:txBody>
          <a:bodyPr/>
          <a:lstStyle/>
          <a:p>
            <a:endParaRPr lang="en-US"/>
          </a:p>
        </p:txBody>
      </p:sp>
      <p:grpSp>
        <p:nvGrpSpPr>
          <p:cNvPr id="5203" name="Group 399">
            <a:extLst>
              <a:ext uri="{FF2B5EF4-FFF2-40B4-BE49-F238E27FC236}">
                <a16:creationId xmlns:a16="http://schemas.microsoft.com/office/drawing/2014/main" id="{1A94F850-1E7B-9727-B0BC-5314CF073B58}"/>
              </a:ext>
            </a:extLst>
          </p:cNvPr>
          <p:cNvGrpSpPr>
            <a:grpSpLocks/>
          </p:cNvGrpSpPr>
          <p:nvPr/>
        </p:nvGrpSpPr>
        <p:grpSpPr bwMode="auto">
          <a:xfrm rot="11275957" flipH="1">
            <a:off x="9507224" y="4179245"/>
            <a:ext cx="1057275" cy="150812"/>
            <a:chOff x="792" y="2582"/>
            <a:chExt cx="756" cy="91"/>
          </a:xfrm>
          <a:noFill/>
        </p:grpSpPr>
        <p:sp>
          <p:nvSpPr>
            <p:cNvPr id="5204" name="Line 400">
              <a:extLst>
                <a:ext uri="{FF2B5EF4-FFF2-40B4-BE49-F238E27FC236}">
                  <a16:creationId xmlns:a16="http://schemas.microsoft.com/office/drawing/2014/main" id="{F7404CD0-1513-4E23-4C2B-E780294B1B5C}"/>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205" name="AutoShape 401">
              <a:extLst>
                <a:ext uri="{FF2B5EF4-FFF2-40B4-BE49-F238E27FC236}">
                  <a16:creationId xmlns:a16="http://schemas.microsoft.com/office/drawing/2014/main" id="{BB072585-C21F-4422-A5AF-BDDEB4DC0F96}"/>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206" name="Group 402">
            <a:extLst>
              <a:ext uri="{FF2B5EF4-FFF2-40B4-BE49-F238E27FC236}">
                <a16:creationId xmlns:a16="http://schemas.microsoft.com/office/drawing/2014/main" id="{8279E706-D504-6674-4B88-4D4F45CC9619}"/>
              </a:ext>
            </a:extLst>
          </p:cNvPr>
          <p:cNvGrpSpPr>
            <a:grpSpLocks/>
          </p:cNvGrpSpPr>
          <p:nvPr/>
        </p:nvGrpSpPr>
        <p:grpSpPr bwMode="auto">
          <a:xfrm rot="20923257" flipH="1">
            <a:off x="9499287" y="3998270"/>
            <a:ext cx="1057275" cy="150812"/>
            <a:chOff x="792" y="2582"/>
            <a:chExt cx="756" cy="91"/>
          </a:xfrm>
          <a:noFill/>
        </p:grpSpPr>
        <p:sp>
          <p:nvSpPr>
            <p:cNvPr id="5207" name="Line 403">
              <a:extLst>
                <a:ext uri="{FF2B5EF4-FFF2-40B4-BE49-F238E27FC236}">
                  <a16:creationId xmlns:a16="http://schemas.microsoft.com/office/drawing/2014/main" id="{39D33A9E-65C0-FB50-45D3-AA9C0918BDA5}"/>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208" name="AutoShape 404">
              <a:extLst>
                <a:ext uri="{FF2B5EF4-FFF2-40B4-BE49-F238E27FC236}">
                  <a16:creationId xmlns:a16="http://schemas.microsoft.com/office/drawing/2014/main" id="{49FC7EF1-7CA1-7AAA-CDD7-B93A0DBFEC7C}"/>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209" name="Group 405">
            <a:extLst>
              <a:ext uri="{FF2B5EF4-FFF2-40B4-BE49-F238E27FC236}">
                <a16:creationId xmlns:a16="http://schemas.microsoft.com/office/drawing/2014/main" id="{6A0677C6-854F-F44C-44DE-A5A8C0B03C45}"/>
              </a:ext>
            </a:extLst>
          </p:cNvPr>
          <p:cNvGrpSpPr>
            <a:grpSpLocks/>
          </p:cNvGrpSpPr>
          <p:nvPr/>
        </p:nvGrpSpPr>
        <p:grpSpPr bwMode="auto">
          <a:xfrm rot="19088798" flipV="1">
            <a:off x="9719949" y="4787257"/>
            <a:ext cx="569913" cy="177800"/>
            <a:chOff x="2356" y="2189"/>
            <a:chExt cx="998" cy="158"/>
          </a:xfrm>
          <a:noFill/>
        </p:grpSpPr>
        <p:sp>
          <p:nvSpPr>
            <p:cNvPr id="5210" name="Arc 406">
              <a:extLst>
                <a:ext uri="{FF2B5EF4-FFF2-40B4-BE49-F238E27FC236}">
                  <a16:creationId xmlns:a16="http://schemas.microsoft.com/office/drawing/2014/main" id="{A08336FD-5A48-FB1A-B167-C8F84146D03C}"/>
                </a:ext>
              </a:extLst>
            </p:cNvPr>
            <p:cNvSpPr>
              <a:spLocks/>
            </p:cNvSpPr>
            <p:nvPr/>
          </p:nvSpPr>
          <p:spPr bwMode="auto">
            <a:xfrm flipV="1">
              <a:off x="2356" y="2189"/>
              <a:ext cx="138" cy="158"/>
            </a:xfrm>
            <a:custGeom>
              <a:avLst/>
              <a:gdLst>
                <a:gd name="G0" fmla="+- 21520 0 0"/>
                <a:gd name="G1" fmla="+- 21600 0 0"/>
                <a:gd name="G2" fmla="+- 21600 0 0"/>
                <a:gd name="T0" fmla="*/ 0 w 43120"/>
                <a:gd name="T1" fmla="*/ 19747 h 36811"/>
                <a:gd name="T2" fmla="*/ 36855 w 43120"/>
                <a:gd name="T3" fmla="*/ 36811 h 36811"/>
                <a:gd name="T4" fmla="*/ 21520 w 43120"/>
                <a:gd name="T5" fmla="*/ 21600 h 36811"/>
              </a:gdLst>
              <a:ahLst/>
              <a:cxnLst>
                <a:cxn ang="0">
                  <a:pos x="T0" y="T1"/>
                </a:cxn>
                <a:cxn ang="0">
                  <a:pos x="T2" y="T3"/>
                </a:cxn>
                <a:cxn ang="0">
                  <a:pos x="T4" y="T5"/>
                </a:cxn>
              </a:cxnLst>
              <a:rect l="0" t="0" r="r" b="b"/>
              <a:pathLst>
                <a:path w="43120" h="36811" fill="none" extrusionOk="0">
                  <a:moveTo>
                    <a:pt x="-1" y="19746"/>
                  </a:moveTo>
                  <a:cubicBezTo>
                    <a:pt x="961" y="8577"/>
                    <a:pt x="10308" y="-1"/>
                    <a:pt x="21520" y="0"/>
                  </a:cubicBezTo>
                  <a:cubicBezTo>
                    <a:pt x="33449" y="0"/>
                    <a:pt x="43120" y="9670"/>
                    <a:pt x="43120" y="21600"/>
                  </a:cubicBezTo>
                  <a:cubicBezTo>
                    <a:pt x="43120" y="27298"/>
                    <a:pt x="40868" y="32765"/>
                    <a:pt x="36855" y="36811"/>
                  </a:cubicBezTo>
                </a:path>
                <a:path w="43120" h="36811" stroke="0" extrusionOk="0">
                  <a:moveTo>
                    <a:pt x="-1" y="19746"/>
                  </a:moveTo>
                  <a:cubicBezTo>
                    <a:pt x="961" y="8577"/>
                    <a:pt x="10308" y="-1"/>
                    <a:pt x="21520" y="0"/>
                  </a:cubicBezTo>
                  <a:cubicBezTo>
                    <a:pt x="33449" y="0"/>
                    <a:pt x="43120" y="9670"/>
                    <a:pt x="43120" y="21600"/>
                  </a:cubicBezTo>
                  <a:cubicBezTo>
                    <a:pt x="43120" y="27298"/>
                    <a:pt x="40868" y="32765"/>
                    <a:pt x="36855" y="36811"/>
                  </a:cubicBezTo>
                  <a:lnTo>
                    <a:pt x="21520" y="21600"/>
                  </a:lnTo>
                  <a:close/>
                </a:path>
              </a:pathLst>
            </a:custGeom>
            <a:grpFill/>
            <a:ln w="19050">
              <a:solidFill>
                <a:srgbClr val="00FF00"/>
              </a:solidFill>
              <a:round/>
              <a:headEnd type="oval" w="med" len="med"/>
              <a:tailEnd/>
            </a:ln>
            <a:effectLst/>
          </p:spPr>
          <p:txBody>
            <a:bodyPr wrap="none" anchor="ctr">
              <a:spAutoFit/>
            </a:bodyPr>
            <a:lstStyle/>
            <a:p>
              <a:endParaRPr lang="en-US"/>
            </a:p>
          </p:txBody>
        </p:sp>
        <p:sp>
          <p:nvSpPr>
            <p:cNvPr id="5211" name="Arc 407">
              <a:extLst>
                <a:ext uri="{FF2B5EF4-FFF2-40B4-BE49-F238E27FC236}">
                  <a16:creationId xmlns:a16="http://schemas.microsoft.com/office/drawing/2014/main" id="{5E356B8F-9BC3-8536-40DB-3F3129C3E91C}"/>
                </a:ext>
              </a:extLst>
            </p:cNvPr>
            <p:cNvSpPr>
              <a:spLocks/>
            </p:cNvSpPr>
            <p:nvPr/>
          </p:nvSpPr>
          <p:spPr bwMode="auto">
            <a:xfrm flipV="1">
              <a:off x="2463"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212" name="Arc 408">
              <a:extLst>
                <a:ext uri="{FF2B5EF4-FFF2-40B4-BE49-F238E27FC236}">
                  <a16:creationId xmlns:a16="http://schemas.microsoft.com/office/drawing/2014/main" id="{712A39B3-1E77-8877-B4C8-B2C204057A28}"/>
                </a:ext>
              </a:extLst>
            </p:cNvPr>
            <p:cNvSpPr>
              <a:spLocks/>
            </p:cNvSpPr>
            <p:nvPr/>
          </p:nvSpPr>
          <p:spPr bwMode="auto">
            <a:xfrm flipV="1">
              <a:off x="2571"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213" name="Arc 409">
              <a:extLst>
                <a:ext uri="{FF2B5EF4-FFF2-40B4-BE49-F238E27FC236}">
                  <a16:creationId xmlns:a16="http://schemas.microsoft.com/office/drawing/2014/main" id="{A07A272F-2DB1-33D9-19E1-40E8AF07F420}"/>
                </a:ext>
              </a:extLst>
            </p:cNvPr>
            <p:cNvSpPr>
              <a:spLocks/>
            </p:cNvSpPr>
            <p:nvPr/>
          </p:nvSpPr>
          <p:spPr bwMode="auto">
            <a:xfrm flipV="1">
              <a:off x="2676"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214" name="Arc 410">
              <a:extLst>
                <a:ext uri="{FF2B5EF4-FFF2-40B4-BE49-F238E27FC236}">
                  <a16:creationId xmlns:a16="http://schemas.microsoft.com/office/drawing/2014/main" id="{0CCABFC5-BE3E-D009-A963-11DEEC20EC1D}"/>
                </a:ext>
              </a:extLst>
            </p:cNvPr>
            <p:cNvSpPr>
              <a:spLocks/>
            </p:cNvSpPr>
            <p:nvPr/>
          </p:nvSpPr>
          <p:spPr bwMode="auto">
            <a:xfrm flipV="1">
              <a:off x="2784"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215" name="Arc 411">
              <a:extLst>
                <a:ext uri="{FF2B5EF4-FFF2-40B4-BE49-F238E27FC236}">
                  <a16:creationId xmlns:a16="http://schemas.microsoft.com/office/drawing/2014/main" id="{8B88858C-DDE5-93CD-B67D-1974420B875E}"/>
                </a:ext>
              </a:extLst>
            </p:cNvPr>
            <p:cNvSpPr>
              <a:spLocks/>
            </p:cNvSpPr>
            <p:nvPr/>
          </p:nvSpPr>
          <p:spPr bwMode="auto">
            <a:xfrm flipV="1">
              <a:off x="2892"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216" name="Arc 412">
              <a:extLst>
                <a:ext uri="{FF2B5EF4-FFF2-40B4-BE49-F238E27FC236}">
                  <a16:creationId xmlns:a16="http://schemas.microsoft.com/office/drawing/2014/main" id="{E8415448-2B83-0962-EEED-6E9C69018E4E}"/>
                </a:ext>
              </a:extLst>
            </p:cNvPr>
            <p:cNvSpPr>
              <a:spLocks/>
            </p:cNvSpPr>
            <p:nvPr/>
          </p:nvSpPr>
          <p:spPr bwMode="auto">
            <a:xfrm flipV="1">
              <a:off x="3000"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217" name="Arc 413">
              <a:extLst>
                <a:ext uri="{FF2B5EF4-FFF2-40B4-BE49-F238E27FC236}">
                  <a16:creationId xmlns:a16="http://schemas.microsoft.com/office/drawing/2014/main" id="{58C0A92C-FADB-5D24-7996-5F486FEC8321}"/>
                </a:ext>
              </a:extLst>
            </p:cNvPr>
            <p:cNvSpPr>
              <a:spLocks/>
            </p:cNvSpPr>
            <p:nvPr/>
          </p:nvSpPr>
          <p:spPr bwMode="auto">
            <a:xfrm flipV="1">
              <a:off x="3108" y="2189"/>
              <a:ext cx="138" cy="158"/>
            </a:xfrm>
            <a:custGeom>
              <a:avLst/>
              <a:gdLst>
                <a:gd name="G0" fmla="+- 21600 0 0"/>
                <a:gd name="G1" fmla="+- 21600 0 0"/>
                <a:gd name="G2" fmla="+- 21600 0 0"/>
                <a:gd name="T0" fmla="*/ 6263 w 43200"/>
                <a:gd name="T1" fmla="*/ 36810 h 36811"/>
                <a:gd name="T2" fmla="*/ 36935 w 43200"/>
                <a:gd name="T3" fmla="*/ 36811 h 36811"/>
                <a:gd name="T4" fmla="*/ 21600 w 43200"/>
                <a:gd name="T5" fmla="*/ 21600 h 36811"/>
              </a:gdLst>
              <a:ahLst/>
              <a:cxnLst>
                <a:cxn ang="0">
                  <a:pos x="T0" y="T1"/>
                </a:cxn>
                <a:cxn ang="0">
                  <a:pos x="T2" y="T3"/>
                </a:cxn>
                <a:cxn ang="0">
                  <a:pos x="T4" y="T5"/>
                </a:cxn>
              </a:cxnLst>
              <a:rect l="0" t="0" r="r" b="b"/>
              <a:pathLst>
                <a:path w="43200" h="36811" fill="none"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path>
                <a:path w="43200" h="36811" stroke="0" extrusionOk="0">
                  <a:moveTo>
                    <a:pt x="6263" y="36809"/>
                  </a:moveTo>
                  <a:cubicBezTo>
                    <a:pt x="2251" y="32764"/>
                    <a:pt x="0" y="27297"/>
                    <a:pt x="0" y="21600"/>
                  </a:cubicBezTo>
                  <a:cubicBezTo>
                    <a:pt x="0" y="9670"/>
                    <a:pt x="9670" y="0"/>
                    <a:pt x="21600" y="0"/>
                  </a:cubicBezTo>
                  <a:cubicBezTo>
                    <a:pt x="33529" y="0"/>
                    <a:pt x="43200" y="9670"/>
                    <a:pt x="43200" y="21600"/>
                  </a:cubicBezTo>
                  <a:cubicBezTo>
                    <a:pt x="43200" y="27298"/>
                    <a:pt x="40948" y="32765"/>
                    <a:pt x="36935" y="36811"/>
                  </a:cubicBezTo>
                  <a:lnTo>
                    <a:pt x="21600" y="21600"/>
                  </a:lnTo>
                  <a:close/>
                </a:path>
              </a:pathLst>
            </a:custGeom>
            <a:grpFill/>
            <a:ln w="19050">
              <a:solidFill>
                <a:srgbClr val="00FF00"/>
              </a:solidFill>
              <a:round/>
              <a:headEnd/>
              <a:tailEnd/>
            </a:ln>
            <a:effectLst/>
          </p:spPr>
          <p:txBody>
            <a:bodyPr wrap="none" anchor="ctr">
              <a:spAutoFit/>
            </a:bodyPr>
            <a:lstStyle/>
            <a:p>
              <a:endParaRPr lang="en-US"/>
            </a:p>
          </p:txBody>
        </p:sp>
        <p:sp>
          <p:nvSpPr>
            <p:cNvPr id="5218" name="Arc 414">
              <a:extLst>
                <a:ext uri="{FF2B5EF4-FFF2-40B4-BE49-F238E27FC236}">
                  <a16:creationId xmlns:a16="http://schemas.microsoft.com/office/drawing/2014/main" id="{DC9CD4A8-A19B-960D-4A76-61FE6B016277}"/>
                </a:ext>
              </a:extLst>
            </p:cNvPr>
            <p:cNvSpPr>
              <a:spLocks/>
            </p:cNvSpPr>
            <p:nvPr/>
          </p:nvSpPr>
          <p:spPr bwMode="auto">
            <a:xfrm flipV="1">
              <a:off x="3216" y="2189"/>
              <a:ext cx="138" cy="158"/>
            </a:xfrm>
            <a:custGeom>
              <a:avLst/>
              <a:gdLst>
                <a:gd name="G0" fmla="+- 21600 0 0"/>
                <a:gd name="G1" fmla="+- 21600 0 0"/>
                <a:gd name="G2" fmla="+- 21600 0 0"/>
                <a:gd name="T0" fmla="*/ 6263 w 43152"/>
                <a:gd name="T1" fmla="*/ 36810 h 36810"/>
                <a:gd name="T2" fmla="*/ 43152 w 43152"/>
                <a:gd name="T3" fmla="*/ 20165 h 36810"/>
                <a:gd name="T4" fmla="*/ 21600 w 43152"/>
                <a:gd name="T5" fmla="*/ 21600 h 36810"/>
              </a:gdLst>
              <a:ahLst/>
              <a:cxnLst>
                <a:cxn ang="0">
                  <a:pos x="T0" y="T1"/>
                </a:cxn>
                <a:cxn ang="0">
                  <a:pos x="T2" y="T3"/>
                </a:cxn>
                <a:cxn ang="0">
                  <a:pos x="T4" y="T5"/>
                </a:cxn>
              </a:cxnLst>
              <a:rect l="0" t="0" r="r" b="b"/>
              <a:pathLst>
                <a:path w="43152" h="36810" fill="none" extrusionOk="0">
                  <a:moveTo>
                    <a:pt x="6263" y="36809"/>
                  </a:moveTo>
                  <a:cubicBezTo>
                    <a:pt x="2251" y="32764"/>
                    <a:pt x="0" y="27297"/>
                    <a:pt x="0" y="21600"/>
                  </a:cubicBezTo>
                  <a:cubicBezTo>
                    <a:pt x="0" y="9670"/>
                    <a:pt x="9670" y="0"/>
                    <a:pt x="21600" y="0"/>
                  </a:cubicBezTo>
                  <a:cubicBezTo>
                    <a:pt x="32972" y="-1"/>
                    <a:pt x="42396" y="8817"/>
                    <a:pt x="43152" y="20164"/>
                  </a:cubicBezTo>
                </a:path>
                <a:path w="43152" h="36810" stroke="0" extrusionOk="0">
                  <a:moveTo>
                    <a:pt x="6263" y="36809"/>
                  </a:moveTo>
                  <a:cubicBezTo>
                    <a:pt x="2251" y="32764"/>
                    <a:pt x="0" y="27297"/>
                    <a:pt x="0" y="21600"/>
                  </a:cubicBezTo>
                  <a:cubicBezTo>
                    <a:pt x="0" y="9670"/>
                    <a:pt x="9670" y="0"/>
                    <a:pt x="21600" y="0"/>
                  </a:cubicBezTo>
                  <a:cubicBezTo>
                    <a:pt x="32972" y="-1"/>
                    <a:pt x="42396" y="8817"/>
                    <a:pt x="43152" y="20164"/>
                  </a:cubicBezTo>
                  <a:lnTo>
                    <a:pt x="21600" y="21600"/>
                  </a:lnTo>
                  <a:close/>
                </a:path>
              </a:pathLst>
            </a:custGeom>
            <a:grpFill/>
            <a:ln w="19050">
              <a:solidFill>
                <a:srgbClr val="00FF00"/>
              </a:solidFill>
              <a:round/>
              <a:headEnd/>
              <a:tailEnd type="oval" w="med" len="med"/>
            </a:ln>
            <a:effectLst/>
          </p:spPr>
          <p:txBody>
            <a:bodyPr wrap="none" anchor="ctr">
              <a:spAutoFit/>
            </a:bodyPr>
            <a:lstStyle/>
            <a:p>
              <a:endParaRPr lang="en-US"/>
            </a:p>
          </p:txBody>
        </p:sp>
      </p:grpSp>
      <p:grpSp>
        <p:nvGrpSpPr>
          <p:cNvPr id="5219" name="Group 415">
            <a:extLst>
              <a:ext uri="{FF2B5EF4-FFF2-40B4-BE49-F238E27FC236}">
                <a16:creationId xmlns:a16="http://schemas.microsoft.com/office/drawing/2014/main" id="{A1A5BAFC-1F32-1D33-8BA8-4CE754C7BD83}"/>
              </a:ext>
            </a:extLst>
          </p:cNvPr>
          <p:cNvGrpSpPr>
            <a:grpSpLocks/>
          </p:cNvGrpSpPr>
          <p:nvPr/>
        </p:nvGrpSpPr>
        <p:grpSpPr bwMode="auto">
          <a:xfrm rot="5415619">
            <a:off x="10789924" y="4604695"/>
            <a:ext cx="314325" cy="114300"/>
            <a:chOff x="792" y="2582"/>
            <a:chExt cx="756" cy="91"/>
          </a:xfrm>
          <a:noFill/>
        </p:grpSpPr>
        <p:sp>
          <p:nvSpPr>
            <p:cNvPr id="5220" name="Line 416">
              <a:extLst>
                <a:ext uri="{FF2B5EF4-FFF2-40B4-BE49-F238E27FC236}">
                  <a16:creationId xmlns:a16="http://schemas.microsoft.com/office/drawing/2014/main" id="{91609540-BD68-FAD1-D603-A53A741AD89C}"/>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221" name="AutoShape 417">
              <a:extLst>
                <a:ext uri="{FF2B5EF4-FFF2-40B4-BE49-F238E27FC236}">
                  <a16:creationId xmlns:a16="http://schemas.microsoft.com/office/drawing/2014/main" id="{9E0F53D4-49D0-A14A-27F6-6F6A5EB47519}"/>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222" name="Group 418">
            <a:extLst>
              <a:ext uri="{FF2B5EF4-FFF2-40B4-BE49-F238E27FC236}">
                <a16:creationId xmlns:a16="http://schemas.microsoft.com/office/drawing/2014/main" id="{7886895A-ECF2-2107-5697-E5EBAF9C9F83}"/>
              </a:ext>
            </a:extLst>
          </p:cNvPr>
          <p:cNvGrpSpPr>
            <a:grpSpLocks/>
          </p:cNvGrpSpPr>
          <p:nvPr/>
        </p:nvGrpSpPr>
        <p:grpSpPr bwMode="auto">
          <a:xfrm rot="20843108">
            <a:off x="10220012" y="4518970"/>
            <a:ext cx="749300" cy="150812"/>
            <a:chOff x="792" y="2582"/>
            <a:chExt cx="756" cy="91"/>
          </a:xfrm>
          <a:noFill/>
        </p:grpSpPr>
        <p:sp>
          <p:nvSpPr>
            <p:cNvPr id="5223" name="Line 419">
              <a:extLst>
                <a:ext uri="{FF2B5EF4-FFF2-40B4-BE49-F238E27FC236}">
                  <a16:creationId xmlns:a16="http://schemas.microsoft.com/office/drawing/2014/main" id="{B8FE81F3-41E8-FBD1-E589-9961A7E04D1D}"/>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224" name="AutoShape 420">
              <a:extLst>
                <a:ext uri="{FF2B5EF4-FFF2-40B4-BE49-F238E27FC236}">
                  <a16:creationId xmlns:a16="http://schemas.microsoft.com/office/drawing/2014/main" id="{5EF52396-3EA0-FA40-54AE-CAD9025E255B}"/>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225" name="Group 421">
            <a:extLst>
              <a:ext uri="{FF2B5EF4-FFF2-40B4-BE49-F238E27FC236}">
                <a16:creationId xmlns:a16="http://schemas.microsoft.com/office/drawing/2014/main" id="{DD2F0148-85B9-D1F7-84F0-B029D2528E59}"/>
              </a:ext>
            </a:extLst>
          </p:cNvPr>
          <p:cNvGrpSpPr>
            <a:grpSpLocks/>
          </p:cNvGrpSpPr>
          <p:nvPr/>
        </p:nvGrpSpPr>
        <p:grpSpPr bwMode="auto">
          <a:xfrm rot="11186316">
            <a:off x="10231124" y="4680895"/>
            <a:ext cx="725488" cy="150812"/>
            <a:chOff x="792" y="2582"/>
            <a:chExt cx="756" cy="91"/>
          </a:xfrm>
          <a:noFill/>
        </p:grpSpPr>
        <p:sp>
          <p:nvSpPr>
            <p:cNvPr id="5226" name="Line 422">
              <a:extLst>
                <a:ext uri="{FF2B5EF4-FFF2-40B4-BE49-F238E27FC236}">
                  <a16:creationId xmlns:a16="http://schemas.microsoft.com/office/drawing/2014/main" id="{28652124-0FF7-4B8D-B823-73A24FBAECC5}"/>
                </a:ext>
              </a:extLst>
            </p:cNvPr>
            <p:cNvSpPr>
              <a:spLocks noChangeShapeType="1"/>
            </p:cNvSpPr>
            <p:nvPr/>
          </p:nvSpPr>
          <p:spPr bwMode="auto">
            <a:xfrm>
              <a:off x="792" y="2628"/>
              <a:ext cx="756" cy="0"/>
            </a:xfrm>
            <a:prstGeom prst="line">
              <a:avLst/>
            </a:prstGeom>
            <a:grpFill/>
            <a:ln w="19050">
              <a:solidFill>
                <a:srgbClr val="00FF00"/>
              </a:solidFill>
              <a:round/>
              <a:headEnd/>
              <a:tailEnd/>
            </a:ln>
            <a:effectLst/>
          </p:spPr>
          <p:txBody>
            <a:bodyPr/>
            <a:lstStyle/>
            <a:p>
              <a:endParaRPr lang="en-US"/>
            </a:p>
          </p:txBody>
        </p:sp>
        <p:sp>
          <p:nvSpPr>
            <p:cNvPr id="5227" name="AutoShape 423">
              <a:extLst>
                <a:ext uri="{FF2B5EF4-FFF2-40B4-BE49-F238E27FC236}">
                  <a16:creationId xmlns:a16="http://schemas.microsoft.com/office/drawing/2014/main" id="{B797FC9F-C73B-DDEE-714F-BF227E14B9A9}"/>
                </a:ext>
              </a:extLst>
            </p:cNvPr>
            <p:cNvSpPr>
              <a:spLocks noChangeArrowheads="1"/>
            </p:cNvSpPr>
            <p:nvPr/>
          </p:nvSpPr>
          <p:spPr bwMode="auto">
            <a:xfrm rot="5400000">
              <a:off x="1132" y="2582"/>
              <a:ext cx="91" cy="91"/>
            </a:xfrm>
            <a:prstGeom prst="triangle">
              <a:avLst>
                <a:gd name="adj" fmla="val 50000"/>
              </a:avLst>
            </a:prstGeom>
            <a:grpFill/>
            <a:ln w="19050" algn="ctr">
              <a:solidFill>
                <a:srgbClr val="00FF00"/>
              </a:solidFill>
              <a:miter lim="800000"/>
              <a:headEnd/>
              <a:tailEnd/>
            </a:ln>
            <a:effectLst/>
          </p:spPr>
          <p:txBody>
            <a:bodyPr wrap="none" anchor="ctr"/>
            <a:lstStyle/>
            <a:p>
              <a:endParaRPr lang="en-US"/>
            </a:p>
          </p:txBody>
        </p:sp>
      </p:grpSp>
      <p:grpSp>
        <p:nvGrpSpPr>
          <p:cNvPr id="5228" name="Group 425">
            <a:extLst>
              <a:ext uri="{FF2B5EF4-FFF2-40B4-BE49-F238E27FC236}">
                <a16:creationId xmlns:a16="http://schemas.microsoft.com/office/drawing/2014/main" id="{048DF699-7E99-B8C8-2092-E5CA61F4E72A}"/>
              </a:ext>
            </a:extLst>
          </p:cNvPr>
          <p:cNvGrpSpPr>
            <a:grpSpLocks/>
          </p:cNvGrpSpPr>
          <p:nvPr/>
        </p:nvGrpSpPr>
        <p:grpSpPr bwMode="auto">
          <a:xfrm>
            <a:off x="10942763" y="4398325"/>
            <a:ext cx="604806" cy="211138"/>
            <a:chOff x="614" y="1294"/>
            <a:chExt cx="597" cy="133"/>
          </a:xfrm>
          <a:noFill/>
        </p:grpSpPr>
        <p:sp>
          <p:nvSpPr>
            <p:cNvPr id="5229" name="Freeform 427">
              <a:extLst>
                <a:ext uri="{FF2B5EF4-FFF2-40B4-BE49-F238E27FC236}">
                  <a16:creationId xmlns:a16="http://schemas.microsoft.com/office/drawing/2014/main" id="{59FEA487-DD92-D1F8-E023-32D1D140E269}"/>
                </a:ext>
              </a:extLst>
            </p:cNvPr>
            <p:cNvSpPr>
              <a:spLocks/>
            </p:cNvSpPr>
            <p:nvPr/>
          </p:nvSpPr>
          <p:spPr bwMode="auto">
            <a:xfrm>
              <a:off x="614"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30" name="Freeform 428">
              <a:extLst>
                <a:ext uri="{FF2B5EF4-FFF2-40B4-BE49-F238E27FC236}">
                  <a16:creationId xmlns:a16="http://schemas.microsoft.com/office/drawing/2014/main" id="{CD011972-8657-9FC4-8981-E6256E7EA7CC}"/>
                </a:ext>
              </a:extLst>
            </p:cNvPr>
            <p:cNvSpPr>
              <a:spLocks/>
            </p:cNvSpPr>
            <p:nvPr/>
          </p:nvSpPr>
          <p:spPr bwMode="auto">
            <a:xfrm>
              <a:off x="7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31" name="Freeform 429">
              <a:extLst>
                <a:ext uri="{FF2B5EF4-FFF2-40B4-BE49-F238E27FC236}">
                  <a16:creationId xmlns:a16="http://schemas.microsoft.com/office/drawing/2014/main" id="{10BE251F-13C6-C333-AA59-9304CF69071A}"/>
                </a:ext>
              </a:extLst>
            </p:cNvPr>
            <p:cNvSpPr>
              <a:spLocks/>
            </p:cNvSpPr>
            <p:nvPr/>
          </p:nvSpPr>
          <p:spPr bwMode="auto">
            <a:xfrm>
              <a:off x="8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32" name="Freeform 430">
              <a:extLst>
                <a:ext uri="{FF2B5EF4-FFF2-40B4-BE49-F238E27FC236}">
                  <a16:creationId xmlns:a16="http://schemas.microsoft.com/office/drawing/2014/main" id="{238A7E67-4FF6-94C8-93E4-667B58A54BBC}"/>
                </a:ext>
              </a:extLst>
            </p:cNvPr>
            <p:cNvSpPr>
              <a:spLocks/>
            </p:cNvSpPr>
            <p:nvPr/>
          </p:nvSpPr>
          <p:spPr bwMode="auto">
            <a:xfrm>
              <a:off x="1110"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33" name="Freeform 431">
              <a:extLst>
                <a:ext uri="{FF2B5EF4-FFF2-40B4-BE49-F238E27FC236}">
                  <a16:creationId xmlns:a16="http://schemas.microsoft.com/office/drawing/2014/main" id="{6A1E8142-83D8-3744-A98E-6EA51F40DDAA}"/>
                </a:ext>
              </a:extLst>
            </p:cNvPr>
            <p:cNvSpPr>
              <a:spLocks/>
            </p:cNvSpPr>
            <p:nvPr/>
          </p:nvSpPr>
          <p:spPr bwMode="auto">
            <a:xfrm>
              <a:off x="912"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34" name="Freeform 432">
              <a:extLst>
                <a:ext uri="{FF2B5EF4-FFF2-40B4-BE49-F238E27FC236}">
                  <a16:creationId xmlns:a16="http://schemas.microsoft.com/office/drawing/2014/main" id="{53383720-7DE7-FB09-6DDE-557EE952C9E7}"/>
                </a:ext>
              </a:extLst>
            </p:cNvPr>
            <p:cNvSpPr>
              <a:spLocks/>
            </p:cNvSpPr>
            <p:nvPr/>
          </p:nvSpPr>
          <p:spPr bwMode="auto">
            <a:xfrm>
              <a:off x="1011"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35" name="Freeform 433">
              <a:extLst>
                <a:ext uri="{FF2B5EF4-FFF2-40B4-BE49-F238E27FC236}">
                  <a16:creationId xmlns:a16="http://schemas.microsoft.com/office/drawing/2014/main" id="{B9AFE294-914A-1F44-2D24-DD62909420E9}"/>
                </a:ext>
              </a:extLst>
            </p:cNvPr>
            <p:cNvSpPr>
              <a:spLocks/>
            </p:cNvSpPr>
            <p:nvPr/>
          </p:nvSpPr>
          <p:spPr bwMode="auto">
            <a:xfrm>
              <a:off x="614"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type="oval" w="med" len="med"/>
              <a:tailEnd/>
            </a:ln>
          </p:spPr>
          <p:txBody>
            <a:bodyPr/>
            <a:lstStyle/>
            <a:p>
              <a:endParaRPr lang="en-US"/>
            </a:p>
          </p:txBody>
        </p:sp>
        <p:sp>
          <p:nvSpPr>
            <p:cNvPr id="5236" name="Freeform 434">
              <a:extLst>
                <a:ext uri="{FF2B5EF4-FFF2-40B4-BE49-F238E27FC236}">
                  <a16:creationId xmlns:a16="http://schemas.microsoft.com/office/drawing/2014/main" id="{A649DAF2-75B7-C911-E207-10CDAE9BE5DC}"/>
                </a:ext>
              </a:extLst>
            </p:cNvPr>
            <p:cNvSpPr>
              <a:spLocks/>
            </p:cNvSpPr>
            <p:nvPr/>
          </p:nvSpPr>
          <p:spPr bwMode="auto">
            <a:xfrm>
              <a:off x="7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sp>
          <p:nvSpPr>
            <p:cNvPr id="5237" name="Freeform 435">
              <a:extLst>
                <a:ext uri="{FF2B5EF4-FFF2-40B4-BE49-F238E27FC236}">
                  <a16:creationId xmlns:a16="http://schemas.microsoft.com/office/drawing/2014/main" id="{1D853616-02AD-AB88-2055-9A243831EB62}"/>
                </a:ext>
              </a:extLst>
            </p:cNvPr>
            <p:cNvSpPr>
              <a:spLocks/>
            </p:cNvSpPr>
            <p:nvPr/>
          </p:nvSpPr>
          <p:spPr bwMode="auto">
            <a:xfrm>
              <a:off x="8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sp>
          <p:nvSpPr>
            <p:cNvPr id="5238" name="Freeform 436">
              <a:extLst>
                <a:ext uri="{FF2B5EF4-FFF2-40B4-BE49-F238E27FC236}">
                  <a16:creationId xmlns:a16="http://schemas.microsoft.com/office/drawing/2014/main" id="{6E7724FB-3E1B-0829-5A41-62A64CF7C2C6}"/>
                </a:ext>
              </a:extLst>
            </p:cNvPr>
            <p:cNvSpPr>
              <a:spLocks/>
            </p:cNvSpPr>
            <p:nvPr/>
          </p:nvSpPr>
          <p:spPr bwMode="auto">
            <a:xfrm>
              <a:off x="1110"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type="none" w="med" len="med"/>
            </a:ln>
          </p:spPr>
          <p:txBody>
            <a:bodyPr/>
            <a:lstStyle/>
            <a:p>
              <a:endParaRPr lang="en-US"/>
            </a:p>
          </p:txBody>
        </p:sp>
        <p:sp>
          <p:nvSpPr>
            <p:cNvPr id="5239" name="Freeform 437">
              <a:extLst>
                <a:ext uri="{FF2B5EF4-FFF2-40B4-BE49-F238E27FC236}">
                  <a16:creationId xmlns:a16="http://schemas.microsoft.com/office/drawing/2014/main" id="{0DBBAD13-5334-A657-88D8-E1E793F4A58F}"/>
                </a:ext>
              </a:extLst>
            </p:cNvPr>
            <p:cNvSpPr>
              <a:spLocks/>
            </p:cNvSpPr>
            <p:nvPr/>
          </p:nvSpPr>
          <p:spPr bwMode="auto">
            <a:xfrm>
              <a:off x="912"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sp>
          <p:nvSpPr>
            <p:cNvPr id="5240" name="Freeform 438">
              <a:extLst>
                <a:ext uri="{FF2B5EF4-FFF2-40B4-BE49-F238E27FC236}">
                  <a16:creationId xmlns:a16="http://schemas.microsoft.com/office/drawing/2014/main" id="{79FC98B5-62AC-2595-6044-86272AEC63CA}"/>
                </a:ext>
              </a:extLst>
            </p:cNvPr>
            <p:cNvSpPr>
              <a:spLocks/>
            </p:cNvSpPr>
            <p:nvPr/>
          </p:nvSpPr>
          <p:spPr bwMode="auto">
            <a:xfrm>
              <a:off x="1011"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grpSp>
      <p:grpSp>
        <p:nvGrpSpPr>
          <p:cNvPr id="5241" name="Group 439">
            <a:extLst>
              <a:ext uri="{FF2B5EF4-FFF2-40B4-BE49-F238E27FC236}">
                <a16:creationId xmlns:a16="http://schemas.microsoft.com/office/drawing/2014/main" id="{4AB1CD8C-4BAE-345B-96C2-5B2E4F571FFE}"/>
              </a:ext>
            </a:extLst>
          </p:cNvPr>
          <p:cNvGrpSpPr>
            <a:grpSpLocks/>
          </p:cNvGrpSpPr>
          <p:nvPr/>
        </p:nvGrpSpPr>
        <p:grpSpPr bwMode="auto">
          <a:xfrm flipV="1">
            <a:off x="10949113" y="4745977"/>
            <a:ext cx="604806" cy="211138"/>
            <a:chOff x="614" y="1294"/>
            <a:chExt cx="597" cy="133"/>
          </a:xfrm>
          <a:noFill/>
        </p:grpSpPr>
        <p:sp>
          <p:nvSpPr>
            <p:cNvPr id="5242" name="Freeform 441">
              <a:extLst>
                <a:ext uri="{FF2B5EF4-FFF2-40B4-BE49-F238E27FC236}">
                  <a16:creationId xmlns:a16="http://schemas.microsoft.com/office/drawing/2014/main" id="{FC915D14-4322-0A22-BA56-BA2F618B3BF9}"/>
                </a:ext>
              </a:extLst>
            </p:cNvPr>
            <p:cNvSpPr>
              <a:spLocks/>
            </p:cNvSpPr>
            <p:nvPr/>
          </p:nvSpPr>
          <p:spPr bwMode="auto">
            <a:xfrm>
              <a:off x="614"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43" name="Freeform 442">
              <a:extLst>
                <a:ext uri="{FF2B5EF4-FFF2-40B4-BE49-F238E27FC236}">
                  <a16:creationId xmlns:a16="http://schemas.microsoft.com/office/drawing/2014/main" id="{A2C7A480-DAC0-2FC6-ECE0-C35667FD2B2A}"/>
                </a:ext>
              </a:extLst>
            </p:cNvPr>
            <p:cNvSpPr>
              <a:spLocks/>
            </p:cNvSpPr>
            <p:nvPr/>
          </p:nvSpPr>
          <p:spPr bwMode="auto">
            <a:xfrm>
              <a:off x="7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44" name="Freeform 443">
              <a:extLst>
                <a:ext uri="{FF2B5EF4-FFF2-40B4-BE49-F238E27FC236}">
                  <a16:creationId xmlns:a16="http://schemas.microsoft.com/office/drawing/2014/main" id="{FB1316A9-E0C2-DD6E-3B7D-CA6387D163A5}"/>
                </a:ext>
              </a:extLst>
            </p:cNvPr>
            <p:cNvSpPr>
              <a:spLocks/>
            </p:cNvSpPr>
            <p:nvPr/>
          </p:nvSpPr>
          <p:spPr bwMode="auto">
            <a:xfrm>
              <a:off x="8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45" name="Freeform 444">
              <a:extLst>
                <a:ext uri="{FF2B5EF4-FFF2-40B4-BE49-F238E27FC236}">
                  <a16:creationId xmlns:a16="http://schemas.microsoft.com/office/drawing/2014/main" id="{5505B2E1-2C95-0A84-D547-198F7523D029}"/>
                </a:ext>
              </a:extLst>
            </p:cNvPr>
            <p:cNvSpPr>
              <a:spLocks/>
            </p:cNvSpPr>
            <p:nvPr/>
          </p:nvSpPr>
          <p:spPr bwMode="auto">
            <a:xfrm>
              <a:off x="1110"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46" name="Freeform 445">
              <a:extLst>
                <a:ext uri="{FF2B5EF4-FFF2-40B4-BE49-F238E27FC236}">
                  <a16:creationId xmlns:a16="http://schemas.microsoft.com/office/drawing/2014/main" id="{6ACF749A-E4BA-B0D8-A9B0-5E64FD83ECF4}"/>
                </a:ext>
              </a:extLst>
            </p:cNvPr>
            <p:cNvSpPr>
              <a:spLocks/>
            </p:cNvSpPr>
            <p:nvPr/>
          </p:nvSpPr>
          <p:spPr bwMode="auto">
            <a:xfrm>
              <a:off x="912"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47" name="Freeform 446">
              <a:extLst>
                <a:ext uri="{FF2B5EF4-FFF2-40B4-BE49-F238E27FC236}">
                  <a16:creationId xmlns:a16="http://schemas.microsoft.com/office/drawing/2014/main" id="{1071F80A-E5F5-06D7-C227-A543E4D38A01}"/>
                </a:ext>
              </a:extLst>
            </p:cNvPr>
            <p:cNvSpPr>
              <a:spLocks/>
            </p:cNvSpPr>
            <p:nvPr/>
          </p:nvSpPr>
          <p:spPr bwMode="auto">
            <a:xfrm>
              <a:off x="1011"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a:solidFill>
                <a:srgbClr val="00FF00"/>
              </a:solidFill>
              <a:prstDash val="solid"/>
              <a:round/>
              <a:headEnd/>
              <a:tailEnd/>
            </a:ln>
          </p:spPr>
          <p:txBody>
            <a:bodyPr/>
            <a:lstStyle/>
            <a:p>
              <a:endParaRPr lang="en-US"/>
            </a:p>
          </p:txBody>
        </p:sp>
        <p:sp>
          <p:nvSpPr>
            <p:cNvPr id="5248" name="Freeform 447">
              <a:extLst>
                <a:ext uri="{FF2B5EF4-FFF2-40B4-BE49-F238E27FC236}">
                  <a16:creationId xmlns:a16="http://schemas.microsoft.com/office/drawing/2014/main" id="{9791BFF1-97CE-F4EE-3921-3CE60892004C}"/>
                </a:ext>
              </a:extLst>
            </p:cNvPr>
            <p:cNvSpPr>
              <a:spLocks/>
            </p:cNvSpPr>
            <p:nvPr/>
          </p:nvSpPr>
          <p:spPr bwMode="auto">
            <a:xfrm>
              <a:off x="614"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type="oval" w="med" len="med"/>
              <a:tailEnd/>
            </a:ln>
          </p:spPr>
          <p:txBody>
            <a:bodyPr/>
            <a:lstStyle/>
            <a:p>
              <a:endParaRPr lang="en-US"/>
            </a:p>
          </p:txBody>
        </p:sp>
        <p:sp>
          <p:nvSpPr>
            <p:cNvPr id="5249" name="Freeform 448">
              <a:extLst>
                <a:ext uri="{FF2B5EF4-FFF2-40B4-BE49-F238E27FC236}">
                  <a16:creationId xmlns:a16="http://schemas.microsoft.com/office/drawing/2014/main" id="{E698DCC3-4F20-BC69-2E2B-006CE54513FD}"/>
                </a:ext>
              </a:extLst>
            </p:cNvPr>
            <p:cNvSpPr>
              <a:spLocks/>
            </p:cNvSpPr>
            <p:nvPr/>
          </p:nvSpPr>
          <p:spPr bwMode="auto">
            <a:xfrm>
              <a:off x="7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sp>
          <p:nvSpPr>
            <p:cNvPr id="5250" name="Freeform 449">
              <a:extLst>
                <a:ext uri="{FF2B5EF4-FFF2-40B4-BE49-F238E27FC236}">
                  <a16:creationId xmlns:a16="http://schemas.microsoft.com/office/drawing/2014/main" id="{BD3C3B11-E15E-05CD-9D18-E2D5C47925A6}"/>
                </a:ext>
              </a:extLst>
            </p:cNvPr>
            <p:cNvSpPr>
              <a:spLocks/>
            </p:cNvSpPr>
            <p:nvPr/>
          </p:nvSpPr>
          <p:spPr bwMode="auto">
            <a:xfrm>
              <a:off x="813" y="1294"/>
              <a:ext cx="101" cy="133"/>
            </a:xfrm>
            <a:custGeom>
              <a:avLst/>
              <a:gdLst/>
              <a:ahLst/>
              <a:cxnLst>
                <a:cxn ang="0">
                  <a:pos x="0" y="109"/>
                </a:cxn>
                <a:cxn ang="0">
                  <a:pos x="51" y="11"/>
                </a:cxn>
                <a:cxn ang="0">
                  <a:pos x="98" y="176"/>
                </a:cxn>
                <a:cxn ang="0">
                  <a:pos x="130" y="87"/>
                </a:cxn>
              </a:cxnLst>
              <a:rect l="0" t="0" r="r" b="b"/>
              <a:pathLst>
                <a:path w="130" h="188">
                  <a:moveTo>
                    <a:pt x="0" y="109"/>
                  </a:moveTo>
                  <a:cubicBezTo>
                    <a:pt x="17" y="54"/>
                    <a:pt x="34" y="0"/>
                    <a:pt x="51"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sp>
          <p:nvSpPr>
            <p:cNvPr id="5251" name="Freeform 450">
              <a:extLst>
                <a:ext uri="{FF2B5EF4-FFF2-40B4-BE49-F238E27FC236}">
                  <a16:creationId xmlns:a16="http://schemas.microsoft.com/office/drawing/2014/main" id="{483F7485-6066-A6C1-93C0-BBE836E617E4}"/>
                </a:ext>
              </a:extLst>
            </p:cNvPr>
            <p:cNvSpPr>
              <a:spLocks/>
            </p:cNvSpPr>
            <p:nvPr/>
          </p:nvSpPr>
          <p:spPr bwMode="auto">
            <a:xfrm>
              <a:off x="1110"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type="none" w="med" len="med"/>
            </a:ln>
          </p:spPr>
          <p:txBody>
            <a:bodyPr/>
            <a:lstStyle/>
            <a:p>
              <a:endParaRPr lang="en-US"/>
            </a:p>
          </p:txBody>
        </p:sp>
        <p:sp>
          <p:nvSpPr>
            <p:cNvPr id="5252" name="Freeform 451">
              <a:extLst>
                <a:ext uri="{FF2B5EF4-FFF2-40B4-BE49-F238E27FC236}">
                  <a16:creationId xmlns:a16="http://schemas.microsoft.com/office/drawing/2014/main" id="{51D3B863-A1BF-5063-EEBD-7C0F19BEA3FD}"/>
                </a:ext>
              </a:extLst>
            </p:cNvPr>
            <p:cNvSpPr>
              <a:spLocks/>
            </p:cNvSpPr>
            <p:nvPr/>
          </p:nvSpPr>
          <p:spPr bwMode="auto">
            <a:xfrm>
              <a:off x="912"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sp>
          <p:nvSpPr>
            <p:cNvPr id="5253" name="Freeform 452">
              <a:extLst>
                <a:ext uri="{FF2B5EF4-FFF2-40B4-BE49-F238E27FC236}">
                  <a16:creationId xmlns:a16="http://schemas.microsoft.com/office/drawing/2014/main" id="{E4A329BD-1387-6581-379B-16B9F331EEA8}"/>
                </a:ext>
              </a:extLst>
            </p:cNvPr>
            <p:cNvSpPr>
              <a:spLocks/>
            </p:cNvSpPr>
            <p:nvPr/>
          </p:nvSpPr>
          <p:spPr bwMode="auto">
            <a:xfrm>
              <a:off x="1011" y="1294"/>
              <a:ext cx="101" cy="133"/>
            </a:xfrm>
            <a:custGeom>
              <a:avLst/>
              <a:gdLst/>
              <a:ahLst/>
              <a:cxnLst>
                <a:cxn ang="0">
                  <a:pos x="0" y="109"/>
                </a:cxn>
                <a:cxn ang="0">
                  <a:pos x="50" y="11"/>
                </a:cxn>
                <a:cxn ang="0">
                  <a:pos x="98" y="176"/>
                </a:cxn>
                <a:cxn ang="0">
                  <a:pos x="130" y="87"/>
                </a:cxn>
              </a:cxnLst>
              <a:rect l="0" t="0" r="r" b="b"/>
              <a:pathLst>
                <a:path w="130" h="188">
                  <a:moveTo>
                    <a:pt x="0" y="109"/>
                  </a:moveTo>
                  <a:cubicBezTo>
                    <a:pt x="17" y="54"/>
                    <a:pt x="34" y="0"/>
                    <a:pt x="50" y="11"/>
                  </a:cubicBezTo>
                  <a:cubicBezTo>
                    <a:pt x="67" y="22"/>
                    <a:pt x="85" y="163"/>
                    <a:pt x="98" y="176"/>
                  </a:cubicBezTo>
                  <a:cubicBezTo>
                    <a:pt x="112" y="188"/>
                    <a:pt x="121" y="137"/>
                    <a:pt x="130" y="87"/>
                  </a:cubicBezTo>
                </a:path>
              </a:pathLst>
            </a:custGeom>
            <a:grpFill/>
            <a:ln w="19050" cap="rnd" cmpd="sng">
              <a:solidFill>
                <a:srgbClr val="00FF00"/>
              </a:solidFill>
              <a:prstDash val="solid"/>
              <a:round/>
              <a:headEnd/>
              <a:tailEnd/>
            </a:ln>
          </p:spPr>
          <p:txBody>
            <a:bodyPr/>
            <a:lstStyle/>
            <a:p>
              <a:endParaRPr lang="en-US"/>
            </a:p>
          </p:txBody>
        </p:sp>
      </p:grpSp>
      <mc:AlternateContent xmlns:mc="http://schemas.openxmlformats.org/markup-compatibility/2006" xmlns:a14="http://schemas.microsoft.com/office/drawing/2010/main">
        <mc:Choice Requires="a14">
          <p:sp>
            <p:nvSpPr>
              <p:cNvPr id="5254" name="Object 453">
                <a:extLst>
                  <a:ext uri="{FF2B5EF4-FFF2-40B4-BE49-F238E27FC236}">
                    <a16:creationId xmlns:a16="http://schemas.microsoft.com/office/drawing/2014/main" id="{7FDA9D07-F374-9BD1-BE7D-27BA5D519082}"/>
                  </a:ext>
                </a:extLst>
              </p:cNvPr>
              <p:cNvSpPr txBox="1"/>
              <p:nvPr/>
            </p:nvSpPr>
            <p:spPr bwMode="auto">
              <a:xfrm>
                <a:off x="5682937" y="4660257"/>
                <a:ext cx="127000" cy="139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𝑢</m:t>
                      </m:r>
                    </m:oMath>
                  </m:oMathPara>
                </a14:m>
                <a:endParaRPr lang="en-US" sz="800" dirty="0"/>
              </a:p>
            </p:txBody>
          </p:sp>
        </mc:Choice>
        <mc:Fallback xmlns="">
          <p:sp>
            <p:nvSpPr>
              <p:cNvPr id="5254" name="Object 453">
                <a:extLst>
                  <a:ext uri="{FF2B5EF4-FFF2-40B4-BE49-F238E27FC236}">
                    <a16:creationId xmlns:a16="http://schemas.microsoft.com/office/drawing/2014/main" id="{7FDA9D07-F374-9BD1-BE7D-27BA5D519082}"/>
                  </a:ext>
                </a:extLst>
              </p:cNvPr>
              <p:cNvSpPr txBox="1">
                <a:spLocks noRot="1" noChangeAspect="1" noMove="1" noResize="1" noEditPoints="1" noAdjustHandles="1" noChangeArrowheads="1" noChangeShapeType="1" noTextEdit="1"/>
              </p:cNvSpPr>
              <p:nvPr/>
            </p:nvSpPr>
            <p:spPr bwMode="auto">
              <a:xfrm>
                <a:off x="5682937" y="4660257"/>
                <a:ext cx="127000" cy="139700"/>
              </a:xfrm>
              <a:prstGeom prst="rect">
                <a:avLst/>
              </a:prstGeom>
              <a:blipFill>
                <a:blip r:embed="rId6"/>
                <a:stretch>
                  <a:fillRect r="-19048"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55" name="Object 454">
                <a:extLst>
                  <a:ext uri="{FF2B5EF4-FFF2-40B4-BE49-F238E27FC236}">
                    <a16:creationId xmlns:a16="http://schemas.microsoft.com/office/drawing/2014/main" id="{33728187-4830-A323-E16F-913EF2E936DD}"/>
                  </a:ext>
                </a:extLst>
              </p:cNvPr>
              <p:cNvSpPr txBox="1"/>
              <p:nvPr/>
            </p:nvSpPr>
            <p:spPr bwMode="auto">
              <a:xfrm>
                <a:off x="5682937" y="4784082"/>
                <a:ext cx="127000" cy="139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𝑢</m:t>
                      </m:r>
                    </m:oMath>
                  </m:oMathPara>
                </a14:m>
                <a:endParaRPr lang="en-US" sz="800"/>
              </a:p>
            </p:txBody>
          </p:sp>
        </mc:Choice>
        <mc:Fallback xmlns="">
          <p:sp>
            <p:nvSpPr>
              <p:cNvPr id="5255" name="Object 454">
                <a:extLst>
                  <a:ext uri="{FF2B5EF4-FFF2-40B4-BE49-F238E27FC236}">
                    <a16:creationId xmlns:a16="http://schemas.microsoft.com/office/drawing/2014/main" id="{33728187-4830-A323-E16F-913EF2E936DD}"/>
                  </a:ext>
                </a:extLst>
              </p:cNvPr>
              <p:cNvSpPr txBox="1">
                <a:spLocks noRot="1" noChangeAspect="1" noMove="1" noResize="1" noEditPoints="1" noAdjustHandles="1" noChangeArrowheads="1" noChangeShapeType="1" noTextEdit="1"/>
              </p:cNvSpPr>
              <p:nvPr/>
            </p:nvSpPr>
            <p:spPr bwMode="auto">
              <a:xfrm>
                <a:off x="5682937" y="4784082"/>
                <a:ext cx="127000" cy="139700"/>
              </a:xfrm>
              <a:prstGeom prst="rect">
                <a:avLst/>
              </a:prstGeom>
              <a:blipFill>
                <a:blip r:embed="rId7"/>
                <a:stretch>
                  <a:fillRect r="-19048"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56" name="Object 455">
                <a:extLst>
                  <a:ext uri="{FF2B5EF4-FFF2-40B4-BE49-F238E27FC236}">
                    <a16:creationId xmlns:a16="http://schemas.microsoft.com/office/drawing/2014/main" id="{F62457C7-7A55-9C7D-44D4-1A17422365C8}"/>
                  </a:ext>
                </a:extLst>
              </p:cNvPr>
              <p:cNvSpPr txBox="1"/>
              <p:nvPr/>
            </p:nvSpPr>
            <p:spPr bwMode="auto">
              <a:xfrm>
                <a:off x="5657537" y="4922195"/>
                <a:ext cx="139700" cy="1778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𝑑</m:t>
                      </m:r>
                    </m:oMath>
                  </m:oMathPara>
                </a14:m>
                <a:endParaRPr lang="en-US" sz="800" dirty="0"/>
              </a:p>
            </p:txBody>
          </p:sp>
        </mc:Choice>
        <mc:Fallback xmlns="">
          <p:sp>
            <p:nvSpPr>
              <p:cNvPr id="5256" name="Object 455">
                <a:extLst>
                  <a:ext uri="{FF2B5EF4-FFF2-40B4-BE49-F238E27FC236}">
                    <a16:creationId xmlns:a16="http://schemas.microsoft.com/office/drawing/2014/main" id="{F62457C7-7A55-9C7D-44D4-1A17422365C8}"/>
                  </a:ext>
                </a:extLst>
              </p:cNvPr>
              <p:cNvSpPr txBox="1">
                <a:spLocks noRot="1" noChangeAspect="1" noMove="1" noResize="1" noEditPoints="1" noAdjustHandles="1" noChangeArrowheads="1" noChangeShapeType="1" noTextEdit="1"/>
              </p:cNvSpPr>
              <p:nvPr/>
            </p:nvSpPr>
            <p:spPr bwMode="auto">
              <a:xfrm>
                <a:off x="5657537" y="4922195"/>
                <a:ext cx="139700" cy="177800"/>
              </a:xfrm>
              <a:prstGeom prst="rect">
                <a:avLst/>
              </a:prstGeom>
              <a:blipFill>
                <a:blip r:embed="rId8"/>
                <a:stretch>
                  <a:fillRect r="-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57" name="Object 456">
                <a:extLst>
                  <a:ext uri="{FF2B5EF4-FFF2-40B4-BE49-F238E27FC236}">
                    <a16:creationId xmlns:a16="http://schemas.microsoft.com/office/drawing/2014/main" id="{E36361A2-5D98-207C-2F29-E4EECAF2AB0D}"/>
                  </a:ext>
                </a:extLst>
              </p:cNvPr>
              <p:cNvSpPr txBox="1"/>
              <p:nvPr/>
            </p:nvSpPr>
            <p:spPr bwMode="auto">
              <a:xfrm>
                <a:off x="5706749" y="6041382"/>
                <a:ext cx="127000" cy="139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𝑢</m:t>
                      </m:r>
                    </m:oMath>
                  </m:oMathPara>
                </a14:m>
                <a:endParaRPr lang="en-US" sz="800"/>
              </a:p>
            </p:txBody>
          </p:sp>
        </mc:Choice>
        <mc:Fallback xmlns="">
          <p:sp>
            <p:nvSpPr>
              <p:cNvPr id="5257" name="Object 456">
                <a:extLst>
                  <a:ext uri="{FF2B5EF4-FFF2-40B4-BE49-F238E27FC236}">
                    <a16:creationId xmlns:a16="http://schemas.microsoft.com/office/drawing/2014/main" id="{E36361A2-5D98-207C-2F29-E4EECAF2AB0D}"/>
                  </a:ext>
                </a:extLst>
              </p:cNvPr>
              <p:cNvSpPr txBox="1">
                <a:spLocks noRot="1" noChangeAspect="1" noMove="1" noResize="1" noEditPoints="1" noAdjustHandles="1" noChangeArrowheads="1" noChangeShapeType="1" noTextEdit="1"/>
              </p:cNvSpPr>
              <p:nvPr/>
            </p:nvSpPr>
            <p:spPr bwMode="auto">
              <a:xfrm>
                <a:off x="5706749" y="6041382"/>
                <a:ext cx="127000" cy="139700"/>
              </a:xfrm>
              <a:prstGeom prst="rect">
                <a:avLst/>
              </a:prstGeom>
              <a:blipFill>
                <a:blip r:embed="rId6"/>
                <a:stretch>
                  <a:fillRect r="-19048"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58" name="Object 457">
                <a:extLst>
                  <a:ext uri="{FF2B5EF4-FFF2-40B4-BE49-F238E27FC236}">
                    <a16:creationId xmlns:a16="http://schemas.microsoft.com/office/drawing/2014/main" id="{BFBC432A-8940-A84A-B909-E498881993E0}"/>
                  </a:ext>
                </a:extLst>
              </p:cNvPr>
              <p:cNvSpPr txBox="1"/>
              <p:nvPr/>
            </p:nvSpPr>
            <p:spPr bwMode="auto">
              <a:xfrm>
                <a:off x="5706749" y="6165207"/>
                <a:ext cx="127000" cy="139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𝑢</m:t>
                      </m:r>
                    </m:oMath>
                  </m:oMathPara>
                </a14:m>
                <a:endParaRPr lang="en-US" sz="800"/>
              </a:p>
            </p:txBody>
          </p:sp>
        </mc:Choice>
        <mc:Fallback xmlns="">
          <p:sp>
            <p:nvSpPr>
              <p:cNvPr id="5258" name="Object 457">
                <a:extLst>
                  <a:ext uri="{FF2B5EF4-FFF2-40B4-BE49-F238E27FC236}">
                    <a16:creationId xmlns:a16="http://schemas.microsoft.com/office/drawing/2014/main" id="{BFBC432A-8940-A84A-B909-E498881993E0}"/>
                  </a:ext>
                </a:extLst>
              </p:cNvPr>
              <p:cNvSpPr txBox="1">
                <a:spLocks noRot="1" noChangeAspect="1" noMove="1" noResize="1" noEditPoints="1" noAdjustHandles="1" noChangeArrowheads="1" noChangeShapeType="1" noTextEdit="1"/>
              </p:cNvSpPr>
              <p:nvPr/>
            </p:nvSpPr>
            <p:spPr bwMode="auto">
              <a:xfrm>
                <a:off x="5706749" y="6165207"/>
                <a:ext cx="127000" cy="139700"/>
              </a:xfrm>
              <a:prstGeom prst="rect">
                <a:avLst/>
              </a:prstGeom>
              <a:blipFill>
                <a:blip r:embed="rId6"/>
                <a:stretch>
                  <a:fillRect r="-19048"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59" name="Object 458">
                <a:extLst>
                  <a:ext uri="{FF2B5EF4-FFF2-40B4-BE49-F238E27FC236}">
                    <a16:creationId xmlns:a16="http://schemas.microsoft.com/office/drawing/2014/main" id="{48D37723-29A2-5A93-78B7-E70CAC5FD38F}"/>
                  </a:ext>
                </a:extLst>
              </p:cNvPr>
              <p:cNvSpPr txBox="1"/>
              <p:nvPr/>
            </p:nvSpPr>
            <p:spPr bwMode="auto">
              <a:xfrm>
                <a:off x="5681349" y="6303320"/>
                <a:ext cx="139700" cy="1778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𝑑</m:t>
                      </m:r>
                    </m:oMath>
                  </m:oMathPara>
                </a14:m>
                <a:endParaRPr lang="en-US" sz="800"/>
              </a:p>
            </p:txBody>
          </p:sp>
        </mc:Choice>
        <mc:Fallback xmlns="">
          <p:sp>
            <p:nvSpPr>
              <p:cNvPr id="5259" name="Object 458">
                <a:extLst>
                  <a:ext uri="{FF2B5EF4-FFF2-40B4-BE49-F238E27FC236}">
                    <a16:creationId xmlns:a16="http://schemas.microsoft.com/office/drawing/2014/main" id="{48D37723-29A2-5A93-78B7-E70CAC5FD38F}"/>
                  </a:ext>
                </a:extLst>
              </p:cNvPr>
              <p:cNvSpPr txBox="1">
                <a:spLocks noRot="1" noChangeAspect="1" noMove="1" noResize="1" noEditPoints="1" noAdjustHandles="1" noChangeArrowheads="1" noChangeShapeType="1" noTextEdit="1"/>
              </p:cNvSpPr>
              <p:nvPr/>
            </p:nvSpPr>
            <p:spPr bwMode="auto">
              <a:xfrm>
                <a:off x="5681349" y="6303320"/>
                <a:ext cx="139700" cy="177800"/>
              </a:xfrm>
              <a:prstGeom prst="rect">
                <a:avLst/>
              </a:prstGeom>
              <a:blipFill>
                <a:blip r:embed="rId9"/>
                <a:stretch>
                  <a:fillRect r="-21739"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60" name="Object 459">
                <a:extLst>
                  <a:ext uri="{FF2B5EF4-FFF2-40B4-BE49-F238E27FC236}">
                    <a16:creationId xmlns:a16="http://schemas.microsoft.com/office/drawing/2014/main" id="{E30643C5-AE57-F2A0-ABA3-2C6FA7E1E38D}"/>
                  </a:ext>
                </a:extLst>
              </p:cNvPr>
              <p:cNvSpPr txBox="1"/>
              <p:nvPr/>
            </p:nvSpPr>
            <p:spPr bwMode="auto">
              <a:xfrm>
                <a:off x="6424299" y="5252395"/>
                <a:ext cx="139700" cy="1651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𝑔</m:t>
                      </m:r>
                    </m:oMath>
                  </m:oMathPara>
                </a14:m>
                <a:endParaRPr lang="en-US" sz="800" dirty="0"/>
              </a:p>
            </p:txBody>
          </p:sp>
        </mc:Choice>
        <mc:Fallback xmlns="">
          <p:sp>
            <p:nvSpPr>
              <p:cNvPr id="5260" name="Object 459">
                <a:extLst>
                  <a:ext uri="{FF2B5EF4-FFF2-40B4-BE49-F238E27FC236}">
                    <a16:creationId xmlns:a16="http://schemas.microsoft.com/office/drawing/2014/main" id="{E30643C5-AE57-F2A0-ABA3-2C6FA7E1E38D}"/>
                  </a:ext>
                </a:extLst>
              </p:cNvPr>
              <p:cNvSpPr txBox="1">
                <a:spLocks noRot="1" noChangeAspect="1" noMove="1" noResize="1" noEditPoints="1" noAdjustHandles="1" noChangeArrowheads="1" noChangeShapeType="1" noTextEdit="1"/>
              </p:cNvSpPr>
              <p:nvPr/>
            </p:nvSpPr>
            <p:spPr bwMode="auto">
              <a:xfrm>
                <a:off x="6424299" y="5252395"/>
                <a:ext cx="139700" cy="165100"/>
              </a:xfrm>
              <a:prstGeom prst="rect">
                <a:avLst/>
              </a:prstGeom>
              <a:blipFill>
                <a:blip r:embed="rId10"/>
                <a:stretch>
                  <a:fillRect r="-21739"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61" name="Object 460">
                <a:extLst>
                  <a:ext uri="{FF2B5EF4-FFF2-40B4-BE49-F238E27FC236}">
                    <a16:creationId xmlns:a16="http://schemas.microsoft.com/office/drawing/2014/main" id="{E713743E-6F6D-C422-C9C0-267E7D4069AD}"/>
                  </a:ext>
                </a:extLst>
              </p:cNvPr>
              <p:cNvSpPr txBox="1"/>
              <p:nvPr/>
            </p:nvSpPr>
            <p:spPr bwMode="auto">
              <a:xfrm>
                <a:off x="6466114" y="5706151"/>
                <a:ext cx="139700" cy="1651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𝑔</m:t>
                      </m:r>
                    </m:oMath>
                  </m:oMathPara>
                </a14:m>
                <a:endParaRPr lang="en-US" sz="800" dirty="0"/>
              </a:p>
            </p:txBody>
          </p:sp>
        </mc:Choice>
        <mc:Fallback xmlns="">
          <p:sp>
            <p:nvSpPr>
              <p:cNvPr id="5261" name="Object 460">
                <a:extLst>
                  <a:ext uri="{FF2B5EF4-FFF2-40B4-BE49-F238E27FC236}">
                    <a16:creationId xmlns:a16="http://schemas.microsoft.com/office/drawing/2014/main" id="{E713743E-6F6D-C422-C9C0-267E7D4069AD}"/>
                  </a:ext>
                </a:extLst>
              </p:cNvPr>
              <p:cNvSpPr txBox="1">
                <a:spLocks noRot="1" noChangeAspect="1" noMove="1" noResize="1" noEditPoints="1" noAdjustHandles="1" noChangeArrowheads="1" noChangeShapeType="1" noTextEdit="1"/>
              </p:cNvSpPr>
              <p:nvPr/>
            </p:nvSpPr>
            <p:spPr bwMode="auto">
              <a:xfrm>
                <a:off x="6466114" y="5706151"/>
                <a:ext cx="139700" cy="165100"/>
              </a:xfrm>
              <a:prstGeom prst="rect">
                <a:avLst/>
              </a:prstGeom>
              <a:blipFill>
                <a:blip r:embed="rId11"/>
                <a:stretch>
                  <a:fillRect r="-21739"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62" name="Object 461">
                <a:extLst>
                  <a:ext uri="{FF2B5EF4-FFF2-40B4-BE49-F238E27FC236}">
                    <a16:creationId xmlns:a16="http://schemas.microsoft.com/office/drawing/2014/main" id="{D053CE63-0236-13DB-B225-E40287A6AF86}"/>
                  </a:ext>
                </a:extLst>
              </p:cNvPr>
              <p:cNvSpPr txBox="1"/>
              <p:nvPr/>
            </p:nvSpPr>
            <p:spPr bwMode="auto">
              <a:xfrm>
                <a:off x="6773549" y="5353995"/>
                <a:ext cx="88900" cy="1524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𝑡</m:t>
                      </m:r>
                    </m:oMath>
                  </m:oMathPara>
                </a14:m>
                <a:endParaRPr lang="en-US" sz="800"/>
              </a:p>
            </p:txBody>
          </p:sp>
        </mc:Choice>
        <mc:Fallback xmlns="">
          <p:sp>
            <p:nvSpPr>
              <p:cNvPr id="5262" name="Object 461">
                <a:extLst>
                  <a:ext uri="{FF2B5EF4-FFF2-40B4-BE49-F238E27FC236}">
                    <a16:creationId xmlns:a16="http://schemas.microsoft.com/office/drawing/2014/main" id="{D053CE63-0236-13DB-B225-E40287A6AF86}"/>
                  </a:ext>
                </a:extLst>
              </p:cNvPr>
              <p:cNvSpPr txBox="1">
                <a:spLocks noRot="1" noChangeAspect="1" noMove="1" noResize="1" noEditPoints="1" noAdjustHandles="1" noChangeArrowheads="1" noChangeShapeType="1" noTextEdit="1"/>
              </p:cNvSpPr>
              <p:nvPr/>
            </p:nvSpPr>
            <p:spPr bwMode="auto">
              <a:xfrm>
                <a:off x="6773549" y="5353995"/>
                <a:ext cx="88900" cy="152400"/>
              </a:xfrm>
              <a:prstGeom prst="rect">
                <a:avLst/>
              </a:prstGeom>
              <a:blipFill>
                <a:blip r:embed="rId12"/>
                <a:stretch>
                  <a:fillRect r="-33333"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63" name="Object 462">
                <a:extLst>
                  <a:ext uri="{FF2B5EF4-FFF2-40B4-BE49-F238E27FC236}">
                    <a16:creationId xmlns:a16="http://schemas.microsoft.com/office/drawing/2014/main" id="{C74CECC4-2825-9670-3A5A-E9705665DECA}"/>
                  </a:ext>
                </a:extLst>
              </p:cNvPr>
              <p:cNvSpPr txBox="1"/>
              <p:nvPr/>
            </p:nvSpPr>
            <p:spPr bwMode="auto">
              <a:xfrm>
                <a:off x="7106924" y="5150795"/>
                <a:ext cx="153254" cy="1778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800" i="1">
                              <a:solidFill>
                                <a:srgbClr val="00FF00"/>
                              </a:solidFill>
                              <a:latin typeface="Cambria Math" panose="02040503050406030204" pitchFamily="18" charset="0"/>
                            </a:rPr>
                          </m:ctrlPr>
                        </m:accPr>
                        <m:e>
                          <m:r>
                            <a:rPr lang="en-US" sz="800" i="1">
                              <a:solidFill>
                                <a:srgbClr val="00FF00"/>
                              </a:solidFill>
                              <a:latin typeface="Cambria Math" panose="02040503050406030204" pitchFamily="18" charset="0"/>
                            </a:rPr>
                            <m:t>𝑡</m:t>
                          </m:r>
                        </m:e>
                      </m:acc>
                    </m:oMath>
                  </m:oMathPara>
                </a14:m>
                <a:endParaRPr lang="en-US" sz="800"/>
              </a:p>
            </p:txBody>
          </p:sp>
        </mc:Choice>
        <mc:Fallback xmlns="">
          <p:sp>
            <p:nvSpPr>
              <p:cNvPr id="5263" name="Object 462">
                <a:extLst>
                  <a:ext uri="{FF2B5EF4-FFF2-40B4-BE49-F238E27FC236}">
                    <a16:creationId xmlns:a16="http://schemas.microsoft.com/office/drawing/2014/main" id="{C74CECC4-2825-9670-3A5A-E9705665DECA}"/>
                  </a:ext>
                </a:extLst>
              </p:cNvPr>
              <p:cNvSpPr txBox="1">
                <a:spLocks noRot="1" noChangeAspect="1" noMove="1" noResize="1" noEditPoints="1" noAdjustHandles="1" noChangeArrowheads="1" noChangeShapeType="1" noTextEdit="1"/>
              </p:cNvSpPr>
              <p:nvPr/>
            </p:nvSpPr>
            <p:spPr bwMode="auto">
              <a:xfrm>
                <a:off x="7106924" y="5150795"/>
                <a:ext cx="153254" cy="17780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64" name="Object 463">
                <a:extLst>
                  <a:ext uri="{FF2B5EF4-FFF2-40B4-BE49-F238E27FC236}">
                    <a16:creationId xmlns:a16="http://schemas.microsoft.com/office/drawing/2014/main" id="{DD5D4EE2-E559-2A4D-5680-F73248B64C34}"/>
                  </a:ext>
                </a:extLst>
              </p:cNvPr>
              <p:cNvSpPr txBox="1"/>
              <p:nvPr/>
            </p:nvSpPr>
            <p:spPr bwMode="auto">
              <a:xfrm>
                <a:off x="7278374" y="5673082"/>
                <a:ext cx="88900" cy="1524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𝑡</m:t>
                      </m:r>
                    </m:oMath>
                  </m:oMathPara>
                </a14:m>
                <a:endParaRPr lang="en-US" sz="800" dirty="0"/>
              </a:p>
            </p:txBody>
          </p:sp>
        </mc:Choice>
        <mc:Fallback xmlns="">
          <p:sp>
            <p:nvSpPr>
              <p:cNvPr id="5264" name="Object 463">
                <a:extLst>
                  <a:ext uri="{FF2B5EF4-FFF2-40B4-BE49-F238E27FC236}">
                    <a16:creationId xmlns:a16="http://schemas.microsoft.com/office/drawing/2014/main" id="{DD5D4EE2-E559-2A4D-5680-F73248B64C34}"/>
                  </a:ext>
                </a:extLst>
              </p:cNvPr>
              <p:cNvSpPr txBox="1">
                <a:spLocks noRot="1" noChangeAspect="1" noMove="1" noResize="1" noEditPoints="1" noAdjustHandles="1" noChangeArrowheads="1" noChangeShapeType="1" noTextEdit="1"/>
              </p:cNvSpPr>
              <p:nvPr/>
            </p:nvSpPr>
            <p:spPr bwMode="auto">
              <a:xfrm>
                <a:off x="7278374" y="5673082"/>
                <a:ext cx="88900" cy="152400"/>
              </a:xfrm>
              <a:prstGeom prst="rect">
                <a:avLst/>
              </a:prstGeom>
              <a:blipFill>
                <a:blip r:embed="rId14"/>
                <a:stretch>
                  <a:fillRect r="-33333"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65" name="Object 464">
                <a:extLst>
                  <a:ext uri="{FF2B5EF4-FFF2-40B4-BE49-F238E27FC236}">
                    <a16:creationId xmlns:a16="http://schemas.microsoft.com/office/drawing/2014/main" id="{71C25F8B-90AF-BB95-7C8A-B5AF4BD3DB39}"/>
                  </a:ext>
                </a:extLst>
              </p:cNvPr>
              <p:cNvSpPr txBox="1"/>
              <p:nvPr/>
            </p:nvSpPr>
            <p:spPr bwMode="auto">
              <a:xfrm>
                <a:off x="7495862" y="5357170"/>
                <a:ext cx="177800" cy="1651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𝐻</m:t>
                      </m:r>
                    </m:oMath>
                  </m:oMathPara>
                </a14:m>
                <a:endParaRPr lang="en-US" sz="800" dirty="0"/>
              </a:p>
            </p:txBody>
          </p:sp>
        </mc:Choice>
        <mc:Fallback xmlns="">
          <p:sp>
            <p:nvSpPr>
              <p:cNvPr id="5265" name="Object 464">
                <a:extLst>
                  <a:ext uri="{FF2B5EF4-FFF2-40B4-BE49-F238E27FC236}">
                    <a16:creationId xmlns:a16="http://schemas.microsoft.com/office/drawing/2014/main" id="{71C25F8B-90AF-BB95-7C8A-B5AF4BD3DB39}"/>
                  </a:ext>
                </a:extLst>
              </p:cNvPr>
              <p:cNvSpPr txBox="1">
                <a:spLocks noRot="1" noChangeAspect="1" noMove="1" noResize="1" noEditPoints="1" noAdjustHandles="1" noChangeArrowheads="1" noChangeShapeType="1" noTextEdit="1"/>
              </p:cNvSpPr>
              <p:nvPr/>
            </p:nvSpPr>
            <p:spPr bwMode="auto">
              <a:xfrm>
                <a:off x="7495862" y="5357170"/>
                <a:ext cx="177800" cy="165100"/>
              </a:xfrm>
              <a:prstGeom prst="rect">
                <a:avLst/>
              </a:prstGeom>
              <a:blipFill>
                <a:blip r:embed="rId15"/>
                <a:stretch>
                  <a:fillRect r="-10345"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66" name="Object 465">
                <a:extLst>
                  <a:ext uri="{FF2B5EF4-FFF2-40B4-BE49-F238E27FC236}">
                    <a16:creationId xmlns:a16="http://schemas.microsoft.com/office/drawing/2014/main" id="{9022193E-E851-10D0-1907-532C5519354C}"/>
                  </a:ext>
                </a:extLst>
              </p:cNvPr>
              <p:cNvSpPr txBox="1"/>
              <p:nvPr/>
            </p:nvSpPr>
            <p:spPr bwMode="auto">
              <a:xfrm>
                <a:off x="7959412" y="5217470"/>
                <a:ext cx="127000" cy="1778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𝑏</m:t>
                      </m:r>
                    </m:oMath>
                  </m:oMathPara>
                </a14:m>
                <a:endParaRPr lang="en-US" sz="800" dirty="0"/>
              </a:p>
            </p:txBody>
          </p:sp>
        </mc:Choice>
        <mc:Fallback xmlns="">
          <p:sp>
            <p:nvSpPr>
              <p:cNvPr id="5266" name="Object 465">
                <a:extLst>
                  <a:ext uri="{FF2B5EF4-FFF2-40B4-BE49-F238E27FC236}">
                    <a16:creationId xmlns:a16="http://schemas.microsoft.com/office/drawing/2014/main" id="{9022193E-E851-10D0-1907-532C5519354C}"/>
                  </a:ext>
                </a:extLst>
              </p:cNvPr>
              <p:cNvSpPr txBox="1">
                <a:spLocks noRot="1" noChangeAspect="1" noMove="1" noResize="1" noEditPoints="1" noAdjustHandles="1" noChangeArrowheads="1" noChangeShapeType="1" noTextEdit="1"/>
              </p:cNvSpPr>
              <p:nvPr/>
            </p:nvSpPr>
            <p:spPr bwMode="auto">
              <a:xfrm>
                <a:off x="7959412" y="5217470"/>
                <a:ext cx="127000" cy="177800"/>
              </a:xfrm>
              <a:prstGeom prst="rect">
                <a:avLst/>
              </a:prstGeom>
              <a:blipFill>
                <a:blip r:embed="rId16"/>
                <a:stretch>
                  <a:fillRect r="-23810"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67" name="Object 466">
                <a:extLst>
                  <a:ext uri="{FF2B5EF4-FFF2-40B4-BE49-F238E27FC236}">
                    <a16:creationId xmlns:a16="http://schemas.microsoft.com/office/drawing/2014/main" id="{E15044C6-28D4-B78B-ED65-AE4ACF10664B}"/>
                  </a:ext>
                </a:extLst>
              </p:cNvPr>
              <p:cNvSpPr txBox="1"/>
              <p:nvPr/>
            </p:nvSpPr>
            <p:spPr bwMode="auto">
              <a:xfrm>
                <a:off x="7876862" y="5700070"/>
                <a:ext cx="139700" cy="203200"/>
              </a:xfrm>
              <a:prstGeom prst="rect">
                <a:avLst/>
              </a:prstGeom>
              <a:noFill/>
            </p:spPr>
            <p:txBody>
              <a:bodyPr>
                <a:normAutofit fontScale="475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FF00"/>
                              </a:solidFill>
                              <a:latin typeface="Cambria Math" panose="02040503050406030204" pitchFamily="18" charset="0"/>
                            </a:rPr>
                          </m:ctrlPr>
                        </m:accPr>
                        <m:e>
                          <m:r>
                            <a:rPr lang="en-US" i="1">
                              <a:solidFill>
                                <a:srgbClr val="00FF00"/>
                              </a:solidFill>
                              <a:latin typeface="Cambria Math" panose="02040503050406030204" pitchFamily="18" charset="0"/>
                            </a:rPr>
                            <m:t>𝑏</m:t>
                          </m:r>
                        </m:e>
                      </m:acc>
                    </m:oMath>
                  </m:oMathPara>
                </a14:m>
                <a:endParaRPr lang="en-US" dirty="0"/>
              </a:p>
            </p:txBody>
          </p:sp>
        </mc:Choice>
        <mc:Fallback xmlns="">
          <p:sp>
            <p:nvSpPr>
              <p:cNvPr id="5267" name="Object 466">
                <a:extLst>
                  <a:ext uri="{FF2B5EF4-FFF2-40B4-BE49-F238E27FC236}">
                    <a16:creationId xmlns:a16="http://schemas.microsoft.com/office/drawing/2014/main" id="{E15044C6-28D4-B78B-ED65-AE4ACF10664B}"/>
                  </a:ext>
                </a:extLst>
              </p:cNvPr>
              <p:cNvSpPr txBox="1">
                <a:spLocks noRot="1" noChangeAspect="1" noMove="1" noResize="1" noEditPoints="1" noAdjustHandles="1" noChangeArrowheads="1" noChangeShapeType="1" noTextEdit="1"/>
              </p:cNvSpPr>
              <p:nvPr/>
            </p:nvSpPr>
            <p:spPr bwMode="auto">
              <a:xfrm>
                <a:off x="7876862" y="5700070"/>
                <a:ext cx="139700" cy="203200"/>
              </a:xfrm>
              <a:prstGeom prst="rect">
                <a:avLst/>
              </a:prstGeom>
              <a:blipFill>
                <a:blip r:embed="rId17"/>
                <a:stretch>
                  <a:fillRect r="-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68" name="Object 467">
                <a:extLst>
                  <a:ext uri="{FF2B5EF4-FFF2-40B4-BE49-F238E27FC236}">
                    <a16:creationId xmlns:a16="http://schemas.microsoft.com/office/drawing/2014/main" id="{6F90308C-0D9F-D22A-D87F-2B200260DBE7}"/>
                  </a:ext>
                </a:extLst>
              </p:cNvPr>
              <p:cNvSpPr txBox="1"/>
              <p:nvPr/>
            </p:nvSpPr>
            <p:spPr bwMode="auto">
              <a:xfrm>
                <a:off x="9518337" y="5771507"/>
                <a:ext cx="127000" cy="139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𝑢</m:t>
                      </m:r>
                    </m:oMath>
                  </m:oMathPara>
                </a14:m>
                <a:endParaRPr lang="en-US" sz="800" dirty="0"/>
              </a:p>
            </p:txBody>
          </p:sp>
        </mc:Choice>
        <mc:Fallback xmlns="">
          <p:sp>
            <p:nvSpPr>
              <p:cNvPr id="5268" name="Object 467">
                <a:extLst>
                  <a:ext uri="{FF2B5EF4-FFF2-40B4-BE49-F238E27FC236}">
                    <a16:creationId xmlns:a16="http://schemas.microsoft.com/office/drawing/2014/main" id="{6F90308C-0D9F-D22A-D87F-2B200260DBE7}"/>
                  </a:ext>
                </a:extLst>
              </p:cNvPr>
              <p:cNvSpPr txBox="1">
                <a:spLocks noRot="1" noChangeAspect="1" noMove="1" noResize="1" noEditPoints="1" noAdjustHandles="1" noChangeArrowheads="1" noChangeShapeType="1" noTextEdit="1"/>
              </p:cNvSpPr>
              <p:nvPr/>
            </p:nvSpPr>
            <p:spPr bwMode="auto">
              <a:xfrm>
                <a:off x="9518337" y="5771507"/>
                <a:ext cx="127000" cy="139700"/>
              </a:xfrm>
              <a:prstGeom prst="rect">
                <a:avLst/>
              </a:prstGeom>
              <a:blipFill>
                <a:blip r:embed="rId7"/>
                <a:stretch>
                  <a:fillRect r="-19048"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69" name="Object 468">
                <a:extLst>
                  <a:ext uri="{FF2B5EF4-FFF2-40B4-BE49-F238E27FC236}">
                    <a16:creationId xmlns:a16="http://schemas.microsoft.com/office/drawing/2014/main" id="{4DA8EB46-A560-F203-7FA7-2469C7B8CFEF}"/>
                  </a:ext>
                </a:extLst>
              </p:cNvPr>
              <p:cNvSpPr txBox="1"/>
              <p:nvPr/>
            </p:nvSpPr>
            <p:spPr bwMode="auto">
              <a:xfrm>
                <a:off x="9423087" y="5231756"/>
                <a:ext cx="241300" cy="239841"/>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800" i="1">
                              <a:solidFill>
                                <a:srgbClr val="00FF00"/>
                              </a:solidFill>
                              <a:latin typeface="Cambria Math" panose="02040503050406030204" pitchFamily="18" charset="0"/>
                            </a:rPr>
                          </m:ctrlPr>
                        </m:accPr>
                        <m:e>
                          <m:r>
                            <a:rPr lang="en-US" sz="800" i="1">
                              <a:solidFill>
                                <a:srgbClr val="00FF00"/>
                              </a:solidFill>
                              <a:latin typeface="Cambria Math" panose="02040503050406030204" pitchFamily="18" charset="0"/>
                            </a:rPr>
                            <m:t>𝑢</m:t>
                          </m:r>
                        </m:e>
                      </m:acc>
                    </m:oMath>
                  </m:oMathPara>
                </a14:m>
                <a:endParaRPr lang="en-US" sz="800" dirty="0"/>
              </a:p>
            </p:txBody>
          </p:sp>
        </mc:Choice>
        <mc:Fallback xmlns="">
          <p:sp>
            <p:nvSpPr>
              <p:cNvPr id="5269" name="Object 468">
                <a:extLst>
                  <a:ext uri="{FF2B5EF4-FFF2-40B4-BE49-F238E27FC236}">
                    <a16:creationId xmlns:a16="http://schemas.microsoft.com/office/drawing/2014/main" id="{4DA8EB46-A560-F203-7FA7-2469C7B8CFEF}"/>
                  </a:ext>
                </a:extLst>
              </p:cNvPr>
              <p:cNvSpPr txBox="1">
                <a:spLocks noRot="1" noChangeAspect="1" noMove="1" noResize="1" noEditPoints="1" noAdjustHandles="1" noChangeArrowheads="1" noChangeShapeType="1" noTextEdit="1"/>
              </p:cNvSpPr>
              <p:nvPr/>
            </p:nvSpPr>
            <p:spPr bwMode="auto">
              <a:xfrm>
                <a:off x="9423087" y="5231756"/>
                <a:ext cx="241300" cy="239841"/>
              </a:xfrm>
              <a:prstGeom prst="rect">
                <a:avLst/>
              </a:prstGeom>
              <a:blipFill>
                <a:blip r:embed="rId18"/>
                <a:stretch>
                  <a:fillRect/>
                </a:stretch>
              </a:blipFill>
            </p:spPr>
            <p:txBody>
              <a:bodyPr/>
              <a:lstStyle/>
              <a:p>
                <a:r>
                  <a:rPr lang="en-US">
                    <a:noFill/>
                  </a:rPr>
                  <a:t> </a:t>
                </a:r>
              </a:p>
            </p:txBody>
          </p:sp>
        </mc:Fallback>
      </mc:AlternateContent>
      <p:sp>
        <p:nvSpPr>
          <p:cNvPr id="5270" name="Oval 469">
            <a:extLst>
              <a:ext uri="{FF2B5EF4-FFF2-40B4-BE49-F238E27FC236}">
                <a16:creationId xmlns:a16="http://schemas.microsoft.com/office/drawing/2014/main" id="{721FD51D-91C4-2A1B-9E72-B677361A3107}"/>
              </a:ext>
            </a:extLst>
          </p:cNvPr>
          <p:cNvSpPr>
            <a:spLocks noChangeArrowheads="1"/>
          </p:cNvSpPr>
          <p:nvPr/>
        </p:nvSpPr>
        <p:spPr bwMode="auto">
          <a:xfrm rot="19305214">
            <a:off x="8265799" y="5115870"/>
            <a:ext cx="160338" cy="342900"/>
          </a:xfrm>
          <a:prstGeom prst="ellipse">
            <a:avLst/>
          </a:prstGeom>
          <a:solidFill>
            <a:srgbClr val="339966"/>
          </a:solidFill>
          <a:ln w="19050">
            <a:solidFill>
              <a:srgbClr val="00FF00"/>
            </a:solidFill>
            <a:round/>
            <a:headEnd/>
            <a:tailEnd/>
          </a:ln>
          <a:effectLst/>
        </p:spPr>
        <p:txBody>
          <a:bodyPr wrap="none" anchor="ctr"/>
          <a:lstStyle/>
          <a:p>
            <a:pPr algn="ctr"/>
            <a:r>
              <a:rPr lang="en-US" b="0" dirty="0">
                <a:solidFill>
                  <a:srgbClr val="FFFF00"/>
                </a:solidFill>
                <a:latin typeface="Arial" charset="0"/>
              </a:rPr>
              <a:t>B</a:t>
            </a:r>
            <a:r>
              <a:rPr lang="en-US" b="0" baseline="30000" dirty="0">
                <a:solidFill>
                  <a:srgbClr val="FFFF00"/>
                </a:solidFill>
                <a:latin typeface="Arial" charset="0"/>
              </a:rPr>
              <a:t>-</a:t>
            </a:r>
            <a:endParaRPr lang="en-US" b="0" dirty="0">
              <a:solidFill>
                <a:srgbClr val="FFFF00"/>
              </a:solidFill>
              <a:latin typeface="Arial" charset="0"/>
            </a:endParaRPr>
          </a:p>
        </p:txBody>
      </p:sp>
      <mc:AlternateContent xmlns:mc="http://schemas.openxmlformats.org/markup-compatibility/2006" xmlns:a14="http://schemas.microsoft.com/office/drawing/2010/main">
        <mc:Choice Requires="a14">
          <p:sp>
            <p:nvSpPr>
              <p:cNvPr id="5271" name="Object 471">
                <a:extLst>
                  <a:ext uri="{FF2B5EF4-FFF2-40B4-BE49-F238E27FC236}">
                    <a16:creationId xmlns:a16="http://schemas.microsoft.com/office/drawing/2014/main" id="{1917B145-7761-0F7F-DA33-7BBD85E5019E}"/>
                  </a:ext>
                </a:extLst>
              </p:cNvPr>
              <p:cNvSpPr txBox="1"/>
              <p:nvPr/>
            </p:nvSpPr>
            <p:spPr bwMode="auto">
              <a:xfrm>
                <a:off x="8486461" y="6085832"/>
                <a:ext cx="175145" cy="239868"/>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800" i="1">
                              <a:solidFill>
                                <a:srgbClr val="00FF00"/>
                              </a:solidFill>
                              <a:latin typeface="Cambria Math" panose="02040503050406030204" pitchFamily="18" charset="0"/>
                            </a:rPr>
                          </m:ctrlPr>
                        </m:accPr>
                        <m:e>
                          <m:r>
                            <a:rPr lang="en-US" sz="800" i="1">
                              <a:solidFill>
                                <a:srgbClr val="00FF00"/>
                              </a:solidFill>
                              <a:latin typeface="Cambria Math" panose="02040503050406030204" pitchFamily="18" charset="0"/>
                            </a:rPr>
                            <m:t>𝑐</m:t>
                          </m:r>
                        </m:e>
                      </m:acc>
                    </m:oMath>
                  </m:oMathPara>
                </a14:m>
                <a:endParaRPr lang="en-US" sz="800" dirty="0"/>
              </a:p>
            </p:txBody>
          </p:sp>
        </mc:Choice>
        <mc:Fallback xmlns="">
          <p:sp>
            <p:nvSpPr>
              <p:cNvPr id="5271" name="Object 471">
                <a:extLst>
                  <a:ext uri="{FF2B5EF4-FFF2-40B4-BE49-F238E27FC236}">
                    <a16:creationId xmlns:a16="http://schemas.microsoft.com/office/drawing/2014/main" id="{1917B145-7761-0F7F-DA33-7BBD85E5019E}"/>
                  </a:ext>
                </a:extLst>
              </p:cNvPr>
              <p:cNvSpPr txBox="1">
                <a:spLocks noRot="1" noChangeAspect="1" noMove="1" noResize="1" noEditPoints="1" noAdjustHandles="1" noChangeArrowheads="1" noChangeShapeType="1" noTextEdit="1"/>
              </p:cNvSpPr>
              <p:nvPr/>
            </p:nvSpPr>
            <p:spPr bwMode="auto">
              <a:xfrm>
                <a:off x="8486461" y="6085832"/>
                <a:ext cx="175145" cy="239868"/>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72" name="Object 472">
                <a:extLst>
                  <a:ext uri="{FF2B5EF4-FFF2-40B4-BE49-F238E27FC236}">
                    <a16:creationId xmlns:a16="http://schemas.microsoft.com/office/drawing/2014/main" id="{8FCE75CA-5D0B-F764-EEF7-9E3DEA74E956}"/>
                  </a:ext>
                </a:extLst>
              </p:cNvPr>
              <p:cNvSpPr txBox="1"/>
              <p:nvPr/>
            </p:nvSpPr>
            <p:spPr bwMode="auto">
              <a:xfrm>
                <a:off x="8454712" y="5763570"/>
                <a:ext cx="241300" cy="203200"/>
              </a:xfrm>
              <a:prstGeom prst="rect">
                <a:avLst/>
              </a:prstGeom>
              <a:noFill/>
            </p:spPr>
            <p:txBody>
              <a:bodyPr>
                <a:normAutofit fontScale="47500" lnSpcReduction="20000"/>
              </a:bodyPr>
              <a:lstStyle/>
              <a:p>
                <a:pPr/>
                <a14:m>
                  <m:oMathPara xmlns:m="http://schemas.openxmlformats.org/officeDocument/2006/math">
                    <m:oMathParaPr>
                      <m:jc m:val="left"/>
                    </m:oMathParaPr>
                    <m:oMath xmlns:m="http://schemas.openxmlformats.org/officeDocument/2006/math">
                      <m:sSup>
                        <m:sSupPr>
                          <m:ctrlPr>
                            <a:rPr lang="en-US" i="1">
                              <a:solidFill>
                                <a:srgbClr val="00FF00"/>
                              </a:solidFill>
                              <a:latin typeface="Cambria Math" panose="02040503050406030204" pitchFamily="18" charset="0"/>
                            </a:rPr>
                          </m:ctrlPr>
                        </m:sSupPr>
                        <m:e>
                          <m:r>
                            <a:rPr lang="en-US" i="1">
                              <a:solidFill>
                                <a:srgbClr val="00FF00"/>
                              </a:solidFill>
                              <a:latin typeface="Cambria Math" panose="02040503050406030204" pitchFamily="18" charset="0"/>
                            </a:rPr>
                            <m:t>𝑊</m:t>
                          </m:r>
                        </m:e>
                        <m:sup>
                          <m:r>
                            <a:rPr lang="en-US" i="1">
                              <a:solidFill>
                                <a:srgbClr val="00FF00"/>
                              </a:solidFill>
                              <a:latin typeface="Cambria Math" panose="02040503050406030204" pitchFamily="18" charset="0"/>
                            </a:rPr>
                            <m:t>+</m:t>
                          </m:r>
                        </m:sup>
                      </m:sSup>
                    </m:oMath>
                  </m:oMathPara>
                </a14:m>
                <a:endParaRPr lang="en-US" dirty="0"/>
              </a:p>
            </p:txBody>
          </p:sp>
        </mc:Choice>
        <mc:Fallback xmlns="">
          <p:sp>
            <p:nvSpPr>
              <p:cNvPr id="5272" name="Object 472">
                <a:extLst>
                  <a:ext uri="{FF2B5EF4-FFF2-40B4-BE49-F238E27FC236}">
                    <a16:creationId xmlns:a16="http://schemas.microsoft.com/office/drawing/2014/main" id="{8FCE75CA-5D0B-F764-EEF7-9E3DEA74E956}"/>
                  </a:ext>
                </a:extLst>
              </p:cNvPr>
              <p:cNvSpPr txBox="1">
                <a:spLocks noRot="1" noChangeAspect="1" noMove="1" noResize="1" noEditPoints="1" noAdjustHandles="1" noChangeArrowheads="1" noChangeShapeType="1" noTextEdit="1"/>
              </p:cNvSpPr>
              <p:nvPr/>
            </p:nvSpPr>
            <p:spPr bwMode="auto">
              <a:xfrm>
                <a:off x="8454712" y="5763570"/>
                <a:ext cx="241300" cy="203200"/>
              </a:xfrm>
              <a:prstGeom prst="rect">
                <a:avLst/>
              </a:prstGeom>
              <a:blipFill>
                <a:blip r:embed="rId20"/>
                <a:stretch>
                  <a:fillRect r="-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73" name="Object 473">
                <a:extLst>
                  <a:ext uri="{FF2B5EF4-FFF2-40B4-BE49-F238E27FC236}">
                    <a16:creationId xmlns:a16="http://schemas.microsoft.com/office/drawing/2014/main" id="{6552ECEF-197F-C52A-0CB6-3DE4FC322F54}"/>
                  </a:ext>
                </a:extLst>
              </p:cNvPr>
              <p:cNvSpPr txBox="1"/>
              <p:nvPr/>
            </p:nvSpPr>
            <p:spPr bwMode="auto">
              <a:xfrm>
                <a:off x="8930962" y="6068370"/>
                <a:ext cx="114300" cy="139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𝑐</m:t>
                      </m:r>
                    </m:oMath>
                  </m:oMathPara>
                </a14:m>
                <a:endParaRPr lang="en-US" sz="800" dirty="0"/>
              </a:p>
            </p:txBody>
          </p:sp>
        </mc:Choice>
        <mc:Fallback xmlns="">
          <p:sp>
            <p:nvSpPr>
              <p:cNvPr id="5273" name="Object 473">
                <a:extLst>
                  <a:ext uri="{FF2B5EF4-FFF2-40B4-BE49-F238E27FC236}">
                    <a16:creationId xmlns:a16="http://schemas.microsoft.com/office/drawing/2014/main" id="{6552ECEF-197F-C52A-0CB6-3DE4FC322F54}"/>
                  </a:ext>
                </a:extLst>
              </p:cNvPr>
              <p:cNvSpPr txBox="1">
                <a:spLocks noRot="1" noChangeAspect="1" noMove="1" noResize="1" noEditPoints="1" noAdjustHandles="1" noChangeArrowheads="1" noChangeShapeType="1" noTextEdit="1"/>
              </p:cNvSpPr>
              <p:nvPr/>
            </p:nvSpPr>
            <p:spPr bwMode="auto">
              <a:xfrm>
                <a:off x="8930962" y="6068370"/>
                <a:ext cx="114300" cy="139700"/>
              </a:xfrm>
              <a:prstGeom prst="rect">
                <a:avLst/>
              </a:prstGeom>
              <a:blipFill>
                <a:blip r:embed="rId21"/>
                <a:stretch>
                  <a:fillRect r="-15789"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74" name="Object 474">
                <a:extLst>
                  <a:ext uri="{FF2B5EF4-FFF2-40B4-BE49-F238E27FC236}">
                    <a16:creationId xmlns:a16="http://schemas.microsoft.com/office/drawing/2014/main" id="{789AABFE-F63A-D178-86C7-67086C930E7F}"/>
                  </a:ext>
                </a:extLst>
              </p:cNvPr>
              <p:cNvSpPr txBox="1"/>
              <p:nvPr/>
            </p:nvSpPr>
            <p:spPr bwMode="auto">
              <a:xfrm>
                <a:off x="9453249" y="6063607"/>
                <a:ext cx="163826" cy="211562"/>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acc>
                        <m:accPr>
                          <m:chr m:val="̄"/>
                          <m:ctrlPr>
                            <a:rPr lang="en-US" sz="800" i="1">
                              <a:solidFill>
                                <a:srgbClr val="00FF00"/>
                              </a:solidFill>
                              <a:latin typeface="Cambria Math" panose="02040503050406030204" pitchFamily="18" charset="0"/>
                            </a:rPr>
                          </m:ctrlPr>
                        </m:accPr>
                        <m:e>
                          <m:r>
                            <a:rPr lang="en-US" sz="800" i="1">
                              <a:solidFill>
                                <a:srgbClr val="00FF00"/>
                              </a:solidFill>
                              <a:latin typeface="Cambria Math" panose="02040503050406030204" pitchFamily="18" charset="0"/>
                            </a:rPr>
                            <m:t>𝑠</m:t>
                          </m:r>
                        </m:e>
                      </m:acc>
                    </m:oMath>
                  </m:oMathPara>
                </a14:m>
                <a:endParaRPr lang="en-US" sz="800" dirty="0"/>
              </a:p>
            </p:txBody>
          </p:sp>
        </mc:Choice>
        <mc:Fallback xmlns="">
          <p:sp>
            <p:nvSpPr>
              <p:cNvPr id="5274" name="Object 474">
                <a:extLst>
                  <a:ext uri="{FF2B5EF4-FFF2-40B4-BE49-F238E27FC236}">
                    <a16:creationId xmlns:a16="http://schemas.microsoft.com/office/drawing/2014/main" id="{789AABFE-F63A-D178-86C7-67086C930E7F}"/>
                  </a:ext>
                </a:extLst>
              </p:cNvPr>
              <p:cNvSpPr txBox="1">
                <a:spLocks noRot="1" noChangeAspect="1" noMove="1" noResize="1" noEditPoints="1" noAdjustHandles="1" noChangeArrowheads="1" noChangeShapeType="1" noTextEdit="1"/>
              </p:cNvSpPr>
              <p:nvPr/>
            </p:nvSpPr>
            <p:spPr bwMode="auto">
              <a:xfrm>
                <a:off x="9453249" y="6063607"/>
                <a:ext cx="163826" cy="211562"/>
              </a:xfrm>
              <a:prstGeom prst="rect">
                <a:avLst/>
              </a:prstGeom>
              <a:blipFill>
                <a:blip r:embed="rId22"/>
                <a:stretch>
                  <a:fillRect/>
                </a:stretch>
              </a:blipFill>
            </p:spPr>
            <p:txBody>
              <a:bodyPr/>
              <a:lstStyle/>
              <a:p>
                <a:r>
                  <a:rPr lang="en-US">
                    <a:noFill/>
                  </a:rPr>
                  <a:t> </a:t>
                </a:r>
              </a:p>
            </p:txBody>
          </p:sp>
        </mc:Fallback>
      </mc:AlternateContent>
      <p:sp>
        <p:nvSpPr>
          <p:cNvPr id="5275" name="Oval 476">
            <a:extLst>
              <a:ext uri="{FF2B5EF4-FFF2-40B4-BE49-F238E27FC236}">
                <a16:creationId xmlns:a16="http://schemas.microsoft.com/office/drawing/2014/main" id="{5F3902D1-C2EA-7C8F-968D-111522EFB184}"/>
              </a:ext>
            </a:extLst>
          </p:cNvPr>
          <p:cNvSpPr>
            <a:spLocks noChangeArrowheads="1"/>
          </p:cNvSpPr>
          <p:nvPr/>
        </p:nvSpPr>
        <p:spPr bwMode="auto">
          <a:xfrm>
            <a:off x="9902512" y="5839770"/>
            <a:ext cx="223837" cy="342900"/>
          </a:xfrm>
          <a:prstGeom prst="ellipse">
            <a:avLst/>
          </a:prstGeom>
          <a:solidFill>
            <a:srgbClr val="339966"/>
          </a:solidFill>
          <a:ln w="19050">
            <a:solidFill>
              <a:srgbClr val="00FF00"/>
            </a:solidFill>
            <a:round/>
            <a:headEnd/>
            <a:tailEnd/>
          </a:ln>
          <a:effectLst/>
        </p:spPr>
        <p:txBody>
          <a:bodyPr wrap="none" anchor="ctr"/>
          <a:lstStyle/>
          <a:p>
            <a:pPr algn="ctr"/>
            <a:r>
              <a:rPr lang="en-US" b="0" dirty="0">
                <a:solidFill>
                  <a:srgbClr val="FFFF00"/>
                </a:solidFill>
                <a:latin typeface="Arial" charset="0"/>
              </a:rPr>
              <a:t>        K</a:t>
            </a:r>
            <a:r>
              <a:rPr lang="en-US" b="0" baseline="30000" dirty="0">
                <a:solidFill>
                  <a:srgbClr val="FFFF00"/>
                </a:solidFill>
                <a:latin typeface="Arial" charset="0"/>
              </a:rPr>
              <a:t>+</a:t>
            </a:r>
            <a:r>
              <a:rPr lang="en-US" b="0" i="1" dirty="0">
                <a:solidFill>
                  <a:srgbClr val="FFFF00"/>
                </a:solidFill>
                <a:latin typeface="Arial" charset="0"/>
                <a:sym typeface="Symbol" pitchFamily="18" charset="2"/>
              </a:rPr>
              <a:t>jet</a:t>
            </a:r>
            <a:endParaRPr lang="en-US" b="0" dirty="0">
              <a:solidFill>
                <a:srgbClr val="FFFF00"/>
              </a:solidFill>
              <a:latin typeface="Arial" charset="0"/>
              <a:sym typeface="Symbol" pitchFamily="18" charset="2"/>
            </a:endParaRPr>
          </a:p>
        </p:txBody>
      </p:sp>
      <mc:AlternateContent xmlns:mc="http://schemas.openxmlformats.org/markup-compatibility/2006" xmlns:a14="http://schemas.microsoft.com/office/drawing/2010/main">
        <mc:Choice Requires="a14">
          <p:sp>
            <p:nvSpPr>
              <p:cNvPr id="5276" name="Object 477">
                <a:extLst>
                  <a:ext uri="{FF2B5EF4-FFF2-40B4-BE49-F238E27FC236}">
                    <a16:creationId xmlns:a16="http://schemas.microsoft.com/office/drawing/2014/main" id="{EB759729-D796-A4F6-DEBF-7FAEE4F9E334}"/>
                  </a:ext>
                </a:extLst>
              </p:cNvPr>
              <p:cNvSpPr txBox="1"/>
              <p:nvPr/>
            </p:nvSpPr>
            <p:spPr bwMode="auto">
              <a:xfrm>
                <a:off x="9647750" y="6229152"/>
                <a:ext cx="127000" cy="1651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𝛾</m:t>
                      </m:r>
                    </m:oMath>
                  </m:oMathPara>
                </a14:m>
                <a:endParaRPr lang="en-US" sz="800" dirty="0"/>
              </a:p>
            </p:txBody>
          </p:sp>
        </mc:Choice>
        <mc:Fallback xmlns="">
          <p:sp>
            <p:nvSpPr>
              <p:cNvPr id="5276" name="Object 477">
                <a:extLst>
                  <a:ext uri="{FF2B5EF4-FFF2-40B4-BE49-F238E27FC236}">
                    <a16:creationId xmlns:a16="http://schemas.microsoft.com/office/drawing/2014/main" id="{EB759729-D796-A4F6-DEBF-7FAEE4F9E334}"/>
                  </a:ext>
                </a:extLst>
              </p:cNvPr>
              <p:cNvSpPr txBox="1">
                <a:spLocks noRot="1" noChangeAspect="1" noMove="1" noResize="1" noEditPoints="1" noAdjustHandles="1" noChangeArrowheads="1" noChangeShapeType="1" noTextEdit="1"/>
              </p:cNvSpPr>
              <p:nvPr/>
            </p:nvSpPr>
            <p:spPr bwMode="auto">
              <a:xfrm>
                <a:off x="9647750" y="6229152"/>
                <a:ext cx="127000" cy="165100"/>
              </a:xfrm>
              <a:prstGeom prst="rect">
                <a:avLst/>
              </a:prstGeom>
              <a:blipFill>
                <a:blip r:embed="rId23"/>
                <a:stretch>
                  <a:fillRect r="-25000" b="-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77" name="Object 478">
                <a:extLst>
                  <a:ext uri="{FF2B5EF4-FFF2-40B4-BE49-F238E27FC236}">
                    <a16:creationId xmlns:a16="http://schemas.microsoft.com/office/drawing/2014/main" id="{968F4A30-3588-AB68-2D0A-9243706423FE}"/>
                  </a:ext>
                </a:extLst>
              </p:cNvPr>
              <p:cNvSpPr txBox="1"/>
              <p:nvPr/>
            </p:nvSpPr>
            <p:spPr bwMode="auto">
              <a:xfrm>
                <a:off x="11229662" y="5966770"/>
                <a:ext cx="298450" cy="33655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p>
                        <m:sSupPr>
                          <m:ctrlPr>
                            <a:rPr lang="en-US" i="1">
                              <a:solidFill>
                                <a:srgbClr val="FFFF00"/>
                              </a:solidFill>
                              <a:latin typeface="Cambria Math" panose="02040503050406030204" pitchFamily="18" charset="0"/>
                            </a:rPr>
                          </m:ctrlPr>
                        </m:sSupPr>
                        <m:e>
                          <m:r>
                            <a:rPr lang="en-US" i="1">
                              <a:solidFill>
                                <a:srgbClr val="FFFF00"/>
                              </a:solidFill>
                              <a:latin typeface="Cambria Math" panose="02040503050406030204" pitchFamily="18" charset="0"/>
                            </a:rPr>
                            <m:t>𝜇</m:t>
                          </m:r>
                        </m:e>
                        <m:sup>
                          <m:r>
                            <a:rPr lang="en-US" i="1">
                              <a:solidFill>
                                <a:srgbClr val="FFFF00"/>
                              </a:solidFill>
                              <a:latin typeface="Cambria Math" panose="02040503050406030204" pitchFamily="18" charset="0"/>
                            </a:rPr>
                            <m:t>+</m:t>
                          </m:r>
                        </m:sup>
                      </m:sSup>
                    </m:oMath>
                  </m:oMathPara>
                </a14:m>
                <a:endParaRPr lang="en-US" dirty="0"/>
              </a:p>
            </p:txBody>
          </p:sp>
        </mc:Choice>
        <mc:Fallback xmlns="">
          <p:sp>
            <p:nvSpPr>
              <p:cNvPr id="5277" name="Object 478">
                <a:extLst>
                  <a:ext uri="{FF2B5EF4-FFF2-40B4-BE49-F238E27FC236}">
                    <a16:creationId xmlns:a16="http://schemas.microsoft.com/office/drawing/2014/main" id="{968F4A30-3588-AB68-2D0A-9243706423FE}"/>
                  </a:ext>
                </a:extLst>
              </p:cNvPr>
              <p:cNvSpPr txBox="1">
                <a:spLocks noRot="1" noChangeAspect="1" noMove="1" noResize="1" noEditPoints="1" noAdjustHandles="1" noChangeArrowheads="1" noChangeShapeType="1" noTextEdit="1"/>
              </p:cNvSpPr>
              <p:nvPr/>
            </p:nvSpPr>
            <p:spPr bwMode="auto">
              <a:xfrm>
                <a:off x="11229662" y="5966770"/>
                <a:ext cx="298450" cy="336550"/>
              </a:xfrm>
              <a:prstGeom prst="rect">
                <a:avLst/>
              </a:prstGeom>
              <a:blipFill>
                <a:blip r:embed="rId24"/>
                <a:stretch>
                  <a:fillRect r="-102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78" name="Object 479">
                <a:extLst>
                  <a:ext uri="{FF2B5EF4-FFF2-40B4-BE49-F238E27FC236}">
                    <a16:creationId xmlns:a16="http://schemas.microsoft.com/office/drawing/2014/main" id="{B2A5F25E-687F-CF6B-2076-4B78D2400AF6}"/>
                  </a:ext>
                </a:extLst>
              </p:cNvPr>
              <p:cNvSpPr txBox="1"/>
              <p:nvPr/>
            </p:nvSpPr>
            <p:spPr bwMode="auto">
              <a:xfrm>
                <a:off x="11299512" y="6328720"/>
                <a:ext cx="298450" cy="33655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p>
                        <m:sSupPr>
                          <m:ctrlPr>
                            <a:rPr lang="en-US" i="1">
                              <a:solidFill>
                                <a:srgbClr val="FFFF00"/>
                              </a:solidFill>
                              <a:latin typeface="Cambria Math" panose="02040503050406030204" pitchFamily="18" charset="0"/>
                            </a:rPr>
                          </m:ctrlPr>
                        </m:sSupPr>
                        <m:e>
                          <m:r>
                            <a:rPr lang="en-US" i="1">
                              <a:solidFill>
                                <a:srgbClr val="FFFF00"/>
                              </a:solidFill>
                              <a:latin typeface="Cambria Math" panose="02040503050406030204" pitchFamily="18" charset="0"/>
                            </a:rPr>
                            <m:t>𝜇</m:t>
                          </m:r>
                        </m:e>
                        <m:sup>
                          <m:r>
                            <a:rPr lang="en-US" i="1">
                              <a:solidFill>
                                <a:srgbClr val="FFFF00"/>
                              </a:solidFill>
                              <a:latin typeface="Cambria Math" panose="02040503050406030204" pitchFamily="18" charset="0"/>
                            </a:rPr>
                            <m:t>−</m:t>
                          </m:r>
                        </m:sup>
                      </m:sSup>
                    </m:oMath>
                  </m:oMathPara>
                </a14:m>
                <a:endParaRPr lang="en-US" dirty="0"/>
              </a:p>
            </p:txBody>
          </p:sp>
        </mc:Choice>
        <mc:Fallback xmlns="">
          <p:sp>
            <p:nvSpPr>
              <p:cNvPr id="5278" name="Object 479">
                <a:extLst>
                  <a:ext uri="{FF2B5EF4-FFF2-40B4-BE49-F238E27FC236}">
                    <a16:creationId xmlns:a16="http://schemas.microsoft.com/office/drawing/2014/main" id="{B2A5F25E-687F-CF6B-2076-4B78D2400AF6}"/>
                  </a:ext>
                </a:extLst>
              </p:cNvPr>
              <p:cNvSpPr txBox="1">
                <a:spLocks noRot="1" noChangeAspect="1" noMove="1" noResize="1" noEditPoints="1" noAdjustHandles="1" noChangeArrowheads="1" noChangeShapeType="1" noTextEdit="1"/>
              </p:cNvSpPr>
              <p:nvPr/>
            </p:nvSpPr>
            <p:spPr bwMode="auto">
              <a:xfrm>
                <a:off x="11299512" y="6328720"/>
                <a:ext cx="298450" cy="336550"/>
              </a:xfrm>
              <a:prstGeom prst="rect">
                <a:avLst/>
              </a:prstGeom>
              <a:blipFill>
                <a:blip r:embed="rId25"/>
                <a:stretch>
                  <a:fillRect r="-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79" name="Object 480">
                <a:extLst>
                  <a:ext uri="{FF2B5EF4-FFF2-40B4-BE49-F238E27FC236}">
                    <a16:creationId xmlns:a16="http://schemas.microsoft.com/office/drawing/2014/main" id="{D8328869-699E-5CE6-C9BD-1AC24F391385}"/>
                  </a:ext>
                </a:extLst>
              </p:cNvPr>
              <p:cNvSpPr txBox="1"/>
              <p:nvPr/>
            </p:nvSpPr>
            <p:spPr bwMode="auto">
              <a:xfrm>
                <a:off x="11609074" y="4399906"/>
                <a:ext cx="295587" cy="31682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200" i="1">
                          <a:solidFill>
                            <a:srgbClr val="FFFF00"/>
                          </a:solidFill>
                          <a:latin typeface="Cambria Math" panose="02040503050406030204" pitchFamily="18" charset="0"/>
                        </a:rPr>
                        <m:t>𝛾</m:t>
                      </m:r>
                    </m:oMath>
                  </m:oMathPara>
                </a14:m>
                <a:endParaRPr lang="en-US" sz="1100" dirty="0"/>
              </a:p>
            </p:txBody>
          </p:sp>
        </mc:Choice>
        <mc:Fallback xmlns="">
          <p:sp>
            <p:nvSpPr>
              <p:cNvPr id="5279" name="Object 480">
                <a:extLst>
                  <a:ext uri="{FF2B5EF4-FFF2-40B4-BE49-F238E27FC236}">
                    <a16:creationId xmlns:a16="http://schemas.microsoft.com/office/drawing/2014/main" id="{D8328869-699E-5CE6-C9BD-1AC24F391385}"/>
                  </a:ext>
                </a:extLst>
              </p:cNvPr>
              <p:cNvSpPr txBox="1">
                <a:spLocks noRot="1" noChangeAspect="1" noMove="1" noResize="1" noEditPoints="1" noAdjustHandles="1" noChangeArrowheads="1" noChangeShapeType="1" noTextEdit="1"/>
              </p:cNvSpPr>
              <p:nvPr/>
            </p:nvSpPr>
            <p:spPr bwMode="auto">
              <a:xfrm>
                <a:off x="11609074" y="4399906"/>
                <a:ext cx="295587" cy="316827"/>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80" name="Object 481">
                <a:extLst>
                  <a:ext uri="{FF2B5EF4-FFF2-40B4-BE49-F238E27FC236}">
                    <a16:creationId xmlns:a16="http://schemas.microsoft.com/office/drawing/2014/main" id="{D3C24FBD-A606-18DB-BC26-4FB928C26ACF}"/>
                  </a:ext>
                </a:extLst>
              </p:cNvPr>
              <p:cNvSpPr txBox="1"/>
              <p:nvPr/>
            </p:nvSpPr>
            <p:spPr bwMode="auto">
              <a:xfrm>
                <a:off x="11596374" y="4761857"/>
                <a:ext cx="185738" cy="2444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i="1">
                          <a:solidFill>
                            <a:srgbClr val="FFFF00"/>
                          </a:solidFill>
                          <a:latin typeface="Cambria Math" panose="02040503050406030204" pitchFamily="18" charset="0"/>
                        </a:rPr>
                        <m:t>𝛾</m:t>
                      </m:r>
                    </m:oMath>
                  </m:oMathPara>
                </a14:m>
                <a:endParaRPr lang="en-US" dirty="0"/>
              </a:p>
            </p:txBody>
          </p:sp>
        </mc:Choice>
        <mc:Fallback xmlns="">
          <p:sp>
            <p:nvSpPr>
              <p:cNvPr id="5280" name="Object 481">
                <a:extLst>
                  <a:ext uri="{FF2B5EF4-FFF2-40B4-BE49-F238E27FC236}">
                    <a16:creationId xmlns:a16="http://schemas.microsoft.com/office/drawing/2014/main" id="{D3C24FBD-A606-18DB-BC26-4FB928C26ACF}"/>
                  </a:ext>
                </a:extLst>
              </p:cNvPr>
              <p:cNvSpPr txBox="1">
                <a:spLocks noRot="1" noChangeAspect="1" noMove="1" noResize="1" noEditPoints="1" noAdjustHandles="1" noChangeArrowheads="1" noChangeShapeType="1" noTextEdit="1"/>
              </p:cNvSpPr>
              <p:nvPr/>
            </p:nvSpPr>
            <p:spPr bwMode="auto">
              <a:xfrm>
                <a:off x="11596374" y="4761857"/>
                <a:ext cx="185738" cy="244475"/>
              </a:xfrm>
              <a:prstGeom prst="rect">
                <a:avLst/>
              </a:prstGeom>
              <a:blipFill>
                <a:blip r:embed="rId27"/>
                <a:stretch>
                  <a:fillRect r="-32258"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81" name="Object 482">
                <a:extLst>
                  <a:ext uri="{FF2B5EF4-FFF2-40B4-BE49-F238E27FC236}">
                    <a16:creationId xmlns:a16="http://schemas.microsoft.com/office/drawing/2014/main" id="{3D0E630D-1EF4-8714-6ACB-5CB9A6277C0F}"/>
                  </a:ext>
                </a:extLst>
              </p:cNvPr>
              <p:cNvSpPr txBox="1"/>
              <p:nvPr/>
            </p:nvSpPr>
            <p:spPr bwMode="auto">
              <a:xfrm>
                <a:off x="10585137" y="3761732"/>
                <a:ext cx="242887" cy="300038"/>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sSup>
                        <m:sSupPr>
                          <m:ctrlPr>
                            <a:rPr lang="en-US" i="1">
                              <a:solidFill>
                                <a:srgbClr val="FFFF00"/>
                              </a:solidFill>
                              <a:latin typeface="Cambria Math" panose="02040503050406030204" pitchFamily="18" charset="0"/>
                            </a:rPr>
                          </m:ctrlPr>
                        </m:sSupPr>
                        <m:e>
                          <m:r>
                            <a:rPr lang="en-US" i="1">
                              <a:solidFill>
                                <a:srgbClr val="FFFF00"/>
                              </a:solidFill>
                              <a:latin typeface="Cambria Math" panose="02040503050406030204" pitchFamily="18" charset="0"/>
                            </a:rPr>
                            <m:t>𝑒</m:t>
                          </m:r>
                        </m:e>
                        <m:sup>
                          <m:r>
                            <a:rPr lang="en-US" i="1">
                              <a:solidFill>
                                <a:srgbClr val="FFFF00"/>
                              </a:solidFill>
                              <a:latin typeface="Cambria Math" panose="02040503050406030204" pitchFamily="18" charset="0"/>
                            </a:rPr>
                            <m:t>+</m:t>
                          </m:r>
                        </m:sup>
                      </m:sSup>
                    </m:oMath>
                  </m:oMathPara>
                </a14:m>
                <a:endParaRPr lang="en-US"/>
              </a:p>
            </p:txBody>
          </p:sp>
        </mc:Choice>
        <mc:Fallback xmlns="">
          <p:sp>
            <p:nvSpPr>
              <p:cNvPr id="5281" name="Object 482">
                <a:extLst>
                  <a:ext uri="{FF2B5EF4-FFF2-40B4-BE49-F238E27FC236}">
                    <a16:creationId xmlns:a16="http://schemas.microsoft.com/office/drawing/2014/main" id="{3D0E630D-1EF4-8714-6ACB-5CB9A6277C0F}"/>
                  </a:ext>
                </a:extLst>
              </p:cNvPr>
              <p:cNvSpPr txBox="1">
                <a:spLocks noRot="1" noChangeAspect="1" noMove="1" noResize="1" noEditPoints="1" noAdjustHandles="1" noChangeArrowheads="1" noChangeShapeType="1" noTextEdit="1"/>
              </p:cNvSpPr>
              <p:nvPr/>
            </p:nvSpPr>
            <p:spPr bwMode="auto">
              <a:xfrm>
                <a:off x="10585137" y="3761732"/>
                <a:ext cx="242887" cy="300038"/>
              </a:xfrm>
              <a:prstGeom prst="rect">
                <a:avLst/>
              </a:prstGeom>
              <a:blipFill>
                <a:blip r:embed="rId28"/>
                <a:stretch>
                  <a:fillRect r="-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82" name="Object 483">
                <a:extLst>
                  <a:ext uri="{FF2B5EF4-FFF2-40B4-BE49-F238E27FC236}">
                    <a16:creationId xmlns:a16="http://schemas.microsoft.com/office/drawing/2014/main" id="{FFCC8BF9-A024-8C92-804A-E20AD58C1CBA}"/>
                  </a:ext>
                </a:extLst>
              </p:cNvPr>
              <p:cNvSpPr txBox="1"/>
              <p:nvPr/>
            </p:nvSpPr>
            <p:spPr bwMode="auto">
              <a:xfrm>
                <a:off x="10514853" y="4124616"/>
                <a:ext cx="1997075" cy="33655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i="1">
                              <a:solidFill>
                                <a:srgbClr val="FFFF00"/>
                              </a:solidFill>
                              <a:latin typeface="Cambria Math" panose="02040503050406030204" pitchFamily="18" charset="0"/>
                            </a:rPr>
                          </m:ctrlPr>
                        </m:sSubPr>
                        <m:e>
                          <m:r>
                            <a:rPr lang="en-US" i="1">
                              <a:solidFill>
                                <a:srgbClr val="FFFF00"/>
                              </a:solidFill>
                              <a:latin typeface="Cambria Math" panose="02040503050406030204" pitchFamily="18" charset="0"/>
                            </a:rPr>
                            <m:t>𝜈</m:t>
                          </m:r>
                        </m:e>
                        <m:sub>
                          <m:r>
                            <a:rPr lang="en-US" i="1">
                              <a:solidFill>
                                <a:srgbClr val="FFFF00"/>
                              </a:solidFill>
                              <a:latin typeface="Cambria Math" panose="02040503050406030204" pitchFamily="18" charset="0"/>
                            </a:rPr>
                            <m:t>𝑒</m:t>
                          </m:r>
                        </m:sub>
                      </m:sSub>
                      <m:r>
                        <a:rPr lang="en-US" i="1">
                          <a:solidFill>
                            <a:srgbClr val="FFFF00"/>
                          </a:solidFill>
                          <a:latin typeface="Cambria Math" panose="02040503050406030204" pitchFamily="18" charset="0"/>
                        </a:rPr>
                        <m:t>→</m:t>
                      </m:r>
                      <m:r>
                        <m:rPr>
                          <m:nor/>
                        </m:rPr>
                        <a:rPr lang="en-US" i="0">
                          <a:solidFill>
                            <a:srgbClr val="FFFF00"/>
                          </a:solidFill>
                          <a:latin typeface="Cambria Math" panose="02040503050406030204" pitchFamily="18" charset="0"/>
                        </a:rPr>
                        <m:t>Missing</m:t>
                      </m:r>
                      <m:r>
                        <m:rPr>
                          <m:nor/>
                        </m:rPr>
                        <a:rPr lang="en-US" i="0">
                          <a:solidFill>
                            <a:srgbClr val="FFFF00"/>
                          </a:solidFill>
                          <a:latin typeface="Cambria Math" panose="02040503050406030204" pitchFamily="18" charset="0"/>
                        </a:rPr>
                        <m:t> </m:t>
                      </m:r>
                      <m:r>
                        <m:rPr>
                          <m:nor/>
                        </m:rPr>
                        <a:rPr lang="en-US" i="0">
                          <a:solidFill>
                            <a:srgbClr val="FFFF00"/>
                          </a:solidFill>
                          <a:latin typeface="Cambria Math" panose="02040503050406030204" pitchFamily="18" charset="0"/>
                        </a:rPr>
                        <m:t>Energy</m:t>
                      </m:r>
                    </m:oMath>
                  </m:oMathPara>
                </a14:m>
                <a:endParaRPr lang="en-US" dirty="0"/>
              </a:p>
            </p:txBody>
          </p:sp>
        </mc:Choice>
        <mc:Fallback xmlns="">
          <p:sp>
            <p:nvSpPr>
              <p:cNvPr id="5282" name="Object 483">
                <a:extLst>
                  <a:ext uri="{FF2B5EF4-FFF2-40B4-BE49-F238E27FC236}">
                    <a16:creationId xmlns:a16="http://schemas.microsoft.com/office/drawing/2014/main" id="{FFCC8BF9-A024-8C92-804A-E20AD58C1CBA}"/>
                  </a:ext>
                </a:extLst>
              </p:cNvPr>
              <p:cNvSpPr txBox="1">
                <a:spLocks noRot="1" noChangeAspect="1" noMove="1" noResize="1" noEditPoints="1" noAdjustHandles="1" noChangeArrowheads="1" noChangeShapeType="1" noTextEdit="1"/>
              </p:cNvSpPr>
              <p:nvPr/>
            </p:nvSpPr>
            <p:spPr bwMode="auto">
              <a:xfrm>
                <a:off x="10514853" y="4124616"/>
                <a:ext cx="1997075" cy="336550"/>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83" name="Object 484">
                <a:extLst>
                  <a:ext uri="{FF2B5EF4-FFF2-40B4-BE49-F238E27FC236}">
                    <a16:creationId xmlns:a16="http://schemas.microsoft.com/office/drawing/2014/main" id="{9A63EE26-08B1-E6A8-C3EC-16976BAB18B8}"/>
                  </a:ext>
                </a:extLst>
              </p:cNvPr>
              <p:cNvSpPr txBox="1"/>
              <p:nvPr/>
            </p:nvSpPr>
            <p:spPr bwMode="auto">
              <a:xfrm>
                <a:off x="8651562" y="4577594"/>
                <a:ext cx="114300" cy="139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𝑐</m:t>
                      </m:r>
                    </m:oMath>
                  </m:oMathPara>
                </a14:m>
                <a:endParaRPr lang="en-US" sz="800" dirty="0"/>
              </a:p>
            </p:txBody>
          </p:sp>
        </mc:Choice>
        <mc:Fallback xmlns="">
          <p:sp>
            <p:nvSpPr>
              <p:cNvPr id="5283" name="Object 484">
                <a:extLst>
                  <a:ext uri="{FF2B5EF4-FFF2-40B4-BE49-F238E27FC236}">
                    <a16:creationId xmlns:a16="http://schemas.microsoft.com/office/drawing/2014/main" id="{9A63EE26-08B1-E6A8-C3EC-16976BAB18B8}"/>
                  </a:ext>
                </a:extLst>
              </p:cNvPr>
              <p:cNvSpPr txBox="1">
                <a:spLocks noRot="1" noChangeAspect="1" noMove="1" noResize="1" noEditPoints="1" noAdjustHandles="1" noChangeArrowheads="1" noChangeShapeType="1" noTextEdit="1"/>
              </p:cNvSpPr>
              <p:nvPr/>
            </p:nvSpPr>
            <p:spPr bwMode="auto">
              <a:xfrm>
                <a:off x="8651562" y="4577594"/>
                <a:ext cx="114300" cy="139700"/>
              </a:xfrm>
              <a:prstGeom prst="rect">
                <a:avLst/>
              </a:prstGeom>
              <a:blipFill>
                <a:blip r:embed="rId30"/>
                <a:stretch>
                  <a:fillRect r="-15789"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84" name="Object 486">
                <a:extLst>
                  <a:ext uri="{FF2B5EF4-FFF2-40B4-BE49-F238E27FC236}">
                    <a16:creationId xmlns:a16="http://schemas.microsoft.com/office/drawing/2014/main" id="{1942734A-31A2-DA65-3FE6-F88FB8A94F1E}"/>
                  </a:ext>
                </a:extLst>
              </p:cNvPr>
              <p:cNvSpPr txBox="1"/>
              <p:nvPr/>
            </p:nvSpPr>
            <p:spPr bwMode="auto">
              <a:xfrm>
                <a:off x="8645212" y="5057132"/>
                <a:ext cx="241300" cy="203200"/>
              </a:xfrm>
              <a:prstGeom prst="rect">
                <a:avLst/>
              </a:prstGeom>
              <a:noFill/>
            </p:spPr>
            <p:txBody>
              <a:bodyPr>
                <a:normAutofit fontScale="47500" lnSpcReduction="20000"/>
              </a:bodyPr>
              <a:lstStyle/>
              <a:p>
                <a:pPr/>
                <a14:m>
                  <m:oMathPara xmlns:m="http://schemas.openxmlformats.org/officeDocument/2006/math">
                    <m:oMathParaPr>
                      <m:jc m:val="left"/>
                    </m:oMathParaPr>
                    <m:oMath xmlns:m="http://schemas.openxmlformats.org/officeDocument/2006/math">
                      <m:sSup>
                        <m:sSupPr>
                          <m:ctrlPr>
                            <a:rPr lang="en-US" i="1">
                              <a:solidFill>
                                <a:srgbClr val="00FF00"/>
                              </a:solidFill>
                              <a:latin typeface="Cambria Math" panose="02040503050406030204" pitchFamily="18" charset="0"/>
                            </a:rPr>
                          </m:ctrlPr>
                        </m:sSupPr>
                        <m:e>
                          <m:r>
                            <a:rPr lang="en-US" i="1">
                              <a:solidFill>
                                <a:srgbClr val="00FF00"/>
                              </a:solidFill>
                              <a:latin typeface="Cambria Math" panose="02040503050406030204" pitchFamily="18" charset="0"/>
                            </a:rPr>
                            <m:t>𝑊</m:t>
                          </m:r>
                        </m:e>
                        <m:sup>
                          <m:r>
                            <a:rPr lang="en-US" i="1">
                              <a:solidFill>
                                <a:srgbClr val="00FF00"/>
                              </a:solidFill>
                              <a:latin typeface="Cambria Math" panose="02040503050406030204" pitchFamily="18" charset="0"/>
                            </a:rPr>
                            <m:t>−</m:t>
                          </m:r>
                        </m:sup>
                      </m:sSup>
                    </m:oMath>
                  </m:oMathPara>
                </a14:m>
                <a:endParaRPr lang="en-US" dirty="0"/>
              </a:p>
            </p:txBody>
          </p:sp>
        </mc:Choice>
        <mc:Fallback xmlns="">
          <p:sp>
            <p:nvSpPr>
              <p:cNvPr id="5284" name="Object 486">
                <a:extLst>
                  <a:ext uri="{FF2B5EF4-FFF2-40B4-BE49-F238E27FC236}">
                    <a16:creationId xmlns:a16="http://schemas.microsoft.com/office/drawing/2014/main" id="{1942734A-31A2-DA65-3FE6-F88FB8A94F1E}"/>
                  </a:ext>
                </a:extLst>
              </p:cNvPr>
              <p:cNvSpPr txBox="1">
                <a:spLocks noRot="1" noChangeAspect="1" noMove="1" noResize="1" noEditPoints="1" noAdjustHandles="1" noChangeArrowheads="1" noChangeShapeType="1" noTextEdit="1"/>
              </p:cNvSpPr>
              <p:nvPr/>
            </p:nvSpPr>
            <p:spPr bwMode="auto">
              <a:xfrm>
                <a:off x="8645212" y="5057132"/>
                <a:ext cx="241300" cy="203200"/>
              </a:xfrm>
              <a:prstGeom prst="rect">
                <a:avLst/>
              </a:prstGeom>
              <a:blipFill>
                <a:blip r:embed="rId31"/>
                <a:stretch>
                  <a:fillRect r="-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85" name="Object 487">
                <a:extLst>
                  <a:ext uri="{FF2B5EF4-FFF2-40B4-BE49-F238E27FC236}">
                    <a16:creationId xmlns:a16="http://schemas.microsoft.com/office/drawing/2014/main" id="{552785C4-C85E-3956-23D8-19C29414F5EF}"/>
                  </a:ext>
                </a:extLst>
              </p:cNvPr>
              <p:cNvSpPr txBox="1"/>
              <p:nvPr/>
            </p:nvSpPr>
            <p:spPr bwMode="auto">
              <a:xfrm>
                <a:off x="9007162" y="4233220"/>
                <a:ext cx="241300" cy="203200"/>
              </a:xfrm>
              <a:prstGeom prst="rect">
                <a:avLst/>
              </a:prstGeom>
              <a:noFill/>
            </p:spPr>
            <p:txBody>
              <a:bodyPr>
                <a:normAutofit fontScale="47500" lnSpcReduction="20000"/>
              </a:bodyPr>
              <a:lstStyle/>
              <a:p>
                <a:pPr/>
                <a14:m>
                  <m:oMathPara xmlns:m="http://schemas.openxmlformats.org/officeDocument/2006/math">
                    <m:oMathParaPr>
                      <m:jc m:val="left"/>
                    </m:oMathParaPr>
                    <m:oMath xmlns:m="http://schemas.openxmlformats.org/officeDocument/2006/math">
                      <m:sSup>
                        <m:sSupPr>
                          <m:ctrlPr>
                            <a:rPr lang="en-US" i="1">
                              <a:solidFill>
                                <a:srgbClr val="00FF00"/>
                              </a:solidFill>
                              <a:latin typeface="Cambria Math" panose="02040503050406030204" pitchFamily="18" charset="0"/>
                            </a:rPr>
                          </m:ctrlPr>
                        </m:sSupPr>
                        <m:e>
                          <m:r>
                            <a:rPr lang="en-US" i="1">
                              <a:solidFill>
                                <a:srgbClr val="00FF00"/>
                              </a:solidFill>
                              <a:latin typeface="Cambria Math" panose="02040503050406030204" pitchFamily="18" charset="0"/>
                            </a:rPr>
                            <m:t>𝑊</m:t>
                          </m:r>
                        </m:e>
                        <m:sup>
                          <m:r>
                            <a:rPr lang="en-US" i="1">
                              <a:solidFill>
                                <a:srgbClr val="00FF00"/>
                              </a:solidFill>
                              <a:latin typeface="Cambria Math" panose="02040503050406030204" pitchFamily="18" charset="0"/>
                            </a:rPr>
                            <m:t>+</m:t>
                          </m:r>
                        </m:sup>
                      </m:sSup>
                    </m:oMath>
                  </m:oMathPara>
                </a14:m>
                <a:endParaRPr lang="en-US"/>
              </a:p>
            </p:txBody>
          </p:sp>
        </mc:Choice>
        <mc:Fallback xmlns="">
          <p:sp>
            <p:nvSpPr>
              <p:cNvPr id="5285" name="Object 487">
                <a:extLst>
                  <a:ext uri="{FF2B5EF4-FFF2-40B4-BE49-F238E27FC236}">
                    <a16:creationId xmlns:a16="http://schemas.microsoft.com/office/drawing/2014/main" id="{552785C4-C85E-3956-23D8-19C29414F5EF}"/>
                  </a:ext>
                </a:extLst>
              </p:cNvPr>
              <p:cNvSpPr txBox="1">
                <a:spLocks noRot="1" noChangeAspect="1" noMove="1" noResize="1" noEditPoints="1" noAdjustHandles="1" noChangeArrowheads="1" noChangeShapeType="1" noTextEdit="1"/>
              </p:cNvSpPr>
              <p:nvPr/>
            </p:nvSpPr>
            <p:spPr bwMode="auto">
              <a:xfrm>
                <a:off x="9007162" y="4233220"/>
                <a:ext cx="241300" cy="203200"/>
              </a:xfrm>
              <a:prstGeom prst="rect">
                <a:avLst/>
              </a:prstGeom>
              <a:blipFill>
                <a:blip r:embed="rId32"/>
                <a:stretch>
                  <a:fillRect r="-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86" name="Object 488">
                <a:extLst>
                  <a:ext uri="{FF2B5EF4-FFF2-40B4-BE49-F238E27FC236}">
                    <a16:creationId xmlns:a16="http://schemas.microsoft.com/office/drawing/2014/main" id="{B9F2FF24-D334-EBB6-4104-4FA915B7B67D}"/>
                  </a:ext>
                </a:extLst>
              </p:cNvPr>
              <p:cNvSpPr txBox="1"/>
              <p:nvPr/>
            </p:nvSpPr>
            <p:spPr bwMode="auto">
              <a:xfrm>
                <a:off x="9053199" y="4653907"/>
                <a:ext cx="223837" cy="208525"/>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acc>
                        <m:accPr>
                          <m:chr m:val="̄"/>
                          <m:ctrlPr>
                            <a:rPr lang="en-US" sz="800" i="1">
                              <a:solidFill>
                                <a:srgbClr val="00FF00"/>
                              </a:solidFill>
                              <a:latin typeface="Cambria Math" panose="02040503050406030204" pitchFamily="18" charset="0"/>
                            </a:rPr>
                          </m:ctrlPr>
                        </m:accPr>
                        <m:e>
                          <m:r>
                            <a:rPr lang="en-US" sz="800" i="1">
                              <a:solidFill>
                                <a:srgbClr val="00FF00"/>
                              </a:solidFill>
                              <a:latin typeface="Cambria Math" panose="02040503050406030204" pitchFamily="18" charset="0"/>
                            </a:rPr>
                            <m:t>𝑢</m:t>
                          </m:r>
                        </m:e>
                      </m:acc>
                    </m:oMath>
                  </m:oMathPara>
                </a14:m>
                <a:endParaRPr lang="en-US" sz="800" dirty="0"/>
              </a:p>
            </p:txBody>
          </p:sp>
        </mc:Choice>
        <mc:Fallback xmlns="">
          <p:sp>
            <p:nvSpPr>
              <p:cNvPr id="5286" name="Object 488">
                <a:extLst>
                  <a:ext uri="{FF2B5EF4-FFF2-40B4-BE49-F238E27FC236}">
                    <a16:creationId xmlns:a16="http://schemas.microsoft.com/office/drawing/2014/main" id="{B9F2FF24-D334-EBB6-4104-4FA915B7B67D}"/>
                  </a:ext>
                </a:extLst>
              </p:cNvPr>
              <p:cNvSpPr txBox="1">
                <a:spLocks noRot="1" noChangeAspect="1" noMove="1" noResize="1" noEditPoints="1" noAdjustHandles="1" noChangeArrowheads="1" noChangeShapeType="1" noTextEdit="1"/>
              </p:cNvSpPr>
              <p:nvPr/>
            </p:nvSpPr>
            <p:spPr bwMode="auto">
              <a:xfrm>
                <a:off x="9053199" y="4653907"/>
                <a:ext cx="223837" cy="208525"/>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87" name="Object 489">
                <a:extLst>
                  <a:ext uri="{FF2B5EF4-FFF2-40B4-BE49-F238E27FC236}">
                    <a16:creationId xmlns:a16="http://schemas.microsoft.com/office/drawing/2014/main" id="{D62E0E51-280D-3A67-7D14-F00DF2351E91}"/>
                  </a:ext>
                </a:extLst>
              </p:cNvPr>
              <p:cNvSpPr txBox="1"/>
              <p:nvPr/>
            </p:nvSpPr>
            <p:spPr bwMode="auto">
              <a:xfrm>
                <a:off x="9329424" y="4847582"/>
                <a:ext cx="139700" cy="1778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800" i="1">
                          <a:solidFill>
                            <a:srgbClr val="00FF00"/>
                          </a:solidFill>
                          <a:latin typeface="Cambria Math" panose="02040503050406030204" pitchFamily="18" charset="0"/>
                        </a:rPr>
                        <m:t>𝑑</m:t>
                      </m:r>
                    </m:oMath>
                  </m:oMathPara>
                </a14:m>
                <a:endParaRPr lang="en-US" sz="800"/>
              </a:p>
            </p:txBody>
          </p:sp>
        </mc:Choice>
        <mc:Fallback xmlns="">
          <p:sp>
            <p:nvSpPr>
              <p:cNvPr id="5287" name="Object 489">
                <a:extLst>
                  <a:ext uri="{FF2B5EF4-FFF2-40B4-BE49-F238E27FC236}">
                    <a16:creationId xmlns:a16="http://schemas.microsoft.com/office/drawing/2014/main" id="{D62E0E51-280D-3A67-7D14-F00DF2351E91}"/>
                  </a:ext>
                </a:extLst>
              </p:cNvPr>
              <p:cNvSpPr txBox="1">
                <a:spLocks noRot="1" noChangeAspect="1" noMove="1" noResize="1" noEditPoints="1" noAdjustHandles="1" noChangeArrowheads="1" noChangeShapeType="1" noTextEdit="1"/>
              </p:cNvSpPr>
              <p:nvPr/>
            </p:nvSpPr>
            <p:spPr bwMode="auto">
              <a:xfrm>
                <a:off x="9329424" y="4847582"/>
                <a:ext cx="139700" cy="177800"/>
              </a:xfrm>
              <a:prstGeom prst="rect">
                <a:avLst/>
              </a:prstGeom>
              <a:blipFill>
                <a:blip r:embed="rId8"/>
                <a:stretch>
                  <a:fillRect r="-21739"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88" name="Object 490">
                <a:extLst>
                  <a:ext uri="{FF2B5EF4-FFF2-40B4-BE49-F238E27FC236}">
                    <a16:creationId xmlns:a16="http://schemas.microsoft.com/office/drawing/2014/main" id="{C9631847-797F-58B7-47D3-70BCFC514DFA}"/>
                  </a:ext>
                </a:extLst>
              </p:cNvPr>
              <p:cNvSpPr txBox="1"/>
              <p:nvPr/>
            </p:nvSpPr>
            <p:spPr bwMode="auto">
              <a:xfrm>
                <a:off x="9415943" y="4307011"/>
                <a:ext cx="114300" cy="139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700" i="1">
                          <a:solidFill>
                            <a:srgbClr val="00FF00"/>
                          </a:solidFill>
                          <a:latin typeface="Cambria Math" panose="02040503050406030204" pitchFamily="18" charset="0"/>
                        </a:rPr>
                        <m:t>𝑠</m:t>
                      </m:r>
                    </m:oMath>
                  </m:oMathPara>
                </a14:m>
                <a:endParaRPr lang="en-US" sz="700"/>
              </a:p>
            </p:txBody>
          </p:sp>
        </mc:Choice>
        <mc:Fallback xmlns="">
          <p:sp>
            <p:nvSpPr>
              <p:cNvPr id="5288" name="Object 490">
                <a:extLst>
                  <a:ext uri="{FF2B5EF4-FFF2-40B4-BE49-F238E27FC236}">
                    <a16:creationId xmlns:a16="http://schemas.microsoft.com/office/drawing/2014/main" id="{C9631847-797F-58B7-47D3-70BCFC514DFA}"/>
                  </a:ext>
                </a:extLst>
              </p:cNvPr>
              <p:cNvSpPr txBox="1">
                <a:spLocks noRot="1" noChangeAspect="1" noMove="1" noResize="1" noEditPoints="1" noAdjustHandles="1" noChangeArrowheads="1" noChangeShapeType="1" noTextEdit="1"/>
              </p:cNvSpPr>
              <p:nvPr/>
            </p:nvSpPr>
            <p:spPr bwMode="auto">
              <a:xfrm>
                <a:off x="9415943" y="4307011"/>
                <a:ext cx="114300" cy="139700"/>
              </a:xfrm>
              <a:prstGeom prst="rect">
                <a:avLst/>
              </a:prstGeom>
              <a:blipFill>
                <a:blip r:embed="rId34"/>
                <a:stretch>
                  <a:fillRect r="-11111" b="-13636"/>
                </a:stretch>
              </a:blipFill>
            </p:spPr>
            <p:txBody>
              <a:bodyPr/>
              <a:lstStyle/>
              <a:p>
                <a:r>
                  <a:rPr lang="en-US">
                    <a:noFill/>
                  </a:rPr>
                  <a:t> </a:t>
                </a:r>
              </a:p>
            </p:txBody>
          </p:sp>
        </mc:Fallback>
      </mc:AlternateContent>
      <p:sp>
        <p:nvSpPr>
          <p:cNvPr id="5289" name="Oval 492">
            <a:extLst>
              <a:ext uri="{FF2B5EF4-FFF2-40B4-BE49-F238E27FC236}">
                <a16:creationId xmlns:a16="http://schemas.microsoft.com/office/drawing/2014/main" id="{F07CEC7A-8A7C-4161-B783-203110A62FE9}"/>
              </a:ext>
            </a:extLst>
          </p:cNvPr>
          <p:cNvSpPr>
            <a:spLocks noChangeArrowheads="1"/>
          </p:cNvSpPr>
          <p:nvPr/>
        </p:nvSpPr>
        <p:spPr bwMode="auto">
          <a:xfrm>
            <a:off x="10183499" y="4987282"/>
            <a:ext cx="223838" cy="342900"/>
          </a:xfrm>
          <a:prstGeom prst="ellipse">
            <a:avLst/>
          </a:prstGeom>
          <a:solidFill>
            <a:srgbClr val="339966"/>
          </a:solidFill>
          <a:ln w="19050">
            <a:solidFill>
              <a:srgbClr val="00FF00"/>
            </a:solidFill>
            <a:round/>
            <a:headEnd/>
            <a:tailEnd/>
          </a:ln>
          <a:effectLst/>
        </p:spPr>
        <p:txBody>
          <a:bodyPr wrap="none" anchor="ctr"/>
          <a:lstStyle/>
          <a:p>
            <a:pPr algn="ctr"/>
            <a:r>
              <a:rPr lang="en-US" b="0" dirty="0">
                <a:solidFill>
                  <a:srgbClr val="FFFF00"/>
                </a:solidFill>
                <a:latin typeface="Arial" charset="0"/>
                <a:sym typeface="Symbol" pitchFamily="18" charset="2"/>
              </a:rPr>
              <a:t>       </a:t>
            </a:r>
            <a:r>
              <a:rPr lang="en-US" b="0" baseline="30000" dirty="0">
                <a:solidFill>
                  <a:srgbClr val="FFFF00"/>
                </a:solidFill>
                <a:latin typeface="Arial" charset="0"/>
              </a:rPr>
              <a:t>-</a:t>
            </a:r>
            <a:r>
              <a:rPr lang="en-US" b="0" i="1" dirty="0">
                <a:solidFill>
                  <a:srgbClr val="FFFF00"/>
                </a:solidFill>
                <a:latin typeface="Arial" charset="0"/>
                <a:sym typeface="Symbol" pitchFamily="18" charset="2"/>
              </a:rPr>
              <a:t>jet</a:t>
            </a:r>
            <a:endParaRPr lang="en-US" b="0" dirty="0">
              <a:solidFill>
                <a:srgbClr val="FFFF00"/>
              </a:solidFill>
              <a:latin typeface="Arial" charset="0"/>
              <a:sym typeface="Symbol" pitchFamily="18" charset="2"/>
            </a:endParaRPr>
          </a:p>
        </p:txBody>
      </p:sp>
      <p:sp>
        <p:nvSpPr>
          <p:cNvPr id="5290" name="Oval 493">
            <a:extLst>
              <a:ext uri="{FF2B5EF4-FFF2-40B4-BE49-F238E27FC236}">
                <a16:creationId xmlns:a16="http://schemas.microsoft.com/office/drawing/2014/main" id="{31D16AFA-FBB2-9F3C-7902-A3CADBAFF894}"/>
              </a:ext>
            </a:extLst>
          </p:cNvPr>
          <p:cNvSpPr>
            <a:spLocks noChangeArrowheads="1"/>
          </p:cNvSpPr>
          <p:nvPr/>
        </p:nvSpPr>
        <p:spPr bwMode="auto">
          <a:xfrm>
            <a:off x="9669149" y="4311007"/>
            <a:ext cx="223838" cy="342900"/>
          </a:xfrm>
          <a:prstGeom prst="ellipse">
            <a:avLst/>
          </a:prstGeom>
          <a:solidFill>
            <a:srgbClr val="339966"/>
          </a:solidFill>
          <a:ln w="19050">
            <a:solidFill>
              <a:srgbClr val="00FF00"/>
            </a:solidFill>
            <a:round/>
            <a:headEnd/>
            <a:tailEnd/>
          </a:ln>
          <a:effectLst/>
        </p:spPr>
        <p:txBody>
          <a:bodyPr wrap="none" anchor="ctr"/>
          <a:lstStyle/>
          <a:p>
            <a:pPr algn="ctr"/>
            <a:r>
              <a:rPr lang="en-US" b="0" dirty="0">
                <a:solidFill>
                  <a:srgbClr val="FFFF00"/>
                </a:solidFill>
                <a:latin typeface="Arial" charset="0"/>
                <a:sym typeface="Symbol" pitchFamily="18" charset="2"/>
              </a:rPr>
              <a:t>        K</a:t>
            </a:r>
            <a:r>
              <a:rPr lang="en-US" b="0" baseline="30000" dirty="0">
                <a:solidFill>
                  <a:srgbClr val="FFFF00"/>
                </a:solidFill>
                <a:latin typeface="Arial" charset="0"/>
              </a:rPr>
              <a:t>-</a:t>
            </a:r>
            <a:r>
              <a:rPr lang="en-US" b="0" i="1" dirty="0">
                <a:solidFill>
                  <a:srgbClr val="FFFF00"/>
                </a:solidFill>
                <a:latin typeface="Arial" charset="0"/>
                <a:sym typeface="Symbol" pitchFamily="18" charset="2"/>
              </a:rPr>
              <a:t>jet</a:t>
            </a:r>
            <a:endParaRPr lang="en-US" b="0" dirty="0">
              <a:solidFill>
                <a:srgbClr val="FFFF00"/>
              </a:solidFill>
              <a:latin typeface="Arial" charset="0"/>
              <a:sym typeface="Symbol" pitchFamily="18" charset="2"/>
            </a:endParaRPr>
          </a:p>
        </p:txBody>
      </p:sp>
      <p:sp>
        <p:nvSpPr>
          <p:cNvPr id="5291" name="Oval 494">
            <a:extLst>
              <a:ext uri="{FF2B5EF4-FFF2-40B4-BE49-F238E27FC236}">
                <a16:creationId xmlns:a16="http://schemas.microsoft.com/office/drawing/2014/main" id="{E331D8B2-39F6-1FBD-460D-5F4D1F10BA88}"/>
              </a:ext>
            </a:extLst>
          </p:cNvPr>
          <p:cNvSpPr>
            <a:spLocks noChangeArrowheads="1"/>
          </p:cNvSpPr>
          <p:nvPr/>
        </p:nvSpPr>
        <p:spPr bwMode="auto">
          <a:xfrm>
            <a:off x="10659749" y="4501507"/>
            <a:ext cx="223838" cy="342900"/>
          </a:xfrm>
          <a:prstGeom prst="ellipse">
            <a:avLst/>
          </a:prstGeom>
          <a:solidFill>
            <a:srgbClr val="339966"/>
          </a:solidFill>
          <a:ln w="19050">
            <a:solidFill>
              <a:srgbClr val="00FF00"/>
            </a:solidFill>
            <a:round/>
            <a:headEnd/>
            <a:tailEnd/>
          </a:ln>
          <a:effectLst/>
        </p:spPr>
        <p:txBody>
          <a:bodyPr wrap="none" anchor="ctr"/>
          <a:lstStyle/>
          <a:p>
            <a:pPr algn="ctr"/>
            <a:r>
              <a:rPr lang="en-US" b="0" dirty="0">
                <a:solidFill>
                  <a:srgbClr val="FFFF00"/>
                </a:solidFill>
                <a:latin typeface="Arial" charset="0"/>
                <a:sym typeface="Symbol" pitchFamily="18" charset="2"/>
              </a:rPr>
              <a:t></a:t>
            </a:r>
            <a:r>
              <a:rPr lang="en-US" b="0" baseline="30000" dirty="0">
                <a:solidFill>
                  <a:srgbClr val="FFFF00"/>
                </a:solidFill>
                <a:latin typeface="Arial" charset="0"/>
              </a:rPr>
              <a:t>0</a:t>
            </a:r>
            <a:endParaRPr lang="en-US" b="0" dirty="0">
              <a:solidFill>
                <a:srgbClr val="FFFF00"/>
              </a:solidFill>
              <a:latin typeface="Arial" charset="0"/>
              <a:sym typeface="Symbol" pitchFamily="18" charset="2"/>
            </a:endParaRPr>
          </a:p>
        </p:txBody>
      </p:sp>
      <p:sp>
        <p:nvSpPr>
          <p:cNvPr id="5292" name="Line 495">
            <a:extLst>
              <a:ext uri="{FF2B5EF4-FFF2-40B4-BE49-F238E27FC236}">
                <a16:creationId xmlns:a16="http://schemas.microsoft.com/office/drawing/2014/main" id="{C37A9275-5BA4-3090-A7A6-5E77337FFB50}"/>
              </a:ext>
            </a:extLst>
          </p:cNvPr>
          <p:cNvSpPr>
            <a:spLocks noChangeShapeType="1"/>
          </p:cNvSpPr>
          <p:nvPr/>
        </p:nvSpPr>
        <p:spPr bwMode="auto">
          <a:xfrm>
            <a:off x="8199124" y="4784082"/>
            <a:ext cx="217488" cy="327025"/>
          </a:xfrm>
          <a:prstGeom prst="line">
            <a:avLst/>
          </a:prstGeom>
          <a:noFill/>
          <a:ln w="19050">
            <a:solidFill>
              <a:srgbClr val="00FF00"/>
            </a:solidFill>
            <a:round/>
            <a:headEnd/>
            <a:tailEnd type="triangle" w="med" len="med"/>
          </a:ln>
          <a:effectLst/>
        </p:spPr>
        <p:txBody>
          <a:bodyPr/>
          <a:lstStyle/>
          <a:p>
            <a:endParaRPr lang="en-US"/>
          </a:p>
        </p:txBody>
      </p:sp>
      <p:sp>
        <p:nvSpPr>
          <p:cNvPr id="5293" name="Text Box 496">
            <a:extLst>
              <a:ext uri="{FF2B5EF4-FFF2-40B4-BE49-F238E27FC236}">
                <a16:creationId xmlns:a16="http://schemas.microsoft.com/office/drawing/2014/main" id="{4CA81959-119C-C07D-45B4-1AAC4581DC4A}"/>
              </a:ext>
            </a:extLst>
          </p:cNvPr>
          <p:cNvSpPr txBox="1">
            <a:spLocks noChangeArrowheads="1"/>
          </p:cNvSpPr>
          <p:nvPr/>
        </p:nvSpPr>
        <p:spPr bwMode="auto">
          <a:xfrm>
            <a:off x="6737037" y="4471345"/>
            <a:ext cx="1529329" cy="307777"/>
          </a:xfrm>
          <a:prstGeom prst="rect">
            <a:avLst/>
          </a:prstGeom>
          <a:noFill/>
          <a:ln w="19050">
            <a:noFill/>
            <a:miter lim="800000"/>
            <a:headEnd/>
            <a:tailEnd/>
          </a:ln>
          <a:effectLst/>
        </p:spPr>
        <p:txBody>
          <a:bodyPr wrap="none">
            <a:spAutoFit/>
          </a:bodyPr>
          <a:lstStyle/>
          <a:p>
            <a:pPr algn="l"/>
            <a:r>
              <a:rPr lang="en-US" b="0" dirty="0">
                <a:solidFill>
                  <a:srgbClr val="FFFF00"/>
                </a:solidFill>
                <a:latin typeface="Arial" charset="0"/>
              </a:rPr>
              <a:t>Displaced Vertex</a:t>
            </a:r>
          </a:p>
        </p:txBody>
      </p:sp>
      <p:sp>
        <p:nvSpPr>
          <p:cNvPr id="5294" name="Line 497">
            <a:extLst>
              <a:ext uri="{FF2B5EF4-FFF2-40B4-BE49-F238E27FC236}">
                <a16:creationId xmlns:a16="http://schemas.microsoft.com/office/drawing/2014/main" id="{13AA47B5-976C-8D92-B9F7-2D36F3501D44}"/>
              </a:ext>
            </a:extLst>
          </p:cNvPr>
          <p:cNvSpPr>
            <a:spLocks noChangeShapeType="1"/>
          </p:cNvSpPr>
          <p:nvPr/>
        </p:nvSpPr>
        <p:spPr bwMode="auto">
          <a:xfrm flipV="1">
            <a:off x="8097524" y="5974707"/>
            <a:ext cx="204788" cy="361950"/>
          </a:xfrm>
          <a:prstGeom prst="line">
            <a:avLst/>
          </a:prstGeom>
          <a:noFill/>
          <a:ln w="19050">
            <a:solidFill>
              <a:srgbClr val="00FF00"/>
            </a:solidFill>
            <a:round/>
            <a:headEnd/>
            <a:tailEnd type="triangle" w="med" len="med"/>
          </a:ln>
          <a:effectLst/>
        </p:spPr>
        <p:txBody>
          <a:bodyPr/>
          <a:lstStyle/>
          <a:p>
            <a:endParaRPr lang="en-US"/>
          </a:p>
        </p:txBody>
      </p:sp>
      <p:sp>
        <p:nvSpPr>
          <p:cNvPr id="5295" name="Text Box 498">
            <a:extLst>
              <a:ext uri="{FF2B5EF4-FFF2-40B4-BE49-F238E27FC236}">
                <a16:creationId xmlns:a16="http://schemas.microsoft.com/office/drawing/2014/main" id="{B1BAE7C4-3695-EB88-6EAB-61F310C13412}"/>
              </a:ext>
            </a:extLst>
          </p:cNvPr>
          <p:cNvSpPr txBox="1">
            <a:spLocks noChangeArrowheads="1"/>
          </p:cNvSpPr>
          <p:nvPr/>
        </p:nvSpPr>
        <p:spPr bwMode="auto">
          <a:xfrm>
            <a:off x="6608449" y="6296970"/>
            <a:ext cx="1529329" cy="307777"/>
          </a:xfrm>
          <a:prstGeom prst="rect">
            <a:avLst/>
          </a:prstGeom>
          <a:noFill/>
          <a:ln w="19050">
            <a:noFill/>
            <a:miter lim="800000"/>
            <a:headEnd/>
            <a:tailEnd/>
          </a:ln>
          <a:effectLst/>
        </p:spPr>
        <p:txBody>
          <a:bodyPr wrap="none">
            <a:spAutoFit/>
          </a:bodyPr>
          <a:lstStyle/>
          <a:p>
            <a:pPr algn="l"/>
            <a:r>
              <a:rPr lang="en-US" b="0" dirty="0">
                <a:solidFill>
                  <a:srgbClr val="FFFF00"/>
                </a:solidFill>
                <a:latin typeface="Arial" charset="0"/>
              </a:rPr>
              <a:t>Displaced Vertex</a:t>
            </a:r>
          </a:p>
        </p:txBody>
      </p:sp>
      <p:sp>
        <p:nvSpPr>
          <p:cNvPr id="5296" name="Oval 470">
            <a:extLst>
              <a:ext uri="{FF2B5EF4-FFF2-40B4-BE49-F238E27FC236}">
                <a16:creationId xmlns:a16="http://schemas.microsoft.com/office/drawing/2014/main" id="{95C6B5B9-2B65-133F-F31A-975C2800FB50}"/>
              </a:ext>
            </a:extLst>
          </p:cNvPr>
          <p:cNvSpPr>
            <a:spLocks noChangeArrowheads="1"/>
          </p:cNvSpPr>
          <p:nvPr/>
        </p:nvSpPr>
        <p:spPr bwMode="auto">
          <a:xfrm rot="2704891">
            <a:off x="8214999" y="5611963"/>
            <a:ext cx="160338" cy="342900"/>
          </a:xfrm>
          <a:prstGeom prst="ellipse">
            <a:avLst/>
          </a:prstGeom>
          <a:solidFill>
            <a:srgbClr val="339966"/>
          </a:solidFill>
          <a:ln w="19050">
            <a:solidFill>
              <a:srgbClr val="00FF00"/>
            </a:solidFill>
            <a:round/>
            <a:headEnd/>
            <a:tailEnd/>
          </a:ln>
          <a:effectLst/>
        </p:spPr>
        <p:txBody>
          <a:bodyPr wrap="none" anchor="ctr"/>
          <a:lstStyle/>
          <a:p>
            <a:pPr algn="ctr"/>
            <a:r>
              <a:rPr lang="en-US" b="0" dirty="0">
                <a:solidFill>
                  <a:srgbClr val="FFFF00"/>
                </a:solidFill>
                <a:latin typeface="Arial" charset="0"/>
              </a:rPr>
              <a:t>B</a:t>
            </a:r>
            <a:r>
              <a:rPr lang="en-US" b="0" baseline="30000" dirty="0">
                <a:solidFill>
                  <a:srgbClr val="FFFF00"/>
                </a:solidFill>
                <a:latin typeface="Arial" charset="0"/>
              </a:rPr>
              <a:t>+</a:t>
            </a:r>
            <a:endParaRPr lang="en-US" b="0" dirty="0">
              <a:solidFill>
                <a:srgbClr val="FFFF00"/>
              </a:solidFill>
              <a:latin typeface="Arial" charset="0"/>
            </a:endParaRPr>
          </a:p>
        </p:txBody>
      </p:sp>
      <p:sp>
        <p:nvSpPr>
          <p:cNvPr id="5297" name="Oval 475">
            <a:extLst>
              <a:ext uri="{FF2B5EF4-FFF2-40B4-BE49-F238E27FC236}">
                <a16:creationId xmlns:a16="http://schemas.microsoft.com/office/drawing/2014/main" id="{05D4EB4C-EB2A-9460-2BE4-70AF81E9ABC3}"/>
              </a:ext>
            </a:extLst>
          </p:cNvPr>
          <p:cNvSpPr>
            <a:spLocks noChangeArrowheads="1"/>
          </p:cNvSpPr>
          <p:nvPr/>
        </p:nvSpPr>
        <p:spPr bwMode="auto">
          <a:xfrm rot="2704891">
            <a:off x="8896745" y="6222504"/>
            <a:ext cx="245098" cy="342900"/>
          </a:xfrm>
          <a:prstGeom prst="ellipse">
            <a:avLst/>
          </a:prstGeom>
          <a:solidFill>
            <a:srgbClr val="339966"/>
          </a:solidFill>
          <a:ln w="19050">
            <a:solidFill>
              <a:srgbClr val="00FF00"/>
            </a:solidFill>
            <a:round/>
            <a:headEnd/>
            <a:tailEnd/>
          </a:ln>
          <a:effectLst/>
        </p:spPr>
        <p:txBody>
          <a:bodyPr vert="vert270" wrap="none" anchor="ctr"/>
          <a:lstStyle/>
          <a:p>
            <a:pPr algn="ctr"/>
            <a:r>
              <a:rPr lang="en-US" sz="1600" b="0" baseline="30000" dirty="0">
                <a:solidFill>
                  <a:srgbClr val="FFFF00"/>
                </a:solidFill>
                <a:latin typeface="Arial" charset="0"/>
              </a:rPr>
              <a:t>J/</a:t>
            </a:r>
            <a:r>
              <a:rPr lang="en-US" sz="1600" b="0" baseline="30000" dirty="0">
                <a:solidFill>
                  <a:srgbClr val="FFFF00"/>
                </a:solidFill>
                <a:latin typeface="Arial" charset="0"/>
                <a:sym typeface="Symbol" pitchFamily="18" charset="2"/>
              </a:rPr>
              <a:t></a:t>
            </a:r>
            <a:endParaRPr lang="en-US" sz="1600" b="0" dirty="0">
              <a:solidFill>
                <a:srgbClr val="FFFF00"/>
              </a:solidFill>
              <a:latin typeface="Arial" charset="0"/>
              <a:sym typeface="Symbol" pitchFamily="18" charset="2"/>
            </a:endParaRPr>
          </a:p>
        </p:txBody>
      </p:sp>
    </p:spTree>
    <p:custDataLst>
      <p:tags r:id="rId1"/>
    </p:custDataLst>
    <p:extLst>
      <p:ext uri="{BB962C8B-B14F-4D97-AF65-F5344CB8AC3E}">
        <p14:creationId xmlns:p14="http://schemas.microsoft.com/office/powerpoint/2010/main" val="131469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3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3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3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3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3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30">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3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0">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30">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30">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30">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30">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30">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30">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30">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par>
                                <p:cTn id="53" presetID="22" presetClass="entr" presetSubtype="8" fill="hold" nodeType="withEffect">
                                  <p:stCondLst>
                                    <p:cond delay="0"/>
                                  </p:stCondLst>
                                  <p:childTnLst>
                                    <p:set>
                                      <p:cBhvr>
                                        <p:cTn id="54" dur="1" fill="hold">
                                          <p:stCondLst>
                                            <p:cond delay="0"/>
                                          </p:stCondLst>
                                        </p:cTn>
                                        <p:tgtEl>
                                          <p:spTgt spid="5125"/>
                                        </p:tgtEl>
                                        <p:attrNameLst>
                                          <p:attrName>style.visibility</p:attrName>
                                        </p:attrNameLst>
                                      </p:cBhvr>
                                      <p:to>
                                        <p:strVal val="visible"/>
                                      </p:to>
                                    </p:set>
                                    <p:animEffect transition="in" filter="wipe(left)">
                                      <p:cBhvr>
                                        <p:cTn id="55" dur="500"/>
                                        <p:tgtEl>
                                          <p:spTgt spid="5125"/>
                                        </p:tgtEl>
                                      </p:cBhvr>
                                    </p:animEffect>
                                  </p:childTnLst>
                                </p:cTn>
                              </p:par>
                              <p:par>
                                <p:cTn id="56" presetID="22" presetClass="entr" presetSubtype="8"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par>
                                <p:cTn id="59" presetID="22" presetClass="entr" presetSubtype="8"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par>
                                <p:cTn id="62" presetID="22" presetClass="entr" presetSubtype="8" fill="hold" nodeType="withEffect">
                                  <p:stCondLst>
                                    <p:cond delay="0"/>
                                  </p:stCondLst>
                                  <p:childTnLst>
                                    <p:set>
                                      <p:cBhvr>
                                        <p:cTn id="63" dur="1" fill="hold">
                                          <p:stCondLst>
                                            <p:cond delay="0"/>
                                          </p:stCondLst>
                                        </p:cTn>
                                        <p:tgtEl>
                                          <p:spTgt spid="5121"/>
                                        </p:tgtEl>
                                        <p:attrNameLst>
                                          <p:attrName>style.visibility</p:attrName>
                                        </p:attrNameLst>
                                      </p:cBhvr>
                                      <p:to>
                                        <p:strVal val="visible"/>
                                      </p:to>
                                    </p:set>
                                    <p:animEffect transition="in" filter="wipe(left)">
                                      <p:cBhvr>
                                        <p:cTn id="64" dur="500"/>
                                        <p:tgtEl>
                                          <p:spTgt spid="5121"/>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52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5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2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5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259"/>
                                        </p:tgtEl>
                                        <p:attrNameLst>
                                          <p:attrName>style.visibility</p:attrName>
                                        </p:attrNameLst>
                                      </p:cBhvr>
                                      <p:to>
                                        <p:strVal val="visible"/>
                                      </p:to>
                                    </p:se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left)">
                                      <p:cBhvr>
                                        <p:cTn id="80" dur="500"/>
                                        <p:tgtEl>
                                          <p:spTgt spid="20"/>
                                        </p:tgtEl>
                                      </p:cBhvr>
                                    </p:animEffect>
                                  </p:childTnLst>
                                </p:cTn>
                              </p:par>
                              <p:par>
                                <p:cTn id="81" presetID="22" presetClass="entr" presetSubtype="8" fill="hold" nodeType="withEffect">
                                  <p:stCondLst>
                                    <p:cond delay="0"/>
                                  </p:stCondLst>
                                  <p:childTnLst>
                                    <p:set>
                                      <p:cBhvr>
                                        <p:cTn id="82" dur="1" fill="hold">
                                          <p:stCondLst>
                                            <p:cond delay="0"/>
                                          </p:stCondLst>
                                        </p:cTn>
                                        <p:tgtEl>
                                          <p:spTgt spid="5128"/>
                                        </p:tgtEl>
                                        <p:attrNameLst>
                                          <p:attrName>style.visibility</p:attrName>
                                        </p:attrNameLst>
                                      </p:cBhvr>
                                      <p:to>
                                        <p:strVal val="visible"/>
                                      </p:to>
                                    </p:set>
                                    <p:animEffect transition="in" filter="wipe(left)">
                                      <p:cBhvr>
                                        <p:cTn id="83" dur="500"/>
                                        <p:tgtEl>
                                          <p:spTgt spid="5128"/>
                                        </p:tgtEl>
                                      </p:cBhvr>
                                    </p:animEffect>
                                  </p:childTnLst>
                                </p:cTn>
                              </p:par>
                              <p:par>
                                <p:cTn id="84" presetID="22" presetClass="entr" presetSubtype="8" fill="hold" nodeType="withEffect">
                                  <p:stCondLst>
                                    <p:cond delay="0"/>
                                  </p:stCondLst>
                                  <p:childTnLst>
                                    <p:set>
                                      <p:cBhvr>
                                        <p:cTn id="85" dur="1" fill="hold">
                                          <p:stCondLst>
                                            <p:cond delay="0"/>
                                          </p:stCondLst>
                                        </p:cTn>
                                        <p:tgtEl>
                                          <p:spTgt spid="5141"/>
                                        </p:tgtEl>
                                        <p:attrNameLst>
                                          <p:attrName>style.visibility</p:attrName>
                                        </p:attrNameLst>
                                      </p:cBhvr>
                                      <p:to>
                                        <p:strVal val="visible"/>
                                      </p:to>
                                    </p:set>
                                    <p:animEffect transition="in" filter="wipe(left)">
                                      <p:cBhvr>
                                        <p:cTn id="86" dur="500"/>
                                        <p:tgtEl>
                                          <p:spTgt spid="5141"/>
                                        </p:tgtEl>
                                      </p:cBhvr>
                                    </p:animEffect>
                                  </p:childTnLst>
                                </p:cTn>
                              </p:par>
                              <p:par>
                                <p:cTn id="87" presetID="22" presetClass="entr" presetSubtype="8" fill="hold" nodeType="withEffect">
                                  <p:stCondLst>
                                    <p:cond delay="0"/>
                                  </p:stCondLst>
                                  <p:childTnLst>
                                    <p:set>
                                      <p:cBhvr>
                                        <p:cTn id="88" dur="1" fill="hold">
                                          <p:stCondLst>
                                            <p:cond delay="0"/>
                                          </p:stCondLst>
                                        </p:cTn>
                                        <p:tgtEl>
                                          <p:spTgt spid="5147"/>
                                        </p:tgtEl>
                                        <p:attrNameLst>
                                          <p:attrName>style.visibility</p:attrName>
                                        </p:attrNameLst>
                                      </p:cBhvr>
                                      <p:to>
                                        <p:strVal val="visible"/>
                                      </p:to>
                                    </p:set>
                                    <p:animEffect transition="in" filter="wipe(left)">
                                      <p:cBhvr>
                                        <p:cTn id="89" dur="500"/>
                                        <p:tgtEl>
                                          <p:spTgt spid="5147"/>
                                        </p:tgtEl>
                                      </p:cBhvr>
                                    </p:animEffect>
                                  </p:childTnLst>
                                </p:cTn>
                              </p:par>
                              <p:par>
                                <p:cTn id="90" presetID="22" presetClass="entr" presetSubtype="8" fill="hold" nodeType="withEffect">
                                  <p:stCondLst>
                                    <p:cond delay="0"/>
                                  </p:stCondLst>
                                  <p:childTnLst>
                                    <p:set>
                                      <p:cBhvr>
                                        <p:cTn id="91" dur="1" fill="hold">
                                          <p:stCondLst>
                                            <p:cond delay="0"/>
                                          </p:stCondLst>
                                        </p:cTn>
                                        <p:tgtEl>
                                          <p:spTgt spid="5144"/>
                                        </p:tgtEl>
                                        <p:attrNameLst>
                                          <p:attrName>style.visibility</p:attrName>
                                        </p:attrNameLst>
                                      </p:cBhvr>
                                      <p:to>
                                        <p:strVal val="visible"/>
                                      </p:to>
                                    </p:set>
                                    <p:animEffect transition="in" filter="wipe(left)">
                                      <p:cBhvr>
                                        <p:cTn id="92" dur="500"/>
                                        <p:tgtEl>
                                          <p:spTgt spid="5144"/>
                                        </p:tgtEl>
                                      </p:cBhvr>
                                    </p:animEffec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5150"/>
                                        </p:tgtEl>
                                        <p:attrNameLst>
                                          <p:attrName>style.visibility</p:attrName>
                                        </p:attrNameLst>
                                      </p:cBhvr>
                                      <p:to>
                                        <p:strVal val="visible"/>
                                      </p:to>
                                    </p:set>
                                    <p:animEffect transition="in" filter="wipe(left)">
                                      <p:cBhvr>
                                        <p:cTn id="96" dur="500"/>
                                        <p:tgtEl>
                                          <p:spTgt spid="5150"/>
                                        </p:tgtEl>
                                      </p:cBhvr>
                                    </p:animEffect>
                                  </p:childTnLst>
                                </p:cTn>
                              </p:par>
                              <p:par>
                                <p:cTn id="97" presetID="1" presetClass="entr" presetSubtype="0" fill="hold" grpId="0" nodeType="withEffect">
                                  <p:stCondLst>
                                    <p:cond delay="0"/>
                                  </p:stCondLst>
                                  <p:childTnLst>
                                    <p:set>
                                      <p:cBhvr>
                                        <p:cTn id="98" dur="1" fill="hold">
                                          <p:stCondLst>
                                            <p:cond delay="0"/>
                                          </p:stCondLst>
                                        </p:cTn>
                                        <p:tgtEl>
                                          <p:spTgt spid="526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26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26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26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26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6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5157"/>
                                        </p:tgtEl>
                                        <p:attrNameLst>
                                          <p:attrName>style.visibility</p:attrName>
                                        </p:attrNameLst>
                                      </p:cBhvr>
                                      <p:to>
                                        <p:strVal val="visible"/>
                                      </p:to>
                                    </p:set>
                                    <p:animEffect transition="in" filter="wipe(left)">
                                      <p:cBhvr>
                                        <p:cTn id="113" dur="500"/>
                                        <p:tgtEl>
                                          <p:spTgt spid="5157"/>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5169"/>
                                        </p:tgtEl>
                                        <p:attrNameLst>
                                          <p:attrName>style.visibility</p:attrName>
                                        </p:attrNameLst>
                                      </p:cBhvr>
                                      <p:to>
                                        <p:strVal val="visible"/>
                                      </p:to>
                                    </p:set>
                                    <p:animEffect transition="in" filter="wipe(left)">
                                      <p:cBhvr>
                                        <p:cTn id="116" dur="500"/>
                                        <p:tgtEl>
                                          <p:spTgt spid="5169"/>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5168"/>
                                        </p:tgtEl>
                                        <p:attrNameLst>
                                          <p:attrName>style.visibility</p:attrName>
                                        </p:attrNameLst>
                                      </p:cBhvr>
                                      <p:to>
                                        <p:strVal val="visible"/>
                                      </p:to>
                                    </p:set>
                                    <p:animEffect transition="in" filter="wipe(left)">
                                      <p:cBhvr>
                                        <p:cTn id="119" dur="500"/>
                                        <p:tgtEl>
                                          <p:spTgt spid="5168"/>
                                        </p:tgtEl>
                                      </p:cBhvr>
                                    </p:animEffect>
                                  </p:childTnLst>
                                </p:cTn>
                              </p:par>
                              <p:par>
                                <p:cTn id="120" presetID="22" presetClass="entr" presetSubtype="8" fill="hold" nodeType="withEffect">
                                  <p:stCondLst>
                                    <p:cond delay="0"/>
                                  </p:stCondLst>
                                  <p:childTnLst>
                                    <p:set>
                                      <p:cBhvr>
                                        <p:cTn id="121" dur="1" fill="hold">
                                          <p:stCondLst>
                                            <p:cond delay="0"/>
                                          </p:stCondLst>
                                        </p:cTn>
                                        <p:tgtEl>
                                          <p:spTgt spid="5151"/>
                                        </p:tgtEl>
                                        <p:attrNameLst>
                                          <p:attrName>style.visibility</p:attrName>
                                        </p:attrNameLst>
                                      </p:cBhvr>
                                      <p:to>
                                        <p:strVal val="visible"/>
                                      </p:to>
                                    </p:set>
                                    <p:animEffect transition="in" filter="wipe(left)">
                                      <p:cBhvr>
                                        <p:cTn id="122" dur="500"/>
                                        <p:tgtEl>
                                          <p:spTgt spid="5151"/>
                                        </p:tgtEl>
                                      </p:cBhvr>
                                    </p:animEffect>
                                  </p:childTnLst>
                                </p:cTn>
                              </p:par>
                              <p:par>
                                <p:cTn id="123" presetID="22" presetClass="entr" presetSubtype="8" fill="hold" nodeType="withEffect">
                                  <p:stCondLst>
                                    <p:cond delay="0"/>
                                  </p:stCondLst>
                                  <p:childTnLst>
                                    <p:set>
                                      <p:cBhvr>
                                        <p:cTn id="124" dur="1" fill="hold">
                                          <p:stCondLst>
                                            <p:cond delay="0"/>
                                          </p:stCondLst>
                                        </p:cTn>
                                        <p:tgtEl>
                                          <p:spTgt spid="5154"/>
                                        </p:tgtEl>
                                        <p:attrNameLst>
                                          <p:attrName>style.visibility</p:attrName>
                                        </p:attrNameLst>
                                      </p:cBhvr>
                                      <p:to>
                                        <p:strVal val="visible"/>
                                      </p:to>
                                    </p:set>
                                    <p:animEffect transition="in" filter="wipe(left)">
                                      <p:cBhvr>
                                        <p:cTn id="125" dur="500"/>
                                        <p:tgtEl>
                                          <p:spTgt spid="5154"/>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5267"/>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5266"/>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5268"/>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5269"/>
                                        </p:tgtEl>
                                        <p:attrNameLst>
                                          <p:attrName>style.visibility</p:attrName>
                                        </p:attrNameLst>
                                      </p:cBhvr>
                                      <p:to>
                                        <p:strVal val="visible"/>
                                      </p:to>
                                    </p:set>
                                  </p:childTnLst>
                                </p:cTn>
                              </p:par>
                              <p:par>
                                <p:cTn id="134" presetID="22" presetClass="entr" presetSubtype="8" fill="hold" grpId="0" nodeType="withEffect">
                                  <p:stCondLst>
                                    <p:cond delay="0"/>
                                  </p:stCondLst>
                                  <p:childTnLst>
                                    <p:set>
                                      <p:cBhvr>
                                        <p:cTn id="135" dur="1" fill="hold">
                                          <p:stCondLst>
                                            <p:cond delay="0"/>
                                          </p:stCondLst>
                                        </p:cTn>
                                        <p:tgtEl>
                                          <p:spTgt spid="5270"/>
                                        </p:tgtEl>
                                        <p:attrNameLst>
                                          <p:attrName>style.visibility</p:attrName>
                                        </p:attrNameLst>
                                      </p:cBhvr>
                                      <p:to>
                                        <p:strVal val="visible"/>
                                      </p:to>
                                    </p:set>
                                    <p:animEffect transition="in" filter="wipe(left)">
                                      <p:cBhvr>
                                        <p:cTn id="136" dur="500"/>
                                        <p:tgtEl>
                                          <p:spTgt spid="5270"/>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5296"/>
                                        </p:tgtEl>
                                        <p:attrNameLst>
                                          <p:attrName>style.visibility</p:attrName>
                                        </p:attrNameLst>
                                      </p:cBhvr>
                                      <p:to>
                                        <p:strVal val="visible"/>
                                      </p:to>
                                    </p:set>
                                    <p:animEffect transition="in" filter="wipe(left)">
                                      <p:cBhvr>
                                        <p:cTn id="139" dur="500"/>
                                        <p:tgtEl>
                                          <p:spTgt spid="5296"/>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5295"/>
                                        </p:tgtEl>
                                        <p:attrNameLst>
                                          <p:attrName>style.visibility</p:attrName>
                                        </p:attrNameLst>
                                      </p:cBhvr>
                                      <p:to>
                                        <p:strVal val="visible"/>
                                      </p:to>
                                    </p:set>
                                    <p:animEffect transition="in" filter="wipe(left)">
                                      <p:cBhvr>
                                        <p:cTn id="144" dur="500"/>
                                        <p:tgtEl>
                                          <p:spTgt spid="5295"/>
                                        </p:tgtEl>
                                      </p:cBhvr>
                                    </p:animEffect>
                                  </p:childTnLst>
                                </p:cTn>
                              </p:par>
                              <p:par>
                                <p:cTn id="145" presetID="22" presetClass="entr" presetSubtype="8" fill="hold" grpId="0" nodeType="withEffect">
                                  <p:stCondLst>
                                    <p:cond delay="0"/>
                                  </p:stCondLst>
                                  <p:childTnLst>
                                    <p:set>
                                      <p:cBhvr>
                                        <p:cTn id="146" dur="1" fill="hold">
                                          <p:stCondLst>
                                            <p:cond delay="0"/>
                                          </p:stCondLst>
                                        </p:cTn>
                                        <p:tgtEl>
                                          <p:spTgt spid="5293"/>
                                        </p:tgtEl>
                                        <p:attrNameLst>
                                          <p:attrName>style.visibility</p:attrName>
                                        </p:attrNameLst>
                                      </p:cBhvr>
                                      <p:to>
                                        <p:strVal val="visible"/>
                                      </p:to>
                                    </p:set>
                                    <p:animEffect transition="in" filter="wipe(left)">
                                      <p:cBhvr>
                                        <p:cTn id="147" dur="500"/>
                                        <p:tgtEl>
                                          <p:spTgt spid="5293"/>
                                        </p:tgtEl>
                                      </p:cBhvr>
                                    </p:animEffect>
                                  </p:childTnLst>
                                </p:cTn>
                              </p:par>
                              <p:par>
                                <p:cTn id="148" presetID="22" presetClass="entr" presetSubtype="8" fill="hold" grpId="0" nodeType="withEffect">
                                  <p:stCondLst>
                                    <p:cond delay="0"/>
                                  </p:stCondLst>
                                  <p:childTnLst>
                                    <p:set>
                                      <p:cBhvr>
                                        <p:cTn id="149" dur="1" fill="hold">
                                          <p:stCondLst>
                                            <p:cond delay="0"/>
                                          </p:stCondLst>
                                        </p:cTn>
                                        <p:tgtEl>
                                          <p:spTgt spid="5292"/>
                                        </p:tgtEl>
                                        <p:attrNameLst>
                                          <p:attrName>style.visibility</p:attrName>
                                        </p:attrNameLst>
                                      </p:cBhvr>
                                      <p:to>
                                        <p:strVal val="visible"/>
                                      </p:to>
                                    </p:set>
                                    <p:animEffect transition="in" filter="wipe(left)">
                                      <p:cBhvr>
                                        <p:cTn id="150" dur="500"/>
                                        <p:tgtEl>
                                          <p:spTgt spid="5292"/>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5294"/>
                                        </p:tgtEl>
                                        <p:attrNameLst>
                                          <p:attrName>style.visibility</p:attrName>
                                        </p:attrNameLst>
                                      </p:cBhvr>
                                      <p:to>
                                        <p:strVal val="visible"/>
                                      </p:to>
                                    </p:set>
                                    <p:animEffect transition="in" filter="wipe(left)">
                                      <p:cBhvr>
                                        <p:cTn id="153" dur="500"/>
                                        <p:tgtEl>
                                          <p:spTgt spid="5294"/>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nodeType="clickEffect">
                                  <p:stCondLst>
                                    <p:cond delay="0"/>
                                  </p:stCondLst>
                                  <p:childTnLst>
                                    <p:set>
                                      <p:cBhvr>
                                        <p:cTn id="157" dur="1" fill="hold">
                                          <p:stCondLst>
                                            <p:cond delay="0"/>
                                          </p:stCondLst>
                                        </p:cTn>
                                        <p:tgtEl>
                                          <p:spTgt spid="5183"/>
                                        </p:tgtEl>
                                        <p:attrNameLst>
                                          <p:attrName>style.visibility</p:attrName>
                                        </p:attrNameLst>
                                      </p:cBhvr>
                                      <p:to>
                                        <p:strVal val="visible"/>
                                      </p:to>
                                    </p:set>
                                    <p:animEffect transition="in" filter="wipe(left)">
                                      <p:cBhvr>
                                        <p:cTn id="158" dur="500"/>
                                        <p:tgtEl>
                                          <p:spTgt spid="5183"/>
                                        </p:tgtEl>
                                      </p:cBhvr>
                                    </p:animEffect>
                                  </p:childTnLst>
                                </p:cTn>
                              </p:par>
                              <p:par>
                                <p:cTn id="159" presetID="22" presetClass="entr" presetSubtype="8" fill="hold" grpId="0" nodeType="withEffect">
                                  <p:stCondLst>
                                    <p:cond delay="0"/>
                                  </p:stCondLst>
                                  <p:childTnLst>
                                    <p:set>
                                      <p:cBhvr>
                                        <p:cTn id="160" dur="1" fill="hold">
                                          <p:stCondLst>
                                            <p:cond delay="0"/>
                                          </p:stCondLst>
                                        </p:cTn>
                                        <p:tgtEl>
                                          <p:spTgt spid="5161"/>
                                        </p:tgtEl>
                                        <p:attrNameLst>
                                          <p:attrName>style.visibility</p:attrName>
                                        </p:attrNameLst>
                                      </p:cBhvr>
                                      <p:to>
                                        <p:strVal val="visible"/>
                                      </p:to>
                                    </p:set>
                                    <p:animEffect transition="in" filter="wipe(left)">
                                      <p:cBhvr>
                                        <p:cTn id="161" dur="500"/>
                                        <p:tgtEl>
                                          <p:spTgt spid="5161"/>
                                        </p:tgtEl>
                                      </p:cBhvr>
                                    </p:animEffect>
                                  </p:childTnLst>
                                </p:cTn>
                              </p:par>
                              <p:par>
                                <p:cTn id="162" presetID="22" presetClass="entr" presetSubtype="8" fill="hold" grpId="0" nodeType="withEffect">
                                  <p:stCondLst>
                                    <p:cond delay="0"/>
                                  </p:stCondLst>
                                  <p:childTnLst>
                                    <p:set>
                                      <p:cBhvr>
                                        <p:cTn id="163" dur="1" fill="hold">
                                          <p:stCondLst>
                                            <p:cond delay="0"/>
                                          </p:stCondLst>
                                        </p:cTn>
                                        <p:tgtEl>
                                          <p:spTgt spid="5275"/>
                                        </p:tgtEl>
                                        <p:attrNameLst>
                                          <p:attrName>style.visibility</p:attrName>
                                        </p:attrNameLst>
                                      </p:cBhvr>
                                      <p:to>
                                        <p:strVal val="visible"/>
                                      </p:to>
                                    </p:set>
                                    <p:animEffect transition="in" filter="wipe(left)">
                                      <p:cBhvr>
                                        <p:cTn id="164" dur="500"/>
                                        <p:tgtEl>
                                          <p:spTgt spid="5275"/>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5271"/>
                                        </p:tgtEl>
                                        <p:attrNameLst>
                                          <p:attrName>style.visibility</p:attrName>
                                        </p:attrNameLst>
                                      </p:cBhvr>
                                      <p:to>
                                        <p:strVal val="visible"/>
                                      </p:to>
                                    </p:set>
                                    <p:animEffect transition="in" filter="fade">
                                      <p:cBhvr>
                                        <p:cTn id="167" dur="500"/>
                                        <p:tgtEl>
                                          <p:spTgt spid="5271"/>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5272"/>
                                        </p:tgtEl>
                                        <p:attrNameLst>
                                          <p:attrName>style.visibility</p:attrName>
                                        </p:attrNameLst>
                                      </p:cBhvr>
                                      <p:to>
                                        <p:strVal val="visible"/>
                                      </p:to>
                                    </p:set>
                                    <p:animEffect transition="in" filter="fade">
                                      <p:cBhvr>
                                        <p:cTn id="170" dur="500"/>
                                        <p:tgtEl>
                                          <p:spTgt spid="5272"/>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5273"/>
                                        </p:tgtEl>
                                        <p:attrNameLst>
                                          <p:attrName>style.visibility</p:attrName>
                                        </p:attrNameLst>
                                      </p:cBhvr>
                                      <p:to>
                                        <p:strVal val="visible"/>
                                      </p:to>
                                    </p:set>
                                    <p:animEffect transition="in" filter="fade">
                                      <p:cBhvr>
                                        <p:cTn id="173" dur="500"/>
                                        <p:tgtEl>
                                          <p:spTgt spid="5273"/>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5274"/>
                                        </p:tgtEl>
                                        <p:attrNameLst>
                                          <p:attrName>style.visibility</p:attrName>
                                        </p:attrNameLst>
                                      </p:cBhvr>
                                      <p:to>
                                        <p:strVal val="visible"/>
                                      </p:to>
                                    </p:set>
                                    <p:animEffect transition="in" filter="fade">
                                      <p:cBhvr>
                                        <p:cTn id="176" dur="500"/>
                                        <p:tgtEl>
                                          <p:spTgt spid="5274"/>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5276"/>
                                        </p:tgtEl>
                                        <p:attrNameLst>
                                          <p:attrName>style.visibility</p:attrName>
                                        </p:attrNameLst>
                                      </p:cBhvr>
                                      <p:to>
                                        <p:strVal val="visible"/>
                                      </p:to>
                                    </p:set>
                                    <p:animEffect transition="in" filter="fade">
                                      <p:cBhvr>
                                        <p:cTn id="179" dur="500"/>
                                        <p:tgtEl>
                                          <p:spTgt spid="5276"/>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5277"/>
                                        </p:tgtEl>
                                        <p:attrNameLst>
                                          <p:attrName>style.visibility</p:attrName>
                                        </p:attrNameLst>
                                      </p:cBhvr>
                                      <p:to>
                                        <p:strVal val="visible"/>
                                      </p:to>
                                    </p:set>
                                    <p:animEffect transition="in" filter="fade">
                                      <p:cBhvr>
                                        <p:cTn id="182" dur="500"/>
                                        <p:tgtEl>
                                          <p:spTgt spid="5277"/>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5278"/>
                                        </p:tgtEl>
                                        <p:attrNameLst>
                                          <p:attrName>style.visibility</p:attrName>
                                        </p:attrNameLst>
                                      </p:cBhvr>
                                      <p:to>
                                        <p:strVal val="visible"/>
                                      </p:to>
                                    </p:set>
                                    <p:animEffect transition="in" filter="fade">
                                      <p:cBhvr>
                                        <p:cTn id="185" dur="500"/>
                                        <p:tgtEl>
                                          <p:spTgt spid="5278"/>
                                        </p:tgtEl>
                                      </p:cBhvr>
                                    </p:animEffect>
                                  </p:childTnLst>
                                </p:cTn>
                              </p:par>
                              <p:par>
                                <p:cTn id="186" presetID="22" presetClass="entr" presetSubtype="8" fill="hold" nodeType="withEffect">
                                  <p:stCondLst>
                                    <p:cond delay="0"/>
                                  </p:stCondLst>
                                  <p:childTnLst>
                                    <p:set>
                                      <p:cBhvr>
                                        <p:cTn id="187" dur="1" fill="hold">
                                          <p:stCondLst>
                                            <p:cond delay="0"/>
                                          </p:stCondLst>
                                        </p:cTn>
                                        <p:tgtEl>
                                          <p:spTgt spid="5165"/>
                                        </p:tgtEl>
                                        <p:attrNameLst>
                                          <p:attrName>style.visibility</p:attrName>
                                        </p:attrNameLst>
                                      </p:cBhvr>
                                      <p:to>
                                        <p:strVal val="visible"/>
                                      </p:to>
                                    </p:set>
                                    <p:animEffect transition="in" filter="wipe(left)">
                                      <p:cBhvr>
                                        <p:cTn id="188" dur="500"/>
                                        <p:tgtEl>
                                          <p:spTgt spid="5165"/>
                                        </p:tgtEl>
                                      </p:cBhvr>
                                    </p:animEffect>
                                  </p:childTnLst>
                                </p:cTn>
                              </p:par>
                              <p:par>
                                <p:cTn id="189" presetID="22" presetClass="entr" presetSubtype="8" fill="hold" nodeType="withEffect">
                                  <p:stCondLst>
                                    <p:cond delay="0"/>
                                  </p:stCondLst>
                                  <p:childTnLst>
                                    <p:set>
                                      <p:cBhvr>
                                        <p:cTn id="190" dur="1" fill="hold">
                                          <p:stCondLst>
                                            <p:cond delay="0"/>
                                          </p:stCondLst>
                                        </p:cTn>
                                        <p:tgtEl>
                                          <p:spTgt spid="5162"/>
                                        </p:tgtEl>
                                        <p:attrNameLst>
                                          <p:attrName>style.visibility</p:attrName>
                                        </p:attrNameLst>
                                      </p:cBhvr>
                                      <p:to>
                                        <p:strVal val="visible"/>
                                      </p:to>
                                    </p:set>
                                    <p:animEffect transition="in" filter="wipe(left)">
                                      <p:cBhvr>
                                        <p:cTn id="191" dur="500"/>
                                        <p:tgtEl>
                                          <p:spTgt spid="5162"/>
                                        </p:tgtEl>
                                      </p:cBhvr>
                                    </p:animEffect>
                                  </p:childTnLst>
                                </p:cTn>
                              </p:par>
                              <p:par>
                                <p:cTn id="192" presetID="22" presetClass="entr" presetSubtype="8" fill="hold" grpId="0" nodeType="withEffect">
                                  <p:stCondLst>
                                    <p:cond delay="0"/>
                                  </p:stCondLst>
                                  <p:childTnLst>
                                    <p:set>
                                      <p:cBhvr>
                                        <p:cTn id="193" dur="1" fill="hold">
                                          <p:stCondLst>
                                            <p:cond delay="0"/>
                                          </p:stCondLst>
                                        </p:cTn>
                                        <p:tgtEl>
                                          <p:spTgt spid="5297"/>
                                        </p:tgtEl>
                                        <p:attrNameLst>
                                          <p:attrName>style.visibility</p:attrName>
                                        </p:attrNameLst>
                                      </p:cBhvr>
                                      <p:to>
                                        <p:strVal val="visible"/>
                                      </p:to>
                                    </p:set>
                                    <p:animEffect transition="in" filter="wipe(left)">
                                      <p:cBhvr>
                                        <p:cTn id="194" dur="500"/>
                                        <p:tgtEl>
                                          <p:spTgt spid="5297"/>
                                        </p:tgtEl>
                                      </p:cBhvr>
                                    </p:animEffect>
                                  </p:childTnLst>
                                </p:cTn>
                              </p:par>
                              <p:par>
                                <p:cTn id="195" presetID="22" presetClass="entr" presetSubtype="8" fill="hold" nodeType="withEffect">
                                  <p:stCondLst>
                                    <p:cond delay="0"/>
                                  </p:stCondLst>
                                  <p:childTnLst>
                                    <p:set>
                                      <p:cBhvr>
                                        <p:cTn id="196" dur="1" fill="hold">
                                          <p:stCondLst>
                                            <p:cond delay="0"/>
                                          </p:stCondLst>
                                        </p:cTn>
                                        <p:tgtEl>
                                          <p:spTgt spid="5158"/>
                                        </p:tgtEl>
                                        <p:attrNameLst>
                                          <p:attrName>style.visibility</p:attrName>
                                        </p:attrNameLst>
                                      </p:cBhvr>
                                      <p:to>
                                        <p:strVal val="visible"/>
                                      </p:to>
                                    </p:set>
                                    <p:animEffect transition="in" filter="wipe(left)">
                                      <p:cBhvr>
                                        <p:cTn id="197" dur="500"/>
                                        <p:tgtEl>
                                          <p:spTgt spid="5158"/>
                                        </p:tgtEl>
                                      </p:cBhvr>
                                    </p:animEffect>
                                  </p:childTnLst>
                                </p:cTn>
                              </p:par>
                              <p:par>
                                <p:cTn id="198" presetID="22" presetClass="entr" presetSubtype="8" fill="hold" nodeType="withEffect">
                                  <p:stCondLst>
                                    <p:cond delay="0"/>
                                  </p:stCondLst>
                                  <p:childTnLst>
                                    <p:set>
                                      <p:cBhvr>
                                        <p:cTn id="199" dur="1" fill="hold">
                                          <p:stCondLst>
                                            <p:cond delay="0"/>
                                          </p:stCondLst>
                                        </p:cTn>
                                        <p:tgtEl>
                                          <p:spTgt spid="5186"/>
                                        </p:tgtEl>
                                        <p:attrNameLst>
                                          <p:attrName>style.visibility</p:attrName>
                                        </p:attrNameLst>
                                      </p:cBhvr>
                                      <p:to>
                                        <p:strVal val="visible"/>
                                      </p:to>
                                    </p:set>
                                    <p:animEffect transition="in" filter="wipe(left)">
                                      <p:cBhvr>
                                        <p:cTn id="200" dur="500"/>
                                        <p:tgtEl>
                                          <p:spTgt spid="5186"/>
                                        </p:tgtEl>
                                      </p:cBhvr>
                                    </p:animEffect>
                                  </p:childTnLst>
                                </p:cTn>
                              </p:par>
                              <p:par>
                                <p:cTn id="201" presetID="22" presetClass="entr" presetSubtype="8" fill="hold" nodeType="withEffect">
                                  <p:stCondLst>
                                    <p:cond delay="0"/>
                                  </p:stCondLst>
                                  <p:childTnLst>
                                    <p:set>
                                      <p:cBhvr>
                                        <p:cTn id="202" dur="1" fill="hold">
                                          <p:stCondLst>
                                            <p:cond delay="0"/>
                                          </p:stCondLst>
                                        </p:cTn>
                                        <p:tgtEl>
                                          <p:spTgt spid="5170"/>
                                        </p:tgtEl>
                                        <p:attrNameLst>
                                          <p:attrName>style.visibility</p:attrName>
                                        </p:attrNameLst>
                                      </p:cBhvr>
                                      <p:to>
                                        <p:strVal val="visible"/>
                                      </p:to>
                                    </p:set>
                                    <p:animEffect transition="in" filter="wipe(left)">
                                      <p:cBhvr>
                                        <p:cTn id="203" dur="500"/>
                                        <p:tgtEl>
                                          <p:spTgt spid="5170"/>
                                        </p:tgtEl>
                                      </p:cBhvr>
                                    </p:animEffect>
                                  </p:childTnLst>
                                </p:cTn>
                              </p:par>
                            </p:childTnLst>
                          </p:cTn>
                        </p:par>
                      </p:childTnLst>
                    </p:cTn>
                  </p:par>
                  <p:par>
                    <p:cTn id="204" fill="hold">
                      <p:stCondLst>
                        <p:cond delay="indefinite"/>
                      </p:stCondLst>
                      <p:childTnLst>
                        <p:par>
                          <p:cTn id="205" fill="hold">
                            <p:stCondLst>
                              <p:cond delay="0"/>
                            </p:stCondLst>
                            <p:childTnLst>
                              <p:par>
                                <p:cTn id="206" presetID="22" presetClass="entr" presetSubtype="8" fill="hold" grpId="0" nodeType="clickEffect">
                                  <p:stCondLst>
                                    <p:cond delay="0"/>
                                  </p:stCondLst>
                                  <p:childTnLst>
                                    <p:set>
                                      <p:cBhvr>
                                        <p:cTn id="207" dur="1" fill="hold">
                                          <p:stCondLst>
                                            <p:cond delay="0"/>
                                          </p:stCondLst>
                                        </p:cTn>
                                        <p:tgtEl>
                                          <p:spTgt spid="5202"/>
                                        </p:tgtEl>
                                        <p:attrNameLst>
                                          <p:attrName>style.visibility</p:attrName>
                                        </p:attrNameLst>
                                      </p:cBhvr>
                                      <p:to>
                                        <p:strVal val="visible"/>
                                      </p:to>
                                    </p:set>
                                    <p:animEffect transition="in" filter="wipe(left)">
                                      <p:cBhvr>
                                        <p:cTn id="208" dur="500"/>
                                        <p:tgtEl>
                                          <p:spTgt spid="5202"/>
                                        </p:tgtEl>
                                      </p:cBhvr>
                                    </p:animEffect>
                                  </p:childTnLst>
                                </p:cTn>
                              </p:par>
                              <p:par>
                                <p:cTn id="209" presetID="22" presetClass="entr" presetSubtype="8" fill="hold" nodeType="withEffect">
                                  <p:stCondLst>
                                    <p:cond delay="0"/>
                                  </p:stCondLst>
                                  <p:childTnLst>
                                    <p:set>
                                      <p:cBhvr>
                                        <p:cTn id="210" dur="1" fill="hold">
                                          <p:stCondLst>
                                            <p:cond delay="0"/>
                                          </p:stCondLst>
                                        </p:cTn>
                                        <p:tgtEl>
                                          <p:spTgt spid="5199"/>
                                        </p:tgtEl>
                                        <p:attrNameLst>
                                          <p:attrName>style.visibility</p:attrName>
                                        </p:attrNameLst>
                                      </p:cBhvr>
                                      <p:to>
                                        <p:strVal val="visible"/>
                                      </p:to>
                                    </p:set>
                                    <p:animEffect transition="in" filter="wipe(left)">
                                      <p:cBhvr>
                                        <p:cTn id="211" dur="500"/>
                                        <p:tgtEl>
                                          <p:spTgt spid="5199"/>
                                        </p:tgtEl>
                                      </p:cBhvr>
                                    </p:animEffect>
                                  </p:childTnLst>
                                </p:cTn>
                              </p:par>
                              <p:par>
                                <p:cTn id="212" presetID="22" presetClass="entr" presetSubtype="8" fill="hold" nodeType="withEffect">
                                  <p:stCondLst>
                                    <p:cond delay="0"/>
                                  </p:stCondLst>
                                  <p:childTnLst>
                                    <p:set>
                                      <p:cBhvr>
                                        <p:cTn id="213" dur="1" fill="hold">
                                          <p:stCondLst>
                                            <p:cond delay="0"/>
                                          </p:stCondLst>
                                        </p:cTn>
                                        <p:tgtEl>
                                          <p:spTgt spid="5196"/>
                                        </p:tgtEl>
                                        <p:attrNameLst>
                                          <p:attrName>style.visibility</p:attrName>
                                        </p:attrNameLst>
                                      </p:cBhvr>
                                      <p:to>
                                        <p:strVal val="visible"/>
                                      </p:to>
                                    </p:set>
                                    <p:animEffect transition="in" filter="wipe(left)">
                                      <p:cBhvr>
                                        <p:cTn id="214" dur="500"/>
                                        <p:tgtEl>
                                          <p:spTgt spid="5196"/>
                                        </p:tgtEl>
                                      </p:cBhvr>
                                    </p:animEffect>
                                  </p:childTnLst>
                                </p:cTn>
                              </p:par>
                              <p:par>
                                <p:cTn id="215" presetID="22" presetClass="entr" presetSubtype="8" fill="hold" grpId="0" nodeType="withEffect">
                                  <p:stCondLst>
                                    <p:cond delay="0"/>
                                  </p:stCondLst>
                                  <p:childTnLst>
                                    <p:set>
                                      <p:cBhvr>
                                        <p:cTn id="216" dur="1" fill="hold">
                                          <p:stCondLst>
                                            <p:cond delay="0"/>
                                          </p:stCondLst>
                                        </p:cTn>
                                        <p:tgtEl>
                                          <p:spTgt spid="5192"/>
                                        </p:tgtEl>
                                        <p:attrNameLst>
                                          <p:attrName>style.visibility</p:attrName>
                                        </p:attrNameLst>
                                      </p:cBhvr>
                                      <p:to>
                                        <p:strVal val="visible"/>
                                      </p:to>
                                    </p:set>
                                    <p:animEffect transition="in" filter="wipe(left)">
                                      <p:cBhvr>
                                        <p:cTn id="217" dur="500"/>
                                        <p:tgtEl>
                                          <p:spTgt spid="5192"/>
                                        </p:tgtEl>
                                      </p:cBhvr>
                                    </p:animEffect>
                                  </p:childTnLst>
                                </p:cTn>
                              </p:par>
                              <p:par>
                                <p:cTn id="218" presetID="22" presetClass="entr" presetSubtype="8" fill="hold" nodeType="withEffect">
                                  <p:stCondLst>
                                    <p:cond delay="0"/>
                                  </p:stCondLst>
                                  <p:childTnLst>
                                    <p:set>
                                      <p:cBhvr>
                                        <p:cTn id="219" dur="1" fill="hold">
                                          <p:stCondLst>
                                            <p:cond delay="0"/>
                                          </p:stCondLst>
                                        </p:cTn>
                                        <p:tgtEl>
                                          <p:spTgt spid="5189"/>
                                        </p:tgtEl>
                                        <p:attrNameLst>
                                          <p:attrName>style.visibility</p:attrName>
                                        </p:attrNameLst>
                                      </p:cBhvr>
                                      <p:to>
                                        <p:strVal val="visible"/>
                                      </p:to>
                                    </p:set>
                                    <p:animEffect transition="in" filter="wipe(left)">
                                      <p:cBhvr>
                                        <p:cTn id="220" dur="500"/>
                                        <p:tgtEl>
                                          <p:spTgt spid="5189"/>
                                        </p:tgtEl>
                                      </p:cBhvr>
                                    </p:animEffect>
                                  </p:childTnLst>
                                </p:cTn>
                              </p:par>
                              <p:par>
                                <p:cTn id="221" presetID="22" presetClass="entr" presetSubtype="8" fill="hold" nodeType="withEffect">
                                  <p:stCondLst>
                                    <p:cond delay="0"/>
                                  </p:stCondLst>
                                  <p:childTnLst>
                                    <p:set>
                                      <p:cBhvr>
                                        <p:cTn id="222" dur="1" fill="hold">
                                          <p:stCondLst>
                                            <p:cond delay="0"/>
                                          </p:stCondLst>
                                        </p:cTn>
                                        <p:tgtEl>
                                          <p:spTgt spid="5193"/>
                                        </p:tgtEl>
                                        <p:attrNameLst>
                                          <p:attrName>style.visibility</p:attrName>
                                        </p:attrNameLst>
                                      </p:cBhvr>
                                      <p:to>
                                        <p:strVal val="visible"/>
                                      </p:to>
                                    </p:set>
                                    <p:animEffect transition="in" filter="wipe(left)">
                                      <p:cBhvr>
                                        <p:cTn id="223" dur="500"/>
                                        <p:tgtEl>
                                          <p:spTgt spid="5193"/>
                                        </p:tgtEl>
                                      </p:cBhvr>
                                    </p:animEffect>
                                  </p:childTnLst>
                                </p:cTn>
                              </p:par>
                              <p:par>
                                <p:cTn id="224" presetID="22" presetClass="entr" presetSubtype="8" fill="hold" grpId="0" nodeType="withEffect">
                                  <p:stCondLst>
                                    <p:cond delay="0"/>
                                  </p:stCondLst>
                                  <p:childTnLst>
                                    <p:set>
                                      <p:cBhvr>
                                        <p:cTn id="225" dur="1" fill="hold">
                                          <p:stCondLst>
                                            <p:cond delay="0"/>
                                          </p:stCondLst>
                                        </p:cTn>
                                        <p:tgtEl>
                                          <p:spTgt spid="5290"/>
                                        </p:tgtEl>
                                        <p:attrNameLst>
                                          <p:attrName>style.visibility</p:attrName>
                                        </p:attrNameLst>
                                      </p:cBhvr>
                                      <p:to>
                                        <p:strVal val="visible"/>
                                      </p:to>
                                    </p:set>
                                    <p:animEffect transition="in" filter="wipe(left)">
                                      <p:cBhvr>
                                        <p:cTn id="226" dur="500"/>
                                        <p:tgtEl>
                                          <p:spTgt spid="5290"/>
                                        </p:tgtEl>
                                      </p:cBhvr>
                                    </p:animEffect>
                                  </p:childTnLst>
                                </p:cTn>
                              </p:par>
                              <p:par>
                                <p:cTn id="227" presetID="22" presetClass="entr" presetSubtype="8" fill="hold" nodeType="withEffect">
                                  <p:stCondLst>
                                    <p:cond delay="0"/>
                                  </p:stCondLst>
                                  <p:childTnLst>
                                    <p:set>
                                      <p:cBhvr>
                                        <p:cTn id="228" dur="1" fill="hold">
                                          <p:stCondLst>
                                            <p:cond delay="0"/>
                                          </p:stCondLst>
                                        </p:cTn>
                                        <p:tgtEl>
                                          <p:spTgt spid="5206"/>
                                        </p:tgtEl>
                                        <p:attrNameLst>
                                          <p:attrName>style.visibility</p:attrName>
                                        </p:attrNameLst>
                                      </p:cBhvr>
                                      <p:to>
                                        <p:strVal val="visible"/>
                                      </p:to>
                                    </p:set>
                                    <p:animEffect transition="in" filter="wipe(left)">
                                      <p:cBhvr>
                                        <p:cTn id="229" dur="500"/>
                                        <p:tgtEl>
                                          <p:spTgt spid="5206"/>
                                        </p:tgtEl>
                                      </p:cBhvr>
                                    </p:animEffect>
                                  </p:childTnLst>
                                </p:cTn>
                              </p:par>
                              <p:par>
                                <p:cTn id="230" presetID="22" presetClass="entr" presetSubtype="8" fill="hold" nodeType="withEffect">
                                  <p:stCondLst>
                                    <p:cond delay="0"/>
                                  </p:stCondLst>
                                  <p:childTnLst>
                                    <p:set>
                                      <p:cBhvr>
                                        <p:cTn id="231" dur="1" fill="hold">
                                          <p:stCondLst>
                                            <p:cond delay="0"/>
                                          </p:stCondLst>
                                        </p:cTn>
                                        <p:tgtEl>
                                          <p:spTgt spid="5203"/>
                                        </p:tgtEl>
                                        <p:attrNameLst>
                                          <p:attrName>style.visibility</p:attrName>
                                        </p:attrNameLst>
                                      </p:cBhvr>
                                      <p:to>
                                        <p:strVal val="visible"/>
                                      </p:to>
                                    </p:set>
                                    <p:animEffect transition="in" filter="wipe(left)">
                                      <p:cBhvr>
                                        <p:cTn id="232" dur="500"/>
                                        <p:tgtEl>
                                          <p:spTgt spid="5203"/>
                                        </p:tgtEl>
                                      </p:cBhvr>
                                    </p:animEffect>
                                  </p:childTnLst>
                                </p:cTn>
                              </p:par>
                            </p:childTnLst>
                          </p:cTn>
                        </p:par>
                        <p:par>
                          <p:cTn id="233" fill="hold">
                            <p:stCondLst>
                              <p:cond delay="500"/>
                            </p:stCondLst>
                            <p:childTnLst>
                              <p:par>
                                <p:cTn id="234" presetID="22" presetClass="entr" presetSubtype="8" fill="hold" nodeType="afterEffect">
                                  <p:stCondLst>
                                    <p:cond delay="0"/>
                                  </p:stCondLst>
                                  <p:childTnLst>
                                    <p:set>
                                      <p:cBhvr>
                                        <p:cTn id="235" dur="1" fill="hold">
                                          <p:stCondLst>
                                            <p:cond delay="0"/>
                                          </p:stCondLst>
                                        </p:cTn>
                                        <p:tgtEl>
                                          <p:spTgt spid="5209"/>
                                        </p:tgtEl>
                                        <p:attrNameLst>
                                          <p:attrName>style.visibility</p:attrName>
                                        </p:attrNameLst>
                                      </p:cBhvr>
                                      <p:to>
                                        <p:strVal val="visible"/>
                                      </p:to>
                                    </p:set>
                                    <p:animEffect transition="in" filter="wipe(left)">
                                      <p:cBhvr>
                                        <p:cTn id="236" dur="500"/>
                                        <p:tgtEl>
                                          <p:spTgt spid="5209"/>
                                        </p:tgtEl>
                                      </p:cBhvr>
                                    </p:animEffect>
                                  </p:childTnLst>
                                </p:cTn>
                              </p:par>
                              <p:par>
                                <p:cTn id="237" presetID="22" presetClass="entr" presetSubtype="8" fill="hold" nodeType="withEffect">
                                  <p:stCondLst>
                                    <p:cond delay="0"/>
                                  </p:stCondLst>
                                  <p:childTnLst>
                                    <p:set>
                                      <p:cBhvr>
                                        <p:cTn id="238" dur="1" fill="hold">
                                          <p:stCondLst>
                                            <p:cond delay="0"/>
                                          </p:stCondLst>
                                        </p:cTn>
                                        <p:tgtEl>
                                          <p:spTgt spid="5225"/>
                                        </p:tgtEl>
                                        <p:attrNameLst>
                                          <p:attrName>style.visibility</p:attrName>
                                        </p:attrNameLst>
                                      </p:cBhvr>
                                      <p:to>
                                        <p:strVal val="visible"/>
                                      </p:to>
                                    </p:set>
                                    <p:animEffect transition="in" filter="wipe(left)">
                                      <p:cBhvr>
                                        <p:cTn id="239" dur="500"/>
                                        <p:tgtEl>
                                          <p:spTgt spid="5225"/>
                                        </p:tgtEl>
                                      </p:cBhvr>
                                    </p:animEffect>
                                  </p:childTnLst>
                                </p:cTn>
                              </p:par>
                              <p:par>
                                <p:cTn id="240" presetID="22" presetClass="entr" presetSubtype="8" fill="hold" nodeType="withEffect">
                                  <p:stCondLst>
                                    <p:cond delay="0"/>
                                  </p:stCondLst>
                                  <p:childTnLst>
                                    <p:set>
                                      <p:cBhvr>
                                        <p:cTn id="241" dur="1" fill="hold">
                                          <p:stCondLst>
                                            <p:cond delay="0"/>
                                          </p:stCondLst>
                                        </p:cTn>
                                        <p:tgtEl>
                                          <p:spTgt spid="5222"/>
                                        </p:tgtEl>
                                        <p:attrNameLst>
                                          <p:attrName>style.visibility</p:attrName>
                                        </p:attrNameLst>
                                      </p:cBhvr>
                                      <p:to>
                                        <p:strVal val="visible"/>
                                      </p:to>
                                    </p:set>
                                    <p:animEffect transition="in" filter="wipe(left)">
                                      <p:cBhvr>
                                        <p:cTn id="242" dur="500"/>
                                        <p:tgtEl>
                                          <p:spTgt spid="5222"/>
                                        </p:tgtEl>
                                      </p:cBhvr>
                                    </p:animEffect>
                                  </p:childTnLst>
                                </p:cTn>
                              </p:par>
                              <p:par>
                                <p:cTn id="243" presetID="22" presetClass="entr" presetSubtype="8" fill="hold" grpId="0" nodeType="withEffect">
                                  <p:stCondLst>
                                    <p:cond delay="0"/>
                                  </p:stCondLst>
                                  <p:childTnLst>
                                    <p:set>
                                      <p:cBhvr>
                                        <p:cTn id="244" dur="1" fill="hold">
                                          <p:stCondLst>
                                            <p:cond delay="0"/>
                                          </p:stCondLst>
                                        </p:cTn>
                                        <p:tgtEl>
                                          <p:spTgt spid="5291"/>
                                        </p:tgtEl>
                                        <p:attrNameLst>
                                          <p:attrName>style.visibility</p:attrName>
                                        </p:attrNameLst>
                                      </p:cBhvr>
                                      <p:to>
                                        <p:strVal val="visible"/>
                                      </p:to>
                                    </p:set>
                                    <p:animEffect transition="in" filter="wipe(left)">
                                      <p:cBhvr>
                                        <p:cTn id="245" dur="500"/>
                                        <p:tgtEl>
                                          <p:spTgt spid="5291"/>
                                        </p:tgtEl>
                                      </p:cBhvr>
                                    </p:animEffect>
                                  </p:childTnLst>
                                </p:cTn>
                              </p:par>
                              <p:par>
                                <p:cTn id="246" presetID="22" presetClass="entr" presetSubtype="8" fill="hold" nodeType="withEffect">
                                  <p:stCondLst>
                                    <p:cond delay="0"/>
                                  </p:stCondLst>
                                  <p:childTnLst>
                                    <p:set>
                                      <p:cBhvr>
                                        <p:cTn id="247" dur="1" fill="hold">
                                          <p:stCondLst>
                                            <p:cond delay="0"/>
                                          </p:stCondLst>
                                        </p:cTn>
                                        <p:tgtEl>
                                          <p:spTgt spid="5219"/>
                                        </p:tgtEl>
                                        <p:attrNameLst>
                                          <p:attrName>style.visibility</p:attrName>
                                        </p:attrNameLst>
                                      </p:cBhvr>
                                      <p:to>
                                        <p:strVal val="visible"/>
                                      </p:to>
                                    </p:set>
                                    <p:animEffect transition="in" filter="wipe(left)">
                                      <p:cBhvr>
                                        <p:cTn id="248" dur="500"/>
                                        <p:tgtEl>
                                          <p:spTgt spid="5219"/>
                                        </p:tgtEl>
                                      </p:cBhvr>
                                    </p:animEffect>
                                  </p:childTnLst>
                                </p:cTn>
                              </p:par>
                              <p:par>
                                <p:cTn id="249" presetID="22" presetClass="entr" presetSubtype="8" fill="hold" nodeType="withEffect">
                                  <p:stCondLst>
                                    <p:cond delay="0"/>
                                  </p:stCondLst>
                                  <p:childTnLst>
                                    <p:set>
                                      <p:cBhvr>
                                        <p:cTn id="250" dur="1" fill="hold">
                                          <p:stCondLst>
                                            <p:cond delay="0"/>
                                          </p:stCondLst>
                                        </p:cTn>
                                        <p:tgtEl>
                                          <p:spTgt spid="5228"/>
                                        </p:tgtEl>
                                        <p:attrNameLst>
                                          <p:attrName>style.visibility</p:attrName>
                                        </p:attrNameLst>
                                      </p:cBhvr>
                                      <p:to>
                                        <p:strVal val="visible"/>
                                      </p:to>
                                    </p:set>
                                    <p:animEffect transition="in" filter="wipe(left)">
                                      <p:cBhvr>
                                        <p:cTn id="251" dur="500"/>
                                        <p:tgtEl>
                                          <p:spTgt spid="5228"/>
                                        </p:tgtEl>
                                      </p:cBhvr>
                                    </p:animEffect>
                                  </p:childTnLst>
                                </p:cTn>
                              </p:par>
                              <p:par>
                                <p:cTn id="252" presetID="22" presetClass="entr" presetSubtype="8" fill="hold" nodeType="withEffect">
                                  <p:stCondLst>
                                    <p:cond delay="0"/>
                                  </p:stCondLst>
                                  <p:childTnLst>
                                    <p:set>
                                      <p:cBhvr>
                                        <p:cTn id="253" dur="1" fill="hold">
                                          <p:stCondLst>
                                            <p:cond delay="0"/>
                                          </p:stCondLst>
                                        </p:cTn>
                                        <p:tgtEl>
                                          <p:spTgt spid="5241"/>
                                        </p:tgtEl>
                                        <p:attrNameLst>
                                          <p:attrName>style.visibility</p:attrName>
                                        </p:attrNameLst>
                                      </p:cBhvr>
                                      <p:to>
                                        <p:strVal val="visible"/>
                                      </p:to>
                                    </p:set>
                                    <p:animEffect transition="in" filter="wipe(left)">
                                      <p:cBhvr>
                                        <p:cTn id="254" dur="500"/>
                                        <p:tgtEl>
                                          <p:spTgt spid="5241"/>
                                        </p:tgtEl>
                                      </p:cBhvr>
                                    </p:animEffect>
                                  </p:childTnLst>
                                </p:cTn>
                              </p:par>
                              <p:par>
                                <p:cTn id="255" presetID="22" presetClass="entr" presetSubtype="8" fill="hold" grpId="0" nodeType="withEffect">
                                  <p:stCondLst>
                                    <p:cond delay="0"/>
                                  </p:stCondLst>
                                  <p:childTnLst>
                                    <p:set>
                                      <p:cBhvr>
                                        <p:cTn id="256" dur="1" fill="hold">
                                          <p:stCondLst>
                                            <p:cond delay="0"/>
                                          </p:stCondLst>
                                        </p:cTn>
                                        <p:tgtEl>
                                          <p:spTgt spid="5289"/>
                                        </p:tgtEl>
                                        <p:attrNameLst>
                                          <p:attrName>style.visibility</p:attrName>
                                        </p:attrNameLst>
                                      </p:cBhvr>
                                      <p:to>
                                        <p:strVal val="visible"/>
                                      </p:to>
                                    </p:set>
                                    <p:animEffect transition="in" filter="wipe(left)">
                                      <p:cBhvr>
                                        <p:cTn id="257" dur="500"/>
                                        <p:tgtEl>
                                          <p:spTgt spid="5289"/>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5280"/>
                                        </p:tgtEl>
                                        <p:attrNameLst>
                                          <p:attrName>style.visibility</p:attrName>
                                        </p:attrNameLst>
                                      </p:cBhvr>
                                      <p:to>
                                        <p:strVal val="visible"/>
                                      </p:to>
                                    </p:set>
                                    <p:animEffect transition="in" filter="fade">
                                      <p:cBhvr>
                                        <p:cTn id="260" dur="500"/>
                                        <p:tgtEl>
                                          <p:spTgt spid="5280"/>
                                        </p:tgtEl>
                                      </p:cBhvr>
                                    </p:animEffect>
                                  </p:childTnLst>
                                </p:cTn>
                              </p:par>
                              <p:par>
                                <p:cTn id="261" presetID="10" presetClass="entr" presetSubtype="0" fill="hold" grpId="0" nodeType="withEffect">
                                  <p:stCondLst>
                                    <p:cond delay="0"/>
                                  </p:stCondLst>
                                  <p:childTnLst>
                                    <p:set>
                                      <p:cBhvr>
                                        <p:cTn id="262" dur="1" fill="hold">
                                          <p:stCondLst>
                                            <p:cond delay="0"/>
                                          </p:stCondLst>
                                        </p:cTn>
                                        <p:tgtEl>
                                          <p:spTgt spid="5279"/>
                                        </p:tgtEl>
                                        <p:attrNameLst>
                                          <p:attrName>style.visibility</p:attrName>
                                        </p:attrNameLst>
                                      </p:cBhvr>
                                      <p:to>
                                        <p:strVal val="visible"/>
                                      </p:to>
                                    </p:set>
                                    <p:animEffect transition="in" filter="fade">
                                      <p:cBhvr>
                                        <p:cTn id="263" dur="500"/>
                                        <p:tgtEl>
                                          <p:spTgt spid="5279"/>
                                        </p:tgtEl>
                                      </p:cBhvr>
                                    </p:animEffect>
                                  </p:childTnLst>
                                </p:cTn>
                              </p:par>
                              <p:par>
                                <p:cTn id="264" presetID="10" presetClass="entr" presetSubtype="0" fill="hold" grpId="0" nodeType="withEffect">
                                  <p:stCondLst>
                                    <p:cond delay="0"/>
                                  </p:stCondLst>
                                  <p:childTnLst>
                                    <p:set>
                                      <p:cBhvr>
                                        <p:cTn id="265" dur="1" fill="hold">
                                          <p:stCondLst>
                                            <p:cond delay="0"/>
                                          </p:stCondLst>
                                        </p:cTn>
                                        <p:tgtEl>
                                          <p:spTgt spid="5282"/>
                                        </p:tgtEl>
                                        <p:attrNameLst>
                                          <p:attrName>style.visibility</p:attrName>
                                        </p:attrNameLst>
                                      </p:cBhvr>
                                      <p:to>
                                        <p:strVal val="visible"/>
                                      </p:to>
                                    </p:set>
                                    <p:animEffect transition="in" filter="fade">
                                      <p:cBhvr>
                                        <p:cTn id="266" dur="500"/>
                                        <p:tgtEl>
                                          <p:spTgt spid="5282"/>
                                        </p:tgtEl>
                                      </p:cBhvr>
                                    </p:animEffect>
                                  </p:childTnLst>
                                </p:cTn>
                              </p:par>
                              <p:par>
                                <p:cTn id="267" presetID="10" presetClass="entr" presetSubtype="0" fill="hold" grpId="0" nodeType="withEffect">
                                  <p:stCondLst>
                                    <p:cond delay="0"/>
                                  </p:stCondLst>
                                  <p:childTnLst>
                                    <p:set>
                                      <p:cBhvr>
                                        <p:cTn id="268" dur="1" fill="hold">
                                          <p:stCondLst>
                                            <p:cond delay="0"/>
                                          </p:stCondLst>
                                        </p:cTn>
                                        <p:tgtEl>
                                          <p:spTgt spid="5281"/>
                                        </p:tgtEl>
                                        <p:attrNameLst>
                                          <p:attrName>style.visibility</p:attrName>
                                        </p:attrNameLst>
                                      </p:cBhvr>
                                      <p:to>
                                        <p:strVal val="visible"/>
                                      </p:to>
                                    </p:set>
                                    <p:animEffect transition="in" filter="fade">
                                      <p:cBhvr>
                                        <p:cTn id="269" dur="500"/>
                                        <p:tgtEl>
                                          <p:spTgt spid="5281"/>
                                        </p:tgtEl>
                                      </p:cBhvr>
                                    </p:animEffect>
                                  </p:childTnLst>
                                </p:cTn>
                              </p:par>
                              <p:par>
                                <p:cTn id="270" presetID="1" presetClass="entr" presetSubtype="0" fill="hold" grpId="0" nodeType="withEffect">
                                  <p:stCondLst>
                                    <p:cond delay="0"/>
                                  </p:stCondLst>
                                  <p:childTnLst>
                                    <p:set>
                                      <p:cBhvr>
                                        <p:cTn id="271" dur="1" fill="hold">
                                          <p:stCondLst>
                                            <p:cond delay="0"/>
                                          </p:stCondLst>
                                        </p:cTn>
                                        <p:tgtEl>
                                          <p:spTgt spid="5286"/>
                                        </p:tgtEl>
                                        <p:attrNameLst>
                                          <p:attrName>style.visibility</p:attrName>
                                        </p:attrNameLst>
                                      </p:cBhvr>
                                      <p:to>
                                        <p:strVal val="visible"/>
                                      </p:to>
                                    </p:set>
                                  </p:childTnLst>
                                </p:cTn>
                              </p:par>
                              <p:par>
                                <p:cTn id="272" presetID="1" presetClass="entr" presetSubtype="0" fill="hold" grpId="0" nodeType="withEffect">
                                  <p:stCondLst>
                                    <p:cond delay="0"/>
                                  </p:stCondLst>
                                  <p:childTnLst>
                                    <p:set>
                                      <p:cBhvr>
                                        <p:cTn id="273" dur="1" fill="hold">
                                          <p:stCondLst>
                                            <p:cond delay="0"/>
                                          </p:stCondLst>
                                        </p:cTn>
                                        <p:tgtEl>
                                          <p:spTgt spid="5283"/>
                                        </p:tgtEl>
                                        <p:attrNameLst>
                                          <p:attrName>style.visibility</p:attrName>
                                        </p:attrNameLst>
                                      </p:cBhvr>
                                      <p:to>
                                        <p:strVal val="visible"/>
                                      </p:to>
                                    </p:set>
                                  </p:childTnLst>
                                </p:cTn>
                              </p:par>
                              <p:par>
                                <p:cTn id="274" presetID="1" presetClass="entr" presetSubtype="0" fill="hold" grpId="0" nodeType="withEffect">
                                  <p:stCondLst>
                                    <p:cond delay="0"/>
                                  </p:stCondLst>
                                  <p:childTnLst>
                                    <p:set>
                                      <p:cBhvr>
                                        <p:cTn id="275" dur="1" fill="hold">
                                          <p:stCondLst>
                                            <p:cond delay="0"/>
                                          </p:stCondLst>
                                        </p:cTn>
                                        <p:tgtEl>
                                          <p:spTgt spid="5285"/>
                                        </p:tgtEl>
                                        <p:attrNameLst>
                                          <p:attrName>style.visibility</p:attrName>
                                        </p:attrNameLst>
                                      </p:cBhvr>
                                      <p:to>
                                        <p:strVal val="visible"/>
                                      </p:to>
                                    </p:set>
                                  </p:childTnLst>
                                </p:cTn>
                              </p:par>
                              <p:par>
                                <p:cTn id="276" presetID="1" presetClass="entr" presetSubtype="0" fill="hold" grpId="0" nodeType="withEffect">
                                  <p:stCondLst>
                                    <p:cond delay="0"/>
                                  </p:stCondLst>
                                  <p:childTnLst>
                                    <p:set>
                                      <p:cBhvr>
                                        <p:cTn id="277" dur="1" fill="hold">
                                          <p:stCondLst>
                                            <p:cond delay="0"/>
                                          </p:stCondLst>
                                        </p:cTn>
                                        <p:tgtEl>
                                          <p:spTgt spid="5288"/>
                                        </p:tgtEl>
                                        <p:attrNameLst>
                                          <p:attrName>style.visibility</p:attrName>
                                        </p:attrNameLst>
                                      </p:cBhvr>
                                      <p:to>
                                        <p:strVal val="visible"/>
                                      </p:to>
                                    </p:set>
                                  </p:childTnLst>
                                </p:cTn>
                              </p:par>
                              <p:par>
                                <p:cTn id="278" presetID="1" presetClass="entr" presetSubtype="0" fill="hold" grpId="0" nodeType="withEffect">
                                  <p:stCondLst>
                                    <p:cond delay="0"/>
                                  </p:stCondLst>
                                  <p:childTnLst>
                                    <p:set>
                                      <p:cBhvr>
                                        <p:cTn id="279" dur="1" fill="hold">
                                          <p:stCondLst>
                                            <p:cond delay="0"/>
                                          </p:stCondLst>
                                        </p:cTn>
                                        <p:tgtEl>
                                          <p:spTgt spid="5287"/>
                                        </p:tgtEl>
                                        <p:attrNameLst>
                                          <p:attrName>style.visibility</p:attrName>
                                        </p:attrNameLst>
                                      </p:cBhvr>
                                      <p:to>
                                        <p:strVal val="visible"/>
                                      </p:to>
                                    </p:set>
                                  </p:childTnLst>
                                </p:cTn>
                              </p:par>
                              <p:par>
                                <p:cTn id="280" presetID="1" presetClass="entr" presetSubtype="0" fill="hold" grpId="0" nodeType="withEffect">
                                  <p:stCondLst>
                                    <p:cond delay="0"/>
                                  </p:stCondLst>
                                  <p:childTnLst>
                                    <p:set>
                                      <p:cBhvr>
                                        <p:cTn id="281" dur="1" fill="hold">
                                          <p:stCondLst>
                                            <p:cond delay="0"/>
                                          </p:stCondLst>
                                        </p:cTn>
                                        <p:tgtEl>
                                          <p:spTgt spid="5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uiExpand="1" build="p"/>
      <p:bldP spid="5132" grpId="0"/>
      <p:bldP spid="5133" grpId="0"/>
      <p:bldP spid="5150" grpId="0" animBg="1"/>
      <p:bldP spid="5157" grpId="0" animBg="1"/>
      <p:bldP spid="5161" grpId="0" animBg="1"/>
      <p:bldP spid="5168" grpId="0" animBg="1"/>
      <p:bldP spid="5169" grpId="0" animBg="1"/>
      <p:bldP spid="5192" grpId="0" animBg="1"/>
      <p:bldP spid="5202" grpId="0" animBg="1"/>
      <p:bldP spid="5254" grpId="0"/>
      <p:bldP spid="5255" grpId="0"/>
      <p:bldP spid="5256" grpId="0"/>
      <p:bldP spid="5257" grpId="0"/>
      <p:bldP spid="5258" grpId="0"/>
      <p:bldP spid="5259" grpId="0"/>
      <p:bldP spid="5260" grpId="0"/>
      <p:bldP spid="5261" grpId="0"/>
      <p:bldP spid="5262" grpId="0"/>
      <p:bldP spid="5263" grpId="0"/>
      <p:bldP spid="5264" grpId="0"/>
      <p:bldP spid="5265" grpId="0"/>
      <p:bldP spid="5266" grpId="0"/>
      <p:bldP spid="5267" grpId="0"/>
      <p:bldP spid="5268" grpId="0"/>
      <p:bldP spid="5269" grpId="0"/>
      <p:bldP spid="5270" grpId="0" animBg="1"/>
      <p:bldP spid="5271" grpId="0"/>
      <p:bldP spid="5272" grpId="0"/>
      <p:bldP spid="5273" grpId="0"/>
      <p:bldP spid="5274" grpId="0"/>
      <p:bldP spid="5275" grpId="0" animBg="1"/>
      <p:bldP spid="5276" grpId="0"/>
      <p:bldP spid="5277" grpId="0"/>
      <p:bldP spid="5278" grpId="0"/>
      <p:bldP spid="5279" grpId="0"/>
      <p:bldP spid="5280" grpId="0"/>
      <p:bldP spid="5281" grpId="0"/>
      <p:bldP spid="5282" grpId="0"/>
      <p:bldP spid="5283" grpId="0"/>
      <p:bldP spid="5284" grpId="0"/>
      <p:bldP spid="5285" grpId="0"/>
      <p:bldP spid="5286" grpId="0"/>
      <p:bldP spid="5287" grpId="0"/>
      <p:bldP spid="5288" grpId="0"/>
      <p:bldP spid="5289" grpId="0" animBg="1"/>
      <p:bldP spid="5290" grpId="0" animBg="1"/>
      <p:bldP spid="5291" grpId="0" animBg="1"/>
      <p:bldP spid="5292" grpId="0" animBg="1"/>
      <p:bldP spid="5293" grpId="0"/>
      <p:bldP spid="5294" grpId="0" animBg="1"/>
      <p:bldP spid="5295" grpId="0"/>
      <p:bldP spid="5296" grpId="0" animBg="1"/>
      <p:bldP spid="529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64729" y="144059"/>
            <a:ext cx="10771196" cy="588174"/>
          </a:xfrm>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spAutoFit/>
          </a:bodyPr>
          <a:lstStyle/>
          <a:p>
            <a:pPr defTabSz="457002">
              <a:lnSpc>
                <a:spcPct val="98000"/>
              </a:lnSpc>
              <a:tabLst>
                <a:tab pos="0" algn="l"/>
                <a:tab pos="914003" algn="l"/>
                <a:tab pos="1828005" algn="l"/>
                <a:tab pos="2742008" algn="l"/>
                <a:tab pos="3656011" algn="l"/>
                <a:tab pos="4570014" algn="l"/>
                <a:tab pos="5484017" algn="l"/>
                <a:tab pos="6398020" algn="l"/>
                <a:tab pos="7312023" algn="l"/>
                <a:tab pos="8226025" algn="l"/>
                <a:tab pos="9140028" algn="l"/>
                <a:tab pos="10054031" algn="l"/>
              </a:tabLst>
            </a:pPr>
            <a:r>
              <a:rPr lang="en-GB" dirty="0"/>
              <a:t>Event Data Flow - Normal</a:t>
            </a:r>
          </a:p>
        </p:txBody>
      </p:sp>
      <p:sp>
        <p:nvSpPr>
          <p:cNvPr id="4" name="Date Placeholder 3"/>
          <p:cNvSpPr>
            <a:spLocks noGrp="1"/>
          </p:cNvSpPr>
          <p:nvPr>
            <p:ph type="dt" sz="half" idx="10"/>
          </p:nvPr>
        </p:nvSpPr>
        <p:spPr/>
        <p:txBody>
          <a:bodyPr/>
          <a:lstStyle/>
          <a:p>
            <a:r>
              <a:rPr lang="en-US"/>
              <a:t>November 22, 2024</a:t>
            </a:r>
          </a:p>
        </p:txBody>
      </p:sp>
      <p:sp>
        <p:nvSpPr>
          <p:cNvPr id="6" name="Slide Number Placeholder 5"/>
          <p:cNvSpPr>
            <a:spLocks noGrp="1"/>
          </p:cNvSpPr>
          <p:nvPr>
            <p:ph type="sldNum" sz="quarter" idx="11"/>
          </p:nvPr>
        </p:nvSpPr>
        <p:spPr/>
        <p:txBody>
          <a:bodyPr/>
          <a:lstStyle/>
          <a:p>
            <a:r>
              <a:rPr lang="en-US"/>
              <a:t>p. </a:t>
            </a:r>
            <a:fld id="{74CBFD0D-7AAC-4FA7-B2AA-F7BF2D65591B}" type="slidenum">
              <a:rPr lang="en-US"/>
              <a:pPr/>
              <a:t>50</a:t>
            </a:fld>
            <a:endParaRPr lang="en-US"/>
          </a:p>
        </p:txBody>
      </p:sp>
      <p:sp>
        <p:nvSpPr>
          <p:cNvPr id="5" name="Footer Placeholder 4"/>
          <p:cNvSpPr>
            <a:spLocks noGrp="1"/>
          </p:cNvSpPr>
          <p:nvPr>
            <p:ph type="ftr" sz="quarter" idx="12"/>
          </p:nvPr>
        </p:nvSpPr>
        <p:spPr/>
        <p:txBody>
          <a:bodyPr/>
          <a:lstStyle/>
          <a:p>
            <a:r>
              <a:rPr lang="en-US"/>
              <a:t>EDIT 2024 -- Putting it all together   |    S. Nahn</a:t>
            </a:r>
          </a:p>
        </p:txBody>
      </p:sp>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80" y="758825"/>
            <a:ext cx="8230763" cy="5340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BB57E785-CC01-7318-DB94-CA295556CC8C}"/>
              </a:ext>
            </a:extLst>
          </p:cNvPr>
          <p:cNvSpPr txBox="1"/>
          <p:nvPr/>
        </p:nvSpPr>
        <p:spPr>
          <a:xfrm>
            <a:off x="9151369" y="1899615"/>
            <a:ext cx="2944781" cy="1169551"/>
          </a:xfrm>
          <a:prstGeom prst="rect">
            <a:avLst/>
          </a:prstGeom>
          <a:noFill/>
        </p:spPr>
        <p:txBody>
          <a:bodyPr wrap="none" rtlCol="0">
            <a:spAutoFit/>
          </a:bodyPr>
          <a:lstStyle/>
          <a:p>
            <a:pPr algn="l"/>
            <a:r>
              <a:rPr lang="en-US" dirty="0"/>
              <a:t>BTW – work of K. Hahn,  </a:t>
            </a:r>
          </a:p>
          <a:p>
            <a:pPr algn="l"/>
            <a:r>
              <a:rPr lang="en-US" dirty="0"/>
              <a:t>Wednesday’s lecturer, </a:t>
            </a:r>
          </a:p>
          <a:p>
            <a:pPr algn="l"/>
            <a:r>
              <a:rPr lang="en-US" dirty="0"/>
              <a:t>when he was a postdoc</a:t>
            </a:r>
          </a:p>
          <a:p>
            <a:pPr algn="l"/>
            <a:endParaRPr lang="en-US" dirty="0"/>
          </a:p>
          <a:p>
            <a:pPr algn="l"/>
            <a:r>
              <a:rPr lang="en-US" dirty="0"/>
              <a:t>Now he’s the head of the CMS tracker</a:t>
            </a:r>
          </a:p>
        </p:txBody>
      </p:sp>
    </p:spTree>
    <p:extLst>
      <p:ext uri="{BB962C8B-B14F-4D97-AF65-F5344CB8AC3E}">
        <p14:creationId xmlns:p14="http://schemas.microsoft.com/office/powerpoint/2010/main" val="4161795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CDA8B-D3CA-0EEC-154A-50F66406CF71}"/>
            </a:ext>
          </a:extLst>
        </p:cNvPr>
        <p:cNvGrpSpPr/>
        <p:nvPr/>
      </p:nvGrpSpPr>
      <p:grpSpPr>
        <a:xfrm>
          <a:off x="0" y="0"/>
          <a:ext cx="0" cy="0"/>
          <a:chOff x="0" y="0"/>
          <a:chExt cx="0" cy="0"/>
        </a:xfrm>
      </p:grpSpPr>
      <p:sp>
        <p:nvSpPr>
          <p:cNvPr id="78850" name="Rectangle 2">
            <a:extLst>
              <a:ext uri="{FF2B5EF4-FFF2-40B4-BE49-F238E27FC236}">
                <a16:creationId xmlns:a16="http://schemas.microsoft.com/office/drawing/2014/main" id="{E81E35CD-DE65-E5B3-88C2-1D8138B972A8}"/>
              </a:ext>
            </a:extLst>
          </p:cNvPr>
          <p:cNvSpPr>
            <a:spLocks noGrp="1" noChangeArrowheads="1"/>
          </p:cNvSpPr>
          <p:nvPr>
            <p:ph type="title"/>
          </p:nvPr>
        </p:nvSpPr>
        <p:spPr>
          <a:xfrm>
            <a:off x="164729" y="144059"/>
            <a:ext cx="10771196" cy="588174"/>
          </a:xfrm>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spAutoFit/>
          </a:bodyPr>
          <a:lstStyle/>
          <a:p>
            <a:pPr defTabSz="457002">
              <a:lnSpc>
                <a:spcPct val="98000"/>
              </a:lnSpc>
              <a:tabLst>
                <a:tab pos="0" algn="l"/>
                <a:tab pos="914003" algn="l"/>
                <a:tab pos="1828005" algn="l"/>
                <a:tab pos="2742008" algn="l"/>
                <a:tab pos="3656011" algn="l"/>
                <a:tab pos="4570014" algn="l"/>
                <a:tab pos="5484017" algn="l"/>
                <a:tab pos="6398020" algn="l"/>
                <a:tab pos="7312023" algn="l"/>
                <a:tab pos="8226025" algn="l"/>
                <a:tab pos="9140028" algn="l"/>
                <a:tab pos="10054031" algn="l"/>
              </a:tabLst>
            </a:pPr>
            <a:r>
              <a:rPr lang="en-GB" dirty="0"/>
              <a:t>Event Data Flow - </a:t>
            </a:r>
            <a:r>
              <a:rPr lang="en-GB" dirty="0" err="1"/>
              <a:t>Prescaled</a:t>
            </a:r>
            <a:endParaRPr lang="en-GB" dirty="0"/>
          </a:p>
        </p:txBody>
      </p:sp>
      <p:sp>
        <p:nvSpPr>
          <p:cNvPr id="4" name="Date Placeholder 3">
            <a:extLst>
              <a:ext uri="{FF2B5EF4-FFF2-40B4-BE49-F238E27FC236}">
                <a16:creationId xmlns:a16="http://schemas.microsoft.com/office/drawing/2014/main" id="{9C967B99-49AE-E2D9-482E-2131108F998B}"/>
              </a:ext>
            </a:extLst>
          </p:cNvPr>
          <p:cNvSpPr>
            <a:spLocks noGrp="1"/>
          </p:cNvSpPr>
          <p:nvPr>
            <p:ph type="dt" sz="half" idx="10"/>
          </p:nvPr>
        </p:nvSpPr>
        <p:spPr/>
        <p:txBody>
          <a:bodyPr/>
          <a:lstStyle/>
          <a:p>
            <a:r>
              <a:rPr lang="en-US"/>
              <a:t>November 22, 2024</a:t>
            </a:r>
          </a:p>
        </p:txBody>
      </p:sp>
      <p:sp>
        <p:nvSpPr>
          <p:cNvPr id="6" name="Slide Number Placeholder 5">
            <a:extLst>
              <a:ext uri="{FF2B5EF4-FFF2-40B4-BE49-F238E27FC236}">
                <a16:creationId xmlns:a16="http://schemas.microsoft.com/office/drawing/2014/main" id="{BF2EFB1E-3A86-DB33-3E72-188FADA1CA02}"/>
              </a:ext>
            </a:extLst>
          </p:cNvPr>
          <p:cNvSpPr>
            <a:spLocks noGrp="1"/>
          </p:cNvSpPr>
          <p:nvPr>
            <p:ph type="sldNum" sz="quarter" idx="11"/>
          </p:nvPr>
        </p:nvSpPr>
        <p:spPr/>
        <p:txBody>
          <a:bodyPr/>
          <a:lstStyle/>
          <a:p>
            <a:r>
              <a:rPr lang="en-US"/>
              <a:t>p. </a:t>
            </a:r>
            <a:fld id="{74CBFD0D-7AAC-4FA7-B2AA-F7BF2D65591B}" type="slidenum">
              <a:rPr lang="en-US"/>
              <a:pPr/>
              <a:t>51</a:t>
            </a:fld>
            <a:endParaRPr lang="en-US"/>
          </a:p>
        </p:txBody>
      </p:sp>
      <p:sp>
        <p:nvSpPr>
          <p:cNvPr id="5" name="Footer Placeholder 4">
            <a:extLst>
              <a:ext uri="{FF2B5EF4-FFF2-40B4-BE49-F238E27FC236}">
                <a16:creationId xmlns:a16="http://schemas.microsoft.com/office/drawing/2014/main" id="{EC45C366-5923-EFB9-5390-402F9C037671}"/>
              </a:ext>
            </a:extLst>
          </p:cNvPr>
          <p:cNvSpPr>
            <a:spLocks noGrp="1"/>
          </p:cNvSpPr>
          <p:nvPr>
            <p:ph type="ftr" sz="quarter" idx="12"/>
          </p:nvPr>
        </p:nvSpPr>
        <p:spPr/>
        <p:txBody>
          <a:bodyPr/>
          <a:lstStyle/>
          <a:p>
            <a:r>
              <a:rPr lang="en-US"/>
              <a:t>EDIT 2024 -- Putting it all together   |    S. Nahn</a:t>
            </a:r>
          </a:p>
        </p:txBody>
      </p:sp>
      <p:pic>
        <p:nvPicPr>
          <p:cNvPr id="78851" name="Picture 3">
            <a:extLst>
              <a:ext uri="{FF2B5EF4-FFF2-40B4-BE49-F238E27FC236}">
                <a16:creationId xmlns:a16="http://schemas.microsoft.com/office/drawing/2014/main" id="{1D4CC239-7CF2-C016-7B35-8DDB372BF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72266" y="758825"/>
            <a:ext cx="8229990" cy="5340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299C23B6-CEE6-437D-F666-9D2B061E9111}"/>
              </a:ext>
            </a:extLst>
          </p:cNvPr>
          <p:cNvSpPr txBox="1"/>
          <p:nvPr/>
        </p:nvSpPr>
        <p:spPr>
          <a:xfrm>
            <a:off x="9151369" y="1899615"/>
            <a:ext cx="2944781" cy="1169551"/>
          </a:xfrm>
          <a:prstGeom prst="rect">
            <a:avLst/>
          </a:prstGeom>
          <a:noFill/>
        </p:spPr>
        <p:txBody>
          <a:bodyPr wrap="none" rtlCol="0">
            <a:spAutoFit/>
          </a:bodyPr>
          <a:lstStyle/>
          <a:p>
            <a:pPr algn="l"/>
            <a:r>
              <a:rPr lang="en-US" dirty="0"/>
              <a:t>BTW – work of K. Hahn,  </a:t>
            </a:r>
          </a:p>
          <a:p>
            <a:pPr algn="l"/>
            <a:r>
              <a:rPr lang="en-US" dirty="0"/>
              <a:t>Wednesday’s lecturer, </a:t>
            </a:r>
          </a:p>
          <a:p>
            <a:pPr algn="l"/>
            <a:r>
              <a:rPr lang="en-US" dirty="0"/>
              <a:t>when he was a postdoc</a:t>
            </a:r>
          </a:p>
          <a:p>
            <a:pPr algn="l"/>
            <a:endParaRPr lang="en-US" dirty="0"/>
          </a:p>
          <a:p>
            <a:pPr algn="l"/>
            <a:r>
              <a:rPr lang="en-US" dirty="0"/>
              <a:t>Now he’s the head of the CMS tracker</a:t>
            </a:r>
          </a:p>
        </p:txBody>
      </p:sp>
    </p:spTree>
    <p:extLst>
      <p:ext uri="{BB962C8B-B14F-4D97-AF65-F5344CB8AC3E}">
        <p14:creationId xmlns:p14="http://schemas.microsoft.com/office/powerpoint/2010/main" val="4064683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70" y="121184"/>
            <a:ext cx="11797553" cy="872366"/>
          </a:xfrm>
        </p:spPr>
        <p:txBody>
          <a:bodyPr/>
          <a:lstStyle/>
          <a:p>
            <a:r>
              <a:rPr lang="en-US" dirty="0"/>
              <a:t>TIF High Rate testing</a:t>
            </a:r>
          </a:p>
        </p:txBody>
      </p:sp>
      <p:sp>
        <p:nvSpPr>
          <p:cNvPr id="3" name="Content Placeholder 2"/>
          <p:cNvSpPr>
            <a:spLocks noGrp="1"/>
          </p:cNvSpPr>
          <p:nvPr>
            <p:ph idx="1"/>
          </p:nvPr>
        </p:nvSpPr>
        <p:spPr>
          <a:xfrm>
            <a:off x="286870" y="1020639"/>
            <a:ext cx="11797553" cy="5562408"/>
          </a:xfrm>
        </p:spPr>
        <p:txBody>
          <a:bodyPr>
            <a:normAutofit lnSpcReduction="10000"/>
          </a:bodyPr>
          <a:lstStyle/>
          <a:p>
            <a:r>
              <a:rPr lang="en-US" dirty="0"/>
              <a:t>Noise data at  up to 100 kHz</a:t>
            </a:r>
          </a:p>
          <a:p>
            <a:pPr lvl="1"/>
            <a:r>
              <a:rPr lang="en-US" dirty="0"/>
              <a:t>Spikes in occupancy, growth cluster size at &gt; 20 kHz</a:t>
            </a:r>
          </a:p>
          <a:p>
            <a:pPr lvl="1"/>
            <a:endParaRPr lang="en-US" dirty="0"/>
          </a:p>
          <a:p>
            <a:pPr lvl="1"/>
            <a:endParaRPr lang="en-US" dirty="0"/>
          </a:p>
          <a:p>
            <a:pPr lvl="1"/>
            <a:endParaRPr lang="en-US" dirty="0"/>
          </a:p>
          <a:p>
            <a:pPr lvl="2"/>
            <a:endParaRPr lang="en-US" dirty="0"/>
          </a:p>
          <a:p>
            <a:pPr lvl="3"/>
            <a:endParaRPr lang="en-US" dirty="0"/>
          </a:p>
          <a:p>
            <a:endParaRPr lang="en-US" dirty="0"/>
          </a:p>
          <a:p>
            <a:endParaRPr lang="en-US" dirty="0"/>
          </a:p>
          <a:p>
            <a:pPr lvl="1"/>
            <a:r>
              <a:rPr lang="en-US" dirty="0"/>
              <a:t>On all APV25 chips simultaneously</a:t>
            </a:r>
          </a:p>
          <a:p>
            <a:pPr lvl="2"/>
            <a:r>
              <a:rPr lang="en-US" dirty="0"/>
              <a:t>Absent during single component tests</a:t>
            </a:r>
          </a:p>
          <a:p>
            <a:pPr lvl="2"/>
            <a:r>
              <a:rPr lang="en-US" dirty="0"/>
              <a:t>Makes pattern reconstruction unfeasible</a:t>
            </a:r>
          </a:p>
          <a:p>
            <a:endParaRPr lang="en-US" dirty="0"/>
          </a:p>
        </p:txBody>
      </p:sp>
      <p:sp>
        <p:nvSpPr>
          <p:cNvPr id="4" name="Date Placeholder 3"/>
          <p:cNvSpPr>
            <a:spLocks noGrp="1"/>
          </p:cNvSpPr>
          <p:nvPr>
            <p:ph type="dt" sz="half" idx="10"/>
          </p:nvPr>
        </p:nvSpPr>
        <p:spPr>
          <a:xfrm>
            <a:off x="1" y="6581016"/>
            <a:ext cx="3606896" cy="265669"/>
          </a:xfrm>
        </p:spPr>
        <p:txBody>
          <a:bodyPr/>
          <a:lstStyle/>
          <a:p>
            <a:r>
              <a:rPr lang="en-US"/>
              <a:t>November 22, 2024</a:t>
            </a:r>
          </a:p>
        </p:txBody>
      </p:sp>
      <p:sp>
        <p:nvSpPr>
          <p:cNvPr id="5" name="Slide Number Placeholder 4"/>
          <p:cNvSpPr>
            <a:spLocks noGrp="1"/>
          </p:cNvSpPr>
          <p:nvPr>
            <p:ph type="sldNum" sz="quarter" idx="11"/>
          </p:nvPr>
        </p:nvSpPr>
        <p:spPr>
          <a:xfrm>
            <a:off x="10935925" y="6584288"/>
            <a:ext cx="1246473" cy="259119"/>
          </a:xfrm>
        </p:spPr>
        <p:txBody>
          <a:bodyPr/>
          <a:lstStyle/>
          <a:p>
            <a:fld id="{8A7F0B31-3059-45DE-9B5A-A019F848CFB0}" type="slidenum">
              <a:rPr lang="en-US" smtClean="0"/>
              <a:pPr/>
              <a:t>52</a:t>
            </a:fld>
            <a:endParaRPr lang="en-US" dirty="0"/>
          </a:p>
        </p:txBody>
      </p:sp>
      <p:sp>
        <p:nvSpPr>
          <p:cNvPr id="6" name="Footer Placeholder 5"/>
          <p:cNvSpPr>
            <a:spLocks noGrp="1"/>
          </p:cNvSpPr>
          <p:nvPr>
            <p:ph type="ftr" sz="quarter" idx="12"/>
          </p:nvPr>
        </p:nvSpPr>
        <p:spPr>
          <a:xfrm>
            <a:off x="3589612" y="6579969"/>
            <a:ext cx="7334789" cy="267756"/>
          </a:xfrm>
        </p:spPr>
        <p:txBody>
          <a:bodyPr/>
          <a:lstStyle/>
          <a:p>
            <a:r>
              <a:rPr lang="en-US"/>
              <a:t>EDIT 2024 -- Putting it all together   |    S. Nahn</a:t>
            </a:r>
            <a:endParaRPr lang="en-US" dirty="0"/>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88" y="2091486"/>
            <a:ext cx="6439680" cy="2281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5" descr="ev_66668_30367"/>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17395" t="32990" r="16309" b="24742"/>
          <a:stretch>
            <a:fillRect/>
          </a:stretch>
        </p:blipFill>
        <p:spPr bwMode="auto">
          <a:xfrm>
            <a:off x="6302074" y="3829250"/>
            <a:ext cx="5970887" cy="266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9534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high rate noise</a:t>
            </a:r>
          </a:p>
        </p:txBody>
      </p:sp>
      <p:sp>
        <p:nvSpPr>
          <p:cNvPr id="3" name="Content Placeholder 2"/>
          <p:cNvSpPr>
            <a:spLocks noGrp="1"/>
          </p:cNvSpPr>
          <p:nvPr>
            <p:ph idx="1"/>
          </p:nvPr>
        </p:nvSpPr>
        <p:spPr>
          <a:xfrm>
            <a:off x="212016" y="1017039"/>
            <a:ext cx="8312758" cy="5562408"/>
          </a:xfrm>
        </p:spPr>
        <p:txBody>
          <a:bodyPr/>
          <a:lstStyle/>
          <a:p>
            <a:r>
              <a:rPr lang="en-US" sz="2539" dirty="0"/>
              <a:t>Read – all mode, </a:t>
            </a:r>
            <a:r>
              <a:rPr lang="en-US" sz="2539" dirty="0" err="1"/>
              <a:t>prescaled</a:t>
            </a:r>
            <a:endParaRPr lang="en-US" sz="2539" dirty="0"/>
          </a:p>
          <a:p>
            <a:pPr marL="414589" lvl="1" indent="0">
              <a:buNone/>
            </a:pPr>
            <a:r>
              <a:rPr lang="en-US" sz="2176" dirty="0">
                <a:sym typeface="Symbol"/>
              </a:rPr>
              <a:t></a:t>
            </a:r>
            <a:r>
              <a:rPr lang="en-US" sz="2176" dirty="0"/>
              <a:t>Strong </a:t>
            </a:r>
            <a:r>
              <a:rPr lang="en-US" sz="2176" dirty="0" err="1"/>
              <a:t>anticorrelation</a:t>
            </a:r>
            <a:r>
              <a:rPr lang="en-US" sz="2176" dirty="0"/>
              <a:t> between edge channels</a:t>
            </a:r>
          </a:p>
          <a:p>
            <a:endParaRPr lang="en-US" sz="2539" dirty="0"/>
          </a:p>
          <a:p>
            <a:pPr marL="17095" indent="0">
              <a:buNone/>
            </a:pPr>
            <a:endParaRPr lang="en-US" sz="2539" dirty="0"/>
          </a:p>
          <a:p>
            <a:pPr marL="1243767" lvl="3" indent="0">
              <a:buNone/>
            </a:pPr>
            <a:endParaRPr lang="en-US" sz="1632" dirty="0"/>
          </a:p>
          <a:p>
            <a:r>
              <a:rPr lang="en-US" sz="2539" dirty="0"/>
              <a:t>Pronounced dependence on trigger spacing </a:t>
            </a:r>
          </a:p>
          <a:p>
            <a:endParaRPr lang="en-US" sz="2539" dirty="0"/>
          </a:p>
          <a:p>
            <a:endParaRPr lang="en-US" sz="2539" dirty="0"/>
          </a:p>
          <a:p>
            <a:endParaRPr lang="en-US" sz="2539" dirty="0"/>
          </a:p>
          <a:p>
            <a:endParaRPr lang="en-US" sz="2539" dirty="0"/>
          </a:p>
        </p:txBody>
      </p:sp>
      <p:sp>
        <p:nvSpPr>
          <p:cNvPr id="4" name="Date Placeholder 3"/>
          <p:cNvSpPr>
            <a:spLocks noGrp="1"/>
          </p:cNvSpPr>
          <p:nvPr>
            <p:ph type="dt" sz="half" idx="10"/>
          </p:nvPr>
        </p:nvSpPr>
        <p:spPr>
          <a:xfrm>
            <a:off x="2592945" y="6581014"/>
            <a:ext cx="2703469" cy="265668"/>
          </a:xfrm>
        </p:spPr>
        <p:txBody>
          <a:bodyPr/>
          <a:lstStyle/>
          <a:p>
            <a:r>
              <a:rPr lang="en-US"/>
              <a:t>November 22, 2024</a:t>
            </a:r>
          </a:p>
        </p:txBody>
      </p:sp>
      <p:sp>
        <p:nvSpPr>
          <p:cNvPr id="5" name="Slide Number Placeholder 4"/>
          <p:cNvSpPr>
            <a:spLocks noGrp="1"/>
          </p:cNvSpPr>
          <p:nvPr>
            <p:ph type="sldNum" sz="quarter" idx="11"/>
          </p:nvPr>
        </p:nvSpPr>
        <p:spPr>
          <a:xfrm>
            <a:off x="9736819" y="6584288"/>
            <a:ext cx="934266" cy="259118"/>
          </a:xfrm>
        </p:spPr>
        <p:txBody>
          <a:bodyPr/>
          <a:lstStyle/>
          <a:p>
            <a:fld id="{8A7F0B31-3059-45DE-9B5A-A019F848CFB0}" type="slidenum">
              <a:rPr lang="en-US" smtClean="0"/>
              <a:pPr/>
              <a:t>53</a:t>
            </a:fld>
            <a:endParaRPr lang="en-US" dirty="0"/>
          </a:p>
        </p:txBody>
      </p:sp>
      <p:sp>
        <p:nvSpPr>
          <p:cNvPr id="6" name="Footer Placeholder 5"/>
          <p:cNvSpPr>
            <a:spLocks noGrp="1"/>
          </p:cNvSpPr>
          <p:nvPr>
            <p:ph type="ftr" sz="quarter" idx="12"/>
          </p:nvPr>
        </p:nvSpPr>
        <p:spPr/>
        <p:txBody>
          <a:bodyPr/>
          <a:lstStyle/>
          <a:p>
            <a:r>
              <a:rPr lang="en-US"/>
              <a:t>EDIT 2024 -- Putting it all together   |    S. Nahn</a:t>
            </a:r>
            <a:endParaRPr lang="en-US" dirty="0"/>
          </a:p>
        </p:txBody>
      </p:sp>
      <p:pic>
        <p:nvPicPr>
          <p:cNvPr id="870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8733" y="1057846"/>
            <a:ext cx="5717930" cy="203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header"/>
          <p:cNvPicPr>
            <a:picLocks noChangeAspect="1" noChangeArrowheads="1"/>
          </p:cNvPicPr>
          <p:nvPr/>
        </p:nvPicPr>
        <p:blipFill>
          <a:blip r:embed="rId3"/>
          <a:srcRect/>
          <a:stretch>
            <a:fillRect/>
          </a:stretch>
        </p:blipFill>
        <p:spPr bwMode="auto">
          <a:xfrm>
            <a:off x="2310769" y="4111530"/>
            <a:ext cx="3407406" cy="1871411"/>
          </a:xfrm>
          <a:prstGeom prst="rect">
            <a:avLst/>
          </a:prstGeom>
          <a:noFill/>
          <a:ln w="9525">
            <a:noFill/>
            <a:miter lim="800000"/>
            <a:headEnd/>
            <a:tailEnd/>
          </a:ln>
        </p:spPr>
      </p:pic>
      <p:sp>
        <p:nvSpPr>
          <p:cNvPr id="11" name="Line 6"/>
          <p:cNvSpPr>
            <a:spLocks noChangeShapeType="1"/>
          </p:cNvSpPr>
          <p:nvPr/>
        </p:nvSpPr>
        <p:spPr bwMode="auto">
          <a:xfrm>
            <a:off x="3098815" y="4622449"/>
            <a:ext cx="0" cy="528313"/>
          </a:xfrm>
          <a:prstGeom prst="line">
            <a:avLst/>
          </a:prstGeom>
          <a:noFill/>
          <a:ln w="57150">
            <a:solidFill>
              <a:schemeClr val="bg1"/>
            </a:solidFill>
            <a:round/>
            <a:headEnd/>
            <a:tailEnd type="triangle" w="med" len="med"/>
          </a:ln>
        </p:spPr>
        <p:txBody>
          <a:bodyPr/>
          <a:lstStyle/>
          <a:p>
            <a:endParaRPr lang="en-US" sz="1270"/>
          </a:p>
        </p:txBody>
      </p:sp>
      <p:sp>
        <p:nvSpPr>
          <p:cNvPr id="12" name="Text Box 8"/>
          <p:cNvSpPr txBox="1">
            <a:spLocks noChangeArrowheads="1"/>
          </p:cNvSpPr>
          <p:nvPr/>
        </p:nvSpPr>
        <p:spPr bwMode="auto">
          <a:xfrm>
            <a:off x="1828824" y="5678138"/>
            <a:ext cx="3514984" cy="371472"/>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814" i="1" dirty="0">
                <a:solidFill>
                  <a:srgbClr val="66FFFF"/>
                </a:solidFill>
                <a:latin typeface="Arial" charset="0"/>
              </a:rPr>
              <a:t>1</a:t>
            </a:r>
            <a:r>
              <a:rPr lang="en-US" sz="1814" i="1" baseline="30000" dirty="0">
                <a:solidFill>
                  <a:srgbClr val="66FFFF"/>
                </a:solidFill>
                <a:latin typeface="Arial" charset="0"/>
              </a:rPr>
              <a:t>st</a:t>
            </a:r>
            <a:r>
              <a:rPr lang="en-US" sz="1814" i="1" dirty="0">
                <a:solidFill>
                  <a:srgbClr val="66FFFF"/>
                </a:solidFill>
                <a:latin typeface="Arial" charset="0"/>
              </a:rPr>
              <a:t> </a:t>
            </a:r>
            <a:r>
              <a:rPr lang="en-US" sz="1814" i="1" dirty="0" err="1">
                <a:solidFill>
                  <a:srgbClr val="66FFFF"/>
                </a:solidFill>
                <a:latin typeface="Arial" charset="0"/>
              </a:rPr>
              <a:t>Acquisition:Header</a:t>
            </a:r>
            <a:r>
              <a:rPr lang="en-US" sz="1814" i="1" dirty="0">
                <a:solidFill>
                  <a:srgbClr val="66FFFF"/>
                </a:solidFill>
                <a:latin typeface="Arial" charset="0"/>
              </a:rPr>
              <a:t>         Data</a:t>
            </a:r>
          </a:p>
        </p:txBody>
      </p:sp>
      <p:sp>
        <p:nvSpPr>
          <p:cNvPr id="13" name="Text Box 9"/>
          <p:cNvSpPr txBox="1">
            <a:spLocks noChangeArrowheads="1"/>
          </p:cNvSpPr>
          <p:nvPr/>
        </p:nvSpPr>
        <p:spPr bwMode="auto">
          <a:xfrm>
            <a:off x="2416470" y="4246728"/>
            <a:ext cx="2537152" cy="371472"/>
          </a:xfrm>
          <a:prstGeom prst="rect">
            <a:avLst/>
          </a:prstGeom>
          <a:noFill/>
          <a:ln w="9525">
            <a:noFill/>
            <a:miter lim="800000"/>
            <a:headEnd/>
            <a:tailEnd/>
          </a:ln>
        </p:spPr>
        <p:txBody>
          <a:bodyPr wrap="none" lIns="91400" tIns="45700" rIns="91400" bIns="45700">
            <a:spAutoFit/>
          </a:bodyPr>
          <a:lstStyle/>
          <a:p>
            <a:pPr algn="l" defTabSz="914112" eaLnBrk="1" hangingPunct="1"/>
            <a:r>
              <a:rPr lang="en-US" sz="1814" i="1" dirty="0">
                <a:latin typeface="Arial" charset="0"/>
              </a:rPr>
              <a:t>2</a:t>
            </a:r>
            <a:r>
              <a:rPr lang="en-US" sz="1814" i="1" baseline="30000" dirty="0">
                <a:latin typeface="Arial" charset="0"/>
              </a:rPr>
              <a:t>nd</a:t>
            </a:r>
            <a:r>
              <a:rPr lang="en-US" sz="1814" i="1" dirty="0">
                <a:latin typeface="Arial" charset="0"/>
              </a:rPr>
              <a:t> Acquisition position</a:t>
            </a:r>
          </a:p>
        </p:txBody>
      </p:sp>
      <p:sp>
        <p:nvSpPr>
          <p:cNvPr id="14" name="AutoShape 10"/>
          <p:cNvSpPr>
            <a:spLocks/>
          </p:cNvSpPr>
          <p:nvPr/>
        </p:nvSpPr>
        <p:spPr bwMode="auto">
          <a:xfrm rot="-5400000">
            <a:off x="3431259" y="5080068"/>
            <a:ext cx="246163" cy="1203461"/>
          </a:xfrm>
          <a:prstGeom prst="leftBrace">
            <a:avLst>
              <a:gd name="adj1" fmla="val 28745"/>
              <a:gd name="adj2" fmla="val 37153"/>
            </a:avLst>
          </a:prstGeom>
          <a:noFill/>
          <a:ln w="38100">
            <a:solidFill>
              <a:srgbClr val="66FFFF"/>
            </a:solidFill>
            <a:round/>
            <a:headEnd/>
            <a:tailEnd/>
          </a:ln>
        </p:spPr>
        <p:txBody>
          <a:bodyPr wrap="none" anchor="ctr"/>
          <a:lstStyle/>
          <a:p>
            <a:endParaRPr lang="en-US" sz="1270"/>
          </a:p>
        </p:txBody>
      </p:sp>
      <p:sp>
        <p:nvSpPr>
          <p:cNvPr id="15" name="AutoShape 11"/>
          <p:cNvSpPr>
            <a:spLocks/>
          </p:cNvSpPr>
          <p:nvPr/>
        </p:nvSpPr>
        <p:spPr bwMode="auto">
          <a:xfrm rot="-5400000">
            <a:off x="4827619" y="4952950"/>
            <a:ext cx="217372" cy="1407877"/>
          </a:xfrm>
          <a:prstGeom prst="leftBrace">
            <a:avLst>
              <a:gd name="adj1" fmla="val 38081"/>
              <a:gd name="adj2" fmla="val 37153"/>
            </a:avLst>
          </a:prstGeom>
          <a:noFill/>
          <a:ln w="38100">
            <a:solidFill>
              <a:srgbClr val="66FFFF"/>
            </a:solidFill>
            <a:round/>
            <a:headEnd/>
            <a:tailEnd/>
          </a:ln>
        </p:spPr>
        <p:txBody>
          <a:bodyPr wrap="none" anchor="ctr"/>
          <a:lstStyle/>
          <a:p>
            <a:endParaRPr lang="en-US" sz="1270"/>
          </a:p>
        </p:txBody>
      </p:sp>
      <p:grpSp>
        <p:nvGrpSpPr>
          <p:cNvPr id="7" name="Group 6"/>
          <p:cNvGrpSpPr/>
          <p:nvPr/>
        </p:nvGrpSpPr>
        <p:grpSpPr>
          <a:xfrm>
            <a:off x="7047578" y="3517960"/>
            <a:ext cx="4490829" cy="3057690"/>
            <a:chOff x="5319634" y="4400789"/>
            <a:chExt cx="4066195" cy="3111308"/>
          </a:xfrm>
        </p:grpSpPr>
        <p:pic>
          <p:nvPicPr>
            <p:cNvPr id="9" name="Picture 4" descr="loopBX"/>
            <p:cNvPicPr>
              <a:picLocks noChangeAspect="1" noChangeArrowheads="1" noCrop="1"/>
            </p:cNvPicPr>
            <p:nvPr/>
          </p:nvPicPr>
          <p:blipFill>
            <a:blip r:embed="rId4"/>
            <a:srcRect/>
            <a:stretch>
              <a:fillRect/>
            </a:stretch>
          </p:blipFill>
          <p:spPr bwMode="auto">
            <a:xfrm>
              <a:off x="5356754" y="4400789"/>
              <a:ext cx="4029075" cy="3024188"/>
            </a:xfrm>
            <a:prstGeom prst="rect">
              <a:avLst/>
            </a:prstGeom>
            <a:noFill/>
            <a:ln w="9525">
              <a:noFill/>
              <a:miter lim="800000"/>
              <a:headEnd/>
              <a:tailEnd/>
            </a:ln>
          </p:spPr>
        </p:pic>
        <p:sp>
          <p:nvSpPr>
            <p:cNvPr id="16" name="Text Box 12"/>
            <p:cNvSpPr txBox="1">
              <a:spLocks noChangeArrowheads="1"/>
            </p:cNvSpPr>
            <p:nvPr/>
          </p:nvSpPr>
          <p:spPr bwMode="auto">
            <a:xfrm>
              <a:off x="8238596" y="7014567"/>
              <a:ext cx="869950" cy="497530"/>
            </a:xfrm>
            <a:prstGeom prst="rect">
              <a:avLst/>
            </a:prstGeom>
            <a:solidFill>
              <a:schemeClr val="bg1"/>
            </a:solidFill>
            <a:ln w="9525">
              <a:noFill/>
              <a:miter lim="800000"/>
              <a:headEnd/>
              <a:tailEnd/>
            </a:ln>
          </p:spPr>
          <p:txBody>
            <a:bodyPr lIns="91400" tIns="45700" rIns="91400" bIns="45700">
              <a:spAutoFit/>
            </a:bodyPr>
            <a:lstStyle/>
            <a:p>
              <a:pPr algn="l" defTabSz="914112" eaLnBrk="1" hangingPunct="1"/>
              <a:r>
                <a:rPr lang="en-US" sz="1814" b="1" dirty="0">
                  <a:solidFill>
                    <a:schemeClr val="tx1"/>
                  </a:solidFill>
                </a:rPr>
                <a:t>Strip</a:t>
              </a:r>
            </a:p>
          </p:txBody>
        </p:sp>
        <p:sp>
          <p:nvSpPr>
            <p:cNvPr id="17" name="Text Box 13"/>
            <p:cNvSpPr txBox="1">
              <a:spLocks noChangeArrowheads="1"/>
            </p:cNvSpPr>
            <p:nvPr/>
          </p:nvSpPr>
          <p:spPr bwMode="auto">
            <a:xfrm rot="16200000">
              <a:off x="4633468" y="5880683"/>
              <a:ext cx="1970375" cy="452432"/>
            </a:xfrm>
            <a:prstGeom prst="rect">
              <a:avLst/>
            </a:prstGeom>
            <a:solidFill>
              <a:schemeClr val="bg1"/>
            </a:solidFill>
            <a:ln w="9525">
              <a:noFill/>
              <a:miter lim="800000"/>
              <a:headEnd/>
              <a:tailEnd/>
            </a:ln>
          </p:spPr>
          <p:txBody>
            <a:bodyPr wrap="square" lIns="91400" tIns="45700" rIns="91400" bIns="45700">
              <a:spAutoFit/>
            </a:bodyPr>
            <a:lstStyle/>
            <a:p>
              <a:pPr algn="l" defTabSz="914112" eaLnBrk="1" hangingPunct="1"/>
              <a:r>
                <a:rPr lang="en-US" sz="1814" b="1" dirty="0">
                  <a:solidFill>
                    <a:schemeClr val="tx1"/>
                  </a:solidFill>
                </a:rPr>
                <a:t>Occupancy</a:t>
              </a:r>
            </a:p>
          </p:txBody>
        </p:sp>
        <p:sp>
          <p:nvSpPr>
            <p:cNvPr id="18" name="Text Box 14"/>
            <p:cNvSpPr txBox="1">
              <a:spLocks noChangeArrowheads="1"/>
            </p:cNvSpPr>
            <p:nvPr/>
          </p:nvSpPr>
          <p:spPr bwMode="auto">
            <a:xfrm>
              <a:off x="5319634" y="4623651"/>
              <a:ext cx="580620" cy="497530"/>
            </a:xfrm>
            <a:prstGeom prst="rect">
              <a:avLst/>
            </a:prstGeom>
            <a:solidFill>
              <a:schemeClr val="bg1"/>
            </a:solidFill>
            <a:ln w="9525">
              <a:noFill/>
              <a:miter lim="800000"/>
              <a:headEnd/>
              <a:tailEnd/>
            </a:ln>
          </p:spPr>
          <p:txBody>
            <a:bodyPr wrap="square" lIns="91400" tIns="45700" rIns="91400" bIns="45700">
              <a:spAutoFit/>
            </a:bodyPr>
            <a:lstStyle/>
            <a:p>
              <a:pPr algn="l" defTabSz="914112" eaLnBrk="1" hangingPunct="1"/>
              <a:r>
                <a:rPr lang="en-US" sz="1814" b="1" dirty="0">
                  <a:solidFill>
                    <a:schemeClr val="tx1"/>
                  </a:solidFill>
                </a:rPr>
                <a:t>0.3</a:t>
              </a:r>
            </a:p>
          </p:txBody>
        </p:sp>
        <p:cxnSp>
          <p:nvCxnSpPr>
            <p:cNvPr id="19" name="Straight Connector 18"/>
            <p:cNvCxnSpPr/>
            <p:nvPr/>
          </p:nvCxnSpPr>
          <p:spPr bwMode="auto">
            <a:xfrm rot="16200000" flipH="1">
              <a:off x="6328881" y="5828806"/>
              <a:ext cx="2260314" cy="0"/>
            </a:xfrm>
            <a:prstGeom prst="line">
              <a:avLst/>
            </a:prstGeom>
            <a:solidFill>
              <a:srgbClr val="00B8FF"/>
            </a:solidFill>
            <a:ln w="19050" cap="flat" cmpd="sng" algn="ctr">
              <a:solidFill>
                <a:srgbClr val="FF0000"/>
              </a:solidFill>
              <a:prstDash val="solid"/>
              <a:round/>
              <a:headEnd type="none" w="med" len="med"/>
              <a:tailEnd type="none" w="med" len="med"/>
            </a:ln>
            <a:effectLst/>
          </p:spPr>
        </p:cxnSp>
        <p:sp>
          <p:nvSpPr>
            <p:cNvPr id="20" name="TextBox 19"/>
            <p:cNvSpPr txBox="1"/>
            <p:nvPr/>
          </p:nvSpPr>
          <p:spPr>
            <a:xfrm>
              <a:off x="6370199" y="4934953"/>
              <a:ext cx="759863" cy="385426"/>
            </a:xfrm>
            <a:prstGeom prst="rect">
              <a:avLst/>
            </a:prstGeom>
            <a:noFill/>
          </p:spPr>
          <p:txBody>
            <a:bodyPr wrap="none" rtlCol="0">
              <a:spAutoFit/>
            </a:bodyPr>
            <a:lstStyle/>
            <a:p>
              <a:r>
                <a:rPr lang="en-US" sz="1270" dirty="0">
                  <a:solidFill>
                    <a:srgbClr val="FF0000"/>
                  </a:solidFill>
                </a:rPr>
                <a:t>Chip 1</a:t>
              </a:r>
            </a:p>
          </p:txBody>
        </p:sp>
        <p:sp>
          <p:nvSpPr>
            <p:cNvPr id="21" name="TextBox 20"/>
            <p:cNvSpPr txBox="1"/>
            <p:nvPr/>
          </p:nvSpPr>
          <p:spPr>
            <a:xfrm>
              <a:off x="7765773" y="4922968"/>
              <a:ext cx="759863" cy="385426"/>
            </a:xfrm>
            <a:prstGeom prst="rect">
              <a:avLst/>
            </a:prstGeom>
            <a:noFill/>
          </p:spPr>
          <p:txBody>
            <a:bodyPr wrap="none" rtlCol="0">
              <a:spAutoFit/>
            </a:bodyPr>
            <a:lstStyle/>
            <a:p>
              <a:r>
                <a:rPr lang="en-US" sz="1270" dirty="0">
                  <a:solidFill>
                    <a:srgbClr val="FF0000"/>
                  </a:solidFill>
                </a:rPr>
                <a:t>Chip 2</a:t>
              </a:r>
            </a:p>
          </p:txBody>
        </p:sp>
      </p:grpSp>
    </p:spTree>
    <p:extLst>
      <p:ext uri="{BB962C8B-B14F-4D97-AF65-F5344CB8AC3E}">
        <p14:creationId xmlns:p14="http://schemas.microsoft.com/office/powerpoint/2010/main" val="167909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grpId="0" nodeType="withEffect">
                                  <p:stCondLst>
                                    <p:cond delay="0"/>
                                  </p:stCondLst>
                                  <p:childTnLst>
                                    <p:animMotion origin="layout" path="M 0.00026 0 L 0.09323 -0.00023 " pathEditMode="relative" rAng="0" ptsTypes="AA">
                                      <p:cBhvr>
                                        <p:cTn id="6" dur="11000" fill="hold"/>
                                        <p:tgtEl>
                                          <p:spTgt spid="11"/>
                                        </p:tgtEl>
                                        <p:attrNameLst>
                                          <p:attrName>ppt_x</p:attrName>
                                          <p:attrName>ppt_y</p:attrName>
                                        </p:attrNameLst>
                                      </p:cBhvr>
                                      <p:rCtr x="464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Underlying Cause</a:t>
            </a:r>
          </a:p>
        </p:txBody>
      </p:sp>
      <p:sp>
        <p:nvSpPr>
          <p:cNvPr id="3" name="Content Placeholder 2"/>
          <p:cNvSpPr>
            <a:spLocks noGrp="1"/>
          </p:cNvSpPr>
          <p:nvPr>
            <p:ph idx="1"/>
          </p:nvPr>
        </p:nvSpPr>
        <p:spPr>
          <a:xfrm>
            <a:off x="286870" y="993550"/>
            <a:ext cx="7443525" cy="5562408"/>
          </a:xfrm>
        </p:spPr>
        <p:txBody>
          <a:bodyPr/>
          <a:lstStyle/>
          <a:p>
            <a:r>
              <a:rPr lang="en-US" dirty="0"/>
              <a:t>Symptoms confirmed on bench </a:t>
            </a:r>
          </a:p>
          <a:p>
            <a:pPr lvl="1"/>
            <a:r>
              <a:rPr lang="en-US" dirty="0"/>
              <a:t>Signal processing sequence includes switches in APV25 during readout</a:t>
            </a:r>
          </a:p>
        </p:txBody>
      </p:sp>
      <p:sp>
        <p:nvSpPr>
          <p:cNvPr id="4" name="Date Placeholder 3"/>
          <p:cNvSpPr>
            <a:spLocks noGrp="1"/>
          </p:cNvSpPr>
          <p:nvPr>
            <p:ph type="dt" sz="half" idx="10"/>
          </p:nvPr>
        </p:nvSpPr>
        <p:spPr/>
        <p:txBody>
          <a:bodyPr/>
          <a:lstStyle/>
          <a:p>
            <a:r>
              <a:rPr lang="en-US"/>
              <a:t>November 22, 2024</a:t>
            </a:r>
          </a:p>
        </p:txBody>
      </p:sp>
      <p:sp>
        <p:nvSpPr>
          <p:cNvPr id="5" name="Slide Number Placeholder 4"/>
          <p:cNvSpPr>
            <a:spLocks noGrp="1"/>
          </p:cNvSpPr>
          <p:nvPr>
            <p:ph type="sldNum" sz="quarter" idx="11"/>
          </p:nvPr>
        </p:nvSpPr>
        <p:spPr/>
        <p:txBody>
          <a:bodyPr/>
          <a:lstStyle/>
          <a:p>
            <a:fld id="{8A7F0B31-3059-45DE-9B5A-A019F848CFB0}" type="slidenum">
              <a:rPr lang="en-US" smtClean="0"/>
              <a:pPr/>
              <a:t>54</a:t>
            </a:fld>
            <a:endParaRPr lang="en-US" dirty="0"/>
          </a:p>
        </p:txBody>
      </p:sp>
      <p:sp>
        <p:nvSpPr>
          <p:cNvPr id="6" name="Footer Placeholder 5"/>
          <p:cNvSpPr>
            <a:spLocks noGrp="1"/>
          </p:cNvSpPr>
          <p:nvPr>
            <p:ph type="ftr" sz="quarter" idx="12"/>
          </p:nvPr>
        </p:nvSpPr>
        <p:spPr/>
        <p:txBody>
          <a:bodyPr/>
          <a:lstStyle/>
          <a:p>
            <a:r>
              <a:rPr lang="en-US"/>
              <a:t>EDIT 2024 -- Putting it all together   |    S. Nahn</a:t>
            </a:r>
            <a:endParaRPr lang="en-US" dirty="0"/>
          </a:p>
        </p:txBody>
      </p:sp>
      <p:pic>
        <p:nvPicPr>
          <p:cNvPr id="870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534"/>
          <a:stretch/>
        </p:blipFill>
        <p:spPr bwMode="auto">
          <a:xfrm rot="16200000">
            <a:off x="2534094" y="2614972"/>
            <a:ext cx="2503718" cy="379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5502" y="494626"/>
            <a:ext cx="3670777" cy="276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5502" y="3429000"/>
            <a:ext cx="3747896" cy="299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307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 Consequences</a:t>
            </a:r>
          </a:p>
        </p:txBody>
      </p:sp>
      <p:sp>
        <p:nvSpPr>
          <p:cNvPr id="3" name="Content Placeholder 2"/>
          <p:cNvSpPr>
            <a:spLocks noGrp="1"/>
          </p:cNvSpPr>
          <p:nvPr>
            <p:ph idx="1"/>
          </p:nvPr>
        </p:nvSpPr>
        <p:spPr>
          <a:xfrm>
            <a:off x="645446" y="938089"/>
            <a:ext cx="8298987" cy="5562408"/>
          </a:xfrm>
        </p:spPr>
        <p:txBody>
          <a:bodyPr/>
          <a:lstStyle/>
          <a:p>
            <a:r>
              <a:rPr lang="en-US" dirty="0"/>
              <a:t>High Rate noise source from APV25 readout cycle</a:t>
            </a:r>
          </a:p>
          <a:p>
            <a:pPr lvl="1"/>
            <a:r>
              <a:rPr lang="en-US" dirty="0"/>
              <a:t>Switch operation in readout cause current pulses</a:t>
            </a:r>
          </a:p>
          <a:p>
            <a:pPr lvl="1"/>
            <a:r>
              <a:rPr lang="en-US" dirty="0"/>
              <a:t>Pulses magnetically coupled  via power lines</a:t>
            </a:r>
          </a:p>
          <a:p>
            <a:pPr lvl="2"/>
            <a:r>
              <a:rPr lang="en-US" dirty="0"/>
              <a:t>Tracked down via geometry plus selective destruction</a:t>
            </a:r>
          </a:p>
          <a:p>
            <a:r>
              <a:rPr lang="en-US" dirty="0"/>
              <a:t>Effect on Tracking</a:t>
            </a:r>
          </a:p>
          <a:p>
            <a:pPr lvl="1"/>
            <a:r>
              <a:rPr lang="en-US" dirty="0"/>
              <a:t>Infrequent: Data Volume  not the problem</a:t>
            </a:r>
          </a:p>
          <a:p>
            <a:pPr lvl="1"/>
            <a:r>
              <a:rPr lang="en-US" dirty="0"/>
              <a:t>Pattern recognition in Trigger chokes</a:t>
            </a:r>
          </a:p>
          <a:p>
            <a:pPr lvl="2"/>
            <a:r>
              <a:rPr lang="en-US" dirty="0"/>
              <a:t>Processing time </a:t>
            </a:r>
            <a:r>
              <a:rPr lang="en-US" dirty="0">
                <a:sym typeface="Symbol"/>
              </a:rPr>
              <a:t> </a:t>
            </a:r>
            <a:r>
              <a:rPr lang="en-US" dirty="0"/>
              <a:t>minutes</a:t>
            </a:r>
          </a:p>
        </p:txBody>
      </p:sp>
      <p:sp>
        <p:nvSpPr>
          <p:cNvPr id="4" name="Date Placeholder 3"/>
          <p:cNvSpPr>
            <a:spLocks noGrp="1"/>
          </p:cNvSpPr>
          <p:nvPr>
            <p:ph type="dt" sz="half" idx="10"/>
          </p:nvPr>
        </p:nvSpPr>
        <p:spPr/>
        <p:txBody>
          <a:bodyPr/>
          <a:lstStyle/>
          <a:p>
            <a:r>
              <a:rPr lang="en-US"/>
              <a:t>November 22, 2024</a:t>
            </a:r>
          </a:p>
        </p:txBody>
      </p:sp>
      <p:sp>
        <p:nvSpPr>
          <p:cNvPr id="5" name="Slide Number Placeholder 4"/>
          <p:cNvSpPr>
            <a:spLocks noGrp="1"/>
          </p:cNvSpPr>
          <p:nvPr>
            <p:ph type="sldNum" sz="quarter" idx="11"/>
          </p:nvPr>
        </p:nvSpPr>
        <p:spPr/>
        <p:txBody>
          <a:bodyPr/>
          <a:lstStyle/>
          <a:p>
            <a:fld id="{8A7F0B31-3059-45DE-9B5A-A019F848CFB0}" type="slidenum">
              <a:rPr lang="en-US" smtClean="0"/>
              <a:pPr/>
              <a:t>55</a:t>
            </a:fld>
            <a:endParaRPr lang="en-US" dirty="0"/>
          </a:p>
        </p:txBody>
      </p:sp>
      <p:sp>
        <p:nvSpPr>
          <p:cNvPr id="6" name="Footer Placeholder 5"/>
          <p:cNvSpPr>
            <a:spLocks noGrp="1"/>
          </p:cNvSpPr>
          <p:nvPr>
            <p:ph type="ftr" sz="quarter" idx="12"/>
          </p:nvPr>
        </p:nvSpPr>
        <p:spPr/>
        <p:txBody>
          <a:bodyPr/>
          <a:lstStyle/>
          <a:p>
            <a:r>
              <a:rPr lang="en-US"/>
              <a:t>EDIT 2024 -- Putting it all together   |    S. Nahn</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7276" y="3212182"/>
            <a:ext cx="4429923" cy="332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7317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Mitigation</a:t>
            </a:r>
          </a:p>
        </p:txBody>
      </p:sp>
      <p:sp>
        <p:nvSpPr>
          <p:cNvPr id="3" name="Content Placeholder 2"/>
          <p:cNvSpPr>
            <a:spLocks noGrp="1"/>
          </p:cNvSpPr>
          <p:nvPr>
            <p:ph idx="1"/>
          </p:nvPr>
        </p:nvSpPr>
        <p:spPr>
          <a:xfrm>
            <a:off x="540406" y="1022079"/>
            <a:ext cx="7868303" cy="5562408"/>
          </a:xfrm>
        </p:spPr>
        <p:txBody>
          <a:bodyPr/>
          <a:lstStyle/>
          <a:p>
            <a:r>
              <a:rPr lang="en-US" dirty="0"/>
              <a:t>Mitigation via Chip Emulator</a:t>
            </a:r>
          </a:p>
          <a:p>
            <a:pPr lvl="1"/>
            <a:r>
              <a:rPr lang="en-US" dirty="0"/>
              <a:t>Trigger veto on susceptible timing configuration</a:t>
            </a:r>
          </a:p>
          <a:p>
            <a:pPr lvl="2"/>
            <a:r>
              <a:rPr lang="en-US" dirty="0"/>
              <a:t>Non-trivial thinking in multiple time zones</a:t>
            </a:r>
          </a:p>
          <a:p>
            <a:endParaRPr lang="en-US" dirty="0"/>
          </a:p>
          <a:p>
            <a:r>
              <a:rPr lang="en-US" dirty="0"/>
              <a:t>Minimize Deadtime</a:t>
            </a:r>
          </a:p>
          <a:p>
            <a:pPr lvl="4"/>
            <a:endParaRPr lang="en-US" dirty="0"/>
          </a:p>
          <a:p>
            <a:endParaRPr lang="en-US" dirty="0"/>
          </a:p>
          <a:p>
            <a:pPr lvl="1"/>
            <a:r>
              <a:rPr lang="en-US" i="1" dirty="0" err="1"/>
              <a:t>n</a:t>
            </a:r>
            <a:r>
              <a:rPr lang="en-US" i="1" baseline="-25000" dirty="0" err="1"/>
              <a:t>mask</a:t>
            </a:r>
            <a:r>
              <a:rPr lang="en-US" dirty="0"/>
              <a:t> = 2 </a:t>
            </a:r>
            <a:r>
              <a:rPr lang="en-US" dirty="0">
                <a:sym typeface="Symbol"/>
              </a:rPr>
              <a:t> 0.5% at 100 kHz</a:t>
            </a:r>
            <a:endParaRPr lang="en-US" dirty="0"/>
          </a:p>
          <a:p>
            <a:r>
              <a:rPr lang="en-US" dirty="0"/>
              <a:t>Moral: We  learn from the past!</a:t>
            </a:r>
          </a:p>
          <a:p>
            <a:pPr lvl="1"/>
            <a:r>
              <a:rPr lang="en-US" dirty="0"/>
              <a:t>Too late to fix it, but running at high rate very valuable </a:t>
            </a:r>
          </a:p>
        </p:txBody>
      </p:sp>
      <p:sp>
        <p:nvSpPr>
          <p:cNvPr id="4" name="Date Placeholder 3"/>
          <p:cNvSpPr>
            <a:spLocks noGrp="1"/>
          </p:cNvSpPr>
          <p:nvPr>
            <p:ph type="dt" sz="half" idx="10"/>
          </p:nvPr>
        </p:nvSpPr>
        <p:spPr/>
        <p:txBody>
          <a:bodyPr/>
          <a:lstStyle/>
          <a:p>
            <a:r>
              <a:rPr lang="en-US"/>
              <a:t>November 22, 2024</a:t>
            </a:r>
          </a:p>
        </p:txBody>
      </p:sp>
      <p:sp>
        <p:nvSpPr>
          <p:cNvPr id="5" name="Slide Number Placeholder 4"/>
          <p:cNvSpPr>
            <a:spLocks noGrp="1"/>
          </p:cNvSpPr>
          <p:nvPr>
            <p:ph type="sldNum" sz="quarter" idx="11"/>
          </p:nvPr>
        </p:nvSpPr>
        <p:spPr/>
        <p:txBody>
          <a:bodyPr/>
          <a:lstStyle/>
          <a:p>
            <a:fld id="{8A7F0B31-3059-45DE-9B5A-A019F848CFB0}" type="slidenum">
              <a:rPr lang="en-US" smtClean="0"/>
              <a:pPr/>
              <a:t>56</a:t>
            </a:fld>
            <a:endParaRPr lang="en-US" dirty="0"/>
          </a:p>
        </p:txBody>
      </p:sp>
      <p:sp>
        <p:nvSpPr>
          <p:cNvPr id="6" name="Footer Placeholder 5"/>
          <p:cNvSpPr>
            <a:spLocks noGrp="1"/>
          </p:cNvSpPr>
          <p:nvPr>
            <p:ph type="ftr" sz="quarter" idx="12"/>
          </p:nvPr>
        </p:nvSpPr>
        <p:spPr/>
        <p:txBody>
          <a:bodyPr/>
          <a:lstStyle/>
          <a:p>
            <a:r>
              <a:rPr lang="en-US"/>
              <a:t>EDIT 2024 -- Putting it all together   |    S. Nahn</a:t>
            </a:r>
            <a:endParaRPr lang="en-US" dirty="0"/>
          </a:p>
        </p:txBody>
      </p:sp>
      <p:pic>
        <p:nvPicPr>
          <p:cNvPr id="880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9689" y="103409"/>
            <a:ext cx="3398094" cy="254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0" name="Picture 2" descr="DeadtimeVsMask_Ra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986" y="3921325"/>
            <a:ext cx="3897608" cy="239540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HRN_diagram.png"/>
          <p:cNvSpPr>
            <a:spLocks noChangeAspect="1" noChangeArrowheads="1"/>
          </p:cNvSpPr>
          <p:nvPr/>
        </p:nvSpPr>
        <p:spPr bwMode="auto">
          <a:xfrm>
            <a:off x="1667955" y="-130999"/>
            <a:ext cx="276393" cy="2763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18" tIns="41459" rIns="82918" bIns="41459" numCol="1" anchor="t" anchorCtr="0" compatLnSpc="1">
            <a:prstTxWarp prst="textNoShape">
              <a:avLst/>
            </a:prstTxWarp>
          </a:bodyPr>
          <a:lstStyle/>
          <a:p>
            <a:endParaRPr lang="en-US" sz="1270"/>
          </a:p>
        </p:txBody>
      </p:sp>
      <p:sp>
        <p:nvSpPr>
          <p:cNvPr id="8" name="AutoShape 6" descr="HRN_diagram.png"/>
          <p:cNvSpPr>
            <a:spLocks noChangeAspect="1" noChangeArrowheads="1"/>
          </p:cNvSpPr>
          <p:nvPr/>
        </p:nvSpPr>
        <p:spPr bwMode="auto">
          <a:xfrm>
            <a:off x="1806151" y="7198"/>
            <a:ext cx="276393" cy="2763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18" tIns="41459" rIns="82918" bIns="41459" numCol="1" anchor="t" anchorCtr="0" compatLnSpc="1">
            <a:prstTxWarp prst="textNoShape">
              <a:avLst/>
            </a:prstTxWarp>
          </a:bodyPr>
          <a:lstStyle/>
          <a:p>
            <a:endParaRPr lang="en-US" sz="1270"/>
          </a:p>
        </p:txBody>
      </p:sp>
      <p:graphicFrame>
        <p:nvGraphicFramePr>
          <p:cNvPr id="10" name="Object 9"/>
          <p:cNvGraphicFramePr>
            <a:graphicFrameLocks noChangeAspect="1"/>
          </p:cNvGraphicFramePr>
          <p:nvPr>
            <p:extLst>
              <p:ext uri="{D42A27DB-BD31-4B8C-83A1-F6EECF244321}">
                <p14:modId xmlns:p14="http://schemas.microsoft.com/office/powerpoint/2010/main" val="3913957448"/>
              </p:ext>
            </p:extLst>
          </p:nvPr>
        </p:nvGraphicFramePr>
        <p:xfrm>
          <a:off x="1072894" y="3691664"/>
          <a:ext cx="4199073" cy="886761"/>
        </p:xfrm>
        <a:graphic>
          <a:graphicData uri="http://schemas.openxmlformats.org/presentationml/2006/ole">
            <mc:AlternateContent xmlns:mc="http://schemas.openxmlformats.org/markup-compatibility/2006">
              <mc:Choice xmlns:v="urn:schemas-microsoft-com:vml" Requires="v">
                <p:oleObj name="Equation" r:id="rId4" imgW="2044440" imgH="431640" progId="Equation.DSMT4">
                  <p:embed/>
                </p:oleObj>
              </mc:Choice>
              <mc:Fallback>
                <p:oleObj name="Equation" r:id="rId4" imgW="2044440" imgH="431640" progId="Equation.DSMT4">
                  <p:embed/>
                  <p:pic>
                    <p:nvPicPr>
                      <p:cNvPr id="10" name="Object 9"/>
                      <p:cNvPicPr/>
                      <p:nvPr/>
                    </p:nvPicPr>
                    <p:blipFill>
                      <a:blip r:embed="rId5"/>
                      <a:stretch>
                        <a:fillRect/>
                      </a:stretch>
                    </p:blipFill>
                    <p:spPr>
                      <a:xfrm>
                        <a:off x="1072894" y="3691664"/>
                        <a:ext cx="4199073" cy="886761"/>
                      </a:xfrm>
                      <a:prstGeom prst="rect">
                        <a:avLst/>
                      </a:prstGeom>
                    </p:spPr>
                  </p:pic>
                </p:oleObj>
              </mc:Fallback>
            </mc:AlternateContent>
          </a:graphicData>
        </a:graphic>
      </p:graphicFrame>
      <p:pic>
        <p:nvPicPr>
          <p:cNvPr id="89102" name="Picture 14" descr="http://www.cmsaf.mit.edu/twiki/pub/Tracker/APVeVetoMask/HRN_diagram.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2111" y="2760072"/>
            <a:ext cx="3731305" cy="931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684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F06C4-1238-C3F8-1F50-B77BD37B956F}"/>
              </a:ext>
            </a:extLst>
          </p:cNvPr>
          <p:cNvSpPr>
            <a:spLocks noGrp="1"/>
          </p:cNvSpPr>
          <p:nvPr>
            <p:ph type="title"/>
          </p:nvPr>
        </p:nvSpPr>
        <p:spPr/>
        <p:txBody>
          <a:bodyPr/>
          <a:lstStyle/>
          <a:p>
            <a:r>
              <a:rPr lang="en-US" dirty="0"/>
              <a:t>And you get something like this</a:t>
            </a:r>
          </a:p>
        </p:txBody>
      </p:sp>
      <p:sp>
        <p:nvSpPr>
          <p:cNvPr id="4" name="Date Placeholder 3">
            <a:extLst>
              <a:ext uri="{FF2B5EF4-FFF2-40B4-BE49-F238E27FC236}">
                <a16:creationId xmlns:a16="http://schemas.microsoft.com/office/drawing/2014/main" id="{0BFA3D42-A7E5-DEC4-18CA-47F7922397A1}"/>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063D1A81-509E-125E-3FA0-B58912997DE4}"/>
              </a:ext>
            </a:extLst>
          </p:cNvPr>
          <p:cNvSpPr>
            <a:spLocks noGrp="1"/>
          </p:cNvSpPr>
          <p:nvPr>
            <p:ph type="sldNum" sz="quarter" idx="11"/>
          </p:nvPr>
        </p:nvSpPr>
        <p:spPr/>
        <p:txBody>
          <a:bodyPr/>
          <a:lstStyle/>
          <a:p>
            <a:fld id="{8A7F0B31-3059-45DE-9B5A-A019F848CFB0}" type="slidenum">
              <a:rPr lang="en-US" smtClean="0"/>
              <a:pPr/>
              <a:t>6</a:t>
            </a:fld>
            <a:endParaRPr lang="en-US" dirty="0"/>
          </a:p>
        </p:txBody>
      </p:sp>
      <p:sp>
        <p:nvSpPr>
          <p:cNvPr id="6" name="Footer Placeholder 5">
            <a:extLst>
              <a:ext uri="{FF2B5EF4-FFF2-40B4-BE49-F238E27FC236}">
                <a16:creationId xmlns:a16="http://schemas.microsoft.com/office/drawing/2014/main" id="{0A379300-3688-F080-7391-97403F3016D2}"/>
              </a:ext>
            </a:extLst>
          </p:cNvPr>
          <p:cNvSpPr>
            <a:spLocks noGrp="1"/>
          </p:cNvSpPr>
          <p:nvPr>
            <p:ph type="ftr" sz="quarter" idx="12"/>
          </p:nvPr>
        </p:nvSpPr>
        <p:spPr/>
        <p:txBody>
          <a:bodyPr/>
          <a:lstStyle/>
          <a:p>
            <a:r>
              <a:rPr lang="en-US"/>
              <a:t>EDIT 2024 -- Putting it all together   |    S. Nahn</a:t>
            </a:r>
            <a:endParaRPr lang="en-US" dirty="0"/>
          </a:p>
        </p:txBody>
      </p:sp>
      <p:pic>
        <p:nvPicPr>
          <p:cNvPr id="7" name="Content Placeholder 6">
            <a:extLst>
              <a:ext uri="{FF2B5EF4-FFF2-40B4-BE49-F238E27FC236}">
                <a16:creationId xmlns:a16="http://schemas.microsoft.com/office/drawing/2014/main" id="{1DA8CE33-6AD6-B0C3-EF3F-D1EA44FAE8AC}"/>
              </a:ext>
            </a:extLst>
          </p:cNvPr>
          <p:cNvPicPr>
            <a:picLocks noGrp="1" noChangeAspect="1"/>
          </p:cNvPicPr>
          <p:nvPr>
            <p:ph idx="1"/>
          </p:nvPr>
        </p:nvPicPr>
        <p:blipFill>
          <a:blip r:embed="rId2"/>
          <a:stretch>
            <a:fillRect/>
          </a:stretch>
        </p:blipFill>
        <p:spPr>
          <a:xfrm>
            <a:off x="2078677" y="1020763"/>
            <a:ext cx="8214034" cy="5562600"/>
          </a:xfrm>
          <a:prstGeom prst="rect">
            <a:avLst/>
          </a:prstGeom>
        </p:spPr>
      </p:pic>
    </p:spTree>
    <p:extLst>
      <p:ext uri="{BB962C8B-B14F-4D97-AF65-F5344CB8AC3E}">
        <p14:creationId xmlns:p14="http://schemas.microsoft.com/office/powerpoint/2010/main" val="1901931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z="4000" dirty="0"/>
              <a:t>Measurements</a:t>
            </a:r>
          </a:p>
        </p:txBody>
      </p:sp>
      <p:sp>
        <p:nvSpPr>
          <p:cNvPr id="107523" name="Rectangle 3"/>
          <p:cNvSpPr>
            <a:spLocks noGrp="1" noChangeArrowheads="1"/>
          </p:cNvSpPr>
          <p:nvPr>
            <p:ph idx="1"/>
          </p:nvPr>
        </p:nvSpPr>
        <p:spPr>
          <a:xfrm>
            <a:off x="189489" y="1005031"/>
            <a:ext cx="6491968" cy="5652943"/>
          </a:xfrm>
        </p:spPr>
        <p:txBody>
          <a:bodyPr>
            <a:normAutofit fontScale="92500" lnSpcReduction="10000"/>
          </a:bodyPr>
          <a:lstStyle/>
          <a:p>
            <a:pPr>
              <a:lnSpc>
                <a:spcPct val="90000"/>
              </a:lnSpc>
            </a:pPr>
            <a:r>
              <a:rPr lang="en-US" sz="2400" dirty="0"/>
              <a:t>Position: Follow trail left by ionization/Energy deposition</a:t>
            </a:r>
          </a:p>
          <a:p>
            <a:pPr lvl="1">
              <a:lnSpc>
                <a:spcPct val="90000"/>
              </a:lnSpc>
            </a:pPr>
            <a:r>
              <a:rPr lang="en-US" sz="2000" dirty="0"/>
              <a:t>Intersections = Interaction vertices, decay vertices</a:t>
            </a:r>
          </a:p>
          <a:p>
            <a:pPr>
              <a:lnSpc>
                <a:spcPct val="90000"/>
              </a:lnSpc>
            </a:pPr>
            <a:r>
              <a:rPr lang="en-US" sz="2400" dirty="0"/>
              <a:t>Energy/Momentum: Bend in     , measure </a:t>
            </a:r>
            <a:r>
              <a:rPr lang="en-US" sz="2400" i="1" dirty="0"/>
              <a:t>E</a:t>
            </a:r>
            <a:r>
              <a:rPr lang="en-US" sz="2400" dirty="0"/>
              <a:t>  via calorimeter</a:t>
            </a:r>
          </a:p>
          <a:p>
            <a:pPr>
              <a:lnSpc>
                <a:spcPct val="90000"/>
              </a:lnSpc>
            </a:pPr>
            <a:r>
              <a:rPr lang="en-US" sz="2400" dirty="0"/>
              <a:t>Particle ID</a:t>
            </a:r>
          </a:p>
          <a:p>
            <a:pPr lvl="1">
              <a:lnSpc>
                <a:spcPct val="90000"/>
              </a:lnSpc>
            </a:pPr>
            <a:r>
              <a:rPr lang="en-US" sz="2000" dirty="0">
                <a:cs typeface="Times New Roman" pitchFamily="18" charset="0"/>
              </a:rPr>
              <a:t> </a:t>
            </a:r>
            <a:r>
              <a:rPr lang="en-US" sz="2000" i="1" dirty="0">
                <a:cs typeface="Times New Roman" pitchFamily="18" charset="0"/>
              </a:rPr>
              <a:t>m </a:t>
            </a:r>
            <a:r>
              <a:rPr lang="en-US" sz="2000" dirty="0">
                <a:cs typeface="Times New Roman" pitchFamily="18" charset="0"/>
              </a:rPr>
              <a:t>via </a:t>
            </a:r>
            <a:r>
              <a:rPr lang="en-US" sz="2000" i="1" dirty="0">
                <a:cs typeface="Times New Roman" pitchFamily="18" charset="0"/>
                <a:sym typeface="Symbol" pitchFamily="18" charset="2"/>
              </a:rPr>
              <a:t>: </a:t>
            </a:r>
            <a:r>
              <a:rPr lang="en-US" sz="2000" dirty="0" err="1">
                <a:cs typeface="Times New Roman" pitchFamily="18" charset="0"/>
              </a:rPr>
              <a:t>Č</a:t>
            </a:r>
            <a:r>
              <a:rPr lang="en-US" sz="2000" dirty="0" err="1"/>
              <a:t>erenkov</a:t>
            </a:r>
            <a:r>
              <a:rPr lang="en-US" sz="2000" dirty="0"/>
              <a:t> effect, </a:t>
            </a:r>
            <a:r>
              <a:rPr lang="en-US" sz="2000" i="1" dirty="0" err="1"/>
              <a:t>dE</a:t>
            </a:r>
            <a:r>
              <a:rPr lang="en-US" sz="2000" i="1" dirty="0"/>
              <a:t>/dx,</a:t>
            </a:r>
            <a:r>
              <a:rPr lang="en-US" sz="2000" dirty="0"/>
              <a:t> Time of Flight</a:t>
            </a:r>
          </a:p>
          <a:p>
            <a:pPr lvl="1">
              <a:lnSpc>
                <a:spcPct val="90000"/>
              </a:lnSpc>
            </a:pPr>
            <a:r>
              <a:rPr lang="en-US" sz="2000" i="1" dirty="0"/>
              <a:t>Q</a:t>
            </a:r>
            <a:r>
              <a:rPr lang="en-US" sz="2000" dirty="0"/>
              <a:t> from curvature, particle species from range</a:t>
            </a:r>
          </a:p>
          <a:p>
            <a:pPr>
              <a:lnSpc>
                <a:spcPct val="90000"/>
              </a:lnSpc>
              <a:buFontTx/>
              <a:buNone/>
            </a:pPr>
            <a:r>
              <a:rPr lang="en-US" sz="2400" u="sng" dirty="0">
                <a:sym typeface="Symbol" pitchFamily="18" charset="2"/>
              </a:rPr>
              <a:t>Figures of Merit</a:t>
            </a:r>
          </a:p>
          <a:p>
            <a:pPr>
              <a:lnSpc>
                <a:spcPct val="90000"/>
              </a:lnSpc>
            </a:pPr>
            <a:r>
              <a:rPr lang="en-US" sz="2400" dirty="0">
                <a:sym typeface="Symbol" pitchFamily="18" charset="2"/>
              </a:rPr>
              <a:t>Resolution</a:t>
            </a:r>
          </a:p>
          <a:p>
            <a:pPr>
              <a:lnSpc>
                <a:spcPct val="90000"/>
              </a:lnSpc>
            </a:pPr>
            <a:r>
              <a:rPr lang="en-US" sz="2400" dirty="0">
                <a:sym typeface="Symbol" pitchFamily="18" charset="2"/>
              </a:rPr>
              <a:t>Response Time</a:t>
            </a:r>
          </a:p>
          <a:p>
            <a:pPr lvl="1">
              <a:lnSpc>
                <a:spcPct val="90000"/>
              </a:lnSpc>
            </a:pPr>
            <a:r>
              <a:rPr lang="en-US" sz="2000" dirty="0">
                <a:sym typeface="Symbol" pitchFamily="18" charset="2"/>
              </a:rPr>
              <a:t>Time needed to make signal after particle passage</a:t>
            </a:r>
          </a:p>
          <a:p>
            <a:pPr>
              <a:lnSpc>
                <a:spcPct val="90000"/>
              </a:lnSpc>
            </a:pPr>
            <a:r>
              <a:rPr lang="en-US" sz="2400" dirty="0">
                <a:sym typeface="Symbol" pitchFamily="18" charset="2"/>
              </a:rPr>
              <a:t>Dead Time</a:t>
            </a:r>
          </a:p>
          <a:p>
            <a:pPr lvl="1">
              <a:lnSpc>
                <a:spcPct val="90000"/>
              </a:lnSpc>
            </a:pPr>
            <a:r>
              <a:rPr lang="en-US" sz="2000" dirty="0">
                <a:sym typeface="Symbol" pitchFamily="18" charset="2"/>
              </a:rPr>
              <a:t>Minimum interval between successive detections</a:t>
            </a:r>
          </a:p>
          <a:p>
            <a:pPr>
              <a:lnSpc>
                <a:spcPct val="90000"/>
              </a:lnSpc>
            </a:pPr>
            <a:r>
              <a:rPr lang="en-US" sz="2400" dirty="0">
                <a:sym typeface="Symbol" pitchFamily="18" charset="2"/>
              </a:rPr>
              <a:t>Efficiency: Capability to see events</a:t>
            </a:r>
          </a:p>
          <a:p>
            <a:pPr lvl="1">
              <a:lnSpc>
                <a:spcPct val="90000"/>
              </a:lnSpc>
            </a:pPr>
            <a:r>
              <a:rPr lang="en-US" sz="2000" dirty="0">
                <a:sym typeface="Symbol" pitchFamily="18" charset="2"/>
              </a:rPr>
              <a:t>Acceptance (Geometrical) – how many events fall in fiducial volume</a:t>
            </a:r>
          </a:p>
          <a:p>
            <a:pPr lvl="1">
              <a:lnSpc>
                <a:spcPct val="90000"/>
              </a:lnSpc>
            </a:pPr>
            <a:r>
              <a:rPr lang="en-US" sz="2000" dirty="0">
                <a:sym typeface="Symbol" pitchFamily="18" charset="2"/>
              </a:rPr>
              <a:t>Intrinsic – how many in fiducial are triggered/reconstructed/recognized</a:t>
            </a:r>
          </a:p>
        </p:txBody>
      </p:sp>
      <p:sp>
        <p:nvSpPr>
          <p:cNvPr id="5" name="Date Placeholder 3"/>
          <p:cNvSpPr>
            <a:spLocks noGrp="1"/>
          </p:cNvSpPr>
          <p:nvPr>
            <p:ph type="dt" sz="half" idx="10"/>
          </p:nvPr>
        </p:nvSpPr>
        <p:spPr/>
        <p:txBody>
          <a:bodyPr/>
          <a:lstStyle/>
          <a:p>
            <a:r>
              <a:rPr lang="en-US"/>
              <a:t>November 22, 2024</a:t>
            </a:r>
          </a:p>
        </p:txBody>
      </p:sp>
      <p:sp>
        <p:nvSpPr>
          <p:cNvPr id="7" name="Slide Number Placeholder 5"/>
          <p:cNvSpPr>
            <a:spLocks noGrp="1"/>
          </p:cNvSpPr>
          <p:nvPr>
            <p:ph type="sldNum" sz="quarter" idx="11"/>
          </p:nvPr>
        </p:nvSpPr>
        <p:spPr/>
        <p:txBody>
          <a:bodyPr/>
          <a:lstStyle/>
          <a:p>
            <a:fld id="{A0786A0B-3E42-44A0-B524-8E5B620D4507}" type="slidenum">
              <a:rPr lang="en-US"/>
              <a:pPr/>
              <a:t>7</a:t>
            </a:fld>
            <a:endParaRPr lang="en-US"/>
          </a:p>
        </p:txBody>
      </p:sp>
      <p:sp>
        <p:nvSpPr>
          <p:cNvPr id="6" name="Footer Placeholder 4"/>
          <p:cNvSpPr>
            <a:spLocks noGrp="1"/>
          </p:cNvSpPr>
          <p:nvPr>
            <p:ph type="ftr" sz="quarter" idx="12"/>
          </p:nvPr>
        </p:nvSpPr>
        <p:spPr/>
        <p:txBody>
          <a:bodyPr/>
          <a:lstStyle/>
          <a:p>
            <a:r>
              <a:rPr lang="en-US"/>
              <a:t>EDIT 2024 -- Putting it all together   |    S. Nahn</a:t>
            </a:r>
          </a:p>
        </p:txBody>
      </p:sp>
      <mc:AlternateContent xmlns:mc="http://schemas.openxmlformats.org/markup-compatibility/2006" xmlns:a14="http://schemas.microsoft.com/office/drawing/2010/main">
        <mc:Choice Requires="a14">
          <p:sp>
            <p:nvSpPr>
              <p:cNvPr id="107524" name="Object 4"/>
              <p:cNvSpPr txBox="1"/>
              <p:nvPr/>
            </p:nvSpPr>
            <p:spPr bwMode="auto">
              <a:xfrm>
                <a:off x="3901145" y="1718834"/>
                <a:ext cx="410166" cy="44237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000" i="1">
                              <a:solidFill>
                                <a:srgbClr val="FF8000"/>
                              </a:solidFill>
                              <a:latin typeface="Cambria Math" panose="02040503050406030204" pitchFamily="18" charset="0"/>
                            </a:rPr>
                          </m:ctrlPr>
                        </m:accPr>
                        <m:e>
                          <m:r>
                            <a:rPr lang="en-US" sz="2000" i="1">
                              <a:solidFill>
                                <a:srgbClr val="FF8000"/>
                              </a:solidFill>
                              <a:latin typeface="Cambria Math" panose="02040503050406030204" pitchFamily="18" charset="0"/>
                            </a:rPr>
                            <m:t>𝐁</m:t>
                          </m:r>
                        </m:e>
                      </m:acc>
                    </m:oMath>
                  </m:oMathPara>
                </a14:m>
                <a:endParaRPr lang="en-US" sz="900" dirty="0"/>
              </a:p>
            </p:txBody>
          </p:sp>
        </mc:Choice>
        <mc:Fallback xmlns="">
          <p:sp>
            <p:nvSpPr>
              <p:cNvPr id="107524" name="Object 4"/>
              <p:cNvSpPr txBox="1">
                <a:spLocks noRot="1" noChangeAspect="1" noMove="1" noResize="1" noEditPoints="1" noAdjustHandles="1" noChangeArrowheads="1" noChangeShapeType="1" noTextEdit="1"/>
              </p:cNvSpPr>
              <p:nvPr/>
            </p:nvSpPr>
            <p:spPr bwMode="auto">
              <a:xfrm>
                <a:off x="3901145" y="1718834"/>
                <a:ext cx="410166" cy="442372"/>
              </a:xfrm>
              <a:prstGeom prst="rect">
                <a:avLst/>
              </a:prstGeom>
              <a:blipFill>
                <a:blip r:embed="rId2"/>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EC1CA0F-A2C4-5B19-CBDE-2DEB2F247DAC}"/>
              </a:ext>
            </a:extLst>
          </p:cNvPr>
          <p:cNvPicPr>
            <a:picLocks noChangeAspect="1"/>
          </p:cNvPicPr>
          <p:nvPr/>
        </p:nvPicPr>
        <p:blipFill>
          <a:blip r:embed="rId3"/>
          <a:stretch>
            <a:fillRect/>
          </a:stretch>
        </p:blipFill>
        <p:spPr>
          <a:xfrm>
            <a:off x="6302394" y="145772"/>
            <a:ext cx="5700117" cy="2838808"/>
          </a:xfrm>
          <a:prstGeom prst="rect">
            <a:avLst/>
          </a:prstGeom>
        </p:spPr>
      </p:pic>
      <p:pic>
        <p:nvPicPr>
          <p:cNvPr id="4" name="Picture 3">
            <a:extLst>
              <a:ext uri="{FF2B5EF4-FFF2-40B4-BE49-F238E27FC236}">
                <a16:creationId xmlns:a16="http://schemas.microsoft.com/office/drawing/2014/main" id="{CA0115BA-BEBD-B538-2889-E6E7552B9B6A}"/>
              </a:ext>
            </a:extLst>
          </p:cNvPr>
          <p:cNvPicPr>
            <a:picLocks noChangeAspect="1"/>
          </p:cNvPicPr>
          <p:nvPr/>
        </p:nvPicPr>
        <p:blipFill>
          <a:blip r:embed="rId4"/>
          <a:stretch>
            <a:fillRect/>
          </a:stretch>
        </p:blipFill>
        <p:spPr>
          <a:xfrm>
            <a:off x="6061884" y="373152"/>
            <a:ext cx="6022539" cy="6017066"/>
          </a:xfrm>
          <a:prstGeom prst="rect">
            <a:avLst/>
          </a:prstGeom>
        </p:spPr>
      </p:pic>
    </p:spTree>
    <p:extLst>
      <p:ext uri="{BB962C8B-B14F-4D97-AF65-F5344CB8AC3E}">
        <p14:creationId xmlns:p14="http://schemas.microsoft.com/office/powerpoint/2010/main" val="232140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5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752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75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52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52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75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52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752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752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752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7523">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752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7523">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7523">
                                            <p:txEl>
                                              <p:pRg st="13" end="1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752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uiExpand="1" build="p"/>
      <p:bldP spid="1075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0A2EC-B21C-0617-DD5A-89BF9F88D0E0}"/>
              </a:ext>
            </a:extLst>
          </p:cNvPr>
          <p:cNvSpPr>
            <a:spLocks noGrp="1"/>
          </p:cNvSpPr>
          <p:nvPr>
            <p:ph type="title"/>
          </p:nvPr>
        </p:nvSpPr>
        <p:spPr/>
        <p:txBody>
          <a:bodyPr/>
          <a:lstStyle/>
          <a:p>
            <a:r>
              <a:rPr lang="en-US" dirty="0"/>
              <a:t>Common Elements everyone should know</a:t>
            </a:r>
          </a:p>
        </p:txBody>
      </p:sp>
      <p:sp>
        <p:nvSpPr>
          <p:cNvPr id="3" name="Content Placeholder 2">
            <a:extLst>
              <a:ext uri="{FF2B5EF4-FFF2-40B4-BE49-F238E27FC236}">
                <a16:creationId xmlns:a16="http://schemas.microsoft.com/office/drawing/2014/main" id="{BA1CD6E4-6D77-3981-BC82-3714576937DE}"/>
              </a:ext>
            </a:extLst>
          </p:cNvPr>
          <p:cNvSpPr>
            <a:spLocks noGrp="1"/>
          </p:cNvSpPr>
          <p:nvPr>
            <p:ph idx="1"/>
          </p:nvPr>
        </p:nvSpPr>
        <p:spPr/>
        <p:txBody>
          <a:bodyPr>
            <a:normAutofit fontScale="92500" lnSpcReduction="10000"/>
          </a:bodyPr>
          <a:lstStyle/>
          <a:p>
            <a:r>
              <a:rPr lang="en-US" dirty="0"/>
              <a:t>Prototyping and Quality Control</a:t>
            </a:r>
          </a:p>
          <a:p>
            <a:pPr lvl="1"/>
            <a:r>
              <a:rPr lang="en-US" dirty="0"/>
              <a:t>Typically where early career scientists get involved</a:t>
            </a:r>
          </a:p>
          <a:p>
            <a:pPr lvl="1"/>
            <a:r>
              <a:rPr lang="en-US" dirty="0"/>
              <a:t>Two Phases</a:t>
            </a:r>
          </a:p>
          <a:p>
            <a:pPr lvl="2"/>
            <a:r>
              <a:rPr lang="en-US" dirty="0"/>
              <a:t>Validation of design – before production, will the design meet the specifications</a:t>
            </a:r>
          </a:p>
          <a:p>
            <a:pPr lvl="3"/>
            <a:r>
              <a:rPr lang="en-US" dirty="0"/>
              <a:t>Always a balance between time/money and how much of the full “system” is included</a:t>
            </a:r>
          </a:p>
          <a:p>
            <a:pPr lvl="3"/>
            <a:r>
              <a:rPr lang="en-US" dirty="0"/>
              <a:t>Usually involves building early prototypes, testing on bench, testing in </a:t>
            </a:r>
            <a:r>
              <a:rPr lang="en-US" dirty="0" err="1"/>
              <a:t>testbeam</a:t>
            </a:r>
            <a:r>
              <a:rPr lang="en-US" dirty="0"/>
              <a:t>, before/after irradiation</a:t>
            </a:r>
          </a:p>
          <a:p>
            <a:pPr lvl="2"/>
            <a:r>
              <a:rPr lang="en-US" dirty="0"/>
              <a:t>Quality Control – during production, does what we are building perform per design</a:t>
            </a:r>
          </a:p>
          <a:p>
            <a:pPr lvl="3"/>
            <a:r>
              <a:rPr lang="en-US" dirty="0"/>
              <a:t>Usually more industrialized, standardized “button-click” testing regime, possibly with thermal cycling component</a:t>
            </a:r>
          </a:p>
          <a:p>
            <a:r>
              <a:rPr lang="en-US" dirty="0"/>
              <a:t>PSA on Safety</a:t>
            </a:r>
          </a:p>
          <a:p>
            <a:pPr lvl="1"/>
            <a:r>
              <a:rPr lang="en-US" dirty="0"/>
              <a:t>The fastest way to get a project cancelled is not paying proper attention to safety aspects</a:t>
            </a:r>
          </a:p>
          <a:p>
            <a:pPr lvl="2"/>
            <a:r>
              <a:rPr lang="en-US" dirty="0"/>
              <a:t>You should be properly trained, and follow appropriate procedures </a:t>
            </a:r>
            <a:r>
              <a:rPr lang="en-US" dirty="0" err="1"/>
              <a:t>wrt</a:t>
            </a:r>
            <a:r>
              <a:rPr lang="en-US" dirty="0"/>
              <a:t> Safety</a:t>
            </a:r>
          </a:p>
          <a:p>
            <a:pPr lvl="3"/>
            <a:r>
              <a:rPr lang="en-US" dirty="0"/>
              <a:t>Even if there doesn’t seem to be a large risk to you</a:t>
            </a:r>
          </a:p>
          <a:p>
            <a:pPr lvl="2"/>
            <a:r>
              <a:rPr lang="en-US" dirty="0"/>
              <a:t>You do not want to be the cause of a cancellation</a:t>
            </a:r>
          </a:p>
        </p:txBody>
      </p:sp>
      <p:sp>
        <p:nvSpPr>
          <p:cNvPr id="4" name="Date Placeholder 3">
            <a:extLst>
              <a:ext uri="{FF2B5EF4-FFF2-40B4-BE49-F238E27FC236}">
                <a16:creationId xmlns:a16="http://schemas.microsoft.com/office/drawing/2014/main" id="{6E83AB3C-1DCE-5EA3-07CE-26E7DBB736A5}"/>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2ED9D2AB-3843-782D-3B58-1A326686AC89}"/>
              </a:ext>
            </a:extLst>
          </p:cNvPr>
          <p:cNvSpPr>
            <a:spLocks noGrp="1"/>
          </p:cNvSpPr>
          <p:nvPr>
            <p:ph type="sldNum" sz="quarter" idx="11"/>
          </p:nvPr>
        </p:nvSpPr>
        <p:spPr/>
        <p:txBody>
          <a:bodyPr/>
          <a:lstStyle/>
          <a:p>
            <a:fld id="{8A7F0B31-3059-45DE-9B5A-A019F848CFB0}" type="slidenum">
              <a:rPr lang="en-US" smtClean="0"/>
              <a:pPr/>
              <a:t>8</a:t>
            </a:fld>
            <a:endParaRPr lang="en-US" dirty="0"/>
          </a:p>
        </p:txBody>
      </p:sp>
      <p:sp>
        <p:nvSpPr>
          <p:cNvPr id="6" name="Footer Placeholder 5">
            <a:extLst>
              <a:ext uri="{FF2B5EF4-FFF2-40B4-BE49-F238E27FC236}">
                <a16:creationId xmlns:a16="http://schemas.microsoft.com/office/drawing/2014/main" id="{1B0E840B-07F9-A07D-35F0-964A1911866D}"/>
              </a:ext>
            </a:extLst>
          </p:cNvPr>
          <p:cNvSpPr>
            <a:spLocks noGrp="1"/>
          </p:cNvSpPr>
          <p:nvPr>
            <p:ph type="ftr" sz="quarter" idx="12"/>
          </p:nvPr>
        </p:nvSpPr>
        <p:spPr/>
        <p:txBody>
          <a:bodyPr/>
          <a:lstStyle/>
          <a:p>
            <a:r>
              <a:rPr lang="en-US"/>
              <a:t>EDIT 2024 -- Putting it all together   |    S. Nahn</a:t>
            </a:r>
            <a:endParaRPr lang="en-US" dirty="0"/>
          </a:p>
        </p:txBody>
      </p:sp>
    </p:spTree>
    <p:extLst>
      <p:ext uri="{BB962C8B-B14F-4D97-AF65-F5344CB8AC3E}">
        <p14:creationId xmlns:p14="http://schemas.microsoft.com/office/powerpoint/2010/main" val="118676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8A5486B-72D3-99CA-4BED-2FFCD91414B0}"/>
              </a:ext>
            </a:extLst>
          </p:cNvPr>
          <p:cNvPicPr>
            <a:picLocks noGrp="1" noChangeAspect="1"/>
          </p:cNvPicPr>
          <p:nvPr>
            <p:ph idx="1"/>
          </p:nvPr>
        </p:nvPicPr>
        <p:blipFill>
          <a:blip r:embed="rId2"/>
          <a:stretch>
            <a:fillRect/>
          </a:stretch>
        </p:blipFill>
        <p:spPr>
          <a:xfrm>
            <a:off x="1955800" y="805389"/>
            <a:ext cx="10226598" cy="5931427"/>
          </a:xfrm>
          <a:prstGeom prst="rect">
            <a:avLst/>
          </a:prstGeom>
        </p:spPr>
      </p:pic>
      <p:sp>
        <p:nvSpPr>
          <p:cNvPr id="2" name="Title 1">
            <a:extLst>
              <a:ext uri="{FF2B5EF4-FFF2-40B4-BE49-F238E27FC236}">
                <a16:creationId xmlns:a16="http://schemas.microsoft.com/office/drawing/2014/main" id="{BB02ACB7-5984-9D0C-A239-51B72988ED0E}"/>
              </a:ext>
            </a:extLst>
          </p:cNvPr>
          <p:cNvSpPr>
            <a:spLocks noGrp="1"/>
          </p:cNvSpPr>
          <p:nvPr>
            <p:ph type="title"/>
          </p:nvPr>
        </p:nvSpPr>
        <p:spPr/>
        <p:txBody>
          <a:bodyPr/>
          <a:lstStyle/>
          <a:p>
            <a:r>
              <a:rPr lang="en-US" dirty="0"/>
              <a:t>Tracking</a:t>
            </a:r>
          </a:p>
        </p:txBody>
      </p:sp>
      <p:sp>
        <p:nvSpPr>
          <p:cNvPr id="4" name="Date Placeholder 3">
            <a:extLst>
              <a:ext uri="{FF2B5EF4-FFF2-40B4-BE49-F238E27FC236}">
                <a16:creationId xmlns:a16="http://schemas.microsoft.com/office/drawing/2014/main" id="{034A8289-523F-DDD1-4E97-A2A448058B87}"/>
              </a:ext>
            </a:extLst>
          </p:cNvPr>
          <p:cNvSpPr>
            <a:spLocks noGrp="1"/>
          </p:cNvSpPr>
          <p:nvPr>
            <p:ph type="dt" sz="half" idx="10"/>
          </p:nvPr>
        </p:nvSpPr>
        <p:spPr/>
        <p:txBody>
          <a:bodyPr/>
          <a:lstStyle/>
          <a:p>
            <a:r>
              <a:rPr lang="en-US"/>
              <a:t>November 22, 2024</a:t>
            </a:r>
            <a:endParaRPr lang="en-US" dirty="0"/>
          </a:p>
        </p:txBody>
      </p:sp>
      <p:sp>
        <p:nvSpPr>
          <p:cNvPr id="5" name="Slide Number Placeholder 4">
            <a:extLst>
              <a:ext uri="{FF2B5EF4-FFF2-40B4-BE49-F238E27FC236}">
                <a16:creationId xmlns:a16="http://schemas.microsoft.com/office/drawing/2014/main" id="{AB002647-758C-1FF1-68DD-A7FC2B12C753}"/>
              </a:ext>
            </a:extLst>
          </p:cNvPr>
          <p:cNvSpPr>
            <a:spLocks noGrp="1"/>
          </p:cNvSpPr>
          <p:nvPr>
            <p:ph type="sldNum" sz="quarter" idx="11"/>
          </p:nvPr>
        </p:nvSpPr>
        <p:spPr/>
        <p:txBody>
          <a:bodyPr/>
          <a:lstStyle/>
          <a:p>
            <a:fld id="{8A7F0B31-3059-45DE-9B5A-A019F848CFB0}" type="slidenum">
              <a:rPr lang="en-US" smtClean="0"/>
              <a:pPr/>
              <a:t>9</a:t>
            </a:fld>
            <a:endParaRPr lang="en-US" dirty="0"/>
          </a:p>
        </p:txBody>
      </p:sp>
      <p:sp>
        <p:nvSpPr>
          <p:cNvPr id="6" name="Footer Placeholder 5">
            <a:extLst>
              <a:ext uri="{FF2B5EF4-FFF2-40B4-BE49-F238E27FC236}">
                <a16:creationId xmlns:a16="http://schemas.microsoft.com/office/drawing/2014/main" id="{27CB9B97-CC31-D20E-3ADD-2E17009AB18F}"/>
              </a:ext>
            </a:extLst>
          </p:cNvPr>
          <p:cNvSpPr>
            <a:spLocks noGrp="1"/>
          </p:cNvSpPr>
          <p:nvPr>
            <p:ph type="ftr" sz="quarter" idx="12"/>
          </p:nvPr>
        </p:nvSpPr>
        <p:spPr/>
        <p:txBody>
          <a:bodyPr/>
          <a:lstStyle/>
          <a:p>
            <a:r>
              <a:rPr lang="en-US"/>
              <a:t>EDIT 2024 -- Putting it all together   |    S. Nahn</a:t>
            </a:r>
            <a:endParaRPr lang="en-US" dirty="0"/>
          </a:p>
        </p:txBody>
      </p:sp>
    </p:spTree>
    <p:extLst>
      <p:ext uri="{BB962C8B-B14F-4D97-AF65-F5344CB8AC3E}">
        <p14:creationId xmlns:p14="http://schemas.microsoft.com/office/powerpoint/2010/main" val="22997674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True"/>
  <p:tag name="FIBDISPLAYKEYWORDS" val="True"/>
  <p:tag name="PRRESPONSE4" val="7"/>
  <p:tag name="PRRESPONSE8" val="3"/>
  <p:tag name="POWERPOINTVERSION" val="11.0"/>
  <p:tag name="ANSWERNOWSTYLE" val="-1"/>
  <p:tag name="COUNTDOWNSECONDS" val="10"/>
  <p:tag name="BACKUPMAINTENANCE" val="7"/>
  <p:tag name="AUTOUPDATEALIASES" val="True"/>
  <p:tag name="BUBBLESIZEVISIBLE" val="True"/>
  <p:tag name="CUSTOMCELLFORECOLOR" val="-16777216"/>
  <p:tag name="USESCHEMECOLORS" val="True"/>
  <p:tag name="AUTOSIZEGRID" val="True"/>
  <p:tag name="CHARTLABELS" val="0"/>
  <p:tag name="INCLUDEPPT" val="True"/>
  <p:tag name="ZEROBASED" val="False"/>
  <p:tag name="FIBNUMRESULTS" val="5"/>
  <p:tag name="PRRESPONSE3" val="8"/>
  <p:tag name="PRRESPONSE9" val="2"/>
  <p:tag name="USESECONDARYMONITOR" val="True"/>
  <p:tag name="RESPCOUNTERFORMAT" val="0"/>
  <p:tag name="CHARTVALUEFORMAT" val="0%"/>
  <p:tag name="TEAMSINLEADERBOARD" val="5"/>
  <p:tag name="CUSTOMGRIDBACKCOLOR" val="-2830136"/>
  <p:tag name="DISPLAYDEVICENUMBER" val="True"/>
  <p:tag name="GRIDPOSITION" val="1"/>
  <p:tag name="PARTLISTDEFAULT" val="0"/>
  <p:tag name="AUTOADJUSTPARTRANGE" val="True"/>
  <p:tag name="PRRESPONSE1" val="10"/>
  <p:tag name="PRRESPONSE7" val="4"/>
  <p:tag name="BULLETTYPE" val="3"/>
  <p:tag name="NUMRESPONSES" val="1"/>
  <p:tag name="PARTICIPANTSINLEADERBOARD" val="5"/>
  <p:tag name="CUSTOMCELLBACKCOLOR1" val="-657956"/>
  <p:tag name="GRIDOPACITY" val="90"/>
  <p:tag name="MULTIRESPDIVISOR" val="1"/>
  <p:tag name="CHARTSCALE" val="True"/>
  <p:tag name="PRRESPONSE5" val="6"/>
  <p:tag name="SHOWBARVISIBLE" val="True"/>
  <p:tag name="BACKUPSESSIONS" val="True"/>
  <p:tag name="BUBBLEVALUEFORMAT" val="0.0"/>
  <p:tag name="DISPLAYDEVICEID" val="True"/>
  <p:tag name="CORRECTPOINTVALUE" val="100"/>
  <p:tag name="FIBINCLUDEOTHER" val="True"/>
  <p:tag name="TPVERSION" val="2008"/>
  <p:tag name="REVIEWONLY" val="False"/>
  <p:tag name="CUSTOMCELLBACKCOLOR3" val="-268652"/>
  <p:tag name="RESETCHARTS" val="True"/>
  <p:tag name="PRRESPONSE2" val="9"/>
  <p:tag name="RESPCOUNTERSTYLE" val="-1"/>
  <p:tag name="BUBBLEGROUPING" val="3"/>
  <p:tag name="INCORRECTPOINTVALUE" val="0"/>
  <p:tag name="PRRESPONSE10" val="1"/>
  <p:tag name="MAXRESPONDERS" val="5"/>
  <p:tag name="REALTIMEBACKUP" val="False"/>
  <p:tag name="INPUTSOURCE" val="1"/>
  <p:tag name="CHARTCOLORS" val="0"/>
  <p:tag name="ROTATIONINTERVAL" val="2"/>
  <p:tag name="PRRESPONSE6" val="5"/>
  <p:tag name="FIBDISPLAYRESULTS" val="True"/>
  <p:tag name="COUNTDOWNSTYLE" val="-1"/>
  <p:tag name="GRIDSIZE" val="{Width=800, Height=600}"/>
  <p:tag name="CUSTOMCELLBACKCOLOR4" val="-8355712"/>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rgbClr val="FFFF00"/>
          </a:solidFill>
          <a:round/>
          <a:headEnd/>
          <a:tailEnd/>
        </a:ln>
      </a:spPr>
      <a:bodyPr lIns="82058" tIns="41029" rIns="82058" bIns="41029"/>
      <a:lstStyle>
        <a:defPPr>
          <a:defRPr/>
        </a:defPPr>
      </a:lstStyle>
    </a:spDef>
    <a:lnDef>
      <a:spPr bwMode="auto">
        <a:solidFill>
          <a:srgbClr val="00B8FF"/>
        </a:solidFill>
        <a:ln w="19050" cap="flat" cmpd="sng" algn="ctr">
          <a:solidFill>
            <a:schemeClr val="bg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39045</TotalTime>
  <Words>4433</Words>
  <Application>Microsoft Office PowerPoint</Application>
  <PresentationFormat>Widescreen</PresentationFormat>
  <Paragraphs>817</Paragraphs>
  <Slides>56</Slides>
  <Notes>19</Notes>
  <HiddenSlides>0</HiddenSlides>
  <MMClips>3</MMClips>
  <ScaleCrop>false</ScaleCrop>
  <HeadingPairs>
    <vt:vector size="10"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56</vt:i4>
      </vt:variant>
      <vt:variant>
        <vt:lpstr>Custom Shows</vt:lpstr>
      </vt:variant>
      <vt:variant>
        <vt:i4>4</vt:i4>
      </vt:variant>
    </vt:vector>
  </HeadingPairs>
  <TitlesOfParts>
    <vt:vector size="72" baseType="lpstr">
      <vt:lpstr>Arial</vt:lpstr>
      <vt:lpstr>Arial Unicode MS</vt:lpstr>
      <vt:lpstr>Calibri</vt:lpstr>
      <vt:lpstr>Cambria Math</vt:lpstr>
      <vt:lpstr>Nimbus Roman No9 L</vt:lpstr>
      <vt:lpstr>StarSymbol</vt:lpstr>
      <vt:lpstr>Symbol</vt:lpstr>
      <vt:lpstr>Times</vt:lpstr>
      <vt:lpstr>Times New Roman</vt:lpstr>
      <vt:lpstr>Default Design</vt:lpstr>
      <vt:lpstr>Equation</vt:lpstr>
      <vt:lpstr>Visio</vt:lpstr>
      <vt:lpstr>Putting it all together</vt:lpstr>
      <vt:lpstr>Who am I?</vt:lpstr>
      <vt:lpstr>“Putting it all together”</vt:lpstr>
      <vt:lpstr>So you have a detector technology, now what?</vt:lpstr>
      <vt:lpstr>Detector Mission Statement</vt:lpstr>
      <vt:lpstr>And you get something like this</vt:lpstr>
      <vt:lpstr>Measurements</vt:lpstr>
      <vt:lpstr>Common Elements everyone should know</vt:lpstr>
      <vt:lpstr>Tracking</vt:lpstr>
      <vt:lpstr>Tracking</vt:lpstr>
      <vt:lpstr>Building a (sub)detector: CMS Tracker</vt:lpstr>
      <vt:lpstr>CMS Module (2S variant)</vt:lpstr>
      <vt:lpstr>HL LHC Upgrade Tracker</vt:lpstr>
      <vt:lpstr>Legacy Tracker Evolution in Pictures</vt:lpstr>
      <vt:lpstr>Latest wrinkle – the Quantum Worldline Detector©</vt:lpstr>
      <vt:lpstr>Calorimetry</vt:lpstr>
      <vt:lpstr>Calorimetry</vt:lpstr>
      <vt:lpstr>Some Calorimeters</vt:lpstr>
      <vt:lpstr>Muon Chambers</vt:lpstr>
      <vt:lpstr>Muon Chamber Cornucopia</vt:lpstr>
      <vt:lpstr>CMS Muon Chambers </vt:lpstr>
      <vt:lpstr>Triggering and data acquisition</vt:lpstr>
      <vt:lpstr>The unmentioned</vt:lpstr>
      <vt:lpstr>What could go wrong?</vt:lpstr>
      <vt:lpstr>Instrumentation is Crucial</vt:lpstr>
      <vt:lpstr>Go Build It</vt:lpstr>
      <vt:lpstr>The b Physicist’s tool: Silicon detectors</vt:lpstr>
      <vt:lpstr>Boink! Blocked Cooling lines</vt:lpstr>
      <vt:lpstr>ISL Laser Roto-rooting</vt:lpstr>
      <vt:lpstr>Boink! Pickup on L00 signal cables</vt:lpstr>
      <vt:lpstr>Consequence of L00 Noise</vt:lpstr>
      <vt:lpstr>The Fancy Trigger System</vt:lpstr>
      <vt:lpstr>Find Bs with Displaced Track Trigger</vt:lpstr>
      <vt:lpstr>BOINK!  Resonant Readout</vt:lpstr>
      <vt:lpstr>Lorentz Forces on Wirebonds</vt:lpstr>
      <vt:lpstr>Task Force on Resonating Wirebonds</vt:lpstr>
      <vt:lpstr>The insidious conspiracy</vt:lpstr>
      <vt:lpstr>Other Mitigation </vt:lpstr>
      <vt:lpstr>The Large Hadron Collider</vt:lpstr>
      <vt:lpstr>PowerPoint Presentation</vt:lpstr>
      <vt:lpstr>PowerPoint Presentation</vt:lpstr>
      <vt:lpstr>September 11 2008 things look good…</vt:lpstr>
      <vt:lpstr>Sept 19, 2008: Catastrophe!</vt:lpstr>
      <vt:lpstr>Disaster waiting to happen…</vt:lpstr>
      <vt:lpstr>Breaking an Inductive Circuit</vt:lpstr>
      <vt:lpstr>A Series of Unfortunate Events</vt:lpstr>
      <vt:lpstr>1 Year Repair campaign</vt:lpstr>
      <vt:lpstr>Silent Killers</vt:lpstr>
      <vt:lpstr>High Rate Validation at TIF</vt:lpstr>
      <vt:lpstr>Event Data Flow - Normal</vt:lpstr>
      <vt:lpstr>Event Data Flow - Prescaled</vt:lpstr>
      <vt:lpstr>TIF High Rate testing</vt:lpstr>
      <vt:lpstr>Diagnosing high rate noise</vt:lpstr>
      <vt:lpstr>Underlying Cause</vt:lpstr>
      <vt:lpstr>Resolution, Consequences</vt:lpstr>
      <vt:lpstr>Mitigation</vt:lpstr>
      <vt:lpstr>LHC Magnets</vt:lpstr>
      <vt:lpstr>Rotorouting</vt:lpstr>
      <vt:lpstr>Bouncing Bonds</vt:lpstr>
      <vt:lpstr>CMS ASIC noise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CMS DAS 2018 - Detectors</dc:title>
  <dc:creator>Steve</dc:creator>
  <cp:lastModifiedBy>Steve Nahn</cp:lastModifiedBy>
  <cp:revision>728</cp:revision>
  <dcterms:modified xsi:type="dcterms:W3CDTF">2024-11-22T20:49:49Z</dcterms:modified>
</cp:coreProperties>
</file>