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1988" r:id="rId6"/>
    <p:sldId id="1989" r:id="rId7"/>
    <p:sldId id="1990" r:id="rId8"/>
    <p:sldId id="1991" r:id="rId9"/>
    <p:sldId id="1992" r:id="rId10"/>
    <p:sldId id="30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E32"/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/>
    <p:restoredTop sz="96395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068" y="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F6E1-DCAA-4B58-8837-5B94238538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126162"/>
            <a:ext cx="1562508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 test analysis for decision about testing all magnets vertically with only one Thermal Cycle</a:t>
            </a:r>
            <a:br>
              <a:rPr lang="en-US" dirty="0"/>
            </a:br>
            <a:br>
              <a:rPr lang="en-US" dirty="0"/>
            </a:br>
            <a:r>
              <a:rPr lang="en-US" sz="1800" b="0" dirty="0"/>
              <a:t>Giorgio Ambrosio</a:t>
            </a:r>
            <a:br>
              <a:rPr lang="en-US" sz="1800" b="0" dirty="0"/>
            </a:br>
            <a:endParaRPr lang="en-GB" b="0" dirty="0"/>
          </a:p>
        </p:txBody>
      </p:sp>
      <p:sp>
        <p:nvSpPr>
          <p:cNvPr id="6" name="Rectangle 5"/>
          <p:cNvSpPr/>
          <p:nvPr/>
        </p:nvSpPr>
        <p:spPr>
          <a:xfrm>
            <a:off x="-6424" y="6141660"/>
            <a:ext cx="1547664" cy="6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447685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AUP Mtg</a:t>
            </a:r>
          </a:p>
          <a:p>
            <a:r>
              <a:rPr lang="en-GB" sz="1400" dirty="0"/>
              <a:t>September 25,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5F5466-9019-2BA4-6588-B8B55FA1F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355205"/>
              </p:ext>
            </p:extLst>
          </p:nvPr>
        </p:nvGraphicFramePr>
        <p:xfrm>
          <a:off x="4354063" y="479349"/>
          <a:ext cx="4101735" cy="56032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3927">
                  <a:extLst>
                    <a:ext uri="{9D8B030D-6E8A-4147-A177-3AD203B41FA5}">
                      <a16:colId xmlns:a16="http://schemas.microsoft.com/office/drawing/2014/main" val="181267931"/>
                    </a:ext>
                  </a:extLst>
                </a:gridCol>
                <a:gridCol w="1145882">
                  <a:extLst>
                    <a:ext uri="{9D8B030D-6E8A-4147-A177-3AD203B41FA5}">
                      <a16:colId xmlns:a16="http://schemas.microsoft.com/office/drawing/2014/main" val="3707088622"/>
                    </a:ext>
                  </a:extLst>
                </a:gridCol>
                <a:gridCol w="1171926">
                  <a:extLst>
                    <a:ext uri="{9D8B030D-6E8A-4147-A177-3AD203B41FA5}">
                      <a16:colId xmlns:a16="http://schemas.microsoft.com/office/drawing/2014/main" val="3591711538"/>
                    </a:ext>
                  </a:extLst>
                </a:gridCol>
              </a:tblGrid>
              <a:tr h="285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Magnet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NC found in TC1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NC found in TC2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extLst>
                  <a:ext uri="{0D108BD9-81ED-4DB2-BD59-A6C34878D82A}">
                    <a16:rowId xmlns:a16="http://schemas.microsoft.com/office/drawing/2014/main" val="822330462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227950504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2179415119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670246799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125693922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MQXFA07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839366620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MQXFA07b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1896096201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MQXFA08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2991718018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MQXFA08b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1144809673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2433895138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MQXFA11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60536520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MQXFA13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289622495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MQXFA13b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737315900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MQXFA14b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702269805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4123233797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MQXFA17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1286515811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177653303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3831166769"/>
                  </a:ext>
                </a:extLst>
              </a:tr>
              <a:tr h="122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Detection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val="80090773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95DF3-9D59-A17C-6F96-0C9BD3A8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5E37E-8644-CCBA-BA27-D6F0BDCD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E1E27-F914-D4D7-0090-6ECF13159D8F}"/>
              </a:ext>
            </a:extLst>
          </p:cNvPr>
          <p:cNvSpPr txBox="1"/>
          <p:nvPr/>
        </p:nvSpPr>
        <p:spPr>
          <a:xfrm>
            <a:off x="347549" y="1010195"/>
            <a:ext cx="38026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Legend:</a:t>
            </a:r>
          </a:p>
          <a:p>
            <a:r>
              <a:rPr lang="en-US" sz="1600" dirty="0">
                <a:solidFill>
                  <a:schemeClr val="tx2"/>
                </a:solidFill>
              </a:rPr>
              <a:t>NC = Non conformity</a:t>
            </a:r>
          </a:p>
          <a:p>
            <a:r>
              <a:rPr lang="en-US" sz="1600" dirty="0"/>
              <a:t>Black: Magnet met requirements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Red: Magnet did not meet requirements</a:t>
            </a:r>
          </a:p>
          <a:p>
            <a:r>
              <a:rPr lang="en-US" sz="1600" dirty="0">
                <a:solidFill>
                  <a:schemeClr val="tx2"/>
                </a:solidFill>
              </a:rPr>
              <a:t>1 = NC detected</a:t>
            </a:r>
          </a:p>
          <a:p>
            <a:r>
              <a:rPr lang="en-US" sz="1600" dirty="0">
                <a:solidFill>
                  <a:schemeClr val="tx2"/>
                </a:solidFill>
              </a:rPr>
              <a:t>0 = No detection of NC</a:t>
            </a:r>
          </a:p>
          <a:p>
            <a:r>
              <a:rPr lang="en-US" sz="1600" dirty="0">
                <a:solidFill>
                  <a:schemeClr val="tx2"/>
                </a:solidFill>
              </a:rPr>
              <a:t>N/A = TC2 was not done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E7B34-406D-2F64-B80A-211D810BA661}"/>
              </a:ext>
            </a:extLst>
          </p:cNvPr>
          <p:cNvSpPr txBox="1"/>
          <p:nvPr/>
        </p:nvSpPr>
        <p:spPr>
          <a:xfrm>
            <a:off x="275366" y="3509682"/>
            <a:ext cx="3874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Conclusion:</a:t>
            </a:r>
          </a:p>
          <a:p>
            <a:r>
              <a:rPr lang="en-US" b="1" dirty="0"/>
              <a:t>All magnets that showed limited test performance during vertical test were identified during the first thermal cycle (TC1)</a:t>
            </a:r>
          </a:p>
        </p:txBody>
      </p:sp>
    </p:spTree>
    <p:extLst>
      <p:ext uri="{BB962C8B-B14F-4D97-AF65-F5344CB8AC3E}">
        <p14:creationId xmlns:p14="http://schemas.microsoft.com/office/powerpoint/2010/main" val="406688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6490-044D-DB12-059F-217614F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0932" y="6489409"/>
            <a:ext cx="6627000" cy="360000"/>
          </a:xfrm>
        </p:spPr>
        <p:txBody>
          <a:bodyPr/>
          <a:lstStyle/>
          <a:p>
            <a:r>
              <a:rPr lang="en-US" noProof="0" dirty="0"/>
              <a:t>MQXFA analysis for only 1 TC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D215-CA39-D417-9912-376CBC6F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6BB591D-DB5C-36C9-BB77-E3B4C11B7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271387"/>
              </p:ext>
            </p:extLst>
          </p:nvPr>
        </p:nvGraphicFramePr>
        <p:xfrm>
          <a:off x="986043" y="141650"/>
          <a:ext cx="7171913" cy="57770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3596">
                  <a:extLst>
                    <a:ext uri="{9D8B030D-6E8A-4147-A177-3AD203B41FA5}">
                      <a16:colId xmlns:a16="http://schemas.microsoft.com/office/drawing/2014/main" val="1072294156"/>
                    </a:ext>
                  </a:extLst>
                </a:gridCol>
                <a:gridCol w="845298">
                  <a:extLst>
                    <a:ext uri="{9D8B030D-6E8A-4147-A177-3AD203B41FA5}">
                      <a16:colId xmlns:a16="http://schemas.microsoft.com/office/drawing/2014/main" val="4196113093"/>
                    </a:ext>
                  </a:extLst>
                </a:gridCol>
                <a:gridCol w="103722">
                  <a:extLst>
                    <a:ext uri="{9D8B030D-6E8A-4147-A177-3AD203B41FA5}">
                      <a16:colId xmlns:a16="http://schemas.microsoft.com/office/drawing/2014/main" val="2106581991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591079047"/>
                    </a:ext>
                  </a:extLst>
                </a:gridCol>
                <a:gridCol w="3801109">
                  <a:extLst>
                    <a:ext uri="{9D8B030D-6E8A-4147-A177-3AD203B41FA5}">
                      <a16:colId xmlns:a16="http://schemas.microsoft.com/office/drawing/2014/main" val="1276648586"/>
                    </a:ext>
                  </a:extLst>
                </a:gridCol>
              </a:tblGrid>
              <a:tr h="36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Magnet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Number of quenches in TC1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quenches in TC2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quenches in TC2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Comments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2214249541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1306922870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650738798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1581573190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MQXFA06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65911"/>
                          </a:solidFill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rgbClr val="C65911"/>
                          </a:solidFill>
                          <a:effectLst/>
                        </a:rPr>
                        <a:t>Training at 4.5 K up to quench#12</a:t>
                      </a:r>
                      <a:endParaRPr lang="en-US" sz="10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240401897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MQXFA07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291383446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MQXFA07b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trips and 1 quench at 4.5 K in TC2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1109773984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MQXFA08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quenches in superconducting leads during TC1; issue with splice to top-head fixed before TC3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4194596045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MQXFA08b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626761903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1727570083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MQXFA11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674152253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MQXFA13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567810545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MQXFA13b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562795216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MQXFA14b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839110525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MQXFA15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 trips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26665073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MQXFA17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trips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959255022"/>
                  </a:ext>
                </a:extLst>
              </a:tr>
              <a:tr h="4076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Summary w/o re-assemblies: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367201154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# of quenches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4203043765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Average # of quenches/test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2727317626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4206461672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ctr"/>
                </a:tc>
                <a:extLst>
                  <a:ext uri="{0D108BD9-81ED-4DB2-BD59-A6C34878D82A}">
                    <a16:rowId xmlns:a16="http://schemas.microsoft.com/office/drawing/2014/main" val="9076861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C4BBED-1EC7-0C00-3FCF-E6EF3F5064C2}"/>
              </a:ext>
            </a:extLst>
          </p:cNvPr>
          <p:cNvSpPr txBox="1"/>
          <p:nvPr/>
        </p:nvSpPr>
        <p:spPr>
          <a:xfrm>
            <a:off x="1575248" y="5929733"/>
            <a:ext cx="6992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Conclusion:</a:t>
            </a:r>
          </a:p>
          <a:p>
            <a:r>
              <a:rPr lang="en-US" b="1" dirty="0"/>
              <a:t>Average number of quenches for new magnet training: 15</a:t>
            </a:r>
          </a:p>
        </p:txBody>
      </p:sp>
    </p:spTree>
    <p:extLst>
      <p:ext uri="{BB962C8B-B14F-4D97-AF65-F5344CB8AC3E}">
        <p14:creationId xmlns:p14="http://schemas.microsoft.com/office/powerpoint/2010/main" val="208123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BC305F-3D27-F556-6381-FC09E1F4C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89" y="236611"/>
            <a:ext cx="8552458" cy="56883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11998-EAD8-A51A-40A0-059F3CD9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8A9BA-753B-2C3B-9C09-2A984F66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F8E9A-BFED-E32B-72EB-22D5AD7C722C}"/>
              </a:ext>
            </a:extLst>
          </p:cNvPr>
          <p:cNvSpPr txBox="1"/>
          <p:nvPr/>
        </p:nvSpPr>
        <p:spPr>
          <a:xfrm>
            <a:off x="6625402" y="5927024"/>
            <a:ext cx="2061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Anis Ben Yahia</a:t>
            </a:r>
          </a:p>
        </p:txBody>
      </p:sp>
    </p:spTree>
    <p:extLst>
      <p:ext uri="{BB962C8B-B14F-4D97-AF65-F5344CB8AC3E}">
        <p14:creationId xmlns:p14="http://schemas.microsoft.com/office/powerpoint/2010/main" val="139220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BD82FC-D320-5D82-21F9-31EB7BAA0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80" y="634206"/>
            <a:ext cx="8935085" cy="49149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CE087-C9F1-D37F-70AC-B5B75A84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282AF-A368-EFAC-1667-A7803504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A9A4D-D416-BCE2-C53A-2B38047ACC4D}"/>
              </a:ext>
            </a:extLst>
          </p:cNvPr>
          <p:cNvSpPr txBox="1"/>
          <p:nvPr/>
        </p:nvSpPr>
        <p:spPr>
          <a:xfrm>
            <a:off x="6625402" y="5557692"/>
            <a:ext cx="2061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Anis Ben Yahia</a:t>
            </a:r>
          </a:p>
        </p:txBody>
      </p:sp>
    </p:spTree>
    <p:extLst>
      <p:ext uri="{BB962C8B-B14F-4D97-AF65-F5344CB8AC3E}">
        <p14:creationId xmlns:p14="http://schemas.microsoft.com/office/powerpoint/2010/main" val="404263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4C3E90-9F99-A574-8F1D-8933FABC4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65" y="638284"/>
            <a:ext cx="8418670" cy="53949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1B013-23C8-36AD-94C6-B5E226E4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 analysis for only 1 TC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9336C-F0E9-F320-B1B9-1340C820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BE215-3C2E-97B3-373D-010F17FD9B09}"/>
              </a:ext>
            </a:extLst>
          </p:cNvPr>
          <p:cNvSpPr txBox="1"/>
          <p:nvPr/>
        </p:nvSpPr>
        <p:spPr>
          <a:xfrm>
            <a:off x="6548002" y="6035050"/>
            <a:ext cx="20613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Anis Ben Yahia</a:t>
            </a:r>
          </a:p>
        </p:txBody>
      </p:sp>
    </p:spTree>
    <p:extLst>
      <p:ext uri="{BB962C8B-B14F-4D97-AF65-F5344CB8AC3E}">
        <p14:creationId xmlns:p14="http://schemas.microsoft.com/office/powerpoint/2010/main" val="265185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 analysis for only 1 TC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934F8-D012-F249-4E09-A1F5C08E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283"/>
            <a:ext cx="9148067" cy="540536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9C642C-E759-AABE-FB89-AB6723760AD2}"/>
              </a:ext>
            </a:extLst>
          </p:cNvPr>
          <p:cNvSpPr/>
          <p:nvPr/>
        </p:nvSpPr>
        <p:spPr>
          <a:xfrm>
            <a:off x="7228115" y="1497874"/>
            <a:ext cx="1645920" cy="182009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F43FA-BF22-86C7-9D80-2D8971A36125}"/>
              </a:ext>
            </a:extLst>
          </p:cNvPr>
          <p:cNvSpPr txBox="1"/>
          <p:nvPr/>
        </p:nvSpPr>
        <p:spPr>
          <a:xfrm>
            <a:off x="6705859" y="6023504"/>
            <a:ext cx="182614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Febin Kurian</a:t>
            </a:r>
          </a:p>
        </p:txBody>
      </p:sp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38142</TotalTime>
  <Words>353</Words>
  <Application>Microsoft Office PowerPoint</Application>
  <PresentationFormat>On-screen Show (4:3)</PresentationFormat>
  <Paragraphs>152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MQXFA test analysis for decision about testing all magnets vertically with only one Thermal Cycle  Giorgio Ambrosio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601</cp:revision>
  <cp:lastPrinted>2016-09-22T19:01:15Z</cp:lastPrinted>
  <dcterms:created xsi:type="dcterms:W3CDTF">2016-03-23T12:58:39Z</dcterms:created>
  <dcterms:modified xsi:type="dcterms:W3CDTF">2024-09-23T15:40:24Z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