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63" r:id="rId5"/>
    <p:sldId id="2075" r:id="rId6"/>
    <p:sldId id="2077" r:id="rId7"/>
    <p:sldId id="2081" r:id="rId8"/>
    <p:sldId id="2083" r:id="rId9"/>
    <p:sldId id="2078" r:id="rId10"/>
    <p:sldId id="2082" r:id="rId11"/>
    <p:sldId id="2076" r:id="rId12"/>
    <p:sldId id="2079"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0099FF"/>
    <a:srgbClr val="B4C6E7"/>
    <a:srgbClr val="FFE6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175" autoAdjust="0"/>
    <p:restoredTop sz="96407" autoAdjust="0"/>
  </p:normalViewPr>
  <p:slideViewPr>
    <p:cSldViewPr snapToObjects="1" showGuides="1">
      <p:cViewPr varScale="1">
        <p:scale>
          <a:sx n="101" d="100"/>
          <a:sy n="101" d="100"/>
        </p:scale>
        <p:origin x="906" y="114"/>
      </p:cViewPr>
      <p:guideLst>
        <p:guide orient="horz" pos="4080"/>
        <p:guide pos="240"/>
      </p:guideLst>
    </p:cSldViewPr>
  </p:slideViewPr>
  <p:notesTextViewPr>
    <p:cViewPr>
      <p:scale>
        <a:sx n="3" d="2"/>
        <a:sy n="3" d="2"/>
      </p:scale>
      <p:origin x="0" y="0"/>
    </p:cViewPr>
  </p:notesTextViewPr>
  <p:sorterViewPr>
    <p:cViewPr>
      <p:scale>
        <a:sx n="165" d="100"/>
        <a:sy n="16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25/09/2024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14:04:31.96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14:04:31.96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14:04:31.96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14:04:31.96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14:04:31.96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14:04:31.96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14:04:31.96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25/09/2024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September 24th, 2024</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dirty="0"/>
              <a:t>Slide title – line 1 – Arial 30 </a:t>
            </a:r>
            <a:r>
              <a:rPr lang="en-GB" noProof="0" dirty="0" err="1"/>
              <a:t>pt</a:t>
            </a:r>
            <a:r>
              <a:rPr lang="en-GB" noProof="0" dirty="0"/>
              <a:t> – </a:t>
            </a:r>
            <a:r>
              <a:rPr lang="en-GB" noProof="0" dirty="0" err="1"/>
              <a:t>HiLumi</a:t>
            </a:r>
            <a:r>
              <a:rPr lang="en-GB" noProof="0" dirty="0"/>
              <a:t> blue</a:t>
            </a:r>
            <a:br>
              <a:rPr lang="en-GB" noProof="0" dirty="0"/>
            </a:br>
            <a:r>
              <a:rPr lang="en-GB" noProof="0" dirty="0"/>
              <a:t>Slide title – line 2 – Arial 30 </a:t>
            </a:r>
            <a:r>
              <a:rPr lang="en-GB" noProof="0" dirty="0" err="1"/>
              <a:t>pt</a:t>
            </a:r>
            <a:r>
              <a:rPr lang="en-GB" noProof="0" dirty="0"/>
              <a:t> – </a:t>
            </a:r>
            <a:r>
              <a:rPr lang="en-GB" noProof="0" dirty="0" err="1"/>
              <a:t>HiLumi</a:t>
            </a:r>
            <a:r>
              <a:rPr lang="en-GB" noProof="0" dirty="0"/>
              <a:t>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baseline="0">
                <a:solidFill>
                  <a:schemeClr val="bg1"/>
                </a:solidFill>
              </a:defRPr>
            </a:lvl1p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2136000" y="6318000"/>
            <a:ext cx="6550800" cy="360000"/>
          </a:xfrm>
          <a:prstGeom prst="rect">
            <a:avLst/>
          </a:prstGeom>
        </p:spPr>
        <p:txBody>
          <a:bodyPr vert="horz" lIns="0" tIns="0" rIns="0" bIns="0" rtlCol="0" anchor="b"/>
          <a:lstStyle>
            <a:lvl1pPr algn="r">
              <a:defRPr sz="1200">
                <a:solidFill>
                  <a:schemeClr val="accent1"/>
                </a:solidFill>
              </a:defRPr>
            </a:lvl1pPr>
          </a:lstStyle>
          <a:p>
            <a:r>
              <a:rPr lang="en-US"/>
              <a:t>September 24th,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September 24th, 2024</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September 24th, 2024</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September 24th, 2024</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September 24th, 2024</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September 24th, 2024</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sldNum="0"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0819" y="3276799"/>
            <a:ext cx="7128792" cy="1286728"/>
          </a:xfrm>
        </p:spPr>
        <p:txBody>
          <a:bodyPr/>
          <a:lstStyle/>
          <a:p>
            <a:pPr algn="ctr"/>
            <a:r>
              <a:rPr lang="en-GB" sz="3600" dirty="0"/>
              <a:t>MQXFA Magnetic measurements at LBNL and BNL</a:t>
            </a:r>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
        <p:nvSpPr>
          <p:cNvPr id="10" name="Espace réservé du texte 3">
            <a:extLst>
              <a:ext uri="{FF2B5EF4-FFF2-40B4-BE49-F238E27FC236}">
                <a16:creationId xmlns:a16="http://schemas.microsoft.com/office/drawing/2014/main" id="{4AF0F87E-E465-4329-9EDC-6B5412563EDF}"/>
              </a:ext>
            </a:extLst>
          </p:cNvPr>
          <p:cNvSpPr>
            <a:spLocks noGrp="1"/>
          </p:cNvSpPr>
          <p:nvPr>
            <p:ph type="body" sz="quarter" idx="14"/>
          </p:nvPr>
        </p:nvSpPr>
        <p:spPr>
          <a:xfrm>
            <a:off x="1371600" y="5877272"/>
            <a:ext cx="6480000" cy="349250"/>
          </a:xfrm>
        </p:spPr>
        <p:txBody>
          <a:bodyPr>
            <a:normAutofit/>
          </a:bodyPr>
          <a:lstStyle/>
          <a:p>
            <a:r>
              <a:rPr lang="en-US" dirty="0"/>
              <a:t>AUP Meeting September 25</a:t>
            </a:r>
            <a:r>
              <a:rPr lang="en-US" baseline="30000" dirty="0"/>
              <a:t>th</a:t>
            </a:r>
            <a:r>
              <a:rPr lang="en-US" dirty="0"/>
              <a:t>, 2024</a:t>
            </a:r>
            <a:endParaRPr lang="en-GB" dirty="0"/>
          </a:p>
        </p:txBody>
      </p:sp>
      <p:sp>
        <p:nvSpPr>
          <p:cNvPr id="3" name="TextBox 2">
            <a:extLst>
              <a:ext uri="{FF2B5EF4-FFF2-40B4-BE49-F238E27FC236}">
                <a16:creationId xmlns:a16="http://schemas.microsoft.com/office/drawing/2014/main" id="{39DE4DA6-72A7-9F35-D15C-2F766A407469}"/>
              </a:ext>
            </a:extLst>
          </p:cNvPr>
          <p:cNvSpPr txBox="1"/>
          <p:nvPr/>
        </p:nvSpPr>
        <p:spPr>
          <a:xfrm>
            <a:off x="1287690" y="4900518"/>
            <a:ext cx="1890261" cy="369332"/>
          </a:xfrm>
          <a:prstGeom prst="rect">
            <a:avLst/>
          </a:prstGeom>
          <a:noFill/>
        </p:spPr>
        <p:txBody>
          <a:bodyPr wrap="none" rtlCol="0">
            <a:spAutoFit/>
          </a:bodyPr>
          <a:lstStyle/>
          <a:p>
            <a:r>
              <a:rPr lang="en-US" dirty="0"/>
              <a:t>GianLuca Sabbi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9BB5-7481-7CF9-D268-2FB7DEBEAEC0}"/>
              </a:ext>
            </a:extLst>
          </p:cNvPr>
          <p:cNvSpPr>
            <a:spLocks noGrp="1"/>
          </p:cNvSpPr>
          <p:nvPr>
            <p:ph type="title"/>
          </p:nvPr>
        </p:nvSpPr>
        <p:spPr/>
        <p:txBody>
          <a:bodyPr/>
          <a:lstStyle/>
          <a:p>
            <a:r>
              <a:rPr lang="en-US" dirty="0"/>
              <a:t>Magnetic Measurement Goals and Schedule</a:t>
            </a:r>
          </a:p>
        </p:txBody>
      </p:sp>
      <p:sp>
        <p:nvSpPr>
          <p:cNvPr id="3" name="Content Placeholder 2">
            <a:extLst>
              <a:ext uri="{FF2B5EF4-FFF2-40B4-BE49-F238E27FC236}">
                <a16:creationId xmlns:a16="http://schemas.microsoft.com/office/drawing/2014/main" id="{7648DDF0-BA3E-C9BF-2A66-8B185EC7679A}"/>
              </a:ext>
            </a:extLst>
          </p:cNvPr>
          <p:cNvSpPr>
            <a:spLocks noGrp="1"/>
          </p:cNvSpPr>
          <p:nvPr>
            <p:ph idx="1"/>
          </p:nvPr>
        </p:nvSpPr>
        <p:spPr>
          <a:xfrm>
            <a:off x="359532" y="1052736"/>
            <a:ext cx="8424935" cy="4906963"/>
          </a:xfrm>
        </p:spPr>
        <p:txBody>
          <a:bodyPr>
            <a:normAutofit fontScale="70000" lnSpcReduction="20000"/>
          </a:bodyPr>
          <a:lstStyle/>
          <a:p>
            <a:pPr marL="0" indent="0">
              <a:spcBef>
                <a:spcPts val="0"/>
              </a:spcBef>
              <a:spcAft>
                <a:spcPts val="1000"/>
              </a:spcAft>
              <a:buNone/>
            </a:pPr>
            <a:r>
              <a:rPr lang="en-US" sz="2600" dirty="0">
                <a:latin typeface="Aptos" panose="020B0004020202020204" pitchFamily="34" charset="0"/>
                <a:cs typeface="Calibri" panose="020F0502020204030204" pitchFamily="34" charset="0"/>
              </a:rPr>
              <a:t>LBNL </a:t>
            </a:r>
          </a:p>
          <a:p>
            <a:pPr>
              <a:spcBef>
                <a:spcPts val="0"/>
              </a:spcBef>
              <a:spcAft>
                <a:spcPts val="1000"/>
              </a:spcAft>
            </a:pPr>
            <a:r>
              <a:rPr lang="en-US" sz="2400" dirty="0">
                <a:latin typeface="Aptos" panose="020B0004020202020204" pitchFamily="34" charset="0"/>
                <a:cs typeface="Calibri" panose="020F0502020204030204" pitchFamily="34" charset="0"/>
              </a:rPr>
              <a:t>Coil pack: </a:t>
            </a:r>
            <a:r>
              <a:rPr lang="en-US" sz="2400" dirty="0">
                <a:solidFill>
                  <a:srgbClr val="009900"/>
                </a:solidFill>
                <a:latin typeface="Aptos" panose="020B0004020202020204" pitchFamily="34" charset="0"/>
                <a:cs typeface="Calibri" panose="020F0502020204030204" pitchFamily="34" charset="0"/>
              </a:rPr>
              <a:t>feedback on assembly (coil size/shims) and preliminary assessment of field quality and magnetic shim options</a:t>
            </a:r>
            <a:r>
              <a:rPr lang="en-US" sz="2400" dirty="0">
                <a:latin typeface="Aptos" panose="020B0004020202020204" pitchFamily="34" charset="0"/>
                <a:cs typeface="Calibri" panose="020F0502020204030204" pitchFamily="34" charset="0"/>
              </a:rPr>
              <a:t> (hold point)</a:t>
            </a:r>
          </a:p>
          <a:p>
            <a:pPr>
              <a:spcBef>
                <a:spcPts val="0"/>
              </a:spcBef>
              <a:spcAft>
                <a:spcPts val="1000"/>
              </a:spcAft>
            </a:pPr>
            <a:r>
              <a:rPr lang="en-US" sz="2400" dirty="0">
                <a:latin typeface="Aptos" panose="020B0004020202020204" pitchFamily="34" charset="0"/>
                <a:cs typeface="Calibri" panose="020F0502020204030204" pitchFamily="34" charset="0"/>
              </a:rPr>
              <a:t>After pre-load: </a:t>
            </a:r>
            <a:r>
              <a:rPr lang="en-US" sz="2400" dirty="0">
                <a:solidFill>
                  <a:srgbClr val="009900"/>
                </a:solidFill>
                <a:latin typeface="Aptos" panose="020B0004020202020204" pitchFamily="34" charset="0"/>
                <a:cs typeface="Calibri" panose="020F0502020204030204" pitchFamily="34" charset="0"/>
              </a:rPr>
              <a:t>decision on magnetic shim installation</a:t>
            </a:r>
            <a:r>
              <a:rPr lang="en-US" sz="2400" dirty="0">
                <a:solidFill>
                  <a:srgbClr val="008000"/>
                </a:solidFill>
                <a:latin typeface="Aptos" panose="020B0004020202020204" pitchFamily="34" charset="0"/>
                <a:cs typeface="Calibri" panose="020F0502020204030204" pitchFamily="34" charset="0"/>
              </a:rPr>
              <a:t> </a:t>
            </a:r>
            <a:r>
              <a:rPr lang="en-US" sz="2400" dirty="0">
                <a:latin typeface="Aptos" panose="020B0004020202020204" pitchFamily="34" charset="0"/>
                <a:cs typeface="Calibri" panose="020F0502020204030204" pitchFamily="34" charset="0"/>
              </a:rPr>
              <a:t>(with project approval)</a:t>
            </a:r>
          </a:p>
          <a:p>
            <a:pPr>
              <a:spcBef>
                <a:spcPts val="0"/>
              </a:spcBef>
              <a:spcAft>
                <a:spcPts val="1000"/>
              </a:spcAft>
            </a:pPr>
            <a:r>
              <a:rPr lang="en-US" sz="2400" dirty="0">
                <a:latin typeface="Aptos" panose="020B0004020202020204" pitchFamily="34" charset="0"/>
                <a:cs typeface="Calibri" panose="020F0502020204030204" pitchFamily="34" charset="0"/>
              </a:rPr>
              <a:t>Completed magnet: </a:t>
            </a:r>
            <a:r>
              <a:rPr lang="en-US" sz="2400" dirty="0">
                <a:solidFill>
                  <a:srgbClr val="0070C0"/>
                </a:solidFill>
                <a:latin typeface="Aptos" panose="020B0004020202020204" pitchFamily="34" charset="0"/>
                <a:cs typeface="Calibri" panose="020F0502020204030204" pitchFamily="34" charset="0"/>
              </a:rPr>
              <a:t>reference data, comparison BNL warm measurements</a:t>
            </a:r>
          </a:p>
          <a:p>
            <a:pPr marL="0" indent="0">
              <a:spcBef>
                <a:spcPts val="0"/>
              </a:spcBef>
              <a:spcAft>
                <a:spcPts val="1000"/>
              </a:spcAft>
              <a:buNone/>
            </a:pPr>
            <a:r>
              <a:rPr lang="en-US" sz="2600" dirty="0">
                <a:latin typeface="Aptos" panose="020B0004020202020204" pitchFamily="34" charset="0"/>
                <a:cs typeface="Calibri" panose="020F0502020204030204" pitchFamily="34" charset="0"/>
              </a:rPr>
              <a:t>BNL</a:t>
            </a:r>
          </a:p>
          <a:p>
            <a:pPr>
              <a:spcBef>
                <a:spcPts val="0"/>
              </a:spcBef>
              <a:spcAft>
                <a:spcPts val="1000"/>
              </a:spcAft>
            </a:pPr>
            <a:r>
              <a:rPr lang="en-US" sz="2400" dirty="0">
                <a:latin typeface="Aptos" panose="020B0004020202020204" pitchFamily="34" charset="0"/>
                <a:cs typeface="Calibri" panose="020F0502020204030204" pitchFamily="34" charset="0"/>
              </a:rPr>
              <a:t>Before cool-down: </a:t>
            </a:r>
            <a:r>
              <a:rPr lang="en-US" sz="2400" dirty="0">
                <a:solidFill>
                  <a:srgbClr val="0070C0"/>
                </a:solidFill>
                <a:latin typeface="Aptos" panose="020B0004020202020204" pitchFamily="34" charset="0"/>
                <a:cs typeface="Calibri" panose="020F0502020204030204" pitchFamily="34" charset="0"/>
              </a:rPr>
              <a:t>shipping QC, </a:t>
            </a:r>
            <a:r>
              <a:rPr lang="en-US" sz="2400" dirty="0">
                <a:solidFill>
                  <a:schemeClr val="accent4">
                    <a:lumMod val="75000"/>
                  </a:schemeClr>
                </a:solidFill>
                <a:latin typeface="Aptos" panose="020B0004020202020204" pitchFamily="34" charset="0"/>
                <a:cs typeface="Calibri" panose="020F0502020204030204" pitchFamily="34" charset="0"/>
              </a:rPr>
              <a:t>magnetic measurement system verification/cross-check</a:t>
            </a:r>
            <a:r>
              <a:rPr lang="en-US" sz="2400" dirty="0">
                <a:solidFill>
                  <a:srgbClr val="0070C0"/>
                </a:solidFill>
                <a:latin typeface="Aptos" panose="020B0004020202020204" pitchFamily="34" charset="0"/>
                <a:cs typeface="Calibri" panose="020F0502020204030204" pitchFamily="34" charset="0"/>
              </a:rPr>
              <a:t>, reference for changes before/after test</a:t>
            </a:r>
          </a:p>
          <a:p>
            <a:pPr>
              <a:spcBef>
                <a:spcPts val="0"/>
              </a:spcBef>
              <a:spcAft>
                <a:spcPts val="1000"/>
              </a:spcAft>
            </a:pPr>
            <a:r>
              <a:rPr lang="en-US" sz="2400" dirty="0">
                <a:latin typeface="Aptos" panose="020B0004020202020204" pitchFamily="34" charset="0"/>
                <a:cs typeface="Calibri" panose="020F0502020204030204" pitchFamily="34" charset="0"/>
              </a:rPr>
              <a:t>During cool-down (100 K) and at 10 kA, before training: </a:t>
            </a:r>
            <a:r>
              <a:rPr lang="en-US" sz="2400" dirty="0">
                <a:solidFill>
                  <a:schemeClr val="accent4">
                    <a:lumMod val="75000"/>
                  </a:schemeClr>
                </a:solidFill>
                <a:latin typeface="Aptos" panose="020B0004020202020204" pitchFamily="34" charset="0"/>
                <a:cs typeface="Calibri" panose="020F0502020204030204" pitchFamily="34" charset="0"/>
              </a:rPr>
              <a:t>basic field quality data in case of issues appearing during training. Verification of the saturation effect in particular because of the magnetic shims</a:t>
            </a:r>
          </a:p>
          <a:p>
            <a:pPr>
              <a:spcBef>
                <a:spcPts val="0"/>
              </a:spcBef>
              <a:spcAft>
                <a:spcPts val="1000"/>
              </a:spcAft>
            </a:pPr>
            <a:r>
              <a:rPr lang="en-US" sz="2400" dirty="0">
                <a:latin typeface="Aptos" panose="020B0004020202020204" pitchFamily="34" charset="0"/>
                <a:cs typeface="Calibri" panose="020F0502020204030204" pitchFamily="34" charset="0"/>
              </a:rPr>
              <a:t>After training: </a:t>
            </a:r>
            <a:r>
              <a:rPr lang="en-US" sz="2400" dirty="0">
                <a:solidFill>
                  <a:srgbClr val="00B050"/>
                </a:solidFill>
                <a:latin typeface="Aptos" panose="020B0004020202020204" pitchFamily="34" charset="0"/>
                <a:cs typeface="Calibri" panose="020F0502020204030204" pitchFamily="34" charset="0"/>
              </a:rPr>
              <a:t>z-scans for integral gradient and harmonics at nominal </a:t>
            </a:r>
            <a:r>
              <a:rPr lang="en-US" sz="2400" dirty="0">
                <a:solidFill>
                  <a:srgbClr val="C00000"/>
                </a:solidFill>
                <a:latin typeface="Aptos" panose="020B0004020202020204" pitchFamily="34" charset="0"/>
                <a:cs typeface="Calibri" panose="020F0502020204030204" pitchFamily="34" charset="0"/>
              </a:rPr>
              <a:t>and injection</a:t>
            </a:r>
            <a:r>
              <a:rPr lang="en-US" sz="2400" dirty="0">
                <a:latin typeface="Aptos" panose="020B0004020202020204" pitchFamily="34" charset="0"/>
                <a:cs typeface="Calibri" panose="020F0502020204030204" pitchFamily="34" charset="0"/>
              </a:rPr>
              <a:t>, </a:t>
            </a:r>
            <a:r>
              <a:rPr lang="en-US" sz="2400" dirty="0">
                <a:solidFill>
                  <a:srgbClr val="0070C0"/>
                </a:solidFill>
                <a:latin typeface="Aptos" panose="020B0004020202020204" pitchFamily="34" charset="0"/>
                <a:cs typeface="Calibri" panose="020F0502020204030204" pitchFamily="34" charset="0"/>
              </a:rPr>
              <a:t>transfer function and harmonics variations along the magnet length</a:t>
            </a:r>
            <a:r>
              <a:rPr lang="en-US" sz="2400" dirty="0">
                <a:latin typeface="Aptos" panose="020B0004020202020204" pitchFamily="34" charset="0"/>
                <a:cs typeface="Calibri" panose="020F0502020204030204" pitchFamily="34" charset="0"/>
              </a:rPr>
              <a:t>, </a:t>
            </a:r>
            <a:r>
              <a:rPr lang="en-US" sz="2400" dirty="0">
                <a:solidFill>
                  <a:srgbClr val="C00000"/>
                </a:solidFill>
                <a:latin typeface="Aptos" panose="020B0004020202020204" pitchFamily="34" charset="0"/>
                <a:cs typeface="Calibri" panose="020F0502020204030204" pitchFamily="34" charset="0"/>
              </a:rPr>
              <a:t>stair-step (DC) loops for geometric, saturation and persistent current effects </a:t>
            </a:r>
          </a:p>
          <a:p>
            <a:pPr>
              <a:spcBef>
                <a:spcPts val="0"/>
              </a:spcBef>
              <a:spcAft>
                <a:spcPts val="1000"/>
              </a:spcAft>
            </a:pPr>
            <a:r>
              <a:rPr lang="en-US" sz="2400" dirty="0">
                <a:latin typeface="Aptos" panose="020B0004020202020204" pitchFamily="34" charset="0"/>
                <a:cs typeface="Calibri" panose="020F0502020204030204" pitchFamily="34" charset="0"/>
              </a:rPr>
              <a:t>During warmup (30K): </a:t>
            </a:r>
            <a:r>
              <a:rPr lang="en-US" sz="2400" dirty="0">
                <a:solidFill>
                  <a:srgbClr val="C00000"/>
                </a:solidFill>
                <a:latin typeface="Aptos" panose="020B0004020202020204" pitchFamily="34" charset="0"/>
                <a:cs typeface="Calibri" panose="020F0502020204030204" pitchFamily="34" charset="0"/>
              </a:rPr>
              <a:t>z-scan for geometric harmonics at cold (no persistent currents) </a:t>
            </a:r>
          </a:p>
          <a:p>
            <a:pPr>
              <a:spcBef>
                <a:spcPts val="0"/>
              </a:spcBef>
              <a:spcAft>
                <a:spcPts val="1000"/>
              </a:spcAft>
            </a:pPr>
            <a:r>
              <a:rPr lang="en-US" sz="2400" dirty="0">
                <a:latin typeface="Aptos" panose="020B0004020202020204" pitchFamily="34" charset="0"/>
                <a:cs typeface="Calibri" panose="020F0502020204030204" pitchFamily="34" charset="0"/>
              </a:rPr>
              <a:t>After warmup: </a:t>
            </a:r>
            <a:r>
              <a:rPr lang="en-US" sz="2400" dirty="0">
                <a:solidFill>
                  <a:srgbClr val="0070C0"/>
                </a:solidFill>
                <a:latin typeface="Aptos" panose="020B0004020202020204" pitchFamily="34" charset="0"/>
                <a:cs typeface="Calibri" panose="020F0502020204030204" pitchFamily="34" charset="0"/>
              </a:rPr>
              <a:t>changes before/after test, shipping QC, </a:t>
            </a:r>
            <a:r>
              <a:rPr lang="en-US" sz="2400" dirty="0">
                <a:solidFill>
                  <a:schemeClr val="accent4">
                    <a:lumMod val="75000"/>
                  </a:schemeClr>
                </a:solidFill>
                <a:latin typeface="Aptos" panose="020B0004020202020204" pitchFamily="34" charset="0"/>
                <a:cs typeface="Calibri" panose="020F0502020204030204" pitchFamily="34" charset="0"/>
              </a:rPr>
              <a:t>magnetic measurement system verification/cross-check with FNAL</a:t>
            </a:r>
            <a:r>
              <a:rPr lang="en-US" sz="2400" dirty="0">
                <a:solidFill>
                  <a:srgbClr val="0070C0"/>
                </a:solidFill>
                <a:latin typeface="Aptos" panose="020B0004020202020204" pitchFamily="34" charset="0"/>
                <a:cs typeface="Calibri" panose="020F0502020204030204" pitchFamily="34" charset="0"/>
              </a:rPr>
              <a:t> </a:t>
            </a:r>
            <a:endParaRPr lang="en-US" sz="2400" dirty="0">
              <a:latin typeface="Aptos" panose="020B0004020202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F3E4643-12EC-9B31-F9B7-AB6135466FE1}"/>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2</a:t>
            </a:fld>
            <a:endParaRPr lang="fr-FR" dirty="0"/>
          </a:p>
        </p:txBody>
      </p:sp>
      <p:sp>
        <p:nvSpPr>
          <p:cNvPr id="6" name="Footer Placeholder 4">
            <a:extLst>
              <a:ext uri="{FF2B5EF4-FFF2-40B4-BE49-F238E27FC236}">
                <a16:creationId xmlns:a16="http://schemas.microsoft.com/office/drawing/2014/main" id="{AE8BE3CC-46DA-45E8-D1C2-D6EC4CC8875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sp>
        <p:nvSpPr>
          <p:cNvPr id="5" name="TextBox 4">
            <a:extLst>
              <a:ext uri="{FF2B5EF4-FFF2-40B4-BE49-F238E27FC236}">
                <a16:creationId xmlns:a16="http://schemas.microsoft.com/office/drawing/2014/main" id="{AC4BE22F-F6D5-807C-DBAE-881A5DCF5814}"/>
              </a:ext>
            </a:extLst>
          </p:cNvPr>
          <p:cNvSpPr txBox="1"/>
          <p:nvPr/>
        </p:nvSpPr>
        <p:spPr>
          <a:xfrm>
            <a:off x="1961009" y="5819470"/>
            <a:ext cx="5456878" cy="338554"/>
          </a:xfrm>
          <a:prstGeom prst="rect">
            <a:avLst/>
          </a:prstGeom>
          <a:noFill/>
        </p:spPr>
        <p:txBody>
          <a:bodyPr wrap="none" rtlCol="0">
            <a:spAutoFit/>
          </a:bodyPr>
          <a:lstStyle/>
          <a:p>
            <a:r>
              <a:rPr lang="en-US" sz="1600" i="1" dirty="0"/>
              <a:t>Color coding: </a:t>
            </a:r>
            <a:r>
              <a:rPr lang="en-US" sz="1600" i="1" dirty="0">
                <a:solidFill>
                  <a:srgbClr val="009900"/>
                </a:solidFill>
              </a:rPr>
              <a:t>higher priority</a:t>
            </a:r>
            <a:r>
              <a:rPr lang="en-US" sz="1600" i="1" dirty="0"/>
              <a:t>, </a:t>
            </a:r>
            <a:r>
              <a:rPr lang="en-US" sz="1600" i="1" dirty="0">
                <a:solidFill>
                  <a:srgbClr val="0070C0"/>
                </a:solidFill>
              </a:rPr>
              <a:t>medium priority</a:t>
            </a:r>
            <a:r>
              <a:rPr lang="en-US" sz="1600" i="1" dirty="0"/>
              <a:t>, </a:t>
            </a:r>
            <a:r>
              <a:rPr lang="en-US" sz="1600" i="1" dirty="0">
                <a:solidFill>
                  <a:srgbClr val="C00000"/>
                </a:solidFill>
              </a:rPr>
              <a:t>lower priority</a:t>
            </a:r>
          </a:p>
        </p:txBody>
      </p:sp>
    </p:spTree>
    <p:extLst>
      <p:ext uri="{BB962C8B-B14F-4D97-AF65-F5344CB8AC3E}">
        <p14:creationId xmlns:p14="http://schemas.microsoft.com/office/powerpoint/2010/main" val="58016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0F17B93-71CE-CBA5-028E-EF964257F1A9}"/>
                  </a:ext>
                </a:extLst>
              </p14:cNvPr>
              <p14:cNvContentPartPr/>
              <p14:nvPr/>
            </p14:nvContentPartPr>
            <p14:xfrm>
              <a:off x="914265" y="128698"/>
              <a:ext cx="360" cy="360"/>
            </p14:xfrm>
          </p:contentPart>
        </mc:Choice>
        <mc:Fallback xmlns="">
          <p:pic>
            <p:nvPicPr>
              <p:cNvPr id="21" name="Ink 20">
                <a:extLst>
                  <a:ext uri="{FF2B5EF4-FFF2-40B4-BE49-F238E27FC236}">
                    <a16:creationId xmlns:a16="http://schemas.microsoft.com/office/drawing/2014/main" id="{20F17B93-71CE-CBA5-028E-EF964257F1A9}"/>
                  </a:ext>
                </a:extLst>
              </p:cNvPr>
              <p:cNvPicPr/>
              <p:nvPr/>
            </p:nvPicPr>
            <p:blipFill>
              <a:blip r:embed="rId3"/>
              <a:stretch>
                <a:fillRect/>
              </a:stretch>
            </p:blipFill>
            <p:spPr>
              <a:xfrm>
                <a:off x="851265" y="65698"/>
                <a:ext cx="126000" cy="126000"/>
              </a:xfrm>
              <a:prstGeom prst="rect">
                <a:avLst/>
              </a:prstGeom>
            </p:spPr>
          </p:pic>
        </mc:Fallback>
      </mc:AlternateContent>
      <p:sp>
        <p:nvSpPr>
          <p:cNvPr id="4" name="Slide Number Placeholder 3">
            <a:extLst>
              <a:ext uri="{FF2B5EF4-FFF2-40B4-BE49-F238E27FC236}">
                <a16:creationId xmlns:a16="http://schemas.microsoft.com/office/drawing/2014/main" id="{C92C1650-FC03-DFD0-6D54-243DB6B0FB98}"/>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3</a:t>
            </a:fld>
            <a:endParaRPr lang="fr-FR" dirty="0"/>
          </a:p>
        </p:txBody>
      </p:sp>
      <p:sp>
        <p:nvSpPr>
          <p:cNvPr id="6" name="Footer Placeholder 4">
            <a:extLst>
              <a:ext uri="{FF2B5EF4-FFF2-40B4-BE49-F238E27FC236}">
                <a16:creationId xmlns:a16="http://schemas.microsoft.com/office/drawing/2014/main" id="{1DFF35D0-E9E1-3651-0017-2481AE8363D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pic>
        <p:nvPicPr>
          <p:cNvPr id="3" name="Picture 2">
            <a:extLst>
              <a:ext uri="{FF2B5EF4-FFF2-40B4-BE49-F238E27FC236}">
                <a16:creationId xmlns:a16="http://schemas.microsoft.com/office/drawing/2014/main" id="{B252F831-E6FF-D561-8BA1-39BA543216DF}"/>
              </a:ext>
            </a:extLst>
          </p:cNvPr>
          <p:cNvPicPr>
            <a:picLocks noChangeAspect="1"/>
          </p:cNvPicPr>
          <p:nvPr/>
        </p:nvPicPr>
        <p:blipFill>
          <a:blip r:embed="rId4"/>
          <a:stretch>
            <a:fillRect/>
          </a:stretch>
        </p:blipFill>
        <p:spPr>
          <a:xfrm>
            <a:off x="355825" y="984478"/>
            <a:ext cx="4038368" cy="2555803"/>
          </a:xfrm>
          <a:prstGeom prst="rect">
            <a:avLst/>
          </a:prstGeom>
        </p:spPr>
      </p:pic>
      <p:pic>
        <p:nvPicPr>
          <p:cNvPr id="5" name="Picture 4">
            <a:extLst>
              <a:ext uri="{FF2B5EF4-FFF2-40B4-BE49-F238E27FC236}">
                <a16:creationId xmlns:a16="http://schemas.microsoft.com/office/drawing/2014/main" id="{EDCBFC51-8FBF-EF5C-53D9-2C4ABCA37EA0}"/>
              </a:ext>
            </a:extLst>
          </p:cNvPr>
          <p:cNvPicPr>
            <a:picLocks noChangeAspect="1"/>
          </p:cNvPicPr>
          <p:nvPr/>
        </p:nvPicPr>
        <p:blipFill>
          <a:blip r:embed="rId5"/>
          <a:stretch>
            <a:fillRect/>
          </a:stretch>
        </p:blipFill>
        <p:spPr>
          <a:xfrm>
            <a:off x="4617901" y="984478"/>
            <a:ext cx="4024325" cy="2546916"/>
          </a:xfrm>
          <a:prstGeom prst="rect">
            <a:avLst/>
          </a:prstGeom>
        </p:spPr>
      </p:pic>
      <p:pic>
        <p:nvPicPr>
          <p:cNvPr id="7" name="Picture 6">
            <a:extLst>
              <a:ext uri="{FF2B5EF4-FFF2-40B4-BE49-F238E27FC236}">
                <a16:creationId xmlns:a16="http://schemas.microsoft.com/office/drawing/2014/main" id="{9B93CF26-D86E-B8B8-8E30-5CAE4F4CC168}"/>
              </a:ext>
            </a:extLst>
          </p:cNvPr>
          <p:cNvPicPr>
            <a:picLocks noChangeAspect="1"/>
          </p:cNvPicPr>
          <p:nvPr/>
        </p:nvPicPr>
        <p:blipFill>
          <a:blip r:embed="rId6"/>
          <a:stretch>
            <a:fillRect/>
          </a:stretch>
        </p:blipFill>
        <p:spPr>
          <a:xfrm>
            <a:off x="355825" y="3625876"/>
            <a:ext cx="4050591" cy="2563539"/>
          </a:xfrm>
          <a:prstGeom prst="rect">
            <a:avLst/>
          </a:prstGeom>
        </p:spPr>
      </p:pic>
      <p:pic>
        <p:nvPicPr>
          <p:cNvPr id="8" name="Picture 7">
            <a:extLst>
              <a:ext uri="{FF2B5EF4-FFF2-40B4-BE49-F238E27FC236}">
                <a16:creationId xmlns:a16="http://schemas.microsoft.com/office/drawing/2014/main" id="{1AA53543-27E4-A4A9-8C63-F07E116100AD}"/>
              </a:ext>
            </a:extLst>
          </p:cNvPr>
          <p:cNvPicPr>
            <a:picLocks noChangeAspect="1"/>
          </p:cNvPicPr>
          <p:nvPr/>
        </p:nvPicPr>
        <p:blipFill>
          <a:blip r:embed="rId7"/>
          <a:stretch>
            <a:fillRect/>
          </a:stretch>
        </p:blipFill>
        <p:spPr>
          <a:xfrm>
            <a:off x="4617901" y="3625875"/>
            <a:ext cx="4050593" cy="2563540"/>
          </a:xfrm>
          <a:prstGeom prst="rect">
            <a:avLst/>
          </a:prstGeom>
        </p:spPr>
      </p:pic>
      <p:sp>
        <p:nvSpPr>
          <p:cNvPr id="2" name="Title 1">
            <a:extLst>
              <a:ext uri="{FF2B5EF4-FFF2-40B4-BE49-F238E27FC236}">
                <a16:creationId xmlns:a16="http://schemas.microsoft.com/office/drawing/2014/main" id="{B89D487B-0126-D269-2A53-D456350B938F}"/>
              </a:ext>
            </a:extLst>
          </p:cNvPr>
          <p:cNvSpPr>
            <a:spLocks noGrp="1"/>
          </p:cNvSpPr>
          <p:nvPr>
            <p:ph type="title"/>
          </p:nvPr>
        </p:nvSpPr>
        <p:spPr>
          <a:xfrm>
            <a:off x="515397" y="118695"/>
            <a:ext cx="8113205" cy="771302"/>
          </a:xfrm>
        </p:spPr>
        <p:txBody>
          <a:bodyPr/>
          <a:lstStyle/>
          <a:p>
            <a:r>
              <a:rPr lang="en-US" sz="2000" dirty="0"/>
              <a:t>Integrated harmonics comparison (b</a:t>
            </a:r>
            <a:r>
              <a:rPr lang="en-US" sz="2000" baseline="-25000" dirty="0"/>
              <a:t>n</a:t>
            </a:r>
            <a:r>
              <a:rPr lang="en-US" sz="2000" dirty="0"/>
              <a:t>): BNL measurements at I</a:t>
            </a:r>
            <a:r>
              <a:rPr lang="en-US" sz="2000" baseline="-25000" dirty="0"/>
              <a:t>nom</a:t>
            </a:r>
            <a:r>
              <a:rPr lang="en-US" sz="2000" dirty="0"/>
              <a:t> vs. expected values from LBNL measurements</a:t>
            </a:r>
          </a:p>
        </p:txBody>
      </p:sp>
    </p:spTree>
    <p:extLst>
      <p:ext uri="{BB962C8B-B14F-4D97-AF65-F5344CB8AC3E}">
        <p14:creationId xmlns:p14="http://schemas.microsoft.com/office/powerpoint/2010/main" val="175946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0F17B93-71CE-CBA5-028E-EF964257F1A9}"/>
                  </a:ext>
                </a:extLst>
              </p14:cNvPr>
              <p14:cNvContentPartPr/>
              <p14:nvPr/>
            </p14:nvContentPartPr>
            <p14:xfrm>
              <a:off x="914265" y="128698"/>
              <a:ext cx="360" cy="360"/>
            </p14:xfrm>
          </p:contentPart>
        </mc:Choice>
        <mc:Fallback xmlns="">
          <p:pic>
            <p:nvPicPr>
              <p:cNvPr id="21" name="Ink 20">
                <a:extLst>
                  <a:ext uri="{FF2B5EF4-FFF2-40B4-BE49-F238E27FC236}">
                    <a16:creationId xmlns:a16="http://schemas.microsoft.com/office/drawing/2014/main" id="{20F17B93-71CE-CBA5-028E-EF964257F1A9}"/>
                  </a:ext>
                </a:extLst>
              </p:cNvPr>
              <p:cNvPicPr/>
              <p:nvPr/>
            </p:nvPicPr>
            <p:blipFill>
              <a:blip r:embed="rId3"/>
              <a:stretch>
                <a:fillRect/>
              </a:stretch>
            </p:blipFill>
            <p:spPr>
              <a:xfrm>
                <a:off x="851265" y="65698"/>
                <a:ext cx="126000" cy="126000"/>
              </a:xfrm>
              <a:prstGeom prst="rect">
                <a:avLst/>
              </a:prstGeom>
            </p:spPr>
          </p:pic>
        </mc:Fallback>
      </mc:AlternateContent>
      <p:sp>
        <p:nvSpPr>
          <p:cNvPr id="4" name="Slide Number Placeholder 3">
            <a:extLst>
              <a:ext uri="{FF2B5EF4-FFF2-40B4-BE49-F238E27FC236}">
                <a16:creationId xmlns:a16="http://schemas.microsoft.com/office/drawing/2014/main" id="{C92C1650-FC03-DFD0-6D54-243DB6B0FB98}"/>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4</a:t>
            </a:fld>
            <a:endParaRPr lang="fr-FR" dirty="0"/>
          </a:p>
        </p:txBody>
      </p:sp>
      <p:sp>
        <p:nvSpPr>
          <p:cNvPr id="6" name="Footer Placeholder 4">
            <a:extLst>
              <a:ext uri="{FF2B5EF4-FFF2-40B4-BE49-F238E27FC236}">
                <a16:creationId xmlns:a16="http://schemas.microsoft.com/office/drawing/2014/main" id="{1DFF35D0-E9E1-3651-0017-2481AE8363D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pic>
        <p:nvPicPr>
          <p:cNvPr id="3" name="Picture 2">
            <a:extLst>
              <a:ext uri="{FF2B5EF4-FFF2-40B4-BE49-F238E27FC236}">
                <a16:creationId xmlns:a16="http://schemas.microsoft.com/office/drawing/2014/main" id="{3298A32D-F925-4989-4946-60BBA0286D53}"/>
              </a:ext>
            </a:extLst>
          </p:cNvPr>
          <p:cNvPicPr>
            <a:picLocks noChangeAspect="1"/>
          </p:cNvPicPr>
          <p:nvPr/>
        </p:nvPicPr>
        <p:blipFill>
          <a:blip r:embed="rId4"/>
          <a:stretch>
            <a:fillRect/>
          </a:stretch>
        </p:blipFill>
        <p:spPr>
          <a:xfrm>
            <a:off x="395536" y="879863"/>
            <a:ext cx="4102262" cy="2553166"/>
          </a:xfrm>
          <a:prstGeom prst="rect">
            <a:avLst/>
          </a:prstGeom>
        </p:spPr>
      </p:pic>
      <p:pic>
        <p:nvPicPr>
          <p:cNvPr id="5" name="Picture 4">
            <a:extLst>
              <a:ext uri="{FF2B5EF4-FFF2-40B4-BE49-F238E27FC236}">
                <a16:creationId xmlns:a16="http://schemas.microsoft.com/office/drawing/2014/main" id="{AA1B645D-C225-659D-80BF-159D0670AEF9}"/>
              </a:ext>
            </a:extLst>
          </p:cNvPr>
          <p:cNvPicPr>
            <a:picLocks noChangeAspect="1"/>
          </p:cNvPicPr>
          <p:nvPr/>
        </p:nvPicPr>
        <p:blipFill>
          <a:blip r:embed="rId5"/>
          <a:stretch>
            <a:fillRect/>
          </a:stretch>
        </p:blipFill>
        <p:spPr>
          <a:xfrm>
            <a:off x="4572001" y="3519398"/>
            <a:ext cx="4087779" cy="2553166"/>
          </a:xfrm>
          <a:prstGeom prst="rect">
            <a:avLst/>
          </a:prstGeom>
        </p:spPr>
      </p:pic>
      <p:pic>
        <p:nvPicPr>
          <p:cNvPr id="7" name="Picture 6">
            <a:extLst>
              <a:ext uri="{FF2B5EF4-FFF2-40B4-BE49-F238E27FC236}">
                <a16:creationId xmlns:a16="http://schemas.microsoft.com/office/drawing/2014/main" id="{F84FD650-9D07-46C6-6850-F7D2CFB174EF}"/>
              </a:ext>
            </a:extLst>
          </p:cNvPr>
          <p:cNvPicPr>
            <a:picLocks noChangeAspect="1"/>
          </p:cNvPicPr>
          <p:nvPr/>
        </p:nvPicPr>
        <p:blipFill>
          <a:blip r:embed="rId6"/>
          <a:stretch>
            <a:fillRect/>
          </a:stretch>
        </p:blipFill>
        <p:spPr>
          <a:xfrm>
            <a:off x="4572001" y="879863"/>
            <a:ext cx="4034202" cy="2553167"/>
          </a:xfrm>
          <a:prstGeom prst="rect">
            <a:avLst/>
          </a:prstGeom>
        </p:spPr>
      </p:pic>
      <p:pic>
        <p:nvPicPr>
          <p:cNvPr id="8" name="Picture 7">
            <a:extLst>
              <a:ext uri="{FF2B5EF4-FFF2-40B4-BE49-F238E27FC236}">
                <a16:creationId xmlns:a16="http://schemas.microsoft.com/office/drawing/2014/main" id="{588BC2E2-6769-7655-F84E-85A4A896B9B3}"/>
              </a:ext>
            </a:extLst>
          </p:cNvPr>
          <p:cNvPicPr>
            <a:picLocks noChangeAspect="1"/>
          </p:cNvPicPr>
          <p:nvPr/>
        </p:nvPicPr>
        <p:blipFill>
          <a:blip r:embed="rId7"/>
          <a:stretch>
            <a:fillRect/>
          </a:stretch>
        </p:blipFill>
        <p:spPr>
          <a:xfrm>
            <a:off x="399306" y="3519398"/>
            <a:ext cx="4087779" cy="2553166"/>
          </a:xfrm>
          <a:prstGeom prst="rect">
            <a:avLst/>
          </a:prstGeom>
        </p:spPr>
      </p:pic>
      <p:sp>
        <p:nvSpPr>
          <p:cNvPr id="12" name="Title 1">
            <a:extLst>
              <a:ext uri="{FF2B5EF4-FFF2-40B4-BE49-F238E27FC236}">
                <a16:creationId xmlns:a16="http://schemas.microsoft.com/office/drawing/2014/main" id="{99EFD152-D739-0FF0-1312-F4DDED05FCDB}"/>
              </a:ext>
            </a:extLst>
          </p:cNvPr>
          <p:cNvSpPr>
            <a:spLocks noGrp="1"/>
          </p:cNvSpPr>
          <p:nvPr>
            <p:ph type="title"/>
          </p:nvPr>
        </p:nvSpPr>
        <p:spPr>
          <a:xfrm>
            <a:off x="515397" y="118695"/>
            <a:ext cx="8113205" cy="771302"/>
          </a:xfrm>
        </p:spPr>
        <p:txBody>
          <a:bodyPr/>
          <a:lstStyle/>
          <a:p>
            <a:r>
              <a:rPr lang="en-US" sz="2000" dirty="0"/>
              <a:t>Integrated harmonics comparison (a</a:t>
            </a:r>
            <a:r>
              <a:rPr lang="en-US" sz="2000" baseline="-25000" dirty="0"/>
              <a:t>n</a:t>
            </a:r>
            <a:r>
              <a:rPr lang="en-US" sz="2000" dirty="0"/>
              <a:t>): BNL measurements at I</a:t>
            </a:r>
            <a:r>
              <a:rPr lang="en-US" sz="2000" baseline="-25000" dirty="0"/>
              <a:t>nom</a:t>
            </a:r>
            <a:r>
              <a:rPr lang="en-US" sz="2000" dirty="0"/>
              <a:t> vs. expected values from LBNL measurements</a:t>
            </a:r>
          </a:p>
        </p:txBody>
      </p:sp>
    </p:spTree>
    <p:extLst>
      <p:ext uri="{BB962C8B-B14F-4D97-AF65-F5344CB8AC3E}">
        <p14:creationId xmlns:p14="http://schemas.microsoft.com/office/powerpoint/2010/main" val="307019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487B-0126-D269-2A53-D456350B938F}"/>
              </a:ext>
            </a:extLst>
          </p:cNvPr>
          <p:cNvSpPr>
            <a:spLocks noGrp="1"/>
          </p:cNvSpPr>
          <p:nvPr>
            <p:ph type="title"/>
          </p:nvPr>
        </p:nvSpPr>
        <p:spPr>
          <a:xfrm>
            <a:off x="612000" y="180000"/>
            <a:ext cx="7920000" cy="584055"/>
          </a:xfrm>
        </p:spPr>
        <p:txBody>
          <a:bodyPr/>
          <a:lstStyle/>
          <a:p>
            <a:r>
              <a:rPr lang="en-US" dirty="0"/>
              <a:t>Warm Measurements</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0F17B93-71CE-CBA5-028E-EF964257F1A9}"/>
                  </a:ext>
                </a:extLst>
              </p14:cNvPr>
              <p14:cNvContentPartPr/>
              <p14:nvPr/>
            </p14:nvContentPartPr>
            <p14:xfrm>
              <a:off x="914265" y="128698"/>
              <a:ext cx="360" cy="360"/>
            </p14:xfrm>
          </p:contentPart>
        </mc:Choice>
        <mc:Fallback xmlns="">
          <p:pic>
            <p:nvPicPr>
              <p:cNvPr id="21" name="Ink 20">
                <a:extLst>
                  <a:ext uri="{FF2B5EF4-FFF2-40B4-BE49-F238E27FC236}">
                    <a16:creationId xmlns:a16="http://schemas.microsoft.com/office/drawing/2014/main" id="{20F17B93-71CE-CBA5-028E-EF964257F1A9}"/>
                  </a:ext>
                </a:extLst>
              </p:cNvPr>
              <p:cNvPicPr/>
              <p:nvPr/>
            </p:nvPicPr>
            <p:blipFill>
              <a:blip r:embed="rId3"/>
              <a:stretch>
                <a:fillRect/>
              </a:stretch>
            </p:blipFill>
            <p:spPr>
              <a:xfrm>
                <a:off x="851265" y="65698"/>
                <a:ext cx="126000" cy="126000"/>
              </a:xfrm>
              <a:prstGeom prst="rect">
                <a:avLst/>
              </a:prstGeom>
            </p:spPr>
          </p:pic>
        </mc:Fallback>
      </mc:AlternateContent>
      <p:sp>
        <p:nvSpPr>
          <p:cNvPr id="4" name="Slide Number Placeholder 3">
            <a:extLst>
              <a:ext uri="{FF2B5EF4-FFF2-40B4-BE49-F238E27FC236}">
                <a16:creationId xmlns:a16="http://schemas.microsoft.com/office/drawing/2014/main" id="{C92C1650-FC03-DFD0-6D54-243DB6B0FB98}"/>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5</a:t>
            </a:fld>
            <a:endParaRPr lang="fr-FR" dirty="0"/>
          </a:p>
        </p:txBody>
      </p:sp>
      <p:sp>
        <p:nvSpPr>
          <p:cNvPr id="6" name="Footer Placeholder 4">
            <a:extLst>
              <a:ext uri="{FF2B5EF4-FFF2-40B4-BE49-F238E27FC236}">
                <a16:creationId xmlns:a16="http://schemas.microsoft.com/office/drawing/2014/main" id="{1DFF35D0-E9E1-3651-0017-2481AE8363D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pic>
        <p:nvPicPr>
          <p:cNvPr id="14" name="Picture 13">
            <a:extLst>
              <a:ext uri="{FF2B5EF4-FFF2-40B4-BE49-F238E27FC236}">
                <a16:creationId xmlns:a16="http://schemas.microsoft.com/office/drawing/2014/main" id="{A121572C-8C2C-2FA4-B666-6E31491DB20A}"/>
              </a:ext>
            </a:extLst>
          </p:cNvPr>
          <p:cNvPicPr>
            <a:picLocks noChangeAspect="1"/>
          </p:cNvPicPr>
          <p:nvPr/>
        </p:nvPicPr>
        <p:blipFill>
          <a:blip r:embed="rId4"/>
          <a:stretch>
            <a:fillRect/>
          </a:stretch>
        </p:blipFill>
        <p:spPr>
          <a:xfrm>
            <a:off x="169987" y="1628799"/>
            <a:ext cx="2150088" cy="2190725"/>
          </a:xfrm>
          <a:prstGeom prst="rect">
            <a:avLst/>
          </a:prstGeom>
        </p:spPr>
      </p:pic>
      <p:pic>
        <p:nvPicPr>
          <p:cNvPr id="15" name="Picture 14">
            <a:extLst>
              <a:ext uri="{FF2B5EF4-FFF2-40B4-BE49-F238E27FC236}">
                <a16:creationId xmlns:a16="http://schemas.microsoft.com/office/drawing/2014/main" id="{0280F2F0-5445-58C7-B6CA-EC9101A6F124}"/>
              </a:ext>
            </a:extLst>
          </p:cNvPr>
          <p:cNvPicPr>
            <a:picLocks noChangeAspect="1"/>
          </p:cNvPicPr>
          <p:nvPr/>
        </p:nvPicPr>
        <p:blipFill>
          <a:blip r:embed="rId5"/>
          <a:stretch>
            <a:fillRect/>
          </a:stretch>
        </p:blipFill>
        <p:spPr>
          <a:xfrm>
            <a:off x="169987" y="3876845"/>
            <a:ext cx="2150088" cy="2201631"/>
          </a:xfrm>
          <a:prstGeom prst="rect">
            <a:avLst/>
          </a:prstGeom>
        </p:spPr>
      </p:pic>
      <p:pic>
        <p:nvPicPr>
          <p:cNvPr id="16" name="Picture 15">
            <a:extLst>
              <a:ext uri="{FF2B5EF4-FFF2-40B4-BE49-F238E27FC236}">
                <a16:creationId xmlns:a16="http://schemas.microsoft.com/office/drawing/2014/main" id="{ADCAB54C-555F-47E1-79DD-552AA803B991}"/>
              </a:ext>
            </a:extLst>
          </p:cNvPr>
          <p:cNvPicPr>
            <a:picLocks noChangeAspect="1"/>
          </p:cNvPicPr>
          <p:nvPr/>
        </p:nvPicPr>
        <p:blipFill>
          <a:blip r:embed="rId6"/>
          <a:stretch>
            <a:fillRect/>
          </a:stretch>
        </p:blipFill>
        <p:spPr>
          <a:xfrm>
            <a:off x="2339751" y="1631554"/>
            <a:ext cx="2147383" cy="2187970"/>
          </a:xfrm>
          <a:prstGeom prst="rect">
            <a:avLst/>
          </a:prstGeom>
        </p:spPr>
      </p:pic>
      <p:pic>
        <p:nvPicPr>
          <p:cNvPr id="17" name="Picture 16">
            <a:extLst>
              <a:ext uri="{FF2B5EF4-FFF2-40B4-BE49-F238E27FC236}">
                <a16:creationId xmlns:a16="http://schemas.microsoft.com/office/drawing/2014/main" id="{B7722207-6A70-3C58-45DF-AD62EF9A54A6}"/>
              </a:ext>
            </a:extLst>
          </p:cNvPr>
          <p:cNvPicPr>
            <a:picLocks noChangeAspect="1"/>
          </p:cNvPicPr>
          <p:nvPr/>
        </p:nvPicPr>
        <p:blipFill>
          <a:blip r:embed="rId7"/>
          <a:stretch>
            <a:fillRect/>
          </a:stretch>
        </p:blipFill>
        <p:spPr>
          <a:xfrm>
            <a:off x="2339751" y="3879643"/>
            <a:ext cx="2140586" cy="2198833"/>
          </a:xfrm>
          <a:prstGeom prst="rect">
            <a:avLst/>
          </a:prstGeom>
        </p:spPr>
      </p:pic>
      <p:pic>
        <p:nvPicPr>
          <p:cNvPr id="18" name="Picture 17">
            <a:extLst>
              <a:ext uri="{FF2B5EF4-FFF2-40B4-BE49-F238E27FC236}">
                <a16:creationId xmlns:a16="http://schemas.microsoft.com/office/drawing/2014/main" id="{CA347E7C-16CF-FC58-BFD6-F08B8BDDCAA7}"/>
              </a:ext>
            </a:extLst>
          </p:cNvPr>
          <p:cNvPicPr>
            <a:picLocks noChangeAspect="1"/>
          </p:cNvPicPr>
          <p:nvPr/>
        </p:nvPicPr>
        <p:blipFill>
          <a:blip r:embed="rId8"/>
          <a:stretch>
            <a:fillRect/>
          </a:stretch>
        </p:blipFill>
        <p:spPr>
          <a:xfrm>
            <a:off x="4514846" y="1628799"/>
            <a:ext cx="2146691" cy="2190725"/>
          </a:xfrm>
          <a:prstGeom prst="rect">
            <a:avLst/>
          </a:prstGeom>
        </p:spPr>
      </p:pic>
      <p:pic>
        <p:nvPicPr>
          <p:cNvPr id="19" name="Picture 18">
            <a:extLst>
              <a:ext uri="{FF2B5EF4-FFF2-40B4-BE49-F238E27FC236}">
                <a16:creationId xmlns:a16="http://schemas.microsoft.com/office/drawing/2014/main" id="{8C807464-9382-89AF-660D-D5F11FCF432E}"/>
              </a:ext>
            </a:extLst>
          </p:cNvPr>
          <p:cNvPicPr>
            <a:picLocks noChangeAspect="1"/>
          </p:cNvPicPr>
          <p:nvPr/>
        </p:nvPicPr>
        <p:blipFill>
          <a:blip r:embed="rId9"/>
          <a:stretch>
            <a:fillRect/>
          </a:stretch>
        </p:blipFill>
        <p:spPr>
          <a:xfrm>
            <a:off x="4518269" y="3879643"/>
            <a:ext cx="2147056" cy="2190725"/>
          </a:xfrm>
          <a:prstGeom prst="rect">
            <a:avLst/>
          </a:prstGeom>
        </p:spPr>
      </p:pic>
      <p:pic>
        <p:nvPicPr>
          <p:cNvPr id="20" name="Picture 19">
            <a:extLst>
              <a:ext uri="{FF2B5EF4-FFF2-40B4-BE49-F238E27FC236}">
                <a16:creationId xmlns:a16="http://schemas.microsoft.com/office/drawing/2014/main" id="{0C65C35B-F614-425C-E312-8ED136DF86FD}"/>
              </a:ext>
            </a:extLst>
          </p:cNvPr>
          <p:cNvPicPr>
            <a:picLocks noChangeAspect="1"/>
          </p:cNvPicPr>
          <p:nvPr/>
        </p:nvPicPr>
        <p:blipFill>
          <a:blip r:embed="rId10"/>
          <a:stretch>
            <a:fillRect/>
          </a:stretch>
        </p:blipFill>
        <p:spPr>
          <a:xfrm>
            <a:off x="6692760" y="1631554"/>
            <a:ext cx="2093316" cy="2187970"/>
          </a:xfrm>
          <a:prstGeom prst="rect">
            <a:avLst/>
          </a:prstGeom>
        </p:spPr>
      </p:pic>
      <p:pic>
        <p:nvPicPr>
          <p:cNvPr id="22" name="Picture 21">
            <a:extLst>
              <a:ext uri="{FF2B5EF4-FFF2-40B4-BE49-F238E27FC236}">
                <a16:creationId xmlns:a16="http://schemas.microsoft.com/office/drawing/2014/main" id="{B3D6C807-371E-62CB-39A5-C5F71E7EB38C}"/>
              </a:ext>
            </a:extLst>
          </p:cNvPr>
          <p:cNvPicPr>
            <a:picLocks noChangeAspect="1"/>
          </p:cNvPicPr>
          <p:nvPr/>
        </p:nvPicPr>
        <p:blipFill>
          <a:blip r:embed="rId11"/>
          <a:stretch>
            <a:fillRect/>
          </a:stretch>
        </p:blipFill>
        <p:spPr>
          <a:xfrm>
            <a:off x="6692760" y="3876844"/>
            <a:ext cx="2093316" cy="2193523"/>
          </a:xfrm>
          <a:prstGeom prst="rect">
            <a:avLst/>
          </a:prstGeom>
        </p:spPr>
      </p:pic>
      <p:sp>
        <p:nvSpPr>
          <p:cNvPr id="23" name="TextBox 22">
            <a:extLst>
              <a:ext uri="{FF2B5EF4-FFF2-40B4-BE49-F238E27FC236}">
                <a16:creationId xmlns:a16="http://schemas.microsoft.com/office/drawing/2014/main" id="{6ED0DA46-2D74-5C06-CD97-AB7F61D8DC18}"/>
              </a:ext>
            </a:extLst>
          </p:cNvPr>
          <p:cNvSpPr txBox="1"/>
          <p:nvPr/>
        </p:nvSpPr>
        <p:spPr>
          <a:xfrm>
            <a:off x="282948" y="901032"/>
            <a:ext cx="8690841"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Very good consistency between LBNL before shipping and BNL (example from magnet 17)</a:t>
            </a:r>
          </a:p>
          <a:p>
            <a:pPr marL="285750" indent="-285750">
              <a:buFont typeface="Arial" panose="020B0604020202020204" pitchFamily="34" charset="0"/>
              <a:buChar char="•"/>
            </a:pPr>
            <a:r>
              <a:rPr lang="en-US" sz="1600" dirty="0"/>
              <a:t>Comparison was useful for measurement system verification/calibration in early magnet </a:t>
            </a:r>
          </a:p>
        </p:txBody>
      </p:sp>
    </p:spTree>
    <p:extLst>
      <p:ext uri="{BB962C8B-B14F-4D97-AF65-F5344CB8AC3E}">
        <p14:creationId xmlns:p14="http://schemas.microsoft.com/office/powerpoint/2010/main" val="25253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487B-0126-D269-2A53-D456350B938F}"/>
              </a:ext>
            </a:extLst>
          </p:cNvPr>
          <p:cNvSpPr>
            <a:spLocks noGrp="1"/>
          </p:cNvSpPr>
          <p:nvPr>
            <p:ph type="title"/>
          </p:nvPr>
        </p:nvSpPr>
        <p:spPr/>
        <p:txBody>
          <a:bodyPr/>
          <a:lstStyle/>
          <a:p>
            <a:r>
              <a:rPr lang="en-US" dirty="0"/>
              <a:t>Integrated transfer function variations </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0F17B93-71CE-CBA5-028E-EF964257F1A9}"/>
                  </a:ext>
                </a:extLst>
              </p14:cNvPr>
              <p14:cNvContentPartPr/>
              <p14:nvPr/>
            </p14:nvContentPartPr>
            <p14:xfrm>
              <a:off x="914265" y="128698"/>
              <a:ext cx="360" cy="360"/>
            </p14:xfrm>
          </p:contentPart>
        </mc:Choice>
        <mc:Fallback xmlns="">
          <p:pic>
            <p:nvPicPr>
              <p:cNvPr id="21" name="Ink 20">
                <a:extLst>
                  <a:ext uri="{FF2B5EF4-FFF2-40B4-BE49-F238E27FC236}">
                    <a16:creationId xmlns:a16="http://schemas.microsoft.com/office/drawing/2014/main" id="{20F17B93-71CE-CBA5-028E-EF964257F1A9}"/>
                  </a:ext>
                </a:extLst>
              </p:cNvPr>
              <p:cNvPicPr/>
              <p:nvPr/>
            </p:nvPicPr>
            <p:blipFill>
              <a:blip r:embed="rId3"/>
              <a:stretch>
                <a:fillRect/>
              </a:stretch>
            </p:blipFill>
            <p:spPr>
              <a:xfrm>
                <a:off x="851265" y="65698"/>
                <a:ext cx="126000" cy="126000"/>
              </a:xfrm>
              <a:prstGeom prst="rect">
                <a:avLst/>
              </a:prstGeom>
            </p:spPr>
          </p:pic>
        </mc:Fallback>
      </mc:AlternateContent>
      <p:sp>
        <p:nvSpPr>
          <p:cNvPr id="4" name="Slide Number Placeholder 3">
            <a:extLst>
              <a:ext uri="{FF2B5EF4-FFF2-40B4-BE49-F238E27FC236}">
                <a16:creationId xmlns:a16="http://schemas.microsoft.com/office/drawing/2014/main" id="{C92C1650-FC03-DFD0-6D54-243DB6B0FB98}"/>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6</a:t>
            </a:fld>
            <a:endParaRPr lang="fr-FR" dirty="0"/>
          </a:p>
        </p:txBody>
      </p:sp>
      <p:sp>
        <p:nvSpPr>
          <p:cNvPr id="6" name="Footer Placeholder 4">
            <a:extLst>
              <a:ext uri="{FF2B5EF4-FFF2-40B4-BE49-F238E27FC236}">
                <a16:creationId xmlns:a16="http://schemas.microsoft.com/office/drawing/2014/main" id="{1DFF35D0-E9E1-3651-0017-2481AE8363D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pic>
        <p:nvPicPr>
          <p:cNvPr id="7" name="Picture 6">
            <a:extLst>
              <a:ext uri="{FF2B5EF4-FFF2-40B4-BE49-F238E27FC236}">
                <a16:creationId xmlns:a16="http://schemas.microsoft.com/office/drawing/2014/main" id="{088DBBBB-FE50-4559-6ED9-CE6F8403A8E6}"/>
              </a:ext>
            </a:extLst>
          </p:cNvPr>
          <p:cNvPicPr>
            <a:picLocks noChangeAspect="1"/>
          </p:cNvPicPr>
          <p:nvPr/>
        </p:nvPicPr>
        <p:blipFill>
          <a:blip r:embed="rId4"/>
          <a:stretch>
            <a:fillRect/>
          </a:stretch>
        </p:blipFill>
        <p:spPr>
          <a:xfrm>
            <a:off x="798666" y="963337"/>
            <a:ext cx="7390515" cy="4367753"/>
          </a:xfrm>
          <a:prstGeom prst="rect">
            <a:avLst/>
          </a:prstGeom>
        </p:spPr>
      </p:pic>
      <p:sp>
        <p:nvSpPr>
          <p:cNvPr id="8" name="TextBox 7">
            <a:extLst>
              <a:ext uri="{FF2B5EF4-FFF2-40B4-BE49-F238E27FC236}">
                <a16:creationId xmlns:a16="http://schemas.microsoft.com/office/drawing/2014/main" id="{12B217C3-1AAA-CA68-888E-B615975F75FC}"/>
              </a:ext>
            </a:extLst>
          </p:cNvPr>
          <p:cNvSpPr txBox="1"/>
          <p:nvPr/>
        </p:nvSpPr>
        <p:spPr>
          <a:xfrm>
            <a:off x="310250" y="5229200"/>
            <a:ext cx="8438214"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Allowed integrated gradient variation of ±3T from average corresponds to ± 27 units</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Using integrated TF instead than integrated gradient to include measurements taken at different current (due to change in Inom or test-related)</a:t>
            </a:r>
          </a:p>
        </p:txBody>
      </p:sp>
    </p:spTree>
    <p:extLst>
      <p:ext uri="{BB962C8B-B14F-4D97-AF65-F5344CB8AC3E}">
        <p14:creationId xmlns:p14="http://schemas.microsoft.com/office/powerpoint/2010/main" val="116949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487B-0126-D269-2A53-D456350B938F}"/>
              </a:ext>
            </a:extLst>
          </p:cNvPr>
          <p:cNvSpPr>
            <a:spLocks noGrp="1"/>
          </p:cNvSpPr>
          <p:nvPr>
            <p:ph type="title"/>
          </p:nvPr>
        </p:nvSpPr>
        <p:spPr/>
        <p:txBody>
          <a:bodyPr/>
          <a:lstStyle/>
          <a:p>
            <a:r>
              <a:rPr lang="en-US" dirty="0"/>
              <a:t>Field Angle</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0F17B93-71CE-CBA5-028E-EF964257F1A9}"/>
                  </a:ext>
                </a:extLst>
              </p14:cNvPr>
              <p14:cNvContentPartPr/>
              <p14:nvPr/>
            </p14:nvContentPartPr>
            <p14:xfrm>
              <a:off x="914265" y="128698"/>
              <a:ext cx="360" cy="360"/>
            </p14:xfrm>
          </p:contentPart>
        </mc:Choice>
        <mc:Fallback xmlns="">
          <p:pic>
            <p:nvPicPr>
              <p:cNvPr id="21" name="Ink 20">
                <a:extLst>
                  <a:ext uri="{FF2B5EF4-FFF2-40B4-BE49-F238E27FC236}">
                    <a16:creationId xmlns:a16="http://schemas.microsoft.com/office/drawing/2014/main" id="{20F17B93-71CE-CBA5-028E-EF964257F1A9}"/>
                  </a:ext>
                </a:extLst>
              </p:cNvPr>
              <p:cNvPicPr/>
              <p:nvPr/>
            </p:nvPicPr>
            <p:blipFill>
              <a:blip r:embed="rId3"/>
              <a:stretch>
                <a:fillRect/>
              </a:stretch>
            </p:blipFill>
            <p:spPr>
              <a:xfrm>
                <a:off x="851265" y="65698"/>
                <a:ext cx="126000" cy="126000"/>
              </a:xfrm>
              <a:prstGeom prst="rect">
                <a:avLst/>
              </a:prstGeom>
            </p:spPr>
          </p:pic>
        </mc:Fallback>
      </mc:AlternateContent>
      <p:sp>
        <p:nvSpPr>
          <p:cNvPr id="4" name="Slide Number Placeholder 3">
            <a:extLst>
              <a:ext uri="{FF2B5EF4-FFF2-40B4-BE49-F238E27FC236}">
                <a16:creationId xmlns:a16="http://schemas.microsoft.com/office/drawing/2014/main" id="{C92C1650-FC03-DFD0-6D54-243DB6B0FB98}"/>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7</a:t>
            </a:fld>
            <a:endParaRPr lang="fr-FR" dirty="0"/>
          </a:p>
        </p:txBody>
      </p:sp>
      <p:sp>
        <p:nvSpPr>
          <p:cNvPr id="6" name="Footer Placeholder 4">
            <a:extLst>
              <a:ext uri="{FF2B5EF4-FFF2-40B4-BE49-F238E27FC236}">
                <a16:creationId xmlns:a16="http://schemas.microsoft.com/office/drawing/2014/main" id="{1DFF35D0-E9E1-3651-0017-2481AE8363D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sp>
        <p:nvSpPr>
          <p:cNvPr id="8" name="TextBox 7">
            <a:extLst>
              <a:ext uri="{FF2B5EF4-FFF2-40B4-BE49-F238E27FC236}">
                <a16:creationId xmlns:a16="http://schemas.microsoft.com/office/drawing/2014/main" id="{12B217C3-1AAA-CA68-888E-B615975F75FC}"/>
              </a:ext>
            </a:extLst>
          </p:cNvPr>
          <p:cNvSpPr txBox="1"/>
          <p:nvPr/>
        </p:nvSpPr>
        <p:spPr>
          <a:xfrm>
            <a:off x="430906" y="3649676"/>
            <a:ext cx="4075091" cy="2308324"/>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Limited data available: overlapping probe method is feasible but not regularly used in vertical test; and few CA measurements to date.</a:t>
            </a: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Straight section seems stable from fabrication to vertical test and cryo-assembly. Some changes observed in the ends would merit further study</a:t>
            </a:r>
          </a:p>
        </p:txBody>
      </p:sp>
      <p:pic>
        <p:nvPicPr>
          <p:cNvPr id="3" name="Picture 2">
            <a:extLst>
              <a:ext uri="{FF2B5EF4-FFF2-40B4-BE49-F238E27FC236}">
                <a16:creationId xmlns:a16="http://schemas.microsoft.com/office/drawing/2014/main" id="{16A75692-E71C-C046-7F04-4516FB325FDF}"/>
              </a:ext>
            </a:extLst>
          </p:cNvPr>
          <p:cNvPicPr>
            <a:picLocks noChangeAspect="1"/>
          </p:cNvPicPr>
          <p:nvPr/>
        </p:nvPicPr>
        <p:blipFill>
          <a:blip r:embed="rId4"/>
          <a:stretch>
            <a:fillRect/>
          </a:stretch>
        </p:blipFill>
        <p:spPr>
          <a:xfrm>
            <a:off x="4613307" y="900000"/>
            <a:ext cx="4123257" cy="2601008"/>
          </a:xfrm>
          <a:prstGeom prst="rect">
            <a:avLst/>
          </a:prstGeom>
        </p:spPr>
      </p:pic>
      <p:pic>
        <p:nvPicPr>
          <p:cNvPr id="5" name="Picture 4">
            <a:extLst>
              <a:ext uri="{FF2B5EF4-FFF2-40B4-BE49-F238E27FC236}">
                <a16:creationId xmlns:a16="http://schemas.microsoft.com/office/drawing/2014/main" id="{4E998367-7724-361E-D741-C23EEF3933CE}"/>
              </a:ext>
            </a:extLst>
          </p:cNvPr>
          <p:cNvPicPr>
            <a:picLocks noChangeAspect="1"/>
          </p:cNvPicPr>
          <p:nvPr/>
        </p:nvPicPr>
        <p:blipFill>
          <a:blip r:embed="rId5"/>
          <a:stretch>
            <a:fillRect/>
          </a:stretch>
        </p:blipFill>
        <p:spPr>
          <a:xfrm>
            <a:off x="537432" y="900000"/>
            <a:ext cx="3968565" cy="2537883"/>
          </a:xfrm>
          <a:prstGeom prst="rect">
            <a:avLst/>
          </a:prstGeom>
        </p:spPr>
      </p:pic>
      <p:pic>
        <p:nvPicPr>
          <p:cNvPr id="7" name="Picture 6">
            <a:extLst>
              <a:ext uri="{FF2B5EF4-FFF2-40B4-BE49-F238E27FC236}">
                <a16:creationId xmlns:a16="http://schemas.microsoft.com/office/drawing/2014/main" id="{FD4B73F7-5FFE-0F5A-E9B9-CB4527CE5F50}"/>
              </a:ext>
            </a:extLst>
          </p:cNvPr>
          <p:cNvPicPr>
            <a:picLocks noChangeAspect="1"/>
          </p:cNvPicPr>
          <p:nvPr/>
        </p:nvPicPr>
        <p:blipFill>
          <a:blip r:embed="rId6"/>
          <a:stretch>
            <a:fillRect/>
          </a:stretch>
        </p:blipFill>
        <p:spPr>
          <a:xfrm>
            <a:off x="4505997" y="3550085"/>
            <a:ext cx="4090933" cy="2664296"/>
          </a:xfrm>
          <a:prstGeom prst="rect">
            <a:avLst/>
          </a:prstGeom>
        </p:spPr>
      </p:pic>
    </p:spTree>
    <p:extLst>
      <p:ext uri="{BB962C8B-B14F-4D97-AF65-F5344CB8AC3E}">
        <p14:creationId xmlns:p14="http://schemas.microsoft.com/office/powerpoint/2010/main" val="158510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487B-0126-D269-2A53-D456350B938F}"/>
              </a:ext>
            </a:extLst>
          </p:cNvPr>
          <p:cNvSpPr>
            <a:spLocks noGrp="1"/>
          </p:cNvSpPr>
          <p:nvPr>
            <p:ph type="title"/>
          </p:nvPr>
        </p:nvSpPr>
        <p:spPr/>
        <p:txBody>
          <a:bodyPr/>
          <a:lstStyle/>
          <a:p>
            <a:r>
              <a:rPr lang="en-US" dirty="0"/>
              <a:t>Summary Points</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0F17B93-71CE-CBA5-028E-EF964257F1A9}"/>
                  </a:ext>
                </a:extLst>
              </p14:cNvPr>
              <p14:cNvContentPartPr/>
              <p14:nvPr/>
            </p14:nvContentPartPr>
            <p14:xfrm>
              <a:off x="914265" y="128698"/>
              <a:ext cx="360" cy="360"/>
            </p14:xfrm>
          </p:contentPart>
        </mc:Choice>
        <mc:Fallback xmlns="">
          <p:pic>
            <p:nvPicPr>
              <p:cNvPr id="21" name="Ink 20">
                <a:extLst>
                  <a:ext uri="{FF2B5EF4-FFF2-40B4-BE49-F238E27FC236}">
                    <a16:creationId xmlns:a16="http://schemas.microsoft.com/office/drawing/2014/main" id="{20F17B93-71CE-CBA5-028E-EF964257F1A9}"/>
                  </a:ext>
                </a:extLst>
              </p:cNvPr>
              <p:cNvPicPr/>
              <p:nvPr/>
            </p:nvPicPr>
            <p:blipFill>
              <a:blip r:embed="rId4"/>
              <a:stretch>
                <a:fillRect/>
              </a:stretch>
            </p:blipFill>
            <p:spPr>
              <a:xfrm>
                <a:off x="851265" y="66058"/>
                <a:ext cx="126000" cy="126000"/>
              </a:xfrm>
              <a:prstGeom prst="rect">
                <a:avLst/>
              </a:prstGeom>
            </p:spPr>
          </p:pic>
        </mc:Fallback>
      </mc:AlternateContent>
      <p:sp>
        <p:nvSpPr>
          <p:cNvPr id="4" name="Slide Number Placeholder 3">
            <a:extLst>
              <a:ext uri="{FF2B5EF4-FFF2-40B4-BE49-F238E27FC236}">
                <a16:creationId xmlns:a16="http://schemas.microsoft.com/office/drawing/2014/main" id="{C92C1650-FC03-DFD0-6D54-243DB6B0FB98}"/>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8</a:t>
            </a:fld>
            <a:endParaRPr lang="fr-FR" dirty="0"/>
          </a:p>
        </p:txBody>
      </p:sp>
      <p:sp>
        <p:nvSpPr>
          <p:cNvPr id="6" name="Footer Placeholder 4">
            <a:extLst>
              <a:ext uri="{FF2B5EF4-FFF2-40B4-BE49-F238E27FC236}">
                <a16:creationId xmlns:a16="http://schemas.microsoft.com/office/drawing/2014/main" id="{1DFF35D0-E9E1-3651-0017-2481AE8363D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sp>
        <p:nvSpPr>
          <p:cNvPr id="7" name="Content Placeholder 2">
            <a:extLst>
              <a:ext uri="{FF2B5EF4-FFF2-40B4-BE49-F238E27FC236}">
                <a16:creationId xmlns:a16="http://schemas.microsoft.com/office/drawing/2014/main" id="{20DD46B7-2C15-BED5-9DEA-3A36CD565684}"/>
              </a:ext>
            </a:extLst>
          </p:cNvPr>
          <p:cNvSpPr>
            <a:spLocks noGrp="1"/>
          </p:cNvSpPr>
          <p:nvPr>
            <p:ph idx="1"/>
          </p:nvPr>
        </p:nvSpPr>
        <p:spPr>
          <a:xfrm>
            <a:off x="405187" y="1075121"/>
            <a:ext cx="8333625" cy="5102991"/>
          </a:xfrm>
        </p:spPr>
        <p:txBody>
          <a:bodyPr>
            <a:noAutofit/>
          </a:bodyPr>
          <a:lstStyle/>
          <a:p>
            <a:pPr marL="0" indent="0">
              <a:spcBef>
                <a:spcPts val="0"/>
              </a:spcBef>
              <a:spcAft>
                <a:spcPts val="600"/>
              </a:spcAft>
              <a:buNone/>
            </a:pPr>
            <a:r>
              <a:rPr lang="en-US" sz="1500" u="sng" dirty="0">
                <a:latin typeface="+mj-lt"/>
                <a:cs typeface="Calibri" panose="020F0502020204030204" pitchFamily="34" charset="0"/>
              </a:rPr>
              <a:t>Field harmonics</a:t>
            </a:r>
            <a:r>
              <a:rPr lang="en-US" sz="1500" dirty="0">
                <a:latin typeface="+mj-lt"/>
                <a:cs typeface="Calibri" panose="020F0502020204030204" pitchFamily="34" charset="0"/>
              </a:rPr>
              <a:t>: </a:t>
            </a:r>
          </a:p>
          <a:p>
            <a:pPr>
              <a:spcBef>
                <a:spcPts val="0"/>
              </a:spcBef>
              <a:spcAft>
                <a:spcPts val="600"/>
              </a:spcAft>
            </a:pPr>
            <a:r>
              <a:rPr lang="en-US" sz="1500" dirty="0">
                <a:latin typeface="+mj-lt"/>
                <a:cs typeface="Calibri" panose="020F0502020204030204" pitchFamily="34" charset="0"/>
              </a:rPr>
              <a:t>Using the warm measurements at LBNL and the calculated magnetic shim correction after cool-down and powering, we can estimate the BNL harmonics at nominal within ~1 unit, which is </a:t>
            </a:r>
            <a:r>
              <a:rPr lang="en-US" sz="1500" dirty="0">
                <a:solidFill>
                  <a:srgbClr val="0070C0"/>
                </a:solidFill>
                <a:latin typeface="+mj-lt"/>
                <a:cs typeface="Calibri" panose="020F0502020204030204" pitchFamily="34" charset="0"/>
              </a:rPr>
              <a:t>generally sufficient to assess if we will be within boundaries or at risk to exceed them</a:t>
            </a:r>
            <a:r>
              <a:rPr lang="en-US" sz="1500" dirty="0">
                <a:latin typeface="+mj-lt"/>
                <a:cs typeface="Calibri" panose="020F0502020204030204" pitchFamily="34" charset="0"/>
              </a:rPr>
              <a:t>  </a:t>
            </a:r>
          </a:p>
          <a:p>
            <a:pPr marL="0" indent="0">
              <a:spcBef>
                <a:spcPts val="0"/>
              </a:spcBef>
              <a:spcAft>
                <a:spcPts val="600"/>
              </a:spcAft>
              <a:buNone/>
            </a:pPr>
            <a:r>
              <a:rPr lang="en-US" sz="1500" u="sng" dirty="0">
                <a:latin typeface="+mj-lt"/>
                <a:cs typeface="Calibri" panose="020F0502020204030204" pitchFamily="34" charset="0"/>
              </a:rPr>
              <a:t>Integrated gradient</a:t>
            </a:r>
            <a:r>
              <a:rPr lang="en-US" sz="1500" dirty="0">
                <a:latin typeface="+mj-lt"/>
                <a:cs typeface="Calibri" panose="020F0502020204030204" pitchFamily="34" charset="0"/>
              </a:rPr>
              <a:t>: </a:t>
            </a:r>
          </a:p>
          <a:p>
            <a:pPr>
              <a:spcBef>
                <a:spcPts val="0"/>
              </a:spcBef>
              <a:spcAft>
                <a:spcPts val="600"/>
              </a:spcAft>
            </a:pPr>
            <a:r>
              <a:rPr lang="en-US" sz="1500" dirty="0">
                <a:solidFill>
                  <a:srgbClr val="0070C0"/>
                </a:solidFill>
                <a:latin typeface="+mj-lt"/>
                <a:cs typeface="Calibri" panose="020F0502020204030204" pitchFamily="34" charset="0"/>
              </a:rPr>
              <a:t>Variations from magnet to magnet are close to the acceptance limits</a:t>
            </a:r>
            <a:r>
              <a:rPr lang="en-US" sz="1500" dirty="0">
                <a:latin typeface="+mj-lt"/>
                <a:cs typeface="Calibri" panose="020F0502020204030204" pitchFamily="34" charset="0"/>
              </a:rPr>
              <a:t> and there is no clear correlation in the changes from warm to cold. </a:t>
            </a:r>
          </a:p>
          <a:p>
            <a:pPr marL="0" indent="0">
              <a:spcBef>
                <a:spcPts val="0"/>
              </a:spcBef>
              <a:spcAft>
                <a:spcPts val="600"/>
              </a:spcAft>
              <a:buNone/>
            </a:pPr>
            <a:r>
              <a:rPr lang="en-US" sz="1500" u="sng" dirty="0">
                <a:latin typeface="+mj-lt"/>
                <a:cs typeface="Calibri" panose="020F0502020204030204" pitchFamily="34" charset="0"/>
              </a:rPr>
              <a:t>Field angle</a:t>
            </a:r>
            <a:r>
              <a:rPr lang="en-US" sz="1500" dirty="0">
                <a:latin typeface="+mj-lt"/>
                <a:cs typeface="Calibri" panose="020F0502020204030204" pitchFamily="34" charset="0"/>
              </a:rPr>
              <a:t>: </a:t>
            </a:r>
          </a:p>
          <a:p>
            <a:pPr>
              <a:spcBef>
                <a:spcPts val="0"/>
              </a:spcBef>
              <a:spcAft>
                <a:spcPts val="600"/>
              </a:spcAft>
            </a:pPr>
            <a:r>
              <a:rPr lang="en-US" sz="1500" dirty="0">
                <a:latin typeface="+mj-lt"/>
                <a:cs typeface="Calibri" panose="020F0502020204030204" pitchFamily="34" charset="0"/>
              </a:rPr>
              <a:t>Overlapping probe measurement at BNL could be considered when LBNL measurement indicates a </a:t>
            </a:r>
            <a:r>
              <a:rPr lang="en-US" sz="1500" dirty="0">
                <a:solidFill>
                  <a:srgbClr val="0070C0"/>
                </a:solidFill>
                <a:latin typeface="+mj-lt"/>
                <a:cs typeface="Calibri" panose="020F0502020204030204" pitchFamily="34" charset="0"/>
              </a:rPr>
              <a:t>risk of not meeting acceptance requirements</a:t>
            </a:r>
          </a:p>
          <a:p>
            <a:pPr marL="0" indent="0">
              <a:spcBef>
                <a:spcPts val="0"/>
              </a:spcBef>
              <a:spcAft>
                <a:spcPts val="600"/>
              </a:spcAft>
              <a:buNone/>
            </a:pPr>
            <a:endParaRPr lang="en-US" sz="1500" dirty="0">
              <a:latin typeface="+mj-lt"/>
              <a:cs typeface="Calibri" panose="020F0502020204030204" pitchFamily="34" charset="0"/>
            </a:endParaRPr>
          </a:p>
          <a:p>
            <a:pPr marL="0" indent="0" algn="ctr">
              <a:spcBef>
                <a:spcPts val="0"/>
              </a:spcBef>
              <a:spcAft>
                <a:spcPts val="600"/>
              </a:spcAft>
              <a:buNone/>
            </a:pPr>
            <a:r>
              <a:rPr lang="en-US" sz="1500" i="1" dirty="0">
                <a:latin typeface="+mj-lt"/>
                <a:cs typeface="Calibri" panose="020F0502020204030204" pitchFamily="34" charset="0"/>
              </a:rPr>
              <a:t>Possible approach for future magnets</a:t>
            </a:r>
          </a:p>
          <a:p>
            <a:pPr marL="0" indent="0">
              <a:spcBef>
                <a:spcPts val="0"/>
              </a:spcBef>
              <a:spcAft>
                <a:spcPts val="600"/>
              </a:spcAft>
              <a:buNone/>
            </a:pPr>
            <a:r>
              <a:rPr lang="en-US" sz="1500" dirty="0">
                <a:latin typeface="+mj-lt"/>
                <a:cs typeface="Calibri" panose="020F0502020204030204" pitchFamily="34" charset="0"/>
              </a:rPr>
              <a:t>BNL: </a:t>
            </a:r>
          </a:p>
          <a:p>
            <a:pPr>
              <a:spcBef>
                <a:spcPts val="0"/>
              </a:spcBef>
              <a:spcAft>
                <a:spcPts val="600"/>
              </a:spcAft>
            </a:pPr>
            <a:r>
              <a:rPr lang="en-US" sz="1500" dirty="0">
                <a:solidFill>
                  <a:srgbClr val="0070C0"/>
                </a:solidFill>
                <a:latin typeface="+mj-lt"/>
                <a:cs typeface="Calibri" panose="020F0502020204030204" pitchFamily="34" charset="0"/>
              </a:rPr>
              <a:t>Maintain a minimum program of measurements at nominal current</a:t>
            </a:r>
            <a:r>
              <a:rPr lang="en-US" sz="1500" dirty="0">
                <a:latin typeface="+mj-lt"/>
                <a:cs typeface="Calibri" panose="020F0502020204030204" pitchFamily="34" charset="0"/>
              </a:rPr>
              <a:t>, in particular the special z-scan to measure integrated gradient and harmonics (may also repeat after final warm-up)</a:t>
            </a:r>
          </a:p>
          <a:p>
            <a:pPr>
              <a:spcBef>
                <a:spcPts val="0"/>
              </a:spcBef>
              <a:spcAft>
                <a:spcPts val="600"/>
              </a:spcAft>
            </a:pPr>
            <a:r>
              <a:rPr lang="en-US" sz="1500" dirty="0">
                <a:latin typeface="+mj-lt"/>
                <a:cs typeface="Calibri" panose="020F0502020204030204" pitchFamily="34" charset="0"/>
              </a:rPr>
              <a:t>Additional specific measurements could be included on a case-by-case basis</a:t>
            </a:r>
          </a:p>
          <a:p>
            <a:pPr marL="0" indent="0">
              <a:spcBef>
                <a:spcPts val="0"/>
              </a:spcBef>
              <a:spcAft>
                <a:spcPts val="600"/>
              </a:spcAft>
              <a:buNone/>
            </a:pPr>
            <a:r>
              <a:rPr lang="en-US" sz="1500" dirty="0">
                <a:latin typeface="+mj-lt"/>
                <a:cs typeface="Calibri" panose="020F0502020204030204" pitchFamily="34" charset="0"/>
              </a:rPr>
              <a:t>LBNL: </a:t>
            </a:r>
          </a:p>
          <a:p>
            <a:pPr>
              <a:spcBef>
                <a:spcPts val="0"/>
              </a:spcBef>
              <a:spcAft>
                <a:spcPts val="600"/>
              </a:spcAft>
            </a:pPr>
            <a:r>
              <a:rPr lang="en-US" sz="1500" dirty="0">
                <a:solidFill>
                  <a:srgbClr val="0070C0"/>
                </a:solidFill>
                <a:latin typeface="+mj-lt"/>
                <a:cs typeface="Calibri" panose="020F0502020204030204" pitchFamily="34" charset="0"/>
              </a:rPr>
              <a:t>Consider possible savings from a reduced program</a:t>
            </a:r>
            <a:r>
              <a:rPr lang="en-US" sz="1500" dirty="0">
                <a:latin typeface="+mj-lt"/>
                <a:cs typeface="Calibri" panose="020F0502020204030204" pitchFamily="34" charset="0"/>
              </a:rPr>
              <a:t>, in connection with BNL plan</a:t>
            </a:r>
          </a:p>
        </p:txBody>
      </p:sp>
    </p:spTree>
    <p:extLst>
      <p:ext uri="{BB962C8B-B14F-4D97-AF65-F5344CB8AC3E}">
        <p14:creationId xmlns:p14="http://schemas.microsoft.com/office/powerpoint/2010/main" val="281193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487B-0126-D269-2A53-D456350B938F}"/>
              </a:ext>
            </a:extLst>
          </p:cNvPr>
          <p:cNvSpPr>
            <a:spLocks noGrp="1"/>
          </p:cNvSpPr>
          <p:nvPr>
            <p:ph type="title"/>
          </p:nvPr>
        </p:nvSpPr>
        <p:spPr>
          <a:xfrm>
            <a:off x="612000" y="180000"/>
            <a:ext cx="7920000" cy="944384"/>
          </a:xfrm>
        </p:spPr>
        <p:txBody>
          <a:bodyPr/>
          <a:lstStyle/>
          <a:p>
            <a:r>
              <a:rPr lang="en-US" dirty="0"/>
              <a:t>Acceptance Criteria for Integrated Gradient and Field Angle</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0F17B93-71CE-CBA5-028E-EF964257F1A9}"/>
                  </a:ext>
                </a:extLst>
              </p14:cNvPr>
              <p14:cNvContentPartPr/>
              <p14:nvPr/>
            </p14:nvContentPartPr>
            <p14:xfrm>
              <a:off x="914265" y="128698"/>
              <a:ext cx="360" cy="360"/>
            </p14:xfrm>
          </p:contentPart>
        </mc:Choice>
        <mc:Fallback xmlns="">
          <p:pic>
            <p:nvPicPr>
              <p:cNvPr id="21" name="Ink 20">
                <a:extLst>
                  <a:ext uri="{FF2B5EF4-FFF2-40B4-BE49-F238E27FC236}">
                    <a16:creationId xmlns:a16="http://schemas.microsoft.com/office/drawing/2014/main" id="{20F17B93-71CE-CBA5-028E-EF964257F1A9}"/>
                  </a:ext>
                </a:extLst>
              </p:cNvPr>
              <p:cNvPicPr/>
              <p:nvPr/>
            </p:nvPicPr>
            <p:blipFill>
              <a:blip r:embed="rId3"/>
              <a:stretch>
                <a:fillRect/>
              </a:stretch>
            </p:blipFill>
            <p:spPr>
              <a:xfrm>
                <a:off x="851265" y="65698"/>
                <a:ext cx="126000" cy="126000"/>
              </a:xfrm>
              <a:prstGeom prst="rect">
                <a:avLst/>
              </a:prstGeom>
            </p:spPr>
          </p:pic>
        </mc:Fallback>
      </mc:AlternateContent>
      <p:sp>
        <p:nvSpPr>
          <p:cNvPr id="4" name="Slide Number Placeholder 3">
            <a:extLst>
              <a:ext uri="{FF2B5EF4-FFF2-40B4-BE49-F238E27FC236}">
                <a16:creationId xmlns:a16="http://schemas.microsoft.com/office/drawing/2014/main" id="{C92C1650-FC03-DFD0-6D54-243DB6B0FB98}"/>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9</a:t>
            </a:fld>
            <a:endParaRPr lang="fr-FR" dirty="0"/>
          </a:p>
        </p:txBody>
      </p:sp>
      <p:sp>
        <p:nvSpPr>
          <p:cNvPr id="6" name="Footer Placeholder 4">
            <a:extLst>
              <a:ext uri="{FF2B5EF4-FFF2-40B4-BE49-F238E27FC236}">
                <a16:creationId xmlns:a16="http://schemas.microsoft.com/office/drawing/2014/main" id="{1DFF35D0-E9E1-3651-0017-2481AE8363D3}"/>
              </a:ext>
            </a:extLst>
          </p:cNvPr>
          <p:cNvSpPr>
            <a:spLocks noGrp="1"/>
          </p:cNvSpPr>
          <p:nvPr>
            <p:ph type="ftr" sz="quarter" idx="3"/>
          </p:nvPr>
        </p:nvSpPr>
        <p:spPr>
          <a:xfrm>
            <a:off x="1981200" y="6356350"/>
            <a:ext cx="6550800" cy="360000"/>
          </a:xfrm>
        </p:spPr>
        <p:txBody>
          <a:bodyPr/>
          <a:lstStyle/>
          <a:p>
            <a:r>
              <a:rPr lang="en-US" dirty="0"/>
              <a:t>MQXFA Magnetic Measurements – September 25, 2024</a:t>
            </a:r>
            <a:endParaRPr lang="en-GB" dirty="0"/>
          </a:p>
        </p:txBody>
      </p:sp>
      <p:sp>
        <p:nvSpPr>
          <p:cNvPr id="5" name="TextBox 4">
            <a:extLst>
              <a:ext uri="{FF2B5EF4-FFF2-40B4-BE49-F238E27FC236}">
                <a16:creationId xmlns:a16="http://schemas.microsoft.com/office/drawing/2014/main" id="{8599F271-468D-CFDE-7350-ECE9F43E3BEE}"/>
              </a:ext>
            </a:extLst>
          </p:cNvPr>
          <p:cNvSpPr txBox="1"/>
          <p:nvPr/>
        </p:nvSpPr>
        <p:spPr>
          <a:xfrm>
            <a:off x="405805" y="1729199"/>
            <a:ext cx="7920000" cy="1938992"/>
          </a:xfrm>
          <a:prstGeom prst="rect">
            <a:avLst/>
          </a:prstGeom>
          <a:noFill/>
        </p:spPr>
        <p:txBody>
          <a:bodyPr wrap="square">
            <a:spAutoFit/>
          </a:bodyPr>
          <a:lstStyle/>
          <a:p>
            <a:r>
              <a:rPr lang="en-US" sz="1200" b="1" i="0" u="none" strike="noStrike" baseline="0" dirty="0">
                <a:solidFill>
                  <a:srgbClr val="000000"/>
                </a:solidFill>
                <a:latin typeface="Times New Roman" panose="02020603050405020304" pitchFamily="18" charset="0"/>
              </a:rPr>
              <a:t>Requirement MQXFA-R-O-01: </a:t>
            </a:r>
            <a:r>
              <a:rPr lang="en-US" sz="1200" b="0" i="0" u="none" strike="noStrike" baseline="0" dirty="0">
                <a:solidFill>
                  <a:srgbClr val="000000"/>
                </a:solidFill>
                <a:latin typeface="Times New Roman" panose="02020603050405020304" pitchFamily="18" charset="0"/>
              </a:rPr>
              <a:t>The positions of the local magnetic center and magnetic field angle are measured along the magnet axis with values obtained by averaging sections ≤ 500 mm. In each section, the local magnetic center is to be within ±0.5 mm from the magnet magnetic axis both in horizontal and in vertical direction. The local magnetic field angle in each section is to be ±2 </a:t>
            </a:r>
            <a:r>
              <a:rPr lang="en-US" sz="1200" b="0" i="0" u="none" strike="noStrike" baseline="0" dirty="0" err="1">
                <a:solidFill>
                  <a:srgbClr val="000000"/>
                </a:solidFill>
                <a:latin typeface="Times New Roman" panose="02020603050405020304" pitchFamily="18" charset="0"/>
              </a:rPr>
              <a:t>mrad</a:t>
            </a:r>
            <a:r>
              <a:rPr lang="en-US" sz="1200" b="0" i="0" u="none" strike="noStrike" baseline="0" dirty="0">
                <a:solidFill>
                  <a:srgbClr val="000000"/>
                </a:solidFill>
                <a:latin typeface="Times New Roman" panose="02020603050405020304" pitchFamily="18" charset="0"/>
              </a:rPr>
              <a:t> from the average magnetic field angle of the whole magnet, with the exception of the first measurement in the connection side where field angle is affected by magnet leads </a:t>
            </a:r>
          </a:p>
          <a:p>
            <a:r>
              <a:rPr lang="en-US" sz="1200" b="1" i="0" u="none" strike="noStrike" baseline="0" dirty="0">
                <a:solidFill>
                  <a:srgbClr val="000000"/>
                </a:solidFill>
                <a:latin typeface="Times New Roman" panose="02020603050405020304" pitchFamily="18" charset="0"/>
              </a:rPr>
              <a:t>Verification Method: </a:t>
            </a:r>
            <a:r>
              <a:rPr lang="en-US" sz="1200" b="0" i="0" u="none" strike="noStrike" baseline="0" dirty="0">
                <a:solidFill>
                  <a:srgbClr val="000000"/>
                </a:solidFill>
                <a:latin typeface="Times New Roman" panose="02020603050405020304" pitchFamily="18" charset="0"/>
              </a:rPr>
              <a:t>Magnetic measurements of magnetic center and magnetic field angle to external fiducials at room temperature. </a:t>
            </a:r>
          </a:p>
          <a:p>
            <a:r>
              <a:rPr lang="en-US" sz="1200" b="1" i="0" u="none" strike="noStrike" baseline="0" dirty="0">
                <a:solidFill>
                  <a:srgbClr val="000000"/>
                </a:solidFill>
                <a:latin typeface="Times New Roman" panose="02020603050405020304" pitchFamily="18" charset="0"/>
              </a:rPr>
              <a:t>Procedure summary: </a:t>
            </a:r>
            <a:r>
              <a:rPr lang="en-US" sz="1200" b="0" i="0" u="none" strike="noStrike" baseline="0" dirty="0">
                <a:solidFill>
                  <a:srgbClr val="000000"/>
                </a:solidFill>
                <a:latin typeface="Times New Roman" panose="02020603050405020304" pitchFamily="18" charset="0"/>
              </a:rPr>
              <a:t>Analysis of magnetic measurements, using the laser tracker to measure the probe position and orientation. </a:t>
            </a:r>
          </a:p>
          <a:p>
            <a:r>
              <a:rPr lang="en-US" sz="1200" b="1" i="0" u="none" strike="noStrike" baseline="0" dirty="0">
                <a:solidFill>
                  <a:srgbClr val="000000"/>
                </a:solidFill>
                <a:latin typeface="Times New Roman" panose="02020603050405020304" pitchFamily="18" charset="0"/>
              </a:rPr>
              <a:t>Reference: </a:t>
            </a:r>
            <a:r>
              <a:rPr lang="en-US" sz="1200" b="0" i="0" u="none" strike="noStrike" baseline="0" dirty="0">
                <a:solidFill>
                  <a:srgbClr val="000000"/>
                </a:solidFill>
                <a:latin typeface="Times New Roman" panose="02020603050405020304" pitchFamily="18" charset="0"/>
              </a:rPr>
              <a:t>Magnetic Measurements WI [</a:t>
            </a:r>
            <a:r>
              <a:rPr lang="en-US" sz="1200" b="0" i="0" u="none" strike="noStrike" baseline="0" dirty="0">
                <a:solidFill>
                  <a:srgbClr val="0000FF"/>
                </a:solidFill>
                <a:latin typeface="Times New Roman" panose="02020603050405020304" pitchFamily="18" charset="0"/>
              </a:rPr>
              <a:t>SU-1010-2018</a:t>
            </a:r>
            <a:r>
              <a:rPr lang="en-US" sz="1200" b="0" i="0" u="none" strike="noStrike" baseline="0" dirty="0">
                <a:solidFill>
                  <a:srgbClr val="000000"/>
                </a:solidFill>
                <a:latin typeface="Times New Roman" panose="02020603050405020304" pitchFamily="18" charset="0"/>
              </a:rPr>
              <a:t>], Reference system [</a:t>
            </a:r>
            <a:r>
              <a:rPr lang="en-US" sz="1200" b="0" i="0" u="none" strike="noStrike" baseline="0" dirty="0">
                <a:solidFill>
                  <a:srgbClr val="0000FF"/>
                </a:solidFill>
                <a:latin typeface="Times New Roman" panose="02020603050405020304" pitchFamily="18" charset="0"/>
              </a:rPr>
              <a:t>EDMS 367802</a:t>
            </a:r>
            <a:r>
              <a:rPr lang="en-US" sz="1200" b="0" i="0" u="none" strike="noStrike" baseline="0" dirty="0">
                <a:solidFill>
                  <a:srgbClr val="000000"/>
                </a:solidFill>
                <a:latin typeface="Times New Roman" panose="02020603050405020304" pitchFamily="18" charset="0"/>
              </a:rPr>
              <a:t>]. </a:t>
            </a:r>
            <a:endParaRPr lang="en-US" sz="1200" dirty="0"/>
          </a:p>
        </p:txBody>
      </p:sp>
      <p:sp>
        <p:nvSpPr>
          <p:cNvPr id="10" name="TextBox 9">
            <a:extLst>
              <a:ext uri="{FF2B5EF4-FFF2-40B4-BE49-F238E27FC236}">
                <a16:creationId xmlns:a16="http://schemas.microsoft.com/office/drawing/2014/main" id="{397E965C-D9A1-439A-9358-F2F6DDD9E13A}"/>
              </a:ext>
            </a:extLst>
          </p:cNvPr>
          <p:cNvSpPr txBox="1"/>
          <p:nvPr/>
        </p:nvSpPr>
        <p:spPr>
          <a:xfrm>
            <a:off x="405805" y="3967929"/>
            <a:ext cx="8165132" cy="1569660"/>
          </a:xfrm>
          <a:prstGeom prst="rect">
            <a:avLst/>
          </a:prstGeom>
          <a:noFill/>
        </p:spPr>
        <p:txBody>
          <a:bodyPr wrap="square">
            <a:spAutoFit/>
          </a:bodyPr>
          <a:lstStyle/>
          <a:p>
            <a:r>
              <a:rPr lang="en-US" sz="1200" b="1" i="0" u="none" strike="noStrike" baseline="0" dirty="0">
                <a:solidFill>
                  <a:srgbClr val="000000"/>
                </a:solidFill>
                <a:latin typeface="Times New Roman" panose="02020603050405020304" pitchFamily="18" charset="0"/>
              </a:rPr>
              <a:t>Requirement MQXFA-R-O-07: </a:t>
            </a:r>
            <a:r>
              <a:rPr lang="en-US" sz="1200" b="0" i="0" u="none" strike="noStrike" baseline="0" dirty="0">
                <a:solidFill>
                  <a:srgbClr val="000000"/>
                </a:solidFill>
                <a:latin typeface="Times New Roman" panose="02020603050405020304" pitchFamily="18" charset="0"/>
              </a:rPr>
              <a:t>The difference between the integrated gradient of any pair of series magnets powered with the nominal current shall be smaller than 6 T for all magnets, and smaller than 3 T for magnets with the same cross-section. At the same reference current, the MQXFA magnetic length difference between any pair of magnets should not exceed 10 mm. The precision of the measurement of the integrated gradient shall be within ±0.02%. </a:t>
            </a:r>
          </a:p>
          <a:p>
            <a:r>
              <a:rPr lang="en-US" sz="1200" b="1" i="0" u="none" strike="noStrike" baseline="0" dirty="0">
                <a:solidFill>
                  <a:srgbClr val="000000"/>
                </a:solidFill>
                <a:latin typeface="Times New Roman" panose="02020603050405020304" pitchFamily="18" charset="0"/>
              </a:rPr>
              <a:t>Verification Method: </a:t>
            </a:r>
            <a:r>
              <a:rPr lang="en-US" sz="1200" b="0" i="0" u="none" strike="noStrike" baseline="0" dirty="0">
                <a:solidFill>
                  <a:srgbClr val="000000"/>
                </a:solidFill>
                <a:latin typeface="Times New Roman" panose="02020603050405020304" pitchFamily="18" charset="0"/>
              </a:rPr>
              <a:t>Magnetic measurements during power test. </a:t>
            </a:r>
          </a:p>
          <a:p>
            <a:r>
              <a:rPr lang="en-US" sz="1200" b="1" i="0" u="none" strike="noStrike" baseline="0" dirty="0">
                <a:solidFill>
                  <a:srgbClr val="000000"/>
                </a:solidFill>
                <a:latin typeface="Times New Roman" panose="02020603050405020304" pitchFamily="18" charset="0"/>
              </a:rPr>
              <a:t>Procedure summary: </a:t>
            </a:r>
            <a:r>
              <a:rPr lang="en-US" sz="1200" b="0" i="0" u="none" strike="noStrike" baseline="0" dirty="0">
                <a:solidFill>
                  <a:srgbClr val="000000"/>
                </a:solidFill>
                <a:latin typeface="Times New Roman" panose="02020603050405020304" pitchFamily="18" charset="0"/>
              </a:rPr>
              <a:t>The integrated gradient at nominal current is measured using a stretched wire. </a:t>
            </a:r>
          </a:p>
          <a:p>
            <a:r>
              <a:rPr lang="en-US" sz="1200" b="1" i="0" u="none" strike="noStrike" baseline="0" dirty="0">
                <a:solidFill>
                  <a:srgbClr val="000000"/>
                </a:solidFill>
                <a:latin typeface="Times New Roman" panose="02020603050405020304" pitchFamily="18" charset="0"/>
              </a:rPr>
              <a:t>Reference: </a:t>
            </a:r>
            <a:r>
              <a:rPr lang="en-US" sz="1200" b="0" i="0" u="none" strike="noStrike" baseline="0" dirty="0">
                <a:solidFill>
                  <a:srgbClr val="000000"/>
                </a:solidFill>
                <a:latin typeface="Times New Roman" panose="02020603050405020304" pitchFamily="18" charset="0"/>
              </a:rPr>
              <a:t>Cryo-assembly test plan </a:t>
            </a:r>
            <a:r>
              <a:rPr lang="en-US" sz="1200" b="0" i="0" u="none" strike="noStrike" baseline="0" dirty="0">
                <a:solidFill>
                  <a:srgbClr val="0000FF"/>
                </a:solidFill>
                <a:latin typeface="Times New Roman" panose="02020603050405020304" pitchFamily="18" charset="0"/>
              </a:rPr>
              <a:t>[LHC-LQXFA-ES-0002</a:t>
            </a:r>
            <a:r>
              <a:rPr lang="en-US" sz="1200" b="0" i="0" u="none" strike="noStrike" baseline="0" dirty="0">
                <a:solidFill>
                  <a:srgbClr val="000000"/>
                </a:solidFill>
                <a:latin typeface="Times New Roman" panose="02020603050405020304" pitchFamily="18" charset="0"/>
              </a:rPr>
              <a:t>], and magnetic measurement plan [</a:t>
            </a:r>
            <a:r>
              <a:rPr lang="en-US" sz="1200" b="0" i="0" u="none" strike="noStrike" baseline="0" dirty="0">
                <a:solidFill>
                  <a:srgbClr val="0000FF"/>
                </a:solidFill>
                <a:latin typeface="Times New Roman" panose="02020603050405020304" pitchFamily="18" charset="0"/>
              </a:rPr>
              <a:t>LHC-MQXFA-ES-0007</a:t>
            </a:r>
            <a:r>
              <a:rPr lang="en-US" sz="1200" b="0" i="0" u="none" strike="noStrike" baseline="0" dirty="0">
                <a:solidFill>
                  <a:srgbClr val="000000"/>
                </a:solidFill>
                <a:latin typeface="Times New Roman" panose="02020603050405020304" pitchFamily="18" charset="0"/>
              </a:rPr>
              <a:t>], Reference system [</a:t>
            </a:r>
            <a:r>
              <a:rPr lang="en-US" sz="1200" b="0" i="0" u="none" strike="noStrike" baseline="0" dirty="0">
                <a:solidFill>
                  <a:srgbClr val="0000FF"/>
                </a:solidFill>
                <a:latin typeface="Times New Roman" panose="02020603050405020304" pitchFamily="18" charset="0"/>
              </a:rPr>
              <a:t>EDMS 367802</a:t>
            </a:r>
            <a:r>
              <a:rPr lang="en-US" sz="1200" b="0" i="0" u="none" strike="noStrike" baseline="0" dirty="0">
                <a:solidFill>
                  <a:srgbClr val="000000"/>
                </a:solidFill>
                <a:latin typeface="Times New Roman" panose="02020603050405020304" pitchFamily="18" charset="0"/>
              </a:rPr>
              <a:t>]. </a:t>
            </a:r>
            <a:endParaRPr lang="en-US" sz="1200" dirty="0"/>
          </a:p>
        </p:txBody>
      </p:sp>
    </p:spTree>
    <p:extLst>
      <p:ext uri="{BB962C8B-B14F-4D97-AF65-F5344CB8AC3E}">
        <p14:creationId xmlns:p14="http://schemas.microsoft.com/office/powerpoint/2010/main" val="3012727179"/>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http://schemas.microsoft.com/office/2006/metadata/properties"/>
    <ds:schemaRef ds:uri="http://purl.org/dc/terms/"/>
    <ds:schemaRef ds:uri="8946e33d-fd2f-4ae4-8ee9-d90c129cdf9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112052</TotalTime>
  <Words>890</Words>
  <Application>Microsoft Office PowerPoint</Application>
  <PresentationFormat>On-screen Show (4:3)</PresentationFormat>
  <Paragraphs>66</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Times New Roman</vt:lpstr>
      <vt:lpstr>Wingdings</vt:lpstr>
      <vt:lpstr>Thème Office</vt:lpstr>
      <vt:lpstr>MQXFA Magnetic measurements at LBNL and BNL</vt:lpstr>
      <vt:lpstr>Magnetic Measurement Goals and Schedule</vt:lpstr>
      <vt:lpstr>Integrated harmonics comparison (bn): BNL measurements at Inom vs. expected values from LBNL measurements</vt:lpstr>
      <vt:lpstr>Integrated harmonics comparison (an): BNL measurements at Inom vs. expected values from LBNL measurements</vt:lpstr>
      <vt:lpstr>Warm Measurements</vt:lpstr>
      <vt:lpstr>Integrated transfer function variations </vt:lpstr>
      <vt:lpstr>Field Angle</vt:lpstr>
      <vt:lpstr>Summary Points</vt:lpstr>
      <vt:lpstr>Acceptance Criteria for Integrated Gradient and Field Angle</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GianLuca Sabbi</cp:lastModifiedBy>
  <cp:revision>1012</cp:revision>
  <cp:lastPrinted>2018-05-26T23:25:07Z</cp:lastPrinted>
  <dcterms:created xsi:type="dcterms:W3CDTF">2016-03-23T12:58:39Z</dcterms:created>
  <dcterms:modified xsi:type="dcterms:W3CDTF">2024-09-25T20:01:14Z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