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7"/>
  </p:notesMasterIdLst>
  <p:handoutMasterIdLst>
    <p:handoutMasterId r:id="rId28"/>
  </p:handoutMasterIdLst>
  <p:sldIdLst>
    <p:sldId id="2142" r:id="rId5"/>
    <p:sldId id="495" r:id="rId6"/>
    <p:sldId id="2166" r:id="rId7"/>
    <p:sldId id="2171" r:id="rId8"/>
    <p:sldId id="2173" r:id="rId9"/>
    <p:sldId id="2174" r:id="rId10"/>
    <p:sldId id="2172" r:id="rId11"/>
    <p:sldId id="2168" r:id="rId12"/>
    <p:sldId id="2160" r:id="rId13"/>
    <p:sldId id="2163" r:id="rId14"/>
    <p:sldId id="2169" r:id="rId15"/>
    <p:sldId id="2170" r:id="rId16"/>
    <p:sldId id="2167" r:id="rId17"/>
    <p:sldId id="2152" r:id="rId18"/>
    <p:sldId id="2165" r:id="rId19"/>
    <p:sldId id="2149" r:id="rId20"/>
    <p:sldId id="2147" r:id="rId21"/>
    <p:sldId id="2145" r:id="rId22"/>
    <p:sldId id="2146" r:id="rId23"/>
    <p:sldId id="2175" r:id="rId24"/>
    <p:sldId id="2176" r:id="rId25"/>
    <p:sldId id="2177" r:id="rId26"/>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80">
          <p15:clr>
            <a:srgbClr val="A4A3A4"/>
          </p15:clr>
        </p15:guide>
        <p15:guide id="2" pos="2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E699"/>
    <a:srgbClr val="009900"/>
    <a:srgbClr val="B4C6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21" autoAdjust="0"/>
    <p:restoredTop sz="96407" autoAdjust="0"/>
  </p:normalViewPr>
  <p:slideViewPr>
    <p:cSldViewPr snapToObjects="1" showGuides="1">
      <p:cViewPr varScale="1">
        <p:scale>
          <a:sx n="130" d="100"/>
          <a:sy n="130" d="100"/>
        </p:scale>
        <p:origin x="840" y="126"/>
      </p:cViewPr>
      <p:guideLst>
        <p:guide orient="horz" pos="4080"/>
        <p:guide pos="240"/>
      </p:guideLst>
    </p:cSldViewPr>
  </p:slideViewPr>
  <p:notesTextViewPr>
    <p:cViewPr>
      <p:scale>
        <a:sx n="3" d="2"/>
        <a:sy n="3" d="2"/>
      </p:scale>
      <p:origin x="0" y="0"/>
    </p:cViewPr>
  </p:notesTextViewPr>
  <p:sorterViewPr>
    <p:cViewPr>
      <p:scale>
        <a:sx n="90" d="100"/>
        <a:sy n="90" d="100"/>
      </p:scale>
      <p:origin x="0" y="0"/>
    </p:cViewPr>
  </p:sorterViewPr>
  <p:notesViewPr>
    <p:cSldViewPr snapToObjects="1">
      <p:cViewPr varScale="1">
        <p:scale>
          <a:sx n="89" d="100"/>
          <a:sy n="89" d="100"/>
        </p:scale>
        <p:origin x="3840"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F5CDDF-3246-6843-A314-FDDEB3F3DF8E}" type="datetimeFigureOut">
              <a:rPr lang="fr-FR" smtClean="0"/>
              <a:pPr/>
              <a:t>25/09/2024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405983-79D5-E84D-A19B-6B5F52179104}" type="slidenum">
              <a:rPr lang="fr-FR" smtClean="0"/>
              <a:pPr/>
              <a:t>‹#›</a:t>
            </a:fld>
            <a:endParaRPr lang="fr-FR"/>
          </a:p>
        </p:txBody>
      </p:sp>
    </p:spTree>
    <p:extLst>
      <p:ext uri="{BB962C8B-B14F-4D97-AF65-F5344CB8AC3E}">
        <p14:creationId xmlns:p14="http://schemas.microsoft.com/office/powerpoint/2010/main" val="23604308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1D8F6D-3354-BF4D-834B-467E3215D30A}" type="datetimeFigureOut">
              <a:rPr lang="fr-FR" smtClean="0"/>
              <a:pPr/>
              <a:t>25/09/2024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4B141A-D04E-DD49-88DC-EFA90428BA41}" type="slidenum">
              <a:rPr lang="fr-FR" smtClean="0"/>
              <a:pPr/>
              <a:t>‹#›</a:t>
            </a:fld>
            <a:endParaRPr lang="fr-FR"/>
          </a:p>
        </p:txBody>
      </p:sp>
    </p:spTree>
    <p:extLst>
      <p:ext uri="{BB962C8B-B14F-4D97-AF65-F5344CB8AC3E}">
        <p14:creationId xmlns:p14="http://schemas.microsoft.com/office/powerpoint/2010/main" val="37535872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B141A-D04E-DD49-88DC-EFA90428BA41}" type="slidenum">
              <a:rPr lang="fr-FR" smtClean="0"/>
              <a:pPr/>
              <a:t>1</a:t>
            </a:fld>
            <a:endParaRPr lang="fr-FR"/>
          </a:p>
        </p:txBody>
      </p:sp>
    </p:spTree>
    <p:extLst>
      <p:ext uri="{BB962C8B-B14F-4D97-AF65-F5344CB8AC3E}">
        <p14:creationId xmlns:p14="http://schemas.microsoft.com/office/powerpoint/2010/main" val="1014498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371600" y="2819400"/>
            <a:ext cx="7200000" cy="1800000"/>
          </a:xfrm>
        </p:spPr>
        <p:txBody>
          <a:bodyPr lIns="0" tIns="0" rIns="0" bIns="0" anchor="t" anchorCtr="0">
            <a:noAutofit/>
          </a:bodyPr>
          <a:lstStyle>
            <a:lvl1pPr algn="l">
              <a:defRPr sz="2800" b="1" baseline="0">
                <a:solidFill>
                  <a:schemeClr val="accent5"/>
                </a:solidFill>
              </a:defRPr>
            </a:lvl1pPr>
          </a:lstStyle>
          <a:p>
            <a:r>
              <a:rPr lang="en-GB" noProof="0"/>
              <a:t>Presentation title - line 1 - Arial 30pt - bold HiLumi dark grey - line 2</a:t>
            </a:r>
            <a:br>
              <a:rPr lang="en-GB" noProof="0"/>
            </a:br>
            <a:r>
              <a:rPr lang="en-GB" noProof="0"/>
              <a:t>line 3</a:t>
            </a:r>
            <a:br>
              <a:rPr lang="en-GB" noProof="0"/>
            </a:br>
            <a:r>
              <a:rPr lang="en-GB" noProof="0"/>
              <a:t>line 4   </a:t>
            </a:r>
          </a:p>
        </p:txBody>
      </p:sp>
      <p:sp>
        <p:nvSpPr>
          <p:cNvPr id="3" name="Sous-titre 2"/>
          <p:cNvSpPr>
            <a:spLocks noGrp="1"/>
          </p:cNvSpPr>
          <p:nvPr>
            <p:ph type="subTitle" idx="1" hasCustomPrompt="1"/>
          </p:nvPr>
        </p:nvSpPr>
        <p:spPr>
          <a:xfrm>
            <a:off x="1371600" y="4800600"/>
            <a:ext cx="6480000" cy="990600"/>
          </a:xfrm>
        </p:spPr>
        <p:txBody>
          <a:bodyPr lIns="0" tIns="0" rIns="0" bIns="0">
            <a:normAutofit/>
          </a:bodyPr>
          <a:lstStyle>
            <a:lvl1pPr marL="0" indent="0" algn="l">
              <a:buNone/>
              <a:defRPr sz="2000" b="0"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Author(s</a:t>
            </a:r>
            <a:r>
              <a:rPr lang="en-GB" noProof="0" dirty="0"/>
              <a:t>)  - Arial 20 pt – </a:t>
            </a:r>
            <a:r>
              <a:rPr lang="en-GB" noProof="0" dirty="0" err="1"/>
              <a:t>HiLumi</a:t>
            </a:r>
            <a:r>
              <a:rPr lang="en-GB" noProof="0" dirty="0"/>
              <a:t> dark grey</a:t>
            </a:r>
          </a:p>
        </p:txBody>
      </p:sp>
      <p:sp>
        <p:nvSpPr>
          <p:cNvPr id="6" name="Espace réservé du numéro de diapositive 5"/>
          <p:cNvSpPr>
            <a:spLocks noGrp="1"/>
          </p:cNvSpPr>
          <p:nvPr>
            <p:ph type="sldNum" sz="quarter" idx="12"/>
          </p:nvPr>
        </p:nvSpPr>
        <p:spPr>
          <a:xfrm>
            <a:off x="8686800" y="6356350"/>
            <a:ext cx="360000" cy="360000"/>
          </a:xfrm>
          <a:ln>
            <a:solidFill>
              <a:srgbClr val="2BABAD"/>
            </a:solidFill>
          </a:ln>
        </p:spPr>
        <p:txBody>
          <a:bodyPr lIns="0" tIns="0" rIns="0" bIns="0" anchor="b" anchorCtr="0"/>
          <a:lstStyle>
            <a:lvl1pPr>
              <a:defRPr>
                <a:solidFill>
                  <a:schemeClr val="bg1"/>
                </a:solidFill>
              </a:defRPr>
            </a:lvl1pPr>
          </a:lstStyle>
          <a:p>
            <a:fld id="{BFDCA1C4-9514-7B4F-976F-D92F7E296653}" type="slidenum">
              <a:rPr lang="fr-FR" smtClean="0"/>
              <a:pPr/>
              <a:t>‹#›</a:t>
            </a:fld>
            <a:endParaRPr lang="fr-FR" dirty="0"/>
          </a:p>
        </p:txBody>
      </p:sp>
      <p:sp>
        <p:nvSpPr>
          <p:cNvPr id="15" name="Espace réservé du texte 14"/>
          <p:cNvSpPr>
            <a:spLocks noGrp="1"/>
          </p:cNvSpPr>
          <p:nvPr>
            <p:ph type="body" sz="quarter" idx="14" hasCustomPrompt="1"/>
          </p:nvPr>
        </p:nvSpPr>
        <p:spPr>
          <a:xfrm>
            <a:off x="1371600" y="5899150"/>
            <a:ext cx="6480000" cy="349250"/>
          </a:xfrm>
        </p:spPr>
        <p:txBody>
          <a:bodyPr>
            <a:normAutofit/>
          </a:bodyPr>
          <a:lstStyle>
            <a:lvl1pPr marL="342900" marR="0" indent="-342900" algn="l" defTabSz="457200" rtl="0" eaLnBrk="1" fontAlgn="auto" latinLnBrk="0" hangingPunct="1">
              <a:lnSpc>
                <a:spcPct val="100000"/>
              </a:lnSpc>
              <a:spcBef>
                <a:spcPct val="20000"/>
              </a:spcBef>
              <a:spcAft>
                <a:spcPts val="0"/>
              </a:spcAft>
              <a:buClr>
                <a:schemeClr val="accent6"/>
              </a:buClr>
              <a:buSzTx/>
              <a:buFontTx/>
              <a:buNone/>
              <a:tabLst/>
              <a:defRPr sz="1600">
                <a:solidFill>
                  <a:schemeClr val="bg2"/>
                </a:solidFill>
              </a:defRPr>
            </a:lvl1pPr>
            <a:lvl2pPr>
              <a:buFontTx/>
              <a:buNone/>
              <a:defRPr/>
            </a:lvl2pPr>
            <a:lvl3pPr>
              <a:buFontTx/>
              <a:buNone/>
              <a:defRPr/>
            </a:lvl3pPr>
            <a:lvl4pPr>
              <a:buFontTx/>
              <a:buNone/>
              <a:defRPr/>
            </a:lvl4pPr>
            <a:lvl5pPr>
              <a:buFontTx/>
              <a:buNone/>
              <a:defRPr/>
            </a:lvl5pPr>
          </a:lstStyle>
          <a:p>
            <a:pPr marL="342900" marR="0" lvl="0" indent="-342900" algn="l" defTabSz="457200" rtl="0" eaLnBrk="1" fontAlgn="auto" latinLnBrk="0" hangingPunct="1">
              <a:lnSpc>
                <a:spcPct val="100000"/>
              </a:lnSpc>
              <a:spcBef>
                <a:spcPct val="20000"/>
              </a:spcBef>
              <a:spcAft>
                <a:spcPts val="0"/>
              </a:spcAft>
              <a:buClr>
                <a:schemeClr val="accent6"/>
              </a:buClr>
              <a:buSzTx/>
              <a:buFontTx/>
              <a:buNone/>
              <a:tabLst/>
              <a:defRPr/>
            </a:pPr>
            <a:r>
              <a:rPr kumimoji="0" lang="en-GB" sz="1600" b="0" i="0" u="none" strike="noStrike" kern="1200" cap="none" spc="0" normalizeH="0" baseline="0" noProof="0">
                <a:ln>
                  <a:noFill/>
                </a:ln>
                <a:solidFill>
                  <a:schemeClr val="bg2"/>
                </a:solidFill>
                <a:effectLst/>
                <a:uLnTx/>
                <a:uFillTx/>
                <a:latin typeface="+mn-lt"/>
                <a:ea typeface="+mn-ea"/>
                <a:cs typeface="+mn-cs"/>
              </a:rPr>
              <a:t>Conference - Location - Date</a:t>
            </a:r>
          </a:p>
          <a:p>
            <a:pPr lvl="0"/>
            <a:endParaRPr lang="en-GB"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nchor="ctr" anchorCtr="1"/>
          <a:lstStyle/>
          <a:p>
            <a:r>
              <a:rPr lang="en-GB" noProof="0"/>
              <a:t>Slide title – line 1 – Arial 30 pt – HiLumi blue</a:t>
            </a:r>
            <a:br>
              <a:rPr lang="en-GB" noProof="0"/>
            </a:br>
            <a:r>
              <a:rPr lang="en-GB" noProof="0"/>
              <a:t>Slide title – line 2 – Arial 30 pt – HiLumi blue</a:t>
            </a:r>
          </a:p>
        </p:txBody>
      </p:sp>
      <p:sp>
        <p:nvSpPr>
          <p:cNvPr id="3" name="Espace réservé du contenu 2"/>
          <p:cNvSpPr>
            <a:spLocks noGrp="1"/>
          </p:cNvSpPr>
          <p:nvPr>
            <p:ph idx="1" hasCustomPrompt="1"/>
          </p:nvPr>
        </p:nvSpPr>
        <p:spPr>
          <a:xfrm>
            <a:off x="612000" y="1219200"/>
            <a:ext cx="7920000" cy="4906963"/>
          </a:xfrm>
        </p:spPr>
        <p:txBody>
          <a:bodyPr lIns="0" tIns="0" rIns="0" bIns="0"/>
          <a:lstStyle/>
          <a:p>
            <a:pPr lvl="0"/>
            <a:r>
              <a:rPr lang="en-GB" noProof="0" dirty="0"/>
              <a:t>Click to modify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Espace réservé du numéro de diapositive 5"/>
          <p:cNvSpPr>
            <a:spLocks noGrp="1"/>
          </p:cNvSpPr>
          <p:nvPr>
            <p:ph type="sldNum" sz="quarter" idx="12"/>
          </p:nvPr>
        </p:nvSpPr>
        <p:spPr/>
        <p:txBody>
          <a:bodyPr/>
          <a:lstStyle>
            <a:lvl1pPr>
              <a:defRPr>
                <a:solidFill>
                  <a:schemeClr val="bg1"/>
                </a:solidFill>
              </a:defRPr>
            </a:lvl1pPr>
          </a:lstStyle>
          <a:p>
            <a:fld id="{BFDCA1C4-9514-7B4F-976F-D92F7E296653}" type="slidenum">
              <a:rPr lang="fr-FR" smtClean="0"/>
              <a:pPr/>
              <a:t>‹#›</a:t>
            </a:fld>
            <a:endParaRPr lang="fr-FR" dirty="0"/>
          </a:p>
        </p:txBody>
      </p:sp>
      <p:sp>
        <p:nvSpPr>
          <p:cNvPr id="8" name="Footer Placeholder 4">
            <a:extLst>
              <a:ext uri="{FF2B5EF4-FFF2-40B4-BE49-F238E27FC236}">
                <a16:creationId xmlns:a16="http://schemas.microsoft.com/office/drawing/2014/main" id="{36C81D83-D392-484C-A88E-6AB33035C96D}"/>
              </a:ext>
            </a:extLst>
          </p:cNvPr>
          <p:cNvSpPr>
            <a:spLocks noGrp="1"/>
          </p:cNvSpPr>
          <p:nvPr>
            <p:ph type="ftr" sz="quarter" idx="3"/>
          </p:nvPr>
        </p:nvSpPr>
        <p:spPr>
          <a:xfrm>
            <a:off x="1981200" y="6356350"/>
            <a:ext cx="6550800" cy="360000"/>
          </a:xfrm>
          <a:prstGeom prst="rect">
            <a:avLst/>
          </a:prstGeom>
        </p:spPr>
        <p:txBody>
          <a:bodyPr/>
          <a:lstStyle/>
          <a:p>
            <a:r>
              <a:rPr lang="en-US"/>
              <a:t>Cost and Schedule Impact - 9/25/24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en-GB" noProof="0"/>
              <a:t>Slide title – line 1 – Arial 30 pt – HiLumi blue</a:t>
            </a:r>
            <a:br>
              <a:rPr lang="en-GB" noProof="0"/>
            </a:br>
            <a:r>
              <a:rPr lang="en-GB" noProof="0"/>
              <a:t>Slide title – line 2 – Arial 30 pt – HiLumi blue</a:t>
            </a:r>
          </a:p>
        </p:txBody>
      </p:sp>
      <p:sp>
        <p:nvSpPr>
          <p:cNvPr id="3" name="Espace réservé du texte 2"/>
          <p:cNvSpPr>
            <a:spLocks noGrp="1"/>
          </p:cNvSpPr>
          <p:nvPr>
            <p:ph type="body" idx="1" hasCustomPrompt="1"/>
          </p:nvPr>
        </p:nvSpPr>
        <p:spPr>
          <a:xfrm>
            <a:off x="457200" y="1215232"/>
            <a:ext cx="4040188" cy="639762"/>
          </a:xfrm>
        </p:spPr>
        <p:txBody>
          <a:bodyPr anchor="t">
            <a:norm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text styles </a:t>
            </a:r>
          </a:p>
        </p:txBody>
      </p:sp>
      <p:sp>
        <p:nvSpPr>
          <p:cNvPr id="4" name="Espace réservé du contenu 3"/>
          <p:cNvSpPr>
            <a:spLocks noGrp="1"/>
          </p:cNvSpPr>
          <p:nvPr>
            <p:ph sz="half" idx="2" hasCustomPrompt="1"/>
          </p:nvPr>
        </p:nvSpPr>
        <p:spPr>
          <a:xfrm>
            <a:off x="457200" y="20574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a:t>Click to edit Master texts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Espace réservé du texte 4"/>
          <p:cNvSpPr>
            <a:spLocks noGrp="1"/>
          </p:cNvSpPr>
          <p:nvPr>
            <p:ph type="body" sz="quarter" idx="3" hasCustomPrompt="1"/>
          </p:nvPr>
        </p:nvSpPr>
        <p:spPr>
          <a:xfrm>
            <a:off x="4645025" y="1215232"/>
            <a:ext cx="4041775" cy="639762"/>
          </a:xfrm>
        </p:spPr>
        <p:txBody>
          <a:bodyPr anchor="t">
            <a:norm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text styles</a:t>
            </a:r>
          </a:p>
        </p:txBody>
      </p:sp>
      <p:sp>
        <p:nvSpPr>
          <p:cNvPr id="6" name="Espace réservé du contenu 5"/>
          <p:cNvSpPr>
            <a:spLocks noGrp="1"/>
          </p:cNvSpPr>
          <p:nvPr>
            <p:ph sz="quarter" idx="4" hasCustomPrompt="1"/>
          </p:nvPr>
        </p:nvSpPr>
        <p:spPr>
          <a:xfrm>
            <a:off x="4645025" y="20574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a:t>Click to edit Master texts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Espace réservé du numéro de diapositive 8"/>
          <p:cNvSpPr>
            <a:spLocks noGrp="1"/>
          </p:cNvSpPr>
          <p:nvPr>
            <p:ph type="sldNum" sz="quarter" idx="12"/>
          </p:nvPr>
        </p:nvSpPr>
        <p:spPr/>
        <p:txBody>
          <a:bodyPr/>
          <a:lstStyle/>
          <a:p>
            <a:fld id="{BFDCA1C4-9514-7B4F-976F-D92F7E296653}" type="slidenum">
              <a:rPr lang="fr-FR" smtClean="0"/>
              <a:pPr/>
              <a:t>‹#›</a:t>
            </a:fld>
            <a:endParaRPr lang="fr-FR"/>
          </a:p>
        </p:txBody>
      </p:sp>
      <p:sp>
        <p:nvSpPr>
          <p:cNvPr id="12" name="Footer Placeholder 4">
            <a:extLst>
              <a:ext uri="{FF2B5EF4-FFF2-40B4-BE49-F238E27FC236}">
                <a16:creationId xmlns:a16="http://schemas.microsoft.com/office/drawing/2014/main" id="{C81C0938-3010-8148-8020-61B47D4AFEA7}"/>
              </a:ext>
            </a:extLst>
          </p:cNvPr>
          <p:cNvSpPr>
            <a:spLocks noGrp="1"/>
          </p:cNvSpPr>
          <p:nvPr>
            <p:ph type="ftr" sz="quarter" idx="13"/>
          </p:nvPr>
        </p:nvSpPr>
        <p:spPr>
          <a:xfrm>
            <a:off x="1981200" y="6356350"/>
            <a:ext cx="6550800" cy="360000"/>
          </a:xfrm>
          <a:prstGeom prst="rect">
            <a:avLst/>
          </a:prstGeom>
        </p:spPr>
        <p:txBody>
          <a:bodyPr/>
          <a:lstStyle/>
          <a:p>
            <a:r>
              <a:rPr lang="en-US"/>
              <a:t>Cost and Schedule Impact - 9/25/24</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en-GB" noProof="0"/>
              <a:t>Slide title – line 1 – Arial 30 pt – HiLumi blue</a:t>
            </a:r>
            <a:br>
              <a:rPr lang="en-GB" noProof="0"/>
            </a:br>
            <a:r>
              <a:rPr lang="en-GB" noProof="0"/>
              <a:t>Slide title – line 2 – Arial 30 pt – HiLumi blue</a:t>
            </a:r>
          </a:p>
        </p:txBody>
      </p:sp>
      <p:sp>
        <p:nvSpPr>
          <p:cNvPr id="5" name="Espace réservé du numéro de diapositive 4"/>
          <p:cNvSpPr>
            <a:spLocks noGrp="1"/>
          </p:cNvSpPr>
          <p:nvPr>
            <p:ph type="sldNum" sz="quarter" idx="12"/>
          </p:nvPr>
        </p:nvSpPr>
        <p:spPr/>
        <p:txBody>
          <a:bodyPr/>
          <a:lstStyle/>
          <a:p>
            <a:fld id="{BFDCA1C4-9514-7B4F-976F-D92F7E296653}" type="slidenum">
              <a:rPr lang="fr-FR" smtClean="0"/>
              <a:pPr/>
              <a:t>‹#›</a:t>
            </a:fld>
            <a:endParaRPr lang="fr-FR"/>
          </a:p>
        </p:txBody>
      </p:sp>
      <p:sp>
        <p:nvSpPr>
          <p:cNvPr id="6" name="Footer Placeholder 4">
            <a:extLst>
              <a:ext uri="{FF2B5EF4-FFF2-40B4-BE49-F238E27FC236}">
                <a16:creationId xmlns:a16="http://schemas.microsoft.com/office/drawing/2014/main" id="{A3B0F276-C90F-EE40-A60D-12B4AA5B1487}"/>
              </a:ext>
            </a:extLst>
          </p:cNvPr>
          <p:cNvSpPr>
            <a:spLocks noGrp="1"/>
          </p:cNvSpPr>
          <p:nvPr>
            <p:ph type="ftr" sz="quarter" idx="3"/>
          </p:nvPr>
        </p:nvSpPr>
        <p:spPr>
          <a:xfrm>
            <a:off x="1981200" y="6356350"/>
            <a:ext cx="6550800" cy="360000"/>
          </a:xfrm>
          <a:prstGeom prst="rect">
            <a:avLst/>
          </a:prstGeom>
        </p:spPr>
        <p:txBody>
          <a:bodyPr/>
          <a:lstStyle/>
          <a:p>
            <a:r>
              <a:rPr lang="en-US"/>
              <a:t>Cost and Schedule Impact - 9/25/24</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FDCA1C4-9514-7B4F-976F-D92F7E296653}" type="slidenum">
              <a:rPr lang="fr-FR" smtClean="0"/>
              <a:pPr/>
              <a:t>‹#›</a:t>
            </a:fld>
            <a:endParaRPr lang="fr-FR"/>
          </a:p>
        </p:txBody>
      </p:sp>
      <p:sp>
        <p:nvSpPr>
          <p:cNvPr id="5" name="Footer Placeholder 4">
            <a:extLst>
              <a:ext uri="{FF2B5EF4-FFF2-40B4-BE49-F238E27FC236}">
                <a16:creationId xmlns:a16="http://schemas.microsoft.com/office/drawing/2014/main" id="{0D8A76FA-4A0F-E24B-9298-03D0C020818C}"/>
              </a:ext>
            </a:extLst>
          </p:cNvPr>
          <p:cNvSpPr>
            <a:spLocks noGrp="1"/>
          </p:cNvSpPr>
          <p:nvPr>
            <p:ph type="ftr" sz="quarter" idx="3"/>
          </p:nvPr>
        </p:nvSpPr>
        <p:spPr>
          <a:xfrm>
            <a:off x="1981200" y="6356350"/>
            <a:ext cx="6550800" cy="360000"/>
          </a:xfrm>
          <a:prstGeom prst="rect">
            <a:avLst/>
          </a:prstGeom>
        </p:spPr>
        <p:txBody>
          <a:bodyPr/>
          <a:lstStyle/>
          <a:p>
            <a:r>
              <a:rPr lang="en-US"/>
              <a:t>Cost and Schedule Impact - 9/25/24</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sp>
        <p:nvSpPr>
          <p:cNvPr id="3" name="Espace réservé pour une image  2"/>
          <p:cNvSpPr>
            <a:spLocks noGrp="1"/>
          </p:cNvSpPr>
          <p:nvPr>
            <p:ph type="pic" idx="1"/>
          </p:nvPr>
        </p:nvSpPr>
        <p:spPr>
          <a:xfrm>
            <a:off x="612000" y="457200"/>
            <a:ext cx="79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noProof="0"/>
          </a:p>
        </p:txBody>
      </p:sp>
      <p:sp>
        <p:nvSpPr>
          <p:cNvPr id="4" name="Espace réservé du texte 3"/>
          <p:cNvSpPr>
            <a:spLocks noGrp="1"/>
          </p:cNvSpPr>
          <p:nvPr>
            <p:ph type="body" sz="half" idx="2" hasCustomPrompt="1"/>
          </p:nvPr>
        </p:nvSpPr>
        <p:spPr>
          <a:xfrm>
            <a:off x="612000" y="5105400"/>
            <a:ext cx="7920000" cy="990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a:t>Text – image caption – comments ....</a:t>
            </a:r>
          </a:p>
        </p:txBody>
      </p:sp>
      <p:sp>
        <p:nvSpPr>
          <p:cNvPr id="7" name="Espace réservé du numéro de diapositive 6"/>
          <p:cNvSpPr>
            <a:spLocks noGrp="1"/>
          </p:cNvSpPr>
          <p:nvPr>
            <p:ph type="sldNum" sz="quarter" idx="12"/>
          </p:nvPr>
        </p:nvSpPr>
        <p:spPr/>
        <p:txBody>
          <a:bodyPr/>
          <a:lstStyle/>
          <a:p>
            <a:fld id="{BFDCA1C4-9514-7B4F-976F-D92F7E296653}" type="slidenum">
              <a:rPr lang="fr-FR" smtClean="0"/>
              <a:pPr/>
              <a:t>‹#›</a:t>
            </a:fld>
            <a:endParaRPr lang="fr-FR"/>
          </a:p>
        </p:txBody>
      </p:sp>
      <p:sp>
        <p:nvSpPr>
          <p:cNvPr id="9" name="Espace réservé du contenu 8"/>
          <p:cNvSpPr>
            <a:spLocks noGrp="1"/>
          </p:cNvSpPr>
          <p:nvPr>
            <p:ph sz="quarter" idx="14" hasCustomPrompt="1"/>
          </p:nvPr>
        </p:nvSpPr>
        <p:spPr>
          <a:xfrm>
            <a:off x="613550" y="4648200"/>
            <a:ext cx="7918450" cy="381000"/>
          </a:xfrm>
        </p:spPr>
        <p:txBody>
          <a:bodyPr/>
          <a:lstStyle>
            <a:lvl1pPr>
              <a:buFontTx/>
              <a:buNone/>
              <a:defRPr sz="1800">
                <a:solidFill>
                  <a:schemeClr val="bg2"/>
                </a:solidFill>
              </a:defRPr>
            </a:lvl1pPr>
          </a:lstStyle>
          <a:p>
            <a:pPr lvl="0"/>
            <a:r>
              <a:rPr lang="en-GB" dirty="0"/>
              <a:t>Image title</a:t>
            </a:r>
          </a:p>
        </p:txBody>
      </p:sp>
      <p:sp>
        <p:nvSpPr>
          <p:cNvPr id="8" name="Footer Placeholder 4">
            <a:extLst>
              <a:ext uri="{FF2B5EF4-FFF2-40B4-BE49-F238E27FC236}">
                <a16:creationId xmlns:a16="http://schemas.microsoft.com/office/drawing/2014/main" id="{112CC318-7D30-5748-B35B-E093CE35002E}"/>
              </a:ext>
            </a:extLst>
          </p:cNvPr>
          <p:cNvSpPr>
            <a:spLocks noGrp="1"/>
          </p:cNvSpPr>
          <p:nvPr>
            <p:ph type="ftr" sz="quarter" idx="3"/>
          </p:nvPr>
        </p:nvSpPr>
        <p:spPr>
          <a:xfrm>
            <a:off x="1981200" y="6356350"/>
            <a:ext cx="6550800" cy="360000"/>
          </a:xfrm>
          <a:prstGeom prst="rect">
            <a:avLst/>
          </a:prstGeom>
        </p:spPr>
        <p:txBody>
          <a:bodyPr/>
          <a:lstStyle/>
          <a:p>
            <a:r>
              <a:rPr lang="en-US"/>
              <a:t>Cost and Schedule Impact - 9/25/24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12000" y="180000"/>
            <a:ext cx="7920000" cy="720000"/>
          </a:xfrm>
          <a:prstGeom prst="rect">
            <a:avLst/>
          </a:prstGeom>
        </p:spPr>
        <p:txBody>
          <a:bodyPr vert="horz" lIns="0" tIns="0" rIns="0" bIns="0" rtlCol="0" anchor="ctr" anchorCtr="1">
            <a:noAutofit/>
          </a:bodyPr>
          <a:lstStyle/>
          <a:p>
            <a:r>
              <a:rPr lang="en-GB" noProof="0"/>
              <a:t>Slide title – line 1 – Arial 30 pt – HiLumi blue</a:t>
            </a:r>
            <a:br>
              <a:rPr lang="en-GB" noProof="0"/>
            </a:br>
            <a:r>
              <a:rPr lang="en-GB" noProof="0"/>
              <a:t>Slide title – line 2 – Arial 30 pt – HiLumi blue</a:t>
            </a:r>
          </a:p>
        </p:txBody>
      </p:sp>
      <p:sp>
        <p:nvSpPr>
          <p:cNvPr id="3" name="Espace réservé du texte 2"/>
          <p:cNvSpPr>
            <a:spLocks noGrp="1"/>
          </p:cNvSpPr>
          <p:nvPr>
            <p:ph type="body" idx="1"/>
          </p:nvPr>
        </p:nvSpPr>
        <p:spPr>
          <a:xfrm>
            <a:off x="612000" y="1371600"/>
            <a:ext cx="7920000" cy="4754563"/>
          </a:xfrm>
          <a:prstGeom prst="rect">
            <a:avLst/>
          </a:prstGeom>
        </p:spPr>
        <p:txBody>
          <a:bodyPr vert="horz" lIns="0" tIns="0" rIns="0" bIns="0" rtlCol="0">
            <a:normAutofit/>
          </a:bodyPr>
          <a:lstStyle/>
          <a:p>
            <a:pPr lvl="0"/>
            <a:r>
              <a:rPr lang="en-GB" noProof="0"/>
              <a:t>Click to edit Master texts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Cost and Schedule Impact - 9/25/24</a:t>
            </a:r>
            <a:endParaRPr lang="en-GB" dirty="0"/>
          </a:p>
        </p:txBody>
      </p:sp>
      <p:sp>
        <p:nvSpPr>
          <p:cNvPr id="6" name="Espace réservé du numéro de diapositive 5"/>
          <p:cNvSpPr>
            <a:spLocks noGrp="1"/>
          </p:cNvSpPr>
          <p:nvPr>
            <p:ph type="sldNum" sz="quarter" idx="4"/>
          </p:nvPr>
        </p:nvSpPr>
        <p:spPr>
          <a:xfrm>
            <a:off x="8686800" y="6356350"/>
            <a:ext cx="360000" cy="360000"/>
          </a:xfrm>
          <a:prstGeom prst="rect">
            <a:avLst/>
          </a:prstGeom>
        </p:spPr>
        <p:txBody>
          <a:bodyPr vert="horz" lIns="0" tIns="0" rIns="0" bIns="0" rtlCol="0" anchor="b"/>
          <a:lstStyle>
            <a:lvl1pPr algn="r">
              <a:defRPr sz="1200">
                <a:solidFill>
                  <a:schemeClr val="bg1"/>
                </a:solidFill>
              </a:defRPr>
            </a:lvl1pPr>
          </a:lstStyle>
          <a:p>
            <a:fld id="{BFDCA1C4-9514-7B4F-976F-D92F7E296653}" type="slidenum">
              <a:rPr lang="fr-FR" smtClean="0"/>
              <a:pPr/>
              <a:t>‹#›</a:t>
            </a:fld>
            <a:endParaRPr lang="fr-FR" dirty="0"/>
          </a:p>
        </p:txBody>
      </p:sp>
      <p:pic>
        <p:nvPicPr>
          <p:cNvPr id="7" name="Picture 6"/>
          <p:cNvPicPr>
            <a:picLocks noChangeAspect="1"/>
          </p:cNvPicPr>
          <p:nvPr userDrawn="1"/>
        </p:nvPicPr>
        <p:blipFill rotWithShape="1">
          <a:blip r:embed="rId9" cstate="screen">
            <a:extLst>
              <a:ext uri="{28A0092B-C50C-407E-A947-70E740481C1C}">
                <a14:useLocalDpi xmlns:a14="http://schemas.microsoft.com/office/drawing/2010/main"/>
              </a:ext>
            </a:extLst>
          </a:blip>
          <a:srcRect/>
          <a:stretch/>
        </p:blipFill>
        <p:spPr>
          <a:xfrm>
            <a:off x="0" y="6212900"/>
            <a:ext cx="1907704" cy="6451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7" r:id="rId6"/>
  </p:sldLayoutIdLst>
  <p:hf hdr="0" dt="0"/>
  <p:txStyles>
    <p:titleStyle>
      <a:lvl1pPr algn="ctr" defTabSz="457200" rtl="0" eaLnBrk="1" latinLnBrk="0" hangingPunct="1">
        <a:spcBef>
          <a:spcPct val="0"/>
        </a:spcBef>
        <a:buNone/>
        <a:defRPr sz="2800" b="1" kern="1200">
          <a:solidFill>
            <a:schemeClr val="bg2"/>
          </a:solidFill>
          <a:latin typeface="+mj-lt"/>
          <a:ea typeface="+mj-ea"/>
          <a:cs typeface="+mj-cs"/>
        </a:defRPr>
      </a:lvl1pPr>
    </p:titleStyle>
    <p:bodyStyle>
      <a:lvl1pPr marL="342900" indent="-342900" algn="l" defTabSz="457200" rtl="0" eaLnBrk="1" latinLnBrk="0" hangingPunct="1">
        <a:spcBef>
          <a:spcPct val="20000"/>
        </a:spcBef>
        <a:buClr>
          <a:schemeClr val="accent6"/>
        </a:buClr>
        <a:buFont typeface="Wingdings" charset="2"/>
        <a:buChar char="§"/>
        <a:defRPr sz="2800" kern="1200">
          <a:solidFill>
            <a:schemeClr val="accent5"/>
          </a:solidFill>
          <a:latin typeface="+mn-lt"/>
          <a:ea typeface="+mn-ea"/>
          <a:cs typeface="+mn-cs"/>
        </a:defRPr>
      </a:lvl1pPr>
      <a:lvl2pPr marL="742950" indent="-285750" algn="l" defTabSz="457200" rtl="0" eaLnBrk="1" latinLnBrk="0" hangingPunct="1">
        <a:spcBef>
          <a:spcPct val="20000"/>
        </a:spcBef>
        <a:buClr>
          <a:schemeClr val="accent6"/>
        </a:buClr>
        <a:buFont typeface="Wingdings" charset="2"/>
        <a:buChar char="§"/>
        <a:defRPr sz="2400" kern="1200">
          <a:solidFill>
            <a:schemeClr val="accent5"/>
          </a:solidFill>
          <a:latin typeface="+mn-lt"/>
          <a:ea typeface="+mn-ea"/>
          <a:cs typeface="+mn-cs"/>
        </a:defRPr>
      </a:lvl2pPr>
      <a:lvl3pPr marL="1143000" indent="-228600" algn="l" defTabSz="457200" rtl="0" eaLnBrk="1" latinLnBrk="0" hangingPunct="1">
        <a:spcBef>
          <a:spcPct val="20000"/>
        </a:spcBef>
        <a:buClr>
          <a:schemeClr val="accent6"/>
        </a:buClr>
        <a:buFont typeface="Wingdings" charset="2"/>
        <a:buChar char="§"/>
        <a:defRPr sz="2000" kern="1200">
          <a:solidFill>
            <a:schemeClr val="accent5"/>
          </a:solidFill>
          <a:latin typeface="+mn-lt"/>
          <a:ea typeface="+mn-ea"/>
          <a:cs typeface="+mn-cs"/>
        </a:defRPr>
      </a:lvl3pPr>
      <a:lvl4pPr marL="1600200" indent="-228600" algn="l" defTabSz="457200" rtl="0" eaLnBrk="1" latinLnBrk="0" hangingPunct="1">
        <a:spcBef>
          <a:spcPct val="20000"/>
        </a:spcBef>
        <a:buClr>
          <a:schemeClr val="accent6"/>
        </a:buClr>
        <a:buFont typeface="Wingdings" charset="2"/>
        <a:buChar char="§"/>
        <a:defRPr sz="1800" kern="1200">
          <a:solidFill>
            <a:schemeClr val="accent5"/>
          </a:solidFill>
          <a:latin typeface="+mn-lt"/>
          <a:ea typeface="+mn-ea"/>
          <a:cs typeface="+mn-cs"/>
        </a:defRPr>
      </a:lvl4pPr>
      <a:lvl5pPr marL="2057400" indent="-228600" algn="l" defTabSz="457200" rtl="0" eaLnBrk="1" latinLnBrk="0" hangingPunct="1">
        <a:spcBef>
          <a:spcPct val="20000"/>
        </a:spcBef>
        <a:buClr>
          <a:schemeClr val="accent6"/>
        </a:buClr>
        <a:buFont typeface="Wingdings" charset="2"/>
        <a:buChar char="§"/>
        <a:defRPr sz="1600" kern="1200">
          <a:solidFill>
            <a:schemeClr val="accent5"/>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87690" y="2780928"/>
            <a:ext cx="7344817" cy="1658439"/>
          </a:xfrm>
        </p:spPr>
        <p:txBody>
          <a:bodyPr/>
          <a:lstStyle/>
          <a:p>
            <a:r>
              <a:rPr lang="en-GB" sz="3200" dirty="0"/>
              <a:t>Cost and Schedule Analysis of Testing All Remaining Magnets</a:t>
            </a:r>
            <a:br>
              <a:rPr lang="en-GB" sz="3600" dirty="0"/>
            </a:br>
            <a:br>
              <a:rPr lang="en-GB" sz="3600" dirty="0"/>
            </a:br>
            <a:r>
              <a:rPr lang="en-GB" sz="1800" b="0" dirty="0"/>
              <a:t>Lorri Stapleton</a:t>
            </a:r>
            <a:endParaRPr lang="en-GB" sz="3600" b="0" dirty="0"/>
          </a:p>
        </p:txBody>
      </p:sp>
      <p:sp>
        <p:nvSpPr>
          <p:cNvPr id="8" name="Freeform 7"/>
          <p:cNvSpPr/>
          <p:nvPr/>
        </p:nvSpPr>
        <p:spPr>
          <a:xfrm>
            <a:off x="871672" y="908720"/>
            <a:ext cx="604431" cy="1286727"/>
          </a:xfrm>
          <a:custGeom>
            <a:avLst/>
            <a:gdLst>
              <a:gd name="connsiteX0" fmla="*/ 460739 w 604431"/>
              <a:gd name="connsiteY0" fmla="*/ 0 h 1286727"/>
              <a:gd name="connsiteX1" fmla="*/ 460739 w 604431"/>
              <a:gd name="connsiteY1" fmla="*/ 0 h 1286727"/>
              <a:gd name="connsiteX2" fmla="*/ 447677 w 604431"/>
              <a:gd name="connsiteY2" fmla="*/ 117566 h 1286727"/>
              <a:gd name="connsiteX3" fmla="*/ 421551 w 604431"/>
              <a:gd name="connsiteY3" fmla="*/ 156754 h 1286727"/>
              <a:gd name="connsiteX4" fmla="*/ 356237 w 604431"/>
              <a:gd name="connsiteY4" fmla="*/ 274320 h 1286727"/>
              <a:gd name="connsiteX5" fmla="*/ 330111 w 604431"/>
              <a:gd name="connsiteY5" fmla="*/ 313509 h 1286727"/>
              <a:gd name="connsiteX6" fmla="*/ 251734 w 604431"/>
              <a:gd name="connsiteY6" fmla="*/ 378823 h 1286727"/>
              <a:gd name="connsiteX7" fmla="*/ 225608 w 604431"/>
              <a:gd name="connsiteY7" fmla="*/ 418011 h 1286727"/>
              <a:gd name="connsiteX8" fmla="*/ 186419 w 604431"/>
              <a:gd name="connsiteY8" fmla="*/ 444137 h 1286727"/>
              <a:gd name="connsiteX9" fmla="*/ 134168 w 604431"/>
              <a:gd name="connsiteY9" fmla="*/ 522514 h 1286727"/>
              <a:gd name="connsiteX10" fmla="*/ 108042 w 604431"/>
              <a:gd name="connsiteY10" fmla="*/ 561703 h 1286727"/>
              <a:gd name="connsiteX11" fmla="*/ 68854 w 604431"/>
              <a:gd name="connsiteY11" fmla="*/ 679269 h 1286727"/>
              <a:gd name="connsiteX12" fmla="*/ 55791 w 604431"/>
              <a:gd name="connsiteY12" fmla="*/ 718457 h 1286727"/>
              <a:gd name="connsiteX13" fmla="*/ 42728 w 604431"/>
              <a:gd name="connsiteY13" fmla="*/ 757646 h 1286727"/>
              <a:gd name="connsiteX14" fmla="*/ 16602 w 604431"/>
              <a:gd name="connsiteY14" fmla="*/ 809897 h 1286727"/>
              <a:gd name="connsiteX15" fmla="*/ 16602 w 604431"/>
              <a:gd name="connsiteY15" fmla="*/ 1045029 h 1286727"/>
              <a:gd name="connsiteX16" fmla="*/ 55791 w 604431"/>
              <a:gd name="connsiteY16" fmla="*/ 1084217 h 1286727"/>
              <a:gd name="connsiteX17" fmla="*/ 121105 w 604431"/>
              <a:gd name="connsiteY17" fmla="*/ 1162594 h 1286727"/>
              <a:gd name="connsiteX18" fmla="*/ 173357 w 604431"/>
              <a:gd name="connsiteY18" fmla="*/ 1175657 h 1286727"/>
              <a:gd name="connsiteX19" fmla="*/ 199482 w 604431"/>
              <a:gd name="connsiteY19" fmla="*/ 1214846 h 1286727"/>
              <a:gd name="connsiteX20" fmla="*/ 238671 w 604431"/>
              <a:gd name="connsiteY20" fmla="*/ 1227909 h 1286727"/>
              <a:gd name="connsiteX21" fmla="*/ 277859 w 604431"/>
              <a:gd name="connsiteY21" fmla="*/ 1254034 h 1286727"/>
              <a:gd name="connsiteX22" fmla="*/ 369299 w 604431"/>
              <a:gd name="connsiteY22" fmla="*/ 1280160 h 1286727"/>
              <a:gd name="connsiteX23" fmla="*/ 591368 w 604431"/>
              <a:gd name="connsiteY23" fmla="*/ 1227909 h 1286727"/>
              <a:gd name="connsiteX24" fmla="*/ 604431 w 604431"/>
              <a:gd name="connsiteY24" fmla="*/ 1136469 h 1286727"/>
              <a:gd name="connsiteX25" fmla="*/ 578305 w 604431"/>
              <a:gd name="connsiteY25" fmla="*/ 757646 h 1286727"/>
              <a:gd name="connsiteX26" fmla="*/ 565242 w 604431"/>
              <a:gd name="connsiteY26" fmla="*/ 718457 h 1286727"/>
              <a:gd name="connsiteX27" fmla="*/ 578305 w 604431"/>
              <a:gd name="connsiteY27" fmla="*/ 235131 h 1286727"/>
              <a:gd name="connsiteX28" fmla="*/ 486865 w 604431"/>
              <a:gd name="connsiteY28" fmla="*/ 0 h 1286727"/>
              <a:gd name="connsiteX29" fmla="*/ 460739 w 604431"/>
              <a:gd name="connsiteY29" fmla="*/ 0 h 1286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04431" h="1286727">
                <a:moveTo>
                  <a:pt x="460739" y="0"/>
                </a:moveTo>
                <a:lnTo>
                  <a:pt x="460739" y="0"/>
                </a:lnTo>
                <a:cubicBezTo>
                  <a:pt x="456385" y="39189"/>
                  <a:pt x="457240" y="79313"/>
                  <a:pt x="447677" y="117566"/>
                </a:cubicBezTo>
                <a:cubicBezTo>
                  <a:pt x="443869" y="132797"/>
                  <a:pt x="429340" y="143123"/>
                  <a:pt x="421551" y="156754"/>
                </a:cubicBezTo>
                <a:cubicBezTo>
                  <a:pt x="338365" y="302328"/>
                  <a:pt x="465035" y="100242"/>
                  <a:pt x="356237" y="274320"/>
                </a:cubicBezTo>
                <a:cubicBezTo>
                  <a:pt x="347916" y="287633"/>
                  <a:pt x="340162" y="301448"/>
                  <a:pt x="330111" y="313509"/>
                </a:cubicBezTo>
                <a:cubicBezTo>
                  <a:pt x="298682" y="351224"/>
                  <a:pt x="290264" y="353136"/>
                  <a:pt x="251734" y="378823"/>
                </a:cubicBezTo>
                <a:cubicBezTo>
                  <a:pt x="243025" y="391886"/>
                  <a:pt x="236709" y="406910"/>
                  <a:pt x="225608" y="418011"/>
                </a:cubicBezTo>
                <a:cubicBezTo>
                  <a:pt x="214506" y="429112"/>
                  <a:pt x="196757" y="432322"/>
                  <a:pt x="186419" y="444137"/>
                </a:cubicBezTo>
                <a:cubicBezTo>
                  <a:pt x="165743" y="467767"/>
                  <a:pt x="151585" y="496388"/>
                  <a:pt x="134168" y="522514"/>
                </a:cubicBezTo>
                <a:cubicBezTo>
                  <a:pt x="125459" y="535577"/>
                  <a:pt x="113007" y="546809"/>
                  <a:pt x="108042" y="561703"/>
                </a:cubicBezTo>
                <a:lnTo>
                  <a:pt x="68854" y="679269"/>
                </a:lnTo>
                <a:lnTo>
                  <a:pt x="55791" y="718457"/>
                </a:lnTo>
                <a:cubicBezTo>
                  <a:pt x="51437" y="731520"/>
                  <a:pt x="48886" y="745330"/>
                  <a:pt x="42728" y="757646"/>
                </a:cubicBezTo>
                <a:lnTo>
                  <a:pt x="16602" y="809897"/>
                </a:lnTo>
                <a:cubicBezTo>
                  <a:pt x="1443" y="900852"/>
                  <a:pt x="-11575" y="939366"/>
                  <a:pt x="16602" y="1045029"/>
                </a:cubicBezTo>
                <a:cubicBezTo>
                  <a:pt x="21362" y="1062879"/>
                  <a:pt x="43964" y="1070025"/>
                  <a:pt x="55791" y="1084217"/>
                </a:cubicBezTo>
                <a:cubicBezTo>
                  <a:pt x="80384" y="1113729"/>
                  <a:pt x="84677" y="1141778"/>
                  <a:pt x="121105" y="1162594"/>
                </a:cubicBezTo>
                <a:cubicBezTo>
                  <a:pt x="136693" y="1171501"/>
                  <a:pt x="155940" y="1171303"/>
                  <a:pt x="173357" y="1175657"/>
                </a:cubicBezTo>
                <a:cubicBezTo>
                  <a:pt x="182065" y="1188720"/>
                  <a:pt x="187223" y="1205038"/>
                  <a:pt x="199482" y="1214846"/>
                </a:cubicBezTo>
                <a:cubicBezTo>
                  <a:pt x="210234" y="1223448"/>
                  <a:pt x="226355" y="1221751"/>
                  <a:pt x="238671" y="1227909"/>
                </a:cubicBezTo>
                <a:cubicBezTo>
                  <a:pt x="252713" y="1234930"/>
                  <a:pt x="263817" y="1247013"/>
                  <a:pt x="277859" y="1254034"/>
                </a:cubicBezTo>
                <a:cubicBezTo>
                  <a:pt x="296599" y="1263404"/>
                  <a:pt x="352558" y="1275975"/>
                  <a:pt x="369299" y="1280160"/>
                </a:cubicBezTo>
                <a:cubicBezTo>
                  <a:pt x="434801" y="1275793"/>
                  <a:pt x="563973" y="1319226"/>
                  <a:pt x="591368" y="1227909"/>
                </a:cubicBezTo>
                <a:cubicBezTo>
                  <a:pt x="600215" y="1198418"/>
                  <a:pt x="600077" y="1166949"/>
                  <a:pt x="604431" y="1136469"/>
                </a:cubicBezTo>
                <a:cubicBezTo>
                  <a:pt x="598352" y="990576"/>
                  <a:pt x="610202" y="885233"/>
                  <a:pt x="578305" y="757646"/>
                </a:cubicBezTo>
                <a:cubicBezTo>
                  <a:pt x="574965" y="744288"/>
                  <a:pt x="569596" y="731520"/>
                  <a:pt x="565242" y="718457"/>
                </a:cubicBezTo>
                <a:cubicBezTo>
                  <a:pt x="569596" y="557348"/>
                  <a:pt x="578305" y="396298"/>
                  <a:pt x="578305" y="235131"/>
                </a:cubicBezTo>
                <a:cubicBezTo>
                  <a:pt x="578305" y="188617"/>
                  <a:pt x="608232" y="0"/>
                  <a:pt x="486865" y="0"/>
                </a:cubicBezTo>
                <a:lnTo>
                  <a:pt x="460739" y="0"/>
                </a:lnTo>
                <a:close/>
              </a:path>
            </a:pathLst>
          </a:cu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rotWithShape="1">
          <a:blip r:embed="rId3">
            <a:extLst>
              <a:ext uri="{28A0092B-C50C-407E-A947-70E740481C1C}">
                <a14:useLocalDpi xmlns:a14="http://schemas.microsoft.com/office/drawing/2010/main"/>
              </a:ext>
            </a:extLst>
          </a:blip>
          <a:srcRect/>
          <a:stretch/>
        </p:blipFill>
        <p:spPr>
          <a:xfrm>
            <a:off x="1287690" y="585575"/>
            <a:ext cx="4057610" cy="1691297"/>
          </a:xfrm>
          <a:prstGeom prst="rect">
            <a:avLst/>
          </a:prstGeom>
        </p:spPr>
      </p:pic>
      <p:sp>
        <p:nvSpPr>
          <p:cNvPr id="3" name="Espace réservé du texte 3">
            <a:extLst>
              <a:ext uri="{FF2B5EF4-FFF2-40B4-BE49-F238E27FC236}">
                <a16:creationId xmlns:a16="http://schemas.microsoft.com/office/drawing/2014/main" id="{B0CFBCC7-DADA-EE25-9ABA-DD373168FD0C}"/>
              </a:ext>
            </a:extLst>
          </p:cNvPr>
          <p:cNvSpPr>
            <a:spLocks noGrp="1"/>
          </p:cNvSpPr>
          <p:nvPr>
            <p:ph type="body" sz="quarter" idx="14"/>
          </p:nvPr>
        </p:nvSpPr>
        <p:spPr>
          <a:xfrm>
            <a:off x="1371600" y="5877272"/>
            <a:ext cx="6480000" cy="349250"/>
          </a:xfrm>
        </p:spPr>
        <p:txBody>
          <a:bodyPr>
            <a:normAutofit/>
          </a:bodyPr>
          <a:lstStyle/>
          <a:p>
            <a:r>
              <a:rPr lang="en-US" dirty="0"/>
              <a:t>September 25, 2024</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59D4-04E7-0395-E255-B9B8A50F1792}"/>
              </a:ext>
            </a:extLst>
          </p:cNvPr>
          <p:cNvSpPr>
            <a:spLocks noGrp="1"/>
          </p:cNvSpPr>
          <p:nvPr>
            <p:ph type="title"/>
          </p:nvPr>
        </p:nvSpPr>
        <p:spPr>
          <a:xfrm>
            <a:off x="756456" y="44704"/>
            <a:ext cx="7920000" cy="720000"/>
          </a:xfrm>
        </p:spPr>
        <p:txBody>
          <a:bodyPr/>
          <a:lstStyle/>
          <a:p>
            <a:r>
              <a:rPr lang="en-US" dirty="0"/>
              <a:t>Schedule Comparison</a:t>
            </a:r>
          </a:p>
        </p:txBody>
      </p:sp>
      <p:sp>
        <p:nvSpPr>
          <p:cNvPr id="3" name="Content Placeholder 2">
            <a:extLst>
              <a:ext uri="{FF2B5EF4-FFF2-40B4-BE49-F238E27FC236}">
                <a16:creationId xmlns:a16="http://schemas.microsoft.com/office/drawing/2014/main" id="{DA34E41F-7886-D95C-8D52-016E69E96F72}"/>
              </a:ext>
            </a:extLst>
          </p:cNvPr>
          <p:cNvSpPr>
            <a:spLocks noGrp="1"/>
          </p:cNvSpPr>
          <p:nvPr>
            <p:ph idx="1"/>
          </p:nvPr>
        </p:nvSpPr>
        <p:spPr>
          <a:xfrm>
            <a:off x="612000" y="2492896"/>
            <a:ext cx="8280480" cy="4032448"/>
          </a:xfrm>
        </p:spPr>
        <p:txBody>
          <a:bodyPr>
            <a:normAutofit/>
          </a:bodyPr>
          <a:lstStyle/>
          <a:p>
            <a:pPr marL="0" indent="0">
              <a:buNone/>
            </a:pPr>
            <a:endParaRPr lang="en-US" sz="3600" dirty="0"/>
          </a:p>
          <a:p>
            <a:pPr marL="914400" lvl="2" indent="0">
              <a:buNone/>
            </a:pPr>
            <a:endParaRPr lang="en-US" sz="2800" dirty="0"/>
          </a:p>
        </p:txBody>
      </p:sp>
      <p:sp>
        <p:nvSpPr>
          <p:cNvPr id="4" name="Slide Number Placeholder 3">
            <a:extLst>
              <a:ext uri="{FF2B5EF4-FFF2-40B4-BE49-F238E27FC236}">
                <a16:creationId xmlns:a16="http://schemas.microsoft.com/office/drawing/2014/main" id="{30462ED9-DD53-F8B0-93B5-E940A7F295A6}"/>
              </a:ext>
            </a:extLst>
          </p:cNvPr>
          <p:cNvSpPr>
            <a:spLocks noGrp="1"/>
          </p:cNvSpPr>
          <p:nvPr>
            <p:ph type="sldNum" sz="quarter" idx="12"/>
          </p:nvPr>
        </p:nvSpPr>
        <p:spPr/>
        <p:txBody>
          <a:bodyPr/>
          <a:lstStyle/>
          <a:p>
            <a:fld id="{BFDCA1C4-9514-7B4F-976F-D92F7E296653}" type="slidenum">
              <a:rPr lang="fr-FR" smtClean="0"/>
              <a:pPr/>
              <a:t>10</a:t>
            </a:fld>
            <a:endParaRPr lang="fr-FR" dirty="0"/>
          </a:p>
        </p:txBody>
      </p:sp>
      <p:pic>
        <p:nvPicPr>
          <p:cNvPr id="6" name="Picture 5">
            <a:extLst>
              <a:ext uri="{FF2B5EF4-FFF2-40B4-BE49-F238E27FC236}">
                <a16:creationId xmlns:a16="http://schemas.microsoft.com/office/drawing/2014/main" id="{C7530A1E-F2E8-E16B-ECB1-5D92EF4ADAF5}"/>
              </a:ext>
            </a:extLst>
          </p:cNvPr>
          <p:cNvPicPr>
            <a:picLocks noChangeAspect="1"/>
          </p:cNvPicPr>
          <p:nvPr/>
        </p:nvPicPr>
        <p:blipFill>
          <a:blip r:embed="rId2"/>
          <a:stretch>
            <a:fillRect/>
          </a:stretch>
        </p:blipFill>
        <p:spPr>
          <a:xfrm>
            <a:off x="-8878" y="847287"/>
            <a:ext cx="9144000" cy="3627549"/>
          </a:xfrm>
          <a:prstGeom prst="rect">
            <a:avLst/>
          </a:prstGeom>
        </p:spPr>
      </p:pic>
      <p:sp>
        <p:nvSpPr>
          <p:cNvPr id="8" name="Content Placeholder 2">
            <a:extLst>
              <a:ext uri="{FF2B5EF4-FFF2-40B4-BE49-F238E27FC236}">
                <a16:creationId xmlns:a16="http://schemas.microsoft.com/office/drawing/2014/main" id="{6BB33EAB-422C-D613-71D9-5442C5E4D5E4}"/>
              </a:ext>
            </a:extLst>
          </p:cNvPr>
          <p:cNvSpPr txBox="1">
            <a:spLocks/>
          </p:cNvSpPr>
          <p:nvPr/>
        </p:nvSpPr>
        <p:spPr>
          <a:xfrm>
            <a:off x="602302" y="4725144"/>
            <a:ext cx="8218170" cy="1811206"/>
          </a:xfrm>
          <a:prstGeom prst="rect">
            <a:avLst/>
          </a:prstGeom>
        </p:spPr>
        <p:txBody>
          <a:bodyPr vert="horz" lIns="0" tIns="0" rIns="0" bIns="0" rtlCol="0">
            <a:normAutofit/>
          </a:bodyPr>
          <a:lstStyle>
            <a:lvl1pPr marL="342900" indent="-342900" algn="l" defTabSz="457200" rtl="0" eaLnBrk="1" latinLnBrk="0" hangingPunct="1">
              <a:spcBef>
                <a:spcPct val="20000"/>
              </a:spcBef>
              <a:buClr>
                <a:schemeClr val="accent6"/>
              </a:buClr>
              <a:buFont typeface="Wingdings" charset="2"/>
              <a:buChar char="§"/>
              <a:defRPr sz="2800" kern="1200">
                <a:solidFill>
                  <a:schemeClr val="accent5"/>
                </a:solidFill>
                <a:latin typeface="+mn-lt"/>
                <a:ea typeface="+mn-ea"/>
                <a:cs typeface="+mn-cs"/>
              </a:defRPr>
            </a:lvl1pPr>
            <a:lvl2pPr marL="742950" indent="-285750" algn="l" defTabSz="457200" rtl="0" eaLnBrk="1" latinLnBrk="0" hangingPunct="1">
              <a:spcBef>
                <a:spcPct val="20000"/>
              </a:spcBef>
              <a:buClr>
                <a:schemeClr val="accent6"/>
              </a:buClr>
              <a:buFont typeface="Wingdings" charset="2"/>
              <a:buChar char="§"/>
              <a:defRPr sz="2400" kern="1200">
                <a:solidFill>
                  <a:schemeClr val="accent5"/>
                </a:solidFill>
                <a:latin typeface="+mn-lt"/>
                <a:ea typeface="+mn-ea"/>
                <a:cs typeface="+mn-cs"/>
              </a:defRPr>
            </a:lvl2pPr>
            <a:lvl3pPr marL="1143000" indent="-228600" algn="l" defTabSz="457200" rtl="0" eaLnBrk="1" latinLnBrk="0" hangingPunct="1">
              <a:spcBef>
                <a:spcPct val="20000"/>
              </a:spcBef>
              <a:buClr>
                <a:schemeClr val="accent6"/>
              </a:buClr>
              <a:buFont typeface="Wingdings" charset="2"/>
              <a:buChar char="§"/>
              <a:defRPr sz="2000" kern="1200">
                <a:solidFill>
                  <a:schemeClr val="accent5"/>
                </a:solidFill>
                <a:latin typeface="+mn-lt"/>
                <a:ea typeface="+mn-ea"/>
                <a:cs typeface="+mn-cs"/>
              </a:defRPr>
            </a:lvl3pPr>
            <a:lvl4pPr marL="1600200" indent="-228600" algn="l" defTabSz="457200" rtl="0" eaLnBrk="1" latinLnBrk="0" hangingPunct="1">
              <a:spcBef>
                <a:spcPct val="20000"/>
              </a:spcBef>
              <a:buClr>
                <a:schemeClr val="accent6"/>
              </a:buClr>
              <a:buFont typeface="Wingdings" charset="2"/>
              <a:buChar char="§"/>
              <a:defRPr sz="1800" kern="1200">
                <a:solidFill>
                  <a:schemeClr val="accent5"/>
                </a:solidFill>
                <a:latin typeface="+mn-lt"/>
                <a:ea typeface="+mn-ea"/>
                <a:cs typeface="+mn-cs"/>
              </a:defRPr>
            </a:lvl4pPr>
            <a:lvl5pPr marL="2057400" indent="-228600" algn="l" defTabSz="457200" rtl="0" eaLnBrk="1" latinLnBrk="0" hangingPunct="1">
              <a:spcBef>
                <a:spcPct val="20000"/>
              </a:spcBef>
              <a:buClr>
                <a:schemeClr val="accent6"/>
              </a:buClr>
              <a:buFont typeface="Wingdings" charset="2"/>
              <a:buChar char="§"/>
              <a:defRPr sz="1600" kern="1200">
                <a:solidFill>
                  <a:schemeClr val="accent5"/>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400" dirty="0"/>
              <a:t>The schedule above shows that vertical testing finishes 4 months later, cold mass finishes within the same month, </a:t>
            </a:r>
            <a:r>
              <a:rPr lang="en-US" sz="2400" dirty="0" err="1"/>
              <a:t>cryostating</a:t>
            </a:r>
            <a:r>
              <a:rPr lang="en-US" sz="2400" dirty="0"/>
              <a:t> finishes 4 months earlier, and horizontal testing finishes 6 months earlier.</a:t>
            </a:r>
          </a:p>
          <a:p>
            <a:endParaRPr lang="en-US" sz="2400" dirty="0"/>
          </a:p>
          <a:p>
            <a:endParaRPr lang="en-US" sz="2400" dirty="0"/>
          </a:p>
          <a:p>
            <a:endParaRPr lang="en-US" sz="2400" dirty="0"/>
          </a:p>
          <a:p>
            <a:pPr marL="0" indent="0">
              <a:buFont typeface="Wingdings" charset="2"/>
              <a:buNone/>
            </a:pPr>
            <a:endParaRPr lang="en-US" sz="2400" dirty="0"/>
          </a:p>
          <a:p>
            <a:pPr marL="457200" lvl="1" indent="0">
              <a:buFont typeface="Wingdings" charset="2"/>
              <a:buNone/>
            </a:pPr>
            <a:endParaRPr lang="en-US" sz="2000" dirty="0"/>
          </a:p>
          <a:p>
            <a:endParaRPr lang="en-US" sz="2400" dirty="0"/>
          </a:p>
          <a:p>
            <a:endParaRPr lang="en-US" sz="2400" baseline="30000" dirty="0"/>
          </a:p>
          <a:p>
            <a:endParaRPr lang="en-US" sz="2400" baseline="30000" dirty="0"/>
          </a:p>
          <a:p>
            <a:endParaRPr lang="en-US" sz="2400" dirty="0"/>
          </a:p>
          <a:p>
            <a:pPr marL="0" indent="0">
              <a:buFont typeface="Wingdings" charset="2"/>
              <a:buNone/>
            </a:pPr>
            <a:endParaRPr lang="en-US" sz="2400" dirty="0"/>
          </a:p>
        </p:txBody>
      </p:sp>
      <p:sp>
        <p:nvSpPr>
          <p:cNvPr id="5" name="Footer Placeholder 4">
            <a:extLst>
              <a:ext uri="{FF2B5EF4-FFF2-40B4-BE49-F238E27FC236}">
                <a16:creationId xmlns:a16="http://schemas.microsoft.com/office/drawing/2014/main" id="{57AE7B52-2EE1-C083-BCC1-0AAF3C673B3C}"/>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2821329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342E-B1F9-7342-8DE5-D1679682C268}"/>
              </a:ext>
            </a:extLst>
          </p:cNvPr>
          <p:cNvSpPr>
            <a:spLocks noGrp="1"/>
          </p:cNvSpPr>
          <p:nvPr>
            <p:ph type="title"/>
          </p:nvPr>
        </p:nvSpPr>
        <p:spPr>
          <a:xfrm>
            <a:off x="612000" y="44624"/>
            <a:ext cx="7920000" cy="720000"/>
          </a:xfrm>
        </p:spPr>
        <p:txBody>
          <a:bodyPr/>
          <a:lstStyle/>
          <a:p>
            <a:r>
              <a:rPr lang="en-US" dirty="0"/>
              <a:t>Summary of Changes by Control Account</a:t>
            </a:r>
          </a:p>
        </p:txBody>
      </p:sp>
      <p:sp>
        <p:nvSpPr>
          <p:cNvPr id="3" name="Content Placeholder 2">
            <a:extLst>
              <a:ext uri="{FF2B5EF4-FFF2-40B4-BE49-F238E27FC236}">
                <a16:creationId xmlns:a16="http://schemas.microsoft.com/office/drawing/2014/main" id="{484B60A1-0F69-2248-A611-7CCE617858CC}"/>
              </a:ext>
            </a:extLst>
          </p:cNvPr>
          <p:cNvSpPr>
            <a:spLocks noGrp="1"/>
          </p:cNvSpPr>
          <p:nvPr>
            <p:ph idx="1"/>
          </p:nvPr>
        </p:nvSpPr>
        <p:spPr>
          <a:xfrm>
            <a:off x="602302" y="944704"/>
            <a:ext cx="8444498" cy="5591646"/>
          </a:xfrm>
        </p:spPr>
        <p:txBody>
          <a:bodyPr>
            <a:normAutofit/>
          </a:bodyPr>
          <a:lstStyle/>
          <a:p>
            <a:r>
              <a:rPr lang="en-US" sz="2000" dirty="0"/>
              <a:t>302.1 Project Management</a:t>
            </a:r>
          </a:p>
          <a:p>
            <a:pPr lvl="1">
              <a:buFont typeface="Wingdings" panose="05000000000000000000" pitchFamily="2" charset="2"/>
              <a:buChar char="ü"/>
            </a:pPr>
            <a:r>
              <a:rPr lang="en-US" sz="1600" dirty="0"/>
              <a:t>There was some escalation cost savings in this control account but mainly the biggest impact was the savings due to LOE</a:t>
            </a:r>
          </a:p>
          <a:p>
            <a:pPr lvl="1">
              <a:buFont typeface="Wingdings" panose="05000000000000000000" pitchFamily="2" charset="2"/>
              <a:buChar char="ü"/>
            </a:pPr>
            <a:r>
              <a:rPr lang="en-US" sz="1600" dirty="0"/>
              <a:t>6 months of LOE was removed from the Project Office, Magnet L2 and CA L2s due to the earlier project finish date</a:t>
            </a:r>
          </a:p>
          <a:p>
            <a:pPr lvl="1">
              <a:buFont typeface="Wingdings" panose="05000000000000000000" pitchFamily="2" charset="2"/>
              <a:buChar char="ü"/>
            </a:pPr>
            <a:r>
              <a:rPr lang="en-US" sz="1600" dirty="0"/>
              <a:t>2 months of LOEs were added to the BNL and LBNL management line items due to the longer testing duration</a:t>
            </a:r>
          </a:p>
          <a:p>
            <a:r>
              <a:rPr lang="en-US" sz="2000" dirty="0"/>
              <a:t>302.2.01 Magnet Integration and Coordination</a:t>
            </a:r>
          </a:p>
          <a:p>
            <a:pPr lvl="1">
              <a:buFont typeface="Wingdings" panose="05000000000000000000" pitchFamily="2" charset="2"/>
              <a:buChar char="ü"/>
            </a:pPr>
            <a:r>
              <a:rPr lang="en-US" sz="1600" dirty="0"/>
              <a:t>6 months of LOE was removed due to the shorter horizontal testing schedule</a:t>
            </a:r>
          </a:p>
          <a:p>
            <a:r>
              <a:rPr lang="en-US" sz="2000" dirty="0"/>
              <a:t>302.2.07 Magnet Assembly</a:t>
            </a:r>
          </a:p>
          <a:p>
            <a:pPr lvl="1">
              <a:buFont typeface="Wingdings" panose="05000000000000000000" pitchFamily="2" charset="2"/>
              <a:buChar char="ü"/>
            </a:pPr>
            <a:r>
              <a:rPr lang="en-US" sz="1600" dirty="0"/>
              <a:t>There is no change in cost and schedule</a:t>
            </a:r>
          </a:p>
          <a:p>
            <a:r>
              <a:rPr lang="en-US" sz="2000" dirty="0"/>
              <a:t>302.4.01 Magnet Vertical Testing</a:t>
            </a:r>
          </a:p>
          <a:p>
            <a:pPr lvl="1">
              <a:buFont typeface="Wingdings" panose="05000000000000000000" pitchFamily="2" charset="2"/>
              <a:buChar char="ü"/>
            </a:pPr>
            <a:r>
              <a:rPr lang="en-US" sz="1600" dirty="0"/>
              <a:t>Reduced resources and duration on 5 of the 6 existing magnet tests and added 5 abbreviated magnet tests.  Kept 1 existing test the same for the magnet to send to CERN.</a:t>
            </a:r>
          </a:p>
          <a:p>
            <a:pPr lvl="1">
              <a:buFont typeface="Wingdings" panose="05000000000000000000" pitchFamily="2" charset="2"/>
              <a:buChar char="ü"/>
            </a:pPr>
            <a:r>
              <a:rPr lang="en-US" sz="1600" dirty="0"/>
              <a:t>Added 2 months of LOE and cryo-facility maintenance for the longer duration of testing activities</a:t>
            </a:r>
          </a:p>
          <a:p>
            <a:endParaRPr lang="en-US" sz="1800" dirty="0"/>
          </a:p>
          <a:p>
            <a:pPr marL="0" indent="0">
              <a:buNone/>
            </a:pPr>
            <a:endParaRPr lang="en-US" sz="2400" dirty="0"/>
          </a:p>
          <a:p>
            <a:pPr marL="457200" lvl="1" indent="0">
              <a:buNone/>
            </a:pPr>
            <a:endParaRPr lang="en-US" sz="2000" dirty="0"/>
          </a:p>
          <a:p>
            <a:endParaRPr lang="en-US" sz="2400" dirty="0"/>
          </a:p>
          <a:p>
            <a:endParaRPr lang="en-US" sz="2400" baseline="30000" dirty="0"/>
          </a:p>
          <a:p>
            <a:endParaRPr lang="en-US" sz="2400" baseline="30000" dirty="0"/>
          </a:p>
          <a:p>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BE817E35-D61A-014E-B84A-3076A5D6333E}"/>
              </a:ext>
            </a:extLst>
          </p:cNvPr>
          <p:cNvSpPr>
            <a:spLocks noGrp="1"/>
          </p:cNvSpPr>
          <p:nvPr>
            <p:ph type="sldNum" sz="quarter" idx="12"/>
          </p:nvPr>
        </p:nvSpPr>
        <p:spPr/>
        <p:txBody>
          <a:bodyPr/>
          <a:lstStyle/>
          <a:p>
            <a:fld id="{BFDCA1C4-9514-7B4F-976F-D92F7E296653}" type="slidenum">
              <a:rPr lang="fr-FR" smtClean="0"/>
              <a:pPr/>
              <a:t>11</a:t>
            </a:fld>
            <a:endParaRPr lang="fr-FR" dirty="0"/>
          </a:p>
        </p:txBody>
      </p:sp>
      <p:sp>
        <p:nvSpPr>
          <p:cNvPr id="5" name="Footer Placeholder 4">
            <a:extLst>
              <a:ext uri="{FF2B5EF4-FFF2-40B4-BE49-F238E27FC236}">
                <a16:creationId xmlns:a16="http://schemas.microsoft.com/office/drawing/2014/main" id="{95E4C22B-2586-3C6F-D779-FB525491CD6F}"/>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3297010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342E-B1F9-7342-8DE5-D1679682C268}"/>
              </a:ext>
            </a:extLst>
          </p:cNvPr>
          <p:cNvSpPr>
            <a:spLocks noGrp="1"/>
          </p:cNvSpPr>
          <p:nvPr>
            <p:ph type="title"/>
          </p:nvPr>
        </p:nvSpPr>
        <p:spPr>
          <a:xfrm>
            <a:off x="612000" y="44624"/>
            <a:ext cx="7920000" cy="720000"/>
          </a:xfrm>
        </p:spPr>
        <p:txBody>
          <a:bodyPr/>
          <a:lstStyle/>
          <a:p>
            <a:r>
              <a:rPr lang="en-US" dirty="0"/>
              <a:t>Summary of Changes by Control Account</a:t>
            </a:r>
          </a:p>
        </p:txBody>
      </p:sp>
      <p:sp>
        <p:nvSpPr>
          <p:cNvPr id="3" name="Content Placeholder 2">
            <a:extLst>
              <a:ext uri="{FF2B5EF4-FFF2-40B4-BE49-F238E27FC236}">
                <a16:creationId xmlns:a16="http://schemas.microsoft.com/office/drawing/2014/main" id="{484B60A1-0F69-2248-A611-7CCE617858CC}"/>
              </a:ext>
            </a:extLst>
          </p:cNvPr>
          <p:cNvSpPr>
            <a:spLocks noGrp="1"/>
          </p:cNvSpPr>
          <p:nvPr>
            <p:ph idx="1"/>
          </p:nvPr>
        </p:nvSpPr>
        <p:spPr>
          <a:xfrm>
            <a:off x="602302" y="944704"/>
            <a:ext cx="8444498" cy="5591646"/>
          </a:xfrm>
        </p:spPr>
        <p:txBody>
          <a:bodyPr>
            <a:normAutofit/>
          </a:bodyPr>
          <a:lstStyle/>
          <a:p>
            <a:r>
              <a:rPr lang="en-US" sz="2000" dirty="0"/>
              <a:t>302.4.02 Cold Mass Assembly</a:t>
            </a:r>
          </a:p>
          <a:p>
            <a:pPr lvl="1">
              <a:buFont typeface="Wingdings" panose="05000000000000000000" pitchFamily="2" charset="2"/>
              <a:buChar char="ü"/>
            </a:pPr>
            <a:r>
              <a:rPr lang="en-US" sz="1600" dirty="0"/>
              <a:t>Removed the cold mass activities associated with the reworked cryo-assembly</a:t>
            </a:r>
          </a:p>
          <a:p>
            <a:pPr lvl="1">
              <a:buFont typeface="Wingdings" panose="05000000000000000000" pitchFamily="2" charset="2"/>
              <a:buChar char="ü"/>
            </a:pPr>
            <a:r>
              <a:rPr lang="en-US" sz="1600" dirty="0"/>
              <a:t>Re-configured the sequence of cold mass assemblies for the 2 assembly stations</a:t>
            </a:r>
          </a:p>
          <a:p>
            <a:r>
              <a:rPr lang="en-US" sz="2000" dirty="0"/>
              <a:t>302.4.03 Cryo-Assembly Fabrication and Shipping Prep </a:t>
            </a:r>
          </a:p>
          <a:p>
            <a:pPr lvl="1">
              <a:buFont typeface="Wingdings" panose="05000000000000000000" pitchFamily="2" charset="2"/>
              <a:buChar char="ü"/>
            </a:pPr>
            <a:r>
              <a:rPr lang="en-US" sz="1600" dirty="0"/>
              <a:t>Removed the disassembly and </a:t>
            </a:r>
            <a:r>
              <a:rPr lang="en-US" sz="1600" dirty="0" err="1"/>
              <a:t>cryostating</a:t>
            </a:r>
            <a:r>
              <a:rPr lang="en-US" sz="1600" dirty="0"/>
              <a:t> activities associated with the reworked cryo-assembly</a:t>
            </a:r>
          </a:p>
          <a:p>
            <a:pPr lvl="1">
              <a:buFont typeface="Wingdings" panose="05000000000000000000" pitchFamily="2" charset="2"/>
              <a:buChar char="ü"/>
            </a:pPr>
            <a:r>
              <a:rPr lang="en-US" sz="1600" dirty="0"/>
              <a:t>Removed 4 months of </a:t>
            </a:r>
            <a:r>
              <a:rPr lang="en-US" sz="1600" dirty="0" err="1"/>
              <a:t>cryostating</a:t>
            </a:r>
            <a:r>
              <a:rPr lang="en-US" sz="1600" dirty="0"/>
              <a:t> LOE due to the shorter discrete activity schedule</a:t>
            </a:r>
          </a:p>
          <a:p>
            <a:r>
              <a:rPr lang="en-US" sz="2000" dirty="0"/>
              <a:t>302.4.04 Cryo-Assemblies Horizontal Test</a:t>
            </a:r>
          </a:p>
          <a:p>
            <a:pPr lvl="1">
              <a:buFont typeface="Wingdings" panose="05000000000000000000" pitchFamily="2" charset="2"/>
              <a:buChar char="ü"/>
            </a:pPr>
            <a:r>
              <a:rPr lang="en-US" sz="1600" dirty="0"/>
              <a:t>Removed the horizontal testing activities associated with the reworked cryo-assembly as well as the additional EAC for this test</a:t>
            </a:r>
          </a:p>
          <a:p>
            <a:pPr lvl="1">
              <a:buFont typeface="Wingdings" panose="05000000000000000000" pitchFamily="2" charset="2"/>
              <a:buChar char="ü"/>
            </a:pPr>
            <a:r>
              <a:rPr lang="en-US" sz="1600" dirty="0"/>
              <a:t>Reduced the resources and the duration for the two long tests for untrained magnets (CA07 and CA10) to match that of the standard horizontal tests with trained magnets</a:t>
            </a:r>
          </a:p>
          <a:p>
            <a:pPr lvl="1">
              <a:buFont typeface="Wingdings" panose="05000000000000000000" pitchFamily="2" charset="2"/>
              <a:buChar char="ü"/>
            </a:pPr>
            <a:r>
              <a:rPr lang="en-US" sz="1600" dirty="0"/>
              <a:t>Removed 6 months of horizontal testing LOE due to the shorter testing schedule</a:t>
            </a:r>
          </a:p>
          <a:p>
            <a:pPr>
              <a:buFont typeface="Wingdings" panose="05000000000000000000" pitchFamily="2" charset="2"/>
              <a:buChar char="§"/>
            </a:pPr>
            <a:r>
              <a:rPr lang="en-US" sz="2000" dirty="0"/>
              <a:t>302.4.05 Cryo-Assembly Integration and Coordination</a:t>
            </a:r>
          </a:p>
          <a:p>
            <a:pPr lvl="1">
              <a:buFont typeface="Wingdings" panose="05000000000000000000" pitchFamily="2" charset="2"/>
              <a:buChar char="ü"/>
            </a:pPr>
            <a:r>
              <a:rPr lang="en-US" sz="1600" dirty="0"/>
              <a:t>Removed the failed cryo-assembly analysis activity</a:t>
            </a:r>
          </a:p>
          <a:p>
            <a:pPr lvl="1">
              <a:buFont typeface="Wingdings" panose="05000000000000000000" pitchFamily="2" charset="2"/>
              <a:buChar char="ü"/>
            </a:pPr>
            <a:r>
              <a:rPr lang="en-US" sz="1600" dirty="0"/>
              <a:t>Removed 6 months of LOE due to the shorter testing schedule</a:t>
            </a:r>
          </a:p>
          <a:p>
            <a:endParaRPr lang="en-US" sz="1800" dirty="0"/>
          </a:p>
          <a:p>
            <a:pPr marL="0" indent="0">
              <a:buNone/>
            </a:pPr>
            <a:endParaRPr lang="en-US" sz="2400" dirty="0"/>
          </a:p>
          <a:p>
            <a:pPr marL="457200" lvl="1" indent="0">
              <a:buNone/>
            </a:pPr>
            <a:endParaRPr lang="en-US" sz="2000" dirty="0"/>
          </a:p>
          <a:p>
            <a:endParaRPr lang="en-US" sz="2400" dirty="0"/>
          </a:p>
          <a:p>
            <a:endParaRPr lang="en-US" sz="2400" baseline="30000" dirty="0"/>
          </a:p>
          <a:p>
            <a:endParaRPr lang="en-US" sz="2400" baseline="30000" dirty="0"/>
          </a:p>
          <a:p>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BE817E35-D61A-014E-B84A-3076A5D6333E}"/>
              </a:ext>
            </a:extLst>
          </p:cNvPr>
          <p:cNvSpPr>
            <a:spLocks noGrp="1"/>
          </p:cNvSpPr>
          <p:nvPr>
            <p:ph type="sldNum" sz="quarter" idx="12"/>
          </p:nvPr>
        </p:nvSpPr>
        <p:spPr/>
        <p:txBody>
          <a:bodyPr/>
          <a:lstStyle/>
          <a:p>
            <a:fld id="{BFDCA1C4-9514-7B4F-976F-D92F7E296653}" type="slidenum">
              <a:rPr lang="fr-FR" smtClean="0"/>
              <a:pPr/>
              <a:t>12</a:t>
            </a:fld>
            <a:endParaRPr lang="fr-FR" dirty="0"/>
          </a:p>
        </p:txBody>
      </p:sp>
      <p:sp>
        <p:nvSpPr>
          <p:cNvPr id="5" name="Footer Placeholder 4">
            <a:extLst>
              <a:ext uri="{FF2B5EF4-FFF2-40B4-BE49-F238E27FC236}">
                <a16:creationId xmlns:a16="http://schemas.microsoft.com/office/drawing/2014/main" id="{152C11F4-2023-CE4F-A330-706A61F4BEC2}"/>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438488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59D4-04E7-0395-E255-B9B8A50F1792}"/>
              </a:ext>
            </a:extLst>
          </p:cNvPr>
          <p:cNvSpPr>
            <a:spLocks noGrp="1"/>
          </p:cNvSpPr>
          <p:nvPr>
            <p:ph type="title"/>
          </p:nvPr>
        </p:nvSpPr>
        <p:spPr>
          <a:xfrm>
            <a:off x="756456" y="44704"/>
            <a:ext cx="7920000" cy="720000"/>
          </a:xfrm>
        </p:spPr>
        <p:txBody>
          <a:bodyPr/>
          <a:lstStyle/>
          <a:p>
            <a:r>
              <a:rPr lang="en-US" dirty="0"/>
              <a:t>Impact to CERN Delivery Dates</a:t>
            </a:r>
          </a:p>
        </p:txBody>
      </p:sp>
      <p:sp>
        <p:nvSpPr>
          <p:cNvPr id="3" name="Content Placeholder 2">
            <a:extLst>
              <a:ext uri="{FF2B5EF4-FFF2-40B4-BE49-F238E27FC236}">
                <a16:creationId xmlns:a16="http://schemas.microsoft.com/office/drawing/2014/main" id="{DA34E41F-7886-D95C-8D52-016E69E96F72}"/>
              </a:ext>
            </a:extLst>
          </p:cNvPr>
          <p:cNvSpPr>
            <a:spLocks noGrp="1"/>
          </p:cNvSpPr>
          <p:nvPr>
            <p:ph idx="1"/>
          </p:nvPr>
        </p:nvSpPr>
        <p:spPr>
          <a:xfrm>
            <a:off x="612000" y="2492896"/>
            <a:ext cx="8280480" cy="4032448"/>
          </a:xfrm>
        </p:spPr>
        <p:txBody>
          <a:bodyPr>
            <a:normAutofit/>
          </a:bodyPr>
          <a:lstStyle/>
          <a:p>
            <a:pPr marL="0" indent="0">
              <a:buNone/>
            </a:pPr>
            <a:endParaRPr lang="en-US" sz="3600" dirty="0"/>
          </a:p>
          <a:p>
            <a:pPr marL="914400" lvl="2" indent="0">
              <a:buNone/>
            </a:pPr>
            <a:endParaRPr lang="en-US" sz="2800" dirty="0"/>
          </a:p>
        </p:txBody>
      </p:sp>
      <p:sp>
        <p:nvSpPr>
          <p:cNvPr id="4" name="Slide Number Placeholder 3">
            <a:extLst>
              <a:ext uri="{FF2B5EF4-FFF2-40B4-BE49-F238E27FC236}">
                <a16:creationId xmlns:a16="http://schemas.microsoft.com/office/drawing/2014/main" id="{30462ED9-DD53-F8B0-93B5-E940A7F295A6}"/>
              </a:ext>
            </a:extLst>
          </p:cNvPr>
          <p:cNvSpPr>
            <a:spLocks noGrp="1"/>
          </p:cNvSpPr>
          <p:nvPr>
            <p:ph type="sldNum" sz="quarter" idx="12"/>
          </p:nvPr>
        </p:nvSpPr>
        <p:spPr/>
        <p:txBody>
          <a:bodyPr/>
          <a:lstStyle/>
          <a:p>
            <a:fld id="{BFDCA1C4-9514-7B4F-976F-D92F7E296653}" type="slidenum">
              <a:rPr lang="fr-FR" smtClean="0"/>
              <a:pPr/>
              <a:t>13</a:t>
            </a:fld>
            <a:endParaRPr lang="fr-FR" dirty="0"/>
          </a:p>
        </p:txBody>
      </p:sp>
      <p:pic>
        <p:nvPicPr>
          <p:cNvPr id="8" name="Picture 7">
            <a:extLst>
              <a:ext uri="{FF2B5EF4-FFF2-40B4-BE49-F238E27FC236}">
                <a16:creationId xmlns:a16="http://schemas.microsoft.com/office/drawing/2014/main" id="{6E6E48C6-EC00-F8EB-70A4-38B01ABD801D}"/>
              </a:ext>
            </a:extLst>
          </p:cNvPr>
          <p:cNvPicPr>
            <a:picLocks noChangeAspect="1"/>
          </p:cNvPicPr>
          <p:nvPr/>
        </p:nvPicPr>
        <p:blipFill>
          <a:blip r:embed="rId2"/>
          <a:stretch>
            <a:fillRect/>
          </a:stretch>
        </p:blipFill>
        <p:spPr>
          <a:xfrm>
            <a:off x="6579870" y="4191071"/>
            <a:ext cx="2346960" cy="213360"/>
          </a:xfrm>
          <a:prstGeom prst="rect">
            <a:avLst/>
          </a:prstGeom>
        </p:spPr>
      </p:pic>
      <p:pic>
        <p:nvPicPr>
          <p:cNvPr id="9" name="Picture 8">
            <a:extLst>
              <a:ext uri="{FF2B5EF4-FFF2-40B4-BE49-F238E27FC236}">
                <a16:creationId xmlns:a16="http://schemas.microsoft.com/office/drawing/2014/main" id="{3ADE6F28-1531-8223-7FD1-0DA0F665F537}"/>
              </a:ext>
            </a:extLst>
          </p:cNvPr>
          <p:cNvPicPr>
            <a:picLocks noChangeAspect="1"/>
          </p:cNvPicPr>
          <p:nvPr/>
        </p:nvPicPr>
        <p:blipFill>
          <a:blip r:embed="rId3"/>
          <a:stretch>
            <a:fillRect/>
          </a:stretch>
        </p:blipFill>
        <p:spPr>
          <a:xfrm>
            <a:off x="251520" y="1700808"/>
            <a:ext cx="8709660" cy="2278380"/>
          </a:xfrm>
          <a:prstGeom prst="rect">
            <a:avLst/>
          </a:prstGeom>
        </p:spPr>
      </p:pic>
      <p:sp>
        <p:nvSpPr>
          <p:cNvPr id="5" name="Footer Placeholder 4">
            <a:extLst>
              <a:ext uri="{FF2B5EF4-FFF2-40B4-BE49-F238E27FC236}">
                <a16:creationId xmlns:a16="http://schemas.microsoft.com/office/drawing/2014/main" id="{14B7B5D6-98A2-ACF9-F05F-CD0F796AE9A4}"/>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40918260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59D4-04E7-0395-E255-B9B8A50F1792}"/>
              </a:ext>
            </a:extLst>
          </p:cNvPr>
          <p:cNvSpPr>
            <a:spLocks noGrp="1"/>
          </p:cNvSpPr>
          <p:nvPr>
            <p:ph type="title"/>
          </p:nvPr>
        </p:nvSpPr>
        <p:spPr>
          <a:xfrm>
            <a:off x="756456" y="44704"/>
            <a:ext cx="7920000" cy="720000"/>
          </a:xfrm>
        </p:spPr>
        <p:txBody>
          <a:bodyPr/>
          <a:lstStyle/>
          <a:p>
            <a:r>
              <a:rPr lang="en-US" dirty="0"/>
              <a:t>Backup</a:t>
            </a:r>
          </a:p>
        </p:txBody>
      </p:sp>
      <p:sp>
        <p:nvSpPr>
          <p:cNvPr id="3" name="Content Placeholder 2">
            <a:extLst>
              <a:ext uri="{FF2B5EF4-FFF2-40B4-BE49-F238E27FC236}">
                <a16:creationId xmlns:a16="http://schemas.microsoft.com/office/drawing/2014/main" id="{DA34E41F-7886-D95C-8D52-016E69E96F72}"/>
              </a:ext>
            </a:extLst>
          </p:cNvPr>
          <p:cNvSpPr>
            <a:spLocks noGrp="1"/>
          </p:cNvSpPr>
          <p:nvPr>
            <p:ph idx="1"/>
          </p:nvPr>
        </p:nvSpPr>
        <p:spPr>
          <a:xfrm>
            <a:off x="612000" y="2492896"/>
            <a:ext cx="8280480" cy="4032448"/>
          </a:xfrm>
        </p:spPr>
        <p:txBody>
          <a:bodyPr>
            <a:normAutofit/>
          </a:bodyPr>
          <a:lstStyle/>
          <a:p>
            <a:pPr marL="0" indent="0">
              <a:buNone/>
            </a:pPr>
            <a:endParaRPr lang="en-US" sz="3600" dirty="0"/>
          </a:p>
          <a:p>
            <a:pPr marL="914400" lvl="2" indent="0">
              <a:buNone/>
            </a:pPr>
            <a:endParaRPr lang="en-US" sz="2800" dirty="0"/>
          </a:p>
        </p:txBody>
      </p:sp>
      <p:sp>
        <p:nvSpPr>
          <p:cNvPr id="4" name="Slide Number Placeholder 3">
            <a:extLst>
              <a:ext uri="{FF2B5EF4-FFF2-40B4-BE49-F238E27FC236}">
                <a16:creationId xmlns:a16="http://schemas.microsoft.com/office/drawing/2014/main" id="{30462ED9-DD53-F8B0-93B5-E940A7F295A6}"/>
              </a:ext>
            </a:extLst>
          </p:cNvPr>
          <p:cNvSpPr>
            <a:spLocks noGrp="1"/>
          </p:cNvSpPr>
          <p:nvPr>
            <p:ph type="sldNum" sz="quarter" idx="12"/>
          </p:nvPr>
        </p:nvSpPr>
        <p:spPr/>
        <p:txBody>
          <a:bodyPr/>
          <a:lstStyle/>
          <a:p>
            <a:fld id="{BFDCA1C4-9514-7B4F-976F-D92F7E296653}" type="slidenum">
              <a:rPr lang="fr-FR" smtClean="0"/>
              <a:pPr/>
              <a:t>14</a:t>
            </a:fld>
            <a:endParaRPr lang="fr-FR" dirty="0"/>
          </a:p>
        </p:txBody>
      </p:sp>
      <p:sp>
        <p:nvSpPr>
          <p:cNvPr id="5" name="Footer Placeholder 4">
            <a:extLst>
              <a:ext uri="{FF2B5EF4-FFF2-40B4-BE49-F238E27FC236}">
                <a16:creationId xmlns:a16="http://schemas.microsoft.com/office/drawing/2014/main" id="{B017F9B7-8BC8-4975-6333-70F0558212C8}"/>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724334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342E-B1F9-7342-8DE5-D1679682C268}"/>
              </a:ext>
            </a:extLst>
          </p:cNvPr>
          <p:cNvSpPr>
            <a:spLocks noGrp="1"/>
          </p:cNvSpPr>
          <p:nvPr>
            <p:ph type="title"/>
          </p:nvPr>
        </p:nvSpPr>
        <p:spPr>
          <a:xfrm>
            <a:off x="612000" y="44624"/>
            <a:ext cx="7920000" cy="720000"/>
          </a:xfrm>
        </p:spPr>
        <p:txBody>
          <a:bodyPr/>
          <a:lstStyle/>
          <a:p>
            <a:r>
              <a:rPr lang="en-US" dirty="0"/>
              <a:t>Rec. #4</a:t>
            </a:r>
          </a:p>
        </p:txBody>
      </p:sp>
      <p:sp>
        <p:nvSpPr>
          <p:cNvPr id="3" name="Content Placeholder 2">
            <a:extLst>
              <a:ext uri="{FF2B5EF4-FFF2-40B4-BE49-F238E27FC236}">
                <a16:creationId xmlns:a16="http://schemas.microsoft.com/office/drawing/2014/main" id="{484B60A1-0F69-2248-A611-7CCE617858CC}"/>
              </a:ext>
            </a:extLst>
          </p:cNvPr>
          <p:cNvSpPr>
            <a:spLocks noGrp="1"/>
          </p:cNvSpPr>
          <p:nvPr>
            <p:ph idx="1"/>
          </p:nvPr>
        </p:nvSpPr>
        <p:spPr>
          <a:xfrm>
            <a:off x="602302" y="944704"/>
            <a:ext cx="8444498" cy="5591646"/>
          </a:xfrm>
        </p:spPr>
        <p:txBody>
          <a:bodyPr>
            <a:normAutofit/>
          </a:bodyPr>
          <a:lstStyle/>
          <a:p>
            <a:r>
              <a:rPr lang="en-US" sz="2400" dirty="0"/>
              <a:t>Baseline</a:t>
            </a:r>
          </a:p>
          <a:p>
            <a:pPr lvl="1"/>
            <a:r>
              <a:rPr lang="en-US" sz="2000" dirty="0"/>
              <a:t>21 Magnets for 10 cryostat, all Horizontally tested</a:t>
            </a:r>
          </a:p>
          <a:p>
            <a:pPr lvl="1"/>
            <a:r>
              <a:rPr lang="en-US" sz="2000" dirty="0"/>
              <a:t>5 Magnets not tested vertically (Financial/Schedule reasons)</a:t>
            </a:r>
          </a:p>
          <a:p>
            <a:pPr lvl="1"/>
            <a:r>
              <a:rPr lang="en-US" sz="2000" dirty="0"/>
              <a:t>10 Dressed Cavities Tested</a:t>
            </a:r>
          </a:p>
          <a:p>
            <a:r>
              <a:rPr lang="en-US" sz="2400" dirty="0"/>
              <a:t>Threshold and Objectives KPPs</a:t>
            </a:r>
          </a:p>
          <a:p>
            <a:pPr marL="0" indent="0">
              <a:buNone/>
            </a:pPr>
            <a:endParaRPr lang="en-US" sz="2400" dirty="0"/>
          </a:p>
          <a:p>
            <a:r>
              <a:rPr lang="en-US" sz="2400" dirty="0"/>
              <a:t>July 2024 IPR Management Recommendation</a:t>
            </a:r>
          </a:p>
          <a:p>
            <a:pPr lvl="1"/>
            <a:r>
              <a:rPr lang="en-US" i="1" dirty="0">
                <a:effectLst/>
                <a:latin typeface="Times New Roman" panose="02020603050405020304" pitchFamily="18" charset="0"/>
                <a:ea typeface="Times New Roman" panose="02020603050405020304" pitchFamily="18" charset="0"/>
              </a:rPr>
              <a:t>Review and document the criteria by which the decision will be made to exercise scope contingency and update all project planning as needed based on this review.  Complete by the end of October 2024.</a:t>
            </a:r>
          </a:p>
          <a:p>
            <a:pPr marL="457200" lvl="1" indent="0">
              <a:buNone/>
            </a:pPr>
            <a:endParaRPr lang="en-US" sz="2000" dirty="0"/>
          </a:p>
          <a:p>
            <a:pPr marL="0" indent="0">
              <a:buNone/>
            </a:pPr>
            <a:endParaRPr lang="en-US" sz="2400" dirty="0"/>
          </a:p>
          <a:p>
            <a:pPr marL="457200" lvl="1" indent="0">
              <a:buNone/>
            </a:pPr>
            <a:endParaRPr lang="en-US" sz="2000" dirty="0"/>
          </a:p>
          <a:p>
            <a:endParaRPr lang="en-US" sz="2400" dirty="0"/>
          </a:p>
          <a:p>
            <a:endParaRPr lang="en-US" sz="2400" baseline="30000" dirty="0"/>
          </a:p>
          <a:p>
            <a:endParaRPr lang="en-US" sz="2400" baseline="30000" dirty="0"/>
          </a:p>
          <a:p>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BE817E35-D61A-014E-B84A-3076A5D6333E}"/>
              </a:ext>
            </a:extLst>
          </p:cNvPr>
          <p:cNvSpPr>
            <a:spLocks noGrp="1"/>
          </p:cNvSpPr>
          <p:nvPr>
            <p:ph type="sldNum" sz="quarter" idx="12"/>
          </p:nvPr>
        </p:nvSpPr>
        <p:spPr/>
        <p:txBody>
          <a:bodyPr/>
          <a:lstStyle/>
          <a:p>
            <a:fld id="{BFDCA1C4-9514-7B4F-976F-D92F7E296653}" type="slidenum">
              <a:rPr lang="fr-FR" smtClean="0"/>
              <a:pPr/>
              <a:t>15</a:t>
            </a:fld>
            <a:endParaRPr lang="fr-FR" dirty="0"/>
          </a:p>
        </p:txBody>
      </p:sp>
      <p:sp>
        <p:nvSpPr>
          <p:cNvPr id="5" name="Footer Placeholder 4">
            <a:extLst>
              <a:ext uri="{FF2B5EF4-FFF2-40B4-BE49-F238E27FC236}">
                <a16:creationId xmlns:a16="http://schemas.microsoft.com/office/drawing/2014/main" id="{DE84D819-6A73-6B4F-1771-8AB69BC5F294}"/>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1500102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342E-B1F9-7342-8DE5-D1679682C268}"/>
              </a:ext>
            </a:extLst>
          </p:cNvPr>
          <p:cNvSpPr>
            <a:spLocks noGrp="1"/>
          </p:cNvSpPr>
          <p:nvPr>
            <p:ph type="title"/>
          </p:nvPr>
        </p:nvSpPr>
        <p:spPr>
          <a:xfrm>
            <a:off x="602302" y="45848"/>
            <a:ext cx="8084498" cy="720000"/>
          </a:xfrm>
        </p:spPr>
        <p:txBody>
          <a:bodyPr/>
          <a:lstStyle/>
          <a:p>
            <a:r>
              <a:rPr lang="en-US" dirty="0"/>
              <a:t>Decision Times to Exercise Reduction of Scope</a:t>
            </a:r>
          </a:p>
        </p:txBody>
      </p:sp>
      <p:sp>
        <p:nvSpPr>
          <p:cNvPr id="3" name="Content Placeholder 2">
            <a:extLst>
              <a:ext uri="{FF2B5EF4-FFF2-40B4-BE49-F238E27FC236}">
                <a16:creationId xmlns:a16="http://schemas.microsoft.com/office/drawing/2014/main" id="{484B60A1-0F69-2248-A611-7CCE617858CC}"/>
              </a:ext>
            </a:extLst>
          </p:cNvPr>
          <p:cNvSpPr>
            <a:spLocks noGrp="1"/>
          </p:cNvSpPr>
          <p:nvPr>
            <p:ph idx="1"/>
          </p:nvPr>
        </p:nvSpPr>
        <p:spPr>
          <a:xfrm>
            <a:off x="602302" y="944704"/>
            <a:ext cx="8362186" cy="5591646"/>
          </a:xfrm>
        </p:spPr>
        <p:txBody>
          <a:bodyPr>
            <a:normAutofit/>
          </a:bodyPr>
          <a:lstStyle/>
          <a:p>
            <a:r>
              <a:rPr lang="en-US" sz="2400" dirty="0"/>
              <a:t>Based on the July 2024 status with August BCRs the following costs and dates were gathered.  </a:t>
            </a:r>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r>
              <a:rPr lang="en-US" sz="2000" dirty="0"/>
              <a:t>The “Trigger Time” is 1 month prior to the scheduled start of the activity.  </a:t>
            </a:r>
          </a:p>
          <a:p>
            <a:r>
              <a:rPr lang="en-US" sz="2000" dirty="0"/>
              <a:t>The costs are fully burdened for the discrete task.  There are no associated LOE costs included with the activity.</a:t>
            </a:r>
            <a:endParaRPr lang="en-US" sz="1800" dirty="0"/>
          </a:p>
          <a:p>
            <a:pPr marL="0" indent="0">
              <a:buNone/>
            </a:pPr>
            <a:endParaRPr lang="en-US" sz="2400" dirty="0"/>
          </a:p>
          <a:p>
            <a:pPr marL="457200" lvl="1" indent="0">
              <a:buNone/>
            </a:pPr>
            <a:endParaRPr lang="en-US" sz="2000" dirty="0"/>
          </a:p>
          <a:p>
            <a:endParaRPr lang="en-US" sz="2400" dirty="0"/>
          </a:p>
          <a:p>
            <a:endParaRPr lang="en-US" sz="2400" baseline="30000" dirty="0"/>
          </a:p>
          <a:p>
            <a:endParaRPr lang="en-US" sz="2400" baseline="30000" dirty="0"/>
          </a:p>
          <a:p>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BE817E35-D61A-014E-B84A-3076A5D6333E}"/>
              </a:ext>
            </a:extLst>
          </p:cNvPr>
          <p:cNvSpPr>
            <a:spLocks noGrp="1"/>
          </p:cNvSpPr>
          <p:nvPr>
            <p:ph type="sldNum" sz="quarter" idx="12"/>
          </p:nvPr>
        </p:nvSpPr>
        <p:spPr/>
        <p:txBody>
          <a:bodyPr/>
          <a:lstStyle/>
          <a:p>
            <a:fld id="{BFDCA1C4-9514-7B4F-976F-D92F7E296653}" type="slidenum">
              <a:rPr lang="fr-FR" smtClean="0"/>
              <a:pPr/>
              <a:t>16</a:t>
            </a:fld>
            <a:endParaRPr lang="fr-FR" dirty="0"/>
          </a:p>
        </p:txBody>
      </p:sp>
      <p:pic>
        <p:nvPicPr>
          <p:cNvPr id="6" name="Picture 5">
            <a:extLst>
              <a:ext uri="{FF2B5EF4-FFF2-40B4-BE49-F238E27FC236}">
                <a16:creationId xmlns:a16="http://schemas.microsoft.com/office/drawing/2014/main" id="{E017AEE4-8321-B08B-C7F2-C88822BE3922}"/>
              </a:ext>
            </a:extLst>
          </p:cNvPr>
          <p:cNvPicPr>
            <a:picLocks noChangeAspect="1"/>
          </p:cNvPicPr>
          <p:nvPr/>
        </p:nvPicPr>
        <p:blipFill>
          <a:blip r:embed="rId2"/>
          <a:stretch>
            <a:fillRect/>
          </a:stretch>
        </p:blipFill>
        <p:spPr>
          <a:xfrm>
            <a:off x="1616713" y="1844824"/>
            <a:ext cx="5894784" cy="2569757"/>
          </a:xfrm>
          <a:prstGeom prst="rect">
            <a:avLst/>
          </a:prstGeom>
        </p:spPr>
      </p:pic>
      <p:sp>
        <p:nvSpPr>
          <p:cNvPr id="5" name="Footer Placeholder 4">
            <a:extLst>
              <a:ext uri="{FF2B5EF4-FFF2-40B4-BE49-F238E27FC236}">
                <a16:creationId xmlns:a16="http://schemas.microsoft.com/office/drawing/2014/main" id="{D409E42C-E3EC-411D-2BA1-1E67D6872EA2}"/>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358855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59D4-04E7-0395-E255-B9B8A50F1792}"/>
              </a:ext>
            </a:extLst>
          </p:cNvPr>
          <p:cNvSpPr>
            <a:spLocks noGrp="1"/>
          </p:cNvSpPr>
          <p:nvPr>
            <p:ph type="title"/>
          </p:nvPr>
        </p:nvSpPr>
        <p:spPr>
          <a:xfrm>
            <a:off x="756456" y="-27384"/>
            <a:ext cx="7920000" cy="720000"/>
          </a:xfrm>
        </p:spPr>
        <p:txBody>
          <a:bodyPr/>
          <a:lstStyle/>
          <a:p>
            <a:r>
              <a:rPr lang="en-US" dirty="0"/>
              <a:t>General Criteria</a:t>
            </a:r>
          </a:p>
        </p:txBody>
      </p:sp>
      <p:sp>
        <p:nvSpPr>
          <p:cNvPr id="3" name="Content Placeholder 2">
            <a:extLst>
              <a:ext uri="{FF2B5EF4-FFF2-40B4-BE49-F238E27FC236}">
                <a16:creationId xmlns:a16="http://schemas.microsoft.com/office/drawing/2014/main" id="{DA34E41F-7886-D95C-8D52-016E69E96F72}"/>
              </a:ext>
            </a:extLst>
          </p:cNvPr>
          <p:cNvSpPr>
            <a:spLocks noGrp="1"/>
          </p:cNvSpPr>
          <p:nvPr>
            <p:ph idx="1"/>
          </p:nvPr>
        </p:nvSpPr>
        <p:spPr>
          <a:xfrm>
            <a:off x="612000" y="682277"/>
            <a:ext cx="8280480" cy="5843067"/>
          </a:xfrm>
        </p:spPr>
        <p:txBody>
          <a:bodyPr>
            <a:normAutofit fontScale="85000" lnSpcReduction="20000"/>
          </a:bodyPr>
          <a:lstStyle/>
          <a:p>
            <a:r>
              <a:rPr lang="en-US" dirty="0"/>
              <a:t>Trigger a </a:t>
            </a:r>
            <a:r>
              <a:rPr lang="en-US" i="1" dirty="0"/>
              <a:t>Scope Drop </a:t>
            </a:r>
            <a:r>
              <a:rPr lang="en-US" dirty="0"/>
              <a:t>if:</a:t>
            </a:r>
          </a:p>
          <a:p>
            <a:pPr lvl="1"/>
            <a:r>
              <a:rPr lang="en-US" dirty="0"/>
              <a:t>Contingency on Cost To Go drops below AA% ?</a:t>
            </a:r>
          </a:p>
          <a:p>
            <a:pPr lvl="2"/>
            <a:r>
              <a:rPr lang="en-US" dirty="0"/>
              <a:t>Try to maintain constant (or increasing) AA from project CD2 start (~40%)</a:t>
            </a:r>
          </a:p>
          <a:p>
            <a:pPr lvl="2"/>
            <a:r>
              <a:rPr lang="en-US" dirty="0"/>
              <a:t>Maybe for few (2 or 3?) sequential reporting periods</a:t>
            </a:r>
          </a:p>
          <a:p>
            <a:pPr lvl="1"/>
            <a:r>
              <a:rPr lang="en-US" dirty="0"/>
              <a:t>C.L. on extant Risks drops below BB% ?</a:t>
            </a:r>
          </a:p>
          <a:p>
            <a:pPr lvl="2"/>
            <a:r>
              <a:rPr lang="en-US" dirty="0"/>
              <a:t>Assume BB to be between 70% and 90%. </a:t>
            </a:r>
          </a:p>
          <a:p>
            <a:pPr lvl="2"/>
            <a:r>
              <a:rPr lang="en-US" dirty="0"/>
              <a:t>Maybe for few (2 or 3?) sequential reporting periods</a:t>
            </a:r>
          </a:p>
          <a:p>
            <a:pPr lvl="2"/>
            <a:endParaRPr lang="en-US" dirty="0"/>
          </a:p>
          <a:p>
            <a:r>
              <a:rPr lang="en-US" dirty="0"/>
              <a:t>In any case, CERN needs to operate HL-LHC, so any scope dropped by AUP must be “</a:t>
            </a:r>
            <a:r>
              <a:rPr lang="en-US" i="1" dirty="0"/>
              <a:t>pick-able</a:t>
            </a:r>
            <a:r>
              <a:rPr lang="en-US" dirty="0"/>
              <a:t>” by CERN:</a:t>
            </a:r>
          </a:p>
          <a:p>
            <a:pPr lvl="1"/>
            <a:r>
              <a:rPr lang="en-US" dirty="0"/>
              <a:t>CERN is good at: </a:t>
            </a:r>
          </a:p>
          <a:p>
            <a:pPr lvl="2"/>
            <a:r>
              <a:rPr lang="en-US" dirty="0"/>
              <a:t>Testing AUP </a:t>
            </a:r>
            <a:r>
              <a:rPr lang="en-US" dirty="0" err="1"/>
              <a:t>CryoAssemblies</a:t>
            </a:r>
            <a:r>
              <a:rPr lang="en-US" dirty="0"/>
              <a:t> (already done)</a:t>
            </a:r>
          </a:p>
          <a:p>
            <a:pPr lvl="2"/>
            <a:r>
              <a:rPr lang="en-US" dirty="0"/>
              <a:t>Producing AUP </a:t>
            </a:r>
            <a:r>
              <a:rPr lang="en-US" dirty="0" err="1"/>
              <a:t>CryoAssemblies</a:t>
            </a:r>
            <a:r>
              <a:rPr lang="en-US" dirty="0"/>
              <a:t> (never done, but it is a CERN design using CERN tooling)</a:t>
            </a:r>
          </a:p>
          <a:p>
            <a:pPr lvl="1"/>
            <a:r>
              <a:rPr lang="en-US" dirty="0"/>
              <a:t>CERN is less good at:</a:t>
            </a:r>
          </a:p>
          <a:p>
            <a:pPr lvl="2"/>
            <a:r>
              <a:rPr lang="en-US" dirty="0"/>
              <a:t>Producing AUP Cold Mass (never done, no tooling at CERN although it is a “simple” tooling)</a:t>
            </a:r>
          </a:p>
          <a:p>
            <a:pPr lvl="2"/>
            <a:r>
              <a:rPr lang="en-US" dirty="0"/>
              <a:t>Producing an AUP MQXFA Magnet (never done, no tooling at CERN. Tooling is not “simple” )</a:t>
            </a:r>
          </a:p>
          <a:p>
            <a:r>
              <a:rPr lang="en-US" dirty="0"/>
              <a:t>Deferral ?</a:t>
            </a:r>
          </a:p>
          <a:p>
            <a:pPr marL="914400" lvl="2" indent="0">
              <a:buNone/>
            </a:pPr>
            <a:endParaRPr lang="en-US" dirty="0"/>
          </a:p>
        </p:txBody>
      </p:sp>
      <p:sp>
        <p:nvSpPr>
          <p:cNvPr id="4" name="Slide Number Placeholder 3">
            <a:extLst>
              <a:ext uri="{FF2B5EF4-FFF2-40B4-BE49-F238E27FC236}">
                <a16:creationId xmlns:a16="http://schemas.microsoft.com/office/drawing/2014/main" id="{30462ED9-DD53-F8B0-93B5-E940A7F295A6}"/>
              </a:ext>
            </a:extLst>
          </p:cNvPr>
          <p:cNvSpPr>
            <a:spLocks noGrp="1"/>
          </p:cNvSpPr>
          <p:nvPr>
            <p:ph type="sldNum" sz="quarter" idx="12"/>
          </p:nvPr>
        </p:nvSpPr>
        <p:spPr/>
        <p:txBody>
          <a:bodyPr/>
          <a:lstStyle/>
          <a:p>
            <a:fld id="{BFDCA1C4-9514-7B4F-976F-D92F7E296653}" type="slidenum">
              <a:rPr lang="fr-FR" smtClean="0"/>
              <a:pPr/>
              <a:t>17</a:t>
            </a:fld>
            <a:endParaRPr lang="fr-FR" dirty="0"/>
          </a:p>
        </p:txBody>
      </p:sp>
      <p:sp>
        <p:nvSpPr>
          <p:cNvPr id="5" name="Footer Placeholder 4">
            <a:extLst>
              <a:ext uri="{FF2B5EF4-FFF2-40B4-BE49-F238E27FC236}">
                <a16:creationId xmlns:a16="http://schemas.microsoft.com/office/drawing/2014/main" id="{B017F9B7-8BC8-4975-6333-70F0558212C8}"/>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3214855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628B2-2F03-5BF0-179D-0FFA985FAFFC}"/>
              </a:ext>
            </a:extLst>
          </p:cNvPr>
          <p:cNvSpPr>
            <a:spLocks noGrp="1"/>
          </p:cNvSpPr>
          <p:nvPr>
            <p:ph type="title"/>
          </p:nvPr>
        </p:nvSpPr>
        <p:spPr>
          <a:xfrm>
            <a:off x="731359" y="36056"/>
            <a:ext cx="7920000" cy="720000"/>
          </a:xfrm>
        </p:spPr>
        <p:txBody>
          <a:bodyPr/>
          <a:lstStyle/>
          <a:p>
            <a:r>
              <a:rPr lang="en-US" dirty="0"/>
              <a:t>Example of Alternatives</a:t>
            </a:r>
          </a:p>
        </p:txBody>
      </p:sp>
      <p:sp>
        <p:nvSpPr>
          <p:cNvPr id="3" name="Content Placeholder 2">
            <a:extLst>
              <a:ext uri="{FF2B5EF4-FFF2-40B4-BE49-F238E27FC236}">
                <a16:creationId xmlns:a16="http://schemas.microsoft.com/office/drawing/2014/main" id="{D8C394F6-B385-690F-586C-743E2F17E928}"/>
              </a:ext>
            </a:extLst>
          </p:cNvPr>
          <p:cNvSpPr>
            <a:spLocks noGrp="1"/>
          </p:cNvSpPr>
          <p:nvPr>
            <p:ph idx="1"/>
          </p:nvPr>
        </p:nvSpPr>
        <p:spPr>
          <a:xfrm>
            <a:off x="631177" y="725965"/>
            <a:ext cx="7920000" cy="4906963"/>
          </a:xfrm>
        </p:spPr>
        <p:txBody>
          <a:bodyPr>
            <a:normAutofit fontScale="92500" lnSpcReduction="20000"/>
          </a:bodyPr>
          <a:lstStyle/>
          <a:p>
            <a:r>
              <a:rPr lang="en-US" b="1" dirty="0"/>
              <a:t>Alt. #1</a:t>
            </a:r>
            <a:r>
              <a:rPr lang="en-US" dirty="0"/>
              <a:t>: </a:t>
            </a:r>
            <a:r>
              <a:rPr lang="en-US" i="1" u="sng" dirty="0"/>
              <a:t>Test all magnets vertically</a:t>
            </a:r>
          </a:p>
          <a:p>
            <a:pPr lvl="1"/>
            <a:r>
              <a:rPr lang="en-US" dirty="0"/>
              <a:t>How much does BAC increase because of Vertical scope</a:t>
            </a:r>
          </a:p>
          <a:p>
            <a:pPr lvl="2"/>
            <a:r>
              <a:rPr lang="en-US" dirty="0"/>
              <a:t>How much does BAC decrease because of shorter Horizontal test</a:t>
            </a:r>
          </a:p>
          <a:p>
            <a:pPr lvl="2"/>
            <a:r>
              <a:rPr lang="en-US" dirty="0"/>
              <a:t>How much does Risk decrease because of lower risk on CA test.</a:t>
            </a:r>
          </a:p>
          <a:p>
            <a:r>
              <a:rPr lang="en-US" b="1" dirty="0"/>
              <a:t>Alt. #2</a:t>
            </a:r>
            <a:r>
              <a:rPr lang="en-US" dirty="0"/>
              <a:t>: </a:t>
            </a:r>
            <a:r>
              <a:rPr lang="en-US" i="1" u="sng" dirty="0"/>
              <a:t>Test all magnets vertically, but test 5 (previously) untested magnets only partially </a:t>
            </a:r>
            <a:r>
              <a:rPr lang="en-US" dirty="0"/>
              <a:t>(one cool-down only with no thermal cycle </a:t>
            </a:r>
            <a:r>
              <a:rPr lang="en-US" i="1" dirty="0"/>
              <a:t>because memory is well established by now</a:t>
            </a:r>
            <a:r>
              <a:rPr lang="en-US" dirty="0"/>
              <a:t>) </a:t>
            </a:r>
          </a:p>
          <a:p>
            <a:pPr lvl="1"/>
            <a:r>
              <a:rPr lang="en-US" dirty="0"/>
              <a:t>How much does BAC increase because of Vertical scope</a:t>
            </a:r>
          </a:p>
          <a:p>
            <a:pPr lvl="2"/>
            <a:r>
              <a:rPr lang="en-US" dirty="0"/>
              <a:t>How much does BAC decrease because of shorter Horizontal test</a:t>
            </a:r>
          </a:p>
          <a:p>
            <a:pPr lvl="2"/>
            <a:r>
              <a:rPr lang="en-US" dirty="0"/>
              <a:t>How much does Risk decrease because of lower risk on CA test.</a:t>
            </a:r>
          </a:p>
          <a:p>
            <a:pPr lvl="2"/>
            <a:endParaRPr lang="en-US" dirty="0"/>
          </a:p>
        </p:txBody>
      </p:sp>
      <p:sp>
        <p:nvSpPr>
          <p:cNvPr id="4" name="Slide Number Placeholder 3">
            <a:extLst>
              <a:ext uri="{FF2B5EF4-FFF2-40B4-BE49-F238E27FC236}">
                <a16:creationId xmlns:a16="http://schemas.microsoft.com/office/drawing/2014/main" id="{7F49F5D6-384B-BA4A-F678-FADE836FE716}"/>
              </a:ext>
            </a:extLst>
          </p:cNvPr>
          <p:cNvSpPr>
            <a:spLocks noGrp="1"/>
          </p:cNvSpPr>
          <p:nvPr>
            <p:ph type="sldNum" sz="quarter" idx="12"/>
          </p:nvPr>
        </p:nvSpPr>
        <p:spPr/>
        <p:txBody>
          <a:bodyPr/>
          <a:lstStyle/>
          <a:p>
            <a:fld id="{BFDCA1C4-9514-7B4F-976F-D92F7E296653}" type="slidenum">
              <a:rPr lang="fr-FR" smtClean="0"/>
              <a:pPr/>
              <a:t>18</a:t>
            </a:fld>
            <a:endParaRPr lang="fr-FR" dirty="0"/>
          </a:p>
        </p:txBody>
      </p:sp>
      <p:sp>
        <p:nvSpPr>
          <p:cNvPr id="6" name="TextBox 5">
            <a:extLst>
              <a:ext uri="{FF2B5EF4-FFF2-40B4-BE49-F238E27FC236}">
                <a16:creationId xmlns:a16="http://schemas.microsoft.com/office/drawing/2014/main" id="{88594593-9296-94FC-88D5-FE98B3377634}"/>
              </a:ext>
            </a:extLst>
          </p:cNvPr>
          <p:cNvSpPr txBox="1"/>
          <p:nvPr/>
        </p:nvSpPr>
        <p:spPr>
          <a:xfrm>
            <a:off x="1547664" y="5445224"/>
            <a:ext cx="6840334" cy="923330"/>
          </a:xfrm>
          <a:prstGeom prst="rect">
            <a:avLst/>
          </a:prstGeom>
          <a:solidFill>
            <a:srgbClr val="FFFF00"/>
          </a:solidFill>
          <a:ln>
            <a:solidFill>
              <a:schemeClr val="tx1"/>
            </a:solidFill>
          </a:ln>
        </p:spPr>
        <p:txBody>
          <a:bodyPr wrap="none" rtlCol="0">
            <a:spAutoFit/>
          </a:bodyPr>
          <a:lstStyle/>
          <a:p>
            <a:r>
              <a:rPr lang="en-US" i="1" dirty="0"/>
              <a:t>Basic Question: How much do we need to “save” in Contingency </a:t>
            </a:r>
          </a:p>
          <a:p>
            <a:r>
              <a:rPr lang="en-US" i="1" dirty="0"/>
              <a:t>to allow scope increase mentioned above and still cover Risks at </a:t>
            </a:r>
          </a:p>
          <a:p>
            <a:r>
              <a:rPr lang="en-US" i="1" dirty="0"/>
              <a:t>~90-95% CL  ?</a:t>
            </a:r>
          </a:p>
        </p:txBody>
      </p:sp>
      <p:sp>
        <p:nvSpPr>
          <p:cNvPr id="5" name="Footer Placeholder 4">
            <a:extLst>
              <a:ext uri="{FF2B5EF4-FFF2-40B4-BE49-F238E27FC236}">
                <a16:creationId xmlns:a16="http://schemas.microsoft.com/office/drawing/2014/main" id="{1FA7FED8-808F-DE8E-9004-4D3A0BEC373E}"/>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435107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A34CF49-5715-BE29-5AE6-8600DA2257B6}"/>
              </a:ext>
            </a:extLst>
          </p:cNvPr>
          <p:cNvSpPr>
            <a:spLocks noGrp="1"/>
          </p:cNvSpPr>
          <p:nvPr>
            <p:ph type="sldNum" sz="quarter" idx="12"/>
          </p:nvPr>
        </p:nvSpPr>
        <p:spPr/>
        <p:txBody>
          <a:bodyPr/>
          <a:lstStyle/>
          <a:p>
            <a:fld id="{BFDCA1C4-9514-7B4F-976F-D92F7E296653}" type="slidenum">
              <a:rPr lang="fr-FR" smtClean="0"/>
              <a:pPr/>
              <a:t>19</a:t>
            </a:fld>
            <a:endParaRPr lang="fr-FR" dirty="0"/>
          </a:p>
        </p:txBody>
      </p:sp>
      <p:sp>
        <p:nvSpPr>
          <p:cNvPr id="6" name="Title 1">
            <a:extLst>
              <a:ext uri="{FF2B5EF4-FFF2-40B4-BE49-F238E27FC236}">
                <a16:creationId xmlns:a16="http://schemas.microsoft.com/office/drawing/2014/main" id="{027C34E3-359E-8270-6B1F-018C270BEE6F}"/>
              </a:ext>
            </a:extLst>
          </p:cNvPr>
          <p:cNvSpPr>
            <a:spLocks noGrp="1"/>
          </p:cNvSpPr>
          <p:nvPr>
            <p:ph type="title"/>
          </p:nvPr>
        </p:nvSpPr>
        <p:spPr>
          <a:xfrm>
            <a:off x="731359" y="36056"/>
            <a:ext cx="7920000" cy="720000"/>
          </a:xfrm>
        </p:spPr>
        <p:txBody>
          <a:bodyPr/>
          <a:lstStyle/>
          <a:p>
            <a:r>
              <a:rPr lang="en-US" dirty="0"/>
              <a:t>Example of Alternatives (cont.)</a:t>
            </a:r>
          </a:p>
        </p:txBody>
      </p:sp>
      <p:sp>
        <p:nvSpPr>
          <p:cNvPr id="7" name="Content Placeholder 2">
            <a:extLst>
              <a:ext uri="{FF2B5EF4-FFF2-40B4-BE49-F238E27FC236}">
                <a16:creationId xmlns:a16="http://schemas.microsoft.com/office/drawing/2014/main" id="{653AEAD4-C946-4F94-5701-BF15E36FCC17}"/>
              </a:ext>
            </a:extLst>
          </p:cNvPr>
          <p:cNvSpPr>
            <a:spLocks noGrp="1"/>
          </p:cNvSpPr>
          <p:nvPr>
            <p:ph idx="1"/>
          </p:nvPr>
        </p:nvSpPr>
        <p:spPr>
          <a:xfrm>
            <a:off x="631177" y="725965"/>
            <a:ext cx="7920000" cy="5367331"/>
          </a:xfrm>
        </p:spPr>
        <p:txBody>
          <a:bodyPr>
            <a:normAutofit fontScale="92500" lnSpcReduction="10000"/>
          </a:bodyPr>
          <a:lstStyle/>
          <a:p>
            <a:r>
              <a:rPr lang="en-US" b="1" dirty="0"/>
              <a:t>Alt. #3</a:t>
            </a:r>
            <a:r>
              <a:rPr lang="en-US" dirty="0"/>
              <a:t>: </a:t>
            </a:r>
            <a:r>
              <a:rPr lang="en-US" i="1" u="sng" dirty="0"/>
              <a:t>Test 1 (or 2, or 3) </a:t>
            </a:r>
            <a:r>
              <a:rPr lang="en-US" i="1" u="sng" dirty="0" err="1"/>
              <a:t>CryoAssemblies</a:t>
            </a:r>
            <a:r>
              <a:rPr lang="en-US" i="1" u="sng" dirty="0"/>
              <a:t> at CERN</a:t>
            </a:r>
          </a:p>
          <a:p>
            <a:pPr lvl="1"/>
            <a:r>
              <a:rPr lang="en-US" dirty="0"/>
              <a:t>Magnets must be tested vertically for these CAs.</a:t>
            </a:r>
          </a:p>
          <a:p>
            <a:pPr lvl="1"/>
            <a:r>
              <a:rPr lang="en-US" dirty="0"/>
              <a:t>How much does BAC decrease because of reduced scope and shorter critical path ?</a:t>
            </a:r>
          </a:p>
          <a:p>
            <a:pPr lvl="1"/>
            <a:r>
              <a:rPr lang="en-US" dirty="0"/>
              <a:t>How much does Risk increase if we have to ship back a non-performing cryomodule ?</a:t>
            </a:r>
          </a:p>
          <a:p>
            <a:r>
              <a:rPr lang="en-US" b="1" dirty="0"/>
              <a:t>Alt. #4: </a:t>
            </a:r>
            <a:r>
              <a:rPr lang="en-US" i="1" u="sng" dirty="0"/>
              <a:t>Full analysis of exercise requested at IPR:</a:t>
            </a:r>
            <a:r>
              <a:rPr lang="en-US" dirty="0"/>
              <a:t> avoid assembly and test of last 2 magnets, CM10, CA10 and CA10 Horizontal test dropped from Objective KPPs.</a:t>
            </a:r>
          </a:p>
          <a:p>
            <a:pPr lvl="1"/>
            <a:r>
              <a:rPr lang="en-US" dirty="0"/>
              <a:t>How much does BAC decrease</a:t>
            </a:r>
          </a:p>
          <a:p>
            <a:pPr lvl="1"/>
            <a:r>
              <a:rPr lang="en-US" dirty="0"/>
              <a:t>How much does Risk decrease because of lower risk on CM10/CA10.</a:t>
            </a:r>
          </a:p>
          <a:p>
            <a:r>
              <a:rPr lang="en-US" b="1" dirty="0"/>
              <a:t>Alt. #5</a:t>
            </a:r>
            <a:r>
              <a:rPr lang="en-US" dirty="0"/>
              <a:t>: …</a:t>
            </a:r>
          </a:p>
          <a:p>
            <a:pPr lvl="2"/>
            <a:endParaRPr lang="en-US" dirty="0"/>
          </a:p>
        </p:txBody>
      </p:sp>
      <p:sp>
        <p:nvSpPr>
          <p:cNvPr id="9" name="TextBox 8">
            <a:extLst>
              <a:ext uri="{FF2B5EF4-FFF2-40B4-BE49-F238E27FC236}">
                <a16:creationId xmlns:a16="http://schemas.microsoft.com/office/drawing/2014/main" id="{31B6B8EA-8404-581E-1320-74AB0D3F9C8D}"/>
              </a:ext>
            </a:extLst>
          </p:cNvPr>
          <p:cNvSpPr txBox="1"/>
          <p:nvPr/>
        </p:nvSpPr>
        <p:spPr>
          <a:xfrm>
            <a:off x="2339752" y="6093296"/>
            <a:ext cx="2467342" cy="369332"/>
          </a:xfrm>
          <a:prstGeom prst="rect">
            <a:avLst/>
          </a:prstGeom>
          <a:solidFill>
            <a:srgbClr val="FFFF00"/>
          </a:solidFill>
          <a:ln>
            <a:solidFill>
              <a:schemeClr val="tx1"/>
            </a:solidFill>
          </a:ln>
        </p:spPr>
        <p:txBody>
          <a:bodyPr wrap="none" rtlCol="0">
            <a:spAutoFit/>
          </a:bodyPr>
          <a:lstStyle/>
          <a:p>
            <a:r>
              <a:rPr lang="en-US" i="1" dirty="0"/>
              <a:t>Same Basic Question</a:t>
            </a:r>
          </a:p>
        </p:txBody>
      </p:sp>
      <p:sp>
        <p:nvSpPr>
          <p:cNvPr id="2" name="Footer Placeholder 1">
            <a:extLst>
              <a:ext uri="{FF2B5EF4-FFF2-40B4-BE49-F238E27FC236}">
                <a16:creationId xmlns:a16="http://schemas.microsoft.com/office/drawing/2014/main" id="{C81BEFEE-6062-5A0F-FCEA-226B0A8B5E5F}"/>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2819003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342E-B1F9-7342-8DE5-D1679682C268}"/>
              </a:ext>
            </a:extLst>
          </p:cNvPr>
          <p:cNvSpPr>
            <a:spLocks noGrp="1"/>
          </p:cNvSpPr>
          <p:nvPr>
            <p:ph type="title"/>
          </p:nvPr>
        </p:nvSpPr>
        <p:spPr>
          <a:xfrm>
            <a:off x="612000" y="44624"/>
            <a:ext cx="7920000" cy="720000"/>
          </a:xfrm>
        </p:spPr>
        <p:txBody>
          <a:bodyPr/>
          <a:lstStyle/>
          <a:p>
            <a:r>
              <a:rPr lang="en-US" dirty="0"/>
              <a:t>Analysis Plan</a:t>
            </a:r>
          </a:p>
        </p:txBody>
      </p:sp>
      <p:sp>
        <p:nvSpPr>
          <p:cNvPr id="3" name="Content Placeholder 2">
            <a:extLst>
              <a:ext uri="{FF2B5EF4-FFF2-40B4-BE49-F238E27FC236}">
                <a16:creationId xmlns:a16="http://schemas.microsoft.com/office/drawing/2014/main" id="{484B60A1-0F69-2248-A611-7CCE617858CC}"/>
              </a:ext>
            </a:extLst>
          </p:cNvPr>
          <p:cNvSpPr>
            <a:spLocks noGrp="1"/>
          </p:cNvSpPr>
          <p:nvPr>
            <p:ph idx="1"/>
          </p:nvPr>
        </p:nvSpPr>
        <p:spPr>
          <a:xfrm>
            <a:off x="602302" y="944704"/>
            <a:ext cx="8444498" cy="5591646"/>
          </a:xfrm>
        </p:spPr>
        <p:txBody>
          <a:bodyPr>
            <a:normAutofit/>
          </a:bodyPr>
          <a:lstStyle/>
          <a:p>
            <a:r>
              <a:rPr lang="en-US" sz="2400" dirty="0"/>
              <a:t>A what-if scenario was created to vertically test all remaining magnets with an abbreviated test plan of 1 thermocycle and removal of magnetic measurements at BNL. This also included removing the rework of the cryo-assembly that was assumed to fail to meet specifications during horizontal testing.</a:t>
            </a:r>
          </a:p>
          <a:p>
            <a:pPr lvl="1">
              <a:buFont typeface="Wingdings" panose="05000000000000000000" pitchFamily="2" charset="2"/>
              <a:buChar char="§"/>
            </a:pPr>
            <a:endParaRPr lang="en-US" sz="2000" dirty="0"/>
          </a:p>
          <a:p>
            <a:pPr lvl="1">
              <a:buFont typeface="Wingdings" panose="05000000000000000000" pitchFamily="2" charset="2"/>
              <a:buChar char="§"/>
            </a:pPr>
            <a:r>
              <a:rPr lang="en-US" sz="2000" dirty="0"/>
              <a:t>Estimates for labor and M&amp;S resource as well as revised vertical test durations for the abbreviated tests were provided by Piyush Joshi.</a:t>
            </a:r>
          </a:p>
          <a:p>
            <a:pPr lvl="1">
              <a:buFont typeface="Wingdings" panose="05000000000000000000" pitchFamily="2" charset="2"/>
              <a:buChar char="§"/>
            </a:pPr>
            <a:r>
              <a:rPr lang="en-US" sz="2000" dirty="0"/>
              <a:t>The magnet to be sent to CERN will be tested with the full 2 thermocycle test plan. </a:t>
            </a:r>
          </a:p>
          <a:p>
            <a:pPr lvl="1"/>
            <a:r>
              <a:rPr lang="en-US" sz="2000" dirty="0"/>
              <a:t>The baseline for the what-if scenario is he July 2024 status file with August BCRs schedule and resource revisions included.</a:t>
            </a:r>
          </a:p>
          <a:p>
            <a:pPr marL="0" indent="0">
              <a:buNone/>
            </a:pPr>
            <a:endParaRPr lang="en-US" sz="2400" dirty="0"/>
          </a:p>
          <a:p>
            <a:pPr marL="457200" lvl="1" indent="0">
              <a:buNone/>
            </a:pPr>
            <a:endParaRPr lang="en-US" sz="2000" dirty="0"/>
          </a:p>
          <a:p>
            <a:endParaRPr lang="en-US" sz="2400" dirty="0"/>
          </a:p>
          <a:p>
            <a:endParaRPr lang="en-US" sz="2400" baseline="30000" dirty="0"/>
          </a:p>
          <a:p>
            <a:endParaRPr lang="en-US" sz="2400" baseline="30000" dirty="0"/>
          </a:p>
          <a:p>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BE817E35-D61A-014E-B84A-3076A5D6333E}"/>
              </a:ext>
            </a:extLst>
          </p:cNvPr>
          <p:cNvSpPr>
            <a:spLocks noGrp="1"/>
          </p:cNvSpPr>
          <p:nvPr>
            <p:ph type="sldNum" sz="quarter" idx="12"/>
          </p:nvPr>
        </p:nvSpPr>
        <p:spPr/>
        <p:txBody>
          <a:bodyPr/>
          <a:lstStyle/>
          <a:p>
            <a:fld id="{BFDCA1C4-9514-7B4F-976F-D92F7E296653}" type="slidenum">
              <a:rPr lang="fr-FR" smtClean="0"/>
              <a:pPr/>
              <a:t>2</a:t>
            </a:fld>
            <a:endParaRPr lang="fr-FR" dirty="0"/>
          </a:p>
        </p:txBody>
      </p:sp>
      <p:sp>
        <p:nvSpPr>
          <p:cNvPr id="5" name="Footer Placeholder 4">
            <a:extLst>
              <a:ext uri="{FF2B5EF4-FFF2-40B4-BE49-F238E27FC236}">
                <a16:creationId xmlns:a16="http://schemas.microsoft.com/office/drawing/2014/main" id="{EFB4F7E2-9AF8-24E8-B9CB-E5724DD3F0B5}"/>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733180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59D4-04E7-0395-E255-B9B8A50F1792}"/>
              </a:ext>
            </a:extLst>
          </p:cNvPr>
          <p:cNvSpPr>
            <a:spLocks noGrp="1"/>
          </p:cNvSpPr>
          <p:nvPr>
            <p:ph type="title"/>
          </p:nvPr>
        </p:nvSpPr>
        <p:spPr>
          <a:xfrm>
            <a:off x="756456" y="44704"/>
            <a:ext cx="7920000" cy="720000"/>
          </a:xfrm>
        </p:spPr>
        <p:txBody>
          <a:bodyPr/>
          <a:lstStyle/>
          <a:p>
            <a:r>
              <a:rPr lang="en-US" dirty="0"/>
              <a:t>Activities Removed for Rework of Cryo-Assembly after Horizontal Testing</a:t>
            </a:r>
          </a:p>
        </p:txBody>
      </p:sp>
      <p:sp>
        <p:nvSpPr>
          <p:cNvPr id="3" name="Content Placeholder 2">
            <a:extLst>
              <a:ext uri="{FF2B5EF4-FFF2-40B4-BE49-F238E27FC236}">
                <a16:creationId xmlns:a16="http://schemas.microsoft.com/office/drawing/2014/main" id="{DA34E41F-7886-D95C-8D52-016E69E96F72}"/>
              </a:ext>
            </a:extLst>
          </p:cNvPr>
          <p:cNvSpPr>
            <a:spLocks noGrp="1"/>
          </p:cNvSpPr>
          <p:nvPr>
            <p:ph idx="1"/>
          </p:nvPr>
        </p:nvSpPr>
        <p:spPr>
          <a:xfrm>
            <a:off x="612000" y="2492896"/>
            <a:ext cx="8280480" cy="4032448"/>
          </a:xfrm>
        </p:spPr>
        <p:txBody>
          <a:bodyPr>
            <a:normAutofit/>
          </a:bodyPr>
          <a:lstStyle/>
          <a:p>
            <a:pPr marL="0" indent="0">
              <a:buNone/>
            </a:pPr>
            <a:endParaRPr lang="en-US" sz="3600" dirty="0"/>
          </a:p>
          <a:p>
            <a:pPr marL="914400" lvl="2" indent="0">
              <a:buNone/>
            </a:pPr>
            <a:endParaRPr lang="en-US" sz="2800" dirty="0"/>
          </a:p>
        </p:txBody>
      </p:sp>
      <p:sp>
        <p:nvSpPr>
          <p:cNvPr id="4" name="Slide Number Placeholder 3">
            <a:extLst>
              <a:ext uri="{FF2B5EF4-FFF2-40B4-BE49-F238E27FC236}">
                <a16:creationId xmlns:a16="http://schemas.microsoft.com/office/drawing/2014/main" id="{30462ED9-DD53-F8B0-93B5-E940A7F295A6}"/>
              </a:ext>
            </a:extLst>
          </p:cNvPr>
          <p:cNvSpPr>
            <a:spLocks noGrp="1"/>
          </p:cNvSpPr>
          <p:nvPr>
            <p:ph type="sldNum" sz="quarter" idx="12"/>
          </p:nvPr>
        </p:nvSpPr>
        <p:spPr/>
        <p:txBody>
          <a:bodyPr/>
          <a:lstStyle/>
          <a:p>
            <a:fld id="{BFDCA1C4-9514-7B4F-976F-D92F7E296653}" type="slidenum">
              <a:rPr lang="fr-FR" smtClean="0"/>
              <a:pPr/>
              <a:t>20</a:t>
            </a:fld>
            <a:endParaRPr lang="fr-FR" dirty="0"/>
          </a:p>
        </p:txBody>
      </p:sp>
      <p:pic>
        <p:nvPicPr>
          <p:cNvPr id="5" name="Picture 4">
            <a:extLst>
              <a:ext uri="{FF2B5EF4-FFF2-40B4-BE49-F238E27FC236}">
                <a16:creationId xmlns:a16="http://schemas.microsoft.com/office/drawing/2014/main" id="{C79A7068-DFD0-B40E-8815-BAC98FE96018}"/>
              </a:ext>
            </a:extLst>
          </p:cNvPr>
          <p:cNvPicPr>
            <a:picLocks noChangeAspect="1"/>
          </p:cNvPicPr>
          <p:nvPr/>
        </p:nvPicPr>
        <p:blipFill>
          <a:blip r:embed="rId2"/>
          <a:stretch>
            <a:fillRect/>
          </a:stretch>
        </p:blipFill>
        <p:spPr>
          <a:xfrm>
            <a:off x="370452" y="1283035"/>
            <a:ext cx="8403095" cy="4738253"/>
          </a:xfrm>
          <a:prstGeom prst="rect">
            <a:avLst/>
          </a:prstGeom>
        </p:spPr>
      </p:pic>
      <p:sp>
        <p:nvSpPr>
          <p:cNvPr id="6" name="Footer Placeholder 5">
            <a:extLst>
              <a:ext uri="{FF2B5EF4-FFF2-40B4-BE49-F238E27FC236}">
                <a16:creationId xmlns:a16="http://schemas.microsoft.com/office/drawing/2014/main" id="{409B9AFA-F87D-57FB-8052-C15D7A2ACFA0}"/>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648558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59D4-04E7-0395-E255-B9B8A50F1792}"/>
              </a:ext>
            </a:extLst>
          </p:cNvPr>
          <p:cNvSpPr>
            <a:spLocks noGrp="1"/>
          </p:cNvSpPr>
          <p:nvPr>
            <p:ph type="title"/>
          </p:nvPr>
        </p:nvSpPr>
        <p:spPr>
          <a:xfrm>
            <a:off x="756456" y="44704"/>
            <a:ext cx="7920000" cy="720000"/>
          </a:xfrm>
        </p:spPr>
        <p:txBody>
          <a:bodyPr/>
          <a:lstStyle/>
          <a:p>
            <a:r>
              <a:rPr lang="en-US" dirty="0"/>
              <a:t>Cost Impact by Control Account</a:t>
            </a:r>
          </a:p>
        </p:txBody>
      </p:sp>
      <p:sp>
        <p:nvSpPr>
          <p:cNvPr id="3" name="Content Placeholder 2">
            <a:extLst>
              <a:ext uri="{FF2B5EF4-FFF2-40B4-BE49-F238E27FC236}">
                <a16:creationId xmlns:a16="http://schemas.microsoft.com/office/drawing/2014/main" id="{DA34E41F-7886-D95C-8D52-016E69E96F72}"/>
              </a:ext>
            </a:extLst>
          </p:cNvPr>
          <p:cNvSpPr>
            <a:spLocks noGrp="1"/>
          </p:cNvSpPr>
          <p:nvPr>
            <p:ph idx="1"/>
          </p:nvPr>
        </p:nvSpPr>
        <p:spPr>
          <a:xfrm>
            <a:off x="538989" y="4653136"/>
            <a:ext cx="8280480" cy="504096"/>
          </a:xfrm>
        </p:spPr>
        <p:txBody>
          <a:bodyPr>
            <a:normAutofit fontScale="92500" lnSpcReduction="20000"/>
          </a:bodyPr>
          <a:lstStyle/>
          <a:p>
            <a:pPr marL="571500" indent="-457200"/>
            <a:r>
              <a:rPr lang="en-US" sz="2000" dirty="0"/>
              <a:t>Total Change in Budget and Total Change in Contingency on WTG above includes LOE impacts from next slide </a:t>
            </a:r>
          </a:p>
        </p:txBody>
      </p:sp>
      <p:sp>
        <p:nvSpPr>
          <p:cNvPr id="4" name="Slide Number Placeholder 3">
            <a:extLst>
              <a:ext uri="{FF2B5EF4-FFF2-40B4-BE49-F238E27FC236}">
                <a16:creationId xmlns:a16="http://schemas.microsoft.com/office/drawing/2014/main" id="{30462ED9-DD53-F8B0-93B5-E940A7F295A6}"/>
              </a:ext>
            </a:extLst>
          </p:cNvPr>
          <p:cNvSpPr>
            <a:spLocks noGrp="1"/>
          </p:cNvSpPr>
          <p:nvPr>
            <p:ph type="sldNum" sz="quarter" idx="12"/>
          </p:nvPr>
        </p:nvSpPr>
        <p:spPr/>
        <p:txBody>
          <a:bodyPr/>
          <a:lstStyle/>
          <a:p>
            <a:fld id="{BFDCA1C4-9514-7B4F-976F-D92F7E296653}" type="slidenum">
              <a:rPr lang="fr-FR" smtClean="0"/>
              <a:pPr/>
              <a:t>21</a:t>
            </a:fld>
            <a:endParaRPr lang="fr-FR" dirty="0"/>
          </a:p>
        </p:txBody>
      </p:sp>
      <p:pic>
        <p:nvPicPr>
          <p:cNvPr id="8" name="Picture 7">
            <a:extLst>
              <a:ext uri="{FF2B5EF4-FFF2-40B4-BE49-F238E27FC236}">
                <a16:creationId xmlns:a16="http://schemas.microsoft.com/office/drawing/2014/main" id="{EE5740E2-F45F-6F7C-7439-94E72200DD8A}"/>
              </a:ext>
            </a:extLst>
          </p:cNvPr>
          <p:cNvPicPr>
            <a:picLocks noChangeAspect="1"/>
          </p:cNvPicPr>
          <p:nvPr/>
        </p:nvPicPr>
        <p:blipFill>
          <a:blip r:embed="rId2"/>
          <a:stretch>
            <a:fillRect/>
          </a:stretch>
        </p:blipFill>
        <p:spPr>
          <a:xfrm>
            <a:off x="324531" y="1484784"/>
            <a:ext cx="8618170" cy="2607357"/>
          </a:xfrm>
          <a:prstGeom prst="rect">
            <a:avLst/>
          </a:prstGeom>
        </p:spPr>
      </p:pic>
      <p:sp>
        <p:nvSpPr>
          <p:cNvPr id="9" name="Footer Placeholder 8">
            <a:extLst>
              <a:ext uri="{FF2B5EF4-FFF2-40B4-BE49-F238E27FC236}">
                <a16:creationId xmlns:a16="http://schemas.microsoft.com/office/drawing/2014/main" id="{53870BD6-A127-3525-CFA8-E242299EBCB5}"/>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285630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59D4-04E7-0395-E255-B9B8A50F1792}"/>
              </a:ext>
            </a:extLst>
          </p:cNvPr>
          <p:cNvSpPr>
            <a:spLocks noGrp="1"/>
          </p:cNvSpPr>
          <p:nvPr>
            <p:ph type="title"/>
          </p:nvPr>
        </p:nvSpPr>
        <p:spPr>
          <a:xfrm>
            <a:off x="756456" y="44704"/>
            <a:ext cx="7920000" cy="720000"/>
          </a:xfrm>
        </p:spPr>
        <p:txBody>
          <a:bodyPr/>
          <a:lstStyle/>
          <a:p>
            <a:r>
              <a:rPr lang="en-US" dirty="0"/>
              <a:t>Cost Impact by Control Account</a:t>
            </a:r>
          </a:p>
        </p:txBody>
      </p:sp>
      <p:sp>
        <p:nvSpPr>
          <p:cNvPr id="3" name="Content Placeholder 2">
            <a:extLst>
              <a:ext uri="{FF2B5EF4-FFF2-40B4-BE49-F238E27FC236}">
                <a16:creationId xmlns:a16="http://schemas.microsoft.com/office/drawing/2014/main" id="{DA34E41F-7886-D95C-8D52-016E69E96F72}"/>
              </a:ext>
            </a:extLst>
          </p:cNvPr>
          <p:cNvSpPr>
            <a:spLocks noGrp="1"/>
          </p:cNvSpPr>
          <p:nvPr>
            <p:ph idx="1"/>
          </p:nvPr>
        </p:nvSpPr>
        <p:spPr>
          <a:xfrm>
            <a:off x="612000" y="2492896"/>
            <a:ext cx="8280480" cy="4032448"/>
          </a:xfrm>
        </p:spPr>
        <p:txBody>
          <a:bodyPr>
            <a:normAutofit/>
          </a:bodyPr>
          <a:lstStyle/>
          <a:p>
            <a:pPr marL="0" indent="0">
              <a:buNone/>
            </a:pPr>
            <a:endParaRPr lang="en-US" sz="3600" dirty="0"/>
          </a:p>
          <a:p>
            <a:pPr marL="914400" lvl="2" indent="0">
              <a:buNone/>
            </a:pPr>
            <a:endParaRPr lang="en-US" sz="2800" dirty="0"/>
          </a:p>
        </p:txBody>
      </p:sp>
      <p:sp>
        <p:nvSpPr>
          <p:cNvPr id="4" name="Slide Number Placeholder 3">
            <a:extLst>
              <a:ext uri="{FF2B5EF4-FFF2-40B4-BE49-F238E27FC236}">
                <a16:creationId xmlns:a16="http://schemas.microsoft.com/office/drawing/2014/main" id="{30462ED9-DD53-F8B0-93B5-E940A7F295A6}"/>
              </a:ext>
            </a:extLst>
          </p:cNvPr>
          <p:cNvSpPr>
            <a:spLocks noGrp="1"/>
          </p:cNvSpPr>
          <p:nvPr>
            <p:ph type="sldNum" sz="quarter" idx="12"/>
          </p:nvPr>
        </p:nvSpPr>
        <p:spPr/>
        <p:txBody>
          <a:bodyPr/>
          <a:lstStyle/>
          <a:p>
            <a:fld id="{BFDCA1C4-9514-7B4F-976F-D92F7E296653}" type="slidenum">
              <a:rPr lang="fr-FR" smtClean="0"/>
              <a:pPr/>
              <a:t>22</a:t>
            </a:fld>
            <a:endParaRPr lang="fr-FR" dirty="0"/>
          </a:p>
        </p:txBody>
      </p:sp>
      <p:pic>
        <p:nvPicPr>
          <p:cNvPr id="7" name="Picture 6">
            <a:extLst>
              <a:ext uri="{FF2B5EF4-FFF2-40B4-BE49-F238E27FC236}">
                <a16:creationId xmlns:a16="http://schemas.microsoft.com/office/drawing/2014/main" id="{01351B1B-6BBD-406C-FA2E-55FAE203A97F}"/>
              </a:ext>
            </a:extLst>
          </p:cNvPr>
          <p:cNvPicPr>
            <a:picLocks noChangeAspect="1"/>
          </p:cNvPicPr>
          <p:nvPr/>
        </p:nvPicPr>
        <p:blipFill>
          <a:blip r:embed="rId2"/>
          <a:stretch>
            <a:fillRect/>
          </a:stretch>
        </p:blipFill>
        <p:spPr>
          <a:xfrm>
            <a:off x="520389" y="1340768"/>
            <a:ext cx="8463701" cy="4479313"/>
          </a:xfrm>
          <a:prstGeom prst="rect">
            <a:avLst/>
          </a:prstGeom>
        </p:spPr>
      </p:pic>
      <p:sp>
        <p:nvSpPr>
          <p:cNvPr id="5" name="Footer Placeholder 4">
            <a:extLst>
              <a:ext uri="{FF2B5EF4-FFF2-40B4-BE49-F238E27FC236}">
                <a16:creationId xmlns:a16="http://schemas.microsoft.com/office/drawing/2014/main" id="{F4F6C323-E6FF-0F0E-9D2B-5E85EEF4F877}"/>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4226274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342E-B1F9-7342-8DE5-D1679682C268}"/>
              </a:ext>
            </a:extLst>
          </p:cNvPr>
          <p:cNvSpPr>
            <a:spLocks noGrp="1"/>
          </p:cNvSpPr>
          <p:nvPr>
            <p:ph type="title"/>
          </p:nvPr>
        </p:nvSpPr>
        <p:spPr>
          <a:xfrm>
            <a:off x="612000" y="44624"/>
            <a:ext cx="7920000" cy="720000"/>
          </a:xfrm>
        </p:spPr>
        <p:txBody>
          <a:bodyPr/>
          <a:lstStyle/>
          <a:p>
            <a:r>
              <a:rPr lang="en-US" dirty="0"/>
              <a:t>Vertical Testing Estimate Differences</a:t>
            </a:r>
          </a:p>
        </p:txBody>
      </p:sp>
      <p:sp>
        <p:nvSpPr>
          <p:cNvPr id="3" name="Content Placeholder 2">
            <a:extLst>
              <a:ext uri="{FF2B5EF4-FFF2-40B4-BE49-F238E27FC236}">
                <a16:creationId xmlns:a16="http://schemas.microsoft.com/office/drawing/2014/main" id="{484B60A1-0F69-2248-A611-7CCE617858CC}"/>
              </a:ext>
            </a:extLst>
          </p:cNvPr>
          <p:cNvSpPr>
            <a:spLocks noGrp="1"/>
          </p:cNvSpPr>
          <p:nvPr>
            <p:ph idx="1"/>
          </p:nvPr>
        </p:nvSpPr>
        <p:spPr>
          <a:xfrm>
            <a:off x="577090" y="1340768"/>
            <a:ext cx="8444498" cy="5375582"/>
          </a:xfrm>
        </p:spPr>
        <p:txBody>
          <a:bodyPr>
            <a:normAutofit/>
          </a:bodyPr>
          <a:lstStyle/>
          <a:p>
            <a:pPr marL="400050"/>
            <a:r>
              <a:rPr lang="en-US" sz="2000" dirty="0"/>
              <a:t>Estimates for labor were reduced from 2280 to 1388 labor hours to remove all magnetic measurements as well as the 2</a:t>
            </a:r>
            <a:r>
              <a:rPr lang="en-US" sz="2000" baseline="30000" dirty="0"/>
              <a:t>nd</a:t>
            </a:r>
            <a:r>
              <a:rPr lang="en-US" sz="2000" dirty="0"/>
              <a:t> thermocycle </a:t>
            </a:r>
            <a:r>
              <a:rPr lang="en-US" sz="2000" i="1" dirty="0"/>
              <a:t>– a 39% reduction in labor hours.</a:t>
            </a:r>
          </a:p>
          <a:p>
            <a:endParaRPr lang="en-US" sz="2400" dirty="0"/>
          </a:p>
          <a:p>
            <a:endParaRPr lang="en-US" sz="2400" baseline="30000" dirty="0"/>
          </a:p>
          <a:p>
            <a:endParaRPr lang="en-US" sz="2400" baseline="30000" dirty="0"/>
          </a:p>
          <a:p>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BE817E35-D61A-014E-B84A-3076A5D6333E}"/>
              </a:ext>
            </a:extLst>
          </p:cNvPr>
          <p:cNvSpPr>
            <a:spLocks noGrp="1"/>
          </p:cNvSpPr>
          <p:nvPr>
            <p:ph type="sldNum" sz="quarter" idx="12"/>
          </p:nvPr>
        </p:nvSpPr>
        <p:spPr/>
        <p:txBody>
          <a:bodyPr/>
          <a:lstStyle/>
          <a:p>
            <a:fld id="{BFDCA1C4-9514-7B4F-976F-D92F7E296653}" type="slidenum">
              <a:rPr lang="fr-FR" smtClean="0"/>
              <a:pPr/>
              <a:t>3</a:t>
            </a:fld>
            <a:endParaRPr lang="fr-FR" dirty="0"/>
          </a:p>
        </p:txBody>
      </p:sp>
      <p:pic>
        <p:nvPicPr>
          <p:cNvPr id="6" name="Picture 5">
            <a:extLst>
              <a:ext uri="{FF2B5EF4-FFF2-40B4-BE49-F238E27FC236}">
                <a16:creationId xmlns:a16="http://schemas.microsoft.com/office/drawing/2014/main" id="{05F0E94A-D3BC-E9FE-D3C7-D0EBD3E0B717}"/>
              </a:ext>
            </a:extLst>
          </p:cNvPr>
          <p:cNvPicPr>
            <a:picLocks noChangeAspect="1"/>
          </p:cNvPicPr>
          <p:nvPr/>
        </p:nvPicPr>
        <p:blipFill>
          <a:blip r:embed="rId2"/>
          <a:stretch>
            <a:fillRect/>
          </a:stretch>
        </p:blipFill>
        <p:spPr>
          <a:xfrm>
            <a:off x="735506" y="2788991"/>
            <a:ext cx="7722415" cy="2407127"/>
          </a:xfrm>
          <a:prstGeom prst="rect">
            <a:avLst/>
          </a:prstGeom>
        </p:spPr>
      </p:pic>
      <p:sp>
        <p:nvSpPr>
          <p:cNvPr id="7" name="Footer Placeholder 6">
            <a:extLst>
              <a:ext uri="{FF2B5EF4-FFF2-40B4-BE49-F238E27FC236}">
                <a16:creationId xmlns:a16="http://schemas.microsoft.com/office/drawing/2014/main" id="{B6BF0110-0D4C-0BD2-3365-E46C0571C71F}"/>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1851609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342E-B1F9-7342-8DE5-D1679682C268}"/>
              </a:ext>
            </a:extLst>
          </p:cNvPr>
          <p:cNvSpPr>
            <a:spLocks noGrp="1"/>
          </p:cNvSpPr>
          <p:nvPr>
            <p:ph type="title"/>
          </p:nvPr>
        </p:nvSpPr>
        <p:spPr>
          <a:xfrm>
            <a:off x="612000" y="44624"/>
            <a:ext cx="7920000" cy="720000"/>
          </a:xfrm>
        </p:spPr>
        <p:txBody>
          <a:bodyPr/>
          <a:lstStyle/>
          <a:p>
            <a:r>
              <a:rPr lang="en-US" dirty="0"/>
              <a:t>Vertical Testing Estimate Differences</a:t>
            </a:r>
          </a:p>
        </p:txBody>
      </p:sp>
      <p:sp>
        <p:nvSpPr>
          <p:cNvPr id="3" name="Content Placeholder 2">
            <a:extLst>
              <a:ext uri="{FF2B5EF4-FFF2-40B4-BE49-F238E27FC236}">
                <a16:creationId xmlns:a16="http://schemas.microsoft.com/office/drawing/2014/main" id="{484B60A1-0F69-2248-A611-7CCE617858CC}"/>
              </a:ext>
            </a:extLst>
          </p:cNvPr>
          <p:cNvSpPr>
            <a:spLocks noGrp="1"/>
          </p:cNvSpPr>
          <p:nvPr>
            <p:ph idx="1"/>
          </p:nvPr>
        </p:nvSpPr>
        <p:spPr>
          <a:xfrm>
            <a:off x="602302" y="944704"/>
            <a:ext cx="8444498" cy="5591646"/>
          </a:xfrm>
        </p:spPr>
        <p:txBody>
          <a:bodyPr>
            <a:normAutofit/>
          </a:bodyPr>
          <a:lstStyle/>
          <a:p>
            <a:r>
              <a:rPr lang="en-US" sz="2400" dirty="0"/>
              <a:t>From Current BOE 302-04-01-1040</a:t>
            </a:r>
          </a:p>
          <a:p>
            <a:pPr lvl="1"/>
            <a:r>
              <a:rPr lang="en-US" sz="1400" i="1" dirty="0"/>
              <a:t>Orange highlights are line items removed for new estimate</a:t>
            </a:r>
          </a:p>
          <a:p>
            <a:endParaRPr lang="en-US" sz="2400" baseline="30000" dirty="0"/>
          </a:p>
          <a:p>
            <a:endParaRPr lang="en-US" sz="2400" baseline="30000" dirty="0"/>
          </a:p>
          <a:p>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BE817E35-D61A-014E-B84A-3076A5D6333E}"/>
              </a:ext>
            </a:extLst>
          </p:cNvPr>
          <p:cNvSpPr>
            <a:spLocks noGrp="1"/>
          </p:cNvSpPr>
          <p:nvPr>
            <p:ph type="sldNum" sz="quarter" idx="12"/>
          </p:nvPr>
        </p:nvSpPr>
        <p:spPr/>
        <p:txBody>
          <a:bodyPr/>
          <a:lstStyle/>
          <a:p>
            <a:fld id="{BFDCA1C4-9514-7B4F-976F-D92F7E296653}" type="slidenum">
              <a:rPr lang="fr-FR" smtClean="0"/>
              <a:pPr/>
              <a:t>4</a:t>
            </a:fld>
            <a:endParaRPr lang="fr-FR" dirty="0"/>
          </a:p>
        </p:txBody>
      </p:sp>
      <p:pic>
        <p:nvPicPr>
          <p:cNvPr id="10" name="Picture 9">
            <a:extLst>
              <a:ext uri="{FF2B5EF4-FFF2-40B4-BE49-F238E27FC236}">
                <a16:creationId xmlns:a16="http://schemas.microsoft.com/office/drawing/2014/main" id="{8FBCA658-F5C1-D8D7-006B-C4D53566049A}"/>
              </a:ext>
            </a:extLst>
          </p:cNvPr>
          <p:cNvPicPr>
            <a:picLocks noChangeAspect="1"/>
          </p:cNvPicPr>
          <p:nvPr/>
        </p:nvPicPr>
        <p:blipFill>
          <a:blip r:embed="rId2"/>
          <a:stretch>
            <a:fillRect/>
          </a:stretch>
        </p:blipFill>
        <p:spPr>
          <a:xfrm>
            <a:off x="1691680" y="1628800"/>
            <a:ext cx="5585460" cy="4747260"/>
          </a:xfrm>
          <a:prstGeom prst="rect">
            <a:avLst/>
          </a:prstGeom>
        </p:spPr>
      </p:pic>
      <p:sp>
        <p:nvSpPr>
          <p:cNvPr id="11" name="Footer Placeholder 10">
            <a:extLst>
              <a:ext uri="{FF2B5EF4-FFF2-40B4-BE49-F238E27FC236}">
                <a16:creationId xmlns:a16="http://schemas.microsoft.com/office/drawing/2014/main" id="{A1397D17-2F18-E19E-7EAB-9F7D687B5CA1}"/>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141203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342E-B1F9-7342-8DE5-D1679682C268}"/>
              </a:ext>
            </a:extLst>
          </p:cNvPr>
          <p:cNvSpPr>
            <a:spLocks noGrp="1"/>
          </p:cNvSpPr>
          <p:nvPr>
            <p:ph type="title"/>
          </p:nvPr>
        </p:nvSpPr>
        <p:spPr>
          <a:xfrm>
            <a:off x="612000" y="44624"/>
            <a:ext cx="7920000" cy="720000"/>
          </a:xfrm>
        </p:spPr>
        <p:txBody>
          <a:bodyPr/>
          <a:lstStyle/>
          <a:p>
            <a:r>
              <a:rPr lang="en-US" dirty="0"/>
              <a:t>Vertical Testing Estimate Differences</a:t>
            </a:r>
          </a:p>
        </p:txBody>
      </p:sp>
      <p:sp>
        <p:nvSpPr>
          <p:cNvPr id="3" name="Content Placeholder 2">
            <a:extLst>
              <a:ext uri="{FF2B5EF4-FFF2-40B4-BE49-F238E27FC236}">
                <a16:creationId xmlns:a16="http://schemas.microsoft.com/office/drawing/2014/main" id="{484B60A1-0F69-2248-A611-7CCE617858CC}"/>
              </a:ext>
            </a:extLst>
          </p:cNvPr>
          <p:cNvSpPr>
            <a:spLocks noGrp="1"/>
          </p:cNvSpPr>
          <p:nvPr>
            <p:ph idx="1"/>
          </p:nvPr>
        </p:nvSpPr>
        <p:spPr>
          <a:xfrm>
            <a:off x="602302" y="944704"/>
            <a:ext cx="8444498" cy="5591646"/>
          </a:xfrm>
        </p:spPr>
        <p:txBody>
          <a:bodyPr>
            <a:normAutofit/>
          </a:bodyPr>
          <a:lstStyle/>
          <a:p>
            <a:r>
              <a:rPr lang="en-US" sz="2400" dirty="0"/>
              <a:t>Revised estimate:</a:t>
            </a:r>
          </a:p>
          <a:p>
            <a:endParaRPr lang="en-US" sz="2400" baseline="30000" dirty="0"/>
          </a:p>
          <a:p>
            <a:endParaRPr lang="en-US" sz="2400" baseline="30000" dirty="0"/>
          </a:p>
          <a:p>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BE817E35-D61A-014E-B84A-3076A5D6333E}"/>
              </a:ext>
            </a:extLst>
          </p:cNvPr>
          <p:cNvSpPr>
            <a:spLocks noGrp="1"/>
          </p:cNvSpPr>
          <p:nvPr>
            <p:ph type="sldNum" sz="quarter" idx="12"/>
          </p:nvPr>
        </p:nvSpPr>
        <p:spPr/>
        <p:txBody>
          <a:bodyPr/>
          <a:lstStyle/>
          <a:p>
            <a:fld id="{BFDCA1C4-9514-7B4F-976F-D92F7E296653}" type="slidenum">
              <a:rPr lang="fr-FR" smtClean="0"/>
              <a:pPr/>
              <a:t>5</a:t>
            </a:fld>
            <a:endParaRPr lang="fr-FR" dirty="0"/>
          </a:p>
        </p:txBody>
      </p:sp>
      <p:pic>
        <p:nvPicPr>
          <p:cNvPr id="8" name="Picture 7">
            <a:extLst>
              <a:ext uri="{FF2B5EF4-FFF2-40B4-BE49-F238E27FC236}">
                <a16:creationId xmlns:a16="http://schemas.microsoft.com/office/drawing/2014/main" id="{D231C553-5047-1752-2C5A-77CDA49B2328}"/>
              </a:ext>
            </a:extLst>
          </p:cNvPr>
          <p:cNvPicPr>
            <a:picLocks noChangeAspect="1"/>
          </p:cNvPicPr>
          <p:nvPr/>
        </p:nvPicPr>
        <p:blipFill>
          <a:blip r:embed="rId2"/>
          <a:stretch>
            <a:fillRect/>
          </a:stretch>
        </p:blipFill>
        <p:spPr>
          <a:xfrm>
            <a:off x="1376343" y="1700808"/>
            <a:ext cx="6502700" cy="3816424"/>
          </a:xfrm>
          <a:prstGeom prst="rect">
            <a:avLst/>
          </a:prstGeom>
        </p:spPr>
      </p:pic>
      <p:sp>
        <p:nvSpPr>
          <p:cNvPr id="5" name="Footer Placeholder 4">
            <a:extLst>
              <a:ext uri="{FF2B5EF4-FFF2-40B4-BE49-F238E27FC236}">
                <a16:creationId xmlns:a16="http://schemas.microsoft.com/office/drawing/2014/main" id="{C7DAD03C-06AB-E775-8E91-D85565D7CEFE}"/>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1496951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342E-B1F9-7342-8DE5-D1679682C268}"/>
              </a:ext>
            </a:extLst>
          </p:cNvPr>
          <p:cNvSpPr>
            <a:spLocks noGrp="1"/>
          </p:cNvSpPr>
          <p:nvPr>
            <p:ph type="title"/>
          </p:nvPr>
        </p:nvSpPr>
        <p:spPr>
          <a:xfrm>
            <a:off x="612000" y="44624"/>
            <a:ext cx="7920000" cy="720000"/>
          </a:xfrm>
        </p:spPr>
        <p:txBody>
          <a:bodyPr/>
          <a:lstStyle/>
          <a:p>
            <a:r>
              <a:rPr lang="en-US" dirty="0"/>
              <a:t>Vertical Testing Estimate Differences</a:t>
            </a:r>
          </a:p>
        </p:txBody>
      </p:sp>
      <p:sp>
        <p:nvSpPr>
          <p:cNvPr id="3" name="Content Placeholder 2">
            <a:extLst>
              <a:ext uri="{FF2B5EF4-FFF2-40B4-BE49-F238E27FC236}">
                <a16:creationId xmlns:a16="http://schemas.microsoft.com/office/drawing/2014/main" id="{484B60A1-0F69-2248-A611-7CCE617858CC}"/>
              </a:ext>
            </a:extLst>
          </p:cNvPr>
          <p:cNvSpPr>
            <a:spLocks noGrp="1"/>
          </p:cNvSpPr>
          <p:nvPr>
            <p:ph idx="1"/>
          </p:nvPr>
        </p:nvSpPr>
        <p:spPr>
          <a:xfrm>
            <a:off x="602302" y="944704"/>
            <a:ext cx="8444498" cy="5591646"/>
          </a:xfrm>
        </p:spPr>
        <p:txBody>
          <a:bodyPr>
            <a:normAutofit/>
          </a:bodyPr>
          <a:lstStyle/>
          <a:p>
            <a:pPr marL="400050"/>
            <a:r>
              <a:rPr lang="en-US" sz="2000" dirty="0"/>
              <a:t>Estimates for M&amp;S were revised from $267,001 to $189,280 </a:t>
            </a:r>
            <a:r>
              <a:rPr lang="en-US" sz="2000" i="1" dirty="0"/>
              <a:t>- a 29% reduction in direct $.</a:t>
            </a:r>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r>
              <a:rPr lang="en-US" sz="2000" dirty="0"/>
              <a:t>In the current baseline the last 5 tests had a reduced helium usage/day due to cryo-facility system improvements resulting in less loss of helium.  This same assumption was applied to the last 5 tests in this scenario.</a:t>
            </a:r>
          </a:p>
          <a:p>
            <a:endParaRPr lang="en-US" sz="2400" dirty="0"/>
          </a:p>
          <a:p>
            <a:endParaRPr lang="en-US" sz="2400" baseline="30000" dirty="0"/>
          </a:p>
          <a:p>
            <a:endParaRPr lang="en-US" sz="2400" baseline="30000" dirty="0"/>
          </a:p>
          <a:p>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BE817E35-D61A-014E-B84A-3076A5D6333E}"/>
              </a:ext>
            </a:extLst>
          </p:cNvPr>
          <p:cNvSpPr>
            <a:spLocks noGrp="1"/>
          </p:cNvSpPr>
          <p:nvPr>
            <p:ph type="sldNum" sz="quarter" idx="12"/>
          </p:nvPr>
        </p:nvSpPr>
        <p:spPr/>
        <p:txBody>
          <a:bodyPr/>
          <a:lstStyle/>
          <a:p>
            <a:fld id="{BFDCA1C4-9514-7B4F-976F-D92F7E296653}" type="slidenum">
              <a:rPr lang="fr-FR" smtClean="0"/>
              <a:pPr/>
              <a:t>6</a:t>
            </a:fld>
            <a:endParaRPr lang="fr-FR" dirty="0"/>
          </a:p>
        </p:txBody>
      </p:sp>
      <p:pic>
        <p:nvPicPr>
          <p:cNvPr id="9" name="Picture 8">
            <a:extLst>
              <a:ext uri="{FF2B5EF4-FFF2-40B4-BE49-F238E27FC236}">
                <a16:creationId xmlns:a16="http://schemas.microsoft.com/office/drawing/2014/main" id="{58A635FA-F048-F603-BAB6-53018D9BD265}"/>
              </a:ext>
            </a:extLst>
          </p:cNvPr>
          <p:cNvPicPr>
            <a:picLocks noChangeAspect="1"/>
          </p:cNvPicPr>
          <p:nvPr/>
        </p:nvPicPr>
        <p:blipFill>
          <a:blip r:embed="rId2"/>
          <a:stretch>
            <a:fillRect/>
          </a:stretch>
        </p:blipFill>
        <p:spPr>
          <a:xfrm>
            <a:off x="361218" y="1700808"/>
            <a:ext cx="8782781" cy="1521222"/>
          </a:xfrm>
          <a:prstGeom prst="rect">
            <a:avLst/>
          </a:prstGeom>
        </p:spPr>
      </p:pic>
      <p:pic>
        <p:nvPicPr>
          <p:cNvPr id="10" name="Picture 9">
            <a:extLst>
              <a:ext uri="{FF2B5EF4-FFF2-40B4-BE49-F238E27FC236}">
                <a16:creationId xmlns:a16="http://schemas.microsoft.com/office/drawing/2014/main" id="{C9E26FDA-32DB-40FD-2553-10DFED863572}"/>
              </a:ext>
            </a:extLst>
          </p:cNvPr>
          <p:cNvPicPr>
            <a:picLocks noChangeAspect="1"/>
          </p:cNvPicPr>
          <p:nvPr/>
        </p:nvPicPr>
        <p:blipFill>
          <a:blip r:embed="rId3"/>
          <a:stretch>
            <a:fillRect/>
          </a:stretch>
        </p:blipFill>
        <p:spPr>
          <a:xfrm>
            <a:off x="361218" y="4650361"/>
            <a:ext cx="8782782" cy="1521222"/>
          </a:xfrm>
          <a:prstGeom prst="rect">
            <a:avLst/>
          </a:prstGeom>
        </p:spPr>
      </p:pic>
      <p:sp>
        <p:nvSpPr>
          <p:cNvPr id="11" name="Footer Placeholder 10">
            <a:extLst>
              <a:ext uri="{FF2B5EF4-FFF2-40B4-BE49-F238E27FC236}">
                <a16:creationId xmlns:a16="http://schemas.microsoft.com/office/drawing/2014/main" id="{79CB8FFE-FBFC-F3BD-B1AC-5AFFA04A7AE8}"/>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2549786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342E-B1F9-7342-8DE5-D1679682C268}"/>
              </a:ext>
            </a:extLst>
          </p:cNvPr>
          <p:cNvSpPr>
            <a:spLocks noGrp="1"/>
          </p:cNvSpPr>
          <p:nvPr>
            <p:ph type="title"/>
          </p:nvPr>
        </p:nvSpPr>
        <p:spPr>
          <a:xfrm>
            <a:off x="612000" y="44624"/>
            <a:ext cx="7920000" cy="720000"/>
          </a:xfrm>
        </p:spPr>
        <p:txBody>
          <a:bodyPr/>
          <a:lstStyle/>
          <a:p>
            <a:r>
              <a:rPr lang="en-US" dirty="0"/>
              <a:t>Vertical Testing Estimate Differences</a:t>
            </a:r>
          </a:p>
        </p:txBody>
      </p:sp>
      <p:sp>
        <p:nvSpPr>
          <p:cNvPr id="3" name="Content Placeholder 2">
            <a:extLst>
              <a:ext uri="{FF2B5EF4-FFF2-40B4-BE49-F238E27FC236}">
                <a16:creationId xmlns:a16="http://schemas.microsoft.com/office/drawing/2014/main" id="{484B60A1-0F69-2248-A611-7CCE617858CC}"/>
              </a:ext>
            </a:extLst>
          </p:cNvPr>
          <p:cNvSpPr>
            <a:spLocks noGrp="1"/>
          </p:cNvSpPr>
          <p:nvPr>
            <p:ph idx="1"/>
          </p:nvPr>
        </p:nvSpPr>
        <p:spPr>
          <a:xfrm>
            <a:off x="602302" y="1124704"/>
            <a:ext cx="8444498" cy="5591646"/>
          </a:xfrm>
        </p:spPr>
        <p:txBody>
          <a:bodyPr>
            <a:normAutofit/>
          </a:bodyPr>
          <a:lstStyle/>
          <a:p>
            <a:pPr marL="400050"/>
            <a:r>
              <a:rPr lang="en-US" sz="2400" dirty="0"/>
              <a:t>Vertical test durations were shortened from 36 to 22 days.</a:t>
            </a:r>
          </a:p>
          <a:p>
            <a:pPr marL="400050"/>
            <a:r>
              <a:rPr lang="en-US" sz="2400" dirty="0"/>
              <a:t>The Vertical Test Prep and Test Breakdown activities were untouched.</a:t>
            </a:r>
          </a:p>
          <a:p>
            <a:endParaRPr lang="en-US" sz="2400" dirty="0"/>
          </a:p>
          <a:p>
            <a:endParaRPr lang="en-US" sz="2400" baseline="30000" dirty="0"/>
          </a:p>
          <a:p>
            <a:endParaRPr lang="en-US" sz="2400" baseline="30000" dirty="0"/>
          </a:p>
          <a:p>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BE817E35-D61A-014E-B84A-3076A5D6333E}"/>
              </a:ext>
            </a:extLst>
          </p:cNvPr>
          <p:cNvSpPr>
            <a:spLocks noGrp="1"/>
          </p:cNvSpPr>
          <p:nvPr>
            <p:ph type="sldNum" sz="quarter" idx="12"/>
          </p:nvPr>
        </p:nvSpPr>
        <p:spPr/>
        <p:txBody>
          <a:bodyPr/>
          <a:lstStyle/>
          <a:p>
            <a:fld id="{BFDCA1C4-9514-7B4F-976F-D92F7E296653}" type="slidenum">
              <a:rPr lang="fr-FR" smtClean="0"/>
              <a:pPr/>
              <a:t>7</a:t>
            </a:fld>
            <a:endParaRPr lang="fr-FR" dirty="0"/>
          </a:p>
        </p:txBody>
      </p:sp>
      <p:pic>
        <p:nvPicPr>
          <p:cNvPr id="6" name="Picture 5">
            <a:extLst>
              <a:ext uri="{FF2B5EF4-FFF2-40B4-BE49-F238E27FC236}">
                <a16:creationId xmlns:a16="http://schemas.microsoft.com/office/drawing/2014/main" id="{C13786C9-5B69-C701-91AE-33D59B0282ED}"/>
              </a:ext>
            </a:extLst>
          </p:cNvPr>
          <p:cNvPicPr>
            <a:picLocks noChangeAspect="1"/>
          </p:cNvPicPr>
          <p:nvPr/>
        </p:nvPicPr>
        <p:blipFill>
          <a:blip r:embed="rId2"/>
          <a:stretch>
            <a:fillRect/>
          </a:stretch>
        </p:blipFill>
        <p:spPr>
          <a:xfrm>
            <a:off x="442392" y="2724810"/>
            <a:ext cx="8244408" cy="2596111"/>
          </a:xfrm>
          <a:prstGeom prst="rect">
            <a:avLst/>
          </a:prstGeom>
        </p:spPr>
      </p:pic>
      <p:sp>
        <p:nvSpPr>
          <p:cNvPr id="7" name="Footer Placeholder 6">
            <a:extLst>
              <a:ext uri="{FF2B5EF4-FFF2-40B4-BE49-F238E27FC236}">
                <a16:creationId xmlns:a16="http://schemas.microsoft.com/office/drawing/2014/main" id="{772BA257-B6E6-0339-CBE5-9E2F27EE4A3A}"/>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2183126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342E-B1F9-7342-8DE5-D1679682C268}"/>
              </a:ext>
            </a:extLst>
          </p:cNvPr>
          <p:cNvSpPr>
            <a:spLocks noGrp="1"/>
          </p:cNvSpPr>
          <p:nvPr>
            <p:ph type="title"/>
          </p:nvPr>
        </p:nvSpPr>
        <p:spPr>
          <a:xfrm>
            <a:off x="612000" y="44624"/>
            <a:ext cx="7920000" cy="720000"/>
          </a:xfrm>
        </p:spPr>
        <p:txBody>
          <a:bodyPr/>
          <a:lstStyle/>
          <a:p>
            <a:r>
              <a:rPr lang="en-US" dirty="0"/>
              <a:t>Magnet Fabrication and Testing Sequence and CM Mapping Changes</a:t>
            </a:r>
          </a:p>
        </p:txBody>
      </p:sp>
      <p:sp>
        <p:nvSpPr>
          <p:cNvPr id="3" name="Content Placeholder 2">
            <a:extLst>
              <a:ext uri="{FF2B5EF4-FFF2-40B4-BE49-F238E27FC236}">
                <a16:creationId xmlns:a16="http://schemas.microsoft.com/office/drawing/2014/main" id="{484B60A1-0F69-2248-A611-7CCE617858CC}"/>
              </a:ext>
            </a:extLst>
          </p:cNvPr>
          <p:cNvSpPr>
            <a:spLocks noGrp="1"/>
          </p:cNvSpPr>
          <p:nvPr>
            <p:ph idx="1"/>
          </p:nvPr>
        </p:nvSpPr>
        <p:spPr>
          <a:xfrm>
            <a:off x="602302" y="1124744"/>
            <a:ext cx="5121826" cy="5411606"/>
          </a:xfrm>
        </p:spPr>
        <p:txBody>
          <a:bodyPr>
            <a:normAutofit/>
          </a:bodyPr>
          <a:lstStyle/>
          <a:p>
            <a:r>
              <a:rPr lang="en-US" sz="1800" dirty="0"/>
              <a:t>This scenario increases the remaining number of vertical tests from 6 to 11.  The current magnet vertical testing sequence is changed to match the magnet assembly order. </a:t>
            </a:r>
          </a:p>
          <a:p>
            <a:endParaRPr lang="en-US" sz="1800" dirty="0"/>
          </a:p>
          <a:p>
            <a:r>
              <a:rPr lang="en-US" sz="1800" dirty="0"/>
              <a:t>Magnet MQXFA-23 becomes the magnet sent to CERN.  Previously the last magnet to be tested vertically, MQXFA-22 was sent to CERN, but in the revised plan the last one tested is a reworked magnet, which would not be the right magnet to send to CERN.</a:t>
            </a:r>
          </a:p>
          <a:p>
            <a:endParaRPr lang="en-US" sz="1800" dirty="0"/>
          </a:p>
          <a:p>
            <a:r>
              <a:rPr lang="en-US" sz="1800" dirty="0"/>
              <a:t>The mapping of magnets to cold mass was also revised based on the vertical testing sequence.</a:t>
            </a:r>
          </a:p>
          <a:p>
            <a:pPr marL="0" indent="0">
              <a:buNone/>
            </a:pPr>
            <a:endParaRPr lang="en-US" sz="2400" dirty="0"/>
          </a:p>
        </p:txBody>
      </p:sp>
      <p:sp>
        <p:nvSpPr>
          <p:cNvPr id="4" name="Slide Number Placeholder 3">
            <a:extLst>
              <a:ext uri="{FF2B5EF4-FFF2-40B4-BE49-F238E27FC236}">
                <a16:creationId xmlns:a16="http://schemas.microsoft.com/office/drawing/2014/main" id="{BE817E35-D61A-014E-B84A-3076A5D6333E}"/>
              </a:ext>
            </a:extLst>
          </p:cNvPr>
          <p:cNvSpPr>
            <a:spLocks noGrp="1"/>
          </p:cNvSpPr>
          <p:nvPr>
            <p:ph type="sldNum" sz="quarter" idx="12"/>
          </p:nvPr>
        </p:nvSpPr>
        <p:spPr/>
        <p:txBody>
          <a:bodyPr/>
          <a:lstStyle/>
          <a:p>
            <a:fld id="{BFDCA1C4-9514-7B4F-976F-D92F7E296653}" type="slidenum">
              <a:rPr lang="fr-FR" smtClean="0"/>
              <a:pPr/>
              <a:t>8</a:t>
            </a:fld>
            <a:endParaRPr lang="fr-FR" dirty="0"/>
          </a:p>
        </p:txBody>
      </p:sp>
      <p:pic>
        <p:nvPicPr>
          <p:cNvPr id="9" name="Picture 8">
            <a:extLst>
              <a:ext uri="{FF2B5EF4-FFF2-40B4-BE49-F238E27FC236}">
                <a16:creationId xmlns:a16="http://schemas.microsoft.com/office/drawing/2014/main" id="{A2FEB156-E66B-E165-1552-A5028839DAF0}"/>
              </a:ext>
            </a:extLst>
          </p:cNvPr>
          <p:cNvPicPr>
            <a:picLocks noChangeAspect="1"/>
          </p:cNvPicPr>
          <p:nvPr/>
        </p:nvPicPr>
        <p:blipFill>
          <a:blip r:embed="rId2"/>
          <a:stretch>
            <a:fillRect/>
          </a:stretch>
        </p:blipFill>
        <p:spPr>
          <a:xfrm>
            <a:off x="5769270" y="1198240"/>
            <a:ext cx="2811780" cy="2590800"/>
          </a:xfrm>
          <a:prstGeom prst="rect">
            <a:avLst/>
          </a:prstGeom>
        </p:spPr>
      </p:pic>
      <p:pic>
        <p:nvPicPr>
          <p:cNvPr id="11" name="Picture 10">
            <a:extLst>
              <a:ext uri="{FF2B5EF4-FFF2-40B4-BE49-F238E27FC236}">
                <a16:creationId xmlns:a16="http://schemas.microsoft.com/office/drawing/2014/main" id="{B933D4EA-2A36-CF0D-FD6A-81D47B205679}"/>
              </a:ext>
            </a:extLst>
          </p:cNvPr>
          <p:cNvPicPr>
            <a:picLocks noChangeAspect="1"/>
          </p:cNvPicPr>
          <p:nvPr/>
        </p:nvPicPr>
        <p:blipFill>
          <a:blip r:embed="rId3"/>
          <a:stretch>
            <a:fillRect/>
          </a:stretch>
        </p:blipFill>
        <p:spPr>
          <a:xfrm>
            <a:off x="3695595" y="6250806"/>
            <a:ext cx="1752810" cy="517396"/>
          </a:xfrm>
          <a:prstGeom prst="rect">
            <a:avLst/>
          </a:prstGeom>
        </p:spPr>
      </p:pic>
      <p:pic>
        <p:nvPicPr>
          <p:cNvPr id="12" name="Picture 11">
            <a:extLst>
              <a:ext uri="{FF2B5EF4-FFF2-40B4-BE49-F238E27FC236}">
                <a16:creationId xmlns:a16="http://schemas.microsoft.com/office/drawing/2014/main" id="{A4D24FFA-84A6-0772-AAFB-9C8C2B2EF972}"/>
              </a:ext>
            </a:extLst>
          </p:cNvPr>
          <p:cNvPicPr>
            <a:picLocks noChangeAspect="1"/>
          </p:cNvPicPr>
          <p:nvPr/>
        </p:nvPicPr>
        <p:blipFill>
          <a:blip r:embed="rId4"/>
          <a:stretch>
            <a:fillRect/>
          </a:stretch>
        </p:blipFill>
        <p:spPr>
          <a:xfrm>
            <a:off x="5483520" y="4005144"/>
            <a:ext cx="3383280" cy="2042160"/>
          </a:xfrm>
          <a:prstGeom prst="rect">
            <a:avLst/>
          </a:prstGeom>
        </p:spPr>
      </p:pic>
      <p:sp>
        <p:nvSpPr>
          <p:cNvPr id="13" name="Footer Placeholder 12">
            <a:extLst>
              <a:ext uri="{FF2B5EF4-FFF2-40B4-BE49-F238E27FC236}">
                <a16:creationId xmlns:a16="http://schemas.microsoft.com/office/drawing/2014/main" id="{BED4CFD8-CF1E-105E-40A4-A8ECF152A967}"/>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3108697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5342E-B1F9-7342-8DE5-D1679682C268}"/>
              </a:ext>
            </a:extLst>
          </p:cNvPr>
          <p:cNvSpPr>
            <a:spLocks noGrp="1"/>
          </p:cNvSpPr>
          <p:nvPr>
            <p:ph type="title"/>
          </p:nvPr>
        </p:nvSpPr>
        <p:spPr>
          <a:xfrm>
            <a:off x="612000" y="44624"/>
            <a:ext cx="7920000" cy="720000"/>
          </a:xfrm>
        </p:spPr>
        <p:txBody>
          <a:bodyPr/>
          <a:lstStyle/>
          <a:p>
            <a:r>
              <a:rPr lang="en-US" dirty="0"/>
              <a:t>Cost and Schedule Impacts</a:t>
            </a:r>
          </a:p>
        </p:txBody>
      </p:sp>
      <p:sp>
        <p:nvSpPr>
          <p:cNvPr id="3" name="Content Placeholder 2">
            <a:extLst>
              <a:ext uri="{FF2B5EF4-FFF2-40B4-BE49-F238E27FC236}">
                <a16:creationId xmlns:a16="http://schemas.microsoft.com/office/drawing/2014/main" id="{484B60A1-0F69-2248-A611-7CCE617858CC}"/>
              </a:ext>
            </a:extLst>
          </p:cNvPr>
          <p:cNvSpPr>
            <a:spLocks noGrp="1"/>
          </p:cNvSpPr>
          <p:nvPr>
            <p:ph idx="1"/>
          </p:nvPr>
        </p:nvSpPr>
        <p:spPr>
          <a:xfrm>
            <a:off x="602302" y="944704"/>
            <a:ext cx="8444498" cy="5591646"/>
          </a:xfrm>
        </p:spPr>
        <p:txBody>
          <a:bodyPr>
            <a:normAutofit/>
          </a:bodyPr>
          <a:lstStyle/>
          <a:p>
            <a:endParaRPr lang="en-US" sz="2000" dirty="0"/>
          </a:p>
          <a:p>
            <a:pPr marL="0" indent="0">
              <a:buNone/>
            </a:pPr>
            <a:endParaRPr lang="en-US" sz="2400" dirty="0"/>
          </a:p>
          <a:p>
            <a:pPr marL="457200" lvl="1" indent="0">
              <a:buNone/>
            </a:pPr>
            <a:endParaRPr lang="en-US" sz="2000" dirty="0"/>
          </a:p>
          <a:p>
            <a:endParaRPr lang="en-US" sz="2400" dirty="0"/>
          </a:p>
          <a:p>
            <a:endParaRPr lang="en-US" sz="2400" baseline="30000" dirty="0"/>
          </a:p>
          <a:p>
            <a:endParaRPr lang="en-US" sz="2400" baseline="30000" dirty="0"/>
          </a:p>
          <a:p>
            <a:endParaRPr lang="en-US" sz="2400" dirty="0"/>
          </a:p>
          <a:p>
            <a:pPr marL="0" indent="0">
              <a:buNone/>
            </a:pPr>
            <a:endParaRPr lang="en-US" sz="2400" dirty="0"/>
          </a:p>
        </p:txBody>
      </p:sp>
      <p:sp>
        <p:nvSpPr>
          <p:cNvPr id="4" name="Slide Number Placeholder 3">
            <a:extLst>
              <a:ext uri="{FF2B5EF4-FFF2-40B4-BE49-F238E27FC236}">
                <a16:creationId xmlns:a16="http://schemas.microsoft.com/office/drawing/2014/main" id="{BE817E35-D61A-014E-B84A-3076A5D6333E}"/>
              </a:ext>
            </a:extLst>
          </p:cNvPr>
          <p:cNvSpPr>
            <a:spLocks noGrp="1"/>
          </p:cNvSpPr>
          <p:nvPr>
            <p:ph type="sldNum" sz="quarter" idx="12"/>
          </p:nvPr>
        </p:nvSpPr>
        <p:spPr/>
        <p:txBody>
          <a:bodyPr/>
          <a:lstStyle/>
          <a:p>
            <a:fld id="{BFDCA1C4-9514-7B4F-976F-D92F7E296653}" type="slidenum">
              <a:rPr lang="fr-FR" smtClean="0"/>
              <a:pPr/>
              <a:t>9</a:t>
            </a:fld>
            <a:endParaRPr lang="fr-FR" dirty="0"/>
          </a:p>
        </p:txBody>
      </p:sp>
      <p:sp>
        <p:nvSpPr>
          <p:cNvPr id="7" name="Content Placeholder 2">
            <a:extLst>
              <a:ext uri="{FF2B5EF4-FFF2-40B4-BE49-F238E27FC236}">
                <a16:creationId xmlns:a16="http://schemas.microsoft.com/office/drawing/2014/main" id="{47E4C696-2D8E-78DF-CD57-6D65E2935B7D}"/>
              </a:ext>
            </a:extLst>
          </p:cNvPr>
          <p:cNvSpPr txBox="1">
            <a:spLocks/>
          </p:cNvSpPr>
          <p:nvPr/>
        </p:nvSpPr>
        <p:spPr>
          <a:xfrm>
            <a:off x="668550" y="2546872"/>
            <a:ext cx="8223930" cy="3835550"/>
          </a:xfrm>
          <a:prstGeom prst="rect">
            <a:avLst/>
          </a:prstGeom>
        </p:spPr>
        <p:txBody>
          <a:bodyPr vert="horz" lIns="0" tIns="0" rIns="0" bIns="0" rtlCol="0">
            <a:normAutofit/>
          </a:bodyPr>
          <a:lstStyle>
            <a:lvl1pPr marL="342900" indent="-342900" algn="l" defTabSz="457200" rtl="0" eaLnBrk="1" latinLnBrk="0" hangingPunct="1">
              <a:spcBef>
                <a:spcPct val="20000"/>
              </a:spcBef>
              <a:buClr>
                <a:schemeClr val="accent6"/>
              </a:buClr>
              <a:buFont typeface="Wingdings" charset="2"/>
              <a:buChar char="§"/>
              <a:defRPr sz="2800" kern="1200">
                <a:solidFill>
                  <a:schemeClr val="accent5"/>
                </a:solidFill>
                <a:latin typeface="+mn-lt"/>
                <a:ea typeface="+mn-ea"/>
                <a:cs typeface="+mn-cs"/>
              </a:defRPr>
            </a:lvl1pPr>
            <a:lvl2pPr marL="742950" indent="-285750" algn="l" defTabSz="457200" rtl="0" eaLnBrk="1" latinLnBrk="0" hangingPunct="1">
              <a:spcBef>
                <a:spcPct val="20000"/>
              </a:spcBef>
              <a:buClr>
                <a:schemeClr val="accent6"/>
              </a:buClr>
              <a:buFont typeface="Wingdings" charset="2"/>
              <a:buChar char="§"/>
              <a:defRPr sz="2400" kern="1200">
                <a:solidFill>
                  <a:schemeClr val="accent5"/>
                </a:solidFill>
                <a:latin typeface="+mn-lt"/>
                <a:ea typeface="+mn-ea"/>
                <a:cs typeface="+mn-cs"/>
              </a:defRPr>
            </a:lvl2pPr>
            <a:lvl3pPr marL="1143000" indent="-228600" algn="l" defTabSz="457200" rtl="0" eaLnBrk="1" latinLnBrk="0" hangingPunct="1">
              <a:spcBef>
                <a:spcPct val="20000"/>
              </a:spcBef>
              <a:buClr>
                <a:schemeClr val="accent6"/>
              </a:buClr>
              <a:buFont typeface="Wingdings" charset="2"/>
              <a:buChar char="§"/>
              <a:defRPr sz="2000" kern="1200">
                <a:solidFill>
                  <a:schemeClr val="accent5"/>
                </a:solidFill>
                <a:latin typeface="+mn-lt"/>
                <a:ea typeface="+mn-ea"/>
                <a:cs typeface="+mn-cs"/>
              </a:defRPr>
            </a:lvl3pPr>
            <a:lvl4pPr marL="1600200" indent="-228600" algn="l" defTabSz="457200" rtl="0" eaLnBrk="1" latinLnBrk="0" hangingPunct="1">
              <a:spcBef>
                <a:spcPct val="20000"/>
              </a:spcBef>
              <a:buClr>
                <a:schemeClr val="accent6"/>
              </a:buClr>
              <a:buFont typeface="Wingdings" charset="2"/>
              <a:buChar char="§"/>
              <a:defRPr sz="1800" kern="1200">
                <a:solidFill>
                  <a:schemeClr val="accent5"/>
                </a:solidFill>
                <a:latin typeface="+mn-lt"/>
                <a:ea typeface="+mn-ea"/>
                <a:cs typeface="+mn-cs"/>
              </a:defRPr>
            </a:lvl4pPr>
            <a:lvl5pPr marL="2057400" indent="-228600" algn="l" defTabSz="457200" rtl="0" eaLnBrk="1" latinLnBrk="0" hangingPunct="1">
              <a:spcBef>
                <a:spcPct val="20000"/>
              </a:spcBef>
              <a:buClr>
                <a:schemeClr val="accent6"/>
              </a:buClr>
              <a:buFont typeface="Wingdings" charset="2"/>
              <a:buChar char="§"/>
              <a:defRPr sz="1600" kern="1200">
                <a:solidFill>
                  <a:schemeClr val="accent5"/>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b="1" dirty="0"/>
              <a:t>Comments:</a:t>
            </a:r>
            <a:endParaRPr lang="en-US" sz="1600" dirty="0"/>
          </a:p>
          <a:p>
            <a:pPr lvl="1"/>
            <a:r>
              <a:rPr lang="en-US" sz="1600" dirty="0"/>
              <a:t>$2.2M of the cost savings due to reductions in Level of Effort (LOE) in multiple control accounts.</a:t>
            </a:r>
          </a:p>
          <a:p>
            <a:pPr lvl="1"/>
            <a:r>
              <a:rPr lang="en-US" sz="1600" dirty="0"/>
              <a:t>The trigger date is driven by:</a:t>
            </a:r>
          </a:p>
          <a:p>
            <a:pPr lvl="2"/>
            <a:r>
              <a:rPr lang="en-US" sz="1200" dirty="0"/>
              <a:t>the need to know how to prepare MQXFA-16TLS, for either vertical testing or direct assembly into cold mass 07.  This magnet is currently on hold awaiting this decision.</a:t>
            </a:r>
          </a:p>
          <a:p>
            <a:pPr lvl="2"/>
            <a:r>
              <a:rPr lang="en-US" sz="1200" dirty="0"/>
              <a:t>The need to approve the test plan for MQXFA-18 which is currently on the vertical test stand at BNL.</a:t>
            </a:r>
          </a:p>
          <a:p>
            <a:pPr lvl="1"/>
            <a:r>
              <a:rPr lang="en-US" sz="1600" dirty="0"/>
              <a:t>Cost and schedule impact are to the </a:t>
            </a:r>
            <a:r>
              <a:rPr lang="en-US" sz="1600" b="1" dirty="0"/>
              <a:t>EAC</a:t>
            </a:r>
            <a:r>
              <a:rPr lang="en-US" sz="1600" dirty="0"/>
              <a:t> and </a:t>
            </a:r>
            <a:r>
              <a:rPr lang="en-US" sz="1600" b="1" dirty="0"/>
              <a:t>current working schedule T4:CD-4 milestone</a:t>
            </a:r>
            <a:r>
              <a:rPr lang="en-US" sz="1600" dirty="0"/>
              <a:t>.  </a:t>
            </a:r>
          </a:p>
          <a:p>
            <a:pPr lvl="2"/>
            <a:r>
              <a:rPr lang="en-US" sz="1400" dirty="0"/>
              <a:t>NOTE:  If this analysis results in a BCR, the actual impact to the BAC will be a smaller savings because of the current -2 month schedule variance. There is $1,144k for LOE adjustments currently in the manual EAC so the impact to the BAC in the BCR would be closer to -$1,480k.</a:t>
            </a:r>
            <a:endParaRPr lang="en-US" sz="1800" dirty="0"/>
          </a:p>
          <a:p>
            <a:pPr lvl="1"/>
            <a:endParaRPr lang="en-US" sz="1400" dirty="0"/>
          </a:p>
          <a:p>
            <a:endParaRPr lang="en-US" sz="1800" dirty="0"/>
          </a:p>
          <a:p>
            <a:endParaRPr lang="en-US" sz="2400" dirty="0"/>
          </a:p>
          <a:p>
            <a:pPr marL="457200" lvl="1" indent="0">
              <a:buFont typeface="Wingdings" charset="2"/>
              <a:buNone/>
            </a:pPr>
            <a:endParaRPr lang="en-US" sz="2000" dirty="0"/>
          </a:p>
          <a:p>
            <a:endParaRPr lang="en-US" sz="2400" dirty="0"/>
          </a:p>
          <a:p>
            <a:endParaRPr lang="en-US" sz="2400" baseline="30000" dirty="0"/>
          </a:p>
          <a:p>
            <a:endParaRPr lang="en-US" sz="2400" baseline="30000" dirty="0"/>
          </a:p>
          <a:p>
            <a:endParaRPr lang="en-US" sz="2400" dirty="0"/>
          </a:p>
          <a:p>
            <a:pPr marL="0" indent="0">
              <a:buFont typeface="Wingdings" charset="2"/>
              <a:buNone/>
            </a:pPr>
            <a:endParaRPr lang="en-US" sz="2400" dirty="0"/>
          </a:p>
        </p:txBody>
      </p:sp>
      <p:graphicFrame>
        <p:nvGraphicFramePr>
          <p:cNvPr id="8" name="Table 7">
            <a:extLst>
              <a:ext uri="{FF2B5EF4-FFF2-40B4-BE49-F238E27FC236}">
                <a16:creationId xmlns:a16="http://schemas.microsoft.com/office/drawing/2014/main" id="{9A9D5D01-72CD-468D-49F4-B4BE6ACDE1E0}"/>
              </a:ext>
            </a:extLst>
          </p:cNvPr>
          <p:cNvGraphicFramePr>
            <a:graphicFrameLocks noGrp="1"/>
          </p:cNvGraphicFramePr>
          <p:nvPr>
            <p:extLst>
              <p:ext uri="{D42A27DB-BD31-4B8C-83A1-F6EECF244321}">
                <p14:modId xmlns:p14="http://schemas.microsoft.com/office/powerpoint/2010/main" val="1960514016"/>
              </p:ext>
            </p:extLst>
          </p:nvPr>
        </p:nvGraphicFramePr>
        <p:xfrm>
          <a:off x="668550" y="1065553"/>
          <a:ext cx="7777300" cy="1010920"/>
        </p:xfrm>
        <a:graphic>
          <a:graphicData uri="http://schemas.openxmlformats.org/drawingml/2006/table">
            <a:tbl>
              <a:tblPr firstRow="1" bandRow="1">
                <a:tableStyleId>{5C22544A-7EE6-4342-B048-85BDC9FD1C3A}</a:tableStyleId>
              </a:tblPr>
              <a:tblGrid>
                <a:gridCol w="1944325">
                  <a:extLst>
                    <a:ext uri="{9D8B030D-6E8A-4147-A177-3AD203B41FA5}">
                      <a16:colId xmlns:a16="http://schemas.microsoft.com/office/drawing/2014/main" val="1111210232"/>
                    </a:ext>
                  </a:extLst>
                </a:gridCol>
                <a:gridCol w="1944325">
                  <a:extLst>
                    <a:ext uri="{9D8B030D-6E8A-4147-A177-3AD203B41FA5}">
                      <a16:colId xmlns:a16="http://schemas.microsoft.com/office/drawing/2014/main" val="2668960246"/>
                    </a:ext>
                  </a:extLst>
                </a:gridCol>
                <a:gridCol w="1944325">
                  <a:extLst>
                    <a:ext uri="{9D8B030D-6E8A-4147-A177-3AD203B41FA5}">
                      <a16:colId xmlns:a16="http://schemas.microsoft.com/office/drawing/2014/main" val="1894521865"/>
                    </a:ext>
                  </a:extLst>
                </a:gridCol>
                <a:gridCol w="1944325">
                  <a:extLst>
                    <a:ext uri="{9D8B030D-6E8A-4147-A177-3AD203B41FA5}">
                      <a16:colId xmlns:a16="http://schemas.microsoft.com/office/drawing/2014/main" val="3837557246"/>
                    </a:ext>
                  </a:extLst>
                </a:gridCol>
              </a:tblGrid>
              <a:tr h="154816">
                <a:tc>
                  <a:txBody>
                    <a:bodyPr/>
                    <a:lstStyle/>
                    <a:p>
                      <a:pPr algn="ctr"/>
                      <a:r>
                        <a:rPr lang="en-US" dirty="0"/>
                        <a:t>Cost Impact</a:t>
                      </a:r>
                    </a:p>
                  </a:txBody>
                  <a:tcPr anchor="b"/>
                </a:tc>
                <a:tc>
                  <a:txBody>
                    <a:bodyPr/>
                    <a:lstStyle/>
                    <a:p>
                      <a:pPr algn="ctr"/>
                      <a:r>
                        <a:rPr lang="en-US" sz="1600" dirty="0"/>
                        <a:t>EU* Contingency Impact</a:t>
                      </a:r>
                    </a:p>
                  </a:txBody>
                  <a:tcPr anchor="b"/>
                </a:tc>
                <a:tc>
                  <a:txBody>
                    <a:bodyPr/>
                    <a:lstStyle/>
                    <a:p>
                      <a:pPr algn="ctr"/>
                      <a:r>
                        <a:rPr lang="en-US" dirty="0"/>
                        <a:t>Schedule Impact</a:t>
                      </a:r>
                    </a:p>
                  </a:txBody>
                  <a:tcPr anchor="b"/>
                </a:tc>
                <a:tc>
                  <a:txBody>
                    <a:bodyPr/>
                    <a:lstStyle/>
                    <a:p>
                      <a:pPr algn="ctr"/>
                      <a:r>
                        <a:rPr lang="en-US" dirty="0"/>
                        <a:t>Latest Trigger Date</a:t>
                      </a:r>
                    </a:p>
                  </a:txBody>
                  <a:tcPr anchor="b"/>
                </a:tc>
                <a:extLst>
                  <a:ext uri="{0D108BD9-81ED-4DB2-BD59-A6C34878D82A}">
                    <a16:rowId xmlns:a16="http://schemas.microsoft.com/office/drawing/2014/main" val="3391205519"/>
                  </a:ext>
                </a:extLst>
              </a:tr>
              <a:tr h="370840">
                <a:tc>
                  <a:txBody>
                    <a:bodyPr/>
                    <a:lstStyle/>
                    <a:p>
                      <a:pPr algn="ctr"/>
                      <a:r>
                        <a:rPr lang="en-US" dirty="0"/>
                        <a:t>-$2,624 k</a:t>
                      </a:r>
                    </a:p>
                  </a:txBody>
                  <a:tcPr/>
                </a:tc>
                <a:tc>
                  <a:txBody>
                    <a:bodyPr/>
                    <a:lstStyle/>
                    <a:p>
                      <a:pPr algn="ctr"/>
                      <a:r>
                        <a:rPr lang="en-US" dirty="0"/>
                        <a:t>-$286 k</a:t>
                      </a:r>
                    </a:p>
                  </a:txBody>
                  <a:tcPr/>
                </a:tc>
                <a:tc>
                  <a:txBody>
                    <a:bodyPr/>
                    <a:lstStyle/>
                    <a:p>
                      <a:pPr algn="ctr"/>
                      <a:r>
                        <a:rPr lang="en-US" dirty="0"/>
                        <a:t>- 6 months </a:t>
                      </a:r>
                    </a:p>
                  </a:txBody>
                  <a:tcPr/>
                </a:tc>
                <a:tc>
                  <a:txBody>
                    <a:bodyPr/>
                    <a:lstStyle/>
                    <a:p>
                      <a:pPr algn="ctr"/>
                      <a:r>
                        <a:rPr lang="en-US" dirty="0"/>
                        <a:t>immediately </a:t>
                      </a:r>
                    </a:p>
                  </a:txBody>
                  <a:tcPr/>
                </a:tc>
                <a:extLst>
                  <a:ext uri="{0D108BD9-81ED-4DB2-BD59-A6C34878D82A}">
                    <a16:rowId xmlns:a16="http://schemas.microsoft.com/office/drawing/2014/main" val="103123924"/>
                  </a:ext>
                </a:extLst>
              </a:tr>
            </a:tbl>
          </a:graphicData>
        </a:graphic>
      </p:graphicFrame>
      <p:sp>
        <p:nvSpPr>
          <p:cNvPr id="9" name="TextBox 8">
            <a:extLst>
              <a:ext uri="{FF2B5EF4-FFF2-40B4-BE49-F238E27FC236}">
                <a16:creationId xmlns:a16="http://schemas.microsoft.com/office/drawing/2014/main" id="{766716B8-4D0F-C83E-2A80-CEB40FA62EC5}"/>
              </a:ext>
            </a:extLst>
          </p:cNvPr>
          <p:cNvSpPr txBox="1"/>
          <p:nvPr/>
        </p:nvSpPr>
        <p:spPr>
          <a:xfrm>
            <a:off x="1509200" y="6472462"/>
            <a:ext cx="3048000" cy="307777"/>
          </a:xfrm>
          <a:prstGeom prst="rect">
            <a:avLst/>
          </a:prstGeom>
          <a:noFill/>
        </p:spPr>
        <p:txBody>
          <a:bodyPr wrap="square" rtlCol="0">
            <a:spAutoFit/>
          </a:bodyPr>
          <a:lstStyle/>
          <a:p>
            <a:r>
              <a:rPr lang="en-US" sz="1400" dirty="0"/>
              <a:t>* Estimate Uncertainty</a:t>
            </a:r>
          </a:p>
        </p:txBody>
      </p:sp>
      <p:sp>
        <p:nvSpPr>
          <p:cNvPr id="5" name="Footer Placeholder 4">
            <a:extLst>
              <a:ext uri="{FF2B5EF4-FFF2-40B4-BE49-F238E27FC236}">
                <a16:creationId xmlns:a16="http://schemas.microsoft.com/office/drawing/2014/main" id="{5A4E1E0C-5A0D-D7D9-BD4C-DEF328C56216}"/>
              </a:ext>
            </a:extLst>
          </p:cNvPr>
          <p:cNvSpPr>
            <a:spLocks noGrp="1"/>
          </p:cNvSpPr>
          <p:nvPr>
            <p:ph type="ftr" sz="quarter" idx="3"/>
          </p:nvPr>
        </p:nvSpPr>
        <p:spPr/>
        <p:txBody>
          <a:bodyPr/>
          <a:lstStyle/>
          <a:p>
            <a:r>
              <a:rPr lang="en-US"/>
              <a:t>Cost and Schedule Impact - 9/25/24</a:t>
            </a:r>
            <a:endParaRPr lang="en-GB" dirty="0"/>
          </a:p>
        </p:txBody>
      </p:sp>
    </p:spTree>
    <p:extLst>
      <p:ext uri="{BB962C8B-B14F-4D97-AF65-F5344CB8AC3E}">
        <p14:creationId xmlns:p14="http://schemas.microsoft.com/office/powerpoint/2010/main" val="3517262162"/>
      </p:ext>
    </p:extLst>
  </p:cSld>
  <p:clrMapOvr>
    <a:masterClrMapping/>
  </p:clrMapOvr>
</p:sld>
</file>

<file path=ppt/theme/theme1.xml><?xml version="1.0" encoding="utf-8"?>
<a:theme xmlns:a="http://schemas.openxmlformats.org/drawingml/2006/main" name="Thème Office">
  <a:themeElements>
    <a:clrScheme name="HiLumi">
      <a:dk1>
        <a:sysClr val="windowText" lastClr="000000"/>
      </a:dk1>
      <a:lt1>
        <a:sysClr val="window" lastClr="FFFFFF"/>
      </a:lt1>
      <a:dk2>
        <a:srgbClr val="005F8C"/>
      </a:dk2>
      <a:lt2>
        <a:srgbClr val="0093BE"/>
      </a:lt2>
      <a:accent1>
        <a:srgbClr val="64BCD9"/>
      </a:accent1>
      <a:accent2>
        <a:srgbClr val="700A00"/>
      </a:accent2>
      <a:accent3>
        <a:srgbClr val="CA1100"/>
      </a:accent3>
      <a:accent4>
        <a:srgbClr val="E65346"/>
      </a:accent4>
      <a:accent5>
        <a:srgbClr val="5A5A5A"/>
      </a:accent5>
      <a:accent6>
        <a:srgbClr val="FB963C"/>
      </a:accent6>
      <a:hlink>
        <a:srgbClr val="0093BE"/>
      </a:hlink>
      <a:folHlink>
        <a:srgbClr val="6E6E6E"/>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9ABA85A245EC45AA49FA36F10E0232" ma:contentTypeVersion="2" ma:contentTypeDescription="Create a new document." ma:contentTypeScope="" ma:versionID="adcd0aad5aed504a8f0da929d2112ad6">
  <xsd:schema xmlns:xsd="http://www.w3.org/2001/XMLSchema" xmlns:xs="http://www.w3.org/2001/XMLSchema" xmlns:p="http://schemas.microsoft.com/office/2006/metadata/properties" xmlns:ns2="8946e33d-fd2f-4ae4-8ee9-d90c129cdf9e" targetNamespace="http://schemas.microsoft.com/office/2006/metadata/properties" ma:root="true" ma:fieldsID="8f86ca1f070cacaf1fa8f62c9f76043c" ns2:_="">
    <xsd:import namespace="8946e33d-fd2f-4ae4-8ee9-d90c129cdf9e"/>
    <xsd:element name="properties">
      <xsd:complexType>
        <xsd:sequence>
          <xsd:element name="documentManagement">
            <xsd:complexType>
              <xsd:all>
                <xsd:element ref="ns2:Description0" minOccurs="0"/>
                <xsd:element ref="ns2:No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46e33d-fd2f-4ae4-8ee9-d90c129cdf9e"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Text">
          <xsd:maxLength value="255"/>
        </xsd:restriction>
      </xsd:simpleType>
    </xsd:element>
    <xsd:element name="Note" ma:index="9" nillable="true" ma:displayName="Note" ma:internalName="Not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Description0 xmlns="8946e33d-fd2f-4ae4-8ee9-d90c129cdf9e">HL-LHC PowerPoint Presentation, incl. LARP logo, 4:3 format</Description0>
    <Note xmlns="8946e33d-fd2f-4ae4-8ee9-d90c129cdf9e">For presentations to be given at Joint HL-LHC/LARP annual meetings (US or European locations).
https://edms.cern.ch/document/1607180/</Note>
  </documentManagement>
</p:properties>
</file>

<file path=customXml/itemProps1.xml><?xml version="1.0" encoding="utf-8"?>
<ds:datastoreItem xmlns:ds="http://schemas.openxmlformats.org/officeDocument/2006/customXml" ds:itemID="{CCC4280F-E911-4FF7-B1B5-10F770B636CB}">
  <ds:schemaRefs>
    <ds:schemaRef ds:uri="http://schemas.microsoft.com/sharepoint/v3/contenttype/forms"/>
  </ds:schemaRefs>
</ds:datastoreItem>
</file>

<file path=customXml/itemProps2.xml><?xml version="1.0" encoding="utf-8"?>
<ds:datastoreItem xmlns:ds="http://schemas.openxmlformats.org/officeDocument/2006/customXml" ds:itemID="{1A7292EC-A4CC-4379-ABA5-C61E3A4C43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46e33d-fd2f-4ae4-8ee9-d90c129cdf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F8EF391-2BAD-45F4-B22E-736040720C99}">
  <ds:schemaRefs>
    <ds:schemaRef ds:uri="8946e33d-fd2f-4ae4-8ee9-d90c129cdf9e"/>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47268</TotalTime>
  <Words>1685</Words>
  <Application>Microsoft Office PowerPoint</Application>
  <PresentationFormat>On-screen Show (4:3)</PresentationFormat>
  <Paragraphs>247</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Wingdings</vt:lpstr>
      <vt:lpstr>Thème Office</vt:lpstr>
      <vt:lpstr>Cost and Schedule Analysis of Testing All Remaining Magnets  Lorri Stapleton</vt:lpstr>
      <vt:lpstr>Analysis Plan</vt:lpstr>
      <vt:lpstr>Vertical Testing Estimate Differences</vt:lpstr>
      <vt:lpstr>Vertical Testing Estimate Differences</vt:lpstr>
      <vt:lpstr>Vertical Testing Estimate Differences</vt:lpstr>
      <vt:lpstr>Vertical Testing Estimate Differences</vt:lpstr>
      <vt:lpstr>Vertical Testing Estimate Differences</vt:lpstr>
      <vt:lpstr>Magnet Fabrication and Testing Sequence and CM Mapping Changes</vt:lpstr>
      <vt:lpstr>Cost and Schedule Impacts</vt:lpstr>
      <vt:lpstr>Schedule Comparison</vt:lpstr>
      <vt:lpstr>Summary of Changes by Control Account</vt:lpstr>
      <vt:lpstr>Summary of Changes by Control Account</vt:lpstr>
      <vt:lpstr>Impact to CERN Delivery Dates</vt:lpstr>
      <vt:lpstr>Backup</vt:lpstr>
      <vt:lpstr>Rec. #4</vt:lpstr>
      <vt:lpstr>Decision Times to Exercise Reduction of Scope</vt:lpstr>
      <vt:lpstr>General Criteria</vt:lpstr>
      <vt:lpstr>Example of Alternatives</vt:lpstr>
      <vt:lpstr>Example of Alternatives (cont.)</vt:lpstr>
      <vt:lpstr>Activities Removed for Rework of Cryo-Assembly after Horizontal Testing</vt:lpstr>
      <vt:lpstr>Cost Impact by Control Account</vt:lpstr>
      <vt:lpstr>Cost Impact by Control Account</vt:lpstr>
    </vt:vector>
  </TitlesOfParts>
  <Company>APO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HiLumi-Pres-Template-4-3-LARP</dc:title>
  <dc:creator>André-Pierre OLIVIER</dc:creator>
  <cp:lastModifiedBy>Lorri B. Stapleton</cp:lastModifiedBy>
  <cp:revision>871</cp:revision>
  <cp:lastPrinted>2022-08-22T14:25:57Z</cp:lastPrinted>
  <dcterms:created xsi:type="dcterms:W3CDTF">2016-03-23T12:58:39Z</dcterms:created>
  <dcterms:modified xsi:type="dcterms:W3CDTF">2024-09-25T23:15:30Z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0x010100689ABA85A245EC45AA49FA36F10E0232</vt:lpwstr>
  </property>
</Properties>
</file>