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331" r:id="rId2"/>
    <p:sldId id="332" r:id="rId3"/>
    <p:sldId id="333" r:id="rId4"/>
    <p:sldId id="335" r:id="rId5"/>
    <p:sldId id="336" r:id="rId6"/>
    <p:sldId id="337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C1FF"/>
    <a:srgbClr val="545454"/>
    <a:srgbClr val="AEAEAE"/>
    <a:srgbClr val="287B1C"/>
    <a:srgbClr val="0432FF"/>
    <a:srgbClr val="FF9300"/>
    <a:srgbClr val="EEEEEE"/>
    <a:srgbClr val="00FA00"/>
    <a:srgbClr val="01FFFF"/>
    <a:srgbClr val="FFF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6" autoAdjust="0"/>
    <p:restoredTop sz="50067" autoAdjust="0"/>
  </p:normalViewPr>
  <p:slideViewPr>
    <p:cSldViewPr snapToGrid="0" snapToObjects="1" showGuides="1">
      <p:cViewPr varScale="1">
        <p:scale>
          <a:sx n="85" d="100"/>
          <a:sy n="85" d="100"/>
        </p:scale>
        <p:origin x="1744" y="1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10/29/24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T2K vs NuMI, Yonehara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10/29/24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T2K vs NuMI, Yonehara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10/29/24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T2K vs NuMI, Yonehara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10/29/24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T2K vs NuMI, Yonehara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10/29/24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T2K vs NuMI, Yonehara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10/29/24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T2K vs NuMI, Yonehara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10/29/24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T2K vs NuMI, Yonehara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1249D5-0199-9A71-F826-292FBF4B6A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Katsuya Yonehara</a:t>
            </a:r>
          </a:p>
          <a:p>
            <a:r>
              <a:rPr lang="en-US" dirty="0"/>
              <a:t>Beam instrumentation AI meeting</a:t>
            </a:r>
          </a:p>
          <a:p>
            <a:r>
              <a:rPr lang="en-US" dirty="0"/>
              <a:t>10/29/2024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8769D-56CA-2449-DFC0-65B88E2F3B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Beam Parameters between </a:t>
            </a:r>
            <a:r>
              <a:rPr lang="en-US" dirty="0" err="1"/>
              <a:t>NuMI</a:t>
            </a:r>
            <a:r>
              <a:rPr lang="en-US" dirty="0"/>
              <a:t> and T2K</a:t>
            </a:r>
          </a:p>
        </p:txBody>
      </p:sp>
    </p:spTree>
    <p:extLst>
      <p:ext uri="{BB962C8B-B14F-4D97-AF65-F5344CB8AC3E}">
        <p14:creationId xmlns:p14="http://schemas.microsoft.com/office/powerpoint/2010/main" val="100233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41B646-4E12-E36D-C39B-C72B524D9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propose a collaborative global effort to AI-driven beam instrumentation for the neutrino program among LBNF, </a:t>
            </a:r>
            <a:r>
              <a:rPr lang="en-US" dirty="0" err="1"/>
              <a:t>NuMI</a:t>
            </a:r>
            <a:r>
              <a:rPr lang="en-US" dirty="0"/>
              <a:t> and T2K</a:t>
            </a:r>
          </a:p>
          <a:p>
            <a:r>
              <a:rPr lang="en-US" dirty="0"/>
              <a:t>It is worth to understand the beam properties for each neutrino beam line</a:t>
            </a:r>
          </a:p>
          <a:p>
            <a:r>
              <a:rPr lang="en-US" dirty="0"/>
              <a:t>Since LBNF and </a:t>
            </a:r>
            <a:r>
              <a:rPr lang="en-US" dirty="0" err="1"/>
              <a:t>NuMI</a:t>
            </a:r>
            <a:r>
              <a:rPr lang="en-US" dirty="0"/>
              <a:t> utilize the same proton beam line, I present the nominal proton beam parameter for </a:t>
            </a:r>
            <a:r>
              <a:rPr lang="en-US" dirty="0" err="1"/>
              <a:t>NuMI</a:t>
            </a:r>
            <a:r>
              <a:rPr lang="en-US" dirty="0"/>
              <a:t>, with the parameter for LBNF provided in parentheses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5EE065-6CB5-E55C-3957-4DE10AFE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the 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AA191-3661-1B76-C970-518A042D6F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10/29/24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BB76D-6A56-A0FF-D36D-29C167833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T2K vs NuMI,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EB5D3-6E0E-CA6D-F69D-D7F979CFB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1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4F88A7C1-07C0-1FCA-D211-DF4E04B8B3D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28600" y="1215073"/>
            <a:ext cx="4206875" cy="3146742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E89704F-1B96-898D-0A87-C57CEE75533F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MLF facility for low energy program including muon and neutron beam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MR provides beam for T2K (fast X) and Hadron experiment (slow X)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9B776FB-0CFA-4380-4014-95C51E5391BA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Utilize 400 MeV for radiation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Utilize 8 GeV for BNB and Mu2e (with RR for </a:t>
            </a:r>
            <a:r>
              <a:rPr lang="en-US" dirty="0" err="1"/>
              <a:t>rebunching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Utilize 120 GeV for </a:t>
            </a:r>
            <a:r>
              <a:rPr lang="en-US" dirty="0" err="1"/>
              <a:t>NuMI</a:t>
            </a:r>
            <a:r>
              <a:rPr lang="en-US" dirty="0"/>
              <a:t> (fast X) and FTBF (slow X)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148BB-07A2-A29B-4D5B-E66E1EAF35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10/29/24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658E8-0125-CCB0-A40D-7F2F8F894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T2K vs NuMI, Yonehara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32E2C-806F-AF99-7D97-C48C63291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F89B1B3-AF59-7B27-1FA5-23BDD2C23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545419C-F528-64D9-F705-9E21C24C5FFE}"/>
              </a:ext>
            </a:extLst>
          </p:cNvPr>
          <p:cNvPicPr>
            <a:picLocks noGrp="1" noChangeAspect="1" noChangeArrowheads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1344144"/>
            <a:ext cx="4214813" cy="288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CE691BC-FA02-2CC9-8A39-DD3F52384BA7}"/>
              </a:ext>
            </a:extLst>
          </p:cNvPr>
          <p:cNvSpPr txBox="1"/>
          <p:nvPr/>
        </p:nvSpPr>
        <p:spPr>
          <a:xfrm>
            <a:off x="1822795" y="716518"/>
            <a:ext cx="1018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J-PARC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07697F-3834-3A5D-3E40-DE56BA5F4369}"/>
              </a:ext>
            </a:extLst>
          </p:cNvPr>
          <p:cNvSpPr txBox="1"/>
          <p:nvPr/>
        </p:nvSpPr>
        <p:spPr>
          <a:xfrm>
            <a:off x="5977569" y="716518"/>
            <a:ext cx="127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Fermilab</a:t>
            </a:r>
          </a:p>
        </p:txBody>
      </p:sp>
    </p:spTree>
    <p:extLst>
      <p:ext uri="{BB962C8B-B14F-4D97-AF65-F5344CB8AC3E}">
        <p14:creationId xmlns:p14="http://schemas.microsoft.com/office/powerpoint/2010/main" val="120855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557A0E-CD31-8714-66E1-A45280F0E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31709"/>
            <a:ext cx="8672513" cy="5579149"/>
          </a:xfrm>
        </p:spPr>
        <p:txBody>
          <a:bodyPr/>
          <a:lstStyle/>
          <a:p>
            <a:r>
              <a:rPr lang="en-US" dirty="0"/>
              <a:t>It consists of three accelerator facilities, Normal conducting LINAC, Rapid Cycling Synchrotron (RCS), and Synchrotron Main Ring (MR)</a:t>
            </a:r>
          </a:p>
          <a:p>
            <a:r>
              <a:rPr lang="en-US" dirty="0"/>
              <a:t>LINAC = 3 MeV RFQ + 50 MeV DTL and SDTL + 400 MeV ACS (Annular Coupled Structure </a:t>
            </a:r>
            <a:r>
              <a:rPr lang="en-US" dirty="0" err="1"/>
              <a:t>Linac</a:t>
            </a:r>
            <a:r>
              <a:rPr lang="en-US" dirty="0"/>
              <a:t>, operate since 2014)</a:t>
            </a:r>
          </a:p>
          <a:p>
            <a:pPr lvl="1"/>
            <a:r>
              <a:rPr lang="en-US" dirty="0"/>
              <a:t>400 MeV H- beam</a:t>
            </a:r>
          </a:p>
          <a:p>
            <a:pPr lvl="1"/>
            <a:r>
              <a:rPr lang="en-US" dirty="0"/>
              <a:t>They planned to extend 600 MeV using SC LINAC for transmutation experiments</a:t>
            </a:r>
          </a:p>
          <a:p>
            <a:r>
              <a:rPr lang="en-US" dirty="0"/>
              <a:t>RCS (Rapid Cycling Synchrotron) </a:t>
            </a:r>
          </a:p>
          <a:p>
            <a:pPr lvl="1"/>
            <a:r>
              <a:rPr lang="en-US" dirty="0"/>
              <a:t>3 GeV p beam</a:t>
            </a:r>
          </a:p>
          <a:p>
            <a:pPr lvl="1"/>
            <a:r>
              <a:rPr lang="en-US" dirty="0"/>
              <a:t>Provide beam to MLF: MR = 9:1</a:t>
            </a:r>
          </a:p>
          <a:p>
            <a:r>
              <a:rPr lang="en-US" dirty="0"/>
              <a:t>MR (Main Ring, Synchrotron accelerator)</a:t>
            </a:r>
          </a:p>
          <a:p>
            <a:pPr lvl="1"/>
            <a:r>
              <a:rPr lang="en-US" dirty="0"/>
              <a:t>Fast extraction for T2K</a:t>
            </a:r>
          </a:p>
          <a:p>
            <a:pPr lvl="1"/>
            <a:r>
              <a:rPr lang="en-US" dirty="0"/>
              <a:t>Slow extraction (6 sec) for hadron experiments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9F66D5-B6E0-0087-C611-B76BD4A14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J-PARC Accelerator Complex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7D93C-FC8F-284A-9DB5-CF608B4D83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10/29/24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693CA-0D69-FAF6-DAAA-B13A20BA6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T2K vs NuMI,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D796F-03F7-42ED-A729-35F1C7832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5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B8B04A-C698-61AC-F244-41B8130FF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91669"/>
            <a:ext cx="8672513" cy="5832463"/>
          </a:xfrm>
        </p:spPr>
        <p:txBody>
          <a:bodyPr/>
          <a:lstStyle/>
          <a:p>
            <a:r>
              <a:rPr lang="en-US" dirty="0"/>
              <a:t>It consists of four accelerator facilities, Normal conducting LINAC, Booster, Recycler Ring, and Main Injector</a:t>
            </a:r>
          </a:p>
          <a:p>
            <a:r>
              <a:rPr lang="en-US" dirty="0"/>
              <a:t>LINAC = 3 MeV RFQ + 200 MHz DTL (200 MeV) + 800 MHz Coupling RF (400 MeV)</a:t>
            </a:r>
          </a:p>
          <a:p>
            <a:pPr lvl="1"/>
            <a:r>
              <a:rPr lang="en-US" dirty="0"/>
              <a:t>400 MeV H- beam</a:t>
            </a:r>
          </a:p>
          <a:p>
            <a:r>
              <a:rPr lang="en-US" dirty="0"/>
              <a:t>Booster (8 GeV RCS)</a:t>
            </a:r>
          </a:p>
          <a:p>
            <a:pPr lvl="1"/>
            <a:r>
              <a:rPr lang="en-US" dirty="0"/>
              <a:t>8 GeV proton beam</a:t>
            </a:r>
          </a:p>
          <a:p>
            <a:r>
              <a:rPr lang="en-US" dirty="0"/>
              <a:t>Recycler Ring </a:t>
            </a:r>
          </a:p>
          <a:p>
            <a:pPr lvl="1"/>
            <a:r>
              <a:rPr lang="en-US" dirty="0"/>
              <a:t>Permanent magnet + RF</a:t>
            </a:r>
          </a:p>
          <a:p>
            <a:pPr lvl="1"/>
            <a:r>
              <a:rPr lang="en-US" dirty="0"/>
              <a:t>Slip stacking to make 12 Booster batches to 6 batches</a:t>
            </a:r>
          </a:p>
          <a:p>
            <a:r>
              <a:rPr lang="en-US" dirty="0"/>
              <a:t>MI (120 GeV Synchrotron)</a:t>
            </a:r>
          </a:p>
          <a:p>
            <a:pPr lvl="1"/>
            <a:r>
              <a:rPr lang="en-US" dirty="0"/>
              <a:t>Fast extraction to </a:t>
            </a:r>
            <a:r>
              <a:rPr lang="en-US" dirty="0" err="1"/>
              <a:t>NuMI</a:t>
            </a:r>
            <a:endParaRPr lang="en-US" dirty="0"/>
          </a:p>
          <a:p>
            <a:pPr lvl="1"/>
            <a:r>
              <a:rPr lang="en-US" dirty="0"/>
              <a:t>Slow extraction (6 sec) to FTBF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E5C431-68A4-AE5F-EBCC-B1957812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Accelerator Complex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3F065-1089-95CE-9FFC-F9BB7FA49E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10/29/24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AE57C-3B1F-A744-D8A0-78BA6146A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T2K vs NuMI,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69D41-AA42-6AEB-B64B-6222433C5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85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1B4D5-8A72-0243-5DF0-AFEF69F5DB4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10/29/24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E0F13-6F9F-1E2B-6E27-CAF16882F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T2K vs NuMI,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119BA-8CFA-C5BB-81C0-CBBC1BAC3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AEFB51-732B-3838-7993-FFDF78B7F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12" y="110914"/>
            <a:ext cx="6970375" cy="61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816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owerPoint_Template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Fermilab_PowerPoint_Template_090915.potx</Template>
  <TotalTime>73833</TotalTime>
  <Words>378</Words>
  <Application>Microsoft Macintosh PowerPoint</Application>
  <PresentationFormat>On-screen Show (4:3)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Fermilab_PowerPoint_Template_090915</vt:lpstr>
      <vt:lpstr>PowerPoint Presentation</vt:lpstr>
      <vt:lpstr>Aim of the presentation</vt:lpstr>
      <vt:lpstr>Layout</vt:lpstr>
      <vt:lpstr>J-PARC Accelerator Complex</vt:lpstr>
      <vt:lpstr>Fermilab Accelerator Complex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Katsuya Yonehara</cp:lastModifiedBy>
  <cp:revision>2113</cp:revision>
  <cp:lastPrinted>2019-10-08T19:10:15Z</cp:lastPrinted>
  <dcterms:created xsi:type="dcterms:W3CDTF">2014-01-03T20:18:13Z</dcterms:created>
  <dcterms:modified xsi:type="dcterms:W3CDTF">2024-11-05T16:57:59Z</dcterms:modified>
</cp:coreProperties>
</file>