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3" r:id="rId4"/>
    <p:sldId id="258" r:id="rId5"/>
    <p:sldId id="264" r:id="rId6"/>
    <p:sldId id="259" r:id="rId7"/>
    <p:sldId id="262" r:id="rId8"/>
    <p:sldId id="260" r:id="rId9"/>
    <p:sldId id="261" r:id="rId10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5728"/>
  </p:normalViewPr>
  <p:slideViewPr>
    <p:cSldViewPr>
      <p:cViewPr varScale="1">
        <p:scale>
          <a:sx n="146" d="100"/>
          <a:sy n="146" d="100"/>
        </p:scale>
        <p:origin x="344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14:18:58.5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24575,'60'0'0,"22"0"0,-31 0 0,5 0-787,17 0 0,5 0 787,2 0 0,9 0-1553,-12 0 0,10 0 0,3 0 0,-5 0 1553,5 0 0,-4 0 0,5 0 0,-2 0 0,5 0 0,1 0 0,-6 0 0,5 0 0,-5 0 0,-1 0-376,-3 0 0,-2 0 1,2 0 375,6 0 0,0 0 0,1 0 0,0 0 0,-1 0 0,0 0 0,-2 0 0,-1 0 0,0 0 0,4 0 0,-1 0 0,0 0 0,-2 0 0,0 0 0,-5 0 0,-16 0 0,-2 0 0,0 0-494,9 0 1,1 0-1,-3 0 494,13 0 0,-1 0 0,14-1 0,1 2 0,0 2 0,-3 0 0,-8-3 0,-2 1-268,-4 6 0,-1-1 268,-5-6 0,-2 1 0,-8 5 0,0-1 1424,-1-4 1,0 0-1425,-5 1 0,0 1 0,1 0 0,-1-1 0,1-1 0,-1 0 0,1 1 0,-1 1 0,1 0 0,-1 0 0,-3-3 0,-1 1 0,3 5 0,1-1 0,-4-4 0,1-1 0,3 3 0,1 0 0,-5 0 0,0-1 0,4-1 0,-1-1 0,-2 3 0,-1-1 0,0-1 0,1-2 0,2 1 0,1 0 0,-4 0 0,1 0 0,3 0 0,1 0 0,-1 0 0,0 0 0,-3 0 0,-1 0 1201,0 0 0,-1 0-1201,-3 0 0,-1 0 0,0 0 0,0 0 0,45 5 1920,-21 0-1920,7 1 0,-21 3 0,10-4 1660,-14 5-1660,-7-1 1090,-12-1-1090,-1-3 704,-9 2-704,-6-6 305,-5 6-305,-8-7 0,0 3 0,-4-3 0,0 0 0,0 0 0,1 0 0,-1 0 0,0 0 0,0 0 0,0 0 0,-5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14:19:00.2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24575,'54'0'0,"36"0"0,-33 0 0,6 0-4847,27 0 0,6 0 4847,-29 0 0,0 0 0,3 0 0,10 0 0,3 0 0,1 0-385,-2 0 1,1 0 0,2 0 384,9 0 0,3 0 0,-1 0 0,-3 0 0,0 0 0,1 0 0,-16 0 0,1 0 0,1 0 0,-2 0 0,20 0 0,-1 0 0,1 0 0,-23 0 0,1 0 0,-1 0 0,0 0 0,23 0 0,-2 0 0,0 0 0,-3 0 0,-1 0 0,0 0 0,4 0 0,1 0 0,-3 0 0,-7 0 0,-3 0 0,-2 0 180,-13 0 0,-3 0 0,0 0-180,5 0 0,0 0 0,-3 0 0,9 0 0,-1 0 0,16 0 0,2 0 0,-6 0 0,-2 0-397,-8 0 0,-1 0 397,-5 0 0,-1 0 0,0 0 0,-2 0 1528,-10 0 0,-1 0-1528,8 0 0,-2 0 0,-10 0 0,-1 0 0,3 0 0,0 0 0,-3 0 0,-1 0 0,45 0 0,-2 0 0,-7 0 0,-1 5 0,9-4 0,-7 4 0,6-5 0,-7 0 0,7 0 0,-6 0 0,7 0 0,-16 4 0,6-3 3207,-12 4-3207,12-5 0,-13 0 0,6 0 0,0 0 0,-5 0 2244,-8 0-2244,-3 0 1513,-5 0-1513,1 0 0,12 0 0,-18 0 763,9 0-763,-16 0 318,5 0-318,-7 0 0,-4 0 0,-2 0 0,-5 0 0,0 0 0,-5 0 0,0 0 0,-10 0 0,0 0 0,-4 0 0,0 0 0,-4 0 0,3 0 0,-6 0 0,3 0 0,-4 0 0,0 0 0,-18 0 0,11 0 0,-14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73100"/>
          </a:xfrm>
          <a:custGeom>
            <a:avLst/>
            <a:gdLst/>
            <a:ahLst/>
            <a:cxnLst/>
            <a:rect l="l" t="t" r="r" b="b"/>
            <a:pathLst>
              <a:path w="9144000" h="673100">
                <a:moveTo>
                  <a:pt x="9144000" y="0"/>
                </a:moveTo>
                <a:lnTo>
                  <a:pt x="0" y="0"/>
                </a:lnTo>
                <a:lnTo>
                  <a:pt x="0" y="672701"/>
                </a:lnTo>
                <a:lnTo>
                  <a:pt x="9144000" y="6727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C9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2758"/>
            <a:ext cx="9144000" cy="250891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5684" y="225030"/>
            <a:ext cx="188523" cy="18844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6662572" y="242557"/>
            <a:ext cx="518159" cy="155575"/>
          </a:xfrm>
          <a:custGeom>
            <a:avLst/>
            <a:gdLst/>
            <a:ahLst/>
            <a:cxnLst/>
            <a:rect l="l" t="t" r="r" b="b"/>
            <a:pathLst>
              <a:path w="518159" h="155575">
                <a:moveTo>
                  <a:pt x="107200" y="1282"/>
                </a:moveTo>
                <a:lnTo>
                  <a:pt x="0" y="1282"/>
                </a:lnTo>
                <a:lnTo>
                  <a:pt x="0" y="27952"/>
                </a:lnTo>
                <a:lnTo>
                  <a:pt x="0" y="62242"/>
                </a:lnTo>
                <a:lnTo>
                  <a:pt x="0" y="88912"/>
                </a:lnTo>
                <a:lnTo>
                  <a:pt x="0" y="152412"/>
                </a:lnTo>
                <a:lnTo>
                  <a:pt x="31470" y="152412"/>
                </a:lnTo>
                <a:lnTo>
                  <a:pt x="31470" y="88912"/>
                </a:lnTo>
                <a:lnTo>
                  <a:pt x="97764" y="88912"/>
                </a:lnTo>
                <a:lnTo>
                  <a:pt x="97764" y="62242"/>
                </a:lnTo>
                <a:lnTo>
                  <a:pt x="31470" y="62242"/>
                </a:lnTo>
                <a:lnTo>
                  <a:pt x="31470" y="27952"/>
                </a:lnTo>
                <a:lnTo>
                  <a:pt x="107200" y="27952"/>
                </a:lnTo>
                <a:lnTo>
                  <a:pt x="107200" y="1282"/>
                </a:lnTo>
                <a:close/>
              </a:path>
              <a:path w="518159" h="155575">
                <a:moveTo>
                  <a:pt x="214871" y="99009"/>
                </a:moveTo>
                <a:lnTo>
                  <a:pt x="212610" y="85166"/>
                </a:lnTo>
                <a:lnTo>
                  <a:pt x="209778" y="67894"/>
                </a:lnTo>
                <a:lnTo>
                  <a:pt x="205498" y="61671"/>
                </a:lnTo>
                <a:lnTo>
                  <a:pt x="196913" y="49161"/>
                </a:lnTo>
                <a:lnTo>
                  <a:pt x="184658" y="42545"/>
                </a:lnTo>
                <a:lnTo>
                  <a:pt x="184658" y="85166"/>
                </a:lnTo>
                <a:lnTo>
                  <a:pt x="139128" y="85166"/>
                </a:lnTo>
                <a:lnTo>
                  <a:pt x="141465" y="75298"/>
                </a:lnTo>
                <a:lnTo>
                  <a:pt x="146024" y="67894"/>
                </a:lnTo>
                <a:lnTo>
                  <a:pt x="152819" y="63284"/>
                </a:lnTo>
                <a:lnTo>
                  <a:pt x="162001" y="61671"/>
                </a:lnTo>
                <a:lnTo>
                  <a:pt x="169291" y="62801"/>
                </a:lnTo>
                <a:lnTo>
                  <a:pt x="176237" y="66649"/>
                </a:lnTo>
                <a:lnTo>
                  <a:pt x="181737" y="73888"/>
                </a:lnTo>
                <a:lnTo>
                  <a:pt x="184658" y="85166"/>
                </a:lnTo>
                <a:lnTo>
                  <a:pt x="184658" y="42545"/>
                </a:lnTo>
                <a:lnTo>
                  <a:pt x="179908" y="39979"/>
                </a:lnTo>
                <a:lnTo>
                  <a:pt x="162433" y="37553"/>
                </a:lnTo>
                <a:lnTo>
                  <a:pt x="133438" y="44475"/>
                </a:lnTo>
                <a:lnTo>
                  <a:pt x="117348" y="60731"/>
                </a:lnTo>
                <a:lnTo>
                  <a:pt x="110413" y="79489"/>
                </a:lnTo>
                <a:lnTo>
                  <a:pt x="108927" y="93967"/>
                </a:lnTo>
                <a:lnTo>
                  <a:pt x="113182" y="122859"/>
                </a:lnTo>
                <a:lnTo>
                  <a:pt x="124917" y="141681"/>
                </a:lnTo>
                <a:lnTo>
                  <a:pt x="142557" y="151892"/>
                </a:lnTo>
                <a:lnTo>
                  <a:pt x="164528" y="154978"/>
                </a:lnTo>
                <a:lnTo>
                  <a:pt x="179146" y="153174"/>
                </a:lnTo>
                <a:lnTo>
                  <a:pt x="193306" y="147218"/>
                </a:lnTo>
                <a:lnTo>
                  <a:pt x="205346" y="136220"/>
                </a:lnTo>
                <a:lnTo>
                  <a:pt x="207657" y="131508"/>
                </a:lnTo>
                <a:lnTo>
                  <a:pt x="213601" y="119354"/>
                </a:lnTo>
                <a:lnTo>
                  <a:pt x="183400" y="119354"/>
                </a:lnTo>
                <a:lnTo>
                  <a:pt x="181089" y="127317"/>
                </a:lnTo>
                <a:lnTo>
                  <a:pt x="172694" y="131508"/>
                </a:lnTo>
                <a:lnTo>
                  <a:pt x="164528" y="131508"/>
                </a:lnTo>
                <a:lnTo>
                  <a:pt x="150533" y="128422"/>
                </a:lnTo>
                <a:lnTo>
                  <a:pt x="142824" y="121018"/>
                </a:lnTo>
                <a:lnTo>
                  <a:pt x="139407" y="112052"/>
                </a:lnTo>
                <a:lnTo>
                  <a:pt x="138303" y="104254"/>
                </a:lnTo>
                <a:lnTo>
                  <a:pt x="214871" y="104254"/>
                </a:lnTo>
                <a:lnTo>
                  <a:pt x="214871" y="99009"/>
                </a:lnTo>
                <a:close/>
              </a:path>
              <a:path w="518159" h="155575">
                <a:moveTo>
                  <a:pt x="294805" y="37973"/>
                </a:moveTo>
                <a:lnTo>
                  <a:pt x="258508" y="59778"/>
                </a:lnTo>
                <a:lnTo>
                  <a:pt x="258076" y="59778"/>
                </a:lnTo>
                <a:lnTo>
                  <a:pt x="258076" y="40474"/>
                </a:lnTo>
                <a:lnTo>
                  <a:pt x="229971" y="40474"/>
                </a:lnTo>
                <a:lnTo>
                  <a:pt x="229971" y="152031"/>
                </a:lnTo>
                <a:lnTo>
                  <a:pt x="259346" y="152031"/>
                </a:lnTo>
                <a:lnTo>
                  <a:pt x="259346" y="93967"/>
                </a:lnTo>
                <a:lnTo>
                  <a:pt x="260362" y="84582"/>
                </a:lnTo>
                <a:lnTo>
                  <a:pt x="264299" y="76009"/>
                </a:lnTo>
                <a:lnTo>
                  <a:pt x="272529" y="69761"/>
                </a:lnTo>
                <a:lnTo>
                  <a:pt x="286410" y="67335"/>
                </a:lnTo>
                <a:lnTo>
                  <a:pt x="292277" y="67335"/>
                </a:lnTo>
                <a:lnTo>
                  <a:pt x="294805" y="67754"/>
                </a:lnTo>
                <a:lnTo>
                  <a:pt x="294805" y="37973"/>
                </a:lnTo>
                <a:close/>
              </a:path>
              <a:path w="518159" h="155575">
                <a:moveTo>
                  <a:pt x="469607" y="74891"/>
                </a:moveTo>
                <a:lnTo>
                  <a:pt x="466598" y="58699"/>
                </a:lnTo>
                <a:lnTo>
                  <a:pt x="458355" y="47015"/>
                </a:lnTo>
                <a:lnTo>
                  <a:pt x="446036" y="39928"/>
                </a:lnTo>
                <a:lnTo>
                  <a:pt x="430771" y="37553"/>
                </a:lnTo>
                <a:lnTo>
                  <a:pt x="419125" y="39573"/>
                </a:lnTo>
                <a:lnTo>
                  <a:pt x="410603" y="44411"/>
                </a:lnTo>
                <a:lnTo>
                  <a:pt x="404723" y="50292"/>
                </a:lnTo>
                <a:lnTo>
                  <a:pt x="400977" y="55372"/>
                </a:lnTo>
                <a:lnTo>
                  <a:pt x="395211" y="47548"/>
                </a:lnTo>
                <a:lnTo>
                  <a:pt x="388683" y="41986"/>
                </a:lnTo>
                <a:lnTo>
                  <a:pt x="380530" y="38658"/>
                </a:lnTo>
                <a:lnTo>
                  <a:pt x="369925" y="37553"/>
                </a:lnTo>
                <a:lnTo>
                  <a:pt x="357187" y="39535"/>
                </a:lnTo>
                <a:lnTo>
                  <a:pt x="348107" y="44450"/>
                </a:lnTo>
                <a:lnTo>
                  <a:pt x="342011" y="50736"/>
                </a:lnTo>
                <a:lnTo>
                  <a:pt x="338239" y="56845"/>
                </a:lnTo>
                <a:lnTo>
                  <a:pt x="337820" y="56845"/>
                </a:lnTo>
                <a:lnTo>
                  <a:pt x="337820" y="40474"/>
                </a:lnTo>
                <a:lnTo>
                  <a:pt x="309714" y="40474"/>
                </a:lnTo>
                <a:lnTo>
                  <a:pt x="309714" y="152031"/>
                </a:lnTo>
                <a:lnTo>
                  <a:pt x="339077" y="152031"/>
                </a:lnTo>
                <a:lnTo>
                  <a:pt x="339077" y="84112"/>
                </a:lnTo>
                <a:lnTo>
                  <a:pt x="339991" y="75577"/>
                </a:lnTo>
                <a:lnTo>
                  <a:pt x="343014" y="68643"/>
                </a:lnTo>
                <a:lnTo>
                  <a:pt x="348640" y="63995"/>
                </a:lnTo>
                <a:lnTo>
                  <a:pt x="357339" y="62306"/>
                </a:lnTo>
                <a:lnTo>
                  <a:pt x="367525" y="64516"/>
                </a:lnTo>
                <a:lnTo>
                  <a:pt x="372757" y="70091"/>
                </a:lnTo>
                <a:lnTo>
                  <a:pt x="374688" y="77431"/>
                </a:lnTo>
                <a:lnTo>
                  <a:pt x="374954" y="84950"/>
                </a:lnTo>
                <a:lnTo>
                  <a:pt x="374954" y="152031"/>
                </a:lnTo>
                <a:lnTo>
                  <a:pt x="404329" y="152031"/>
                </a:lnTo>
                <a:lnTo>
                  <a:pt x="404329" y="85166"/>
                </a:lnTo>
                <a:lnTo>
                  <a:pt x="405371" y="76022"/>
                </a:lnTo>
                <a:lnTo>
                  <a:pt x="408787" y="68770"/>
                </a:lnTo>
                <a:lnTo>
                  <a:pt x="414947" y="64020"/>
                </a:lnTo>
                <a:lnTo>
                  <a:pt x="424268" y="62306"/>
                </a:lnTo>
                <a:lnTo>
                  <a:pt x="430390" y="63411"/>
                </a:lnTo>
                <a:lnTo>
                  <a:pt x="435457" y="67094"/>
                </a:lnTo>
                <a:lnTo>
                  <a:pt x="438924" y="73888"/>
                </a:lnTo>
                <a:lnTo>
                  <a:pt x="440194" y="84315"/>
                </a:lnTo>
                <a:lnTo>
                  <a:pt x="440194" y="152031"/>
                </a:lnTo>
                <a:lnTo>
                  <a:pt x="469607" y="152031"/>
                </a:lnTo>
                <a:lnTo>
                  <a:pt x="469607" y="74891"/>
                </a:lnTo>
                <a:close/>
              </a:path>
              <a:path w="518159" h="155575">
                <a:moveTo>
                  <a:pt x="517766" y="40474"/>
                </a:moveTo>
                <a:lnTo>
                  <a:pt x="488416" y="40474"/>
                </a:lnTo>
                <a:lnTo>
                  <a:pt x="488416" y="152031"/>
                </a:lnTo>
                <a:lnTo>
                  <a:pt x="517766" y="152031"/>
                </a:lnTo>
                <a:lnTo>
                  <a:pt x="517766" y="40474"/>
                </a:lnTo>
                <a:close/>
              </a:path>
              <a:path w="518159" h="155575">
                <a:moveTo>
                  <a:pt x="517766" y="0"/>
                </a:moveTo>
                <a:lnTo>
                  <a:pt x="488416" y="0"/>
                </a:lnTo>
                <a:lnTo>
                  <a:pt x="488416" y="27254"/>
                </a:lnTo>
                <a:lnTo>
                  <a:pt x="517766" y="27254"/>
                </a:lnTo>
                <a:lnTo>
                  <a:pt x="517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00417" y="244021"/>
            <a:ext cx="268740" cy="15350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44600" y="209934"/>
            <a:ext cx="348231" cy="18485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13229" y="188524"/>
            <a:ext cx="984274" cy="23026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0" y="284034"/>
            <a:ext cx="6387465" cy="70485"/>
          </a:xfrm>
          <a:custGeom>
            <a:avLst/>
            <a:gdLst/>
            <a:ahLst/>
            <a:cxnLst/>
            <a:rect l="l" t="t" r="r" b="b"/>
            <a:pathLst>
              <a:path w="6387465" h="70485">
                <a:moveTo>
                  <a:pt x="6386972" y="0"/>
                </a:moveTo>
                <a:lnTo>
                  <a:pt x="0" y="0"/>
                </a:lnTo>
                <a:lnTo>
                  <a:pt x="0" y="70480"/>
                </a:lnTo>
                <a:lnTo>
                  <a:pt x="6386972" y="70480"/>
                </a:lnTo>
                <a:lnTo>
                  <a:pt x="63869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16531" y="4671986"/>
            <a:ext cx="1108393" cy="19914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19075" y="4737099"/>
            <a:ext cx="7531100" cy="73025"/>
          </a:xfrm>
          <a:custGeom>
            <a:avLst/>
            <a:gdLst/>
            <a:ahLst/>
            <a:cxnLst/>
            <a:rect l="l" t="t" r="r" b="b"/>
            <a:pathLst>
              <a:path w="7531100" h="73025">
                <a:moveTo>
                  <a:pt x="7531101" y="0"/>
                </a:moveTo>
                <a:lnTo>
                  <a:pt x="0" y="0"/>
                </a:lnTo>
                <a:lnTo>
                  <a:pt x="0" y="73025"/>
                </a:lnTo>
                <a:lnTo>
                  <a:pt x="7531101" y="73025"/>
                </a:lnTo>
                <a:lnTo>
                  <a:pt x="7531101" y="0"/>
                </a:lnTo>
                <a:close/>
              </a:path>
            </a:pathLst>
          </a:custGeom>
          <a:solidFill>
            <a:srgbClr val="97D7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900" y="74676"/>
            <a:ext cx="3963862" cy="4917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24126" y="4879718"/>
            <a:ext cx="406400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4150" y="4879718"/>
            <a:ext cx="153035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openxmlformats.org/officeDocument/2006/relationships/customXml" Target="../ink/ink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mailto:asian_pacific_americans@listserv.fnal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223" y="3312667"/>
            <a:ext cx="8127365" cy="29623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b="1" dirty="0">
                <a:solidFill>
                  <a:srgbClr val="004C97"/>
                </a:solidFill>
                <a:latin typeface="Helvetica"/>
                <a:cs typeface="Helvetica"/>
              </a:rPr>
              <a:t>Fermilab</a:t>
            </a:r>
            <a:r>
              <a:rPr sz="1800" b="1" spc="-95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004C97"/>
                </a:solidFill>
                <a:latin typeface="Helvetica"/>
                <a:cs typeface="Helvetica"/>
              </a:rPr>
              <a:t>Asian</a:t>
            </a:r>
            <a:r>
              <a:rPr sz="1800" b="1" spc="-30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004C97"/>
                </a:solidFill>
                <a:latin typeface="Helvetica"/>
                <a:cs typeface="Helvetica"/>
              </a:rPr>
              <a:t>Pacific</a:t>
            </a:r>
            <a:r>
              <a:rPr sz="1800" b="1" spc="-95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1800" b="1" spc="-10" dirty="0">
                <a:solidFill>
                  <a:srgbClr val="004C97"/>
                </a:solidFill>
                <a:latin typeface="Helvetica"/>
                <a:cs typeface="Helvetica"/>
              </a:rPr>
              <a:t>Association (FAPA)</a:t>
            </a:r>
            <a:endParaRPr sz="18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211703" y="3193357"/>
            <a:ext cx="3046993" cy="184922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26110" marR="5080" indent="-614045">
              <a:lnSpc>
                <a:spcPct val="103600"/>
              </a:lnSpc>
              <a:spcBef>
                <a:spcPts val="45"/>
              </a:spcBef>
            </a:pPr>
            <a:r>
              <a:rPr sz="1100" b="1" spc="-80" dirty="0">
                <a:solidFill>
                  <a:srgbClr val="C00000"/>
                </a:solidFill>
                <a:latin typeface="Arial"/>
                <a:cs typeface="Arial"/>
              </a:rPr>
              <a:t>Fermilab</a:t>
            </a:r>
            <a:r>
              <a:rPr sz="11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20" dirty="0">
                <a:solidFill>
                  <a:srgbClr val="C00000"/>
                </a:solidFill>
                <a:latin typeface="Arial"/>
                <a:cs typeface="Arial"/>
              </a:rPr>
              <a:t>Asia</a:t>
            </a:r>
            <a:r>
              <a:rPr sz="12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spc="-95" dirty="0">
                <a:solidFill>
                  <a:srgbClr val="C00000"/>
                </a:solidFill>
                <a:latin typeface="Arial"/>
                <a:cs typeface="Arial"/>
              </a:rPr>
              <a:t>Pacific</a:t>
            </a:r>
            <a:r>
              <a:rPr sz="11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spc="-95" dirty="0">
                <a:solidFill>
                  <a:srgbClr val="C00000"/>
                </a:solidFill>
                <a:latin typeface="Arial"/>
                <a:cs typeface="Arial"/>
              </a:rPr>
              <a:t>Association </a:t>
            </a:r>
            <a:r>
              <a:rPr sz="1100" b="1" spc="-60" dirty="0">
                <a:solidFill>
                  <a:srgbClr val="C00000"/>
                </a:solidFill>
                <a:latin typeface="Arial"/>
                <a:cs typeface="Arial"/>
              </a:rPr>
              <a:t>Diwali</a:t>
            </a:r>
            <a:r>
              <a:rPr sz="1100" b="1" spc="-20" dirty="0">
                <a:solidFill>
                  <a:srgbClr val="C00000"/>
                </a:solidFill>
                <a:latin typeface="Arial"/>
                <a:cs typeface="Arial"/>
              </a:rPr>
              <a:t> 2022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2157" y="1309715"/>
            <a:ext cx="3617780" cy="15186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72158" y="883411"/>
            <a:ext cx="3538442" cy="18415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71475" marR="5080" indent="-358775">
              <a:lnSpc>
                <a:spcPct val="103299"/>
              </a:lnSpc>
              <a:spcBef>
                <a:spcPts val="50"/>
              </a:spcBef>
            </a:pPr>
            <a:r>
              <a:rPr sz="1200" b="1" spc="-90" dirty="0">
                <a:solidFill>
                  <a:srgbClr val="C00000"/>
                </a:solidFill>
                <a:latin typeface="Arial"/>
                <a:cs typeface="Arial"/>
              </a:rPr>
              <a:t>Fermilab</a:t>
            </a:r>
            <a:r>
              <a:rPr sz="12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14" dirty="0">
                <a:solidFill>
                  <a:srgbClr val="C00000"/>
                </a:solidFill>
                <a:latin typeface="Arial"/>
                <a:cs typeface="Arial"/>
              </a:rPr>
              <a:t>Asia</a:t>
            </a:r>
            <a:r>
              <a:rPr sz="12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5" dirty="0">
                <a:solidFill>
                  <a:srgbClr val="C00000"/>
                </a:solidFill>
                <a:latin typeface="Arial"/>
                <a:cs typeface="Arial"/>
              </a:rPr>
              <a:t>Pacific</a:t>
            </a:r>
            <a:r>
              <a:rPr sz="12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0" dirty="0">
                <a:solidFill>
                  <a:srgbClr val="C00000"/>
                </a:solidFill>
                <a:latin typeface="Arial"/>
                <a:cs typeface="Arial"/>
              </a:rPr>
              <a:t>Association </a:t>
            </a:r>
            <a:r>
              <a:rPr sz="1200" b="1" spc="-110" dirty="0">
                <a:solidFill>
                  <a:srgbClr val="C00000"/>
                </a:solidFill>
                <a:latin typeface="Arial"/>
                <a:cs typeface="Arial"/>
              </a:rPr>
              <a:t>Lunar</a:t>
            </a:r>
            <a:r>
              <a:rPr sz="12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75" dirty="0">
                <a:solidFill>
                  <a:srgbClr val="C00000"/>
                </a:solidFill>
                <a:latin typeface="Arial"/>
                <a:cs typeface="Arial"/>
              </a:rPr>
              <a:t>New</a:t>
            </a:r>
            <a:r>
              <a:rPr sz="12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20" dirty="0">
                <a:solidFill>
                  <a:srgbClr val="C00000"/>
                </a:solidFill>
                <a:latin typeface="Arial"/>
                <a:cs typeface="Arial"/>
              </a:rPr>
              <a:t>Year</a:t>
            </a:r>
            <a:r>
              <a:rPr sz="12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200" y="72135"/>
            <a:ext cx="8312363" cy="63542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254"/>
              </a:spcBef>
            </a:pPr>
            <a:r>
              <a:rPr lang="en-US" sz="1900" b="1" dirty="0">
                <a:solidFill>
                  <a:srgbClr val="004C97"/>
                </a:solidFill>
                <a:latin typeface="Helvetica"/>
                <a:cs typeface="Helvetica"/>
              </a:rPr>
              <a:t>Who are we?</a:t>
            </a:r>
          </a:p>
          <a:p>
            <a:pPr marL="12700" marR="5080">
              <a:lnSpc>
                <a:spcPts val="2180"/>
              </a:lnSpc>
              <a:spcBef>
                <a:spcPts val="254"/>
              </a:spcBef>
            </a:pPr>
            <a:r>
              <a:rPr sz="1900" b="1" dirty="0">
                <a:solidFill>
                  <a:srgbClr val="004C97"/>
                </a:solidFill>
                <a:latin typeface="Helvetica"/>
                <a:cs typeface="Helvetica"/>
              </a:rPr>
              <a:t>~</a:t>
            </a:r>
            <a:r>
              <a:rPr sz="1900" b="1" spc="-50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1900" b="1" dirty="0">
                <a:solidFill>
                  <a:srgbClr val="004C97"/>
                </a:solidFill>
                <a:latin typeface="Helvetica"/>
                <a:cs typeface="Helvetica"/>
              </a:rPr>
              <a:t>200</a:t>
            </a:r>
            <a:r>
              <a:rPr sz="1900" b="1" spc="-50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1900" b="1" dirty="0">
                <a:solidFill>
                  <a:srgbClr val="004C97"/>
                </a:solidFill>
                <a:latin typeface="Helvetica"/>
                <a:cs typeface="Helvetica"/>
              </a:rPr>
              <a:t>members</a:t>
            </a:r>
            <a:r>
              <a:rPr sz="1900" b="1" spc="-45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1900" b="1" dirty="0">
                <a:solidFill>
                  <a:srgbClr val="004C97"/>
                </a:solidFill>
                <a:latin typeface="Helvetica"/>
                <a:cs typeface="Helvetica"/>
              </a:rPr>
              <a:t>including</a:t>
            </a:r>
            <a:r>
              <a:rPr sz="1900" b="1" spc="-50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1900" b="1" spc="-20" dirty="0">
                <a:solidFill>
                  <a:srgbClr val="004C97"/>
                </a:solidFill>
                <a:latin typeface="Helvetica"/>
                <a:cs typeface="Helvetica"/>
              </a:rPr>
              <a:t>non- </a:t>
            </a:r>
            <a:r>
              <a:rPr sz="1900" b="1" dirty="0">
                <a:solidFill>
                  <a:srgbClr val="004C97"/>
                </a:solidFill>
                <a:latin typeface="Helvetica"/>
                <a:cs typeface="Helvetica"/>
              </a:rPr>
              <a:t>AAPI</a:t>
            </a:r>
            <a:r>
              <a:rPr sz="1900" b="1" spc="-55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1900" b="1" spc="-10" dirty="0">
                <a:solidFill>
                  <a:srgbClr val="004C97"/>
                </a:solidFill>
                <a:latin typeface="Helvetica"/>
                <a:cs typeface="Helvetica"/>
              </a:rPr>
              <a:t>allies</a:t>
            </a:r>
            <a:endParaRPr sz="1900" dirty="0">
              <a:latin typeface="Helvetica"/>
              <a:cs typeface="Helvetic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8084" y="3378279"/>
            <a:ext cx="4594232" cy="1188109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pic>
        <p:nvPicPr>
          <p:cNvPr id="18" name="Picture 17" descr="A collage of people eating food&#10;&#10;Description automatically generated">
            <a:extLst>
              <a:ext uri="{FF2B5EF4-FFF2-40B4-BE49-F238E27FC236}">
                <a16:creationId xmlns:a16="http://schemas.microsoft.com/office/drawing/2014/main" id="{E1A6D4EB-DAAF-5BF3-8305-8211205DA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8" y="1058339"/>
            <a:ext cx="2984960" cy="3714750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77BAF434-775A-DC91-EE2B-76A5E6996326}"/>
              </a:ext>
            </a:extLst>
          </p:cNvPr>
          <p:cNvSpPr txBox="1"/>
          <p:nvPr/>
        </p:nvSpPr>
        <p:spPr>
          <a:xfrm>
            <a:off x="533400" y="901390"/>
            <a:ext cx="3847874" cy="18415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71475" marR="5080" indent="-358775">
              <a:lnSpc>
                <a:spcPct val="103299"/>
              </a:lnSpc>
              <a:spcBef>
                <a:spcPts val="50"/>
              </a:spcBef>
            </a:pPr>
            <a:r>
              <a:rPr sz="1200" b="1" spc="-90" dirty="0">
                <a:solidFill>
                  <a:srgbClr val="C00000"/>
                </a:solidFill>
                <a:latin typeface="Arial"/>
                <a:cs typeface="Arial"/>
              </a:rPr>
              <a:t>Fermilab</a:t>
            </a:r>
            <a:r>
              <a:rPr sz="12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14" dirty="0">
                <a:solidFill>
                  <a:srgbClr val="C00000"/>
                </a:solidFill>
                <a:latin typeface="Arial"/>
                <a:cs typeface="Arial"/>
              </a:rPr>
              <a:t>Asia</a:t>
            </a:r>
            <a:r>
              <a:rPr sz="12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5" dirty="0">
                <a:solidFill>
                  <a:srgbClr val="C00000"/>
                </a:solidFill>
                <a:latin typeface="Arial"/>
                <a:cs typeface="Arial"/>
              </a:rPr>
              <a:t>Pacific</a:t>
            </a:r>
            <a:r>
              <a:rPr sz="1200" b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0" dirty="0">
                <a:solidFill>
                  <a:srgbClr val="C00000"/>
                </a:solidFill>
                <a:latin typeface="Arial"/>
                <a:cs typeface="Arial"/>
              </a:rPr>
              <a:t>Association </a:t>
            </a:r>
            <a:r>
              <a:rPr sz="1200" b="1" spc="-110" dirty="0">
                <a:solidFill>
                  <a:srgbClr val="C00000"/>
                </a:solidFill>
                <a:latin typeface="Arial"/>
                <a:cs typeface="Arial"/>
              </a:rPr>
              <a:t>Lunar</a:t>
            </a:r>
            <a:r>
              <a:rPr sz="12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75" dirty="0">
                <a:solidFill>
                  <a:srgbClr val="C00000"/>
                </a:solidFill>
                <a:latin typeface="Arial"/>
                <a:cs typeface="Arial"/>
              </a:rPr>
              <a:t>New</a:t>
            </a:r>
            <a:r>
              <a:rPr sz="12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20" dirty="0">
                <a:solidFill>
                  <a:srgbClr val="C00000"/>
                </a:solidFill>
                <a:latin typeface="Arial"/>
                <a:cs typeface="Arial"/>
              </a:rPr>
              <a:t>Year</a:t>
            </a:r>
            <a:r>
              <a:rPr sz="12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en-US" sz="1200" b="1" spc="-2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526" y="1047750"/>
            <a:ext cx="7302110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/>
            <a:r>
              <a:rPr lang="en-US" sz="1400" b="1" i="0" u="none" strike="noStrike" dirty="0">
                <a:solidFill>
                  <a:srgbClr val="FFFFFF"/>
                </a:solidFill>
                <a:effectLst/>
                <a:highlight>
                  <a:srgbClr val="0072C6"/>
                </a:highlight>
                <a:latin typeface="Helvetica" pitchFamily="2" charset="0"/>
              </a:rPr>
              <a:t>Leadership Team 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​​</a:t>
            </a:r>
            <a:br>
              <a:rPr lang="en-US" sz="1400" dirty="0">
                <a:latin typeface="Helvetica" pitchFamily="2" charset="0"/>
              </a:rPr>
            </a:b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​</a:t>
            </a: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Current leade​r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: ​Sudeshna Ganguly​</a:t>
            </a: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Current co-leader: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 Meghna Bhattacharya</a:t>
            </a: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Exiting leader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: Genfa Wu</a:t>
            </a: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FAPA Officers:</a:t>
            </a:r>
            <a:b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Officer for collaboration with other national lab LRGs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 - Lipika Swarup</a:t>
            </a: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Officer for career development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 - Baisakhi Mitra</a:t>
            </a: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Officer for FAPA alumni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 - Baisakhi Mitra</a:t>
            </a: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Officer for new members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 - Amol Jaikar </a:t>
            </a: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Officer for social events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 - Gaurav Arora</a:t>
            </a: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b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</a:br>
            <a:r>
              <a:rPr lang="en-US" sz="1400" b="1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Active Members</a:t>
            </a:r>
            <a:r>
              <a:rPr lang="en-US" sz="1400" b="0" i="0" u="none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: Vijay Chouhan, Yun He, Zunping Liu​, Genfa Wu, Yi Xie, Charles Jayakar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</p:spTree>
    <p:extLst>
      <p:ext uri="{BB962C8B-B14F-4D97-AF65-F5344CB8AC3E}">
        <p14:creationId xmlns:p14="http://schemas.microsoft.com/office/powerpoint/2010/main" val="4100531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964" y="558539"/>
            <a:ext cx="5209540" cy="2059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Mission</a:t>
            </a:r>
            <a:endParaRPr sz="1200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  <a:spcBef>
                <a:spcPts val="1980"/>
              </a:spcBef>
            </a:pPr>
            <a:endParaRPr sz="1200" dirty="0">
              <a:latin typeface="Helvetica"/>
              <a:cs typeface="Helvetica"/>
            </a:endParaRPr>
          </a:p>
          <a:p>
            <a:pPr marL="243204" marR="5080" indent="-230504">
              <a:lnSpc>
                <a:spcPct val="100400"/>
              </a:lnSpc>
              <a:buFont typeface="Arial"/>
              <a:buChar char="•"/>
              <a:tabLst>
                <a:tab pos="243204" algn="l"/>
              </a:tabLst>
            </a:pPr>
            <a:r>
              <a:rPr sz="1200" spc="-65" dirty="0">
                <a:solidFill>
                  <a:srgbClr val="505050"/>
                </a:solidFill>
                <a:latin typeface="Helvetica"/>
                <a:cs typeface="Helvetica"/>
              </a:rPr>
              <a:t>FAPA</a:t>
            </a:r>
            <a:r>
              <a:rPr sz="1200" spc="-10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LRG</a:t>
            </a:r>
            <a:r>
              <a:rPr sz="1200" spc="-4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is</a:t>
            </a:r>
            <a:r>
              <a:rPr sz="1200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spc="-10" dirty="0">
                <a:solidFill>
                  <a:srgbClr val="505050"/>
                </a:solidFill>
                <a:latin typeface="Helvetica"/>
                <a:cs typeface="Helvetica"/>
              </a:rPr>
              <a:t>voluntary,</a:t>
            </a: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spc="-10" dirty="0">
                <a:solidFill>
                  <a:srgbClr val="505050"/>
                </a:solidFill>
                <a:latin typeface="Helvetica"/>
                <a:cs typeface="Helvetica"/>
              </a:rPr>
              <a:t>employee-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driven,</a:t>
            </a:r>
            <a:r>
              <a:rPr sz="1200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centered</a:t>
            </a:r>
            <a:r>
              <a:rPr sz="1200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on</a:t>
            </a:r>
            <a:r>
              <a:rPr sz="1200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creating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positive</a:t>
            </a:r>
            <a:r>
              <a:rPr sz="1200" b="1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workplace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culture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through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collective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group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of</a:t>
            </a:r>
            <a:r>
              <a:rPr sz="1200" b="1" spc="-11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Asian-Pacifics'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distinct</a:t>
            </a:r>
            <a:r>
              <a:rPr sz="1200" b="1" spc="-4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interests,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qualities,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and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goals</a:t>
            </a:r>
            <a:endParaRPr sz="1200" b="1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  <a:spcBef>
                <a:spcPts val="950"/>
              </a:spcBef>
              <a:buClr>
                <a:srgbClr val="505050"/>
              </a:buClr>
              <a:buFont typeface="Arial"/>
              <a:buChar char="•"/>
            </a:pPr>
            <a:endParaRPr sz="1200" dirty="0">
              <a:latin typeface="Helvetica"/>
              <a:cs typeface="Helvetica"/>
            </a:endParaRPr>
          </a:p>
          <a:p>
            <a:pPr marL="243204" marR="220345" indent="-230504">
              <a:lnSpc>
                <a:spcPct val="100400"/>
              </a:lnSpc>
              <a:buFont typeface="Arial"/>
              <a:buChar char="•"/>
              <a:tabLst>
                <a:tab pos="243204" algn="l"/>
              </a:tabLst>
            </a:pP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Together</a:t>
            </a:r>
            <a:r>
              <a:rPr sz="1200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we</a:t>
            </a: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hope</a:t>
            </a:r>
            <a:r>
              <a:rPr sz="1200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to</a:t>
            </a: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develop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community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that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will</a:t>
            </a:r>
            <a:r>
              <a:rPr sz="1200" b="1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allow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our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members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to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get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connected,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appreciate</a:t>
            </a:r>
            <a:r>
              <a:rPr sz="1200" b="1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each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other's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cultures,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have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better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sense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of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belonging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and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thrive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as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professionals</a:t>
            </a:r>
            <a:endParaRPr sz="1200" b="1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4243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z="2000" spc="-110" dirty="0"/>
              <a:t>FAPA</a:t>
            </a:r>
            <a:r>
              <a:rPr sz="2000" spc="-100" dirty="0"/>
              <a:t> </a:t>
            </a:r>
            <a:r>
              <a:rPr sz="2000" spc="-20" dirty="0"/>
              <a:t>Introduction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6332" y="278020"/>
            <a:ext cx="2701927" cy="229372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E20B6B-EB66-7FD5-6AFB-89A35836F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93384"/>
            <a:ext cx="7772400" cy="2059865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915DC8CC-E50C-4113-8F90-F2FA69C020DA}"/>
              </a:ext>
            </a:extLst>
          </p:cNvPr>
          <p:cNvSpPr txBox="1"/>
          <p:nvPr/>
        </p:nvSpPr>
        <p:spPr>
          <a:xfrm>
            <a:off x="2815003" y="4814420"/>
            <a:ext cx="3209194" cy="20326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17525" marR="5080" indent="-505459">
              <a:lnSpc>
                <a:spcPts val="1390"/>
              </a:lnSpc>
              <a:spcBef>
                <a:spcPts val="185"/>
              </a:spcBef>
            </a:pPr>
            <a:r>
              <a:rPr lang="en-US" sz="1200" b="1" dirty="0">
                <a:solidFill>
                  <a:srgbClr val="C00000"/>
                </a:solidFill>
                <a:latin typeface="Helvetica"/>
                <a:cs typeface="Helvetica"/>
              </a:rPr>
              <a:t>Mooncake Social &amp; Stargazing 2023</a:t>
            </a:r>
            <a:endParaRPr sz="12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F640D-0FA1-A70F-96D4-7C0E52C8A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252574C-BED9-7976-D31D-8AAB55382817}"/>
              </a:ext>
            </a:extLst>
          </p:cNvPr>
          <p:cNvSpPr txBox="1"/>
          <p:nvPr/>
        </p:nvSpPr>
        <p:spPr>
          <a:xfrm>
            <a:off x="230964" y="558539"/>
            <a:ext cx="4112436" cy="2428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Mission</a:t>
            </a:r>
            <a:endParaRPr sz="1200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  <a:spcBef>
                <a:spcPts val="1980"/>
              </a:spcBef>
            </a:pPr>
            <a:endParaRPr sz="1200" dirty="0">
              <a:latin typeface="Helvetica"/>
              <a:cs typeface="Helvetica"/>
            </a:endParaRPr>
          </a:p>
          <a:p>
            <a:pPr marL="243204" marR="5080" indent="-230504">
              <a:lnSpc>
                <a:spcPct val="100400"/>
              </a:lnSpc>
              <a:buFont typeface="Arial"/>
              <a:buChar char="•"/>
              <a:tabLst>
                <a:tab pos="243204" algn="l"/>
              </a:tabLst>
            </a:pPr>
            <a:r>
              <a:rPr sz="1200" spc="-65" dirty="0">
                <a:solidFill>
                  <a:srgbClr val="505050"/>
                </a:solidFill>
                <a:latin typeface="Helvetica"/>
                <a:cs typeface="Helvetica"/>
              </a:rPr>
              <a:t>FAPA</a:t>
            </a:r>
            <a:r>
              <a:rPr sz="1200" spc="-10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LRG</a:t>
            </a:r>
            <a:r>
              <a:rPr sz="1200" spc="-4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is</a:t>
            </a:r>
            <a:r>
              <a:rPr sz="1200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spc="-10" dirty="0">
                <a:solidFill>
                  <a:srgbClr val="505050"/>
                </a:solidFill>
                <a:latin typeface="Helvetica"/>
                <a:cs typeface="Helvetica"/>
              </a:rPr>
              <a:t>voluntary,</a:t>
            </a: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spc="-10" dirty="0">
                <a:solidFill>
                  <a:srgbClr val="505050"/>
                </a:solidFill>
                <a:latin typeface="Helvetica"/>
                <a:cs typeface="Helvetica"/>
              </a:rPr>
              <a:t>employee-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driven,</a:t>
            </a:r>
            <a:r>
              <a:rPr sz="1200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and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centered</a:t>
            </a:r>
            <a:r>
              <a:rPr sz="1200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on</a:t>
            </a:r>
            <a:r>
              <a:rPr sz="1200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creating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positive</a:t>
            </a:r>
            <a:r>
              <a:rPr sz="1200" b="1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workplace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culture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through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collective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group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of</a:t>
            </a:r>
            <a:r>
              <a:rPr sz="1200" b="1" spc="-11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Asian-Pacifics'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distinct</a:t>
            </a:r>
            <a:r>
              <a:rPr sz="1200" b="1" spc="-4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interests,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qualities,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and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goals</a:t>
            </a:r>
            <a:endParaRPr sz="1200" b="1" dirty="0">
              <a:latin typeface="Helvetica"/>
              <a:cs typeface="Helvetica"/>
            </a:endParaRPr>
          </a:p>
          <a:p>
            <a:pPr>
              <a:lnSpc>
                <a:spcPct val="100000"/>
              </a:lnSpc>
              <a:spcBef>
                <a:spcPts val="950"/>
              </a:spcBef>
              <a:buClr>
                <a:srgbClr val="505050"/>
              </a:buClr>
              <a:buFont typeface="Arial"/>
              <a:buChar char="•"/>
            </a:pPr>
            <a:endParaRPr sz="1200" dirty="0">
              <a:latin typeface="Helvetica"/>
              <a:cs typeface="Helvetica"/>
            </a:endParaRPr>
          </a:p>
          <a:p>
            <a:pPr marL="243204" marR="220345" indent="-230504">
              <a:lnSpc>
                <a:spcPct val="100400"/>
              </a:lnSpc>
              <a:buFont typeface="Arial"/>
              <a:buChar char="•"/>
              <a:tabLst>
                <a:tab pos="243204" algn="l"/>
              </a:tabLst>
            </a:pP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Together</a:t>
            </a:r>
            <a:r>
              <a:rPr sz="1200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we</a:t>
            </a: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hope</a:t>
            </a:r>
            <a:r>
              <a:rPr sz="1200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dirty="0">
                <a:solidFill>
                  <a:srgbClr val="505050"/>
                </a:solidFill>
                <a:latin typeface="Helvetica"/>
                <a:cs typeface="Helvetica"/>
              </a:rPr>
              <a:t>to</a:t>
            </a:r>
            <a:r>
              <a:rPr sz="1200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develop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community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that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will</a:t>
            </a:r>
            <a:r>
              <a:rPr sz="1200" b="1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allow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our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members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to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get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connected,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appreciate</a:t>
            </a:r>
            <a:r>
              <a:rPr sz="1200" b="1" spc="-3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each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other's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cultures,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have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</a:t>
            </a:r>
            <a:r>
              <a:rPr sz="1200" b="1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better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sense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of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belonging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and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thrive</a:t>
            </a:r>
            <a:r>
              <a:rPr sz="1200" b="1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505050"/>
                </a:solidFill>
                <a:latin typeface="Helvetica"/>
                <a:cs typeface="Helvetica"/>
              </a:rPr>
              <a:t>as</a:t>
            </a:r>
            <a:r>
              <a:rPr sz="1200" b="1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505050"/>
                </a:solidFill>
                <a:latin typeface="Helvetica"/>
                <a:cs typeface="Helvetica"/>
              </a:rPr>
              <a:t>professionals</a:t>
            </a:r>
            <a:endParaRPr sz="1200" b="1" dirty="0">
              <a:latin typeface="Helvetica"/>
              <a:cs typeface="Helvetica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696F341-0B28-D580-09B7-3A4ED84E4A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4243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z="2000" spc="-110" dirty="0"/>
              <a:t>FAPA</a:t>
            </a:r>
            <a:r>
              <a:rPr sz="2000" spc="-100" dirty="0"/>
              <a:t> </a:t>
            </a:r>
            <a:r>
              <a:rPr sz="2000" spc="-20" dirty="0"/>
              <a:t>Introduction</a:t>
            </a:r>
            <a:endParaRPr sz="20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28C86CC-E750-B06D-7832-36DB8E1F787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AD1F88E-78B2-3187-8B09-24280B68724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pic>
        <p:nvPicPr>
          <p:cNvPr id="8" name="Picture 7" descr="A collage of several people&#10;&#10;Description automatically generated">
            <a:extLst>
              <a:ext uri="{FF2B5EF4-FFF2-40B4-BE49-F238E27FC236}">
                <a16:creationId xmlns:a16="http://schemas.microsoft.com/office/drawing/2014/main" id="{982F917A-4223-4F64-ED6A-CCF54B627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547"/>
            <a:ext cx="4482879" cy="4232403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CE94572B-10F2-BA28-C986-28767AD27E76}"/>
              </a:ext>
            </a:extLst>
          </p:cNvPr>
          <p:cNvSpPr txBox="1"/>
          <p:nvPr/>
        </p:nvSpPr>
        <p:spPr>
          <a:xfrm>
            <a:off x="5257800" y="4451319"/>
            <a:ext cx="3209194" cy="20326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17525" marR="5080" indent="-505459">
              <a:lnSpc>
                <a:spcPts val="1390"/>
              </a:lnSpc>
              <a:spcBef>
                <a:spcPts val="185"/>
              </a:spcBef>
            </a:pPr>
            <a:r>
              <a:rPr lang="en-US" sz="1200" b="1" dirty="0">
                <a:solidFill>
                  <a:srgbClr val="C00000"/>
                </a:solidFill>
                <a:latin typeface="Helvetica"/>
                <a:cs typeface="Helvetica"/>
              </a:rPr>
              <a:t>Mooncake Social &amp; Stargazing 2023</a:t>
            </a:r>
            <a:endParaRPr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4158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4243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z="2000" spc="-110" dirty="0"/>
              <a:t>FAPA</a:t>
            </a:r>
            <a:r>
              <a:rPr sz="2000" spc="-125" dirty="0"/>
              <a:t> </a:t>
            </a:r>
            <a:r>
              <a:rPr sz="2000" spc="-25" dirty="0"/>
              <a:t>Events</a:t>
            </a:r>
            <a:r>
              <a:rPr sz="2000" spc="-75" dirty="0"/>
              <a:t> </a:t>
            </a:r>
            <a:r>
              <a:rPr sz="2000" spc="-20" dirty="0"/>
              <a:t>202</a:t>
            </a:r>
            <a:r>
              <a:rPr lang="en-US" sz="2000" spc="-20" dirty="0"/>
              <a:t>4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2570407" y="4753988"/>
            <a:ext cx="5002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0" dirty="0">
                <a:solidFill>
                  <a:srgbClr val="C00000"/>
                </a:solidFill>
                <a:latin typeface="Helvetica"/>
                <a:cs typeface="Helvetica"/>
              </a:rPr>
              <a:t>FAPA</a:t>
            </a:r>
            <a:r>
              <a:rPr sz="2400" spc="-14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srgbClr val="C00000"/>
                </a:solidFill>
                <a:latin typeface="Helvetica"/>
                <a:cs typeface="Helvetica"/>
              </a:rPr>
              <a:t>has</a:t>
            </a:r>
            <a:r>
              <a:rPr sz="2400" spc="-7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srgbClr val="C00000"/>
                </a:solidFill>
                <a:latin typeface="Helvetica"/>
                <a:cs typeface="Helvetica"/>
              </a:rPr>
              <a:t>been</a:t>
            </a:r>
            <a:r>
              <a:rPr sz="2400" spc="-4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srgbClr val="C00000"/>
                </a:solidFill>
                <a:latin typeface="Helvetica"/>
                <a:cs typeface="Helvetica"/>
              </a:rPr>
              <a:t>a</a:t>
            </a:r>
            <a:r>
              <a:rPr sz="2400" spc="-4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2400" dirty="0">
                <a:solidFill>
                  <a:srgbClr val="C00000"/>
                </a:solidFill>
                <a:latin typeface="Helvetica"/>
                <a:cs typeface="Helvetica"/>
              </a:rPr>
              <a:t>vibrant</a:t>
            </a:r>
            <a:r>
              <a:rPr sz="2400" spc="-4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Helvetica"/>
                <a:cs typeface="Helvetica"/>
              </a:rPr>
              <a:t>community!</a:t>
            </a:r>
            <a:endParaRPr sz="2400" dirty="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71159" y="943949"/>
            <a:ext cx="225107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17525" marR="5080" indent="-505459">
              <a:lnSpc>
                <a:spcPts val="1390"/>
              </a:lnSpc>
              <a:spcBef>
                <a:spcPts val="185"/>
              </a:spcBef>
            </a:pP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Lunar</a:t>
            </a:r>
            <a:r>
              <a:rPr sz="1200" b="1" spc="-5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New</a:t>
            </a:r>
            <a:r>
              <a:rPr sz="1200" b="1" spc="-5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Helvetica"/>
                <a:cs typeface="Helvetica"/>
              </a:rPr>
              <a:t>Year</a:t>
            </a:r>
            <a:r>
              <a:rPr sz="1200" b="1" spc="-4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celebration</a:t>
            </a:r>
            <a:r>
              <a:rPr sz="1200" b="1" spc="-4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spc="-25" dirty="0">
                <a:solidFill>
                  <a:srgbClr val="C00000"/>
                </a:solidFill>
                <a:latin typeface="Helvetica"/>
                <a:cs typeface="Helvetica"/>
              </a:rPr>
              <a:t>on </a:t>
            </a:r>
            <a:r>
              <a:rPr lang="en-US" sz="1200" b="1" dirty="0">
                <a:solidFill>
                  <a:srgbClr val="C00000"/>
                </a:solidFill>
                <a:latin typeface="Helvetica"/>
                <a:cs typeface="Helvetica"/>
              </a:rPr>
              <a:t>February 9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,</a:t>
            </a:r>
            <a:r>
              <a:rPr sz="1200" b="1" spc="-1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spc="-20" dirty="0">
                <a:solidFill>
                  <a:srgbClr val="C00000"/>
                </a:solidFill>
                <a:latin typeface="Helvetica"/>
                <a:cs typeface="Helvetica"/>
              </a:rPr>
              <a:t>202</a:t>
            </a:r>
            <a:r>
              <a:rPr lang="en-US" sz="1200" b="1" spc="-20" dirty="0">
                <a:solidFill>
                  <a:srgbClr val="C00000"/>
                </a:solidFill>
                <a:latin typeface="Helvetica"/>
                <a:cs typeface="Helvetica"/>
              </a:rPr>
              <a:t>4</a:t>
            </a:r>
            <a:endParaRPr sz="1200" dirty="0">
              <a:latin typeface="Helvetica"/>
              <a:cs typeface="Helvetic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3719" y="1839875"/>
            <a:ext cx="1600000" cy="37959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635" marR="5080" indent="-369570" algn="ctr">
              <a:lnSpc>
                <a:spcPts val="1420"/>
              </a:lnSpc>
              <a:spcBef>
                <a:spcPts val="160"/>
              </a:spcBef>
            </a:pPr>
            <a:r>
              <a:rPr lang="en-US" sz="1200" b="1" spc="-10" dirty="0">
                <a:solidFill>
                  <a:srgbClr val="C00000"/>
                </a:solidFill>
                <a:latin typeface="Helvetica"/>
                <a:cs typeface="Helvetica"/>
              </a:rPr>
              <a:t>FAPA Spring Meeting 2024</a:t>
            </a:r>
            <a:endParaRPr sz="1200" dirty="0">
              <a:latin typeface="Helvetica"/>
              <a:cs typeface="Helvetic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6</a:t>
            </a:fld>
            <a:endParaRPr spc="-50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CDD11EF-F303-8507-812B-05CDA39B8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95" y="0"/>
            <a:ext cx="3521009" cy="2255450"/>
          </a:xfrm>
          <a:prstGeom prst="rect">
            <a:avLst/>
          </a:prstGeom>
        </p:spPr>
      </p:pic>
      <p:pic>
        <p:nvPicPr>
          <p:cNvPr id="17" name="Picture 16" descr="A group of people standing around a table with food&#10;&#10;Description automatically generated">
            <a:extLst>
              <a:ext uri="{FF2B5EF4-FFF2-40B4-BE49-F238E27FC236}">
                <a16:creationId xmlns:a16="http://schemas.microsoft.com/office/drawing/2014/main" id="{CBAE51B3-4B2D-8D29-E907-96A11765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7" y="2290852"/>
            <a:ext cx="1877008" cy="2777972"/>
          </a:xfrm>
          <a:prstGeom prst="rect">
            <a:avLst/>
          </a:prstGeom>
        </p:spPr>
      </p:pic>
      <p:pic>
        <p:nvPicPr>
          <p:cNvPr id="19" name="Picture 18" descr="A close-up of a book&#10;&#10;Description automatically generated">
            <a:extLst>
              <a:ext uri="{FF2B5EF4-FFF2-40B4-BE49-F238E27FC236}">
                <a16:creationId xmlns:a16="http://schemas.microsoft.com/office/drawing/2014/main" id="{77A38CCF-59F6-DC8C-34FA-0B4DBED91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45" y="2521875"/>
            <a:ext cx="3047101" cy="19645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725767-8BAD-FC55-79E1-CB8940C72260}"/>
              </a:ext>
            </a:extLst>
          </p:cNvPr>
          <p:cNvSpPr txBox="1"/>
          <p:nvPr/>
        </p:nvSpPr>
        <p:spPr>
          <a:xfrm>
            <a:off x="2937208" y="2299881"/>
            <a:ext cx="2987534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35" marR="5080" indent="-369570" algn="ctr">
              <a:lnSpc>
                <a:spcPts val="1420"/>
              </a:lnSpc>
              <a:spcBef>
                <a:spcPts val="160"/>
              </a:spcBef>
            </a:pPr>
            <a:r>
              <a:rPr lang="en-US" sz="1200" b="1" spc="-10" dirty="0">
                <a:solidFill>
                  <a:srgbClr val="C00000"/>
                </a:solidFill>
                <a:latin typeface="Helvetica"/>
                <a:cs typeface="Helvetica"/>
              </a:rPr>
              <a:t>Inclusion Matters Talk on May 8, 2024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23" name="Picture 22" descr="A group of people playing badminton&#10;&#10;Description automatically generated">
            <a:extLst>
              <a:ext uri="{FF2B5EF4-FFF2-40B4-BE49-F238E27FC236}">
                <a16:creationId xmlns:a16="http://schemas.microsoft.com/office/drawing/2014/main" id="{6E0EE35D-2389-0918-FA16-BA01EDED3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86" y="2713148"/>
            <a:ext cx="3047101" cy="18092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2008651-9FDA-6139-8A04-DCC1A53D7C8B}"/>
              </a:ext>
            </a:extLst>
          </p:cNvPr>
          <p:cNvSpPr txBox="1"/>
          <p:nvPr/>
        </p:nvSpPr>
        <p:spPr>
          <a:xfrm>
            <a:off x="6108953" y="2385940"/>
            <a:ext cx="2987534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635" marR="5080" indent="-369570" algn="ctr">
              <a:lnSpc>
                <a:spcPts val="1420"/>
              </a:lnSpc>
              <a:spcBef>
                <a:spcPts val="160"/>
              </a:spcBef>
            </a:pPr>
            <a:r>
              <a:rPr lang="en-US" sz="1200" b="1" spc="-10" dirty="0">
                <a:solidFill>
                  <a:srgbClr val="C00000"/>
                </a:solidFill>
                <a:latin typeface="Helvetica"/>
                <a:cs typeface="Helvetica"/>
              </a:rPr>
              <a:t>Badminton Event on July 26, 2024</a:t>
            </a:r>
            <a:endParaRPr lang="en-US" sz="12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4243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z="2000" spc="-110" dirty="0"/>
              <a:t>FAPA</a:t>
            </a:r>
            <a:r>
              <a:rPr sz="2000" spc="-125" dirty="0"/>
              <a:t> </a:t>
            </a:r>
            <a:r>
              <a:rPr sz="2000" spc="-25" dirty="0"/>
              <a:t>Events</a:t>
            </a:r>
            <a:r>
              <a:rPr sz="2000" spc="-75" dirty="0"/>
              <a:t> </a:t>
            </a:r>
            <a:r>
              <a:rPr sz="2000" spc="-20" dirty="0"/>
              <a:t>2023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517466" y="4775278"/>
            <a:ext cx="617873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80" dirty="0">
                <a:solidFill>
                  <a:srgbClr val="C00000"/>
                </a:solidFill>
                <a:latin typeface="Helvetica"/>
                <a:cs typeface="Helvetica"/>
              </a:rPr>
              <a:t>We organize many events throughout the year</a:t>
            </a:r>
            <a:r>
              <a:rPr sz="2400" spc="-10" dirty="0">
                <a:solidFill>
                  <a:srgbClr val="C00000"/>
                </a:solidFill>
                <a:latin typeface="Helvetica"/>
                <a:cs typeface="Helvetica"/>
              </a:rPr>
              <a:t>!</a:t>
            </a:r>
            <a:endParaRPr sz="2400" dirty="0">
              <a:latin typeface="Helvetica"/>
              <a:cs typeface="Helvetic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9894" y="1394272"/>
            <a:ext cx="4145279" cy="2684780"/>
            <a:chOff x="419894" y="1394272"/>
            <a:chExt cx="4145279" cy="26847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418" y="1403797"/>
              <a:ext cx="4125762" cy="266569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4656" y="1399034"/>
              <a:ext cx="4135754" cy="2675255"/>
            </a:xfrm>
            <a:custGeom>
              <a:avLst/>
              <a:gdLst/>
              <a:ahLst/>
              <a:cxnLst/>
              <a:rect l="l" t="t" r="r" b="b"/>
              <a:pathLst>
                <a:path w="4135754" h="2675254">
                  <a:moveTo>
                    <a:pt x="0" y="0"/>
                  </a:moveTo>
                  <a:lnTo>
                    <a:pt x="4135288" y="0"/>
                  </a:lnTo>
                  <a:lnTo>
                    <a:pt x="4135288" y="2675221"/>
                  </a:lnTo>
                  <a:lnTo>
                    <a:pt x="0" y="26752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82649" y="697483"/>
            <a:ext cx="225107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17525" marR="5080" indent="-505459">
              <a:lnSpc>
                <a:spcPts val="1390"/>
              </a:lnSpc>
              <a:spcBef>
                <a:spcPts val="185"/>
              </a:spcBef>
            </a:pP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Lunar</a:t>
            </a:r>
            <a:r>
              <a:rPr sz="1200" b="1" spc="-5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New</a:t>
            </a:r>
            <a:r>
              <a:rPr sz="1200" b="1" spc="-5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Helvetica"/>
                <a:cs typeface="Helvetica"/>
              </a:rPr>
              <a:t>Year</a:t>
            </a:r>
            <a:r>
              <a:rPr sz="1200" b="1" spc="-4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celebration</a:t>
            </a:r>
            <a:r>
              <a:rPr sz="1200" b="1" spc="-4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spc="-25" dirty="0">
                <a:solidFill>
                  <a:srgbClr val="C00000"/>
                </a:solidFill>
                <a:latin typeface="Helvetica"/>
                <a:cs typeface="Helvetica"/>
              </a:rPr>
              <a:t>on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January</a:t>
            </a:r>
            <a:r>
              <a:rPr sz="1200" b="1" spc="-2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27,</a:t>
            </a:r>
            <a:r>
              <a:rPr sz="1200" b="1" spc="-1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spc="-20" dirty="0">
                <a:solidFill>
                  <a:srgbClr val="C00000"/>
                </a:solidFill>
                <a:latin typeface="Helvetica"/>
                <a:cs typeface="Helvetica"/>
              </a:rPr>
              <a:t>2023</a:t>
            </a:r>
            <a:endParaRPr sz="1200">
              <a:latin typeface="Helvetica"/>
              <a:cs typeface="Helvetic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92925" y="1394272"/>
            <a:ext cx="3910965" cy="2684780"/>
            <a:chOff x="4892925" y="1394272"/>
            <a:chExt cx="3910965" cy="268478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2450" y="1419977"/>
              <a:ext cx="3883258" cy="26495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97687" y="1399034"/>
              <a:ext cx="3901440" cy="2675255"/>
            </a:xfrm>
            <a:custGeom>
              <a:avLst/>
              <a:gdLst/>
              <a:ahLst/>
              <a:cxnLst/>
              <a:rect l="l" t="t" r="r" b="b"/>
              <a:pathLst>
                <a:path w="3901440" h="2675254">
                  <a:moveTo>
                    <a:pt x="0" y="0"/>
                  </a:moveTo>
                  <a:lnTo>
                    <a:pt x="3900874" y="0"/>
                  </a:lnTo>
                  <a:lnTo>
                    <a:pt x="3900874" y="2675221"/>
                  </a:lnTo>
                  <a:lnTo>
                    <a:pt x="0" y="26752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82419" y="679195"/>
            <a:ext cx="3932554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635" marR="5080" indent="-369570">
              <a:lnSpc>
                <a:spcPts val="1420"/>
              </a:lnSpc>
              <a:spcBef>
                <a:spcPts val="160"/>
              </a:spcBef>
            </a:pPr>
            <a:r>
              <a:rPr sz="1200" b="1" spc="-10" dirty="0">
                <a:solidFill>
                  <a:srgbClr val="C00000"/>
                </a:solidFill>
                <a:latin typeface="Helvetica"/>
                <a:cs typeface="Helvetica"/>
              </a:rPr>
              <a:t>Asian,</a:t>
            </a:r>
            <a:r>
              <a:rPr sz="1200" b="1" spc="-7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American</a:t>
            </a:r>
            <a:r>
              <a:rPr sz="12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Native</a:t>
            </a:r>
            <a:r>
              <a:rPr sz="1200" b="1" spc="-4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Hawaiian,</a:t>
            </a:r>
            <a:r>
              <a:rPr sz="1200" b="1" spc="-3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and</a:t>
            </a:r>
            <a:r>
              <a:rPr sz="12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Pacific</a:t>
            </a:r>
            <a:r>
              <a:rPr sz="1200" b="1" spc="-4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Helvetica"/>
                <a:cs typeface="Helvetica"/>
              </a:rPr>
              <a:t>Islander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Heritage</a:t>
            </a:r>
            <a:r>
              <a:rPr sz="1200" b="1" spc="-4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Month</a:t>
            </a:r>
            <a:r>
              <a:rPr sz="12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celebration</a:t>
            </a:r>
            <a:r>
              <a:rPr sz="12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on</a:t>
            </a:r>
            <a:r>
              <a:rPr sz="12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May</a:t>
            </a:r>
            <a:r>
              <a:rPr sz="1200" b="1" spc="-4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dirty="0">
                <a:solidFill>
                  <a:srgbClr val="C00000"/>
                </a:solidFill>
                <a:latin typeface="Helvetica"/>
                <a:cs typeface="Helvetica"/>
              </a:rPr>
              <a:t>24,</a:t>
            </a:r>
            <a:r>
              <a:rPr sz="12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200" b="1" spc="-20" dirty="0">
                <a:solidFill>
                  <a:srgbClr val="C00000"/>
                </a:solidFill>
                <a:latin typeface="Helvetica"/>
                <a:cs typeface="Helvetica"/>
              </a:rPr>
              <a:t>2023</a:t>
            </a:r>
            <a:endParaRPr sz="1200">
              <a:latin typeface="Helvetica"/>
              <a:cs typeface="Helvetic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7</a:t>
            </a:fld>
            <a:endParaRPr spc="-50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</p:spTree>
    <p:extLst>
      <p:ext uri="{BB962C8B-B14F-4D97-AF65-F5344CB8AC3E}">
        <p14:creationId xmlns:p14="http://schemas.microsoft.com/office/powerpoint/2010/main" val="372413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9500" y="2175996"/>
            <a:ext cx="2476588" cy="26621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4243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00"/>
              </a:spcBef>
            </a:pPr>
            <a:r>
              <a:rPr sz="2000" spc="-35" dirty="0"/>
              <a:t>Upcoming</a:t>
            </a:r>
            <a:r>
              <a:rPr sz="2000" spc="-100" dirty="0"/>
              <a:t> </a:t>
            </a:r>
            <a:r>
              <a:rPr sz="2000" spc="-110" dirty="0"/>
              <a:t>FAPA</a:t>
            </a:r>
            <a:r>
              <a:rPr sz="2000" spc="-125" dirty="0"/>
              <a:t> </a:t>
            </a:r>
            <a:r>
              <a:rPr sz="2000" spc="-25" dirty="0"/>
              <a:t>Events</a:t>
            </a:r>
            <a:r>
              <a:rPr sz="2000" spc="-70" dirty="0"/>
              <a:t> </a:t>
            </a:r>
            <a:r>
              <a:rPr sz="2000" dirty="0"/>
              <a:t>in</a:t>
            </a:r>
            <a:r>
              <a:rPr sz="2000" spc="-75" dirty="0"/>
              <a:t> </a:t>
            </a:r>
            <a:r>
              <a:rPr sz="2000" spc="-20" dirty="0"/>
              <a:t>202</a:t>
            </a:r>
            <a:r>
              <a:rPr lang="en-US" sz="2000" spc="-20" dirty="0"/>
              <a:t>4</a:t>
            </a:r>
            <a:endParaRPr sz="2000" dirty="0"/>
          </a:p>
        </p:txBody>
      </p:sp>
      <p:sp>
        <p:nvSpPr>
          <p:cNvPr id="4" name="object 4"/>
          <p:cNvSpPr txBox="1"/>
          <p:nvPr/>
        </p:nvSpPr>
        <p:spPr>
          <a:xfrm>
            <a:off x="215903" y="802132"/>
            <a:ext cx="4327525" cy="160120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00"/>
              </a:spcBef>
              <a:buClr>
                <a:srgbClr val="404040"/>
              </a:buClr>
            </a:pPr>
            <a:endParaRPr sz="1600" dirty="0">
              <a:latin typeface="Helvetica"/>
              <a:cs typeface="Helvetica"/>
            </a:endParaRPr>
          </a:p>
          <a:p>
            <a:pPr marL="242570" indent="-229870">
              <a:lnSpc>
                <a:spcPct val="100000"/>
              </a:lnSpc>
              <a:buFont typeface="Arial"/>
              <a:buChar char="•"/>
              <a:tabLst>
                <a:tab pos="242570" algn="l"/>
              </a:tabLst>
            </a:pPr>
            <a:r>
              <a:rPr sz="1600" b="1" dirty="0">
                <a:solidFill>
                  <a:srgbClr val="404040"/>
                </a:solidFill>
                <a:latin typeface="Helvetica"/>
                <a:cs typeface="Helvetica"/>
              </a:rPr>
              <a:t>Upcoming</a:t>
            </a:r>
            <a:r>
              <a:rPr sz="1600" b="1" spc="-45" dirty="0">
                <a:solidFill>
                  <a:srgbClr val="404040"/>
                </a:solidFill>
                <a:latin typeface="Helvetica"/>
                <a:cs typeface="Helvetica"/>
              </a:rPr>
              <a:t> </a:t>
            </a:r>
            <a:r>
              <a:rPr sz="1600" b="1" spc="-10" dirty="0">
                <a:solidFill>
                  <a:srgbClr val="404040"/>
                </a:solidFill>
                <a:latin typeface="Helvetica"/>
                <a:cs typeface="Helvetica"/>
              </a:rPr>
              <a:t>events:</a:t>
            </a:r>
            <a:endParaRPr sz="1600" dirty="0">
              <a:latin typeface="Helvetica"/>
              <a:cs typeface="Helvetica"/>
            </a:endParaRPr>
          </a:p>
          <a:p>
            <a:pPr marL="581025" marR="144145" indent="-285750">
              <a:lnSpc>
                <a:spcPct val="101699"/>
              </a:lnSpc>
              <a:spcBef>
                <a:spcPts val="940"/>
              </a:spcBef>
              <a:buFont typeface="Arial"/>
              <a:buChar char="►"/>
              <a:tabLst>
                <a:tab pos="581025" algn="l"/>
              </a:tabLst>
            </a:pPr>
            <a:r>
              <a:rPr sz="1800" spc="-10" dirty="0">
                <a:solidFill>
                  <a:srgbClr val="C00000"/>
                </a:solidFill>
                <a:latin typeface="Helvetica"/>
                <a:cs typeface="Helvetica"/>
              </a:rPr>
              <a:t>Mid-</a:t>
            </a:r>
            <a:r>
              <a:rPr sz="1800" dirty="0">
                <a:solidFill>
                  <a:srgbClr val="C00000"/>
                </a:solidFill>
                <a:latin typeface="Helvetica"/>
                <a:cs typeface="Helvetica"/>
              </a:rPr>
              <a:t>autumn</a:t>
            </a:r>
            <a:r>
              <a:rPr sz="1800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800" dirty="0">
                <a:solidFill>
                  <a:srgbClr val="C00000"/>
                </a:solidFill>
                <a:latin typeface="Helvetica"/>
                <a:cs typeface="Helvetica"/>
              </a:rPr>
              <a:t>Festival:</a:t>
            </a:r>
            <a:r>
              <a:rPr sz="1800" spc="-2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Helvetica"/>
                <a:cs typeface="Helvetica"/>
              </a:rPr>
              <a:t>Mooncake </a:t>
            </a:r>
            <a:r>
              <a:rPr sz="1800" dirty="0">
                <a:solidFill>
                  <a:srgbClr val="C00000"/>
                </a:solidFill>
                <a:latin typeface="Helvetica"/>
                <a:cs typeface="Helvetica"/>
              </a:rPr>
              <a:t>social</a:t>
            </a:r>
            <a:r>
              <a:rPr sz="1800" spc="-1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800" dirty="0">
                <a:solidFill>
                  <a:srgbClr val="C00000"/>
                </a:solidFill>
                <a:latin typeface="Helvetica"/>
                <a:cs typeface="Helvetica"/>
              </a:rPr>
              <a:t>&amp;</a:t>
            </a:r>
            <a:r>
              <a:rPr sz="1800" spc="-2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Helvetica"/>
                <a:cs typeface="Helvetica"/>
              </a:rPr>
              <a:t>Star-</a:t>
            </a:r>
            <a:r>
              <a:rPr sz="1800" dirty="0">
                <a:solidFill>
                  <a:srgbClr val="C00000"/>
                </a:solidFill>
                <a:latin typeface="Helvetica"/>
                <a:cs typeface="Helvetica"/>
              </a:rPr>
              <a:t>gazing</a:t>
            </a:r>
            <a:r>
              <a:rPr lang="en-US" spc="-15" dirty="0">
                <a:solidFill>
                  <a:srgbClr val="C00000"/>
                </a:solidFill>
                <a:latin typeface="Helvetica"/>
                <a:cs typeface="Helvetica"/>
              </a:rPr>
              <a:t>, </a:t>
            </a:r>
            <a:r>
              <a:rPr lang="en-US" b="1" spc="-15" dirty="0">
                <a:solidFill>
                  <a:srgbClr val="C00000"/>
                </a:solidFill>
                <a:latin typeface="Helvetica"/>
                <a:cs typeface="Helvetica"/>
              </a:rPr>
              <a:t>9/13/2024</a:t>
            </a:r>
            <a:endParaRPr sz="1800" b="1" dirty="0">
              <a:latin typeface="Helvetica"/>
              <a:cs typeface="Helvetica"/>
            </a:endParaRPr>
          </a:p>
          <a:p>
            <a:pPr marL="579755" indent="-285115">
              <a:lnSpc>
                <a:spcPct val="100000"/>
              </a:lnSpc>
              <a:spcBef>
                <a:spcPts val="960"/>
              </a:spcBef>
              <a:buFont typeface="Arial"/>
              <a:buChar char="►"/>
              <a:tabLst>
                <a:tab pos="579755" algn="l"/>
              </a:tabLst>
            </a:pPr>
            <a:r>
              <a:rPr sz="1800" dirty="0">
                <a:solidFill>
                  <a:srgbClr val="C00000"/>
                </a:solidFill>
                <a:latin typeface="Helvetica"/>
                <a:cs typeface="Helvetica"/>
              </a:rPr>
              <a:t>Diwali</a:t>
            </a:r>
            <a:r>
              <a:rPr sz="1800" spc="-1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lang="en-US" spc="-15" dirty="0">
                <a:solidFill>
                  <a:srgbClr val="C00000"/>
                </a:solidFill>
                <a:latin typeface="Helvetica"/>
                <a:cs typeface="Helvetica"/>
              </a:rPr>
              <a:t>on</a:t>
            </a:r>
            <a:r>
              <a:rPr sz="1800" spc="-1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800" b="1" dirty="0">
                <a:solidFill>
                  <a:srgbClr val="C00000"/>
                </a:solidFill>
                <a:latin typeface="Helvetica"/>
                <a:cs typeface="Helvetica"/>
              </a:rPr>
              <a:t>November</a:t>
            </a:r>
            <a:r>
              <a:rPr sz="1800" b="1" spc="-1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lang="en-US" sz="1800" b="1" spc="-10" dirty="0">
                <a:solidFill>
                  <a:srgbClr val="C00000"/>
                </a:solidFill>
                <a:latin typeface="Helvetica"/>
                <a:cs typeface="Helvetica"/>
              </a:rPr>
              <a:t>8, </a:t>
            </a:r>
            <a:r>
              <a:rPr sz="1800" b="1" dirty="0">
                <a:solidFill>
                  <a:srgbClr val="C00000"/>
                </a:solidFill>
                <a:latin typeface="Helvetica"/>
                <a:cs typeface="Helvetica"/>
              </a:rPr>
              <a:t>202</a:t>
            </a:r>
            <a:r>
              <a:rPr lang="en-US" sz="1800" b="1" dirty="0">
                <a:solidFill>
                  <a:srgbClr val="C00000"/>
                </a:solidFill>
                <a:latin typeface="Helvetica"/>
                <a:cs typeface="Helvetica"/>
              </a:rPr>
              <a:t>4</a:t>
            </a:r>
            <a:endParaRPr sz="1800" dirty="0">
              <a:latin typeface="Helvetica"/>
              <a:cs typeface="Helvetic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4240" y="74676"/>
            <a:ext cx="2145141" cy="18135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54385" y="1206701"/>
            <a:ext cx="1745094" cy="261829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975"/>
              </a:lnSpc>
            </a:pPr>
            <a:fld id="{81D60167-4931-47E6-BA6A-407CBD079E47}" type="slidenum">
              <a:rPr spc="-50" dirty="0"/>
              <a:t>8</a:t>
            </a:fld>
            <a:endParaRPr spc="-5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75"/>
              </a:lnSpc>
            </a:pPr>
            <a:r>
              <a:rPr spc="-10" dirty="0"/>
              <a:t>6/17/23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BF8769-B3E9-0574-A75F-DF5A49D5D624}"/>
                  </a:ext>
                </a:extLst>
              </p14:cNvPr>
              <p14:cNvContentPartPr/>
              <p14:nvPr/>
            </p14:nvContentPartPr>
            <p14:xfrm>
              <a:off x="854211" y="1573920"/>
              <a:ext cx="3007080" cy="60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BF8769-B3E9-0574-A75F-DF5A49D5D6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571" y="1555920"/>
                <a:ext cx="304272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BE270B-A208-B83D-C855-EBF810655FC6}"/>
                  </a:ext>
                </a:extLst>
              </p14:cNvPr>
              <p14:cNvContentPartPr/>
              <p14:nvPr/>
            </p14:nvContentPartPr>
            <p14:xfrm>
              <a:off x="922971" y="1842480"/>
              <a:ext cx="2953080" cy="7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BE270B-A208-B83D-C855-EBF810655FC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4971" y="1824840"/>
                <a:ext cx="2988720" cy="43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909" y="647700"/>
            <a:ext cx="3372485" cy="21196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2570" marR="127000" indent="-230504">
              <a:lnSpc>
                <a:spcPct val="101400"/>
              </a:lnSpc>
              <a:spcBef>
                <a:spcPts val="75"/>
              </a:spcBef>
              <a:buFont typeface="Arial"/>
              <a:buChar char="•"/>
              <a:tabLst>
                <a:tab pos="242570" algn="l"/>
              </a:tabLst>
            </a:pP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Culture</a:t>
            </a:r>
            <a:r>
              <a:rPr sz="1400" spc="1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events:</a:t>
            </a:r>
            <a:r>
              <a:rPr sz="1400" spc="1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spc="-10" dirty="0">
                <a:solidFill>
                  <a:srgbClr val="505050"/>
                </a:solidFill>
                <a:latin typeface="Helvetica"/>
                <a:cs typeface="Helvetica"/>
              </a:rPr>
              <a:t>appreciate/celebrate</a:t>
            </a:r>
            <a:r>
              <a:rPr sz="1400" spc="1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spc="-50" dirty="0">
                <a:solidFill>
                  <a:srgbClr val="505050"/>
                </a:solidFill>
                <a:latin typeface="Helvetica"/>
                <a:cs typeface="Helvetica"/>
              </a:rPr>
              <a:t>a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diversity</a:t>
            </a:r>
            <a:r>
              <a:rPr sz="1400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of</a:t>
            </a:r>
            <a:r>
              <a:rPr sz="1400" spc="-3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spc="-10" dirty="0">
                <a:solidFill>
                  <a:srgbClr val="505050"/>
                </a:solidFill>
                <a:latin typeface="Helvetica"/>
                <a:cs typeface="Helvetica"/>
              </a:rPr>
              <a:t>culture</a:t>
            </a:r>
            <a:endParaRPr sz="1400">
              <a:latin typeface="Helvetica"/>
              <a:cs typeface="Helvetica"/>
            </a:endParaRPr>
          </a:p>
          <a:p>
            <a:pPr marL="242570" marR="244475" indent="-230504">
              <a:lnSpc>
                <a:spcPts val="1610"/>
              </a:lnSpc>
              <a:spcBef>
                <a:spcPts val="1120"/>
              </a:spcBef>
              <a:buFont typeface="Arial"/>
              <a:buChar char="•"/>
              <a:tabLst>
                <a:tab pos="242570" algn="l"/>
              </a:tabLst>
            </a:pP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Monthly</a:t>
            </a:r>
            <a:r>
              <a:rPr sz="1400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meetings:</a:t>
            </a:r>
            <a:r>
              <a:rPr sz="1400" spc="-2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spc="-10" dirty="0">
                <a:solidFill>
                  <a:srgbClr val="505050"/>
                </a:solidFill>
                <a:latin typeface="Helvetica"/>
                <a:cs typeface="Helvetica"/>
              </a:rPr>
              <a:t>self-introductions,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community</a:t>
            </a:r>
            <a:r>
              <a:rPr sz="1400" spc="-4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updates,</a:t>
            </a:r>
            <a:r>
              <a:rPr sz="1400" spc="-4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spc="-10" dirty="0">
                <a:solidFill>
                  <a:srgbClr val="505050"/>
                </a:solidFill>
                <a:latin typeface="Helvetica"/>
                <a:cs typeface="Helvetica"/>
              </a:rPr>
              <a:t>engagement</a:t>
            </a:r>
            <a:endParaRPr sz="1400">
              <a:latin typeface="Helvetica"/>
              <a:cs typeface="Helvetica"/>
            </a:endParaRPr>
          </a:p>
          <a:p>
            <a:pPr marL="242570" marR="5080" indent="-230504">
              <a:lnSpc>
                <a:spcPct val="100000"/>
              </a:lnSpc>
              <a:spcBef>
                <a:spcPts val="990"/>
              </a:spcBef>
              <a:buFont typeface="Arial"/>
              <a:buChar char="•"/>
              <a:tabLst>
                <a:tab pos="242570" algn="l"/>
              </a:tabLst>
            </a:pP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Stay</a:t>
            </a:r>
            <a:r>
              <a:rPr sz="1400" spc="-1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in</a:t>
            </a:r>
            <a:r>
              <a:rPr sz="1400" spc="-1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solidarity:</a:t>
            </a:r>
            <a:r>
              <a:rPr sz="1400" spc="-1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Covid</a:t>
            </a:r>
            <a:r>
              <a:rPr sz="1400" spc="-10" dirty="0">
                <a:solidFill>
                  <a:srgbClr val="505050"/>
                </a:solidFill>
                <a:latin typeface="Helvetica"/>
                <a:cs typeface="Helvetica"/>
              </a:rPr>
              <a:t> pandemic,</a:t>
            </a:r>
            <a:r>
              <a:rPr sz="1400" spc="-9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spc="-20" dirty="0">
                <a:solidFill>
                  <a:srgbClr val="505050"/>
                </a:solidFill>
                <a:latin typeface="Helvetica"/>
                <a:cs typeface="Helvetica"/>
              </a:rPr>
              <a:t>Anti-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Asian</a:t>
            </a:r>
            <a:r>
              <a:rPr sz="1400" spc="-4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sentiment,</a:t>
            </a:r>
            <a:r>
              <a:rPr sz="1400" spc="-4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spc="-20" dirty="0">
                <a:solidFill>
                  <a:srgbClr val="505050"/>
                </a:solidFill>
                <a:latin typeface="Helvetica"/>
                <a:cs typeface="Helvetica"/>
              </a:rPr>
              <a:t>etc.</a:t>
            </a:r>
            <a:endParaRPr sz="1400">
              <a:latin typeface="Helvetica"/>
              <a:cs typeface="Helvetica"/>
            </a:endParaRPr>
          </a:p>
          <a:p>
            <a:pPr marL="242570" marR="471805" indent="-230504">
              <a:lnSpc>
                <a:spcPct val="101400"/>
              </a:lnSpc>
              <a:spcBef>
                <a:spcPts val="1005"/>
              </a:spcBef>
              <a:buFont typeface="Arial"/>
              <a:buChar char="•"/>
              <a:tabLst>
                <a:tab pos="242570" algn="l"/>
              </a:tabLst>
            </a:pP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Career</a:t>
            </a:r>
            <a:r>
              <a:rPr sz="1400" spc="-5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dirty="0">
                <a:solidFill>
                  <a:srgbClr val="505050"/>
                </a:solidFill>
                <a:latin typeface="Helvetica"/>
                <a:cs typeface="Helvetica"/>
              </a:rPr>
              <a:t>advancement:</a:t>
            </a:r>
            <a:r>
              <a:rPr sz="1400" spc="-5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sz="1400" spc="-10" dirty="0">
                <a:solidFill>
                  <a:srgbClr val="505050"/>
                </a:solidFill>
                <a:latin typeface="Helvetica"/>
                <a:cs typeface="Helvetica"/>
              </a:rPr>
              <a:t>workshops, discussions</a:t>
            </a:r>
            <a:endParaRPr sz="1400">
              <a:latin typeface="Helvetica"/>
              <a:cs typeface="Helvetic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569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Stay</a:t>
            </a:r>
            <a:r>
              <a:rPr spc="-30" dirty="0"/>
              <a:t> </a:t>
            </a:r>
            <a:r>
              <a:rPr spc="-10" dirty="0"/>
              <a:t>Connected!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4126" y="4853432"/>
            <a:ext cx="4064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004C97"/>
                </a:solidFill>
                <a:latin typeface="Helvetica"/>
                <a:cs typeface="Helvetica"/>
              </a:rPr>
              <a:t>6/17/23</a:t>
            </a:r>
            <a:endParaRPr sz="90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7902" y="4853432"/>
            <a:ext cx="10610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004C97"/>
                </a:solidFill>
                <a:latin typeface="Helvetica"/>
                <a:cs typeface="Helvetica"/>
              </a:rPr>
              <a:t>AAPI</a:t>
            </a:r>
            <a:r>
              <a:rPr sz="900" spc="-20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900" dirty="0">
                <a:solidFill>
                  <a:srgbClr val="004C97"/>
                </a:solidFill>
                <a:latin typeface="Helvetica"/>
                <a:cs typeface="Helvetica"/>
              </a:rPr>
              <a:t>ERGs</a:t>
            </a:r>
            <a:r>
              <a:rPr sz="900" spc="-15" dirty="0">
                <a:solidFill>
                  <a:srgbClr val="004C97"/>
                </a:solidFill>
                <a:latin typeface="Helvetica"/>
                <a:cs typeface="Helvetica"/>
              </a:rPr>
              <a:t> </a:t>
            </a:r>
            <a:r>
              <a:rPr sz="900" spc="-10" dirty="0">
                <a:solidFill>
                  <a:srgbClr val="004C97"/>
                </a:solidFill>
                <a:latin typeface="Helvetica"/>
                <a:cs typeface="Helvetica"/>
              </a:rPr>
              <a:t>Meeting</a:t>
            </a:r>
            <a:endParaRPr sz="90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9550" y="4853432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004C97"/>
                </a:solidFill>
                <a:latin typeface="Helvetica"/>
                <a:cs typeface="Helvetica"/>
              </a:rPr>
              <a:t>6</a:t>
            </a:r>
            <a:endParaRPr sz="900">
              <a:latin typeface="Helvetica"/>
              <a:cs typeface="Helvetic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991" y="3810000"/>
            <a:ext cx="8326120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65" dirty="0">
                <a:solidFill>
                  <a:srgbClr val="C00000"/>
                </a:solidFill>
                <a:latin typeface="Helvetica"/>
                <a:cs typeface="Helvetica"/>
              </a:rPr>
              <a:t>FAPA </a:t>
            </a:r>
            <a:r>
              <a:rPr sz="1700" b="1" dirty="0">
                <a:solidFill>
                  <a:srgbClr val="C00000"/>
                </a:solidFill>
                <a:latin typeface="Helvetica"/>
                <a:cs typeface="Helvetica"/>
              </a:rPr>
              <a:t>SharePoint:</a:t>
            </a:r>
            <a:r>
              <a:rPr sz="1700" b="1" spc="-55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7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https://fermipoint.fnal.gov/org/wdrs/eeo/fapa/SitePages/Home.aspx</a:t>
            </a:r>
            <a:endParaRPr sz="1700">
              <a:latin typeface="Helvetica"/>
              <a:cs typeface="Helvetic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</a:pPr>
            <a:r>
              <a:rPr sz="1700" b="1" dirty="0">
                <a:solidFill>
                  <a:srgbClr val="C00000"/>
                </a:solidFill>
                <a:latin typeface="Helvetica"/>
                <a:cs typeface="Helvetica"/>
              </a:rPr>
              <a:t>Please</a:t>
            </a:r>
            <a:r>
              <a:rPr sz="17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700" b="1" dirty="0">
                <a:solidFill>
                  <a:srgbClr val="C00000"/>
                </a:solidFill>
                <a:latin typeface="Helvetica"/>
                <a:cs typeface="Helvetica"/>
              </a:rPr>
              <a:t>subscribe</a:t>
            </a:r>
            <a:r>
              <a:rPr sz="17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700" b="1" dirty="0">
                <a:solidFill>
                  <a:srgbClr val="C00000"/>
                </a:solidFill>
                <a:latin typeface="Helvetica"/>
                <a:cs typeface="Helvetica"/>
              </a:rPr>
              <a:t>to</a:t>
            </a:r>
            <a:r>
              <a:rPr sz="1700" b="1" spc="-3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700" b="1" dirty="0">
                <a:solidFill>
                  <a:srgbClr val="C00000"/>
                </a:solidFill>
                <a:latin typeface="Helvetica"/>
                <a:cs typeface="Helvetica"/>
              </a:rPr>
              <a:t>listserv:</a:t>
            </a:r>
            <a:r>
              <a:rPr sz="1700" b="1" spc="-40" dirty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  <a:r>
              <a:rPr sz="1700" spc="-10" dirty="0">
                <a:solidFill>
                  <a:srgbClr val="003087"/>
                </a:solidFill>
                <a:latin typeface="Helvetica"/>
                <a:cs typeface="Helvetica"/>
                <a:hlinkClick r:id="rId2"/>
              </a:rPr>
              <a:t>asian_pacific_americans@listserv.fnal.gov</a:t>
            </a:r>
            <a:endParaRPr sz="1700">
              <a:latin typeface="Helvetica"/>
              <a:cs typeface="Helvetic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44555" y="610788"/>
            <a:ext cx="5382895" cy="3011805"/>
            <a:chOff x="3644555" y="610788"/>
            <a:chExt cx="5382895" cy="301180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4080" y="620313"/>
              <a:ext cx="5363309" cy="29926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649318" y="615551"/>
              <a:ext cx="5373370" cy="3002280"/>
            </a:xfrm>
            <a:custGeom>
              <a:avLst/>
              <a:gdLst/>
              <a:ahLst/>
              <a:cxnLst/>
              <a:rect l="l" t="t" r="r" b="b"/>
              <a:pathLst>
                <a:path w="5373370" h="3002279">
                  <a:moveTo>
                    <a:pt x="0" y="0"/>
                  </a:moveTo>
                  <a:lnTo>
                    <a:pt x="5372834" y="0"/>
                  </a:lnTo>
                  <a:lnTo>
                    <a:pt x="5372834" y="3002213"/>
                  </a:lnTo>
                  <a:lnTo>
                    <a:pt x="0" y="300221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30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9944" y="1849583"/>
              <a:ext cx="1547445" cy="7733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08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471</Words>
  <Application>Microsoft Macintosh PowerPoint</Application>
  <PresentationFormat>On-screen Show (16:9)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FAPA Introduction</vt:lpstr>
      <vt:lpstr>FAPA Introduction</vt:lpstr>
      <vt:lpstr>FAPA Events 2024</vt:lpstr>
      <vt:lpstr>FAPA Events 2023</vt:lpstr>
      <vt:lpstr>Upcoming FAPA Events in 2024</vt:lpstr>
      <vt:lpstr>Stay Connected!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Sudeshna Ganguly</cp:lastModifiedBy>
  <cp:revision>12</cp:revision>
  <dcterms:created xsi:type="dcterms:W3CDTF">2024-07-31T14:06:42Z</dcterms:created>
  <dcterms:modified xsi:type="dcterms:W3CDTF">2024-10-28T16:57:54Z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2023-06-18T00:00:00Z</vt:filetime>
  </property>
  <property fmtid="{D5CDD505-2E9C-101B-9397-08002B2CF9AE}" pid="3" name="LastSaved">
    <vt:filetime>2024-07-31T00:00:00Z</vt:filetime>
  </property>
  <property fmtid="{D5CDD505-2E9C-101B-9397-08002B2CF9AE}" pid="4" name="Producer">
    <vt:lpwstr>macOS Version 13.4 (Build 22F66) Quartz PDFContext</vt:lpwstr>
  </property>
</Properties>
</file>