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699"/>
  </p:normalViewPr>
  <p:slideViewPr>
    <p:cSldViewPr snapToGrid="0">
      <p:cViewPr varScale="1">
        <p:scale>
          <a:sx n="80" d="100"/>
          <a:sy n="80" d="100"/>
        </p:scale>
        <p:origin x="126" y="5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13995-4147-76B1-966E-A914899E76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8C5501-748A-8F19-B5ED-AC195451A8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9CBCFC-1DF1-3AF8-0A7C-6937CA2273C8}"/>
              </a:ext>
            </a:extLst>
          </p:cNvPr>
          <p:cNvSpPr>
            <a:spLocks noGrp="1"/>
          </p:cNvSpPr>
          <p:nvPr>
            <p:ph type="dt" sz="half" idx="10"/>
          </p:nvPr>
        </p:nvSpPr>
        <p:spPr/>
        <p:txBody>
          <a:bodyPr/>
          <a:lstStyle/>
          <a:p>
            <a:fld id="{300C807A-7B03-C94D-B8C3-DC74E00366AF}" type="datetimeFigureOut">
              <a:rPr lang="en-US" smtClean="0"/>
              <a:t>10/28/2024</a:t>
            </a:fld>
            <a:endParaRPr lang="en-US"/>
          </a:p>
        </p:txBody>
      </p:sp>
      <p:sp>
        <p:nvSpPr>
          <p:cNvPr id="5" name="Footer Placeholder 4">
            <a:extLst>
              <a:ext uri="{FF2B5EF4-FFF2-40B4-BE49-F238E27FC236}">
                <a16:creationId xmlns:a16="http://schemas.microsoft.com/office/drawing/2014/main" id="{0D69962C-C6B2-5BDA-C0A6-9457BA501D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E3EC53-68C1-2CD2-524D-D79B07D6426B}"/>
              </a:ext>
            </a:extLst>
          </p:cNvPr>
          <p:cNvSpPr>
            <a:spLocks noGrp="1"/>
          </p:cNvSpPr>
          <p:nvPr>
            <p:ph type="sldNum" sz="quarter" idx="12"/>
          </p:nvPr>
        </p:nvSpPr>
        <p:spPr/>
        <p:txBody>
          <a:bodyPr/>
          <a:lstStyle/>
          <a:p>
            <a:fld id="{90C58594-0F5B-684B-A819-46F338580916}" type="slidenum">
              <a:rPr lang="en-US" smtClean="0"/>
              <a:t>‹#›</a:t>
            </a:fld>
            <a:endParaRPr lang="en-US"/>
          </a:p>
        </p:txBody>
      </p:sp>
    </p:spTree>
    <p:extLst>
      <p:ext uri="{BB962C8B-B14F-4D97-AF65-F5344CB8AC3E}">
        <p14:creationId xmlns:p14="http://schemas.microsoft.com/office/powerpoint/2010/main" val="174812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64EC2-F98A-1357-3E97-82A772707B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002A3B-D819-D8FC-C206-A2BBF4243A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67F83A-7AC7-7397-4AD3-2527144C5761}"/>
              </a:ext>
            </a:extLst>
          </p:cNvPr>
          <p:cNvSpPr>
            <a:spLocks noGrp="1"/>
          </p:cNvSpPr>
          <p:nvPr>
            <p:ph type="dt" sz="half" idx="10"/>
          </p:nvPr>
        </p:nvSpPr>
        <p:spPr/>
        <p:txBody>
          <a:bodyPr/>
          <a:lstStyle/>
          <a:p>
            <a:fld id="{300C807A-7B03-C94D-B8C3-DC74E00366AF}" type="datetimeFigureOut">
              <a:rPr lang="en-US" smtClean="0"/>
              <a:t>10/28/2024</a:t>
            </a:fld>
            <a:endParaRPr lang="en-US"/>
          </a:p>
        </p:txBody>
      </p:sp>
      <p:sp>
        <p:nvSpPr>
          <p:cNvPr id="5" name="Footer Placeholder 4">
            <a:extLst>
              <a:ext uri="{FF2B5EF4-FFF2-40B4-BE49-F238E27FC236}">
                <a16:creationId xmlns:a16="http://schemas.microsoft.com/office/drawing/2014/main" id="{55996FDC-594F-C607-8A92-8ED50DD911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EE427C-68F1-0860-AAB3-9EBB24B355F3}"/>
              </a:ext>
            </a:extLst>
          </p:cNvPr>
          <p:cNvSpPr>
            <a:spLocks noGrp="1"/>
          </p:cNvSpPr>
          <p:nvPr>
            <p:ph type="sldNum" sz="quarter" idx="12"/>
          </p:nvPr>
        </p:nvSpPr>
        <p:spPr/>
        <p:txBody>
          <a:bodyPr/>
          <a:lstStyle/>
          <a:p>
            <a:fld id="{90C58594-0F5B-684B-A819-46F338580916}" type="slidenum">
              <a:rPr lang="en-US" smtClean="0"/>
              <a:t>‹#›</a:t>
            </a:fld>
            <a:endParaRPr lang="en-US"/>
          </a:p>
        </p:txBody>
      </p:sp>
    </p:spTree>
    <p:extLst>
      <p:ext uri="{BB962C8B-B14F-4D97-AF65-F5344CB8AC3E}">
        <p14:creationId xmlns:p14="http://schemas.microsoft.com/office/powerpoint/2010/main" val="2378533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4D06A6-B7B9-7E6D-AC68-0ABF40AB92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85E9AD-C8A1-332F-FD63-94129FC603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2AB678-D35B-0DDC-C7DB-2F914CBAA5C6}"/>
              </a:ext>
            </a:extLst>
          </p:cNvPr>
          <p:cNvSpPr>
            <a:spLocks noGrp="1"/>
          </p:cNvSpPr>
          <p:nvPr>
            <p:ph type="dt" sz="half" idx="10"/>
          </p:nvPr>
        </p:nvSpPr>
        <p:spPr/>
        <p:txBody>
          <a:bodyPr/>
          <a:lstStyle/>
          <a:p>
            <a:fld id="{300C807A-7B03-C94D-B8C3-DC74E00366AF}" type="datetimeFigureOut">
              <a:rPr lang="en-US" smtClean="0"/>
              <a:t>10/28/2024</a:t>
            </a:fld>
            <a:endParaRPr lang="en-US"/>
          </a:p>
        </p:txBody>
      </p:sp>
      <p:sp>
        <p:nvSpPr>
          <p:cNvPr id="5" name="Footer Placeholder 4">
            <a:extLst>
              <a:ext uri="{FF2B5EF4-FFF2-40B4-BE49-F238E27FC236}">
                <a16:creationId xmlns:a16="http://schemas.microsoft.com/office/drawing/2014/main" id="{A137C66B-04A2-3887-7CEC-FFD226BD7B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78A30-93B4-105D-7AB9-CF801886A2DD}"/>
              </a:ext>
            </a:extLst>
          </p:cNvPr>
          <p:cNvSpPr>
            <a:spLocks noGrp="1"/>
          </p:cNvSpPr>
          <p:nvPr>
            <p:ph type="sldNum" sz="quarter" idx="12"/>
          </p:nvPr>
        </p:nvSpPr>
        <p:spPr/>
        <p:txBody>
          <a:bodyPr/>
          <a:lstStyle/>
          <a:p>
            <a:fld id="{90C58594-0F5B-684B-A819-46F338580916}" type="slidenum">
              <a:rPr lang="en-US" smtClean="0"/>
              <a:t>‹#›</a:t>
            </a:fld>
            <a:endParaRPr lang="en-US"/>
          </a:p>
        </p:txBody>
      </p:sp>
    </p:spTree>
    <p:extLst>
      <p:ext uri="{BB962C8B-B14F-4D97-AF65-F5344CB8AC3E}">
        <p14:creationId xmlns:p14="http://schemas.microsoft.com/office/powerpoint/2010/main" val="1562726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5C0C3-D136-B993-47CC-C4612B58BA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B09F53-0CB4-E53F-63FD-937F3809D4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F7326-640B-116D-511E-0E8989502623}"/>
              </a:ext>
            </a:extLst>
          </p:cNvPr>
          <p:cNvSpPr>
            <a:spLocks noGrp="1"/>
          </p:cNvSpPr>
          <p:nvPr>
            <p:ph type="dt" sz="half" idx="10"/>
          </p:nvPr>
        </p:nvSpPr>
        <p:spPr/>
        <p:txBody>
          <a:bodyPr/>
          <a:lstStyle/>
          <a:p>
            <a:fld id="{300C807A-7B03-C94D-B8C3-DC74E00366AF}" type="datetimeFigureOut">
              <a:rPr lang="en-US" smtClean="0"/>
              <a:t>10/28/2024</a:t>
            </a:fld>
            <a:endParaRPr lang="en-US"/>
          </a:p>
        </p:txBody>
      </p:sp>
      <p:sp>
        <p:nvSpPr>
          <p:cNvPr id="5" name="Footer Placeholder 4">
            <a:extLst>
              <a:ext uri="{FF2B5EF4-FFF2-40B4-BE49-F238E27FC236}">
                <a16:creationId xmlns:a16="http://schemas.microsoft.com/office/drawing/2014/main" id="{F5C05547-99B2-6647-4814-0BE8EDF01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F9C01B-305B-A36C-4E54-AB512AA00A2C}"/>
              </a:ext>
            </a:extLst>
          </p:cNvPr>
          <p:cNvSpPr>
            <a:spLocks noGrp="1"/>
          </p:cNvSpPr>
          <p:nvPr>
            <p:ph type="sldNum" sz="quarter" idx="12"/>
          </p:nvPr>
        </p:nvSpPr>
        <p:spPr/>
        <p:txBody>
          <a:bodyPr/>
          <a:lstStyle/>
          <a:p>
            <a:fld id="{90C58594-0F5B-684B-A819-46F338580916}" type="slidenum">
              <a:rPr lang="en-US" smtClean="0"/>
              <a:t>‹#›</a:t>
            </a:fld>
            <a:endParaRPr lang="en-US"/>
          </a:p>
        </p:txBody>
      </p:sp>
    </p:spTree>
    <p:extLst>
      <p:ext uri="{BB962C8B-B14F-4D97-AF65-F5344CB8AC3E}">
        <p14:creationId xmlns:p14="http://schemas.microsoft.com/office/powerpoint/2010/main" val="1014141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BB815-CC7C-76DD-E07E-2425922E2A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FAABFC-A6F6-D40D-942E-A7231A21900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774EF0-7F0C-2AA0-245F-DD7566BB42C4}"/>
              </a:ext>
            </a:extLst>
          </p:cNvPr>
          <p:cNvSpPr>
            <a:spLocks noGrp="1"/>
          </p:cNvSpPr>
          <p:nvPr>
            <p:ph type="dt" sz="half" idx="10"/>
          </p:nvPr>
        </p:nvSpPr>
        <p:spPr/>
        <p:txBody>
          <a:bodyPr/>
          <a:lstStyle/>
          <a:p>
            <a:fld id="{300C807A-7B03-C94D-B8C3-DC74E00366AF}" type="datetimeFigureOut">
              <a:rPr lang="en-US" smtClean="0"/>
              <a:t>10/28/2024</a:t>
            </a:fld>
            <a:endParaRPr lang="en-US"/>
          </a:p>
        </p:txBody>
      </p:sp>
      <p:sp>
        <p:nvSpPr>
          <p:cNvPr id="5" name="Footer Placeholder 4">
            <a:extLst>
              <a:ext uri="{FF2B5EF4-FFF2-40B4-BE49-F238E27FC236}">
                <a16:creationId xmlns:a16="http://schemas.microsoft.com/office/drawing/2014/main" id="{01BAB6C6-6AFE-8F72-57C9-944DCB2A7B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95C5EC-24ED-1406-AFF4-29031CAD95CB}"/>
              </a:ext>
            </a:extLst>
          </p:cNvPr>
          <p:cNvSpPr>
            <a:spLocks noGrp="1"/>
          </p:cNvSpPr>
          <p:nvPr>
            <p:ph type="sldNum" sz="quarter" idx="12"/>
          </p:nvPr>
        </p:nvSpPr>
        <p:spPr/>
        <p:txBody>
          <a:bodyPr/>
          <a:lstStyle/>
          <a:p>
            <a:fld id="{90C58594-0F5B-684B-A819-46F338580916}" type="slidenum">
              <a:rPr lang="en-US" smtClean="0"/>
              <a:t>‹#›</a:t>
            </a:fld>
            <a:endParaRPr lang="en-US"/>
          </a:p>
        </p:txBody>
      </p:sp>
    </p:spTree>
    <p:extLst>
      <p:ext uri="{BB962C8B-B14F-4D97-AF65-F5344CB8AC3E}">
        <p14:creationId xmlns:p14="http://schemas.microsoft.com/office/powerpoint/2010/main" val="2454733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C9802-4AD1-818E-0612-A2F78222BE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73DB7A-C836-577A-17F3-02C56151E1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78B4D5-BC80-BD61-2CB7-D12E0C322F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3047C0-E189-881A-9B87-BA6008D9B16A}"/>
              </a:ext>
            </a:extLst>
          </p:cNvPr>
          <p:cNvSpPr>
            <a:spLocks noGrp="1"/>
          </p:cNvSpPr>
          <p:nvPr>
            <p:ph type="dt" sz="half" idx="10"/>
          </p:nvPr>
        </p:nvSpPr>
        <p:spPr/>
        <p:txBody>
          <a:bodyPr/>
          <a:lstStyle/>
          <a:p>
            <a:fld id="{300C807A-7B03-C94D-B8C3-DC74E00366AF}" type="datetimeFigureOut">
              <a:rPr lang="en-US" smtClean="0"/>
              <a:t>10/28/2024</a:t>
            </a:fld>
            <a:endParaRPr lang="en-US"/>
          </a:p>
        </p:txBody>
      </p:sp>
      <p:sp>
        <p:nvSpPr>
          <p:cNvPr id="6" name="Footer Placeholder 5">
            <a:extLst>
              <a:ext uri="{FF2B5EF4-FFF2-40B4-BE49-F238E27FC236}">
                <a16:creationId xmlns:a16="http://schemas.microsoft.com/office/drawing/2014/main" id="{10747E5C-FD40-509E-F717-5AAA563E45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3D57AA-D3BB-7382-631B-F64F358860F5}"/>
              </a:ext>
            </a:extLst>
          </p:cNvPr>
          <p:cNvSpPr>
            <a:spLocks noGrp="1"/>
          </p:cNvSpPr>
          <p:nvPr>
            <p:ph type="sldNum" sz="quarter" idx="12"/>
          </p:nvPr>
        </p:nvSpPr>
        <p:spPr/>
        <p:txBody>
          <a:bodyPr/>
          <a:lstStyle/>
          <a:p>
            <a:fld id="{90C58594-0F5B-684B-A819-46F338580916}" type="slidenum">
              <a:rPr lang="en-US" smtClean="0"/>
              <a:t>‹#›</a:t>
            </a:fld>
            <a:endParaRPr lang="en-US"/>
          </a:p>
        </p:txBody>
      </p:sp>
    </p:spTree>
    <p:extLst>
      <p:ext uri="{BB962C8B-B14F-4D97-AF65-F5344CB8AC3E}">
        <p14:creationId xmlns:p14="http://schemas.microsoft.com/office/powerpoint/2010/main" val="74906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E11B-F4F8-14FD-B75D-120D031E32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6C88F0-DB0F-B413-F935-DC9D463564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2BD51A-EC66-314E-127F-9B9EEC0641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26E42A-DC69-1DEC-C2E2-017581DA9A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243226-3497-BD50-5A7F-7A09EC165D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7CB952-28A0-63C9-EC81-2B287CCEF052}"/>
              </a:ext>
            </a:extLst>
          </p:cNvPr>
          <p:cNvSpPr>
            <a:spLocks noGrp="1"/>
          </p:cNvSpPr>
          <p:nvPr>
            <p:ph type="dt" sz="half" idx="10"/>
          </p:nvPr>
        </p:nvSpPr>
        <p:spPr/>
        <p:txBody>
          <a:bodyPr/>
          <a:lstStyle/>
          <a:p>
            <a:fld id="{300C807A-7B03-C94D-B8C3-DC74E00366AF}" type="datetimeFigureOut">
              <a:rPr lang="en-US" smtClean="0"/>
              <a:t>10/28/2024</a:t>
            </a:fld>
            <a:endParaRPr lang="en-US"/>
          </a:p>
        </p:txBody>
      </p:sp>
      <p:sp>
        <p:nvSpPr>
          <p:cNvPr id="8" name="Footer Placeholder 7">
            <a:extLst>
              <a:ext uri="{FF2B5EF4-FFF2-40B4-BE49-F238E27FC236}">
                <a16:creationId xmlns:a16="http://schemas.microsoft.com/office/drawing/2014/main" id="{0298962C-9560-9F98-10DB-EAABF8D481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BE1784-36B8-E5AE-3344-64B576D31E44}"/>
              </a:ext>
            </a:extLst>
          </p:cNvPr>
          <p:cNvSpPr>
            <a:spLocks noGrp="1"/>
          </p:cNvSpPr>
          <p:nvPr>
            <p:ph type="sldNum" sz="quarter" idx="12"/>
          </p:nvPr>
        </p:nvSpPr>
        <p:spPr/>
        <p:txBody>
          <a:bodyPr/>
          <a:lstStyle/>
          <a:p>
            <a:fld id="{90C58594-0F5B-684B-A819-46F338580916}" type="slidenum">
              <a:rPr lang="en-US" smtClean="0"/>
              <a:t>‹#›</a:t>
            </a:fld>
            <a:endParaRPr lang="en-US"/>
          </a:p>
        </p:txBody>
      </p:sp>
    </p:spTree>
    <p:extLst>
      <p:ext uri="{BB962C8B-B14F-4D97-AF65-F5344CB8AC3E}">
        <p14:creationId xmlns:p14="http://schemas.microsoft.com/office/powerpoint/2010/main" val="1717729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2A44C-17D9-70A6-6BD8-BD0B97EE44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4B607E-F3E2-BFDA-930F-6AD4CF767E67}"/>
              </a:ext>
            </a:extLst>
          </p:cNvPr>
          <p:cNvSpPr>
            <a:spLocks noGrp="1"/>
          </p:cNvSpPr>
          <p:nvPr>
            <p:ph type="dt" sz="half" idx="10"/>
          </p:nvPr>
        </p:nvSpPr>
        <p:spPr/>
        <p:txBody>
          <a:bodyPr/>
          <a:lstStyle/>
          <a:p>
            <a:fld id="{300C807A-7B03-C94D-B8C3-DC74E00366AF}" type="datetimeFigureOut">
              <a:rPr lang="en-US" smtClean="0"/>
              <a:t>10/28/2024</a:t>
            </a:fld>
            <a:endParaRPr lang="en-US"/>
          </a:p>
        </p:txBody>
      </p:sp>
      <p:sp>
        <p:nvSpPr>
          <p:cNvPr id="4" name="Footer Placeholder 3">
            <a:extLst>
              <a:ext uri="{FF2B5EF4-FFF2-40B4-BE49-F238E27FC236}">
                <a16:creationId xmlns:a16="http://schemas.microsoft.com/office/drawing/2014/main" id="{84024605-4E1C-C545-F796-49B4841DE9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548040-D0A6-D2FC-EE46-018ED5C35983}"/>
              </a:ext>
            </a:extLst>
          </p:cNvPr>
          <p:cNvSpPr>
            <a:spLocks noGrp="1"/>
          </p:cNvSpPr>
          <p:nvPr>
            <p:ph type="sldNum" sz="quarter" idx="12"/>
          </p:nvPr>
        </p:nvSpPr>
        <p:spPr/>
        <p:txBody>
          <a:bodyPr/>
          <a:lstStyle/>
          <a:p>
            <a:fld id="{90C58594-0F5B-684B-A819-46F338580916}" type="slidenum">
              <a:rPr lang="en-US" smtClean="0"/>
              <a:t>‹#›</a:t>
            </a:fld>
            <a:endParaRPr lang="en-US"/>
          </a:p>
        </p:txBody>
      </p:sp>
    </p:spTree>
    <p:extLst>
      <p:ext uri="{BB962C8B-B14F-4D97-AF65-F5344CB8AC3E}">
        <p14:creationId xmlns:p14="http://schemas.microsoft.com/office/powerpoint/2010/main" val="2207547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661E1D-4717-698C-E24E-73F2D1A4826F}"/>
              </a:ext>
            </a:extLst>
          </p:cNvPr>
          <p:cNvSpPr>
            <a:spLocks noGrp="1"/>
          </p:cNvSpPr>
          <p:nvPr>
            <p:ph type="dt" sz="half" idx="10"/>
          </p:nvPr>
        </p:nvSpPr>
        <p:spPr/>
        <p:txBody>
          <a:bodyPr/>
          <a:lstStyle/>
          <a:p>
            <a:fld id="{300C807A-7B03-C94D-B8C3-DC74E00366AF}" type="datetimeFigureOut">
              <a:rPr lang="en-US" smtClean="0"/>
              <a:t>10/28/2024</a:t>
            </a:fld>
            <a:endParaRPr lang="en-US"/>
          </a:p>
        </p:txBody>
      </p:sp>
      <p:sp>
        <p:nvSpPr>
          <p:cNvPr id="3" name="Footer Placeholder 2">
            <a:extLst>
              <a:ext uri="{FF2B5EF4-FFF2-40B4-BE49-F238E27FC236}">
                <a16:creationId xmlns:a16="http://schemas.microsoft.com/office/drawing/2014/main" id="{34890B6B-8CDC-D703-811D-C72325F657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FDBD66-9BC6-CC0A-42D3-4A4B412D1571}"/>
              </a:ext>
            </a:extLst>
          </p:cNvPr>
          <p:cNvSpPr>
            <a:spLocks noGrp="1"/>
          </p:cNvSpPr>
          <p:nvPr>
            <p:ph type="sldNum" sz="quarter" idx="12"/>
          </p:nvPr>
        </p:nvSpPr>
        <p:spPr/>
        <p:txBody>
          <a:bodyPr/>
          <a:lstStyle/>
          <a:p>
            <a:fld id="{90C58594-0F5B-684B-A819-46F338580916}" type="slidenum">
              <a:rPr lang="en-US" smtClean="0"/>
              <a:t>‹#›</a:t>
            </a:fld>
            <a:endParaRPr lang="en-US"/>
          </a:p>
        </p:txBody>
      </p:sp>
    </p:spTree>
    <p:extLst>
      <p:ext uri="{BB962C8B-B14F-4D97-AF65-F5344CB8AC3E}">
        <p14:creationId xmlns:p14="http://schemas.microsoft.com/office/powerpoint/2010/main" val="381674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6396D-0DCD-EE91-0D8E-7F5B99CB8F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35F5F2-14FC-2798-4133-530FC0D8B1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8D9E62-9289-56E1-9FAC-EAC0FD3D36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25A271-1A90-1788-E7AA-38F121284E43}"/>
              </a:ext>
            </a:extLst>
          </p:cNvPr>
          <p:cNvSpPr>
            <a:spLocks noGrp="1"/>
          </p:cNvSpPr>
          <p:nvPr>
            <p:ph type="dt" sz="half" idx="10"/>
          </p:nvPr>
        </p:nvSpPr>
        <p:spPr/>
        <p:txBody>
          <a:bodyPr/>
          <a:lstStyle/>
          <a:p>
            <a:fld id="{300C807A-7B03-C94D-B8C3-DC74E00366AF}" type="datetimeFigureOut">
              <a:rPr lang="en-US" smtClean="0"/>
              <a:t>10/28/2024</a:t>
            </a:fld>
            <a:endParaRPr lang="en-US"/>
          </a:p>
        </p:txBody>
      </p:sp>
      <p:sp>
        <p:nvSpPr>
          <p:cNvPr id="6" name="Footer Placeholder 5">
            <a:extLst>
              <a:ext uri="{FF2B5EF4-FFF2-40B4-BE49-F238E27FC236}">
                <a16:creationId xmlns:a16="http://schemas.microsoft.com/office/drawing/2014/main" id="{8057DE0B-1F20-5E92-9274-A5F4728711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E9A897-552A-D313-ACC0-D825FA525779}"/>
              </a:ext>
            </a:extLst>
          </p:cNvPr>
          <p:cNvSpPr>
            <a:spLocks noGrp="1"/>
          </p:cNvSpPr>
          <p:nvPr>
            <p:ph type="sldNum" sz="quarter" idx="12"/>
          </p:nvPr>
        </p:nvSpPr>
        <p:spPr/>
        <p:txBody>
          <a:bodyPr/>
          <a:lstStyle/>
          <a:p>
            <a:fld id="{90C58594-0F5B-684B-A819-46F338580916}" type="slidenum">
              <a:rPr lang="en-US" smtClean="0"/>
              <a:t>‹#›</a:t>
            </a:fld>
            <a:endParaRPr lang="en-US"/>
          </a:p>
        </p:txBody>
      </p:sp>
    </p:spTree>
    <p:extLst>
      <p:ext uri="{BB962C8B-B14F-4D97-AF65-F5344CB8AC3E}">
        <p14:creationId xmlns:p14="http://schemas.microsoft.com/office/powerpoint/2010/main" val="1256498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D7DB3-1B2A-C2FC-4CDD-CCDE8006B4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94A881-1D71-ED30-51FA-A0A2B2C0D1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E2D54F-D288-E613-7736-628E88C9C1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09A4B1-5444-73B5-222D-94DE6D990111}"/>
              </a:ext>
            </a:extLst>
          </p:cNvPr>
          <p:cNvSpPr>
            <a:spLocks noGrp="1"/>
          </p:cNvSpPr>
          <p:nvPr>
            <p:ph type="dt" sz="half" idx="10"/>
          </p:nvPr>
        </p:nvSpPr>
        <p:spPr/>
        <p:txBody>
          <a:bodyPr/>
          <a:lstStyle/>
          <a:p>
            <a:fld id="{300C807A-7B03-C94D-B8C3-DC74E00366AF}" type="datetimeFigureOut">
              <a:rPr lang="en-US" smtClean="0"/>
              <a:t>10/28/2024</a:t>
            </a:fld>
            <a:endParaRPr lang="en-US"/>
          </a:p>
        </p:txBody>
      </p:sp>
      <p:sp>
        <p:nvSpPr>
          <p:cNvPr id="6" name="Footer Placeholder 5">
            <a:extLst>
              <a:ext uri="{FF2B5EF4-FFF2-40B4-BE49-F238E27FC236}">
                <a16:creationId xmlns:a16="http://schemas.microsoft.com/office/drawing/2014/main" id="{21C5EDAC-7E53-C4A2-7D08-224055A93E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4C2ACB-375A-1FF2-7E8C-4C5202D78D92}"/>
              </a:ext>
            </a:extLst>
          </p:cNvPr>
          <p:cNvSpPr>
            <a:spLocks noGrp="1"/>
          </p:cNvSpPr>
          <p:nvPr>
            <p:ph type="sldNum" sz="quarter" idx="12"/>
          </p:nvPr>
        </p:nvSpPr>
        <p:spPr/>
        <p:txBody>
          <a:bodyPr/>
          <a:lstStyle/>
          <a:p>
            <a:fld id="{90C58594-0F5B-684B-A819-46F338580916}" type="slidenum">
              <a:rPr lang="en-US" smtClean="0"/>
              <a:t>‹#›</a:t>
            </a:fld>
            <a:endParaRPr lang="en-US"/>
          </a:p>
        </p:txBody>
      </p:sp>
    </p:spTree>
    <p:extLst>
      <p:ext uri="{BB962C8B-B14F-4D97-AF65-F5344CB8AC3E}">
        <p14:creationId xmlns:p14="http://schemas.microsoft.com/office/powerpoint/2010/main" val="1610711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33F225-8F86-1240-D4A4-E9D1C38A27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37426F-C2FD-9BEB-D000-8607C8BE13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DB56AA-5ED3-D660-BB9E-9815D362FE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00C807A-7B03-C94D-B8C3-DC74E00366AF}" type="datetimeFigureOut">
              <a:rPr lang="en-US" smtClean="0"/>
              <a:t>10/28/2024</a:t>
            </a:fld>
            <a:endParaRPr lang="en-US"/>
          </a:p>
        </p:txBody>
      </p:sp>
      <p:sp>
        <p:nvSpPr>
          <p:cNvPr id="5" name="Footer Placeholder 4">
            <a:extLst>
              <a:ext uri="{FF2B5EF4-FFF2-40B4-BE49-F238E27FC236}">
                <a16:creationId xmlns:a16="http://schemas.microsoft.com/office/drawing/2014/main" id="{E862E42E-B7D5-51EB-072D-BB4B2D2D73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EE1539D-0FA0-C642-DC34-DCE19FB72D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0C58594-0F5B-684B-A819-46F338580916}" type="slidenum">
              <a:rPr lang="en-US" smtClean="0"/>
              <a:t>‹#›</a:t>
            </a:fld>
            <a:endParaRPr lang="en-US"/>
          </a:p>
        </p:txBody>
      </p:sp>
    </p:spTree>
    <p:extLst>
      <p:ext uri="{BB962C8B-B14F-4D97-AF65-F5344CB8AC3E}">
        <p14:creationId xmlns:p14="http://schemas.microsoft.com/office/powerpoint/2010/main" val="1621751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get-connected.fnal.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76CE7-2CCD-7EE8-4374-7E2B29E2B58E}"/>
              </a:ext>
            </a:extLst>
          </p:cNvPr>
          <p:cNvSpPr>
            <a:spLocks noGrp="1"/>
          </p:cNvSpPr>
          <p:nvPr>
            <p:ph type="ctrTitle"/>
          </p:nvPr>
        </p:nvSpPr>
        <p:spPr/>
        <p:txBody>
          <a:bodyPr/>
          <a:lstStyle/>
          <a:p>
            <a:r>
              <a:rPr lang="en-US" dirty="0" err="1"/>
              <a:t>NuFact</a:t>
            </a:r>
            <a:r>
              <a:rPr lang="en-US" dirty="0"/>
              <a:t> 2024 Fermilab Tour Planning</a:t>
            </a:r>
          </a:p>
        </p:txBody>
      </p:sp>
      <p:sp>
        <p:nvSpPr>
          <p:cNvPr id="3" name="Subtitle 2">
            <a:extLst>
              <a:ext uri="{FF2B5EF4-FFF2-40B4-BE49-F238E27FC236}">
                <a16:creationId xmlns:a16="http://schemas.microsoft.com/office/drawing/2014/main" id="{74826996-B3DA-4B06-C508-4C8B223711E2}"/>
              </a:ext>
            </a:extLst>
          </p:cNvPr>
          <p:cNvSpPr>
            <a:spLocks noGrp="1"/>
          </p:cNvSpPr>
          <p:nvPr>
            <p:ph type="subTitle" idx="1"/>
          </p:nvPr>
        </p:nvSpPr>
        <p:spPr/>
        <p:txBody>
          <a:bodyPr/>
          <a:lstStyle/>
          <a:p>
            <a:r>
              <a:rPr lang="en-US" dirty="0"/>
              <a:t>Sudeshna Ganguly</a:t>
            </a:r>
          </a:p>
          <a:p>
            <a:r>
              <a:rPr lang="en-US" dirty="0" err="1"/>
              <a:t>Linyan</a:t>
            </a:r>
            <a:r>
              <a:rPr lang="en-US" dirty="0"/>
              <a:t> Wan</a:t>
            </a:r>
          </a:p>
          <a:p>
            <a:r>
              <a:rPr lang="en-US" dirty="0"/>
              <a:t>Meghna Bhattacharya</a:t>
            </a:r>
          </a:p>
        </p:txBody>
      </p:sp>
    </p:spTree>
    <p:extLst>
      <p:ext uri="{BB962C8B-B14F-4D97-AF65-F5344CB8AC3E}">
        <p14:creationId xmlns:p14="http://schemas.microsoft.com/office/powerpoint/2010/main" val="1147724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41FA1-81E1-A0CC-2383-5F28294D526C}"/>
              </a:ext>
            </a:extLst>
          </p:cNvPr>
          <p:cNvSpPr>
            <a:spLocks noGrp="1"/>
          </p:cNvSpPr>
          <p:nvPr>
            <p:ph type="title"/>
          </p:nvPr>
        </p:nvSpPr>
        <p:spPr/>
        <p:txBody>
          <a:bodyPr/>
          <a:lstStyle/>
          <a:p>
            <a:r>
              <a:rPr lang="en-US" dirty="0"/>
              <a:t>The 25</a:t>
            </a:r>
            <a:r>
              <a:rPr lang="en-US" baseline="30000" dirty="0"/>
              <a:t>th</a:t>
            </a:r>
            <a:r>
              <a:rPr lang="en-US" dirty="0"/>
              <a:t> International Workshop on Neutrinos from Accelerators</a:t>
            </a:r>
          </a:p>
        </p:txBody>
      </p:sp>
      <p:pic>
        <p:nvPicPr>
          <p:cNvPr id="5" name="Content Placeholder 4" descr="A group of people posing for a photo&#10;&#10;Description automatically generated">
            <a:extLst>
              <a:ext uri="{FF2B5EF4-FFF2-40B4-BE49-F238E27FC236}">
                <a16:creationId xmlns:a16="http://schemas.microsoft.com/office/drawing/2014/main" id="{9F2966CC-CE11-9D19-2842-1EA523353642}"/>
              </a:ext>
            </a:extLst>
          </p:cNvPr>
          <p:cNvPicPr>
            <a:picLocks noGrp="1" noChangeAspect="1"/>
          </p:cNvPicPr>
          <p:nvPr>
            <p:ph idx="1"/>
          </p:nvPr>
        </p:nvPicPr>
        <p:blipFill>
          <a:blip r:embed="rId2"/>
          <a:stretch>
            <a:fillRect/>
          </a:stretch>
        </p:blipFill>
        <p:spPr>
          <a:xfrm>
            <a:off x="2254250" y="1854994"/>
            <a:ext cx="7683500" cy="4292600"/>
          </a:xfrm>
        </p:spPr>
      </p:pic>
    </p:spTree>
    <p:extLst>
      <p:ext uri="{BB962C8B-B14F-4D97-AF65-F5344CB8AC3E}">
        <p14:creationId xmlns:p14="http://schemas.microsoft.com/office/powerpoint/2010/main" val="3582015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00A2-8AE6-2A07-DAEE-B067018A9449}"/>
              </a:ext>
            </a:extLst>
          </p:cNvPr>
          <p:cNvSpPr>
            <a:spLocks noGrp="1"/>
          </p:cNvSpPr>
          <p:nvPr>
            <p:ph type="title"/>
          </p:nvPr>
        </p:nvSpPr>
        <p:spPr/>
        <p:txBody>
          <a:bodyPr/>
          <a:lstStyle/>
          <a:p>
            <a:r>
              <a:rPr lang="en-US" dirty="0"/>
              <a:t>Fermilab tour</a:t>
            </a:r>
          </a:p>
        </p:txBody>
      </p:sp>
      <p:sp>
        <p:nvSpPr>
          <p:cNvPr id="3" name="Content Placeholder 2">
            <a:extLst>
              <a:ext uri="{FF2B5EF4-FFF2-40B4-BE49-F238E27FC236}">
                <a16:creationId xmlns:a16="http://schemas.microsoft.com/office/drawing/2014/main" id="{D3D759AE-A0F8-C7DA-4AA8-EC29FD5FC8E3}"/>
              </a:ext>
            </a:extLst>
          </p:cNvPr>
          <p:cNvSpPr>
            <a:spLocks noGrp="1"/>
          </p:cNvSpPr>
          <p:nvPr>
            <p:ph idx="1"/>
          </p:nvPr>
        </p:nvSpPr>
        <p:spPr/>
        <p:txBody>
          <a:bodyPr>
            <a:normAutofit fontScale="77500" lnSpcReduction="20000"/>
          </a:bodyPr>
          <a:lstStyle/>
          <a:p>
            <a:pPr algn="l">
              <a:buFont typeface="+mj-lt"/>
              <a:buAutoNum type="arabicPeriod"/>
            </a:pPr>
            <a:r>
              <a:rPr lang="en-US" b="0" i="0" dirty="0">
                <a:solidFill>
                  <a:srgbClr val="1D1C1D"/>
                </a:solidFill>
                <a:effectLst/>
                <a:latin typeface="Slack-Lato"/>
              </a:rPr>
              <a:t>New Muon Labs (FAST/IOTA) 2:30 - 2:45</a:t>
            </a:r>
          </a:p>
          <a:p>
            <a:pPr algn="l">
              <a:buFont typeface="+mj-lt"/>
              <a:buAutoNum type="arabicPeriod"/>
            </a:pPr>
            <a:r>
              <a:rPr lang="en-US" b="0" i="0" dirty="0">
                <a:solidFill>
                  <a:srgbClr val="1D1C1D"/>
                </a:solidFill>
                <a:effectLst/>
                <a:latin typeface="Slack-Lato"/>
              </a:rPr>
              <a:t>PAB - 2:50 - 3:05</a:t>
            </a:r>
          </a:p>
          <a:p>
            <a:pPr algn="l">
              <a:buFont typeface="+mj-lt"/>
              <a:buAutoNum type="arabicPeriod"/>
            </a:pPr>
            <a:r>
              <a:rPr lang="en-US" b="0" i="0" dirty="0">
                <a:solidFill>
                  <a:srgbClr val="1D1C1D"/>
                </a:solidFill>
                <a:effectLst/>
                <a:latin typeface="Slack-Lato"/>
              </a:rPr>
              <a:t>ICB - 3:10 - 3:25</a:t>
            </a:r>
          </a:p>
          <a:p>
            <a:pPr algn="l">
              <a:buFont typeface="+mj-lt"/>
              <a:buAutoNum type="arabicPeriod"/>
            </a:pPr>
            <a:r>
              <a:rPr lang="en-US" b="0" i="0" dirty="0">
                <a:solidFill>
                  <a:srgbClr val="1D1C1D"/>
                </a:solidFill>
                <a:effectLst/>
                <a:latin typeface="Slack-Lato"/>
              </a:rPr>
              <a:t>WH </a:t>
            </a:r>
            <a:r>
              <a:rPr lang="en-US" b="0" i="0" dirty="0" err="1">
                <a:solidFill>
                  <a:srgbClr val="1D1C1D"/>
                </a:solidFill>
                <a:effectLst/>
                <a:latin typeface="Slack-Lato"/>
              </a:rPr>
              <a:t>break+walk</a:t>
            </a:r>
            <a:r>
              <a:rPr lang="en-US" b="0" i="0" dirty="0">
                <a:solidFill>
                  <a:srgbClr val="1D1C1D"/>
                </a:solidFill>
                <a:effectLst/>
                <a:latin typeface="Slack-Lato"/>
              </a:rPr>
              <a:t> to MCR - 3:30 -3:40</a:t>
            </a:r>
          </a:p>
          <a:p>
            <a:pPr algn="l">
              <a:buFont typeface="+mj-lt"/>
              <a:buAutoNum type="arabicPeriod"/>
            </a:pPr>
            <a:r>
              <a:rPr lang="en-US" b="0" i="0" dirty="0">
                <a:solidFill>
                  <a:srgbClr val="1D1C1D"/>
                </a:solidFill>
                <a:effectLst/>
                <a:latin typeface="Slack-Lato"/>
              </a:rPr>
              <a:t>MCR - 3:40 -3:50</a:t>
            </a:r>
          </a:p>
          <a:p>
            <a:pPr algn="l">
              <a:buFont typeface="+mj-lt"/>
              <a:buAutoNum type="arabicPeriod"/>
            </a:pPr>
            <a:r>
              <a:rPr lang="en-US" b="0" i="0" dirty="0">
                <a:solidFill>
                  <a:srgbClr val="1D1C1D"/>
                </a:solidFill>
                <a:effectLst/>
                <a:latin typeface="Slack-Lato"/>
              </a:rPr>
              <a:t>SBND - 4:00 drop off subgroup 1 (with </a:t>
            </a:r>
            <a:r>
              <a:rPr lang="en-US" b="0" i="0" dirty="0" err="1">
                <a:solidFill>
                  <a:srgbClr val="1D1C1D"/>
                </a:solidFill>
                <a:effectLst/>
                <a:latin typeface="Slack-Lato"/>
              </a:rPr>
              <a:t>Linyan</a:t>
            </a:r>
            <a:r>
              <a:rPr lang="en-US" b="0" i="0" dirty="0">
                <a:solidFill>
                  <a:srgbClr val="1D1C1D"/>
                </a:solidFill>
                <a:effectLst/>
                <a:latin typeface="Slack-Lato"/>
              </a:rPr>
              <a:t>)</a:t>
            </a:r>
          </a:p>
          <a:p>
            <a:pPr algn="l">
              <a:buFont typeface="+mj-lt"/>
              <a:buAutoNum type="arabicPeriod"/>
            </a:pPr>
            <a:r>
              <a:rPr lang="en-US" b="0" i="0" dirty="0">
                <a:solidFill>
                  <a:srgbClr val="1D1C1D"/>
                </a:solidFill>
                <a:effectLst/>
                <a:latin typeface="Slack-Lato"/>
              </a:rPr>
              <a:t>2x2 - 4:05 drop off subgroup 2 (with Meghna or Sudeshna)</a:t>
            </a:r>
          </a:p>
          <a:p>
            <a:pPr algn="l">
              <a:buFont typeface="+mj-lt"/>
              <a:buAutoNum type="arabicPeriod"/>
            </a:pPr>
            <a:r>
              <a:rPr lang="en-US" b="0" i="0" dirty="0">
                <a:solidFill>
                  <a:srgbClr val="1D1C1D"/>
                </a:solidFill>
                <a:effectLst/>
                <a:latin typeface="Slack-Lato"/>
              </a:rPr>
              <a:t>SBND - 4:20 pick up subgroup 1 (with </a:t>
            </a:r>
            <a:r>
              <a:rPr lang="en-US" b="0" i="0" dirty="0" err="1">
                <a:solidFill>
                  <a:srgbClr val="1D1C1D"/>
                </a:solidFill>
                <a:effectLst/>
                <a:latin typeface="Slack-Lato"/>
              </a:rPr>
              <a:t>Linyan</a:t>
            </a:r>
            <a:r>
              <a:rPr lang="en-US" b="0" i="0" dirty="0">
                <a:solidFill>
                  <a:srgbClr val="1D1C1D"/>
                </a:solidFill>
                <a:effectLst/>
                <a:latin typeface="Slack-Lato"/>
              </a:rPr>
              <a:t>)</a:t>
            </a:r>
          </a:p>
          <a:p>
            <a:pPr algn="l">
              <a:buFont typeface="+mj-lt"/>
              <a:buAutoNum type="arabicPeriod"/>
            </a:pPr>
            <a:r>
              <a:rPr lang="en-US" b="0" i="0" dirty="0">
                <a:solidFill>
                  <a:srgbClr val="1D1C1D"/>
                </a:solidFill>
                <a:effectLst/>
                <a:latin typeface="Slack-Lato"/>
              </a:rPr>
              <a:t>2x2 - 4:25 drop off subgroup 1 (with </a:t>
            </a:r>
            <a:r>
              <a:rPr lang="en-US" b="0" i="0" dirty="0" err="1">
                <a:solidFill>
                  <a:srgbClr val="1D1C1D"/>
                </a:solidFill>
                <a:effectLst/>
                <a:latin typeface="Slack-Lato"/>
              </a:rPr>
              <a:t>Linyan</a:t>
            </a:r>
            <a:r>
              <a:rPr lang="en-US" b="0" i="0" dirty="0">
                <a:solidFill>
                  <a:srgbClr val="1D1C1D"/>
                </a:solidFill>
                <a:effectLst/>
                <a:latin typeface="Slack-Lato"/>
              </a:rPr>
              <a:t>), pick up subgroup2 (with M or S)</a:t>
            </a:r>
          </a:p>
          <a:p>
            <a:pPr algn="l">
              <a:buFont typeface="+mj-lt"/>
              <a:buAutoNum type="arabicPeriod"/>
            </a:pPr>
            <a:r>
              <a:rPr lang="en-US" b="0" i="0" dirty="0">
                <a:solidFill>
                  <a:srgbClr val="1D1C1D"/>
                </a:solidFill>
                <a:effectLst/>
                <a:latin typeface="Slack-Lato"/>
              </a:rPr>
              <a:t>SBND - 4:30 drop off subgroup 2 (with M or S)</a:t>
            </a:r>
          </a:p>
          <a:p>
            <a:pPr algn="l">
              <a:buFont typeface="+mj-lt"/>
              <a:buAutoNum type="arabicPeriod"/>
            </a:pPr>
            <a:r>
              <a:rPr lang="en-US" b="0" i="0" dirty="0">
                <a:solidFill>
                  <a:srgbClr val="1D1C1D"/>
                </a:solidFill>
                <a:effectLst/>
                <a:latin typeface="Slack-Lato"/>
              </a:rPr>
              <a:t>2X2 - 4:55 pick up subgroup 1 (with </a:t>
            </a:r>
            <a:r>
              <a:rPr lang="en-US" b="0" i="0" dirty="0" err="1">
                <a:solidFill>
                  <a:srgbClr val="1D1C1D"/>
                </a:solidFill>
                <a:effectLst/>
                <a:latin typeface="Slack-Lato"/>
              </a:rPr>
              <a:t>Linyan</a:t>
            </a:r>
            <a:r>
              <a:rPr lang="en-US" b="0" i="0" dirty="0">
                <a:solidFill>
                  <a:srgbClr val="1D1C1D"/>
                </a:solidFill>
                <a:effectLst/>
                <a:latin typeface="Slack-Lato"/>
              </a:rPr>
              <a:t>)</a:t>
            </a:r>
          </a:p>
          <a:p>
            <a:pPr algn="l">
              <a:buFont typeface="+mj-lt"/>
              <a:buAutoNum type="arabicPeriod"/>
            </a:pPr>
            <a:r>
              <a:rPr lang="en-US" b="0" i="0" dirty="0">
                <a:solidFill>
                  <a:srgbClr val="1D1C1D"/>
                </a:solidFill>
                <a:effectLst/>
                <a:latin typeface="Slack-Lato"/>
              </a:rPr>
              <a:t>SBND - 5:00 pick up subgroup 2 (with M or S)</a:t>
            </a:r>
          </a:p>
          <a:p>
            <a:endParaRPr lang="en-US" dirty="0"/>
          </a:p>
        </p:txBody>
      </p:sp>
    </p:spTree>
    <p:extLst>
      <p:ext uri="{BB962C8B-B14F-4D97-AF65-F5344CB8AC3E}">
        <p14:creationId xmlns:p14="http://schemas.microsoft.com/office/powerpoint/2010/main" val="1490091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AF62F-460B-C006-BB9A-FDBA49E1F3BD}"/>
              </a:ext>
            </a:extLst>
          </p:cNvPr>
          <p:cNvSpPr>
            <a:spLocks noGrp="1"/>
          </p:cNvSpPr>
          <p:nvPr>
            <p:ph type="title"/>
          </p:nvPr>
        </p:nvSpPr>
        <p:spPr/>
        <p:txBody>
          <a:bodyPr/>
          <a:lstStyle/>
          <a:p>
            <a:r>
              <a:rPr lang="en-US" dirty="0"/>
              <a:t>Processes We went through</a:t>
            </a:r>
          </a:p>
        </p:txBody>
      </p:sp>
      <p:sp>
        <p:nvSpPr>
          <p:cNvPr id="3" name="Content Placeholder 2">
            <a:extLst>
              <a:ext uri="{FF2B5EF4-FFF2-40B4-BE49-F238E27FC236}">
                <a16:creationId xmlns:a16="http://schemas.microsoft.com/office/drawing/2014/main" id="{28F43CA6-566F-39DC-F093-B0482CAC64AE}"/>
              </a:ext>
            </a:extLst>
          </p:cNvPr>
          <p:cNvSpPr>
            <a:spLocks noGrp="1"/>
          </p:cNvSpPr>
          <p:nvPr>
            <p:ph idx="1"/>
          </p:nvPr>
        </p:nvSpPr>
        <p:spPr/>
        <p:txBody>
          <a:bodyPr>
            <a:normAutofit fontScale="92500" lnSpcReduction="20000"/>
          </a:bodyPr>
          <a:lstStyle/>
          <a:p>
            <a:r>
              <a:rPr lang="en-US" dirty="0" err="1"/>
              <a:t>Linyan</a:t>
            </a:r>
            <a:r>
              <a:rPr lang="en-US" dirty="0"/>
              <a:t> filled out tour request application form, she was in charge of approving tour requests from the guests through indico</a:t>
            </a:r>
          </a:p>
          <a:p>
            <a:r>
              <a:rPr lang="en-US" dirty="0"/>
              <a:t>Meghna, Sudeshna took training to escort foreign nationals </a:t>
            </a:r>
          </a:p>
          <a:p>
            <a:r>
              <a:rPr lang="en-US" dirty="0"/>
              <a:t>Worked with Jessica Christiansen from Global Services </a:t>
            </a:r>
          </a:p>
          <a:p>
            <a:pPr marL="0" indent="0">
              <a:buNone/>
            </a:pPr>
            <a:r>
              <a:rPr lang="en-US" dirty="0"/>
              <a:t>	Special shout out to her for being extremely helpful and guiding us through the process</a:t>
            </a:r>
          </a:p>
          <a:p>
            <a:r>
              <a:rPr lang="en-US" dirty="0"/>
              <a:t>Jessica provided us with a detailed Fermilab map, that we used to guide our tour bus driver</a:t>
            </a:r>
          </a:p>
          <a:p>
            <a:r>
              <a:rPr lang="en-US" dirty="0"/>
              <a:t>Badges were also ready to be picked up on the day, visitors just had to show their REAL-ID</a:t>
            </a:r>
          </a:p>
          <a:p>
            <a:r>
              <a:rPr lang="en-US" b="1" dirty="0"/>
              <a:t>These experiences are all positive and we want to highlight that!</a:t>
            </a:r>
          </a:p>
        </p:txBody>
      </p:sp>
    </p:spTree>
    <p:extLst>
      <p:ext uri="{BB962C8B-B14F-4D97-AF65-F5344CB8AC3E}">
        <p14:creationId xmlns:p14="http://schemas.microsoft.com/office/powerpoint/2010/main" val="692236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B2927-4711-45DF-D1CE-5FD805B5114A}"/>
              </a:ext>
            </a:extLst>
          </p:cNvPr>
          <p:cNvSpPr>
            <a:spLocks noGrp="1"/>
          </p:cNvSpPr>
          <p:nvPr>
            <p:ph type="title"/>
          </p:nvPr>
        </p:nvSpPr>
        <p:spPr/>
        <p:txBody>
          <a:bodyPr/>
          <a:lstStyle/>
          <a:p>
            <a:r>
              <a:rPr lang="en-US" dirty="0"/>
              <a:t>Difficulties</a:t>
            </a:r>
          </a:p>
        </p:txBody>
      </p:sp>
      <p:sp>
        <p:nvSpPr>
          <p:cNvPr id="3" name="Content Placeholder 2">
            <a:extLst>
              <a:ext uri="{FF2B5EF4-FFF2-40B4-BE49-F238E27FC236}">
                <a16:creationId xmlns:a16="http://schemas.microsoft.com/office/drawing/2014/main" id="{D91630AF-E6D2-181D-45B7-AA89B643E9D7}"/>
              </a:ext>
            </a:extLst>
          </p:cNvPr>
          <p:cNvSpPr>
            <a:spLocks noGrp="1"/>
          </p:cNvSpPr>
          <p:nvPr>
            <p:ph idx="1"/>
          </p:nvPr>
        </p:nvSpPr>
        <p:spPr>
          <a:xfrm>
            <a:off x="838200" y="1269571"/>
            <a:ext cx="10515600" cy="4889671"/>
          </a:xfrm>
        </p:spPr>
        <p:txBody>
          <a:bodyPr>
            <a:normAutofit fontScale="70000" lnSpcReduction="20000"/>
          </a:bodyPr>
          <a:lstStyle/>
          <a:p>
            <a:r>
              <a:rPr lang="en-US" dirty="0"/>
              <a:t>Security at the Village gate was unaware that we were coming, they were surprised to see such a large bus carrying 32 people coming to site</a:t>
            </a:r>
          </a:p>
          <a:p>
            <a:r>
              <a:rPr lang="en-US" dirty="0"/>
              <a:t>Our expectation was that the security would know of our arrival, bypass the long scanning QR-code process at the gate and usher us to the badging office at Aspen East </a:t>
            </a:r>
          </a:p>
          <a:p>
            <a:r>
              <a:rPr lang="en-US" dirty="0"/>
              <a:t>We had a printed copy of registrant list to show the security </a:t>
            </a:r>
          </a:p>
          <a:p>
            <a:r>
              <a:rPr lang="en-US" dirty="0"/>
              <a:t>Security looked at our various emails (between Jessica and us) and then came inside the bus and asked everyone to show their QR code – this added extra 15-20 mins to our schedule</a:t>
            </a:r>
          </a:p>
          <a:p>
            <a:r>
              <a:rPr lang="en-US" dirty="0"/>
              <a:t>We had to remove 2/3 tour locations and cancel on the tour guides at the last moment</a:t>
            </a:r>
          </a:p>
          <a:p>
            <a:r>
              <a:rPr lang="en-US" b="1" dirty="0"/>
              <a:t>Once, we were inside Aspen East, the badging process was handled very smoothly</a:t>
            </a:r>
          </a:p>
          <a:p>
            <a:r>
              <a:rPr lang="en-US" dirty="0"/>
              <a:t>Later, when a group of us was in 2X2 (guided by Sudeshna and Meghna) and another group was in SBND-ND (guided by </a:t>
            </a:r>
            <a:r>
              <a:rPr lang="en-US" dirty="0" err="1"/>
              <a:t>Linyan</a:t>
            </a:r>
            <a:r>
              <a:rPr lang="en-US" dirty="0"/>
              <a:t>), the bus was parked outside of SBND-ND, security asked </a:t>
            </a:r>
            <a:r>
              <a:rPr lang="en-US" dirty="0" err="1"/>
              <a:t>Linyan</a:t>
            </a:r>
            <a:r>
              <a:rPr lang="en-US" dirty="0"/>
              <a:t> to stay with the driver inside the bus at all times. Also, asked her to finish the tour and leave asap</a:t>
            </a:r>
          </a:p>
          <a:p>
            <a:r>
              <a:rPr lang="en-US" dirty="0"/>
              <a:t>She communicated these issues to us via phone, we went back and forth for a while trying to find a number to call to have any guidance</a:t>
            </a:r>
            <a:br>
              <a:rPr lang="en-US" dirty="0"/>
            </a:br>
            <a:r>
              <a:rPr lang="en-US" dirty="0"/>
              <a:t>In the mean time, security agreed to let us finish the tour as long as </a:t>
            </a:r>
            <a:r>
              <a:rPr lang="en-US" dirty="0" err="1"/>
              <a:t>Linyan</a:t>
            </a:r>
            <a:r>
              <a:rPr lang="en-US" dirty="0"/>
              <a:t> stayed inside the bus</a:t>
            </a: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424885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88E19-4F55-8BCF-E4FE-92FF5309FA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EC110C-A3A5-D43D-999C-0F04E7AF476D}"/>
              </a:ext>
            </a:extLst>
          </p:cNvPr>
          <p:cNvSpPr>
            <a:spLocks noGrp="1"/>
          </p:cNvSpPr>
          <p:nvPr>
            <p:ph type="title"/>
          </p:nvPr>
        </p:nvSpPr>
        <p:spPr/>
        <p:txBody>
          <a:bodyPr/>
          <a:lstStyle/>
          <a:p>
            <a:r>
              <a:rPr lang="en-US" dirty="0"/>
              <a:t>Difficulties</a:t>
            </a:r>
          </a:p>
        </p:txBody>
      </p:sp>
      <p:sp>
        <p:nvSpPr>
          <p:cNvPr id="3" name="Content Placeholder 2">
            <a:extLst>
              <a:ext uri="{FF2B5EF4-FFF2-40B4-BE49-F238E27FC236}">
                <a16:creationId xmlns:a16="http://schemas.microsoft.com/office/drawing/2014/main" id="{4492EEAD-2F7E-5207-D3B8-596BED518A4B}"/>
              </a:ext>
            </a:extLst>
          </p:cNvPr>
          <p:cNvSpPr>
            <a:spLocks noGrp="1"/>
          </p:cNvSpPr>
          <p:nvPr>
            <p:ph idx="1"/>
          </p:nvPr>
        </p:nvSpPr>
        <p:spPr>
          <a:xfrm>
            <a:off x="838199" y="1603204"/>
            <a:ext cx="10604157" cy="5094158"/>
          </a:xfrm>
        </p:spPr>
        <p:txBody>
          <a:bodyPr>
            <a:normAutofit fontScale="77500" lnSpcReduction="20000"/>
          </a:bodyPr>
          <a:lstStyle/>
          <a:p>
            <a:r>
              <a:rPr lang="en-US" dirty="0"/>
              <a:t>We could not find any emergency phone number to call the Global services webpage: </a:t>
            </a:r>
            <a:r>
              <a:rPr lang="en-US" dirty="0">
                <a:hlinkClick r:id="rId2"/>
              </a:rPr>
              <a:t>https://get-connected.fnal.gov</a:t>
            </a:r>
            <a:endParaRPr lang="en-US" dirty="0"/>
          </a:p>
          <a:p>
            <a:r>
              <a:rPr lang="en-US" dirty="0"/>
              <a:t>Steve Hahn found some instruction from somewhere to call X2345 in case of any emergency</a:t>
            </a:r>
          </a:p>
          <a:p>
            <a:r>
              <a:rPr lang="en-US" dirty="0"/>
              <a:t>We called them and left a voice message, but never received a call-back</a:t>
            </a:r>
          </a:p>
          <a:p>
            <a:r>
              <a:rPr lang="en-US" dirty="0"/>
              <a:t>Sudeshna looked up the phone number for ASPEN EAST but no one picked up</a:t>
            </a:r>
          </a:p>
          <a:p>
            <a:r>
              <a:rPr lang="en-US" dirty="0"/>
              <a:t>During these chaotic “calling each other and calling different numbers”, we just decided to finish our tour as soon as group2 returned from underground. We could not take group 2 to SBND-ND. They only saw 2x2</a:t>
            </a:r>
          </a:p>
          <a:p>
            <a:r>
              <a:rPr lang="en-US" dirty="0"/>
              <a:t>We spoke with a security officer a week later about this experience and they told us that we made a mistake in our tour request application by not mentioning that we would be crossing the radiation gate. Though we have given the locations where we would take our guests and from the names, it should have been apparent</a:t>
            </a:r>
          </a:p>
          <a:p>
            <a:r>
              <a:rPr lang="en-US" dirty="0"/>
              <a:t>Overall, we were impressed by how fast badging was handled, but it seemed that there was some disconnect between badging office and security. In the least, we imagined that they would be aware of our arrival </a:t>
            </a: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9602837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85</TotalTime>
  <Words>711</Words>
  <Application>Microsoft Office PowerPoint</Application>
  <PresentationFormat>Widescreen</PresentationFormat>
  <Paragraphs>53</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Aptos</vt:lpstr>
      <vt:lpstr>Aptos Display</vt:lpstr>
      <vt:lpstr>Arial</vt:lpstr>
      <vt:lpstr>Slack-Lato</vt:lpstr>
      <vt:lpstr>Office Theme</vt:lpstr>
      <vt:lpstr>NuFact 2024 Fermilab Tour Planning</vt:lpstr>
      <vt:lpstr>The 25th International Workshop on Neutrinos from Accelerators</vt:lpstr>
      <vt:lpstr>Fermilab tour</vt:lpstr>
      <vt:lpstr>Processes We went through</vt:lpstr>
      <vt:lpstr>Difficulties</vt:lpstr>
      <vt:lpstr>Difficulties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NuFact 2024 Fermilab Tour Planning</dc:title>
  <dc:creator>Sudeshna Ganguly</dc:creator>
  <cp:lastModifiedBy>Vaia Papadimitriou</cp:lastModifiedBy>
  <cp:revision>5</cp:revision>
  <dcterms:created xsi:type="dcterms:W3CDTF">2024-10-28T19:02:10Z</dcterms:created>
  <dcterms:modified xsi:type="dcterms:W3CDTF">2024-10-28T22:26:18Z</dcterms:modified>
</cp:coreProperties>
</file>