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664" r:id="rId2"/>
  </p:sldMasterIdLst>
  <p:notesMasterIdLst>
    <p:notesMasterId r:id="rId13"/>
  </p:notesMasterIdLst>
  <p:sldIdLst>
    <p:sldId id="2076" r:id="rId3"/>
    <p:sldId id="2094" r:id="rId4"/>
    <p:sldId id="2099" r:id="rId5"/>
    <p:sldId id="2095" r:id="rId6"/>
    <p:sldId id="2096" r:id="rId7"/>
    <p:sldId id="2097" r:id="rId8"/>
    <p:sldId id="2089" r:id="rId9"/>
    <p:sldId id="2084" r:id="rId10"/>
    <p:sldId id="2092" r:id="rId11"/>
    <p:sldId id="2098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74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 preserve="1" userDrawn="1">
  <p:cSld name="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1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380144" y="475760"/>
            <a:ext cx="11599523" cy="0"/>
          </a:xfrm>
          <a:prstGeom prst="straightConnector1">
            <a:avLst/>
          </a:prstGeom>
          <a:noFill/>
          <a:ln w="1905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287676" y="5728951"/>
            <a:ext cx="11691991" cy="0"/>
          </a:xfrm>
          <a:prstGeom prst="straightConnector1">
            <a:avLst/>
          </a:prstGeom>
          <a:noFill/>
          <a:ln w="2540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090" y="41084"/>
            <a:ext cx="1810669" cy="3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 SLAC">
            <a:extLst>
              <a:ext uri="{FF2B5EF4-FFF2-40B4-BE49-F238E27FC236}">
                <a16:creationId xmlns:a16="http://schemas.microsoft.com/office/drawing/2014/main" id="{F265CE88-FE25-609F-026A-67C8DCFAE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039" y="6047721"/>
            <a:ext cx="2302769" cy="66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BFACA-55E0-716E-CDED-6BB78C6D8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5" y="6058047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27 September 2024</a:t>
            </a:r>
          </a:p>
          <a:p>
            <a:r>
              <a:rPr lang="en-US" dirty="0"/>
              <a:t>T. Markiewicz/SLAC</a:t>
            </a: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title" idx="4294967295"/>
          </p:nvPr>
        </p:nvSpPr>
        <p:spPr>
          <a:xfrm>
            <a:off x="846305" y="1328928"/>
            <a:ext cx="11056937" cy="10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TMS Detector Steel and Detector Dimensions</a:t>
            </a:r>
            <a:br>
              <a:rPr lang="en-US" sz="2800" dirty="0"/>
            </a:br>
            <a:r>
              <a:rPr lang="en-US" sz="2800" dirty="0"/>
              <a:t>for the PDR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BC6D-9918-7F24-00D2-5F041BF9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18A2-FA9F-43C8-CA45-15A7B1BF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440BD-8465-877A-D094-2E731C86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4397C-7C88-BFFD-D0D6-CD1843A7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52176-D593-91A9-4601-7EB6BBEC2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36mm bar width set by horizontal counters</a:t>
            </a:r>
          </a:p>
          <a:p>
            <a:pPr lvl="1"/>
            <a:r>
              <a:rPr lang="en-US" dirty="0"/>
              <a:t>Given specified clearances “only” 50mm clearance to coil slots</a:t>
            </a:r>
          </a:p>
          <a:p>
            <a:r>
              <a:rPr lang="en-US" dirty="0"/>
              <a:t>Given extra long scintillator (3300, 3500) we can expand the 150mm “readout” if required. A design of this region and the cable handling is required pre-PDR.</a:t>
            </a:r>
          </a:p>
          <a:p>
            <a:r>
              <a:rPr lang="en-US" dirty="0"/>
              <a:t>Engineers should specify dead region required at far end </a:t>
            </a:r>
          </a:p>
          <a:p>
            <a:r>
              <a:rPr lang="en-US" dirty="0"/>
              <a:t>X vs. U, V and #Y counters and their locations TBD</a:t>
            </a:r>
          </a:p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Is the scintillator thickness 16mm or 17mm? (I have seen both in presentations)</a:t>
            </a:r>
          </a:p>
          <a:p>
            <a:pPr lvl="2"/>
            <a:r>
              <a:rPr lang="en-US" dirty="0"/>
              <a:t>At meeting thought (TBC) is 16mm is correct (with glue between Aluminum &amp; counter needing 1mm)</a:t>
            </a:r>
          </a:p>
          <a:p>
            <a:pPr lvl="1"/>
            <a:r>
              <a:rPr lang="en-US" dirty="0"/>
              <a:t>Do we agree on 1.4mm fiber? At meeting, answer is YES</a:t>
            </a:r>
          </a:p>
          <a:p>
            <a:pPr lvl="2"/>
            <a:r>
              <a:rPr lang="en-US" dirty="0"/>
              <a:t>Does not affect steel but we should order a die and scintillator asap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8323"/>
            <a:ext cx="5796280" cy="353799"/>
          </a:xfrm>
        </p:spPr>
        <p:txBody>
          <a:bodyPr/>
          <a:lstStyle/>
          <a:p>
            <a:r>
              <a:rPr lang="en-US" dirty="0"/>
              <a:t>Two Ways of achieving required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331AB-1C7B-FEF4-0DA7-CCC03857D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909" y="492123"/>
            <a:ext cx="96579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5E7E6F-7763-B535-2D7B-A318A066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9" y="2445188"/>
            <a:ext cx="11936088" cy="2996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E8335-AD2A-2DB9-6FEA-0C38914D2E40}"/>
              </a:ext>
            </a:extLst>
          </p:cNvPr>
          <p:cNvSpPr txBox="1"/>
          <p:nvPr/>
        </p:nvSpPr>
        <p:spPr>
          <a:xfrm>
            <a:off x="856343" y="667657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Coils stick out 350mm each side</a:t>
            </a:r>
          </a:p>
          <a:p>
            <a:r>
              <a:rPr lang="en-US" dirty="0"/>
              <a:t>First-Last Plate must be &lt;= 8017-700=7317mm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D83E5-16A1-C1BE-7F62-02B1ED395BD9}"/>
              </a:ext>
            </a:extLst>
          </p:cNvPr>
          <p:cNvSpPr txBox="1"/>
          <p:nvPr/>
        </p:nvSpPr>
        <p:spPr>
          <a:xfrm>
            <a:off x="1204384" y="1991648"/>
            <a:ext cx="43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80mm Less steel, 93 internal detector planes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24C4F-C291-9D03-250D-4B0373F04602}"/>
              </a:ext>
            </a:extLst>
          </p:cNvPr>
          <p:cNvSpPr txBox="1"/>
          <p:nvPr/>
        </p:nvSpPr>
        <p:spPr>
          <a:xfrm>
            <a:off x="6843184" y="1546537"/>
            <a:ext cx="438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 as many 80mm steel plates at rear</a:t>
            </a:r>
          </a:p>
          <a:p>
            <a:r>
              <a:rPr lang="en-US" dirty="0"/>
              <a:t>91 internal detector planes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4BFE18-B77F-F36D-97CB-5ECE5991944B}"/>
              </a:ext>
            </a:extLst>
          </p:cNvPr>
          <p:cNvSpPr/>
          <p:nvPr/>
        </p:nvSpPr>
        <p:spPr>
          <a:xfrm>
            <a:off x="6352032" y="1313988"/>
            <a:ext cx="5462016" cy="4343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DFFF-E80D-01F6-FCC3-BDE8E9EA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and NDLAr Acceptance vs. Muon Momentum for CDR Configuration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52FE5-A6C3-3C79-35D6-8764ABC5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9C28E-C082-597F-6DE9-725E6E74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6F2D2-0270-38F3-CA48-3AAE50F3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34453-0617-9B18-116D-BF795745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056259"/>
            <a:ext cx="6873240" cy="5028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C1C18-9A73-A893-3773-37B0F5BD89CD}"/>
              </a:ext>
            </a:extLst>
          </p:cNvPr>
          <p:cNvSpPr txBox="1"/>
          <p:nvPr/>
        </p:nvSpPr>
        <p:spPr>
          <a:xfrm>
            <a:off x="780288" y="1524000"/>
            <a:ext cx="2194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PDR plan we reduce steel from 3000mm to 2750mm</a:t>
            </a:r>
          </a:p>
          <a:p>
            <a:endParaRPr lang="en-US" dirty="0"/>
          </a:p>
          <a:p>
            <a:r>
              <a:rPr lang="en-US" dirty="0"/>
              <a:t>Expect the end point of 6 GeV/c to reduce to 5.5 GeV/c and still meet the ~5 GeV Acceptance Requirement</a:t>
            </a:r>
          </a:p>
          <a:p>
            <a:endParaRPr lang="en-US" dirty="0"/>
          </a:p>
          <a:p>
            <a:r>
              <a:rPr lang="en-US" dirty="0"/>
              <a:t>Scaling by 2670mm would take 6 GeV/c to 5.34 GeV/c, probably also acceptable</a:t>
            </a:r>
          </a:p>
        </p:txBody>
      </p:sp>
    </p:spTree>
    <p:extLst>
      <p:ext uri="{BB962C8B-B14F-4D97-AF65-F5344CB8AC3E}">
        <p14:creationId xmlns:p14="http://schemas.microsoft.com/office/powerpoint/2010/main" val="209045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A48B-B812-B7CC-639D-71BAEAD1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Pattern: Green=50x15mm, Blue=34x40mm,Red=8x80mm, Gaps=50mm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D47A5-6B50-7B9F-6EDE-7BBBB93E46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C190-9C69-1919-9ACC-4EEC7A6E9A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FA11-CA88-16A4-A70E-1EFCDAB472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3FA45-5C1A-9937-80D0-0A23EB56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85399" y="362850"/>
            <a:ext cx="5021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A48B-B812-B7CC-639D-71BAEAD1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Pattern: Plan View of TMS in 8017mm allotted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D47A5-6B50-7B9F-6EDE-7BBBB93E46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C190-9C69-1919-9ACC-4EEC7A6E9A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FA11-CA88-16A4-A70E-1EFCDAB472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9E38-415D-BC6A-0AED-64A99DAC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02" y="1079567"/>
            <a:ext cx="10188461" cy="50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67B2-573C-FE6C-ED13-8AA90D09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1E300-99AF-FB13-CE81-1AFAFEA5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E25FB-8EB2-5740-CA0B-5A858B42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29A3A-9A23-743B-B36E-BF75DCB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B2976-2D8F-CF79-832A-BE92522A198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# Cassettes = 2 (in front) + 91 (interior) + 1 behind = 94</a:t>
            </a:r>
          </a:p>
          <a:p>
            <a:r>
              <a:rPr lang="en-US" dirty="0"/>
              <a:t>Channels=192 x 94 = 18048</a:t>
            </a:r>
          </a:p>
          <a:p>
            <a:r>
              <a:rPr lang="en-US" dirty="0"/>
              <a:t>CAEN 5202s = 18048/64 = 282</a:t>
            </a:r>
          </a:p>
          <a:p>
            <a:r>
              <a:rPr lang="en-US" dirty="0"/>
              <a:t>CAEN Conversions Boxes = 282/6 = 47</a:t>
            </a:r>
          </a:p>
        </p:txBody>
      </p:sp>
    </p:spTree>
    <p:extLst>
      <p:ext uri="{BB962C8B-B14F-4D97-AF65-F5344CB8AC3E}">
        <p14:creationId xmlns:p14="http://schemas.microsoft.com/office/powerpoint/2010/main" val="17950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3DF0-E4DD-29BC-7FA1-77FB7FD3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A757-8F38-67D5-4F44-8149B53059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C582-9867-B007-6C41-9C6ECDFED0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FB630-9C2F-185C-4757-490E059CE6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3D521-DA9A-D6B2-865B-92233D615373}"/>
              </a:ext>
            </a:extLst>
          </p:cNvPr>
          <p:cNvSpPr/>
          <p:nvPr/>
        </p:nvSpPr>
        <p:spPr>
          <a:xfrm>
            <a:off x="5394671" y="829056"/>
            <a:ext cx="1176818" cy="53888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3CBB0-0AF0-2C05-F53F-99911FB9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93" y="922019"/>
            <a:ext cx="7358803" cy="52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138323"/>
            <a:ext cx="3874008" cy="646957"/>
          </a:xfrm>
        </p:spPr>
        <p:txBody>
          <a:bodyPr/>
          <a:lstStyle/>
          <a:p>
            <a:r>
              <a:rPr lang="en-US" dirty="0"/>
              <a:t>U Counter Dimensions “7m”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2A7DE-FB94-5538-2673-A976AEBC7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86" y="125681"/>
            <a:ext cx="7772400" cy="617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8646A-1BB4-4D3B-D38D-D9278865E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781050"/>
            <a:ext cx="3352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8323"/>
            <a:ext cx="4325111" cy="646957"/>
          </a:xfrm>
        </p:spPr>
        <p:txBody>
          <a:bodyPr/>
          <a:lstStyle/>
          <a:p>
            <a:r>
              <a:rPr lang="en-US" dirty="0"/>
              <a:t>Horizontal Counter Dimensions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PDR Parameters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9DB0F-8E6F-4035-8D33-5B6EC283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92" y="182244"/>
            <a:ext cx="7772400" cy="6106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BC86FB-AAEA-A2EA-B3B6-C6E99FF7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7450"/>
            <a:ext cx="3352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117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58108</TotalTime>
  <Words>454</Words>
  <Application>Microsoft Macintosh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Lucida Grande</vt:lpstr>
      <vt:lpstr>LBNF Template_051215</vt:lpstr>
      <vt:lpstr>LBNF Content-Footer Theme</vt:lpstr>
      <vt:lpstr>TMS Detector Steel and Detector Dimensions for the PDR</vt:lpstr>
      <vt:lpstr>Two Ways of achieving required length</vt:lpstr>
      <vt:lpstr>TMS and NDLAr Acceptance vs. Muon Momentum for CDR Configuration</vt:lpstr>
      <vt:lpstr>Plate Pattern: Green=50x15mm, Blue=34x40mm,Red=8x80mm, Gaps=50mm </vt:lpstr>
      <vt:lpstr>Plate Pattern: Plan View of TMS in 8017mm allotted space</vt:lpstr>
      <vt:lpstr>Numbers</vt:lpstr>
      <vt:lpstr>Numerical Comparison</vt:lpstr>
      <vt:lpstr>U Counter Dimensions “7m”</vt:lpstr>
      <vt:lpstr>Horizontal Counter Dimensions</vt:lpstr>
      <vt:lpstr>Comments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Markiewicz, Thomas</cp:lastModifiedBy>
  <cp:revision>541</cp:revision>
  <dcterms:created xsi:type="dcterms:W3CDTF">2020-12-01T05:45:47Z</dcterms:created>
  <dcterms:modified xsi:type="dcterms:W3CDTF">2024-10-09T22:03:27Z</dcterms:modified>
</cp:coreProperties>
</file>