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618" r:id="rId3"/>
    <p:sldId id="623" r:id="rId4"/>
    <p:sldId id="621" r:id="rId5"/>
    <p:sldId id="627" r:id="rId6"/>
    <p:sldId id="624" r:id="rId7"/>
    <p:sldId id="600" r:id="rId8"/>
    <p:sldId id="614" r:id="rId9"/>
    <p:sldId id="599" r:id="rId10"/>
    <p:sldId id="602" r:id="rId11"/>
    <p:sldId id="625" r:id="rId12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160" d="100"/>
          <a:sy n="160" d="100"/>
        </p:scale>
        <p:origin x="1722" y="13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sch\Desktop\2024%20shutdown\Copy%20of%20progress%20chart%202024%20shutdown_2week_shutdow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sch\Desktop\2024%20shutdown\Copy%20of%20progress%20chart%202024%20shutdown_2week_shutdow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sch\Desktop\2024%20shutdown\progress%20chart%202024%20shutdow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3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F9-4336-925B-39272CB437A3}"/>
              </c:ext>
            </c:extLst>
          </c:dPt>
          <c:dPt>
            <c:idx val="1"/>
            <c:bubble3D val="0"/>
            <c:spPr>
              <a:solidFill>
                <a:schemeClr val="accent2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F9-4336-925B-39272CB437A3}"/>
              </c:ext>
            </c:extLst>
          </c:dPt>
          <c:dPt>
            <c:idx val="2"/>
            <c:bubble3D val="0"/>
            <c:spPr>
              <a:solidFill>
                <a:schemeClr val="accent2">
                  <a:shade val="4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F9-4336-925B-39272CB437A3}"/>
              </c:ext>
            </c:extLst>
          </c:dPt>
          <c:dPt>
            <c:idx val="3"/>
            <c:bubble3D val="0"/>
            <c:spPr>
              <a:solidFill>
                <a:schemeClr val="accent2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F9-4336-925B-39272CB437A3}"/>
              </c:ext>
            </c:extLst>
          </c:dPt>
          <c:dPt>
            <c:idx val="4"/>
            <c:bubble3D val="0"/>
            <c:spPr>
              <a:solidFill>
                <a:schemeClr val="accent2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F9-4336-925B-39272CB437A3}"/>
              </c:ext>
            </c:extLst>
          </c:dPt>
          <c:dPt>
            <c:idx val="5"/>
            <c:bubble3D val="0"/>
            <c:spPr>
              <a:solidFill>
                <a:schemeClr val="accent2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F9-4336-925B-39272CB437A3}"/>
              </c:ext>
            </c:extLst>
          </c:dPt>
          <c:dPt>
            <c:idx val="6"/>
            <c:bubble3D val="0"/>
            <c:spPr>
              <a:solidFill>
                <a:schemeClr val="accent2">
                  <a:shade val="7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FF9-4336-925B-39272CB437A3}"/>
              </c:ext>
            </c:extLst>
          </c:dPt>
          <c:dPt>
            <c:idx val="7"/>
            <c:bubble3D val="0"/>
            <c:spPr>
              <a:solidFill>
                <a:schemeClr val="accent2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FF9-4336-925B-39272CB437A3}"/>
              </c:ext>
            </c:extLst>
          </c:dPt>
          <c:dPt>
            <c:idx val="8"/>
            <c:bubble3D val="0"/>
            <c:spPr>
              <a:solidFill>
                <a:schemeClr val="accent2">
                  <a:shade val="8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FF9-4336-925B-39272CB437A3}"/>
              </c:ext>
            </c:extLst>
          </c:dPt>
          <c:dPt>
            <c:idx val="9"/>
            <c:bubble3D val="0"/>
            <c:spPr>
              <a:solidFill>
                <a:schemeClr val="accent2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FF9-4336-925B-39272CB437A3}"/>
              </c:ext>
            </c:extLst>
          </c:dPt>
          <c:dPt>
            <c:idx val="1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FF9-4336-925B-39272CB437A3}"/>
              </c:ext>
            </c:extLst>
          </c:dPt>
          <c:dPt>
            <c:idx val="11"/>
            <c:bubble3D val="0"/>
            <c:spPr>
              <a:solidFill>
                <a:schemeClr val="accent2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FF9-4336-925B-39272CB437A3}"/>
              </c:ext>
            </c:extLst>
          </c:dPt>
          <c:dPt>
            <c:idx val="12"/>
            <c:bubble3D val="0"/>
            <c:spPr>
              <a:solidFill>
                <a:schemeClr val="accent2">
                  <a:tint val="8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FF9-4336-925B-39272CB437A3}"/>
              </c:ext>
            </c:extLst>
          </c:dPt>
          <c:dPt>
            <c:idx val="13"/>
            <c:bubble3D val="0"/>
            <c:spPr>
              <a:solidFill>
                <a:schemeClr val="accent2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FF9-4336-925B-39272CB437A3}"/>
              </c:ext>
            </c:extLst>
          </c:dPt>
          <c:dPt>
            <c:idx val="14"/>
            <c:bubble3D val="0"/>
            <c:spPr>
              <a:solidFill>
                <a:schemeClr val="accent2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FF9-4336-925B-39272CB437A3}"/>
              </c:ext>
            </c:extLst>
          </c:dPt>
          <c:dPt>
            <c:idx val="15"/>
            <c:bubble3D val="0"/>
            <c:spPr>
              <a:solidFill>
                <a:schemeClr val="accent2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FF9-4336-925B-39272CB437A3}"/>
              </c:ext>
            </c:extLst>
          </c:dPt>
          <c:dPt>
            <c:idx val="16"/>
            <c:bubble3D val="0"/>
            <c:spPr>
              <a:solidFill>
                <a:schemeClr val="accent2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FF9-4336-925B-39272CB437A3}"/>
              </c:ext>
            </c:extLst>
          </c:dPt>
          <c:dPt>
            <c:idx val="17"/>
            <c:bubble3D val="0"/>
            <c:spPr>
              <a:solidFill>
                <a:schemeClr val="accent2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FF9-4336-925B-39272CB437A3}"/>
              </c:ext>
            </c:extLst>
          </c:dPt>
          <c:dPt>
            <c:idx val="18"/>
            <c:bubble3D val="0"/>
            <c:spPr>
              <a:solidFill>
                <a:schemeClr val="accent2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6FF9-4336-925B-39272CB437A3}"/>
              </c:ext>
            </c:extLst>
          </c:dPt>
          <c:dPt>
            <c:idx val="19"/>
            <c:bubble3D val="0"/>
            <c:spPr>
              <a:solidFill>
                <a:schemeClr val="accent2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6FF9-4336-925B-39272CB437A3}"/>
              </c:ext>
            </c:extLst>
          </c:dPt>
          <c:dPt>
            <c:idx val="20"/>
            <c:bubble3D val="0"/>
            <c:spPr>
              <a:solidFill>
                <a:schemeClr val="accent2">
                  <a:tint val="3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6FF9-4336-925B-39272CB437A3}"/>
              </c:ext>
            </c:extLst>
          </c:dPt>
          <c:val>
            <c:numLit>
              <c:formatCode>General</c:formatCode>
              <c:ptCount val="21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  <c:pt idx="2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A-6FF9-4336-925B-39272CB43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doughnutChart>
        <c:varyColors val="1"/>
        <c:ser>
          <c:idx val="1"/>
          <c:order val="1"/>
          <c:tx>
            <c:strRef>
              <c:f>progess!$M$5</c:f>
              <c:strCache>
                <c:ptCount val="1"/>
                <c:pt idx="0">
                  <c:v>Planned Work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6FF9-4336-925B-39272CB437A3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6FF9-4336-925B-39272CB437A3}"/>
              </c:ext>
            </c:extLst>
          </c:dPt>
          <c:val>
            <c:numRef>
              <c:f>progess!$N$5:$O$5</c:f>
              <c:numCache>
                <c:formatCode>0%</c:formatCode>
                <c:ptCount val="2"/>
                <c:pt idx="0" formatCode="0.0%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6FF9-4336-925B-39272CB43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3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9C-4C98-A488-5150151663F9}"/>
              </c:ext>
            </c:extLst>
          </c:dPt>
          <c:dPt>
            <c:idx val="1"/>
            <c:bubble3D val="0"/>
            <c:spPr>
              <a:solidFill>
                <a:schemeClr val="accent6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9C-4C98-A488-5150151663F9}"/>
              </c:ext>
            </c:extLst>
          </c:dPt>
          <c:dPt>
            <c:idx val="2"/>
            <c:bubble3D val="0"/>
            <c:spPr>
              <a:solidFill>
                <a:schemeClr val="accent6">
                  <a:shade val="4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9C-4C98-A488-5150151663F9}"/>
              </c:ext>
            </c:extLst>
          </c:dPt>
          <c:dPt>
            <c:idx val="3"/>
            <c:bubble3D val="0"/>
            <c:spPr>
              <a:solidFill>
                <a:schemeClr val="accent6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9C-4C98-A488-5150151663F9}"/>
              </c:ext>
            </c:extLst>
          </c:dPt>
          <c:dPt>
            <c:idx val="4"/>
            <c:bubble3D val="0"/>
            <c:spPr>
              <a:solidFill>
                <a:schemeClr val="accent6">
                  <a:shade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9C-4C98-A488-5150151663F9}"/>
              </c:ext>
            </c:extLst>
          </c:dPt>
          <c:dPt>
            <c:idx val="5"/>
            <c:bubble3D val="0"/>
            <c:spPr>
              <a:solidFill>
                <a:schemeClr val="accent6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9C-4C98-A488-5150151663F9}"/>
              </c:ext>
            </c:extLst>
          </c:dPt>
          <c:dPt>
            <c:idx val="6"/>
            <c:bubble3D val="0"/>
            <c:spPr>
              <a:solidFill>
                <a:schemeClr val="accent6">
                  <a:shade val="7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F9C-4C98-A488-5150151663F9}"/>
              </c:ext>
            </c:extLst>
          </c:dPt>
          <c:dPt>
            <c:idx val="7"/>
            <c:bubble3D val="0"/>
            <c:spPr>
              <a:solidFill>
                <a:schemeClr val="accent6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F9C-4C98-A488-5150151663F9}"/>
              </c:ext>
            </c:extLst>
          </c:dPt>
          <c:dPt>
            <c:idx val="8"/>
            <c:bubble3D val="0"/>
            <c:spPr>
              <a:solidFill>
                <a:schemeClr val="accent6">
                  <a:shade val="8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F9C-4C98-A488-5150151663F9}"/>
              </c:ext>
            </c:extLst>
          </c:dPt>
          <c:dPt>
            <c:idx val="9"/>
            <c:bubble3D val="0"/>
            <c:spPr>
              <a:solidFill>
                <a:schemeClr val="accent6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F9C-4C98-A488-5150151663F9}"/>
              </c:ext>
            </c:extLst>
          </c:dPt>
          <c:dPt>
            <c:idx val="1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F9C-4C98-A488-5150151663F9}"/>
              </c:ext>
            </c:extLst>
          </c:dPt>
          <c:dPt>
            <c:idx val="11"/>
            <c:bubble3D val="0"/>
            <c:spPr>
              <a:solidFill>
                <a:schemeClr val="accent6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F9C-4C98-A488-5150151663F9}"/>
              </c:ext>
            </c:extLst>
          </c:dPt>
          <c:dPt>
            <c:idx val="12"/>
            <c:bubble3D val="0"/>
            <c:spPr>
              <a:solidFill>
                <a:schemeClr val="accent6">
                  <a:tint val="8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F9C-4C98-A488-5150151663F9}"/>
              </c:ext>
            </c:extLst>
          </c:dPt>
          <c:dPt>
            <c:idx val="13"/>
            <c:bubble3D val="0"/>
            <c:spPr>
              <a:solidFill>
                <a:schemeClr val="accent6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F9C-4C98-A488-5150151663F9}"/>
              </c:ext>
            </c:extLst>
          </c:dPt>
          <c:dPt>
            <c:idx val="14"/>
            <c:bubble3D val="0"/>
            <c:spPr>
              <a:solidFill>
                <a:schemeClr val="accent6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F9C-4C98-A488-5150151663F9}"/>
              </c:ext>
            </c:extLst>
          </c:dPt>
          <c:dPt>
            <c:idx val="15"/>
            <c:bubble3D val="0"/>
            <c:spPr>
              <a:solidFill>
                <a:schemeClr val="accent6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F9C-4C98-A488-5150151663F9}"/>
              </c:ext>
            </c:extLst>
          </c:dPt>
          <c:dPt>
            <c:idx val="16"/>
            <c:bubble3D val="0"/>
            <c:spPr>
              <a:solidFill>
                <a:schemeClr val="accent6">
                  <a:tint val="6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F9C-4C98-A488-5150151663F9}"/>
              </c:ext>
            </c:extLst>
          </c:dPt>
          <c:dPt>
            <c:idx val="17"/>
            <c:bubble3D val="0"/>
            <c:spPr>
              <a:solidFill>
                <a:schemeClr val="accent6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F9C-4C98-A488-5150151663F9}"/>
              </c:ext>
            </c:extLst>
          </c:dPt>
          <c:dPt>
            <c:idx val="18"/>
            <c:bubble3D val="0"/>
            <c:spPr>
              <a:solidFill>
                <a:schemeClr val="accent6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F9C-4C98-A488-5150151663F9}"/>
              </c:ext>
            </c:extLst>
          </c:dPt>
          <c:dPt>
            <c:idx val="19"/>
            <c:bubble3D val="0"/>
            <c:spPr>
              <a:solidFill>
                <a:schemeClr val="accent6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F9C-4C98-A488-5150151663F9}"/>
              </c:ext>
            </c:extLst>
          </c:dPt>
          <c:dPt>
            <c:idx val="20"/>
            <c:bubble3D val="0"/>
            <c:spPr>
              <a:solidFill>
                <a:schemeClr val="accent6">
                  <a:tint val="3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3F9C-4C98-A488-5150151663F9}"/>
              </c:ext>
            </c:extLst>
          </c:dPt>
          <c:val>
            <c:numLit>
              <c:formatCode>General</c:formatCode>
              <c:ptCount val="21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  <c:pt idx="19">
                <c:v>1</c:v>
              </c:pt>
              <c:pt idx="2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A-3F9C-4C98-A488-51501516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doughnutChart>
        <c:varyColors val="1"/>
        <c:ser>
          <c:idx val="1"/>
          <c:order val="1"/>
          <c:tx>
            <c:strRef>
              <c:f>progess!$M$6</c:f>
              <c:strCache>
                <c:ptCount val="1"/>
                <c:pt idx="0">
                  <c:v>Work Completed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3F9C-4C98-A488-5150151663F9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3F9C-4C98-A488-5150151663F9}"/>
              </c:ext>
            </c:extLst>
          </c:dPt>
          <c:val>
            <c:numRef>
              <c:f>progess!$N$6:$O$6</c:f>
              <c:numCache>
                <c:formatCode>0%</c:formatCode>
                <c:ptCount val="2"/>
                <c:pt idx="0" formatCode="0.0%">
                  <c:v>0.65100000000000002</c:v>
                </c:pt>
                <c:pt idx="1">
                  <c:v>0.34899999999999998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3F9C-4C98-A488-51501516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Electrical power outages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2A-442A-B9AB-BE39062088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2A-442A-B9AB-BE39062088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2A-442A-B9AB-BE390620884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'new power outage'!$R$11:$R$13</c:f>
              <c:strCache>
                <c:ptCount val="3"/>
                <c:pt idx="0">
                  <c:v>% Not Completed</c:v>
                </c:pt>
                <c:pt idx="1">
                  <c:v>% Complete</c:v>
                </c:pt>
                <c:pt idx="2">
                  <c:v>% Deferred/Rescheduled</c:v>
                </c:pt>
              </c:strCache>
            </c:strRef>
          </c:cat>
          <c:val>
            <c:numRef>
              <c:f>'new power outage'!$S$11:$S$13</c:f>
              <c:numCache>
                <c:formatCode>0.0%</c:formatCode>
                <c:ptCount val="3"/>
                <c:pt idx="0">
                  <c:v>0.45588235294117646</c:v>
                </c:pt>
                <c:pt idx="1">
                  <c:v>0.25</c:v>
                </c:pt>
                <c:pt idx="2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2A-442A-B9AB-BE390620884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6/20/2024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Busch | All Hands Shutdown 2024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39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6/20/2024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CC33-88AD-4F5E-9761-6204A2A9FD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63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Busch | All Hands Shutdown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7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6" r:id="rId9"/>
    <p:sldLayoutId id="214748414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D480C2-79FB-9741-91A3-02DF09601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22" y="594288"/>
            <a:ext cx="4774348" cy="580865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Electrical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Lighting repairs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Tunnel relamping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Service Building relamping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Power panel inspections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Tunnel and service buildings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General Electrical repairs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Upgraded the MI 40 sump controller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Mechanical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Sump repairs/replacement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Generator maintenance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3D29F82-37CE-B3E3-1699-752E683E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Shutdown work completed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B72F8-1E9E-3A84-0CD5-7AD0D35C8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08D8F6-44A7-6A73-55F2-1C0D09EB2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Injector heat exchanger inspections continue.</a:t>
            </a:r>
          </a:p>
          <a:p>
            <a:r>
              <a:rPr lang="en-US" dirty="0"/>
              <a:t>KRS work continues.  Power outage on 10/16 to normal configuration.</a:t>
            </a:r>
          </a:p>
          <a:p>
            <a:r>
              <a:rPr lang="en-US" dirty="0"/>
              <a:t>Linac plans to run beam by the end of the week of 10/7.</a:t>
            </a:r>
          </a:p>
          <a:p>
            <a:r>
              <a:rPr lang="en-US" dirty="0"/>
              <a:t>Booster awaiting shielding assessment.</a:t>
            </a:r>
          </a:p>
          <a:p>
            <a:r>
              <a:rPr lang="en-US" dirty="0"/>
              <a:t>Beam to BNB 11/1.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7F6DBB-1ECC-189E-D894-258A3000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93D3D-9139-587F-BF67-B55E54B3E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5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940BAE-1D6A-4515-B908-04A3F6D7BDC1}"/>
              </a:ext>
            </a:extLst>
          </p:cNvPr>
          <p:cNvSpPr/>
          <p:nvPr/>
        </p:nvSpPr>
        <p:spPr>
          <a:xfrm>
            <a:off x="3157854" y="337957"/>
            <a:ext cx="2618024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sz="1688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Shutdown 2024 Timeline</a:t>
            </a:r>
            <a:endParaRPr lang="en-IN" sz="1688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5427AF2-67BE-4A7B-954F-53B3073C6DEC}"/>
              </a:ext>
            </a:extLst>
          </p:cNvPr>
          <p:cNvSpPr/>
          <p:nvPr/>
        </p:nvSpPr>
        <p:spPr>
          <a:xfrm>
            <a:off x="4428797" y="3785727"/>
            <a:ext cx="375535" cy="4971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Crew Marching orders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7FA458-545B-41B6-8CBD-3D07671389CE}"/>
              </a:ext>
            </a:extLst>
          </p:cNvPr>
          <p:cNvSpPr/>
          <p:nvPr/>
        </p:nvSpPr>
        <p:spPr>
          <a:xfrm>
            <a:off x="1132740" y="3457806"/>
            <a:ext cx="788579" cy="261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Determine  Jobs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C4C9BDB-6524-416D-9C13-678CAEB26FC0}"/>
              </a:ext>
            </a:extLst>
          </p:cNvPr>
          <p:cNvSpPr/>
          <p:nvPr/>
        </p:nvSpPr>
        <p:spPr>
          <a:xfrm>
            <a:off x="1944752" y="3572509"/>
            <a:ext cx="1736234" cy="2681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Plan phase 1: Define schedule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5681F79-892C-400C-B3C9-BE5593041610}"/>
              </a:ext>
            </a:extLst>
          </p:cNvPr>
          <p:cNvSpPr/>
          <p:nvPr/>
        </p:nvSpPr>
        <p:spPr>
          <a:xfrm>
            <a:off x="4804431" y="4032969"/>
            <a:ext cx="968567" cy="2566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Execute Shutdown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175E7B8-D5C6-4099-AE33-3A2CDF3D0C7E}"/>
              </a:ext>
            </a:extLst>
          </p:cNvPr>
          <p:cNvSpPr/>
          <p:nvPr/>
        </p:nvSpPr>
        <p:spPr>
          <a:xfrm>
            <a:off x="6533990" y="3975845"/>
            <a:ext cx="418959" cy="553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Close out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56B3C1A7-F2C4-45EF-A3B2-9EE12AB0CF0A}"/>
              </a:ext>
            </a:extLst>
          </p:cNvPr>
          <p:cNvCxnSpPr>
            <a:cxnSpLocks/>
          </p:cNvCxnSpPr>
          <p:nvPr/>
        </p:nvCxnSpPr>
        <p:spPr>
          <a:xfrm flipH="1">
            <a:off x="1925201" y="3114592"/>
            <a:ext cx="1" cy="499134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FCD5B836-CCFB-4282-A7B6-A0B9EA9A3C71}"/>
              </a:ext>
            </a:extLst>
          </p:cNvPr>
          <p:cNvCxnSpPr>
            <a:cxnSpLocks/>
          </p:cNvCxnSpPr>
          <p:nvPr/>
        </p:nvCxnSpPr>
        <p:spPr>
          <a:xfrm>
            <a:off x="3305874" y="3197783"/>
            <a:ext cx="0" cy="55950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D481E37D-AB78-4EFC-9ABC-89257EF35C75}"/>
              </a:ext>
            </a:extLst>
          </p:cNvPr>
          <p:cNvCxnSpPr>
            <a:cxnSpLocks/>
          </p:cNvCxnSpPr>
          <p:nvPr/>
        </p:nvCxnSpPr>
        <p:spPr>
          <a:xfrm>
            <a:off x="4436828" y="3084716"/>
            <a:ext cx="7136" cy="1017154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B5B55B9-F5D5-4984-9E6D-0233DD71D9D0}"/>
              </a:ext>
            </a:extLst>
          </p:cNvPr>
          <p:cNvCxnSpPr>
            <a:cxnSpLocks/>
          </p:cNvCxnSpPr>
          <p:nvPr/>
        </p:nvCxnSpPr>
        <p:spPr>
          <a:xfrm>
            <a:off x="5758235" y="2217123"/>
            <a:ext cx="19916" cy="1923954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A7FF18A-F9E3-40C4-B4B0-0CBB7B9FE24F}"/>
              </a:ext>
            </a:extLst>
          </p:cNvPr>
          <p:cNvCxnSpPr>
            <a:cxnSpLocks/>
          </p:cNvCxnSpPr>
          <p:nvPr/>
        </p:nvCxnSpPr>
        <p:spPr>
          <a:xfrm>
            <a:off x="6946582" y="2220974"/>
            <a:ext cx="48957" cy="203175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7547027-17A8-454F-8A4A-AFE7A85766DC}"/>
              </a:ext>
            </a:extLst>
          </p:cNvPr>
          <p:cNvSpPr/>
          <p:nvPr/>
        </p:nvSpPr>
        <p:spPr>
          <a:xfrm>
            <a:off x="3702155" y="3570884"/>
            <a:ext cx="703061" cy="2619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Plan phase 2: Finalize Schedule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CF894-9965-449A-BB2B-A54A81D96CC4}"/>
              </a:ext>
            </a:extLst>
          </p:cNvPr>
          <p:cNvSpPr/>
          <p:nvPr/>
        </p:nvSpPr>
        <p:spPr>
          <a:xfrm>
            <a:off x="1617518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JAN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F2059-F393-4CC3-94ED-32090E2296D7}"/>
              </a:ext>
            </a:extLst>
          </p:cNvPr>
          <p:cNvSpPr/>
          <p:nvPr/>
        </p:nvSpPr>
        <p:spPr>
          <a:xfrm>
            <a:off x="2138736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FEB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982B5-1EB2-42D5-96FA-023215BF6C3D}"/>
              </a:ext>
            </a:extLst>
          </p:cNvPr>
          <p:cNvSpPr/>
          <p:nvPr/>
        </p:nvSpPr>
        <p:spPr>
          <a:xfrm>
            <a:off x="2659955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MAR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53C6-F5EB-4AB0-9824-6F981B38E767}"/>
              </a:ext>
            </a:extLst>
          </p:cNvPr>
          <p:cNvSpPr/>
          <p:nvPr/>
        </p:nvSpPr>
        <p:spPr>
          <a:xfrm>
            <a:off x="3181175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APR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B19FB-219C-44B5-B65B-F78A88B8A731}"/>
              </a:ext>
            </a:extLst>
          </p:cNvPr>
          <p:cNvSpPr/>
          <p:nvPr/>
        </p:nvSpPr>
        <p:spPr>
          <a:xfrm>
            <a:off x="3702395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MAY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6F54F-AD2B-4373-8C1A-E1C1685C946B}"/>
              </a:ext>
            </a:extLst>
          </p:cNvPr>
          <p:cNvSpPr/>
          <p:nvPr/>
        </p:nvSpPr>
        <p:spPr>
          <a:xfrm>
            <a:off x="4223613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JUN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FE4E9-50A9-4A64-B054-FF35666B78A1}"/>
              </a:ext>
            </a:extLst>
          </p:cNvPr>
          <p:cNvSpPr/>
          <p:nvPr/>
        </p:nvSpPr>
        <p:spPr>
          <a:xfrm>
            <a:off x="4744832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JULY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AEF21F-F5B8-4D7F-9280-2C82E85A3CD1}"/>
              </a:ext>
            </a:extLst>
          </p:cNvPr>
          <p:cNvSpPr/>
          <p:nvPr/>
        </p:nvSpPr>
        <p:spPr>
          <a:xfrm>
            <a:off x="5266051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AUG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746AA-F17F-4D39-B0CC-E1A5A9A90508}"/>
              </a:ext>
            </a:extLst>
          </p:cNvPr>
          <p:cNvSpPr/>
          <p:nvPr/>
        </p:nvSpPr>
        <p:spPr>
          <a:xfrm>
            <a:off x="5787270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SEP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CCC32-9F3F-421A-AD96-2F7AB035B826}"/>
              </a:ext>
            </a:extLst>
          </p:cNvPr>
          <p:cNvSpPr/>
          <p:nvPr/>
        </p:nvSpPr>
        <p:spPr>
          <a:xfrm>
            <a:off x="6308490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OCT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440BD6-B494-4786-B35A-C631EAD4BDCC}"/>
              </a:ext>
            </a:extLst>
          </p:cNvPr>
          <p:cNvSpPr/>
          <p:nvPr/>
        </p:nvSpPr>
        <p:spPr>
          <a:xfrm>
            <a:off x="6829708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NOV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56FC2-AFCB-445B-B049-1CE58C16F274}"/>
              </a:ext>
            </a:extLst>
          </p:cNvPr>
          <p:cNvSpPr/>
          <p:nvPr/>
        </p:nvSpPr>
        <p:spPr>
          <a:xfrm>
            <a:off x="7350930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191FF6-7CB8-4247-A0CB-2B27A9A1DEE5}"/>
              </a:ext>
            </a:extLst>
          </p:cNvPr>
          <p:cNvCxnSpPr>
            <a:cxnSpLocks/>
          </p:cNvCxnSpPr>
          <p:nvPr/>
        </p:nvCxnSpPr>
        <p:spPr>
          <a:xfrm>
            <a:off x="1495433" y="1064252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EE01AB-95BD-4E06-B038-E7C6BFEF38A9}"/>
              </a:ext>
            </a:extLst>
          </p:cNvPr>
          <p:cNvCxnSpPr>
            <a:cxnSpLocks/>
          </p:cNvCxnSpPr>
          <p:nvPr/>
        </p:nvCxnSpPr>
        <p:spPr>
          <a:xfrm>
            <a:off x="1967396" y="2028974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4A4D634-A81C-4421-9EDA-AAB37A6E2307}"/>
              </a:ext>
            </a:extLst>
          </p:cNvPr>
          <p:cNvCxnSpPr>
            <a:cxnSpLocks/>
          </p:cNvCxnSpPr>
          <p:nvPr/>
        </p:nvCxnSpPr>
        <p:spPr>
          <a:xfrm>
            <a:off x="2906924" y="1267930"/>
            <a:ext cx="0" cy="1338896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8CA75A2-FC36-4E57-AF93-27636B0BBC9F}"/>
              </a:ext>
            </a:extLst>
          </p:cNvPr>
          <p:cNvCxnSpPr>
            <a:cxnSpLocks/>
          </p:cNvCxnSpPr>
          <p:nvPr/>
        </p:nvCxnSpPr>
        <p:spPr>
          <a:xfrm>
            <a:off x="3434648" y="2028973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376FC08-4DE9-4E81-8419-0774BB741557}"/>
              </a:ext>
            </a:extLst>
          </p:cNvPr>
          <p:cNvCxnSpPr>
            <a:cxnSpLocks/>
          </p:cNvCxnSpPr>
          <p:nvPr/>
        </p:nvCxnSpPr>
        <p:spPr>
          <a:xfrm>
            <a:off x="3974163" y="1422082"/>
            <a:ext cx="0" cy="1170249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55D758C-9C26-4DBD-8096-2104DF55FC13}"/>
              </a:ext>
            </a:extLst>
          </p:cNvPr>
          <p:cNvCxnSpPr>
            <a:cxnSpLocks/>
          </p:cNvCxnSpPr>
          <p:nvPr/>
        </p:nvCxnSpPr>
        <p:spPr>
          <a:xfrm>
            <a:off x="5758235" y="1060195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BF87B56-8865-49CD-B009-092E4CF330F9}"/>
              </a:ext>
            </a:extLst>
          </p:cNvPr>
          <p:cNvCxnSpPr>
            <a:cxnSpLocks/>
          </p:cNvCxnSpPr>
          <p:nvPr/>
        </p:nvCxnSpPr>
        <p:spPr>
          <a:xfrm>
            <a:off x="7028848" y="2032928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C92307-FF53-4692-88A6-C4ED24AD8924}"/>
              </a:ext>
            </a:extLst>
          </p:cNvPr>
          <p:cNvGrpSpPr/>
          <p:nvPr/>
        </p:nvGrpSpPr>
        <p:grpSpPr>
          <a:xfrm>
            <a:off x="1492512" y="1064873"/>
            <a:ext cx="1005461" cy="584906"/>
            <a:chOff x="4171603" y="1689703"/>
            <a:chExt cx="1637144" cy="861316"/>
          </a:xfrm>
          <a:noFill/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A60A621-A17A-46ED-A4EC-D2EC4E47FEAA}"/>
                </a:ext>
              </a:extLst>
            </p:cNvPr>
            <p:cNvSpPr txBox="1"/>
            <p:nvPr/>
          </p:nvSpPr>
          <p:spPr>
            <a:xfrm>
              <a:off x="4194701" y="1689703"/>
              <a:ext cx="1614046" cy="2889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675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1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D1E6E32-66F6-480F-B53D-21688409BB14}"/>
                </a:ext>
              </a:extLst>
            </p:cNvPr>
            <p:cNvSpPr/>
            <p:nvPr/>
          </p:nvSpPr>
          <p:spPr>
            <a:xfrm>
              <a:off x="4171603" y="1956163"/>
              <a:ext cx="1293938" cy="59485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Define Shutdown Coordinators</a:t>
              </a:r>
              <a:r>
                <a:rPr lang="en-US" sz="450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4E2C12A-1294-4F5F-854D-BD13A20C710E}"/>
              </a:ext>
            </a:extLst>
          </p:cNvPr>
          <p:cNvGrpSpPr/>
          <p:nvPr/>
        </p:nvGrpSpPr>
        <p:grpSpPr>
          <a:xfrm>
            <a:off x="1734758" y="1702461"/>
            <a:ext cx="997730" cy="525193"/>
            <a:chOff x="4576682" y="1219864"/>
            <a:chExt cx="1624557" cy="773381"/>
          </a:xfrm>
          <a:noFill/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F6C500C-4757-4213-A047-C5825144B6FC}"/>
                </a:ext>
              </a:extLst>
            </p:cNvPr>
            <p:cNvSpPr txBox="1"/>
            <p:nvPr/>
          </p:nvSpPr>
          <p:spPr>
            <a:xfrm>
              <a:off x="4587194" y="1219864"/>
              <a:ext cx="1614045" cy="2698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2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91FE03F-C6F0-4F3A-909C-6472615BCBB0}"/>
                </a:ext>
              </a:extLst>
            </p:cNvPr>
            <p:cNvSpPr/>
            <p:nvPr/>
          </p:nvSpPr>
          <p:spPr>
            <a:xfrm>
              <a:off x="4576682" y="1398392"/>
              <a:ext cx="1111573" cy="59485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ID Jobs to the 90% level.  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7089017-421C-4AFD-B55C-5740958E98B3}"/>
              </a:ext>
            </a:extLst>
          </p:cNvPr>
          <p:cNvGrpSpPr/>
          <p:nvPr/>
        </p:nvGrpSpPr>
        <p:grpSpPr>
          <a:xfrm>
            <a:off x="2883682" y="1229551"/>
            <a:ext cx="991274" cy="630004"/>
            <a:chOff x="3940735" y="1608270"/>
            <a:chExt cx="1614045" cy="927723"/>
          </a:xfrm>
          <a:noFill/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7E30952-7CD1-4EDC-B0AB-49DD5CA4A0CF}"/>
                </a:ext>
              </a:extLst>
            </p:cNvPr>
            <p:cNvSpPr txBox="1"/>
            <p:nvPr/>
          </p:nvSpPr>
          <p:spPr>
            <a:xfrm>
              <a:off x="3940735" y="1608270"/>
              <a:ext cx="1614045" cy="2698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3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760D65C-C24A-451C-8C64-61B610023815}"/>
                </a:ext>
              </a:extLst>
            </p:cNvPr>
            <p:cNvSpPr/>
            <p:nvPr/>
          </p:nvSpPr>
          <p:spPr>
            <a:xfrm>
              <a:off x="3962759" y="1788177"/>
              <a:ext cx="1062188" cy="7478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First pass resource level Schedule</a:t>
              </a:r>
              <a:r>
                <a:rPr lang="en-US" sz="450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3923F4EB-BFC9-49FD-BA6A-7EFB04D9C679}"/>
              </a:ext>
            </a:extLst>
          </p:cNvPr>
          <p:cNvSpPr txBox="1"/>
          <p:nvPr/>
        </p:nvSpPr>
        <p:spPr>
          <a:xfrm>
            <a:off x="3434363" y="1962196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1C86BB-E092-403B-A769-CA34E0912F46}"/>
              </a:ext>
            </a:extLst>
          </p:cNvPr>
          <p:cNvSpPr txBox="1"/>
          <p:nvPr/>
        </p:nvSpPr>
        <p:spPr>
          <a:xfrm>
            <a:off x="3976700" y="1377840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35A4DFF-1ED4-40D8-A8B0-4A12955873F6}"/>
              </a:ext>
            </a:extLst>
          </p:cNvPr>
          <p:cNvSpPr txBox="1"/>
          <p:nvPr/>
        </p:nvSpPr>
        <p:spPr>
          <a:xfrm>
            <a:off x="4762610" y="1950607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BA08C0-870B-4623-A9ED-7FC55D3C9065}"/>
              </a:ext>
            </a:extLst>
          </p:cNvPr>
          <p:cNvSpPr txBox="1"/>
          <p:nvPr/>
        </p:nvSpPr>
        <p:spPr>
          <a:xfrm>
            <a:off x="6519872" y="1081677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4A02BA0-4A19-4485-9E66-E5FC09C27659}"/>
              </a:ext>
            </a:extLst>
          </p:cNvPr>
          <p:cNvSpPr/>
          <p:nvPr/>
        </p:nvSpPr>
        <p:spPr>
          <a:xfrm>
            <a:off x="3434648" y="2056514"/>
            <a:ext cx="6523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Second pass resource level Schedule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424453-7633-4626-AF87-A636E80176B8}"/>
              </a:ext>
            </a:extLst>
          </p:cNvPr>
          <p:cNvSpPr/>
          <p:nvPr/>
        </p:nvSpPr>
        <p:spPr>
          <a:xfrm>
            <a:off x="3964216" y="1472481"/>
            <a:ext cx="6523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Final resource level Schedule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BB08F66-7203-4F04-8C1C-E840BD298A05}"/>
              </a:ext>
            </a:extLst>
          </p:cNvPr>
          <p:cNvSpPr/>
          <p:nvPr/>
        </p:nvSpPr>
        <p:spPr>
          <a:xfrm>
            <a:off x="4756792" y="2068902"/>
            <a:ext cx="6523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Start Shutdown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305F4D1-B656-465E-9173-42C2DC049D53}"/>
              </a:ext>
            </a:extLst>
          </p:cNvPr>
          <p:cNvCxnSpPr>
            <a:cxnSpLocks/>
          </p:cNvCxnSpPr>
          <p:nvPr/>
        </p:nvCxnSpPr>
        <p:spPr>
          <a:xfrm>
            <a:off x="4804431" y="2028974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D6E6CCC-E14A-481E-A8DB-FD78DCAAF0DB}"/>
              </a:ext>
            </a:extLst>
          </p:cNvPr>
          <p:cNvSpPr/>
          <p:nvPr/>
        </p:nvSpPr>
        <p:spPr>
          <a:xfrm>
            <a:off x="6517377" y="1162115"/>
            <a:ext cx="6523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Complete shutdown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377E335-0FE0-41BE-86FB-7FD6FD3F8BFA}"/>
              </a:ext>
            </a:extLst>
          </p:cNvPr>
          <p:cNvCxnSpPr>
            <a:cxnSpLocks/>
          </p:cNvCxnSpPr>
          <p:nvPr/>
        </p:nvCxnSpPr>
        <p:spPr>
          <a:xfrm>
            <a:off x="6913272" y="1530283"/>
            <a:ext cx="0" cy="1087837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F64DEA-0C3F-4F52-8CA2-2B03893B3A55}"/>
              </a:ext>
            </a:extLst>
          </p:cNvPr>
          <p:cNvSpPr txBox="1"/>
          <p:nvPr/>
        </p:nvSpPr>
        <p:spPr>
          <a:xfrm>
            <a:off x="7141526" y="1874270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B22D0B6-C483-4CFA-A533-F06B65B2B21F}"/>
              </a:ext>
            </a:extLst>
          </p:cNvPr>
          <p:cNvSpPr txBox="1"/>
          <p:nvPr/>
        </p:nvSpPr>
        <p:spPr>
          <a:xfrm>
            <a:off x="6913272" y="1247716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8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B615E07-01D1-406B-A0CD-6A183330FF71}"/>
              </a:ext>
            </a:extLst>
          </p:cNvPr>
          <p:cNvSpPr/>
          <p:nvPr/>
        </p:nvSpPr>
        <p:spPr>
          <a:xfrm>
            <a:off x="6972977" y="1355008"/>
            <a:ext cx="6523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Complete </a:t>
            </a:r>
          </a:p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Startup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5F3B2D2-74CB-42A8-88A5-E4EA971A171D}"/>
              </a:ext>
            </a:extLst>
          </p:cNvPr>
          <p:cNvSpPr/>
          <p:nvPr/>
        </p:nvSpPr>
        <p:spPr>
          <a:xfrm>
            <a:off x="7103130" y="2005334"/>
            <a:ext cx="652349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Return HEP</a:t>
            </a:r>
            <a:endParaRPr lang="en-US" sz="450" dirty="0">
              <a:solidFill>
                <a:srgbClr val="000000"/>
              </a:solidFill>
              <a:latin typeface="Georgia Pro Light" panose="02040302050405020303" pitchFamily="18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3889587-84BA-43D7-A649-A384338CA2B2}"/>
              </a:ext>
            </a:extLst>
          </p:cNvPr>
          <p:cNvCxnSpPr>
            <a:cxnSpLocks/>
            <a:stCxn id="89" idx="3"/>
          </p:cNvCxnSpPr>
          <p:nvPr/>
        </p:nvCxnSpPr>
        <p:spPr>
          <a:xfrm>
            <a:off x="4795997" y="3132904"/>
            <a:ext cx="8434" cy="96896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E08CE2BE-7550-4BD1-ADF0-51EA1D7FF2C7}"/>
              </a:ext>
            </a:extLst>
          </p:cNvPr>
          <p:cNvSpPr/>
          <p:nvPr/>
        </p:nvSpPr>
        <p:spPr>
          <a:xfrm>
            <a:off x="1114293" y="2973918"/>
            <a:ext cx="791357" cy="405943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Define </a:t>
            </a:r>
            <a:r>
              <a:rPr lang="en-US" sz="900" dirty="0"/>
              <a:t>Scope</a:t>
            </a:r>
            <a:endParaRPr lang="en-US" sz="1800" dirty="0"/>
          </a:p>
        </p:txBody>
      </p:sp>
      <p:sp>
        <p:nvSpPr>
          <p:cNvPr id="88" name="Arrow: Left-Right 87">
            <a:extLst>
              <a:ext uri="{FF2B5EF4-FFF2-40B4-BE49-F238E27FC236}">
                <a16:creationId xmlns:a16="http://schemas.microsoft.com/office/drawing/2014/main" id="{163D7CDA-BBE2-4BE0-B760-354A62F18B41}"/>
              </a:ext>
            </a:extLst>
          </p:cNvPr>
          <p:cNvSpPr/>
          <p:nvPr/>
        </p:nvSpPr>
        <p:spPr>
          <a:xfrm>
            <a:off x="1921319" y="3015709"/>
            <a:ext cx="2530676" cy="289426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Plan</a:t>
            </a:r>
            <a:endParaRPr lang="en-US" sz="1800" dirty="0"/>
          </a:p>
        </p:txBody>
      </p:sp>
      <p:sp>
        <p:nvSpPr>
          <p:cNvPr id="89" name="Arrow: Left-Right 88">
            <a:extLst>
              <a:ext uri="{FF2B5EF4-FFF2-40B4-BE49-F238E27FC236}">
                <a16:creationId xmlns:a16="http://schemas.microsoft.com/office/drawing/2014/main" id="{BDB60C66-0185-4D56-A42C-DB2B8CF1B0FB}"/>
              </a:ext>
            </a:extLst>
          </p:cNvPr>
          <p:cNvSpPr/>
          <p:nvPr/>
        </p:nvSpPr>
        <p:spPr>
          <a:xfrm>
            <a:off x="4795997" y="2988191"/>
            <a:ext cx="991274" cy="289426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Execute</a:t>
            </a:r>
            <a:endParaRPr lang="en-US" sz="1800" dirty="0"/>
          </a:p>
        </p:txBody>
      </p:sp>
      <p:sp>
        <p:nvSpPr>
          <p:cNvPr id="62" name="Arrow: Left-Right 61">
            <a:extLst>
              <a:ext uri="{FF2B5EF4-FFF2-40B4-BE49-F238E27FC236}">
                <a16:creationId xmlns:a16="http://schemas.microsoft.com/office/drawing/2014/main" id="{71E65E9A-6116-4E9D-84BD-988EF9691667}"/>
              </a:ext>
            </a:extLst>
          </p:cNvPr>
          <p:cNvSpPr/>
          <p:nvPr/>
        </p:nvSpPr>
        <p:spPr>
          <a:xfrm>
            <a:off x="6995539" y="2988191"/>
            <a:ext cx="713662" cy="289426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675" dirty="0"/>
              <a:t>HEP</a:t>
            </a:r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0F1423-80BC-CB58-9C68-4B2A7F29B1AA}"/>
              </a:ext>
            </a:extLst>
          </p:cNvPr>
          <p:cNvSpPr/>
          <p:nvPr/>
        </p:nvSpPr>
        <p:spPr>
          <a:xfrm>
            <a:off x="1126942" y="2618120"/>
            <a:ext cx="506947" cy="319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7A73F1-A5A7-53BC-42CA-3017D4A663ED}"/>
              </a:ext>
            </a:extLst>
          </p:cNvPr>
          <p:cNvCxnSpPr/>
          <p:nvPr/>
        </p:nvCxnSpPr>
        <p:spPr>
          <a:xfrm>
            <a:off x="1127141" y="4538953"/>
            <a:ext cx="6788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EECD2728-5E11-DB15-BCB1-BA7C360601C4}"/>
              </a:ext>
            </a:extLst>
          </p:cNvPr>
          <p:cNvSpPr/>
          <p:nvPr/>
        </p:nvSpPr>
        <p:spPr>
          <a:xfrm>
            <a:off x="5910567" y="3010090"/>
            <a:ext cx="738997" cy="278523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Execute</a:t>
            </a: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3CB5BC-2434-4DBC-1C29-6F2DE118CAB9}"/>
              </a:ext>
            </a:extLst>
          </p:cNvPr>
          <p:cNvSpPr/>
          <p:nvPr/>
        </p:nvSpPr>
        <p:spPr>
          <a:xfrm>
            <a:off x="5935284" y="3999245"/>
            <a:ext cx="612587" cy="2566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Execute Shutdown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83E395C-9716-A786-9082-15C5F6216EBE}"/>
              </a:ext>
            </a:extLst>
          </p:cNvPr>
          <p:cNvCxnSpPr>
            <a:cxnSpLocks/>
          </p:cNvCxnSpPr>
          <p:nvPr/>
        </p:nvCxnSpPr>
        <p:spPr>
          <a:xfrm>
            <a:off x="6749890" y="1096054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83C0700-083E-343E-2F0D-56C2747B7E74}"/>
              </a:ext>
            </a:extLst>
          </p:cNvPr>
          <p:cNvCxnSpPr>
            <a:cxnSpLocks/>
          </p:cNvCxnSpPr>
          <p:nvPr/>
        </p:nvCxnSpPr>
        <p:spPr>
          <a:xfrm>
            <a:off x="5923783" y="1060194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042CD28-5BFC-814E-DC35-0DE9485F4844}"/>
              </a:ext>
            </a:extLst>
          </p:cNvPr>
          <p:cNvCxnSpPr>
            <a:cxnSpLocks/>
          </p:cNvCxnSpPr>
          <p:nvPr/>
        </p:nvCxnSpPr>
        <p:spPr>
          <a:xfrm>
            <a:off x="5917660" y="2293011"/>
            <a:ext cx="0" cy="180885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527874E-E2E0-3663-FA5E-131C1E35FAB5}"/>
              </a:ext>
            </a:extLst>
          </p:cNvPr>
          <p:cNvSpPr txBox="1"/>
          <p:nvPr/>
        </p:nvSpPr>
        <p:spPr>
          <a:xfrm>
            <a:off x="5625245" y="905959"/>
            <a:ext cx="41549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rgbClr val="FF0000"/>
                </a:solidFill>
              </a:rPr>
              <a:t>LOMO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E39C17-213F-751F-31E7-25F47AC27C52}"/>
              </a:ext>
            </a:extLst>
          </p:cNvPr>
          <p:cNvSpPr txBox="1"/>
          <p:nvPr/>
        </p:nvSpPr>
        <p:spPr>
          <a:xfrm>
            <a:off x="2039080" y="4593118"/>
            <a:ext cx="56194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Shutdown parameters</a:t>
            </a:r>
          </a:p>
          <a:p>
            <a:r>
              <a:rPr lang="en-US" sz="1800" dirty="0">
                <a:latin typeface="+mn-lt"/>
              </a:rPr>
              <a:t>Original Duration: 10 weeks. LOMO period extended the timeline. We have also had some unforeseen problems come up with Kautz and Master Sub stations along with the Main Injector Heat exchangers.</a:t>
            </a:r>
          </a:p>
          <a:p>
            <a:r>
              <a:rPr lang="en-US" sz="1800" dirty="0">
                <a:latin typeface="+mn-lt"/>
              </a:rPr>
              <a:t>Beam to BNB 11/1/24 </a:t>
            </a:r>
          </a:p>
          <a:p>
            <a:r>
              <a:rPr lang="en-US" sz="1800" dirty="0">
                <a:highlight>
                  <a:srgbClr val="FFFF00"/>
                </a:highlight>
                <a:latin typeface="+mn-lt"/>
              </a:rPr>
              <a:t> </a:t>
            </a:r>
            <a:r>
              <a:rPr lang="en-US" sz="1800" baseline="30000" dirty="0">
                <a:highlight>
                  <a:srgbClr val="FFFF00"/>
                </a:highlight>
                <a:latin typeface="+mn-lt"/>
              </a:rPr>
              <a:t> </a:t>
            </a:r>
            <a:endParaRPr lang="en-US" sz="1800" baseline="30000" dirty="0">
              <a:highlight>
                <a:srgbClr val="FFFF00"/>
              </a:highlight>
              <a:latin typeface="+mn-lt"/>
              <a:cs typeface="Times New Roman" panose="02020603050405020304" pitchFamily="18" charset="0"/>
            </a:endParaRPr>
          </a:p>
          <a:p>
            <a:r>
              <a:rPr lang="en-US" sz="1800" dirty="0">
                <a:highlight>
                  <a:srgbClr val="FFFF00"/>
                </a:highlight>
                <a:latin typeface="+mn-lt"/>
                <a:cs typeface="Helvetica" panose="020B0604020202020204" pitchFamily="34" charset="0"/>
              </a:rPr>
              <a:t> </a:t>
            </a:r>
            <a:endParaRPr lang="en-US" sz="18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DA8679D-CA40-5228-4164-B0414FC4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993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D16156-42F7-11F4-B40A-4000FD71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E5127-12E5-72EB-3545-96DCC87723DB}"/>
              </a:ext>
            </a:extLst>
          </p:cNvPr>
          <p:cNvSpPr txBox="1"/>
          <p:nvPr/>
        </p:nvSpPr>
        <p:spPr>
          <a:xfrm>
            <a:off x="751114" y="530679"/>
            <a:ext cx="511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 for restoring substation operations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7D2F98-3339-B78A-0B1A-8E45A1D8E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41894"/>
              </p:ext>
            </p:extLst>
          </p:nvPr>
        </p:nvGraphicFramePr>
        <p:xfrm>
          <a:off x="222250" y="530679"/>
          <a:ext cx="8640856" cy="572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451">
                  <a:extLst>
                    <a:ext uri="{9D8B030D-6E8A-4147-A177-3AD203B41FA5}">
                      <a16:colId xmlns:a16="http://schemas.microsoft.com/office/drawing/2014/main" val="1567574193"/>
                    </a:ext>
                  </a:extLst>
                </a:gridCol>
                <a:gridCol w="1557226">
                  <a:extLst>
                    <a:ext uri="{9D8B030D-6E8A-4147-A177-3AD203B41FA5}">
                      <a16:colId xmlns:a16="http://schemas.microsoft.com/office/drawing/2014/main" val="506752510"/>
                    </a:ext>
                  </a:extLst>
                </a:gridCol>
                <a:gridCol w="3034752">
                  <a:extLst>
                    <a:ext uri="{9D8B030D-6E8A-4147-A177-3AD203B41FA5}">
                      <a16:colId xmlns:a16="http://schemas.microsoft.com/office/drawing/2014/main" val="3459424209"/>
                    </a:ext>
                  </a:extLst>
                </a:gridCol>
                <a:gridCol w="2114855">
                  <a:extLst>
                    <a:ext uri="{9D8B030D-6E8A-4147-A177-3AD203B41FA5}">
                      <a16:colId xmlns:a16="http://schemas.microsoft.com/office/drawing/2014/main" val="3309579735"/>
                    </a:ext>
                  </a:extLst>
                </a:gridCol>
                <a:gridCol w="1120572">
                  <a:extLst>
                    <a:ext uri="{9D8B030D-6E8A-4147-A177-3AD203B41FA5}">
                      <a16:colId xmlns:a16="http://schemas.microsoft.com/office/drawing/2014/main" val="92326585"/>
                    </a:ext>
                  </a:extLst>
                </a:gridCol>
              </a:tblGrid>
              <a:tr h="8894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 Operating Transformers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544057"/>
                  </a:ext>
                </a:extLst>
              </a:tr>
              <a:tr h="1788502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MSS: 2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KRS: 2	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 repairs to Kautz Road Substation, modifications to Master Substation to restore two transformers within each station	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single point vulnerability, restore power service to BNB program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Restore partial Main Injector operations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ETA: 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Sep 2024	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142144"/>
                  </a:ext>
                </a:extLst>
              </a:tr>
              <a:tr h="889449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MSS: 2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KRS: 3	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 repairs to T81, relocate to Kautz Road Substation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Restore partial Main Injector operations	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6-9 months	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040210"/>
                  </a:ext>
                </a:extLst>
              </a:tr>
              <a:tr h="8894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MSS: 3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KRS: 4	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Replace suspect bushings on T84 and T87	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Restore full Main Injector operations	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12-28 months	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78306"/>
                  </a:ext>
                </a:extLst>
              </a:tr>
              <a:tr h="11562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MSS: 4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KRS: 4	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Replace damaged transformer	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Restore resiliency within electrical distribution system	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36+ months	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17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93AB4C-06A7-625E-FC11-EF92DFF6CDD7}"/>
              </a:ext>
            </a:extLst>
          </p:cNvPr>
          <p:cNvSpPr txBox="1"/>
          <p:nvPr/>
        </p:nvSpPr>
        <p:spPr>
          <a:xfrm>
            <a:off x="429418" y="140554"/>
            <a:ext cx="8200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Plan for restoring substation operations - overview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2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1B4A11-4A9A-FD4B-D994-3A14D55C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 heat exchanger inspections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9CE2D-1322-D2B4-AF00-75CD597C8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6288C-03AA-D835-C500-9B9496CE1157}"/>
              </a:ext>
            </a:extLst>
          </p:cNvPr>
          <p:cNvSpPr txBox="1"/>
          <p:nvPr/>
        </p:nvSpPr>
        <p:spPr>
          <a:xfrm>
            <a:off x="222250" y="652242"/>
            <a:ext cx="4572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While inspecting the cleaned Main Injector heat exchangers, AD engineer noticed that the interior of the heat exchanger channels are experiencing severe corrosion.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Engineers are working engineering notes to run the heat exchangers as is with precautions.</a:t>
            </a: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374B1A-0E3C-0BEC-EC47-96AD1A9C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277" y="679629"/>
            <a:ext cx="3277473" cy="24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1B4A11-4A9A-FD4B-D994-3A14D55C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9CE2D-1322-D2B4-AF00-75CD597C8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BBD5EA-D89E-6D4E-8E98-465F2ADB443E}"/>
              </a:ext>
            </a:extLst>
          </p:cNvPr>
          <p:cNvGrpSpPr/>
          <p:nvPr/>
        </p:nvGrpSpPr>
        <p:grpSpPr>
          <a:xfrm>
            <a:off x="1161426" y="1226635"/>
            <a:ext cx="6566144" cy="3160154"/>
            <a:chOff x="0" y="0"/>
            <a:chExt cx="3181393" cy="23608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77F5F6-8371-3150-4B5E-A3C91F2EF816}"/>
                </a:ext>
              </a:extLst>
            </p:cNvPr>
            <p:cNvGrpSpPr/>
            <p:nvPr/>
          </p:nvGrpSpPr>
          <p:grpSpPr>
            <a:xfrm>
              <a:off x="0" y="0"/>
              <a:ext cx="1786731" cy="2360838"/>
              <a:chOff x="0" y="0"/>
              <a:chExt cx="1786731" cy="2360838"/>
            </a:xfrm>
          </p:grpSpPr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8812C180-DBF8-C58B-7814-8410D80C653F}"/>
                  </a:ext>
                </a:extLst>
              </p:cNvPr>
              <p:cNvGraphicFramePr/>
              <p:nvPr/>
            </p:nvGraphicFramePr>
            <p:xfrm>
              <a:off x="0" y="0"/>
              <a:ext cx="1786731" cy="22764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2B472368-71F8-8722-D74C-F41FE5595E0E}"/>
                  </a:ext>
                </a:extLst>
              </p:cNvPr>
              <p:cNvSpPr txBox="1"/>
              <p:nvPr/>
            </p:nvSpPr>
            <p:spPr>
              <a:xfrm>
                <a:off x="673100" y="951704"/>
                <a:ext cx="547688" cy="34489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3F2F2122-FEFE-45F7-8F67-29BFDF9EF912}" type="TxLink">
                  <a:rPr lang="en-US" sz="2400" b="0" i="0" u="none" strike="noStrike">
                    <a:solidFill>
                      <a:schemeClr val="accent1">
                        <a:lumMod val="75000"/>
                      </a:schemeClr>
                    </a:solidFill>
                    <a:latin typeface="Impact" panose="020B0806030902050204" pitchFamily="34" charset="0"/>
                    <a:cs typeface="Calibri"/>
                  </a:rPr>
                  <a:pPr/>
                  <a:t>100.0%</a:t>
                </a:fld>
                <a:endParaRPr lang="en-US" sz="1600" b="0" i="0" u="none" strike="noStrike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cs typeface="Calibri"/>
                </a:endParaRPr>
              </a:p>
            </p:txBody>
          </p:sp>
          <p:sp>
            <p:nvSpPr>
              <p:cNvPr id="13" name="TextBox 14">
                <a:extLst>
                  <a:ext uri="{FF2B5EF4-FFF2-40B4-BE49-F238E27FC236}">
                    <a16:creationId xmlns:a16="http://schemas.microsoft.com/office/drawing/2014/main" id="{0570678C-0C22-4CC0-A4C0-8E231407E1BF}"/>
                  </a:ext>
                </a:extLst>
              </p:cNvPr>
              <p:cNvSpPr txBox="1"/>
              <p:nvPr/>
            </p:nvSpPr>
            <p:spPr>
              <a:xfrm>
                <a:off x="455265" y="2015945"/>
                <a:ext cx="1082678" cy="34489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fld id="{B5F334BD-C501-4297-999E-8C93F0D815E7}" type="TxLink">
                  <a:rPr lang="en-US" sz="2400" b="0" i="0" u="none" strike="noStrike">
                    <a:solidFill>
                      <a:schemeClr val="accent1">
                        <a:lumMod val="75000"/>
                      </a:schemeClr>
                    </a:solidFill>
                    <a:latin typeface="Impact" panose="020B0806030902050204" pitchFamily="34" charset="0"/>
                    <a:ea typeface="+mn-ea"/>
                    <a:cs typeface="Calibri"/>
                  </a:rPr>
                  <a:pPr marL="0" indent="0"/>
                  <a:t>Planned Work</a:t>
                </a:fld>
                <a:endParaRPr lang="en-US" sz="1600" b="0" i="0" u="none" strike="noStrike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ea typeface="+mn-ea"/>
                  <a:cs typeface="Calibri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4F83D2-4920-6A4B-48F4-E67AD9CDD6ED}"/>
                </a:ext>
              </a:extLst>
            </p:cNvPr>
            <p:cNvGrpSpPr/>
            <p:nvPr/>
          </p:nvGrpSpPr>
          <p:grpSpPr>
            <a:xfrm>
              <a:off x="1352593" y="166241"/>
              <a:ext cx="1828800" cy="2194596"/>
              <a:chOff x="1352593" y="166241"/>
              <a:chExt cx="1828800" cy="2194596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F30FA52A-A79C-449E-AE65-7A05726C5EB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352593" y="166241"/>
              <a:ext cx="1828800" cy="19415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id="{A0B3B710-2452-4E48-928E-474EE91015A8}"/>
                  </a:ext>
                </a:extLst>
              </p:cNvPr>
              <p:cNvSpPr txBox="1"/>
              <p:nvPr/>
            </p:nvSpPr>
            <p:spPr>
              <a:xfrm>
                <a:off x="2078036" y="969962"/>
                <a:ext cx="655636" cy="34489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fld id="{F811638B-2076-4D3E-AE24-C12235083F34}" type="TxLink">
                  <a:rPr lang="en-US" sz="2400" b="0" i="0" u="none" strike="noStrike">
                    <a:solidFill>
                      <a:schemeClr val="accent1">
                        <a:lumMod val="75000"/>
                      </a:schemeClr>
                    </a:solidFill>
                    <a:latin typeface="Impact" panose="020B0806030902050204" pitchFamily="34" charset="0"/>
                    <a:ea typeface="+mn-ea"/>
                    <a:cs typeface="Calibri"/>
                  </a:rPr>
                  <a:pPr marL="0" indent="0"/>
                  <a:t>65.1%</a:t>
                </a:fld>
                <a:endParaRPr lang="en-US" sz="1600" b="0" i="0" u="none" strike="noStrike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ea typeface="+mn-ea"/>
                  <a:cs typeface="Calibri"/>
                </a:endParaRPr>
              </a:p>
            </p:txBody>
          </p:sp>
          <p:sp>
            <p:nvSpPr>
              <p:cNvPr id="9" name="TextBox 15">
                <a:extLst>
                  <a:ext uri="{FF2B5EF4-FFF2-40B4-BE49-F238E27FC236}">
                    <a16:creationId xmlns:a16="http://schemas.microsoft.com/office/drawing/2014/main" id="{43132E74-2594-4740-8A7F-C1BEE8DAC909}"/>
                  </a:ext>
                </a:extLst>
              </p:cNvPr>
              <p:cNvSpPr txBox="1"/>
              <p:nvPr/>
            </p:nvSpPr>
            <p:spPr>
              <a:xfrm>
                <a:off x="1737619" y="2015944"/>
                <a:ext cx="1237814" cy="34489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fld id="{AF75A576-4710-42DB-A148-8005E8494859}" type="TxLink">
                  <a:rPr lang="en-US" sz="2400" b="0" i="0" u="none" strike="noStrike">
                    <a:solidFill>
                      <a:schemeClr val="accent1">
                        <a:lumMod val="75000"/>
                      </a:schemeClr>
                    </a:solidFill>
                    <a:latin typeface="Impact" panose="020B0806030902050204" pitchFamily="34" charset="0"/>
                    <a:ea typeface="+mn-ea"/>
                    <a:cs typeface="Calibri"/>
                  </a:rPr>
                  <a:pPr marL="0" indent="0"/>
                  <a:t>Work Completed</a:t>
                </a:fld>
                <a:endParaRPr lang="en-US" sz="1600" b="0" i="0" u="none" strike="noStrike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ea typeface="+mn-ea"/>
                  <a:cs typeface="Calibri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49270D-2863-122E-86F2-22FEAB670560}"/>
              </a:ext>
            </a:extLst>
          </p:cNvPr>
          <p:cNvSpPr txBox="1"/>
          <p:nvPr/>
        </p:nvSpPr>
        <p:spPr>
          <a:xfrm>
            <a:off x="872197" y="4586068"/>
            <a:ext cx="8200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anticipate that we will be at ~ 80% of the work completed once</a:t>
            </a:r>
          </a:p>
          <a:p>
            <a:r>
              <a:rPr lang="en-US" dirty="0"/>
              <a:t>the collimator work and testing is complete. </a:t>
            </a:r>
          </a:p>
        </p:txBody>
      </p:sp>
    </p:spTree>
    <p:extLst>
      <p:ext uri="{BB962C8B-B14F-4D97-AF65-F5344CB8AC3E}">
        <p14:creationId xmlns:p14="http://schemas.microsoft.com/office/powerpoint/2010/main" val="193697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44A1DC-90CB-11EF-F7EF-6BD37664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228CF-858D-26C7-308D-EEBBCFECF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905361-0B60-B7BA-C4A7-8539070E7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845035"/>
              </p:ext>
            </p:extLst>
          </p:nvPr>
        </p:nvGraphicFramePr>
        <p:xfrm>
          <a:off x="228600" y="971550"/>
          <a:ext cx="8672513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304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E89CC9-B6C9-4535-A585-59802C34BE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0868" y="2068592"/>
            <a:ext cx="5776243" cy="3941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FE06E-5F8E-F22C-2C2A-6ABC569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" y="52316"/>
            <a:ext cx="7886700" cy="385723"/>
          </a:xfrm>
        </p:spPr>
        <p:txBody>
          <a:bodyPr/>
          <a:lstStyle/>
          <a:p>
            <a:r>
              <a:rPr lang="en-US" dirty="0"/>
              <a:t>8 Gev Collimator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DFDA4-CBE8-E93C-3C1D-1FE867D3B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7824" y="109524"/>
            <a:ext cx="3499287" cy="1877627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Collimators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825-826 and 827-828</a:t>
            </a:r>
          </a:p>
          <a:p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Weight per collimator station:  ~175,000 lbs.  (88 tons)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3731-47C0-5C82-AC5F-C5E745B1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628C565-4670-49F0-BB76-E7071123A08D}"/>
              </a:ext>
            </a:extLst>
          </p:cNvPr>
          <p:cNvSpPr txBox="1"/>
          <p:nvPr/>
        </p:nvSpPr>
        <p:spPr>
          <a:xfrm rot="20540727">
            <a:off x="6301596" y="5582281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 direction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16091AF-D311-4D67-8CF7-D54C88FCDB87}"/>
              </a:ext>
            </a:extLst>
          </p:cNvPr>
          <p:cNvSpPr txBox="1"/>
          <p:nvPr/>
        </p:nvSpPr>
        <p:spPr>
          <a:xfrm>
            <a:off x="2208316" y="5758084"/>
            <a:ext cx="164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Beamtube/ vacuum chamber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6579D935-0057-4A53-9DA8-E245B22EB111}"/>
              </a:ext>
            </a:extLst>
          </p:cNvPr>
          <p:cNvSpPr txBox="1"/>
          <p:nvPr/>
        </p:nvSpPr>
        <p:spPr>
          <a:xfrm>
            <a:off x="4183444" y="1554559"/>
            <a:ext cx="140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Vertical motion controls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81E707-410D-42D6-8287-8B9E21FA8D78}"/>
              </a:ext>
            </a:extLst>
          </p:cNvPr>
          <p:cNvCxnSpPr>
            <a:cxnSpLocks/>
          </p:cNvCxnSpPr>
          <p:nvPr/>
        </p:nvCxnSpPr>
        <p:spPr>
          <a:xfrm>
            <a:off x="4821188" y="2134554"/>
            <a:ext cx="0" cy="1069097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4FD77E-20DB-44C3-8619-89DF83E0874B}"/>
              </a:ext>
            </a:extLst>
          </p:cNvPr>
          <p:cNvSpPr txBox="1"/>
          <p:nvPr/>
        </p:nvSpPr>
        <p:spPr>
          <a:xfrm>
            <a:off x="8224889" y="5320489"/>
            <a:ext cx="1030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Horizontal motion controls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7A688A-65FE-42B1-8035-EE25A32A65C8}"/>
              </a:ext>
            </a:extLst>
          </p:cNvPr>
          <p:cNvCxnSpPr>
            <a:cxnSpLocks/>
          </p:cNvCxnSpPr>
          <p:nvPr/>
        </p:nvCxnSpPr>
        <p:spPr>
          <a:xfrm flipH="1" flipV="1">
            <a:off x="8143234" y="4136530"/>
            <a:ext cx="409784" cy="1002381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727484-840B-40D0-BF0D-794FCC585FEC}"/>
              </a:ext>
            </a:extLst>
          </p:cNvPr>
          <p:cNvCxnSpPr>
            <a:cxnSpLocks/>
          </p:cNvCxnSpPr>
          <p:nvPr/>
        </p:nvCxnSpPr>
        <p:spPr>
          <a:xfrm flipV="1">
            <a:off x="3310868" y="4981094"/>
            <a:ext cx="326282" cy="67879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4406873-1637-C8DE-797E-AFFB6C3EDCBC}"/>
              </a:ext>
            </a:extLst>
          </p:cNvPr>
          <p:cNvSpPr txBox="1">
            <a:spLocks/>
          </p:cNvSpPr>
          <p:nvPr/>
        </p:nvSpPr>
        <p:spPr>
          <a:xfrm>
            <a:off x="-156923" y="3099725"/>
            <a:ext cx="3630932" cy="21895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Installation is 50% complete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61433C-CC1B-A6EF-B08C-FA7A478FCA8B}"/>
              </a:ext>
            </a:extLst>
          </p:cNvPr>
          <p:cNvCxnSpPr>
            <a:cxnSpLocks/>
          </p:cNvCxnSpPr>
          <p:nvPr/>
        </p:nvCxnSpPr>
        <p:spPr>
          <a:xfrm flipV="1">
            <a:off x="6090818" y="5341338"/>
            <a:ext cx="1504363" cy="492754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6" descr="A picture containing building, step, stair&#10;&#10;Description automatically generated">
            <a:extLst>
              <a:ext uri="{FF2B5EF4-FFF2-40B4-BE49-F238E27FC236}">
                <a16:creationId xmlns:a16="http://schemas.microsoft.com/office/drawing/2014/main" id="{35F2C860-7798-AADD-7181-566DDE375E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7243" y="371289"/>
            <a:ext cx="3718049" cy="2788537"/>
          </a:xfrm>
        </p:spPr>
      </p:pic>
    </p:spTree>
    <p:extLst>
      <p:ext uri="{BB962C8B-B14F-4D97-AF65-F5344CB8AC3E}">
        <p14:creationId xmlns:p14="http://schemas.microsoft.com/office/powerpoint/2010/main" val="323711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E06E-5F8E-F22C-2C2A-6ABC569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" y="52316"/>
            <a:ext cx="7886700" cy="385723"/>
          </a:xfrm>
        </p:spPr>
        <p:txBody>
          <a:bodyPr/>
          <a:lstStyle/>
          <a:p>
            <a:r>
              <a:rPr lang="en-US" dirty="0"/>
              <a:t>Booster Collimator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DFDA4-CBE8-E93C-3C1D-1FE867D3B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1188" y="336796"/>
            <a:ext cx="3499287" cy="11936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Collimator on 2 stands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Weight ~100,000 lbs.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3731-47C0-5C82-AC5F-C5E745B1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628C565-4670-49F0-BB76-E7071123A08D}"/>
              </a:ext>
            </a:extLst>
          </p:cNvPr>
          <p:cNvSpPr txBox="1"/>
          <p:nvPr/>
        </p:nvSpPr>
        <p:spPr>
          <a:xfrm rot="20540727">
            <a:off x="3731570" y="5720410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 direction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6579D935-0057-4A53-9DA8-E245B22EB111}"/>
              </a:ext>
            </a:extLst>
          </p:cNvPr>
          <p:cNvSpPr txBox="1"/>
          <p:nvPr/>
        </p:nvSpPr>
        <p:spPr>
          <a:xfrm>
            <a:off x="4183444" y="1554559"/>
            <a:ext cx="140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Vertical motion controls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81E707-410D-42D6-8287-8B9E21FA8D78}"/>
              </a:ext>
            </a:extLst>
          </p:cNvPr>
          <p:cNvCxnSpPr>
            <a:cxnSpLocks/>
          </p:cNvCxnSpPr>
          <p:nvPr/>
        </p:nvCxnSpPr>
        <p:spPr>
          <a:xfrm>
            <a:off x="4821188" y="2134554"/>
            <a:ext cx="0" cy="1069097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4406873-1637-C8DE-797E-AFFB6C3EDCBC}"/>
              </a:ext>
            </a:extLst>
          </p:cNvPr>
          <p:cNvSpPr txBox="1">
            <a:spLocks/>
          </p:cNvSpPr>
          <p:nvPr/>
        </p:nvSpPr>
        <p:spPr>
          <a:xfrm>
            <a:off x="0" y="3707201"/>
            <a:ext cx="3630932" cy="21895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Installation complete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Working on controls for motors.</a:t>
            </a:r>
          </a:p>
          <a:p>
            <a:pPr marL="457200" lvl="1" indent="0">
              <a:buNone/>
            </a:pPr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61433C-CC1B-A6EF-B08C-FA7A478FCA8B}"/>
              </a:ext>
            </a:extLst>
          </p:cNvPr>
          <p:cNvCxnSpPr>
            <a:cxnSpLocks/>
          </p:cNvCxnSpPr>
          <p:nvPr/>
        </p:nvCxnSpPr>
        <p:spPr>
          <a:xfrm flipV="1">
            <a:off x="3620309" y="5381544"/>
            <a:ext cx="1504363" cy="492754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DF2F7FF-8B63-3602-ED4D-926D6626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903" y="1625560"/>
            <a:ext cx="4186050" cy="3663701"/>
          </a:xfrm>
          <a:prstGeom prst="rect">
            <a:avLst/>
          </a:prstGeom>
        </p:spPr>
      </p:pic>
      <p:pic>
        <p:nvPicPr>
          <p:cNvPr id="21" name="Content Placeholder 20" descr="A picture containing cart&#10;&#10;Description automatically generated">
            <a:extLst>
              <a:ext uri="{FF2B5EF4-FFF2-40B4-BE49-F238E27FC236}">
                <a16:creationId xmlns:a16="http://schemas.microsoft.com/office/drawing/2014/main" id="{31115A8B-E545-11E8-2B00-911603F42B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2250" y="514350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251771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72CB-CA87-27B8-C5F6-814A97BC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397268"/>
          </a:xfrm>
        </p:spPr>
        <p:txBody>
          <a:bodyPr/>
          <a:lstStyle/>
          <a:p>
            <a:r>
              <a:rPr lang="en-US" dirty="0"/>
              <a:t>Main jobs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779B-9708-DDEC-E91A-99878B5F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88397"/>
            <a:ext cx="8672513" cy="5846269"/>
          </a:xfrm>
        </p:spPr>
        <p:txBody>
          <a:bodyPr/>
          <a:lstStyle/>
          <a:p>
            <a:pPr lvl="1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Dual PA upgrades in Main Injector continue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Replacement of H202-5 and SWIC in Switchyard.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Choke repairs in Booster.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Sump discharge repairs in Main Injector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Cleaning of all Main Injector heat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exchangers. Inspections continue.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Booster collimator installed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MI 8 collimator continues.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3CA55-76DF-03C2-C7C0-1CB4E4C4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4DE0C-1DE7-7339-44FE-48EC41EA0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359" y="2492265"/>
            <a:ext cx="2437754" cy="36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7088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25858</TotalTime>
  <Words>592</Words>
  <Application>Microsoft Office PowerPoint</Application>
  <PresentationFormat>On-screen Show (4:3)</PresentationFormat>
  <Paragraphs>164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Georgia Pro Light</vt:lpstr>
      <vt:lpstr>Helvetica</vt:lpstr>
      <vt:lpstr>Impact</vt:lpstr>
      <vt:lpstr>Fermilab_PPT_090815</vt:lpstr>
      <vt:lpstr>PowerPoint Presentation</vt:lpstr>
      <vt:lpstr>PowerPoint Presentation</vt:lpstr>
      <vt:lpstr>PowerPoint Presentation</vt:lpstr>
      <vt:lpstr>Main Injector heat exchanger inspections</vt:lpstr>
      <vt:lpstr>Shutdown Progress</vt:lpstr>
      <vt:lpstr>Power outage schedule</vt:lpstr>
      <vt:lpstr>8 Gev Collimator</vt:lpstr>
      <vt:lpstr>Booster Collimator</vt:lpstr>
      <vt:lpstr>Main jobs completed</vt:lpstr>
      <vt:lpstr>ISD Shutdown work completed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367</cp:revision>
  <cp:lastPrinted>2016-04-05T12:58:00Z</cp:lastPrinted>
  <dcterms:created xsi:type="dcterms:W3CDTF">2016-03-03T19:44:14Z</dcterms:created>
  <dcterms:modified xsi:type="dcterms:W3CDTF">2024-10-03T15:58:26Z</dcterms:modified>
</cp:coreProperties>
</file>