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3" r:id="rId5"/>
    <p:sldId id="1553" r:id="rId6"/>
    <p:sldId id="1521" r:id="rId7"/>
    <p:sldId id="1518" r:id="rId8"/>
    <p:sldId id="1690" r:id="rId9"/>
    <p:sldId id="2162" r:id="rId10"/>
    <p:sldId id="1525" r:id="rId11"/>
    <p:sldId id="281" r:id="rId12"/>
    <p:sldId id="363" r:id="rId13"/>
    <p:sldId id="2019" r:id="rId14"/>
    <p:sldId id="2020" r:id="rId15"/>
    <p:sldId id="2193" r:id="rId16"/>
    <p:sldId id="2004" r:id="rId17"/>
    <p:sldId id="2133" r:id="rId18"/>
    <p:sldId id="2006" r:id="rId19"/>
    <p:sldId id="1837" r:id="rId20"/>
    <p:sldId id="2194" r:id="rId21"/>
    <p:sldId id="2196" r:id="rId22"/>
    <p:sldId id="2197" r:id="rId23"/>
    <p:sldId id="2198" r:id="rId24"/>
    <p:sldId id="2199" r:id="rId25"/>
    <p:sldId id="2200" r:id="rId26"/>
    <p:sldId id="2003" r:id="rId27"/>
    <p:sldId id="1700" r:id="rId28"/>
    <p:sldId id="1695" r:id="rId29"/>
    <p:sldId id="1699" r:id="rId30"/>
    <p:sldId id="1702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ben H Carcagno" initials="RHC" lastIdx="14" clrIdx="0">
    <p:extLst>
      <p:ext uri="{19B8F6BF-5375-455C-9EA6-DF929625EA0E}">
        <p15:presenceInfo xmlns:p15="http://schemas.microsoft.com/office/powerpoint/2012/main" userId="S::ruben@services.fnal.gov::17a3d739-0f64-4485-a2dd-47c820303c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40" autoAdjust="0"/>
    <p:restoredTop sz="95788" autoAdjust="0"/>
  </p:normalViewPr>
  <p:slideViewPr>
    <p:cSldViewPr snapToObjects="1" showGuides="1">
      <p:cViewPr varScale="1">
        <p:scale>
          <a:sx n="97" d="100"/>
          <a:sy n="97" d="100"/>
        </p:scale>
        <p:origin x="632" y="19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03/10/2024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30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OPSS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75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D9112-14D7-A535-7008-16F35BD21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6D55B-8A2A-EAD3-0ED3-E5FD13D81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75E1D-3BF4-6388-F9F2-C934BC6B5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324C5-8AED-735B-9246-A0673EAF8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88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19EE1E-DAB1-FD4C-A879-60D7238B5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CD-3c Director’s Review - Jul 28-30,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31711-F295-5949-8C99-D34265DF6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HL-LHC AUP CD-3c Director’s Review - Jul 28-30,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9889A06-8574-E345-B4F0-A00FD1FB7A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CD-3c Director’s Review - Jul 28-30,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768719-0B79-704E-A184-7FDFDD5B9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CD-3c Director’s Review - Jul 28-30,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F5103F-C1F2-A04F-8258-664184514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CD-3c Director’s Review - Jul 28-30, 2020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557C3DE-FB9C-EC48-98E9-E1E4A5D39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CD-3c Director’s Review - Jul 28-30, 2020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IPR DOE/SC Review– Jan 14-16, 2020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ms.cern.ch/document/2958007" TargetMode="External"/><Relationship Id="rId5" Type="http://schemas.openxmlformats.org/officeDocument/2006/relationships/hyperlink" Target="https://edms.cern.ch/document/2958004" TargetMode="External"/><Relationship Id="rId4" Type="http://schemas.openxmlformats.org/officeDocument/2006/relationships/hyperlink" Target="https://edms.cern.ch/document/186847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Giorgio Apollinari – FNAL</a:t>
            </a:r>
          </a:p>
          <a:p>
            <a:r>
              <a:rPr lang="en-GB" sz="1400" i="1" dirty="0"/>
              <a:t>HL-LHC AUP Project Manager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8BA455CD-E762-FE48-BC33-8D9881C60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5317301" cy="1658439"/>
          </a:xfrm>
        </p:spPr>
        <p:txBody>
          <a:bodyPr/>
          <a:lstStyle/>
          <a:p>
            <a:r>
              <a:rPr lang="en-GB" sz="3600" dirty="0"/>
              <a:t>Status of US AUP Contribution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C48FD70B-7EEB-9149-9E5F-87A8504B9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672" y="5694388"/>
            <a:ext cx="3600400" cy="853938"/>
          </a:xfrm>
        </p:spPr>
        <p:txBody>
          <a:bodyPr>
            <a:normAutofit/>
          </a:bodyPr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 </a:t>
            </a:r>
          </a:p>
          <a:p>
            <a:r>
              <a:rPr lang="en-US" dirty="0"/>
              <a:t>Genova, Italy - October 2024</a:t>
            </a:r>
            <a:endParaRPr lang="en-GB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0B42F1E-5B34-719B-5BCC-318F52531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88" t="12871" r="31227" b="5600"/>
          <a:stretch/>
        </p:blipFill>
        <p:spPr>
          <a:xfrm>
            <a:off x="5285756" y="2195447"/>
            <a:ext cx="3299108" cy="4520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6A3E-3433-D267-2283-45D7CE0C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MQXFA Vertical Tests History: TC1 vs. TC2</a:t>
            </a:r>
          </a:p>
        </p:txBody>
      </p:sp>
      <p:pic>
        <p:nvPicPr>
          <p:cNvPr id="9" name="Picture 8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EB4E547B-943A-F41C-1795-4B9FBA4F5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5" b="2709"/>
          <a:stretch/>
        </p:blipFill>
        <p:spPr>
          <a:xfrm>
            <a:off x="2699792" y="923804"/>
            <a:ext cx="3960440" cy="552953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BBE78-9860-F8F1-4840-355AAB7C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FDCA1C4-9514-7B4F-976F-D92F7E296653}" type="slidenum">
              <a:rPr lang="fr-FR" smtClean="0"/>
              <a:pPr>
                <a:spcAft>
                  <a:spcPts val="600"/>
                </a:spcAft>
              </a:pPr>
              <a:t>10</a:t>
            </a:fld>
            <a:endParaRPr lang="fr-F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D96D8-5B8B-E537-C29A-0CD8414D3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965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53E4-40A6-2812-3776-603D673B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04"/>
            <a:ext cx="7920000" cy="720000"/>
          </a:xfrm>
        </p:spPr>
        <p:txBody>
          <a:bodyPr/>
          <a:lstStyle/>
          <a:p>
            <a:r>
              <a:rPr lang="en-US" dirty="0"/>
              <a:t>Magnet Vertical Test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2150B-478B-E984-C15B-C899F6CB0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717634"/>
            <a:ext cx="8208472" cy="563871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MQXFA Magnets vertical test is a critical QC step in the execution of the AUP Project</a:t>
            </a:r>
          </a:p>
          <a:p>
            <a:r>
              <a:rPr lang="en-US" dirty="0"/>
              <a:t>“Demonstration of stable performance following a thermal cycle” (Memory) was a critical early demonstration at the beginning of the MQXF magnets construction</a:t>
            </a:r>
          </a:p>
          <a:p>
            <a:pPr lvl="1"/>
            <a:r>
              <a:rPr lang="en-US" dirty="0"/>
              <a:t>Since the beginning of the AUP projects, all magnets have been tested vertically through 2 Thermal Cycles, and – again – horizontally in the final cryostat through 2 thermal cycle.</a:t>
            </a:r>
          </a:p>
          <a:p>
            <a:r>
              <a:rPr lang="en-US" dirty="0"/>
              <a:t>Early in the AUP planning - due to financial constraints - a total of ~5 MQXFA magnets were planned to be inserted in cryostats without a Vertical Test.</a:t>
            </a:r>
          </a:p>
          <a:p>
            <a:pPr lvl="1"/>
            <a:r>
              <a:rPr lang="en-US" dirty="0"/>
              <a:t>Experience is indicating that the risk of not testing a magnet vertically has not decreased substantially as production progressed</a:t>
            </a:r>
          </a:p>
          <a:p>
            <a:pPr lvl="1"/>
            <a:r>
              <a:rPr lang="en-US" dirty="0"/>
              <a:t>The re-assembly of an LQXFA/B Cryostat was introduced in the AUP Baseline to mitigate risks due to untested magnets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C452F-C268-0875-9696-1F21D58A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54D5-E2E6-D3A2-9DBF-3467E115F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59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B0657-BD10-A881-73A1-E278F8780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00CE-C660-BBA9-5260-33C57E19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04"/>
            <a:ext cx="7920000" cy="720000"/>
          </a:xfrm>
        </p:spPr>
        <p:txBody>
          <a:bodyPr/>
          <a:lstStyle/>
          <a:p>
            <a:r>
              <a:rPr lang="en-US" dirty="0"/>
              <a:t>Magnet Vertical Test Decision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61E6B-5BE9-C697-F72B-744F78147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645626"/>
            <a:ext cx="8208472" cy="5951726"/>
          </a:xfrm>
        </p:spPr>
        <p:txBody>
          <a:bodyPr>
            <a:normAutofit/>
          </a:bodyPr>
          <a:lstStyle/>
          <a:p>
            <a:r>
              <a:rPr lang="en-US" sz="2600" dirty="0"/>
              <a:t>Observation that all magnets that failed a vertical test were identified in the 1</a:t>
            </a:r>
            <a:r>
              <a:rPr lang="en-US" sz="2600" baseline="30000" dirty="0"/>
              <a:t>st</a:t>
            </a:r>
            <a:r>
              <a:rPr lang="en-US" sz="2600" dirty="0"/>
              <a:t> Thermal Cycle (TC1) and the vast majority could be repaired.</a:t>
            </a:r>
          </a:p>
          <a:p>
            <a:r>
              <a:rPr lang="en-US" sz="2600" dirty="0"/>
              <a:t>Decision: </a:t>
            </a:r>
            <a:r>
              <a:rPr lang="en-US" sz="2600" b="1" i="1" dirty="0"/>
              <a:t>Test all remaining MQXFA Magnets vertically through only TC1 and reduce number of magnetic measurements at BNL</a:t>
            </a:r>
          </a:p>
          <a:p>
            <a:pPr lvl="1"/>
            <a:r>
              <a:rPr lang="en-US" dirty="0"/>
              <a:t>Pros: </a:t>
            </a:r>
          </a:p>
          <a:p>
            <a:pPr lvl="2"/>
            <a:r>
              <a:rPr lang="en-US" dirty="0"/>
              <a:t>Reduce considerably risks for LQXFA/B, eliminating the necessity to carry forward a cryomodule re-assembly in the baseline schedule</a:t>
            </a:r>
          </a:p>
          <a:p>
            <a:pPr lvl="2"/>
            <a:r>
              <a:rPr lang="en-US" dirty="0"/>
              <a:t>Reduces costs and anticipates schedule</a:t>
            </a:r>
          </a:p>
          <a:p>
            <a:pPr lvl="2"/>
            <a:r>
              <a:rPr lang="en-US" dirty="0"/>
              <a:t>AUP critical path is </a:t>
            </a:r>
            <a:r>
              <a:rPr lang="en-US" i="1" dirty="0"/>
              <a:t>stably</a:t>
            </a:r>
            <a:r>
              <a:rPr lang="en-US" dirty="0"/>
              <a:t> associated with Horizontal Testing</a:t>
            </a:r>
          </a:p>
          <a:p>
            <a:pPr lvl="1"/>
            <a:r>
              <a:rPr lang="en-US" dirty="0"/>
              <a:t>Cons:</a:t>
            </a:r>
          </a:p>
          <a:p>
            <a:pPr lvl="2"/>
            <a:r>
              <a:rPr lang="en-US" dirty="0"/>
              <a:t>“Memory” establishment delayed from Vertical Test to LQXFA/B Horizontal Test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C382B-9ABD-AC0F-2754-E648359F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98326-0792-23A8-3ECD-D648204BA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21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97A7-6024-BDD4-46CF-36F0165D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10" y="15089"/>
            <a:ext cx="7920000" cy="720000"/>
          </a:xfrm>
        </p:spPr>
        <p:txBody>
          <a:bodyPr/>
          <a:lstStyle/>
          <a:p>
            <a:r>
              <a:rPr lang="en-US" dirty="0"/>
              <a:t>LQXFAB-01 Delivery to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BC5C37-5696-F06D-2851-4B7B3B0B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Picture 4" descr="A person writing on a red cylinder&#10;&#10;Description automatically generated">
            <a:extLst>
              <a:ext uri="{FF2B5EF4-FFF2-40B4-BE49-F238E27FC236}">
                <a16:creationId xmlns:a16="http://schemas.microsoft.com/office/drawing/2014/main" id="{7C2D3B8F-1F45-A1ED-3AE5-DDAF7ECB2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685841"/>
            <a:ext cx="2066867" cy="2670000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CAD22D0-D0D7-A38A-6C96-5EADF63D7B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190" y="710246"/>
            <a:ext cx="4461210" cy="26455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2AD53-3AA1-A0AE-9395-C7FCA232D7DC}"/>
              </a:ext>
            </a:extLst>
          </p:cNvPr>
          <p:cNvSpPr txBox="1"/>
          <p:nvPr/>
        </p:nvSpPr>
        <p:spPr>
          <a:xfrm>
            <a:off x="1376870" y="2996952"/>
            <a:ext cx="672352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Dr. Harriet Kung Visit and LQXFA/B-01 in final Shipment Preparation – Oct. ‘23 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39E291E-7453-E0A6-17A6-9F83900DD8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570" y="3419711"/>
            <a:ext cx="3577454" cy="2385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48765-2C8A-0FE3-B46F-951C91167D3F}"/>
              </a:ext>
            </a:extLst>
          </p:cNvPr>
          <p:cNvSpPr txBox="1"/>
          <p:nvPr/>
        </p:nvSpPr>
        <p:spPr>
          <a:xfrm>
            <a:off x="1971740" y="5442240"/>
            <a:ext cx="20551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CERN Arrival - Dec. ‘23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FCD513-D918-772F-30D3-A0F101BE7E4B}"/>
              </a:ext>
            </a:extLst>
          </p:cNvPr>
          <p:cNvSpPr txBox="1">
            <a:spLocks/>
          </p:cNvSpPr>
          <p:nvPr/>
        </p:nvSpPr>
        <p:spPr>
          <a:xfrm>
            <a:off x="1331640" y="5806258"/>
            <a:ext cx="7675702" cy="130027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000" dirty="0"/>
              <a:t>CERN Cryogenic Test of LQXFAB-01 at CERN achieved nominal Current without quenches on June 18</a:t>
            </a:r>
            <a:r>
              <a:rPr lang="en-US" sz="2000" baseline="30000" dirty="0"/>
              <a:t>th</a:t>
            </a:r>
            <a:r>
              <a:rPr lang="en-US" sz="2000" dirty="0"/>
              <a:t> 2024.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Quench Heaters non-Conformities addressed by delivery of additional/spare elements to CERN (1 MQXFA Magnet, Shell, CM Tool)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9F211-566A-6666-6B9C-C46C4D539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415163"/>
            <a:ext cx="2842116" cy="2381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8F3E3D-EA97-DE41-E64B-7159C7FB267A}"/>
              </a:ext>
            </a:extLst>
          </p:cNvPr>
          <p:cNvSpPr txBox="1"/>
          <p:nvPr/>
        </p:nvSpPr>
        <p:spPr>
          <a:xfrm>
            <a:off x="5298386" y="5442240"/>
            <a:ext cx="20597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Test at CERN - Jun. ‘24</a:t>
            </a:r>
          </a:p>
        </p:txBody>
      </p:sp>
    </p:spTree>
    <p:extLst>
      <p:ext uri="{BB962C8B-B14F-4D97-AF65-F5344CB8AC3E}">
        <p14:creationId xmlns:p14="http://schemas.microsoft.com/office/powerpoint/2010/main" val="393928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3EF22-194B-8065-6744-600EBCA2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LQXFAB-01 Acceptance at CERN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DB05C-4407-940E-D64D-7B1260F6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C657CE1D-C69A-DB37-9D00-24D35DAC7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6" name="Picture 5" descr="A large red tube in a factory&#10;&#10;Description automatically generated">
            <a:extLst>
              <a:ext uri="{FF2B5EF4-FFF2-40B4-BE49-F238E27FC236}">
                <a16:creationId xmlns:a16="http://schemas.microsoft.com/office/drawing/2014/main" id="{B409CECA-312A-EB12-9DB1-02CA9E8A72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387029"/>
            <a:ext cx="7086554" cy="3986187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8D2188-F9AE-969A-A825-341FD2C1B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538175"/>
            <a:ext cx="3600000" cy="2532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A085E-B7EA-0707-35E5-E96F0AC38125}"/>
              </a:ext>
            </a:extLst>
          </p:cNvPr>
          <p:cNvSpPr txBox="1"/>
          <p:nvPr/>
        </p:nvSpPr>
        <p:spPr>
          <a:xfrm>
            <a:off x="3203848" y="4274219"/>
            <a:ext cx="5836693" cy="25391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87313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LQXFA01 is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accepted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after the tests carried out at CERN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framework of the Acceptance Criteria – Part C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(EDMS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1868479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with the following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remarks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73063" marR="0" lvl="0" indent="-285750" algn="just" defTabSz="89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Cryo-assembly is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accepted for installation in the IT String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 for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</a:t>
            </a:r>
            <a:r>
              <a:rPr kumimoji="0" lang="en-GB" sz="1500" b="1" i="0" u="none" strike="noStrike" kern="1200" cap="none" spc="0" normalizeH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the agreed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path for acceptance between AUP and CERN is to be completed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(See EDMS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2958004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EDMS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2958007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</a:t>
            </a:r>
          </a:p>
          <a:p>
            <a:pPr marL="373063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During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leak test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prior to cooldown, a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was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detected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mass hydraulic circuit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This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nonconformity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needs to be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investigated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solved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 to starting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2 cryostating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1EA6D8-7008-0074-24E2-EA62C4730C20}"/>
              </a:ext>
            </a:extLst>
          </p:cNvPr>
          <p:cNvSpPr txBox="1">
            <a:spLocks/>
          </p:cNvSpPr>
          <p:nvPr/>
        </p:nvSpPr>
        <p:spPr>
          <a:xfrm>
            <a:off x="524592" y="604586"/>
            <a:ext cx="8501450" cy="18095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200" dirty="0"/>
              <a:t>LQXFAB-01 Accepted at CERN in June 2024 within the framework of AUP-CERN Acceptance Criteria agreements.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79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F68F-39A0-4E13-DE19-4E476107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5359"/>
            <a:ext cx="7920000" cy="720000"/>
          </a:xfrm>
        </p:spPr>
        <p:txBody>
          <a:bodyPr/>
          <a:lstStyle/>
          <a:p>
            <a:r>
              <a:rPr lang="en-US" dirty="0"/>
              <a:t>LQXFAB-02 under Test in IB1- TS4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3DB79-76A2-D377-78ED-89E5CB19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Picture 4" descr="A large machine in a factory&#10;&#10;Description automatically generated">
            <a:extLst>
              <a:ext uri="{FF2B5EF4-FFF2-40B4-BE49-F238E27FC236}">
                <a16:creationId xmlns:a16="http://schemas.microsoft.com/office/drawing/2014/main" id="{DD628783-9EAD-E7CE-9B14-87265D5377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04" y="3262391"/>
            <a:ext cx="3486506" cy="2614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2894F1-5596-9547-8CF8-A7D189B26F88}"/>
              </a:ext>
            </a:extLst>
          </p:cNvPr>
          <p:cNvSpPr txBox="1"/>
          <p:nvPr/>
        </p:nvSpPr>
        <p:spPr>
          <a:xfrm>
            <a:off x="341200" y="5519596"/>
            <a:ext cx="250260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Installation on TS4  - Jun. ‘24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04AB09-3D6E-2BF6-FE6D-4E09F3DE6208}"/>
              </a:ext>
            </a:extLst>
          </p:cNvPr>
          <p:cNvSpPr txBox="1">
            <a:spLocks/>
          </p:cNvSpPr>
          <p:nvPr/>
        </p:nvSpPr>
        <p:spPr>
          <a:xfrm>
            <a:off x="395536" y="670104"/>
            <a:ext cx="8501450" cy="26148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200" dirty="0"/>
              <a:t>TS4 underwent massive upgrades to expedite cold test of a cryomodule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~4 months for LQXFAB-01 to Acceptance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Still ~3.5 months for LQXFAB-02 from completion of installation to Acceptance (modulo 100k </a:t>
            </a:r>
            <a:r>
              <a:rPr lang="en-US" sz="2000" dirty="0" err="1"/>
              <a:t>HiPot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Planned for “Pressure &amp; Leak Test” and shipment from FNAL to CERN by Nov. 18</a:t>
            </a:r>
            <a:r>
              <a:rPr lang="en-US" sz="2000" baseline="30000" dirty="0"/>
              <a:t>th</a:t>
            </a:r>
            <a:r>
              <a:rPr lang="en-US" sz="2000" dirty="0"/>
              <a:t> (arrival at CERN by mid-December).</a:t>
            </a:r>
          </a:p>
          <a:p>
            <a:pPr lvl="1"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464E18D-28E5-DA6D-2927-4E87A6E61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92" t="40485" r="26353" b="15977"/>
          <a:stretch/>
        </p:blipFill>
        <p:spPr>
          <a:xfrm>
            <a:off x="3944810" y="3262391"/>
            <a:ext cx="4896546" cy="2614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55BDC7-9743-58A6-8703-3F1892A812E8}"/>
              </a:ext>
            </a:extLst>
          </p:cNvPr>
          <p:cNvSpPr txBox="1"/>
          <p:nvPr/>
        </p:nvSpPr>
        <p:spPr>
          <a:xfrm>
            <a:off x="5870047" y="4891269"/>
            <a:ext cx="128112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800" i="1" dirty="0"/>
              <a:t>Trips on PS while </a:t>
            </a:r>
          </a:p>
          <a:p>
            <a:r>
              <a:rPr lang="en-US" sz="800" i="1" dirty="0"/>
              <a:t>attempting 5h Hold Test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6DE63C-181C-DF51-D822-8AD5F3763133}"/>
              </a:ext>
            </a:extLst>
          </p:cNvPr>
          <p:cNvCxnSpPr/>
          <p:nvPr/>
        </p:nvCxnSpPr>
        <p:spPr>
          <a:xfrm flipH="1" flipV="1">
            <a:off x="6300192" y="4171189"/>
            <a:ext cx="210415" cy="692902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5CC60-D4E1-8988-7DD2-3FB34543BFA1}"/>
              </a:ext>
            </a:extLst>
          </p:cNvPr>
          <p:cNvCxnSpPr>
            <a:cxnSpLocks/>
          </p:cNvCxnSpPr>
          <p:nvPr/>
        </p:nvCxnSpPr>
        <p:spPr>
          <a:xfrm flipV="1">
            <a:off x="6510607" y="4176016"/>
            <a:ext cx="0" cy="688075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47531-C75C-145D-ED42-AF78ACC82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94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67FD-E535-59D1-E34C-8782100C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Technical Status </a:t>
            </a:r>
            <a:br>
              <a:rPr lang="en-US" dirty="0"/>
            </a:br>
            <a:r>
              <a:rPr lang="en-US" dirty="0"/>
              <a:t>Cold Mass (CM) and Cryo-Assembly (CA)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5DD19-4CC8-CC31-0A13-C232F1F0A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47395"/>
            <a:ext cx="7920000" cy="13250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CA03 (LQXFAB-03) completed </a:t>
            </a:r>
          </a:p>
          <a:p>
            <a:r>
              <a:rPr lang="en-US" dirty="0"/>
              <a:t>CM04 and 05 under Production</a:t>
            </a:r>
          </a:p>
          <a:p>
            <a:r>
              <a:rPr lang="en-US" dirty="0"/>
              <a:t>Magnets for CM06 (starting with MQXFA13b) being gathered at FNAL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38820-DE2B-69C5-CE31-4EB9AC4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21C030-6994-FAA9-1883-28746A56851B}"/>
              </a:ext>
            </a:extLst>
          </p:cNvPr>
          <p:cNvSpPr txBox="1"/>
          <p:nvPr/>
        </p:nvSpPr>
        <p:spPr>
          <a:xfrm>
            <a:off x="136923" y="4705980"/>
            <a:ext cx="27168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LQXFA/B-03 - Completed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4E918-E91A-CC7E-E398-5962778CA756}"/>
              </a:ext>
            </a:extLst>
          </p:cNvPr>
          <p:cNvSpPr txBox="1"/>
          <p:nvPr/>
        </p:nvSpPr>
        <p:spPr>
          <a:xfrm>
            <a:off x="3131840" y="5713511"/>
            <a:ext cx="288968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CM04 – Orbital Welding</a:t>
            </a:r>
          </a:p>
        </p:txBody>
      </p:sp>
      <p:pic>
        <p:nvPicPr>
          <p:cNvPr id="11" name="Picture 10" descr="A large machine in a factory&#10;&#10;Description automatically generated">
            <a:extLst>
              <a:ext uri="{FF2B5EF4-FFF2-40B4-BE49-F238E27FC236}">
                <a16:creationId xmlns:a16="http://schemas.microsoft.com/office/drawing/2014/main" id="{368FC046-7D29-396F-2003-8EF5EDB8B1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288" y="4223481"/>
            <a:ext cx="2952328" cy="2216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345626-E6A2-097A-FFDC-03A1C0A330B7}"/>
              </a:ext>
            </a:extLst>
          </p:cNvPr>
          <p:cNvSpPr txBox="1"/>
          <p:nvPr/>
        </p:nvSpPr>
        <p:spPr>
          <a:xfrm>
            <a:off x="6159027" y="6048573"/>
            <a:ext cx="27908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CM05 – Longitudinal Welding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E3D65-2926-3017-4641-E1E866BDC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1" y="2524683"/>
            <a:ext cx="2955384" cy="2069711"/>
          </a:xfrm>
          <a:prstGeom prst="rect">
            <a:avLst/>
          </a:prstGeom>
        </p:spPr>
      </p:pic>
      <p:pic>
        <p:nvPicPr>
          <p:cNvPr id="15" name="Picture 14" descr="A large piece of metal in a factory&#10;&#10;Description automatically generated">
            <a:extLst>
              <a:ext uri="{FF2B5EF4-FFF2-40B4-BE49-F238E27FC236}">
                <a16:creationId xmlns:a16="http://schemas.microsoft.com/office/drawing/2014/main" id="{684BE2E3-E328-5441-21A1-C3DCF111F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008" y="3447555"/>
            <a:ext cx="2952327" cy="221424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997F-AD0B-2EB4-2DFD-19E3BA066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699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AA44-F36D-5BE7-3596-53053F55B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1C18-3A0C-BE38-16E3-F5F750605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510F9-0A86-3AD5-060D-4C693C80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9542-B429-8FCA-ABEC-42DE551DD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CD-3c Director’s Review - Jul 28-30,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99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7331-BE84-E24C-95D7-1D4AFF3B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E111FB-1D29-454D-9B5A-5B6776DA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01" y="1216047"/>
            <a:ext cx="5754775" cy="499612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400"/>
              <a:t>Placed order for Production Helium Tanks.</a:t>
            </a:r>
            <a:endParaRPr lang="en-US" sz="2400" dirty="0"/>
          </a:p>
          <a:p>
            <a:pPr algn="just"/>
            <a:r>
              <a:rPr lang="en-US" sz="2400" dirty="0"/>
              <a:t>Completed 2 Pre-series at ZANON. </a:t>
            </a:r>
          </a:p>
          <a:p>
            <a:pPr lvl="1" algn="just"/>
            <a:r>
              <a:rPr lang="en-US" sz="1800" dirty="0"/>
              <a:t>NRFD02 met requirements for Acceptance</a:t>
            </a:r>
          </a:p>
          <a:p>
            <a:pPr lvl="1" algn="just"/>
            <a:r>
              <a:rPr lang="en-US" sz="1800" dirty="0"/>
              <a:t>NRFD01 didn’t meet requirements, sent back to ZANON for reprocessing. To be tested at FNAL shortly.</a:t>
            </a:r>
          </a:p>
          <a:p>
            <a:pPr algn="just"/>
            <a:r>
              <a:rPr lang="en-US" sz="2400" dirty="0"/>
              <a:t>Documentation under control</a:t>
            </a:r>
          </a:p>
          <a:p>
            <a:pPr algn="just"/>
            <a:r>
              <a:rPr lang="en-US" sz="2400"/>
              <a:t>Prototype #2 Cavity </a:t>
            </a:r>
            <a:r>
              <a:rPr lang="en-US" sz="2400" dirty="0"/>
              <a:t>(not a deliverable to CERN, but a “trial” delivery to TRIUMF) completed He Vessel installation, at JLAB to be tested. </a:t>
            </a:r>
          </a:p>
          <a:p>
            <a:pPr lvl="1" algn="just"/>
            <a:r>
              <a:rPr lang="en-US" sz="1800" i="1"/>
              <a:t>Prototype #1 at Zanon, not useable after multiple BCP cycles. Instrumental in uncovering and addressing processing issues.</a:t>
            </a:r>
            <a:endParaRPr lang="en-US" sz="1800" i="1" dirty="0"/>
          </a:p>
          <a:p>
            <a:pPr algn="just"/>
            <a:r>
              <a:rPr lang="en-US" sz="2400" dirty="0"/>
              <a:t>JLAB successfully </a:t>
            </a:r>
            <a:r>
              <a:rPr lang="en-US" sz="2400"/>
              <a:t>completed design, fabrication &amp; test of pre-series HOMs</a:t>
            </a:r>
            <a:r>
              <a:rPr lang="en-US" sz="2400" dirty="0"/>
              <a:t>. Concern on ceramic windows cracking addressed by HOMs production at CERN.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208495-3842-8C4A-9B81-E4BE8EB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21" y="44624"/>
            <a:ext cx="7920000" cy="720000"/>
          </a:xfrm>
        </p:spPr>
        <p:txBody>
          <a:bodyPr/>
          <a:lstStyle/>
          <a:p>
            <a:r>
              <a:rPr lang="en-US" sz="2800" dirty="0"/>
              <a:t>Progress since last CM</a:t>
            </a:r>
            <a:br>
              <a:rPr lang="en-US" sz="2800" dirty="0"/>
            </a:br>
            <a:r>
              <a:rPr lang="en-US" sz="2800" dirty="0"/>
              <a:t>on RFD Crab Cavities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8E679E-297D-1347-84BA-F10EC052A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75" y="6212170"/>
            <a:ext cx="1907704" cy="645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24CBC-6A50-8949-B595-F5AC6D45D7A0}"/>
              </a:ext>
            </a:extLst>
          </p:cNvPr>
          <p:cNvSpPr txBox="1"/>
          <p:nvPr/>
        </p:nvSpPr>
        <p:spPr>
          <a:xfrm>
            <a:off x="7452320" y="43434"/>
            <a:ext cx="1594480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L. </a:t>
            </a:r>
            <a:r>
              <a:rPr lang="en-US" sz="1100" dirty="0" err="1"/>
              <a:t>Ristori</a:t>
            </a:r>
            <a:r>
              <a:rPr lang="en-US" sz="1100" dirty="0"/>
              <a:t> in  Plenary +</a:t>
            </a:r>
          </a:p>
          <a:p>
            <a:r>
              <a:rPr lang="en-US" sz="1100" dirty="0"/>
              <a:t>3 AUP Talks in WP4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7D2C4E9-A962-4586-461C-38C2F1175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  <p:pic>
        <p:nvPicPr>
          <p:cNvPr id="5" name="Picture 4" descr="A large metal box with holes&#10;&#10;Description automatically generated">
            <a:extLst>
              <a:ext uri="{FF2B5EF4-FFF2-40B4-BE49-F238E27FC236}">
                <a16:creationId xmlns:a16="http://schemas.microsoft.com/office/drawing/2014/main" id="{0B49E3F8-F154-597F-1776-85EF1490A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46521" y="3646015"/>
            <a:ext cx="2406081" cy="1804561"/>
          </a:xfrm>
          <a:prstGeom prst="rect">
            <a:avLst/>
          </a:prstGeom>
        </p:spPr>
      </p:pic>
      <p:pic>
        <p:nvPicPr>
          <p:cNvPr id="6" name="Picture 5" descr="A picture containing indoor, kitchen, table, building&#10;&#10;Description automatically generated">
            <a:extLst>
              <a:ext uri="{FF2B5EF4-FFF2-40B4-BE49-F238E27FC236}">
                <a16:creationId xmlns:a16="http://schemas.microsoft.com/office/drawing/2014/main" id="{05466132-49DA-556C-A073-2FC08DB55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521" y="1284643"/>
            <a:ext cx="2405067" cy="197030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DFFB5-B541-7A60-1A3A-33A104146AE8}"/>
              </a:ext>
            </a:extLst>
          </p:cNvPr>
          <p:cNvSpPr txBox="1"/>
          <p:nvPr/>
        </p:nvSpPr>
        <p:spPr>
          <a:xfrm>
            <a:off x="6409360" y="3281572"/>
            <a:ext cx="2479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Completed Pre-Series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9850A-C369-D37A-75E4-82310251E346}"/>
              </a:ext>
            </a:extLst>
          </p:cNvPr>
          <p:cNvSpPr txBox="1"/>
          <p:nvPr/>
        </p:nvSpPr>
        <p:spPr>
          <a:xfrm>
            <a:off x="6372200" y="5456257"/>
            <a:ext cx="2516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Completed Prototype Helium Tank</a:t>
            </a:r>
          </a:p>
        </p:txBody>
      </p:sp>
    </p:spTree>
    <p:extLst>
      <p:ext uri="{BB962C8B-B14F-4D97-AF65-F5344CB8AC3E}">
        <p14:creationId xmlns:p14="http://schemas.microsoft.com/office/powerpoint/2010/main" val="35307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50276-2A15-A743-F8FA-B3789269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CA1C4-9514-7B4F-976F-D92F7E296653}" type="slidenum">
              <a:rPr lang="fr-FR">
                <a:solidFill>
                  <a:prstClr val="white"/>
                </a:solidFill>
                <a:latin typeface="Arial"/>
              </a:rPr>
              <a:pPr>
                <a:defRPr/>
              </a:pPr>
              <a:t>19</a:t>
            </a:fld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BE680-23CA-63C7-F9A0-CEEBC095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042" y="191837"/>
            <a:ext cx="7848432" cy="540000"/>
          </a:xfrm>
        </p:spPr>
        <p:txBody>
          <a:bodyPr/>
          <a:lstStyle/>
          <a:p>
            <a:r>
              <a:rPr lang="en-US" dirty="0"/>
              <a:t>Pre-Series #2 (NRFD02) Test Results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856EB3-46D7-0BEF-5A3F-D52045E3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9D01C0B-EDC6-4958-FC82-0B3C304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731837"/>
            <a:ext cx="8434800" cy="5136117"/>
          </a:xfrm>
        </p:spPr>
        <p:txBody>
          <a:bodyPr>
            <a:normAutofit/>
          </a:bodyPr>
          <a:lstStyle/>
          <a:p>
            <a:r>
              <a:rPr lang="en-US" sz="2000" dirty="0"/>
              <a:t>Performed 3 tests in total, always exceeding acceptance requirements, but with radiation onset (indicative of contamination). Onset level continued to improve after successive high-pressure rinses by JLAB. </a:t>
            </a:r>
          </a:p>
          <a:p>
            <a:r>
              <a:rPr lang="en-US" sz="2000" dirty="0"/>
              <a:t>Final test shows no radiation up to acceptance level.</a:t>
            </a:r>
          </a:p>
          <a:p>
            <a:r>
              <a:rPr lang="en-US" sz="2000" dirty="0"/>
              <a:t>Low field Q</a:t>
            </a:r>
            <a:r>
              <a:rPr lang="en-US" sz="2000" baseline="-25000" dirty="0"/>
              <a:t>0</a:t>
            </a:r>
            <a:r>
              <a:rPr lang="en-US" sz="2000" dirty="0"/>
              <a:t> is high: Chemistry by </a:t>
            </a:r>
            <a:r>
              <a:rPr lang="en-US" sz="2000" dirty="0" err="1"/>
              <a:t>Zanon</a:t>
            </a:r>
            <a:r>
              <a:rPr lang="en-US" sz="2000" dirty="0"/>
              <a:t> is successful.</a:t>
            </a:r>
          </a:p>
          <a:p>
            <a:r>
              <a:rPr lang="en-US" sz="2000" dirty="0"/>
              <a:t>Radiation onset is at high field: HPR and clean assembly by </a:t>
            </a:r>
            <a:r>
              <a:rPr lang="en-US" sz="2000" dirty="0" err="1"/>
              <a:t>Jlab</a:t>
            </a:r>
            <a:r>
              <a:rPr lang="en-US" sz="2000" dirty="0"/>
              <a:t> is successful.</a:t>
            </a:r>
          </a:p>
          <a:p>
            <a:endParaRPr lang="en-US" sz="1800" dirty="0"/>
          </a:p>
        </p:txBody>
      </p:sp>
      <p:pic>
        <p:nvPicPr>
          <p:cNvPr id="14" name="Picture 13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8501FDE4-AB11-8426-FE76-0813D33B78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03" b="1166"/>
          <a:stretch/>
        </p:blipFill>
        <p:spPr>
          <a:xfrm rot="10800000">
            <a:off x="812075" y="3495104"/>
            <a:ext cx="2777514" cy="24746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460DC6-FE85-421C-82A5-8B2D8F37F5B7}"/>
              </a:ext>
            </a:extLst>
          </p:cNvPr>
          <p:cNvSpPr txBox="1"/>
          <p:nvPr/>
        </p:nvSpPr>
        <p:spPr>
          <a:xfrm>
            <a:off x="950994" y="5969741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8/26/24: FNAL VTS Control Room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BBB2FA-88F1-5C40-D858-185643E3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685"/>
          <a:stretch/>
        </p:blipFill>
        <p:spPr>
          <a:xfrm>
            <a:off x="3610684" y="3034047"/>
            <a:ext cx="5263325" cy="336782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D64172-6536-91C3-ED24-BCD101F943FB}"/>
              </a:ext>
            </a:extLst>
          </p:cNvPr>
          <p:cNvCxnSpPr>
            <a:cxnSpLocks/>
          </p:cNvCxnSpPr>
          <p:nvPr/>
        </p:nvCxnSpPr>
        <p:spPr>
          <a:xfrm>
            <a:off x="6981230" y="3194759"/>
            <a:ext cx="0" cy="1872208"/>
          </a:xfrm>
          <a:prstGeom prst="line">
            <a:avLst/>
          </a:prstGeom>
          <a:ln w="12700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35C2AA-E02A-E7CB-8720-C6F56CE30DC3}"/>
              </a:ext>
            </a:extLst>
          </p:cNvPr>
          <p:cNvSpPr txBox="1"/>
          <p:nvPr/>
        </p:nvSpPr>
        <p:spPr>
          <a:xfrm>
            <a:off x="6979769" y="3194759"/>
            <a:ext cx="7920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bg2"/>
                </a:solidFill>
              </a:rPr>
              <a:t>Admin. Limit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C8905A-0DE5-E6F6-7B69-2541A26D797E}"/>
              </a:ext>
            </a:extLst>
          </p:cNvPr>
          <p:cNvSpPr txBox="1"/>
          <p:nvPr/>
        </p:nvSpPr>
        <p:spPr>
          <a:xfrm>
            <a:off x="4139952" y="3167390"/>
            <a:ext cx="1565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Plot by A. Castilla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621B46B-BCBA-CB1B-7964-40D3EF220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54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DA40-4BE5-F747-A92F-1FEDB2DE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960CF-5C90-9A4B-BF34-33C98619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2</a:t>
            </a:fld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EC523D-F338-7241-9D7C-C84C7BDBE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08" y="1294614"/>
            <a:ext cx="7920000" cy="338958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Introduction 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AUP Project Overview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AUP Technical and Financial Status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8D2732D-94D3-866F-CD02-73BE890C1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626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50276-2A15-A743-F8FA-B3789269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CA1C4-9514-7B4F-976F-D92F7E296653}" type="slidenum">
              <a:rPr lang="fr-FR">
                <a:solidFill>
                  <a:prstClr val="white"/>
                </a:solidFill>
                <a:latin typeface="Arial"/>
              </a:rPr>
              <a:pPr>
                <a:defRPr/>
              </a:pPr>
              <a:t>20</a:t>
            </a:fld>
            <a:endParaRPr lang="fr-FR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856EB3-46D7-0BEF-5A3F-D52045E3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6B13834-7C8A-48D1-369D-FD850EDA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BCP &amp; HPR Issues at </a:t>
            </a:r>
            <a:r>
              <a:rPr lang="en-US" dirty="0" err="1"/>
              <a:t>Zanon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E47DDC-C2F1-8D8B-A436-038598D73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1219200"/>
            <a:ext cx="5295095" cy="4906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BCP: </a:t>
            </a:r>
            <a:r>
              <a:rPr lang="en-US" sz="2000" dirty="0"/>
              <a:t>Following the investigation for the uneven removal on prototype #1, the chemistry process was improved and tested with successful results.</a:t>
            </a:r>
          </a:p>
          <a:p>
            <a:pPr>
              <a:lnSpc>
                <a:spcPct val="120000"/>
              </a:lnSpc>
            </a:pPr>
            <a:r>
              <a:rPr lang="en-US" sz="2000" b="1" dirty="0"/>
              <a:t>HPR: </a:t>
            </a:r>
            <a:r>
              <a:rPr lang="en-US" sz="2000" dirty="0"/>
              <a:t>Both pre-series cavities are showing localized discoloration. Suspecting excessive and localized HPR pressure. JLAB performed HPR tests which resulted negative.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Meetings between JLAB and </a:t>
            </a:r>
            <a:r>
              <a:rPr lang="en-US" sz="2000" dirty="0" err="1"/>
              <a:t>Zanon</a:t>
            </a:r>
            <a:r>
              <a:rPr lang="en-US" sz="2000" dirty="0"/>
              <a:t> are facilitating knowledge transfer. We are also planning visits of JLAB representatives in the next months.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48BBF5-3917-08E2-3E48-AAD374078E7B}"/>
              </a:ext>
            </a:extLst>
          </p:cNvPr>
          <p:cNvSpPr txBox="1"/>
          <p:nvPr/>
        </p:nvSpPr>
        <p:spPr>
          <a:xfrm>
            <a:off x="6126171" y="6063679"/>
            <a:ext cx="247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5"/>
                </a:solidFill>
              </a:rPr>
              <a:t>Pre-Series #1 and #2 with internal discoloration </a:t>
            </a:r>
            <a:endParaRPr lang="en-US" sz="1200" dirty="0">
              <a:solidFill>
                <a:schemeClr val="accent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0441C4-5F19-17B8-8330-4A2D14579762}"/>
              </a:ext>
            </a:extLst>
          </p:cNvPr>
          <p:cNvGrpSpPr/>
          <p:nvPr/>
        </p:nvGrpSpPr>
        <p:grpSpPr>
          <a:xfrm>
            <a:off x="6197142" y="4245909"/>
            <a:ext cx="2263290" cy="1847387"/>
            <a:chOff x="5824375" y="3944596"/>
            <a:chExt cx="2263290" cy="1847387"/>
          </a:xfrm>
        </p:grpSpPr>
        <p:pic>
          <p:nvPicPr>
            <p:cNvPr id="18" name="Picture 17" descr="A picture containing indoor, disk brake, silver&#10;&#10;Description automatically generated">
              <a:extLst>
                <a:ext uri="{FF2B5EF4-FFF2-40B4-BE49-F238E27FC236}">
                  <a16:creationId xmlns:a16="http://schemas.microsoft.com/office/drawing/2014/main" id="{444051DA-24A7-06EF-EB81-C8D04444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1" r="21382" b="25379"/>
            <a:stretch/>
          </p:blipFill>
          <p:spPr>
            <a:xfrm>
              <a:off x="5824375" y="3944596"/>
              <a:ext cx="2263290" cy="184738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83833A0-F6BD-E453-FE03-1298BFC33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0683" y="5093159"/>
              <a:ext cx="227482" cy="4333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ECDEE9E-2E83-5286-B2F2-9E72537AA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1535" y="4954011"/>
              <a:ext cx="227482" cy="4333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742D79A-EAAD-9B67-DF86-8C8D9807B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9526" y="5142854"/>
              <a:ext cx="227482" cy="4333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5FFD69-DBC1-7E71-DF02-CE822FEFA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4980FE-E8D7-69CB-08ED-686439923E06}"/>
              </a:ext>
            </a:extLst>
          </p:cNvPr>
          <p:cNvGrpSpPr/>
          <p:nvPr/>
        </p:nvGrpSpPr>
        <p:grpSpPr>
          <a:xfrm>
            <a:off x="7187257" y="3212976"/>
            <a:ext cx="1614195" cy="1618520"/>
            <a:chOff x="6637881" y="1124744"/>
            <a:chExt cx="2101474" cy="2107105"/>
          </a:xfrm>
        </p:grpSpPr>
        <p:pic>
          <p:nvPicPr>
            <p:cNvPr id="13" name="Picture 12" descr="A picture containing disk brake, indoor, black, silver&#10;&#10;Description automatically generated">
              <a:extLst>
                <a:ext uri="{FF2B5EF4-FFF2-40B4-BE49-F238E27FC236}">
                  <a16:creationId xmlns:a16="http://schemas.microsoft.com/office/drawing/2014/main" id="{B511F904-9940-0B22-7D53-5F2A0F5E2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4" t="17877" r="23347" b="-3"/>
            <a:stretch/>
          </p:blipFill>
          <p:spPr>
            <a:xfrm rot="5400000">
              <a:off x="6635065" y="1127560"/>
              <a:ext cx="2107105" cy="2101474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49B9286-712B-C120-EF55-7C781BE0BF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4771" y="2276241"/>
              <a:ext cx="576064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95C3B56-AAE3-A473-415A-49DABF328A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0585" y="2494804"/>
              <a:ext cx="576064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BB8030-88CC-2A8F-D66D-694488E3A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6497" y="2017247"/>
              <a:ext cx="576064" cy="2160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6" name="Picture 5" descr="A close-up of a metal object&#10;&#10;Description automatically generated">
            <a:extLst>
              <a:ext uri="{FF2B5EF4-FFF2-40B4-BE49-F238E27FC236}">
                <a16:creationId xmlns:a16="http://schemas.microsoft.com/office/drawing/2014/main" id="{4ADDACA9-323B-25D1-2DF7-3A3F027F6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" t="37477" r="16226" b="11920"/>
          <a:stretch/>
        </p:blipFill>
        <p:spPr>
          <a:xfrm>
            <a:off x="6270896" y="1130783"/>
            <a:ext cx="2073509" cy="1676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C7C17-4DFA-5D6E-7CCB-42B0EA360FA8}"/>
              </a:ext>
            </a:extLst>
          </p:cNvPr>
          <p:cNvSpPr txBox="1"/>
          <p:nvPr/>
        </p:nvSpPr>
        <p:spPr>
          <a:xfrm>
            <a:off x="6156176" y="2791961"/>
            <a:ext cx="2478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5"/>
                </a:solidFill>
              </a:rPr>
              <a:t>Prototype #1 after 3+ BCP cycles</a:t>
            </a:r>
            <a:endParaRPr lang="en-US" sz="1200" dirty="0">
              <a:solidFill>
                <a:schemeClr val="accent5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1AA33D-D5BB-9A8C-5A61-3610CBB9C05B}"/>
              </a:ext>
            </a:extLst>
          </p:cNvPr>
          <p:cNvCxnSpPr>
            <a:cxnSpLocks/>
          </p:cNvCxnSpPr>
          <p:nvPr/>
        </p:nvCxnSpPr>
        <p:spPr>
          <a:xfrm>
            <a:off x="7151044" y="1705259"/>
            <a:ext cx="454172" cy="24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8F5E3-B5C4-C7FB-C14B-F2E3FA8FCAF6}"/>
              </a:ext>
            </a:extLst>
          </p:cNvPr>
          <p:cNvCxnSpPr>
            <a:cxnSpLocks/>
          </p:cNvCxnSpPr>
          <p:nvPr/>
        </p:nvCxnSpPr>
        <p:spPr>
          <a:xfrm>
            <a:off x="7082027" y="1913678"/>
            <a:ext cx="454172" cy="24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F2C03C-C102-E2D0-F17E-11CD25D818AF}"/>
              </a:ext>
            </a:extLst>
          </p:cNvPr>
          <p:cNvCxnSpPr>
            <a:cxnSpLocks/>
          </p:cNvCxnSpPr>
          <p:nvPr/>
        </p:nvCxnSpPr>
        <p:spPr>
          <a:xfrm>
            <a:off x="7231114" y="1516113"/>
            <a:ext cx="454172" cy="24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52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50276-2A15-A743-F8FA-B3789269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DCA1C4-9514-7B4F-976F-D92F7E296653}" type="slidenum">
              <a:rPr lang="fr-FR">
                <a:solidFill>
                  <a:prstClr val="white"/>
                </a:solidFill>
                <a:latin typeface="Arial"/>
              </a:rPr>
              <a:pPr>
                <a:defRPr/>
              </a:pPr>
              <a:t>21</a:t>
            </a:fld>
            <a:endParaRPr lang="fr-FR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BE680-23CA-63C7-F9A0-CEEBC095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35729"/>
            <a:ext cx="7429500" cy="540000"/>
          </a:xfrm>
        </p:spPr>
        <p:txBody>
          <a:bodyPr/>
          <a:lstStyle/>
          <a:p>
            <a:r>
              <a:rPr lang="en-US" dirty="0"/>
              <a:t>302.03 - Other Updates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856EB3-46D7-0BEF-5A3F-D52045E3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B57CB0-7605-4713-A934-04D42497B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35144"/>
            <a:ext cx="3833947" cy="31226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First two series NRFD03 &amp; NRFD04 are undergoing </a:t>
            </a:r>
            <a:r>
              <a:rPr lang="en-US" sz="1800"/>
              <a:t>trim-tune operations (see plot and pictures).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Non-performing </a:t>
            </a:r>
            <a:r>
              <a:rPr lang="en-US" sz="1800"/>
              <a:t>NRFD01 has undergone light BCP at Zanon and is in transit to FNAL for test later this month.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JLAB test facility shut-down is extended to December due to a safety stop which affected all maintenance and repair activities.</a:t>
            </a:r>
          </a:p>
        </p:txBody>
      </p:sp>
      <p:pic>
        <p:nvPicPr>
          <p:cNvPr id="5" name="Picture 4" descr="A group of metal pipes&#10;&#10;Description automatically generated">
            <a:extLst>
              <a:ext uri="{FF2B5EF4-FFF2-40B4-BE49-F238E27FC236}">
                <a16:creationId xmlns:a16="http://schemas.microsoft.com/office/drawing/2014/main" id="{584E6C3E-8688-B0F0-91C8-5BF91F66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396" b="9879"/>
          <a:stretch/>
        </p:blipFill>
        <p:spPr>
          <a:xfrm rot="10800000">
            <a:off x="1290651" y="3957760"/>
            <a:ext cx="4078394" cy="2224511"/>
          </a:xfrm>
          <a:prstGeom prst="rect">
            <a:avLst/>
          </a:prstGeom>
        </p:spPr>
      </p:pic>
      <p:pic>
        <p:nvPicPr>
          <p:cNvPr id="7" name="Picture 6" descr="A metal container on a table&#10;&#10;Description automatically generated">
            <a:extLst>
              <a:ext uri="{FF2B5EF4-FFF2-40B4-BE49-F238E27FC236}">
                <a16:creationId xmlns:a16="http://schemas.microsoft.com/office/drawing/2014/main" id="{08459040-9578-7830-2FA8-040BC97D33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385"/>
          <a:stretch/>
        </p:blipFill>
        <p:spPr>
          <a:xfrm rot="5400000">
            <a:off x="5626246" y="3912717"/>
            <a:ext cx="2446030" cy="2070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BF535D-DCF5-4805-C77E-FC8C06EB3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483" y="871046"/>
            <a:ext cx="4637317" cy="261332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C4308B-CCEB-EC31-4081-864D301B479A}"/>
              </a:ext>
            </a:extLst>
          </p:cNvPr>
          <p:cNvSpPr txBox="1"/>
          <p:nvPr/>
        </p:nvSpPr>
        <p:spPr>
          <a:xfrm>
            <a:off x="5004048" y="1085670"/>
            <a:ext cx="2223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Plot by M. Narduzzi &amp; T. Posos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86FA18-6907-41B9-7CEB-3A601B1ED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5D598-D8DE-02BB-B269-1101314DBD7A}"/>
              </a:ext>
            </a:extLst>
          </p:cNvPr>
          <p:cNvSpPr txBox="1"/>
          <p:nvPr/>
        </p:nvSpPr>
        <p:spPr>
          <a:xfrm>
            <a:off x="2576269" y="6187221"/>
            <a:ext cx="43719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accent5"/>
                </a:solidFill>
              </a:rPr>
              <a:t>Some Components of Series #3 and #4 ready for trim-tuning </a:t>
            </a:r>
            <a:endParaRPr lang="en-US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917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A7A08-FD00-AE6C-C29A-4C9F4C4B0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with numbers and a list of cavities&#10;&#10;Description automatically generated">
            <a:extLst>
              <a:ext uri="{FF2B5EF4-FFF2-40B4-BE49-F238E27FC236}">
                <a16:creationId xmlns:a16="http://schemas.microsoft.com/office/drawing/2014/main" id="{265149B6-DF7C-4511-0AD1-910618CF0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36" y="711463"/>
            <a:ext cx="7005927" cy="3493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B577F6-B6F9-4859-ED3F-914AAA20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56" y="83613"/>
            <a:ext cx="7920000" cy="720000"/>
          </a:xfrm>
        </p:spPr>
        <p:txBody>
          <a:bodyPr/>
          <a:lstStyle/>
          <a:p>
            <a:r>
              <a:rPr lang="en-US" dirty="0"/>
              <a:t>302.03 - RFD Tests and Delivery Dates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9BE445-7567-7A1B-2A7B-FD146F442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90" y="4044093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D4881F-A811-6C07-08BF-B29F07524C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6475B5C-7F66-5935-D6B0-88401857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22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A434D2-39CC-CA0B-2DDC-AB39D22EFC9E}"/>
              </a:ext>
            </a:extLst>
          </p:cNvPr>
          <p:cNvSpPr txBox="1">
            <a:spLocks/>
          </p:cNvSpPr>
          <p:nvPr/>
        </p:nvSpPr>
        <p:spPr>
          <a:xfrm>
            <a:off x="288223" y="4399558"/>
            <a:ext cx="8428432" cy="185480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Delays since last update can be attributed to prioritizing quality and shape accuracy, managing NCRs according to QA plan, increased duration of JLAB VTA shut-down.</a:t>
            </a:r>
          </a:p>
          <a:p>
            <a:r>
              <a:rPr lang="en-US" sz="2000" dirty="0"/>
              <a:t>Dressed Prototype estimated to arrive at TRIUMF in January 2025.</a:t>
            </a:r>
          </a:p>
          <a:p>
            <a:r>
              <a:rPr lang="en-US" sz="2000" dirty="0"/>
              <a:t>Pre-Series cavities estimated to arrive at TRIUMF in Spring 2025.</a:t>
            </a:r>
          </a:p>
          <a:p>
            <a:r>
              <a:rPr lang="en-US" sz="2000" dirty="0" err="1"/>
              <a:t>Zanon</a:t>
            </a:r>
            <a:r>
              <a:rPr lang="en-US" sz="2000" dirty="0"/>
              <a:t> BCP shut-down in October: We expect this will cause an additional delay for the 2 pre-series (still being estimated ~1-3 weeks).</a:t>
            </a:r>
            <a:endParaRPr lang="en-US" sz="18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8378BD9-2ABE-D7C1-5030-D2721DB97A36}"/>
              </a:ext>
            </a:extLst>
          </p:cNvPr>
          <p:cNvSpPr/>
          <p:nvPr/>
        </p:nvSpPr>
        <p:spPr>
          <a:xfrm>
            <a:off x="5580112" y="1506655"/>
            <a:ext cx="1008112" cy="269876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93E6D4-0066-D6FA-C2F9-FC98B6125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  <p:pic>
        <p:nvPicPr>
          <p:cNvPr id="3" name="Picture 2" descr="A graph with text and a schedule&#10;&#10;Description automatically generated with medium confidence">
            <a:extLst>
              <a:ext uri="{FF2B5EF4-FFF2-40B4-BE49-F238E27FC236}">
                <a16:creationId xmlns:a16="http://schemas.microsoft.com/office/drawing/2014/main" id="{A92F3DED-946E-01B2-B7E8-418D37904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7294" y="3044861"/>
            <a:ext cx="914400" cy="121839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9A2DE6-7155-0040-D932-DE4AA0DFDA7D}"/>
              </a:ext>
            </a:extLst>
          </p:cNvPr>
          <p:cNvCxnSpPr>
            <a:cxnSpLocks/>
          </p:cNvCxnSpPr>
          <p:nvPr/>
        </p:nvCxnSpPr>
        <p:spPr>
          <a:xfrm>
            <a:off x="6588224" y="2856038"/>
            <a:ext cx="913728" cy="4967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2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0874-E89B-3E09-1FF0-6C6867E9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56" y="-6080"/>
            <a:ext cx="7920000" cy="636360"/>
          </a:xfrm>
        </p:spPr>
        <p:txBody>
          <a:bodyPr/>
          <a:lstStyle/>
          <a:p>
            <a:r>
              <a:rPr lang="en-US" dirty="0"/>
              <a:t>Visual Representation of KPPs </a:t>
            </a:r>
            <a:r>
              <a:rPr lang="en-US" i="1" u="sng" dirty="0"/>
              <a:t>Achievements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8D2545-7CA0-71AC-F5F9-27408A89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23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219CC-EEEF-B7A6-14A0-0209761868B5}"/>
              </a:ext>
            </a:extLst>
          </p:cNvPr>
          <p:cNvSpPr txBox="1"/>
          <p:nvPr/>
        </p:nvSpPr>
        <p:spPr>
          <a:xfrm>
            <a:off x="406158" y="64303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MQXFA Magnet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165BF1-5E06-D49D-627D-7A4DD8AAABDD}"/>
              </a:ext>
            </a:extLst>
          </p:cNvPr>
          <p:cNvSpPr txBox="1"/>
          <p:nvPr/>
        </p:nvSpPr>
        <p:spPr>
          <a:xfrm>
            <a:off x="406158" y="1474240"/>
            <a:ext cx="16411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Cold Mass Assembly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5ECC6-ACF1-F4E8-B3EA-929B01550BAD}"/>
              </a:ext>
            </a:extLst>
          </p:cNvPr>
          <p:cNvSpPr txBox="1"/>
          <p:nvPr/>
        </p:nvSpPr>
        <p:spPr>
          <a:xfrm>
            <a:off x="386347" y="2326678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Cryo-Assembly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98691E0-C66B-1DF1-8205-769A26C4BF38}"/>
              </a:ext>
            </a:extLst>
          </p:cNvPr>
          <p:cNvGrpSpPr/>
          <p:nvPr/>
        </p:nvGrpSpPr>
        <p:grpSpPr>
          <a:xfrm>
            <a:off x="534751" y="2668747"/>
            <a:ext cx="1777226" cy="284634"/>
            <a:chOff x="564866" y="2798064"/>
            <a:chExt cx="1777226" cy="28463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A08EBA9-1A5B-EA50-54DF-5FFC74385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564866" y="2798204"/>
              <a:ext cx="952204" cy="28449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54F21D8-6C24-43AC-4E8F-5024679AC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1389888" y="2798064"/>
              <a:ext cx="952204" cy="284494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D49ED1A-7B04-2C75-9D22-3324C075A451}"/>
              </a:ext>
            </a:extLst>
          </p:cNvPr>
          <p:cNvGrpSpPr/>
          <p:nvPr/>
        </p:nvGrpSpPr>
        <p:grpSpPr>
          <a:xfrm>
            <a:off x="2173589" y="2705323"/>
            <a:ext cx="1777226" cy="284634"/>
            <a:chOff x="564866" y="2798064"/>
            <a:chExt cx="1777226" cy="28463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DAEBC57D-A293-D0BD-E29C-6A8F753A1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564866" y="2798204"/>
              <a:ext cx="952204" cy="284494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E2658AB-4A3E-CE60-4DA0-B227E2725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1389888" y="2798064"/>
              <a:ext cx="952204" cy="284494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09E426A-A9B6-E7FC-65B8-9F940379CFFA}"/>
              </a:ext>
            </a:extLst>
          </p:cNvPr>
          <p:cNvGrpSpPr/>
          <p:nvPr/>
        </p:nvGrpSpPr>
        <p:grpSpPr>
          <a:xfrm>
            <a:off x="3812373" y="2727017"/>
            <a:ext cx="1777226" cy="284634"/>
            <a:chOff x="564866" y="2798064"/>
            <a:chExt cx="1777226" cy="284634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1EBAF11-5911-78C0-1A43-FF55B75C4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564866" y="2798204"/>
              <a:ext cx="952204" cy="284494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2FDABC43-34DF-3FC3-1C5F-F37D74049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1389888" y="2798064"/>
              <a:ext cx="952204" cy="284494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6B30D88-69D0-A115-B0E8-7BB3E4215B04}"/>
              </a:ext>
            </a:extLst>
          </p:cNvPr>
          <p:cNvGrpSpPr/>
          <p:nvPr/>
        </p:nvGrpSpPr>
        <p:grpSpPr>
          <a:xfrm>
            <a:off x="5572971" y="2727017"/>
            <a:ext cx="1777226" cy="284634"/>
            <a:chOff x="564866" y="2798064"/>
            <a:chExt cx="1777226" cy="284634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D3ADC3E6-6754-671C-33A9-ACD6EBFD2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564866" y="2798204"/>
              <a:ext cx="952204" cy="28449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0F7975C0-2804-20F9-DD98-A6883A744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1389888" y="2798064"/>
              <a:ext cx="952204" cy="284494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AFF9D9C-38FB-C9D9-B1E8-1984D8C6993A}"/>
              </a:ext>
            </a:extLst>
          </p:cNvPr>
          <p:cNvGrpSpPr/>
          <p:nvPr/>
        </p:nvGrpSpPr>
        <p:grpSpPr>
          <a:xfrm>
            <a:off x="7229155" y="2727017"/>
            <a:ext cx="1777226" cy="284634"/>
            <a:chOff x="564866" y="2798064"/>
            <a:chExt cx="1777226" cy="284634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B5DD59FA-FFF7-A644-373A-82F482F3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564866" y="2798204"/>
              <a:ext cx="952204" cy="284494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ADB82F79-B454-93F9-E73F-C1761D836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3" t="7285" r="3922" b="47060"/>
            <a:stretch/>
          </p:blipFill>
          <p:spPr>
            <a:xfrm>
              <a:off x="1389888" y="2798064"/>
              <a:ext cx="952204" cy="284494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6DAF2A3-7CE3-9A73-8D2D-E3F6AF13C310}"/>
              </a:ext>
            </a:extLst>
          </p:cNvPr>
          <p:cNvGrpSpPr/>
          <p:nvPr/>
        </p:nvGrpSpPr>
        <p:grpSpPr>
          <a:xfrm>
            <a:off x="511572" y="1918830"/>
            <a:ext cx="1652036" cy="356616"/>
            <a:chOff x="541687" y="2061513"/>
            <a:chExt cx="1652036" cy="356616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54CA804-4DE5-BB87-51DC-FD7E00133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87" y="2061513"/>
              <a:ext cx="848202" cy="354898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3405AE-0EC1-BFFE-C984-6829827B5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852" y="2061513"/>
              <a:ext cx="835871" cy="356616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8EC1AB1-D9BA-7FD3-3D17-0F36F54CC60A}"/>
              </a:ext>
            </a:extLst>
          </p:cNvPr>
          <p:cNvGrpSpPr/>
          <p:nvPr/>
        </p:nvGrpSpPr>
        <p:grpSpPr>
          <a:xfrm>
            <a:off x="2160337" y="1918830"/>
            <a:ext cx="1652036" cy="356616"/>
            <a:chOff x="541687" y="2061513"/>
            <a:chExt cx="1652036" cy="35661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F71326C-3BC7-0307-3B96-011273136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87" y="2061513"/>
              <a:ext cx="848202" cy="354898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E2C316E-F5FA-25D4-15A4-3559174E3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852" y="2061513"/>
              <a:ext cx="835871" cy="356616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7A51548-8305-BF04-7622-3CCED30D8D9A}"/>
              </a:ext>
            </a:extLst>
          </p:cNvPr>
          <p:cNvGrpSpPr/>
          <p:nvPr/>
        </p:nvGrpSpPr>
        <p:grpSpPr>
          <a:xfrm>
            <a:off x="3799249" y="1918830"/>
            <a:ext cx="1652036" cy="356616"/>
            <a:chOff x="541687" y="2061513"/>
            <a:chExt cx="1652036" cy="356616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9B26A4A-B3F7-FDF4-F2C4-F15CC2318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87" y="2061513"/>
              <a:ext cx="848202" cy="354898"/>
            </a:xfrm>
            <a:prstGeom prst="rect">
              <a:avLst/>
            </a:prstGeom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C4FAC398-78BE-6684-A43D-CFB0DCAC5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852" y="2061513"/>
              <a:ext cx="835871" cy="356616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5753E5D-C4D9-4F39-8D48-3FE9F1E1CBF2}"/>
              </a:ext>
            </a:extLst>
          </p:cNvPr>
          <p:cNvGrpSpPr/>
          <p:nvPr/>
        </p:nvGrpSpPr>
        <p:grpSpPr>
          <a:xfrm>
            <a:off x="5448014" y="1918830"/>
            <a:ext cx="1652036" cy="356616"/>
            <a:chOff x="541687" y="2061513"/>
            <a:chExt cx="1652036" cy="356616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BE99322F-269D-8019-C0F3-41E4E21FC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87" y="2061513"/>
              <a:ext cx="848202" cy="354898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0727EE9F-45DA-C8DF-A89F-D424D2A2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852" y="2061513"/>
              <a:ext cx="835871" cy="356616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DD1B4722-79FE-4F4C-4A63-ADA426FEDBBC}"/>
              </a:ext>
            </a:extLst>
          </p:cNvPr>
          <p:cNvGrpSpPr/>
          <p:nvPr/>
        </p:nvGrpSpPr>
        <p:grpSpPr>
          <a:xfrm>
            <a:off x="7088037" y="1918830"/>
            <a:ext cx="1652036" cy="356616"/>
            <a:chOff x="541687" y="2061513"/>
            <a:chExt cx="1652036" cy="356616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B431723D-C3B3-3986-7429-870ECD47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87" y="2061513"/>
              <a:ext cx="848202" cy="354898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8C6A6CBE-82F4-002B-4FEB-0262474AF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7852" y="2061513"/>
              <a:ext cx="835871" cy="356616"/>
            </a:xfrm>
            <a:prstGeom prst="rect">
              <a:avLst/>
            </a:prstGeom>
          </p:spPr>
        </p:pic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A19B765-59AD-75F6-2012-D005983075D4}"/>
              </a:ext>
            </a:extLst>
          </p:cNvPr>
          <p:cNvGrpSpPr/>
          <p:nvPr/>
        </p:nvGrpSpPr>
        <p:grpSpPr>
          <a:xfrm>
            <a:off x="532493" y="1038694"/>
            <a:ext cx="1513466" cy="238134"/>
            <a:chOff x="562608" y="1388346"/>
            <a:chExt cx="1513466" cy="238134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2B6CF1B8-E5B1-D9E1-E177-CCEFD98C190F}"/>
                </a:ext>
              </a:extLst>
            </p:cNvPr>
            <p:cNvGrpSpPr/>
            <p:nvPr/>
          </p:nvGrpSpPr>
          <p:grpSpPr>
            <a:xfrm>
              <a:off x="562608" y="1388346"/>
              <a:ext cx="686186" cy="233763"/>
              <a:chOff x="5622511" y="1219231"/>
              <a:chExt cx="686186" cy="233763"/>
            </a:xfrm>
          </p:grpSpPr>
          <p:pic>
            <p:nvPicPr>
              <p:cNvPr id="162" name="Picture 161" descr="P:\ruben\LARP\3-D Models\Jodi\MQXF-cutaway5.jpg">
                <a:extLst>
                  <a:ext uri="{FF2B5EF4-FFF2-40B4-BE49-F238E27FC236}">
                    <a16:creationId xmlns:a16="http://schemas.microsoft.com/office/drawing/2014/main" id="{C34E1D54-FC99-4D18-E3FC-BFC319242989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Picture 162" descr="P:\ruben\LARP\3-D Models\Jodi\MQXF-cutaway5.jpg">
                <a:extLst>
                  <a:ext uri="{FF2B5EF4-FFF2-40B4-BE49-F238E27FC236}">
                    <a16:creationId xmlns:a16="http://schemas.microsoft.com/office/drawing/2014/main" id="{ACAF71A6-5341-AADA-A4B2-1A9EE72C8363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3BE2790-80D2-96B6-8EB3-6CBED7CE34A9}"/>
                </a:ext>
              </a:extLst>
            </p:cNvPr>
            <p:cNvGrpSpPr/>
            <p:nvPr/>
          </p:nvGrpSpPr>
          <p:grpSpPr>
            <a:xfrm>
              <a:off x="1389888" y="1392717"/>
              <a:ext cx="686186" cy="233763"/>
              <a:chOff x="5622511" y="1219231"/>
              <a:chExt cx="686186" cy="233763"/>
            </a:xfrm>
          </p:grpSpPr>
          <p:pic>
            <p:nvPicPr>
              <p:cNvPr id="160" name="Picture 159" descr="P:\ruben\LARP\3-D Models\Jodi\MQXF-cutaway5.jpg">
                <a:extLst>
                  <a:ext uri="{FF2B5EF4-FFF2-40B4-BE49-F238E27FC236}">
                    <a16:creationId xmlns:a16="http://schemas.microsoft.com/office/drawing/2014/main" id="{3FC8571A-765E-04CA-1E9E-6F5E21258CBC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1" name="Picture 160" descr="P:\ruben\LARP\3-D Models\Jodi\MQXF-cutaway5.jpg">
                <a:extLst>
                  <a:ext uri="{FF2B5EF4-FFF2-40B4-BE49-F238E27FC236}">
                    <a16:creationId xmlns:a16="http://schemas.microsoft.com/office/drawing/2014/main" id="{DEA19089-EF02-9508-8433-1528B75E359E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D378F91-E77C-3BBA-EF80-906F0D917427}"/>
              </a:ext>
            </a:extLst>
          </p:cNvPr>
          <p:cNvGrpSpPr/>
          <p:nvPr/>
        </p:nvGrpSpPr>
        <p:grpSpPr>
          <a:xfrm>
            <a:off x="2263833" y="1058076"/>
            <a:ext cx="1513466" cy="238134"/>
            <a:chOff x="562608" y="1388346"/>
            <a:chExt cx="1513466" cy="23813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142FAF77-9EA2-1579-69B0-44325FC4016D}"/>
                </a:ext>
              </a:extLst>
            </p:cNvPr>
            <p:cNvGrpSpPr/>
            <p:nvPr/>
          </p:nvGrpSpPr>
          <p:grpSpPr>
            <a:xfrm>
              <a:off x="562608" y="1388346"/>
              <a:ext cx="686186" cy="233763"/>
              <a:chOff x="5622511" y="1219231"/>
              <a:chExt cx="686186" cy="233763"/>
            </a:xfrm>
          </p:grpSpPr>
          <p:pic>
            <p:nvPicPr>
              <p:cNvPr id="170" name="Picture 169" descr="P:\ruben\LARP\3-D Models\Jodi\MQXF-cutaway5.jpg">
                <a:extLst>
                  <a:ext uri="{FF2B5EF4-FFF2-40B4-BE49-F238E27FC236}">
                    <a16:creationId xmlns:a16="http://schemas.microsoft.com/office/drawing/2014/main" id="{0A9EC62F-E31D-1122-5E9F-EF3FAD9F3F2B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Picture 170" descr="P:\ruben\LARP\3-D Models\Jodi\MQXF-cutaway5.jpg">
                <a:extLst>
                  <a:ext uri="{FF2B5EF4-FFF2-40B4-BE49-F238E27FC236}">
                    <a16:creationId xmlns:a16="http://schemas.microsoft.com/office/drawing/2014/main" id="{859D4122-DFB6-8D22-9E66-6C76D27A3E55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4173EC29-C319-0DC7-4EA3-CEB50B05A5CC}"/>
                </a:ext>
              </a:extLst>
            </p:cNvPr>
            <p:cNvGrpSpPr/>
            <p:nvPr/>
          </p:nvGrpSpPr>
          <p:grpSpPr>
            <a:xfrm>
              <a:off x="1389888" y="1392717"/>
              <a:ext cx="686186" cy="233763"/>
              <a:chOff x="5622511" y="1219231"/>
              <a:chExt cx="686186" cy="233763"/>
            </a:xfrm>
          </p:grpSpPr>
          <p:pic>
            <p:nvPicPr>
              <p:cNvPr id="167" name="Picture 166" descr="P:\ruben\LARP\3-D Models\Jodi\MQXF-cutaway5.jpg">
                <a:extLst>
                  <a:ext uri="{FF2B5EF4-FFF2-40B4-BE49-F238E27FC236}">
                    <a16:creationId xmlns:a16="http://schemas.microsoft.com/office/drawing/2014/main" id="{C3F144CF-0609-5A02-ECEF-EEC4553CABC3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" name="Picture 168" descr="P:\ruben\LARP\3-D Models\Jodi\MQXF-cutaway5.jpg">
                <a:extLst>
                  <a:ext uri="{FF2B5EF4-FFF2-40B4-BE49-F238E27FC236}">
                    <a16:creationId xmlns:a16="http://schemas.microsoft.com/office/drawing/2014/main" id="{53200586-136D-E2AE-4F73-82E473E81468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1A9C860-5B68-11A9-1039-F7F762813036}"/>
              </a:ext>
            </a:extLst>
          </p:cNvPr>
          <p:cNvGrpSpPr/>
          <p:nvPr/>
        </p:nvGrpSpPr>
        <p:grpSpPr>
          <a:xfrm>
            <a:off x="3922177" y="1053450"/>
            <a:ext cx="1513466" cy="238134"/>
            <a:chOff x="562608" y="1388346"/>
            <a:chExt cx="1513466" cy="238134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9D56E62-3F1F-D857-CD18-2C8460B5BA96}"/>
                </a:ext>
              </a:extLst>
            </p:cNvPr>
            <p:cNvGrpSpPr/>
            <p:nvPr/>
          </p:nvGrpSpPr>
          <p:grpSpPr>
            <a:xfrm>
              <a:off x="562608" y="1388346"/>
              <a:ext cx="686186" cy="233763"/>
              <a:chOff x="5622511" y="1219231"/>
              <a:chExt cx="686186" cy="233763"/>
            </a:xfrm>
          </p:grpSpPr>
          <p:pic>
            <p:nvPicPr>
              <p:cNvPr id="177" name="Picture 176" descr="P:\ruben\LARP\3-D Models\Jodi\MQXF-cutaway5.jpg">
                <a:extLst>
                  <a:ext uri="{FF2B5EF4-FFF2-40B4-BE49-F238E27FC236}">
                    <a16:creationId xmlns:a16="http://schemas.microsoft.com/office/drawing/2014/main" id="{20578602-BFE4-984B-41C0-780CA83EA8E9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8" name="Picture 177" descr="P:\ruben\LARP\3-D Models\Jodi\MQXF-cutaway5.jpg">
                <a:extLst>
                  <a:ext uri="{FF2B5EF4-FFF2-40B4-BE49-F238E27FC236}">
                    <a16:creationId xmlns:a16="http://schemas.microsoft.com/office/drawing/2014/main" id="{7D522705-20CB-E362-5850-584A1EDDC35D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29D0E4A-78D3-31BE-0DE8-6D5BA4B4F0EF}"/>
                </a:ext>
              </a:extLst>
            </p:cNvPr>
            <p:cNvGrpSpPr/>
            <p:nvPr/>
          </p:nvGrpSpPr>
          <p:grpSpPr>
            <a:xfrm>
              <a:off x="1389888" y="1392717"/>
              <a:ext cx="686186" cy="233763"/>
              <a:chOff x="5622511" y="1219231"/>
              <a:chExt cx="686186" cy="233763"/>
            </a:xfrm>
          </p:grpSpPr>
          <p:pic>
            <p:nvPicPr>
              <p:cNvPr id="175" name="Picture 174" descr="P:\ruben\LARP\3-D Models\Jodi\MQXF-cutaway5.jpg">
                <a:extLst>
                  <a:ext uri="{FF2B5EF4-FFF2-40B4-BE49-F238E27FC236}">
                    <a16:creationId xmlns:a16="http://schemas.microsoft.com/office/drawing/2014/main" id="{AF9290AC-2DB6-6A0A-430D-9D81F4034EAB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6" name="Picture 175" descr="P:\ruben\LARP\3-D Models\Jodi\MQXF-cutaway5.jpg">
                <a:extLst>
                  <a:ext uri="{FF2B5EF4-FFF2-40B4-BE49-F238E27FC236}">
                    <a16:creationId xmlns:a16="http://schemas.microsoft.com/office/drawing/2014/main" id="{DC8AAABC-CB7E-2547-7FFD-4EF366507D5D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3B0CFBC-A63C-9F3C-FFFB-CD1802955368}"/>
              </a:ext>
            </a:extLst>
          </p:cNvPr>
          <p:cNvGrpSpPr/>
          <p:nvPr/>
        </p:nvGrpSpPr>
        <p:grpSpPr>
          <a:xfrm>
            <a:off x="5612002" y="1072832"/>
            <a:ext cx="1513466" cy="238134"/>
            <a:chOff x="562608" y="1388346"/>
            <a:chExt cx="1513466" cy="238134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B8F83110-FF8D-2227-A85B-DDD15ADA4FEC}"/>
                </a:ext>
              </a:extLst>
            </p:cNvPr>
            <p:cNvGrpSpPr/>
            <p:nvPr/>
          </p:nvGrpSpPr>
          <p:grpSpPr>
            <a:xfrm>
              <a:off x="562608" y="1388346"/>
              <a:ext cx="686186" cy="233763"/>
              <a:chOff x="5622511" y="1219231"/>
              <a:chExt cx="686186" cy="233763"/>
            </a:xfrm>
          </p:grpSpPr>
          <p:pic>
            <p:nvPicPr>
              <p:cNvPr id="184" name="Picture 183" descr="P:\ruben\LARP\3-D Models\Jodi\MQXF-cutaway5.jpg">
                <a:extLst>
                  <a:ext uri="{FF2B5EF4-FFF2-40B4-BE49-F238E27FC236}">
                    <a16:creationId xmlns:a16="http://schemas.microsoft.com/office/drawing/2014/main" id="{44431A50-9D62-B59F-A07C-D694DACACCAC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Picture 184" descr="P:\ruben\LARP\3-D Models\Jodi\MQXF-cutaway5.jpg">
                <a:extLst>
                  <a:ext uri="{FF2B5EF4-FFF2-40B4-BE49-F238E27FC236}">
                    <a16:creationId xmlns:a16="http://schemas.microsoft.com/office/drawing/2014/main" id="{E7727486-3D5D-E901-56CC-FE5608D00807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1BC18B6-EC93-4E49-2818-634FA4B02373}"/>
                </a:ext>
              </a:extLst>
            </p:cNvPr>
            <p:cNvGrpSpPr/>
            <p:nvPr/>
          </p:nvGrpSpPr>
          <p:grpSpPr>
            <a:xfrm>
              <a:off x="1389888" y="1392717"/>
              <a:ext cx="686186" cy="233763"/>
              <a:chOff x="5622511" y="1219231"/>
              <a:chExt cx="686186" cy="233763"/>
            </a:xfrm>
          </p:grpSpPr>
          <p:pic>
            <p:nvPicPr>
              <p:cNvPr id="182" name="Picture 181" descr="P:\ruben\LARP\3-D Models\Jodi\MQXF-cutaway5.jpg">
                <a:extLst>
                  <a:ext uri="{FF2B5EF4-FFF2-40B4-BE49-F238E27FC236}">
                    <a16:creationId xmlns:a16="http://schemas.microsoft.com/office/drawing/2014/main" id="{F92489AF-11DF-C24E-7222-DCD9D574ACAB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Picture 182" descr="P:\ruben\LARP\3-D Models\Jodi\MQXF-cutaway5.jpg">
                <a:extLst>
                  <a:ext uri="{FF2B5EF4-FFF2-40B4-BE49-F238E27FC236}">
                    <a16:creationId xmlns:a16="http://schemas.microsoft.com/office/drawing/2014/main" id="{4E78FF4B-C3D6-8A16-C7C7-4A225670765A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A956110-F039-0ADD-8D85-CAC98AEEED5A}"/>
              </a:ext>
            </a:extLst>
          </p:cNvPr>
          <p:cNvGrpSpPr/>
          <p:nvPr/>
        </p:nvGrpSpPr>
        <p:grpSpPr>
          <a:xfrm>
            <a:off x="7204883" y="1055810"/>
            <a:ext cx="1513466" cy="238134"/>
            <a:chOff x="562608" y="1388346"/>
            <a:chExt cx="1513466" cy="238134"/>
          </a:xfrm>
        </p:grpSpPr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C8061712-D947-684B-61FF-0643E1396C8D}"/>
                </a:ext>
              </a:extLst>
            </p:cNvPr>
            <p:cNvGrpSpPr/>
            <p:nvPr/>
          </p:nvGrpSpPr>
          <p:grpSpPr>
            <a:xfrm>
              <a:off x="562608" y="1388346"/>
              <a:ext cx="686186" cy="233763"/>
              <a:chOff x="5622511" y="1219231"/>
              <a:chExt cx="686186" cy="233763"/>
            </a:xfrm>
          </p:grpSpPr>
          <p:pic>
            <p:nvPicPr>
              <p:cNvPr id="191" name="Picture 190" descr="P:\ruben\LARP\3-D Models\Jodi\MQXF-cutaway5.jpg">
                <a:extLst>
                  <a:ext uri="{FF2B5EF4-FFF2-40B4-BE49-F238E27FC236}">
                    <a16:creationId xmlns:a16="http://schemas.microsoft.com/office/drawing/2014/main" id="{08FF8F4B-05CE-6EDB-C19E-543CA4BF1F00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2" name="Picture 191" descr="P:\ruben\LARP\3-D Models\Jodi\MQXF-cutaway5.jpg">
                <a:extLst>
                  <a:ext uri="{FF2B5EF4-FFF2-40B4-BE49-F238E27FC236}">
                    <a16:creationId xmlns:a16="http://schemas.microsoft.com/office/drawing/2014/main" id="{FB8A260A-3F11-08D3-9B1F-B8BE1B1B6B79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2503234E-FCA3-E406-F940-6D666B0BA1DE}"/>
                </a:ext>
              </a:extLst>
            </p:cNvPr>
            <p:cNvGrpSpPr/>
            <p:nvPr/>
          </p:nvGrpSpPr>
          <p:grpSpPr>
            <a:xfrm>
              <a:off x="1389888" y="1392717"/>
              <a:ext cx="686186" cy="233763"/>
              <a:chOff x="5622511" y="1219231"/>
              <a:chExt cx="686186" cy="233763"/>
            </a:xfrm>
          </p:grpSpPr>
          <p:pic>
            <p:nvPicPr>
              <p:cNvPr id="189" name="Picture 188" descr="P:\ruben\LARP\3-D Models\Jodi\MQXF-cutaway5.jpg">
                <a:extLst>
                  <a:ext uri="{FF2B5EF4-FFF2-40B4-BE49-F238E27FC236}">
                    <a16:creationId xmlns:a16="http://schemas.microsoft.com/office/drawing/2014/main" id="{FEB91793-2074-8EB9-75E0-4BCDE3CF2FA6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961888" y="1225296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Picture 189" descr="P:\ruben\LARP\3-D Models\Jodi\MQXF-cutaway5.jpg">
                <a:extLst>
                  <a:ext uri="{FF2B5EF4-FFF2-40B4-BE49-F238E27FC236}">
                    <a16:creationId xmlns:a16="http://schemas.microsoft.com/office/drawing/2014/main" id="{FCA6490A-5C2B-83AD-0FB5-243BD82C8581}"/>
                  </a:ext>
                </a:extLst>
              </p:cNvPr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287"/>
              <a:stretch/>
            </p:blipFill>
            <p:spPr bwMode="auto">
              <a:xfrm>
                <a:off x="5622511" y="1219231"/>
                <a:ext cx="346809" cy="2276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D4F8BF71-290A-DA56-D54A-0733067FEAF1}"/>
              </a:ext>
            </a:extLst>
          </p:cNvPr>
          <p:cNvCxnSpPr>
            <a:cxnSpLocks/>
          </p:cNvCxnSpPr>
          <p:nvPr/>
        </p:nvCxnSpPr>
        <p:spPr>
          <a:xfrm>
            <a:off x="7926261" y="683730"/>
            <a:ext cx="9978" cy="182551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4B24B5D7-E3D0-23EC-7482-27D0DDAC9EF9}"/>
              </a:ext>
            </a:extLst>
          </p:cNvPr>
          <p:cNvCxnSpPr>
            <a:cxnSpLocks/>
          </p:cNvCxnSpPr>
          <p:nvPr/>
        </p:nvCxnSpPr>
        <p:spPr>
          <a:xfrm flipH="1">
            <a:off x="5565370" y="2503258"/>
            <a:ext cx="13518" cy="99211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476F7D52-9EA9-8168-6ACD-A730272B2AB1}"/>
              </a:ext>
            </a:extLst>
          </p:cNvPr>
          <p:cNvCxnSpPr>
            <a:cxnSpLocks/>
          </p:cNvCxnSpPr>
          <p:nvPr/>
        </p:nvCxnSpPr>
        <p:spPr>
          <a:xfrm flipH="1">
            <a:off x="5579965" y="2471114"/>
            <a:ext cx="232423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54F0E52B-AF4D-8F23-723F-AD300CB414D3}"/>
              </a:ext>
            </a:extLst>
          </p:cNvPr>
          <p:cNvSpPr txBox="1"/>
          <p:nvPr/>
        </p:nvSpPr>
        <p:spPr>
          <a:xfrm>
            <a:off x="4653558" y="3133013"/>
            <a:ext cx="813043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Threshold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B011DF2-77B3-11F3-0FE2-5D105F6B41CD}"/>
              </a:ext>
            </a:extLst>
          </p:cNvPr>
          <p:cNvSpPr txBox="1"/>
          <p:nvPr/>
        </p:nvSpPr>
        <p:spPr>
          <a:xfrm>
            <a:off x="5697121" y="3133013"/>
            <a:ext cx="772969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Objective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3B8BF8A-AADF-34F1-84B6-ECD3A093EEF2}"/>
              </a:ext>
            </a:extLst>
          </p:cNvPr>
          <p:cNvGrpSpPr/>
          <p:nvPr/>
        </p:nvGrpSpPr>
        <p:grpSpPr>
          <a:xfrm>
            <a:off x="530363" y="775092"/>
            <a:ext cx="1224136" cy="369332"/>
            <a:chOff x="395536" y="1264114"/>
            <a:chExt cx="1224136" cy="369332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E4D47FF6-292A-8B03-895E-E3469386F20B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BE6AA76D-DF34-A592-BB3A-6ECF29F70076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3BC9CB01-3855-C99F-C807-344857E39962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C05FB921-3C96-F2EF-F54F-EE82ECDBF953}"/>
              </a:ext>
            </a:extLst>
          </p:cNvPr>
          <p:cNvGrpSpPr/>
          <p:nvPr/>
        </p:nvGrpSpPr>
        <p:grpSpPr>
          <a:xfrm>
            <a:off x="1826507" y="786149"/>
            <a:ext cx="1224136" cy="369332"/>
            <a:chOff x="395536" y="1264114"/>
            <a:chExt cx="1224136" cy="369332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51F5097C-6B07-7601-0108-DC7D28328F80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C8A10841-3068-CEAE-4D66-A384EA58355D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76BE893-0469-8AE1-65E7-62C8BE26937A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AF4F15D-822C-FA04-8FA4-9DBB5686C521}"/>
              </a:ext>
            </a:extLst>
          </p:cNvPr>
          <p:cNvGrpSpPr/>
          <p:nvPr/>
        </p:nvGrpSpPr>
        <p:grpSpPr>
          <a:xfrm>
            <a:off x="674379" y="1627374"/>
            <a:ext cx="792088" cy="369332"/>
            <a:chOff x="395536" y="1264114"/>
            <a:chExt cx="792088" cy="369332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84C26CC2-A3B3-CF50-DA05-91757DF79711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E199D070-09D2-B116-255B-CFAE690057CE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227B5DD-9393-A73D-33C9-E5E847D46405}"/>
              </a:ext>
            </a:extLst>
          </p:cNvPr>
          <p:cNvGrpSpPr/>
          <p:nvPr/>
        </p:nvGrpSpPr>
        <p:grpSpPr>
          <a:xfrm>
            <a:off x="725302" y="2868236"/>
            <a:ext cx="792088" cy="369332"/>
            <a:chOff x="395536" y="1264114"/>
            <a:chExt cx="792088" cy="369332"/>
          </a:xfrm>
        </p:grpSpPr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91B59EC-6A2F-D07A-B27A-46DA9B0E1C90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457F0A0-A50B-A0CA-68EC-513A6855BF99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7BBA848-D05B-236B-7588-37A12A59ACC6}"/>
              </a:ext>
            </a:extLst>
          </p:cNvPr>
          <p:cNvGrpSpPr/>
          <p:nvPr/>
        </p:nvGrpSpPr>
        <p:grpSpPr>
          <a:xfrm>
            <a:off x="3099675" y="783831"/>
            <a:ext cx="1181891" cy="369332"/>
            <a:chOff x="395536" y="1264114"/>
            <a:chExt cx="1181891" cy="369332"/>
          </a:xfrm>
        </p:grpSpPr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89D34A1C-8A9E-0BB0-5F29-571E65F8018B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694FCC1-47E6-3017-12A8-D844497F724A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3A4AF64C-17D4-CE6A-2A28-6405CC0916F2}"/>
                </a:ext>
              </a:extLst>
            </p:cNvPr>
            <p:cNvSpPr txBox="1"/>
            <p:nvPr/>
          </p:nvSpPr>
          <p:spPr>
            <a:xfrm>
              <a:off x="1210600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  <p:sp>
        <p:nvSpPr>
          <p:cNvPr id="217" name="TextBox 216">
            <a:extLst>
              <a:ext uri="{FF2B5EF4-FFF2-40B4-BE49-F238E27FC236}">
                <a16:creationId xmlns:a16="http://schemas.microsoft.com/office/drawing/2014/main" id="{FE5CE3A1-EBEE-C704-0093-9A0D9F2A183C}"/>
              </a:ext>
            </a:extLst>
          </p:cNvPr>
          <p:cNvSpPr txBox="1"/>
          <p:nvPr/>
        </p:nvSpPr>
        <p:spPr>
          <a:xfrm>
            <a:off x="6005373" y="782740"/>
            <a:ext cx="3668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10D9BDD-C156-F285-2F31-23DE21D9DFFA}"/>
              </a:ext>
            </a:extLst>
          </p:cNvPr>
          <p:cNvSpPr txBox="1"/>
          <p:nvPr/>
        </p:nvSpPr>
        <p:spPr>
          <a:xfrm>
            <a:off x="2401024" y="1628800"/>
            <a:ext cx="3668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220" name="Picture 219" descr="P:\ruben\LARP\3-D Models\Jodi\MQXF-cutaway5.jpg">
            <a:extLst>
              <a:ext uri="{FF2B5EF4-FFF2-40B4-BE49-F238E27FC236}">
                <a16:creationId xmlns:a16="http://schemas.microsoft.com/office/drawing/2014/main" id="{57CB429B-355A-4AE6-28CF-881CF411659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87"/>
          <a:stretch/>
        </p:blipFill>
        <p:spPr bwMode="auto">
          <a:xfrm>
            <a:off x="7197451" y="1369981"/>
            <a:ext cx="346809" cy="227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Rectangle 221">
            <a:extLst>
              <a:ext uri="{FF2B5EF4-FFF2-40B4-BE49-F238E27FC236}">
                <a16:creationId xmlns:a16="http://schemas.microsoft.com/office/drawing/2014/main" id="{0AA2AD54-72C3-D796-288B-6C0197C24C81}"/>
              </a:ext>
            </a:extLst>
          </p:cNvPr>
          <p:cNvSpPr/>
          <p:nvPr/>
        </p:nvSpPr>
        <p:spPr>
          <a:xfrm>
            <a:off x="406158" y="683730"/>
            <a:ext cx="8630338" cy="28116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BB57F135-16A3-5D49-FF04-FCDF19B941C9}"/>
              </a:ext>
            </a:extLst>
          </p:cNvPr>
          <p:cNvSpPr txBox="1"/>
          <p:nvPr/>
        </p:nvSpPr>
        <p:spPr>
          <a:xfrm rot="18623428">
            <a:off x="4340082" y="144485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MQXFA13b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764FBFE2-79C8-31A1-EF03-D09351F1F541}"/>
              </a:ext>
            </a:extLst>
          </p:cNvPr>
          <p:cNvSpPr txBox="1"/>
          <p:nvPr/>
        </p:nvSpPr>
        <p:spPr>
          <a:xfrm rot="18623428">
            <a:off x="5028708" y="1480701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MQXFA12bTSL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5E6F4716-3B83-4BE4-AE0F-64A7F6AA20FF}"/>
              </a:ext>
            </a:extLst>
          </p:cNvPr>
          <p:cNvSpPr txBox="1"/>
          <p:nvPr/>
        </p:nvSpPr>
        <p:spPr>
          <a:xfrm rot="18623428">
            <a:off x="5528829" y="1479540"/>
            <a:ext cx="1015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MQXFA18TSL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17FC2B1F-02F7-4DF2-3CBC-20736FAAB59D}"/>
              </a:ext>
            </a:extLst>
          </p:cNvPr>
          <p:cNvSpPr txBox="1"/>
          <p:nvPr/>
        </p:nvSpPr>
        <p:spPr>
          <a:xfrm>
            <a:off x="4292131" y="747282"/>
            <a:ext cx="373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31" name="Content Placeholder 2">
            <a:extLst>
              <a:ext uri="{FF2B5EF4-FFF2-40B4-BE49-F238E27FC236}">
                <a16:creationId xmlns:a16="http://schemas.microsoft.com/office/drawing/2014/main" id="{5A46488C-64E4-ADCE-4089-C275F67575E4}"/>
              </a:ext>
            </a:extLst>
          </p:cNvPr>
          <p:cNvSpPr txBox="1">
            <a:spLocks/>
          </p:cNvSpPr>
          <p:nvPr/>
        </p:nvSpPr>
        <p:spPr>
          <a:xfrm>
            <a:off x="1974873" y="6117994"/>
            <a:ext cx="5852941" cy="83671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</a:rPr>
              <a:t>Completed, sitting on a shelf or delivered to CERN  		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</a:rPr>
              <a:t>Under Fabrication</a:t>
            </a:r>
          </a:p>
          <a:p>
            <a:pPr>
              <a:buClr>
                <a:srgbClr val="7030A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7030A0"/>
                </a:solidFill>
                <a:latin typeface="Arial" panose="020B0604020202020204" pitchFamily="34" charset="0"/>
              </a:rPr>
              <a:t>Under Test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DCF9EDD-8A56-048C-D66F-4903F2FFED30}"/>
              </a:ext>
            </a:extLst>
          </p:cNvPr>
          <p:cNvSpPr txBox="1"/>
          <p:nvPr/>
        </p:nvSpPr>
        <p:spPr>
          <a:xfrm>
            <a:off x="4788024" y="755412"/>
            <a:ext cx="373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E662EDE1-2DB8-6ADB-3674-BA3E05F8C223}"/>
              </a:ext>
            </a:extLst>
          </p:cNvPr>
          <p:cNvSpPr txBox="1"/>
          <p:nvPr/>
        </p:nvSpPr>
        <p:spPr>
          <a:xfrm>
            <a:off x="5584180" y="756554"/>
            <a:ext cx="477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97A1DA5F-80AA-72D4-487D-8CC354B6054C}"/>
              </a:ext>
            </a:extLst>
          </p:cNvPr>
          <p:cNvSpPr txBox="1"/>
          <p:nvPr/>
        </p:nvSpPr>
        <p:spPr>
          <a:xfrm>
            <a:off x="3402207" y="1628800"/>
            <a:ext cx="529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D80DFBA-CC9C-1E37-1B5A-9201A0660B60}"/>
              </a:ext>
            </a:extLst>
          </p:cNvPr>
          <p:cNvSpPr txBox="1"/>
          <p:nvPr/>
        </p:nvSpPr>
        <p:spPr>
          <a:xfrm>
            <a:off x="1675704" y="1605956"/>
            <a:ext cx="3668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AD0BDD49-9D46-9589-7F64-466844EBE722}"/>
              </a:ext>
            </a:extLst>
          </p:cNvPr>
          <p:cNvSpPr txBox="1"/>
          <p:nvPr/>
        </p:nvSpPr>
        <p:spPr>
          <a:xfrm>
            <a:off x="2474579" y="2902100"/>
            <a:ext cx="3668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7819F62-A09B-4E30-B5A6-6A873AF817B8}"/>
              </a:ext>
            </a:extLst>
          </p:cNvPr>
          <p:cNvSpPr txBox="1"/>
          <p:nvPr/>
        </p:nvSpPr>
        <p:spPr>
          <a:xfrm>
            <a:off x="1595259" y="2875360"/>
            <a:ext cx="385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3213598-CFDB-4A54-E35C-1C82639A6BB1}"/>
              </a:ext>
            </a:extLst>
          </p:cNvPr>
          <p:cNvSpPr txBox="1"/>
          <p:nvPr/>
        </p:nvSpPr>
        <p:spPr>
          <a:xfrm>
            <a:off x="4110635" y="1628800"/>
            <a:ext cx="529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769C5203-3A01-55DA-B4A2-073A44398D64}"/>
              </a:ext>
            </a:extLst>
          </p:cNvPr>
          <p:cNvSpPr txBox="1"/>
          <p:nvPr/>
        </p:nvSpPr>
        <p:spPr>
          <a:xfrm rot="18623428">
            <a:off x="4649971" y="1443751"/>
            <a:ext cx="1015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MQXFA16TLS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7E64EA8C-101E-69EF-5EEE-78E478306BEE}"/>
              </a:ext>
            </a:extLst>
          </p:cNvPr>
          <p:cNvSpPr txBox="1"/>
          <p:nvPr/>
        </p:nvSpPr>
        <p:spPr>
          <a:xfrm>
            <a:off x="5242277" y="757782"/>
            <a:ext cx="481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pic>
        <p:nvPicPr>
          <p:cNvPr id="246" name="Picture 245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5B7CED94-1CE7-9432-A2F4-B3DFE015F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91" y="4078498"/>
            <a:ext cx="871978" cy="585789"/>
          </a:xfrm>
          <a:prstGeom prst="rect">
            <a:avLst/>
          </a:prstGeom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3F9E4DDD-E4B4-B374-2BA0-33C64BA14659}"/>
              </a:ext>
            </a:extLst>
          </p:cNvPr>
          <p:cNvSpPr txBox="1"/>
          <p:nvPr/>
        </p:nvSpPr>
        <p:spPr>
          <a:xfrm>
            <a:off x="407862" y="382573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RFD Bare Cavity</a:t>
            </a: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CDF0F63A-5D56-A35D-B8A0-2FA3757FB6FF}"/>
              </a:ext>
            </a:extLst>
          </p:cNvPr>
          <p:cNvSpPr txBox="1"/>
          <p:nvPr/>
        </p:nvSpPr>
        <p:spPr>
          <a:xfrm>
            <a:off x="465315" y="466546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RFD Dressed Cavity</a:t>
            </a:r>
          </a:p>
        </p:txBody>
      </p:sp>
      <p:pic>
        <p:nvPicPr>
          <p:cNvPr id="249" name="Picture 248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079718CE-FA85-D412-1ACB-7013666E17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183" y="4103016"/>
            <a:ext cx="871978" cy="585789"/>
          </a:xfrm>
          <a:prstGeom prst="rect">
            <a:avLst/>
          </a:prstGeom>
        </p:spPr>
      </p:pic>
      <p:pic>
        <p:nvPicPr>
          <p:cNvPr id="250" name="Picture 249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D790F567-2974-A142-FE04-55685AE44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1161" y="4107273"/>
            <a:ext cx="871978" cy="585789"/>
          </a:xfrm>
          <a:prstGeom prst="rect">
            <a:avLst/>
          </a:prstGeom>
        </p:spPr>
      </p:pic>
      <p:pic>
        <p:nvPicPr>
          <p:cNvPr id="251" name="Picture 250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A5703D3E-050F-0BC6-0F6C-163F0791A6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257" y="4131791"/>
            <a:ext cx="871978" cy="585789"/>
          </a:xfrm>
          <a:prstGeom prst="rect">
            <a:avLst/>
          </a:prstGeom>
        </p:spPr>
      </p:pic>
      <p:pic>
        <p:nvPicPr>
          <p:cNvPr id="252" name="Picture 251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B4586C9C-F78C-8F4F-A4AD-EDE1B08075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9353" y="4088786"/>
            <a:ext cx="871978" cy="585789"/>
          </a:xfrm>
          <a:prstGeom prst="rect">
            <a:avLst/>
          </a:prstGeom>
        </p:spPr>
      </p:pic>
      <p:pic>
        <p:nvPicPr>
          <p:cNvPr id="253" name="Picture 252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17E97F2D-49AB-8CA6-4B09-E8C9357FA6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567" y="4088786"/>
            <a:ext cx="871978" cy="585789"/>
          </a:xfrm>
          <a:prstGeom prst="rect">
            <a:avLst/>
          </a:prstGeom>
        </p:spPr>
      </p:pic>
      <p:pic>
        <p:nvPicPr>
          <p:cNvPr id="254" name="Picture 253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74FFB424-DB9A-B7F1-24C9-29FE91587C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5537" y="4088786"/>
            <a:ext cx="871978" cy="585789"/>
          </a:xfrm>
          <a:prstGeom prst="rect">
            <a:avLst/>
          </a:prstGeom>
        </p:spPr>
      </p:pic>
      <p:pic>
        <p:nvPicPr>
          <p:cNvPr id="255" name="Picture 254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35FF8E88-BB6E-2F6C-3EFA-4CDFDD5A4E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625" y="4160794"/>
            <a:ext cx="871978" cy="585789"/>
          </a:xfrm>
          <a:prstGeom prst="rect">
            <a:avLst/>
          </a:prstGeom>
        </p:spPr>
      </p:pic>
      <p:pic>
        <p:nvPicPr>
          <p:cNvPr id="256" name="Picture 255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1E01EB8D-340E-FBCF-0DD0-BE52F83D1F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7485" y="4088786"/>
            <a:ext cx="871978" cy="585789"/>
          </a:xfrm>
          <a:prstGeom prst="rect">
            <a:avLst/>
          </a:prstGeom>
        </p:spPr>
      </p:pic>
      <p:pic>
        <p:nvPicPr>
          <p:cNvPr id="257" name="Picture 256" descr="A picture containing cake, indoor, table&#10;&#10;Description automatically generated">
            <a:extLst>
              <a:ext uri="{FF2B5EF4-FFF2-40B4-BE49-F238E27FC236}">
                <a16:creationId xmlns:a16="http://schemas.microsoft.com/office/drawing/2014/main" id="{09BBA8F7-F995-4BED-C7CF-951027492D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573" y="4088786"/>
            <a:ext cx="871978" cy="585789"/>
          </a:xfrm>
          <a:prstGeom prst="rect">
            <a:avLst/>
          </a:prstGeom>
        </p:spPr>
      </p:pic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6E49491-7F5A-1480-24D9-5F1440D5BC30}"/>
              </a:ext>
            </a:extLst>
          </p:cNvPr>
          <p:cNvGrpSpPr/>
          <p:nvPr/>
        </p:nvGrpSpPr>
        <p:grpSpPr>
          <a:xfrm>
            <a:off x="420188" y="5133479"/>
            <a:ext cx="1756934" cy="585789"/>
            <a:chOff x="446770" y="5054662"/>
            <a:chExt cx="1874981" cy="677013"/>
          </a:xfrm>
        </p:grpSpPr>
        <p:pic>
          <p:nvPicPr>
            <p:cNvPr id="259" name="Picture 258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58FABAFB-7697-30E1-F5F4-189AE7894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70" y="5065041"/>
              <a:ext cx="979992" cy="666634"/>
            </a:xfrm>
            <a:prstGeom prst="rect">
              <a:avLst/>
            </a:prstGeom>
          </p:spPr>
        </p:pic>
        <p:pic>
          <p:nvPicPr>
            <p:cNvPr id="260" name="Picture 259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A52E4738-D8F8-3EBD-77A0-70CB35AAD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759" y="5054662"/>
              <a:ext cx="979992" cy="666634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7F64E00-B53E-CBAA-ACD9-360FCFD2C56A}"/>
              </a:ext>
            </a:extLst>
          </p:cNvPr>
          <p:cNvGrpSpPr/>
          <p:nvPr/>
        </p:nvGrpSpPr>
        <p:grpSpPr>
          <a:xfrm>
            <a:off x="2197074" y="5140818"/>
            <a:ext cx="1756934" cy="585789"/>
            <a:chOff x="446770" y="5054662"/>
            <a:chExt cx="1874981" cy="677013"/>
          </a:xfrm>
        </p:grpSpPr>
        <p:pic>
          <p:nvPicPr>
            <p:cNvPr id="262" name="Picture 261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0ADF4215-CEFA-52E5-B460-3A9D3DB6E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70" y="5065041"/>
              <a:ext cx="979992" cy="666634"/>
            </a:xfrm>
            <a:prstGeom prst="rect">
              <a:avLst/>
            </a:prstGeom>
          </p:spPr>
        </p:pic>
        <p:pic>
          <p:nvPicPr>
            <p:cNvPr id="263" name="Picture 262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FDED4946-CE96-F0CC-1193-78BFC9F33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759" y="5054662"/>
              <a:ext cx="979992" cy="666634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8966288A-3D04-1B4B-B167-7849DD4ABFFD}"/>
              </a:ext>
            </a:extLst>
          </p:cNvPr>
          <p:cNvGrpSpPr/>
          <p:nvPr/>
        </p:nvGrpSpPr>
        <p:grpSpPr>
          <a:xfrm>
            <a:off x="3906156" y="5149798"/>
            <a:ext cx="1756934" cy="585789"/>
            <a:chOff x="446770" y="5054662"/>
            <a:chExt cx="1874981" cy="677013"/>
          </a:xfrm>
        </p:grpSpPr>
        <p:pic>
          <p:nvPicPr>
            <p:cNvPr id="265" name="Picture 264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CB42C4F4-C8EA-BF2F-1DAC-6F246F762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70" y="5065041"/>
              <a:ext cx="979992" cy="666634"/>
            </a:xfrm>
            <a:prstGeom prst="rect">
              <a:avLst/>
            </a:prstGeom>
          </p:spPr>
        </p:pic>
        <p:pic>
          <p:nvPicPr>
            <p:cNvPr id="266" name="Picture 265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573D10DC-39CC-4743-783F-3BDE35319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759" y="5054662"/>
              <a:ext cx="979992" cy="666634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F644EF6-D229-2877-BA5F-09A65CC47CCF}"/>
              </a:ext>
            </a:extLst>
          </p:cNvPr>
          <p:cNvGrpSpPr/>
          <p:nvPr/>
        </p:nvGrpSpPr>
        <p:grpSpPr>
          <a:xfrm>
            <a:off x="5683042" y="5157137"/>
            <a:ext cx="1756934" cy="585789"/>
            <a:chOff x="446770" y="5054662"/>
            <a:chExt cx="1874981" cy="677013"/>
          </a:xfrm>
        </p:grpSpPr>
        <p:pic>
          <p:nvPicPr>
            <p:cNvPr id="268" name="Picture 267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A4FFFA4F-93CA-BF1D-6170-247E52928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70" y="5065041"/>
              <a:ext cx="979992" cy="666634"/>
            </a:xfrm>
            <a:prstGeom prst="rect">
              <a:avLst/>
            </a:prstGeom>
          </p:spPr>
        </p:pic>
        <p:pic>
          <p:nvPicPr>
            <p:cNvPr id="269" name="Picture 268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62502060-DCCD-0201-660A-F76C12669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759" y="5054662"/>
              <a:ext cx="979992" cy="666634"/>
            </a:xfrm>
            <a:prstGeom prst="rect">
              <a:avLst/>
            </a:prstGeom>
          </p:spPr>
        </p:pic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7A763A6F-963F-D065-1347-4BB9FCB6EA6D}"/>
              </a:ext>
            </a:extLst>
          </p:cNvPr>
          <p:cNvGrpSpPr/>
          <p:nvPr/>
        </p:nvGrpSpPr>
        <p:grpSpPr>
          <a:xfrm>
            <a:off x="7300006" y="5103844"/>
            <a:ext cx="1756934" cy="585789"/>
            <a:chOff x="446770" y="5054662"/>
            <a:chExt cx="1874981" cy="677013"/>
          </a:xfrm>
        </p:grpSpPr>
        <p:pic>
          <p:nvPicPr>
            <p:cNvPr id="271" name="Picture 270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003EB40C-48CF-6643-8AF8-2D9013D74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70" y="5065041"/>
              <a:ext cx="979992" cy="666634"/>
            </a:xfrm>
            <a:prstGeom prst="rect">
              <a:avLst/>
            </a:prstGeom>
          </p:spPr>
        </p:pic>
        <p:pic>
          <p:nvPicPr>
            <p:cNvPr id="272" name="Picture 271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38CE1A61-06C6-37F0-AD97-0B7F1D79C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1759" y="5054662"/>
              <a:ext cx="979992" cy="666634"/>
            </a:xfrm>
            <a:prstGeom prst="rect">
              <a:avLst/>
            </a:prstGeom>
          </p:spPr>
        </p:pic>
      </p:grpSp>
      <p:sp>
        <p:nvSpPr>
          <p:cNvPr id="273" name="Rectangle 272">
            <a:extLst>
              <a:ext uri="{FF2B5EF4-FFF2-40B4-BE49-F238E27FC236}">
                <a16:creationId xmlns:a16="http://schemas.microsoft.com/office/drawing/2014/main" id="{DDF8B9E9-58FF-3D31-0E55-28713A7A71F1}"/>
              </a:ext>
            </a:extLst>
          </p:cNvPr>
          <p:cNvSpPr/>
          <p:nvPr/>
        </p:nvSpPr>
        <p:spPr>
          <a:xfrm>
            <a:off x="414288" y="3635828"/>
            <a:ext cx="8622208" cy="2378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62531656-BC64-F6C6-8AD4-47E14C99DB83}"/>
              </a:ext>
            </a:extLst>
          </p:cNvPr>
          <p:cNvCxnSpPr>
            <a:cxnSpLocks/>
          </p:cNvCxnSpPr>
          <p:nvPr/>
        </p:nvCxnSpPr>
        <p:spPr>
          <a:xfrm>
            <a:off x="7338661" y="3635828"/>
            <a:ext cx="0" cy="2378164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274">
            <a:extLst>
              <a:ext uri="{FF2B5EF4-FFF2-40B4-BE49-F238E27FC236}">
                <a16:creationId xmlns:a16="http://schemas.microsoft.com/office/drawing/2014/main" id="{CC3BF3DD-7E6B-57DF-0D89-7CA540612209}"/>
              </a:ext>
            </a:extLst>
          </p:cNvPr>
          <p:cNvSpPr txBox="1"/>
          <p:nvPr/>
        </p:nvSpPr>
        <p:spPr>
          <a:xfrm>
            <a:off x="6472565" y="5700115"/>
            <a:ext cx="813043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Threshold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1B15B8EA-54EE-EB6C-B71D-3E8B626FFC71}"/>
              </a:ext>
            </a:extLst>
          </p:cNvPr>
          <p:cNvSpPr txBox="1"/>
          <p:nvPr/>
        </p:nvSpPr>
        <p:spPr>
          <a:xfrm>
            <a:off x="7465266" y="5689633"/>
            <a:ext cx="772969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Objective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72E7E58A-087B-2FFF-4B7A-5F1820BF4FED}"/>
              </a:ext>
            </a:extLst>
          </p:cNvPr>
          <p:cNvGrpSpPr/>
          <p:nvPr/>
        </p:nvGrpSpPr>
        <p:grpSpPr>
          <a:xfrm>
            <a:off x="531299" y="3979856"/>
            <a:ext cx="1224136" cy="369332"/>
            <a:chOff x="395536" y="1264114"/>
            <a:chExt cx="1224136" cy="369332"/>
          </a:xfrm>
        </p:grpSpPr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CA88B4B9-A846-0815-D926-2163B8348291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rgbClr val="00B050"/>
                  </a:solidFill>
                  <a:highlight>
                    <a:srgbClr val="FF00FF"/>
                  </a:highlight>
                </a:rPr>
                <a:t>  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A2556872-F7B6-5287-113F-284A1CAE60C8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58FD802F-EACA-46AD-61C0-61C4C0B0D38A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7030A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343CB15B-1AEF-EA6C-498E-1B0EEC9F5944}"/>
              </a:ext>
            </a:extLst>
          </p:cNvPr>
          <p:cNvGrpSpPr/>
          <p:nvPr/>
        </p:nvGrpSpPr>
        <p:grpSpPr>
          <a:xfrm>
            <a:off x="2302920" y="3978313"/>
            <a:ext cx="1224136" cy="461665"/>
            <a:chOff x="395536" y="1264114"/>
            <a:chExt cx="1224136" cy="461665"/>
          </a:xfrm>
        </p:grpSpPr>
        <p:sp>
          <p:nvSpPr>
            <p:cNvPr id="282" name="TextBox 281">
              <a:extLst>
                <a:ext uri="{FF2B5EF4-FFF2-40B4-BE49-F238E27FC236}">
                  <a16:creationId xmlns:a16="http://schemas.microsoft.com/office/drawing/2014/main" id="{DCDBA79E-8D08-6C22-2177-742CCDA4728C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  <p:sp>
          <p:nvSpPr>
            <p:cNvPr id="283" name="TextBox 282">
              <a:extLst>
                <a:ext uri="{FF2B5EF4-FFF2-40B4-BE49-F238E27FC236}">
                  <a16:creationId xmlns:a16="http://schemas.microsoft.com/office/drawing/2014/main" id="{683608C3-BEB1-B481-C0F2-09852D3DFE3B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565651D8-1A8C-B3CD-D45A-23E2320793AD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F024064A-95FE-2B19-D9FE-817A1D4118C5}"/>
              </a:ext>
            </a:extLst>
          </p:cNvPr>
          <p:cNvGrpSpPr/>
          <p:nvPr/>
        </p:nvGrpSpPr>
        <p:grpSpPr>
          <a:xfrm>
            <a:off x="4073165" y="3986568"/>
            <a:ext cx="1224136" cy="461665"/>
            <a:chOff x="395536" y="1264114"/>
            <a:chExt cx="1224136" cy="461665"/>
          </a:xfrm>
        </p:grpSpPr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1B94AAB-1475-84FA-F7AC-E09AE1AC24F8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07AF3980-1B48-D1A8-7140-EA77C23A0087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C2523FD-0E72-B628-D160-B35E65E2639B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EF99490D-321F-E039-1C56-3C736FE1BFD5}"/>
              </a:ext>
            </a:extLst>
          </p:cNvPr>
          <p:cNvGrpSpPr/>
          <p:nvPr/>
        </p:nvGrpSpPr>
        <p:grpSpPr>
          <a:xfrm>
            <a:off x="5730612" y="3987480"/>
            <a:ext cx="1224136" cy="461665"/>
            <a:chOff x="395536" y="1264114"/>
            <a:chExt cx="1224136" cy="461665"/>
          </a:xfrm>
        </p:grpSpPr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7D56FD82-EA6E-B45D-94B6-DAEAABC9EF9D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5DC430DC-1385-98F5-84FD-0ABDEB806995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FE67681E-49EB-1EAB-BF3D-B7A639117011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898FE9D3-ACA8-4A30-2495-21483789DF43}"/>
              </a:ext>
            </a:extLst>
          </p:cNvPr>
          <p:cNvGrpSpPr/>
          <p:nvPr/>
        </p:nvGrpSpPr>
        <p:grpSpPr>
          <a:xfrm>
            <a:off x="7402560" y="3978312"/>
            <a:ext cx="1224136" cy="461665"/>
            <a:chOff x="395536" y="1264114"/>
            <a:chExt cx="1224136" cy="461665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812DEBB6-2F50-8648-7947-BD82BBD45CDC}"/>
                </a:ext>
              </a:extLst>
            </p:cNvPr>
            <p:cNvSpPr txBox="1"/>
            <p:nvPr/>
          </p:nvSpPr>
          <p:spPr>
            <a:xfrm>
              <a:off x="395536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745A9CBB-3C51-E2C6-69CE-BB745D0C668C}"/>
                </a:ext>
              </a:extLst>
            </p:cNvPr>
            <p:cNvSpPr txBox="1"/>
            <p:nvPr/>
          </p:nvSpPr>
          <p:spPr>
            <a:xfrm>
              <a:off x="820797" y="1264114"/>
              <a:ext cx="3668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FF20B6C2-4575-F9E1-E356-2A4371E1D202}"/>
                </a:ext>
              </a:extLst>
            </p:cNvPr>
            <p:cNvSpPr txBox="1"/>
            <p:nvPr/>
          </p:nvSpPr>
          <p:spPr>
            <a:xfrm>
              <a:off x="1252845" y="1264114"/>
              <a:ext cx="3668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C000"/>
                </a:buClr>
                <a:buFont typeface="Wingdings" pitchFamily="2" charset="2"/>
                <a:buChar char="ü"/>
              </a:pPr>
              <a:r>
                <a: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1B82FB-04DE-157B-B8C2-B0DA135C33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63808-9D10-80BD-6175-C9EB0A3CEFF0}"/>
              </a:ext>
            </a:extLst>
          </p:cNvPr>
          <p:cNvSpPr txBox="1"/>
          <p:nvPr/>
        </p:nvSpPr>
        <p:spPr>
          <a:xfrm>
            <a:off x="530363" y="4886069"/>
            <a:ext cx="3668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D6479-1564-ED42-F036-84550734224A}"/>
              </a:ext>
            </a:extLst>
          </p:cNvPr>
          <p:cNvSpPr txBox="1"/>
          <p:nvPr/>
        </p:nvSpPr>
        <p:spPr>
          <a:xfrm rot="18623428">
            <a:off x="5954738" y="1471346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75000"/>
                  </a:schemeClr>
                </a:solidFill>
              </a:rPr>
              <a:t>MQXFA17bTSL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55302-48FD-28DE-7303-B54202439CCD}"/>
              </a:ext>
            </a:extLst>
          </p:cNvPr>
          <p:cNvSpPr txBox="1"/>
          <p:nvPr/>
        </p:nvSpPr>
        <p:spPr>
          <a:xfrm>
            <a:off x="6427212" y="760317"/>
            <a:ext cx="477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ü"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797AEC4-C8E4-AA56-9CBE-EF70DF8C5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720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C343-67DE-0142-9F73-1E72F06D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6712"/>
            <a:ext cx="7920000" cy="720000"/>
          </a:xfrm>
        </p:spPr>
        <p:txBody>
          <a:bodyPr/>
          <a:lstStyle/>
          <a:p>
            <a:r>
              <a:rPr lang="en-US" dirty="0"/>
              <a:t>DOE Independent Project Review</a:t>
            </a:r>
            <a:br>
              <a:rPr lang="en-US" dirty="0"/>
            </a:br>
            <a:r>
              <a:rPr lang="en-US" dirty="0"/>
              <a:t>July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2DDC2-F14B-E740-A8BD-0764189E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30012"/>
            <a:ext cx="8413422" cy="5663734"/>
          </a:xfrm>
        </p:spPr>
        <p:txBody>
          <a:bodyPr>
            <a:normAutofit/>
          </a:bodyPr>
          <a:lstStyle/>
          <a:p>
            <a:r>
              <a:rPr lang="en-US" dirty="0"/>
              <a:t>Standard “yearly” review run by DOE</a:t>
            </a:r>
          </a:p>
          <a:p>
            <a:pPr lvl="1"/>
            <a:r>
              <a:rPr lang="en-US" dirty="0"/>
              <a:t>Thanks for help provided by </a:t>
            </a:r>
            <a:r>
              <a:rPr lang="en-US" dirty="0" err="1"/>
              <a:t>HiLumi</a:t>
            </a:r>
            <a:r>
              <a:rPr lang="en-US" dirty="0"/>
              <a:t> Project Office</a:t>
            </a:r>
          </a:p>
          <a:p>
            <a:r>
              <a:rPr lang="en-US" dirty="0"/>
              <a:t>Positive outcome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Overall, the project is on track to complete within TPC and CD-4 date.  It is fully funded and has sufficient schedule and cost contingencies.  The Cost and Schedule Performance Indices (CPI/SPI) are .99 and .99, which is relatively stable.  There is aligned production with CERN’s delivery/need by dates.</a:t>
            </a:r>
          </a:p>
          <a:p>
            <a:pPr marL="457200" lvl="1" indent="0">
              <a:buNone/>
            </a:pPr>
            <a:endParaRPr lang="en-US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/>
              <a:t>Few technical (Crab Cavities) and Managerial (Handling of Objective/Threshold KPPs) recommendations</a:t>
            </a:r>
          </a:p>
          <a:p>
            <a:pPr lvl="1"/>
            <a:r>
              <a:rPr lang="en-US" sz="2000" dirty="0"/>
              <a:t>To be discussed at the CERN-AUP Steering Meeting</a:t>
            </a:r>
          </a:p>
          <a:p>
            <a:pPr marL="457200" lvl="1" indent="0">
              <a:buNone/>
            </a:pPr>
            <a:endParaRPr lang="en-US" sz="1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1329-8099-BB4F-BF66-9ED06BFA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3CD5D-2315-B10B-984C-85F4FC94A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8056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FF3FD70-8074-1B11-4B44-1236B967F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4" t="31155" r="32838" b="24141"/>
          <a:stretch/>
        </p:blipFill>
        <p:spPr>
          <a:xfrm>
            <a:off x="944716" y="1518423"/>
            <a:ext cx="7011660" cy="4596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8C343-67DE-0142-9F73-1E72F06D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48" y="44704"/>
            <a:ext cx="7920000" cy="720000"/>
          </a:xfrm>
        </p:spPr>
        <p:txBody>
          <a:bodyPr/>
          <a:lstStyle/>
          <a:p>
            <a:r>
              <a:rPr lang="en-US" dirty="0"/>
              <a:t>Financial Situation (Past)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2DDC2-F14B-E740-A8BD-0764189E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8" y="705396"/>
            <a:ext cx="8136464" cy="7188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DOE has disbursed $266M to the US-AUP (</a:t>
            </a:r>
            <a:r>
              <a:rPr lang="en-US" i="1" dirty="0"/>
              <a:t>fully funded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1329-8099-BB4F-BF66-9ED06BFA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8AFBA5-AB65-0344-9F53-9DD7BC6E2139}"/>
              </a:ext>
            </a:extLst>
          </p:cNvPr>
          <p:cNvSpPr txBox="1">
            <a:spLocks/>
          </p:cNvSpPr>
          <p:nvPr/>
        </p:nvSpPr>
        <p:spPr>
          <a:xfrm>
            <a:off x="1583668" y="6245819"/>
            <a:ext cx="6732748" cy="4235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AUP is in the “last leg of the race” (~80% complete)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7175B0-99D2-1E44-B494-294EB4981AFE}"/>
              </a:ext>
            </a:extLst>
          </p:cNvPr>
          <p:cNvSpPr txBox="1"/>
          <p:nvPr/>
        </p:nvSpPr>
        <p:spPr>
          <a:xfrm>
            <a:off x="7321037" y="1127630"/>
            <a:ext cx="167225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CPI</a:t>
            </a:r>
            <a:r>
              <a:rPr lang="en-US" baseline="-25000" dirty="0" err="1"/>
              <a:t>Aug</a:t>
            </a:r>
            <a:r>
              <a:rPr lang="en-US" baseline="-25000" dirty="0"/>
              <a:t> ‘24</a:t>
            </a:r>
            <a:r>
              <a:rPr lang="en-US" dirty="0"/>
              <a:t>=0.99</a:t>
            </a:r>
          </a:p>
          <a:p>
            <a:r>
              <a:rPr lang="en-US" dirty="0" err="1"/>
              <a:t>SPI</a:t>
            </a:r>
            <a:r>
              <a:rPr lang="en-US" baseline="-25000" dirty="0" err="1"/>
              <a:t>Jun</a:t>
            </a:r>
            <a:r>
              <a:rPr lang="en-US" baseline="-25000" dirty="0"/>
              <a:t> ’23</a:t>
            </a:r>
            <a:r>
              <a:rPr lang="en-US" dirty="0"/>
              <a:t>=0.99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0882040-DA55-E471-E445-64A43F5C40A6}"/>
              </a:ext>
            </a:extLst>
          </p:cNvPr>
          <p:cNvSpPr/>
          <p:nvPr/>
        </p:nvSpPr>
        <p:spPr>
          <a:xfrm rot="10800000" flipH="1">
            <a:off x="5678409" y="2227766"/>
            <a:ext cx="45719" cy="238189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EE91AF-06D7-9123-69EA-465BA826001E}"/>
              </a:ext>
            </a:extLst>
          </p:cNvPr>
          <p:cNvSpPr/>
          <p:nvPr/>
        </p:nvSpPr>
        <p:spPr>
          <a:xfrm>
            <a:off x="5682550" y="2467502"/>
            <a:ext cx="63746" cy="459783"/>
          </a:xfrm>
          <a:prstGeom prst="rightBrac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733ED-1DFE-C24D-8DFD-41D69CFA9B7D}"/>
              </a:ext>
            </a:extLst>
          </p:cNvPr>
          <p:cNvSpPr txBox="1"/>
          <p:nvPr/>
        </p:nvSpPr>
        <p:spPr>
          <a:xfrm>
            <a:off x="5829309" y="2195224"/>
            <a:ext cx="13452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Contingency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ED2C1C-16CF-96CA-D621-9C898C133B78}"/>
              </a:ext>
            </a:extLst>
          </p:cNvPr>
          <p:cNvSpPr txBox="1"/>
          <p:nvPr/>
        </p:nvSpPr>
        <p:spPr>
          <a:xfrm>
            <a:off x="5829309" y="2579447"/>
            <a:ext cx="143372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Work To Go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4C861-6B28-1489-B43B-D06C339D2C38}"/>
              </a:ext>
            </a:extLst>
          </p:cNvPr>
          <p:cNvSpPr txBox="1"/>
          <p:nvPr/>
        </p:nvSpPr>
        <p:spPr>
          <a:xfrm>
            <a:off x="1343966" y="3201828"/>
            <a:ext cx="229878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Estimate at Completion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A5515AB-AD35-46AE-E546-D73076DDC33A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642748" y="2731242"/>
            <a:ext cx="261376" cy="63986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A93089-EBC4-AB41-6313-6EF88B8B7BC4}"/>
                  </a:ext>
                </a:extLst>
              </p:cNvPr>
              <p:cNvSpPr txBox="1"/>
              <p:nvPr/>
            </p:nvSpPr>
            <p:spPr>
              <a:xfrm>
                <a:off x="5678409" y="4496255"/>
                <a:ext cx="2322595" cy="555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𝐶𝑜𝑛𝑡𝑖𝑛𝑔𝑒𝑛𝑐𝑦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𝑊𝑜𝑟𝑘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𝑇𝑜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𝐺𝑜</m:t>
                          </m:r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A93089-EBC4-AB41-6313-6EF88B8B7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409" y="4496255"/>
                <a:ext cx="2322595" cy="555024"/>
              </a:xfrm>
              <a:prstGeom prst="rect">
                <a:avLst/>
              </a:prstGeom>
              <a:blipFill>
                <a:blip r:embed="rId3"/>
                <a:stretch>
                  <a:fillRect b="-152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97A4D89-84E8-A2BB-560D-C1E78881FECD}"/>
              </a:ext>
            </a:extLst>
          </p:cNvPr>
          <p:cNvSpPr txBox="1"/>
          <p:nvPr/>
        </p:nvSpPr>
        <p:spPr>
          <a:xfrm>
            <a:off x="1845594" y="4543549"/>
            <a:ext cx="129552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Actual Cost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0E6557-1B5A-C472-043D-2BE73B1AD9F3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5580112" y="3728318"/>
            <a:ext cx="1259595" cy="7679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24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5571-02BF-1C4C-A41D-8E156766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Delivery Dates to CERN (June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4EBEF-24DF-4B48-98F7-FAE2418A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D2F0EBE-71DA-564E-9509-A6BB041AD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182368"/>
            <a:ext cx="8627469" cy="910928"/>
          </a:xfrm>
        </p:spPr>
        <p:txBody>
          <a:bodyPr>
            <a:normAutofit/>
          </a:bodyPr>
          <a:lstStyle/>
          <a:p>
            <a:r>
              <a:rPr lang="en-US" dirty="0"/>
              <a:t>Success Oriented Schedule provided to CERN WPs as input for upcoming Nov. ‘24 C&amp;S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C6741-3820-073E-710F-94630BE9D40C}"/>
              </a:ext>
            </a:extLst>
          </p:cNvPr>
          <p:cNvSpPr txBox="1"/>
          <p:nvPr/>
        </p:nvSpPr>
        <p:spPr>
          <a:xfrm>
            <a:off x="4932040" y="2924944"/>
            <a:ext cx="1819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1 cell = 1 month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8E857D90-96C6-A7A6-0274-7F93986B7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2" t="26880" r="39305" b="22407"/>
          <a:stretch/>
        </p:blipFill>
        <p:spPr>
          <a:xfrm>
            <a:off x="896112" y="758952"/>
            <a:ext cx="6967728" cy="43251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4ECD372-FC51-B258-B80E-935C963A6918}"/>
              </a:ext>
            </a:extLst>
          </p:cNvPr>
          <p:cNvGrpSpPr/>
          <p:nvPr/>
        </p:nvGrpSpPr>
        <p:grpSpPr>
          <a:xfrm>
            <a:off x="896111" y="758952"/>
            <a:ext cx="6967728" cy="4325112"/>
            <a:chOff x="896111" y="758952"/>
            <a:chExt cx="6967728" cy="4325112"/>
          </a:xfrm>
        </p:grpSpPr>
        <p:pic>
          <p:nvPicPr>
            <p:cNvPr id="19" name="Picture 1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6E68D8D-B92E-8F76-F018-D4CB0D23C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56" t="25488" r="41238" b="22951"/>
            <a:stretch/>
          </p:blipFill>
          <p:spPr>
            <a:xfrm>
              <a:off x="896111" y="758952"/>
              <a:ext cx="6967728" cy="43251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C543F0-049E-999A-18D4-7496CB6AE5A8}"/>
                </a:ext>
              </a:extLst>
            </p:cNvPr>
            <p:cNvSpPr txBox="1"/>
            <p:nvPr/>
          </p:nvSpPr>
          <p:spPr>
            <a:xfrm>
              <a:off x="4529950" y="885082"/>
              <a:ext cx="3087705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highlight>
                    <a:srgbClr val="C0C0C0"/>
                  </a:highlight>
                </a:rPr>
                <a:t>Extremely Preliminary “1TC”</a:t>
              </a:r>
            </a:p>
          </p:txBody>
        </p:sp>
      </p:grp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8EB7914-93B6-5223-0E6B-FD74219EA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1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F5E4-0E0C-6F4A-94AB-77246343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9C38F-ED8A-074B-8ED4-CB4F23CBB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80728"/>
            <a:ext cx="8208472" cy="51454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AUP is over 80% complete</a:t>
            </a:r>
          </a:p>
          <a:p>
            <a:r>
              <a:rPr lang="en-US" dirty="0"/>
              <a:t>Steady progress on MQXFA Construction</a:t>
            </a:r>
          </a:p>
          <a:p>
            <a:pPr lvl="1"/>
            <a:r>
              <a:rPr lang="en-US" dirty="0"/>
              <a:t>11 magnets passed vertical test. </a:t>
            </a:r>
          </a:p>
          <a:p>
            <a:r>
              <a:rPr lang="en-US" dirty="0"/>
              <a:t>LQXFAB-01 Accepted by CERN</a:t>
            </a:r>
          </a:p>
          <a:p>
            <a:r>
              <a:rPr lang="en-US" dirty="0"/>
              <a:t>LQXFAB-02 under test at FNAL, planned for shipment to for String Test before end of CY.</a:t>
            </a:r>
          </a:p>
          <a:p>
            <a:r>
              <a:rPr lang="en-US" dirty="0"/>
              <a:t>LQXFAB-03 Close to completion, awaiting Horizontal Test</a:t>
            </a:r>
          </a:p>
          <a:p>
            <a:r>
              <a:rPr lang="en-US" dirty="0"/>
              <a:t>RFD Crab Cavities Series Production Order and He Vessel Production Order placed.</a:t>
            </a:r>
          </a:p>
          <a:p>
            <a:pPr lvl="1"/>
            <a:r>
              <a:rPr lang="en-US" dirty="0"/>
              <a:t>Pre-series cavity accepted and moving to He Vessel Assembly.  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06AEA-2155-6446-BAB3-95C35684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6D1F-6EEB-067D-0724-E9393C00A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99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6F3127-B4F5-0E4D-9325-A70A732DF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10" y="553775"/>
            <a:ext cx="5088926" cy="35990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C612A-2220-044A-B7F9-ABE6B4EE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B49D0B-6471-EE44-AA72-AA818AA5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US Contribution to HL-LHC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834F8-BFE8-9041-B05E-02A1812F251A}"/>
              </a:ext>
            </a:extLst>
          </p:cNvPr>
          <p:cNvSpPr txBox="1"/>
          <p:nvPr/>
        </p:nvSpPr>
        <p:spPr>
          <a:xfrm>
            <a:off x="170174" y="3717032"/>
            <a:ext cx="21804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/>
              <a:t>From HL-LHC Project Leader</a:t>
            </a:r>
          </a:p>
          <a:p>
            <a:r>
              <a:rPr lang="en-US" sz="1200" i="1" dirty="0"/>
              <a:t>O. </a:t>
            </a:r>
            <a:r>
              <a:rPr lang="en-US" sz="1200" i="1" dirty="0" err="1"/>
              <a:t>Bruning</a:t>
            </a:r>
            <a:r>
              <a:rPr lang="en-US" sz="1200" i="1" dirty="0"/>
              <a:t> - CERN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526876-4C43-6C4B-A527-45B358175D6D}"/>
              </a:ext>
            </a:extLst>
          </p:cNvPr>
          <p:cNvGrpSpPr/>
          <p:nvPr/>
        </p:nvGrpSpPr>
        <p:grpSpPr>
          <a:xfrm>
            <a:off x="2627784" y="640622"/>
            <a:ext cx="2643069" cy="2284322"/>
            <a:chOff x="3675992" y="764703"/>
            <a:chExt cx="2862750" cy="25380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C4AB55-338D-5B4F-8590-F61699C06807}"/>
                </a:ext>
              </a:extLst>
            </p:cNvPr>
            <p:cNvGrpSpPr/>
            <p:nvPr/>
          </p:nvGrpSpPr>
          <p:grpSpPr>
            <a:xfrm>
              <a:off x="3675992" y="764704"/>
              <a:ext cx="1112032" cy="2538021"/>
              <a:chOff x="3675992" y="1196752"/>
              <a:chExt cx="1112032" cy="2538021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4B7F355-F8F0-EB43-A948-1F551196113B}"/>
                  </a:ext>
                </a:extLst>
              </p:cNvPr>
              <p:cNvSpPr/>
              <p:nvPr/>
            </p:nvSpPr>
            <p:spPr>
              <a:xfrm>
                <a:off x="3675992" y="2510637"/>
                <a:ext cx="1112032" cy="122413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CA893BCB-ECA9-4A45-B407-E96A8530BD9D}"/>
                  </a:ext>
                </a:extLst>
              </p:cNvPr>
              <p:cNvSpPr/>
              <p:nvPr/>
            </p:nvSpPr>
            <p:spPr>
              <a:xfrm>
                <a:off x="3675992" y="1196752"/>
                <a:ext cx="1112031" cy="1224136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E8CFE8-30DA-6A4B-847E-22FE1E6A7BC6}"/>
                </a:ext>
              </a:extLst>
            </p:cNvPr>
            <p:cNvSpPr txBox="1"/>
            <p:nvPr/>
          </p:nvSpPr>
          <p:spPr>
            <a:xfrm>
              <a:off x="4839040" y="764703"/>
              <a:ext cx="1699702" cy="4103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/>
                <a:t>HL-LHC AUP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0DBFCE-C4F4-6345-A570-B69DFA859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74" y="4365104"/>
            <a:ext cx="8516626" cy="1814503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en-US" sz="2400" dirty="0"/>
              <a:t>HL-LHC: from 300 fb</a:t>
            </a:r>
            <a:r>
              <a:rPr lang="en-US" sz="2400" baseline="30000" dirty="0"/>
              <a:t>-1</a:t>
            </a:r>
            <a:r>
              <a:rPr lang="en-US" sz="2400" dirty="0"/>
              <a:t> to 3000/4000 fb</a:t>
            </a:r>
            <a:r>
              <a:rPr lang="en-US" sz="2400" baseline="30000" dirty="0"/>
              <a:t>-1</a:t>
            </a:r>
          </a:p>
          <a:p>
            <a:pPr algn="just"/>
            <a:r>
              <a:rPr lang="en-US" sz="2400" dirty="0"/>
              <a:t>LARP (DOE supported R&amp;D Program) established the necessary technology for the HL-LHC Focusing Magnets and Crab Cavities</a:t>
            </a:r>
          </a:p>
          <a:p>
            <a:pPr algn="just"/>
            <a:r>
              <a:rPr lang="en-US" sz="2400" dirty="0"/>
              <a:t>DOE </a:t>
            </a:r>
            <a:r>
              <a:rPr lang="en-US" sz="2400" i="1" dirty="0"/>
              <a:t>baselined</a:t>
            </a:r>
            <a:r>
              <a:rPr lang="en-US" sz="2400" dirty="0"/>
              <a:t> </a:t>
            </a:r>
            <a:r>
              <a:rPr lang="en-US" sz="2400" b="1" dirty="0"/>
              <a:t>HL-LHC AUP </a:t>
            </a:r>
            <a:r>
              <a:rPr lang="en-US" sz="2400" dirty="0"/>
              <a:t>Project in 2019 (FNAL, BNL, LBNL with contributions from ANL, SLAC, JLAB, ODU &amp; FSU)</a:t>
            </a:r>
          </a:p>
          <a:p>
            <a:pPr algn="just"/>
            <a:r>
              <a:rPr lang="en-US" sz="2400" dirty="0"/>
              <a:t>DOE </a:t>
            </a:r>
            <a:r>
              <a:rPr lang="en-US" sz="2400" i="1" dirty="0"/>
              <a:t>re-baseline </a:t>
            </a:r>
            <a:r>
              <a:rPr lang="en-US" sz="2400" dirty="0"/>
              <a:t>AUP in 2023 to absorb COVID impacts on Cost and Schedule</a:t>
            </a:r>
          </a:p>
          <a:p>
            <a:pPr algn="just"/>
            <a:endParaRPr lang="en-US" sz="2400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2E9662-5240-6842-9C42-A438A103EF15}"/>
              </a:ext>
            </a:extLst>
          </p:cNvPr>
          <p:cNvGrpSpPr/>
          <p:nvPr/>
        </p:nvGrpSpPr>
        <p:grpSpPr>
          <a:xfrm>
            <a:off x="5930293" y="2214056"/>
            <a:ext cx="2756508" cy="1871288"/>
            <a:chOff x="6086877" y="732415"/>
            <a:chExt cx="2949619" cy="207904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B28FD96-B8EE-3846-B7A6-49EC5CB1E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113" y="737599"/>
              <a:ext cx="1610583" cy="955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703CECBC-7AB6-AF4B-9183-DBC5DD58E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334" y="1763957"/>
              <a:ext cx="1792162" cy="1047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3779F007-2061-EE4A-9673-229F6E2FA0F1}"/>
                </a:ext>
              </a:extLst>
            </p:cNvPr>
            <p:cNvSpPr/>
            <p:nvPr/>
          </p:nvSpPr>
          <p:spPr>
            <a:xfrm>
              <a:off x="6948264" y="732415"/>
              <a:ext cx="360040" cy="207904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2C4425-2772-214F-8BC5-27447F985285}"/>
                </a:ext>
              </a:extLst>
            </p:cNvPr>
            <p:cNvSpPr txBox="1"/>
            <p:nvPr/>
          </p:nvSpPr>
          <p:spPr>
            <a:xfrm>
              <a:off x="6086877" y="1447400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Crab</a:t>
              </a:r>
            </a:p>
            <a:p>
              <a:r>
                <a:rPr lang="en-US" dirty="0"/>
                <a:t>Cavities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773EB9-2940-8346-AFB6-9C6E009175C3}"/>
              </a:ext>
            </a:extLst>
          </p:cNvPr>
          <p:cNvGrpSpPr/>
          <p:nvPr/>
        </p:nvGrpSpPr>
        <p:grpSpPr>
          <a:xfrm>
            <a:off x="5930292" y="750379"/>
            <a:ext cx="2936508" cy="1171522"/>
            <a:chOff x="6012160" y="3337598"/>
            <a:chExt cx="2936508" cy="1171522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483C66C-6423-6E4A-8852-5B8DD4EEA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296" y="3337598"/>
              <a:ext cx="1851503" cy="583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352753-9223-6F48-8675-B39D42E26FE8}"/>
                </a:ext>
              </a:extLst>
            </p:cNvPr>
            <p:cNvSpPr/>
            <p:nvPr/>
          </p:nvSpPr>
          <p:spPr>
            <a:xfrm>
              <a:off x="7709591" y="3635732"/>
              <a:ext cx="809067" cy="369332"/>
            </a:xfrm>
            <a:prstGeom prst="ellipse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10F8A5-0EBB-3245-84B7-18366B156C33}"/>
                </a:ext>
              </a:extLst>
            </p:cNvPr>
            <p:cNvSpPr txBox="1"/>
            <p:nvPr/>
          </p:nvSpPr>
          <p:spPr>
            <a:xfrm>
              <a:off x="7584496" y="4139788"/>
              <a:ext cx="1364172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CH" b="1" dirty="0" err="1"/>
                <a:t>Beam</a:t>
              </a:r>
              <a:r>
                <a:rPr lang="fr-CH" b="1" dirty="0"/>
                <a:t> size</a:t>
              </a:r>
              <a:endParaRPr lang="en-GB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E9F9FB-FFCE-D24E-8E6F-3DE34A576EAB}"/>
                </a:ext>
              </a:extLst>
            </p:cNvPr>
            <p:cNvSpPr txBox="1"/>
            <p:nvPr/>
          </p:nvSpPr>
          <p:spPr>
            <a:xfrm>
              <a:off x="6012160" y="3406287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Quad</a:t>
              </a:r>
            </a:p>
            <a:p>
              <a:r>
                <a:rPr lang="en-US" dirty="0"/>
                <a:t>Magnets</a:t>
              </a:r>
            </a:p>
          </p:txBody>
        </p:sp>
      </p:grp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B687632-7AC0-6B50-0B15-02F000361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8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89894" y="44624"/>
            <a:ext cx="7666482" cy="930346"/>
          </a:xfrm>
        </p:spPr>
        <p:txBody>
          <a:bodyPr/>
          <a:lstStyle/>
          <a:p>
            <a:r>
              <a:rPr lang="en-US" sz="3200" dirty="0"/>
              <a:t>HL-LHC AUP Deliverable Scope </a:t>
            </a:r>
            <a:br>
              <a:rPr lang="en-US" sz="3200" dirty="0"/>
            </a:br>
            <a:r>
              <a:rPr lang="en-US" sz="3200" dirty="0"/>
              <a:t>Technical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31" y="1004821"/>
            <a:ext cx="7920000" cy="5376507"/>
          </a:xfrm>
        </p:spPr>
        <p:txBody>
          <a:bodyPr/>
          <a:lstStyle/>
          <a:p>
            <a:r>
              <a:rPr lang="en-US" dirty="0"/>
              <a:t>Q1/Q3 </a:t>
            </a:r>
            <a:r>
              <a:rPr lang="en-US" dirty="0" err="1"/>
              <a:t>Cryoassembly</a:t>
            </a:r>
            <a:endParaRPr lang="en-US" dirty="0"/>
          </a:p>
          <a:p>
            <a:pPr marL="0" indent="0">
              <a:buNone/>
            </a:pPr>
            <a:r>
              <a:rPr lang="en-US" sz="1600" dirty="0"/>
              <a:t>(10 </a:t>
            </a:r>
            <a:r>
              <a:rPr lang="en-US" sz="1600" dirty="0" err="1"/>
              <a:t>CryoAssemblies</a:t>
            </a:r>
            <a:r>
              <a:rPr lang="en-US" sz="1600" dirty="0"/>
              <a:t> with 20 Magnets)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Dressed RFD Cavity</a:t>
            </a:r>
          </a:p>
          <a:p>
            <a:pPr marL="0" indent="0">
              <a:buNone/>
            </a:pPr>
            <a:r>
              <a:rPr lang="en-US" sz="1600" dirty="0"/>
              <a:t>(10 Dressed Cavities &amp; Ancillaries)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8058725" y="1085021"/>
            <a:ext cx="76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302.2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3" t="7285" r="3922" b="47060"/>
          <a:stretch/>
        </p:blipFill>
        <p:spPr>
          <a:xfrm>
            <a:off x="916938" y="2141301"/>
            <a:ext cx="5756007" cy="171974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183EFCE-AB50-9B46-9D87-8DE28BAD3A4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29312" y="-1"/>
            <a:ext cx="57146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" name="Picture 31" descr="P:\ruben\LARP\3-D Models\Jodi\MQXF-cutaway5.jpg">
            <a:extLst>
              <a:ext uri="{FF2B5EF4-FFF2-40B4-BE49-F238E27FC236}">
                <a16:creationId xmlns:a16="http://schemas.microsoft.com/office/drawing/2014/main" id="{822CB336-A04B-AD43-B226-E8CC45AD425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936365"/>
            <a:ext cx="1234003" cy="55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P:\ruben\LARP\3-D Models\Jodi\MQXF-cutaway5.jpg">
            <a:extLst>
              <a:ext uri="{FF2B5EF4-FFF2-40B4-BE49-F238E27FC236}">
                <a16:creationId xmlns:a16="http://schemas.microsoft.com/office/drawing/2014/main" id="{024A5A62-0BF9-604E-9C99-1FDE6083DC2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920" y="936365"/>
            <a:ext cx="1234003" cy="5653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8733C8-C719-C24B-B000-08B23C8D00BB}"/>
              </a:ext>
            </a:extLst>
          </p:cNvPr>
          <p:cNvSpPr txBox="1"/>
          <p:nvPr/>
        </p:nvSpPr>
        <p:spPr>
          <a:xfrm>
            <a:off x="4572000" y="1040076"/>
            <a:ext cx="724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MQXFA</a:t>
            </a:r>
          </a:p>
          <a:p>
            <a:r>
              <a:rPr lang="en-US" sz="1200" i="1"/>
              <a:t>Magnet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A7B507-F51D-774A-B9B8-ECB47FDBF82A}"/>
              </a:ext>
            </a:extLst>
          </p:cNvPr>
          <p:cNvSpPr txBox="1"/>
          <p:nvPr/>
        </p:nvSpPr>
        <p:spPr>
          <a:xfrm>
            <a:off x="4117388" y="175684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Cold Mass</a:t>
            </a:r>
          </a:p>
          <a:p>
            <a:r>
              <a:rPr lang="en-US" sz="1200" i="1"/>
              <a:t>Assembly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E4270B-70D2-9E43-97F6-0C1D8E45D282}"/>
              </a:ext>
            </a:extLst>
          </p:cNvPr>
          <p:cNvSpPr txBox="1"/>
          <p:nvPr/>
        </p:nvSpPr>
        <p:spPr>
          <a:xfrm>
            <a:off x="180441" y="2863969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Cryo-Assembly 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84F8098-BD46-5644-A1E8-CEA1F8B48D4A}"/>
              </a:ext>
            </a:extLst>
          </p:cNvPr>
          <p:cNvSpPr/>
          <p:nvPr/>
        </p:nvSpPr>
        <p:spPr>
          <a:xfrm>
            <a:off x="7642914" y="1484784"/>
            <a:ext cx="313462" cy="2144606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6552AA-9D79-D24C-9FF7-4A90EF2A2F33}"/>
              </a:ext>
            </a:extLst>
          </p:cNvPr>
          <p:cNvSpPr txBox="1"/>
          <p:nvPr/>
        </p:nvSpPr>
        <p:spPr>
          <a:xfrm>
            <a:off x="8315496" y="2332824"/>
            <a:ext cx="76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302.4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0757" y="4596717"/>
            <a:ext cx="76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302.3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80CED4-F898-B843-A34B-636B3E449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863" y="1589168"/>
            <a:ext cx="2089491" cy="1263768"/>
          </a:xfrm>
          <a:prstGeom prst="rect">
            <a:avLst/>
          </a:prstGeom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286BA68F-720D-C148-898A-832C0E0F3F40}"/>
              </a:ext>
            </a:extLst>
          </p:cNvPr>
          <p:cNvCxnSpPr>
            <a:cxnSpLocks/>
          </p:cNvCxnSpPr>
          <p:nvPr/>
        </p:nvCxnSpPr>
        <p:spPr>
          <a:xfrm rot="5400000">
            <a:off x="6158140" y="2462064"/>
            <a:ext cx="1432690" cy="645197"/>
          </a:xfrm>
          <a:prstGeom prst="bentConnector3">
            <a:avLst>
              <a:gd name="adj1" fmla="val 99282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3D8639-343F-4F4B-BB27-10EDB5EA7390}"/>
              </a:ext>
            </a:extLst>
          </p:cNvPr>
          <p:cNvCxnSpPr>
            <a:cxnSpLocks/>
          </p:cNvCxnSpPr>
          <p:nvPr/>
        </p:nvCxnSpPr>
        <p:spPr>
          <a:xfrm>
            <a:off x="6981588" y="1457165"/>
            <a:ext cx="31983" cy="22769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9A8494-E1AF-524F-94AA-66E513C9268B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5909082" y="1494425"/>
            <a:ext cx="166139" cy="7104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B0B8119-9AF4-68F7-CD6E-38B922FFA248}"/>
              </a:ext>
            </a:extLst>
          </p:cNvPr>
          <p:cNvGrpSpPr/>
          <p:nvPr/>
        </p:nvGrpSpPr>
        <p:grpSpPr>
          <a:xfrm>
            <a:off x="935572" y="4417564"/>
            <a:ext cx="7920001" cy="2403000"/>
            <a:chOff x="935572" y="4417564"/>
            <a:chExt cx="7920001" cy="2403000"/>
          </a:xfrm>
        </p:grpSpPr>
        <p:pic>
          <p:nvPicPr>
            <p:cNvPr id="23" name="Picture 22" descr="A picture containing cake, indoor, table&#10;&#10;Description automatically generated">
              <a:extLst>
                <a:ext uri="{FF2B5EF4-FFF2-40B4-BE49-F238E27FC236}">
                  <a16:creationId xmlns:a16="http://schemas.microsoft.com/office/drawing/2014/main" id="{8F2694EC-F934-AC4A-A82B-60E3336A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572" y="4417564"/>
              <a:ext cx="7920001" cy="2403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20CF6A-6766-8259-C419-FACE72D6015D}"/>
                </a:ext>
              </a:extLst>
            </p:cNvPr>
            <p:cNvSpPr txBox="1"/>
            <p:nvPr/>
          </p:nvSpPr>
          <p:spPr>
            <a:xfrm>
              <a:off x="6981588" y="6165304"/>
              <a:ext cx="13612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High Order Mode</a:t>
              </a:r>
            </a:p>
            <a:p>
              <a:r>
                <a:rPr lang="en-US" sz="1200" dirty="0"/>
                <a:t>Antennas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91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734E-D9F1-F04F-AB2E-E088D345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AUP Q1/Q3 and RFD Cavities KPPs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01169-2957-E74A-8E49-4AD76CE0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DDA577-4383-B24C-A0F3-2E762AACF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46" y="5589240"/>
            <a:ext cx="7920000" cy="7629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HL-LHC AUP Project includes Objective KPPs</a:t>
            </a:r>
          </a:p>
          <a:p>
            <a:r>
              <a:rPr lang="en-US" dirty="0"/>
              <a:t>Goals untouched since the Project inception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8AF77A-4635-132C-0D58-60A1EE5CF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88600"/>
              </p:ext>
            </p:extLst>
          </p:nvPr>
        </p:nvGraphicFramePr>
        <p:xfrm>
          <a:off x="251520" y="603118"/>
          <a:ext cx="6768753" cy="4886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3404">
                  <a:extLst>
                    <a:ext uri="{9D8B030D-6E8A-4147-A177-3AD203B41FA5}">
                      <a16:colId xmlns:a16="http://schemas.microsoft.com/office/drawing/2014/main" val="3903214864"/>
                    </a:ext>
                  </a:extLst>
                </a:gridCol>
                <a:gridCol w="2990751">
                  <a:extLst>
                    <a:ext uri="{9D8B030D-6E8A-4147-A177-3AD203B41FA5}">
                      <a16:colId xmlns:a16="http://schemas.microsoft.com/office/drawing/2014/main" val="710558800"/>
                    </a:ext>
                  </a:extLst>
                </a:gridCol>
                <a:gridCol w="2474598">
                  <a:extLst>
                    <a:ext uri="{9D8B030D-6E8A-4147-A177-3AD203B41FA5}">
                      <a16:colId xmlns:a16="http://schemas.microsoft.com/office/drawing/2014/main" val="638001968"/>
                    </a:ext>
                  </a:extLst>
                </a:gridCol>
              </a:tblGrid>
              <a:tr h="1317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Parameters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Threshold Performance</a:t>
                      </a:r>
                      <a:endParaRPr lang="en-US" sz="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Objective Performance</a:t>
                      </a:r>
                      <a:endParaRPr lang="en-US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extLst>
                  <a:ext uri="{0D108BD9-81ED-4DB2-BD59-A6C34878D82A}">
                    <a16:rowId xmlns:a16="http://schemas.microsoft.com/office/drawing/2014/main" val="528533038"/>
                  </a:ext>
                </a:extLst>
              </a:tr>
              <a:tr h="26344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Inner Triplet Focusing Quadrupoles (Q1 and Q3)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a) 6 Q1/Q3 Cryoassemblies are accepted by CERN after testing at HL-LHC agreed upon Acceptance Criteria for the </a:t>
                      </a:r>
                      <a:r>
                        <a:rPr lang="en-US" sz="1200" dirty="0" err="1">
                          <a:effectLst/>
                        </a:rPr>
                        <a:t>Cryoassembly</a:t>
                      </a:r>
                      <a:r>
                        <a:rPr lang="en-US" sz="1200" dirty="0">
                          <a:effectLst/>
                        </a:rPr>
                        <a:t>. The Cryoassemblies will be assembled from Cold Masses built by HL-LHC AUP and Cryostat kits provided by CERN.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b) 3 Q1/Q3 Cold Masses built with magnets tested vertically at HL-LHC agreed-upon Acceptance Criteria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c) Complete coils and remaining components for 1 additional Q1/Q3 Cold Mass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 additional Q1/Q3 Cryoassemblies are accepted by CERN after testing at HL-LHC agreed-upon Acceptance Criteria for the </a:t>
                      </a:r>
                      <a:r>
                        <a:rPr lang="en-US" sz="1200" dirty="0" err="1">
                          <a:effectLst/>
                        </a:rPr>
                        <a:t>Cryoassembly</a:t>
                      </a:r>
                      <a:r>
                        <a:rPr lang="en-US" sz="1200" dirty="0">
                          <a:effectLst/>
                        </a:rPr>
                        <a:t>. The </a:t>
                      </a:r>
                      <a:r>
                        <a:rPr lang="en-US" sz="1200" dirty="0" err="1">
                          <a:effectLst/>
                        </a:rPr>
                        <a:t>Cryoassembly</a:t>
                      </a:r>
                      <a:r>
                        <a:rPr lang="en-US" sz="1200" dirty="0">
                          <a:effectLst/>
                        </a:rPr>
                        <a:t> will be assembled from Cold Masses built by HL-LHC AUP and Cryostat kits provided by CERN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extLst>
                  <a:ext uri="{0D108BD9-81ED-4DB2-BD59-A6C34878D82A}">
                    <a16:rowId xmlns:a16="http://schemas.microsoft.com/office/drawing/2014/main" val="1175111778"/>
                  </a:ext>
                </a:extLst>
              </a:tr>
              <a:tr h="19319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SRF Crab Cavities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a) 8 Radio Frequency Dipoles (RFDs) Dressed cavities for the HL-LHC Crab Cavity System are accepted by CERN after being tested at HL-LHC nominal temperature, nominal frequency, and ultimate cavity voltage. Dressed cavities include HOM couplers, pick-ups, He Vessel and magnetic shields.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b) Procurement of components for 2 additional RFD Dressed Cavities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additional Radio Frequency Dipoles (RFDs) Dressed cavities for the HL-LHC Crab Cavity System are accepted by CERN after being tested at HL-LHC nominal temperature, nominal frequency, and ultimate cavity voltage. Dressed cavities include HOM couplers, pick-ups, He Vessel and magnetic shields.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9595" marR="49595" marT="0" marB="0"/>
                </a:tc>
                <a:extLst>
                  <a:ext uri="{0D108BD9-81ED-4DB2-BD59-A6C34878D82A}">
                    <a16:rowId xmlns:a16="http://schemas.microsoft.com/office/drawing/2014/main" val="55578750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05C8424-B462-1549-AEA8-BF063C874420}"/>
              </a:ext>
            </a:extLst>
          </p:cNvPr>
          <p:cNvSpPr txBox="1"/>
          <p:nvPr/>
        </p:nvSpPr>
        <p:spPr>
          <a:xfrm>
            <a:off x="6496067" y="4869160"/>
            <a:ext cx="25763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10 RFD Dressed Cavities</a:t>
            </a:r>
          </a:p>
          <a:p>
            <a:r>
              <a:rPr lang="en-US" sz="1400" dirty="0"/>
              <a:t>(8 Operations + 2 Hot Spares)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350A0-615F-6540-9D82-6602474E4B0C}"/>
              </a:ext>
            </a:extLst>
          </p:cNvPr>
          <p:cNvSpPr txBox="1"/>
          <p:nvPr/>
        </p:nvSpPr>
        <p:spPr>
          <a:xfrm>
            <a:off x="6470454" y="2852936"/>
            <a:ext cx="25763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10 Q1/Q3 </a:t>
            </a:r>
            <a:r>
              <a:rPr lang="en-US" sz="1400" dirty="0" err="1"/>
              <a:t>Cryoassemblies</a:t>
            </a:r>
            <a:endParaRPr lang="en-US" sz="1400" dirty="0"/>
          </a:p>
          <a:p>
            <a:r>
              <a:rPr lang="en-US" sz="1400" dirty="0"/>
              <a:t>(8 Operations + 2 Hot Spares)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D0EC29-4D3A-8D61-116E-698223220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89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A1DF-3EE3-9E1C-9EAA-102C1FFD7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AUP Project Office Change(s)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040C4-C443-AC38-E80C-BC41EBCE2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32" y="791439"/>
            <a:ext cx="4651809" cy="2076272"/>
          </a:xfrm>
        </p:spPr>
        <p:txBody>
          <a:bodyPr>
            <a:noAutofit/>
          </a:bodyPr>
          <a:lstStyle/>
          <a:p>
            <a:r>
              <a:rPr lang="en-US" sz="2200" dirty="0"/>
              <a:t>After 26+ years at the Laboratory, Ruben </a:t>
            </a:r>
            <a:r>
              <a:rPr lang="en-US" sz="2200" dirty="0" err="1"/>
              <a:t>Carcagno</a:t>
            </a:r>
            <a:r>
              <a:rPr lang="en-US" sz="2200" dirty="0"/>
              <a:t> has decided to benefit from the Self-Select Voluntary Separation Program (SSVSP) initiated by Fermilab in early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68A33-BD41-7E56-1EDD-ABCFDF28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6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78145A40-9CA4-8421-52AE-CABC541ABA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227" y="571494"/>
            <a:ext cx="2379862" cy="2673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07B165-1E4E-13C0-D414-855C673B83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60D1D0-9778-DEBB-B144-8FBF40D2ED83}"/>
              </a:ext>
            </a:extLst>
          </p:cNvPr>
          <p:cNvSpPr txBox="1"/>
          <p:nvPr/>
        </p:nvSpPr>
        <p:spPr>
          <a:xfrm>
            <a:off x="1065971" y="2924944"/>
            <a:ext cx="7012057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 name of the whole AUP and HL-LHC teams, we extended to </a:t>
            </a:r>
          </a:p>
          <a:p>
            <a:r>
              <a:rPr lang="en-US" dirty="0"/>
              <a:t>Ruben our most sincere thanks for everything he has done for the </a:t>
            </a:r>
          </a:p>
          <a:p>
            <a:r>
              <a:rPr lang="en-US" dirty="0"/>
              <a:t>HL-LHC Project, wishing him the best in this new phase of life. </a:t>
            </a:r>
          </a:p>
        </p:txBody>
      </p:sp>
      <p:pic>
        <p:nvPicPr>
          <p:cNvPr id="4" name="Picture 3" descr="A person in a white shirt and tie&#10;&#10;Description automatically generated">
            <a:extLst>
              <a:ext uri="{FF2B5EF4-FFF2-40B4-BE49-F238E27FC236}">
                <a16:creationId xmlns:a16="http://schemas.microsoft.com/office/drawing/2014/main" id="{29C348B7-7779-E430-AE72-8CD90A7E03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582" y="4149080"/>
            <a:ext cx="2186823" cy="262549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58ADB37-D954-A47C-C47F-2506BC55F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6414" y="4156472"/>
            <a:ext cx="2217834" cy="263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CD9A09-4FDA-DA78-568E-0FB54B22995D}"/>
              </a:ext>
            </a:extLst>
          </p:cNvPr>
          <p:cNvSpPr txBox="1">
            <a:spLocks/>
          </p:cNvSpPr>
          <p:nvPr/>
        </p:nvSpPr>
        <p:spPr>
          <a:xfrm>
            <a:off x="344514" y="4149080"/>
            <a:ext cx="4227486" cy="272605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i="1" dirty="0"/>
              <a:t>Interactions with DOE</a:t>
            </a:r>
          </a:p>
          <a:p>
            <a:pPr lvl="1"/>
            <a:r>
              <a:rPr lang="en-US" sz="3600" dirty="0"/>
              <a:t>Dr. Gianluca </a:t>
            </a:r>
            <a:r>
              <a:rPr lang="en-US" sz="3600" dirty="0" err="1"/>
              <a:t>Sabbi</a:t>
            </a:r>
            <a:r>
              <a:rPr lang="en-US" sz="3600" dirty="0"/>
              <a:t> (LBNL)</a:t>
            </a:r>
          </a:p>
          <a:p>
            <a:pPr lvl="1"/>
            <a:r>
              <a:rPr lang="en-US" sz="3600" dirty="0"/>
              <a:t>Long-standing member of AUP LBNL team, previous leader in LARP.</a:t>
            </a:r>
          </a:p>
          <a:p>
            <a:r>
              <a:rPr lang="en-US" sz="4000" i="1" dirty="0"/>
              <a:t>Interactions with CERN</a:t>
            </a:r>
          </a:p>
          <a:p>
            <a:pPr lvl="1"/>
            <a:r>
              <a:rPr lang="en-US" sz="3600" dirty="0"/>
              <a:t>Vito Lombardo (FNAL)</a:t>
            </a:r>
          </a:p>
          <a:p>
            <a:pPr lvl="1"/>
            <a:r>
              <a:rPr lang="en-US" sz="3600" dirty="0"/>
              <a:t>Risk Manager and CAM in AUP since CD-1</a:t>
            </a:r>
          </a:p>
        </p:txBody>
      </p:sp>
    </p:spTree>
    <p:extLst>
      <p:ext uri="{BB962C8B-B14F-4D97-AF65-F5344CB8AC3E}">
        <p14:creationId xmlns:p14="http://schemas.microsoft.com/office/powerpoint/2010/main" val="1106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E6B6A2-FC23-C840-B2DC-9937851EF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05" t="32489" r="4517" b="53645"/>
          <a:stretch/>
        </p:blipFill>
        <p:spPr>
          <a:xfrm>
            <a:off x="7815641" y="180610"/>
            <a:ext cx="841761" cy="11999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26AF952-36F8-5740-87A0-8BA8D3D83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32" y="735709"/>
            <a:ext cx="7043120" cy="4246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1DC2B-7743-974D-8C52-561987C8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dirty="0"/>
              <a:t>HL-LHC AUP Project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68756-966B-874A-9410-1C441E43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8486838-F715-6B41-8C2F-203893065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04" y="1484784"/>
            <a:ext cx="356646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DOE AE</a:t>
            </a:r>
            <a:r>
              <a:rPr lang="en-US" altLang="en-US" sz="1400" dirty="0"/>
              <a:t>: Harriet Kung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OHEP AD</a:t>
            </a:r>
            <a:r>
              <a:rPr lang="en-US" altLang="en-US" sz="1400" dirty="0"/>
              <a:t>: Regina </a:t>
            </a:r>
            <a:r>
              <a:rPr lang="en-US" altLang="en-US" sz="1400" dirty="0" err="1"/>
              <a:t>Rameika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DOE Program Manager</a:t>
            </a:r>
            <a:r>
              <a:rPr lang="en-US" altLang="en-US" sz="1400" dirty="0"/>
              <a:t>: A. </a:t>
            </a:r>
            <a:r>
              <a:rPr lang="en-US" altLang="en-US" sz="1400" dirty="0" err="1"/>
              <a:t>Hatzikoutelis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DOE FPD</a:t>
            </a:r>
            <a:r>
              <a:rPr lang="en-US" altLang="en-US" sz="1400" dirty="0"/>
              <a:t>: Jerry Kao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FNAL Project Manager</a:t>
            </a:r>
            <a:r>
              <a:rPr lang="en-US" altLang="en-US" sz="1400" dirty="0"/>
              <a:t>: Giorgio </a:t>
            </a:r>
            <a:r>
              <a:rPr lang="en-US" altLang="en-US" sz="1400" dirty="0" err="1"/>
              <a:t>Apollinari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u="sng" dirty="0"/>
              <a:t>Deputy Project Manager</a:t>
            </a:r>
            <a:r>
              <a:rPr lang="en-US" altLang="en-US" sz="1400" dirty="0"/>
              <a:t>: </a:t>
            </a:r>
            <a:r>
              <a:rPr lang="en-US" altLang="en-US" sz="1400" dirty="0" err="1"/>
              <a:t>GianLuca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Sabbi</a:t>
            </a:r>
            <a:endParaRPr lang="en-US" alt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				    Vito Lombardo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EA91B7-D183-7F41-AA31-EB99D915AE29}"/>
              </a:ext>
            </a:extLst>
          </p:cNvPr>
          <p:cNvSpPr/>
          <p:nvPr/>
        </p:nvSpPr>
        <p:spPr>
          <a:xfrm>
            <a:off x="5580112" y="1484784"/>
            <a:ext cx="3460702" cy="154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3CB126-F5FB-3F46-98F5-7138E055D2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529" y="1835610"/>
            <a:ext cx="1165042" cy="85608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558E44-BE99-F941-B607-1B1BB1BEBEBB}"/>
              </a:ext>
            </a:extLst>
          </p:cNvPr>
          <p:cNvSpPr txBox="1"/>
          <p:nvPr/>
        </p:nvSpPr>
        <p:spPr>
          <a:xfrm>
            <a:off x="7945993" y="1167188"/>
            <a:ext cx="500775" cy="1879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K. Fisher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1EBE65-8E6D-6548-8C31-459430C00434}"/>
              </a:ext>
            </a:extLst>
          </p:cNvPr>
          <p:cNvSpPr txBox="1"/>
          <p:nvPr/>
        </p:nvSpPr>
        <p:spPr>
          <a:xfrm>
            <a:off x="2608664" y="2458065"/>
            <a:ext cx="39943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J. Kao</a:t>
            </a:r>
          </a:p>
        </p:txBody>
      </p:sp>
      <p:pic>
        <p:nvPicPr>
          <p:cNvPr id="35" name="Picture 34" descr="A picture containing text, person, person, posing&#10;&#10;Description automatically generated">
            <a:extLst>
              <a:ext uri="{FF2B5EF4-FFF2-40B4-BE49-F238E27FC236}">
                <a16:creationId xmlns:a16="http://schemas.microsoft.com/office/drawing/2014/main" id="{84B210D6-FD44-3E43-BE5C-F4E136A6F8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338" y="556634"/>
            <a:ext cx="841761" cy="112633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345337C-D043-3A46-BDF8-540A428FCA54}"/>
              </a:ext>
            </a:extLst>
          </p:cNvPr>
          <p:cNvSpPr txBox="1"/>
          <p:nvPr/>
        </p:nvSpPr>
        <p:spPr>
          <a:xfrm>
            <a:off x="2246331" y="1485433"/>
            <a:ext cx="724663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A. </a:t>
            </a:r>
            <a:r>
              <a:rPr lang="en-US" sz="600" dirty="0" err="1"/>
              <a:t>Hatzikoutelis</a:t>
            </a:r>
            <a:endParaRPr lang="en-US" sz="6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B84FC0E-0577-FCED-109C-5F9EB6E8D5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2481" y="4869160"/>
            <a:ext cx="689479" cy="96681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E58AC2D-8780-C240-9130-6D3F9C0E4E93}"/>
              </a:ext>
            </a:extLst>
          </p:cNvPr>
          <p:cNvSpPr/>
          <p:nvPr/>
        </p:nvSpPr>
        <p:spPr>
          <a:xfrm>
            <a:off x="251520" y="4930316"/>
            <a:ext cx="1848285" cy="746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A719534-0F47-7644-B80F-0DCF6C6DD5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86" y="4745323"/>
            <a:ext cx="801846" cy="10232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781CD52-1A45-0C49-AED0-720F4F156AD7}"/>
              </a:ext>
            </a:extLst>
          </p:cNvPr>
          <p:cNvSpPr txBox="1"/>
          <p:nvPr/>
        </p:nvSpPr>
        <p:spPr>
          <a:xfrm>
            <a:off x="493862" y="5715190"/>
            <a:ext cx="729694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S. </a:t>
            </a:r>
            <a:r>
              <a:rPr lang="en-US" sz="600" dirty="0" err="1"/>
              <a:t>Prestemon</a:t>
            </a:r>
            <a:endParaRPr lang="en-US" sz="600" dirty="0"/>
          </a:p>
        </p:txBody>
      </p:sp>
      <p:pic>
        <p:nvPicPr>
          <p:cNvPr id="17" name="Picture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C155B4A-955D-9246-B59E-B546D8C9D4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4905793"/>
            <a:ext cx="731520" cy="960110"/>
          </a:xfrm>
          <a:prstGeom prst="rect">
            <a:avLst/>
          </a:prstGeom>
        </p:spPr>
      </p:pic>
      <p:pic>
        <p:nvPicPr>
          <p:cNvPr id="19" name="Picture 1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F801C35A-FB27-0745-A364-CE6E3DAEE9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104" y="4896649"/>
            <a:ext cx="777240" cy="943839"/>
          </a:xfrm>
          <a:prstGeom prst="rect">
            <a:avLst/>
          </a:prstGeom>
        </p:spPr>
      </p:pic>
      <p:pic>
        <p:nvPicPr>
          <p:cNvPr id="20" name="Picture 19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1F1DF76-3C3E-CD4C-A52D-DBFCC9FCAA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569" y="4896649"/>
            <a:ext cx="731520" cy="953026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17DD0D3-E4BC-E74C-980E-BD09A7428F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202" y="4905189"/>
            <a:ext cx="635948" cy="960714"/>
          </a:xfrm>
          <a:prstGeom prst="rect">
            <a:avLst/>
          </a:prstGeom>
        </p:spPr>
      </p:pic>
      <p:pic>
        <p:nvPicPr>
          <p:cNvPr id="22" name="Picture 2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52E8091-1AAD-0246-8F1C-8B00E89A3B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3757" y="4908019"/>
            <a:ext cx="648040" cy="9607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1069FD-64ED-3949-BACB-F19DEBBF7F62}"/>
              </a:ext>
            </a:extLst>
          </p:cNvPr>
          <p:cNvSpPr txBox="1"/>
          <p:nvPr/>
        </p:nvSpPr>
        <p:spPr>
          <a:xfrm>
            <a:off x="2123728" y="5748354"/>
            <a:ext cx="7072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G. Ambrosio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27CEC1-1320-D541-9386-B1F52A410351}"/>
              </a:ext>
            </a:extLst>
          </p:cNvPr>
          <p:cNvSpPr txBox="1"/>
          <p:nvPr/>
        </p:nvSpPr>
        <p:spPr>
          <a:xfrm>
            <a:off x="4329503" y="5757593"/>
            <a:ext cx="56532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L. </a:t>
            </a:r>
            <a:r>
              <a:rPr lang="en-US" sz="600" dirty="0" err="1"/>
              <a:t>Ristori</a:t>
            </a:r>
            <a:endParaRPr lang="en-US" sz="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27C47C-7C00-5542-82EA-6EB3BD16D45D}"/>
              </a:ext>
            </a:extLst>
          </p:cNvPr>
          <p:cNvSpPr txBox="1"/>
          <p:nvPr/>
        </p:nvSpPr>
        <p:spPr>
          <a:xfrm>
            <a:off x="6247684" y="5757593"/>
            <a:ext cx="533366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S. </a:t>
            </a:r>
            <a:r>
              <a:rPr lang="en-US" sz="600" dirty="0" err="1"/>
              <a:t>Feher</a:t>
            </a:r>
            <a:endParaRPr lang="en-US" sz="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FB248-BA49-BB4B-84BA-D16871D67F33}"/>
              </a:ext>
            </a:extLst>
          </p:cNvPr>
          <p:cNvSpPr txBox="1"/>
          <p:nvPr/>
        </p:nvSpPr>
        <p:spPr>
          <a:xfrm>
            <a:off x="6973075" y="5748354"/>
            <a:ext cx="598575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T. Strauss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795F2-8DF9-9048-8981-8E6CD2204B04}"/>
              </a:ext>
            </a:extLst>
          </p:cNvPr>
          <p:cNvSpPr txBox="1"/>
          <p:nvPr/>
        </p:nvSpPr>
        <p:spPr>
          <a:xfrm>
            <a:off x="2908607" y="5748354"/>
            <a:ext cx="56532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M. </a:t>
            </a:r>
            <a:r>
              <a:rPr lang="en-US" sz="600" dirty="0" err="1"/>
              <a:t>Baldini</a:t>
            </a:r>
            <a:endParaRPr lang="en-US" sz="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64A051-BEC1-CEF5-7F24-662D5CC77EE2}"/>
              </a:ext>
            </a:extLst>
          </p:cNvPr>
          <p:cNvSpPr txBox="1"/>
          <p:nvPr/>
        </p:nvSpPr>
        <p:spPr>
          <a:xfrm>
            <a:off x="3560915" y="5739569"/>
            <a:ext cx="56532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P. </a:t>
            </a:r>
            <a:r>
              <a:rPr lang="en-US" sz="600" dirty="0" err="1"/>
              <a:t>Ferracin</a:t>
            </a:r>
            <a:endParaRPr lang="en-US" sz="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F310A0-C189-C442-9D15-DECD55F183A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97" y="3251801"/>
            <a:ext cx="832689" cy="1040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8A7B524-0804-B34E-AC99-16B9B5116F69}"/>
              </a:ext>
            </a:extLst>
          </p:cNvPr>
          <p:cNvSpPr txBox="1"/>
          <p:nvPr/>
        </p:nvSpPr>
        <p:spPr>
          <a:xfrm>
            <a:off x="5395007" y="4073022"/>
            <a:ext cx="617153" cy="18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G. Apollinari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ABEB3CB6-F223-0C5B-09E7-26D5E35E8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0434" y="3261728"/>
            <a:ext cx="751978" cy="104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4D5E32D-B851-05F5-419E-A63F57BC0780}"/>
              </a:ext>
            </a:extLst>
          </p:cNvPr>
          <p:cNvSpPr txBox="1"/>
          <p:nvPr/>
        </p:nvSpPr>
        <p:spPr>
          <a:xfrm>
            <a:off x="6277846" y="4077072"/>
            <a:ext cx="617153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G.L. </a:t>
            </a:r>
            <a:r>
              <a:rPr lang="en-US" sz="600" dirty="0" err="1"/>
              <a:t>Sabbi</a:t>
            </a:r>
            <a:r>
              <a:rPr lang="en-US" sz="600" dirty="0"/>
              <a:t>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844A5EA-5CA1-25E4-91C9-6341DE3A1714}"/>
              </a:ext>
            </a:extLst>
          </p:cNvPr>
          <p:cNvGrpSpPr/>
          <p:nvPr/>
        </p:nvGrpSpPr>
        <p:grpSpPr>
          <a:xfrm>
            <a:off x="7023567" y="3275107"/>
            <a:ext cx="743128" cy="1020999"/>
            <a:chOff x="7760479" y="4294944"/>
            <a:chExt cx="743128" cy="1020999"/>
          </a:xfrm>
        </p:grpSpPr>
        <p:pic>
          <p:nvPicPr>
            <p:cNvPr id="43" name="Picture 42" descr="A person in a white shirt and tie&#10;&#10;Description automatically generated">
              <a:extLst>
                <a:ext uri="{FF2B5EF4-FFF2-40B4-BE49-F238E27FC236}">
                  <a16:creationId xmlns:a16="http://schemas.microsoft.com/office/drawing/2014/main" id="{FB819F1D-2356-F9A8-6162-3F87587D3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0479" y="4294944"/>
              <a:ext cx="743128" cy="102099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CBEB57B-A952-F2C4-FC75-FFF6F1F2B795}"/>
                </a:ext>
              </a:extLst>
            </p:cNvPr>
            <p:cNvSpPr txBox="1"/>
            <p:nvPr/>
          </p:nvSpPr>
          <p:spPr>
            <a:xfrm>
              <a:off x="7820279" y="5096909"/>
              <a:ext cx="656985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V. Lombardo 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EC89C-1E2E-A0E6-4DF0-B1DFCF0EFA16}"/>
              </a:ext>
            </a:extLst>
          </p:cNvPr>
          <p:cNvSpPr/>
          <p:nvPr/>
        </p:nvSpPr>
        <p:spPr>
          <a:xfrm>
            <a:off x="6210434" y="3251801"/>
            <a:ext cx="751978" cy="105078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54F3B87-0E43-EAFC-84C4-8828D296CA6B}"/>
              </a:ext>
            </a:extLst>
          </p:cNvPr>
          <p:cNvSpPr/>
          <p:nvPr/>
        </p:nvSpPr>
        <p:spPr>
          <a:xfrm>
            <a:off x="7026165" y="3261728"/>
            <a:ext cx="751978" cy="105078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6A64B22-A9F1-1864-9FDA-42859B1FBCF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796" y="4739074"/>
            <a:ext cx="730843" cy="102946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D3E7EA4-BB84-194E-9320-F898E617FE39}"/>
              </a:ext>
            </a:extLst>
          </p:cNvPr>
          <p:cNvSpPr/>
          <p:nvPr/>
        </p:nvSpPr>
        <p:spPr>
          <a:xfrm>
            <a:off x="1277878" y="4754476"/>
            <a:ext cx="751978" cy="100311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712F00-CA5D-FC4E-8993-13AD41280D16}"/>
              </a:ext>
            </a:extLst>
          </p:cNvPr>
          <p:cNvSpPr txBox="1"/>
          <p:nvPr/>
        </p:nvSpPr>
        <p:spPr>
          <a:xfrm>
            <a:off x="1325358" y="5705200"/>
            <a:ext cx="67057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M. </a:t>
            </a:r>
            <a:r>
              <a:rPr lang="en-US" sz="600" dirty="0" err="1"/>
              <a:t>Anerella</a:t>
            </a:r>
            <a:endParaRPr lang="en-US" sz="600" dirty="0"/>
          </a:p>
        </p:txBody>
      </p:sp>
      <p:pic>
        <p:nvPicPr>
          <p:cNvPr id="5" name="Picture 4" descr="A person with dark hair wearing a vest&#10;&#10;Description automatically generated">
            <a:extLst>
              <a:ext uri="{FF2B5EF4-FFF2-40B4-BE49-F238E27FC236}">
                <a16:creationId xmlns:a16="http://schemas.microsoft.com/office/drawing/2014/main" id="{D080B177-E014-DADA-FEB0-66F6B6B5F5D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099"/>
          <a:stretch/>
        </p:blipFill>
        <p:spPr>
          <a:xfrm>
            <a:off x="5070104" y="4869160"/>
            <a:ext cx="697767" cy="102808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E3353F9-7625-EB22-8DCD-C78A3A526EF5}"/>
              </a:ext>
            </a:extLst>
          </p:cNvPr>
          <p:cNvSpPr/>
          <p:nvPr/>
        </p:nvSpPr>
        <p:spPr>
          <a:xfrm>
            <a:off x="5038206" y="4905189"/>
            <a:ext cx="751978" cy="97448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F8B69C-49D7-CA40-94C7-7BCFE7C6C53A}"/>
              </a:ext>
            </a:extLst>
          </p:cNvPr>
          <p:cNvSpPr txBox="1"/>
          <p:nvPr/>
        </p:nvSpPr>
        <p:spPr>
          <a:xfrm>
            <a:off x="5098993" y="5757593"/>
            <a:ext cx="617493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/>
              <a:t>M. Narduzzi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4C323AA-6F7F-6C1D-A2CB-0B48E2B50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59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7331-BE84-E24C-95D7-1D4AFF3B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E111FB-1D29-454D-9B5A-5B6776DA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00" y="908720"/>
            <a:ext cx="8341199" cy="5447630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BNL Coil Factory completed Production</a:t>
            </a:r>
          </a:p>
          <a:p>
            <a:pPr lvl="1" algn="just"/>
            <a:r>
              <a:rPr lang="en-US" sz="1800" dirty="0"/>
              <a:t>FNAL Factory maintained at very low production rate for potential coil replacements </a:t>
            </a:r>
          </a:p>
          <a:p>
            <a:pPr algn="just"/>
            <a:r>
              <a:rPr lang="en-US" sz="2200" dirty="0"/>
              <a:t>MQXFA07b and MQXFA13b re-assembled and tested</a:t>
            </a:r>
          </a:p>
          <a:p>
            <a:pPr lvl="1" algn="just"/>
            <a:r>
              <a:rPr lang="en-US" sz="1800" dirty="0"/>
              <a:t>MQXFA07 was the first magnet impacted by operations under COVID</a:t>
            </a:r>
          </a:p>
          <a:p>
            <a:pPr lvl="1" algn="just"/>
            <a:r>
              <a:rPr lang="en-US" sz="1800" dirty="0"/>
              <a:t>MQXFA13 was limited (report at last CM), coil replacement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800" dirty="0"/>
              <a:t>Successfully passed BNL Vertical Test</a:t>
            </a:r>
          </a:p>
          <a:p>
            <a:pPr algn="just"/>
            <a:r>
              <a:rPr lang="en-US" sz="2200" dirty="0"/>
              <a:t>MQXFA14b and MQXFA15 assembled and tested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800" dirty="0"/>
              <a:t>Successfully passed BNL Vertical Test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/>
              <a:t>MQXFA17 assembled and tested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1800" dirty="0"/>
              <a:t>Failed to pass acceptance test at BNL, under coil replacement with </a:t>
            </a:r>
            <a:r>
              <a:rPr lang="en-US" sz="1800" i="1" dirty="0"/>
              <a:t>TLS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/>
              <a:t>MQXFA18</a:t>
            </a:r>
            <a:r>
              <a:rPr lang="en-US" sz="2200" i="1" dirty="0"/>
              <a:t>TLS</a:t>
            </a:r>
            <a:r>
              <a:rPr lang="en-US" sz="2200" dirty="0"/>
              <a:t> presently under test at BNL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/>
              <a:t>MQXFA12b</a:t>
            </a:r>
            <a:r>
              <a:rPr lang="en-US" sz="2200" i="1" dirty="0"/>
              <a:t>TLS</a:t>
            </a:r>
            <a:r>
              <a:rPr lang="en-US" sz="2200" dirty="0"/>
              <a:t> has been shipped to BNL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200" dirty="0"/>
              <a:t>MQXFA16</a:t>
            </a:r>
            <a:r>
              <a:rPr lang="en-US" sz="2200" i="1" dirty="0"/>
              <a:t>TLS</a:t>
            </a:r>
            <a:r>
              <a:rPr lang="en-US" sz="2200" dirty="0"/>
              <a:t> under final preparation at LBNL, soon to be shipped to LBNL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208495-3842-8C4A-9B81-E4BE8EBA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21" y="44624"/>
            <a:ext cx="7920000" cy="864096"/>
          </a:xfrm>
        </p:spPr>
        <p:txBody>
          <a:bodyPr/>
          <a:lstStyle/>
          <a:p>
            <a:r>
              <a:rPr lang="en-US" sz="2800" dirty="0"/>
              <a:t>Progress since last CM</a:t>
            </a:r>
            <a:br>
              <a:rPr lang="en-US" sz="2800" dirty="0"/>
            </a:br>
            <a:r>
              <a:rPr lang="en-US" sz="2800" dirty="0"/>
              <a:t>on Magnets and </a:t>
            </a:r>
            <a:r>
              <a:rPr lang="en-US" sz="2800" dirty="0" err="1"/>
              <a:t>CryoAssemblies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8E679E-297D-1347-84BA-F10EC052A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75" y="6212170"/>
            <a:ext cx="1907704" cy="645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C24CBC-6A50-8949-B595-F5AC6D45D7A0}"/>
              </a:ext>
            </a:extLst>
          </p:cNvPr>
          <p:cNvSpPr txBox="1"/>
          <p:nvPr/>
        </p:nvSpPr>
        <p:spPr>
          <a:xfrm>
            <a:off x="7081936" y="44624"/>
            <a:ext cx="202656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Ambrosio/Feher in Plenary + </a:t>
            </a:r>
          </a:p>
          <a:p>
            <a:r>
              <a:rPr lang="en-US" sz="1100" dirty="0"/>
              <a:t>6 AUP Talks in WP3 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7D6EED-44BB-3649-208F-78E6D8B7F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557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A6CB-D4C1-C94C-8C36-5CF22E3E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58" y="-27384"/>
            <a:ext cx="7920000" cy="720000"/>
          </a:xfrm>
        </p:spPr>
        <p:txBody>
          <a:bodyPr/>
          <a:lstStyle/>
          <a:p>
            <a:r>
              <a:rPr lang="en-US" dirty="0"/>
              <a:t>MQXFA Magnets Test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DB9E-BD8E-6C4D-A6E6-295F1A68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224A3C4-B883-DEBF-4BCC-942A8A507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528178"/>
              </p:ext>
            </p:extLst>
          </p:nvPr>
        </p:nvGraphicFramePr>
        <p:xfrm>
          <a:off x="635214" y="620688"/>
          <a:ext cx="7992888" cy="584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>
                  <a:extLst>
                    <a:ext uri="{9D8B030D-6E8A-4147-A177-3AD203B41FA5}">
                      <a16:colId xmlns:a16="http://schemas.microsoft.com/office/drawing/2014/main" val="1159262125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188524773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1305869286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716196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9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710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945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979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08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MQXFA07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VTS COVID Limitations, coil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MQXFA07b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baseline="-250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142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MQXFA08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VTS COVID Limitations, coil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MQXFA08b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41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MQXFA09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Assembly NCR (2 coils affected by folded Kapton)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Dismantled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 coils rejected</a:t>
                      </a:r>
                    </a:p>
                    <a:p>
                      <a:r>
                        <a:rPr lang="en-US" sz="1100" dirty="0"/>
                        <a:t>2 coils used in 14b and 5, structure used in 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7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819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MQXFA12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Assembly NCR (</a:t>
                      </a:r>
                      <a:r>
                        <a:rPr lang="en-US" sz="1200" dirty="0" err="1"/>
                        <a:t>Hipot</a:t>
                      </a:r>
                      <a:r>
                        <a:rPr lang="en-US" sz="1200" dirty="0"/>
                        <a:t> fail) coils to be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MQXFA12b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TBT</a:t>
                      </a:r>
                      <a:r>
                        <a:rPr lang="en-US" sz="1800" b="1" baseline="-25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099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MQXFA13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VTS Limitations (end prestress), coil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MQXFA13b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baseline="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378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MQXFA14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Assembly NCR (QH </a:t>
                      </a:r>
                      <a:r>
                        <a:rPr lang="en-US" sz="1200" dirty="0" err="1"/>
                        <a:t>hipot</a:t>
                      </a:r>
                      <a:r>
                        <a:rPr lang="en-US" sz="1200" dirty="0"/>
                        <a:t> fail), coil replaced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MQXFA14b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32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MQXFA15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solidFill>
                            <a:srgbClr val="00B050"/>
                          </a:solidFill>
                        </a:rPr>
                        <a:t>VTS Tested OK</a:t>
                      </a:r>
                      <a:endParaRPr lang="en-US" sz="1200" b="0" i="0" baseline="-250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99928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C27B553-865F-EDE8-2327-8473295939A2}"/>
              </a:ext>
            </a:extLst>
          </p:cNvPr>
          <p:cNvGrpSpPr/>
          <p:nvPr/>
        </p:nvGrpSpPr>
        <p:grpSpPr>
          <a:xfrm>
            <a:off x="611560" y="908720"/>
            <a:ext cx="5436037" cy="720000"/>
            <a:chOff x="611560" y="1052816"/>
            <a:chExt cx="5436037" cy="7200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6DB9DC9-710D-847F-B7A2-B57363B19A61}"/>
                </a:ext>
              </a:extLst>
            </p:cNvPr>
            <p:cNvSpPr/>
            <p:nvPr/>
          </p:nvSpPr>
          <p:spPr>
            <a:xfrm>
              <a:off x="611560" y="1052816"/>
              <a:ext cx="3672408" cy="72000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723318-8616-8098-6E93-D0DC7DE47977}"/>
                </a:ext>
              </a:extLst>
            </p:cNvPr>
            <p:cNvSpPr txBox="1"/>
            <p:nvPr/>
          </p:nvSpPr>
          <p:spPr>
            <a:xfrm>
              <a:off x="4572000" y="1228150"/>
              <a:ext cx="147559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LQXFA/B-01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35691BD-E1F9-92CE-BF53-4C3DD152F408}"/>
                </a:ext>
              </a:extLst>
            </p:cNvPr>
            <p:cNvCxnSpPr>
              <a:cxnSpLocks/>
            </p:cNvCxnSpPr>
            <p:nvPr/>
          </p:nvCxnSpPr>
          <p:spPr>
            <a:xfrm>
              <a:off x="4283968" y="1397157"/>
              <a:ext cx="2880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31FE692-1C6C-AF41-67B0-CED341D8C197}"/>
              </a:ext>
            </a:extLst>
          </p:cNvPr>
          <p:cNvGrpSpPr/>
          <p:nvPr/>
        </p:nvGrpSpPr>
        <p:grpSpPr>
          <a:xfrm>
            <a:off x="635214" y="1700808"/>
            <a:ext cx="5436037" cy="720000"/>
            <a:chOff x="635214" y="1844904"/>
            <a:chExt cx="5436037" cy="72000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03A0937-6357-CAF2-6297-CAECA21955C2}"/>
                </a:ext>
              </a:extLst>
            </p:cNvPr>
            <p:cNvSpPr/>
            <p:nvPr/>
          </p:nvSpPr>
          <p:spPr>
            <a:xfrm>
              <a:off x="635214" y="1844904"/>
              <a:ext cx="3672408" cy="72000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BA6A3D-4108-442C-1C2A-9F2FD0F685CA}"/>
                </a:ext>
              </a:extLst>
            </p:cNvPr>
            <p:cNvSpPr txBox="1"/>
            <p:nvPr/>
          </p:nvSpPr>
          <p:spPr>
            <a:xfrm>
              <a:off x="4595654" y="2020238"/>
              <a:ext cx="147559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LQXFA/B-02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0E22106-C489-1F30-C0DD-0B281D6634B2}"/>
                </a:ext>
              </a:extLst>
            </p:cNvPr>
            <p:cNvCxnSpPr>
              <a:cxnSpLocks/>
            </p:cNvCxnSpPr>
            <p:nvPr/>
          </p:nvCxnSpPr>
          <p:spPr>
            <a:xfrm>
              <a:off x="4307622" y="2189245"/>
              <a:ext cx="2880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407D68-CD7D-2379-8648-5A469BD774EA}"/>
              </a:ext>
            </a:extLst>
          </p:cNvPr>
          <p:cNvGrpSpPr/>
          <p:nvPr/>
        </p:nvGrpSpPr>
        <p:grpSpPr>
          <a:xfrm>
            <a:off x="635214" y="4005144"/>
            <a:ext cx="5436037" cy="720000"/>
            <a:chOff x="635214" y="4099498"/>
            <a:chExt cx="5436037" cy="72000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94A89DA-F0DD-F624-9EED-D8D9BE40D177}"/>
                </a:ext>
              </a:extLst>
            </p:cNvPr>
            <p:cNvSpPr/>
            <p:nvPr/>
          </p:nvSpPr>
          <p:spPr>
            <a:xfrm>
              <a:off x="635214" y="4099498"/>
              <a:ext cx="3672408" cy="72000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D870A1-0213-1451-355B-677DE8919464}"/>
                </a:ext>
              </a:extLst>
            </p:cNvPr>
            <p:cNvSpPr txBox="1"/>
            <p:nvPr/>
          </p:nvSpPr>
          <p:spPr>
            <a:xfrm>
              <a:off x="4595654" y="4274832"/>
              <a:ext cx="147559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LQXFA/B-03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74A7E5F-3037-84CF-BD1A-D13DC21A3B0E}"/>
                </a:ext>
              </a:extLst>
            </p:cNvPr>
            <p:cNvCxnSpPr>
              <a:cxnSpLocks/>
            </p:cNvCxnSpPr>
            <p:nvPr/>
          </p:nvCxnSpPr>
          <p:spPr>
            <a:xfrm>
              <a:off x="4307622" y="4443839"/>
              <a:ext cx="2880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33D875-420B-ADE3-6B52-6E13B869AE95}"/>
              </a:ext>
            </a:extLst>
          </p:cNvPr>
          <p:cNvGrpSpPr/>
          <p:nvPr/>
        </p:nvGrpSpPr>
        <p:grpSpPr>
          <a:xfrm>
            <a:off x="4572000" y="2922449"/>
            <a:ext cx="4423423" cy="3098759"/>
            <a:chOff x="4572000" y="3066545"/>
            <a:chExt cx="4423423" cy="3098759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B9A70C8-91C8-3639-4E40-4EBF6DC3CA50}"/>
                </a:ext>
              </a:extLst>
            </p:cNvPr>
            <p:cNvSpPr/>
            <p:nvPr/>
          </p:nvSpPr>
          <p:spPr>
            <a:xfrm>
              <a:off x="4572000" y="3066545"/>
              <a:ext cx="2016224" cy="434543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1FB5167-830E-A3C1-86C4-3161AF0F28A1}"/>
                </a:ext>
              </a:extLst>
            </p:cNvPr>
            <p:cNvSpPr/>
            <p:nvPr/>
          </p:nvSpPr>
          <p:spPr>
            <a:xfrm>
              <a:off x="4631658" y="5795971"/>
              <a:ext cx="2016224" cy="369333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1FDFD7-398E-33EE-B839-750FB01A7A0B}"/>
                </a:ext>
              </a:extLst>
            </p:cNvPr>
            <p:cNvSpPr txBox="1"/>
            <p:nvPr/>
          </p:nvSpPr>
          <p:spPr>
            <a:xfrm>
              <a:off x="7519826" y="4259173"/>
              <a:ext cx="1475597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LQXFA/B-04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BC28472C-5AC6-0BEB-8695-3323B65FEE5C}"/>
                </a:ext>
              </a:extLst>
            </p:cNvPr>
            <p:cNvCxnSpPr>
              <a:cxnSpLocks/>
              <a:stCxn id="9" idx="3"/>
              <a:endCxn id="20" idx="1"/>
            </p:cNvCxnSpPr>
            <p:nvPr/>
          </p:nvCxnSpPr>
          <p:spPr>
            <a:xfrm>
              <a:off x="6588224" y="3283817"/>
              <a:ext cx="931602" cy="116002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BDEB828D-D0B9-D5C2-EDED-FADB789BA96E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 flipV="1">
              <a:off x="6647882" y="4443839"/>
              <a:ext cx="871944" cy="1536799"/>
            </a:xfrm>
            <a:prstGeom prst="bentConnector3">
              <a:avLst>
                <a:gd name="adj1" fmla="val 47004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A67F6E0-5B49-602A-3292-91943F47FABA}"/>
              </a:ext>
            </a:extLst>
          </p:cNvPr>
          <p:cNvSpPr/>
          <p:nvPr/>
        </p:nvSpPr>
        <p:spPr>
          <a:xfrm>
            <a:off x="4587467" y="2430140"/>
            <a:ext cx="2016224" cy="43454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7BAA71E-05AB-8620-5099-D7023952DB0D}"/>
              </a:ext>
            </a:extLst>
          </p:cNvPr>
          <p:cNvSpPr/>
          <p:nvPr/>
        </p:nvSpPr>
        <p:spPr>
          <a:xfrm>
            <a:off x="621916" y="6093296"/>
            <a:ext cx="3685705" cy="36933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EF8E03-983D-6253-7339-3832D1D542B3}"/>
              </a:ext>
            </a:extLst>
          </p:cNvPr>
          <p:cNvSpPr txBox="1"/>
          <p:nvPr/>
        </p:nvSpPr>
        <p:spPr>
          <a:xfrm>
            <a:off x="7519825" y="4669075"/>
            <a:ext cx="147559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LQXFA/B-05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F06F8CD6-6AC2-A097-033F-2F160C2B53C4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>
          <a:xfrm>
            <a:off x="6603691" y="2647412"/>
            <a:ext cx="916134" cy="2206329"/>
          </a:xfrm>
          <a:prstGeom prst="bentConnector3">
            <a:avLst>
              <a:gd name="adj1" fmla="val 68386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075D1F1-BD37-8F8B-32DC-293BD1C6849A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4307621" y="4853741"/>
            <a:ext cx="3212204" cy="1424222"/>
          </a:xfrm>
          <a:prstGeom prst="bentConnector3">
            <a:avLst>
              <a:gd name="adj1" fmla="val 91201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F18E938-3BA5-D064-4872-3D8807C16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7704" y="6356350"/>
            <a:ext cx="6550800" cy="360000"/>
          </a:xfrm>
        </p:spPr>
        <p:txBody>
          <a:bodyPr/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HL-LHC Collaboration Meeting, Oct ‘24, Genova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9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81633</TotalTime>
  <Words>2608</Words>
  <Application>Microsoft Macintosh PowerPoint</Application>
  <PresentationFormat>On-screen Show (4:3)</PresentationFormat>
  <Paragraphs>378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 Math</vt:lpstr>
      <vt:lpstr>Times New Roman</vt:lpstr>
      <vt:lpstr>Wingdings</vt:lpstr>
      <vt:lpstr>Thème Office</vt:lpstr>
      <vt:lpstr>Status of US AUP Contribution</vt:lpstr>
      <vt:lpstr>Outline</vt:lpstr>
      <vt:lpstr>US Contribution to HL-LHC</vt:lpstr>
      <vt:lpstr>HL-LHC AUP Deliverable Scope  Technical Details</vt:lpstr>
      <vt:lpstr>AUP Q1/Q3 and RFD Cavities KPPs</vt:lpstr>
      <vt:lpstr>AUP Project Office Change(s)</vt:lpstr>
      <vt:lpstr>HL-LHC AUP Project Organization</vt:lpstr>
      <vt:lpstr>Progress since last CM on Magnets and CryoAssemblies</vt:lpstr>
      <vt:lpstr>MQXFA Magnets Test History</vt:lpstr>
      <vt:lpstr>MQXFA Vertical Tests History: TC1 vs. TC2</vt:lpstr>
      <vt:lpstr>Magnet Vertical Test Decision</vt:lpstr>
      <vt:lpstr>Magnet Vertical Test Decision (cont.)</vt:lpstr>
      <vt:lpstr>LQXFAB-01 Delivery to CERN</vt:lpstr>
      <vt:lpstr>LQXFAB-01 Acceptance at CERN</vt:lpstr>
      <vt:lpstr>LQXFAB-02 under Test in IB1- TS4</vt:lpstr>
      <vt:lpstr>Technical Status  Cold Mass (CM) and Cryo-Assembly (CA)</vt:lpstr>
      <vt:lpstr>PowerPoint Presentation</vt:lpstr>
      <vt:lpstr>Progress since last CM on RFD Crab Cavities</vt:lpstr>
      <vt:lpstr>Pre-Series #2 (NRFD02) Test Results</vt:lpstr>
      <vt:lpstr>BCP &amp; HPR Issues at Zanon</vt:lpstr>
      <vt:lpstr>302.03 - Other Updates</vt:lpstr>
      <vt:lpstr>302.03 - RFD Tests and Delivery Dates</vt:lpstr>
      <vt:lpstr>Visual Representation of KPPs Achievements</vt:lpstr>
      <vt:lpstr>DOE Independent Project Review July 2024</vt:lpstr>
      <vt:lpstr>Financial Situation (Past)</vt:lpstr>
      <vt:lpstr>Delivery Dates to CERN (June 2024)</vt:lpstr>
      <vt:lpstr>Conclusions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giorgioapollina@gmail.com</cp:lastModifiedBy>
  <cp:revision>1160</cp:revision>
  <cp:lastPrinted>2023-09-06T19:40:40Z</cp:lastPrinted>
  <dcterms:created xsi:type="dcterms:W3CDTF">2016-03-23T12:58:39Z</dcterms:created>
  <dcterms:modified xsi:type="dcterms:W3CDTF">2024-10-04T19:29:46Z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