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3" r:id="rId5"/>
    <p:sldId id="1577" r:id="rId6"/>
    <p:sldId id="1957" r:id="rId7"/>
    <p:sldId id="1594" r:id="rId8"/>
    <p:sldId id="1886" r:id="rId9"/>
    <p:sldId id="1897" r:id="rId10"/>
    <p:sldId id="1887" r:id="rId11"/>
    <p:sldId id="1951" r:id="rId12"/>
    <p:sldId id="1876" r:id="rId13"/>
    <p:sldId id="1952" r:id="rId14"/>
    <p:sldId id="1956" r:id="rId15"/>
    <p:sldId id="1885" r:id="rId16"/>
    <p:sldId id="1882" r:id="rId17"/>
    <p:sldId id="1941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  <a:srgbClr val="FFCC00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6407" autoAdjust="0"/>
  </p:normalViewPr>
  <p:slideViewPr>
    <p:cSldViewPr snapToObjects="1" showGuides="1">
      <p:cViewPr>
        <p:scale>
          <a:sx n="208" d="100"/>
          <a:sy n="208" d="100"/>
        </p:scale>
        <p:origin x="-2484" y="-214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5" d="100"/>
        <a:sy n="165" d="100"/>
      </p:scale>
      <p:origin x="0" y="5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05/10/2024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7th Steering Committee of the CERN-FNAL Collaboration for the HL-LHC Project 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dirty="0"/>
              <a:t>Slide title – line 1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  <a:br>
              <a:rPr lang="en-GB" noProof="0" dirty="0"/>
            </a:br>
            <a:r>
              <a:rPr lang="en-GB" noProof="0" dirty="0"/>
              <a:t>Slide title – line 2 – Arial 30 </a:t>
            </a:r>
            <a:r>
              <a:rPr lang="en-GB" noProof="0" dirty="0" err="1"/>
              <a:t>pt</a:t>
            </a:r>
            <a:r>
              <a:rPr lang="en-GB" noProof="0" dirty="0"/>
              <a:t> – </a:t>
            </a:r>
            <a:r>
              <a:rPr lang="en-GB" noProof="0" dirty="0" err="1"/>
              <a:t>HiLumi</a:t>
            </a:r>
            <a:r>
              <a:rPr lang="en-GB" noProof="0" dirty="0"/>
              <a:t>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35696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619672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7th Steering Committee of the CERN-FNAL Collaboration for the HL-LHC Project 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7th Steering Committee of the CERN-FNAL Collaboration for the HL-LHC Project 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7th Steering Committee of the CERN-FNAL Collaboration for the HL-LHC Project 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7th Steering Committee of the CERN-FNAL Collaboration for the HL-LHC Project 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7th Steering Committee of the CERN-FNAL Collaboration for the HL-LHC Project 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2634657"/>
            <a:ext cx="7200000" cy="1286728"/>
          </a:xfrm>
        </p:spPr>
        <p:txBody>
          <a:bodyPr/>
          <a:lstStyle/>
          <a:p>
            <a:pPr algn="ctr"/>
            <a:r>
              <a:rPr lang="en-GB" sz="3600" dirty="0"/>
              <a:t>302.4 Q1/Q3 Cryo-Assembly Fabrication Progress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Sandor Feher </a:t>
            </a:r>
            <a:r>
              <a:rPr lang="mr-IN" dirty="0"/>
              <a:t>–</a:t>
            </a:r>
            <a:r>
              <a:rPr lang="en-US" dirty="0"/>
              <a:t> HL-LHC AUP L2 manager, </a:t>
            </a:r>
            <a:r>
              <a:rPr lang="en-GB" dirty="0" err="1"/>
              <a:t>Fermilab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4AF0F87E-E465-4329-9EDC-6B5412563E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600" y="5589240"/>
            <a:ext cx="6480000" cy="576064"/>
          </a:xfrm>
        </p:spPr>
        <p:txBody>
          <a:bodyPr>
            <a:normAutofit/>
          </a:bodyPr>
          <a:lstStyle/>
          <a:p>
            <a:r>
              <a:rPr lang="en-US" b="1" dirty="0"/>
              <a:t>7</a:t>
            </a:r>
            <a:r>
              <a:rPr lang="en-US" b="1" baseline="30000" dirty="0"/>
              <a:t>th</a:t>
            </a:r>
            <a:r>
              <a:rPr lang="en-US" b="1" dirty="0"/>
              <a:t>  Steering Committee of the CERN-FNAL Collaboration for the HL-LHC Project – October 8</a:t>
            </a:r>
            <a:r>
              <a:rPr lang="en-US" b="1" baseline="30000" dirty="0"/>
              <a:t>th</a:t>
            </a:r>
            <a:r>
              <a:rPr lang="en-US" b="1" dirty="0"/>
              <a:t>, 2024</a:t>
            </a:r>
            <a:endParaRPr lang="en-GB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5D08D5-7D2E-3467-FF4C-E61B99BEE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565" y="594828"/>
            <a:ext cx="8670202" cy="2330116"/>
          </a:xfrm>
        </p:spPr>
        <p:txBody>
          <a:bodyPr>
            <a:normAutofit/>
          </a:bodyPr>
          <a:lstStyle/>
          <a:p>
            <a:r>
              <a:rPr lang="en-US" sz="2000" dirty="0"/>
              <a:t>The second pre-series cryo-assembly CA02 test is almost complete; so far, the test is very successful though the cryogenic facility was not able to satisfy the requested </a:t>
            </a:r>
            <a:r>
              <a:rPr lang="en-US" sz="2000" dirty="0" err="1"/>
              <a:t>LHe</a:t>
            </a:r>
            <a:r>
              <a:rPr lang="en-US" sz="2000" dirty="0"/>
              <a:t> delivery capacity on time; contributed a lot of delay to finish the test</a:t>
            </a:r>
          </a:p>
          <a:p>
            <a:r>
              <a:rPr lang="en-US" sz="2000" dirty="0">
                <a:ea typeface="Cambria" panose="02040503050406030204" pitchFamily="18" charset="0"/>
              </a:rPr>
              <a:t>The test facility modifications/improvements  were successfully completed </a:t>
            </a:r>
          </a:p>
          <a:p>
            <a:pPr lvl="1"/>
            <a:r>
              <a:rPr lang="en-US" sz="1600" dirty="0"/>
              <a:t>Added a heater to the He vapor suction line </a:t>
            </a:r>
          </a:p>
          <a:p>
            <a:pPr lvl="1"/>
            <a:r>
              <a:rPr lang="en-US" sz="1600" dirty="0"/>
              <a:t>New improved splice between the Power lead flag and the superconducting cable joint</a:t>
            </a:r>
            <a:endParaRPr lang="en-US" sz="1200" dirty="0">
              <a:ea typeface="Cambria" panose="02040503050406030204" pitchFamily="18" charset="0"/>
            </a:endParaRPr>
          </a:p>
          <a:p>
            <a:pPr marL="914400" lvl="2" indent="0">
              <a:spcBef>
                <a:spcPts val="600"/>
              </a:spcBef>
              <a:buClr>
                <a:srgbClr val="FB963C"/>
              </a:buClr>
              <a:buSzPct val="125000"/>
              <a:buNone/>
            </a:pP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CF75BB-C39A-D302-5D89-66435472D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84" y="2876063"/>
            <a:ext cx="2610215" cy="3480287"/>
          </a:xfrm>
          <a:prstGeom prst="rect">
            <a:avLst/>
          </a:prstGeom>
        </p:spPr>
      </p:pic>
      <p:pic>
        <p:nvPicPr>
          <p:cNvPr id="3" name="Picture 2" descr="A picture containing indoor, metal, steel&#10;&#10;Description automatically generated">
            <a:extLst>
              <a:ext uri="{FF2B5EF4-FFF2-40B4-BE49-F238E27FC236}">
                <a16:creationId xmlns:a16="http://schemas.microsoft.com/office/drawing/2014/main" id="{AE4C66E7-6A17-D5C9-B7BF-3E6A3E8A2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81" y="2924944"/>
            <a:ext cx="2632261" cy="3509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D7C9E-E161-DCD5-A17E-A338967AA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381" y="2937366"/>
            <a:ext cx="2918253" cy="348028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FE6F8D-93A2-EA3D-EDCE-B9CD4472E07C}"/>
              </a:ext>
            </a:extLst>
          </p:cNvPr>
          <p:cNvCxnSpPr/>
          <p:nvPr/>
        </p:nvCxnSpPr>
        <p:spPr>
          <a:xfrm flipV="1">
            <a:off x="4147993" y="4869160"/>
            <a:ext cx="3016295" cy="385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C6BB3E-D475-F5A1-09C3-97E90802E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Meeting, Genoa (Italy), 7-10 October 2024 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7E4537-0597-C14B-1E80-50C8B2C7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66" y="0"/>
            <a:ext cx="7920000" cy="594828"/>
          </a:xfrm>
        </p:spPr>
        <p:txBody>
          <a:bodyPr/>
          <a:lstStyle/>
          <a:p>
            <a:r>
              <a:rPr lang="en-GB" dirty="0"/>
              <a:t>302.4.04 Cryo-Assemblies Horizontal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164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5D08D5-7D2E-3467-FF4C-E61B99BEE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98" y="774828"/>
            <a:ext cx="8670202" cy="13257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CA02 cold test results are satisfactory</a:t>
            </a:r>
          </a:p>
          <a:p>
            <a:pPr lvl="1"/>
            <a:r>
              <a:rPr lang="en-US" sz="1600" dirty="0"/>
              <a:t>Excellent vacuum pressure at cold 10</a:t>
            </a:r>
            <a:r>
              <a:rPr lang="en-US" sz="1600" baseline="30000" dirty="0"/>
              <a:t>-7</a:t>
            </a:r>
            <a:r>
              <a:rPr lang="en-US" sz="1600" dirty="0"/>
              <a:t> torr, no change while pressure increases</a:t>
            </a:r>
          </a:p>
          <a:p>
            <a:pPr lvl="1"/>
            <a:r>
              <a:rPr lang="en-US" sz="1600" dirty="0"/>
              <a:t>Only one spontaneous quench; two trips – PS phase back glitch</a:t>
            </a:r>
          </a:p>
          <a:p>
            <a:pPr lvl="1"/>
            <a:r>
              <a:rPr lang="en-US" sz="1600" dirty="0"/>
              <a:t>Holding current test up 300 min successful </a:t>
            </a:r>
          </a:p>
          <a:p>
            <a:pPr lvl="1"/>
            <a:r>
              <a:rPr lang="en-US" sz="1600" dirty="0"/>
              <a:t>Warm up is the last step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2000" dirty="0"/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49036-7BC3-6A50-BD06-39BDF8A33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44" y="2204864"/>
            <a:ext cx="7869911" cy="44071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183B3-8344-C711-B82B-7E3D212BD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Meeting, Genoa (Italy), 7-10 October 2024 </a:t>
            </a: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C70A9C-55A7-E922-9CBE-4C367AF59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66" y="0"/>
            <a:ext cx="7920000" cy="594828"/>
          </a:xfrm>
        </p:spPr>
        <p:txBody>
          <a:bodyPr/>
          <a:lstStyle/>
          <a:p>
            <a:r>
              <a:rPr lang="en-GB" dirty="0"/>
              <a:t>302.4.04 Cryo-Assemblies Horizontal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74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4B1E-C4BD-7DCB-BB91-8ADB632A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31C62-3FB6-78AB-44DD-036866A5A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859200"/>
            <a:ext cx="7920000" cy="530610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Partial upload of the CM and Cryo-assembly fabrication travelers is ongoing since last year 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Parts exchange document has been updated before the DOE review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7 seven cryostat kits are in house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Schedule is in-sync; the last of the cryostat kit will be delivered  next year summer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Most of the Cold Mass parts are in house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</a:rPr>
              <a:t>There are only few items that needs attention, however so far, we had not experienced any shortage of parts</a:t>
            </a:r>
          </a:p>
          <a:p>
            <a:pPr lvl="2"/>
            <a:endParaRPr lang="en-US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EC1F95-DB45-82A4-D4C5-F38950D1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BA730-839A-F1D0-31E2-148C81FD1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8817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D0A6-9645-F426-040A-5741E6CA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6BA2A-12D9-B48F-A453-FE8AEC2F2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29B3E-F9A4-3A16-7A06-E4D2BBB45200}"/>
              </a:ext>
            </a:extLst>
          </p:cNvPr>
          <p:cNvSpPr txBox="1"/>
          <p:nvPr/>
        </p:nvSpPr>
        <p:spPr>
          <a:xfrm>
            <a:off x="2773220" y="132317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Success Oriented 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4775B-CA54-84C9-CFFF-B1F68BECD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724"/>
            <a:ext cx="9144000" cy="58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88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E1CE-7DAC-2A2D-B950-D5416904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82680-D95C-3B96-DC2A-AE9D633D3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Magnet tests are progressing well</a:t>
            </a:r>
          </a:p>
          <a:p>
            <a:r>
              <a:rPr lang="en-US" dirty="0"/>
              <a:t>CM03 is completed and CM04 and CM05 production is progressing well</a:t>
            </a:r>
          </a:p>
          <a:p>
            <a:r>
              <a:rPr lang="en-US" dirty="0"/>
              <a:t>CA03 fabrication is close to completion</a:t>
            </a:r>
          </a:p>
          <a:p>
            <a:r>
              <a:rPr lang="en-US" dirty="0"/>
              <a:t>CA02 test close to completion </a:t>
            </a:r>
          </a:p>
          <a:p>
            <a:r>
              <a:rPr lang="en-US" dirty="0"/>
              <a:t>Seven Cryostat kits are in house and the delivery schedule of the rest were updated recently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3E8D8-1A8C-5C7B-F6C5-A951E2603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79261-C366-5093-CE57-BB80FEE74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90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413D-2DB9-4460-A992-62DAC734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5ED56-4163-41ED-9D09-A3A25C9BF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The update covers achievements from the Sixth meeting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Will include: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302.4.01 Magnets Vertical Test at BNL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302.4.02 Cold Mass Assembly Fabrication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302.4.03 Cryo-Assemblies Fabrication</a:t>
            </a:r>
          </a:p>
          <a:p>
            <a:pPr lvl="1"/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302.4.04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Cryo-assemblies Horizontal Test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B11BD-D825-4558-9BB3-9076C1870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6F900-1D80-4367-9EE1-56F35A3A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755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C1753-5254-9893-2CF8-64BF2B8DD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20486"/>
            <a:ext cx="7920000" cy="720000"/>
          </a:xfrm>
        </p:spPr>
        <p:txBody>
          <a:bodyPr/>
          <a:lstStyle/>
          <a:p>
            <a:r>
              <a:rPr lang="en-US" dirty="0"/>
              <a:t>LQXFA/B-01 Vacuum Leak and 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E757A-4508-4963-2E18-61FE1DFA8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00" y="4829089"/>
            <a:ext cx="8795280" cy="1633736"/>
          </a:xfrm>
        </p:spPr>
        <p:txBody>
          <a:bodyPr>
            <a:normAutofit/>
          </a:bodyPr>
          <a:lstStyle/>
          <a:p>
            <a:r>
              <a:rPr lang="en-US" sz="1800" dirty="0"/>
              <a:t>Anti-cryostat has heaters to prevent frosting inside the anti-cryostat bore. That is why we call this a “warm bore”</a:t>
            </a:r>
          </a:p>
          <a:p>
            <a:r>
              <a:rPr lang="en-US" sz="1800" dirty="0"/>
              <a:t>If the vacuum is not so great the heat transfer between the Beam tube and the anti-cryostat outer tube will be larger than usual (other tests where the vacuum was better are not relevant for comparison – like Q2 tests)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D595E-E09C-3ECE-50E4-8FB619BD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2936A-2F64-54BF-60FB-AEAE9333C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7B12A-D82A-B9FB-59A0-4C7200A87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06" y="734011"/>
            <a:ext cx="7342448" cy="40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91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FF93B-A365-44EB-9AB7-6AA413292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09369F-DEF8-4447-BF46-7ABD091D7C3A}"/>
              </a:ext>
            </a:extLst>
          </p:cNvPr>
          <p:cNvSpPr txBox="1">
            <a:spLocks/>
          </p:cNvSpPr>
          <p:nvPr/>
        </p:nvSpPr>
        <p:spPr>
          <a:xfrm>
            <a:off x="827584" y="25860"/>
            <a:ext cx="7920000" cy="715755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302.4.01 Magnets Vertical Test at BNL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3D8554-67CA-434E-8840-937570840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99352" y="741615"/>
            <a:ext cx="9443352" cy="2395028"/>
          </a:xfrm>
        </p:spPr>
        <p:txBody>
          <a:bodyPr>
            <a:normAutofit lnSpcReduction="10000"/>
          </a:bodyPr>
          <a:lstStyle/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MQXFA 7b and MQXFA15b tests were successfully completed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MQXFA7b reach acceptance current without any quenches and MQXFA15b needed only 2 quenches. Both were sent to FNAL for installation into CM05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MQXFA17 failed to reach acceptance current 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Slow training and after the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quench the magnet de-trained. Sent back to LBNL.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MQXFA13b tests were successful</a:t>
            </a:r>
          </a:p>
          <a:p>
            <a:pPr marL="1714500" lvl="3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Long quench training (17 quenches) before reached acceptance current </a:t>
            </a:r>
          </a:p>
          <a:p>
            <a:pPr marL="1371600" lvl="3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9B047-45F9-4686-9C67-6693AC2E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F7DD6-EF47-3B81-FC96-8121AD561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865" y="3242141"/>
            <a:ext cx="6743918" cy="35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3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E11C-4049-5C80-B699-C8ECE729F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82" y="1772816"/>
            <a:ext cx="5760200" cy="2755593"/>
          </a:xfrm>
        </p:spPr>
        <p:txBody>
          <a:bodyPr>
            <a:normAutofit/>
          </a:bodyPr>
          <a:lstStyle/>
          <a:p>
            <a:r>
              <a:rPr lang="en-US" sz="2400" dirty="0"/>
              <a:t>Facility functioned very well</a:t>
            </a:r>
          </a:p>
          <a:p>
            <a:pPr lvl="1"/>
            <a:r>
              <a:rPr lang="en-US" sz="2000" dirty="0"/>
              <a:t>Went through several maintenances</a:t>
            </a:r>
          </a:p>
          <a:p>
            <a:pPr lvl="1"/>
            <a:r>
              <a:rPr lang="en-US" sz="2000" dirty="0"/>
              <a:t>New Linde 1430 liquefier installation is completed still needs final commissioning </a:t>
            </a:r>
          </a:p>
          <a:p>
            <a:r>
              <a:rPr lang="en-US" sz="2400" dirty="0">
                <a:effectLst/>
                <a:ea typeface="Calibri" panose="020F0502020204030204" pitchFamily="34" charset="0"/>
              </a:rPr>
              <a:t>Second Top Plate still needs to be completed  </a:t>
            </a:r>
            <a:endParaRPr lang="en-US" sz="2400" dirty="0">
              <a:ea typeface="Calibri" panose="020F0502020204030204" pitchFamily="34" charset="0"/>
            </a:endParaRPr>
          </a:p>
          <a:p>
            <a:pPr marL="914400" lvl="2" indent="0">
              <a:buNone/>
            </a:pPr>
            <a:endParaRPr lang="en-US" sz="1600" dirty="0">
              <a:solidFill>
                <a:srgbClr val="5F5F5F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98B4A-B34C-00E6-FB35-4D46CFF9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4E15D-7C03-4C9D-F4E5-2B1EC7235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E09E51-42FF-770C-F9D9-8D949A557CF4}"/>
              </a:ext>
            </a:extLst>
          </p:cNvPr>
          <p:cNvSpPr txBox="1">
            <a:spLocks/>
          </p:cNvSpPr>
          <p:nvPr/>
        </p:nvSpPr>
        <p:spPr>
          <a:xfrm>
            <a:off x="827584" y="25860"/>
            <a:ext cx="7920000" cy="780954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302.4.01 Magnets Vertical Test at BNL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B506D-7380-A79E-3778-199B06345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319" y="657057"/>
            <a:ext cx="2179013" cy="290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16A367-35F0-17C9-394F-78929D0C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219" y="3573969"/>
            <a:ext cx="2161113" cy="28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7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E44050E-F61F-C3F6-D3AF-46D54BED6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/>
          <a:stretch/>
        </p:blipFill>
        <p:spPr>
          <a:xfrm>
            <a:off x="5697805" y="4450540"/>
            <a:ext cx="2330579" cy="19659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58F54A-F2A8-07E2-A250-DADEE71B2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439169"/>
            <a:ext cx="2618611" cy="1965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EB635E-4513-5B43-BB3B-5E252F395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67" y="4439169"/>
            <a:ext cx="2618611" cy="1965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C02A6-B786-87EB-19BF-A9D54486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54" y="30357"/>
            <a:ext cx="7920000" cy="720000"/>
          </a:xfrm>
        </p:spPr>
        <p:txBody>
          <a:bodyPr/>
          <a:lstStyle/>
          <a:p>
            <a:r>
              <a:rPr lang="en-US" dirty="0"/>
              <a:t>Cold Mass &amp; Cryostat Assembly Status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5921DBC9-D027-A320-37A5-3A428E9EB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98" y="677857"/>
            <a:ext cx="5013998" cy="1541104"/>
          </a:xfrm>
        </p:spPr>
        <p:txBody>
          <a:bodyPr>
            <a:noAutofit/>
          </a:bodyPr>
          <a:lstStyle/>
          <a:p>
            <a:pPr>
              <a:lnSpc>
                <a:spcPts val="1700"/>
              </a:lnSpc>
              <a:buFont typeface="Wingdings" panose="05000000000000000000" pitchFamily="2" charset="2"/>
              <a:buChar char="Ø"/>
            </a:pPr>
            <a:r>
              <a:rPr lang="en-US" sz="1500" dirty="0"/>
              <a:t>CA01 accepted by CERN.</a:t>
            </a:r>
            <a:endParaRPr lang="en-US" sz="1500" dirty="0">
              <a:solidFill>
                <a:schemeClr val="accent3"/>
              </a:solidFill>
            </a:endParaRPr>
          </a:p>
          <a:p>
            <a:pPr>
              <a:lnSpc>
                <a:spcPts val="1700"/>
              </a:lnSpc>
              <a:buFont typeface="Wingdings" panose="05000000000000000000" pitchFamily="2" charset="2"/>
              <a:buChar char="Ø"/>
            </a:pPr>
            <a:r>
              <a:rPr lang="en-US" sz="1500" dirty="0"/>
              <a:t>CA02 IB1 test completed, warm up in progress.</a:t>
            </a:r>
          </a:p>
          <a:p>
            <a:pPr>
              <a:lnSpc>
                <a:spcPts val="1700"/>
              </a:lnSpc>
              <a:buFont typeface="Wingdings" panose="05000000000000000000" pitchFamily="2" charset="2"/>
              <a:buChar char="Ø"/>
            </a:pPr>
            <a:r>
              <a:rPr lang="en-US" sz="1500" dirty="0"/>
              <a:t>CA03 prep for combination pressure/leak test.</a:t>
            </a:r>
          </a:p>
          <a:p>
            <a:pPr>
              <a:lnSpc>
                <a:spcPts val="1700"/>
              </a:lnSpc>
              <a:buFont typeface="Wingdings" panose="05000000000000000000" pitchFamily="2" charset="2"/>
              <a:buChar char="Ø"/>
            </a:pPr>
            <a:r>
              <a:rPr lang="en-US" sz="1500" dirty="0"/>
              <a:t>CM04 capillary tubes are next.</a:t>
            </a:r>
          </a:p>
          <a:p>
            <a:pPr>
              <a:lnSpc>
                <a:spcPts val="1700"/>
              </a:lnSpc>
              <a:buFont typeface="Wingdings" panose="05000000000000000000" pitchFamily="2" charset="2"/>
              <a:buChar char="Ø"/>
            </a:pPr>
            <a:r>
              <a:rPr lang="en-US" sz="1500" dirty="0"/>
              <a:t>CM05 ready for longitudinal shell welding.</a:t>
            </a:r>
          </a:p>
          <a:p>
            <a:pPr>
              <a:lnSpc>
                <a:spcPts val="1700"/>
              </a:lnSpc>
              <a:buFont typeface="Wingdings" panose="05000000000000000000" pitchFamily="2" charset="2"/>
              <a:buChar char="Ø"/>
            </a:pPr>
            <a:r>
              <a:rPr lang="en-US" sz="1500" dirty="0"/>
              <a:t>CM06 MQXFA13b has been shipped to FNAL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535015-7701-C05F-DBD2-430E8E88A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754" y="2277878"/>
            <a:ext cx="2443648" cy="1965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AA9199-B37D-83F3-5CCF-8C5F06430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648" y="2277878"/>
            <a:ext cx="2609366" cy="1965960"/>
          </a:xfrm>
          <a:prstGeom prst="rect">
            <a:avLst/>
          </a:prstGeom>
        </p:spPr>
      </p:pic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A3050AC2-E62E-B555-422D-A4147C6769A4}"/>
              </a:ext>
            </a:extLst>
          </p:cNvPr>
          <p:cNvGraphicFramePr>
            <a:graphicFrameLocks noGrp="1"/>
          </p:cNvGraphicFramePr>
          <p:nvPr/>
        </p:nvGraphicFramePr>
        <p:xfrm>
          <a:off x="5436096" y="894682"/>
          <a:ext cx="3600400" cy="2966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3517">
                  <a:extLst>
                    <a:ext uri="{9D8B030D-6E8A-4147-A177-3AD203B41FA5}">
                      <a16:colId xmlns:a16="http://schemas.microsoft.com/office/drawing/2014/main" val="3163730018"/>
                    </a:ext>
                  </a:extLst>
                </a:gridCol>
                <a:gridCol w="460138">
                  <a:extLst>
                    <a:ext uri="{9D8B030D-6E8A-4147-A177-3AD203B41FA5}">
                      <a16:colId xmlns:a16="http://schemas.microsoft.com/office/drawing/2014/main" val="1607103147"/>
                    </a:ext>
                  </a:extLst>
                </a:gridCol>
                <a:gridCol w="460138">
                  <a:extLst>
                    <a:ext uri="{9D8B030D-6E8A-4147-A177-3AD203B41FA5}">
                      <a16:colId xmlns:a16="http://schemas.microsoft.com/office/drawing/2014/main" val="1215592423"/>
                    </a:ext>
                  </a:extLst>
                </a:gridCol>
                <a:gridCol w="536827">
                  <a:extLst>
                    <a:ext uri="{9D8B030D-6E8A-4147-A177-3AD203B41FA5}">
                      <a16:colId xmlns:a16="http://schemas.microsoft.com/office/drawing/2014/main" val="2256871812"/>
                    </a:ext>
                  </a:extLst>
                </a:gridCol>
                <a:gridCol w="537228">
                  <a:extLst>
                    <a:ext uri="{9D8B030D-6E8A-4147-A177-3AD203B41FA5}">
                      <a16:colId xmlns:a16="http://schemas.microsoft.com/office/drawing/2014/main" val="439308942"/>
                    </a:ext>
                  </a:extLst>
                </a:gridCol>
                <a:gridCol w="488496">
                  <a:extLst>
                    <a:ext uri="{9D8B030D-6E8A-4147-A177-3AD203B41FA5}">
                      <a16:colId xmlns:a16="http://schemas.microsoft.com/office/drawing/2014/main" val="950081208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024856000"/>
                    </a:ext>
                  </a:extLst>
                </a:gridCol>
              </a:tblGrid>
              <a:tr h="271603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Qa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Qb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Weld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/>
                        <a:t>Cryo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425669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r>
                        <a:rPr lang="en-US" sz="1100" dirty="0"/>
                        <a:t>CA01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696054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r>
                        <a:rPr lang="en-US" sz="1100" dirty="0"/>
                        <a:t>CA02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378623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r>
                        <a:rPr lang="en-US" sz="1100" dirty="0"/>
                        <a:t>CA03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127989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r>
                        <a:rPr lang="en-US" sz="1100" dirty="0"/>
                        <a:t>CA04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chemeClr val="accent6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7847737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r>
                        <a:rPr lang="en-US" sz="1100" dirty="0"/>
                        <a:t>CA05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060028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r>
                        <a:rPr lang="en-US" sz="1100" dirty="0"/>
                        <a:t>CA06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200" b="1" dirty="0">
                          <a:solidFill>
                            <a:schemeClr val="accent6"/>
                          </a:solidFill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742441"/>
                  </a:ext>
                </a:extLst>
              </a:tr>
              <a:tr h="1552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CA07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82061"/>
                  </a:ext>
                </a:extLst>
              </a:tr>
              <a:tr h="1552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CA08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093008"/>
                  </a:ext>
                </a:extLst>
              </a:tr>
              <a:tr h="1552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CA09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657149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r>
                        <a:rPr lang="en-US" sz="1100" dirty="0"/>
                        <a:t>CA10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45172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CA8F2A7-1322-674C-33F9-C8AEF3F3BBC7}"/>
              </a:ext>
            </a:extLst>
          </p:cNvPr>
          <p:cNvSpPr txBox="1"/>
          <p:nvPr/>
        </p:nvSpPr>
        <p:spPr>
          <a:xfrm>
            <a:off x="610712" y="378709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CA01, CERN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DE0FDB-40CC-A267-3B47-D4B8EE4A101B}"/>
              </a:ext>
            </a:extLst>
          </p:cNvPr>
          <p:cNvSpPr txBox="1"/>
          <p:nvPr/>
        </p:nvSpPr>
        <p:spPr>
          <a:xfrm>
            <a:off x="3435017" y="3757476"/>
            <a:ext cx="1946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CA02, test stand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ABF36C-5851-2E0F-8FA0-10616EC51791}"/>
              </a:ext>
            </a:extLst>
          </p:cNvPr>
          <p:cNvSpPr txBox="1"/>
          <p:nvPr/>
        </p:nvSpPr>
        <p:spPr>
          <a:xfrm>
            <a:off x="389885" y="5987606"/>
            <a:ext cx="248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CA03, ICBA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F7E320-0313-81BD-9792-2FFE952DAC96}"/>
              </a:ext>
            </a:extLst>
          </p:cNvPr>
          <p:cNvSpPr txBox="1"/>
          <p:nvPr/>
        </p:nvSpPr>
        <p:spPr>
          <a:xfrm>
            <a:off x="3435018" y="375747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CA02, test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FB5A26-F83E-098A-EE55-16990D8C12A8}"/>
              </a:ext>
            </a:extLst>
          </p:cNvPr>
          <p:cNvSpPr txBox="1"/>
          <p:nvPr/>
        </p:nvSpPr>
        <p:spPr>
          <a:xfrm>
            <a:off x="3581074" y="5976353"/>
            <a:ext cx="165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CM04, ICBA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8EE3BF-2A7A-E21D-A717-72CDB8EB3340}"/>
              </a:ext>
            </a:extLst>
          </p:cNvPr>
          <p:cNvSpPr txBox="1"/>
          <p:nvPr/>
        </p:nvSpPr>
        <p:spPr>
          <a:xfrm>
            <a:off x="6187049" y="5987018"/>
            <a:ext cx="1659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CM05, ICBA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7C1A9-5085-679E-9263-1AFADD2DC654}"/>
              </a:ext>
            </a:extLst>
          </p:cNvPr>
          <p:cNvSpPr txBox="1"/>
          <p:nvPr/>
        </p:nvSpPr>
        <p:spPr>
          <a:xfrm>
            <a:off x="3543271" y="2377865"/>
            <a:ext cx="188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MQXFA05,MQXFA06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8AA73-11F4-101F-42A0-959B70252A2C}"/>
              </a:ext>
            </a:extLst>
          </p:cNvPr>
          <p:cNvSpPr txBox="1"/>
          <p:nvPr/>
        </p:nvSpPr>
        <p:spPr>
          <a:xfrm>
            <a:off x="753164" y="2335991"/>
            <a:ext cx="188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MQXFA04,MQXFA03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1EE13-4718-09AE-9535-5AE51A151078}"/>
              </a:ext>
            </a:extLst>
          </p:cNvPr>
          <p:cNvSpPr txBox="1"/>
          <p:nvPr/>
        </p:nvSpPr>
        <p:spPr>
          <a:xfrm>
            <a:off x="827584" y="4469685"/>
            <a:ext cx="2027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MQXFA010,MQXFA11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E84156-C9B0-B578-C6FC-3DED79664AEB}"/>
              </a:ext>
            </a:extLst>
          </p:cNvPr>
          <p:cNvSpPr txBox="1"/>
          <p:nvPr/>
        </p:nvSpPr>
        <p:spPr>
          <a:xfrm>
            <a:off x="3581074" y="4473805"/>
            <a:ext cx="2025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MQXFA14b,MQXFA8b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93F98-CC24-E6D5-07A5-DDE61DBC75BB}"/>
              </a:ext>
            </a:extLst>
          </p:cNvPr>
          <p:cNvSpPr txBox="1"/>
          <p:nvPr/>
        </p:nvSpPr>
        <p:spPr>
          <a:xfrm>
            <a:off x="5868144" y="4439833"/>
            <a:ext cx="2130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MQXFA07b,MQXFA15b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E35595F-D74C-4DB4-1AD7-822810487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Meeting, Genoa (Italy), 7-10 October 2024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251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AA08B-B852-AD56-3E3E-A74C3492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7C6B4-FCEE-2FEA-30AB-FA86D2727D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387C1E-4DD6-515F-347C-23FB61C83B7F}"/>
              </a:ext>
            </a:extLst>
          </p:cNvPr>
          <p:cNvSpPr txBox="1">
            <a:spLocks/>
          </p:cNvSpPr>
          <p:nvPr/>
        </p:nvSpPr>
        <p:spPr>
          <a:xfrm>
            <a:off x="827584" y="-55025"/>
            <a:ext cx="7920000" cy="780954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302.4.02 Cold Mass Assembly Fabrication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0E4F468-2B2E-3425-7CF7-0BFA1FC4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521331"/>
            <a:ext cx="4896544" cy="720000"/>
          </a:xfrm>
        </p:spPr>
        <p:txBody>
          <a:bodyPr/>
          <a:lstStyle/>
          <a:p>
            <a:r>
              <a:rPr lang="en-US" sz="2400" dirty="0"/>
              <a:t>Welding is progressing normally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2A13F811-3A21-C083-4D37-A31FEB1D7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12" y="1218145"/>
            <a:ext cx="5328592" cy="5528486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Bought new Fronius power supplies. They are better suited for the foreign weld wire (stable arc) &amp; provides a data log.</a:t>
            </a:r>
          </a:p>
          <a:p>
            <a:pPr lvl="1"/>
            <a:r>
              <a:rPr lang="en-US" sz="2000" dirty="0"/>
              <a:t>Ultrasonic Test (UT) results have been exceptionally better since updates.    CM-02 &amp; CM-03 passed with minimum to no weld repairs.</a:t>
            </a:r>
          </a:p>
          <a:p>
            <a:pPr lvl="1"/>
            <a:r>
              <a:rPr lang="en-US" sz="2000" dirty="0"/>
              <a:t>Internal Weld Inspections are now completed with an inspection Borescope (newly purchased) by a Certified Weld Inspector (CWI).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946DCE-E861-F970-FBE8-828EEC4A2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30" b="46177"/>
          <a:stretch/>
        </p:blipFill>
        <p:spPr>
          <a:xfrm>
            <a:off x="5675001" y="724287"/>
            <a:ext cx="3183292" cy="1860520"/>
          </a:xfrm>
          <a:prstGeom prst="rect">
            <a:avLst/>
          </a:prstGeom>
        </p:spPr>
      </p:pic>
      <p:pic>
        <p:nvPicPr>
          <p:cNvPr id="12" name="Picture 11" descr="A picture containing text, floor, control panel&#10;&#10;Description automatically generated">
            <a:extLst>
              <a:ext uri="{FF2B5EF4-FFF2-40B4-BE49-F238E27FC236}">
                <a16:creationId xmlns:a16="http://schemas.microsoft.com/office/drawing/2014/main" id="{D6344C3F-AE39-06E6-CB8B-01FE19D75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896" y="2582095"/>
            <a:ext cx="2032872" cy="2710496"/>
          </a:xfrm>
          <a:prstGeom prst="rect">
            <a:avLst/>
          </a:prstGeom>
        </p:spPr>
      </p:pic>
      <p:pic>
        <p:nvPicPr>
          <p:cNvPr id="13" name="Picture 12" descr="A picture containing text, cellphone&#10;&#10;Description automatically generated">
            <a:extLst>
              <a:ext uri="{FF2B5EF4-FFF2-40B4-BE49-F238E27FC236}">
                <a16:creationId xmlns:a16="http://schemas.microsoft.com/office/drawing/2014/main" id="{228B4A38-7B17-8326-5C8D-A3532C5B3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398" y="4929544"/>
            <a:ext cx="1510934" cy="19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5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F1D34-8C40-0E17-C634-1B21F315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684" y="996273"/>
            <a:ext cx="7920000" cy="2724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/>
              <a:t>Cold Mass Lesson learned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074CE0D5-3423-F33D-86CC-C1C99538F33E}"/>
              </a:ext>
            </a:extLst>
          </p:cNvPr>
          <p:cNvSpPr txBox="1">
            <a:spLocks/>
          </p:cNvSpPr>
          <p:nvPr/>
        </p:nvSpPr>
        <p:spPr>
          <a:xfrm>
            <a:off x="156196" y="1397231"/>
            <a:ext cx="8685646" cy="2703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/>
              <a:t>Capillary tube – too many wires for tube diameter made it difficult to pull the wires through the 4 m long capillary causing the splice plug to be out of position in the cold mass tee.</a:t>
            </a:r>
          </a:p>
          <a:p>
            <a:pPr lvl="2"/>
            <a:r>
              <a:rPr lang="en-US" sz="1600"/>
              <a:t>Re-routed RTD instrumentation wires to reduce wire count in capillary tube.</a:t>
            </a:r>
          </a:p>
          <a:p>
            <a:pPr lvl="2"/>
            <a:r>
              <a:rPr lang="en-US" sz="1600"/>
              <a:t>Developed 3D printed tools to aid in wire alignment and wire pulling through the capillary tube.</a:t>
            </a:r>
          </a:p>
          <a:p>
            <a:pPr lvl="2"/>
            <a:r>
              <a:rPr lang="en-US" sz="1600"/>
              <a:t>Improved the wire splice robustness using barrel splice design, DocDb-4974.</a:t>
            </a:r>
          </a:p>
          <a:p>
            <a:pPr lvl="2"/>
            <a:r>
              <a:rPr lang="en-US" sz="1600"/>
              <a:t>Adopted CERN’s water hipot procedure to test wire insulation integrity. </a:t>
            </a:r>
            <a:endParaRPr lang="en-US" sz="16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FCC4EE-013A-3D85-6CC5-D68D5BD72E0F}"/>
              </a:ext>
            </a:extLst>
          </p:cNvPr>
          <p:cNvGrpSpPr/>
          <p:nvPr/>
        </p:nvGrpSpPr>
        <p:grpSpPr>
          <a:xfrm>
            <a:off x="425875" y="4358636"/>
            <a:ext cx="2705965" cy="1789958"/>
            <a:chOff x="361154" y="3839068"/>
            <a:chExt cx="3316411" cy="1944216"/>
          </a:xfrm>
        </p:grpSpPr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id="{6FF84E15-DC6E-0A81-84F0-101B33B06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934" t="24490" r="10905" b="35889"/>
            <a:stretch/>
          </p:blipFill>
          <p:spPr>
            <a:xfrm>
              <a:off x="361154" y="3839068"/>
              <a:ext cx="3316411" cy="19442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F1A2DA-CBC1-D6C7-C15D-706AAD550818}"/>
                </a:ext>
              </a:extLst>
            </p:cNvPr>
            <p:cNvSpPr txBox="1"/>
            <p:nvPr/>
          </p:nvSpPr>
          <p:spPr>
            <a:xfrm>
              <a:off x="1912515" y="3911077"/>
              <a:ext cx="1584175" cy="40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CC00"/>
                  </a:solidFill>
                </a:rPr>
                <a:t>splice plug 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FBF71FFE-F1C5-3E54-8E4B-77AEDE570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1" y="4728777"/>
            <a:ext cx="2070760" cy="208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B75F2-F0E8-051E-DDD3-39AEBC254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284" y="3849075"/>
            <a:ext cx="1265182" cy="1239467"/>
          </a:xfrm>
          <a:prstGeom prst="rect">
            <a:avLst/>
          </a:prstGeom>
        </p:spPr>
      </p:pic>
      <p:pic>
        <p:nvPicPr>
          <p:cNvPr id="12" name="Picture 11" descr="A picture containing text, ray&#10;&#10;Description automatically generated">
            <a:extLst>
              <a:ext uri="{FF2B5EF4-FFF2-40B4-BE49-F238E27FC236}">
                <a16:creationId xmlns:a16="http://schemas.microsoft.com/office/drawing/2014/main" id="{5F0CE63C-6426-C3F2-CEA9-8CD437D85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71" t="18751" r="20131" b="14487"/>
          <a:stretch/>
        </p:blipFill>
        <p:spPr>
          <a:xfrm>
            <a:off x="7399456" y="5147135"/>
            <a:ext cx="1209944" cy="1239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6802C2-6D42-81A7-2D64-106DC7E05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991" y="3845103"/>
            <a:ext cx="1733854" cy="12577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68DDFA-1C07-D74F-F0EF-756CD2E28F17}"/>
              </a:ext>
            </a:extLst>
          </p:cNvPr>
          <p:cNvSpPr txBox="1"/>
          <p:nvPr/>
        </p:nvSpPr>
        <p:spPr>
          <a:xfrm>
            <a:off x="5588202" y="5219398"/>
            <a:ext cx="1733854" cy="64633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3D printed tools for wires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F7CB6A6-AE1C-EFE6-8F8C-B8C5620A9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14th HL-LHC Collaboration Meeting, Genoa (Italy), 7-10 October 2024 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AEC441-14FE-7169-6026-480CDE3B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800" y="-30312"/>
            <a:ext cx="7920000" cy="1008112"/>
          </a:xfrm>
        </p:spPr>
        <p:txBody>
          <a:bodyPr/>
          <a:lstStyle/>
          <a:p>
            <a:r>
              <a:rPr lang="en-GB" dirty="0"/>
              <a:t>302.4.02 Cold Mass Assembly Fabrication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56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58578-D321-479A-AA22-C1F1FB9BE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73363-9390-4EEF-80DA-6A6656B8A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7th Steering Committee of the CERN-FNAL Collaboration for the HL-LHC Project </a:t>
            </a:r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ACCFB1-C265-4FEF-87AC-D2483F787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66" y="76772"/>
            <a:ext cx="7920000" cy="594828"/>
          </a:xfrm>
        </p:spPr>
        <p:txBody>
          <a:bodyPr/>
          <a:lstStyle/>
          <a:p>
            <a:r>
              <a:rPr lang="en-GB" dirty="0"/>
              <a:t>302.4.03 Cryo-Assemblies Fabrication</a:t>
            </a:r>
            <a:endParaRPr lang="en-US" dirty="0"/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6B2142F7-6AEF-A9D5-6D81-A4F2E7A001CF}"/>
              </a:ext>
            </a:extLst>
          </p:cNvPr>
          <p:cNvSpPr txBox="1">
            <a:spLocks/>
          </p:cNvSpPr>
          <p:nvPr/>
        </p:nvSpPr>
        <p:spPr>
          <a:xfrm>
            <a:off x="540919" y="984944"/>
            <a:ext cx="8505881" cy="43162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Bothe CA02 and CA03 installation went very well</a:t>
            </a:r>
          </a:p>
          <a:p>
            <a:pPr lvl="1"/>
            <a:r>
              <a:rPr lang="en-US" sz="1800" dirty="0"/>
              <a:t>Lesson learned from CA02 was implemented in CA03 </a:t>
            </a:r>
          </a:p>
          <a:p>
            <a:pPr lvl="1"/>
            <a:r>
              <a:rPr lang="en-US" sz="1800" dirty="0"/>
              <a:t>Essentially no major travelled revision was required for CA03</a:t>
            </a:r>
          </a:p>
          <a:p>
            <a:pPr lvl="1"/>
            <a:r>
              <a:rPr lang="en-US" sz="1800" dirty="0"/>
              <a:t>FSI target installation method was optimized using surveyors</a:t>
            </a:r>
          </a:p>
          <a:p>
            <a:pPr lvl="1"/>
            <a:r>
              <a:rPr lang="en-US" sz="1800" dirty="0"/>
              <a:t>Final positioning of the CM inside the cryostat procedure has been fine tuned using surveyors' measurements</a:t>
            </a:r>
          </a:p>
          <a:p>
            <a:r>
              <a:rPr lang="en-US" sz="2200" dirty="0"/>
              <a:t>Combination pressure/leak test procedure has been developed with CERN and it has been approved both sides. </a:t>
            </a:r>
          </a:p>
          <a:p>
            <a:pPr lvl="1"/>
            <a:r>
              <a:rPr lang="en-US" sz="2000" dirty="0"/>
              <a:t>New pumping system has been procured and it is under installation</a:t>
            </a:r>
          </a:p>
          <a:p>
            <a:pPr lvl="1"/>
            <a:r>
              <a:rPr lang="en-US" sz="2000" dirty="0"/>
              <a:t>For CA02 still the leak test was not conclusive due to the contamination of the pumping system that was borrowed from the test facility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2088000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8EF391-2BAD-45F4-B22E-736040720C9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946e33d-fd2f-4ae4-8ee9-d90c129cdf9e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99991</TotalTime>
  <Words>1065</Words>
  <Application>Microsoft Office PowerPoint</Application>
  <PresentationFormat>On-screen Show (4:3)</PresentationFormat>
  <Paragraphs>157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Wingdings</vt:lpstr>
      <vt:lpstr>Thème Office</vt:lpstr>
      <vt:lpstr>302.4 Q1/Q3 Cryo-Assembly Fabrication Progress</vt:lpstr>
      <vt:lpstr>Progress report</vt:lpstr>
      <vt:lpstr>LQXFA/B-01 Vacuum Leak and Consequences</vt:lpstr>
      <vt:lpstr>PowerPoint Presentation</vt:lpstr>
      <vt:lpstr>PowerPoint Presentation</vt:lpstr>
      <vt:lpstr>Cold Mass &amp; Cryostat Assembly Status</vt:lpstr>
      <vt:lpstr>Welding is progressing normally</vt:lpstr>
      <vt:lpstr>302.4.02 Cold Mass Assembly Fabrication</vt:lpstr>
      <vt:lpstr>302.4.03 Cryo-Assemblies Fabrication</vt:lpstr>
      <vt:lpstr>302.4.04 Cryo-Assemblies Horizontal Test</vt:lpstr>
      <vt:lpstr>302.4.04 Cryo-Assemblies Horizontal Test</vt:lpstr>
      <vt:lpstr>Documentation</vt:lpstr>
      <vt:lpstr>PowerPoint Presentation</vt:lpstr>
      <vt:lpstr>Conclusions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Sandor Feher x2240 11297N</cp:lastModifiedBy>
  <cp:revision>1007</cp:revision>
  <cp:lastPrinted>2018-05-26T23:25:07Z</cp:lastPrinted>
  <dcterms:created xsi:type="dcterms:W3CDTF">2016-03-23T12:58:39Z</dcterms:created>
  <dcterms:modified xsi:type="dcterms:W3CDTF">2024-10-09T21:37:45Z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