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263" r:id="rId5"/>
    <p:sldId id="1107" r:id="rId6"/>
    <p:sldId id="469" r:id="rId7"/>
    <p:sldId id="387" r:id="rId8"/>
    <p:sldId id="1105" r:id="rId9"/>
    <p:sldId id="2137" r:id="rId10"/>
    <p:sldId id="2192" r:id="rId11"/>
    <p:sldId id="2194" r:id="rId12"/>
    <p:sldId id="2191" r:id="rId13"/>
    <p:sldId id="1574" r:id="rId14"/>
    <p:sldId id="2193" r:id="rId15"/>
    <p:sldId id="265" r:id="rId16"/>
    <p:sldId id="2195" r:id="rId17"/>
    <p:sldId id="459" r:id="rId18"/>
    <p:sldId id="2121" r:id="rId19"/>
    <p:sldId id="1994" r:id="rId20"/>
    <p:sldId id="305" r:id="rId21"/>
    <p:sldId id="1561" r:id="rId22"/>
    <p:sldId id="2133" r:id="rId23"/>
    <p:sldId id="1110" r:id="rId24"/>
    <p:sldId id="719" r:id="rId2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A00"/>
    <a:srgbClr val="92D050"/>
    <a:srgbClr val="FFE699"/>
    <a:srgbClr val="B4C6E7"/>
    <a:srgbClr val="009900"/>
    <a:srgbClr val="008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80" autoAdjust="0"/>
    <p:restoredTop sz="86380" autoAdjust="0"/>
  </p:normalViewPr>
  <p:slideViewPr>
    <p:cSldViewPr snapToObjects="1" showGuides="1">
      <p:cViewPr varScale="1">
        <p:scale>
          <a:sx n="128" d="100"/>
          <a:sy n="128" d="100"/>
        </p:scale>
        <p:origin x="496" y="176"/>
      </p:cViewPr>
      <p:guideLst>
        <p:guide orient="horz" pos="4080"/>
        <p:guide pos="240"/>
      </p:guideLst>
    </p:cSldViewPr>
  </p:slideViewPr>
  <p:outlineViewPr>
    <p:cViewPr>
      <p:scale>
        <a:sx n="33" d="100"/>
        <a:sy n="33" d="100"/>
      </p:scale>
      <p:origin x="-48" y="0"/>
    </p:cViewPr>
  </p:outlineViewPr>
  <p:notesTextViewPr>
    <p:cViewPr>
      <p:scale>
        <a:sx n="3" d="2"/>
        <a:sy n="3" d="2"/>
      </p:scale>
      <p:origin x="0" y="0"/>
    </p:cViewPr>
  </p:notesTextViewPr>
  <p:sorterViewPr>
    <p:cViewPr varScale="1">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07/10/2024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07/10/2024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278212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D9112-14D7-A535-7008-16F35BD21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6D55B-8A2A-EAD3-0ED3-E5FD13D8106C}"/>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FD75E1D-3BF4-6388-F9F2-C934BC6B54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5324C5-8AED-735B-9246-A0673EAF8EAB}"/>
              </a:ext>
            </a:extLst>
          </p:cNvPr>
          <p:cNvSpPr>
            <a:spLocks noGrp="1"/>
          </p:cNvSpPr>
          <p:nvPr>
            <p:ph type="sldNum" sz="quarter" idx="5"/>
          </p:nvPr>
        </p:nvSpPr>
        <p:spPr/>
        <p:txBody>
          <a:bodyPr/>
          <a:lstStyle/>
          <a:p>
            <a:fld id="{624B141A-D04E-DD49-88DC-EFA90428BA41}" type="slidenum">
              <a:rPr lang="fr-FR" smtClean="0"/>
              <a:pPr/>
              <a:t>19</a:t>
            </a:fld>
            <a:endParaRPr lang="fr-FR"/>
          </a:p>
        </p:txBody>
      </p:sp>
    </p:spTree>
    <p:extLst>
      <p:ext uri="{BB962C8B-B14F-4D97-AF65-F5344CB8AC3E}">
        <p14:creationId xmlns:p14="http://schemas.microsoft.com/office/powerpoint/2010/main" val="1214884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7" name="Footer Placeholder 4">
            <a:extLst>
              <a:ext uri="{FF2B5EF4-FFF2-40B4-BE49-F238E27FC236}">
                <a16:creationId xmlns:a16="http://schemas.microsoft.com/office/drawing/2014/main" id="{7AF289B4-A20D-8546-820F-224929B92EE9}"/>
              </a:ext>
            </a:extLst>
          </p:cNvPr>
          <p:cNvSpPr>
            <a:spLocks noGrp="1"/>
          </p:cNvSpPr>
          <p:nvPr>
            <p:ph type="ftr" sz="quarter" idx="3"/>
          </p:nvPr>
        </p:nvSpPr>
        <p:spPr>
          <a:xfrm>
            <a:off x="1981200" y="6356350"/>
            <a:ext cx="6550800" cy="360000"/>
          </a:xfrm>
        </p:spPr>
        <p:txBody>
          <a:bodyPr/>
          <a:lstStyle/>
          <a:p>
            <a:r>
              <a:rPr lang="en-US"/>
              <a:t>14th HL-LHC Collaboration Meeting – Genova, 7th October 2024</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7" name="Footer Placeholder 4">
            <a:extLst>
              <a:ext uri="{FF2B5EF4-FFF2-40B4-BE49-F238E27FC236}">
                <a16:creationId xmlns:a16="http://schemas.microsoft.com/office/drawing/2014/main" id="{54243A9A-9BE1-474F-94E0-BE7B890B8669}"/>
              </a:ext>
            </a:extLst>
          </p:cNvPr>
          <p:cNvSpPr>
            <a:spLocks noGrp="1"/>
          </p:cNvSpPr>
          <p:nvPr>
            <p:ph type="ftr" sz="quarter" idx="3"/>
          </p:nvPr>
        </p:nvSpPr>
        <p:spPr>
          <a:xfrm>
            <a:off x="1981200" y="6356350"/>
            <a:ext cx="6550800" cy="360000"/>
          </a:xfrm>
        </p:spPr>
        <p:txBody>
          <a:bodyPr/>
          <a:lstStyle/>
          <a:p>
            <a:r>
              <a:rPr lang="en-US"/>
              <a:t>14th HL-LHC Collaboration Meeting – Genova, 7th October 2024</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
        <p:nvSpPr>
          <p:cNvPr id="10" name="Footer Placeholder 4">
            <a:extLst>
              <a:ext uri="{FF2B5EF4-FFF2-40B4-BE49-F238E27FC236}">
                <a16:creationId xmlns:a16="http://schemas.microsoft.com/office/drawing/2014/main" id="{C2158561-15A4-6C46-8971-CBB5B9C53BFB}"/>
              </a:ext>
            </a:extLst>
          </p:cNvPr>
          <p:cNvSpPr>
            <a:spLocks noGrp="1"/>
          </p:cNvSpPr>
          <p:nvPr>
            <p:ph type="ftr" sz="quarter" idx="13"/>
          </p:nvPr>
        </p:nvSpPr>
        <p:spPr>
          <a:xfrm>
            <a:off x="1981200" y="6356350"/>
            <a:ext cx="6550800" cy="360000"/>
          </a:xfrm>
        </p:spPr>
        <p:txBody>
          <a:bodyPr/>
          <a:lstStyle/>
          <a:p>
            <a:r>
              <a:rPr lang="en-US"/>
              <a:t>14th HL-LHC Collaboration Meeting – Genova, 7th October 2024</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
        <p:nvSpPr>
          <p:cNvPr id="6" name="Footer Placeholder 4">
            <a:extLst>
              <a:ext uri="{FF2B5EF4-FFF2-40B4-BE49-F238E27FC236}">
                <a16:creationId xmlns:a16="http://schemas.microsoft.com/office/drawing/2014/main" id="{BF409759-FF9E-CD40-BCA2-05AD3452F284}"/>
              </a:ext>
            </a:extLst>
          </p:cNvPr>
          <p:cNvSpPr>
            <a:spLocks noGrp="1"/>
          </p:cNvSpPr>
          <p:nvPr>
            <p:ph type="ftr" sz="quarter" idx="3"/>
          </p:nvPr>
        </p:nvSpPr>
        <p:spPr>
          <a:xfrm>
            <a:off x="1981200" y="6356350"/>
            <a:ext cx="6550800" cy="360000"/>
          </a:xfrm>
        </p:spPr>
        <p:txBody>
          <a:bodyPr/>
          <a:lstStyle/>
          <a:p>
            <a:r>
              <a:rPr lang="en-US"/>
              <a:t>14th HL-LHC Collaboration Meeting – Genova, 7th October 2024</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5" name="Footer Placeholder 4">
            <a:extLst>
              <a:ext uri="{FF2B5EF4-FFF2-40B4-BE49-F238E27FC236}">
                <a16:creationId xmlns:a16="http://schemas.microsoft.com/office/drawing/2014/main" id="{6CDC0678-C4FF-EE4B-808D-948246C40338}"/>
              </a:ext>
            </a:extLst>
          </p:cNvPr>
          <p:cNvSpPr>
            <a:spLocks noGrp="1"/>
          </p:cNvSpPr>
          <p:nvPr>
            <p:ph type="ftr" sz="quarter" idx="3"/>
          </p:nvPr>
        </p:nvSpPr>
        <p:spPr>
          <a:xfrm>
            <a:off x="1981200" y="6356350"/>
            <a:ext cx="6550800" cy="360000"/>
          </a:xfrm>
        </p:spPr>
        <p:txBody>
          <a:bodyPr/>
          <a:lstStyle/>
          <a:p>
            <a:r>
              <a:rPr lang="en-US"/>
              <a:t>14th HL-LHC Collaboration Meeting – Genova, 7th October 2024</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8" name="Footer Placeholder 4">
            <a:extLst>
              <a:ext uri="{FF2B5EF4-FFF2-40B4-BE49-F238E27FC236}">
                <a16:creationId xmlns:a16="http://schemas.microsoft.com/office/drawing/2014/main" id="{1AB84FB2-61C3-0F49-99A3-609B4E15E3D8}"/>
              </a:ext>
            </a:extLst>
          </p:cNvPr>
          <p:cNvSpPr>
            <a:spLocks noGrp="1"/>
          </p:cNvSpPr>
          <p:nvPr>
            <p:ph type="ftr" sz="quarter" idx="3"/>
          </p:nvPr>
        </p:nvSpPr>
        <p:spPr>
          <a:xfrm>
            <a:off x="1981200" y="6356350"/>
            <a:ext cx="6550800" cy="360000"/>
          </a:xfrm>
        </p:spPr>
        <p:txBody>
          <a:bodyPr/>
          <a:lstStyle/>
          <a:p>
            <a:r>
              <a:rPr lang="en-US"/>
              <a:t>14th HL-LHC Collaboration Meeting – Genova, 7th October 2024</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 Genova, 7th October 2024</a:t>
            </a:r>
            <a:endParaRPr lang="en-GB"/>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3" Type="http://schemas.openxmlformats.org/officeDocument/2006/relationships/image" Target="../media/image38.jpeg"/><Relationship Id="rId18" Type="http://schemas.openxmlformats.org/officeDocument/2006/relationships/image" Target="../media/image43.jpeg"/><Relationship Id="rId26" Type="http://schemas.openxmlformats.org/officeDocument/2006/relationships/image" Target="../media/image51.jpeg"/><Relationship Id="rId3" Type="http://schemas.openxmlformats.org/officeDocument/2006/relationships/image" Target="../media/image28.jpeg"/><Relationship Id="rId21" Type="http://schemas.openxmlformats.org/officeDocument/2006/relationships/image" Target="../media/image46.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2.jpeg"/><Relationship Id="rId25" Type="http://schemas.openxmlformats.org/officeDocument/2006/relationships/image" Target="../media/image50.jpeg"/><Relationship Id="rId33" Type="http://schemas.openxmlformats.org/officeDocument/2006/relationships/image" Target="../media/image58.jpeg"/><Relationship Id="rId2" Type="http://schemas.openxmlformats.org/officeDocument/2006/relationships/image" Target="../media/image27.jpeg"/><Relationship Id="rId16" Type="http://schemas.openxmlformats.org/officeDocument/2006/relationships/image" Target="../media/image41.jpeg"/><Relationship Id="rId20" Type="http://schemas.openxmlformats.org/officeDocument/2006/relationships/image" Target="../media/image45.jpeg"/><Relationship Id="rId29"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24" Type="http://schemas.openxmlformats.org/officeDocument/2006/relationships/image" Target="../media/image49.jpeg"/><Relationship Id="rId32" Type="http://schemas.openxmlformats.org/officeDocument/2006/relationships/image" Target="../media/image57.jpeg"/><Relationship Id="rId5" Type="http://schemas.openxmlformats.org/officeDocument/2006/relationships/image" Target="../media/image30.jpeg"/><Relationship Id="rId15" Type="http://schemas.openxmlformats.org/officeDocument/2006/relationships/image" Target="../media/image40.jpeg"/><Relationship Id="rId23" Type="http://schemas.openxmlformats.org/officeDocument/2006/relationships/image" Target="../media/image48.jpeg"/><Relationship Id="rId28" Type="http://schemas.openxmlformats.org/officeDocument/2006/relationships/image" Target="../media/image53.jpeg"/><Relationship Id="rId10" Type="http://schemas.openxmlformats.org/officeDocument/2006/relationships/image" Target="../media/image35.jpeg"/><Relationship Id="rId19" Type="http://schemas.openxmlformats.org/officeDocument/2006/relationships/image" Target="../media/image44.jpeg"/><Relationship Id="rId31" Type="http://schemas.openxmlformats.org/officeDocument/2006/relationships/image" Target="../media/image56.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 Id="rId22" Type="http://schemas.openxmlformats.org/officeDocument/2006/relationships/image" Target="../media/image47.jpeg"/><Relationship Id="rId27" Type="http://schemas.openxmlformats.org/officeDocument/2006/relationships/image" Target="../media/image52.jpeg"/><Relationship Id="rId30" Type="http://schemas.openxmlformats.org/officeDocument/2006/relationships/image" Target="../media/image55.jpeg"/><Relationship Id="rId8"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1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11.png"/><Relationship Id="rId7" Type="http://schemas.openxmlformats.org/officeDocument/2006/relationships/image" Target="../media/image81.pn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98915" y="2708920"/>
            <a:ext cx="7200000" cy="1584175"/>
          </a:xfrm>
        </p:spPr>
        <p:txBody>
          <a:bodyPr/>
          <a:lstStyle/>
          <a:p>
            <a:r>
              <a:rPr lang="en-GB" sz="3600" dirty="0"/>
              <a:t>RFD Crab Cavity Contribution from the U.S.</a:t>
            </a:r>
            <a:br>
              <a:rPr lang="en-GB" sz="3600" dirty="0"/>
            </a:br>
            <a:r>
              <a:rPr lang="en-GB" b="0" i="1" dirty="0"/>
              <a:t>Status, Issues and Delivery Dates</a:t>
            </a:r>
            <a:endParaRPr lang="en-GB" sz="3600" b="0" i="1" dirty="0"/>
          </a:p>
        </p:txBody>
      </p:sp>
      <p:sp>
        <p:nvSpPr>
          <p:cNvPr id="3" name="Sous-titre 2"/>
          <p:cNvSpPr>
            <a:spLocks noGrp="1"/>
          </p:cNvSpPr>
          <p:nvPr>
            <p:ph type="subTitle" idx="1"/>
          </p:nvPr>
        </p:nvSpPr>
        <p:spPr/>
        <p:txBody>
          <a:bodyPr>
            <a:normAutofit/>
          </a:bodyPr>
          <a:lstStyle/>
          <a:p>
            <a:r>
              <a:rPr lang="en-GB" dirty="0"/>
              <a:t>Leonardo Ristori – Fermilab</a:t>
            </a:r>
          </a:p>
        </p:txBody>
      </p:sp>
      <p:sp>
        <p:nvSpPr>
          <p:cNvPr id="4" name="Espace réservé du texte 3"/>
          <p:cNvSpPr>
            <a:spLocks noGrp="1"/>
          </p:cNvSpPr>
          <p:nvPr>
            <p:ph type="body" sz="quarter" idx="14"/>
          </p:nvPr>
        </p:nvSpPr>
        <p:spPr>
          <a:xfrm>
            <a:off x="1371600" y="5877272"/>
            <a:ext cx="6480000" cy="349250"/>
          </a:xfrm>
        </p:spPr>
        <p:txBody>
          <a:bodyPr>
            <a:normAutofit/>
          </a:bodyPr>
          <a:lstStyle/>
          <a:p>
            <a:r>
              <a:rPr lang="en-US"/>
              <a:t>14</a:t>
            </a:r>
            <a:r>
              <a:rPr lang="en-US" baseline="30000"/>
              <a:t>th</a:t>
            </a:r>
            <a:r>
              <a:rPr lang="en-US"/>
              <a:t> </a:t>
            </a:r>
            <a:r>
              <a:rPr lang="en-US" dirty="0"/>
              <a:t>HL-LHC Collaboration Meeting </a:t>
            </a:r>
            <a:r>
              <a:rPr lang="en-US"/>
              <a:t>– Genova, 7</a:t>
            </a:r>
            <a:r>
              <a:rPr lang="en-US" baseline="30000"/>
              <a:t>th</a:t>
            </a:r>
            <a:r>
              <a:rPr lang="en-US"/>
              <a:t> October 2024</a:t>
            </a:r>
            <a:endParaRPr lang="en-GB" dirty="0"/>
          </a:p>
        </p:txBody>
      </p:sp>
      <p:pic>
        <p:nvPicPr>
          <p:cNvPr id="9" name="Image 11" descr="HLU-logoN-tit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extLst>
      <p:ext uri="{BB962C8B-B14F-4D97-AF65-F5344CB8AC3E}">
        <p14:creationId xmlns:p14="http://schemas.microsoft.com/office/powerpoint/2010/main" val="277935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DFE67-D28C-8927-9F15-93BE88B15F9F}"/>
              </a:ext>
            </a:extLst>
          </p:cNvPr>
          <p:cNvSpPr>
            <a:spLocks noGrp="1"/>
          </p:cNvSpPr>
          <p:nvPr>
            <p:ph type="title"/>
          </p:nvPr>
        </p:nvSpPr>
        <p:spPr/>
        <p:txBody>
          <a:bodyPr/>
          <a:lstStyle/>
          <a:p>
            <a:r>
              <a:rPr lang="en-US"/>
              <a:t>It Was a Year of Visual Inspections…</a:t>
            </a:r>
          </a:p>
        </p:txBody>
      </p:sp>
      <p:sp>
        <p:nvSpPr>
          <p:cNvPr id="2" name="Slide Number Placeholder 1">
            <a:extLst>
              <a:ext uri="{FF2B5EF4-FFF2-40B4-BE49-F238E27FC236}">
                <a16:creationId xmlns:a16="http://schemas.microsoft.com/office/drawing/2014/main" id="{8388A932-3C87-BC98-B0FA-9F3A964D10F7}"/>
              </a:ext>
            </a:extLst>
          </p:cNvPr>
          <p:cNvSpPr>
            <a:spLocks noGrp="1"/>
          </p:cNvSpPr>
          <p:nvPr>
            <p:ph type="sldNum" sz="quarter" idx="12"/>
          </p:nvPr>
        </p:nvSpPr>
        <p:spPr/>
        <p:txBody>
          <a:bodyPr/>
          <a:lstStyle/>
          <a:p>
            <a:fld id="{BFDCA1C4-9514-7B4F-976F-D92F7E296653}" type="slidenum">
              <a:rPr lang="fr-FR" smtClean="0"/>
              <a:pPr/>
              <a:t>10</a:t>
            </a:fld>
            <a:endParaRPr lang="fr-FR"/>
          </a:p>
        </p:txBody>
      </p:sp>
      <p:sp>
        <p:nvSpPr>
          <p:cNvPr id="3" name="Footer Placeholder 2">
            <a:extLst>
              <a:ext uri="{FF2B5EF4-FFF2-40B4-BE49-F238E27FC236}">
                <a16:creationId xmlns:a16="http://schemas.microsoft.com/office/drawing/2014/main" id="{8B541E11-9904-325A-AA6A-E9C6F35A3D38}"/>
              </a:ext>
            </a:extLst>
          </p:cNvPr>
          <p:cNvSpPr>
            <a:spLocks noGrp="1"/>
          </p:cNvSpPr>
          <p:nvPr>
            <p:ph type="ftr" sz="quarter" idx="3"/>
          </p:nvPr>
        </p:nvSpPr>
        <p:spPr/>
        <p:txBody>
          <a:bodyPr/>
          <a:lstStyle/>
          <a:p>
            <a:r>
              <a:rPr lang="en-US"/>
              <a:t>14th HL-LHC Collaboration Meeting – Genova, 7th October 2024</a:t>
            </a:r>
            <a:endParaRPr lang="en-GB" dirty="0"/>
          </a:p>
        </p:txBody>
      </p:sp>
      <p:pic>
        <p:nvPicPr>
          <p:cNvPr id="19" name="Picture 18" descr="A metal container with a hole&#10;&#10;Description automatically generated">
            <a:extLst>
              <a:ext uri="{FF2B5EF4-FFF2-40B4-BE49-F238E27FC236}">
                <a16:creationId xmlns:a16="http://schemas.microsoft.com/office/drawing/2014/main" id="{3E356F08-35BD-2FFE-E0D3-6983F25DBE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15388" y="2564163"/>
            <a:ext cx="1426654" cy="1069991"/>
          </a:xfrm>
          <a:prstGeom prst="rect">
            <a:avLst/>
          </a:prstGeom>
        </p:spPr>
      </p:pic>
      <p:pic>
        <p:nvPicPr>
          <p:cNvPr id="5" name="Picture 4" descr="A silver object with a hole&#10;&#10;Description automatically generated">
            <a:extLst>
              <a:ext uri="{FF2B5EF4-FFF2-40B4-BE49-F238E27FC236}">
                <a16:creationId xmlns:a16="http://schemas.microsoft.com/office/drawing/2014/main" id="{BE81DC84-CFA6-2C70-C343-81B4F7552C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99477" y="1092733"/>
            <a:ext cx="1426654" cy="1069991"/>
          </a:xfrm>
          <a:prstGeom prst="rect">
            <a:avLst/>
          </a:prstGeom>
        </p:spPr>
      </p:pic>
      <p:pic>
        <p:nvPicPr>
          <p:cNvPr id="7" name="Picture 6" descr="A metal object with a hole&#10;&#10;Description automatically generated">
            <a:extLst>
              <a:ext uri="{FF2B5EF4-FFF2-40B4-BE49-F238E27FC236}">
                <a16:creationId xmlns:a16="http://schemas.microsoft.com/office/drawing/2014/main" id="{A857491F-FC9F-E788-550D-9E642E7E07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662517" y="1092733"/>
            <a:ext cx="1426654" cy="1069991"/>
          </a:xfrm>
          <a:prstGeom prst="rect">
            <a:avLst/>
          </a:prstGeom>
        </p:spPr>
      </p:pic>
      <p:pic>
        <p:nvPicPr>
          <p:cNvPr id="9" name="Picture 8" descr="A metal object with holes&#10;&#10;Description automatically generated">
            <a:extLst>
              <a:ext uri="{FF2B5EF4-FFF2-40B4-BE49-F238E27FC236}">
                <a16:creationId xmlns:a16="http://schemas.microsoft.com/office/drawing/2014/main" id="{200D97A6-860E-C01C-1891-D51C30C6AC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125557" y="1092733"/>
            <a:ext cx="1426654" cy="1069991"/>
          </a:xfrm>
          <a:prstGeom prst="rect">
            <a:avLst/>
          </a:prstGeom>
        </p:spPr>
      </p:pic>
      <p:pic>
        <p:nvPicPr>
          <p:cNvPr id="11" name="Picture 10" descr="A metal object with a hole&#10;&#10;Description automatically generated">
            <a:extLst>
              <a:ext uri="{FF2B5EF4-FFF2-40B4-BE49-F238E27FC236}">
                <a16:creationId xmlns:a16="http://schemas.microsoft.com/office/drawing/2014/main" id="{AFAF8FB8-1CD0-E189-4281-27B4EEDA6A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4588597" y="1092733"/>
            <a:ext cx="1426654" cy="1069991"/>
          </a:xfrm>
          <a:prstGeom prst="rect">
            <a:avLst/>
          </a:prstGeom>
        </p:spPr>
      </p:pic>
      <p:pic>
        <p:nvPicPr>
          <p:cNvPr id="13" name="Picture 12" descr="A metal object with holes&#10;&#10;Description automatically generated">
            <a:extLst>
              <a:ext uri="{FF2B5EF4-FFF2-40B4-BE49-F238E27FC236}">
                <a16:creationId xmlns:a16="http://schemas.microsoft.com/office/drawing/2014/main" id="{9A4BC4E8-8814-6EA1-245A-DF5929025A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6051637" y="1092731"/>
            <a:ext cx="1426654" cy="1069991"/>
          </a:xfrm>
          <a:prstGeom prst="rect">
            <a:avLst/>
          </a:prstGeom>
        </p:spPr>
      </p:pic>
      <p:pic>
        <p:nvPicPr>
          <p:cNvPr id="15" name="Picture 14" descr="A metal object with holes&#10;&#10;Description automatically generated">
            <a:extLst>
              <a:ext uri="{FF2B5EF4-FFF2-40B4-BE49-F238E27FC236}">
                <a16:creationId xmlns:a16="http://schemas.microsoft.com/office/drawing/2014/main" id="{2EA7686E-53AB-6A33-C8BE-53F2979F03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7514677" y="1092731"/>
            <a:ext cx="1426654" cy="1069991"/>
          </a:xfrm>
          <a:prstGeom prst="rect">
            <a:avLst/>
          </a:prstGeom>
        </p:spPr>
      </p:pic>
      <p:pic>
        <p:nvPicPr>
          <p:cNvPr id="17" name="Picture 16" descr="A metal object with a hole&#10;&#10;Description automatically generated">
            <a:extLst>
              <a:ext uri="{FF2B5EF4-FFF2-40B4-BE49-F238E27FC236}">
                <a16:creationId xmlns:a16="http://schemas.microsoft.com/office/drawing/2014/main" id="{7B7B3864-2ACF-FAE7-F8C1-2F45289B050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734473" y="1820457"/>
            <a:ext cx="1426654" cy="1069991"/>
          </a:xfrm>
          <a:prstGeom prst="rect">
            <a:avLst/>
          </a:prstGeom>
        </p:spPr>
      </p:pic>
      <p:pic>
        <p:nvPicPr>
          <p:cNvPr id="23" name="Picture 22" descr="A metal tray with a hole in the middle&#10;&#10;Description automatically generated">
            <a:extLst>
              <a:ext uri="{FF2B5EF4-FFF2-40B4-BE49-F238E27FC236}">
                <a16:creationId xmlns:a16="http://schemas.microsoft.com/office/drawing/2014/main" id="{4976915D-E000-5E0C-8494-327CB4DF29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1678428" y="2564163"/>
            <a:ext cx="1426654" cy="1069991"/>
          </a:xfrm>
          <a:prstGeom prst="rect">
            <a:avLst/>
          </a:prstGeom>
        </p:spPr>
      </p:pic>
      <p:pic>
        <p:nvPicPr>
          <p:cNvPr id="21" name="Picture 20" descr="A metal container with a hole&#10;&#10;Description automatically generated">
            <a:extLst>
              <a:ext uri="{FF2B5EF4-FFF2-40B4-BE49-F238E27FC236}">
                <a16:creationId xmlns:a16="http://schemas.microsoft.com/office/drawing/2014/main" id="{26CE78AD-763F-281E-4172-3B05154BC54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400000">
            <a:off x="2197513" y="1820457"/>
            <a:ext cx="1426654" cy="1069991"/>
          </a:xfrm>
          <a:prstGeom prst="rect">
            <a:avLst/>
          </a:prstGeom>
        </p:spPr>
      </p:pic>
      <p:pic>
        <p:nvPicPr>
          <p:cNvPr id="27" name="Picture 26" descr="A metal object with holes&#10;&#10;Description automatically generated">
            <a:extLst>
              <a:ext uri="{FF2B5EF4-FFF2-40B4-BE49-F238E27FC236}">
                <a16:creationId xmlns:a16="http://schemas.microsoft.com/office/drawing/2014/main" id="{E7427592-348B-BA1E-FD74-2B7A5E3C9C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a:off x="3119056" y="2564163"/>
            <a:ext cx="1426654" cy="1069991"/>
          </a:xfrm>
          <a:prstGeom prst="rect">
            <a:avLst/>
          </a:prstGeom>
        </p:spPr>
      </p:pic>
      <p:pic>
        <p:nvPicPr>
          <p:cNvPr id="25" name="Picture 24" descr="A metal plate with a hole&#10;&#10;Description automatically generated">
            <a:extLst>
              <a:ext uri="{FF2B5EF4-FFF2-40B4-BE49-F238E27FC236}">
                <a16:creationId xmlns:a16="http://schemas.microsoft.com/office/drawing/2014/main" id="{F282B17A-9D0B-5698-4139-67B26FB02F2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5400000">
            <a:off x="3638141" y="1820457"/>
            <a:ext cx="1426654" cy="1069991"/>
          </a:xfrm>
          <a:prstGeom prst="rect">
            <a:avLst/>
          </a:prstGeom>
        </p:spPr>
      </p:pic>
      <p:pic>
        <p:nvPicPr>
          <p:cNvPr id="31" name="Picture 30" descr="A metal bowl with a hole&#10;&#10;Description automatically generated">
            <a:extLst>
              <a:ext uri="{FF2B5EF4-FFF2-40B4-BE49-F238E27FC236}">
                <a16:creationId xmlns:a16="http://schemas.microsoft.com/office/drawing/2014/main" id="{190485A4-8863-4EE0-0055-63DD5104734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5400000">
            <a:off x="4582096" y="2564163"/>
            <a:ext cx="1426654" cy="1069991"/>
          </a:xfrm>
          <a:prstGeom prst="rect">
            <a:avLst/>
          </a:prstGeom>
        </p:spPr>
      </p:pic>
      <p:pic>
        <p:nvPicPr>
          <p:cNvPr id="29" name="Picture 28" descr="A metal object with holes&#10;&#10;Description automatically generated">
            <a:extLst>
              <a:ext uri="{FF2B5EF4-FFF2-40B4-BE49-F238E27FC236}">
                <a16:creationId xmlns:a16="http://schemas.microsoft.com/office/drawing/2014/main" id="{8C19053F-15ED-ABBF-EFA8-17A1AE0BA63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5400000">
            <a:off x="5101181" y="1820457"/>
            <a:ext cx="1426654" cy="1069991"/>
          </a:xfrm>
          <a:prstGeom prst="rect">
            <a:avLst/>
          </a:prstGeom>
        </p:spPr>
      </p:pic>
      <p:pic>
        <p:nvPicPr>
          <p:cNvPr id="37" name="Picture 36" descr="A metal container with a hole&#10;&#10;Description automatically generated">
            <a:extLst>
              <a:ext uri="{FF2B5EF4-FFF2-40B4-BE49-F238E27FC236}">
                <a16:creationId xmlns:a16="http://schemas.microsoft.com/office/drawing/2014/main" id="{3480A4E7-6A7B-454B-9E54-56EF157475B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5400000">
            <a:off x="6043754" y="2554829"/>
            <a:ext cx="1426654" cy="1069991"/>
          </a:xfrm>
          <a:prstGeom prst="rect">
            <a:avLst/>
          </a:prstGeom>
        </p:spPr>
      </p:pic>
      <p:pic>
        <p:nvPicPr>
          <p:cNvPr id="33" name="Picture 32" descr="A metal bowl with a hole in the middle&#10;&#10;Description automatically generated">
            <a:extLst>
              <a:ext uri="{FF2B5EF4-FFF2-40B4-BE49-F238E27FC236}">
                <a16:creationId xmlns:a16="http://schemas.microsoft.com/office/drawing/2014/main" id="{C5F8760C-4002-2AA0-CA5A-BAACF47E7DF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5400000">
            <a:off x="6526776" y="1827102"/>
            <a:ext cx="1426654" cy="1069991"/>
          </a:xfrm>
          <a:prstGeom prst="rect">
            <a:avLst/>
          </a:prstGeom>
        </p:spPr>
      </p:pic>
      <p:pic>
        <p:nvPicPr>
          <p:cNvPr id="35" name="Picture 34" descr="A metal container with a hole in the middle&#10;&#10;Description automatically generated">
            <a:extLst>
              <a:ext uri="{FF2B5EF4-FFF2-40B4-BE49-F238E27FC236}">
                <a16:creationId xmlns:a16="http://schemas.microsoft.com/office/drawing/2014/main" id="{2A352D65-8C29-4B73-6ED4-67FB9D1AAAF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5400000">
            <a:off x="7514677" y="2575873"/>
            <a:ext cx="1426654" cy="1069991"/>
          </a:xfrm>
          <a:prstGeom prst="rect">
            <a:avLst/>
          </a:prstGeom>
        </p:spPr>
      </p:pic>
      <p:pic>
        <p:nvPicPr>
          <p:cNvPr id="38" name="Picture 37" descr="A metal object with a hole in the middle&#10;&#10;Description automatically generated">
            <a:extLst>
              <a:ext uri="{FF2B5EF4-FFF2-40B4-BE49-F238E27FC236}">
                <a16:creationId xmlns:a16="http://schemas.microsoft.com/office/drawing/2014/main" id="{0652CD66-D771-07D8-53F7-7D7A00B05D5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5400000">
            <a:off x="1060076" y="3839139"/>
            <a:ext cx="1272984" cy="954738"/>
          </a:xfrm>
          <a:prstGeom prst="rect">
            <a:avLst/>
          </a:prstGeom>
        </p:spPr>
      </p:pic>
      <p:pic>
        <p:nvPicPr>
          <p:cNvPr id="39" name="Picture 38" descr="A metal object with a hole in the middle&#10;&#10;Description automatically generated">
            <a:extLst>
              <a:ext uri="{FF2B5EF4-FFF2-40B4-BE49-F238E27FC236}">
                <a16:creationId xmlns:a16="http://schemas.microsoft.com/office/drawing/2014/main" id="{3F8F0E15-A191-B5F7-769D-0B841495AA62}"/>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rot="5400000">
            <a:off x="333306" y="4386074"/>
            <a:ext cx="1272984" cy="954738"/>
          </a:xfrm>
          <a:prstGeom prst="rect">
            <a:avLst/>
          </a:prstGeom>
        </p:spPr>
      </p:pic>
      <p:pic>
        <p:nvPicPr>
          <p:cNvPr id="40" name="Picture 39" descr="A metal object with a hole in the middle&#10;&#10;Description automatically generated">
            <a:extLst>
              <a:ext uri="{FF2B5EF4-FFF2-40B4-BE49-F238E27FC236}">
                <a16:creationId xmlns:a16="http://schemas.microsoft.com/office/drawing/2014/main" id="{66F16011-4ABC-F70B-713D-A4548FAB87C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5400000">
            <a:off x="1099459" y="5134539"/>
            <a:ext cx="1272984" cy="954738"/>
          </a:xfrm>
          <a:prstGeom prst="rect">
            <a:avLst/>
          </a:prstGeom>
        </p:spPr>
      </p:pic>
      <p:pic>
        <p:nvPicPr>
          <p:cNvPr id="41" name="Picture 40" descr="A metal object with a hole in the middle&#10;&#10;Description automatically generated">
            <a:extLst>
              <a:ext uri="{FF2B5EF4-FFF2-40B4-BE49-F238E27FC236}">
                <a16:creationId xmlns:a16="http://schemas.microsoft.com/office/drawing/2014/main" id="{5343744D-80DA-D94C-793B-760CB6CA3D9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rot="5400000">
            <a:off x="2628326" y="3836449"/>
            <a:ext cx="1272984" cy="954738"/>
          </a:xfrm>
          <a:prstGeom prst="rect">
            <a:avLst/>
          </a:prstGeom>
        </p:spPr>
      </p:pic>
      <p:pic>
        <p:nvPicPr>
          <p:cNvPr id="42" name="Picture 41" descr="A metal object with a hole in it&#10;&#10;Description automatically generated">
            <a:extLst>
              <a:ext uri="{FF2B5EF4-FFF2-40B4-BE49-F238E27FC236}">
                <a16:creationId xmlns:a16="http://schemas.microsoft.com/office/drawing/2014/main" id="{3270544D-79E9-32DC-60D5-FE7081D4091A}"/>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rot="5400000">
            <a:off x="1901556" y="4386074"/>
            <a:ext cx="1272984" cy="954738"/>
          </a:xfrm>
          <a:prstGeom prst="rect">
            <a:avLst/>
          </a:prstGeom>
        </p:spPr>
      </p:pic>
      <p:pic>
        <p:nvPicPr>
          <p:cNvPr id="43" name="Picture 42" descr="A metal piece with a hole&#10;&#10;Description automatically generated">
            <a:extLst>
              <a:ext uri="{FF2B5EF4-FFF2-40B4-BE49-F238E27FC236}">
                <a16:creationId xmlns:a16="http://schemas.microsoft.com/office/drawing/2014/main" id="{7DA7E217-FF07-3596-0A16-0B422BCC6DBF}"/>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rot="5400000">
            <a:off x="4202851" y="3831070"/>
            <a:ext cx="1272984" cy="954738"/>
          </a:xfrm>
          <a:prstGeom prst="rect">
            <a:avLst/>
          </a:prstGeom>
        </p:spPr>
      </p:pic>
      <p:pic>
        <p:nvPicPr>
          <p:cNvPr id="44" name="Picture 43" descr="A metal object with holes&#10;&#10;Description automatically generated">
            <a:extLst>
              <a:ext uri="{FF2B5EF4-FFF2-40B4-BE49-F238E27FC236}">
                <a16:creationId xmlns:a16="http://schemas.microsoft.com/office/drawing/2014/main" id="{A563AF3B-5115-31E8-4AD7-F5E38FB2642B}"/>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rot="5400000">
            <a:off x="5777376" y="3808667"/>
            <a:ext cx="1272984" cy="954738"/>
          </a:xfrm>
          <a:prstGeom prst="rect">
            <a:avLst/>
          </a:prstGeom>
        </p:spPr>
      </p:pic>
      <p:pic>
        <p:nvPicPr>
          <p:cNvPr id="45" name="Picture 44" descr="A metal object with a hole&#10;&#10;Description automatically generated">
            <a:extLst>
              <a:ext uri="{FF2B5EF4-FFF2-40B4-BE49-F238E27FC236}">
                <a16:creationId xmlns:a16="http://schemas.microsoft.com/office/drawing/2014/main" id="{7D4AB1C7-9384-656D-E727-646E8A6598B8}"/>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rot="5400000">
            <a:off x="7345626" y="3808666"/>
            <a:ext cx="1272984" cy="954738"/>
          </a:xfrm>
          <a:prstGeom prst="rect">
            <a:avLst/>
          </a:prstGeom>
        </p:spPr>
      </p:pic>
      <p:pic>
        <p:nvPicPr>
          <p:cNvPr id="46" name="Picture 45" descr="A metal object with a hole&#10;&#10;Description automatically generated">
            <a:extLst>
              <a:ext uri="{FF2B5EF4-FFF2-40B4-BE49-F238E27FC236}">
                <a16:creationId xmlns:a16="http://schemas.microsoft.com/office/drawing/2014/main" id="{B6BDD21B-BA53-7F0E-31D5-472B0EFC4B23}"/>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5400000">
            <a:off x="3462863" y="4381548"/>
            <a:ext cx="1272984" cy="954738"/>
          </a:xfrm>
          <a:prstGeom prst="rect">
            <a:avLst/>
          </a:prstGeom>
        </p:spPr>
      </p:pic>
      <p:pic>
        <p:nvPicPr>
          <p:cNvPr id="47" name="Picture 46" descr="A metal object with a hole in the middle&#10;&#10;Description automatically generated">
            <a:extLst>
              <a:ext uri="{FF2B5EF4-FFF2-40B4-BE49-F238E27FC236}">
                <a16:creationId xmlns:a16="http://schemas.microsoft.com/office/drawing/2014/main" id="{A0860F01-572B-5247-D652-2F421E3B51F9}"/>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rot="5400000">
            <a:off x="5027976" y="4369937"/>
            <a:ext cx="1272984" cy="954738"/>
          </a:xfrm>
          <a:prstGeom prst="rect">
            <a:avLst/>
          </a:prstGeom>
        </p:spPr>
      </p:pic>
      <p:pic>
        <p:nvPicPr>
          <p:cNvPr id="48" name="Picture 47" descr="A metal object with holes&#10;&#10;Description automatically generated">
            <a:extLst>
              <a:ext uri="{FF2B5EF4-FFF2-40B4-BE49-F238E27FC236}">
                <a16:creationId xmlns:a16="http://schemas.microsoft.com/office/drawing/2014/main" id="{C1CA3817-CA5F-17A8-2974-A2D24604627D}"/>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rot="5400000">
            <a:off x="6596226" y="4363669"/>
            <a:ext cx="1272984" cy="954738"/>
          </a:xfrm>
          <a:prstGeom prst="rect">
            <a:avLst/>
          </a:prstGeom>
        </p:spPr>
      </p:pic>
      <p:pic>
        <p:nvPicPr>
          <p:cNvPr id="49" name="Picture 48" descr="A metal object with a hole in the middle&#10;&#10;Description automatically generated">
            <a:extLst>
              <a:ext uri="{FF2B5EF4-FFF2-40B4-BE49-F238E27FC236}">
                <a16:creationId xmlns:a16="http://schemas.microsoft.com/office/drawing/2014/main" id="{AE02C160-92D1-CEBB-71FB-7FA02CC6C855}"/>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5400000">
            <a:off x="2667709" y="5126470"/>
            <a:ext cx="1272984" cy="954738"/>
          </a:xfrm>
          <a:prstGeom prst="rect">
            <a:avLst/>
          </a:prstGeom>
        </p:spPr>
      </p:pic>
      <p:pic>
        <p:nvPicPr>
          <p:cNvPr id="50" name="Picture 49" descr="A metal object with a hole in it&#10;&#10;Description automatically generated">
            <a:extLst>
              <a:ext uri="{FF2B5EF4-FFF2-40B4-BE49-F238E27FC236}">
                <a16:creationId xmlns:a16="http://schemas.microsoft.com/office/drawing/2014/main" id="{3F9A3806-1ABE-1DAE-2445-B4580339286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5400000">
            <a:off x="4229684" y="5126470"/>
            <a:ext cx="1272984" cy="954738"/>
          </a:xfrm>
          <a:prstGeom prst="rect">
            <a:avLst/>
          </a:prstGeom>
        </p:spPr>
      </p:pic>
      <p:pic>
        <p:nvPicPr>
          <p:cNvPr id="51" name="Picture 50" descr="A metal object with a hole in it&#10;&#10;Description automatically generated">
            <a:extLst>
              <a:ext uri="{FF2B5EF4-FFF2-40B4-BE49-F238E27FC236}">
                <a16:creationId xmlns:a16="http://schemas.microsoft.com/office/drawing/2014/main" id="{BE7209EC-D127-56CB-1BCC-3F09A9BA4366}"/>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rot="5400000">
            <a:off x="5791659" y="5126469"/>
            <a:ext cx="1272984" cy="954738"/>
          </a:xfrm>
          <a:prstGeom prst="rect">
            <a:avLst/>
          </a:prstGeom>
        </p:spPr>
      </p:pic>
      <p:pic>
        <p:nvPicPr>
          <p:cNvPr id="52" name="Picture 51" descr="A metal object with a hole&#10;&#10;Description automatically generated">
            <a:extLst>
              <a:ext uri="{FF2B5EF4-FFF2-40B4-BE49-F238E27FC236}">
                <a16:creationId xmlns:a16="http://schemas.microsoft.com/office/drawing/2014/main" id="{4F722258-F862-BCC3-D0F5-A046F219278E}"/>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rot="5400000">
            <a:off x="7348255" y="5126469"/>
            <a:ext cx="1272984" cy="954738"/>
          </a:xfrm>
          <a:prstGeom prst="rect">
            <a:avLst/>
          </a:prstGeom>
        </p:spPr>
      </p:pic>
    </p:spTree>
    <p:extLst>
      <p:ext uri="{BB962C8B-B14F-4D97-AF65-F5344CB8AC3E}">
        <p14:creationId xmlns:p14="http://schemas.microsoft.com/office/powerpoint/2010/main" val="2789921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BBF00F1-8EFB-4E50-DB8E-638855C5388B}"/>
              </a:ext>
            </a:extLst>
          </p:cNvPr>
          <p:cNvGrpSpPr/>
          <p:nvPr/>
        </p:nvGrpSpPr>
        <p:grpSpPr>
          <a:xfrm>
            <a:off x="5814279" y="3073936"/>
            <a:ext cx="3203891" cy="3152753"/>
            <a:chOff x="7832252" y="2225359"/>
            <a:chExt cx="4219499" cy="4152151"/>
          </a:xfrm>
        </p:grpSpPr>
        <p:pic>
          <p:nvPicPr>
            <p:cNvPr id="10" name="Picture 9" descr="Diagram, engineering drawing&#10;&#10;Description automatically generated">
              <a:extLst>
                <a:ext uri="{FF2B5EF4-FFF2-40B4-BE49-F238E27FC236}">
                  <a16:creationId xmlns:a16="http://schemas.microsoft.com/office/drawing/2014/main" id="{EE8138A9-1CB0-732A-6BBF-AC9728F276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9377975" y="1217049"/>
              <a:ext cx="1665465" cy="3682086"/>
            </a:xfrm>
            <a:prstGeom prst="rect">
              <a:avLst/>
            </a:prstGeom>
          </p:spPr>
        </p:pic>
        <p:pic>
          <p:nvPicPr>
            <p:cNvPr id="11" name="Picture 10" descr="Diagram, engineering drawing&#10;&#10;Description automatically generated">
              <a:extLst>
                <a:ext uri="{FF2B5EF4-FFF2-40B4-BE49-F238E27FC236}">
                  <a16:creationId xmlns:a16="http://schemas.microsoft.com/office/drawing/2014/main" id="{F4116523-8B02-CB2C-B00C-14B24167FD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2252" y="4134198"/>
              <a:ext cx="3682086" cy="2243312"/>
            </a:xfrm>
            <a:prstGeom prst="rect">
              <a:avLst/>
            </a:prstGeom>
          </p:spPr>
        </p:pic>
        <p:sp>
          <p:nvSpPr>
            <p:cNvPr id="17" name="Rectangle: Rounded Corners 18">
              <a:extLst>
                <a:ext uri="{FF2B5EF4-FFF2-40B4-BE49-F238E27FC236}">
                  <a16:creationId xmlns:a16="http://schemas.microsoft.com/office/drawing/2014/main" id="{D76D3B5C-CB3A-1B69-5700-CBC28207F6FD}"/>
                </a:ext>
              </a:extLst>
            </p:cNvPr>
            <p:cNvSpPr/>
            <p:nvPr/>
          </p:nvSpPr>
          <p:spPr>
            <a:xfrm>
              <a:off x="10809282" y="3382119"/>
              <a:ext cx="485577" cy="32319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F0"/>
                </a:solidFill>
              </a:endParaRPr>
            </a:p>
          </p:txBody>
        </p:sp>
        <p:sp>
          <p:nvSpPr>
            <p:cNvPr id="18" name="TextBox 17">
              <a:extLst>
                <a:ext uri="{FF2B5EF4-FFF2-40B4-BE49-F238E27FC236}">
                  <a16:creationId xmlns:a16="http://schemas.microsoft.com/office/drawing/2014/main" id="{B2645E65-064F-A56A-493F-33B7A2ECBC2C}"/>
                </a:ext>
              </a:extLst>
            </p:cNvPr>
            <p:cNvSpPr txBox="1"/>
            <p:nvPr/>
          </p:nvSpPr>
          <p:spPr>
            <a:xfrm>
              <a:off x="11244007" y="3489345"/>
              <a:ext cx="312906" cy="369332"/>
            </a:xfrm>
            <a:prstGeom prst="rect">
              <a:avLst/>
            </a:prstGeom>
            <a:noFill/>
          </p:spPr>
          <p:txBody>
            <a:bodyPr wrap="square" rtlCol="0">
              <a:spAutoFit/>
            </a:bodyPr>
            <a:lstStyle/>
            <a:p>
              <a:r>
                <a:rPr lang="en-US" dirty="0">
                  <a:solidFill>
                    <a:srgbClr val="FF0000"/>
                  </a:solidFill>
                </a:rPr>
                <a:t>2</a:t>
              </a:r>
            </a:p>
          </p:txBody>
        </p:sp>
        <p:sp>
          <p:nvSpPr>
            <p:cNvPr id="19" name="Rectangle: Rounded Corners 20">
              <a:extLst>
                <a:ext uri="{FF2B5EF4-FFF2-40B4-BE49-F238E27FC236}">
                  <a16:creationId xmlns:a16="http://schemas.microsoft.com/office/drawing/2014/main" id="{815CBD06-7F4D-BDB2-92C8-63D165F3BAA3}"/>
                </a:ext>
              </a:extLst>
            </p:cNvPr>
            <p:cNvSpPr/>
            <p:nvPr/>
          </p:nvSpPr>
          <p:spPr>
            <a:xfrm>
              <a:off x="9073505" y="4198439"/>
              <a:ext cx="787812" cy="289590"/>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963C"/>
                </a:solidFill>
              </a:endParaRPr>
            </a:p>
          </p:txBody>
        </p:sp>
        <p:sp>
          <p:nvSpPr>
            <p:cNvPr id="20" name="Rectangle: Rounded Corners 21">
              <a:extLst>
                <a:ext uri="{FF2B5EF4-FFF2-40B4-BE49-F238E27FC236}">
                  <a16:creationId xmlns:a16="http://schemas.microsoft.com/office/drawing/2014/main" id="{521BCD71-07A3-9679-AEC6-C8F14B1E306D}"/>
                </a:ext>
              </a:extLst>
            </p:cNvPr>
            <p:cNvSpPr/>
            <p:nvPr/>
          </p:nvSpPr>
          <p:spPr>
            <a:xfrm>
              <a:off x="10238371" y="4185260"/>
              <a:ext cx="1004525" cy="688679"/>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963C"/>
                </a:solidFill>
              </a:endParaRPr>
            </a:p>
          </p:txBody>
        </p:sp>
        <p:sp>
          <p:nvSpPr>
            <p:cNvPr id="21" name="TextBox 20">
              <a:extLst>
                <a:ext uri="{FF2B5EF4-FFF2-40B4-BE49-F238E27FC236}">
                  <a16:creationId xmlns:a16="http://schemas.microsoft.com/office/drawing/2014/main" id="{B0802B2C-98C7-069F-ED1B-B6BE99CFCEA3}"/>
                </a:ext>
              </a:extLst>
            </p:cNvPr>
            <p:cNvSpPr txBox="1"/>
            <p:nvPr/>
          </p:nvSpPr>
          <p:spPr>
            <a:xfrm>
              <a:off x="8693209" y="4097943"/>
              <a:ext cx="312905" cy="369332"/>
            </a:xfrm>
            <a:prstGeom prst="rect">
              <a:avLst/>
            </a:prstGeom>
            <a:noFill/>
          </p:spPr>
          <p:txBody>
            <a:bodyPr wrap="square" rtlCol="0">
              <a:spAutoFit/>
            </a:bodyPr>
            <a:lstStyle/>
            <a:p>
              <a:r>
                <a:rPr lang="en-US" dirty="0">
                  <a:solidFill>
                    <a:srgbClr val="009051"/>
                  </a:solidFill>
                </a:rPr>
                <a:t>4</a:t>
              </a:r>
            </a:p>
          </p:txBody>
        </p:sp>
        <p:sp>
          <p:nvSpPr>
            <p:cNvPr id="22" name="TextBox 21">
              <a:extLst>
                <a:ext uri="{FF2B5EF4-FFF2-40B4-BE49-F238E27FC236}">
                  <a16:creationId xmlns:a16="http://schemas.microsoft.com/office/drawing/2014/main" id="{34B5FAF4-72EB-9AAA-6206-7707D9B970CB}"/>
                </a:ext>
              </a:extLst>
            </p:cNvPr>
            <p:cNvSpPr txBox="1"/>
            <p:nvPr/>
          </p:nvSpPr>
          <p:spPr>
            <a:xfrm>
              <a:off x="11211654" y="4198775"/>
              <a:ext cx="312906" cy="369332"/>
            </a:xfrm>
            <a:prstGeom prst="rect">
              <a:avLst/>
            </a:prstGeom>
            <a:noFill/>
          </p:spPr>
          <p:txBody>
            <a:bodyPr wrap="square" rtlCol="0">
              <a:spAutoFit/>
            </a:bodyPr>
            <a:lstStyle/>
            <a:p>
              <a:r>
                <a:rPr lang="en-US" dirty="0">
                  <a:solidFill>
                    <a:srgbClr val="009051"/>
                  </a:solidFill>
                </a:rPr>
                <a:t>4</a:t>
              </a:r>
            </a:p>
          </p:txBody>
        </p:sp>
        <p:sp>
          <p:nvSpPr>
            <p:cNvPr id="25" name="Rectangle: Rounded Corners 5">
              <a:extLst>
                <a:ext uri="{FF2B5EF4-FFF2-40B4-BE49-F238E27FC236}">
                  <a16:creationId xmlns:a16="http://schemas.microsoft.com/office/drawing/2014/main" id="{8CBE1AA9-68CC-7EA4-9A6B-256450FED802}"/>
                </a:ext>
              </a:extLst>
            </p:cNvPr>
            <p:cNvSpPr/>
            <p:nvPr/>
          </p:nvSpPr>
          <p:spPr>
            <a:xfrm>
              <a:off x="11161983" y="4938517"/>
              <a:ext cx="312906" cy="585448"/>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F0"/>
                </a:solidFill>
              </a:endParaRPr>
            </a:p>
          </p:txBody>
        </p:sp>
        <p:sp>
          <p:nvSpPr>
            <p:cNvPr id="26" name="TextBox 25">
              <a:extLst>
                <a:ext uri="{FF2B5EF4-FFF2-40B4-BE49-F238E27FC236}">
                  <a16:creationId xmlns:a16="http://schemas.microsoft.com/office/drawing/2014/main" id="{CA8B26DB-4091-0DD1-97FA-30AE7454C598}"/>
                </a:ext>
              </a:extLst>
            </p:cNvPr>
            <p:cNvSpPr txBox="1"/>
            <p:nvPr/>
          </p:nvSpPr>
          <p:spPr>
            <a:xfrm>
              <a:off x="11417294" y="5046575"/>
              <a:ext cx="312906" cy="369332"/>
            </a:xfrm>
            <a:prstGeom prst="rect">
              <a:avLst/>
            </a:prstGeom>
            <a:noFill/>
          </p:spPr>
          <p:txBody>
            <a:bodyPr wrap="square" rtlCol="0">
              <a:spAutoFit/>
            </a:bodyPr>
            <a:lstStyle/>
            <a:p>
              <a:r>
                <a:rPr lang="en-US" dirty="0">
                  <a:solidFill>
                    <a:srgbClr val="FF0000"/>
                  </a:solidFill>
                </a:rPr>
                <a:t>2</a:t>
              </a:r>
            </a:p>
          </p:txBody>
        </p:sp>
      </p:grpSp>
      <p:sp>
        <p:nvSpPr>
          <p:cNvPr id="4" name="Slide Number Placeholder 3">
            <a:extLst>
              <a:ext uri="{FF2B5EF4-FFF2-40B4-BE49-F238E27FC236}">
                <a16:creationId xmlns:a16="http://schemas.microsoft.com/office/drawing/2014/main" id="{1D23E14A-F2D2-9FCE-C3E0-60CE49F18E4B}"/>
              </a:ext>
            </a:extLst>
          </p:cNvPr>
          <p:cNvSpPr>
            <a:spLocks noGrp="1"/>
          </p:cNvSpPr>
          <p:nvPr>
            <p:ph type="sldNum" sz="quarter" idx="12"/>
          </p:nvPr>
        </p:nvSpPr>
        <p:spPr/>
        <p:txBody>
          <a:bodyPr/>
          <a:lstStyle/>
          <a:p>
            <a:fld id="{BFDCA1C4-9514-7B4F-976F-D92F7E296653}" type="slidenum">
              <a:rPr lang="fr-FR" smtClean="0"/>
              <a:pPr/>
              <a:t>11</a:t>
            </a:fld>
            <a:endParaRPr lang="fr-FR" dirty="0"/>
          </a:p>
        </p:txBody>
      </p:sp>
      <p:sp>
        <p:nvSpPr>
          <p:cNvPr id="5" name="Footer Placeholder 4">
            <a:extLst>
              <a:ext uri="{FF2B5EF4-FFF2-40B4-BE49-F238E27FC236}">
                <a16:creationId xmlns:a16="http://schemas.microsoft.com/office/drawing/2014/main" id="{2625623F-AA72-3BB4-E1CE-CECD2617D058}"/>
              </a:ext>
            </a:extLst>
          </p:cNvPr>
          <p:cNvSpPr>
            <a:spLocks noGrp="1"/>
          </p:cNvSpPr>
          <p:nvPr>
            <p:ph type="ftr" sz="quarter" idx="3"/>
          </p:nvPr>
        </p:nvSpPr>
        <p:spPr/>
        <p:txBody>
          <a:bodyPr/>
          <a:lstStyle/>
          <a:p>
            <a:r>
              <a:rPr lang="en-US"/>
              <a:t>14th HL-LHC Collaboration Meeting – Genova, 7th October 2024</a:t>
            </a:r>
            <a:endParaRPr lang="en-GB" dirty="0"/>
          </a:p>
        </p:txBody>
      </p:sp>
      <p:sp>
        <p:nvSpPr>
          <p:cNvPr id="6" name="Title 1">
            <a:extLst>
              <a:ext uri="{FF2B5EF4-FFF2-40B4-BE49-F238E27FC236}">
                <a16:creationId xmlns:a16="http://schemas.microsoft.com/office/drawing/2014/main" id="{85067FC6-0526-B431-F45B-43C6140E43FD}"/>
              </a:ext>
            </a:extLst>
          </p:cNvPr>
          <p:cNvSpPr>
            <a:spLocks noGrp="1"/>
          </p:cNvSpPr>
          <p:nvPr>
            <p:ph type="title"/>
          </p:nvPr>
        </p:nvSpPr>
        <p:spPr>
          <a:xfrm>
            <a:off x="0" y="0"/>
            <a:ext cx="9144000" cy="720000"/>
          </a:xfrm>
        </p:spPr>
        <p:txBody>
          <a:bodyPr/>
          <a:lstStyle/>
          <a:p>
            <a:r>
              <a:rPr lang="en-US"/>
              <a:t>Fabrication Challenges at Zanon</a:t>
            </a:r>
            <a:endParaRPr lang="en-US" i="1" dirty="0"/>
          </a:p>
        </p:txBody>
      </p:sp>
      <p:sp>
        <p:nvSpPr>
          <p:cNvPr id="7" name="Content Placeholder 2">
            <a:extLst>
              <a:ext uri="{FF2B5EF4-FFF2-40B4-BE49-F238E27FC236}">
                <a16:creationId xmlns:a16="http://schemas.microsoft.com/office/drawing/2014/main" id="{A8CC517C-7592-D5DE-5C39-E7D71736D51F}"/>
              </a:ext>
            </a:extLst>
          </p:cNvPr>
          <p:cNvSpPr>
            <a:spLocks noGrp="1"/>
          </p:cNvSpPr>
          <p:nvPr>
            <p:ph idx="1"/>
          </p:nvPr>
        </p:nvSpPr>
        <p:spPr>
          <a:xfrm>
            <a:off x="581595" y="902844"/>
            <a:ext cx="7950405" cy="2301765"/>
          </a:xfrm>
        </p:spPr>
        <p:txBody>
          <a:bodyPr vert="horz" lIns="0" tIns="0" rIns="0" bIns="0" rtlCol="0" anchor="t">
            <a:normAutofit fontScale="85000" lnSpcReduction="20000"/>
          </a:bodyPr>
          <a:lstStyle/>
          <a:p>
            <a:r>
              <a:rPr lang="en-US" sz="2400">
                <a:cs typeface="Arial"/>
              </a:rPr>
              <a:t>Arguably this SRF cavity is one of the most complex to build and has some of the tightest tolerances compared to others.</a:t>
            </a:r>
          </a:p>
          <a:p>
            <a:r>
              <a:rPr lang="en-US" sz="2400">
                <a:cs typeface="Arial"/>
              </a:rPr>
              <a:t>Rework activities are often necessary to achieve requirements.</a:t>
            </a:r>
            <a:endParaRPr lang="en-US" sz="2400" dirty="0">
              <a:cs typeface="Arial"/>
            </a:endParaRPr>
          </a:p>
          <a:p>
            <a:pPr lvl="1">
              <a:buFont typeface="Wingdings" pitchFamily="2" charset="2"/>
              <a:buChar char="§"/>
            </a:pPr>
            <a:r>
              <a:rPr lang="en-US" sz="2000"/>
              <a:t>Geometrical </a:t>
            </a:r>
            <a:r>
              <a:rPr lang="en-US" sz="2000" dirty="0"/>
              <a:t>tolerances on stamped/coined subcomponents (pole &amp; waveguides in particular)</a:t>
            </a:r>
            <a:endParaRPr lang="en-US" sz="2000" dirty="0">
              <a:cs typeface="Arial"/>
            </a:endParaRPr>
          </a:p>
          <a:p>
            <a:pPr lvl="1">
              <a:buFont typeface="Wingdings" pitchFamily="2" charset="2"/>
              <a:buChar char="§"/>
            </a:pPr>
            <a:r>
              <a:rPr lang="en-US" sz="2000" dirty="0"/>
              <a:t>Complex EBW between </a:t>
            </a:r>
            <a:r>
              <a:rPr lang="en-US" sz="2000" i="1" u="sng" dirty="0"/>
              <a:t>Half Main Body</a:t>
            </a:r>
            <a:r>
              <a:rPr lang="en-US" sz="2000" dirty="0"/>
              <a:t> sub-components and </a:t>
            </a:r>
            <a:r>
              <a:rPr lang="en-US" sz="2000" i="1" u="sng" dirty="0"/>
              <a:t>Waveguides Boxes-End Caps</a:t>
            </a:r>
          </a:p>
          <a:p>
            <a:pPr lvl="1">
              <a:buFont typeface="Wingdings" pitchFamily="2" charset="2"/>
              <a:buChar char="§"/>
            </a:pPr>
            <a:r>
              <a:rPr lang="en-US" sz="2000" dirty="0"/>
              <a:t>Alignment between </a:t>
            </a:r>
            <a:r>
              <a:rPr lang="en-US" sz="2000" i="1" u="sng" dirty="0"/>
              <a:t>End Groups-Main Body</a:t>
            </a:r>
            <a:r>
              <a:rPr lang="en-US" sz="2000" dirty="0"/>
              <a:t> during </a:t>
            </a:r>
            <a:r>
              <a:rPr lang="en-US" sz="2000"/>
              <a:t>final EBW</a:t>
            </a:r>
          </a:p>
          <a:p>
            <a:pPr lvl="1">
              <a:buFont typeface="Wingdings" pitchFamily="2" charset="2"/>
              <a:buChar char="§"/>
            </a:pPr>
            <a:r>
              <a:rPr lang="en-US" sz="2000"/>
              <a:t>Non straightforward behavior of cavity, and components during reshaping.</a:t>
            </a:r>
            <a:endParaRPr lang="en-US" sz="2000" dirty="0"/>
          </a:p>
        </p:txBody>
      </p:sp>
      <p:grpSp>
        <p:nvGrpSpPr>
          <p:cNvPr id="28" name="Group 27">
            <a:extLst>
              <a:ext uri="{FF2B5EF4-FFF2-40B4-BE49-F238E27FC236}">
                <a16:creationId xmlns:a16="http://schemas.microsoft.com/office/drawing/2014/main" id="{A3045D56-32FB-AF9F-E143-89D43A63DA83}"/>
              </a:ext>
            </a:extLst>
          </p:cNvPr>
          <p:cNvGrpSpPr/>
          <p:nvPr/>
        </p:nvGrpSpPr>
        <p:grpSpPr>
          <a:xfrm>
            <a:off x="49768" y="3345471"/>
            <a:ext cx="5735455" cy="2609684"/>
            <a:chOff x="845558" y="2710012"/>
            <a:chExt cx="6872897" cy="3127231"/>
          </a:xfrm>
        </p:grpSpPr>
        <p:pic>
          <p:nvPicPr>
            <p:cNvPr id="8" name="Picture 7" descr="Diagram, engineering drawing&#10;&#10;Description automatically generated">
              <a:extLst>
                <a:ext uri="{FF2B5EF4-FFF2-40B4-BE49-F238E27FC236}">
                  <a16:creationId xmlns:a16="http://schemas.microsoft.com/office/drawing/2014/main" id="{EEF0A44B-F938-BE08-C5C4-DC5C054884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79" t="1260" r="1453" b="2684"/>
            <a:stretch/>
          </p:blipFill>
          <p:spPr>
            <a:xfrm>
              <a:off x="1061145" y="2710012"/>
              <a:ext cx="6405311" cy="3127231"/>
            </a:xfrm>
            <a:prstGeom prst="rect">
              <a:avLst/>
            </a:prstGeom>
            <a:effectLst/>
          </p:spPr>
        </p:pic>
        <p:sp>
          <p:nvSpPr>
            <p:cNvPr id="9" name="Rectangle: Rounded Corners 8">
              <a:extLst>
                <a:ext uri="{FF2B5EF4-FFF2-40B4-BE49-F238E27FC236}">
                  <a16:creationId xmlns:a16="http://schemas.microsoft.com/office/drawing/2014/main" id="{450A09A6-846A-1483-5A0C-2F54F8E680A4}"/>
                </a:ext>
              </a:extLst>
            </p:cNvPr>
            <p:cNvSpPr/>
            <p:nvPr/>
          </p:nvSpPr>
          <p:spPr>
            <a:xfrm>
              <a:off x="3630481" y="4111379"/>
              <a:ext cx="792785" cy="436561"/>
            </a:xfrm>
            <a:prstGeom prst="roundRect">
              <a:avLst/>
            </a:prstGeom>
            <a:noFill/>
            <a:ln w="19050">
              <a:solidFill>
                <a:srgbClr val="FB96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963C"/>
                </a:solidFill>
              </a:endParaRPr>
            </a:p>
          </p:txBody>
        </p:sp>
        <p:sp>
          <p:nvSpPr>
            <p:cNvPr id="12" name="TextBox 11">
              <a:extLst>
                <a:ext uri="{FF2B5EF4-FFF2-40B4-BE49-F238E27FC236}">
                  <a16:creationId xmlns:a16="http://schemas.microsoft.com/office/drawing/2014/main" id="{E8C9B667-D569-77D4-2FF1-EB7C39BF1D3B}"/>
                </a:ext>
              </a:extLst>
            </p:cNvPr>
            <p:cNvSpPr txBox="1"/>
            <p:nvPr/>
          </p:nvSpPr>
          <p:spPr>
            <a:xfrm>
              <a:off x="4414890" y="4149958"/>
              <a:ext cx="312906" cy="369332"/>
            </a:xfrm>
            <a:prstGeom prst="rect">
              <a:avLst/>
            </a:prstGeom>
            <a:noFill/>
          </p:spPr>
          <p:txBody>
            <a:bodyPr wrap="square" rtlCol="0">
              <a:spAutoFit/>
            </a:bodyPr>
            <a:lstStyle/>
            <a:p>
              <a:r>
                <a:rPr lang="en-US" dirty="0">
                  <a:solidFill>
                    <a:srgbClr val="FB963C"/>
                  </a:solidFill>
                </a:rPr>
                <a:t>1</a:t>
              </a:r>
            </a:p>
          </p:txBody>
        </p:sp>
        <p:sp>
          <p:nvSpPr>
            <p:cNvPr id="13" name="Rectangle: Rounded Corners 14">
              <a:extLst>
                <a:ext uri="{FF2B5EF4-FFF2-40B4-BE49-F238E27FC236}">
                  <a16:creationId xmlns:a16="http://schemas.microsoft.com/office/drawing/2014/main" id="{239EC709-F90E-E1F7-6340-43F14ECC7158}"/>
                </a:ext>
              </a:extLst>
            </p:cNvPr>
            <p:cNvSpPr/>
            <p:nvPr/>
          </p:nvSpPr>
          <p:spPr>
            <a:xfrm>
              <a:off x="1096432" y="4418786"/>
              <a:ext cx="529167" cy="401908"/>
            </a:xfrm>
            <a:prstGeom prst="roundRect">
              <a:avLst/>
            </a:prstGeom>
            <a:noFill/>
            <a:ln w="190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B963C"/>
                </a:solidFill>
              </a:endParaRPr>
            </a:p>
          </p:txBody>
        </p:sp>
        <p:sp>
          <p:nvSpPr>
            <p:cNvPr id="14" name="Rectangle: Rounded Corners 15">
              <a:extLst>
                <a:ext uri="{FF2B5EF4-FFF2-40B4-BE49-F238E27FC236}">
                  <a16:creationId xmlns:a16="http://schemas.microsoft.com/office/drawing/2014/main" id="{ADEB8F2B-9DB2-BA90-1523-E7EBB5842F2A}"/>
                </a:ext>
              </a:extLst>
            </p:cNvPr>
            <p:cNvSpPr/>
            <p:nvPr/>
          </p:nvSpPr>
          <p:spPr>
            <a:xfrm>
              <a:off x="6799145" y="4829198"/>
              <a:ext cx="646145" cy="401908"/>
            </a:xfrm>
            <a:prstGeom prst="roundRect">
              <a:avLst/>
            </a:prstGeom>
            <a:noFill/>
            <a:ln w="190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B963C"/>
                </a:solidFill>
              </a:endParaRPr>
            </a:p>
          </p:txBody>
        </p:sp>
        <p:sp>
          <p:nvSpPr>
            <p:cNvPr id="15" name="TextBox 14">
              <a:extLst>
                <a:ext uri="{FF2B5EF4-FFF2-40B4-BE49-F238E27FC236}">
                  <a16:creationId xmlns:a16="http://schemas.microsoft.com/office/drawing/2014/main" id="{AA84FEA3-A934-9114-A68A-0E6AC215545C}"/>
                </a:ext>
              </a:extLst>
            </p:cNvPr>
            <p:cNvSpPr txBox="1"/>
            <p:nvPr/>
          </p:nvSpPr>
          <p:spPr>
            <a:xfrm>
              <a:off x="845558" y="4420026"/>
              <a:ext cx="312906" cy="369332"/>
            </a:xfrm>
            <a:prstGeom prst="rect">
              <a:avLst/>
            </a:prstGeom>
            <a:noFill/>
            <a:ln>
              <a:noFill/>
            </a:ln>
          </p:spPr>
          <p:txBody>
            <a:bodyPr wrap="square" rtlCol="0">
              <a:spAutoFit/>
            </a:bodyPr>
            <a:lstStyle/>
            <a:p>
              <a:r>
                <a:rPr lang="en-US" dirty="0">
                  <a:solidFill>
                    <a:srgbClr val="00B0F0"/>
                  </a:solidFill>
                </a:rPr>
                <a:t>3</a:t>
              </a:r>
            </a:p>
          </p:txBody>
        </p:sp>
        <p:sp>
          <p:nvSpPr>
            <p:cNvPr id="16" name="TextBox 15">
              <a:extLst>
                <a:ext uri="{FF2B5EF4-FFF2-40B4-BE49-F238E27FC236}">
                  <a16:creationId xmlns:a16="http://schemas.microsoft.com/office/drawing/2014/main" id="{38005488-6990-5C7A-E363-D6F4CF6BB782}"/>
                </a:ext>
              </a:extLst>
            </p:cNvPr>
            <p:cNvSpPr txBox="1"/>
            <p:nvPr/>
          </p:nvSpPr>
          <p:spPr>
            <a:xfrm>
              <a:off x="7405549" y="5090373"/>
              <a:ext cx="312906" cy="369332"/>
            </a:xfrm>
            <a:prstGeom prst="rect">
              <a:avLst/>
            </a:prstGeom>
            <a:noFill/>
            <a:ln>
              <a:noFill/>
            </a:ln>
          </p:spPr>
          <p:txBody>
            <a:bodyPr wrap="square" rtlCol="0">
              <a:spAutoFit/>
            </a:bodyPr>
            <a:lstStyle/>
            <a:p>
              <a:r>
                <a:rPr lang="en-US" dirty="0">
                  <a:solidFill>
                    <a:srgbClr val="00B0F0"/>
                  </a:solidFill>
                </a:rPr>
                <a:t>3</a:t>
              </a:r>
            </a:p>
          </p:txBody>
        </p:sp>
        <p:sp>
          <p:nvSpPr>
            <p:cNvPr id="23" name="Rectangle: Rounded Corners 25">
              <a:extLst>
                <a:ext uri="{FF2B5EF4-FFF2-40B4-BE49-F238E27FC236}">
                  <a16:creationId xmlns:a16="http://schemas.microsoft.com/office/drawing/2014/main" id="{FE6378C9-03E9-B39F-105B-7616F665A2A7}"/>
                </a:ext>
              </a:extLst>
            </p:cNvPr>
            <p:cNvSpPr/>
            <p:nvPr/>
          </p:nvSpPr>
          <p:spPr>
            <a:xfrm>
              <a:off x="5759892" y="3517106"/>
              <a:ext cx="1039253" cy="439276"/>
            </a:xfrm>
            <a:prstGeom prst="roundRect">
              <a:avLst/>
            </a:prstGeom>
            <a:noFill/>
            <a:ln w="19050">
              <a:solidFill>
                <a:srgbClr val="FB96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963C"/>
                </a:solidFill>
              </a:endParaRPr>
            </a:p>
          </p:txBody>
        </p:sp>
        <p:sp>
          <p:nvSpPr>
            <p:cNvPr id="24" name="TextBox 23">
              <a:extLst>
                <a:ext uri="{FF2B5EF4-FFF2-40B4-BE49-F238E27FC236}">
                  <a16:creationId xmlns:a16="http://schemas.microsoft.com/office/drawing/2014/main" id="{9AC60377-7FE9-D942-595A-60AC2C1F5661}"/>
                </a:ext>
              </a:extLst>
            </p:cNvPr>
            <p:cNvSpPr txBox="1"/>
            <p:nvPr/>
          </p:nvSpPr>
          <p:spPr>
            <a:xfrm>
              <a:off x="6642692" y="3214644"/>
              <a:ext cx="312906" cy="369332"/>
            </a:xfrm>
            <a:prstGeom prst="rect">
              <a:avLst/>
            </a:prstGeom>
            <a:noFill/>
          </p:spPr>
          <p:txBody>
            <a:bodyPr wrap="square" rtlCol="0">
              <a:spAutoFit/>
            </a:bodyPr>
            <a:lstStyle/>
            <a:p>
              <a:r>
                <a:rPr lang="en-US" dirty="0">
                  <a:solidFill>
                    <a:srgbClr val="FB963C"/>
                  </a:solidFill>
                </a:rPr>
                <a:t>1</a:t>
              </a:r>
            </a:p>
          </p:txBody>
        </p:sp>
        <p:sp>
          <p:nvSpPr>
            <p:cNvPr id="27" name="Rectangle: Rounded Corners 9">
              <a:extLst>
                <a:ext uri="{FF2B5EF4-FFF2-40B4-BE49-F238E27FC236}">
                  <a16:creationId xmlns:a16="http://schemas.microsoft.com/office/drawing/2014/main" id="{84F0EDC4-47AF-31A8-822C-3A7281A3D191}"/>
                </a:ext>
              </a:extLst>
            </p:cNvPr>
            <p:cNvSpPr/>
            <p:nvPr/>
          </p:nvSpPr>
          <p:spPr>
            <a:xfrm>
              <a:off x="5317542" y="3709470"/>
              <a:ext cx="312906" cy="888675"/>
            </a:xfrm>
            <a:prstGeom prst="roundRect">
              <a:avLst/>
            </a:prstGeom>
            <a:noFill/>
            <a:ln w="190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B963C"/>
                </a:solidFill>
              </a:endParaRPr>
            </a:p>
          </p:txBody>
        </p:sp>
      </p:grpSp>
      <p:sp>
        <p:nvSpPr>
          <p:cNvPr id="2" name="TextBox 1">
            <a:extLst>
              <a:ext uri="{FF2B5EF4-FFF2-40B4-BE49-F238E27FC236}">
                <a16:creationId xmlns:a16="http://schemas.microsoft.com/office/drawing/2014/main" id="{349B45B0-7ED5-A4EA-F0F7-C54C84675962}"/>
              </a:ext>
            </a:extLst>
          </p:cNvPr>
          <p:cNvSpPr txBox="1"/>
          <p:nvPr/>
        </p:nvSpPr>
        <p:spPr>
          <a:xfrm>
            <a:off x="6761496" y="0"/>
            <a:ext cx="2401988" cy="369332"/>
          </a:xfrm>
          <a:prstGeom prst="rect">
            <a:avLst/>
          </a:prstGeom>
          <a:noFill/>
        </p:spPr>
        <p:txBody>
          <a:bodyPr wrap="square" rtlCol="0">
            <a:spAutoFit/>
          </a:bodyPr>
          <a:lstStyle/>
          <a:p>
            <a:pPr algn="ctr"/>
            <a:r>
              <a:rPr lang="en-US" i="1"/>
              <a:t>M. Narduzzi – FNAL</a:t>
            </a:r>
            <a:endParaRPr lang="en-US" i="1" dirty="0"/>
          </a:p>
        </p:txBody>
      </p:sp>
    </p:spTree>
    <p:extLst>
      <p:ext uri="{BB962C8B-B14F-4D97-AF65-F5344CB8AC3E}">
        <p14:creationId xmlns:p14="http://schemas.microsoft.com/office/powerpoint/2010/main" val="4198000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98591FD-8DFB-0553-B555-8B26F73EB894}"/>
              </a:ext>
            </a:extLst>
          </p:cNvPr>
          <p:cNvGrpSpPr/>
          <p:nvPr/>
        </p:nvGrpSpPr>
        <p:grpSpPr>
          <a:xfrm>
            <a:off x="707550" y="248901"/>
            <a:ext cx="3283017" cy="2494985"/>
            <a:chOff x="2657952" y="1772816"/>
            <a:chExt cx="4263817" cy="3240361"/>
          </a:xfrm>
        </p:grpSpPr>
        <p:pic>
          <p:nvPicPr>
            <p:cNvPr id="38" name="Picture 37">
              <a:extLst>
                <a:ext uri="{FF2B5EF4-FFF2-40B4-BE49-F238E27FC236}">
                  <a16:creationId xmlns:a16="http://schemas.microsoft.com/office/drawing/2014/main" id="{92661D4E-8E4B-395E-1C0F-DC73C1A144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57952" y="1772816"/>
              <a:ext cx="4263817" cy="3096344"/>
            </a:xfrm>
            <a:prstGeom prst="rect">
              <a:avLst/>
            </a:prstGeom>
          </p:spPr>
        </p:pic>
        <p:sp>
          <p:nvSpPr>
            <p:cNvPr id="39" name="Rectangle 38">
              <a:extLst>
                <a:ext uri="{FF2B5EF4-FFF2-40B4-BE49-F238E27FC236}">
                  <a16:creationId xmlns:a16="http://schemas.microsoft.com/office/drawing/2014/main" id="{83633137-D811-1110-9BE6-14A45F82F005}"/>
                </a:ext>
              </a:extLst>
            </p:cNvPr>
            <p:cNvSpPr/>
            <p:nvPr/>
          </p:nvSpPr>
          <p:spPr>
            <a:xfrm>
              <a:off x="2843808" y="1916832"/>
              <a:ext cx="936104" cy="1296144"/>
            </a:xfrm>
            <a:prstGeom prst="rect">
              <a:avLst/>
            </a:prstGeom>
            <a:no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4D330463-0274-13E8-E1F2-E83D54701EAA}"/>
                </a:ext>
              </a:extLst>
            </p:cNvPr>
            <p:cNvSpPr/>
            <p:nvPr/>
          </p:nvSpPr>
          <p:spPr>
            <a:xfrm>
              <a:off x="5436096" y="4149081"/>
              <a:ext cx="720080" cy="864096"/>
            </a:xfrm>
            <a:prstGeom prst="rect">
              <a:avLst/>
            </a:prstGeom>
            <a:noFill/>
            <a:ln w="19050">
              <a:solidFill>
                <a:srgbClr val="0017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7034863C-FF25-1BDC-889D-0A50A2D50845}"/>
                </a:ext>
              </a:extLst>
            </p:cNvPr>
            <p:cNvSpPr/>
            <p:nvPr/>
          </p:nvSpPr>
          <p:spPr>
            <a:xfrm>
              <a:off x="5488669" y="2725922"/>
              <a:ext cx="673351" cy="974108"/>
            </a:xfrm>
            <a:prstGeom prst="rect">
              <a:avLst/>
            </a:prstGeom>
            <a:noFill/>
            <a:ln w="19050">
              <a:solidFill>
                <a:srgbClr val="00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HOMs Fabrication at JLab</a:t>
            </a:r>
          </a:p>
        </p:txBody>
      </p:sp>
      <p:sp>
        <p:nvSpPr>
          <p:cNvPr id="5" name="Footer Placeholder 4"/>
          <p:cNvSpPr>
            <a:spLocks noGrp="1"/>
          </p:cNvSpPr>
          <p:nvPr>
            <p:ph type="ftr" sz="quarter" idx="3"/>
          </p:nvPr>
        </p:nvSpPr>
        <p:spPr/>
        <p:txBody>
          <a:bodyPr/>
          <a:lstStyle/>
          <a:p>
            <a:r>
              <a:rPr lang="en-US"/>
              <a:t>14th HL-LHC Collaboration Meeting – Genova, 7th October 2024</a:t>
            </a:r>
            <a:endParaRPr lang="en-GB" dirty="0"/>
          </a:p>
        </p:txBody>
      </p:sp>
      <p:pic>
        <p:nvPicPr>
          <p:cNvPr id="8" name="Picture 7">
            <a:extLst>
              <a:ext uri="{FF2B5EF4-FFF2-40B4-BE49-F238E27FC236}">
                <a16:creationId xmlns:a16="http://schemas.microsoft.com/office/drawing/2014/main" id="{3F266538-F160-46D4-AE9C-76FBA84566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0200" y="6208234"/>
            <a:ext cx="2520280" cy="547887"/>
          </a:xfrm>
          <a:prstGeom prst="rect">
            <a:avLst/>
          </a:prstGeom>
        </p:spPr>
      </p:pic>
      <p:sp>
        <p:nvSpPr>
          <p:cNvPr id="3" name="Slide Number Placeholder 2">
            <a:extLst>
              <a:ext uri="{FF2B5EF4-FFF2-40B4-BE49-F238E27FC236}">
                <a16:creationId xmlns:a16="http://schemas.microsoft.com/office/drawing/2014/main" id="{D7F1CD57-C28A-44DF-8529-99716408D65A}"/>
              </a:ext>
            </a:extLst>
          </p:cNvPr>
          <p:cNvSpPr>
            <a:spLocks noGrp="1"/>
          </p:cNvSpPr>
          <p:nvPr>
            <p:ph type="sldNum" sz="quarter" idx="12"/>
          </p:nvPr>
        </p:nvSpPr>
        <p:spPr/>
        <p:txBody>
          <a:bodyPr/>
          <a:lstStyle/>
          <a:p>
            <a:fld id="{BFDCA1C4-9514-7B4F-976F-D92F7E296653}" type="slidenum">
              <a:rPr lang="fr-FR" smtClean="0"/>
              <a:pPr/>
              <a:t>12</a:t>
            </a:fld>
            <a:endParaRPr lang="fr-FR" dirty="0"/>
          </a:p>
        </p:txBody>
      </p:sp>
      <p:pic>
        <p:nvPicPr>
          <p:cNvPr id="27" name="Picture 26">
            <a:extLst>
              <a:ext uri="{FF2B5EF4-FFF2-40B4-BE49-F238E27FC236}">
                <a16:creationId xmlns:a16="http://schemas.microsoft.com/office/drawing/2014/main" id="{01A42A3F-E4F2-8628-77BF-2CC1546F89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7261" y="2989872"/>
            <a:ext cx="2389539" cy="3262771"/>
          </a:xfrm>
          <a:prstGeom prst="rect">
            <a:avLst/>
          </a:prstGeom>
        </p:spPr>
      </p:pic>
      <p:pic>
        <p:nvPicPr>
          <p:cNvPr id="29" name="Picture 28">
            <a:extLst>
              <a:ext uri="{FF2B5EF4-FFF2-40B4-BE49-F238E27FC236}">
                <a16:creationId xmlns:a16="http://schemas.microsoft.com/office/drawing/2014/main" id="{05C6D44F-D11B-E1DA-1BD9-16445F5B59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34200" y="897956"/>
            <a:ext cx="1689562" cy="1762126"/>
          </a:xfrm>
          <a:prstGeom prst="rect">
            <a:avLst/>
          </a:prstGeom>
        </p:spPr>
      </p:pic>
      <p:pic>
        <p:nvPicPr>
          <p:cNvPr id="33" name="Picture 32">
            <a:extLst>
              <a:ext uri="{FF2B5EF4-FFF2-40B4-BE49-F238E27FC236}">
                <a16:creationId xmlns:a16="http://schemas.microsoft.com/office/drawing/2014/main" id="{D92FC465-D866-2B73-5FF8-E10B64324B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92168" y="897956"/>
            <a:ext cx="1832781" cy="1746452"/>
          </a:xfrm>
          <a:prstGeom prst="rect">
            <a:avLst/>
          </a:prstGeom>
        </p:spPr>
      </p:pic>
      <p:sp>
        <p:nvSpPr>
          <p:cNvPr id="34" name="TextBox 33">
            <a:extLst>
              <a:ext uri="{FF2B5EF4-FFF2-40B4-BE49-F238E27FC236}">
                <a16:creationId xmlns:a16="http://schemas.microsoft.com/office/drawing/2014/main" id="{4D713DCA-1637-DECD-EA6C-021BF016FE89}"/>
              </a:ext>
            </a:extLst>
          </p:cNvPr>
          <p:cNvSpPr txBox="1"/>
          <p:nvPr/>
        </p:nvSpPr>
        <p:spPr>
          <a:xfrm>
            <a:off x="5256600" y="2341321"/>
            <a:ext cx="1371600" cy="307777"/>
          </a:xfrm>
          <a:prstGeom prst="rect">
            <a:avLst/>
          </a:prstGeom>
          <a:noFill/>
        </p:spPr>
        <p:txBody>
          <a:bodyPr wrap="square" rtlCol="0">
            <a:spAutoFit/>
          </a:bodyPr>
          <a:lstStyle/>
          <a:p>
            <a:pPr algn="ctr"/>
            <a:r>
              <a:rPr lang="en-US" sz="1400" dirty="0">
                <a:highlight>
                  <a:srgbClr val="B4C6E7"/>
                </a:highlight>
              </a:rPr>
              <a:t>Prototypes</a:t>
            </a:r>
          </a:p>
        </p:txBody>
      </p:sp>
      <p:sp>
        <p:nvSpPr>
          <p:cNvPr id="35" name="TextBox 34">
            <a:extLst>
              <a:ext uri="{FF2B5EF4-FFF2-40B4-BE49-F238E27FC236}">
                <a16:creationId xmlns:a16="http://schemas.microsoft.com/office/drawing/2014/main" id="{5125136C-3917-D32D-5478-CD98CCA360DA}"/>
              </a:ext>
            </a:extLst>
          </p:cNvPr>
          <p:cNvSpPr txBox="1"/>
          <p:nvPr/>
        </p:nvSpPr>
        <p:spPr>
          <a:xfrm>
            <a:off x="7315199" y="2341321"/>
            <a:ext cx="1371600" cy="307777"/>
          </a:xfrm>
          <a:prstGeom prst="rect">
            <a:avLst/>
          </a:prstGeom>
          <a:noFill/>
        </p:spPr>
        <p:txBody>
          <a:bodyPr wrap="square" rtlCol="0">
            <a:spAutoFit/>
          </a:bodyPr>
          <a:lstStyle/>
          <a:p>
            <a:pPr algn="ctr"/>
            <a:r>
              <a:rPr lang="en-US" sz="1400" dirty="0">
                <a:highlight>
                  <a:srgbClr val="B4C6E7"/>
                </a:highlight>
              </a:rPr>
              <a:t>Pre-Series</a:t>
            </a:r>
          </a:p>
        </p:txBody>
      </p:sp>
      <p:sp>
        <p:nvSpPr>
          <p:cNvPr id="36" name="Content Placeholder 2">
            <a:extLst>
              <a:ext uri="{FF2B5EF4-FFF2-40B4-BE49-F238E27FC236}">
                <a16:creationId xmlns:a16="http://schemas.microsoft.com/office/drawing/2014/main" id="{4603E6B0-D453-E0C2-313C-C3544CAF2256}"/>
              </a:ext>
            </a:extLst>
          </p:cNvPr>
          <p:cNvSpPr txBox="1">
            <a:spLocks/>
          </p:cNvSpPr>
          <p:nvPr/>
        </p:nvSpPr>
        <p:spPr>
          <a:xfrm>
            <a:off x="356560" y="4620453"/>
            <a:ext cx="5950804" cy="1693262"/>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Quality of Hook/Tee EBW are improved (top right).</a:t>
            </a:r>
          </a:p>
          <a:p>
            <a:r>
              <a:rPr lang="en-US" sz="1800" u="sng"/>
              <a:t>Pre-Series </a:t>
            </a:r>
            <a:r>
              <a:rPr lang="en-US" sz="1800" u="sng" dirty="0"/>
              <a:t>deviations are smaller than prototypes</a:t>
            </a:r>
            <a:r>
              <a:rPr lang="en-US" sz="1800" dirty="0"/>
              <a:t>, which passed simulations and RF </a:t>
            </a:r>
            <a:r>
              <a:rPr lang="en-US" sz="1800"/>
              <a:t>check.</a:t>
            </a:r>
          </a:p>
          <a:p>
            <a:r>
              <a:rPr lang="en-US" sz="1800"/>
              <a:t>All ceramic feedthroughs are now provided by CERN.</a:t>
            </a:r>
            <a:endParaRPr lang="en-US" sz="1800" dirty="0"/>
          </a:p>
        </p:txBody>
      </p:sp>
      <p:sp>
        <p:nvSpPr>
          <p:cNvPr id="44" name="Right Arrow 43">
            <a:extLst>
              <a:ext uri="{FF2B5EF4-FFF2-40B4-BE49-F238E27FC236}">
                <a16:creationId xmlns:a16="http://schemas.microsoft.com/office/drawing/2014/main" id="{7D302F39-6835-7E75-2628-6144F7FF20EE}"/>
              </a:ext>
            </a:extLst>
          </p:cNvPr>
          <p:cNvSpPr/>
          <p:nvPr/>
        </p:nvSpPr>
        <p:spPr>
          <a:xfrm rot="5400000">
            <a:off x="7334454" y="3276600"/>
            <a:ext cx="647291"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D447AB9E-07F4-E8C6-3339-B3A9272FEB09}"/>
              </a:ext>
            </a:extLst>
          </p:cNvPr>
          <p:cNvSpPr>
            <a:spLocks noGrp="1"/>
          </p:cNvSpPr>
          <p:nvPr>
            <p:ph idx="1"/>
          </p:nvPr>
        </p:nvSpPr>
        <p:spPr>
          <a:xfrm>
            <a:off x="356560" y="2836839"/>
            <a:ext cx="3702324" cy="1680475"/>
          </a:xfrm>
          <a:ln>
            <a:solidFill>
              <a:schemeClr val="accent5"/>
            </a:solidFill>
          </a:ln>
        </p:spPr>
        <p:txBody>
          <a:bodyPr>
            <a:normAutofit fontScale="92500" lnSpcReduction="20000"/>
          </a:bodyPr>
          <a:lstStyle/>
          <a:p>
            <a:r>
              <a:rPr lang="en-US" sz="1800" dirty="0"/>
              <a:t>PRR held in May 2022</a:t>
            </a:r>
          </a:p>
          <a:p>
            <a:r>
              <a:rPr lang="en-US" sz="1800" dirty="0"/>
              <a:t>Prototype: 3 sets (FY21/FY22) </a:t>
            </a:r>
            <a:r>
              <a:rPr lang="en-US" sz="1800" i="1" dirty="0"/>
              <a:t>Complete (only 1 usable set)</a:t>
            </a:r>
          </a:p>
          <a:p>
            <a:r>
              <a:rPr lang="en-US" sz="1800" dirty="0"/>
              <a:t>Pre-Series: 3 sets (</a:t>
            </a:r>
            <a:r>
              <a:rPr lang="en-US" sz="1800"/>
              <a:t>FY24) </a:t>
            </a:r>
            <a:r>
              <a:rPr lang="en-US" sz="1800" i="1"/>
              <a:t>Complete but not deliverable</a:t>
            </a:r>
          </a:p>
          <a:p>
            <a:r>
              <a:rPr lang="en-US" sz="1800" u="sng"/>
              <a:t>Reduced scope to only H-HOMs</a:t>
            </a:r>
            <a:endParaRPr lang="en-US" sz="1800" u="sng" dirty="0"/>
          </a:p>
          <a:p>
            <a:r>
              <a:rPr lang="en-US" sz="1800" dirty="0"/>
              <a:t>Series</a:t>
            </a:r>
            <a:r>
              <a:rPr lang="en-US" sz="1800"/>
              <a:t>: 10 </a:t>
            </a:r>
            <a:r>
              <a:rPr lang="en-US" sz="1800" dirty="0"/>
              <a:t>sets </a:t>
            </a:r>
            <a:r>
              <a:rPr lang="en-US" sz="1800"/>
              <a:t>(FY24/FY25)</a:t>
            </a:r>
            <a:endParaRPr lang="en-US" sz="1800" dirty="0"/>
          </a:p>
        </p:txBody>
      </p:sp>
      <p:grpSp>
        <p:nvGrpSpPr>
          <p:cNvPr id="48" name="Group 47">
            <a:extLst>
              <a:ext uri="{FF2B5EF4-FFF2-40B4-BE49-F238E27FC236}">
                <a16:creationId xmlns:a16="http://schemas.microsoft.com/office/drawing/2014/main" id="{CF878EBD-23B2-8AE6-9A72-40FB1ED96B32}"/>
              </a:ext>
            </a:extLst>
          </p:cNvPr>
          <p:cNvGrpSpPr/>
          <p:nvPr/>
        </p:nvGrpSpPr>
        <p:grpSpPr>
          <a:xfrm>
            <a:off x="4183859" y="3078979"/>
            <a:ext cx="2172938" cy="1265644"/>
            <a:chOff x="4300057" y="3844807"/>
            <a:chExt cx="4345347" cy="2650853"/>
          </a:xfrm>
        </p:grpSpPr>
        <p:grpSp>
          <p:nvGrpSpPr>
            <p:cNvPr id="49" name="Group 48">
              <a:extLst>
                <a:ext uri="{FF2B5EF4-FFF2-40B4-BE49-F238E27FC236}">
                  <a16:creationId xmlns:a16="http://schemas.microsoft.com/office/drawing/2014/main" id="{ED94A52F-63CB-3841-FF2F-5934768ED19F}"/>
                </a:ext>
              </a:extLst>
            </p:cNvPr>
            <p:cNvGrpSpPr/>
            <p:nvPr/>
          </p:nvGrpSpPr>
          <p:grpSpPr>
            <a:xfrm>
              <a:off x="4300057" y="3844807"/>
              <a:ext cx="4345347" cy="2650853"/>
              <a:chOff x="519730" y="2125558"/>
              <a:chExt cx="8109585" cy="4947207"/>
            </a:xfrm>
          </p:grpSpPr>
          <p:cxnSp>
            <p:nvCxnSpPr>
              <p:cNvPr id="55" name="Straight Connector 54">
                <a:extLst>
                  <a:ext uri="{FF2B5EF4-FFF2-40B4-BE49-F238E27FC236}">
                    <a16:creationId xmlns:a16="http://schemas.microsoft.com/office/drawing/2014/main" id="{98667C91-1615-9A6E-F6D3-844F967BFB9B}"/>
                  </a:ext>
                </a:extLst>
              </p:cNvPr>
              <p:cNvCxnSpPr>
                <a:cxnSpLocks/>
              </p:cNvCxnSpPr>
              <p:nvPr/>
            </p:nvCxnSpPr>
            <p:spPr>
              <a:xfrm>
                <a:off x="8561173" y="3843979"/>
                <a:ext cx="0" cy="18397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25039A4-8106-D885-DAA6-5BE730F4F4FD}"/>
                  </a:ext>
                </a:extLst>
              </p:cNvPr>
              <p:cNvCxnSpPr>
                <a:cxnSpLocks/>
              </p:cNvCxnSpPr>
              <p:nvPr/>
            </p:nvCxnSpPr>
            <p:spPr>
              <a:xfrm>
                <a:off x="554515" y="4374466"/>
                <a:ext cx="0" cy="180170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D6793FCA-D4F1-3352-BEAA-05D55B69C59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31840" y="4345600"/>
                <a:ext cx="2497606" cy="2190750"/>
              </a:xfrm>
              <a:prstGeom prst="rect">
                <a:avLst/>
              </a:prstGeom>
            </p:spPr>
          </p:pic>
          <p:pic>
            <p:nvPicPr>
              <p:cNvPr id="58" name="Picture 57">
                <a:extLst>
                  <a:ext uri="{FF2B5EF4-FFF2-40B4-BE49-F238E27FC236}">
                    <a16:creationId xmlns:a16="http://schemas.microsoft.com/office/drawing/2014/main" id="{B8757045-EB51-41AE-594A-DE88C6C43E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71040" y="2125559"/>
                <a:ext cx="3758275" cy="2311553"/>
              </a:xfrm>
              <a:prstGeom prst="rect">
                <a:avLst/>
              </a:prstGeom>
            </p:spPr>
          </p:pic>
          <p:pic>
            <p:nvPicPr>
              <p:cNvPr id="59" name="Picture 58">
                <a:extLst>
                  <a:ext uri="{FF2B5EF4-FFF2-40B4-BE49-F238E27FC236}">
                    <a16:creationId xmlns:a16="http://schemas.microsoft.com/office/drawing/2014/main" id="{1C08345B-35CB-F503-849B-3C7E5BA7CC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9730" y="2125558"/>
                <a:ext cx="3744416" cy="2311553"/>
              </a:xfrm>
              <a:prstGeom prst="rect">
                <a:avLst/>
              </a:prstGeom>
            </p:spPr>
          </p:pic>
          <p:sp>
            <p:nvSpPr>
              <p:cNvPr id="60" name="TextBox 59">
                <a:extLst>
                  <a:ext uri="{FF2B5EF4-FFF2-40B4-BE49-F238E27FC236}">
                    <a16:creationId xmlns:a16="http://schemas.microsoft.com/office/drawing/2014/main" id="{15ADAC0D-D2D7-C16B-0680-F06BA51C161F}"/>
                  </a:ext>
                </a:extLst>
              </p:cNvPr>
              <p:cNvSpPr txBox="1"/>
              <p:nvPr/>
            </p:nvSpPr>
            <p:spPr>
              <a:xfrm>
                <a:off x="5906891" y="4606510"/>
                <a:ext cx="2591850" cy="1864730"/>
              </a:xfrm>
              <a:prstGeom prst="rect">
                <a:avLst/>
              </a:prstGeom>
              <a:noFill/>
            </p:spPr>
            <p:txBody>
              <a:bodyPr wrap="square" rtlCol="0">
                <a:spAutoFit/>
              </a:bodyPr>
              <a:lstStyle/>
              <a:p>
                <a:pPr algn="r"/>
                <a:r>
                  <a:rPr lang="en-US" sz="500" dirty="0"/>
                  <a:t>Visual Test</a:t>
                </a:r>
              </a:p>
              <a:p>
                <a:pPr algn="r"/>
                <a:r>
                  <a:rPr lang="en-US" sz="500" dirty="0"/>
                  <a:t>Penetrant Test</a:t>
                </a:r>
              </a:p>
              <a:p>
                <a:pPr algn="r"/>
                <a:r>
                  <a:rPr lang="en-US" sz="500" dirty="0"/>
                  <a:t>Radiographic Test</a:t>
                </a:r>
              </a:p>
              <a:p>
                <a:pPr algn="r"/>
                <a:r>
                  <a:rPr lang="en-US" sz="500" dirty="0"/>
                  <a:t>Metallographic Test</a:t>
                </a:r>
              </a:p>
            </p:txBody>
          </p:sp>
          <p:sp>
            <p:nvSpPr>
              <p:cNvPr id="61" name="TextBox 60">
                <a:extLst>
                  <a:ext uri="{FF2B5EF4-FFF2-40B4-BE49-F238E27FC236}">
                    <a16:creationId xmlns:a16="http://schemas.microsoft.com/office/drawing/2014/main" id="{BA07997C-6084-DA8F-55C4-7F7B03F0DDA3}"/>
                  </a:ext>
                </a:extLst>
              </p:cNvPr>
              <p:cNvSpPr txBox="1"/>
              <p:nvPr/>
            </p:nvSpPr>
            <p:spPr>
              <a:xfrm>
                <a:off x="554513" y="4606510"/>
                <a:ext cx="2591850" cy="2466255"/>
              </a:xfrm>
              <a:prstGeom prst="rect">
                <a:avLst/>
              </a:prstGeom>
              <a:noFill/>
            </p:spPr>
            <p:txBody>
              <a:bodyPr wrap="square" rtlCol="0">
                <a:spAutoFit/>
              </a:bodyPr>
              <a:lstStyle/>
              <a:p>
                <a:r>
                  <a:rPr lang="en-US" sz="500" dirty="0"/>
                  <a:t>Visual Test</a:t>
                </a:r>
              </a:p>
              <a:p>
                <a:r>
                  <a:rPr lang="en-US" sz="500" dirty="0"/>
                  <a:t>Penetrant Test</a:t>
                </a:r>
              </a:p>
              <a:p>
                <a:r>
                  <a:rPr lang="en-US" sz="500" dirty="0"/>
                  <a:t>Radiographic Test</a:t>
                </a:r>
              </a:p>
              <a:p>
                <a:r>
                  <a:rPr lang="en-US" sz="500" dirty="0"/>
                  <a:t>Metallographic Test</a:t>
                </a:r>
              </a:p>
              <a:p>
                <a:r>
                  <a:rPr lang="en-US" sz="500" dirty="0"/>
                  <a:t>Bend Test</a:t>
                </a:r>
              </a:p>
              <a:p>
                <a:r>
                  <a:rPr lang="en-US" sz="500" dirty="0"/>
                  <a:t>Tensile Test</a:t>
                </a:r>
              </a:p>
            </p:txBody>
          </p:sp>
        </p:grpSp>
        <p:grpSp>
          <p:nvGrpSpPr>
            <p:cNvPr id="50" name="Group 49">
              <a:extLst>
                <a:ext uri="{FF2B5EF4-FFF2-40B4-BE49-F238E27FC236}">
                  <a16:creationId xmlns:a16="http://schemas.microsoft.com/office/drawing/2014/main" id="{C7B56FBB-2C33-200E-4D1D-E1FAA99C2EEC}"/>
                </a:ext>
              </a:extLst>
            </p:cNvPr>
            <p:cNvGrpSpPr/>
            <p:nvPr/>
          </p:nvGrpSpPr>
          <p:grpSpPr>
            <a:xfrm>
              <a:off x="5240049" y="5064576"/>
              <a:ext cx="2430070" cy="440739"/>
              <a:chOff x="2391938" y="4437111"/>
              <a:chExt cx="4358240" cy="790449"/>
            </a:xfrm>
          </p:grpSpPr>
          <p:sp>
            <p:nvSpPr>
              <p:cNvPr id="51" name="Oval 50">
                <a:extLst>
                  <a:ext uri="{FF2B5EF4-FFF2-40B4-BE49-F238E27FC236}">
                    <a16:creationId xmlns:a16="http://schemas.microsoft.com/office/drawing/2014/main" id="{968AB014-7535-A0DA-DE20-467DE7208296}"/>
                  </a:ext>
                </a:extLst>
              </p:cNvPr>
              <p:cNvSpPr/>
              <p:nvPr/>
            </p:nvSpPr>
            <p:spPr>
              <a:xfrm>
                <a:off x="3357435" y="4770360"/>
                <a:ext cx="457200" cy="457200"/>
              </a:xfrm>
              <a:prstGeom prst="ellipse">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200"/>
              </a:p>
            </p:txBody>
          </p:sp>
          <p:sp>
            <p:nvSpPr>
              <p:cNvPr id="52" name="Oval 51">
                <a:extLst>
                  <a:ext uri="{FF2B5EF4-FFF2-40B4-BE49-F238E27FC236}">
                    <a16:creationId xmlns:a16="http://schemas.microsoft.com/office/drawing/2014/main" id="{CAC54008-B5CC-728D-029B-E25986404550}"/>
                  </a:ext>
                </a:extLst>
              </p:cNvPr>
              <p:cNvSpPr/>
              <p:nvPr/>
            </p:nvSpPr>
            <p:spPr>
              <a:xfrm>
                <a:off x="4654406" y="4770360"/>
                <a:ext cx="457200" cy="457200"/>
              </a:xfrm>
              <a:prstGeom prst="ellipse">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200"/>
              </a:p>
            </p:txBody>
          </p:sp>
          <p:cxnSp>
            <p:nvCxnSpPr>
              <p:cNvPr id="53" name="Straight Connector 52">
                <a:extLst>
                  <a:ext uri="{FF2B5EF4-FFF2-40B4-BE49-F238E27FC236}">
                    <a16:creationId xmlns:a16="http://schemas.microsoft.com/office/drawing/2014/main" id="{2217E02F-9D80-F163-8E0F-8CC7CBC7F256}"/>
                  </a:ext>
                </a:extLst>
              </p:cNvPr>
              <p:cNvCxnSpPr>
                <a:cxnSpLocks/>
                <a:stCxn id="51" idx="1"/>
              </p:cNvCxnSpPr>
              <p:nvPr/>
            </p:nvCxnSpPr>
            <p:spPr>
              <a:xfrm flipH="1" flipV="1">
                <a:off x="2391938" y="4437111"/>
                <a:ext cx="1032452" cy="400204"/>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54" name="Straight Connector 53">
                <a:extLst>
                  <a:ext uri="{FF2B5EF4-FFF2-40B4-BE49-F238E27FC236}">
                    <a16:creationId xmlns:a16="http://schemas.microsoft.com/office/drawing/2014/main" id="{A3CAB164-7CAE-EE77-6670-BD5E262A6575}"/>
                  </a:ext>
                </a:extLst>
              </p:cNvPr>
              <p:cNvCxnSpPr>
                <a:cxnSpLocks/>
                <a:stCxn id="52" idx="7"/>
              </p:cNvCxnSpPr>
              <p:nvPr/>
            </p:nvCxnSpPr>
            <p:spPr>
              <a:xfrm flipV="1">
                <a:off x="5044651" y="4437112"/>
                <a:ext cx="1705527" cy="400203"/>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grpSp>
      </p:grpSp>
      <p:sp>
        <p:nvSpPr>
          <p:cNvPr id="4" name="TextBox 3">
            <a:extLst>
              <a:ext uri="{FF2B5EF4-FFF2-40B4-BE49-F238E27FC236}">
                <a16:creationId xmlns:a16="http://schemas.microsoft.com/office/drawing/2014/main" id="{45E82181-CAAA-0E7A-4CCC-53B79561F6B9}"/>
              </a:ext>
            </a:extLst>
          </p:cNvPr>
          <p:cNvSpPr txBox="1"/>
          <p:nvPr/>
        </p:nvSpPr>
        <p:spPr>
          <a:xfrm>
            <a:off x="6205595" y="0"/>
            <a:ext cx="2957889" cy="307777"/>
          </a:xfrm>
          <a:prstGeom prst="rect">
            <a:avLst/>
          </a:prstGeom>
          <a:noFill/>
        </p:spPr>
        <p:txBody>
          <a:bodyPr wrap="square" rtlCol="0">
            <a:spAutoFit/>
          </a:bodyPr>
          <a:lstStyle/>
          <a:p>
            <a:pPr algn="ctr"/>
            <a:r>
              <a:rPr lang="en-US" sz="1400" i="1">
                <a:sym typeface="Wingdings" pitchFamily="2" charset="2"/>
              </a:rPr>
              <a:t> </a:t>
            </a:r>
            <a:r>
              <a:rPr lang="en-US" sz="1400" i="1"/>
              <a:t>See Talk by N. Huque - JLAB</a:t>
            </a:r>
            <a:endParaRPr lang="en-US" sz="1400" i="1" dirty="0"/>
          </a:p>
        </p:txBody>
      </p:sp>
    </p:spTree>
    <p:extLst>
      <p:ext uri="{BB962C8B-B14F-4D97-AF65-F5344CB8AC3E}">
        <p14:creationId xmlns:p14="http://schemas.microsoft.com/office/powerpoint/2010/main" val="2625181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7CB2-A7A4-4098-B0AF-8C4E768F238C}"/>
              </a:ext>
            </a:extLst>
          </p:cNvPr>
          <p:cNvSpPr>
            <a:spLocks noGrp="1"/>
          </p:cNvSpPr>
          <p:nvPr>
            <p:ph type="title"/>
          </p:nvPr>
        </p:nvSpPr>
        <p:spPr/>
        <p:txBody>
          <a:bodyPr/>
          <a:lstStyle/>
          <a:p>
            <a:r>
              <a:rPr lang="en-US" dirty="0"/>
              <a:t>Production Status</a:t>
            </a:r>
          </a:p>
        </p:txBody>
      </p:sp>
      <p:sp>
        <p:nvSpPr>
          <p:cNvPr id="4" name="Slide Number Placeholder 3">
            <a:extLst>
              <a:ext uri="{FF2B5EF4-FFF2-40B4-BE49-F238E27FC236}">
                <a16:creationId xmlns:a16="http://schemas.microsoft.com/office/drawing/2014/main" id="{13CC305B-C3C7-4D60-BACD-BF97FF0A81EF}"/>
              </a:ext>
            </a:extLst>
          </p:cNvPr>
          <p:cNvSpPr>
            <a:spLocks noGrp="1"/>
          </p:cNvSpPr>
          <p:nvPr>
            <p:ph type="sldNum" sz="quarter" idx="12"/>
          </p:nvPr>
        </p:nvSpPr>
        <p:spPr/>
        <p:txBody>
          <a:bodyPr/>
          <a:lstStyle/>
          <a:p>
            <a:fld id="{BFDCA1C4-9514-7B4F-976F-D92F7E296653}" type="slidenum">
              <a:rPr lang="fr-FR" smtClean="0"/>
              <a:pPr/>
              <a:t>13</a:t>
            </a:fld>
            <a:endParaRPr lang="fr-FR" dirty="0"/>
          </a:p>
        </p:txBody>
      </p:sp>
      <p:sp>
        <p:nvSpPr>
          <p:cNvPr id="5" name="Footer Placeholder 4">
            <a:extLst>
              <a:ext uri="{FF2B5EF4-FFF2-40B4-BE49-F238E27FC236}">
                <a16:creationId xmlns:a16="http://schemas.microsoft.com/office/drawing/2014/main" id="{C5D00EC8-D39B-4C96-ABA0-E258EE0886CC}"/>
              </a:ext>
            </a:extLst>
          </p:cNvPr>
          <p:cNvSpPr>
            <a:spLocks noGrp="1"/>
          </p:cNvSpPr>
          <p:nvPr>
            <p:ph type="ftr" sz="quarter" idx="3"/>
          </p:nvPr>
        </p:nvSpPr>
        <p:spPr/>
        <p:txBody>
          <a:bodyPr/>
          <a:lstStyle/>
          <a:p>
            <a:r>
              <a:rPr lang="en-US"/>
              <a:t>14th HL-LHC Collaboration Meeting – Genova, 7th October 2024</a:t>
            </a:r>
            <a:endParaRPr lang="en-GB" dirty="0"/>
          </a:p>
        </p:txBody>
      </p:sp>
      <p:pic>
        <p:nvPicPr>
          <p:cNvPr id="9" name="Picture 8">
            <a:extLst>
              <a:ext uri="{FF2B5EF4-FFF2-40B4-BE49-F238E27FC236}">
                <a16:creationId xmlns:a16="http://schemas.microsoft.com/office/drawing/2014/main" id="{FA5CF9A0-4707-45AF-9224-5BBB693494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033283" y="967098"/>
            <a:ext cx="1848000" cy="2227879"/>
          </a:xfrm>
          <a:prstGeom prst="rect">
            <a:avLst/>
          </a:prstGeom>
        </p:spPr>
      </p:pic>
      <p:pic>
        <p:nvPicPr>
          <p:cNvPr id="10" name="Picture 9">
            <a:extLst>
              <a:ext uri="{FF2B5EF4-FFF2-40B4-BE49-F238E27FC236}">
                <a16:creationId xmlns:a16="http://schemas.microsoft.com/office/drawing/2014/main" id="{45FC99EA-4B52-4690-B713-C029D27DF3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4818" y="1243910"/>
            <a:ext cx="3516779" cy="1683857"/>
          </a:xfrm>
          <a:prstGeom prst="rect">
            <a:avLst/>
          </a:prstGeom>
          <a:ln>
            <a:noFill/>
          </a:ln>
        </p:spPr>
      </p:pic>
      <p:pic>
        <p:nvPicPr>
          <p:cNvPr id="11" name="Picture 10">
            <a:extLst>
              <a:ext uri="{FF2B5EF4-FFF2-40B4-BE49-F238E27FC236}">
                <a16:creationId xmlns:a16="http://schemas.microsoft.com/office/drawing/2014/main" id="{3B57E37B-CB14-46A2-AE74-770472CD7C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04345" y="3323228"/>
            <a:ext cx="1512168" cy="2940327"/>
          </a:xfrm>
          <a:prstGeom prst="rect">
            <a:avLst/>
          </a:prstGeom>
        </p:spPr>
      </p:pic>
      <p:pic>
        <p:nvPicPr>
          <p:cNvPr id="14" name="Picture 13">
            <a:extLst>
              <a:ext uri="{FF2B5EF4-FFF2-40B4-BE49-F238E27FC236}">
                <a16:creationId xmlns:a16="http://schemas.microsoft.com/office/drawing/2014/main" id="{B8D8803C-FD65-4012-B8A4-B44EA8B8B3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4545" y="3349740"/>
            <a:ext cx="2686369" cy="2014777"/>
          </a:xfrm>
          <a:prstGeom prst="rect">
            <a:avLst/>
          </a:prstGeom>
        </p:spPr>
      </p:pic>
      <p:sp>
        <p:nvSpPr>
          <p:cNvPr id="16" name="TextBox 15">
            <a:extLst>
              <a:ext uri="{FF2B5EF4-FFF2-40B4-BE49-F238E27FC236}">
                <a16:creationId xmlns:a16="http://schemas.microsoft.com/office/drawing/2014/main" id="{FB699891-A296-432D-B5EE-7B45D3EE63CD}"/>
              </a:ext>
            </a:extLst>
          </p:cNvPr>
          <p:cNvSpPr txBox="1"/>
          <p:nvPr/>
        </p:nvSpPr>
        <p:spPr>
          <a:xfrm>
            <a:off x="71939" y="3475584"/>
            <a:ext cx="1080121" cy="830997"/>
          </a:xfrm>
          <a:prstGeom prst="rect">
            <a:avLst/>
          </a:prstGeom>
          <a:noFill/>
        </p:spPr>
        <p:txBody>
          <a:bodyPr wrap="square" rtlCol="0">
            <a:spAutoFit/>
          </a:bodyPr>
          <a:lstStyle/>
          <a:p>
            <a:r>
              <a:rPr lang="en-US" sz="1200" b="1" dirty="0"/>
              <a:t>DN100 </a:t>
            </a:r>
            <a:r>
              <a:rPr lang="en-US" sz="1200" b="1" dirty="0" err="1"/>
              <a:t>Brazements</a:t>
            </a:r>
            <a:endParaRPr lang="en-US" sz="1200" b="1" dirty="0"/>
          </a:p>
          <a:p>
            <a:r>
              <a:rPr lang="en-US" sz="1200" dirty="0"/>
              <a:t>5 out of 10 complete</a:t>
            </a:r>
          </a:p>
        </p:txBody>
      </p:sp>
      <p:sp>
        <p:nvSpPr>
          <p:cNvPr id="17" name="TextBox 16">
            <a:extLst>
              <a:ext uri="{FF2B5EF4-FFF2-40B4-BE49-F238E27FC236}">
                <a16:creationId xmlns:a16="http://schemas.microsoft.com/office/drawing/2014/main" id="{FFE9E1E4-71B6-41E7-9A7F-9D4A37A288C9}"/>
              </a:ext>
            </a:extLst>
          </p:cNvPr>
          <p:cNvSpPr txBox="1"/>
          <p:nvPr/>
        </p:nvSpPr>
        <p:spPr>
          <a:xfrm>
            <a:off x="117461" y="5184164"/>
            <a:ext cx="1128275" cy="830997"/>
          </a:xfrm>
          <a:prstGeom prst="rect">
            <a:avLst/>
          </a:prstGeom>
          <a:noFill/>
        </p:spPr>
        <p:txBody>
          <a:bodyPr wrap="square" rtlCol="0">
            <a:spAutoFit/>
          </a:bodyPr>
          <a:lstStyle/>
          <a:p>
            <a:pPr algn="r"/>
            <a:r>
              <a:rPr lang="en-US" sz="1200" b="1" dirty="0"/>
              <a:t>DN40 </a:t>
            </a:r>
            <a:r>
              <a:rPr lang="en-US" sz="1200" b="1" dirty="0" err="1"/>
              <a:t>Brazements</a:t>
            </a:r>
            <a:endParaRPr lang="en-US" sz="1200" b="1" dirty="0"/>
          </a:p>
          <a:p>
            <a:pPr algn="r"/>
            <a:r>
              <a:rPr lang="en-US" sz="1200" dirty="0"/>
              <a:t>8 out of 10 complete</a:t>
            </a:r>
          </a:p>
        </p:txBody>
      </p:sp>
      <p:sp>
        <p:nvSpPr>
          <p:cNvPr id="18" name="TextBox 17">
            <a:extLst>
              <a:ext uri="{FF2B5EF4-FFF2-40B4-BE49-F238E27FC236}">
                <a16:creationId xmlns:a16="http://schemas.microsoft.com/office/drawing/2014/main" id="{D2807789-8D4A-4305-AC8A-EBFC062656CF}"/>
              </a:ext>
            </a:extLst>
          </p:cNvPr>
          <p:cNvSpPr txBox="1"/>
          <p:nvPr/>
        </p:nvSpPr>
        <p:spPr>
          <a:xfrm>
            <a:off x="7117702" y="635392"/>
            <a:ext cx="1679161" cy="461665"/>
          </a:xfrm>
          <a:prstGeom prst="rect">
            <a:avLst/>
          </a:prstGeom>
          <a:noFill/>
        </p:spPr>
        <p:txBody>
          <a:bodyPr wrap="square" rtlCol="0">
            <a:spAutoFit/>
          </a:bodyPr>
          <a:lstStyle/>
          <a:p>
            <a:pPr algn="ctr"/>
            <a:r>
              <a:rPr lang="en-US" sz="1200" b="1" dirty="0"/>
              <a:t>Hooks/Tees</a:t>
            </a:r>
          </a:p>
          <a:p>
            <a:pPr algn="ctr"/>
            <a:r>
              <a:rPr lang="en-US" sz="1200" dirty="0"/>
              <a:t>7 out of 10 complete</a:t>
            </a:r>
          </a:p>
        </p:txBody>
      </p:sp>
      <p:sp>
        <p:nvSpPr>
          <p:cNvPr id="19" name="TextBox 18">
            <a:extLst>
              <a:ext uri="{FF2B5EF4-FFF2-40B4-BE49-F238E27FC236}">
                <a16:creationId xmlns:a16="http://schemas.microsoft.com/office/drawing/2014/main" id="{2FD2B283-E786-4637-8E03-833C4E1D5EA7}"/>
              </a:ext>
            </a:extLst>
          </p:cNvPr>
          <p:cNvSpPr txBox="1"/>
          <p:nvPr/>
        </p:nvSpPr>
        <p:spPr>
          <a:xfrm>
            <a:off x="2753048" y="5459782"/>
            <a:ext cx="1402939" cy="461665"/>
          </a:xfrm>
          <a:prstGeom prst="rect">
            <a:avLst/>
          </a:prstGeom>
          <a:noFill/>
        </p:spPr>
        <p:txBody>
          <a:bodyPr wrap="square" rtlCol="0">
            <a:spAutoFit/>
          </a:bodyPr>
          <a:lstStyle/>
          <a:p>
            <a:pPr algn="r"/>
            <a:r>
              <a:rPr lang="en-US" sz="1200" b="1" dirty="0"/>
              <a:t>Inner Can Assembly</a:t>
            </a:r>
          </a:p>
        </p:txBody>
      </p:sp>
      <p:sp>
        <p:nvSpPr>
          <p:cNvPr id="20" name="TextBox 19">
            <a:extLst>
              <a:ext uri="{FF2B5EF4-FFF2-40B4-BE49-F238E27FC236}">
                <a16:creationId xmlns:a16="http://schemas.microsoft.com/office/drawing/2014/main" id="{595E2E4C-0D7F-409B-93C0-70507501F748}"/>
              </a:ext>
            </a:extLst>
          </p:cNvPr>
          <p:cNvSpPr txBox="1"/>
          <p:nvPr/>
        </p:nvSpPr>
        <p:spPr>
          <a:xfrm>
            <a:off x="2968946" y="980728"/>
            <a:ext cx="3160112" cy="276999"/>
          </a:xfrm>
          <a:prstGeom prst="rect">
            <a:avLst/>
          </a:prstGeom>
          <a:noFill/>
        </p:spPr>
        <p:txBody>
          <a:bodyPr wrap="square" rtlCol="0">
            <a:spAutoFit/>
          </a:bodyPr>
          <a:lstStyle/>
          <a:p>
            <a:pPr algn="ctr"/>
            <a:r>
              <a:rPr lang="en-US" sz="1200" b="1" dirty="0"/>
              <a:t>Hook and Tee Weldment</a:t>
            </a:r>
          </a:p>
        </p:txBody>
      </p:sp>
      <p:sp>
        <p:nvSpPr>
          <p:cNvPr id="21" name="TextBox 20">
            <a:extLst>
              <a:ext uri="{FF2B5EF4-FFF2-40B4-BE49-F238E27FC236}">
                <a16:creationId xmlns:a16="http://schemas.microsoft.com/office/drawing/2014/main" id="{803A711B-8A6B-4893-8DE7-09D76423C06E}"/>
              </a:ext>
            </a:extLst>
          </p:cNvPr>
          <p:cNvSpPr txBox="1"/>
          <p:nvPr/>
        </p:nvSpPr>
        <p:spPr>
          <a:xfrm>
            <a:off x="6474121" y="5461164"/>
            <a:ext cx="2387158" cy="276999"/>
          </a:xfrm>
          <a:prstGeom prst="rect">
            <a:avLst/>
          </a:prstGeom>
          <a:noFill/>
        </p:spPr>
        <p:txBody>
          <a:bodyPr wrap="square" rtlCol="0">
            <a:spAutoFit/>
          </a:bodyPr>
          <a:lstStyle/>
          <a:p>
            <a:pPr algn="ctr"/>
            <a:r>
              <a:rPr lang="en-US" sz="1200" b="1" dirty="0"/>
              <a:t>Final Assembly</a:t>
            </a:r>
          </a:p>
        </p:txBody>
      </p:sp>
      <p:cxnSp>
        <p:nvCxnSpPr>
          <p:cNvPr id="23" name="Straight Arrow Connector 22">
            <a:extLst>
              <a:ext uri="{FF2B5EF4-FFF2-40B4-BE49-F238E27FC236}">
                <a16:creationId xmlns:a16="http://schemas.microsoft.com/office/drawing/2014/main" id="{30DDAEC7-93E4-49BD-9941-6EB440C7668E}"/>
              </a:ext>
            </a:extLst>
          </p:cNvPr>
          <p:cNvCxnSpPr>
            <a:cxnSpLocks/>
            <a:stCxn id="43" idx="0"/>
            <a:endCxn id="10" idx="1"/>
          </p:cNvCxnSpPr>
          <p:nvPr/>
        </p:nvCxnSpPr>
        <p:spPr>
          <a:xfrm flipV="1">
            <a:off x="2663332" y="2085839"/>
            <a:ext cx="351486" cy="9272"/>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Connector: Elbow 35">
            <a:extLst>
              <a:ext uri="{FF2B5EF4-FFF2-40B4-BE49-F238E27FC236}">
                <a16:creationId xmlns:a16="http://schemas.microsoft.com/office/drawing/2014/main" id="{411B57FC-6273-44F8-BCD4-3E178133D1FC}"/>
              </a:ext>
            </a:extLst>
          </p:cNvPr>
          <p:cNvCxnSpPr>
            <a:cxnSpLocks/>
            <a:stCxn id="13" idx="0"/>
            <a:endCxn id="11" idx="1"/>
          </p:cNvCxnSpPr>
          <p:nvPr/>
        </p:nvCxnSpPr>
        <p:spPr>
          <a:xfrm flipV="1">
            <a:off x="3214021" y="4793392"/>
            <a:ext cx="890324" cy="117088"/>
          </a:xfrm>
          <a:prstGeom prst="bentConnector3">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7" name="Picture 36">
            <a:extLst>
              <a:ext uri="{FF2B5EF4-FFF2-40B4-BE49-F238E27FC236}">
                <a16:creationId xmlns:a16="http://schemas.microsoft.com/office/drawing/2014/main" id="{BAC1AEC8-9A0F-47D4-929C-6908B0A50D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3688" y="6208234"/>
            <a:ext cx="2520280" cy="547887"/>
          </a:xfrm>
          <a:prstGeom prst="rect">
            <a:avLst/>
          </a:prstGeom>
        </p:spPr>
      </p:pic>
      <p:pic>
        <p:nvPicPr>
          <p:cNvPr id="13" name="Picture 12">
            <a:extLst>
              <a:ext uri="{FF2B5EF4-FFF2-40B4-BE49-F238E27FC236}">
                <a16:creationId xmlns:a16="http://schemas.microsoft.com/office/drawing/2014/main" id="{E42487E4-0043-4DE7-9AC1-91513ADAEC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933900" y="3933285"/>
            <a:ext cx="2605852" cy="1954389"/>
          </a:xfrm>
          <a:prstGeom prst="rect">
            <a:avLst/>
          </a:prstGeom>
        </p:spPr>
      </p:pic>
      <p:pic>
        <p:nvPicPr>
          <p:cNvPr id="43" name="Picture 42">
            <a:extLst>
              <a:ext uri="{FF2B5EF4-FFF2-40B4-BE49-F238E27FC236}">
                <a16:creationId xmlns:a16="http://schemas.microsoft.com/office/drawing/2014/main" id="{9BAFC832-A4F6-4F31-82A3-3385258E16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29025" y="1094693"/>
            <a:ext cx="2667779" cy="2000834"/>
          </a:xfrm>
          <a:prstGeom prst="rect">
            <a:avLst/>
          </a:prstGeom>
        </p:spPr>
      </p:pic>
      <p:cxnSp>
        <p:nvCxnSpPr>
          <p:cNvPr id="58" name="Connector: Elbow 57">
            <a:extLst>
              <a:ext uri="{FF2B5EF4-FFF2-40B4-BE49-F238E27FC236}">
                <a16:creationId xmlns:a16="http://schemas.microsoft.com/office/drawing/2014/main" id="{3EB0D523-9712-4F29-81E3-AD650A218DBD}"/>
              </a:ext>
            </a:extLst>
          </p:cNvPr>
          <p:cNvCxnSpPr>
            <a:cxnSpLocks/>
            <a:stCxn id="11" idx="3"/>
            <a:endCxn id="14" idx="1"/>
          </p:cNvCxnSpPr>
          <p:nvPr/>
        </p:nvCxnSpPr>
        <p:spPr>
          <a:xfrm flipV="1">
            <a:off x="5616513" y="4357129"/>
            <a:ext cx="578032" cy="436263"/>
          </a:xfrm>
          <a:prstGeom prst="bentConnector3">
            <a:avLst>
              <a:gd name="adj1" fmla="val 50000"/>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Straight Arrow Connector 66">
            <a:extLst>
              <a:ext uri="{FF2B5EF4-FFF2-40B4-BE49-F238E27FC236}">
                <a16:creationId xmlns:a16="http://schemas.microsoft.com/office/drawing/2014/main" id="{93F8FC57-E861-40C3-A002-52799F46DA23}"/>
              </a:ext>
            </a:extLst>
          </p:cNvPr>
          <p:cNvCxnSpPr>
            <a:cxnSpLocks/>
            <a:stCxn id="9" idx="0"/>
            <a:endCxn id="10" idx="3"/>
          </p:cNvCxnSpPr>
          <p:nvPr/>
        </p:nvCxnSpPr>
        <p:spPr>
          <a:xfrm flipH="1">
            <a:off x="6531597" y="2081038"/>
            <a:ext cx="311747" cy="480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3394BE8A-8F80-BD60-161C-746C87359AC1}"/>
              </a:ext>
            </a:extLst>
          </p:cNvPr>
          <p:cNvSpPr txBox="1"/>
          <p:nvPr/>
        </p:nvSpPr>
        <p:spPr>
          <a:xfrm>
            <a:off x="6761496" y="30109"/>
            <a:ext cx="2401988" cy="369332"/>
          </a:xfrm>
          <a:prstGeom prst="rect">
            <a:avLst/>
          </a:prstGeom>
          <a:noFill/>
        </p:spPr>
        <p:txBody>
          <a:bodyPr wrap="square" rtlCol="0">
            <a:spAutoFit/>
          </a:bodyPr>
          <a:lstStyle/>
          <a:p>
            <a:pPr algn="ctr"/>
            <a:r>
              <a:rPr lang="en-US" i="1" dirty="0"/>
              <a:t>N. </a:t>
            </a:r>
            <a:r>
              <a:rPr lang="en-US" i="1" dirty="0" err="1"/>
              <a:t>Huque</a:t>
            </a:r>
            <a:r>
              <a:rPr lang="en-US" i="1" dirty="0"/>
              <a:t> - JLab</a:t>
            </a:r>
          </a:p>
        </p:txBody>
      </p:sp>
    </p:spTree>
    <p:extLst>
      <p:ext uri="{BB962C8B-B14F-4D97-AF65-F5344CB8AC3E}">
        <p14:creationId xmlns:p14="http://schemas.microsoft.com/office/powerpoint/2010/main" val="680512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E0C8-B631-4151-ABB1-E8FE31D03017}"/>
              </a:ext>
            </a:extLst>
          </p:cNvPr>
          <p:cNvSpPr>
            <a:spLocks noGrp="1"/>
          </p:cNvSpPr>
          <p:nvPr>
            <p:ph type="title"/>
          </p:nvPr>
        </p:nvSpPr>
        <p:spPr/>
        <p:txBody>
          <a:bodyPr/>
          <a:lstStyle/>
          <a:p>
            <a:r>
              <a:rPr lang="en-US" dirty="0"/>
              <a:t>Production Schedule</a:t>
            </a:r>
          </a:p>
        </p:txBody>
      </p:sp>
      <p:sp>
        <p:nvSpPr>
          <p:cNvPr id="4" name="Slide Number Placeholder 3">
            <a:extLst>
              <a:ext uri="{FF2B5EF4-FFF2-40B4-BE49-F238E27FC236}">
                <a16:creationId xmlns:a16="http://schemas.microsoft.com/office/drawing/2014/main" id="{CF02267F-231E-4234-8ECC-76273130F337}"/>
              </a:ext>
            </a:extLst>
          </p:cNvPr>
          <p:cNvSpPr>
            <a:spLocks noGrp="1"/>
          </p:cNvSpPr>
          <p:nvPr>
            <p:ph type="sldNum" sz="quarter" idx="12"/>
          </p:nvPr>
        </p:nvSpPr>
        <p:spPr/>
        <p:txBody>
          <a:bodyPr/>
          <a:lstStyle/>
          <a:p>
            <a:fld id="{BFDCA1C4-9514-7B4F-976F-D92F7E296653}" type="slidenum">
              <a:rPr lang="fr-FR" smtClean="0"/>
              <a:pPr/>
              <a:t>14</a:t>
            </a:fld>
            <a:endParaRPr lang="fr-FR" dirty="0"/>
          </a:p>
        </p:txBody>
      </p:sp>
      <p:sp>
        <p:nvSpPr>
          <p:cNvPr id="5" name="Footer Placeholder 4">
            <a:extLst>
              <a:ext uri="{FF2B5EF4-FFF2-40B4-BE49-F238E27FC236}">
                <a16:creationId xmlns:a16="http://schemas.microsoft.com/office/drawing/2014/main" id="{A9BA59E3-E2A7-481F-B0EB-808940744340}"/>
              </a:ext>
            </a:extLst>
          </p:cNvPr>
          <p:cNvSpPr>
            <a:spLocks noGrp="1"/>
          </p:cNvSpPr>
          <p:nvPr>
            <p:ph type="ftr" sz="quarter" idx="3"/>
          </p:nvPr>
        </p:nvSpPr>
        <p:spPr/>
        <p:txBody>
          <a:bodyPr/>
          <a:lstStyle/>
          <a:p>
            <a:r>
              <a:rPr lang="en-US"/>
              <a:t>14th HL-LHC Collaboration Meeting – Genova, 7th October 2024</a:t>
            </a:r>
            <a:endParaRPr lang="en-GB" dirty="0"/>
          </a:p>
        </p:txBody>
      </p:sp>
      <p:graphicFrame>
        <p:nvGraphicFramePr>
          <p:cNvPr id="6" name="Table 5">
            <a:extLst>
              <a:ext uri="{FF2B5EF4-FFF2-40B4-BE49-F238E27FC236}">
                <a16:creationId xmlns:a16="http://schemas.microsoft.com/office/drawing/2014/main" id="{F5D47DD5-6AE1-4594-9ED2-C89DDBC1E67A}"/>
              </a:ext>
            </a:extLst>
          </p:cNvPr>
          <p:cNvGraphicFramePr>
            <a:graphicFrameLocks noGrp="1"/>
          </p:cNvGraphicFramePr>
          <p:nvPr/>
        </p:nvGraphicFramePr>
        <p:xfrm>
          <a:off x="303060" y="1188950"/>
          <a:ext cx="8537879" cy="4524585"/>
        </p:xfrm>
        <a:graphic>
          <a:graphicData uri="http://schemas.openxmlformats.org/drawingml/2006/table">
            <a:tbl>
              <a:tblPr firstRow="1" bandRow="1">
                <a:tableStyleId>{5940675A-B579-460E-94D1-54222C63F5DA}</a:tableStyleId>
              </a:tblPr>
              <a:tblGrid>
                <a:gridCol w="884564">
                  <a:extLst>
                    <a:ext uri="{9D8B030D-6E8A-4147-A177-3AD203B41FA5}">
                      <a16:colId xmlns:a16="http://schemas.microsoft.com/office/drawing/2014/main" val="1859781507"/>
                    </a:ext>
                  </a:extLst>
                </a:gridCol>
                <a:gridCol w="2420418">
                  <a:extLst>
                    <a:ext uri="{9D8B030D-6E8A-4147-A177-3AD203B41FA5}">
                      <a16:colId xmlns:a16="http://schemas.microsoft.com/office/drawing/2014/main" val="1901180194"/>
                    </a:ext>
                  </a:extLst>
                </a:gridCol>
                <a:gridCol w="581433">
                  <a:extLst>
                    <a:ext uri="{9D8B030D-6E8A-4147-A177-3AD203B41FA5}">
                      <a16:colId xmlns:a16="http://schemas.microsoft.com/office/drawing/2014/main" val="172616851"/>
                    </a:ext>
                  </a:extLst>
                </a:gridCol>
                <a:gridCol w="581433">
                  <a:extLst>
                    <a:ext uri="{9D8B030D-6E8A-4147-A177-3AD203B41FA5}">
                      <a16:colId xmlns:a16="http://schemas.microsoft.com/office/drawing/2014/main" val="2307695453"/>
                    </a:ext>
                  </a:extLst>
                </a:gridCol>
                <a:gridCol w="581433">
                  <a:extLst>
                    <a:ext uri="{9D8B030D-6E8A-4147-A177-3AD203B41FA5}">
                      <a16:colId xmlns:a16="http://schemas.microsoft.com/office/drawing/2014/main" val="3735896498"/>
                    </a:ext>
                  </a:extLst>
                </a:gridCol>
                <a:gridCol w="581433">
                  <a:extLst>
                    <a:ext uri="{9D8B030D-6E8A-4147-A177-3AD203B41FA5}">
                      <a16:colId xmlns:a16="http://schemas.microsoft.com/office/drawing/2014/main" val="4028152107"/>
                    </a:ext>
                  </a:extLst>
                </a:gridCol>
                <a:gridCol w="581433">
                  <a:extLst>
                    <a:ext uri="{9D8B030D-6E8A-4147-A177-3AD203B41FA5}">
                      <a16:colId xmlns:a16="http://schemas.microsoft.com/office/drawing/2014/main" val="1713422658"/>
                    </a:ext>
                  </a:extLst>
                </a:gridCol>
                <a:gridCol w="581433">
                  <a:extLst>
                    <a:ext uri="{9D8B030D-6E8A-4147-A177-3AD203B41FA5}">
                      <a16:colId xmlns:a16="http://schemas.microsoft.com/office/drawing/2014/main" val="2405668711"/>
                    </a:ext>
                  </a:extLst>
                </a:gridCol>
                <a:gridCol w="581433">
                  <a:extLst>
                    <a:ext uri="{9D8B030D-6E8A-4147-A177-3AD203B41FA5}">
                      <a16:colId xmlns:a16="http://schemas.microsoft.com/office/drawing/2014/main" val="105526285"/>
                    </a:ext>
                  </a:extLst>
                </a:gridCol>
                <a:gridCol w="581433">
                  <a:extLst>
                    <a:ext uri="{9D8B030D-6E8A-4147-A177-3AD203B41FA5}">
                      <a16:colId xmlns:a16="http://schemas.microsoft.com/office/drawing/2014/main" val="3282261611"/>
                    </a:ext>
                  </a:extLst>
                </a:gridCol>
                <a:gridCol w="581433">
                  <a:extLst>
                    <a:ext uri="{9D8B030D-6E8A-4147-A177-3AD203B41FA5}">
                      <a16:colId xmlns:a16="http://schemas.microsoft.com/office/drawing/2014/main" val="577135900"/>
                    </a:ext>
                  </a:extLst>
                </a:gridCol>
              </a:tblGrid>
              <a:tr h="348045">
                <a:tc>
                  <a:txBody>
                    <a:bodyPr/>
                    <a:lstStyle/>
                    <a:p>
                      <a:endParaRPr lang="en-US" sz="1600" dirty="0"/>
                    </a:p>
                  </a:txBody>
                  <a:tcPr/>
                </a:tc>
                <a:tc>
                  <a:txBody>
                    <a:bodyPr/>
                    <a:lstStyle/>
                    <a:p>
                      <a:endParaRPr lang="en-US" sz="1600" dirty="0"/>
                    </a:p>
                  </a:txBody>
                  <a:tcPr/>
                </a:tc>
                <a:tc gridSpan="3">
                  <a:txBody>
                    <a:bodyPr/>
                    <a:lstStyle/>
                    <a:p>
                      <a:pPr algn="ctr"/>
                      <a:r>
                        <a:rPr lang="en-US" sz="1600" b="1" kern="1200" dirty="0">
                          <a:solidFill>
                            <a:schemeClr val="tx1"/>
                          </a:solidFill>
                          <a:latin typeface="+mn-lt"/>
                          <a:ea typeface="+mn-ea"/>
                          <a:cs typeface="+mn-cs"/>
                        </a:rPr>
                        <a:t>2024</a:t>
                      </a:r>
                    </a:p>
                  </a:txBody>
                  <a:tcPr/>
                </a:tc>
                <a:tc hMerge="1">
                  <a:txBody>
                    <a:bodyPr/>
                    <a:lstStyle/>
                    <a:p>
                      <a:endParaRPr lang="en-US" dirty="0"/>
                    </a:p>
                  </a:txBody>
                  <a:tcPr/>
                </a:tc>
                <a:tc hMerge="1">
                  <a:txBody>
                    <a:bodyPr/>
                    <a:lstStyle/>
                    <a:p>
                      <a:endParaRPr lang="en-US" dirty="0"/>
                    </a:p>
                  </a:txBody>
                  <a:tcPr/>
                </a:tc>
                <a:tc gridSpan="6">
                  <a:txBody>
                    <a:bodyPr/>
                    <a:lstStyle/>
                    <a:p>
                      <a:pPr algn="ctr"/>
                      <a:r>
                        <a:rPr lang="en-US" sz="1600" b="1" dirty="0"/>
                        <a:t>2025</a:t>
                      </a:r>
                    </a:p>
                  </a:txBody>
                  <a:tcPr/>
                </a:tc>
                <a:tc hMerge="1">
                  <a:txBody>
                    <a:bodyPr/>
                    <a:lstStyle/>
                    <a:p>
                      <a:endParaRPr lang="en-US" dirty="0"/>
                    </a:p>
                  </a:txBody>
                  <a:tcPr/>
                </a:tc>
                <a:tc hMerge="1">
                  <a:txBody>
                    <a:bodyPr/>
                    <a:lstStyle/>
                    <a:p>
                      <a:endParaRPr lang="en-US" dirty="0"/>
                    </a:p>
                  </a:txBody>
                  <a:tcPr/>
                </a:tc>
                <a:tc hMerge="1">
                  <a:txBody>
                    <a:bodyPr/>
                    <a:lstStyle/>
                    <a:p>
                      <a:pPr algn="ctr"/>
                      <a:endParaRPr lang="en-US" sz="16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411800884"/>
                  </a:ext>
                </a:extLst>
              </a:tr>
              <a:tr h="348045">
                <a:tc>
                  <a:txBody>
                    <a:bodyPr/>
                    <a:lstStyle/>
                    <a:p>
                      <a:endParaRPr lang="en-US" sz="1600" dirty="0"/>
                    </a:p>
                  </a:txBody>
                  <a:tcPr>
                    <a:lnB w="12700" cap="flat" cmpd="sng" algn="ctr">
                      <a:solidFill>
                        <a:schemeClr val="tx1"/>
                      </a:solidFill>
                      <a:prstDash val="solid"/>
                      <a:round/>
                      <a:headEnd type="none" w="med" len="med"/>
                      <a:tailEnd type="none" w="med" len="med"/>
                    </a:lnB>
                  </a:tcPr>
                </a:tc>
                <a:tc>
                  <a:txBody>
                    <a:bodyPr/>
                    <a:lstStyle/>
                    <a:p>
                      <a:endParaRPr lang="en-US" sz="1600" dirty="0"/>
                    </a:p>
                  </a:txBody>
                  <a:tcPr>
                    <a:lnB w="12700" cap="flat" cmpd="sng" algn="ctr">
                      <a:solidFill>
                        <a:schemeClr val="tx1"/>
                      </a:solidFill>
                      <a:prstDash val="solid"/>
                      <a:round/>
                      <a:headEnd type="none" w="med" len="med"/>
                      <a:tailEnd type="none" w="med" len="med"/>
                    </a:lnB>
                  </a:tcPr>
                </a:tc>
                <a:tc>
                  <a:txBody>
                    <a:bodyPr/>
                    <a:lstStyle/>
                    <a:p>
                      <a:r>
                        <a:rPr lang="en-US" sz="1600" b="1" dirty="0"/>
                        <a:t>Oct</a:t>
                      </a:r>
                    </a:p>
                  </a:txBody>
                  <a:tcPr>
                    <a:lnB w="12700" cap="flat" cmpd="sng" algn="ctr">
                      <a:solidFill>
                        <a:schemeClr val="tx1"/>
                      </a:solidFill>
                      <a:prstDash val="solid"/>
                      <a:round/>
                      <a:headEnd type="none" w="med" len="med"/>
                      <a:tailEnd type="none" w="med" len="med"/>
                    </a:lnB>
                  </a:tcPr>
                </a:tc>
                <a:tc>
                  <a:txBody>
                    <a:bodyPr/>
                    <a:lstStyle/>
                    <a:p>
                      <a:r>
                        <a:rPr lang="en-US" sz="1600" b="1" dirty="0"/>
                        <a:t>Nov</a:t>
                      </a:r>
                    </a:p>
                  </a:txBody>
                  <a:tcPr>
                    <a:lnB w="12700" cap="flat" cmpd="sng" algn="ctr">
                      <a:solidFill>
                        <a:schemeClr val="tx1"/>
                      </a:solidFill>
                      <a:prstDash val="solid"/>
                      <a:round/>
                      <a:headEnd type="none" w="med" len="med"/>
                      <a:tailEnd type="none" w="med" len="med"/>
                    </a:lnB>
                  </a:tcPr>
                </a:tc>
                <a:tc>
                  <a:txBody>
                    <a:bodyPr/>
                    <a:lstStyle/>
                    <a:p>
                      <a:r>
                        <a:rPr lang="en-US" sz="1600" b="1" dirty="0"/>
                        <a:t>Dec</a:t>
                      </a:r>
                    </a:p>
                  </a:txBody>
                  <a:tcPr>
                    <a:lnB w="12700" cap="flat" cmpd="sng" algn="ctr">
                      <a:solidFill>
                        <a:schemeClr val="tx1"/>
                      </a:solidFill>
                      <a:prstDash val="solid"/>
                      <a:round/>
                      <a:headEnd type="none" w="med" len="med"/>
                      <a:tailEnd type="none" w="med" len="med"/>
                    </a:lnB>
                  </a:tcPr>
                </a:tc>
                <a:tc>
                  <a:txBody>
                    <a:bodyPr/>
                    <a:lstStyle/>
                    <a:p>
                      <a:r>
                        <a:rPr lang="en-US" sz="1600" b="1" dirty="0"/>
                        <a:t>Jan</a:t>
                      </a:r>
                    </a:p>
                  </a:txBody>
                  <a:tcPr>
                    <a:lnB w="12700" cap="flat" cmpd="sng" algn="ctr">
                      <a:solidFill>
                        <a:schemeClr val="tx1"/>
                      </a:solidFill>
                      <a:prstDash val="solid"/>
                      <a:round/>
                      <a:headEnd type="none" w="med" len="med"/>
                      <a:tailEnd type="none" w="med" len="med"/>
                    </a:lnB>
                  </a:tcPr>
                </a:tc>
                <a:tc>
                  <a:txBody>
                    <a:bodyPr/>
                    <a:lstStyle/>
                    <a:p>
                      <a:r>
                        <a:rPr lang="en-US" sz="1600" b="1" dirty="0"/>
                        <a:t>Feb</a:t>
                      </a:r>
                    </a:p>
                  </a:txBody>
                  <a:tcPr>
                    <a:lnB w="12700" cap="flat" cmpd="sng" algn="ctr">
                      <a:solidFill>
                        <a:schemeClr val="tx1"/>
                      </a:solidFill>
                      <a:prstDash val="solid"/>
                      <a:round/>
                      <a:headEnd type="none" w="med" len="med"/>
                      <a:tailEnd type="none" w="med" len="med"/>
                    </a:lnB>
                  </a:tcPr>
                </a:tc>
                <a:tc>
                  <a:txBody>
                    <a:bodyPr/>
                    <a:lstStyle/>
                    <a:p>
                      <a:r>
                        <a:rPr lang="en-US" sz="1600" b="1" dirty="0"/>
                        <a:t>Mar</a:t>
                      </a:r>
                    </a:p>
                  </a:txBody>
                  <a:tcPr>
                    <a:lnB w="12700" cap="flat" cmpd="sng" algn="ctr">
                      <a:solidFill>
                        <a:schemeClr val="tx1"/>
                      </a:solidFill>
                      <a:prstDash val="solid"/>
                      <a:round/>
                      <a:headEnd type="none" w="med" len="med"/>
                      <a:tailEnd type="none" w="med" len="med"/>
                    </a:lnB>
                  </a:tcPr>
                </a:tc>
                <a:tc>
                  <a:txBody>
                    <a:bodyPr/>
                    <a:lstStyle/>
                    <a:p>
                      <a:r>
                        <a:rPr lang="en-US" sz="1600" b="1" dirty="0"/>
                        <a:t>Apr</a:t>
                      </a:r>
                    </a:p>
                  </a:txBody>
                  <a:tcPr>
                    <a:lnB w="12700" cap="flat" cmpd="sng" algn="ctr">
                      <a:solidFill>
                        <a:schemeClr val="tx1"/>
                      </a:solidFill>
                      <a:prstDash val="solid"/>
                      <a:round/>
                      <a:headEnd type="none" w="med" len="med"/>
                      <a:tailEnd type="none" w="med" len="med"/>
                    </a:lnB>
                  </a:tcPr>
                </a:tc>
                <a:tc>
                  <a:txBody>
                    <a:bodyPr/>
                    <a:lstStyle/>
                    <a:p>
                      <a:r>
                        <a:rPr lang="en-US" sz="1600" b="1" dirty="0"/>
                        <a:t>May</a:t>
                      </a:r>
                    </a:p>
                  </a:txBody>
                  <a:tcPr>
                    <a:lnB w="12700" cap="flat" cmpd="sng" algn="ctr">
                      <a:solidFill>
                        <a:schemeClr val="tx1"/>
                      </a:solidFill>
                      <a:prstDash val="solid"/>
                      <a:round/>
                      <a:headEnd type="none" w="med" len="med"/>
                      <a:tailEnd type="none" w="med" len="med"/>
                    </a:lnB>
                  </a:tcPr>
                </a:tc>
                <a:tc>
                  <a:txBody>
                    <a:bodyPr/>
                    <a:lstStyle/>
                    <a:p>
                      <a:r>
                        <a:rPr lang="en-US" sz="1600" b="1" dirty="0"/>
                        <a:t>Jun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1929362"/>
                  </a:ext>
                </a:extLst>
              </a:tr>
              <a:tr h="348045">
                <a:tc rowSpan="3">
                  <a:txBody>
                    <a:bodyPr/>
                    <a:lstStyle/>
                    <a:p>
                      <a:r>
                        <a:rPr lang="en-US" sz="1400" b="1" dirty="0"/>
                        <a:t>HHOM </a:t>
                      </a:r>
                    </a:p>
                    <a:p>
                      <a:r>
                        <a:rPr lang="en-US" sz="1400" b="1" dirty="0"/>
                        <a:t>01 - 04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b="1" dirty="0"/>
                        <a:t>Assembly</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lang="en-US" sz="1600" dirty="0"/>
                    </a:p>
                  </a:txBody>
                  <a:tcPr>
                    <a:lnT w="12700" cap="flat" cmpd="sng" algn="ctr">
                      <a:solidFill>
                        <a:schemeClr val="tx1"/>
                      </a:solidFill>
                      <a:prstDash val="solid"/>
                      <a:round/>
                      <a:headEnd type="none" w="med" len="med"/>
                      <a:tailEnd type="none" w="med" len="med"/>
                    </a:lnT>
                    <a:solidFill>
                      <a:srgbClr val="00B0F0"/>
                    </a:solidFill>
                  </a:tcPr>
                </a:tc>
                <a:tc>
                  <a:txBody>
                    <a:bodyPr/>
                    <a:lstStyle/>
                    <a:p>
                      <a:endParaRPr lang="en-US" sz="1600"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00B0F0"/>
                    </a:solidFill>
                  </a:tcPr>
                </a:tc>
                <a:tc>
                  <a:txBody>
                    <a:bodyPr/>
                    <a:lstStyle/>
                    <a:p>
                      <a:endParaRPr lang="en-US" sz="1600"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00B0F0"/>
                    </a:solidFill>
                  </a:tcPr>
                </a:tc>
                <a:tc>
                  <a:txBody>
                    <a:bodyPr/>
                    <a:lstStyle/>
                    <a:p>
                      <a:endParaRPr lang="en-US" sz="1600"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00B0F0"/>
                    </a:solidFill>
                  </a:tcPr>
                </a:tc>
                <a:tc>
                  <a:txBody>
                    <a:bodyPr/>
                    <a:lstStyle/>
                    <a:p>
                      <a:endParaRPr lang="en-US" sz="1600" dirty="0"/>
                    </a:p>
                  </a:txBody>
                  <a:tcPr>
                    <a:lnT w="12700" cap="flat" cmpd="sng" algn="ctr">
                      <a:solidFill>
                        <a:schemeClr val="tx1"/>
                      </a:solidFill>
                      <a:prstDash val="solid"/>
                      <a:round/>
                      <a:headEnd type="none" w="med" len="med"/>
                      <a:tailEnd type="none" w="med" len="med"/>
                    </a:lnT>
                    <a:solidFill>
                      <a:srgbClr val="00B0F0"/>
                    </a:solidFill>
                  </a:tcPr>
                </a:tc>
                <a:tc>
                  <a:txBody>
                    <a:bodyPr/>
                    <a:lstStyle/>
                    <a:p>
                      <a:endParaRPr lang="en-US" sz="1600" dirty="0"/>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lang="en-US" sz="1600" dirty="0"/>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lang="en-US" sz="1600" dirty="0"/>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lang="en-US"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2839614757"/>
                  </a:ext>
                </a:extLst>
              </a:tr>
              <a:tr h="348045">
                <a:tc vMerge="1">
                  <a:txBody>
                    <a:bodyPr/>
                    <a:lstStyle/>
                    <a:p>
                      <a:endParaRPr lang="en-US" sz="1400" b="1" dirty="0"/>
                    </a:p>
                  </a:txBody>
                  <a:tcPr/>
                </a:tc>
                <a:tc>
                  <a:txBody>
                    <a:bodyPr/>
                    <a:lstStyle/>
                    <a:p>
                      <a:r>
                        <a:rPr lang="en-US" sz="1400" b="1" dirty="0"/>
                        <a:t>Testing</a:t>
                      </a:r>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kern="1200" dirty="0">
                        <a:solidFill>
                          <a:schemeClr val="tx1"/>
                        </a:solidFill>
                        <a:latin typeface="+mn-lt"/>
                        <a:ea typeface="+mn-ea"/>
                        <a:cs typeface="+mn-cs"/>
                      </a:endParaRPr>
                    </a:p>
                  </a:txBody>
                  <a:tcPr>
                    <a:solidFill>
                      <a:schemeClr val="bg1">
                        <a:lumMod val="85000"/>
                      </a:schemeClr>
                    </a:solidFill>
                  </a:tcPr>
                </a:tc>
                <a:tc>
                  <a:txBody>
                    <a:bodyPr/>
                    <a:lstStyle/>
                    <a:p>
                      <a:endParaRPr lang="en-US" sz="1600" kern="1200" dirty="0">
                        <a:solidFill>
                          <a:schemeClr val="tx1"/>
                        </a:solidFill>
                        <a:latin typeface="+mn-lt"/>
                        <a:ea typeface="+mn-ea"/>
                        <a:cs typeface="+mn-cs"/>
                      </a:endParaRPr>
                    </a:p>
                  </a:txBody>
                  <a:tcPr>
                    <a:solidFill>
                      <a:schemeClr val="bg1">
                        <a:lumMod val="85000"/>
                      </a:schemeClr>
                    </a:solidFill>
                  </a:tcPr>
                </a:tc>
                <a:tc>
                  <a:txBody>
                    <a:bodyPr/>
                    <a:lstStyle/>
                    <a:p>
                      <a:endParaRPr lang="en-US" sz="1600" dirty="0"/>
                    </a:p>
                  </a:txBody>
                  <a:tcPr>
                    <a:solidFill>
                      <a:srgbClr val="00B0F0"/>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4045814834"/>
                  </a:ext>
                </a:extLst>
              </a:tr>
              <a:tr h="348045">
                <a:tc vMerge="1">
                  <a:txBody>
                    <a:bodyPr/>
                    <a:lstStyle/>
                    <a:p>
                      <a:endParaRPr lang="en-US" sz="1400" b="1" dirty="0"/>
                    </a:p>
                  </a:txBody>
                  <a:tcPr/>
                </a:tc>
                <a:tc>
                  <a:txBody>
                    <a:bodyPr/>
                    <a:lstStyle/>
                    <a:p>
                      <a:r>
                        <a:rPr lang="en-US" sz="1400" b="1" dirty="0"/>
                        <a:t>Acceptance</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600" dirty="0"/>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600" dirty="0"/>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600" dirty="0"/>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600" kern="1200" dirty="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600" kern="1200" dirty="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600" dirty="0"/>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600" dirty="0"/>
                    </a:p>
                  </a:txBody>
                  <a:tcPr>
                    <a:lnB w="12700" cap="flat" cmpd="sng" algn="ctr">
                      <a:solidFill>
                        <a:schemeClr val="tx1"/>
                      </a:solidFill>
                      <a:prstDash val="solid"/>
                      <a:round/>
                      <a:headEnd type="none" w="med" len="med"/>
                      <a:tailEnd type="none" w="med" len="med"/>
                    </a:lnB>
                    <a:solidFill>
                      <a:srgbClr val="00B0F0"/>
                    </a:solidFill>
                  </a:tcPr>
                </a:tc>
                <a:tc>
                  <a:txBody>
                    <a:bodyPr/>
                    <a:lstStyle/>
                    <a:p>
                      <a:endParaRPr lang="en-US" sz="1600" dirty="0"/>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6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96757274"/>
                  </a:ext>
                </a:extLst>
              </a:tr>
              <a:tr h="348045">
                <a:tc rowSpan="3">
                  <a:txBody>
                    <a:bodyPr/>
                    <a:lstStyle/>
                    <a:p>
                      <a:r>
                        <a:rPr lang="en-US" sz="1400" b="1" dirty="0"/>
                        <a:t>HHOM 05 - 07</a:t>
                      </a:r>
                    </a:p>
                  </a:txBody>
                  <a:tcPr>
                    <a:lnT w="12700" cap="flat" cmpd="sng" algn="ctr">
                      <a:solidFill>
                        <a:schemeClr val="tx1"/>
                      </a:solidFill>
                      <a:prstDash val="solid"/>
                      <a:round/>
                      <a:headEnd type="none" w="med" len="med"/>
                      <a:tailEnd type="none" w="med" len="med"/>
                    </a:lnT>
                  </a:tcPr>
                </a:tc>
                <a:tc>
                  <a:txBody>
                    <a:bodyPr/>
                    <a:lstStyle/>
                    <a:p>
                      <a:r>
                        <a:rPr lang="en-US" sz="1400" b="1" dirty="0"/>
                        <a:t>Assembly</a:t>
                      </a:r>
                    </a:p>
                  </a:txBody>
                  <a:tcPr>
                    <a:lnT w="12700" cap="flat" cmpd="sng" algn="ctr">
                      <a:solidFill>
                        <a:schemeClr val="tx1"/>
                      </a:solidFill>
                      <a:prstDash val="solid"/>
                      <a:round/>
                      <a:headEnd type="none" w="med" len="med"/>
                      <a:tailEnd type="none" w="med" len="med"/>
                    </a:lnT>
                  </a:tcPr>
                </a:tc>
                <a:tc>
                  <a:txBody>
                    <a:bodyPr/>
                    <a:lstStyle/>
                    <a:p>
                      <a:endParaRPr lang="en-US" sz="1600" dirty="0"/>
                    </a:p>
                  </a:txBody>
                  <a:tcPr>
                    <a:lnT w="12700" cap="flat" cmpd="sng" algn="ctr">
                      <a:solidFill>
                        <a:schemeClr val="tx1"/>
                      </a:solidFill>
                      <a:prstDash val="solid"/>
                      <a:round/>
                      <a:headEnd type="none" w="med" len="med"/>
                      <a:tailEnd type="none" w="med" len="med"/>
                    </a:lnT>
                  </a:tcPr>
                </a:tc>
                <a:tc>
                  <a:txBody>
                    <a:bodyPr/>
                    <a:lstStyle/>
                    <a:p>
                      <a:endParaRPr lang="en-US" sz="1600" dirty="0"/>
                    </a:p>
                  </a:txBody>
                  <a:tcPr>
                    <a:lnT w="12700" cap="flat" cmpd="sng" algn="ctr">
                      <a:solidFill>
                        <a:schemeClr val="tx1"/>
                      </a:solidFill>
                      <a:prstDash val="solid"/>
                      <a:round/>
                      <a:headEnd type="none" w="med" len="med"/>
                      <a:tailEnd type="none" w="med" len="med"/>
                    </a:lnT>
                    <a:solidFill>
                      <a:srgbClr val="00B0F0"/>
                    </a:solidFill>
                  </a:tcPr>
                </a:tc>
                <a:tc>
                  <a:txBody>
                    <a:bodyPr/>
                    <a:lstStyle/>
                    <a:p>
                      <a:endParaRPr lang="en-US" sz="1600" dirty="0"/>
                    </a:p>
                  </a:txBody>
                  <a:tcPr>
                    <a:lnT w="12700" cap="flat" cmpd="sng" algn="ctr">
                      <a:solidFill>
                        <a:schemeClr val="tx1"/>
                      </a:solidFill>
                      <a:prstDash val="solid"/>
                      <a:round/>
                      <a:headEnd type="none" w="med" len="med"/>
                      <a:tailEnd type="none" w="med" len="med"/>
                    </a:lnT>
                    <a:solidFill>
                      <a:srgbClr val="00B0F0"/>
                    </a:solidFill>
                  </a:tcPr>
                </a:tc>
                <a:tc>
                  <a:txBody>
                    <a:bodyPr/>
                    <a:lstStyle/>
                    <a:p>
                      <a:endParaRPr lang="en-US" sz="1600" dirty="0"/>
                    </a:p>
                  </a:txBody>
                  <a:tcPr>
                    <a:lnT w="12700" cap="flat" cmpd="sng" algn="ctr">
                      <a:solidFill>
                        <a:schemeClr val="tx1"/>
                      </a:solidFill>
                      <a:prstDash val="solid"/>
                      <a:round/>
                      <a:headEnd type="none" w="med" len="med"/>
                      <a:tailEnd type="none" w="med" len="med"/>
                    </a:lnT>
                    <a:solidFill>
                      <a:srgbClr val="00B0F0"/>
                    </a:solidFill>
                  </a:tcPr>
                </a:tc>
                <a:tc>
                  <a:txBody>
                    <a:bodyPr/>
                    <a:lstStyle/>
                    <a:p>
                      <a:endParaRPr lang="en-US" sz="1600" dirty="0"/>
                    </a:p>
                  </a:txBody>
                  <a:tcPr>
                    <a:lnT w="12700" cap="flat" cmpd="sng" algn="ctr">
                      <a:solidFill>
                        <a:schemeClr val="tx1"/>
                      </a:solidFill>
                      <a:prstDash val="solid"/>
                      <a:round/>
                      <a:headEnd type="none" w="med" len="med"/>
                      <a:tailEnd type="none" w="med" len="med"/>
                    </a:lnT>
                    <a:solidFill>
                      <a:srgbClr val="00B0F0"/>
                    </a:solidFill>
                  </a:tcPr>
                </a:tc>
                <a:tc>
                  <a:txBody>
                    <a:bodyPr/>
                    <a:lstStyle/>
                    <a:p>
                      <a:endParaRPr lang="en-US" sz="1600" dirty="0"/>
                    </a:p>
                  </a:txBody>
                  <a:tcPr>
                    <a:lnT w="12700" cap="flat" cmpd="sng" algn="ctr">
                      <a:solidFill>
                        <a:schemeClr val="tx1"/>
                      </a:solidFill>
                      <a:prstDash val="solid"/>
                      <a:round/>
                      <a:headEnd type="none" w="med" len="med"/>
                      <a:tailEnd type="none" w="med" len="med"/>
                    </a:lnT>
                    <a:solidFill>
                      <a:srgbClr val="00B0F0"/>
                    </a:solidFill>
                  </a:tcPr>
                </a:tc>
                <a:tc>
                  <a:txBody>
                    <a:bodyPr/>
                    <a:lstStyle/>
                    <a:p>
                      <a:endParaRPr lang="en-US" sz="1600" dirty="0"/>
                    </a:p>
                  </a:txBody>
                  <a:tcPr>
                    <a:lnT w="12700" cap="flat" cmpd="sng" algn="ctr">
                      <a:solidFill>
                        <a:schemeClr val="tx1"/>
                      </a:solidFill>
                      <a:prstDash val="solid"/>
                      <a:round/>
                      <a:headEnd type="none" w="med" len="med"/>
                      <a:tailEnd type="none" w="med" len="med"/>
                    </a:lnT>
                    <a:noFill/>
                  </a:tcPr>
                </a:tc>
                <a:tc>
                  <a:txBody>
                    <a:bodyPr/>
                    <a:lstStyle/>
                    <a:p>
                      <a:endParaRPr lang="en-US" sz="1600" dirty="0"/>
                    </a:p>
                  </a:txBody>
                  <a:tcPr>
                    <a:lnT w="12700" cap="flat" cmpd="sng" algn="ctr">
                      <a:solidFill>
                        <a:schemeClr val="tx1"/>
                      </a:solidFill>
                      <a:prstDash val="solid"/>
                      <a:round/>
                      <a:headEnd type="none" w="med" len="med"/>
                      <a:tailEnd type="none" w="med" len="med"/>
                    </a:lnT>
                    <a:noFill/>
                  </a:tcPr>
                </a:tc>
                <a:tc>
                  <a:txBody>
                    <a:bodyPr/>
                    <a:lstStyle/>
                    <a:p>
                      <a:endParaRPr lang="en-US" sz="1600" dirty="0"/>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423025244"/>
                  </a:ext>
                </a:extLst>
              </a:tr>
              <a:tr h="348045">
                <a:tc vMerge="1">
                  <a:txBody>
                    <a:bodyPr/>
                    <a:lstStyle/>
                    <a:p>
                      <a:endParaRPr lang="en-US" sz="1400" b="1" dirty="0"/>
                    </a:p>
                  </a:txBody>
                  <a:tcPr/>
                </a:tc>
                <a:tc>
                  <a:txBody>
                    <a:bodyPr/>
                    <a:lstStyle/>
                    <a:p>
                      <a:r>
                        <a:rPr lang="en-US" sz="1400" b="1" dirty="0"/>
                        <a:t>Testing</a:t>
                      </a:r>
                    </a:p>
                  </a:txBody>
                  <a:tcPr/>
                </a:tc>
                <a:tc>
                  <a:txBody>
                    <a:bodyPr/>
                    <a:lstStyle/>
                    <a:p>
                      <a:endParaRPr lang="en-US" sz="1600" dirty="0"/>
                    </a:p>
                  </a:txBody>
                  <a:tcPr/>
                </a:tc>
                <a:tc>
                  <a:txBody>
                    <a:bodyPr/>
                    <a:lstStyle/>
                    <a:p>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dirty="0"/>
                    </a:p>
                  </a:txBody>
                  <a:tcPr/>
                </a:tc>
                <a:tc>
                  <a:txBody>
                    <a:bodyPr/>
                    <a:lstStyle/>
                    <a:p>
                      <a:endParaRPr lang="en-US" sz="1600" dirty="0"/>
                    </a:p>
                  </a:txBody>
                  <a:tcPr>
                    <a:noFill/>
                  </a:tcPr>
                </a:tc>
                <a:tc>
                  <a:txBody>
                    <a:bodyPr/>
                    <a:lstStyle/>
                    <a:p>
                      <a:endParaRPr lang="en-US" sz="1600" dirty="0"/>
                    </a:p>
                  </a:txBody>
                  <a:tcPr>
                    <a:solidFill>
                      <a:srgbClr val="00B0F0"/>
                    </a:solidFill>
                  </a:tcPr>
                </a:tc>
                <a:tc>
                  <a:txBody>
                    <a:bodyPr/>
                    <a:lstStyle/>
                    <a:p>
                      <a:endParaRPr lang="en-US" sz="1600" dirty="0"/>
                    </a:p>
                  </a:txBody>
                  <a:tcPr>
                    <a:noFill/>
                  </a:tcPr>
                </a:tc>
                <a:tc>
                  <a:txBody>
                    <a:bodyPr/>
                    <a:lstStyle/>
                    <a:p>
                      <a:endParaRPr lang="en-US" sz="1600" dirty="0"/>
                    </a:p>
                  </a:txBody>
                  <a:tcPr>
                    <a:noFill/>
                  </a:tcPr>
                </a:tc>
                <a:extLst>
                  <a:ext uri="{0D108BD9-81ED-4DB2-BD59-A6C34878D82A}">
                    <a16:rowId xmlns:a16="http://schemas.microsoft.com/office/drawing/2014/main" val="510745232"/>
                  </a:ext>
                </a:extLst>
              </a:tr>
              <a:tr h="348045">
                <a:tc vMerge="1">
                  <a:txBody>
                    <a:bodyPr/>
                    <a:lstStyle/>
                    <a:p>
                      <a:endParaRPr lang="en-US" sz="1400" b="1" dirty="0"/>
                    </a:p>
                  </a:txBody>
                  <a:tcPr/>
                </a:tc>
                <a:tc>
                  <a:txBody>
                    <a:bodyPr/>
                    <a:lstStyle/>
                    <a:p>
                      <a:r>
                        <a:rPr lang="en-US" sz="1400" b="1" dirty="0"/>
                        <a:t>Acceptance</a:t>
                      </a:r>
                    </a:p>
                  </a:txBody>
                  <a:tcPr/>
                </a:tc>
                <a:tc>
                  <a:txBody>
                    <a:bodyPr/>
                    <a:lstStyle/>
                    <a:p>
                      <a:endParaRPr lang="en-US" sz="1600" dirty="0"/>
                    </a:p>
                  </a:txBody>
                  <a:tcPr/>
                </a:tc>
                <a:tc>
                  <a:txBody>
                    <a:bodyPr/>
                    <a:lstStyle/>
                    <a:p>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dirty="0"/>
                    </a:p>
                  </a:txBody>
                  <a:tcPr/>
                </a:tc>
                <a:tc>
                  <a:txBody>
                    <a:bodyPr/>
                    <a:lstStyle/>
                    <a:p>
                      <a:endParaRPr lang="en-US" sz="1600" dirty="0"/>
                    </a:p>
                  </a:txBody>
                  <a:tcPr>
                    <a:noFill/>
                  </a:tcPr>
                </a:tc>
                <a:tc>
                  <a:txBody>
                    <a:bodyPr/>
                    <a:lstStyle/>
                    <a:p>
                      <a:endParaRPr lang="en-US" sz="1600" dirty="0"/>
                    </a:p>
                  </a:txBody>
                  <a:tcPr>
                    <a:noFill/>
                  </a:tcPr>
                </a:tc>
                <a:tc>
                  <a:txBody>
                    <a:bodyPr/>
                    <a:lstStyle/>
                    <a:p>
                      <a:endParaRPr lang="en-US" sz="1600" dirty="0"/>
                    </a:p>
                  </a:txBody>
                  <a:tcPr>
                    <a:solidFill>
                      <a:srgbClr val="00B0F0"/>
                    </a:solidFill>
                  </a:tcPr>
                </a:tc>
                <a:tc>
                  <a:txBody>
                    <a:bodyPr/>
                    <a:lstStyle/>
                    <a:p>
                      <a:endParaRPr lang="en-US" sz="1600" dirty="0"/>
                    </a:p>
                  </a:txBody>
                  <a:tcPr>
                    <a:noFill/>
                  </a:tcPr>
                </a:tc>
                <a:extLst>
                  <a:ext uri="{0D108BD9-81ED-4DB2-BD59-A6C34878D82A}">
                    <a16:rowId xmlns:a16="http://schemas.microsoft.com/office/drawing/2014/main" val="446413735"/>
                  </a:ext>
                </a:extLst>
              </a:tr>
              <a:tr h="348045">
                <a:tc rowSpan="5">
                  <a:txBody>
                    <a:bodyPr/>
                    <a:lstStyle/>
                    <a:p>
                      <a:r>
                        <a:rPr lang="en-US" sz="1400" b="1" dirty="0"/>
                        <a:t>HHOM</a:t>
                      </a:r>
                    </a:p>
                    <a:p>
                      <a:r>
                        <a:rPr lang="en-US" sz="1400" b="1" dirty="0"/>
                        <a:t>08 - 010</a:t>
                      </a:r>
                    </a:p>
                  </a:txBody>
                  <a:tcPr>
                    <a:solidFill>
                      <a:schemeClr val="bg1">
                        <a:lumMod val="85000"/>
                      </a:schemeClr>
                    </a:solidFill>
                  </a:tcPr>
                </a:tc>
                <a:tc>
                  <a:txBody>
                    <a:bodyPr/>
                    <a:lstStyle/>
                    <a:p>
                      <a:r>
                        <a:rPr lang="en-US" sz="1400" b="1" dirty="0"/>
                        <a:t>Raw Material Procurement</a:t>
                      </a:r>
                    </a:p>
                  </a:txBody>
                  <a:tcPr>
                    <a:solidFill>
                      <a:schemeClr val="bg1">
                        <a:lumMod val="85000"/>
                      </a:schemeClr>
                    </a:solidFill>
                  </a:tcPr>
                </a:tc>
                <a:tc>
                  <a:txBody>
                    <a:bodyPr/>
                    <a:lstStyle/>
                    <a:p>
                      <a:endParaRPr lang="en-US" sz="1600" dirty="0"/>
                    </a:p>
                  </a:txBody>
                  <a:tcPr>
                    <a:solidFill>
                      <a:srgbClr val="00B0F0"/>
                    </a:solidFill>
                  </a:tcPr>
                </a:tc>
                <a:tc>
                  <a:txBody>
                    <a:bodyPr/>
                    <a:lstStyle/>
                    <a:p>
                      <a:endParaRPr lang="en-US" sz="1600" dirty="0"/>
                    </a:p>
                  </a:txBody>
                  <a:tcPr>
                    <a:solidFill>
                      <a:srgbClr val="00B0F0"/>
                    </a:solidFill>
                  </a:tcPr>
                </a:tc>
                <a:tc>
                  <a:txBody>
                    <a:bodyPr/>
                    <a:lstStyle/>
                    <a:p>
                      <a:endParaRPr lang="en-US" sz="1600" dirty="0"/>
                    </a:p>
                  </a:txBody>
                  <a:tcPr>
                    <a:solidFill>
                      <a:srgbClr val="00B0F0"/>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extLst>
                  <a:ext uri="{0D108BD9-81ED-4DB2-BD59-A6C34878D82A}">
                    <a16:rowId xmlns:a16="http://schemas.microsoft.com/office/drawing/2014/main" val="1638730733"/>
                  </a:ext>
                </a:extLst>
              </a:tr>
              <a:tr h="348045">
                <a:tc vMerge="1">
                  <a:txBody>
                    <a:bodyPr/>
                    <a:lstStyle/>
                    <a:p>
                      <a:endParaRPr lang="en-US" sz="1400" b="1" dirty="0"/>
                    </a:p>
                  </a:txBody>
                  <a:tcPr/>
                </a:tc>
                <a:tc>
                  <a:txBody>
                    <a:bodyPr/>
                    <a:lstStyle/>
                    <a:p>
                      <a:r>
                        <a:rPr lang="en-US" sz="1400" b="1" dirty="0"/>
                        <a:t>Part Fabrication</a:t>
                      </a:r>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rgbClr val="00B0F0"/>
                    </a:solidFill>
                  </a:tcPr>
                </a:tc>
                <a:tc>
                  <a:txBody>
                    <a:bodyPr/>
                    <a:lstStyle/>
                    <a:p>
                      <a:endParaRPr lang="en-US" sz="1600" dirty="0"/>
                    </a:p>
                  </a:txBody>
                  <a:tcPr>
                    <a:solidFill>
                      <a:srgbClr val="00B0F0"/>
                    </a:solidFill>
                  </a:tcPr>
                </a:tc>
                <a:tc>
                  <a:txBody>
                    <a:bodyPr/>
                    <a:lstStyle/>
                    <a:p>
                      <a:endParaRPr lang="en-US" sz="1600" dirty="0"/>
                    </a:p>
                  </a:txBody>
                  <a:tcPr>
                    <a:solidFill>
                      <a:srgbClr val="00B0F0"/>
                    </a:solidFill>
                  </a:tcPr>
                </a:tc>
                <a:tc>
                  <a:txBody>
                    <a:bodyPr/>
                    <a:lstStyle/>
                    <a:p>
                      <a:endParaRPr lang="en-US" sz="1600" dirty="0"/>
                    </a:p>
                  </a:txBody>
                  <a:tcPr>
                    <a:solidFill>
                      <a:srgbClr val="00B0F0"/>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extLst>
                  <a:ext uri="{0D108BD9-81ED-4DB2-BD59-A6C34878D82A}">
                    <a16:rowId xmlns:a16="http://schemas.microsoft.com/office/drawing/2014/main" val="3849171084"/>
                  </a:ext>
                </a:extLst>
              </a:tr>
              <a:tr h="348045">
                <a:tc vMerge="1">
                  <a:txBody>
                    <a:bodyPr/>
                    <a:lstStyle/>
                    <a:p>
                      <a:endParaRPr lang="en-US" sz="1400" b="1" dirty="0"/>
                    </a:p>
                  </a:txBody>
                  <a:tcPr/>
                </a:tc>
                <a:tc>
                  <a:txBody>
                    <a:bodyPr/>
                    <a:lstStyle/>
                    <a:p>
                      <a:r>
                        <a:rPr lang="en-US" sz="1400" b="1" dirty="0"/>
                        <a:t>Assembly</a:t>
                      </a:r>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rgbClr val="00B0F0"/>
                    </a:solidFill>
                  </a:tcPr>
                </a:tc>
                <a:tc>
                  <a:txBody>
                    <a:bodyPr/>
                    <a:lstStyle/>
                    <a:p>
                      <a:endParaRPr lang="en-US" sz="1600" dirty="0"/>
                    </a:p>
                  </a:txBody>
                  <a:tcPr>
                    <a:solidFill>
                      <a:srgbClr val="00B0F0"/>
                    </a:solidFill>
                  </a:tcPr>
                </a:tc>
                <a:tc>
                  <a:txBody>
                    <a:bodyPr/>
                    <a:lstStyle/>
                    <a:p>
                      <a:endParaRPr lang="en-US" sz="1600" dirty="0"/>
                    </a:p>
                  </a:txBody>
                  <a:tcPr>
                    <a:solidFill>
                      <a:srgbClr val="00B0F0"/>
                    </a:solidFill>
                  </a:tcPr>
                </a:tc>
                <a:tc>
                  <a:txBody>
                    <a:bodyPr/>
                    <a:lstStyle/>
                    <a:p>
                      <a:endParaRPr lang="en-US" sz="1600" dirty="0"/>
                    </a:p>
                  </a:txBody>
                  <a:tcPr>
                    <a:solidFill>
                      <a:srgbClr val="00B0F0"/>
                    </a:solidFill>
                  </a:tcPr>
                </a:tc>
                <a:tc>
                  <a:txBody>
                    <a:bodyPr/>
                    <a:lstStyle/>
                    <a:p>
                      <a:endParaRPr lang="en-US" sz="1600" dirty="0"/>
                    </a:p>
                  </a:txBody>
                  <a:tcPr>
                    <a:solidFill>
                      <a:srgbClr val="00B0F0"/>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extLst>
                  <a:ext uri="{0D108BD9-81ED-4DB2-BD59-A6C34878D82A}">
                    <a16:rowId xmlns:a16="http://schemas.microsoft.com/office/drawing/2014/main" val="3681912832"/>
                  </a:ext>
                </a:extLst>
              </a:tr>
              <a:tr h="348045">
                <a:tc vMerge="1">
                  <a:txBody>
                    <a:bodyPr/>
                    <a:lstStyle/>
                    <a:p>
                      <a:endParaRPr lang="en-US" sz="1400" b="1" dirty="0"/>
                    </a:p>
                  </a:txBody>
                  <a:tcPr/>
                </a:tc>
                <a:tc>
                  <a:txBody>
                    <a:bodyPr/>
                    <a:lstStyle/>
                    <a:p>
                      <a:r>
                        <a:rPr lang="en-US" sz="1400" b="1" dirty="0"/>
                        <a:t>Testing</a:t>
                      </a:r>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rgbClr val="00B0F0"/>
                    </a:solidFill>
                  </a:tcPr>
                </a:tc>
                <a:tc>
                  <a:txBody>
                    <a:bodyPr/>
                    <a:lstStyle/>
                    <a:p>
                      <a:endParaRPr lang="en-US" sz="1600" dirty="0"/>
                    </a:p>
                  </a:txBody>
                  <a:tcPr>
                    <a:solidFill>
                      <a:schemeClr val="bg1">
                        <a:lumMod val="85000"/>
                      </a:schemeClr>
                    </a:solidFill>
                  </a:tcPr>
                </a:tc>
                <a:extLst>
                  <a:ext uri="{0D108BD9-81ED-4DB2-BD59-A6C34878D82A}">
                    <a16:rowId xmlns:a16="http://schemas.microsoft.com/office/drawing/2014/main" val="2124574400"/>
                  </a:ext>
                </a:extLst>
              </a:tr>
              <a:tr h="348045">
                <a:tc vMerge="1">
                  <a:txBody>
                    <a:bodyPr/>
                    <a:lstStyle/>
                    <a:p>
                      <a:endParaRPr lang="en-US" sz="1400" b="1" dirty="0"/>
                    </a:p>
                  </a:txBody>
                  <a:tcPr/>
                </a:tc>
                <a:tc>
                  <a:txBody>
                    <a:bodyPr/>
                    <a:lstStyle/>
                    <a:p>
                      <a:r>
                        <a:rPr lang="en-US" sz="1400" b="1" dirty="0"/>
                        <a:t>Acceptance</a:t>
                      </a:r>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a:p>
                  </a:txBody>
                  <a:tcPr>
                    <a:solidFill>
                      <a:schemeClr val="bg1">
                        <a:lumMod val="85000"/>
                      </a:schemeClr>
                    </a:solidFill>
                  </a:tcPr>
                </a:tc>
                <a:tc>
                  <a:txBody>
                    <a:bodyPr/>
                    <a:lstStyle/>
                    <a:p>
                      <a:endParaRPr lang="en-US" sz="160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chemeClr val="bg1">
                        <a:lumMod val="85000"/>
                      </a:schemeClr>
                    </a:solidFill>
                  </a:tcPr>
                </a:tc>
                <a:tc>
                  <a:txBody>
                    <a:bodyPr/>
                    <a:lstStyle/>
                    <a:p>
                      <a:endParaRPr lang="en-US" sz="1600" dirty="0"/>
                    </a:p>
                  </a:txBody>
                  <a:tcPr>
                    <a:solidFill>
                      <a:srgbClr val="00B0F0"/>
                    </a:solidFill>
                  </a:tcPr>
                </a:tc>
                <a:extLst>
                  <a:ext uri="{0D108BD9-81ED-4DB2-BD59-A6C34878D82A}">
                    <a16:rowId xmlns:a16="http://schemas.microsoft.com/office/drawing/2014/main" val="3461052981"/>
                  </a:ext>
                </a:extLst>
              </a:tr>
            </a:tbl>
          </a:graphicData>
        </a:graphic>
      </p:graphicFrame>
      <p:pic>
        <p:nvPicPr>
          <p:cNvPr id="7" name="Picture 6">
            <a:extLst>
              <a:ext uri="{FF2B5EF4-FFF2-40B4-BE49-F238E27FC236}">
                <a16:creationId xmlns:a16="http://schemas.microsoft.com/office/drawing/2014/main" id="{93E53E2F-0642-4617-94E7-757B9C1F9F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4520" y="6208234"/>
            <a:ext cx="2520280" cy="547887"/>
          </a:xfrm>
          <a:prstGeom prst="rect">
            <a:avLst/>
          </a:prstGeom>
        </p:spPr>
      </p:pic>
      <p:sp>
        <p:nvSpPr>
          <p:cNvPr id="3" name="TextBox 2">
            <a:extLst>
              <a:ext uri="{FF2B5EF4-FFF2-40B4-BE49-F238E27FC236}">
                <a16:creationId xmlns:a16="http://schemas.microsoft.com/office/drawing/2014/main" id="{1CFEDA1D-4C7C-E285-12D3-99F841A18093}"/>
              </a:ext>
            </a:extLst>
          </p:cNvPr>
          <p:cNvSpPr txBox="1"/>
          <p:nvPr/>
        </p:nvSpPr>
        <p:spPr>
          <a:xfrm>
            <a:off x="6761496" y="30109"/>
            <a:ext cx="2401988" cy="369332"/>
          </a:xfrm>
          <a:prstGeom prst="rect">
            <a:avLst/>
          </a:prstGeom>
          <a:noFill/>
        </p:spPr>
        <p:txBody>
          <a:bodyPr wrap="square" rtlCol="0">
            <a:spAutoFit/>
          </a:bodyPr>
          <a:lstStyle/>
          <a:p>
            <a:pPr algn="ctr"/>
            <a:r>
              <a:rPr lang="en-US" i="1" dirty="0"/>
              <a:t>N. </a:t>
            </a:r>
            <a:r>
              <a:rPr lang="en-US" i="1" dirty="0" err="1"/>
              <a:t>Huque</a:t>
            </a:r>
            <a:r>
              <a:rPr lang="en-US" i="1" dirty="0"/>
              <a:t> - JLab</a:t>
            </a:r>
          </a:p>
        </p:txBody>
      </p:sp>
      <p:sp>
        <p:nvSpPr>
          <p:cNvPr id="8" name="Rounded Rectangle 7">
            <a:extLst>
              <a:ext uri="{FF2B5EF4-FFF2-40B4-BE49-F238E27FC236}">
                <a16:creationId xmlns:a16="http://schemas.microsoft.com/office/drawing/2014/main" id="{DDAA804E-D8F7-6468-81FE-55B39B7A5995}"/>
              </a:ext>
            </a:extLst>
          </p:cNvPr>
          <p:cNvSpPr/>
          <p:nvPr/>
        </p:nvSpPr>
        <p:spPr>
          <a:xfrm>
            <a:off x="7086600" y="1447800"/>
            <a:ext cx="1752600" cy="4419600"/>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3B7D8DCB-A342-4029-D750-E5F7981A2CFE}"/>
              </a:ext>
            </a:extLst>
          </p:cNvPr>
          <p:cNvSpPr/>
          <p:nvPr/>
        </p:nvSpPr>
        <p:spPr>
          <a:xfrm>
            <a:off x="7239000" y="2514600"/>
            <a:ext cx="381000" cy="381000"/>
          </a:xfrm>
          <a:prstGeom prst="star5">
            <a:avLst/>
          </a:prstGeom>
          <a:solidFill>
            <a:srgbClr val="00FA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4</a:t>
            </a:r>
          </a:p>
        </p:txBody>
      </p:sp>
      <p:sp>
        <p:nvSpPr>
          <p:cNvPr id="10" name="5-Point Star 9">
            <a:extLst>
              <a:ext uri="{FF2B5EF4-FFF2-40B4-BE49-F238E27FC236}">
                <a16:creationId xmlns:a16="http://schemas.microsoft.com/office/drawing/2014/main" id="{DDA09F59-892B-546E-3BCB-72E28DCDC2A8}"/>
              </a:ext>
            </a:extLst>
          </p:cNvPr>
          <p:cNvSpPr/>
          <p:nvPr/>
        </p:nvSpPr>
        <p:spPr>
          <a:xfrm>
            <a:off x="7771990" y="3581400"/>
            <a:ext cx="381000" cy="381000"/>
          </a:xfrm>
          <a:prstGeom prst="star5">
            <a:avLst/>
          </a:prstGeom>
          <a:solidFill>
            <a:srgbClr val="00FA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3</a:t>
            </a:r>
          </a:p>
        </p:txBody>
      </p:sp>
      <p:sp>
        <p:nvSpPr>
          <p:cNvPr id="11" name="5-Point Star 10">
            <a:extLst>
              <a:ext uri="{FF2B5EF4-FFF2-40B4-BE49-F238E27FC236}">
                <a16:creationId xmlns:a16="http://schemas.microsoft.com/office/drawing/2014/main" id="{5B595CBD-5EBE-99E1-8BCA-367F1B491272}"/>
              </a:ext>
            </a:extLst>
          </p:cNvPr>
          <p:cNvSpPr/>
          <p:nvPr/>
        </p:nvSpPr>
        <p:spPr>
          <a:xfrm>
            <a:off x="8401297" y="5316757"/>
            <a:ext cx="381000" cy="381000"/>
          </a:xfrm>
          <a:prstGeom prst="star5">
            <a:avLst/>
          </a:prstGeom>
          <a:solidFill>
            <a:srgbClr val="00FA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3</a:t>
            </a:r>
          </a:p>
        </p:txBody>
      </p:sp>
    </p:spTree>
    <p:extLst>
      <p:ext uri="{BB962C8B-B14F-4D97-AF65-F5344CB8AC3E}">
        <p14:creationId xmlns:p14="http://schemas.microsoft.com/office/powerpoint/2010/main" val="130541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F99-6406-FEED-3551-7093E79A01FE}"/>
              </a:ext>
            </a:extLst>
          </p:cNvPr>
          <p:cNvSpPr>
            <a:spLocks noGrp="1"/>
          </p:cNvSpPr>
          <p:nvPr>
            <p:ph type="title"/>
          </p:nvPr>
        </p:nvSpPr>
        <p:spPr>
          <a:xfrm>
            <a:off x="899812" y="106176"/>
            <a:ext cx="7344376" cy="720000"/>
          </a:xfrm>
        </p:spPr>
        <p:txBody>
          <a:bodyPr/>
          <a:lstStyle/>
          <a:p>
            <a:r>
              <a:rPr lang="en-US" dirty="0"/>
              <a:t>Prototype Jacketing at Zanon</a:t>
            </a:r>
          </a:p>
        </p:txBody>
      </p:sp>
      <p:sp>
        <p:nvSpPr>
          <p:cNvPr id="3" name="Content Placeholder 2">
            <a:extLst>
              <a:ext uri="{FF2B5EF4-FFF2-40B4-BE49-F238E27FC236}">
                <a16:creationId xmlns:a16="http://schemas.microsoft.com/office/drawing/2014/main" id="{A73CC6ED-2DBE-1080-4EF5-7117638A9D56}"/>
              </a:ext>
            </a:extLst>
          </p:cNvPr>
          <p:cNvSpPr>
            <a:spLocks noGrp="1"/>
          </p:cNvSpPr>
          <p:nvPr>
            <p:ph idx="1"/>
          </p:nvPr>
        </p:nvSpPr>
        <p:spPr>
          <a:xfrm>
            <a:off x="395537" y="942485"/>
            <a:ext cx="4789425" cy="3220147"/>
          </a:xfrm>
        </p:spPr>
        <p:txBody>
          <a:bodyPr>
            <a:normAutofit fontScale="92500" lnSpcReduction="10000"/>
          </a:bodyPr>
          <a:lstStyle/>
          <a:p>
            <a:pPr>
              <a:buSzPct val="100000"/>
              <a:buFont typeface="Wingdings" pitchFamily="2" charset="2"/>
              <a:buChar char="§"/>
            </a:pPr>
            <a:r>
              <a:rPr lang="en-US" sz="2400" b="1" dirty="0">
                <a:solidFill>
                  <a:srgbClr val="5F5F5F"/>
                </a:solidFill>
              </a:rPr>
              <a:t>Welding of Proto #2 Helium Tank was </a:t>
            </a:r>
            <a:r>
              <a:rPr lang="en-US" sz="2400" b="1">
                <a:solidFill>
                  <a:srgbClr val="5F5F5F"/>
                </a:solidFill>
              </a:rPr>
              <a:t>completed without surprises and with ~zero frequency shift. </a:t>
            </a:r>
          </a:p>
          <a:p>
            <a:pPr>
              <a:buSzPct val="100000"/>
              <a:buFont typeface="Wingdings" pitchFamily="2" charset="2"/>
              <a:buChar char="§"/>
            </a:pPr>
            <a:r>
              <a:rPr lang="en-US" sz="2000"/>
              <a:t>Cavity is at JLAB waiting for cleanroom equipment to be ready for HPR and preparations for cold test.</a:t>
            </a:r>
          </a:p>
          <a:p>
            <a:pPr>
              <a:buSzPct val="100000"/>
              <a:buFont typeface="Wingdings" pitchFamily="2" charset="2"/>
              <a:buChar char="§"/>
            </a:pPr>
            <a:r>
              <a:rPr lang="en-US" sz="2000"/>
              <a:t>Magnetic measurements were completed, showing an attenuation factor of ~ 40x well above specification. </a:t>
            </a:r>
          </a:p>
          <a:p>
            <a:pPr>
              <a:buSzPct val="100000"/>
              <a:buFont typeface="Wingdings" pitchFamily="2" charset="2"/>
              <a:buChar char="§"/>
            </a:pPr>
            <a:r>
              <a:rPr lang="en-US" sz="2000"/>
              <a:t>No changes foreseen for pre-series / series.</a:t>
            </a:r>
            <a:endParaRPr lang="en-US" sz="2000" dirty="0"/>
          </a:p>
        </p:txBody>
      </p:sp>
      <p:sp>
        <p:nvSpPr>
          <p:cNvPr id="4" name="Slide Number Placeholder 3">
            <a:extLst>
              <a:ext uri="{FF2B5EF4-FFF2-40B4-BE49-F238E27FC236}">
                <a16:creationId xmlns:a16="http://schemas.microsoft.com/office/drawing/2014/main" id="{73E85DEE-7798-052C-7C06-670F17FDA512}"/>
              </a:ext>
            </a:extLst>
          </p:cNvPr>
          <p:cNvSpPr>
            <a:spLocks noGrp="1"/>
          </p:cNvSpPr>
          <p:nvPr>
            <p:ph type="sldNum" sz="quarter" idx="12"/>
          </p:nvPr>
        </p:nvSpPr>
        <p:spPr/>
        <p:txBody>
          <a:bodyPr/>
          <a:lstStyle/>
          <a:p>
            <a:fld id="{BFDCA1C4-9514-7B4F-976F-D92F7E296653}" type="slidenum">
              <a:rPr lang="fr-FR" smtClean="0">
                <a:solidFill>
                  <a:schemeClr val="bg1"/>
                </a:solidFill>
              </a:rPr>
              <a:pPr/>
              <a:t>15</a:t>
            </a:fld>
            <a:endParaRPr lang="fr-FR" dirty="0">
              <a:solidFill>
                <a:schemeClr val="bg1"/>
              </a:solidFill>
            </a:endParaRPr>
          </a:p>
        </p:txBody>
      </p:sp>
      <p:sp>
        <p:nvSpPr>
          <p:cNvPr id="5" name="Footer Placeholder 4">
            <a:extLst>
              <a:ext uri="{FF2B5EF4-FFF2-40B4-BE49-F238E27FC236}">
                <a16:creationId xmlns:a16="http://schemas.microsoft.com/office/drawing/2014/main" id="{B7F25BC7-AA3F-863F-BE5C-6BDC36E82840}"/>
              </a:ext>
            </a:extLst>
          </p:cNvPr>
          <p:cNvSpPr>
            <a:spLocks noGrp="1"/>
          </p:cNvSpPr>
          <p:nvPr>
            <p:ph type="ftr" sz="quarter" idx="3"/>
          </p:nvPr>
        </p:nvSpPr>
        <p:spPr>
          <a:xfrm>
            <a:off x="2641600" y="6356350"/>
            <a:ext cx="5602808"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14th HL-LHC Collaboration Meeting – Genova, 7th October 2024</a:t>
            </a:r>
            <a:endParaRPr lang="en-GB" dirty="0"/>
          </a:p>
        </p:txBody>
      </p:sp>
      <p:pic>
        <p:nvPicPr>
          <p:cNvPr id="11" name="Picture 10" descr="A large metal box with many round holes&#10;&#10;Description automatically generated">
            <a:extLst>
              <a:ext uri="{FF2B5EF4-FFF2-40B4-BE49-F238E27FC236}">
                <a16:creationId xmlns:a16="http://schemas.microsoft.com/office/drawing/2014/main" id="{93FA728B-1C0E-6ADF-5131-1E913AED0A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2946868" y="4358164"/>
            <a:ext cx="1937531" cy="1428651"/>
          </a:xfrm>
          <a:prstGeom prst="rect">
            <a:avLst/>
          </a:prstGeom>
          <a:ln w="28575">
            <a:solidFill>
              <a:schemeClr val="tx1"/>
            </a:solidFill>
          </a:ln>
        </p:spPr>
      </p:pic>
      <p:sp>
        <p:nvSpPr>
          <p:cNvPr id="21" name="TextBox 20">
            <a:extLst>
              <a:ext uri="{FF2B5EF4-FFF2-40B4-BE49-F238E27FC236}">
                <a16:creationId xmlns:a16="http://schemas.microsoft.com/office/drawing/2014/main" id="{AF62B362-D055-EA7B-4AD7-4CEA58042CF6}"/>
              </a:ext>
            </a:extLst>
          </p:cNvPr>
          <p:cNvSpPr txBox="1"/>
          <p:nvPr/>
        </p:nvSpPr>
        <p:spPr>
          <a:xfrm>
            <a:off x="3173699" y="5644582"/>
            <a:ext cx="775392" cy="369332"/>
          </a:xfrm>
          <a:prstGeom prst="rect">
            <a:avLst/>
          </a:prstGeom>
          <a:solidFill>
            <a:schemeClr val="bg1"/>
          </a:solidFill>
          <a:ln>
            <a:solidFill>
              <a:schemeClr val="tx1"/>
            </a:solidFill>
          </a:ln>
        </p:spPr>
        <p:txBody>
          <a:bodyPr wrap="square" rtlCol="0">
            <a:spAutoFit/>
          </a:bodyPr>
          <a:lstStyle/>
          <a:p>
            <a:pPr algn="ctr"/>
            <a:r>
              <a:rPr lang="en-US" sz="900" i="1"/>
              <a:t>Completed Assembly</a:t>
            </a:r>
            <a:endParaRPr lang="en-US" sz="900" i="1" dirty="0"/>
          </a:p>
        </p:txBody>
      </p:sp>
      <p:pic>
        <p:nvPicPr>
          <p:cNvPr id="6" name="Picture 5">
            <a:extLst>
              <a:ext uri="{FF2B5EF4-FFF2-40B4-BE49-F238E27FC236}">
                <a16:creationId xmlns:a16="http://schemas.microsoft.com/office/drawing/2014/main" id="{AB4E71B8-F105-C620-D255-8C79962313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grpSp>
        <p:nvGrpSpPr>
          <p:cNvPr id="13" name="Group 12">
            <a:extLst>
              <a:ext uri="{FF2B5EF4-FFF2-40B4-BE49-F238E27FC236}">
                <a16:creationId xmlns:a16="http://schemas.microsoft.com/office/drawing/2014/main" id="{86BF8729-1C31-B90F-49D1-752B76404D71}"/>
              </a:ext>
            </a:extLst>
          </p:cNvPr>
          <p:cNvGrpSpPr/>
          <p:nvPr/>
        </p:nvGrpSpPr>
        <p:grpSpPr>
          <a:xfrm>
            <a:off x="5055907" y="4189487"/>
            <a:ext cx="1477340" cy="1858829"/>
            <a:chOff x="2372676" y="4226746"/>
            <a:chExt cx="1598325" cy="2011055"/>
          </a:xfrm>
        </p:grpSpPr>
        <p:pic>
          <p:nvPicPr>
            <p:cNvPr id="12" name="Picture 11" descr="A close-up of a machine&#10;&#10;Description automatically generated">
              <a:extLst>
                <a:ext uri="{FF2B5EF4-FFF2-40B4-BE49-F238E27FC236}">
                  <a16:creationId xmlns:a16="http://schemas.microsoft.com/office/drawing/2014/main" id="{3388F64F-F883-B8EC-5BC9-B445DC3B9A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72676" y="4409001"/>
              <a:ext cx="1598325" cy="1828800"/>
            </a:xfrm>
            <a:prstGeom prst="rect">
              <a:avLst/>
            </a:prstGeom>
            <a:ln w="28575">
              <a:solidFill>
                <a:schemeClr val="tx1"/>
              </a:solidFill>
            </a:ln>
          </p:spPr>
        </p:pic>
        <p:sp>
          <p:nvSpPr>
            <p:cNvPr id="15" name="TextBox 14">
              <a:extLst>
                <a:ext uri="{FF2B5EF4-FFF2-40B4-BE49-F238E27FC236}">
                  <a16:creationId xmlns:a16="http://schemas.microsoft.com/office/drawing/2014/main" id="{CA78925E-0933-62A7-DCF0-05B8EA99C802}"/>
                </a:ext>
              </a:extLst>
            </p:cNvPr>
            <p:cNvSpPr txBox="1"/>
            <p:nvPr/>
          </p:nvSpPr>
          <p:spPr>
            <a:xfrm>
              <a:off x="2615302" y="4226746"/>
              <a:ext cx="1214971" cy="230832"/>
            </a:xfrm>
            <a:prstGeom prst="rect">
              <a:avLst/>
            </a:prstGeom>
            <a:solidFill>
              <a:schemeClr val="bg1"/>
            </a:solidFill>
            <a:ln>
              <a:solidFill>
                <a:schemeClr val="tx1"/>
              </a:solidFill>
            </a:ln>
          </p:spPr>
          <p:txBody>
            <a:bodyPr wrap="square" rtlCol="0">
              <a:spAutoFit/>
            </a:bodyPr>
            <a:lstStyle/>
            <a:p>
              <a:pPr algn="ctr"/>
              <a:r>
                <a:rPr lang="en-US" sz="900" i="1" dirty="0"/>
                <a:t>Welding of plates</a:t>
              </a:r>
            </a:p>
          </p:txBody>
        </p:sp>
        <p:cxnSp>
          <p:nvCxnSpPr>
            <p:cNvPr id="25" name="Straight Arrow Connector 24">
              <a:extLst>
                <a:ext uri="{FF2B5EF4-FFF2-40B4-BE49-F238E27FC236}">
                  <a16:creationId xmlns:a16="http://schemas.microsoft.com/office/drawing/2014/main" id="{DB7C62C4-36AD-F292-9206-2B63FE03216A}"/>
                </a:ext>
              </a:extLst>
            </p:cNvPr>
            <p:cNvCxnSpPr>
              <a:cxnSpLocks/>
            </p:cNvCxnSpPr>
            <p:nvPr/>
          </p:nvCxnSpPr>
          <p:spPr>
            <a:xfrm flipV="1">
              <a:off x="2663302" y="5148317"/>
              <a:ext cx="217126" cy="27730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6505FD28-DC34-73DD-C492-A08722C33963}"/>
                </a:ext>
              </a:extLst>
            </p:cNvPr>
            <p:cNvCxnSpPr>
              <a:cxnSpLocks/>
            </p:cNvCxnSpPr>
            <p:nvPr/>
          </p:nvCxnSpPr>
          <p:spPr>
            <a:xfrm flipH="1">
              <a:off x="3157005" y="5464320"/>
              <a:ext cx="225959" cy="19812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2E3647C1-F7DC-1251-8350-F6D92531AA6A}"/>
                </a:ext>
              </a:extLst>
            </p:cNvPr>
            <p:cNvCxnSpPr>
              <a:cxnSpLocks/>
            </p:cNvCxnSpPr>
            <p:nvPr/>
          </p:nvCxnSpPr>
          <p:spPr>
            <a:xfrm flipH="1" flipV="1">
              <a:off x="3412358" y="5148317"/>
              <a:ext cx="232340" cy="26044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DEF37BA-909A-19DB-2E6D-C11C8ADBC1CB}"/>
                </a:ext>
              </a:extLst>
            </p:cNvPr>
            <p:cNvCxnSpPr>
              <a:cxnSpLocks/>
            </p:cNvCxnSpPr>
            <p:nvPr/>
          </p:nvCxnSpPr>
          <p:spPr>
            <a:xfrm flipH="1">
              <a:off x="3186399" y="5724823"/>
              <a:ext cx="196565" cy="19885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221607F3-4129-8C70-2301-AAC9D056AB6E}"/>
                </a:ext>
              </a:extLst>
            </p:cNvPr>
            <p:cNvCxnSpPr>
              <a:cxnSpLocks/>
            </p:cNvCxnSpPr>
            <p:nvPr/>
          </p:nvCxnSpPr>
          <p:spPr>
            <a:xfrm flipH="1" flipV="1">
              <a:off x="3605305" y="5072817"/>
              <a:ext cx="232340" cy="26044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EDF0557D-CCE3-8C48-BC64-7BB6134ADD4D}"/>
                </a:ext>
              </a:extLst>
            </p:cNvPr>
            <p:cNvCxnSpPr>
              <a:cxnSpLocks/>
            </p:cNvCxnSpPr>
            <p:nvPr/>
          </p:nvCxnSpPr>
          <p:spPr>
            <a:xfrm flipV="1">
              <a:off x="2512300" y="5022483"/>
              <a:ext cx="217126" cy="27730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9274288B-DD7B-3970-27BD-EC5E9F10F8FD}"/>
                </a:ext>
              </a:extLst>
            </p:cNvPr>
            <p:cNvCxnSpPr>
              <a:cxnSpLocks/>
            </p:cNvCxnSpPr>
            <p:nvPr/>
          </p:nvCxnSpPr>
          <p:spPr>
            <a:xfrm flipV="1">
              <a:off x="2394855" y="4888259"/>
              <a:ext cx="217126" cy="27730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7005681E-C27B-B53B-A84C-DC2410F34C0C}"/>
                </a:ext>
              </a:extLst>
            </p:cNvPr>
            <p:cNvCxnSpPr>
              <a:cxnSpLocks/>
            </p:cNvCxnSpPr>
            <p:nvPr/>
          </p:nvCxnSpPr>
          <p:spPr>
            <a:xfrm flipH="1">
              <a:off x="3197005" y="5981615"/>
              <a:ext cx="233702" cy="17275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33B57CED-3393-2DEB-403C-E172B7911191}"/>
              </a:ext>
            </a:extLst>
          </p:cNvPr>
          <p:cNvGrpSpPr/>
          <p:nvPr/>
        </p:nvGrpSpPr>
        <p:grpSpPr>
          <a:xfrm>
            <a:off x="6751653" y="4226830"/>
            <a:ext cx="2186357" cy="1921051"/>
            <a:chOff x="4172416" y="4149075"/>
            <a:chExt cx="2531687" cy="2224477"/>
          </a:xfrm>
        </p:grpSpPr>
        <p:pic>
          <p:nvPicPr>
            <p:cNvPr id="48" name="Picture 47" descr="A large metal machine with round holes&#10;&#10;Description automatically generated with medium confidence">
              <a:extLst>
                <a:ext uri="{FF2B5EF4-FFF2-40B4-BE49-F238E27FC236}">
                  <a16:creationId xmlns:a16="http://schemas.microsoft.com/office/drawing/2014/main" id="{0A8334A6-3517-6898-E6BD-09EBAA221DB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72416" y="4294050"/>
              <a:ext cx="2344680" cy="2079502"/>
            </a:xfrm>
            <a:prstGeom prst="rect">
              <a:avLst/>
            </a:prstGeom>
            <a:ln w="28575">
              <a:solidFill>
                <a:schemeClr val="tx1"/>
              </a:solidFill>
            </a:ln>
          </p:spPr>
        </p:pic>
        <p:sp>
          <p:nvSpPr>
            <p:cNvPr id="49" name="TextBox 48">
              <a:extLst>
                <a:ext uri="{FF2B5EF4-FFF2-40B4-BE49-F238E27FC236}">
                  <a16:creationId xmlns:a16="http://schemas.microsoft.com/office/drawing/2014/main" id="{AB1314D6-7B15-636C-D340-90F1E4B6EDC1}"/>
                </a:ext>
              </a:extLst>
            </p:cNvPr>
            <p:cNvSpPr txBox="1"/>
            <p:nvPr/>
          </p:nvSpPr>
          <p:spPr>
            <a:xfrm>
              <a:off x="5113886" y="4149075"/>
              <a:ext cx="1590217" cy="230832"/>
            </a:xfrm>
            <a:prstGeom prst="rect">
              <a:avLst/>
            </a:prstGeom>
            <a:solidFill>
              <a:schemeClr val="bg1"/>
            </a:solidFill>
            <a:ln>
              <a:solidFill>
                <a:schemeClr val="tx1"/>
              </a:solidFill>
            </a:ln>
          </p:spPr>
          <p:txBody>
            <a:bodyPr wrap="square" rtlCol="0">
              <a:spAutoFit/>
            </a:bodyPr>
            <a:lstStyle/>
            <a:p>
              <a:pPr algn="ctr"/>
              <a:r>
                <a:rPr lang="en-US" sz="900" i="1" dirty="0"/>
                <a:t>Welding of fastener covers</a:t>
              </a:r>
            </a:p>
          </p:txBody>
        </p:sp>
        <p:cxnSp>
          <p:nvCxnSpPr>
            <p:cNvPr id="50" name="Straight Arrow Connector 49">
              <a:extLst>
                <a:ext uri="{FF2B5EF4-FFF2-40B4-BE49-F238E27FC236}">
                  <a16:creationId xmlns:a16="http://schemas.microsoft.com/office/drawing/2014/main" id="{E2523B63-6099-F842-5731-8A343AF54E09}"/>
                </a:ext>
              </a:extLst>
            </p:cNvPr>
            <p:cNvCxnSpPr>
              <a:cxnSpLocks/>
            </p:cNvCxnSpPr>
            <p:nvPr/>
          </p:nvCxnSpPr>
          <p:spPr>
            <a:xfrm flipH="1" flipV="1">
              <a:off x="4761041" y="4630179"/>
              <a:ext cx="232340" cy="26044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98FE2DE3-91EC-6011-D476-A57BB981B0B1}"/>
                </a:ext>
              </a:extLst>
            </p:cNvPr>
            <p:cNvCxnSpPr>
              <a:cxnSpLocks/>
            </p:cNvCxnSpPr>
            <p:nvPr/>
          </p:nvCxnSpPr>
          <p:spPr>
            <a:xfrm flipH="1" flipV="1">
              <a:off x="5536017" y="4646957"/>
              <a:ext cx="232340" cy="26044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2CFC50F-8635-82E1-CDED-24C17B32137B}"/>
                </a:ext>
              </a:extLst>
            </p:cNvPr>
            <p:cNvCxnSpPr>
              <a:cxnSpLocks/>
            </p:cNvCxnSpPr>
            <p:nvPr/>
          </p:nvCxnSpPr>
          <p:spPr>
            <a:xfrm flipH="1" flipV="1">
              <a:off x="6151095" y="4646957"/>
              <a:ext cx="232340" cy="26044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39780D44-967E-30BA-4573-EE088B6722AC}"/>
                </a:ext>
              </a:extLst>
            </p:cNvPr>
            <p:cNvCxnSpPr>
              <a:cxnSpLocks/>
            </p:cNvCxnSpPr>
            <p:nvPr/>
          </p:nvCxnSpPr>
          <p:spPr>
            <a:xfrm>
              <a:off x="4751231" y="5874586"/>
              <a:ext cx="142102" cy="30723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E6A8B2A2-A078-AB7C-74AA-2C9A8C728F14}"/>
                </a:ext>
              </a:extLst>
            </p:cNvPr>
            <p:cNvCxnSpPr>
              <a:cxnSpLocks/>
            </p:cNvCxnSpPr>
            <p:nvPr/>
          </p:nvCxnSpPr>
          <p:spPr>
            <a:xfrm>
              <a:off x="5093358" y="5778338"/>
              <a:ext cx="142102" cy="30723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8A6E85D9-1339-4644-9869-803120ADE005}"/>
                </a:ext>
              </a:extLst>
            </p:cNvPr>
            <p:cNvCxnSpPr>
              <a:cxnSpLocks/>
            </p:cNvCxnSpPr>
            <p:nvPr/>
          </p:nvCxnSpPr>
          <p:spPr>
            <a:xfrm>
              <a:off x="5434058" y="5691010"/>
              <a:ext cx="142102" cy="30723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8" name="Picture 7" descr="A picture containing indoor, dirty, cluttered, miller&#10;&#10;Description automatically generated">
            <a:extLst>
              <a:ext uri="{FF2B5EF4-FFF2-40B4-BE49-F238E27FC236}">
                <a16:creationId xmlns:a16="http://schemas.microsoft.com/office/drawing/2014/main" id="{691CE58E-0DFC-7066-0233-B2587EB1FF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164" y="4323092"/>
            <a:ext cx="2279142" cy="1498795"/>
          </a:xfrm>
          <a:prstGeom prst="rect">
            <a:avLst/>
          </a:prstGeom>
          <a:ln w="28575">
            <a:solidFill>
              <a:schemeClr val="tx1"/>
            </a:solidFill>
          </a:ln>
        </p:spPr>
      </p:pic>
      <p:sp>
        <p:nvSpPr>
          <p:cNvPr id="18" name="TextBox 17">
            <a:extLst>
              <a:ext uri="{FF2B5EF4-FFF2-40B4-BE49-F238E27FC236}">
                <a16:creationId xmlns:a16="http://schemas.microsoft.com/office/drawing/2014/main" id="{F196F15C-E724-FA74-31A4-E4C2D6960EC7}"/>
              </a:ext>
            </a:extLst>
          </p:cNvPr>
          <p:cNvSpPr txBox="1"/>
          <p:nvPr/>
        </p:nvSpPr>
        <p:spPr>
          <a:xfrm>
            <a:off x="412470" y="5751515"/>
            <a:ext cx="1158192" cy="230832"/>
          </a:xfrm>
          <a:prstGeom prst="rect">
            <a:avLst/>
          </a:prstGeom>
          <a:solidFill>
            <a:schemeClr val="bg1"/>
          </a:solidFill>
          <a:ln>
            <a:solidFill>
              <a:schemeClr val="tx1"/>
            </a:solidFill>
          </a:ln>
        </p:spPr>
        <p:txBody>
          <a:bodyPr wrap="square" rtlCol="0">
            <a:spAutoFit/>
          </a:bodyPr>
          <a:lstStyle/>
          <a:p>
            <a:pPr algn="ctr"/>
            <a:r>
              <a:rPr lang="en-US" sz="900" i="1"/>
              <a:t>Start of Assembly</a:t>
            </a:r>
            <a:endParaRPr lang="en-US" sz="900" i="1" dirty="0"/>
          </a:p>
        </p:txBody>
      </p:sp>
      <p:pic>
        <p:nvPicPr>
          <p:cNvPr id="20" name="Picture 19">
            <a:extLst>
              <a:ext uri="{FF2B5EF4-FFF2-40B4-BE49-F238E27FC236}">
                <a16:creationId xmlns:a16="http://schemas.microsoft.com/office/drawing/2014/main" id="{236CEAC6-BD2C-B22F-BD74-17BEBD27E3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86145" y="2503226"/>
            <a:ext cx="3037943" cy="1581029"/>
          </a:xfrm>
          <a:prstGeom prst="rect">
            <a:avLst/>
          </a:prstGeom>
        </p:spPr>
      </p:pic>
      <p:sp>
        <p:nvSpPr>
          <p:cNvPr id="22" name="TextBox 21">
            <a:extLst>
              <a:ext uri="{FF2B5EF4-FFF2-40B4-BE49-F238E27FC236}">
                <a16:creationId xmlns:a16="http://schemas.microsoft.com/office/drawing/2014/main" id="{6CC04871-44F1-4145-5858-61FA157B5AA2}"/>
              </a:ext>
            </a:extLst>
          </p:cNvPr>
          <p:cNvSpPr txBox="1"/>
          <p:nvPr/>
        </p:nvSpPr>
        <p:spPr>
          <a:xfrm>
            <a:off x="6869964" y="2409305"/>
            <a:ext cx="1878499" cy="230832"/>
          </a:xfrm>
          <a:prstGeom prst="rect">
            <a:avLst/>
          </a:prstGeom>
          <a:solidFill>
            <a:schemeClr val="bg1"/>
          </a:solidFill>
          <a:ln>
            <a:solidFill>
              <a:schemeClr val="tx1"/>
            </a:solidFill>
          </a:ln>
        </p:spPr>
        <p:txBody>
          <a:bodyPr wrap="square" rtlCol="0">
            <a:spAutoFit/>
          </a:bodyPr>
          <a:lstStyle/>
          <a:p>
            <a:pPr algn="ctr"/>
            <a:r>
              <a:rPr lang="en-US" sz="900" i="1"/>
              <a:t>Magnetic Measurements</a:t>
            </a:r>
            <a:endParaRPr lang="en-US" sz="900" i="1" dirty="0"/>
          </a:p>
        </p:txBody>
      </p:sp>
      <p:pic>
        <p:nvPicPr>
          <p:cNvPr id="23" name="Picture 22">
            <a:extLst>
              <a:ext uri="{FF2B5EF4-FFF2-40B4-BE49-F238E27FC236}">
                <a16:creationId xmlns:a16="http://schemas.microsoft.com/office/drawing/2014/main" id="{001C15A5-5781-133A-1E03-9236E958C8D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a:off x="6404924" y="335134"/>
            <a:ext cx="1578670" cy="2430486"/>
          </a:xfrm>
          <a:prstGeom prst="rect">
            <a:avLst/>
          </a:prstGeom>
        </p:spPr>
      </p:pic>
      <p:sp>
        <p:nvSpPr>
          <p:cNvPr id="10" name="TextBox 9">
            <a:extLst>
              <a:ext uri="{FF2B5EF4-FFF2-40B4-BE49-F238E27FC236}">
                <a16:creationId xmlns:a16="http://schemas.microsoft.com/office/drawing/2014/main" id="{E4F5FC97-8C83-C411-A372-56C368504798}"/>
              </a:ext>
            </a:extLst>
          </p:cNvPr>
          <p:cNvSpPr txBox="1"/>
          <p:nvPr/>
        </p:nvSpPr>
        <p:spPr>
          <a:xfrm>
            <a:off x="6942241" y="710119"/>
            <a:ext cx="1878499" cy="230832"/>
          </a:xfrm>
          <a:prstGeom prst="rect">
            <a:avLst/>
          </a:prstGeom>
          <a:solidFill>
            <a:schemeClr val="bg1"/>
          </a:solidFill>
          <a:ln>
            <a:solidFill>
              <a:schemeClr val="tx1"/>
            </a:solidFill>
          </a:ln>
        </p:spPr>
        <p:txBody>
          <a:bodyPr wrap="square" rtlCol="0">
            <a:spAutoFit/>
          </a:bodyPr>
          <a:lstStyle/>
          <a:p>
            <a:pPr algn="ctr"/>
            <a:r>
              <a:rPr lang="en-US" sz="900" i="1" dirty="0"/>
              <a:t>RFDP002 Successfully Jacketed</a:t>
            </a:r>
          </a:p>
        </p:txBody>
      </p:sp>
      <p:sp>
        <p:nvSpPr>
          <p:cNvPr id="26" name="TextBox 25">
            <a:extLst>
              <a:ext uri="{FF2B5EF4-FFF2-40B4-BE49-F238E27FC236}">
                <a16:creationId xmlns:a16="http://schemas.microsoft.com/office/drawing/2014/main" id="{CE581E39-2375-F9D8-005A-281A8742583C}"/>
              </a:ext>
            </a:extLst>
          </p:cNvPr>
          <p:cNvSpPr txBox="1"/>
          <p:nvPr/>
        </p:nvSpPr>
        <p:spPr>
          <a:xfrm>
            <a:off x="7120748" y="2940809"/>
            <a:ext cx="527876" cy="169277"/>
          </a:xfrm>
          <a:prstGeom prst="rect">
            <a:avLst/>
          </a:prstGeom>
          <a:noFill/>
        </p:spPr>
        <p:txBody>
          <a:bodyPr wrap="square" rtlCol="0">
            <a:spAutoFit/>
          </a:bodyPr>
          <a:lstStyle/>
          <a:p>
            <a:pPr algn="ctr"/>
            <a:r>
              <a:rPr lang="en-US" sz="500"/>
              <a:t>~400 mG</a:t>
            </a:r>
          </a:p>
        </p:txBody>
      </p:sp>
      <p:sp>
        <p:nvSpPr>
          <p:cNvPr id="28" name="TextBox 27">
            <a:extLst>
              <a:ext uri="{FF2B5EF4-FFF2-40B4-BE49-F238E27FC236}">
                <a16:creationId xmlns:a16="http://schemas.microsoft.com/office/drawing/2014/main" id="{6A605365-FA28-62FF-BC34-9C8C30FED7B3}"/>
              </a:ext>
            </a:extLst>
          </p:cNvPr>
          <p:cNvSpPr txBox="1"/>
          <p:nvPr/>
        </p:nvSpPr>
        <p:spPr>
          <a:xfrm>
            <a:off x="7105117" y="3671548"/>
            <a:ext cx="527876" cy="169277"/>
          </a:xfrm>
          <a:prstGeom prst="rect">
            <a:avLst/>
          </a:prstGeom>
          <a:noFill/>
        </p:spPr>
        <p:txBody>
          <a:bodyPr wrap="square" rtlCol="0">
            <a:spAutoFit/>
          </a:bodyPr>
          <a:lstStyle/>
          <a:p>
            <a:pPr algn="ctr"/>
            <a:r>
              <a:rPr lang="en-US" sz="500"/>
              <a:t>~10 mG</a:t>
            </a:r>
          </a:p>
        </p:txBody>
      </p:sp>
      <p:sp>
        <p:nvSpPr>
          <p:cNvPr id="9" name="TextBox 8">
            <a:extLst>
              <a:ext uri="{FF2B5EF4-FFF2-40B4-BE49-F238E27FC236}">
                <a16:creationId xmlns:a16="http://schemas.microsoft.com/office/drawing/2014/main" id="{596D2064-1527-D67B-2CA5-E50D6EABC646}"/>
              </a:ext>
            </a:extLst>
          </p:cNvPr>
          <p:cNvSpPr txBox="1"/>
          <p:nvPr/>
        </p:nvSpPr>
        <p:spPr>
          <a:xfrm>
            <a:off x="6205595" y="0"/>
            <a:ext cx="2957889" cy="307777"/>
          </a:xfrm>
          <a:prstGeom prst="rect">
            <a:avLst/>
          </a:prstGeom>
          <a:noFill/>
        </p:spPr>
        <p:txBody>
          <a:bodyPr wrap="square" rtlCol="0">
            <a:spAutoFit/>
          </a:bodyPr>
          <a:lstStyle/>
          <a:p>
            <a:pPr algn="ctr"/>
            <a:r>
              <a:rPr lang="en-US" sz="1400" i="1">
                <a:sym typeface="Wingdings" pitchFamily="2" charset="2"/>
              </a:rPr>
              <a:t> </a:t>
            </a:r>
            <a:r>
              <a:rPr lang="en-US" sz="1400" i="1"/>
              <a:t>See Talk by M. Narduzzi - FNAL</a:t>
            </a:r>
            <a:endParaRPr lang="en-US" sz="1400" i="1" dirty="0"/>
          </a:p>
        </p:txBody>
      </p:sp>
    </p:spTree>
    <p:extLst>
      <p:ext uri="{BB962C8B-B14F-4D97-AF65-F5344CB8AC3E}">
        <p14:creationId xmlns:p14="http://schemas.microsoft.com/office/powerpoint/2010/main" val="843968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F99-6406-FEED-3551-7093E79A01FE}"/>
              </a:ext>
            </a:extLst>
          </p:cNvPr>
          <p:cNvSpPr>
            <a:spLocks noGrp="1"/>
          </p:cNvSpPr>
          <p:nvPr>
            <p:ph type="title"/>
          </p:nvPr>
        </p:nvSpPr>
        <p:spPr/>
        <p:txBody>
          <a:bodyPr/>
          <a:lstStyle/>
          <a:p>
            <a:r>
              <a:rPr lang="en-US" dirty="0"/>
              <a:t>Jacketing </a:t>
            </a:r>
            <a:r>
              <a:rPr lang="en-US"/>
              <a:t>of Pre-Series + Series</a:t>
            </a:r>
            <a:endParaRPr lang="en-US" dirty="0"/>
          </a:p>
        </p:txBody>
      </p:sp>
      <p:sp>
        <p:nvSpPr>
          <p:cNvPr id="3" name="Content Placeholder 2">
            <a:extLst>
              <a:ext uri="{FF2B5EF4-FFF2-40B4-BE49-F238E27FC236}">
                <a16:creationId xmlns:a16="http://schemas.microsoft.com/office/drawing/2014/main" id="{A73CC6ED-2DBE-1080-4EF5-7117638A9D56}"/>
              </a:ext>
            </a:extLst>
          </p:cNvPr>
          <p:cNvSpPr>
            <a:spLocks noGrp="1"/>
          </p:cNvSpPr>
          <p:nvPr>
            <p:ph idx="1"/>
          </p:nvPr>
        </p:nvSpPr>
        <p:spPr>
          <a:xfrm>
            <a:off x="560485" y="1143000"/>
            <a:ext cx="5078315" cy="1330598"/>
          </a:xfrm>
        </p:spPr>
        <p:txBody>
          <a:bodyPr>
            <a:normAutofit fontScale="77500" lnSpcReduction="20000"/>
          </a:bodyPr>
          <a:lstStyle/>
          <a:p>
            <a:pPr>
              <a:buSzPct val="100000"/>
              <a:buFont typeface="Wingdings" pitchFamily="2" charset="2"/>
              <a:buChar char="§"/>
            </a:pPr>
            <a:r>
              <a:rPr lang="en-US" sz="2400">
                <a:solidFill>
                  <a:srgbClr val="5F5F5F"/>
                </a:solidFill>
              </a:rPr>
              <a:t>First two magnetic shield assemblies and all Titanium materials are in hand at Zanon.</a:t>
            </a:r>
          </a:p>
          <a:p>
            <a:pPr>
              <a:buSzPct val="100000"/>
              <a:buFont typeface="Wingdings" pitchFamily="2" charset="2"/>
              <a:buChar char="§"/>
            </a:pPr>
            <a:r>
              <a:rPr lang="en-US" sz="2400">
                <a:solidFill>
                  <a:srgbClr val="5F5F5F"/>
                </a:solidFill>
              </a:rPr>
              <a:t>Manufacturing drawings all approved.</a:t>
            </a:r>
          </a:p>
          <a:p>
            <a:pPr>
              <a:buSzPct val="100000"/>
              <a:buFont typeface="Wingdings" pitchFamily="2" charset="2"/>
              <a:buChar char="§"/>
            </a:pPr>
            <a:r>
              <a:rPr lang="en-US" sz="2400">
                <a:solidFill>
                  <a:srgbClr val="5F5F5F"/>
                </a:solidFill>
              </a:rPr>
              <a:t>Welding book still not approved, contingent on tests at CERN on bimetallic transitions.</a:t>
            </a:r>
            <a:endParaRPr lang="en-US" sz="2400" dirty="0">
              <a:solidFill>
                <a:srgbClr val="5F5F5F"/>
              </a:solidFill>
            </a:endParaRPr>
          </a:p>
        </p:txBody>
      </p:sp>
      <p:sp>
        <p:nvSpPr>
          <p:cNvPr id="4" name="Slide Number Placeholder 3">
            <a:extLst>
              <a:ext uri="{FF2B5EF4-FFF2-40B4-BE49-F238E27FC236}">
                <a16:creationId xmlns:a16="http://schemas.microsoft.com/office/drawing/2014/main" id="{73E85DEE-7798-052C-7C06-670F17FDA512}"/>
              </a:ext>
            </a:extLst>
          </p:cNvPr>
          <p:cNvSpPr>
            <a:spLocks noGrp="1"/>
          </p:cNvSpPr>
          <p:nvPr>
            <p:ph type="sldNum" sz="quarter" idx="12"/>
          </p:nvPr>
        </p:nvSpPr>
        <p:spPr/>
        <p:txBody>
          <a:bodyPr/>
          <a:lstStyle/>
          <a:p>
            <a:fld id="{BFDCA1C4-9514-7B4F-976F-D92F7E296653}" type="slidenum">
              <a:rPr lang="fr-FR" smtClean="0"/>
              <a:pPr/>
              <a:t>16</a:t>
            </a:fld>
            <a:endParaRPr lang="fr-FR" dirty="0"/>
          </a:p>
        </p:txBody>
      </p:sp>
      <p:sp>
        <p:nvSpPr>
          <p:cNvPr id="5" name="Footer Placeholder 4">
            <a:extLst>
              <a:ext uri="{FF2B5EF4-FFF2-40B4-BE49-F238E27FC236}">
                <a16:creationId xmlns:a16="http://schemas.microsoft.com/office/drawing/2014/main" id="{B7F25BC7-AA3F-863F-BE5C-6BDC36E82840}"/>
              </a:ext>
            </a:extLst>
          </p:cNvPr>
          <p:cNvSpPr>
            <a:spLocks noGrp="1"/>
          </p:cNvSpPr>
          <p:nvPr>
            <p:ph type="ftr" sz="quarter" idx="3"/>
          </p:nvPr>
        </p:nvSpPr>
        <p:spPr/>
        <p:txBody>
          <a:bodyPr/>
          <a:lstStyle/>
          <a:p>
            <a:r>
              <a:rPr lang="en-US"/>
              <a:t>14th HL-LHC Collaboration Meeting – Genova, 7th October 2024</a:t>
            </a:r>
            <a:endParaRPr lang="en-GB" dirty="0"/>
          </a:p>
        </p:txBody>
      </p:sp>
      <p:pic>
        <p:nvPicPr>
          <p:cNvPr id="18" name="Picture 17" descr="A person standing in front of a machine&#10;&#10;Description automatically generated">
            <a:extLst>
              <a:ext uri="{FF2B5EF4-FFF2-40B4-BE49-F238E27FC236}">
                <a16:creationId xmlns:a16="http://schemas.microsoft.com/office/drawing/2014/main" id="{FC6D3525-ECA9-D154-8B3E-4147C79BA6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9800" y="1295399"/>
            <a:ext cx="2760258" cy="3091013"/>
          </a:xfrm>
          <a:prstGeom prst="rect">
            <a:avLst/>
          </a:prstGeom>
          <a:ln w="28575">
            <a:solidFill>
              <a:schemeClr val="tx1"/>
            </a:solidFill>
          </a:ln>
        </p:spPr>
      </p:pic>
      <p:pic>
        <p:nvPicPr>
          <p:cNvPr id="22" name="Picture 21" descr="A metal box with holes and holes&#10;&#10;Description automatically generated">
            <a:extLst>
              <a:ext uri="{FF2B5EF4-FFF2-40B4-BE49-F238E27FC236}">
                <a16:creationId xmlns:a16="http://schemas.microsoft.com/office/drawing/2014/main" id="{DAF9B71B-001A-95CA-859C-B445CA2DA1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943" y="3936626"/>
            <a:ext cx="1668766" cy="2224612"/>
          </a:xfrm>
          <a:prstGeom prst="rect">
            <a:avLst/>
          </a:prstGeom>
          <a:ln w="28575">
            <a:solidFill>
              <a:schemeClr val="tx1"/>
            </a:solidFill>
          </a:ln>
        </p:spPr>
      </p:pic>
      <p:pic>
        <p:nvPicPr>
          <p:cNvPr id="26" name="Picture 25" descr="A close-up of a metal object&#10;&#10;Description automatically generated">
            <a:extLst>
              <a:ext uri="{FF2B5EF4-FFF2-40B4-BE49-F238E27FC236}">
                <a16:creationId xmlns:a16="http://schemas.microsoft.com/office/drawing/2014/main" id="{6CD983A5-BACC-58CF-79B1-4D8B0D4DBE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008457" y="4839279"/>
            <a:ext cx="1627824" cy="1016095"/>
          </a:xfrm>
          <a:prstGeom prst="rect">
            <a:avLst/>
          </a:prstGeom>
          <a:ln w="28575">
            <a:solidFill>
              <a:schemeClr val="tx1"/>
            </a:solidFill>
          </a:ln>
        </p:spPr>
      </p:pic>
      <p:pic>
        <p:nvPicPr>
          <p:cNvPr id="28" name="Picture 27" descr="A close up of a metal surface&#10;&#10;Description automatically generated">
            <a:extLst>
              <a:ext uri="{FF2B5EF4-FFF2-40B4-BE49-F238E27FC236}">
                <a16:creationId xmlns:a16="http://schemas.microsoft.com/office/drawing/2014/main" id="{EFA71504-85DA-5A68-2E71-2D1BBE87E2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727566" y="4726899"/>
            <a:ext cx="1627824" cy="1220868"/>
          </a:xfrm>
          <a:prstGeom prst="rect">
            <a:avLst/>
          </a:prstGeom>
          <a:ln w="28575">
            <a:solidFill>
              <a:schemeClr val="tx1"/>
            </a:solidFill>
          </a:ln>
        </p:spPr>
      </p:pic>
      <p:pic>
        <p:nvPicPr>
          <p:cNvPr id="30" name="Picture 29" descr="A metal panel with screws&#10;&#10;Description automatically generated">
            <a:extLst>
              <a:ext uri="{FF2B5EF4-FFF2-40B4-BE49-F238E27FC236}">
                <a16:creationId xmlns:a16="http://schemas.microsoft.com/office/drawing/2014/main" id="{FF100DB8-347F-3CCE-BF9B-93839696E40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7492828" y="4523420"/>
            <a:ext cx="1346372" cy="1615453"/>
          </a:xfrm>
          <a:prstGeom prst="rect">
            <a:avLst/>
          </a:prstGeom>
          <a:ln w="28575">
            <a:solidFill>
              <a:schemeClr val="tx1"/>
            </a:solidFill>
          </a:ln>
        </p:spPr>
      </p:pic>
      <p:pic>
        <p:nvPicPr>
          <p:cNvPr id="32" name="Picture 31" descr="A metal object with pipes&#10;&#10;Description automatically generated">
            <a:extLst>
              <a:ext uri="{FF2B5EF4-FFF2-40B4-BE49-F238E27FC236}">
                <a16:creationId xmlns:a16="http://schemas.microsoft.com/office/drawing/2014/main" id="{47761924-DADF-4E84-3DAD-21C76C87D73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5169" y="2619725"/>
            <a:ext cx="2021101" cy="1191863"/>
          </a:xfrm>
          <a:prstGeom prst="rect">
            <a:avLst/>
          </a:prstGeom>
          <a:ln w="28575">
            <a:solidFill>
              <a:schemeClr val="tx1"/>
            </a:solidFill>
          </a:ln>
        </p:spPr>
      </p:pic>
      <p:pic>
        <p:nvPicPr>
          <p:cNvPr id="36" name="Picture 35" descr="A close up of a metal object&#10;&#10;Description automatically generated">
            <a:extLst>
              <a:ext uri="{FF2B5EF4-FFF2-40B4-BE49-F238E27FC236}">
                <a16:creationId xmlns:a16="http://schemas.microsoft.com/office/drawing/2014/main" id="{8FC15310-E98D-6C82-31CA-7AA1CE93839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2017350" y="4843197"/>
            <a:ext cx="1627825" cy="990600"/>
          </a:xfrm>
          <a:prstGeom prst="rect">
            <a:avLst/>
          </a:prstGeom>
          <a:ln w="28575">
            <a:solidFill>
              <a:schemeClr val="tx1"/>
            </a:solidFill>
          </a:ln>
        </p:spPr>
      </p:pic>
      <p:pic>
        <p:nvPicPr>
          <p:cNvPr id="38" name="Picture 37" descr="A close up of a metal plate&#10;&#10;Description automatically generated">
            <a:extLst>
              <a:ext uri="{FF2B5EF4-FFF2-40B4-BE49-F238E27FC236}">
                <a16:creationId xmlns:a16="http://schemas.microsoft.com/office/drawing/2014/main" id="{B6748224-0FE2-305A-9256-B7218DC56E0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3302556" y="4727141"/>
            <a:ext cx="1627825" cy="1220869"/>
          </a:xfrm>
          <a:prstGeom prst="rect">
            <a:avLst/>
          </a:prstGeom>
          <a:ln w="28575">
            <a:solidFill>
              <a:schemeClr val="tx1"/>
            </a:solidFill>
          </a:ln>
        </p:spPr>
      </p:pic>
      <p:pic>
        <p:nvPicPr>
          <p:cNvPr id="6" name="Picture 5" descr="A group of pallets of grey concrete&#10;&#10;Description automatically generated">
            <a:extLst>
              <a:ext uri="{FF2B5EF4-FFF2-40B4-BE49-F238E27FC236}">
                <a16:creationId xmlns:a16="http://schemas.microsoft.com/office/drawing/2014/main" id="{043A466E-7CDE-5F98-04F4-DF859E656B3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46099" y="2485816"/>
            <a:ext cx="2021101" cy="1872058"/>
          </a:xfrm>
          <a:prstGeom prst="rect">
            <a:avLst/>
          </a:prstGeom>
          <a:ln w="28575">
            <a:solidFill>
              <a:schemeClr val="tx1"/>
            </a:solidFill>
          </a:ln>
        </p:spPr>
      </p:pic>
      <p:pic>
        <p:nvPicPr>
          <p:cNvPr id="7" name="Picture 6" descr="A stack of wood planks&#10;&#10;Description automatically generated">
            <a:extLst>
              <a:ext uri="{FF2B5EF4-FFF2-40B4-BE49-F238E27FC236}">
                <a16:creationId xmlns:a16="http://schemas.microsoft.com/office/drawing/2014/main" id="{0451964C-9BAE-5343-7FA9-A0327B1E848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400000">
            <a:off x="4076949" y="2705331"/>
            <a:ext cx="1872058" cy="1404043"/>
          </a:xfrm>
          <a:prstGeom prst="rect">
            <a:avLst/>
          </a:prstGeom>
          <a:ln w="28575">
            <a:solidFill>
              <a:schemeClr val="tx1"/>
            </a:solidFill>
          </a:ln>
        </p:spPr>
      </p:pic>
      <p:sp>
        <p:nvSpPr>
          <p:cNvPr id="8" name="TextBox 7">
            <a:extLst>
              <a:ext uri="{FF2B5EF4-FFF2-40B4-BE49-F238E27FC236}">
                <a16:creationId xmlns:a16="http://schemas.microsoft.com/office/drawing/2014/main" id="{DA845924-7662-CDF8-259F-F664FFF82358}"/>
              </a:ext>
            </a:extLst>
          </p:cNvPr>
          <p:cNvSpPr txBox="1"/>
          <p:nvPr/>
        </p:nvSpPr>
        <p:spPr>
          <a:xfrm>
            <a:off x="6761496" y="30109"/>
            <a:ext cx="2401988" cy="369332"/>
          </a:xfrm>
          <a:prstGeom prst="rect">
            <a:avLst/>
          </a:prstGeom>
          <a:noFill/>
        </p:spPr>
        <p:txBody>
          <a:bodyPr wrap="square" rtlCol="0">
            <a:spAutoFit/>
          </a:bodyPr>
          <a:lstStyle/>
          <a:p>
            <a:pPr algn="ctr"/>
            <a:r>
              <a:rPr lang="en-US" i="1"/>
              <a:t>Courtesy of Zanon</a:t>
            </a:r>
            <a:endParaRPr lang="en-US" i="1" dirty="0"/>
          </a:p>
        </p:txBody>
      </p:sp>
    </p:spTree>
    <p:extLst>
      <p:ext uri="{BB962C8B-B14F-4D97-AF65-F5344CB8AC3E}">
        <p14:creationId xmlns:p14="http://schemas.microsoft.com/office/powerpoint/2010/main" val="1545765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Acceptance of RFD cavities</a:t>
            </a:r>
          </a:p>
        </p:txBody>
      </p:sp>
      <p:sp>
        <p:nvSpPr>
          <p:cNvPr id="3" name="Content Placeholder 2"/>
          <p:cNvSpPr>
            <a:spLocks noGrp="1"/>
          </p:cNvSpPr>
          <p:nvPr>
            <p:ph idx="1"/>
          </p:nvPr>
        </p:nvSpPr>
        <p:spPr>
          <a:xfrm>
            <a:off x="251520" y="900000"/>
            <a:ext cx="4680519" cy="5196000"/>
          </a:xfrm>
        </p:spPr>
        <p:txBody>
          <a:bodyPr>
            <a:noAutofit/>
          </a:bodyPr>
          <a:lstStyle/>
          <a:p>
            <a:pPr>
              <a:lnSpc>
                <a:spcPct val="90000"/>
              </a:lnSpc>
            </a:pPr>
            <a:r>
              <a:rPr lang="en-US" sz="2000" u="sng" dirty="0"/>
              <a:t>Acceptance Plan</a:t>
            </a:r>
            <a:endParaRPr lang="en-US" sz="1800" dirty="0"/>
          </a:p>
          <a:p>
            <a:pPr lvl="1">
              <a:lnSpc>
                <a:spcPct val="90000"/>
              </a:lnSpc>
            </a:pPr>
            <a:r>
              <a:rPr lang="en-US" sz="1800" dirty="0"/>
              <a:t>Describes the process for acceptance between AUP and CERN, including OK to ship from CERN, and final checks at TRIUMF after receiving</a:t>
            </a:r>
          </a:p>
          <a:p>
            <a:pPr>
              <a:lnSpc>
                <a:spcPct val="90000"/>
              </a:lnSpc>
            </a:pPr>
            <a:r>
              <a:rPr lang="en-US" sz="2000" u="sng" dirty="0"/>
              <a:t>Acceptance Criteria – Part A (at JLab) </a:t>
            </a:r>
            <a:endParaRPr lang="en-US" sz="1800" dirty="0"/>
          </a:p>
          <a:p>
            <a:pPr lvl="1">
              <a:lnSpc>
                <a:spcPct val="90000"/>
              </a:lnSpc>
            </a:pPr>
            <a:r>
              <a:rPr lang="en-US" sz="1800" dirty="0"/>
              <a:t>All requirements from FRS will be verified with a test or a set of measurements during cavity production or during final tests at JLab.</a:t>
            </a:r>
          </a:p>
          <a:p>
            <a:pPr>
              <a:lnSpc>
                <a:spcPct val="90000"/>
              </a:lnSpc>
            </a:pPr>
            <a:r>
              <a:rPr lang="en-US" sz="2000" u="sng" dirty="0"/>
              <a:t>Acceptance Criteria – Part B (at TRIUMF) </a:t>
            </a:r>
            <a:endParaRPr lang="en-US" sz="1800" dirty="0"/>
          </a:p>
          <a:p>
            <a:pPr lvl="1">
              <a:lnSpc>
                <a:spcPct val="90000"/>
              </a:lnSpc>
            </a:pPr>
            <a:r>
              <a:rPr lang="en-US" sz="1800" dirty="0"/>
              <a:t>Series of tests/measurements to be carried out at TRIUMF under AUP supervision to confirm performance of cavities after shipment.</a:t>
            </a:r>
          </a:p>
          <a:p>
            <a:pPr>
              <a:lnSpc>
                <a:spcPct val="90000"/>
              </a:lnSpc>
            </a:pPr>
            <a:r>
              <a:rPr lang="en-US" sz="2000" u="sng"/>
              <a:t>Revising to implement</a:t>
            </a:r>
            <a:r>
              <a:rPr lang="en-US" sz="2000"/>
              <a:t>: </a:t>
            </a:r>
          </a:p>
          <a:p>
            <a:pPr lvl="1">
              <a:lnSpc>
                <a:spcPct val="90000"/>
              </a:lnSpc>
            </a:pPr>
            <a:r>
              <a:rPr lang="en-US" sz="1600"/>
              <a:t>2K operation at TRIUMF</a:t>
            </a:r>
          </a:p>
          <a:p>
            <a:pPr lvl="1">
              <a:lnSpc>
                <a:spcPct val="90000"/>
              </a:lnSpc>
            </a:pPr>
            <a:r>
              <a:rPr lang="en-US" sz="1600"/>
              <a:t>4.5 MV administrative limit. </a:t>
            </a:r>
            <a:endParaRPr lang="en-US" sz="1400" dirty="0"/>
          </a:p>
        </p:txBody>
      </p:sp>
      <p:sp>
        <p:nvSpPr>
          <p:cNvPr id="5" name="Footer Placeholder 4"/>
          <p:cNvSpPr>
            <a:spLocks noGrp="1"/>
          </p:cNvSpPr>
          <p:nvPr>
            <p:ph type="ftr" sz="quarter" idx="3"/>
          </p:nvPr>
        </p:nvSpPr>
        <p:spPr/>
        <p:txBody>
          <a:bodyPr/>
          <a:lstStyle/>
          <a:p>
            <a:r>
              <a:rPr lang="en-US"/>
              <a:t>14th HL-LHC Collaboration Meeting – Genova, 7th October 2024</a:t>
            </a:r>
            <a:endParaRPr lang="en-GB" dirty="0"/>
          </a:p>
        </p:txBody>
      </p:sp>
      <p:pic>
        <p:nvPicPr>
          <p:cNvPr id="15" name="Picture 14" descr="A screenshot of a cell phone&#10;&#10;Description automatically generated">
            <a:extLst>
              <a:ext uri="{FF2B5EF4-FFF2-40B4-BE49-F238E27FC236}">
                <a16:creationId xmlns:a16="http://schemas.microsoft.com/office/drawing/2014/main" id="{B415BE02-E9A6-DE47-BB5E-FC45F8A60985}"/>
              </a:ext>
            </a:extLst>
          </p:cNvPr>
          <p:cNvPicPr/>
          <p:nvPr/>
        </p:nvPicPr>
        <p:blipFill>
          <a:blip r:embed="rId2" cstate="screen">
            <a:extLst>
              <a:ext uri="{28A0092B-C50C-407E-A947-70E740481C1C}">
                <a14:useLocalDpi xmlns:a14="http://schemas.microsoft.com/office/drawing/2010/main"/>
              </a:ext>
            </a:extLst>
          </a:blip>
          <a:stretch>
            <a:fillRect/>
          </a:stretch>
        </p:blipFill>
        <p:spPr>
          <a:xfrm>
            <a:off x="5210474" y="900000"/>
            <a:ext cx="3448259" cy="5061812"/>
          </a:xfrm>
          <a:prstGeom prst="rect">
            <a:avLst/>
          </a:prstGeom>
        </p:spPr>
      </p:pic>
      <p:sp>
        <p:nvSpPr>
          <p:cNvPr id="4" name="Slide Number Placeholder 3">
            <a:extLst>
              <a:ext uri="{FF2B5EF4-FFF2-40B4-BE49-F238E27FC236}">
                <a16:creationId xmlns:a16="http://schemas.microsoft.com/office/drawing/2014/main" id="{70A7A9C3-ABE0-94A4-0057-EC59B4365D37}"/>
              </a:ext>
            </a:extLst>
          </p:cNvPr>
          <p:cNvSpPr>
            <a:spLocks noGrp="1"/>
          </p:cNvSpPr>
          <p:nvPr>
            <p:ph type="sldNum" sz="quarter" idx="12"/>
          </p:nvPr>
        </p:nvSpPr>
        <p:spPr/>
        <p:txBody>
          <a:bodyPr/>
          <a:lstStyle/>
          <a:p>
            <a:fld id="{BFDCA1C4-9514-7B4F-976F-D92F7E296653}" type="slidenum">
              <a:rPr lang="fr-FR" smtClean="0"/>
              <a:pPr/>
              <a:t>17</a:t>
            </a:fld>
            <a:endParaRPr lang="fr-FR"/>
          </a:p>
        </p:txBody>
      </p:sp>
    </p:spTree>
    <p:extLst>
      <p:ext uri="{BB962C8B-B14F-4D97-AF65-F5344CB8AC3E}">
        <p14:creationId xmlns:p14="http://schemas.microsoft.com/office/powerpoint/2010/main" val="3192085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C974C-323B-5E78-7E9F-F9D4882DD1E1}"/>
              </a:ext>
            </a:extLst>
          </p:cNvPr>
          <p:cNvSpPr>
            <a:spLocks noGrp="1"/>
          </p:cNvSpPr>
          <p:nvPr>
            <p:ph type="title"/>
          </p:nvPr>
        </p:nvSpPr>
        <p:spPr/>
        <p:txBody>
          <a:bodyPr/>
          <a:lstStyle/>
          <a:p>
            <a:r>
              <a:rPr lang="en-US" dirty="0"/>
              <a:t>Recommendations </a:t>
            </a:r>
            <a:r>
              <a:rPr lang="en-US"/>
              <a:t>from DOE </a:t>
            </a:r>
            <a:r>
              <a:rPr lang="en-US" dirty="0"/>
              <a:t>Review</a:t>
            </a:r>
          </a:p>
        </p:txBody>
      </p:sp>
      <p:sp>
        <p:nvSpPr>
          <p:cNvPr id="3" name="Content Placeholder 2">
            <a:extLst>
              <a:ext uri="{FF2B5EF4-FFF2-40B4-BE49-F238E27FC236}">
                <a16:creationId xmlns:a16="http://schemas.microsoft.com/office/drawing/2014/main" id="{FB2B7776-D77F-BC27-E525-A1E8D877E507}"/>
              </a:ext>
            </a:extLst>
          </p:cNvPr>
          <p:cNvSpPr>
            <a:spLocks noGrp="1"/>
          </p:cNvSpPr>
          <p:nvPr>
            <p:ph idx="1"/>
          </p:nvPr>
        </p:nvSpPr>
        <p:spPr/>
        <p:txBody>
          <a:bodyPr>
            <a:normAutofit/>
          </a:bodyPr>
          <a:lstStyle/>
          <a:p>
            <a:pPr>
              <a:lnSpc>
                <a:spcPts val="1720"/>
              </a:lnSpc>
              <a:spcBef>
                <a:spcPts val="0"/>
              </a:spcBef>
              <a:buSzPts val="1200"/>
            </a:pPr>
            <a:r>
              <a:rPr lang="en-US" sz="2000" i="1">
                <a:effectLst/>
                <a:latin typeface="Calibri" panose="020F0502020204030204" pitchFamily="34" charset="0"/>
                <a:ea typeface="Times New Roman" panose="02020603050405020304" pitchFamily="18" charset="0"/>
              </a:rPr>
              <a:t>1. “Re-evaluate if the cavity re-processing procedure needs to include the 48h 120C bake by the end of CY24.”</a:t>
            </a:r>
            <a:endParaRPr lang="en-US" sz="2000" dirty="0">
              <a:effectLst/>
              <a:latin typeface="Times New Roman" panose="02020603050405020304" pitchFamily="18" charset="0"/>
              <a:ea typeface="Times New Roman" panose="02020603050405020304" pitchFamily="18" charset="0"/>
            </a:endParaRPr>
          </a:p>
          <a:p>
            <a:pPr marL="114300" marR="0" indent="0">
              <a:lnSpc>
                <a:spcPts val="1720"/>
              </a:lnSpc>
              <a:spcBef>
                <a:spcPts val="0"/>
              </a:spcBef>
              <a:spcAft>
                <a:spcPts val="0"/>
              </a:spcAft>
              <a:buNone/>
            </a:pPr>
            <a:r>
              <a:rPr lang="en-US" sz="2000" u="none" strike="noStrike" dirty="0">
                <a:effectLst/>
                <a:latin typeface="Calibri" panose="020F050202020403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400050" lvl="1" indent="0">
              <a:lnSpc>
                <a:spcPts val="1720"/>
              </a:lnSpc>
              <a:spcBef>
                <a:spcPts val="0"/>
              </a:spcBef>
              <a:buSzPts val="1200"/>
              <a:buNone/>
            </a:pPr>
            <a:r>
              <a:rPr lang="en-US" sz="2000" u="sng" dirty="0">
                <a:effectLst/>
                <a:latin typeface="Calibri" panose="020F0502020204030204" pitchFamily="34" charset="0"/>
                <a:ea typeface="Times New Roman" panose="02020603050405020304" pitchFamily="18" charset="0"/>
              </a:rPr>
              <a:t>Status</a:t>
            </a:r>
            <a:r>
              <a:rPr lang="en-US" sz="2000" u="sng">
                <a:effectLst/>
                <a:latin typeface="Calibri" panose="020F0502020204030204" pitchFamily="34" charset="0"/>
                <a:ea typeface="Times New Roman" panose="02020603050405020304" pitchFamily="18" charset="0"/>
              </a:rPr>
              <a:t>:</a:t>
            </a:r>
            <a:r>
              <a:rPr lang="en-US" sz="2000">
                <a:effectLst/>
                <a:latin typeface="Calibri" panose="020F0502020204030204" pitchFamily="34" charset="0"/>
                <a:ea typeface="Times New Roman" panose="02020603050405020304" pitchFamily="18" charset="0"/>
              </a:rPr>
              <a:t> </a:t>
            </a:r>
            <a:r>
              <a:rPr lang="en-US" sz="2000" b="1">
                <a:solidFill>
                  <a:srgbClr val="009900"/>
                </a:solidFill>
                <a:effectLst/>
                <a:latin typeface="Calibri" panose="020F0502020204030204" pitchFamily="34" charset="0"/>
                <a:ea typeface="Times New Roman" panose="02020603050405020304" pitchFamily="18" charset="0"/>
              </a:rPr>
              <a:t>OPEN</a:t>
            </a:r>
            <a:r>
              <a:rPr lang="en-US" sz="2000">
                <a:effectLst/>
                <a:latin typeface="Calibri" panose="020F0502020204030204" pitchFamily="34" charset="0"/>
                <a:ea typeface="Times New Roman" panose="02020603050405020304" pitchFamily="18" charset="0"/>
              </a:rPr>
              <a:t>. Topic for discussion at this annual meeting.</a:t>
            </a:r>
            <a:endParaRPr lang="en-US" sz="2000" dirty="0">
              <a:effectLst/>
              <a:latin typeface="Times New Roman" panose="02020603050405020304" pitchFamily="18" charset="0"/>
              <a:ea typeface="Times New Roman" panose="02020603050405020304" pitchFamily="18" charset="0"/>
            </a:endParaRPr>
          </a:p>
          <a:p>
            <a:pPr marL="571500" marR="0" indent="0">
              <a:lnSpc>
                <a:spcPts val="1720"/>
              </a:lnSpc>
              <a:spcBef>
                <a:spcPts val="0"/>
              </a:spcBef>
              <a:spcAft>
                <a:spcPts val="0"/>
              </a:spcAft>
              <a:buNone/>
            </a:pPr>
            <a:r>
              <a:rPr lang="en-US" sz="2000" i="1" dirty="0">
                <a:effectLst/>
                <a:latin typeface="Calibri" panose="020F050202020403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lnSpc>
                <a:spcPts val="1720"/>
              </a:lnSpc>
              <a:spcBef>
                <a:spcPts val="0"/>
              </a:spcBef>
              <a:buSzPts val="1200"/>
            </a:pPr>
            <a:r>
              <a:rPr lang="en-US" sz="2000" i="1">
                <a:effectLst/>
                <a:latin typeface="Calibri" panose="020F0502020204030204" pitchFamily="34" charset="0"/>
                <a:ea typeface="Times New Roman" panose="02020603050405020304" pitchFamily="18" charset="0"/>
              </a:rPr>
              <a:t>2. “Evaluate if cavity High Pressure Rinse (HPR) procedures need to be adjusted to allow multiple re-rinse cycles without surface oxidation by the end of CY24.”</a:t>
            </a:r>
            <a:endParaRPr lang="en-US" sz="2000" dirty="0">
              <a:effectLst/>
              <a:latin typeface="Times New Roman" panose="02020603050405020304" pitchFamily="18" charset="0"/>
              <a:ea typeface="Times New Roman" panose="02020603050405020304" pitchFamily="18" charset="0"/>
            </a:endParaRPr>
          </a:p>
          <a:p>
            <a:pPr marL="114300" marR="0" indent="0">
              <a:lnSpc>
                <a:spcPts val="1720"/>
              </a:lnSpc>
              <a:spcBef>
                <a:spcPts val="0"/>
              </a:spcBef>
              <a:spcAft>
                <a:spcPts val="0"/>
              </a:spcAft>
              <a:buNone/>
            </a:pPr>
            <a:r>
              <a:rPr lang="en-US" sz="2000" u="none" strike="noStrike" dirty="0">
                <a:effectLst/>
                <a:latin typeface="Calibri" panose="020F050202020403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400050" lvl="1" indent="0">
              <a:lnSpc>
                <a:spcPts val="1720"/>
              </a:lnSpc>
              <a:spcBef>
                <a:spcPts val="0"/>
              </a:spcBef>
              <a:buSzPts val="1200"/>
              <a:buNone/>
            </a:pPr>
            <a:r>
              <a:rPr lang="en-US" sz="2000" u="sng">
                <a:effectLst/>
                <a:latin typeface="Calibri" panose="020F0502020204030204" pitchFamily="34" charset="0"/>
                <a:ea typeface="Times New Roman" panose="02020603050405020304" pitchFamily="18" charset="0"/>
              </a:rPr>
              <a:t>Status:</a:t>
            </a:r>
            <a:r>
              <a:rPr lang="en-US" sz="2000">
                <a:effectLst/>
                <a:latin typeface="Calibri" panose="020F0502020204030204" pitchFamily="34" charset="0"/>
                <a:ea typeface="Times New Roman" panose="02020603050405020304" pitchFamily="18" charset="0"/>
              </a:rPr>
              <a:t> </a:t>
            </a:r>
            <a:r>
              <a:rPr lang="en-US" sz="2000" b="1">
                <a:solidFill>
                  <a:srgbClr val="009900"/>
                </a:solidFill>
                <a:latin typeface="Calibri" panose="020F0502020204030204" pitchFamily="34" charset="0"/>
                <a:ea typeface="Times New Roman" panose="02020603050405020304" pitchFamily="18" charset="0"/>
              </a:rPr>
              <a:t>ADDRESSED (C</a:t>
            </a:r>
            <a:r>
              <a:rPr lang="en-US" sz="2000" b="1">
                <a:solidFill>
                  <a:srgbClr val="009900"/>
                </a:solidFill>
                <a:effectLst/>
                <a:latin typeface="Calibri" panose="020F0502020204030204" pitchFamily="34" charset="0"/>
                <a:ea typeface="Times New Roman" panose="02020603050405020304" pitchFamily="18" charset="0"/>
              </a:rPr>
              <a:t>LOSURE by end of CY24)</a:t>
            </a:r>
            <a:r>
              <a:rPr lang="en-US" sz="2000">
                <a:effectLst/>
                <a:latin typeface="Calibri" panose="020F0502020204030204" pitchFamily="34" charset="0"/>
                <a:ea typeface="Times New Roman" panose="02020603050405020304" pitchFamily="18" charset="0"/>
              </a:rPr>
              <a:t>. HPR Process at Zanon was adjusted to better align with the process at JLAB which has proven to be successful. First HPR cycle was performed, particle counts in cleanroom dropped by a factor of ~10. Cold tests later this month.</a:t>
            </a:r>
            <a:endParaRPr lang="en-US" sz="2000">
              <a:effectLst/>
              <a:latin typeface="Times New Roman" panose="02020603050405020304" pitchFamily="18" charset="0"/>
              <a:ea typeface="Times New Roman" panose="02020603050405020304" pitchFamily="18" charset="0"/>
            </a:endParaRPr>
          </a:p>
          <a:p>
            <a:pPr marL="571500" marR="0" indent="0">
              <a:lnSpc>
                <a:spcPts val="1720"/>
              </a:lnSpc>
              <a:spcBef>
                <a:spcPts val="0"/>
              </a:spcBef>
              <a:spcAft>
                <a:spcPts val="0"/>
              </a:spcAft>
              <a:buNone/>
            </a:pPr>
            <a:r>
              <a:rPr lang="en-US" sz="2000" i="1">
                <a:effectLst/>
                <a:latin typeface="Calibri" panose="020F050202020403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lnSpc>
                <a:spcPts val="1720"/>
              </a:lnSpc>
              <a:spcBef>
                <a:spcPts val="0"/>
              </a:spcBef>
              <a:buSzPts val="1200"/>
            </a:pPr>
            <a:r>
              <a:rPr lang="en-US" sz="2000" i="1">
                <a:effectLst/>
                <a:latin typeface="Calibri" panose="020F0502020204030204" pitchFamily="34" charset="0"/>
                <a:ea typeface="Times New Roman" panose="02020603050405020304" pitchFamily="18" charset="0"/>
              </a:rPr>
              <a:t>3. “Re-evaluate the required cavity re-rinsing rate, including potential impact on cost and schedule. Adjust the re-rinsing estimate, if necessary, by the end of CY24.”</a:t>
            </a:r>
            <a:endParaRPr lang="en-US" sz="2000" dirty="0">
              <a:effectLst/>
              <a:latin typeface="Times New Roman" panose="02020603050405020304" pitchFamily="18" charset="0"/>
              <a:ea typeface="Times New Roman" panose="02020603050405020304" pitchFamily="18" charset="0"/>
            </a:endParaRPr>
          </a:p>
          <a:p>
            <a:pPr marL="114300" marR="0" indent="0">
              <a:lnSpc>
                <a:spcPts val="1720"/>
              </a:lnSpc>
              <a:spcBef>
                <a:spcPts val="0"/>
              </a:spcBef>
              <a:spcAft>
                <a:spcPts val="0"/>
              </a:spcAft>
              <a:buNone/>
            </a:pPr>
            <a:r>
              <a:rPr lang="en-US" sz="2000" u="none" strike="noStrike" dirty="0">
                <a:effectLst/>
                <a:latin typeface="Calibri" panose="020F050202020403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400050" lvl="1" indent="0">
              <a:lnSpc>
                <a:spcPts val="1720"/>
              </a:lnSpc>
              <a:spcBef>
                <a:spcPts val="0"/>
              </a:spcBef>
              <a:buSzPts val="1200"/>
              <a:buNone/>
            </a:pPr>
            <a:r>
              <a:rPr lang="en-US" sz="2000" u="sng">
                <a:effectLst/>
                <a:latin typeface="Calibri" panose="020F0502020204030204" pitchFamily="34" charset="0"/>
                <a:ea typeface="Times New Roman" panose="02020603050405020304" pitchFamily="18" charset="0"/>
              </a:rPr>
              <a:t>Status:</a:t>
            </a:r>
            <a:r>
              <a:rPr lang="en-US" sz="2000">
                <a:effectLst/>
                <a:latin typeface="Calibri" panose="020F0502020204030204" pitchFamily="34" charset="0"/>
                <a:ea typeface="Times New Roman" panose="02020603050405020304" pitchFamily="18" charset="0"/>
              </a:rPr>
              <a:t> </a:t>
            </a:r>
            <a:r>
              <a:rPr lang="en-US" sz="2000" b="1">
                <a:solidFill>
                  <a:srgbClr val="009900"/>
                </a:solidFill>
                <a:latin typeface="Calibri" panose="020F0502020204030204" pitchFamily="34" charset="0"/>
                <a:ea typeface="Times New Roman" panose="02020603050405020304" pitchFamily="18" charset="0"/>
              </a:rPr>
              <a:t>ADDRESSED (C</a:t>
            </a:r>
            <a:r>
              <a:rPr lang="en-US" sz="2000" b="1">
                <a:solidFill>
                  <a:srgbClr val="009900"/>
                </a:solidFill>
                <a:effectLst/>
                <a:latin typeface="Calibri" panose="020F0502020204030204" pitchFamily="34" charset="0"/>
                <a:ea typeface="Times New Roman" panose="02020603050405020304" pitchFamily="18" charset="0"/>
              </a:rPr>
              <a:t>LOSURE by end of CY24)</a:t>
            </a:r>
            <a:r>
              <a:rPr lang="en-US" sz="2000">
                <a:effectLst/>
                <a:latin typeface="Calibri" panose="020F0502020204030204" pitchFamily="34" charset="0"/>
                <a:ea typeface="Times New Roman" panose="02020603050405020304" pitchFamily="18" charset="0"/>
              </a:rPr>
              <a:t>. Re-rinsing rate assumptions will be increased based on recent experience with 2 pre-series cavities. The scope increase will need to go through the monthly chance control board.</a:t>
            </a:r>
            <a:endParaRPr lang="en-US" sz="200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369CDB8-39A8-EC0B-C006-0FF3E8B56780}"/>
              </a:ext>
            </a:extLst>
          </p:cNvPr>
          <p:cNvSpPr>
            <a:spLocks noGrp="1"/>
          </p:cNvSpPr>
          <p:nvPr>
            <p:ph type="sldNum" sz="quarter" idx="12"/>
          </p:nvPr>
        </p:nvSpPr>
        <p:spPr/>
        <p:txBody>
          <a:bodyPr/>
          <a:lstStyle/>
          <a:p>
            <a:fld id="{BFDCA1C4-9514-7B4F-976F-D92F7E296653}" type="slidenum">
              <a:rPr lang="fr-FR" smtClean="0"/>
              <a:pPr/>
              <a:t>18</a:t>
            </a:fld>
            <a:endParaRPr lang="fr-FR" dirty="0"/>
          </a:p>
        </p:txBody>
      </p:sp>
      <p:sp>
        <p:nvSpPr>
          <p:cNvPr id="5" name="Footer Placeholder 4">
            <a:extLst>
              <a:ext uri="{FF2B5EF4-FFF2-40B4-BE49-F238E27FC236}">
                <a16:creationId xmlns:a16="http://schemas.microsoft.com/office/drawing/2014/main" id="{283067B4-8923-BFF0-5BD8-458713DBB02B}"/>
              </a:ext>
            </a:extLst>
          </p:cNvPr>
          <p:cNvSpPr>
            <a:spLocks noGrp="1"/>
          </p:cNvSpPr>
          <p:nvPr>
            <p:ph type="ftr" sz="quarter" idx="3"/>
          </p:nvPr>
        </p:nvSpPr>
        <p:spPr/>
        <p:txBody>
          <a:bodyPr/>
          <a:lstStyle/>
          <a:p>
            <a:r>
              <a:rPr lang="en-US"/>
              <a:t>14th HL-LHC Collaboration Meeting – Genova, 7th October 2024</a:t>
            </a:r>
            <a:endParaRPr lang="en-GB" dirty="0"/>
          </a:p>
        </p:txBody>
      </p:sp>
      <p:sp>
        <p:nvSpPr>
          <p:cNvPr id="6" name="Title 1">
            <a:extLst>
              <a:ext uri="{FF2B5EF4-FFF2-40B4-BE49-F238E27FC236}">
                <a16:creationId xmlns:a16="http://schemas.microsoft.com/office/drawing/2014/main" id="{B00E8BED-BD34-3002-E75F-379A3A14B3F9}"/>
              </a:ext>
            </a:extLst>
          </p:cNvPr>
          <p:cNvSpPr txBox="1">
            <a:spLocks/>
          </p:cNvSpPr>
          <p:nvPr/>
        </p:nvSpPr>
        <p:spPr>
          <a:xfrm>
            <a:off x="3544500" y="831000"/>
            <a:ext cx="2055000" cy="1524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sz="1600"/>
              <a:t>July 2024</a:t>
            </a:r>
            <a:endParaRPr lang="en-US" sz="1600" dirty="0"/>
          </a:p>
        </p:txBody>
      </p:sp>
    </p:spTree>
    <p:extLst>
      <p:ext uri="{BB962C8B-B14F-4D97-AF65-F5344CB8AC3E}">
        <p14:creationId xmlns:p14="http://schemas.microsoft.com/office/powerpoint/2010/main" val="100239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A7A08-FD00-AE6C-C29A-4C9F4C4B0171}"/>
            </a:ext>
          </a:extLst>
        </p:cNvPr>
        <p:cNvGrpSpPr/>
        <p:nvPr/>
      </p:nvGrpSpPr>
      <p:grpSpPr>
        <a:xfrm>
          <a:off x="0" y="0"/>
          <a:ext cx="0" cy="0"/>
          <a:chOff x="0" y="0"/>
          <a:chExt cx="0" cy="0"/>
        </a:xfrm>
      </p:grpSpPr>
      <p:pic>
        <p:nvPicPr>
          <p:cNvPr id="6" name="Picture 5" descr="A table with numbers and a list of cavities&#10;&#10;Description automatically generated">
            <a:extLst>
              <a:ext uri="{FF2B5EF4-FFF2-40B4-BE49-F238E27FC236}">
                <a16:creationId xmlns:a16="http://schemas.microsoft.com/office/drawing/2014/main" id="{265149B6-DF7C-4511-0AD1-910618CF0CA5}"/>
              </a:ext>
            </a:extLst>
          </p:cNvPr>
          <p:cNvPicPr>
            <a:picLocks noChangeAspect="1"/>
          </p:cNvPicPr>
          <p:nvPr/>
        </p:nvPicPr>
        <p:blipFill>
          <a:blip r:embed="rId3"/>
          <a:stretch>
            <a:fillRect/>
          </a:stretch>
        </p:blipFill>
        <p:spPr>
          <a:xfrm>
            <a:off x="1069036" y="711463"/>
            <a:ext cx="7005927" cy="3493958"/>
          </a:xfrm>
          <a:prstGeom prst="rect">
            <a:avLst/>
          </a:prstGeom>
        </p:spPr>
      </p:pic>
      <p:sp>
        <p:nvSpPr>
          <p:cNvPr id="2" name="Title 1">
            <a:extLst>
              <a:ext uri="{FF2B5EF4-FFF2-40B4-BE49-F238E27FC236}">
                <a16:creationId xmlns:a16="http://schemas.microsoft.com/office/drawing/2014/main" id="{47B577F6-B6F9-4859-ED3F-914AAA20A13C}"/>
              </a:ext>
            </a:extLst>
          </p:cNvPr>
          <p:cNvSpPr>
            <a:spLocks noGrp="1"/>
          </p:cNvSpPr>
          <p:nvPr>
            <p:ph type="title"/>
          </p:nvPr>
        </p:nvSpPr>
        <p:spPr>
          <a:xfrm>
            <a:off x="656856" y="83613"/>
            <a:ext cx="7920000" cy="720000"/>
          </a:xfrm>
        </p:spPr>
        <p:txBody>
          <a:bodyPr/>
          <a:lstStyle/>
          <a:p>
            <a:r>
              <a:rPr lang="en-US" dirty="0"/>
              <a:t>RFD Tests and Delivery Dates</a:t>
            </a:r>
          </a:p>
        </p:txBody>
      </p:sp>
      <p:sp>
        <p:nvSpPr>
          <p:cNvPr id="5" name="Rectangle 2">
            <a:extLst>
              <a:ext uri="{FF2B5EF4-FFF2-40B4-BE49-F238E27FC236}">
                <a16:creationId xmlns:a16="http://schemas.microsoft.com/office/drawing/2014/main" id="{879BE445-7567-7A1B-2A7B-FD146F442AD7}"/>
              </a:ext>
            </a:extLst>
          </p:cNvPr>
          <p:cNvSpPr>
            <a:spLocks noChangeArrowheads="1"/>
          </p:cNvSpPr>
          <p:nvPr/>
        </p:nvSpPr>
        <p:spPr bwMode="auto">
          <a:xfrm>
            <a:off x="1728790" y="404409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 name="Picture 9">
            <a:extLst>
              <a:ext uri="{FF2B5EF4-FFF2-40B4-BE49-F238E27FC236}">
                <a16:creationId xmlns:a16="http://schemas.microsoft.com/office/drawing/2014/main" id="{D6D4881F-A811-6C07-08BF-B29F07524C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3" name="Slide Number Placeholder 3">
            <a:extLst>
              <a:ext uri="{FF2B5EF4-FFF2-40B4-BE49-F238E27FC236}">
                <a16:creationId xmlns:a16="http://schemas.microsoft.com/office/drawing/2014/main" id="{C6475B5C-7F66-5935-D6B0-88401857DCB2}"/>
              </a:ext>
            </a:extLst>
          </p:cNvPr>
          <p:cNvSpPr>
            <a:spLocks noGrp="1"/>
          </p:cNvSpPr>
          <p:nvPr>
            <p:ph type="sldNum" sz="quarter" idx="12"/>
          </p:nvPr>
        </p:nvSpPr>
        <p:spPr>
          <a:xfrm>
            <a:off x="8686800" y="6356350"/>
            <a:ext cx="360000" cy="360000"/>
          </a:xfrm>
        </p:spPr>
        <p:txBody>
          <a:bodyPr/>
          <a:lstStyle/>
          <a:p>
            <a:fld id="{BFDCA1C4-9514-7B4F-976F-D92F7E296653}" type="slidenum">
              <a:rPr lang="fr-FR" smtClean="0">
                <a:solidFill>
                  <a:schemeClr val="bg1"/>
                </a:solidFill>
              </a:rPr>
              <a:pPr/>
              <a:t>19</a:t>
            </a:fld>
            <a:endParaRPr lang="fr-FR" dirty="0">
              <a:solidFill>
                <a:schemeClr val="bg1"/>
              </a:solidFill>
            </a:endParaRPr>
          </a:p>
        </p:txBody>
      </p:sp>
      <p:sp>
        <p:nvSpPr>
          <p:cNvPr id="7" name="Content Placeholder 2">
            <a:extLst>
              <a:ext uri="{FF2B5EF4-FFF2-40B4-BE49-F238E27FC236}">
                <a16:creationId xmlns:a16="http://schemas.microsoft.com/office/drawing/2014/main" id="{61A434D2-39CC-CA0B-2DDC-AB39D22EFC9E}"/>
              </a:ext>
            </a:extLst>
          </p:cNvPr>
          <p:cNvSpPr txBox="1">
            <a:spLocks/>
          </p:cNvSpPr>
          <p:nvPr/>
        </p:nvSpPr>
        <p:spPr>
          <a:xfrm>
            <a:off x="288223" y="4321092"/>
            <a:ext cx="8428432" cy="1933271"/>
          </a:xfrm>
          <a:prstGeom prst="rect">
            <a:avLst/>
          </a:prstGeom>
        </p:spPr>
        <p:txBody>
          <a:bodyPr>
            <a:normAutofit fontScale="85000"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Deliveries range from </a:t>
            </a:r>
            <a:r>
              <a:rPr lang="en-US" sz="2000" b="1"/>
              <a:t>February – September 2025</a:t>
            </a:r>
            <a:r>
              <a:rPr lang="en-US" sz="2000"/>
              <a:t>.</a:t>
            </a:r>
          </a:p>
          <a:p>
            <a:r>
              <a:rPr lang="en-US" sz="2000"/>
              <a:t>Delays since last update can be attributed to challenges with geometrical tolerances, managing NCRs according to QA plan, unexpected JLAB VTA shut-down.</a:t>
            </a:r>
          </a:p>
          <a:p>
            <a:r>
              <a:rPr lang="en-US" sz="2000"/>
              <a:t>Dates in red indicate conflict with JLAB shut-down.</a:t>
            </a:r>
          </a:p>
          <a:p>
            <a:r>
              <a:rPr lang="en-US" sz="2000" b="1"/>
              <a:t>Prototype</a:t>
            </a:r>
            <a:r>
              <a:rPr lang="en-US" sz="2000"/>
              <a:t> </a:t>
            </a:r>
            <a:r>
              <a:rPr lang="en-US" sz="2000" dirty="0"/>
              <a:t>estimated to </a:t>
            </a:r>
            <a:r>
              <a:rPr lang="en-US" sz="2000"/>
              <a:t>arrive at TRIUMF in January 2025. </a:t>
            </a:r>
          </a:p>
          <a:p>
            <a:r>
              <a:rPr lang="en-US" sz="2000" b="1"/>
              <a:t>Pre-Series </a:t>
            </a:r>
            <a:r>
              <a:rPr lang="en-US" sz="2000"/>
              <a:t>cavities estimated to arrive at TRIUMF shortly after.</a:t>
            </a:r>
          </a:p>
        </p:txBody>
      </p:sp>
      <p:sp>
        <p:nvSpPr>
          <p:cNvPr id="27" name="Footer Placeholder 26">
            <a:extLst>
              <a:ext uri="{FF2B5EF4-FFF2-40B4-BE49-F238E27FC236}">
                <a16:creationId xmlns:a16="http://schemas.microsoft.com/office/drawing/2014/main" id="{35760E0C-FFA2-972F-A212-3D5B67830597}"/>
              </a:ext>
            </a:extLst>
          </p:cNvPr>
          <p:cNvSpPr>
            <a:spLocks noGrp="1"/>
          </p:cNvSpPr>
          <p:nvPr>
            <p:ph type="ftr" sz="quarter" idx="11"/>
          </p:nvPr>
        </p:nvSpPr>
        <p:spPr>
          <a:xfrm>
            <a:off x="1916577" y="6356350"/>
            <a:ext cx="6627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14th HL-LHC Collaboration Meeting – Genova, 7th October 2024</a:t>
            </a:r>
            <a:endParaRPr lang="en-GB" noProof="0"/>
          </a:p>
        </p:txBody>
      </p:sp>
      <p:sp>
        <p:nvSpPr>
          <p:cNvPr id="12" name="Rounded Rectangle 11">
            <a:extLst>
              <a:ext uri="{FF2B5EF4-FFF2-40B4-BE49-F238E27FC236}">
                <a16:creationId xmlns:a16="http://schemas.microsoft.com/office/drawing/2014/main" id="{68378BD9-2ABE-D7C1-5030-D2721DB97A36}"/>
              </a:ext>
            </a:extLst>
          </p:cNvPr>
          <p:cNvSpPr/>
          <p:nvPr/>
        </p:nvSpPr>
        <p:spPr>
          <a:xfrm>
            <a:off x="5580112" y="1506655"/>
            <a:ext cx="1008112" cy="2698765"/>
          </a:xfrm>
          <a:prstGeom prst="round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graph with text and a schedule&#10;&#10;Description automatically generated with medium confidence">
            <a:extLst>
              <a:ext uri="{FF2B5EF4-FFF2-40B4-BE49-F238E27FC236}">
                <a16:creationId xmlns:a16="http://schemas.microsoft.com/office/drawing/2014/main" id="{D65D862E-BF04-BB2D-EA11-24939455B1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07294" y="3044861"/>
            <a:ext cx="914400" cy="1218396"/>
          </a:xfrm>
          <a:prstGeom prst="rect">
            <a:avLst/>
          </a:prstGeom>
          <a:ln w="38100">
            <a:solidFill>
              <a:srgbClr val="FF0000"/>
            </a:solidFill>
          </a:ln>
        </p:spPr>
      </p:pic>
      <p:cxnSp>
        <p:nvCxnSpPr>
          <p:cNvPr id="4" name="Straight Arrow Connector 3">
            <a:extLst>
              <a:ext uri="{FF2B5EF4-FFF2-40B4-BE49-F238E27FC236}">
                <a16:creationId xmlns:a16="http://schemas.microsoft.com/office/drawing/2014/main" id="{C99F8912-F81D-F723-6F32-243084A68F91}"/>
              </a:ext>
            </a:extLst>
          </p:cNvPr>
          <p:cNvCxnSpPr>
            <a:cxnSpLocks/>
            <a:stCxn id="12" idx="3"/>
          </p:cNvCxnSpPr>
          <p:nvPr/>
        </p:nvCxnSpPr>
        <p:spPr>
          <a:xfrm>
            <a:off x="6588224" y="2856038"/>
            <a:ext cx="913728" cy="496762"/>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FCBB00F-C07B-925A-4841-245CC13E12AF}"/>
              </a:ext>
            </a:extLst>
          </p:cNvPr>
          <p:cNvSpPr txBox="1"/>
          <p:nvPr/>
        </p:nvSpPr>
        <p:spPr>
          <a:xfrm>
            <a:off x="0" y="1538131"/>
            <a:ext cx="916636" cy="276999"/>
          </a:xfrm>
          <a:prstGeom prst="rect">
            <a:avLst/>
          </a:prstGeom>
          <a:noFill/>
        </p:spPr>
        <p:txBody>
          <a:bodyPr wrap="square" rtlCol="0">
            <a:spAutoFit/>
          </a:bodyPr>
          <a:lstStyle/>
          <a:p>
            <a:pPr algn="r"/>
            <a:r>
              <a:rPr lang="en-US" sz="1200"/>
              <a:t>Proto 2</a:t>
            </a:r>
          </a:p>
        </p:txBody>
      </p:sp>
      <p:sp>
        <p:nvSpPr>
          <p:cNvPr id="14" name="TextBox 13">
            <a:extLst>
              <a:ext uri="{FF2B5EF4-FFF2-40B4-BE49-F238E27FC236}">
                <a16:creationId xmlns:a16="http://schemas.microsoft.com/office/drawing/2014/main" id="{C0769548-51C1-77B2-5ABB-DF30BEA32B17}"/>
              </a:ext>
            </a:extLst>
          </p:cNvPr>
          <p:cNvSpPr txBox="1"/>
          <p:nvPr/>
        </p:nvSpPr>
        <p:spPr>
          <a:xfrm>
            <a:off x="0" y="1811400"/>
            <a:ext cx="916636" cy="276999"/>
          </a:xfrm>
          <a:prstGeom prst="rect">
            <a:avLst/>
          </a:prstGeom>
          <a:noFill/>
        </p:spPr>
        <p:txBody>
          <a:bodyPr wrap="square" rtlCol="0">
            <a:spAutoFit/>
          </a:bodyPr>
          <a:lstStyle/>
          <a:p>
            <a:pPr algn="r"/>
            <a:r>
              <a:rPr lang="en-US" sz="1200"/>
              <a:t>PS 1</a:t>
            </a:r>
          </a:p>
        </p:txBody>
      </p:sp>
      <p:sp>
        <p:nvSpPr>
          <p:cNvPr id="15" name="TextBox 14">
            <a:extLst>
              <a:ext uri="{FF2B5EF4-FFF2-40B4-BE49-F238E27FC236}">
                <a16:creationId xmlns:a16="http://schemas.microsoft.com/office/drawing/2014/main" id="{CA77914F-E092-E73B-3211-9F0E2A04E9BD}"/>
              </a:ext>
            </a:extLst>
          </p:cNvPr>
          <p:cNvSpPr txBox="1"/>
          <p:nvPr/>
        </p:nvSpPr>
        <p:spPr>
          <a:xfrm>
            <a:off x="0" y="2011096"/>
            <a:ext cx="916636" cy="276999"/>
          </a:xfrm>
          <a:prstGeom prst="rect">
            <a:avLst/>
          </a:prstGeom>
          <a:noFill/>
        </p:spPr>
        <p:txBody>
          <a:bodyPr wrap="square" rtlCol="0">
            <a:spAutoFit/>
          </a:bodyPr>
          <a:lstStyle/>
          <a:p>
            <a:pPr algn="r"/>
            <a:r>
              <a:rPr lang="en-US" sz="1200"/>
              <a:t>PS 2</a:t>
            </a:r>
          </a:p>
        </p:txBody>
      </p:sp>
    </p:spTree>
    <p:extLst>
      <p:ext uri="{BB962C8B-B14F-4D97-AF65-F5344CB8AC3E}">
        <p14:creationId xmlns:p14="http://schemas.microsoft.com/office/powerpoint/2010/main" val="3176272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208AD-EC7E-9412-6AB0-70659D13B13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7C2377F-6120-E1C8-0D18-FBA11422C2F9}"/>
              </a:ext>
            </a:extLst>
          </p:cNvPr>
          <p:cNvSpPr>
            <a:spLocks noGrp="1"/>
          </p:cNvSpPr>
          <p:nvPr>
            <p:ph idx="1"/>
          </p:nvPr>
        </p:nvSpPr>
        <p:spPr/>
        <p:txBody>
          <a:bodyPr/>
          <a:lstStyle/>
          <a:p>
            <a:r>
              <a:rPr lang="en-US"/>
              <a:t>Scope</a:t>
            </a:r>
            <a:endParaRPr lang="en-US" dirty="0"/>
          </a:p>
          <a:p>
            <a:r>
              <a:rPr lang="en-US" dirty="0"/>
              <a:t>One Year in Summary</a:t>
            </a:r>
          </a:p>
          <a:p>
            <a:r>
              <a:rPr lang="en-US"/>
              <a:t>Succesful Qualification of First Pre-Series</a:t>
            </a:r>
            <a:endParaRPr lang="en-US" dirty="0"/>
          </a:p>
          <a:p>
            <a:r>
              <a:rPr lang="en-US" dirty="0"/>
              <a:t>Bare </a:t>
            </a:r>
            <a:r>
              <a:rPr lang="en-US"/>
              <a:t>Cavity Fabrication</a:t>
            </a:r>
          </a:p>
          <a:p>
            <a:r>
              <a:rPr lang="en-US"/>
              <a:t>Issues with Processing and Rinsing</a:t>
            </a:r>
            <a:endParaRPr lang="en-US" dirty="0"/>
          </a:p>
          <a:p>
            <a:r>
              <a:rPr lang="en-US" dirty="0"/>
              <a:t>HOM Dampers Fabrication</a:t>
            </a:r>
          </a:p>
          <a:p>
            <a:r>
              <a:rPr lang="en-US" dirty="0"/>
              <a:t>Helium Tanks </a:t>
            </a:r>
            <a:r>
              <a:rPr lang="en-US"/>
              <a:t>Integration a.k.a. Jacketing</a:t>
            </a:r>
            <a:endParaRPr lang="en-US" dirty="0"/>
          </a:p>
          <a:p>
            <a:r>
              <a:rPr lang="en-US" dirty="0"/>
              <a:t>Plans for Acceptance</a:t>
            </a:r>
          </a:p>
          <a:p>
            <a:r>
              <a:rPr lang="en-US" dirty="0"/>
              <a:t>Delivery Dates</a:t>
            </a:r>
          </a:p>
          <a:p>
            <a:endParaRPr lang="en-US" dirty="0"/>
          </a:p>
          <a:p>
            <a:endParaRPr lang="en-US" dirty="0"/>
          </a:p>
        </p:txBody>
      </p:sp>
      <p:sp>
        <p:nvSpPr>
          <p:cNvPr id="4" name="Slide Number Placeholder 3">
            <a:extLst>
              <a:ext uri="{FF2B5EF4-FFF2-40B4-BE49-F238E27FC236}">
                <a16:creationId xmlns:a16="http://schemas.microsoft.com/office/drawing/2014/main" id="{B6EEFE9E-755E-804C-C258-BBF0CDD16856}"/>
              </a:ext>
            </a:extLst>
          </p:cNvPr>
          <p:cNvSpPr>
            <a:spLocks noGrp="1"/>
          </p:cNvSpPr>
          <p:nvPr>
            <p:ph type="sldNum" sz="quarter" idx="12"/>
          </p:nvPr>
        </p:nvSpPr>
        <p:spPr/>
        <p:txBody>
          <a:bodyPr/>
          <a:lstStyle/>
          <a:p>
            <a:fld id="{BFDCA1C4-9514-7B4F-976F-D92F7E296653}" type="slidenum">
              <a:rPr lang="fr-FR" smtClean="0"/>
              <a:pPr/>
              <a:t>2</a:t>
            </a:fld>
            <a:endParaRPr lang="fr-FR" dirty="0"/>
          </a:p>
        </p:txBody>
      </p:sp>
      <p:sp>
        <p:nvSpPr>
          <p:cNvPr id="5" name="Footer Placeholder 4">
            <a:extLst>
              <a:ext uri="{FF2B5EF4-FFF2-40B4-BE49-F238E27FC236}">
                <a16:creationId xmlns:a16="http://schemas.microsoft.com/office/drawing/2014/main" id="{2032369B-6453-8EB5-B6E6-1FA4224570E8}"/>
              </a:ext>
            </a:extLst>
          </p:cNvPr>
          <p:cNvSpPr>
            <a:spLocks noGrp="1"/>
          </p:cNvSpPr>
          <p:nvPr>
            <p:ph type="ftr" sz="quarter" idx="3"/>
          </p:nvPr>
        </p:nvSpPr>
        <p:spPr/>
        <p:txBody>
          <a:bodyPr/>
          <a:lstStyle/>
          <a:p>
            <a:r>
              <a:rPr lang="en-US"/>
              <a:t>14th HL-LHC Collaboration Meeting – Genova, 7th October 2024</a:t>
            </a:r>
            <a:endParaRPr lang="en-GB" dirty="0"/>
          </a:p>
        </p:txBody>
      </p:sp>
    </p:spTree>
    <p:extLst>
      <p:ext uri="{BB962C8B-B14F-4D97-AF65-F5344CB8AC3E}">
        <p14:creationId xmlns:p14="http://schemas.microsoft.com/office/powerpoint/2010/main" val="986572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6027-5841-1159-A13D-0A8053E18D1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8E79D73-EC24-584C-92CA-757ED044788A}"/>
              </a:ext>
            </a:extLst>
          </p:cNvPr>
          <p:cNvSpPr>
            <a:spLocks noGrp="1"/>
          </p:cNvSpPr>
          <p:nvPr>
            <p:ph idx="1"/>
          </p:nvPr>
        </p:nvSpPr>
        <p:spPr/>
        <p:txBody>
          <a:bodyPr>
            <a:normAutofit fontScale="70000" lnSpcReduction="20000"/>
          </a:bodyPr>
          <a:lstStyle/>
          <a:p>
            <a:r>
              <a:rPr lang="en-US" dirty="0"/>
              <a:t>Successful cold test </a:t>
            </a:r>
            <a:r>
              <a:rPr lang="en-US"/>
              <a:t>of Pre-Series cavity, validating the materials, the fabrication, and the chemical processing for the deliverables.</a:t>
            </a:r>
          </a:p>
          <a:p>
            <a:r>
              <a:rPr lang="en-US"/>
              <a:t>Issues with processing and high-pressure rinsing appear to be addressed. Confirmations will come with tests in the upcoming months.</a:t>
            </a:r>
            <a:endParaRPr lang="en-US" dirty="0"/>
          </a:p>
          <a:p>
            <a:r>
              <a:rPr lang="en-US"/>
              <a:t>Completed the first helium tank welding without surprises. Cold tests to confirm in Dec-Jan. Zanon is ready for the next tanks.</a:t>
            </a:r>
            <a:endParaRPr lang="en-US" dirty="0"/>
          </a:p>
          <a:p>
            <a:r>
              <a:rPr lang="en-US"/>
              <a:t>Series cavities still at peak production, prioritizing quality, navigating through NCRs, slower than anticipated, but no showstoppers. </a:t>
            </a:r>
          </a:p>
          <a:p>
            <a:r>
              <a:rPr lang="en-US"/>
              <a:t>Horizontal HOM dampers are at peak production at JLAB with first deliveries in Spring 2025, in time for dressed cavity tests.</a:t>
            </a:r>
            <a:endParaRPr lang="en-US" dirty="0"/>
          </a:p>
          <a:p>
            <a:r>
              <a:rPr lang="en-US"/>
              <a:t>Acceptance Plan being slightly revised, to be validated with Prototype and executed with Pre-Series soon after.</a:t>
            </a:r>
          </a:p>
          <a:p>
            <a:r>
              <a:rPr lang="en-US"/>
              <a:t>We will entertain discussions in WP4 on HPR process, as recommended by the recent DOE review.</a:t>
            </a:r>
          </a:p>
          <a:p>
            <a:r>
              <a:rPr lang="en-US"/>
              <a:t>Deliveries </a:t>
            </a:r>
            <a:r>
              <a:rPr lang="en-US" dirty="0"/>
              <a:t>of 10 cavities to TRIUMF </a:t>
            </a:r>
            <a:r>
              <a:rPr lang="en-US"/>
              <a:t>range Jan-Sep 2025. We have consumed the float to ”late” deliveries. </a:t>
            </a:r>
          </a:p>
        </p:txBody>
      </p:sp>
      <p:sp>
        <p:nvSpPr>
          <p:cNvPr id="4" name="Slide Number Placeholder 3">
            <a:extLst>
              <a:ext uri="{FF2B5EF4-FFF2-40B4-BE49-F238E27FC236}">
                <a16:creationId xmlns:a16="http://schemas.microsoft.com/office/drawing/2014/main" id="{87E004C9-EF0F-3E5D-0D4B-52B40BBC8BF1}"/>
              </a:ext>
            </a:extLst>
          </p:cNvPr>
          <p:cNvSpPr>
            <a:spLocks noGrp="1"/>
          </p:cNvSpPr>
          <p:nvPr>
            <p:ph type="sldNum" sz="quarter" idx="12"/>
          </p:nvPr>
        </p:nvSpPr>
        <p:spPr/>
        <p:txBody>
          <a:bodyPr/>
          <a:lstStyle/>
          <a:p>
            <a:fld id="{BFDCA1C4-9514-7B4F-976F-D92F7E296653}" type="slidenum">
              <a:rPr lang="fr-FR" smtClean="0"/>
              <a:pPr/>
              <a:t>20</a:t>
            </a:fld>
            <a:endParaRPr lang="fr-FR" dirty="0"/>
          </a:p>
        </p:txBody>
      </p:sp>
      <p:sp>
        <p:nvSpPr>
          <p:cNvPr id="5" name="Footer Placeholder 4">
            <a:extLst>
              <a:ext uri="{FF2B5EF4-FFF2-40B4-BE49-F238E27FC236}">
                <a16:creationId xmlns:a16="http://schemas.microsoft.com/office/drawing/2014/main" id="{E36C556E-F5E7-E2A9-928E-D3C6EE4BA9F7}"/>
              </a:ext>
            </a:extLst>
          </p:cNvPr>
          <p:cNvSpPr>
            <a:spLocks noGrp="1"/>
          </p:cNvSpPr>
          <p:nvPr>
            <p:ph type="ftr" sz="quarter" idx="3"/>
          </p:nvPr>
        </p:nvSpPr>
        <p:spPr/>
        <p:txBody>
          <a:bodyPr/>
          <a:lstStyle/>
          <a:p>
            <a:r>
              <a:rPr lang="en-US"/>
              <a:t>14th HL-LHC Collaboration Meeting – Genova, 7th October 2024</a:t>
            </a:r>
            <a:endParaRPr lang="en-GB" dirty="0"/>
          </a:p>
        </p:txBody>
      </p:sp>
    </p:spTree>
    <p:extLst>
      <p:ext uri="{BB962C8B-B14F-4D97-AF65-F5344CB8AC3E}">
        <p14:creationId xmlns:p14="http://schemas.microsoft.com/office/powerpoint/2010/main" val="342961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 FOR YOUR ATTENTION!</a:t>
            </a:r>
            <a:endParaRPr lang="en-US" dirty="0"/>
          </a:p>
        </p:txBody>
      </p:sp>
      <p:sp>
        <p:nvSpPr>
          <p:cNvPr id="3" name="Content Placeholder 2"/>
          <p:cNvSpPr>
            <a:spLocks noGrp="1"/>
          </p:cNvSpPr>
          <p:nvPr>
            <p:ph idx="1"/>
          </p:nvPr>
        </p:nvSpPr>
        <p:spPr>
          <a:xfrm>
            <a:off x="381000" y="1006787"/>
            <a:ext cx="4191000" cy="5317813"/>
          </a:xfrm>
        </p:spPr>
        <p:txBody>
          <a:bodyPr>
            <a:normAutofit fontScale="92500" lnSpcReduction="20000"/>
          </a:bodyPr>
          <a:lstStyle/>
          <a:p>
            <a:pPr marL="0" indent="0" algn="ctr">
              <a:buSzPct val="125000"/>
              <a:buNone/>
            </a:pPr>
            <a:r>
              <a:rPr lang="en-US" sz="2000" b="1" u="sng"/>
              <a:t>U.S. RFD Teams</a:t>
            </a:r>
          </a:p>
          <a:p>
            <a:pPr marL="0" indent="0" algn="ctr">
              <a:buSzPct val="125000"/>
              <a:buNone/>
            </a:pPr>
            <a:r>
              <a:rPr lang="en-US" sz="2000" b="1"/>
              <a:t>Fermilab</a:t>
            </a:r>
            <a:r>
              <a:rPr lang="en-US" sz="2000"/>
              <a:t> </a:t>
            </a:r>
          </a:p>
          <a:p>
            <a:pPr marL="0" indent="0" algn="ctr">
              <a:buSzPct val="125000"/>
              <a:buNone/>
            </a:pPr>
            <a:r>
              <a:rPr lang="en-US" sz="1600" b="1" i="1"/>
              <a:t>RF</a:t>
            </a:r>
            <a:r>
              <a:rPr lang="en-US" sz="1600" b="1" i="1" dirty="0"/>
              <a:t>/Mech Design, Procurements, </a:t>
            </a:r>
            <a:r>
              <a:rPr lang="en-US" sz="1600" b="1" i="1"/>
              <a:t>Cold Tests </a:t>
            </a:r>
            <a:endParaRPr lang="en-US" sz="1600" b="1" i="1" dirty="0"/>
          </a:p>
          <a:p>
            <a:pPr marL="457200" lvl="1" indent="0">
              <a:buSzPct val="125000"/>
              <a:buNone/>
            </a:pPr>
            <a:r>
              <a:rPr lang="en-US" sz="1800" dirty="0"/>
              <a:t>Leonardo Ristori, </a:t>
            </a:r>
            <a:r>
              <a:rPr lang="en-US" sz="1800" dirty="0">
                <a:solidFill>
                  <a:schemeClr val="bg1">
                    <a:lumMod val="75000"/>
                  </a:schemeClr>
                </a:solidFill>
              </a:rPr>
              <a:t>Paolo Berrutti</a:t>
            </a:r>
            <a:r>
              <a:rPr lang="en-US" sz="1800" dirty="0"/>
              <a:t>, </a:t>
            </a:r>
            <a:r>
              <a:rPr lang="en-US" sz="1800"/>
              <a:t>Manuele Narduzzi, </a:t>
            </a:r>
            <a:r>
              <a:rPr lang="en-US" sz="1800">
                <a:solidFill>
                  <a:srgbClr val="00B050"/>
                </a:solidFill>
              </a:rPr>
              <a:t>Sasha Netepenko, Taha Posos</a:t>
            </a:r>
            <a:r>
              <a:rPr lang="en-US" sz="1800"/>
              <a:t>, </a:t>
            </a:r>
            <a:r>
              <a:rPr lang="en-US" sz="1800" dirty="0"/>
              <a:t>Colin </a:t>
            </a:r>
            <a:r>
              <a:rPr lang="en-US" sz="1800" dirty="0" err="1"/>
              <a:t>Narug</a:t>
            </a:r>
            <a:r>
              <a:rPr lang="en-US" sz="1800"/>
              <a:t>, </a:t>
            </a:r>
            <a:r>
              <a:rPr lang="en-US" sz="1800">
                <a:solidFill>
                  <a:srgbClr val="00B050"/>
                </a:solidFill>
              </a:rPr>
              <a:t>Marilyn Wodzinsky</a:t>
            </a:r>
          </a:p>
          <a:p>
            <a:pPr marL="457200" lvl="1" indent="0">
              <a:buSzPct val="125000"/>
              <a:buNone/>
            </a:pPr>
            <a:endParaRPr lang="en-US" sz="2000" b="1"/>
          </a:p>
          <a:p>
            <a:pPr marL="0" indent="0" algn="ctr">
              <a:buSzPct val="125000"/>
              <a:buNone/>
            </a:pPr>
            <a:r>
              <a:rPr lang="en-US" sz="2000" b="1"/>
              <a:t>Jefferson Lab </a:t>
            </a:r>
          </a:p>
          <a:p>
            <a:pPr marL="0" indent="0" algn="ctr">
              <a:buSzPct val="125000"/>
              <a:buNone/>
            </a:pPr>
            <a:r>
              <a:rPr lang="en-US" sz="1700" b="1" i="1"/>
              <a:t>HOM </a:t>
            </a:r>
            <a:r>
              <a:rPr lang="en-US" sz="1700" b="1" i="1" dirty="0"/>
              <a:t>Dampers Fabrication and </a:t>
            </a:r>
            <a:r>
              <a:rPr lang="en-US" sz="1700" b="1" i="1"/>
              <a:t>Cold Tests</a:t>
            </a:r>
            <a:endParaRPr lang="en-US" sz="1700" b="1" i="1" dirty="0"/>
          </a:p>
          <a:p>
            <a:pPr marL="457200" lvl="1" indent="0">
              <a:buSzPct val="125000"/>
              <a:buNone/>
            </a:pPr>
            <a:r>
              <a:rPr lang="en-US" sz="1800" dirty="0"/>
              <a:t>Naeem </a:t>
            </a:r>
            <a:r>
              <a:rPr lang="en-US" sz="1800" dirty="0" err="1"/>
              <a:t>Huque</a:t>
            </a:r>
            <a:r>
              <a:rPr lang="en-US" sz="1800" dirty="0"/>
              <a:t>, Alex Castilla, </a:t>
            </a:r>
            <a:r>
              <a:rPr lang="en-US" sz="1800" dirty="0">
                <a:solidFill>
                  <a:srgbClr val="00B050"/>
                </a:solidFill>
              </a:rPr>
              <a:t>Peter Owen</a:t>
            </a:r>
          </a:p>
          <a:p>
            <a:pPr marL="0" indent="0" algn="ctr">
              <a:buSzPct val="125000"/>
              <a:buNone/>
            </a:pPr>
            <a:endParaRPr lang="en-US" sz="2000" b="1"/>
          </a:p>
          <a:p>
            <a:pPr marL="0" indent="0" algn="ctr">
              <a:buSzPct val="125000"/>
              <a:buNone/>
            </a:pPr>
            <a:r>
              <a:rPr lang="en-US" sz="2000" b="1"/>
              <a:t>Old </a:t>
            </a:r>
            <a:r>
              <a:rPr lang="en-US" sz="2000" b="1" dirty="0"/>
              <a:t>Dominium </a:t>
            </a:r>
            <a:r>
              <a:rPr lang="en-US" sz="2000" b="1"/>
              <a:t>University </a:t>
            </a:r>
          </a:p>
          <a:p>
            <a:pPr marL="0" indent="0" algn="ctr">
              <a:buSzPct val="125000"/>
              <a:buNone/>
            </a:pPr>
            <a:r>
              <a:rPr lang="en-US" sz="1700" b="1" i="1"/>
              <a:t>General </a:t>
            </a:r>
            <a:r>
              <a:rPr lang="en-US" sz="1700" b="1" i="1" dirty="0"/>
              <a:t>Oversight and </a:t>
            </a:r>
            <a:r>
              <a:rPr lang="en-US" sz="1700" b="1" i="1"/>
              <a:t>RF measurements</a:t>
            </a:r>
            <a:endParaRPr lang="en-US" sz="1700" b="1" i="1" dirty="0"/>
          </a:p>
          <a:p>
            <a:pPr marL="457200" lvl="1" indent="0">
              <a:buSzPct val="125000"/>
              <a:buNone/>
            </a:pPr>
            <a:r>
              <a:rPr lang="en-US" sz="1800" dirty="0"/>
              <a:t>Jean </a:t>
            </a:r>
            <a:r>
              <a:rPr lang="en-US" sz="1800" dirty="0" err="1"/>
              <a:t>Delayen</a:t>
            </a:r>
            <a:r>
              <a:rPr lang="en-US" sz="1800" dirty="0"/>
              <a:t>, </a:t>
            </a:r>
            <a:r>
              <a:rPr lang="en-US" sz="1800" dirty="0" err="1"/>
              <a:t>Subashini</a:t>
            </a:r>
            <a:r>
              <a:rPr lang="en-US" sz="1800" dirty="0"/>
              <a:t> De Silva</a:t>
            </a:r>
          </a:p>
          <a:p>
            <a:pPr marL="0" indent="0" algn="ctr">
              <a:buSzPct val="125000"/>
              <a:buNone/>
            </a:pPr>
            <a:endParaRPr lang="en-US" sz="1900" b="1"/>
          </a:p>
          <a:p>
            <a:pPr marL="0" indent="0" algn="ctr">
              <a:buSzPct val="125000"/>
              <a:buNone/>
            </a:pPr>
            <a:r>
              <a:rPr lang="en-US" sz="1900" b="1"/>
              <a:t>SLAC </a:t>
            </a:r>
            <a:r>
              <a:rPr lang="en-US" sz="1900" b="1" dirty="0"/>
              <a:t>National Accelerator </a:t>
            </a:r>
            <a:r>
              <a:rPr lang="en-US" sz="1900" b="1"/>
              <a:t>Laboratory </a:t>
            </a:r>
          </a:p>
          <a:p>
            <a:pPr marL="0" indent="0" algn="ctr">
              <a:buSzPct val="125000"/>
              <a:buNone/>
            </a:pPr>
            <a:r>
              <a:rPr lang="en-US" sz="1700" b="1" i="1"/>
              <a:t>RF Simulations</a:t>
            </a:r>
            <a:endParaRPr lang="en-US" sz="1700" b="1" i="1" dirty="0"/>
          </a:p>
          <a:p>
            <a:pPr marL="457200" lvl="1" indent="0">
              <a:buSzPct val="125000"/>
              <a:buNone/>
            </a:pPr>
            <a:r>
              <a:rPr lang="en-US" sz="1800" dirty="0">
                <a:solidFill>
                  <a:schemeClr val="bg1">
                    <a:lumMod val="75000"/>
                  </a:schemeClr>
                </a:solidFill>
              </a:rPr>
              <a:t>Alessandro </a:t>
            </a:r>
            <a:r>
              <a:rPr lang="en-US" sz="1800" dirty="0" err="1">
                <a:solidFill>
                  <a:schemeClr val="bg1">
                    <a:lumMod val="75000"/>
                  </a:schemeClr>
                </a:solidFill>
              </a:rPr>
              <a:t>Ratti</a:t>
            </a:r>
            <a:r>
              <a:rPr lang="en-US" sz="1800" dirty="0"/>
              <a:t>, </a:t>
            </a:r>
            <a:r>
              <a:rPr lang="en-US" sz="1800" dirty="0" err="1"/>
              <a:t>Zenghai</a:t>
            </a:r>
            <a:r>
              <a:rPr lang="en-US" sz="1800" dirty="0"/>
              <a:t> Li</a:t>
            </a:r>
          </a:p>
        </p:txBody>
      </p:sp>
      <p:sp>
        <p:nvSpPr>
          <p:cNvPr id="4" name="Slide Number Placeholder 3">
            <a:extLst>
              <a:ext uri="{FF2B5EF4-FFF2-40B4-BE49-F238E27FC236}">
                <a16:creationId xmlns:a16="http://schemas.microsoft.com/office/drawing/2014/main" id="{B230C504-E5D1-0299-8482-38E5A71240FD}"/>
              </a:ext>
            </a:extLst>
          </p:cNvPr>
          <p:cNvSpPr>
            <a:spLocks noGrp="1"/>
          </p:cNvSpPr>
          <p:nvPr>
            <p:ph type="sldNum" sz="quarter" idx="12"/>
          </p:nvPr>
        </p:nvSpPr>
        <p:spPr/>
        <p:txBody>
          <a:bodyPr/>
          <a:lstStyle/>
          <a:p>
            <a:fld id="{BFDCA1C4-9514-7B4F-976F-D92F7E296653}" type="slidenum">
              <a:rPr lang="fr-FR" smtClean="0"/>
              <a:pPr/>
              <a:t>21</a:t>
            </a:fld>
            <a:endParaRPr lang="fr-FR" dirty="0"/>
          </a:p>
        </p:txBody>
      </p:sp>
      <p:sp>
        <p:nvSpPr>
          <p:cNvPr id="5" name="Footer Placeholder 4"/>
          <p:cNvSpPr>
            <a:spLocks noGrp="1"/>
          </p:cNvSpPr>
          <p:nvPr>
            <p:ph type="ftr" sz="quarter" idx="3"/>
          </p:nvPr>
        </p:nvSpPr>
        <p:spPr/>
        <p:txBody>
          <a:bodyPr/>
          <a:lstStyle/>
          <a:p>
            <a:r>
              <a:rPr lang="en-US"/>
              <a:t>14th HL-LHC Collaboration Meeting – Genova, 7th October 2024</a:t>
            </a:r>
            <a:endParaRPr lang="en-GB" dirty="0"/>
          </a:p>
        </p:txBody>
      </p:sp>
      <p:pic>
        <p:nvPicPr>
          <p:cNvPr id="1026" name="Picture 2" descr="Poster">
            <a:extLst>
              <a:ext uri="{FF2B5EF4-FFF2-40B4-BE49-F238E27FC236}">
                <a16:creationId xmlns:a16="http://schemas.microsoft.com/office/drawing/2014/main" id="{4918ECB0-DF07-CA68-93AC-2376F224F87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6287" y="990600"/>
            <a:ext cx="3795713" cy="536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254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95264" cy="788627"/>
          </a:xfrm>
        </p:spPr>
        <p:txBody>
          <a:bodyPr>
            <a:normAutofit/>
          </a:bodyPr>
          <a:lstStyle/>
          <a:p>
            <a:r>
              <a:rPr lang="en-US" dirty="0"/>
              <a:t>Scope and Deliverables</a:t>
            </a:r>
            <a:endParaRPr lang="en-US" sz="3100" dirty="0"/>
          </a:p>
        </p:txBody>
      </p:sp>
      <p:sp>
        <p:nvSpPr>
          <p:cNvPr id="3" name="Content Placeholder 2"/>
          <p:cNvSpPr>
            <a:spLocks noGrp="1"/>
          </p:cNvSpPr>
          <p:nvPr>
            <p:ph idx="1"/>
          </p:nvPr>
        </p:nvSpPr>
        <p:spPr>
          <a:xfrm>
            <a:off x="271831" y="3302578"/>
            <a:ext cx="8964488" cy="2827524"/>
          </a:xfrm>
        </p:spPr>
        <p:txBody>
          <a:bodyPr>
            <a:noAutofit/>
          </a:bodyPr>
          <a:lstStyle/>
          <a:p>
            <a:pPr>
              <a:buFont typeface="Arial" charset="0"/>
              <a:buChar char="•"/>
              <a:defRPr/>
            </a:pPr>
            <a:r>
              <a:rPr lang="en-GB" sz="1800" b="1" dirty="0">
                <a:solidFill>
                  <a:srgbClr val="5F5F5F"/>
                </a:solidFill>
              </a:rPr>
              <a:t>Project Scope includes 2 Prototypes + 2 Pre-Series + </a:t>
            </a:r>
            <a:r>
              <a:rPr lang="en-GB" sz="1800" b="1">
                <a:solidFill>
                  <a:srgbClr val="5F5F5F"/>
                </a:solidFill>
              </a:rPr>
              <a:t>10 Series</a:t>
            </a:r>
          </a:p>
          <a:p>
            <a:pPr>
              <a:buFont typeface="Arial" charset="0"/>
              <a:buChar char="•"/>
              <a:defRPr/>
            </a:pPr>
            <a:r>
              <a:rPr lang="en-GB" sz="1800">
                <a:solidFill>
                  <a:srgbClr val="5F5F5F"/>
                </a:solidFill>
              </a:rPr>
              <a:t>Deliverables: </a:t>
            </a:r>
            <a:r>
              <a:rPr lang="en-GB" sz="1800" b="1">
                <a:solidFill>
                  <a:srgbClr val="5F5F5F"/>
                </a:solidFill>
              </a:rPr>
              <a:t>10 qualified dressed cavities </a:t>
            </a:r>
            <a:r>
              <a:rPr lang="en-GB" sz="1800">
                <a:solidFill>
                  <a:srgbClr val="5F5F5F"/>
                </a:solidFill>
              </a:rPr>
              <a:t>(mix of pre-series + series)</a:t>
            </a:r>
            <a:endParaRPr lang="en-GB" sz="1800" dirty="0">
              <a:solidFill>
                <a:srgbClr val="5F5F5F"/>
              </a:solidFill>
            </a:endParaRPr>
          </a:p>
          <a:p>
            <a:pPr>
              <a:buFont typeface="Arial" charset="0"/>
              <a:buChar char="•"/>
              <a:defRPr/>
            </a:pPr>
            <a:r>
              <a:rPr lang="en-GB" sz="1800" u="sng" dirty="0">
                <a:solidFill>
                  <a:srgbClr val="5F5F5F"/>
                </a:solidFill>
              </a:rPr>
              <a:t>Bare Cavities</a:t>
            </a:r>
            <a:r>
              <a:rPr lang="en-GB" sz="1800" u="sng">
                <a:solidFill>
                  <a:srgbClr val="5F5F5F"/>
                </a:solidFill>
              </a:rPr>
              <a:t>:</a:t>
            </a:r>
            <a:r>
              <a:rPr lang="en-GB" sz="1800">
                <a:solidFill>
                  <a:srgbClr val="5F5F5F"/>
                </a:solidFill>
              </a:rPr>
              <a:t> Fabrication + Processing </a:t>
            </a:r>
            <a:r>
              <a:rPr lang="en-GB" sz="1800" b="1">
                <a:solidFill>
                  <a:schemeClr val="bg2"/>
                </a:solidFill>
              </a:rPr>
              <a:t>in Industry</a:t>
            </a:r>
            <a:r>
              <a:rPr lang="en-GB" sz="1800">
                <a:solidFill>
                  <a:srgbClr val="5F5F5F"/>
                </a:solidFill>
              </a:rPr>
              <a:t>; Intermediate </a:t>
            </a:r>
            <a:r>
              <a:rPr lang="en-GB" sz="1800" dirty="0">
                <a:solidFill>
                  <a:srgbClr val="5F5F5F"/>
                </a:solidFill>
              </a:rPr>
              <a:t>Qualification </a:t>
            </a:r>
            <a:r>
              <a:rPr lang="en-GB" sz="1800" b="1" dirty="0">
                <a:solidFill>
                  <a:srgbClr val="00B050"/>
                </a:solidFill>
              </a:rPr>
              <a:t>at FNAL </a:t>
            </a:r>
            <a:r>
              <a:rPr lang="en-GB" sz="1800">
                <a:solidFill>
                  <a:srgbClr val="5F5F5F"/>
                </a:solidFill>
              </a:rPr>
              <a:t>at 2K; re-processing (when necessary) </a:t>
            </a:r>
            <a:r>
              <a:rPr lang="en-GB" sz="1800" b="1">
                <a:solidFill>
                  <a:schemeClr val="bg2"/>
                </a:solidFill>
              </a:rPr>
              <a:t>in Industry</a:t>
            </a:r>
            <a:r>
              <a:rPr lang="en-GB" sz="1800">
                <a:solidFill>
                  <a:srgbClr val="5F5F5F"/>
                </a:solidFill>
              </a:rPr>
              <a:t>; re-rinsing (when necessary) </a:t>
            </a:r>
            <a:r>
              <a:rPr lang="en-GB" sz="1800" b="1">
                <a:solidFill>
                  <a:srgbClr val="00B050"/>
                </a:solidFill>
              </a:rPr>
              <a:t>at JLAB </a:t>
            </a:r>
            <a:endParaRPr lang="en-GB" sz="1800" dirty="0">
              <a:solidFill>
                <a:srgbClr val="5F5F5F"/>
              </a:solidFill>
            </a:endParaRPr>
          </a:p>
          <a:p>
            <a:pPr>
              <a:buFont typeface="Arial" charset="0"/>
              <a:buChar char="•"/>
              <a:defRPr/>
            </a:pPr>
            <a:r>
              <a:rPr lang="en-GB" sz="1800" u="sng">
                <a:solidFill>
                  <a:srgbClr val="5F5F5F"/>
                </a:solidFill>
              </a:rPr>
              <a:t>Jacketing</a:t>
            </a:r>
            <a:r>
              <a:rPr lang="en-GB" sz="1800">
                <a:solidFill>
                  <a:srgbClr val="5F5F5F"/>
                </a:solidFill>
              </a:rPr>
              <a:t>: Magnetic </a:t>
            </a:r>
            <a:r>
              <a:rPr lang="en-GB" sz="1800" dirty="0">
                <a:solidFill>
                  <a:srgbClr val="5F5F5F"/>
                </a:solidFill>
              </a:rPr>
              <a:t>Shields + </a:t>
            </a:r>
            <a:r>
              <a:rPr lang="en-GB" sz="1800">
                <a:solidFill>
                  <a:srgbClr val="5F5F5F"/>
                </a:solidFill>
              </a:rPr>
              <a:t>Helium Tank </a:t>
            </a:r>
            <a:r>
              <a:rPr lang="en-GB" sz="1800" b="1">
                <a:solidFill>
                  <a:schemeClr val="bg2"/>
                </a:solidFill>
              </a:rPr>
              <a:t>in Industry</a:t>
            </a:r>
            <a:endParaRPr lang="en-GB" sz="1800" dirty="0">
              <a:solidFill>
                <a:srgbClr val="5F5F5F"/>
              </a:solidFill>
            </a:endParaRPr>
          </a:p>
          <a:p>
            <a:pPr>
              <a:buFont typeface="Arial" charset="0"/>
              <a:buChar char="•"/>
              <a:defRPr/>
            </a:pPr>
            <a:r>
              <a:rPr lang="en-GB" sz="1800" u="sng">
                <a:solidFill>
                  <a:srgbClr val="5F5F5F"/>
                </a:solidFill>
              </a:rPr>
              <a:t>HOMs:</a:t>
            </a:r>
            <a:r>
              <a:rPr lang="en-GB" sz="1800">
                <a:solidFill>
                  <a:srgbClr val="5F5F5F"/>
                </a:solidFill>
              </a:rPr>
              <a:t> H-HOM </a:t>
            </a:r>
            <a:r>
              <a:rPr lang="en-GB" sz="1800" b="1">
                <a:solidFill>
                  <a:srgbClr val="00B050"/>
                </a:solidFill>
              </a:rPr>
              <a:t>by JLAB</a:t>
            </a:r>
            <a:r>
              <a:rPr lang="en-GB" sz="1800">
                <a:solidFill>
                  <a:srgbClr val="5F5F5F"/>
                </a:solidFill>
              </a:rPr>
              <a:t>; H-HOM FT, V-HOM, Pick-up </a:t>
            </a:r>
            <a:r>
              <a:rPr lang="en-GB" sz="1800" b="1">
                <a:solidFill>
                  <a:srgbClr val="00B050"/>
                </a:solidFill>
              </a:rPr>
              <a:t>by CERN</a:t>
            </a:r>
            <a:endParaRPr lang="en-GB" sz="1800" b="1" u="sng">
              <a:solidFill>
                <a:srgbClr val="00B050"/>
              </a:solidFill>
            </a:endParaRPr>
          </a:p>
          <a:p>
            <a:pPr>
              <a:buFont typeface="Arial" charset="0"/>
              <a:buChar char="•"/>
              <a:defRPr/>
            </a:pPr>
            <a:r>
              <a:rPr lang="en-GB" sz="1800" u="sng">
                <a:solidFill>
                  <a:srgbClr val="5F5F5F"/>
                </a:solidFill>
              </a:rPr>
              <a:t>Dressed </a:t>
            </a:r>
            <a:r>
              <a:rPr lang="en-GB" sz="1800" u="sng" dirty="0">
                <a:solidFill>
                  <a:srgbClr val="5F5F5F"/>
                </a:solidFill>
              </a:rPr>
              <a:t>Cavities</a:t>
            </a:r>
            <a:r>
              <a:rPr lang="en-GB" sz="1800" u="sng">
                <a:solidFill>
                  <a:srgbClr val="5F5F5F"/>
                </a:solidFill>
              </a:rPr>
              <a:t>:</a:t>
            </a:r>
            <a:r>
              <a:rPr lang="en-GB" sz="1800">
                <a:solidFill>
                  <a:srgbClr val="5F5F5F"/>
                </a:solidFill>
              </a:rPr>
              <a:t> re-rinse + Install HOMs + Final </a:t>
            </a:r>
            <a:r>
              <a:rPr lang="en-GB" sz="1800" dirty="0">
                <a:solidFill>
                  <a:srgbClr val="5F5F5F"/>
                </a:solidFill>
              </a:rPr>
              <a:t>Qualification </a:t>
            </a:r>
            <a:r>
              <a:rPr lang="en-GB" sz="1800" b="1" dirty="0">
                <a:solidFill>
                  <a:srgbClr val="00B050"/>
                </a:solidFill>
              </a:rPr>
              <a:t>at JLAB </a:t>
            </a:r>
            <a:r>
              <a:rPr lang="en-GB" sz="1800">
                <a:solidFill>
                  <a:srgbClr val="5F5F5F"/>
                </a:solidFill>
              </a:rPr>
              <a:t>at 2K</a:t>
            </a:r>
          </a:p>
          <a:p>
            <a:pPr>
              <a:buFont typeface="Arial" charset="0"/>
              <a:buChar char="•"/>
              <a:defRPr/>
            </a:pPr>
            <a:r>
              <a:rPr lang="en-GB" sz="1800" u="sng">
                <a:solidFill>
                  <a:srgbClr val="5F5F5F"/>
                </a:solidFill>
              </a:rPr>
              <a:t>Transport to TRIUMF:</a:t>
            </a:r>
            <a:r>
              <a:rPr lang="en-GB" sz="1800">
                <a:solidFill>
                  <a:srgbClr val="5F5F5F"/>
                </a:solidFill>
              </a:rPr>
              <a:t> Confirm performance at 2K, and acceptance by CERN</a:t>
            </a:r>
            <a:endParaRPr lang="en-GB" sz="1600" dirty="0">
              <a:solidFill>
                <a:srgbClr val="5F5F5F"/>
              </a:solidFill>
            </a:endParaRPr>
          </a:p>
        </p:txBody>
      </p:sp>
      <p:sp>
        <p:nvSpPr>
          <p:cNvPr id="13" name="Footer Placeholder 12"/>
          <p:cNvSpPr>
            <a:spLocks noGrp="1"/>
          </p:cNvSpPr>
          <p:nvPr>
            <p:ph type="ftr" sz="quarter" idx="3"/>
          </p:nvPr>
        </p:nvSpPr>
        <p:spPr/>
        <p:txBody>
          <a:bodyPr/>
          <a:lstStyle/>
          <a:p>
            <a:r>
              <a:rPr lang="en-US"/>
              <a:t>14th HL-LHC Collaboration Meeting – Genova, 7th October 2024</a:t>
            </a:r>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3</a:t>
            </a:fld>
            <a:endParaRPr lang="fr-FR"/>
          </a:p>
        </p:txBody>
      </p:sp>
      <p:pic>
        <p:nvPicPr>
          <p:cNvPr id="9" name="Picture 8" descr="A picture containing cake, indoor, table&#10;&#10;Description automatically generated">
            <a:extLst>
              <a:ext uri="{FF2B5EF4-FFF2-40B4-BE49-F238E27FC236}">
                <a16:creationId xmlns:a16="http://schemas.microsoft.com/office/drawing/2014/main" id="{EC3FAEFB-2859-6B4A-80F3-298089BB984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16111" y="727898"/>
            <a:ext cx="5856089" cy="2488918"/>
          </a:xfrm>
          <a:prstGeom prst="rect">
            <a:avLst/>
          </a:prstGeom>
        </p:spPr>
      </p:pic>
      <p:grpSp>
        <p:nvGrpSpPr>
          <p:cNvPr id="8" name="Group 7">
            <a:extLst>
              <a:ext uri="{FF2B5EF4-FFF2-40B4-BE49-F238E27FC236}">
                <a16:creationId xmlns:a16="http://schemas.microsoft.com/office/drawing/2014/main" id="{A6802A6A-2904-A142-A8B3-94447BA2DA11}"/>
              </a:ext>
            </a:extLst>
          </p:cNvPr>
          <p:cNvGrpSpPr/>
          <p:nvPr/>
        </p:nvGrpSpPr>
        <p:grpSpPr>
          <a:xfrm>
            <a:off x="6713715" y="776051"/>
            <a:ext cx="1879706" cy="1574540"/>
            <a:chOff x="6721048" y="846462"/>
            <a:chExt cx="1879706" cy="1574540"/>
          </a:xfrm>
        </p:grpSpPr>
        <p:pic>
          <p:nvPicPr>
            <p:cNvPr id="10" name="Picture 9">
              <a:extLst>
                <a:ext uri="{FF2B5EF4-FFF2-40B4-BE49-F238E27FC236}">
                  <a16:creationId xmlns:a16="http://schemas.microsoft.com/office/drawing/2014/main" id="{2EC93F76-ABC2-D94E-BB98-705A75B99E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4592" y="846462"/>
              <a:ext cx="1176162" cy="1574540"/>
            </a:xfrm>
            <a:prstGeom prst="rect">
              <a:avLst/>
            </a:prstGeom>
          </p:spPr>
        </p:pic>
        <p:pic>
          <p:nvPicPr>
            <p:cNvPr id="11" name="Picture 10">
              <a:extLst>
                <a:ext uri="{FF2B5EF4-FFF2-40B4-BE49-F238E27FC236}">
                  <a16:creationId xmlns:a16="http://schemas.microsoft.com/office/drawing/2014/main" id="{45DE6C82-5D36-5943-B56A-E98E78495F05}"/>
                </a:ext>
              </a:extLst>
            </p:cNvPr>
            <p:cNvPicPr>
              <a:picLocks noChangeAspect="1"/>
            </p:cNvPicPr>
            <p:nvPr/>
          </p:nvPicPr>
          <p:blipFill>
            <a:blip r:embed="rId4" cstate="screen">
              <a:clrChange>
                <a:clrFrom>
                  <a:srgbClr val="FBFBFB"/>
                </a:clrFrom>
                <a:clrTo>
                  <a:srgbClr val="FBFBFB">
                    <a:alpha val="0"/>
                  </a:srgbClr>
                </a:clrTo>
              </a:clrChange>
              <a:extLst>
                <a:ext uri="{28A0092B-C50C-407E-A947-70E740481C1C}">
                  <a14:useLocalDpi xmlns:a14="http://schemas.microsoft.com/office/drawing/2010/main"/>
                </a:ext>
              </a:extLst>
            </a:blip>
            <a:stretch>
              <a:fillRect/>
            </a:stretch>
          </p:blipFill>
          <p:spPr>
            <a:xfrm rot="520680">
              <a:off x="6871863" y="992557"/>
              <a:ext cx="693061" cy="791185"/>
            </a:xfrm>
            <a:prstGeom prst="rect">
              <a:avLst/>
            </a:prstGeom>
          </p:spPr>
        </p:pic>
        <p:pic>
          <p:nvPicPr>
            <p:cNvPr id="12" name="Content Placeholder 5">
              <a:extLst>
                <a:ext uri="{FF2B5EF4-FFF2-40B4-BE49-F238E27FC236}">
                  <a16:creationId xmlns:a16="http://schemas.microsoft.com/office/drawing/2014/main" id="{6E95F2D4-0B3A-CE45-A1E5-F5DAB312EF1B}"/>
                </a:ext>
              </a:extLst>
            </p:cNvPr>
            <p:cNvPicPr>
              <a:picLocks noChangeAspect="1"/>
            </p:cNvPicPr>
            <p:nvPr/>
          </p:nvPicPr>
          <p:blipFill>
            <a:blip r:embed="rId5" cstate="screen">
              <a:clrChange>
                <a:clrFrom>
                  <a:srgbClr val="FBFBFB"/>
                </a:clrFrom>
                <a:clrTo>
                  <a:srgbClr val="FBFBFB">
                    <a:alpha val="0"/>
                  </a:srgbClr>
                </a:clrTo>
              </a:clrChange>
              <a:extLst>
                <a:ext uri="{28A0092B-C50C-407E-A947-70E740481C1C}">
                  <a14:useLocalDpi xmlns:a14="http://schemas.microsoft.com/office/drawing/2010/main"/>
                </a:ext>
              </a:extLst>
            </a:blip>
            <a:stretch>
              <a:fillRect/>
            </a:stretch>
          </p:blipFill>
          <p:spPr>
            <a:xfrm>
              <a:off x="6721048" y="1551107"/>
              <a:ext cx="608450" cy="775377"/>
            </a:xfrm>
            <a:prstGeom prst="rect">
              <a:avLst/>
            </a:prstGeom>
          </p:spPr>
        </p:pic>
      </p:grpSp>
      <p:sp>
        <p:nvSpPr>
          <p:cNvPr id="5" name="TextBox 4">
            <a:extLst>
              <a:ext uri="{FF2B5EF4-FFF2-40B4-BE49-F238E27FC236}">
                <a16:creationId xmlns:a16="http://schemas.microsoft.com/office/drawing/2014/main" id="{461721E7-F6A0-A44B-9D54-DE07772B8E37}"/>
              </a:ext>
            </a:extLst>
          </p:cNvPr>
          <p:cNvSpPr txBox="1"/>
          <p:nvPr/>
        </p:nvSpPr>
        <p:spPr>
          <a:xfrm>
            <a:off x="6553200" y="2640365"/>
            <a:ext cx="2286000" cy="461665"/>
          </a:xfrm>
          <a:prstGeom prst="rect">
            <a:avLst/>
          </a:prstGeom>
          <a:noFill/>
        </p:spPr>
        <p:txBody>
          <a:bodyPr wrap="square" rtlCol="0">
            <a:spAutoFit/>
          </a:bodyPr>
          <a:lstStyle/>
          <a:p>
            <a:pPr algn="ctr"/>
            <a:r>
              <a:rPr lang="en-US" sz="1200" dirty="0"/>
              <a:t>Higher-Order-Mode Dampers </a:t>
            </a:r>
          </a:p>
          <a:p>
            <a:pPr algn="ctr"/>
            <a:r>
              <a:rPr lang="en-US" sz="1200" dirty="0"/>
              <a:t>(HOMs)</a:t>
            </a:r>
          </a:p>
        </p:txBody>
      </p:sp>
    </p:spTree>
    <p:extLst>
      <p:ext uri="{BB962C8B-B14F-4D97-AF65-F5344CB8AC3E}">
        <p14:creationId xmlns:p14="http://schemas.microsoft.com/office/powerpoint/2010/main" val="104296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8BF70-F5BE-F448-9E15-0A96DD271FB5}"/>
              </a:ext>
            </a:extLst>
          </p:cNvPr>
          <p:cNvSpPr>
            <a:spLocks noGrp="1"/>
          </p:cNvSpPr>
          <p:nvPr>
            <p:ph type="title"/>
          </p:nvPr>
        </p:nvSpPr>
        <p:spPr/>
        <p:txBody>
          <a:bodyPr/>
          <a:lstStyle/>
          <a:p>
            <a:r>
              <a:rPr lang="en-US" dirty="0"/>
              <a:t>One Year in Summary</a:t>
            </a:r>
          </a:p>
        </p:txBody>
      </p:sp>
      <p:sp>
        <p:nvSpPr>
          <p:cNvPr id="3" name="Content Placeholder 2">
            <a:extLst>
              <a:ext uri="{FF2B5EF4-FFF2-40B4-BE49-F238E27FC236}">
                <a16:creationId xmlns:a16="http://schemas.microsoft.com/office/drawing/2014/main" id="{117EF962-A9C8-3740-95F2-9F2B15F9EBCD}"/>
              </a:ext>
            </a:extLst>
          </p:cNvPr>
          <p:cNvSpPr>
            <a:spLocks noGrp="1"/>
          </p:cNvSpPr>
          <p:nvPr>
            <p:ph idx="1"/>
          </p:nvPr>
        </p:nvSpPr>
        <p:spPr>
          <a:xfrm>
            <a:off x="612000" y="990600"/>
            <a:ext cx="7920000" cy="5135563"/>
          </a:xfrm>
        </p:spPr>
        <p:txBody>
          <a:bodyPr>
            <a:noAutofit/>
          </a:bodyPr>
          <a:lstStyle/>
          <a:p>
            <a:r>
              <a:rPr lang="en-US" sz="2400"/>
              <a:t>First prototype helium tank welded successfully at Zanon without surprises. </a:t>
            </a:r>
          </a:p>
          <a:p>
            <a:r>
              <a:rPr lang="en-US" sz="2400"/>
              <a:t>A total of 8 cold-tests were performed in the U.S. since October 2023. </a:t>
            </a:r>
          </a:p>
          <a:p>
            <a:r>
              <a:rPr lang="en-US" sz="2400"/>
              <a:t>2 Pre-Series Bare cavities (NRFD01 &amp; NRFD02) were completed and processed at Zanon.</a:t>
            </a:r>
          </a:p>
          <a:p>
            <a:r>
              <a:rPr lang="en-US" sz="2400"/>
              <a:t>2 Series Bare Cavities (NRFD03 &amp; NRFD04) being completed as we speak. Components formed succesfully for all series.</a:t>
            </a:r>
          </a:p>
          <a:p>
            <a:r>
              <a:rPr lang="en-US" sz="2400"/>
              <a:t>One Pre-Series cavity exceeded acceptance levels at bare stage, validating fabrication and processing at Zanon, and also HPR at JLAB.</a:t>
            </a:r>
          </a:p>
          <a:p>
            <a:r>
              <a:rPr lang="en-US" sz="2400"/>
              <a:t>Successful investigations uncovered and solved issues with processing and with HPR at Zanon.</a:t>
            </a:r>
          </a:p>
        </p:txBody>
      </p:sp>
      <p:sp>
        <p:nvSpPr>
          <p:cNvPr id="4" name="Slide Number Placeholder 3">
            <a:extLst>
              <a:ext uri="{FF2B5EF4-FFF2-40B4-BE49-F238E27FC236}">
                <a16:creationId xmlns:a16="http://schemas.microsoft.com/office/drawing/2014/main" id="{41750276-2A15-A743-F8FA-B3789269332F}"/>
              </a:ext>
            </a:extLst>
          </p:cNvPr>
          <p:cNvSpPr>
            <a:spLocks noGrp="1"/>
          </p:cNvSpPr>
          <p:nvPr>
            <p:ph type="sldNum" sz="quarter" idx="12"/>
          </p:nvPr>
        </p:nvSpPr>
        <p:spPr/>
        <p:txBody>
          <a:bodyPr/>
          <a:lstStyle/>
          <a:p>
            <a:fld id="{BFDCA1C4-9514-7B4F-976F-D92F7E296653}" type="slidenum">
              <a:rPr lang="fr-FR" smtClean="0"/>
              <a:pPr/>
              <a:t>4</a:t>
            </a:fld>
            <a:endParaRPr lang="fr-FR"/>
          </a:p>
        </p:txBody>
      </p:sp>
      <p:sp>
        <p:nvSpPr>
          <p:cNvPr id="5" name="Footer Placeholder 4">
            <a:extLst>
              <a:ext uri="{FF2B5EF4-FFF2-40B4-BE49-F238E27FC236}">
                <a16:creationId xmlns:a16="http://schemas.microsoft.com/office/drawing/2014/main" id="{ED9D431E-B139-554A-8907-DAD737E26D8F}"/>
              </a:ext>
            </a:extLst>
          </p:cNvPr>
          <p:cNvSpPr>
            <a:spLocks noGrp="1"/>
          </p:cNvSpPr>
          <p:nvPr>
            <p:ph type="ftr" sz="quarter" idx="3"/>
          </p:nvPr>
        </p:nvSpPr>
        <p:spPr/>
        <p:txBody>
          <a:bodyPr/>
          <a:lstStyle/>
          <a:p>
            <a:r>
              <a:rPr lang="en-US"/>
              <a:t>14th HL-LHC Collaboration Meeting – Genova, 7th October 2024</a:t>
            </a:r>
            <a:endParaRPr lang="en-GB" dirty="0"/>
          </a:p>
        </p:txBody>
      </p:sp>
    </p:spTree>
    <p:extLst>
      <p:ext uri="{BB962C8B-B14F-4D97-AF65-F5344CB8AC3E}">
        <p14:creationId xmlns:p14="http://schemas.microsoft.com/office/powerpoint/2010/main" val="292628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E0E503-9D24-0F40-D8A0-39AB6FA1855D}"/>
              </a:ext>
            </a:extLst>
          </p:cNvPr>
          <p:cNvPicPr>
            <a:picLocks noChangeAspect="1"/>
          </p:cNvPicPr>
          <p:nvPr/>
        </p:nvPicPr>
        <p:blipFill>
          <a:blip r:embed="rId2"/>
          <a:stretch>
            <a:fillRect/>
          </a:stretch>
        </p:blipFill>
        <p:spPr>
          <a:xfrm>
            <a:off x="381000" y="887242"/>
            <a:ext cx="8382000" cy="5180756"/>
          </a:xfrm>
          <a:prstGeom prst="rect">
            <a:avLst/>
          </a:prstGeom>
        </p:spPr>
      </p:pic>
      <p:sp>
        <p:nvSpPr>
          <p:cNvPr id="2" name="Title 1">
            <a:extLst>
              <a:ext uri="{FF2B5EF4-FFF2-40B4-BE49-F238E27FC236}">
                <a16:creationId xmlns:a16="http://schemas.microsoft.com/office/drawing/2014/main" id="{CFAEA93D-3EF1-4F4C-B287-C5458A75CC80}"/>
              </a:ext>
            </a:extLst>
          </p:cNvPr>
          <p:cNvSpPr>
            <a:spLocks noGrp="1"/>
          </p:cNvSpPr>
          <p:nvPr>
            <p:ph type="title"/>
          </p:nvPr>
        </p:nvSpPr>
        <p:spPr/>
        <p:txBody>
          <a:bodyPr/>
          <a:lstStyle/>
          <a:p>
            <a:r>
              <a:rPr lang="en-US"/>
              <a:t>Cold Test Records</a:t>
            </a:r>
            <a:br>
              <a:rPr lang="en-US"/>
            </a:br>
            <a:r>
              <a:rPr lang="en-US" sz="1600"/>
              <a:t>Best Result for Each Cavity</a:t>
            </a:r>
            <a:endParaRPr lang="en-US" dirty="0"/>
          </a:p>
        </p:txBody>
      </p:sp>
      <p:sp>
        <p:nvSpPr>
          <p:cNvPr id="4" name="Slide Number Placeholder 3">
            <a:extLst>
              <a:ext uri="{FF2B5EF4-FFF2-40B4-BE49-F238E27FC236}">
                <a16:creationId xmlns:a16="http://schemas.microsoft.com/office/drawing/2014/main" id="{6418A5FE-15D6-BF4E-86BA-96A9EDCF09D6}"/>
              </a:ext>
            </a:extLst>
          </p:cNvPr>
          <p:cNvSpPr>
            <a:spLocks noGrp="1"/>
          </p:cNvSpPr>
          <p:nvPr>
            <p:ph type="sldNum" sz="quarter" idx="12"/>
          </p:nvPr>
        </p:nvSpPr>
        <p:spPr/>
        <p:txBody>
          <a:bodyPr/>
          <a:lstStyle/>
          <a:p>
            <a:fld id="{BFDCA1C4-9514-7B4F-976F-D92F7E296653}" type="slidenum">
              <a:rPr lang="fr-FR" smtClean="0"/>
              <a:pPr/>
              <a:t>5</a:t>
            </a:fld>
            <a:endParaRPr lang="fr-FR" dirty="0"/>
          </a:p>
        </p:txBody>
      </p:sp>
      <p:sp>
        <p:nvSpPr>
          <p:cNvPr id="5" name="Footer Placeholder 4">
            <a:extLst>
              <a:ext uri="{FF2B5EF4-FFF2-40B4-BE49-F238E27FC236}">
                <a16:creationId xmlns:a16="http://schemas.microsoft.com/office/drawing/2014/main" id="{65549DD6-5D3F-ED41-9EE4-0474DD7BB18A}"/>
              </a:ext>
            </a:extLst>
          </p:cNvPr>
          <p:cNvSpPr>
            <a:spLocks noGrp="1"/>
          </p:cNvSpPr>
          <p:nvPr>
            <p:ph type="ftr" sz="quarter" idx="3"/>
          </p:nvPr>
        </p:nvSpPr>
        <p:spPr/>
        <p:txBody>
          <a:bodyPr/>
          <a:lstStyle/>
          <a:p>
            <a:r>
              <a:rPr lang="en-US"/>
              <a:t>14th HL-LHC Collaboration Meeting – Genova, 7th October 2024</a:t>
            </a:r>
            <a:endParaRPr lang="en-GB" dirty="0"/>
          </a:p>
        </p:txBody>
      </p:sp>
      <p:sp>
        <p:nvSpPr>
          <p:cNvPr id="3" name="TextBox 2">
            <a:extLst>
              <a:ext uri="{FF2B5EF4-FFF2-40B4-BE49-F238E27FC236}">
                <a16:creationId xmlns:a16="http://schemas.microsoft.com/office/drawing/2014/main" id="{4D1727B1-B43C-478C-CD3E-EB08CC18FFFA}"/>
              </a:ext>
            </a:extLst>
          </p:cNvPr>
          <p:cNvSpPr txBox="1"/>
          <p:nvPr/>
        </p:nvSpPr>
        <p:spPr>
          <a:xfrm>
            <a:off x="5513138" y="5776287"/>
            <a:ext cx="838200" cy="230832"/>
          </a:xfrm>
          <a:prstGeom prst="rect">
            <a:avLst/>
          </a:prstGeom>
          <a:noFill/>
        </p:spPr>
        <p:txBody>
          <a:bodyPr wrap="square" rtlCol="0">
            <a:spAutoFit/>
          </a:bodyPr>
          <a:lstStyle/>
          <a:p>
            <a:pPr algn="ctr"/>
            <a:r>
              <a:rPr lang="en-US" sz="900" dirty="0">
                <a:solidFill>
                  <a:schemeClr val="accent5"/>
                </a:solidFill>
              </a:rPr>
              <a:t>17 Aug 2023</a:t>
            </a:r>
          </a:p>
        </p:txBody>
      </p:sp>
      <p:sp>
        <p:nvSpPr>
          <p:cNvPr id="7" name="TextBox 6">
            <a:extLst>
              <a:ext uri="{FF2B5EF4-FFF2-40B4-BE49-F238E27FC236}">
                <a16:creationId xmlns:a16="http://schemas.microsoft.com/office/drawing/2014/main" id="{4363ED80-2FCD-1AAA-D098-D31AB0D5C997}"/>
              </a:ext>
            </a:extLst>
          </p:cNvPr>
          <p:cNvSpPr txBox="1"/>
          <p:nvPr/>
        </p:nvSpPr>
        <p:spPr>
          <a:xfrm>
            <a:off x="2020500" y="5776289"/>
            <a:ext cx="838200" cy="230832"/>
          </a:xfrm>
          <a:prstGeom prst="rect">
            <a:avLst/>
          </a:prstGeom>
          <a:noFill/>
        </p:spPr>
        <p:txBody>
          <a:bodyPr wrap="square" rtlCol="0">
            <a:spAutoFit/>
          </a:bodyPr>
          <a:lstStyle/>
          <a:p>
            <a:pPr algn="ctr"/>
            <a:r>
              <a:rPr lang="en-US" sz="900" dirty="0">
                <a:solidFill>
                  <a:schemeClr val="accent5"/>
                </a:solidFill>
              </a:rPr>
              <a:t>2017 - 2019</a:t>
            </a:r>
          </a:p>
        </p:txBody>
      </p:sp>
      <p:sp>
        <p:nvSpPr>
          <p:cNvPr id="9" name="TextBox 8">
            <a:extLst>
              <a:ext uri="{FF2B5EF4-FFF2-40B4-BE49-F238E27FC236}">
                <a16:creationId xmlns:a16="http://schemas.microsoft.com/office/drawing/2014/main" id="{528A7E4A-211D-F951-7B0F-03E43B6BD573}"/>
              </a:ext>
            </a:extLst>
          </p:cNvPr>
          <p:cNvSpPr txBox="1"/>
          <p:nvPr/>
        </p:nvSpPr>
        <p:spPr>
          <a:xfrm>
            <a:off x="3112824" y="5788968"/>
            <a:ext cx="838200" cy="230832"/>
          </a:xfrm>
          <a:prstGeom prst="rect">
            <a:avLst/>
          </a:prstGeom>
          <a:noFill/>
        </p:spPr>
        <p:txBody>
          <a:bodyPr wrap="square" rtlCol="0">
            <a:spAutoFit/>
          </a:bodyPr>
          <a:lstStyle/>
          <a:p>
            <a:pPr algn="ctr"/>
            <a:r>
              <a:rPr lang="en-US" sz="900" dirty="0">
                <a:solidFill>
                  <a:schemeClr val="accent5"/>
                </a:solidFill>
              </a:rPr>
              <a:t>28 Nov 2018</a:t>
            </a:r>
          </a:p>
        </p:txBody>
      </p:sp>
      <p:sp>
        <p:nvSpPr>
          <p:cNvPr id="10" name="TextBox 9">
            <a:extLst>
              <a:ext uri="{FF2B5EF4-FFF2-40B4-BE49-F238E27FC236}">
                <a16:creationId xmlns:a16="http://schemas.microsoft.com/office/drawing/2014/main" id="{D15874CE-3595-B709-8FFB-57076817F1EC}"/>
              </a:ext>
            </a:extLst>
          </p:cNvPr>
          <p:cNvSpPr txBox="1"/>
          <p:nvPr/>
        </p:nvSpPr>
        <p:spPr>
          <a:xfrm>
            <a:off x="3939677" y="5776287"/>
            <a:ext cx="838200" cy="230832"/>
          </a:xfrm>
          <a:prstGeom prst="rect">
            <a:avLst/>
          </a:prstGeom>
          <a:noFill/>
        </p:spPr>
        <p:txBody>
          <a:bodyPr wrap="square" rtlCol="0">
            <a:spAutoFit/>
          </a:bodyPr>
          <a:lstStyle/>
          <a:p>
            <a:pPr algn="ctr"/>
            <a:r>
              <a:rPr lang="en-US" sz="900" dirty="0">
                <a:solidFill>
                  <a:schemeClr val="accent5"/>
                </a:solidFill>
              </a:rPr>
              <a:t>21 Apr 2021</a:t>
            </a:r>
          </a:p>
        </p:txBody>
      </p:sp>
      <p:sp>
        <p:nvSpPr>
          <p:cNvPr id="11" name="TextBox 10">
            <a:extLst>
              <a:ext uri="{FF2B5EF4-FFF2-40B4-BE49-F238E27FC236}">
                <a16:creationId xmlns:a16="http://schemas.microsoft.com/office/drawing/2014/main" id="{AE58EDC6-69AC-466B-C060-5159D24F4A35}"/>
              </a:ext>
            </a:extLst>
          </p:cNvPr>
          <p:cNvSpPr txBox="1"/>
          <p:nvPr/>
        </p:nvSpPr>
        <p:spPr>
          <a:xfrm>
            <a:off x="4777877" y="5776287"/>
            <a:ext cx="838200" cy="230832"/>
          </a:xfrm>
          <a:prstGeom prst="rect">
            <a:avLst/>
          </a:prstGeom>
          <a:noFill/>
        </p:spPr>
        <p:txBody>
          <a:bodyPr wrap="square" rtlCol="0">
            <a:spAutoFit/>
          </a:bodyPr>
          <a:lstStyle/>
          <a:p>
            <a:pPr algn="ctr"/>
            <a:r>
              <a:rPr lang="en-US" sz="900" dirty="0">
                <a:solidFill>
                  <a:schemeClr val="accent5"/>
                </a:solidFill>
              </a:rPr>
              <a:t>25 Aug 2021</a:t>
            </a:r>
          </a:p>
        </p:txBody>
      </p:sp>
      <p:sp>
        <p:nvSpPr>
          <p:cNvPr id="12" name="Curved Down Arrow 11">
            <a:extLst>
              <a:ext uri="{FF2B5EF4-FFF2-40B4-BE49-F238E27FC236}">
                <a16:creationId xmlns:a16="http://schemas.microsoft.com/office/drawing/2014/main" id="{E654E2FA-8C31-8A27-3805-75B6576B03EE}"/>
              </a:ext>
            </a:extLst>
          </p:cNvPr>
          <p:cNvSpPr/>
          <p:nvPr/>
        </p:nvSpPr>
        <p:spPr>
          <a:xfrm>
            <a:off x="5181599" y="1643389"/>
            <a:ext cx="1848095" cy="261611"/>
          </a:xfrm>
          <a:prstGeom prst="curvedDownArrow">
            <a:avLst>
              <a:gd name="adj1" fmla="val 52858"/>
              <a:gd name="adj2" fmla="val 107038"/>
              <a:gd name="adj3" fmla="val 21599"/>
            </a:avLst>
          </a:prstGeom>
          <a:solidFill>
            <a:srgbClr val="92D050"/>
          </a:solidFill>
          <a:ln>
            <a:solidFill>
              <a:srgbClr val="008F0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C27C6CE2-FD10-C1C5-2F09-8D073B51B535}"/>
              </a:ext>
            </a:extLst>
          </p:cNvPr>
          <p:cNvSpPr/>
          <p:nvPr/>
        </p:nvSpPr>
        <p:spPr>
          <a:xfrm>
            <a:off x="6285301" y="5430659"/>
            <a:ext cx="838200" cy="628872"/>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19A008-FA22-EBEF-555F-ED562BD5CE48}"/>
              </a:ext>
            </a:extLst>
          </p:cNvPr>
          <p:cNvSpPr txBox="1"/>
          <p:nvPr/>
        </p:nvSpPr>
        <p:spPr>
          <a:xfrm>
            <a:off x="6285300" y="5776287"/>
            <a:ext cx="838200" cy="230832"/>
          </a:xfrm>
          <a:prstGeom prst="rect">
            <a:avLst/>
          </a:prstGeom>
          <a:noFill/>
        </p:spPr>
        <p:txBody>
          <a:bodyPr wrap="square" rtlCol="0">
            <a:spAutoFit/>
          </a:bodyPr>
          <a:lstStyle/>
          <a:p>
            <a:pPr algn="ctr"/>
            <a:r>
              <a:rPr lang="en-US" sz="900">
                <a:solidFill>
                  <a:schemeClr val="accent5"/>
                </a:solidFill>
              </a:rPr>
              <a:t>26 Aug 2024</a:t>
            </a:r>
            <a:endParaRPr lang="en-US" sz="900" dirty="0">
              <a:solidFill>
                <a:schemeClr val="accent5"/>
              </a:solidFill>
            </a:endParaRPr>
          </a:p>
        </p:txBody>
      </p:sp>
      <p:cxnSp>
        <p:nvCxnSpPr>
          <p:cNvPr id="19" name="Straight Connector 18">
            <a:extLst>
              <a:ext uri="{FF2B5EF4-FFF2-40B4-BE49-F238E27FC236}">
                <a16:creationId xmlns:a16="http://schemas.microsoft.com/office/drawing/2014/main" id="{C7919CB5-F79C-AE93-A5A9-AC65EF5B72EA}"/>
              </a:ext>
            </a:extLst>
          </p:cNvPr>
          <p:cNvCxnSpPr/>
          <p:nvPr/>
        </p:nvCxnSpPr>
        <p:spPr>
          <a:xfrm>
            <a:off x="1371600" y="4114800"/>
            <a:ext cx="5943600" cy="0"/>
          </a:xfrm>
          <a:prstGeom prst="line">
            <a:avLst/>
          </a:prstGeom>
          <a:ln w="76200">
            <a:solidFill>
              <a:srgbClr val="92D050">
                <a:alpha val="46169"/>
              </a:srgbClr>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6ADC65B2-61FD-5555-644F-78B7B68A9BA8}"/>
              </a:ext>
            </a:extLst>
          </p:cNvPr>
          <p:cNvSpPr txBox="1"/>
          <p:nvPr/>
        </p:nvSpPr>
        <p:spPr>
          <a:xfrm>
            <a:off x="2895244" y="3960911"/>
            <a:ext cx="1195039" cy="307777"/>
          </a:xfrm>
          <a:prstGeom prst="rect">
            <a:avLst/>
          </a:prstGeom>
          <a:noFill/>
        </p:spPr>
        <p:txBody>
          <a:bodyPr wrap="square" rtlCol="0">
            <a:spAutoFit/>
          </a:bodyPr>
          <a:lstStyle/>
          <a:p>
            <a:pPr algn="ctr"/>
            <a:r>
              <a:rPr lang="en-US" sz="1400" b="1" dirty="0">
                <a:ln w="3175">
                  <a:noFill/>
                </a:ln>
                <a:solidFill>
                  <a:srgbClr val="008F00"/>
                </a:solidFill>
                <a:effectLst>
                  <a:outerShdw blurRad="68894" dist="28355" dir="1297662" algn="t" rotWithShape="0">
                    <a:schemeClr val="bg1">
                      <a:alpha val="76000"/>
                    </a:schemeClr>
                  </a:outerShdw>
                </a:effectLst>
              </a:rPr>
              <a:t>Acceptance</a:t>
            </a:r>
          </a:p>
        </p:txBody>
      </p:sp>
      <p:cxnSp>
        <p:nvCxnSpPr>
          <p:cNvPr id="21" name="Straight Connector 20">
            <a:extLst>
              <a:ext uri="{FF2B5EF4-FFF2-40B4-BE49-F238E27FC236}">
                <a16:creationId xmlns:a16="http://schemas.microsoft.com/office/drawing/2014/main" id="{AF783B93-C32F-19AA-DF73-0E639510DFB1}"/>
              </a:ext>
            </a:extLst>
          </p:cNvPr>
          <p:cNvCxnSpPr/>
          <p:nvPr/>
        </p:nvCxnSpPr>
        <p:spPr>
          <a:xfrm>
            <a:off x="6351338" y="3960911"/>
            <a:ext cx="963862"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46E1214-F80C-7D81-C7A8-682CC5DFD00D}"/>
              </a:ext>
            </a:extLst>
          </p:cNvPr>
          <p:cNvSpPr txBox="1"/>
          <p:nvPr/>
        </p:nvSpPr>
        <p:spPr>
          <a:xfrm>
            <a:off x="6934200" y="3685930"/>
            <a:ext cx="1059231" cy="261610"/>
          </a:xfrm>
          <a:prstGeom prst="rect">
            <a:avLst/>
          </a:prstGeom>
          <a:noFill/>
        </p:spPr>
        <p:txBody>
          <a:bodyPr wrap="square" rtlCol="0">
            <a:spAutoFit/>
          </a:bodyPr>
          <a:lstStyle/>
          <a:p>
            <a:pPr algn="ctr"/>
            <a:r>
              <a:rPr lang="en-US" sz="1050" b="1">
                <a:ln w="3175">
                  <a:noFill/>
                </a:ln>
                <a:solidFill>
                  <a:schemeClr val="bg2"/>
                </a:solidFill>
                <a:effectLst>
                  <a:outerShdw blurRad="68894" dist="28355" dir="1297662" algn="t" rotWithShape="0">
                    <a:schemeClr val="bg1">
                      <a:alpha val="76000"/>
                    </a:schemeClr>
                  </a:outerShdw>
                </a:effectLst>
              </a:rPr>
              <a:t>Admin. Limit</a:t>
            </a:r>
            <a:endParaRPr lang="en-US" sz="1050" b="1" dirty="0">
              <a:ln w="3175">
                <a:noFill/>
              </a:ln>
              <a:solidFill>
                <a:schemeClr val="bg2"/>
              </a:solidFill>
              <a:effectLst>
                <a:outerShdw blurRad="68894" dist="28355" dir="1297662" algn="t" rotWithShape="0">
                  <a:schemeClr val="bg1">
                    <a:alpha val="76000"/>
                  </a:schemeClr>
                </a:outerShdw>
              </a:effectLst>
            </a:endParaRPr>
          </a:p>
        </p:txBody>
      </p:sp>
      <p:sp>
        <p:nvSpPr>
          <p:cNvPr id="6" name="TextBox 5">
            <a:extLst>
              <a:ext uri="{FF2B5EF4-FFF2-40B4-BE49-F238E27FC236}">
                <a16:creationId xmlns:a16="http://schemas.microsoft.com/office/drawing/2014/main" id="{15EEFDE4-8473-457A-5802-F55CCB6BAE14}"/>
              </a:ext>
            </a:extLst>
          </p:cNvPr>
          <p:cNvSpPr txBox="1"/>
          <p:nvPr/>
        </p:nvSpPr>
        <p:spPr>
          <a:xfrm>
            <a:off x="4276846" y="1355477"/>
            <a:ext cx="3657600" cy="261610"/>
          </a:xfrm>
          <a:prstGeom prst="rect">
            <a:avLst/>
          </a:prstGeom>
          <a:noFill/>
        </p:spPr>
        <p:txBody>
          <a:bodyPr wrap="square" rtlCol="0">
            <a:spAutoFit/>
          </a:bodyPr>
          <a:lstStyle/>
          <a:p>
            <a:pPr algn="ctr"/>
            <a:r>
              <a:rPr lang="en-US" sz="1100">
                <a:solidFill>
                  <a:srgbClr val="00B050"/>
                </a:solidFill>
              </a:rPr>
              <a:t>From Prototype to Deliverable</a:t>
            </a:r>
          </a:p>
        </p:txBody>
      </p:sp>
    </p:spTree>
    <p:extLst>
      <p:ext uri="{BB962C8B-B14F-4D97-AF65-F5344CB8AC3E}">
        <p14:creationId xmlns:p14="http://schemas.microsoft.com/office/powerpoint/2010/main" val="3287822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750276-2A15-A743-F8FA-B3789269332F}"/>
              </a:ext>
            </a:extLst>
          </p:cNvPr>
          <p:cNvSpPr>
            <a:spLocks noGrp="1"/>
          </p:cNvSpPr>
          <p:nvPr>
            <p:ph type="sldNum" sz="quarter" idx="12"/>
          </p:nvPr>
        </p:nvSpPr>
        <p:spPr/>
        <p:txBody>
          <a:bodyPr/>
          <a:lstStyle/>
          <a:p>
            <a:pPr>
              <a:defRPr/>
            </a:pPr>
            <a:fld id="{BFDCA1C4-9514-7B4F-976F-D92F7E296653}" type="slidenum">
              <a:rPr lang="fr-FR">
                <a:solidFill>
                  <a:prstClr val="white"/>
                </a:solidFill>
                <a:latin typeface="Arial"/>
              </a:rPr>
              <a:pPr>
                <a:defRPr/>
              </a:pPr>
              <a:t>6</a:t>
            </a:fld>
            <a:endParaRPr lang="fr-FR">
              <a:solidFill>
                <a:prstClr val="white"/>
              </a:solidFill>
              <a:latin typeface="Arial"/>
            </a:endParaRPr>
          </a:p>
        </p:txBody>
      </p:sp>
      <p:sp>
        <p:nvSpPr>
          <p:cNvPr id="8" name="Title 1">
            <a:extLst>
              <a:ext uri="{FF2B5EF4-FFF2-40B4-BE49-F238E27FC236}">
                <a16:creationId xmlns:a16="http://schemas.microsoft.com/office/drawing/2014/main" id="{C28BE680-23CA-63C7-F9A0-CEEBC095E1D8}"/>
              </a:ext>
            </a:extLst>
          </p:cNvPr>
          <p:cNvSpPr>
            <a:spLocks noGrp="1"/>
          </p:cNvSpPr>
          <p:nvPr>
            <p:ph type="title"/>
          </p:nvPr>
        </p:nvSpPr>
        <p:spPr>
          <a:xfrm>
            <a:off x="683568" y="228600"/>
            <a:ext cx="7848432" cy="540000"/>
          </a:xfrm>
        </p:spPr>
        <p:txBody>
          <a:bodyPr/>
          <a:lstStyle/>
          <a:p>
            <a:r>
              <a:rPr lang="en-US" dirty="0"/>
              <a:t>Pre-Series #2 (NRFD02) </a:t>
            </a:r>
            <a:r>
              <a:rPr lang="en-US"/>
              <a:t>Test Results</a:t>
            </a:r>
            <a:endParaRPr lang="en-US" dirty="0"/>
          </a:p>
        </p:txBody>
      </p:sp>
      <p:pic>
        <p:nvPicPr>
          <p:cNvPr id="15" name="Picture 14">
            <a:extLst>
              <a:ext uri="{FF2B5EF4-FFF2-40B4-BE49-F238E27FC236}">
                <a16:creationId xmlns:a16="http://schemas.microsoft.com/office/drawing/2014/main" id="{82856EB3-46D7-0BEF-5A3F-D52045E3A1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1" name="Content Placeholder 10">
            <a:extLst>
              <a:ext uri="{FF2B5EF4-FFF2-40B4-BE49-F238E27FC236}">
                <a16:creationId xmlns:a16="http://schemas.microsoft.com/office/drawing/2014/main" id="{E9D01C0B-EDC6-4958-FC82-0B3C3044959A}"/>
              </a:ext>
            </a:extLst>
          </p:cNvPr>
          <p:cNvSpPr>
            <a:spLocks noGrp="1"/>
          </p:cNvSpPr>
          <p:nvPr>
            <p:ph idx="1"/>
          </p:nvPr>
        </p:nvSpPr>
        <p:spPr>
          <a:xfrm>
            <a:off x="457209" y="1219201"/>
            <a:ext cx="8229576" cy="1918520"/>
          </a:xfrm>
        </p:spPr>
        <p:txBody>
          <a:bodyPr>
            <a:normAutofit lnSpcReduction="10000"/>
          </a:bodyPr>
          <a:lstStyle/>
          <a:p>
            <a:r>
              <a:rPr lang="en-US" sz="1800"/>
              <a:t>Performed 3 tests in total, always exceeding acceptance requirements, but with radiation onset (indicative of contamination). Onset level continued to improve after successive high-pressure rinses by JLAB. </a:t>
            </a:r>
          </a:p>
          <a:p>
            <a:r>
              <a:rPr lang="en-US" sz="1800"/>
              <a:t>Final test shows no radiation up to acceptance level.</a:t>
            </a:r>
          </a:p>
          <a:p>
            <a:r>
              <a:rPr lang="en-US" sz="1800"/>
              <a:t>Low field Q</a:t>
            </a:r>
            <a:r>
              <a:rPr lang="en-US" sz="1800" baseline="-25000"/>
              <a:t>0</a:t>
            </a:r>
            <a:r>
              <a:rPr lang="en-US" sz="1800"/>
              <a:t> is high: Chemistry by Zanon is successful.</a:t>
            </a:r>
          </a:p>
          <a:p>
            <a:r>
              <a:rPr lang="en-US" sz="1800"/>
              <a:t>Radiation onset is at high field: HPR and clean assembly by Jlab is successful.</a:t>
            </a:r>
          </a:p>
          <a:p>
            <a:endParaRPr lang="en-US" sz="1800"/>
          </a:p>
        </p:txBody>
      </p:sp>
      <p:pic>
        <p:nvPicPr>
          <p:cNvPr id="14" name="Picture 13" descr="A group of people looking at a computer&#10;&#10;Description automatically generated">
            <a:extLst>
              <a:ext uri="{FF2B5EF4-FFF2-40B4-BE49-F238E27FC236}">
                <a16:creationId xmlns:a16="http://schemas.microsoft.com/office/drawing/2014/main" id="{8501FDE4-AB11-8426-FE76-0813D33B787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0800000">
            <a:off x="2576822" y="3963080"/>
            <a:ext cx="1830669" cy="1631042"/>
          </a:xfrm>
          <a:prstGeom prst="rect">
            <a:avLst/>
          </a:prstGeom>
        </p:spPr>
      </p:pic>
      <p:sp>
        <p:nvSpPr>
          <p:cNvPr id="16" name="TextBox 15">
            <a:extLst>
              <a:ext uri="{FF2B5EF4-FFF2-40B4-BE49-F238E27FC236}">
                <a16:creationId xmlns:a16="http://schemas.microsoft.com/office/drawing/2014/main" id="{5A460DC6-FE85-421C-82A5-8B2D8F37F5B7}"/>
              </a:ext>
            </a:extLst>
          </p:cNvPr>
          <p:cNvSpPr txBox="1"/>
          <p:nvPr/>
        </p:nvSpPr>
        <p:spPr>
          <a:xfrm>
            <a:off x="2196012" y="5619695"/>
            <a:ext cx="2592288" cy="261610"/>
          </a:xfrm>
          <a:prstGeom prst="rect">
            <a:avLst/>
          </a:prstGeom>
          <a:noFill/>
        </p:spPr>
        <p:txBody>
          <a:bodyPr wrap="square" rtlCol="0">
            <a:spAutoFit/>
          </a:bodyPr>
          <a:lstStyle/>
          <a:p>
            <a:pPr algn="ctr"/>
            <a:r>
              <a:rPr lang="en-US" sz="1050"/>
              <a:t>8/26/24: FNAL VTS Control Room</a:t>
            </a:r>
          </a:p>
        </p:txBody>
      </p:sp>
      <p:sp>
        <p:nvSpPr>
          <p:cNvPr id="26" name="Footer Placeholder 13">
            <a:extLst>
              <a:ext uri="{FF2B5EF4-FFF2-40B4-BE49-F238E27FC236}">
                <a16:creationId xmlns:a16="http://schemas.microsoft.com/office/drawing/2014/main" id="{DE312E7A-72EF-DF42-C5BC-754743A9B6E9}"/>
              </a:ext>
            </a:extLst>
          </p:cNvPr>
          <p:cNvSpPr>
            <a:spLocks noGrp="1"/>
          </p:cNvSpPr>
          <p:nvPr>
            <p:ph type="ftr" sz="quarter" idx="11"/>
          </p:nvPr>
        </p:nvSpPr>
        <p:spPr>
          <a:xfrm>
            <a:off x="1916577" y="6356350"/>
            <a:ext cx="6627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14th HL-LHC Collaboration Meeting – Genova, 7th October 2024</a:t>
            </a:r>
            <a:endParaRPr lang="en-GB" noProof="0"/>
          </a:p>
        </p:txBody>
      </p:sp>
      <p:grpSp>
        <p:nvGrpSpPr>
          <p:cNvPr id="3" name="Group 2">
            <a:extLst>
              <a:ext uri="{FF2B5EF4-FFF2-40B4-BE49-F238E27FC236}">
                <a16:creationId xmlns:a16="http://schemas.microsoft.com/office/drawing/2014/main" id="{C8A308A3-EAF3-5624-EC6B-842CE168F833}"/>
              </a:ext>
            </a:extLst>
          </p:cNvPr>
          <p:cNvGrpSpPr/>
          <p:nvPr/>
        </p:nvGrpSpPr>
        <p:grpSpPr>
          <a:xfrm>
            <a:off x="4439178" y="3059654"/>
            <a:ext cx="4658061" cy="3493546"/>
            <a:chOff x="3928583" y="3013778"/>
            <a:chExt cx="4962861" cy="3722146"/>
          </a:xfrm>
        </p:grpSpPr>
        <p:pic>
          <p:nvPicPr>
            <p:cNvPr id="2" name="Picture 1">
              <a:extLst>
                <a:ext uri="{FF2B5EF4-FFF2-40B4-BE49-F238E27FC236}">
                  <a16:creationId xmlns:a16="http://schemas.microsoft.com/office/drawing/2014/main" id="{BC3118B3-4EC1-5D3E-386F-ED3E2A9BF2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8583" y="3013778"/>
              <a:ext cx="4962861" cy="3722146"/>
            </a:xfrm>
            <a:prstGeom prst="rect">
              <a:avLst/>
            </a:prstGeom>
          </p:spPr>
        </p:pic>
        <p:cxnSp>
          <p:nvCxnSpPr>
            <p:cNvPr id="23" name="Straight Connector 22">
              <a:extLst>
                <a:ext uri="{FF2B5EF4-FFF2-40B4-BE49-F238E27FC236}">
                  <a16:creationId xmlns:a16="http://schemas.microsoft.com/office/drawing/2014/main" id="{7ED64172-6536-91C3-ED24-BCD101F943FB}"/>
                </a:ext>
              </a:extLst>
            </p:cNvPr>
            <p:cNvCxnSpPr>
              <a:cxnSpLocks/>
            </p:cNvCxnSpPr>
            <p:nvPr/>
          </p:nvCxnSpPr>
          <p:spPr>
            <a:xfrm>
              <a:off x="6981230" y="3124200"/>
              <a:ext cx="0" cy="1872208"/>
            </a:xfrm>
            <a:prstGeom prst="line">
              <a:avLst/>
            </a:prstGeom>
            <a:ln w="12700">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6D35C2AA-E02A-E7CB-8720-C6F56CE30DC3}"/>
                </a:ext>
              </a:extLst>
            </p:cNvPr>
            <p:cNvSpPr txBox="1"/>
            <p:nvPr/>
          </p:nvSpPr>
          <p:spPr>
            <a:xfrm>
              <a:off x="6979769" y="3194759"/>
              <a:ext cx="792088" cy="184666"/>
            </a:xfrm>
            <a:prstGeom prst="rect">
              <a:avLst/>
            </a:prstGeom>
            <a:noFill/>
          </p:spPr>
          <p:txBody>
            <a:bodyPr wrap="square" rtlCol="0">
              <a:spAutoFit/>
            </a:bodyPr>
            <a:lstStyle/>
            <a:p>
              <a:r>
                <a:rPr lang="en-US" sz="600">
                  <a:solidFill>
                    <a:schemeClr val="bg2"/>
                  </a:solidFill>
                </a:rPr>
                <a:t>Admin. Limit</a:t>
              </a:r>
            </a:p>
          </p:txBody>
        </p:sp>
        <p:sp>
          <p:nvSpPr>
            <p:cNvPr id="28" name="TextBox 27">
              <a:extLst>
                <a:ext uri="{FF2B5EF4-FFF2-40B4-BE49-F238E27FC236}">
                  <a16:creationId xmlns:a16="http://schemas.microsoft.com/office/drawing/2014/main" id="{D6C8905A-0DE5-E6F6-7B69-2541A26D797E}"/>
                </a:ext>
              </a:extLst>
            </p:cNvPr>
            <p:cNvSpPr txBox="1"/>
            <p:nvPr/>
          </p:nvSpPr>
          <p:spPr>
            <a:xfrm>
              <a:off x="4438776" y="3117815"/>
              <a:ext cx="1565705" cy="261610"/>
            </a:xfrm>
            <a:prstGeom prst="rect">
              <a:avLst/>
            </a:prstGeom>
            <a:noFill/>
          </p:spPr>
          <p:txBody>
            <a:bodyPr wrap="square" rtlCol="0">
              <a:spAutoFit/>
            </a:bodyPr>
            <a:lstStyle/>
            <a:p>
              <a:r>
                <a:rPr lang="en-US" sz="1050" i="1"/>
                <a:t>Plot by A. Castilla</a:t>
              </a:r>
            </a:p>
          </p:txBody>
        </p:sp>
      </p:grpSp>
      <p:pic>
        <p:nvPicPr>
          <p:cNvPr id="9" name="Picture 8">
            <a:extLst>
              <a:ext uri="{FF2B5EF4-FFF2-40B4-BE49-F238E27FC236}">
                <a16:creationId xmlns:a16="http://schemas.microsoft.com/office/drawing/2014/main" id="{A556120B-DB63-780D-DB54-55C4546272B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42000"/>
                    </a14:imgEffect>
                    <a14:imgEffect>
                      <a14:colorTemperature colorTemp="4538"/>
                    </a14:imgEffect>
                    <a14:imgEffect>
                      <a14:saturation sat="113000"/>
                    </a14:imgEffect>
                    <a14:imgEffect>
                      <a14:brightnessContrast bright="36000" contrast="18000"/>
                    </a14:imgEffect>
                  </a14:imgLayer>
                </a14:imgProps>
              </a:ext>
              <a:ext uri="{28A0092B-C50C-407E-A947-70E740481C1C}">
                <a14:useLocalDpi xmlns:a14="http://schemas.microsoft.com/office/drawing/2010/main"/>
              </a:ext>
            </a:extLst>
          </a:blip>
          <a:srcRect/>
          <a:stretch/>
        </p:blipFill>
        <p:spPr>
          <a:xfrm rot="187555">
            <a:off x="279693" y="3172023"/>
            <a:ext cx="1095090" cy="1582114"/>
          </a:xfrm>
          <a:custGeom>
            <a:avLst/>
            <a:gdLst>
              <a:gd name="connsiteX0" fmla="*/ 0 w 3534440"/>
              <a:gd name="connsiteY0" fmla="*/ 178324 h 5106327"/>
              <a:gd name="connsiteX1" fmla="*/ 3265314 w 3534440"/>
              <a:gd name="connsiteY1" fmla="*/ 0 h 5106327"/>
              <a:gd name="connsiteX2" fmla="*/ 3534440 w 3534440"/>
              <a:gd name="connsiteY2" fmla="*/ 4928002 h 5106327"/>
              <a:gd name="connsiteX3" fmla="*/ 269127 w 3534440"/>
              <a:gd name="connsiteY3" fmla="*/ 5106327 h 5106327"/>
            </a:gdLst>
            <a:ahLst/>
            <a:cxnLst>
              <a:cxn ang="0">
                <a:pos x="connsiteX0" y="connsiteY0"/>
              </a:cxn>
              <a:cxn ang="0">
                <a:pos x="connsiteX1" y="connsiteY1"/>
              </a:cxn>
              <a:cxn ang="0">
                <a:pos x="connsiteX2" y="connsiteY2"/>
              </a:cxn>
              <a:cxn ang="0">
                <a:pos x="connsiteX3" y="connsiteY3"/>
              </a:cxn>
            </a:cxnLst>
            <a:rect l="l" t="t" r="r" b="b"/>
            <a:pathLst>
              <a:path w="3534440" h="5106327">
                <a:moveTo>
                  <a:pt x="0" y="178324"/>
                </a:moveTo>
                <a:lnTo>
                  <a:pt x="3265314" y="0"/>
                </a:lnTo>
                <a:lnTo>
                  <a:pt x="3534440" y="4928002"/>
                </a:lnTo>
                <a:lnTo>
                  <a:pt x="269127" y="5106327"/>
                </a:lnTo>
                <a:close/>
              </a:path>
            </a:pathLst>
          </a:custGeom>
          <a:ln w="28575">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CCE61FA-CDEB-AFE9-42B9-D008091C9C9B}"/>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18000"/>
                    </a14:imgEffect>
                    <a14:imgEffect>
                      <a14:colorTemperature colorTemp="5945"/>
                    </a14:imgEffect>
                    <a14:imgEffect>
                      <a14:saturation sat="90000"/>
                    </a14:imgEffect>
                    <a14:imgEffect>
                      <a14:brightnessContrast bright="20000" contrast="5000"/>
                    </a14:imgEffect>
                  </a14:imgLayer>
                </a14:imgProps>
              </a:ext>
              <a:ext uri="{28A0092B-C50C-407E-A947-70E740481C1C}">
                <a14:useLocalDpi xmlns:a14="http://schemas.microsoft.com/office/drawing/2010/main"/>
              </a:ext>
            </a:extLst>
          </a:blip>
          <a:srcRect/>
          <a:stretch/>
        </p:blipFill>
        <p:spPr>
          <a:xfrm>
            <a:off x="674684" y="4541106"/>
            <a:ext cx="1338893" cy="1435147"/>
          </a:xfrm>
          <a:prstGeom prst="rect">
            <a:avLst/>
          </a:prstGeom>
          <a:ln w="38100">
            <a:no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E32E371A-766B-9B86-0457-DCC3F8304997}"/>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30000"/>
                    </a14:imgEffect>
                    <a14:imgEffect>
                      <a14:colorTemperature colorTemp="5250"/>
                    </a14:imgEffect>
                    <a14:imgEffect>
                      <a14:saturation sat="90000"/>
                    </a14:imgEffect>
                    <a14:imgEffect>
                      <a14:brightnessContrast bright="20000" contrast="10000"/>
                    </a14:imgEffect>
                  </a14:imgLayer>
                </a14:imgProps>
              </a:ext>
              <a:ext uri="{28A0092B-C50C-407E-A947-70E740481C1C}">
                <a14:useLocalDpi xmlns:a14="http://schemas.microsoft.com/office/drawing/2010/main"/>
              </a:ext>
            </a:extLst>
          </a:blip>
          <a:srcRect/>
          <a:stretch/>
        </p:blipFill>
        <p:spPr>
          <a:xfrm rot="16200000">
            <a:off x="1327713" y="3370731"/>
            <a:ext cx="1281712" cy="989356"/>
          </a:xfrm>
          <a:prstGeom prst="rect">
            <a:avLst/>
          </a:prstGeom>
          <a:ln w="38100">
            <a:no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44815552-C91E-CD8B-6D6D-BD012A108BF6}"/>
              </a:ext>
            </a:extLst>
          </p:cNvPr>
          <p:cNvSpPr txBox="1"/>
          <p:nvPr/>
        </p:nvSpPr>
        <p:spPr>
          <a:xfrm>
            <a:off x="33264" y="5968042"/>
            <a:ext cx="2592288" cy="261610"/>
          </a:xfrm>
          <a:prstGeom prst="rect">
            <a:avLst/>
          </a:prstGeom>
          <a:noFill/>
        </p:spPr>
        <p:txBody>
          <a:bodyPr wrap="square" rtlCol="0">
            <a:spAutoFit/>
          </a:bodyPr>
          <a:lstStyle/>
          <a:p>
            <a:pPr algn="ctr"/>
            <a:r>
              <a:rPr lang="en-US" sz="1050"/>
              <a:t>JLAB Cleanroom</a:t>
            </a:r>
          </a:p>
        </p:txBody>
      </p:sp>
      <p:sp>
        <p:nvSpPr>
          <p:cNvPr id="5" name="TextBox 4">
            <a:extLst>
              <a:ext uri="{FF2B5EF4-FFF2-40B4-BE49-F238E27FC236}">
                <a16:creationId xmlns:a16="http://schemas.microsoft.com/office/drawing/2014/main" id="{8A55AE07-E3A9-8D34-3145-0D6E63F4614A}"/>
              </a:ext>
            </a:extLst>
          </p:cNvPr>
          <p:cNvSpPr txBox="1"/>
          <p:nvPr/>
        </p:nvSpPr>
        <p:spPr>
          <a:xfrm>
            <a:off x="5380475" y="6070684"/>
            <a:ext cx="2775465" cy="253916"/>
          </a:xfrm>
          <a:prstGeom prst="rect">
            <a:avLst/>
          </a:prstGeom>
          <a:noFill/>
        </p:spPr>
        <p:txBody>
          <a:bodyPr wrap="square" rtlCol="0">
            <a:spAutoFit/>
          </a:bodyPr>
          <a:lstStyle/>
          <a:p>
            <a:pPr algn="ctr"/>
            <a:r>
              <a:rPr lang="en-US" sz="1050"/>
              <a:t>Last 2 tests for Pre-Series Bare Cavity  #2</a:t>
            </a:r>
          </a:p>
        </p:txBody>
      </p:sp>
      <p:sp>
        <p:nvSpPr>
          <p:cNvPr id="6" name="TextBox 5">
            <a:extLst>
              <a:ext uri="{FF2B5EF4-FFF2-40B4-BE49-F238E27FC236}">
                <a16:creationId xmlns:a16="http://schemas.microsoft.com/office/drawing/2014/main" id="{84F3C18F-92AD-1D83-20AF-E0B777E65B4A}"/>
              </a:ext>
            </a:extLst>
          </p:cNvPr>
          <p:cNvSpPr txBox="1"/>
          <p:nvPr/>
        </p:nvSpPr>
        <p:spPr>
          <a:xfrm>
            <a:off x="6387582" y="30109"/>
            <a:ext cx="2775902" cy="307777"/>
          </a:xfrm>
          <a:prstGeom prst="rect">
            <a:avLst/>
          </a:prstGeom>
          <a:noFill/>
        </p:spPr>
        <p:txBody>
          <a:bodyPr wrap="square" rtlCol="0">
            <a:spAutoFit/>
          </a:bodyPr>
          <a:lstStyle/>
          <a:p>
            <a:pPr algn="ctr"/>
            <a:r>
              <a:rPr lang="en-US" sz="1400" i="1">
                <a:sym typeface="Wingdings" pitchFamily="2" charset="2"/>
              </a:rPr>
              <a:t> </a:t>
            </a:r>
            <a:r>
              <a:rPr lang="en-US" sz="1400" i="1"/>
              <a:t>See Talk by A. Castilla - JLAB</a:t>
            </a:r>
            <a:endParaRPr lang="en-US" sz="1400" i="1" dirty="0"/>
          </a:p>
        </p:txBody>
      </p:sp>
    </p:spTree>
    <p:extLst>
      <p:ext uri="{BB962C8B-B14F-4D97-AF65-F5344CB8AC3E}">
        <p14:creationId xmlns:p14="http://schemas.microsoft.com/office/powerpoint/2010/main" val="1967518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750276-2A15-A743-F8FA-B3789269332F}"/>
              </a:ext>
            </a:extLst>
          </p:cNvPr>
          <p:cNvSpPr>
            <a:spLocks noGrp="1"/>
          </p:cNvSpPr>
          <p:nvPr>
            <p:ph type="sldNum" sz="quarter" idx="12"/>
          </p:nvPr>
        </p:nvSpPr>
        <p:spPr/>
        <p:txBody>
          <a:bodyPr/>
          <a:lstStyle/>
          <a:p>
            <a:pPr>
              <a:defRPr/>
            </a:pPr>
            <a:fld id="{BFDCA1C4-9514-7B4F-976F-D92F7E296653}" type="slidenum">
              <a:rPr lang="fr-FR">
                <a:solidFill>
                  <a:prstClr val="white"/>
                </a:solidFill>
                <a:latin typeface="Arial"/>
              </a:rPr>
              <a:pPr>
                <a:defRPr/>
              </a:pPr>
              <a:t>7</a:t>
            </a:fld>
            <a:endParaRPr lang="fr-FR">
              <a:solidFill>
                <a:prstClr val="white"/>
              </a:solidFill>
              <a:latin typeface="Arial"/>
            </a:endParaRPr>
          </a:p>
        </p:txBody>
      </p:sp>
      <p:pic>
        <p:nvPicPr>
          <p:cNvPr id="15" name="Picture 14">
            <a:extLst>
              <a:ext uri="{FF2B5EF4-FFF2-40B4-BE49-F238E27FC236}">
                <a16:creationId xmlns:a16="http://schemas.microsoft.com/office/drawing/2014/main" id="{82856EB3-46D7-0BEF-5A3F-D52045E3A1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9" name="Title 1">
            <a:extLst>
              <a:ext uri="{FF2B5EF4-FFF2-40B4-BE49-F238E27FC236}">
                <a16:creationId xmlns:a16="http://schemas.microsoft.com/office/drawing/2014/main" id="{76B13834-7C8A-48D1-369D-FD850EDAF2CF}"/>
              </a:ext>
            </a:extLst>
          </p:cNvPr>
          <p:cNvSpPr>
            <a:spLocks noGrp="1"/>
          </p:cNvSpPr>
          <p:nvPr>
            <p:ph type="title"/>
          </p:nvPr>
        </p:nvSpPr>
        <p:spPr>
          <a:xfrm>
            <a:off x="612000" y="180000"/>
            <a:ext cx="7920000" cy="720000"/>
          </a:xfrm>
        </p:spPr>
        <p:txBody>
          <a:bodyPr/>
          <a:lstStyle/>
          <a:p>
            <a:r>
              <a:rPr lang="en-US"/>
              <a:t>BCP Issues </a:t>
            </a:r>
            <a:r>
              <a:rPr lang="en-US" dirty="0"/>
              <a:t>at </a:t>
            </a:r>
            <a:r>
              <a:rPr lang="en-US" dirty="0" err="1"/>
              <a:t>Zanon</a:t>
            </a:r>
            <a:endParaRPr lang="en-US" dirty="0"/>
          </a:p>
        </p:txBody>
      </p:sp>
      <p:sp>
        <p:nvSpPr>
          <p:cNvPr id="10" name="Content Placeholder 2">
            <a:extLst>
              <a:ext uri="{FF2B5EF4-FFF2-40B4-BE49-F238E27FC236}">
                <a16:creationId xmlns:a16="http://schemas.microsoft.com/office/drawing/2014/main" id="{13E47DDC-C2F1-8D8B-A436-038598D737A4}"/>
              </a:ext>
            </a:extLst>
          </p:cNvPr>
          <p:cNvSpPr>
            <a:spLocks noGrp="1"/>
          </p:cNvSpPr>
          <p:nvPr>
            <p:ph idx="1"/>
          </p:nvPr>
        </p:nvSpPr>
        <p:spPr>
          <a:xfrm>
            <a:off x="457201" y="1219200"/>
            <a:ext cx="5105400" cy="4906963"/>
          </a:xfrm>
        </p:spPr>
        <p:txBody>
          <a:bodyPr>
            <a:normAutofit fontScale="92500" lnSpcReduction="10000"/>
          </a:bodyPr>
          <a:lstStyle/>
          <a:p>
            <a:pPr>
              <a:lnSpc>
                <a:spcPct val="120000"/>
              </a:lnSpc>
            </a:pPr>
            <a:r>
              <a:rPr lang="en-US" sz="1800" b="1"/>
              <a:t>Prototype #1 </a:t>
            </a:r>
            <a:r>
              <a:rPr lang="en-US" sz="1800"/>
              <a:t>which exceeded acceptance (although marginally) was selected to validate chemistry at Zanon and subjected to a total of 3 bulk chemistries. Full consumption of Niobium material was observed in 2 locations. It is not useable in its current status.</a:t>
            </a:r>
          </a:p>
          <a:p>
            <a:pPr>
              <a:lnSpc>
                <a:spcPct val="120000"/>
              </a:lnSpc>
            </a:pPr>
            <a:r>
              <a:rPr lang="en-US" sz="1800"/>
              <a:t>The outcome of a detailed investigation was that although the removal in most cavity surfaces is very well controlled, the setup at Zanon did not have sufficient water cooling on the outside of cavity and the acid near the cavity flanges was reaching higher than optimal temperatures, causing excessive removal.</a:t>
            </a:r>
          </a:p>
          <a:p>
            <a:pPr>
              <a:lnSpc>
                <a:spcPct val="120000"/>
              </a:lnSpc>
            </a:pPr>
            <a:r>
              <a:rPr lang="en-US" sz="1800"/>
              <a:t>Tests were performed with the improved cooling and yielded positive results with variation of removal near flanges reduced by ~50%.</a:t>
            </a:r>
            <a:endParaRPr lang="en-US" sz="1800" dirty="0"/>
          </a:p>
        </p:txBody>
      </p:sp>
      <p:sp>
        <p:nvSpPr>
          <p:cNvPr id="3" name="Footer Placeholder 4">
            <a:extLst>
              <a:ext uri="{FF2B5EF4-FFF2-40B4-BE49-F238E27FC236}">
                <a16:creationId xmlns:a16="http://schemas.microsoft.com/office/drawing/2014/main" id="{705FFD69-DBC1-7E71-DF02-CE822FEFAD12}"/>
              </a:ext>
            </a:extLst>
          </p:cNvPr>
          <p:cNvSpPr>
            <a:spLocks noGrp="1"/>
          </p:cNvSpPr>
          <p:nvPr>
            <p:ph type="ftr" sz="quarter" idx="3"/>
          </p:nvPr>
        </p:nvSpPr>
        <p:spPr>
          <a:xfrm>
            <a:off x="1907704" y="6356350"/>
            <a:ext cx="6550800" cy="360000"/>
          </a:xfrm>
        </p:spPr>
        <p:txBody>
          <a:bodyPr/>
          <a:lstStyle/>
          <a:p>
            <a:r>
              <a:rPr lang="en-US"/>
              <a:t>14th HL-LHC Collaboration Meeting – Genova, 7th October 2024</a:t>
            </a:r>
            <a:endParaRPr lang="en-GB" dirty="0"/>
          </a:p>
        </p:txBody>
      </p:sp>
      <p:sp>
        <p:nvSpPr>
          <p:cNvPr id="7" name="TextBox 6">
            <a:extLst>
              <a:ext uri="{FF2B5EF4-FFF2-40B4-BE49-F238E27FC236}">
                <a16:creationId xmlns:a16="http://schemas.microsoft.com/office/drawing/2014/main" id="{411C7C17-4DFA-5D6E-7CCB-42B0EA360FA8}"/>
              </a:ext>
            </a:extLst>
          </p:cNvPr>
          <p:cNvSpPr txBox="1"/>
          <p:nvPr/>
        </p:nvSpPr>
        <p:spPr>
          <a:xfrm>
            <a:off x="6324600" y="2542401"/>
            <a:ext cx="2478277" cy="276999"/>
          </a:xfrm>
          <a:prstGeom prst="rect">
            <a:avLst/>
          </a:prstGeom>
          <a:noFill/>
        </p:spPr>
        <p:txBody>
          <a:bodyPr wrap="square" rtlCol="0">
            <a:spAutoFit/>
          </a:bodyPr>
          <a:lstStyle/>
          <a:p>
            <a:pPr algn="ctr"/>
            <a:r>
              <a:rPr lang="en-US" sz="1200">
                <a:solidFill>
                  <a:schemeClr val="accent5"/>
                </a:solidFill>
              </a:rPr>
              <a:t>Prototype #1 after 3+ BCP cycles</a:t>
            </a:r>
            <a:endParaRPr lang="en-US" sz="1200" dirty="0">
              <a:solidFill>
                <a:schemeClr val="accent5"/>
              </a:solidFill>
            </a:endParaRPr>
          </a:p>
        </p:txBody>
      </p:sp>
      <p:grpSp>
        <p:nvGrpSpPr>
          <p:cNvPr id="19" name="Group 18">
            <a:extLst>
              <a:ext uri="{FF2B5EF4-FFF2-40B4-BE49-F238E27FC236}">
                <a16:creationId xmlns:a16="http://schemas.microsoft.com/office/drawing/2014/main" id="{02A31E45-F9C0-6CA9-2980-63C4912525E2}"/>
              </a:ext>
            </a:extLst>
          </p:cNvPr>
          <p:cNvGrpSpPr/>
          <p:nvPr/>
        </p:nvGrpSpPr>
        <p:grpSpPr>
          <a:xfrm>
            <a:off x="6526985" y="882848"/>
            <a:ext cx="2073509" cy="1676646"/>
            <a:chOff x="6270896" y="1130783"/>
            <a:chExt cx="2073509" cy="1676646"/>
          </a:xfrm>
        </p:grpSpPr>
        <p:pic>
          <p:nvPicPr>
            <p:cNvPr id="6" name="Picture 5" descr="A close-up of a metal object&#10;&#10;Description automatically generated">
              <a:extLst>
                <a:ext uri="{FF2B5EF4-FFF2-40B4-BE49-F238E27FC236}">
                  <a16:creationId xmlns:a16="http://schemas.microsoft.com/office/drawing/2014/main" id="{4ADDACA9-323B-25D1-2DF7-3A3F027F6A7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6270896" y="1130783"/>
              <a:ext cx="2073509" cy="1676646"/>
            </a:xfrm>
            <a:prstGeom prst="rect">
              <a:avLst/>
            </a:prstGeom>
          </p:spPr>
        </p:pic>
        <p:cxnSp>
          <p:nvCxnSpPr>
            <p:cNvPr id="8" name="Straight Arrow Connector 7">
              <a:extLst>
                <a:ext uri="{FF2B5EF4-FFF2-40B4-BE49-F238E27FC236}">
                  <a16:creationId xmlns:a16="http://schemas.microsoft.com/office/drawing/2014/main" id="{BD1AA33D-D5BB-9A8C-5A61-3610CBB9C05B}"/>
                </a:ext>
              </a:extLst>
            </p:cNvPr>
            <p:cNvCxnSpPr>
              <a:cxnSpLocks/>
            </p:cNvCxnSpPr>
            <p:nvPr/>
          </p:nvCxnSpPr>
          <p:spPr>
            <a:xfrm>
              <a:off x="7151044" y="1705259"/>
              <a:ext cx="454172" cy="24016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2" name="Straight Arrow Connector 11">
              <a:extLst>
                <a:ext uri="{FF2B5EF4-FFF2-40B4-BE49-F238E27FC236}">
                  <a16:creationId xmlns:a16="http://schemas.microsoft.com/office/drawing/2014/main" id="{8978F5E3-B5C4-C7FB-C14B-F2E3FA8FCAF6}"/>
                </a:ext>
              </a:extLst>
            </p:cNvPr>
            <p:cNvCxnSpPr>
              <a:cxnSpLocks/>
            </p:cNvCxnSpPr>
            <p:nvPr/>
          </p:nvCxnSpPr>
          <p:spPr>
            <a:xfrm>
              <a:off x="7082027" y="1913678"/>
              <a:ext cx="454172" cy="24016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7" name="Straight Arrow Connector 16">
              <a:extLst>
                <a:ext uri="{FF2B5EF4-FFF2-40B4-BE49-F238E27FC236}">
                  <a16:creationId xmlns:a16="http://schemas.microsoft.com/office/drawing/2014/main" id="{5DF2C03C-C102-E2D0-F17E-11CD25D818AF}"/>
                </a:ext>
              </a:extLst>
            </p:cNvPr>
            <p:cNvCxnSpPr>
              <a:cxnSpLocks/>
            </p:cNvCxnSpPr>
            <p:nvPr/>
          </p:nvCxnSpPr>
          <p:spPr>
            <a:xfrm>
              <a:off x="7231114" y="1516113"/>
              <a:ext cx="454172" cy="24016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pic>
        <p:nvPicPr>
          <p:cNvPr id="11" name="Picture 10">
            <a:extLst>
              <a:ext uri="{FF2B5EF4-FFF2-40B4-BE49-F238E27FC236}">
                <a16:creationId xmlns:a16="http://schemas.microsoft.com/office/drawing/2014/main" id="{E7C2116B-99FE-C343-36F3-95FFEEFBD3E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843872" y="2848959"/>
            <a:ext cx="3022928" cy="1386348"/>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75E7C13F-6CC4-4905-BF92-E9BFE672D4A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843872" y="4436895"/>
            <a:ext cx="3022928" cy="1903817"/>
          </a:xfrm>
          <a:prstGeom prst="rect">
            <a:avLst/>
          </a:prstGeom>
          <a:noFill/>
          <a:ln>
            <a:noFill/>
          </a:ln>
        </p:spPr>
      </p:pic>
      <p:sp>
        <p:nvSpPr>
          <p:cNvPr id="21" name="TextBox 20">
            <a:extLst>
              <a:ext uri="{FF2B5EF4-FFF2-40B4-BE49-F238E27FC236}">
                <a16:creationId xmlns:a16="http://schemas.microsoft.com/office/drawing/2014/main" id="{41758065-13E9-7488-E0C3-AE944A2C21AB}"/>
              </a:ext>
            </a:extLst>
          </p:cNvPr>
          <p:cNvSpPr txBox="1"/>
          <p:nvPr/>
        </p:nvSpPr>
        <p:spPr>
          <a:xfrm>
            <a:off x="5917643" y="3913717"/>
            <a:ext cx="1454626" cy="261610"/>
          </a:xfrm>
          <a:prstGeom prst="rect">
            <a:avLst/>
          </a:prstGeom>
          <a:solidFill>
            <a:schemeClr val="bg1"/>
          </a:solidFill>
        </p:spPr>
        <p:txBody>
          <a:bodyPr wrap="square" rtlCol="0">
            <a:spAutoFit/>
          </a:bodyPr>
          <a:lstStyle/>
          <a:p>
            <a:pPr algn="ctr"/>
            <a:r>
              <a:rPr lang="en-US" sz="1050">
                <a:solidFill>
                  <a:schemeClr val="accent5"/>
                </a:solidFill>
              </a:rPr>
              <a:t>BCP Setup at ANL</a:t>
            </a:r>
            <a:endParaRPr lang="en-US" sz="1050" dirty="0">
              <a:solidFill>
                <a:schemeClr val="accent5"/>
              </a:solidFill>
            </a:endParaRPr>
          </a:p>
        </p:txBody>
      </p:sp>
      <p:sp>
        <p:nvSpPr>
          <p:cNvPr id="25" name="TextBox 24">
            <a:extLst>
              <a:ext uri="{FF2B5EF4-FFF2-40B4-BE49-F238E27FC236}">
                <a16:creationId xmlns:a16="http://schemas.microsoft.com/office/drawing/2014/main" id="{02937C0F-CAA3-A975-1B11-A72AF94F1FA0}"/>
              </a:ext>
            </a:extLst>
          </p:cNvPr>
          <p:cNvSpPr txBox="1"/>
          <p:nvPr/>
        </p:nvSpPr>
        <p:spPr>
          <a:xfrm>
            <a:off x="5892243" y="6013450"/>
            <a:ext cx="1454626" cy="261610"/>
          </a:xfrm>
          <a:prstGeom prst="rect">
            <a:avLst/>
          </a:prstGeom>
          <a:solidFill>
            <a:schemeClr val="bg1"/>
          </a:solidFill>
        </p:spPr>
        <p:txBody>
          <a:bodyPr wrap="square" rtlCol="0">
            <a:spAutoFit/>
          </a:bodyPr>
          <a:lstStyle/>
          <a:p>
            <a:pPr algn="ctr"/>
            <a:r>
              <a:rPr lang="en-US" sz="1050">
                <a:solidFill>
                  <a:schemeClr val="accent5"/>
                </a:solidFill>
              </a:rPr>
              <a:t>BCP Setup at Zanon</a:t>
            </a:r>
            <a:endParaRPr lang="en-US" sz="1050" dirty="0">
              <a:solidFill>
                <a:schemeClr val="accent5"/>
              </a:solidFill>
            </a:endParaRPr>
          </a:p>
        </p:txBody>
      </p:sp>
      <p:cxnSp>
        <p:nvCxnSpPr>
          <p:cNvPr id="29" name="Straight Arrow Connector 28">
            <a:extLst>
              <a:ext uri="{FF2B5EF4-FFF2-40B4-BE49-F238E27FC236}">
                <a16:creationId xmlns:a16="http://schemas.microsoft.com/office/drawing/2014/main" id="{CABDD7B1-A0F7-51C1-CFF4-0014B8898185}"/>
              </a:ext>
            </a:extLst>
          </p:cNvPr>
          <p:cNvCxnSpPr/>
          <p:nvPr/>
        </p:nvCxnSpPr>
        <p:spPr>
          <a:xfrm>
            <a:off x="6705600" y="4800600"/>
            <a:ext cx="0" cy="457200"/>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30" name="Straight Arrow Connector 29">
            <a:extLst>
              <a:ext uri="{FF2B5EF4-FFF2-40B4-BE49-F238E27FC236}">
                <a16:creationId xmlns:a16="http://schemas.microsoft.com/office/drawing/2014/main" id="{5018BC95-DB87-48DB-E22D-50FF0E5CE218}"/>
              </a:ext>
            </a:extLst>
          </p:cNvPr>
          <p:cNvCxnSpPr/>
          <p:nvPr/>
        </p:nvCxnSpPr>
        <p:spPr>
          <a:xfrm>
            <a:off x="6917267" y="4792133"/>
            <a:ext cx="0" cy="457200"/>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31" name="Straight Arrow Connector 30">
            <a:extLst>
              <a:ext uri="{FF2B5EF4-FFF2-40B4-BE49-F238E27FC236}">
                <a16:creationId xmlns:a16="http://schemas.microsoft.com/office/drawing/2014/main" id="{F674227F-A546-3F8C-806A-CB46BB050B8E}"/>
              </a:ext>
            </a:extLst>
          </p:cNvPr>
          <p:cNvCxnSpPr/>
          <p:nvPr/>
        </p:nvCxnSpPr>
        <p:spPr>
          <a:xfrm>
            <a:off x="7128933" y="4800600"/>
            <a:ext cx="0" cy="457200"/>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32" name="Straight Arrow Connector 31">
            <a:extLst>
              <a:ext uri="{FF2B5EF4-FFF2-40B4-BE49-F238E27FC236}">
                <a16:creationId xmlns:a16="http://schemas.microsoft.com/office/drawing/2014/main" id="{99BBD2BB-8F5F-F78F-D64F-01151BC106BC}"/>
              </a:ext>
            </a:extLst>
          </p:cNvPr>
          <p:cNvCxnSpPr/>
          <p:nvPr/>
        </p:nvCxnSpPr>
        <p:spPr>
          <a:xfrm>
            <a:off x="7323666" y="4809067"/>
            <a:ext cx="0" cy="457200"/>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33" name="Oval 32">
            <a:extLst>
              <a:ext uri="{FF2B5EF4-FFF2-40B4-BE49-F238E27FC236}">
                <a16:creationId xmlns:a16="http://schemas.microsoft.com/office/drawing/2014/main" id="{563DEAEA-35AD-D0B0-A50B-9807D55BCE8F}"/>
              </a:ext>
            </a:extLst>
          </p:cNvPr>
          <p:cNvSpPr/>
          <p:nvPr/>
        </p:nvSpPr>
        <p:spPr>
          <a:xfrm>
            <a:off x="6705600" y="2899107"/>
            <a:ext cx="1334320" cy="29766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C56CE8-F022-2C19-0F71-FC23CD924489}"/>
              </a:ext>
            </a:extLst>
          </p:cNvPr>
          <p:cNvSpPr txBox="1"/>
          <p:nvPr/>
        </p:nvSpPr>
        <p:spPr>
          <a:xfrm>
            <a:off x="6761496" y="30109"/>
            <a:ext cx="2401988" cy="369332"/>
          </a:xfrm>
          <a:prstGeom prst="rect">
            <a:avLst/>
          </a:prstGeom>
          <a:noFill/>
        </p:spPr>
        <p:txBody>
          <a:bodyPr wrap="square" rtlCol="0">
            <a:spAutoFit/>
          </a:bodyPr>
          <a:lstStyle/>
          <a:p>
            <a:pPr algn="ctr"/>
            <a:r>
              <a:rPr lang="en-US" i="1"/>
              <a:t>Courtesy of Zanon</a:t>
            </a:r>
            <a:endParaRPr lang="en-US" i="1" dirty="0"/>
          </a:p>
        </p:txBody>
      </p:sp>
    </p:spTree>
    <p:extLst>
      <p:ext uri="{BB962C8B-B14F-4D97-AF65-F5344CB8AC3E}">
        <p14:creationId xmlns:p14="http://schemas.microsoft.com/office/powerpoint/2010/main" val="296230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750276-2A15-A743-F8FA-B3789269332F}"/>
              </a:ext>
            </a:extLst>
          </p:cNvPr>
          <p:cNvSpPr>
            <a:spLocks noGrp="1"/>
          </p:cNvSpPr>
          <p:nvPr>
            <p:ph type="sldNum" sz="quarter" idx="12"/>
          </p:nvPr>
        </p:nvSpPr>
        <p:spPr/>
        <p:txBody>
          <a:bodyPr/>
          <a:lstStyle/>
          <a:p>
            <a:pPr>
              <a:defRPr/>
            </a:pPr>
            <a:fld id="{BFDCA1C4-9514-7B4F-976F-D92F7E296653}" type="slidenum">
              <a:rPr lang="fr-FR">
                <a:solidFill>
                  <a:prstClr val="white"/>
                </a:solidFill>
                <a:latin typeface="Arial"/>
              </a:rPr>
              <a:pPr>
                <a:defRPr/>
              </a:pPr>
              <a:t>8</a:t>
            </a:fld>
            <a:endParaRPr lang="fr-FR">
              <a:solidFill>
                <a:prstClr val="white"/>
              </a:solidFill>
              <a:latin typeface="Arial"/>
            </a:endParaRPr>
          </a:p>
        </p:txBody>
      </p:sp>
      <p:pic>
        <p:nvPicPr>
          <p:cNvPr id="15" name="Picture 14">
            <a:extLst>
              <a:ext uri="{FF2B5EF4-FFF2-40B4-BE49-F238E27FC236}">
                <a16:creationId xmlns:a16="http://schemas.microsoft.com/office/drawing/2014/main" id="{82856EB3-46D7-0BEF-5A3F-D52045E3A1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9" name="Title 1">
            <a:extLst>
              <a:ext uri="{FF2B5EF4-FFF2-40B4-BE49-F238E27FC236}">
                <a16:creationId xmlns:a16="http://schemas.microsoft.com/office/drawing/2014/main" id="{76B13834-7C8A-48D1-369D-FD850EDAF2CF}"/>
              </a:ext>
            </a:extLst>
          </p:cNvPr>
          <p:cNvSpPr>
            <a:spLocks noGrp="1"/>
          </p:cNvSpPr>
          <p:nvPr>
            <p:ph type="title"/>
          </p:nvPr>
        </p:nvSpPr>
        <p:spPr>
          <a:xfrm>
            <a:off x="612000" y="180000"/>
            <a:ext cx="7920000" cy="720000"/>
          </a:xfrm>
        </p:spPr>
        <p:txBody>
          <a:bodyPr/>
          <a:lstStyle/>
          <a:p>
            <a:r>
              <a:rPr lang="en-US"/>
              <a:t>HPR </a:t>
            </a:r>
            <a:r>
              <a:rPr lang="en-US" dirty="0"/>
              <a:t>Issues at </a:t>
            </a:r>
            <a:r>
              <a:rPr lang="en-US" dirty="0" err="1"/>
              <a:t>Zanon</a:t>
            </a:r>
            <a:endParaRPr lang="en-US" dirty="0"/>
          </a:p>
        </p:txBody>
      </p:sp>
      <p:sp>
        <p:nvSpPr>
          <p:cNvPr id="10" name="Content Placeholder 2">
            <a:extLst>
              <a:ext uri="{FF2B5EF4-FFF2-40B4-BE49-F238E27FC236}">
                <a16:creationId xmlns:a16="http://schemas.microsoft.com/office/drawing/2014/main" id="{13E47DDC-C2F1-8D8B-A436-038598D737A4}"/>
              </a:ext>
            </a:extLst>
          </p:cNvPr>
          <p:cNvSpPr>
            <a:spLocks noGrp="1"/>
          </p:cNvSpPr>
          <p:nvPr>
            <p:ph idx="1"/>
          </p:nvPr>
        </p:nvSpPr>
        <p:spPr>
          <a:xfrm>
            <a:off x="457200" y="1219200"/>
            <a:ext cx="4392805" cy="4906963"/>
          </a:xfrm>
        </p:spPr>
        <p:txBody>
          <a:bodyPr>
            <a:normAutofit fontScale="85000" lnSpcReduction="10000"/>
          </a:bodyPr>
          <a:lstStyle/>
          <a:p>
            <a:pPr>
              <a:lnSpc>
                <a:spcPct val="120000"/>
              </a:lnSpc>
            </a:pPr>
            <a:r>
              <a:rPr lang="en-US" sz="2000"/>
              <a:t>Both </a:t>
            </a:r>
            <a:r>
              <a:rPr lang="en-US" sz="2000" dirty="0"/>
              <a:t>pre-series </a:t>
            </a:r>
            <a:r>
              <a:rPr lang="en-US" sz="2000"/>
              <a:t>cavities processed and rinsed at Zanon are </a:t>
            </a:r>
            <a:r>
              <a:rPr lang="en-US" sz="2000" dirty="0"/>
              <a:t>showing </a:t>
            </a:r>
            <a:r>
              <a:rPr lang="en-US" sz="2000" b="1"/>
              <a:t>localized discoloration </a:t>
            </a:r>
            <a:r>
              <a:rPr lang="en-US" sz="2000"/>
              <a:t>(see pictures). </a:t>
            </a:r>
            <a:r>
              <a:rPr lang="en-US" sz="2000" dirty="0"/>
              <a:t>Suspecting excessive and localized HPR pressure</a:t>
            </a:r>
            <a:r>
              <a:rPr lang="en-US" sz="2000"/>
              <a:t>. </a:t>
            </a:r>
          </a:p>
          <a:p>
            <a:pPr>
              <a:lnSpc>
                <a:spcPct val="120000"/>
              </a:lnSpc>
            </a:pPr>
            <a:r>
              <a:rPr lang="en-US" sz="2000"/>
              <a:t>Thanks to recent validation at JLAB, we facilitated knowledge transfer to Zanon and modified the process to align as much as possible with JLAB.</a:t>
            </a:r>
          </a:p>
          <a:p>
            <a:pPr>
              <a:lnSpc>
                <a:spcPct val="120000"/>
              </a:lnSpc>
            </a:pPr>
            <a:r>
              <a:rPr lang="en-US" sz="2000" b="1"/>
              <a:t>Zanon introduced manual HPR </a:t>
            </a:r>
            <a:r>
              <a:rPr lang="en-US" sz="2000"/>
              <a:t>of ports followed by the automatic process. Also parameters were modified to produce a </a:t>
            </a:r>
            <a:r>
              <a:rPr lang="en-US" sz="2000" b="1"/>
              <a:t>faster feed speed and increased total rinse time</a:t>
            </a:r>
            <a:r>
              <a:rPr lang="en-US" sz="2000"/>
              <a:t>.</a:t>
            </a:r>
          </a:p>
          <a:p>
            <a:pPr>
              <a:lnSpc>
                <a:spcPct val="120000"/>
              </a:lnSpc>
            </a:pPr>
            <a:r>
              <a:rPr lang="en-US" sz="2000"/>
              <a:t>Particle counts in cleanroom dropped by more than a factor of 10 and no discoloration is visible now.</a:t>
            </a:r>
          </a:p>
        </p:txBody>
      </p:sp>
      <p:sp>
        <p:nvSpPr>
          <p:cNvPr id="16" name="TextBox 15">
            <a:extLst>
              <a:ext uri="{FF2B5EF4-FFF2-40B4-BE49-F238E27FC236}">
                <a16:creationId xmlns:a16="http://schemas.microsoft.com/office/drawing/2014/main" id="{6848BBF5-3917-08E2-3E48-AAD374078E7B}"/>
              </a:ext>
            </a:extLst>
          </p:cNvPr>
          <p:cNvSpPr txBox="1"/>
          <p:nvPr/>
        </p:nvSpPr>
        <p:spPr>
          <a:xfrm>
            <a:off x="5269118" y="2923401"/>
            <a:ext cx="3616374" cy="276999"/>
          </a:xfrm>
          <a:prstGeom prst="rect">
            <a:avLst/>
          </a:prstGeom>
          <a:noFill/>
        </p:spPr>
        <p:txBody>
          <a:bodyPr wrap="square" rtlCol="0">
            <a:spAutoFit/>
          </a:bodyPr>
          <a:lstStyle/>
          <a:p>
            <a:pPr algn="ctr"/>
            <a:r>
              <a:rPr lang="en-US" sz="1200">
                <a:solidFill>
                  <a:schemeClr val="accent5"/>
                </a:solidFill>
              </a:rPr>
              <a:t>Pre-Series #1 with internal discoloration </a:t>
            </a:r>
            <a:endParaRPr lang="en-US" sz="1200" dirty="0">
              <a:solidFill>
                <a:schemeClr val="accent5"/>
              </a:solidFill>
            </a:endParaRPr>
          </a:p>
        </p:txBody>
      </p:sp>
      <p:sp>
        <p:nvSpPr>
          <p:cNvPr id="3" name="Footer Placeholder 4">
            <a:extLst>
              <a:ext uri="{FF2B5EF4-FFF2-40B4-BE49-F238E27FC236}">
                <a16:creationId xmlns:a16="http://schemas.microsoft.com/office/drawing/2014/main" id="{705FFD69-DBC1-7E71-DF02-CE822FEFAD12}"/>
              </a:ext>
            </a:extLst>
          </p:cNvPr>
          <p:cNvSpPr>
            <a:spLocks noGrp="1"/>
          </p:cNvSpPr>
          <p:nvPr>
            <p:ph type="ftr" sz="quarter" idx="3"/>
          </p:nvPr>
        </p:nvSpPr>
        <p:spPr>
          <a:xfrm>
            <a:off x="1907704" y="6356350"/>
            <a:ext cx="6550800" cy="360000"/>
          </a:xfrm>
        </p:spPr>
        <p:txBody>
          <a:bodyPr/>
          <a:lstStyle/>
          <a:p>
            <a:r>
              <a:rPr lang="en-US"/>
              <a:t>14th HL-LHC Collaboration Meeting – Genova, 7th October 2024</a:t>
            </a:r>
            <a:endParaRPr lang="en-GB" dirty="0"/>
          </a:p>
        </p:txBody>
      </p:sp>
      <p:grpSp>
        <p:nvGrpSpPr>
          <p:cNvPr id="2" name="Group 1">
            <a:extLst>
              <a:ext uri="{FF2B5EF4-FFF2-40B4-BE49-F238E27FC236}">
                <a16:creationId xmlns:a16="http://schemas.microsoft.com/office/drawing/2014/main" id="{884980FE-E8D7-69CB-08ED-686439923E06}"/>
              </a:ext>
            </a:extLst>
          </p:cNvPr>
          <p:cNvGrpSpPr/>
          <p:nvPr/>
        </p:nvGrpSpPr>
        <p:grpSpPr>
          <a:xfrm>
            <a:off x="7146671" y="1288500"/>
            <a:ext cx="1614195" cy="1618520"/>
            <a:chOff x="6637881" y="1124744"/>
            <a:chExt cx="2101474" cy="2107105"/>
          </a:xfrm>
        </p:grpSpPr>
        <p:pic>
          <p:nvPicPr>
            <p:cNvPr id="13" name="Picture 12" descr="A picture containing disk brake, indoor, black, silver&#10;&#10;Description automatically generated">
              <a:extLst>
                <a:ext uri="{FF2B5EF4-FFF2-40B4-BE49-F238E27FC236}">
                  <a16:creationId xmlns:a16="http://schemas.microsoft.com/office/drawing/2014/main" id="{B511F904-9940-0B22-7D53-5F2A0F5E2A10}"/>
                </a:ext>
              </a:extLst>
            </p:cNvPr>
            <p:cNvPicPr>
              <a:picLocks noChangeAspect="1"/>
            </p:cNvPicPr>
            <p:nvPr/>
          </p:nvPicPr>
          <p:blipFill>
            <a:blip r:embed="rId3" cstate="screen">
              <a:extLst>
                <a:ext uri="{28A0092B-C50C-407E-A947-70E740481C1C}">
                  <a14:useLocalDpi xmlns:a14="http://schemas.microsoft.com/office/drawing/2010/main"/>
                </a:ext>
              </a:extLst>
            </a:blip>
            <a:srcRect b="-4"/>
            <a:stretch/>
          </p:blipFill>
          <p:spPr>
            <a:xfrm rot="5400000">
              <a:off x="6635065" y="1127560"/>
              <a:ext cx="2107105" cy="2101474"/>
            </a:xfrm>
            <a:prstGeom prst="rect">
              <a:avLst/>
            </a:prstGeom>
          </p:spPr>
        </p:pic>
        <p:cxnSp>
          <p:nvCxnSpPr>
            <p:cNvPr id="20" name="Straight Arrow Connector 19">
              <a:extLst>
                <a:ext uri="{FF2B5EF4-FFF2-40B4-BE49-F238E27FC236}">
                  <a16:creationId xmlns:a16="http://schemas.microsoft.com/office/drawing/2014/main" id="{C49B9286-712B-C120-EF55-7C781BE0BF47}"/>
                </a:ext>
              </a:extLst>
            </p:cNvPr>
            <p:cNvCxnSpPr>
              <a:cxnSpLocks/>
            </p:cNvCxnSpPr>
            <p:nvPr/>
          </p:nvCxnSpPr>
          <p:spPr>
            <a:xfrm flipV="1">
              <a:off x="7184771" y="2276241"/>
              <a:ext cx="576064" cy="21602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2" name="Straight Arrow Connector 21">
              <a:extLst>
                <a:ext uri="{FF2B5EF4-FFF2-40B4-BE49-F238E27FC236}">
                  <a16:creationId xmlns:a16="http://schemas.microsoft.com/office/drawing/2014/main" id="{295C3B56-AAE3-A473-415A-49DABF328AD2}"/>
                </a:ext>
              </a:extLst>
            </p:cNvPr>
            <p:cNvCxnSpPr>
              <a:cxnSpLocks/>
            </p:cNvCxnSpPr>
            <p:nvPr/>
          </p:nvCxnSpPr>
          <p:spPr>
            <a:xfrm flipV="1">
              <a:off x="7400585" y="2494804"/>
              <a:ext cx="576064" cy="21602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3" name="Straight Arrow Connector 22">
              <a:extLst>
                <a:ext uri="{FF2B5EF4-FFF2-40B4-BE49-F238E27FC236}">
                  <a16:creationId xmlns:a16="http://schemas.microsoft.com/office/drawing/2014/main" id="{5DBB8030-88CC-2A8F-D66D-694488E3A22D}"/>
                </a:ext>
              </a:extLst>
            </p:cNvPr>
            <p:cNvCxnSpPr>
              <a:cxnSpLocks/>
            </p:cNvCxnSpPr>
            <p:nvPr/>
          </p:nvCxnSpPr>
          <p:spPr>
            <a:xfrm flipV="1">
              <a:off x="7106497" y="2017247"/>
              <a:ext cx="576064" cy="21602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pic>
        <p:nvPicPr>
          <p:cNvPr id="11" name="Picture 10" descr="A close-up of a machine&#10;&#10;Description automatically generated">
            <a:extLst>
              <a:ext uri="{FF2B5EF4-FFF2-40B4-BE49-F238E27FC236}">
                <a16:creationId xmlns:a16="http://schemas.microsoft.com/office/drawing/2014/main" id="{564AC3CD-E1F1-BB22-ACCE-B6C0538BFF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3104" y="3483045"/>
            <a:ext cx="1795988" cy="2394651"/>
          </a:xfrm>
          <a:prstGeom prst="rect">
            <a:avLst/>
          </a:prstGeom>
        </p:spPr>
      </p:pic>
      <p:pic>
        <p:nvPicPr>
          <p:cNvPr id="14" name="Picture 13" descr="A close-up of a metal object&#10;&#10;Description automatically generated">
            <a:extLst>
              <a:ext uri="{FF2B5EF4-FFF2-40B4-BE49-F238E27FC236}">
                <a16:creationId xmlns:a16="http://schemas.microsoft.com/office/drawing/2014/main" id="{7FCD6F0D-4DFA-B020-D0B4-753049FBD3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07261" y="4354048"/>
            <a:ext cx="1950062" cy="1523648"/>
          </a:xfrm>
          <a:prstGeom prst="rect">
            <a:avLst/>
          </a:prstGeom>
        </p:spPr>
      </p:pic>
      <p:sp>
        <p:nvSpPr>
          <p:cNvPr id="19" name="TextBox 18">
            <a:extLst>
              <a:ext uri="{FF2B5EF4-FFF2-40B4-BE49-F238E27FC236}">
                <a16:creationId xmlns:a16="http://schemas.microsoft.com/office/drawing/2014/main" id="{8306A46D-D252-0E60-61CA-446E0D91F77C}"/>
              </a:ext>
            </a:extLst>
          </p:cNvPr>
          <p:cNvSpPr txBox="1"/>
          <p:nvPr/>
        </p:nvSpPr>
        <p:spPr>
          <a:xfrm>
            <a:off x="5164663" y="5910558"/>
            <a:ext cx="1907704" cy="230832"/>
          </a:xfrm>
          <a:prstGeom prst="rect">
            <a:avLst/>
          </a:prstGeom>
          <a:noFill/>
        </p:spPr>
        <p:txBody>
          <a:bodyPr wrap="square" rtlCol="0">
            <a:spAutoFit/>
          </a:bodyPr>
          <a:lstStyle/>
          <a:p>
            <a:pPr algn="ctr"/>
            <a:r>
              <a:rPr lang="en-US" sz="900">
                <a:solidFill>
                  <a:schemeClr val="accent5"/>
                </a:solidFill>
              </a:rPr>
              <a:t>Manual HPR introduced at Zanon</a:t>
            </a:r>
            <a:endParaRPr lang="en-US" sz="900" dirty="0">
              <a:solidFill>
                <a:schemeClr val="accent5"/>
              </a:solidFill>
            </a:endParaRPr>
          </a:p>
        </p:txBody>
      </p:sp>
      <p:sp>
        <p:nvSpPr>
          <p:cNvPr id="21" name="TextBox 20">
            <a:extLst>
              <a:ext uri="{FF2B5EF4-FFF2-40B4-BE49-F238E27FC236}">
                <a16:creationId xmlns:a16="http://schemas.microsoft.com/office/drawing/2014/main" id="{D3D8468D-9791-75D3-3CD9-2DC64D867E69}"/>
              </a:ext>
            </a:extLst>
          </p:cNvPr>
          <p:cNvSpPr txBox="1"/>
          <p:nvPr/>
        </p:nvSpPr>
        <p:spPr>
          <a:xfrm>
            <a:off x="6996579" y="5910558"/>
            <a:ext cx="1907704" cy="230832"/>
          </a:xfrm>
          <a:prstGeom prst="rect">
            <a:avLst/>
          </a:prstGeom>
          <a:noFill/>
        </p:spPr>
        <p:txBody>
          <a:bodyPr wrap="square" rtlCol="0">
            <a:spAutoFit/>
          </a:bodyPr>
          <a:lstStyle/>
          <a:p>
            <a:pPr algn="ctr"/>
            <a:r>
              <a:rPr lang="en-US" sz="900">
                <a:solidFill>
                  <a:schemeClr val="accent5"/>
                </a:solidFill>
              </a:rPr>
              <a:t>No discoloration visible now</a:t>
            </a:r>
            <a:endParaRPr lang="en-US" sz="900" dirty="0">
              <a:solidFill>
                <a:schemeClr val="accent5"/>
              </a:solidFill>
            </a:endParaRPr>
          </a:p>
        </p:txBody>
      </p:sp>
      <p:pic>
        <p:nvPicPr>
          <p:cNvPr id="25" name="Picture 24" descr="A close up of a camera lens&#10;&#10;Description automatically generated with medium confidence">
            <a:extLst>
              <a:ext uri="{FF2B5EF4-FFF2-40B4-BE49-F238E27FC236}">
                <a16:creationId xmlns:a16="http://schemas.microsoft.com/office/drawing/2014/main" id="{0FB5FB75-5911-DB55-49F6-70839C7D1F1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81600" y="1289659"/>
            <a:ext cx="1923659" cy="1604338"/>
          </a:xfrm>
          <a:prstGeom prst="rect">
            <a:avLst/>
          </a:prstGeom>
        </p:spPr>
      </p:pic>
      <p:cxnSp>
        <p:nvCxnSpPr>
          <p:cNvPr id="26" name="Straight Arrow Connector 25">
            <a:extLst>
              <a:ext uri="{FF2B5EF4-FFF2-40B4-BE49-F238E27FC236}">
                <a16:creationId xmlns:a16="http://schemas.microsoft.com/office/drawing/2014/main" id="{AFB33133-4E3D-4655-B3B0-A8C2823964F2}"/>
              </a:ext>
            </a:extLst>
          </p:cNvPr>
          <p:cNvCxnSpPr>
            <a:cxnSpLocks/>
          </p:cNvCxnSpPr>
          <p:nvPr/>
        </p:nvCxnSpPr>
        <p:spPr>
          <a:xfrm>
            <a:off x="5925144" y="1591907"/>
            <a:ext cx="409776" cy="20897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2" name="Straight Arrow Connector 31">
            <a:extLst>
              <a:ext uri="{FF2B5EF4-FFF2-40B4-BE49-F238E27FC236}">
                <a16:creationId xmlns:a16="http://schemas.microsoft.com/office/drawing/2014/main" id="{644BE428-2FD2-7E62-8FFA-A0554C6E2F9E}"/>
              </a:ext>
            </a:extLst>
          </p:cNvPr>
          <p:cNvCxnSpPr>
            <a:cxnSpLocks/>
          </p:cNvCxnSpPr>
          <p:nvPr/>
        </p:nvCxnSpPr>
        <p:spPr>
          <a:xfrm>
            <a:off x="5806611" y="1778173"/>
            <a:ext cx="409776" cy="20897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3" name="Straight Arrow Connector 32">
            <a:extLst>
              <a:ext uri="{FF2B5EF4-FFF2-40B4-BE49-F238E27FC236}">
                <a16:creationId xmlns:a16="http://schemas.microsoft.com/office/drawing/2014/main" id="{33A9EFC0-A40B-F0B6-3553-0B9BF97064D6}"/>
              </a:ext>
            </a:extLst>
          </p:cNvPr>
          <p:cNvCxnSpPr>
            <a:cxnSpLocks/>
          </p:cNvCxnSpPr>
          <p:nvPr/>
        </p:nvCxnSpPr>
        <p:spPr>
          <a:xfrm>
            <a:off x="5772744" y="2032173"/>
            <a:ext cx="409776" cy="20897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B99E4C24-2B3B-3234-63A2-A7355E157E2E}"/>
              </a:ext>
            </a:extLst>
          </p:cNvPr>
          <p:cNvSpPr txBox="1"/>
          <p:nvPr/>
        </p:nvSpPr>
        <p:spPr>
          <a:xfrm>
            <a:off x="6761496" y="30109"/>
            <a:ext cx="2401988" cy="369332"/>
          </a:xfrm>
          <a:prstGeom prst="rect">
            <a:avLst/>
          </a:prstGeom>
          <a:noFill/>
        </p:spPr>
        <p:txBody>
          <a:bodyPr wrap="square" rtlCol="0">
            <a:spAutoFit/>
          </a:bodyPr>
          <a:lstStyle/>
          <a:p>
            <a:pPr algn="ctr"/>
            <a:r>
              <a:rPr lang="en-US" i="1"/>
              <a:t>Courtesy of Zanon</a:t>
            </a:r>
            <a:endParaRPr lang="en-US" i="1" dirty="0"/>
          </a:p>
        </p:txBody>
      </p:sp>
    </p:spTree>
    <p:extLst>
      <p:ext uri="{BB962C8B-B14F-4D97-AF65-F5344CB8AC3E}">
        <p14:creationId xmlns:p14="http://schemas.microsoft.com/office/powerpoint/2010/main" val="42715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D36FFE-4950-18A7-3DEB-B7260D58451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267200" y="730625"/>
            <a:ext cx="4876800" cy="2932982"/>
          </a:xfrm>
          <a:prstGeom prst="rect">
            <a:avLst/>
          </a:prstGeom>
        </p:spPr>
      </p:pic>
      <p:sp>
        <p:nvSpPr>
          <p:cNvPr id="4" name="Slide Number Placeholder 3">
            <a:extLst>
              <a:ext uri="{FF2B5EF4-FFF2-40B4-BE49-F238E27FC236}">
                <a16:creationId xmlns:a16="http://schemas.microsoft.com/office/drawing/2014/main" id="{41750276-2A15-A743-F8FA-B3789269332F}"/>
              </a:ext>
            </a:extLst>
          </p:cNvPr>
          <p:cNvSpPr>
            <a:spLocks noGrp="1"/>
          </p:cNvSpPr>
          <p:nvPr>
            <p:ph type="sldNum" sz="quarter" idx="12"/>
          </p:nvPr>
        </p:nvSpPr>
        <p:spPr/>
        <p:txBody>
          <a:bodyPr/>
          <a:lstStyle/>
          <a:p>
            <a:pPr>
              <a:defRPr/>
            </a:pPr>
            <a:fld id="{BFDCA1C4-9514-7B4F-976F-D92F7E296653}" type="slidenum">
              <a:rPr lang="fr-FR">
                <a:solidFill>
                  <a:prstClr val="white"/>
                </a:solidFill>
                <a:latin typeface="Arial"/>
              </a:rPr>
              <a:pPr>
                <a:defRPr/>
              </a:pPr>
              <a:t>9</a:t>
            </a:fld>
            <a:endParaRPr lang="fr-FR">
              <a:solidFill>
                <a:prstClr val="white"/>
              </a:solidFill>
              <a:latin typeface="Arial"/>
            </a:endParaRPr>
          </a:p>
        </p:txBody>
      </p:sp>
      <p:sp>
        <p:nvSpPr>
          <p:cNvPr id="8" name="Title 1">
            <a:extLst>
              <a:ext uri="{FF2B5EF4-FFF2-40B4-BE49-F238E27FC236}">
                <a16:creationId xmlns:a16="http://schemas.microsoft.com/office/drawing/2014/main" id="{C28BE680-23CA-63C7-F9A0-CEEBC095E1D8}"/>
              </a:ext>
            </a:extLst>
          </p:cNvPr>
          <p:cNvSpPr>
            <a:spLocks noGrp="1"/>
          </p:cNvSpPr>
          <p:nvPr>
            <p:ph type="title"/>
          </p:nvPr>
        </p:nvSpPr>
        <p:spPr>
          <a:xfrm>
            <a:off x="857250" y="222000"/>
            <a:ext cx="7429500" cy="540000"/>
          </a:xfrm>
        </p:spPr>
        <p:txBody>
          <a:bodyPr/>
          <a:lstStyle/>
          <a:p>
            <a:r>
              <a:rPr lang="en-US"/>
              <a:t>Cavity Fabrication Status at Zanon</a:t>
            </a:r>
            <a:endParaRPr lang="en-US" dirty="0"/>
          </a:p>
        </p:txBody>
      </p:sp>
      <p:pic>
        <p:nvPicPr>
          <p:cNvPr id="15" name="Picture 14">
            <a:extLst>
              <a:ext uri="{FF2B5EF4-FFF2-40B4-BE49-F238E27FC236}">
                <a16:creationId xmlns:a16="http://schemas.microsoft.com/office/drawing/2014/main" id="{82856EB3-46D7-0BEF-5A3F-D52045E3A1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2" name="Content Placeholder 2">
            <a:extLst>
              <a:ext uri="{FF2B5EF4-FFF2-40B4-BE49-F238E27FC236}">
                <a16:creationId xmlns:a16="http://schemas.microsoft.com/office/drawing/2014/main" id="{03B57CB0-7605-4713-A934-04D42497B115}"/>
              </a:ext>
            </a:extLst>
          </p:cNvPr>
          <p:cNvSpPr>
            <a:spLocks noGrp="1"/>
          </p:cNvSpPr>
          <p:nvPr>
            <p:ph idx="1"/>
          </p:nvPr>
        </p:nvSpPr>
        <p:spPr>
          <a:xfrm>
            <a:off x="304800" y="990600"/>
            <a:ext cx="3886200" cy="5220004"/>
          </a:xfrm>
        </p:spPr>
        <p:txBody>
          <a:bodyPr>
            <a:normAutofit fontScale="92500" lnSpcReduction="20000"/>
          </a:bodyPr>
          <a:lstStyle/>
          <a:p>
            <a:pPr>
              <a:lnSpc>
                <a:spcPct val="120000"/>
              </a:lnSpc>
            </a:pPr>
            <a:r>
              <a:rPr lang="en-US" sz="1800"/>
              <a:t>First </a:t>
            </a:r>
            <a:r>
              <a:rPr lang="en-US" sz="1800" dirty="0"/>
              <a:t>two series NRFD03 &amp; NRFD04 are undergoing </a:t>
            </a:r>
            <a:r>
              <a:rPr lang="en-US" sz="1800"/>
              <a:t>trim-tune operations (see plot and pictures). Cavity length, cavity geometry, and frequency all need to be achieved at the end.</a:t>
            </a:r>
          </a:p>
          <a:p>
            <a:pPr>
              <a:lnSpc>
                <a:spcPct val="120000"/>
              </a:lnSpc>
            </a:pPr>
            <a:r>
              <a:rPr lang="en-US" sz="1800"/>
              <a:t>NRFD04 was presenting non-standard behavior after the first cut (frequency reduction after cut versus expected frequency increase). After reshaping, the following cut was as expected. </a:t>
            </a:r>
          </a:p>
          <a:p>
            <a:pPr>
              <a:lnSpc>
                <a:spcPct val="120000"/>
              </a:lnSpc>
            </a:pPr>
            <a:r>
              <a:rPr lang="en-US" sz="1800"/>
              <a:t>Final welds will be completed later this month. </a:t>
            </a:r>
          </a:p>
          <a:p>
            <a:pPr>
              <a:lnSpc>
                <a:spcPct val="120000"/>
              </a:lnSpc>
            </a:pPr>
            <a:r>
              <a:rPr lang="en-US" sz="1800"/>
              <a:t>All components for series cavities were produced in parallel. Deliveries are expected to ramp up dramatically in the next 6 months.</a:t>
            </a:r>
            <a:endParaRPr lang="en-US" sz="1800" dirty="0"/>
          </a:p>
        </p:txBody>
      </p:sp>
      <p:pic>
        <p:nvPicPr>
          <p:cNvPr id="5" name="Picture 4" descr="A group of metal pipes&#10;&#10;Description automatically generated">
            <a:extLst>
              <a:ext uri="{FF2B5EF4-FFF2-40B4-BE49-F238E27FC236}">
                <a16:creationId xmlns:a16="http://schemas.microsoft.com/office/drawing/2014/main" id="{584E6C3E-8688-B0F0-91C8-5BF91F66542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0800000">
            <a:off x="6205595" y="3855639"/>
            <a:ext cx="2684853" cy="1925443"/>
          </a:xfrm>
          <a:prstGeom prst="rect">
            <a:avLst/>
          </a:prstGeom>
        </p:spPr>
      </p:pic>
      <p:pic>
        <p:nvPicPr>
          <p:cNvPr id="7" name="Picture 6" descr="A metal container on a table&#10;&#10;Description automatically generated">
            <a:extLst>
              <a:ext uri="{FF2B5EF4-FFF2-40B4-BE49-F238E27FC236}">
                <a16:creationId xmlns:a16="http://schemas.microsoft.com/office/drawing/2014/main" id="{08459040-9578-7830-2FA8-040BC97D339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4399302" y="3995671"/>
            <a:ext cx="1925442" cy="1629612"/>
          </a:xfrm>
          <a:prstGeom prst="rect">
            <a:avLst/>
          </a:prstGeom>
        </p:spPr>
      </p:pic>
      <p:sp>
        <p:nvSpPr>
          <p:cNvPr id="18" name="TextBox 17">
            <a:extLst>
              <a:ext uri="{FF2B5EF4-FFF2-40B4-BE49-F238E27FC236}">
                <a16:creationId xmlns:a16="http://schemas.microsoft.com/office/drawing/2014/main" id="{07C4308B-CCEB-EC31-4081-864D301B479A}"/>
              </a:ext>
            </a:extLst>
          </p:cNvPr>
          <p:cNvSpPr txBox="1"/>
          <p:nvPr/>
        </p:nvSpPr>
        <p:spPr>
          <a:xfrm>
            <a:off x="5257800" y="2820403"/>
            <a:ext cx="1303842" cy="253916"/>
          </a:xfrm>
          <a:prstGeom prst="rect">
            <a:avLst/>
          </a:prstGeom>
          <a:noFill/>
        </p:spPr>
        <p:txBody>
          <a:bodyPr wrap="square" rtlCol="0">
            <a:spAutoFit/>
          </a:bodyPr>
          <a:lstStyle/>
          <a:p>
            <a:r>
              <a:rPr lang="en-US" sz="1050" i="1"/>
              <a:t>Plot by T. Posos</a:t>
            </a:r>
          </a:p>
        </p:txBody>
      </p:sp>
      <p:sp>
        <p:nvSpPr>
          <p:cNvPr id="6" name="Footer Placeholder 4">
            <a:extLst>
              <a:ext uri="{FF2B5EF4-FFF2-40B4-BE49-F238E27FC236}">
                <a16:creationId xmlns:a16="http://schemas.microsoft.com/office/drawing/2014/main" id="{0C86FA18-6907-41B9-7CEB-3A601B1ED965}"/>
              </a:ext>
            </a:extLst>
          </p:cNvPr>
          <p:cNvSpPr>
            <a:spLocks noGrp="1"/>
          </p:cNvSpPr>
          <p:nvPr>
            <p:ph type="ftr" sz="quarter" idx="3"/>
          </p:nvPr>
        </p:nvSpPr>
        <p:spPr>
          <a:xfrm>
            <a:off x="1907704" y="6356350"/>
            <a:ext cx="6550800" cy="360000"/>
          </a:xfrm>
        </p:spPr>
        <p:txBody>
          <a:bodyPr/>
          <a:lstStyle/>
          <a:p>
            <a:r>
              <a:rPr lang="en-US"/>
              <a:t>14th HL-LHC Collaboration Meeting – Genova, 7th October 2024</a:t>
            </a:r>
            <a:endParaRPr lang="en-GB" dirty="0"/>
          </a:p>
        </p:txBody>
      </p:sp>
      <p:sp>
        <p:nvSpPr>
          <p:cNvPr id="3" name="TextBox 2">
            <a:extLst>
              <a:ext uri="{FF2B5EF4-FFF2-40B4-BE49-F238E27FC236}">
                <a16:creationId xmlns:a16="http://schemas.microsoft.com/office/drawing/2014/main" id="{8825D598-D8DE-02BB-B269-1101314DBD7A}"/>
              </a:ext>
            </a:extLst>
          </p:cNvPr>
          <p:cNvSpPr txBox="1"/>
          <p:nvPr/>
        </p:nvSpPr>
        <p:spPr>
          <a:xfrm>
            <a:off x="4548861" y="5778148"/>
            <a:ext cx="4371995" cy="276999"/>
          </a:xfrm>
          <a:prstGeom prst="rect">
            <a:avLst/>
          </a:prstGeom>
          <a:noFill/>
        </p:spPr>
        <p:txBody>
          <a:bodyPr wrap="square" rtlCol="0">
            <a:spAutoFit/>
          </a:bodyPr>
          <a:lstStyle/>
          <a:p>
            <a:pPr algn="ctr"/>
            <a:r>
              <a:rPr lang="en-US" sz="1200">
                <a:solidFill>
                  <a:schemeClr val="accent5"/>
                </a:solidFill>
              </a:rPr>
              <a:t>Some Components of Series #3 and #4 ready for trim-tuning </a:t>
            </a:r>
            <a:endParaRPr lang="en-US" sz="1200" dirty="0">
              <a:solidFill>
                <a:schemeClr val="accent5"/>
              </a:solidFill>
            </a:endParaRPr>
          </a:p>
        </p:txBody>
      </p:sp>
      <p:sp>
        <p:nvSpPr>
          <p:cNvPr id="10" name="TextBox 9">
            <a:extLst>
              <a:ext uri="{FF2B5EF4-FFF2-40B4-BE49-F238E27FC236}">
                <a16:creationId xmlns:a16="http://schemas.microsoft.com/office/drawing/2014/main" id="{39FC2972-300C-AF01-F94F-0F7A483B1DBB}"/>
              </a:ext>
            </a:extLst>
          </p:cNvPr>
          <p:cNvSpPr txBox="1"/>
          <p:nvPr/>
        </p:nvSpPr>
        <p:spPr>
          <a:xfrm>
            <a:off x="6205595" y="0"/>
            <a:ext cx="2957889" cy="307777"/>
          </a:xfrm>
          <a:prstGeom prst="rect">
            <a:avLst/>
          </a:prstGeom>
          <a:noFill/>
        </p:spPr>
        <p:txBody>
          <a:bodyPr wrap="square" rtlCol="0">
            <a:spAutoFit/>
          </a:bodyPr>
          <a:lstStyle/>
          <a:p>
            <a:pPr algn="ctr"/>
            <a:r>
              <a:rPr lang="en-US" sz="1400" i="1">
                <a:sym typeface="Wingdings" pitchFamily="2" charset="2"/>
              </a:rPr>
              <a:t> </a:t>
            </a:r>
            <a:r>
              <a:rPr lang="en-US" sz="1400" i="1"/>
              <a:t>See Talk by M. Narduzzi - FNAL</a:t>
            </a:r>
            <a:endParaRPr lang="en-US" sz="1400" i="1" dirty="0"/>
          </a:p>
        </p:txBody>
      </p:sp>
    </p:spTree>
    <p:extLst>
      <p:ext uri="{BB962C8B-B14F-4D97-AF65-F5344CB8AC3E}">
        <p14:creationId xmlns:p14="http://schemas.microsoft.com/office/powerpoint/2010/main" val="671264220"/>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0F49691C-A3E4-F740-A3DA-F906252B86CB}" vid="{D09FA974-7DC8-B04E-B534-C4899954C4E1}"/>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Props1.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2.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8EF391-2BAD-45F4-B22E-736040720C99}">
  <ds:schemaRefs>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8946e33d-fd2f-4ae4-8ee9-d90c129cdf9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Thème Office</Template>
  <TotalTime>47754</TotalTime>
  <Words>2123</Words>
  <Application>Microsoft Macintosh PowerPoint</Application>
  <PresentationFormat>On-screen Show (4:3)</PresentationFormat>
  <Paragraphs>277</Paragraphs>
  <Slides>21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Times New Roman</vt:lpstr>
      <vt:lpstr>Wingdings</vt:lpstr>
      <vt:lpstr>Thème Office</vt:lpstr>
      <vt:lpstr>RFD Crab Cavity Contribution from the U.S. Status, Issues and Delivery Dates</vt:lpstr>
      <vt:lpstr>Outline</vt:lpstr>
      <vt:lpstr>Scope and Deliverables</vt:lpstr>
      <vt:lpstr>One Year in Summary</vt:lpstr>
      <vt:lpstr>Cold Test Records Best Result for Each Cavity</vt:lpstr>
      <vt:lpstr>Pre-Series #2 (NRFD02) Test Results</vt:lpstr>
      <vt:lpstr>BCP Issues at Zanon</vt:lpstr>
      <vt:lpstr>HPR Issues at Zanon</vt:lpstr>
      <vt:lpstr>Cavity Fabrication Status at Zanon</vt:lpstr>
      <vt:lpstr>It Was a Year of Visual Inspections…</vt:lpstr>
      <vt:lpstr>Fabrication Challenges at Zanon</vt:lpstr>
      <vt:lpstr>HOMs Fabrication at JLab</vt:lpstr>
      <vt:lpstr>Production Status</vt:lpstr>
      <vt:lpstr>Production Schedule</vt:lpstr>
      <vt:lpstr>Prototype Jacketing at Zanon</vt:lpstr>
      <vt:lpstr>Jacketing of Pre-Series + Series</vt:lpstr>
      <vt:lpstr>Acceptance of RFD cavities</vt:lpstr>
      <vt:lpstr>Recommendations from DOE Review</vt:lpstr>
      <vt:lpstr>RFD Tests and Delivery Dates</vt:lpstr>
      <vt:lpstr>Summary</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AUP Update – 19th March 2021</dc:title>
  <dc:creator>Leonardo Ristori</dc:creator>
  <cp:lastModifiedBy>Leonardo Ristori</cp:lastModifiedBy>
  <cp:revision>100</cp:revision>
  <cp:lastPrinted>2018-05-26T23:25:07Z</cp:lastPrinted>
  <dcterms:created xsi:type="dcterms:W3CDTF">2021-03-19T14:38:40Z</dcterms:created>
  <dcterms:modified xsi:type="dcterms:W3CDTF">2024-10-07T10:06:28Z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