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3" r:id="rId5"/>
    <p:sldId id="264" r:id="rId6"/>
    <p:sldId id="267" r:id="rId7"/>
    <p:sldId id="268" r:id="rId8"/>
    <p:sldId id="266" r:id="rId9"/>
    <p:sldId id="2182" r:id="rId10"/>
    <p:sldId id="269" r:id="rId11"/>
    <p:sldId id="2174" r:id="rId12"/>
    <p:sldId id="2178" r:id="rId13"/>
    <p:sldId id="2183" r:id="rId14"/>
    <p:sldId id="2179" r:id="rId15"/>
    <p:sldId id="2169" r:id="rId16"/>
    <p:sldId id="2155" r:id="rId17"/>
    <p:sldId id="2176" r:id="rId18"/>
    <p:sldId id="2180" r:id="rId19"/>
    <p:sldId id="2171" r:id="rId20"/>
    <p:sldId id="2170" r:id="rId21"/>
    <p:sldId id="2181" r:id="rId22"/>
    <p:sldId id="2152" r:id="rId23"/>
    <p:sldId id="2148" r:id="rId24"/>
    <p:sldId id="2157" r:id="rId25"/>
    <p:sldId id="2172" r:id="rId26"/>
    <p:sldId id="2173" r:id="rId27"/>
    <p:sldId id="2175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C19BE4-5E5F-4043-A502-330C4A4D6A7A}">
          <p14:sldIdLst>
            <p14:sldId id="263"/>
            <p14:sldId id="264"/>
            <p14:sldId id="267"/>
            <p14:sldId id="268"/>
            <p14:sldId id="266"/>
            <p14:sldId id="2182"/>
            <p14:sldId id="269"/>
            <p14:sldId id="2174"/>
            <p14:sldId id="2178"/>
            <p14:sldId id="2183"/>
            <p14:sldId id="2179"/>
            <p14:sldId id="2169"/>
            <p14:sldId id="2155"/>
            <p14:sldId id="2176"/>
            <p14:sldId id="2180"/>
            <p14:sldId id="2171"/>
            <p14:sldId id="2170"/>
            <p14:sldId id="2181"/>
            <p14:sldId id="2152"/>
            <p14:sldId id="2148"/>
            <p14:sldId id="2157"/>
            <p14:sldId id="2172"/>
            <p14:sldId id="2173"/>
            <p14:sldId id="21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e Narduzzi" initials="MN" lastIdx="6" clrIdx="0">
    <p:extLst>
      <p:ext uri="{19B8F6BF-5375-455C-9EA6-DF929625EA0E}">
        <p15:presenceInfo xmlns:p15="http://schemas.microsoft.com/office/powerpoint/2012/main" userId="S::manuele@services.fnal.gov::1628c2cd-2faf-40d7-8c0f-ce2c354a9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0000"/>
    <a:srgbClr val="BD00BD"/>
    <a:srgbClr val="00BDBD"/>
    <a:srgbClr val="FF4D4D"/>
    <a:srgbClr val="41C8F4"/>
    <a:srgbClr val="D24D79"/>
    <a:srgbClr val="FFA64D"/>
    <a:srgbClr val="7F7F7F"/>
    <a:srgbClr val="5FB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5" autoAdjust="0"/>
    <p:restoredTop sz="96344" autoAdjust="0"/>
  </p:normalViewPr>
  <p:slideViewPr>
    <p:cSldViewPr snapToGrid="0">
      <p:cViewPr>
        <p:scale>
          <a:sx n="80" d="100"/>
          <a:sy n="80" d="100"/>
        </p:scale>
        <p:origin x="816" y="156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err="1"/>
              <a:t>Author(s</a:t>
            </a:r>
            <a:r>
              <a:rPr lang="en-GB" noProof="0"/>
              <a:t>)  - Arial 20 pt – </a:t>
            </a:r>
            <a:r>
              <a:rPr lang="en-GB" noProof="0" err="1"/>
              <a:t>HiLumi</a:t>
            </a:r>
            <a:r>
              <a:rPr lang="en-GB" noProof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/>
              <a:t>Click to modify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BD6A6712-6263-4A7A-B0A5-06051726ACA2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36452-9555-42C0-B542-DA2FA5B78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9963101E-F7C3-4427-B7E9-C212D55B64B5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F0CA5-9E7A-4F8F-85CF-884754A46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F8DAFF7E-FCF0-4375-B9C7-CE048D4A360D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47BC14-0878-4A1D-9874-286CD05BB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3056F50-4D7F-414C-B81E-B41F84E42B18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7D20B-AED3-46D6-A73F-BAD9E0DD0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C750699B-2ACB-4A25-9AB2-B232A577A90F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CB2630-91BE-4AB5-9E74-BFDBB9CD3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6188DE3-6C59-40AC-9E96-105925948155}"/>
              </a:ext>
            </a:extLst>
          </p:cNvPr>
          <p:cNvSpPr>
            <a:spLocks noGrp="1"/>
          </p:cNvSpPr>
          <p:nvPr userDrawn="1"/>
        </p:nvSpPr>
        <p:spPr>
          <a:xfrm>
            <a:off x="3231139" y="6535450"/>
            <a:ext cx="5300861" cy="2635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14</a:t>
            </a:r>
            <a:r>
              <a:rPr lang="en-US" sz="1200" baseline="30000" dirty="0"/>
              <a:t>th</a:t>
            </a:r>
            <a:r>
              <a:rPr lang="en-US" sz="1200" dirty="0"/>
              <a:t> HL-LHC Collaboration Meeting.  – Oct. 7</a:t>
            </a:r>
            <a:r>
              <a:rPr lang="en-US" sz="1200" baseline="30000" dirty="0"/>
              <a:t>th</a:t>
            </a:r>
            <a:r>
              <a:rPr lang="en-US" sz="1200" dirty="0"/>
              <a:t>–10</a:t>
            </a:r>
            <a:r>
              <a:rPr lang="en-US" sz="1200" baseline="30000" dirty="0"/>
              <a:t>th</a:t>
            </a:r>
            <a:r>
              <a:rPr lang="en-US" sz="1200" dirty="0"/>
              <a:t> 2024</a:t>
            </a:r>
            <a:endParaRPr lang="en-GB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sv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855108"/>
            <a:ext cx="9144000" cy="1981072"/>
          </a:xfrm>
        </p:spPr>
        <p:txBody>
          <a:bodyPr/>
          <a:lstStyle/>
          <a:p>
            <a:pPr algn="ctr"/>
            <a:r>
              <a:rPr lang="en-US" sz="3200" dirty="0"/>
              <a:t>RFD Pre-series Testing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985846"/>
            <a:ext cx="6480000" cy="1805354"/>
          </a:xfrm>
        </p:spPr>
        <p:txBody>
          <a:bodyPr>
            <a:normAutofit/>
          </a:bodyPr>
          <a:lstStyle/>
          <a:p>
            <a:r>
              <a:rPr lang="en-GB" dirty="0"/>
              <a:t>A. Castilla, N. </a:t>
            </a:r>
            <a:r>
              <a:rPr lang="en-GB" dirty="0" err="1"/>
              <a:t>Huque</a:t>
            </a:r>
            <a:r>
              <a:rPr lang="en-GB" dirty="0"/>
              <a:t>, P. Owen – Jefferson Lab</a:t>
            </a:r>
          </a:p>
          <a:p>
            <a:r>
              <a:rPr lang="en-GB" dirty="0"/>
              <a:t>S. De Silva, J </a:t>
            </a:r>
            <a:r>
              <a:rPr lang="en-GB" dirty="0" err="1"/>
              <a:t>Delayen</a:t>
            </a:r>
            <a:r>
              <a:rPr lang="en-GB" dirty="0"/>
              <a:t> - ODU</a:t>
            </a:r>
          </a:p>
          <a:p>
            <a:r>
              <a:rPr lang="en-GB" dirty="0"/>
              <a:t>M. Narduzzi, C. </a:t>
            </a:r>
            <a:r>
              <a:rPr lang="en-GB" dirty="0" err="1"/>
              <a:t>Narug</a:t>
            </a:r>
            <a:r>
              <a:rPr lang="en-GB" dirty="0"/>
              <a:t>, L. </a:t>
            </a:r>
            <a:r>
              <a:rPr lang="en-GB" dirty="0" err="1"/>
              <a:t>Ristori</a:t>
            </a:r>
            <a:r>
              <a:rPr lang="en-GB" dirty="0"/>
              <a:t> - FNAL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9CE4975-20E9-4784-BA93-BEBD0BA5A6B2}"/>
              </a:ext>
            </a:extLst>
          </p:cNvPr>
          <p:cNvSpPr>
            <a:spLocks noGrp="1"/>
          </p:cNvSpPr>
          <p:nvPr/>
        </p:nvSpPr>
        <p:spPr>
          <a:xfrm>
            <a:off x="1332000" y="5978962"/>
            <a:ext cx="6480000" cy="349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Meeting.  – Oct. 7</a:t>
            </a:r>
            <a:r>
              <a:rPr lang="en-US" baseline="30000" dirty="0"/>
              <a:t>th</a:t>
            </a:r>
            <a:r>
              <a:rPr lang="en-US" dirty="0"/>
              <a:t>–10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938AC-4492-4838-AF80-818E3FE48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8" y="6309925"/>
            <a:ext cx="2520280" cy="5478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881F-DF65-4DE9-94DE-C0D7D473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NRFD01 – </a:t>
            </a:r>
            <a:r>
              <a:rPr lang="en-US" dirty="0" err="1"/>
              <a:t>Blueing</a:t>
            </a:r>
            <a:r>
              <a:rPr lang="en-US" dirty="0"/>
              <a:t> [2/2]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623457-EFFF-4737-8B47-E87A4B30F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9569"/>
            <a:ext cx="7920000" cy="48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Using the LARP prototype to test our procedure: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FED874-73C1-4A9C-9398-461A159F10A1}"/>
              </a:ext>
            </a:extLst>
          </p:cNvPr>
          <p:cNvGrpSpPr/>
          <p:nvPr/>
        </p:nvGrpSpPr>
        <p:grpSpPr>
          <a:xfrm>
            <a:off x="1125696" y="1573363"/>
            <a:ext cx="6899266" cy="4242904"/>
            <a:chOff x="2579449" y="2171582"/>
            <a:chExt cx="9774629" cy="6011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198A07-889F-40F3-9425-BF2CD4A2B11A}"/>
                </a:ext>
              </a:extLst>
            </p:cNvPr>
            <p:cNvGrpSpPr/>
            <p:nvPr/>
          </p:nvGrpSpPr>
          <p:grpSpPr>
            <a:xfrm>
              <a:off x="2579449" y="2171582"/>
              <a:ext cx="9774629" cy="5118574"/>
              <a:chOff x="2579449" y="2171582"/>
              <a:chExt cx="9774629" cy="51185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15D1797-3D7A-4035-8E3C-967A3EA25864}"/>
                  </a:ext>
                </a:extLst>
              </p:cNvPr>
              <p:cNvGrpSpPr/>
              <p:nvPr/>
            </p:nvGrpSpPr>
            <p:grpSpPr>
              <a:xfrm>
                <a:off x="4960689" y="2171582"/>
                <a:ext cx="7393389" cy="5118574"/>
                <a:chOff x="1976189" y="867729"/>
                <a:chExt cx="7393389" cy="5118574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B878730-F89E-40EF-960E-86C368BFCCE3}"/>
                    </a:ext>
                  </a:extLst>
                </p:cNvPr>
                <p:cNvGrpSpPr/>
                <p:nvPr/>
              </p:nvGrpSpPr>
              <p:grpSpPr>
                <a:xfrm>
                  <a:off x="1976189" y="867729"/>
                  <a:ext cx="7393389" cy="5118574"/>
                  <a:chOff x="1976189" y="1813604"/>
                  <a:chExt cx="7393389" cy="5118574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ED5E363F-B583-48AF-8E4C-36C266D88091}"/>
                      </a:ext>
                    </a:extLst>
                  </p:cNvPr>
                  <p:cNvSpPr/>
                  <p:nvPr/>
                </p:nvSpPr>
                <p:spPr>
                  <a:xfrm>
                    <a:off x="7703050" y="1930735"/>
                    <a:ext cx="1666528" cy="646331"/>
                  </a:xfrm>
                  <a:prstGeom prst="roundRect">
                    <a:avLst/>
                  </a:prstGeom>
                  <a:solidFill>
                    <a:srgbClr val="FFFF00"/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Visual</a:t>
                    </a:r>
                  </a:p>
                </p:txBody>
              </p:sp>
              <p:sp>
                <p:nvSpPr>
                  <p:cNvPr id="29" name="Arrow: Down 28">
                    <a:extLst>
                      <a:ext uri="{FF2B5EF4-FFF2-40B4-BE49-F238E27FC236}">
                        <a16:creationId xmlns:a16="http://schemas.microsoft.com/office/drawing/2014/main" id="{FF01D7F9-CD76-40B7-9AA2-B8E631F36F63}"/>
                      </a:ext>
                    </a:extLst>
                  </p:cNvPr>
                  <p:cNvSpPr/>
                  <p:nvPr/>
                </p:nvSpPr>
                <p:spPr>
                  <a:xfrm rot="14734238">
                    <a:off x="5168488" y="6356114"/>
                    <a:ext cx="432047" cy="720081"/>
                  </a:xfrm>
                  <a:prstGeom prst="downArrow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50871F65-95A7-4131-AAE4-A5123682C494}"/>
                      </a:ext>
                    </a:extLst>
                  </p:cNvPr>
                  <p:cNvGrpSpPr/>
                  <p:nvPr/>
                </p:nvGrpSpPr>
                <p:grpSpPr>
                  <a:xfrm>
                    <a:off x="1976189" y="1930735"/>
                    <a:ext cx="2195188" cy="4336239"/>
                    <a:chOff x="2359322" y="1042322"/>
                    <a:chExt cx="2195188" cy="4336239"/>
                  </a:xfrm>
                  <a:solidFill>
                    <a:schemeClr val="bg1">
                      <a:lumMod val="85000"/>
                    </a:schemeClr>
                  </a:solidFill>
                </p:grpSpPr>
                <p:sp>
                  <p:nvSpPr>
                    <p:cNvPr id="36" name="Rectangle: Rounded Corners 35">
                      <a:extLst>
                        <a:ext uri="{FF2B5EF4-FFF2-40B4-BE49-F238E27FC236}">
                          <a16:creationId xmlns:a16="http://schemas.microsoft.com/office/drawing/2014/main" id="{FF54D2E5-6F85-4243-AFE9-9C50613919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6884" y="1042322"/>
                      <a:ext cx="1887626" cy="646330"/>
                    </a:xfrm>
                    <a:prstGeom prst="roundRect">
                      <a:avLst/>
                    </a:prstGeom>
                    <a:grpFill/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Degreasing</a:t>
                      </a:r>
                    </a:p>
                  </p:txBody>
                </p:sp>
                <p:sp>
                  <p:nvSpPr>
                    <p:cNvPr id="37" name="Rectangle: Rounded Corners 36">
                      <a:extLst>
                        <a:ext uri="{FF2B5EF4-FFF2-40B4-BE49-F238E27FC236}">
                          <a16:creationId xmlns:a16="http://schemas.microsoft.com/office/drawing/2014/main" id="{8896EAAD-3706-4892-B4E6-7B5DC613D1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981" y="2824894"/>
                      <a:ext cx="1944211" cy="646331"/>
                    </a:xfrm>
                    <a:prstGeom prst="roundRect">
                      <a:avLst/>
                    </a:prstGeom>
                    <a:grpFill/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Port rinsing</a:t>
                      </a:r>
                    </a:p>
                  </p:txBody>
                </p:sp>
                <p:sp>
                  <p:nvSpPr>
                    <p:cNvPr id="38" name="Rectangle: Rounded Corners 37">
                      <a:extLst>
                        <a:ext uri="{FF2B5EF4-FFF2-40B4-BE49-F238E27FC236}">
                          <a16:creationId xmlns:a16="http://schemas.microsoft.com/office/drawing/2014/main" id="{8002A5F4-0DC7-47E3-A029-28EF5D582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9322" y="4732230"/>
                      <a:ext cx="2195188" cy="646331"/>
                    </a:xfrm>
                    <a:prstGeom prst="roundRect">
                      <a:avLst/>
                    </a:prstGeom>
                    <a:grpFill/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High Pressure Rinsing</a:t>
                      </a:r>
                    </a:p>
                  </p:txBody>
                </p:sp>
                <p:sp>
                  <p:nvSpPr>
                    <p:cNvPr id="39" name="Arrow: Down 38">
                      <a:extLst>
                        <a:ext uri="{FF2B5EF4-FFF2-40B4-BE49-F238E27FC236}">
                          <a16:creationId xmlns:a16="http://schemas.microsoft.com/office/drawing/2014/main" id="{696C294C-784E-4A31-8BA7-661D37F41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1778" y="1844317"/>
                      <a:ext cx="432049" cy="720079"/>
                    </a:xfrm>
                    <a:prstGeom prst="downArrow">
                      <a:avLst/>
                    </a:prstGeom>
                    <a:grpFill/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 dirty="0"/>
                    </a:p>
                  </p:txBody>
                </p:sp>
                <p:sp>
                  <p:nvSpPr>
                    <p:cNvPr id="40" name="Arrow: Down 39">
                      <a:extLst>
                        <a:ext uri="{FF2B5EF4-FFF2-40B4-BE49-F238E27FC236}">
                          <a16:creationId xmlns:a16="http://schemas.microsoft.com/office/drawing/2014/main" id="{074E923E-698A-410B-A333-13354BFF6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342" y="3739196"/>
                      <a:ext cx="432049" cy="720079"/>
                    </a:xfrm>
                    <a:prstGeom prst="downArrow">
                      <a:avLst/>
                    </a:prstGeom>
                    <a:grpFill/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</p:grp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ED57F29B-5FA1-467F-A839-FD05AC9CCFD5}"/>
                      </a:ext>
                    </a:extLst>
                  </p:cNvPr>
                  <p:cNvSpPr/>
                  <p:nvPr/>
                </p:nvSpPr>
                <p:spPr>
                  <a:xfrm>
                    <a:off x="4839827" y="5460048"/>
                    <a:ext cx="1923675" cy="783478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Cleanroom Assembly</a:t>
                    </a:r>
                  </a:p>
                </p:txBody>
              </p:sp>
              <p:sp>
                <p:nvSpPr>
                  <p:cNvPr id="32" name="Arrow: Down 31">
                    <a:extLst>
                      <a:ext uri="{FF2B5EF4-FFF2-40B4-BE49-F238E27FC236}">
                        <a16:creationId xmlns:a16="http://schemas.microsoft.com/office/drawing/2014/main" id="{1FCFCF0E-5018-45C2-845B-719684E5E0B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585639" y="4627608"/>
                    <a:ext cx="432049" cy="720081"/>
                  </a:xfrm>
                  <a:prstGeom prst="downArrow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33" name="Rectangle: Rounded Corners 32">
                        <a:extLst>
                          <a:ext uri="{FF2B5EF4-FFF2-40B4-BE49-F238E27FC236}">
                            <a16:creationId xmlns:a16="http://schemas.microsoft.com/office/drawing/2014/main" id="{6154CC82-78E2-4D90-B49B-C0FDF2E3A8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1952" y="1813604"/>
                        <a:ext cx="2039416" cy="882379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/>
                            </a:solidFill>
                          </a:rPr>
                          <a:t>48h 120</a:t>
                        </a:r>
                        <a14:m>
                          <m:oMath xmlns:m="http://schemas.openxmlformats.org/officeDocument/2006/math">
                            <m: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℃</m:t>
                            </m:r>
                          </m:oMath>
                        </a14:m>
                        <a:r>
                          <a:rPr lang="en-US" sz="1600" dirty="0">
                            <a:solidFill>
                              <a:schemeClr val="tx1"/>
                            </a:solidFill>
                          </a:rPr>
                          <a:t> Bake (RGA)</a:t>
                        </a:r>
                      </a:p>
                    </p:txBody>
                  </p:sp>
                </mc:Choice>
                <mc:Fallback>
                  <p:sp>
                    <p:nvSpPr>
                      <p:cNvPr id="33" name="Rectangle: Rounded Corners 32">
                        <a:extLst>
                          <a:ext uri="{FF2B5EF4-FFF2-40B4-BE49-F238E27FC236}">
                            <a16:creationId xmlns:a16="http://schemas.microsoft.com/office/drawing/2014/main" id="{6154CC82-78E2-4D90-B49B-C0FDF2E3A8D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781952" y="1813604"/>
                        <a:ext cx="2039416" cy="882379"/>
                      </a:xfrm>
                      <a:prstGeom prst="roundRect">
                        <a:avLst/>
                      </a:prstGeom>
                      <a:blipFill>
                        <a:blip r:embed="rId2"/>
                        <a:stretch>
                          <a:fillRect/>
                        </a:stretch>
                      </a:blipFill>
                      <a:ln w="28575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4" name="Arrow: Down 33">
                    <a:extLst>
                      <a:ext uri="{FF2B5EF4-FFF2-40B4-BE49-F238E27FC236}">
                        <a16:creationId xmlns:a16="http://schemas.microsoft.com/office/drawing/2014/main" id="{D8C64451-F874-4894-9055-6D43E4EBDC7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585637" y="2809320"/>
                    <a:ext cx="432049" cy="720081"/>
                  </a:xfrm>
                  <a:prstGeom prst="downArrow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3896AA90-5963-48A8-9DE7-1B8908C7DDFA}"/>
                      </a:ext>
                    </a:extLst>
                  </p:cNvPr>
                  <p:cNvSpPr/>
                  <p:nvPr/>
                </p:nvSpPr>
                <p:spPr>
                  <a:xfrm>
                    <a:off x="4786443" y="3642736"/>
                    <a:ext cx="2039416" cy="882379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Leak check (RGA)</a:t>
                    </a:r>
                  </a:p>
                </p:txBody>
              </p:sp>
            </p:grpSp>
            <p:sp>
              <p:nvSpPr>
                <p:cNvPr id="27" name="Arrow: Down 26">
                  <a:extLst>
                    <a:ext uri="{FF2B5EF4-FFF2-40B4-BE49-F238E27FC236}">
                      <a16:creationId xmlns:a16="http://schemas.microsoft.com/office/drawing/2014/main" id="{ADCF2B95-D0E3-4910-8BF0-954CF1BB7B4E}"/>
                    </a:ext>
                  </a:extLst>
                </p:cNvPr>
                <p:cNvSpPr/>
                <p:nvPr/>
              </p:nvSpPr>
              <p:spPr>
                <a:xfrm rot="16200000">
                  <a:off x="7054262" y="947985"/>
                  <a:ext cx="432048" cy="720080"/>
                </a:xfrm>
                <a:prstGeom prst="downArrow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E9363DA-0C40-4F7F-9E8E-6B506BDE54C3}"/>
                  </a:ext>
                </a:extLst>
              </p:cNvPr>
              <p:cNvSpPr/>
              <p:nvPr/>
            </p:nvSpPr>
            <p:spPr>
              <a:xfrm>
                <a:off x="2579449" y="2285493"/>
                <a:ext cx="1666529" cy="646331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Visual</a:t>
                </a:r>
              </a:p>
            </p:txBody>
          </p:sp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95AC9AB8-2881-4AC9-B043-B5A910B05B4B}"/>
                  </a:ext>
                </a:extLst>
              </p:cNvPr>
              <p:cNvSpPr/>
              <p:nvPr/>
            </p:nvSpPr>
            <p:spPr>
              <a:xfrm rot="16200000">
                <a:off x="4540395" y="2247639"/>
                <a:ext cx="432047" cy="720080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9406F511-4F41-49AB-AF24-BC7D29773960}"/>
                </a:ext>
              </a:extLst>
            </p:cNvPr>
            <p:cNvSpPr/>
            <p:nvPr/>
          </p:nvSpPr>
          <p:spPr>
            <a:xfrm rot="18476495">
              <a:off x="6239910" y="6785141"/>
              <a:ext cx="432047" cy="720081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6B44A46-ACDF-4420-9248-692C60C5C511}"/>
                </a:ext>
              </a:extLst>
            </p:cNvPr>
            <p:cNvSpPr/>
            <p:nvPr/>
          </p:nvSpPr>
          <p:spPr>
            <a:xfrm>
              <a:off x="6455934" y="7536437"/>
              <a:ext cx="1666528" cy="64633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Visual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D71790-C090-48E3-909C-3BA719A0D68E}"/>
              </a:ext>
            </a:extLst>
          </p:cNvPr>
          <p:cNvGrpSpPr/>
          <p:nvPr/>
        </p:nvGrpSpPr>
        <p:grpSpPr>
          <a:xfrm>
            <a:off x="6226348" y="2290128"/>
            <a:ext cx="2803932" cy="4186872"/>
            <a:chOff x="6226348" y="2290128"/>
            <a:chExt cx="2803932" cy="418687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E1B168-C309-4EC1-A486-E57A0F50CCDD}"/>
                </a:ext>
              </a:extLst>
            </p:cNvPr>
            <p:cNvGrpSpPr/>
            <p:nvPr/>
          </p:nvGrpSpPr>
          <p:grpSpPr>
            <a:xfrm>
              <a:off x="6597981" y="2290128"/>
              <a:ext cx="2432299" cy="2240771"/>
              <a:chOff x="6775018" y="2275575"/>
              <a:chExt cx="2432299" cy="2240771"/>
            </a:xfrm>
          </p:grpSpPr>
          <p:sp>
            <p:nvSpPr>
              <p:cNvPr id="42" name="Text Placeholder 4">
                <a:extLst>
                  <a:ext uri="{FF2B5EF4-FFF2-40B4-BE49-F238E27FC236}">
                    <a16:creationId xmlns:a16="http://schemas.microsoft.com/office/drawing/2014/main" id="{DFC4D76F-BB06-4A6F-BB53-3FED957F2F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5018" y="4171657"/>
                <a:ext cx="2432299" cy="3446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1" dirty="0"/>
                  <a:t>Post-processing</a:t>
                </a:r>
              </a:p>
            </p:txBody>
          </p:sp>
          <p:pic>
            <p:nvPicPr>
              <p:cNvPr id="44" name="Content Placeholder 11">
                <a:extLst>
                  <a:ext uri="{FF2B5EF4-FFF2-40B4-BE49-F238E27FC236}">
                    <a16:creationId xmlns:a16="http://schemas.microsoft.com/office/drawing/2014/main" id="{ECB94716-6F8C-4492-8A51-D9DCAAAAF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631"/>
              <a:stretch/>
            </p:blipFill>
            <p:spPr>
              <a:xfrm>
                <a:off x="6988493" y="2275575"/>
                <a:ext cx="1986460" cy="1704426"/>
              </a:xfrm>
              <a:prstGeom prst="rect">
                <a:avLst/>
              </a:prstGeom>
            </p:spPr>
          </p:pic>
        </p:grpSp>
        <p:sp>
          <p:nvSpPr>
            <p:cNvPr id="47" name="Content Placeholder 17">
              <a:extLst>
                <a:ext uri="{FF2B5EF4-FFF2-40B4-BE49-F238E27FC236}">
                  <a16:creationId xmlns:a16="http://schemas.microsoft.com/office/drawing/2014/main" id="{1D13A08E-42E4-4C39-99C8-1E51E7E83D56}"/>
                </a:ext>
              </a:extLst>
            </p:cNvPr>
            <p:cNvSpPr txBox="1">
              <a:spLocks/>
            </p:cNvSpPr>
            <p:nvPr/>
          </p:nvSpPr>
          <p:spPr>
            <a:xfrm>
              <a:off x="6226348" y="4890153"/>
              <a:ext cx="2652804" cy="158684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0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400" dirty="0"/>
                <a:t>No visible change in the surface after standard cycle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4E39FC-D9F0-4855-9CFA-20526F60E2A6}"/>
              </a:ext>
            </a:extLst>
          </p:cNvPr>
          <p:cNvGrpSpPr/>
          <p:nvPr/>
        </p:nvGrpSpPr>
        <p:grpSpPr>
          <a:xfrm>
            <a:off x="141172" y="2312335"/>
            <a:ext cx="2652804" cy="3684281"/>
            <a:chOff x="141172" y="2312335"/>
            <a:chExt cx="2652804" cy="36842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55A71F-B0B7-4EDB-B0D4-E6A41536E2D8}"/>
                </a:ext>
              </a:extLst>
            </p:cNvPr>
            <p:cNvGrpSpPr/>
            <p:nvPr/>
          </p:nvGrpSpPr>
          <p:grpSpPr>
            <a:xfrm>
              <a:off x="141383" y="2312335"/>
              <a:ext cx="2160606" cy="2220886"/>
              <a:chOff x="115770" y="2116880"/>
              <a:chExt cx="2160606" cy="2220886"/>
            </a:xfrm>
          </p:grpSpPr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515FF3C4-849F-42F2-A56D-C1E4D8CC57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075" y="3977909"/>
                <a:ext cx="2156301" cy="35985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1" dirty="0"/>
                  <a:t>Pre-processing</a:t>
                </a:r>
              </a:p>
            </p:txBody>
          </p:sp>
          <p:pic>
            <p:nvPicPr>
              <p:cNvPr id="43" name="Content Placeholder 9">
                <a:extLst>
                  <a:ext uri="{FF2B5EF4-FFF2-40B4-BE49-F238E27FC236}">
                    <a16:creationId xmlns:a16="http://schemas.microsoft.com/office/drawing/2014/main" id="{BEEF8FD4-3800-4A3C-810D-FD72AD880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3" r="9470"/>
              <a:stretch/>
            </p:blipFill>
            <p:spPr>
              <a:xfrm>
                <a:off x="115770" y="2116880"/>
                <a:ext cx="2156301" cy="1620884"/>
              </a:xfrm>
              <a:prstGeom prst="rect">
                <a:avLst/>
              </a:prstGeom>
            </p:spPr>
          </p:pic>
        </p:grpSp>
        <p:sp>
          <p:nvSpPr>
            <p:cNvPr id="48" name="Content Placeholder 17">
              <a:extLst>
                <a:ext uri="{FF2B5EF4-FFF2-40B4-BE49-F238E27FC236}">
                  <a16:creationId xmlns:a16="http://schemas.microsoft.com/office/drawing/2014/main" id="{DA5E1AFB-1E4A-496A-9BCD-4B8AFE91E509}"/>
                </a:ext>
              </a:extLst>
            </p:cNvPr>
            <p:cNvSpPr txBox="1">
              <a:spLocks/>
            </p:cNvSpPr>
            <p:nvPr/>
          </p:nvSpPr>
          <p:spPr>
            <a:xfrm>
              <a:off x="141172" y="4884074"/>
              <a:ext cx="2652804" cy="111254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0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400" dirty="0"/>
                <a:t>No coloration present prior to the test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68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9C41-49C1-452D-87EB-0131FE68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HPR - Grounding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FFB05-4F84-458A-9463-19CEFFA45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3"/>
          <a:stretch/>
        </p:blipFill>
        <p:spPr>
          <a:xfrm>
            <a:off x="1" y="1836754"/>
            <a:ext cx="5245678" cy="41814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773DB2-4CEC-4214-9DCB-96C83DB2B909}"/>
              </a:ext>
            </a:extLst>
          </p:cNvPr>
          <p:cNvGrpSpPr/>
          <p:nvPr/>
        </p:nvGrpSpPr>
        <p:grpSpPr>
          <a:xfrm>
            <a:off x="1509713" y="3511567"/>
            <a:ext cx="1194864" cy="752475"/>
            <a:chOff x="2347913" y="3986213"/>
            <a:chExt cx="1194864" cy="75247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A216C49-107C-44CC-BDE2-56B84AEB6747}"/>
                </a:ext>
              </a:extLst>
            </p:cNvPr>
            <p:cNvSpPr/>
            <p:nvPr/>
          </p:nvSpPr>
          <p:spPr>
            <a:xfrm>
              <a:off x="2362200" y="3986213"/>
              <a:ext cx="1180577" cy="571500"/>
            </a:xfrm>
            <a:custGeom>
              <a:avLst/>
              <a:gdLst>
                <a:gd name="connsiteX0" fmla="*/ 0 w 1180577"/>
                <a:gd name="connsiteY0" fmla="*/ 571500 h 571500"/>
                <a:gd name="connsiteX1" fmla="*/ 9525 w 1180577"/>
                <a:gd name="connsiteY1" fmla="*/ 476250 h 571500"/>
                <a:gd name="connsiteX2" fmla="*/ 57150 w 1180577"/>
                <a:gd name="connsiteY2" fmla="*/ 400050 h 571500"/>
                <a:gd name="connsiteX3" fmla="*/ 152400 w 1180577"/>
                <a:gd name="connsiteY3" fmla="*/ 300037 h 571500"/>
                <a:gd name="connsiteX4" fmla="*/ 347663 w 1180577"/>
                <a:gd name="connsiteY4" fmla="*/ 204787 h 571500"/>
                <a:gd name="connsiteX5" fmla="*/ 557213 w 1180577"/>
                <a:gd name="connsiteY5" fmla="*/ 123825 h 571500"/>
                <a:gd name="connsiteX6" fmla="*/ 871538 w 1180577"/>
                <a:gd name="connsiteY6" fmla="*/ 47625 h 571500"/>
                <a:gd name="connsiteX7" fmla="*/ 1143000 w 1180577"/>
                <a:gd name="connsiteY7" fmla="*/ 9525 h 571500"/>
                <a:gd name="connsiteX8" fmla="*/ 1171575 w 1180577"/>
                <a:gd name="connsiteY8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0577" h="571500">
                  <a:moveTo>
                    <a:pt x="0" y="571500"/>
                  </a:moveTo>
                  <a:cubicBezTo>
                    <a:pt x="0" y="538162"/>
                    <a:pt x="0" y="504825"/>
                    <a:pt x="9525" y="476250"/>
                  </a:cubicBezTo>
                  <a:cubicBezTo>
                    <a:pt x="19050" y="447675"/>
                    <a:pt x="33338" y="429419"/>
                    <a:pt x="57150" y="400050"/>
                  </a:cubicBezTo>
                  <a:cubicBezTo>
                    <a:pt x="80962" y="370681"/>
                    <a:pt x="103981" y="332581"/>
                    <a:pt x="152400" y="300037"/>
                  </a:cubicBezTo>
                  <a:cubicBezTo>
                    <a:pt x="200819" y="267493"/>
                    <a:pt x="280194" y="234156"/>
                    <a:pt x="347663" y="204787"/>
                  </a:cubicBezTo>
                  <a:cubicBezTo>
                    <a:pt x="415132" y="175418"/>
                    <a:pt x="469901" y="150019"/>
                    <a:pt x="557213" y="123825"/>
                  </a:cubicBezTo>
                  <a:cubicBezTo>
                    <a:pt x="644525" y="97631"/>
                    <a:pt x="773907" y="66675"/>
                    <a:pt x="871538" y="47625"/>
                  </a:cubicBezTo>
                  <a:cubicBezTo>
                    <a:pt x="969169" y="28575"/>
                    <a:pt x="1092994" y="17463"/>
                    <a:pt x="1143000" y="9525"/>
                  </a:cubicBezTo>
                  <a:cubicBezTo>
                    <a:pt x="1193006" y="1587"/>
                    <a:pt x="1182290" y="793"/>
                    <a:pt x="1171575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825EE6-6289-4309-B0A6-EC16705B05A3}"/>
                </a:ext>
              </a:extLst>
            </p:cNvPr>
            <p:cNvSpPr/>
            <p:nvPr/>
          </p:nvSpPr>
          <p:spPr>
            <a:xfrm>
              <a:off x="2347913" y="4404016"/>
              <a:ext cx="1074555" cy="334672"/>
            </a:xfrm>
            <a:custGeom>
              <a:avLst/>
              <a:gdLst>
                <a:gd name="connsiteX0" fmla="*/ 1071562 w 1074555"/>
                <a:gd name="connsiteY0" fmla="*/ 334672 h 334672"/>
                <a:gd name="connsiteX1" fmla="*/ 1066800 w 1074555"/>
                <a:gd name="connsiteY1" fmla="*/ 20347 h 334672"/>
                <a:gd name="connsiteX2" fmla="*/ 1004887 w 1074555"/>
                <a:gd name="connsiteY2" fmla="*/ 29872 h 334672"/>
                <a:gd name="connsiteX3" fmla="*/ 719137 w 1074555"/>
                <a:gd name="connsiteY3" fmla="*/ 77497 h 334672"/>
                <a:gd name="connsiteX4" fmla="*/ 485775 w 1074555"/>
                <a:gd name="connsiteY4" fmla="*/ 125122 h 334672"/>
                <a:gd name="connsiteX5" fmla="*/ 390525 w 1074555"/>
                <a:gd name="connsiteY5" fmla="*/ 167984 h 334672"/>
                <a:gd name="connsiteX6" fmla="*/ 0 w 1074555"/>
                <a:gd name="connsiteY6" fmla="*/ 167984 h 334672"/>
                <a:gd name="connsiteX7" fmla="*/ 33337 w 1074555"/>
                <a:gd name="connsiteY7" fmla="*/ 167984 h 33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4555" h="334672">
                  <a:moveTo>
                    <a:pt x="1071562" y="334672"/>
                  </a:moveTo>
                  <a:cubicBezTo>
                    <a:pt x="1074737" y="202909"/>
                    <a:pt x="1077913" y="71147"/>
                    <a:pt x="1066800" y="20347"/>
                  </a:cubicBezTo>
                  <a:cubicBezTo>
                    <a:pt x="1055687" y="-30453"/>
                    <a:pt x="1004887" y="29872"/>
                    <a:pt x="1004887" y="29872"/>
                  </a:cubicBezTo>
                  <a:lnTo>
                    <a:pt x="719137" y="77497"/>
                  </a:lnTo>
                  <a:cubicBezTo>
                    <a:pt x="632618" y="93372"/>
                    <a:pt x="540544" y="110041"/>
                    <a:pt x="485775" y="125122"/>
                  </a:cubicBezTo>
                  <a:cubicBezTo>
                    <a:pt x="431006" y="140203"/>
                    <a:pt x="471487" y="160840"/>
                    <a:pt x="390525" y="167984"/>
                  </a:cubicBezTo>
                  <a:cubicBezTo>
                    <a:pt x="309563" y="175128"/>
                    <a:pt x="0" y="167984"/>
                    <a:pt x="0" y="167984"/>
                  </a:cubicBezTo>
                  <a:lnTo>
                    <a:pt x="33337" y="167984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E59974-4C81-43B7-982F-D7BB6B75592A}"/>
              </a:ext>
            </a:extLst>
          </p:cNvPr>
          <p:cNvGrpSpPr/>
          <p:nvPr/>
        </p:nvGrpSpPr>
        <p:grpSpPr>
          <a:xfrm>
            <a:off x="3594678" y="2405913"/>
            <a:ext cx="1651000" cy="878641"/>
            <a:chOff x="4432878" y="2880559"/>
            <a:chExt cx="1651000" cy="87864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F80B89-296C-4DFD-8CA2-736CDBF646EC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4533902" y="3249891"/>
              <a:ext cx="724476" cy="509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D98414-63D2-44CF-964B-324B51C7C4D9}"/>
                </a:ext>
              </a:extLst>
            </p:cNvPr>
            <p:cNvSpPr txBox="1"/>
            <p:nvPr/>
          </p:nvSpPr>
          <p:spPr>
            <a:xfrm>
              <a:off x="4432878" y="2880559"/>
              <a:ext cx="1651000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Turning table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B6855B-5898-423B-A930-F58BD54EE246}"/>
              </a:ext>
            </a:extLst>
          </p:cNvPr>
          <p:cNvGrpSpPr/>
          <p:nvPr/>
        </p:nvGrpSpPr>
        <p:grpSpPr>
          <a:xfrm>
            <a:off x="1209433" y="1054022"/>
            <a:ext cx="4036245" cy="1874932"/>
            <a:chOff x="2047633" y="1528668"/>
            <a:chExt cx="4036245" cy="18749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73465A-EA7E-4896-8A50-A1E77B9C407A}"/>
                </a:ext>
              </a:extLst>
            </p:cNvPr>
            <p:cNvGrpSpPr/>
            <p:nvPr/>
          </p:nvGrpSpPr>
          <p:grpSpPr>
            <a:xfrm>
              <a:off x="2047633" y="1853168"/>
              <a:ext cx="3464167" cy="1550432"/>
              <a:chOff x="2047633" y="1853168"/>
              <a:chExt cx="3464167" cy="1550432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876D1F0-8617-4170-88B2-937055830F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7633" y="1854200"/>
                <a:ext cx="1016000" cy="15494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8B85C4B-0981-4019-B28C-21E3F6D71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2900" y="1853168"/>
                <a:ext cx="120166" cy="148852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6EB993F-91A1-4C1E-9FD8-C246A35C1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5533" y="1878568"/>
                <a:ext cx="248626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6076B-597C-4932-AE83-7E3E91D06CC1}"/>
                </a:ext>
              </a:extLst>
            </p:cNvPr>
            <p:cNvSpPr txBox="1"/>
            <p:nvPr/>
          </p:nvSpPr>
          <p:spPr>
            <a:xfrm>
              <a:off x="4432878" y="1528668"/>
              <a:ext cx="1651000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Cage fixing points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683CCB-D202-4164-983D-A60E9B2639DB}"/>
              </a:ext>
            </a:extLst>
          </p:cNvPr>
          <p:cNvGrpSpPr/>
          <p:nvPr/>
        </p:nvGrpSpPr>
        <p:grpSpPr>
          <a:xfrm>
            <a:off x="2616272" y="4119579"/>
            <a:ext cx="2230546" cy="2035051"/>
            <a:chOff x="3372663" y="2686800"/>
            <a:chExt cx="2230546" cy="203505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6B5F2C2-DA84-4C50-9C61-52C3C07EB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2663" y="2686800"/>
              <a:ext cx="1476363" cy="187166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4F9521-7BD8-40EC-8D5F-C2B94A443C83}"/>
                </a:ext>
              </a:extLst>
            </p:cNvPr>
            <p:cNvSpPr txBox="1"/>
            <p:nvPr/>
          </p:nvSpPr>
          <p:spPr>
            <a:xfrm>
              <a:off x="3790146" y="4352519"/>
              <a:ext cx="1813063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Grounding path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F4111AB4-8608-4605-9202-B027FBB179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97789" y="1377187"/>
                <a:ext cx="3025486" cy="477744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200" dirty="0"/>
                  <a:t>The cavity grounding prevents cavity galvanization</a:t>
                </a:r>
              </a:p>
              <a:p>
                <a:endParaRPr lang="en-US" sz="700" dirty="0"/>
              </a:p>
              <a:p>
                <a:r>
                  <a:rPr lang="en-US" sz="2200" dirty="0"/>
                  <a:t>Proper grounding was confirmed by electrical measurements</a:t>
                </a:r>
              </a:p>
              <a:p>
                <a:endParaRPr lang="en-US" sz="700" dirty="0"/>
              </a:p>
              <a:p>
                <a:r>
                  <a:rPr lang="en-US" sz="2200" dirty="0"/>
                  <a:t>There is no indication that the problem initiated in-house</a:t>
                </a:r>
              </a:p>
              <a:p>
                <a:endParaRPr lang="en-US" sz="700" dirty="0"/>
              </a:p>
              <a:p>
                <a:r>
                  <a:rPr lang="en-US" sz="2200" dirty="0"/>
                  <a:t>Visual and RF testing after light BCP of NRFD01 could shed light on correlation between </a:t>
                </a:r>
                <a:r>
                  <a:rPr lang="en-US" sz="2200" dirty="0" err="1"/>
                  <a:t>blueing</a:t>
                </a:r>
                <a:r>
                  <a:rPr lang="en-US" sz="2200" dirty="0"/>
                  <a:t> and compromised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F4111AB4-8608-4605-9202-B027FBB17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97789" y="1377187"/>
                <a:ext cx="3025486" cy="4777443"/>
              </a:xfrm>
              <a:blipFill>
                <a:blip r:embed="rId3"/>
                <a:stretch>
                  <a:fillRect l="-4839" t="-2168" r="-2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7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372D25-9BAB-41BE-B9B3-745E1BC90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4538"/>
                    </a14:imgEffect>
                    <a14:imgEffect>
                      <a14:saturation sat="113000"/>
                    </a14:imgEffect>
                    <a14:imgEffect>
                      <a14:brightnessContrast bright="3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555">
            <a:off x="6093066" y="642361"/>
            <a:ext cx="2978673" cy="4303392"/>
          </a:xfrm>
          <a:custGeom>
            <a:avLst/>
            <a:gdLst>
              <a:gd name="connsiteX0" fmla="*/ 0 w 3534440"/>
              <a:gd name="connsiteY0" fmla="*/ 178324 h 5106327"/>
              <a:gd name="connsiteX1" fmla="*/ 3265314 w 3534440"/>
              <a:gd name="connsiteY1" fmla="*/ 0 h 5106327"/>
              <a:gd name="connsiteX2" fmla="*/ 3534440 w 3534440"/>
              <a:gd name="connsiteY2" fmla="*/ 4928002 h 5106327"/>
              <a:gd name="connsiteX3" fmla="*/ 269127 w 3534440"/>
              <a:gd name="connsiteY3" fmla="*/ 5106327 h 510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4440" h="5106327">
                <a:moveTo>
                  <a:pt x="0" y="178324"/>
                </a:moveTo>
                <a:lnTo>
                  <a:pt x="3265314" y="0"/>
                </a:lnTo>
                <a:lnTo>
                  <a:pt x="3534440" y="4928002"/>
                </a:lnTo>
                <a:lnTo>
                  <a:pt x="269127" y="510632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Tooling: e.g. Hand port rinsing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F857-1604-4C82-BDA3-10D71FF4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092" y="862822"/>
            <a:ext cx="5703168" cy="13457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Side ports are virtually hidden from the high pressure rinse jet</a:t>
            </a:r>
          </a:p>
          <a:p>
            <a:r>
              <a:rPr lang="en-US" dirty="0"/>
              <a:t>Custom tooling designed to safely and thoroughly clean the side ports manually</a:t>
            </a:r>
          </a:p>
          <a:p>
            <a:r>
              <a:rPr lang="en-US" b="1" dirty="0">
                <a:solidFill>
                  <a:srgbClr val="5A5A5A"/>
                </a:solidFill>
              </a:rPr>
              <a:t>New tooling and hardware to reduce 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63785-DA61-4B6E-BC43-4824E1961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3" r="25588"/>
          <a:stretch/>
        </p:blipFill>
        <p:spPr>
          <a:xfrm>
            <a:off x="-26098" y="2199736"/>
            <a:ext cx="4126688" cy="400437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3DAEB1-3766-4FC1-A3C3-9A8392D729A8}"/>
              </a:ext>
            </a:extLst>
          </p:cNvPr>
          <p:cNvGrpSpPr/>
          <p:nvPr/>
        </p:nvGrpSpPr>
        <p:grpSpPr>
          <a:xfrm>
            <a:off x="2425136" y="2767450"/>
            <a:ext cx="5166710" cy="3555694"/>
            <a:chOff x="2465122" y="2800656"/>
            <a:chExt cx="5166710" cy="355569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7BA116-1F96-4969-BCFA-F675C6E0E1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0576" y="3501008"/>
              <a:ext cx="647448" cy="5291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078BFB-C830-4E72-BDEE-566C46DD62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0576" y="2801681"/>
              <a:ext cx="3491256" cy="12284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818864-3022-497E-B257-ECAF7531F642}"/>
                </a:ext>
              </a:extLst>
            </p:cNvPr>
            <p:cNvSpPr/>
            <p:nvPr/>
          </p:nvSpPr>
          <p:spPr>
            <a:xfrm>
              <a:off x="2470464" y="2801680"/>
              <a:ext cx="1670112" cy="69932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5EDB2B-ED28-4A03-8D9B-A5835AC7AD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0464" y="2800656"/>
              <a:ext cx="1417968" cy="12284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2786C2-5449-49BF-9A30-CBB4F9EA0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5122" y="3489670"/>
              <a:ext cx="1423310" cy="286668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EC3878-8B09-4BC4-A432-AE6E0E932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8432" y="4059883"/>
              <a:ext cx="3707904" cy="2266708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717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 Heat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324E1B-A7F6-498F-8CA9-D7255F499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121135"/>
              </p:ext>
            </p:extLst>
          </p:nvPr>
        </p:nvGraphicFramePr>
        <p:xfrm>
          <a:off x="381000" y="764704"/>
          <a:ext cx="8388826" cy="425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2808">
                  <a:extLst>
                    <a:ext uri="{9D8B030D-6E8A-4147-A177-3AD203B41FA5}">
                      <a16:colId xmlns:a16="http://schemas.microsoft.com/office/drawing/2014/main" val="190118019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261685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3076954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735896498"/>
                    </a:ext>
                  </a:extLst>
                </a:gridCol>
                <a:gridCol w="1270250">
                  <a:extLst>
                    <a:ext uri="{9D8B030D-6E8A-4147-A177-3AD203B41FA5}">
                      <a16:colId xmlns:a16="http://schemas.microsoft.com/office/drawing/2014/main" val="4028152107"/>
                    </a:ext>
                  </a:extLst>
                </a:gridCol>
                <a:gridCol w="983360">
                  <a:extLst>
                    <a:ext uri="{9D8B030D-6E8A-4147-A177-3AD203B41FA5}">
                      <a16:colId xmlns:a16="http://schemas.microsoft.com/office/drawing/2014/main" val="1713422658"/>
                    </a:ext>
                  </a:extLst>
                </a:gridCol>
              </a:tblGrid>
              <a:tr h="34804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Tool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Design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Procurement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Manufacturing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Qualification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Ready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929362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Rolling cart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614757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Holding fixture (Bare cavity)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814834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Holding fixture (Tanked/Dressed cavity)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7274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Port rinsing tool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043150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Cleanroom lifters (2x)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ETA:</a:t>
                      </a:r>
                    </a:p>
                    <a:p>
                      <a:pPr algn="l"/>
                      <a:r>
                        <a:rPr lang="en-US" sz="1200" dirty="0"/>
                        <a:t>Oct 2024</a:t>
                      </a:r>
                    </a:p>
                  </a:txBody>
                  <a:tcPr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025244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Lifting interface tool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ETA:</a:t>
                      </a:r>
                    </a:p>
                    <a:p>
                      <a:pPr algn="l"/>
                      <a:r>
                        <a:rPr lang="en-US" sz="1200" dirty="0"/>
                        <a:t>Oct 2024</a:t>
                      </a:r>
                    </a:p>
                  </a:txBody>
                  <a:tcPr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45232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Testing cage</a:t>
                      </a:r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ETA:</a:t>
                      </a:r>
                    </a:p>
                    <a:p>
                      <a:pPr algn="l"/>
                      <a:r>
                        <a:rPr lang="en-US" sz="1200" dirty="0"/>
                        <a:t>Oct 2024</a:t>
                      </a:r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13735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Dedicated Test stand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ETA:</a:t>
                      </a:r>
                    </a:p>
                    <a:p>
                      <a:pPr algn="l"/>
                      <a:r>
                        <a:rPr lang="en-US" sz="1200" dirty="0"/>
                        <a:t>Oct 2024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30733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r>
                        <a:rPr lang="en-US" sz="1400" b="1" dirty="0"/>
                        <a:t>Hardware kits (CERN)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7205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7426B5-2643-4D9E-86EC-EC98AD15E9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77144" y="5119784"/>
          <a:ext cx="11696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066">
                  <a:extLst>
                    <a:ext uri="{9D8B030D-6E8A-4147-A177-3AD203B41FA5}">
                      <a16:colId xmlns:a16="http://schemas.microsoft.com/office/drawing/2014/main" val="2652306469"/>
                    </a:ext>
                  </a:extLst>
                </a:gridCol>
                <a:gridCol w="400590">
                  <a:extLst>
                    <a:ext uri="{9D8B030D-6E8A-4147-A177-3AD203B41FA5}">
                      <a16:colId xmlns:a16="http://schemas.microsoft.com/office/drawing/2014/main" val="81677029"/>
                    </a:ext>
                  </a:extLst>
                </a:gridCol>
              </a:tblGrid>
              <a:tr h="2710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93378"/>
                  </a:ext>
                </a:extLst>
              </a:tr>
              <a:tr h="2710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46035"/>
                  </a:ext>
                </a:extLst>
              </a:tr>
              <a:tr h="2710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59023"/>
                  </a:ext>
                </a:extLst>
              </a:tr>
              <a:tr h="2710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On 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211561"/>
                  </a:ext>
                </a:extLst>
              </a:tr>
              <a:tr h="2710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704891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BC79265F-7DDD-4F2A-8A2C-E8AE740894B9}"/>
              </a:ext>
            </a:extLst>
          </p:cNvPr>
          <p:cNvGrpSpPr/>
          <p:nvPr/>
        </p:nvGrpSpPr>
        <p:grpSpPr>
          <a:xfrm>
            <a:off x="6401225" y="3430600"/>
            <a:ext cx="1428596" cy="2058516"/>
            <a:chOff x="6341977" y="4119409"/>
            <a:chExt cx="1428596" cy="2058516"/>
          </a:xfrm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3F6A0742-3D3E-46B0-9272-FA37F3A5F25E}"/>
                </a:ext>
              </a:extLst>
            </p:cNvPr>
            <p:cNvSpPr/>
            <p:nvPr/>
          </p:nvSpPr>
          <p:spPr>
            <a:xfrm rot="10800000">
              <a:off x="6876256" y="4119409"/>
              <a:ext cx="360040" cy="168918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65F6A7-16A6-4AAD-BB00-B665E5BD1736}"/>
                </a:ext>
              </a:extLst>
            </p:cNvPr>
            <p:cNvSpPr txBox="1"/>
            <p:nvPr/>
          </p:nvSpPr>
          <p:spPr>
            <a:xfrm>
              <a:off x="6341977" y="5808593"/>
              <a:ext cx="142859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Critical Path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BBF308-9CDC-440B-BA72-7B975DB5D191}"/>
              </a:ext>
            </a:extLst>
          </p:cNvPr>
          <p:cNvSpPr txBox="1">
            <a:spLocks/>
          </p:cNvSpPr>
          <p:nvPr/>
        </p:nvSpPr>
        <p:spPr>
          <a:xfrm>
            <a:off x="474414" y="5217354"/>
            <a:ext cx="5753770" cy="9436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charset="2"/>
              <a:buNone/>
            </a:pPr>
            <a:r>
              <a:rPr lang="en-US" sz="1800" dirty="0"/>
              <a:t>Adequate advance on tooling and procurement to keep the projected schedule, reduce technical risks, and boost cavity performance</a:t>
            </a:r>
          </a:p>
        </p:txBody>
      </p:sp>
    </p:spTree>
    <p:extLst>
      <p:ext uri="{BB962C8B-B14F-4D97-AF65-F5344CB8AC3E}">
        <p14:creationId xmlns:p14="http://schemas.microsoft.com/office/powerpoint/2010/main" val="310881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0A2E776-478E-41D9-A107-FAC81BCB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29249"/>
            <a:ext cx="9144000" cy="5455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9700C-874C-4503-B2EA-95A742A3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[1/2]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C778B5-1A51-4155-A280-D9B728DCF770}"/>
              </a:ext>
            </a:extLst>
          </p:cNvPr>
          <p:cNvGrpSpPr/>
          <p:nvPr/>
        </p:nvGrpSpPr>
        <p:grpSpPr>
          <a:xfrm>
            <a:off x="3309643" y="1169044"/>
            <a:ext cx="4226191" cy="5323380"/>
            <a:chOff x="3309643" y="1169044"/>
            <a:chExt cx="4226191" cy="53233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30E043-5BCA-404B-9A4E-7BB84E81E9B3}"/>
                </a:ext>
              </a:extLst>
            </p:cNvPr>
            <p:cNvSpPr/>
            <p:nvPr/>
          </p:nvSpPr>
          <p:spPr>
            <a:xfrm>
              <a:off x="4768770" y="1169044"/>
              <a:ext cx="1467431" cy="492632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8039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0C115A-3BCC-445A-BDB3-1CA5E2FBD86C}"/>
                </a:ext>
              </a:extLst>
            </p:cNvPr>
            <p:cNvSpPr txBox="1"/>
            <p:nvPr/>
          </p:nvSpPr>
          <p:spPr>
            <a:xfrm>
              <a:off x="3309643" y="6123092"/>
              <a:ext cx="422619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i="1" dirty="0"/>
                <a:t>JLab cryo-shutdown JUN-DEC 2024</a:t>
              </a:r>
              <a:endParaRPr lang="en-US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5DC4C8-5B0A-4B3C-A156-E7F8F5D3065C}"/>
              </a:ext>
            </a:extLst>
          </p:cNvPr>
          <p:cNvGrpSpPr/>
          <p:nvPr/>
        </p:nvGrpSpPr>
        <p:grpSpPr>
          <a:xfrm>
            <a:off x="1099622" y="1159799"/>
            <a:ext cx="4595122" cy="4926321"/>
            <a:chOff x="1099622" y="1206099"/>
            <a:chExt cx="4537249" cy="49263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1A1E3E-2F17-4B03-B42A-DA2AD9ADE8BB}"/>
                </a:ext>
              </a:extLst>
            </p:cNvPr>
            <p:cNvSpPr/>
            <p:nvPr/>
          </p:nvSpPr>
          <p:spPr>
            <a:xfrm>
              <a:off x="4664597" y="1206099"/>
              <a:ext cx="972274" cy="4926321"/>
            </a:xfrm>
            <a:prstGeom prst="rect">
              <a:avLst/>
            </a:prstGeom>
            <a:solidFill>
              <a:srgbClr val="7030A0">
                <a:alpha val="38039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18F423-0B39-4C80-9311-704706BBFF54}"/>
                </a:ext>
              </a:extLst>
            </p:cNvPr>
            <p:cNvSpPr txBox="1"/>
            <p:nvPr/>
          </p:nvSpPr>
          <p:spPr>
            <a:xfrm>
              <a:off x="1099622" y="3680868"/>
              <a:ext cx="347237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i="1" dirty="0"/>
                <a:t>5 “low-tempo” weeks at FNAL</a:t>
              </a:r>
              <a:endParaRPr lang="en-US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9DC1C4-BDFC-46BF-A824-4215985D9ED4}"/>
              </a:ext>
            </a:extLst>
          </p:cNvPr>
          <p:cNvGrpSpPr/>
          <p:nvPr/>
        </p:nvGrpSpPr>
        <p:grpSpPr>
          <a:xfrm>
            <a:off x="4775608" y="701962"/>
            <a:ext cx="1825973" cy="5393403"/>
            <a:chOff x="4775608" y="701962"/>
            <a:chExt cx="1825973" cy="539340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D346AF-C6A5-461F-8A89-7CB9A2756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744" y="969264"/>
              <a:ext cx="0" cy="5126101"/>
            </a:xfrm>
            <a:prstGeom prst="line">
              <a:avLst/>
            </a:prstGeom>
            <a:ln w="5715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CBC4F80-D086-48A5-BA59-F3ECE17C3E71}"/>
                </a:ext>
              </a:extLst>
            </p:cNvPr>
            <p:cNvSpPr/>
            <p:nvPr/>
          </p:nvSpPr>
          <p:spPr>
            <a:xfrm>
              <a:off x="5694744" y="795629"/>
              <a:ext cx="365752" cy="132098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6E71059-5227-4E47-BE3D-D63EBD220B7E}"/>
                </a:ext>
              </a:extLst>
            </p:cNvPr>
            <p:cNvSpPr/>
            <p:nvPr/>
          </p:nvSpPr>
          <p:spPr>
            <a:xfrm rot="10800000">
              <a:off x="5288365" y="795629"/>
              <a:ext cx="365752" cy="132098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A08E56-64BD-4192-8D79-694A199DBF76}"/>
                </a:ext>
              </a:extLst>
            </p:cNvPr>
            <p:cNvSpPr txBox="1"/>
            <p:nvPr/>
          </p:nvSpPr>
          <p:spPr>
            <a:xfrm>
              <a:off x="4775608" y="701962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Past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261E92-E289-419F-BDBE-6CD09095D093}"/>
                </a:ext>
              </a:extLst>
            </p:cNvPr>
            <p:cNvSpPr txBox="1"/>
            <p:nvPr/>
          </p:nvSpPr>
          <p:spPr>
            <a:xfrm>
              <a:off x="6101123" y="723178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</a:rPr>
                <a:t>Next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17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4C778B5-1A51-4155-A280-D9B728DCF770}"/>
              </a:ext>
            </a:extLst>
          </p:cNvPr>
          <p:cNvGrpSpPr/>
          <p:nvPr/>
        </p:nvGrpSpPr>
        <p:grpSpPr>
          <a:xfrm>
            <a:off x="1336161" y="408012"/>
            <a:ext cx="4815628" cy="6068988"/>
            <a:chOff x="1336161" y="408012"/>
            <a:chExt cx="4815628" cy="60689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30E043-5BCA-404B-9A4E-7BB84E81E9B3}"/>
                </a:ext>
              </a:extLst>
            </p:cNvPr>
            <p:cNvSpPr/>
            <p:nvPr/>
          </p:nvSpPr>
          <p:spPr>
            <a:xfrm>
              <a:off x="5651330" y="408012"/>
              <a:ext cx="500459" cy="60689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8039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0C115A-3BCC-445A-BDB3-1CA5E2FBD86C}"/>
                </a:ext>
              </a:extLst>
            </p:cNvPr>
            <p:cNvSpPr txBox="1"/>
            <p:nvPr/>
          </p:nvSpPr>
          <p:spPr>
            <a:xfrm>
              <a:off x="1336161" y="5788832"/>
              <a:ext cx="422619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i="1" dirty="0"/>
                <a:t>JLab cryo-shutdown JUN-DEC 2024</a:t>
              </a:r>
              <a:endParaRPr lang="en-US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9DC1C4-BDFC-46BF-A824-4215985D9ED4}"/>
              </a:ext>
            </a:extLst>
          </p:cNvPr>
          <p:cNvGrpSpPr/>
          <p:nvPr/>
        </p:nvGrpSpPr>
        <p:grpSpPr>
          <a:xfrm>
            <a:off x="4732195" y="-45720"/>
            <a:ext cx="1825973" cy="6477000"/>
            <a:chOff x="4775608" y="701962"/>
            <a:chExt cx="1825973" cy="539340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D346AF-C6A5-461F-8A89-7CB9A2756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744" y="969264"/>
              <a:ext cx="0" cy="5126101"/>
            </a:xfrm>
            <a:prstGeom prst="line">
              <a:avLst/>
            </a:prstGeom>
            <a:ln w="5715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CBC4F80-D086-48A5-BA59-F3ECE17C3E71}"/>
                </a:ext>
              </a:extLst>
            </p:cNvPr>
            <p:cNvSpPr/>
            <p:nvPr/>
          </p:nvSpPr>
          <p:spPr>
            <a:xfrm>
              <a:off x="5694744" y="795629"/>
              <a:ext cx="365752" cy="132098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6E71059-5227-4E47-BE3D-D63EBD220B7E}"/>
                </a:ext>
              </a:extLst>
            </p:cNvPr>
            <p:cNvSpPr/>
            <p:nvPr/>
          </p:nvSpPr>
          <p:spPr>
            <a:xfrm rot="10800000">
              <a:off x="5288365" y="795629"/>
              <a:ext cx="365752" cy="132098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A08E56-64BD-4192-8D79-694A199DBF76}"/>
                </a:ext>
              </a:extLst>
            </p:cNvPr>
            <p:cNvSpPr txBox="1"/>
            <p:nvPr/>
          </p:nvSpPr>
          <p:spPr>
            <a:xfrm>
              <a:off x="4775608" y="701962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Past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261E92-E289-419F-BDBE-6CD09095D093}"/>
                </a:ext>
              </a:extLst>
            </p:cNvPr>
            <p:cNvSpPr txBox="1"/>
            <p:nvPr/>
          </p:nvSpPr>
          <p:spPr>
            <a:xfrm>
              <a:off x="6101123" y="723178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</a:rPr>
                <a:t>Next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67367E-0137-4C29-812C-F2A0439CCB60}"/>
              </a:ext>
            </a:extLst>
          </p:cNvPr>
          <p:cNvGrpSpPr/>
          <p:nvPr/>
        </p:nvGrpSpPr>
        <p:grpSpPr>
          <a:xfrm>
            <a:off x="0" y="92971"/>
            <a:ext cx="9144000" cy="6672057"/>
            <a:chOff x="0" y="92971"/>
            <a:chExt cx="9144000" cy="66720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B2A54B-E121-4F4A-8F74-364A87437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92971"/>
              <a:ext cx="9144000" cy="6672057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964B00-3FA1-4BF5-8E89-5274CBD03E53}"/>
                </a:ext>
              </a:extLst>
            </p:cNvPr>
            <p:cNvSpPr/>
            <p:nvPr/>
          </p:nvSpPr>
          <p:spPr>
            <a:xfrm>
              <a:off x="475488" y="612648"/>
              <a:ext cx="740664" cy="192024"/>
            </a:xfrm>
            <a:prstGeom prst="roundRect">
              <a:avLst/>
            </a:prstGeom>
            <a:solidFill>
              <a:srgbClr val="FFA64D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B6495E-BA53-47D3-86FC-68AABA0179BB}"/>
                </a:ext>
              </a:extLst>
            </p:cNvPr>
            <p:cNvSpPr/>
            <p:nvPr/>
          </p:nvSpPr>
          <p:spPr>
            <a:xfrm>
              <a:off x="566928" y="1283200"/>
              <a:ext cx="635508" cy="192025"/>
            </a:xfrm>
            <a:prstGeom prst="roundRect">
              <a:avLst/>
            </a:prstGeom>
            <a:solidFill>
              <a:srgbClr val="FFA64D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54F268-C1A6-403A-9E4C-1D4426F50F18}"/>
                </a:ext>
              </a:extLst>
            </p:cNvPr>
            <p:cNvSpPr/>
            <p:nvPr/>
          </p:nvSpPr>
          <p:spPr>
            <a:xfrm>
              <a:off x="381000" y="2459728"/>
              <a:ext cx="821436" cy="192025"/>
            </a:xfrm>
            <a:prstGeom prst="roundRect">
              <a:avLst/>
            </a:prstGeom>
            <a:solidFill>
              <a:srgbClr val="6666FF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2E32B70-35C7-4754-9876-5388B839A556}"/>
                </a:ext>
              </a:extLst>
            </p:cNvPr>
            <p:cNvSpPr/>
            <p:nvPr/>
          </p:nvSpPr>
          <p:spPr>
            <a:xfrm>
              <a:off x="381000" y="3636256"/>
              <a:ext cx="821436" cy="205726"/>
            </a:xfrm>
            <a:prstGeom prst="roundRect">
              <a:avLst/>
            </a:prstGeom>
            <a:solidFill>
              <a:srgbClr val="D24D79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8FFBF1A-B177-412E-BA70-86E79B9DBFAD}"/>
                </a:ext>
              </a:extLst>
            </p:cNvPr>
            <p:cNvSpPr/>
            <p:nvPr/>
          </p:nvSpPr>
          <p:spPr>
            <a:xfrm>
              <a:off x="381000" y="4794771"/>
              <a:ext cx="821436" cy="205726"/>
            </a:xfrm>
            <a:prstGeom prst="roundRect">
              <a:avLst/>
            </a:prstGeom>
            <a:solidFill>
              <a:srgbClr val="41C8F4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C5A10E0-33B5-4A17-9D88-73B9A928670A}"/>
                </a:ext>
              </a:extLst>
            </p:cNvPr>
            <p:cNvSpPr/>
            <p:nvPr/>
          </p:nvSpPr>
          <p:spPr>
            <a:xfrm>
              <a:off x="385572" y="5971574"/>
              <a:ext cx="821436" cy="205726"/>
            </a:xfrm>
            <a:prstGeom prst="roundRect">
              <a:avLst/>
            </a:prstGeom>
            <a:solidFill>
              <a:srgbClr val="FF4D4D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4D3FE3F-0D08-4FE8-AD5A-208AD98B7F89}"/>
                </a:ext>
              </a:extLst>
            </p:cNvPr>
            <p:cNvSpPr/>
            <p:nvPr/>
          </p:nvSpPr>
          <p:spPr>
            <a:xfrm>
              <a:off x="265176" y="1796171"/>
              <a:ext cx="918884" cy="185014"/>
            </a:xfrm>
            <a:prstGeom prst="roundRect">
              <a:avLst/>
            </a:prstGeom>
            <a:solidFill>
              <a:srgbClr val="6666FF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3D45D01-97DC-4127-86EA-5B82353AA223}"/>
                </a:ext>
              </a:extLst>
            </p:cNvPr>
            <p:cNvSpPr/>
            <p:nvPr/>
          </p:nvSpPr>
          <p:spPr>
            <a:xfrm>
              <a:off x="268048" y="2963829"/>
              <a:ext cx="934387" cy="199995"/>
            </a:xfrm>
            <a:prstGeom prst="roundRect">
              <a:avLst/>
            </a:prstGeom>
            <a:solidFill>
              <a:srgbClr val="D24D79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E53B9D0-3A91-455D-A2BE-CF39B0394364}"/>
                </a:ext>
              </a:extLst>
            </p:cNvPr>
            <p:cNvSpPr/>
            <p:nvPr/>
          </p:nvSpPr>
          <p:spPr>
            <a:xfrm>
              <a:off x="287186" y="4124299"/>
              <a:ext cx="896874" cy="205726"/>
            </a:xfrm>
            <a:prstGeom prst="roundRect">
              <a:avLst/>
            </a:prstGeom>
            <a:solidFill>
              <a:srgbClr val="41C8F4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4A80A40-CB92-4219-AC06-874358AD6466}"/>
                </a:ext>
              </a:extLst>
            </p:cNvPr>
            <p:cNvSpPr/>
            <p:nvPr/>
          </p:nvSpPr>
          <p:spPr>
            <a:xfrm>
              <a:off x="265176" y="5318403"/>
              <a:ext cx="946316" cy="205726"/>
            </a:xfrm>
            <a:prstGeom prst="roundRect">
              <a:avLst/>
            </a:prstGeom>
            <a:solidFill>
              <a:srgbClr val="FF4D4D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CE4FFC2-553C-4D8A-9401-024CD8446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66" y="2413804"/>
            <a:ext cx="3657608" cy="20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95BC-029E-4A02-978C-897EE796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8DCC1-910A-4209-A4D0-DA0B22A63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94842"/>
            <a:ext cx="7920000" cy="51773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Prototypes</a:t>
            </a:r>
            <a:r>
              <a:rPr lang="en-US" sz="2400" dirty="0"/>
              <a:t>: Key lessons learned involve improving collaboration and communication between the vendor and the laboratories performing the work to maintain a tight QA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400" b="1" dirty="0"/>
              <a:t>NRFD02 Tests</a:t>
            </a:r>
            <a:r>
              <a:rPr lang="en-US" sz="2400" dirty="0"/>
              <a:t>: </a:t>
            </a:r>
            <a:r>
              <a:rPr lang="en-US" sz="2400" u="sng" dirty="0"/>
              <a:t>Consistent, beyond-specification results at both JLab and FNAL </a:t>
            </a:r>
            <a:r>
              <a:rPr lang="en-US" sz="2400" dirty="0"/>
              <a:t>demonstrate the robustness required for the production phase. Suppressed FE results that will be carefully benchmarked</a:t>
            </a:r>
          </a:p>
          <a:p>
            <a:pPr>
              <a:lnSpc>
                <a:spcPct val="120000"/>
              </a:lnSpc>
            </a:pP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500" b="1" dirty="0"/>
              <a:t>NRFD01</a:t>
            </a:r>
            <a:r>
              <a:rPr lang="en-US" sz="2500" dirty="0"/>
              <a:t>: Will reinforce confidence on our procedures</a:t>
            </a:r>
          </a:p>
          <a:p>
            <a:pPr>
              <a:lnSpc>
                <a:spcPct val="120000"/>
              </a:lnSpc>
            </a:pP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400" b="1" dirty="0"/>
              <a:t>Testing Resilience</a:t>
            </a:r>
            <a:r>
              <a:rPr lang="en-US" sz="2400" dirty="0"/>
              <a:t>: Despite challenges such as safety stand-downs and cryogenic shutdowns, significant testing has been successfully completed at both JLab and FNAL. The built-in redundancy between these institutions will be essential</a:t>
            </a:r>
          </a:p>
          <a:p>
            <a:pPr>
              <a:lnSpc>
                <a:spcPct val="120000"/>
              </a:lnSpc>
            </a:pP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400" b="1" dirty="0"/>
              <a:t>Tooling &amp; Schedule</a:t>
            </a:r>
            <a:r>
              <a:rPr lang="en-US" sz="2400" dirty="0"/>
              <a:t>: While some tooling is on the critical path, we are closely monitoring the schedule to ensure timely progress</a:t>
            </a:r>
          </a:p>
          <a:p>
            <a:pPr>
              <a:lnSpc>
                <a:spcPct val="120000"/>
              </a:lnSpc>
            </a:pP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400" b="1" dirty="0"/>
              <a:t>Looking Ahead</a:t>
            </a:r>
            <a:r>
              <a:rPr lang="en-US" sz="2400" dirty="0"/>
              <a:t>: 2025 will be a busy year for the AUP and WP4, and we are ready for the challenges and opportunities that lie ahead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042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1A5D-37CF-42FA-ABD3-189B0131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222402"/>
            <a:ext cx="7920000" cy="720000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573B6-A7BD-4660-816A-EBCD4CB5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0" t="41200" r="1400"/>
          <a:stretch/>
        </p:blipFill>
        <p:spPr>
          <a:xfrm>
            <a:off x="2286000" y="2046575"/>
            <a:ext cx="4572000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1A5D-37CF-42FA-ABD3-189B0131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0"/>
            <a:ext cx="7920000" cy="720000"/>
          </a:xfrm>
        </p:spPr>
        <p:txBody>
          <a:bodyPr/>
          <a:lstStyle/>
          <a:p>
            <a:r>
              <a:rPr lang="en-US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104104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Tooling: Cleanroom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B6B4D-5D6A-4E67-9433-BB5B7865CB48}"/>
              </a:ext>
            </a:extLst>
          </p:cNvPr>
          <p:cNvGrpSpPr/>
          <p:nvPr/>
        </p:nvGrpSpPr>
        <p:grpSpPr>
          <a:xfrm>
            <a:off x="3560932" y="1212681"/>
            <a:ext cx="2083651" cy="3978604"/>
            <a:chOff x="3560932" y="1212681"/>
            <a:chExt cx="2083651" cy="39786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257206-6A26-49F0-ABE5-3E7B1623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1263" y="1212681"/>
              <a:ext cx="2053320" cy="20921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820357-A7D8-4667-A482-D1ED8F21A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0932" y="3553176"/>
              <a:ext cx="2061335" cy="163810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A1A3E9-DFBD-4F1B-B69E-CAEBF7F72CFB}"/>
              </a:ext>
            </a:extLst>
          </p:cNvPr>
          <p:cNvGrpSpPr/>
          <p:nvPr/>
        </p:nvGrpSpPr>
        <p:grpSpPr>
          <a:xfrm>
            <a:off x="5695105" y="1034360"/>
            <a:ext cx="3312368" cy="4227299"/>
            <a:chOff x="5796136" y="1844824"/>
            <a:chExt cx="2952328" cy="37678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31BE1F-35B8-4F15-A98C-8ADF322DDE10}"/>
                </a:ext>
              </a:extLst>
            </p:cNvPr>
            <p:cNvGrpSpPr/>
            <p:nvPr/>
          </p:nvGrpSpPr>
          <p:grpSpPr>
            <a:xfrm>
              <a:off x="5868144" y="1844824"/>
              <a:ext cx="2880320" cy="3767810"/>
              <a:chOff x="5868144" y="1844824"/>
              <a:chExt cx="2880320" cy="376781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7E49728-36C3-4CB9-8D01-5305472EE3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68144" y="1844824"/>
                <a:ext cx="2880320" cy="376781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4F0E7D1-A9E8-432C-8434-551AEF13C2CE}"/>
                  </a:ext>
                </a:extLst>
              </p:cNvPr>
              <p:cNvSpPr/>
              <p:nvPr/>
            </p:nvSpPr>
            <p:spPr>
              <a:xfrm>
                <a:off x="5868144" y="1844824"/>
                <a:ext cx="1368152" cy="12241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F44A54-7941-4A4C-995A-FD1826EEB78B}"/>
                </a:ext>
              </a:extLst>
            </p:cNvPr>
            <p:cNvSpPr/>
            <p:nvPr/>
          </p:nvSpPr>
          <p:spPr>
            <a:xfrm>
              <a:off x="5796136" y="5097934"/>
              <a:ext cx="230856" cy="514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63E1D8-7889-48CC-B721-042893A8D53A}"/>
                </a:ext>
              </a:extLst>
            </p:cNvPr>
            <p:cNvSpPr/>
            <p:nvPr/>
          </p:nvSpPr>
          <p:spPr>
            <a:xfrm>
              <a:off x="5796136" y="5405960"/>
              <a:ext cx="756084" cy="206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094B8F-877B-422E-9284-264093C4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54" y="5328903"/>
            <a:ext cx="7534092" cy="8269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400" dirty="0"/>
              <a:t>Procured 2 cleanroom compatible lifters capable of lifting the cavities (similar to those used at FNAL) at the necessary distance to install in the HPR cabinet (ETA: OCT 2024)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5ECA1-91D2-4821-89E9-1C10069207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60" y="2132856"/>
            <a:ext cx="2897934" cy="2465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E592BCB-194E-4379-A04D-F4DBCB09EC89}"/>
              </a:ext>
            </a:extLst>
          </p:cNvPr>
          <p:cNvSpPr/>
          <p:nvPr/>
        </p:nvSpPr>
        <p:spPr>
          <a:xfrm>
            <a:off x="2791384" y="2770147"/>
            <a:ext cx="1132543" cy="720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B1B3A15-D8F3-4765-94F3-C8DCF5CE6FFC}"/>
              </a:ext>
            </a:extLst>
          </p:cNvPr>
          <p:cNvSpPr/>
          <p:nvPr/>
        </p:nvSpPr>
        <p:spPr>
          <a:xfrm>
            <a:off x="5644583" y="2869500"/>
            <a:ext cx="1132543" cy="720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CF9B-5687-429B-ABA0-6DD8C056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FEBD-59EF-4BBD-B79C-BB58914C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960000" cy="4906963"/>
          </a:xfrm>
        </p:spPr>
        <p:txBody>
          <a:bodyPr>
            <a:normAutofit/>
          </a:bodyPr>
          <a:lstStyle/>
          <a:p>
            <a:r>
              <a:rPr lang="en-US" dirty="0"/>
              <a:t>Recap:</a:t>
            </a:r>
          </a:p>
          <a:p>
            <a:pPr lvl="1"/>
            <a:r>
              <a:rPr lang="en-US" dirty="0"/>
              <a:t>Prototypes:</a:t>
            </a:r>
          </a:p>
          <a:p>
            <a:pPr lvl="2"/>
            <a:r>
              <a:rPr lang="en-US" dirty="0"/>
              <a:t>Summary</a:t>
            </a:r>
          </a:p>
          <a:p>
            <a:pPr lvl="2"/>
            <a:r>
              <a:rPr lang="en-US" dirty="0"/>
              <a:t>Lessons learned</a:t>
            </a:r>
          </a:p>
          <a:p>
            <a:pPr lvl="1"/>
            <a:r>
              <a:rPr lang="en-US" dirty="0"/>
              <a:t>Test Prep. Workflow</a:t>
            </a:r>
          </a:p>
          <a:p>
            <a:r>
              <a:rPr lang="en-US" dirty="0"/>
              <a:t>Pre-series: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Procedures reviews</a:t>
            </a:r>
          </a:p>
          <a:p>
            <a:pPr lvl="1"/>
            <a:r>
              <a:rPr lang="en-US" dirty="0"/>
              <a:t>Preparation status</a:t>
            </a:r>
          </a:p>
          <a:p>
            <a:r>
              <a:rPr lang="en-US" dirty="0"/>
              <a:t>Path forward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025C6-A0A4-4F25-BDD4-4BFFA71AA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5249"/>
                    </a14:imgEffect>
                    <a14:imgEffect>
                      <a14:saturation sat="7000"/>
                    </a14:imgEffect>
                    <a14:imgEffect>
                      <a14:brightnessContrast bright="9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23311"/>
          <a:stretch/>
        </p:blipFill>
        <p:spPr>
          <a:xfrm>
            <a:off x="5804014" y="1088413"/>
            <a:ext cx="2460726" cy="503775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85210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Tooling: Dressed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F857-1604-4C82-BDA3-10D71FF4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33" y="991803"/>
            <a:ext cx="2326056" cy="398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Interface fixtures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93553-D060-4DAC-AC6A-8C1507FA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845" y="1384790"/>
            <a:ext cx="4486296" cy="516206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988D13-6654-485A-A2FD-25EA7373929B}"/>
              </a:ext>
            </a:extLst>
          </p:cNvPr>
          <p:cNvSpPr txBox="1">
            <a:spLocks/>
          </p:cNvSpPr>
          <p:nvPr/>
        </p:nvSpPr>
        <p:spPr>
          <a:xfrm>
            <a:off x="5361054" y="986439"/>
            <a:ext cx="2871878" cy="398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/>
              <a:t>Dedicated Test stand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C68ED3-F999-4898-9F9F-E3285B60C57B}"/>
              </a:ext>
            </a:extLst>
          </p:cNvPr>
          <p:cNvSpPr txBox="1">
            <a:spLocks/>
          </p:cNvSpPr>
          <p:nvPr/>
        </p:nvSpPr>
        <p:spPr>
          <a:xfrm>
            <a:off x="237676" y="5225493"/>
            <a:ext cx="4339808" cy="99612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charset="2"/>
              <a:buNone/>
            </a:pPr>
            <a:r>
              <a:rPr lang="en-US" sz="2400" dirty="0"/>
              <a:t>Designed compatible interfaces to our facilities and procured a dedicated spare test stand to allow for parallel cavity preparation and testing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FAA992-E000-4D32-88FA-0A893AD8B104}"/>
              </a:ext>
            </a:extLst>
          </p:cNvPr>
          <p:cNvGrpSpPr/>
          <p:nvPr/>
        </p:nvGrpSpPr>
        <p:grpSpPr>
          <a:xfrm>
            <a:off x="430616" y="1298351"/>
            <a:ext cx="3817927" cy="3895800"/>
            <a:chOff x="251520" y="1852777"/>
            <a:chExt cx="4096591" cy="41801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F3FB0A-71FF-4E1F-87EC-96154344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00" r="38188"/>
            <a:stretch/>
          </p:blipFill>
          <p:spPr>
            <a:xfrm>
              <a:off x="2710692" y="1898715"/>
              <a:ext cx="1637419" cy="413421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795DD8-7FE8-47A1-AE39-89DC0753F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75" r="45276"/>
            <a:stretch/>
          </p:blipFill>
          <p:spPr>
            <a:xfrm>
              <a:off x="251520" y="1852777"/>
              <a:ext cx="2324079" cy="4035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75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1BB3B8B-4D52-4BA8-8D4F-1C2DE69D7D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556792"/>
            <a:ext cx="4946273" cy="3709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4964E-BDC9-4946-9689-65D7A786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vs Prototypes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B27E4-D67A-41B5-8455-3A86E452F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Prototypes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6E663-CB4B-47BF-973C-70FDA782D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Pre-series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9F283-EF8F-46A8-8B9E-13A2EDB2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0AD64E41-945F-4F10-9C1B-0FEC3A0861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61" y="1556792"/>
            <a:ext cx="4365958" cy="3220573"/>
          </a:xfrm>
          <a:prstGeom prst="rect">
            <a:avLst/>
          </a:prstGeom>
        </p:spPr>
      </p:pic>
      <p:pic>
        <p:nvPicPr>
          <p:cNvPr id="12" name="Content Placeholder 24">
            <a:extLst>
              <a:ext uri="{FF2B5EF4-FFF2-40B4-BE49-F238E27FC236}">
                <a16:creationId xmlns:a16="http://schemas.microsoft.com/office/drawing/2014/main" id="{2A27F631-4AF8-40C5-A0B0-E0A5EE619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68" y="2196554"/>
            <a:ext cx="1354050" cy="8121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E562BF-4823-46F7-BBCD-94E8011478C1}"/>
              </a:ext>
            </a:extLst>
          </p:cNvPr>
          <p:cNvSpPr txBox="1">
            <a:spLocks/>
          </p:cNvSpPr>
          <p:nvPr/>
        </p:nvSpPr>
        <p:spPr>
          <a:xfrm>
            <a:off x="482237" y="4772378"/>
            <a:ext cx="8179525" cy="1583972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8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Suppressed FE test demonstrated at FNAL &amp; JLab for both bare and bare cavity + HOMs for the prototypes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Constant improvement of preparation and performance demonstrated on the pre-series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New tooling and hardware to provide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297708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6AAC0-3846-42C4-AC91-0EFEC1417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Experience on Testing RFDs [1/2]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8F8FD6-4D8D-4004-ACA0-8E8ACE788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56" y="3741524"/>
            <a:ext cx="9205912" cy="2630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377C9E-16C6-4DA6-AB70-216145280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98"/>
            <a:ext cx="9144000" cy="215152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E4863D-8C61-4BB3-A72E-8CEEE26E4BE6}"/>
              </a:ext>
            </a:extLst>
          </p:cNvPr>
          <p:cNvSpPr txBox="1">
            <a:spLocks/>
          </p:cNvSpPr>
          <p:nvPr/>
        </p:nvSpPr>
        <p:spPr>
          <a:xfrm>
            <a:off x="576111" y="2905125"/>
            <a:ext cx="7991778" cy="81915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On average, there is a tight distribution across all the different RFDs throughout the project’s history, with a couple of excursions here &amp; there, but well understood</a:t>
            </a:r>
          </a:p>
        </p:txBody>
      </p:sp>
    </p:spTree>
    <p:extLst>
      <p:ext uri="{BB962C8B-B14F-4D97-AF65-F5344CB8AC3E}">
        <p14:creationId xmlns:p14="http://schemas.microsoft.com/office/powerpoint/2010/main" val="162177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6AAC0-3846-42C4-AC91-0EFEC1417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Experience on Testing RFDs [2/2]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B98882-64FE-4831-A058-31BE27B63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50269"/>
            <a:ext cx="8610600" cy="287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45A55-304E-4B72-BCC8-7F8D38BE9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338834"/>
            <a:ext cx="8610600" cy="33117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9C869-9F70-4FAC-A1E7-231DCED2CB69}"/>
              </a:ext>
            </a:extLst>
          </p:cNvPr>
          <p:cNvGrpSpPr/>
          <p:nvPr/>
        </p:nvGrpSpPr>
        <p:grpSpPr>
          <a:xfrm>
            <a:off x="6086475" y="762000"/>
            <a:ext cx="2562225" cy="2035843"/>
            <a:chOff x="6086475" y="762000"/>
            <a:chExt cx="2562225" cy="20358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28A8-FCF8-42F6-BABA-9F48045D2502}"/>
                </a:ext>
              </a:extLst>
            </p:cNvPr>
            <p:cNvSpPr/>
            <p:nvPr/>
          </p:nvSpPr>
          <p:spPr>
            <a:xfrm>
              <a:off x="7343775" y="762000"/>
              <a:ext cx="1304925" cy="504825"/>
            </a:xfrm>
            <a:prstGeom prst="round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91EBA4-28ED-48F1-B1C6-76510BB2D53F}"/>
                </a:ext>
              </a:extLst>
            </p:cNvPr>
            <p:cNvSpPr txBox="1"/>
            <p:nvPr/>
          </p:nvSpPr>
          <p:spPr>
            <a:xfrm>
              <a:off x="6086475" y="2151512"/>
              <a:ext cx="2562225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FB9D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Target freq. updated for the production cavities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F883E2-38A0-4B47-BF70-50F8902B0DDD}"/>
                </a:ext>
              </a:extLst>
            </p:cNvPr>
            <p:cNvCxnSpPr>
              <a:endCxn id="7" idx="2"/>
            </p:cNvCxnSpPr>
            <p:nvPr/>
          </p:nvCxnSpPr>
          <p:spPr>
            <a:xfrm flipV="1">
              <a:off x="7343775" y="1266825"/>
              <a:ext cx="652463" cy="841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43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74990"/>
            <a:ext cx="7920000" cy="369332"/>
          </a:xfrm>
        </p:spPr>
        <p:txBody>
          <a:bodyPr/>
          <a:lstStyle/>
          <a:p>
            <a:r>
              <a:rPr lang="en-US" dirty="0"/>
              <a:t>Schedule </a:t>
            </a:r>
            <a:r>
              <a:rPr lang="en-US" sz="1800" b="0" dirty="0"/>
              <a:t>(Updated: SEP 24</a:t>
            </a:r>
            <a:r>
              <a:rPr lang="en-US" sz="1800" b="0" baseline="30000" dirty="0"/>
              <a:t>th</a:t>
            </a:r>
            <a:r>
              <a:rPr lang="en-US" sz="1800" b="0" dirty="0"/>
              <a:t> 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4AA5F7-187A-4F4C-ADBC-81959D25F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366185"/>
              </p:ext>
            </p:extLst>
          </p:nvPr>
        </p:nvGraphicFramePr>
        <p:xfrm>
          <a:off x="42863" y="590868"/>
          <a:ext cx="9058273" cy="3027359"/>
        </p:xfrm>
        <a:graphic>
          <a:graphicData uri="http://schemas.openxmlformats.org/drawingml/2006/table">
            <a:tbl>
              <a:tblPr/>
              <a:tblGrid>
                <a:gridCol w="802033">
                  <a:extLst>
                    <a:ext uri="{9D8B030D-6E8A-4147-A177-3AD203B41FA5}">
                      <a16:colId xmlns:a16="http://schemas.microsoft.com/office/drawing/2014/main" val="673306394"/>
                    </a:ext>
                  </a:extLst>
                </a:gridCol>
                <a:gridCol w="764291">
                  <a:extLst>
                    <a:ext uri="{9D8B030D-6E8A-4147-A177-3AD203B41FA5}">
                      <a16:colId xmlns:a16="http://schemas.microsoft.com/office/drawing/2014/main" val="4162623511"/>
                    </a:ext>
                  </a:extLst>
                </a:gridCol>
                <a:gridCol w="839777">
                  <a:extLst>
                    <a:ext uri="{9D8B030D-6E8A-4147-A177-3AD203B41FA5}">
                      <a16:colId xmlns:a16="http://schemas.microsoft.com/office/drawing/2014/main" val="1979650533"/>
                    </a:ext>
                  </a:extLst>
                </a:gridCol>
                <a:gridCol w="717113">
                  <a:extLst>
                    <a:ext uri="{9D8B030D-6E8A-4147-A177-3AD203B41FA5}">
                      <a16:colId xmlns:a16="http://schemas.microsoft.com/office/drawing/2014/main" val="3254046198"/>
                    </a:ext>
                  </a:extLst>
                </a:gridCol>
                <a:gridCol w="773728">
                  <a:extLst>
                    <a:ext uri="{9D8B030D-6E8A-4147-A177-3AD203B41FA5}">
                      <a16:colId xmlns:a16="http://schemas.microsoft.com/office/drawing/2014/main" val="807037192"/>
                    </a:ext>
                  </a:extLst>
                </a:gridCol>
                <a:gridCol w="1066233">
                  <a:extLst>
                    <a:ext uri="{9D8B030D-6E8A-4147-A177-3AD203B41FA5}">
                      <a16:colId xmlns:a16="http://schemas.microsoft.com/office/drawing/2014/main" val="2103115522"/>
                    </a:ext>
                  </a:extLst>
                </a:gridCol>
                <a:gridCol w="1670118">
                  <a:extLst>
                    <a:ext uri="{9D8B030D-6E8A-4147-A177-3AD203B41FA5}">
                      <a16:colId xmlns:a16="http://schemas.microsoft.com/office/drawing/2014/main" val="3927026596"/>
                    </a:ext>
                  </a:extLst>
                </a:gridCol>
                <a:gridCol w="2424980">
                  <a:extLst>
                    <a:ext uri="{9D8B030D-6E8A-4147-A177-3AD203B41FA5}">
                      <a16:colId xmlns:a16="http://schemas.microsoft.com/office/drawing/2014/main" val="2652087547"/>
                    </a:ext>
                  </a:extLst>
                </a:gridCol>
              </a:tblGrid>
              <a:tr h="781842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1" dirty="0">
                          <a:effectLst/>
                        </a:rPr>
                        <a:t>ZRI Serial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dirty="0">
                          <a:effectLst/>
                        </a:rPr>
                        <a:t>Bare Cavities delivered to FNAL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dirty="0">
                          <a:effectLst/>
                        </a:rPr>
                        <a:t>Bare Cavities qualified and back at </a:t>
                      </a:r>
                      <a:r>
                        <a:rPr lang="en-US" sz="1100" b="1" dirty="0" err="1">
                          <a:effectLst/>
                        </a:rPr>
                        <a:t>Zanon</a:t>
                      </a:r>
                      <a:endParaRPr lang="en-US" sz="1100" b="1" dirty="0">
                        <a:effectLst/>
                      </a:endParaRP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1" dirty="0">
                          <a:effectLst/>
                        </a:rPr>
                        <a:t>ZRI Serial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dirty="0">
                          <a:effectLst/>
                        </a:rPr>
                        <a:t>Jacketed Cavities delivered to JLAB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Dressed Cavities Delivered to TRIUMF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CERN Serial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1" dirty="0">
                          <a:effectLst/>
                        </a:rPr>
                        <a:t>NOTES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672001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NRFD06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1/17/2025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3/3/2025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dirty="0">
                          <a:effectLst/>
                        </a:rPr>
                        <a:t>RFD06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4/17/2025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6/16/2025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HCACFCA002-UP000006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dirty="0" err="1">
                          <a:effectLst/>
                        </a:rPr>
                        <a:t>Zanon</a:t>
                      </a:r>
                      <a:r>
                        <a:rPr lang="en-US" sz="1100" dirty="0">
                          <a:effectLst/>
                        </a:rPr>
                        <a:t> contract: Bare delivery 12/2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120761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NRFD07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2/4/2025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3/21/2025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RFD07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5/5/2025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7/4/2025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HCACFCA002-UP000007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dirty="0" err="1">
                          <a:effectLst/>
                        </a:rPr>
                        <a:t>Zanon</a:t>
                      </a:r>
                      <a:r>
                        <a:rPr lang="en-US" sz="1100" dirty="0">
                          <a:effectLst/>
                        </a:rPr>
                        <a:t> contract: Bare delivery 1/5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022330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NRFD08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2/22/2025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4/8/2025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RFD08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5/23/2025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effectLst/>
                        </a:rPr>
                        <a:t>7/22/2025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HCACFCA002-UP000008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dirty="0" err="1">
                          <a:effectLst/>
                        </a:rPr>
                        <a:t>Zanon</a:t>
                      </a:r>
                      <a:r>
                        <a:rPr lang="en-US" sz="1100" dirty="0">
                          <a:effectLst/>
                        </a:rPr>
                        <a:t> contract: Bare delivery 1/5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269653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NRFD09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3/12/2025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4/26/2025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RFD09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6/10/2025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8/9/2025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HCACFCA002-UP000009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Zanon contract: Bare delivery 1/31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303640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NRFD10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3/26/2025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5/10/2025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RFD10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6/24/2025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8/23/2025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HCACFCA002-UP000010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Zanon contract: Bare delivery 1/31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159755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>
                          <a:effectLst/>
                        </a:rPr>
                        <a:t>NRFD11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4/9/2025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5/24/2025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RFD11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7/8/2025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9/6/2025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HCACFCA002-UP000011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Zanon contract: Bare delivery 2/16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665844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dirty="0">
                          <a:effectLst/>
                        </a:rPr>
                        <a:t>NRFD12</a:t>
                      </a:r>
                    </a:p>
                  </a:txBody>
                  <a:tcPr marL="13757" marR="13757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4/23/2025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6/7/2025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effectLst/>
                        </a:rPr>
                        <a:t>RFD12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7/22/2025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effectLst/>
                        </a:rPr>
                        <a:t>9/20/2025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effectLst/>
                        </a:rPr>
                        <a:t>HCACFCA002-UP000012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dirty="0" err="1">
                          <a:effectLst/>
                        </a:rPr>
                        <a:t>Zanon</a:t>
                      </a:r>
                      <a:r>
                        <a:rPr lang="en-US" sz="1100" dirty="0">
                          <a:effectLst/>
                        </a:rPr>
                        <a:t> contract: Bare delivery 2/16</a:t>
                      </a:r>
                    </a:p>
                  </a:txBody>
                  <a:tcPr marL="13757" marR="13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18397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6C3F5B-B93D-4AC1-8A9A-51805460D9B3}"/>
              </a:ext>
            </a:extLst>
          </p:cNvPr>
          <p:cNvSpPr txBox="1"/>
          <p:nvPr/>
        </p:nvSpPr>
        <p:spPr>
          <a:xfrm>
            <a:off x="4460609" y="6192892"/>
            <a:ext cx="422619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/>
              <a:t>JLab cryo-shutdown JUN-DEC 2024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092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FE2B81-CD49-44A8-A8B0-D2B17FB3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Prototypes: Lessons Learned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ED5BA9-2663-417D-B1DE-A096481B9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17" y="1014843"/>
            <a:ext cx="7959350" cy="4686288"/>
          </a:xfrm>
        </p:spPr>
        <p:txBody>
          <a:bodyPr>
            <a:normAutofit/>
          </a:bodyPr>
          <a:lstStyle/>
          <a:p>
            <a:r>
              <a:rPr lang="en-US" dirty="0"/>
              <a:t>Performance degradation due to bad seal (hardware/procedure updated)</a:t>
            </a:r>
          </a:p>
          <a:p>
            <a:pPr lvl="1"/>
            <a:r>
              <a:rPr lang="en-US" dirty="0"/>
              <a:t>CF leak seals were fixed with the correct hardware</a:t>
            </a:r>
          </a:p>
          <a:p>
            <a:pPr lvl="1"/>
            <a:r>
              <a:rPr lang="en-US" dirty="0"/>
              <a:t>RF-leakage on the HHOM connection degraded the test performance</a:t>
            </a:r>
          </a:p>
          <a:p>
            <a:pPr lvl="2"/>
            <a:r>
              <a:rPr lang="en-US" dirty="0"/>
              <a:t>Procedure update mitigates dated hardware </a:t>
            </a:r>
          </a:p>
          <a:p>
            <a:pPr lvl="2"/>
            <a:r>
              <a:rPr lang="en-US" dirty="0"/>
              <a:t>Updated hardware will be used for the production cavities</a:t>
            </a:r>
          </a:p>
          <a:p>
            <a:r>
              <a:rPr lang="en-US" dirty="0"/>
              <a:t>Early field emission onset, mitigated with:</a:t>
            </a:r>
          </a:p>
          <a:p>
            <a:pPr lvl="2"/>
            <a:r>
              <a:rPr lang="en-US" dirty="0"/>
              <a:t>Hardware update (i.e. standardized sets of nuts/bolts and gaskets)</a:t>
            </a:r>
          </a:p>
          <a:p>
            <a:pPr lvl="2"/>
            <a:r>
              <a:rPr lang="en-US" dirty="0"/>
              <a:t>Refining procedures (HPR and assembly)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F863D7-5C67-448C-A91A-EBCF253C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DE670-1164-4BF4-A48C-D4D217188CA6}"/>
              </a:ext>
            </a:extLst>
          </p:cNvPr>
          <p:cNvSpPr txBox="1"/>
          <p:nvPr/>
        </p:nvSpPr>
        <p:spPr>
          <a:xfrm>
            <a:off x="3851920" y="5589240"/>
            <a:ext cx="4554580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/>
              <a:t>HHOM RF contact is critical for performance on the dressed cavities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12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8198-1306-42DD-AB2E-54ED0BDA2CA4}"/>
              </a:ext>
            </a:extLst>
          </p:cNvPr>
          <p:cNvSpPr txBox="1">
            <a:spLocks/>
          </p:cNvSpPr>
          <p:nvPr/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Procedures Updated: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3AFB-E6CF-46DA-A92C-BF7D447C8152}"/>
              </a:ext>
            </a:extLst>
          </p:cNvPr>
          <p:cNvSpPr txBox="1">
            <a:spLocks/>
          </p:cNvSpPr>
          <p:nvPr/>
        </p:nvSpPr>
        <p:spPr>
          <a:xfrm>
            <a:off x="592325" y="896008"/>
            <a:ext cx="7959350" cy="23859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Corrective and Preventive Action (CAPA) triggered by HOM feedthrough hitting door frame during cavity transfer in test preparation, new procedure effective:</a:t>
            </a:r>
          </a:p>
          <a:p>
            <a:pPr lvl="1"/>
            <a:r>
              <a:rPr lang="en-US" sz="2200" dirty="0"/>
              <a:t>Feedthrough protectors on from cleanroom assembly until 120C bake</a:t>
            </a:r>
          </a:p>
          <a:p>
            <a:pPr lvl="1"/>
            <a:r>
              <a:rPr lang="en-US" sz="2200" dirty="0"/>
              <a:t>2 person rule when moving through doors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A7D4E-8291-4C33-8D6E-B17F9E9D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CF2D-15B7-4560-91AD-44FC9188DECE}"/>
              </a:ext>
            </a:extLst>
          </p:cNvPr>
          <p:cNvSpPr txBox="1">
            <a:spLocks/>
          </p:cNvSpPr>
          <p:nvPr/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26F3C-D0FA-4E96-9ED6-B7D2D6283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6100"/>
                    </a14:imgEffect>
                    <a14:imgEffect>
                      <a14:saturation sat="9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99992" y="3481033"/>
            <a:ext cx="4302116" cy="2612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7B1DB-1D43-4CF3-A217-34AB6E66A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882" y="4245738"/>
            <a:ext cx="2736304" cy="2612262"/>
          </a:xfrm>
          <a:prstGeom prst="flowChartDocumen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8E303-88EC-44D6-B573-D305826B3D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colorTemperature colorTemp="6000"/>
                    </a14:imgEffect>
                    <a14:imgEffect>
                      <a14:saturation sat="9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00" y="3458368"/>
            <a:ext cx="2473400" cy="26806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F29896-2C87-421C-8302-1001A88BC44D}"/>
              </a:ext>
            </a:extLst>
          </p:cNvPr>
          <p:cNvGrpSpPr/>
          <p:nvPr/>
        </p:nvGrpSpPr>
        <p:grpSpPr>
          <a:xfrm>
            <a:off x="1695664" y="3570954"/>
            <a:ext cx="2287304" cy="1584175"/>
            <a:chOff x="1695664" y="3214524"/>
            <a:chExt cx="2287304" cy="15841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33CF6-D26F-4E70-A18C-4FB675A38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saturation sat="9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8120" y="3214524"/>
              <a:ext cx="1534848" cy="1584175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6B258FB-1427-4565-A7E9-B2BB9E87E95B}"/>
                </a:ext>
              </a:extLst>
            </p:cNvPr>
            <p:cNvSpPr/>
            <p:nvPr/>
          </p:nvSpPr>
          <p:spPr>
            <a:xfrm rot="20465035">
              <a:off x="1695664" y="4401658"/>
              <a:ext cx="804252" cy="27984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BC039BE-4971-4F7E-8499-318247193479}"/>
              </a:ext>
            </a:extLst>
          </p:cNvPr>
          <p:cNvSpPr/>
          <p:nvPr/>
        </p:nvSpPr>
        <p:spPr>
          <a:xfrm rot="957543">
            <a:off x="4004361" y="4591869"/>
            <a:ext cx="677141" cy="27984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A2E55E-681F-48D8-A12D-F03990EDC4AD}"/>
              </a:ext>
            </a:extLst>
          </p:cNvPr>
          <p:cNvGrpSpPr/>
          <p:nvPr/>
        </p:nvGrpSpPr>
        <p:grpSpPr>
          <a:xfrm>
            <a:off x="6224930" y="3929446"/>
            <a:ext cx="2673131" cy="1549748"/>
            <a:chOff x="6224930" y="3573016"/>
            <a:chExt cx="2673131" cy="1549748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02EB72A-5DED-4F34-AFE6-84A463C6D864}"/>
                </a:ext>
              </a:extLst>
            </p:cNvPr>
            <p:cNvSpPr/>
            <p:nvPr/>
          </p:nvSpPr>
          <p:spPr>
            <a:xfrm rot="19841753">
              <a:off x="6224930" y="4842915"/>
              <a:ext cx="804252" cy="27984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1F4356-1A26-4291-90CB-158D61F3ACEE}"/>
                </a:ext>
              </a:extLst>
            </p:cNvPr>
            <p:cNvSpPr/>
            <p:nvPr/>
          </p:nvSpPr>
          <p:spPr>
            <a:xfrm>
              <a:off x="6529186" y="3573016"/>
              <a:ext cx="707110" cy="68391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DBDF01-E336-4D96-A018-CABE6D858686}"/>
                </a:ext>
              </a:extLst>
            </p:cNvPr>
            <p:cNvSpPr/>
            <p:nvPr/>
          </p:nvSpPr>
          <p:spPr>
            <a:xfrm>
              <a:off x="8190951" y="3903780"/>
              <a:ext cx="707110" cy="68391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3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FE76138-E267-46EF-A557-15DC657E2166}"/>
              </a:ext>
            </a:extLst>
          </p:cNvPr>
          <p:cNvGrpSpPr/>
          <p:nvPr/>
        </p:nvGrpSpPr>
        <p:grpSpPr>
          <a:xfrm>
            <a:off x="720000" y="866835"/>
            <a:ext cx="7354178" cy="4204249"/>
            <a:chOff x="720000" y="866835"/>
            <a:chExt cx="7354178" cy="420424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4B5BFFA-2640-45FA-9BDD-5D4EB6C8F575}"/>
                </a:ext>
              </a:extLst>
            </p:cNvPr>
            <p:cNvGrpSpPr/>
            <p:nvPr/>
          </p:nvGrpSpPr>
          <p:grpSpPr>
            <a:xfrm>
              <a:off x="720000" y="866835"/>
              <a:ext cx="7354178" cy="4204249"/>
              <a:chOff x="720000" y="866835"/>
              <a:chExt cx="7354178" cy="420424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C366738-95D2-4AD4-9F1B-F618EAC6D1D4}"/>
                  </a:ext>
                </a:extLst>
              </p:cNvPr>
              <p:cNvGrpSpPr/>
              <p:nvPr/>
            </p:nvGrpSpPr>
            <p:grpSpPr>
              <a:xfrm>
                <a:off x="720000" y="866835"/>
                <a:ext cx="7354178" cy="4204249"/>
                <a:chOff x="720000" y="866835"/>
                <a:chExt cx="7354178" cy="420424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A68FF4B-1D64-4A9F-A1B8-6D29133291A4}"/>
                    </a:ext>
                  </a:extLst>
                </p:cNvPr>
                <p:cNvGrpSpPr/>
                <p:nvPr/>
              </p:nvGrpSpPr>
              <p:grpSpPr>
                <a:xfrm>
                  <a:off x="720000" y="866835"/>
                  <a:ext cx="7354178" cy="4204249"/>
                  <a:chOff x="720000" y="866835"/>
                  <a:chExt cx="7354178" cy="4204249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66AD84A0-BD96-41E8-A4E8-D109564F615A}"/>
                      </a:ext>
                    </a:extLst>
                  </p:cNvPr>
                  <p:cNvGrpSpPr/>
                  <p:nvPr/>
                </p:nvGrpSpPr>
                <p:grpSpPr>
                  <a:xfrm>
                    <a:off x="720000" y="866835"/>
                    <a:ext cx="7354178" cy="4204249"/>
                    <a:chOff x="720000" y="1812710"/>
                    <a:chExt cx="7354178" cy="4204249"/>
                  </a:xfrm>
                </p:grpSpPr>
                <p:sp>
                  <p:nvSpPr>
                    <p:cNvPr id="13" name="Rectangle: Rounded Corners 12">
                      <a:extLst>
                        <a:ext uri="{FF2B5EF4-FFF2-40B4-BE49-F238E27FC236}">
                          <a16:creationId xmlns:a16="http://schemas.microsoft.com/office/drawing/2014/main" id="{9645BD33-1E47-4424-B367-DA5949099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7650" y="1930735"/>
                      <a:ext cx="1666528" cy="646331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Cooldown</a:t>
                      </a:r>
                    </a:p>
                  </p:txBody>
                </p:sp>
                <p:sp>
                  <p:nvSpPr>
                    <p:cNvPr id="14" name="Arrow: Down 13">
                      <a:extLst>
                        <a:ext uri="{FF2B5EF4-FFF2-40B4-BE49-F238E27FC236}">
                          <a16:creationId xmlns:a16="http://schemas.microsoft.com/office/drawing/2014/main" id="{7DB4B972-ACD7-43F4-B7F9-E83BB6BD9B0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827022" y="5333753"/>
                      <a:ext cx="432048" cy="720080"/>
                    </a:xfrm>
                    <a:prstGeom prst="down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B139D900-9694-437D-A4AF-3840202BA9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0000" y="1930735"/>
                      <a:ext cx="1777075" cy="4072340"/>
                      <a:chOff x="1103133" y="1042322"/>
                      <a:chExt cx="1777075" cy="4072340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sp>
                    <p:nvSpPr>
                      <p:cNvPr id="23" name="Rectangle: Rounded Corners 22">
                        <a:extLst>
                          <a:ext uri="{FF2B5EF4-FFF2-40B4-BE49-F238E27FC236}">
                            <a16:creationId xmlns:a16="http://schemas.microsoft.com/office/drawing/2014/main" id="{3908B944-FA72-4E1A-8AB7-D56C7A81B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0756" y="1042322"/>
                        <a:ext cx="1553344" cy="646330"/>
                      </a:xfrm>
                      <a:prstGeom prst="roundRect">
                        <a:avLst/>
                      </a:prstGeom>
                      <a:grpFill/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tx1"/>
                            </a:solidFill>
                          </a:rPr>
                          <a:t>Degreasing</a:t>
                        </a:r>
                      </a:p>
                    </p:txBody>
                  </p:sp>
                  <p:sp>
                    <p:nvSpPr>
                      <p:cNvPr id="24" name="Rectangle: Rounded Corners 23">
                        <a:extLst>
                          <a:ext uri="{FF2B5EF4-FFF2-40B4-BE49-F238E27FC236}">
                            <a16:creationId xmlns:a16="http://schemas.microsoft.com/office/drawing/2014/main" id="{CC561350-4A53-4502-A7DC-5BB4B96007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4164" y="2715074"/>
                        <a:ext cx="1666528" cy="646331"/>
                      </a:xfrm>
                      <a:prstGeom prst="roundRect">
                        <a:avLst/>
                      </a:prstGeom>
                      <a:grpFill/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tx1"/>
                            </a:solidFill>
                          </a:rPr>
                          <a:t>Port rinsing</a:t>
                        </a:r>
                      </a:p>
                    </p:txBody>
                  </p:sp>
                  <p:sp>
                    <p:nvSpPr>
                      <p:cNvPr id="25" name="Rectangle: Rounded Corners 24">
                        <a:extLst>
                          <a:ext uri="{FF2B5EF4-FFF2-40B4-BE49-F238E27FC236}">
                            <a16:creationId xmlns:a16="http://schemas.microsoft.com/office/drawing/2014/main" id="{B4F649B4-DB8B-406A-B3E8-EE82053C89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3133" y="4468331"/>
                        <a:ext cx="1777075" cy="646331"/>
                      </a:xfrm>
                      <a:prstGeom prst="roundRect">
                        <a:avLst/>
                      </a:prstGeom>
                      <a:grpFill/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tx1"/>
                            </a:solidFill>
                          </a:rPr>
                          <a:t>High Pressure Rinsing</a:t>
                        </a:r>
                      </a:p>
                    </p:txBody>
                  </p:sp>
                  <p:sp>
                    <p:nvSpPr>
                      <p:cNvPr id="26" name="Arrow: Down 25">
                        <a:extLst>
                          <a:ext uri="{FF2B5EF4-FFF2-40B4-BE49-F238E27FC236}">
                            <a16:creationId xmlns:a16="http://schemas.microsoft.com/office/drawing/2014/main" id="{39E64FD0-2F11-4364-A42C-925B69CDE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75647" y="1844317"/>
                        <a:ext cx="432048" cy="720080"/>
                      </a:xfrm>
                      <a:prstGeom prst="downArrow">
                        <a:avLst/>
                      </a:prstGeom>
                      <a:grpFill/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7" name="Arrow: Down 26">
                        <a:extLst>
                          <a:ext uri="{FF2B5EF4-FFF2-40B4-BE49-F238E27FC236}">
                            <a16:creationId xmlns:a16="http://schemas.microsoft.com/office/drawing/2014/main" id="{3442AFF1-6525-4E45-B822-8F0E4CF34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1404" y="3557855"/>
                        <a:ext cx="432048" cy="720080"/>
                      </a:xfrm>
                      <a:prstGeom prst="downArrow">
                        <a:avLst/>
                      </a:prstGeom>
                      <a:grpFill/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6" name="Rectangle: Rounded Corners 15">
                      <a:extLst>
                        <a:ext uri="{FF2B5EF4-FFF2-40B4-BE49-F238E27FC236}">
                          <a16:creationId xmlns:a16="http://schemas.microsoft.com/office/drawing/2014/main" id="{FA9260B0-9F09-4663-A121-19E001B506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1170" y="5370628"/>
                      <a:ext cx="1777076" cy="646331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Cleanroom Assembly</a:t>
                      </a:r>
                    </a:p>
                  </p:txBody>
                </p:sp>
                <p:sp>
                  <p:nvSpPr>
                    <p:cNvPr id="17" name="Arrow: Down 16">
                      <a:extLst>
                        <a:ext uri="{FF2B5EF4-FFF2-40B4-BE49-F238E27FC236}">
                          <a16:creationId xmlns:a16="http://schemas.microsoft.com/office/drawing/2014/main" id="{6B8A2BED-7E26-4875-B8C0-A705E147362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363684" y="4601557"/>
                      <a:ext cx="432048" cy="720080"/>
                    </a:xfrm>
                    <a:prstGeom prst="down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18" name="Rectangle: Rounded Corners 17">
                          <a:extLst>
                            <a:ext uri="{FF2B5EF4-FFF2-40B4-BE49-F238E27FC236}">
                              <a16:creationId xmlns:a16="http://schemas.microsoft.com/office/drawing/2014/main" id="{4953816A-2D3D-446B-B3B0-2295D56C0D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49547" y="1812710"/>
                          <a:ext cx="1887624" cy="882380"/>
                        </a:xfrm>
                        <a:prstGeom prst="round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48h 120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Bake (RGA)</a:t>
                          </a:r>
                        </a:p>
                      </p:txBody>
                    </p:sp>
                  </mc:Choice>
                  <mc:Fallback>
                    <p:sp>
                      <p:nvSpPr>
                        <p:cNvPr id="18" name="Rectangle: Rounded Corners 17">
                          <a:extLst>
                            <a:ext uri="{FF2B5EF4-FFF2-40B4-BE49-F238E27FC236}">
                              <a16:creationId xmlns:a16="http://schemas.microsoft.com/office/drawing/2014/main" id="{4953816A-2D3D-446B-B3B0-2295D56C0DC6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649547" y="1812710"/>
                          <a:ext cx="1887624" cy="882380"/>
                        </a:xfrm>
                        <a:prstGeom prst="roundRect">
                          <a:avLst/>
                        </a:prstGeom>
                        <a:blipFill>
                          <a:blip r:embed="rId2"/>
                          <a:stretch>
                            <a:fillRect/>
                          </a:stretch>
                        </a:blipFill>
                        <a:ln w="28575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9" name="Arrow: Down 18">
                      <a:extLst>
                        <a:ext uri="{FF2B5EF4-FFF2-40B4-BE49-F238E27FC236}">
                          <a16:creationId xmlns:a16="http://schemas.microsoft.com/office/drawing/2014/main" id="{DFD0624E-4674-4F5F-839D-347CEAAA08B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363684" y="2808874"/>
                      <a:ext cx="432048" cy="720080"/>
                    </a:xfrm>
                    <a:prstGeom prst="down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Rectangle: Rounded Corners 19">
                      <a:extLst>
                        <a:ext uri="{FF2B5EF4-FFF2-40B4-BE49-F238E27FC236}">
                          <a16:creationId xmlns:a16="http://schemas.microsoft.com/office/drawing/2014/main" id="{504DA08E-1381-4137-A950-B61237EE19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5998" y="3646593"/>
                      <a:ext cx="1787420" cy="88238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Leak check (RGA)</a:t>
                      </a:r>
                    </a:p>
                  </p:txBody>
                </p:sp>
                <p:sp>
                  <p:nvSpPr>
                    <p:cNvPr id="21" name="Rectangle: Rounded Corners 20">
                      <a:extLst>
                        <a:ext uri="{FF2B5EF4-FFF2-40B4-BE49-F238E27FC236}">
                          <a16:creationId xmlns:a16="http://schemas.microsoft.com/office/drawing/2014/main" id="{1CED345B-717A-453D-98A4-CF07D461D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7650" y="3602376"/>
                      <a:ext cx="1666528" cy="646331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Test</a:t>
                      </a:r>
                    </a:p>
                  </p:txBody>
                </p:sp>
                <p:sp>
                  <p:nvSpPr>
                    <p:cNvPr id="22" name="Arrow: Down 21">
                      <a:extLst>
                        <a:ext uri="{FF2B5EF4-FFF2-40B4-BE49-F238E27FC236}">
                          <a16:creationId xmlns:a16="http://schemas.microsoft.com/office/drawing/2014/main" id="{2187E327-AC5B-46CA-912C-E0734E99BB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4890" y="2732730"/>
                      <a:ext cx="432048" cy="720080"/>
                    </a:xfrm>
                    <a:prstGeom prst="down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857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2" name="Arrow: Down 11">
                    <a:extLst>
                      <a:ext uri="{FF2B5EF4-FFF2-40B4-BE49-F238E27FC236}">
                        <a16:creationId xmlns:a16="http://schemas.microsoft.com/office/drawing/2014/main" id="{5DB54C77-4762-4F93-99D6-E43ECCF2401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758862" y="947985"/>
                    <a:ext cx="432048" cy="720080"/>
                  </a:xfrm>
                  <a:prstGeom prst="downArrow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51" name="Graphic 50" descr="Crab">
                  <a:extLst>
                    <a:ext uri="{FF2B5EF4-FFF2-40B4-BE49-F238E27FC236}">
                      <a16:creationId xmlns:a16="http://schemas.microsoft.com/office/drawing/2014/main" id="{C08525FC-5EFD-477A-B3CD-1D0C7D1E3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642" y="2700718"/>
                  <a:ext cx="231111" cy="231111"/>
                </a:xfrm>
                <a:prstGeom prst="rect">
                  <a:avLst/>
                </a:prstGeom>
              </p:spPr>
            </p:pic>
          </p:grpSp>
          <p:pic>
            <p:nvPicPr>
              <p:cNvPr id="53" name="Graphic 52" descr="Crab">
                <a:extLst>
                  <a:ext uri="{FF2B5EF4-FFF2-40B4-BE49-F238E27FC236}">
                    <a16:creationId xmlns:a16="http://schemas.microsoft.com/office/drawing/2014/main" id="{35998BA6-FA97-46EC-AC58-FE2EAECF9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16665" y="4458992"/>
                <a:ext cx="231111" cy="231111"/>
              </a:xfrm>
              <a:prstGeom prst="rect">
                <a:avLst/>
              </a:prstGeom>
            </p:spPr>
          </p:pic>
        </p:grpSp>
        <p:pic>
          <p:nvPicPr>
            <p:cNvPr id="55" name="Graphic 54" descr="Crab">
              <a:extLst>
                <a:ext uri="{FF2B5EF4-FFF2-40B4-BE49-F238E27FC236}">
                  <a16:creationId xmlns:a16="http://schemas.microsoft.com/office/drawing/2014/main" id="{3EFB728D-7DD8-4BF9-A6A1-A960D4A7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59472" y="1026666"/>
              <a:ext cx="231111" cy="23111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3B37B5-D009-45A8-994C-B5B4A856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for Performance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C9D2-0C13-446B-AA3D-AA88C988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D0E8E-A23F-44B4-A923-F5DCB82553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376" y="5285187"/>
            <a:ext cx="1745983" cy="1201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6799E-F9B0-4E09-BB0B-D621F647E4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75" r="45276"/>
          <a:stretch/>
        </p:blipFill>
        <p:spPr>
          <a:xfrm>
            <a:off x="7041823" y="3404774"/>
            <a:ext cx="1688132" cy="2931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5EC3A8-FC23-4399-AFDE-75167466C1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99" y="5046796"/>
            <a:ext cx="1745984" cy="148548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BF915D2-D3D5-4FF3-AE84-942FAF9A5C84}"/>
              </a:ext>
            </a:extLst>
          </p:cNvPr>
          <p:cNvGrpSpPr/>
          <p:nvPr/>
        </p:nvGrpSpPr>
        <p:grpSpPr>
          <a:xfrm>
            <a:off x="1753845" y="3436954"/>
            <a:ext cx="7206783" cy="3098477"/>
            <a:chOff x="1797893" y="3414703"/>
            <a:chExt cx="7206783" cy="309847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58FC6E-2FC5-4150-87B4-253550BA3F85}"/>
                </a:ext>
              </a:extLst>
            </p:cNvPr>
            <p:cNvGrpSpPr/>
            <p:nvPr/>
          </p:nvGrpSpPr>
          <p:grpSpPr>
            <a:xfrm>
              <a:off x="3883263" y="3669276"/>
              <a:ext cx="1935738" cy="706486"/>
              <a:chOff x="5393358" y="3819784"/>
              <a:chExt cx="1935738" cy="70648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237D72-344E-441A-8175-E6264D26067C}"/>
                  </a:ext>
                </a:extLst>
              </p:cNvPr>
              <p:cNvSpPr txBox="1"/>
              <p:nvPr/>
            </p:nvSpPr>
            <p:spPr>
              <a:xfrm>
                <a:off x="5393358" y="3819784"/>
                <a:ext cx="1935738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Assy. from below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48F5807-BE2F-4DCD-97F5-DFC90452FBB5}"/>
                  </a:ext>
                </a:extLst>
              </p:cNvPr>
              <p:cNvCxnSpPr>
                <a:cxnSpLocks/>
                <a:stCxn id="28" idx="2"/>
                <a:endCxn id="17" idx="0"/>
              </p:cNvCxnSpPr>
              <p:nvPr/>
            </p:nvCxnSpPr>
            <p:spPr>
              <a:xfrm flipH="1">
                <a:off x="6089803" y="4189116"/>
                <a:ext cx="271424" cy="3371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7056AD-69F9-4F14-8DB3-2B61313E3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8000"/>
                      </a14:imgEffect>
                      <a14:imgEffect>
                        <a14:colorTemperature colorTemp="5945"/>
                      </a14:imgEffect>
                      <a14:imgEffect>
                        <a14:saturation sat="90000"/>
                      </a14:imgEffect>
                      <a14:imgEffect>
                        <a14:brightnessContrast bright="2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4012" y="3414703"/>
              <a:ext cx="2890664" cy="3098477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74A66C7-F6E2-42E0-B280-F05D745D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0000"/>
                      </a14:imgEffect>
                      <a14:imgEffect>
                        <a14:colorTemperature colorTemp="5250"/>
                      </a14:imgEffect>
                      <a14:imgEffect>
                        <a14:saturation sat="9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90233" y="4402759"/>
              <a:ext cx="2445964" cy="1630643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EA5264-5FE8-43A1-BCBB-146288E644CF}"/>
              </a:ext>
            </a:extLst>
          </p:cNvPr>
          <p:cNvGrpSpPr/>
          <p:nvPr/>
        </p:nvGrpSpPr>
        <p:grpSpPr>
          <a:xfrm>
            <a:off x="7024890" y="1524050"/>
            <a:ext cx="1935738" cy="962939"/>
            <a:chOff x="7024890" y="1524050"/>
            <a:chExt cx="1935738" cy="9629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DD5CB4-9B78-4D2F-B3B5-986AC0A2DD01}"/>
                </a:ext>
              </a:extLst>
            </p:cNvPr>
            <p:cNvSpPr txBox="1"/>
            <p:nvPr/>
          </p:nvSpPr>
          <p:spPr>
            <a:xfrm>
              <a:off x="7024890" y="1840658"/>
              <a:ext cx="1935738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active B-field compensation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BB9EF-92F8-457F-89B2-28B7DCFF9A57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 flipV="1">
              <a:off x="7546695" y="1524050"/>
              <a:ext cx="446064" cy="3166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661E02-0A2F-46C6-8FBA-D200CA71DF3D}"/>
              </a:ext>
            </a:extLst>
          </p:cNvPr>
          <p:cNvGrpSpPr/>
          <p:nvPr/>
        </p:nvGrpSpPr>
        <p:grpSpPr>
          <a:xfrm>
            <a:off x="1601298" y="743159"/>
            <a:ext cx="4875868" cy="4303392"/>
            <a:chOff x="1601298" y="743159"/>
            <a:chExt cx="4875868" cy="430339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4A6925C-94F4-4C3C-AA92-E755951F7CD6}"/>
                </a:ext>
              </a:extLst>
            </p:cNvPr>
            <p:cNvGrpSpPr/>
            <p:nvPr/>
          </p:nvGrpSpPr>
          <p:grpSpPr>
            <a:xfrm>
              <a:off x="1601298" y="1752803"/>
              <a:ext cx="1935738" cy="985313"/>
              <a:chOff x="7024890" y="1840658"/>
              <a:chExt cx="1935738" cy="98531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F1D785-FF85-43A4-8D36-68F788FF29B2}"/>
                  </a:ext>
                </a:extLst>
              </p:cNvPr>
              <p:cNvSpPr txBox="1"/>
              <p:nvPr/>
            </p:nvSpPr>
            <p:spPr>
              <a:xfrm>
                <a:off x="7024890" y="1840658"/>
                <a:ext cx="1935738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Hand rinsing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914D517-2ADB-45CC-A090-DFDBA895D284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flipH="1">
                <a:off x="7456939" y="2209990"/>
                <a:ext cx="535820" cy="61598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3A1619-1515-489D-BC42-4CD8A2409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2000"/>
                      </a14:imgEffect>
                      <a14:imgEffect>
                        <a14:colorTemperature colorTemp="4538"/>
                      </a14:imgEffect>
                      <a14:imgEffect>
                        <a14:saturation sat="113000"/>
                      </a14:imgEffect>
                      <a14:imgEffect>
                        <a14:brightnessContrast bright="36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7555">
              <a:off x="3498493" y="743159"/>
              <a:ext cx="2978673" cy="4303392"/>
            </a:xfrm>
            <a:custGeom>
              <a:avLst/>
              <a:gdLst>
                <a:gd name="connsiteX0" fmla="*/ 0 w 3534440"/>
                <a:gd name="connsiteY0" fmla="*/ 178324 h 5106327"/>
                <a:gd name="connsiteX1" fmla="*/ 3265314 w 3534440"/>
                <a:gd name="connsiteY1" fmla="*/ 0 h 5106327"/>
                <a:gd name="connsiteX2" fmla="*/ 3534440 w 3534440"/>
                <a:gd name="connsiteY2" fmla="*/ 4928002 h 5106327"/>
                <a:gd name="connsiteX3" fmla="*/ 269127 w 3534440"/>
                <a:gd name="connsiteY3" fmla="*/ 5106327 h 510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4440" h="5106327">
                  <a:moveTo>
                    <a:pt x="0" y="178324"/>
                  </a:moveTo>
                  <a:lnTo>
                    <a:pt x="3265314" y="0"/>
                  </a:lnTo>
                  <a:lnTo>
                    <a:pt x="3534440" y="4928002"/>
                  </a:lnTo>
                  <a:lnTo>
                    <a:pt x="269127" y="510632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663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D98B-3E69-450B-9682-D969ACF0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QA/QC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1CA3-EF70-48BE-AC19-A3E625CC5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57569"/>
            <a:ext cx="7920000" cy="7625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Travelers and procedures are placed in our internal systems and propagated as reports to MTF for CERN’s evaluation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D77AD2-3BAC-4D3D-9CBD-E7A591FAC900}"/>
              </a:ext>
            </a:extLst>
          </p:cNvPr>
          <p:cNvGrpSpPr/>
          <p:nvPr/>
        </p:nvGrpSpPr>
        <p:grpSpPr>
          <a:xfrm>
            <a:off x="201588" y="4019256"/>
            <a:ext cx="2474267" cy="2294508"/>
            <a:chOff x="201588" y="4019256"/>
            <a:chExt cx="2474267" cy="22945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55ECD4B-F1BD-42CD-846A-97A928D3D532}"/>
                </a:ext>
              </a:extLst>
            </p:cNvPr>
            <p:cNvGrpSpPr/>
            <p:nvPr/>
          </p:nvGrpSpPr>
          <p:grpSpPr>
            <a:xfrm>
              <a:off x="201588" y="4256349"/>
              <a:ext cx="2474267" cy="2057415"/>
              <a:chOff x="201588" y="4256349"/>
              <a:chExt cx="2474267" cy="20574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94E280-F3D8-452F-80B7-E4DF32B43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9037" y="5035437"/>
                <a:ext cx="976818" cy="12783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8288DDF-6F36-4F31-9D40-4E94CDF18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588" y="4256349"/>
                <a:ext cx="976818" cy="12700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56FCF2-65E9-478E-BE13-1CA76D2E0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501" y="4740774"/>
                <a:ext cx="975739" cy="12700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DE2B4061-A85B-4076-B2E4-432A2DA7B565}"/>
                </a:ext>
              </a:extLst>
            </p:cNvPr>
            <p:cNvSpPr/>
            <p:nvPr/>
          </p:nvSpPr>
          <p:spPr>
            <a:xfrm rot="16200000">
              <a:off x="1459187" y="4135482"/>
              <a:ext cx="663949" cy="43149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D9ADDF-A879-43A6-BCD1-8AD6226EDFF2}"/>
              </a:ext>
            </a:extLst>
          </p:cNvPr>
          <p:cNvGrpSpPr/>
          <p:nvPr/>
        </p:nvGrpSpPr>
        <p:grpSpPr>
          <a:xfrm>
            <a:off x="6953866" y="1749516"/>
            <a:ext cx="2124653" cy="3265663"/>
            <a:chOff x="6953866" y="1749516"/>
            <a:chExt cx="2124653" cy="326566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47E939-C331-4800-B2AD-A78BC61F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866" y="3510088"/>
              <a:ext cx="2053856" cy="8566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A30BF470-D840-4F35-B06C-DC54417F24ED}"/>
                </a:ext>
              </a:extLst>
            </p:cNvPr>
            <p:cNvSpPr/>
            <p:nvPr/>
          </p:nvSpPr>
          <p:spPr>
            <a:xfrm rot="16200000">
              <a:off x="7675681" y="4467456"/>
              <a:ext cx="663949" cy="43149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043393-1DC1-4354-BFBD-5CBBB40DD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9"/>
            <a:stretch/>
          </p:blipFill>
          <p:spPr>
            <a:xfrm>
              <a:off x="7061585" y="1749516"/>
              <a:ext cx="1819033" cy="1241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0AF255-4BDD-46F4-98B1-E59418EF5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" t="6899" r="4999"/>
            <a:stretch/>
          </p:blipFill>
          <p:spPr>
            <a:xfrm>
              <a:off x="7368288" y="2859479"/>
              <a:ext cx="1710231" cy="9196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A0EA78-ABAD-427C-9CD1-6AED1A059FD3}"/>
              </a:ext>
            </a:extLst>
          </p:cNvPr>
          <p:cNvGrpSpPr/>
          <p:nvPr/>
        </p:nvGrpSpPr>
        <p:grpSpPr>
          <a:xfrm>
            <a:off x="193544" y="1757251"/>
            <a:ext cx="8670367" cy="4670129"/>
            <a:chOff x="193544" y="1757251"/>
            <a:chExt cx="8670367" cy="46701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29F947-1DD6-4C0B-86BC-2BBF371389CD}"/>
                </a:ext>
              </a:extLst>
            </p:cNvPr>
            <p:cNvSpPr/>
            <p:nvPr/>
          </p:nvSpPr>
          <p:spPr>
            <a:xfrm>
              <a:off x="3140086" y="2865041"/>
              <a:ext cx="3699606" cy="2483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1733D38-5A3E-43F5-9E55-267A3B0BC880}"/>
                </a:ext>
              </a:extLst>
            </p:cNvPr>
            <p:cNvGrpSpPr/>
            <p:nvPr/>
          </p:nvGrpSpPr>
          <p:grpSpPr>
            <a:xfrm>
              <a:off x="193544" y="1757251"/>
              <a:ext cx="8670367" cy="4670129"/>
              <a:chOff x="193544" y="1757251"/>
              <a:chExt cx="8670367" cy="467012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E263387-FCF5-4EC6-8C11-CEEB8199A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44" y="1757251"/>
                <a:ext cx="5103459" cy="22226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54A5093-7790-41A8-846C-C349BEF7BA91}"/>
                  </a:ext>
                </a:extLst>
              </p:cNvPr>
              <p:cNvGrpSpPr/>
              <p:nvPr/>
            </p:nvGrpSpPr>
            <p:grpSpPr>
              <a:xfrm>
                <a:off x="3140086" y="2865041"/>
                <a:ext cx="3699607" cy="2515072"/>
                <a:chOff x="1421460" y="1990047"/>
                <a:chExt cx="3699607" cy="2515072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42E0B5C-00EB-4E64-8C5A-CD3E8C9A4CB3}"/>
                    </a:ext>
                  </a:extLst>
                </p:cNvPr>
                <p:cNvGrpSpPr/>
                <p:nvPr/>
              </p:nvGrpSpPr>
              <p:grpSpPr>
                <a:xfrm>
                  <a:off x="1421460" y="1990047"/>
                  <a:ext cx="3699607" cy="2515072"/>
                  <a:chOff x="2087732" y="1971136"/>
                  <a:chExt cx="3805238" cy="2586882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611C3222-3674-45D5-90B0-13AAD9E63B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087732" y="1971136"/>
                    <a:ext cx="3805238" cy="151447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EA2EE811-86BC-4AED-9747-77DFCF5196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458514" y="3521472"/>
                    <a:ext cx="3434455" cy="103654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5" name="Arrow: Right 44">
                  <a:extLst>
                    <a:ext uri="{FF2B5EF4-FFF2-40B4-BE49-F238E27FC236}">
                      <a16:creationId xmlns:a16="http://schemas.microsoft.com/office/drawing/2014/main" id="{3E3FFBF5-BD4E-49DA-9C1C-21EFAD6786EE}"/>
                    </a:ext>
                  </a:extLst>
                </p:cNvPr>
                <p:cNvSpPr/>
                <p:nvPr/>
              </p:nvSpPr>
              <p:spPr>
                <a:xfrm rot="1509868">
                  <a:off x="2454938" y="3833186"/>
                  <a:ext cx="663949" cy="431497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0610C2DC-F91B-49E1-9587-DE4CFCFAE2F6}"/>
                  </a:ext>
                </a:extLst>
              </p:cNvPr>
              <p:cNvSpPr/>
              <p:nvPr/>
            </p:nvSpPr>
            <p:spPr>
              <a:xfrm rot="1509868">
                <a:off x="2678637" y="3704166"/>
                <a:ext cx="663949" cy="431497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181D0EE-7F10-45C6-8525-2711874C8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9837" y="5057076"/>
                <a:ext cx="3977935" cy="82690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25F6BB8-1D9B-4506-AA08-3B4AD4761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03394" y="5868519"/>
                <a:ext cx="3960281" cy="28458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1752EE1-F04D-485C-9C49-29EA97C40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97745" y="6142795"/>
                <a:ext cx="3966166" cy="28458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46872F-663B-4092-8EE4-0DCD95CC5C78}"/>
                </a:ext>
              </a:extLst>
            </p:cNvPr>
            <p:cNvSpPr/>
            <p:nvPr/>
          </p:nvSpPr>
          <p:spPr>
            <a:xfrm>
              <a:off x="4879837" y="5057076"/>
              <a:ext cx="3977935" cy="13703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4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1BBA2-4FEF-451B-A3CB-F3999FA087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915" y="921352"/>
            <a:ext cx="4442274" cy="33317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493949-43D2-46F3-B0C3-104302B45A07}"/>
              </a:ext>
            </a:extLst>
          </p:cNvPr>
          <p:cNvSpPr txBox="1">
            <a:spLocks/>
          </p:cNvSpPr>
          <p:nvPr/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Pre-series Preparation &amp; Performance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8F8B68-5006-4E9B-A7D2-5BBBA3B9A124}"/>
              </a:ext>
            </a:extLst>
          </p:cNvPr>
          <p:cNvSpPr txBox="1">
            <a:spLocks/>
          </p:cNvSpPr>
          <p:nvPr/>
        </p:nvSpPr>
        <p:spPr>
          <a:xfrm>
            <a:off x="397173" y="599130"/>
            <a:ext cx="4114800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NRFD01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C9FD1-166B-43D6-9261-E107E4A23B4F}"/>
              </a:ext>
            </a:extLst>
          </p:cNvPr>
          <p:cNvSpPr txBox="1">
            <a:spLocks/>
          </p:cNvSpPr>
          <p:nvPr/>
        </p:nvSpPr>
        <p:spPr>
          <a:xfrm>
            <a:off x="4868252" y="599130"/>
            <a:ext cx="38785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NRFD02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B97D9CF-54C3-4D5F-B16E-BF75A1D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03CA6-159D-4998-A720-345E9CDA5E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0" y="899748"/>
            <a:ext cx="4471080" cy="335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808E-7BC3-4A68-9D00-2B6CD37196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" y="899748"/>
            <a:ext cx="4471080" cy="3353310"/>
          </a:xfrm>
          <a:prstGeom prst="rect">
            <a:avLst/>
          </a:prstGeom>
        </p:spPr>
      </p:pic>
      <p:pic>
        <p:nvPicPr>
          <p:cNvPr id="10" name="Content Placeholder 15">
            <a:extLst>
              <a:ext uri="{FF2B5EF4-FFF2-40B4-BE49-F238E27FC236}">
                <a16:creationId xmlns:a16="http://schemas.microsoft.com/office/drawing/2014/main" id="{DCD3794F-56E7-42CE-96E7-4DF6DFC54C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" y="899748"/>
            <a:ext cx="4471081" cy="335331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D004B59-7163-49DD-99EB-DD507556A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06725"/>
              </p:ext>
            </p:extLst>
          </p:nvPr>
        </p:nvGraphicFramePr>
        <p:xfrm>
          <a:off x="107504" y="3821010"/>
          <a:ext cx="8640960" cy="146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Test Date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Cavity SN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Low field Q0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8499B44-AD2F-4D7A-BCFC-3300FE0B5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145046"/>
              </p:ext>
            </p:extLst>
          </p:nvPr>
        </p:nvGraphicFramePr>
        <p:xfrm>
          <a:off x="100310" y="3817980"/>
          <a:ext cx="8640960" cy="146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Test Date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Cavity SN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Low field Q0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05/20/24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1.51E+10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@2.4, power limited to 3.76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E9D169-180C-4E1C-A6ED-439675778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15429"/>
              </p:ext>
            </p:extLst>
          </p:nvPr>
        </p:nvGraphicFramePr>
        <p:xfrm>
          <a:off x="105577" y="3819677"/>
          <a:ext cx="8640960" cy="146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Test Date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Cavity SN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Low field Q0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05/20/24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1.51E+10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@2.4, power limited to 3.76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06/14/24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2.20E+09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1.12E+10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@2.7MV,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</a:tbl>
          </a:graphicData>
        </a:graphic>
      </p:graphicFrame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85178FA6-908E-420A-B578-9899AE361C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326" y="921352"/>
            <a:ext cx="4444021" cy="2857969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18578AE-6A64-4365-B6AB-BC753FC89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91784"/>
              </p:ext>
            </p:extLst>
          </p:nvPr>
        </p:nvGraphicFramePr>
        <p:xfrm>
          <a:off x="100152" y="3814950"/>
          <a:ext cx="8640960" cy="146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Test Date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Cavity SN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Low field Q0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4.10E+09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1.44E+10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@2.85MV, administrative level @5MV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05/20/24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1.51E+10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@2.4, power limited to 3.76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06/14/24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2.20E+09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1.12E+10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@2.7MV,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EADEDF2-B930-4838-9E5B-616CD9A04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352754"/>
              </p:ext>
            </p:extLst>
          </p:nvPr>
        </p:nvGraphicFramePr>
        <p:xfrm>
          <a:off x="107504" y="3826767"/>
          <a:ext cx="8640960" cy="146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Test Date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Cavity SN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Low field Q0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4.10E+09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1.44E+10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@2.85MV, administrative level @5MV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05/20/24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1.51E+10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@2.4, power limited to 3.76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06/12/24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1.00E+10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1.40E+10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@3.2MV,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06/14/24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2.20E+09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1.12E+10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@2.7MV,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</a:tbl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5FD4684-73E7-4C93-A113-40A1FF2DC9C1}"/>
              </a:ext>
            </a:extLst>
          </p:cNvPr>
          <p:cNvSpPr txBox="1">
            <a:spLocks/>
          </p:cNvSpPr>
          <p:nvPr/>
        </p:nvSpPr>
        <p:spPr>
          <a:xfrm>
            <a:off x="330232" y="5572460"/>
            <a:ext cx="4248683" cy="9001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8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Chemistry for both cavities at ZRI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NRFD01’s 1</a:t>
            </a:r>
            <a:r>
              <a:rPr lang="en-US" sz="1800" b="0" baseline="30000" dirty="0">
                <a:solidFill>
                  <a:srgbClr val="5A5A5A"/>
                </a:solidFill>
              </a:rPr>
              <a:t>st</a:t>
            </a:r>
            <a:r>
              <a:rPr lang="en-US" sz="1800" b="0" dirty="0">
                <a:solidFill>
                  <a:srgbClr val="5A5A5A"/>
                </a:solidFill>
              </a:rPr>
              <a:t> assy. at ZRI + fast bleed 			at JLab</a:t>
            </a:r>
            <a:br>
              <a:rPr lang="en-US" sz="1800" b="0" dirty="0">
                <a:solidFill>
                  <a:srgbClr val="5A5A5A"/>
                </a:solidFill>
                <a:highlight>
                  <a:srgbClr val="FFFF00"/>
                </a:highlight>
              </a:rPr>
            </a:br>
            <a:endParaRPr lang="en-US" sz="1800" b="0" dirty="0">
              <a:solidFill>
                <a:srgbClr val="5A5A5A"/>
              </a:solidFill>
              <a:highlight>
                <a:srgbClr val="FFFF00"/>
              </a:highlight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AC4B13-342B-4B2B-B83D-B50FD1120DA2}"/>
              </a:ext>
            </a:extLst>
          </p:cNvPr>
          <p:cNvSpPr txBox="1">
            <a:spLocks/>
          </p:cNvSpPr>
          <p:nvPr/>
        </p:nvSpPr>
        <p:spPr>
          <a:xfrm>
            <a:off x="4645025" y="5576860"/>
            <a:ext cx="4041775" cy="9001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8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NRFD01’s 2</a:t>
            </a:r>
            <a:r>
              <a:rPr lang="en-US" sz="1800" b="0" baseline="30000" dirty="0">
                <a:solidFill>
                  <a:srgbClr val="5A5A5A"/>
                </a:solidFill>
              </a:rPr>
              <a:t>nd</a:t>
            </a:r>
            <a:r>
              <a:rPr lang="en-US" sz="1800" b="0" dirty="0">
                <a:solidFill>
                  <a:srgbClr val="5A5A5A"/>
                </a:solidFill>
              </a:rPr>
              <a:t> &amp; 3</a:t>
            </a:r>
            <a:r>
              <a:rPr lang="en-US" sz="1800" b="0" baseline="30000" dirty="0">
                <a:solidFill>
                  <a:srgbClr val="5A5A5A"/>
                </a:solidFill>
              </a:rPr>
              <a:t>rd</a:t>
            </a:r>
            <a:r>
              <a:rPr lang="en-US" sz="1800" b="0" dirty="0">
                <a:solidFill>
                  <a:srgbClr val="5A5A5A"/>
                </a:solidFill>
              </a:rPr>
              <a:t> </a:t>
            </a:r>
            <a:r>
              <a:rPr lang="en-US" sz="1800" b="0" dirty="0" err="1">
                <a:solidFill>
                  <a:srgbClr val="5A5A5A"/>
                </a:solidFill>
              </a:rPr>
              <a:t>assys</a:t>
            </a:r>
            <a:r>
              <a:rPr lang="en-US" sz="1800" b="0" dirty="0">
                <a:solidFill>
                  <a:srgbClr val="5A5A5A"/>
                </a:solidFill>
              </a:rPr>
              <a:t>. at JLab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5A5A5A"/>
                </a:solidFill>
              </a:rPr>
              <a:t>NRFD02: all assemblies at JLab &amp; last test at FNAL</a:t>
            </a:r>
            <a:br>
              <a:rPr lang="en-US" sz="1800" b="0" dirty="0">
                <a:solidFill>
                  <a:srgbClr val="5A5A5A"/>
                </a:solidFill>
                <a:highlight>
                  <a:srgbClr val="FFFF00"/>
                </a:highlight>
              </a:rPr>
            </a:br>
            <a:endParaRPr lang="en-US" sz="1800" b="0" dirty="0">
              <a:solidFill>
                <a:srgbClr val="5A5A5A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A811659-5FD3-41E2-867D-462662F6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33765"/>
              </p:ext>
            </p:extLst>
          </p:nvPr>
        </p:nvGraphicFramePr>
        <p:xfrm>
          <a:off x="99994" y="3826767"/>
          <a:ext cx="8640960" cy="1674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503">
                  <a:extLst>
                    <a:ext uri="{9D8B030D-6E8A-4147-A177-3AD203B41FA5}">
                      <a16:colId xmlns:a16="http://schemas.microsoft.com/office/drawing/2014/main" val="1716796568"/>
                    </a:ext>
                  </a:extLst>
                </a:gridCol>
                <a:gridCol w="837420">
                  <a:extLst>
                    <a:ext uri="{9D8B030D-6E8A-4147-A177-3AD203B41FA5}">
                      <a16:colId xmlns:a16="http://schemas.microsoft.com/office/drawing/2014/main" val="1006268354"/>
                    </a:ext>
                  </a:extLst>
                </a:gridCol>
                <a:gridCol w="928984">
                  <a:extLst>
                    <a:ext uri="{9D8B030D-6E8A-4147-A177-3AD203B41FA5}">
                      <a16:colId xmlns:a16="http://schemas.microsoft.com/office/drawing/2014/main" val="4289032289"/>
                    </a:ext>
                  </a:extLst>
                </a:gridCol>
                <a:gridCol w="1293260">
                  <a:extLst>
                    <a:ext uri="{9D8B030D-6E8A-4147-A177-3AD203B41FA5}">
                      <a16:colId xmlns:a16="http://schemas.microsoft.com/office/drawing/2014/main" val="23103152"/>
                    </a:ext>
                  </a:extLst>
                </a:gridCol>
                <a:gridCol w="1052642">
                  <a:extLst>
                    <a:ext uri="{9D8B030D-6E8A-4147-A177-3AD203B41FA5}">
                      <a16:colId xmlns:a16="http://schemas.microsoft.com/office/drawing/2014/main" val="4218056726"/>
                    </a:ext>
                  </a:extLst>
                </a:gridCol>
                <a:gridCol w="3772151">
                  <a:extLst>
                    <a:ext uri="{9D8B030D-6E8A-4147-A177-3AD203B41FA5}">
                      <a16:colId xmlns:a16="http://schemas.microsoft.com/office/drawing/2014/main" val="1006441576"/>
                    </a:ext>
                  </a:extLst>
                </a:gridCol>
              </a:tblGrid>
              <a:tr h="211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Test Date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Cavity SN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Max Voltage [MV]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Q0 at 4.1MV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Low field Q0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Comments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10" marR="8610" marT="8610" marB="0" anchor="ctr"/>
                </a:tc>
                <a:extLst>
                  <a:ext uri="{0D108BD9-81ED-4DB2-BD59-A6C34878D82A}">
                    <a16:rowId xmlns:a16="http://schemas.microsoft.com/office/drawing/2014/main" val="137308657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04/30/24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@1.2MV, power limited to 1.9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22043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05/14/24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4.10E+09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1.44E+10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@2.85MV, administrative level @5MV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2449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05/20/24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1.51E+10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@2.4, power limited to 3.76 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06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06/12/24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NRFD02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1.00E+10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1.40E+10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@3.2MV,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5760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06/14/24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2.20E+09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1.12E+10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@2.7MV,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42222"/>
                  </a:ext>
                </a:extLst>
              </a:tr>
              <a:tr h="211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08/26/24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NRFD02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1.00E+10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1.40E+10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FE onset @4.2MV, administrative level @4.5MV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b">
                    <a:solidFill>
                      <a:srgbClr val="00F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82956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E1CAC09B-275B-4FD2-9D25-9C897DC12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14" y="920739"/>
            <a:ext cx="4442275" cy="333170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65908A7-C321-4A8A-9C2A-0DF3CC19E2CB}"/>
              </a:ext>
            </a:extLst>
          </p:cNvPr>
          <p:cNvGrpSpPr/>
          <p:nvPr/>
        </p:nvGrpSpPr>
        <p:grpSpPr>
          <a:xfrm>
            <a:off x="7349924" y="692930"/>
            <a:ext cx="1105303" cy="765480"/>
            <a:chOff x="7349924" y="692930"/>
            <a:chExt cx="1105303" cy="76548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EC56015-2D3F-4F52-BC9C-94207ED77975}"/>
                </a:ext>
              </a:extLst>
            </p:cNvPr>
            <p:cNvCxnSpPr/>
            <p:nvPr/>
          </p:nvCxnSpPr>
          <p:spPr>
            <a:xfrm flipH="1">
              <a:off x="7349924" y="1145894"/>
              <a:ext cx="590309" cy="31251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FA0307-D3E9-4948-8752-F50BF3925E75}"/>
                </a:ext>
              </a:extLst>
            </p:cNvPr>
            <p:cNvSpPr txBox="1"/>
            <p:nvPr/>
          </p:nvSpPr>
          <p:spPr>
            <a:xfrm>
              <a:off x="7425239" y="692930"/>
              <a:ext cx="102998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Admin. Limit 4.5 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2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D098-3FD6-481B-8CF8-3B68982A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Test-stands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2CFA6-C75A-4F6D-BF6A-0648DFE59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3916"/>
            <a:ext cx="7920000" cy="1274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An important achievement for the project, was to demonstrate that: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/>
              <a:t>We still can have </a:t>
            </a:r>
            <a:r>
              <a:rPr lang="en-US" sz="1800" b="1" dirty="0"/>
              <a:t>suppressed FE* test beyond the specification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/>
              <a:t>Cavity processing for test is consistent over several iterations (including handling and shipping)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/>
              <a:t>FNAL &amp; JLab test stands are interchangeable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2B9A2-CEE4-4AB7-8A59-337F8982F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1"/>
          <a:stretch/>
        </p:blipFill>
        <p:spPr>
          <a:xfrm>
            <a:off x="-103632" y="2555081"/>
            <a:ext cx="5229225" cy="341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EE978-9B83-48E2-848C-C7BC8F895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32" y="2620881"/>
            <a:ext cx="3233168" cy="1886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0CBD4-EEFD-4F80-8FE4-842CA45058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5375" y="4818570"/>
                <a:ext cx="3895726" cy="1597310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-curves are identical both in average value and slope</a:t>
                </a:r>
              </a:p>
              <a:p>
                <a:r>
                  <a:rPr lang="en-US" sz="1800" dirty="0"/>
                  <a:t>Both tests observed the 4.5 MV admin. limit</a:t>
                </a:r>
              </a:p>
              <a:p>
                <a:r>
                  <a:rPr lang="en-US" sz="1800" dirty="0"/>
                  <a:t>LFD provides another consistency check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0CBD4-EEFD-4F80-8FE4-842CA4505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5" y="4818570"/>
                <a:ext cx="3895726" cy="1597310"/>
              </a:xfrm>
              <a:prstGeom prst="rect">
                <a:avLst/>
              </a:prstGeom>
              <a:blipFill>
                <a:blip r:embed="rId4"/>
                <a:stretch>
                  <a:fillRect l="-3443" t="-6489" r="-4069" b="-8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833AA0-57EF-43D1-9FF2-122C5F28D20B}"/>
              </a:ext>
            </a:extLst>
          </p:cNvPr>
          <p:cNvSpPr txBox="1">
            <a:spLocks/>
          </p:cNvSpPr>
          <p:nvPr/>
        </p:nvSpPr>
        <p:spPr>
          <a:xfrm>
            <a:off x="467487" y="5934987"/>
            <a:ext cx="4437888" cy="3477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/>
              <a:t>*</a:t>
            </a:r>
            <a:r>
              <a:rPr lang="en-US" sz="1600" i="1" dirty="0"/>
              <a:t>more checks will be done to support this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0AB28C-0F30-4C51-8675-16CF84E13B31}"/>
              </a:ext>
            </a:extLst>
          </p:cNvPr>
          <p:cNvGrpSpPr/>
          <p:nvPr/>
        </p:nvGrpSpPr>
        <p:grpSpPr>
          <a:xfrm>
            <a:off x="3159889" y="2455403"/>
            <a:ext cx="1105303" cy="765480"/>
            <a:chOff x="7349924" y="692930"/>
            <a:chExt cx="1105303" cy="76548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1B5239-39C3-4853-98BB-832E1CEDE684}"/>
                </a:ext>
              </a:extLst>
            </p:cNvPr>
            <p:cNvCxnSpPr/>
            <p:nvPr/>
          </p:nvCxnSpPr>
          <p:spPr>
            <a:xfrm flipH="1">
              <a:off x="7349924" y="1145894"/>
              <a:ext cx="590309" cy="31251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6119BB-6F2E-42B1-AA9B-B9BE00E2BF06}"/>
                </a:ext>
              </a:extLst>
            </p:cNvPr>
            <p:cNvSpPr txBox="1"/>
            <p:nvPr/>
          </p:nvSpPr>
          <p:spPr>
            <a:xfrm>
              <a:off x="7425239" y="692930"/>
              <a:ext cx="102998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Admin. Limit 4.5 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84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881F-DF65-4DE9-94DE-C0D7D473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NRFD01 – </a:t>
            </a:r>
            <a:r>
              <a:rPr lang="en-US" dirty="0" err="1"/>
              <a:t>Blueing</a:t>
            </a:r>
            <a:r>
              <a:rPr lang="en-US" dirty="0"/>
              <a:t> [1/2]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E00267-EBE2-4CBD-8F81-9E2190A78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000" y="860383"/>
                <a:ext cx="7920000" cy="8179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There seems to be a slow trend that indicates the lowering of the cavity’s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/>
                  <a:t> after every processing: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E00267-EBE2-4CBD-8F81-9E2190A78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000" y="860383"/>
                <a:ext cx="7920000" cy="817944"/>
              </a:xfrm>
              <a:blipFill>
                <a:blip r:embed="rId2"/>
                <a:stretch>
                  <a:fillRect l="-2154" t="-9701" b="-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496E214-AABD-4FC9-877E-3309395FDEC7}"/>
              </a:ext>
            </a:extLst>
          </p:cNvPr>
          <p:cNvGrpSpPr/>
          <p:nvPr/>
        </p:nvGrpSpPr>
        <p:grpSpPr>
          <a:xfrm>
            <a:off x="381000" y="1710085"/>
            <a:ext cx="5269734" cy="3356276"/>
            <a:chOff x="381000" y="2034179"/>
            <a:chExt cx="5269734" cy="3356276"/>
          </a:xfrm>
        </p:grpSpPr>
        <p:pic>
          <p:nvPicPr>
            <p:cNvPr id="4" name="Content Placeholder 15">
              <a:extLst>
                <a:ext uri="{FF2B5EF4-FFF2-40B4-BE49-F238E27FC236}">
                  <a16:creationId xmlns:a16="http://schemas.microsoft.com/office/drawing/2014/main" id="{3F885326-FCFF-4812-B1B6-324ED8D2D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2037145"/>
              <a:ext cx="4471081" cy="335331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9C4171-FA02-4046-9AA9-EEA4B658CAA4}"/>
                </a:ext>
              </a:extLst>
            </p:cNvPr>
            <p:cNvGrpSpPr/>
            <p:nvPr/>
          </p:nvGrpSpPr>
          <p:grpSpPr>
            <a:xfrm>
              <a:off x="4852081" y="2034179"/>
              <a:ext cx="798653" cy="1956121"/>
              <a:chOff x="4832430" y="1871102"/>
              <a:chExt cx="798653" cy="1956121"/>
            </a:xfrm>
          </p:grpSpPr>
          <p:sp>
            <p:nvSpPr>
              <p:cNvPr id="8" name="Arrow: Down 7">
                <a:extLst>
                  <a:ext uri="{FF2B5EF4-FFF2-40B4-BE49-F238E27FC236}">
                    <a16:creationId xmlns:a16="http://schemas.microsoft.com/office/drawing/2014/main" id="{E6334BF0-ABCD-4783-BAEB-F1F28365401E}"/>
                  </a:ext>
                </a:extLst>
              </p:cNvPr>
              <p:cNvSpPr/>
              <p:nvPr/>
            </p:nvSpPr>
            <p:spPr>
              <a:xfrm>
                <a:off x="4832430" y="1871102"/>
                <a:ext cx="798653" cy="1956121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80000">
                    <a:schemeClr val="bg1">
                      <a:shade val="100000"/>
                      <a:satMod val="115000"/>
                      <a:lumMod val="8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50377D5-7833-409C-B26D-11BA862A5928}"/>
                  </a:ext>
                </a:extLst>
              </p:cNvPr>
              <p:cNvSpPr/>
              <p:nvPr/>
            </p:nvSpPr>
            <p:spPr>
              <a:xfrm>
                <a:off x="5058137" y="2072766"/>
                <a:ext cx="347240" cy="335666"/>
              </a:xfrm>
              <a:prstGeom prst="ellipse">
                <a:avLst/>
              </a:prstGeom>
              <a:solidFill>
                <a:srgbClr val="00BDB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E179F2-34ED-42CE-80DD-AEF731941976}"/>
                  </a:ext>
                </a:extLst>
              </p:cNvPr>
              <p:cNvSpPr/>
              <p:nvPr/>
            </p:nvSpPr>
            <p:spPr>
              <a:xfrm>
                <a:off x="5058137" y="2559800"/>
                <a:ext cx="347240" cy="335666"/>
              </a:xfrm>
              <a:prstGeom prst="ellipse">
                <a:avLst/>
              </a:prstGeom>
              <a:solidFill>
                <a:srgbClr val="BD00B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FD28ED0-237B-40D2-827A-FA685DB00051}"/>
                  </a:ext>
                </a:extLst>
              </p:cNvPr>
              <p:cNvSpPr/>
              <p:nvPr/>
            </p:nvSpPr>
            <p:spPr>
              <a:xfrm>
                <a:off x="5058137" y="3046834"/>
                <a:ext cx="347240" cy="3356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2CD48-3139-4BE2-B46B-04D0DF73D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80"/>
                    </a14:imgEffect>
                    <a14:imgEffect>
                      <a14:saturation sat="108000"/>
                    </a14:imgEffect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/>
        </p:blipFill>
        <p:spPr>
          <a:xfrm>
            <a:off x="6109766" y="1580383"/>
            <a:ext cx="2422234" cy="2794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7E0737-0EB7-44D4-8C63-0DA7BE53D41A}"/>
              </a:ext>
            </a:extLst>
          </p:cNvPr>
          <p:cNvGrpSpPr/>
          <p:nvPr/>
        </p:nvGrpSpPr>
        <p:grpSpPr>
          <a:xfrm>
            <a:off x="4852081" y="1530428"/>
            <a:ext cx="3664796" cy="2841838"/>
            <a:chOff x="4852081" y="1530428"/>
            <a:chExt cx="3664796" cy="2841838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666C927-2F86-47EA-8211-3A8F4056DC98}"/>
                </a:ext>
              </a:extLst>
            </p:cNvPr>
            <p:cNvSpPr/>
            <p:nvPr/>
          </p:nvSpPr>
          <p:spPr>
            <a:xfrm rot="12915020">
              <a:off x="7145673" y="1530428"/>
              <a:ext cx="1371204" cy="1281837"/>
            </a:xfrm>
            <a:prstGeom prst="arc">
              <a:avLst>
                <a:gd name="adj1" fmla="val 10871891"/>
                <a:gd name="adj2" fmla="val 0"/>
              </a:avLst>
            </a:prstGeom>
            <a:ln w="57150">
              <a:solidFill>
                <a:srgbClr val="6666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DAA9F17-5D68-4BB0-BD82-1C5C45CFEC09}"/>
                </a:ext>
              </a:extLst>
            </p:cNvPr>
            <p:cNvSpPr/>
            <p:nvPr/>
          </p:nvSpPr>
          <p:spPr>
            <a:xfrm rot="18604081">
              <a:off x="6234480" y="3002396"/>
              <a:ext cx="1426231" cy="454763"/>
            </a:xfrm>
            <a:prstGeom prst="rightArrow">
              <a:avLst/>
            </a:prstGeom>
            <a:solidFill>
              <a:srgbClr val="66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F5ED44-AFC4-4D02-9FDF-59264988E398}"/>
                </a:ext>
              </a:extLst>
            </p:cNvPr>
            <p:cNvSpPr txBox="1"/>
            <p:nvPr/>
          </p:nvSpPr>
          <p:spPr>
            <a:xfrm>
              <a:off x="4852081" y="3725935"/>
              <a:ext cx="3203899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6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Very clear boundaries in both beampipes, similar location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F4F7AC4-D8E1-4715-834C-762FB14E5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7260" y="4703361"/>
                <a:ext cx="6289480" cy="167022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/>
                  <a:t>Does this happened at the vendor or in-house?</a:t>
                </a:r>
              </a:p>
              <a:p>
                <a:r>
                  <a:rPr lang="en-US" sz="2200" dirty="0"/>
                  <a:t>Is it relevant to the cavity’s performance?</a:t>
                </a:r>
              </a:p>
              <a:p>
                <a:r>
                  <a:rPr lang="en-US" sz="2200" dirty="0"/>
                  <a:t>Two main suspects: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sz="1800" dirty="0"/>
                  <a:t> Bad grounding on the HPR (Galvanization)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800" dirty="0"/>
                  <a:t> - build up due to repeated 120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bake</a:t>
                </a: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F4F7AC4-D8E1-4715-834C-762FB14E5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260" y="4703361"/>
                <a:ext cx="6289480" cy="1670226"/>
              </a:xfrm>
              <a:prstGeom prst="rect">
                <a:avLst/>
              </a:prstGeom>
              <a:blipFill>
                <a:blip r:embed="rId6"/>
                <a:stretch>
                  <a:fillRect l="-2519" t="-7299" r="-1066" b="-6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2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UP Template" id="{C2E3FE87-98D8-3448-850C-6566A8A4C5AE}" vid="{31735EF6-F891-A64E-BD7F-875B125D66C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8946e33d-fd2f-4ae4-8ee9-d90c129cd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946e33d-fd2f-4ae4-8ee9-d90c129cdf9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65602</TotalTime>
  <Words>1673</Words>
  <Application>Microsoft Office PowerPoint</Application>
  <PresentationFormat>On-screen Show (4:3)</PresentationFormat>
  <Paragraphs>413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Wingdings</vt:lpstr>
      <vt:lpstr>Thème Office</vt:lpstr>
      <vt:lpstr>RFD Pre-series Testing</vt:lpstr>
      <vt:lpstr>Outline</vt:lpstr>
      <vt:lpstr>Prototypes: Lessons Learned</vt:lpstr>
      <vt:lpstr>PowerPoint Presentation</vt:lpstr>
      <vt:lpstr>Processing for Performance Test</vt:lpstr>
      <vt:lpstr>Ongoing QA/QC</vt:lpstr>
      <vt:lpstr>PowerPoint Presentation</vt:lpstr>
      <vt:lpstr>Benchmarking Test-stands</vt:lpstr>
      <vt:lpstr>NRFD01 – Blueing [1/2]</vt:lpstr>
      <vt:lpstr>NRFD01 – Blueing [2/2]</vt:lpstr>
      <vt:lpstr>HPR - Grounding</vt:lpstr>
      <vt:lpstr>Tooling: e.g. Hand port rinsing</vt:lpstr>
      <vt:lpstr>Tooling Heat Map</vt:lpstr>
      <vt:lpstr>Schedule [1/2]</vt:lpstr>
      <vt:lpstr>PowerPoint Presentation</vt:lpstr>
      <vt:lpstr>Summary</vt:lpstr>
      <vt:lpstr>Thanks!</vt:lpstr>
      <vt:lpstr>Backups</vt:lpstr>
      <vt:lpstr>Tooling: Cleanroom activities</vt:lpstr>
      <vt:lpstr>Tooling: Dressed cavity</vt:lpstr>
      <vt:lpstr>Pre-series vs Prototypes</vt:lpstr>
      <vt:lpstr>Project Experience on Testing RFDs [1/2]</vt:lpstr>
      <vt:lpstr>Project Experience on Testing RFDs [2/2]</vt:lpstr>
      <vt:lpstr>Schedule (Updated: SEP 24th 2024)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Alex Castilla Loeza</cp:lastModifiedBy>
  <cp:revision>264</cp:revision>
  <cp:lastPrinted>2018-05-26T23:25:07Z</cp:lastPrinted>
  <dcterms:created xsi:type="dcterms:W3CDTF">2016-03-23T12:58:39Z</dcterms:created>
  <dcterms:modified xsi:type="dcterms:W3CDTF">2024-10-04T19:12:58Z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