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3" r:id="rId5"/>
    <p:sldId id="264" r:id="rId6"/>
    <p:sldId id="265" r:id="rId7"/>
    <p:sldId id="266" r:id="rId8"/>
    <p:sldId id="454" r:id="rId9"/>
    <p:sldId id="455" r:id="rId10"/>
    <p:sldId id="456" r:id="rId11"/>
    <p:sldId id="458" r:id="rId12"/>
    <p:sldId id="286" r:id="rId13"/>
    <p:sldId id="452" r:id="rId14"/>
    <p:sldId id="296" r:id="rId15"/>
    <p:sldId id="303" r:id="rId16"/>
    <p:sldId id="453" r:id="rId17"/>
    <p:sldId id="459" r:id="rId18"/>
    <p:sldId id="275" r:id="rId19"/>
    <p:sldId id="436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CC00"/>
    <a:srgbClr val="FFE699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07" autoAdjust="0"/>
  </p:normalViewPr>
  <p:slideViewPr>
    <p:cSldViewPr snapToObjects="1" showGuides="1">
      <p:cViewPr varScale="1">
        <p:scale>
          <a:sx n="127" d="100"/>
          <a:sy n="127" d="100"/>
        </p:scale>
        <p:origin x="948" y="120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30/09/2024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33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7"/>
            <a:ext cx="7200000" cy="578320"/>
          </a:xfrm>
        </p:spPr>
        <p:txBody>
          <a:bodyPr/>
          <a:lstStyle/>
          <a:p>
            <a:r>
              <a:rPr lang="en-US" sz="3600" dirty="0"/>
              <a:t>RFD HOM Coupler Challenges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Naeem Huque – Jefferson Lab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14th HL-LHC Collaboration Meeting.  – Oct. 7</a:t>
            </a:r>
            <a:r>
              <a:rPr lang="en-US" baseline="30000" dirty="0"/>
              <a:t>th</a:t>
            </a:r>
            <a:r>
              <a:rPr lang="en-US" dirty="0"/>
              <a:t>–10</a:t>
            </a:r>
            <a:r>
              <a:rPr lang="en-US" baseline="30000" dirty="0"/>
              <a:t>th</a:t>
            </a:r>
            <a:r>
              <a:rPr lang="en-US" dirty="0"/>
              <a:t> 2024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B111-D493-4ECA-8910-666B80EA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Ceramic Testing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6C49C-8F01-4E9A-9D83-A178AD32D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Ceramic braze qualifications and testing have been ongoing for three years</a:t>
            </a:r>
          </a:p>
          <a:p>
            <a:r>
              <a:rPr lang="en-US" sz="2400" dirty="0"/>
              <a:t>The presence of internal micro-cracks in the ceramic after brazing/mounting could not be measured with confidence.</a:t>
            </a:r>
          </a:p>
          <a:p>
            <a:r>
              <a:rPr lang="en-US" sz="2400" dirty="0"/>
              <a:t>A setback was a batch of ceramics, bought from the same vendor and the same specifications as others, which had unknown inherent defects and failed upon mounting</a:t>
            </a:r>
          </a:p>
          <a:p>
            <a:r>
              <a:rPr lang="en-US" sz="2400" dirty="0"/>
              <a:t>A final qualification run was held in January 2024</a:t>
            </a:r>
          </a:p>
          <a:p>
            <a:r>
              <a:rPr lang="en-US" sz="2400" dirty="0"/>
              <a:t>The JLab design met the qualification goals, but was found to crack if the torque was raised from the spec of 10 Nm to 12 Nm</a:t>
            </a:r>
          </a:p>
          <a:p>
            <a:r>
              <a:rPr lang="en-US" sz="2400" dirty="0"/>
              <a:t>Due to the risk of over-torquing occurring during the installation process, the CERN design was down-selected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65C50-0E2F-40DD-8DAC-4A8F0632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7060C-0F2D-4936-8C77-2A339EC44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B6FCB-FA22-4D01-8C26-9D64632D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 – Helium Line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2000" y="899999"/>
            <a:ext cx="4993858" cy="5268463"/>
          </a:xfrm>
        </p:spPr>
        <p:txBody>
          <a:bodyPr>
            <a:normAutofit/>
          </a:bodyPr>
          <a:lstStyle/>
          <a:p>
            <a:r>
              <a:rPr lang="en-US" sz="2000" dirty="0"/>
              <a:t>Helium line on HHOM damper’s SS jacket (left image) in the wrong position</a:t>
            </a:r>
          </a:p>
          <a:p>
            <a:r>
              <a:rPr lang="en-US" sz="2000" dirty="0"/>
              <a:t>Using this new position would result in changes to the cryomodule design</a:t>
            </a:r>
          </a:p>
          <a:p>
            <a:r>
              <a:rPr lang="en-US" sz="2000" dirty="0"/>
              <a:t>Issue was not discovered during CAD model and drawing approval process at CERN</a:t>
            </a:r>
          </a:p>
          <a:p>
            <a:r>
              <a:rPr lang="en-US" sz="2000" dirty="0"/>
              <a:t>Different design is possibly an artifact from an old LARP prototype (right image)</a:t>
            </a:r>
          </a:p>
          <a:p>
            <a:r>
              <a:rPr lang="en-US" sz="2000" dirty="0"/>
              <a:t>Modifying existing dampers is not practical</a:t>
            </a:r>
          </a:p>
          <a:p>
            <a:pPr lvl="1"/>
            <a:r>
              <a:rPr lang="en-US" sz="1400" dirty="0"/>
              <a:t>The helium jacket is a pressure boundary and weld repairs would be subject to additional rules</a:t>
            </a:r>
          </a:p>
          <a:p>
            <a:pPr lvl="1"/>
            <a:r>
              <a:rPr lang="en-US" sz="1400" dirty="0"/>
              <a:t>The proximity of the Nb can inside the SS jacket makes any cuts risky</a:t>
            </a:r>
          </a:p>
          <a:p>
            <a:pPr lvl="1"/>
            <a:r>
              <a:rPr lang="en-US" sz="1400" dirty="0"/>
              <a:t>Additional welds on the part would cause distortion, bringing the dimensions out of tolerance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7E984-7FFF-4037-905D-35A17464F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D5E61-CF8D-4977-82DB-180D9C69A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01" r="35825"/>
          <a:stretch/>
        </p:blipFill>
        <p:spPr>
          <a:xfrm>
            <a:off x="6148102" y="812765"/>
            <a:ext cx="2666558" cy="2736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9FD5A-5D49-47DD-81F9-2C546AB37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95" t="44750" r="14993" b="9475"/>
          <a:stretch/>
        </p:blipFill>
        <p:spPr>
          <a:xfrm>
            <a:off x="6443978" y="4378696"/>
            <a:ext cx="2089185" cy="1937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CA0424-393A-4685-AC23-1DF704143D40}"/>
              </a:ext>
            </a:extLst>
          </p:cNvPr>
          <p:cNvSpPr txBox="1"/>
          <p:nvPr/>
        </p:nvSpPr>
        <p:spPr>
          <a:xfrm>
            <a:off x="7091840" y="3648291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Outlet should be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2F374A-7F9F-45A5-89FD-2D237A087FFE}"/>
              </a:ext>
            </a:extLst>
          </p:cNvPr>
          <p:cNvSpPr/>
          <p:nvPr/>
        </p:nvSpPr>
        <p:spPr>
          <a:xfrm>
            <a:off x="7439717" y="2396289"/>
            <a:ext cx="246368" cy="628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863BE4-820D-4018-908B-48BEB04C1A0A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H="1" flipV="1">
            <a:off x="7562901" y="3025197"/>
            <a:ext cx="249019" cy="623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776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03CB-B96F-4023-8567-E274938A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37C9B-D6C9-46D2-B564-3CB78519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9060E-44A6-47C0-A13E-FFADD9777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D83A4A-F057-416D-B658-676887E3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28" y="902519"/>
            <a:ext cx="8208472" cy="2094433"/>
          </a:xfrm>
        </p:spPr>
        <p:txBody>
          <a:bodyPr>
            <a:normAutofit/>
          </a:bodyPr>
          <a:lstStyle/>
          <a:p>
            <a:r>
              <a:rPr lang="en-US" sz="2400" dirty="0"/>
              <a:t>Feedthroughs will be delivered to JLab for installation on jacketed cavities</a:t>
            </a:r>
          </a:p>
          <a:p>
            <a:r>
              <a:rPr lang="en-US" sz="2400" dirty="0"/>
              <a:t>HHOM Dampers will be produced in advance of jacketed cavity delivery to JLab</a:t>
            </a:r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E28143-A24C-4BD2-8DC2-C2418686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A16E01-13E7-4D9D-9814-FD70E2520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756911"/>
              </p:ext>
            </p:extLst>
          </p:nvPr>
        </p:nvGraphicFramePr>
        <p:xfrm>
          <a:off x="1115616" y="3471370"/>
          <a:ext cx="729603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3602973655"/>
                    </a:ext>
                  </a:extLst>
                </a:gridCol>
                <a:gridCol w="1751856">
                  <a:extLst>
                    <a:ext uri="{9D8B030D-6E8A-4147-A177-3AD203B41FA5}">
                      <a16:colId xmlns:a16="http://schemas.microsoft.com/office/drawing/2014/main" val="2581081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231470949"/>
                    </a:ext>
                  </a:extLst>
                </a:gridCol>
                <a:gridCol w="2879880">
                  <a:extLst>
                    <a:ext uri="{9D8B030D-6E8A-4147-A177-3AD203B41FA5}">
                      <a16:colId xmlns:a16="http://schemas.microsoft.com/office/drawing/2014/main" val="3332831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Feedthroughs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HHOM Dampers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70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 JLab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3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Due Q1 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46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Due Q2 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15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Due Q3 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22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Due Q3 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03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00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87CB2-A7A4-4098-B0AF-8C4E768F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C305B-C3C7-4D60-BACD-BF97FF0A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00EC8-D39B-4C96-ABA0-E258EE088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BF61A-5644-433B-8945-956041D10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" r="7315"/>
          <a:stretch/>
        </p:blipFill>
        <p:spPr>
          <a:xfrm rot="5400000">
            <a:off x="443405" y="1149322"/>
            <a:ext cx="2016349" cy="1679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CF9A0-4707-45AF-9224-5BBB69349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1" r="5900"/>
          <a:stretch/>
        </p:blipFill>
        <p:spPr>
          <a:xfrm rot="16200000">
            <a:off x="6947407" y="1149322"/>
            <a:ext cx="1392846" cy="167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C99EA-4B52-4690-B713-C029D27D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943" y="1232362"/>
            <a:ext cx="3160113" cy="1513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7E37B-CB14-46A2-AE74-770472CD7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154" r="67385" b="15283"/>
          <a:stretch/>
        </p:blipFill>
        <p:spPr>
          <a:xfrm>
            <a:off x="3923928" y="3294990"/>
            <a:ext cx="1296144" cy="252028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1CDBDF66-0755-45F5-AD70-441CA9778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5400000">
            <a:off x="611998" y="4005064"/>
            <a:ext cx="1594327" cy="159432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D8803C-FD65-4012-B8A4-B44EA8B8B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121" y="3653408"/>
            <a:ext cx="2387158" cy="1790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84E668-5442-414E-9556-FD63919863B1}"/>
              </a:ext>
            </a:extLst>
          </p:cNvPr>
          <p:cNvSpPr txBox="1"/>
          <p:nvPr/>
        </p:nvSpPr>
        <p:spPr>
          <a:xfrm>
            <a:off x="827584" y="4293096"/>
            <a:ext cx="115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Replace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699891-A296-432D-B5EE-7B45D3EE63CD}"/>
              </a:ext>
            </a:extLst>
          </p:cNvPr>
          <p:cNvSpPr txBox="1"/>
          <p:nvPr/>
        </p:nvSpPr>
        <p:spPr>
          <a:xfrm>
            <a:off x="612000" y="3068960"/>
            <a:ext cx="16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DN100 </a:t>
            </a:r>
            <a:r>
              <a:rPr lang="en-US" sz="1200" b="1" dirty="0" err="1"/>
              <a:t>Brazements</a:t>
            </a:r>
            <a:endParaRPr lang="en-US" sz="1200" b="1" dirty="0"/>
          </a:p>
          <a:p>
            <a:pPr algn="ctr"/>
            <a:r>
              <a:rPr lang="en-US" sz="1200" dirty="0"/>
              <a:t>5 out of 10 complete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9E1E4-71B6-41E7-9A7F-9D4A37A288C9}"/>
              </a:ext>
            </a:extLst>
          </p:cNvPr>
          <p:cNvSpPr txBox="1"/>
          <p:nvPr/>
        </p:nvSpPr>
        <p:spPr>
          <a:xfrm>
            <a:off x="564811" y="5591970"/>
            <a:ext cx="16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DN40 </a:t>
            </a:r>
            <a:r>
              <a:rPr lang="en-US" sz="1200" b="1" dirty="0" err="1"/>
              <a:t>Brazements</a:t>
            </a:r>
            <a:endParaRPr lang="en-US" sz="1200" b="1" dirty="0"/>
          </a:p>
          <a:p>
            <a:pPr algn="ctr"/>
            <a:r>
              <a:rPr lang="en-US" sz="1200" dirty="0"/>
              <a:t>8 out of 10 complete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07789-8D4A-4305-AC8A-EBFC062656CF}"/>
              </a:ext>
            </a:extLst>
          </p:cNvPr>
          <p:cNvSpPr txBox="1"/>
          <p:nvPr/>
        </p:nvSpPr>
        <p:spPr>
          <a:xfrm>
            <a:off x="6804248" y="2718916"/>
            <a:ext cx="16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Hooks/Tees</a:t>
            </a:r>
          </a:p>
          <a:p>
            <a:pPr algn="ctr"/>
            <a:r>
              <a:rPr lang="en-US" sz="1200" dirty="0"/>
              <a:t>7 out of 10 complete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2B283-E786-4637-8E03-833C4E1D5EA7}"/>
              </a:ext>
            </a:extLst>
          </p:cNvPr>
          <p:cNvSpPr txBox="1"/>
          <p:nvPr/>
        </p:nvSpPr>
        <p:spPr>
          <a:xfrm>
            <a:off x="3131839" y="5831952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Inner Can Assembly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5E2E4C-0D7F-409B-93C0-70507501F748}"/>
              </a:ext>
            </a:extLst>
          </p:cNvPr>
          <p:cNvSpPr txBox="1"/>
          <p:nvPr/>
        </p:nvSpPr>
        <p:spPr>
          <a:xfrm>
            <a:off x="2968946" y="980728"/>
            <a:ext cx="316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Hook and Tee Weldment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3A711B-8A6B-4893-8DE7-09D76423C06E}"/>
              </a:ext>
            </a:extLst>
          </p:cNvPr>
          <p:cNvSpPr txBox="1"/>
          <p:nvPr/>
        </p:nvSpPr>
        <p:spPr>
          <a:xfrm>
            <a:off x="6474121" y="5461164"/>
            <a:ext cx="2387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Final Assembly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DDAEC7-93E4-49BD-9941-6EB440C7668E}"/>
              </a:ext>
            </a:extLst>
          </p:cNvPr>
          <p:cNvCxnSpPr>
            <a:stCxn id="7" idx="0"/>
            <a:endCxn id="10" idx="1"/>
          </p:cNvCxnSpPr>
          <p:nvPr/>
        </p:nvCxnSpPr>
        <p:spPr>
          <a:xfrm>
            <a:off x="2291161" y="1988904"/>
            <a:ext cx="700782" cy="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19D8E4-22ED-4CD7-9CC5-3C34F55DEAF5}"/>
              </a:ext>
            </a:extLst>
          </p:cNvPr>
          <p:cNvCxnSpPr>
            <a:cxnSpLocks/>
            <a:stCxn id="9" idx="0"/>
            <a:endCxn id="10" idx="3"/>
          </p:cNvCxnSpPr>
          <p:nvPr/>
        </p:nvCxnSpPr>
        <p:spPr>
          <a:xfrm flipH="1">
            <a:off x="6152056" y="1988904"/>
            <a:ext cx="652193" cy="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792C9A-3A4A-4DB3-9D50-A7273D09725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4572000" y="2745445"/>
            <a:ext cx="0" cy="549545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40BA21-A4CF-4C20-AF48-28FE0DFA1576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5220072" y="4548593"/>
            <a:ext cx="1254049" cy="6537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411B57FC-6273-44F8-BCD4-3E178133D1FC}"/>
              </a:ext>
            </a:extLst>
          </p:cNvPr>
          <p:cNvCxnSpPr>
            <a:stCxn id="12" idx="0"/>
            <a:endCxn id="11" idx="1"/>
          </p:cNvCxnSpPr>
          <p:nvPr/>
        </p:nvCxnSpPr>
        <p:spPr>
          <a:xfrm flipV="1">
            <a:off x="2206325" y="4555130"/>
            <a:ext cx="1717603" cy="247098"/>
          </a:xfrm>
          <a:prstGeom prst="bentConnector3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AC1AEC8-9A0F-47D4-929C-6908B0A50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E0C8-B631-4151-ABB1-E8FE31D0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267F-231E-4234-8ECC-76273130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A59E3-E2A7-481F-B0EB-808940744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D47DD5-6AE1-4594-9ED2-C89DDBC1E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77743"/>
              </p:ext>
            </p:extLst>
          </p:nvPr>
        </p:nvGraphicFramePr>
        <p:xfrm>
          <a:off x="303060" y="1188950"/>
          <a:ext cx="8537879" cy="4524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4564">
                  <a:extLst>
                    <a:ext uri="{9D8B030D-6E8A-4147-A177-3AD203B41FA5}">
                      <a16:colId xmlns:a16="http://schemas.microsoft.com/office/drawing/2014/main" val="1859781507"/>
                    </a:ext>
                  </a:extLst>
                </a:gridCol>
                <a:gridCol w="2420418">
                  <a:extLst>
                    <a:ext uri="{9D8B030D-6E8A-4147-A177-3AD203B41FA5}">
                      <a16:colId xmlns:a16="http://schemas.microsoft.com/office/drawing/2014/main" val="1901180194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172616851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2307695453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3735896498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4028152107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1713422658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2405668711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105526285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3282261611"/>
                    </a:ext>
                  </a:extLst>
                </a:gridCol>
                <a:gridCol w="581433">
                  <a:extLst>
                    <a:ext uri="{9D8B030D-6E8A-4147-A177-3AD203B41FA5}">
                      <a16:colId xmlns:a16="http://schemas.microsoft.com/office/drawing/2014/main" val="577135900"/>
                    </a:ext>
                  </a:extLst>
                </a:gridCol>
              </a:tblGrid>
              <a:tr h="34804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800884"/>
                  </a:ext>
                </a:extLst>
              </a:tr>
              <a:tr h="34804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Oct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Nov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Dec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Jan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Feb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Mar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Apr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May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Jun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929362"/>
                  </a:ext>
                </a:extLst>
              </a:tr>
              <a:tr h="348045">
                <a:tc rowSpan="3">
                  <a:txBody>
                    <a:bodyPr/>
                    <a:lstStyle/>
                    <a:p>
                      <a:r>
                        <a:rPr lang="en-US" sz="1400" b="1" dirty="0"/>
                        <a:t>HHOM </a:t>
                      </a:r>
                    </a:p>
                    <a:p>
                      <a:r>
                        <a:rPr lang="en-US" sz="1400" b="1" dirty="0"/>
                        <a:t>01 - 04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614757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Testing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814834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Acceptance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757274"/>
                  </a:ext>
                </a:extLst>
              </a:tr>
              <a:tr h="348045">
                <a:tc rowSpan="3">
                  <a:txBody>
                    <a:bodyPr/>
                    <a:lstStyle/>
                    <a:p>
                      <a:r>
                        <a:rPr lang="en-US" sz="1400" b="1" dirty="0"/>
                        <a:t>HHOM 05 - 07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025244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5232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413735"/>
                  </a:ext>
                </a:extLst>
              </a:tr>
              <a:tr h="348045">
                <a:tc rowSpan="5">
                  <a:txBody>
                    <a:bodyPr/>
                    <a:lstStyle/>
                    <a:p>
                      <a:r>
                        <a:rPr lang="en-US" sz="1400" b="1" dirty="0"/>
                        <a:t>HHOM</a:t>
                      </a:r>
                    </a:p>
                    <a:p>
                      <a:r>
                        <a:rPr lang="en-US" sz="1400" b="1" dirty="0"/>
                        <a:t>08 - 010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Raw Material Procurement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30733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Part Fabrication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171084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Assembly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912832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Testing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574400"/>
                  </a:ext>
                </a:extLst>
              </a:tr>
              <a:tr h="3480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Acceptance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5298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3E53E2F-0642-4617-94E7-757B9C1F9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900000"/>
            <a:ext cx="4824096" cy="5308234"/>
          </a:xfrm>
        </p:spPr>
        <p:txBody>
          <a:bodyPr>
            <a:normAutofit/>
          </a:bodyPr>
          <a:lstStyle/>
          <a:p>
            <a:r>
              <a:rPr lang="en-US" sz="2000" dirty="0"/>
              <a:t>JLab scope now includes only fabrication of HHOM Dampers</a:t>
            </a:r>
          </a:p>
          <a:p>
            <a:pPr lvl="1"/>
            <a:r>
              <a:rPr lang="en-US" sz="1800" dirty="0"/>
              <a:t>Three fabricated HHOM dampers are not usable due to interface issue.</a:t>
            </a:r>
          </a:p>
          <a:p>
            <a:r>
              <a:rPr lang="en-US" sz="2000" dirty="0"/>
              <a:t>Material tests on Nb have validated JLab furnaces and brazing run effects on properties</a:t>
            </a:r>
          </a:p>
          <a:p>
            <a:r>
              <a:rPr lang="en-US" sz="2000" dirty="0"/>
              <a:t>Ceramic brazing qualification was successful but CERN design will be used to reduce risk</a:t>
            </a:r>
          </a:p>
          <a:p>
            <a:pPr lvl="1"/>
            <a:r>
              <a:rPr lang="en-US" sz="1800" dirty="0"/>
              <a:t>Ceramic feedthroughs will be provided by CERN</a:t>
            </a:r>
          </a:p>
          <a:p>
            <a:r>
              <a:rPr lang="en-US" sz="2000" dirty="0"/>
              <a:t>Procurement and assembly plans are in place at JLab to produce HHOM Dampers in time for installation on jacketed cavities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A24ED-ED4F-46CD-B9BB-626BDA332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50BB6-8CE1-4E45-8FBC-F01F53E9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8B3EE2-7880-4E7C-B921-3E46D10B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6676" y="1819089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9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2393-1782-4D20-AD96-E35D4FF7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the RFD Ancillary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99CA8-8213-4496-8722-D5973A02F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Fermilab</a:t>
            </a:r>
            <a:r>
              <a:rPr lang="en-US" dirty="0"/>
              <a:t> – </a:t>
            </a:r>
            <a:r>
              <a:rPr lang="en-US" dirty="0" err="1"/>
              <a:t>Manuele</a:t>
            </a:r>
            <a:r>
              <a:rPr lang="en-US" dirty="0"/>
              <a:t> Narduzzi, Colin </a:t>
            </a:r>
            <a:r>
              <a:rPr lang="en-US" dirty="0" err="1"/>
              <a:t>Narug</a:t>
            </a:r>
            <a:r>
              <a:rPr lang="en-US" dirty="0"/>
              <a:t>, Leonardo </a:t>
            </a:r>
            <a:r>
              <a:rPr lang="en-US" dirty="0" err="1"/>
              <a:t>Ristori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ODU</a:t>
            </a:r>
            <a:r>
              <a:rPr lang="en-US" dirty="0"/>
              <a:t> – Suba De Silva, Jean </a:t>
            </a:r>
            <a:r>
              <a:rPr lang="en-US" dirty="0" err="1"/>
              <a:t>Delayen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SLAC</a:t>
            </a:r>
            <a:r>
              <a:rPr lang="en-US" dirty="0"/>
              <a:t> – </a:t>
            </a:r>
            <a:r>
              <a:rPr lang="en-US" dirty="0" err="1"/>
              <a:t>Zenghai</a:t>
            </a:r>
            <a:r>
              <a:rPr lang="en-US" dirty="0"/>
              <a:t> Li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CERN</a:t>
            </a:r>
            <a:r>
              <a:rPr lang="en-US" dirty="0"/>
              <a:t> – Nuria Valverde Alonso, Adria </a:t>
            </a:r>
            <a:r>
              <a:rPr lang="en-US" dirty="0" err="1"/>
              <a:t>Gallifa</a:t>
            </a:r>
            <a:r>
              <a:rPr lang="en-US" dirty="0"/>
              <a:t> </a:t>
            </a:r>
            <a:r>
              <a:rPr lang="en-US" dirty="0" err="1"/>
              <a:t>Terricabras</a:t>
            </a:r>
            <a:r>
              <a:rPr lang="en-US" dirty="0"/>
              <a:t>, Sara Domingo Gomez, Eric Montesinos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8138-4D0F-4580-8246-8C239C33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64DCC-14A4-45DD-9A29-5DF0595E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2121B-64F6-412E-B54A-E7EA09B90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920000" cy="4740888"/>
          </a:xfrm>
        </p:spPr>
        <p:txBody>
          <a:bodyPr>
            <a:normAutofit/>
          </a:bodyPr>
          <a:lstStyle/>
          <a:p>
            <a:r>
              <a:rPr lang="en-US" dirty="0"/>
              <a:t>Scope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Current Challenges</a:t>
            </a:r>
          </a:p>
          <a:p>
            <a:pPr lvl="1"/>
            <a:r>
              <a:rPr lang="en-US" dirty="0"/>
              <a:t>Niobium Material Testing</a:t>
            </a:r>
          </a:p>
          <a:p>
            <a:pPr lvl="1"/>
            <a:r>
              <a:rPr lang="en-US" dirty="0"/>
              <a:t>Ceramic Brazes</a:t>
            </a:r>
          </a:p>
          <a:p>
            <a:pPr lvl="1"/>
            <a:r>
              <a:rPr lang="en-US" dirty="0"/>
              <a:t>Helium Line Configuration</a:t>
            </a:r>
          </a:p>
          <a:p>
            <a:r>
              <a:rPr lang="en-US" dirty="0"/>
              <a:t>Series Production Status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45344-2BB6-4007-A5DE-D30F2C16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0C737-D23A-4AD0-A69F-88136826E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40768"/>
            <a:ext cx="3767161" cy="34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Scope of Work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66538-F160-46D4-AE9C-76FBA8456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F1CD57-C28A-44DF-8529-99716408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6232A9-EB44-4AEF-BB98-1376D2ED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r="31100"/>
          <a:stretch/>
        </p:blipFill>
        <p:spPr>
          <a:xfrm>
            <a:off x="323528" y="985312"/>
            <a:ext cx="3387615" cy="46255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0F7BCF-7298-4F50-9AEF-EEA8722CFEAD}"/>
              </a:ext>
            </a:extLst>
          </p:cNvPr>
          <p:cNvSpPr txBox="1">
            <a:spLocks/>
          </p:cNvSpPr>
          <p:nvPr/>
        </p:nvSpPr>
        <p:spPr>
          <a:xfrm>
            <a:off x="3923928" y="900000"/>
            <a:ext cx="4680080" cy="555333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Fabricate sets of RFD Cavity Ancillaries</a:t>
            </a:r>
          </a:p>
          <a:p>
            <a:pPr lvl="1"/>
            <a:r>
              <a:rPr lang="en-US" sz="1800" dirty="0"/>
              <a:t>Prototype: 3 sets (FY21/FY22) </a:t>
            </a:r>
            <a:r>
              <a:rPr lang="en-US" sz="1800" b="1" dirty="0">
                <a:solidFill>
                  <a:srgbClr val="009900"/>
                </a:solidFill>
              </a:rPr>
              <a:t>Complete</a:t>
            </a:r>
          </a:p>
          <a:p>
            <a:pPr lvl="1"/>
            <a:r>
              <a:rPr lang="en-US" sz="1800" dirty="0"/>
              <a:t>Pre-Series: 3 sets of HHOM Dampers (FY23/FY24) </a:t>
            </a:r>
            <a:r>
              <a:rPr lang="en-US" sz="1800" b="1" dirty="0">
                <a:solidFill>
                  <a:srgbClr val="009900"/>
                </a:solidFill>
              </a:rPr>
              <a:t>Complete</a:t>
            </a:r>
          </a:p>
          <a:p>
            <a:pPr lvl="1"/>
            <a:r>
              <a:rPr lang="en-US" sz="1800" dirty="0"/>
              <a:t>Series: 10 sets of HHOM Dampers (FY24/FY25)</a:t>
            </a:r>
          </a:p>
          <a:p>
            <a:r>
              <a:rPr lang="en-US" sz="2000" dirty="0"/>
              <a:t>RF design is provided by AUP; mechanical design proposed by JLab with CERN as the design authority</a:t>
            </a:r>
          </a:p>
          <a:p>
            <a:r>
              <a:rPr lang="en-US" sz="2000" dirty="0"/>
              <a:t>All activities are in full compliance with CERN Engineering Specification Document (EDMS 1389669 v2.6)</a:t>
            </a:r>
          </a:p>
          <a:p>
            <a:r>
              <a:rPr lang="en-US" sz="2000" dirty="0"/>
              <a:t>Develop manufacturing drawings and strategy</a:t>
            </a:r>
          </a:p>
          <a:p>
            <a:r>
              <a:rPr lang="en-US" sz="2000" dirty="0"/>
              <a:t>Develop brazing and welding processes and formal documents</a:t>
            </a:r>
          </a:p>
          <a:p>
            <a:r>
              <a:rPr lang="en-US" sz="2000" dirty="0"/>
              <a:t>Share production information with the CERN MTF</a:t>
            </a:r>
          </a:p>
        </p:txBody>
      </p:sp>
    </p:spTree>
    <p:extLst>
      <p:ext uri="{BB962C8B-B14F-4D97-AF65-F5344CB8AC3E}">
        <p14:creationId xmlns:p14="http://schemas.microsoft.com/office/powerpoint/2010/main" val="262518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81368"/>
            <a:ext cx="6550800" cy="360000"/>
          </a:xfrm>
        </p:spPr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Scope of Work: Interfaces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5B1FFC-6888-46CB-B26E-E12E452FB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30CB05-DAF8-4A43-9491-23DA43F9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B7871-481D-4FD7-9070-2C71AF26F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4361" r="31100" b="19930"/>
          <a:stretch/>
        </p:blipFill>
        <p:spPr>
          <a:xfrm>
            <a:off x="1475656" y="2982374"/>
            <a:ext cx="2349414" cy="252028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6E81807-23BE-4C34-9096-9CE9016C96CD}"/>
              </a:ext>
            </a:extLst>
          </p:cNvPr>
          <p:cNvGrpSpPr/>
          <p:nvPr/>
        </p:nvGrpSpPr>
        <p:grpSpPr>
          <a:xfrm>
            <a:off x="3980591" y="2381070"/>
            <a:ext cx="4263817" cy="3096344"/>
            <a:chOff x="2657952" y="1772816"/>
            <a:chExt cx="4263817" cy="309634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69B39E-E31B-43FE-9D4F-1A863B5CA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3247" r="20075" b="18816"/>
            <a:stretch/>
          </p:blipFill>
          <p:spPr>
            <a:xfrm>
              <a:off x="2657952" y="1772816"/>
              <a:ext cx="4263817" cy="309634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91E5B1-DC71-4DA3-8FC5-66E049C0A13F}"/>
                </a:ext>
              </a:extLst>
            </p:cNvPr>
            <p:cNvSpPr/>
            <p:nvPr/>
          </p:nvSpPr>
          <p:spPr>
            <a:xfrm>
              <a:off x="2843808" y="1916832"/>
              <a:ext cx="936104" cy="1296144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60216F5-8244-4E01-9768-38871CAE982B}"/>
              </a:ext>
            </a:extLst>
          </p:cNvPr>
          <p:cNvSpPr txBox="1"/>
          <p:nvPr/>
        </p:nvSpPr>
        <p:spPr>
          <a:xfrm>
            <a:off x="1714259" y="237235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HHOM-FT</a:t>
            </a:r>
          </a:p>
          <a:p>
            <a:pPr algn="ctr"/>
            <a:r>
              <a:rPr lang="en-US" sz="1600" dirty="0"/>
              <a:t>DN40 CF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88185B-1D0F-4A4F-ADB4-5011F32B9BF4}"/>
              </a:ext>
            </a:extLst>
          </p:cNvPr>
          <p:cNvSpPr txBox="1"/>
          <p:nvPr/>
        </p:nvSpPr>
        <p:spPr>
          <a:xfrm>
            <a:off x="1714259" y="557090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HHOM</a:t>
            </a:r>
          </a:p>
          <a:p>
            <a:pPr algn="ctr"/>
            <a:r>
              <a:rPr lang="en-US" sz="1600" dirty="0"/>
              <a:t>DN100 CF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2843FF-E32C-444F-861B-8C402BD75AE6}"/>
              </a:ext>
            </a:extLst>
          </p:cNvPr>
          <p:cNvSpPr txBox="1"/>
          <p:nvPr/>
        </p:nvSpPr>
        <p:spPr>
          <a:xfrm>
            <a:off x="5004048" y="5723425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RFD Cavity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15A0F21-F74A-4F9B-9599-5F73E17D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26" y="956882"/>
            <a:ext cx="7473557" cy="1586747"/>
          </a:xfrm>
        </p:spPr>
        <p:txBody>
          <a:bodyPr>
            <a:normAutofit/>
          </a:bodyPr>
          <a:lstStyle/>
          <a:p>
            <a:r>
              <a:rPr lang="en-US" sz="2000" dirty="0"/>
              <a:t>Interfaces are defined in LHCACFDC0001 - CERN EDMS 2420659</a:t>
            </a:r>
          </a:p>
          <a:p>
            <a:r>
              <a:rPr lang="en-US" sz="2000" dirty="0"/>
              <a:t>Drawings for JLab scope have been approved by CERN</a:t>
            </a:r>
          </a:p>
        </p:txBody>
      </p:sp>
    </p:spTree>
    <p:extLst>
      <p:ext uri="{BB962C8B-B14F-4D97-AF65-F5344CB8AC3E}">
        <p14:creationId xmlns:p14="http://schemas.microsoft.com/office/powerpoint/2010/main" val="373090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DC9C-1CC0-426C-9FDD-637771DD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Challenges: Heat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B836-53F0-47F4-8F77-5611BEFB8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early 2024, several Nb parts were inadvertently heat treated.</a:t>
            </a:r>
          </a:p>
          <a:p>
            <a:pPr lvl="1"/>
            <a:r>
              <a:rPr lang="en-US" sz="2000" dirty="0"/>
              <a:t>Parts went through 950C for two hours (stress relief heat treatment for SS)</a:t>
            </a:r>
          </a:p>
          <a:p>
            <a:pPr lvl="1"/>
            <a:r>
              <a:rPr lang="en-US" sz="2000" dirty="0"/>
              <a:t>The material properties would need to be tested to ensure mechanical and RRR compliance</a:t>
            </a:r>
          </a:p>
          <a:p>
            <a:r>
              <a:rPr lang="en-US" sz="2400" dirty="0"/>
              <a:t>Additional studies were carried out in reference to the two-step brazing process for the DN100 flange</a:t>
            </a:r>
          </a:p>
          <a:p>
            <a:r>
              <a:rPr lang="en-US" sz="2400" dirty="0"/>
              <a:t>The following was to be verified:</a:t>
            </a:r>
          </a:p>
          <a:p>
            <a:pPr lvl="1"/>
            <a:r>
              <a:rPr lang="en-US" sz="2000" dirty="0"/>
              <a:t>The accidental heat treatment does not overly reduce the Nb RRR and yield strength</a:t>
            </a:r>
          </a:p>
          <a:p>
            <a:pPr lvl="1"/>
            <a:r>
              <a:rPr lang="en-US" sz="2000" dirty="0"/>
              <a:t>The second step of the two-step braze does not affect the Nb RRR and yield strength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84947-A2F3-43FF-987E-9916C299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B8250-0FC6-456E-9181-2168D76D7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07279-C563-40F1-BDE2-38B0AB17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5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C867-73B7-4228-A6E0-15AA3641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RRR Tests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DB8E61F-18A7-455B-A050-4B67FAA99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35268"/>
              </p:ext>
            </p:extLst>
          </p:nvPr>
        </p:nvGraphicFramePr>
        <p:xfrm>
          <a:off x="647822" y="836712"/>
          <a:ext cx="791845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94676507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379533698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904310121"/>
                    </a:ext>
                  </a:extLst>
                </a:gridCol>
                <a:gridCol w="1293716">
                  <a:extLst>
                    <a:ext uri="{9D8B030D-6E8A-4147-A177-3AD203B41FA5}">
                      <a16:colId xmlns:a16="http://schemas.microsoft.com/office/drawing/2014/main" val="3771995288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Off-Normal 950C Heat Treatment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893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4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42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 950 C</a:t>
                      </a:r>
                    </a:p>
                    <a:p>
                      <a:r>
                        <a:rPr lang="en-US" dirty="0"/>
                        <a:t>1X 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hours dwell (same as SS HT)</a:t>
                      </a:r>
                    </a:p>
                    <a:p>
                      <a:r>
                        <a:rPr lang="en-US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2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84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9900"/>
                          </a:solidFill>
                        </a:rPr>
                        <a:t>RRR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9900"/>
                          </a:solidFill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69868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7EDF9-333A-46CA-9EA8-6FB3E161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67F7E-6D84-4CE1-8660-F126ECAC4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DD3FD155-89A2-4E86-A458-C4D2347A4A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518780"/>
              </p:ext>
            </p:extLst>
          </p:nvPr>
        </p:nvGraphicFramePr>
        <p:xfrm>
          <a:off x="647822" y="3356992"/>
          <a:ext cx="791845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94676507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379533698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904310121"/>
                    </a:ext>
                  </a:extLst>
                </a:gridCol>
                <a:gridCol w="1293716">
                  <a:extLst>
                    <a:ext uri="{9D8B030D-6E8A-4147-A177-3AD203B41FA5}">
                      <a16:colId xmlns:a16="http://schemas.microsoft.com/office/drawing/2014/main" val="3771995288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Comparison of Second Brazing Run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893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4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42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2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 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84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9900"/>
                          </a:solidFill>
                        </a:rPr>
                        <a:t>RRR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9900"/>
                          </a:solidFill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698688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07CF2B-8BBC-43F8-9467-B592668C3153}"/>
              </a:ext>
            </a:extLst>
          </p:cNvPr>
          <p:cNvSpPr txBox="1">
            <a:spLocks/>
          </p:cNvSpPr>
          <p:nvPr/>
        </p:nvSpPr>
        <p:spPr>
          <a:xfrm>
            <a:off x="612000" y="5628381"/>
            <a:ext cx="7920000" cy="53692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RRR values are acceptable to CERN</a:t>
            </a:r>
          </a:p>
          <a:p>
            <a:r>
              <a:rPr lang="en-US" sz="1800" dirty="0"/>
              <a:t>Furnace runs do not lower RRR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FEF967-B1F6-46B0-87A9-AB0F5EC69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21C2-FDFB-4A1E-AD6A-DE502D6E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Tensile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E4FE2-361E-4A99-AFE4-24F42BBF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9F5B-02CB-4F0E-B2C1-1CA550991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55669-1A3D-4D32-81E7-0476E5A2A0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842082"/>
              </p:ext>
            </p:extLst>
          </p:nvPr>
        </p:nvGraphicFramePr>
        <p:xfrm>
          <a:off x="441864" y="1052736"/>
          <a:ext cx="8424936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36">
                  <a:extLst>
                    <a:ext uri="{9D8B030D-6E8A-4147-A177-3AD203B41FA5}">
                      <a16:colId xmlns:a16="http://schemas.microsoft.com/office/drawing/2014/main" val="194676507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379533698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390431012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12723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945381813"/>
                    </a:ext>
                  </a:extLst>
                </a:gridCol>
                <a:gridCol w="784410">
                  <a:extLst>
                    <a:ext uri="{9D8B030D-6E8A-4147-A177-3AD203B41FA5}">
                      <a16:colId xmlns:a16="http://schemas.microsoft.com/office/drawing/2014/main" val="1846210546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3771995288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Off-Normal 950C Heat Treatment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893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</a:t>
                      </a:r>
                      <a:r>
                        <a:rPr lang="en-US" sz="1800" b="1" baseline="-25000" dirty="0"/>
                        <a:t>P 0.2</a:t>
                      </a:r>
                      <a:r>
                        <a:rPr lang="en-US" sz="1800" b="1" baseline="0" dirty="0"/>
                        <a:t> (MPa)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800" b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(MPa)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4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42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1X 950 C</a:t>
                      </a:r>
                    </a:p>
                    <a:p>
                      <a:r>
                        <a:rPr lang="en-US" sz="1600" dirty="0"/>
                        <a:t>1X 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hours dwell (same as SS HT)</a:t>
                      </a:r>
                    </a:p>
                    <a:p>
                      <a:r>
                        <a:rPr lang="en-US" sz="1600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2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84506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54A010B5-A4BC-4FB8-BAD9-30EF2D35C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827164"/>
              </p:ext>
            </p:extLst>
          </p:nvPr>
        </p:nvGraphicFramePr>
        <p:xfrm>
          <a:off x="446773" y="3681824"/>
          <a:ext cx="842493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36">
                  <a:extLst>
                    <a:ext uri="{9D8B030D-6E8A-4147-A177-3AD203B41FA5}">
                      <a16:colId xmlns:a16="http://schemas.microsoft.com/office/drawing/2014/main" val="194676507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379533698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390431012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12723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945381813"/>
                    </a:ext>
                  </a:extLst>
                </a:gridCol>
                <a:gridCol w="784410">
                  <a:extLst>
                    <a:ext uri="{9D8B030D-6E8A-4147-A177-3AD203B41FA5}">
                      <a16:colId xmlns:a16="http://schemas.microsoft.com/office/drawing/2014/main" val="1846210546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3771995288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Comparison of Second Brazing Run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893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</a:t>
                      </a:r>
                      <a:r>
                        <a:rPr lang="en-US" sz="1800" b="1" baseline="-25000" dirty="0"/>
                        <a:t>P 0.2</a:t>
                      </a:r>
                      <a:r>
                        <a:rPr lang="en-US" sz="1800" b="1" baseline="0" dirty="0"/>
                        <a:t> (MPa)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800" b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(MPa)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endParaRPr lang="en-US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4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42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1X 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2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2X 1040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Same as brazing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8450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948EEDD-33B4-406A-AA57-C1B40BA5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039A-FBE1-4239-BA03-E4F7DFD2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B83E6-943C-4FF1-B8DC-E0D9D489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A59BE-44FA-4400-B863-CF4CA3F78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2E5AAE-D809-45B3-9679-5CA96809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608072" cy="4874096"/>
          </a:xfrm>
        </p:spPr>
        <p:txBody>
          <a:bodyPr>
            <a:normAutofit/>
          </a:bodyPr>
          <a:lstStyle/>
          <a:p>
            <a:r>
              <a:rPr lang="en-US" sz="2400" dirty="0"/>
              <a:t>The accidental heat treatment of the Nb did not affect the final yield stress (beyond the effect of the regular brazing run)</a:t>
            </a:r>
          </a:p>
          <a:p>
            <a:r>
              <a:rPr lang="en-US" sz="2400" dirty="0"/>
              <a:t>The second furnace run of the two-step brazing process did not deteriorate the mechanical properties of the Nb</a:t>
            </a:r>
          </a:p>
          <a:p>
            <a:r>
              <a:rPr lang="en-US" sz="2400" dirty="0"/>
              <a:t>The strength analysis was carried out using the lowest yield strength (EDMS 3086558) and was acceptable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51D2F9-06BB-4473-8006-99A513AF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214656"/>
            <a:ext cx="3191282" cy="279040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B7D8E03-23D4-45B6-B311-2AD1A4974820}"/>
              </a:ext>
            </a:extLst>
          </p:cNvPr>
          <p:cNvSpPr txBox="1"/>
          <p:nvPr/>
        </p:nvSpPr>
        <p:spPr>
          <a:xfrm>
            <a:off x="5940152" y="3861048"/>
            <a:ext cx="2196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Niobium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50"/>
                </a:solidFill>
              </a:rPr>
              <a:t>P</a:t>
            </a:r>
            <a:r>
              <a:rPr lang="en-US" sz="1100" baseline="-25000" dirty="0">
                <a:solidFill>
                  <a:srgbClr val="00B050"/>
                </a:solidFill>
              </a:rPr>
              <a:t>m</a:t>
            </a:r>
            <a:r>
              <a:rPr lang="en-US" sz="1100" dirty="0">
                <a:solidFill>
                  <a:srgbClr val="00B050"/>
                </a:solidFill>
              </a:rPr>
              <a:t> &lt; 150 MPa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50"/>
                </a:solidFill>
              </a:rPr>
              <a:t>P</a:t>
            </a:r>
            <a:r>
              <a:rPr lang="en-US" sz="1100" baseline="-25000" dirty="0">
                <a:solidFill>
                  <a:srgbClr val="00B050"/>
                </a:solidFill>
              </a:rPr>
              <a:t>m+b </a:t>
            </a:r>
            <a:r>
              <a:rPr lang="en-US" sz="1100" dirty="0">
                <a:solidFill>
                  <a:srgbClr val="00B050"/>
                </a:solidFill>
              </a:rPr>
              <a:t>&lt; 225 MPa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1C5753D-B90E-403C-B752-367341583317}"/>
              </a:ext>
            </a:extLst>
          </p:cNvPr>
          <p:cNvSpPr txBox="1"/>
          <p:nvPr/>
        </p:nvSpPr>
        <p:spPr>
          <a:xfrm>
            <a:off x="5781202" y="4412765"/>
            <a:ext cx="1945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No stress above 29 MPa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24A1FB-5F99-42C6-AE24-E347DF1F33A9}"/>
              </a:ext>
            </a:extLst>
          </p:cNvPr>
          <p:cNvSpPr txBox="1"/>
          <p:nvPr/>
        </p:nvSpPr>
        <p:spPr>
          <a:xfrm>
            <a:off x="6058015" y="4789689"/>
            <a:ext cx="262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Eduardo Cano-</a:t>
            </a:r>
            <a:r>
              <a:rPr lang="fr-FR" sz="1400" i="1" dirty="0" err="1"/>
              <a:t>Pleite</a:t>
            </a:r>
            <a:r>
              <a:rPr lang="fr-FR" sz="1400" i="1" dirty="0"/>
              <a:t>, CERN</a:t>
            </a:r>
            <a:endParaRPr lang="en-US" sz="14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06DBCE-3A50-4139-B16E-BF4134A1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8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03CB-B96F-4023-8567-E274938A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Challenges: Ceramic Brazes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9060E-44A6-47C0-A13E-FFADD9777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 – Oct. 7th–10th 2023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D83A4A-F057-416D-B658-676887E3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48116"/>
            <a:ext cx="8208472" cy="2845114"/>
          </a:xfrm>
        </p:spPr>
        <p:txBody>
          <a:bodyPr>
            <a:normAutofit/>
          </a:bodyPr>
          <a:lstStyle/>
          <a:p>
            <a:r>
              <a:rPr lang="en-US" sz="1800" dirty="0"/>
              <a:t>CERN uses a rotatable titanium flange on the ceramic feedthroughs (below right)</a:t>
            </a:r>
          </a:p>
          <a:p>
            <a:r>
              <a:rPr lang="en-US" sz="1800" dirty="0"/>
              <a:t>JLab uses a copper interface ring between the ceramic and a 316LN non-rotatable flange (below left)</a:t>
            </a:r>
          </a:p>
          <a:p>
            <a:r>
              <a:rPr lang="en-US" sz="1800" dirty="0"/>
              <a:t>In particular, the concern is that the brazing/installation process will form cracks within the ceramic which will propagate over time</a:t>
            </a:r>
          </a:p>
          <a:p>
            <a:pPr lvl="1"/>
            <a:r>
              <a:rPr lang="en-US" sz="1500" dirty="0"/>
              <a:t>Destructive section is the only way to identify cracks</a:t>
            </a:r>
          </a:p>
          <a:p>
            <a:r>
              <a:rPr lang="en-US" sz="1800" dirty="0"/>
              <a:t>The JLab design has been implemented on prototypes and has been included in a number of VTA cycles without failure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92247-9F54-4036-B865-301EC46F4377}"/>
              </a:ext>
            </a:extLst>
          </p:cNvPr>
          <p:cNvSpPr txBox="1"/>
          <p:nvPr/>
        </p:nvSpPr>
        <p:spPr>
          <a:xfrm>
            <a:off x="1672350" y="379245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JLab Design</a:t>
            </a:r>
            <a:endParaRPr lang="en-US" sz="1400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ADC01-9408-4BE6-9641-5629744051A6}"/>
              </a:ext>
            </a:extLst>
          </p:cNvPr>
          <p:cNvSpPr txBox="1"/>
          <p:nvPr/>
        </p:nvSpPr>
        <p:spPr>
          <a:xfrm>
            <a:off x="6022094" y="379836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CERN Design</a:t>
            </a:r>
            <a:endParaRPr lang="en-US" sz="1400" b="1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B7B71-F61F-4639-AFD8-0276E98F1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5" y="4136914"/>
            <a:ext cx="3347864" cy="1994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5939C3-47F4-42B4-8D2F-A1486B806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66" y="4131011"/>
            <a:ext cx="2304256" cy="1987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1E2ED2-D6F3-471D-AD6E-6A16081E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8234"/>
            <a:ext cx="2520280" cy="5478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69304-28FE-4D22-9A41-97D6310C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5923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8946e33d-fd2f-4ae4-8ee9-d90c129cdf9e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75183</TotalTime>
  <Words>1322</Words>
  <Application>Microsoft Office PowerPoint</Application>
  <PresentationFormat>On-screen Show (4:3)</PresentationFormat>
  <Paragraphs>296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Thème Office</vt:lpstr>
      <vt:lpstr>RFD HOM Coupler Challenges</vt:lpstr>
      <vt:lpstr>Outline</vt:lpstr>
      <vt:lpstr>JLab Scope of Work</vt:lpstr>
      <vt:lpstr>JLab Scope of Work: Interfaces</vt:lpstr>
      <vt:lpstr>Current Challenges: Heat Treatment</vt:lpstr>
      <vt:lpstr>RRR Tests</vt:lpstr>
      <vt:lpstr>Tensile Testing</vt:lpstr>
      <vt:lpstr>Mechanical Properties</vt:lpstr>
      <vt:lpstr>Current Challenges: Ceramic Brazes</vt:lpstr>
      <vt:lpstr>Ceramic Testing Conclusion</vt:lpstr>
      <vt:lpstr>Current Challenges – Helium Line Issue</vt:lpstr>
      <vt:lpstr>Reduced Scope</vt:lpstr>
      <vt:lpstr>Production Status</vt:lpstr>
      <vt:lpstr>Production Schedule</vt:lpstr>
      <vt:lpstr>Summary</vt:lpstr>
      <vt:lpstr>Thanks to the RFD Ancillary Team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Naeem Huque</cp:lastModifiedBy>
  <cp:revision>980</cp:revision>
  <cp:lastPrinted>2022-07-27T16:38:01Z</cp:lastPrinted>
  <dcterms:created xsi:type="dcterms:W3CDTF">2016-03-23T12:58:39Z</dcterms:created>
  <dcterms:modified xsi:type="dcterms:W3CDTF">2024-10-01T20:22:15Z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