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handoutMasterIdLst>
    <p:handoutMasterId r:id="rId26"/>
  </p:handoutMasterIdLst>
  <p:sldIdLst>
    <p:sldId id="263" r:id="rId5"/>
    <p:sldId id="1895" r:id="rId6"/>
    <p:sldId id="1887" r:id="rId7"/>
    <p:sldId id="1897" r:id="rId8"/>
    <p:sldId id="1899" r:id="rId9"/>
    <p:sldId id="1902" r:id="rId10"/>
    <p:sldId id="1898" r:id="rId11"/>
    <p:sldId id="1901" r:id="rId12"/>
    <p:sldId id="1892" r:id="rId13"/>
    <p:sldId id="1904" r:id="rId14"/>
    <p:sldId id="1893" r:id="rId15"/>
    <p:sldId id="1900" r:id="rId16"/>
    <p:sldId id="1896" r:id="rId17"/>
    <p:sldId id="1890" r:id="rId18"/>
    <p:sldId id="1894" r:id="rId19"/>
    <p:sldId id="1889" r:id="rId20"/>
    <p:sldId id="1906" r:id="rId21"/>
    <p:sldId id="1903" r:id="rId22"/>
    <p:sldId id="1888" r:id="rId23"/>
    <p:sldId id="1905" r:id="rId24"/>
  </p:sldIdLst>
  <p:sldSz cx="9144000" cy="6858000" type="screen4x3"/>
  <p:notesSz cx="6985000" cy="92837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CC00"/>
    <a:srgbClr val="FFE699"/>
    <a:srgbClr val="B4C6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30" autoAdjust="0"/>
    <p:restoredTop sz="96407" autoAdjust="0"/>
  </p:normalViewPr>
  <p:slideViewPr>
    <p:cSldViewPr snapToObjects="1" showGuides="1">
      <p:cViewPr varScale="1">
        <p:scale>
          <a:sx n="126" d="100"/>
          <a:sy n="126" d="100"/>
        </p:scale>
        <p:origin x="1308" y="132"/>
      </p:cViewPr>
      <p:guideLst>
        <p:guide orient="horz" pos="4080"/>
        <p:guide pos="240"/>
      </p:guideLst>
    </p:cSldViewPr>
  </p:slideViewPr>
  <p:notesTextViewPr>
    <p:cViewPr>
      <p:scale>
        <a:sx n="3" d="2"/>
        <a:sy n="3" d="2"/>
      </p:scale>
      <p:origin x="0" y="0"/>
    </p:cViewPr>
  </p:notesTextViewPr>
  <p:sorterViewPr>
    <p:cViewPr>
      <p:scale>
        <a:sx n="90" d="100"/>
        <a:sy n="90" d="100"/>
      </p:scale>
      <p:origin x="0" y="0"/>
    </p:cViewPr>
  </p:sorterViewPr>
  <p:notesViewPr>
    <p:cSldViewPr snapToObjects="1">
      <p:cViewPr varScale="1">
        <p:scale>
          <a:sx n="86" d="100"/>
          <a:sy n="86" d="100"/>
        </p:scale>
        <p:origin x="39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fr-FR"/>
          </a:p>
        </p:txBody>
      </p:sp>
      <p:sp>
        <p:nvSpPr>
          <p:cNvPr id="3" name="Espace réservé de la date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B3F5CDDF-3246-6843-A314-FDDEB3F3DF8E}" type="datetimeFigureOut">
              <a:rPr lang="fr-FR" smtClean="0"/>
              <a:pPr/>
              <a:t>07/10/2024</a:t>
            </a:fld>
            <a:endParaRPr lang="fr-FR"/>
          </a:p>
        </p:txBody>
      </p:sp>
      <p:sp>
        <p:nvSpPr>
          <p:cNvPr id="4" name="Espace réservé du pied de page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5C405983-79D5-E84D-A19B-6B5F52179104}" type="slidenum">
              <a:rPr lang="fr-FR" smtClean="0"/>
              <a:pPr/>
              <a:t>‹#›</a:t>
            </a:fld>
            <a:endParaRPr lang="fr-FR"/>
          </a:p>
        </p:txBody>
      </p:sp>
    </p:spTree>
    <p:extLst>
      <p:ext uri="{BB962C8B-B14F-4D97-AF65-F5344CB8AC3E}">
        <p14:creationId xmlns:p14="http://schemas.microsoft.com/office/powerpoint/2010/main" val="2360430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fr-FR"/>
          </a:p>
        </p:txBody>
      </p:sp>
      <p:sp>
        <p:nvSpPr>
          <p:cNvPr id="3" name="Espace réservé de la date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781D8F6D-3354-BF4D-834B-467E3215D30A}" type="datetimeFigureOut">
              <a:rPr lang="fr-FR" smtClean="0"/>
              <a:pPr/>
              <a:t>07/10/2024</a:t>
            </a:fld>
            <a:endParaRPr lang="fr-FR"/>
          </a:p>
        </p:txBody>
      </p:sp>
      <p:sp>
        <p:nvSpPr>
          <p:cNvPr id="4" name="Espace réservé de l'image des diapositives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fr-FR"/>
          </a:p>
        </p:txBody>
      </p:sp>
      <p:sp>
        <p:nvSpPr>
          <p:cNvPr id="5" name="Espace réservé des commentaires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624B141A-D04E-DD49-88DC-EFA90428BA41}" type="slidenum">
              <a:rPr lang="fr-FR" smtClean="0"/>
              <a:pPr/>
              <a:t>‹#›</a:t>
            </a:fld>
            <a:endParaRPr lang="fr-FR"/>
          </a:p>
        </p:txBody>
      </p:sp>
    </p:spTree>
    <p:extLst>
      <p:ext uri="{BB962C8B-B14F-4D97-AF65-F5344CB8AC3E}">
        <p14:creationId xmlns:p14="http://schemas.microsoft.com/office/powerpoint/2010/main" val="3753587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dirty="0"/>
          </a:p>
        </p:txBody>
      </p:sp>
    </p:spTree>
    <p:extLst>
      <p:ext uri="{BB962C8B-B14F-4D97-AF65-F5344CB8AC3E}">
        <p14:creationId xmlns:p14="http://schemas.microsoft.com/office/powerpoint/2010/main" val="101449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bg1"/>
                </a:solidFill>
              </a:defRPr>
            </a:lvl1pPr>
          </a:lstStyle>
          <a:p>
            <a:fld id="{BFDCA1C4-9514-7B4F-976F-D92F7E296653}" type="slidenum">
              <a:rPr lang="fr-FR" smtClean="0"/>
              <a:pPr/>
              <a:t>‹#›</a:t>
            </a:fld>
            <a:endParaRPr lang="fr-FR" dirty="0"/>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BFDCA1C4-9514-7B4F-976F-D92F7E296653}" type="slidenum">
              <a:rPr lang="fr-FR" smtClean="0"/>
              <a:pPr/>
              <a:t>‹#›</a:t>
            </a:fld>
            <a:endParaRPr lang="fr-FR" dirty="0"/>
          </a:p>
        </p:txBody>
      </p:sp>
      <p:sp>
        <p:nvSpPr>
          <p:cNvPr id="8" name="Footer Placeholder 4">
            <a:extLst>
              <a:ext uri="{FF2B5EF4-FFF2-40B4-BE49-F238E27FC236}">
                <a16:creationId xmlns:a16="http://schemas.microsoft.com/office/drawing/2014/main" id="{36C81D83-D392-484C-A88E-6AB33035C96D}"/>
              </a:ext>
            </a:extLst>
          </p:cNvPr>
          <p:cNvSpPr>
            <a:spLocks noGrp="1"/>
          </p:cNvSpPr>
          <p:nvPr>
            <p:ph type="ftr" sz="quarter" idx="3"/>
          </p:nvPr>
        </p:nvSpPr>
        <p:spPr>
          <a:xfrm>
            <a:off x="3275856" y="6356350"/>
            <a:ext cx="5256144" cy="360000"/>
          </a:xfrm>
          <a:prstGeom prst="rect">
            <a:avLst/>
          </a:prstGeom>
        </p:spPr>
        <p:txBody>
          <a:bodyPr/>
          <a:lstStyle/>
          <a:p>
            <a:r>
              <a:rPr lang="en-US"/>
              <a:t>AUP CM/CA Production Challenges - Oct 7-10,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a:p>
        </p:txBody>
      </p:sp>
      <p:sp>
        <p:nvSpPr>
          <p:cNvPr id="12" name="Footer Placeholder 4">
            <a:extLst>
              <a:ext uri="{FF2B5EF4-FFF2-40B4-BE49-F238E27FC236}">
                <a16:creationId xmlns:a16="http://schemas.microsoft.com/office/drawing/2014/main" id="{C81C0938-3010-8148-8020-61B47D4AFEA7}"/>
              </a:ext>
            </a:extLst>
          </p:cNvPr>
          <p:cNvSpPr>
            <a:spLocks noGrp="1"/>
          </p:cNvSpPr>
          <p:nvPr>
            <p:ph type="ftr" sz="quarter" idx="13"/>
          </p:nvPr>
        </p:nvSpPr>
        <p:spPr>
          <a:xfrm>
            <a:off x="3203848" y="6356350"/>
            <a:ext cx="5328152" cy="360000"/>
          </a:xfrm>
          <a:prstGeom prst="rect">
            <a:avLst/>
          </a:prstGeom>
        </p:spPr>
        <p:txBody>
          <a:bodyPr/>
          <a:lstStyle/>
          <a:p>
            <a:r>
              <a:rPr lang="en-US"/>
              <a:t>AUP CM/CA Production Challenges - Oct 7-10, 2024</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a:p>
        </p:txBody>
      </p:sp>
      <p:sp>
        <p:nvSpPr>
          <p:cNvPr id="6" name="Footer Placeholder 4">
            <a:extLst>
              <a:ext uri="{FF2B5EF4-FFF2-40B4-BE49-F238E27FC236}">
                <a16:creationId xmlns:a16="http://schemas.microsoft.com/office/drawing/2014/main" id="{A3B0F276-C90F-EE40-A60D-12B4AA5B1487}"/>
              </a:ext>
            </a:extLst>
          </p:cNvPr>
          <p:cNvSpPr>
            <a:spLocks noGrp="1"/>
          </p:cNvSpPr>
          <p:nvPr>
            <p:ph type="ftr" sz="quarter" idx="3"/>
          </p:nvPr>
        </p:nvSpPr>
        <p:spPr>
          <a:xfrm>
            <a:off x="3419872" y="6356350"/>
            <a:ext cx="5112128" cy="360000"/>
          </a:xfrm>
          <a:prstGeom prst="rect">
            <a:avLst/>
          </a:prstGeom>
        </p:spPr>
        <p:txBody>
          <a:bodyPr/>
          <a:lstStyle/>
          <a:p>
            <a:r>
              <a:rPr lang="en-US"/>
              <a:t>AUP CM/CA Production Challenges - Oct 7-10, 2024</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a:p>
        </p:txBody>
      </p:sp>
      <p:sp>
        <p:nvSpPr>
          <p:cNvPr id="5" name="Footer Placeholder 4">
            <a:extLst>
              <a:ext uri="{FF2B5EF4-FFF2-40B4-BE49-F238E27FC236}">
                <a16:creationId xmlns:a16="http://schemas.microsoft.com/office/drawing/2014/main" id="{0D8A76FA-4A0F-E24B-9298-03D0C020818C}"/>
              </a:ext>
            </a:extLst>
          </p:cNvPr>
          <p:cNvSpPr>
            <a:spLocks noGrp="1"/>
          </p:cNvSpPr>
          <p:nvPr>
            <p:ph type="ftr" sz="quarter" idx="3"/>
          </p:nvPr>
        </p:nvSpPr>
        <p:spPr>
          <a:xfrm>
            <a:off x="3347864" y="6356350"/>
            <a:ext cx="5184136" cy="360000"/>
          </a:xfrm>
          <a:prstGeom prst="rect">
            <a:avLst/>
          </a:prstGeom>
        </p:spPr>
        <p:txBody>
          <a:bodyPr/>
          <a:lstStyle/>
          <a:p>
            <a:r>
              <a:rPr lang="en-US"/>
              <a:t>AUP CM/CA Production Challenges - Oct 7-10, 2024</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sp>
        <p:nvSpPr>
          <p:cNvPr id="8" name="Footer Placeholder 4">
            <a:extLst>
              <a:ext uri="{FF2B5EF4-FFF2-40B4-BE49-F238E27FC236}">
                <a16:creationId xmlns:a16="http://schemas.microsoft.com/office/drawing/2014/main" id="{112CC318-7D30-5748-B35B-E093CE35002E}"/>
              </a:ext>
            </a:extLst>
          </p:cNvPr>
          <p:cNvSpPr>
            <a:spLocks noGrp="1"/>
          </p:cNvSpPr>
          <p:nvPr>
            <p:ph type="ftr" sz="quarter" idx="3"/>
          </p:nvPr>
        </p:nvSpPr>
        <p:spPr>
          <a:xfrm>
            <a:off x="3275856" y="6356350"/>
            <a:ext cx="5256144" cy="360000"/>
          </a:xfrm>
          <a:prstGeom prst="rect">
            <a:avLst/>
          </a:prstGeom>
        </p:spPr>
        <p:txBody>
          <a:bodyPr/>
          <a:lstStyle/>
          <a:p>
            <a:r>
              <a:rPr lang="en-US"/>
              <a:t>AUP CM/CA Production Challenges - Oct 7-10, 2024</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3419872" y="6356350"/>
            <a:ext cx="5112128" cy="360000"/>
          </a:xfrm>
          <a:prstGeom prst="rect">
            <a:avLst/>
          </a:prstGeom>
        </p:spPr>
        <p:txBody>
          <a:bodyPr vert="horz" lIns="0" tIns="0" rIns="0" bIns="0" rtlCol="0" anchor="b"/>
          <a:lstStyle>
            <a:lvl1pPr algn="r">
              <a:defRPr sz="1200">
                <a:solidFill>
                  <a:schemeClr val="accent1"/>
                </a:solidFill>
              </a:defRPr>
            </a:lvl1pPr>
          </a:lstStyle>
          <a:p>
            <a:r>
              <a:rPr lang="en-US"/>
              <a:t>AUP CM/CA Production Challenges - Oct 7-10, 2024</a:t>
            </a:r>
            <a:endParaRPr lang="en-GB" dirty="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bg1"/>
                </a:solidFill>
              </a:defRPr>
            </a:lvl1pPr>
          </a:lstStyle>
          <a:p>
            <a:fld id="{BFDCA1C4-9514-7B4F-976F-D92F7E296653}" type="slidenum">
              <a:rPr lang="fr-FR" smtClean="0"/>
              <a:pPr/>
              <a:t>‹#›</a:t>
            </a:fld>
            <a:endParaRPr lang="fr-FR" dirty="0"/>
          </a:p>
        </p:txBody>
      </p:sp>
      <p:pic>
        <p:nvPicPr>
          <p:cNvPr id="7" name="Picture 6"/>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pic>
        <p:nvPicPr>
          <p:cNvPr id="4" name="Picture 3">
            <a:extLst>
              <a:ext uri="{FF2B5EF4-FFF2-40B4-BE49-F238E27FC236}">
                <a16:creationId xmlns:a16="http://schemas.microsoft.com/office/drawing/2014/main" id="{093BDA86-19A9-BD5D-70AD-7C183D69428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684983" y="6386602"/>
            <a:ext cx="1446857" cy="27347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vector-onsite.fnal.gov/Tools/DiscrepancyReport/DisplayDiscrepancyReportReadOnly.asp?qsDRNo=13565" TargetMode="External"/><Relationship Id="rId3" Type="http://schemas.openxmlformats.org/officeDocument/2006/relationships/hyperlink" Target="https://vector-onsite.fnal.gov/Tools/DiscrepancyReport/DisplayDiscrepancyReportReadOnly.asp?qsDRNo=13416" TargetMode="External"/><Relationship Id="rId7" Type="http://schemas.openxmlformats.org/officeDocument/2006/relationships/hyperlink" Target="https://vector-onsite.fnal.gov/Tools/DiscrepancyReport/DisplayDiscrepancyReportReadOnly.asp?qsDRNo=13513" TargetMode="External"/><Relationship Id="rId2" Type="http://schemas.openxmlformats.org/officeDocument/2006/relationships/hyperlink" Target="https://vector-onsite.fnal.gov/Tools/DiscrepancyReport/DisplayDiscrepancyReportReadOnly.asp?qsDRNo=13115" TargetMode="External"/><Relationship Id="rId1" Type="http://schemas.openxmlformats.org/officeDocument/2006/relationships/slideLayout" Target="../slideLayouts/slideLayout2.xml"/><Relationship Id="rId6" Type="http://schemas.openxmlformats.org/officeDocument/2006/relationships/hyperlink" Target="https://vector-onsite.fnal.gov/Tools/DiscrepancyReport/DisplayDiscrepancyReportReadOnly.asp?qsDRNo=13499" TargetMode="External"/><Relationship Id="rId5" Type="http://schemas.openxmlformats.org/officeDocument/2006/relationships/hyperlink" Target="https://vector-onsite.fnal.gov/Tools/DiscrepancyReport/DisplayDiscrepancyReportReadOnly.asp?qsDRNo=13481" TargetMode="External"/><Relationship Id="rId4" Type="http://schemas.openxmlformats.org/officeDocument/2006/relationships/hyperlink" Target="https://vector-onsite.fnal.gov/Tools/DiscrepancyReport/DisplayDiscrepancyReportReadOnly.asp?qsDRNo=13429" TargetMode="External"/><Relationship Id="rId9" Type="http://schemas.openxmlformats.org/officeDocument/2006/relationships/hyperlink" Target="https://vector-onsite.fnal.gov/Tools/DiscrepancyReport/DisplayDiscrepancyReportReadOnly.asp?qsDRNo=13649"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vector-onsite.fnal.gov/Tools/DiscrepancyReport/DisplayDiscrepancyReportReadOnly.asp?qsDRNo=13657" TargetMode="External"/><Relationship Id="rId2" Type="http://schemas.openxmlformats.org/officeDocument/2006/relationships/hyperlink" Target="https://vector-onsite.fnal.gov/Tools/DiscrepancyReport/DisplayDiscrepancyReportReadOnly.asp?qsDRNo=13650" TargetMode="External"/><Relationship Id="rId1" Type="http://schemas.openxmlformats.org/officeDocument/2006/relationships/slideLayout" Target="../slideLayouts/slideLayout2.xml"/><Relationship Id="rId4" Type="http://schemas.openxmlformats.org/officeDocument/2006/relationships/hyperlink" Target="https://vector-onsite.fnal.gov/Tools/DiscrepancyReport/DisplayDiscrepancyReportReadOnly.asp?qsDRNo=13628"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vector-onsite.fnal.gov/Tools/DiscrepancyReport/DisplayDiscrepancyReportReadOnly.asp?qsDRNo=13584" TargetMode="External"/><Relationship Id="rId3" Type="http://schemas.openxmlformats.org/officeDocument/2006/relationships/hyperlink" Target="https://vector-onsite.fnal.gov/Tools/DiscrepancyReport/DisplayDiscrepancyReportReadOnly.asp?qsDRNo=13527" TargetMode="External"/><Relationship Id="rId7" Type="http://schemas.openxmlformats.org/officeDocument/2006/relationships/hyperlink" Target="https://vector-onsite.fnal.gov/Tools/DiscrepancyReport/DisplayDiscrepancyReportReadOnly.asp?qsDRNo=13583" TargetMode="External"/><Relationship Id="rId2" Type="http://schemas.openxmlformats.org/officeDocument/2006/relationships/hyperlink" Target="https://vector-onsite.fnal.gov/Tools/DiscrepancyReport/DisplayDiscrepancyReportReadOnly.asp?qsDRNo=13526" TargetMode="External"/><Relationship Id="rId1" Type="http://schemas.openxmlformats.org/officeDocument/2006/relationships/slideLayout" Target="../slideLayouts/slideLayout2.xml"/><Relationship Id="rId6" Type="http://schemas.openxmlformats.org/officeDocument/2006/relationships/hyperlink" Target="https://vector-onsite.fnal.gov/Tools/DiscrepancyReport/DisplayDiscrepancyReportReadOnly.asp?qsDRNo=13575" TargetMode="External"/><Relationship Id="rId5" Type="http://schemas.openxmlformats.org/officeDocument/2006/relationships/hyperlink" Target="https://vector-onsite.fnal.gov/Tools/DiscrepancyReport/DisplayDiscrepancyReportReadOnly.asp?qsDRNo=13552" TargetMode="External"/><Relationship Id="rId10" Type="http://schemas.openxmlformats.org/officeDocument/2006/relationships/hyperlink" Target="https://vector-onsite.fnal.gov/Tools/DiscrepancyReport/DisplayDiscrepancyReportReadOnly.asp?qsDRNo=13681" TargetMode="External"/><Relationship Id="rId4" Type="http://schemas.openxmlformats.org/officeDocument/2006/relationships/hyperlink" Target="https://vector-onsite.fnal.gov/Tools/DiscrepancyReport/DisplayDiscrepancyReportReadOnly.asp?qsDRNo=13545" TargetMode="External"/><Relationship Id="rId9" Type="http://schemas.openxmlformats.org/officeDocument/2006/relationships/hyperlink" Target="https://vector-onsite.fnal.gov/Tools/DiscrepancyReport/DisplayDiscrepancyReportReadOnly.asp?qsDRNo=1358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 Id="rId9"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2634656"/>
            <a:ext cx="8460432" cy="1658439"/>
          </a:xfrm>
        </p:spPr>
        <p:txBody>
          <a:bodyPr/>
          <a:lstStyle/>
          <a:p>
            <a:r>
              <a:rPr lang="en-US" sz="3600" dirty="0"/>
              <a:t>AUP Cold Mass &amp; Cryostat Assembly Production Challenges</a:t>
            </a:r>
            <a:br>
              <a:rPr lang="en-GB" sz="3600" dirty="0"/>
            </a:br>
            <a:endParaRPr lang="en-GB" sz="3600" dirty="0"/>
          </a:p>
        </p:txBody>
      </p:sp>
      <p:sp>
        <p:nvSpPr>
          <p:cNvPr id="3" name="Sous-titre 2"/>
          <p:cNvSpPr>
            <a:spLocks noGrp="1"/>
          </p:cNvSpPr>
          <p:nvPr>
            <p:ph type="subTitle" idx="1"/>
          </p:nvPr>
        </p:nvSpPr>
        <p:spPr>
          <a:xfrm>
            <a:off x="1371600" y="4800600"/>
            <a:ext cx="6480000" cy="500608"/>
          </a:xfrm>
        </p:spPr>
        <p:txBody>
          <a:bodyPr>
            <a:normAutofit fontScale="85000" lnSpcReduction="20000"/>
          </a:bodyPr>
          <a:lstStyle/>
          <a:p>
            <a:r>
              <a:rPr lang="en-GB" sz="2400" dirty="0"/>
              <a:t>Fred Nobrega – FNAL</a:t>
            </a:r>
          </a:p>
          <a:p>
            <a:r>
              <a:rPr lang="en-GB" sz="1600" i="1" dirty="0"/>
              <a:t>HL-LHC AUP Cold Mass &amp; Cryostat Assembly, L3/CAM</a:t>
            </a:r>
          </a:p>
        </p:txBody>
      </p:sp>
      <p:sp>
        <p:nvSpPr>
          <p:cNvPr id="4" name="Espace réservé du texte 3"/>
          <p:cNvSpPr>
            <a:spLocks noGrp="1"/>
          </p:cNvSpPr>
          <p:nvPr>
            <p:ph type="body" sz="quarter" idx="14"/>
          </p:nvPr>
        </p:nvSpPr>
        <p:spPr>
          <a:xfrm>
            <a:off x="1371600" y="5589240"/>
            <a:ext cx="6480000" cy="637282"/>
          </a:xfrm>
        </p:spPr>
        <p:txBody>
          <a:bodyPr>
            <a:normAutofit/>
          </a:bodyPr>
          <a:lstStyle/>
          <a:p>
            <a:r>
              <a:rPr lang="en-US" dirty="0"/>
              <a:t>14th HL-LHC Collaboration Meeting </a:t>
            </a:r>
          </a:p>
          <a:p>
            <a:r>
              <a:rPr lang="en-US" dirty="0"/>
              <a:t>Genoa, Italy, October 7-10, 2024</a:t>
            </a:r>
          </a:p>
        </p:txBody>
      </p:sp>
      <p:sp>
        <p:nvSpPr>
          <p:cNvPr id="8" name="Freeform 7"/>
          <p:cNvSpPr/>
          <p:nvPr/>
        </p:nvSpPr>
        <p:spPr>
          <a:xfrm>
            <a:off x="871672" y="908720"/>
            <a:ext cx="604431" cy="1286727"/>
          </a:xfrm>
          <a:custGeom>
            <a:avLst/>
            <a:gdLst>
              <a:gd name="connsiteX0" fmla="*/ 460739 w 604431"/>
              <a:gd name="connsiteY0" fmla="*/ 0 h 1286727"/>
              <a:gd name="connsiteX1" fmla="*/ 460739 w 604431"/>
              <a:gd name="connsiteY1" fmla="*/ 0 h 1286727"/>
              <a:gd name="connsiteX2" fmla="*/ 447677 w 604431"/>
              <a:gd name="connsiteY2" fmla="*/ 117566 h 1286727"/>
              <a:gd name="connsiteX3" fmla="*/ 421551 w 604431"/>
              <a:gd name="connsiteY3" fmla="*/ 156754 h 1286727"/>
              <a:gd name="connsiteX4" fmla="*/ 356237 w 604431"/>
              <a:gd name="connsiteY4" fmla="*/ 274320 h 1286727"/>
              <a:gd name="connsiteX5" fmla="*/ 330111 w 604431"/>
              <a:gd name="connsiteY5" fmla="*/ 313509 h 1286727"/>
              <a:gd name="connsiteX6" fmla="*/ 251734 w 604431"/>
              <a:gd name="connsiteY6" fmla="*/ 378823 h 1286727"/>
              <a:gd name="connsiteX7" fmla="*/ 225608 w 604431"/>
              <a:gd name="connsiteY7" fmla="*/ 418011 h 1286727"/>
              <a:gd name="connsiteX8" fmla="*/ 186419 w 604431"/>
              <a:gd name="connsiteY8" fmla="*/ 444137 h 1286727"/>
              <a:gd name="connsiteX9" fmla="*/ 134168 w 604431"/>
              <a:gd name="connsiteY9" fmla="*/ 522514 h 1286727"/>
              <a:gd name="connsiteX10" fmla="*/ 108042 w 604431"/>
              <a:gd name="connsiteY10" fmla="*/ 561703 h 1286727"/>
              <a:gd name="connsiteX11" fmla="*/ 68854 w 604431"/>
              <a:gd name="connsiteY11" fmla="*/ 679269 h 1286727"/>
              <a:gd name="connsiteX12" fmla="*/ 55791 w 604431"/>
              <a:gd name="connsiteY12" fmla="*/ 718457 h 1286727"/>
              <a:gd name="connsiteX13" fmla="*/ 42728 w 604431"/>
              <a:gd name="connsiteY13" fmla="*/ 757646 h 1286727"/>
              <a:gd name="connsiteX14" fmla="*/ 16602 w 604431"/>
              <a:gd name="connsiteY14" fmla="*/ 809897 h 1286727"/>
              <a:gd name="connsiteX15" fmla="*/ 16602 w 604431"/>
              <a:gd name="connsiteY15" fmla="*/ 1045029 h 1286727"/>
              <a:gd name="connsiteX16" fmla="*/ 55791 w 604431"/>
              <a:gd name="connsiteY16" fmla="*/ 1084217 h 1286727"/>
              <a:gd name="connsiteX17" fmla="*/ 121105 w 604431"/>
              <a:gd name="connsiteY17" fmla="*/ 1162594 h 1286727"/>
              <a:gd name="connsiteX18" fmla="*/ 173357 w 604431"/>
              <a:gd name="connsiteY18" fmla="*/ 1175657 h 1286727"/>
              <a:gd name="connsiteX19" fmla="*/ 199482 w 604431"/>
              <a:gd name="connsiteY19" fmla="*/ 1214846 h 1286727"/>
              <a:gd name="connsiteX20" fmla="*/ 238671 w 604431"/>
              <a:gd name="connsiteY20" fmla="*/ 1227909 h 1286727"/>
              <a:gd name="connsiteX21" fmla="*/ 277859 w 604431"/>
              <a:gd name="connsiteY21" fmla="*/ 1254034 h 1286727"/>
              <a:gd name="connsiteX22" fmla="*/ 369299 w 604431"/>
              <a:gd name="connsiteY22" fmla="*/ 1280160 h 1286727"/>
              <a:gd name="connsiteX23" fmla="*/ 591368 w 604431"/>
              <a:gd name="connsiteY23" fmla="*/ 1227909 h 1286727"/>
              <a:gd name="connsiteX24" fmla="*/ 604431 w 604431"/>
              <a:gd name="connsiteY24" fmla="*/ 1136469 h 1286727"/>
              <a:gd name="connsiteX25" fmla="*/ 578305 w 604431"/>
              <a:gd name="connsiteY25" fmla="*/ 757646 h 1286727"/>
              <a:gd name="connsiteX26" fmla="*/ 565242 w 604431"/>
              <a:gd name="connsiteY26" fmla="*/ 718457 h 1286727"/>
              <a:gd name="connsiteX27" fmla="*/ 578305 w 604431"/>
              <a:gd name="connsiteY27" fmla="*/ 235131 h 1286727"/>
              <a:gd name="connsiteX28" fmla="*/ 486865 w 604431"/>
              <a:gd name="connsiteY28" fmla="*/ 0 h 1286727"/>
              <a:gd name="connsiteX29" fmla="*/ 460739 w 604431"/>
              <a:gd name="connsiteY29" fmla="*/ 0 h 128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4431" h="1286727">
                <a:moveTo>
                  <a:pt x="460739" y="0"/>
                </a:moveTo>
                <a:lnTo>
                  <a:pt x="460739" y="0"/>
                </a:lnTo>
                <a:cubicBezTo>
                  <a:pt x="456385" y="39189"/>
                  <a:pt x="457240" y="79313"/>
                  <a:pt x="447677" y="117566"/>
                </a:cubicBezTo>
                <a:cubicBezTo>
                  <a:pt x="443869" y="132797"/>
                  <a:pt x="429340" y="143123"/>
                  <a:pt x="421551" y="156754"/>
                </a:cubicBezTo>
                <a:cubicBezTo>
                  <a:pt x="338365" y="302328"/>
                  <a:pt x="465035" y="100242"/>
                  <a:pt x="356237" y="274320"/>
                </a:cubicBezTo>
                <a:cubicBezTo>
                  <a:pt x="347916" y="287633"/>
                  <a:pt x="340162" y="301448"/>
                  <a:pt x="330111" y="313509"/>
                </a:cubicBezTo>
                <a:cubicBezTo>
                  <a:pt x="298682" y="351224"/>
                  <a:pt x="290264" y="353136"/>
                  <a:pt x="251734" y="378823"/>
                </a:cubicBezTo>
                <a:cubicBezTo>
                  <a:pt x="243025" y="391886"/>
                  <a:pt x="236709" y="406910"/>
                  <a:pt x="225608" y="418011"/>
                </a:cubicBezTo>
                <a:cubicBezTo>
                  <a:pt x="214506" y="429112"/>
                  <a:pt x="196757" y="432322"/>
                  <a:pt x="186419" y="444137"/>
                </a:cubicBezTo>
                <a:cubicBezTo>
                  <a:pt x="165743" y="467767"/>
                  <a:pt x="151585" y="496388"/>
                  <a:pt x="134168" y="522514"/>
                </a:cubicBezTo>
                <a:cubicBezTo>
                  <a:pt x="125459" y="535577"/>
                  <a:pt x="113007" y="546809"/>
                  <a:pt x="108042" y="561703"/>
                </a:cubicBezTo>
                <a:lnTo>
                  <a:pt x="68854" y="679269"/>
                </a:lnTo>
                <a:lnTo>
                  <a:pt x="55791" y="718457"/>
                </a:lnTo>
                <a:cubicBezTo>
                  <a:pt x="51437" y="731520"/>
                  <a:pt x="48886" y="745330"/>
                  <a:pt x="42728" y="757646"/>
                </a:cubicBezTo>
                <a:lnTo>
                  <a:pt x="16602" y="809897"/>
                </a:lnTo>
                <a:cubicBezTo>
                  <a:pt x="1443" y="900852"/>
                  <a:pt x="-11575" y="939366"/>
                  <a:pt x="16602" y="1045029"/>
                </a:cubicBezTo>
                <a:cubicBezTo>
                  <a:pt x="21362" y="1062879"/>
                  <a:pt x="43964" y="1070025"/>
                  <a:pt x="55791" y="1084217"/>
                </a:cubicBezTo>
                <a:cubicBezTo>
                  <a:pt x="80384" y="1113729"/>
                  <a:pt x="84677" y="1141778"/>
                  <a:pt x="121105" y="1162594"/>
                </a:cubicBezTo>
                <a:cubicBezTo>
                  <a:pt x="136693" y="1171501"/>
                  <a:pt x="155940" y="1171303"/>
                  <a:pt x="173357" y="1175657"/>
                </a:cubicBezTo>
                <a:cubicBezTo>
                  <a:pt x="182065" y="1188720"/>
                  <a:pt x="187223" y="1205038"/>
                  <a:pt x="199482" y="1214846"/>
                </a:cubicBezTo>
                <a:cubicBezTo>
                  <a:pt x="210234" y="1223448"/>
                  <a:pt x="226355" y="1221751"/>
                  <a:pt x="238671" y="1227909"/>
                </a:cubicBezTo>
                <a:cubicBezTo>
                  <a:pt x="252713" y="1234930"/>
                  <a:pt x="263817" y="1247013"/>
                  <a:pt x="277859" y="1254034"/>
                </a:cubicBezTo>
                <a:cubicBezTo>
                  <a:pt x="296599" y="1263404"/>
                  <a:pt x="352558" y="1275975"/>
                  <a:pt x="369299" y="1280160"/>
                </a:cubicBezTo>
                <a:cubicBezTo>
                  <a:pt x="434801" y="1275793"/>
                  <a:pt x="563973" y="1319226"/>
                  <a:pt x="591368" y="1227909"/>
                </a:cubicBezTo>
                <a:cubicBezTo>
                  <a:pt x="600215" y="1198418"/>
                  <a:pt x="600077" y="1166949"/>
                  <a:pt x="604431" y="1136469"/>
                </a:cubicBezTo>
                <a:cubicBezTo>
                  <a:pt x="598352" y="990576"/>
                  <a:pt x="610202" y="885233"/>
                  <a:pt x="578305" y="757646"/>
                </a:cubicBezTo>
                <a:cubicBezTo>
                  <a:pt x="574965" y="744288"/>
                  <a:pt x="569596" y="731520"/>
                  <a:pt x="565242" y="718457"/>
                </a:cubicBezTo>
                <a:cubicBezTo>
                  <a:pt x="569596" y="557348"/>
                  <a:pt x="578305" y="396298"/>
                  <a:pt x="578305" y="235131"/>
                </a:cubicBezTo>
                <a:cubicBezTo>
                  <a:pt x="578305" y="188617"/>
                  <a:pt x="608232" y="0"/>
                  <a:pt x="486865" y="0"/>
                </a:cubicBezTo>
                <a:lnTo>
                  <a:pt x="460739" y="0"/>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Image 11" descr="HLU-logoN-titl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52050" y="585575"/>
            <a:ext cx="3540430" cy="1534388"/>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87690" y="585575"/>
            <a:ext cx="4057610" cy="16912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E6C10-29E5-F04A-8F39-CFA35EB190D8}"/>
              </a:ext>
            </a:extLst>
          </p:cNvPr>
          <p:cNvSpPr>
            <a:spLocks noGrp="1"/>
          </p:cNvSpPr>
          <p:nvPr>
            <p:ph type="title"/>
          </p:nvPr>
        </p:nvSpPr>
        <p:spPr/>
        <p:txBody>
          <a:bodyPr/>
          <a:lstStyle/>
          <a:p>
            <a:r>
              <a:rPr lang="en-US" dirty="0"/>
              <a:t>Upper/Lower Shell Twist, CM04</a:t>
            </a:r>
            <a:br>
              <a:rPr lang="en-US" dirty="0"/>
            </a:br>
            <a:r>
              <a:rPr lang="en-US" dirty="0"/>
              <a:t>Lessons Learned</a:t>
            </a:r>
          </a:p>
        </p:txBody>
      </p:sp>
      <p:sp>
        <p:nvSpPr>
          <p:cNvPr id="3" name="Content Placeholder 2">
            <a:extLst>
              <a:ext uri="{FF2B5EF4-FFF2-40B4-BE49-F238E27FC236}">
                <a16:creationId xmlns:a16="http://schemas.microsoft.com/office/drawing/2014/main" id="{1FE35464-5B72-88E0-D719-F2FC25529166}"/>
              </a:ext>
            </a:extLst>
          </p:cNvPr>
          <p:cNvSpPr>
            <a:spLocks noGrp="1"/>
          </p:cNvSpPr>
          <p:nvPr>
            <p:ph idx="1"/>
          </p:nvPr>
        </p:nvSpPr>
        <p:spPr>
          <a:xfrm>
            <a:off x="612000" y="1219201"/>
            <a:ext cx="7920000" cy="1705744"/>
          </a:xfrm>
        </p:spPr>
        <p:txBody>
          <a:bodyPr>
            <a:normAutofit fontScale="92500" lnSpcReduction="10000"/>
          </a:bodyPr>
          <a:lstStyle/>
          <a:p>
            <a:r>
              <a:rPr lang="en-US" dirty="0"/>
              <a:t>Shell twist in free state caused at shell forming. Shells machined in constrained condition.</a:t>
            </a:r>
          </a:p>
          <a:p>
            <a:r>
              <a:rPr lang="en-US" dirty="0"/>
              <a:t>Impact </a:t>
            </a:r>
            <a:r>
              <a:rPr lang="en-US" dirty="0">
                <a:sym typeface="Wingdings" panose="05000000000000000000" pitchFamily="2" charset="2"/>
              </a:rPr>
              <a:t> extra weeks for setting weld gap in CM04</a:t>
            </a:r>
          </a:p>
          <a:p>
            <a:r>
              <a:rPr lang="en-US" dirty="0">
                <a:sym typeface="Wingdings" panose="05000000000000000000" pitchFamily="2" charset="2"/>
              </a:rPr>
              <a:t>Process and tooling change in CM05 implemented.</a:t>
            </a:r>
            <a:endParaRPr lang="en-US" dirty="0"/>
          </a:p>
        </p:txBody>
      </p:sp>
      <p:sp>
        <p:nvSpPr>
          <p:cNvPr id="4" name="Slide Number Placeholder 3">
            <a:extLst>
              <a:ext uri="{FF2B5EF4-FFF2-40B4-BE49-F238E27FC236}">
                <a16:creationId xmlns:a16="http://schemas.microsoft.com/office/drawing/2014/main" id="{B760ADC3-C46A-BBED-0948-9C165F772153}"/>
              </a:ext>
            </a:extLst>
          </p:cNvPr>
          <p:cNvSpPr>
            <a:spLocks noGrp="1"/>
          </p:cNvSpPr>
          <p:nvPr>
            <p:ph type="sldNum" sz="quarter" idx="12"/>
          </p:nvPr>
        </p:nvSpPr>
        <p:spPr/>
        <p:txBody>
          <a:bodyPr/>
          <a:lstStyle/>
          <a:p>
            <a:fld id="{BFDCA1C4-9514-7B4F-976F-D92F7E296653}" type="slidenum">
              <a:rPr lang="fr-FR" smtClean="0"/>
              <a:pPr/>
              <a:t>10</a:t>
            </a:fld>
            <a:endParaRPr lang="fr-FR" dirty="0"/>
          </a:p>
        </p:txBody>
      </p:sp>
      <p:sp>
        <p:nvSpPr>
          <p:cNvPr id="5" name="Footer Placeholder 4">
            <a:extLst>
              <a:ext uri="{FF2B5EF4-FFF2-40B4-BE49-F238E27FC236}">
                <a16:creationId xmlns:a16="http://schemas.microsoft.com/office/drawing/2014/main" id="{2D1C3E09-FE4F-F380-BEC1-8AD72BAC673B}"/>
              </a:ext>
            </a:extLst>
          </p:cNvPr>
          <p:cNvSpPr>
            <a:spLocks noGrp="1"/>
          </p:cNvSpPr>
          <p:nvPr>
            <p:ph type="ftr" sz="quarter" idx="3"/>
          </p:nvPr>
        </p:nvSpPr>
        <p:spPr/>
        <p:txBody>
          <a:bodyPr/>
          <a:lstStyle/>
          <a:p>
            <a:r>
              <a:rPr lang="en-US"/>
              <a:t>AUP CM/CA Production Challenges - Oct 7-10, 2024</a:t>
            </a:r>
            <a:endParaRPr lang="en-GB" dirty="0"/>
          </a:p>
        </p:txBody>
      </p:sp>
      <p:pic>
        <p:nvPicPr>
          <p:cNvPr id="6" name="Picture 5">
            <a:extLst>
              <a:ext uri="{FF2B5EF4-FFF2-40B4-BE49-F238E27FC236}">
                <a16:creationId xmlns:a16="http://schemas.microsoft.com/office/drawing/2014/main" id="{21A3AE36-A22E-7D1A-1B1C-5206F5B5C98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95736" y="2846154"/>
            <a:ext cx="3888432" cy="3280009"/>
          </a:xfrm>
          <a:prstGeom prst="rect">
            <a:avLst/>
          </a:prstGeom>
        </p:spPr>
      </p:pic>
      <p:sp>
        <p:nvSpPr>
          <p:cNvPr id="7" name="TextBox 6">
            <a:extLst>
              <a:ext uri="{FF2B5EF4-FFF2-40B4-BE49-F238E27FC236}">
                <a16:creationId xmlns:a16="http://schemas.microsoft.com/office/drawing/2014/main" id="{6C7272DF-F8D2-7D3D-AE85-BF287ECEBE9C}"/>
              </a:ext>
            </a:extLst>
          </p:cNvPr>
          <p:cNvSpPr txBox="1"/>
          <p:nvPr/>
        </p:nvSpPr>
        <p:spPr>
          <a:xfrm>
            <a:off x="2483768" y="5454516"/>
            <a:ext cx="2531462" cy="369332"/>
          </a:xfrm>
          <a:prstGeom prst="rect">
            <a:avLst/>
          </a:prstGeom>
          <a:noFill/>
        </p:spPr>
        <p:txBody>
          <a:bodyPr wrap="none" rtlCol="0">
            <a:spAutoFit/>
          </a:bodyPr>
          <a:lstStyle/>
          <a:p>
            <a:r>
              <a:rPr lang="en-US" dirty="0">
                <a:solidFill>
                  <a:srgbClr val="FFCC00"/>
                </a:solidFill>
              </a:rPr>
              <a:t>CM05 weld gap tooling</a:t>
            </a:r>
          </a:p>
        </p:txBody>
      </p:sp>
    </p:spTree>
    <p:extLst>
      <p:ext uri="{BB962C8B-B14F-4D97-AF65-F5344CB8AC3E}">
        <p14:creationId xmlns:p14="http://schemas.microsoft.com/office/powerpoint/2010/main" val="291845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43448-CF8F-F7DC-CAAD-7C22AB94DCAD}"/>
              </a:ext>
            </a:extLst>
          </p:cNvPr>
          <p:cNvSpPr>
            <a:spLocks noGrp="1"/>
          </p:cNvSpPr>
          <p:nvPr>
            <p:ph type="title"/>
          </p:nvPr>
        </p:nvSpPr>
        <p:spPr/>
        <p:txBody>
          <a:bodyPr/>
          <a:lstStyle/>
          <a:p>
            <a:r>
              <a:rPr lang="en-US" sz="2800" dirty="0"/>
              <a:t>Alignment of Cold Mass to Saddle </a:t>
            </a:r>
            <a:br>
              <a:rPr lang="en-US" sz="2800" dirty="0"/>
            </a:br>
            <a:r>
              <a:rPr lang="en-US" dirty="0"/>
              <a:t>Lessons Learned, DR13565</a:t>
            </a:r>
          </a:p>
        </p:txBody>
      </p:sp>
      <p:pic>
        <p:nvPicPr>
          <p:cNvPr id="6" name="Content Placeholder 5">
            <a:extLst>
              <a:ext uri="{FF2B5EF4-FFF2-40B4-BE49-F238E27FC236}">
                <a16:creationId xmlns:a16="http://schemas.microsoft.com/office/drawing/2014/main" id="{2A1B8A5E-F05B-BE8D-B2D4-C9B5969883ED}"/>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063997" y="1219200"/>
            <a:ext cx="3684467" cy="4906963"/>
          </a:xfrm>
          <a:prstGeom prst="rect">
            <a:avLst/>
          </a:prstGeom>
        </p:spPr>
      </p:pic>
      <p:sp>
        <p:nvSpPr>
          <p:cNvPr id="4" name="Slide Number Placeholder 3">
            <a:extLst>
              <a:ext uri="{FF2B5EF4-FFF2-40B4-BE49-F238E27FC236}">
                <a16:creationId xmlns:a16="http://schemas.microsoft.com/office/drawing/2014/main" id="{A6FD55AD-2711-7398-18F1-C3E40138F0D6}"/>
              </a:ext>
            </a:extLst>
          </p:cNvPr>
          <p:cNvSpPr>
            <a:spLocks noGrp="1"/>
          </p:cNvSpPr>
          <p:nvPr>
            <p:ph type="sldNum" sz="quarter" idx="12"/>
          </p:nvPr>
        </p:nvSpPr>
        <p:spPr/>
        <p:txBody>
          <a:bodyPr/>
          <a:lstStyle/>
          <a:p>
            <a:fld id="{BFDCA1C4-9514-7B4F-976F-D92F7E296653}" type="slidenum">
              <a:rPr lang="fr-FR" smtClean="0"/>
              <a:pPr/>
              <a:t>11</a:t>
            </a:fld>
            <a:endParaRPr lang="fr-FR" dirty="0"/>
          </a:p>
        </p:txBody>
      </p:sp>
      <p:sp>
        <p:nvSpPr>
          <p:cNvPr id="5" name="Footer Placeholder 4">
            <a:extLst>
              <a:ext uri="{FF2B5EF4-FFF2-40B4-BE49-F238E27FC236}">
                <a16:creationId xmlns:a16="http://schemas.microsoft.com/office/drawing/2014/main" id="{47F9F761-4952-856E-F213-ADCCC10D7A7C}"/>
              </a:ext>
            </a:extLst>
          </p:cNvPr>
          <p:cNvSpPr>
            <a:spLocks noGrp="1"/>
          </p:cNvSpPr>
          <p:nvPr>
            <p:ph type="ftr" sz="quarter" idx="3"/>
          </p:nvPr>
        </p:nvSpPr>
        <p:spPr/>
        <p:txBody>
          <a:bodyPr/>
          <a:lstStyle/>
          <a:p>
            <a:r>
              <a:rPr lang="en-US" dirty="0"/>
              <a:t>AUP CM/CA Production Challenges - Oct 7-10, 2024</a:t>
            </a:r>
            <a:endParaRPr lang="en-GB" dirty="0"/>
          </a:p>
        </p:txBody>
      </p:sp>
      <p:sp>
        <p:nvSpPr>
          <p:cNvPr id="3" name="Content Placeholder 2">
            <a:extLst>
              <a:ext uri="{FF2B5EF4-FFF2-40B4-BE49-F238E27FC236}">
                <a16:creationId xmlns:a16="http://schemas.microsoft.com/office/drawing/2014/main" id="{88990750-DF35-111B-EDB3-97104977B0E8}"/>
              </a:ext>
            </a:extLst>
          </p:cNvPr>
          <p:cNvSpPr txBox="1">
            <a:spLocks/>
          </p:cNvSpPr>
          <p:nvPr/>
        </p:nvSpPr>
        <p:spPr>
          <a:xfrm>
            <a:off x="612000" y="1219200"/>
            <a:ext cx="4320040" cy="4906963"/>
          </a:xfrm>
          <a:prstGeom prst="rect">
            <a:avLst/>
          </a:prstGeom>
        </p:spPr>
        <p:txBody>
          <a:bodyPr vert="horz" lIns="0" tIns="0" rIns="0" bIns="0" rtlCol="0">
            <a:norm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Root cause: Saddle missing metrology punch marks. Red line was used for alignment instead. </a:t>
            </a:r>
          </a:p>
          <a:p>
            <a:r>
              <a:rPr lang="en-US" sz="2400" dirty="0"/>
              <a:t>Corrective action: Revise cold mass traveler to verify the saddle has 3 punch marks and a scribe line prior to tack welding.</a:t>
            </a:r>
          </a:p>
        </p:txBody>
      </p:sp>
      <p:sp>
        <p:nvSpPr>
          <p:cNvPr id="7" name="TextBox 6">
            <a:extLst>
              <a:ext uri="{FF2B5EF4-FFF2-40B4-BE49-F238E27FC236}">
                <a16:creationId xmlns:a16="http://schemas.microsoft.com/office/drawing/2014/main" id="{C893D0B8-B762-FFC0-D554-0A355238B197}"/>
              </a:ext>
            </a:extLst>
          </p:cNvPr>
          <p:cNvSpPr txBox="1"/>
          <p:nvPr/>
        </p:nvSpPr>
        <p:spPr>
          <a:xfrm>
            <a:off x="5220072" y="3244334"/>
            <a:ext cx="902811" cy="369332"/>
          </a:xfrm>
          <a:prstGeom prst="rect">
            <a:avLst/>
          </a:prstGeom>
          <a:solidFill>
            <a:schemeClr val="bg1">
              <a:lumMod val="65000"/>
            </a:schemeClr>
          </a:solidFill>
        </p:spPr>
        <p:txBody>
          <a:bodyPr wrap="none" rtlCol="0">
            <a:spAutoFit/>
          </a:bodyPr>
          <a:lstStyle/>
          <a:p>
            <a:r>
              <a:rPr lang="en-US" dirty="0">
                <a:solidFill>
                  <a:srgbClr val="FFCC00"/>
                </a:solidFill>
              </a:rPr>
              <a:t>Saddle</a:t>
            </a:r>
          </a:p>
        </p:txBody>
      </p:sp>
      <p:sp>
        <p:nvSpPr>
          <p:cNvPr id="8" name="TextBox 7">
            <a:extLst>
              <a:ext uri="{FF2B5EF4-FFF2-40B4-BE49-F238E27FC236}">
                <a16:creationId xmlns:a16="http://schemas.microsoft.com/office/drawing/2014/main" id="{80F482FB-DBCE-B87B-9B7D-F713617F4247}"/>
              </a:ext>
            </a:extLst>
          </p:cNvPr>
          <p:cNvSpPr txBox="1"/>
          <p:nvPr/>
        </p:nvSpPr>
        <p:spPr>
          <a:xfrm>
            <a:off x="5220071" y="2348880"/>
            <a:ext cx="800219" cy="369332"/>
          </a:xfrm>
          <a:prstGeom prst="rect">
            <a:avLst/>
          </a:prstGeom>
          <a:noFill/>
        </p:spPr>
        <p:txBody>
          <a:bodyPr wrap="none" rtlCol="0">
            <a:spAutoFit/>
          </a:bodyPr>
          <a:lstStyle/>
          <a:p>
            <a:r>
              <a:rPr lang="en-US" dirty="0">
                <a:solidFill>
                  <a:srgbClr val="FFCC00"/>
                </a:solidFill>
              </a:rPr>
              <a:t>CM02</a:t>
            </a:r>
          </a:p>
        </p:txBody>
      </p:sp>
    </p:spTree>
    <p:extLst>
      <p:ext uri="{BB962C8B-B14F-4D97-AF65-F5344CB8AC3E}">
        <p14:creationId xmlns:p14="http://schemas.microsoft.com/office/powerpoint/2010/main" val="4247047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C9C27-2993-9AA1-50AD-71108C0C7D16}"/>
              </a:ext>
            </a:extLst>
          </p:cNvPr>
          <p:cNvSpPr>
            <a:spLocks noGrp="1"/>
          </p:cNvSpPr>
          <p:nvPr>
            <p:ph type="title"/>
          </p:nvPr>
        </p:nvSpPr>
        <p:spPr/>
        <p:txBody>
          <a:bodyPr/>
          <a:lstStyle/>
          <a:p>
            <a:r>
              <a:rPr lang="en-US" dirty="0"/>
              <a:t>Cold Mass Lessons Learned</a:t>
            </a:r>
          </a:p>
        </p:txBody>
      </p:sp>
      <p:sp>
        <p:nvSpPr>
          <p:cNvPr id="4" name="Slide Number Placeholder 3">
            <a:extLst>
              <a:ext uri="{FF2B5EF4-FFF2-40B4-BE49-F238E27FC236}">
                <a16:creationId xmlns:a16="http://schemas.microsoft.com/office/drawing/2014/main" id="{06038A53-2DE7-416F-3FC5-396E8EA4C3DF}"/>
              </a:ext>
            </a:extLst>
          </p:cNvPr>
          <p:cNvSpPr>
            <a:spLocks noGrp="1"/>
          </p:cNvSpPr>
          <p:nvPr>
            <p:ph type="sldNum" sz="quarter" idx="12"/>
          </p:nvPr>
        </p:nvSpPr>
        <p:spPr/>
        <p:txBody>
          <a:bodyPr/>
          <a:lstStyle/>
          <a:p>
            <a:fld id="{BFDCA1C4-9514-7B4F-976F-D92F7E296653}" type="slidenum">
              <a:rPr lang="fr-FR" smtClean="0"/>
              <a:pPr/>
              <a:t>12</a:t>
            </a:fld>
            <a:endParaRPr lang="fr-FR" dirty="0"/>
          </a:p>
        </p:txBody>
      </p:sp>
      <p:sp>
        <p:nvSpPr>
          <p:cNvPr id="5" name="Footer Placeholder 4">
            <a:extLst>
              <a:ext uri="{FF2B5EF4-FFF2-40B4-BE49-F238E27FC236}">
                <a16:creationId xmlns:a16="http://schemas.microsoft.com/office/drawing/2014/main" id="{DCDC8AC9-B050-48B9-6AD7-F3295F471040}"/>
              </a:ext>
            </a:extLst>
          </p:cNvPr>
          <p:cNvSpPr>
            <a:spLocks noGrp="1"/>
          </p:cNvSpPr>
          <p:nvPr>
            <p:ph type="ftr" sz="quarter" idx="3"/>
          </p:nvPr>
        </p:nvSpPr>
        <p:spPr/>
        <p:txBody>
          <a:bodyPr/>
          <a:lstStyle/>
          <a:p>
            <a:r>
              <a:rPr lang="en-US"/>
              <a:t>AUP CM/CA Production Challenges - Oct 7-10, 2024</a:t>
            </a:r>
            <a:endParaRPr lang="en-GB" dirty="0"/>
          </a:p>
        </p:txBody>
      </p:sp>
      <p:sp>
        <p:nvSpPr>
          <p:cNvPr id="3" name="Content Placeholder 12">
            <a:extLst>
              <a:ext uri="{FF2B5EF4-FFF2-40B4-BE49-F238E27FC236}">
                <a16:creationId xmlns:a16="http://schemas.microsoft.com/office/drawing/2014/main" id="{C2EF1307-7314-4D36-6147-68E9E27B38C4}"/>
              </a:ext>
            </a:extLst>
          </p:cNvPr>
          <p:cNvSpPr>
            <a:spLocks noGrp="1"/>
          </p:cNvSpPr>
          <p:nvPr>
            <p:ph idx="1"/>
          </p:nvPr>
        </p:nvSpPr>
        <p:spPr>
          <a:xfrm>
            <a:off x="361154" y="1131768"/>
            <a:ext cx="8459318" cy="2597448"/>
          </a:xfrm>
        </p:spPr>
        <p:txBody>
          <a:bodyPr>
            <a:noAutofit/>
          </a:bodyPr>
          <a:lstStyle/>
          <a:p>
            <a:pPr lvl="1"/>
            <a:r>
              <a:rPr lang="en-US" sz="2000" dirty="0"/>
              <a:t>Beam Tube flare flange weld tooling (heat sink)</a:t>
            </a:r>
          </a:p>
          <a:p>
            <a:pPr lvl="2"/>
            <a:r>
              <a:rPr lang="en-US" sz="1600" dirty="0"/>
              <a:t>used to draw away heat &amp; minimize weld distortion during welding of  the beam tube</a:t>
            </a:r>
          </a:p>
          <a:p>
            <a:pPr lvl="1"/>
            <a:r>
              <a:rPr lang="en-US" sz="2000" dirty="0"/>
              <a:t>Heat exchanger installation &amp; gauges used to verify clearance through magnets during fabrication</a:t>
            </a:r>
          </a:p>
          <a:p>
            <a:pPr lvl="1"/>
            <a:r>
              <a:rPr lang="en-US" sz="2000" dirty="0"/>
              <a:t>CERN RTD Mounting</a:t>
            </a:r>
          </a:p>
          <a:p>
            <a:pPr lvl="2"/>
            <a:r>
              <a:rPr lang="en-US" sz="1600" dirty="0"/>
              <a:t>Magnets provided to FNAL with pre-drilled mounting holes for RTD’s</a:t>
            </a:r>
          </a:p>
        </p:txBody>
      </p:sp>
      <p:pic>
        <p:nvPicPr>
          <p:cNvPr id="6" name="Picture 5" descr="A pair of sunglasses on a car&#10;&#10;Description automatically generated with low confidence">
            <a:extLst>
              <a:ext uri="{FF2B5EF4-FFF2-40B4-BE49-F238E27FC236}">
                <a16:creationId xmlns:a16="http://schemas.microsoft.com/office/drawing/2014/main" id="{577FADA3-4FEC-26D1-BD2E-6881C9063A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02000" y="3501008"/>
            <a:ext cx="2594759" cy="2908750"/>
          </a:xfrm>
          <a:prstGeom prst="rect">
            <a:avLst/>
          </a:prstGeom>
        </p:spPr>
      </p:pic>
      <p:sp>
        <p:nvSpPr>
          <p:cNvPr id="8" name="TextBox 7">
            <a:extLst>
              <a:ext uri="{FF2B5EF4-FFF2-40B4-BE49-F238E27FC236}">
                <a16:creationId xmlns:a16="http://schemas.microsoft.com/office/drawing/2014/main" id="{9D948AE6-5A3F-40B8-ED95-49FCFA5BA259}"/>
              </a:ext>
            </a:extLst>
          </p:cNvPr>
          <p:cNvSpPr txBox="1"/>
          <p:nvPr/>
        </p:nvSpPr>
        <p:spPr>
          <a:xfrm>
            <a:off x="6238196" y="3563724"/>
            <a:ext cx="2497479" cy="369332"/>
          </a:xfrm>
          <a:prstGeom prst="rect">
            <a:avLst/>
          </a:prstGeom>
          <a:noFill/>
        </p:spPr>
        <p:txBody>
          <a:bodyPr wrap="none" rtlCol="0">
            <a:spAutoFit/>
          </a:bodyPr>
          <a:lstStyle/>
          <a:p>
            <a:r>
              <a:rPr lang="en-US" dirty="0">
                <a:solidFill>
                  <a:srgbClr val="FFCC00"/>
                </a:solidFill>
              </a:rPr>
              <a:t>CERN RTD’s Mounted</a:t>
            </a:r>
          </a:p>
        </p:txBody>
      </p:sp>
      <p:sp>
        <p:nvSpPr>
          <p:cNvPr id="9" name="TextBox 8">
            <a:extLst>
              <a:ext uri="{FF2B5EF4-FFF2-40B4-BE49-F238E27FC236}">
                <a16:creationId xmlns:a16="http://schemas.microsoft.com/office/drawing/2014/main" id="{B3DBF2B6-8F97-5452-9FF9-11BA31809DE9}"/>
              </a:ext>
            </a:extLst>
          </p:cNvPr>
          <p:cNvSpPr txBox="1"/>
          <p:nvPr/>
        </p:nvSpPr>
        <p:spPr>
          <a:xfrm>
            <a:off x="1684983" y="5787226"/>
            <a:ext cx="2912016" cy="369332"/>
          </a:xfrm>
          <a:prstGeom prst="rect">
            <a:avLst/>
          </a:prstGeom>
          <a:noFill/>
        </p:spPr>
        <p:txBody>
          <a:bodyPr wrap="none" rtlCol="0">
            <a:spAutoFit/>
          </a:bodyPr>
          <a:lstStyle/>
          <a:p>
            <a:r>
              <a:rPr lang="en-US" dirty="0">
                <a:solidFill>
                  <a:srgbClr val="FFCC00"/>
                </a:solidFill>
              </a:rPr>
              <a:t>Welding Heat Sink Fixture</a:t>
            </a:r>
          </a:p>
        </p:txBody>
      </p:sp>
      <p:pic>
        <p:nvPicPr>
          <p:cNvPr id="11" name="Picture 10" descr="A metal and brass object&#10;&#10;Description automatically generated with medium confidence">
            <a:extLst>
              <a:ext uri="{FF2B5EF4-FFF2-40B4-BE49-F238E27FC236}">
                <a16:creationId xmlns:a16="http://schemas.microsoft.com/office/drawing/2014/main" id="{DF8B1149-389F-7368-48FD-54BEFDDD0F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65487" y="3488040"/>
            <a:ext cx="4020737" cy="2645348"/>
          </a:xfrm>
          <a:prstGeom prst="rect">
            <a:avLst/>
          </a:prstGeom>
        </p:spPr>
      </p:pic>
      <p:sp>
        <p:nvSpPr>
          <p:cNvPr id="12" name="TextBox 11">
            <a:extLst>
              <a:ext uri="{FF2B5EF4-FFF2-40B4-BE49-F238E27FC236}">
                <a16:creationId xmlns:a16="http://schemas.microsoft.com/office/drawing/2014/main" id="{D4D248D5-220E-5520-8823-589EB7F75F2A}"/>
              </a:ext>
            </a:extLst>
          </p:cNvPr>
          <p:cNvSpPr txBox="1"/>
          <p:nvPr/>
        </p:nvSpPr>
        <p:spPr>
          <a:xfrm>
            <a:off x="2390500" y="3429000"/>
            <a:ext cx="2428935" cy="369332"/>
          </a:xfrm>
          <a:prstGeom prst="rect">
            <a:avLst/>
          </a:prstGeom>
          <a:noFill/>
        </p:spPr>
        <p:txBody>
          <a:bodyPr wrap="none" rtlCol="0">
            <a:spAutoFit/>
          </a:bodyPr>
          <a:lstStyle/>
          <a:p>
            <a:r>
              <a:rPr lang="en-US" dirty="0">
                <a:solidFill>
                  <a:srgbClr val="FFCC00"/>
                </a:solidFill>
              </a:rPr>
              <a:t>Beam Tube Heat Sink</a:t>
            </a:r>
          </a:p>
        </p:txBody>
      </p:sp>
    </p:spTree>
    <p:extLst>
      <p:ext uri="{BB962C8B-B14F-4D97-AF65-F5344CB8AC3E}">
        <p14:creationId xmlns:p14="http://schemas.microsoft.com/office/powerpoint/2010/main" val="3168583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430C0-47D0-0E0F-2DB3-E1326F7CCC07}"/>
              </a:ext>
            </a:extLst>
          </p:cNvPr>
          <p:cNvSpPr>
            <a:spLocks noGrp="1"/>
          </p:cNvSpPr>
          <p:nvPr>
            <p:ph type="title"/>
          </p:nvPr>
        </p:nvSpPr>
        <p:spPr/>
        <p:txBody>
          <a:bodyPr/>
          <a:lstStyle/>
          <a:p>
            <a:r>
              <a:rPr lang="en-US" dirty="0"/>
              <a:t>Bus Housing Assembled Upside Down DR13115</a:t>
            </a:r>
          </a:p>
        </p:txBody>
      </p:sp>
      <p:sp>
        <p:nvSpPr>
          <p:cNvPr id="4" name="Slide Number Placeholder 3">
            <a:extLst>
              <a:ext uri="{FF2B5EF4-FFF2-40B4-BE49-F238E27FC236}">
                <a16:creationId xmlns:a16="http://schemas.microsoft.com/office/drawing/2014/main" id="{494F1082-6207-6728-93ED-84F39F1A9B3E}"/>
              </a:ext>
            </a:extLst>
          </p:cNvPr>
          <p:cNvSpPr>
            <a:spLocks noGrp="1"/>
          </p:cNvSpPr>
          <p:nvPr>
            <p:ph type="sldNum" sz="quarter" idx="12"/>
          </p:nvPr>
        </p:nvSpPr>
        <p:spPr/>
        <p:txBody>
          <a:bodyPr/>
          <a:lstStyle/>
          <a:p>
            <a:fld id="{BFDCA1C4-9514-7B4F-976F-D92F7E296653}" type="slidenum">
              <a:rPr lang="fr-FR" smtClean="0"/>
              <a:pPr/>
              <a:t>13</a:t>
            </a:fld>
            <a:endParaRPr lang="fr-FR" dirty="0"/>
          </a:p>
        </p:txBody>
      </p:sp>
      <p:sp>
        <p:nvSpPr>
          <p:cNvPr id="5" name="Footer Placeholder 4">
            <a:extLst>
              <a:ext uri="{FF2B5EF4-FFF2-40B4-BE49-F238E27FC236}">
                <a16:creationId xmlns:a16="http://schemas.microsoft.com/office/drawing/2014/main" id="{090D31C6-3AB1-750B-C350-911B3CF62A9C}"/>
              </a:ext>
            </a:extLst>
          </p:cNvPr>
          <p:cNvSpPr>
            <a:spLocks noGrp="1"/>
          </p:cNvSpPr>
          <p:nvPr>
            <p:ph type="ftr" sz="quarter" idx="3"/>
          </p:nvPr>
        </p:nvSpPr>
        <p:spPr/>
        <p:txBody>
          <a:bodyPr/>
          <a:lstStyle/>
          <a:p>
            <a:r>
              <a:rPr lang="en-US"/>
              <a:t>AUP CM/CA Production Challenges - Oct 7-10, 2024</a:t>
            </a:r>
            <a:endParaRPr lang="en-GB" dirty="0"/>
          </a:p>
        </p:txBody>
      </p:sp>
      <p:pic>
        <p:nvPicPr>
          <p:cNvPr id="6" name="Content Placeholder 5">
            <a:extLst>
              <a:ext uri="{FF2B5EF4-FFF2-40B4-BE49-F238E27FC236}">
                <a16:creationId xmlns:a16="http://schemas.microsoft.com/office/drawing/2014/main" id="{A1148776-5D69-E06A-A189-062348DA778F}"/>
              </a:ext>
            </a:extLst>
          </p:cNvPr>
          <p:cNvPicPr>
            <a:picLocks noGrp="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5076056" y="2348880"/>
            <a:ext cx="3681984" cy="2377440"/>
          </a:xfrm>
          <a:prstGeom prst="rect">
            <a:avLst/>
          </a:prstGeom>
          <a:noFill/>
        </p:spPr>
      </p:pic>
      <p:sp>
        <p:nvSpPr>
          <p:cNvPr id="3" name="Content Placeholder 2">
            <a:extLst>
              <a:ext uri="{FF2B5EF4-FFF2-40B4-BE49-F238E27FC236}">
                <a16:creationId xmlns:a16="http://schemas.microsoft.com/office/drawing/2014/main" id="{338816FD-309B-3584-BCB4-D56B3A96C7CF}"/>
              </a:ext>
            </a:extLst>
          </p:cNvPr>
          <p:cNvSpPr txBox="1">
            <a:spLocks/>
          </p:cNvSpPr>
          <p:nvPr/>
        </p:nvSpPr>
        <p:spPr>
          <a:xfrm>
            <a:off x="612000" y="1219200"/>
            <a:ext cx="4320040" cy="4906963"/>
          </a:xfrm>
          <a:prstGeom prst="rect">
            <a:avLst/>
          </a:prstGeom>
        </p:spPr>
        <p:txBody>
          <a:bodyPr vert="horz" lIns="0" tIns="0" rIns="0" bIns="0" rtlCol="0">
            <a:norm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Bus and housing assembled upside down and inserted into CM02.</a:t>
            </a:r>
          </a:p>
          <a:p>
            <a:r>
              <a:rPr lang="en-US" sz="2400" dirty="0"/>
              <a:t>Corrective action: Removed bus with housing from cold mass, removed bus from housing, bus flipped over into the correct configuration, reassembled, and reinserted into CM02.</a:t>
            </a:r>
          </a:p>
          <a:p>
            <a:endParaRPr lang="en-US" sz="2400" dirty="0"/>
          </a:p>
        </p:txBody>
      </p:sp>
    </p:spTree>
    <p:extLst>
      <p:ext uri="{BB962C8B-B14F-4D97-AF65-F5344CB8AC3E}">
        <p14:creationId xmlns:p14="http://schemas.microsoft.com/office/powerpoint/2010/main" val="1067364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8B6FD52-F4D3-1EEE-7C2B-B13EE97E38FD}"/>
              </a:ext>
            </a:extLst>
          </p:cNvPr>
          <p:cNvSpPr>
            <a:spLocks noGrp="1"/>
          </p:cNvSpPr>
          <p:nvPr>
            <p:ph type="ftr" sz="quarter" idx="3"/>
          </p:nvPr>
        </p:nvSpPr>
        <p:spPr/>
        <p:txBody>
          <a:bodyPr/>
          <a:lstStyle/>
          <a:p>
            <a:r>
              <a:rPr lang="en-US" dirty="0"/>
              <a:t>AUP CM/CA Production Challenges - Oct 7-10, 2024</a:t>
            </a:r>
            <a:endParaRPr lang="en-GB" dirty="0"/>
          </a:p>
        </p:txBody>
      </p:sp>
      <p:sp>
        <p:nvSpPr>
          <p:cNvPr id="2" name="Title 1">
            <a:extLst>
              <a:ext uri="{FF2B5EF4-FFF2-40B4-BE49-F238E27FC236}">
                <a16:creationId xmlns:a16="http://schemas.microsoft.com/office/drawing/2014/main" id="{989A480B-E816-BFF7-1521-7BB5CB095DDD}"/>
              </a:ext>
            </a:extLst>
          </p:cNvPr>
          <p:cNvSpPr>
            <a:spLocks noGrp="1"/>
          </p:cNvSpPr>
          <p:nvPr>
            <p:ph type="title"/>
          </p:nvPr>
        </p:nvSpPr>
        <p:spPr>
          <a:xfrm>
            <a:off x="612000" y="44704"/>
            <a:ext cx="7920000" cy="720000"/>
          </a:xfrm>
        </p:spPr>
        <p:txBody>
          <a:bodyPr/>
          <a:lstStyle/>
          <a:p>
            <a:pPr>
              <a:lnSpc>
                <a:spcPts val="2500"/>
              </a:lnSpc>
            </a:pPr>
            <a:r>
              <a:rPr lang="en-US" dirty="0"/>
              <a:t>Cold Mass CM02 – CM05 </a:t>
            </a:r>
            <a:br>
              <a:rPr lang="en-US" dirty="0"/>
            </a:br>
            <a:r>
              <a:rPr lang="en-US" dirty="0"/>
              <a:t>Discrepancy Reports</a:t>
            </a:r>
          </a:p>
        </p:txBody>
      </p:sp>
      <p:sp>
        <p:nvSpPr>
          <p:cNvPr id="4" name="Slide Number Placeholder 3">
            <a:extLst>
              <a:ext uri="{FF2B5EF4-FFF2-40B4-BE49-F238E27FC236}">
                <a16:creationId xmlns:a16="http://schemas.microsoft.com/office/drawing/2014/main" id="{DFF6564E-5745-778F-850F-2CF555FF4F7A}"/>
              </a:ext>
            </a:extLst>
          </p:cNvPr>
          <p:cNvSpPr>
            <a:spLocks noGrp="1"/>
          </p:cNvSpPr>
          <p:nvPr>
            <p:ph type="sldNum" sz="quarter" idx="12"/>
          </p:nvPr>
        </p:nvSpPr>
        <p:spPr/>
        <p:txBody>
          <a:bodyPr/>
          <a:lstStyle/>
          <a:p>
            <a:fld id="{BFDCA1C4-9514-7B4F-976F-D92F7E296653}" type="slidenum">
              <a:rPr lang="fr-FR" smtClean="0"/>
              <a:pPr/>
              <a:t>14</a:t>
            </a:fld>
            <a:endParaRPr lang="fr-FR" dirty="0"/>
          </a:p>
        </p:txBody>
      </p:sp>
      <p:graphicFrame>
        <p:nvGraphicFramePr>
          <p:cNvPr id="7" name="Content Placeholder 6">
            <a:extLst>
              <a:ext uri="{FF2B5EF4-FFF2-40B4-BE49-F238E27FC236}">
                <a16:creationId xmlns:a16="http://schemas.microsoft.com/office/drawing/2014/main" id="{D32B8A4A-15DB-881D-149C-F1BF746339C3}"/>
              </a:ext>
            </a:extLst>
          </p:cNvPr>
          <p:cNvGraphicFramePr>
            <a:graphicFrameLocks noGrp="1"/>
          </p:cNvGraphicFramePr>
          <p:nvPr>
            <p:ph idx="1"/>
            <p:extLst>
              <p:ext uri="{D42A27DB-BD31-4B8C-83A1-F6EECF244321}">
                <p14:modId xmlns:p14="http://schemas.microsoft.com/office/powerpoint/2010/main" val="3218059167"/>
              </p:ext>
            </p:extLst>
          </p:nvPr>
        </p:nvGraphicFramePr>
        <p:xfrm>
          <a:off x="28075" y="701336"/>
          <a:ext cx="9087849" cy="6082400"/>
        </p:xfrm>
        <a:graphic>
          <a:graphicData uri="http://schemas.openxmlformats.org/drawingml/2006/table">
            <a:tbl>
              <a:tblPr/>
              <a:tblGrid>
                <a:gridCol w="483402">
                  <a:extLst>
                    <a:ext uri="{9D8B030D-6E8A-4147-A177-3AD203B41FA5}">
                      <a16:colId xmlns:a16="http://schemas.microsoft.com/office/drawing/2014/main" val="885835745"/>
                    </a:ext>
                  </a:extLst>
                </a:gridCol>
                <a:gridCol w="3888432">
                  <a:extLst>
                    <a:ext uri="{9D8B030D-6E8A-4147-A177-3AD203B41FA5}">
                      <a16:colId xmlns:a16="http://schemas.microsoft.com/office/drawing/2014/main" val="1018913136"/>
                    </a:ext>
                  </a:extLst>
                </a:gridCol>
                <a:gridCol w="4716015">
                  <a:extLst>
                    <a:ext uri="{9D8B030D-6E8A-4147-A177-3AD203B41FA5}">
                      <a16:colId xmlns:a16="http://schemas.microsoft.com/office/drawing/2014/main" val="2474873730"/>
                    </a:ext>
                  </a:extLst>
                </a:gridCol>
              </a:tblGrid>
              <a:tr h="233069">
                <a:tc>
                  <a:txBody>
                    <a:bodyPr/>
                    <a:lstStyle/>
                    <a:p>
                      <a:pPr algn="ctr"/>
                      <a:r>
                        <a:rPr lang="en-US" sz="1600" b="1" dirty="0">
                          <a:solidFill>
                            <a:schemeClr val="bg1"/>
                          </a:solidFill>
                        </a:rPr>
                        <a:t>DR#</a:t>
                      </a:r>
                    </a:p>
                  </a:txBody>
                  <a:tcPr marL="32496" marR="32496" marT="16248" marB="16248" anchor="ctr">
                    <a:lnL>
                      <a:noFill/>
                    </a:lnL>
                    <a:lnR>
                      <a:noFill/>
                    </a:lnR>
                    <a:lnT>
                      <a:noFill/>
                    </a:lnT>
                    <a:lnB>
                      <a:noFill/>
                    </a:lnB>
                    <a:solidFill>
                      <a:schemeClr val="bg1">
                        <a:lumMod val="65000"/>
                      </a:schemeClr>
                    </a:solidFill>
                  </a:tcPr>
                </a:tc>
                <a:tc>
                  <a:txBody>
                    <a:bodyPr/>
                    <a:lstStyle/>
                    <a:p>
                      <a:r>
                        <a:rPr lang="en-US" sz="1600" b="1" dirty="0">
                          <a:solidFill>
                            <a:schemeClr val="bg1"/>
                          </a:solidFill>
                        </a:rPr>
                        <a:t>  Cause of Discrepancy</a:t>
                      </a:r>
                    </a:p>
                  </a:txBody>
                  <a:tcPr marL="32496" marR="32496" marT="16248" marB="16248" anchor="ctr">
                    <a:lnL>
                      <a:noFill/>
                    </a:lnL>
                    <a:lnR>
                      <a:noFill/>
                    </a:lnR>
                    <a:lnT>
                      <a:noFill/>
                    </a:lnT>
                    <a:lnB>
                      <a:noFill/>
                    </a:lnB>
                    <a:solidFill>
                      <a:schemeClr val="bg1">
                        <a:lumMod val="65000"/>
                      </a:schemeClr>
                    </a:solidFill>
                  </a:tcPr>
                </a:tc>
                <a:tc>
                  <a:txBody>
                    <a:bodyPr/>
                    <a:lstStyle/>
                    <a:p>
                      <a:r>
                        <a:rPr lang="en-US" sz="1600" b="1" dirty="0">
                          <a:solidFill>
                            <a:schemeClr val="bg1"/>
                          </a:solidFill>
                        </a:rPr>
                        <a:t>Result</a:t>
                      </a:r>
                      <a:endParaRPr lang="en-US" sz="1200" b="1" dirty="0">
                        <a:solidFill>
                          <a:schemeClr val="bg1"/>
                        </a:solidFill>
                      </a:endParaRPr>
                    </a:p>
                  </a:txBody>
                  <a:tcPr marL="32496" marR="32496" marT="16248" marB="16248" anchor="ctr">
                    <a:lnL>
                      <a:noFill/>
                    </a:lnL>
                    <a:lnR>
                      <a:noFill/>
                    </a:lnR>
                    <a:lnT>
                      <a:noFill/>
                    </a:lnT>
                    <a:lnB>
                      <a:noFill/>
                    </a:lnB>
                    <a:solidFill>
                      <a:schemeClr val="bg1">
                        <a:lumMod val="65000"/>
                      </a:schemeClr>
                    </a:solidFill>
                  </a:tcPr>
                </a:tc>
                <a:extLst>
                  <a:ext uri="{0D108BD9-81ED-4DB2-BD59-A6C34878D82A}">
                    <a16:rowId xmlns:a16="http://schemas.microsoft.com/office/drawing/2014/main" val="2433323916"/>
                  </a:ext>
                </a:extLst>
              </a:tr>
              <a:tr h="233069">
                <a:tc>
                  <a:txBody>
                    <a:bodyPr/>
                    <a:lstStyle/>
                    <a:p>
                      <a:r>
                        <a:rPr lang="en-US" sz="1200" dirty="0">
                          <a:hlinkClick r:id="rId2"/>
                        </a:rPr>
                        <a:t>13115</a:t>
                      </a:r>
                      <a:endParaRPr lang="en-US" sz="1200" dirty="0"/>
                    </a:p>
                  </a:txBody>
                  <a:tcPr marL="17097" marR="17097" marT="8549" marB="8549" anchor="ctr">
                    <a:lnL>
                      <a:noFill/>
                    </a:lnL>
                    <a:lnR>
                      <a:noFill/>
                    </a:lnR>
                    <a:lnT>
                      <a:noFill/>
                    </a:lnT>
                    <a:lnB>
                      <a:noFill/>
                    </a:lnB>
                    <a:solidFill>
                      <a:schemeClr val="bg1"/>
                    </a:solidFill>
                  </a:tcPr>
                </a:tc>
                <a:tc>
                  <a:txBody>
                    <a:bodyPr/>
                    <a:lstStyle/>
                    <a:p>
                      <a:r>
                        <a:rPr lang="en-US" sz="1200" dirty="0"/>
                        <a:t>LMQXFA-02: Bus and housing assembled upside down and inserted into CM02.</a:t>
                      </a:r>
                    </a:p>
                  </a:txBody>
                  <a:tcPr marL="17097" marR="17097" marT="8549" marB="8549" anchor="ctr">
                    <a:lnL>
                      <a:noFill/>
                    </a:lnL>
                    <a:lnR>
                      <a:noFill/>
                    </a:lnR>
                    <a:lnT>
                      <a:noFill/>
                    </a:lnT>
                    <a:lnB>
                      <a:noFill/>
                    </a:lnB>
                    <a:solidFill>
                      <a:schemeClr val="bg1"/>
                    </a:solidFill>
                  </a:tcPr>
                </a:tc>
                <a:tc>
                  <a:txBody>
                    <a:bodyPr/>
                    <a:lstStyle/>
                    <a:p>
                      <a:r>
                        <a:rPr lang="en-US" sz="1200" dirty="0"/>
                        <a:t>Removed bus with housing from cold mass, removed bus from housing, bus flipped over into the correct configuration, reassembled, and reinserted into CM02.</a:t>
                      </a:r>
                    </a:p>
                  </a:txBody>
                  <a:tcPr marL="17097" marR="17097" marT="8549" marB="8549" anchor="ctr">
                    <a:lnL>
                      <a:noFill/>
                    </a:lnL>
                    <a:lnR>
                      <a:noFill/>
                    </a:lnR>
                    <a:lnT>
                      <a:noFill/>
                    </a:lnT>
                    <a:lnB>
                      <a:noFill/>
                    </a:lnB>
                    <a:solidFill>
                      <a:schemeClr val="bg1"/>
                    </a:solidFill>
                  </a:tcPr>
                </a:tc>
                <a:extLst>
                  <a:ext uri="{0D108BD9-81ED-4DB2-BD59-A6C34878D82A}">
                    <a16:rowId xmlns:a16="http://schemas.microsoft.com/office/drawing/2014/main" val="468691271"/>
                  </a:ext>
                </a:extLst>
              </a:tr>
              <a:tr h="286854">
                <a:tc>
                  <a:txBody>
                    <a:bodyPr/>
                    <a:lstStyle/>
                    <a:p>
                      <a:r>
                        <a:rPr lang="en-US" sz="1200" dirty="0">
                          <a:hlinkClick r:id="rId3"/>
                        </a:rPr>
                        <a:t>13416</a:t>
                      </a:r>
                      <a:endParaRPr lang="en-US" sz="1200" dirty="0"/>
                    </a:p>
                  </a:txBody>
                  <a:tcPr marL="17097" marR="17097" marT="8549" marB="8549" anchor="ctr">
                    <a:lnL>
                      <a:noFill/>
                    </a:lnL>
                    <a:lnR>
                      <a:noFill/>
                    </a:lnR>
                    <a:lnT>
                      <a:noFill/>
                    </a:lnT>
                    <a:lnB>
                      <a:noFill/>
                    </a:lnB>
                    <a:solidFill>
                      <a:srgbClr val="E8E8E8"/>
                    </a:solidFill>
                  </a:tcPr>
                </a:tc>
                <a:tc>
                  <a:txBody>
                    <a:bodyPr/>
                    <a:lstStyle/>
                    <a:p>
                      <a:r>
                        <a:rPr lang="en-US" sz="1200" dirty="0"/>
                        <a:t>LMQXFA-CAP-02: The </a:t>
                      </a:r>
                      <a:r>
                        <a:rPr lang="en-US" sz="1200" dirty="0" err="1"/>
                        <a:t>Qa</a:t>
                      </a:r>
                      <a:r>
                        <a:rPr lang="en-US" sz="1200" dirty="0"/>
                        <a:t> IFS exit plug is in the pipe nozzle with approximately 6" of insulated wire bundle.</a:t>
                      </a:r>
                    </a:p>
                  </a:txBody>
                  <a:tcPr marL="17097" marR="17097" marT="8549" marB="8549" anchor="ctr">
                    <a:lnL>
                      <a:noFill/>
                    </a:lnL>
                    <a:lnR>
                      <a:noFill/>
                    </a:lnR>
                    <a:lnT>
                      <a:noFill/>
                    </a:lnT>
                    <a:lnB>
                      <a:noFill/>
                    </a:lnB>
                    <a:solidFill>
                      <a:srgbClr val="E8E8E8"/>
                    </a:solidFill>
                  </a:tcPr>
                </a:tc>
                <a:tc>
                  <a:txBody>
                    <a:bodyPr/>
                    <a:lstStyle/>
                    <a:p>
                      <a:r>
                        <a:rPr lang="en-US" sz="1200" dirty="0"/>
                        <a:t>Remove and replace capillary tube and wire bundle. </a:t>
                      </a:r>
                    </a:p>
                  </a:txBody>
                  <a:tcPr marL="17097" marR="17097" marT="8549" marB="8549" anchor="ctr">
                    <a:lnL>
                      <a:noFill/>
                    </a:lnL>
                    <a:lnR>
                      <a:noFill/>
                    </a:lnR>
                    <a:lnT>
                      <a:noFill/>
                    </a:lnT>
                    <a:lnB>
                      <a:noFill/>
                    </a:lnB>
                    <a:solidFill>
                      <a:srgbClr val="E8E8E8"/>
                    </a:solidFill>
                  </a:tcPr>
                </a:tc>
                <a:extLst>
                  <a:ext uri="{0D108BD9-81ED-4DB2-BD59-A6C34878D82A}">
                    <a16:rowId xmlns:a16="http://schemas.microsoft.com/office/drawing/2014/main" val="232981381"/>
                  </a:ext>
                </a:extLst>
              </a:tr>
              <a:tr h="286854">
                <a:tc>
                  <a:txBody>
                    <a:bodyPr/>
                    <a:lstStyle/>
                    <a:p>
                      <a:r>
                        <a:rPr lang="en-US" sz="1200" dirty="0">
                          <a:hlinkClick r:id="rId4"/>
                        </a:rPr>
                        <a:t>13429</a:t>
                      </a:r>
                      <a:endParaRPr lang="en-US" sz="1200" dirty="0"/>
                    </a:p>
                  </a:txBody>
                  <a:tcPr marL="17097" marR="17097" marT="8549" marB="8549" anchor="ctr">
                    <a:lnL>
                      <a:noFill/>
                    </a:lnL>
                    <a:lnR>
                      <a:noFill/>
                    </a:lnR>
                    <a:lnT>
                      <a:noFill/>
                    </a:lnT>
                    <a:lnB>
                      <a:noFill/>
                    </a:lnB>
                    <a:solidFill>
                      <a:schemeClr val="bg1"/>
                    </a:solidFill>
                  </a:tcPr>
                </a:tc>
                <a:tc>
                  <a:txBody>
                    <a:bodyPr/>
                    <a:lstStyle/>
                    <a:p>
                      <a:r>
                        <a:rPr lang="en-US" sz="1200" dirty="0"/>
                        <a:t>LMQXFA-CAP-02: During </a:t>
                      </a:r>
                      <a:r>
                        <a:rPr lang="en-US" sz="1200" dirty="0" err="1"/>
                        <a:t>Qa</a:t>
                      </a:r>
                      <a:r>
                        <a:rPr lang="en-US" sz="1200" dirty="0"/>
                        <a:t> capillary tube wire removal (disassembly) MTF RTD wire insulation was damaged.</a:t>
                      </a:r>
                    </a:p>
                  </a:txBody>
                  <a:tcPr marL="17097" marR="17097" marT="8549" marB="8549" anchor="ctr">
                    <a:lnL>
                      <a:noFill/>
                    </a:lnL>
                    <a:lnR>
                      <a:noFill/>
                    </a:lnR>
                    <a:lnT>
                      <a:noFill/>
                    </a:lnT>
                    <a:lnB>
                      <a:noFill/>
                    </a:lnB>
                    <a:solidFill>
                      <a:schemeClr val="bg1"/>
                    </a:solidFill>
                  </a:tcPr>
                </a:tc>
                <a:tc>
                  <a:txBody>
                    <a:bodyPr/>
                    <a:lstStyle/>
                    <a:p>
                      <a:r>
                        <a:rPr lang="en-US" sz="1200" dirty="0"/>
                        <a:t>MTF RTD wires spliced with new wires and re-routed through the cold mass.</a:t>
                      </a:r>
                    </a:p>
                  </a:txBody>
                  <a:tcPr marL="17097" marR="17097" marT="8549" marB="8549" anchor="ctr">
                    <a:lnL>
                      <a:noFill/>
                    </a:lnL>
                    <a:lnR>
                      <a:noFill/>
                    </a:lnR>
                    <a:lnT>
                      <a:noFill/>
                    </a:lnT>
                    <a:lnB>
                      <a:noFill/>
                    </a:lnB>
                    <a:solidFill>
                      <a:schemeClr val="bg1"/>
                    </a:solidFill>
                  </a:tcPr>
                </a:tc>
                <a:extLst>
                  <a:ext uri="{0D108BD9-81ED-4DB2-BD59-A6C34878D82A}">
                    <a16:rowId xmlns:a16="http://schemas.microsoft.com/office/drawing/2014/main" val="1525973406"/>
                  </a:ext>
                </a:extLst>
              </a:tr>
              <a:tr h="286854">
                <a:tc>
                  <a:txBody>
                    <a:bodyPr/>
                    <a:lstStyle/>
                    <a:p>
                      <a:r>
                        <a:rPr lang="en-US" sz="1200" dirty="0">
                          <a:hlinkClick r:id="rId5"/>
                        </a:rPr>
                        <a:t>13481</a:t>
                      </a:r>
                      <a:endParaRPr lang="en-US" sz="1200" dirty="0"/>
                    </a:p>
                  </a:txBody>
                  <a:tcPr marL="17097" marR="17097" marT="8549" marB="8549" anchor="ctr">
                    <a:lnL>
                      <a:noFill/>
                    </a:lnL>
                    <a:lnR>
                      <a:noFill/>
                    </a:lnR>
                    <a:lnT>
                      <a:noFill/>
                    </a:lnT>
                    <a:lnB>
                      <a:noFill/>
                    </a:lnB>
                    <a:solidFill>
                      <a:srgbClr val="E8E8E8"/>
                    </a:solidFill>
                  </a:tcPr>
                </a:tc>
                <a:tc>
                  <a:txBody>
                    <a:bodyPr/>
                    <a:lstStyle/>
                    <a:p>
                      <a:r>
                        <a:rPr lang="en-US" sz="1200" dirty="0"/>
                        <a:t>LMQXFA-CAP-02: During rework of the </a:t>
                      </a:r>
                      <a:r>
                        <a:rPr lang="en-US" sz="1200" dirty="0" err="1"/>
                        <a:t>Qa</a:t>
                      </a:r>
                      <a:r>
                        <a:rPr lang="en-US" sz="1200" dirty="0"/>
                        <a:t> capillary tube, the edge protection on the tee was removed resulting in wires rubbing on an unprotected pipe edge.</a:t>
                      </a:r>
                    </a:p>
                  </a:txBody>
                  <a:tcPr marL="17097" marR="17097" marT="8549" marB="8549" anchor="ctr">
                    <a:lnL>
                      <a:noFill/>
                    </a:lnL>
                    <a:lnR>
                      <a:noFill/>
                    </a:lnR>
                    <a:lnT>
                      <a:noFill/>
                    </a:lnT>
                    <a:lnB>
                      <a:noFill/>
                    </a:lnB>
                    <a:solidFill>
                      <a:srgbClr val="E8E8E8"/>
                    </a:solidFill>
                  </a:tcPr>
                </a:tc>
                <a:tc>
                  <a:txBody>
                    <a:bodyPr/>
                    <a:lstStyle/>
                    <a:p>
                      <a:r>
                        <a:rPr lang="en-US" sz="1200" dirty="0"/>
                        <a:t>Qualified and implemented a wire repair procedure that included 150-200 um Kapton, 125 um S2 glass wetted with Araldite 2012 epoxy.</a:t>
                      </a:r>
                    </a:p>
                  </a:txBody>
                  <a:tcPr marL="17097" marR="17097" marT="8549" marB="8549" anchor="ctr">
                    <a:lnL>
                      <a:noFill/>
                    </a:lnL>
                    <a:lnR>
                      <a:noFill/>
                    </a:lnR>
                    <a:lnT>
                      <a:noFill/>
                    </a:lnT>
                    <a:lnB>
                      <a:noFill/>
                    </a:lnB>
                    <a:solidFill>
                      <a:srgbClr val="E8E8E8"/>
                    </a:solidFill>
                  </a:tcPr>
                </a:tc>
                <a:extLst>
                  <a:ext uri="{0D108BD9-81ED-4DB2-BD59-A6C34878D82A}">
                    <a16:rowId xmlns:a16="http://schemas.microsoft.com/office/drawing/2014/main" val="825039281"/>
                  </a:ext>
                </a:extLst>
              </a:tr>
              <a:tr h="286854">
                <a:tc>
                  <a:txBody>
                    <a:bodyPr/>
                    <a:lstStyle/>
                    <a:p>
                      <a:r>
                        <a:rPr lang="en-US" sz="1200">
                          <a:hlinkClick r:id="rId6"/>
                        </a:rPr>
                        <a:t>13499</a:t>
                      </a:r>
                      <a:endParaRPr lang="en-US" sz="1200"/>
                    </a:p>
                  </a:txBody>
                  <a:tcPr marL="17097" marR="17097" marT="8549" marB="8549" anchor="ctr">
                    <a:lnL>
                      <a:noFill/>
                    </a:lnL>
                    <a:lnR>
                      <a:noFill/>
                    </a:lnR>
                    <a:lnT>
                      <a:noFill/>
                    </a:lnT>
                    <a:lnB>
                      <a:noFill/>
                    </a:lnB>
                    <a:solidFill>
                      <a:schemeClr val="bg1"/>
                    </a:solidFill>
                  </a:tcPr>
                </a:tc>
                <a:tc>
                  <a:txBody>
                    <a:bodyPr/>
                    <a:lstStyle/>
                    <a:p>
                      <a:r>
                        <a:rPr lang="en-US" sz="1200" dirty="0"/>
                        <a:t>LMQXFA-CAP-02: During the capillary bending of </a:t>
                      </a:r>
                      <a:r>
                        <a:rPr lang="en-US" sz="1200" dirty="0" err="1"/>
                        <a:t>Qa</a:t>
                      </a:r>
                      <a:r>
                        <a:rPr lang="en-US" sz="1200" dirty="0"/>
                        <a:t> bend #1, the tubing pressed into the edge of the bending tooling mounted to the cold mass slightly deforming the capillary tubing. The nominal diameter of the tubing is 14 mm and the diameter of the deformed area is 13.5 mm.</a:t>
                      </a:r>
                    </a:p>
                  </a:txBody>
                  <a:tcPr marL="17097" marR="17097" marT="8549" marB="8549" anchor="ctr">
                    <a:lnL>
                      <a:noFill/>
                    </a:lnL>
                    <a:lnR>
                      <a:noFill/>
                    </a:lnR>
                    <a:lnT>
                      <a:noFill/>
                    </a:lnT>
                    <a:lnB>
                      <a:noFill/>
                    </a:lnB>
                    <a:solidFill>
                      <a:schemeClr val="bg1"/>
                    </a:solidFill>
                  </a:tcPr>
                </a:tc>
                <a:tc>
                  <a:txBody>
                    <a:bodyPr/>
                    <a:lstStyle/>
                    <a:p>
                      <a:r>
                        <a:rPr lang="en-US" sz="1200" dirty="0"/>
                        <a:t>The position of the capillary tube is determined by an elbow welded to a tee. The edge weld of the elbow/tee was ground away to rework the wire bundle thereby making the nominal tee length slightly shorter. The effect of a shorter tee means the capillary tube is slightly misaligned with the tube bend tooling and is pressing into the edge of the tooling. Replaced capillary tube. Added chamfer to the tooling.</a:t>
                      </a:r>
                    </a:p>
                  </a:txBody>
                  <a:tcPr marL="17097" marR="17097" marT="8549" marB="8549" anchor="ctr">
                    <a:lnL>
                      <a:noFill/>
                    </a:lnL>
                    <a:lnR>
                      <a:noFill/>
                    </a:lnR>
                    <a:lnT>
                      <a:noFill/>
                    </a:lnT>
                    <a:lnB>
                      <a:noFill/>
                    </a:lnB>
                    <a:solidFill>
                      <a:schemeClr val="bg1"/>
                    </a:solidFill>
                  </a:tcPr>
                </a:tc>
                <a:extLst>
                  <a:ext uri="{0D108BD9-81ED-4DB2-BD59-A6C34878D82A}">
                    <a16:rowId xmlns:a16="http://schemas.microsoft.com/office/drawing/2014/main" val="4124370589"/>
                  </a:ext>
                </a:extLst>
              </a:tr>
              <a:tr h="286854">
                <a:tc>
                  <a:txBody>
                    <a:bodyPr/>
                    <a:lstStyle/>
                    <a:p>
                      <a:r>
                        <a:rPr lang="en-US" sz="1200">
                          <a:hlinkClick r:id="rId7"/>
                        </a:rPr>
                        <a:t>13513</a:t>
                      </a:r>
                      <a:endParaRPr lang="en-US" sz="1200"/>
                    </a:p>
                  </a:txBody>
                  <a:tcPr marL="17097" marR="17097" marT="8549" marB="8549" anchor="ctr">
                    <a:lnL>
                      <a:noFill/>
                    </a:lnL>
                    <a:lnR>
                      <a:noFill/>
                    </a:lnR>
                    <a:lnT>
                      <a:noFill/>
                    </a:lnT>
                    <a:lnB>
                      <a:noFill/>
                    </a:lnB>
                    <a:solidFill>
                      <a:srgbClr val="E8E8E8"/>
                    </a:solidFill>
                  </a:tcPr>
                </a:tc>
                <a:tc>
                  <a:txBody>
                    <a:bodyPr/>
                    <a:lstStyle/>
                    <a:p>
                      <a:r>
                        <a:rPr lang="en-US" sz="1200" dirty="0"/>
                        <a:t>LMQXFA-CAP-02: While hipot testing the bent CM02 </a:t>
                      </a:r>
                      <a:r>
                        <a:rPr lang="en-US" sz="1200" dirty="0" err="1"/>
                        <a:t>Qa</a:t>
                      </a:r>
                      <a:r>
                        <a:rPr lang="en-US" sz="1200" dirty="0"/>
                        <a:t> end capillary tube assemble, an arc hipot failure occurred at 3kV during the ramp to 5 kV. The capillary tube flange was not inside the 90 degree elbow and the entire assembly was electrically isolated from the cold mass.</a:t>
                      </a:r>
                    </a:p>
                  </a:txBody>
                  <a:tcPr marL="17097" marR="17097" marT="8549" marB="8549" anchor="ctr">
                    <a:lnL>
                      <a:noFill/>
                    </a:lnL>
                    <a:lnR>
                      <a:noFill/>
                    </a:lnR>
                    <a:lnT>
                      <a:noFill/>
                    </a:lnT>
                    <a:lnB>
                      <a:noFill/>
                    </a:lnB>
                    <a:solidFill>
                      <a:srgbClr val="E8E8E8"/>
                    </a:solidFill>
                  </a:tcPr>
                </a:tc>
                <a:tc>
                  <a:txBody>
                    <a:bodyPr/>
                    <a:lstStyle/>
                    <a:p>
                      <a:r>
                        <a:rPr lang="en-US" sz="1200" dirty="0"/>
                        <a:t>Likely moisture (water, ethanol) in the tube assembly. Tube was dried out and </a:t>
                      </a:r>
                      <a:r>
                        <a:rPr lang="en-US" sz="1200" dirty="0" err="1"/>
                        <a:t>hypot</a:t>
                      </a:r>
                      <a:r>
                        <a:rPr lang="en-US" sz="1200" dirty="0"/>
                        <a:t> repeated, passed successfully about one week later.</a:t>
                      </a:r>
                    </a:p>
                  </a:txBody>
                  <a:tcPr marL="17097" marR="17097" marT="8549" marB="8549" anchor="ctr">
                    <a:lnL>
                      <a:noFill/>
                    </a:lnL>
                    <a:lnR>
                      <a:noFill/>
                    </a:lnR>
                    <a:lnT>
                      <a:noFill/>
                    </a:lnT>
                    <a:lnB>
                      <a:noFill/>
                    </a:lnB>
                    <a:solidFill>
                      <a:srgbClr val="E8E8E8"/>
                    </a:solidFill>
                  </a:tcPr>
                </a:tc>
                <a:extLst>
                  <a:ext uri="{0D108BD9-81ED-4DB2-BD59-A6C34878D82A}">
                    <a16:rowId xmlns:a16="http://schemas.microsoft.com/office/drawing/2014/main" val="4245232695"/>
                  </a:ext>
                </a:extLst>
              </a:tr>
              <a:tr h="340638">
                <a:tc>
                  <a:txBody>
                    <a:bodyPr/>
                    <a:lstStyle/>
                    <a:p>
                      <a:r>
                        <a:rPr lang="en-US" sz="1200" dirty="0">
                          <a:hlinkClick r:id="rId8"/>
                        </a:rPr>
                        <a:t>13565</a:t>
                      </a:r>
                      <a:endParaRPr lang="en-US" sz="1200" dirty="0"/>
                    </a:p>
                  </a:txBody>
                  <a:tcPr marL="17097" marR="17097" marT="8549" marB="8549" anchor="ctr">
                    <a:lnL>
                      <a:noFill/>
                    </a:lnL>
                    <a:lnR>
                      <a:noFill/>
                    </a:lnR>
                    <a:lnT>
                      <a:noFill/>
                    </a:lnT>
                    <a:lnB>
                      <a:noFill/>
                    </a:lnB>
                    <a:solidFill>
                      <a:schemeClr val="bg1"/>
                    </a:solidFill>
                  </a:tcPr>
                </a:tc>
                <a:tc>
                  <a:txBody>
                    <a:bodyPr/>
                    <a:lstStyle/>
                    <a:p>
                      <a:r>
                        <a:rPr lang="en-US" sz="1200" dirty="0"/>
                        <a:t>LMQXFA-03: Alignment of the cold mass to the inspection station saddle is misaligned by 1.02 mm. The longitudinal tolerance is +/- 0.75 mm and therefore out of tolerance by 0.25 mm.</a:t>
                      </a:r>
                    </a:p>
                  </a:txBody>
                  <a:tcPr marL="17097" marR="17097" marT="8549" marB="8549" anchor="ctr">
                    <a:lnL>
                      <a:noFill/>
                    </a:lnL>
                    <a:lnR>
                      <a:noFill/>
                    </a:lnR>
                    <a:lnT>
                      <a:noFill/>
                    </a:lnT>
                    <a:lnB>
                      <a:noFill/>
                    </a:lnB>
                    <a:solidFill>
                      <a:schemeClr val="bg1"/>
                    </a:solidFill>
                  </a:tcPr>
                </a:tc>
                <a:tc>
                  <a:txBody>
                    <a:bodyPr/>
                    <a:lstStyle/>
                    <a:p>
                      <a:r>
                        <a:rPr lang="en-US" sz="1200" dirty="0"/>
                        <a:t>A meeting with Delio Ramos of CERN was held on 5/8/2024 to discuss the saddle out of position by 0.25 mm on CM03 with respect to the center saddle. Delio agreed to accept the 0.25 mm out of tolerance condition because the cold mass was very close (just under) to its nominal design length. Therefore, it still met the overall cold mass slot length.</a:t>
                      </a:r>
                    </a:p>
                  </a:txBody>
                  <a:tcPr marL="17097" marR="17097" marT="8549" marB="8549" anchor="ctr">
                    <a:lnL>
                      <a:noFill/>
                    </a:lnL>
                    <a:lnR>
                      <a:noFill/>
                    </a:lnR>
                    <a:lnT>
                      <a:noFill/>
                    </a:lnT>
                    <a:lnB>
                      <a:noFill/>
                    </a:lnB>
                    <a:solidFill>
                      <a:schemeClr val="bg1"/>
                    </a:solidFill>
                  </a:tcPr>
                </a:tc>
                <a:extLst>
                  <a:ext uri="{0D108BD9-81ED-4DB2-BD59-A6C34878D82A}">
                    <a16:rowId xmlns:a16="http://schemas.microsoft.com/office/drawing/2014/main" val="1630296049"/>
                  </a:ext>
                </a:extLst>
              </a:tr>
              <a:tr h="394423">
                <a:tc>
                  <a:txBody>
                    <a:bodyPr/>
                    <a:lstStyle/>
                    <a:p>
                      <a:r>
                        <a:rPr lang="en-US" sz="1200" dirty="0">
                          <a:hlinkClick r:id="rId9"/>
                        </a:rPr>
                        <a:t>13649</a:t>
                      </a:r>
                      <a:endParaRPr lang="en-US" sz="1200" dirty="0"/>
                    </a:p>
                  </a:txBody>
                  <a:tcPr marL="17097" marR="17097" marT="8549" marB="8549" anchor="ctr">
                    <a:lnL>
                      <a:noFill/>
                    </a:lnL>
                    <a:lnR>
                      <a:noFill/>
                    </a:lnR>
                    <a:lnT>
                      <a:noFill/>
                    </a:lnT>
                    <a:lnB>
                      <a:noFill/>
                    </a:lnB>
                    <a:solidFill>
                      <a:srgbClr val="E8E8E8"/>
                    </a:solidFill>
                  </a:tcPr>
                </a:tc>
                <a:tc>
                  <a:txBody>
                    <a:bodyPr/>
                    <a:lstStyle/>
                    <a:p>
                      <a:r>
                        <a:rPr lang="en-US" sz="1200" dirty="0"/>
                        <a:t>LMQXFA-03: A crosscheck of the physical RTD location with annotation in the spreadsheet revealed that the order recorded for the CERN RTD is wrong on the spreadsheet. </a:t>
                      </a:r>
                    </a:p>
                  </a:txBody>
                  <a:tcPr marL="17097" marR="17097" marT="8549" marB="8549" anchor="ctr">
                    <a:lnL>
                      <a:noFill/>
                    </a:lnL>
                    <a:lnR>
                      <a:noFill/>
                    </a:lnR>
                    <a:lnT>
                      <a:noFill/>
                    </a:lnT>
                    <a:lnB>
                      <a:noFill/>
                    </a:lnB>
                    <a:solidFill>
                      <a:srgbClr val="E8E8E8"/>
                    </a:solidFill>
                  </a:tcPr>
                </a:tc>
                <a:tc>
                  <a:txBody>
                    <a:bodyPr/>
                    <a:lstStyle/>
                    <a:p>
                      <a:r>
                        <a:rPr lang="en-US" sz="1200" dirty="0"/>
                        <a:t>Wrong notation of location on the electrical checkout spreadsheet during electrical checkout. The floor supervisor will perform an independent verification of the electrical spreadsheet after the RTD wire information is entered by the technician.</a:t>
                      </a:r>
                    </a:p>
                  </a:txBody>
                  <a:tcPr marL="17097" marR="17097" marT="8549" marB="8549" anchor="ctr">
                    <a:lnL>
                      <a:noFill/>
                    </a:lnL>
                    <a:lnR>
                      <a:noFill/>
                    </a:lnR>
                    <a:lnT>
                      <a:noFill/>
                    </a:lnT>
                    <a:lnB>
                      <a:noFill/>
                    </a:lnB>
                    <a:solidFill>
                      <a:srgbClr val="E8E8E8"/>
                    </a:solidFill>
                  </a:tcPr>
                </a:tc>
                <a:extLst>
                  <a:ext uri="{0D108BD9-81ED-4DB2-BD59-A6C34878D82A}">
                    <a16:rowId xmlns:a16="http://schemas.microsoft.com/office/drawing/2014/main" val="3796197019"/>
                  </a:ext>
                </a:extLst>
              </a:tr>
            </a:tbl>
          </a:graphicData>
        </a:graphic>
      </p:graphicFrame>
    </p:spTree>
    <p:extLst>
      <p:ext uri="{BB962C8B-B14F-4D97-AF65-F5344CB8AC3E}">
        <p14:creationId xmlns:p14="http://schemas.microsoft.com/office/powerpoint/2010/main" val="56573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8B6FD52-F4D3-1EEE-7C2B-B13EE97E38FD}"/>
              </a:ext>
            </a:extLst>
          </p:cNvPr>
          <p:cNvSpPr>
            <a:spLocks noGrp="1"/>
          </p:cNvSpPr>
          <p:nvPr>
            <p:ph type="ftr" sz="quarter" idx="3"/>
          </p:nvPr>
        </p:nvSpPr>
        <p:spPr/>
        <p:txBody>
          <a:bodyPr/>
          <a:lstStyle/>
          <a:p>
            <a:r>
              <a:rPr lang="en-US" dirty="0"/>
              <a:t>AUP CM/CA Production Challenges - Oct 7-10, 2024</a:t>
            </a:r>
            <a:endParaRPr lang="en-GB" dirty="0"/>
          </a:p>
        </p:txBody>
      </p:sp>
      <p:sp>
        <p:nvSpPr>
          <p:cNvPr id="2" name="Title 1">
            <a:extLst>
              <a:ext uri="{FF2B5EF4-FFF2-40B4-BE49-F238E27FC236}">
                <a16:creationId xmlns:a16="http://schemas.microsoft.com/office/drawing/2014/main" id="{989A480B-E816-BFF7-1521-7BB5CB095DDD}"/>
              </a:ext>
            </a:extLst>
          </p:cNvPr>
          <p:cNvSpPr>
            <a:spLocks noGrp="1"/>
          </p:cNvSpPr>
          <p:nvPr>
            <p:ph type="title"/>
          </p:nvPr>
        </p:nvSpPr>
        <p:spPr/>
        <p:txBody>
          <a:bodyPr/>
          <a:lstStyle/>
          <a:p>
            <a:r>
              <a:rPr lang="en-US" dirty="0"/>
              <a:t>Cold Mass CM02 – CM05 </a:t>
            </a:r>
            <a:br>
              <a:rPr lang="en-US" dirty="0"/>
            </a:br>
            <a:r>
              <a:rPr lang="en-US" dirty="0"/>
              <a:t>Discrepancy Reports</a:t>
            </a:r>
          </a:p>
        </p:txBody>
      </p:sp>
      <p:graphicFrame>
        <p:nvGraphicFramePr>
          <p:cNvPr id="7" name="Content Placeholder 6">
            <a:extLst>
              <a:ext uri="{FF2B5EF4-FFF2-40B4-BE49-F238E27FC236}">
                <a16:creationId xmlns:a16="http://schemas.microsoft.com/office/drawing/2014/main" id="{D32B8A4A-15DB-881D-149C-F1BF746339C3}"/>
              </a:ext>
            </a:extLst>
          </p:cNvPr>
          <p:cNvGraphicFramePr>
            <a:graphicFrameLocks noGrp="1"/>
          </p:cNvGraphicFramePr>
          <p:nvPr>
            <p:ph idx="1"/>
            <p:extLst>
              <p:ext uri="{D42A27DB-BD31-4B8C-83A1-F6EECF244321}">
                <p14:modId xmlns:p14="http://schemas.microsoft.com/office/powerpoint/2010/main" val="1725690266"/>
              </p:ext>
            </p:extLst>
          </p:nvPr>
        </p:nvGraphicFramePr>
        <p:xfrm>
          <a:off x="0" y="1233684"/>
          <a:ext cx="9087849" cy="5129619"/>
        </p:xfrm>
        <a:graphic>
          <a:graphicData uri="http://schemas.openxmlformats.org/drawingml/2006/table">
            <a:tbl>
              <a:tblPr/>
              <a:tblGrid>
                <a:gridCol w="483402">
                  <a:extLst>
                    <a:ext uri="{9D8B030D-6E8A-4147-A177-3AD203B41FA5}">
                      <a16:colId xmlns:a16="http://schemas.microsoft.com/office/drawing/2014/main" val="885835745"/>
                    </a:ext>
                  </a:extLst>
                </a:gridCol>
                <a:gridCol w="3888432">
                  <a:extLst>
                    <a:ext uri="{9D8B030D-6E8A-4147-A177-3AD203B41FA5}">
                      <a16:colId xmlns:a16="http://schemas.microsoft.com/office/drawing/2014/main" val="1018913136"/>
                    </a:ext>
                  </a:extLst>
                </a:gridCol>
                <a:gridCol w="4716015">
                  <a:extLst>
                    <a:ext uri="{9D8B030D-6E8A-4147-A177-3AD203B41FA5}">
                      <a16:colId xmlns:a16="http://schemas.microsoft.com/office/drawing/2014/main" val="2474873730"/>
                    </a:ext>
                  </a:extLst>
                </a:gridCol>
              </a:tblGrid>
              <a:tr h="340638">
                <a:tc>
                  <a:txBody>
                    <a:bodyPr/>
                    <a:lstStyle/>
                    <a:p>
                      <a:pPr algn="ctr"/>
                      <a:r>
                        <a:rPr lang="en-US" sz="1600" b="1" dirty="0">
                          <a:solidFill>
                            <a:schemeClr val="bg1"/>
                          </a:solidFill>
                        </a:rPr>
                        <a:t>DR#</a:t>
                      </a:r>
                    </a:p>
                  </a:txBody>
                  <a:tcPr marL="32496" marR="32496" marT="16248" marB="16248" anchor="ctr">
                    <a:lnL>
                      <a:noFill/>
                    </a:lnL>
                    <a:lnR>
                      <a:noFill/>
                    </a:lnR>
                    <a:lnT>
                      <a:noFill/>
                    </a:lnT>
                    <a:lnB>
                      <a:noFill/>
                    </a:lnB>
                    <a:solidFill>
                      <a:schemeClr val="bg1">
                        <a:lumMod val="65000"/>
                      </a:schemeClr>
                    </a:solidFill>
                  </a:tcPr>
                </a:tc>
                <a:tc>
                  <a:txBody>
                    <a:bodyPr/>
                    <a:lstStyle/>
                    <a:p>
                      <a:r>
                        <a:rPr lang="en-US" sz="1600" b="1" dirty="0">
                          <a:solidFill>
                            <a:schemeClr val="bg1"/>
                          </a:solidFill>
                        </a:rPr>
                        <a:t>  Cause of Discrepancy</a:t>
                      </a:r>
                    </a:p>
                  </a:txBody>
                  <a:tcPr marL="32496" marR="32496" marT="16248" marB="16248" anchor="ctr">
                    <a:lnL>
                      <a:noFill/>
                    </a:lnL>
                    <a:lnR>
                      <a:noFill/>
                    </a:lnR>
                    <a:lnT>
                      <a:noFill/>
                    </a:lnT>
                    <a:lnB>
                      <a:noFill/>
                    </a:lnB>
                    <a:solidFill>
                      <a:schemeClr val="bg1">
                        <a:lumMod val="65000"/>
                      </a:schemeClr>
                    </a:solidFill>
                  </a:tcPr>
                </a:tc>
                <a:tc>
                  <a:txBody>
                    <a:bodyPr/>
                    <a:lstStyle/>
                    <a:p>
                      <a:r>
                        <a:rPr lang="en-US" sz="1600" b="1" dirty="0">
                          <a:solidFill>
                            <a:schemeClr val="bg1"/>
                          </a:solidFill>
                        </a:rPr>
                        <a:t>Result</a:t>
                      </a:r>
                      <a:endParaRPr lang="en-US" sz="1200" b="1" dirty="0">
                        <a:solidFill>
                          <a:schemeClr val="bg1"/>
                        </a:solidFill>
                      </a:endParaRPr>
                    </a:p>
                  </a:txBody>
                  <a:tcPr marL="32496" marR="32496" marT="16248" marB="16248" anchor="ctr">
                    <a:lnL>
                      <a:noFill/>
                    </a:lnL>
                    <a:lnR>
                      <a:noFill/>
                    </a:lnR>
                    <a:lnT>
                      <a:noFill/>
                    </a:lnT>
                    <a:lnB>
                      <a:noFill/>
                    </a:lnB>
                    <a:solidFill>
                      <a:schemeClr val="bg1">
                        <a:lumMod val="65000"/>
                      </a:schemeClr>
                    </a:solidFill>
                  </a:tcPr>
                </a:tc>
                <a:extLst>
                  <a:ext uri="{0D108BD9-81ED-4DB2-BD59-A6C34878D82A}">
                    <a16:rowId xmlns:a16="http://schemas.microsoft.com/office/drawing/2014/main" val="2636653399"/>
                  </a:ext>
                </a:extLst>
              </a:tr>
              <a:tr h="340638">
                <a:tc>
                  <a:txBody>
                    <a:bodyPr/>
                    <a:lstStyle/>
                    <a:p>
                      <a:r>
                        <a:rPr lang="en-US" sz="1200" dirty="0">
                          <a:hlinkClick r:id="rId2"/>
                        </a:rPr>
                        <a:t>13650</a:t>
                      </a:r>
                      <a:endParaRPr lang="en-US" sz="1200" dirty="0"/>
                    </a:p>
                  </a:txBody>
                  <a:tcPr marL="17097" marR="17097" marT="8549" marB="8549" anchor="ctr">
                    <a:lnL>
                      <a:noFill/>
                    </a:lnL>
                    <a:lnR>
                      <a:noFill/>
                    </a:lnR>
                    <a:lnT>
                      <a:noFill/>
                    </a:lnT>
                    <a:lnB>
                      <a:noFill/>
                    </a:lnB>
                    <a:solidFill>
                      <a:schemeClr val="bg1"/>
                    </a:solidFill>
                  </a:tcPr>
                </a:tc>
                <a:tc>
                  <a:txBody>
                    <a:bodyPr/>
                    <a:lstStyle/>
                    <a:p>
                      <a:r>
                        <a:rPr lang="en-US" sz="1200" dirty="0"/>
                        <a:t>LMQXFA-04: On review of physical sensor installed versus recorded data we found that for CM04 the installed sensor for the return end was removed after electrical checks had been completed and had been replaced with a new sensor and different wiring length. </a:t>
                      </a:r>
                      <a:br>
                        <a:rPr lang="en-US" sz="1200" dirty="0"/>
                      </a:br>
                      <a:r>
                        <a:rPr lang="en-US" sz="1200" dirty="0"/>
                        <a:t>It is unclear at this point if the data recorded last matched the electrical spreadsheet recordings. </a:t>
                      </a:r>
                    </a:p>
                  </a:txBody>
                  <a:tcPr marL="17097" marR="17097" marT="8549" marB="8549" anchor="ctr">
                    <a:lnL>
                      <a:noFill/>
                    </a:lnL>
                    <a:lnR>
                      <a:noFill/>
                    </a:lnR>
                    <a:lnT>
                      <a:noFill/>
                    </a:lnT>
                    <a:lnB>
                      <a:noFill/>
                    </a:lnB>
                    <a:solidFill>
                      <a:schemeClr val="bg1"/>
                    </a:solidFill>
                  </a:tcPr>
                </a:tc>
                <a:tc>
                  <a:txBody>
                    <a:bodyPr/>
                    <a:lstStyle/>
                    <a:p>
                      <a:r>
                        <a:rPr lang="en-US" sz="1200" dirty="0"/>
                        <a:t>We performed measurements and the numbers did change. However, we were able to find a log from July with the correct checkout numbers, which had not been reported previously. The measurements are consistent with the log.</a:t>
                      </a:r>
                    </a:p>
                  </a:txBody>
                  <a:tcPr marL="17097" marR="17097" marT="8549" marB="8549" anchor="ctr">
                    <a:lnL>
                      <a:noFill/>
                    </a:lnL>
                    <a:lnR>
                      <a:noFill/>
                    </a:lnR>
                    <a:lnT>
                      <a:noFill/>
                    </a:lnT>
                    <a:lnB>
                      <a:noFill/>
                    </a:lnB>
                    <a:solidFill>
                      <a:schemeClr val="bg1"/>
                    </a:solidFill>
                  </a:tcPr>
                </a:tc>
                <a:extLst>
                  <a:ext uri="{0D108BD9-81ED-4DB2-BD59-A6C34878D82A}">
                    <a16:rowId xmlns:a16="http://schemas.microsoft.com/office/drawing/2014/main" val="972982250"/>
                  </a:ext>
                </a:extLst>
              </a:tr>
              <a:tr h="7314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hlinkClick r:id="rId3"/>
                        </a:rPr>
                        <a:t>13657</a:t>
                      </a:r>
                      <a:endParaRPr lang="en-US" sz="1200" dirty="0"/>
                    </a:p>
                    <a:p>
                      <a:endParaRPr lang="en-US" sz="1200" dirty="0"/>
                    </a:p>
                  </a:txBody>
                  <a:tcPr marL="17097" marR="17097" marT="8549" marB="8549" anchor="ctr">
                    <a:lnL>
                      <a:noFill/>
                    </a:lnL>
                    <a:lnR>
                      <a:noFill/>
                    </a:lnR>
                    <a:lnT>
                      <a:noFill/>
                    </a:lnT>
                    <a:lnB>
                      <a:noFill/>
                    </a:lnB>
                    <a:solidFill>
                      <a:srgbClr val="E8E8E8"/>
                    </a:solidFill>
                  </a:tcPr>
                </a:tc>
                <a:tc>
                  <a:txBody>
                    <a:bodyPr/>
                    <a:lstStyle/>
                    <a:p>
                      <a:r>
                        <a:rPr lang="en-US" sz="1200" dirty="0"/>
                        <a:t>LMQXFA-05: We found that the RTD location as noted in the checkout 6.4 for MQXFA15 are reversed with the CM05 assembly.</a:t>
                      </a:r>
                    </a:p>
                  </a:txBody>
                  <a:tcPr marL="17097" marR="17097" marT="8549" marB="8549" anchor="ctr">
                    <a:lnL>
                      <a:noFill/>
                    </a:lnL>
                    <a:lnR>
                      <a:noFill/>
                    </a:lnR>
                    <a:lnT>
                      <a:noFill/>
                    </a:lnT>
                    <a:lnB>
                      <a:noFill/>
                    </a:lnB>
                    <a:solidFill>
                      <a:srgbClr val="E8E8E8"/>
                    </a:solidFill>
                  </a:tcPr>
                </a:tc>
                <a:tc>
                  <a:txBody>
                    <a:bodyPr/>
                    <a:lstStyle/>
                    <a:p>
                      <a:r>
                        <a:rPr lang="en-US" sz="1200" dirty="0"/>
                        <a:t>Carrying over from the electrical spreadsheet there was no distinction between </a:t>
                      </a:r>
                      <a:r>
                        <a:rPr lang="en-US" sz="1200" dirty="0" err="1"/>
                        <a:t>Qa</a:t>
                      </a:r>
                      <a:r>
                        <a:rPr lang="en-US" sz="1200" dirty="0"/>
                        <a:t> and </a:t>
                      </a:r>
                      <a:r>
                        <a:rPr lang="en-US" sz="1200" dirty="0" err="1"/>
                        <a:t>Qb</a:t>
                      </a:r>
                      <a:r>
                        <a:rPr lang="en-US" sz="1200" dirty="0"/>
                        <a:t> end, so data was entered incorrectly. Electrical spreadsheet data in step 6.4 was updated.</a:t>
                      </a:r>
                    </a:p>
                  </a:txBody>
                  <a:tcPr marL="17097" marR="17097" marT="8549" marB="8549" anchor="ctr">
                    <a:lnL>
                      <a:noFill/>
                    </a:lnL>
                    <a:lnR>
                      <a:noFill/>
                    </a:lnR>
                    <a:lnT>
                      <a:noFill/>
                    </a:lnT>
                    <a:lnB>
                      <a:noFill/>
                    </a:lnB>
                    <a:solidFill>
                      <a:srgbClr val="E8E8E8"/>
                    </a:solidFill>
                  </a:tcPr>
                </a:tc>
                <a:extLst>
                  <a:ext uri="{0D108BD9-81ED-4DB2-BD59-A6C34878D82A}">
                    <a16:rowId xmlns:a16="http://schemas.microsoft.com/office/drawing/2014/main" val="1221174318"/>
                  </a:ext>
                </a:extLst>
              </a:tr>
              <a:tr h="731425">
                <a:tc>
                  <a:txBody>
                    <a:bodyPr/>
                    <a:lstStyle/>
                    <a:p>
                      <a:r>
                        <a:rPr lang="en-US" sz="1200" dirty="0">
                          <a:hlinkClick r:id="rId4"/>
                        </a:rPr>
                        <a:t>13628</a:t>
                      </a:r>
                      <a:endParaRPr lang="en-US" sz="1200" dirty="0"/>
                    </a:p>
                  </a:txBody>
                  <a:tcPr marL="17097" marR="17097" marT="8549" marB="8549" anchor="ctr">
                    <a:lnL>
                      <a:noFill/>
                    </a:lnL>
                    <a:lnR>
                      <a:noFill/>
                    </a:lnR>
                    <a:lnT>
                      <a:noFill/>
                    </a:lnT>
                    <a:lnB>
                      <a:noFill/>
                    </a:lnB>
                    <a:solidFill>
                      <a:schemeClr val="bg1"/>
                    </a:solidFill>
                  </a:tcPr>
                </a:tc>
                <a:tc>
                  <a:txBody>
                    <a:bodyPr/>
                    <a:lstStyle/>
                    <a:p>
                      <a:r>
                        <a:rPr lang="en-US" sz="1200" dirty="0"/>
                        <a:t>LMQXFA-05: The position of the coils within magnet structure 07b is off centered by 6.7 mm towards the return end. The position of the coils within magnet 15 is 1.5 mm towards the return of the structure. The magnet structures are assembled with the RE facing each other at the center of the cold mass. The tooling used (alignment table) to precisely locate and position the magnets do not have adjustments features. The position of the coils within magnet structure 07b is off centered by 6.7 mm towards the return end. The position of the coils within magnet 15 is 1.5 mm towards the return of the structure. The magnet structures are assembled with the RE facing each other at the center of the cold mass. The tooling used (alignment table) to precisely locate and position the magnets do not have adjustments features.</a:t>
                      </a:r>
                    </a:p>
                  </a:txBody>
                  <a:tcPr marL="17097" marR="17097" marT="8549" marB="8549" anchor="ctr">
                    <a:lnL>
                      <a:noFill/>
                    </a:lnL>
                    <a:lnR>
                      <a:noFill/>
                    </a:lnR>
                    <a:lnT>
                      <a:noFill/>
                    </a:lnT>
                    <a:lnB>
                      <a:noFill/>
                    </a:lnB>
                    <a:solidFill>
                      <a:schemeClr val="bg1"/>
                    </a:solidFill>
                  </a:tcPr>
                </a:tc>
                <a:tc>
                  <a:txBody>
                    <a:bodyPr/>
                    <a:lstStyle/>
                    <a:p>
                      <a:r>
                        <a:rPr lang="en-US" sz="1200" dirty="0"/>
                        <a:t>Magnets 7b and 15 are on the alignment table with the beam tube and heat exchange pipes installed. Magnets are supported with roll-over rings which have several mm of gap on both sides of the rings. Using the magnet lifting beam, unload magnet 7b without lifting. Use pry bars on each side of the roll-over ring(s) and move magnet 7b approximately 5 mm away from magnet 15. Measure MCS and repeat metrology measurements.</a:t>
                      </a:r>
                    </a:p>
                  </a:txBody>
                  <a:tcPr marL="17097" marR="17097" marT="8549" marB="8549" anchor="ctr">
                    <a:lnL>
                      <a:noFill/>
                    </a:lnL>
                    <a:lnR>
                      <a:noFill/>
                    </a:lnR>
                    <a:lnT>
                      <a:noFill/>
                    </a:lnT>
                    <a:lnB>
                      <a:noFill/>
                    </a:lnB>
                    <a:solidFill>
                      <a:schemeClr val="bg1"/>
                    </a:solidFill>
                  </a:tcPr>
                </a:tc>
                <a:extLst>
                  <a:ext uri="{0D108BD9-81ED-4DB2-BD59-A6C34878D82A}">
                    <a16:rowId xmlns:a16="http://schemas.microsoft.com/office/drawing/2014/main" val="2643530901"/>
                  </a:ext>
                </a:extLst>
              </a:tr>
            </a:tbl>
          </a:graphicData>
        </a:graphic>
      </p:graphicFrame>
      <p:sp>
        <p:nvSpPr>
          <p:cNvPr id="4" name="Slide Number Placeholder 3">
            <a:extLst>
              <a:ext uri="{FF2B5EF4-FFF2-40B4-BE49-F238E27FC236}">
                <a16:creationId xmlns:a16="http://schemas.microsoft.com/office/drawing/2014/main" id="{DFF6564E-5745-778F-850F-2CF555FF4F7A}"/>
              </a:ext>
            </a:extLst>
          </p:cNvPr>
          <p:cNvSpPr>
            <a:spLocks noGrp="1"/>
          </p:cNvSpPr>
          <p:nvPr>
            <p:ph type="sldNum" sz="quarter" idx="12"/>
          </p:nvPr>
        </p:nvSpPr>
        <p:spPr/>
        <p:txBody>
          <a:bodyPr/>
          <a:lstStyle/>
          <a:p>
            <a:fld id="{BFDCA1C4-9514-7B4F-976F-D92F7E296653}" type="slidenum">
              <a:rPr lang="fr-FR" smtClean="0"/>
              <a:pPr/>
              <a:t>15</a:t>
            </a:fld>
            <a:endParaRPr lang="fr-FR" dirty="0"/>
          </a:p>
        </p:txBody>
      </p:sp>
    </p:spTree>
    <p:extLst>
      <p:ext uri="{BB962C8B-B14F-4D97-AF65-F5344CB8AC3E}">
        <p14:creationId xmlns:p14="http://schemas.microsoft.com/office/powerpoint/2010/main" val="60994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568B2-FCF7-133C-1C30-FF87F45CD749}"/>
              </a:ext>
            </a:extLst>
          </p:cNvPr>
          <p:cNvSpPr>
            <a:spLocks noGrp="1"/>
          </p:cNvSpPr>
          <p:nvPr>
            <p:ph type="title"/>
          </p:nvPr>
        </p:nvSpPr>
        <p:spPr/>
        <p:txBody>
          <a:bodyPr/>
          <a:lstStyle/>
          <a:p>
            <a:r>
              <a:rPr lang="en-US" dirty="0"/>
              <a:t>CA02 Capillary Stand Off, DR13526</a:t>
            </a:r>
          </a:p>
        </p:txBody>
      </p:sp>
      <p:sp>
        <p:nvSpPr>
          <p:cNvPr id="4" name="Slide Number Placeholder 3">
            <a:extLst>
              <a:ext uri="{FF2B5EF4-FFF2-40B4-BE49-F238E27FC236}">
                <a16:creationId xmlns:a16="http://schemas.microsoft.com/office/drawing/2014/main" id="{59D9CB64-5AC4-7EC8-C7D7-13B8CC280CC5}"/>
              </a:ext>
            </a:extLst>
          </p:cNvPr>
          <p:cNvSpPr>
            <a:spLocks noGrp="1"/>
          </p:cNvSpPr>
          <p:nvPr>
            <p:ph type="sldNum" sz="quarter" idx="12"/>
          </p:nvPr>
        </p:nvSpPr>
        <p:spPr/>
        <p:txBody>
          <a:bodyPr/>
          <a:lstStyle/>
          <a:p>
            <a:fld id="{BFDCA1C4-9514-7B4F-976F-D92F7E296653}" type="slidenum">
              <a:rPr lang="fr-FR" smtClean="0"/>
              <a:pPr/>
              <a:t>16</a:t>
            </a:fld>
            <a:endParaRPr lang="fr-FR" dirty="0"/>
          </a:p>
        </p:txBody>
      </p:sp>
      <p:sp>
        <p:nvSpPr>
          <p:cNvPr id="5" name="Footer Placeholder 4">
            <a:extLst>
              <a:ext uri="{FF2B5EF4-FFF2-40B4-BE49-F238E27FC236}">
                <a16:creationId xmlns:a16="http://schemas.microsoft.com/office/drawing/2014/main" id="{F7534911-29FF-ADF6-6EAE-438F77DDFB24}"/>
              </a:ext>
            </a:extLst>
          </p:cNvPr>
          <p:cNvSpPr>
            <a:spLocks noGrp="1"/>
          </p:cNvSpPr>
          <p:nvPr>
            <p:ph type="ftr" sz="quarter" idx="3"/>
          </p:nvPr>
        </p:nvSpPr>
        <p:spPr/>
        <p:txBody>
          <a:bodyPr/>
          <a:lstStyle/>
          <a:p>
            <a:r>
              <a:rPr lang="en-US" dirty="0"/>
              <a:t>AUP CM/CA Production Challenges - Oct 7-10, 2024</a:t>
            </a:r>
            <a:endParaRPr lang="en-GB" dirty="0"/>
          </a:p>
        </p:txBody>
      </p:sp>
      <p:pic>
        <p:nvPicPr>
          <p:cNvPr id="8" name="Content Placeholder 5">
            <a:extLst>
              <a:ext uri="{FF2B5EF4-FFF2-40B4-BE49-F238E27FC236}">
                <a16:creationId xmlns:a16="http://schemas.microsoft.com/office/drawing/2014/main" id="{6FBBC126-8067-AC76-0E25-010B981379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31952" y="1375549"/>
            <a:ext cx="4076270" cy="3057203"/>
          </a:xfrm>
          <a:prstGeom prst="rect">
            <a:avLst/>
          </a:prstGeom>
        </p:spPr>
      </p:pic>
      <p:sp>
        <p:nvSpPr>
          <p:cNvPr id="9" name="TextBox 8">
            <a:extLst>
              <a:ext uri="{FF2B5EF4-FFF2-40B4-BE49-F238E27FC236}">
                <a16:creationId xmlns:a16="http://schemas.microsoft.com/office/drawing/2014/main" id="{F11EF93A-F264-7EB1-C2AA-C61575859853}"/>
              </a:ext>
            </a:extLst>
          </p:cNvPr>
          <p:cNvSpPr txBox="1"/>
          <p:nvPr/>
        </p:nvSpPr>
        <p:spPr>
          <a:xfrm>
            <a:off x="6108673" y="3923764"/>
            <a:ext cx="2758127" cy="369332"/>
          </a:xfrm>
          <a:prstGeom prst="rect">
            <a:avLst/>
          </a:prstGeom>
          <a:solidFill>
            <a:schemeClr val="bg1">
              <a:lumMod val="65000"/>
            </a:schemeClr>
          </a:solidFill>
        </p:spPr>
        <p:txBody>
          <a:bodyPr wrap="none" rtlCol="0">
            <a:spAutoFit/>
          </a:bodyPr>
          <a:lstStyle/>
          <a:p>
            <a:r>
              <a:rPr lang="en-US" dirty="0">
                <a:solidFill>
                  <a:srgbClr val="FFCC00"/>
                </a:solidFill>
              </a:rPr>
              <a:t>CA02 Capillary Stand Off</a:t>
            </a:r>
          </a:p>
        </p:txBody>
      </p:sp>
      <p:sp>
        <p:nvSpPr>
          <p:cNvPr id="11" name="Content Placeholder 10">
            <a:extLst>
              <a:ext uri="{FF2B5EF4-FFF2-40B4-BE49-F238E27FC236}">
                <a16:creationId xmlns:a16="http://schemas.microsoft.com/office/drawing/2014/main" id="{422E44D2-1D15-F442-B367-D8E8AFD82001}"/>
              </a:ext>
            </a:extLst>
          </p:cNvPr>
          <p:cNvSpPr>
            <a:spLocks noGrp="1"/>
          </p:cNvSpPr>
          <p:nvPr>
            <p:ph idx="1"/>
          </p:nvPr>
        </p:nvSpPr>
        <p:spPr>
          <a:xfrm>
            <a:off x="612000" y="1219201"/>
            <a:ext cx="3960000" cy="4010000"/>
          </a:xfrm>
        </p:spPr>
        <p:txBody>
          <a:bodyPr>
            <a:normAutofit fontScale="77500" lnSpcReduction="20000"/>
          </a:bodyPr>
          <a:lstStyle/>
          <a:p>
            <a:pPr>
              <a:lnSpc>
                <a:spcPct val="115000"/>
              </a:lnSpc>
            </a:pPr>
            <a:r>
              <a:rPr lang="en-US" dirty="0"/>
              <a:t>The capillary tube flange was reworked on both ends, shortening the T, creating an interference with the capillary tube forming tooling, resulting in the capillary tube contacting the thermal shield.</a:t>
            </a:r>
          </a:p>
          <a:p>
            <a:pPr>
              <a:lnSpc>
                <a:spcPct val="115000"/>
              </a:lnSpc>
            </a:pPr>
            <a:r>
              <a:rPr lang="en-US" dirty="0"/>
              <a:t>Used Araldite1580 (green putty) to attach G-11 stand off from the thermal shield.</a:t>
            </a:r>
          </a:p>
          <a:p>
            <a:pPr>
              <a:lnSpc>
                <a:spcPct val="90000"/>
              </a:lnSpc>
            </a:pPr>
            <a:endParaRPr lang="en-US" dirty="0"/>
          </a:p>
          <a:p>
            <a:endParaRPr lang="en-US" dirty="0"/>
          </a:p>
        </p:txBody>
      </p:sp>
    </p:spTree>
    <p:extLst>
      <p:ext uri="{BB962C8B-B14F-4D97-AF65-F5344CB8AC3E}">
        <p14:creationId xmlns:p14="http://schemas.microsoft.com/office/powerpoint/2010/main" val="140987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30237-1DD7-5F94-DACE-C6035179BE5D}"/>
              </a:ext>
            </a:extLst>
          </p:cNvPr>
          <p:cNvSpPr>
            <a:spLocks noGrp="1"/>
          </p:cNvSpPr>
          <p:nvPr>
            <p:ph type="title"/>
          </p:nvPr>
        </p:nvSpPr>
        <p:spPr/>
        <p:txBody>
          <a:bodyPr/>
          <a:lstStyle/>
          <a:p>
            <a:r>
              <a:rPr lang="en-US" sz="2800" dirty="0"/>
              <a:t>CA02 Thermal Shield Out of Position</a:t>
            </a:r>
            <a:br>
              <a:rPr lang="en-US" sz="2800" dirty="0"/>
            </a:br>
            <a:r>
              <a:rPr lang="en-US" sz="2800" dirty="0"/>
              <a:t>  Lessons Learned, DR13552</a:t>
            </a:r>
            <a:endParaRPr lang="en-US" dirty="0"/>
          </a:p>
        </p:txBody>
      </p:sp>
      <p:sp>
        <p:nvSpPr>
          <p:cNvPr id="4" name="Slide Number Placeholder 3">
            <a:extLst>
              <a:ext uri="{FF2B5EF4-FFF2-40B4-BE49-F238E27FC236}">
                <a16:creationId xmlns:a16="http://schemas.microsoft.com/office/drawing/2014/main" id="{EA46447C-52DB-A239-9DB9-75E0B351A5B2}"/>
              </a:ext>
            </a:extLst>
          </p:cNvPr>
          <p:cNvSpPr>
            <a:spLocks noGrp="1"/>
          </p:cNvSpPr>
          <p:nvPr>
            <p:ph type="sldNum" sz="quarter" idx="12"/>
          </p:nvPr>
        </p:nvSpPr>
        <p:spPr/>
        <p:txBody>
          <a:bodyPr/>
          <a:lstStyle/>
          <a:p>
            <a:fld id="{BFDCA1C4-9514-7B4F-976F-D92F7E296653}" type="slidenum">
              <a:rPr lang="fr-FR" smtClean="0"/>
              <a:pPr/>
              <a:t>17</a:t>
            </a:fld>
            <a:endParaRPr lang="fr-FR" dirty="0"/>
          </a:p>
        </p:txBody>
      </p:sp>
      <p:sp>
        <p:nvSpPr>
          <p:cNvPr id="5" name="Footer Placeholder 4">
            <a:extLst>
              <a:ext uri="{FF2B5EF4-FFF2-40B4-BE49-F238E27FC236}">
                <a16:creationId xmlns:a16="http://schemas.microsoft.com/office/drawing/2014/main" id="{CAFB9830-1639-4C45-0DE3-4C756B920D6D}"/>
              </a:ext>
            </a:extLst>
          </p:cNvPr>
          <p:cNvSpPr>
            <a:spLocks noGrp="1"/>
          </p:cNvSpPr>
          <p:nvPr>
            <p:ph type="ftr" sz="quarter" idx="3"/>
          </p:nvPr>
        </p:nvSpPr>
        <p:spPr/>
        <p:txBody>
          <a:bodyPr/>
          <a:lstStyle/>
          <a:p>
            <a:r>
              <a:rPr lang="en-US"/>
              <a:t>AUP CM/CA Production Challenges - Oct 7-10, 2024</a:t>
            </a:r>
            <a:endParaRPr lang="en-GB" dirty="0"/>
          </a:p>
        </p:txBody>
      </p:sp>
      <p:sp>
        <p:nvSpPr>
          <p:cNvPr id="9" name="Content Placeholder 8">
            <a:extLst>
              <a:ext uri="{FF2B5EF4-FFF2-40B4-BE49-F238E27FC236}">
                <a16:creationId xmlns:a16="http://schemas.microsoft.com/office/drawing/2014/main" id="{D6908192-B68C-EA95-4F8C-3CE78940A2E6}"/>
              </a:ext>
            </a:extLst>
          </p:cNvPr>
          <p:cNvSpPr>
            <a:spLocks noGrp="1"/>
          </p:cNvSpPr>
          <p:nvPr>
            <p:ph idx="1"/>
          </p:nvPr>
        </p:nvSpPr>
        <p:spPr>
          <a:xfrm>
            <a:off x="612000" y="1219200"/>
            <a:ext cx="3599960" cy="4906963"/>
          </a:xfrm>
        </p:spPr>
        <p:txBody>
          <a:bodyPr>
            <a:normAutofit fontScale="92500" lnSpcReduction="20000"/>
          </a:bodyPr>
          <a:lstStyle/>
          <a:p>
            <a:r>
              <a:rPr lang="en-US" dirty="0"/>
              <a:t>Thermal shield is located 4.5-5 mm too far towards the Non-IP end such that the thermal shield support pieces cannot be installed at the fixed support post.</a:t>
            </a:r>
          </a:p>
          <a:p>
            <a:r>
              <a:rPr lang="en-US" dirty="0"/>
              <a:t>Root cause: During setup, incorrect holes used on bracket to locate thermal shield.</a:t>
            </a:r>
          </a:p>
          <a:p>
            <a:r>
              <a:rPr lang="en-US" dirty="0"/>
              <a:t>New support piece fabricated.</a:t>
            </a:r>
          </a:p>
        </p:txBody>
      </p:sp>
      <p:pic>
        <p:nvPicPr>
          <p:cNvPr id="10" name="Picture 9">
            <a:extLst>
              <a:ext uri="{FF2B5EF4-FFF2-40B4-BE49-F238E27FC236}">
                <a16:creationId xmlns:a16="http://schemas.microsoft.com/office/drawing/2014/main" id="{8611EB72-FD24-C9A7-968B-45C6C475C774}"/>
              </a:ext>
            </a:extLst>
          </p:cNvPr>
          <p:cNvPicPr>
            <a:picLocks noChangeAspect="1"/>
          </p:cNvPicPr>
          <p:nvPr/>
        </p:nvPicPr>
        <p:blipFill>
          <a:blip r:embed="rId2"/>
          <a:stretch>
            <a:fillRect/>
          </a:stretch>
        </p:blipFill>
        <p:spPr>
          <a:xfrm>
            <a:off x="5333949" y="1389048"/>
            <a:ext cx="2838450" cy="2190750"/>
          </a:xfrm>
          <a:prstGeom prst="rect">
            <a:avLst/>
          </a:prstGeom>
        </p:spPr>
      </p:pic>
      <p:pic>
        <p:nvPicPr>
          <p:cNvPr id="11" name="Picture 10">
            <a:extLst>
              <a:ext uri="{FF2B5EF4-FFF2-40B4-BE49-F238E27FC236}">
                <a16:creationId xmlns:a16="http://schemas.microsoft.com/office/drawing/2014/main" id="{0644560A-2903-9525-4448-524F7E10C92A}"/>
              </a:ext>
            </a:extLst>
          </p:cNvPr>
          <p:cNvPicPr>
            <a:picLocks noChangeAspect="1"/>
          </p:cNvPicPr>
          <p:nvPr/>
        </p:nvPicPr>
        <p:blipFill>
          <a:blip r:embed="rId3"/>
          <a:stretch>
            <a:fillRect/>
          </a:stretch>
        </p:blipFill>
        <p:spPr>
          <a:xfrm>
            <a:off x="5375888" y="4146010"/>
            <a:ext cx="2796512" cy="2095246"/>
          </a:xfrm>
          <a:prstGeom prst="rect">
            <a:avLst/>
          </a:prstGeom>
        </p:spPr>
      </p:pic>
      <p:cxnSp>
        <p:nvCxnSpPr>
          <p:cNvPr id="13" name="Straight Arrow Connector 12">
            <a:extLst>
              <a:ext uri="{FF2B5EF4-FFF2-40B4-BE49-F238E27FC236}">
                <a16:creationId xmlns:a16="http://schemas.microsoft.com/office/drawing/2014/main" id="{4D675C33-0A11-FB33-3A9C-668108CE371F}"/>
              </a:ext>
            </a:extLst>
          </p:cNvPr>
          <p:cNvCxnSpPr>
            <a:cxnSpLocks/>
          </p:cNvCxnSpPr>
          <p:nvPr/>
        </p:nvCxnSpPr>
        <p:spPr>
          <a:xfrm flipV="1">
            <a:off x="3768113" y="5157192"/>
            <a:ext cx="1523967" cy="216024"/>
          </a:xfrm>
          <a:prstGeom prst="straightConnector1">
            <a:avLst/>
          </a:prstGeom>
          <a:ln w="38100">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0E6133DD-0F7B-487F-5D5B-560DEA4ACA51}"/>
              </a:ext>
            </a:extLst>
          </p:cNvPr>
          <p:cNvCxnSpPr>
            <a:cxnSpLocks/>
          </p:cNvCxnSpPr>
          <p:nvPr/>
        </p:nvCxnSpPr>
        <p:spPr>
          <a:xfrm flipV="1">
            <a:off x="3944137" y="3429000"/>
            <a:ext cx="1275935" cy="534353"/>
          </a:xfrm>
          <a:prstGeom prst="straightConnector1">
            <a:avLst/>
          </a:prstGeom>
          <a:ln w="38100">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4512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258FF-2EC2-F94C-F4ED-7522AB4B8138}"/>
              </a:ext>
            </a:extLst>
          </p:cNvPr>
          <p:cNvSpPr>
            <a:spLocks noGrp="1"/>
          </p:cNvSpPr>
          <p:nvPr>
            <p:ph type="title"/>
          </p:nvPr>
        </p:nvSpPr>
        <p:spPr/>
        <p:txBody>
          <a:bodyPr/>
          <a:lstStyle/>
          <a:p>
            <a:r>
              <a:rPr lang="en-US" sz="2800" dirty="0"/>
              <a:t>CA02 IFS Head to Flange </a:t>
            </a:r>
            <a:r>
              <a:rPr lang="en-US" dirty="0"/>
              <a:t>M</a:t>
            </a:r>
            <a:r>
              <a:rPr lang="en-US" sz="2800" dirty="0"/>
              <a:t>isalignment DR13575, DR 13584</a:t>
            </a:r>
            <a:endParaRPr lang="en-US" dirty="0"/>
          </a:p>
        </p:txBody>
      </p:sp>
      <p:pic>
        <p:nvPicPr>
          <p:cNvPr id="6" name="Content Placeholder 5">
            <a:extLst>
              <a:ext uri="{FF2B5EF4-FFF2-40B4-BE49-F238E27FC236}">
                <a16:creationId xmlns:a16="http://schemas.microsoft.com/office/drawing/2014/main" id="{4489EFC2-25CF-05D3-9066-8E62B99199D7}"/>
              </a:ext>
            </a:extLst>
          </p:cNvPr>
          <p:cNvPicPr>
            <a:picLocks noGrp="1" noChangeAspect="1"/>
          </p:cNvPicPr>
          <p:nvPr>
            <p:ph idx="1"/>
          </p:nvPr>
        </p:nvPicPr>
        <p:blipFill>
          <a:blip r:embed="rId2"/>
          <a:stretch>
            <a:fillRect/>
          </a:stretch>
        </p:blipFill>
        <p:spPr>
          <a:xfrm>
            <a:off x="5220072" y="1124744"/>
            <a:ext cx="3680222" cy="4906963"/>
          </a:xfrm>
          <a:prstGeom prst="rect">
            <a:avLst/>
          </a:prstGeom>
        </p:spPr>
      </p:pic>
      <p:sp>
        <p:nvSpPr>
          <p:cNvPr id="4" name="Slide Number Placeholder 3">
            <a:extLst>
              <a:ext uri="{FF2B5EF4-FFF2-40B4-BE49-F238E27FC236}">
                <a16:creationId xmlns:a16="http://schemas.microsoft.com/office/drawing/2014/main" id="{54229205-3295-90CC-434D-08C9B1309F1B}"/>
              </a:ext>
            </a:extLst>
          </p:cNvPr>
          <p:cNvSpPr>
            <a:spLocks noGrp="1"/>
          </p:cNvSpPr>
          <p:nvPr>
            <p:ph type="sldNum" sz="quarter" idx="12"/>
          </p:nvPr>
        </p:nvSpPr>
        <p:spPr/>
        <p:txBody>
          <a:bodyPr/>
          <a:lstStyle/>
          <a:p>
            <a:fld id="{BFDCA1C4-9514-7B4F-976F-D92F7E296653}" type="slidenum">
              <a:rPr lang="fr-FR" smtClean="0"/>
              <a:pPr/>
              <a:t>18</a:t>
            </a:fld>
            <a:endParaRPr lang="fr-FR" dirty="0"/>
          </a:p>
        </p:txBody>
      </p:sp>
      <p:sp>
        <p:nvSpPr>
          <p:cNvPr id="5" name="Footer Placeholder 4">
            <a:extLst>
              <a:ext uri="{FF2B5EF4-FFF2-40B4-BE49-F238E27FC236}">
                <a16:creationId xmlns:a16="http://schemas.microsoft.com/office/drawing/2014/main" id="{1ABF94CA-C345-BD88-4EAB-E12A8752B40C}"/>
              </a:ext>
            </a:extLst>
          </p:cNvPr>
          <p:cNvSpPr>
            <a:spLocks noGrp="1"/>
          </p:cNvSpPr>
          <p:nvPr>
            <p:ph type="ftr" sz="quarter" idx="3"/>
          </p:nvPr>
        </p:nvSpPr>
        <p:spPr/>
        <p:txBody>
          <a:bodyPr/>
          <a:lstStyle/>
          <a:p>
            <a:r>
              <a:rPr lang="en-US"/>
              <a:t>AUP CM/CA Production Challenges - Oct 7-10, 2024</a:t>
            </a:r>
            <a:endParaRPr lang="en-GB" dirty="0"/>
          </a:p>
        </p:txBody>
      </p:sp>
      <p:sp>
        <p:nvSpPr>
          <p:cNvPr id="3" name="TextBox 2">
            <a:extLst>
              <a:ext uri="{FF2B5EF4-FFF2-40B4-BE49-F238E27FC236}">
                <a16:creationId xmlns:a16="http://schemas.microsoft.com/office/drawing/2014/main" id="{88F484EB-3B87-C724-C3DC-C5A7C39A3B02}"/>
              </a:ext>
            </a:extLst>
          </p:cNvPr>
          <p:cNvSpPr txBox="1"/>
          <p:nvPr/>
        </p:nvSpPr>
        <p:spPr>
          <a:xfrm>
            <a:off x="7076589" y="5360060"/>
            <a:ext cx="1184940" cy="369332"/>
          </a:xfrm>
          <a:prstGeom prst="rect">
            <a:avLst/>
          </a:prstGeom>
          <a:noFill/>
        </p:spPr>
        <p:txBody>
          <a:bodyPr wrap="none" rtlCol="0">
            <a:spAutoFit/>
          </a:bodyPr>
          <a:lstStyle/>
          <a:p>
            <a:r>
              <a:rPr lang="en-US" dirty="0">
                <a:solidFill>
                  <a:srgbClr val="FFCC00"/>
                </a:solidFill>
              </a:rPr>
              <a:t>CA02 IFS</a:t>
            </a:r>
          </a:p>
        </p:txBody>
      </p:sp>
      <p:sp>
        <p:nvSpPr>
          <p:cNvPr id="7" name="Content Placeholder 10">
            <a:extLst>
              <a:ext uri="{FF2B5EF4-FFF2-40B4-BE49-F238E27FC236}">
                <a16:creationId xmlns:a16="http://schemas.microsoft.com/office/drawing/2014/main" id="{F24CE300-9EA2-EBE0-2899-77DB0140537E}"/>
              </a:ext>
            </a:extLst>
          </p:cNvPr>
          <p:cNvSpPr txBox="1">
            <a:spLocks/>
          </p:cNvSpPr>
          <p:nvPr/>
        </p:nvSpPr>
        <p:spPr>
          <a:xfrm>
            <a:off x="612000" y="1219200"/>
            <a:ext cx="4248032" cy="5018111"/>
          </a:xfrm>
          <a:prstGeom prst="rect">
            <a:avLst/>
          </a:prstGeom>
        </p:spPr>
        <p:txBody>
          <a:bodyPr vert="horz" lIns="0" tIns="0" rIns="0" bIns="0" rtlCol="0">
            <a:normAutofit fontScale="62500" lnSpcReduction="20000"/>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5000"/>
              </a:lnSpc>
            </a:pPr>
            <a:r>
              <a:rPr lang="en-US" dirty="0"/>
              <a:t>Root cause: IFS Assembly was cut at weld due to incorrect wiring.</a:t>
            </a:r>
          </a:p>
          <a:p>
            <a:pPr>
              <a:lnSpc>
                <a:spcPct val="115000"/>
              </a:lnSpc>
            </a:pPr>
            <a:r>
              <a:rPr lang="en-US" dirty="0"/>
              <a:t>Corrective action: Wiring schematics were adjusted to correctly illustrate the orientation of the wiring. </a:t>
            </a:r>
          </a:p>
          <a:p>
            <a:pPr>
              <a:lnSpc>
                <a:spcPct val="115000"/>
              </a:lnSpc>
            </a:pPr>
            <a:r>
              <a:rPr lang="en-US" dirty="0"/>
              <a:t>Made wire solder connections using new IFS head and welded in place.</a:t>
            </a:r>
          </a:p>
          <a:p>
            <a:pPr>
              <a:lnSpc>
                <a:spcPct val="115000"/>
              </a:lnSpc>
            </a:pPr>
            <a:r>
              <a:rPr lang="en-US" dirty="0"/>
              <a:t>After welding there was a misalignment of the new IFS and the existing lower flange that was slightly distorted from the original weld.</a:t>
            </a:r>
          </a:p>
          <a:p>
            <a:pPr>
              <a:lnSpc>
                <a:spcPct val="115000"/>
              </a:lnSpc>
            </a:pPr>
            <a:r>
              <a:rPr lang="en-US" dirty="0"/>
              <a:t>The issue meets requirements of ASME B&amp;PV Code Sect. VIII div.2 and can be operational at FNAL, however, it does not meet ISO requirements and escalated to an NCR (LHC-QQXFA-QN-0012 (ver.1).</a:t>
            </a:r>
          </a:p>
          <a:p>
            <a:endParaRPr lang="en-US" dirty="0"/>
          </a:p>
        </p:txBody>
      </p:sp>
    </p:spTree>
    <p:extLst>
      <p:ext uri="{BB962C8B-B14F-4D97-AF65-F5344CB8AC3E}">
        <p14:creationId xmlns:p14="http://schemas.microsoft.com/office/powerpoint/2010/main" val="4273558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6AC882B-7FB3-FAF5-7387-B41EB88D9D40}"/>
              </a:ext>
            </a:extLst>
          </p:cNvPr>
          <p:cNvSpPr>
            <a:spLocks noGrp="1"/>
          </p:cNvSpPr>
          <p:nvPr>
            <p:ph type="ftr" sz="quarter" idx="3"/>
          </p:nvPr>
        </p:nvSpPr>
        <p:spPr/>
        <p:txBody>
          <a:bodyPr/>
          <a:lstStyle/>
          <a:p>
            <a:r>
              <a:rPr lang="en-US" dirty="0"/>
              <a:t>AUP CM/CA Production Challenges - Oct 7-10, 2024</a:t>
            </a:r>
            <a:endParaRPr lang="en-GB" dirty="0"/>
          </a:p>
        </p:txBody>
      </p:sp>
      <p:sp>
        <p:nvSpPr>
          <p:cNvPr id="2" name="Title 1">
            <a:extLst>
              <a:ext uri="{FF2B5EF4-FFF2-40B4-BE49-F238E27FC236}">
                <a16:creationId xmlns:a16="http://schemas.microsoft.com/office/drawing/2014/main" id="{8FF52CEC-209B-E295-8BE0-7CEC11EACE2A}"/>
              </a:ext>
            </a:extLst>
          </p:cNvPr>
          <p:cNvSpPr>
            <a:spLocks noGrp="1"/>
          </p:cNvSpPr>
          <p:nvPr>
            <p:ph type="title"/>
          </p:nvPr>
        </p:nvSpPr>
        <p:spPr/>
        <p:txBody>
          <a:bodyPr/>
          <a:lstStyle/>
          <a:p>
            <a:r>
              <a:rPr lang="en-US" dirty="0"/>
              <a:t>Cryostat Assembly CA02 &amp; CA03 </a:t>
            </a:r>
            <a:br>
              <a:rPr lang="en-US" dirty="0"/>
            </a:br>
            <a:r>
              <a:rPr lang="en-US" dirty="0"/>
              <a:t>Discrepancy Reports</a:t>
            </a:r>
          </a:p>
        </p:txBody>
      </p:sp>
      <p:graphicFrame>
        <p:nvGraphicFramePr>
          <p:cNvPr id="6" name="Content Placeholder 5">
            <a:extLst>
              <a:ext uri="{FF2B5EF4-FFF2-40B4-BE49-F238E27FC236}">
                <a16:creationId xmlns:a16="http://schemas.microsoft.com/office/drawing/2014/main" id="{8B0C6CE0-A683-3437-7711-1C63D6EF6314}"/>
              </a:ext>
            </a:extLst>
          </p:cNvPr>
          <p:cNvGraphicFramePr>
            <a:graphicFrameLocks noGrp="1"/>
          </p:cNvGraphicFramePr>
          <p:nvPr>
            <p:ph idx="1"/>
            <p:extLst>
              <p:ext uri="{D42A27DB-BD31-4B8C-83A1-F6EECF244321}">
                <p14:modId xmlns:p14="http://schemas.microsoft.com/office/powerpoint/2010/main" val="3375761458"/>
              </p:ext>
            </p:extLst>
          </p:nvPr>
        </p:nvGraphicFramePr>
        <p:xfrm>
          <a:off x="72812" y="620688"/>
          <a:ext cx="8973987" cy="6163279"/>
        </p:xfrm>
        <a:graphic>
          <a:graphicData uri="http://schemas.openxmlformats.org/drawingml/2006/table">
            <a:tbl>
              <a:tblPr/>
              <a:tblGrid>
                <a:gridCol w="682764">
                  <a:extLst>
                    <a:ext uri="{9D8B030D-6E8A-4147-A177-3AD203B41FA5}">
                      <a16:colId xmlns:a16="http://schemas.microsoft.com/office/drawing/2014/main" val="1400785184"/>
                    </a:ext>
                  </a:extLst>
                </a:gridCol>
                <a:gridCol w="4968552">
                  <a:extLst>
                    <a:ext uri="{9D8B030D-6E8A-4147-A177-3AD203B41FA5}">
                      <a16:colId xmlns:a16="http://schemas.microsoft.com/office/drawing/2014/main" val="1325317523"/>
                    </a:ext>
                  </a:extLst>
                </a:gridCol>
                <a:gridCol w="3322671">
                  <a:extLst>
                    <a:ext uri="{9D8B030D-6E8A-4147-A177-3AD203B41FA5}">
                      <a16:colId xmlns:a16="http://schemas.microsoft.com/office/drawing/2014/main" val="3483984324"/>
                    </a:ext>
                  </a:extLst>
                </a:gridCol>
              </a:tblGrid>
              <a:tr h="419542">
                <a:tc>
                  <a:txBody>
                    <a:bodyPr/>
                    <a:lstStyle/>
                    <a:p>
                      <a:pPr algn="ctr"/>
                      <a:r>
                        <a:rPr lang="en-US" sz="1600" b="1" dirty="0">
                          <a:solidFill>
                            <a:schemeClr val="bg1"/>
                          </a:solidFill>
                        </a:rPr>
                        <a:t>DR#</a:t>
                      </a:r>
                    </a:p>
                  </a:txBody>
                  <a:tcPr marL="32496" marR="32496" marT="16248" marB="16248" anchor="ctr">
                    <a:lnL>
                      <a:noFill/>
                    </a:lnL>
                    <a:lnR>
                      <a:noFill/>
                    </a:lnR>
                    <a:lnT>
                      <a:noFill/>
                    </a:lnT>
                    <a:lnB>
                      <a:noFill/>
                    </a:lnB>
                    <a:solidFill>
                      <a:schemeClr val="bg1">
                        <a:lumMod val="65000"/>
                      </a:schemeClr>
                    </a:solidFill>
                  </a:tcPr>
                </a:tc>
                <a:tc>
                  <a:txBody>
                    <a:bodyPr/>
                    <a:lstStyle/>
                    <a:p>
                      <a:r>
                        <a:rPr lang="en-US" sz="1600" b="1" dirty="0">
                          <a:solidFill>
                            <a:schemeClr val="bg1"/>
                          </a:solidFill>
                        </a:rPr>
                        <a:t>  Cause of Discrepancy</a:t>
                      </a:r>
                    </a:p>
                  </a:txBody>
                  <a:tcPr marL="32496" marR="32496" marT="16248" marB="16248" anchor="ctr">
                    <a:lnL>
                      <a:noFill/>
                    </a:lnL>
                    <a:lnR>
                      <a:noFill/>
                    </a:lnR>
                    <a:lnT>
                      <a:noFill/>
                    </a:lnT>
                    <a:lnB>
                      <a:noFill/>
                    </a:lnB>
                    <a:solidFill>
                      <a:schemeClr val="bg1">
                        <a:lumMod val="65000"/>
                      </a:schemeClr>
                    </a:solidFill>
                  </a:tcPr>
                </a:tc>
                <a:tc>
                  <a:txBody>
                    <a:bodyPr/>
                    <a:lstStyle/>
                    <a:p>
                      <a:r>
                        <a:rPr lang="en-US" sz="1600" b="1" dirty="0">
                          <a:solidFill>
                            <a:schemeClr val="bg1"/>
                          </a:solidFill>
                        </a:rPr>
                        <a:t>Result</a:t>
                      </a:r>
                      <a:endParaRPr lang="en-US" sz="1200" b="1" dirty="0">
                        <a:solidFill>
                          <a:schemeClr val="bg1"/>
                        </a:solidFill>
                      </a:endParaRPr>
                    </a:p>
                  </a:txBody>
                  <a:tcPr marL="32496" marR="32496" marT="16248" marB="16248" anchor="ctr">
                    <a:lnL>
                      <a:noFill/>
                    </a:lnL>
                    <a:lnR>
                      <a:noFill/>
                    </a:lnR>
                    <a:lnT>
                      <a:noFill/>
                    </a:lnT>
                    <a:lnB>
                      <a:noFill/>
                    </a:lnB>
                    <a:solidFill>
                      <a:schemeClr val="bg1">
                        <a:lumMod val="65000"/>
                      </a:schemeClr>
                    </a:solidFill>
                  </a:tcPr>
                </a:tc>
                <a:extLst>
                  <a:ext uri="{0D108BD9-81ED-4DB2-BD59-A6C34878D82A}">
                    <a16:rowId xmlns:a16="http://schemas.microsoft.com/office/drawing/2014/main" val="328355790"/>
                  </a:ext>
                </a:extLst>
              </a:tr>
              <a:tr h="419542">
                <a:tc>
                  <a:txBody>
                    <a:bodyPr/>
                    <a:lstStyle/>
                    <a:p>
                      <a:pPr algn="ctr"/>
                      <a:r>
                        <a:rPr lang="en-US" sz="1200" dirty="0">
                          <a:hlinkClick r:id="rId2"/>
                        </a:rPr>
                        <a:t>13526</a:t>
                      </a:r>
                      <a:endParaRPr lang="en-US" sz="1200" dirty="0"/>
                    </a:p>
                  </a:txBody>
                  <a:tcPr marL="32496" marR="32496" marT="16248" marB="16248" anchor="ctr">
                    <a:lnL>
                      <a:noFill/>
                    </a:lnL>
                    <a:lnR>
                      <a:noFill/>
                    </a:lnR>
                    <a:lnT>
                      <a:noFill/>
                    </a:lnT>
                    <a:lnB>
                      <a:noFill/>
                    </a:lnB>
                    <a:solidFill>
                      <a:srgbClr val="E8E8E8"/>
                    </a:solidFill>
                  </a:tcPr>
                </a:tc>
                <a:tc>
                  <a:txBody>
                    <a:bodyPr/>
                    <a:lstStyle/>
                    <a:p>
                      <a:r>
                        <a:rPr lang="en-US" sz="1200" dirty="0"/>
                        <a:t>Capillary stand off from cold mass outer surface.</a:t>
                      </a:r>
                    </a:p>
                  </a:txBody>
                  <a:tcPr marL="32496" marR="32496" marT="16248" marB="16248" anchor="ctr">
                    <a:lnL>
                      <a:noFill/>
                    </a:lnL>
                    <a:lnR>
                      <a:noFill/>
                    </a:lnR>
                    <a:lnT>
                      <a:noFill/>
                    </a:lnT>
                    <a:lnB>
                      <a:noFill/>
                    </a:lnB>
                    <a:solidFill>
                      <a:srgbClr val="E8E8E8"/>
                    </a:solidFill>
                  </a:tcPr>
                </a:tc>
                <a:tc>
                  <a:txBody>
                    <a:bodyPr/>
                    <a:lstStyle/>
                    <a:p>
                      <a:r>
                        <a:rPr lang="en-US" sz="1200" dirty="0"/>
                        <a:t>Show picture</a:t>
                      </a:r>
                    </a:p>
                  </a:txBody>
                  <a:tcPr marL="32496" marR="32496" marT="16248" marB="16248" anchor="ctr">
                    <a:lnL>
                      <a:noFill/>
                    </a:lnL>
                    <a:lnR>
                      <a:noFill/>
                    </a:lnR>
                    <a:lnT>
                      <a:noFill/>
                    </a:lnT>
                    <a:lnB>
                      <a:noFill/>
                    </a:lnB>
                    <a:solidFill>
                      <a:srgbClr val="E8E8E8"/>
                    </a:solidFill>
                  </a:tcPr>
                </a:tc>
                <a:extLst>
                  <a:ext uri="{0D108BD9-81ED-4DB2-BD59-A6C34878D82A}">
                    <a16:rowId xmlns:a16="http://schemas.microsoft.com/office/drawing/2014/main" val="2340670416"/>
                  </a:ext>
                </a:extLst>
              </a:tr>
              <a:tr h="489466">
                <a:tc>
                  <a:txBody>
                    <a:bodyPr/>
                    <a:lstStyle/>
                    <a:p>
                      <a:pPr algn="ctr"/>
                      <a:r>
                        <a:rPr lang="en-US" sz="1200" dirty="0">
                          <a:hlinkClick r:id="rId3"/>
                        </a:rPr>
                        <a:t>13527</a:t>
                      </a:r>
                      <a:endParaRPr lang="en-US" sz="1200" dirty="0"/>
                    </a:p>
                  </a:txBody>
                  <a:tcPr marL="32496" marR="32496" marT="16248" marB="16248" anchor="ctr">
                    <a:lnL>
                      <a:noFill/>
                    </a:lnL>
                    <a:lnR>
                      <a:noFill/>
                    </a:lnR>
                    <a:lnT>
                      <a:noFill/>
                    </a:lnT>
                    <a:lnB>
                      <a:noFill/>
                    </a:lnB>
                    <a:solidFill>
                      <a:schemeClr val="bg1"/>
                    </a:solidFill>
                  </a:tcPr>
                </a:tc>
                <a:tc>
                  <a:txBody>
                    <a:bodyPr/>
                    <a:lstStyle/>
                    <a:p>
                      <a:r>
                        <a:rPr lang="en-US" sz="1200" dirty="0"/>
                        <a:t>M2.5x8 screws are not torqued according to the torque spec outlined in the CERN procedure for FSI target installation.</a:t>
                      </a:r>
                    </a:p>
                  </a:txBody>
                  <a:tcPr marL="32496" marR="32496" marT="16248" marB="16248" anchor="ctr">
                    <a:lnL>
                      <a:noFill/>
                    </a:lnL>
                    <a:lnR>
                      <a:noFill/>
                    </a:lnR>
                    <a:lnT>
                      <a:noFill/>
                    </a:lnT>
                    <a:lnB>
                      <a:noFill/>
                    </a:lnB>
                    <a:solidFill>
                      <a:schemeClr val="bg1"/>
                    </a:solidFill>
                  </a:tcPr>
                </a:tc>
                <a:tc>
                  <a:txBody>
                    <a:bodyPr/>
                    <a:lstStyle/>
                    <a:p>
                      <a:r>
                        <a:rPr lang="en-US" sz="1200" dirty="0"/>
                        <a:t>Purchased an appropriately rated torque screwdriver.</a:t>
                      </a:r>
                    </a:p>
                  </a:txBody>
                  <a:tcPr marL="32496" marR="32496" marT="16248" marB="16248" anchor="ctr">
                    <a:lnL>
                      <a:noFill/>
                    </a:lnL>
                    <a:lnR>
                      <a:noFill/>
                    </a:lnR>
                    <a:lnT>
                      <a:noFill/>
                    </a:lnT>
                    <a:lnB>
                      <a:noFill/>
                    </a:lnB>
                    <a:solidFill>
                      <a:schemeClr val="bg1"/>
                    </a:solidFill>
                  </a:tcPr>
                </a:tc>
                <a:extLst>
                  <a:ext uri="{0D108BD9-81ED-4DB2-BD59-A6C34878D82A}">
                    <a16:rowId xmlns:a16="http://schemas.microsoft.com/office/drawing/2014/main" val="3213242431"/>
                  </a:ext>
                </a:extLst>
              </a:tr>
              <a:tr h="786860">
                <a:tc>
                  <a:txBody>
                    <a:bodyPr/>
                    <a:lstStyle/>
                    <a:p>
                      <a:pPr algn="ctr"/>
                      <a:r>
                        <a:rPr lang="en-US" sz="1200" dirty="0">
                          <a:hlinkClick r:id="rId4"/>
                        </a:rPr>
                        <a:t>13545</a:t>
                      </a:r>
                      <a:endParaRPr lang="en-US" sz="1200" dirty="0"/>
                    </a:p>
                  </a:txBody>
                  <a:tcPr marL="32496" marR="32496" marT="16248" marB="16248" anchor="ctr">
                    <a:lnL>
                      <a:noFill/>
                    </a:lnL>
                    <a:lnR>
                      <a:noFill/>
                    </a:lnR>
                    <a:lnT>
                      <a:noFill/>
                    </a:lnT>
                    <a:lnB>
                      <a:noFill/>
                    </a:lnB>
                    <a:solidFill>
                      <a:srgbClr val="E8E8E8"/>
                    </a:solidFill>
                  </a:tcPr>
                </a:tc>
                <a:tc>
                  <a:txBody>
                    <a:bodyPr/>
                    <a:lstStyle/>
                    <a:p>
                      <a:r>
                        <a:rPr lang="en-US" sz="1200" dirty="0"/>
                        <a:t>At the center fixed support of the cold mass, three studs could not be tightened and spun when applying the tightening torque of 28 Nm</a:t>
                      </a:r>
                    </a:p>
                  </a:txBody>
                  <a:tcPr marL="32496" marR="32496" marT="16248" marB="16248" anchor="ctr">
                    <a:lnL>
                      <a:noFill/>
                    </a:lnL>
                    <a:lnR>
                      <a:noFill/>
                    </a:lnR>
                    <a:lnT>
                      <a:noFill/>
                    </a:lnT>
                    <a:lnB>
                      <a:noFill/>
                    </a:lnB>
                    <a:solidFill>
                      <a:srgbClr val="E8E8E8"/>
                    </a:solidFill>
                  </a:tcPr>
                </a:tc>
                <a:tc>
                  <a:txBody>
                    <a:bodyPr/>
                    <a:lstStyle/>
                    <a:p>
                      <a:r>
                        <a:rPr lang="en-US" sz="1200" dirty="0"/>
                        <a:t>After discussion with CERN, the studs will be green puttied into the Cold Mass saddle threaded holes. The studs will be torqued after the putty has cured.</a:t>
                      </a:r>
                    </a:p>
                  </a:txBody>
                  <a:tcPr marL="32496" marR="32496" marT="16248" marB="16248" anchor="ctr">
                    <a:lnL>
                      <a:noFill/>
                    </a:lnL>
                    <a:lnR>
                      <a:noFill/>
                    </a:lnR>
                    <a:lnT>
                      <a:noFill/>
                    </a:lnT>
                    <a:lnB>
                      <a:noFill/>
                    </a:lnB>
                    <a:solidFill>
                      <a:srgbClr val="E8E8E8"/>
                    </a:solidFill>
                  </a:tcPr>
                </a:tc>
                <a:extLst>
                  <a:ext uri="{0D108BD9-81ED-4DB2-BD59-A6C34878D82A}">
                    <a16:rowId xmlns:a16="http://schemas.microsoft.com/office/drawing/2014/main" val="2440801130"/>
                  </a:ext>
                </a:extLst>
              </a:tr>
              <a:tr h="598512">
                <a:tc>
                  <a:txBody>
                    <a:bodyPr/>
                    <a:lstStyle/>
                    <a:p>
                      <a:pPr algn="ctr"/>
                      <a:r>
                        <a:rPr lang="en-US" sz="1200" dirty="0">
                          <a:hlinkClick r:id="rId5"/>
                        </a:rPr>
                        <a:t>13552</a:t>
                      </a:r>
                      <a:endParaRPr lang="en-US" sz="1200" dirty="0"/>
                    </a:p>
                  </a:txBody>
                  <a:tcPr marL="32496" marR="32496" marT="16248" marB="16248" anchor="ctr">
                    <a:lnL>
                      <a:noFill/>
                    </a:lnL>
                    <a:lnR>
                      <a:noFill/>
                    </a:lnR>
                    <a:lnT>
                      <a:noFill/>
                    </a:lnT>
                    <a:lnB>
                      <a:noFill/>
                    </a:lnB>
                    <a:solidFill>
                      <a:schemeClr val="bg1"/>
                    </a:solidFill>
                  </a:tcPr>
                </a:tc>
                <a:tc>
                  <a:txBody>
                    <a:bodyPr/>
                    <a:lstStyle/>
                    <a:p>
                      <a:r>
                        <a:rPr lang="en-US" sz="1200" dirty="0"/>
                        <a:t>Thermal shield is located 4.5-5 mm too far towards the Non-IP end such that the thermal shield support pieces cannot be installed at the fixed support post.</a:t>
                      </a:r>
                    </a:p>
                  </a:txBody>
                  <a:tcPr marL="32496" marR="32496" marT="16248" marB="16248" anchor="ctr">
                    <a:lnL>
                      <a:noFill/>
                    </a:lnL>
                    <a:lnR>
                      <a:noFill/>
                    </a:lnR>
                    <a:lnT>
                      <a:noFill/>
                    </a:lnT>
                    <a:lnB>
                      <a:noFill/>
                    </a:lnB>
                    <a:solidFill>
                      <a:schemeClr val="bg1"/>
                    </a:solidFill>
                  </a:tcPr>
                </a:tc>
                <a:tc>
                  <a:txBody>
                    <a:bodyPr/>
                    <a:lstStyle/>
                    <a:p>
                      <a:r>
                        <a:rPr lang="en-US" sz="1200" dirty="0"/>
                        <a:t>Misread traveler, made new support pieces.</a:t>
                      </a:r>
                    </a:p>
                  </a:txBody>
                  <a:tcPr marL="32496" marR="32496" marT="16248" marB="16248" anchor="ctr">
                    <a:lnL>
                      <a:noFill/>
                    </a:lnL>
                    <a:lnR>
                      <a:noFill/>
                    </a:lnR>
                    <a:lnT>
                      <a:noFill/>
                    </a:lnT>
                    <a:lnB>
                      <a:noFill/>
                    </a:lnB>
                    <a:solidFill>
                      <a:schemeClr val="bg1"/>
                    </a:solidFill>
                  </a:tcPr>
                </a:tc>
                <a:extLst>
                  <a:ext uri="{0D108BD9-81ED-4DB2-BD59-A6C34878D82A}">
                    <a16:rowId xmlns:a16="http://schemas.microsoft.com/office/drawing/2014/main" val="2817856690"/>
                  </a:ext>
                </a:extLst>
              </a:tr>
              <a:tr h="786860">
                <a:tc>
                  <a:txBody>
                    <a:bodyPr/>
                    <a:lstStyle/>
                    <a:p>
                      <a:pPr algn="ctr"/>
                      <a:r>
                        <a:rPr lang="en-US" sz="1200" dirty="0">
                          <a:hlinkClick r:id="rId6"/>
                        </a:rPr>
                        <a:t>13575</a:t>
                      </a:r>
                      <a:endParaRPr lang="en-US" sz="1200" dirty="0"/>
                    </a:p>
                  </a:txBody>
                  <a:tcPr marL="32496" marR="32496" marT="16248" marB="16248" anchor="ctr">
                    <a:lnL>
                      <a:noFill/>
                    </a:lnL>
                    <a:lnR>
                      <a:noFill/>
                    </a:lnR>
                    <a:lnT>
                      <a:noFill/>
                    </a:lnT>
                    <a:lnB>
                      <a:noFill/>
                    </a:lnB>
                    <a:solidFill>
                      <a:srgbClr val="E8E8E8"/>
                    </a:solidFill>
                  </a:tcPr>
                </a:tc>
                <a:tc>
                  <a:txBody>
                    <a:bodyPr/>
                    <a:lstStyle/>
                    <a:p>
                      <a:r>
                        <a:rPr lang="en-US" sz="1200" dirty="0" err="1"/>
                        <a:t>Qa</a:t>
                      </a:r>
                      <a:r>
                        <a:rPr lang="en-US" sz="1200" dirty="0"/>
                        <a:t> IFS was wired in the wrong orientation, looking at the face from the top, it is wired in the bottom view. the head needs to be cut free and rewired and welded. head hclmqxf-e0048-06 000008 will be replaced with a new head.</a:t>
                      </a:r>
                    </a:p>
                  </a:txBody>
                  <a:tcPr marL="32496" marR="32496" marT="16248" marB="16248" anchor="ctr">
                    <a:lnL>
                      <a:noFill/>
                    </a:lnL>
                    <a:lnR>
                      <a:noFill/>
                    </a:lnR>
                    <a:lnT>
                      <a:noFill/>
                    </a:lnT>
                    <a:lnB>
                      <a:noFill/>
                    </a:lnB>
                    <a:solidFill>
                      <a:srgbClr val="E8E8E8"/>
                    </a:solidFill>
                  </a:tcPr>
                </a:tc>
                <a:tc>
                  <a:txBody>
                    <a:bodyPr/>
                    <a:lstStyle/>
                    <a:p>
                      <a:r>
                        <a:rPr lang="en-US" sz="1200" dirty="0"/>
                        <a:t>Cut IFS weld and de-solder wires. Use new IFS feed through and solder wires.</a:t>
                      </a:r>
                    </a:p>
                  </a:txBody>
                  <a:tcPr marL="32496" marR="32496" marT="16248" marB="16248" anchor="ctr">
                    <a:lnL>
                      <a:noFill/>
                    </a:lnL>
                    <a:lnR>
                      <a:noFill/>
                    </a:lnR>
                    <a:lnT>
                      <a:noFill/>
                    </a:lnT>
                    <a:lnB>
                      <a:noFill/>
                    </a:lnB>
                    <a:solidFill>
                      <a:srgbClr val="E8E8E8"/>
                    </a:solidFill>
                  </a:tcPr>
                </a:tc>
                <a:extLst>
                  <a:ext uri="{0D108BD9-81ED-4DB2-BD59-A6C34878D82A}">
                    <a16:rowId xmlns:a16="http://schemas.microsoft.com/office/drawing/2014/main" val="205168125"/>
                  </a:ext>
                </a:extLst>
              </a:tr>
              <a:tr h="975209">
                <a:tc>
                  <a:txBody>
                    <a:bodyPr/>
                    <a:lstStyle/>
                    <a:p>
                      <a:pPr algn="ctr"/>
                      <a:r>
                        <a:rPr lang="en-US" sz="1200" dirty="0">
                          <a:hlinkClick r:id="rId7"/>
                        </a:rPr>
                        <a:t>13583</a:t>
                      </a:r>
                      <a:endParaRPr lang="en-US" sz="1200" dirty="0"/>
                    </a:p>
                  </a:txBody>
                  <a:tcPr marL="32496" marR="32496" marT="16248" marB="16248" anchor="ctr">
                    <a:lnL>
                      <a:noFill/>
                    </a:lnL>
                    <a:lnR>
                      <a:noFill/>
                    </a:lnR>
                    <a:lnT>
                      <a:noFill/>
                    </a:lnT>
                    <a:lnB>
                      <a:noFill/>
                    </a:lnB>
                    <a:solidFill>
                      <a:schemeClr val="bg1"/>
                    </a:solidFill>
                  </a:tcPr>
                </a:tc>
                <a:tc>
                  <a:txBody>
                    <a:bodyPr/>
                    <a:lstStyle/>
                    <a:p>
                      <a:r>
                        <a:rPr lang="en-US" sz="1200" dirty="0"/>
                        <a:t>During Post Weld electrical checkout, it was noted that the </a:t>
                      </a:r>
                      <a:r>
                        <a:rPr lang="en-US" sz="1200" dirty="0" err="1"/>
                        <a:t>Qa</a:t>
                      </a:r>
                      <a:r>
                        <a:rPr lang="en-US" sz="1200" dirty="0"/>
                        <a:t> end RTD location is mixed with respect to expectation. We identified the error occurred during the IFS repair and the Lead Side CERNOX and non-lead side CERNOX wire have been swapped, and existing on the temperature ports 2 &amp; 1 instead of 1 &amp; 2.</a:t>
                      </a:r>
                    </a:p>
                  </a:txBody>
                  <a:tcPr marL="32496" marR="32496" marT="16248" marB="16248" anchor="ctr">
                    <a:lnL>
                      <a:noFill/>
                    </a:lnL>
                    <a:lnR>
                      <a:noFill/>
                    </a:lnR>
                    <a:lnT>
                      <a:noFill/>
                    </a:lnT>
                    <a:lnB>
                      <a:noFill/>
                    </a:lnB>
                    <a:solidFill>
                      <a:schemeClr val="bg1"/>
                    </a:solidFill>
                  </a:tcPr>
                </a:tc>
                <a:tc>
                  <a:txBody>
                    <a:bodyPr/>
                    <a:lstStyle/>
                    <a:p>
                      <a:r>
                        <a:rPr lang="en-US" sz="1200" dirty="0"/>
                        <a:t>Mislabel of wire after multiple IFS repairs.</a:t>
                      </a:r>
                    </a:p>
                  </a:txBody>
                  <a:tcPr marL="32496" marR="32496" marT="16248" marB="16248" anchor="ctr">
                    <a:lnL>
                      <a:noFill/>
                    </a:lnL>
                    <a:lnR>
                      <a:noFill/>
                    </a:lnR>
                    <a:lnT>
                      <a:noFill/>
                    </a:lnT>
                    <a:lnB>
                      <a:noFill/>
                    </a:lnB>
                    <a:solidFill>
                      <a:schemeClr val="bg1"/>
                    </a:solidFill>
                  </a:tcPr>
                </a:tc>
                <a:extLst>
                  <a:ext uri="{0D108BD9-81ED-4DB2-BD59-A6C34878D82A}">
                    <a16:rowId xmlns:a16="http://schemas.microsoft.com/office/drawing/2014/main" val="3771498357"/>
                  </a:ext>
                </a:extLst>
              </a:tr>
              <a:tr h="395535">
                <a:tc>
                  <a:txBody>
                    <a:bodyPr/>
                    <a:lstStyle/>
                    <a:p>
                      <a:pPr algn="ctr"/>
                      <a:r>
                        <a:rPr lang="en-US" sz="1200" dirty="0">
                          <a:hlinkClick r:id="rId8"/>
                        </a:rPr>
                        <a:t>13584</a:t>
                      </a:r>
                      <a:endParaRPr lang="en-US" sz="1200" dirty="0"/>
                    </a:p>
                  </a:txBody>
                  <a:tcPr marL="32496" marR="32496" marT="16248" marB="16248" anchor="ctr">
                    <a:lnL>
                      <a:noFill/>
                    </a:lnL>
                    <a:lnR>
                      <a:noFill/>
                    </a:lnR>
                    <a:lnT>
                      <a:noFill/>
                    </a:lnT>
                    <a:lnB>
                      <a:noFill/>
                    </a:lnB>
                    <a:solidFill>
                      <a:srgbClr val="E8E8E8"/>
                    </a:solidFill>
                  </a:tcPr>
                </a:tc>
                <a:tc>
                  <a:txBody>
                    <a:bodyPr/>
                    <a:lstStyle/>
                    <a:p>
                      <a:r>
                        <a:rPr lang="en-US" sz="1200" dirty="0"/>
                        <a:t>Welding IFS head to flange misalignment after wire repair in DR13575.</a:t>
                      </a:r>
                    </a:p>
                  </a:txBody>
                  <a:tcPr marL="32496" marR="32496" marT="16248" marB="16248" anchor="ctr">
                    <a:lnL>
                      <a:noFill/>
                    </a:lnL>
                    <a:lnR>
                      <a:noFill/>
                    </a:lnR>
                    <a:lnT>
                      <a:noFill/>
                    </a:lnT>
                    <a:lnB>
                      <a:noFill/>
                    </a:lnB>
                    <a:solidFill>
                      <a:srgbClr val="E8E8E8"/>
                    </a:solidFill>
                  </a:tcPr>
                </a:tc>
                <a:tc>
                  <a:txBody>
                    <a:bodyPr/>
                    <a:lstStyle/>
                    <a:p>
                      <a:r>
                        <a:rPr lang="en-US" sz="1200" dirty="0"/>
                        <a:t>NCR (LHC-QQXFA-QN-0012 (ver.1)</a:t>
                      </a:r>
                    </a:p>
                  </a:txBody>
                  <a:tcPr marL="32496" marR="32496" marT="16248" marB="16248" anchor="ctr">
                    <a:lnL>
                      <a:noFill/>
                    </a:lnL>
                    <a:lnR>
                      <a:noFill/>
                    </a:lnR>
                    <a:lnT>
                      <a:noFill/>
                    </a:lnT>
                    <a:lnB>
                      <a:noFill/>
                    </a:lnB>
                    <a:solidFill>
                      <a:srgbClr val="E8E8E8"/>
                    </a:solidFill>
                  </a:tcPr>
                </a:tc>
                <a:extLst>
                  <a:ext uri="{0D108BD9-81ED-4DB2-BD59-A6C34878D82A}">
                    <a16:rowId xmlns:a16="http://schemas.microsoft.com/office/drawing/2014/main" val="553476431"/>
                  </a:ext>
                </a:extLst>
              </a:tr>
              <a:tr h="786860">
                <a:tc>
                  <a:txBody>
                    <a:bodyPr/>
                    <a:lstStyle/>
                    <a:p>
                      <a:pPr algn="ctr"/>
                      <a:r>
                        <a:rPr lang="en-US" sz="1200" dirty="0">
                          <a:hlinkClick r:id="rId9"/>
                        </a:rPr>
                        <a:t>13586</a:t>
                      </a:r>
                      <a:endParaRPr lang="en-US" sz="1200" dirty="0"/>
                    </a:p>
                  </a:txBody>
                  <a:tcPr marL="32496" marR="32496" marT="16248" marB="16248" anchor="ctr">
                    <a:lnL>
                      <a:noFill/>
                    </a:lnL>
                    <a:lnR>
                      <a:noFill/>
                    </a:lnR>
                    <a:lnT>
                      <a:noFill/>
                    </a:lnT>
                    <a:lnB>
                      <a:noFill/>
                    </a:lnB>
                    <a:solidFill>
                      <a:schemeClr val="bg1"/>
                    </a:solidFill>
                  </a:tcPr>
                </a:tc>
                <a:tc>
                  <a:txBody>
                    <a:bodyPr/>
                    <a:lstStyle/>
                    <a:p>
                      <a:r>
                        <a:rPr lang="en-US" sz="1200" dirty="0"/>
                        <a:t>LQb side PT100 on MQXFA05, Non-lead side ID P45727 was found unstable at about 50 Ohm resistance.</a:t>
                      </a:r>
                    </a:p>
                  </a:txBody>
                  <a:tcPr marL="32496" marR="32496" marT="16248" marB="16248" anchor="ctr">
                    <a:lnL>
                      <a:noFill/>
                    </a:lnL>
                    <a:lnR>
                      <a:noFill/>
                    </a:lnR>
                    <a:lnT>
                      <a:noFill/>
                    </a:lnT>
                    <a:lnB>
                      <a:noFill/>
                    </a:lnB>
                    <a:solidFill>
                      <a:schemeClr val="bg1"/>
                    </a:solidFill>
                  </a:tcPr>
                </a:tc>
                <a:tc>
                  <a:txBody>
                    <a:bodyPr/>
                    <a:lstStyle/>
                    <a:p>
                      <a:r>
                        <a:rPr lang="en-US" sz="1200" dirty="0"/>
                        <a:t>RTD is used only at FNAL for magnet delta-T monitoring during controlled cooldown/warmup, and there is a redundant PT sensor.</a:t>
                      </a:r>
                    </a:p>
                  </a:txBody>
                  <a:tcPr marL="32496" marR="32496" marT="16248" marB="16248" anchor="ctr">
                    <a:lnL>
                      <a:noFill/>
                    </a:lnL>
                    <a:lnR>
                      <a:noFill/>
                    </a:lnR>
                    <a:lnT>
                      <a:noFill/>
                    </a:lnT>
                    <a:lnB>
                      <a:noFill/>
                    </a:lnB>
                    <a:solidFill>
                      <a:schemeClr val="bg1"/>
                    </a:solidFill>
                  </a:tcPr>
                </a:tc>
                <a:extLst>
                  <a:ext uri="{0D108BD9-81ED-4DB2-BD59-A6C34878D82A}">
                    <a16:rowId xmlns:a16="http://schemas.microsoft.com/office/drawing/2014/main" val="704129569"/>
                  </a:ext>
                </a:extLst>
              </a:tr>
              <a:tr h="504893">
                <a:tc>
                  <a:txBody>
                    <a:bodyPr/>
                    <a:lstStyle/>
                    <a:p>
                      <a:pPr algn="ctr"/>
                      <a:r>
                        <a:rPr lang="en-US" sz="1200" dirty="0">
                          <a:hlinkClick r:id="rId10"/>
                        </a:rPr>
                        <a:t>13681</a:t>
                      </a:r>
                      <a:endParaRPr lang="en-US" sz="1200" dirty="0"/>
                    </a:p>
                  </a:txBody>
                  <a:tcPr marL="32496" marR="32496" marT="16248" marB="16248" anchor="ctr">
                    <a:lnL>
                      <a:noFill/>
                    </a:lnL>
                    <a:lnR>
                      <a:noFill/>
                    </a:lnR>
                    <a:lnT>
                      <a:noFill/>
                    </a:lnT>
                    <a:lnB>
                      <a:noFill/>
                    </a:lnB>
                    <a:solidFill>
                      <a:srgbClr val="E8E8E8"/>
                    </a:solidFill>
                  </a:tcPr>
                </a:tc>
                <a:tc>
                  <a:txBody>
                    <a:bodyPr/>
                    <a:lstStyle/>
                    <a:p>
                      <a:r>
                        <a:rPr lang="en-US" sz="1200" dirty="0"/>
                        <a:t>CA03, Continuity check of VT EE234 measured open. (IFS Qb end)</a:t>
                      </a:r>
                    </a:p>
                  </a:txBody>
                  <a:tcPr marL="32496" marR="32496" marT="16248" marB="16248" anchor="ctr">
                    <a:lnL>
                      <a:noFill/>
                    </a:lnL>
                    <a:lnR>
                      <a:noFill/>
                    </a:lnR>
                    <a:lnT>
                      <a:noFill/>
                    </a:lnT>
                    <a:lnB>
                      <a:noFill/>
                    </a:lnB>
                    <a:solidFill>
                      <a:srgbClr val="E8E8E8"/>
                    </a:solidFill>
                  </a:tcPr>
                </a:tc>
                <a:tc>
                  <a:txBody>
                    <a:bodyPr/>
                    <a:lstStyle/>
                    <a:p>
                      <a:r>
                        <a:rPr lang="en-US" sz="1200" dirty="0"/>
                        <a:t>Cut IFS weld. Locate VT wire issue and repair. Use lessons learned from CA02.</a:t>
                      </a:r>
                    </a:p>
                  </a:txBody>
                  <a:tcPr marL="32496" marR="32496" marT="16248" marB="16248" anchor="ctr">
                    <a:lnL>
                      <a:noFill/>
                    </a:lnL>
                    <a:lnR>
                      <a:noFill/>
                    </a:lnR>
                    <a:lnT>
                      <a:noFill/>
                    </a:lnT>
                    <a:lnB>
                      <a:noFill/>
                    </a:lnB>
                    <a:solidFill>
                      <a:srgbClr val="E8E8E8"/>
                    </a:solidFill>
                  </a:tcPr>
                </a:tc>
                <a:extLst>
                  <a:ext uri="{0D108BD9-81ED-4DB2-BD59-A6C34878D82A}">
                    <a16:rowId xmlns:a16="http://schemas.microsoft.com/office/drawing/2014/main" val="417013117"/>
                  </a:ext>
                </a:extLst>
              </a:tr>
            </a:tbl>
          </a:graphicData>
        </a:graphic>
      </p:graphicFrame>
      <p:sp>
        <p:nvSpPr>
          <p:cNvPr id="4" name="Slide Number Placeholder 3">
            <a:extLst>
              <a:ext uri="{FF2B5EF4-FFF2-40B4-BE49-F238E27FC236}">
                <a16:creationId xmlns:a16="http://schemas.microsoft.com/office/drawing/2014/main" id="{580F0C85-4869-5050-96BF-3C5C840F4F9F}"/>
              </a:ext>
            </a:extLst>
          </p:cNvPr>
          <p:cNvSpPr>
            <a:spLocks noGrp="1"/>
          </p:cNvSpPr>
          <p:nvPr>
            <p:ph type="sldNum" sz="quarter" idx="12"/>
          </p:nvPr>
        </p:nvSpPr>
        <p:spPr/>
        <p:txBody>
          <a:bodyPr/>
          <a:lstStyle/>
          <a:p>
            <a:fld id="{BFDCA1C4-9514-7B4F-976F-D92F7E296653}" type="slidenum">
              <a:rPr lang="fr-FR" smtClean="0"/>
              <a:pPr/>
              <a:t>19</a:t>
            </a:fld>
            <a:endParaRPr lang="fr-FR" dirty="0"/>
          </a:p>
        </p:txBody>
      </p:sp>
    </p:spTree>
    <p:extLst>
      <p:ext uri="{BB962C8B-B14F-4D97-AF65-F5344CB8AC3E}">
        <p14:creationId xmlns:p14="http://schemas.microsoft.com/office/powerpoint/2010/main" val="292398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C838F-6316-5448-F6D9-B3C53EFC9933}"/>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47D3D2D-119E-2130-83E2-6AD5DD916527}"/>
              </a:ext>
            </a:extLst>
          </p:cNvPr>
          <p:cNvSpPr>
            <a:spLocks noGrp="1"/>
          </p:cNvSpPr>
          <p:nvPr>
            <p:ph idx="1"/>
          </p:nvPr>
        </p:nvSpPr>
        <p:spPr/>
        <p:txBody>
          <a:bodyPr/>
          <a:lstStyle/>
          <a:p>
            <a:r>
              <a:rPr lang="en-US" dirty="0"/>
              <a:t>Cold Mass (CM) - Cryostat Assembly (CA)</a:t>
            </a:r>
          </a:p>
          <a:p>
            <a:pPr lvl="1"/>
            <a:r>
              <a:rPr lang="en-US" dirty="0"/>
              <a:t>Team </a:t>
            </a:r>
          </a:p>
          <a:p>
            <a:pPr lvl="1"/>
            <a:r>
              <a:rPr lang="en-US" dirty="0"/>
              <a:t>Status</a:t>
            </a:r>
          </a:p>
          <a:p>
            <a:r>
              <a:rPr lang="en-US" dirty="0"/>
              <a:t>Achievements, Lessons Learned, DR’s</a:t>
            </a:r>
          </a:p>
          <a:p>
            <a:pPr lvl="1"/>
            <a:r>
              <a:rPr lang="en-US" dirty="0"/>
              <a:t>Cold Mass </a:t>
            </a:r>
          </a:p>
          <a:p>
            <a:pPr lvl="1"/>
            <a:r>
              <a:rPr lang="en-US" dirty="0"/>
              <a:t>Cryostat Assembly </a:t>
            </a:r>
          </a:p>
          <a:p>
            <a:r>
              <a:rPr lang="en-US" dirty="0"/>
              <a:t>Summary</a:t>
            </a:r>
          </a:p>
        </p:txBody>
      </p:sp>
      <p:sp>
        <p:nvSpPr>
          <p:cNvPr id="4" name="Slide Number Placeholder 3">
            <a:extLst>
              <a:ext uri="{FF2B5EF4-FFF2-40B4-BE49-F238E27FC236}">
                <a16:creationId xmlns:a16="http://schemas.microsoft.com/office/drawing/2014/main" id="{1192097E-8FAB-3CBD-5516-486C38078EC0}"/>
              </a:ext>
            </a:extLst>
          </p:cNvPr>
          <p:cNvSpPr>
            <a:spLocks noGrp="1"/>
          </p:cNvSpPr>
          <p:nvPr>
            <p:ph type="sldNum" sz="quarter" idx="12"/>
          </p:nvPr>
        </p:nvSpPr>
        <p:spPr/>
        <p:txBody>
          <a:bodyPr/>
          <a:lstStyle/>
          <a:p>
            <a:fld id="{BFDCA1C4-9514-7B4F-976F-D92F7E296653}" type="slidenum">
              <a:rPr lang="fr-FR" smtClean="0"/>
              <a:pPr/>
              <a:t>2</a:t>
            </a:fld>
            <a:endParaRPr lang="fr-FR" dirty="0"/>
          </a:p>
        </p:txBody>
      </p:sp>
      <p:sp>
        <p:nvSpPr>
          <p:cNvPr id="5" name="Footer Placeholder 4">
            <a:extLst>
              <a:ext uri="{FF2B5EF4-FFF2-40B4-BE49-F238E27FC236}">
                <a16:creationId xmlns:a16="http://schemas.microsoft.com/office/drawing/2014/main" id="{09BE0C2C-3F2B-3C19-3254-0B2563CBCF06}"/>
              </a:ext>
            </a:extLst>
          </p:cNvPr>
          <p:cNvSpPr>
            <a:spLocks noGrp="1"/>
          </p:cNvSpPr>
          <p:nvPr>
            <p:ph type="ftr" sz="quarter" idx="3"/>
          </p:nvPr>
        </p:nvSpPr>
        <p:spPr/>
        <p:txBody>
          <a:bodyPr/>
          <a:lstStyle/>
          <a:p>
            <a:r>
              <a:rPr lang="en-US"/>
              <a:t>AUP CM/CA Production Challenges - Oct 7-10, 2024</a:t>
            </a:r>
            <a:endParaRPr lang="en-GB" dirty="0"/>
          </a:p>
        </p:txBody>
      </p:sp>
    </p:spTree>
    <p:extLst>
      <p:ext uri="{BB962C8B-B14F-4D97-AF65-F5344CB8AC3E}">
        <p14:creationId xmlns:p14="http://schemas.microsoft.com/office/powerpoint/2010/main" val="3592270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BF9DE-2A55-FCDB-AE0F-D0627ECE3C5A}"/>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A3F3DBC9-1192-5429-A9EE-65AF69C0CC35}"/>
              </a:ext>
            </a:extLst>
          </p:cNvPr>
          <p:cNvSpPr>
            <a:spLocks noGrp="1"/>
          </p:cNvSpPr>
          <p:nvPr>
            <p:ph idx="1"/>
          </p:nvPr>
        </p:nvSpPr>
        <p:spPr/>
        <p:txBody>
          <a:bodyPr>
            <a:normAutofit/>
          </a:bodyPr>
          <a:lstStyle/>
          <a:p>
            <a:pPr>
              <a:lnSpc>
                <a:spcPts val="2600"/>
              </a:lnSpc>
              <a:spcAft>
                <a:spcPts val="1200"/>
              </a:spcAft>
            </a:pPr>
            <a:r>
              <a:rPr lang="en-US" sz="2400" dirty="0"/>
              <a:t>Cold Mass and Cryostat Assembly activities are progressing steadily, with continuous improvements.</a:t>
            </a:r>
          </a:p>
          <a:p>
            <a:pPr>
              <a:lnSpc>
                <a:spcPts val="2600"/>
              </a:lnSpc>
              <a:spcAft>
                <a:spcPts val="1200"/>
              </a:spcAft>
            </a:pPr>
            <a:r>
              <a:rPr lang="en-US" sz="2400" dirty="0"/>
              <a:t>About half of the cold masses are complete or in progress.</a:t>
            </a:r>
          </a:p>
          <a:p>
            <a:pPr>
              <a:lnSpc>
                <a:spcPts val="2600"/>
              </a:lnSpc>
              <a:spcAft>
                <a:spcPts val="1200"/>
              </a:spcAft>
            </a:pPr>
            <a:r>
              <a:rPr lang="en-US" sz="2400" dirty="0"/>
              <a:t>Achievements include welding process and shell prestress.</a:t>
            </a:r>
          </a:p>
          <a:p>
            <a:pPr>
              <a:lnSpc>
                <a:spcPts val="2600"/>
              </a:lnSpc>
              <a:spcAft>
                <a:spcPts val="1200"/>
              </a:spcAft>
            </a:pPr>
            <a:r>
              <a:rPr lang="en-US" sz="2400" dirty="0"/>
              <a:t>There were many lessons learned and production challenges that included welding and capillary tube and IFS heads installation.</a:t>
            </a:r>
            <a:r>
              <a:rPr lang="en-US" sz="2000" dirty="0"/>
              <a:t> </a:t>
            </a:r>
            <a:r>
              <a:rPr lang="en-US" sz="2400" dirty="0"/>
              <a:t>Incorporating what we have learned and implementing corrective actions has help streamline the </a:t>
            </a:r>
            <a:r>
              <a:rPr lang="en-US" sz="2400"/>
              <a:t>production process.</a:t>
            </a:r>
            <a:endParaRPr lang="en-US" sz="2400" dirty="0"/>
          </a:p>
        </p:txBody>
      </p:sp>
      <p:sp>
        <p:nvSpPr>
          <p:cNvPr id="4" name="Slide Number Placeholder 3">
            <a:extLst>
              <a:ext uri="{FF2B5EF4-FFF2-40B4-BE49-F238E27FC236}">
                <a16:creationId xmlns:a16="http://schemas.microsoft.com/office/drawing/2014/main" id="{CA838621-72ED-3FCB-8E22-29DDA32B7710}"/>
              </a:ext>
            </a:extLst>
          </p:cNvPr>
          <p:cNvSpPr>
            <a:spLocks noGrp="1"/>
          </p:cNvSpPr>
          <p:nvPr>
            <p:ph type="sldNum" sz="quarter" idx="12"/>
          </p:nvPr>
        </p:nvSpPr>
        <p:spPr/>
        <p:txBody>
          <a:bodyPr/>
          <a:lstStyle/>
          <a:p>
            <a:fld id="{BFDCA1C4-9514-7B4F-976F-D92F7E296653}" type="slidenum">
              <a:rPr lang="fr-FR" smtClean="0"/>
              <a:pPr/>
              <a:t>20</a:t>
            </a:fld>
            <a:endParaRPr lang="fr-FR" dirty="0"/>
          </a:p>
        </p:txBody>
      </p:sp>
      <p:sp>
        <p:nvSpPr>
          <p:cNvPr id="5" name="Footer Placeholder 4">
            <a:extLst>
              <a:ext uri="{FF2B5EF4-FFF2-40B4-BE49-F238E27FC236}">
                <a16:creationId xmlns:a16="http://schemas.microsoft.com/office/drawing/2014/main" id="{921EA735-8542-C4EE-BE70-84EBFA944ECA}"/>
              </a:ext>
            </a:extLst>
          </p:cNvPr>
          <p:cNvSpPr>
            <a:spLocks noGrp="1"/>
          </p:cNvSpPr>
          <p:nvPr>
            <p:ph type="ftr" sz="quarter" idx="3"/>
          </p:nvPr>
        </p:nvSpPr>
        <p:spPr/>
        <p:txBody>
          <a:bodyPr/>
          <a:lstStyle/>
          <a:p>
            <a:r>
              <a:rPr lang="en-US"/>
              <a:t>AUP CM/CA Production Challenges - Oct 7-10, 2024</a:t>
            </a:r>
            <a:endParaRPr lang="en-GB" dirty="0"/>
          </a:p>
        </p:txBody>
      </p:sp>
    </p:spTree>
    <p:extLst>
      <p:ext uri="{BB962C8B-B14F-4D97-AF65-F5344CB8AC3E}">
        <p14:creationId xmlns:p14="http://schemas.microsoft.com/office/powerpoint/2010/main" val="3461279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84238-0F70-DA86-5313-271825A5E694}"/>
              </a:ext>
            </a:extLst>
          </p:cNvPr>
          <p:cNvSpPr>
            <a:spLocks noGrp="1"/>
          </p:cNvSpPr>
          <p:nvPr>
            <p:ph type="title"/>
          </p:nvPr>
        </p:nvSpPr>
        <p:spPr/>
        <p:txBody>
          <a:bodyPr/>
          <a:lstStyle/>
          <a:p>
            <a:r>
              <a:rPr lang="en-US" dirty="0"/>
              <a:t>AUP Cold Mass &amp; Cryostat Assembly Team</a:t>
            </a:r>
          </a:p>
        </p:txBody>
      </p:sp>
      <p:sp>
        <p:nvSpPr>
          <p:cNvPr id="4" name="Slide Number Placeholder 3">
            <a:extLst>
              <a:ext uri="{FF2B5EF4-FFF2-40B4-BE49-F238E27FC236}">
                <a16:creationId xmlns:a16="http://schemas.microsoft.com/office/drawing/2014/main" id="{36F232FA-46B8-0A6D-2FB9-581FDBCA685B}"/>
              </a:ext>
            </a:extLst>
          </p:cNvPr>
          <p:cNvSpPr>
            <a:spLocks noGrp="1"/>
          </p:cNvSpPr>
          <p:nvPr>
            <p:ph type="sldNum" sz="quarter" idx="12"/>
          </p:nvPr>
        </p:nvSpPr>
        <p:spPr/>
        <p:txBody>
          <a:bodyPr/>
          <a:lstStyle/>
          <a:p>
            <a:fld id="{BFDCA1C4-9514-7B4F-976F-D92F7E296653}" type="slidenum">
              <a:rPr lang="fr-FR" smtClean="0"/>
              <a:pPr/>
              <a:t>3</a:t>
            </a:fld>
            <a:endParaRPr lang="fr-FR" dirty="0"/>
          </a:p>
        </p:txBody>
      </p:sp>
      <p:sp>
        <p:nvSpPr>
          <p:cNvPr id="5" name="Footer Placeholder 4">
            <a:extLst>
              <a:ext uri="{FF2B5EF4-FFF2-40B4-BE49-F238E27FC236}">
                <a16:creationId xmlns:a16="http://schemas.microsoft.com/office/drawing/2014/main" id="{15E4E3E5-123F-4923-87CF-D154C322D175}"/>
              </a:ext>
            </a:extLst>
          </p:cNvPr>
          <p:cNvSpPr>
            <a:spLocks noGrp="1"/>
          </p:cNvSpPr>
          <p:nvPr>
            <p:ph type="ftr" sz="quarter" idx="3"/>
          </p:nvPr>
        </p:nvSpPr>
        <p:spPr/>
        <p:txBody>
          <a:bodyPr/>
          <a:lstStyle/>
          <a:p>
            <a:r>
              <a:rPr lang="en-US" dirty="0"/>
              <a:t>AUP CM/CA Production Challenges - Oct 7-10, 2024</a:t>
            </a:r>
            <a:endParaRPr lang="en-GB" dirty="0"/>
          </a:p>
        </p:txBody>
      </p:sp>
      <p:pic>
        <p:nvPicPr>
          <p:cNvPr id="6" name="Content Placeholder 5">
            <a:extLst>
              <a:ext uri="{FF2B5EF4-FFF2-40B4-BE49-F238E27FC236}">
                <a16:creationId xmlns:a16="http://schemas.microsoft.com/office/drawing/2014/main" id="{501D2631-8A12-F091-9E97-DE327B7251E0}"/>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612775" y="764704"/>
            <a:ext cx="7918450" cy="1830901"/>
          </a:xfrm>
          <a:prstGeom prst="rect">
            <a:avLst/>
          </a:prstGeom>
        </p:spPr>
      </p:pic>
      <p:sp>
        <p:nvSpPr>
          <p:cNvPr id="7" name="TextBox 6">
            <a:extLst>
              <a:ext uri="{FF2B5EF4-FFF2-40B4-BE49-F238E27FC236}">
                <a16:creationId xmlns:a16="http://schemas.microsoft.com/office/drawing/2014/main" id="{3B49CADE-D1A3-A724-6454-3327C3A9935C}"/>
              </a:ext>
            </a:extLst>
          </p:cNvPr>
          <p:cNvSpPr txBox="1"/>
          <p:nvPr/>
        </p:nvSpPr>
        <p:spPr>
          <a:xfrm>
            <a:off x="4067944" y="2722255"/>
            <a:ext cx="2073759" cy="3970318"/>
          </a:xfrm>
          <a:prstGeom prst="rect">
            <a:avLst/>
          </a:prstGeom>
          <a:solidFill>
            <a:schemeClr val="accent1">
              <a:lumMod val="20000"/>
              <a:lumOff val="80000"/>
            </a:schemeClr>
          </a:solidFill>
          <a:ln>
            <a:solidFill>
              <a:schemeClr val="bg2">
                <a:lumMod val="40000"/>
                <a:lumOff val="60000"/>
              </a:schemeClr>
            </a:solidFill>
          </a:ln>
        </p:spPr>
        <p:txBody>
          <a:bodyPr wrap="square" rtlCol="0">
            <a:spAutoFit/>
          </a:bodyPr>
          <a:lstStyle/>
          <a:p>
            <a:r>
              <a:rPr lang="en-US" sz="1400" b="1" dirty="0"/>
              <a:t>Experienced Team:</a:t>
            </a:r>
          </a:p>
          <a:p>
            <a:r>
              <a:rPr lang="en-US" sz="1400" b="1" dirty="0"/>
              <a:t>Sandor Feher</a:t>
            </a:r>
          </a:p>
          <a:p>
            <a:r>
              <a:rPr lang="en-US" sz="1400" b="1" dirty="0"/>
              <a:t>Thomas Strauss</a:t>
            </a:r>
          </a:p>
          <a:p>
            <a:r>
              <a:rPr lang="en-US" sz="1400" b="1" dirty="0"/>
              <a:t>Fred Nobrega</a:t>
            </a:r>
          </a:p>
          <a:p>
            <a:r>
              <a:rPr lang="en-US" sz="1400" b="1" dirty="0"/>
              <a:t>Antonios Vouris</a:t>
            </a:r>
          </a:p>
          <a:p>
            <a:r>
              <a:rPr lang="en-US" sz="1400" b="1" dirty="0"/>
              <a:t>Roger Rabehl</a:t>
            </a:r>
          </a:p>
          <a:p>
            <a:r>
              <a:rPr lang="en-US" sz="1400" b="1" dirty="0"/>
              <a:t>Charles Orozco</a:t>
            </a:r>
          </a:p>
          <a:p>
            <a:r>
              <a:rPr lang="en-US" sz="1400" b="1" dirty="0"/>
              <a:t>Rodger Bossert</a:t>
            </a:r>
          </a:p>
          <a:p>
            <a:r>
              <a:rPr lang="en-US" sz="1400" b="1" dirty="0"/>
              <a:t>Luke Martin</a:t>
            </a:r>
          </a:p>
          <a:p>
            <a:r>
              <a:rPr lang="en-US" sz="1400" b="1" dirty="0"/>
              <a:t>Charles Wilson</a:t>
            </a:r>
          </a:p>
          <a:p>
            <a:r>
              <a:rPr lang="en-US" sz="1400" b="1" dirty="0"/>
              <a:t>Anthony Lake</a:t>
            </a:r>
          </a:p>
          <a:p>
            <a:r>
              <a:rPr lang="en-US" sz="1400" b="1" dirty="0"/>
              <a:t>Scott Klema</a:t>
            </a:r>
          </a:p>
          <a:p>
            <a:r>
              <a:rPr lang="en-US" sz="1400" b="1" dirty="0"/>
              <a:t>Matthew Larson</a:t>
            </a:r>
          </a:p>
          <a:p>
            <a:r>
              <a:rPr lang="en-US" sz="1400" b="1" dirty="0"/>
              <a:t>Marlon Jamison</a:t>
            </a:r>
          </a:p>
          <a:p>
            <a:r>
              <a:rPr lang="en-US" sz="1400" b="1" dirty="0"/>
              <a:t>Deonte Davis</a:t>
            </a:r>
          </a:p>
          <a:p>
            <a:r>
              <a:rPr lang="en-US" sz="1400" b="1" dirty="0"/>
              <a:t>Robert Diamond</a:t>
            </a:r>
          </a:p>
          <a:p>
            <a:r>
              <a:rPr lang="en-US" sz="1400" b="1" dirty="0"/>
              <a:t>Oscar Madera</a:t>
            </a:r>
          </a:p>
          <a:p>
            <a:r>
              <a:rPr lang="en-US" sz="1400" b="1" dirty="0"/>
              <a:t>Thea Fisk</a:t>
            </a:r>
          </a:p>
        </p:txBody>
      </p:sp>
      <p:sp>
        <p:nvSpPr>
          <p:cNvPr id="8" name="Rectangle 7">
            <a:extLst>
              <a:ext uri="{FF2B5EF4-FFF2-40B4-BE49-F238E27FC236}">
                <a16:creationId xmlns:a16="http://schemas.microsoft.com/office/drawing/2014/main" id="{51CA8234-70F4-F28A-8187-48D1E91355CD}"/>
              </a:ext>
            </a:extLst>
          </p:cNvPr>
          <p:cNvSpPr/>
          <p:nvPr/>
        </p:nvSpPr>
        <p:spPr>
          <a:xfrm>
            <a:off x="971600" y="1052736"/>
            <a:ext cx="1368152" cy="21602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AE2CEB4-FA8D-15A6-E514-BC9EB3995A89}"/>
              </a:ext>
            </a:extLst>
          </p:cNvPr>
          <p:cNvSpPr/>
          <p:nvPr/>
        </p:nvSpPr>
        <p:spPr>
          <a:xfrm>
            <a:off x="5219852" y="2479567"/>
            <a:ext cx="1584396" cy="12132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EDFC753-212A-AB90-EA31-CD463148C0DF}"/>
              </a:ext>
            </a:extLst>
          </p:cNvPr>
          <p:cNvSpPr/>
          <p:nvPr/>
        </p:nvSpPr>
        <p:spPr>
          <a:xfrm>
            <a:off x="6876036" y="2456871"/>
            <a:ext cx="1584396" cy="24137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21ED8616-9B8B-4C18-5793-60F5F63A4DF2}"/>
              </a:ext>
            </a:extLst>
          </p:cNvPr>
          <p:cNvCxnSpPr>
            <a:cxnSpLocks/>
            <a:endCxn id="10" idx="1"/>
          </p:cNvCxnSpPr>
          <p:nvPr/>
        </p:nvCxnSpPr>
        <p:spPr>
          <a:xfrm flipH="1">
            <a:off x="6876036" y="2420888"/>
            <a:ext cx="0" cy="156670"/>
          </a:xfrm>
          <a:prstGeom prst="line">
            <a:avLst/>
          </a:prstGeom>
          <a:ln w="984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1DB6AEC-7816-B965-93B7-2E6662B2DCE1}"/>
              </a:ext>
            </a:extLst>
          </p:cNvPr>
          <p:cNvCxnSpPr>
            <a:cxnSpLocks/>
          </p:cNvCxnSpPr>
          <p:nvPr/>
        </p:nvCxnSpPr>
        <p:spPr>
          <a:xfrm>
            <a:off x="4463768" y="2540227"/>
            <a:ext cx="0" cy="182028"/>
          </a:xfrm>
          <a:prstGeom prst="line">
            <a:avLst/>
          </a:prstGeom>
          <a:ln>
            <a:solidFill>
              <a:srgbClr val="009900"/>
            </a:solidFill>
          </a:ln>
          <a:effectLst/>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BB02E05E-6DDF-25D5-388F-7043836B2581}"/>
              </a:ext>
            </a:extLst>
          </p:cNvPr>
          <p:cNvCxnSpPr>
            <a:cxnSpLocks/>
          </p:cNvCxnSpPr>
          <p:nvPr/>
        </p:nvCxnSpPr>
        <p:spPr>
          <a:xfrm>
            <a:off x="5796136" y="2442906"/>
            <a:ext cx="0" cy="279349"/>
          </a:xfrm>
          <a:prstGeom prst="line">
            <a:avLst/>
          </a:prstGeom>
          <a:ln>
            <a:solidFill>
              <a:srgbClr val="009900"/>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79752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E44050E-F61F-C3F6-D3AF-46D54BED6E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97805" y="4294094"/>
            <a:ext cx="2330579" cy="1965913"/>
          </a:xfrm>
          <a:prstGeom prst="rect">
            <a:avLst/>
          </a:prstGeom>
        </p:spPr>
      </p:pic>
      <p:pic>
        <p:nvPicPr>
          <p:cNvPr id="23" name="Picture 22">
            <a:extLst>
              <a:ext uri="{FF2B5EF4-FFF2-40B4-BE49-F238E27FC236}">
                <a16:creationId xmlns:a16="http://schemas.microsoft.com/office/drawing/2014/main" id="{6758F54A-F2A8-07E2-A250-DADEE71B21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7824" y="4282723"/>
            <a:ext cx="2618611" cy="1965912"/>
          </a:xfrm>
          <a:prstGeom prst="rect">
            <a:avLst/>
          </a:prstGeom>
        </p:spPr>
      </p:pic>
      <p:pic>
        <p:nvPicPr>
          <p:cNvPr id="22" name="Picture 21">
            <a:extLst>
              <a:ext uri="{FF2B5EF4-FFF2-40B4-BE49-F238E27FC236}">
                <a16:creationId xmlns:a16="http://schemas.microsoft.com/office/drawing/2014/main" id="{01EB635E-4513-5B43-BB3B-5E252F3957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167" y="4282723"/>
            <a:ext cx="2618611" cy="1965912"/>
          </a:xfrm>
          <a:prstGeom prst="rect">
            <a:avLst/>
          </a:prstGeom>
        </p:spPr>
      </p:pic>
      <p:sp>
        <p:nvSpPr>
          <p:cNvPr id="2" name="Title 1">
            <a:extLst>
              <a:ext uri="{FF2B5EF4-FFF2-40B4-BE49-F238E27FC236}">
                <a16:creationId xmlns:a16="http://schemas.microsoft.com/office/drawing/2014/main" id="{D75C02A6-B786-87EB-19BF-A9D54486367B}"/>
              </a:ext>
            </a:extLst>
          </p:cNvPr>
          <p:cNvSpPr>
            <a:spLocks noGrp="1"/>
          </p:cNvSpPr>
          <p:nvPr>
            <p:ph type="title"/>
          </p:nvPr>
        </p:nvSpPr>
        <p:spPr/>
        <p:txBody>
          <a:bodyPr/>
          <a:lstStyle/>
          <a:p>
            <a:r>
              <a:rPr lang="en-US" dirty="0"/>
              <a:t>Cold Mass &amp; Cryostat Assembly Status</a:t>
            </a:r>
          </a:p>
        </p:txBody>
      </p:sp>
      <p:sp>
        <p:nvSpPr>
          <p:cNvPr id="4" name="Slide Number Placeholder 3">
            <a:extLst>
              <a:ext uri="{FF2B5EF4-FFF2-40B4-BE49-F238E27FC236}">
                <a16:creationId xmlns:a16="http://schemas.microsoft.com/office/drawing/2014/main" id="{B9EFDC4B-DD11-EB00-17C7-51F9396240DE}"/>
              </a:ext>
            </a:extLst>
          </p:cNvPr>
          <p:cNvSpPr>
            <a:spLocks noGrp="1"/>
          </p:cNvSpPr>
          <p:nvPr>
            <p:ph type="sldNum" sz="quarter" idx="12"/>
          </p:nvPr>
        </p:nvSpPr>
        <p:spPr/>
        <p:txBody>
          <a:bodyPr/>
          <a:lstStyle/>
          <a:p>
            <a:fld id="{BFDCA1C4-9514-7B4F-976F-D92F7E296653}" type="slidenum">
              <a:rPr lang="fr-FR" smtClean="0"/>
              <a:pPr/>
              <a:t>4</a:t>
            </a:fld>
            <a:endParaRPr lang="fr-FR" dirty="0"/>
          </a:p>
        </p:txBody>
      </p:sp>
      <p:sp>
        <p:nvSpPr>
          <p:cNvPr id="5" name="Footer Placeholder 4">
            <a:extLst>
              <a:ext uri="{FF2B5EF4-FFF2-40B4-BE49-F238E27FC236}">
                <a16:creationId xmlns:a16="http://schemas.microsoft.com/office/drawing/2014/main" id="{C4EB87D8-BDEA-A01D-F87C-7839B1C9B1EF}"/>
              </a:ext>
            </a:extLst>
          </p:cNvPr>
          <p:cNvSpPr>
            <a:spLocks noGrp="1"/>
          </p:cNvSpPr>
          <p:nvPr>
            <p:ph type="ftr" sz="quarter" idx="3"/>
          </p:nvPr>
        </p:nvSpPr>
        <p:spPr/>
        <p:txBody>
          <a:bodyPr/>
          <a:lstStyle/>
          <a:p>
            <a:r>
              <a:rPr lang="en-US"/>
              <a:t>AUP CM/CA Production Challenges - Oct 7-10, 2024</a:t>
            </a:r>
            <a:endParaRPr lang="en-GB" dirty="0"/>
          </a:p>
        </p:txBody>
      </p:sp>
      <p:sp>
        <p:nvSpPr>
          <p:cNvPr id="6" name="Content Placeholder 12">
            <a:extLst>
              <a:ext uri="{FF2B5EF4-FFF2-40B4-BE49-F238E27FC236}">
                <a16:creationId xmlns:a16="http://schemas.microsoft.com/office/drawing/2014/main" id="{5921DBC9-D027-A320-37A5-3A428E9EB91A}"/>
              </a:ext>
            </a:extLst>
          </p:cNvPr>
          <p:cNvSpPr>
            <a:spLocks noGrp="1"/>
          </p:cNvSpPr>
          <p:nvPr>
            <p:ph idx="1"/>
          </p:nvPr>
        </p:nvSpPr>
        <p:spPr>
          <a:xfrm>
            <a:off x="422098" y="908720"/>
            <a:ext cx="5013998" cy="1279702"/>
          </a:xfrm>
        </p:spPr>
        <p:txBody>
          <a:bodyPr>
            <a:noAutofit/>
          </a:bodyPr>
          <a:lstStyle/>
          <a:p>
            <a:pPr>
              <a:lnSpc>
                <a:spcPts val="1700"/>
              </a:lnSpc>
              <a:buFont typeface="Wingdings" panose="05000000000000000000" pitchFamily="2" charset="2"/>
              <a:buChar char="Ø"/>
            </a:pPr>
            <a:r>
              <a:rPr lang="en-US" sz="1600" dirty="0"/>
              <a:t>CA01 accepted by CERN.</a:t>
            </a:r>
            <a:endParaRPr lang="en-US" sz="1600" dirty="0">
              <a:solidFill>
                <a:schemeClr val="accent3"/>
              </a:solidFill>
            </a:endParaRPr>
          </a:p>
          <a:p>
            <a:pPr>
              <a:lnSpc>
                <a:spcPts val="1700"/>
              </a:lnSpc>
              <a:buFont typeface="Wingdings" panose="05000000000000000000" pitchFamily="2" charset="2"/>
              <a:buChar char="Ø"/>
            </a:pPr>
            <a:r>
              <a:rPr lang="en-US" sz="1600" dirty="0"/>
              <a:t>CA02 IB1 test nearly complete.</a:t>
            </a:r>
          </a:p>
          <a:p>
            <a:pPr>
              <a:lnSpc>
                <a:spcPts val="1700"/>
              </a:lnSpc>
              <a:buFont typeface="Wingdings" panose="05000000000000000000" pitchFamily="2" charset="2"/>
              <a:buChar char="Ø"/>
            </a:pPr>
            <a:r>
              <a:rPr lang="en-US" sz="1600" dirty="0"/>
              <a:t>CA03 prep for combination pressure/leak test.</a:t>
            </a:r>
          </a:p>
          <a:p>
            <a:pPr>
              <a:lnSpc>
                <a:spcPts val="1700"/>
              </a:lnSpc>
              <a:buFont typeface="Wingdings" panose="05000000000000000000" pitchFamily="2" charset="2"/>
              <a:buChar char="Ø"/>
            </a:pPr>
            <a:r>
              <a:rPr lang="en-US" sz="1600" dirty="0"/>
              <a:t>CM04 capillary tubes are next.</a:t>
            </a:r>
          </a:p>
          <a:p>
            <a:pPr>
              <a:lnSpc>
                <a:spcPts val="1700"/>
              </a:lnSpc>
              <a:buFont typeface="Wingdings" panose="05000000000000000000" pitchFamily="2" charset="2"/>
              <a:buChar char="Ø"/>
            </a:pPr>
            <a:r>
              <a:rPr lang="en-US" sz="1600" dirty="0"/>
              <a:t>CM05 ready for longitudinal shell welding.</a:t>
            </a:r>
          </a:p>
        </p:txBody>
      </p:sp>
      <p:pic>
        <p:nvPicPr>
          <p:cNvPr id="8" name="Picture 7">
            <a:extLst>
              <a:ext uri="{FF2B5EF4-FFF2-40B4-BE49-F238E27FC236}">
                <a16:creationId xmlns:a16="http://schemas.microsoft.com/office/drawing/2014/main" id="{67535015-7701-C05F-DBD2-430E8E88A9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1754" y="2193440"/>
            <a:ext cx="2443648" cy="1965911"/>
          </a:xfrm>
          <a:prstGeom prst="rect">
            <a:avLst/>
          </a:prstGeom>
        </p:spPr>
      </p:pic>
      <p:pic>
        <p:nvPicPr>
          <p:cNvPr id="9" name="Picture 8">
            <a:extLst>
              <a:ext uri="{FF2B5EF4-FFF2-40B4-BE49-F238E27FC236}">
                <a16:creationId xmlns:a16="http://schemas.microsoft.com/office/drawing/2014/main" id="{3EAA9199-B37D-83F3-5CCF-8C5F0643017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72648" y="2193440"/>
            <a:ext cx="2609366" cy="1965960"/>
          </a:xfrm>
          <a:prstGeom prst="rect">
            <a:avLst/>
          </a:prstGeom>
        </p:spPr>
      </p:pic>
      <p:graphicFrame>
        <p:nvGraphicFramePr>
          <p:cNvPr id="13" name="Table 7">
            <a:extLst>
              <a:ext uri="{FF2B5EF4-FFF2-40B4-BE49-F238E27FC236}">
                <a16:creationId xmlns:a16="http://schemas.microsoft.com/office/drawing/2014/main" id="{A3050AC2-E62E-B555-422D-A4147C6769A4}"/>
              </a:ext>
            </a:extLst>
          </p:cNvPr>
          <p:cNvGraphicFramePr>
            <a:graphicFrameLocks noGrp="1"/>
          </p:cNvGraphicFramePr>
          <p:nvPr>
            <p:extLst>
              <p:ext uri="{D42A27DB-BD31-4B8C-83A1-F6EECF244321}">
                <p14:modId xmlns:p14="http://schemas.microsoft.com/office/powerpoint/2010/main" val="1787258162"/>
              </p:ext>
            </p:extLst>
          </p:nvPr>
        </p:nvGraphicFramePr>
        <p:xfrm>
          <a:off x="5436096" y="894682"/>
          <a:ext cx="3600400" cy="2966366"/>
        </p:xfrm>
        <a:graphic>
          <a:graphicData uri="http://schemas.openxmlformats.org/drawingml/2006/table">
            <a:tbl>
              <a:tblPr firstRow="1" bandRow="1">
                <a:tableStyleId>{5C22544A-7EE6-4342-B048-85BDC9FD1C3A}</a:tableStyleId>
              </a:tblPr>
              <a:tblGrid>
                <a:gridCol w="613517">
                  <a:extLst>
                    <a:ext uri="{9D8B030D-6E8A-4147-A177-3AD203B41FA5}">
                      <a16:colId xmlns:a16="http://schemas.microsoft.com/office/drawing/2014/main" val="3163730018"/>
                    </a:ext>
                  </a:extLst>
                </a:gridCol>
                <a:gridCol w="460138">
                  <a:extLst>
                    <a:ext uri="{9D8B030D-6E8A-4147-A177-3AD203B41FA5}">
                      <a16:colId xmlns:a16="http://schemas.microsoft.com/office/drawing/2014/main" val="1607103147"/>
                    </a:ext>
                  </a:extLst>
                </a:gridCol>
                <a:gridCol w="460138">
                  <a:extLst>
                    <a:ext uri="{9D8B030D-6E8A-4147-A177-3AD203B41FA5}">
                      <a16:colId xmlns:a16="http://schemas.microsoft.com/office/drawing/2014/main" val="1215592423"/>
                    </a:ext>
                  </a:extLst>
                </a:gridCol>
                <a:gridCol w="536827">
                  <a:extLst>
                    <a:ext uri="{9D8B030D-6E8A-4147-A177-3AD203B41FA5}">
                      <a16:colId xmlns:a16="http://schemas.microsoft.com/office/drawing/2014/main" val="2256871812"/>
                    </a:ext>
                  </a:extLst>
                </a:gridCol>
                <a:gridCol w="537228">
                  <a:extLst>
                    <a:ext uri="{9D8B030D-6E8A-4147-A177-3AD203B41FA5}">
                      <a16:colId xmlns:a16="http://schemas.microsoft.com/office/drawing/2014/main" val="439308942"/>
                    </a:ext>
                  </a:extLst>
                </a:gridCol>
                <a:gridCol w="488496">
                  <a:extLst>
                    <a:ext uri="{9D8B030D-6E8A-4147-A177-3AD203B41FA5}">
                      <a16:colId xmlns:a16="http://schemas.microsoft.com/office/drawing/2014/main" val="950081208"/>
                    </a:ext>
                  </a:extLst>
                </a:gridCol>
                <a:gridCol w="504056">
                  <a:extLst>
                    <a:ext uri="{9D8B030D-6E8A-4147-A177-3AD203B41FA5}">
                      <a16:colId xmlns:a16="http://schemas.microsoft.com/office/drawing/2014/main" val="1024856000"/>
                    </a:ext>
                  </a:extLst>
                </a:gridCol>
              </a:tblGrid>
              <a:tr h="271603">
                <a:tc>
                  <a:txBody>
                    <a:bodyPr/>
                    <a:lstStyle/>
                    <a:p>
                      <a:pPr algn="ctr"/>
                      <a:endParaRPr lang="en-US" sz="1100" dirty="0"/>
                    </a:p>
                  </a:txBody>
                  <a:tcPr/>
                </a:tc>
                <a:tc>
                  <a:txBody>
                    <a:bodyPr/>
                    <a:lstStyle/>
                    <a:p>
                      <a:pPr algn="ctr"/>
                      <a:r>
                        <a:rPr lang="en-US" sz="1100" dirty="0" err="1"/>
                        <a:t>Qa</a:t>
                      </a:r>
                      <a:endParaRPr lang="en-US" sz="1100" dirty="0"/>
                    </a:p>
                  </a:txBody>
                  <a:tcPr/>
                </a:tc>
                <a:tc>
                  <a:txBody>
                    <a:bodyPr/>
                    <a:lstStyle/>
                    <a:p>
                      <a:pPr algn="ctr"/>
                      <a:r>
                        <a:rPr lang="en-US" sz="1100" dirty="0" err="1"/>
                        <a:t>Qb</a:t>
                      </a:r>
                      <a:endParaRPr lang="en-US" sz="1100" dirty="0"/>
                    </a:p>
                  </a:txBody>
                  <a:tcPr/>
                </a:tc>
                <a:tc>
                  <a:txBody>
                    <a:bodyPr/>
                    <a:lstStyle/>
                    <a:p>
                      <a:pPr algn="ctr"/>
                      <a:r>
                        <a:rPr lang="en-US" sz="1050" dirty="0"/>
                        <a:t>Weld</a:t>
                      </a:r>
                    </a:p>
                  </a:txBody>
                  <a:tcPr/>
                </a:tc>
                <a:tc>
                  <a:txBody>
                    <a:bodyPr/>
                    <a:lstStyle/>
                    <a:p>
                      <a:pPr algn="ctr"/>
                      <a:r>
                        <a:rPr lang="en-US" sz="1050" dirty="0" err="1"/>
                        <a:t>Cryo</a:t>
                      </a:r>
                      <a:endParaRPr lang="en-US" sz="1050" dirty="0"/>
                    </a:p>
                  </a:txBody>
                  <a:tcPr/>
                </a:tc>
                <a:tc>
                  <a:txBody>
                    <a:bodyPr/>
                    <a:lstStyle/>
                    <a:p>
                      <a:pPr algn="ctr"/>
                      <a:r>
                        <a:rPr lang="en-US" sz="1050" dirty="0"/>
                        <a:t>Test</a:t>
                      </a:r>
                    </a:p>
                  </a:txBody>
                  <a:tcPr/>
                </a:tc>
                <a:tc>
                  <a:txBody>
                    <a:bodyPr/>
                    <a:lstStyle/>
                    <a:p>
                      <a:pPr algn="ctr"/>
                      <a:r>
                        <a:rPr lang="en-US" sz="1050" dirty="0"/>
                        <a:t>Ship</a:t>
                      </a:r>
                    </a:p>
                  </a:txBody>
                  <a:tcPr/>
                </a:tc>
                <a:extLst>
                  <a:ext uri="{0D108BD9-81ED-4DB2-BD59-A6C34878D82A}">
                    <a16:rowId xmlns:a16="http://schemas.microsoft.com/office/drawing/2014/main" val="1728425669"/>
                  </a:ext>
                </a:extLst>
              </a:tr>
              <a:tr h="271603">
                <a:tc>
                  <a:txBody>
                    <a:bodyPr/>
                    <a:lstStyle/>
                    <a:p>
                      <a:r>
                        <a:rPr lang="en-US" sz="1100" dirty="0"/>
                        <a:t>CA01</a:t>
                      </a:r>
                    </a:p>
                  </a:txBody>
                  <a:tcPr/>
                </a:tc>
                <a:tc>
                  <a:txBody>
                    <a:bodyPr/>
                    <a:lstStyle/>
                    <a:p>
                      <a:pPr marL="285750" marR="0" lvl="0" indent="-285750" algn="ctr"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b="1" dirty="0">
                          <a:solidFill>
                            <a:srgbClr val="00B050"/>
                          </a:solidFill>
                        </a:rPr>
                        <a:t> </a:t>
                      </a:r>
                    </a:p>
                  </a:txBody>
                  <a:tcPr/>
                </a:tc>
                <a:tc>
                  <a:txBody>
                    <a:bodyPr/>
                    <a:lstStyle/>
                    <a:p>
                      <a:pPr marL="285750" indent="-285750" algn="ctr">
                        <a:buFont typeface="Wingdings" panose="05000000000000000000" pitchFamily="2" charset="2"/>
                        <a:buChar char="ü"/>
                      </a:pPr>
                      <a:r>
                        <a:rPr lang="en-US" sz="1200" b="1" dirty="0">
                          <a:solidFill>
                            <a:srgbClr val="00B050"/>
                          </a:solidFill>
                        </a:rPr>
                        <a:t>  </a:t>
                      </a:r>
                    </a:p>
                  </a:txBody>
                  <a:tcPr/>
                </a:tc>
                <a:tc>
                  <a:txBody>
                    <a:bodyPr/>
                    <a:lstStyle/>
                    <a:p>
                      <a:pPr marL="285750" indent="-285750" algn="ctr">
                        <a:buFont typeface="Wingdings" panose="05000000000000000000" pitchFamily="2" charset="2"/>
                        <a:buChar char="ü"/>
                      </a:pPr>
                      <a:r>
                        <a:rPr lang="en-US" sz="1200" b="1" dirty="0">
                          <a:solidFill>
                            <a:srgbClr val="00B050"/>
                          </a:solidFill>
                        </a:rPr>
                        <a:t> </a:t>
                      </a:r>
                    </a:p>
                  </a:txBody>
                  <a:tcPr/>
                </a:tc>
                <a:tc>
                  <a:txBody>
                    <a:bodyPr/>
                    <a:lstStyle/>
                    <a:p>
                      <a:pPr marL="285750" indent="-285750" algn="ctr">
                        <a:buFont typeface="Wingdings" panose="05000000000000000000" pitchFamily="2" charset="2"/>
                        <a:buChar char="ü"/>
                      </a:pPr>
                      <a:r>
                        <a:rPr lang="en-US" sz="1200" b="1" dirty="0">
                          <a:solidFill>
                            <a:srgbClr val="00B050"/>
                          </a:solidFill>
                        </a:rPr>
                        <a:t> </a:t>
                      </a:r>
                    </a:p>
                  </a:txBody>
                  <a:tcPr/>
                </a:tc>
                <a:tc>
                  <a:txBody>
                    <a:bodyPr/>
                    <a:lstStyle/>
                    <a:p>
                      <a:pPr marL="285750" indent="-285750" algn="ctr">
                        <a:buFont typeface="Wingdings" panose="05000000000000000000" pitchFamily="2" charset="2"/>
                        <a:buChar char="ü"/>
                      </a:pPr>
                      <a:r>
                        <a:rPr lang="en-US" sz="1200" b="1" dirty="0">
                          <a:solidFill>
                            <a:srgbClr val="00B050"/>
                          </a:solidFill>
                        </a:rPr>
                        <a:t> </a:t>
                      </a:r>
                    </a:p>
                  </a:txBody>
                  <a:tcPr/>
                </a:tc>
                <a:tc>
                  <a:txBody>
                    <a:bodyPr/>
                    <a:lstStyle/>
                    <a:p>
                      <a:pPr marL="285750" indent="-285750" algn="ctr">
                        <a:buFont typeface="Wingdings" panose="05000000000000000000" pitchFamily="2" charset="2"/>
                        <a:buChar char="ü"/>
                      </a:pPr>
                      <a:r>
                        <a:rPr lang="en-US" sz="1200" b="1" dirty="0">
                          <a:solidFill>
                            <a:srgbClr val="00B050"/>
                          </a:solidFill>
                        </a:rPr>
                        <a:t> </a:t>
                      </a:r>
                    </a:p>
                  </a:txBody>
                  <a:tcPr/>
                </a:tc>
                <a:extLst>
                  <a:ext uri="{0D108BD9-81ED-4DB2-BD59-A6C34878D82A}">
                    <a16:rowId xmlns:a16="http://schemas.microsoft.com/office/drawing/2014/main" val="3291696054"/>
                  </a:ext>
                </a:extLst>
              </a:tr>
              <a:tr h="271603">
                <a:tc>
                  <a:txBody>
                    <a:bodyPr/>
                    <a:lstStyle/>
                    <a:p>
                      <a:r>
                        <a:rPr lang="en-US" sz="1100" dirty="0"/>
                        <a:t>CA02</a:t>
                      </a:r>
                    </a:p>
                  </a:txBody>
                  <a:tcPr/>
                </a:tc>
                <a:tc>
                  <a:txBody>
                    <a:bodyPr/>
                    <a:lstStyle/>
                    <a:p>
                      <a:pPr marL="285750" marR="0" lvl="0" indent="-285750" algn="ctr"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b="1" dirty="0">
                          <a:solidFill>
                            <a:srgbClr val="00B050"/>
                          </a:solidFill>
                        </a:rPr>
                        <a:t> </a:t>
                      </a:r>
                    </a:p>
                  </a:txBody>
                  <a:tcPr/>
                </a:tc>
                <a:tc>
                  <a:txBody>
                    <a:bodyPr/>
                    <a:lstStyle/>
                    <a:p>
                      <a:pPr marL="285750" indent="-285750" algn="ctr">
                        <a:buFont typeface="Wingdings" panose="05000000000000000000" pitchFamily="2" charset="2"/>
                        <a:buChar char="ü"/>
                      </a:pPr>
                      <a:r>
                        <a:rPr lang="en-US" sz="1200" b="1" dirty="0">
                          <a:solidFill>
                            <a:srgbClr val="00B050"/>
                          </a:solidFill>
                        </a:rPr>
                        <a:t>  </a:t>
                      </a:r>
                    </a:p>
                  </a:txBody>
                  <a:tcPr/>
                </a:tc>
                <a:tc>
                  <a:txBody>
                    <a:bodyPr/>
                    <a:lstStyle/>
                    <a:p>
                      <a:pPr marL="285750" indent="-285750" algn="ctr">
                        <a:buFont typeface="Wingdings" panose="05000000000000000000" pitchFamily="2" charset="2"/>
                        <a:buChar char="ü"/>
                      </a:pPr>
                      <a:r>
                        <a:rPr lang="en-US" sz="1200" b="1" dirty="0">
                          <a:solidFill>
                            <a:srgbClr val="00B050"/>
                          </a:solidFill>
                        </a:rPr>
                        <a:t> </a:t>
                      </a:r>
                    </a:p>
                  </a:txBody>
                  <a:tcPr/>
                </a:tc>
                <a:tc>
                  <a:txBody>
                    <a:bodyPr/>
                    <a:lstStyle/>
                    <a:p>
                      <a:pPr marL="285750" indent="-285750" algn="ctr">
                        <a:buFont typeface="Wingdings" panose="05000000000000000000" pitchFamily="2" charset="2"/>
                        <a:buChar char="ü"/>
                      </a:pPr>
                      <a:r>
                        <a:rPr lang="en-US" sz="1200" b="1" dirty="0">
                          <a:solidFill>
                            <a:srgbClr val="00B050"/>
                          </a:solidFill>
                        </a:rPr>
                        <a:t> </a:t>
                      </a:r>
                    </a:p>
                  </a:txBody>
                  <a:tcPr/>
                </a:tc>
                <a:tc>
                  <a:txBody>
                    <a:bodyPr/>
                    <a:lstStyle/>
                    <a:p>
                      <a:pPr marL="285750" indent="-285750" algn="ctr">
                        <a:buFont typeface="Wingdings" panose="05000000000000000000" pitchFamily="2" charset="2"/>
                        <a:buChar char="ü"/>
                      </a:pPr>
                      <a:r>
                        <a:rPr lang="en-US" sz="1200" b="1" dirty="0">
                          <a:solidFill>
                            <a:srgbClr val="00B050"/>
                          </a:solidFill>
                        </a:rPr>
                        <a:t> </a:t>
                      </a:r>
                    </a:p>
                  </a:txBody>
                  <a:tcPr/>
                </a:tc>
                <a:tc>
                  <a:txBody>
                    <a:bodyPr/>
                    <a:lstStyle/>
                    <a:p>
                      <a:pPr marL="0" indent="0" algn="ctr">
                        <a:buFont typeface="Wingdings" panose="05000000000000000000" pitchFamily="2" charset="2"/>
                        <a:buNone/>
                      </a:pPr>
                      <a:endParaRPr lang="en-US" sz="1200" b="1" dirty="0">
                        <a:solidFill>
                          <a:srgbClr val="00B050"/>
                        </a:solidFill>
                      </a:endParaRPr>
                    </a:p>
                  </a:txBody>
                  <a:tcPr/>
                </a:tc>
                <a:extLst>
                  <a:ext uri="{0D108BD9-81ED-4DB2-BD59-A6C34878D82A}">
                    <a16:rowId xmlns:a16="http://schemas.microsoft.com/office/drawing/2014/main" val="2000378623"/>
                  </a:ext>
                </a:extLst>
              </a:tr>
              <a:tr h="271603">
                <a:tc>
                  <a:txBody>
                    <a:bodyPr/>
                    <a:lstStyle/>
                    <a:p>
                      <a:r>
                        <a:rPr lang="en-US" sz="1100" dirty="0"/>
                        <a:t>CA03</a:t>
                      </a:r>
                    </a:p>
                  </a:txBody>
                  <a:tcPr/>
                </a:tc>
                <a:tc>
                  <a:txBody>
                    <a:bodyPr/>
                    <a:lstStyle/>
                    <a:p>
                      <a:pPr marL="285750" marR="0" lvl="0" indent="-285750" algn="ctr"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b="1" dirty="0">
                          <a:solidFill>
                            <a:srgbClr val="00B050"/>
                          </a:solidFill>
                        </a:rPr>
                        <a:t> </a:t>
                      </a:r>
                    </a:p>
                  </a:txBody>
                  <a:tcPr/>
                </a:tc>
                <a:tc>
                  <a:txBody>
                    <a:bodyPr/>
                    <a:lstStyle/>
                    <a:p>
                      <a:pPr marL="285750" indent="-285750" algn="ctr">
                        <a:buFont typeface="Wingdings" panose="05000000000000000000" pitchFamily="2" charset="2"/>
                        <a:buChar char="ü"/>
                      </a:pPr>
                      <a:r>
                        <a:rPr lang="en-US" sz="1200" b="1" dirty="0">
                          <a:solidFill>
                            <a:srgbClr val="00B050"/>
                          </a:solidFill>
                        </a:rPr>
                        <a:t>  </a:t>
                      </a:r>
                    </a:p>
                  </a:txBody>
                  <a:tcPr/>
                </a:tc>
                <a:tc>
                  <a:txBody>
                    <a:bodyPr/>
                    <a:lstStyle/>
                    <a:p>
                      <a:pPr marL="285750" indent="-285750" algn="ctr">
                        <a:buFont typeface="Wingdings" panose="05000000000000000000" pitchFamily="2" charset="2"/>
                        <a:buChar char="ü"/>
                      </a:pPr>
                      <a:r>
                        <a:rPr lang="en-US" sz="1200" b="1" dirty="0">
                          <a:solidFill>
                            <a:srgbClr val="00B050"/>
                          </a:solidFill>
                        </a:rPr>
                        <a:t> </a:t>
                      </a:r>
                    </a:p>
                  </a:txBody>
                  <a:tcPr/>
                </a:tc>
                <a:tc>
                  <a:txBody>
                    <a:bodyPr/>
                    <a:lstStyle/>
                    <a:p>
                      <a:pPr marL="171450" indent="-171450" algn="ctr">
                        <a:buFont typeface="Wingdings" panose="05000000000000000000" pitchFamily="2" charset="2"/>
                        <a:buChar char="ü"/>
                      </a:pPr>
                      <a:r>
                        <a:rPr lang="en-US" sz="1200" b="1" dirty="0">
                          <a:solidFill>
                            <a:srgbClr val="00B050"/>
                          </a:solidFill>
                        </a:rPr>
                        <a:t> </a:t>
                      </a:r>
                    </a:p>
                  </a:txBody>
                  <a:tcPr/>
                </a:tc>
                <a:tc>
                  <a:txBody>
                    <a:bodyPr/>
                    <a:lstStyle/>
                    <a:p>
                      <a:pPr marL="0" indent="0" algn="ctr">
                        <a:buFont typeface="Wingdings" panose="05000000000000000000" pitchFamily="2" charset="2"/>
                        <a:buNone/>
                      </a:pPr>
                      <a:endParaRPr lang="en-US" sz="1200" b="1" dirty="0">
                        <a:solidFill>
                          <a:srgbClr val="00B050"/>
                        </a:solidFill>
                      </a:endParaRPr>
                    </a:p>
                  </a:txBody>
                  <a:tcPr/>
                </a:tc>
                <a:tc>
                  <a:txBody>
                    <a:bodyPr/>
                    <a:lstStyle/>
                    <a:p>
                      <a:pPr marL="0" indent="0" algn="ctr">
                        <a:buFont typeface="Wingdings" panose="05000000000000000000" pitchFamily="2" charset="2"/>
                        <a:buNone/>
                      </a:pPr>
                      <a:endParaRPr lang="en-US" sz="1200" b="1" dirty="0">
                        <a:solidFill>
                          <a:srgbClr val="00B050"/>
                        </a:solidFill>
                      </a:endParaRPr>
                    </a:p>
                  </a:txBody>
                  <a:tcPr/>
                </a:tc>
                <a:extLst>
                  <a:ext uri="{0D108BD9-81ED-4DB2-BD59-A6C34878D82A}">
                    <a16:rowId xmlns:a16="http://schemas.microsoft.com/office/drawing/2014/main" val="1851127989"/>
                  </a:ext>
                </a:extLst>
              </a:tr>
              <a:tr h="271603">
                <a:tc>
                  <a:txBody>
                    <a:bodyPr/>
                    <a:lstStyle/>
                    <a:p>
                      <a:r>
                        <a:rPr lang="en-US" sz="1100" dirty="0"/>
                        <a:t>CA04</a:t>
                      </a:r>
                    </a:p>
                  </a:txBody>
                  <a:tcPr/>
                </a:tc>
                <a:tc>
                  <a:txBody>
                    <a:bodyPr/>
                    <a:lstStyle/>
                    <a:p>
                      <a:pPr marL="285750" marR="0" lvl="0" indent="-285750" algn="ctr"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b="1" dirty="0">
                          <a:solidFill>
                            <a:srgbClr val="00B050"/>
                          </a:solidFill>
                        </a:rPr>
                        <a:t> </a:t>
                      </a:r>
                    </a:p>
                  </a:txBody>
                  <a:tcPr/>
                </a:tc>
                <a:tc>
                  <a:txBody>
                    <a:bodyPr/>
                    <a:lstStyle/>
                    <a:p>
                      <a:pPr marL="285750" indent="-285750" algn="ctr">
                        <a:buFont typeface="Wingdings" panose="05000000000000000000" pitchFamily="2" charset="2"/>
                        <a:buChar char="ü"/>
                      </a:pPr>
                      <a:r>
                        <a:rPr lang="en-US" sz="1200" b="1" dirty="0">
                          <a:solidFill>
                            <a:srgbClr val="00B050"/>
                          </a:solidFill>
                        </a:rPr>
                        <a:t>  </a:t>
                      </a:r>
                    </a:p>
                  </a:txBody>
                  <a:tcPr/>
                </a:tc>
                <a:tc>
                  <a:txBody>
                    <a:bodyPr/>
                    <a:lstStyle/>
                    <a:p>
                      <a:pPr marL="171450" indent="-171450" algn="ctr">
                        <a:buFont typeface="Wingdings" panose="05000000000000000000" pitchFamily="2" charset="2"/>
                        <a:buChar char="ü"/>
                      </a:pPr>
                      <a:r>
                        <a:rPr lang="en-US" sz="1200" b="1" dirty="0">
                          <a:solidFill>
                            <a:srgbClr val="00B050"/>
                          </a:solidFill>
                        </a:rPr>
                        <a:t> </a:t>
                      </a:r>
                    </a:p>
                  </a:txBody>
                  <a:tcPr/>
                </a:tc>
                <a:tc>
                  <a:txBody>
                    <a:bodyPr/>
                    <a:lstStyle/>
                    <a:p>
                      <a:pPr marL="171450" indent="-171450" algn="ctr">
                        <a:buFont typeface="Wingdings" panose="05000000000000000000" pitchFamily="2" charset="2"/>
                        <a:buChar char="Ø"/>
                      </a:pPr>
                      <a:r>
                        <a:rPr lang="en-US" sz="1200" b="1" dirty="0">
                          <a:solidFill>
                            <a:schemeClr val="accent6"/>
                          </a:solidFill>
                        </a:rPr>
                        <a:t> </a:t>
                      </a:r>
                      <a:endParaRPr lang="en-US" sz="1200" b="1" dirty="0">
                        <a:solidFill>
                          <a:srgbClr val="00B050"/>
                        </a:solidFill>
                      </a:endParaRPr>
                    </a:p>
                  </a:txBody>
                  <a:tcPr/>
                </a:tc>
                <a:tc>
                  <a:txBody>
                    <a:bodyPr/>
                    <a:lstStyle/>
                    <a:p>
                      <a:pPr marL="0" indent="0" algn="ctr">
                        <a:buFont typeface="Wingdings" panose="05000000000000000000" pitchFamily="2" charset="2"/>
                        <a:buNone/>
                      </a:pPr>
                      <a:endParaRPr lang="en-US" sz="1200" b="1" dirty="0">
                        <a:solidFill>
                          <a:srgbClr val="00B050"/>
                        </a:solidFill>
                      </a:endParaRPr>
                    </a:p>
                  </a:txBody>
                  <a:tcPr/>
                </a:tc>
                <a:tc>
                  <a:txBody>
                    <a:bodyPr/>
                    <a:lstStyle/>
                    <a:p>
                      <a:pPr marL="0" indent="0" algn="ctr">
                        <a:buFont typeface="Wingdings" panose="05000000000000000000" pitchFamily="2" charset="2"/>
                        <a:buNone/>
                      </a:pPr>
                      <a:endParaRPr lang="en-US" sz="1200" b="1" dirty="0">
                        <a:solidFill>
                          <a:srgbClr val="00B050"/>
                        </a:solidFill>
                      </a:endParaRPr>
                    </a:p>
                  </a:txBody>
                  <a:tcPr/>
                </a:tc>
                <a:extLst>
                  <a:ext uri="{0D108BD9-81ED-4DB2-BD59-A6C34878D82A}">
                    <a16:rowId xmlns:a16="http://schemas.microsoft.com/office/drawing/2014/main" val="3767847737"/>
                  </a:ext>
                </a:extLst>
              </a:tr>
              <a:tr h="271603">
                <a:tc>
                  <a:txBody>
                    <a:bodyPr/>
                    <a:lstStyle/>
                    <a:p>
                      <a:r>
                        <a:rPr lang="en-US" sz="1100" dirty="0"/>
                        <a:t>CA05</a:t>
                      </a:r>
                    </a:p>
                  </a:txBody>
                  <a:tcPr/>
                </a:tc>
                <a:tc>
                  <a:txBody>
                    <a:bodyPr/>
                    <a:lstStyle/>
                    <a:p>
                      <a:pPr marL="285750" marR="0" lvl="0" indent="-285750" algn="ctr"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b="1" dirty="0">
                          <a:solidFill>
                            <a:srgbClr val="00B050"/>
                          </a:solidFill>
                        </a:rPr>
                        <a:t> </a:t>
                      </a:r>
                    </a:p>
                  </a:txBody>
                  <a:tcPr/>
                </a:tc>
                <a:tc>
                  <a:txBody>
                    <a:bodyPr/>
                    <a:lstStyle/>
                    <a:p>
                      <a:pPr marL="285750" indent="-285750" algn="ctr">
                        <a:buFont typeface="Wingdings" panose="05000000000000000000" pitchFamily="2" charset="2"/>
                        <a:buChar char="ü"/>
                      </a:pPr>
                      <a:r>
                        <a:rPr lang="en-US" sz="1200" b="1" dirty="0">
                          <a:solidFill>
                            <a:srgbClr val="00B050"/>
                          </a:solidFill>
                        </a:rPr>
                        <a:t>  </a:t>
                      </a:r>
                    </a:p>
                  </a:txBody>
                  <a:tcPr/>
                </a:tc>
                <a:tc>
                  <a:txBody>
                    <a:bodyPr/>
                    <a:lstStyle/>
                    <a:p>
                      <a:pPr marL="171450" indent="-171450" algn="ctr">
                        <a:buFont typeface="Wingdings" panose="05000000000000000000" pitchFamily="2" charset="2"/>
                        <a:buChar char="Ø"/>
                      </a:pPr>
                      <a:r>
                        <a:rPr lang="en-US" sz="1200" b="1" dirty="0">
                          <a:solidFill>
                            <a:schemeClr val="accent6"/>
                          </a:solidFill>
                        </a:rPr>
                        <a:t> </a:t>
                      </a:r>
                      <a:endParaRPr lang="en-US" sz="1200" b="1" dirty="0">
                        <a:solidFill>
                          <a:srgbClr val="00B050"/>
                        </a:solidFill>
                      </a:endParaRPr>
                    </a:p>
                  </a:txBody>
                  <a:tcPr/>
                </a:tc>
                <a:tc>
                  <a:txBody>
                    <a:bodyPr/>
                    <a:lstStyle/>
                    <a:p>
                      <a:pPr marL="0" indent="0" algn="ctr">
                        <a:buFont typeface="Wingdings" panose="05000000000000000000" pitchFamily="2" charset="2"/>
                        <a:buNone/>
                      </a:pPr>
                      <a:endParaRPr lang="en-US" sz="1200" b="1" dirty="0">
                        <a:solidFill>
                          <a:srgbClr val="00B050"/>
                        </a:solidFill>
                      </a:endParaRPr>
                    </a:p>
                  </a:txBody>
                  <a:tcPr/>
                </a:tc>
                <a:tc>
                  <a:txBody>
                    <a:bodyPr/>
                    <a:lstStyle/>
                    <a:p>
                      <a:pPr marL="0" indent="0" algn="ctr">
                        <a:buFont typeface="Wingdings" panose="05000000000000000000" pitchFamily="2" charset="2"/>
                        <a:buNone/>
                      </a:pPr>
                      <a:endParaRPr lang="en-US" sz="1200" b="1" dirty="0">
                        <a:solidFill>
                          <a:srgbClr val="00B050"/>
                        </a:solidFill>
                      </a:endParaRPr>
                    </a:p>
                  </a:txBody>
                  <a:tcPr/>
                </a:tc>
                <a:tc>
                  <a:txBody>
                    <a:bodyPr/>
                    <a:lstStyle/>
                    <a:p>
                      <a:pPr marL="0" indent="0" algn="ctr">
                        <a:buFont typeface="Wingdings" panose="05000000000000000000" pitchFamily="2" charset="2"/>
                        <a:buNone/>
                      </a:pPr>
                      <a:endParaRPr lang="en-US" sz="1200" b="1" dirty="0">
                        <a:solidFill>
                          <a:srgbClr val="00B050"/>
                        </a:solidFill>
                      </a:endParaRPr>
                    </a:p>
                  </a:txBody>
                  <a:tcPr/>
                </a:tc>
                <a:extLst>
                  <a:ext uri="{0D108BD9-81ED-4DB2-BD59-A6C34878D82A}">
                    <a16:rowId xmlns:a16="http://schemas.microsoft.com/office/drawing/2014/main" val="3001060028"/>
                  </a:ext>
                </a:extLst>
              </a:tr>
              <a:tr h="271603">
                <a:tc>
                  <a:txBody>
                    <a:bodyPr/>
                    <a:lstStyle/>
                    <a:p>
                      <a:r>
                        <a:rPr lang="en-US" sz="1100" dirty="0"/>
                        <a:t>CA06</a:t>
                      </a:r>
                    </a:p>
                  </a:txBody>
                  <a:tcPr/>
                </a:tc>
                <a:tc>
                  <a:txBody>
                    <a:bodyPr/>
                    <a:lstStyle/>
                    <a:p>
                      <a:pPr marL="285750" marR="0" lvl="0" indent="-285750" algn="ctr"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b="1" dirty="0">
                          <a:solidFill>
                            <a:srgbClr val="00B050"/>
                          </a:solidFill>
                        </a:rPr>
                        <a:t> </a:t>
                      </a:r>
                    </a:p>
                  </a:txBody>
                  <a:tcPr/>
                </a:tc>
                <a:tc>
                  <a:txBody>
                    <a:bodyPr/>
                    <a:lstStyle/>
                    <a:p>
                      <a:pPr marL="171450" indent="-171450" algn="ctr">
                        <a:buFont typeface="Wingdings" panose="05000000000000000000" pitchFamily="2" charset="2"/>
                        <a:buChar char="Ø"/>
                      </a:pPr>
                      <a:r>
                        <a:rPr lang="en-US" sz="1200" b="1" dirty="0">
                          <a:solidFill>
                            <a:schemeClr val="accent6"/>
                          </a:solidFill>
                        </a:rPr>
                        <a:t> </a:t>
                      </a:r>
                    </a:p>
                  </a:txBody>
                  <a:tcPr/>
                </a:tc>
                <a:tc>
                  <a:txBody>
                    <a:bodyPr/>
                    <a:lstStyle/>
                    <a:p>
                      <a:pPr marL="0" indent="0" algn="ctr">
                        <a:buFont typeface="Wingdings" panose="05000000000000000000" pitchFamily="2" charset="2"/>
                        <a:buNone/>
                      </a:pPr>
                      <a:endParaRPr lang="en-US" sz="1200" b="1" dirty="0">
                        <a:solidFill>
                          <a:srgbClr val="00B050"/>
                        </a:solidFill>
                      </a:endParaRPr>
                    </a:p>
                  </a:txBody>
                  <a:tcPr/>
                </a:tc>
                <a:tc>
                  <a:txBody>
                    <a:bodyPr/>
                    <a:lstStyle/>
                    <a:p>
                      <a:pPr marL="0" indent="0" algn="ctr">
                        <a:buFont typeface="Wingdings" panose="05000000000000000000" pitchFamily="2" charset="2"/>
                        <a:buNone/>
                      </a:pPr>
                      <a:endParaRPr lang="en-US" sz="1200" b="1" dirty="0">
                        <a:solidFill>
                          <a:srgbClr val="00B050"/>
                        </a:solidFill>
                      </a:endParaRPr>
                    </a:p>
                  </a:txBody>
                  <a:tcPr/>
                </a:tc>
                <a:tc>
                  <a:txBody>
                    <a:bodyPr/>
                    <a:lstStyle/>
                    <a:p>
                      <a:pPr marL="0" indent="0" algn="ctr">
                        <a:buFont typeface="Wingdings" panose="05000000000000000000" pitchFamily="2" charset="2"/>
                        <a:buNone/>
                      </a:pPr>
                      <a:endParaRPr lang="en-US" sz="1200" b="1" dirty="0">
                        <a:solidFill>
                          <a:srgbClr val="00B050"/>
                        </a:solidFill>
                      </a:endParaRPr>
                    </a:p>
                  </a:txBody>
                  <a:tcPr/>
                </a:tc>
                <a:tc>
                  <a:txBody>
                    <a:bodyPr/>
                    <a:lstStyle/>
                    <a:p>
                      <a:pPr marL="0" indent="0" algn="ctr">
                        <a:buFont typeface="Wingdings" panose="05000000000000000000" pitchFamily="2" charset="2"/>
                        <a:buNone/>
                      </a:pPr>
                      <a:r>
                        <a:rPr lang="en-US" sz="1200" b="1" dirty="0">
                          <a:solidFill>
                            <a:srgbClr val="00B050"/>
                          </a:solidFill>
                        </a:rPr>
                        <a:t> </a:t>
                      </a:r>
                    </a:p>
                  </a:txBody>
                  <a:tcPr/>
                </a:tc>
                <a:extLst>
                  <a:ext uri="{0D108BD9-81ED-4DB2-BD59-A6C34878D82A}">
                    <a16:rowId xmlns:a16="http://schemas.microsoft.com/office/drawing/2014/main" val="3880742441"/>
                  </a:ext>
                </a:extLst>
              </a:tr>
              <a:tr h="15520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t>CA07</a:t>
                      </a:r>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extLst>
                  <a:ext uri="{0D108BD9-81ED-4DB2-BD59-A6C34878D82A}">
                    <a16:rowId xmlns:a16="http://schemas.microsoft.com/office/drawing/2014/main" val="598182061"/>
                  </a:ext>
                </a:extLst>
              </a:tr>
              <a:tr h="15520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t>CA08</a:t>
                      </a:r>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extLst>
                  <a:ext uri="{0D108BD9-81ED-4DB2-BD59-A6C34878D82A}">
                    <a16:rowId xmlns:a16="http://schemas.microsoft.com/office/drawing/2014/main" val="1406093008"/>
                  </a:ext>
                </a:extLst>
              </a:tr>
              <a:tr h="15520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t>CA09</a:t>
                      </a:r>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extLst>
                  <a:ext uri="{0D108BD9-81ED-4DB2-BD59-A6C34878D82A}">
                    <a16:rowId xmlns:a16="http://schemas.microsoft.com/office/drawing/2014/main" val="1771657149"/>
                  </a:ext>
                </a:extLst>
              </a:tr>
              <a:tr h="271603">
                <a:tc>
                  <a:txBody>
                    <a:bodyPr/>
                    <a:lstStyle/>
                    <a:p>
                      <a:r>
                        <a:rPr lang="en-US" sz="1100" dirty="0"/>
                        <a:t>CA10</a:t>
                      </a:r>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extLst>
                  <a:ext uri="{0D108BD9-81ED-4DB2-BD59-A6C34878D82A}">
                    <a16:rowId xmlns:a16="http://schemas.microsoft.com/office/drawing/2014/main" val="3351451720"/>
                  </a:ext>
                </a:extLst>
              </a:tr>
            </a:tbl>
          </a:graphicData>
        </a:graphic>
      </p:graphicFrame>
      <p:sp>
        <p:nvSpPr>
          <p:cNvPr id="14" name="Rectangle: Rounded Corners 13">
            <a:extLst>
              <a:ext uri="{FF2B5EF4-FFF2-40B4-BE49-F238E27FC236}">
                <a16:creationId xmlns:a16="http://schemas.microsoft.com/office/drawing/2014/main" id="{9F93C8E1-BBE2-2FDD-80B9-6C2B5AA763A4}"/>
              </a:ext>
            </a:extLst>
          </p:cNvPr>
          <p:cNvSpPr/>
          <p:nvPr/>
        </p:nvSpPr>
        <p:spPr>
          <a:xfrm>
            <a:off x="6012160" y="1727394"/>
            <a:ext cx="2016224" cy="1094103"/>
          </a:xfrm>
          <a:prstGeom prst="roundRect">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8C09048-F5BA-25B7-1B5E-F1CFA7EE1A41}"/>
              </a:ext>
            </a:extLst>
          </p:cNvPr>
          <p:cNvSpPr txBox="1"/>
          <p:nvPr/>
        </p:nvSpPr>
        <p:spPr>
          <a:xfrm>
            <a:off x="7417149" y="3078623"/>
            <a:ext cx="1080120" cy="276999"/>
          </a:xfrm>
          <a:prstGeom prst="rect">
            <a:avLst/>
          </a:prstGeom>
          <a:noFill/>
        </p:spPr>
        <p:txBody>
          <a:bodyPr wrap="square" rtlCol="0">
            <a:spAutoFit/>
          </a:bodyPr>
          <a:lstStyle/>
          <a:p>
            <a:r>
              <a:rPr lang="en-US" sz="1200" b="1" dirty="0"/>
              <a:t>Within ICBA</a:t>
            </a:r>
          </a:p>
        </p:txBody>
      </p:sp>
      <p:cxnSp>
        <p:nvCxnSpPr>
          <p:cNvPr id="16" name="Straight Arrow Connector 15">
            <a:extLst>
              <a:ext uri="{FF2B5EF4-FFF2-40B4-BE49-F238E27FC236}">
                <a16:creationId xmlns:a16="http://schemas.microsoft.com/office/drawing/2014/main" id="{24B482DE-A17E-F9AE-69C7-2829A04CC017}"/>
              </a:ext>
            </a:extLst>
          </p:cNvPr>
          <p:cNvCxnSpPr>
            <a:cxnSpLocks/>
          </p:cNvCxnSpPr>
          <p:nvPr/>
        </p:nvCxnSpPr>
        <p:spPr>
          <a:xfrm flipH="1" flipV="1">
            <a:off x="7055442" y="2821497"/>
            <a:ext cx="361707" cy="319471"/>
          </a:xfrm>
          <a:prstGeom prst="straightConnector1">
            <a:avLst/>
          </a:prstGeom>
          <a:ln w="22225">
            <a:solidFill>
              <a:schemeClr val="tx1"/>
            </a:solidFill>
            <a:headEnd w="lg" len="lg"/>
            <a:tailEnd type="triangle" w="med" len="lg"/>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6CA8F2A7-1322-674C-33F9-C8AEF3F3BBC7}"/>
              </a:ext>
            </a:extLst>
          </p:cNvPr>
          <p:cNvSpPr txBox="1"/>
          <p:nvPr/>
        </p:nvSpPr>
        <p:spPr>
          <a:xfrm>
            <a:off x="610712" y="3702654"/>
            <a:ext cx="1656184" cy="369332"/>
          </a:xfrm>
          <a:prstGeom prst="rect">
            <a:avLst/>
          </a:prstGeom>
          <a:noFill/>
        </p:spPr>
        <p:txBody>
          <a:bodyPr wrap="square" rtlCol="0">
            <a:spAutoFit/>
          </a:bodyPr>
          <a:lstStyle/>
          <a:p>
            <a:r>
              <a:rPr lang="en-US" dirty="0">
                <a:solidFill>
                  <a:schemeClr val="bg1"/>
                </a:solidFill>
              </a:rPr>
              <a:t>CA01, CERN</a:t>
            </a:r>
          </a:p>
        </p:txBody>
      </p:sp>
      <p:sp>
        <p:nvSpPr>
          <p:cNvPr id="26" name="TextBox 25">
            <a:extLst>
              <a:ext uri="{FF2B5EF4-FFF2-40B4-BE49-F238E27FC236}">
                <a16:creationId xmlns:a16="http://schemas.microsoft.com/office/drawing/2014/main" id="{49DE0FDB-40CC-A267-3B47-D4B8EE4A101B}"/>
              </a:ext>
            </a:extLst>
          </p:cNvPr>
          <p:cNvSpPr txBox="1"/>
          <p:nvPr/>
        </p:nvSpPr>
        <p:spPr>
          <a:xfrm>
            <a:off x="3028785" y="3702654"/>
            <a:ext cx="2440955" cy="369332"/>
          </a:xfrm>
          <a:prstGeom prst="rect">
            <a:avLst/>
          </a:prstGeom>
          <a:noFill/>
        </p:spPr>
        <p:txBody>
          <a:bodyPr wrap="square" rtlCol="0">
            <a:spAutoFit/>
          </a:bodyPr>
          <a:lstStyle/>
          <a:p>
            <a:r>
              <a:rPr lang="en-US" dirty="0">
                <a:solidFill>
                  <a:schemeClr val="bg1"/>
                </a:solidFill>
              </a:rPr>
              <a:t>CA02, IB1 test stand</a:t>
            </a:r>
          </a:p>
        </p:txBody>
      </p:sp>
      <p:sp>
        <p:nvSpPr>
          <p:cNvPr id="27" name="TextBox 26">
            <a:extLst>
              <a:ext uri="{FF2B5EF4-FFF2-40B4-BE49-F238E27FC236}">
                <a16:creationId xmlns:a16="http://schemas.microsoft.com/office/drawing/2014/main" id="{11ABF36C-5851-2E0F-8FA0-10616EC51791}"/>
              </a:ext>
            </a:extLst>
          </p:cNvPr>
          <p:cNvSpPr txBox="1"/>
          <p:nvPr/>
        </p:nvSpPr>
        <p:spPr>
          <a:xfrm>
            <a:off x="389885" y="5831160"/>
            <a:ext cx="2481757" cy="369332"/>
          </a:xfrm>
          <a:prstGeom prst="rect">
            <a:avLst/>
          </a:prstGeom>
          <a:noFill/>
        </p:spPr>
        <p:txBody>
          <a:bodyPr wrap="square" rtlCol="0">
            <a:spAutoFit/>
          </a:bodyPr>
          <a:lstStyle/>
          <a:p>
            <a:r>
              <a:rPr lang="en-US" dirty="0">
                <a:solidFill>
                  <a:schemeClr val="bg1"/>
                </a:solidFill>
              </a:rPr>
              <a:t>CA03, ICBA</a:t>
            </a:r>
          </a:p>
        </p:txBody>
      </p:sp>
      <p:sp>
        <p:nvSpPr>
          <p:cNvPr id="29" name="TextBox 28">
            <a:extLst>
              <a:ext uri="{FF2B5EF4-FFF2-40B4-BE49-F238E27FC236}">
                <a16:creationId xmlns:a16="http://schemas.microsoft.com/office/drawing/2014/main" id="{87FB5A26-F83E-098A-EE55-16990D8C12A8}"/>
              </a:ext>
            </a:extLst>
          </p:cNvPr>
          <p:cNvSpPr txBox="1"/>
          <p:nvPr/>
        </p:nvSpPr>
        <p:spPr>
          <a:xfrm>
            <a:off x="3581074" y="5819907"/>
            <a:ext cx="1659953" cy="369332"/>
          </a:xfrm>
          <a:prstGeom prst="rect">
            <a:avLst/>
          </a:prstGeom>
          <a:noFill/>
        </p:spPr>
        <p:txBody>
          <a:bodyPr wrap="square" rtlCol="0">
            <a:spAutoFit/>
          </a:bodyPr>
          <a:lstStyle/>
          <a:p>
            <a:r>
              <a:rPr lang="en-US" dirty="0">
                <a:solidFill>
                  <a:schemeClr val="bg1"/>
                </a:solidFill>
              </a:rPr>
              <a:t>CM04, ICBA</a:t>
            </a:r>
          </a:p>
        </p:txBody>
      </p:sp>
      <p:sp>
        <p:nvSpPr>
          <p:cNvPr id="30" name="TextBox 29">
            <a:extLst>
              <a:ext uri="{FF2B5EF4-FFF2-40B4-BE49-F238E27FC236}">
                <a16:creationId xmlns:a16="http://schemas.microsoft.com/office/drawing/2014/main" id="{D08EE3BF-2A7A-E21D-A717-72CDB8EB3340}"/>
              </a:ext>
            </a:extLst>
          </p:cNvPr>
          <p:cNvSpPr txBox="1"/>
          <p:nvPr/>
        </p:nvSpPr>
        <p:spPr>
          <a:xfrm>
            <a:off x="6187049" y="5830572"/>
            <a:ext cx="1659953" cy="369332"/>
          </a:xfrm>
          <a:prstGeom prst="rect">
            <a:avLst/>
          </a:prstGeom>
          <a:noFill/>
        </p:spPr>
        <p:txBody>
          <a:bodyPr wrap="square" rtlCol="0">
            <a:spAutoFit/>
          </a:bodyPr>
          <a:lstStyle/>
          <a:p>
            <a:r>
              <a:rPr lang="en-US" dirty="0">
                <a:solidFill>
                  <a:schemeClr val="bg1"/>
                </a:solidFill>
              </a:rPr>
              <a:t>CM05, ICBA</a:t>
            </a:r>
          </a:p>
        </p:txBody>
      </p:sp>
      <p:sp>
        <p:nvSpPr>
          <p:cNvPr id="7" name="TextBox 6">
            <a:extLst>
              <a:ext uri="{FF2B5EF4-FFF2-40B4-BE49-F238E27FC236}">
                <a16:creationId xmlns:a16="http://schemas.microsoft.com/office/drawing/2014/main" id="{799E5D49-669A-7EA0-D230-6BD3B7E55B05}"/>
              </a:ext>
            </a:extLst>
          </p:cNvPr>
          <p:cNvSpPr txBox="1"/>
          <p:nvPr/>
        </p:nvSpPr>
        <p:spPr>
          <a:xfrm>
            <a:off x="7417149" y="3270175"/>
            <a:ext cx="1495097" cy="461665"/>
          </a:xfrm>
          <a:prstGeom prst="rect">
            <a:avLst/>
          </a:prstGeom>
          <a:noFill/>
        </p:spPr>
        <p:txBody>
          <a:bodyPr wrap="square">
            <a:spAutoFit/>
          </a:bodyPr>
          <a:lstStyle/>
          <a:p>
            <a:pPr marL="171450" indent="-171450">
              <a:buFont typeface="Wingdings" panose="05000000000000000000" pitchFamily="2" charset="2"/>
              <a:buChar char="ü"/>
            </a:pPr>
            <a:r>
              <a:rPr lang="en-US" sz="1200" b="1" dirty="0">
                <a:solidFill>
                  <a:srgbClr val="009900"/>
                </a:solidFill>
              </a:rPr>
              <a:t> </a:t>
            </a:r>
            <a:r>
              <a:rPr lang="en-US" sz="1200" b="1" dirty="0"/>
              <a:t>Complete</a:t>
            </a:r>
            <a:endParaRPr lang="en-US" sz="1200" b="1" dirty="0">
              <a:solidFill>
                <a:srgbClr val="009900"/>
              </a:solidFill>
            </a:endParaRPr>
          </a:p>
          <a:p>
            <a:pPr marL="171450" indent="-171450">
              <a:buFont typeface="Wingdings" panose="05000000000000000000" pitchFamily="2" charset="2"/>
              <a:buChar char="Ø"/>
            </a:pPr>
            <a:r>
              <a:rPr lang="en-US" sz="1200" b="1" dirty="0">
                <a:solidFill>
                  <a:schemeClr val="accent6"/>
                </a:solidFill>
              </a:rPr>
              <a:t>  </a:t>
            </a:r>
            <a:r>
              <a:rPr lang="en-US" sz="1200" b="1" dirty="0"/>
              <a:t>In Progress</a:t>
            </a:r>
          </a:p>
        </p:txBody>
      </p:sp>
    </p:spTree>
    <p:extLst>
      <p:ext uri="{BB962C8B-B14F-4D97-AF65-F5344CB8AC3E}">
        <p14:creationId xmlns:p14="http://schemas.microsoft.com/office/powerpoint/2010/main" val="3652251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C9C27-2993-9AA1-50AD-71108C0C7D16}"/>
              </a:ext>
            </a:extLst>
          </p:cNvPr>
          <p:cNvSpPr>
            <a:spLocks noGrp="1"/>
          </p:cNvSpPr>
          <p:nvPr>
            <p:ph type="title"/>
          </p:nvPr>
        </p:nvSpPr>
        <p:spPr/>
        <p:txBody>
          <a:bodyPr/>
          <a:lstStyle/>
          <a:p>
            <a:r>
              <a:rPr lang="en-US" dirty="0"/>
              <a:t>Cold Mass Achievements </a:t>
            </a:r>
          </a:p>
        </p:txBody>
      </p:sp>
      <p:sp>
        <p:nvSpPr>
          <p:cNvPr id="4" name="Slide Number Placeholder 3">
            <a:extLst>
              <a:ext uri="{FF2B5EF4-FFF2-40B4-BE49-F238E27FC236}">
                <a16:creationId xmlns:a16="http://schemas.microsoft.com/office/drawing/2014/main" id="{06038A53-2DE7-416F-3FC5-396E8EA4C3DF}"/>
              </a:ext>
            </a:extLst>
          </p:cNvPr>
          <p:cNvSpPr>
            <a:spLocks noGrp="1"/>
          </p:cNvSpPr>
          <p:nvPr>
            <p:ph type="sldNum" sz="quarter" idx="12"/>
          </p:nvPr>
        </p:nvSpPr>
        <p:spPr/>
        <p:txBody>
          <a:bodyPr/>
          <a:lstStyle/>
          <a:p>
            <a:fld id="{BFDCA1C4-9514-7B4F-976F-D92F7E296653}" type="slidenum">
              <a:rPr lang="fr-FR" smtClean="0"/>
              <a:pPr/>
              <a:t>5</a:t>
            </a:fld>
            <a:endParaRPr lang="fr-FR" dirty="0"/>
          </a:p>
        </p:txBody>
      </p:sp>
      <p:sp>
        <p:nvSpPr>
          <p:cNvPr id="5" name="Footer Placeholder 4">
            <a:extLst>
              <a:ext uri="{FF2B5EF4-FFF2-40B4-BE49-F238E27FC236}">
                <a16:creationId xmlns:a16="http://schemas.microsoft.com/office/drawing/2014/main" id="{DCDC8AC9-B050-48B9-6AD7-F3295F471040}"/>
              </a:ext>
            </a:extLst>
          </p:cNvPr>
          <p:cNvSpPr>
            <a:spLocks noGrp="1"/>
          </p:cNvSpPr>
          <p:nvPr>
            <p:ph type="ftr" sz="quarter" idx="3"/>
          </p:nvPr>
        </p:nvSpPr>
        <p:spPr/>
        <p:txBody>
          <a:bodyPr/>
          <a:lstStyle/>
          <a:p>
            <a:r>
              <a:rPr lang="en-US"/>
              <a:t>AUP CM/CA Production Challenges - Oct 7-10, 2024</a:t>
            </a:r>
            <a:endParaRPr lang="en-GB" dirty="0"/>
          </a:p>
        </p:txBody>
      </p:sp>
      <p:sp>
        <p:nvSpPr>
          <p:cNvPr id="3" name="Content Placeholder 12">
            <a:extLst>
              <a:ext uri="{FF2B5EF4-FFF2-40B4-BE49-F238E27FC236}">
                <a16:creationId xmlns:a16="http://schemas.microsoft.com/office/drawing/2014/main" id="{5E2E57C7-617D-42EF-8209-767BA13B2256}"/>
              </a:ext>
            </a:extLst>
          </p:cNvPr>
          <p:cNvSpPr>
            <a:spLocks noGrp="1"/>
          </p:cNvSpPr>
          <p:nvPr>
            <p:ph idx="1"/>
          </p:nvPr>
        </p:nvSpPr>
        <p:spPr>
          <a:xfrm>
            <a:off x="285708" y="1000099"/>
            <a:ext cx="5328592" cy="5528486"/>
          </a:xfrm>
        </p:spPr>
        <p:txBody>
          <a:bodyPr>
            <a:noAutofit/>
          </a:bodyPr>
          <a:lstStyle/>
          <a:p>
            <a:pPr lvl="1"/>
            <a:r>
              <a:rPr lang="en-US" dirty="0"/>
              <a:t>Purchased Fronius power supplies that provides stable arc and a data log. Used on CM03.</a:t>
            </a:r>
          </a:p>
          <a:p>
            <a:pPr lvl="1"/>
            <a:r>
              <a:rPr lang="en-US" dirty="0"/>
              <a:t>Ultrasonic Test (UT) results have been exceptionally better since updates.    CM-02 &amp; CM-03 passed with minimum to no weld repairs.</a:t>
            </a:r>
          </a:p>
          <a:p>
            <a:pPr lvl="1"/>
            <a:r>
              <a:rPr lang="en-US" dirty="0"/>
              <a:t>Internal Weld Inspections are now completed with an inspection Borescope by a Certified Weld Inspector (CWI).</a:t>
            </a:r>
          </a:p>
        </p:txBody>
      </p:sp>
      <p:pic>
        <p:nvPicPr>
          <p:cNvPr id="6" name="Picture 5" descr="A picture containing text, floor, control panel&#10;&#10;Description automatically generated">
            <a:extLst>
              <a:ext uri="{FF2B5EF4-FFF2-40B4-BE49-F238E27FC236}">
                <a16:creationId xmlns:a16="http://schemas.microsoft.com/office/drawing/2014/main" id="{BD4F7B40-DCB8-0D9A-801C-7B8D53B4F4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21752" y="2588380"/>
            <a:ext cx="2032872" cy="2710496"/>
          </a:xfrm>
          <a:prstGeom prst="rect">
            <a:avLst/>
          </a:prstGeom>
        </p:spPr>
      </p:pic>
      <p:pic>
        <p:nvPicPr>
          <p:cNvPr id="7" name="Picture 6" descr="A picture containing text, electronics&#10;&#10;Description automatically generated">
            <a:extLst>
              <a:ext uri="{FF2B5EF4-FFF2-40B4-BE49-F238E27FC236}">
                <a16:creationId xmlns:a16="http://schemas.microsoft.com/office/drawing/2014/main" id="{D016B80B-B0AA-BEC0-E0CD-EA2BB0F9B5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15087" y="3476432"/>
            <a:ext cx="1965953" cy="1822444"/>
          </a:xfrm>
          <a:prstGeom prst="rect">
            <a:avLst/>
          </a:prstGeom>
        </p:spPr>
      </p:pic>
      <p:sp>
        <p:nvSpPr>
          <p:cNvPr id="8" name="TextBox 7">
            <a:extLst>
              <a:ext uri="{FF2B5EF4-FFF2-40B4-BE49-F238E27FC236}">
                <a16:creationId xmlns:a16="http://schemas.microsoft.com/office/drawing/2014/main" id="{8F8A9912-B31A-CF06-4F91-CE8BAFEBC5DD}"/>
              </a:ext>
            </a:extLst>
          </p:cNvPr>
          <p:cNvSpPr txBox="1"/>
          <p:nvPr/>
        </p:nvSpPr>
        <p:spPr>
          <a:xfrm>
            <a:off x="7152959" y="4929544"/>
            <a:ext cx="1890261" cy="369332"/>
          </a:xfrm>
          <a:prstGeom prst="rect">
            <a:avLst/>
          </a:prstGeom>
          <a:noFill/>
        </p:spPr>
        <p:txBody>
          <a:bodyPr wrap="none" rtlCol="0">
            <a:spAutoFit/>
          </a:bodyPr>
          <a:lstStyle/>
          <a:p>
            <a:r>
              <a:rPr lang="en-US" dirty="0">
                <a:solidFill>
                  <a:srgbClr val="FFCC00"/>
                </a:solidFill>
              </a:rPr>
              <a:t>Fronius Readout</a:t>
            </a:r>
          </a:p>
        </p:txBody>
      </p:sp>
      <p:pic>
        <p:nvPicPr>
          <p:cNvPr id="9" name="Picture 8" descr="A picture containing text, cellphone&#10;&#10;Description automatically generated">
            <a:extLst>
              <a:ext uri="{FF2B5EF4-FFF2-40B4-BE49-F238E27FC236}">
                <a16:creationId xmlns:a16="http://schemas.microsoft.com/office/drawing/2014/main" id="{CC73B158-FAA8-D854-3EE0-973DE4FADBC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36398" y="4929544"/>
            <a:ext cx="1510934" cy="1942210"/>
          </a:xfrm>
          <a:prstGeom prst="rect">
            <a:avLst/>
          </a:prstGeom>
        </p:spPr>
      </p:pic>
      <p:pic>
        <p:nvPicPr>
          <p:cNvPr id="10" name="Picture 9">
            <a:extLst>
              <a:ext uri="{FF2B5EF4-FFF2-40B4-BE49-F238E27FC236}">
                <a16:creationId xmlns:a16="http://schemas.microsoft.com/office/drawing/2014/main" id="{386473A9-C67D-9ED6-AE68-7129E245D94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675001" y="724287"/>
            <a:ext cx="3183292" cy="1860520"/>
          </a:xfrm>
          <a:prstGeom prst="rect">
            <a:avLst/>
          </a:prstGeom>
        </p:spPr>
      </p:pic>
    </p:spTree>
    <p:extLst>
      <p:ext uri="{BB962C8B-B14F-4D97-AF65-F5344CB8AC3E}">
        <p14:creationId xmlns:p14="http://schemas.microsoft.com/office/powerpoint/2010/main" val="327257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1DDCB-CD58-0978-7A49-8AA34CE99175}"/>
              </a:ext>
            </a:extLst>
          </p:cNvPr>
          <p:cNvSpPr>
            <a:spLocks noGrp="1"/>
          </p:cNvSpPr>
          <p:nvPr>
            <p:ph type="title"/>
          </p:nvPr>
        </p:nvSpPr>
        <p:spPr/>
        <p:txBody>
          <a:bodyPr/>
          <a:lstStyle/>
          <a:p>
            <a:r>
              <a:rPr lang="en-US" dirty="0"/>
              <a:t>Shell Prestress Achievement</a:t>
            </a:r>
          </a:p>
        </p:txBody>
      </p:sp>
      <p:sp>
        <p:nvSpPr>
          <p:cNvPr id="3" name="Content Placeholder 2">
            <a:extLst>
              <a:ext uri="{FF2B5EF4-FFF2-40B4-BE49-F238E27FC236}">
                <a16:creationId xmlns:a16="http://schemas.microsoft.com/office/drawing/2014/main" id="{E6982659-CD9E-F2CF-42C1-2F5717DC1A68}"/>
              </a:ext>
            </a:extLst>
          </p:cNvPr>
          <p:cNvSpPr>
            <a:spLocks noGrp="1"/>
          </p:cNvSpPr>
          <p:nvPr>
            <p:ph idx="1"/>
          </p:nvPr>
        </p:nvSpPr>
        <p:spPr>
          <a:xfrm>
            <a:off x="612000" y="1087433"/>
            <a:ext cx="5112128" cy="4906963"/>
          </a:xfrm>
        </p:spPr>
        <p:txBody>
          <a:bodyPr>
            <a:normAutofit/>
          </a:bodyPr>
          <a:lstStyle/>
          <a:p>
            <a:r>
              <a:rPr lang="en-US" sz="2400" dirty="0"/>
              <a:t>Shell design revised to add 2 mm SS shim between shell and magnets after CM01.</a:t>
            </a:r>
          </a:p>
          <a:p>
            <a:pPr lvl="1"/>
            <a:r>
              <a:rPr lang="en-US" sz="2000" dirty="0"/>
              <a:t>The shim is used to reduce shell and coil pole stress increase during welding.</a:t>
            </a:r>
          </a:p>
          <a:p>
            <a:pPr lvl="1"/>
            <a:r>
              <a:rPr lang="en-US" sz="2000" dirty="0"/>
              <a:t>First shims used on CM02 and were flat. Subsequent shims were rolled for ease of welding.</a:t>
            </a:r>
          </a:p>
          <a:p>
            <a:pPr lvl="1"/>
            <a:r>
              <a:rPr lang="en-US" sz="2000" dirty="0"/>
              <a:t>Fiber optic strain gauge measurements showed shell stress reduction of 10 </a:t>
            </a:r>
            <a:r>
              <a:rPr lang="en-US" sz="2000" dirty="0" err="1"/>
              <a:t>Mpa</a:t>
            </a:r>
            <a:r>
              <a:rPr lang="en-US" sz="2000" dirty="0"/>
              <a:t> between CM01 and CM02</a:t>
            </a:r>
            <a:r>
              <a:rPr lang="en-US" dirty="0"/>
              <a:t>.*</a:t>
            </a:r>
          </a:p>
        </p:txBody>
      </p:sp>
      <p:sp>
        <p:nvSpPr>
          <p:cNvPr id="4" name="Slide Number Placeholder 3">
            <a:extLst>
              <a:ext uri="{FF2B5EF4-FFF2-40B4-BE49-F238E27FC236}">
                <a16:creationId xmlns:a16="http://schemas.microsoft.com/office/drawing/2014/main" id="{47E5F106-930C-D129-42E8-1023592F9594}"/>
              </a:ext>
            </a:extLst>
          </p:cNvPr>
          <p:cNvSpPr>
            <a:spLocks noGrp="1"/>
          </p:cNvSpPr>
          <p:nvPr>
            <p:ph type="sldNum" sz="quarter" idx="12"/>
          </p:nvPr>
        </p:nvSpPr>
        <p:spPr/>
        <p:txBody>
          <a:bodyPr/>
          <a:lstStyle/>
          <a:p>
            <a:fld id="{BFDCA1C4-9514-7B4F-976F-D92F7E296653}" type="slidenum">
              <a:rPr lang="fr-FR" smtClean="0"/>
              <a:pPr/>
              <a:t>6</a:t>
            </a:fld>
            <a:endParaRPr lang="fr-FR" dirty="0"/>
          </a:p>
        </p:txBody>
      </p:sp>
      <p:sp>
        <p:nvSpPr>
          <p:cNvPr id="5" name="Footer Placeholder 4">
            <a:extLst>
              <a:ext uri="{FF2B5EF4-FFF2-40B4-BE49-F238E27FC236}">
                <a16:creationId xmlns:a16="http://schemas.microsoft.com/office/drawing/2014/main" id="{3EB5DE23-E8AE-FA95-ED25-62AE6CDEA747}"/>
              </a:ext>
            </a:extLst>
          </p:cNvPr>
          <p:cNvSpPr>
            <a:spLocks noGrp="1"/>
          </p:cNvSpPr>
          <p:nvPr>
            <p:ph type="ftr" sz="quarter" idx="3"/>
          </p:nvPr>
        </p:nvSpPr>
        <p:spPr/>
        <p:txBody>
          <a:bodyPr/>
          <a:lstStyle/>
          <a:p>
            <a:r>
              <a:rPr lang="en-US"/>
              <a:t>AUP CM/CA Production Challenges - Oct 7-10, 2024</a:t>
            </a:r>
            <a:endParaRPr lang="en-GB" dirty="0"/>
          </a:p>
        </p:txBody>
      </p:sp>
      <p:pic>
        <p:nvPicPr>
          <p:cNvPr id="7" name="Picture 6">
            <a:extLst>
              <a:ext uri="{FF2B5EF4-FFF2-40B4-BE49-F238E27FC236}">
                <a16:creationId xmlns:a16="http://schemas.microsoft.com/office/drawing/2014/main" id="{95DDD341-7564-7C5E-F09A-161C337493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01728" y="963977"/>
            <a:ext cx="2430272" cy="3240361"/>
          </a:xfrm>
          <a:prstGeom prst="rect">
            <a:avLst/>
          </a:prstGeom>
        </p:spPr>
      </p:pic>
      <p:sp>
        <p:nvSpPr>
          <p:cNvPr id="8" name="TextBox 7">
            <a:extLst>
              <a:ext uri="{FF2B5EF4-FFF2-40B4-BE49-F238E27FC236}">
                <a16:creationId xmlns:a16="http://schemas.microsoft.com/office/drawing/2014/main" id="{9D1793E1-77F9-B24E-1310-47E45DF5FBBC}"/>
              </a:ext>
            </a:extLst>
          </p:cNvPr>
          <p:cNvSpPr txBox="1"/>
          <p:nvPr/>
        </p:nvSpPr>
        <p:spPr>
          <a:xfrm>
            <a:off x="6066156" y="3109262"/>
            <a:ext cx="2339102" cy="369332"/>
          </a:xfrm>
          <a:prstGeom prst="rect">
            <a:avLst/>
          </a:prstGeom>
          <a:noFill/>
        </p:spPr>
        <p:txBody>
          <a:bodyPr wrap="none" rtlCol="0">
            <a:spAutoFit/>
          </a:bodyPr>
          <a:lstStyle/>
          <a:p>
            <a:r>
              <a:rPr lang="en-US" dirty="0">
                <a:solidFill>
                  <a:srgbClr val="FFCC00"/>
                </a:solidFill>
              </a:rPr>
              <a:t>CM02 shell and shim</a:t>
            </a:r>
          </a:p>
        </p:txBody>
      </p:sp>
      <p:sp>
        <p:nvSpPr>
          <p:cNvPr id="10" name="TextBox 9">
            <a:extLst>
              <a:ext uri="{FF2B5EF4-FFF2-40B4-BE49-F238E27FC236}">
                <a16:creationId xmlns:a16="http://schemas.microsoft.com/office/drawing/2014/main" id="{1D76DFFC-5541-3F43-00B9-29B6255103BD}"/>
              </a:ext>
            </a:extLst>
          </p:cNvPr>
          <p:cNvSpPr txBox="1"/>
          <p:nvPr/>
        </p:nvSpPr>
        <p:spPr>
          <a:xfrm>
            <a:off x="817270" y="5661248"/>
            <a:ext cx="5266458" cy="469359"/>
          </a:xfrm>
          <a:prstGeom prst="rect">
            <a:avLst/>
          </a:prstGeom>
          <a:noFill/>
        </p:spPr>
        <p:txBody>
          <a:bodyPr wrap="square">
            <a:spAutoFit/>
          </a:bodyPr>
          <a:lstStyle/>
          <a:p>
            <a:pPr lvl="1"/>
            <a:r>
              <a:rPr lang="en-US" sz="1400" dirty="0"/>
              <a:t>*</a:t>
            </a:r>
            <a:r>
              <a:rPr lang="en-US" sz="1050" dirty="0"/>
              <a:t> Ref: Fiber optics strain measurements during shell welding</a:t>
            </a:r>
            <a:r>
              <a:rPr lang="en-US" sz="1000" dirty="0"/>
              <a:t>, Design Change Review of the Q1/Q3 Cold Mass</a:t>
            </a:r>
            <a:r>
              <a:rPr lang="en-US" sz="1050" dirty="0"/>
              <a:t>, </a:t>
            </a:r>
            <a:r>
              <a:rPr lang="en-US" sz="1000" dirty="0"/>
              <a:t>July 25</a:t>
            </a:r>
            <a:r>
              <a:rPr lang="en-US" sz="1000" baseline="30000" dirty="0"/>
              <a:t>th</a:t>
            </a:r>
            <a:r>
              <a:rPr lang="en-US" sz="1000" dirty="0"/>
              <a:t>, 2022</a:t>
            </a:r>
            <a:r>
              <a:rPr lang="en-US" sz="1050" dirty="0"/>
              <a:t>, M. Baldini, S. Krave</a:t>
            </a:r>
          </a:p>
        </p:txBody>
      </p:sp>
      <p:pic>
        <p:nvPicPr>
          <p:cNvPr id="13" name="Picture 12" descr="A large pipe with yellow lines painted on it&#10;&#10;Description automatically generated">
            <a:extLst>
              <a:ext uri="{FF2B5EF4-FFF2-40B4-BE49-F238E27FC236}">
                <a16:creationId xmlns:a16="http://schemas.microsoft.com/office/drawing/2014/main" id="{6F1D6A75-A99E-D8CE-3B6B-C350BB5F1D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83728" y="4309243"/>
            <a:ext cx="2430272" cy="1827227"/>
          </a:xfrm>
          <a:prstGeom prst="rect">
            <a:avLst/>
          </a:prstGeom>
        </p:spPr>
      </p:pic>
      <p:sp>
        <p:nvSpPr>
          <p:cNvPr id="14" name="TextBox 13">
            <a:extLst>
              <a:ext uri="{FF2B5EF4-FFF2-40B4-BE49-F238E27FC236}">
                <a16:creationId xmlns:a16="http://schemas.microsoft.com/office/drawing/2014/main" id="{1C22D80D-84F4-123B-1862-F800A564CB30}"/>
              </a:ext>
            </a:extLst>
          </p:cNvPr>
          <p:cNvSpPr txBox="1"/>
          <p:nvPr/>
        </p:nvSpPr>
        <p:spPr>
          <a:xfrm>
            <a:off x="6397997" y="5490139"/>
            <a:ext cx="1928733" cy="646331"/>
          </a:xfrm>
          <a:prstGeom prst="rect">
            <a:avLst/>
          </a:prstGeom>
          <a:noFill/>
        </p:spPr>
        <p:txBody>
          <a:bodyPr wrap="none" rtlCol="0">
            <a:spAutoFit/>
          </a:bodyPr>
          <a:lstStyle/>
          <a:p>
            <a:pPr algn="ctr"/>
            <a:r>
              <a:rPr lang="en-US" dirty="0">
                <a:solidFill>
                  <a:srgbClr val="FFCC00"/>
                </a:solidFill>
              </a:rPr>
              <a:t>CM01 fiber optic </a:t>
            </a:r>
          </a:p>
          <a:p>
            <a:pPr algn="ctr"/>
            <a:r>
              <a:rPr lang="en-US" dirty="0">
                <a:solidFill>
                  <a:srgbClr val="FFCC00"/>
                </a:solidFill>
              </a:rPr>
              <a:t>strain gauge</a:t>
            </a:r>
          </a:p>
        </p:txBody>
      </p:sp>
    </p:spTree>
    <p:extLst>
      <p:ext uri="{BB962C8B-B14F-4D97-AF65-F5344CB8AC3E}">
        <p14:creationId xmlns:p14="http://schemas.microsoft.com/office/powerpoint/2010/main" val="326541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C9C27-2993-9AA1-50AD-71108C0C7D16}"/>
              </a:ext>
            </a:extLst>
          </p:cNvPr>
          <p:cNvSpPr>
            <a:spLocks noGrp="1"/>
          </p:cNvSpPr>
          <p:nvPr>
            <p:ph type="title"/>
          </p:nvPr>
        </p:nvSpPr>
        <p:spPr/>
        <p:txBody>
          <a:bodyPr/>
          <a:lstStyle/>
          <a:p>
            <a:r>
              <a:rPr lang="en-US" dirty="0"/>
              <a:t>Cold Mass Lessons Learned</a:t>
            </a:r>
          </a:p>
        </p:txBody>
      </p:sp>
      <p:sp>
        <p:nvSpPr>
          <p:cNvPr id="4" name="Slide Number Placeholder 3">
            <a:extLst>
              <a:ext uri="{FF2B5EF4-FFF2-40B4-BE49-F238E27FC236}">
                <a16:creationId xmlns:a16="http://schemas.microsoft.com/office/drawing/2014/main" id="{06038A53-2DE7-416F-3FC5-396E8EA4C3DF}"/>
              </a:ext>
            </a:extLst>
          </p:cNvPr>
          <p:cNvSpPr>
            <a:spLocks noGrp="1"/>
          </p:cNvSpPr>
          <p:nvPr>
            <p:ph type="sldNum" sz="quarter" idx="12"/>
          </p:nvPr>
        </p:nvSpPr>
        <p:spPr/>
        <p:txBody>
          <a:bodyPr/>
          <a:lstStyle/>
          <a:p>
            <a:fld id="{BFDCA1C4-9514-7B4F-976F-D92F7E296653}" type="slidenum">
              <a:rPr lang="fr-FR" smtClean="0"/>
              <a:pPr/>
              <a:t>7</a:t>
            </a:fld>
            <a:endParaRPr lang="fr-FR" dirty="0"/>
          </a:p>
        </p:txBody>
      </p:sp>
      <p:sp>
        <p:nvSpPr>
          <p:cNvPr id="5" name="Footer Placeholder 4">
            <a:extLst>
              <a:ext uri="{FF2B5EF4-FFF2-40B4-BE49-F238E27FC236}">
                <a16:creationId xmlns:a16="http://schemas.microsoft.com/office/drawing/2014/main" id="{DCDC8AC9-B050-48B9-6AD7-F3295F471040}"/>
              </a:ext>
            </a:extLst>
          </p:cNvPr>
          <p:cNvSpPr>
            <a:spLocks noGrp="1"/>
          </p:cNvSpPr>
          <p:nvPr>
            <p:ph type="ftr" sz="quarter" idx="3"/>
          </p:nvPr>
        </p:nvSpPr>
        <p:spPr/>
        <p:txBody>
          <a:bodyPr/>
          <a:lstStyle/>
          <a:p>
            <a:r>
              <a:rPr lang="en-US"/>
              <a:t>AUP CM/CA Production Challenges - Oct 7-10, 2024</a:t>
            </a:r>
            <a:endParaRPr lang="en-GB" dirty="0"/>
          </a:p>
        </p:txBody>
      </p:sp>
      <p:pic>
        <p:nvPicPr>
          <p:cNvPr id="14" name="Picture 13" descr="A person writing on a piece of paper&#10;&#10;Description automatically generated with medium confidence">
            <a:extLst>
              <a:ext uri="{FF2B5EF4-FFF2-40B4-BE49-F238E27FC236}">
                <a16:creationId xmlns:a16="http://schemas.microsoft.com/office/drawing/2014/main" id="{0A5DE518-A828-C16E-0B89-32569A9EF50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37895" y="2829575"/>
            <a:ext cx="2095182" cy="3479745"/>
          </a:xfrm>
          <a:prstGeom prst="rect">
            <a:avLst/>
          </a:prstGeom>
        </p:spPr>
      </p:pic>
      <p:sp>
        <p:nvSpPr>
          <p:cNvPr id="15" name="Content Placeholder 12">
            <a:extLst>
              <a:ext uri="{FF2B5EF4-FFF2-40B4-BE49-F238E27FC236}">
                <a16:creationId xmlns:a16="http://schemas.microsoft.com/office/drawing/2014/main" id="{F054DF7F-633A-BF04-4AB4-37A043F676C7}"/>
              </a:ext>
            </a:extLst>
          </p:cNvPr>
          <p:cNvSpPr>
            <a:spLocks noGrp="1"/>
          </p:cNvSpPr>
          <p:nvPr>
            <p:ph idx="1"/>
          </p:nvPr>
        </p:nvSpPr>
        <p:spPr>
          <a:xfrm>
            <a:off x="361154" y="1052736"/>
            <a:ext cx="8459318" cy="1944216"/>
          </a:xfrm>
        </p:spPr>
        <p:txBody>
          <a:bodyPr>
            <a:noAutofit/>
          </a:bodyPr>
          <a:lstStyle/>
          <a:p>
            <a:pPr lvl="1"/>
            <a:r>
              <a:rPr lang="en-US" sz="2000" dirty="0"/>
              <a:t>Shell machining process updates resulting in consistent &amp; accurate arc length dimensions. </a:t>
            </a:r>
          </a:p>
          <a:p>
            <a:pPr lvl="1"/>
            <a:r>
              <a:rPr lang="en-US" sz="2000" dirty="0"/>
              <a:t>Using vertical mill with more rigid fixturing.</a:t>
            </a:r>
          </a:p>
          <a:p>
            <a:pPr lvl="1"/>
            <a:r>
              <a:rPr lang="en-US" sz="2000" dirty="0"/>
              <a:t>New shell forming tooling has been incorporated. </a:t>
            </a:r>
          </a:p>
          <a:p>
            <a:pPr lvl="1"/>
            <a:r>
              <a:rPr lang="en-US" sz="2000" dirty="0"/>
              <a:t>Adopted CERN’s shell inspection tool concept.</a:t>
            </a:r>
          </a:p>
        </p:txBody>
      </p:sp>
      <p:pic>
        <p:nvPicPr>
          <p:cNvPr id="18" name="Picture 17">
            <a:extLst>
              <a:ext uri="{FF2B5EF4-FFF2-40B4-BE49-F238E27FC236}">
                <a16:creationId xmlns:a16="http://schemas.microsoft.com/office/drawing/2014/main" id="{B5C7EF1F-4A78-982F-C1DF-9D9262F89F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5386" y="2829575"/>
            <a:ext cx="1305046" cy="1740061"/>
          </a:xfrm>
          <a:prstGeom prst="rect">
            <a:avLst/>
          </a:prstGeom>
        </p:spPr>
      </p:pic>
      <p:pic>
        <p:nvPicPr>
          <p:cNvPr id="19" name="Picture 18" descr="A picture containing indoor, factory&#10;&#10;Description automatically generated">
            <a:extLst>
              <a:ext uri="{FF2B5EF4-FFF2-40B4-BE49-F238E27FC236}">
                <a16:creationId xmlns:a16="http://schemas.microsoft.com/office/drawing/2014/main" id="{F95ACB5B-A0A8-B107-2075-ACD90A482E7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15616" y="2829575"/>
            <a:ext cx="3658522" cy="3303122"/>
          </a:xfrm>
          <a:prstGeom prst="rect">
            <a:avLst/>
          </a:prstGeom>
        </p:spPr>
      </p:pic>
      <p:sp>
        <p:nvSpPr>
          <p:cNvPr id="20" name="TextBox 19">
            <a:extLst>
              <a:ext uri="{FF2B5EF4-FFF2-40B4-BE49-F238E27FC236}">
                <a16:creationId xmlns:a16="http://schemas.microsoft.com/office/drawing/2014/main" id="{D6AF8349-6C41-B98B-7913-84A0D4FB2307}"/>
              </a:ext>
            </a:extLst>
          </p:cNvPr>
          <p:cNvSpPr txBox="1"/>
          <p:nvPr/>
        </p:nvSpPr>
        <p:spPr>
          <a:xfrm>
            <a:off x="2469153" y="5439289"/>
            <a:ext cx="1813317" cy="369332"/>
          </a:xfrm>
          <a:prstGeom prst="rect">
            <a:avLst/>
          </a:prstGeom>
          <a:noFill/>
        </p:spPr>
        <p:txBody>
          <a:bodyPr wrap="none" rtlCol="0">
            <a:spAutoFit/>
          </a:bodyPr>
          <a:lstStyle/>
          <a:p>
            <a:r>
              <a:rPr lang="en-US" dirty="0">
                <a:solidFill>
                  <a:srgbClr val="FFCC00"/>
                </a:solidFill>
              </a:rPr>
              <a:t>Shell Machining</a:t>
            </a:r>
          </a:p>
        </p:txBody>
      </p:sp>
      <p:sp>
        <p:nvSpPr>
          <p:cNvPr id="21" name="TextBox 20">
            <a:extLst>
              <a:ext uri="{FF2B5EF4-FFF2-40B4-BE49-F238E27FC236}">
                <a16:creationId xmlns:a16="http://schemas.microsoft.com/office/drawing/2014/main" id="{CF33E5A2-4BA0-D808-7870-394F67D5E13B}"/>
              </a:ext>
            </a:extLst>
          </p:cNvPr>
          <p:cNvSpPr txBox="1"/>
          <p:nvPr/>
        </p:nvSpPr>
        <p:spPr>
          <a:xfrm>
            <a:off x="5078827" y="5620598"/>
            <a:ext cx="1813317" cy="369332"/>
          </a:xfrm>
          <a:prstGeom prst="rect">
            <a:avLst/>
          </a:prstGeom>
          <a:noFill/>
        </p:spPr>
        <p:txBody>
          <a:bodyPr wrap="none" rtlCol="0">
            <a:spAutoFit/>
          </a:bodyPr>
          <a:lstStyle/>
          <a:p>
            <a:r>
              <a:rPr lang="en-US" dirty="0">
                <a:solidFill>
                  <a:srgbClr val="FFCC00"/>
                </a:solidFill>
              </a:rPr>
              <a:t>Shell Inspection</a:t>
            </a:r>
          </a:p>
        </p:txBody>
      </p:sp>
      <p:sp>
        <p:nvSpPr>
          <p:cNvPr id="3" name="TextBox 2">
            <a:extLst>
              <a:ext uri="{FF2B5EF4-FFF2-40B4-BE49-F238E27FC236}">
                <a16:creationId xmlns:a16="http://schemas.microsoft.com/office/drawing/2014/main" id="{1D6A5FCC-8AF6-34E6-AC23-7F284C10FF14}"/>
              </a:ext>
            </a:extLst>
          </p:cNvPr>
          <p:cNvSpPr txBox="1"/>
          <p:nvPr/>
        </p:nvSpPr>
        <p:spPr>
          <a:xfrm>
            <a:off x="7087088" y="4187952"/>
            <a:ext cx="1449436" cy="307777"/>
          </a:xfrm>
          <a:prstGeom prst="rect">
            <a:avLst/>
          </a:prstGeom>
          <a:noFill/>
        </p:spPr>
        <p:txBody>
          <a:bodyPr wrap="none" rtlCol="0">
            <a:spAutoFit/>
          </a:bodyPr>
          <a:lstStyle/>
          <a:p>
            <a:r>
              <a:rPr lang="en-US" sz="1400" dirty="0">
                <a:solidFill>
                  <a:srgbClr val="FFCC00"/>
                </a:solidFill>
              </a:rPr>
              <a:t>Shell Inspection</a:t>
            </a:r>
          </a:p>
        </p:txBody>
      </p:sp>
    </p:spTree>
    <p:extLst>
      <p:ext uri="{BB962C8B-B14F-4D97-AF65-F5344CB8AC3E}">
        <p14:creationId xmlns:p14="http://schemas.microsoft.com/office/powerpoint/2010/main" val="3129154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C9C27-2993-9AA1-50AD-71108C0C7D16}"/>
              </a:ext>
            </a:extLst>
          </p:cNvPr>
          <p:cNvSpPr>
            <a:spLocks noGrp="1"/>
          </p:cNvSpPr>
          <p:nvPr>
            <p:ph type="title"/>
          </p:nvPr>
        </p:nvSpPr>
        <p:spPr/>
        <p:txBody>
          <a:bodyPr/>
          <a:lstStyle/>
          <a:p>
            <a:r>
              <a:rPr lang="en-US" dirty="0"/>
              <a:t>CM02 Lessons Learned</a:t>
            </a:r>
            <a:br>
              <a:rPr lang="en-US" dirty="0"/>
            </a:br>
            <a:r>
              <a:rPr lang="en-US" dirty="0"/>
              <a:t>DR13416, DR13429, DR13481</a:t>
            </a:r>
          </a:p>
        </p:txBody>
      </p:sp>
      <p:sp>
        <p:nvSpPr>
          <p:cNvPr id="4" name="Slide Number Placeholder 3">
            <a:extLst>
              <a:ext uri="{FF2B5EF4-FFF2-40B4-BE49-F238E27FC236}">
                <a16:creationId xmlns:a16="http://schemas.microsoft.com/office/drawing/2014/main" id="{06038A53-2DE7-416F-3FC5-396E8EA4C3DF}"/>
              </a:ext>
            </a:extLst>
          </p:cNvPr>
          <p:cNvSpPr>
            <a:spLocks noGrp="1"/>
          </p:cNvSpPr>
          <p:nvPr>
            <p:ph type="sldNum" sz="quarter" idx="12"/>
          </p:nvPr>
        </p:nvSpPr>
        <p:spPr/>
        <p:txBody>
          <a:bodyPr/>
          <a:lstStyle/>
          <a:p>
            <a:fld id="{BFDCA1C4-9514-7B4F-976F-D92F7E296653}" type="slidenum">
              <a:rPr lang="fr-FR" smtClean="0"/>
              <a:pPr/>
              <a:t>8</a:t>
            </a:fld>
            <a:endParaRPr lang="fr-FR" dirty="0"/>
          </a:p>
        </p:txBody>
      </p:sp>
      <p:sp>
        <p:nvSpPr>
          <p:cNvPr id="5" name="Footer Placeholder 4">
            <a:extLst>
              <a:ext uri="{FF2B5EF4-FFF2-40B4-BE49-F238E27FC236}">
                <a16:creationId xmlns:a16="http://schemas.microsoft.com/office/drawing/2014/main" id="{DCDC8AC9-B050-48B9-6AD7-F3295F471040}"/>
              </a:ext>
            </a:extLst>
          </p:cNvPr>
          <p:cNvSpPr>
            <a:spLocks noGrp="1"/>
          </p:cNvSpPr>
          <p:nvPr>
            <p:ph type="ftr" sz="quarter" idx="3"/>
          </p:nvPr>
        </p:nvSpPr>
        <p:spPr/>
        <p:txBody>
          <a:bodyPr/>
          <a:lstStyle/>
          <a:p>
            <a:r>
              <a:rPr lang="en-US"/>
              <a:t>AUP CM/CA Production Challenges - Oct 7-10, 2024</a:t>
            </a:r>
            <a:endParaRPr lang="en-GB" dirty="0"/>
          </a:p>
        </p:txBody>
      </p:sp>
      <p:sp>
        <p:nvSpPr>
          <p:cNvPr id="3" name="Slide Number Placeholder 3">
            <a:extLst>
              <a:ext uri="{FF2B5EF4-FFF2-40B4-BE49-F238E27FC236}">
                <a16:creationId xmlns:a16="http://schemas.microsoft.com/office/drawing/2014/main" id="{6802D035-02BB-960A-293B-B7094283C6DC}"/>
              </a:ext>
            </a:extLst>
          </p:cNvPr>
          <p:cNvSpPr txBox="1">
            <a:spLocks/>
          </p:cNvSpPr>
          <p:nvPr/>
        </p:nvSpPr>
        <p:spPr>
          <a:xfrm>
            <a:off x="8686800" y="6356350"/>
            <a:ext cx="3600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DCA1C4-9514-7B4F-976F-D92F7E296653}" type="slidenum">
              <a:rPr lang="fr-FR" smtClean="0"/>
              <a:pPr/>
              <a:t>8</a:t>
            </a:fld>
            <a:endParaRPr lang="fr-FR"/>
          </a:p>
        </p:txBody>
      </p:sp>
      <p:sp>
        <p:nvSpPr>
          <p:cNvPr id="6" name="Content Placeholder 12">
            <a:extLst>
              <a:ext uri="{FF2B5EF4-FFF2-40B4-BE49-F238E27FC236}">
                <a16:creationId xmlns:a16="http://schemas.microsoft.com/office/drawing/2014/main" id="{FA965EC6-D23D-F093-1676-41381E28726B}"/>
              </a:ext>
            </a:extLst>
          </p:cNvPr>
          <p:cNvSpPr>
            <a:spLocks noGrp="1"/>
          </p:cNvSpPr>
          <p:nvPr>
            <p:ph idx="1"/>
          </p:nvPr>
        </p:nvSpPr>
        <p:spPr>
          <a:xfrm>
            <a:off x="361154" y="1124744"/>
            <a:ext cx="8685646" cy="2703783"/>
          </a:xfrm>
        </p:spPr>
        <p:txBody>
          <a:bodyPr>
            <a:noAutofit/>
          </a:bodyPr>
          <a:lstStyle/>
          <a:p>
            <a:pPr lvl="1"/>
            <a:r>
              <a:rPr lang="en-US" sz="2000" dirty="0"/>
              <a:t>Capillary tube – too many wires for tube diameter made it difficult to pull the wires through the 4 m long capillary causing the splice plug to be out of position in the cold mass tee.</a:t>
            </a:r>
          </a:p>
          <a:p>
            <a:pPr lvl="2"/>
            <a:r>
              <a:rPr lang="en-US" sz="1600" dirty="0"/>
              <a:t>Re-routed RTD instrumentation wires to reduce wire count in capillary tube.</a:t>
            </a:r>
          </a:p>
          <a:p>
            <a:pPr lvl="2"/>
            <a:r>
              <a:rPr lang="en-US" sz="1600" dirty="0"/>
              <a:t>Developed 3D printed tools to aid in wire alignment and wire pulling through the capillary tube.</a:t>
            </a:r>
          </a:p>
          <a:p>
            <a:pPr lvl="2"/>
            <a:r>
              <a:rPr lang="en-US" sz="1600" dirty="0"/>
              <a:t>Improved the wire splice robustness using barrel splice design, DocDb-4974.</a:t>
            </a:r>
          </a:p>
          <a:p>
            <a:pPr lvl="2"/>
            <a:r>
              <a:rPr lang="en-US" sz="1600" dirty="0"/>
              <a:t>Adopted CERN’s water hipot procedure to test wire insulation integrity. </a:t>
            </a:r>
          </a:p>
        </p:txBody>
      </p:sp>
      <p:pic>
        <p:nvPicPr>
          <p:cNvPr id="8" name="Content Placeholder 5">
            <a:extLst>
              <a:ext uri="{FF2B5EF4-FFF2-40B4-BE49-F238E27FC236}">
                <a16:creationId xmlns:a16="http://schemas.microsoft.com/office/drawing/2014/main" id="{212D2736-7C19-BD86-B8C7-8A7C9280A57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42871" y="5027465"/>
            <a:ext cx="1804993" cy="1761387"/>
          </a:xfrm>
          <a:prstGeom prst="rect">
            <a:avLst/>
          </a:prstGeom>
        </p:spPr>
      </p:pic>
      <p:pic>
        <p:nvPicPr>
          <p:cNvPr id="10" name="Picture 2">
            <a:extLst>
              <a:ext uri="{FF2B5EF4-FFF2-40B4-BE49-F238E27FC236}">
                <a16:creationId xmlns:a16="http://schemas.microsoft.com/office/drawing/2014/main" id="{813F4705-490A-8104-5494-4F254A17E22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37344" y="4728777"/>
            <a:ext cx="2070760" cy="208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BFD5CA41-33CF-0F38-9887-AFAF3DEBF08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rot="5400000">
            <a:off x="3964665" y="3127719"/>
            <a:ext cx="811316" cy="2254029"/>
          </a:xfrm>
          <a:prstGeom prst="rect">
            <a:avLst/>
          </a:prstGeom>
          <a:noFill/>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22A29617-149B-09C6-EEA7-D235576B596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17284" y="3849075"/>
            <a:ext cx="1265182" cy="1239467"/>
          </a:xfrm>
          <a:prstGeom prst="rect">
            <a:avLst/>
          </a:prstGeom>
        </p:spPr>
      </p:pic>
      <p:pic>
        <p:nvPicPr>
          <p:cNvPr id="13" name="Picture 12" descr="A picture containing text, ray&#10;&#10;Description automatically generated">
            <a:extLst>
              <a:ext uri="{FF2B5EF4-FFF2-40B4-BE49-F238E27FC236}">
                <a16:creationId xmlns:a16="http://schemas.microsoft.com/office/drawing/2014/main" id="{92693676-5A8E-1672-C56D-9A17644D35F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399456" y="5147135"/>
            <a:ext cx="1209944" cy="1239467"/>
          </a:xfrm>
          <a:prstGeom prst="rect">
            <a:avLst/>
          </a:prstGeom>
        </p:spPr>
      </p:pic>
      <p:pic>
        <p:nvPicPr>
          <p:cNvPr id="14" name="Picture 13">
            <a:extLst>
              <a:ext uri="{FF2B5EF4-FFF2-40B4-BE49-F238E27FC236}">
                <a16:creationId xmlns:a16="http://schemas.microsoft.com/office/drawing/2014/main" id="{875ED673-2A3F-5010-B971-11205B8E3A4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25991" y="3845103"/>
            <a:ext cx="1733854" cy="1257755"/>
          </a:xfrm>
          <a:prstGeom prst="rect">
            <a:avLst/>
          </a:prstGeom>
        </p:spPr>
      </p:pic>
      <p:sp>
        <p:nvSpPr>
          <p:cNvPr id="15" name="TextBox 14">
            <a:extLst>
              <a:ext uri="{FF2B5EF4-FFF2-40B4-BE49-F238E27FC236}">
                <a16:creationId xmlns:a16="http://schemas.microsoft.com/office/drawing/2014/main" id="{1011AE70-03A7-9807-01D3-D6BCAA586874}"/>
              </a:ext>
            </a:extLst>
          </p:cNvPr>
          <p:cNvSpPr txBox="1"/>
          <p:nvPr/>
        </p:nvSpPr>
        <p:spPr>
          <a:xfrm>
            <a:off x="5588202" y="5219398"/>
            <a:ext cx="1733854" cy="646331"/>
          </a:xfrm>
          <a:prstGeom prst="rect">
            <a:avLst/>
          </a:prstGeom>
          <a:solidFill>
            <a:schemeClr val="bg1">
              <a:lumMod val="65000"/>
            </a:schemeClr>
          </a:solidFill>
        </p:spPr>
        <p:txBody>
          <a:bodyPr wrap="square" rtlCol="0">
            <a:spAutoFit/>
          </a:bodyPr>
          <a:lstStyle/>
          <a:p>
            <a:r>
              <a:rPr lang="en-US" dirty="0">
                <a:solidFill>
                  <a:srgbClr val="FFCC00"/>
                </a:solidFill>
              </a:rPr>
              <a:t>3D printed tools for wires</a:t>
            </a:r>
          </a:p>
        </p:txBody>
      </p:sp>
      <p:sp>
        <p:nvSpPr>
          <p:cNvPr id="16" name="TextBox 15">
            <a:extLst>
              <a:ext uri="{FF2B5EF4-FFF2-40B4-BE49-F238E27FC236}">
                <a16:creationId xmlns:a16="http://schemas.microsoft.com/office/drawing/2014/main" id="{47063C03-A368-582C-2E65-CD8EF16814F6}"/>
              </a:ext>
            </a:extLst>
          </p:cNvPr>
          <p:cNvSpPr txBox="1"/>
          <p:nvPr/>
        </p:nvSpPr>
        <p:spPr>
          <a:xfrm>
            <a:off x="3589029" y="3863153"/>
            <a:ext cx="1134353" cy="276999"/>
          </a:xfrm>
          <a:prstGeom prst="rect">
            <a:avLst/>
          </a:prstGeom>
          <a:noFill/>
        </p:spPr>
        <p:txBody>
          <a:bodyPr wrap="square" rtlCol="0">
            <a:spAutoFit/>
          </a:bodyPr>
          <a:lstStyle/>
          <a:p>
            <a:pPr algn="ctr"/>
            <a:r>
              <a:rPr lang="en-US" sz="1200" dirty="0">
                <a:solidFill>
                  <a:srgbClr val="FFCC00"/>
                </a:solidFill>
              </a:rPr>
              <a:t>Barrel Splice</a:t>
            </a:r>
          </a:p>
        </p:txBody>
      </p:sp>
      <p:sp>
        <p:nvSpPr>
          <p:cNvPr id="17" name="TextBox 16">
            <a:extLst>
              <a:ext uri="{FF2B5EF4-FFF2-40B4-BE49-F238E27FC236}">
                <a16:creationId xmlns:a16="http://schemas.microsoft.com/office/drawing/2014/main" id="{A8934147-FEF1-781C-DA0B-9C7721E7A5D3}"/>
              </a:ext>
            </a:extLst>
          </p:cNvPr>
          <p:cNvSpPr txBox="1"/>
          <p:nvPr/>
        </p:nvSpPr>
        <p:spPr>
          <a:xfrm>
            <a:off x="3453631" y="6356350"/>
            <a:ext cx="1215794" cy="461665"/>
          </a:xfrm>
          <a:prstGeom prst="rect">
            <a:avLst/>
          </a:prstGeom>
          <a:noFill/>
        </p:spPr>
        <p:txBody>
          <a:bodyPr wrap="square" rtlCol="0">
            <a:spAutoFit/>
          </a:bodyPr>
          <a:lstStyle/>
          <a:p>
            <a:pPr algn="ctr"/>
            <a:r>
              <a:rPr lang="en-US" sz="1200" dirty="0">
                <a:solidFill>
                  <a:srgbClr val="FFCC00"/>
                </a:solidFill>
              </a:rPr>
              <a:t>Capillary Tube </a:t>
            </a:r>
          </a:p>
          <a:p>
            <a:pPr algn="ctr"/>
            <a:r>
              <a:rPr lang="en-US" sz="1200" dirty="0">
                <a:solidFill>
                  <a:srgbClr val="FFCC00"/>
                </a:solidFill>
              </a:rPr>
              <a:t>Water Hipot</a:t>
            </a:r>
          </a:p>
        </p:txBody>
      </p:sp>
      <p:pic>
        <p:nvPicPr>
          <p:cNvPr id="18" name="Picture 17">
            <a:extLst>
              <a:ext uri="{FF2B5EF4-FFF2-40B4-BE49-F238E27FC236}">
                <a16:creationId xmlns:a16="http://schemas.microsoft.com/office/drawing/2014/main" id="{8A559629-C669-5DE7-FA4C-83CCA0DC43F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3528" y="3573016"/>
            <a:ext cx="2843808" cy="1382407"/>
          </a:xfrm>
          <a:prstGeom prst="rect">
            <a:avLst/>
          </a:prstGeom>
        </p:spPr>
      </p:pic>
      <p:sp>
        <p:nvSpPr>
          <p:cNvPr id="19" name="TextBox 18">
            <a:extLst>
              <a:ext uri="{FF2B5EF4-FFF2-40B4-BE49-F238E27FC236}">
                <a16:creationId xmlns:a16="http://schemas.microsoft.com/office/drawing/2014/main" id="{F3ADFD84-1AD4-EBE7-7E2C-B336ED37CE73}"/>
              </a:ext>
            </a:extLst>
          </p:cNvPr>
          <p:cNvSpPr txBox="1"/>
          <p:nvPr/>
        </p:nvSpPr>
        <p:spPr>
          <a:xfrm>
            <a:off x="1868469" y="3501008"/>
            <a:ext cx="1292579" cy="369332"/>
          </a:xfrm>
          <a:prstGeom prst="rect">
            <a:avLst/>
          </a:prstGeom>
          <a:noFill/>
        </p:spPr>
        <p:txBody>
          <a:bodyPr wrap="square">
            <a:spAutoFit/>
          </a:bodyPr>
          <a:lstStyle/>
          <a:p>
            <a:pPr algn="ctr"/>
            <a:r>
              <a:rPr lang="en-US" dirty="0">
                <a:solidFill>
                  <a:srgbClr val="FFCC00"/>
                </a:solidFill>
              </a:rPr>
              <a:t>splice plug </a:t>
            </a:r>
          </a:p>
        </p:txBody>
      </p:sp>
      <p:pic>
        <p:nvPicPr>
          <p:cNvPr id="20" name="Content Placeholder 5">
            <a:extLst>
              <a:ext uri="{FF2B5EF4-FFF2-40B4-BE49-F238E27FC236}">
                <a16:creationId xmlns:a16="http://schemas.microsoft.com/office/drawing/2014/main" id="{77BDB846-0340-E4FC-04AC-26F943EC555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9048" y="5027466"/>
            <a:ext cx="1514710" cy="1783309"/>
          </a:xfrm>
          <a:prstGeom prst="rect">
            <a:avLst/>
          </a:prstGeom>
        </p:spPr>
      </p:pic>
      <p:sp>
        <p:nvSpPr>
          <p:cNvPr id="9" name="TextBox 8">
            <a:extLst>
              <a:ext uri="{FF2B5EF4-FFF2-40B4-BE49-F238E27FC236}">
                <a16:creationId xmlns:a16="http://schemas.microsoft.com/office/drawing/2014/main" id="{1F2550EF-BEF5-225C-4FA0-ED8C23E9AD70}"/>
              </a:ext>
            </a:extLst>
          </p:cNvPr>
          <p:cNvSpPr txBox="1"/>
          <p:nvPr/>
        </p:nvSpPr>
        <p:spPr>
          <a:xfrm>
            <a:off x="517038" y="6418532"/>
            <a:ext cx="2156675" cy="369332"/>
          </a:xfrm>
          <a:prstGeom prst="rect">
            <a:avLst/>
          </a:prstGeom>
          <a:solidFill>
            <a:schemeClr val="bg1">
              <a:lumMod val="65000"/>
            </a:schemeClr>
          </a:solidFill>
        </p:spPr>
        <p:txBody>
          <a:bodyPr wrap="square">
            <a:spAutoFit/>
          </a:bodyPr>
          <a:lstStyle/>
          <a:p>
            <a:pPr algn="ctr"/>
            <a:r>
              <a:rPr lang="en-US" dirty="0" err="1">
                <a:solidFill>
                  <a:srgbClr val="FFCC00"/>
                </a:solidFill>
              </a:rPr>
              <a:t>Qa</a:t>
            </a:r>
            <a:r>
              <a:rPr lang="en-US" dirty="0">
                <a:solidFill>
                  <a:srgbClr val="FFCC00"/>
                </a:solidFill>
              </a:rPr>
              <a:t>, </a:t>
            </a:r>
            <a:r>
              <a:rPr lang="en-US" dirty="0" err="1">
                <a:solidFill>
                  <a:srgbClr val="FFCC00"/>
                </a:solidFill>
              </a:rPr>
              <a:t>Qb</a:t>
            </a:r>
            <a:r>
              <a:rPr lang="en-US" dirty="0">
                <a:solidFill>
                  <a:srgbClr val="FFCC00"/>
                </a:solidFill>
              </a:rPr>
              <a:t> splice plug </a:t>
            </a:r>
          </a:p>
        </p:txBody>
      </p:sp>
    </p:spTree>
    <p:extLst>
      <p:ext uri="{BB962C8B-B14F-4D97-AF65-F5344CB8AC3E}">
        <p14:creationId xmlns:p14="http://schemas.microsoft.com/office/powerpoint/2010/main" val="217394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E1ACB-075D-4A8D-9138-DEF0F2077E31}"/>
              </a:ext>
            </a:extLst>
          </p:cNvPr>
          <p:cNvSpPr>
            <a:spLocks noGrp="1"/>
          </p:cNvSpPr>
          <p:nvPr>
            <p:ph type="title"/>
          </p:nvPr>
        </p:nvSpPr>
        <p:spPr/>
        <p:txBody>
          <a:bodyPr/>
          <a:lstStyle/>
          <a:p>
            <a:r>
              <a:rPr lang="en-US" dirty="0"/>
              <a:t>Dinged Capillary Tube, Lessons Learned DR13499</a:t>
            </a:r>
          </a:p>
        </p:txBody>
      </p:sp>
      <p:pic>
        <p:nvPicPr>
          <p:cNvPr id="6" name="Content Placeholder 5">
            <a:extLst>
              <a:ext uri="{FF2B5EF4-FFF2-40B4-BE49-F238E27FC236}">
                <a16:creationId xmlns:a16="http://schemas.microsoft.com/office/drawing/2014/main" id="{E4C68141-2C21-A05E-73CE-02C0EB0AC902}"/>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5920598" y="3470164"/>
            <a:ext cx="2658944" cy="2543451"/>
          </a:xfrm>
          <a:prstGeom prst="rect">
            <a:avLst/>
          </a:prstGeom>
        </p:spPr>
      </p:pic>
      <p:sp>
        <p:nvSpPr>
          <p:cNvPr id="4" name="Slide Number Placeholder 3">
            <a:extLst>
              <a:ext uri="{FF2B5EF4-FFF2-40B4-BE49-F238E27FC236}">
                <a16:creationId xmlns:a16="http://schemas.microsoft.com/office/drawing/2014/main" id="{70BC1D32-341B-9D90-279D-0AA35FB19039}"/>
              </a:ext>
            </a:extLst>
          </p:cNvPr>
          <p:cNvSpPr>
            <a:spLocks noGrp="1"/>
          </p:cNvSpPr>
          <p:nvPr>
            <p:ph type="sldNum" sz="quarter" idx="12"/>
          </p:nvPr>
        </p:nvSpPr>
        <p:spPr/>
        <p:txBody>
          <a:bodyPr/>
          <a:lstStyle/>
          <a:p>
            <a:fld id="{BFDCA1C4-9514-7B4F-976F-D92F7E296653}" type="slidenum">
              <a:rPr lang="fr-FR" smtClean="0"/>
              <a:pPr/>
              <a:t>9</a:t>
            </a:fld>
            <a:endParaRPr lang="fr-FR" dirty="0"/>
          </a:p>
        </p:txBody>
      </p:sp>
      <p:sp>
        <p:nvSpPr>
          <p:cNvPr id="5" name="Footer Placeholder 4">
            <a:extLst>
              <a:ext uri="{FF2B5EF4-FFF2-40B4-BE49-F238E27FC236}">
                <a16:creationId xmlns:a16="http://schemas.microsoft.com/office/drawing/2014/main" id="{6773D0B8-BB12-77ED-4223-A0B36E277FD0}"/>
              </a:ext>
            </a:extLst>
          </p:cNvPr>
          <p:cNvSpPr>
            <a:spLocks noGrp="1"/>
          </p:cNvSpPr>
          <p:nvPr>
            <p:ph type="ftr" sz="quarter" idx="3"/>
          </p:nvPr>
        </p:nvSpPr>
        <p:spPr/>
        <p:txBody>
          <a:bodyPr/>
          <a:lstStyle/>
          <a:p>
            <a:r>
              <a:rPr lang="en-US"/>
              <a:t>AUP CM/CA Production Challenges - Oct 7-10, 2024</a:t>
            </a:r>
            <a:endParaRPr lang="en-GB" dirty="0"/>
          </a:p>
        </p:txBody>
      </p:sp>
      <p:sp>
        <p:nvSpPr>
          <p:cNvPr id="9" name="Content Placeholder 2">
            <a:extLst>
              <a:ext uri="{FF2B5EF4-FFF2-40B4-BE49-F238E27FC236}">
                <a16:creationId xmlns:a16="http://schemas.microsoft.com/office/drawing/2014/main" id="{307CD166-0366-288E-585E-A0A09F60F428}"/>
              </a:ext>
            </a:extLst>
          </p:cNvPr>
          <p:cNvSpPr txBox="1">
            <a:spLocks/>
          </p:cNvSpPr>
          <p:nvPr/>
        </p:nvSpPr>
        <p:spPr>
          <a:xfrm>
            <a:off x="612000" y="1219200"/>
            <a:ext cx="4320040" cy="4906963"/>
          </a:xfrm>
          <a:prstGeom prst="rect">
            <a:avLst/>
          </a:prstGeom>
        </p:spPr>
        <p:txBody>
          <a:bodyPr vert="horz" lIns="0" tIns="0" rIns="0" bIns="0" rtlCol="0">
            <a:normAutofit fontScale="85000" lnSpcReduction="20000"/>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spcBef>
                <a:spcPts val="576"/>
              </a:spcBef>
            </a:pPr>
            <a:r>
              <a:rPr lang="en-US" sz="2400" dirty="0"/>
              <a:t>Root cause: During the capillary bending of </a:t>
            </a:r>
            <a:r>
              <a:rPr lang="en-US" sz="2400" dirty="0" err="1"/>
              <a:t>Qa</a:t>
            </a:r>
            <a:r>
              <a:rPr lang="en-US" sz="2400" dirty="0"/>
              <a:t> bend #1, the tubing pressed into the edge of the bending tooling mounted to the cold mass slightly deforming the capillary tubing 0.5 mm. The edge weld of the elbow/tee was ground away to rework the wire bundle thereby making the nominal tee length slightly shorter. The effect of the shorter tee is misalignment of the capillary tube with the forming tooling.</a:t>
            </a:r>
          </a:p>
          <a:p>
            <a:pPr>
              <a:lnSpc>
                <a:spcPct val="110000"/>
              </a:lnSpc>
              <a:spcBef>
                <a:spcPts val="576"/>
              </a:spcBef>
            </a:pPr>
            <a:r>
              <a:rPr lang="en-US" sz="2400" dirty="0"/>
              <a:t>Corrective action: Replace the capillary tube. Add relief to the tube forming tooling in the  contact area. </a:t>
            </a:r>
          </a:p>
        </p:txBody>
      </p:sp>
      <p:grpSp>
        <p:nvGrpSpPr>
          <p:cNvPr id="16" name="Group 15">
            <a:extLst>
              <a:ext uri="{FF2B5EF4-FFF2-40B4-BE49-F238E27FC236}">
                <a16:creationId xmlns:a16="http://schemas.microsoft.com/office/drawing/2014/main" id="{05F1CEC0-38B3-0392-D187-C8102EF9F8CF}"/>
              </a:ext>
            </a:extLst>
          </p:cNvPr>
          <p:cNvGrpSpPr/>
          <p:nvPr/>
        </p:nvGrpSpPr>
        <p:grpSpPr>
          <a:xfrm>
            <a:off x="6010628" y="870693"/>
            <a:ext cx="2397184" cy="2356088"/>
            <a:chOff x="6660232" y="743156"/>
            <a:chExt cx="2397184" cy="2356088"/>
          </a:xfrm>
        </p:grpSpPr>
        <p:pic>
          <p:nvPicPr>
            <p:cNvPr id="7" name="Picture 6">
              <a:extLst>
                <a:ext uri="{FF2B5EF4-FFF2-40B4-BE49-F238E27FC236}">
                  <a16:creationId xmlns:a16="http://schemas.microsoft.com/office/drawing/2014/main" id="{7F6AEC31-F64F-529F-8803-2CC606B13F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0232" y="759032"/>
              <a:ext cx="2397184" cy="2340212"/>
            </a:xfrm>
            <a:prstGeom prst="rect">
              <a:avLst/>
            </a:prstGeom>
          </p:spPr>
        </p:pic>
        <p:sp>
          <p:nvSpPr>
            <p:cNvPr id="10" name="TextBox 9">
              <a:extLst>
                <a:ext uri="{FF2B5EF4-FFF2-40B4-BE49-F238E27FC236}">
                  <a16:creationId xmlns:a16="http://schemas.microsoft.com/office/drawing/2014/main" id="{DAAB996F-3DE1-BD57-20D3-C229305D9CBA}"/>
                </a:ext>
              </a:extLst>
            </p:cNvPr>
            <p:cNvSpPr txBox="1"/>
            <p:nvPr/>
          </p:nvSpPr>
          <p:spPr>
            <a:xfrm>
              <a:off x="6762852" y="743156"/>
              <a:ext cx="2273644" cy="523220"/>
            </a:xfrm>
            <a:prstGeom prst="rect">
              <a:avLst/>
            </a:prstGeom>
            <a:noFill/>
          </p:spPr>
          <p:txBody>
            <a:bodyPr wrap="square" rtlCol="0">
              <a:spAutoFit/>
            </a:bodyPr>
            <a:lstStyle/>
            <a:p>
              <a:r>
                <a:rPr lang="en-US" sz="1400" dirty="0">
                  <a:solidFill>
                    <a:srgbClr val="FFC000"/>
                  </a:solidFill>
                </a:rPr>
                <a:t>Edge weld was ground away cut to remove elbow.</a:t>
              </a:r>
            </a:p>
          </p:txBody>
        </p:sp>
        <p:cxnSp>
          <p:nvCxnSpPr>
            <p:cNvPr id="12" name="Straight Arrow Connector 11">
              <a:extLst>
                <a:ext uri="{FF2B5EF4-FFF2-40B4-BE49-F238E27FC236}">
                  <a16:creationId xmlns:a16="http://schemas.microsoft.com/office/drawing/2014/main" id="{33779698-85EE-CBE9-03D3-7F04B516358A}"/>
                </a:ext>
              </a:extLst>
            </p:cNvPr>
            <p:cNvCxnSpPr>
              <a:cxnSpLocks/>
            </p:cNvCxnSpPr>
            <p:nvPr/>
          </p:nvCxnSpPr>
          <p:spPr>
            <a:xfrm>
              <a:off x="7956376" y="1219200"/>
              <a:ext cx="575624" cy="26558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grpSp>
      <p:sp>
        <p:nvSpPr>
          <p:cNvPr id="17" name="TextBox 16">
            <a:extLst>
              <a:ext uri="{FF2B5EF4-FFF2-40B4-BE49-F238E27FC236}">
                <a16:creationId xmlns:a16="http://schemas.microsoft.com/office/drawing/2014/main" id="{1C2AA466-0ED9-F250-9C2B-47E248FD6565}"/>
              </a:ext>
            </a:extLst>
          </p:cNvPr>
          <p:cNvSpPr txBox="1"/>
          <p:nvPr/>
        </p:nvSpPr>
        <p:spPr>
          <a:xfrm>
            <a:off x="6745574" y="3772401"/>
            <a:ext cx="2273644" cy="523220"/>
          </a:xfrm>
          <a:prstGeom prst="rect">
            <a:avLst/>
          </a:prstGeom>
          <a:solidFill>
            <a:schemeClr val="bg1">
              <a:lumMod val="50000"/>
            </a:schemeClr>
          </a:solidFill>
        </p:spPr>
        <p:txBody>
          <a:bodyPr wrap="square" rtlCol="0">
            <a:spAutoFit/>
          </a:bodyPr>
          <a:lstStyle/>
          <a:p>
            <a:r>
              <a:rPr lang="en-US" sz="1400" dirty="0">
                <a:solidFill>
                  <a:srgbClr val="FFC000"/>
                </a:solidFill>
              </a:rPr>
              <a:t>Capillary tube and forming tooling interference.</a:t>
            </a:r>
          </a:p>
        </p:txBody>
      </p:sp>
      <p:cxnSp>
        <p:nvCxnSpPr>
          <p:cNvPr id="21" name="Straight Connector 20">
            <a:extLst>
              <a:ext uri="{FF2B5EF4-FFF2-40B4-BE49-F238E27FC236}">
                <a16:creationId xmlns:a16="http://schemas.microsoft.com/office/drawing/2014/main" id="{62BC9F68-00BA-40BB-348B-84D047B8A420}"/>
              </a:ext>
            </a:extLst>
          </p:cNvPr>
          <p:cNvCxnSpPr>
            <a:cxnSpLocks/>
          </p:cNvCxnSpPr>
          <p:nvPr/>
        </p:nvCxnSpPr>
        <p:spPr>
          <a:xfrm>
            <a:off x="8028384" y="4293096"/>
            <a:ext cx="216024" cy="609494"/>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854612"/>
      </p:ext>
    </p:extLst>
  </p:cSld>
  <p:clrMapOvr>
    <a:masterClrMapping/>
  </p:clrMapOvr>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9ABA85A245EC45AA49FA36F10E0232" ma:contentTypeVersion="2" ma:contentTypeDescription="Create a new document." ma:contentTypeScope="" ma:versionID="adcd0aad5aed504a8f0da929d2112ad6">
  <xsd:schema xmlns:xsd="http://www.w3.org/2001/XMLSchema" xmlns:xs="http://www.w3.org/2001/XMLSchema" xmlns:p="http://schemas.microsoft.com/office/2006/metadata/properties" xmlns:ns2="8946e33d-fd2f-4ae4-8ee9-d90c129cdf9e" targetNamespace="http://schemas.microsoft.com/office/2006/metadata/properties" ma:root="true" ma:fieldsID="8f86ca1f070cacaf1fa8f62c9f76043c" ns2:_="">
    <xsd:import namespace="8946e33d-fd2f-4ae4-8ee9-d90c129cdf9e"/>
    <xsd:element name="properties">
      <xsd:complexType>
        <xsd:sequence>
          <xsd:element name="documentManagement">
            <xsd:complexType>
              <xsd:all>
                <xsd:element ref="ns2:Description0"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6e33d-fd2f-4ae4-8ee9-d90c129cdf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Note" ma:index="9" nillable="true" ma:displayName="Note" ma:internalName="Not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scription0 xmlns="8946e33d-fd2f-4ae4-8ee9-d90c129cdf9e">HL-LHC PowerPoint Presentation, incl. LARP logo, 4:3 format</Description0>
    <Note xmlns="8946e33d-fd2f-4ae4-8ee9-d90c129cdf9e">For presentations to be given at Joint HL-LHC/LARP annual meetings (US or European locations).
https://edms.cern.ch/document/1607180/</Not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7292EC-A4CC-4379-ABA5-C61E3A4C4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6e33d-fd2f-4ae4-8ee9-d90c129c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8EF391-2BAD-45F4-B22E-736040720C99}">
  <ds:schemaRefs>
    <ds:schemaRef ds:uri="8946e33d-fd2f-4ae4-8ee9-d90c129cdf9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CC4280F-E911-4FF7-B1B5-10F770B636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80048</TotalTime>
  <Words>2778</Words>
  <Application>Microsoft Office PowerPoint</Application>
  <PresentationFormat>On-screen Show (4:3)</PresentationFormat>
  <Paragraphs>280</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Thème Office</vt:lpstr>
      <vt:lpstr>AUP Cold Mass &amp; Cryostat Assembly Production Challenges </vt:lpstr>
      <vt:lpstr>Outline</vt:lpstr>
      <vt:lpstr>AUP Cold Mass &amp; Cryostat Assembly Team</vt:lpstr>
      <vt:lpstr>Cold Mass &amp; Cryostat Assembly Status</vt:lpstr>
      <vt:lpstr>Cold Mass Achievements </vt:lpstr>
      <vt:lpstr>Shell Prestress Achievement</vt:lpstr>
      <vt:lpstr>Cold Mass Lessons Learned</vt:lpstr>
      <vt:lpstr>CM02 Lessons Learned DR13416, DR13429, DR13481</vt:lpstr>
      <vt:lpstr>Dinged Capillary Tube, Lessons Learned DR13499</vt:lpstr>
      <vt:lpstr>Upper/Lower Shell Twist, CM04 Lessons Learned</vt:lpstr>
      <vt:lpstr>Alignment of Cold Mass to Saddle  Lessons Learned, DR13565</vt:lpstr>
      <vt:lpstr>Cold Mass Lessons Learned</vt:lpstr>
      <vt:lpstr>Bus Housing Assembled Upside Down DR13115</vt:lpstr>
      <vt:lpstr>Cold Mass CM02 – CM05  Discrepancy Reports</vt:lpstr>
      <vt:lpstr>Cold Mass CM02 – CM05  Discrepancy Reports</vt:lpstr>
      <vt:lpstr>CA02 Capillary Stand Off, DR13526</vt:lpstr>
      <vt:lpstr>CA02 Thermal Shield Out of Position   Lessons Learned, DR13552</vt:lpstr>
      <vt:lpstr>CA02 IFS Head to Flange Misalignment DR13575, DR 13584</vt:lpstr>
      <vt:lpstr>Cryostat Assembly CA02 &amp; CA03  Discrepancy Reports</vt:lpstr>
      <vt:lpstr>Summary</vt:lpstr>
    </vt:vector>
  </TitlesOfParts>
  <Company>APO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HiLumi-Pres-Template-4-3-LARP</dc:title>
  <dc:creator>André-Pierre OLIVIER</dc:creator>
  <cp:lastModifiedBy>Alfred R Nobrega</cp:lastModifiedBy>
  <cp:revision>1074</cp:revision>
  <cp:lastPrinted>2024-10-07T16:52:10Z</cp:lastPrinted>
  <dcterms:created xsi:type="dcterms:W3CDTF">2016-03-23T12:58:39Z</dcterms:created>
  <dcterms:modified xsi:type="dcterms:W3CDTF">2024-10-07T22:32:10Z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0x010100689ABA85A245EC45AA49FA36F10E0232</vt:lpwstr>
  </property>
</Properties>
</file>