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3" r:id="rId2"/>
    <p:sldId id="2126" r:id="rId3"/>
    <p:sldId id="2120" r:id="rId4"/>
    <p:sldId id="2127" r:id="rId5"/>
    <p:sldId id="2128" r:id="rId6"/>
    <p:sldId id="2129" r:id="rId7"/>
    <p:sldId id="2132" r:id="rId8"/>
    <p:sldId id="2133" r:id="rId9"/>
    <p:sldId id="2130" r:id="rId10"/>
    <p:sldId id="2131" r:id="rId11"/>
    <p:sldId id="2135" r:id="rId12"/>
    <p:sldId id="2137" r:id="rId13"/>
    <p:sldId id="2138" r:id="rId14"/>
    <p:sldId id="2140" r:id="rId15"/>
    <p:sldId id="2136" r:id="rId16"/>
    <p:sldId id="2142" r:id="rId17"/>
    <p:sldId id="2151" r:id="rId18"/>
    <p:sldId id="2150" r:id="rId19"/>
    <p:sldId id="2152" r:id="rId20"/>
    <p:sldId id="2154" r:id="rId21"/>
    <p:sldId id="2155" r:id="rId22"/>
    <p:sldId id="2156" r:id="rId23"/>
    <p:sldId id="2157" r:id="rId24"/>
    <p:sldId id="2143" r:id="rId25"/>
    <p:sldId id="2134" r:id="rId26"/>
    <p:sldId id="2145" r:id="rId27"/>
    <p:sldId id="2144" r:id="rId28"/>
    <p:sldId id="1064" r:id="rId29"/>
    <p:sldId id="1061" r:id="rId30"/>
    <p:sldId id="1063" r:id="rId31"/>
    <p:sldId id="378" r:id="rId32"/>
    <p:sldId id="455" r:id="rId33"/>
    <p:sldId id="2056" r:id="rId34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59" d="100"/>
          <a:sy n="159" d="100"/>
        </p:scale>
        <p:origin x="1284" y="144"/>
      </p:cViewPr>
      <p:guideLst>
        <p:guide orient="horz" pos="4080"/>
        <p:guide pos="3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8412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990097"/>
            <a:ext cx="3552507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5581448" y="987640"/>
            <a:ext cx="3394872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9076480" y="908720"/>
            <a:ext cx="1820053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97363" y="6265363"/>
            <a:ext cx="7278636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9235" y="6261306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679510" y="6263451"/>
            <a:ext cx="1557364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3247559" y="6261307"/>
            <a:ext cx="796475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951600" y="6349252"/>
            <a:ext cx="508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2400" y="6356350"/>
            <a:ext cx="85872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2429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1.jp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MQXFA magnet assembly and preload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4005064"/>
            <a:ext cx="7546800" cy="1498104"/>
          </a:xfrm>
        </p:spPr>
        <p:txBody>
          <a:bodyPr>
            <a:normAutofit/>
          </a:bodyPr>
          <a:lstStyle/>
          <a:p>
            <a:r>
              <a:rPr lang="en-GB" dirty="0"/>
              <a:t>P. Ferracin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828800" y="5899150"/>
            <a:ext cx="7672088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14th HL-LHC Collaboration Meeting</a:t>
            </a:r>
          </a:p>
          <a:p>
            <a:r>
              <a:rPr lang="en-US" dirty="0"/>
              <a:t>October 10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Genova, Italy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384" y="5899150"/>
            <a:ext cx="720080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C8730507-80E2-41A6-A1EC-A52123399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662447"/>
              </p:ext>
            </p:extLst>
          </p:nvPr>
        </p:nvGraphicFramePr>
        <p:xfrm>
          <a:off x="1877807" y="2125664"/>
          <a:ext cx="8436386" cy="400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77">
                  <a:extLst>
                    <a:ext uri="{9D8B030D-6E8A-4147-A177-3AD203B41FA5}">
                      <a16:colId xmlns:a16="http://schemas.microsoft.com/office/drawing/2014/main" val="2431884835"/>
                    </a:ext>
                  </a:extLst>
                </a:gridCol>
                <a:gridCol w="168123">
                  <a:extLst>
                    <a:ext uri="{9D8B030D-6E8A-4147-A177-3AD203B41FA5}">
                      <a16:colId xmlns:a16="http://schemas.microsoft.com/office/drawing/2014/main" val="415412130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36541196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015234136"/>
                    </a:ext>
                  </a:extLst>
                </a:gridCol>
                <a:gridCol w="449582">
                  <a:extLst>
                    <a:ext uri="{9D8B030D-6E8A-4147-A177-3AD203B41FA5}">
                      <a16:colId xmlns:a16="http://schemas.microsoft.com/office/drawing/2014/main" val="392333301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5503858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78530280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36991709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86190896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45532280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99422869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77415817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56975037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92956964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3590441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6203227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5454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227447475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654275568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08528595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04385180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7138234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73511616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21600080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2515936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16545425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62930588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01687752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149747369"/>
                    </a:ext>
                  </a:extLst>
                </a:gridCol>
                <a:gridCol w="199388">
                  <a:extLst>
                    <a:ext uri="{9D8B030D-6E8A-4147-A177-3AD203B41FA5}">
                      <a16:colId xmlns:a16="http://schemas.microsoft.com/office/drawing/2014/main" val="310136699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49277666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33545221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0456912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54172815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53539678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88394791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50025117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71252993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04084379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17708546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680368225"/>
                    </a:ext>
                  </a:extLst>
                </a:gridCol>
              </a:tblGrid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T0: aperture and cable selection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7660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603586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8997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07025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629720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98787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615119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14744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A07 (pole key)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94175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A08 (pole key)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40578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742284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58322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A8b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085313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A13 (coil ends size)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89802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A14b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437416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A07b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75908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432533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A17 (coil ends size)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05080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A13b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278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47406"/>
                  </a:ext>
                </a:extLst>
              </a:tr>
              <a:tr h="1887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19993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91D073-E47A-40E5-A15F-864D44B5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 series magnet timeline and test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8531-DDF7-4FA3-A170-FFD2CD0BF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</a:t>
            </a:r>
            <a:r>
              <a:rPr lang="en-US" dirty="0">
                <a:solidFill>
                  <a:schemeClr val="bg2"/>
                </a:solidFill>
              </a:rPr>
              <a:t>A07, A08</a:t>
            </a:r>
            <a:r>
              <a:rPr lang="en-US" dirty="0"/>
              <a:t>, three magnet within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67E33-D180-447A-B78E-EFC31851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E09C-66FD-4D13-B57B-3FE39EF9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2A6E8-5184-4AD2-993E-C777EA55BD16}"/>
              </a:ext>
            </a:extLst>
          </p:cNvPr>
          <p:cNvSpPr txBox="1"/>
          <p:nvPr/>
        </p:nvSpPr>
        <p:spPr>
          <a:xfrm>
            <a:off x="8270690" y="2519346"/>
            <a:ext cx="1892566" cy="2539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</a:rPr>
              <a:t>Within specifications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5F367-C18C-456A-AE26-B9B115ED7B53}"/>
              </a:ext>
            </a:extLst>
          </p:cNvPr>
          <p:cNvSpPr txBox="1"/>
          <p:nvPr/>
        </p:nvSpPr>
        <p:spPr>
          <a:xfrm>
            <a:off x="8270691" y="2253153"/>
            <a:ext cx="1890211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Not within specifications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38E7B-5F2E-4F17-84BD-AF676CCEDDF5}"/>
              </a:ext>
            </a:extLst>
          </p:cNvPr>
          <p:cNvSpPr/>
          <p:nvPr/>
        </p:nvSpPr>
        <p:spPr>
          <a:xfrm>
            <a:off x="8115300" y="4602079"/>
            <a:ext cx="2077453" cy="1323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3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9275-C971-4E89-B72D-3BC2D111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B92F9-28A9-4B49-A723-FBF2B9BE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Quick recall of “pole key issue” in A07-A08</a:t>
            </a:r>
          </a:p>
          <a:p>
            <a:pPr lvl="1"/>
            <a:r>
              <a:rPr lang="en-US" dirty="0"/>
              <a:t>Longitudinal vs lateral pre-load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The A13-A17 case</a:t>
            </a:r>
          </a:p>
          <a:p>
            <a:endParaRPr lang="en-US" dirty="0"/>
          </a:p>
          <a:p>
            <a:r>
              <a:rPr lang="en-US" dirty="0"/>
              <a:t>Update of assembly - loading specs</a:t>
            </a:r>
          </a:p>
          <a:p>
            <a:endParaRPr lang="en-US" dirty="0"/>
          </a:p>
          <a:p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A4F2D-36F2-47BF-8DB4-9A942C7D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1636D-98E7-446A-AE7C-80B07C8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84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D073-E47A-40E5-A15F-864D44B5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 series magnet timeline and test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8531-DDF7-4FA3-A170-FFD2CD0BF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906463"/>
          </a:xfrm>
        </p:spPr>
        <p:txBody>
          <a:bodyPr/>
          <a:lstStyle/>
          <a:p>
            <a:r>
              <a:rPr lang="en-US" dirty="0"/>
              <a:t>Two additional magnets, </a:t>
            </a:r>
            <a:r>
              <a:rPr lang="en-US" dirty="0">
                <a:solidFill>
                  <a:schemeClr val="bg2"/>
                </a:solidFill>
              </a:rPr>
              <a:t>A13 and A17</a:t>
            </a:r>
            <a:r>
              <a:rPr lang="en-US" dirty="0"/>
              <a:t>, did not meet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67E33-D180-447A-B78E-EFC31851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E09C-66FD-4D13-B57B-3FE39EF9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2A6E8-5184-4AD2-993E-C777EA55BD16}"/>
              </a:ext>
            </a:extLst>
          </p:cNvPr>
          <p:cNvSpPr txBox="1"/>
          <p:nvPr/>
        </p:nvSpPr>
        <p:spPr>
          <a:xfrm>
            <a:off x="8270690" y="2519346"/>
            <a:ext cx="1892566" cy="2539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</a:rPr>
              <a:t>Within specifications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5F367-C18C-456A-AE26-B9B115ED7B53}"/>
              </a:ext>
            </a:extLst>
          </p:cNvPr>
          <p:cNvSpPr txBox="1"/>
          <p:nvPr/>
        </p:nvSpPr>
        <p:spPr>
          <a:xfrm>
            <a:off x="8270691" y="2253153"/>
            <a:ext cx="1890211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Not within specifications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7CB05D52-94D2-494C-8A68-C6CE909BA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39715"/>
              </p:ext>
            </p:extLst>
          </p:nvPr>
        </p:nvGraphicFramePr>
        <p:xfrm>
          <a:off x="1877807" y="2125664"/>
          <a:ext cx="8436386" cy="400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77">
                  <a:extLst>
                    <a:ext uri="{9D8B030D-6E8A-4147-A177-3AD203B41FA5}">
                      <a16:colId xmlns:a16="http://schemas.microsoft.com/office/drawing/2014/main" val="2431884835"/>
                    </a:ext>
                  </a:extLst>
                </a:gridCol>
                <a:gridCol w="168123">
                  <a:extLst>
                    <a:ext uri="{9D8B030D-6E8A-4147-A177-3AD203B41FA5}">
                      <a16:colId xmlns:a16="http://schemas.microsoft.com/office/drawing/2014/main" val="415412130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36541196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015234136"/>
                    </a:ext>
                  </a:extLst>
                </a:gridCol>
                <a:gridCol w="449582">
                  <a:extLst>
                    <a:ext uri="{9D8B030D-6E8A-4147-A177-3AD203B41FA5}">
                      <a16:colId xmlns:a16="http://schemas.microsoft.com/office/drawing/2014/main" val="392333301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5503858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78530280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36991709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86190896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45532280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99422869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77415817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56975037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92956964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3590441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6203227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5454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227447475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654275568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08528595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04385180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7138234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73511616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21600080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2515936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16545425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62930588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01687752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149747369"/>
                    </a:ext>
                  </a:extLst>
                </a:gridCol>
                <a:gridCol w="199388">
                  <a:extLst>
                    <a:ext uri="{9D8B030D-6E8A-4147-A177-3AD203B41FA5}">
                      <a16:colId xmlns:a16="http://schemas.microsoft.com/office/drawing/2014/main" val="310136699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49277666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33545221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0456912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54172815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53539678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88394791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50025117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71252993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04084379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17708546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680368225"/>
                    </a:ext>
                  </a:extLst>
                </a:gridCol>
              </a:tblGrid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T0: aperture and cable selection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7660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603586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8997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07025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629720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98787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615119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14744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A07 (pole key)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94175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A08 (pole key)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40578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742284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58322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A8b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085313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A13 (coil ends size)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89802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A14b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437416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A07b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75908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432533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A17 (coil ends size)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05080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A13b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278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47406"/>
                  </a:ext>
                </a:extLst>
              </a:tr>
              <a:tr h="1887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19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97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45D9-0241-4AF8-A9D7-3B7C7758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 and A17 test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77615-57BF-4236-A277-18A5E1212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99" y="1128682"/>
            <a:ext cx="10560000" cy="7696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Both magnets with </a:t>
            </a:r>
            <a:r>
              <a:rPr lang="en-US" dirty="0">
                <a:solidFill>
                  <a:schemeClr val="bg2"/>
                </a:solidFill>
              </a:rPr>
              <a:t>detraining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Although, not as much as in A07-A08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D3FB2-1257-41D3-930E-F5D80113B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6688C-2D74-4E69-BD90-F30A0107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C84136-E09C-4616-B2A9-A3AF2C2C55C7}"/>
              </a:ext>
            </a:extLst>
          </p:cNvPr>
          <p:cNvSpPr txBox="1">
            <a:spLocks/>
          </p:cNvSpPr>
          <p:nvPr/>
        </p:nvSpPr>
        <p:spPr>
          <a:xfrm>
            <a:off x="839416" y="4795173"/>
            <a:ext cx="10560000" cy="650051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Both magnets limited by the </a:t>
            </a:r>
            <a:r>
              <a:rPr lang="en-US" dirty="0">
                <a:solidFill>
                  <a:schemeClr val="bg2"/>
                </a:solidFill>
              </a:rPr>
              <a:t>LE</a:t>
            </a:r>
            <a:r>
              <a:rPr lang="en-US" dirty="0"/>
              <a:t> in the usual longitudinal location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Cracks</a:t>
            </a:r>
            <a:r>
              <a:rPr lang="en-US" dirty="0"/>
              <a:t> observed in coil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227 (A13), although not as many as in A07-A08</a:t>
            </a:r>
          </a:p>
          <a:p>
            <a:pPr lvl="1"/>
            <a:endParaRPr lang="en-US" dirty="0"/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70F2D-CA73-4B41-946A-0049A3955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" t="33200" r="3785" b="46259"/>
          <a:stretch/>
        </p:blipFill>
        <p:spPr>
          <a:xfrm>
            <a:off x="3503712" y="5517232"/>
            <a:ext cx="5112568" cy="6330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36D9AC-5DE9-491D-874F-0917E988B969}"/>
              </a:ext>
            </a:extLst>
          </p:cNvPr>
          <p:cNvSpPr/>
          <p:nvPr/>
        </p:nvSpPr>
        <p:spPr>
          <a:xfrm>
            <a:off x="4367808" y="5445224"/>
            <a:ext cx="288032" cy="7920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37CAF-7CC2-4F4F-A1C3-9FE8A4248B94}"/>
              </a:ext>
            </a:extLst>
          </p:cNvPr>
          <p:cNvSpPr/>
          <p:nvPr/>
        </p:nvSpPr>
        <p:spPr>
          <a:xfrm>
            <a:off x="6096000" y="5459250"/>
            <a:ext cx="14401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A4A55-BA8A-4D8E-9B88-4C7BDF9182EE}"/>
              </a:ext>
            </a:extLst>
          </p:cNvPr>
          <p:cNvSpPr txBox="1"/>
          <p:nvPr/>
        </p:nvSpPr>
        <p:spPr>
          <a:xfrm>
            <a:off x="2730255" y="5638799"/>
            <a:ext cx="46679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D8B559-C340-401F-9C13-CF6E42737EFF}"/>
              </a:ext>
            </a:extLst>
          </p:cNvPr>
          <p:cNvSpPr txBox="1"/>
          <p:nvPr/>
        </p:nvSpPr>
        <p:spPr>
          <a:xfrm>
            <a:off x="8760296" y="5638799"/>
            <a:ext cx="50526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D0117-4937-482C-BEE2-77519722E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31"/>
          <a:stretch/>
        </p:blipFill>
        <p:spPr>
          <a:xfrm>
            <a:off x="1813360" y="1920813"/>
            <a:ext cx="3589998" cy="2834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60204A-0485-46EB-B139-9DB698AC1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716"/>
          <a:stretch/>
        </p:blipFill>
        <p:spPr>
          <a:xfrm>
            <a:off x="5960940" y="1919714"/>
            <a:ext cx="361580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3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06C1-CD5F-48FE-9711-952570EA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 and A17 investigation /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4B7CE-9BAC-41FE-8599-1F7AA648F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985663"/>
          </a:xfrm>
        </p:spPr>
        <p:txBody>
          <a:bodyPr/>
          <a:lstStyle/>
          <a:p>
            <a:r>
              <a:rPr lang="en-US" dirty="0"/>
              <a:t>Focus of the investigation: </a:t>
            </a:r>
            <a:r>
              <a:rPr lang="en-US" dirty="0">
                <a:solidFill>
                  <a:schemeClr val="bg2"/>
                </a:solidFill>
              </a:rPr>
              <a:t>smaller coil size </a:t>
            </a:r>
            <a:r>
              <a:rPr lang="en-US" dirty="0"/>
              <a:t>in the ends</a:t>
            </a:r>
          </a:p>
          <a:p>
            <a:pPr lvl="1"/>
            <a:r>
              <a:rPr lang="en-US" dirty="0"/>
              <a:t>Observed in </a:t>
            </a:r>
            <a:r>
              <a:rPr lang="en-US" dirty="0">
                <a:solidFill>
                  <a:schemeClr val="bg2"/>
                </a:solidFill>
              </a:rPr>
              <a:t>most of the coils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BB001-84FB-4AB6-A43D-FD7EAA54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BB0DB-7927-48E6-B5EC-D77F44BC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A59D6-D5E9-4EB6-A071-A622FF56A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132856"/>
            <a:ext cx="2903736" cy="2108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F28BE-44CF-47C5-9C4C-7547C0836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2132857"/>
            <a:ext cx="2952328" cy="21446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867D6B-109E-4EF3-82A4-45516D8AF9B6}"/>
              </a:ext>
            </a:extLst>
          </p:cNvPr>
          <p:cNvSpPr txBox="1">
            <a:spLocks/>
          </p:cNvSpPr>
          <p:nvPr/>
        </p:nvSpPr>
        <p:spPr>
          <a:xfrm>
            <a:off x="815999" y="4267584"/>
            <a:ext cx="10560000" cy="985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Azimuthal pre-load depends on </a:t>
            </a:r>
            <a:r>
              <a:rPr lang="en-US" dirty="0">
                <a:solidFill>
                  <a:schemeClr val="bg2"/>
                </a:solidFill>
              </a:rPr>
              <a:t>loading key size </a:t>
            </a:r>
            <a:r>
              <a:rPr lang="en-US" dirty="0"/>
              <a:t>+ </a:t>
            </a:r>
            <a:r>
              <a:rPr lang="en-US" dirty="0">
                <a:solidFill>
                  <a:schemeClr val="bg2"/>
                </a:solidFill>
              </a:rPr>
              <a:t>coil size </a:t>
            </a:r>
            <a:r>
              <a:rPr lang="en-US" dirty="0">
                <a:sym typeface="Wingdings" panose="05000000000000000000" pitchFamily="2" charset="2"/>
              </a:rPr>
              <a:t> low azimuthal pre-load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in the ends </a:t>
            </a:r>
            <a:r>
              <a:rPr lang="en-US" dirty="0">
                <a:sym typeface="Wingdings" panose="05000000000000000000" pitchFamily="2" charset="2"/>
              </a:rPr>
              <a:t> low end support 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FA634-3C20-453D-BBAE-20686C67C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805"/>
          <a:stretch/>
        </p:blipFill>
        <p:spPr>
          <a:xfrm>
            <a:off x="4592374" y="5131167"/>
            <a:ext cx="3168352" cy="12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8A02-D124-41A4-A130-E255CE7A2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 and A17 investigation /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351F-9E33-45C5-9960-F746E8C2F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913655"/>
          </a:xfrm>
        </p:spPr>
        <p:txBody>
          <a:bodyPr/>
          <a:lstStyle/>
          <a:p>
            <a:r>
              <a:rPr lang="en-US" dirty="0"/>
              <a:t>FE analysis of the A13 case: </a:t>
            </a:r>
            <a:r>
              <a:rPr lang="en-US" dirty="0">
                <a:solidFill>
                  <a:schemeClr val="bg2"/>
                </a:solidFill>
              </a:rPr>
              <a:t>real coil size </a:t>
            </a:r>
            <a:r>
              <a:rPr lang="en-US" dirty="0"/>
              <a:t>implemented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04144-AFAE-4200-8246-7BC64BA31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6C146-3D91-45A3-93DC-FDDAB73C7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1ABEF-DC37-4244-BAD2-83F4062E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5" y="1700806"/>
            <a:ext cx="4536504" cy="20414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B2982-1CF2-443E-AE17-9E41FF5AA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937" y="1700805"/>
            <a:ext cx="2342203" cy="2041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18DF2-9961-4B27-A399-C86CAAAA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017" y="1700805"/>
            <a:ext cx="2622224" cy="20414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BCB09-7883-4BCC-B79C-E67E3AD7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330865" y="2206301"/>
            <a:ext cx="2041426" cy="10304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C2D2A7-70E9-4D19-B133-1ACD3E4F9FD5}"/>
              </a:ext>
            </a:extLst>
          </p:cNvPr>
          <p:cNvSpPr txBox="1">
            <a:spLocks/>
          </p:cNvSpPr>
          <p:nvPr/>
        </p:nvSpPr>
        <p:spPr>
          <a:xfrm>
            <a:off x="767408" y="3933056"/>
            <a:ext cx="7920880" cy="223224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the same pre-stress in the straight section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chemeClr val="bg2"/>
                </a:solidFill>
              </a:rPr>
              <a:t>smaller coil </a:t>
            </a:r>
            <a:r>
              <a:rPr lang="en-US" dirty="0"/>
              <a:t>in the ends causes </a:t>
            </a:r>
            <a:r>
              <a:rPr lang="en-US" dirty="0">
                <a:solidFill>
                  <a:schemeClr val="bg2"/>
                </a:solidFill>
              </a:rPr>
              <a:t>high strain </a:t>
            </a:r>
            <a:r>
              <a:rPr lang="en-US" dirty="0"/>
              <a:t>in the end</a:t>
            </a:r>
          </a:p>
          <a:p>
            <a:r>
              <a:rPr lang="en-US" dirty="0"/>
              <a:t>Possible solutions</a:t>
            </a:r>
          </a:p>
          <a:p>
            <a:pPr lvl="1"/>
            <a:r>
              <a:rPr lang="en-US" dirty="0"/>
              <a:t>1) Increase the pre-stress </a:t>
            </a:r>
            <a:r>
              <a:rPr lang="en-US" dirty="0">
                <a:solidFill>
                  <a:schemeClr val="bg2"/>
                </a:solidFill>
              </a:rPr>
              <a:t>everywhere</a:t>
            </a:r>
            <a:r>
              <a:rPr lang="en-US" dirty="0"/>
              <a:t> (“brute force”) </a:t>
            </a:r>
          </a:p>
          <a:p>
            <a:pPr lvl="1"/>
            <a:r>
              <a:rPr lang="en-US" dirty="0"/>
              <a:t>2) Increase the pre-stress only where is needed (</a:t>
            </a:r>
            <a:r>
              <a:rPr lang="en-US" dirty="0">
                <a:solidFill>
                  <a:schemeClr val="bg2"/>
                </a:solidFill>
              </a:rPr>
              <a:t>LE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3) </a:t>
            </a:r>
            <a:r>
              <a:rPr lang="en-US" b="1" dirty="0">
                <a:solidFill>
                  <a:schemeClr val="bg2"/>
                </a:solidFill>
              </a:rPr>
              <a:t>all of the above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F78F0E-32C3-4B1B-9821-1370F9706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015" y="3842745"/>
            <a:ext cx="2622225" cy="21203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88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1716B-A2F5-4C6A-AB86-79AB1A67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Corrective strategy post A13 and A17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CEFF7-118C-4AC3-9FD4-C3A6298C9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6648152" cy="4906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Target an </a:t>
            </a:r>
            <a:r>
              <a:rPr lang="en-US" dirty="0">
                <a:solidFill>
                  <a:schemeClr val="bg2"/>
                </a:solidFill>
              </a:rPr>
              <a:t>higher overall pre-load</a:t>
            </a:r>
          </a:p>
          <a:p>
            <a:pPr lvl="1"/>
            <a:r>
              <a:rPr lang="en-US" dirty="0"/>
              <a:t>Same loading key size as best performing magnets (A14b and A05)</a:t>
            </a:r>
          </a:p>
          <a:p>
            <a:pPr lvl="2"/>
            <a:r>
              <a:rPr lang="en-US" dirty="0"/>
              <a:t>Loading key of 13.80-13.85 mm</a:t>
            </a:r>
          </a:p>
          <a:p>
            <a:endParaRPr lang="en-US" dirty="0"/>
          </a:p>
          <a:p>
            <a:r>
              <a:rPr lang="en-US" dirty="0"/>
              <a:t>Insertion of </a:t>
            </a:r>
            <a:r>
              <a:rPr lang="en-US" dirty="0">
                <a:solidFill>
                  <a:schemeClr val="bg2"/>
                </a:solidFill>
              </a:rPr>
              <a:t>tapered load shim </a:t>
            </a:r>
            <a:r>
              <a:rPr lang="en-US" dirty="0"/>
              <a:t>(TLS)</a:t>
            </a:r>
          </a:p>
          <a:p>
            <a:pPr lvl="1"/>
            <a:r>
              <a:rPr lang="en-US" dirty="0"/>
              <a:t>100 mm tapered after the critical zone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BD11B-D536-46DD-87DA-57FF7E49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E24F0-601D-47CC-BBFA-D442B8E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FDCCE-7A59-4EE7-96D8-10B9F6F0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05"/>
          <a:stretch/>
        </p:blipFill>
        <p:spPr>
          <a:xfrm>
            <a:off x="8256240" y="930431"/>
            <a:ext cx="3043010" cy="12065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9B7B1B-66E3-46AA-BB03-5C063C4E15B9}"/>
              </a:ext>
            </a:extLst>
          </p:cNvPr>
          <p:cNvSpPr/>
          <p:nvPr/>
        </p:nvSpPr>
        <p:spPr>
          <a:xfrm>
            <a:off x="3676337" y="2968325"/>
            <a:ext cx="1944216" cy="46036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D23AE-80EF-4B1A-92E9-3FDAD5D5F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1" t="25505"/>
          <a:stretch/>
        </p:blipFill>
        <p:spPr>
          <a:xfrm>
            <a:off x="8256240" y="4724685"/>
            <a:ext cx="3043010" cy="14739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BA9C9-4358-4845-8B22-74B787FE91C1}"/>
              </a:ext>
            </a:extLst>
          </p:cNvPr>
          <p:cNvGrpSpPr/>
          <p:nvPr/>
        </p:nvGrpSpPr>
        <p:grpSpPr>
          <a:xfrm>
            <a:off x="8256240" y="2198983"/>
            <a:ext cx="3096315" cy="2463727"/>
            <a:chOff x="8256240" y="2198983"/>
            <a:chExt cx="3096315" cy="24637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4A77DF-CDDB-48B2-BF67-C1A2A6C54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6240" y="2198983"/>
              <a:ext cx="3043010" cy="246372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A78BA9-024E-41FF-96F6-A24CC54CDEEF}"/>
                </a:ext>
              </a:extLst>
            </p:cNvPr>
            <p:cNvSpPr/>
            <p:nvPr/>
          </p:nvSpPr>
          <p:spPr>
            <a:xfrm>
              <a:off x="10200456" y="2512790"/>
              <a:ext cx="936104" cy="134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D0F7C4-008C-41C7-9837-56E38CB07A38}"/>
                </a:ext>
              </a:extLst>
            </p:cNvPr>
            <p:cNvSpPr/>
            <p:nvPr/>
          </p:nvSpPr>
          <p:spPr>
            <a:xfrm rot="2442573">
              <a:off x="9851393" y="3253483"/>
              <a:ext cx="1501162" cy="156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3F0A7DA-A8D7-4891-95E3-69C04646C7F2}"/>
              </a:ext>
            </a:extLst>
          </p:cNvPr>
          <p:cNvSpPr/>
          <p:nvPr/>
        </p:nvSpPr>
        <p:spPr>
          <a:xfrm>
            <a:off x="10021247" y="3459079"/>
            <a:ext cx="909442" cy="9466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1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9275-C971-4E89-B72D-3BC2D111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B92F9-28A9-4B49-A723-FBF2B9BE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Quick recall of “pole key issue” in A07-A08</a:t>
            </a:r>
          </a:p>
          <a:p>
            <a:pPr lvl="1"/>
            <a:r>
              <a:rPr lang="en-US" dirty="0"/>
              <a:t>Longitudinal vs lateral pre-load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A13-A17 case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Update of assembly - loading specs</a:t>
            </a:r>
          </a:p>
          <a:p>
            <a:endParaRPr lang="en-US" dirty="0"/>
          </a:p>
          <a:p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A4F2D-36F2-47BF-8DB4-9A942C7D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1636D-98E7-446A-AE7C-80B07C8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563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45CD-9E54-4BA2-B297-0E9A64D9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1: Coil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DFC3F-B8FB-4635-A46C-AFA87A9B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1040640" cy="1853961"/>
          </a:xfrm>
        </p:spPr>
        <p:txBody>
          <a:bodyPr>
            <a:norm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chemeClr val="bg2"/>
                </a:solidFill>
              </a:rPr>
              <a:t>measure</a:t>
            </a:r>
            <a:r>
              <a:rPr lang="en-US" dirty="0"/>
              <a:t> and </a:t>
            </a:r>
            <a:r>
              <a:rPr lang="en-US" dirty="0">
                <a:solidFill>
                  <a:schemeClr val="bg2"/>
                </a:solidFill>
              </a:rPr>
              <a:t>monitor</a:t>
            </a:r>
            <a:r>
              <a:rPr lang="en-US" dirty="0"/>
              <a:t> coil size in the ends, in particular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 </a:t>
            </a:r>
            <a:r>
              <a:rPr lang="en-US" dirty="0"/>
              <a:t>(arc-</a:t>
            </a:r>
            <a:r>
              <a:rPr lang="en-US" dirty="0" err="1"/>
              <a:t>length</a:t>
            </a:r>
            <a:r>
              <a:rPr lang="en-US" baseline="-25000" dirty="0" err="1"/>
              <a:t>straight</a:t>
            </a:r>
            <a:r>
              <a:rPr lang="en-US" baseline="-25000" dirty="0"/>
              <a:t> section </a:t>
            </a:r>
            <a:r>
              <a:rPr lang="en-US" dirty="0"/>
              <a:t>- arc-</a:t>
            </a:r>
            <a:r>
              <a:rPr lang="en-US" dirty="0" err="1"/>
              <a:t>length</a:t>
            </a:r>
            <a:r>
              <a:rPr lang="en-US" baseline="-25000" dirty="0" err="1"/>
              <a:t>LE</a:t>
            </a:r>
            <a:r>
              <a:rPr lang="en-US" dirty="0"/>
              <a:t>)</a:t>
            </a:r>
          </a:p>
          <a:p>
            <a:r>
              <a:rPr lang="en-US" dirty="0"/>
              <a:t>We try to select coils </a:t>
            </a:r>
            <a:r>
              <a:rPr lang="en-US" dirty="0">
                <a:solidFill>
                  <a:schemeClr val="bg2"/>
                </a:solidFill>
              </a:rPr>
              <a:t>without excessive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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pPr lvl="1"/>
            <a:r>
              <a:rPr lang="en-US" dirty="0"/>
              <a:t>We will do </a:t>
            </a:r>
            <a:r>
              <a:rPr lang="en-US" dirty="0">
                <a:solidFill>
                  <a:schemeClr val="bg2"/>
                </a:solidFill>
              </a:rPr>
              <a:t>FE analysis </a:t>
            </a:r>
            <a:r>
              <a:rPr lang="en-US" dirty="0"/>
              <a:t>for using these coils with larger TLS</a:t>
            </a:r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241D3-86A4-4F67-A01C-41B5DE76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2B3B9-37CB-41E3-89C2-85209696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DAEDD-7D15-4412-80A7-B7E78B1E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3140968"/>
            <a:ext cx="4248472" cy="30810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D249E-71FC-4880-B033-0F84AD066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929" y="3146900"/>
            <a:ext cx="4235437" cy="30751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9D94DD-7C87-40F1-A4BA-8BCEA54FA8F7}"/>
              </a:ext>
            </a:extLst>
          </p:cNvPr>
          <p:cNvCxnSpPr>
            <a:cxnSpLocks/>
          </p:cNvCxnSpPr>
          <p:nvPr/>
        </p:nvCxnSpPr>
        <p:spPr>
          <a:xfrm>
            <a:off x="2579232" y="4513321"/>
            <a:ext cx="24366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599F8C-FF8F-4804-B0A8-B207722C5420}"/>
              </a:ext>
            </a:extLst>
          </p:cNvPr>
          <p:cNvCxnSpPr>
            <a:cxnSpLocks/>
          </p:cNvCxnSpPr>
          <p:nvPr/>
        </p:nvCxnSpPr>
        <p:spPr>
          <a:xfrm>
            <a:off x="2267953" y="5233401"/>
            <a:ext cx="3716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39B62-9465-401F-B265-9E30B2E31433}"/>
              </a:ext>
            </a:extLst>
          </p:cNvPr>
          <p:cNvCxnSpPr>
            <a:cxnSpLocks/>
          </p:cNvCxnSpPr>
          <p:nvPr/>
        </p:nvCxnSpPr>
        <p:spPr>
          <a:xfrm flipH="1" flipV="1">
            <a:off x="2567608" y="4564818"/>
            <a:ext cx="11624" cy="617086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E9F6-652D-4318-89C2-1168BE7F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2: Overall pre-load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3C79C-9503-4146-A727-9B457DDEB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219201"/>
            <a:ext cx="5184576" cy="4906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increased the target </a:t>
            </a:r>
            <a:r>
              <a:rPr lang="en-US" dirty="0">
                <a:solidFill>
                  <a:schemeClr val="bg2"/>
                </a:solidFill>
              </a:rPr>
              <a:t>coil pre-load (</a:t>
            </a:r>
            <a:r>
              <a:rPr lang="en-US" dirty="0"/>
              <a:t>measured with </a:t>
            </a:r>
            <a:r>
              <a:rPr lang="en-US" dirty="0">
                <a:solidFill>
                  <a:schemeClr val="bg2"/>
                </a:solidFill>
              </a:rPr>
              <a:t>strain gauges)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80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8 MPa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</a:rPr>
              <a:t>90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10 MPa</a:t>
            </a:r>
          </a:p>
          <a:p>
            <a:endParaRPr lang="en-US" dirty="0"/>
          </a:p>
          <a:p>
            <a:r>
              <a:rPr lang="en-US" dirty="0"/>
              <a:t>At the same time we target a </a:t>
            </a:r>
            <a:r>
              <a:rPr lang="en-US" dirty="0">
                <a:solidFill>
                  <a:schemeClr val="bg2"/>
                </a:solidFill>
              </a:rPr>
              <a:t>loading shim size </a:t>
            </a:r>
            <a:r>
              <a:rPr lang="en-US" dirty="0"/>
              <a:t>similar to A05 and A14b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18.0-18.5 mm </a:t>
            </a:r>
            <a:r>
              <a:rPr lang="en-US" dirty="0"/>
              <a:t>load key thickness</a:t>
            </a:r>
          </a:p>
          <a:p>
            <a:endParaRPr lang="en-US" dirty="0"/>
          </a:p>
          <a:p>
            <a:r>
              <a:rPr lang="en-US" dirty="0"/>
              <a:t>So pre-load not only based on strain gauges but also on </a:t>
            </a:r>
            <a:r>
              <a:rPr lang="en-US" dirty="0">
                <a:solidFill>
                  <a:schemeClr val="bg2"/>
                </a:solidFill>
              </a:rPr>
              <a:t>loading key </a:t>
            </a:r>
            <a:r>
              <a:rPr lang="en-US" dirty="0"/>
              <a:t>and </a:t>
            </a:r>
            <a:r>
              <a:rPr lang="en-US" dirty="0">
                <a:solidFill>
                  <a:schemeClr val="bg2"/>
                </a:solidFill>
              </a:rPr>
              <a:t>coil sizes </a:t>
            </a:r>
          </a:p>
          <a:p>
            <a:endParaRPr lang="en-US" dirty="0">
              <a:solidFill>
                <a:schemeClr val="bg2"/>
              </a:solidFill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EFD1F-01DA-43A5-8BCC-7E4F11DB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B6BD5-072F-4831-88B9-A28A2B72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51C804-CB4E-4FC0-B433-236B2D374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691639"/>
            <a:ext cx="5637251" cy="40900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87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BB8B-BBC9-48FF-827F-965F734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F27C-2FC3-484F-AA9E-0081C086B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980728"/>
            <a:ext cx="10560000" cy="540210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M. Anerella, A. Ben Yahia, H. </a:t>
            </a:r>
            <a:r>
              <a:rPr lang="en-US" dirty="0" err="1"/>
              <a:t>Hocker</a:t>
            </a:r>
            <a:r>
              <a:rPr lang="en-US" dirty="0"/>
              <a:t>, P. Joshi, J. Muratore, J. </a:t>
            </a:r>
            <a:r>
              <a:rPr lang="en-US" dirty="0" err="1"/>
              <a:t>Schmalzle</a:t>
            </a:r>
            <a:r>
              <a:rPr lang="en-US" dirty="0"/>
              <a:t>, H. Song,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</a:t>
            </a:r>
            <a:r>
              <a:rPr lang="en-GB" altLang="en-US" dirty="0" err="1">
                <a:sym typeface="Symbol"/>
              </a:rPr>
              <a:t>Carcagno</a:t>
            </a:r>
            <a:r>
              <a:rPr lang="en-GB" altLang="en-US" dirty="0">
                <a:sym typeface="Symbol"/>
              </a:rPr>
              <a:t>, G. </a:t>
            </a:r>
            <a:r>
              <a:rPr lang="en-GB" altLang="en-US" dirty="0" err="1">
                <a:sym typeface="Symbol"/>
              </a:rPr>
              <a:t>Chlachidze</a:t>
            </a:r>
            <a:r>
              <a:rPr lang="en-GB" altLang="en-US" dirty="0">
                <a:sym typeface="Symbol"/>
              </a:rPr>
              <a:t>, J. DiMarco, S. </a:t>
            </a:r>
            <a:r>
              <a:rPr lang="en-GB" altLang="en-US" dirty="0" err="1">
                <a:sym typeface="Symbol"/>
              </a:rPr>
              <a:t>Feher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Krave</a:t>
            </a:r>
            <a:r>
              <a:rPr lang="en-GB" altLang="en-US" dirty="0">
                <a:sym typeface="Symbol"/>
              </a:rPr>
              <a:t>, V. Lombardo, </a:t>
            </a:r>
            <a:r>
              <a:rPr lang="en-US" dirty="0"/>
              <a:t>C. </a:t>
            </a:r>
            <a:r>
              <a:rPr lang="en-US" dirty="0" err="1"/>
              <a:t>Narug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 A. </a:t>
            </a:r>
            <a:r>
              <a:rPr lang="en-GB" altLang="en-US" dirty="0" err="1">
                <a:sym typeface="Symbol"/>
              </a:rPr>
              <a:t>Nobrega</a:t>
            </a:r>
            <a:r>
              <a:rPr lang="en-GB" altLang="en-US" dirty="0">
                <a:sym typeface="Symbol"/>
              </a:rPr>
              <a:t>, V. </a:t>
            </a:r>
            <a:r>
              <a:rPr lang="en-GB" altLang="en-US" dirty="0" err="1">
                <a:sym typeface="Symbol"/>
              </a:rPr>
              <a:t>Marinozzi</a:t>
            </a:r>
            <a:r>
              <a:rPr lang="en-GB" altLang="en-US" dirty="0">
                <a:sym typeface="Symbol"/>
              </a:rPr>
              <a:t>, C. Orozco, T. Page M. Parker, S. </a:t>
            </a:r>
            <a:r>
              <a:rPr lang="en-GB" altLang="en-US" dirty="0" err="1">
                <a:sym typeface="Symbol"/>
              </a:rPr>
              <a:t>Stoynev</a:t>
            </a:r>
            <a:r>
              <a:rPr lang="en-GB" altLang="en-US" dirty="0">
                <a:sym typeface="Symbol"/>
              </a:rPr>
              <a:t>, T. Strauss, M. Turenne, D. </a:t>
            </a:r>
            <a:r>
              <a:rPr lang="en-GB" altLang="en-US" dirty="0" err="1">
                <a:sym typeface="Symbol"/>
              </a:rPr>
              <a:t>Turrioni</a:t>
            </a:r>
            <a:r>
              <a:rPr lang="en-GB" altLang="en-US" dirty="0">
                <a:sym typeface="Symbol"/>
              </a:rPr>
              <a:t>, A. </a:t>
            </a:r>
            <a:r>
              <a:rPr lang="en-GB" altLang="en-US" dirty="0" err="1">
                <a:sym typeface="Symbol"/>
              </a:rPr>
              <a:t>Vouris</a:t>
            </a:r>
            <a:r>
              <a:rPr lang="en-GB" altLang="en-US" dirty="0">
                <a:sym typeface="Symbol"/>
              </a:rPr>
              <a:t>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J. Doyle, P. Ferracin, L. Garcia Fajardo, M. </a:t>
            </a:r>
            <a:r>
              <a:rPr lang="en-US" dirty="0" err="1"/>
              <a:t>Marchevsky</a:t>
            </a:r>
            <a:r>
              <a:rPr lang="en-US" dirty="0"/>
              <a:t>, M. </a:t>
            </a:r>
            <a:r>
              <a:rPr lang="en-US" dirty="0" err="1"/>
              <a:t>Naus</a:t>
            </a:r>
            <a:r>
              <a:rPr lang="en-US" dirty="0"/>
              <a:t>, I. Pong, S. Prestemon, K. Ray, G. Sabbi,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</a:p>
          <a:p>
            <a:r>
              <a:rPr lang="en-US" dirty="0">
                <a:solidFill>
                  <a:schemeClr val="bg2"/>
                </a:solidFill>
              </a:rPr>
              <a:t>CERN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G. </a:t>
            </a:r>
            <a:r>
              <a:rPr lang="en-GB" altLang="en-US" dirty="0" err="1">
                <a:sym typeface="Symbol"/>
              </a:rPr>
              <a:t>Arnau</a:t>
            </a:r>
            <a:r>
              <a:rPr lang="en-GB" altLang="en-US" dirty="0">
                <a:sym typeface="Symbol"/>
              </a:rPr>
              <a:t> Izquierdo, A. Ballarino, M. Bajko, C. Barth, N. Bourcey, B. </a:t>
            </a:r>
            <a:r>
              <a:rPr lang="en-GB" altLang="en-US" dirty="0" err="1">
                <a:sym typeface="Symbol"/>
              </a:rPr>
              <a:t>Bordini</a:t>
            </a:r>
            <a:r>
              <a:rPr lang="en-GB" altLang="en-US" dirty="0">
                <a:sym typeface="Symbol"/>
              </a:rPr>
              <a:t>, T. </a:t>
            </a:r>
            <a:r>
              <a:rPr lang="en-GB" altLang="en-US" dirty="0" err="1">
                <a:sym typeface="Symbol"/>
              </a:rPr>
              <a:t>Boutboul</a:t>
            </a:r>
            <a:r>
              <a:rPr lang="en-GB" altLang="en-US" dirty="0">
                <a:sym typeface="Symbol"/>
              </a:rPr>
              <a:t>, B. </a:t>
            </a:r>
            <a:r>
              <a:rPr lang="en-GB" altLang="en-US" dirty="0" err="1">
                <a:sym typeface="Symbol"/>
              </a:rPr>
              <a:t>Bulat</a:t>
            </a:r>
            <a:r>
              <a:rPr lang="en-GB" altLang="en-US" dirty="0">
                <a:sym typeface="Symbol"/>
              </a:rPr>
              <a:t>, M. </a:t>
            </a:r>
            <a:r>
              <a:rPr lang="en-GB" altLang="en-US" dirty="0" err="1">
                <a:sym typeface="Symbol"/>
              </a:rPr>
              <a:t>Crouvizier</a:t>
            </a:r>
            <a:r>
              <a:rPr lang="en-GB" altLang="en-US" dirty="0">
                <a:sym typeface="Symbol"/>
              </a:rPr>
              <a:t>, A. Devred, S. Ferradas Troitino, L. Fiscarelli, J. Fleiter, S. Hopkins, K. </a:t>
            </a:r>
            <a:r>
              <a:rPr lang="en-GB" altLang="en-US" dirty="0" err="1">
                <a:sym typeface="Symbol"/>
              </a:rPr>
              <a:t>Kandemir</a:t>
            </a:r>
            <a:r>
              <a:rPr lang="en-GB" altLang="en-US" dirty="0">
                <a:sym typeface="Symbol"/>
              </a:rPr>
              <a:t>, M. </a:t>
            </a:r>
            <a:r>
              <a:rPr lang="en-GB" altLang="en-US" dirty="0" err="1">
                <a:sym typeface="Symbol"/>
              </a:rPr>
              <a:t>Guinchard</a:t>
            </a:r>
            <a:r>
              <a:rPr lang="en-GB" altLang="en-US" dirty="0">
                <a:sym typeface="Symbol"/>
              </a:rPr>
              <a:t>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S. Izquierdo Bermudez, N. </a:t>
            </a:r>
            <a:r>
              <a:rPr lang="en-GB" altLang="en-US" dirty="0" err="1">
                <a:sym typeface="Symbol"/>
              </a:rPr>
              <a:t>Lusa</a:t>
            </a:r>
            <a:r>
              <a:rPr lang="en-GB" altLang="en-US" dirty="0">
                <a:sym typeface="Symbol"/>
              </a:rPr>
              <a:t>, F. Mangiarotti, A. Milanese, A. Moros, P. </a:t>
            </a:r>
            <a:r>
              <a:rPr lang="en-GB" altLang="en-US" dirty="0" err="1">
                <a:sym typeface="Symbol"/>
              </a:rPr>
              <a:t>Moyret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Mugnier</a:t>
            </a:r>
            <a:r>
              <a:rPr lang="en-GB" altLang="en-US" dirty="0">
                <a:sym typeface="Symbol"/>
              </a:rPr>
              <a:t>, C. Petrone, J.C. Perez,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fi-FI" altLang="en-US" dirty="0">
                <a:sym typeface="Symbol"/>
              </a:rPr>
              <a:t>Ki. Puthran, P. Quassolo, </a:t>
            </a:r>
            <a:r>
              <a:rPr lang="en-US" dirty="0"/>
              <a:t>E. Ravaioli,</a:t>
            </a:r>
            <a:r>
              <a:rPr lang="pl-PL" dirty="0"/>
              <a:t> </a:t>
            </a:r>
            <a:r>
              <a:rPr lang="en-US" dirty="0"/>
              <a:t>P. </a:t>
            </a:r>
            <a:r>
              <a:rPr lang="pl-PL" dirty="0"/>
              <a:t>Rogacki</a:t>
            </a:r>
            <a:r>
              <a:rPr lang="en-US" dirty="0"/>
              <a:t>, S. </a:t>
            </a:r>
            <a:r>
              <a:rPr lang="en-US" dirty="0" err="1"/>
              <a:t>Russenschuck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Sgobba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Straarup</a:t>
            </a:r>
            <a:r>
              <a:rPr lang="en-GB" altLang="en-US" dirty="0">
                <a:sym typeface="Symbol"/>
              </a:rPr>
              <a:t>, E. Todesco, J. Ferradas Troitino, G. </a:t>
            </a:r>
            <a:r>
              <a:rPr lang="en-GB" altLang="en-US" dirty="0" err="1">
                <a:sym typeface="Symbol"/>
              </a:rPr>
              <a:t>Willering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25982-5757-4454-8367-5D8C0E71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F4931-E81D-4B38-AB87-7D817DAD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497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21AE-FF3F-4461-A036-D4F25AB4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 Pre-load of the 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DF97-8D75-4F9A-8C63-5CB60DB2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5673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average </a:t>
            </a:r>
            <a:r>
              <a:rPr lang="en-US" dirty="0">
                <a:sym typeface="Symbol" panose="05050102010706020507" pitchFamily="18" charset="2"/>
              </a:rPr>
              <a:t></a:t>
            </a:r>
            <a:r>
              <a:rPr lang="en-US" dirty="0"/>
              <a:t>(arc-</a:t>
            </a:r>
            <a:r>
              <a:rPr lang="en-US" dirty="0" err="1"/>
              <a:t>length</a:t>
            </a:r>
            <a:r>
              <a:rPr lang="en-US" baseline="-25000" dirty="0" err="1"/>
              <a:t>straight</a:t>
            </a:r>
            <a:r>
              <a:rPr lang="en-US" baseline="-25000" dirty="0"/>
              <a:t> section </a:t>
            </a:r>
            <a:r>
              <a:rPr lang="en-US" dirty="0"/>
              <a:t>- arc-</a:t>
            </a:r>
            <a:r>
              <a:rPr lang="en-US" dirty="0" err="1"/>
              <a:t>length</a:t>
            </a:r>
            <a:r>
              <a:rPr lang="en-US" baseline="-25000" dirty="0" err="1"/>
              <a:t>LE</a:t>
            </a:r>
            <a:r>
              <a:rPr lang="en-US" dirty="0"/>
              <a:t>) is more than 0.150 mm (basically always) </a:t>
            </a:r>
          </a:p>
          <a:p>
            <a:pPr lvl="1"/>
            <a:r>
              <a:rPr lang="en-US" dirty="0"/>
              <a:t>Insertion of </a:t>
            </a:r>
            <a:r>
              <a:rPr lang="en-US" dirty="0">
                <a:solidFill>
                  <a:schemeClr val="bg2"/>
                </a:solidFill>
              </a:rPr>
              <a:t>0.100 mm </a:t>
            </a:r>
            <a:r>
              <a:rPr lang="en-US" dirty="0"/>
              <a:t>thick Tapered Load Shims (</a:t>
            </a:r>
            <a:r>
              <a:rPr lang="en-US" dirty="0">
                <a:solidFill>
                  <a:schemeClr val="bg2"/>
                </a:solidFill>
              </a:rPr>
              <a:t>TLS</a:t>
            </a:r>
            <a:r>
              <a:rPr lang="en-US" dirty="0"/>
              <a:t>) in the </a:t>
            </a:r>
            <a:r>
              <a:rPr lang="en-US" dirty="0">
                <a:solidFill>
                  <a:schemeClr val="bg2"/>
                </a:solidFill>
              </a:rPr>
              <a:t>LE</a:t>
            </a:r>
          </a:p>
          <a:p>
            <a:pPr lvl="1"/>
            <a:r>
              <a:rPr lang="en-US" dirty="0"/>
              <a:t>After checking with </a:t>
            </a:r>
            <a:r>
              <a:rPr lang="en-US" dirty="0">
                <a:solidFill>
                  <a:schemeClr val="bg2"/>
                </a:solidFill>
              </a:rPr>
              <a:t>FE</a:t>
            </a:r>
            <a:r>
              <a:rPr lang="en-US" dirty="0"/>
              <a:t> and </a:t>
            </a:r>
            <a:r>
              <a:rPr lang="en-US" dirty="0">
                <a:solidFill>
                  <a:schemeClr val="bg2"/>
                </a:solidFill>
              </a:rPr>
              <a:t>real coil geometry </a:t>
            </a:r>
            <a:r>
              <a:rPr lang="en-US" dirty="0"/>
              <a:t>that stress of coil and structure are within limits (see next slide)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D6B13-4254-4390-A560-7E7197DC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F2780-6168-4E7F-BE52-2C500B9A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9DEB1-3842-47EC-9F0E-DBAEADBE7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804" y="2786586"/>
            <a:ext cx="4789115" cy="34747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F62237-A4AB-48D4-9CD6-D5C19AE2FD91}"/>
              </a:ext>
            </a:extLst>
          </p:cNvPr>
          <p:cNvCxnSpPr/>
          <p:nvPr/>
        </p:nvCxnSpPr>
        <p:spPr>
          <a:xfrm flipV="1">
            <a:off x="4211761" y="3752945"/>
            <a:ext cx="0" cy="432048"/>
          </a:xfrm>
          <a:prstGeom prst="straightConnector1">
            <a:avLst/>
          </a:prstGeom>
          <a:ln>
            <a:solidFill>
              <a:schemeClr val="bg2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DD8B7E-7B97-49BE-92E3-8C07DD08720B}"/>
              </a:ext>
            </a:extLst>
          </p:cNvPr>
          <p:cNvCxnSpPr/>
          <p:nvPr/>
        </p:nvCxnSpPr>
        <p:spPr>
          <a:xfrm flipV="1">
            <a:off x="3973134" y="3598540"/>
            <a:ext cx="0" cy="432048"/>
          </a:xfrm>
          <a:prstGeom prst="straightConnector1">
            <a:avLst/>
          </a:prstGeom>
          <a:ln>
            <a:solidFill>
              <a:schemeClr val="bg2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030BA0-F86E-4F5D-B010-C9CCD54AE903}"/>
              </a:ext>
            </a:extLst>
          </p:cNvPr>
          <p:cNvCxnSpPr>
            <a:cxnSpLocks/>
          </p:cNvCxnSpPr>
          <p:nvPr/>
        </p:nvCxnSpPr>
        <p:spPr>
          <a:xfrm flipV="1">
            <a:off x="4451848" y="4172780"/>
            <a:ext cx="0" cy="216024"/>
          </a:xfrm>
          <a:prstGeom prst="straightConnector1">
            <a:avLst/>
          </a:prstGeom>
          <a:ln>
            <a:solidFill>
              <a:schemeClr val="bg2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5F544B-65A1-454C-9D1C-A476651E7817}"/>
              </a:ext>
            </a:extLst>
          </p:cNvPr>
          <p:cNvCxnSpPr>
            <a:cxnSpLocks/>
          </p:cNvCxnSpPr>
          <p:nvPr/>
        </p:nvCxnSpPr>
        <p:spPr>
          <a:xfrm flipV="1">
            <a:off x="4706517" y="4150722"/>
            <a:ext cx="0" cy="216024"/>
          </a:xfrm>
          <a:prstGeom prst="straightConnector1">
            <a:avLst/>
          </a:prstGeom>
          <a:ln>
            <a:solidFill>
              <a:schemeClr val="bg2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1C5AF0-EE9B-4DB0-B51F-54D85D265C49}"/>
              </a:ext>
            </a:extLst>
          </p:cNvPr>
          <p:cNvCxnSpPr>
            <a:cxnSpLocks/>
          </p:cNvCxnSpPr>
          <p:nvPr/>
        </p:nvCxnSpPr>
        <p:spPr>
          <a:xfrm flipV="1">
            <a:off x="5683080" y="4026396"/>
            <a:ext cx="0" cy="216024"/>
          </a:xfrm>
          <a:prstGeom prst="straightConnector1">
            <a:avLst/>
          </a:prstGeom>
          <a:ln>
            <a:solidFill>
              <a:schemeClr val="bg2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21AE-FF3F-4461-A036-D4F25AB4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4: Stress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DF97-8D75-4F9A-8C63-5CB60DB2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99" y="1219201"/>
            <a:ext cx="10773235" cy="4730079"/>
          </a:xfrm>
        </p:spPr>
        <p:txBody>
          <a:bodyPr>
            <a:normAutofit/>
          </a:bodyPr>
          <a:lstStyle/>
          <a:p>
            <a:r>
              <a:rPr lang="en-US" dirty="0"/>
              <a:t>Measured stress limit in coil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110 MPa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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120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MPa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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135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MPa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Following the results from short model 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MQXFS07</a:t>
            </a:r>
          </a:p>
          <a:p>
            <a:r>
              <a:rPr lang="en-US" dirty="0"/>
              <a:t>Measured stress limit in shell 1 (TLS location): </a:t>
            </a:r>
            <a:r>
              <a:rPr lang="en-US" dirty="0">
                <a:solidFill>
                  <a:schemeClr val="bg2"/>
                </a:solidFill>
              </a:rPr>
              <a:t>&lt;80 MPa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Very effective: use of shell OD variation (PI tape) to determine shell stress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D6B13-4254-4390-A560-7E7197DC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F2780-6168-4E7F-BE52-2C500B9A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5BB0D-0B0B-44F6-A745-B3254627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21" y="3518106"/>
            <a:ext cx="3775216" cy="2743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2C261-60C7-4F18-A884-7C43D8B2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3518106"/>
            <a:ext cx="2710688" cy="2743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32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9275-C971-4E89-B72D-3BC2D111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B92F9-28A9-4B49-A723-FBF2B9BE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Quick recall of “pole key issue” in A07-A08</a:t>
            </a:r>
          </a:p>
          <a:p>
            <a:pPr lvl="1"/>
            <a:r>
              <a:rPr lang="en-US" dirty="0"/>
              <a:t>Longitudinal vs lateral pre-load</a:t>
            </a:r>
          </a:p>
          <a:p>
            <a:endParaRPr lang="en-US" dirty="0"/>
          </a:p>
          <a:p>
            <a:r>
              <a:rPr lang="en-US" dirty="0"/>
              <a:t>The A13-A17 case</a:t>
            </a:r>
          </a:p>
          <a:p>
            <a:endParaRPr lang="en-US" dirty="0"/>
          </a:p>
          <a:p>
            <a:r>
              <a:rPr lang="en-US" dirty="0"/>
              <a:t>Update of assembly -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A4F2D-36F2-47BF-8DB4-9A942C7D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1636D-98E7-446A-AE7C-80B07C8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19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FFC4-899C-46B2-991B-890B406D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C3DC4-1E46-4AEA-A55E-4D65CDFCD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So far 11 magnet met performance spec. and 4 magnets (</a:t>
            </a:r>
            <a:r>
              <a:rPr lang="en-US" dirty="0">
                <a:solidFill>
                  <a:schemeClr val="bg2"/>
                </a:solidFill>
              </a:rPr>
              <a:t>A07-A08 and A13-A17</a:t>
            </a:r>
            <a:r>
              <a:rPr lang="en-US" dirty="0"/>
              <a:t>) showed performance limitation</a:t>
            </a:r>
          </a:p>
          <a:p>
            <a:r>
              <a:rPr lang="en-US" dirty="0"/>
              <a:t>Investigation of possible design/fabrication/assembly weaknesses on going </a:t>
            </a:r>
          </a:p>
          <a:p>
            <a:r>
              <a:rPr lang="en-US" dirty="0">
                <a:solidFill>
                  <a:schemeClr val="bg2"/>
                </a:solidFill>
              </a:rPr>
              <a:t>Assembly-loading</a:t>
            </a:r>
            <a:r>
              <a:rPr lang="en-US" dirty="0"/>
              <a:t> focus: </a:t>
            </a:r>
            <a:r>
              <a:rPr lang="en-US" dirty="0">
                <a:solidFill>
                  <a:schemeClr val="bg2"/>
                </a:solidFill>
              </a:rPr>
              <a:t>uniform</a:t>
            </a:r>
            <a:r>
              <a:rPr lang="en-US" dirty="0"/>
              <a:t> and </a:t>
            </a:r>
            <a:r>
              <a:rPr lang="en-US" dirty="0">
                <a:solidFill>
                  <a:schemeClr val="bg2"/>
                </a:solidFill>
              </a:rPr>
              <a:t>sufficient</a:t>
            </a:r>
            <a:r>
              <a:rPr lang="en-US" dirty="0"/>
              <a:t> azimuthal pre-load of the coil, including the ends</a:t>
            </a:r>
          </a:p>
          <a:p>
            <a:pPr lvl="1"/>
            <a:r>
              <a:rPr lang="en-US" dirty="0"/>
              <a:t>Essential, together with the axial pre-load, to </a:t>
            </a:r>
            <a:r>
              <a:rPr lang="en-US" dirty="0">
                <a:solidFill>
                  <a:schemeClr val="bg2"/>
                </a:solidFill>
              </a:rPr>
              <a:t>minimize strain </a:t>
            </a:r>
            <a:r>
              <a:rPr lang="en-US" dirty="0"/>
              <a:t>in the ends</a:t>
            </a:r>
          </a:p>
          <a:p>
            <a:r>
              <a:rPr lang="en-US" dirty="0"/>
              <a:t>Two main issues identified: </a:t>
            </a:r>
            <a:r>
              <a:rPr lang="en-US" dirty="0">
                <a:solidFill>
                  <a:schemeClr val="bg2"/>
                </a:solidFill>
              </a:rPr>
              <a:t>pole-key gap </a:t>
            </a:r>
            <a:r>
              <a:rPr lang="en-US" dirty="0"/>
              <a:t>size, and </a:t>
            </a:r>
            <a:r>
              <a:rPr lang="en-US" dirty="0">
                <a:solidFill>
                  <a:schemeClr val="bg2"/>
                </a:solidFill>
              </a:rPr>
              <a:t>coil size </a:t>
            </a:r>
            <a:r>
              <a:rPr lang="en-US" dirty="0"/>
              <a:t>in the </a:t>
            </a:r>
            <a:r>
              <a:rPr lang="en-US" dirty="0">
                <a:solidFill>
                  <a:schemeClr val="bg2"/>
                </a:solidFill>
              </a:rPr>
              <a:t>ends</a:t>
            </a:r>
          </a:p>
          <a:p>
            <a:r>
              <a:rPr lang="en-US" dirty="0"/>
              <a:t>Corrective strategies</a:t>
            </a:r>
          </a:p>
          <a:p>
            <a:pPr lvl="1"/>
            <a:r>
              <a:rPr lang="en-US" dirty="0"/>
              <a:t>Increase of pole-key gap size</a:t>
            </a:r>
          </a:p>
          <a:p>
            <a:pPr lvl="1"/>
            <a:r>
              <a:rPr lang="en-US" dirty="0"/>
              <a:t>Increase of overall pre-load levels, and use of additional tapered shims to compensate for coil size variations</a:t>
            </a:r>
          </a:p>
          <a:p>
            <a:r>
              <a:rPr lang="en-US" dirty="0"/>
              <a:t>Implemented in A18, A12b, and A16</a:t>
            </a:r>
          </a:p>
          <a:p>
            <a:pPr lvl="1"/>
            <a:r>
              <a:rPr lang="en-US" dirty="0"/>
              <a:t>Test results coming soon…..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0237E-1CCE-4C28-9850-BCE4AC03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670F8-3FDB-43F2-8181-286A5107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6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1CFC-A38A-4DE3-A3B6-80EBEDFF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FD026-DA6F-4117-BBA5-524EDD26C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399A4-174C-4083-8C6C-E5F25D8A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F8BF7-4778-4C97-B8A8-79DAB64D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0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CEE8-948E-4435-9D88-1CB5826F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vs “lateral” pre-load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B05F0-F153-4A76-B347-3DD897E66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19201"/>
            <a:ext cx="6696744" cy="1561727"/>
          </a:xfrm>
        </p:spPr>
        <p:txBody>
          <a:bodyPr/>
          <a:lstStyle/>
          <a:p>
            <a:r>
              <a:rPr lang="en-US" dirty="0"/>
              <a:t>Impact (</a:t>
            </a:r>
            <a:r>
              <a:rPr lang="en-US" dirty="0">
                <a:solidFill>
                  <a:schemeClr val="bg2"/>
                </a:solidFill>
              </a:rPr>
              <a:t>importance</a:t>
            </a:r>
            <a:r>
              <a:rPr lang="en-US" dirty="0"/>
              <a:t>) of azimuthal pre-load on </a:t>
            </a:r>
            <a:r>
              <a:rPr lang="en-US" dirty="0">
                <a:solidFill>
                  <a:schemeClr val="bg2"/>
                </a:solidFill>
              </a:rPr>
              <a:t>axial elongation </a:t>
            </a:r>
            <a:r>
              <a:rPr lang="en-US" dirty="0"/>
              <a:t>of the coil </a:t>
            </a:r>
          </a:p>
          <a:p>
            <a:pPr lvl="1"/>
            <a:r>
              <a:rPr lang="en-US" dirty="0"/>
              <a:t>Extensively studied in 3D with FE models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90057-7753-479B-B690-7269FA0F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993F1-7732-40A1-B8D6-44BC2FBF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82E00-E0A6-4AAB-8959-DB199B97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60" y="1295571"/>
            <a:ext cx="4671952" cy="14174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30E07-580A-4CD5-A646-721732E5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3556665"/>
            <a:ext cx="4093055" cy="18609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A27406-9EBF-4985-85C2-61B36B238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912" y="3556665"/>
            <a:ext cx="2274989" cy="18609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38FDD-C865-4FA9-8BEA-1DC2A04BE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020"/>
          <a:stretch/>
        </p:blipFill>
        <p:spPr>
          <a:xfrm>
            <a:off x="191344" y="3234650"/>
            <a:ext cx="4418856" cy="10652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4F752-1BCC-4FB1-A868-80D6CED56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093" b="18876"/>
          <a:stretch/>
        </p:blipFill>
        <p:spPr>
          <a:xfrm>
            <a:off x="191344" y="4321324"/>
            <a:ext cx="4418856" cy="12805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751C18-7CC5-4DD5-8648-C6D221D4A181}"/>
              </a:ext>
            </a:extLst>
          </p:cNvPr>
          <p:cNvSpPr/>
          <p:nvPr/>
        </p:nvSpPr>
        <p:spPr>
          <a:xfrm>
            <a:off x="263352" y="4809803"/>
            <a:ext cx="4104456" cy="19298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A6602-A4F2-43E3-A4DB-61ABA10EF867}"/>
              </a:ext>
            </a:extLst>
          </p:cNvPr>
          <p:cNvSpPr/>
          <p:nvPr/>
        </p:nvSpPr>
        <p:spPr>
          <a:xfrm>
            <a:off x="263352" y="5155188"/>
            <a:ext cx="4104456" cy="19298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78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406B3-CBB6-4C92-9A5B-09226FFC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 “disease”: coil issue vs. pre-load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B1A99-49D2-450C-B3FF-BD61AE578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6504136" cy="49069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All the out-of-spec magnets limited by </a:t>
            </a:r>
            <a:r>
              <a:rPr lang="en-US" dirty="0">
                <a:solidFill>
                  <a:schemeClr val="bg2"/>
                </a:solidFill>
              </a:rPr>
              <a:t>lead ends </a:t>
            </a:r>
            <a:r>
              <a:rPr lang="en-US" dirty="0"/>
              <a:t>of </a:t>
            </a:r>
            <a:r>
              <a:rPr lang="en-US" dirty="0">
                <a:solidFill>
                  <a:schemeClr val="bg2"/>
                </a:solidFill>
              </a:rPr>
              <a:t>200 series coils</a:t>
            </a:r>
          </a:p>
          <a:p>
            <a:r>
              <a:rPr lang="en-US" dirty="0"/>
              <a:t>Investigation of possible “weaknesses”</a:t>
            </a:r>
          </a:p>
          <a:p>
            <a:endParaRPr lang="en-US" dirty="0"/>
          </a:p>
          <a:p>
            <a:r>
              <a:rPr lang="en-US" dirty="0"/>
              <a:t>Design </a:t>
            </a:r>
          </a:p>
          <a:p>
            <a:pPr lvl="1"/>
            <a:r>
              <a:rPr lang="en-US" dirty="0"/>
              <a:t>Large </a:t>
            </a:r>
            <a:r>
              <a:rPr lang="en-US" dirty="0">
                <a:solidFill>
                  <a:schemeClr val="bg2"/>
                </a:solidFill>
              </a:rPr>
              <a:t>gaps</a:t>
            </a:r>
            <a:r>
              <a:rPr lang="en-US" dirty="0"/>
              <a:t> wedge to end spacer </a:t>
            </a:r>
          </a:p>
          <a:p>
            <a:pPr lvl="2"/>
            <a:r>
              <a:rPr lang="en-US" dirty="0"/>
              <a:t>to accommodate Al-Br wedge expansion during HT</a:t>
            </a:r>
          </a:p>
          <a:p>
            <a:pPr lvl="3"/>
            <a:r>
              <a:rPr lang="en-US" dirty="0"/>
              <a:t>Unlike </a:t>
            </a:r>
            <a:r>
              <a:rPr lang="en-US" dirty="0" err="1"/>
              <a:t>Ti</a:t>
            </a:r>
            <a:r>
              <a:rPr lang="en-US" dirty="0"/>
              <a:t> pole wedge, they remain open, and filled with fiber glass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End shoe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extension</a:t>
            </a:r>
            <a:r>
              <a:rPr lang="en-US" dirty="0">
                <a:sym typeface="Wingdings" panose="05000000000000000000" pitchFamily="2" charset="2"/>
              </a:rPr>
              <a:t>  less effective axial loading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Different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end-spacers</a:t>
            </a:r>
            <a:r>
              <a:rPr lang="en-US" dirty="0">
                <a:sym typeface="Wingdings" panose="05000000000000000000" pitchFamily="2" charset="2"/>
              </a:rPr>
              <a:t> geometry in LE vs RE</a:t>
            </a:r>
            <a:endParaRPr lang="en-US" dirty="0"/>
          </a:p>
          <a:p>
            <a:pPr lvl="1"/>
            <a:r>
              <a:rPr lang="en-US" dirty="0"/>
              <a:t>Al </a:t>
            </a:r>
            <a:r>
              <a:rPr lang="en-US" dirty="0">
                <a:solidFill>
                  <a:schemeClr val="bg2"/>
                </a:solidFill>
              </a:rPr>
              <a:t>shell segmentation </a:t>
            </a:r>
            <a:r>
              <a:rPr lang="en-US" dirty="0"/>
              <a:t>aligned with wedge to end spacer transition </a:t>
            </a:r>
            <a:r>
              <a:rPr lang="en-US" dirty="0">
                <a:sym typeface="Wingdings" panose="05000000000000000000" pitchFamily="2" charset="2"/>
              </a:rPr>
              <a:t> lower pre-load</a:t>
            </a:r>
          </a:p>
          <a:p>
            <a:endParaRPr lang="en-US" dirty="0"/>
          </a:p>
          <a:p>
            <a:r>
              <a:rPr lang="en-US" dirty="0"/>
              <a:t>Coil fabrication</a:t>
            </a:r>
          </a:p>
          <a:p>
            <a:pPr lvl="1"/>
            <a:r>
              <a:rPr lang="en-US" dirty="0"/>
              <a:t>Differences/variation in </a:t>
            </a:r>
            <a:r>
              <a:rPr lang="en-US" dirty="0">
                <a:solidFill>
                  <a:schemeClr val="bg2"/>
                </a:solidFill>
              </a:rPr>
              <a:t>wedge to end-spacer bonding strength </a:t>
            </a:r>
            <a:r>
              <a:rPr lang="en-US" dirty="0"/>
              <a:t>(under investigation)</a:t>
            </a:r>
          </a:p>
          <a:p>
            <a:pPr lvl="2"/>
            <a:r>
              <a:rPr lang="en-US" dirty="0"/>
              <a:t>Different </a:t>
            </a:r>
            <a:r>
              <a:rPr lang="en-US" dirty="0">
                <a:solidFill>
                  <a:schemeClr val="bg2"/>
                </a:solidFill>
              </a:rPr>
              <a:t>impregnation</a:t>
            </a:r>
            <a:r>
              <a:rPr lang="en-US" dirty="0"/>
              <a:t> process: vertical vs. tilted </a:t>
            </a:r>
          </a:p>
          <a:p>
            <a:pPr lvl="1"/>
            <a:r>
              <a:rPr lang="en-US" dirty="0"/>
              <a:t>Difference in </a:t>
            </a:r>
            <a:r>
              <a:rPr lang="en-US" dirty="0">
                <a:solidFill>
                  <a:schemeClr val="bg2"/>
                </a:solidFill>
              </a:rPr>
              <a:t>wedge to end-spacer gaps </a:t>
            </a:r>
            <a:r>
              <a:rPr lang="en-US" dirty="0"/>
              <a:t>(under investigation)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 </a:t>
            </a:r>
            <a:r>
              <a:rPr lang="en-US" dirty="0"/>
              <a:t>in the ends (</a:t>
            </a:r>
            <a:r>
              <a:rPr lang="en-US" i="1" u="sng" dirty="0"/>
              <a:t>being addressed with tapered shim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Assembly </a:t>
            </a:r>
          </a:p>
          <a:p>
            <a:pPr lvl="1"/>
            <a:r>
              <a:rPr lang="en-US" dirty="0"/>
              <a:t>Pole keys (</a:t>
            </a:r>
            <a:r>
              <a:rPr lang="en-US" i="1" u="sng" dirty="0"/>
              <a:t>addressed with new spec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2AF26-F907-4F25-85D1-B75B404B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9D95B-3E1F-4603-8205-5D0C4ED5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56C40-0CBE-4F36-9C61-399C3C77D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" t="33200" r="68853" b="46259"/>
          <a:stretch/>
        </p:blipFill>
        <p:spPr>
          <a:xfrm>
            <a:off x="8992552" y="968597"/>
            <a:ext cx="1559001" cy="633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0F287-500C-4501-A948-8EF99EBAE083}"/>
              </a:ext>
            </a:extLst>
          </p:cNvPr>
          <p:cNvSpPr txBox="1"/>
          <p:nvPr/>
        </p:nvSpPr>
        <p:spPr>
          <a:xfrm>
            <a:off x="8469783" y="1100435"/>
            <a:ext cx="46679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F14B6-0E4D-4F5E-BD36-BC16B426A7DC}"/>
              </a:ext>
            </a:extLst>
          </p:cNvPr>
          <p:cNvSpPr txBox="1"/>
          <p:nvPr/>
        </p:nvSpPr>
        <p:spPr>
          <a:xfrm>
            <a:off x="11637409" y="1100435"/>
            <a:ext cx="50526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9E916E-5249-43B6-AB4F-82579031784A}"/>
              </a:ext>
            </a:extLst>
          </p:cNvPr>
          <p:cNvSpPr/>
          <p:nvPr/>
        </p:nvSpPr>
        <p:spPr>
          <a:xfrm>
            <a:off x="9884042" y="900653"/>
            <a:ext cx="288032" cy="7920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measuring a piece of wood&#10;&#10;Description automatically generated">
            <a:extLst>
              <a:ext uri="{FF2B5EF4-FFF2-40B4-BE49-F238E27FC236}">
                <a16:creationId xmlns:a16="http://schemas.microsoft.com/office/drawing/2014/main" id="{91AB47A7-01C4-4382-8B4A-EBE47E6A3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66" b="24166"/>
          <a:stretch/>
        </p:blipFill>
        <p:spPr>
          <a:xfrm>
            <a:off x="8031071" y="1804078"/>
            <a:ext cx="1961436" cy="14401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328FE7-42E9-4D68-B902-577B948EA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18" t="33200" r="3785" b="46259"/>
          <a:stretch/>
        </p:blipFill>
        <p:spPr>
          <a:xfrm>
            <a:off x="10736101" y="972226"/>
            <a:ext cx="879060" cy="633008"/>
          </a:xfrm>
          <a:prstGeom prst="rect">
            <a:avLst/>
          </a:prstGeom>
        </p:spPr>
      </p:pic>
      <p:pic>
        <p:nvPicPr>
          <p:cNvPr id="12" name="Picture 11" descr="A close-up of a hole in a wood surface&#10;&#10;Description automatically generated">
            <a:extLst>
              <a:ext uri="{FF2B5EF4-FFF2-40B4-BE49-F238E27FC236}">
                <a16:creationId xmlns:a16="http://schemas.microsoft.com/office/drawing/2014/main" id="{9D7B9090-9B9C-4EE1-87D8-1A1BDDE363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5048" b="-2"/>
          <a:stretch/>
        </p:blipFill>
        <p:spPr>
          <a:xfrm rot="5400000">
            <a:off x="10530443" y="1901677"/>
            <a:ext cx="1457198" cy="1262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405E07-4FA7-44BA-8E8E-B2BCD348F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21" b="13696"/>
          <a:stretch/>
        </p:blipFill>
        <p:spPr>
          <a:xfrm>
            <a:off x="8031071" y="3418902"/>
            <a:ext cx="1412659" cy="12252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4C0D79-E2C8-40BA-95C5-DA603C22C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545"/>
          <a:stretch/>
        </p:blipFill>
        <p:spPr>
          <a:xfrm>
            <a:off x="10832876" y="3428999"/>
            <a:ext cx="1086246" cy="120805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7F884B-1DF2-400A-B91A-B57C1B241A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682"/>
          <a:stretch/>
        </p:blipFill>
        <p:spPr>
          <a:xfrm>
            <a:off x="9508336" y="3428999"/>
            <a:ext cx="1240075" cy="12114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02AF6D-1A0F-4223-B55E-A92FBDE7E8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63" r="49805"/>
          <a:stretch/>
        </p:blipFill>
        <p:spPr>
          <a:xfrm>
            <a:off x="6903862" y="4860737"/>
            <a:ext cx="1199703" cy="9500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F1E464-24A7-4208-B661-222CDDEDB7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391" t="25505"/>
          <a:stretch/>
        </p:blipFill>
        <p:spPr>
          <a:xfrm>
            <a:off x="8166937" y="4860737"/>
            <a:ext cx="1961436" cy="9500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05226F-70E0-45E9-B504-06CA4F16C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5638" y="4860738"/>
            <a:ext cx="1323597" cy="9610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6642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42922-11D6-45C4-84C8-BD91F9B5B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Corrective strategy post MQXFA13 and A17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30900-C533-4DDD-AFD9-14F087937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22097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Important caveat</a:t>
            </a:r>
          </a:p>
          <a:p>
            <a:pPr lvl="1"/>
            <a:r>
              <a:rPr lang="en-US" dirty="0"/>
              <a:t>The “</a:t>
            </a:r>
            <a:r>
              <a:rPr lang="en-US" dirty="0">
                <a:solidFill>
                  <a:schemeClr val="bg2"/>
                </a:solidFill>
              </a:rPr>
              <a:t>green zone</a:t>
            </a:r>
            <a:r>
              <a:rPr lang="en-US" dirty="0"/>
              <a:t>” of loading shim + TLS is based on magnet which had an excellent training performance</a:t>
            </a:r>
          </a:p>
          <a:p>
            <a:pPr lvl="1"/>
            <a:r>
              <a:rPr lang="en-US" dirty="0"/>
              <a:t>Not all the magnets below the green zone where out of spec </a:t>
            </a:r>
            <a:r>
              <a:rPr lang="en-US" dirty="0">
                <a:sym typeface="Wingdings" panose="05000000000000000000" pitchFamily="2" charset="2"/>
              </a:rPr>
              <a:t> only A17, A13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So, not a clear correlation but rather setting a </a:t>
            </a:r>
            <a:r>
              <a:rPr lang="en-US" dirty="0">
                <a:solidFill>
                  <a:schemeClr val="bg2"/>
                </a:solidFill>
              </a:rPr>
              <a:t>minimum pre-load level </a:t>
            </a:r>
            <a:r>
              <a:rPr lang="en-US" dirty="0"/>
              <a:t>below which we face a “risky” zone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B1ABB-C204-45E9-992F-1928D08A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254B9-2EED-4951-B821-AEFDCC95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19645-DB0D-4D8A-ABBF-F70D3BAF7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3501008"/>
            <a:ext cx="3960440" cy="287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60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59861AF-6CCF-46D3-B24E-471CD6E3D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/>
          <a:stretch/>
        </p:blipFill>
        <p:spPr bwMode="auto">
          <a:xfrm>
            <a:off x="1528764" y="3383527"/>
            <a:ext cx="4711253" cy="349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F6B3AD-7495-72FE-A817-EA74C0DB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811" y="21814"/>
            <a:ext cx="7920000" cy="720000"/>
          </a:xfrm>
        </p:spPr>
        <p:txBody>
          <a:bodyPr/>
          <a:lstStyle/>
          <a:p>
            <a:r>
              <a:rPr lang="en-US" dirty="0"/>
              <a:t>Critical / Safe Strain </a:t>
            </a:r>
            <a:r>
              <a:rPr lang="en-US" sz="2000" dirty="0"/>
              <a:t>(</a:t>
            </a:r>
            <a:r>
              <a:rPr lang="en-US" sz="2000" u="sng" dirty="0"/>
              <a:t>for this kind of simulations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0E73B-05B8-DE41-997A-A6A5E9CD1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692697"/>
            <a:ext cx="4968552" cy="2160239"/>
          </a:xfrm>
        </p:spPr>
        <p:txBody>
          <a:bodyPr>
            <a:normAutofit/>
          </a:bodyPr>
          <a:lstStyle/>
          <a:p>
            <a:r>
              <a:rPr lang="en-US" sz="2200" dirty="0"/>
              <a:t>Assuming MQXFA13 had </a:t>
            </a:r>
            <a:r>
              <a:rPr lang="en-US" sz="2200" b="1" dirty="0"/>
              <a:t>67 MPa </a:t>
            </a:r>
            <a:r>
              <a:rPr lang="en-US" sz="2200" dirty="0"/>
              <a:t>average preload at RT in the straight section</a:t>
            </a:r>
          </a:p>
          <a:p>
            <a:pPr lvl="1"/>
            <a:r>
              <a:rPr lang="en-US" sz="1800" dirty="0"/>
              <a:t>Based on coil CMM, 4 SGs, 3 FBGs</a:t>
            </a:r>
          </a:p>
          <a:p>
            <a:pPr lvl="1"/>
            <a:r>
              <a:rPr lang="en-US" sz="1800" dirty="0"/>
              <a:t>Consistent with small key size: 13.72 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28891-BF8A-2D7A-6612-B96C4189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MQXFA13b Coil Acceptance Review 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A90F6-F3E5-A36C-9ADE-783AF533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457E8-9412-88E0-8BDB-B1A97ED2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1" y="620688"/>
            <a:ext cx="4075285" cy="295530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21D280-F70B-AEA4-A8A5-7C21E67DA206}"/>
              </a:ext>
            </a:extLst>
          </p:cNvPr>
          <p:cNvSpPr txBox="1">
            <a:spLocks/>
          </p:cNvSpPr>
          <p:nvPr/>
        </p:nvSpPr>
        <p:spPr>
          <a:xfrm>
            <a:off x="6312025" y="3717032"/>
            <a:ext cx="4283967" cy="280831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MQXFA13 failure strain (</a:t>
            </a:r>
            <a:r>
              <a:rPr lang="en-US" sz="2400" u="sng" dirty="0"/>
              <a:t>for this kind of simulations</a:t>
            </a:r>
            <a:r>
              <a:rPr lang="en-US" sz="2400" dirty="0"/>
              <a:t>) was: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~ 4800-5100 </a:t>
            </a:r>
            <a:r>
              <a:rPr lang="en-US" sz="2400" dirty="0" err="1">
                <a:solidFill>
                  <a:srgbClr val="FF0000"/>
                </a:solidFill>
              </a:rPr>
              <a:t>microstrain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MQXFA05 had </a:t>
            </a:r>
            <a:r>
              <a:rPr lang="en-US" sz="2400" b="1" dirty="0"/>
              <a:t>72 MPa </a:t>
            </a:r>
            <a:r>
              <a:rPr lang="en-US" sz="2400" dirty="0"/>
              <a:t>average prestress in SS and </a:t>
            </a:r>
            <a:r>
              <a:rPr lang="en-US" sz="2400" b="1" dirty="0"/>
              <a:t>167 um </a:t>
            </a:r>
            <a:r>
              <a:rPr lang="en-US" sz="2400" dirty="0"/>
              <a:t>Delta LE-SS: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9900"/>
                </a:solidFill>
              </a:rPr>
              <a:t>4000 </a:t>
            </a:r>
            <a:r>
              <a:rPr lang="en-US" dirty="0" err="1">
                <a:solidFill>
                  <a:srgbClr val="009900"/>
                </a:solidFill>
              </a:rPr>
              <a:t>microstrain</a:t>
            </a:r>
            <a:endParaRPr lang="en-US" dirty="0">
              <a:solidFill>
                <a:srgbClr val="009900"/>
              </a:solidFill>
            </a:endParaRPr>
          </a:p>
          <a:p>
            <a:pPr marL="457200" lvl="1" indent="0">
              <a:buNone/>
            </a:pPr>
            <a:r>
              <a:rPr lang="en-US" sz="2200" dirty="0"/>
              <a:t>(max Delta = 218 um)</a:t>
            </a:r>
          </a:p>
          <a:p>
            <a:pPr marL="0" indent="0">
              <a:buNone/>
            </a:pPr>
            <a:endParaRPr lang="en-US" sz="2400" dirty="0">
              <a:solidFill>
                <a:srgbClr val="0099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C3F7C6-377E-CFE3-6695-6EEA139CFB1C}"/>
              </a:ext>
            </a:extLst>
          </p:cNvPr>
          <p:cNvCxnSpPr>
            <a:cxnSpLocks/>
          </p:cNvCxnSpPr>
          <p:nvPr/>
        </p:nvCxnSpPr>
        <p:spPr>
          <a:xfrm flipV="1">
            <a:off x="3359696" y="2979732"/>
            <a:ext cx="23716" cy="3291137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BABF94-4E20-78C5-2661-4E1A9A5C1C7C}"/>
              </a:ext>
            </a:extLst>
          </p:cNvPr>
          <p:cNvCxnSpPr>
            <a:cxnSpLocks/>
          </p:cNvCxnSpPr>
          <p:nvPr/>
        </p:nvCxnSpPr>
        <p:spPr>
          <a:xfrm>
            <a:off x="2406585" y="2996952"/>
            <a:ext cx="367240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FD5351-B6BE-05EA-4872-8958B4D81DEA}"/>
              </a:ext>
            </a:extLst>
          </p:cNvPr>
          <p:cNvCxnSpPr>
            <a:cxnSpLocks/>
          </p:cNvCxnSpPr>
          <p:nvPr/>
        </p:nvCxnSpPr>
        <p:spPr>
          <a:xfrm flipV="1">
            <a:off x="3918753" y="3429000"/>
            <a:ext cx="0" cy="282677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B30557-FBD1-9BA3-8C80-A00E6FB0F49F}"/>
              </a:ext>
            </a:extLst>
          </p:cNvPr>
          <p:cNvCxnSpPr>
            <a:cxnSpLocks/>
          </p:cNvCxnSpPr>
          <p:nvPr/>
        </p:nvCxnSpPr>
        <p:spPr>
          <a:xfrm>
            <a:off x="2407890" y="4221088"/>
            <a:ext cx="3672408" cy="0"/>
          </a:xfrm>
          <a:prstGeom prst="line">
            <a:avLst/>
          </a:prstGeom>
          <a:ln>
            <a:solidFill>
              <a:srgbClr val="009900"/>
            </a:solidFill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65830-1631-6A9E-95CF-9600017558AF}"/>
              </a:ext>
            </a:extLst>
          </p:cNvPr>
          <p:cNvCxnSpPr>
            <a:cxnSpLocks/>
          </p:cNvCxnSpPr>
          <p:nvPr/>
        </p:nvCxnSpPr>
        <p:spPr>
          <a:xfrm flipV="1">
            <a:off x="2963531" y="2564904"/>
            <a:ext cx="20470" cy="368801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F19017-033F-30E8-30EB-DA80AAE897D0}"/>
              </a:ext>
            </a:extLst>
          </p:cNvPr>
          <p:cNvCxnSpPr>
            <a:cxnSpLocks/>
          </p:cNvCxnSpPr>
          <p:nvPr/>
        </p:nvCxnSpPr>
        <p:spPr>
          <a:xfrm>
            <a:off x="2406585" y="2555384"/>
            <a:ext cx="367240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730196-0095-6D82-0429-0697F7C786F2}"/>
              </a:ext>
            </a:extLst>
          </p:cNvPr>
          <p:cNvSpPr txBox="1"/>
          <p:nvPr/>
        </p:nvSpPr>
        <p:spPr>
          <a:xfrm>
            <a:off x="5660825" y="2979732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Coil 227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C6159-A75C-5EF9-B2C5-4EC171AD0CD3}"/>
              </a:ext>
            </a:extLst>
          </p:cNvPr>
          <p:cNvSpPr txBox="1"/>
          <p:nvPr/>
        </p:nvSpPr>
        <p:spPr>
          <a:xfrm>
            <a:off x="5447928" y="2531645"/>
            <a:ext cx="1270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MQXFA13 aver.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5F16B7-8E4B-CBA6-715A-3B230486F637}"/>
              </a:ext>
            </a:extLst>
          </p:cNvPr>
          <p:cNvCxnSpPr>
            <a:cxnSpLocks/>
          </p:cNvCxnSpPr>
          <p:nvPr/>
        </p:nvCxnSpPr>
        <p:spPr>
          <a:xfrm flipH="1" flipV="1">
            <a:off x="2984001" y="2556542"/>
            <a:ext cx="1078768" cy="116049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55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68E5E4-27F2-3264-DAF7-E7D31CC0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36739"/>
            <a:ext cx="4832848" cy="391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F6B3AD-7495-72FE-A817-EA74C0DB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811" y="21814"/>
            <a:ext cx="7920000" cy="720000"/>
          </a:xfrm>
        </p:spPr>
        <p:txBody>
          <a:bodyPr/>
          <a:lstStyle/>
          <a:p>
            <a:r>
              <a:rPr lang="en-US" dirty="0"/>
              <a:t>Threshold Delta Arc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0E73B-05B8-DE41-997A-A6A5E9CD1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980729"/>
            <a:ext cx="8507288" cy="1440160"/>
          </a:xfrm>
        </p:spPr>
        <p:txBody>
          <a:bodyPr>
            <a:normAutofit/>
          </a:bodyPr>
          <a:lstStyle/>
          <a:p>
            <a:r>
              <a:rPr lang="en-US" sz="2400" dirty="0"/>
              <a:t>Assuming we can always preload magnet with average preload at RT in the straight section &gt; </a:t>
            </a:r>
            <a:r>
              <a:rPr lang="en-US" sz="2400" b="1" dirty="0"/>
              <a:t>80 MPa</a:t>
            </a:r>
          </a:p>
          <a:p>
            <a:pPr lvl="1"/>
            <a:r>
              <a:rPr lang="en-US" sz="2000" dirty="0"/>
              <a:t>Because we are computing min key-size shims for each magnet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28891-BF8A-2D7A-6612-B96C4189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MQXFA13b Coil Acceptance Review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A90F6-F3E5-A36C-9ADE-783AF533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21D280-F70B-AEA4-A8A5-7C21E67DA206}"/>
              </a:ext>
            </a:extLst>
          </p:cNvPr>
          <p:cNvSpPr txBox="1">
            <a:spLocks/>
          </p:cNvSpPr>
          <p:nvPr/>
        </p:nvSpPr>
        <p:spPr>
          <a:xfrm>
            <a:off x="6312024" y="3501008"/>
            <a:ext cx="4629490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threshold for Critical DR:</a:t>
            </a:r>
          </a:p>
          <a:p>
            <a:pPr marL="0" indent="0">
              <a:buNone/>
            </a:pPr>
            <a:r>
              <a:rPr lang="en-US" sz="2400" dirty="0"/>
              <a:t>Delta Arc-Length is: </a:t>
            </a:r>
            <a:r>
              <a:rPr lang="en-US" sz="2400" b="1" dirty="0"/>
              <a:t>210 um </a:t>
            </a:r>
          </a:p>
          <a:p>
            <a:pPr marL="0" indent="0">
              <a:buNone/>
            </a:pPr>
            <a:r>
              <a:rPr lang="en-US" sz="2400" dirty="0"/>
              <a:t>for RT prestress &gt; 80 MPa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C3F7C6-377E-CFE3-6695-6EEA139CFB1C}"/>
              </a:ext>
            </a:extLst>
          </p:cNvPr>
          <p:cNvCxnSpPr/>
          <p:nvPr/>
        </p:nvCxnSpPr>
        <p:spPr>
          <a:xfrm flipV="1">
            <a:off x="2999656" y="3501008"/>
            <a:ext cx="0" cy="210669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BABF94-4E20-78C5-2661-4E1A9A5C1C7C}"/>
              </a:ext>
            </a:extLst>
          </p:cNvPr>
          <p:cNvCxnSpPr>
            <a:cxnSpLocks/>
          </p:cNvCxnSpPr>
          <p:nvPr/>
        </p:nvCxnSpPr>
        <p:spPr>
          <a:xfrm>
            <a:off x="2423592" y="3498831"/>
            <a:ext cx="3672408" cy="0"/>
          </a:xfrm>
          <a:prstGeom prst="line">
            <a:avLst/>
          </a:prstGeom>
          <a:ln>
            <a:solidFill>
              <a:srgbClr val="009900"/>
            </a:solidFill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4F660F8-0B5C-CEDE-DC19-DA3C9BD52BF2}"/>
              </a:ext>
            </a:extLst>
          </p:cNvPr>
          <p:cNvSpPr/>
          <p:nvPr/>
        </p:nvSpPr>
        <p:spPr>
          <a:xfrm>
            <a:off x="2423592" y="2659804"/>
            <a:ext cx="789384" cy="2947900"/>
          </a:xfrm>
          <a:prstGeom prst="rect">
            <a:avLst/>
          </a:prstGeom>
          <a:solidFill>
            <a:srgbClr val="FF2610">
              <a:alpha val="49020"/>
            </a:srgb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416F1-C944-5078-55FA-5ECB13535210}"/>
              </a:ext>
            </a:extLst>
          </p:cNvPr>
          <p:cNvCxnSpPr>
            <a:cxnSpLocks/>
          </p:cNvCxnSpPr>
          <p:nvPr/>
        </p:nvCxnSpPr>
        <p:spPr>
          <a:xfrm flipH="1" flipV="1">
            <a:off x="2639616" y="3110482"/>
            <a:ext cx="789384" cy="822575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E05AFD-4DB8-9339-0C46-96C1EA6EABA8}"/>
              </a:ext>
            </a:extLst>
          </p:cNvPr>
          <p:cNvSpPr txBox="1"/>
          <p:nvPr/>
        </p:nvSpPr>
        <p:spPr>
          <a:xfrm>
            <a:off x="3072172" y="388718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80 MPa</a:t>
            </a:r>
          </a:p>
        </p:txBody>
      </p:sp>
    </p:spTree>
    <p:extLst>
      <p:ext uri="{BB962C8B-B14F-4D97-AF65-F5344CB8AC3E}">
        <p14:creationId xmlns:p14="http://schemas.microsoft.com/office/powerpoint/2010/main" val="17232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9275-C971-4E89-B72D-3BC2D111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B92F9-28A9-4B49-A723-FBF2B9BE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Quick recall of “pole key issue” in A07-A08</a:t>
            </a:r>
          </a:p>
          <a:p>
            <a:pPr lvl="1"/>
            <a:r>
              <a:rPr lang="en-US" dirty="0"/>
              <a:t>Longitudinal vs lateral pre-load</a:t>
            </a:r>
          </a:p>
          <a:p>
            <a:endParaRPr lang="en-US" dirty="0"/>
          </a:p>
          <a:p>
            <a:r>
              <a:rPr lang="en-US" dirty="0"/>
              <a:t>The A13-A17 case</a:t>
            </a:r>
          </a:p>
          <a:p>
            <a:endParaRPr lang="en-US" dirty="0"/>
          </a:p>
          <a:p>
            <a:r>
              <a:rPr lang="en-US" dirty="0"/>
              <a:t>Update of assembly - loading specs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A4F2D-36F2-47BF-8DB4-9A942C7D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1636D-98E7-446A-AE7C-80B07C8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5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604A-FB70-14B0-D18A-8705F9CC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Coils with Critical 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9A82-43E1-060D-4E0F-DC17A962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Delta arc-length is slightly above 210 um, disposition may be to </a:t>
            </a:r>
            <a:r>
              <a:rPr lang="en-US" b="1" dirty="0"/>
              <a:t>set minimum magnet preload &gt; 80+ MPa</a:t>
            </a:r>
          </a:p>
          <a:p>
            <a:endParaRPr lang="en-US" dirty="0"/>
          </a:p>
          <a:p>
            <a:r>
              <a:rPr lang="en-US" dirty="0"/>
              <a:t>If Delta arc-length is significantly above 210 um, disposition may be to </a:t>
            </a:r>
            <a:r>
              <a:rPr lang="en-US" b="1" dirty="0"/>
              <a:t>use shims for loading keys in the ends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332C3-726D-EA04-7754-1885F9AF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MQXFA13b Coil Acceptance Review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6B7D0-2243-5735-C55A-DE130FDF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348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7330845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5303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2139465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000" y="1219201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2351585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3694202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5761496" y="4397512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D514-5C8F-4584-A67F-608A39DF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3E7B1-A524-4E07-BBBD-9BFD3483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775" y="1770248"/>
            <a:ext cx="7918450" cy="38048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2529-7F2C-414F-B051-057AFBE0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8D046-EAC1-4A52-89D5-2CDF39C1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6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D073-E47A-40E5-A15F-864D44B5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 series magnet timeline and test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8531-DDF7-4FA3-A170-FFD2CD0BF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4 series magnets in spec (</a:t>
            </a:r>
            <a:r>
              <a:rPr lang="en-US" dirty="0">
                <a:solidFill>
                  <a:schemeClr val="bg2"/>
                </a:solidFill>
              </a:rPr>
              <a:t>A03-A06</a:t>
            </a:r>
            <a:r>
              <a:rPr lang="en-US" dirty="0"/>
              <a:t>), two consecutive magnets (</a:t>
            </a:r>
            <a:r>
              <a:rPr lang="en-US" dirty="0">
                <a:solidFill>
                  <a:schemeClr val="bg2"/>
                </a:solidFill>
              </a:rPr>
              <a:t>A07, A08</a:t>
            </a:r>
            <a:r>
              <a:rPr lang="en-US" dirty="0"/>
              <a:t>) did not meet 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67E33-D180-447A-B78E-EFC31851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E09C-66FD-4D13-B57B-3FE39EF9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C23A223-BB3A-4660-8BEB-EB515B816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292852"/>
              </p:ext>
            </p:extLst>
          </p:nvPr>
        </p:nvGraphicFramePr>
        <p:xfrm>
          <a:off x="1877807" y="2125664"/>
          <a:ext cx="8436386" cy="400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77">
                  <a:extLst>
                    <a:ext uri="{9D8B030D-6E8A-4147-A177-3AD203B41FA5}">
                      <a16:colId xmlns:a16="http://schemas.microsoft.com/office/drawing/2014/main" val="2431884835"/>
                    </a:ext>
                  </a:extLst>
                </a:gridCol>
                <a:gridCol w="168123">
                  <a:extLst>
                    <a:ext uri="{9D8B030D-6E8A-4147-A177-3AD203B41FA5}">
                      <a16:colId xmlns:a16="http://schemas.microsoft.com/office/drawing/2014/main" val="415412130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36541196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015234136"/>
                    </a:ext>
                  </a:extLst>
                </a:gridCol>
                <a:gridCol w="449582">
                  <a:extLst>
                    <a:ext uri="{9D8B030D-6E8A-4147-A177-3AD203B41FA5}">
                      <a16:colId xmlns:a16="http://schemas.microsoft.com/office/drawing/2014/main" val="392333301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5503858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78530280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36991709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86190896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45532280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99422869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77415817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56975037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92956964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3590441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6203227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5454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227447475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654275568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08528595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04385180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7138234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73511616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21600080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2515936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16545425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562930588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401687752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149747369"/>
                    </a:ext>
                  </a:extLst>
                </a:gridCol>
                <a:gridCol w="199388">
                  <a:extLst>
                    <a:ext uri="{9D8B030D-6E8A-4147-A177-3AD203B41FA5}">
                      <a16:colId xmlns:a16="http://schemas.microsoft.com/office/drawing/2014/main" val="310136699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49277666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33545221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10456912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54172815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535396787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1883947914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500251170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712529933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040843796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2177085462"/>
                    </a:ext>
                  </a:extLst>
                </a:gridCol>
                <a:gridCol w="199451">
                  <a:extLst>
                    <a:ext uri="{9D8B030D-6E8A-4147-A177-3AD203B41FA5}">
                      <a16:colId xmlns:a16="http://schemas.microsoft.com/office/drawing/2014/main" val="3680368225"/>
                    </a:ext>
                  </a:extLst>
                </a:gridCol>
              </a:tblGrid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T0: aperture and cable selection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7660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603586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8997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07025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629720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98787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615119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14744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A07 (pole key)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94175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A08 (pole key)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40578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742284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58322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A8b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085313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A13 (coil ends size)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898021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A14b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437416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A07b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75908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432533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</a:rPr>
                        <a:t>A17 (coil ends size)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05080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A13b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2787"/>
                  </a:ext>
                </a:extLst>
              </a:tr>
              <a:tr h="188214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47406"/>
                  </a:ext>
                </a:extLst>
              </a:tr>
              <a:tr h="1887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1999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4B2A6E8-5184-4AD2-993E-C777EA55BD16}"/>
              </a:ext>
            </a:extLst>
          </p:cNvPr>
          <p:cNvSpPr txBox="1"/>
          <p:nvPr/>
        </p:nvSpPr>
        <p:spPr>
          <a:xfrm>
            <a:off x="8270690" y="2519346"/>
            <a:ext cx="1892566" cy="2539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</a:rPr>
              <a:t>Within specifications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5F367-C18C-456A-AE26-B9B115ED7B53}"/>
              </a:ext>
            </a:extLst>
          </p:cNvPr>
          <p:cNvSpPr txBox="1"/>
          <p:nvPr/>
        </p:nvSpPr>
        <p:spPr>
          <a:xfrm>
            <a:off x="8270691" y="2253153"/>
            <a:ext cx="1890211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Not within specifications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38E7B-5F2E-4F17-84BD-AF676CCEDDF5}"/>
              </a:ext>
            </a:extLst>
          </p:cNvPr>
          <p:cNvSpPr/>
          <p:nvPr/>
        </p:nvSpPr>
        <p:spPr>
          <a:xfrm>
            <a:off x="7270196" y="4042611"/>
            <a:ext cx="2922557" cy="188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45D9-0241-4AF8-A9D7-3B7C7758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A07 and A08 test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77615-57BF-4236-A277-18A5E1212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273695"/>
          </a:xfrm>
        </p:spPr>
        <p:txBody>
          <a:bodyPr/>
          <a:lstStyle/>
          <a:p>
            <a:r>
              <a:rPr lang="en-US" dirty="0"/>
              <a:t>Both magnets with </a:t>
            </a:r>
            <a:r>
              <a:rPr lang="en-US" dirty="0">
                <a:solidFill>
                  <a:schemeClr val="bg2"/>
                </a:solidFill>
              </a:rPr>
              <a:t>detraining </a:t>
            </a:r>
            <a:r>
              <a:rPr lang="en-US" dirty="0"/>
              <a:t>after few quenches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D3FB2-1257-41D3-930E-F5D80113B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6688C-2D74-4E69-BD90-F30A0107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15898-7EEE-45E8-9DBD-1592A751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26"/>
          <a:stretch/>
        </p:blipFill>
        <p:spPr>
          <a:xfrm>
            <a:off x="1631504" y="1738064"/>
            <a:ext cx="3816424" cy="2987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80A2C-E007-48F7-AB21-43E8CD81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6"/>
          <a:stretch/>
        </p:blipFill>
        <p:spPr>
          <a:xfrm>
            <a:off x="5964329" y="1692970"/>
            <a:ext cx="3816424" cy="2987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D21399-D6EB-4F11-8BB2-68E95D174B57}"/>
              </a:ext>
            </a:extLst>
          </p:cNvPr>
          <p:cNvSpPr/>
          <p:nvPr/>
        </p:nvSpPr>
        <p:spPr>
          <a:xfrm>
            <a:off x="2426796" y="2869980"/>
            <a:ext cx="1220933" cy="854243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9770F9-6C02-4046-B3E8-B2610B3E35ED}"/>
              </a:ext>
            </a:extLst>
          </p:cNvPr>
          <p:cNvSpPr/>
          <p:nvPr/>
        </p:nvSpPr>
        <p:spPr>
          <a:xfrm>
            <a:off x="6960096" y="2831295"/>
            <a:ext cx="2088232" cy="854243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C84136-E09C-4616-B2A9-A3AF2C2C55C7}"/>
              </a:ext>
            </a:extLst>
          </p:cNvPr>
          <p:cNvSpPr txBox="1">
            <a:spLocks/>
          </p:cNvSpPr>
          <p:nvPr/>
        </p:nvSpPr>
        <p:spPr>
          <a:xfrm>
            <a:off x="839416" y="4726796"/>
            <a:ext cx="10560000" cy="889511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Both magnets limited by one coil in same </a:t>
            </a:r>
            <a:r>
              <a:rPr lang="en-US" dirty="0">
                <a:solidFill>
                  <a:schemeClr val="bg2"/>
                </a:solidFill>
              </a:rPr>
              <a:t>segment a3-a4</a:t>
            </a:r>
          </a:p>
          <a:p>
            <a:pPr lvl="1"/>
            <a:r>
              <a:rPr lang="en-US" dirty="0"/>
              <a:t>Based on quench antenna signals: </a:t>
            </a:r>
            <a:r>
              <a:rPr lang="en-US" dirty="0">
                <a:solidFill>
                  <a:schemeClr val="bg2"/>
                </a:solidFill>
              </a:rPr>
              <a:t>LE</a:t>
            </a:r>
            <a:r>
              <a:rPr lang="en-US" dirty="0"/>
              <a:t>, where </a:t>
            </a:r>
            <a:r>
              <a:rPr lang="en-US" dirty="0">
                <a:solidFill>
                  <a:schemeClr val="bg2"/>
                </a:solidFill>
              </a:rPr>
              <a:t>pole block turns </a:t>
            </a:r>
            <a:r>
              <a:rPr lang="en-US" dirty="0"/>
              <a:t>go around the pole tip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70F2D-CA73-4B41-946A-0049A3955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0" t="33200" r="3785" b="46259"/>
          <a:stretch/>
        </p:blipFill>
        <p:spPr>
          <a:xfrm>
            <a:off x="3503712" y="5517232"/>
            <a:ext cx="5112568" cy="6330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36D9AC-5DE9-491D-874F-0917E988B969}"/>
              </a:ext>
            </a:extLst>
          </p:cNvPr>
          <p:cNvSpPr/>
          <p:nvPr/>
        </p:nvSpPr>
        <p:spPr>
          <a:xfrm>
            <a:off x="4367808" y="5445224"/>
            <a:ext cx="288032" cy="7920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37CAF-7CC2-4F4F-A1C3-9FE8A4248B94}"/>
              </a:ext>
            </a:extLst>
          </p:cNvPr>
          <p:cNvSpPr/>
          <p:nvPr/>
        </p:nvSpPr>
        <p:spPr>
          <a:xfrm>
            <a:off x="6096000" y="5459250"/>
            <a:ext cx="14401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A4A55-BA8A-4D8E-9B88-4C7BDF9182EE}"/>
              </a:ext>
            </a:extLst>
          </p:cNvPr>
          <p:cNvSpPr txBox="1"/>
          <p:nvPr/>
        </p:nvSpPr>
        <p:spPr>
          <a:xfrm>
            <a:off x="2730255" y="5638799"/>
            <a:ext cx="46679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D8B559-C340-401F-9C13-CF6E42737EFF}"/>
              </a:ext>
            </a:extLst>
          </p:cNvPr>
          <p:cNvSpPr txBox="1"/>
          <p:nvPr/>
        </p:nvSpPr>
        <p:spPr>
          <a:xfrm>
            <a:off x="8760296" y="5638799"/>
            <a:ext cx="50526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93859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/>
      <p:bldP spid="13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FC52-B233-4AEC-AAFE-41B583DA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A07 and A08 investigation /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D4E2-5C59-45C2-BB3F-296CA261F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777751"/>
          </a:xfrm>
        </p:spPr>
        <p:txBody>
          <a:bodyPr/>
          <a:lstStyle/>
          <a:p>
            <a:r>
              <a:rPr lang="en-US" dirty="0"/>
              <a:t>Assembly data inspection: </a:t>
            </a:r>
            <a:r>
              <a:rPr lang="en-US" dirty="0">
                <a:solidFill>
                  <a:schemeClr val="bg2"/>
                </a:solidFill>
              </a:rPr>
              <a:t>pole key locked </a:t>
            </a:r>
            <a:r>
              <a:rPr lang="en-US" dirty="0"/>
              <a:t>in limiting quadrant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466EC-6DA1-4E7C-A8E5-F2570D51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D4E72-DA4A-4DC8-9394-3F2C31F0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4DAAD-789B-439E-B9CA-EFB3179C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12" y="1748981"/>
            <a:ext cx="2084401" cy="11974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3B3152-8F54-467E-8A58-541184D15D60}"/>
              </a:ext>
            </a:extLst>
          </p:cNvPr>
          <p:cNvSpPr txBox="1">
            <a:spLocks/>
          </p:cNvSpPr>
          <p:nvPr/>
        </p:nvSpPr>
        <p:spPr>
          <a:xfrm>
            <a:off x="911424" y="2961301"/>
            <a:ext cx="10560000" cy="17777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 analysis: lack of azimuthal pre-stress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high strain </a:t>
            </a:r>
            <a:r>
              <a:rPr lang="en-US" dirty="0">
                <a:sym typeface="Wingdings" panose="05000000000000000000" pitchFamily="2" charset="2"/>
              </a:rPr>
              <a:t>in the 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27271C-7FB7-4B36-9309-ECFA69E1DAAD}"/>
              </a:ext>
            </a:extLst>
          </p:cNvPr>
          <p:cNvSpPr txBox="1">
            <a:spLocks/>
          </p:cNvSpPr>
          <p:nvPr/>
        </p:nvSpPr>
        <p:spPr>
          <a:xfrm>
            <a:off x="816000" y="4694464"/>
            <a:ext cx="10560000" cy="17777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Metallurgical inspection: </a:t>
            </a:r>
            <a:r>
              <a:rPr lang="en-US" dirty="0">
                <a:solidFill>
                  <a:schemeClr val="bg2"/>
                </a:solidFill>
              </a:rPr>
              <a:t>cracks</a:t>
            </a:r>
            <a:r>
              <a:rPr lang="en-US" dirty="0"/>
              <a:t> close to wedge – end-spacer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685F8B-CA6A-4B4B-B376-18CB1E43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12" y="1762960"/>
            <a:ext cx="1602519" cy="1164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F3CD62BD-12A2-48D6-86F9-CDE5670C6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3" r="22704"/>
          <a:stretch/>
        </p:blipFill>
        <p:spPr>
          <a:xfrm>
            <a:off x="3287688" y="1759427"/>
            <a:ext cx="1118625" cy="11765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AAC59-67B7-4692-AF11-257CA4F7C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678" y="3367316"/>
            <a:ext cx="3702893" cy="13438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AF76B-82C0-4227-8D9A-A7072CDBE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313" y="5126549"/>
            <a:ext cx="3240360" cy="11388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4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3C66-1C17-459C-9208-4749B4E06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vs “lateral” pre-load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6A64C-D376-4BC0-9355-035487CD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2"/>
            <a:ext cx="10560000" cy="12910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Simplified model:</a:t>
            </a:r>
          </a:p>
          <a:p>
            <a:pPr lvl="1"/>
            <a:r>
              <a:rPr lang="en-US" dirty="0"/>
              <a:t>Racetrack coil with </a:t>
            </a:r>
            <a:r>
              <a:rPr lang="en-US" dirty="0" err="1"/>
              <a:t>e.m.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axial</a:t>
            </a:r>
            <a:r>
              <a:rPr lang="en-US" dirty="0"/>
              <a:t> + </a:t>
            </a:r>
            <a:r>
              <a:rPr lang="en-US" dirty="0">
                <a:solidFill>
                  <a:schemeClr val="bg2"/>
                </a:solidFill>
              </a:rPr>
              <a:t>lateral</a:t>
            </a:r>
            <a:r>
              <a:rPr lang="en-US" dirty="0"/>
              <a:t> forces +  </a:t>
            </a:r>
            <a:r>
              <a:rPr lang="en-US" dirty="0">
                <a:solidFill>
                  <a:schemeClr val="bg2"/>
                </a:solidFill>
              </a:rPr>
              <a:t>axial</a:t>
            </a:r>
            <a:r>
              <a:rPr lang="en-US" dirty="0"/>
              <a:t> + </a:t>
            </a:r>
            <a:r>
              <a:rPr lang="en-US" dirty="0">
                <a:solidFill>
                  <a:schemeClr val="bg2"/>
                </a:solidFill>
              </a:rPr>
              <a:t>lateral</a:t>
            </a:r>
            <a:r>
              <a:rPr lang="en-US" dirty="0"/>
              <a:t> pre-load</a:t>
            </a:r>
          </a:p>
          <a:p>
            <a:pPr lvl="1"/>
            <a:r>
              <a:rPr lang="en-US" dirty="0"/>
              <a:t>Output: pole turn axial strain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67135-D21D-4B9B-89F3-E509E76FC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66E44-1532-472E-9F17-1168B6BA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38CC1-BAF9-41E3-AA8F-D8E4644C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12" y="2780928"/>
            <a:ext cx="6695760" cy="309339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3863297-641E-4395-A751-B5C44345FB17}"/>
              </a:ext>
            </a:extLst>
          </p:cNvPr>
          <p:cNvSpPr/>
          <p:nvPr/>
        </p:nvSpPr>
        <p:spPr>
          <a:xfrm>
            <a:off x="2639616" y="3311944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D1CF463-15DE-4E3E-BB79-7F66CF8540FE}"/>
              </a:ext>
            </a:extLst>
          </p:cNvPr>
          <p:cNvSpPr/>
          <p:nvPr/>
        </p:nvSpPr>
        <p:spPr>
          <a:xfrm>
            <a:off x="2639616" y="3685480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949DBF8-FDA9-4800-AD1E-10D8B3A6608F}"/>
              </a:ext>
            </a:extLst>
          </p:cNvPr>
          <p:cNvSpPr/>
          <p:nvPr/>
        </p:nvSpPr>
        <p:spPr>
          <a:xfrm>
            <a:off x="2639616" y="4059016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8726567-4B9B-4BEE-9803-097E1913212F}"/>
              </a:ext>
            </a:extLst>
          </p:cNvPr>
          <p:cNvSpPr/>
          <p:nvPr/>
        </p:nvSpPr>
        <p:spPr>
          <a:xfrm>
            <a:off x="2639616" y="4459144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6713564-D7B9-4756-B84C-4CA8FEE80B33}"/>
              </a:ext>
            </a:extLst>
          </p:cNvPr>
          <p:cNvSpPr/>
          <p:nvPr/>
        </p:nvSpPr>
        <p:spPr>
          <a:xfrm rot="5400000">
            <a:off x="3890044" y="2748219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CA3CDE0-CB1E-4C32-BA91-D689218BBB07}"/>
              </a:ext>
            </a:extLst>
          </p:cNvPr>
          <p:cNvSpPr/>
          <p:nvPr/>
        </p:nvSpPr>
        <p:spPr>
          <a:xfrm rot="5400000">
            <a:off x="4610124" y="2759453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817F059-23B0-4A2B-A8D7-677F517A1C37}"/>
              </a:ext>
            </a:extLst>
          </p:cNvPr>
          <p:cNvSpPr/>
          <p:nvPr/>
        </p:nvSpPr>
        <p:spPr>
          <a:xfrm rot="5400000">
            <a:off x="5330204" y="2760360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67C85A7-756D-4008-8B4E-A11DA3456D01}"/>
              </a:ext>
            </a:extLst>
          </p:cNvPr>
          <p:cNvSpPr/>
          <p:nvPr/>
        </p:nvSpPr>
        <p:spPr>
          <a:xfrm rot="5400000">
            <a:off x="6050284" y="2748219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B95B058-C995-4CD3-A2E5-F286E36C0C60}"/>
              </a:ext>
            </a:extLst>
          </p:cNvPr>
          <p:cNvSpPr/>
          <p:nvPr/>
        </p:nvSpPr>
        <p:spPr>
          <a:xfrm rot="5400000">
            <a:off x="6770364" y="2760360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1C57E5F-4DFF-493F-8CC0-0BB78137945A}"/>
              </a:ext>
            </a:extLst>
          </p:cNvPr>
          <p:cNvSpPr/>
          <p:nvPr/>
        </p:nvSpPr>
        <p:spPr>
          <a:xfrm rot="5400000">
            <a:off x="7484653" y="2748219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4432001-3F0C-42F6-B5A0-6043033D0015}"/>
              </a:ext>
            </a:extLst>
          </p:cNvPr>
          <p:cNvSpPr/>
          <p:nvPr/>
        </p:nvSpPr>
        <p:spPr>
          <a:xfrm rot="5400000">
            <a:off x="8210524" y="2743111"/>
            <a:ext cx="504056" cy="26860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8E53D23-CDED-4A1C-A8D3-A53BB02FE32A}"/>
              </a:ext>
            </a:extLst>
          </p:cNvPr>
          <p:cNvSpPr/>
          <p:nvPr/>
        </p:nvSpPr>
        <p:spPr>
          <a:xfrm rot="10800000">
            <a:off x="4475820" y="3849161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C700F3D-73D9-4D82-877E-91F607726872}"/>
              </a:ext>
            </a:extLst>
          </p:cNvPr>
          <p:cNvSpPr/>
          <p:nvPr/>
        </p:nvSpPr>
        <p:spPr>
          <a:xfrm rot="10800000">
            <a:off x="4466504" y="4193321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78E62D1-482C-4E5E-AB5F-FABD6B4E95C3}"/>
              </a:ext>
            </a:extLst>
          </p:cNvPr>
          <p:cNvSpPr/>
          <p:nvPr/>
        </p:nvSpPr>
        <p:spPr>
          <a:xfrm rot="10800000">
            <a:off x="4464670" y="4555357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3E3F537-B522-458C-9635-CFADCEC015D8}"/>
              </a:ext>
            </a:extLst>
          </p:cNvPr>
          <p:cNvSpPr/>
          <p:nvPr/>
        </p:nvSpPr>
        <p:spPr>
          <a:xfrm rot="16200000">
            <a:off x="8202844" y="3806989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D30A318-FAF0-41B8-AE5D-A6F499B5EBF5}"/>
              </a:ext>
            </a:extLst>
          </p:cNvPr>
          <p:cNvSpPr/>
          <p:nvPr/>
        </p:nvSpPr>
        <p:spPr>
          <a:xfrm rot="16200000">
            <a:off x="7478930" y="3803204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E00CFAF-246E-441B-90D6-347A294AB792}"/>
              </a:ext>
            </a:extLst>
          </p:cNvPr>
          <p:cNvSpPr/>
          <p:nvPr/>
        </p:nvSpPr>
        <p:spPr>
          <a:xfrm rot="16200000">
            <a:off x="6781024" y="3803203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BF12140-1009-4022-8E88-F54304563BAB}"/>
              </a:ext>
            </a:extLst>
          </p:cNvPr>
          <p:cNvSpPr/>
          <p:nvPr/>
        </p:nvSpPr>
        <p:spPr>
          <a:xfrm rot="16200000">
            <a:off x="6041363" y="3806989"/>
            <a:ext cx="504056" cy="2686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F661036-9889-4B72-B051-A27BF911F7C8}"/>
              </a:ext>
            </a:extLst>
          </p:cNvPr>
          <p:cNvSpPr/>
          <p:nvPr/>
        </p:nvSpPr>
        <p:spPr>
          <a:xfrm rot="16200000">
            <a:off x="5222982" y="4509119"/>
            <a:ext cx="825827" cy="825827"/>
          </a:xfrm>
          <a:prstGeom prst="arc">
            <a:avLst/>
          </a:prstGeom>
          <a:ln w="635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3CE6DB-C41B-4EB2-958A-92DBE9A9854B}"/>
              </a:ext>
            </a:extLst>
          </p:cNvPr>
          <p:cNvCxnSpPr/>
          <p:nvPr/>
        </p:nvCxnSpPr>
        <p:spPr>
          <a:xfrm>
            <a:off x="5591944" y="4509118"/>
            <a:ext cx="576064" cy="0"/>
          </a:xfrm>
          <a:prstGeom prst="line">
            <a:avLst/>
          </a:prstGeom>
          <a:ln w="635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1BC3829-8E43-422C-A913-9C96F7CCE8C1}"/>
              </a:ext>
            </a:extLst>
          </p:cNvPr>
          <p:cNvSpPr/>
          <p:nvPr/>
        </p:nvSpPr>
        <p:spPr>
          <a:xfrm>
            <a:off x="4144879" y="1625150"/>
            <a:ext cx="3457498" cy="38534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47544C-08BA-403F-B9A2-FD55A3659ACC}"/>
              </a:ext>
            </a:extLst>
          </p:cNvPr>
          <p:cNvSpPr/>
          <p:nvPr/>
        </p:nvSpPr>
        <p:spPr>
          <a:xfrm>
            <a:off x="7968208" y="1625150"/>
            <a:ext cx="3278605" cy="385345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20DD8C-7A8E-4C2D-8DC6-3A907E2818F0}"/>
              </a:ext>
            </a:extLst>
          </p:cNvPr>
          <p:cNvSpPr/>
          <p:nvPr/>
        </p:nvSpPr>
        <p:spPr>
          <a:xfrm>
            <a:off x="2572237" y="2058013"/>
            <a:ext cx="2875692" cy="38534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13DC-A3A4-4699-B919-90C500AFA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vs “lateral” pre-load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E8876-EFA7-421A-91F9-A972DE070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5207992" cy="33619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Low (</a:t>
            </a:r>
            <a:r>
              <a:rPr lang="en-US" dirty="0">
                <a:solidFill>
                  <a:schemeClr val="tx2"/>
                </a:solidFill>
              </a:rPr>
              <a:t>blue area</a:t>
            </a:r>
            <a:r>
              <a:rPr lang="en-US" dirty="0"/>
              <a:t>) axial strain with high pre-load </a:t>
            </a:r>
            <a:r>
              <a:rPr lang="en-US" dirty="0">
                <a:solidFill>
                  <a:schemeClr val="bg2"/>
                </a:solidFill>
              </a:rPr>
              <a:t>both azimuthally and axially</a:t>
            </a:r>
          </a:p>
          <a:p>
            <a:endParaRPr lang="en-US" dirty="0"/>
          </a:p>
          <a:p>
            <a:r>
              <a:rPr lang="en-US" dirty="0"/>
              <a:t>Axial pre-load cannot minimize the </a:t>
            </a:r>
            <a:r>
              <a:rPr lang="en-US" dirty="0">
                <a:solidFill>
                  <a:schemeClr val="bg2"/>
                </a:solidFill>
              </a:rPr>
              <a:t>axial strain </a:t>
            </a:r>
            <a:r>
              <a:rPr lang="en-US" dirty="0"/>
              <a:t>without the “help” of azimuthal pre-load</a:t>
            </a:r>
          </a:p>
          <a:p>
            <a:endParaRPr lang="en-US" dirty="0"/>
          </a:p>
          <a:p>
            <a:r>
              <a:rPr lang="en-US" dirty="0"/>
              <a:t>…and </a:t>
            </a:r>
            <a:r>
              <a:rPr lang="en-US" dirty="0">
                <a:solidFill>
                  <a:schemeClr val="bg2"/>
                </a:solidFill>
              </a:rPr>
              <a:t>vice versa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6A68B-895F-49C8-9616-16961670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14A40-74E0-4CFC-8478-DD7CC6FD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474C2-036A-495B-A106-3A9AA62D9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"/>
          <a:stretch/>
        </p:blipFill>
        <p:spPr>
          <a:xfrm>
            <a:off x="7104112" y="3334323"/>
            <a:ext cx="4176464" cy="29029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CD59D-C25A-4A87-90A4-1AB5BE2F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10" y="4653136"/>
            <a:ext cx="5544617" cy="11660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CC1E2-F48B-4E88-8EF0-4F9A63810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862" y="1137799"/>
            <a:ext cx="4176464" cy="20407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69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B5AA-F6DB-4549-BAD9-F44053D2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Corrective strategy post A07 and A08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AB66-C413-46D2-A5D9-1A1D5CBDA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>
                <a:solidFill>
                  <a:schemeClr val="bg2"/>
                </a:solidFill>
              </a:rPr>
              <a:t>pole key gap </a:t>
            </a:r>
            <a:r>
              <a:rPr lang="en-US" dirty="0"/>
              <a:t>spec defined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larger gap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DFE78-1F15-4868-B38E-3F36156C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6A8BA-3B92-4D33-A24A-B1E405CE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4107F-5344-439D-999B-9037CFFA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855767"/>
            <a:ext cx="5328592" cy="38709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3B3AD-C85D-4984-A12C-4CC61310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1" y="4385825"/>
            <a:ext cx="2357597" cy="1354364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E83B2842-4206-4772-B7F9-9D3CD419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3" r="22704"/>
          <a:stretch/>
        </p:blipFill>
        <p:spPr>
          <a:xfrm>
            <a:off x="2063552" y="1855767"/>
            <a:ext cx="2280175" cy="23982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0271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224793</TotalTime>
  <Words>2079</Words>
  <Application>Microsoft Office PowerPoint</Application>
  <PresentationFormat>Widescreen</PresentationFormat>
  <Paragraphs>372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Symbol</vt:lpstr>
      <vt:lpstr>Wingdings</vt:lpstr>
      <vt:lpstr>Thème Office</vt:lpstr>
      <vt:lpstr>MQXFA magnet assembly and preload </vt:lpstr>
      <vt:lpstr>Acknowledgements</vt:lpstr>
      <vt:lpstr>Outline</vt:lpstr>
      <vt:lpstr>MQXFA series magnet timeline and test status</vt:lpstr>
      <vt:lpstr>A07 and A08 test results</vt:lpstr>
      <vt:lpstr>A07 and A08 investigation / analysis</vt:lpstr>
      <vt:lpstr>Longitudinal vs “lateral” pre-load</vt:lpstr>
      <vt:lpstr>Longitudinal vs “lateral” pre-load</vt:lpstr>
      <vt:lpstr>Corrective strategy post A07 and A08</vt:lpstr>
      <vt:lpstr>MQXFA series magnet timeline and test status</vt:lpstr>
      <vt:lpstr>Outline</vt:lpstr>
      <vt:lpstr>MQXFA series magnet timeline and test status</vt:lpstr>
      <vt:lpstr>A13 and A17 test results</vt:lpstr>
      <vt:lpstr>A13 and A17 investigation / analysis</vt:lpstr>
      <vt:lpstr>A13 and A17 investigation / analysis</vt:lpstr>
      <vt:lpstr>Corrective strategy post A13 and A17 </vt:lpstr>
      <vt:lpstr>Outline</vt:lpstr>
      <vt:lpstr>1: Coil selection</vt:lpstr>
      <vt:lpstr>2: Overall pre-load</vt:lpstr>
      <vt:lpstr>3: Pre-load of the LE</vt:lpstr>
      <vt:lpstr>4: Stress limits</vt:lpstr>
      <vt:lpstr>Outline</vt:lpstr>
      <vt:lpstr>Conclusions</vt:lpstr>
      <vt:lpstr>Appendix</vt:lpstr>
      <vt:lpstr>Longitudinal vs “lateral” pre-load</vt:lpstr>
      <vt:lpstr>MQXFA “disease”: coil issue vs. pre-load issue</vt:lpstr>
      <vt:lpstr>Corrective strategy post MQXFA13 and A17</vt:lpstr>
      <vt:lpstr>Critical / Safe Strain (for this kind of simulations)</vt:lpstr>
      <vt:lpstr>Threshold Delta Arc Length</vt:lpstr>
      <vt:lpstr>Plans for Coils with Critical DR</vt:lpstr>
      <vt:lpstr>Introduction</vt:lpstr>
      <vt:lpstr>Introduction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2653</cp:revision>
  <dcterms:created xsi:type="dcterms:W3CDTF">2016-03-23T12:58:39Z</dcterms:created>
  <dcterms:modified xsi:type="dcterms:W3CDTF">2024-10-03T22:21:44Z</dcterms:modified>
</cp:coreProperties>
</file>