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11"/>
  </p:notesMasterIdLst>
  <p:handoutMasterIdLst>
    <p:handoutMasterId r:id="rId12"/>
  </p:handoutMasterIdLst>
  <p:sldIdLst>
    <p:sldId id="258" r:id="rId4"/>
    <p:sldId id="802" r:id="rId5"/>
    <p:sldId id="803" r:id="rId6"/>
    <p:sldId id="805" r:id="rId7"/>
    <p:sldId id="806" r:id="rId8"/>
    <p:sldId id="804" r:id="rId9"/>
    <p:sldId id="807" r:id="rId1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09"/>
    <p:restoredTop sz="94694"/>
  </p:normalViewPr>
  <p:slideViewPr>
    <p:cSldViewPr snapToGrid="0">
      <p:cViewPr varScale="1">
        <p:scale>
          <a:sx n="156" d="100"/>
          <a:sy n="156" d="100"/>
        </p:scale>
        <p:origin x="336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5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955E4E-0E5D-AC43-A3AC-242DF970E7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52045-39C9-6042-90DA-F4B1DB6AD3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1C86726-5D70-E547-8BD0-DEBDC661EA55}" type="datetimeFigureOut">
              <a:rPr lang="en-US" altLang="en-US"/>
              <a:pPr>
                <a:defRPr/>
              </a:pPr>
              <a:t>9/29/24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F6CED-7554-064C-9674-BE4AAABFA7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1B7DF3-6896-A04F-A642-1039A70A68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57B843A-B77D-474D-B0E4-CC0F03874E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F8C78F-A566-4A44-A235-2011F59ED0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6AB2A-9494-0D42-B522-0350CD5D2C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AF616A-0DD6-B74E-A79D-D0B13F9FF5A2}" type="datetimeFigureOut">
              <a:rPr lang="en-US" altLang="en-US"/>
              <a:pPr>
                <a:defRPr/>
              </a:pPr>
              <a:t>9/29/24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E32FD86-6986-AD4C-B406-726EC50C0D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909EDF-BC7D-6048-83D4-93A73E613A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F6307-4377-F64B-8277-577EBE27FF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6DFEE-BEDA-AE44-BC06-C2103EDB4F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A93B673-9347-8147-8723-A83F5ADB2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D79AF5CF-A088-D948-9F93-0DA0C5DAE17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37940-43F5-904B-91DB-83BB4DE3FE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04498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9D1F645C-9D56-994D-8EA3-844474830D5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0E733-6288-624E-8523-9A738BD9F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6618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866"/>
            <a:ext cx="2057400" cy="445650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7866"/>
            <a:ext cx="6019800" cy="445650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6043DC2B-F959-4A4C-B7DA-3ADAE862917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28209-1D78-CE48-B1DA-01DF083B7B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8654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D86C31CB-9CA5-EE46-AD70-45092C5EC75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8300-7EBF-CF48-98AB-19FA03585E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43203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7BEF0330-08FE-1B40-AA6F-DFF83D77C8A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BB341-97D3-1C49-B731-D6AD0C1054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54371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FB5A750E-0E9F-C948-853B-70225A65A09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8DD24-D8C5-F944-A592-E27E51130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0514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419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419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B6E0062-DA33-0A4F-B59C-B70CF64FF71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4720A-4DA7-5A4D-BB94-347889394B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2068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D222206-A853-5B46-B39B-394743C6D0B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B0237-6B9B-2943-9B54-FE02E06B6C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11234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45AC481-2DAF-E645-A5D1-1FEC3C28307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70707-78AC-7B41-9A02-AE9F08C0DF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46311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18D8E5C-5B37-F546-832D-0C69506B63C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608CF-CC07-6146-AD45-6B9A0F8318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41947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7403200-67F2-1A41-BBAE-B0D704BA981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63A04-0D11-BD42-80F0-9E5FD3FA19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9743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C962AA1D-6A13-A34A-8950-E51D0F461B0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7B68-2272-274E-9641-914C411DA4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610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282238E-0D79-0D42-9968-302B07C5BB5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ACCE9-5BD8-8441-B102-AFC601164C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90009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206B0A57-AEF6-0C44-90D2-6B35FC80505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20ABD-2FE2-9B4D-8677-F2AAE70401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22394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866"/>
            <a:ext cx="2057400" cy="455175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7866"/>
            <a:ext cx="6019800" cy="455175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F70AEF10-13E9-FB45-9527-D5AA80BA20A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02685-B196-EE4E-934D-3F35F0045C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32212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A79B50F6-FC31-904F-BFBD-292FA9C37212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DA599-BF7C-8240-9AE4-201E9C4D60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82123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434617FB-CEBD-224C-B215-930D8239B3F5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C4686-B547-D647-B974-0D7DCE110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73358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1BEED710-39E3-034B-9627-09B6157D085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64F4-E1D3-A54F-A9CB-9643ACB6ED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28359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94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94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F84E440-05ED-3546-B0B9-B630E848378F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337A8-65B0-CA4E-AC54-26AC3A774F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89873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08BAE69-3F8F-9E41-9E5F-B0B6A628CF7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EFFD2-098E-AB4A-8C22-B3085074C8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00772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FC25D013-623E-AF4F-B6F7-ACA3D33A939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18523-992D-3944-B294-0B5BE69F9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40020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C3D177DB-4AE9-9A46-BC93-08B959CDCD0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762EB-6A09-FD43-A422-0A0BF15B57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8112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10C188B-10C7-A740-AAD1-D66F8DF2063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3E094-D26F-4140-BD9D-5D52DC9A55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9738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8D9E856-4E2B-D547-B9FE-818CB30E159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D37C6-ED77-7845-8D12-B78A1E5E93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56072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A553DFD-4C79-C94E-B7F4-87D8DD8DB71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B2CFF-1B05-3142-BB33-6D5460B21E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35764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36D8758C-4AE6-8D41-8A30-58A0304D8B2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C6FC6-4468-D44C-91D8-2957F631F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4479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866"/>
            <a:ext cx="2057400" cy="507563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7866"/>
            <a:ext cx="6019800" cy="50756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53ECBD51-FF91-FA4E-9B19-196180CA9C1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1382C-38C6-1D46-9BA7-387E7AF767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290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24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24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7D18ABB-8BD8-C546-AA36-9DEC46F5DAB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C243F-D13D-5A41-B34D-3CDD589A9A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445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2F97A327-7EBC-FE42-BB82-1E0F51B3D39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A5F4-A4BC-2242-9D63-5015375B8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1478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2494574-82BF-5B40-922A-C8D654BA573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249C-895C-A84C-ACD6-B93AF02C6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2383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ADB3F789-2E78-774E-8EFE-130BC8E1270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4899F-A344-9848-B60A-53F4628CCA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3216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50E4D84-3E58-EA49-AEF6-595EB33C279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382D5-7709-794E-8FA3-DC06ECE13F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40122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F22397AE-2C6C-BF47-9BFD-40F9F0E5F11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8EBFB-CBD2-6D4C-918C-9AE6E58BE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7868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DE6A4BF0-20B7-6D43-92F2-8A1CD1D70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263"/>
            <a:ext cx="822960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Lucida Grande" panose="020B0600040502020204" pitchFamily="34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7F03E6B4-099A-F240-975C-9FA784DC8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01725"/>
            <a:ext cx="82296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Lucida Grande" panose="020B06000405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Lucida Grande" panose="020B06000405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Lucida Grande" panose="020B06000405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Lucida Grande" panose="020B06000405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Lucida Grande" panose="020B0600040502020204" pitchFamily="34" charset="0"/>
              </a:rPr>
              <a:t>Fifth level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6C86868D-DCCE-094A-9AA5-448A343FA649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09025" y="4837113"/>
            <a:ext cx="309563" cy="238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defRPr>
            </a:lvl1pPr>
          </a:lstStyle>
          <a:p>
            <a:pPr>
              <a:defRPr/>
            </a:pPr>
            <a:fld id="{CF040486-AFA0-2342-B0B3-4E5A000AB3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9">
            <a:extLst>
              <a:ext uri="{FF2B5EF4-FFF2-40B4-BE49-F238E27FC236}">
                <a16:creationId xmlns:a16="http://schemas.microsoft.com/office/drawing/2014/main" id="{4452D4DF-3BA8-574B-AA80-A291A61B67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588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0" name="Picture 1">
            <a:extLst>
              <a:ext uri="{FF2B5EF4-FFF2-40B4-BE49-F238E27FC236}">
                <a16:creationId xmlns:a16="http://schemas.microsoft.com/office/drawing/2014/main" id="{E876EC15-BE6D-B24A-BAE6-974864048E7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52"/>
          <a:stretch>
            <a:fillRect/>
          </a:stretch>
        </p:blipFill>
        <p:spPr bwMode="auto">
          <a:xfrm>
            <a:off x="8139113" y="-15875"/>
            <a:ext cx="10048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Lucida Grande" panose="020B0600040502020204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panose="020B0600040502020204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panose="020B0600040502020204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panose="020B0600040502020204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panose="020B060004050202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9pPr>
    </p:titleStyle>
    <p:bodyStyle>
      <a:lvl1pPr marL="382588" indent="-342900" algn="l" rtl="0" eaLnBrk="0" fontAlgn="base" hangingPunct="0">
        <a:lnSpc>
          <a:spcPct val="120000"/>
        </a:lnSpc>
        <a:spcBef>
          <a:spcPts val="800"/>
        </a:spcBef>
        <a:spcAft>
          <a:spcPct val="0"/>
        </a:spcAft>
        <a:buClr>
          <a:srgbClr val="9900CC"/>
        </a:buClr>
        <a:buSzPct val="100000"/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  <a:sym typeface="Lucida Grande" panose="020B0600040502020204" pitchFamily="34" charset="0"/>
        </a:defRPr>
      </a:lvl1pPr>
      <a:lvl2pPr marL="731838" indent="-285750" algn="l" rtl="0" eaLnBrk="0" fontAlgn="base" hangingPunct="0">
        <a:lnSpc>
          <a:spcPct val="120000"/>
        </a:lnSpc>
        <a:spcBef>
          <a:spcPts val="700"/>
        </a:spcBef>
        <a:spcAft>
          <a:spcPct val="0"/>
        </a:spcAft>
        <a:buClr>
          <a:srgbClr val="9900CC"/>
        </a:buClr>
        <a:buSzPct val="100000"/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  <a:sym typeface="Lucida Grande" panose="020B0600040502020204" pitchFamily="34" charset="0"/>
        </a:defRPr>
      </a:lvl2pPr>
      <a:lvl3pPr marL="1131888" indent="-228600" algn="l" rtl="0" eaLnBrk="0" fontAlgn="base" hangingPunct="0">
        <a:lnSpc>
          <a:spcPct val="120000"/>
        </a:lnSpc>
        <a:spcBef>
          <a:spcPts val="600"/>
        </a:spcBef>
        <a:spcAft>
          <a:spcPct val="0"/>
        </a:spcAft>
        <a:buClr>
          <a:srgbClr val="9900CC"/>
        </a:buClr>
        <a:buSzPct val="100000"/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  <a:sym typeface="Lucida Grande" panose="020B0600040502020204" pitchFamily="34" charset="0"/>
        </a:defRPr>
      </a:lvl3pPr>
      <a:lvl4pPr marL="1589088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9900CC"/>
        </a:buClr>
        <a:buSzPct val="100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  <a:cs typeface="+mn-cs"/>
          <a:sym typeface="Lucida Grande" panose="020B0600040502020204" pitchFamily="34" charset="0"/>
        </a:defRPr>
      </a:lvl4pPr>
      <a:lvl5pPr marL="2046288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9900CC"/>
        </a:buClr>
        <a:buSzPct val="100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  <a:cs typeface="+mn-cs"/>
          <a:sym typeface="Lucida Grande" panose="020B0600040502020204" pitchFamily="34" charset="0"/>
        </a:defRPr>
      </a:lvl5pPr>
      <a:lvl6pPr marL="2503488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rgbClr val="9900CC"/>
        </a:buClr>
        <a:buSzPct val="100000"/>
        <a:buFont typeface="Wingdings" charset="0"/>
        <a:buChar char="Ø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60688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rgbClr val="9900CC"/>
        </a:buClr>
        <a:buSzPct val="100000"/>
        <a:buFont typeface="Wingdings" charset="0"/>
        <a:buChar char="Ø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417888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rgbClr val="9900CC"/>
        </a:buClr>
        <a:buSzPct val="100000"/>
        <a:buFont typeface="Wingdings" charset="0"/>
        <a:buChar char="Ø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75088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rgbClr val="9900CC"/>
        </a:buClr>
        <a:buSzPct val="100000"/>
        <a:buFont typeface="Wingdings" charset="0"/>
        <a:buChar char="Ø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2826517F-23B8-A343-86DD-63D0F35A1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263"/>
            <a:ext cx="82296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Lucida Grande" panose="020B0600040502020204" pitchFamily="34" charset="0"/>
              </a:rPr>
              <a:t>Click to edit Master title style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12FCF19-71B6-9A40-82CB-F71633F8E1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Lucida Grande" panose="020B06000405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Lucida Grande" panose="020B06000405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Lucida Grande" panose="020B06000405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Lucida Grande" panose="020B06000405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Lucida Grande" panose="020B0600040502020204" pitchFamily="34" charset="0"/>
              </a:rPr>
              <a:t>Fifth level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AE03136-928C-B542-A5D1-B3B2BCDC96A2}"/>
              </a:ext>
            </a:extLst>
          </p:cNvPr>
          <p:cNvSpPr>
            <a:spLocks/>
          </p:cNvSpPr>
          <p:nvPr/>
        </p:nvSpPr>
        <p:spPr bwMode="auto">
          <a:xfrm>
            <a:off x="457200" y="4684713"/>
            <a:ext cx="2146300" cy="238125"/>
          </a:xfrm>
          <a:prstGeom prst="rect">
            <a:avLst/>
          </a:prstGeom>
          <a:noFill/>
          <a:ln>
            <a:noFill/>
          </a:ln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19th December 2011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F3EF74B-5072-CE47-9D22-C22F2A61141B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4425" y="4684713"/>
            <a:ext cx="309563" cy="238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defRPr>
            </a:lvl1pPr>
          </a:lstStyle>
          <a:p>
            <a:pPr>
              <a:defRPr/>
            </a:pPr>
            <a:fld id="{320094C1-1B63-1147-B938-2A5A2035D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318" name="Rectangle 5">
            <a:extLst>
              <a:ext uri="{FF2B5EF4-FFF2-40B4-BE49-F238E27FC236}">
                <a16:creationId xmlns:a16="http://schemas.microsoft.com/office/drawing/2014/main" id="{2FAC178C-9375-8B42-8619-838A8FB457BE}"/>
              </a:ext>
            </a:extLst>
          </p:cNvPr>
          <p:cNvSpPr>
            <a:spLocks/>
          </p:cNvSpPr>
          <p:nvPr/>
        </p:nvSpPr>
        <p:spPr bwMode="auto">
          <a:xfrm>
            <a:off x="3124200" y="4684713"/>
            <a:ext cx="2908300" cy="238125"/>
          </a:xfrm>
          <a:prstGeom prst="rect">
            <a:avLst/>
          </a:prstGeom>
          <a:noFill/>
          <a:ln>
            <a:noFill/>
          </a:ln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Justin Evans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  <a:sym typeface="Lucida Grande" panose="020B0600040502020204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panose="020B0600040502020204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panose="020B0600040502020204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panose="020B0600040502020204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panose="020B060004050202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9pPr>
    </p:titleStyle>
    <p:bodyStyle>
      <a:lvl1pPr marL="382588" indent="-342900" algn="l" rtl="0" eaLnBrk="0" fontAlgn="base" hangingPunct="0">
        <a:lnSpc>
          <a:spcPct val="120000"/>
        </a:lnSpc>
        <a:spcBef>
          <a:spcPts val="800"/>
        </a:spcBef>
        <a:spcAft>
          <a:spcPct val="0"/>
        </a:spcAft>
        <a:buClr>
          <a:srgbClr val="9900CC"/>
        </a:buClr>
        <a:buSzPct val="100000"/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  <a:sym typeface="Lucida Grande" panose="020B0600040502020204" pitchFamily="34" charset="0"/>
        </a:defRPr>
      </a:lvl1pPr>
      <a:lvl2pPr marL="731838" indent="-285750" algn="l" rtl="0" eaLnBrk="0" fontAlgn="base" hangingPunct="0">
        <a:lnSpc>
          <a:spcPct val="120000"/>
        </a:lnSpc>
        <a:spcBef>
          <a:spcPts val="700"/>
        </a:spcBef>
        <a:spcAft>
          <a:spcPct val="0"/>
        </a:spcAft>
        <a:buClr>
          <a:srgbClr val="9900CC"/>
        </a:buClr>
        <a:buSzPct val="100000"/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  <a:sym typeface="Lucida Grande" panose="020B0600040502020204" pitchFamily="34" charset="0"/>
        </a:defRPr>
      </a:lvl2pPr>
      <a:lvl3pPr marL="1131888" indent="-228600" algn="l" rtl="0" eaLnBrk="0" fontAlgn="base" hangingPunct="0">
        <a:lnSpc>
          <a:spcPct val="120000"/>
        </a:lnSpc>
        <a:spcBef>
          <a:spcPts val="600"/>
        </a:spcBef>
        <a:spcAft>
          <a:spcPct val="0"/>
        </a:spcAft>
        <a:buClr>
          <a:srgbClr val="9900CC"/>
        </a:buClr>
        <a:buSzPct val="100000"/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  <a:sym typeface="Lucida Grande" panose="020B0600040502020204" pitchFamily="34" charset="0"/>
        </a:defRPr>
      </a:lvl3pPr>
      <a:lvl4pPr marL="1589088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9900CC"/>
        </a:buClr>
        <a:buSzPct val="100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  <a:cs typeface="+mn-cs"/>
          <a:sym typeface="Lucida Grande" panose="020B0600040502020204" pitchFamily="34" charset="0"/>
        </a:defRPr>
      </a:lvl4pPr>
      <a:lvl5pPr marL="2046288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rgbClr val="9900CC"/>
        </a:buClr>
        <a:buSzPct val="100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  <a:cs typeface="+mn-cs"/>
          <a:sym typeface="Lucida Grande" panose="020B0600040502020204" pitchFamily="34" charset="0"/>
        </a:defRPr>
      </a:lvl5pPr>
      <a:lvl6pPr marL="2503488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rgbClr val="9900CC"/>
        </a:buClr>
        <a:buSzPct val="100000"/>
        <a:buFont typeface="Wingdings" charset="0"/>
        <a:buChar char="Ø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60688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rgbClr val="9900CC"/>
        </a:buClr>
        <a:buSzPct val="100000"/>
        <a:buFont typeface="Wingdings" charset="0"/>
        <a:buChar char="Ø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417888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rgbClr val="9900CC"/>
        </a:buClr>
        <a:buSzPct val="100000"/>
        <a:buFont typeface="Wingdings" charset="0"/>
        <a:buChar char="Ø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75088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rgbClr val="9900CC"/>
        </a:buClr>
        <a:buSzPct val="100000"/>
        <a:buFont typeface="Wingdings" charset="0"/>
        <a:buChar char="Ø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7BA02D5F-998B-4A46-9EC9-68DC885FBE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263"/>
            <a:ext cx="82296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67CEB39-878C-DC4A-AD3D-AD83D9375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201977A-F3E6-D148-98C9-2C5DB956EA9A}"/>
              </a:ext>
            </a:extLst>
          </p:cNvPr>
          <p:cNvSpPr>
            <a:spLocks/>
          </p:cNvSpPr>
          <p:nvPr/>
        </p:nvSpPr>
        <p:spPr bwMode="auto">
          <a:xfrm>
            <a:off x="457200" y="4684713"/>
            <a:ext cx="2146300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solidFill>
                  <a:schemeClr val="tx1"/>
                </a:solidFill>
                <a:ea typeface="ＭＳ Ｐゴシック" panose="020B0600070205080204" pitchFamily="34" charset="-128"/>
              </a:rPr>
              <a:t>5th November 2010</a:t>
            </a:r>
          </a:p>
        </p:txBody>
      </p:sp>
      <p:sp>
        <p:nvSpPr>
          <p:cNvPr id="25605" name="Rectangle 4">
            <a:extLst>
              <a:ext uri="{FF2B5EF4-FFF2-40B4-BE49-F238E27FC236}">
                <a16:creationId xmlns:a16="http://schemas.microsoft.com/office/drawing/2014/main" id="{FED55DCA-76A9-344E-95A6-C913728064BC}"/>
              </a:ext>
            </a:extLst>
          </p:cNvPr>
          <p:cNvSpPr>
            <a:spLocks/>
          </p:cNvSpPr>
          <p:nvPr/>
        </p:nvSpPr>
        <p:spPr bwMode="auto">
          <a:xfrm>
            <a:off x="3124200" y="4684713"/>
            <a:ext cx="2908300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>
                <a:solidFill>
                  <a:schemeClr val="tx1"/>
                </a:solidFill>
                <a:ea typeface="ＭＳ Ｐゴシック" panose="020B0600070205080204" pitchFamily="34" charset="-128"/>
              </a:rPr>
              <a:t>Justin Evans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E2E2F058-7F01-3D44-94EC-3BB2D229D00E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4684713"/>
            <a:ext cx="312737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B643986-4103-B447-B1B4-C803AE2D05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5607" name="Picture 6">
            <a:extLst>
              <a:ext uri="{FF2B5EF4-FFF2-40B4-BE49-F238E27FC236}">
                <a16:creationId xmlns:a16="http://schemas.microsoft.com/office/drawing/2014/main" id="{78D1FC42-8F10-314C-93C3-5A52E5055C45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8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7">
            <a:extLst>
              <a:ext uri="{FF2B5EF4-FFF2-40B4-BE49-F238E27FC236}">
                <a16:creationId xmlns:a16="http://schemas.microsoft.com/office/drawing/2014/main" id="{1152AC19-0C67-534D-830A-16514EF118B7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0"/>
            <a:ext cx="19780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>
            <a:extLst>
              <a:ext uri="{FF2B5EF4-FFF2-40B4-BE49-F238E27FC236}">
                <a16:creationId xmlns:a16="http://schemas.microsoft.com/office/drawing/2014/main" id="{BDED7AFE-22DB-A84C-A0FB-C3BCF8516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30" b="83551"/>
          <a:stretch>
            <a:fillRect/>
          </a:stretch>
        </p:blipFill>
        <p:spPr bwMode="auto">
          <a:xfrm>
            <a:off x="7189788" y="-9525"/>
            <a:ext cx="195421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>
            <a:extLst>
              <a:ext uri="{FF2B5EF4-FFF2-40B4-BE49-F238E27FC236}">
                <a16:creationId xmlns:a16="http://schemas.microsoft.com/office/drawing/2014/main" id="{951B7BEA-F255-D343-905C-569172824E25}"/>
              </a:ext>
            </a:extLst>
          </p:cNvPr>
          <p:cNvSpPr>
            <a:spLocks/>
          </p:cNvSpPr>
          <p:nvPr/>
        </p:nvSpPr>
        <p:spPr bwMode="auto">
          <a:xfrm>
            <a:off x="457200" y="5387975"/>
            <a:ext cx="21463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lnSpc>
                <a:spcPct val="120000"/>
              </a:lnSpc>
              <a:spcBef>
                <a:spcPts val="8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7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6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t>11th May 2012</a:t>
            </a:r>
          </a:p>
        </p:txBody>
      </p:sp>
      <p:sp>
        <p:nvSpPr>
          <p:cNvPr id="39939" name="Rectangle 5">
            <a:extLst>
              <a:ext uri="{FF2B5EF4-FFF2-40B4-BE49-F238E27FC236}">
                <a16:creationId xmlns:a16="http://schemas.microsoft.com/office/drawing/2014/main" id="{57093C97-961F-0644-B535-03CCDC9FFA60}"/>
              </a:ext>
            </a:extLst>
          </p:cNvPr>
          <p:cNvSpPr>
            <a:spLocks/>
          </p:cNvSpPr>
          <p:nvPr/>
        </p:nvSpPr>
        <p:spPr bwMode="auto">
          <a:xfrm>
            <a:off x="114300" y="4641850"/>
            <a:ext cx="1689100" cy="127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8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7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6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940" name="Rectangle 8">
            <a:extLst>
              <a:ext uri="{FF2B5EF4-FFF2-40B4-BE49-F238E27FC236}">
                <a16:creationId xmlns:a16="http://schemas.microsoft.com/office/drawing/2014/main" id="{36B88989-74AD-7148-B14A-2D9CA5A49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750" y="771525"/>
            <a:ext cx="8826500" cy="1308100"/>
          </a:xfrm>
        </p:spPr>
        <p:txBody>
          <a:bodyPr rIns="132080"/>
          <a:lstStyle/>
          <a:p>
            <a:pPr indent="0" eaLnBrk="1" hangingPunct="1"/>
            <a:r>
              <a:rPr lang="en-US" altLang="en-US" sz="4000" dirty="0"/>
              <a:t>APA consortium</a:t>
            </a:r>
            <a:endParaRPr lang="en-US" altLang="en-US" sz="2000" dirty="0"/>
          </a:p>
        </p:txBody>
      </p:sp>
      <p:pic>
        <p:nvPicPr>
          <p:cNvPr id="39941" name="Picture 9">
            <a:extLst>
              <a:ext uri="{FF2B5EF4-FFF2-40B4-BE49-F238E27FC236}">
                <a16:creationId xmlns:a16="http://schemas.microsoft.com/office/drawing/2014/main" id="{EB100C79-9BE9-104B-9AFC-81D12DB18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9525"/>
            <a:ext cx="1801812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42" name="Slide Number Placeholder 4">
            <a:extLst>
              <a:ext uri="{FF2B5EF4-FFF2-40B4-BE49-F238E27FC236}">
                <a16:creationId xmlns:a16="http://schemas.microsoft.com/office/drawing/2014/main" id="{33C13847-53B1-6549-A794-85A9F6D445C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8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7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6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rgbClr val="9900CC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Lucida Grande" panose="020B0600040502020204" pitchFamily="34" charset="0"/>
                <a:ea typeface="ヒラギノ角ゴ ProN W3" panose="020B0300000000000000" pitchFamily="34" charset="-128"/>
                <a:sym typeface="Lucida Grande" panose="020B06000405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31CA290-4577-F748-B0DF-AEF68647A9AB}" type="slidenum">
              <a:rPr lang="en-US" altLang="en-US" sz="1400" smtClean="0">
                <a:latin typeface="Tahoma" panose="020B0604030504040204" pitchFamily="34" charset="0"/>
                <a:ea typeface="ＭＳ Ｐゴシック" panose="020B0600070205080204" pitchFamily="34" charset="-128"/>
                <a:sym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>
              <a:latin typeface="Tahoma" panose="020B0604030504040204" pitchFamily="34" charset="0"/>
              <a:ea typeface="ＭＳ Ｐゴシック" panose="020B0600070205080204" pitchFamily="34" charset="-128"/>
              <a:sym typeface="Tahoma" panose="020B0604030504040204" pitchFamily="34" charset="0"/>
            </a:endParaRPr>
          </a:p>
        </p:txBody>
      </p:sp>
      <p:pic>
        <p:nvPicPr>
          <p:cNvPr id="39943" name="Picture 10">
            <a:extLst>
              <a:ext uri="{FF2B5EF4-FFF2-40B4-BE49-F238E27FC236}">
                <a16:creationId xmlns:a16="http://schemas.microsoft.com/office/drawing/2014/main" id="{56DE04BA-5F7A-7741-8694-86E6815AC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6625"/>
            <a:ext cx="91440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">
            <a:extLst>
              <a:ext uri="{FF2B5EF4-FFF2-40B4-BE49-F238E27FC236}">
                <a16:creationId xmlns:a16="http://schemas.microsoft.com/office/drawing/2014/main" id="{7EBD8B4A-C11D-9447-845D-ED6D99015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-9525"/>
            <a:ext cx="131603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Box 1">
            <a:extLst>
              <a:ext uri="{FF2B5EF4-FFF2-40B4-BE49-F238E27FC236}">
                <a16:creationId xmlns:a16="http://schemas.microsoft.com/office/drawing/2014/main" id="{B6ABEC58-019E-6B4D-B09F-80C7A9873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881" y="2127183"/>
            <a:ext cx="2980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dirty="0"/>
              <a:t>Justin Evans &amp; Brian Rebel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DF2D09-06EE-9658-865E-5FAFC0A29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471" y="2544073"/>
            <a:ext cx="23391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n-US" dirty="0"/>
              <a:t>30</a:t>
            </a:r>
            <a:r>
              <a:rPr lang="en-US" altLang="en-US" baseline="30000" dirty="0"/>
              <a:t>th</a:t>
            </a:r>
            <a:r>
              <a:rPr lang="en-US" altLang="en-US" dirty="0"/>
              <a:t> September 2024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5DF26-0E22-A6A7-C59F-2E408744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cold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32E28-C8D9-70F3-2422-74CB1A551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2" y="1045033"/>
            <a:ext cx="3254828" cy="3792080"/>
          </a:xfrm>
        </p:spPr>
        <p:txBody>
          <a:bodyPr>
            <a:normAutofit fontScale="40000" lnSpcReduction="20000"/>
          </a:bodyPr>
          <a:lstStyle/>
          <a:p>
            <a:pPr marL="39688" indent="0">
              <a:buNone/>
            </a:pPr>
            <a:r>
              <a:rPr lang="en-US" dirty="0"/>
              <a:t>APAs 14 and 15 arrived at CERN on Friday morning</a:t>
            </a:r>
          </a:p>
          <a:p>
            <a:endParaRPr lang="en-US" dirty="0"/>
          </a:p>
          <a:p>
            <a:pPr marL="39688" indent="0">
              <a:buNone/>
            </a:pPr>
            <a:r>
              <a:rPr lang="en-US" dirty="0"/>
              <a:t>These will now be tested in the cold box in the NP04 cleanroom</a:t>
            </a:r>
          </a:p>
          <a:p>
            <a:endParaRPr lang="en-US" dirty="0"/>
          </a:p>
          <a:p>
            <a:pPr marL="39688" indent="0">
              <a:buNone/>
            </a:pPr>
            <a:r>
              <a:rPr lang="en-US" dirty="0"/>
              <a:t>Pip Hamilton will be leading these activities</a:t>
            </a:r>
          </a:p>
          <a:p>
            <a:pPr lvl="1"/>
            <a:r>
              <a:rPr lang="en-US" dirty="0"/>
              <a:t>He will run a weekly meeting (available to all on Zoom) to report on the previous week’s activities and plan the next week’s activities</a:t>
            </a:r>
          </a:p>
          <a:p>
            <a:pPr lvl="1"/>
            <a:r>
              <a:rPr lang="en-US" dirty="0"/>
              <a:t>He will also hold a daily in-person tool-box meeting each morning to plan the day’s activities in EHN1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63E4E-44A3-AC68-AC55-4734AFE00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CB7B68-2272-274E-9641-914C411DA4B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49F49A-9535-2666-C639-5C85ACC47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860" y="1008063"/>
            <a:ext cx="5105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119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4ECBC-83BD-ADD6-5164-ED4D7C5B3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E6461-DB66-942D-9512-5F737E918E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CB7B68-2272-274E-9641-914C411DA4B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CDB4E2-5CE0-4DCC-D667-CA5AE10F7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60873"/>
            <a:ext cx="7772400" cy="390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591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4ECBC-83BD-ADD6-5164-ED4D7C5B3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087F5-FFE1-66FB-3D02-1B8D08167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8551"/>
            <a:ext cx="8229600" cy="36449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first APA will be cooled down on Monday 21</a:t>
            </a:r>
            <a:r>
              <a:rPr lang="en-US" baseline="30000" dirty="0"/>
              <a:t>st</a:t>
            </a:r>
            <a:r>
              <a:rPr lang="en-US" dirty="0"/>
              <a:t> October and tested that week</a:t>
            </a:r>
          </a:p>
          <a:p>
            <a:endParaRPr lang="en-US" dirty="0"/>
          </a:p>
          <a:p>
            <a:r>
              <a:rPr lang="en-US" dirty="0"/>
              <a:t>Until recently we thought the argon transfer from NP04 to NP02 would start this week, hence we would lose access, however this argon transfer has now been delayed</a:t>
            </a:r>
          </a:p>
          <a:p>
            <a:endParaRPr lang="en-US" dirty="0"/>
          </a:p>
          <a:p>
            <a:r>
              <a:rPr lang="en-US" dirty="0"/>
              <a:t>We now therefore have to plan activities for the weeks of 21</a:t>
            </a:r>
            <a:r>
              <a:rPr lang="en-US" baseline="30000" dirty="0"/>
              <a:t>st</a:t>
            </a:r>
            <a:r>
              <a:rPr lang="en-US" dirty="0"/>
              <a:t> and 28</a:t>
            </a:r>
            <a:r>
              <a:rPr lang="en-US" baseline="30000" dirty="0"/>
              <a:t>th</a:t>
            </a:r>
            <a:r>
              <a:rPr lang="en-US" dirty="0"/>
              <a:t> October, as well as assemble effort at CERN for these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E6461-DB66-942D-9512-5F737E918E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CB7B68-2272-274E-9641-914C411DA4B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2110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7BA5E-9576-19C0-4E80-EFDD7A33B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  cold-box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3CFC4-381E-C0A1-4E37-28D030712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49533"/>
            <a:ext cx="8229600" cy="595993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This slide from Roger Huang at the Santa Fe meeting nicely sets out our expectations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99215-9C31-1D91-228F-CB2C00EA9C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CB7B68-2272-274E-9641-914C411DA4B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21351-7B00-1C84-A442-B9A2AF7AB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3639"/>
            <a:ext cx="7772400" cy="343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105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35BE7-FB4F-0358-B584-A13A4B602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903A2-93A9-8A82-DB63-DA6A61B97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9688" indent="0">
              <a:buNone/>
            </a:pPr>
            <a:r>
              <a:rPr lang="en-US" dirty="0"/>
              <a:t>These cold tests are an important opportunity for us to develop and refine our procedures</a:t>
            </a:r>
          </a:p>
          <a:p>
            <a:pPr lvl="1"/>
            <a:r>
              <a:rPr lang="en-US" dirty="0"/>
              <a:t>In particular, we are now working with new APA protection hardware</a:t>
            </a:r>
          </a:p>
          <a:p>
            <a:endParaRPr lang="en-US" dirty="0"/>
          </a:p>
          <a:p>
            <a:pPr marL="39688" indent="0">
              <a:buNone/>
            </a:pPr>
            <a:r>
              <a:rPr lang="en-US" dirty="0"/>
              <a:t>We must photograph and document all activities, and record all issues that arise</a:t>
            </a:r>
          </a:p>
          <a:p>
            <a:endParaRPr lang="en-US" dirty="0"/>
          </a:p>
          <a:p>
            <a:pPr marL="39688" indent="0">
              <a:buNone/>
            </a:pPr>
            <a:r>
              <a:rPr lang="en-US" dirty="0"/>
              <a:t>We will use this experience to update all our procedures with a view towards both future cold tests and to installation at SURF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554E4-1540-5C06-D245-A1AAB686C1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CB7B68-2272-274E-9641-914C411DA4B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51472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ED633-AE51-0A92-CB0B-25D76B143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51"/>
            <a:ext cx="8229600" cy="723673"/>
          </a:xfrm>
        </p:spPr>
        <p:txBody>
          <a:bodyPr/>
          <a:lstStyle/>
          <a:p>
            <a:r>
              <a:rPr lang="en-US" dirty="0"/>
              <a:t>PCBs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C8516-143E-ED44-DEEF-F0D3D1A1D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2" y="718458"/>
            <a:ext cx="8893176" cy="4348614"/>
          </a:xfrm>
        </p:spPr>
        <p:txBody>
          <a:bodyPr>
            <a:normAutofit fontScale="40000" lnSpcReduction="20000"/>
          </a:bodyPr>
          <a:lstStyle/>
          <a:p>
            <a:pPr marL="39688" indent="0">
              <a:buNone/>
            </a:pPr>
            <a:r>
              <a:rPr lang="en-US" dirty="0"/>
              <a:t>William &amp; Mary will imminently ship the U and G wrap boards to Chicago for US APA 1</a:t>
            </a:r>
          </a:p>
          <a:p>
            <a:pPr lvl="1"/>
            <a:r>
              <a:rPr lang="en-US" dirty="0"/>
              <a:t>This will complete the board delivery for APA 1</a:t>
            </a:r>
          </a:p>
          <a:p>
            <a:pPr marL="39688" indent="0">
              <a:buNone/>
            </a:pPr>
            <a:r>
              <a:rPr lang="en-US" dirty="0"/>
              <a:t>Chicago already have head boards available through to APA 5</a:t>
            </a:r>
          </a:p>
          <a:p>
            <a:pPr marL="39688" indent="0">
              <a:buNone/>
            </a:pPr>
            <a:r>
              <a:rPr lang="en-US" dirty="0"/>
              <a:t>We are shipping one full set of wrap from Daresbury to Chicago to ensure that Chicago can work uninterrupted through the completion of APAs 1 and 4</a:t>
            </a:r>
          </a:p>
          <a:p>
            <a:pPr lvl="1"/>
            <a:r>
              <a:rPr lang="en-US" dirty="0"/>
              <a:t>Daresbury have around 10 </a:t>
            </a:r>
            <a:r>
              <a:rPr lang="en-US" dirty="0" err="1"/>
              <a:t>APAs’s</a:t>
            </a:r>
            <a:r>
              <a:rPr lang="en-US" dirty="0"/>
              <a:t> worth of boards in stock, hence this is not an issue</a:t>
            </a:r>
          </a:p>
          <a:p>
            <a:pPr marL="39688" indent="0">
              <a:buNone/>
            </a:pPr>
            <a:r>
              <a:rPr lang="en-US" dirty="0"/>
              <a:t>William &amp; Mary will then provide 1 APA’s worth of wrap boards every month</a:t>
            </a:r>
          </a:p>
          <a:p>
            <a:pPr lvl="1"/>
            <a:r>
              <a:rPr lang="en-US" dirty="0"/>
              <a:t>APA 5 by 1</a:t>
            </a:r>
            <a:r>
              <a:rPr lang="en-US" baseline="30000" dirty="0"/>
              <a:t>st</a:t>
            </a:r>
            <a:r>
              <a:rPr lang="en-US" dirty="0"/>
              <a:t> Nov, APA 6 by 1</a:t>
            </a:r>
            <a:r>
              <a:rPr lang="en-US" baseline="30000" dirty="0"/>
              <a:t>st</a:t>
            </a:r>
            <a:r>
              <a:rPr lang="en-US" dirty="0"/>
              <a:t> Dec, </a:t>
            </a:r>
            <a:r>
              <a:rPr lang="en-US" dirty="0" err="1"/>
              <a:t>etc</a:t>
            </a:r>
            <a:endParaRPr lang="en-US" dirty="0"/>
          </a:p>
          <a:p>
            <a:pPr marL="39688" indent="0">
              <a:buNone/>
            </a:pPr>
            <a:r>
              <a:rPr lang="en-US" dirty="0"/>
              <a:t>The UK will wrap boards for </a:t>
            </a:r>
            <a:r>
              <a:rPr lang="en-US" b="1" dirty="0"/>
              <a:t>all</a:t>
            </a:r>
            <a:r>
              <a:rPr lang="en-US" dirty="0"/>
              <a:t> US APAs (through to 14) to W&amp;M by the end of this year</a:t>
            </a:r>
          </a:p>
          <a:p>
            <a:pPr lvl="1"/>
            <a:r>
              <a:rPr lang="en-US" dirty="0" err="1"/>
              <a:t>Prioritising</a:t>
            </a:r>
            <a:r>
              <a:rPr lang="en-US" dirty="0"/>
              <a:t> the delivery of 026, 028, 040 and 042 boards, which will keep W&amp;M running through the end of the year</a:t>
            </a:r>
          </a:p>
          <a:p>
            <a:pPr marL="39688" indent="0">
              <a:buNone/>
            </a:pPr>
            <a:r>
              <a:rPr lang="en-US" dirty="0"/>
              <a:t>All laser-etched cover boards for all US APAs (up to 14) will be delivered to Chicago (from Lancaster) by 10</a:t>
            </a:r>
            <a:r>
              <a:rPr lang="en-US" baseline="30000" dirty="0"/>
              <a:t>th</a:t>
            </a:r>
            <a:r>
              <a:rPr lang="en-US" dirty="0"/>
              <a:t> October</a:t>
            </a:r>
          </a:p>
          <a:p>
            <a:pPr marL="39688" indent="0">
              <a:buNone/>
            </a:pPr>
            <a:r>
              <a:rPr lang="en-US" dirty="0"/>
              <a:t>It is vital that we inventory the boards at each site and ensure the database correctly reflects this inventory</a:t>
            </a:r>
          </a:p>
          <a:p>
            <a:pPr lvl="1"/>
            <a:r>
              <a:rPr lang="en-US" dirty="0"/>
              <a:t>All sites must record all shipments sent and received</a:t>
            </a:r>
          </a:p>
          <a:p>
            <a:pPr lvl="1"/>
            <a:r>
              <a:rPr lang="en-US" dirty="0"/>
              <a:t>All sites much use the Geometry Board Rejection form in the database if a geometry board is rejected and scrapped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9A96F-A12E-761B-A839-9096E17F3B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CB7B68-2272-274E-9641-914C411DA4B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19010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Bullets copy">
  <a:themeElements>
    <a:clrScheme name="Title &amp; Bullets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Lucida Grande"/>
        <a:ea typeface="ヒラギノ角ゴ ProN W6"/>
        <a:cs typeface="ヒラギノ角ゴ ProN W6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Lucida Grande"/>
        <a:ea typeface="ヒラギノ角ゴ ProN W6"/>
        <a:cs typeface="ヒラギノ角ゴ ProN W6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93940</TotalTime>
  <Pages>0</Pages>
  <Words>488</Words>
  <Characters>0</Characters>
  <Application>Microsoft Macintosh PowerPoint</Application>
  <PresentationFormat>On-screen Show (16:9)</PresentationFormat>
  <Lines>0</Lines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Lucida Grande</vt:lpstr>
      <vt:lpstr>Tahoma</vt:lpstr>
      <vt:lpstr>Wingdings</vt:lpstr>
      <vt:lpstr>Title &amp; Bullets copy</vt:lpstr>
      <vt:lpstr>Title &amp; Bullets</vt:lpstr>
      <vt:lpstr>Custom Design</vt:lpstr>
      <vt:lpstr>APA consortium</vt:lpstr>
      <vt:lpstr>APA cold tests</vt:lpstr>
      <vt:lpstr>Planned activities</vt:lpstr>
      <vt:lpstr>Planned activities</vt:lpstr>
      <vt:lpstr>APA  cold-box expectations</vt:lpstr>
      <vt:lpstr>Updating procedures</vt:lpstr>
      <vt:lpstr>PCBs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evansj</dc:creator>
  <cp:keywords/>
  <dc:description/>
  <cp:lastModifiedBy>Justin Evans</cp:lastModifiedBy>
  <cp:revision>2426</cp:revision>
  <cp:lastPrinted>2021-03-01T20:12:34Z</cp:lastPrinted>
  <dcterms:modified xsi:type="dcterms:W3CDTF">2024-09-29T19:25:19Z</dcterms:modified>
</cp:coreProperties>
</file>