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</p:sldMasterIdLst>
  <p:notesMasterIdLst>
    <p:notesMasterId r:id="rId48"/>
  </p:notesMasterIdLst>
  <p:handoutMasterIdLst>
    <p:handoutMasterId r:id="rId49"/>
  </p:handoutMasterIdLst>
  <p:sldIdLst>
    <p:sldId id="256" r:id="rId6"/>
    <p:sldId id="306" r:id="rId7"/>
    <p:sldId id="413" r:id="rId8"/>
    <p:sldId id="414" r:id="rId9"/>
    <p:sldId id="415" r:id="rId10"/>
    <p:sldId id="416" r:id="rId11"/>
    <p:sldId id="417" r:id="rId12"/>
    <p:sldId id="427" r:id="rId13"/>
    <p:sldId id="421" r:id="rId14"/>
    <p:sldId id="422" r:id="rId15"/>
    <p:sldId id="423" r:id="rId16"/>
    <p:sldId id="424" r:id="rId17"/>
    <p:sldId id="425" r:id="rId18"/>
    <p:sldId id="426" r:id="rId19"/>
    <p:sldId id="257" r:id="rId20"/>
    <p:sldId id="396" r:id="rId21"/>
    <p:sldId id="376" r:id="rId22"/>
    <p:sldId id="369" r:id="rId23"/>
    <p:sldId id="370" r:id="rId24"/>
    <p:sldId id="378" r:id="rId25"/>
    <p:sldId id="372" r:id="rId26"/>
    <p:sldId id="371" r:id="rId27"/>
    <p:sldId id="401" r:id="rId28"/>
    <p:sldId id="403" r:id="rId29"/>
    <p:sldId id="374" r:id="rId30"/>
    <p:sldId id="362" r:id="rId31"/>
    <p:sldId id="392" r:id="rId32"/>
    <p:sldId id="344" r:id="rId33"/>
    <p:sldId id="406" r:id="rId34"/>
    <p:sldId id="405" r:id="rId35"/>
    <p:sldId id="404" r:id="rId36"/>
    <p:sldId id="380" r:id="rId37"/>
    <p:sldId id="408" r:id="rId38"/>
    <p:sldId id="409" r:id="rId39"/>
    <p:sldId id="399" r:id="rId40"/>
    <p:sldId id="411" r:id="rId41"/>
    <p:sldId id="412" r:id="rId42"/>
    <p:sldId id="368" r:id="rId43"/>
    <p:sldId id="311" r:id="rId44"/>
    <p:sldId id="418" r:id="rId45"/>
    <p:sldId id="419" r:id="rId46"/>
    <p:sldId id="420" r:id="rId47"/>
  </p:sldIdLst>
  <p:sldSz cx="9144000" cy="6858000" type="screen4x3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113"/>
    <a:srgbClr val="DE3C10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94658" autoAdjust="0"/>
  </p:normalViewPr>
  <p:slideViewPr>
    <p:cSldViewPr>
      <p:cViewPr>
        <p:scale>
          <a:sx n="70" d="100"/>
          <a:sy n="70" d="100"/>
        </p:scale>
        <p:origin x="-1018" y="-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0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9A8A1AF2-53FD-435A-8DDE-761CF99B9236}" type="datetimeFigureOut">
              <a:rPr lang="en-US" smtClean="0"/>
              <a:pPr/>
              <a:t>4/1/2013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4538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C792DF88-0DD3-43C2-AD13-F597D7644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44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9152" y="0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87326EC8-BB0D-4649-9E0B-BF945452D1BC}" type="datetimeFigureOut">
              <a:rPr lang="en-US" smtClean="0"/>
              <a:t>4/1/2013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17875"/>
            <a:ext cx="7426960" cy="3143250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134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9152" y="6634134"/>
            <a:ext cx="4022937" cy="349250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433ED96E-86AB-4B1E-A4B8-C8A3F8D77F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0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2D937-328C-425C-B2F1-CF2FB30F3A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C134-DE69-4E82-B37D-6D4760319865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26D0-DF3E-4DF1-8615-F99441EC4D88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BB75-DB91-4A09-B751-60407421F9CB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981200"/>
          </a:xfrm>
          <a:ln w="9525"/>
        </p:spPr>
        <p:txBody>
          <a:bodyPr>
            <a:flatTx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2133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62663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1125"/>
            <a:ext cx="57912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629400"/>
            <a:ext cx="4876800" cy="228600"/>
          </a:xfrm>
          <a:ln/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613525"/>
            <a:ext cx="1524000" cy="244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6613525"/>
            <a:ext cx="1066800" cy="24447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1CC83A-8D23-4794-BFA8-A0F8463D23C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66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5334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125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77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203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768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511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91930-5AA4-4DAB-8A17-050680946CA6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550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197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11125"/>
            <a:ext cx="2171700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1125"/>
            <a:ext cx="6362700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565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1125"/>
            <a:ext cx="57912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167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6400800" cy="1981200"/>
          </a:xfrm>
          <a:ln w="9525"/>
        </p:spPr>
        <p:txBody>
          <a:bodyPr>
            <a:flatTx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2133600"/>
          </a:xfrm>
        </p:spPr>
        <p:txBody>
          <a:bodyPr/>
          <a:lstStyle>
            <a:lvl1pPr marL="0" indent="0" algn="ctr">
              <a:buFont typeface="Times" pitchFamily="18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1002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11125"/>
            <a:ext cx="57912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33600" y="6629400"/>
            <a:ext cx="4876800" cy="228600"/>
          </a:xfrm>
          <a:ln/>
        </p:spPr>
        <p:txBody>
          <a:bodyPr/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613525"/>
            <a:ext cx="1524000" cy="24447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6613525"/>
            <a:ext cx="1066800" cy="24447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1CC83A-8D23-4794-BFA8-A0F8463D23C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1723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534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267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060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28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096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F533-592B-4E27-95EF-44663CF30249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783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5394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005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95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11125"/>
            <a:ext cx="2171700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1125"/>
            <a:ext cx="6362700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9006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11125"/>
            <a:ext cx="5791200" cy="955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219200"/>
            <a:ext cx="86868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487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38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56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0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404E-D0DE-4D2C-8815-6011382E0FE2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71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58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41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94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28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6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23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C134-DE69-4E82-B37D-6D47603198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02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91930-5AA4-4DAB-8A17-050680946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95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F533-592B-4E27-95EF-44663CF302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5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6282-DD57-4F94-8421-D25D05D9D902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404E-D0DE-4D2C-8815-6011382E0F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24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36282-DD57-4F94-8421-D25D05D9D9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90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4614-B2FF-4F6C-9719-44074F51D7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37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6F46-DEE4-46E3-8D26-741D39189D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79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A31-CAED-4AD1-B3FD-D7821ADF4C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00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B68D-3719-41F0-8B17-B5B9DF53BD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967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226D0-DF3E-4DF1-8615-F99441EC4D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46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BB75-DB91-4A09-B751-60407421F9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3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4614-B2FF-4F6C-9719-44074F51D7C0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16F46-DEE4-46E3-8D26-741D39189D3F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AA31-CAED-4AD1-B3FD-D7821ADF4C1F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CB68D-3719-41F0-8B17-B5B9DF53BD50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1596-BF5C-45B7-B455-E1E073C1D909}" type="datetime1">
              <a:rPr lang="en-US" smtClean="0"/>
              <a:t>4/1/2013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5B05-EBB7-4B44-80B4-14C580CB300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11125"/>
            <a:ext cx="5791200" cy="955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629400"/>
            <a:ext cx="891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228600" y="6626225"/>
            <a:ext cx="868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9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9pPr>
    </p:titleStyle>
    <p:bodyStyle>
      <a:lvl1pPr marL="173038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Monotype Sorts" pitchFamily="2" charset="2"/>
        <a:buChar char="ü"/>
        <a:defRPr>
          <a:solidFill>
            <a:schemeClr val="tx1"/>
          </a:solidFill>
          <a:latin typeface="+mn-lt"/>
        </a:defRPr>
      </a:lvl2pPr>
      <a:lvl3pPr marL="739775" indent="-10795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3pPr>
      <a:lvl4pPr marL="1143000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Monotype Sorts" pitchFamily="2" charset="2"/>
        <a:buChar char="ü"/>
        <a:defRPr sz="16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686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11125"/>
            <a:ext cx="5791200" cy="9556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629400"/>
            <a:ext cx="891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228600" y="6626225"/>
            <a:ext cx="868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3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/>
  <p:hf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omic Sans MS" pitchFamily="66" charset="0"/>
        </a:defRPr>
      </a:lvl9pPr>
    </p:titleStyle>
    <p:bodyStyle>
      <a:lvl1pPr marL="173038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Monotype Sorts" pitchFamily="2" charset="2"/>
        <a:buChar char="ü"/>
        <a:defRPr>
          <a:solidFill>
            <a:schemeClr val="tx1"/>
          </a:solidFill>
          <a:latin typeface="+mn-lt"/>
        </a:defRPr>
      </a:lvl2pPr>
      <a:lvl3pPr marL="739775" indent="-10795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3pPr>
      <a:lvl4pPr marL="1143000" indent="-1730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Monotype Sorts" pitchFamily="2" charset="2"/>
        <a:buChar char="ü"/>
        <a:defRPr sz="16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0C44-A5F2-45CE-BAC9-59CE7AB6C7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18F8-E4C1-42FF-BB21-3088AD8D50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1596-BF5C-45B7-B455-E1E073C1D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0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OTE Building PMG Report </a:t>
            </a:r>
            <a:br>
              <a:rPr lang="en-US" sz="4000" b="1" dirty="0" smtClean="0"/>
            </a:br>
            <a:r>
              <a:rPr lang="en-US" sz="4000" b="1" dirty="0" smtClean="0"/>
              <a:t>a/o March 25, 2013</a:t>
            </a:r>
            <a:br>
              <a:rPr lang="en-US" sz="4000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80213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ccooper\Desktop\IARC Networking 4_P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9718"/>
            <a:ext cx="8458200" cy="65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1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cooper\Desktop\IARC Networking 4_P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6" y="109021"/>
            <a:ext cx="8733972" cy="674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cooper\Desktop\IARC Networking 4_Page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6286"/>
            <a:ext cx="8630877" cy="66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cooper\Desktop\IARC Networking 4_Page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534401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906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b="1" dirty="0"/>
              <a:t>IASU </a:t>
            </a:r>
            <a:r>
              <a:rPr lang="en-US" sz="4000" b="1" dirty="0" smtClean="0"/>
              <a:t>Update (IGPP)</a:t>
            </a:r>
            <a:endParaRPr lang="en-US" sz="4000" dirty="0" smtClean="0"/>
          </a:p>
          <a:p>
            <a:r>
              <a:rPr lang="en-US" sz="3600" dirty="0" smtClean="0"/>
              <a:t>Phase 2 scope approximately 85% complete. 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4000" b="1" dirty="0" smtClean="0"/>
              <a:t>CDF Coordination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Demolition for 1</a:t>
            </a:r>
            <a:r>
              <a:rPr lang="en-US" sz="3600" baseline="30000" dirty="0" smtClean="0">
                <a:solidFill>
                  <a:prstClr val="black"/>
                </a:solidFill>
              </a:rPr>
              <a:t>st</a:t>
            </a:r>
            <a:r>
              <a:rPr lang="en-US" sz="3600" dirty="0" smtClean="0">
                <a:solidFill>
                  <a:prstClr val="black"/>
                </a:solidFill>
              </a:rPr>
              <a:t> floor OTE/CDF entrance complete.</a:t>
            </a:r>
            <a:endParaRPr lang="en-US" sz="3600" dirty="0">
              <a:solidFill>
                <a:prstClr val="black"/>
              </a:solidFill>
            </a:endParaRPr>
          </a:p>
          <a:p>
            <a:pPr lvl="1"/>
            <a:r>
              <a:rPr lang="en-US" dirty="0" smtClean="0"/>
              <a:t>CDF barrier to remain in place until OTE is environmentally enclosed &amp; CDF protected from all dirt and dust.</a:t>
            </a:r>
            <a:endParaRPr lang="en-US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190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lvl="0"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OTE Project Status: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/>
              <a:t>Shop drawing review </a:t>
            </a:r>
            <a:r>
              <a:rPr lang="en-US" sz="3600" dirty="0" smtClean="0"/>
              <a:t>continues</a:t>
            </a:r>
          </a:p>
          <a:p>
            <a:r>
              <a:rPr lang="en-US" sz="3600" b="1" dirty="0" smtClean="0"/>
              <a:t>More than 235 RFI’s </a:t>
            </a:r>
            <a:r>
              <a:rPr lang="en-US" sz="3600" dirty="0" smtClean="0"/>
              <a:t>rec’d from contractor have been responded to. </a:t>
            </a:r>
          </a:p>
          <a:p>
            <a:r>
              <a:rPr lang="en-US" sz="3600" b="1" dirty="0" smtClean="0"/>
              <a:t>Schedule Oversight </a:t>
            </a:r>
            <a:r>
              <a:rPr lang="en-US" sz="3600" dirty="0" smtClean="0"/>
              <a:t>on-going. Continue to work with contractor to provide coordinated information.</a:t>
            </a:r>
            <a:endParaRPr lang="en-US" sz="3600" dirty="0"/>
          </a:p>
          <a:p>
            <a:r>
              <a:rPr lang="en-US" sz="3600" b="1" dirty="0" smtClean="0"/>
              <a:t>Safety procedures </a:t>
            </a:r>
            <a:r>
              <a:rPr lang="en-US" sz="3600" dirty="0" smtClean="0"/>
              <a:t>continue to be expanded as more subs come onto the project.</a:t>
            </a:r>
          </a:p>
          <a:p>
            <a:r>
              <a:rPr lang="en-US" sz="3600" b="1" dirty="0" smtClean="0"/>
              <a:t>Change Control Board </a:t>
            </a:r>
            <a:r>
              <a:rPr lang="en-US" sz="3600" dirty="0" smtClean="0"/>
              <a:t>reviewing COR 122 for ceiling changes. (Change Request #3).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lvl="0"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OTE Project Status: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LEED procedures &amp; Action Plan implemented.</a:t>
            </a:r>
          </a:p>
          <a:p>
            <a:pPr lvl="1"/>
            <a:r>
              <a:rPr lang="en-US" b="1" dirty="0" smtClean="0"/>
              <a:t>Contractor reporting 99% construction waste has been recycled.</a:t>
            </a:r>
          </a:p>
          <a:p>
            <a:pPr lvl="1"/>
            <a:r>
              <a:rPr lang="en-US" b="1" dirty="0" smtClean="0"/>
              <a:t>On track to meet goal of 20% (by cost) of regionally manufactured materials.</a:t>
            </a:r>
          </a:p>
          <a:p>
            <a:pPr lvl="1"/>
            <a:r>
              <a:rPr lang="en-US" b="1" dirty="0" smtClean="0"/>
              <a:t>On track to meet goal of 20% (by cost) of recycled content in materials used.</a:t>
            </a:r>
          </a:p>
          <a:p>
            <a:pPr lvl="1"/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noFill/>
        </p:spPr>
        <p:txBody>
          <a:bodyPr>
            <a:normAutofit fontScale="90000"/>
          </a:bodyPr>
          <a:lstStyle/>
          <a:p>
            <a:pPr lvl="0" algn="l"/>
            <a:r>
              <a:rPr lang="en-US" b="1" dirty="0" smtClean="0"/>
              <a:t/>
            </a:r>
            <a:br>
              <a:rPr lang="en-US" b="1" dirty="0" smtClean="0"/>
            </a:b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Continue to have 35-45 workers daily.</a:t>
            </a:r>
          </a:p>
          <a:p>
            <a:pPr lvl="1"/>
            <a:r>
              <a:rPr lang="en-US" b="1" dirty="0" smtClean="0"/>
              <a:t>Exterior</a:t>
            </a:r>
            <a:r>
              <a:rPr lang="en-US" dirty="0" smtClean="0"/>
              <a:t> </a:t>
            </a:r>
            <a:r>
              <a:rPr lang="en-US" b="1" dirty="0" smtClean="0"/>
              <a:t>enclosure </a:t>
            </a:r>
          </a:p>
          <a:p>
            <a:pPr lvl="2"/>
            <a:r>
              <a:rPr lang="en-US" dirty="0" smtClean="0"/>
              <a:t>Corrugated Metal Panels - 2</a:t>
            </a:r>
            <a:r>
              <a:rPr lang="en-US" baseline="30000" dirty="0" smtClean="0"/>
              <a:t>nd</a:t>
            </a:r>
            <a:r>
              <a:rPr lang="en-US" dirty="0" smtClean="0"/>
              <a:t> &amp; 3</a:t>
            </a:r>
            <a:r>
              <a:rPr lang="en-US" baseline="30000" dirty="0" smtClean="0"/>
              <a:t>rd</a:t>
            </a:r>
            <a:r>
              <a:rPr lang="en-US" dirty="0" smtClean="0"/>
              <a:t> floor</a:t>
            </a:r>
          </a:p>
          <a:p>
            <a:pPr lvl="2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floor framing started</a:t>
            </a:r>
          </a:p>
          <a:p>
            <a:pPr lvl="1"/>
            <a:r>
              <a:rPr lang="en-US" b="1" dirty="0" smtClean="0"/>
              <a:t>Window</a:t>
            </a:r>
            <a:r>
              <a:rPr lang="en-US" dirty="0" smtClean="0"/>
              <a:t> framing &amp; glazing</a:t>
            </a:r>
          </a:p>
          <a:p>
            <a:pPr lvl="1"/>
            <a:r>
              <a:rPr lang="en-US" b="1" dirty="0" smtClean="0"/>
              <a:t>Roofing</a:t>
            </a:r>
          </a:p>
          <a:p>
            <a:pPr lvl="1"/>
            <a:r>
              <a:rPr lang="en-US" dirty="0" smtClean="0"/>
              <a:t>MEP &amp; FP </a:t>
            </a:r>
            <a:r>
              <a:rPr lang="en-US" b="1" dirty="0" smtClean="0"/>
              <a:t>pipe, raceways &amp; ductwork hanging</a:t>
            </a:r>
          </a:p>
          <a:p>
            <a:pPr lvl="1"/>
            <a:r>
              <a:rPr lang="en-US" b="1" dirty="0" smtClean="0"/>
              <a:t>Stairway</a:t>
            </a:r>
            <a:r>
              <a:rPr lang="en-US" dirty="0" smtClean="0"/>
              <a:t> #1 </a:t>
            </a:r>
          </a:p>
          <a:p>
            <a:pPr lvl="1"/>
            <a:r>
              <a:rPr lang="en-US" dirty="0" smtClean="0"/>
              <a:t>Interior </a:t>
            </a:r>
            <a:r>
              <a:rPr lang="en-US" b="1" dirty="0" smtClean="0"/>
              <a:t>Studs</a:t>
            </a:r>
          </a:p>
          <a:p>
            <a:pPr lvl="1"/>
            <a:r>
              <a:rPr lang="en-US" b="1" dirty="0" smtClean="0"/>
              <a:t>Geothermal</a:t>
            </a:r>
            <a:r>
              <a:rPr lang="en-US" dirty="0" smtClean="0"/>
              <a:t>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3810000" cy="7921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Exterior Enclosure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67" y="1143000"/>
            <a:ext cx="3259502" cy="244462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3769129" cy="28268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0"/>
            <a:ext cx="3581400" cy="2686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42267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3657600" cy="274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67400" y="53340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Enclosure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98" y="240030"/>
            <a:ext cx="3248978" cy="43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696200" cy="990600"/>
          </a:xfrm>
          <a:noFill/>
        </p:spPr>
        <p:txBody>
          <a:bodyPr/>
          <a:lstStyle/>
          <a:p>
            <a:pPr algn="l"/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7010400" cy="4648200"/>
          </a:xfrm>
          <a:noFill/>
        </p:spPr>
        <p:txBody>
          <a:bodyPr>
            <a:normAutofit fontScale="77500" lnSpcReduction="20000"/>
          </a:bodyPr>
          <a:lstStyle/>
          <a:p>
            <a:pPr marL="457200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CDF D&amp;D: </a:t>
            </a:r>
            <a:r>
              <a:rPr lang="en-US" sz="3100" dirty="0" smtClean="0">
                <a:solidFill>
                  <a:schemeClr val="tx1"/>
                </a:solidFill>
              </a:rPr>
              <a:t>C. Cooper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IARC Networking: </a:t>
            </a:r>
            <a:r>
              <a:rPr lang="en-US" sz="3100" dirty="0" smtClean="0">
                <a:solidFill>
                  <a:schemeClr val="tx1"/>
                </a:solidFill>
              </a:rPr>
              <a:t>C. Cooper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tx1"/>
                </a:solidFill>
              </a:rPr>
              <a:t>OTE </a:t>
            </a:r>
            <a:r>
              <a:rPr lang="en-US" sz="4000" dirty="0">
                <a:solidFill>
                  <a:schemeClr val="tx1"/>
                </a:solidFill>
              </a:rPr>
              <a:t>Building </a:t>
            </a:r>
            <a:r>
              <a:rPr lang="en-US" sz="4000" dirty="0" smtClean="0">
                <a:solidFill>
                  <a:schemeClr val="tx1"/>
                </a:solidFill>
              </a:rPr>
              <a:t>Project: </a:t>
            </a:r>
            <a:r>
              <a:rPr lang="en-US" sz="3100" dirty="0" smtClean="0">
                <a:solidFill>
                  <a:schemeClr val="tx1"/>
                </a:solidFill>
              </a:rPr>
              <a:t>R. Merchut</a:t>
            </a:r>
            <a:endParaRPr lang="en-US" sz="4000" dirty="0" smtClean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Coordination</a:t>
            </a:r>
            <a:endParaRPr lang="en-US" sz="3200" dirty="0">
              <a:solidFill>
                <a:schemeClr val="tx1"/>
              </a:solidFill>
            </a:endParaRPr>
          </a:p>
          <a:p>
            <a:pPr marL="914400" lvl="1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State </a:t>
            </a:r>
            <a:r>
              <a:rPr lang="en-US" sz="3600" dirty="0">
                <a:solidFill>
                  <a:schemeClr val="tx1"/>
                </a:solidFill>
              </a:rPr>
              <a:t>Activities</a:t>
            </a:r>
          </a:p>
          <a:p>
            <a:pPr marL="914400" lvl="1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Schedule </a:t>
            </a:r>
          </a:p>
          <a:p>
            <a:pPr marL="914400" lvl="1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Fiscal</a:t>
            </a:r>
          </a:p>
          <a:p>
            <a:pPr marL="914400" lvl="1" indent="-457200" algn="l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Summary Action Items</a:t>
            </a:r>
          </a:p>
          <a:p>
            <a:pPr marL="457200" indent="-457200" algn="l">
              <a:spcBef>
                <a:spcPts val="2400"/>
              </a:spcBef>
              <a:buFont typeface="Arial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2400"/>
              </a:spcBef>
              <a:buFont typeface="Arial" pitchFamily="34" charset="0"/>
              <a:buChar char="•"/>
            </a:pP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25450"/>
            <a:ext cx="4216398" cy="3162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6599" y="42779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Roofing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99" y="1066800"/>
            <a:ext cx="4631266" cy="347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76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4064000" cy="304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94710"/>
            <a:ext cx="4334934" cy="3251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685800"/>
            <a:ext cx="2819400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West Elevator &amp; Stair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05200"/>
            <a:ext cx="3484880" cy="2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7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327"/>
            <a:ext cx="3962765" cy="2972073"/>
          </a:xfrm>
        </p:spPr>
      </p:pic>
      <p:sp>
        <p:nvSpPr>
          <p:cNvPr id="3" name="TextBox 2"/>
          <p:cNvSpPr txBox="1"/>
          <p:nvPr/>
        </p:nvSpPr>
        <p:spPr>
          <a:xfrm>
            <a:off x="4648200" y="838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2-hour wall at CDF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7" y="685800"/>
            <a:ext cx="3941233" cy="2955925"/>
          </a:xfrm>
        </p:spPr>
      </p:pic>
      <p:sp>
        <p:nvSpPr>
          <p:cNvPr id="6" name="TextBox 5"/>
          <p:cNvSpPr txBox="1"/>
          <p:nvPr/>
        </p:nvSpPr>
        <p:spPr>
          <a:xfrm>
            <a:off x="5821680" y="509575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floor Conference Rm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7560"/>
            <a:ext cx="3855561" cy="2891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6324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East Stair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53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4223703"/>
            <a:ext cx="3810000" cy="7921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MEP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2" y="457200"/>
            <a:ext cx="3759200" cy="28194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" y="457200"/>
            <a:ext cx="3661410" cy="27460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42926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0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3810000" cy="7921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Geothermal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3657600" cy="27432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759200" cy="2819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51860"/>
            <a:ext cx="2414587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Two Week Look </a:t>
            </a:r>
            <a:r>
              <a:rPr lang="en-US" b="1" dirty="0"/>
              <a:t>A</a:t>
            </a:r>
            <a:r>
              <a:rPr lang="en-US" b="1" dirty="0" smtClean="0"/>
              <a:t>head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 smtClean="0"/>
              <a:t>Roofing on high &amp; low roof</a:t>
            </a:r>
            <a:r>
              <a:rPr lang="en-US" sz="4000" b="1" dirty="0"/>
              <a:t>s</a:t>
            </a:r>
            <a:endParaRPr lang="en-US" sz="4000" b="1" dirty="0" smtClean="0"/>
          </a:p>
          <a:p>
            <a:r>
              <a:rPr lang="en-US" sz="4000" b="1" dirty="0" smtClean="0"/>
              <a:t>Curtain wall framing.</a:t>
            </a:r>
          </a:p>
          <a:p>
            <a:r>
              <a:rPr lang="en-US" sz="4000" b="1" dirty="0" smtClean="0"/>
              <a:t>Exterior panels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&amp; 3</a:t>
            </a:r>
            <a:r>
              <a:rPr lang="en-US" sz="4000" b="1" baseline="30000" dirty="0" smtClean="0"/>
              <a:t>rd</a:t>
            </a:r>
            <a:r>
              <a:rPr lang="en-US" sz="4000" b="1" dirty="0" smtClean="0"/>
              <a:t> floor.</a:t>
            </a:r>
          </a:p>
          <a:p>
            <a:r>
              <a:rPr lang="en-US" sz="4000" b="1" dirty="0" smtClean="0"/>
              <a:t>Glass installation 2</a:t>
            </a:r>
            <a:r>
              <a:rPr lang="en-US" sz="4000" b="1" baseline="30000" dirty="0" smtClean="0"/>
              <a:t>nd</a:t>
            </a:r>
            <a:r>
              <a:rPr lang="en-US" sz="4000" b="1" dirty="0" smtClean="0"/>
              <a:t> &amp; 3</a:t>
            </a:r>
            <a:r>
              <a:rPr lang="en-US" sz="4000" b="1" baseline="30000" dirty="0" smtClean="0"/>
              <a:t>rd</a:t>
            </a:r>
            <a:r>
              <a:rPr lang="en-US" sz="4000" b="1" dirty="0" smtClean="0"/>
              <a:t> floor ribbon windows.</a:t>
            </a:r>
          </a:p>
          <a:p>
            <a:r>
              <a:rPr lang="en-US" sz="4000" b="1" dirty="0" smtClean="0"/>
              <a:t>MEP, FP equipment &amp; pipe runs</a:t>
            </a:r>
          </a:p>
          <a:p>
            <a:r>
              <a:rPr lang="en-US" sz="4000" b="1" dirty="0" smtClean="0"/>
              <a:t>1</a:t>
            </a:r>
            <a:r>
              <a:rPr lang="en-US" sz="4000" b="1" baseline="30000" dirty="0" smtClean="0"/>
              <a:t>st</a:t>
            </a:r>
            <a:r>
              <a:rPr lang="en-US" sz="4000" b="1" dirty="0" smtClean="0"/>
              <a:t> floor enclosure</a:t>
            </a:r>
          </a:p>
          <a:p>
            <a:r>
              <a:rPr lang="en-US" sz="4000" b="1" dirty="0" smtClean="0"/>
              <a:t>West Stair</a:t>
            </a:r>
          </a:p>
          <a:p>
            <a:r>
              <a:rPr lang="en-US" sz="4000" b="1" dirty="0" smtClean="0"/>
              <a:t>Geothermal</a:t>
            </a:r>
          </a:p>
          <a:p>
            <a:pPr marL="5715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7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State DCEO Activities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DCEO</a:t>
            </a:r>
            <a:r>
              <a:rPr lang="en-US" sz="3600" dirty="0" smtClean="0"/>
              <a:t> </a:t>
            </a:r>
            <a:r>
              <a:rPr lang="en-US" sz="3600" b="1" dirty="0" smtClean="0"/>
              <a:t>quarterly report to State due 3/29/13 for quarter ending 2/28/13.</a:t>
            </a:r>
          </a:p>
          <a:p>
            <a:r>
              <a:rPr lang="en-US" sz="3600" b="1" dirty="0" smtClean="0"/>
              <a:t>Project on schedule for grants to be 100% costed by 5/31/14 grant requirement.</a:t>
            </a:r>
          </a:p>
          <a:p>
            <a:endParaRPr lang="en-US" sz="3600" b="1" dirty="0"/>
          </a:p>
          <a:p>
            <a:endParaRPr lang="en-US" sz="3600" b="1" dirty="0" smtClean="0"/>
          </a:p>
          <a:p>
            <a:endParaRPr lang="en-US" sz="36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7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Schedule Adjustments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requested schedule adjustments.</a:t>
            </a:r>
          </a:p>
          <a:p>
            <a:pPr lvl="1"/>
            <a:r>
              <a:rPr lang="en-US" dirty="0" smtClean="0"/>
              <a:t>MS 1 </a:t>
            </a:r>
            <a:r>
              <a:rPr lang="en-US" dirty="0" err="1" smtClean="0"/>
              <a:t>Bldg</a:t>
            </a:r>
            <a:r>
              <a:rPr lang="en-US" dirty="0" smtClean="0"/>
              <a:t> Shell Complete:           </a:t>
            </a:r>
            <a:r>
              <a:rPr lang="en-US" dirty="0" smtClean="0"/>
              <a:t>5/9/13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MS 2 Substantial Completion:   11/5/13</a:t>
            </a:r>
          </a:p>
          <a:p>
            <a:pPr lvl="2"/>
            <a:r>
              <a:rPr lang="en-US" dirty="0" smtClean="0"/>
              <a:t>(Project is fully costed at MS 2, retention remains)</a:t>
            </a:r>
            <a:endParaRPr lang="en-US" dirty="0"/>
          </a:p>
          <a:p>
            <a:pPr lvl="1"/>
            <a:r>
              <a:rPr lang="en-US" b="1" dirty="0" smtClean="0"/>
              <a:t>MS 3, Project Complete</a:t>
            </a:r>
            <a:r>
              <a:rPr lang="en-US" dirty="0" smtClean="0"/>
              <a:t>:            </a:t>
            </a:r>
            <a:r>
              <a:rPr lang="en-US" b="1" dirty="0" smtClean="0"/>
              <a:t>1/29/14</a:t>
            </a:r>
          </a:p>
          <a:p>
            <a:pPr lvl="1"/>
            <a:endParaRPr lang="en-US" b="1" dirty="0"/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*No cost COR 151 rec’s </a:t>
            </a:r>
            <a:r>
              <a:rPr lang="en-US" b="1" smtClean="0">
                <a:solidFill>
                  <a:srgbClr val="FF0000"/>
                </a:solidFill>
              </a:rPr>
              <a:t>from BMC to </a:t>
            </a:r>
            <a:r>
              <a:rPr lang="en-US" b="1" dirty="0" smtClean="0">
                <a:solidFill>
                  <a:srgbClr val="FF0000"/>
                </a:solidFill>
              </a:rPr>
              <a:t>extend MS-1 only to 6/19/13 under review.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BMC Schedule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3525" r="2754" b="4566"/>
          <a:stretch/>
        </p:blipFill>
        <p:spPr>
          <a:xfrm>
            <a:off x="685800" y="914400"/>
            <a:ext cx="7503880" cy="5660571"/>
          </a:xfrm>
        </p:spPr>
      </p:pic>
    </p:spTree>
    <p:extLst>
      <p:ext uri="{BB962C8B-B14F-4D97-AF65-F5344CB8AC3E}">
        <p14:creationId xmlns:p14="http://schemas.microsoft.com/office/powerpoint/2010/main" val="21188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Schedule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3709" r="3012" b="4667"/>
          <a:stretch/>
        </p:blipFill>
        <p:spPr>
          <a:xfrm>
            <a:off x="685800" y="990600"/>
            <a:ext cx="7347858" cy="5566205"/>
          </a:xfrm>
        </p:spPr>
      </p:pic>
      <p:sp>
        <p:nvSpPr>
          <p:cNvPr id="3" name="Left Arrow 2"/>
          <p:cNvSpPr/>
          <p:nvPr/>
        </p:nvSpPr>
        <p:spPr>
          <a:xfrm>
            <a:off x="3790230" y="3959311"/>
            <a:ext cx="762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92701" y="4038600"/>
            <a:ext cx="762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1125"/>
            <a:ext cx="8077200" cy="955675"/>
          </a:xfrm>
        </p:spPr>
        <p:txBody>
          <a:bodyPr/>
          <a:lstStyle/>
          <a:p>
            <a:r>
              <a:rPr lang="en-US" dirty="0" smtClean="0"/>
              <a:t>CDF Decommissioning and Preservation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 Preserve CDF assets so they can potentially be used by ORKA</a:t>
            </a:r>
          </a:p>
          <a:p>
            <a:pPr lvl="1"/>
            <a:r>
              <a:rPr lang="en-US" dirty="0" smtClean="0"/>
              <a:t>Solenoid</a:t>
            </a:r>
          </a:p>
          <a:p>
            <a:pPr lvl="1"/>
            <a:r>
              <a:rPr lang="en-US" dirty="0" smtClean="0"/>
              <a:t>Mechanical systems</a:t>
            </a:r>
          </a:p>
          <a:p>
            <a:pPr lvl="1"/>
            <a:r>
              <a:rPr lang="en-US" dirty="0" smtClean="0"/>
              <a:t>Electrical infrastructure</a:t>
            </a:r>
          </a:p>
          <a:p>
            <a:r>
              <a:rPr lang="en-US" dirty="0" smtClean="0"/>
              <a:t>Scope of work</a:t>
            </a:r>
          </a:p>
          <a:p>
            <a:pPr lvl="1"/>
            <a:r>
              <a:rPr lang="en-US" dirty="0" smtClean="0"/>
              <a:t>Remove tracking detectors and plug EM calorimeters</a:t>
            </a:r>
          </a:p>
          <a:p>
            <a:pPr lvl="1"/>
            <a:r>
              <a:rPr lang="en-US" dirty="0" smtClean="0"/>
              <a:t>Remove electronics and cabling</a:t>
            </a:r>
          </a:p>
          <a:p>
            <a:pPr lvl="1"/>
            <a:r>
              <a:rPr lang="en-US" dirty="0" smtClean="0"/>
              <a:t>Dismantle external </a:t>
            </a:r>
            <a:r>
              <a:rPr lang="en-US" dirty="0" err="1" smtClean="0"/>
              <a:t>muon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Return central spectrometer to collision hall to be ready for modification for future uses</a:t>
            </a:r>
          </a:p>
          <a:p>
            <a:r>
              <a:rPr lang="en-US" dirty="0" smtClean="0"/>
              <a:t>Boundary conditions</a:t>
            </a:r>
          </a:p>
          <a:p>
            <a:pPr lvl="1"/>
            <a:r>
              <a:rPr lang="en-US" dirty="0" smtClean="0"/>
              <a:t>Must be compatible with IARC</a:t>
            </a:r>
          </a:p>
          <a:p>
            <a:pPr lvl="2"/>
            <a:r>
              <a:rPr lang="en-US" dirty="0" smtClean="0"/>
              <a:t>Coordinate future building needs</a:t>
            </a:r>
          </a:p>
          <a:p>
            <a:pPr lvl="2"/>
            <a:r>
              <a:rPr lang="en-US" dirty="0" smtClean="0"/>
              <a:t>Complete work before beneficial occupancy</a:t>
            </a:r>
          </a:p>
          <a:p>
            <a:pPr lvl="3"/>
            <a:r>
              <a:rPr lang="en-US" dirty="0" smtClean="0"/>
              <a:t>End of CY14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974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Schedule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3952" r="3215" b="4712"/>
          <a:stretch/>
        </p:blipFill>
        <p:spPr>
          <a:xfrm>
            <a:off x="533400" y="990600"/>
            <a:ext cx="7478486" cy="5647021"/>
          </a:xfrm>
        </p:spPr>
      </p:pic>
      <p:sp>
        <p:nvSpPr>
          <p:cNvPr id="5" name="Left Arrow 4"/>
          <p:cNvSpPr/>
          <p:nvPr/>
        </p:nvSpPr>
        <p:spPr>
          <a:xfrm>
            <a:off x="3723588" y="2384196"/>
            <a:ext cx="762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23588" y="2476500"/>
            <a:ext cx="762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723588" y="4255024"/>
            <a:ext cx="762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723588" y="4343400"/>
            <a:ext cx="762000" cy="762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9445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Tracking Milestones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1" y="1722228"/>
            <a:ext cx="8283354" cy="4175543"/>
          </a:xfrm>
        </p:spPr>
      </p:pic>
      <p:sp>
        <p:nvSpPr>
          <p:cNvPr id="3" name="TextBox 2"/>
          <p:cNvSpPr txBox="1"/>
          <p:nvPr/>
        </p:nvSpPr>
        <p:spPr>
          <a:xfrm>
            <a:off x="3124200" y="63246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</a:t>
            </a:r>
            <a:r>
              <a:rPr lang="en-US" dirty="0"/>
              <a:t>is fully costed at MS 2, retention </a:t>
            </a:r>
            <a:r>
              <a:rPr lang="en-US" dirty="0" smtClean="0"/>
              <a:t>remains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3831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BMC Construction BCWS &amp; ACWP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524000"/>
            <a:ext cx="7099705" cy="37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7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092" y="1675150"/>
            <a:ext cx="8497816" cy="50813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351479" y="402077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BMC Monthly Costing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986852"/>
            <a:ext cx="442155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Monthly Average to date: </a:t>
            </a:r>
            <a:r>
              <a:rPr lang="en-US" sz="1400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$996,215</a:t>
            </a:r>
            <a:endParaRPr lang="en-US" sz="1400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  <a:p>
            <a:r>
              <a:rPr lang="en-US" sz="1400" dirty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Required Monthly Average to complete: </a:t>
            </a:r>
            <a:r>
              <a:rPr lang="en-US" sz="1400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$1,066,000</a:t>
            </a:r>
            <a:endParaRPr lang="en-US" sz="1400" dirty="0">
              <a:ln w="952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1" y="2986252"/>
            <a:ext cx="7391400" cy="373718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601 TSR Budget Balance</a:t>
            </a:r>
          </a:p>
          <a:p>
            <a:r>
              <a:rPr lang="en-US" sz="2800" b="1" dirty="0" smtClean="0"/>
              <a:t>ALL </a:t>
            </a:r>
            <a:r>
              <a:rPr lang="en-US" sz="2800" b="1" u="sng" dirty="0" smtClean="0"/>
              <a:t>Grant</a:t>
            </a:r>
            <a:r>
              <a:rPr lang="en-US" sz="2800" b="1" dirty="0" smtClean="0"/>
              <a:t> Costing w/ BMC Projection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33" y="1295400"/>
            <a:ext cx="6662533" cy="1679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38100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NOTE: $1.8M BMC Feb pay request was not processed by end of month.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4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Financial </a:t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561854" cy="4199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893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Financial </a:t>
            </a:r>
            <a:r>
              <a:rPr lang="en-US" sz="4000" b="1" dirty="0" smtClean="0"/>
              <a:t>– Estimated at Completion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8538039" cy="5486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Financial – Available Contingency</a:t>
            </a:r>
            <a:r>
              <a:rPr lang="en-US" sz="4000" b="1" dirty="0"/>
              <a:t/>
            </a:r>
            <a:br>
              <a:rPr lang="en-US" sz="4000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84229"/>
            <a:ext cx="6690877" cy="509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86543" y="3348335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Feb ’13:</a:t>
            </a:r>
          </a:p>
          <a:p>
            <a:r>
              <a:rPr lang="en-US" b="1" dirty="0" smtClean="0"/>
              <a:t>48% based on Cost</a:t>
            </a:r>
          </a:p>
          <a:p>
            <a:r>
              <a:rPr lang="en-US" b="1" dirty="0" smtClean="0"/>
              <a:t>50% based on Time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615366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(Does not include IGPP)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014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Contingency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dirty="0"/>
              <a:t>Sources available to fund change orders: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IGPP;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strike="sngStrike" dirty="0"/>
              <a:t>De-scope from anticipated T&amp;M work</a:t>
            </a:r>
            <a:r>
              <a:rPr lang="en-US" strike="sngStrike" dirty="0" smtClean="0"/>
              <a:t>;</a:t>
            </a:r>
          </a:p>
          <a:p>
            <a:pPr lvl="1">
              <a:spcBef>
                <a:spcPts val="600"/>
              </a:spcBef>
            </a:pPr>
            <a:r>
              <a:rPr lang="en-US" strike="sngStrike" dirty="0" smtClean="0"/>
              <a:t>De-scope </a:t>
            </a:r>
            <a:r>
              <a:rPr lang="en-US" strike="sngStrike" dirty="0"/>
              <a:t>from A/E support work;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DOE </a:t>
            </a:r>
            <a:r>
              <a:rPr lang="en-US" b="1" dirty="0" smtClean="0"/>
              <a:t>backstop (GPP Outfitting project)</a:t>
            </a:r>
            <a:r>
              <a:rPr lang="en-US" dirty="0" smtClean="0"/>
              <a:t>;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strike="sngStrike" dirty="0"/>
              <a:t>De-scope from main construction work (will not recover all funds</a:t>
            </a:r>
            <a:r>
              <a:rPr lang="en-US" strike="sngStrike" dirty="0" smtClean="0"/>
              <a:t>);</a:t>
            </a:r>
          </a:p>
          <a:p>
            <a:pPr lvl="1">
              <a:spcBef>
                <a:spcPts val="600"/>
              </a:spcBef>
            </a:pPr>
            <a:r>
              <a:rPr lang="en-US" b="1" dirty="0" smtClean="0"/>
              <a:t>Value engineering main construction 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/>
              <a:t>Summary Action Items</a:t>
            </a:r>
            <a:endParaRPr lang="en-US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001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Continue</a:t>
            </a:r>
            <a:r>
              <a:rPr lang="en-US" sz="3600" b="1" dirty="0" smtClean="0"/>
              <a:t> shop drawing &amp; change order review, RFI responses</a:t>
            </a:r>
          </a:p>
          <a:p>
            <a:r>
              <a:rPr lang="en-US" sz="3600" b="1" dirty="0" smtClean="0"/>
              <a:t>Continue construction coordination</a:t>
            </a:r>
            <a:r>
              <a:rPr lang="en-US" sz="3600" b="1" dirty="0"/>
              <a:t> </a:t>
            </a:r>
            <a:r>
              <a:rPr lang="en-US" sz="3600" b="1" dirty="0" smtClean="0"/>
              <a:t>&amp; oversight. </a:t>
            </a:r>
          </a:p>
          <a:p>
            <a:r>
              <a:rPr lang="en-US" sz="3600" b="1" dirty="0" smtClean="0"/>
              <a:t>Continue schedule oversight</a:t>
            </a:r>
          </a:p>
          <a:p>
            <a:r>
              <a:rPr lang="en-US" sz="3600" dirty="0" smtClean="0"/>
              <a:t>Initiate </a:t>
            </a:r>
            <a:r>
              <a:rPr lang="en-US" sz="3600" b="1" dirty="0" smtClean="0"/>
              <a:t>plan</a:t>
            </a:r>
            <a:r>
              <a:rPr lang="en-US" sz="3600" dirty="0" smtClean="0"/>
              <a:t> for engineering </a:t>
            </a:r>
            <a:r>
              <a:rPr lang="en-US" sz="3600" dirty="0"/>
              <a:t>design </a:t>
            </a:r>
            <a:r>
              <a:rPr lang="en-US" sz="3600" b="1" dirty="0" smtClean="0"/>
              <a:t>Outfitting GPP.</a:t>
            </a:r>
          </a:p>
          <a:p>
            <a:r>
              <a:rPr lang="en-US" sz="3600" b="1" dirty="0" smtClean="0"/>
              <a:t>Continue discussions with CD for </a:t>
            </a:r>
            <a:r>
              <a:rPr lang="en-US" sz="3600" dirty="0" smtClean="0"/>
              <a:t>VoIP</a:t>
            </a:r>
            <a:r>
              <a:rPr lang="en-US" sz="3600" dirty="0"/>
              <a:t>, </a:t>
            </a:r>
            <a:r>
              <a:rPr lang="en-US" sz="3600" dirty="0" smtClean="0"/>
              <a:t>networking</a:t>
            </a:r>
            <a:r>
              <a:rPr lang="en-US" sz="3600" dirty="0"/>
              <a:t>.</a:t>
            </a:r>
            <a:r>
              <a:rPr lang="en-US" sz="3600" dirty="0" smtClean="0"/>
              <a:t> </a:t>
            </a:r>
            <a:endParaRPr lang="en-US" sz="3600" dirty="0"/>
          </a:p>
          <a:p>
            <a:endParaRPr lang="en-US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239000" cy="762000"/>
          </a:xfrm>
        </p:spPr>
        <p:txBody>
          <a:bodyPr/>
          <a:lstStyle/>
          <a:p>
            <a:r>
              <a:rPr lang="en-US" dirty="0" smtClean="0"/>
              <a:t>CDF Decommissioning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6172200" cy="5562600"/>
          </a:xfrm>
        </p:spPr>
        <p:txBody>
          <a:bodyPr/>
          <a:lstStyle/>
          <a:p>
            <a:r>
              <a:rPr lang="en-US" dirty="0" smtClean="0"/>
              <a:t>Ready for heavy lifting</a:t>
            </a:r>
          </a:p>
          <a:p>
            <a:pPr lvl="1"/>
            <a:r>
              <a:rPr lang="en-US" dirty="0" err="1" smtClean="0"/>
              <a:t>NOvA</a:t>
            </a:r>
            <a:r>
              <a:rPr lang="en-US" dirty="0" smtClean="0"/>
              <a:t> FHEP removed in February</a:t>
            </a:r>
          </a:p>
          <a:p>
            <a:pPr lvl="1"/>
            <a:r>
              <a:rPr lang="en-US" dirty="0" smtClean="0"/>
              <a:t>Assembly hall cleanup is complete</a:t>
            </a:r>
          </a:p>
          <a:p>
            <a:pPr lvl="2"/>
            <a:r>
              <a:rPr lang="en-US" dirty="0" smtClean="0"/>
              <a:t>CDF display items moved to storage</a:t>
            </a:r>
          </a:p>
          <a:p>
            <a:pPr lvl="2"/>
            <a:r>
              <a:rPr lang="en-US" dirty="0" err="1" smtClean="0"/>
              <a:t>NOvA</a:t>
            </a:r>
            <a:r>
              <a:rPr lang="en-US" dirty="0" smtClean="0"/>
              <a:t> near detector factory on east side</a:t>
            </a:r>
          </a:p>
          <a:p>
            <a:pPr lvl="1"/>
            <a:r>
              <a:rPr lang="en-US" dirty="0" smtClean="0"/>
              <a:t>Ready to open 1200 ton shield door</a:t>
            </a:r>
          </a:p>
          <a:p>
            <a:r>
              <a:rPr lang="en-US" dirty="0" smtClean="0"/>
              <a:t>Rate limiting factor is availability of labor</a:t>
            </a:r>
          </a:p>
          <a:p>
            <a:pPr lvl="1"/>
            <a:r>
              <a:rPr lang="en-US" dirty="0" smtClean="0"/>
              <a:t>PPD Mechanical Group is oversubscribed</a:t>
            </a:r>
          </a:p>
          <a:p>
            <a:pPr lvl="2"/>
            <a:r>
              <a:rPr lang="en-US" dirty="0" smtClean="0"/>
              <a:t>Rigging group working on </a:t>
            </a:r>
            <a:r>
              <a:rPr lang="en-US" dirty="0" err="1" smtClean="0"/>
              <a:t>MicroBoone</a:t>
            </a:r>
            <a:endParaRPr lang="en-US" dirty="0" smtClean="0"/>
          </a:p>
          <a:p>
            <a:pPr lvl="2"/>
            <a:r>
              <a:rPr lang="en-US" dirty="0" smtClean="0"/>
              <a:t>Techs on various IF projects</a:t>
            </a:r>
          </a:p>
          <a:p>
            <a:pPr lvl="1"/>
            <a:r>
              <a:rPr lang="en-US" dirty="0" smtClean="0"/>
              <a:t>POs placed for contract techs and riggers</a:t>
            </a:r>
          </a:p>
          <a:p>
            <a:pPr lvl="2"/>
            <a:r>
              <a:rPr lang="en-US" dirty="0" smtClean="0"/>
              <a:t>$200k M&amp;S allocated</a:t>
            </a:r>
          </a:p>
          <a:p>
            <a:pPr lvl="3"/>
            <a:r>
              <a:rPr lang="en-US" dirty="0" smtClean="0"/>
              <a:t>Includes $100k from buybacks and           cancelled display project POs</a:t>
            </a:r>
          </a:p>
          <a:p>
            <a:r>
              <a:rPr lang="en-US" dirty="0" smtClean="0"/>
              <a:t>Getting estimates for </a:t>
            </a:r>
            <a:r>
              <a:rPr lang="en-US" dirty="0" err="1" smtClean="0"/>
              <a:t>muon</a:t>
            </a:r>
            <a:r>
              <a:rPr lang="en-US" dirty="0" smtClean="0"/>
              <a:t> wall demolition</a:t>
            </a:r>
          </a:p>
          <a:p>
            <a:pPr lvl="1"/>
            <a:r>
              <a:rPr lang="en-US" dirty="0" smtClean="0"/>
              <a:t>LBNE interested in steel for shielding</a:t>
            </a:r>
          </a:p>
          <a:p>
            <a:pPr lvl="1"/>
            <a:r>
              <a:rPr lang="en-US" dirty="0" smtClean="0"/>
              <a:t>Circulating draft Statement of Work for comments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3233764" cy="193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09854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99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0"/>
            <a:ext cx="5791200" cy="1336675"/>
          </a:xfrm>
        </p:spPr>
        <p:txBody>
          <a:bodyPr/>
          <a:lstStyle/>
          <a:p>
            <a:r>
              <a:rPr lang="en-US" sz="8000" dirty="0" smtClean="0"/>
              <a:t>Backup</a:t>
            </a:r>
            <a:endParaRPr lang="en-US" sz="8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411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CDF Layout</a:t>
            </a:r>
            <a:endParaRPr lang="en-US" dirty="0"/>
          </a:p>
        </p:txBody>
      </p:sp>
      <p:pic>
        <p:nvPicPr>
          <p:cNvPr id="7" name="Content Placeholder 6" descr="CDF collision and assembly hall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784" t="12121" r="26470" b="48485"/>
          <a:stretch>
            <a:fillRect/>
          </a:stretch>
        </p:blipFill>
        <p:spPr>
          <a:xfrm>
            <a:off x="1066800" y="990600"/>
            <a:ext cx="6705600" cy="54483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402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3233764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6-Point Star 14"/>
          <p:cNvSpPr/>
          <p:nvPr/>
        </p:nvSpPr>
        <p:spPr>
          <a:xfrm>
            <a:off x="7239000" y="4114800"/>
            <a:ext cx="1600200" cy="76200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791200" cy="955675"/>
          </a:xfrm>
        </p:spPr>
        <p:txBody>
          <a:bodyPr/>
          <a:lstStyle/>
          <a:p>
            <a:r>
              <a:rPr lang="en-US" dirty="0" smtClean="0"/>
              <a:t>CDF Decommissioning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839200" cy="5334000"/>
          </a:xfrm>
        </p:spPr>
        <p:txBody>
          <a:bodyPr/>
          <a:lstStyle/>
          <a:p>
            <a:r>
              <a:rPr lang="en-US" dirty="0" smtClean="0"/>
              <a:t>FY13</a:t>
            </a:r>
          </a:p>
          <a:p>
            <a:pPr lvl="1"/>
            <a:r>
              <a:rPr lang="en-US" dirty="0" smtClean="0"/>
              <a:t>Move north </a:t>
            </a:r>
            <a:r>
              <a:rPr lang="en-US" dirty="0" err="1" smtClean="0"/>
              <a:t>muon</a:t>
            </a:r>
            <a:r>
              <a:rPr lang="en-US" dirty="0" smtClean="0"/>
              <a:t> wall and central detector to assembly pit</a:t>
            </a:r>
          </a:p>
          <a:p>
            <a:pPr lvl="1"/>
            <a:r>
              <a:rPr lang="en-US" dirty="0" smtClean="0"/>
              <a:t>Remove tracker</a:t>
            </a:r>
          </a:p>
          <a:p>
            <a:pPr lvl="1"/>
            <a:r>
              <a:rPr lang="en-US" dirty="0" smtClean="0"/>
              <a:t>$200k budget is just enough based on planning exercise</a:t>
            </a:r>
          </a:p>
          <a:p>
            <a:pPr lvl="2"/>
            <a:r>
              <a:rPr lang="en-US" dirty="0" smtClean="0"/>
              <a:t>This is base labor from estimate, i.e. </a:t>
            </a:r>
            <a:r>
              <a:rPr lang="en-US" dirty="0" smtClean="0">
                <a:solidFill>
                  <a:srgbClr val="FF0000"/>
                </a:solidFill>
              </a:rPr>
              <a:t>zero contingency </a:t>
            </a:r>
          </a:p>
          <a:p>
            <a:pPr lvl="1"/>
            <a:r>
              <a:rPr lang="en-US" dirty="0" smtClean="0"/>
              <a:t>Use summer labor to strip cables, electronics, etc.</a:t>
            </a:r>
          </a:p>
          <a:p>
            <a:pPr lvl="1"/>
            <a:r>
              <a:rPr lang="en-US" dirty="0" smtClean="0"/>
              <a:t>Recover </a:t>
            </a:r>
            <a:r>
              <a:rPr lang="en-US" dirty="0" err="1" smtClean="0"/>
              <a:t>scintillators</a:t>
            </a:r>
            <a:r>
              <a:rPr lang="en-US" dirty="0" smtClean="0"/>
              <a:t>, PMTs for IF experiments</a:t>
            </a:r>
          </a:p>
          <a:p>
            <a:pPr lvl="1"/>
            <a:r>
              <a:rPr lang="en-US" dirty="0" smtClean="0"/>
              <a:t>Can start </a:t>
            </a:r>
            <a:r>
              <a:rPr lang="en-US" dirty="0" err="1" smtClean="0"/>
              <a:t>muon</a:t>
            </a:r>
            <a:r>
              <a:rPr lang="en-US" dirty="0" smtClean="0"/>
              <a:t> wall demolition if other funds are available</a:t>
            </a:r>
          </a:p>
          <a:p>
            <a:r>
              <a:rPr lang="en-US" dirty="0" smtClean="0"/>
              <a:t>FY14</a:t>
            </a:r>
          </a:p>
          <a:p>
            <a:pPr lvl="1"/>
            <a:r>
              <a:rPr lang="en-US" dirty="0" smtClean="0"/>
              <a:t>Remove cable bridge</a:t>
            </a:r>
          </a:p>
          <a:p>
            <a:pPr lvl="1"/>
            <a:r>
              <a:rPr lang="en-US" dirty="0" smtClean="0"/>
              <a:t>Demolish CMX arches</a:t>
            </a:r>
          </a:p>
          <a:p>
            <a:pPr lvl="1"/>
            <a:r>
              <a:rPr lang="en-US" dirty="0" smtClean="0"/>
              <a:t>Demolish </a:t>
            </a:r>
            <a:r>
              <a:rPr lang="en-US" dirty="0" err="1" smtClean="0"/>
              <a:t>muon</a:t>
            </a:r>
            <a:r>
              <a:rPr lang="en-US" dirty="0" smtClean="0"/>
              <a:t> walls</a:t>
            </a:r>
          </a:p>
          <a:p>
            <a:pPr lvl="2"/>
            <a:r>
              <a:rPr lang="en-US" dirty="0" smtClean="0"/>
              <a:t>Move to assembly pit if funds insufficient</a:t>
            </a:r>
          </a:p>
          <a:p>
            <a:pPr lvl="1"/>
            <a:r>
              <a:rPr lang="en-US" dirty="0" smtClean="0"/>
              <a:t>Return spectrometer to collision hall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81800" y="609600"/>
            <a:ext cx="2287752" cy="3217651"/>
            <a:chOff x="4729685" y="685800"/>
            <a:chExt cx="3499915" cy="4922520"/>
          </a:xfrm>
        </p:grpSpPr>
        <p:pic>
          <p:nvPicPr>
            <p:cNvPr id="8" name="Picture 7" descr="ORK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34000" y="685800"/>
              <a:ext cx="2895600" cy="4922520"/>
            </a:xfrm>
            <a:prstGeom prst="rect">
              <a:avLst/>
            </a:prstGeom>
          </p:spPr>
        </p:pic>
        <p:pic>
          <p:nvPicPr>
            <p:cNvPr id="9" name="Picture 8" descr="wrench.jpg"/>
            <p:cNvPicPr>
              <a:picLocks noChangeAspect="1"/>
            </p:cNvPicPr>
            <p:nvPr/>
          </p:nvPicPr>
          <p:blipFill>
            <a:blip r:embed="rId5" cstate="print"/>
            <a:srcRect l="37685" r="24185" b="56522"/>
            <a:stretch>
              <a:fillRect/>
            </a:stretch>
          </p:blipFill>
          <p:spPr>
            <a:xfrm rot="13872997">
              <a:off x="4843985" y="3575510"/>
              <a:ext cx="533400" cy="762000"/>
            </a:xfrm>
            <a:prstGeom prst="rect">
              <a:avLst/>
            </a:prstGeom>
          </p:spPr>
        </p:pic>
        <p:pic>
          <p:nvPicPr>
            <p:cNvPr id="10" name="Picture 9" descr="wrench.jpg"/>
            <p:cNvPicPr>
              <a:picLocks noChangeAspect="1"/>
            </p:cNvPicPr>
            <p:nvPr/>
          </p:nvPicPr>
          <p:blipFill>
            <a:blip r:embed="rId5" cstate="print"/>
            <a:srcRect l="48579" t="78260" r="46485" b="5843"/>
            <a:stretch>
              <a:fillRect/>
            </a:stretch>
          </p:blipFill>
          <p:spPr>
            <a:xfrm rot="13860000">
              <a:off x="5810461" y="3327996"/>
              <a:ext cx="69056" cy="278606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391400" y="4191000"/>
            <a:ext cx="129362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/>
                </a:solidFill>
              </a:rPr>
              <a:t>Not CDF,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000000"/>
                </a:solidFill>
              </a:rPr>
              <a:t>but an incredible simulation</a:t>
            </a: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581400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000000"/>
                </a:solidFill>
              </a:rPr>
              <a:t>ORKA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473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Use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029200" cy="5029200"/>
          </a:xfrm>
        </p:spPr>
        <p:txBody>
          <a:bodyPr/>
          <a:lstStyle/>
          <a:p>
            <a:r>
              <a:rPr lang="en-US" dirty="0" smtClean="0"/>
              <a:t>New discussions of removing gas shed, removing horizontal nitrogen Dewar, and moving vertical nitrogen Dewar (pictured)</a:t>
            </a:r>
          </a:p>
          <a:p>
            <a:r>
              <a:rPr lang="en-US" dirty="0" smtClean="0"/>
              <a:t>Planning ICW upgrade</a:t>
            </a:r>
          </a:p>
          <a:p>
            <a:r>
              <a:rPr lang="en-US" dirty="0" smtClean="0"/>
              <a:t>Considering best location for mechanical systems</a:t>
            </a:r>
          </a:p>
          <a:p>
            <a:pPr lvl="1"/>
            <a:r>
              <a:rPr lang="en-US" dirty="0" smtClean="0"/>
              <a:t>Moving air handlers to roof may be less expensive and can add ~800 sq. ft. of usable space </a:t>
            </a:r>
          </a:p>
          <a:p>
            <a:r>
              <a:rPr lang="en-US" dirty="0" smtClean="0"/>
              <a:t>OTE Associated work:</a:t>
            </a:r>
          </a:p>
          <a:p>
            <a:pPr lvl="1"/>
            <a:r>
              <a:rPr lang="en-US" dirty="0" smtClean="0"/>
              <a:t>Build wall by bridge</a:t>
            </a:r>
          </a:p>
          <a:p>
            <a:pPr lvl="1"/>
            <a:r>
              <a:rPr lang="en-US" dirty="0" smtClean="0"/>
              <a:t>Some minor painting</a:t>
            </a:r>
          </a:p>
          <a:p>
            <a:pPr lvl="1"/>
            <a:r>
              <a:rPr lang="en-US" dirty="0" smtClean="0"/>
              <a:t>Temporary dust barrier in opening built between CDF and OTE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1395796"/>
            <a:ext cx="3648075" cy="218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021000"/>
            <a:ext cx="3648075" cy="218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721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edge for getting trackers out in FY13</a:t>
            </a:r>
          </a:p>
          <a:p>
            <a:r>
              <a:rPr lang="en-US" dirty="0" smtClean="0"/>
              <a:t>Budget was $4M fully loaded with contingency</a:t>
            </a:r>
          </a:p>
          <a:p>
            <a:r>
              <a:rPr lang="en-US" dirty="0" smtClean="0"/>
              <a:t>To be confident we will get the job done</a:t>
            </a:r>
          </a:p>
          <a:p>
            <a:pPr lvl="1"/>
            <a:r>
              <a:rPr lang="en-US" dirty="0" smtClean="0"/>
              <a:t>Need at least $3M in FY14</a:t>
            </a:r>
          </a:p>
          <a:p>
            <a:pPr lvl="1"/>
            <a:r>
              <a:rPr lang="en-US" dirty="0" smtClean="0"/>
              <a:t>Need greater access to FNAL technicians</a:t>
            </a:r>
          </a:p>
          <a:p>
            <a:pPr lvl="2"/>
            <a:r>
              <a:rPr lang="en-US" dirty="0" smtClean="0"/>
              <a:t>Task managers and team leaders if we are relying on contract labor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D&amp;P Status -- J. Lewis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4/1/2013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C83A-8D23-4794-BFA8-A0F8463D23C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614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algn="l"/>
            <a:r>
              <a:rPr lang="en-US" dirty="0" smtClean="0"/>
              <a:t>OTE Outfitting GPP G13-211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FY 13: $2M for VoIP/networking &amp; Contingency.</a:t>
            </a:r>
          </a:p>
          <a:p>
            <a:pPr lvl="1"/>
            <a:r>
              <a:rPr lang="en-US" dirty="0" smtClean="0"/>
              <a:t>Develop Plan for moving ahead with VoIP/Networking w/out tenant layouts.</a:t>
            </a:r>
          </a:p>
          <a:p>
            <a:pPr lvl="2"/>
            <a:r>
              <a:rPr lang="en-US" dirty="0" smtClean="0"/>
              <a:t>Discussions with CD to incorporate independent network underway.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75B05-EBB7-4B44-80B4-14C580CB30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ccooper\Desktop\IARC Networking 4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286"/>
            <a:ext cx="8610598" cy="66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RSVP_AGS_Template">
  <a:themeElements>
    <a:clrScheme name="RSVP_AGS_Template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RSVP_AGS_Templat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SVP_AGS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SVP_AGS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RSVP_AGS_Template">
  <a:themeElements>
    <a:clrScheme name="RSVP_AGS_Template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RSVP_AGS_Templat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SVP_AGS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SVP_AGS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VP_AGS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12227</TotalTime>
  <Words>1076</Words>
  <Application>Microsoft Office PowerPoint</Application>
  <PresentationFormat>On-screen Show (4:3)</PresentationFormat>
  <Paragraphs>234</Paragraphs>
  <Slides>42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Office Theme</vt:lpstr>
      <vt:lpstr>4_RSVP_AGS_Template</vt:lpstr>
      <vt:lpstr>5_RSVP_AGS_Template</vt:lpstr>
      <vt:lpstr>1_Office Theme</vt:lpstr>
      <vt:lpstr>2_Office Theme</vt:lpstr>
      <vt:lpstr> OTE Building PMG Report  a/o March 25, 2013 </vt:lpstr>
      <vt:lpstr>Agenda</vt:lpstr>
      <vt:lpstr>CDF Decommissioning and Preservation</vt:lpstr>
      <vt:lpstr>CDF Decommissioning Status</vt:lpstr>
      <vt:lpstr>CDF Decommissioning Plan</vt:lpstr>
      <vt:lpstr>Future Use Activities</vt:lpstr>
      <vt:lpstr>Outlook</vt:lpstr>
      <vt:lpstr>OTE Outfitting GPP G13-211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OTE Project Status: </vt:lpstr>
      <vt:lpstr> OTE Project Status: </vt:lpstr>
      <vt:lpstr> </vt:lpstr>
      <vt:lpstr>Exterior Enclosure</vt:lpstr>
      <vt:lpstr>PowerPoint Presentation</vt:lpstr>
      <vt:lpstr>PowerPoint Presentation</vt:lpstr>
      <vt:lpstr>PowerPoint Presentation</vt:lpstr>
      <vt:lpstr>PowerPoint Presentation</vt:lpstr>
      <vt:lpstr>MEP</vt:lpstr>
      <vt:lpstr>Geothermal</vt:lpstr>
      <vt:lpstr>Two Week Look Ahead</vt:lpstr>
      <vt:lpstr>State DCEO Activities </vt:lpstr>
      <vt:lpstr>Schedule Adjustments</vt:lpstr>
      <vt:lpstr>BMC Schedule</vt:lpstr>
      <vt:lpstr>Schedule</vt:lpstr>
      <vt:lpstr>Schedule</vt:lpstr>
      <vt:lpstr>Tracking Milestones</vt:lpstr>
      <vt:lpstr>PowerPoint Presentation</vt:lpstr>
      <vt:lpstr>PowerPoint Presentation</vt:lpstr>
      <vt:lpstr>PowerPoint Presentation</vt:lpstr>
      <vt:lpstr>Financial  </vt:lpstr>
      <vt:lpstr>Financial – Estimated at Completion </vt:lpstr>
      <vt:lpstr> Financial – Available Contingency </vt:lpstr>
      <vt:lpstr>Contingency Management</vt:lpstr>
      <vt:lpstr>Summary Action Items</vt:lpstr>
      <vt:lpstr>PowerPoint Presentation</vt:lpstr>
      <vt:lpstr>Backup</vt:lpstr>
      <vt:lpstr>CDF Layout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OTE Building PMG Report 11/29/10</dc:title>
  <dc:creator>Rhonda Merchut</dc:creator>
  <cp:lastModifiedBy>Rhonda Merchut</cp:lastModifiedBy>
  <cp:revision>524</cp:revision>
  <cp:lastPrinted>2013-03-22T17:44:51Z</cp:lastPrinted>
  <dcterms:created xsi:type="dcterms:W3CDTF">2010-11-29T18:55:41Z</dcterms:created>
  <dcterms:modified xsi:type="dcterms:W3CDTF">2013-04-01T14:02:29Z</dcterms:modified>
</cp:coreProperties>
</file>