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6" r:id="rId5"/>
    <p:sldMasterId id="2147483673" r:id="rId6"/>
  </p:sldMasterIdLst>
  <p:notesMasterIdLst>
    <p:notesMasterId r:id="rId23"/>
  </p:notesMasterIdLst>
  <p:handoutMasterIdLst>
    <p:handoutMasterId r:id="rId24"/>
  </p:handoutMasterIdLst>
  <p:sldIdLst>
    <p:sldId id="263" r:id="rId7"/>
    <p:sldId id="1153" r:id="rId8"/>
    <p:sldId id="430" r:id="rId9"/>
    <p:sldId id="1168" r:id="rId10"/>
    <p:sldId id="1169" r:id="rId11"/>
    <p:sldId id="1152" r:id="rId12"/>
    <p:sldId id="588" r:id="rId13"/>
    <p:sldId id="1150" r:id="rId14"/>
    <p:sldId id="1172" r:id="rId15"/>
    <p:sldId id="1093" r:id="rId16"/>
    <p:sldId id="1173" r:id="rId17"/>
    <p:sldId id="1088" r:id="rId18"/>
    <p:sldId id="337" r:id="rId19"/>
    <p:sldId id="527" r:id="rId20"/>
    <p:sldId id="785" r:id="rId21"/>
    <p:sldId id="445" r:id="rId2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009900"/>
    <a:srgbClr val="33CC33"/>
    <a:srgbClr val="000000"/>
    <a:srgbClr val="800000"/>
    <a:srgbClr val="FFE699"/>
    <a:srgbClr val="FFCC00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65" autoAdjust="0"/>
    <p:restoredTop sz="96110" autoAdjust="0"/>
  </p:normalViewPr>
  <p:slideViewPr>
    <p:cSldViewPr snapToObjects="1" showGuides="1">
      <p:cViewPr varScale="1">
        <p:scale>
          <a:sx n="107" d="100"/>
          <a:sy n="107" d="100"/>
        </p:scale>
        <p:origin x="336" y="114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01/10/2024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01/10/2024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2339-41DF-D34F-893D-CD7D0A0F306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202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99992" y="6388100"/>
            <a:ext cx="31679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4965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9471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822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1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500" b="0" baseline="0">
                <a:solidFill>
                  <a:schemeClr val="accent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1" y="6356350"/>
            <a:ext cx="608072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257175" marR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2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3" y="476672"/>
            <a:ext cx="4048095" cy="18960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83573D-854A-4C61-B3B7-2CBCB6AA2BDD}"/>
              </a:ext>
            </a:extLst>
          </p:cNvPr>
          <p:cNvSpPr/>
          <p:nvPr/>
        </p:nvSpPr>
        <p:spPr>
          <a:xfrm>
            <a:off x="0" y="6165304"/>
            <a:ext cx="1371600" cy="692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solidFill>
                  <a:schemeClr val="bg1"/>
                </a:solidFill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02435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2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93F3F2-3156-4CCA-9FFB-33FB735467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9" y="6165306"/>
            <a:ext cx="639919" cy="5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93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1500" b="1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1500" b="1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6" y="2057400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E33E18-C9A2-451C-9A6B-D39158041D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9" y="6165306"/>
            <a:ext cx="639919" cy="5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19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813954-B0CB-4016-B535-BDE242BD93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9" y="6165306"/>
            <a:ext cx="639919" cy="5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36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816CAA-2881-4B1D-B534-7399FA0A5F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9" y="6165306"/>
            <a:ext cx="639919" cy="5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13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1" y="4648200"/>
            <a:ext cx="7918450" cy="381000"/>
          </a:xfrm>
        </p:spPr>
        <p:txBody>
          <a:bodyPr/>
          <a:lstStyle>
            <a:lvl1pPr>
              <a:buFontTx/>
              <a:buNone/>
              <a:defRPr sz="135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9B40DA-0308-42AE-8E50-C270153898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9" y="6165306"/>
            <a:ext cx="639919" cy="5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99992" y="6388100"/>
            <a:ext cx="31679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0119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996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538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19872" y="6356350"/>
            <a:ext cx="5112128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C63BDF-09C0-4163-98AA-DF90B33AFEA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619672" y="6251961"/>
            <a:ext cx="1298561" cy="56697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123728" y="6356350"/>
            <a:ext cx="640827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699" y="6252656"/>
            <a:ext cx="427501" cy="56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36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1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82ECA5-1535-4B50-BC38-7FADCF7EA7C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164664"/>
            <a:ext cx="1434505" cy="671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277831-B09B-4D91-8BBA-DDE409E6AE9C}"/>
              </a:ext>
            </a:extLst>
          </p:cNvPr>
          <p:cNvPicPr>
            <a:picLocks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212900"/>
            <a:ext cx="1403819" cy="6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p:hf hdr="0" dt="0"/>
  <p:txStyles>
    <p:titleStyle>
      <a:lvl1pPr algn="ctr" defTabSz="342900" rtl="0" eaLnBrk="1" latinLnBrk="0" hangingPunct="1">
        <a:spcBef>
          <a:spcPct val="0"/>
        </a:spcBef>
        <a:buNone/>
        <a:defRPr sz="21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1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5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350" kern="1200">
          <a:solidFill>
            <a:schemeClr val="accent5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2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31414" y="3356992"/>
            <a:ext cx="3527992" cy="1658439"/>
          </a:xfrm>
        </p:spPr>
        <p:txBody>
          <a:bodyPr/>
          <a:lstStyle/>
          <a:p>
            <a:r>
              <a:rPr lang="en-US" dirty="0"/>
              <a:t>Status of MQXFA magnets</a:t>
            </a:r>
            <a:endParaRPr lang="en-GB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06806" y="4557446"/>
            <a:ext cx="3165194" cy="1379269"/>
          </a:xfrm>
        </p:spPr>
        <p:txBody>
          <a:bodyPr>
            <a:normAutofit/>
          </a:bodyPr>
          <a:lstStyle/>
          <a:p>
            <a:r>
              <a:rPr lang="en-GB" i="1" dirty="0"/>
              <a:t>Giorgio Ambrosio - FNAL</a:t>
            </a:r>
          </a:p>
          <a:p>
            <a:r>
              <a:rPr lang="en-GB" i="1" dirty="0"/>
              <a:t>with contributions from the whole MQXFA team</a:t>
            </a:r>
          </a:p>
        </p:txBody>
      </p:sp>
      <p:sp>
        <p:nvSpPr>
          <p:cNvPr id="8" name="Freeform 7"/>
          <p:cNvSpPr/>
          <p:nvPr/>
        </p:nvSpPr>
        <p:spPr>
          <a:xfrm>
            <a:off x="987630" y="537607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008" y="214462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8" y="214462"/>
            <a:ext cx="4057610" cy="1691297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89F63AB-FF6F-2F1A-C389-746B32F22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5425" y="1905758"/>
            <a:ext cx="3502513" cy="495224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4624"/>
            <a:ext cx="8434800" cy="720000"/>
          </a:xfrm>
        </p:spPr>
        <p:txBody>
          <a:bodyPr/>
          <a:lstStyle/>
          <a:p>
            <a:r>
              <a:rPr lang="en-US" dirty="0"/>
              <a:t>Preventive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588" y="640549"/>
            <a:ext cx="8650824" cy="394799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Main actions:</a:t>
            </a:r>
          </a:p>
          <a:p>
            <a:pPr lvl="1"/>
            <a:r>
              <a:rPr lang="en-US" dirty="0"/>
              <a:t>Added </a:t>
            </a:r>
            <a:r>
              <a:rPr lang="en-US" u="sng" dirty="0"/>
              <a:t>Tapered Load Shims </a:t>
            </a:r>
            <a:r>
              <a:rPr lang="en-US" dirty="0"/>
              <a:t>in magnet Lead End</a:t>
            </a:r>
          </a:p>
          <a:p>
            <a:pPr lvl="2"/>
            <a:r>
              <a:rPr lang="en-US" dirty="0"/>
              <a:t>During last step of azimuthal preload</a:t>
            </a:r>
          </a:p>
          <a:p>
            <a:pPr lvl="2"/>
            <a:r>
              <a:rPr lang="en-US" dirty="0"/>
              <a:t>Added coil dimension measurements in the critical area and FE analysis based on measured coil size </a:t>
            </a:r>
          </a:p>
          <a:p>
            <a:pPr lvl="1"/>
            <a:r>
              <a:rPr lang="en-US" dirty="0"/>
              <a:t>Set target for minimum loading key size based on coil dimensions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u="sng" dirty="0">
                <a:sym typeface="Wingdings" panose="05000000000000000000" pitchFamily="2" charset="2"/>
              </a:rPr>
              <a:t>higher pre-stress controlled by dimensions</a:t>
            </a:r>
          </a:p>
          <a:p>
            <a:pPr lvl="2"/>
            <a:r>
              <a:rPr lang="en-US" dirty="0"/>
              <a:t>Comparison with best magnets</a:t>
            </a:r>
          </a:p>
          <a:p>
            <a:pPr lvl="1"/>
            <a:r>
              <a:rPr lang="en-US" dirty="0"/>
              <a:t>Increased the maximum allowable stress during preload from 110 to 135 MPa</a:t>
            </a:r>
          </a:p>
          <a:p>
            <a:pPr lvl="2"/>
            <a:r>
              <a:rPr lang="en-US" dirty="0"/>
              <a:t>Based on feedback from CERN MQXFS program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626AA-5D3F-B11F-7997-E97194E69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083C9B-0ADF-A64B-727D-43173F5F2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42505"/>
            <a:ext cx="5035732" cy="211549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39209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4B304-D265-B3E9-9447-25591C4A6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24" y="123065"/>
            <a:ext cx="7920000" cy="720000"/>
          </a:xfrm>
        </p:spPr>
        <p:txBody>
          <a:bodyPr/>
          <a:lstStyle/>
          <a:p>
            <a:r>
              <a:rPr lang="en-US" dirty="0"/>
              <a:t>Coil Status &amp; Parts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C80BB25-08CD-B1FC-1A19-FE0A321911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4164259"/>
              </p:ext>
            </p:extLst>
          </p:nvPr>
        </p:nvGraphicFramePr>
        <p:xfrm>
          <a:off x="1007604" y="843065"/>
          <a:ext cx="7128792" cy="1854200"/>
        </p:xfrm>
        <a:graphic>
          <a:graphicData uri="http://schemas.openxmlformats.org/drawingml/2006/table">
            <a:tbl>
              <a:tblPr lastRow="1" bandRow="1">
                <a:tableStyleId>{5C22544A-7EE6-4342-B048-85BDC9FD1C3A}</a:tableStyleId>
              </a:tblPr>
              <a:tblGrid>
                <a:gridCol w="6120680">
                  <a:extLst>
                    <a:ext uri="{9D8B030D-6E8A-4147-A177-3AD203B41FA5}">
                      <a16:colId xmlns:a16="http://schemas.microsoft.com/office/drawing/2014/main" val="302064794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5382060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Coils available (fabricated and passed QC)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924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Coils in 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480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Coils to be recovered from on-hold – future issues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815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Coils needed for 10 magnets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- 40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335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Expected coils balance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25505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3E82D-3796-DFC8-23F6-59E3CA8F6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5D750-8D8C-1578-1974-BA92656C2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EDFF7C-4261-1518-AE0D-08681B8C1F89}"/>
              </a:ext>
            </a:extLst>
          </p:cNvPr>
          <p:cNvSpPr txBox="1">
            <a:spLocks/>
          </p:cNvSpPr>
          <p:nvPr/>
        </p:nvSpPr>
        <p:spPr>
          <a:xfrm>
            <a:off x="323528" y="2875476"/>
            <a:ext cx="8568951" cy="33618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Inventory:</a:t>
            </a:r>
          </a:p>
          <a:p>
            <a:pPr lvl="1"/>
            <a:r>
              <a:rPr lang="en-US" dirty="0"/>
              <a:t>Available: strands for 1 MQXFB cable</a:t>
            </a:r>
          </a:p>
          <a:p>
            <a:pPr lvl="1"/>
            <a:r>
              <a:rPr lang="en-US" dirty="0"/>
              <a:t>Incoming strands: for 3 MQXFA cables by end of October + for 2 cables by </a:t>
            </a:r>
            <a:r>
              <a:rPr lang="en-US" dirty="0">
                <a:solidFill>
                  <a:srgbClr val="5F5F5F"/>
                </a:solidFill>
              </a:rPr>
              <a:t>January 2026 (maybe earlier).</a:t>
            </a:r>
          </a:p>
          <a:p>
            <a:pPr lvl="1"/>
            <a:r>
              <a:rPr lang="en-US" dirty="0"/>
              <a:t>Available parts: 3 full sets (poles + ends + traces)</a:t>
            </a:r>
          </a:p>
          <a:p>
            <a:pPr lvl="1"/>
            <a:r>
              <a:rPr lang="en-US" dirty="0"/>
              <a:t>Incoming parts: 2 traces</a:t>
            </a:r>
          </a:p>
          <a:p>
            <a:r>
              <a:rPr lang="en-US" dirty="0"/>
              <a:t>Two risks for additional coils in Risk Register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22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72040-6704-4E30-ACC4-917381B0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62257"/>
            <a:ext cx="7920000" cy="720000"/>
          </a:xfrm>
        </p:spPr>
        <p:txBody>
          <a:bodyPr/>
          <a:lstStyle/>
          <a:p>
            <a:r>
              <a:rPr lang="en-US" dirty="0"/>
              <a:t>Plans and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B0D99-6824-49BB-AA81-97EE5073D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764704"/>
            <a:ext cx="8496944" cy="5615136"/>
          </a:xfrm>
        </p:spPr>
        <p:txBody>
          <a:bodyPr>
            <a:normAutofit/>
          </a:bodyPr>
          <a:lstStyle/>
          <a:p>
            <a:r>
              <a:rPr lang="en-US" dirty="0"/>
              <a:t>Plans for magnet assembly:</a:t>
            </a:r>
          </a:p>
          <a:p>
            <a:pPr lvl="1"/>
            <a:r>
              <a:rPr lang="en-US" dirty="0"/>
              <a:t>MQXFA18 (1</a:t>
            </a:r>
            <a:r>
              <a:rPr lang="en-US" baseline="30000" dirty="0"/>
              <a:t>st</a:t>
            </a:r>
            <a:r>
              <a:rPr lang="en-US" dirty="0"/>
              <a:t> with TLS) is at BNL for test</a:t>
            </a:r>
          </a:p>
          <a:p>
            <a:pPr lvl="1"/>
            <a:r>
              <a:rPr lang="en-US" dirty="0"/>
              <a:t>MQXFA12b retrofitted with TLS (50 um) is at BNL </a:t>
            </a:r>
          </a:p>
          <a:p>
            <a:pPr lvl="1"/>
            <a:r>
              <a:rPr lang="en-US" dirty="0"/>
              <a:t>MQXFA16 retrofitted with TLS (50 um) almost complete</a:t>
            </a:r>
          </a:p>
          <a:p>
            <a:pPr lvl="1"/>
            <a:r>
              <a:rPr lang="en-US" dirty="0"/>
              <a:t>Re-assembly of MQXFA17b has started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Working Schedule </a:t>
            </a:r>
          </a:p>
          <a:p>
            <a:pPr lvl="1"/>
            <a:r>
              <a:rPr lang="en-US" dirty="0"/>
              <a:t>August update: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u="sng" dirty="0"/>
              <a:t>All magnets will be vertically tested at BNL</a:t>
            </a:r>
          </a:p>
          <a:p>
            <a:pPr lvl="1"/>
            <a:r>
              <a:rPr lang="en-US" dirty="0"/>
              <a:t>Only one thermal cycle during vertical test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522C2-CF34-4AA1-9C5E-2C786ED3EE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15B47A0-121F-3EAE-6078-9D28B9CCC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E6C4CC91-272C-19AC-126F-312247A89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539" y="3068960"/>
            <a:ext cx="2843792" cy="221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B7A451-47F9-5D83-8B39-3D9E613A3B88}"/>
              </a:ext>
            </a:extLst>
          </p:cNvPr>
          <p:cNvCxnSpPr/>
          <p:nvPr/>
        </p:nvCxnSpPr>
        <p:spPr>
          <a:xfrm>
            <a:off x="5724128" y="3573016"/>
            <a:ext cx="1440160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99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41310"/>
            <a:ext cx="7920000" cy="720000"/>
          </a:xfrm>
        </p:spPr>
        <p:txBody>
          <a:bodyPr/>
          <a:lstStyle/>
          <a:p>
            <a:r>
              <a:rPr lang="en-US" sz="3200" dirty="0"/>
              <a:t>MQXFA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320" y="900000"/>
            <a:ext cx="8280480" cy="541766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11 magnets met requirements, 10 more to go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3 magnets that did not meet requirements were repaired by changing one coil and met requirement.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1 magnet is to be repaired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All magnets will be vertically tested</a:t>
            </a:r>
          </a:p>
          <a:p>
            <a:pPr>
              <a:lnSpc>
                <a:spcPct val="120000"/>
              </a:lnSpc>
            </a:pPr>
            <a:r>
              <a:rPr lang="en-US" dirty="0"/>
              <a:t>Major procurements are complete</a:t>
            </a:r>
          </a:p>
          <a:p>
            <a:pPr>
              <a:lnSpc>
                <a:spcPct val="120000"/>
              </a:lnSpc>
            </a:pPr>
            <a:r>
              <a:rPr lang="en-US" dirty="0"/>
              <a:t>Last coil is in fabrication at Fermilab</a:t>
            </a:r>
          </a:p>
          <a:p>
            <a:pPr>
              <a:lnSpc>
                <a:spcPct val="120000"/>
              </a:lnSpc>
            </a:pPr>
            <a:r>
              <a:rPr lang="en-US" dirty="0"/>
              <a:t>Strands and parts in inventory for up ~5 coils (6 max)</a:t>
            </a:r>
          </a:p>
          <a:p>
            <a:pPr>
              <a:lnSpc>
                <a:spcPct val="120000"/>
              </a:lnSpc>
            </a:pPr>
            <a:r>
              <a:rPr lang="en-US" dirty="0"/>
              <a:t>Magnet assembly is at peak production rate</a:t>
            </a:r>
          </a:p>
          <a:p>
            <a:pPr>
              <a:lnSpc>
                <a:spcPct val="120000"/>
              </a:lnSpc>
            </a:pPr>
            <a:r>
              <a:rPr lang="en-US" dirty="0"/>
              <a:t>Lessons learned have been implemented in revised design features and assembly specs.</a:t>
            </a:r>
          </a:p>
          <a:p>
            <a:pPr>
              <a:lnSpc>
                <a:spcPct val="120000"/>
              </a:lnSpc>
            </a:pPr>
            <a:r>
              <a:rPr lang="en-US" dirty="0"/>
              <a:t>We plan completing the assembly of all magnets around next HL-LHC Collaboration Meeting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C979A-8E46-A260-18F9-443F9A3ED0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05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up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20FA4-437F-718B-2B6F-C7218E29B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3849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5616184" cy="720000"/>
          </a:xfrm>
        </p:spPr>
        <p:txBody>
          <a:bodyPr/>
          <a:lstStyle/>
          <a:p>
            <a:r>
              <a:rPr lang="en-US" dirty="0"/>
              <a:t>MQXFA/B Design</a:t>
            </a: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/>
        </p:nvGraphicFramePr>
        <p:xfrm>
          <a:off x="19050" y="1219200"/>
          <a:ext cx="5562599" cy="4443173"/>
        </p:xfrm>
        <a:graphic>
          <a:graphicData uri="http://schemas.openxmlformats.org/drawingml/2006/table">
            <a:tbl>
              <a:tblPr firstCol="1" bandRow="1">
                <a:solidFill>
                  <a:schemeClr val="accent1">
                    <a:lumMod val="20000"/>
                    <a:lumOff val="80000"/>
                  </a:schemeClr>
                </a:solidFill>
              </a:tblPr>
              <a:tblGrid>
                <a:gridCol w="3231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3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83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small" dirty="0">
                          <a:effectLst/>
                        </a:rPr>
                        <a:t>Parameter</a:t>
                      </a:r>
                      <a:endParaRPr lang="en-US" sz="1800" cap="small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Unit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MQXFA/B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Coil aperture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150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Magnetic length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4.2/7.15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N. of layers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N. of turns Inner-Outer layer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22</a:t>
                      </a:r>
                      <a:r>
                        <a:rPr lang="en-US" sz="1800" baseline="0" dirty="0">
                          <a:effectLst/>
                        </a:rPr>
                        <a:t>-</a:t>
                      </a:r>
                      <a:r>
                        <a:rPr lang="en-US" sz="1800" dirty="0">
                          <a:effectLst/>
                        </a:rPr>
                        <a:t>28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Operation temperature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K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1.9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Nominal gradient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T/m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132.2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Nominal current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kA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16.23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Peak field at nom. current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11.3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Stored energy at nom. </a:t>
                      </a:r>
                      <a:r>
                        <a:rPr lang="en-US" sz="1800" dirty="0" err="1">
                          <a:effectLst/>
                        </a:rPr>
                        <a:t>curr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MJ/m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1.15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Diff. inductance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/m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8.26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Strand diameter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0.85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Strand</a:t>
                      </a:r>
                      <a:r>
                        <a:rPr lang="en-US" sz="1800" baseline="0" dirty="0">
                          <a:effectLst/>
                        </a:rPr>
                        <a:t> number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40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Cable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width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mm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18.15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Cable mid thickness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mm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1.525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Keystone angle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0.4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313" b="5868"/>
          <a:stretch/>
        </p:blipFill>
        <p:spPr>
          <a:xfrm>
            <a:off x="5580112" y="4413279"/>
            <a:ext cx="3581400" cy="24447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46" y="5715012"/>
            <a:ext cx="56949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P. Ferracin et al., “</a:t>
            </a:r>
            <a:r>
              <a:rPr lang="x-none" sz="1200" dirty="0"/>
              <a:t>Development of MQXF, the Nb</a:t>
            </a:r>
            <a:r>
              <a:rPr lang="x-none" sz="1200" baseline="-25000" dirty="0"/>
              <a:t>3</a:t>
            </a:r>
            <a:r>
              <a:rPr lang="x-none" sz="1200" dirty="0"/>
              <a:t>Sn Low-β Quadrupole for the HiLumi LHC 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” IEEE Trans App.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</a:rPr>
              <a:t>Supercond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. Vol. 26, no. 4, 4000207</a:t>
            </a:r>
          </a:p>
        </p:txBody>
      </p:sp>
      <p:pic>
        <p:nvPicPr>
          <p:cNvPr id="16" name="Picture 15" descr="C:\Documents and Settings\bbordini\Local Settings\Temporary Internet Files\Content.Word\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r="13051"/>
          <a:stretch>
            <a:fillRect/>
          </a:stretch>
        </p:blipFill>
        <p:spPr bwMode="auto">
          <a:xfrm>
            <a:off x="5614009" y="3624262"/>
            <a:ext cx="1262247" cy="128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86166" y="3933906"/>
            <a:ext cx="1975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Conductor</a:t>
            </a:r>
          </a:p>
          <a:p>
            <a:r>
              <a:rPr lang="en-US" dirty="0"/>
              <a:t>RRP 108/127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D78BC6-2180-472B-9EC1-4648E0CB02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01" t="1147" r="13208" b="2441"/>
          <a:stretch/>
        </p:blipFill>
        <p:spPr>
          <a:xfrm>
            <a:off x="5592600" y="2160"/>
            <a:ext cx="3551400" cy="354732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040B8C5-1861-42C9-AABB-69B5F202C67D}"/>
              </a:ext>
            </a:extLst>
          </p:cNvPr>
          <p:cNvSpPr/>
          <p:nvPr/>
        </p:nvSpPr>
        <p:spPr>
          <a:xfrm>
            <a:off x="1403648" y="6661047"/>
            <a:ext cx="648072" cy="196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6192296"/>
            <a:ext cx="569810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G. Ambrosio et al., “First Test Results of the 150 mm Aperture IR Quadrupole Models for the High Luminosity LHC” NAPAC16, FERMILAB-CONF-16-440-TD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66DC0-6698-4D1C-907E-0CF6CD349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350" y="6518451"/>
            <a:ext cx="5698106" cy="360000"/>
          </a:xfrm>
        </p:spPr>
        <p:txBody>
          <a:bodyPr/>
          <a:lstStyle/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BFC0B5-428F-EFE4-1318-C80E6BADD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6808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Low-</a:t>
            </a:r>
            <a:r>
              <a:rPr lang="en-GB" altLang="en-US" dirty="0">
                <a:sym typeface="Symbol" panose="05050102010706020507" pitchFamily="18" charset="2"/>
              </a:rPr>
              <a:t> quadrupole magnets</a:t>
            </a:r>
            <a:br>
              <a:rPr lang="en-GB" altLang="en-US" dirty="0">
                <a:sym typeface="Symbol" panose="05050102010706020507" pitchFamily="18" charset="2"/>
              </a:rPr>
            </a:br>
            <a:r>
              <a:rPr lang="en-GB" altLang="en-US" dirty="0">
                <a:sym typeface="Symbol" panose="05050102010706020507" pitchFamily="18" charset="2"/>
              </a:rPr>
              <a:t>f</a:t>
            </a:r>
            <a:r>
              <a:rPr lang="en-GB" altLang="en-US" dirty="0"/>
              <a:t>rom LHC to </a:t>
            </a:r>
            <a:r>
              <a:rPr lang="en-GB" altLang="en-US" dirty="0">
                <a:solidFill>
                  <a:srgbClr val="009900"/>
                </a:solidFill>
              </a:rPr>
              <a:t>HL-LHC </a:t>
            </a:r>
            <a:endParaRPr lang="en-GB" dirty="0">
              <a:solidFill>
                <a:srgbClr val="0099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291209"/>
            <a:ext cx="7920000" cy="1489719"/>
          </a:xfrm>
        </p:spPr>
        <p:txBody>
          <a:bodyPr>
            <a:normAutofit fontScale="850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Cold mass OD from 490/420 to </a:t>
            </a:r>
            <a:r>
              <a:rPr lang="en-GB" b="1" dirty="0">
                <a:solidFill>
                  <a:srgbClr val="FF0000"/>
                </a:solidFill>
              </a:rPr>
              <a:t>630 mm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More than double the aperture: from 70 to </a:t>
            </a:r>
            <a:r>
              <a:rPr lang="en-GB" b="1" dirty="0">
                <a:solidFill>
                  <a:srgbClr val="FF0000"/>
                </a:solidFill>
              </a:rPr>
              <a:t>150 mm</a:t>
            </a:r>
          </a:p>
          <a:p>
            <a:pPr>
              <a:buFont typeface="Arial" charset="0"/>
              <a:buChar char="•"/>
              <a:defRPr/>
            </a:pPr>
            <a:r>
              <a:rPr lang="en-GB" dirty="0">
                <a:solidFill>
                  <a:srgbClr val="FF0000"/>
                </a:solidFill>
              </a:rPr>
              <a:t>~4 times </a:t>
            </a:r>
            <a:r>
              <a:rPr lang="en-GB" dirty="0"/>
              <a:t>the </a:t>
            </a:r>
            <a:r>
              <a:rPr lang="en-GB" dirty="0" err="1"/>
              <a:t>e.m</a:t>
            </a:r>
            <a:r>
              <a:rPr lang="en-GB" dirty="0"/>
              <a:t>. forces in straight section</a:t>
            </a:r>
          </a:p>
          <a:p>
            <a:pPr>
              <a:buFont typeface="Arial" charset="0"/>
              <a:buChar char="•"/>
              <a:defRPr/>
            </a:pPr>
            <a:r>
              <a:rPr lang="en-GB" dirty="0">
                <a:solidFill>
                  <a:srgbClr val="FF0000"/>
                </a:solidFill>
              </a:rPr>
              <a:t>~6 times </a:t>
            </a:r>
            <a:r>
              <a:rPr lang="en-GB" dirty="0"/>
              <a:t>the </a:t>
            </a:r>
            <a:r>
              <a:rPr lang="en-GB" dirty="0" err="1"/>
              <a:t>e.m</a:t>
            </a:r>
            <a:r>
              <a:rPr lang="en-GB" dirty="0"/>
              <a:t>. forces in the ends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14th HL-LHC Collaboration Meeting, Oct 7 – 10, 2024</a:t>
            </a:r>
            <a:endParaRPr lang="en-GB" noProof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3657600"/>
            <a:ext cx="2232025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22700"/>
            <a:ext cx="1908175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01988" y="3365500"/>
            <a:ext cx="2538413" cy="45720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 eaLnBrk="1" hangingPunct="1">
              <a:defRPr/>
            </a:pPr>
            <a:r>
              <a:rPr lang="en-GB" b="1" dirty="0">
                <a:solidFill>
                  <a:schemeClr val="tx2"/>
                </a:solidFill>
                <a:latin typeface="+mn-lt"/>
              </a:rPr>
              <a:t>MQXB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8475" y="3221111"/>
            <a:ext cx="2538413" cy="45720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 eaLnBrk="1" hangingPunct="1">
              <a:defRPr/>
            </a:pPr>
            <a:r>
              <a:rPr lang="en-GB" b="1" dirty="0">
                <a:solidFill>
                  <a:schemeClr val="tx2"/>
                </a:solidFill>
                <a:latin typeface="+mn-lt"/>
              </a:rPr>
              <a:t>MQXA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3450" y="2899792"/>
            <a:ext cx="2536825" cy="45720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009900"/>
                </a:solidFill>
                <a:latin typeface="+mn-lt"/>
              </a:rPr>
              <a:t>MQXF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" t="1115" r="2296" b="1115"/>
          <a:stretch>
            <a:fillRect/>
          </a:stretch>
        </p:blipFill>
        <p:spPr bwMode="auto">
          <a:xfrm>
            <a:off x="5807075" y="3302000"/>
            <a:ext cx="2879725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71800" y="5899150"/>
            <a:ext cx="3600400" cy="45720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5F5F5F"/>
                </a:solidFill>
                <a:latin typeface="+mn-lt"/>
              </a:rPr>
              <a:t>Same scale for all 3 plots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9512" y="2873236"/>
            <a:ext cx="6263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State of the art quadrupoles at the time of LHC construction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8752586-0920-46DA-9D38-89628165D5C9}"/>
              </a:ext>
            </a:extLst>
          </p:cNvPr>
          <p:cNvCxnSpPr>
            <a:cxnSpLocks/>
          </p:cNvCxnSpPr>
          <p:nvPr/>
        </p:nvCxnSpPr>
        <p:spPr>
          <a:xfrm flipH="1">
            <a:off x="2195736" y="977900"/>
            <a:ext cx="1800200" cy="2451100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C9233DF-6ED4-4707-8246-D6569088D525}"/>
              </a:ext>
            </a:extLst>
          </p:cNvPr>
          <p:cNvCxnSpPr>
            <a:cxnSpLocks/>
          </p:cNvCxnSpPr>
          <p:nvPr/>
        </p:nvCxnSpPr>
        <p:spPr>
          <a:xfrm>
            <a:off x="4062610" y="1022932"/>
            <a:ext cx="0" cy="2520368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3592578-B88A-45F0-ADE3-B84F9359CDE5}"/>
              </a:ext>
            </a:extLst>
          </p:cNvPr>
          <p:cNvCxnSpPr>
            <a:cxnSpLocks/>
          </p:cNvCxnSpPr>
          <p:nvPr/>
        </p:nvCxnSpPr>
        <p:spPr>
          <a:xfrm>
            <a:off x="5508104" y="943266"/>
            <a:ext cx="1368152" cy="2299302"/>
          </a:xfrm>
          <a:prstGeom prst="straightConnector1">
            <a:avLst/>
          </a:prstGeom>
          <a:ln>
            <a:solidFill>
              <a:srgbClr val="0099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CAF6D50-3279-46C5-2B23-8056D27B8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4967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FD1F4-1A76-4A94-B9C3-B11BFF9BF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44624"/>
            <a:ext cx="7920000" cy="720000"/>
          </a:xfrm>
        </p:spPr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41A9A-7A48-4C7D-A0E1-A6CCA323A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195" y="975518"/>
            <a:ext cx="8784976" cy="5117778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US HL-LHC Accelerator Upgrade Project (AUP)</a:t>
            </a:r>
          </a:p>
          <a:p>
            <a:pPr lvl="1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BNL</a:t>
            </a:r>
            <a:r>
              <a:rPr lang="en-US" dirty="0"/>
              <a:t>: K. Amm, M. Anerella, A. Ben Yahia, M. Bornstein, H. Hocker, P. Joshi, F. Kurian, J. Muratore, J. </a:t>
            </a:r>
            <a:r>
              <a:rPr lang="en-US" dirty="0" err="1"/>
              <a:t>Schmalzle</a:t>
            </a:r>
            <a:r>
              <a:rPr lang="en-US" dirty="0"/>
              <a:t>, P. Wanderer </a:t>
            </a:r>
            <a:endParaRPr lang="en-GB" altLang="en-US" dirty="0">
              <a:solidFill>
                <a:srgbClr val="FF0000"/>
              </a:solidFill>
              <a:sym typeface="Symbol"/>
            </a:endParaRPr>
          </a:p>
          <a:p>
            <a:pPr lvl="1"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FNAL: </a:t>
            </a:r>
            <a:r>
              <a:rPr lang="en-GB" altLang="en-US" dirty="0">
                <a:sym typeface="Symbol"/>
              </a:rPr>
              <a:t>G. Ambrosio, G. Apollinari, M. Baldini, J. Blowers, R. Bossert, R. Carcagno, G. Chlachidze, J. DiMarco, S. Feher, S. Krave, V. Lombardo, </a:t>
            </a:r>
            <a:r>
              <a:rPr lang="en-US" dirty="0"/>
              <a:t>C. Narug, </a:t>
            </a:r>
            <a:r>
              <a:rPr lang="en-GB" altLang="en-US" dirty="0">
                <a:sym typeface="Symbol"/>
              </a:rPr>
              <a:t> A. Nobrega, V. Marinozzi, C. Orozco, T. Page, J. </a:t>
            </a:r>
            <a:r>
              <a:rPr lang="en-GB" altLang="en-US" dirty="0" err="1">
                <a:sym typeface="Symbol"/>
              </a:rPr>
              <a:t>Seyl</a:t>
            </a:r>
            <a:r>
              <a:rPr lang="en-GB" altLang="en-US" dirty="0">
                <a:sym typeface="Symbol"/>
              </a:rPr>
              <a:t>, S. Stoynev, T. Strauss, M. Turenne, D. Turrioni, A. Vouris, M. Yu</a:t>
            </a:r>
          </a:p>
          <a:p>
            <a:pPr lvl="1"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LBNL: </a:t>
            </a:r>
            <a:r>
              <a:rPr lang="en-US" dirty="0"/>
              <a:t>D. Cheng, J. Doyle, P. Ferracin, L. Garcia Fajardo, E. Lee, M. Marchevsky, M. Naus, I. Pong, S. Prestemon, K. Ray, G. </a:t>
            </a:r>
            <a:r>
              <a:rPr lang="en-US" dirty="0" err="1"/>
              <a:t>Sabbi</a:t>
            </a:r>
            <a:r>
              <a:rPr lang="en-US" dirty="0"/>
              <a:t>, </a:t>
            </a:r>
            <a:r>
              <a:rPr lang="en-GB" altLang="en-US" dirty="0">
                <a:sym typeface="Symbol"/>
              </a:rPr>
              <a:t>G. Vallone, </a:t>
            </a:r>
            <a:r>
              <a:rPr lang="en-US" dirty="0"/>
              <a:t>X. Wang</a:t>
            </a:r>
          </a:p>
          <a:p>
            <a:pPr lvl="1"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NHMFL: 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L. Cooley, J. Levitan, J. Lu, R. Walsh</a:t>
            </a:r>
            <a:endParaRPr lang="en-GB" altLang="en-US" dirty="0">
              <a:solidFill>
                <a:schemeClr val="tx1">
                  <a:lumMod val="65000"/>
                  <a:lumOff val="35000"/>
                </a:schemeClr>
              </a:solidFill>
              <a:sym typeface="Symbol"/>
            </a:endParaRPr>
          </a:p>
          <a:p>
            <a:pPr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CERN: HL-LHC Project</a:t>
            </a:r>
          </a:p>
          <a:p>
            <a:pPr lvl="1">
              <a:defRPr/>
            </a:pPr>
            <a:r>
              <a:rPr lang="en-GB" altLang="en-US" dirty="0">
                <a:sym typeface="Symbol"/>
              </a:rPr>
              <a:t>G. Arnau Izquierdo, A. Ballarino, M. </a:t>
            </a:r>
            <a:r>
              <a:rPr lang="en-GB" altLang="en-US" dirty="0" err="1">
                <a:sym typeface="Symbol"/>
              </a:rPr>
              <a:t>Bajko</a:t>
            </a:r>
            <a:r>
              <a:rPr lang="en-GB" altLang="en-US" dirty="0">
                <a:sym typeface="Symbol"/>
              </a:rPr>
              <a:t>, C. Barth, N. Bourcey, B. Bulat, M. </a:t>
            </a:r>
            <a:r>
              <a:rPr lang="en-GB" altLang="en-US" dirty="0" err="1">
                <a:sym typeface="Symbol"/>
              </a:rPr>
              <a:t>Cruovizier</a:t>
            </a:r>
            <a:r>
              <a:rPr lang="en-GB" altLang="en-US" dirty="0">
                <a:sym typeface="Symbol"/>
              </a:rPr>
              <a:t>, A. Devred, H. Felice, S. Ferradas Troitino, L. </a:t>
            </a:r>
            <a:r>
              <a:rPr lang="en-GB" altLang="en-US" dirty="0" err="1">
                <a:sym typeface="Symbol"/>
              </a:rPr>
              <a:t>Fiscarelli</a:t>
            </a:r>
            <a:r>
              <a:rPr lang="en-GB" altLang="en-US" dirty="0">
                <a:sym typeface="Symbol"/>
              </a:rPr>
              <a:t>, J. Fleiter, M. Guinchard, O. </a:t>
            </a:r>
            <a:r>
              <a:rPr lang="en-GB" altLang="en-US" dirty="0" err="1">
                <a:sym typeface="Symbol"/>
              </a:rPr>
              <a:t>Housiaux</a:t>
            </a:r>
            <a:r>
              <a:rPr lang="en-GB" altLang="en-US" dirty="0">
                <a:sym typeface="Symbol"/>
              </a:rPr>
              <a:t>, S. Izquierdo Bermudez, N. Lusa, F. Mangiarotti, A. Milanese, A. Moros, P. Moyret, C. </a:t>
            </a:r>
            <a:r>
              <a:rPr lang="en-GB" altLang="en-US" dirty="0" err="1">
                <a:sym typeface="Symbol"/>
              </a:rPr>
              <a:t>Petrone</a:t>
            </a:r>
            <a:r>
              <a:rPr lang="en-GB" altLang="en-US" dirty="0">
                <a:sym typeface="Symbol"/>
              </a:rPr>
              <a:t>, J.C. Perez, H. </a:t>
            </a:r>
            <a:r>
              <a:rPr lang="en-GB" altLang="en-US" dirty="0" err="1">
                <a:sym typeface="Symbol"/>
              </a:rPr>
              <a:t>Prin</a:t>
            </a:r>
            <a:r>
              <a:rPr lang="en-GB" altLang="en-US" dirty="0">
                <a:sym typeface="Symbol"/>
              </a:rPr>
              <a:t>, R. Principe, </a:t>
            </a:r>
            <a:r>
              <a:rPr lang="en-US" dirty="0"/>
              <a:t>E. Ravaioli, </a:t>
            </a:r>
            <a:r>
              <a:rPr lang="en-GB" altLang="en-US" dirty="0">
                <a:sym typeface="Symbol"/>
              </a:rPr>
              <a:t>T. </a:t>
            </a:r>
            <a:r>
              <a:rPr lang="en-GB" altLang="en-US" dirty="0" err="1">
                <a:sym typeface="Symbol"/>
              </a:rPr>
              <a:t>Sahner</a:t>
            </a:r>
            <a:r>
              <a:rPr lang="en-GB" altLang="en-US" dirty="0">
                <a:sym typeface="Symbol"/>
              </a:rPr>
              <a:t>, S. Sgobba,</a:t>
            </a:r>
            <a:r>
              <a:rPr lang="pt-BR" altLang="en-US" dirty="0">
                <a:sym typeface="Symbol"/>
              </a:rPr>
              <a:t> P. Tavares Coutinho Borges De Sousa,</a:t>
            </a:r>
            <a:r>
              <a:rPr lang="en-GB" altLang="en-US" dirty="0">
                <a:sym typeface="Symbol"/>
              </a:rPr>
              <a:t> E. </a:t>
            </a:r>
            <a:r>
              <a:rPr lang="en-GB" altLang="en-US" dirty="0" err="1">
                <a:sym typeface="Symbol"/>
              </a:rPr>
              <a:t>Todesco</a:t>
            </a:r>
            <a:r>
              <a:rPr lang="en-GB" altLang="en-US" dirty="0">
                <a:sym typeface="Symbol"/>
              </a:rPr>
              <a:t>, J. Ferradas Troitino, </a:t>
            </a:r>
            <a:r>
              <a:rPr lang="en-US" dirty="0"/>
              <a:t>R. Van Weelderen, </a:t>
            </a:r>
            <a:r>
              <a:rPr lang="en-GB" altLang="en-US" dirty="0">
                <a:sym typeface="Symbol"/>
              </a:rPr>
              <a:t>G. </a:t>
            </a:r>
            <a:r>
              <a:rPr lang="en-GB" altLang="en-US" dirty="0" err="1">
                <a:sym typeface="Symbol"/>
              </a:rPr>
              <a:t>Willering</a:t>
            </a:r>
            <a:endParaRPr lang="en-GB" altLang="en-US" dirty="0">
              <a:solidFill>
                <a:schemeClr val="bg2"/>
              </a:solidFill>
              <a:sym typeface="Symbol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9883D-174A-4A20-A241-7A93B166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67E78-1842-404F-8042-D10626D47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14th HL-LHC Collaboration Meeting, Oct 7 – 10, 2024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674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8995264" cy="788627"/>
          </a:xfrm>
        </p:spPr>
        <p:txBody>
          <a:bodyPr>
            <a:normAutofit/>
          </a:bodyPr>
          <a:lstStyle/>
          <a:p>
            <a:r>
              <a:rPr lang="en-US" dirty="0"/>
              <a:t>MQXFA (AUP 302.2) Deliverables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653" y="826568"/>
            <a:ext cx="6288727" cy="2647959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en-GB" b="1" dirty="0">
                <a:solidFill>
                  <a:srgbClr val="5F5F5F"/>
                </a:solidFill>
              </a:rPr>
              <a:t>21 Magnets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GB" dirty="0">
                <a:solidFill>
                  <a:srgbClr val="5F5F5F"/>
                </a:solidFill>
              </a:rPr>
              <a:t>20 magnets for 10 Q1/Q3 cryo-assemblies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en-GB" dirty="0">
                <a:solidFill>
                  <a:srgbClr val="5F5F5F"/>
                </a:solidFill>
              </a:rPr>
              <a:t>2 magnets in each cryo-assembly 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GB" dirty="0">
                <a:solidFill>
                  <a:srgbClr val="5F5F5F"/>
                </a:solidFill>
              </a:rPr>
              <a:t>1 magnet to CERN for acceptance of CA01 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GB" dirty="0">
                <a:solidFill>
                  <a:srgbClr val="5F5F5F"/>
                </a:solidFill>
              </a:rPr>
              <a:t>Assuming 6 re-assemblies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en-GB" b="1" dirty="0">
                <a:solidFill>
                  <a:srgbClr val="5F5F5F"/>
                </a:solidFill>
              </a:rPr>
              <a:t> </a:t>
            </a:r>
            <a:r>
              <a:rPr lang="en-GB" dirty="0">
                <a:solidFill>
                  <a:srgbClr val="5F5F5F"/>
                </a:solidFill>
              </a:rPr>
              <a:t>= post test re-work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40787" y="5980214"/>
            <a:ext cx="18260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Cryo-assembly</a:t>
            </a:r>
          </a:p>
          <a:p>
            <a:pPr algn="ctr"/>
            <a:r>
              <a:rPr lang="en-US" sz="1300" dirty="0"/>
              <a:t>(LQXFA)</a:t>
            </a:r>
          </a:p>
        </p:txBody>
      </p:sp>
      <p:sp>
        <p:nvSpPr>
          <p:cNvPr id="10" name="Arrow: Down 9"/>
          <p:cNvSpPr/>
          <p:nvPr/>
        </p:nvSpPr>
        <p:spPr>
          <a:xfrm rot="16200000">
            <a:off x="3203848" y="4415579"/>
            <a:ext cx="216024" cy="504056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/>
          <p:cNvSpPr/>
          <p:nvPr/>
        </p:nvSpPr>
        <p:spPr>
          <a:xfrm>
            <a:off x="1115616" y="3514915"/>
            <a:ext cx="856964" cy="516301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58058" y="3483521"/>
            <a:ext cx="11754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Magnet</a:t>
            </a:r>
          </a:p>
          <a:p>
            <a:pPr algn="ctr"/>
            <a:r>
              <a:rPr lang="en-US" sz="1300" dirty="0"/>
              <a:t>(MQXFA)</a:t>
            </a:r>
          </a:p>
        </p:txBody>
      </p:sp>
      <p:sp>
        <p:nvSpPr>
          <p:cNvPr id="18" name="Rectangle: Rounded Corners 17"/>
          <p:cNvSpPr/>
          <p:nvPr/>
        </p:nvSpPr>
        <p:spPr>
          <a:xfrm>
            <a:off x="6892660" y="5990618"/>
            <a:ext cx="1296144" cy="516301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4B0CF56-3E1A-4001-AA01-FF3A2466B490}"/>
              </a:ext>
            </a:extLst>
          </p:cNvPr>
          <p:cNvSpPr/>
          <p:nvPr/>
        </p:nvSpPr>
        <p:spPr>
          <a:xfrm rot="5400000">
            <a:off x="17861" y="2637077"/>
            <a:ext cx="815341" cy="396137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C96155-4DD2-42B0-BC9F-A1F198E1D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066" y="3685391"/>
            <a:ext cx="4302764" cy="19450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73" t="7285" r="3922" b="47060"/>
          <a:stretch/>
        </p:blipFill>
        <p:spPr>
          <a:xfrm rot="20239202">
            <a:off x="3183893" y="4871241"/>
            <a:ext cx="6059231" cy="1810343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4278212" y="3837304"/>
            <a:ext cx="898935" cy="553852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139952" y="3853840"/>
            <a:ext cx="11754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Cold Mass</a:t>
            </a:r>
          </a:p>
          <a:p>
            <a:pPr algn="ctr"/>
            <a:r>
              <a:rPr lang="en-US" sz="1300" dirty="0"/>
              <a:t>(LMQXFA)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94AED39-6766-4D6A-BA7F-00061579F688}"/>
              </a:ext>
            </a:extLst>
          </p:cNvPr>
          <p:cNvSpPr/>
          <p:nvPr/>
        </p:nvSpPr>
        <p:spPr>
          <a:xfrm>
            <a:off x="83704" y="3356993"/>
            <a:ext cx="2760104" cy="213000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4BBA4A-2448-4B27-B22F-522F862AD7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5" t="4820" r="1525" b="15930"/>
          <a:stretch/>
        </p:blipFill>
        <p:spPr>
          <a:xfrm>
            <a:off x="179512" y="4145393"/>
            <a:ext cx="2208919" cy="5639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EEC9D4-8E1E-45AA-A83F-1EA5C4426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849" y="4791944"/>
            <a:ext cx="2206943" cy="566977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A55AE7F-F3D2-8C4A-777A-06415798A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453376"/>
            <a:ext cx="6550800" cy="360000"/>
          </a:xfrm>
        </p:spPr>
        <p:txBody>
          <a:bodyPr/>
          <a:lstStyle/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46096A9-C9DE-643F-BC66-11C9124F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0E3380-5A41-6D87-2095-224E37F1E0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01" t="1147" r="13208" b="2441"/>
          <a:stretch/>
        </p:blipFill>
        <p:spPr>
          <a:xfrm>
            <a:off x="6646380" y="779189"/>
            <a:ext cx="2497619" cy="249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15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9CCC1-E2AF-D1A9-7697-A57D604A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dirty="0"/>
              <a:t>MQXFA Status Summary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4C4BB-0408-579F-4B17-B6353F7F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14th HL-LHC Collaboration Meeting – Oct 7 – 10, 2024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EB3E06-E0A5-6849-7BA2-B2E39FC52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DDBF2F-65AD-B0B9-1B4D-D490FB648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78" y="4335390"/>
            <a:ext cx="8604810" cy="60577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è"/>
            </a:pPr>
            <a:r>
              <a:rPr lang="en-US" sz="1800" dirty="0"/>
              <a:t>Main task is magnet assembly. </a:t>
            </a:r>
          </a:p>
          <a:p>
            <a:pPr marL="0" indent="0">
              <a:buNone/>
            </a:pPr>
            <a:r>
              <a:rPr lang="en-US" sz="1800" dirty="0"/>
              <a:t>      Supported by 4 reviews / meetings per magnet</a:t>
            </a:r>
          </a:p>
          <a:p>
            <a:endParaRPr lang="en-US" sz="1800" dirty="0"/>
          </a:p>
          <a:p>
            <a:endParaRPr lang="en-US" sz="2000" dirty="0"/>
          </a:p>
        </p:txBody>
      </p:sp>
      <p:graphicFrame>
        <p:nvGraphicFramePr>
          <p:cNvPr id="6" name="Table 56">
            <a:extLst>
              <a:ext uri="{FF2B5EF4-FFF2-40B4-BE49-F238E27FC236}">
                <a16:creationId xmlns:a16="http://schemas.microsoft.com/office/drawing/2014/main" id="{FD978E18-40ED-B175-5767-65AF239DC4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197562"/>
              </p:ext>
            </p:extLst>
          </p:nvPr>
        </p:nvGraphicFramePr>
        <p:xfrm>
          <a:off x="395537" y="620688"/>
          <a:ext cx="8568951" cy="3248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7354">
                  <a:extLst>
                    <a:ext uri="{9D8B030D-6E8A-4147-A177-3AD203B41FA5}">
                      <a16:colId xmlns:a16="http://schemas.microsoft.com/office/drawing/2014/main" val="3437327562"/>
                    </a:ext>
                  </a:extLst>
                </a:gridCol>
                <a:gridCol w="2070653">
                  <a:extLst>
                    <a:ext uri="{9D8B030D-6E8A-4147-A177-3AD203B41FA5}">
                      <a16:colId xmlns:a16="http://schemas.microsoft.com/office/drawing/2014/main" val="3786973923"/>
                    </a:ext>
                  </a:extLst>
                </a:gridCol>
                <a:gridCol w="2430944">
                  <a:extLst>
                    <a:ext uri="{9D8B030D-6E8A-4147-A177-3AD203B41FA5}">
                      <a16:colId xmlns:a16="http://schemas.microsoft.com/office/drawing/2014/main" val="699946995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Control Account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Component status </a:t>
                      </a:r>
                      <a:r>
                        <a:rPr lang="en-US" sz="1800" dirty="0" err="1"/>
                        <a:t>wrt</a:t>
                      </a:r>
                      <a:r>
                        <a:rPr lang="en-US" sz="1800" dirty="0"/>
                        <a:t> Baseline*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984851"/>
                  </a:ext>
                </a:extLst>
              </a:tr>
              <a:tr h="372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Strand procurement &amp; QC (FNAL, FSU)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96%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Procuring spare cond.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495234"/>
                  </a:ext>
                </a:extLst>
              </a:tr>
              <a:tr h="372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Cable fabrication &amp; insulation (LBNL)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100%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951220"/>
                  </a:ext>
                </a:extLst>
              </a:tr>
              <a:tr h="372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Coil part procurement (FNAL)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~100%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2"/>
                          </a:solidFill>
                        </a:rPr>
                        <a:t>Completing QC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408367"/>
                  </a:ext>
                </a:extLst>
              </a:tr>
              <a:tr h="372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Coil fabrication (FNAL)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98%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2"/>
                          </a:solidFill>
                        </a:rPr>
                        <a:t>Last coil fabrication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602271"/>
                  </a:ext>
                </a:extLst>
              </a:tr>
              <a:tr h="372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Coil fabrication (BNL)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100%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899937"/>
                  </a:ext>
                </a:extLst>
              </a:tr>
              <a:tr h="37266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Magnet part procurement (LBNL)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100%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030737"/>
                  </a:ext>
                </a:extLst>
              </a:tr>
              <a:tr h="372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Magnet assembly (LBNL)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58%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50847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5C81FC2-81F9-0237-AE70-7DAC3C732E4B}"/>
              </a:ext>
            </a:extLst>
          </p:cNvPr>
          <p:cNvSpPr txBox="1"/>
          <p:nvPr/>
        </p:nvSpPr>
        <p:spPr>
          <a:xfrm>
            <a:off x="2339752" y="3869388"/>
            <a:ext cx="4903907" cy="30777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*Will change if additional cables/coils are added to Baseline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A4AA19-44A8-3B2B-26E2-62EB3838D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4996108"/>
            <a:ext cx="5040120" cy="18678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6247F5-5074-FE4F-AFF1-33BF4B1FDD9D}"/>
              </a:ext>
            </a:extLst>
          </p:cNvPr>
          <p:cNvSpPr txBox="1"/>
          <p:nvPr/>
        </p:nvSpPr>
        <p:spPr>
          <a:xfrm>
            <a:off x="3434825" y="6494638"/>
            <a:ext cx="4433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4BCD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MQXFA at BNL after shipment from LBNL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B87376-685C-E81D-AD37-B3D486605F90}"/>
              </a:ext>
            </a:extLst>
          </p:cNvPr>
          <p:cNvSpPr txBox="1"/>
          <p:nvPr/>
        </p:nvSpPr>
        <p:spPr>
          <a:xfrm>
            <a:off x="179512" y="5306897"/>
            <a:ext cx="2832087" cy="73866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More details in “MQXFA Fabrication Status and schedule” in </a:t>
            </a:r>
            <a:r>
              <a:rPr lang="en-US" sz="1400" b="1" i="0" dirty="0">
                <a:solidFill>
                  <a:srgbClr val="202020"/>
                </a:solidFill>
                <a:effectLst/>
                <a:latin typeface="Liberation Sans"/>
              </a:rPr>
              <a:t>WP3 MQXF</a:t>
            </a:r>
            <a:r>
              <a:rPr lang="en-US" sz="1400" dirty="0"/>
              <a:t> session Wed PM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67FAB1-70DB-72EA-362D-A2379AA82377}"/>
              </a:ext>
            </a:extLst>
          </p:cNvPr>
          <p:cNvSpPr/>
          <p:nvPr/>
        </p:nvSpPr>
        <p:spPr>
          <a:xfrm>
            <a:off x="359678" y="3500928"/>
            <a:ext cx="6228546" cy="36846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0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D72D6-AC57-4A73-AD74-92050B19A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44" y="68590"/>
            <a:ext cx="7920000" cy="720000"/>
          </a:xfrm>
        </p:spPr>
        <p:txBody>
          <a:bodyPr/>
          <a:lstStyle/>
          <a:p>
            <a:r>
              <a:rPr lang="en-US" dirty="0"/>
              <a:t>Magnet Yield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32160-72A8-4933-B3D1-248AC41CF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14th HL-LHC Collaboration Meeting – Oct 7 – 10, 2024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178F5A-D4CA-4C1F-9D50-40D9A46560D6}"/>
              </a:ext>
            </a:extLst>
          </p:cNvPr>
          <p:cNvSpPr txBox="1">
            <a:spLocks/>
          </p:cNvSpPr>
          <p:nvPr/>
        </p:nvSpPr>
        <p:spPr>
          <a:xfrm>
            <a:off x="395535" y="1052736"/>
            <a:ext cx="8640961" cy="21826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11 magnets met requirements during vertical test</a:t>
            </a:r>
          </a:p>
          <a:p>
            <a:pPr lvl="1"/>
            <a:r>
              <a:rPr lang="en-US" sz="1800" dirty="0"/>
              <a:t>3 magnets (MQXFA07/08/13) needed a coil change to meet requirements</a:t>
            </a:r>
          </a:p>
          <a:p>
            <a:pPr lvl="1"/>
            <a:r>
              <a:rPr lang="en-US" sz="1800" dirty="0"/>
              <a:t>1 magnet (MQXFA17) is waiting for a coil change</a:t>
            </a:r>
          </a:p>
          <a:p>
            <a:pPr lvl="1"/>
            <a:r>
              <a:rPr lang="en-US" sz="1800" dirty="0"/>
              <a:t>MQXFA05 passed the Endurance Test (5 thermal cycles, 52 quenches, …) </a:t>
            </a:r>
          </a:p>
          <a:p>
            <a:pPr lvl="1"/>
            <a:r>
              <a:rPr lang="en-US" sz="1800" dirty="0"/>
              <a:t>MQXFA11 demonstrated resilience (after highway crash)</a:t>
            </a:r>
          </a:p>
          <a:p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445CE8-1727-E522-FD96-3FA32CBCB49E}"/>
              </a:ext>
            </a:extLst>
          </p:cNvPr>
          <p:cNvSpPr txBox="1"/>
          <p:nvPr/>
        </p:nvSpPr>
        <p:spPr>
          <a:xfrm>
            <a:off x="601770" y="671749"/>
            <a:ext cx="8100000" cy="360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Vertical test is done at BNL by 302.4.01, post-test analysis is done by 302.2.01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BC621-2201-4C7A-8872-9E6C41482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8449" y="6491041"/>
            <a:ext cx="360000" cy="360000"/>
          </a:xfrm>
          <a:ln>
            <a:noFill/>
          </a:ln>
        </p:spPr>
        <p:txBody>
          <a:bodyPr/>
          <a:lstStyle/>
          <a:p>
            <a:fld id="{BFDCA1C4-9514-7B4F-976F-D92F7E296653}" type="slidenum">
              <a:rPr lang="fr-FR" smtClean="0">
                <a:solidFill>
                  <a:schemeClr val="tx2"/>
                </a:solidFill>
              </a:rPr>
              <a:pPr/>
              <a:t>5</a:t>
            </a:fld>
            <a:endParaRPr lang="fr-FR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D26987-BE4E-0F28-9BDD-E73ABA8E4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04" y="3052002"/>
            <a:ext cx="5228272" cy="3799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6ADFB9-FE75-189D-074E-30559F1E5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0803" y="2483054"/>
            <a:ext cx="1175523" cy="43779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3B2331-519A-FC81-50D1-1FDCE8843D98}"/>
              </a:ext>
            </a:extLst>
          </p:cNvPr>
          <p:cNvSpPr txBox="1"/>
          <p:nvPr/>
        </p:nvSpPr>
        <p:spPr>
          <a:xfrm>
            <a:off x="6105719" y="6226632"/>
            <a:ext cx="172713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MQXFA magnet being moved to vertical test station at BNL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6CC9D5E6-E05D-3499-85F0-6EC44EF9BEC7}"/>
              </a:ext>
            </a:extLst>
          </p:cNvPr>
          <p:cNvSpPr txBox="1">
            <a:spLocks/>
          </p:cNvSpPr>
          <p:nvPr/>
        </p:nvSpPr>
        <p:spPr>
          <a:xfrm>
            <a:off x="8757037" y="6369797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DCA1C4-9514-7B4F-976F-D92F7E296653}" type="slidenum">
              <a:rPr lang="fr-FR" smtClean="0">
                <a:solidFill>
                  <a:prstClr val="white"/>
                </a:solidFill>
                <a:latin typeface="Arial"/>
              </a:rPr>
              <a:pPr>
                <a:defRPr/>
              </a:pPr>
              <a:t>5</a:t>
            </a:fld>
            <a:endParaRPr lang="fr-FR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A6BE2C-BE43-72D4-F9DC-7A0228AD418C}"/>
              </a:ext>
            </a:extLst>
          </p:cNvPr>
          <p:cNvSpPr txBox="1"/>
          <p:nvPr/>
        </p:nvSpPr>
        <p:spPr>
          <a:xfrm>
            <a:off x="5215068" y="3031627"/>
            <a:ext cx="2478775" cy="95410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More details in “Production testing summary of the MQXFA magnets” in </a:t>
            </a:r>
            <a:r>
              <a:rPr lang="en-US" sz="1400" b="1" i="0" dirty="0">
                <a:solidFill>
                  <a:srgbClr val="202020"/>
                </a:solidFill>
                <a:effectLst/>
                <a:latin typeface="Liberation Sans"/>
              </a:rPr>
              <a:t>WP3</a:t>
            </a:r>
            <a:r>
              <a:rPr lang="en-US" sz="1400" dirty="0"/>
              <a:t> session Tue PM</a:t>
            </a:r>
          </a:p>
        </p:txBody>
      </p:sp>
    </p:spTree>
    <p:extLst>
      <p:ext uri="{BB962C8B-B14F-4D97-AF65-F5344CB8AC3E}">
        <p14:creationId xmlns:p14="http://schemas.microsoft.com/office/powerpoint/2010/main" val="2698977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0AB9F-7215-0FD7-336C-F3DF65ECA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656" y="0"/>
            <a:ext cx="3815984" cy="1520888"/>
          </a:xfrm>
        </p:spPr>
        <p:txBody>
          <a:bodyPr/>
          <a:lstStyle/>
          <a:p>
            <a:r>
              <a:rPr lang="en-US" i="1" dirty="0"/>
              <a:t>“Endurance”</a:t>
            </a:r>
            <a:r>
              <a:rPr lang="en-US" dirty="0"/>
              <a:t> &amp; “</a:t>
            </a:r>
            <a:r>
              <a:rPr lang="en-US" i="1" dirty="0"/>
              <a:t>Resilience”</a:t>
            </a:r>
            <a:r>
              <a:rPr lang="en-US" dirty="0"/>
              <a:t> Demonstrations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F1DAF3-9658-E9E2-3DFF-A93C8D2A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8074" y="649800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3791E-E92D-B3F6-83D8-1151777364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14th HL-LHC Collaboration Meeting, Oct 7 – 10, 2024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D513CD-5203-548E-170B-A18190979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3428224"/>
            <a:ext cx="5182518" cy="35430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5E4395-660E-4305-CE1E-B70404BD0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088" cy="39995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7E159E-FDC4-39E6-6DDB-CE5F87005B34}"/>
              </a:ext>
            </a:extLst>
          </p:cNvPr>
          <p:cNvSpPr txBox="1"/>
          <p:nvPr/>
        </p:nvSpPr>
        <p:spPr>
          <a:xfrm>
            <a:off x="469032" y="4293096"/>
            <a:ext cx="3024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magnets that met requirements demonstrated </a:t>
            </a:r>
            <a:r>
              <a:rPr lang="en-US" b="1" dirty="0"/>
              <a:t>very good memory </a:t>
            </a:r>
            <a:r>
              <a:rPr lang="en-US" dirty="0"/>
              <a:t>and </a:t>
            </a:r>
            <a:r>
              <a:rPr lang="en-US" b="1" dirty="0"/>
              <a:t>temperature margin</a:t>
            </a:r>
            <a:r>
              <a:rPr lang="en-US" dirty="0"/>
              <a:t>:</a:t>
            </a:r>
          </a:p>
          <a:p>
            <a:r>
              <a:rPr lang="en-US" dirty="0"/>
              <a:t>	</a:t>
            </a:r>
            <a:r>
              <a:rPr lang="en-US" dirty="0" err="1"/>
              <a:t>I_nom</a:t>
            </a:r>
            <a:r>
              <a:rPr lang="en-US" dirty="0"/>
              <a:t> @ 4.5 K      </a:t>
            </a:r>
          </a:p>
        </p:txBody>
      </p:sp>
    </p:spTree>
    <p:extLst>
      <p:ext uri="{BB962C8B-B14F-4D97-AF65-F5344CB8AC3E}">
        <p14:creationId xmlns:p14="http://schemas.microsoft.com/office/powerpoint/2010/main" val="3469790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83E55-1114-46F8-95E0-CA1C7CE9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16632"/>
            <a:ext cx="8074800" cy="949525"/>
          </a:xfrm>
        </p:spPr>
        <p:txBody>
          <a:bodyPr/>
          <a:lstStyle/>
          <a:p>
            <a:r>
              <a:rPr lang="en-US" dirty="0"/>
              <a:t>MQXFAs Integral Harmonics at Nominal </a:t>
            </a:r>
            <a:r>
              <a:rPr lang="en-US" dirty="0" err="1"/>
              <a:t>Curr</a:t>
            </a:r>
            <a:r>
              <a:rPr lang="en-US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0A6C24-E6D7-4AFA-A984-4F293800DE94}"/>
              </a:ext>
            </a:extLst>
          </p:cNvPr>
          <p:cNvSpPr txBox="1"/>
          <p:nvPr/>
        </p:nvSpPr>
        <p:spPr>
          <a:xfrm>
            <a:off x="6310496" y="1404368"/>
            <a:ext cx="2736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b6 correction introduced in one coil on MQXFA04 and all subsequent coils:      </a:t>
            </a:r>
          </a:p>
          <a:p>
            <a:r>
              <a:rPr lang="en-US" i="1" dirty="0">
                <a:solidFill>
                  <a:schemeClr val="tx2"/>
                </a:solidFill>
              </a:rPr>
              <a:t>125 um shift toward midplane</a:t>
            </a:r>
          </a:p>
          <a:p>
            <a:endParaRPr lang="en-US" i="1" dirty="0"/>
          </a:p>
          <a:p>
            <a:r>
              <a:rPr lang="en-US" dirty="0"/>
              <a:t>Magnetic shims used to correct low order harmonics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8514BF-1112-4385-A886-780CB22403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492215"/>
            <a:ext cx="6550800" cy="360000"/>
          </a:xfrm>
        </p:spPr>
        <p:txBody>
          <a:bodyPr/>
          <a:lstStyle/>
          <a:p>
            <a:r>
              <a:rPr lang="en-US"/>
              <a:t>14th HL-LHC Collaboration Meeting, Oct 7 – 10, 2024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592B15-4C43-A9C7-5271-96637059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D52CF6-4DD1-BB2A-7806-4C4DC28A2DF1}"/>
              </a:ext>
            </a:extLst>
          </p:cNvPr>
          <p:cNvSpPr txBox="1"/>
          <p:nvPr/>
        </p:nvSpPr>
        <p:spPr>
          <a:xfrm>
            <a:off x="6130625" y="5582243"/>
            <a:ext cx="2478775" cy="95410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More details in “Production testing summary of the MQXFA magnets” in </a:t>
            </a:r>
            <a:r>
              <a:rPr lang="en-US" sz="1400" b="1" i="0" dirty="0">
                <a:solidFill>
                  <a:srgbClr val="202020"/>
                </a:solidFill>
                <a:effectLst/>
                <a:latin typeface="Liberation Sans"/>
              </a:rPr>
              <a:t>WP3</a:t>
            </a:r>
            <a:r>
              <a:rPr lang="en-US" sz="1400" dirty="0"/>
              <a:t> session Tue PM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111809-A482-26FF-80C9-C3762B875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8873" y="1204289"/>
            <a:ext cx="6444498" cy="463015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AD0D58A-05E8-D53F-1DEA-910067AFC81F}"/>
              </a:ext>
            </a:extLst>
          </p:cNvPr>
          <p:cNvCxnSpPr>
            <a:cxnSpLocks/>
          </p:cNvCxnSpPr>
          <p:nvPr/>
        </p:nvCxnSpPr>
        <p:spPr>
          <a:xfrm flipV="1">
            <a:off x="2305637" y="4437112"/>
            <a:ext cx="322147" cy="437043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ysDot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BFD8983-B44C-53E5-F94B-4BA27E9AD902}"/>
              </a:ext>
            </a:extLst>
          </p:cNvPr>
          <p:cNvSpPr txBox="1"/>
          <p:nvPr/>
        </p:nvSpPr>
        <p:spPr>
          <a:xfrm>
            <a:off x="683568" y="4885134"/>
            <a:ext cx="2943038" cy="3077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defTabSz="2349434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Before b6 correction in cross-section</a:t>
            </a:r>
          </a:p>
        </p:txBody>
      </p:sp>
    </p:spTree>
    <p:extLst>
      <p:ext uri="{BB962C8B-B14F-4D97-AF65-F5344CB8AC3E}">
        <p14:creationId xmlns:p14="http://schemas.microsoft.com/office/powerpoint/2010/main" val="970115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0DBAC-0C70-4967-8AF6-799582442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19" y="0"/>
            <a:ext cx="8795281" cy="720000"/>
          </a:xfrm>
        </p:spPr>
        <p:txBody>
          <a:bodyPr/>
          <a:lstStyle/>
          <a:p>
            <a:r>
              <a:rPr lang="en-US" dirty="0"/>
              <a:t>Lessons Learned from MQXFA07/08 test &amp; analysis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438FC-720D-439D-B1CB-94592C870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620688"/>
            <a:ext cx="8795280" cy="4320480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FE analysis of as-built magnets pointed to “critical area”</a:t>
            </a:r>
          </a:p>
          <a:p>
            <a:pPr lvl="1"/>
            <a:r>
              <a:rPr lang="en-US" dirty="0"/>
              <a:t>Metallographic analysis by CERN team found the “Smoking gun” (broken Nb</a:t>
            </a:r>
            <a:r>
              <a:rPr lang="en-US" baseline="-25000" dirty="0"/>
              <a:t>3</a:t>
            </a:r>
            <a:r>
              <a:rPr lang="en-US" dirty="0"/>
              <a:t>Sn filaments) in this area</a:t>
            </a:r>
          </a:p>
          <a:p>
            <a:pPr lvl="1"/>
            <a:r>
              <a:rPr lang="en-US" dirty="0"/>
              <a:t>Excellent collaboration!</a:t>
            </a:r>
          </a:p>
          <a:p>
            <a:r>
              <a:rPr lang="en-US" dirty="0"/>
              <a:t>Lessons learned: 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Asymmetry during assembly may be looked-in by prestress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2D asymmetry may cause poor preload in the ends</a:t>
            </a:r>
            <a:endParaRPr lang="en-US" i="1" dirty="0">
              <a:solidFill>
                <a:schemeClr val="tx2"/>
              </a:solidFill>
            </a:endParaRPr>
          </a:p>
          <a:p>
            <a:pPr lvl="2"/>
            <a:r>
              <a:rPr lang="en-US" dirty="0">
                <a:solidFill>
                  <a:schemeClr val="tx2"/>
                </a:solidFill>
              </a:rPr>
              <a:t>Seen in MQXFA07 and MQXFA08 </a:t>
            </a:r>
            <a:r>
              <a:rPr lang="en-US" sz="1600" dirty="0">
                <a:solidFill>
                  <a:schemeClr val="tx2"/>
                </a:solidFill>
              </a:rPr>
              <a:t>(presented in Vancouver)</a:t>
            </a:r>
          </a:p>
          <a:p>
            <a:r>
              <a:rPr lang="en-US" dirty="0"/>
              <a:t>Preventive action: 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Larger gaps and revised assembly procedure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9293E-E591-4107-ABA6-990B5431F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2EBB7-35BB-446E-A3EC-29C5040AF0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14th HL-LHC Collaboration Meeting, Oct 7 – 10, 2024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314FF57-B866-36F9-CBE7-F933AFA91028}"/>
              </a:ext>
            </a:extLst>
          </p:cNvPr>
          <p:cNvSpPr txBox="1">
            <a:spLocks/>
          </p:cNvSpPr>
          <p:nvPr/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14th HL-LHC Collaboration Meeting, Oct 7 – 10, 2024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FD1159-527F-58F8-9179-A53984C90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91" y="5064092"/>
            <a:ext cx="7247387" cy="1793908"/>
          </a:xfrm>
          <a:prstGeom prst="rect">
            <a:avLst/>
          </a:prstGeom>
        </p:spPr>
      </p:pic>
      <p:sp>
        <p:nvSpPr>
          <p:cNvPr id="16" name="Arrow: Curved Right 15">
            <a:extLst>
              <a:ext uri="{FF2B5EF4-FFF2-40B4-BE49-F238E27FC236}">
                <a16:creationId xmlns:a16="http://schemas.microsoft.com/office/drawing/2014/main" id="{2778C728-7B74-90F6-9A6A-9D580EDF4247}"/>
              </a:ext>
            </a:extLst>
          </p:cNvPr>
          <p:cNvSpPr/>
          <p:nvPr/>
        </p:nvSpPr>
        <p:spPr>
          <a:xfrm rot="990719">
            <a:off x="302149" y="3757791"/>
            <a:ext cx="502456" cy="128243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F695007-133A-FB61-6060-BD29FBF2ACDE}"/>
              </a:ext>
            </a:extLst>
          </p:cNvPr>
          <p:cNvSpPr/>
          <p:nvPr/>
        </p:nvSpPr>
        <p:spPr>
          <a:xfrm rot="21138416">
            <a:off x="5975038" y="1775182"/>
            <a:ext cx="2956425" cy="720001"/>
          </a:xfrm>
          <a:prstGeom prst="roundRect">
            <a:avLst>
              <a:gd name="adj" fmla="val 3722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Presented at the</a:t>
            </a:r>
          </a:p>
          <a:p>
            <a:pPr algn="ctr"/>
            <a:r>
              <a:rPr lang="en-US" dirty="0"/>
              <a:t>13</a:t>
            </a:r>
            <a:r>
              <a:rPr lang="en-US" baseline="30000" dirty="0"/>
              <a:t>th</a:t>
            </a:r>
            <a:r>
              <a:rPr lang="en-US" dirty="0"/>
              <a:t> HL-LHC Collab. Mtg. </a:t>
            </a:r>
          </a:p>
        </p:txBody>
      </p:sp>
    </p:spTree>
    <p:extLst>
      <p:ext uri="{BB962C8B-B14F-4D97-AF65-F5344CB8AC3E}">
        <p14:creationId xmlns:p14="http://schemas.microsoft.com/office/powerpoint/2010/main" val="1989126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0DBAC-0C70-4967-8AF6-799582442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-27384"/>
            <a:ext cx="8928992" cy="720000"/>
          </a:xfrm>
        </p:spPr>
        <p:txBody>
          <a:bodyPr/>
          <a:lstStyle/>
          <a:p>
            <a:r>
              <a:rPr lang="en-US" dirty="0"/>
              <a:t>Lessons Learned from MQXFA13/17 test &amp; analysis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438FC-720D-439D-B1CB-94592C870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620688"/>
            <a:ext cx="8795280" cy="109910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If midplanes in coil ends are “too small” &amp; there is low prestress </a:t>
            </a:r>
            <a:r>
              <a:rPr lang="en-US" dirty="0">
                <a:solidFill>
                  <a:schemeClr val="bg2"/>
                </a:solidFill>
                <a:sym typeface="Wingdings" panose="05000000000000000000" pitchFamily="2" charset="2"/>
              </a:rPr>
              <a:t></a:t>
            </a:r>
            <a:r>
              <a:rPr lang="en-US" dirty="0">
                <a:solidFill>
                  <a:schemeClr val="bg2"/>
                </a:solidFill>
              </a:rPr>
              <a:t> risk of excessive strain</a:t>
            </a:r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9293E-E591-4107-ABA6-990B5431F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2EBB7-35BB-446E-A3EC-29C5040AF0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14th HL-LHC Collaboration Meeting, Oct 7 – 10, 2024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37E24E2-59C3-8438-3A52-D195B2E74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5" y="4040668"/>
            <a:ext cx="3851920" cy="279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1E953E-A93D-FAD3-A7DA-8ECF69C2C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289" y="1558362"/>
            <a:ext cx="3720421" cy="26734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D2E1AD-A6ED-B4BC-E8F3-32DDA3143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514" y="4385464"/>
            <a:ext cx="2772591" cy="224720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E0671CB-A9D7-E693-F4A0-2F307EA5C218}"/>
              </a:ext>
            </a:extLst>
          </p:cNvPr>
          <p:cNvSpPr/>
          <p:nvPr/>
        </p:nvSpPr>
        <p:spPr>
          <a:xfrm>
            <a:off x="5516009" y="5040431"/>
            <a:ext cx="285944" cy="1216656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8C3C2D-9939-3718-F76E-50000B190D40}"/>
              </a:ext>
            </a:extLst>
          </p:cNvPr>
          <p:cNvSpPr txBox="1"/>
          <p:nvPr/>
        </p:nvSpPr>
        <p:spPr>
          <a:xfrm>
            <a:off x="7065952" y="4315480"/>
            <a:ext cx="1852261" cy="9387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Relative differences are more relevant than absolute numbers because of mesh size and de-bonding assumptions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1A13B9-3BE8-DA67-951E-ADFE233870D7}"/>
              </a:ext>
            </a:extLst>
          </p:cNvPr>
          <p:cNvSpPr txBox="1"/>
          <p:nvPr/>
        </p:nvSpPr>
        <p:spPr>
          <a:xfrm>
            <a:off x="716124" y="4281594"/>
            <a:ext cx="2171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MQXFA13 coil arc-length error</a:t>
            </a:r>
            <a:endParaRPr 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C88305-3FDA-E07A-F928-969039CB3962}"/>
              </a:ext>
            </a:extLst>
          </p:cNvPr>
          <p:cNvSpPr txBox="1"/>
          <p:nvPr/>
        </p:nvSpPr>
        <p:spPr>
          <a:xfrm>
            <a:off x="6956696" y="6455395"/>
            <a:ext cx="1987595" cy="2769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Courtesy of A. Bartkowska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45F1847-BD2E-95F6-7ECF-82E027FF5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696" y="5578362"/>
            <a:ext cx="2187304" cy="8967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C1570C-4AA6-E8F3-BB67-1A86D6F0A0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057" t="1854" r="9686" b="11320"/>
          <a:stretch/>
        </p:blipFill>
        <p:spPr>
          <a:xfrm>
            <a:off x="-1" y="2316269"/>
            <a:ext cx="3997639" cy="17461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13AE36-2F8F-2B7A-C197-95D16D4910FE}"/>
              </a:ext>
            </a:extLst>
          </p:cNvPr>
          <p:cNvSpPr txBox="1"/>
          <p:nvPr/>
        </p:nvSpPr>
        <p:spPr>
          <a:xfrm>
            <a:off x="1270534" y="3778209"/>
            <a:ext cx="1537754" cy="27699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Coil straight section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1E72083-5480-ED13-A226-68CC58AA6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7" t="9438" r="13111" b="25422"/>
          <a:stretch/>
        </p:blipFill>
        <p:spPr bwMode="auto">
          <a:xfrm>
            <a:off x="0" y="1566753"/>
            <a:ext cx="4001154" cy="173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8FFED9-02BD-E43A-AE02-940FB0DEC8A8}"/>
              </a:ext>
            </a:extLst>
          </p:cNvPr>
          <p:cNvSpPr txBox="1"/>
          <p:nvPr/>
        </p:nvSpPr>
        <p:spPr>
          <a:xfrm>
            <a:off x="1270534" y="2852936"/>
            <a:ext cx="1537754" cy="27699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Coil lead end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02DC094E-F816-E071-AD3F-A431DA822FAD}"/>
              </a:ext>
            </a:extLst>
          </p:cNvPr>
          <p:cNvSpPr/>
          <p:nvPr/>
        </p:nvSpPr>
        <p:spPr>
          <a:xfrm>
            <a:off x="5516009" y="3916708"/>
            <a:ext cx="285944" cy="46875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09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/>
      <p:bldP spid="17" grpId="0" animBg="1"/>
      <p:bldP spid="7" grpId="0" animBg="1"/>
      <p:bldP spid="10" grpId="0" animBg="1"/>
      <p:bldP spid="20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6_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Props1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8EF391-2BAD-45F4-B22E-736040720C99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8946e33d-fd2f-4ae4-8ee9-d90c129cdf9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71292</TotalTime>
  <Words>1637</Words>
  <Application>Microsoft Office PowerPoint</Application>
  <PresentationFormat>On-screen Show (4:3)</PresentationFormat>
  <Paragraphs>236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Aptos</vt:lpstr>
      <vt:lpstr>Arial</vt:lpstr>
      <vt:lpstr>Calibri</vt:lpstr>
      <vt:lpstr>Liberation Sans</vt:lpstr>
      <vt:lpstr>Symbol</vt:lpstr>
      <vt:lpstr>Times New Roman</vt:lpstr>
      <vt:lpstr>Wingdings</vt:lpstr>
      <vt:lpstr>Thème Office</vt:lpstr>
      <vt:lpstr>2_Thème Office</vt:lpstr>
      <vt:lpstr>6_Thème Office</vt:lpstr>
      <vt:lpstr>Status of MQXFA magnets</vt:lpstr>
      <vt:lpstr>Acknowledgement</vt:lpstr>
      <vt:lpstr>MQXFA (AUP 302.2) Deliverables</vt:lpstr>
      <vt:lpstr>MQXFA Status Summary</vt:lpstr>
      <vt:lpstr>Magnet Yield</vt:lpstr>
      <vt:lpstr>“Endurance” &amp; “Resilience” Demonstrations</vt:lpstr>
      <vt:lpstr>MQXFAs Integral Harmonics at Nominal Curr.</vt:lpstr>
      <vt:lpstr>Lessons Learned from MQXFA07/08 test &amp; analysis </vt:lpstr>
      <vt:lpstr>Lessons Learned from MQXFA13/17 test &amp; analysis </vt:lpstr>
      <vt:lpstr>Preventive Actions</vt:lpstr>
      <vt:lpstr>Coil Status &amp; Parts</vt:lpstr>
      <vt:lpstr>Plans and Schedule</vt:lpstr>
      <vt:lpstr>MQXFA Summary</vt:lpstr>
      <vt:lpstr>Back up Slides</vt:lpstr>
      <vt:lpstr>MQXFA/B Design</vt:lpstr>
      <vt:lpstr>Low- quadrupole magnets from LHC to HL-LHC 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Giorgio Ambrosio x2297 12326N</cp:lastModifiedBy>
  <cp:revision>1633</cp:revision>
  <cp:lastPrinted>2019-12-23T22:56:49Z</cp:lastPrinted>
  <dcterms:created xsi:type="dcterms:W3CDTF">2016-03-23T12:58:39Z</dcterms:created>
  <dcterms:modified xsi:type="dcterms:W3CDTF">2024-10-01T18:42:18Z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