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6" r:id="rId5"/>
    <p:sldMasterId id="2147483673" r:id="rId6"/>
  </p:sldMasterIdLst>
  <p:notesMasterIdLst>
    <p:notesMasterId r:id="rId30"/>
  </p:notesMasterIdLst>
  <p:handoutMasterIdLst>
    <p:handoutMasterId r:id="rId31"/>
  </p:handoutMasterIdLst>
  <p:sldIdLst>
    <p:sldId id="263" r:id="rId7"/>
    <p:sldId id="1580" r:id="rId8"/>
    <p:sldId id="1174" r:id="rId9"/>
    <p:sldId id="1575" r:id="rId10"/>
    <p:sldId id="1577" r:id="rId11"/>
    <p:sldId id="1582" r:id="rId12"/>
    <p:sldId id="1093" r:id="rId13"/>
    <p:sldId id="1579" r:id="rId14"/>
    <p:sldId id="1581" r:id="rId15"/>
    <p:sldId id="1584" r:id="rId16"/>
    <p:sldId id="1168" r:id="rId17"/>
    <p:sldId id="1585" r:id="rId18"/>
    <p:sldId id="1173" r:id="rId19"/>
    <p:sldId id="1586" r:id="rId20"/>
    <p:sldId id="1574" r:id="rId21"/>
    <p:sldId id="1088" r:id="rId22"/>
    <p:sldId id="1169" r:id="rId23"/>
    <p:sldId id="337" r:id="rId24"/>
    <p:sldId id="527" r:id="rId25"/>
    <p:sldId id="785" r:id="rId26"/>
    <p:sldId id="445" r:id="rId27"/>
    <p:sldId id="1152" r:id="rId28"/>
    <p:sldId id="1150" r:id="rId2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9900"/>
    <a:srgbClr val="33CC33"/>
    <a:srgbClr val="000000"/>
    <a:srgbClr val="800000"/>
    <a:srgbClr val="FFE699"/>
    <a:srgbClr val="FFCC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65" autoAdjust="0"/>
    <p:restoredTop sz="96110" autoAdjust="0"/>
  </p:normalViewPr>
  <p:slideViewPr>
    <p:cSldViewPr snapToObjects="1" showGuides="1">
      <p:cViewPr varScale="1">
        <p:scale>
          <a:sx n="107" d="100"/>
          <a:sy n="107" d="100"/>
        </p:scale>
        <p:origin x="936" y="114"/>
      </p:cViewPr>
      <p:guideLst>
        <p:guide orient="horz" pos="4080"/>
        <p:guide pos="2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03/10/2024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dirty="0"/>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03/10/2024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dirty="0"/>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dirty="0"/>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4B141A-D04E-DD49-88DC-EFA90428BA4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65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E3A2339-41DF-D34F-893D-CD7D0A0F306E}" type="slidenum">
              <a:rPr lang="en-US" smtClean="0"/>
              <a:pPr>
                <a:defRPr/>
              </a:pPr>
              <a:t>20</a:t>
            </a:fld>
            <a:endParaRPr lang="en-US" dirty="0"/>
          </a:p>
        </p:txBody>
      </p:sp>
    </p:spTree>
    <p:extLst>
      <p:ext uri="{BB962C8B-B14F-4D97-AF65-F5344CB8AC3E}">
        <p14:creationId xmlns:p14="http://schemas.microsoft.com/office/powerpoint/2010/main" val="1060202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extLst>
      <p:ext uri="{BB962C8B-B14F-4D97-AF65-F5344CB8AC3E}">
        <p14:creationId xmlns:p14="http://schemas.microsoft.com/office/powerpoint/2010/main" val="12449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extLst>
      <p:ext uri="{BB962C8B-B14F-4D97-AF65-F5344CB8AC3E}">
        <p14:creationId xmlns:p14="http://schemas.microsoft.com/office/powerpoint/2010/main" val="3469471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extLst>
      <p:ext uri="{BB962C8B-B14F-4D97-AF65-F5344CB8AC3E}">
        <p14:creationId xmlns:p14="http://schemas.microsoft.com/office/powerpoint/2010/main" val="348822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1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1500" b="0" baseline="0">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1" y="6356350"/>
            <a:ext cx="6080720" cy="360000"/>
          </a:xfrm>
        </p:spPr>
        <p:txBody>
          <a:bodyPr lIns="0" tIns="0" rIns="0" bIns="0" anchor="b" anchorCtr="0"/>
          <a:lstStyle>
            <a:lvl1pPr algn="r">
              <a:defRPr>
                <a:solidFill>
                  <a:schemeClr val="accent1"/>
                </a:solidFill>
              </a:defRPr>
            </a:lvl1pPr>
          </a:lstStyle>
          <a:p>
            <a:r>
              <a:rPr lang="en-US"/>
              <a:t>14th HL-LHC Collaboration Meeting, Oct 7 – 10, 2024</a:t>
            </a:r>
            <a:endParaRPr lang="en-GB" dirty="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257175" marR="0" indent="-257175" algn="l" defTabSz="342900" rtl="0" eaLnBrk="1" fontAlgn="auto" latinLnBrk="0" hangingPunct="1">
              <a:lnSpc>
                <a:spcPct val="100000"/>
              </a:lnSpc>
              <a:spcBef>
                <a:spcPct val="20000"/>
              </a:spcBef>
              <a:spcAft>
                <a:spcPts val="0"/>
              </a:spcAft>
              <a:buClr>
                <a:schemeClr val="accent6"/>
              </a:buClr>
              <a:buSzTx/>
              <a:buFontTx/>
              <a:buNone/>
              <a:tabLst/>
              <a:defRPr sz="1200">
                <a:solidFill>
                  <a:schemeClr val="bg2"/>
                </a:solidFill>
              </a:defRPr>
            </a:lvl1pPr>
            <a:lvl2pPr>
              <a:buFontTx/>
              <a:buNone/>
              <a:defRPr/>
            </a:lvl2pPr>
            <a:lvl3pPr>
              <a:buFontTx/>
              <a:buNone/>
              <a:defRPr/>
            </a:lvl3pPr>
            <a:lvl4pPr>
              <a:buFontTx/>
              <a:buNone/>
              <a:defRPr/>
            </a:lvl4pPr>
            <a:lvl5pPr>
              <a:buFontTx/>
              <a:buNone/>
              <a:defRPr/>
            </a:lvl5pPr>
          </a:lstStyle>
          <a:p>
            <a:pPr marL="257175" marR="0" lvl="0" indent="-257175" algn="l" defTabSz="342900" rtl="0" eaLnBrk="1" fontAlgn="auto" latinLnBrk="0" hangingPunct="1">
              <a:lnSpc>
                <a:spcPct val="100000"/>
              </a:lnSpc>
              <a:spcBef>
                <a:spcPct val="20000"/>
              </a:spcBef>
              <a:spcAft>
                <a:spcPts val="0"/>
              </a:spcAft>
              <a:buClr>
                <a:schemeClr val="accent6"/>
              </a:buClr>
              <a:buSzTx/>
              <a:buFontTx/>
              <a:buNone/>
              <a:tabLst/>
              <a:defRPr/>
            </a:pPr>
            <a:r>
              <a:rPr kumimoji="0" lang="en-GB" sz="12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33" y="476672"/>
            <a:ext cx="4048095" cy="1896020"/>
          </a:xfrm>
          <a:prstGeom prst="rect">
            <a:avLst/>
          </a:prstGeom>
        </p:spPr>
      </p:pic>
      <p:sp>
        <p:nvSpPr>
          <p:cNvPr id="7" name="Rectangle 6">
            <a:extLst>
              <a:ext uri="{FF2B5EF4-FFF2-40B4-BE49-F238E27FC236}">
                <a16:creationId xmlns:a16="http://schemas.microsoft.com/office/drawing/2014/main" id="{4B83573D-854A-4C61-B3B7-2CBCB6AA2BDD}"/>
              </a:ext>
            </a:extLst>
          </p:cNvPr>
          <p:cNvSpPr/>
          <p:nvPr/>
        </p:nvSpPr>
        <p:spPr>
          <a:xfrm>
            <a:off x="0" y="6165304"/>
            <a:ext cx="1371600" cy="6926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bg1"/>
                </a:solidFill>
              </a:ln>
              <a:effectLst/>
            </a:endParaRPr>
          </a:p>
        </p:txBody>
      </p:sp>
    </p:spTree>
    <p:extLst>
      <p:ext uri="{BB962C8B-B14F-4D97-AF65-F5344CB8AC3E}">
        <p14:creationId xmlns:p14="http://schemas.microsoft.com/office/powerpoint/2010/main" val="220243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2"/>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lvl1pPr>
              <a:defRPr/>
            </a:lvl1pPr>
          </a:lstStyle>
          <a:p>
            <a:r>
              <a:rPr lang="en-US"/>
              <a:t>14th HL-LHC Collaboration Meeting, Oct 7 – 10, 2024</a:t>
            </a:r>
            <a:endParaRPr lang="en-GB" dirty="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5" name="Picture 14">
            <a:extLst>
              <a:ext uri="{FF2B5EF4-FFF2-40B4-BE49-F238E27FC236}">
                <a16:creationId xmlns:a16="http://schemas.microsoft.com/office/drawing/2014/main" id="{0593F3F2-3156-4CCA-9FFB-33FB735467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3649" y="6165306"/>
            <a:ext cx="639919" cy="591591"/>
          </a:xfrm>
          <a:prstGeom prst="rect">
            <a:avLst/>
          </a:prstGeom>
        </p:spPr>
      </p:pic>
    </p:spTree>
    <p:extLst>
      <p:ext uri="{BB962C8B-B14F-4D97-AF65-F5344CB8AC3E}">
        <p14:creationId xmlns:p14="http://schemas.microsoft.com/office/powerpoint/2010/main" val="4047993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15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6" y="1215232"/>
            <a:ext cx="4041775" cy="639762"/>
          </a:xfrm>
        </p:spPr>
        <p:txBody>
          <a:bodyPr anchor="t">
            <a:normAutofit/>
          </a:bodyPr>
          <a:lstStyle>
            <a:lvl1pPr marL="0" indent="0">
              <a:buNone/>
              <a:defRPr sz="15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6" y="2057400"/>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lvl1pPr>
              <a:defRPr/>
            </a:lvl1pPr>
          </a:lstStyle>
          <a:p>
            <a:r>
              <a:rPr lang="en-US"/>
              <a:t>14th HL-LHC Collaboration Meeting, Oct 7 – 10, 2024</a:t>
            </a:r>
            <a:endParaRPr lang="en-GB" dirty="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6" name="Picture 15">
            <a:extLst>
              <a:ext uri="{FF2B5EF4-FFF2-40B4-BE49-F238E27FC236}">
                <a16:creationId xmlns:a16="http://schemas.microsoft.com/office/drawing/2014/main" id="{8DE33E18-C9A2-451C-9A6B-D39158041D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9" y="6165306"/>
            <a:ext cx="639919" cy="591591"/>
          </a:xfrm>
          <a:prstGeom prst="rect">
            <a:avLst/>
          </a:prstGeom>
        </p:spPr>
      </p:pic>
    </p:spTree>
    <p:extLst>
      <p:ext uri="{BB962C8B-B14F-4D97-AF65-F5344CB8AC3E}">
        <p14:creationId xmlns:p14="http://schemas.microsoft.com/office/powerpoint/2010/main" val="711319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lvl1pPr>
              <a:defRPr/>
            </a:lvl1pPr>
          </a:lstStyle>
          <a:p>
            <a:r>
              <a:rPr lang="en-US"/>
              <a:t>14th HL-LHC Collaboration Meeting, Oct 7 – 10, 2024</a:t>
            </a:r>
            <a:endParaRPr lang="en-GB"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3" name="Picture 12">
            <a:extLst>
              <a:ext uri="{FF2B5EF4-FFF2-40B4-BE49-F238E27FC236}">
                <a16:creationId xmlns:a16="http://schemas.microsoft.com/office/drawing/2014/main" id="{AD813954-B0CB-4016-B535-BDE242BD93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9" y="6165306"/>
            <a:ext cx="639919" cy="591591"/>
          </a:xfrm>
          <a:prstGeom prst="rect">
            <a:avLst/>
          </a:prstGeom>
        </p:spPr>
      </p:pic>
    </p:spTree>
    <p:extLst>
      <p:ext uri="{BB962C8B-B14F-4D97-AF65-F5344CB8AC3E}">
        <p14:creationId xmlns:p14="http://schemas.microsoft.com/office/powerpoint/2010/main" val="2830836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lvl1pPr>
              <a:defRPr/>
            </a:lvl1pPr>
          </a:lstStyle>
          <a:p>
            <a:r>
              <a:rPr lang="en-US"/>
              <a:t>14th HL-LHC Collaboration Meeting, Oct 7 – 10, 2024</a:t>
            </a:r>
            <a:endParaRPr lang="en-GB" dirty="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2" name="Picture 11">
            <a:extLst>
              <a:ext uri="{FF2B5EF4-FFF2-40B4-BE49-F238E27FC236}">
                <a16:creationId xmlns:a16="http://schemas.microsoft.com/office/drawing/2014/main" id="{EE816CAA-2881-4B1D-B534-7399FA0A5F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9" y="6165306"/>
            <a:ext cx="639919" cy="591591"/>
          </a:xfrm>
          <a:prstGeom prst="rect">
            <a:avLst/>
          </a:prstGeom>
        </p:spPr>
      </p:pic>
    </p:spTree>
    <p:extLst>
      <p:ext uri="{BB962C8B-B14F-4D97-AF65-F5344CB8AC3E}">
        <p14:creationId xmlns:p14="http://schemas.microsoft.com/office/powerpoint/2010/main" val="791113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lvl1pPr>
              <a:defRPr/>
            </a:lvl1pPr>
          </a:lstStyle>
          <a:p>
            <a:r>
              <a:rPr lang="en-US"/>
              <a:t>14th HL-LHC Collaboration Meeting, Oct 7 – 10, 2024</a:t>
            </a:r>
            <a:endParaRPr lang="en-GB" dirty="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1" y="4648200"/>
            <a:ext cx="7918450" cy="381000"/>
          </a:xfrm>
        </p:spPr>
        <p:txBody>
          <a:bodyPr/>
          <a:lstStyle>
            <a:lvl1pPr>
              <a:buFontTx/>
              <a:buNone/>
              <a:defRPr sz="1350">
                <a:solidFill>
                  <a:schemeClr val="bg2"/>
                </a:solidFill>
              </a:defRPr>
            </a:lvl1pPr>
          </a:lstStyle>
          <a:p>
            <a:pPr lvl="0"/>
            <a:r>
              <a:rPr lang="en-GB" dirty="0"/>
              <a:t>Image title</a:t>
            </a:r>
          </a:p>
        </p:txBody>
      </p:sp>
      <p:pic>
        <p:nvPicPr>
          <p:cNvPr id="16" name="Picture 15">
            <a:extLst>
              <a:ext uri="{FF2B5EF4-FFF2-40B4-BE49-F238E27FC236}">
                <a16:creationId xmlns:a16="http://schemas.microsoft.com/office/drawing/2014/main" id="{459B40DA-0308-42AE-8E50-C270153898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9" y="6165306"/>
            <a:ext cx="639919" cy="591591"/>
          </a:xfrm>
          <a:prstGeom prst="rect">
            <a:avLst/>
          </a:prstGeom>
        </p:spPr>
      </p:pic>
    </p:spTree>
    <p:extLst>
      <p:ext uri="{BB962C8B-B14F-4D97-AF65-F5344CB8AC3E}">
        <p14:creationId xmlns:p14="http://schemas.microsoft.com/office/powerpoint/2010/main" val="1228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extLst>
      <p:ext uri="{BB962C8B-B14F-4D97-AF65-F5344CB8AC3E}">
        <p14:creationId xmlns:p14="http://schemas.microsoft.com/office/powerpoint/2010/main" val="76011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extLst>
      <p:ext uri="{BB962C8B-B14F-4D97-AF65-F5344CB8AC3E}">
        <p14:creationId xmlns:p14="http://schemas.microsoft.com/office/powerpoint/2010/main" val="157996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Tree>
    <p:extLst>
      <p:ext uri="{BB962C8B-B14F-4D97-AF65-F5344CB8AC3E}">
        <p14:creationId xmlns:p14="http://schemas.microsoft.com/office/powerpoint/2010/main" val="42653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5.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3419872" y="6356350"/>
            <a:ext cx="5112128"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4" name="Picture 3">
            <a:extLst>
              <a:ext uri="{FF2B5EF4-FFF2-40B4-BE49-F238E27FC236}">
                <a16:creationId xmlns:a16="http://schemas.microsoft.com/office/drawing/2014/main" id="{7BC63BDF-09C0-4163-98AA-DF90B33AFEA0}"/>
              </a:ext>
            </a:extLst>
          </p:cNvPr>
          <p:cNvPicPr>
            <a:picLocks noChangeAspect="1"/>
          </p:cNvPicPr>
          <p:nvPr userDrawn="1"/>
        </p:nvPicPr>
        <p:blipFill>
          <a:blip r:embed="rId10"/>
          <a:stretch>
            <a:fillRect/>
          </a:stretch>
        </p:blipFill>
        <p:spPr>
          <a:xfrm>
            <a:off x="1619672" y="6251961"/>
            <a:ext cx="1298561" cy="5669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2123728" y="6356350"/>
            <a:ext cx="6408272" cy="360000"/>
          </a:xfrm>
          <a:prstGeom prst="rect">
            <a:avLst/>
          </a:prstGeom>
        </p:spPr>
        <p:txBody>
          <a:bodyPr vert="horz" lIns="0" tIns="0" rIns="0" bIns="0" rtlCol="0" anchor="b"/>
          <a:lstStyle>
            <a:lvl1pPr algn="r">
              <a:defRPr sz="1200">
                <a:solidFill>
                  <a:schemeClr val="accent1"/>
                </a:solidFill>
              </a:defRPr>
            </a:lvl1pPr>
          </a:lstStyle>
          <a:p>
            <a:r>
              <a:rPr lang="en-US"/>
              <a:t>14th HL-LHC Collaboration Meeting, Oct 7 – 10, 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1026"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53699" y="6252656"/>
            <a:ext cx="427501" cy="56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3642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1"/>
            <a:ext cx="7920000" cy="4754563"/>
          </a:xfrm>
          <a:prstGeom prst="rect">
            <a:avLst/>
          </a:prstGeom>
        </p:spPr>
        <p:txBody>
          <a:bodyPr vert="horz" lIns="0" tIns="0" rIns="0" bIns="0" rtlCol="0">
            <a:normAutofit/>
          </a:body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900">
                <a:solidFill>
                  <a:schemeClr val="accent1"/>
                </a:solidFill>
              </a:defRPr>
            </a:lvl1pPr>
          </a:lstStyle>
          <a:p>
            <a:r>
              <a:rPr lang="en-US"/>
              <a:t>14th HL-LHC Collaboration Meeting, Oct 7 – 10, 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900">
                <a:solidFill>
                  <a:schemeClr val="bg1"/>
                </a:solidFill>
              </a:defRPr>
            </a:lvl1pPr>
          </a:lstStyle>
          <a:p>
            <a:fld id="{BFDCA1C4-9514-7B4F-976F-D92F7E296653}" type="slidenum">
              <a:rPr lang="fr-FR" smtClean="0"/>
              <a:pPr/>
              <a:t>‹#›</a:t>
            </a:fld>
            <a:endParaRPr lang="fr-FR" dirty="0"/>
          </a:p>
        </p:txBody>
      </p:sp>
      <p:pic>
        <p:nvPicPr>
          <p:cNvPr id="10" name="Picture 9">
            <a:extLst>
              <a:ext uri="{FF2B5EF4-FFF2-40B4-BE49-F238E27FC236}">
                <a16:creationId xmlns:a16="http://schemas.microsoft.com/office/drawing/2014/main" id="{4982ECA5-1535-4B50-BC38-7FADCF7EA7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 y="6164664"/>
            <a:ext cx="1434505" cy="671884"/>
          </a:xfrm>
          <a:prstGeom prst="rect">
            <a:avLst/>
          </a:prstGeom>
        </p:spPr>
      </p:pic>
      <p:pic>
        <p:nvPicPr>
          <p:cNvPr id="7" name="Picture 6">
            <a:extLst>
              <a:ext uri="{FF2B5EF4-FFF2-40B4-BE49-F238E27FC236}">
                <a16:creationId xmlns:a16="http://schemas.microsoft.com/office/drawing/2014/main" id="{14277831-B09B-4D91-8BBA-DDE409E6AE9C}"/>
              </a:ext>
            </a:extLst>
          </p:cNvPr>
          <p:cNvPicPr>
            <a:picLocks/>
          </p:cNvPicPr>
          <p:nvPr userDrawn="1"/>
        </p:nvPicPr>
        <p:blipFill rotWithShape="1">
          <a:blip r:embed="rId10">
            <a:extLst>
              <a:ext uri="{28A0092B-C50C-407E-A947-70E740481C1C}">
                <a14:useLocalDpi xmlns:a14="http://schemas.microsoft.com/office/drawing/2010/main"/>
              </a:ext>
            </a:extLst>
          </a:blip>
          <a:srcRect/>
          <a:stretch/>
        </p:blipFill>
        <p:spPr>
          <a:xfrm>
            <a:off x="1" y="6212900"/>
            <a:ext cx="1403819" cy="645100"/>
          </a:xfrm>
          <a:prstGeom prst="rect">
            <a:avLst/>
          </a:prstGeom>
        </p:spPr>
      </p:pic>
    </p:spTree>
    <p:extLst>
      <p:ext uri="{BB962C8B-B14F-4D97-AF65-F5344CB8AC3E}">
        <p14:creationId xmlns:p14="http://schemas.microsoft.com/office/powerpoint/2010/main" val="3697456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dt="0"/>
  <p:txStyles>
    <p:titleStyle>
      <a:lvl1pPr algn="ctr" defTabSz="342900" rtl="0" eaLnBrk="1" latinLnBrk="0" hangingPunct="1">
        <a:spcBef>
          <a:spcPct val="0"/>
        </a:spcBef>
        <a:buNone/>
        <a:defRPr sz="2100" b="1" kern="1200">
          <a:solidFill>
            <a:schemeClr val="bg2"/>
          </a:solidFill>
          <a:latin typeface="+mj-lt"/>
          <a:ea typeface="+mj-ea"/>
          <a:cs typeface="+mj-cs"/>
        </a:defRPr>
      </a:lvl1pPr>
    </p:titleStyle>
    <p:bodyStyle>
      <a:lvl1pPr marL="257175" indent="-257175" algn="l" defTabSz="342900" rtl="0" eaLnBrk="1" latinLnBrk="0" hangingPunct="1">
        <a:spcBef>
          <a:spcPct val="20000"/>
        </a:spcBef>
        <a:buClr>
          <a:schemeClr val="accent6"/>
        </a:buClr>
        <a:buFont typeface="Wingdings" charset="2"/>
        <a:buChar char="§"/>
        <a:defRPr sz="2100" kern="1200">
          <a:solidFill>
            <a:schemeClr val="accent5"/>
          </a:solidFill>
          <a:latin typeface="+mn-lt"/>
          <a:ea typeface="+mn-ea"/>
          <a:cs typeface="+mn-cs"/>
        </a:defRPr>
      </a:lvl1pPr>
      <a:lvl2pPr marL="557213" indent="-214313" algn="l" defTabSz="3429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2pPr>
      <a:lvl3pPr marL="857250" indent="-171450" algn="l" defTabSz="342900" rtl="0" eaLnBrk="1" latinLnBrk="0" hangingPunct="1">
        <a:spcBef>
          <a:spcPct val="20000"/>
        </a:spcBef>
        <a:buClr>
          <a:schemeClr val="accent6"/>
        </a:buClr>
        <a:buFont typeface="Wingdings" charset="2"/>
        <a:buChar char="§"/>
        <a:defRPr sz="1500" kern="1200">
          <a:solidFill>
            <a:schemeClr val="accent5"/>
          </a:solidFill>
          <a:latin typeface="+mn-lt"/>
          <a:ea typeface="+mn-ea"/>
          <a:cs typeface="+mn-cs"/>
        </a:defRPr>
      </a:lvl3pPr>
      <a:lvl4pPr marL="1200150" indent="-171450" algn="l" defTabSz="342900" rtl="0" eaLnBrk="1" latinLnBrk="0" hangingPunct="1">
        <a:spcBef>
          <a:spcPct val="20000"/>
        </a:spcBef>
        <a:buClr>
          <a:schemeClr val="accent6"/>
        </a:buClr>
        <a:buFont typeface="Wingdings" charset="2"/>
        <a:buChar char="§"/>
        <a:defRPr sz="1350" kern="1200">
          <a:solidFill>
            <a:schemeClr val="accent5"/>
          </a:solidFill>
          <a:latin typeface="+mn-lt"/>
          <a:ea typeface="+mn-ea"/>
          <a:cs typeface="+mn-cs"/>
        </a:defRPr>
      </a:lvl4pPr>
      <a:lvl5pPr marL="1543050" indent="-171450" algn="l" defTabSz="342900" rtl="0" eaLnBrk="1" latinLnBrk="0" hangingPunct="1">
        <a:spcBef>
          <a:spcPct val="20000"/>
        </a:spcBef>
        <a:buClr>
          <a:schemeClr val="accent6"/>
        </a:buClr>
        <a:buFont typeface="Wingdings" charset="2"/>
        <a:buChar char="§"/>
        <a:defRPr sz="1200" kern="1200">
          <a:solidFill>
            <a:schemeClr val="accent5"/>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1414" y="3356992"/>
            <a:ext cx="3527992" cy="1658439"/>
          </a:xfrm>
        </p:spPr>
        <p:txBody>
          <a:bodyPr/>
          <a:lstStyle/>
          <a:p>
            <a:r>
              <a:rPr lang="en-US" dirty="0"/>
              <a:t>MQXFA Fabrication Status &amp; Schedule</a:t>
            </a:r>
            <a:endParaRPr lang="en-GB" sz="3600" dirty="0"/>
          </a:p>
        </p:txBody>
      </p:sp>
      <p:sp>
        <p:nvSpPr>
          <p:cNvPr id="3" name="Sous-titre 2"/>
          <p:cNvSpPr>
            <a:spLocks noGrp="1"/>
          </p:cNvSpPr>
          <p:nvPr>
            <p:ph type="subTitle" idx="1"/>
          </p:nvPr>
        </p:nvSpPr>
        <p:spPr>
          <a:xfrm>
            <a:off x="1406806" y="4557446"/>
            <a:ext cx="3165194" cy="1379269"/>
          </a:xfrm>
        </p:spPr>
        <p:txBody>
          <a:bodyPr>
            <a:normAutofit/>
          </a:bodyPr>
          <a:lstStyle/>
          <a:p>
            <a:r>
              <a:rPr lang="en-GB" i="1" dirty="0"/>
              <a:t>Giorgio Ambrosio - FNAL</a:t>
            </a:r>
          </a:p>
          <a:p>
            <a:r>
              <a:rPr lang="en-GB" i="1" dirty="0"/>
              <a:t>with contributions from the whole MQXFA team</a:t>
            </a:r>
          </a:p>
        </p:txBody>
      </p:sp>
      <p:sp>
        <p:nvSpPr>
          <p:cNvPr id="8" name="Freeform 7"/>
          <p:cNvSpPr/>
          <p:nvPr/>
        </p:nvSpPr>
        <p:spPr>
          <a:xfrm>
            <a:off x="987630" y="537607"/>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8008" y="214462"/>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403648" y="214462"/>
            <a:ext cx="4057610" cy="1691297"/>
          </a:xfrm>
          <a:prstGeom prst="rect">
            <a:avLst/>
          </a:prstGeom>
        </p:spPr>
      </p:pic>
      <p:pic>
        <p:nvPicPr>
          <p:cNvPr id="5" name="Picture 4" descr="Text&#10;&#10;Description automatically generated">
            <a:extLst>
              <a:ext uri="{FF2B5EF4-FFF2-40B4-BE49-F238E27FC236}">
                <a16:creationId xmlns:a16="http://schemas.microsoft.com/office/drawing/2014/main" id="{C89F63AB-FF6F-2F1A-C389-746B32F229ED}"/>
              </a:ext>
            </a:extLst>
          </p:cNvPr>
          <p:cNvPicPr>
            <a:picLocks noChangeAspect="1"/>
          </p:cNvPicPr>
          <p:nvPr/>
        </p:nvPicPr>
        <p:blipFill>
          <a:blip r:embed="rId5"/>
          <a:stretch>
            <a:fillRect/>
          </a:stretch>
        </p:blipFill>
        <p:spPr>
          <a:xfrm>
            <a:off x="5635425" y="1905758"/>
            <a:ext cx="3502513" cy="4952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CDBF-D987-5DB2-CFBE-2984D597CBD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24BEE8D-6D14-0B8A-051C-88953B9F2930}"/>
              </a:ext>
            </a:extLst>
          </p:cNvPr>
          <p:cNvSpPr>
            <a:spLocks noGrp="1"/>
          </p:cNvSpPr>
          <p:nvPr>
            <p:ph idx="1"/>
          </p:nvPr>
        </p:nvSpPr>
        <p:spPr/>
        <p:txBody>
          <a:bodyPr/>
          <a:lstStyle/>
          <a:p>
            <a:r>
              <a:rPr lang="en-US" dirty="0"/>
              <a:t>MQXFA17 Analysis </a:t>
            </a:r>
          </a:p>
          <a:p>
            <a:endParaRPr lang="en-US" dirty="0"/>
          </a:p>
          <a:p>
            <a:r>
              <a:rPr lang="en-US" b="1" dirty="0"/>
              <a:t>Status by Component</a:t>
            </a:r>
          </a:p>
          <a:p>
            <a:endParaRPr lang="en-US" dirty="0"/>
          </a:p>
          <a:p>
            <a:r>
              <a:rPr lang="en-US" b="1" dirty="0"/>
              <a:t>Schedule and Plans</a:t>
            </a:r>
          </a:p>
        </p:txBody>
      </p:sp>
      <p:sp>
        <p:nvSpPr>
          <p:cNvPr id="4" name="Slide Number Placeholder 3">
            <a:extLst>
              <a:ext uri="{FF2B5EF4-FFF2-40B4-BE49-F238E27FC236}">
                <a16:creationId xmlns:a16="http://schemas.microsoft.com/office/drawing/2014/main" id="{26D0812D-A0FF-ED43-0FE1-134E86CF5E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5566988E-4A76-4B44-B6AE-F58D25CC7F78}"/>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4BCD9"/>
                </a:solidFill>
                <a:effectLst/>
                <a:uLnTx/>
                <a:uFillTx/>
                <a:latin typeface="Arial"/>
                <a:ea typeface="+mn-ea"/>
                <a:cs typeface="+mn-cs"/>
              </a:rPr>
              <a:t>14th HL-LHC Collaboration Meeting, Oct 7 – 10, 2024</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spTree>
    <p:extLst>
      <p:ext uri="{BB962C8B-B14F-4D97-AF65-F5344CB8AC3E}">
        <p14:creationId xmlns:p14="http://schemas.microsoft.com/office/powerpoint/2010/main" val="282156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CCC1-E2AF-D1A9-7697-A57D604AB8DB}"/>
              </a:ext>
            </a:extLst>
          </p:cNvPr>
          <p:cNvSpPr>
            <a:spLocks noGrp="1"/>
          </p:cNvSpPr>
          <p:nvPr>
            <p:ph type="title"/>
          </p:nvPr>
        </p:nvSpPr>
        <p:spPr>
          <a:xfrm>
            <a:off x="612000" y="-27384"/>
            <a:ext cx="7920000" cy="720000"/>
          </a:xfrm>
        </p:spPr>
        <p:txBody>
          <a:bodyPr/>
          <a:lstStyle/>
          <a:p>
            <a:r>
              <a:rPr lang="en-US" dirty="0"/>
              <a:t>MQXFA Status Summary</a:t>
            </a:r>
          </a:p>
        </p:txBody>
      </p:sp>
      <p:sp>
        <p:nvSpPr>
          <p:cNvPr id="5" name="Footer Placeholder 4">
            <a:extLst>
              <a:ext uri="{FF2B5EF4-FFF2-40B4-BE49-F238E27FC236}">
                <a16:creationId xmlns:a16="http://schemas.microsoft.com/office/drawing/2014/main" id="{12B4C4BB-0408-579F-4B17-B6353F7F9850}"/>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14th HL-LHC Collaboration Meeting – Oct 7 – 10, 2024</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CDEB3E06-E0A5-6849-7BA2-B2E39FC52C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Content Placeholder 6">
            <a:extLst>
              <a:ext uri="{FF2B5EF4-FFF2-40B4-BE49-F238E27FC236}">
                <a16:creationId xmlns:a16="http://schemas.microsoft.com/office/drawing/2014/main" id="{89DDBF2F-65AD-B0B9-1B4D-D490FB648FC5}"/>
              </a:ext>
            </a:extLst>
          </p:cNvPr>
          <p:cNvSpPr>
            <a:spLocks noGrp="1"/>
          </p:cNvSpPr>
          <p:nvPr>
            <p:ph idx="1"/>
          </p:nvPr>
        </p:nvSpPr>
        <p:spPr>
          <a:xfrm>
            <a:off x="359678" y="4335390"/>
            <a:ext cx="8604810" cy="605777"/>
          </a:xfrm>
        </p:spPr>
        <p:txBody>
          <a:bodyPr>
            <a:normAutofit/>
          </a:bodyPr>
          <a:lstStyle/>
          <a:p>
            <a:pPr>
              <a:buFont typeface="Wingdings" panose="05000000000000000000" pitchFamily="2" charset="2"/>
              <a:buChar char="è"/>
            </a:pPr>
            <a:r>
              <a:rPr lang="en-US" sz="1800" dirty="0"/>
              <a:t>Main task is magnet assembly. </a:t>
            </a:r>
          </a:p>
          <a:p>
            <a:pPr marL="0" indent="0">
              <a:buNone/>
            </a:pPr>
            <a:r>
              <a:rPr lang="en-US" sz="1800" dirty="0"/>
              <a:t>      Supported by 4 reviews / meetings per magnet</a:t>
            </a:r>
          </a:p>
          <a:p>
            <a:endParaRPr lang="en-US" sz="1800" dirty="0"/>
          </a:p>
          <a:p>
            <a:endParaRPr lang="en-US" sz="2000" dirty="0"/>
          </a:p>
        </p:txBody>
      </p:sp>
      <p:graphicFrame>
        <p:nvGraphicFramePr>
          <p:cNvPr id="6" name="Table 56">
            <a:extLst>
              <a:ext uri="{FF2B5EF4-FFF2-40B4-BE49-F238E27FC236}">
                <a16:creationId xmlns:a16="http://schemas.microsoft.com/office/drawing/2014/main" id="{FD978E18-40ED-B175-5767-65AF239DC472}"/>
              </a:ext>
            </a:extLst>
          </p:cNvPr>
          <p:cNvGraphicFramePr>
            <a:graphicFrameLocks noGrp="1"/>
          </p:cNvGraphicFramePr>
          <p:nvPr>
            <p:extLst>
              <p:ext uri="{D42A27DB-BD31-4B8C-83A1-F6EECF244321}">
                <p14:modId xmlns:p14="http://schemas.microsoft.com/office/powerpoint/2010/main" val="2733197562"/>
              </p:ext>
            </p:extLst>
          </p:nvPr>
        </p:nvGraphicFramePr>
        <p:xfrm>
          <a:off x="395537" y="620688"/>
          <a:ext cx="8568951" cy="3248700"/>
        </p:xfrm>
        <a:graphic>
          <a:graphicData uri="http://schemas.openxmlformats.org/drawingml/2006/table">
            <a:tbl>
              <a:tblPr firstRow="1" bandRow="1">
                <a:tableStyleId>{5C22544A-7EE6-4342-B048-85BDC9FD1C3A}</a:tableStyleId>
              </a:tblPr>
              <a:tblGrid>
                <a:gridCol w="4067354">
                  <a:extLst>
                    <a:ext uri="{9D8B030D-6E8A-4147-A177-3AD203B41FA5}">
                      <a16:colId xmlns:a16="http://schemas.microsoft.com/office/drawing/2014/main" val="3437327562"/>
                    </a:ext>
                  </a:extLst>
                </a:gridCol>
                <a:gridCol w="2070653">
                  <a:extLst>
                    <a:ext uri="{9D8B030D-6E8A-4147-A177-3AD203B41FA5}">
                      <a16:colId xmlns:a16="http://schemas.microsoft.com/office/drawing/2014/main" val="3786973923"/>
                    </a:ext>
                  </a:extLst>
                </a:gridCol>
                <a:gridCol w="2430944">
                  <a:extLst>
                    <a:ext uri="{9D8B030D-6E8A-4147-A177-3AD203B41FA5}">
                      <a16:colId xmlns:a16="http://schemas.microsoft.com/office/drawing/2014/main" val="699946995"/>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800" dirty="0"/>
                        <a:t>Control Account</a:t>
                      </a: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Component status </a:t>
                      </a:r>
                      <a:r>
                        <a:rPr lang="en-US" sz="1800" dirty="0" err="1"/>
                        <a:t>wrt</a:t>
                      </a:r>
                      <a:r>
                        <a:rPr lang="en-US" sz="1800" dirty="0"/>
                        <a:t> Baseline*</a:t>
                      </a:r>
                    </a:p>
                  </a:txBody>
                  <a:tcPr anchor="ctr"/>
                </a:tc>
                <a:tc>
                  <a:txBody>
                    <a:bodyPr/>
                    <a:lstStyle/>
                    <a:p>
                      <a:pPr algn="ctr"/>
                      <a:r>
                        <a:rPr lang="en-US" sz="1800" b="1" dirty="0">
                          <a:solidFill>
                            <a:schemeClr val="bg1"/>
                          </a:solidFill>
                        </a:rPr>
                        <a:t>Comments</a:t>
                      </a:r>
                    </a:p>
                  </a:txBody>
                  <a:tcPr/>
                </a:tc>
                <a:extLst>
                  <a:ext uri="{0D108BD9-81ED-4DB2-BD59-A6C34878D82A}">
                    <a16:rowId xmlns:a16="http://schemas.microsoft.com/office/drawing/2014/main" val="1359984851"/>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Strand procurement &amp; QC (FNAL, FSU)</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96% complete</a:t>
                      </a:r>
                    </a:p>
                  </a:txBody>
                  <a:tcPr/>
                </a:tc>
                <a:tc>
                  <a:txBody>
                    <a:bodyPr/>
                    <a:lstStyle/>
                    <a:p>
                      <a:pPr algn="ctr"/>
                      <a:r>
                        <a:rPr lang="en-US" sz="1800" dirty="0">
                          <a:solidFill>
                            <a:schemeClr val="tx2"/>
                          </a:solidFill>
                        </a:rPr>
                        <a:t>Procuring spare cond.</a:t>
                      </a:r>
                    </a:p>
                  </a:txBody>
                  <a:tcPr/>
                </a:tc>
                <a:extLst>
                  <a:ext uri="{0D108BD9-81ED-4DB2-BD59-A6C34878D82A}">
                    <a16:rowId xmlns:a16="http://schemas.microsoft.com/office/drawing/2014/main" val="661495234"/>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Cable fabrication &amp; insulation (LBNL)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100% complete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dirty="0">
                        <a:solidFill>
                          <a:schemeClr val="tx2"/>
                        </a:solidFill>
                      </a:endParaRPr>
                    </a:p>
                  </a:txBody>
                  <a:tcPr/>
                </a:tc>
                <a:extLst>
                  <a:ext uri="{0D108BD9-81ED-4DB2-BD59-A6C34878D82A}">
                    <a16:rowId xmlns:a16="http://schemas.microsoft.com/office/drawing/2014/main" val="1163951220"/>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Coil part procurement (FNAL)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~100% complete</a:t>
                      </a:r>
                    </a:p>
                  </a:txBody>
                  <a:tcPr/>
                </a:tc>
                <a:tc>
                  <a:txBody>
                    <a:bodyPr/>
                    <a:lstStyle/>
                    <a:p>
                      <a:pPr algn="ctr"/>
                      <a:r>
                        <a:rPr lang="en-US" sz="1800" b="0" dirty="0">
                          <a:solidFill>
                            <a:schemeClr val="tx2"/>
                          </a:solidFill>
                        </a:rPr>
                        <a:t>Completing QC</a:t>
                      </a:r>
                    </a:p>
                  </a:txBody>
                  <a:tcPr/>
                </a:tc>
                <a:extLst>
                  <a:ext uri="{0D108BD9-81ED-4DB2-BD59-A6C34878D82A}">
                    <a16:rowId xmlns:a16="http://schemas.microsoft.com/office/drawing/2014/main" val="1924408367"/>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Coil fabrication (FNAL)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98% complete</a:t>
                      </a:r>
                    </a:p>
                  </a:txBody>
                  <a:tcPr/>
                </a:tc>
                <a:tc>
                  <a:txBody>
                    <a:bodyPr/>
                    <a:lstStyle/>
                    <a:p>
                      <a:pPr algn="ctr"/>
                      <a:r>
                        <a:rPr lang="en-US" sz="1800" b="0" dirty="0">
                          <a:solidFill>
                            <a:schemeClr val="tx2"/>
                          </a:solidFill>
                        </a:rPr>
                        <a:t>Last coil fabrication</a:t>
                      </a:r>
                    </a:p>
                  </a:txBody>
                  <a:tcPr/>
                </a:tc>
                <a:extLst>
                  <a:ext uri="{0D108BD9-81ED-4DB2-BD59-A6C34878D82A}">
                    <a16:rowId xmlns:a16="http://schemas.microsoft.com/office/drawing/2014/main" val="1805602271"/>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Coil fabrication (BNL)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100% complete</a:t>
                      </a:r>
                    </a:p>
                  </a:txBody>
                  <a:tcPr/>
                </a:tc>
                <a:tc>
                  <a:txBody>
                    <a:bodyPr/>
                    <a:lstStyle/>
                    <a:p>
                      <a:pPr algn="ctr"/>
                      <a:endParaRPr lang="en-US" sz="1800" b="0" dirty="0">
                        <a:solidFill>
                          <a:schemeClr val="tx2"/>
                        </a:solidFill>
                      </a:endParaRPr>
                    </a:p>
                  </a:txBody>
                  <a:tcPr/>
                </a:tc>
                <a:extLst>
                  <a:ext uri="{0D108BD9-81ED-4DB2-BD59-A6C34878D82A}">
                    <a16:rowId xmlns:a16="http://schemas.microsoft.com/office/drawing/2014/main" val="3442899937"/>
                  </a:ext>
                </a:extLst>
              </a:tr>
              <a:tr h="372660">
                <a:tc>
                  <a:txBody>
                    <a:bodyPr/>
                    <a:lstStyle/>
                    <a:p>
                      <a:r>
                        <a:rPr lang="en-US" sz="1800" dirty="0">
                          <a:latin typeface="Calibri" panose="020F0502020204030204" pitchFamily="34" charset="0"/>
                          <a:cs typeface="Calibri" panose="020F0502020204030204" pitchFamily="34" charset="0"/>
                        </a:rPr>
                        <a:t>Magnet part procurement (LBNL)</a:t>
                      </a:r>
                    </a:p>
                  </a:txBody>
                  <a:tcPr/>
                </a:tc>
                <a:tc>
                  <a:txBody>
                    <a:bodyPr/>
                    <a:lstStyle/>
                    <a:p>
                      <a:pPr algn="ctr"/>
                      <a:r>
                        <a:rPr lang="en-US" sz="1800" dirty="0">
                          <a:latin typeface="Calibri" panose="020F0502020204030204" pitchFamily="34" charset="0"/>
                          <a:cs typeface="Calibri" panose="020F0502020204030204" pitchFamily="34" charset="0"/>
                        </a:rPr>
                        <a:t>100% complete</a:t>
                      </a:r>
                    </a:p>
                  </a:txBody>
                  <a:tcPr/>
                </a:tc>
                <a:tc>
                  <a:txBody>
                    <a:bodyPr/>
                    <a:lstStyle/>
                    <a:p>
                      <a:pPr algn="ctr"/>
                      <a:endParaRPr lang="en-US" sz="1800" b="1" dirty="0">
                        <a:solidFill>
                          <a:schemeClr val="tx2"/>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32030737"/>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Magnet assembly (LBNL)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58% complete</a:t>
                      </a:r>
                    </a:p>
                  </a:txBody>
                  <a:tcPr/>
                </a:tc>
                <a:tc>
                  <a:txBody>
                    <a:bodyPr/>
                    <a:lstStyle/>
                    <a:p>
                      <a:pPr algn="ctr"/>
                      <a:endParaRPr lang="en-US" sz="1800" b="1" dirty="0">
                        <a:solidFill>
                          <a:schemeClr val="tx2"/>
                        </a:solidFill>
                      </a:endParaRPr>
                    </a:p>
                  </a:txBody>
                  <a:tcPr/>
                </a:tc>
                <a:extLst>
                  <a:ext uri="{0D108BD9-81ED-4DB2-BD59-A6C34878D82A}">
                    <a16:rowId xmlns:a16="http://schemas.microsoft.com/office/drawing/2014/main" val="4157508479"/>
                  </a:ext>
                </a:extLst>
              </a:tr>
            </a:tbl>
          </a:graphicData>
        </a:graphic>
      </p:graphicFrame>
      <p:sp>
        <p:nvSpPr>
          <p:cNvPr id="10" name="TextBox 9">
            <a:extLst>
              <a:ext uri="{FF2B5EF4-FFF2-40B4-BE49-F238E27FC236}">
                <a16:creationId xmlns:a16="http://schemas.microsoft.com/office/drawing/2014/main" id="{A5C81FC2-81F9-0237-AE70-7DAC3C732E4B}"/>
              </a:ext>
            </a:extLst>
          </p:cNvPr>
          <p:cNvSpPr txBox="1"/>
          <p:nvPr/>
        </p:nvSpPr>
        <p:spPr>
          <a:xfrm>
            <a:off x="2339752" y="3869388"/>
            <a:ext cx="4903907" cy="307777"/>
          </a:xfrm>
          <a:prstGeom prst="rect">
            <a:avLst/>
          </a:prstGeom>
          <a:noFill/>
          <a:ln>
            <a:solidFill>
              <a:schemeClr val="bg2"/>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*Will change if additional cables/coils are added to Baseline</a:t>
            </a:r>
          </a:p>
        </p:txBody>
      </p:sp>
      <p:pic>
        <p:nvPicPr>
          <p:cNvPr id="9" name="Picture 8">
            <a:extLst>
              <a:ext uri="{FF2B5EF4-FFF2-40B4-BE49-F238E27FC236}">
                <a16:creationId xmlns:a16="http://schemas.microsoft.com/office/drawing/2014/main" id="{FEA4AA19-44A8-3B2B-26E2-62EB3838D6ED}"/>
              </a:ext>
            </a:extLst>
          </p:cNvPr>
          <p:cNvPicPr>
            <a:picLocks noChangeAspect="1"/>
          </p:cNvPicPr>
          <p:nvPr/>
        </p:nvPicPr>
        <p:blipFill>
          <a:blip r:embed="rId2"/>
          <a:stretch>
            <a:fillRect/>
          </a:stretch>
        </p:blipFill>
        <p:spPr>
          <a:xfrm>
            <a:off x="3491880" y="4996108"/>
            <a:ext cx="5040120" cy="1867862"/>
          </a:xfrm>
          <a:prstGeom prst="rect">
            <a:avLst/>
          </a:prstGeom>
        </p:spPr>
      </p:pic>
      <p:sp>
        <p:nvSpPr>
          <p:cNvPr id="12" name="TextBox 11">
            <a:extLst>
              <a:ext uri="{FF2B5EF4-FFF2-40B4-BE49-F238E27FC236}">
                <a16:creationId xmlns:a16="http://schemas.microsoft.com/office/drawing/2014/main" id="{8C6247F5-5074-FE4F-AFF1-33BF4B1FDD9D}"/>
              </a:ext>
            </a:extLst>
          </p:cNvPr>
          <p:cNvSpPr txBox="1"/>
          <p:nvPr/>
        </p:nvSpPr>
        <p:spPr>
          <a:xfrm>
            <a:off x="3434825" y="6494638"/>
            <a:ext cx="443377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BCD9">
                    <a:lumMod val="20000"/>
                    <a:lumOff val="80000"/>
                  </a:srgbClr>
                </a:solidFill>
                <a:effectLst/>
                <a:uLnTx/>
                <a:uFillTx/>
                <a:latin typeface="Arial"/>
                <a:ea typeface="+mn-ea"/>
                <a:cs typeface="+mn-cs"/>
              </a:rPr>
              <a:t>MQXFA at BNL after shipment from LBNL</a:t>
            </a:r>
          </a:p>
        </p:txBody>
      </p:sp>
      <p:sp>
        <p:nvSpPr>
          <p:cNvPr id="8" name="Rectangle: Rounded Corners 7">
            <a:extLst>
              <a:ext uri="{FF2B5EF4-FFF2-40B4-BE49-F238E27FC236}">
                <a16:creationId xmlns:a16="http://schemas.microsoft.com/office/drawing/2014/main" id="{5067FAB1-70DB-72EA-362D-A2379AA82377}"/>
              </a:ext>
            </a:extLst>
          </p:cNvPr>
          <p:cNvSpPr/>
          <p:nvPr/>
        </p:nvSpPr>
        <p:spPr>
          <a:xfrm>
            <a:off x="359678" y="3500928"/>
            <a:ext cx="6228546" cy="368460"/>
          </a:xfrm>
          <a:prstGeom prst="roundRec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80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B304-D265-B3E9-9447-25591C4A62E0}"/>
              </a:ext>
            </a:extLst>
          </p:cNvPr>
          <p:cNvSpPr>
            <a:spLocks noGrp="1"/>
          </p:cNvSpPr>
          <p:nvPr>
            <p:ph type="title"/>
          </p:nvPr>
        </p:nvSpPr>
        <p:spPr>
          <a:xfrm>
            <a:off x="648224" y="123065"/>
            <a:ext cx="7920000" cy="720000"/>
          </a:xfrm>
        </p:spPr>
        <p:txBody>
          <a:bodyPr/>
          <a:lstStyle/>
          <a:p>
            <a:r>
              <a:rPr lang="en-US" dirty="0"/>
              <a:t>Coil Status</a:t>
            </a:r>
          </a:p>
        </p:txBody>
      </p:sp>
      <p:graphicFrame>
        <p:nvGraphicFramePr>
          <p:cNvPr id="6" name="Content Placeholder 5">
            <a:extLst>
              <a:ext uri="{FF2B5EF4-FFF2-40B4-BE49-F238E27FC236}">
                <a16:creationId xmlns:a16="http://schemas.microsoft.com/office/drawing/2014/main" id="{6C80BB25-08CD-B1FC-1A19-FE0A321911F4}"/>
              </a:ext>
            </a:extLst>
          </p:cNvPr>
          <p:cNvGraphicFramePr>
            <a:graphicFrameLocks noGrp="1"/>
          </p:cNvGraphicFramePr>
          <p:nvPr>
            <p:ph idx="1"/>
            <p:extLst>
              <p:ext uri="{D42A27DB-BD31-4B8C-83A1-F6EECF244321}">
                <p14:modId xmlns:p14="http://schemas.microsoft.com/office/powerpoint/2010/main" val="999484521"/>
              </p:ext>
            </p:extLst>
          </p:nvPr>
        </p:nvGraphicFramePr>
        <p:xfrm>
          <a:off x="1007604" y="908720"/>
          <a:ext cx="7128792" cy="2595880"/>
        </p:xfrm>
        <a:graphic>
          <a:graphicData uri="http://schemas.openxmlformats.org/drawingml/2006/table">
            <a:tbl>
              <a:tblPr lastRow="1" bandRow="1">
                <a:tableStyleId>{5C22544A-7EE6-4342-B048-85BDC9FD1C3A}</a:tableStyleId>
              </a:tblPr>
              <a:tblGrid>
                <a:gridCol w="5362366">
                  <a:extLst>
                    <a:ext uri="{9D8B030D-6E8A-4147-A177-3AD203B41FA5}">
                      <a16:colId xmlns:a16="http://schemas.microsoft.com/office/drawing/2014/main" val="3020647940"/>
                    </a:ext>
                  </a:extLst>
                </a:gridCol>
                <a:gridCol w="883213">
                  <a:extLst>
                    <a:ext uri="{9D8B030D-6E8A-4147-A177-3AD203B41FA5}">
                      <a16:colId xmlns:a16="http://schemas.microsoft.com/office/drawing/2014/main" val="538206050"/>
                    </a:ext>
                  </a:extLst>
                </a:gridCol>
                <a:gridCol w="883213">
                  <a:extLst>
                    <a:ext uri="{9D8B030D-6E8A-4147-A177-3AD203B41FA5}">
                      <a16:colId xmlns:a16="http://schemas.microsoft.com/office/drawing/2014/main" val="1025451551"/>
                    </a:ext>
                  </a:extLst>
                </a:gridCol>
              </a:tblGrid>
              <a:tr h="370840">
                <a:tc>
                  <a:txBody>
                    <a:bodyPr/>
                    <a:lstStyle/>
                    <a:p>
                      <a:r>
                        <a:rPr lang="en-US" dirty="0"/>
                        <a:t>Coils available (completed, not yet power tested)</a:t>
                      </a:r>
                    </a:p>
                  </a:txBody>
                  <a:tcPr/>
                </a:tc>
                <a:tc>
                  <a:txBody>
                    <a:bodyPr/>
                    <a:lstStyle/>
                    <a:p>
                      <a:pPr algn="ctr"/>
                      <a:r>
                        <a:rPr lang="en-US" dirty="0"/>
                        <a:t>38</a:t>
                      </a:r>
                    </a:p>
                  </a:txBody>
                  <a:tcPr/>
                </a:tc>
                <a:tc>
                  <a:txBody>
                    <a:bodyPr/>
                    <a:lstStyle/>
                    <a:p>
                      <a:pPr algn="ctr"/>
                      <a:endParaRPr lang="en-US" dirty="0"/>
                    </a:p>
                  </a:txBody>
                  <a:tcPr/>
                </a:tc>
                <a:extLst>
                  <a:ext uri="{0D108BD9-81ED-4DB2-BD59-A6C34878D82A}">
                    <a16:rowId xmlns:a16="http://schemas.microsoft.com/office/drawing/2014/main" val="733924064"/>
                  </a:ext>
                </a:extLst>
              </a:tr>
              <a:tr h="370840">
                <a:tc>
                  <a:txBody>
                    <a:bodyPr/>
                    <a:lstStyle/>
                    <a:p>
                      <a:r>
                        <a:rPr lang="en-US" dirty="0"/>
                        <a:t>Coils in production (at Fermilab)</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2221480878"/>
                  </a:ext>
                </a:extLst>
              </a:tr>
              <a:tr h="370840">
                <a:tc>
                  <a:txBody>
                    <a:bodyPr/>
                    <a:lstStyle/>
                    <a:p>
                      <a:r>
                        <a:rPr lang="en-US" dirty="0"/>
                        <a:t>Coil rejected during fabric., magnet </a:t>
                      </a:r>
                      <a:r>
                        <a:rPr lang="en-US" dirty="0" err="1"/>
                        <a:t>integr</a:t>
                      </a:r>
                      <a:r>
                        <a:rPr lang="en-US" dirty="0"/>
                        <a:t>. &amp; test </a:t>
                      </a:r>
                    </a:p>
                  </a:txBody>
                  <a:tcPr/>
                </a:tc>
                <a:tc>
                  <a:txBody>
                    <a:bodyPr/>
                    <a:lstStyle/>
                    <a:p>
                      <a:pPr algn="ctr"/>
                      <a:endParaRPr lang="en-US" dirty="0"/>
                    </a:p>
                  </a:txBody>
                  <a:tcPr/>
                </a:tc>
                <a:tc>
                  <a:txBody>
                    <a:bodyPr/>
                    <a:lstStyle/>
                    <a:p>
                      <a:pPr algn="ctr"/>
                      <a:r>
                        <a:rPr lang="en-US" dirty="0">
                          <a:solidFill>
                            <a:srgbClr val="FF0000"/>
                          </a:solidFill>
                        </a:rPr>
                        <a:t>13</a:t>
                      </a:r>
                    </a:p>
                  </a:txBody>
                  <a:tcPr/>
                </a:tc>
                <a:extLst>
                  <a:ext uri="{0D108BD9-81ED-4DB2-BD59-A6C34878D82A}">
                    <a16:rowId xmlns:a16="http://schemas.microsoft.com/office/drawing/2014/main" val="39542601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Coil on hold after fabric., magnet </a:t>
                      </a:r>
                      <a:r>
                        <a:rPr lang="en-US" dirty="0" err="1"/>
                        <a:t>integr</a:t>
                      </a:r>
                      <a:r>
                        <a:rPr lang="en-US" dirty="0"/>
                        <a:t>. &amp; test </a:t>
                      </a:r>
                    </a:p>
                  </a:txBody>
                  <a:tcPr/>
                </a:tc>
                <a:tc>
                  <a:txBody>
                    <a:bodyPr/>
                    <a:lstStyle/>
                    <a:p>
                      <a:pPr algn="ctr"/>
                      <a:endParaRPr lang="en-US" dirty="0"/>
                    </a:p>
                  </a:txBody>
                  <a:tcPr/>
                </a:tc>
                <a:tc>
                  <a:txBody>
                    <a:bodyPr/>
                    <a:lstStyle/>
                    <a:p>
                      <a:pPr algn="ctr"/>
                      <a:r>
                        <a:rPr lang="en-US" dirty="0">
                          <a:solidFill>
                            <a:schemeClr val="accent6"/>
                          </a:solidFill>
                        </a:rPr>
                        <a:t>16</a:t>
                      </a:r>
                    </a:p>
                  </a:txBody>
                  <a:tcPr/>
                </a:tc>
                <a:extLst>
                  <a:ext uri="{0D108BD9-81ED-4DB2-BD59-A6C34878D82A}">
                    <a16:rowId xmlns:a16="http://schemas.microsoft.com/office/drawing/2014/main" val="2527878860"/>
                  </a:ext>
                </a:extLst>
              </a:tr>
              <a:tr h="370840">
                <a:tc>
                  <a:txBody>
                    <a:bodyPr/>
                    <a:lstStyle/>
                    <a:p>
                      <a:r>
                        <a:rPr lang="en-US" dirty="0"/>
                        <a:t>Coils to be recovered from on-hold – future issues</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2639815417"/>
                  </a:ext>
                </a:extLst>
              </a:tr>
              <a:tr h="370840">
                <a:tc>
                  <a:txBody>
                    <a:bodyPr/>
                    <a:lstStyle/>
                    <a:p>
                      <a:r>
                        <a:rPr lang="en-US" dirty="0"/>
                        <a:t>Coils needed for magnets not yet tested (10)</a:t>
                      </a:r>
                    </a:p>
                  </a:txBody>
                  <a:tcPr/>
                </a:tc>
                <a:tc>
                  <a:txBody>
                    <a:bodyPr/>
                    <a:lstStyle/>
                    <a:p>
                      <a:pPr algn="ctr"/>
                      <a:r>
                        <a:rPr lang="en-US" dirty="0"/>
                        <a:t>- 40 </a:t>
                      </a:r>
                    </a:p>
                  </a:txBody>
                  <a:tcPr/>
                </a:tc>
                <a:tc>
                  <a:txBody>
                    <a:bodyPr/>
                    <a:lstStyle/>
                    <a:p>
                      <a:pPr algn="ctr"/>
                      <a:endParaRPr lang="en-US" dirty="0"/>
                    </a:p>
                  </a:txBody>
                  <a:tcPr/>
                </a:tc>
                <a:extLst>
                  <a:ext uri="{0D108BD9-81ED-4DB2-BD59-A6C34878D82A}">
                    <a16:rowId xmlns:a16="http://schemas.microsoft.com/office/drawing/2014/main" val="3211335824"/>
                  </a:ext>
                </a:extLst>
              </a:tr>
              <a:tr h="370840">
                <a:tc>
                  <a:txBody>
                    <a:bodyPr/>
                    <a:lstStyle/>
                    <a:p>
                      <a:r>
                        <a:rPr lang="en-US" dirty="0"/>
                        <a:t>Expected coils balance</a:t>
                      </a:r>
                    </a:p>
                  </a:txBody>
                  <a:tcPr/>
                </a:tc>
                <a:tc>
                  <a:txBody>
                    <a:bodyPr/>
                    <a:lstStyle/>
                    <a:p>
                      <a:pPr algn="ctr"/>
                      <a:r>
                        <a:rPr lang="en-US" dirty="0"/>
                        <a:t>0</a:t>
                      </a:r>
                    </a:p>
                  </a:txBody>
                  <a:tcPr/>
                </a:tc>
                <a:tc>
                  <a:txBody>
                    <a:bodyPr/>
                    <a:lstStyle/>
                    <a:p>
                      <a:pPr algn="ctr"/>
                      <a:endParaRPr lang="en-US" dirty="0"/>
                    </a:p>
                  </a:txBody>
                  <a:tcPr/>
                </a:tc>
                <a:extLst>
                  <a:ext uri="{0D108BD9-81ED-4DB2-BD59-A6C34878D82A}">
                    <a16:rowId xmlns:a16="http://schemas.microsoft.com/office/drawing/2014/main" val="2793255059"/>
                  </a:ext>
                </a:extLst>
              </a:tr>
            </a:tbl>
          </a:graphicData>
        </a:graphic>
      </p:graphicFrame>
      <p:sp>
        <p:nvSpPr>
          <p:cNvPr id="4" name="Slide Number Placeholder 3">
            <a:extLst>
              <a:ext uri="{FF2B5EF4-FFF2-40B4-BE49-F238E27FC236}">
                <a16:creationId xmlns:a16="http://schemas.microsoft.com/office/drawing/2014/main" id="{5F83E82D-3796-DFC8-23F6-59E3CA8F6BDE}"/>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0565D750-8D8C-1578-1974-BA92656C26E3}"/>
              </a:ext>
            </a:extLst>
          </p:cNvPr>
          <p:cNvSpPr>
            <a:spLocks noGrp="1"/>
          </p:cNvSpPr>
          <p:nvPr>
            <p:ph type="ftr" sz="quarter" idx="3"/>
          </p:nvPr>
        </p:nvSpPr>
        <p:spPr/>
        <p:txBody>
          <a:bodyPr/>
          <a:lstStyle/>
          <a:p>
            <a:r>
              <a:rPr lang="en-US"/>
              <a:t>14th HL-LHC Collaboration Meeting, Oct 7 – 10, 2024</a:t>
            </a:r>
            <a:endParaRPr lang="en-GB" dirty="0"/>
          </a:p>
        </p:txBody>
      </p:sp>
      <p:sp>
        <p:nvSpPr>
          <p:cNvPr id="7" name="Content Placeholder 2">
            <a:extLst>
              <a:ext uri="{FF2B5EF4-FFF2-40B4-BE49-F238E27FC236}">
                <a16:creationId xmlns:a16="http://schemas.microsoft.com/office/drawing/2014/main" id="{27EDFF7C-4261-1518-AE0D-08681B8C1F89}"/>
              </a:ext>
            </a:extLst>
          </p:cNvPr>
          <p:cNvSpPr txBox="1">
            <a:spLocks/>
          </p:cNvSpPr>
          <p:nvPr/>
        </p:nvSpPr>
        <p:spPr>
          <a:xfrm>
            <a:off x="604957" y="4005064"/>
            <a:ext cx="7992448" cy="2232247"/>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Two risks for additional coils in Risk Register</a:t>
            </a:r>
          </a:p>
          <a:p>
            <a:pPr lvl="1"/>
            <a:r>
              <a:rPr lang="en-US" dirty="0"/>
              <a:t>Risk of coil issues during magnet test </a:t>
            </a:r>
          </a:p>
          <a:p>
            <a:pPr lvl="1"/>
            <a:r>
              <a:rPr lang="en-US" dirty="0"/>
              <a:t>All other coil issues (mostly magnet assembly)</a:t>
            </a:r>
          </a:p>
          <a:p>
            <a:pPr lvl="1"/>
            <a:endParaRPr lang="en-US" dirty="0"/>
          </a:p>
        </p:txBody>
      </p:sp>
    </p:spTree>
    <p:extLst>
      <p:ext uri="{BB962C8B-B14F-4D97-AF65-F5344CB8AC3E}">
        <p14:creationId xmlns:p14="http://schemas.microsoft.com/office/powerpoint/2010/main" val="151970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B304-D265-B3E9-9447-25591C4A62E0}"/>
              </a:ext>
            </a:extLst>
          </p:cNvPr>
          <p:cNvSpPr>
            <a:spLocks noGrp="1"/>
          </p:cNvSpPr>
          <p:nvPr>
            <p:ph type="title"/>
          </p:nvPr>
        </p:nvSpPr>
        <p:spPr>
          <a:xfrm>
            <a:off x="648224" y="123065"/>
            <a:ext cx="7920000" cy="720000"/>
          </a:xfrm>
        </p:spPr>
        <p:txBody>
          <a:bodyPr/>
          <a:lstStyle/>
          <a:p>
            <a:r>
              <a:rPr lang="en-US" dirty="0"/>
              <a:t>Conductor Status</a:t>
            </a:r>
          </a:p>
        </p:txBody>
      </p:sp>
      <p:sp>
        <p:nvSpPr>
          <p:cNvPr id="4" name="Slide Number Placeholder 3">
            <a:extLst>
              <a:ext uri="{FF2B5EF4-FFF2-40B4-BE49-F238E27FC236}">
                <a16:creationId xmlns:a16="http://schemas.microsoft.com/office/drawing/2014/main" id="{5F83E82D-3796-DFC8-23F6-59E3CA8F6BDE}"/>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0565D750-8D8C-1578-1974-BA92656C26E3}"/>
              </a:ext>
            </a:extLst>
          </p:cNvPr>
          <p:cNvSpPr>
            <a:spLocks noGrp="1"/>
          </p:cNvSpPr>
          <p:nvPr>
            <p:ph type="ftr" sz="quarter" idx="3"/>
          </p:nvPr>
        </p:nvSpPr>
        <p:spPr/>
        <p:txBody>
          <a:bodyPr/>
          <a:lstStyle/>
          <a:p>
            <a:r>
              <a:rPr lang="en-US"/>
              <a:t>14th HL-LHC Collaboration Meeting, Oct 7 – 10, 2024</a:t>
            </a:r>
            <a:endParaRPr lang="en-GB" dirty="0"/>
          </a:p>
        </p:txBody>
      </p:sp>
      <p:sp>
        <p:nvSpPr>
          <p:cNvPr id="7" name="Content Placeholder 2">
            <a:extLst>
              <a:ext uri="{FF2B5EF4-FFF2-40B4-BE49-F238E27FC236}">
                <a16:creationId xmlns:a16="http://schemas.microsoft.com/office/drawing/2014/main" id="{27EDFF7C-4261-1518-AE0D-08681B8C1F89}"/>
              </a:ext>
            </a:extLst>
          </p:cNvPr>
          <p:cNvSpPr txBox="1">
            <a:spLocks/>
          </p:cNvSpPr>
          <p:nvPr/>
        </p:nvSpPr>
        <p:spPr>
          <a:xfrm>
            <a:off x="547900" y="1124744"/>
            <a:ext cx="7992448" cy="4320480"/>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Strand Inventory:</a:t>
            </a:r>
          </a:p>
          <a:p>
            <a:pPr lvl="1"/>
            <a:r>
              <a:rPr lang="en-US" dirty="0"/>
              <a:t>Available strands for </a:t>
            </a:r>
            <a:r>
              <a:rPr lang="en-US" b="1" dirty="0"/>
              <a:t>one</a:t>
            </a:r>
            <a:r>
              <a:rPr lang="en-US" dirty="0"/>
              <a:t> </a:t>
            </a:r>
            <a:r>
              <a:rPr lang="en-US" b="1" dirty="0"/>
              <a:t>MQXFB</a:t>
            </a:r>
            <a:r>
              <a:rPr lang="en-US" dirty="0"/>
              <a:t> (~800 m) cable</a:t>
            </a:r>
          </a:p>
          <a:p>
            <a:pPr lvl="1"/>
            <a:r>
              <a:rPr lang="en-US" dirty="0"/>
              <a:t>Incoming strand:</a:t>
            </a:r>
          </a:p>
          <a:p>
            <a:pPr lvl="2"/>
            <a:r>
              <a:rPr lang="en-US" dirty="0"/>
              <a:t>for </a:t>
            </a:r>
            <a:r>
              <a:rPr lang="en-US" b="1" dirty="0"/>
              <a:t>3 MQXFA cables </a:t>
            </a:r>
            <a:r>
              <a:rPr lang="en-US" dirty="0"/>
              <a:t>(~500 m) by end of October          </a:t>
            </a:r>
          </a:p>
          <a:p>
            <a:pPr lvl="2"/>
            <a:r>
              <a:rPr lang="en-US" dirty="0"/>
              <a:t>for </a:t>
            </a:r>
            <a:r>
              <a:rPr lang="en-US" b="1" dirty="0"/>
              <a:t>2 MQXFA cables </a:t>
            </a:r>
            <a:r>
              <a:rPr lang="en-US" dirty="0"/>
              <a:t>by </a:t>
            </a:r>
            <a:r>
              <a:rPr lang="en-US" dirty="0">
                <a:solidFill>
                  <a:srgbClr val="5F5F5F"/>
                </a:solidFill>
              </a:rPr>
              <a:t>January 2026 (maybe earlier)</a:t>
            </a:r>
          </a:p>
          <a:p>
            <a:pPr marL="914400" lvl="2" indent="0">
              <a:buNone/>
            </a:pPr>
            <a:endParaRPr lang="en-US" dirty="0">
              <a:solidFill>
                <a:srgbClr val="5F5F5F"/>
              </a:solidFill>
            </a:endParaRPr>
          </a:p>
          <a:p>
            <a:r>
              <a:rPr lang="en-US" dirty="0"/>
              <a:t>Cable inventory is empty:</a:t>
            </a:r>
          </a:p>
          <a:p>
            <a:pPr lvl="1"/>
            <a:r>
              <a:rPr lang="en-US" dirty="0"/>
              <a:t>Planning to make a couple of MQXFA cables in the first quarter of 2025, or earlier if possible</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61722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B304-D265-B3E9-9447-25591C4A62E0}"/>
              </a:ext>
            </a:extLst>
          </p:cNvPr>
          <p:cNvSpPr>
            <a:spLocks noGrp="1"/>
          </p:cNvSpPr>
          <p:nvPr>
            <p:ph type="title"/>
          </p:nvPr>
        </p:nvSpPr>
        <p:spPr>
          <a:xfrm>
            <a:off x="648224" y="123065"/>
            <a:ext cx="7920000" cy="720000"/>
          </a:xfrm>
        </p:spPr>
        <p:txBody>
          <a:bodyPr/>
          <a:lstStyle/>
          <a:p>
            <a:r>
              <a:rPr lang="en-US" dirty="0"/>
              <a:t>Coil Parts</a:t>
            </a:r>
          </a:p>
        </p:txBody>
      </p:sp>
      <p:sp>
        <p:nvSpPr>
          <p:cNvPr id="4" name="Slide Number Placeholder 3">
            <a:extLst>
              <a:ext uri="{FF2B5EF4-FFF2-40B4-BE49-F238E27FC236}">
                <a16:creationId xmlns:a16="http://schemas.microsoft.com/office/drawing/2014/main" id="{5F83E82D-3796-DFC8-23F6-59E3CA8F6BDE}"/>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a:extLst>
              <a:ext uri="{FF2B5EF4-FFF2-40B4-BE49-F238E27FC236}">
                <a16:creationId xmlns:a16="http://schemas.microsoft.com/office/drawing/2014/main" id="{0565D750-8D8C-1578-1974-BA92656C26E3}"/>
              </a:ext>
            </a:extLst>
          </p:cNvPr>
          <p:cNvSpPr>
            <a:spLocks noGrp="1"/>
          </p:cNvSpPr>
          <p:nvPr>
            <p:ph type="ftr" sz="quarter" idx="3"/>
          </p:nvPr>
        </p:nvSpPr>
        <p:spPr/>
        <p:txBody>
          <a:bodyPr/>
          <a:lstStyle/>
          <a:p>
            <a:r>
              <a:rPr lang="en-US"/>
              <a:t>14th HL-LHC Collaboration Meeting, Oct 7 – 10, 2024</a:t>
            </a:r>
            <a:endParaRPr lang="en-GB" dirty="0"/>
          </a:p>
        </p:txBody>
      </p:sp>
      <p:graphicFrame>
        <p:nvGraphicFramePr>
          <p:cNvPr id="9" name="Table 7">
            <a:extLst>
              <a:ext uri="{FF2B5EF4-FFF2-40B4-BE49-F238E27FC236}">
                <a16:creationId xmlns:a16="http://schemas.microsoft.com/office/drawing/2014/main" id="{602BAFCB-F1CB-6EA6-8F47-1B5A6855E85D}"/>
              </a:ext>
            </a:extLst>
          </p:cNvPr>
          <p:cNvGraphicFramePr>
            <a:graphicFrameLocks noGrp="1"/>
          </p:cNvGraphicFramePr>
          <p:nvPr>
            <p:extLst>
              <p:ext uri="{D42A27DB-BD31-4B8C-83A1-F6EECF244321}">
                <p14:modId xmlns:p14="http://schemas.microsoft.com/office/powerpoint/2010/main" val="837410709"/>
              </p:ext>
            </p:extLst>
          </p:nvPr>
        </p:nvGraphicFramePr>
        <p:xfrm>
          <a:off x="2699792" y="1196752"/>
          <a:ext cx="3575686" cy="2133600"/>
        </p:xfrm>
        <a:graphic>
          <a:graphicData uri="http://schemas.openxmlformats.org/drawingml/2006/table">
            <a:tbl>
              <a:tblPr firstRow="1" bandRow="1">
                <a:tableStyleId>{5C22544A-7EE6-4342-B048-85BDC9FD1C3A}</a:tableStyleId>
              </a:tblPr>
              <a:tblGrid>
                <a:gridCol w="2045018">
                  <a:extLst>
                    <a:ext uri="{9D8B030D-6E8A-4147-A177-3AD203B41FA5}">
                      <a16:colId xmlns:a16="http://schemas.microsoft.com/office/drawing/2014/main" val="2149743439"/>
                    </a:ext>
                  </a:extLst>
                </a:gridCol>
                <a:gridCol w="1530668">
                  <a:extLst>
                    <a:ext uri="{9D8B030D-6E8A-4147-A177-3AD203B41FA5}">
                      <a16:colId xmlns:a16="http://schemas.microsoft.com/office/drawing/2014/main" val="3934867752"/>
                    </a:ext>
                  </a:extLst>
                </a:gridCol>
              </a:tblGrid>
              <a:tr h="278202">
                <a:tc>
                  <a:txBody>
                    <a:bodyPr/>
                    <a:lstStyle/>
                    <a:p>
                      <a:r>
                        <a:rPr lang="en-US" sz="1400" dirty="0"/>
                        <a:t>Coil Parts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a:t>Qt. in inventory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2223957"/>
                  </a:ext>
                </a:extLst>
              </a:tr>
              <a:tr h="278202">
                <a:tc>
                  <a:txBody>
                    <a:bodyPr/>
                    <a:lstStyle/>
                    <a:p>
                      <a:r>
                        <a:rPr lang="en-US" sz="1400" dirty="0"/>
                        <a:t>Pole</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009900"/>
                          </a:solidFill>
                        </a:rPr>
                        <a:t>3</a:t>
                      </a:r>
                      <a:endParaRPr lang="en-US" sz="1400" dirty="0">
                        <a:solidFill>
                          <a:schemeClr val="accent6"/>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9291772"/>
                  </a:ext>
                </a:extLst>
              </a:tr>
              <a:tr h="202002">
                <a:tc>
                  <a:txBody>
                    <a:bodyPr/>
                    <a:lstStyle/>
                    <a:p>
                      <a:r>
                        <a:rPr lang="en-US" sz="1400" dirty="0"/>
                        <a:t>End Parts</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009900"/>
                          </a:solidFill>
                        </a:rPr>
                        <a:t>3</a:t>
                      </a:r>
                      <a:endParaRPr lang="en-US" sz="14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5713649"/>
                  </a:ext>
                </a:extLst>
              </a:tr>
              <a:tr h="152400">
                <a:tc>
                  <a:txBody>
                    <a:bodyPr/>
                    <a:lstStyle/>
                    <a:p>
                      <a:r>
                        <a:rPr lang="en-US" sz="1400" dirty="0"/>
                        <a:t>Wedges</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009900"/>
                          </a:solidFill>
                        </a:rPr>
                        <a:t>16</a:t>
                      </a: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40305566"/>
                  </a:ext>
                </a:extLst>
              </a:tr>
              <a:tr h="255853">
                <a:tc>
                  <a:txBody>
                    <a:bodyPr/>
                    <a:lstStyle/>
                    <a:p>
                      <a:r>
                        <a:rPr lang="en-US" sz="1400" dirty="0"/>
                        <a:t>QH Trace</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009900"/>
                          </a:solidFill>
                        </a:rPr>
                        <a:t>4 </a:t>
                      </a:r>
                      <a:endParaRPr lang="en-US" sz="1400" dirty="0">
                        <a:solidFill>
                          <a:schemeClr val="accent6"/>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3824562"/>
                  </a:ext>
                </a:extLst>
              </a:tr>
              <a:tr h="152400">
                <a:tc>
                  <a:txBody>
                    <a:bodyPr/>
                    <a:lstStyle/>
                    <a:p>
                      <a:r>
                        <a:rPr lang="en-US" sz="1400" dirty="0" err="1"/>
                        <a:t>NbTi</a:t>
                      </a:r>
                      <a:r>
                        <a:rPr lang="en-US" sz="1400" dirty="0"/>
                        <a:t> Cable</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00B050"/>
                          </a:solidFill>
                        </a:rPr>
                        <a:t>13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0992118"/>
                  </a:ext>
                </a:extLst>
              </a:tr>
              <a:tr h="0">
                <a:tc>
                  <a:txBody>
                    <a:bodyPr/>
                    <a:lstStyle/>
                    <a:p>
                      <a:r>
                        <a:rPr lang="en-US" sz="1400" dirty="0"/>
                        <a:t>Insulation Components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dirty="0">
                          <a:solidFill>
                            <a:srgbClr val="009900"/>
                          </a:solidFill>
                        </a:rPr>
                        <a:t>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5260"/>
                  </a:ext>
                </a:extLst>
              </a:tr>
            </a:tbl>
          </a:graphicData>
        </a:graphic>
      </p:graphicFrame>
      <p:graphicFrame>
        <p:nvGraphicFramePr>
          <p:cNvPr id="10" name="Table 6">
            <a:extLst>
              <a:ext uri="{FF2B5EF4-FFF2-40B4-BE49-F238E27FC236}">
                <a16:creationId xmlns:a16="http://schemas.microsoft.com/office/drawing/2014/main" id="{FEC3F0AE-051B-BE36-7A46-E56B1F4D7BB1}"/>
              </a:ext>
            </a:extLst>
          </p:cNvPr>
          <p:cNvGraphicFramePr>
            <a:graphicFrameLocks noGrp="1"/>
          </p:cNvGraphicFramePr>
          <p:nvPr>
            <p:extLst>
              <p:ext uri="{D42A27DB-BD31-4B8C-83A1-F6EECF244321}">
                <p14:modId xmlns:p14="http://schemas.microsoft.com/office/powerpoint/2010/main" val="1840892975"/>
              </p:ext>
            </p:extLst>
          </p:nvPr>
        </p:nvGraphicFramePr>
        <p:xfrm>
          <a:off x="897823" y="4005064"/>
          <a:ext cx="7420801" cy="1005840"/>
        </p:xfrm>
        <a:graphic>
          <a:graphicData uri="http://schemas.openxmlformats.org/drawingml/2006/table">
            <a:tbl>
              <a:tblPr firstRow="1" bandRow="1">
                <a:tableStyleId>{5C22544A-7EE6-4342-B048-85BDC9FD1C3A}</a:tableStyleId>
              </a:tblPr>
              <a:tblGrid>
                <a:gridCol w="2402205">
                  <a:extLst>
                    <a:ext uri="{9D8B030D-6E8A-4147-A177-3AD203B41FA5}">
                      <a16:colId xmlns:a16="http://schemas.microsoft.com/office/drawing/2014/main" val="1387069879"/>
                    </a:ext>
                  </a:extLst>
                </a:gridCol>
                <a:gridCol w="906780">
                  <a:extLst>
                    <a:ext uri="{9D8B030D-6E8A-4147-A177-3AD203B41FA5}">
                      <a16:colId xmlns:a16="http://schemas.microsoft.com/office/drawing/2014/main" val="3681910690"/>
                    </a:ext>
                  </a:extLst>
                </a:gridCol>
                <a:gridCol w="4111816">
                  <a:extLst>
                    <a:ext uri="{9D8B030D-6E8A-4147-A177-3AD203B41FA5}">
                      <a16:colId xmlns:a16="http://schemas.microsoft.com/office/drawing/2014/main" val="945260892"/>
                    </a:ext>
                  </a:extLst>
                </a:gridCol>
              </a:tblGrid>
              <a:tr h="0">
                <a:tc>
                  <a:txBody>
                    <a:bodyPr/>
                    <a:lstStyle/>
                    <a:p>
                      <a:r>
                        <a:rPr lang="en-US" sz="1600" dirty="0"/>
                        <a:t>Under procurement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t>Qt.</a:t>
                      </a:r>
                    </a:p>
                  </a:txBody>
                  <a:tcPr>
                    <a:lnT w="12700" cap="flat" cmpd="sng" algn="ctr">
                      <a:solidFill>
                        <a:schemeClr val="tx1"/>
                      </a:solidFill>
                      <a:prstDash val="solid"/>
                      <a:round/>
                      <a:headEnd type="none" w="med" len="med"/>
                      <a:tailEnd type="none" w="med" len="med"/>
                    </a:lnT>
                  </a:tcPr>
                </a:tc>
                <a:tc>
                  <a:txBody>
                    <a:bodyPr/>
                    <a:lstStyle/>
                    <a:p>
                      <a:r>
                        <a:rPr lang="en-US" sz="1600" dirty="0">
                          <a:solidFill>
                            <a:schemeClr val="bg1"/>
                          </a:solidFill>
                        </a:rPr>
                        <a:t>Status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17479988"/>
                  </a:ext>
                </a:extLst>
              </a:tr>
              <a:tr h="167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CERN End Parts Coating </a:t>
                      </a:r>
                    </a:p>
                  </a:txBody>
                  <a:tcP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14+ sets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6"/>
                          </a:solidFill>
                        </a:rPr>
                        <a:t>In coating process at the vendor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1366094"/>
                  </a:ext>
                </a:extLst>
              </a:tr>
              <a:tr h="167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MQXFA QH Trace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2</a:t>
                      </a:r>
                    </a:p>
                  </a:txBody>
                  <a:tcPr>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6"/>
                          </a:solidFill>
                        </a:rPr>
                        <a:t>Under fabrication at CERN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462797"/>
                  </a:ext>
                </a:extLst>
              </a:tr>
            </a:tbl>
          </a:graphicData>
        </a:graphic>
      </p:graphicFrame>
    </p:spTree>
    <p:extLst>
      <p:ext uri="{BB962C8B-B14F-4D97-AF65-F5344CB8AC3E}">
        <p14:creationId xmlns:p14="http://schemas.microsoft.com/office/powerpoint/2010/main" val="4044342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EB92-3BFD-4E4C-93AF-3329C72201BE}"/>
              </a:ext>
            </a:extLst>
          </p:cNvPr>
          <p:cNvSpPr>
            <a:spLocks noGrp="1"/>
          </p:cNvSpPr>
          <p:nvPr>
            <p:ph type="title"/>
          </p:nvPr>
        </p:nvSpPr>
        <p:spPr>
          <a:xfrm>
            <a:off x="479692" y="0"/>
            <a:ext cx="7920000" cy="720000"/>
          </a:xfrm>
        </p:spPr>
        <p:txBody>
          <a:bodyPr/>
          <a:lstStyle/>
          <a:p>
            <a:r>
              <a:rPr lang="en-US" dirty="0"/>
              <a:t>MQXFA Structures and Assembly</a:t>
            </a:r>
          </a:p>
        </p:txBody>
      </p:sp>
      <p:sp>
        <p:nvSpPr>
          <p:cNvPr id="5" name="Footer Placeholder 4">
            <a:extLst>
              <a:ext uri="{FF2B5EF4-FFF2-40B4-BE49-F238E27FC236}">
                <a16:creationId xmlns:a16="http://schemas.microsoft.com/office/drawing/2014/main" id="{F8FEB469-D645-FF49-8094-D2B08AE0167D}"/>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t>HL-LHC AUP DOE IPR  – July 23–25, 2024</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7" name="Content Placeholder 6">
            <a:extLst>
              <a:ext uri="{FF2B5EF4-FFF2-40B4-BE49-F238E27FC236}">
                <a16:creationId xmlns:a16="http://schemas.microsoft.com/office/drawing/2014/main" id="{3AE111FB-1D29-454D-9B5A-5B6776DA4317}"/>
              </a:ext>
            </a:extLst>
          </p:cNvPr>
          <p:cNvSpPr>
            <a:spLocks noGrp="1"/>
          </p:cNvSpPr>
          <p:nvPr>
            <p:ph idx="1"/>
          </p:nvPr>
        </p:nvSpPr>
        <p:spPr>
          <a:xfrm>
            <a:off x="179511" y="686400"/>
            <a:ext cx="8712969" cy="3894728"/>
          </a:xfrm>
        </p:spPr>
        <p:txBody>
          <a:bodyPr>
            <a:normAutofit fontScale="85000" lnSpcReduction="20000"/>
          </a:bodyPr>
          <a:lstStyle/>
          <a:p>
            <a:pPr>
              <a:lnSpc>
                <a:spcPct val="120000"/>
              </a:lnSpc>
            </a:pPr>
            <a:r>
              <a:rPr lang="en-US" dirty="0"/>
              <a:t>Structure procurement is complete (except a few spare parts). </a:t>
            </a:r>
          </a:p>
          <a:p>
            <a:pPr>
              <a:lnSpc>
                <a:spcPct val="120000"/>
              </a:lnSpc>
            </a:pPr>
            <a:r>
              <a:rPr lang="en-US" dirty="0"/>
              <a:t>Magnet assembly is at peak production with two assembly lines fully operational</a:t>
            </a:r>
          </a:p>
          <a:p>
            <a:pPr>
              <a:lnSpc>
                <a:spcPct val="120000"/>
              </a:lnSpc>
            </a:pPr>
            <a:r>
              <a:rPr lang="en-US" dirty="0"/>
              <a:t>20 MQXFA magnets assembled </a:t>
            </a:r>
            <a:r>
              <a:rPr lang="en-US" sz="2400" dirty="0"/>
              <a:t>(MQXFA03-18, 7b, 8b, 13b, 12b):  </a:t>
            </a:r>
            <a:endParaRPr lang="en-US" dirty="0"/>
          </a:p>
          <a:p>
            <a:pPr lvl="1">
              <a:lnSpc>
                <a:spcPct val="120000"/>
              </a:lnSpc>
            </a:pPr>
            <a:r>
              <a:rPr lang="en-US" dirty="0"/>
              <a:t>MQXFA12b: used to test insertion of tapered load shims </a:t>
            </a:r>
          </a:p>
          <a:p>
            <a:pPr lvl="2">
              <a:lnSpc>
                <a:spcPct val="120000"/>
              </a:lnSpc>
            </a:pPr>
            <a:r>
              <a:rPr lang="en-US" dirty="0"/>
              <a:t>Tapered load shims were inserted in the Lead End at ½ preload and removed  to test the procedure.</a:t>
            </a:r>
          </a:p>
          <a:p>
            <a:pPr lvl="2">
              <a:lnSpc>
                <a:spcPct val="120000"/>
              </a:lnSpc>
            </a:pPr>
            <a:r>
              <a:rPr lang="en-US" dirty="0"/>
              <a:t>Data from additional gauges were analyzed </a:t>
            </a:r>
            <a:r>
              <a:rPr lang="en-US" dirty="0">
                <a:sym typeface="Wingdings" panose="05000000000000000000" pitchFamily="2" charset="2"/>
              </a:rPr>
              <a:t> very good agreement with FE</a:t>
            </a:r>
          </a:p>
          <a:p>
            <a:pPr>
              <a:lnSpc>
                <a:spcPct val="120000"/>
              </a:lnSpc>
            </a:pPr>
            <a:r>
              <a:rPr lang="en-US" u="sng" dirty="0"/>
              <a:t>FMEA through all magnet assembly travelers</a:t>
            </a:r>
            <a:r>
              <a:rPr lang="en-US" dirty="0"/>
              <a:t> to address integration issues </a:t>
            </a:r>
            <a:r>
              <a:rPr lang="en-US" sz="2100" dirty="0"/>
              <a:t>(first round done, second in progress)</a:t>
            </a:r>
          </a:p>
          <a:p>
            <a:pPr>
              <a:lnSpc>
                <a:spcPct val="120000"/>
              </a:lnSpc>
            </a:pPr>
            <a:endParaRPr lang="en-US" dirty="0"/>
          </a:p>
          <a:p>
            <a:pPr marL="457200" lvl="1" indent="0">
              <a:lnSpc>
                <a:spcPct val="120000"/>
              </a:lnSpc>
              <a:buNone/>
            </a:pPr>
            <a:endParaRPr lang="en-US" dirty="0"/>
          </a:p>
        </p:txBody>
      </p:sp>
      <p:sp>
        <p:nvSpPr>
          <p:cNvPr id="4" name="Slide Number Placeholder 3">
            <a:extLst>
              <a:ext uri="{FF2B5EF4-FFF2-40B4-BE49-F238E27FC236}">
                <a16:creationId xmlns:a16="http://schemas.microsoft.com/office/drawing/2014/main" id="{FD7AE1C8-761E-4C66-ADA3-E8D2EAEA51E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pic>
        <p:nvPicPr>
          <p:cNvPr id="6" name="Picture 5">
            <a:extLst>
              <a:ext uri="{FF2B5EF4-FFF2-40B4-BE49-F238E27FC236}">
                <a16:creationId xmlns:a16="http://schemas.microsoft.com/office/drawing/2014/main" id="{49A3C539-956F-2484-CCCE-E444C7CA90AC}"/>
              </a:ext>
            </a:extLst>
          </p:cNvPr>
          <p:cNvPicPr>
            <a:picLocks noChangeAspect="1"/>
          </p:cNvPicPr>
          <p:nvPr/>
        </p:nvPicPr>
        <p:blipFill>
          <a:blip r:embed="rId3"/>
          <a:stretch>
            <a:fillRect/>
          </a:stretch>
        </p:blipFill>
        <p:spPr>
          <a:xfrm>
            <a:off x="3059832" y="4533288"/>
            <a:ext cx="4608512" cy="2299248"/>
          </a:xfrm>
          <a:prstGeom prst="rect">
            <a:avLst/>
          </a:prstGeom>
        </p:spPr>
      </p:pic>
      <p:sp>
        <p:nvSpPr>
          <p:cNvPr id="3" name="TextBox 2">
            <a:extLst>
              <a:ext uri="{FF2B5EF4-FFF2-40B4-BE49-F238E27FC236}">
                <a16:creationId xmlns:a16="http://schemas.microsoft.com/office/drawing/2014/main" id="{F6B87376-685C-E81D-AD37-B3D486605F90}"/>
              </a:ext>
            </a:extLst>
          </p:cNvPr>
          <p:cNvSpPr txBox="1"/>
          <p:nvPr/>
        </p:nvSpPr>
        <p:spPr>
          <a:xfrm>
            <a:off x="147355" y="4898196"/>
            <a:ext cx="2264406" cy="738664"/>
          </a:xfrm>
          <a:prstGeom prst="rect">
            <a:avLst/>
          </a:prstGeom>
          <a:noFill/>
          <a:ln>
            <a:solidFill>
              <a:schemeClr val="bg2"/>
            </a:solidFill>
          </a:ln>
        </p:spPr>
        <p:txBody>
          <a:bodyPr wrap="square" rtlCol="0">
            <a:spAutoFit/>
          </a:bodyPr>
          <a:lstStyle/>
          <a:p>
            <a:r>
              <a:rPr lang="en-US" sz="1400" dirty="0"/>
              <a:t>More details in “MQXFA magnet assembly &amp; preload” in </a:t>
            </a:r>
            <a:r>
              <a:rPr lang="en-US" sz="1400" b="1" dirty="0">
                <a:solidFill>
                  <a:srgbClr val="202020"/>
                </a:solidFill>
                <a:latin typeface="Liberation Sans"/>
              </a:rPr>
              <a:t>this session</a:t>
            </a:r>
            <a:endParaRPr lang="en-US" sz="1400" dirty="0"/>
          </a:p>
        </p:txBody>
      </p:sp>
    </p:spTree>
    <p:extLst>
      <p:ext uri="{BB962C8B-B14F-4D97-AF65-F5344CB8AC3E}">
        <p14:creationId xmlns:p14="http://schemas.microsoft.com/office/powerpoint/2010/main" val="26330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2040-6704-4E30-ACC4-917381B07778}"/>
              </a:ext>
            </a:extLst>
          </p:cNvPr>
          <p:cNvSpPr>
            <a:spLocks noGrp="1"/>
          </p:cNvSpPr>
          <p:nvPr>
            <p:ph type="title"/>
          </p:nvPr>
        </p:nvSpPr>
        <p:spPr/>
        <p:txBody>
          <a:bodyPr/>
          <a:lstStyle/>
          <a:p>
            <a:r>
              <a:rPr lang="en-US" dirty="0"/>
              <a:t>Plans and Schedule</a:t>
            </a:r>
          </a:p>
        </p:txBody>
      </p:sp>
      <p:sp>
        <p:nvSpPr>
          <p:cNvPr id="3" name="Content Placeholder 2">
            <a:extLst>
              <a:ext uri="{FF2B5EF4-FFF2-40B4-BE49-F238E27FC236}">
                <a16:creationId xmlns:a16="http://schemas.microsoft.com/office/drawing/2014/main" id="{D12B0D99-6824-49BB-AA81-97EE5073DAD2}"/>
              </a:ext>
            </a:extLst>
          </p:cNvPr>
          <p:cNvSpPr>
            <a:spLocks noGrp="1"/>
          </p:cNvSpPr>
          <p:nvPr>
            <p:ph idx="1"/>
          </p:nvPr>
        </p:nvSpPr>
        <p:spPr>
          <a:xfrm>
            <a:off x="467544" y="910208"/>
            <a:ext cx="8496944" cy="4607024"/>
          </a:xfrm>
        </p:spPr>
        <p:txBody>
          <a:bodyPr>
            <a:normAutofit/>
          </a:bodyPr>
          <a:lstStyle/>
          <a:p>
            <a:r>
              <a:rPr lang="en-US" dirty="0"/>
              <a:t>Plans for next magnets:</a:t>
            </a:r>
          </a:p>
          <a:p>
            <a:pPr lvl="1"/>
            <a:r>
              <a:rPr lang="en-US" dirty="0"/>
              <a:t>MQXFA18 (1</a:t>
            </a:r>
            <a:r>
              <a:rPr lang="en-US" baseline="30000" dirty="0"/>
              <a:t>st</a:t>
            </a:r>
            <a:r>
              <a:rPr lang="en-US" dirty="0"/>
              <a:t> with TLS) is under test at BNL</a:t>
            </a:r>
          </a:p>
          <a:p>
            <a:pPr lvl="1"/>
            <a:r>
              <a:rPr lang="en-US" dirty="0"/>
              <a:t>MQXFA12b retrofitted with TLS (50 um) is at BNL </a:t>
            </a:r>
          </a:p>
          <a:p>
            <a:pPr lvl="1"/>
            <a:r>
              <a:rPr lang="en-US" dirty="0"/>
              <a:t>MQXFA16 retrofitted with TLS (50 um) almost complete</a:t>
            </a:r>
          </a:p>
          <a:p>
            <a:pPr lvl="1"/>
            <a:r>
              <a:rPr lang="en-US" dirty="0"/>
              <a:t>Re-assembly of MQXFA17b has started</a:t>
            </a:r>
          </a:p>
          <a:p>
            <a:pPr marL="457200" lvl="1" indent="0">
              <a:buNone/>
            </a:pPr>
            <a:endParaRPr lang="en-US" dirty="0"/>
          </a:p>
          <a:p>
            <a:r>
              <a:rPr lang="en-US" dirty="0"/>
              <a:t>Working Schedule </a:t>
            </a:r>
          </a:p>
          <a:p>
            <a:pPr lvl="1"/>
            <a:r>
              <a:rPr lang="en-US" dirty="0"/>
              <a:t>August update:</a:t>
            </a:r>
          </a:p>
        </p:txBody>
      </p:sp>
      <p:sp>
        <p:nvSpPr>
          <p:cNvPr id="5" name="Footer Placeholder 4">
            <a:extLst>
              <a:ext uri="{FF2B5EF4-FFF2-40B4-BE49-F238E27FC236}">
                <a16:creationId xmlns:a16="http://schemas.microsoft.com/office/drawing/2014/main" id="{F3E522C2-CF34-4AA1-9C5E-2C786ED3EE60}"/>
              </a:ext>
            </a:extLst>
          </p:cNvPr>
          <p:cNvSpPr>
            <a:spLocks noGrp="1"/>
          </p:cNvSpPr>
          <p:nvPr>
            <p:ph type="ftr" sz="quarter" idx="3"/>
          </p:nvPr>
        </p:nvSpPr>
        <p:spPr/>
        <p:txBody>
          <a:bodyPr/>
          <a:lstStyle/>
          <a:p>
            <a:r>
              <a:rPr lang="en-US"/>
              <a:t>14th HL-LHC Collaboration Meeting, Oct 7 – 10, 2024</a:t>
            </a:r>
            <a:endParaRPr lang="en-GB" dirty="0"/>
          </a:p>
        </p:txBody>
      </p:sp>
      <p:sp>
        <p:nvSpPr>
          <p:cNvPr id="8" name="Slide Number Placeholder 7">
            <a:extLst>
              <a:ext uri="{FF2B5EF4-FFF2-40B4-BE49-F238E27FC236}">
                <a16:creationId xmlns:a16="http://schemas.microsoft.com/office/drawing/2014/main" id="{815B47A0-121F-3EAE-6078-9D28B9CCCBC9}"/>
              </a:ext>
            </a:extLst>
          </p:cNvPr>
          <p:cNvSpPr>
            <a:spLocks noGrp="1"/>
          </p:cNvSpPr>
          <p:nvPr>
            <p:ph type="sldNum" sz="quarter" idx="12"/>
          </p:nvPr>
        </p:nvSpPr>
        <p:spPr/>
        <p:txBody>
          <a:bodyPr/>
          <a:lstStyle/>
          <a:p>
            <a:fld id="{BFDCA1C4-9514-7B4F-976F-D92F7E296653}" type="slidenum">
              <a:rPr lang="fr-FR" smtClean="0"/>
              <a:pPr/>
              <a:t>16</a:t>
            </a:fld>
            <a:endParaRPr lang="fr-FR" dirty="0"/>
          </a:p>
        </p:txBody>
      </p:sp>
      <p:pic>
        <p:nvPicPr>
          <p:cNvPr id="1026" name="Picture 1">
            <a:extLst>
              <a:ext uri="{FF2B5EF4-FFF2-40B4-BE49-F238E27FC236}">
                <a16:creationId xmlns:a16="http://schemas.microsoft.com/office/drawing/2014/main" id="{E6C4CC91-272C-19AC-126F-312247A89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525" y="3717032"/>
            <a:ext cx="3096344" cy="241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99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72D6-AC57-4A73-AD74-92050B19AB40}"/>
              </a:ext>
            </a:extLst>
          </p:cNvPr>
          <p:cNvSpPr>
            <a:spLocks noGrp="1"/>
          </p:cNvSpPr>
          <p:nvPr>
            <p:ph type="title"/>
          </p:nvPr>
        </p:nvSpPr>
        <p:spPr>
          <a:xfrm>
            <a:off x="609544" y="12796"/>
            <a:ext cx="7920000" cy="720000"/>
          </a:xfrm>
        </p:spPr>
        <p:txBody>
          <a:bodyPr/>
          <a:lstStyle/>
          <a:p>
            <a:r>
              <a:rPr lang="en-US" dirty="0"/>
              <a:t>Magnet Tests</a:t>
            </a:r>
          </a:p>
        </p:txBody>
      </p:sp>
      <p:sp>
        <p:nvSpPr>
          <p:cNvPr id="5" name="Footer Placeholder 4">
            <a:extLst>
              <a:ext uri="{FF2B5EF4-FFF2-40B4-BE49-F238E27FC236}">
                <a16:creationId xmlns:a16="http://schemas.microsoft.com/office/drawing/2014/main" id="{CDB32160-72A8-4933-B3D1-248AC41CF292}"/>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14th HL-LHC Collaboration Meeting – Oct 7 – 10, 2024</a:t>
            </a:r>
            <a:endParaRPr lang="en-GB" dirty="0"/>
          </a:p>
        </p:txBody>
      </p:sp>
      <p:sp>
        <p:nvSpPr>
          <p:cNvPr id="10" name="Content Placeholder 2">
            <a:extLst>
              <a:ext uri="{FF2B5EF4-FFF2-40B4-BE49-F238E27FC236}">
                <a16:creationId xmlns:a16="http://schemas.microsoft.com/office/drawing/2014/main" id="{9A178F5A-D4CA-4C1F-9D50-40D9A46560D6}"/>
              </a:ext>
            </a:extLst>
          </p:cNvPr>
          <p:cNvSpPr txBox="1">
            <a:spLocks/>
          </p:cNvSpPr>
          <p:nvPr/>
        </p:nvSpPr>
        <p:spPr>
          <a:xfrm>
            <a:off x="395535" y="1052736"/>
            <a:ext cx="8640961" cy="2182678"/>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11 magnets met requirements during vertical test</a:t>
            </a:r>
          </a:p>
          <a:p>
            <a:pPr lvl="1"/>
            <a:r>
              <a:rPr lang="en-US" sz="1800" dirty="0"/>
              <a:t>3 magnets (MQXFA07/08/13) needed a coil change to meet requirements</a:t>
            </a:r>
          </a:p>
          <a:p>
            <a:pPr lvl="1"/>
            <a:r>
              <a:rPr lang="en-US" sz="1800" dirty="0"/>
              <a:t>1 magnet (MQXFA17) is waiting for a coil change</a:t>
            </a:r>
          </a:p>
          <a:p>
            <a:pPr lvl="1"/>
            <a:r>
              <a:rPr lang="en-US" sz="1800" dirty="0"/>
              <a:t>MQXFA05 passed the Endurance Test </a:t>
            </a:r>
          </a:p>
          <a:p>
            <a:pPr lvl="2"/>
            <a:r>
              <a:rPr lang="en-US" sz="1400" dirty="0"/>
              <a:t>7 thermal cycles (5 vertical + 2 in CA02), 53 quenches, 87+ power cycles </a:t>
            </a:r>
          </a:p>
          <a:p>
            <a:pPr lvl="1"/>
            <a:r>
              <a:rPr lang="en-US" sz="1800" dirty="0"/>
              <a:t>MQXFA11 demonstrated resilience (after highway crash)</a:t>
            </a:r>
          </a:p>
          <a:p>
            <a:endParaRPr lang="en-US" sz="1400" dirty="0"/>
          </a:p>
        </p:txBody>
      </p:sp>
      <p:sp>
        <p:nvSpPr>
          <p:cNvPr id="8" name="TextBox 7">
            <a:extLst>
              <a:ext uri="{FF2B5EF4-FFF2-40B4-BE49-F238E27FC236}">
                <a16:creationId xmlns:a16="http://schemas.microsoft.com/office/drawing/2014/main" id="{27445CE8-1727-E522-FD96-3FA32CBCB49E}"/>
              </a:ext>
            </a:extLst>
          </p:cNvPr>
          <p:cNvSpPr txBox="1"/>
          <p:nvPr/>
        </p:nvSpPr>
        <p:spPr>
          <a:xfrm>
            <a:off x="601770" y="671749"/>
            <a:ext cx="8100000" cy="360612"/>
          </a:xfrm>
          <a:prstGeom prst="rect">
            <a:avLst/>
          </a:prstGeom>
          <a:noFill/>
        </p:spPr>
        <p:txBody>
          <a:bodyPr wrap="square">
            <a:spAutoFit/>
          </a:bodyPr>
          <a:lstStyle/>
          <a:p>
            <a:pPr marR="0" lvl="0" algn="l" defTabSz="457200" rtl="0" eaLnBrk="1" fontAlgn="auto" latinLnBrk="0" hangingPunct="1">
              <a:lnSpc>
                <a:spcPct val="120000"/>
              </a:lnSpc>
              <a:spcBef>
                <a:spcPct val="20000"/>
              </a:spcBef>
              <a:spcAft>
                <a:spcPts val="0"/>
              </a:spcAft>
              <a:buClr>
                <a:srgbClr val="FB963C"/>
              </a:buClr>
              <a:buSzTx/>
              <a:tabLst/>
              <a:defRPr/>
            </a:pPr>
            <a:r>
              <a:rPr kumimoji="0" lang="en-US" sz="1600" b="0" i="0" u="none" strike="noStrike" kern="1200" cap="none" spc="0" normalizeH="0" baseline="0" noProof="0" dirty="0">
                <a:ln>
                  <a:noFill/>
                </a:ln>
                <a:solidFill>
                  <a:srgbClr val="0093BE"/>
                </a:solidFill>
                <a:effectLst/>
                <a:uLnTx/>
                <a:uFillTx/>
                <a:latin typeface="Arial"/>
                <a:ea typeface="+mn-ea"/>
                <a:cs typeface="+mn-cs"/>
              </a:rPr>
              <a:t>Vertical test is done at BNL by 302.4.01, post-test analysis is done by 302.2.01</a:t>
            </a:r>
          </a:p>
        </p:txBody>
      </p:sp>
      <p:sp>
        <p:nvSpPr>
          <p:cNvPr id="4" name="Slide Number Placeholder 3">
            <a:extLst>
              <a:ext uri="{FF2B5EF4-FFF2-40B4-BE49-F238E27FC236}">
                <a16:creationId xmlns:a16="http://schemas.microsoft.com/office/drawing/2014/main" id="{95EBC621-2201-4C7A-8872-9E6C41482AE3}"/>
              </a:ext>
            </a:extLst>
          </p:cNvPr>
          <p:cNvSpPr>
            <a:spLocks noGrp="1"/>
          </p:cNvSpPr>
          <p:nvPr>
            <p:ph type="sldNum" sz="quarter" idx="12"/>
          </p:nvPr>
        </p:nvSpPr>
        <p:spPr>
          <a:xfrm>
            <a:off x="8758449" y="6491041"/>
            <a:ext cx="360000" cy="360000"/>
          </a:xfrm>
          <a:ln>
            <a:noFill/>
          </a:ln>
        </p:spPr>
        <p:txBody>
          <a:bodyPr/>
          <a:lstStyle/>
          <a:p>
            <a:fld id="{BFDCA1C4-9514-7B4F-976F-D92F7E296653}" type="slidenum">
              <a:rPr lang="fr-FR" smtClean="0">
                <a:solidFill>
                  <a:schemeClr val="tx2"/>
                </a:solidFill>
              </a:rPr>
              <a:pPr/>
              <a:t>17</a:t>
            </a:fld>
            <a:endParaRPr lang="fr-FR" dirty="0">
              <a:solidFill>
                <a:schemeClr val="tx2"/>
              </a:solidFill>
            </a:endParaRPr>
          </a:p>
        </p:txBody>
      </p:sp>
      <p:pic>
        <p:nvPicPr>
          <p:cNvPr id="6" name="Picture 5">
            <a:extLst>
              <a:ext uri="{FF2B5EF4-FFF2-40B4-BE49-F238E27FC236}">
                <a16:creationId xmlns:a16="http://schemas.microsoft.com/office/drawing/2014/main" id="{49D26987-BE4E-0F28-9BDD-E73ABA8E42CE}"/>
              </a:ext>
            </a:extLst>
          </p:cNvPr>
          <p:cNvPicPr>
            <a:picLocks noChangeAspect="1"/>
          </p:cNvPicPr>
          <p:nvPr/>
        </p:nvPicPr>
        <p:blipFill>
          <a:blip r:embed="rId2"/>
          <a:stretch>
            <a:fillRect/>
          </a:stretch>
        </p:blipFill>
        <p:spPr>
          <a:xfrm>
            <a:off x="-14365" y="3235414"/>
            <a:ext cx="4709444" cy="3422041"/>
          </a:xfrm>
          <a:prstGeom prst="rect">
            <a:avLst/>
          </a:prstGeom>
        </p:spPr>
      </p:pic>
      <p:pic>
        <p:nvPicPr>
          <p:cNvPr id="13" name="Picture 12">
            <a:extLst>
              <a:ext uri="{FF2B5EF4-FFF2-40B4-BE49-F238E27FC236}">
                <a16:creationId xmlns:a16="http://schemas.microsoft.com/office/drawing/2014/main" id="{786ADFB9-FE75-189D-074E-30559F1E511C}"/>
              </a:ext>
            </a:extLst>
          </p:cNvPr>
          <p:cNvPicPr>
            <a:picLocks noChangeAspect="1"/>
          </p:cNvPicPr>
          <p:nvPr/>
        </p:nvPicPr>
        <p:blipFill>
          <a:blip r:embed="rId3"/>
          <a:stretch>
            <a:fillRect/>
          </a:stretch>
        </p:blipFill>
        <p:spPr>
          <a:xfrm>
            <a:off x="7770803" y="2483054"/>
            <a:ext cx="1175523" cy="4377943"/>
          </a:xfrm>
          <a:prstGeom prst="rect">
            <a:avLst/>
          </a:prstGeom>
        </p:spPr>
      </p:pic>
      <p:sp>
        <p:nvSpPr>
          <p:cNvPr id="14" name="TextBox 13">
            <a:extLst>
              <a:ext uri="{FF2B5EF4-FFF2-40B4-BE49-F238E27FC236}">
                <a16:creationId xmlns:a16="http://schemas.microsoft.com/office/drawing/2014/main" id="{D73B2331-519A-FC81-50D1-1FDCE8843D98}"/>
              </a:ext>
            </a:extLst>
          </p:cNvPr>
          <p:cNvSpPr txBox="1"/>
          <p:nvPr/>
        </p:nvSpPr>
        <p:spPr>
          <a:xfrm>
            <a:off x="6105719" y="6226632"/>
            <a:ext cx="1727135" cy="646331"/>
          </a:xfrm>
          <a:prstGeom prst="rect">
            <a:avLst/>
          </a:prstGeom>
          <a:solidFill>
            <a:schemeClr val="bg1"/>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MQXFA magnet being moved to vertical test station at BNL</a:t>
            </a:r>
          </a:p>
        </p:txBody>
      </p:sp>
      <p:sp>
        <p:nvSpPr>
          <p:cNvPr id="15" name="Slide Number Placeholder 2">
            <a:extLst>
              <a:ext uri="{FF2B5EF4-FFF2-40B4-BE49-F238E27FC236}">
                <a16:creationId xmlns:a16="http://schemas.microsoft.com/office/drawing/2014/main" id="{6CC9D5E6-E05D-3499-85F0-6EC44EF9BEC7}"/>
              </a:ext>
            </a:extLst>
          </p:cNvPr>
          <p:cNvSpPr txBox="1">
            <a:spLocks/>
          </p:cNvSpPr>
          <p:nvPr/>
        </p:nvSpPr>
        <p:spPr>
          <a:xfrm>
            <a:off x="8757037" y="6369797"/>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BFDCA1C4-9514-7B4F-976F-D92F7E296653}" type="slidenum">
              <a:rPr lang="fr-FR" smtClean="0">
                <a:solidFill>
                  <a:prstClr val="white"/>
                </a:solidFill>
                <a:latin typeface="Arial"/>
              </a:rPr>
              <a:pPr>
                <a:defRPr/>
              </a:pPr>
              <a:t>17</a:t>
            </a:fld>
            <a:endParaRPr lang="fr-FR" dirty="0">
              <a:solidFill>
                <a:prstClr val="white"/>
              </a:solidFill>
              <a:latin typeface="Arial"/>
            </a:endParaRPr>
          </a:p>
        </p:txBody>
      </p:sp>
      <p:sp>
        <p:nvSpPr>
          <p:cNvPr id="16" name="TextBox 15">
            <a:extLst>
              <a:ext uri="{FF2B5EF4-FFF2-40B4-BE49-F238E27FC236}">
                <a16:creationId xmlns:a16="http://schemas.microsoft.com/office/drawing/2014/main" id="{8AA6BE2C-BE43-72D4-F9DC-7A0228AD418C}"/>
              </a:ext>
            </a:extLst>
          </p:cNvPr>
          <p:cNvSpPr txBox="1"/>
          <p:nvPr/>
        </p:nvSpPr>
        <p:spPr>
          <a:xfrm>
            <a:off x="6105719" y="-12049"/>
            <a:ext cx="3038281" cy="738664"/>
          </a:xfrm>
          <a:prstGeom prst="rect">
            <a:avLst/>
          </a:prstGeom>
          <a:noFill/>
          <a:ln>
            <a:solidFill>
              <a:schemeClr val="bg2"/>
            </a:solidFill>
          </a:ln>
        </p:spPr>
        <p:txBody>
          <a:bodyPr wrap="square" rtlCol="0">
            <a:spAutoFit/>
          </a:bodyPr>
          <a:lstStyle/>
          <a:p>
            <a:r>
              <a:rPr lang="en-US" sz="1400" dirty="0"/>
              <a:t>More details in “Production testing summary of the MQXFA magnets” in </a:t>
            </a:r>
            <a:r>
              <a:rPr lang="en-US" sz="1400" b="1" i="0" dirty="0">
                <a:solidFill>
                  <a:srgbClr val="202020"/>
                </a:solidFill>
                <a:effectLst/>
                <a:latin typeface="Liberation Sans"/>
              </a:rPr>
              <a:t>WP3</a:t>
            </a:r>
            <a:r>
              <a:rPr lang="en-US" sz="1400" dirty="0"/>
              <a:t> session Tue PM</a:t>
            </a:r>
          </a:p>
        </p:txBody>
      </p:sp>
      <p:sp>
        <p:nvSpPr>
          <p:cNvPr id="3" name="TextBox 2">
            <a:extLst>
              <a:ext uri="{FF2B5EF4-FFF2-40B4-BE49-F238E27FC236}">
                <a16:creationId xmlns:a16="http://schemas.microsoft.com/office/drawing/2014/main" id="{BCF7D22F-2ABE-F267-F5E8-F498808376A9}"/>
              </a:ext>
            </a:extLst>
          </p:cNvPr>
          <p:cNvSpPr txBox="1"/>
          <p:nvPr/>
        </p:nvSpPr>
        <p:spPr>
          <a:xfrm>
            <a:off x="4758370" y="3235414"/>
            <a:ext cx="3012433" cy="2308324"/>
          </a:xfrm>
          <a:prstGeom prst="rect">
            <a:avLst/>
          </a:prstGeom>
          <a:noFill/>
        </p:spPr>
        <p:txBody>
          <a:bodyPr wrap="square" rtlCol="0">
            <a:spAutoFit/>
          </a:bodyPr>
          <a:lstStyle/>
          <a:p>
            <a:r>
              <a:rPr lang="en-US" dirty="0">
                <a:solidFill>
                  <a:schemeClr val="tx2"/>
                </a:solidFill>
              </a:rPr>
              <a:t>All magnets that showed limited test performance during vertical test were identified during the first thermal cycle (TC).</a:t>
            </a:r>
          </a:p>
          <a:p>
            <a:r>
              <a:rPr lang="en-US" dirty="0">
                <a:solidFill>
                  <a:schemeClr val="tx2"/>
                </a:solidFill>
                <a:sym typeface="Wingdings" panose="05000000000000000000" pitchFamily="2" charset="2"/>
              </a:rPr>
              <a:t> </a:t>
            </a:r>
            <a:r>
              <a:rPr lang="en-US" u="sng" dirty="0">
                <a:solidFill>
                  <a:schemeClr val="tx2"/>
                </a:solidFill>
                <a:sym typeface="Wingdings" panose="05000000000000000000" pitchFamily="2" charset="2"/>
              </a:rPr>
              <a:t>All magnets will be tested vertically, with only one TC to be within budget</a:t>
            </a:r>
            <a:r>
              <a:rPr lang="en-US" dirty="0">
                <a:solidFill>
                  <a:schemeClr val="tx2"/>
                </a:solidFill>
                <a:sym typeface="Wingdings" panose="05000000000000000000" pitchFamily="2" charset="2"/>
              </a:rPr>
              <a:t>.</a:t>
            </a:r>
            <a:endParaRPr lang="en-US" dirty="0">
              <a:solidFill>
                <a:schemeClr val="tx2"/>
              </a:solidFill>
            </a:endParaRPr>
          </a:p>
        </p:txBody>
      </p:sp>
    </p:spTree>
    <p:extLst>
      <p:ext uri="{BB962C8B-B14F-4D97-AF65-F5344CB8AC3E}">
        <p14:creationId xmlns:p14="http://schemas.microsoft.com/office/powerpoint/2010/main" val="26989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MQXFA Summary</a:t>
            </a:r>
          </a:p>
        </p:txBody>
      </p:sp>
      <p:sp>
        <p:nvSpPr>
          <p:cNvPr id="3" name="Content Placeholder 2"/>
          <p:cNvSpPr>
            <a:spLocks noGrp="1"/>
          </p:cNvSpPr>
          <p:nvPr>
            <p:ph idx="1"/>
          </p:nvPr>
        </p:nvSpPr>
        <p:spPr>
          <a:xfrm>
            <a:off x="406320" y="1035676"/>
            <a:ext cx="8280480" cy="5417660"/>
          </a:xfrm>
        </p:spPr>
        <p:txBody>
          <a:bodyPr>
            <a:normAutofit fontScale="77500" lnSpcReduction="20000"/>
          </a:bodyPr>
          <a:lstStyle/>
          <a:p>
            <a:pPr>
              <a:lnSpc>
                <a:spcPct val="120000"/>
              </a:lnSpc>
            </a:pPr>
            <a:r>
              <a:rPr lang="en-US" dirty="0"/>
              <a:t>11 magnets met requirements, 10 more to go</a:t>
            </a:r>
          </a:p>
          <a:p>
            <a:pPr lvl="1">
              <a:lnSpc>
                <a:spcPct val="120000"/>
              </a:lnSpc>
            </a:pPr>
            <a:r>
              <a:rPr lang="en-US" dirty="0"/>
              <a:t>3 magnets that did not meet requirements were repaired by changing one coil and met requirements.</a:t>
            </a:r>
          </a:p>
          <a:p>
            <a:pPr lvl="1">
              <a:lnSpc>
                <a:spcPct val="120000"/>
              </a:lnSpc>
            </a:pPr>
            <a:r>
              <a:rPr lang="en-US" dirty="0"/>
              <a:t>All magnets will be vertically tested</a:t>
            </a:r>
          </a:p>
          <a:p>
            <a:pPr>
              <a:lnSpc>
                <a:spcPct val="120000"/>
              </a:lnSpc>
            </a:pPr>
            <a:r>
              <a:rPr lang="en-US" dirty="0"/>
              <a:t>Major procurements are complete</a:t>
            </a:r>
          </a:p>
          <a:p>
            <a:pPr>
              <a:lnSpc>
                <a:spcPct val="120000"/>
              </a:lnSpc>
            </a:pPr>
            <a:r>
              <a:rPr lang="en-US" dirty="0"/>
              <a:t>Last coil is in fabrication at Fermilab</a:t>
            </a:r>
          </a:p>
          <a:p>
            <a:pPr>
              <a:lnSpc>
                <a:spcPct val="120000"/>
              </a:lnSpc>
            </a:pPr>
            <a:r>
              <a:rPr lang="en-US" dirty="0"/>
              <a:t>Strands in inventory for up 5 coils (6 max)</a:t>
            </a:r>
          </a:p>
          <a:p>
            <a:pPr>
              <a:lnSpc>
                <a:spcPct val="120000"/>
              </a:lnSpc>
            </a:pPr>
            <a:r>
              <a:rPr lang="en-US" dirty="0"/>
              <a:t>Coil parts in inventory for up ~3 coils</a:t>
            </a:r>
          </a:p>
          <a:p>
            <a:pPr>
              <a:lnSpc>
                <a:spcPct val="120000"/>
              </a:lnSpc>
            </a:pPr>
            <a:r>
              <a:rPr lang="en-US" dirty="0"/>
              <a:t>Magnet assembly is at peak production rate</a:t>
            </a:r>
          </a:p>
          <a:p>
            <a:pPr>
              <a:lnSpc>
                <a:spcPct val="120000"/>
              </a:lnSpc>
            </a:pPr>
            <a:r>
              <a:rPr lang="en-US" dirty="0"/>
              <a:t>Lessons learned have been implemented in revised design features and assembly specs</a:t>
            </a:r>
          </a:p>
          <a:p>
            <a:pPr>
              <a:lnSpc>
                <a:spcPct val="120000"/>
              </a:lnSpc>
            </a:pPr>
            <a:r>
              <a:rPr lang="en-US" dirty="0"/>
              <a:t>We plan completing the assembly of all magnets by next HL-LHC Collaboration Meeting</a:t>
            </a:r>
          </a:p>
          <a:p>
            <a:pPr marL="0" indent="0">
              <a:buNone/>
            </a:pPr>
            <a:r>
              <a:rPr lang="en-US" dirty="0"/>
              <a:t> </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18</a:t>
            </a:fld>
            <a:endParaRPr lang="fr-FR"/>
          </a:p>
        </p:txBody>
      </p:sp>
      <p:sp>
        <p:nvSpPr>
          <p:cNvPr id="5" name="Footer Placeholder 4">
            <a:extLst>
              <a:ext uri="{FF2B5EF4-FFF2-40B4-BE49-F238E27FC236}">
                <a16:creationId xmlns:a16="http://schemas.microsoft.com/office/drawing/2014/main" id="{2AEC979A-8E46-A260-18F9-443F9A3ED042}"/>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196805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up Slides</a:t>
            </a:r>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3"/>
          </p:nvPr>
        </p:nvSpPr>
        <p:spPr/>
        <p:txBody>
          <a:bodyPr/>
          <a:lstStyle/>
          <a:p>
            <a:r>
              <a:rPr lang="en-US"/>
              <a:t>14th HL-LHC Collaboration Meeting, Oct 7 – 10, 2024</a:t>
            </a:r>
            <a:endParaRPr lang="en-GB" dirty="0"/>
          </a:p>
        </p:txBody>
      </p:sp>
      <p:sp>
        <p:nvSpPr>
          <p:cNvPr id="6" name="Slide Number Placeholder 5">
            <a:extLst>
              <a:ext uri="{FF2B5EF4-FFF2-40B4-BE49-F238E27FC236}">
                <a16:creationId xmlns:a16="http://schemas.microsoft.com/office/drawing/2014/main" id="{50A20FA4-437F-718B-2B6F-C7218E29B9EE}"/>
              </a:ext>
            </a:extLst>
          </p:cNvPr>
          <p:cNvSpPr>
            <a:spLocks noGrp="1"/>
          </p:cNvSpPr>
          <p:nvPr>
            <p:ph type="sldNum" sz="quarter" idx="12"/>
          </p:nvPr>
        </p:nvSpPr>
        <p:spPr/>
        <p:txBody>
          <a:bodyPr/>
          <a:lstStyle/>
          <a:p>
            <a:fld id="{BFDCA1C4-9514-7B4F-976F-D92F7E296653}" type="slidenum">
              <a:rPr lang="fr-FR" smtClean="0"/>
              <a:pPr/>
              <a:t>19</a:t>
            </a:fld>
            <a:endParaRPr lang="fr-FR" dirty="0"/>
          </a:p>
        </p:txBody>
      </p:sp>
    </p:spTree>
    <p:extLst>
      <p:ext uri="{BB962C8B-B14F-4D97-AF65-F5344CB8AC3E}">
        <p14:creationId xmlns:p14="http://schemas.microsoft.com/office/powerpoint/2010/main" val="307384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D1F4-1A76-4A94-B9C3-B11BFF9BFBE0}"/>
              </a:ext>
            </a:extLst>
          </p:cNvPr>
          <p:cNvSpPr>
            <a:spLocks noGrp="1"/>
          </p:cNvSpPr>
          <p:nvPr>
            <p:ph type="title"/>
          </p:nvPr>
        </p:nvSpPr>
        <p:spPr>
          <a:xfrm>
            <a:off x="612000" y="44624"/>
            <a:ext cx="7920000" cy="720000"/>
          </a:xfrm>
        </p:spPr>
        <p:txBody>
          <a:bodyPr/>
          <a:lstStyle/>
          <a:p>
            <a:r>
              <a:rPr lang="en-US" dirty="0"/>
              <a:t>Acknowledgement</a:t>
            </a:r>
          </a:p>
        </p:txBody>
      </p:sp>
      <p:sp>
        <p:nvSpPr>
          <p:cNvPr id="3" name="Content Placeholder 2">
            <a:extLst>
              <a:ext uri="{FF2B5EF4-FFF2-40B4-BE49-F238E27FC236}">
                <a16:creationId xmlns:a16="http://schemas.microsoft.com/office/drawing/2014/main" id="{67241A9A-7A48-4C7D-A0E1-A6CCA323ADBB}"/>
              </a:ext>
            </a:extLst>
          </p:cNvPr>
          <p:cNvSpPr>
            <a:spLocks noGrp="1"/>
          </p:cNvSpPr>
          <p:nvPr>
            <p:ph idx="1"/>
          </p:nvPr>
        </p:nvSpPr>
        <p:spPr>
          <a:xfrm>
            <a:off x="231195" y="975518"/>
            <a:ext cx="8784976" cy="5117778"/>
          </a:xfrm>
        </p:spPr>
        <p:txBody>
          <a:bodyPr>
            <a:normAutofit fontScale="85000" lnSpcReduction="20000"/>
          </a:bodyPr>
          <a:lstStyle/>
          <a:p>
            <a:pPr>
              <a:defRPr/>
            </a:pPr>
            <a:r>
              <a:rPr lang="en-GB" altLang="en-US" dirty="0">
                <a:solidFill>
                  <a:schemeClr val="bg2"/>
                </a:solidFill>
                <a:sym typeface="Symbol"/>
              </a:rPr>
              <a:t>US HL-LHC Accelerator Upgrade Project (AUP)</a:t>
            </a:r>
          </a:p>
          <a:p>
            <a:pPr lvl="1">
              <a:defRPr/>
            </a:pPr>
            <a:r>
              <a:rPr lang="en-US" dirty="0">
                <a:solidFill>
                  <a:schemeClr val="accent1">
                    <a:lumMod val="75000"/>
                  </a:schemeClr>
                </a:solidFill>
              </a:rPr>
              <a:t>BNL</a:t>
            </a:r>
            <a:r>
              <a:rPr lang="en-US" dirty="0"/>
              <a:t>: K. Amm, M. Anerella, A. Ben Yahia, M. Bornstein, H. Hocker, P. Joshi, F. Kurian, J. Muratore, J. </a:t>
            </a:r>
            <a:r>
              <a:rPr lang="en-US" dirty="0" err="1"/>
              <a:t>Schmalzle</a:t>
            </a:r>
            <a:r>
              <a:rPr lang="en-US" dirty="0"/>
              <a:t>, P. Wanderer </a:t>
            </a:r>
            <a:endParaRPr lang="en-GB" altLang="en-US" dirty="0">
              <a:solidFill>
                <a:srgbClr val="FF0000"/>
              </a:solidFill>
              <a:sym typeface="Symbol"/>
            </a:endParaRPr>
          </a:p>
          <a:p>
            <a:pPr lvl="1">
              <a:defRPr/>
            </a:pPr>
            <a:r>
              <a:rPr lang="en-GB" altLang="en-US" dirty="0">
                <a:solidFill>
                  <a:schemeClr val="bg2"/>
                </a:solidFill>
                <a:sym typeface="Symbol"/>
              </a:rPr>
              <a:t>FNAL: </a:t>
            </a:r>
            <a:r>
              <a:rPr lang="en-GB" altLang="en-US" dirty="0">
                <a:sym typeface="Symbol"/>
              </a:rPr>
              <a:t>G. Ambrosio, G. Apollinari, M. Baldini, J. Blowers, R. Bossert, R. Carcagno, G. Chlachidze, J. DiMarco, S. Feher, S. Krave, V. Lombardo, </a:t>
            </a:r>
            <a:r>
              <a:rPr lang="en-US" dirty="0"/>
              <a:t>C. Narug, </a:t>
            </a:r>
            <a:r>
              <a:rPr lang="en-GB" altLang="en-US" dirty="0">
                <a:sym typeface="Symbol"/>
              </a:rPr>
              <a:t> A. Nobrega, V. Marinozzi, C. Orozco, T. Page, J. </a:t>
            </a:r>
            <a:r>
              <a:rPr lang="en-GB" altLang="en-US" dirty="0" err="1">
                <a:sym typeface="Symbol"/>
              </a:rPr>
              <a:t>Seyl</a:t>
            </a:r>
            <a:r>
              <a:rPr lang="en-GB" altLang="en-US" dirty="0">
                <a:sym typeface="Symbol"/>
              </a:rPr>
              <a:t>, S. Stoynev, T. Strauss, M. Turenne, D. Turrioni, A. Vouris, M. Yu</a:t>
            </a:r>
          </a:p>
          <a:p>
            <a:pPr lvl="1">
              <a:defRPr/>
            </a:pPr>
            <a:r>
              <a:rPr lang="en-GB" altLang="en-US" dirty="0">
                <a:solidFill>
                  <a:schemeClr val="bg2"/>
                </a:solidFill>
                <a:sym typeface="Symbol"/>
              </a:rPr>
              <a:t>LBNL: </a:t>
            </a:r>
            <a:r>
              <a:rPr lang="en-US" dirty="0"/>
              <a:t>D. Cheng, J. Doyle, P. Ferracin, L. Garcia Fajardo, E. Lee, M. Marchevsky, M. Naus, I. Pong, S. Prestemon, K. Ray, G. </a:t>
            </a:r>
            <a:r>
              <a:rPr lang="en-US" dirty="0" err="1"/>
              <a:t>Sabbi</a:t>
            </a:r>
            <a:r>
              <a:rPr lang="en-US" dirty="0"/>
              <a:t>, </a:t>
            </a:r>
            <a:r>
              <a:rPr lang="en-GB" altLang="en-US" dirty="0">
                <a:sym typeface="Symbol"/>
              </a:rPr>
              <a:t>G. Vallone, </a:t>
            </a:r>
            <a:r>
              <a:rPr lang="en-US" dirty="0"/>
              <a:t>X. Wang</a:t>
            </a:r>
          </a:p>
          <a:p>
            <a:pPr lvl="1">
              <a:defRPr/>
            </a:pPr>
            <a:r>
              <a:rPr lang="en-GB" altLang="en-US" dirty="0">
                <a:solidFill>
                  <a:schemeClr val="bg2"/>
                </a:solidFill>
                <a:sym typeface="Symbol"/>
              </a:rPr>
              <a:t>NHMFL: </a:t>
            </a:r>
            <a:r>
              <a:rPr lang="en-US" altLang="en-US" dirty="0">
                <a:solidFill>
                  <a:schemeClr val="tx1">
                    <a:lumMod val="65000"/>
                    <a:lumOff val="35000"/>
                  </a:schemeClr>
                </a:solidFill>
                <a:sym typeface="Symbol"/>
              </a:rPr>
              <a:t>L. Cooley, J. Levitan, J. Lu, R. Walsh</a:t>
            </a:r>
            <a:endParaRPr lang="en-GB" altLang="en-US" dirty="0">
              <a:solidFill>
                <a:schemeClr val="tx1">
                  <a:lumMod val="65000"/>
                  <a:lumOff val="35000"/>
                </a:schemeClr>
              </a:solidFill>
              <a:sym typeface="Symbol"/>
            </a:endParaRPr>
          </a:p>
          <a:p>
            <a:pPr>
              <a:defRPr/>
            </a:pPr>
            <a:r>
              <a:rPr lang="en-GB" altLang="en-US" dirty="0">
                <a:solidFill>
                  <a:schemeClr val="bg2"/>
                </a:solidFill>
                <a:sym typeface="Symbol"/>
              </a:rPr>
              <a:t>CERN: HL-LHC Project</a:t>
            </a:r>
          </a:p>
          <a:p>
            <a:pPr lvl="1">
              <a:defRPr/>
            </a:pPr>
            <a:r>
              <a:rPr lang="en-GB" altLang="en-US" dirty="0">
                <a:sym typeface="Symbol"/>
              </a:rPr>
              <a:t>G. Arnau Izquierdo, A. Ballarino, M. </a:t>
            </a:r>
            <a:r>
              <a:rPr lang="en-GB" altLang="en-US" dirty="0" err="1">
                <a:sym typeface="Symbol"/>
              </a:rPr>
              <a:t>Bajko</a:t>
            </a:r>
            <a:r>
              <a:rPr lang="en-GB" altLang="en-US" dirty="0">
                <a:sym typeface="Symbol"/>
              </a:rPr>
              <a:t>, C. Barth, N. Bourcey, B. Bulat, M. </a:t>
            </a:r>
            <a:r>
              <a:rPr lang="en-GB" altLang="en-US" dirty="0" err="1">
                <a:sym typeface="Symbol"/>
              </a:rPr>
              <a:t>Cruovizier</a:t>
            </a:r>
            <a:r>
              <a:rPr lang="en-GB" altLang="en-US" dirty="0">
                <a:sym typeface="Symbol"/>
              </a:rPr>
              <a:t>, A. Devred, H. Felice, S. Ferradas Troitino, L. </a:t>
            </a:r>
            <a:r>
              <a:rPr lang="en-GB" altLang="en-US" dirty="0" err="1">
                <a:sym typeface="Symbol"/>
              </a:rPr>
              <a:t>Fiscarelli</a:t>
            </a:r>
            <a:r>
              <a:rPr lang="en-GB" altLang="en-US" dirty="0">
                <a:sym typeface="Symbol"/>
              </a:rPr>
              <a:t>, J. Fleiter, M. Guinchard, O. </a:t>
            </a:r>
            <a:r>
              <a:rPr lang="en-GB" altLang="en-US" dirty="0" err="1">
                <a:sym typeface="Symbol"/>
              </a:rPr>
              <a:t>Housiaux</a:t>
            </a:r>
            <a:r>
              <a:rPr lang="en-GB" altLang="en-US" dirty="0">
                <a:sym typeface="Symbol"/>
              </a:rPr>
              <a:t>, S. Izquierdo Bermudez, N. Lusa, F. Mangiarotti, A. Milanese, A. Moros, P. Moyret, C. </a:t>
            </a:r>
            <a:r>
              <a:rPr lang="en-GB" altLang="en-US" dirty="0" err="1">
                <a:sym typeface="Symbol"/>
              </a:rPr>
              <a:t>Petrone</a:t>
            </a:r>
            <a:r>
              <a:rPr lang="en-GB" altLang="en-US" dirty="0">
                <a:sym typeface="Symbol"/>
              </a:rPr>
              <a:t>, J.C. Perez, H. </a:t>
            </a:r>
            <a:r>
              <a:rPr lang="en-GB" altLang="en-US" dirty="0" err="1">
                <a:sym typeface="Symbol"/>
              </a:rPr>
              <a:t>Prin</a:t>
            </a:r>
            <a:r>
              <a:rPr lang="en-GB" altLang="en-US" dirty="0">
                <a:sym typeface="Symbol"/>
              </a:rPr>
              <a:t>, R. Principe, </a:t>
            </a:r>
            <a:r>
              <a:rPr lang="en-US" dirty="0"/>
              <a:t>E. Ravaioli, </a:t>
            </a:r>
            <a:r>
              <a:rPr lang="en-GB" altLang="en-US" dirty="0">
                <a:sym typeface="Symbol"/>
              </a:rPr>
              <a:t>T. </a:t>
            </a:r>
            <a:r>
              <a:rPr lang="en-GB" altLang="en-US" dirty="0" err="1">
                <a:sym typeface="Symbol"/>
              </a:rPr>
              <a:t>Sahner</a:t>
            </a:r>
            <a:r>
              <a:rPr lang="en-GB" altLang="en-US" dirty="0">
                <a:sym typeface="Symbol"/>
              </a:rPr>
              <a:t>, S. Sgobba,</a:t>
            </a:r>
            <a:r>
              <a:rPr lang="pt-BR" altLang="en-US" dirty="0">
                <a:sym typeface="Symbol"/>
              </a:rPr>
              <a:t> P. Tavares Coutinho Borges De Sousa,</a:t>
            </a:r>
            <a:r>
              <a:rPr lang="en-GB" altLang="en-US" dirty="0">
                <a:sym typeface="Symbol"/>
              </a:rPr>
              <a:t> E. </a:t>
            </a:r>
            <a:r>
              <a:rPr lang="en-GB" altLang="en-US" dirty="0" err="1">
                <a:sym typeface="Symbol"/>
              </a:rPr>
              <a:t>Todesco</a:t>
            </a:r>
            <a:r>
              <a:rPr lang="en-GB" altLang="en-US" dirty="0">
                <a:sym typeface="Symbol"/>
              </a:rPr>
              <a:t>, J. Ferradas Troitino, </a:t>
            </a:r>
            <a:r>
              <a:rPr lang="en-US" dirty="0"/>
              <a:t>R. Van Weelderen, </a:t>
            </a:r>
            <a:r>
              <a:rPr lang="en-GB" altLang="en-US" dirty="0">
                <a:sym typeface="Symbol"/>
              </a:rPr>
              <a:t>G. </a:t>
            </a:r>
            <a:r>
              <a:rPr lang="en-GB" altLang="en-US" dirty="0" err="1">
                <a:sym typeface="Symbol"/>
              </a:rPr>
              <a:t>Willering</a:t>
            </a:r>
            <a:endParaRPr lang="en-GB" altLang="en-US" dirty="0">
              <a:solidFill>
                <a:schemeClr val="bg2"/>
              </a:solidFill>
              <a:sym typeface="Symbol"/>
            </a:endParaRPr>
          </a:p>
          <a:p>
            <a:endParaRPr lang="en-US" dirty="0"/>
          </a:p>
        </p:txBody>
      </p:sp>
      <p:sp>
        <p:nvSpPr>
          <p:cNvPr id="4" name="Slide Number Placeholder 3">
            <a:extLst>
              <a:ext uri="{FF2B5EF4-FFF2-40B4-BE49-F238E27FC236}">
                <a16:creationId xmlns:a16="http://schemas.microsoft.com/office/drawing/2014/main" id="{8619883D-174A-4A20-A241-7A93B16600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C0A67E78-1842-404F-8042-D10626D479F5}"/>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t>14th HL-LHC Collaboration Meeting, Oct 7 – 10, 2024</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spTree>
    <p:extLst>
      <p:ext uri="{BB962C8B-B14F-4D97-AF65-F5344CB8AC3E}">
        <p14:creationId xmlns:p14="http://schemas.microsoft.com/office/powerpoint/2010/main" val="4162668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616184" cy="720000"/>
          </a:xfrm>
        </p:spPr>
        <p:txBody>
          <a:bodyPr/>
          <a:lstStyle/>
          <a:p>
            <a:r>
              <a:rPr lang="en-US" dirty="0"/>
              <a:t>MQXFA/B Design</a:t>
            </a:r>
          </a:p>
        </p:txBody>
      </p:sp>
      <p:graphicFrame>
        <p:nvGraphicFramePr>
          <p:cNvPr id="6" name="Content Placeholder 6"/>
          <p:cNvGraphicFramePr>
            <a:graphicFrameLocks/>
          </p:cNvGraphicFramePr>
          <p:nvPr/>
        </p:nvGraphicFramePr>
        <p:xfrm>
          <a:off x="19050" y="1219200"/>
          <a:ext cx="5562599" cy="4443173"/>
        </p:xfrm>
        <a:graphic>
          <a:graphicData uri="http://schemas.openxmlformats.org/drawingml/2006/table">
            <a:tbl>
              <a:tblPr firstCol="1" bandRow="1">
                <a:solidFill>
                  <a:schemeClr val="accent1">
                    <a:lumMod val="20000"/>
                    <a:lumOff val="80000"/>
                  </a:schemeClr>
                </a:solidFill>
              </a:tblPr>
              <a:tblGrid>
                <a:gridCol w="3231205">
                  <a:extLst>
                    <a:ext uri="{9D8B030D-6E8A-4147-A177-3AD203B41FA5}">
                      <a16:colId xmlns:a16="http://schemas.microsoft.com/office/drawing/2014/main" val="20000"/>
                    </a:ext>
                  </a:extLst>
                </a:gridCol>
                <a:gridCol w="978330">
                  <a:extLst>
                    <a:ext uri="{9D8B030D-6E8A-4147-A177-3AD203B41FA5}">
                      <a16:colId xmlns:a16="http://schemas.microsoft.com/office/drawing/2014/main" val="20001"/>
                    </a:ext>
                  </a:extLst>
                </a:gridCol>
                <a:gridCol w="1353064">
                  <a:extLst>
                    <a:ext uri="{9D8B030D-6E8A-4147-A177-3AD203B41FA5}">
                      <a16:colId xmlns:a16="http://schemas.microsoft.com/office/drawing/2014/main" val="20002"/>
                    </a:ext>
                  </a:extLst>
                </a:gridCol>
              </a:tblGrid>
              <a:tr h="3283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cap="small" dirty="0">
                          <a:effectLst/>
                        </a:rPr>
                        <a:t>Parameter</a:t>
                      </a:r>
                      <a:endParaRPr lang="en-US" sz="1800" cap="small"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Unit</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MQXFA/B</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extLst>
                  <a:ext uri="{0D108BD9-81ED-4DB2-BD59-A6C34878D82A}">
                    <a16:rowId xmlns:a16="http://schemas.microsoft.com/office/drawing/2014/main" val="1000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Coil aperture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150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Magnetic length</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4.2/7.15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layers</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turns Inner-Outer layer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22</a:t>
                      </a:r>
                      <a:r>
                        <a:rPr lang="en-US" sz="1800" baseline="0" dirty="0">
                          <a:effectLst/>
                        </a:rPr>
                        <a:t>-</a:t>
                      </a:r>
                      <a:r>
                        <a:rPr lang="en-US" sz="1800" dirty="0">
                          <a:effectLst/>
                        </a:rPr>
                        <a:t>28</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Operation temperature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1.9</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5"/>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gradient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132.2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6"/>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16.23</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7"/>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Peak field at nom.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11.3</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8"/>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Stored energy at nom. </a:t>
                      </a:r>
                      <a:r>
                        <a:rPr lang="en-US" sz="1800" dirty="0" err="1">
                          <a:effectLst/>
                        </a:rPr>
                        <a:t>curr</a:t>
                      </a:r>
                      <a:r>
                        <a:rPr lang="en-US" sz="1800" dirty="0">
                          <a:effectLst/>
                        </a:rPr>
                        <a: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MJ/m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1.15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9"/>
                  </a:ext>
                </a:extLst>
              </a:tr>
              <a:tr h="274320">
                <a:tc>
                  <a:txBody>
                    <a:bodyPr/>
                    <a:lstStyle/>
                    <a:p>
                      <a:pPr marL="0" marR="0">
                        <a:spcBef>
                          <a:spcPts val="0"/>
                        </a:spcBef>
                        <a:spcAft>
                          <a:spcPts val="0"/>
                        </a:spcAft>
                      </a:pPr>
                      <a:r>
                        <a:rPr lang="en-US" sz="1800" b="1" dirty="0">
                          <a:solidFill>
                            <a:schemeClr val="bg1"/>
                          </a:solidFill>
                          <a:effectLst/>
                          <a:latin typeface="Arial" panose="020B0604020202020204" pitchFamily="34" charset="0"/>
                          <a:ea typeface="Times New Roman"/>
                          <a:cs typeface="Arial" panose="020B0604020202020204" pitchFamily="34" charset="0"/>
                        </a:rPr>
                        <a:t>Diff. inductance</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D6EA"/>
                    </a:solidFill>
                  </a:tcPr>
                </a:tc>
                <a:tc>
                  <a:txBody>
                    <a:bodyPr/>
                    <a:lstStyle/>
                    <a:p>
                      <a:pPr marL="0" marR="0" algn="ctr">
                        <a:spcBef>
                          <a:spcPts val="0"/>
                        </a:spcBef>
                        <a:spcAft>
                          <a:spcPts val="0"/>
                        </a:spcAft>
                      </a:pPr>
                      <a:r>
                        <a:rPr lang="en-US" sz="1800" b="0" dirty="0" err="1">
                          <a:solidFill>
                            <a:schemeClr val="tx1"/>
                          </a:solidFill>
                          <a:effectLst/>
                          <a:latin typeface="Arial" panose="020B0604020202020204" pitchFamily="34" charset="0"/>
                          <a:ea typeface="Times New Roman"/>
                          <a:cs typeface="Arial" panose="020B0604020202020204" pitchFamily="34" charset="0"/>
                        </a:rPr>
                        <a:t>mH</a:t>
                      </a:r>
                      <a:r>
                        <a:rPr lang="en-US" sz="1800" b="0" dirty="0">
                          <a:solidFill>
                            <a:schemeClr val="tx1"/>
                          </a:solidFill>
                          <a:effectLst/>
                          <a:latin typeface="Arial" panose="020B0604020202020204" pitchFamily="34" charset="0"/>
                          <a:ea typeface="Times New Roman"/>
                          <a:cs typeface="Arial" panose="020B0604020202020204" pitchFamily="34" charset="0"/>
                        </a:rPr>
                        <a:t>/m</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a:cs typeface="Arial" panose="020B0604020202020204" pitchFamily="34" charset="0"/>
                        </a:rPr>
                        <a:t>8.26</a:t>
                      </a:r>
                    </a:p>
                  </a:txBody>
                  <a:tcPr marL="68580" marR="68580"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extLst>
                  <a:ext uri="{0D108BD9-81ED-4DB2-BD59-A6C34878D82A}">
                    <a16:rowId xmlns:a16="http://schemas.microsoft.com/office/drawing/2014/main" val="1001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 diameter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0.85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a:t>
                      </a:r>
                      <a:r>
                        <a:rPr lang="en-US" sz="1800" baseline="0" dirty="0">
                          <a:effectLst/>
                        </a:rPr>
                        <a:t> number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mn-ea"/>
                          <a:cs typeface="Arial" panose="020B0604020202020204" pitchFamily="34" charset="0"/>
                        </a:rPr>
                        <a:t>Cable</a:t>
                      </a:r>
                      <a:r>
                        <a:rPr lang="en-US" sz="1800" baseline="0" dirty="0">
                          <a:effectLst/>
                          <a:latin typeface="Arial" panose="020B0604020202020204" pitchFamily="34" charset="0"/>
                          <a:ea typeface="+mn-ea"/>
                          <a:cs typeface="Arial" panose="020B0604020202020204" pitchFamily="34" charset="0"/>
                        </a:rPr>
                        <a:t> width</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18.15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Cable mid thickness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1.525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Keystone angle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0.4</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5"/>
                  </a:ext>
                </a:extLst>
              </a:tr>
            </a:tbl>
          </a:graphicData>
        </a:graphic>
      </p:graphicFrame>
      <p:pic>
        <p:nvPicPr>
          <p:cNvPr id="10" name="Picture 9"/>
          <p:cNvPicPr>
            <a:picLocks noChangeAspect="1"/>
          </p:cNvPicPr>
          <p:nvPr/>
        </p:nvPicPr>
        <p:blipFill rotWithShape="1">
          <a:blip r:embed="rId3"/>
          <a:srcRect l="1313" b="5868"/>
          <a:stretch/>
        </p:blipFill>
        <p:spPr>
          <a:xfrm>
            <a:off x="5580112" y="4413279"/>
            <a:ext cx="3581400" cy="2444721"/>
          </a:xfrm>
          <a:prstGeom prst="rect">
            <a:avLst/>
          </a:prstGeom>
        </p:spPr>
      </p:pic>
      <p:sp>
        <p:nvSpPr>
          <p:cNvPr id="13" name="TextBox 12"/>
          <p:cNvSpPr txBox="1"/>
          <p:nvPr/>
        </p:nvSpPr>
        <p:spPr>
          <a:xfrm>
            <a:off x="3146" y="5715012"/>
            <a:ext cx="5694959" cy="461665"/>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P. Ferracin et al., “</a:t>
            </a:r>
            <a:r>
              <a:rPr lang="x-none" sz="1200" dirty="0"/>
              <a:t>Development of MQXF, the Nb</a:t>
            </a:r>
            <a:r>
              <a:rPr lang="x-none" sz="1200" baseline="-25000" dirty="0"/>
              <a:t>3</a:t>
            </a:r>
            <a:r>
              <a:rPr lang="x-none" sz="1200" dirty="0"/>
              <a:t>Sn Low-β Quadrupole for the HiLumi LHC </a:t>
            </a:r>
            <a:r>
              <a:rPr lang="en-US" sz="1200" dirty="0">
                <a:solidFill>
                  <a:schemeClr val="tx1">
                    <a:lumMod val="50000"/>
                  </a:schemeClr>
                </a:solidFill>
              </a:rPr>
              <a:t>” IEEE Trans App. </a:t>
            </a:r>
            <a:r>
              <a:rPr lang="en-US" sz="1200" dirty="0" err="1">
                <a:solidFill>
                  <a:schemeClr val="tx1">
                    <a:lumMod val="50000"/>
                  </a:schemeClr>
                </a:solidFill>
              </a:rPr>
              <a:t>Supercond</a:t>
            </a:r>
            <a:r>
              <a:rPr lang="en-US" sz="1200" dirty="0">
                <a:solidFill>
                  <a:schemeClr val="tx1">
                    <a:lumMod val="50000"/>
                  </a:schemeClr>
                </a:solidFill>
              </a:rPr>
              <a:t>. Vol. 26, no. 4, 4000207</a:t>
            </a:r>
          </a:p>
        </p:txBody>
      </p:sp>
      <p:pic>
        <p:nvPicPr>
          <p:cNvPr id="16" name="Picture 15" descr="C:\Documents and Settings\bbordini\Local Settings\Temporary Internet Files\Content.Word\001.jpg"/>
          <p:cNvPicPr>
            <a:picLocks noChangeAspect="1"/>
          </p:cNvPicPr>
          <p:nvPr/>
        </p:nvPicPr>
        <p:blipFill>
          <a:blip r:embed="rId4">
            <a:extLst>
              <a:ext uri="{28A0092B-C50C-407E-A947-70E740481C1C}">
                <a14:useLocalDpi xmlns:a14="http://schemas.microsoft.com/office/drawing/2010/main" val="0"/>
              </a:ext>
            </a:extLst>
          </a:blip>
          <a:srcRect l="13051" r="13051"/>
          <a:stretch>
            <a:fillRect/>
          </a:stretch>
        </p:blipFill>
        <p:spPr bwMode="auto">
          <a:xfrm>
            <a:off x="5614009" y="3624262"/>
            <a:ext cx="1262247" cy="128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86166" y="3933906"/>
            <a:ext cx="1975221" cy="646331"/>
          </a:xfrm>
          <a:prstGeom prst="rect">
            <a:avLst/>
          </a:prstGeom>
          <a:noFill/>
        </p:spPr>
        <p:txBody>
          <a:bodyPr wrap="none" rtlCol="0">
            <a:spAutoFit/>
          </a:bodyPr>
          <a:lstStyle/>
          <a:p>
            <a:r>
              <a:rPr lang="en-US" dirty="0"/>
              <a:t>Nb</a:t>
            </a:r>
            <a:r>
              <a:rPr lang="en-US" baseline="-25000" dirty="0"/>
              <a:t>3</a:t>
            </a:r>
            <a:r>
              <a:rPr lang="en-US" dirty="0"/>
              <a:t>Sn Conductor</a:t>
            </a:r>
          </a:p>
          <a:p>
            <a:r>
              <a:rPr lang="en-US" dirty="0"/>
              <a:t>RRP 108/127</a:t>
            </a:r>
          </a:p>
        </p:txBody>
      </p:sp>
      <p:pic>
        <p:nvPicPr>
          <p:cNvPr id="3" name="Picture 2">
            <a:extLst>
              <a:ext uri="{FF2B5EF4-FFF2-40B4-BE49-F238E27FC236}">
                <a16:creationId xmlns:a16="http://schemas.microsoft.com/office/drawing/2014/main" id="{96D78BC6-2180-472B-9EC1-4648E0CB02D7}"/>
              </a:ext>
            </a:extLst>
          </p:cNvPr>
          <p:cNvPicPr>
            <a:picLocks noChangeAspect="1"/>
          </p:cNvPicPr>
          <p:nvPr/>
        </p:nvPicPr>
        <p:blipFill rotWithShape="1">
          <a:blip r:embed="rId5"/>
          <a:srcRect l="14401" t="1147" r="13208" b="2441"/>
          <a:stretch/>
        </p:blipFill>
        <p:spPr>
          <a:xfrm>
            <a:off x="5592600" y="2160"/>
            <a:ext cx="3551400" cy="3547323"/>
          </a:xfrm>
          <a:prstGeom prst="rect">
            <a:avLst/>
          </a:prstGeom>
        </p:spPr>
      </p:pic>
      <p:sp>
        <p:nvSpPr>
          <p:cNvPr id="12" name="Rectangle 11">
            <a:extLst>
              <a:ext uri="{FF2B5EF4-FFF2-40B4-BE49-F238E27FC236}">
                <a16:creationId xmlns:a16="http://schemas.microsoft.com/office/drawing/2014/main" id="{5040B8C5-1861-42C9-AABB-69B5F202C67D}"/>
              </a:ext>
            </a:extLst>
          </p:cNvPr>
          <p:cNvSpPr/>
          <p:nvPr/>
        </p:nvSpPr>
        <p:spPr>
          <a:xfrm>
            <a:off x="1403648" y="6661047"/>
            <a:ext cx="648072" cy="196247"/>
          </a:xfrm>
          <a:prstGeom prst="rect">
            <a:avLst/>
          </a:prstGeom>
          <a:solidFill>
            <a:schemeClr val="bg1">
              <a:lumMod val="9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0" y="6192296"/>
            <a:ext cx="5698105" cy="461665"/>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G. Ambrosio et al., “First Test Results of the 150 mm Aperture IR Quadrupole Models for the High Luminosity LHC” NAPAC16, FERMILAB-CONF-16-440-TD</a:t>
            </a:r>
          </a:p>
        </p:txBody>
      </p:sp>
      <p:sp>
        <p:nvSpPr>
          <p:cNvPr id="5" name="Footer Placeholder 4">
            <a:extLst>
              <a:ext uri="{FF2B5EF4-FFF2-40B4-BE49-F238E27FC236}">
                <a16:creationId xmlns:a16="http://schemas.microsoft.com/office/drawing/2014/main" id="{03866DC0-6698-4D1C-907E-0CF6CD3492A0}"/>
              </a:ext>
            </a:extLst>
          </p:cNvPr>
          <p:cNvSpPr>
            <a:spLocks noGrp="1"/>
          </p:cNvSpPr>
          <p:nvPr>
            <p:ph type="ftr" sz="quarter" idx="3"/>
          </p:nvPr>
        </p:nvSpPr>
        <p:spPr>
          <a:xfrm>
            <a:off x="149350" y="6518451"/>
            <a:ext cx="5698106" cy="360000"/>
          </a:xfrm>
        </p:spPr>
        <p:txBody>
          <a:bodyPr/>
          <a:lstStyle/>
          <a:p>
            <a:r>
              <a:rPr lang="en-US"/>
              <a:t>14th HL-LHC Collaboration Meeting, Oct 7 – 10, 2024</a:t>
            </a:r>
            <a:endParaRPr lang="en-GB" dirty="0"/>
          </a:p>
        </p:txBody>
      </p:sp>
      <p:sp>
        <p:nvSpPr>
          <p:cNvPr id="8" name="Slide Number Placeholder 7">
            <a:extLst>
              <a:ext uri="{FF2B5EF4-FFF2-40B4-BE49-F238E27FC236}">
                <a16:creationId xmlns:a16="http://schemas.microsoft.com/office/drawing/2014/main" id="{DABFC0B5-428F-EFE4-1318-C80E6BADD406}"/>
              </a:ext>
            </a:extLst>
          </p:cNvPr>
          <p:cNvSpPr>
            <a:spLocks noGrp="1"/>
          </p:cNvSpPr>
          <p:nvPr>
            <p:ph type="sldNum" sz="quarter" idx="12"/>
          </p:nvPr>
        </p:nvSpPr>
        <p:spPr/>
        <p:txBody>
          <a:bodyPr/>
          <a:lstStyle/>
          <a:p>
            <a:fld id="{BFDCA1C4-9514-7B4F-976F-D92F7E296653}" type="slidenum">
              <a:rPr lang="fr-FR" smtClean="0"/>
              <a:pPr/>
              <a:t>20</a:t>
            </a:fld>
            <a:endParaRPr lang="fr-FR" dirty="0"/>
          </a:p>
        </p:txBody>
      </p:sp>
    </p:spTree>
    <p:extLst>
      <p:ext uri="{BB962C8B-B14F-4D97-AF65-F5344CB8AC3E}">
        <p14:creationId xmlns:p14="http://schemas.microsoft.com/office/powerpoint/2010/main" val="3566808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Low-</a:t>
            </a:r>
            <a:r>
              <a:rPr lang="en-GB" altLang="en-US" dirty="0">
                <a:sym typeface="Symbol" panose="05050102010706020507" pitchFamily="18" charset="2"/>
              </a:rPr>
              <a:t> quadrupole magnets</a:t>
            </a:r>
            <a:br>
              <a:rPr lang="en-GB" altLang="en-US" dirty="0">
                <a:sym typeface="Symbol" panose="05050102010706020507" pitchFamily="18" charset="2"/>
              </a:rPr>
            </a:br>
            <a:r>
              <a:rPr lang="en-GB" altLang="en-US" dirty="0">
                <a:sym typeface="Symbol" panose="05050102010706020507" pitchFamily="18" charset="2"/>
              </a:rPr>
              <a:t>f</a:t>
            </a:r>
            <a:r>
              <a:rPr lang="en-GB" altLang="en-US" dirty="0"/>
              <a:t>rom LHC to </a:t>
            </a:r>
            <a:r>
              <a:rPr lang="en-GB" altLang="en-US" dirty="0">
                <a:solidFill>
                  <a:srgbClr val="009900"/>
                </a:solidFill>
              </a:rPr>
              <a:t>HL-LHC </a:t>
            </a:r>
            <a:endParaRPr lang="en-GB" dirty="0">
              <a:solidFill>
                <a:srgbClr val="009900"/>
              </a:solidFill>
            </a:endParaRPr>
          </a:p>
        </p:txBody>
      </p:sp>
      <p:sp>
        <p:nvSpPr>
          <p:cNvPr id="3" name="Content Placeholder 2"/>
          <p:cNvSpPr>
            <a:spLocks noGrp="1"/>
          </p:cNvSpPr>
          <p:nvPr>
            <p:ph idx="1"/>
          </p:nvPr>
        </p:nvSpPr>
        <p:spPr>
          <a:xfrm>
            <a:off x="612000" y="1291209"/>
            <a:ext cx="7920000" cy="1489719"/>
          </a:xfrm>
        </p:spPr>
        <p:txBody>
          <a:bodyPr>
            <a:normAutofit fontScale="85000" lnSpcReduction="20000"/>
          </a:bodyPr>
          <a:lstStyle/>
          <a:p>
            <a:pPr>
              <a:buFont typeface="Arial" charset="0"/>
              <a:buChar char="•"/>
              <a:defRPr/>
            </a:pPr>
            <a:r>
              <a:rPr lang="en-GB" dirty="0"/>
              <a:t>Cold mass OD from 490/420 to </a:t>
            </a:r>
            <a:r>
              <a:rPr lang="en-GB" b="1" dirty="0">
                <a:solidFill>
                  <a:srgbClr val="FF0000"/>
                </a:solidFill>
              </a:rPr>
              <a:t>630 mm</a:t>
            </a:r>
          </a:p>
          <a:p>
            <a:pPr>
              <a:buFont typeface="Arial" charset="0"/>
              <a:buChar char="•"/>
              <a:defRPr/>
            </a:pPr>
            <a:r>
              <a:rPr lang="en-GB" dirty="0"/>
              <a:t>More than double the aperture: from 70 to </a:t>
            </a:r>
            <a:r>
              <a:rPr lang="en-GB" b="1" dirty="0">
                <a:solidFill>
                  <a:srgbClr val="FF0000"/>
                </a:solidFill>
              </a:rPr>
              <a:t>150 mm</a:t>
            </a:r>
          </a:p>
          <a:p>
            <a:pPr>
              <a:buFont typeface="Arial" charset="0"/>
              <a:buChar char="•"/>
              <a:defRPr/>
            </a:pPr>
            <a:r>
              <a:rPr lang="en-GB" dirty="0">
                <a:solidFill>
                  <a:srgbClr val="FF0000"/>
                </a:solidFill>
              </a:rPr>
              <a:t>~4 times </a:t>
            </a:r>
            <a:r>
              <a:rPr lang="en-GB" dirty="0"/>
              <a:t>the </a:t>
            </a:r>
            <a:r>
              <a:rPr lang="en-GB" dirty="0" err="1"/>
              <a:t>e.m</a:t>
            </a:r>
            <a:r>
              <a:rPr lang="en-GB" dirty="0"/>
              <a:t>. forces in straight section</a:t>
            </a:r>
          </a:p>
          <a:p>
            <a:pPr>
              <a:buFont typeface="Arial" charset="0"/>
              <a:buChar char="•"/>
              <a:defRPr/>
            </a:pPr>
            <a:r>
              <a:rPr lang="en-GB" dirty="0">
                <a:solidFill>
                  <a:srgbClr val="FF0000"/>
                </a:solidFill>
              </a:rPr>
              <a:t>~6 times </a:t>
            </a:r>
            <a:r>
              <a:rPr lang="en-GB" dirty="0"/>
              <a:t>the </a:t>
            </a:r>
            <a:r>
              <a:rPr lang="en-GB" dirty="0" err="1"/>
              <a:t>e.m</a:t>
            </a:r>
            <a:r>
              <a:rPr lang="en-GB" dirty="0"/>
              <a:t>. forces in the ends</a:t>
            </a:r>
          </a:p>
          <a:p>
            <a:endParaRPr lang="en-GB" dirty="0"/>
          </a:p>
        </p:txBody>
      </p:sp>
      <p:sp>
        <p:nvSpPr>
          <p:cNvPr id="4" name="Footer Placeholder 3"/>
          <p:cNvSpPr>
            <a:spLocks noGrp="1"/>
          </p:cNvSpPr>
          <p:nvPr>
            <p:ph type="ftr" sz="quarter" idx="11"/>
          </p:nvPr>
        </p:nvSpPr>
        <p:spPr/>
        <p:txBody>
          <a:bodyPr/>
          <a:lstStyle/>
          <a:p>
            <a:r>
              <a:rPr lang="en-US" noProof="0"/>
              <a:t>14th HL-LHC Collaboration Meeting, Oct 7 – 10, 2024</a:t>
            </a:r>
            <a:endParaRPr lang="en-GB" noProof="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 y="3657600"/>
            <a:ext cx="223202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22700"/>
            <a:ext cx="1908175"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01988" y="3365500"/>
            <a:ext cx="2538413" cy="457200"/>
          </a:xfrm>
          <a:prstGeom prst="rect">
            <a:avLst/>
          </a:prstGeom>
          <a:noFill/>
        </p:spPr>
        <p:txBody>
          <a:bodyPr wrap="none">
            <a:normAutofit/>
          </a:bodyPr>
          <a:lstStyle/>
          <a:p>
            <a:pPr algn="ctr" eaLnBrk="1" hangingPunct="1">
              <a:defRPr/>
            </a:pPr>
            <a:r>
              <a:rPr lang="en-GB" b="1" dirty="0">
                <a:solidFill>
                  <a:schemeClr val="tx2"/>
                </a:solidFill>
                <a:latin typeface="+mn-lt"/>
              </a:rPr>
              <a:t>MQXB</a:t>
            </a:r>
          </a:p>
        </p:txBody>
      </p:sp>
      <p:sp>
        <p:nvSpPr>
          <p:cNvPr id="9" name="TextBox 8"/>
          <p:cNvSpPr txBox="1"/>
          <p:nvPr/>
        </p:nvSpPr>
        <p:spPr>
          <a:xfrm>
            <a:off x="498475" y="3221111"/>
            <a:ext cx="2538413" cy="457200"/>
          </a:xfrm>
          <a:prstGeom prst="rect">
            <a:avLst/>
          </a:prstGeom>
          <a:noFill/>
        </p:spPr>
        <p:txBody>
          <a:bodyPr wrap="none">
            <a:normAutofit/>
          </a:bodyPr>
          <a:lstStyle/>
          <a:p>
            <a:pPr algn="ctr" eaLnBrk="1" hangingPunct="1">
              <a:defRPr/>
            </a:pPr>
            <a:r>
              <a:rPr lang="en-GB" b="1" dirty="0">
                <a:solidFill>
                  <a:schemeClr val="tx2"/>
                </a:solidFill>
                <a:latin typeface="+mn-lt"/>
              </a:rPr>
              <a:t>MQXA</a:t>
            </a:r>
          </a:p>
        </p:txBody>
      </p:sp>
      <p:sp>
        <p:nvSpPr>
          <p:cNvPr id="10" name="TextBox 9"/>
          <p:cNvSpPr txBox="1"/>
          <p:nvPr/>
        </p:nvSpPr>
        <p:spPr>
          <a:xfrm>
            <a:off x="6013450" y="2899792"/>
            <a:ext cx="2536825" cy="457200"/>
          </a:xfrm>
          <a:prstGeom prst="rect">
            <a:avLst/>
          </a:prstGeom>
          <a:noFill/>
        </p:spPr>
        <p:txBody>
          <a:bodyPr wrap="none">
            <a:normAutofit/>
          </a:bodyPr>
          <a:lstStyle/>
          <a:p>
            <a:pPr algn="ctr" eaLnBrk="1" hangingPunct="1">
              <a:defRPr/>
            </a:pPr>
            <a:r>
              <a:rPr lang="en-GB" b="1" dirty="0">
                <a:solidFill>
                  <a:srgbClr val="009900"/>
                </a:solidFill>
                <a:latin typeface="+mn-lt"/>
              </a:rPr>
              <a:t>MQXF</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l="984" t="1115" r="2296" b="1115"/>
          <a:stretch>
            <a:fillRect/>
          </a:stretch>
        </p:blipFill>
        <p:spPr bwMode="auto">
          <a:xfrm>
            <a:off x="5807075" y="3302000"/>
            <a:ext cx="2879725" cy="287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771800" y="5899150"/>
            <a:ext cx="3600400" cy="457200"/>
          </a:xfrm>
          <a:prstGeom prst="rect">
            <a:avLst/>
          </a:prstGeom>
          <a:noFill/>
        </p:spPr>
        <p:txBody>
          <a:bodyPr wrap="none">
            <a:normAutofit/>
          </a:bodyPr>
          <a:lstStyle/>
          <a:p>
            <a:pPr algn="ctr" eaLnBrk="1" hangingPunct="1">
              <a:defRPr/>
            </a:pPr>
            <a:r>
              <a:rPr lang="en-GB" b="1" dirty="0">
                <a:solidFill>
                  <a:srgbClr val="5F5F5F"/>
                </a:solidFill>
                <a:latin typeface="+mn-lt"/>
              </a:rPr>
              <a:t>Same scale for all 3 plots</a:t>
            </a:r>
          </a:p>
        </p:txBody>
      </p:sp>
      <p:sp>
        <p:nvSpPr>
          <p:cNvPr id="13" name="TextBox 12"/>
          <p:cNvSpPr txBox="1"/>
          <p:nvPr/>
        </p:nvSpPr>
        <p:spPr>
          <a:xfrm>
            <a:off x="179512" y="2873236"/>
            <a:ext cx="6263253" cy="369332"/>
          </a:xfrm>
          <a:prstGeom prst="rect">
            <a:avLst/>
          </a:prstGeom>
          <a:noFill/>
        </p:spPr>
        <p:txBody>
          <a:bodyPr wrap="none" rtlCol="0">
            <a:spAutoFit/>
          </a:bodyPr>
          <a:lstStyle/>
          <a:p>
            <a:r>
              <a:rPr lang="en-US" i="1" dirty="0"/>
              <a:t>State of the art quadrupoles at the time of LHC construction</a:t>
            </a:r>
          </a:p>
        </p:txBody>
      </p:sp>
      <p:cxnSp>
        <p:nvCxnSpPr>
          <p:cNvPr id="15" name="Straight Arrow Connector 14">
            <a:extLst>
              <a:ext uri="{FF2B5EF4-FFF2-40B4-BE49-F238E27FC236}">
                <a16:creationId xmlns:a16="http://schemas.microsoft.com/office/drawing/2014/main" id="{B8752586-0920-46DA-9D38-89628165D5C9}"/>
              </a:ext>
            </a:extLst>
          </p:cNvPr>
          <p:cNvCxnSpPr>
            <a:cxnSpLocks/>
          </p:cNvCxnSpPr>
          <p:nvPr/>
        </p:nvCxnSpPr>
        <p:spPr>
          <a:xfrm flipH="1">
            <a:off x="2195736" y="977900"/>
            <a:ext cx="1800200" cy="245110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C9233DF-6ED4-4707-8246-D6569088D525}"/>
              </a:ext>
            </a:extLst>
          </p:cNvPr>
          <p:cNvCxnSpPr>
            <a:cxnSpLocks/>
          </p:cNvCxnSpPr>
          <p:nvPr/>
        </p:nvCxnSpPr>
        <p:spPr>
          <a:xfrm>
            <a:off x="4062610" y="1022932"/>
            <a:ext cx="0" cy="252036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3592578-B88A-45F0-ADE3-B84F9359CDE5}"/>
              </a:ext>
            </a:extLst>
          </p:cNvPr>
          <p:cNvCxnSpPr>
            <a:cxnSpLocks/>
          </p:cNvCxnSpPr>
          <p:nvPr/>
        </p:nvCxnSpPr>
        <p:spPr>
          <a:xfrm>
            <a:off x="5508104" y="943266"/>
            <a:ext cx="1368152" cy="2299302"/>
          </a:xfrm>
          <a:prstGeom prst="straightConnector1">
            <a:avLst/>
          </a:prstGeom>
          <a:ln>
            <a:solidFill>
              <a:srgbClr val="0099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4" name="Slide Number Placeholder 13">
            <a:extLst>
              <a:ext uri="{FF2B5EF4-FFF2-40B4-BE49-F238E27FC236}">
                <a16:creationId xmlns:a16="http://schemas.microsoft.com/office/drawing/2014/main" id="{CCAF6D50-3279-46C5-2B23-8056D27B8DD2}"/>
              </a:ext>
            </a:extLst>
          </p:cNvPr>
          <p:cNvSpPr>
            <a:spLocks noGrp="1"/>
          </p:cNvSpPr>
          <p:nvPr>
            <p:ph type="sldNum" sz="quarter" idx="12"/>
          </p:nvPr>
        </p:nvSpPr>
        <p:spPr/>
        <p:txBody>
          <a:bodyPr/>
          <a:lstStyle/>
          <a:p>
            <a:fld id="{BFDCA1C4-9514-7B4F-976F-D92F7E296653}" type="slidenum">
              <a:rPr lang="fr-FR" smtClean="0"/>
              <a:pPr/>
              <a:t>21</a:t>
            </a:fld>
            <a:endParaRPr lang="fr-FR" dirty="0"/>
          </a:p>
        </p:txBody>
      </p:sp>
    </p:spTree>
    <p:extLst>
      <p:ext uri="{BB962C8B-B14F-4D97-AF65-F5344CB8AC3E}">
        <p14:creationId xmlns:p14="http://schemas.microsoft.com/office/powerpoint/2010/main" val="120496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AB9F-7215-0FD7-336C-F3DF65ECACEC}"/>
              </a:ext>
            </a:extLst>
          </p:cNvPr>
          <p:cNvSpPr>
            <a:spLocks noGrp="1"/>
          </p:cNvSpPr>
          <p:nvPr>
            <p:ph type="title"/>
          </p:nvPr>
        </p:nvSpPr>
        <p:spPr>
          <a:xfrm>
            <a:off x="5354656" y="0"/>
            <a:ext cx="3815984" cy="1520888"/>
          </a:xfrm>
        </p:spPr>
        <p:txBody>
          <a:bodyPr/>
          <a:lstStyle/>
          <a:p>
            <a:r>
              <a:rPr lang="en-US" i="1" dirty="0"/>
              <a:t>“Endurance”</a:t>
            </a:r>
            <a:r>
              <a:rPr lang="en-US" dirty="0"/>
              <a:t> &amp; “</a:t>
            </a:r>
            <a:r>
              <a:rPr lang="en-US" i="1" dirty="0"/>
              <a:t>Resilience”</a:t>
            </a:r>
            <a:r>
              <a:rPr lang="en-US" dirty="0"/>
              <a:t> Demonstrations</a:t>
            </a:r>
          </a:p>
        </p:txBody>
      </p:sp>
      <p:sp>
        <p:nvSpPr>
          <p:cNvPr id="3" name="Slide Number Placeholder 2">
            <a:extLst>
              <a:ext uri="{FF2B5EF4-FFF2-40B4-BE49-F238E27FC236}">
                <a16:creationId xmlns:a16="http://schemas.microsoft.com/office/drawing/2014/main" id="{1DF1DAF3-9658-E9E2-3DFF-A93C8D2AB3C2}"/>
              </a:ext>
            </a:extLst>
          </p:cNvPr>
          <p:cNvSpPr>
            <a:spLocks noGrp="1"/>
          </p:cNvSpPr>
          <p:nvPr>
            <p:ph type="sldNum" sz="quarter" idx="12"/>
          </p:nvPr>
        </p:nvSpPr>
        <p:spPr>
          <a:xfrm>
            <a:off x="8748074" y="6498000"/>
            <a:ext cx="360000" cy="360000"/>
          </a:xfrm>
        </p:spPr>
        <p:txBody>
          <a:bodyPr/>
          <a:lstStyle/>
          <a:p>
            <a:fld id="{BFDCA1C4-9514-7B4F-976F-D92F7E296653}" type="slidenum">
              <a:rPr lang="fr-FR" smtClean="0"/>
              <a:pPr/>
              <a:t>22</a:t>
            </a:fld>
            <a:endParaRPr lang="fr-FR" dirty="0"/>
          </a:p>
        </p:txBody>
      </p:sp>
      <p:sp>
        <p:nvSpPr>
          <p:cNvPr id="4" name="Footer Placeholder 3">
            <a:extLst>
              <a:ext uri="{FF2B5EF4-FFF2-40B4-BE49-F238E27FC236}">
                <a16:creationId xmlns:a16="http://schemas.microsoft.com/office/drawing/2014/main" id="{F7D3791E-E92D-B3F6-83D8-11517773646D}"/>
              </a:ext>
            </a:extLst>
          </p:cNvPr>
          <p:cNvSpPr>
            <a:spLocks noGrp="1"/>
          </p:cNvSpPr>
          <p:nvPr>
            <p:ph type="ftr" sz="quarter" idx="3"/>
          </p:nvPr>
        </p:nvSpPr>
        <p:spPr/>
        <p:txBody>
          <a:bodyPr/>
          <a:lstStyle/>
          <a:p>
            <a:r>
              <a:rPr lang="en-US">
                <a:solidFill>
                  <a:schemeClr val="bg1"/>
                </a:solidFill>
              </a:rPr>
              <a:t>14th HL-LHC Collaboration Meeting, Oct 7 – 10, 2024</a:t>
            </a:r>
            <a:endParaRPr lang="en-GB" dirty="0">
              <a:solidFill>
                <a:schemeClr val="bg1"/>
              </a:solidFill>
            </a:endParaRPr>
          </a:p>
        </p:txBody>
      </p:sp>
      <p:pic>
        <p:nvPicPr>
          <p:cNvPr id="6" name="Picture 5">
            <a:extLst>
              <a:ext uri="{FF2B5EF4-FFF2-40B4-BE49-F238E27FC236}">
                <a16:creationId xmlns:a16="http://schemas.microsoft.com/office/drawing/2014/main" id="{19D513CD-5203-548E-170B-A181909798A7}"/>
              </a:ext>
            </a:extLst>
          </p:cNvPr>
          <p:cNvPicPr>
            <a:picLocks noChangeAspect="1"/>
          </p:cNvPicPr>
          <p:nvPr/>
        </p:nvPicPr>
        <p:blipFill>
          <a:blip r:embed="rId2"/>
          <a:stretch>
            <a:fillRect/>
          </a:stretch>
        </p:blipFill>
        <p:spPr>
          <a:xfrm>
            <a:off x="3995936" y="3428224"/>
            <a:ext cx="5182518" cy="3543092"/>
          </a:xfrm>
          <a:prstGeom prst="rect">
            <a:avLst/>
          </a:prstGeom>
        </p:spPr>
      </p:pic>
      <p:pic>
        <p:nvPicPr>
          <p:cNvPr id="7" name="Picture 6">
            <a:extLst>
              <a:ext uri="{FF2B5EF4-FFF2-40B4-BE49-F238E27FC236}">
                <a16:creationId xmlns:a16="http://schemas.microsoft.com/office/drawing/2014/main" id="{E45E4395-660E-4305-CE1E-B70404BD0908}"/>
              </a:ext>
            </a:extLst>
          </p:cNvPr>
          <p:cNvPicPr>
            <a:picLocks noChangeAspect="1"/>
          </p:cNvPicPr>
          <p:nvPr/>
        </p:nvPicPr>
        <p:blipFill>
          <a:blip r:embed="rId3"/>
          <a:stretch>
            <a:fillRect/>
          </a:stretch>
        </p:blipFill>
        <p:spPr>
          <a:xfrm>
            <a:off x="0" y="0"/>
            <a:ext cx="5364088" cy="3999511"/>
          </a:xfrm>
          <a:prstGeom prst="rect">
            <a:avLst/>
          </a:prstGeom>
        </p:spPr>
      </p:pic>
      <p:sp>
        <p:nvSpPr>
          <p:cNvPr id="5" name="TextBox 4">
            <a:extLst>
              <a:ext uri="{FF2B5EF4-FFF2-40B4-BE49-F238E27FC236}">
                <a16:creationId xmlns:a16="http://schemas.microsoft.com/office/drawing/2014/main" id="{877E159E-FDC4-39E6-6DDB-CE5F87005B34}"/>
              </a:ext>
            </a:extLst>
          </p:cNvPr>
          <p:cNvSpPr txBox="1"/>
          <p:nvPr/>
        </p:nvSpPr>
        <p:spPr>
          <a:xfrm>
            <a:off x="469032" y="4293096"/>
            <a:ext cx="3024336" cy="1477328"/>
          </a:xfrm>
          <a:prstGeom prst="rect">
            <a:avLst/>
          </a:prstGeom>
          <a:noFill/>
        </p:spPr>
        <p:txBody>
          <a:bodyPr wrap="square" rtlCol="0">
            <a:spAutoFit/>
          </a:bodyPr>
          <a:lstStyle/>
          <a:p>
            <a:r>
              <a:rPr lang="en-US" dirty="0"/>
              <a:t>All magnets that met requirements demonstrated </a:t>
            </a:r>
            <a:r>
              <a:rPr lang="en-US" b="1" dirty="0"/>
              <a:t>very good memory </a:t>
            </a:r>
            <a:r>
              <a:rPr lang="en-US" dirty="0"/>
              <a:t>and </a:t>
            </a:r>
            <a:r>
              <a:rPr lang="en-US" b="1" dirty="0"/>
              <a:t>temperature margin</a:t>
            </a:r>
            <a:r>
              <a:rPr lang="en-US" dirty="0"/>
              <a:t>:</a:t>
            </a:r>
          </a:p>
          <a:p>
            <a:r>
              <a:rPr lang="en-US" dirty="0"/>
              <a:t>	</a:t>
            </a:r>
            <a:r>
              <a:rPr lang="en-US" dirty="0" err="1"/>
              <a:t>I_nom</a:t>
            </a:r>
            <a:r>
              <a:rPr lang="en-US" dirty="0"/>
              <a:t> @ 4.5 K      </a:t>
            </a:r>
          </a:p>
        </p:txBody>
      </p:sp>
    </p:spTree>
    <p:extLst>
      <p:ext uri="{BB962C8B-B14F-4D97-AF65-F5344CB8AC3E}">
        <p14:creationId xmlns:p14="http://schemas.microsoft.com/office/powerpoint/2010/main" val="346979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DBAC-0C70-4967-8AF6-799582442C8E}"/>
              </a:ext>
            </a:extLst>
          </p:cNvPr>
          <p:cNvSpPr>
            <a:spLocks noGrp="1"/>
          </p:cNvSpPr>
          <p:nvPr>
            <p:ph type="title"/>
          </p:nvPr>
        </p:nvSpPr>
        <p:spPr>
          <a:xfrm>
            <a:off x="348719" y="0"/>
            <a:ext cx="8795281" cy="720000"/>
          </a:xfrm>
        </p:spPr>
        <p:txBody>
          <a:bodyPr/>
          <a:lstStyle/>
          <a:p>
            <a:r>
              <a:rPr lang="en-US" dirty="0"/>
              <a:t>Lessons Learned from MQXFA07/08 test &amp; analysis </a:t>
            </a:r>
          </a:p>
        </p:txBody>
      </p:sp>
      <p:sp>
        <p:nvSpPr>
          <p:cNvPr id="3" name="Content Placeholder 2">
            <a:extLst>
              <a:ext uri="{FF2B5EF4-FFF2-40B4-BE49-F238E27FC236}">
                <a16:creationId xmlns:a16="http://schemas.microsoft.com/office/drawing/2014/main" id="{ACF438FC-720D-439D-B1CB-94592C8707D4}"/>
              </a:ext>
            </a:extLst>
          </p:cNvPr>
          <p:cNvSpPr>
            <a:spLocks noGrp="1"/>
          </p:cNvSpPr>
          <p:nvPr>
            <p:ph idx="1"/>
          </p:nvPr>
        </p:nvSpPr>
        <p:spPr>
          <a:xfrm>
            <a:off x="251520" y="620688"/>
            <a:ext cx="8795280" cy="4320480"/>
          </a:xfrm>
        </p:spPr>
        <p:txBody>
          <a:bodyPr>
            <a:normAutofit/>
          </a:bodyPr>
          <a:lstStyle/>
          <a:p>
            <a:pPr lvl="1"/>
            <a:r>
              <a:rPr lang="en-US" dirty="0"/>
              <a:t>FE analysis of as-built magnets pointed to “critical area”</a:t>
            </a:r>
          </a:p>
          <a:p>
            <a:pPr lvl="1"/>
            <a:r>
              <a:rPr lang="en-US" dirty="0"/>
              <a:t>Metallographic analysis by CERN team found the “Smoking gun” (broken Nb</a:t>
            </a:r>
            <a:r>
              <a:rPr lang="en-US" baseline="-25000" dirty="0"/>
              <a:t>3</a:t>
            </a:r>
            <a:r>
              <a:rPr lang="en-US" dirty="0"/>
              <a:t>Sn filaments) in this area</a:t>
            </a:r>
          </a:p>
          <a:p>
            <a:pPr lvl="1"/>
            <a:r>
              <a:rPr lang="en-US" dirty="0"/>
              <a:t>Excellent collaboration!</a:t>
            </a:r>
          </a:p>
          <a:p>
            <a:r>
              <a:rPr lang="en-US" dirty="0"/>
              <a:t>Lessons learned: </a:t>
            </a:r>
          </a:p>
          <a:p>
            <a:pPr lvl="1"/>
            <a:r>
              <a:rPr lang="en-US" dirty="0">
                <a:solidFill>
                  <a:schemeClr val="tx2"/>
                </a:solidFill>
              </a:rPr>
              <a:t>Asymmetry during assembly may be looked-in by prestress</a:t>
            </a:r>
          </a:p>
          <a:p>
            <a:pPr lvl="1"/>
            <a:r>
              <a:rPr lang="en-US" dirty="0">
                <a:solidFill>
                  <a:schemeClr val="tx2"/>
                </a:solidFill>
              </a:rPr>
              <a:t>2D asymmetry may cause poor preload in the ends</a:t>
            </a:r>
            <a:endParaRPr lang="en-US" i="1" dirty="0">
              <a:solidFill>
                <a:schemeClr val="tx2"/>
              </a:solidFill>
            </a:endParaRPr>
          </a:p>
          <a:p>
            <a:pPr lvl="2"/>
            <a:r>
              <a:rPr lang="en-US" dirty="0">
                <a:solidFill>
                  <a:schemeClr val="tx2"/>
                </a:solidFill>
              </a:rPr>
              <a:t>Seen in MQXFA07 and MQXFA08 </a:t>
            </a:r>
            <a:r>
              <a:rPr lang="en-US" sz="1600" dirty="0">
                <a:solidFill>
                  <a:schemeClr val="tx2"/>
                </a:solidFill>
              </a:rPr>
              <a:t>(presented in Vancouver)</a:t>
            </a:r>
          </a:p>
          <a:p>
            <a:r>
              <a:rPr lang="en-US" dirty="0"/>
              <a:t>Preventive action: </a:t>
            </a:r>
          </a:p>
          <a:p>
            <a:pPr lvl="1"/>
            <a:r>
              <a:rPr lang="en-US" dirty="0">
                <a:solidFill>
                  <a:schemeClr val="tx2"/>
                </a:solidFill>
              </a:rPr>
              <a:t>Larger gaps and revised assembly procedure</a:t>
            </a:r>
          </a:p>
        </p:txBody>
      </p:sp>
      <p:sp>
        <p:nvSpPr>
          <p:cNvPr id="4" name="Slide Number Placeholder 3">
            <a:extLst>
              <a:ext uri="{FF2B5EF4-FFF2-40B4-BE49-F238E27FC236}">
                <a16:creationId xmlns:a16="http://schemas.microsoft.com/office/drawing/2014/main" id="{D069293E-E591-4107-ABA6-990B5431F782}"/>
              </a:ext>
            </a:extLst>
          </p:cNvPr>
          <p:cNvSpPr>
            <a:spLocks noGrp="1"/>
          </p:cNvSpPr>
          <p:nvPr>
            <p:ph type="sldNum" sz="quarter" idx="12"/>
          </p:nvPr>
        </p:nvSpPr>
        <p:spPr/>
        <p:txBody>
          <a:bodyPr/>
          <a:lstStyle/>
          <a:p>
            <a:fld id="{BFDCA1C4-9514-7B4F-976F-D92F7E296653}" type="slidenum">
              <a:rPr lang="fr-FR" smtClean="0"/>
              <a:pPr/>
              <a:t>23</a:t>
            </a:fld>
            <a:endParaRPr lang="fr-FR" dirty="0"/>
          </a:p>
        </p:txBody>
      </p:sp>
      <p:sp>
        <p:nvSpPr>
          <p:cNvPr id="5" name="Footer Placeholder 4">
            <a:extLst>
              <a:ext uri="{FF2B5EF4-FFF2-40B4-BE49-F238E27FC236}">
                <a16:creationId xmlns:a16="http://schemas.microsoft.com/office/drawing/2014/main" id="{3C42EBB7-35BB-446E-A3EC-29C5040AF0C6}"/>
              </a:ext>
            </a:extLst>
          </p:cNvPr>
          <p:cNvSpPr>
            <a:spLocks noGrp="1"/>
          </p:cNvSpPr>
          <p:nvPr>
            <p:ph type="ftr" sz="quarter" idx="3"/>
          </p:nvPr>
        </p:nvSpPr>
        <p:spPr/>
        <p:txBody>
          <a:bodyPr/>
          <a:lstStyle/>
          <a:p>
            <a:r>
              <a:rPr lang="en-US">
                <a:solidFill>
                  <a:schemeClr val="bg1"/>
                </a:solidFill>
              </a:rPr>
              <a:t>14th HL-LHC Collaboration Meeting, Oct 7 – 10, 2024</a:t>
            </a:r>
            <a:endParaRPr lang="en-GB" dirty="0">
              <a:solidFill>
                <a:schemeClr val="bg1"/>
              </a:solidFill>
            </a:endParaRPr>
          </a:p>
        </p:txBody>
      </p:sp>
      <p:sp>
        <p:nvSpPr>
          <p:cNvPr id="7" name="Footer Placeholder 4">
            <a:extLst>
              <a:ext uri="{FF2B5EF4-FFF2-40B4-BE49-F238E27FC236}">
                <a16:creationId xmlns:a16="http://schemas.microsoft.com/office/drawing/2014/main" id="{0314FF57-B866-36F9-CBE7-F933AFA91028}"/>
              </a:ext>
            </a:extLst>
          </p:cNvPr>
          <p:cNvSpPr txBox="1">
            <a:spLocks/>
          </p:cNvSpPr>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14th HL-LHC Collaboration Meeting, Oct 7 – 10, 2024</a:t>
            </a:r>
            <a:endParaRPr lang="en-GB" dirty="0">
              <a:solidFill>
                <a:schemeClr val="bg1"/>
              </a:solidFill>
            </a:endParaRPr>
          </a:p>
        </p:txBody>
      </p:sp>
      <p:pic>
        <p:nvPicPr>
          <p:cNvPr id="15" name="Picture 14">
            <a:extLst>
              <a:ext uri="{FF2B5EF4-FFF2-40B4-BE49-F238E27FC236}">
                <a16:creationId xmlns:a16="http://schemas.microsoft.com/office/drawing/2014/main" id="{D5FD1159-527F-58F8-9179-A53984C90BC5}"/>
              </a:ext>
            </a:extLst>
          </p:cNvPr>
          <p:cNvPicPr>
            <a:picLocks noChangeAspect="1"/>
          </p:cNvPicPr>
          <p:nvPr/>
        </p:nvPicPr>
        <p:blipFill>
          <a:blip r:embed="rId2"/>
          <a:stretch>
            <a:fillRect/>
          </a:stretch>
        </p:blipFill>
        <p:spPr>
          <a:xfrm>
            <a:off x="-11091" y="5064092"/>
            <a:ext cx="7247387" cy="1793908"/>
          </a:xfrm>
          <a:prstGeom prst="rect">
            <a:avLst/>
          </a:prstGeom>
        </p:spPr>
      </p:pic>
      <p:sp>
        <p:nvSpPr>
          <p:cNvPr id="16" name="Arrow: Curved Right 15">
            <a:extLst>
              <a:ext uri="{FF2B5EF4-FFF2-40B4-BE49-F238E27FC236}">
                <a16:creationId xmlns:a16="http://schemas.microsoft.com/office/drawing/2014/main" id="{2778C728-7B74-90F6-9A6A-9D580EDF4247}"/>
              </a:ext>
            </a:extLst>
          </p:cNvPr>
          <p:cNvSpPr/>
          <p:nvPr/>
        </p:nvSpPr>
        <p:spPr>
          <a:xfrm rot="990719">
            <a:off x="302149" y="3757791"/>
            <a:ext cx="502456" cy="128243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912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CDBF-D987-5DB2-CFBE-2984D597CBD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24BEE8D-6D14-0B8A-051C-88953B9F2930}"/>
              </a:ext>
            </a:extLst>
          </p:cNvPr>
          <p:cNvSpPr>
            <a:spLocks noGrp="1"/>
          </p:cNvSpPr>
          <p:nvPr>
            <p:ph idx="1"/>
          </p:nvPr>
        </p:nvSpPr>
        <p:spPr/>
        <p:txBody>
          <a:bodyPr/>
          <a:lstStyle/>
          <a:p>
            <a:r>
              <a:rPr lang="en-US" b="1" dirty="0"/>
              <a:t>MQXFA17 Analysis </a:t>
            </a:r>
          </a:p>
          <a:p>
            <a:endParaRPr lang="en-US" dirty="0"/>
          </a:p>
          <a:p>
            <a:r>
              <a:rPr lang="en-US" dirty="0"/>
              <a:t>Status by Component</a:t>
            </a:r>
          </a:p>
          <a:p>
            <a:endParaRPr lang="en-US" dirty="0"/>
          </a:p>
          <a:p>
            <a:r>
              <a:rPr lang="en-US" dirty="0"/>
              <a:t>Schedule and Plans</a:t>
            </a:r>
          </a:p>
        </p:txBody>
      </p:sp>
      <p:sp>
        <p:nvSpPr>
          <p:cNvPr id="4" name="Slide Number Placeholder 3">
            <a:extLst>
              <a:ext uri="{FF2B5EF4-FFF2-40B4-BE49-F238E27FC236}">
                <a16:creationId xmlns:a16="http://schemas.microsoft.com/office/drawing/2014/main" id="{26D0812D-A0FF-ED43-0FE1-134E86CF5EC7}"/>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5" name="Footer Placeholder 4">
            <a:extLst>
              <a:ext uri="{FF2B5EF4-FFF2-40B4-BE49-F238E27FC236}">
                <a16:creationId xmlns:a16="http://schemas.microsoft.com/office/drawing/2014/main" id="{5566988E-4A76-4B44-B6AE-F58D25CC7F78}"/>
              </a:ext>
            </a:extLst>
          </p:cNvPr>
          <p:cNvSpPr>
            <a:spLocks noGrp="1"/>
          </p:cNvSpPr>
          <p:nvPr>
            <p:ph type="ftr" sz="quarter" idx="3"/>
          </p:nvPr>
        </p:nvSpPr>
        <p:spPr/>
        <p:txBody>
          <a:bodyPr/>
          <a:lstStyle/>
          <a:p>
            <a:r>
              <a:rPr lang="en-US"/>
              <a:t>14th HL-LHC Collaboration Meeting, Oct 7 – 10, 2024</a:t>
            </a:r>
            <a:endParaRPr lang="en-GB" dirty="0"/>
          </a:p>
        </p:txBody>
      </p:sp>
    </p:spTree>
    <p:extLst>
      <p:ext uri="{BB962C8B-B14F-4D97-AF65-F5344CB8AC3E}">
        <p14:creationId xmlns:p14="http://schemas.microsoft.com/office/powerpoint/2010/main" val="87003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DBAC-0C70-4967-8AF6-799582442C8E}"/>
              </a:ext>
            </a:extLst>
          </p:cNvPr>
          <p:cNvSpPr>
            <a:spLocks noGrp="1"/>
          </p:cNvSpPr>
          <p:nvPr>
            <p:ph type="title"/>
          </p:nvPr>
        </p:nvSpPr>
        <p:spPr>
          <a:xfrm>
            <a:off x="612000" y="-27384"/>
            <a:ext cx="7920000" cy="720000"/>
          </a:xfrm>
        </p:spPr>
        <p:txBody>
          <a:bodyPr/>
          <a:lstStyle/>
          <a:p>
            <a:r>
              <a:rPr lang="en-US" dirty="0"/>
              <a:t>MQXFA17 Analysis I</a:t>
            </a:r>
          </a:p>
        </p:txBody>
      </p:sp>
      <p:sp>
        <p:nvSpPr>
          <p:cNvPr id="5" name="Footer Placeholder 4">
            <a:extLst>
              <a:ext uri="{FF2B5EF4-FFF2-40B4-BE49-F238E27FC236}">
                <a16:creationId xmlns:a16="http://schemas.microsoft.com/office/drawing/2014/main" id="{3C42EBB7-35BB-446E-A3EC-29C5040AF0C6}"/>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Coi WG mtg - Sept 26, 2024</a:t>
            </a:r>
            <a:endParaRPr lang="en-GB" dirty="0">
              <a:solidFill>
                <a:schemeClr val="bg1"/>
              </a:solidFill>
            </a:endParaRPr>
          </a:p>
        </p:txBody>
      </p:sp>
      <p:sp>
        <p:nvSpPr>
          <p:cNvPr id="3" name="Content Placeholder 2">
            <a:extLst>
              <a:ext uri="{FF2B5EF4-FFF2-40B4-BE49-F238E27FC236}">
                <a16:creationId xmlns:a16="http://schemas.microsoft.com/office/drawing/2014/main" id="{ACF438FC-720D-439D-B1CB-94592C8707D4}"/>
              </a:ext>
            </a:extLst>
          </p:cNvPr>
          <p:cNvSpPr>
            <a:spLocks noGrp="1"/>
          </p:cNvSpPr>
          <p:nvPr>
            <p:ph idx="1"/>
          </p:nvPr>
        </p:nvSpPr>
        <p:spPr>
          <a:xfrm>
            <a:off x="359532" y="656469"/>
            <a:ext cx="8424936" cy="3663674"/>
          </a:xfrm>
        </p:spPr>
        <p:txBody>
          <a:bodyPr>
            <a:normAutofit/>
          </a:bodyPr>
          <a:lstStyle/>
          <a:p>
            <a:r>
              <a:rPr lang="en-US" dirty="0"/>
              <a:t>MQXFA17 showed detraining and degradation in a single coil during vertical test</a:t>
            </a:r>
          </a:p>
          <a:p>
            <a:pPr lvl="1"/>
            <a:r>
              <a:rPr lang="en-US" dirty="0"/>
              <a:t>Quench location (Lead End) similar to MQXFA13</a:t>
            </a:r>
          </a:p>
          <a:p>
            <a:pPr lvl="1"/>
            <a:r>
              <a:rPr lang="en-US" dirty="0"/>
              <a:t>Inverse temperature and ramp-rate dependence</a:t>
            </a:r>
          </a:p>
          <a:p>
            <a:r>
              <a:rPr lang="en-US" dirty="0"/>
              <a:t>Analysis, in progress, has found: </a:t>
            </a:r>
          </a:p>
          <a:p>
            <a:pPr lvl="1"/>
            <a:r>
              <a:rPr lang="en-US" dirty="0"/>
              <a:t>Main factor: </a:t>
            </a:r>
            <a:r>
              <a:rPr lang="en-US" b="1" dirty="0"/>
              <a:t>low prestress in the lead end</a:t>
            </a:r>
          </a:p>
          <a:p>
            <a:pPr lvl="1"/>
            <a:r>
              <a:rPr lang="en-US" dirty="0"/>
              <a:t>Possible contributing factor: variations in coil properties </a:t>
            </a:r>
          </a:p>
        </p:txBody>
      </p:sp>
      <p:pic>
        <p:nvPicPr>
          <p:cNvPr id="6" name="Picture 5">
            <a:extLst>
              <a:ext uri="{FF2B5EF4-FFF2-40B4-BE49-F238E27FC236}">
                <a16:creationId xmlns:a16="http://schemas.microsoft.com/office/drawing/2014/main" id="{6D4024EE-BAB2-C771-C5ED-55BE08DA82AD}"/>
              </a:ext>
            </a:extLst>
          </p:cNvPr>
          <p:cNvPicPr>
            <a:picLocks noChangeAspect="1"/>
          </p:cNvPicPr>
          <p:nvPr/>
        </p:nvPicPr>
        <p:blipFill>
          <a:blip r:embed="rId2"/>
          <a:stretch>
            <a:fillRect/>
          </a:stretch>
        </p:blipFill>
        <p:spPr>
          <a:xfrm>
            <a:off x="0" y="4271994"/>
            <a:ext cx="4377566" cy="2586006"/>
          </a:xfrm>
          <a:prstGeom prst="rect">
            <a:avLst/>
          </a:prstGeom>
        </p:spPr>
      </p:pic>
      <p:sp>
        <p:nvSpPr>
          <p:cNvPr id="10" name="TextBox 9">
            <a:extLst>
              <a:ext uri="{FF2B5EF4-FFF2-40B4-BE49-F238E27FC236}">
                <a16:creationId xmlns:a16="http://schemas.microsoft.com/office/drawing/2014/main" id="{1A7A2CED-BF0E-4FDB-A0A9-04649562B82E}"/>
              </a:ext>
            </a:extLst>
          </p:cNvPr>
          <p:cNvSpPr txBox="1"/>
          <p:nvPr/>
        </p:nvSpPr>
        <p:spPr>
          <a:xfrm>
            <a:off x="1041346" y="5881861"/>
            <a:ext cx="2251693" cy="307777"/>
          </a:xfrm>
          <a:prstGeom prst="rect">
            <a:avLst/>
          </a:prstGeom>
          <a:noFill/>
          <a:ln>
            <a:solidFill>
              <a:schemeClr val="bg2"/>
            </a:solidFill>
          </a:ln>
        </p:spPr>
        <p:txBody>
          <a:bodyPr wrap="square" rtlCol="0">
            <a:spAutoFit/>
          </a:bodyPr>
          <a:lstStyle/>
          <a:p>
            <a:r>
              <a:rPr lang="en-US" sz="1400" dirty="0"/>
              <a:t>MQXFA17 Test sequence</a:t>
            </a:r>
          </a:p>
        </p:txBody>
      </p:sp>
      <p:sp>
        <p:nvSpPr>
          <p:cNvPr id="16" name="Rectangle: Rounded Corners 15">
            <a:extLst>
              <a:ext uri="{FF2B5EF4-FFF2-40B4-BE49-F238E27FC236}">
                <a16:creationId xmlns:a16="http://schemas.microsoft.com/office/drawing/2014/main" id="{80AF4E77-DF0B-1118-704A-3E5ED46288D1}"/>
              </a:ext>
            </a:extLst>
          </p:cNvPr>
          <p:cNvSpPr/>
          <p:nvPr/>
        </p:nvSpPr>
        <p:spPr>
          <a:xfrm>
            <a:off x="1987156" y="4581128"/>
            <a:ext cx="1440160" cy="766336"/>
          </a:xfrm>
          <a:prstGeom prst="round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186A6B-4D5E-8EF8-DE43-BCAA308163B9}"/>
              </a:ext>
            </a:extLst>
          </p:cNvPr>
          <p:cNvPicPr>
            <a:picLocks noChangeAspect="1"/>
          </p:cNvPicPr>
          <p:nvPr/>
        </p:nvPicPr>
        <p:blipFill>
          <a:blip r:embed="rId3"/>
          <a:stretch>
            <a:fillRect/>
          </a:stretch>
        </p:blipFill>
        <p:spPr>
          <a:xfrm>
            <a:off x="5000917" y="3933056"/>
            <a:ext cx="4107587" cy="2952328"/>
          </a:xfrm>
          <a:prstGeom prst="rect">
            <a:avLst/>
          </a:prstGeom>
        </p:spPr>
      </p:pic>
      <p:sp>
        <p:nvSpPr>
          <p:cNvPr id="4" name="Slide Number Placeholder 3">
            <a:extLst>
              <a:ext uri="{FF2B5EF4-FFF2-40B4-BE49-F238E27FC236}">
                <a16:creationId xmlns:a16="http://schemas.microsoft.com/office/drawing/2014/main" id="{D069293E-E591-4107-ABA6-990B5431F782}"/>
              </a:ext>
            </a:extLst>
          </p:cNvPr>
          <p:cNvSpPr>
            <a:spLocks noGrp="1"/>
          </p:cNvSpPr>
          <p:nvPr>
            <p:ph type="sldNum" sz="quarter" idx="12"/>
          </p:nvPr>
        </p:nvSpPr>
        <p:spPr>
          <a:xfrm>
            <a:off x="8695941" y="6490019"/>
            <a:ext cx="360000" cy="360000"/>
          </a:xfrm>
        </p:spPr>
        <p:txBody>
          <a:bodyPr/>
          <a:lstStyle/>
          <a:p>
            <a:fld id="{BFDCA1C4-9514-7B4F-976F-D92F7E296653}" type="slidenum">
              <a:rPr lang="fr-FR" smtClean="0">
                <a:solidFill>
                  <a:schemeClr val="bg2"/>
                </a:solidFill>
              </a:rPr>
              <a:pPr/>
              <a:t>4</a:t>
            </a:fld>
            <a:endParaRPr lang="fr-FR" dirty="0">
              <a:solidFill>
                <a:schemeClr val="bg2"/>
              </a:solidFill>
            </a:endParaRPr>
          </a:p>
        </p:txBody>
      </p:sp>
    </p:spTree>
    <p:extLst>
      <p:ext uri="{BB962C8B-B14F-4D97-AF65-F5344CB8AC3E}">
        <p14:creationId xmlns:p14="http://schemas.microsoft.com/office/powerpoint/2010/main" val="155066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DBAC-0C70-4967-8AF6-799582442C8E}"/>
              </a:ext>
            </a:extLst>
          </p:cNvPr>
          <p:cNvSpPr>
            <a:spLocks noGrp="1"/>
          </p:cNvSpPr>
          <p:nvPr>
            <p:ph type="title"/>
          </p:nvPr>
        </p:nvSpPr>
        <p:spPr>
          <a:xfrm>
            <a:off x="612000" y="-27384"/>
            <a:ext cx="7920000" cy="720000"/>
          </a:xfrm>
        </p:spPr>
        <p:txBody>
          <a:bodyPr/>
          <a:lstStyle/>
          <a:p>
            <a:r>
              <a:rPr lang="en-US" dirty="0"/>
              <a:t>MQXFA17 Analysis II</a:t>
            </a:r>
          </a:p>
        </p:txBody>
      </p:sp>
      <p:sp>
        <p:nvSpPr>
          <p:cNvPr id="5" name="Footer Placeholder 4">
            <a:extLst>
              <a:ext uri="{FF2B5EF4-FFF2-40B4-BE49-F238E27FC236}">
                <a16:creationId xmlns:a16="http://schemas.microsoft.com/office/drawing/2014/main" id="{3C42EBB7-35BB-446E-A3EC-29C5040AF0C6}"/>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Coi WG mtg - Sept 26, 2024</a:t>
            </a:r>
            <a:endParaRPr lang="en-GB" dirty="0">
              <a:solidFill>
                <a:schemeClr val="bg1"/>
              </a:solidFill>
            </a:endParaRPr>
          </a:p>
        </p:txBody>
      </p:sp>
      <p:sp>
        <p:nvSpPr>
          <p:cNvPr id="3" name="Content Placeholder 2">
            <a:extLst>
              <a:ext uri="{FF2B5EF4-FFF2-40B4-BE49-F238E27FC236}">
                <a16:creationId xmlns:a16="http://schemas.microsoft.com/office/drawing/2014/main" id="{ACF438FC-720D-439D-B1CB-94592C8707D4}"/>
              </a:ext>
            </a:extLst>
          </p:cNvPr>
          <p:cNvSpPr>
            <a:spLocks noGrp="1"/>
          </p:cNvSpPr>
          <p:nvPr>
            <p:ph idx="1"/>
          </p:nvPr>
        </p:nvSpPr>
        <p:spPr>
          <a:xfrm>
            <a:off x="359532" y="692616"/>
            <a:ext cx="8424936" cy="4417866"/>
          </a:xfrm>
        </p:spPr>
        <p:txBody>
          <a:bodyPr>
            <a:normAutofit/>
          </a:bodyPr>
          <a:lstStyle/>
          <a:p>
            <a:r>
              <a:rPr lang="en-US" dirty="0"/>
              <a:t>Main factor: low prestress in lead end</a:t>
            </a:r>
          </a:p>
          <a:p>
            <a:pPr lvl="1"/>
            <a:r>
              <a:rPr lang="en-US" dirty="0"/>
              <a:t>Actual load keys (39 mil) &lt; Target load keys (43 mil)  </a:t>
            </a:r>
          </a:p>
          <a:p>
            <a:pPr lvl="2"/>
            <a:r>
              <a:rPr lang="en-US" dirty="0"/>
              <a:t>One coil gauge reached max allowable stress (</a:t>
            </a:r>
            <a:r>
              <a:rPr lang="en-US" b="1" dirty="0"/>
              <a:t>120 MPa</a:t>
            </a:r>
            <a:r>
              <a:rPr lang="en-US" dirty="0"/>
              <a:t>) during bladder operation.</a:t>
            </a:r>
          </a:p>
          <a:p>
            <a:pPr lvl="2"/>
            <a:r>
              <a:rPr lang="en-US" dirty="0"/>
              <a:t>Shell and Coil averages were also close to the max of their spec ranges</a:t>
            </a:r>
          </a:p>
          <a:p>
            <a:pPr lvl="2"/>
            <a:r>
              <a:rPr lang="en-US" dirty="0"/>
              <a:t>MQXFA magnet Specs (doc-4009): </a:t>
            </a:r>
            <a:r>
              <a:rPr lang="en-US" i="1" dirty="0"/>
              <a:t>“If, with such load key shim targets, the coil stress measured in 2+ strain gauges during the loading or during bladder inflation indicate that the coil stress may reach values above the coil stress spec. during subsequent loading steps or at the end of the loading, </a:t>
            </a:r>
            <a:r>
              <a:rPr lang="en-US" b="1" i="1" dirty="0"/>
              <a:t>priority should be given to keeping the coil stress within the specs</a:t>
            </a:r>
            <a:r>
              <a:rPr lang="en-US" i="1" dirty="0"/>
              <a:t>.”</a:t>
            </a:r>
          </a:p>
          <a:p>
            <a:pPr marL="0" indent="0">
              <a:buNone/>
            </a:pPr>
            <a:endParaRPr lang="en-US" dirty="0"/>
          </a:p>
        </p:txBody>
      </p:sp>
      <p:pic>
        <p:nvPicPr>
          <p:cNvPr id="8" name="Picture 7">
            <a:extLst>
              <a:ext uri="{FF2B5EF4-FFF2-40B4-BE49-F238E27FC236}">
                <a16:creationId xmlns:a16="http://schemas.microsoft.com/office/drawing/2014/main" id="{2FC5438F-2613-053F-7D70-CBCD40EC1574}"/>
              </a:ext>
            </a:extLst>
          </p:cNvPr>
          <p:cNvPicPr>
            <a:picLocks noChangeAspect="1"/>
          </p:cNvPicPr>
          <p:nvPr/>
        </p:nvPicPr>
        <p:blipFill rotWithShape="1">
          <a:blip r:embed="rId2"/>
          <a:srcRect l="48968" b="49314"/>
          <a:stretch/>
        </p:blipFill>
        <p:spPr>
          <a:xfrm>
            <a:off x="0" y="5142744"/>
            <a:ext cx="1733134" cy="1715593"/>
          </a:xfrm>
          <a:prstGeom prst="rect">
            <a:avLst/>
          </a:prstGeom>
        </p:spPr>
      </p:pic>
      <p:cxnSp>
        <p:nvCxnSpPr>
          <p:cNvPr id="9" name="Straight Arrow Connector 8">
            <a:extLst>
              <a:ext uri="{FF2B5EF4-FFF2-40B4-BE49-F238E27FC236}">
                <a16:creationId xmlns:a16="http://schemas.microsoft.com/office/drawing/2014/main" id="{6F1D9037-5154-914E-2941-CAEA3A63B474}"/>
              </a:ext>
            </a:extLst>
          </p:cNvPr>
          <p:cNvCxnSpPr>
            <a:cxnSpLocks/>
          </p:cNvCxnSpPr>
          <p:nvPr/>
        </p:nvCxnSpPr>
        <p:spPr>
          <a:xfrm flipH="1">
            <a:off x="260851" y="5119961"/>
            <a:ext cx="506510" cy="71444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0C4888A-C941-F020-1FC5-2970FB625E32}"/>
              </a:ext>
            </a:extLst>
          </p:cNvPr>
          <p:cNvSpPr txBox="1"/>
          <p:nvPr/>
        </p:nvSpPr>
        <p:spPr>
          <a:xfrm>
            <a:off x="191297" y="4779922"/>
            <a:ext cx="1152128" cy="307777"/>
          </a:xfrm>
          <a:prstGeom prst="rect">
            <a:avLst/>
          </a:prstGeom>
          <a:noFill/>
          <a:ln>
            <a:solidFill>
              <a:schemeClr val="bg2"/>
            </a:solidFill>
          </a:ln>
        </p:spPr>
        <p:txBody>
          <a:bodyPr wrap="square" rtlCol="0">
            <a:spAutoFit/>
          </a:bodyPr>
          <a:lstStyle/>
          <a:p>
            <a:r>
              <a:rPr lang="en-US" sz="1400" dirty="0"/>
              <a:t>Load keys</a:t>
            </a:r>
          </a:p>
        </p:txBody>
      </p:sp>
      <p:cxnSp>
        <p:nvCxnSpPr>
          <p:cNvPr id="14" name="Straight Arrow Connector 13">
            <a:extLst>
              <a:ext uri="{FF2B5EF4-FFF2-40B4-BE49-F238E27FC236}">
                <a16:creationId xmlns:a16="http://schemas.microsoft.com/office/drawing/2014/main" id="{5F621D0D-9B79-3125-12BA-8ADB29EE1A66}"/>
              </a:ext>
            </a:extLst>
          </p:cNvPr>
          <p:cNvCxnSpPr>
            <a:cxnSpLocks/>
            <a:stCxn id="12" idx="2"/>
          </p:cNvCxnSpPr>
          <p:nvPr/>
        </p:nvCxnSpPr>
        <p:spPr>
          <a:xfrm>
            <a:off x="767361" y="5087699"/>
            <a:ext cx="204239" cy="150965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D069293E-E591-4107-ABA6-990B5431F782}"/>
              </a:ext>
            </a:extLst>
          </p:cNvPr>
          <p:cNvSpPr>
            <a:spLocks noGrp="1"/>
          </p:cNvSpPr>
          <p:nvPr>
            <p:ph type="sldNum" sz="quarter" idx="12"/>
          </p:nvPr>
        </p:nvSpPr>
        <p:spPr>
          <a:xfrm>
            <a:off x="8695941" y="6490019"/>
            <a:ext cx="360000" cy="360000"/>
          </a:xfrm>
        </p:spPr>
        <p:txBody>
          <a:bodyPr/>
          <a:lstStyle/>
          <a:p>
            <a:fld id="{BFDCA1C4-9514-7B4F-976F-D92F7E296653}" type="slidenum">
              <a:rPr lang="fr-FR" smtClean="0"/>
              <a:pPr/>
              <a:t>5</a:t>
            </a:fld>
            <a:endParaRPr lang="fr-FR" dirty="0"/>
          </a:p>
        </p:txBody>
      </p:sp>
      <p:sp>
        <p:nvSpPr>
          <p:cNvPr id="15" name="TextBox 14">
            <a:extLst>
              <a:ext uri="{FF2B5EF4-FFF2-40B4-BE49-F238E27FC236}">
                <a16:creationId xmlns:a16="http://schemas.microsoft.com/office/drawing/2014/main" id="{0312E182-9810-4DE9-88A9-76BE591BC2AE}"/>
              </a:ext>
            </a:extLst>
          </p:cNvPr>
          <p:cNvSpPr txBox="1"/>
          <p:nvPr/>
        </p:nvSpPr>
        <p:spPr>
          <a:xfrm>
            <a:off x="1142349" y="5145711"/>
            <a:ext cx="7580374" cy="461665"/>
          </a:xfrm>
          <a:prstGeom prst="rect">
            <a:avLst/>
          </a:prstGeom>
          <a:noFill/>
        </p:spPr>
        <p:txBody>
          <a:bodyPr wrap="square">
            <a:spAutoFit/>
          </a:bodyPr>
          <a:lstStyle/>
          <a:p>
            <a:pPr marL="342900" lvl="0" indent="-342900">
              <a:spcBef>
                <a:spcPct val="20000"/>
              </a:spcBef>
              <a:buClr>
                <a:srgbClr val="FB963C"/>
              </a:buClr>
              <a:buFont typeface="Wingdings" charset="2"/>
              <a:buChar char="§"/>
              <a:defRPr/>
            </a:pPr>
            <a:r>
              <a:rPr lang="en-US" sz="2400" u="sng" dirty="0">
                <a:solidFill>
                  <a:schemeClr val="accent5"/>
                </a:solidFill>
              </a:rPr>
              <a:t>Tapered load shims had not yet been demonstrated</a:t>
            </a:r>
          </a:p>
        </p:txBody>
      </p:sp>
      <p:sp>
        <p:nvSpPr>
          <p:cNvPr id="6" name="Speech Bubble: Rectangle with Corners Rounded 5">
            <a:extLst>
              <a:ext uri="{FF2B5EF4-FFF2-40B4-BE49-F238E27FC236}">
                <a16:creationId xmlns:a16="http://schemas.microsoft.com/office/drawing/2014/main" id="{45F73307-A1F3-38E3-EF4E-4B31297474EF}"/>
              </a:ext>
            </a:extLst>
          </p:cNvPr>
          <p:cNvSpPr/>
          <p:nvPr/>
        </p:nvSpPr>
        <p:spPr>
          <a:xfrm>
            <a:off x="7266303" y="228120"/>
            <a:ext cx="1644399" cy="792088"/>
          </a:xfrm>
          <a:prstGeom prst="wedgeRoundRectCallout">
            <a:avLst>
              <a:gd name="adj1" fmla="val 554"/>
              <a:gd name="adj2" fmla="val 1310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Increased to 135 MPa</a:t>
            </a:r>
          </a:p>
        </p:txBody>
      </p:sp>
      <p:sp>
        <p:nvSpPr>
          <p:cNvPr id="7" name="Speech Bubble: Rectangle with Corners Rounded 6">
            <a:extLst>
              <a:ext uri="{FF2B5EF4-FFF2-40B4-BE49-F238E27FC236}">
                <a16:creationId xmlns:a16="http://schemas.microsoft.com/office/drawing/2014/main" id="{AAF57F10-CDCF-1756-C57E-84FBCE89DE41}"/>
              </a:ext>
            </a:extLst>
          </p:cNvPr>
          <p:cNvSpPr/>
          <p:nvPr/>
        </p:nvSpPr>
        <p:spPr>
          <a:xfrm>
            <a:off x="3203848" y="5786753"/>
            <a:ext cx="4320480" cy="792088"/>
          </a:xfrm>
          <a:prstGeom prst="wedgeRoundRectCallout">
            <a:avLst>
              <a:gd name="adj1" fmla="val -37332"/>
              <a:gd name="adj2" fmla="val -757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Inserted in MQXFA18/12b/16 and will be used in all future magnets </a:t>
            </a:r>
          </a:p>
        </p:txBody>
      </p:sp>
      <p:sp>
        <p:nvSpPr>
          <p:cNvPr id="10" name="TextBox 9">
            <a:extLst>
              <a:ext uri="{FF2B5EF4-FFF2-40B4-BE49-F238E27FC236}">
                <a16:creationId xmlns:a16="http://schemas.microsoft.com/office/drawing/2014/main" id="{46DEC3E5-2C30-0DAE-CD67-37FF0FFEC5E1}"/>
              </a:ext>
            </a:extLst>
          </p:cNvPr>
          <p:cNvSpPr txBox="1"/>
          <p:nvPr/>
        </p:nvSpPr>
        <p:spPr>
          <a:xfrm>
            <a:off x="49370" y="2918499"/>
            <a:ext cx="1152128" cy="1600438"/>
          </a:xfrm>
          <a:prstGeom prst="rect">
            <a:avLst/>
          </a:prstGeom>
          <a:noFill/>
          <a:ln>
            <a:solidFill>
              <a:schemeClr val="bg2"/>
            </a:solidFill>
          </a:ln>
        </p:spPr>
        <p:txBody>
          <a:bodyPr wrap="square" rtlCol="0">
            <a:spAutoFit/>
          </a:bodyPr>
          <a:lstStyle/>
          <a:p>
            <a:r>
              <a:rPr lang="en-US" sz="1400" dirty="0"/>
              <a:t>More details in “MQXFA magnet assembly &amp; preload” in </a:t>
            </a:r>
            <a:r>
              <a:rPr lang="en-US" sz="1400" b="1" dirty="0">
                <a:solidFill>
                  <a:srgbClr val="202020"/>
                </a:solidFill>
                <a:latin typeface="Liberation Sans"/>
              </a:rPr>
              <a:t>this session</a:t>
            </a:r>
            <a:endParaRPr lang="en-US" sz="1400" dirty="0"/>
          </a:p>
        </p:txBody>
      </p:sp>
    </p:spTree>
    <p:extLst>
      <p:ext uri="{BB962C8B-B14F-4D97-AF65-F5344CB8AC3E}">
        <p14:creationId xmlns:p14="http://schemas.microsoft.com/office/powerpoint/2010/main" val="316559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DBAC-0C70-4967-8AF6-799582442C8E}"/>
              </a:ext>
            </a:extLst>
          </p:cNvPr>
          <p:cNvSpPr>
            <a:spLocks noGrp="1"/>
          </p:cNvSpPr>
          <p:nvPr>
            <p:ph type="title"/>
          </p:nvPr>
        </p:nvSpPr>
        <p:spPr>
          <a:xfrm>
            <a:off x="251520" y="-27384"/>
            <a:ext cx="8928992" cy="720000"/>
          </a:xfrm>
        </p:spPr>
        <p:txBody>
          <a:bodyPr/>
          <a:lstStyle/>
          <a:p>
            <a:r>
              <a:rPr lang="en-US" dirty="0"/>
              <a:t>Lessons Learned from MQXFA13/17 test &amp; analysis </a:t>
            </a:r>
          </a:p>
        </p:txBody>
      </p:sp>
      <p:sp>
        <p:nvSpPr>
          <p:cNvPr id="3" name="Content Placeholder 2">
            <a:extLst>
              <a:ext uri="{FF2B5EF4-FFF2-40B4-BE49-F238E27FC236}">
                <a16:creationId xmlns:a16="http://schemas.microsoft.com/office/drawing/2014/main" id="{ACF438FC-720D-439D-B1CB-94592C8707D4}"/>
              </a:ext>
            </a:extLst>
          </p:cNvPr>
          <p:cNvSpPr>
            <a:spLocks noGrp="1"/>
          </p:cNvSpPr>
          <p:nvPr>
            <p:ph idx="1"/>
          </p:nvPr>
        </p:nvSpPr>
        <p:spPr>
          <a:xfrm>
            <a:off x="251520" y="620688"/>
            <a:ext cx="8795280" cy="1099104"/>
          </a:xfrm>
        </p:spPr>
        <p:txBody>
          <a:bodyPr>
            <a:normAutofit/>
          </a:bodyPr>
          <a:lstStyle/>
          <a:p>
            <a:r>
              <a:rPr lang="en-US" dirty="0">
                <a:solidFill>
                  <a:schemeClr val="bg2"/>
                </a:solidFill>
              </a:rPr>
              <a:t>If midplanes in coil ends are “too small” &amp; there is low prestress </a:t>
            </a:r>
            <a:r>
              <a:rPr lang="en-US" dirty="0">
                <a:solidFill>
                  <a:schemeClr val="bg2"/>
                </a:solidFill>
                <a:sym typeface="Wingdings" panose="05000000000000000000" pitchFamily="2" charset="2"/>
              </a:rPr>
              <a:t></a:t>
            </a:r>
            <a:r>
              <a:rPr lang="en-US" dirty="0">
                <a:solidFill>
                  <a:schemeClr val="bg2"/>
                </a:solidFill>
              </a:rPr>
              <a:t> risk of excessive strain</a:t>
            </a:r>
          </a:p>
          <a:p>
            <a:endParaRPr lang="en-US" u="sng" dirty="0"/>
          </a:p>
          <a:p>
            <a:endParaRPr lang="en-US" u="sng" dirty="0"/>
          </a:p>
          <a:p>
            <a:endParaRPr lang="en-US" u="sng" dirty="0"/>
          </a:p>
          <a:p>
            <a:endParaRPr lang="en-US" u="sng" dirty="0"/>
          </a:p>
        </p:txBody>
      </p:sp>
      <p:sp>
        <p:nvSpPr>
          <p:cNvPr id="4" name="Slide Number Placeholder 3">
            <a:extLst>
              <a:ext uri="{FF2B5EF4-FFF2-40B4-BE49-F238E27FC236}">
                <a16:creationId xmlns:a16="http://schemas.microsoft.com/office/drawing/2014/main" id="{D069293E-E591-4107-ABA6-990B5431F782}"/>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3C42EBB7-35BB-446E-A3EC-29C5040AF0C6}"/>
              </a:ext>
            </a:extLst>
          </p:cNvPr>
          <p:cNvSpPr>
            <a:spLocks noGrp="1"/>
          </p:cNvSpPr>
          <p:nvPr>
            <p:ph type="ftr" sz="quarter" idx="3"/>
          </p:nvPr>
        </p:nvSpPr>
        <p:spPr/>
        <p:txBody>
          <a:bodyPr/>
          <a:lstStyle/>
          <a:p>
            <a:r>
              <a:rPr lang="en-US">
                <a:solidFill>
                  <a:schemeClr val="bg1"/>
                </a:solidFill>
              </a:rPr>
              <a:t>14th HL-LHC Collaboration Meeting, Oct 7 – 10, 2024</a:t>
            </a:r>
            <a:endParaRPr lang="en-GB" dirty="0">
              <a:solidFill>
                <a:schemeClr val="bg1"/>
              </a:solidFill>
            </a:endParaRPr>
          </a:p>
        </p:txBody>
      </p:sp>
      <p:pic>
        <p:nvPicPr>
          <p:cNvPr id="9" name="Picture 2">
            <a:extLst>
              <a:ext uri="{FF2B5EF4-FFF2-40B4-BE49-F238E27FC236}">
                <a16:creationId xmlns:a16="http://schemas.microsoft.com/office/drawing/2014/main" id="{337E24E2-59C3-8438-3A52-D195B2E74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 y="4040668"/>
            <a:ext cx="3851920" cy="27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A1E953E-A93D-FAD3-A7DA-8ECF69C2CDD2}"/>
              </a:ext>
            </a:extLst>
          </p:cNvPr>
          <p:cNvPicPr>
            <a:picLocks noChangeAspect="1"/>
          </p:cNvPicPr>
          <p:nvPr/>
        </p:nvPicPr>
        <p:blipFill>
          <a:blip r:embed="rId3"/>
          <a:stretch>
            <a:fillRect/>
          </a:stretch>
        </p:blipFill>
        <p:spPr>
          <a:xfrm>
            <a:off x="4591289" y="1558362"/>
            <a:ext cx="3720421" cy="2673435"/>
          </a:xfrm>
          <a:prstGeom prst="rect">
            <a:avLst/>
          </a:prstGeom>
        </p:spPr>
      </p:pic>
      <p:pic>
        <p:nvPicPr>
          <p:cNvPr id="12" name="Picture 11">
            <a:extLst>
              <a:ext uri="{FF2B5EF4-FFF2-40B4-BE49-F238E27FC236}">
                <a16:creationId xmlns:a16="http://schemas.microsoft.com/office/drawing/2014/main" id="{51D2E1AD-A6ED-B4BC-E8F3-32DDA31434F5}"/>
              </a:ext>
            </a:extLst>
          </p:cNvPr>
          <p:cNvPicPr>
            <a:picLocks noChangeAspect="1"/>
          </p:cNvPicPr>
          <p:nvPr/>
        </p:nvPicPr>
        <p:blipFill>
          <a:blip r:embed="rId4"/>
          <a:stretch>
            <a:fillRect/>
          </a:stretch>
        </p:blipFill>
        <p:spPr>
          <a:xfrm>
            <a:off x="4068514" y="4385464"/>
            <a:ext cx="2772591" cy="2247203"/>
          </a:xfrm>
          <a:prstGeom prst="rect">
            <a:avLst/>
          </a:prstGeom>
        </p:spPr>
      </p:pic>
      <p:sp>
        <p:nvSpPr>
          <p:cNvPr id="13" name="Rectangle 12">
            <a:extLst>
              <a:ext uri="{FF2B5EF4-FFF2-40B4-BE49-F238E27FC236}">
                <a16:creationId xmlns:a16="http://schemas.microsoft.com/office/drawing/2014/main" id="{2E0671CB-A9D7-E693-F4A0-2F307EA5C218}"/>
              </a:ext>
            </a:extLst>
          </p:cNvPr>
          <p:cNvSpPr/>
          <p:nvPr/>
        </p:nvSpPr>
        <p:spPr>
          <a:xfrm>
            <a:off x="5516009" y="5040431"/>
            <a:ext cx="285944" cy="1216656"/>
          </a:xfrm>
          <a:prstGeom prst="rect">
            <a:avLst/>
          </a:prstGeom>
          <a:solidFill>
            <a:srgbClr val="00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8C3C2D-9939-3718-F76E-50000B190D40}"/>
              </a:ext>
            </a:extLst>
          </p:cNvPr>
          <p:cNvSpPr txBox="1"/>
          <p:nvPr/>
        </p:nvSpPr>
        <p:spPr>
          <a:xfrm>
            <a:off x="7065952" y="4315480"/>
            <a:ext cx="1852261" cy="938719"/>
          </a:xfrm>
          <a:prstGeom prst="rect">
            <a:avLst/>
          </a:prstGeom>
          <a:noFill/>
          <a:ln>
            <a:solidFill>
              <a:schemeClr val="accent1"/>
            </a:solidFill>
          </a:ln>
        </p:spPr>
        <p:txBody>
          <a:bodyPr wrap="square" rtlCol="0">
            <a:spAutoFit/>
          </a:bodyPr>
          <a:lstStyle/>
          <a:p>
            <a:r>
              <a:rPr lang="en-US" sz="1100" dirty="0"/>
              <a:t>Relative differences are more relevant than absolute numbers because of mesh size and de-bonding assumptions</a:t>
            </a:r>
          </a:p>
        </p:txBody>
      </p:sp>
      <p:sp>
        <p:nvSpPr>
          <p:cNvPr id="16" name="TextBox 15">
            <a:extLst>
              <a:ext uri="{FF2B5EF4-FFF2-40B4-BE49-F238E27FC236}">
                <a16:creationId xmlns:a16="http://schemas.microsoft.com/office/drawing/2014/main" id="{A71A13B9-3BE8-DA67-951E-ADFE233870D7}"/>
              </a:ext>
            </a:extLst>
          </p:cNvPr>
          <p:cNvSpPr txBox="1"/>
          <p:nvPr/>
        </p:nvSpPr>
        <p:spPr>
          <a:xfrm>
            <a:off x="716124" y="4281594"/>
            <a:ext cx="2171107" cy="276999"/>
          </a:xfrm>
          <a:prstGeom prst="rect">
            <a:avLst/>
          </a:prstGeom>
          <a:noFill/>
        </p:spPr>
        <p:txBody>
          <a:bodyPr wrap="none" rtlCol="0">
            <a:spAutoFit/>
          </a:bodyPr>
          <a:lstStyle/>
          <a:p>
            <a:r>
              <a:rPr lang="en-US" sz="1200" b="0" i="0" dirty="0">
                <a:solidFill>
                  <a:srgbClr val="000000"/>
                </a:solidFill>
                <a:effectLst/>
                <a:highlight>
                  <a:srgbClr val="FFFFFF"/>
                </a:highlight>
                <a:latin typeface="Aptos" panose="020B0004020202020204" pitchFamily="34" charset="0"/>
              </a:rPr>
              <a:t>MQXFA13 coil arc-length error</a:t>
            </a:r>
            <a:endParaRPr lang="en-US" sz="1200" dirty="0"/>
          </a:p>
        </p:txBody>
      </p:sp>
      <p:sp>
        <p:nvSpPr>
          <p:cNvPr id="17" name="TextBox 16">
            <a:extLst>
              <a:ext uri="{FF2B5EF4-FFF2-40B4-BE49-F238E27FC236}">
                <a16:creationId xmlns:a16="http://schemas.microsoft.com/office/drawing/2014/main" id="{C7C88305-3FDA-E07A-F928-969039CB3962}"/>
              </a:ext>
            </a:extLst>
          </p:cNvPr>
          <p:cNvSpPr txBox="1"/>
          <p:nvPr/>
        </p:nvSpPr>
        <p:spPr>
          <a:xfrm>
            <a:off x="6956696" y="6455395"/>
            <a:ext cx="1987595" cy="276999"/>
          </a:xfrm>
          <a:prstGeom prst="rect">
            <a:avLst/>
          </a:prstGeom>
          <a:noFill/>
          <a:ln>
            <a:solidFill>
              <a:schemeClr val="tx2"/>
            </a:solidFill>
          </a:ln>
        </p:spPr>
        <p:txBody>
          <a:bodyPr wrap="none" rtlCol="0">
            <a:spAutoFit/>
          </a:bodyPr>
          <a:lstStyle/>
          <a:p>
            <a:r>
              <a:rPr lang="en-US" sz="1200" dirty="0"/>
              <a:t>Courtesy of A. Bartkowska</a:t>
            </a:r>
          </a:p>
        </p:txBody>
      </p:sp>
      <p:pic>
        <p:nvPicPr>
          <p:cNvPr id="18" name="Picture 17">
            <a:extLst>
              <a:ext uri="{FF2B5EF4-FFF2-40B4-BE49-F238E27FC236}">
                <a16:creationId xmlns:a16="http://schemas.microsoft.com/office/drawing/2014/main" id="{B45F1847-BD2E-95F6-7ECF-82E027FF585C}"/>
              </a:ext>
            </a:extLst>
          </p:cNvPr>
          <p:cNvPicPr>
            <a:picLocks noChangeAspect="1"/>
          </p:cNvPicPr>
          <p:nvPr/>
        </p:nvPicPr>
        <p:blipFill>
          <a:blip r:embed="rId5"/>
          <a:stretch>
            <a:fillRect/>
          </a:stretch>
        </p:blipFill>
        <p:spPr>
          <a:xfrm>
            <a:off x="6956696" y="5578362"/>
            <a:ext cx="2187304" cy="896711"/>
          </a:xfrm>
          <a:prstGeom prst="rect">
            <a:avLst/>
          </a:prstGeom>
        </p:spPr>
      </p:pic>
      <p:pic>
        <p:nvPicPr>
          <p:cNvPr id="6" name="Picture 5">
            <a:extLst>
              <a:ext uri="{FF2B5EF4-FFF2-40B4-BE49-F238E27FC236}">
                <a16:creationId xmlns:a16="http://schemas.microsoft.com/office/drawing/2014/main" id="{34C1570C-4AA6-E8F3-BB67-1A86D6F0A0D9}"/>
              </a:ext>
            </a:extLst>
          </p:cNvPr>
          <p:cNvPicPr>
            <a:picLocks noChangeAspect="1"/>
          </p:cNvPicPr>
          <p:nvPr/>
        </p:nvPicPr>
        <p:blipFill rotWithShape="1">
          <a:blip r:embed="rId6"/>
          <a:srcRect l="12057" t="1854" r="9686" b="11320"/>
          <a:stretch/>
        </p:blipFill>
        <p:spPr>
          <a:xfrm>
            <a:off x="-1" y="2316269"/>
            <a:ext cx="3997639" cy="1746146"/>
          </a:xfrm>
          <a:prstGeom prst="rect">
            <a:avLst/>
          </a:prstGeom>
        </p:spPr>
      </p:pic>
      <p:sp>
        <p:nvSpPr>
          <p:cNvPr id="7" name="TextBox 6">
            <a:extLst>
              <a:ext uri="{FF2B5EF4-FFF2-40B4-BE49-F238E27FC236}">
                <a16:creationId xmlns:a16="http://schemas.microsoft.com/office/drawing/2014/main" id="{3113AE36-2F8F-2B7A-C197-95D16D4910FE}"/>
              </a:ext>
            </a:extLst>
          </p:cNvPr>
          <p:cNvSpPr txBox="1"/>
          <p:nvPr/>
        </p:nvSpPr>
        <p:spPr>
          <a:xfrm>
            <a:off x="1270534" y="3778209"/>
            <a:ext cx="1537754" cy="276999"/>
          </a:xfrm>
          <a:prstGeom prst="rect">
            <a:avLst/>
          </a:prstGeom>
          <a:noFill/>
          <a:ln>
            <a:solidFill>
              <a:schemeClr val="bg2"/>
            </a:solidFill>
          </a:ln>
        </p:spPr>
        <p:txBody>
          <a:bodyPr wrap="square" rtlCol="0">
            <a:spAutoFit/>
          </a:bodyPr>
          <a:lstStyle/>
          <a:p>
            <a:r>
              <a:rPr lang="en-US" sz="1200" dirty="0"/>
              <a:t>Coil straight section</a:t>
            </a:r>
          </a:p>
        </p:txBody>
      </p:sp>
      <p:pic>
        <p:nvPicPr>
          <p:cNvPr id="8" name="Picture 2">
            <a:extLst>
              <a:ext uri="{FF2B5EF4-FFF2-40B4-BE49-F238E27FC236}">
                <a16:creationId xmlns:a16="http://schemas.microsoft.com/office/drawing/2014/main" id="{F1E72083-5480-ED13-A226-68CC58AA673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767" t="9438" r="13111" b="25422"/>
          <a:stretch/>
        </p:blipFill>
        <p:spPr bwMode="auto">
          <a:xfrm>
            <a:off x="0" y="1566753"/>
            <a:ext cx="4001154" cy="173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F8FFED9-02BD-E43A-AE02-940FB0DEC8A8}"/>
              </a:ext>
            </a:extLst>
          </p:cNvPr>
          <p:cNvSpPr txBox="1"/>
          <p:nvPr/>
        </p:nvSpPr>
        <p:spPr>
          <a:xfrm>
            <a:off x="1270534" y="2852936"/>
            <a:ext cx="1537754" cy="276999"/>
          </a:xfrm>
          <a:prstGeom prst="rect">
            <a:avLst/>
          </a:prstGeom>
          <a:noFill/>
          <a:ln>
            <a:solidFill>
              <a:schemeClr val="bg2"/>
            </a:solidFill>
          </a:ln>
        </p:spPr>
        <p:txBody>
          <a:bodyPr wrap="square" rtlCol="0">
            <a:spAutoFit/>
          </a:bodyPr>
          <a:lstStyle/>
          <a:p>
            <a:pPr algn="ctr"/>
            <a:r>
              <a:rPr lang="en-US" sz="1200" dirty="0"/>
              <a:t>Coil lead end</a:t>
            </a:r>
          </a:p>
        </p:txBody>
      </p:sp>
      <p:sp>
        <p:nvSpPr>
          <p:cNvPr id="20" name="Arrow: Down 19">
            <a:extLst>
              <a:ext uri="{FF2B5EF4-FFF2-40B4-BE49-F238E27FC236}">
                <a16:creationId xmlns:a16="http://schemas.microsoft.com/office/drawing/2014/main" id="{02DC094E-F816-E071-AD3F-A431DA822FAD}"/>
              </a:ext>
            </a:extLst>
          </p:cNvPr>
          <p:cNvSpPr/>
          <p:nvPr/>
        </p:nvSpPr>
        <p:spPr>
          <a:xfrm>
            <a:off x="5516009" y="3916708"/>
            <a:ext cx="285944" cy="4687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7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7" grpId="0" animBg="1"/>
      <p:bldP spid="7" grpId="0" animBg="1"/>
      <p:bldP spid="10"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624"/>
            <a:ext cx="8434800" cy="720000"/>
          </a:xfrm>
        </p:spPr>
        <p:txBody>
          <a:bodyPr/>
          <a:lstStyle/>
          <a:p>
            <a:r>
              <a:rPr lang="en-US" dirty="0"/>
              <a:t>Preventive Actions</a:t>
            </a:r>
          </a:p>
        </p:txBody>
      </p:sp>
      <p:sp>
        <p:nvSpPr>
          <p:cNvPr id="3" name="Content Placeholder 2"/>
          <p:cNvSpPr>
            <a:spLocks noGrp="1"/>
          </p:cNvSpPr>
          <p:nvPr>
            <p:ph idx="1"/>
          </p:nvPr>
        </p:nvSpPr>
        <p:spPr>
          <a:xfrm>
            <a:off x="246588" y="640549"/>
            <a:ext cx="8650824" cy="3947993"/>
          </a:xfrm>
        </p:spPr>
        <p:txBody>
          <a:bodyPr>
            <a:normAutofit lnSpcReduction="10000"/>
          </a:bodyPr>
          <a:lstStyle/>
          <a:p>
            <a:r>
              <a:rPr lang="en-US" dirty="0"/>
              <a:t>Main actions:</a:t>
            </a:r>
          </a:p>
          <a:p>
            <a:pPr lvl="1"/>
            <a:r>
              <a:rPr lang="en-US" dirty="0"/>
              <a:t>Added </a:t>
            </a:r>
            <a:r>
              <a:rPr lang="en-US" u="sng" dirty="0"/>
              <a:t>Tapered Load Shims </a:t>
            </a:r>
            <a:r>
              <a:rPr lang="en-US" dirty="0"/>
              <a:t>in magnet Lead End</a:t>
            </a:r>
          </a:p>
          <a:p>
            <a:pPr lvl="2"/>
            <a:r>
              <a:rPr lang="en-US" dirty="0"/>
              <a:t>During last step of azimuthal preload</a:t>
            </a:r>
          </a:p>
          <a:p>
            <a:pPr lvl="2"/>
            <a:r>
              <a:rPr lang="en-US" dirty="0"/>
              <a:t>Added coil dimension measurements in the critical area and FE analysis based on measured coil size </a:t>
            </a:r>
          </a:p>
          <a:p>
            <a:pPr lvl="1"/>
            <a:r>
              <a:rPr lang="en-US" dirty="0"/>
              <a:t>Set target for minimum loading key size based on coil dimensions </a:t>
            </a:r>
            <a:r>
              <a:rPr lang="en-US" dirty="0">
                <a:sym typeface="Wingdings" panose="05000000000000000000" pitchFamily="2" charset="2"/>
              </a:rPr>
              <a:t> </a:t>
            </a:r>
            <a:r>
              <a:rPr lang="en-US" u="sng" dirty="0">
                <a:sym typeface="Wingdings" panose="05000000000000000000" pitchFamily="2" charset="2"/>
              </a:rPr>
              <a:t>higher pre-stress controlled by dimensions</a:t>
            </a:r>
          </a:p>
          <a:p>
            <a:pPr lvl="2"/>
            <a:r>
              <a:rPr lang="en-US" dirty="0"/>
              <a:t>Comparison with best magnets</a:t>
            </a:r>
          </a:p>
          <a:p>
            <a:pPr lvl="1"/>
            <a:r>
              <a:rPr lang="en-US" dirty="0"/>
              <a:t>Increased the maximum allowable stress during preload from 110 to 135 MPa</a:t>
            </a:r>
          </a:p>
          <a:p>
            <a:pPr lvl="2"/>
            <a:r>
              <a:rPr lang="en-US" dirty="0"/>
              <a:t>Based on feedback from CERN MQXFS program</a:t>
            </a:r>
          </a:p>
          <a:p>
            <a:endParaRPr lang="en-US" dirty="0"/>
          </a:p>
        </p:txBody>
      </p:sp>
      <p:sp>
        <p:nvSpPr>
          <p:cNvPr id="5" name="Footer Placeholder 4"/>
          <p:cNvSpPr>
            <a:spLocks noGrp="1"/>
          </p:cNvSpPr>
          <p:nvPr>
            <p:ph type="ftr" sz="quarter" idx="3"/>
          </p:nvPr>
        </p:nvSpPr>
        <p:spPr/>
        <p:txBody>
          <a:bodyPr/>
          <a:lstStyle/>
          <a:p>
            <a:r>
              <a:rPr lang="en-US"/>
              <a:t>14th HL-LHC Collaboration Meeting, Oct 7 – 10, 2024</a:t>
            </a:r>
            <a:endParaRPr lang="en-GB" dirty="0"/>
          </a:p>
        </p:txBody>
      </p:sp>
      <p:sp>
        <p:nvSpPr>
          <p:cNvPr id="6" name="Slide Number Placeholder 5">
            <a:extLst>
              <a:ext uri="{FF2B5EF4-FFF2-40B4-BE49-F238E27FC236}">
                <a16:creationId xmlns:a16="http://schemas.microsoft.com/office/drawing/2014/main" id="{C2E626AA-5D3F-B11F-7997-E97194E69223}"/>
              </a:ext>
            </a:extLst>
          </p:cNvPr>
          <p:cNvSpPr>
            <a:spLocks noGrp="1"/>
          </p:cNvSpPr>
          <p:nvPr>
            <p:ph type="sldNum" sz="quarter" idx="12"/>
          </p:nvPr>
        </p:nvSpPr>
        <p:spPr/>
        <p:txBody>
          <a:bodyPr/>
          <a:lstStyle/>
          <a:p>
            <a:fld id="{BFDCA1C4-9514-7B4F-976F-D92F7E296653}" type="slidenum">
              <a:rPr lang="fr-FR" smtClean="0"/>
              <a:pPr/>
              <a:t>7</a:t>
            </a:fld>
            <a:endParaRPr lang="fr-FR" dirty="0"/>
          </a:p>
        </p:txBody>
      </p:sp>
      <p:pic>
        <p:nvPicPr>
          <p:cNvPr id="14" name="Picture 13">
            <a:extLst>
              <a:ext uri="{FF2B5EF4-FFF2-40B4-BE49-F238E27FC236}">
                <a16:creationId xmlns:a16="http://schemas.microsoft.com/office/drawing/2014/main" id="{B0083C9B-0ADF-A64B-727D-43173F5F253B}"/>
              </a:ext>
            </a:extLst>
          </p:cNvPr>
          <p:cNvPicPr>
            <a:picLocks noChangeAspect="1"/>
          </p:cNvPicPr>
          <p:nvPr/>
        </p:nvPicPr>
        <p:blipFill>
          <a:blip r:embed="rId2"/>
          <a:stretch>
            <a:fillRect/>
          </a:stretch>
        </p:blipFill>
        <p:spPr>
          <a:xfrm>
            <a:off x="0" y="4742505"/>
            <a:ext cx="5035732" cy="2115495"/>
          </a:xfrm>
          <a:prstGeom prst="rect">
            <a:avLst/>
          </a:prstGeom>
          <a:solidFill>
            <a:schemeClr val="bg1"/>
          </a:solidFill>
        </p:spPr>
      </p:pic>
      <p:sp>
        <p:nvSpPr>
          <p:cNvPr id="4" name="TextBox 3">
            <a:extLst>
              <a:ext uri="{FF2B5EF4-FFF2-40B4-BE49-F238E27FC236}">
                <a16:creationId xmlns:a16="http://schemas.microsoft.com/office/drawing/2014/main" id="{AB937070-F0F0-A122-4A5E-E9DA0961DA82}"/>
              </a:ext>
            </a:extLst>
          </p:cNvPr>
          <p:cNvSpPr txBox="1"/>
          <p:nvPr/>
        </p:nvSpPr>
        <p:spPr>
          <a:xfrm>
            <a:off x="5796136" y="5013176"/>
            <a:ext cx="2264406" cy="738664"/>
          </a:xfrm>
          <a:prstGeom prst="rect">
            <a:avLst/>
          </a:prstGeom>
          <a:noFill/>
          <a:ln w="38100">
            <a:solidFill>
              <a:schemeClr val="bg2"/>
            </a:solidFill>
          </a:ln>
        </p:spPr>
        <p:txBody>
          <a:bodyPr wrap="square" rtlCol="0">
            <a:spAutoFit/>
          </a:bodyPr>
          <a:lstStyle/>
          <a:p>
            <a:r>
              <a:rPr lang="en-US" sz="1400" dirty="0"/>
              <a:t>More details in “MQXFA magnet assembly &amp; preload” in </a:t>
            </a:r>
            <a:r>
              <a:rPr lang="en-US" sz="1400" b="1" dirty="0">
                <a:solidFill>
                  <a:srgbClr val="202020"/>
                </a:solidFill>
                <a:latin typeface="Liberation Sans"/>
              </a:rPr>
              <a:t>this session</a:t>
            </a:r>
            <a:endParaRPr lang="en-US" sz="1400" dirty="0"/>
          </a:p>
        </p:txBody>
      </p:sp>
    </p:spTree>
    <p:extLst>
      <p:ext uri="{BB962C8B-B14F-4D97-AF65-F5344CB8AC3E}">
        <p14:creationId xmlns:p14="http://schemas.microsoft.com/office/powerpoint/2010/main" val="53920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BB12-EC64-A8F0-4BBF-DD991E416E18}"/>
              </a:ext>
            </a:extLst>
          </p:cNvPr>
          <p:cNvSpPr>
            <a:spLocks noGrp="1"/>
          </p:cNvSpPr>
          <p:nvPr>
            <p:ph type="title"/>
          </p:nvPr>
        </p:nvSpPr>
        <p:spPr>
          <a:xfrm>
            <a:off x="3381048" y="115332"/>
            <a:ext cx="5007376" cy="720000"/>
          </a:xfrm>
        </p:spPr>
        <p:txBody>
          <a:bodyPr/>
          <a:lstStyle/>
          <a:p>
            <a:r>
              <a:rPr lang="en-US" dirty="0"/>
              <a:t>Limiting Coils</a:t>
            </a:r>
          </a:p>
        </p:txBody>
      </p:sp>
      <p:sp>
        <p:nvSpPr>
          <p:cNvPr id="5" name="Footer Placeholder 4">
            <a:extLst>
              <a:ext uri="{FF2B5EF4-FFF2-40B4-BE49-F238E27FC236}">
                <a16:creationId xmlns:a16="http://schemas.microsoft.com/office/drawing/2014/main" id="{8C7E5997-2784-DBC7-6834-432586D334CA}"/>
              </a:ext>
            </a:extLst>
          </p:cNvPr>
          <p:cNvSpPr>
            <a:spLocks noGrp="1"/>
          </p:cNvSpPr>
          <p:nvPr>
            <p:ph type="ftr" sz="quarter" idx="3"/>
          </p:nvPr>
        </p:nvSpPr>
        <p:spPr/>
        <p:txBody>
          <a:bodyPr/>
          <a:lstStyle/>
          <a:p>
            <a:r>
              <a:rPr lang="en-US"/>
              <a:t>Coi WG mtg - Sept 26, 2024</a:t>
            </a:r>
            <a:endParaRPr lang="en-GB" dirty="0"/>
          </a:p>
        </p:txBody>
      </p:sp>
      <p:graphicFrame>
        <p:nvGraphicFramePr>
          <p:cNvPr id="6" name="Table 5">
            <a:extLst>
              <a:ext uri="{FF2B5EF4-FFF2-40B4-BE49-F238E27FC236}">
                <a16:creationId xmlns:a16="http://schemas.microsoft.com/office/drawing/2014/main" id="{80FA2916-DED5-E3D7-2284-392F469328F3}"/>
              </a:ext>
            </a:extLst>
          </p:cNvPr>
          <p:cNvGraphicFramePr>
            <a:graphicFrameLocks noGrp="1"/>
          </p:cNvGraphicFramePr>
          <p:nvPr>
            <p:extLst>
              <p:ext uri="{D42A27DB-BD31-4B8C-83A1-F6EECF244321}">
                <p14:modId xmlns:p14="http://schemas.microsoft.com/office/powerpoint/2010/main" val="1035371192"/>
              </p:ext>
            </p:extLst>
          </p:nvPr>
        </p:nvGraphicFramePr>
        <p:xfrm>
          <a:off x="620463" y="-16768"/>
          <a:ext cx="3441700" cy="3733800"/>
        </p:xfrm>
        <a:graphic>
          <a:graphicData uri="http://schemas.openxmlformats.org/drawingml/2006/table">
            <a:tbl>
              <a:tblPr/>
              <a:tblGrid>
                <a:gridCol w="1001048">
                  <a:extLst>
                    <a:ext uri="{9D8B030D-6E8A-4147-A177-3AD203B41FA5}">
                      <a16:colId xmlns:a16="http://schemas.microsoft.com/office/drawing/2014/main" val="4246510643"/>
                    </a:ext>
                  </a:extLst>
                </a:gridCol>
                <a:gridCol w="610163">
                  <a:extLst>
                    <a:ext uri="{9D8B030D-6E8A-4147-A177-3AD203B41FA5}">
                      <a16:colId xmlns:a16="http://schemas.microsoft.com/office/drawing/2014/main" val="2251299154"/>
                    </a:ext>
                  </a:extLst>
                </a:gridCol>
                <a:gridCol w="610163">
                  <a:extLst>
                    <a:ext uri="{9D8B030D-6E8A-4147-A177-3AD203B41FA5}">
                      <a16:colId xmlns:a16="http://schemas.microsoft.com/office/drawing/2014/main" val="2040950325"/>
                    </a:ext>
                  </a:extLst>
                </a:gridCol>
                <a:gridCol w="610163">
                  <a:extLst>
                    <a:ext uri="{9D8B030D-6E8A-4147-A177-3AD203B41FA5}">
                      <a16:colId xmlns:a16="http://schemas.microsoft.com/office/drawing/2014/main" val="608401342"/>
                    </a:ext>
                  </a:extLst>
                </a:gridCol>
                <a:gridCol w="610163">
                  <a:extLst>
                    <a:ext uri="{9D8B030D-6E8A-4147-A177-3AD203B41FA5}">
                      <a16:colId xmlns:a16="http://schemas.microsoft.com/office/drawing/2014/main" val="281829459"/>
                    </a:ext>
                  </a:extLst>
                </a:gridCol>
              </a:tblGrid>
              <a:tr h="238125">
                <a:tc gridSpan="3">
                  <a:txBody>
                    <a:bodyPr/>
                    <a:lstStyle/>
                    <a:p>
                      <a:pPr algn="l" fontAlgn="b"/>
                      <a:r>
                        <a:rPr lang="en-US" sz="1400" b="1" i="0" u="none" strike="noStrike">
                          <a:solidFill>
                            <a:srgbClr val="000000"/>
                          </a:solidFill>
                          <a:effectLst/>
                          <a:latin typeface="Calibri" panose="020F0502020204030204" pitchFamily="34" charset="0"/>
                        </a:rPr>
                        <a:t>Coils in MQXFA magnets</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619728199"/>
                  </a:ext>
                </a:extLst>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8014347"/>
                  </a:ext>
                </a:extLst>
              </a:tr>
              <a:tr h="2381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CLIQ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CLIQ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53704821"/>
                  </a:ext>
                </a:extLst>
              </a:tr>
              <a:tr h="190500">
                <a:tc>
                  <a:txBody>
                    <a:bodyPr/>
                    <a:lstStyle/>
                    <a:p>
                      <a:pPr algn="l" fontAlgn="b"/>
                      <a:r>
                        <a:rPr lang="en-US" sz="1100" b="1" i="0" u="none" strike="noStrike">
                          <a:solidFill>
                            <a:srgbClr val="000000"/>
                          </a:solidFill>
                          <a:effectLst/>
                          <a:latin typeface="Calibri" panose="020F0502020204030204" pitchFamily="34" charset="0"/>
                        </a:rPr>
                        <a:t>Magnet</a:t>
                      </a:r>
                    </a:p>
                  </a:txBody>
                  <a:tcPr marL="9525" marR="9525" marT="9525" marB="0" anchor="b">
                    <a:lnL>
                      <a:noFill/>
                    </a:lnL>
                    <a:lnR>
                      <a:noFill/>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98629042"/>
                  </a:ext>
                </a:extLst>
              </a:tr>
              <a:tr h="190500">
                <a:tc>
                  <a:txBody>
                    <a:bodyPr/>
                    <a:lstStyle/>
                    <a:p>
                      <a:pPr algn="l" fontAlgn="b"/>
                      <a:r>
                        <a:rPr lang="en-US" sz="1100" b="0" i="0" u="none" strike="noStrike">
                          <a:solidFill>
                            <a:srgbClr val="000000"/>
                          </a:solidFill>
                          <a:effectLst/>
                          <a:latin typeface="Calibri" panose="020F0502020204030204" pitchFamily="34" charset="0"/>
                        </a:rPr>
                        <a:t>MQXFA03</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35303282"/>
                  </a:ext>
                </a:extLst>
              </a:tr>
              <a:tr h="190500">
                <a:tc>
                  <a:txBody>
                    <a:bodyPr/>
                    <a:lstStyle/>
                    <a:p>
                      <a:pPr algn="l" fontAlgn="b"/>
                      <a:r>
                        <a:rPr lang="en-US" sz="1100" b="0" i="0" u="none" strike="noStrike">
                          <a:solidFill>
                            <a:srgbClr val="000000"/>
                          </a:solidFill>
                          <a:effectLst/>
                          <a:latin typeface="Calibri" panose="020F0502020204030204" pitchFamily="34" charset="0"/>
                        </a:rPr>
                        <a:t>MQXFA04</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294102421"/>
                  </a:ext>
                </a:extLst>
              </a:tr>
              <a:tr h="190500">
                <a:tc>
                  <a:txBody>
                    <a:bodyPr/>
                    <a:lstStyle/>
                    <a:p>
                      <a:pPr algn="l" fontAlgn="b"/>
                      <a:r>
                        <a:rPr lang="en-US" sz="1100" b="0" i="0" u="none" strike="noStrike">
                          <a:solidFill>
                            <a:srgbClr val="000000"/>
                          </a:solidFill>
                          <a:effectLst/>
                          <a:latin typeface="Calibri" panose="020F0502020204030204" pitchFamily="34" charset="0"/>
                        </a:rPr>
                        <a:t>MQXFA05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209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665644639"/>
                  </a:ext>
                </a:extLst>
              </a:tr>
              <a:tr h="190500">
                <a:tc>
                  <a:txBody>
                    <a:bodyPr/>
                    <a:lstStyle/>
                    <a:p>
                      <a:pPr algn="l" fontAlgn="b"/>
                      <a:r>
                        <a:rPr lang="en-US" sz="1100" b="0" i="0" u="none" strike="noStrike">
                          <a:solidFill>
                            <a:srgbClr val="000000"/>
                          </a:solidFill>
                          <a:effectLst/>
                          <a:latin typeface="Calibri" panose="020F0502020204030204" pitchFamily="34" charset="0"/>
                        </a:rPr>
                        <a:t>MQXFA06</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122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398036308"/>
                  </a:ext>
                </a:extLst>
              </a:tr>
              <a:tr h="190500">
                <a:tc>
                  <a:txBody>
                    <a:bodyPr/>
                    <a:lstStyle/>
                    <a:p>
                      <a:pPr algn="l" fontAlgn="b"/>
                      <a:r>
                        <a:rPr lang="en-US" sz="1100" b="0" i="0" u="none" strike="noStrike">
                          <a:solidFill>
                            <a:srgbClr val="FF0000"/>
                          </a:solidFill>
                          <a:effectLst/>
                          <a:latin typeface="Calibri" panose="020F0502020204030204" pitchFamily="34" charset="0"/>
                        </a:rPr>
                        <a:t>MQXFA07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a:solidFill>
                            <a:srgbClr val="FF0000"/>
                          </a:solidFill>
                          <a:effectLst/>
                          <a:latin typeface="Calibri" panose="020F0502020204030204" pitchFamily="34" charset="0"/>
                        </a:rPr>
                        <a:t>214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051474572"/>
                  </a:ext>
                </a:extLst>
              </a:tr>
              <a:tr h="190500">
                <a:tc>
                  <a:txBody>
                    <a:bodyPr/>
                    <a:lstStyle/>
                    <a:p>
                      <a:pPr algn="l" fontAlgn="b"/>
                      <a:r>
                        <a:rPr lang="en-US" sz="1100" b="0" i="0" u="none" strike="noStrike">
                          <a:solidFill>
                            <a:srgbClr val="000000"/>
                          </a:solidFill>
                          <a:effectLst/>
                          <a:latin typeface="Calibri" panose="020F0502020204030204" pitchFamily="34" charset="0"/>
                        </a:rPr>
                        <a:t>MQXFA07b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18900603"/>
                  </a:ext>
                </a:extLst>
              </a:tr>
              <a:tr h="190500">
                <a:tc>
                  <a:txBody>
                    <a:bodyPr/>
                    <a:lstStyle/>
                    <a:p>
                      <a:pPr algn="l" fontAlgn="b"/>
                      <a:r>
                        <a:rPr lang="en-US" sz="1100" b="0" i="0" u="none" strike="noStrike">
                          <a:solidFill>
                            <a:srgbClr val="FF0000"/>
                          </a:solidFill>
                          <a:effectLst/>
                          <a:latin typeface="Calibri" panose="020F0502020204030204" pitchFamily="34" charset="0"/>
                        </a:rPr>
                        <a:t>MQXFA08</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a:solidFill>
                            <a:srgbClr val="FF0000"/>
                          </a:solidFill>
                          <a:effectLst/>
                          <a:latin typeface="Calibri" panose="020F0502020204030204" pitchFamily="34" charset="0"/>
                        </a:rPr>
                        <a:t>213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26356835"/>
                  </a:ext>
                </a:extLst>
              </a:tr>
              <a:tr h="190500">
                <a:tc>
                  <a:txBody>
                    <a:bodyPr/>
                    <a:lstStyle/>
                    <a:p>
                      <a:pPr algn="l" fontAlgn="b"/>
                      <a:r>
                        <a:rPr lang="en-US" sz="1100" b="0" i="0" u="none" strike="noStrike">
                          <a:solidFill>
                            <a:srgbClr val="000000"/>
                          </a:solidFill>
                          <a:effectLst/>
                          <a:latin typeface="Calibri" panose="020F0502020204030204" pitchFamily="34" charset="0"/>
                        </a:rPr>
                        <a:t>MQXFA08b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262396092"/>
                  </a:ext>
                </a:extLst>
              </a:tr>
              <a:tr h="190500">
                <a:tc>
                  <a:txBody>
                    <a:bodyPr/>
                    <a:lstStyle/>
                    <a:p>
                      <a:pPr algn="l" fontAlgn="b"/>
                      <a:r>
                        <a:rPr lang="en-US" sz="1100" b="0" i="0" u="none" strike="noStrike">
                          <a:solidFill>
                            <a:srgbClr val="000000"/>
                          </a:solidFill>
                          <a:effectLst/>
                          <a:latin typeface="Calibri" panose="020F0502020204030204" pitchFamily="34" charset="0"/>
                        </a:rPr>
                        <a:t>MQXFA10</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132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8868014"/>
                  </a:ext>
                </a:extLst>
              </a:tr>
              <a:tr h="190500">
                <a:tc>
                  <a:txBody>
                    <a:bodyPr/>
                    <a:lstStyle/>
                    <a:p>
                      <a:pPr algn="l" fontAlgn="b"/>
                      <a:r>
                        <a:rPr lang="en-US" sz="1100" b="0" i="0" u="none" strike="noStrike">
                          <a:solidFill>
                            <a:srgbClr val="000000"/>
                          </a:solidFill>
                          <a:effectLst/>
                          <a:latin typeface="Calibri" panose="020F0502020204030204" pitchFamily="34" charset="0"/>
                        </a:rPr>
                        <a:t>MQXFA11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228674142"/>
                  </a:ext>
                </a:extLst>
              </a:tr>
              <a:tr h="190500">
                <a:tc>
                  <a:txBody>
                    <a:bodyPr/>
                    <a:lstStyle/>
                    <a:p>
                      <a:pPr algn="l" fontAlgn="b"/>
                      <a:r>
                        <a:rPr lang="en-US" sz="1100" b="0" i="0" u="none" strike="noStrike">
                          <a:solidFill>
                            <a:srgbClr val="FF0000"/>
                          </a:solidFill>
                          <a:effectLst/>
                          <a:latin typeface="Calibri" panose="020F0502020204030204" pitchFamily="34" charset="0"/>
                        </a:rPr>
                        <a:t>MQXFA13</a:t>
                      </a:r>
                    </a:p>
                  </a:txBody>
                  <a:tcPr marL="9525" marR="9525" marT="9525" marB="0" anchor="b">
                    <a:lnL>
                      <a:noFill/>
                    </a:lnL>
                    <a:lnR>
                      <a:noFill/>
                    </a:lnR>
                    <a:lnT>
                      <a:noFill/>
                    </a:lnT>
                    <a:lnB>
                      <a:noFill/>
                    </a:lnB>
                    <a:noFill/>
                  </a:tcPr>
                </a:tc>
                <a:tc>
                  <a:txBody>
                    <a:bodyPr/>
                    <a:lstStyle/>
                    <a:p>
                      <a:pPr algn="ctr" fontAlgn="b"/>
                      <a:r>
                        <a:rPr lang="en-US" sz="1100" b="1" i="0" u="none" strike="noStrike">
                          <a:solidFill>
                            <a:srgbClr val="FF0000"/>
                          </a:solidFill>
                          <a:effectLst/>
                          <a:latin typeface="Calibri" panose="020F0502020204030204" pitchFamily="34" charset="0"/>
                        </a:rPr>
                        <a:t>227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113146875"/>
                  </a:ext>
                </a:extLst>
              </a:tr>
              <a:tr h="190500">
                <a:tc>
                  <a:txBody>
                    <a:bodyPr/>
                    <a:lstStyle/>
                    <a:p>
                      <a:pPr algn="l" fontAlgn="b"/>
                      <a:r>
                        <a:rPr lang="en-US" sz="1100" b="0" i="0" u="none" strike="noStrike">
                          <a:solidFill>
                            <a:srgbClr val="000000"/>
                          </a:solidFill>
                          <a:effectLst/>
                          <a:latin typeface="Calibri" panose="020F0502020204030204" pitchFamily="34" charset="0"/>
                        </a:rPr>
                        <a:t>MQXFA14b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96248203"/>
                  </a:ext>
                </a:extLst>
              </a:tr>
              <a:tr h="190500">
                <a:tc>
                  <a:txBody>
                    <a:bodyPr/>
                    <a:lstStyle/>
                    <a:p>
                      <a:pPr algn="l" fontAlgn="b"/>
                      <a:r>
                        <a:rPr lang="en-US" sz="1100" b="0" i="0" u="none" strike="noStrike">
                          <a:solidFill>
                            <a:srgbClr val="000000"/>
                          </a:solidFill>
                          <a:effectLst/>
                          <a:latin typeface="Calibri" panose="020F0502020204030204" pitchFamily="34" charset="0"/>
                        </a:rPr>
                        <a:t>MQXFA15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233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843412796"/>
                  </a:ext>
                </a:extLst>
              </a:tr>
              <a:tr h="190500">
                <a:tc>
                  <a:txBody>
                    <a:bodyPr/>
                    <a:lstStyle/>
                    <a:p>
                      <a:pPr algn="l" fontAlgn="b"/>
                      <a:r>
                        <a:rPr lang="en-US" sz="1100" b="0" i="0" u="none" strike="noStrike">
                          <a:solidFill>
                            <a:srgbClr val="FF0000"/>
                          </a:solidFill>
                          <a:effectLst/>
                          <a:latin typeface="Calibri" panose="020F0502020204030204" pitchFamily="34" charset="0"/>
                        </a:rPr>
                        <a:t>MQXFA17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151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dirty="0">
                          <a:solidFill>
                            <a:srgbClr val="FF0000"/>
                          </a:solidFill>
                          <a:effectLst/>
                          <a:latin typeface="Calibri" panose="020F0502020204030204" pitchFamily="34" charset="0"/>
                        </a:rPr>
                        <a:t>239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401507585"/>
                  </a:ext>
                </a:extLst>
              </a:tr>
              <a:tr h="200025">
                <a:tc>
                  <a:txBody>
                    <a:bodyPr/>
                    <a:lstStyle/>
                    <a:p>
                      <a:pPr algn="l" fontAlgn="b"/>
                      <a:r>
                        <a:rPr lang="en-US" sz="1100" b="0" i="0" u="none" strike="noStrike">
                          <a:solidFill>
                            <a:srgbClr val="000000"/>
                          </a:solidFill>
                          <a:effectLst/>
                          <a:latin typeface="Calibri" panose="020F0502020204030204" pitchFamily="34" charset="0"/>
                        </a:rPr>
                        <a:t>MQXFA13b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150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141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05746418"/>
                  </a:ext>
                </a:extLst>
              </a:tr>
            </a:tbl>
          </a:graphicData>
        </a:graphic>
      </p:graphicFrame>
      <p:sp>
        <p:nvSpPr>
          <p:cNvPr id="7" name="TextBox 6">
            <a:extLst>
              <a:ext uri="{FF2B5EF4-FFF2-40B4-BE49-F238E27FC236}">
                <a16:creationId xmlns:a16="http://schemas.microsoft.com/office/drawing/2014/main" id="{954526D9-09F8-3290-B4DC-FDEA7D5ABFA8}"/>
              </a:ext>
            </a:extLst>
          </p:cNvPr>
          <p:cNvSpPr txBox="1"/>
          <p:nvPr/>
        </p:nvSpPr>
        <p:spPr>
          <a:xfrm>
            <a:off x="4314284" y="1716686"/>
            <a:ext cx="4452867" cy="646331"/>
          </a:xfrm>
          <a:prstGeom prst="rect">
            <a:avLst/>
          </a:prstGeom>
          <a:noFill/>
        </p:spPr>
        <p:txBody>
          <a:bodyPr wrap="square" rtlCol="0">
            <a:spAutoFit/>
          </a:bodyPr>
          <a:lstStyle/>
          <a:p>
            <a:r>
              <a:rPr lang="en-US" dirty="0">
                <a:solidFill>
                  <a:schemeClr val="tx2"/>
                </a:solidFill>
              </a:rPr>
              <a:t>Coil issue caused by small/zero pole-key gaps in this magnet quadrant</a:t>
            </a:r>
          </a:p>
        </p:txBody>
      </p:sp>
      <p:pic>
        <p:nvPicPr>
          <p:cNvPr id="11" name="Picture 10">
            <a:extLst>
              <a:ext uri="{FF2B5EF4-FFF2-40B4-BE49-F238E27FC236}">
                <a16:creationId xmlns:a16="http://schemas.microsoft.com/office/drawing/2014/main" id="{005DDB22-499A-27AA-3479-798B15D29FD9}"/>
              </a:ext>
            </a:extLst>
          </p:cNvPr>
          <p:cNvPicPr>
            <a:picLocks noChangeAspect="1"/>
          </p:cNvPicPr>
          <p:nvPr/>
        </p:nvPicPr>
        <p:blipFill rotWithShape="1">
          <a:blip r:embed="rId2"/>
          <a:srcRect l="12057" t="1854" r="9686" b="11320"/>
          <a:stretch/>
        </p:blipFill>
        <p:spPr>
          <a:xfrm>
            <a:off x="5035341" y="5110362"/>
            <a:ext cx="3997639" cy="1746146"/>
          </a:xfrm>
          <a:prstGeom prst="rect">
            <a:avLst/>
          </a:prstGeom>
        </p:spPr>
      </p:pic>
      <p:sp>
        <p:nvSpPr>
          <p:cNvPr id="12" name="TextBox 11">
            <a:extLst>
              <a:ext uri="{FF2B5EF4-FFF2-40B4-BE49-F238E27FC236}">
                <a16:creationId xmlns:a16="http://schemas.microsoft.com/office/drawing/2014/main" id="{71158408-EDA0-B86D-5891-72ADA5A68E0F}"/>
              </a:ext>
            </a:extLst>
          </p:cNvPr>
          <p:cNvSpPr txBox="1"/>
          <p:nvPr/>
        </p:nvSpPr>
        <p:spPr>
          <a:xfrm>
            <a:off x="6305876" y="6572302"/>
            <a:ext cx="1537754" cy="276999"/>
          </a:xfrm>
          <a:prstGeom prst="rect">
            <a:avLst/>
          </a:prstGeom>
          <a:noFill/>
          <a:ln>
            <a:solidFill>
              <a:schemeClr val="bg2"/>
            </a:solidFill>
          </a:ln>
        </p:spPr>
        <p:txBody>
          <a:bodyPr wrap="square" rtlCol="0">
            <a:spAutoFit/>
          </a:bodyPr>
          <a:lstStyle/>
          <a:p>
            <a:r>
              <a:rPr lang="en-US" sz="1200" dirty="0"/>
              <a:t>Coil straight section</a:t>
            </a:r>
          </a:p>
        </p:txBody>
      </p:sp>
      <p:pic>
        <p:nvPicPr>
          <p:cNvPr id="13" name="Picture 2">
            <a:extLst>
              <a:ext uri="{FF2B5EF4-FFF2-40B4-BE49-F238E27FC236}">
                <a16:creationId xmlns:a16="http://schemas.microsoft.com/office/drawing/2014/main" id="{29C656B5-8FBC-D8AF-56F7-932DD2D2A3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67" t="9438" r="13111" b="25422"/>
          <a:stretch/>
        </p:blipFill>
        <p:spPr bwMode="auto">
          <a:xfrm>
            <a:off x="5035342" y="4360846"/>
            <a:ext cx="4001154" cy="173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F16B93C0-1E5E-2562-CB34-6C20B5B9C551}"/>
              </a:ext>
            </a:extLst>
          </p:cNvPr>
          <p:cNvSpPr txBox="1"/>
          <p:nvPr/>
        </p:nvSpPr>
        <p:spPr>
          <a:xfrm>
            <a:off x="6305876" y="5647029"/>
            <a:ext cx="1537754" cy="276999"/>
          </a:xfrm>
          <a:prstGeom prst="rect">
            <a:avLst/>
          </a:prstGeom>
          <a:noFill/>
          <a:ln>
            <a:solidFill>
              <a:schemeClr val="bg2"/>
            </a:solidFill>
          </a:ln>
        </p:spPr>
        <p:txBody>
          <a:bodyPr wrap="square" rtlCol="0">
            <a:spAutoFit/>
          </a:bodyPr>
          <a:lstStyle/>
          <a:p>
            <a:pPr algn="ctr"/>
            <a:r>
              <a:rPr lang="en-US" sz="1200" dirty="0"/>
              <a:t>Coil lead end</a:t>
            </a:r>
          </a:p>
        </p:txBody>
      </p:sp>
      <p:sp>
        <p:nvSpPr>
          <p:cNvPr id="17" name="Oval 16">
            <a:extLst>
              <a:ext uri="{FF2B5EF4-FFF2-40B4-BE49-F238E27FC236}">
                <a16:creationId xmlns:a16="http://schemas.microsoft.com/office/drawing/2014/main" id="{317D7D07-505B-52DE-2996-25C517B37EF9}"/>
              </a:ext>
            </a:extLst>
          </p:cNvPr>
          <p:cNvSpPr/>
          <p:nvPr/>
        </p:nvSpPr>
        <p:spPr>
          <a:xfrm>
            <a:off x="2924719" y="1602542"/>
            <a:ext cx="432048" cy="216024"/>
          </a:xfrm>
          <a:prstGeom prst="ellipse">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A01F399-C44F-3B73-96A7-AA461180A7E8}"/>
              </a:ext>
            </a:extLst>
          </p:cNvPr>
          <p:cNvSpPr/>
          <p:nvPr/>
        </p:nvSpPr>
        <p:spPr>
          <a:xfrm>
            <a:off x="2927586" y="1996322"/>
            <a:ext cx="432048" cy="216024"/>
          </a:xfrm>
          <a:prstGeom prst="ellipse">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7A5899-ADC6-07E8-3C80-957E13E333D2}"/>
              </a:ext>
            </a:extLst>
          </p:cNvPr>
          <p:cNvSpPr/>
          <p:nvPr/>
        </p:nvSpPr>
        <p:spPr>
          <a:xfrm>
            <a:off x="1556567" y="2766452"/>
            <a:ext cx="2592288" cy="216024"/>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D4B3EB-D9F0-60B2-ABFE-7CE498097D2A}"/>
              </a:ext>
            </a:extLst>
          </p:cNvPr>
          <p:cNvSpPr/>
          <p:nvPr/>
        </p:nvSpPr>
        <p:spPr>
          <a:xfrm>
            <a:off x="1556567" y="3327185"/>
            <a:ext cx="2592288" cy="216024"/>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F95A7D6-1E4D-5FA3-414E-88A1DFDEF661}"/>
              </a:ext>
            </a:extLst>
          </p:cNvPr>
          <p:cNvCxnSpPr>
            <a:cxnSpLocks/>
          </p:cNvCxnSpPr>
          <p:nvPr/>
        </p:nvCxnSpPr>
        <p:spPr>
          <a:xfrm flipH="1" flipV="1">
            <a:off x="3381048" y="1748690"/>
            <a:ext cx="839815" cy="92486"/>
          </a:xfrm>
          <a:prstGeom prst="straightConnector1">
            <a:avLst/>
          </a:prstGeom>
          <a:ln>
            <a:solidFill>
              <a:schemeClr val="tx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3DDA22B-F481-35AE-C788-5DE221A6C747}"/>
              </a:ext>
            </a:extLst>
          </p:cNvPr>
          <p:cNvCxnSpPr>
            <a:cxnSpLocks/>
          </p:cNvCxnSpPr>
          <p:nvPr/>
        </p:nvCxnSpPr>
        <p:spPr>
          <a:xfrm flipH="1">
            <a:off x="3381048" y="1881844"/>
            <a:ext cx="911823" cy="172514"/>
          </a:xfrm>
          <a:prstGeom prst="straightConnector1">
            <a:avLst/>
          </a:prstGeom>
          <a:ln>
            <a:solidFill>
              <a:schemeClr val="tx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1626C0E-AC6E-EC22-703A-D0578DEE2F8F}"/>
              </a:ext>
            </a:extLst>
          </p:cNvPr>
          <p:cNvCxnSpPr>
            <a:cxnSpLocks/>
          </p:cNvCxnSpPr>
          <p:nvPr/>
        </p:nvCxnSpPr>
        <p:spPr>
          <a:xfrm flipH="1" flipV="1">
            <a:off x="4158452" y="2907338"/>
            <a:ext cx="485556" cy="193532"/>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26B463F-C2B5-ADEC-A15F-5C0212E18242}"/>
              </a:ext>
            </a:extLst>
          </p:cNvPr>
          <p:cNvCxnSpPr>
            <a:cxnSpLocks/>
          </p:cNvCxnSpPr>
          <p:nvPr/>
        </p:nvCxnSpPr>
        <p:spPr>
          <a:xfrm flipH="1">
            <a:off x="4174059" y="3100870"/>
            <a:ext cx="469949" cy="297515"/>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D2997F8A-2C4E-9458-C5FB-711772499A72}"/>
              </a:ext>
            </a:extLst>
          </p:cNvPr>
          <p:cNvSpPr>
            <a:spLocks noGrp="1"/>
          </p:cNvSpPr>
          <p:nvPr>
            <p:ph type="sldNum" sz="quarter" idx="12"/>
          </p:nvPr>
        </p:nvSpPr>
        <p:spPr>
          <a:xfrm>
            <a:off x="8767152" y="6354740"/>
            <a:ext cx="360000" cy="360000"/>
          </a:xfrm>
        </p:spPr>
        <p:txBody>
          <a:bodyPr/>
          <a:lstStyle/>
          <a:p>
            <a:fld id="{BFDCA1C4-9514-7B4F-976F-D92F7E296653}" type="slidenum">
              <a:rPr lang="fr-FR" smtClean="0"/>
              <a:pPr/>
              <a:t>8</a:t>
            </a:fld>
            <a:endParaRPr lang="fr-FR" dirty="0"/>
          </a:p>
        </p:txBody>
      </p:sp>
      <p:pic>
        <p:nvPicPr>
          <p:cNvPr id="33" name="Picture 32">
            <a:extLst>
              <a:ext uri="{FF2B5EF4-FFF2-40B4-BE49-F238E27FC236}">
                <a16:creationId xmlns:a16="http://schemas.microsoft.com/office/drawing/2014/main" id="{A5F618FB-4E1D-2B75-1461-2D3064F10580}"/>
              </a:ext>
            </a:extLst>
          </p:cNvPr>
          <p:cNvPicPr>
            <a:picLocks noChangeAspect="1"/>
          </p:cNvPicPr>
          <p:nvPr/>
        </p:nvPicPr>
        <p:blipFill>
          <a:blip r:embed="rId4"/>
          <a:stretch>
            <a:fillRect/>
          </a:stretch>
        </p:blipFill>
        <p:spPr>
          <a:xfrm>
            <a:off x="-1" y="3788150"/>
            <a:ext cx="4220863" cy="3068358"/>
          </a:xfrm>
          <a:prstGeom prst="rect">
            <a:avLst/>
          </a:prstGeom>
        </p:spPr>
      </p:pic>
      <p:pic>
        <p:nvPicPr>
          <p:cNvPr id="3" name="Picture 2">
            <a:extLst>
              <a:ext uri="{FF2B5EF4-FFF2-40B4-BE49-F238E27FC236}">
                <a16:creationId xmlns:a16="http://schemas.microsoft.com/office/drawing/2014/main" id="{B912670D-39F4-CBD0-569A-D0AC2BF47772}"/>
              </a:ext>
            </a:extLst>
          </p:cNvPr>
          <p:cNvPicPr>
            <a:picLocks noChangeAspect="1"/>
          </p:cNvPicPr>
          <p:nvPr/>
        </p:nvPicPr>
        <p:blipFill>
          <a:blip r:embed="rId5"/>
          <a:stretch>
            <a:fillRect/>
          </a:stretch>
        </p:blipFill>
        <p:spPr>
          <a:xfrm>
            <a:off x="930340" y="3788151"/>
            <a:ext cx="4222916" cy="3069850"/>
          </a:xfrm>
          <a:prstGeom prst="rect">
            <a:avLst/>
          </a:prstGeom>
        </p:spPr>
      </p:pic>
      <p:sp>
        <p:nvSpPr>
          <p:cNvPr id="32" name="TextBox 31">
            <a:extLst>
              <a:ext uri="{FF2B5EF4-FFF2-40B4-BE49-F238E27FC236}">
                <a16:creationId xmlns:a16="http://schemas.microsoft.com/office/drawing/2014/main" id="{62C240B3-9EB7-0517-A056-73AC39F71B9D}"/>
              </a:ext>
            </a:extLst>
          </p:cNvPr>
          <p:cNvSpPr txBox="1"/>
          <p:nvPr/>
        </p:nvSpPr>
        <p:spPr>
          <a:xfrm>
            <a:off x="1392781" y="4077072"/>
            <a:ext cx="2171107" cy="276999"/>
          </a:xfrm>
          <a:prstGeom prst="rect">
            <a:avLst/>
          </a:prstGeom>
          <a:noFill/>
        </p:spPr>
        <p:txBody>
          <a:bodyPr wrap="none" rtlCol="0">
            <a:spAutoFit/>
          </a:bodyPr>
          <a:lstStyle/>
          <a:p>
            <a:r>
              <a:rPr lang="en-US" sz="1200" b="0" i="0" dirty="0">
                <a:solidFill>
                  <a:srgbClr val="000000"/>
                </a:solidFill>
                <a:effectLst/>
                <a:highlight>
                  <a:srgbClr val="FFFFFF"/>
                </a:highlight>
                <a:latin typeface="Aptos" panose="020B0004020202020204" pitchFamily="34" charset="0"/>
              </a:rPr>
              <a:t>MQXFA</a:t>
            </a:r>
            <a:r>
              <a:rPr lang="en-US" sz="1200" b="0" i="0" dirty="0">
                <a:effectLst/>
                <a:highlight>
                  <a:srgbClr val="FFFFFF"/>
                </a:highlight>
                <a:latin typeface="Aptos" panose="020B0004020202020204" pitchFamily="34" charset="0"/>
              </a:rPr>
              <a:t>17</a:t>
            </a:r>
            <a:r>
              <a:rPr lang="en-US" sz="1200" b="0" i="0" dirty="0">
                <a:solidFill>
                  <a:srgbClr val="000000"/>
                </a:solidFill>
                <a:effectLst/>
                <a:highlight>
                  <a:srgbClr val="FFFFFF"/>
                </a:highlight>
                <a:latin typeface="Aptos" panose="020B0004020202020204" pitchFamily="34" charset="0"/>
              </a:rPr>
              <a:t> coil arc-length error</a:t>
            </a:r>
            <a:endParaRPr lang="en-US" sz="1200" dirty="0"/>
          </a:p>
        </p:txBody>
      </p:sp>
      <p:sp>
        <p:nvSpPr>
          <p:cNvPr id="8" name="TextBox 7">
            <a:extLst>
              <a:ext uri="{FF2B5EF4-FFF2-40B4-BE49-F238E27FC236}">
                <a16:creationId xmlns:a16="http://schemas.microsoft.com/office/drawing/2014/main" id="{DD3C7094-8EE1-CB11-24A8-4A409AA85B48}"/>
              </a:ext>
            </a:extLst>
          </p:cNvPr>
          <p:cNvSpPr txBox="1"/>
          <p:nvPr/>
        </p:nvSpPr>
        <p:spPr>
          <a:xfrm>
            <a:off x="4644007" y="2936133"/>
            <a:ext cx="3997639" cy="1200329"/>
          </a:xfrm>
          <a:prstGeom prst="rect">
            <a:avLst/>
          </a:prstGeom>
          <a:noFill/>
        </p:spPr>
        <p:txBody>
          <a:bodyPr wrap="square" rtlCol="0">
            <a:spAutoFit/>
          </a:bodyPr>
          <a:lstStyle/>
          <a:p>
            <a:r>
              <a:rPr lang="en-US" dirty="0">
                <a:solidFill>
                  <a:srgbClr val="7030A0"/>
                </a:solidFill>
              </a:rPr>
              <a:t>Coil issue caused by small  (average) arc-length in lead end.</a:t>
            </a:r>
          </a:p>
          <a:p>
            <a:r>
              <a:rPr lang="en-US" dirty="0"/>
              <a:t>All coils were affected </a:t>
            </a:r>
          </a:p>
          <a:p>
            <a:r>
              <a:rPr lang="en-US" dirty="0">
                <a:sym typeface="Wingdings" panose="05000000000000000000" pitchFamily="2" charset="2"/>
              </a:rPr>
              <a:t> Why coil 239 failed in MQXFA17?</a:t>
            </a:r>
            <a:endParaRPr lang="en-US" dirty="0"/>
          </a:p>
        </p:txBody>
      </p:sp>
      <p:sp>
        <p:nvSpPr>
          <p:cNvPr id="9" name="TextBox 8">
            <a:extLst>
              <a:ext uri="{FF2B5EF4-FFF2-40B4-BE49-F238E27FC236}">
                <a16:creationId xmlns:a16="http://schemas.microsoft.com/office/drawing/2014/main" id="{1C4FF528-912F-00F7-BD74-34567C2A1CB2}"/>
              </a:ext>
            </a:extLst>
          </p:cNvPr>
          <p:cNvSpPr txBox="1"/>
          <p:nvPr/>
        </p:nvSpPr>
        <p:spPr>
          <a:xfrm>
            <a:off x="467544" y="5647029"/>
            <a:ext cx="498855" cy="430887"/>
          </a:xfrm>
          <a:prstGeom prst="rect">
            <a:avLst/>
          </a:prstGeom>
          <a:noFill/>
        </p:spPr>
        <p:txBody>
          <a:bodyPr wrap="none" rtlCol="0">
            <a:spAutoFit/>
          </a:bodyPr>
          <a:lstStyle/>
          <a:p>
            <a:r>
              <a:rPr lang="en-US" sz="1100" dirty="0"/>
              <a:t>Lead</a:t>
            </a:r>
          </a:p>
          <a:p>
            <a:r>
              <a:rPr lang="en-US" sz="1100" dirty="0"/>
              <a:t>end</a:t>
            </a:r>
          </a:p>
        </p:txBody>
      </p:sp>
    </p:spTree>
    <p:extLst>
      <p:ext uri="{BB962C8B-B14F-4D97-AF65-F5344CB8AC3E}">
        <p14:creationId xmlns:p14="http://schemas.microsoft.com/office/powerpoint/2010/main" val="212975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P spid="19" grpId="0" animBg="1"/>
      <p:bldP spid="20" grpId="0" animBg="1"/>
      <p:bldP spid="3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BB12-EC64-A8F0-4BBF-DD991E416E18}"/>
              </a:ext>
            </a:extLst>
          </p:cNvPr>
          <p:cNvSpPr>
            <a:spLocks noGrp="1"/>
          </p:cNvSpPr>
          <p:nvPr>
            <p:ph type="title"/>
          </p:nvPr>
        </p:nvSpPr>
        <p:spPr>
          <a:xfrm>
            <a:off x="612000" y="0"/>
            <a:ext cx="7920000" cy="720000"/>
          </a:xfrm>
        </p:spPr>
        <p:txBody>
          <a:bodyPr/>
          <a:lstStyle/>
          <a:p>
            <a:r>
              <a:rPr lang="en-US" dirty="0"/>
              <a:t>Coil Property Measurement &amp; Simulations</a:t>
            </a:r>
          </a:p>
        </p:txBody>
      </p:sp>
      <p:sp>
        <p:nvSpPr>
          <p:cNvPr id="3" name="Content Placeholder 2">
            <a:extLst>
              <a:ext uri="{FF2B5EF4-FFF2-40B4-BE49-F238E27FC236}">
                <a16:creationId xmlns:a16="http://schemas.microsoft.com/office/drawing/2014/main" id="{A57D7E18-1F48-E37B-7D97-69B44B0BCEC1}"/>
              </a:ext>
            </a:extLst>
          </p:cNvPr>
          <p:cNvSpPr>
            <a:spLocks noGrp="1"/>
          </p:cNvSpPr>
          <p:nvPr>
            <p:ph idx="1"/>
          </p:nvPr>
        </p:nvSpPr>
        <p:spPr>
          <a:xfrm>
            <a:off x="4031920" y="1431714"/>
            <a:ext cx="5014880" cy="4085518"/>
          </a:xfrm>
        </p:spPr>
        <p:txBody>
          <a:bodyPr>
            <a:normAutofit/>
          </a:bodyPr>
          <a:lstStyle/>
          <a:p>
            <a:r>
              <a:rPr lang="en-US" sz="2200" dirty="0"/>
              <a:t>Question: </a:t>
            </a:r>
            <a:r>
              <a:rPr lang="en-US" sz="2200" i="1" dirty="0"/>
              <a:t>“Are there </a:t>
            </a:r>
            <a:r>
              <a:rPr lang="en-US" sz="2200" i="1" u="sng" dirty="0"/>
              <a:t>coil-coil differences</a:t>
            </a:r>
            <a:r>
              <a:rPr lang="en-US" sz="2200" i="1" dirty="0"/>
              <a:t> that may cause a weakness in some coils?”</a:t>
            </a:r>
          </a:p>
          <a:p>
            <a:endParaRPr lang="en-US" sz="2200" dirty="0"/>
          </a:p>
          <a:p>
            <a:r>
              <a:rPr lang="en-US" sz="2200" dirty="0"/>
              <a:t>Measurements:</a:t>
            </a:r>
          </a:p>
          <a:p>
            <a:pPr lvl="1"/>
            <a:r>
              <a:rPr lang="en-US" sz="1900" dirty="0"/>
              <a:t>Wedge to end-part gap dimension</a:t>
            </a:r>
          </a:p>
          <a:p>
            <a:pPr lvl="1"/>
            <a:r>
              <a:rPr lang="en-US" sz="1900" dirty="0"/>
              <a:t>Bonding strength epoxy-wedge</a:t>
            </a:r>
          </a:p>
          <a:p>
            <a:r>
              <a:rPr lang="en-US" sz="2300" dirty="0"/>
              <a:t>Simulations:</a:t>
            </a:r>
          </a:p>
          <a:p>
            <a:pPr lvl="1"/>
            <a:r>
              <a:rPr lang="en-US" sz="1900" dirty="0"/>
              <a:t>Impact of gaps dimension &amp; “filled” epoxy properties on strain at wedge-part transition </a:t>
            </a:r>
          </a:p>
          <a:p>
            <a:endParaRPr lang="en-US" dirty="0"/>
          </a:p>
        </p:txBody>
      </p:sp>
      <p:sp>
        <p:nvSpPr>
          <p:cNvPr id="4" name="Slide Number Placeholder 3">
            <a:extLst>
              <a:ext uri="{FF2B5EF4-FFF2-40B4-BE49-F238E27FC236}">
                <a16:creationId xmlns:a16="http://schemas.microsoft.com/office/drawing/2014/main" id="{D2997F8A-2C4E-9458-C5FB-711772499A72}"/>
              </a:ext>
            </a:extLst>
          </p:cNvPr>
          <p:cNvSpPr>
            <a:spLocks noGrp="1"/>
          </p:cNvSpPr>
          <p:nvPr>
            <p:ph type="sldNum" sz="quarter" idx="12"/>
          </p:nvPr>
        </p:nvSpPr>
        <p:spPr/>
        <p:txBody>
          <a:bodyPr/>
          <a:lstStyle/>
          <a:p>
            <a:fld id="{BFDCA1C4-9514-7B4F-976F-D92F7E296653}" type="slidenum">
              <a:rPr lang="fr-FR" smtClean="0"/>
              <a:pPr/>
              <a:t>9</a:t>
            </a:fld>
            <a:endParaRPr lang="fr-FR" dirty="0"/>
          </a:p>
        </p:txBody>
      </p:sp>
      <p:sp>
        <p:nvSpPr>
          <p:cNvPr id="5" name="Footer Placeholder 4">
            <a:extLst>
              <a:ext uri="{FF2B5EF4-FFF2-40B4-BE49-F238E27FC236}">
                <a16:creationId xmlns:a16="http://schemas.microsoft.com/office/drawing/2014/main" id="{8C7E5997-2784-DBC7-6834-432586D334CA}"/>
              </a:ext>
            </a:extLst>
          </p:cNvPr>
          <p:cNvSpPr>
            <a:spLocks noGrp="1"/>
          </p:cNvSpPr>
          <p:nvPr>
            <p:ph type="ftr" sz="quarter" idx="3"/>
          </p:nvPr>
        </p:nvSpPr>
        <p:spPr/>
        <p:txBody>
          <a:bodyPr/>
          <a:lstStyle/>
          <a:p>
            <a:r>
              <a:rPr lang="en-US"/>
              <a:t>Coi WG mtg - Sept 26, 2024</a:t>
            </a:r>
            <a:endParaRPr lang="en-GB" dirty="0"/>
          </a:p>
        </p:txBody>
      </p:sp>
      <p:graphicFrame>
        <p:nvGraphicFramePr>
          <p:cNvPr id="6" name="Table 5">
            <a:extLst>
              <a:ext uri="{FF2B5EF4-FFF2-40B4-BE49-F238E27FC236}">
                <a16:creationId xmlns:a16="http://schemas.microsoft.com/office/drawing/2014/main" id="{80FA2916-DED5-E3D7-2284-392F469328F3}"/>
              </a:ext>
            </a:extLst>
          </p:cNvPr>
          <p:cNvGraphicFramePr>
            <a:graphicFrameLocks noGrp="1"/>
          </p:cNvGraphicFramePr>
          <p:nvPr>
            <p:extLst>
              <p:ext uri="{D42A27DB-BD31-4B8C-83A1-F6EECF244321}">
                <p14:modId xmlns:p14="http://schemas.microsoft.com/office/powerpoint/2010/main" val="1334065364"/>
              </p:ext>
            </p:extLst>
          </p:nvPr>
        </p:nvGraphicFramePr>
        <p:xfrm>
          <a:off x="338212" y="1196752"/>
          <a:ext cx="3441700" cy="3733800"/>
        </p:xfrm>
        <a:graphic>
          <a:graphicData uri="http://schemas.openxmlformats.org/drawingml/2006/table">
            <a:tbl>
              <a:tblPr/>
              <a:tblGrid>
                <a:gridCol w="1001048">
                  <a:extLst>
                    <a:ext uri="{9D8B030D-6E8A-4147-A177-3AD203B41FA5}">
                      <a16:colId xmlns:a16="http://schemas.microsoft.com/office/drawing/2014/main" val="4246510643"/>
                    </a:ext>
                  </a:extLst>
                </a:gridCol>
                <a:gridCol w="610163">
                  <a:extLst>
                    <a:ext uri="{9D8B030D-6E8A-4147-A177-3AD203B41FA5}">
                      <a16:colId xmlns:a16="http://schemas.microsoft.com/office/drawing/2014/main" val="2251299154"/>
                    </a:ext>
                  </a:extLst>
                </a:gridCol>
                <a:gridCol w="610163">
                  <a:extLst>
                    <a:ext uri="{9D8B030D-6E8A-4147-A177-3AD203B41FA5}">
                      <a16:colId xmlns:a16="http://schemas.microsoft.com/office/drawing/2014/main" val="2040950325"/>
                    </a:ext>
                  </a:extLst>
                </a:gridCol>
                <a:gridCol w="610163">
                  <a:extLst>
                    <a:ext uri="{9D8B030D-6E8A-4147-A177-3AD203B41FA5}">
                      <a16:colId xmlns:a16="http://schemas.microsoft.com/office/drawing/2014/main" val="608401342"/>
                    </a:ext>
                  </a:extLst>
                </a:gridCol>
                <a:gridCol w="610163">
                  <a:extLst>
                    <a:ext uri="{9D8B030D-6E8A-4147-A177-3AD203B41FA5}">
                      <a16:colId xmlns:a16="http://schemas.microsoft.com/office/drawing/2014/main" val="281829459"/>
                    </a:ext>
                  </a:extLst>
                </a:gridCol>
              </a:tblGrid>
              <a:tr h="238125">
                <a:tc gridSpan="3">
                  <a:txBody>
                    <a:bodyPr/>
                    <a:lstStyle/>
                    <a:p>
                      <a:pPr algn="l" fontAlgn="b"/>
                      <a:r>
                        <a:rPr lang="en-US" sz="1400" b="1" i="0" u="none" strike="noStrike">
                          <a:solidFill>
                            <a:srgbClr val="000000"/>
                          </a:solidFill>
                          <a:effectLst/>
                          <a:latin typeface="Calibri" panose="020F0502020204030204" pitchFamily="34" charset="0"/>
                        </a:rPr>
                        <a:t>Coils in MQXFA magnets</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619728199"/>
                  </a:ext>
                </a:extLst>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8014347"/>
                  </a:ext>
                </a:extLst>
              </a:tr>
              <a:tr h="2381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CLIQ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CLIQ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53704821"/>
                  </a:ext>
                </a:extLst>
              </a:tr>
              <a:tr h="190500">
                <a:tc>
                  <a:txBody>
                    <a:bodyPr/>
                    <a:lstStyle/>
                    <a:p>
                      <a:pPr algn="l" fontAlgn="b"/>
                      <a:r>
                        <a:rPr lang="en-US" sz="1100" b="1" i="0" u="none" strike="noStrike">
                          <a:solidFill>
                            <a:srgbClr val="000000"/>
                          </a:solidFill>
                          <a:effectLst/>
                          <a:latin typeface="Calibri" panose="020F0502020204030204" pitchFamily="34" charset="0"/>
                        </a:rPr>
                        <a:t>Magnet</a:t>
                      </a:r>
                    </a:p>
                  </a:txBody>
                  <a:tcPr marL="9525" marR="9525" marT="9525" marB="0" anchor="b">
                    <a:lnL>
                      <a:noFill/>
                    </a:lnL>
                    <a:lnR>
                      <a:noFill/>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98629042"/>
                  </a:ext>
                </a:extLst>
              </a:tr>
              <a:tr h="190500">
                <a:tc>
                  <a:txBody>
                    <a:bodyPr/>
                    <a:lstStyle/>
                    <a:p>
                      <a:pPr algn="l" fontAlgn="b"/>
                      <a:r>
                        <a:rPr lang="en-US" sz="1100" b="0" i="0" u="none" strike="noStrike">
                          <a:solidFill>
                            <a:srgbClr val="000000"/>
                          </a:solidFill>
                          <a:effectLst/>
                          <a:latin typeface="Calibri" panose="020F0502020204030204" pitchFamily="34" charset="0"/>
                        </a:rPr>
                        <a:t>MQXFA03</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35303282"/>
                  </a:ext>
                </a:extLst>
              </a:tr>
              <a:tr h="190500">
                <a:tc>
                  <a:txBody>
                    <a:bodyPr/>
                    <a:lstStyle/>
                    <a:p>
                      <a:pPr algn="l" fontAlgn="b"/>
                      <a:r>
                        <a:rPr lang="en-US" sz="1100" b="0" i="0" u="none" strike="noStrike">
                          <a:solidFill>
                            <a:srgbClr val="000000"/>
                          </a:solidFill>
                          <a:effectLst/>
                          <a:latin typeface="Calibri" panose="020F0502020204030204" pitchFamily="34" charset="0"/>
                        </a:rPr>
                        <a:t>MQXFA04</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294102421"/>
                  </a:ext>
                </a:extLst>
              </a:tr>
              <a:tr h="190500">
                <a:tc>
                  <a:txBody>
                    <a:bodyPr/>
                    <a:lstStyle/>
                    <a:p>
                      <a:pPr algn="l" fontAlgn="b"/>
                      <a:r>
                        <a:rPr lang="en-US" sz="1100" b="0" i="0" u="none" strike="noStrike">
                          <a:solidFill>
                            <a:srgbClr val="000000"/>
                          </a:solidFill>
                          <a:effectLst/>
                          <a:latin typeface="Calibri" panose="020F0502020204030204" pitchFamily="34" charset="0"/>
                        </a:rPr>
                        <a:t>MQXFA05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209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665644639"/>
                  </a:ext>
                </a:extLst>
              </a:tr>
              <a:tr h="190500">
                <a:tc>
                  <a:txBody>
                    <a:bodyPr/>
                    <a:lstStyle/>
                    <a:p>
                      <a:pPr algn="l" fontAlgn="b"/>
                      <a:r>
                        <a:rPr lang="en-US" sz="1100" b="0" i="0" u="none" strike="noStrike">
                          <a:solidFill>
                            <a:srgbClr val="000000"/>
                          </a:solidFill>
                          <a:effectLst/>
                          <a:latin typeface="Calibri" panose="020F0502020204030204" pitchFamily="34" charset="0"/>
                        </a:rPr>
                        <a:t>MQXFA06</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122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398036308"/>
                  </a:ext>
                </a:extLst>
              </a:tr>
              <a:tr h="190500">
                <a:tc>
                  <a:txBody>
                    <a:bodyPr/>
                    <a:lstStyle/>
                    <a:p>
                      <a:pPr algn="l" fontAlgn="b"/>
                      <a:r>
                        <a:rPr lang="en-US" sz="1100" b="0" i="0" u="none" strike="noStrike">
                          <a:solidFill>
                            <a:srgbClr val="FF0000"/>
                          </a:solidFill>
                          <a:effectLst/>
                          <a:latin typeface="Calibri" panose="020F0502020204030204" pitchFamily="34" charset="0"/>
                        </a:rPr>
                        <a:t>MQXFA07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a:solidFill>
                            <a:srgbClr val="FF0000"/>
                          </a:solidFill>
                          <a:effectLst/>
                          <a:latin typeface="Calibri" panose="020F0502020204030204" pitchFamily="34" charset="0"/>
                        </a:rPr>
                        <a:t>214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051474572"/>
                  </a:ext>
                </a:extLst>
              </a:tr>
              <a:tr h="190500">
                <a:tc>
                  <a:txBody>
                    <a:bodyPr/>
                    <a:lstStyle/>
                    <a:p>
                      <a:pPr algn="l" fontAlgn="b"/>
                      <a:r>
                        <a:rPr lang="en-US" sz="1100" b="0" i="0" u="none" strike="noStrike">
                          <a:solidFill>
                            <a:srgbClr val="000000"/>
                          </a:solidFill>
                          <a:effectLst/>
                          <a:latin typeface="Calibri" panose="020F0502020204030204" pitchFamily="34" charset="0"/>
                        </a:rPr>
                        <a:t>MQXFA07b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18900603"/>
                  </a:ext>
                </a:extLst>
              </a:tr>
              <a:tr h="190500">
                <a:tc>
                  <a:txBody>
                    <a:bodyPr/>
                    <a:lstStyle/>
                    <a:p>
                      <a:pPr algn="l" fontAlgn="b"/>
                      <a:r>
                        <a:rPr lang="en-US" sz="1100" b="0" i="0" u="none" strike="noStrike">
                          <a:solidFill>
                            <a:srgbClr val="FF0000"/>
                          </a:solidFill>
                          <a:effectLst/>
                          <a:latin typeface="Calibri" panose="020F0502020204030204" pitchFamily="34" charset="0"/>
                        </a:rPr>
                        <a:t>MQXFA08</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a:solidFill>
                            <a:srgbClr val="FF0000"/>
                          </a:solidFill>
                          <a:effectLst/>
                          <a:latin typeface="Calibri" panose="020F0502020204030204" pitchFamily="34" charset="0"/>
                        </a:rPr>
                        <a:t>213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26356835"/>
                  </a:ext>
                </a:extLst>
              </a:tr>
              <a:tr h="190500">
                <a:tc>
                  <a:txBody>
                    <a:bodyPr/>
                    <a:lstStyle/>
                    <a:p>
                      <a:pPr algn="l" fontAlgn="b"/>
                      <a:r>
                        <a:rPr lang="en-US" sz="1100" b="0" i="0" u="none" strike="noStrike">
                          <a:solidFill>
                            <a:srgbClr val="000000"/>
                          </a:solidFill>
                          <a:effectLst/>
                          <a:latin typeface="Calibri" panose="020F0502020204030204" pitchFamily="34" charset="0"/>
                        </a:rPr>
                        <a:t>MQXFA08b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262396092"/>
                  </a:ext>
                </a:extLst>
              </a:tr>
              <a:tr h="190500">
                <a:tc>
                  <a:txBody>
                    <a:bodyPr/>
                    <a:lstStyle/>
                    <a:p>
                      <a:pPr algn="l" fontAlgn="b"/>
                      <a:r>
                        <a:rPr lang="en-US" sz="1100" b="0" i="0" u="none" strike="noStrike">
                          <a:solidFill>
                            <a:srgbClr val="000000"/>
                          </a:solidFill>
                          <a:effectLst/>
                          <a:latin typeface="Calibri" panose="020F0502020204030204" pitchFamily="34" charset="0"/>
                        </a:rPr>
                        <a:t>MQXFA10</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132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8868014"/>
                  </a:ext>
                </a:extLst>
              </a:tr>
              <a:tr h="190500">
                <a:tc>
                  <a:txBody>
                    <a:bodyPr/>
                    <a:lstStyle/>
                    <a:p>
                      <a:pPr algn="l" fontAlgn="b"/>
                      <a:r>
                        <a:rPr lang="en-US" sz="1100" b="0" i="0" u="none" strike="noStrike">
                          <a:solidFill>
                            <a:srgbClr val="000000"/>
                          </a:solidFill>
                          <a:effectLst/>
                          <a:latin typeface="Calibri" panose="020F0502020204030204" pitchFamily="34" charset="0"/>
                        </a:rPr>
                        <a:t>MQXFA11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228674142"/>
                  </a:ext>
                </a:extLst>
              </a:tr>
              <a:tr h="190500">
                <a:tc>
                  <a:txBody>
                    <a:bodyPr/>
                    <a:lstStyle/>
                    <a:p>
                      <a:pPr algn="l" fontAlgn="b"/>
                      <a:r>
                        <a:rPr lang="en-US" sz="1100" b="0" i="0" u="none" strike="noStrike">
                          <a:solidFill>
                            <a:srgbClr val="FF0000"/>
                          </a:solidFill>
                          <a:effectLst/>
                          <a:latin typeface="Calibri" panose="020F0502020204030204" pitchFamily="34" charset="0"/>
                        </a:rPr>
                        <a:t>MQXFA13</a:t>
                      </a:r>
                    </a:p>
                  </a:txBody>
                  <a:tcPr marL="9525" marR="9525" marT="9525" marB="0" anchor="b">
                    <a:lnL>
                      <a:noFill/>
                    </a:lnL>
                    <a:lnR>
                      <a:noFill/>
                    </a:lnR>
                    <a:lnT>
                      <a:noFill/>
                    </a:lnT>
                    <a:lnB>
                      <a:noFill/>
                    </a:lnB>
                    <a:noFill/>
                  </a:tcPr>
                </a:tc>
                <a:tc>
                  <a:txBody>
                    <a:bodyPr/>
                    <a:lstStyle/>
                    <a:p>
                      <a:pPr algn="ctr" fontAlgn="b"/>
                      <a:r>
                        <a:rPr lang="en-US" sz="1100" b="1" i="0" u="none" strike="noStrike">
                          <a:solidFill>
                            <a:srgbClr val="FF0000"/>
                          </a:solidFill>
                          <a:effectLst/>
                          <a:latin typeface="Calibri" panose="020F0502020204030204" pitchFamily="34" charset="0"/>
                        </a:rPr>
                        <a:t>227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113146875"/>
                  </a:ext>
                </a:extLst>
              </a:tr>
              <a:tr h="190500">
                <a:tc>
                  <a:txBody>
                    <a:bodyPr/>
                    <a:lstStyle/>
                    <a:p>
                      <a:pPr algn="l" fontAlgn="b"/>
                      <a:r>
                        <a:rPr lang="en-US" sz="1100" b="0" i="0" u="none" strike="noStrike">
                          <a:solidFill>
                            <a:srgbClr val="000000"/>
                          </a:solidFill>
                          <a:effectLst/>
                          <a:latin typeface="Calibri" panose="020F0502020204030204" pitchFamily="34" charset="0"/>
                        </a:rPr>
                        <a:t>MQXFA14b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96248203"/>
                  </a:ext>
                </a:extLst>
              </a:tr>
              <a:tr h="190500">
                <a:tc>
                  <a:txBody>
                    <a:bodyPr/>
                    <a:lstStyle/>
                    <a:p>
                      <a:pPr algn="l" fontAlgn="b"/>
                      <a:r>
                        <a:rPr lang="en-US" sz="1100" b="0" i="0" u="none" strike="noStrike">
                          <a:solidFill>
                            <a:srgbClr val="000000"/>
                          </a:solidFill>
                          <a:effectLst/>
                          <a:latin typeface="Calibri" panose="020F0502020204030204" pitchFamily="34" charset="0"/>
                        </a:rPr>
                        <a:t>MQXFA15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233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843412796"/>
                  </a:ext>
                </a:extLst>
              </a:tr>
              <a:tr h="190500">
                <a:tc>
                  <a:txBody>
                    <a:bodyPr/>
                    <a:lstStyle/>
                    <a:p>
                      <a:pPr algn="l" fontAlgn="b"/>
                      <a:r>
                        <a:rPr lang="en-US" sz="1100" b="0" i="0" u="none" strike="noStrike">
                          <a:solidFill>
                            <a:srgbClr val="FF0000"/>
                          </a:solidFill>
                          <a:effectLst/>
                          <a:latin typeface="Calibri" panose="020F0502020204030204" pitchFamily="34" charset="0"/>
                        </a:rPr>
                        <a:t>MQXFA17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151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a:solidFill>
                            <a:srgbClr val="FF0000"/>
                          </a:solidFill>
                          <a:effectLst/>
                          <a:latin typeface="Calibri" panose="020F0502020204030204" pitchFamily="34" charset="0"/>
                        </a:rPr>
                        <a:t>239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401507585"/>
                  </a:ext>
                </a:extLst>
              </a:tr>
              <a:tr h="200025">
                <a:tc>
                  <a:txBody>
                    <a:bodyPr/>
                    <a:lstStyle/>
                    <a:p>
                      <a:pPr algn="l" fontAlgn="b"/>
                      <a:r>
                        <a:rPr lang="en-US" sz="1100" b="0" i="0" u="none" strike="noStrike">
                          <a:solidFill>
                            <a:srgbClr val="000000"/>
                          </a:solidFill>
                          <a:effectLst/>
                          <a:latin typeface="Calibri" panose="020F0502020204030204" pitchFamily="34" charset="0"/>
                        </a:rPr>
                        <a:t>MQXFA13b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150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141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05746418"/>
                  </a:ext>
                </a:extLst>
              </a:tr>
            </a:tbl>
          </a:graphicData>
        </a:graphic>
      </p:graphicFrame>
    </p:spTree>
    <p:extLst>
      <p:ext uri="{BB962C8B-B14F-4D97-AF65-F5344CB8AC3E}">
        <p14:creationId xmlns:p14="http://schemas.microsoft.com/office/powerpoint/2010/main" val="3009552181"/>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EF391-2BAD-45F4-B22E-736040720C99}">
  <ds:schemaRefs>
    <ds:schemaRef ds:uri="http://schemas.microsoft.com/office/infopath/2007/PartnerControls"/>
    <ds:schemaRef ds:uri="http://purl.org/dc/elements/1.1/"/>
    <ds:schemaRef ds:uri="http://schemas.microsoft.com/office/2006/metadata/properties"/>
    <ds:schemaRef ds:uri="8946e33d-fd2f-4ae4-8ee9-d90c129cdf9e"/>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72410</TotalTime>
  <Words>2369</Words>
  <Application>Microsoft Office PowerPoint</Application>
  <PresentationFormat>On-screen Show (4:3)</PresentationFormat>
  <Paragraphs>487</Paragraphs>
  <Slides>23</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Aptos</vt:lpstr>
      <vt:lpstr>Arial</vt:lpstr>
      <vt:lpstr>Calibri</vt:lpstr>
      <vt:lpstr>Liberation Sans</vt:lpstr>
      <vt:lpstr>Symbol</vt:lpstr>
      <vt:lpstr>Times New Roman</vt:lpstr>
      <vt:lpstr>Wingdings</vt:lpstr>
      <vt:lpstr>Thème Office</vt:lpstr>
      <vt:lpstr>2_Thème Office</vt:lpstr>
      <vt:lpstr>6_Thème Office</vt:lpstr>
      <vt:lpstr>MQXFA Fabrication Status &amp; Schedule</vt:lpstr>
      <vt:lpstr>Acknowledgement</vt:lpstr>
      <vt:lpstr>Outline</vt:lpstr>
      <vt:lpstr>MQXFA17 Analysis I</vt:lpstr>
      <vt:lpstr>MQXFA17 Analysis II</vt:lpstr>
      <vt:lpstr>Lessons Learned from MQXFA13/17 test &amp; analysis </vt:lpstr>
      <vt:lpstr>Preventive Actions</vt:lpstr>
      <vt:lpstr>Limiting Coils</vt:lpstr>
      <vt:lpstr>Coil Property Measurement &amp; Simulations</vt:lpstr>
      <vt:lpstr>Outline</vt:lpstr>
      <vt:lpstr>MQXFA Status Summary</vt:lpstr>
      <vt:lpstr>Coil Status</vt:lpstr>
      <vt:lpstr>Conductor Status</vt:lpstr>
      <vt:lpstr>Coil Parts</vt:lpstr>
      <vt:lpstr>MQXFA Structures and Assembly</vt:lpstr>
      <vt:lpstr>Plans and Schedule</vt:lpstr>
      <vt:lpstr>Magnet Tests</vt:lpstr>
      <vt:lpstr>MQXFA Summary</vt:lpstr>
      <vt:lpstr>Back up Slides</vt:lpstr>
      <vt:lpstr>MQXFA/B Design</vt:lpstr>
      <vt:lpstr>Low- quadrupole magnets from LHC to HL-LHC </vt:lpstr>
      <vt:lpstr>“Endurance” &amp; “Resilience” Demonstrations</vt:lpstr>
      <vt:lpstr>Lessons Learned from MQXFA07/08 test &amp; analysis </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Ambrosio x2297 12326N</cp:lastModifiedBy>
  <cp:revision>1660</cp:revision>
  <cp:lastPrinted>2019-12-23T22:56:49Z</cp:lastPrinted>
  <dcterms:created xsi:type="dcterms:W3CDTF">2016-03-23T12:58:39Z</dcterms:created>
  <dcterms:modified xsi:type="dcterms:W3CDTF">2024-10-03T22:40:49Z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