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10"/>
  </p:notesMasterIdLst>
  <p:handoutMasterIdLst>
    <p:handoutMasterId r:id="rId11"/>
  </p:handoutMasterIdLst>
  <p:sldIdLst>
    <p:sldId id="294" r:id="rId6"/>
    <p:sldId id="300" r:id="rId7"/>
    <p:sldId id="302" r:id="rId8"/>
    <p:sldId id="301" r:id="rId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27"/>
  </p:normalViewPr>
  <p:slideViewPr>
    <p:cSldViewPr snapToGrid="0" snapToObjects="1" showGuides="1">
      <p:cViewPr varScale="1">
        <p:scale>
          <a:sx n="66" d="100"/>
          <a:sy n="66" d="100"/>
        </p:scale>
        <p:origin x="48" y="39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10/3/24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10/3/24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10/3/24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Maddie Schoell | Status of Open USIs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ermipoint.fnal.gov/org/eshq/ASD/SitePages/Unreviewed-Safety-Issue-(USI)-Program.aspx?web=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tIns="45720" rIns="0" bIns="45720" anchor="t">
            <a:noAutofit/>
          </a:bodyPr>
          <a:lstStyle/>
          <a:p>
            <a:r>
              <a:rPr lang="en-US" sz="1600" dirty="0"/>
              <a:t>Maddie </a:t>
            </a:r>
            <a:r>
              <a:rPr lang="en-US" sz="1600" dirty="0" err="1"/>
              <a:t>Schoell</a:t>
            </a:r>
            <a:r>
              <a:rPr lang="en-US" sz="1600" dirty="0"/>
              <a:t>	</a:t>
            </a:r>
            <a:r>
              <a:rPr lang="en-US" sz="1600" dirty="0">
                <a:cs typeface="Helvetica"/>
              </a:rPr>
              <a:t> </a:t>
            </a:r>
            <a:endParaRPr lang="en-US" sz="1600" dirty="0"/>
          </a:p>
          <a:p>
            <a:r>
              <a:rPr lang="en-US" sz="1600" dirty="0"/>
              <a:t>3 October 2024</a:t>
            </a:r>
            <a:endParaRPr lang="en-US" sz="1600" dirty="0">
              <a:cs typeface="Helvetica"/>
            </a:endParaRPr>
          </a:p>
          <a:p>
            <a:r>
              <a:rPr lang="en-US" dirty="0"/>
              <a:t> </a:t>
            </a:r>
          </a:p>
        </p:txBody>
      </p:sp>
      <p:sp>
        <p:nvSpPr>
          <p:cNvPr id="3" name="Text Placeholder 2"/>
          <p:cNvSpPr>
            <a:spLocks noGrp="1"/>
          </p:cNvSpPr>
          <p:nvPr>
            <p:ph type="body" sz="quarter" idx="11"/>
          </p:nvPr>
        </p:nvSpPr>
        <p:spPr/>
        <p:txBody>
          <a:bodyPr>
            <a:noAutofit/>
          </a:bodyPr>
          <a:lstStyle/>
          <a:p>
            <a:r>
              <a:rPr lang="en-US" sz="1800" dirty="0"/>
              <a:t>Status of Open USIs</a:t>
            </a:r>
          </a:p>
        </p:txBody>
      </p:sp>
      <p:sp>
        <p:nvSpPr>
          <p:cNvPr id="8" name="TextBox 7">
            <a:extLst>
              <a:ext uri="{FF2B5EF4-FFF2-40B4-BE49-F238E27FC236}">
                <a16:creationId xmlns:a16="http://schemas.microsoft.com/office/drawing/2014/main" id="{5654EEFD-C3C2-47B0-B4D3-38BEB0522CE6}"/>
              </a:ext>
            </a:extLst>
          </p:cNvPr>
          <p:cNvSpPr txBox="1"/>
          <p:nvPr/>
        </p:nvSpPr>
        <p:spPr>
          <a:xfrm>
            <a:off x="835571" y="6136727"/>
            <a:ext cx="7482709"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Calibri"/>
              </a:rPr>
              <a:t>https://fermipoint.fnal.gov/org/eshq/ASD/SitePages/Unreviewed-Safety-Issue-(USI)-Program.aspx?web=1</a:t>
            </a:r>
          </a:p>
        </p:txBody>
      </p:sp>
      <p:sp>
        <p:nvSpPr>
          <p:cNvPr id="4" name="TextBox 3">
            <a:extLst>
              <a:ext uri="{FF2B5EF4-FFF2-40B4-BE49-F238E27FC236}">
                <a16:creationId xmlns:a16="http://schemas.microsoft.com/office/drawing/2014/main" id="{F0288827-CA6F-46FD-A8C9-B2834C3F39B6}"/>
              </a:ext>
            </a:extLst>
          </p:cNvPr>
          <p:cNvSpPr txBox="1"/>
          <p:nvPr/>
        </p:nvSpPr>
        <p:spPr>
          <a:xfrm>
            <a:off x="530116" y="5890391"/>
            <a:ext cx="808376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USI status is kept up-to-date on the </a:t>
            </a:r>
            <a:r>
              <a:rPr lang="en-US" sz="1400" dirty="0">
                <a:cs typeface="Calibri"/>
                <a:hlinkClick r:id="rId2"/>
              </a:rPr>
              <a:t>Accelerator Safety SharePoint – USI Program Page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All Open USIs</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10/3/24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488865890"/>
              </p:ext>
            </p:extLst>
          </p:nvPr>
        </p:nvGraphicFramePr>
        <p:xfrm>
          <a:off x="111760" y="459663"/>
          <a:ext cx="8985348" cy="5359161"/>
        </p:xfrm>
        <a:graphic>
          <a:graphicData uri="http://schemas.openxmlformats.org/drawingml/2006/table">
            <a:tbl>
              <a:tblPr firstRow="1" bandRow="1">
                <a:tableStyleId>{5C22544A-7EE6-4342-B048-85BDC9FD1C3A}</a:tableStyleId>
              </a:tblPr>
              <a:tblGrid>
                <a:gridCol w="2641686">
                  <a:extLst>
                    <a:ext uri="{9D8B030D-6E8A-4147-A177-3AD203B41FA5}">
                      <a16:colId xmlns:a16="http://schemas.microsoft.com/office/drawing/2014/main" val="1760957769"/>
                    </a:ext>
                  </a:extLst>
                </a:gridCol>
                <a:gridCol w="1197231">
                  <a:extLst>
                    <a:ext uri="{9D8B030D-6E8A-4147-A177-3AD203B41FA5}">
                      <a16:colId xmlns:a16="http://schemas.microsoft.com/office/drawing/2014/main" val="3440652701"/>
                    </a:ext>
                  </a:extLst>
                </a:gridCol>
                <a:gridCol w="3071446">
                  <a:extLst>
                    <a:ext uri="{9D8B030D-6E8A-4147-A177-3AD203B41FA5}">
                      <a16:colId xmlns:a16="http://schemas.microsoft.com/office/drawing/2014/main" val="2743035027"/>
                    </a:ext>
                  </a:extLst>
                </a:gridCol>
                <a:gridCol w="1324708">
                  <a:extLst>
                    <a:ext uri="{9D8B030D-6E8A-4147-A177-3AD203B41FA5}">
                      <a16:colId xmlns:a16="http://schemas.microsoft.com/office/drawing/2014/main" val="3096984730"/>
                    </a:ext>
                  </a:extLst>
                </a:gridCol>
                <a:gridCol w="750277">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POC </a:t>
                      </a:r>
                      <a:endParaRPr lang="en-US" b="0" i="0" dirty="0">
                        <a:effectLst/>
                      </a:endParaRPr>
                    </a:p>
                  </a:txBody>
                  <a:tcPr marT="22860" marB="22860"/>
                </a:tc>
                <a:tc>
                  <a:txBody>
                    <a:bodyPr/>
                    <a:lstStyle/>
                    <a:p>
                      <a:pPr algn="l" rtl="0" fontAlgn="base"/>
                      <a:r>
                        <a:rPr lang="en-US" sz="1100" b="0" i="0" dirty="0">
                          <a:effectLst/>
                          <a:latin typeface="Calibri"/>
                        </a:rPr>
                        <a:t>Current Status (received, reviewed, out for signature) </a:t>
                      </a:r>
                      <a:endParaRPr lang="en-US" b="0" i="0" dirty="0">
                        <a:effectLst/>
                        <a:latin typeface="Calibri"/>
                      </a:endParaRPr>
                    </a:p>
                  </a:txBody>
                  <a:tcPr marT="22860" marB="22860"/>
                </a:tc>
                <a:tc>
                  <a:txBody>
                    <a:bodyPr/>
                    <a:lstStyle/>
                    <a:p>
                      <a:pPr algn="l" rtl="0" fontAlgn="base"/>
                      <a:r>
                        <a:rPr lang="en-US" sz="1100" b="0" i="0" dirty="0">
                          <a:effectLst/>
                          <a:latin typeface="Calibri"/>
                        </a:rPr>
                        <a:t>Need before beam?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SAD/ASE Changes? </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BOO-20240507 Booster Collimator </a:t>
                      </a:r>
                      <a:endParaRPr lang="en-US" sz="1000" b="0" i="0" dirty="0">
                        <a:effectLst/>
                      </a:endParaRPr>
                    </a:p>
                  </a:txBody>
                  <a:tcPr marT="22860" marB="22860"/>
                </a:tc>
                <a:tc>
                  <a:txBody>
                    <a:bodyPr/>
                    <a:lstStyle/>
                    <a:p>
                      <a:pPr algn="l" rtl="0" fontAlgn="base"/>
                      <a:r>
                        <a:rPr lang="en-US" sz="1000" b="0" i="0" dirty="0">
                          <a:effectLst/>
                          <a:latin typeface="Calibri"/>
                        </a:rPr>
                        <a:t>Salah </a:t>
                      </a:r>
                      <a:r>
                        <a:rPr lang="en-US" sz="1000" b="0" i="0" dirty="0" err="1">
                          <a:effectLst/>
                          <a:latin typeface="Calibri"/>
                        </a:rPr>
                        <a:t>Chaurize</a:t>
                      </a:r>
                      <a:r>
                        <a:rPr lang="en-US" sz="1000" b="0" i="0" dirty="0">
                          <a:effectLst/>
                          <a:latin typeface="Calibri"/>
                        </a:rPr>
                        <a:t> </a:t>
                      </a:r>
                    </a:p>
                  </a:txBody>
                  <a:tcPr marT="22860" marB="22860"/>
                </a:tc>
                <a:tc>
                  <a:txBody>
                    <a:bodyPr/>
                    <a:lstStyle/>
                    <a:p>
                      <a:pPr algn="l" rtl="0" fontAlgn="base"/>
                      <a:r>
                        <a:rPr lang="en-US" sz="1000" b="0" i="0" dirty="0">
                          <a:solidFill>
                            <a:schemeClr val="accent3"/>
                          </a:solidFill>
                          <a:effectLst/>
                          <a:latin typeface="Calibri" panose="020F0502020204030204" pitchFamily="34" charset="0"/>
                        </a:rPr>
                        <a:t>Complete, approved RSI</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tc>
                  <a:txBody>
                    <a:bodyPr/>
                    <a:lstStyle/>
                    <a:p>
                      <a:pPr algn="l" rtl="0" fontAlgn="base"/>
                      <a:r>
                        <a:rPr lang="en-US" sz="1000" b="0" i="0" dirty="0">
                          <a:effectLst/>
                          <a:latin typeface="Calibri" panose="020F0502020204030204" pitchFamily="34" charset="0"/>
                        </a:rPr>
                        <a:t> no</a:t>
                      </a:r>
                    </a:p>
                  </a:txBody>
                  <a:tcPr marT="22860" marB="22860"/>
                </a:tc>
                <a:extLst>
                  <a:ext uri="{0D108BD9-81ED-4DB2-BD59-A6C34878D82A}">
                    <a16:rowId xmlns:a16="http://schemas.microsoft.com/office/drawing/2014/main" val="1013368568"/>
                  </a:ext>
                </a:extLst>
              </a:tr>
              <a:tr h="375549">
                <a:tc>
                  <a:txBody>
                    <a:bodyPr/>
                    <a:lstStyle/>
                    <a:p>
                      <a:pPr algn="l" rtl="0" fontAlgn="base"/>
                      <a:r>
                        <a:rPr lang="en-US" sz="1000" b="0" i="0" dirty="0">
                          <a:effectLst/>
                          <a:latin typeface="Calibri" panose="020F0502020204030204" pitchFamily="34" charset="0"/>
                        </a:rPr>
                        <a:t>8GeV-20240618 8 GeV Line Collimator </a:t>
                      </a:r>
                      <a:endParaRPr lang="en-US" sz="1000" b="0" i="0" dirty="0">
                        <a:effectLst/>
                      </a:endParaRPr>
                    </a:p>
                  </a:txBody>
                  <a:tcPr marT="22860" marB="22860"/>
                </a:tc>
                <a:tc>
                  <a:txBody>
                    <a:bodyPr/>
                    <a:lstStyle/>
                    <a:p>
                      <a:pPr algn="l" rtl="0" fontAlgn="base"/>
                      <a:r>
                        <a:rPr lang="en-US" sz="1000" b="0" i="0" dirty="0">
                          <a:effectLst/>
                          <a:latin typeface="Calibri" panose="020F0502020204030204" pitchFamily="34" charset="0"/>
                        </a:rPr>
                        <a:t>Kyle Hazelwood </a:t>
                      </a:r>
                      <a:endParaRPr lang="en-US" sz="1000" b="0" i="0" dirty="0">
                        <a:effectLst/>
                      </a:endParaRPr>
                    </a:p>
                    <a:p>
                      <a:pPr algn="l" rtl="0" fontAlgn="base"/>
                      <a:r>
                        <a:rPr lang="en-US" sz="1000" b="0" i="0" dirty="0">
                          <a:effectLst/>
                          <a:latin typeface="Calibri" panose="020F0502020204030204" pitchFamily="34" charset="0"/>
                        </a:rPr>
                        <a:t> </a:t>
                      </a:r>
                      <a:endParaRPr lang="en-US" sz="1000" b="0" i="0" dirty="0">
                        <a:effectLst/>
                      </a:endParaRPr>
                    </a:p>
                  </a:txBody>
                  <a:tcPr marT="22860" marB="22860"/>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solidFill>
                            <a:schemeClr val="accent3"/>
                          </a:solidFill>
                          <a:effectLst/>
                          <a:latin typeface="Calibri" panose="020F0502020204030204" pitchFamily="34" charset="0"/>
                        </a:rPr>
                        <a:t>Complete, approved RSI</a:t>
                      </a:r>
                    </a:p>
                    <a:p>
                      <a:pPr algn="l" rtl="0" fontAlgn="base"/>
                      <a:endParaRPr lang="en-US" sz="1000" b="0"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246010813"/>
                  </a:ext>
                </a:extLst>
              </a:tr>
              <a:tr h="375549">
                <a:tc>
                  <a:txBody>
                    <a:bodyPr/>
                    <a:lstStyle/>
                    <a:p>
                      <a:pPr algn="l" rtl="0" fontAlgn="base"/>
                      <a:r>
                        <a:rPr lang="it-IT" sz="1000" b="0" i="0" dirty="0">
                          <a:effectLst/>
                          <a:latin typeface="Calibri" panose="020F0502020204030204" pitchFamily="34" charset="0"/>
                        </a:rPr>
                        <a:t>MI-20240702 MI218 Sump Discharge Drilling </a:t>
                      </a:r>
                      <a:endParaRPr lang="it-IT" sz="1000" b="0" i="0" dirty="0">
                        <a:effectLst/>
                      </a:endParaRPr>
                    </a:p>
                  </a:txBody>
                  <a:tcPr marT="22860" marB="22860"/>
                </a:tc>
                <a:tc>
                  <a:txBody>
                    <a:bodyPr/>
                    <a:lstStyle/>
                    <a:p>
                      <a:pPr algn="l" rtl="0" fontAlgn="base"/>
                      <a:r>
                        <a:rPr lang="en-US" sz="1000" b="0" i="0" dirty="0">
                          <a:effectLst/>
                          <a:latin typeface="Calibri"/>
                        </a:rPr>
                        <a:t>Kyle Hazelwood </a:t>
                      </a:r>
                    </a:p>
                  </a:txBody>
                  <a:tcPr marT="22860" marB="22860"/>
                </a:tc>
                <a:tc>
                  <a:txBody>
                    <a:bodyPr/>
                    <a:lstStyle/>
                    <a:p>
                      <a:pPr algn="l" rtl="0" fontAlgn="base"/>
                      <a:r>
                        <a:rPr lang="en-US" sz="1000" b="0" i="0" dirty="0">
                          <a:effectLst/>
                          <a:latin typeface="Calibri" panose="020F0502020204030204" pitchFamily="34" charset="0"/>
                        </a:rPr>
                        <a:t>ESH RAD reviewing from shielding/MCI perspective</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71757425"/>
                  </a:ext>
                </a:extLst>
              </a:tr>
              <a:tr h="343562">
                <a:tc>
                  <a:txBody>
                    <a:bodyPr/>
                    <a:lstStyle/>
                    <a:p>
                      <a:pPr algn="l" rtl="0" fontAlgn="base"/>
                      <a:r>
                        <a:rPr lang="en-US" sz="1000" b="0" i="0" dirty="0">
                          <a:effectLst/>
                          <a:latin typeface="Calibri" panose="020F0502020204030204" pitchFamily="34" charset="0"/>
                        </a:rPr>
                        <a:t>ALL-20240723 T install  </a:t>
                      </a:r>
                    </a:p>
                  </a:txBody>
                  <a:tcPr marT="22860" marB="22860"/>
                </a:tc>
                <a:tc>
                  <a:txBody>
                    <a:bodyPr/>
                    <a:lstStyle/>
                    <a:p>
                      <a:pPr algn="l" rtl="0" fontAlgn="base"/>
                      <a:r>
                        <a:rPr lang="en-US" sz="1000" b="0" i="0" dirty="0">
                          <a:effectLst/>
                          <a:latin typeface="Calibri"/>
                        </a:rPr>
                        <a:t>Joel </a:t>
                      </a:r>
                      <a:r>
                        <a:rPr lang="en-US" sz="1000" b="0" i="0" dirty="0" err="1">
                          <a:effectLst/>
                          <a:latin typeface="Calibri"/>
                        </a:rPr>
                        <a:t>Fulgham</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 in progress</a:t>
                      </a:r>
                    </a:p>
                  </a:txBody>
                  <a:tcPr marT="22860" marB="22860"/>
                </a:tc>
                <a:tc>
                  <a:txBody>
                    <a:bodyPr/>
                    <a:lstStyle/>
                    <a:p>
                      <a:pPr algn="l" rtl="0" fontAlgn="base"/>
                      <a:r>
                        <a:rPr lang="en-US" sz="1000" b="0" i="0" dirty="0">
                          <a:effectLst/>
                          <a:latin typeface="Calibri" panose="020F0502020204030204" pitchFamily="34" charset="0"/>
                        </a:rPr>
                        <a:t> TBD</a:t>
                      </a:r>
                    </a:p>
                  </a:txBody>
                  <a:tcPr marT="22860" marB="22860"/>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087"/>
                          </a:solidFill>
                          <a:effectLst/>
                          <a:uLnTx/>
                          <a:uFillTx/>
                          <a:latin typeface="Calibri" panose="020F0502020204030204" pitchFamily="34" charset="0"/>
                          <a:ea typeface="+mn-ea"/>
                          <a:cs typeface="+mn-cs"/>
                        </a:rPr>
                        <a:t> TBD</a:t>
                      </a:r>
                    </a:p>
                  </a:txBody>
                  <a:tcPr marT="22860" marB="22860"/>
                </a:tc>
                <a:extLst>
                  <a:ext uri="{0D108BD9-81ED-4DB2-BD59-A6C34878D82A}">
                    <a16:rowId xmlns:a16="http://schemas.microsoft.com/office/drawing/2014/main" val="3928276404"/>
                  </a:ext>
                </a:extLst>
              </a:tr>
              <a:tr h="376077">
                <a:tc>
                  <a:txBody>
                    <a:bodyPr/>
                    <a:lstStyle/>
                    <a:p>
                      <a:pPr algn="l" rtl="0" fontAlgn="base"/>
                      <a:r>
                        <a:rPr lang="en-US" sz="1000" b="0" i="0" dirty="0">
                          <a:effectLst/>
                          <a:latin typeface="Calibri" panose="020F0502020204030204" pitchFamily="34" charset="0"/>
                        </a:rPr>
                        <a:t>TSA-20240724 Separate CMTS1 and PIP2IT from Global Reset  </a:t>
                      </a:r>
                    </a:p>
                  </a:txBody>
                  <a:tcPr marT="22860" marB="22860"/>
                </a:tc>
                <a:tc>
                  <a:txBody>
                    <a:bodyPr/>
                    <a:lstStyle/>
                    <a:p>
                      <a:pPr algn="l" rtl="0" fontAlgn="base"/>
                      <a:r>
                        <a:rPr lang="en-US" sz="1000" b="0" i="0" dirty="0">
                          <a:effectLst/>
                          <a:latin typeface="Calibri"/>
                        </a:rPr>
                        <a:t>Brian Hartsell </a:t>
                      </a:r>
                    </a:p>
                  </a:txBody>
                  <a:tcPr marT="22860" marB="22860"/>
                </a:tc>
                <a:tc>
                  <a:txBody>
                    <a:bodyPr/>
                    <a:lstStyle/>
                    <a:p>
                      <a:pPr algn="l" rtl="0" fontAlgn="base"/>
                      <a:r>
                        <a:rPr lang="en-US" sz="1000" b="0" i="0" dirty="0">
                          <a:effectLst/>
                          <a:latin typeface="Calibri" panose="020F0502020204030204" pitchFamily="34" charset="0"/>
                        </a:rPr>
                        <a:t>With SRSO for signature (complete when signed)</a:t>
                      </a:r>
                      <a:endParaRPr lang="en-US" sz="1000" b="0" i="0" dirty="0">
                        <a:effectLst/>
                      </a:endParaRP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tc>
                  <a:txBody>
                    <a:bodyPr/>
                    <a:lstStyle/>
                    <a:p>
                      <a:pPr algn="l" rtl="0" fontAlgn="base"/>
                      <a:r>
                        <a:rPr lang="en-US" sz="1000" b="0" i="0" dirty="0">
                          <a:effectLst/>
                          <a:latin typeface="Calibri" panose="020F0502020204030204" pitchFamily="34" charset="0"/>
                        </a:rPr>
                        <a:t> No</a:t>
                      </a:r>
                    </a:p>
                  </a:txBody>
                  <a:tcPr marT="22860" marB="22860"/>
                </a:tc>
                <a:extLst>
                  <a:ext uri="{0D108BD9-81ED-4DB2-BD59-A6C34878D82A}">
                    <a16:rowId xmlns:a16="http://schemas.microsoft.com/office/drawing/2014/main" val="1938556374"/>
                  </a:ext>
                </a:extLst>
              </a:tr>
              <a:tr h="375549">
                <a:tc>
                  <a:txBody>
                    <a:bodyPr/>
                    <a:lstStyle/>
                    <a:p>
                      <a:pPr algn="l" rtl="0" fontAlgn="base"/>
                      <a:r>
                        <a:rPr lang="en-US" sz="1000" b="0" i="0" dirty="0">
                          <a:effectLst/>
                          <a:latin typeface="Calibri" panose="020F0502020204030204" pitchFamily="34" charset="0"/>
                        </a:rPr>
                        <a:t>FAST-20240805 Drilling into Concrete Walls and Floor</a:t>
                      </a:r>
                      <a:endParaRPr lang="en-US" sz="1000" b="0" i="0" dirty="0">
                        <a:effectLst/>
                      </a:endParaRPr>
                    </a:p>
                  </a:txBody>
                  <a:tcPr marT="22860" marB="22860"/>
                </a:tc>
                <a:tc>
                  <a:txBody>
                    <a:bodyPr/>
                    <a:lstStyle/>
                    <a:p>
                      <a:pPr algn="l" rtl="0" fontAlgn="base"/>
                      <a:r>
                        <a:rPr lang="en-US" sz="1000" b="0" i="0" dirty="0">
                          <a:effectLst/>
                          <a:latin typeface="Calibri" panose="020F0502020204030204" pitchFamily="34" charset="0"/>
                        </a:rPr>
                        <a:t>Jamie Santucci </a:t>
                      </a:r>
                      <a:endParaRPr lang="en-US" sz="1000" b="0" i="0" dirty="0">
                        <a:effectLst/>
                      </a:endParaRPr>
                    </a:p>
                  </a:txBody>
                  <a:tcPr marT="22860" marB="22860"/>
                </a:tc>
                <a:tc>
                  <a:txBody>
                    <a:bodyPr/>
                    <a:lstStyle/>
                    <a:p>
                      <a:pPr algn="l" rtl="0" fontAlgn="base"/>
                      <a:r>
                        <a:rPr lang="en-US" sz="1000" b="0" i="0" dirty="0">
                          <a:effectLst/>
                          <a:latin typeface="Calibri" panose="020F0502020204030204" pitchFamily="34" charset="0"/>
                        </a:rPr>
                        <a:t> With SRSO for signature (</a:t>
                      </a:r>
                      <a:r>
                        <a:rPr lang="en-US" sz="1000" b="0" i="0">
                          <a:effectLst/>
                          <a:latin typeface="Calibri" panose="020F0502020204030204" pitchFamily="34" charset="0"/>
                        </a:rPr>
                        <a:t>complete when signed)</a:t>
                      </a:r>
                      <a:endParaRPr lang="en-US" sz="1000" b="0" i="0" dirty="0">
                        <a:effectLst/>
                        <a:highlight>
                          <a:srgbClr val="FFFF00"/>
                        </a:highlight>
                        <a:latin typeface="Calibri" panose="020F0502020204030204" pitchFamily="34" charset="0"/>
                      </a:endParaRP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 No</a:t>
                      </a:r>
                    </a:p>
                  </a:txBody>
                  <a:tcPr marT="22860" marB="22860"/>
                </a:tc>
                <a:extLst>
                  <a:ext uri="{0D108BD9-81ED-4DB2-BD59-A6C34878D82A}">
                    <a16:rowId xmlns:a16="http://schemas.microsoft.com/office/drawing/2014/main" val="1047930336"/>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0" i="0" dirty="0">
                          <a:effectLst/>
                          <a:latin typeface="Calibri"/>
                        </a:rPr>
                        <a:t>Tom </a:t>
                      </a:r>
                      <a:r>
                        <a:rPr lang="en-US" sz="1000" b="0" i="0" dirty="0" err="1">
                          <a:effectLst/>
                          <a:latin typeface="Calibri"/>
                        </a:rPr>
                        <a:t>Kobilarcik</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With SRSO for signature (then will need: Lab Director, FSO)</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0" i="0" dirty="0">
                          <a:effectLst/>
                          <a:latin typeface="Calibri"/>
                        </a:rPr>
                        <a:t>Evan Niner </a:t>
                      </a:r>
                    </a:p>
                  </a:txBody>
                  <a:tcPr marT="22860" marB="22860"/>
                </a:tc>
                <a:tc>
                  <a:txBody>
                    <a:bodyPr/>
                    <a:lstStyle/>
                    <a:p>
                      <a:pPr algn="l" rtl="0" fontAlgn="base"/>
                      <a:r>
                        <a:rPr lang="en-US" sz="1000" b="0" i="0" kern="1200" dirty="0">
                          <a:solidFill>
                            <a:schemeClr val="dk1"/>
                          </a:solidFill>
                          <a:effectLst/>
                          <a:latin typeface="+mn-lt"/>
                          <a:ea typeface="+mn-ea"/>
                          <a:cs typeface="+mn-cs"/>
                        </a:rPr>
                        <a:t>Ready to be sent to Lab Director</a:t>
                      </a:r>
                    </a:p>
                    <a:p>
                      <a:pPr algn="l" rtl="0" fontAlgn="base"/>
                      <a:r>
                        <a:rPr lang="en-US" sz="1000" b="0" i="0" kern="1200" dirty="0">
                          <a:solidFill>
                            <a:schemeClr val="dk1"/>
                          </a:solidFill>
                          <a:effectLst/>
                          <a:latin typeface="+mn-lt"/>
                          <a:ea typeface="+mn-ea"/>
                          <a:cs typeface="+mn-cs"/>
                        </a:rPr>
                        <a:t>Will then need FSO  </a:t>
                      </a:r>
                      <a:endParaRPr lang="en-US" sz="1000" b="0" i="0" dirty="0">
                        <a:effectLst/>
                        <a:latin typeface="Calibri" panose="020F0502020204030204" pitchFamily="34" charset="0"/>
                      </a:endParaRPr>
                    </a:p>
                  </a:txBody>
                  <a:tcPr marT="22860" marB="22860"/>
                </a:tc>
                <a:tc>
                  <a:txBody>
                    <a:bodyPr/>
                    <a:lstStyle/>
                    <a:p>
                      <a:pPr algn="l" rtl="0" fontAlgn="base"/>
                      <a:r>
                        <a:rPr lang="en-US" sz="800" b="0" i="0" dirty="0">
                          <a:effectLst/>
                          <a:latin typeface="Calibri"/>
                        </a:rPr>
                        <a:t>No for </a:t>
                      </a:r>
                      <a:r>
                        <a:rPr lang="en-US" sz="800" b="0" i="0" dirty="0" err="1">
                          <a:effectLst/>
                          <a:latin typeface="Calibri"/>
                        </a:rPr>
                        <a:t>MCenter</a:t>
                      </a:r>
                      <a:r>
                        <a:rPr lang="en-US" sz="800" b="0" i="0" dirty="0">
                          <a:effectLst/>
                          <a:latin typeface="Calibri"/>
                        </a:rPr>
                        <a:t> in general, </a:t>
                      </a:r>
                    </a:p>
                    <a:p>
                      <a:pPr algn="l" rtl="0" fontAlgn="base"/>
                      <a:r>
                        <a:rPr lang="en-US" sz="800" b="0" i="0" dirty="0">
                          <a:effectLst/>
                          <a:latin typeface="Calibri"/>
                        </a:rPr>
                        <a:t>Yes before beam for JGG/</a:t>
                      </a:r>
                      <a:r>
                        <a:rPr lang="en-US" sz="800" b="0" i="0" dirty="0" err="1">
                          <a:effectLst/>
                          <a:latin typeface="Calibri"/>
                        </a:rPr>
                        <a:t>ArCS</a:t>
                      </a:r>
                      <a:r>
                        <a:rPr lang="en-US" sz="8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92505090"/>
                  </a:ext>
                </a:extLst>
              </a:tr>
              <a:tr h="153511">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dirty="0">
                          <a:solidFill>
                            <a:srgbClr val="003087"/>
                          </a:solidFill>
                          <a:effectLst/>
                          <a:latin typeface="inherit"/>
                        </a:rPr>
                        <a:t>M-20240816 </a:t>
                      </a:r>
                      <a:r>
                        <a:rPr lang="en-US" sz="1000" dirty="0" err="1">
                          <a:solidFill>
                            <a:srgbClr val="003087"/>
                          </a:solidFill>
                          <a:effectLst/>
                          <a:latin typeface="inherit"/>
                        </a:rPr>
                        <a:t>MTest</a:t>
                      </a:r>
                      <a:r>
                        <a:rPr lang="en-US" sz="1000" dirty="0">
                          <a:solidFill>
                            <a:srgbClr val="003087"/>
                          </a:solidFill>
                          <a:effectLst/>
                          <a:latin typeface="inherit"/>
                        </a:rPr>
                        <a:t> Critical Device Power Supply Replacement </a:t>
                      </a:r>
                      <a:endParaRPr lang="en-US" sz="1000" dirty="0">
                        <a:solidFill>
                          <a:srgbClr val="003087"/>
                        </a:solidFill>
                        <a:effectLst/>
                        <a:latin typeface="Calibri" panose="020F0502020204030204" pitchFamily="34" charset="0"/>
                      </a:endParaRPr>
                    </a:p>
                    <a:p>
                      <a:pPr fontAlgn="base"/>
                      <a:endParaRPr lang="en-US" sz="1000" dirty="0">
                        <a:solidFill>
                          <a:srgbClr val="003087"/>
                        </a:solidFill>
                        <a:effectLst/>
                        <a:latin typeface="Calibri" panose="020F0502020204030204" pitchFamily="34" charset="0"/>
                      </a:endParaRP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solidFill>
                            <a:schemeClr val="accent3"/>
                          </a:solidFill>
                          <a:effectLst/>
                          <a:latin typeface="Calibri" panose="020F0502020204030204" pitchFamily="34" charset="0"/>
                        </a:rPr>
                        <a:t>Complete, approved RSI</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895313599"/>
                  </a:ext>
                </a:extLst>
              </a:tr>
              <a:tr h="275274">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dirty="0">
                          <a:solidFill>
                            <a:srgbClr val="003087"/>
                          </a:solidFill>
                          <a:effectLst/>
                          <a:latin typeface="inherit"/>
                        </a:rPr>
                        <a:t>M-20240816_2  </a:t>
                      </a:r>
                      <a:r>
                        <a:rPr lang="en-US" sz="1000" dirty="0" err="1">
                          <a:solidFill>
                            <a:srgbClr val="003087"/>
                          </a:solidFill>
                          <a:effectLst/>
                          <a:latin typeface="inherit"/>
                        </a:rPr>
                        <a:t>MCenter</a:t>
                      </a:r>
                      <a:r>
                        <a:rPr lang="en-US" sz="1000" dirty="0">
                          <a:solidFill>
                            <a:srgbClr val="003087"/>
                          </a:solidFill>
                          <a:effectLst/>
                          <a:latin typeface="inherit"/>
                        </a:rPr>
                        <a:t> Critical Device Power Supply Replacement </a:t>
                      </a:r>
                      <a:endParaRPr lang="en-US" sz="1000" dirty="0">
                        <a:solidFill>
                          <a:srgbClr val="003087"/>
                        </a:solidFill>
                        <a:effectLst/>
                        <a:latin typeface="Calibri" panose="020F0502020204030204" pitchFamily="34" charset="0"/>
                      </a:endParaRPr>
                    </a:p>
                    <a:p>
                      <a:pPr fontAlgn="base"/>
                      <a:endParaRPr lang="en-US" sz="1000" dirty="0">
                        <a:solidFill>
                          <a:srgbClr val="003087"/>
                        </a:solidFill>
                        <a:effectLst/>
                        <a:latin typeface="Calibri" panose="020F0502020204030204" pitchFamily="34" charset="0"/>
                      </a:endParaRP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solidFill>
                            <a:schemeClr val="accent3"/>
                          </a:solidFill>
                          <a:effectLst/>
                          <a:latin typeface="Calibri" panose="020F0502020204030204" pitchFamily="34" charset="0"/>
                        </a:rPr>
                        <a:t>Complete, approved RSI</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434559538"/>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effectLst/>
                          <a:latin typeface="Calibri" panose="020F0502020204030204" pitchFamily="34" charset="0"/>
                        </a:rPr>
                        <a:t>With  CSO (will then need Lab Director, FSO)</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r h="275274">
                <a:tc>
                  <a:txBody>
                    <a:bodyPr/>
                    <a:lstStyle/>
                    <a:p>
                      <a:pPr fontAlgn="base"/>
                      <a:r>
                        <a:rPr lang="en-US" sz="1000" dirty="0">
                          <a:solidFill>
                            <a:srgbClr val="003087"/>
                          </a:solidFill>
                          <a:effectLst/>
                          <a:latin typeface="Calibri" panose="020F0502020204030204" pitchFamily="34" charset="0"/>
                        </a:rPr>
                        <a:t>8GeV-20240925 8 GeV Berm Excavation and Pipe Installation</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effectLst/>
                          <a:latin typeface="Calibri" panose="020F0502020204030204" pitchFamily="34" charset="0"/>
                        </a:rPr>
                        <a:t>Evaluation out for review, Level 2 Event Response</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3987970524"/>
                  </a:ext>
                </a:extLst>
              </a:tr>
            </a:tbl>
          </a:graphicData>
        </a:graphic>
      </p:graphicFrame>
    </p:spTree>
    <p:extLst>
      <p:ext uri="{BB962C8B-B14F-4D97-AF65-F5344CB8AC3E}">
        <p14:creationId xmlns:p14="http://schemas.microsoft.com/office/powerpoint/2010/main" val="201089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10/3/24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41832876"/>
              </p:ext>
            </p:extLst>
          </p:nvPr>
        </p:nvGraphicFramePr>
        <p:xfrm>
          <a:off x="111760" y="459663"/>
          <a:ext cx="8809990" cy="4627509"/>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BOO-20240507 Booster Collimator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Installation of the booster collimator in preparation for future PIP-II needs. Installation does not affect current beam parameters or Credited Controls. New Shielding Assessment Addendum under review with SARP for 835/ALARA considerations.</a:t>
                      </a:r>
                    </a:p>
                    <a:p>
                      <a:pPr algn="l" rtl="0" fontAlgn="base"/>
                      <a:r>
                        <a:rPr lang="en-US" sz="1000" b="1" i="0" dirty="0">
                          <a:effectLst/>
                          <a:latin typeface="Calibri" panose="020F0502020204030204" pitchFamily="34" charset="0"/>
                        </a:rPr>
                        <a:t>SAD/ASE Revision: </a:t>
                      </a:r>
                      <a:r>
                        <a:rPr lang="en-US" sz="1000" b="0" i="0" dirty="0">
                          <a:effectLst/>
                          <a:latin typeface="Calibri" panose="020F0502020204030204" pitchFamily="34" charset="0"/>
                        </a:rPr>
                        <a:t>S03.C04 Booster, no ASE update. RSI acts as addendum until Chapter opened for revision</a:t>
                      </a:r>
                    </a:p>
                    <a:p>
                      <a:pPr algn="l" rtl="0" fontAlgn="base"/>
                      <a:r>
                        <a:rPr lang="en-US" sz="1000" b="1" i="0" dirty="0">
                          <a:effectLst/>
                          <a:latin typeface="Calibri" panose="020F0502020204030204" pitchFamily="34" charset="0"/>
                        </a:rPr>
                        <a:t>Review needed: </a:t>
                      </a:r>
                      <a:r>
                        <a:rPr lang="en-US" sz="1000" b="0" i="0" dirty="0">
                          <a:effectLst/>
                          <a:latin typeface="Calibri" panose="020F0502020204030204" pitchFamily="34" charset="0"/>
                        </a:rPr>
                        <a:t>Only ORC, no IRR/ARR required. ARR Determination Form being routed for signatures.</a:t>
                      </a:r>
                      <a:endParaRPr lang="en-US" sz="1000" b="1"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panose="020F0502020204030204" pitchFamily="34" charset="0"/>
                        </a:rPr>
                        <a:t> Yes / received</a:t>
                      </a:r>
                    </a:p>
                  </a:txBody>
                  <a:tcPr marT="22860" marB="22860"/>
                </a:tc>
                <a:tc>
                  <a:txBody>
                    <a:bodyPr/>
                    <a:lstStyle/>
                    <a:p>
                      <a:pPr algn="l" rtl="0" fontAlgn="base"/>
                      <a:r>
                        <a:rPr lang="en-US" sz="1000" b="0" i="0" dirty="0">
                          <a:effectLst/>
                          <a:latin typeface="Calibri" panose="020F0502020204030204" pitchFamily="34" charset="0"/>
                        </a:rPr>
                        <a:t> no</a:t>
                      </a:r>
                    </a:p>
                  </a:txBody>
                  <a:tcPr marT="22860" marB="22860"/>
                </a:tc>
                <a:extLst>
                  <a:ext uri="{0D108BD9-81ED-4DB2-BD59-A6C34878D82A}">
                    <a16:rowId xmlns:a16="http://schemas.microsoft.com/office/drawing/2014/main" val="1013368568"/>
                  </a:ext>
                </a:extLst>
              </a:tr>
              <a:tr h="375549">
                <a:tc>
                  <a:txBody>
                    <a:bodyPr/>
                    <a:lstStyle/>
                    <a:p>
                      <a:pPr algn="l" rtl="0" fontAlgn="base"/>
                      <a:r>
                        <a:rPr lang="en-US" sz="1000" b="0" i="0" dirty="0">
                          <a:effectLst/>
                          <a:latin typeface="Calibri" panose="020F0502020204030204" pitchFamily="34" charset="0"/>
                        </a:rPr>
                        <a:t>8GeV-20240618 8 GeV Line Collimator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Installation of the 8 GeV Line collimator in preparation for future PIP-II needs. Installation does not affect current beam parameters or Credited Controls. New Shielding Assessment Addendum under review with ESH/RAD for 835/ALARA consideration. SARP Review not required.</a:t>
                      </a:r>
                    </a:p>
                    <a:p>
                      <a:pPr algn="l" rtl="0" fontAlgn="base"/>
                      <a:r>
                        <a:rPr lang="en-US" sz="1000" b="1" i="0" dirty="0">
                          <a:effectLst/>
                          <a:latin typeface="Calibri" panose="020F0502020204030204" pitchFamily="34" charset="0"/>
                        </a:rPr>
                        <a:t>SAD/ASE Revision: </a:t>
                      </a:r>
                      <a:r>
                        <a:rPr lang="en-US" sz="1000" b="0" i="0" dirty="0">
                          <a:effectLst/>
                          <a:latin typeface="Calibri" panose="020F0502020204030204" pitchFamily="34" charset="0"/>
                        </a:rPr>
                        <a:t>S03.C05 8 GeV Line, no ASE update. RSI acts as addendum until Chapter opened for revision</a:t>
                      </a:r>
                    </a:p>
                    <a:p>
                      <a:pPr algn="l" rtl="0" fontAlgn="base"/>
                      <a:r>
                        <a:rPr lang="en-US" sz="1000" b="1" i="0" dirty="0">
                          <a:effectLst/>
                          <a:latin typeface="Calibri" panose="020F0502020204030204" pitchFamily="34" charset="0"/>
                        </a:rPr>
                        <a:t>Review needed: </a:t>
                      </a:r>
                      <a:r>
                        <a:rPr lang="en-US" sz="1000" b="0" i="0" dirty="0">
                          <a:effectLst/>
                          <a:latin typeface="Calibri" panose="020F0502020204030204" pitchFamily="34" charset="0"/>
                        </a:rPr>
                        <a:t>Only ORC, no IRR/ARR required. ARR Determination Form being routed for signatures.</a:t>
                      </a:r>
                      <a:endParaRPr lang="en-US" sz="1000" b="1"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panose="020F0502020204030204" pitchFamily="34" charset="0"/>
                        </a:rPr>
                        <a:t>Yes / received</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246010813"/>
                  </a:ext>
                </a:extLst>
              </a:tr>
              <a:tr h="375549">
                <a:tc>
                  <a:txBody>
                    <a:bodyPr/>
                    <a:lstStyle/>
                    <a:p>
                      <a:pPr algn="l" rtl="0" fontAlgn="base"/>
                      <a:r>
                        <a:rPr lang="it-IT" sz="1000" b="0" i="0" dirty="0">
                          <a:effectLst/>
                          <a:latin typeface="Calibri" panose="020F0502020204030204" pitchFamily="34" charset="0"/>
                        </a:rPr>
                        <a:t>MI-20240702 MI218 Sump Discharge Drilling </a:t>
                      </a:r>
                      <a:endParaRPr lang="it-IT" sz="1000" b="0" i="0" dirty="0">
                        <a:effectLst/>
                      </a:endParaRPr>
                    </a:p>
                  </a:txBody>
                  <a:tcPr marT="22860" marB="22860"/>
                </a:tc>
                <a:tc>
                  <a:txBody>
                    <a:bodyPr/>
                    <a:lstStyle/>
                    <a:p>
                      <a:pPr algn="l" rtl="0" fontAlgn="base"/>
                      <a:r>
                        <a:rPr lang="en-US" sz="1000" b="0" i="0" dirty="0">
                          <a:effectLst/>
                          <a:latin typeface="Calibri" panose="020F0502020204030204" pitchFamily="34" charset="0"/>
                        </a:rPr>
                        <a:t>TBD – under review by ESH/RAD to confirm no impact to Credited Controls. Initial analysis shows no change to SAD/ASE needed</a:t>
                      </a:r>
                    </a:p>
                  </a:txBody>
                  <a:tcPr marT="22860" marB="22860"/>
                </a:tc>
                <a:tc>
                  <a:txBody>
                    <a:bodyPr/>
                    <a:lstStyle/>
                    <a:p>
                      <a:pPr algn="l" rtl="0" fontAlgn="base"/>
                      <a:endParaRPr lang="en-US" sz="1000" b="0" i="0" dirty="0">
                        <a:effectLst/>
                        <a:latin typeface="Calibri" panose="020F0502020204030204" pitchFamily="34" charset="0"/>
                      </a:endParaRPr>
                    </a:p>
                  </a:txBody>
                  <a:tcPr marT="22860" marB="22860"/>
                </a:tc>
                <a:tc>
                  <a:txBody>
                    <a:bodyPr/>
                    <a:lstStyle/>
                    <a:p>
                      <a:pPr algn="l" rtl="0" fontAlgn="base"/>
                      <a:endParaRPr lang="en-US" sz="1000" b="0" i="0" dirty="0">
                        <a:effectLst/>
                        <a:latin typeface="Calibri" panose="020F0502020204030204" pitchFamily="34" charset="0"/>
                      </a:endParaRPr>
                    </a:p>
                  </a:txBody>
                  <a:tcPr marT="22860" marB="22860"/>
                </a:tc>
                <a:extLst>
                  <a:ext uri="{0D108BD9-81ED-4DB2-BD59-A6C34878D82A}">
                    <a16:rowId xmlns:a16="http://schemas.microsoft.com/office/drawing/2014/main" val="71757425"/>
                  </a:ext>
                </a:extLst>
              </a:tr>
              <a:tr h="375549">
                <a:tc>
                  <a:txBody>
                    <a:bodyPr/>
                    <a:lstStyle/>
                    <a:p>
                      <a:pPr algn="l" rtl="0" fontAlgn="base"/>
                      <a:r>
                        <a:rPr lang="en-US" sz="1000" b="0" i="0" dirty="0">
                          <a:effectLst/>
                          <a:latin typeface="Calibri" panose="020F0502020204030204" pitchFamily="34" charset="0"/>
                        </a:rPr>
                        <a:t>FAST-20240805 Drilling into Concrete Walls and Floor</a:t>
                      </a:r>
                      <a:endParaRPr lang="en-US" sz="1000" b="0" i="0" dirty="0">
                        <a:effectLst/>
                      </a:endParaRPr>
                    </a:p>
                  </a:txBody>
                  <a:tcPr marT="22860" marB="22860"/>
                </a:tc>
                <a:tc>
                  <a:txBody>
                    <a:bodyPr/>
                    <a:lstStyle/>
                    <a:p>
                      <a:pPr algn="l" rtl="0" fontAlgn="base"/>
                      <a:r>
                        <a:rPr lang="en-US" sz="1000" b="0" i="0" dirty="0">
                          <a:effectLst/>
                          <a:latin typeface="Calibri" panose="020F0502020204030204" pitchFamily="34" charset="0"/>
                        </a:rPr>
                        <a:t>TBD – awaiting evaluation form and review by ESH/RAD to confirm no impact to Credited Controls. Initial analysis shows no change to SAD/ASE needed</a:t>
                      </a:r>
                    </a:p>
                  </a:txBody>
                  <a:tcPr marT="22860" marB="22860"/>
                </a:tc>
                <a:tc>
                  <a:txBody>
                    <a:bodyPr/>
                    <a:lstStyle/>
                    <a:p>
                      <a:pPr algn="l" rtl="0" fontAlgn="base"/>
                      <a:endParaRPr lang="en-US" sz="1000" b="0" i="0" dirty="0">
                        <a:effectLst/>
                        <a:latin typeface="Calibri" panose="020F0502020204030204" pitchFamily="34" charset="0"/>
                      </a:endParaRPr>
                    </a:p>
                  </a:txBody>
                  <a:tcPr marT="22860" marB="22860"/>
                </a:tc>
                <a:tc>
                  <a:txBody>
                    <a:bodyPr/>
                    <a:lstStyle/>
                    <a:p>
                      <a:pPr algn="l" rtl="0" fontAlgn="base"/>
                      <a:endParaRPr lang="en-US" sz="1000" b="0" i="0" dirty="0">
                        <a:effectLst/>
                        <a:latin typeface="Calibri" panose="020F0502020204030204" pitchFamily="34" charset="0"/>
                      </a:endParaRPr>
                    </a:p>
                  </a:txBody>
                  <a:tcPr marT="22860" marB="22860"/>
                </a:tc>
                <a:extLst>
                  <a:ext uri="{0D108BD9-81ED-4DB2-BD59-A6C34878D82A}">
                    <a16:rowId xmlns:a16="http://schemas.microsoft.com/office/drawing/2014/main" val="1047930336"/>
                  </a:ext>
                </a:extLst>
              </a:tr>
              <a:tr h="375549">
                <a:tc>
                  <a:txBody>
                    <a:bodyPr/>
                    <a:lstStyle/>
                    <a:p>
                      <a:pPr algn="l" rtl="0" fontAlgn="base"/>
                      <a:r>
                        <a:rPr lang="en-US" sz="1000" b="0" i="0" dirty="0">
                          <a:effectLst/>
                        </a:rPr>
                        <a:t>8GeV-20240925 8 GeV Excavation and Pipe Installation</a:t>
                      </a:r>
                    </a:p>
                  </a:txBody>
                  <a:tcPr marT="22860" marB="22860"/>
                </a:tc>
                <a:tc>
                  <a:txBody>
                    <a:bodyPr/>
                    <a:lstStyle/>
                    <a:p>
                      <a:pPr algn="l" rtl="0" fontAlgn="base"/>
                      <a:r>
                        <a:rPr lang="en-US" sz="1000" b="0" i="0" dirty="0">
                          <a:effectLst/>
                          <a:latin typeface="Calibri" panose="020F0502020204030204" pitchFamily="34" charset="0"/>
                        </a:rPr>
                        <a:t>TBD – evaluation form in progress as well as Level 2 Event Response to identify gaps that led to pipes being installed into the 8 GeV berm Credited soil without ESH or AD awareness/approval</a:t>
                      </a:r>
                    </a:p>
                  </a:txBody>
                  <a:tcPr marT="22860" marB="22860"/>
                </a:tc>
                <a:tc>
                  <a:txBody>
                    <a:bodyPr/>
                    <a:lstStyle/>
                    <a:p>
                      <a:pPr algn="l" rtl="0" fontAlgn="base"/>
                      <a:endParaRPr lang="en-US" sz="1000" b="0" i="0" dirty="0">
                        <a:effectLst/>
                        <a:latin typeface="Calibri" panose="020F0502020204030204" pitchFamily="34" charset="0"/>
                      </a:endParaRPr>
                    </a:p>
                  </a:txBody>
                  <a:tcPr marT="22860" marB="22860"/>
                </a:tc>
                <a:tc>
                  <a:txBody>
                    <a:bodyPr/>
                    <a:lstStyle/>
                    <a:p>
                      <a:pPr algn="l" rtl="0" fontAlgn="base"/>
                      <a:endParaRPr lang="en-US" sz="1000" b="0" i="0" dirty="0">
                        <a:effectLst/>
                        <a:latin typeface="Calibri" panose="020F0502020204030204" pitchFamily="34" charset="0"/>
                      </a:endParaRPr>
                    </a:p>
                  </a:txBody>
                  <a:tcPr marT="22860" marB="22860"/>
                </a:tc>
                <a:extLst>
                  <a:ext uri="{0D108BD9-81ED-4DB2-BD59-A6C34878D82A}">
                    <a16:rowId xmlns:a16="http://schemas.microsoft.com/office/drawing/2014/main" val="1530828203"/>
                  </a:ext>
                </a:extLst>
              </a:tr>
            </a:tbl>
          </a:graphicData>
        </a:graphic>
      </p:graphicFrame>
    </p:spTree>
    <p:extLst>
      <p:ext uri="{BB962C8B-B14F-4D97-AF65-F5344CB8AC3E}">
        <p14:creationId xmlns:p14="http://schemas.microsoft.com/office/powerpoint/2010/main" val="19370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10/3/24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43318620"/>
              </p:ext>
            </p:extLst>
          </p:nvPr>
        </p:nvGraphicFramePr>
        <p:xfrm>
          <a:off x="111760" y="459663"/>
          <a:ext cx="8809990" cy="3901440"/>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Change the magnet which is monitored by the repetition rate limiter to a magnet further upstream. Update the SAD &amp; ASE to remove specifying which magnet is monitored, as the repetition rate itself is the Credited Control and it’s safety function does not depend on the specific magnet. The magnet will be specified in the OAD.</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S03.C09 P1 P2 Beamline,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xx</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experiment in MC7 that will introduce cryogens to the area, which will require new ODH Credited Controls. No change to the beamline. Credited Controls will be applicable once cryo is introduced, in the meantime MCenter beam can be delivered to other experiments with the ODH system locked off.</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S04.C03 Meson Experimental,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Experiment ORC.</a:t>
                      </a:r>
                    </a:p>
                  </a:txBody>
                  <a:tcPr marT="22860" marB="22860"/>
                </a:tc>
                <a:tc>
                  <a:txBody>
                    <a:bodyPr/>
                    <a:lstStyle/>
                    <a:p>
                      <a:pPr algn="l" rtl="0" fontAlgn="base"/>
                      <a:r>
                        <a:rPr lang="en-US" sz="8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92505090"/>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MCIs performed for the Switchyard P3 Beamline, Meson, and Neutrino to be within the Public Area Basis. Will require 2 new Credited Controls: both fencing for the Neutrino Muon beamline.</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S03.C12 P3 Beamline, S03.C13 Meson, S03.C14 Neutrino,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none – MCI currently under SRSO review</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bl>
          </a:graphicData>
        </a:graphic>
      </p:graphicFrame>
      <p:sp>
        <p:nvSpPr>
          <p:cNvPr id="9" name="TextBox 8">
            <a:extLst>
              <a:ext uri="{FF2B5EF4-FFF2-40B4-BE49-F238E27FC236}">
                <a16:creationId xmlns:a16="http://schemas.microsoft.com/office/drawing/2014/main" id="{295407F9-576A-AC9F-E8A2-BCDF5EFE6453}"/>
              </a:ext>
            </a:extLst>
          </p:cNvPr>
          <p:cNvSpPr txBox="1"/>
          <p:nvPr/>
        </p:nvSpPr>
        <p:spPr>
          <a:xfrm>
            <a:off x="349811" y="4666467"/>
            <a:ext cx="8623702" cy="1569660"/>
          </a:xfrm>
          <a:prstGeom prst="rect">
            <a:avLst/>
          </a:prstGeom>
          <a:noFill/>
        </p:spPr>
        <p:txBody>
          <a:bodyPr wrap="square" rtlCol="0">
            <a:spAutoFit/>
          </a:bodyPr>
          <a:lstStyle/>
          <a:p>
            <a:r>
              <a:rPr lang="en-US" sz="2000" dirty="0">
                <a:solidFill>
                  <a:schemeClr val="accent4"/>
                </a:solidFill>
              </a:rPr>
              <a:t>All of these USIs will be submitted to Lab Director together as one “package” for SAD Rev 30 ASE A.1 Rev 18 </a:t>
            </a:r>
          </a:p>
          <a:p>
            <a:endParaRPr lang="en-US" sz="2000" dirty="0">
              <a:solidFill>
                <a:schemeClr val="accent4"/>
              </a:solidFill>
            </a:endParaRPr>
          </a:p>
          <a:p>
            <a:pPr algn="ctr"/>
            <a:r>
              <a:rPr lang="en-US" sz="1800" i="1" dirty="0">
                <a:solidFill>
                  <a:schemeClr val="accent4"/>
                </a:solidFill>
              </a:rPr>
              <a:t>M-20240723 ready for Lab Director, other two are still going through internal signature process. Once all three are ready for Lab Director, will send together with SAD &amp; ASE.</a:t>
            </a:r>
          </a:p>
        </p:txBody>
      </p:sp>
      <p:sp>
        <p:nvSpPr>
          <p:cNvPr id="2" name="Rectangle: Rounded Corners 1">
            <a:extLst>
              <a:ext uri="{FF2B5EF4-FFF2-40B4-BE49-F238E27FC236}">
                <a16:creationId xmlns:a16="http://schemas.microsoft.com/office/drawing/2014/main" id="{25A2A21A-B6BD-9909-9855-0FE38A398D82}"/>
              </a:ext>
            </a:extLst>
          </p:cNvPr>
          <p:cNvSpPr/>
          <p:nvPr/>
        </p:nvSpPr>
        <p:spPr>
          <a:xfrm>
            <a:off x="-14453" y="472440"/>
            <a:ext cx="9097108" cy="392893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88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5" ma:contentTypeDescription="Create a new document." ma:contentTypeScope="" ma:versionID="c173e0ba13ebaf8c8a1118b66d06b47c">
  <xsd:schema xmlns:xsd="http://www.w3.org/2001/XMLSchema" xmlns:xs="http://www.w3.org/2001/XMLSchema" xmlns:p="http://schemas.microsoft.com/office/2006/metadata/properties" xmlns:ns2="c8a0c449-bc3f-4023-b6f3-9ae146c0e873" xmlns:ns3="ea507627-4d5f-4363-8732-6d518adc749c" targetNamespace="http://schemas.microsoft.com/office/2006/metadata/properties" ma:root="true" ma:fieldsID="487c099c7994ee6a800a51941d7ffc4d" ns2:_="" ns3:_="">
    <xsd:import namespace="c8a0c449-bc3f-4023-b6f3-9ae146c0e873"/>
    <xsd:import namespace="ea507627-4d5f-4363-8732-6d518adc74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Comments" minOccurs="0"/>
                <xsd:element ref="ns3:HOLD_x0020_for_x0020_edits_x0020_from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507627-4d5f-4363-8732-6d518adc749c" elementFormDefault="qualified">
    <xsd:import namespace="http://schemas.microsoft.com/office/2006/documentManagement/types"/>
    <xsd:import namespace="http://schemas.microsoft.com/office/infopath/2007/PartnerControls"/>
    <xsd:element name="Comments" ma:index="13" nillable="true" ma:displayName="Comments" ma:internalName="Comments">
      <xsd:simpleType>
        <xsd:restriction base="dms:Text">
          <xsd:maxLength value="255"/>
        </xsd:restriction>
      </xsd:simpleType>
    </xsd:element>
    <xsd:element name="HOLD_x0020_for_x0020_edits_x0020_from_x003a_" ma:index="14" nillable="true" ma:displayName="HOLD for edits from:" ma:list="UserInfo" ma:SharePointGroup="0" ma:internalName="HOLD_x0020_for_x0020_edits_x0020_from_x003a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ea507627-4d5f-4363-8732-6d518adc749c" xsi:nil="true"/>
    <HOLD_x0020_for_x0020_edits_x0020_from_x003a_ xmlns="ea507627-4d5f-4363-8732-6d518adc749c">
      <UserInfo>
        <DisplayName/>
        <AccountId xsi:nil="true"/>
        <AccountType/>
      </UserInfo>
    </HOLD_x0020_for_x0020_edits_x0020_from_x003a_>
    <_dlc_DocId xmlns="c8a0c449-bc3f-4023-b6f3-9ae146c0e873">MKRZARSQM56R-1466480915-4217</_dlc_DocId>
    <_dlc_DocIdUrl xmlns="c8a0c449-bc3f-4023-b6f3-9ae146c0e873">
      <Url>https://fermipoint.fnal.gov/org/eshq/ASD/_layouts/15/DocIdRedir.aspx?ID=MKRZARSQM56R-1466480915-4217</Url>
      <Description>MKRZARSQM56R-1466480915-4217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77C8B-50DE-4BF5-BE64-3ED3BAFF908E}">
  <ds:schemaRefs>
    <ds:schemaRef ds:uri="http://schemas.microsoft.com/sharepoint/events"/>
  </ds:schemaRefs>
</ds:datastoreItem>
</file>

<file path=customXml/itemProps2.xml><?xml version="1.0" encoding="utf-8"?>
<ds:datastoreItem xmlns:ds="http://schemas.openxmlformats.org/officeDocument/2006/customXml" ds:itemID="{AA0CCDBC-E193-4FA3-A49C-C84741CD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16DE4-7577-4AA1-82CB-33E5C8487CF0}">
  <ds:schemaRefs>
    <ds:schemaRef ds:uri="http://schemas.microsoft.com/office/2006/metadata/properties"/>
    <ds:schemaRef ds:uri="http://purl.org/dc/terms/"/>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c8a0c449-bc3f-4023-b6f3-9ae146c0e873"/>
    <ds:schemaRef ds:uri="http://www.w3.org/XML/1998/namespace"/>
    <ds:schemaRef ds:uri="http://purl.org/dc/dcmitype/"/>
  </ds:schemaRefs>
</ds:datastoreItem>
</file>

<file path=customXml/itemProps4.xml><?xml version="1.0" encoding="utf-8"?>
<ds:datastoreItem xmlns:ds="http://schemas.openxmlformats.org/officeDocument/2006/customXml" ds:itemID="{3BC691B1-EF7C-46C9-9F9E-878421B9DF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FNAL_PowerPoint_4x3_103023</Template>
  <TotalTime>1807</TotalTime>
  <Words>1016</Words>
  <Application>Microsoft Office PowerPoint</Application>
  <PresentationFormat>On-screen Show (4:3)</PresentationFormat>
  <Paragraphs>133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Helvetica</vt:lpstr>
      <vt:lpstr>inherit</vt:lpstr>
      <vt:lpstr>Fermilab_PPT_090815</vt:lpstr>
      <vt:lpstr>PowerPoint Presentation</vt:lpstr>
      <vt:lpstr>All Open USIs</vt:lpstr>
      <vt:lpstr>Open USIs – Lab Director/FSO Approval Needed</vt:lpstr>
      <vt:lpstr>Open USIs – Lab Director/FSO Approval Needed</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Schoell</cp:lastModifiedBy>
  <cp:revision>13</cp:revision>
  <cp:lastPrinted>2014-01-20T19:40:21Z</cp:lastPrinted>
  <dcterms:created xsi:type="dcterms:W3CDTF">2024-05-14T13:12:15Z</dcterms:created>
  <dcterms:modified xsi:type="dcterms:W3CDTF">2024-10-03T20:39:55Z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49a312fa-e092-4427-9f92-93d71fb97a81</vt:lpwstr>
  </property>
</Properties>
</file>