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3"/>
  </p:notesMasterIdLst>
  <p:sldIdLst>
    <p:sldId id="476" r:id="rId2"/>
    <p:sldId id="375" r:id="rId3"/>
    <p:sldId id="376" r:id="rId4"/>
    <p:sldId id="372" r:id="rId5"/>
    <p:sldId id="373" r:id="rId6"/>
    <p:sldId id="455" r:id="rId7"/>
    <p:sldId id="438" r:id="rId8"/>
    <p:sldId id="261" r:id="rId9"/>
    <p:sldId id="415" r:id="rId10"/>
    <p:sldId id="418" r:id="rId11"/>
    <p:sldId id="419" r:id="rId12"/>
    <p:sldId id="457" r:id="rId13"/>
    <p:sldId id="459" r:id="rId14"/>
    <p:sldId id="445" r:id="rId15"/>
    <p:sldId id="421" r:id="rId16"/>
    <p:sldId id="298" r:id="rId17"/>
    <p:sldId id="422" r:id="rId18"/>
    <p:sldId id="423" r:id="rId19"/>
    <p:sldId id="460" r:id="rId20"/>
    <p:sldId id="437" r:id="rId21"/>
    <p:sldId id="424" r:id="rId22"/>
    <p:sldId id="461" r:id="rId23"/>
    <p:sldId id="426" r:id="rId24"/>
    <p:sldId id="427" r:id="rId25"/>
    <p:sldId id="462" r:id="rId26"/>
    <p:sldId id="463" r:id="rId27"/>
    <p:sldId id="428" r:id="rId28"/>
    <p:sldId id="468" r:id="rId29"/>
    <p:sldId id="471" r:id="rId30"/>
    <p:sldId id="474" r:id="rId31"/>
    <p:sldId id="469" r:id="rId32"/>
    <p:sldId id="444" r:id="rId33"/>
    <p:sldId id="260" r:id="rId34"/>
    <p:sldId id="449" r:id="rId35"/>
    <p:sldId id="429" r:id="rId36"/>
    <p:sldId id="396" r:id="rId37"/>
    <p:sldId id="456" r:id="rId38"/>
    <p:sldId id="262" r:id="rId39"/>
    <p:sldId id="417" r:id="rId40"/>
    <p:sldId id="435" r:id="rId41"/>
    <p:sldId id="458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FBA0DE-F63E-4126-B6E4-7E382ECBDC03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CB05F9-A135-4813-8639-52343DAB0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416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C016D5-9116-43D8-B876-28E64D28636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511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C016D5-9116-43D8-B876-28E64D28636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62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C016D5-9116-43D8-B876-28E64D28636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992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C016D5-9116-43D8-B876-28E64D28636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089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C016D5-9116-43D8-B876-28E64D28636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308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C016D5-9116-43D8-B876-28E64D28636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0818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C016D5-9116-43D8-B876-28E64D28636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505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54D1B-77B3-A05F-6130-FF1B5A6102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E71256-47E0-7C66-0E94-C3A3AFE502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E2DE2-4A89-CF01-87B8-17BF273D7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2ABE8-57DA-900C-8156-333798028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Travis Olson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A9125-246F-E1F6-6D7E-344AFF5E0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C299A-BB59-4A22-9131-E0335B10F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005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AE80B-3191-611F-BD8E-B81E9B340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CC0F3B-B4E4-EBBE-6CC8-9BA140B095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1804E2-5355-02E9-0E04-493400161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B50C0-F8B3-A206-BE38-822D6DBD3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Travis Olson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AD2940-F786-96BE-F6A3-DF5333CED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C299A-BB59-4A22-9131-E0335B10F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986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B4ADDC-F492-F90C-6BC3-27EB49C0B9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65C079-F7C7-C264-BD84-ECF60DDCE2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3D2F1C-FF47-986F-5850-610EE05EE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F1DAE-B118-DC72-A5FB-F46CB74C3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Travis Olson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774877-6577-D947-21EA-FF3CAF11F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C299A-BB59-4A22-9131-E0335B10F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339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6D32D-E9DA-7C19-7C4A-8092E2EE9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BAC60-6A35-06C9-C99B-E2D8A5618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C0D728-497C-9A14-82C6-9F29C9611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E5513-B041-1CED-7AB2-834D2423F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Travis Olson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4ABD1A-5F56-064E-4C15-42007796E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C299A-BB59-4A22-9131-E0335B10F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094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2BD2C-7BB9-784A-BA50-9FA4D6194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D6170F-6535-B4DA-50D7-126D49370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707C5-BE27-3B97-3C36-E3123C605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D0AB31-F898-B79E-2980-EFE2A4D71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Travis Olson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C2B22-50C4-3018-1DF4-9A1DA420A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C299A-BB59-4A22-9131-E0335B10F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928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83CE7-F8DA-11C1-13EC-4245201C8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EF410-84C7-6EB1-2196-6C28308D7B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21D71E-D4ED-8B62-F8A3-7A2457F927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52563B-EA86-6F9A-CA53-B86832601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6D0E8-09AC-3CA9-805B-644FD46CE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Travis Olson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D8BDB1-B4BC-C6C0-63C6-9345F69F1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C299A-BB59-4A22-9131-E0335B10F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781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3FA6E-9BE2-6222-9C70-D949565FD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E47698-3862-6D71-FD73-F8E4586E3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B8D8A6-FB60-7BC5-2FDC-66FD664DA8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F7D8D6-1658-493E-086E-21AA6CF5F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B526BE-3049-94AC-54CB-A619033BF5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EC8BAD-F3A8-6508-6301-CA03928E9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36E79C-2BBA-64BB-9ECF-9A307E206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Travis Olson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49A2A7-F331-E69A-77B4-E20E97D84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C299A-BB59-4A22-9131-E0335B10F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980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47C47-B78F-CEFE-7C60-B595FB470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499675-66FE-0E68-43FC-240FEC168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8997F2-28C9-8704-216D-05BF3828B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Travis Olson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3D653A-6566-2D8B-F978-804B623BF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C299A-BB59-4A22-9131-E0335B10F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851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A4BAF5-784A-FEFB-B6B1-93BF8C845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826EAF-C6C5-2FA5-93BF-55263E5B3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Travis Olson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7D5F39-968B-E96F-00CF-6E5A94B23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C299A-BB59-4A22-9131-E0335B10F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375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7BB0B-0494-4122-041A-720187469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02100-288E-34A0-8B16-70D8A4496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DCA1E1-76E8-6557-AE34-303D5BCC8B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7721C1-7AB6-EBB7-1C80-70E3F1E53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A0EC41-5A39-3938-FAA5-16BFAD7E8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Travis Olson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5EAD1-5775-07B0-43FF-399EB05C6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C299A-BB59-4A22-9131-E0335B10F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676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364DA-FB79-E2AA-6659-D0632F285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FE8047-B9CA-1470-C0A5-02782CF59C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0E4C14-9F96-3530-9D2B-9B2226E078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C62CE3-B7BC-70F6-FCE6-A966EA743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460AF-9139-1C99-EE1C-8249F7C66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Travis Olson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867659-EA8C-AF8C-27AB-B077BE6AF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C299A-BB59-4A22-9131-E0335B10F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91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67AB82-9C5B-9EAB-BD27-6CF3C3994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3FE80B-5A87-EC48-90E0-59FED4D4A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AFA7E-902B-B72E-7D55-8943FF43EC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10/17/2024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F3A91-9BAC-FB94-4DDF-CE6921D644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Travis Olson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ED82C8-B8B8-F409-737A-5E2A0716A5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FC299A-BB59-4A22-9131-E0335B10F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65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3" Type="http://schemas.openxmlformats.org/officeDocument/2006/relationships/image" Target="../media/image39.png"/><Relationship Id="rId7" Type="http://schemas.openxmlformats.org/officeDocument/2006/relationships/image" Target="../media/image300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png"/><Relationship Id="rId5" Type="http://schemas.openxmlformats.org/officeDocument/2006/relationships/image" Target="../media/image280.png"/><Relationship Id="rId4" Type="http://schemas.openxmlformats.org/officeDocument/2006/relationships/image" Target="../media/image27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0.png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9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7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0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84CDA-7542-07F2-FD6A-0C95F6DC59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40492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solidFill>
                  <a:schemeClr val="tx2">
                    <a:lumMod val="90000"/>
                    <a:lumOff val="10000"/>
                  </a:schemeClr>
                </a:solidFill>
                <a:cs typeface="Calibri Light"/>
              </a:rPr>
              <a:t>Measurement of </a:t>
            </a:r>
            <a:br>
              <a:rPr lang="en-US" sz="6000" b="1" dirty="0">
                <a:solidFill>
                  <a:schemeClr val="tx2">
                    <a:lumMod val="90000"/>
                    <a:lumOff val="10000"/>
                  </a:schemeClr>
                </a:solidFill>
                <a:cs typeface="Calibri Light"/>
              </a:rPr>
            </a:br>
            <a:r>
              <a:rPr lang="el-GR" sz="6000" b="1" dirty="0">
                <a:solidFill>
                  <a:schemeClr val="tx2">
                    <a:lumMod val="90000"/>
                    <a:lumOff val="10000"/>
                  </a:schemeClr>
                </a:solidFill>
                <a:cs typeface="Calibri Light"/>
              </a:rPr>
              <a:t>ν</a:t>
            </a:r>
            <a:r>
              <a:rPr lang="el-GR" sz="6000" b="1" baseline="-25000" dirty="0">
                <a:solidFill>
                  <a:schemeClr val="tx2">
                    <a:lumMod val="90000"/>
                    <a:lumOff val="10000"/>
                  </a:schemeClr>
                </a:solidFill>
                <a:cs typeface="Calibri Light"/>
              </a:rPr>
              <a:t>µ</a:t>
            </a:r>
            <a:r>
              <a:rPr lang="en-US" sz="6000" b="1" baseline="-25000" dirty="0">
                <a:solidFill>
                  <a:schemeClr val="tx2">
                    <a:lumMod val="90000"/>
                    <a:lumOff val="10000"/>
                  </a:schemeClr>
                </a:solidFill>
                <a:cs typeface="Calibri Light"/>
              </a:rPr>
              <a:t> </a:t>
            </a:r>
            <a:r>
              <a:rPr lang="en-US" sz="6000" b="1" dirty="0">
                <a:solidFill>
                  <a:schemeClr val="tx2">
                    <a:lumMod val="90000"/>
                    <a:lumOff val="10000"/>
                  </a:schemeClr>
                </a:solidFill>
                <a:cs typeface="Calibri Light"/>
              </a:rPr>
              <a:t>CC inclusive cross section and estimation of </a:t>
            </a:r>
            <a:br>
              <a:rPr lang="en-US" sz="6000" b="1" dirty="0">
                <a:solidFill>
                  <a:schemeClr val="tx2">
                    <a:lumMod val="90000"/>
                    <a:lumOff val="10000"/>
                  </a:schemeClr>
                </a:solidFill>
                <a:cs typeface="Calibri Light"/>
              </a:rPr>
            </a:br>
            <a:r>
              <a:rPr lang="en-US" sz="6000" b="1" dirty="0">
                <a:solidFill>
                  <a:schemeClr val="tx2">
                    <a:lumMod val="90000"/>
                    <a:lumOff val="10000"/>
                  </a:schemeClr>
                </a:solidFill>
                <a:cs typeface="Calibri Light"/>
              </a:rPr>
              <a:t>2-particle 2-hole contribution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6B1678-3305-459E-91FE-462E983644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12339"/>
            <a:ext cx="9144000" cy="1655762"/>
          </a:xfrm>
        </p:spPr>
        <p:txBody>
          <a:bodyPr/>
          <a:lstStyle/>
          <a:p>
            <a:r>
              <a:rPr lang="en-US" b="1" dirty="0"/>
              <a:t>Travis Olson</a:t>
            </a:r>
          </a:p>
          <a:p>
            <a:r>
              <a:rPr lang="en-US" b="1" dirty="0"/>
              <a:t>University of Houston</a:t>
            </a:r>
          </a:p>
          <a:p>
            <a:r>
              <a:rPr lang="en-US" b="1" dirty="0"/>
              <a:t>For the </a:t>
            </a:r>
            <a:r>
              <a:rPr lang="en-US" b="1" dirty="0" err="1"/>
              <a:t>NOvA</a:t>
            </a:r>
            <a:r>
              <a:rPr lang="en-US" b="1" dirty="0"/>
              <a:t> collaboration</a:t>
            </a:r>
          </a:p>
          <a:p>
            <a:endParaRPr lang="en-US" b="1" dirty="0"/>
          </a:p>
        </p:txBody>
      </p:sp>
      <p:pic>
        <p:nvPicPr>
          <p:cNvPr id="4" name="Picture 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CEF4AD74-D185-CE39-02BF-0640DAF0A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254" y="4032190"/>
            <a:ext cx="2778251" cy="2147280"/>
          </a:xfrm>
          <a:prstGeom prst="rect">
            <a:avLst/>
          </a:prstGeom>
        </p:spPr>
      </p:pic>
      <p:pic>
        <p:nvPicPr>
          <p:cNvPr id="5" name="Picture 4" descr="A red and white logo&#10;&#10;Description automatically generated">
            <a:extLst>
              <a:ext uri="{FF2B5EF4-FFF2-40B4-BE49-F238E27FC236}">
                <a16:creationId xmlns:a16="http://schemas.microsoft.com/office/drawing/2014/main" id="{F6C51F86-4084-24BC-9EBF-0BCEDE68D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9261" y="4286642"/>
            <a:ext cx="1628739" cy="16383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2C2027-F7C8-76C6-45EE-7A253B5A81D6}"/>
              </a:ext>
            </a:extLst>
          </p:cNvPr>
          <p:cNvSpPr txBox="1"/>
          <p:nvPr/>
        </p:nvSpPr>
        <p:spPr>
          <a:xfrm>
            <a:off x="5193792" y="3595475"/>
            <a:ext cx="1956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arxiv</a:t>
            </a:r>
            <a:r>
              <a:rPr lang="en-US" dirty="0"/>
              <a:t>: 2410.05526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D82627-4A53-B78C-8D5B-335703CAE098}"/>
              </a:ext>
            </a:extLst>
          </p:cNvPr>
          <p:cNvSpPr txBox="1"/>
          <p:nvPr/>
        </p:nvSpPr>
        <p:spPr>
          <a:xfrm>
            <a:off x="4005485" y="4017207"/>
            <a:ext cx="4525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Complementary analysis </a:t>
            </a:r>
            <a:r>
              <a:rPr lang="en-US" dirty="0" err="1"/>
              <a:t>arxiv</a:t>
            </a:r>
            <a:r>
              <a:rPr lang="en-US" dirty="0"/>
              <a:t>: 2410.10222</a:t>
            </a:r>
          </a:p>
        </p:txBody>
      </p:sp>
    </p:spTree>
    <p:extLst>
      <p:ext uri="{BB962C8B-B14F-4D97-AF65-F5344CB8AC3E}">
        <p14:creationId xmlns:p14="http://schemas.microsoft.com/office/powerpoint/2010/main" val="1945276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93C4D-F266-4732-A15C-3712A6DE4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92" y="10597"/>
            <a:ext cx="7399176" cy="1325563"/>
          </a:xfrm>
        </p:spPr>
        <p:txBody>
          <a:bodyPr/>
          <a:lstStyle/>
          <a:p>
            <a:r>
              <a:rPr lang="en-US" b="1" dirty="0"/>
              <a:t>Background events in sample:</a:t>
            </a:r>
          </a:p>
        </p:txBody>
      </p:sp>
      <p:pic>
        <p:nvPicPr>
          <p:cNvPr id="11" name="Content Placeholder 10" descr="Chart, histogram&#10;&#10;Description automatically generated">
            <a:extLst>
              <a:ext uri="{FF2B5EF4-FFF2-40B4-BE49-F238E27FC236}">
                <a16:creationId xmlns:a16="http://schemas.microsoft.com/office/drawing/2014/main" id="{4FF921F7-547C-444A-94C6-5903B962CD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044" y="3221310"/>
            <a:ext cx="4702632" cy="3189141"/>
          </a:xfrm>
        </p:spPr>
      </p:pic>
      <p:pic>
        <p:nvPicPr>
          <p:cNvPr id="13" name="Picture 12" descr="Chart, histogram&#10;&#10;Description automatically generated">
            <a:extLst>
              <a:ext uri="{FF2B5EF4-FFF2-40B4-BE49-F238E27FC236}">
                <a16:creationId xmlns:a16="http://schemas.microsoft.com/office/drawing/2014/main" id="{3AFC2C6E-F909-440F-A71A-3003FDDB2B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342" y="28149"/>
            <a:ext cx="4702629" cy="3189140"/>
          </a:xfrm>
          <a:prstGeom prst="rect">
            <a:avLst/>
          </a:prstGeom>
        </p:spPr>
      </p:pic>
      <p:graphicFrame>
        <p:nvGraphicFramePr>
          <p:cNvPr id="16" name="Table 16">
            <a:extLst>
              <a:ext uri="{FF2B5EF4-FFF2-40B4-BE49-F238E27FC236}">
                <a16:creationId xmlns:a16="http://schemas.microsoft.com/office/drawing/2014/main" id="{6F253801-BE6D-4146-9661-35E2F6E9098B}"/>
              </a:ext>
            </a:extLst>
          </p:cNvPr>
          <p:cNvGraphicFramePr>
            <a:graphicFrameLocks noGrp="1"/>
          </p:cNvGraphicFramePr>
          <p:nvPr/>
        </p:nvGraphicFramePr>
        <p:xfrm>
          <a:off x="1446137" y="1722824"/>
          <a:ext cx="5471475" cy="38224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15441">
                  <a:extLst>
                    <a:ext uri="{9D8B030D-6E8A-4147-A177-3AD203B41FA5}">
                      <a16:colId xmlns:a16="http://schemas.microsoft.com/office/drawing/2014/main" val="1270583077"/>
                    </a:ext>
                  </a:extLst>
                </a:gridCol>
                <a:gridCol w="2656034">
                  <a:extLst>
                    <a:ext uri="{9D8B030D-6E8A-4147-A177-3AD203B41FA5}">
                      <a16:colId xmlns:a16="http://schemas.microsoft.com/office/drawing/2014/main" val="1030065555"/>
                    </a:ext>
                  </a:extLst>
                </a:gridCol>
              </a:tblGrid>
              <a:tr h="477805">
                <a:tc>
                  <a:txBody>
                    <a:bodyPr/>
                    <a:lstStyle/>
                    <a:p>
                      <a:r>
                        <a:rPr lang="en-US" dirty="0"/>
                        <a:t>Process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Event fraction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224959"/>
                  </a:ext>
                </a:extLst>
              </a:tr>
              <a:tr h="477805">
                <a:tc>
                  <a:txBody>
                    <a:bodyPr/>
                    <a:lstStyle/>
                    <a:p>
                      <a:r>
                        <a:rPr lang="en-US" dirty="0"/>
                        <a:t>Signal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91.8%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9538342"/>
                  </a:ext>
                </a:extLst>
              </a:tr>
              <a:tr h="477805">
                <a:tc>
                  <a:txBody>
                    <a:bodyPr/>
                    <a:lstStyle/>
                    <a:p>
                      <a:r>
                        <a:rPr lang="en-US" dirty="0"/>
                        <a:t>Total background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00FF"/>
                          </a:highlight>
                        </a:rPr>
                        <a:t>8.2%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4210724"/>
                  </a:ext>
                </a:extLst>
              </a:tr>
              <a:tr h="477805"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00FF00"/>
                          </a:highlight>
                        </a:rPr>
                        <a:t>Outside phase space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9616570"/>
                  </a:ext>
                </a:extLst>
              </a:tr>
              <a:tr h="4778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highlight>
                            <a:srgbClr val="00FF00"/>
                          </a:highlight>
                        </a:rPr>
                        <a:t>Non-fiducial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2525677"/>
                  </a:ext>
                </a:extLst>
              </a:tr>
              <a:tr h="477805"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CC Anti-neutrino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7871868"/>
                  </a:ext>
                </a:extLst>
              </a:tr>
              <a:tr h="477805"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Neutral 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1800420"/>
                  </a:ext>
                </a:extLst>
              </a:tr>
              <a:tr h="477805"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Electron neutrino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662263"/>
                  </a:ext>
                </a:extLst>
              </a:tr>
            </a:tbl>
          </a:graphicData>
        </a:graphic>
      </p:graphicFrame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0A50F1A-E3F1-4CE4-8860-C57DC7012C50}"/>
              </a:ext>
            </a:extLst>
          </p:cNvPr>
          <p:cNvCxnSpPr>
            <a:cxnSpLocks/>
          </p:cNvCxnSpPr>
          <p:nvPr/>
        </p:nvCxnSpPr>
        <p:spPr>
          <a:xfrm>
            <a:off x="7270044" y="5373511"/>
            <a:ext cx="1117600" cy="496711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178E266-58FA-4E08-A4BC-4B0D0464C011}"/>
              </a:ext>
            </a:extLst>
          </p:cNvPr>
          <p:cNvCxnSpPr>
            <a:cxnSpLocks/>
          </p:cNvCxnSpPr>
          <p:nvPr/>
        </p:nvCxnSpPr>
        <p:spPr>
          <a:xfrm>
            <a:off x="7489366" y="2026028"/>
            <a:ext cx="1404468" cy="568610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284E0E2E-8601-EB1F-9C8B-285971A7487B}"/>
              </a:ext>
            </a:extLst>
          </p:cNvPr>
          <p:cNvSpPr/>
          <p:nvPr/>
        </p:nvSpPr>
        <p:spPr>
          <a:xfrm>
            <a:off x="8610600" y="46409"/>
            <a:ext cx="1820174" cy="254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B89DD5-7D99-9D3A-DD78-1AA03A23408D}"/>
              </a:ext>
            </a:extLst>
          </p:cNvPr>
          <p:cNvSpPr/>
          <p:nvPr/>
        </p:nvSpPr>
        <p:spPr>
          <a:xfrm>
            <a:off x="8387644" y="3249611"/>
            <a:ext cx="1820174" cy="254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8DC686-84BD-6A1D-40D8-587CE9D6F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9172" y="3285426"/>
            <a:ext cx="1396246" cy="2050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0D7CC7-A446-7B21-F49D-869620F73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4078" y="109972"/>
            <a:ext cx="1396246" cy="205044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B65753-0AC8-6FAD-6D46-C6225F93F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10/17/2024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280984A-01FA-5969-B928-764922BA8DE8}"/>
              </a:ext>
            </a:extLst>
          </p:cNvPr>
          <p:cNvSpPr/>
          <p:nvPr/>
        </p:nvSpPr>
        <p:spPr>
          <a:xfrm>
            <a:off x="7191647" y="301330"/>
            <a:ext cx="219106" cy="12193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B8C96B0-9C56-3FDA-2AEE-418F0EB575C2}"/>
              </a:ext>
            </a:extLst>
          </p:cNvPr>
          <p:cNvSpPr/>
          <p:nvPr/>
        </p:nvSpPr>
        <p:spPr>
          <a:xfrm>
            <a:off x="7234494" y="3542079"/>
            <a:ext cx="219106" cy="12193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AEE525F-8C63-F28B-8AFC-EE6A80C38D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4494" y="4046055"/>
            <a:ext cx="219106" cy="12193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671093-3142-4DA5-F7E6-112DCD8937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5331" y="996590"/>
            <a:ext cx="219106" cy="12193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D8A6DC-B283-2758-33D4-4178B229F6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1816" y="3036855"/>
            <a:ext cx="1076475" cy="181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3C666EE-02F2-35FE-36D8-FA2DE139D1B8}"/>
              </a:ext>
            </a:extLst>
          </p:cNvPr>
          <p:cNvSpPr/>
          <p:nvPr/>
        </p:nvSpPr>
        <p:spPr>
          <a:xfrm>
            <a:off x="10028255" y="2980265"/>
            <a:ext cx="1230825" cy="254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C111054-7F8B-C2D7-A7D4-9307DE0351E0}"/>
              </a:ext>
            </a:extLst>
          </p:cNvPr>
          <p:cNvSpPr/>
          <p:nvPr/>
        </p:nvSpPr>
        <p:spPr>
          <a:xfrm>
            <a:off x="10098075" y="6214827"/>
            <a:ext cx="1230825" cy="254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31711A6-DE1D-95C1-C0B4-EC1326A148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2290" y="6268512"/>
            <a:ext cx="1095528" cy="219106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16E668-F3A3-51D8-0DF9-C069C04FD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Travis Olson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143FCF4-2F46-44C8-94FD-A7785A7BD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C299A-BB59-4A22-9131-E0335B10FB3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603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95862-49EC-49F1-A3D0-D847A344A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991"/>
            <a:ext cx="12192000" cy="1325563"/>
          </a:xfrm>
        </p:spPr>
        <p:txBody>
          <a:bodyPr/>
          <a:lstStyle/>
          <a:p>
            <a:r>
              <a:rPr lang="en-US" b="1" dirty="0"/>
              <a:t>Double differential cross section in |q| and </a:t>
            </a:r>
            <a:r>
              <a:rPr lang="en-US" b="1" i="1" dirty="0"/>
              <a:t>E</a:t>
            </a:r>
            <a:r>
              <a:rPr lang="en-US" b="1" i="1" baseline="-25000" dirty="0"/>
              <a:t>avail</a:t>
            </a:r>
            <a:r>
              <a:rPr lang="en-US" b="1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870332F-3E07-4539-BFCC-C739F82F5819}"/>
                  </a:ext>
                </a:extLst>
              </p:cNvPr>
              <p:cNvSpPr txBox="1"/>
              <p:nvPr/>
            </p:nvSpPr>
            <p:spPr>
              <a:xfrm>
                <a:off x="1487046" y="1600708"/>
                <a:ext cx="9217908" cy="16291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360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600" i="1" smtClean="0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0" i="1" smtClean="0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p>
                                    <m:sSupPr>
                                      <m:ctrlPr>
                                        <a:rPr lang="en-US" sz="3600" b="0" i="1" smtClean="0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600" b="0" i="1" smtClean="0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sz="3600" b="0" i="1" smtClean="0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3600" b="0" i="1" smtClean="0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3600" b="0" i="1" smtClean="0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3600" b="0" i="1" smtClean="0">
                                              <a:solidFill>
                                                <a:schemeClr val="accent5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3600" b="0" i="1" smtClean="0">
                                              <a:solidFill>
                                                <a:schemeClr val="accent5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e>
                                      </m:acc>
                                    </m:e>
                                  </m:d>
                                  <m:r>
                                    <a:rPr lang="en-US" sz="3600" b="0" i="1" smtClean="0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sz="3600" b="0" i="1" smtClean="0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600" b="0" i="1" smtClean="0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3600" b="0" i="1" smtClean="0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𝑎𝑣𝑎𝑖𝑙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36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36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𝛼𝛽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  <m:r>
                                <a:rPr lang="en-US" sz="3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3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𝛼𝛽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3600" b="0" i="1" smtClean="0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600" b="0" i="1" smtClean="0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𝛼𝛽</m:t>
                                  </m:r>
                                </m:sub>
                                <m:sup>
                                  <m:r>
                                    <a:rPr lang="en-US" sz="3600" b="0" i="1" smtClean="0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𝐷𝑎𝑡𝑎</m:t>
                                  </m:r>
                                </m:sup>
                              </m:sSubSup>
                              <m:r>
                                <a:rPr lang="en-US" sz="36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3600" b="0" i="1" smtClean="0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600" b="0" i="1" smtClean="0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𝛼𝛽</m:t>
                                  </m:r>
                                </m:sub>
                                <m:sup>
                                  <m:r>
                                    <a:rPr lang="en-US" sz="3600" b="0" i="1" smtClean="0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𝐵𝑘𝑔𝑑</m:t>
                                  </m:r>
                                </m:sup>
                              </m:sSubSup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3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sz="36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36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36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3600" i="1">
                                              <a:solidFill>
                                                <a:schemeClr val="accent2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3600" i="1">
                                              <a:solidFill>
                                                <a:schemeClr val="accent2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sz="36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36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  <m:sSub>
                                    <m:sSubPr>
                                      <m:ctrlPr>
                                        <a:rPr lang="en-US" sz="36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6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36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𝑎𝑣𝑎𝑖𝑙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870332F-3E07-4539-BFCC-C739F82F58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046" y="1600708"/>
                <a:ext cx="9217908" cy="162916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0437E3F-D142-4B10-8D34-6F1F1BECF8CF}"/>
                  </a:ext>
                </a:extLst>
              </p:cNvPr>
              <p:cNvSpPr txBox="1"/>
              <p:nvPr/>
            </p:nvSpPr>
            <p:spPr>
              <a:xfrm>
                <a:off x="455644" y="3825891"/>
                <a:ext cx="8427099" cy="4680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𝛼𝛽</m:t>
                        </m:r>
                      </m:sub>
                      <m:sup>
                        <m:r>
                          <a:rPr lang="en-US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𝐷𝑎𝑡𝑎</m:t>
                        </m:r>
                      </m:sup>
                    </m:sSubSup>
                    <m:r>
                      <a:rPr lang="en-US" i="1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𝛼𝛽</m:t>
                        </m:r>
                      </m:sub>
                      <m:sup>
                        <m:r>
                          <a:rPr lang="en-US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𝐵𝑘𝑔𝑑</m:t>
                        </m:r>
                      </m:sup>
                    </m:sSubSup>
                    <m:r>
                      <a:rPr lang="en-US" i="1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is the selected data minus the estimated background in </a:t>
                </a:r>
                <a:r>
                  <a:rPr lang="en-US" dirty="0" err="1"/>
                  <a:t>reco</a:t>
                </a:r>
                <a:r>
                  <a:rPr lang="en-US" dirty="0"/>
                  <a:t> bins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𝛼𝛽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0437E3F-D142-4B10-8D34-6F1F1BECF8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644" y="3825891"/>
                <a:ext cx="8427099" cy="468013"/>
              </a:xfrm>
              <a:prstGeom prst="rect">
                <a:avLst/>
              </a:prstGeom>
              <a:blipFill>
                <a:blip r:embed="rId3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4CDED28-0F7D-4D86-893A-154E8CB8CD00}"/>
                  </a:ext>
                </a:extLst>
              </p:cNvPr>
              <p:cNvSpPr txBox="1"/>
              <p:nvPr/>
            </p:nvSpPr>
            <p:spPr>
              <a:xfrm>
                <a:off x="357672" y="4338054"/>
                <a:ext cx="8972940" cy="3940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  <m:r>
                          <a:rPr lang="en-US" sz="1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𝛼𝛽</m:t>
                        </m:r>
                      </m:sub>
                    </m:sSub>
                    <m:r>
                      <a:rPr lang="en-US" sz="18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unfolding matrix that maps bins of </a:t>
                </a:r>
                <a:r>
                  <a:rPr lang="en-US" dirty="0" err="1"/>
                  <a:t>reco</a:t>
                </a:r>
                <a:r>
                  <a:rPr lang="en-US" dirty="0"/>
                  <a:t> variables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𝛼𝛽</m:t>
                    </m:r>
                  </m:oMath>
                </a14:m>
                <a:r>
                  <a:rPr lang="en-US" dirty="0"/>
                  <a:t> to bins of true variables </a:t>
                </a:r>
                <a:r>
                  <a:rPr lang="en-US" dirty="0" err="1">
                    <a:solidFill>
                      <a:schemeClr val="accent5">
                        <a:lumMod val="75000"/>
                      </a:schemeClr>
                    </a:solidFill>
                  </a:rPr>
                  <a:t>ij</a:t>
                </a:r>
                <a:endParaRPr lang="en-US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4CDED28-0F7D-4D86-893A-154E8CB8CD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672" y="4338054"/>
                <a:ext cx="8972940" cy="394082"/>
              </a:xfrm>
              <a:prstGeom prst="rect">
                <a:avLst/>
              </a:prstGeom>
              <a:blipFill>
                <a:blip r:embed="rId4"/>
                <a:stretch>
                  <a:fillRect t="-7813" b="-20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2788A71-7E59-4FE0-9F0D-9736B0B70A73}"/>
              </a:ext>
            </a:extLst>
          </p:cNvPr>
          <p:cNvCxnSpPr/>
          <p:nvPr/>
        </p:nvCxnSpPr>
        <p:spPr>
          <a:xfrm>
            <a:off x="8024327" y="460070"/>
            <a:ext cx="35456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019F16F-3DF3-4144-9ADF-A18CBBE070CE}"/>
                  </a:ext>
                </a:extLst>
              </p:cNvPr>
              <p:cNvSpPr txBox="1"/>
              <p:nvPr/>
            </p:nvSpPr>
            <p:spPr>
              <a:xfrm>
                <a:off x="357672" y="4910188"/>
                <a:ext cx="6223518" cy="3916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dirty="0"/>
                  <a:t> is the detection efficiency for bin </a:t>
                </a:r>
                <a:r>
                  <a:rPr lang="en-US" dirty="0" err="1"/>
                  <a:t>ij</a:t>
                </a:r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019F16F-3DF3-4144-9ADF-A18CBBE070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672" y="4910188"/>
                <a:ext cx="6223518" cy="391646"/>
              </a:xfrm>
              <a:prstGeom prst="rect">
                <a:avLst/>
              </a:prstGeom>
              <a:blipFill>
                <a:blip r:embed="rId5"/>
                <a:stretch>
                  <a:fillRect t="-6154" b="-1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CEB9DEE-E674-4F4D-9714-3315DB2E5497}"/>
                  </a:ext>
                </a:extLst>
              </p:cNvPr>
              <p:cNvSpPr txBox="1"/>
              <p:nvPr/>
            </p:nvSpPr>
            <p:spPr>
              <a:xfrm>
                <a:off x="455644" y="5316600"/>
                <a:ext cx="62235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en-US" dirty="0"/>
                  <a:t> is the integrated neutrino flux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CEB9DEE-E674-4F4D-9714-3315DB2E54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644" y="5316600"/>
                <a:ext cx="6223518" cy="369332"/>
              </a:xfrm>
              <a:prstGeom prst="rect">
                <a:avLst/>
              </a:prstGeom>
              <a:blipFill>
                <a:blip r:embed="rId6"/>
                <a:stretch>
                  <a:fillRect l="-294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124487A-50BF-4345-BC03-2CEE5725297F}"/>
                  </a:ext>
                </a:extLst>
              </p:cNvPr>
              <p:cNvSpPr txBox="1"/>
              <p:nvPr/>
            </p:nvSpPr>
            <p:spPr>
              <a:xfrm>
                <a:off x="455644" y="5733452"/>
                <a:ext cx="62235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en-US" dirty="0"/>
                  <a:t>is the number of target nucleons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124487A-50BF-4345-BC03-2CEE572529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644" y="5733452"/>
                <a:ext cx="6223518" cy="369332"/>
              </a:xfrm>
              <a:prstGeom prst="rect">
                <a:avLst/>
              </a:prstGeom>
              <a:blipFill>
                <a:blip r:embed="rId7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98782A6-EB88-401E-BA7E-A891D1B3C808}"/>
                  </a:ext>
                </a:extLst>
              </p:cNvPr>
              <p:cNvSpPr txBox="1"/>
              <p:nvPr/>
            </p:nvSpPr>
            <p:spPr>
              <a:xfrm>
                <a:off x="4842587" y="5209920"/>
                <a:ext cx="6223518" cy="6686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18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sz="18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18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1800" i="1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i="1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</m:acc>
                              </m:e>
                            </m:d>
                          </m:e>
                        </m:d>
                      </m:e>
                      <m:sub>
                        <m:r>
                          <a:rPr lang="en-US" sz="18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sz="18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18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sz="18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𝑎𝑣𝑎𝑖𝑙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sz="18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are the bin widths for the </a:t>
                </a:r>
                <a:r>
                  <a:rPr lang="en-US" dirty="0" err="1"/>
                  <a:t>ith</a:t>
                </a:r>
                <a:r>
                  <a:rPr lang="en-US" dirty="0"/>
                  <a:t> bin of |q| and                    	               the </a:t>
                </a:r>
                <a:r>
                  <a:rPr lang="en-US" dirty="0" err="1"/>
                  <a:t>jth</a:t>
                </a:r>
                <a:r>
                  <a:rPr lang="en-US" dirty="0"/>
                  <a:t> bin of </a:t>
                </a:r>
                <a:r>
                  <a:rPr lang="en-US" i="1" dirty="0"/>
                  <a:t>E</a:t>
                </a:r>
                <a:r>
                  <a:rPr lang="en-US" i="1" baseline="-25000" dirty="0"/>
                  <a:t>avail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98782A6-EB88-401E-BA7E-A891D1B3C8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2587" y="5209920"/>
                <a:ext cx="6223518" cy="668645"/>
              </a:xfrm>
              <a:prstGeom prst="rect">
                <a:avLst/>
              </a:prstGeom>
              <a:blipFill>
                <a:blip r:embed="rId8"/>
                <a:stretch>
                  <a:fillRect t="-11927" r="-13124" b="-14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C3F35C-98B7-DC99-9E35-CD0B72EF9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C07ABE-A4A5-8FE1-4F1F-54D267044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Travis Olson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0E39D0-52F2-14E1-84DC-938B8A39A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C299A-BB59-4A22-9131-E0335B10FB3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592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data events&#10;&#10;Description automatically generated">
            <a:extLst>
              <a:ext uri="{FF2B5EF4-FFF2-40B4-BE49-F238E27FC236}">
                <a16:creationId xmlns:a16="http://schemas.microsoft.com/office/drawing/2014/main" id="{7A41E835-C073-3939-4520-8F6FA9CA4A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859" y="1737195"/>
            <a:ext cx="6629400" cy="44958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F0965C-8AC2-4B8F-DE27-982E1C2F6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10/17/2024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le 9">
                <a:extLst>
                  <a:ext uri="{FF2B5EF4-FFF2-40B4-BE49-F238E27FC236}">
                    <a16:creationId xmlns:a16="http://schemas.microsoft.com/office/drawing/2014/main" id="{935B7F94-EAE4-AC55-2C81-2A7B455FA227}"/>
                  </a:ext>
                </a:extLst>
              </p:cNvPr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1619955" y="310470"/>
                <a:ext cx="8952089" cy="130337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32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2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  <m:sSup>
                                    <m:sSupPr>
                                      <m:ctrlPr>
                                        <a:rPr lang="en-US" sz="32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𝝈</m:t>
                                      </m:r>
                                    </m:e>
                                    <m:sup>
                                      <m:r>
                                        <a:rPr lang="en-US" sz="32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32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32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3200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3200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𝒒</m:t>
                                          </m:r>
                                        </m:e>
                                      </m:acc>
                                    </m:e>
                                  </m:d>
                                  <m:r>
                                    <a:rPr lang="en-US" sz="32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  <m:sSub>
                                    <m:sSubPr>
                                      <m:ctrlPr>
                                        <a:rPr lang="en-US" sz="32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𝑬</m:t>
                                      </m:r>
                                    </m:e>
                                    <m:sub>
                                      <m:r>
                                        <a:rPr lang="en-US" sz="32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𝒂𝒗𝒂𝒊𝒍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𝒊𝒋</m:t>
                          </m:r>
                        </m:sub>
                      </m:sSub>
                      <m:r>
                        <a:rPr lang="en-US" sz="32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𝜮</m:t>
                              </m:r>
                            </m:e>
                            <m:sub>
                              <m:r>
                                <a:rPr lang="en-US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𝜶𝜷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𝑼</m:t>
                              </m:r>
                            </m:e>
                            <m:sub>
                              <m:r>
                                <a:rPr lang="en-US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𝒊𝒋</m:t>
                              </m:r>
                              <m:r>
                                <a:rPr lang="en-US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𝜶𝜷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b="1" i="1" smtClean="0">
                                  <a:solidFill>
                                    <a:srgbClr val="507A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3200" b="1" i="1" smtClean="0">
                                      <a:solidFill>
                                        <a:srgbClr val="507A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b="1" i="1" smtClean="0">
                                      <a:solidFill>
                                        <a:srgbClr val="507A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𝑵</m:t>
                                  </m:r>
                                </m:e>
                                <m:sub>
                                  <m:r>
                                    <a:rPr lang="en-US" sz="3200" b="1" i="1" smtClean="0">
                                      <a:solidFill>
                                        <a:srgbClr val="507A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𝜶𝜷</m:t>
                                  </m:r>
                                </m:sub>
                                <m:sup>
                                  <m:r>
                                    <a:rPr lang="en-US" sz="3200" b="1" i="1" smtClean="0">
                                      <a:solidFill>
                                        <a:srgbClr val="507A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𝑫𝒂𝒕𝒂</m:t>
                                  </m:r>
                                </m:sup>
                              </m:sSubSup>
                              <m:r>
                                <a:rPr lang="en-US" sz="3200" b="1" i="1" smtClean="0">
                                  <a:solidFill>
                                    <a:srgbClr val="507A6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3200" b="1" i="1" smtClean="0">
                                      <a:solidFill>
                                        <a:srgbClr val="507A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b="1" i="1" smtClean="0">
                                      <a:solidFill>
                                        <a:srgbClr val="507A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𝑵</m:t>
                                  </m:r>
                                </m:e>
                                <m:sub>
                                  <m:r>
                                    <a:rPr lang="en-US" sz="3200" b="1" i="1" smtClean="0">
                                      <a:solidFill>
                                        <a:srgbClr val="507A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𝜶𝜷</m:t>
                                  </m:r>
                                </m:sub>
                                <m:sup>
                                  <m:r>
                                    <a:rPr lang="en-US" sz="3200" b="1" i="1" smtClean="0">
                                      <a:solidFill>
                                        <a:srgbClr val="507A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𝑩𝒌𝒈𝒅</m:t>
                                  </m:r>
                                </m:sup>
                              </m:sSubSup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𝜺</m:t>
                              </m:r>
                            </m:e>
                            <m:sub>
                              <m:r>
                                <a:rPr lang="en-US" sz="32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𝒊𝒋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𝝓</m:t>
                                  </m:r>
                                </m:e>
                                <m:sub>
                                  <m:r>
                                    <a:rPr lang="en-US" sz="3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𝝂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3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</m:e>
                                <m:sub>
                                  <m:r>
                                    <a:rPr lang="en-US" sz="3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𝑵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sz="32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l-GR" sz="32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𝜟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32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3200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3200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𝒒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en-US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sz="3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l-GR" sz="32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𝜟</m:t>
                                  </m:r>
                                  <m:sSub>
                                    <m:sSubPr>
                                      <m:ctrlPr>
                                        <a:rPr lang="en-US" sz="32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𝑬</m:t>
                                      </m:r>
                                    </m:e>
                                    <m:sub>
                                      <m:r>
                                        <a:rPr lang="en-US" sz="32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𝒂𝒗𝒂𝒊𝒍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en-US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𝒋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3600" b="1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itle 9">
                <a:extLst>
                  <a:ext uri="{FF2B5EF4-FFF2-40B4-BE49-F238E27FC236}">
                    <a16:creationId xmlns:a16="http://schemas.microsoft.com/office/drawing/2014/main" id="{935B7F94-EAE4-AC55-2C81-2A7B455FA227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619955" y="310470"/>
                <a:ext cx="8952089" cy="1303370"/>
              </a:xfrm>
              <a:prstGeom prst="rect">
                <a:avLst/>
              </a:prstGeom>
              <a:blipFill>
                <a:blip r:embed="rId3"/>
                <a:stretch>
                  <a:fillRect t="-3271" b="-3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487DA2DD-A4F1-236C-42C2-C53D237A2C7D}"/>
              </a:ext>
            </a:extLst>
          </p:cNvPr>
          <p:cNvCxnSpPr>
            <a:cxnSpLocks/>
          </p:cNvCxnSpPr>
          <p:nvPr/>
        </p:nvCxnSpPr>
        <p:spPr>
          <a:xfrm flipH="1">
            <a:off x="7952198" y="924675"/>
            <a:ext cx="462336" cy="121235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855B932-6952-9A86-94EB-21FF47FA5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Travis Olson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E66759-F7CF-55BC-7FBE-415BC44FE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C299A-BB59-4A22-9131-E0335B10FB32}" type="slidenum">
              <a:rPr lang="en-US" smtClean="0"/>
              <a:t>12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DAEAF7-7F66-87D1-047A-E2213949A00E}"/>
              </a:ext>
            </a:extLst>
          </p:cNvPr>
          <p:cNvSpPr txBox="1"/>
          <p:nvPr/>
        </p:nvSpPr>
        <p:spPr>
          <a:xfrm>
            <a:off x="658367" y="3118104"/>
            <a:ext cx="29230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Almost 1 million selected neutrino events!</a:t>
            </a:r>
          </a:p>
        </p:txBody>
      </p:sp>
    </p:spTree>
    <p:extLst>
      <p:ext uri="{BB962C8B-B14F-4D97-AF65-F5344CB8AC3E}">
        <p14:creationId xmlns:p14="http://schemas.microsoft.com/office/powerpoint/2010/main" val="3971082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FEEDE54-20FE-9913-9DCA-07E242BAF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0688" y="4160008"/>
            <a:ext cx="3238673" cy="21963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5D99C5-040E-2054-188E-459A07194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4521" y="2023274"/>
            <a:ext cx="3238673" cy="21963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0416E3-1D6D-D805-A68D-39FED5E11A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610" y="224809"/>
            <a:ext cx="2739870" cy="18580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E52DE23-DE7F-35C7-9BDB-F660CD0E2E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5590" y="1818526"/>
            <a:ext cx="5886725" cy="3992146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F0965C-8AC2-4B8F-DE27-982E1C2F6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10/17/2024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itle 9">
                <a:extLst>
                  <a:ext uri="{FF2B5EF4-FFF2-40B4-BE49-F238E27FC236}">
                    <a16:creationId xmlns:a16="http://schemas.microsoft.com/office/drawing/2014/main" id="{9FDECBC7-B7D4-A514-0994-40F0E4FC6BC4}"/>
                  </a:ext>
                </a:extLst>
              </p:cNvPr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3239911" y="310471"/>
                <a:ext cx="8952089" cy="130337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rgbClr val="507A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3200" b="1" i="1">
                                  <a:solidFill>
                                    <a:srgbClr val="507A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200" b="1" i="1">
                                      <a:solidFill>
                                        <a:srgbClr val="507A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1" i="1">
                                      <a:solidFill>
                                        <a:srgbClr val="507A60"/>
                                      </a:solidFill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  <m:sSup>
                                    <m:sSupPr>
                                      <m:ctrlPr>
                                        <a:rPr lang="en-US" sz="3200" b="1" i="1">
                                          <a:solidFill>
                                            <a:srgbClr val="507A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b="1" i="1">
                                          <a:solidFill>
                                            <a:srgbClr val="507A6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𝝈</m:t>
                                      </m:r>
                                    </m:e>
                                    <m:sup>
                                      <m:r>
                                        <a:rPr lang="en-US" sz="3200" b="1" i="1">
                                          <a:solidFill>
                                            <a:srgbClr val="507A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3200" b="1" i="1">
                                      <a:solidFill>
                                        <a:srgbClr val="507A60"/>
                                      </a:solidFill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3200" b="1" i="1">
                                          <a:solidFill>
                                            <a:srgbClr val="507A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3200" b="1" i="1">
                                              <a:solidFill>
                                                <a:srgbClr val="507A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3200" b="1" i="1">
                                              <a:solidFill>
                                                <a:srgbClr val="507A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𝒒</m:t>
                                          </m:r>
                                        </m:e>
                                      </m:acc>
                                    </m:e>
                                  </m:d>
                                  <m:r>
                                    <a:rPr lang="en-US" sz="3200" b="1" i="1">
                                      <a:solidFill>
                                        <a:srgbClr val="507A60"/>
                                      </a:solidFill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  <m:sSub>
                                    <m:sSubPr>
                                      <m:ctrlPr>
                                        <a:rPr lang="en-US" sz="3200" b="1" i="1">
                                          <a:solidFill>
                                            <a:srgbClr val="507A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1" i="1">
                                          <a:solidFill>
                                            <a:srgbClr val="507A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𝑬</m:t>
                                      </m:r>
                                    </m:e>
                                    <m:sub>
                                      <m:r>
                                        <a:rPr lang="en-US" sz="3200" b="1" i="1">
                                          <a:solidFill>
                                            <a:srgbClr val="507A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𝒂𝒗𝒂𝒊𝒍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3200" b="1" i="1">
                              <a:solidFill>
                                <a:srgbClr val="507A60"/>
                              </a:solidFill>
                              <a:latin typeface="Cambria Math" panose="02040503050406030204" pitchFamily="18" charset="0"/>
                            </a:rPr>
                            <m:t>𝒊𝒋</m:t>
                          </m:r>
                        </m:sub>
                      </m:sSub>
                      <m:r>
                        <a:rPr lang="en-US" sz="3200" b="1" i="1">
                          <a:solidFill>
                            <a:srgbClr val="507A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507A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b="1" i="1" smtClean="0">
                                  <a:solidFill>
                                    <a:srgbClr val="507A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sz="3200" b="1" i="1" smtClean="0">
                                  <a:solidFill>
                                    <a:srgbClr val="507A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𝜮</m:t>
                              </m:r>
                            </m:e>
                            <m:sub>
                              <m:r>
                                <a:rPr lang="en-US" sz="3200" b="1" i="1" smtClean="0">
                                  <a:solidFill>
                                    <a:srgbClr val="507A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𝜶𝜷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3200" b="1" i="1" smtClean="0">
                                  <a:solidFill>
                                    <a:srgbClr val="507A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solidFill>
                                    <a:srgbClr val="507A60"/>
                                  </a:solidFill>
                                  <a:latin typeface="Cambria Math" panose="02040503050406030204" pitchFamily="18" charset="0"/>
                                </a:rPr>
                                <m:t>𝑼</m:t>
                              </m:r>
                            </m:e>
                            <m:sub>
                              <m:r>
                                <a:rPr lang="en-US" sz="3200" b="1" i="1" smtClean="0">
                                  <a:solidFill>
                                    <a:srgbClr val="507A60"/>
                                  </a:solidFill>
                                  <a:latin typeface="Cambria Math" panose="02040503050406030204" pitchFamily="18" charset="0"/>
                                </a:rPr>
                                <m:t>𝒊𝒋</m:t>
                              </m:r>
                              <m:r>
                                <a:rPr lang="en-US" sz="3200" b="1" i="1" smtClean="0">
                                  <a:solidFill>
                                    <a:srgbClr val="507A6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3200" b="1" i="1" smtClean="0">
                                  <a:solidFill>
                                    <a:srgbClr val="507A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𝜶𝜷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b="1" i="1" smtClean="0">
                                  <a:solidFill>
                                    <a:srgbClr val="507A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3200" b="1" i="1" smtClean="0">
                                      <a:solidFill>
                                        <a:srgbClr val="507A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b="1" i="1" smtClean="0">
                                      <a:solidFill>
                                        <a:srgbClr val="507A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𝑵</m:t>
                                  </m:r>
                                </m:e>
                                <m:sub>
                                  <m:r>
                                    <a:rPr lang="en-US" sz="3200" b="1" i="1" smtClean="0">
                                      <a:solidFill>
                                        <a:srgbClr val="507A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𝜶𝜷</m:t>
                                  </m:r>
                                </m:sub>
                                <m:sup>
                                  <m:r>
                                    <a:rPr lang="en-US" sz="3200" b="1" i="1" smtClean="0">
                                      <a:solidFill>
                                        <a:srgbClr val="507A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𝑫𝒂𝒕𝒂</m:t>
                                  </m:r>
                                </m:sup>
                              </m:sSubSup>
                              <m:r>
                                <a:rPr lang="en-US" sz="3200" b="1" i="1" smtClean="0">
                                  <a:solidFill>
                                    <a:srgbClr val="507A6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3200" b="1" i="1" smtClean="0">
                                      <a:solidFill>
                                        <a:srgbClr val="507A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b="1" i="1" smtClean="0">
                                      <a:solidFill>
                                        <a:srgbClr val="507A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𝑵</m:t>
                                  </m:r>
                                </m:e>
                                <m:sub>
                                  <m:r>
                                    <a:rPr lang="en-US" sz="3200" b="1" i="1" smtClean="0">
                                      <a:solidFill>
                                        <a:srgbClr val="507A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𝜶𝜷</m:t>
                                  </m:r>
                                </m:sub>
                                <m:sup>
                                  <m:r>
                                    <a:rPr lang="en-US" sz="3200" b="1" i="1" smtClean="0">
                                      <a:solidFill>
                                        <a:srgbClr val="507A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𝑩𝒌𝒈𝒅</m:t>
                                  </m:r>
                                </m:sup>
                              </m:sSubSup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3200" b="1" i="1" smtClean="0">
                                  <a:solidFill>
                                    <a:srgbClr val="507A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>
                                  <a:solidFill>
                                    <a:srgbClr val="507A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𝜺</m:t>
                              </m:r>
                            </m:e>
                            <m:sub>
                              <m:r>
                                <a:rPr lang="en-US" sz="3200" b="1" i="1">
                                  <a:solidFill>
                                    <a:srgbClr val="507A60"/>
                                  </a:solidFill>
                                  <a:latin typeface="Cambria Math" panose="02040503050406030204" pitchFamily="18" charset="0"/>
                                </a:rPr>
                                <m:t>𝒊𝒋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b="1" i="1" smtClean="0">
                                  <a:solidFill>
                                    <a:srgbClr val="507A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1" i="1" smtClean="0">
                                      <a:solidFill>
                                        <a:srgbClr val="507A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1" i="1" smtClean="0">
                                      <a:solidFill>
                                        <a:srgbClr val="507A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𝝓</m:t>
                                  </m:r>
                                </m:e>
                                <m:sub>
                                  <m:r>
                                    <a:rPr lang="en-US" sz="3200" b="1" i="1" smtClean="0">
                                      <a:solidFill>
                                        <a:srgbClr val="507A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𝝂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3200" b="1" i="1" smtClean="0">
                                      <a:solidFill>
                                        <a:srgbClr val="507A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1" i="1" smtClean="0">
                                      <a:solidFill>
                                        <a:srgbClr val="507A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</m:e>
                                <m:sub>
                                  <m:r>
                                    <a:rPr lang="en-US" sz="3200" b="1" i="1" smtClean="0">
                                      <a:solidFill>
                                        <a:srgbClr val="507A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𝑵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sz="3200" b="1" i="1" smtClean="0">
                                  <a:solidFill>
                                    <a:srgbClr val="507A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sz="3200" b="1" i="1">
                                      <a:solidFill>
                                        <a:srgbClr val="507A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l-GR" sz="3200" b="1" i="1">
                                      <a:solidFill>
                                        <a:srgbClr val="507A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𝜟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3200" b="1" i="1">
                                          <a:solidFill>
                                            <a:srgbClr val="507A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3200" b="1" i="1">
                                              <a:solidFill>
                                                <a:srgbClr val="507A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3200" b="1" i="1">
                                              <a:solidFill>
                                                <a:srgbClr val="507A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𝒒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en-US" sz="3200" b="1" i="1" smtClean="0">
                                  <a:solidFill>
                                    <a:srgbClr val="507A60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3200" b="1" i="1" smtClean="0">
                                  <a:solidFill>
                                    <a:srgbClr val="507A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sz="3200" b="1" i="1" smtClean="0">
                                      <a:solidFill>
                                        <a:srgbClr val="507A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l-GR" sz="3200" b="1" i="1">
                                      <a:solidFill>
                                        <a:srgbClr val="507A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𝜟</m:t>
                                  </m:r>
                                  <m:sSub>
                                    <m:sSubPr>
                                      <m:ctrlPr>
                                        <a:rPr lang="en-US" sz="3200" b="1" i="1">
                                          <a:solidFill>
                                            <a:srgbClr val="507A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1" i="1">
                                          <a:solidFill>
                                            <a:srgbClr val="507A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𝑬</m:t>
                                      </m:r>
                                    </m:e>
                                    <m:sub>
                                      <m:r>
                                        <a:rPr lang="en-US" sz="3200" b="1" i="1">
                                          <a:solidFill>
                                            <a:srgbClr val="507A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𝒂𝒗𝒂𝒊𝒍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en-US" sz="3200" b="1" i="1" smtClean="0">
                                  <a:solidFill>
                                    <a:srgbClr val="507A60"/>
                                  </a:solidFill>
                                  <a:latin typeface="Cambria Math" panose="02040503050406030204" pitchFamily="18" charset="0"/>
                                </a:rPr>
                                <m:t>𝒋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3600" b="1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itle 9">
                <a:extLst>
                  <a:ext uri="{FF2B5EF4-FFF2-40B4-BE49-F238E27FC236}">
                    <a16:creationId xmlns:a16="http://schemas.microsoft.com/office/drawing/2014/main" id="{9FDECBC7-B7D4-A514-0994-40F0E4FC6BC4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239911" y="310471"/>
                <a:ext cx="8952089" cy="1303370"/>
              </a:xfrm>
              <a:prstGeom prst="rect">
                <a:avLst/>
              </a:prstGeom>
              <a:blipFill>
                <a:blip r:embed="rId6"/>
                <a:stretch>
                  <a:fillRect t="-3271" b="-3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864A394-9D0B-203E-720F-FA4AF5907ECD}"/>
              </a:ext>
            </a:extLst>
          </p:cNvPr>
          <p:cNvCxnSpPr>
            <a:cxnSpLocks/>
          </p:cNvCxnSpPr>
          <p:nvPr/>
        </p:nvCxnSpPr>
        <p:spPr>
          <a:xfrm>
            <a:off x="5927714" y="1818526"/>
            <a:ext cx="1371600" cy="534256"/>
          </a:xfrm>
          <a:prstGeom prst="straightConnector1">
            <a:avLst/>
          </a:prstGeom>
          <a:ln w="50800">
            <a:solidFill>
              <a:srgbClr val="760C58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B1971519-473D-716E-63CE-DFB295AAF1CA}"/>
              </a:ext>
            </a:extLst>
          </p:cNvPr>
          <p:cNvSpPr/>
          <p:nvPr/>
        </p:nvSpPr>
        <p:spPr>
          <a:xfrm>
            <a:off x="1756896" y="2355544"/>
            <a:ext cx="1314879" cy="2627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E6E52D-F179-B171-48F6-6E2ED9CCB3F0}"/>
              </a:ext>
            </a:extLst>
          </p:cNvPr>
          <p:cNvSpPr txBox="1"/>
          <p:nvPr/>
        </p:nvSpPr>
        <p:spPr>
          <a:xfrm>
            <a:off x="1719433" y="2366659"/>
            <a:ext cx="24517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rgbClr val="000000"/>
                </a:solidFill>
                <a:effectLst/>
              </a:rPr>
              <a:t>Unfolded data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70B06D2-AD4F-7287-DC93-F05D080BB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Travis Olson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6D5060A-2E0D-0EBA-3A1F-1C2139E27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C299A-BB59-4A22-9131-E0335B10FB3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942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table with numbers and text&#10;&#10;Description automatically generated">
            <a:extLst>
              <a:ext uri="{FF2B5EF4-FFF2-40B4-BE49-F238E27FC236}">
                <a16:creationId xmlns:a16="http://schemas.microsoft.com/office/drawing/2014/main" id="{CD6B517B-0C3B-5331-7D23-430F3029D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820" y="3889808"/>
            <a:ext cx="5816600" cy="2641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8F2D6BB-EA0C-07EE-4A35-555F9D26B2BC}"/>
                  </a:ext>
                </a:extLst>
              </p:cNvPr>
              <p:cNvSpPr txBox="1"/>
              <p:nvPr/>
            </p:nvSpPr>
            <p:spPr>
              <a:xfrm>
                <a:off x="718820" y="996708"/>
                <a:ext cx="6119817" cy="28623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70C0"/>
                    </a:solidFill>
                  </a:rPr>
                  <a:t>The dominant uncertainty arises from the neutrino flux,</a:t>
                </a:r>
              </a:p>
              <a:p>
                <a:r>
                  <a:rPr lang="en-US" sz="2000" b="1" dirty="0">
                    <a:solidFill>
                      <a:srgbClr val="0070C0"/>
                    </a:solidFill>
                  </a:rPr>
                  <a:t>however 2p2h modeling, cross-section models, and</a:t>
                </a:r>
              </a:p>
              <a:p>
                <a:r>
                  <a:rPr lang="en-US" sz="2000" b="1" dirty="0">
                    <a:solidFill>
                      <a:srgbClr val="0070C0"/>
                    </a:solidFill>
                  </a:rPr>
                  <a:t>detector calibration are significant sources at low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0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000" b="1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1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</m:acc>
                      </m:e>
                    </m:d>
                  </m:oMath>
                </a14:m>
                <a:endParaRPr lang="en-US" sz="2000" b="1" dirty="0">
                  <a:solidFill>
                    <a:srgbClr val="0070C0"/>
                  </a:solidFill>
                </a:endParaRPr>
              </a:p>
              <a:p>
                <a:r>
                  <a:rPr lang="en-US" sz="2000" b="1" dirty="0">
                    <a:solidFill>
                      <a:srgbClr val="0070C0"/>
                    </a:solidFill>
                  </a:rPr>
                  <a:t>and high </a:t>
                </a:r>
                <a:r>
                  <a:rPr lang="en-US" sz="2000" b="1" dirty="0" err="1">
                    <a:solidFill>
                      <a:srgbClr val="0070C0"/>
                    </a:solidFill>
                  </a:rPr>
                  <a:t>E</a:t>
                </a:r>
                <a:r>
                  <a:rPr lang="en-US" sz="2000" b="1" baseline="-25000" dirty="0" err="1">
                    <a:solidFill>
                      <a:srgbClr val="0070C0"/>
                    </a:solidFill>
                  </a:rPr>
                  <a:t>avail</a:t>
                </a:r>
                <a:r>
                  <a:rPr lang="en-US" sz="2000" b="1" dirty="0">
                    <a:solidFill>
                      <a:srgbClr val="0070C0"/>
                    </a:solidFill>
                  </a:rPr>
                  <a:t>.</a:t>
                </a:r>
              </a:p>
              <a:p>
                <a:endParaRPr lang="en-US" sz="2000" dirty="0"/>
              </a:p>
              <a:p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</a:rPr>
                  <a:t>As with the low hadronic energy analysis, </a:t>
                </a:r>
                <a:b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</a:rPr>
                </a:br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</a:rPr>
                  <a:t>the 2p2h modeling uncertainty is based on </a:t>
                </a:r>
                <a:b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</a:rPr>
                </a:br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</a:rPr>
                  <a:t>the cross-section spread observed using</a:t>
                </a:r>
              </a:p>
              <a:p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</a:rPr>
                  <a:t>alternative 2p2h models in the reference simulation.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8F2D6BB-EA0C-07EE-4A35-555F9D26B2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820" y="996708"/>
                <a:ext cx="6119817" cy="2862322"/>
              </a:xfrm>
              <a:prstGeom prst="rect">
                <a:avLst/>
              </a:prstGeom>
              <a:blipFill>
                <a:blip r:embed="rId4"/>
                <a:stretch>
                  <a:fillRect l="-1096" t="-1279" b="-2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5AF30802-16D4-10AA-0A46-389F4828C6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39333" y="3476030"/>
            <a:ext cx="4452341" cy="30194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880BD4-5CAC-974C-C2AB-4CA9C05229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9090" y="294421"/>
            <a:ext cx="4552826" cy="308754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87B1046-6C68-93AA-8E6D-25DDA376E20F}"/>
              </a:ext>
            </a:extLst>
          </p:cNvPr>
          <p:cNvSpPr txBox="1">
            <a:spLocks/>
          </p:cNvSpPr>
          <p:nvPr/>
        </p:nvSpPr>
        <p:spPr>
          <a:xfrm>
            <a:off x="234257" y="0"/>
            <a:ext cx="5997932" cy="8497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/>
              <a:t>Cross-section Uncertainty: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466F246-765F-5CE0-767F-5BA0FC52F85A}"/>
              </a:ext>
            </a:extLst>
          </p:cNvPr>
          <p:cNvCxnSpPr>
            <a:cxnSpLocks/>
          </p:cNvCxnSpPr>
          <p:nvPr/>
        </p:nvCxnSpPr>
        <p:spPr>
          <a:xfrm>
            <a:off x="148037" y="4687519"/>
            <a:ext cx="570783" cy="0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18859F7-F06E-1232-0AC8-6FE913410467}"/>
              </a:ext>
            </a:extLst>
          </p:cNvPr>
          <p:cNvCxnSpPr>
            <a:cxnSpLocks/>
          </p:cNvCxnSpPr>
          <p:nvPr/>
        </p:nvCxnSpPr>
        <p:spPr>
          <a:xfrm>
            <a:off x="148037" y="4990645"/>
            <a:ext cx="570783" cy="0"/>
          </a:xfrm>
          <a:prstGeom prst="straightConnector1">
            <a:avLst/>
          </a:prstGeom>
          <a:ln w="127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01473FD-F71F-1588-8384-1010B20143DA}"/>
              </a:ext>
            </a:extLst>
          </p:cNvPr>
          <p:cNvCxnSpPr>
            <a:cxnSpLocks/>
          </p:cNvCxnSpPr>
          <p:nvPr/>
        </p:nvCxnSpPr>
        <p:spPr>
          <a:xfrm>
            <a:off x="148037" y="5221757"/>
            <a:ext cx="570783" cy="0"/>
          </a:xfrm>
          <a:prstGeom prst="straightConnector1">
            <a:avLst/>
          </a:prstGeom>
          <a:ln w="127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9822968-E22E-97D9-D230-BD9113B68AF0}"/>
              </a:ext>
            </a:extLst>
          </p:cNvPr>
          <p:cNvCxnSpPr>
            <a:cxnSpLocks/>
          </p:cNvCxnSpPr>
          <p:nvPr/>
        </p:nvCxnSpPr>
        <p:spPr>
          <a:xfrm>
            <a:off x="148037" y="5464592"/>
            <a:ext cx="570783" cy="0"/>
          </a:xfrm>
          <a:prstGeom prst="straightConnector1">
            <a:avLst/>
          </a:prstGeom>
          <a:ln w="12700">
            <a:solidFill>
              <a:srgbClr val="6600CC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3650DB-40CA-DED2-4413-2001E479F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10/17/2024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C661884E-E1D9-E3FB-C1E4-853D25EB7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Travis Olson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8113A43-F775-88ED-6261-4246B11D4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C299A-BB59-4A22-9131-E0335B10FB3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692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08EA3F3-DE5A-DE48-A0F7-ECB85CDF4026}"/>
              </a:ext>
            </a:extLst>
          </p:cNvPr>
          <p:cNvSpPr txBox="1">
            <a:spLocks/>
          </p:cNvSpPr>
          <p:nvPr/>
        </p:nvSpPr>
        <p:spPr>
          <a:xfrm>
            <a:off x="63436" y="187156"/>
            <a:ext cx="2743200" cy="12003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Cross section per analysis bins: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BE3E8F-3539-B463-5E6E-9477EFB97FBA}"/>
              </a:ext>
            </a:extLst>
          </p:cNvPr>
          <p:cNvSpPr txBox="1"/>
          <p:nvPr/>
        </p:nvSpPr>
        <p:spPr>
          <a:xfrm>
            <a:off x="63436" y="1614561"/>
            <a:ext cx="325511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Cross section evolves in a regular way with increasing 3-momentum transfer.</a:t>
            </a:r>
          </a:p>
          <a:p>
            <a:endParaRPr lang="en-US" sz="2400" b="1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Similar pattern reported previously by </a:t>
            </a:r>
            <a:r>
              <a:rPr lang="en-US" sz="2400" dirty="0" err="1">
                <a:solidFill>
                  <a:srgbClr val="0070C0"/>
                </a:solidFill>
              </a:rPr>
              <a:t>MINERvA</a:t>
            </a:r>
            <a:r>
              <a:rPr lang="en-US" sz="2400" dirty="0">
                <a:solidFill>
                  <a:srgbClr val="0070C0"/>
                </a:solidFill>
              </a:rPr>
              <a:t>:</a:t>
            </a:r>
            <a:endParaRPr lang="en-US" sz="1400" dirty="0">
              <a:solidFill>
                <a:srgbClr val="0070C0"/>
              </a:solidFill>
            </a:endParaRPr>
          </a:p>
          <a:p>
            <a:r>
              <a:rPr lang="en-US" dirty="0"/>
              <a:t>PRL</a:t>
            </a:r>
            <a:r>
              <a:rPr lang="x-none" dirty="0"/>
              <a:t> </a:t>
            </a:r>
            <a:r>
              <a:rPr lang="x-none" b="1" dirty="0"/>
              <a:t>116</a:t>
            </a:r>
            <a:r>
              <a:rPr lang="x-none" dirty="0"/>
              <a:t>, 071802</a:t>
            </a:r>
            <a:r>
              <a:rPr lang="x-none" b="1" dirty="0"/>
              <a:t> </a:t>
            </a:r>
            <a:r>
              <a:rPr lang="x-none" dirty="0"/>
              <a:t>(2016)</a:t>
            </a:r>
            <a:r>
              <a:rPr lang="en-US" dirty="0"/>
              <a:t>.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00352F-B043-C3C6-DCE0-FF2834DAB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2318" y="266101"/>
            <a:ext cx="8991450" cy="6090249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3B18B4-AA61-8DE4-304A-EEDB03AA7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1365B8-66F3-DD99-18F9-CF038CCB5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Travis Olson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A0BAF13-714D-0F25-E355-BA03E947B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C299A-BB59-4A22-9131-E0335B10FB3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094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3F420D-B3EE-47AB-BF11-7FBD1A68B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10/17/2024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D56B3-E02C-4D03-980F-06D829917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833" y="294522"/>
            <a:ext cx="5036713" cy="120032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Cross section versus</a:t>
            </a:r>
            <a:br>
              <a:rPr lang="en-US" b="1" dirty="0"/>
            </a:br>
            <a:r>
              <a:rPr lang="en-US" b="1" dirty="0"/>
              <a:t>2p2h models with GENIE 2.12: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F85B42B-4B22-4157-8CC6-C707B97AE7AA}"/>
                  </a:ext>
                </a:extLst>
              </p:cNvPr>
              <p:cNvSpPr txBox="1"/>
              <p:nvPr/>
            </p:nvSpPr>
            <p:spPr>
              <a:xfrm>
                <a:off x="440396" y="1885379"/>
                <a:ext cx="3989243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5">
                        <a:lumMod val="50000"/>
                      </a:schemeClr>
                    </a:solidFill>
                  </a:rPr>
                  <a:t>Models predict large 2p2h contribution between </a:t>
                </a:r>
                <a:endParaRPr lang="en-US" sz="2400" b="0" i="0" dirty="0">
                  <a:solidFill>
                    <a:schemeClr val="accent5">
                      <a:lumMod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0.50&lt;</m:t>
                    </m:r>
                    <m:d>
                      <m:dPr>
                        <m:begChr m:val="|"/>
                        <m:endChr m:val="|"/>
                        <m:ctrlPr>
                          <a:rPr lang="en-US" sz="240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40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</m:d>
                    <m:r>
                      <a:rPr lang="en-US" sz="2400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&lt;1.00 </m:t>
                    </m:r>
                  </m:oMath>
                </a14:m>
                <a:r>
                  <a:rPr lang="en-US" sz="2400" dirty="0">
                    <a:solidFill>
                      <a:schemeClr val="accent5">
                        <a:lumMod val="50000"/>
                      </a:schemeClr>
                    </a:solidFill>
                  </a:rPr>
                  <a:t> GeV/c and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0.2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sz="2400" b="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b="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𝑎𝑣𝑎𝑖𝑙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&lt;0.5</m:t>
                    </m:r>
                  </m:oMath>
                </a14:m>
                <a:r>
                  <a:rPr lang="en-US" sz="2400" dirty="0">
                    <a:solidFill>
                      <a:schemeClr val="accent5">
                        <a:lumMod val="50000"/>
                      </a:schemeClr>
                    </a:solidFill>
                  </a:rPr>
                  <a:t> GeV.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F85B42B-4B22-4157-8CC6-C707B97AE7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396" y="1885379"/>
                <a:ext cx="3989243" cy="1569660"/>
              </a:xfrm>
              <a:prstGeom prst="rect">
                <a:avLst/>
              </a:prstGeom>
              <a:blipFill>
                <a:blip r:embed="rId2"/>
                <a:stretch>
                  <a:fillRect l="-2290" t="-3101" r="-1527" b="-7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7E1E4CCE-2091-169D-F4E1-CCD89E5B67A7}"/>
              </a:ext>
            </a:extLst>
          </p:cNvPr>
          <p:cNvSpPr txBox="1"/>
          <p:nvPr/>
        </p:nvSpPr>
        <p:spPr>
          <a:xfrm>
            <a:off x="440395" y="4026830"/>
            <a:ext cx="39892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</a:rPr>
              <a:t>NOvA</a:t>
            </a:r>
            <a:r>
              <a:rPr lang="en-US" sz="2400" dirty="0">
                <a:solidFill>
                  <a:srgbClr val="C00000"/>
                </a:solidFill>
              </a:rPr>
              <a:t> tune </a:t>
            </a:r>
            <a:r>
              <a:rPr lang="en-US" sz="2400" dirty="0"/>
              <a:t>2p2h gives best description of data.</a:t>
            </a:r>
          </a:p>
          <a:p>
            <a:endParaRPr lang="en-US" sz="2400" dirty="0"/>
          </a:p>
          <a:p>
            <a:r>
              <a:rPr lang="en-US" sz="2400" dirty="0">
                <a:solidFill>
                  <a:srgbClr val="00B0F0"/>
                </a:solidFill>
              </a:rPr>
              <a:t>SuSAv2</a:t>
            </a:r>
            <a:r>
              <a:rPr lang="en-US" sz="2400" dirty="0"/>
              <a:t> and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Valencia</a:t>
            </a:r>
            <a:r>
              <a:rPr lang="en-US" sz="2400" dirty="0"/>
              <a:t> models </a:t>
            </a:r>
          </a:p>
          <a:p>
            <a:r>
              <a:rPr lang="en-US" sz="2400" dirty="0"/>
              <a:t>under-predict the data rate.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FEB7E1-D8C7-32E1-2689-EFB459FBD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638" y="709790"/>
            <a:ext cx="7759839" cy="525603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FE2FFCE-4533-1D2A-FCC8-6BBBD105785E}"/>
              </a:ext>
            </a:extLst>
          </p:cNvPr>
          <p:cNvCxnSpPr>
            <a:cxnSpLocks/>
          </p:cNvCxnSpPr>
          <p:nvPr/>
        </p:nvCxnSpPr>
        <p:spPr>
          <a:xfrm flipH="1">
            <a:off x="6096000" y="2955925"/>
            <a:ext cx="328773" cy="219713"/>
          </a:xfrm>
          <a:prstGeom prst="straightConnector1">
            <a:avLst/>
          </a:prstGeom>
          <a:ln w="50800">
            <a:solidFill>
              <a:srgbClr val="BF49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62C2CC0-957B-AB95-844A-79AEF053845B}"/>
              </a:ext>
            </a:extLst>
          </p:cNvPr>
          <p:cNvCxnSpPr>
            <a:cxnSpLocks/>
          </p:cNvCxnSpPr>
          <p:nvPr/>
        </p:nvCxnSpPr>
        <p:spPr>
          <a:xfrm flipH="1">
            <a:off x="9670654" y="3156068"/>
            <a:ext cx="328773" cy="219713"/>
          </a:xfrm>
          <a:prstGeom prst="straightConnector1">
            <a:avLst/>
          </a:prstGeom>
          <a:ln w="50800">
            <a:solidFill>
              <a:srgbClr val="BF49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DCEDD17-ACC6-0507-A863-211004A3EEC9}"/>
              </a:ext>
            </a:extLst>
          </p:cNvPr>
          <p:cNvCxnSpPr>
            <a:cxnSpLocks/>
          </p:cNvCxnSpPr>
          <p:nvPr/>
        </p:nvCxnSpPr>
        <p:spPr>
          <a:xfrm flipH="1">
            <a:off x="9335785" y="1275138"/>
            <a:ext cx="328773" cy="219713"/>
          </a:xfrm>
          <a:prstGeom prst="straightConnector1">
            <a:avLst/>
          </a:prstGeom>
          <a:ln w="50800">
            <a:solidFill>
              <a:srgbClr val="BF49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A83091-F4FC-5C23-D739-C10F07996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Travis Olson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332C77A-B7EE-A14E-9961-C58654B36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C299A-BB59-4A22-9131-E0335B10FB3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8551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146F3-F9F7-407B-AC41-7C30065EA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76" y="136525"/>
            <a:ext cx="7279434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Data excess relative to </a:t>
            </a:r>
            <a:br>
              <a:rPr lang="en-US" sz="4000" b="1" dirty="0"/>
            </a:br>
            <a:r>
              <a:rPr lang="en-US" sz="4000" b="1" dirty="0"/>
              <a:t>neutrino-nucleon processes: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98AFF9-B51B-4100-84F2-DD6BFA6A8984}"/>
              </a:ext>
            </a:extLst>
          </p:cNvPr>
          <p:cNvSpPr txBox="1"/>
          <p:nvPr/>
        </p:nvSpPr>
        <p:spPr>
          <a:xfrm>
            <a:off x="503852" y="1721126"/>
            <a:ext cx="353474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From electron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nucleous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scattering and theory 2p2h is expected to occur between QE and RES excitation.</a:t>
            </a:r>
          </a:p>
          <a:p>
            <a:endParaRPr lang="en-US" sz="2400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The data does indeed show an excess in that region above expectation for </a:t>
            </a:r>
            <a:r>
              <a:rPr lang="el-GR" sz="2400" b="1" dirty="0">
                <a:solidFill>
                  <a:schemeClr val="accent5">
                    <a:lumMod val="50000"/>
                  </a:schemeClr>
                </a:solidFill>
              </a:rPr>
              <a:t>ν</a:t>
            </a:r>
            <a:r>
              <a:rPr lang="el-GR" sz="2400" b="1" baseline="-25000" dirty="0">
                <a:solidFill>
                  <a:schemeClr val="accent5">
                    <a:lumMod val="50000"/>
                  </a:schemeClr>
                </a:solidFill>
              </a:rPr>
              <a:t>μ</a:t>
            </a:r>
            <a:r>
              <a:rPr lang="en-US" sz="2400" b="1" baseline="-25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CC</a:t>
            </a:r>
            <a:r>
              <a:rPr lang="en-US" sz="2400" b="1" baseline="-25000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single-nucleon scattering.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938742-ABA4-FCAF-8171-6279C2300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018" y="1240886"/>
            <a:ext cx="7552308" cy="511546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CE092A-78E4-6EF8-6085-D134C3B92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10/17/2024</a:t>
            </a:r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458A010-C182-75F0-EA2F-805E9719606B}"/>
              </a:ext>
            </a:extLst>
          </p:cNvPr>
          <p:cNvCxnSpPr>
            <a:cxnSpLocks/>
          </p:cNvCxnSpPr>
          <p:nvPr/>
        </p:nvCxnSpPr>
        <p:spPr>
          <a:xfrm flipV="1">
            <a:off x="3328827" y="2876764"/>
            <a:ext cx="3246634" cy="6369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B610D8-3C91-53BE-4ECA-D1D9DE7E8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Travis Olson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DFE83E-FBB0-A01F-F753-77734BCE7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C299A-BB59-4A22-9131-E0335B10FB3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1120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FCB18FB-81C5-4C1C-9A06-69C386385FD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46441" y="68584"/>
                <a:ext cx="11274228" cy="853970"/>
              </a:xfrm>
            </p:spPr>
            <p:txBody>
              <a:bodyPr/>
              <a:lstStyle/>
              <a:p>
                <a:r>
                  <a:rPr lang="en-US" b="1" dirty="0"/>
                  <a:t>Differential cross sections in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|"/>
                        <m:endChr m:val="|"/>
                        <m:ctrlP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</m:acc>
                      </m:e>
                    </m:d>
                  </m:oMath>
                </a14:m>
                <a:r>
                  <a:rPr lang="en-US" b="1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𝒂𝒗𝒂𝒊𝒍</m:t>
                        </m:r>
                      </m:sub>
                    </m:sSub>
                  </m:oMath>
                </a14:m>
                <a:r>
                  <a:rPr lang="en-US" b="1" dirty="0"/>
                  <a:t> :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FCB18FB-81C5-4C1C-9A06-69C386385FD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46441" y="68584"/>
                <a:ext cx="11274228" cy="853970"/>
              </a:xfrm>
              <a:blipFill>
                <a:blip r:embed="rId2"/>
                <a:stretch>
                  <a:fillRect l="-2163" t="-12857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34CD439C-8AD2-4BAF-ABEC-76419ED5A974}"/>
              </a:ext>
            </a:extLst>
          </p:cNvPr>
          <p:cNvSpPr txBox="1"/>
          <p:nvPr/>
        </p:nvSpPr>
        <p:spPr>
          <a:xfrm>
            <a:off x="258440" y="829652"/>
            <a:ext cx="5197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Data comparison with models: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AE49D2-1A13-D7DF-8C69-F4C4E4055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623" y="1352872"/>
            <a:ext cx="5741392" cy="38855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42164D-02D5-E329-B3E3-5343DAE36F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625" y="1352872"/>
            <a:ext cx="5736558" cy="3885588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80D04C-0314-C862-6096-ADAC1531A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8F6ACF-6D2F-7926-E022-AEF9163E44D7}"/>
              </a:ext>
            </a:extLst>
          </p:cNvPr>
          <p:cNvSpPr txBox="1"/>
          <p:nvPr/>
        </p:nvSpPr>
        <p:spPr>
          <a:xfrm>
            <a:off x="2507751" y="5425356"/>
            <a:ext cx="78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Better agreement with the data is obtained with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NOvA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tune and GENIE 2p2h than with theory-based models or the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MINERvA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tune.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7770A1-D43F-B943-8E68-B02F4BCE2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Travis Olson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37C4BA-EF7B-CD29-1652-0F73C383D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C299A-BB59-4A22-9131-E0335B10FB3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6219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B18FB-81C5-4C1C-9A06-69C386385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36" y="72945"/>
            <a:ext cx="12192000" cy="1400246"/>
          </a:xfrm>
        </p:spPr>
        <p:txBody>
          <a:bodyPr>
            <a:normAutofit fontScale="90000"/>
          </a:bodyPr>
          <a:lstStyle/>
          <a:p>
            <a:r>
              <a:rPr lang="el-GR" b="1" dirty="0"/>
              <a:t>χ</a:t>
            </a:r>
            <a:r>
              <a:rPr lang="en-US" b="1" baseline="30000" dirty="0"/>
              <a:t>2</a:t>
            </a:r>
            <a:r>
              <a:rPr lang="en-US" b="1" dirty="0"/>
              <a:t> comparison of inclusive double-differential cross section using different 2p2h models within the GENIE framework: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E6B2D9-5ADC-9586-A7A7-20CABF25DF97}"/>
              </a:ext>
            </a:extLst>
          </p:cNvPr>
          <p:cNvSpPr txBox="1"/>
          <p:nvPr/>
        </p:nvSpPr>
        <p:spPr>
          <a:xfrm>
            <a:off x="6198502" y="4920135"/>
            <a:ext cx="51552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The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NOvA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tune and GENIE empirical 2p2h give better agreement with the data than the theory-based models or the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MINERvA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tune.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137A38F-D97F-2251-335E-50E6DDA3CA81}"/>
              </a:ext>
            </a:extLst>
          </p:cNvPr>
          <p:cNvCxnSpPr>
            <a:cxnSpLocks/>
          </p:cNvCxnSpPr>
          <p:nvPr/>
        </p:nvCxnSpPr>
        <p:spPr>
          <a:xfrm>
            <a:off x="6632301" y="2713273"/>
            <a:ext cx="57078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147584A-D476-AE80-3FFA-A421D0DCE3D2}"/>
              </a:ext>
            </a:extLst>
          </p:cNvPr>
          <p:cNvCxnSpPr>
            <a:cxnSpLocks/>
          </p:cNvCxnSpPr>
          <p:nvPr/>
        </p:nvCxnSpPr>
        <p:spPr>
          <a:xfrm>
            <a:off x="6632301" y="2211706"/>
            <a:ext cx="57078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80D04C-0314-C862-6096-ADAC1531A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10/17/2024</a:t>
            </a:r>
          </a:p>
        </p:txBody>
      </p:sp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id="{719D394E-E67A-868C-9404-0BC208BD66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056934"/>
              </p:ext>
            </p:extLst>
          </p:nvPr>
        </p:nvGraphicFramePr>
        <p:xfrm>
          <a:off x="7307152" y="1622295"/>
          <a:ext cx="3193386" cy="2516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6693">
                  <a:extLst>
                    <a:ext uri="{9D8B030D-6E8A-4147-A177-3AD203B41FA5}">
                      <a16:colId xmlns:a16="http://schemas.microsoft.com/office/drawing/2014/main" val="2679323410"/>
                    </a:ext>
                  </a:extLst>
                </a:gridCol>
                <a:gridCol w="1596693">
                  <a:extLst>
                    <a:ext uri="{9D8B030D-6E8A-4147-A177-3AD203B41FA5}">
                      <a16:colId xmlns:a16="http://schemas.microsoft.com/office/drawing/2014/main" val="3148644125"/>
                    </a:ext>
                  </a:extLst>
                </a:gridCol>
              </a:tblGrid>
              <a:tr h="387556">
                <a:tc>
                  <a:txBody>
                    <a:bodyPr/>
                    <a:lstStyle/>
                    <a:p>
                      <a:r>
                        <a:rPr lang="en-US" sz="1600" dirty="0"/>
                        <a:t>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b="1" dirty="0"/>
                        <a:t>χ</a:t>
                      </a:r>
                      <a:r>
                        <a:rPr lang="en-US" sz="1600" b="1" baseline="30000" dirty="0"/>
                        <a:t>2  </a:t>
                      </a:r>
                      <a:r>
                        <a:rPr lang="en-US" sz="1600" b="1" baseline="0" dirty="0"/>
                        <a:t>NDF: 67</a:t>
                      </a:r>
                      <a:endParaRPr lang="en-US" sz="16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7097639"/>
                  </a:ext>
                </a:extLst>
              </a:tr>
              <a:tr h="387556">
                <a:tc>
                  <a:txBody>
                    <a:bodyPr/>
                    <a:lstStyle/>
                    <a:p>
                      <a:r>
                        <a:rPr lang="en-US" sz="1600" dirty="0" err="1"/>
                        <a:t>NOvA</a:t>
                      </a:r>
                      <a:r>
                        <a:rPr lang="en-US" sz="1600" dirty="0"/>
                        <a:t> tune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  270 (218)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3111611"/>
                  </a:ext>
                </a:extLst>
              </a:tr>
              <a:tr h="387556">
                <a:tc>
                  <a:txBody>
                    <a:bodyPr/>
                    <a:lstStyle/>
                    <a:p>
                      <a:r>
                        <a:rPr lang="en-US" sz="1600" dirty="0"/>
                        <a:t>GENIE Empirical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  550 (493)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012249"/>
                  </a:ext>
                </a:extLst>
              </a:tr>
              <a:tr h="387556">
                <a:tc>
                  <a:txBody>
                    <a:bodyPr/>
                    <a:lstStyle/>
                    <a:p>
                      <a:r>
                        <a:rPr lang="en-US" sz="1600" dirty="0" err="1"/>
                        <a:t>MINERvA</a:t>
                      </a:r>
                      <a:r>
                        <a:rPr lang="en-US" sz="1600" dirty="0"/>
                        <a:t> tune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  746 (784)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0468197"/>
                  </a:ext>
                </a:extLst>
              </a:tr>
              <a:tr h="387556">
                <a:tc>
                  <a:txBody>
                    <a:bodyPr/>
                    <a:lstStyle/>
                    <a:p>
                      <a:r>
                        <a:rPr lang="en-US" sz="1600" dirty="0"/>
                        <a:t>SuSAv2 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  766 (859)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792405"/>
                  </a:ext>
                </a:extLst>
              </a:tr>
              <a:tr h="387556">
                <a:tc>
                  <a:txBody>
                    <a:bodyPr/>
                    <a:lstStyle/>
                    <a:p>
                      <a:r>
                        <a:rPr lang="en-US" sz="1600" dirty="0"/>
                        <a:t>Valencia 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1501 (1748)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1795865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63B73C30-7640-46B1-81D1-F2D6D4EE78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942" y="1473190"/>
            <a:ext cx="5523873" cy="37460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DCEA1E-62EE-CE54-37E9-EF92FF4E33C1}"/>
              </a:ext>
            </a:extLst>
          </p:cNvPr>
          <p:cNvSpPr txBox="1"/>
          <p:nvPr/>
        </p:nvSpPr>
        <p:spPr>
          <a:xfrm>
            <a:off x="6236683" y="4312852"/>
            <a:ext cx="51552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effectLst/>
              </a:rPr>
              <a:t>The values</a:t>
            </a:r>
            <a:r>
              <a:rPr lang="en-US" sz="1600" i="1" dirty="0"/>
              <a:t> </a:t>
            </a:r>
            <a:r>
              <a:rPr lang="en-US" sz="1600" i="1" dirty="0">
                <a:effectLst/>
              </a:rPr>
              <a:t>in parentheses are the shape-only </a:t>
            </a:r>
            <a:r>
              <a:rPr lang="el-GR" sz="1600" i="1" dirty="0">
                <a:effectLst/>
              </a:rPr>
              <a:t>χ2 </a:t>
            </a:r>
            <a:r>
              <a:rPr lang="en-US" sz="1600" i="1" dirty="0">
                <a:effectLst/>
              </a:rPr>
              <a:t>calculations 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BFB440B-CE33-6F61-AB0E-F4943A912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Travis Olson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71CEFD8-BF79-86BE-73E8-D6DB35F38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C299A-BB59-4A22-9131-E0335B10FB3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23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7213-12A2-97AE-9FB4-281438DC6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" y="79863"/>
            <a:ext cx="6125324" cy="1042415"/>
          </a:xfrm>
        </p:spPr>
        <p:txBody>
          <a:bodyPr/>
          <a:lstStyle/>
          <a:p>
            <a:r>
              <a:rPr lang="en-US" dirty="0">
                <a:cs typeface="Calibri Light"/>
              </a:rPr>
              <a:t>The </a:t>
            </a:r>
            <a:r>
              <a:rPr lang="en-US" dirty="0" err="1">
                <a:cs typeface="Calibri Light"/>
              </a:rPr>
              <a:t>NOvA</a:t>
            </a:r>
            <a:r>
              <a:rPr lang="en-US" dirty="0">
                <a:cs typeface="Calibri Light"/>
              </a:rPr>
              <a:t> experiment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5CE319-A4BA-B20A-8C7C-742538DA3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1315" y="29242"/>
            <a:ext cx="4830685" cy="39265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7941AE-608D-F016-DDC3-DDFD8B592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748" y="2959123"/>
            <a:ext cx="4657270" cy="33390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D10DD1-D84B-08B5-23CD-C82CCC3793FC}"/>
              </a:ext>
            </a:extLst>
          </p:cNvPr>
          <p:cNvSpPr txBox="1"/>
          <p:nvPr/>
        </p:nvSpPr>
        <p:spPr>
          <a:xfrm>
            <a:off x="200949" y="1156556"/>
            <a:ext cx="710194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rgbClr val="000000"/>
                </a:solidFill>
                <a:effectLst/>
              </a:rPr>
              <a:t>NOvA</a:t>
            </a:r>
            <a:r>
              <a:rPr lang="en-US" sz="2200" dirty="0">
                <a:solidFill>
                  <a:srgbClr val="000000"/>
                </a:solidFill>
                <a:effectLst/>
              </a:rPr>
              <a:t> is a long-baseline neutrino oscillation experiment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D5B3A7-0553-8DA6-C005-E2A1CD92A1DB}"/>
              </a:ext>
            </a:extLst>
          </p:cNvPr>
          <p:cNvSpPr txBox="1"/>
          <p:nvPr/>
        </p:nvSpPr>
        <p:spPr>
          <a:xfrm>
            <a:off x="196600" y="1613619"/>
            <a:ext cx="710194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effectLst/>
              </a:rPr>
              <a:t>2 detectors: 14.6 </a:t>
            </a:r>
            <a:r>
              <a:rPr lang="en-US" sz="2200" dirty="0" err="1">
                <a:solidFill>
                  <a:srgbClr val="000000"/>
                </a:solidFill>
                <a:effectLst/>
              </a:rPr>
              <a:t>mrad</a:t>
            </a:r>
            <a:r>
              <a:rPr lang="en-US" sz="2200" dirty="0">
                <a:solidFill>
                  <a:srgbClr val="000000"/>
                </a:solidFill>
                <a:effectLst/>
              </a:rPr>
              <a:t> off-axis and  809 km apart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7F22C70-4EA3-DCC3-3C26-8DF5DF3F9FD2}"/>
              </a:ext>
            </a:extLst>
          </p:cNvPr>
          <p:cNvGrpSpPr/>
          <p:nvPr/>
        </p:nvGrpSpPr>
        <p:grpSpPr>
          <a:xfrm>
            <a:off x="664755" y="2080471"/>
            <a:ext cx="7101949" cy="769441"/>
            <a:chOff x="664755" y="2080471"/>
            <a:chExt cx="7101949" cy="76944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90978FA-62A3-FA13-3B4B-80D60FBE053C}"/>
                </a:ext>
              </a:extLst>
            </p:cNvPr>
            <p:cNvSpPr txBox="1"/>
            <p:nvPr/>
          </p:nvSpPr>
          <p:spPr>
            <a:xfrm>
              <a:off x="664755" y="2080471"/>
              <a:ext cx="710194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buFont typeface="Wingdings" pitchFamily="2" charset="2"/>
                <a:buChar char="Ø"/>
              </a:pPr>
              <a:r>
                <a:rPr lang="en-US" sz="2200" i="1" dirty="0">
                  <a:solidFill>
                    <a:srgbClr val="000000"/>
                  </a:solidFill>
                  <a:effectLst/>
                </a:rPr>
                <a:t>Designed to measure for </a:t>
              </a:r>
              <a:r>
                <a:rPr lang="en-US" sz="2200" i="1" dirty="0">
                  <a:solidFill>
                    <a:srgbClr val="000000"/>
                  </a:solidFill>
                  <a:effectLst/>
                  <a:latin typeface="Symbol" pitchFamily="2" charset="2"/>
                </a:rPr>
                <a:t>n</a:t>
              </a:r>
              <a:r>
                <a:rPr lang="en-US" sz="2200" i="1" baseline="-25000" dirty="0">
                  <a:solidFill>
                    <a:srgbClr val="000000"/>
                  </a:solidFill>
                  <a:effectLst/>
                  <a:latin typeface="Symbol" pitchFamily="2" charset="2"/>
                </a:rPr>
                <a:t>m</a:t>
              </a:r>
              <a:r>
                <a:rPr lang="el-GR" sz="2200" i="1" dirty="0">
                  <a:solidFill>
                    <a:srgbClr val="000000"/>
                  </a:solidFill>
                  <a:effectLst/>
                </a:rPr>
                <a:t>     </a:t>
              </a:r>
              <a:r>
                <a:rPr lang="en-US" sz="2200" i="1" dirty="0">
                  <a:solidFill>
                    <a:srgbClr val="000000"/>
                  </a:solidFill>
                  <a:effectLst/>
                </a:rPr>
                <a:t>   </a:t>
              </a:r>
              <a:r>
                <a:rPr lang="en-US" sz="2200" i="1" dirty="0">
                  <a:solidFill>
                    <a:srgbClr val="000000"/>
                  </a:solidFill>
                  <a:effectLst/>
                  <a:latin typeface="Symbol" pitchFamily="2" charset="2"/>
                </a:rPr>
                <a:t>n</a:t>
              </a:r>
              <a:r>
                <a:rPr lang="en-US" sz="2200" i="1" baseline="-25000" dirty="0">
                  <a:solidFill>
                    <a:srgbClr val="000000"/>
                  </a:solidFill>
                  <a:effectLst/>
                </a:rPr>
                <a:t>e</a:t>
              </a:r>
              <a:r>
                <a:rPr lang="en-US" sz="2200" i="1" dirty="0">
                  <a:solidFill>
                    <a:srgbClr val="000000"/>
                  </a:solidFill>
                  <a:effectLst/>
                </a:rPr>
                <a:t> : detectors provide excellent imaging of both </a:t>
              </a:r>
              <a:r>
                <a:rPr lang="en-US" sz="2200" i="1" dirty="0">
                  <a:solidFill>
                    <a:srgbClr val="000000"/>
                  </a:solidFill>
                  <a:effectLst/>
                  <a:latin typeface="Symbol" pitchFamily="2" charset="2"/>
                </a:rPr>
                <a:t>n</a:t>
              </a:r>
              <a:r>
                <a:rPr lang="en-US" sz="2200" i="1" baseline="-25000" dirty="0">
                  <a:solidFill>
                    <a:srgbClr val="000000"/>
                  </a:solidFill>
                  <a:effectLst/>
                  <a:latin typeface="Symbol" pitchFamily="2" charset="2"/>
                </a:rPr>
                <a:t>m  </a:t>
              </a:r>
              <a:r>
                <a:rPr lang="en-US" sz="2200" i="1" dirty="0">
                  <a:solidFill>
                    <a:srgbClr val="000000"/>
                  </a:solidFill>
                  <a:effectLst/>
                </a:rPr>
                <a:t>and </a:t>
              </a:r>
              <a:r>
                <a:rPr lang="en-US" sz="2200" i="1" dirty="0">
                  <a:solidFill>
                    <a:srgbClr val="000000"/>
                  </a:solidFill>
                  <a:effectLst/>
                  <a:latin typeface="Symbol" pitchFamily="2" charset="2"/>
                </a:rPr>
                <a:t>n</a:t>
              </a:r>
              <a:r>
                <a:rPr lang="en-US" sz="2200" i="1" baseline="-25000" dirty="0">
                  <a:solidFill>
                    <a:srgbClr val="000000"/>
                  </a:solidFill>
                  <a:effectLst/>
                </a:rPr>
                <a:t>e</a:t>
              </a:r>
              <a:r>
                <a:rPr lang="en-US" sz="2200" i="1" dirty="0">
                  <a:solidFill>
                    <a:srgbClr val="000000"/>
                  </a:solidFill>
                  <a:effectLst/>
                </a:rPr>
                <a:t> CC events</a:t>
              </a:r>
              <a:endParaRPr lang="en-US" sz="2200" dirty="0">
                <a:solidFill>
                  <a:srgbClr val="000000"/>
                </a:solidFill>
                <a:effectLst/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E242DB0-78D6-B5C4-9E88-5A5FFA8574E1}"/>
                </a:ext>
              </a:extLst>
            </p:cNvPr>
            <p:cNvCxnSpPr/>
            <p:nvPr/>
          </p:nvCxnSpPr>
          <p:spPr>
            <a:xfrm>
              <a:off x="4282409" y="2331156"/>
              <a:ext cx="36195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15E1DD0-0771-8AAA-E9C6-C9A04B690E9A}"/>
              </a:ext>
            </a:extLst>
          </p:cNvPr>
          <p:cNvSpPr txBox="1"/>
          <p:nvPr/>
        </p:nvSpPr>
        <p:spPr>
          <a:xfrm>
            <a:off x="5741869" y="5218905"/>
            <a:ext cx="612880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1" dirty="0">
                <a:solidFill>
                  <a:srgbClr val="000000"/>
                </a:solidFill>
                <a:effectLst/>
              </a:rPr>
              <a:t>High neutrino flux at the Near Detector </a:t>
            </a:r>
            <a:r>
              <a:rPr lang="en-US" sz="2200" i="1" dirty="0">
                <a:solidFill>
                  <a:srgbClr val="000000"/>
                </a:solidFill>
                <a:effectLst/>
              </a:rPr>
              <a:t>provides a rich dataset for </a:t>
            </a:r>
            <a:r>
              <a:rPr lang="en-US" sz="2200" b="1" i="1" dirty="0">
                <a:solidFill>
                  <a:srgbClr val="000000"/>
                </a:solidFill>
                <a:effectLst/>
              </a:rPr>
              <a:t>cross-section measurements</a:t>
            </a:r>
            <a:endParaRPr lang="en-US" sz="2200" dirty="0">
              <a:solidFill>
                <a:srgbClr val="000000"/>
              </a:solidFill>
              <a:effectLst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BBD5F3-A328-0A9A-7156-C5AFFB9CC4D0}"/>
              </a:ext>
            </a:extLst>
          </p:cNvPr>
          <p:cNvSpPr txBox="1"/>
          <p:nvPr/>
        </p:nvSpPr>
        <p:spPr>
          <a:xfrm>
            <a:off x="5367543" y="4396299"/>
            <a:ext cx="682445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000000"/>
                </a:solidFill>
                <a:effectLst/>
              </a:rPr>
              <a:t>94% pure </a:t>
            </a:r>
            <a:r>
              <a:rPr lang="en-US" sz="2200" b="1" i="1" dirty="0">
                <a:solidFill>
                  <a:srgbClr val="000000"/>
                </a:solidFill>
                <a:effectLst/>
                <a:latin typeface="Symbol" pitchFamily="2" charset="2"/>
              </a:rPr>
              <a:t>n</a:t>
            </a:r>
            <a:r>
              <a:rPr lang="en-US" sz="2200" b="1" i="1" baseline="-25000" dirty="0">
                <a:solidFill>
                  <a:srgbClr val="000000"/>
                </a:solidFill>
                <a:effectLst/>
                <a:latin typeface="Symbol" pitchFamily="2" charset="2"/>
              </a:rPr>
              <a:t>m</a:t>
            </a:r>
            <a:r>
              <a:rPr lang="en-US" sz="2200" i="1" baseline="-25000" dirty="0">
                <a:solidFill>
                  <a:srgbClr val="000000"/>
                </a:solidFill>
                <a:effectLst/>
                <a:latin typeface="Symbol" pitchFamily="2" charset="2"/>
              </a:rPr>
              <a:t> </a:t>
            </a:r>
            <a:r>
              <a:rPr lang="en-US" sz="2200" dirty="0">
                <a:solidFill>
                  <a:srgbClr val="000000"/>
                </a:solidFill>
                <a:effectLst/>
              </a:rPr>
              <a:t>, </a:t>
            </a:r>
            <a:r>
              <a:rPr lang="el-GR" sz="2200" dirty="0">
                <a:solidFill>
                  <a:srgbClr val="000000"/>
                </a:solidFill>
                <a:effectLst/>
              </a:rPr>
              <a:t>5% </a:t>
            </a:r>
            <a:r>
              <a:rPr lang="en-US" sz="2200" i="1" dirty="0">
                <a:solidFill>
                  <a:srgbClr val="000000"/>
                </a:solidFill>
                <a:effectLst/>
                <a:latin typeface="Symbol" pitchFamily="2" charset="2"/>
              </a:rPr>
              <a:t>n</a:t>
            </a:r>
            <a:r>
              <a:rPr lang="en-US" sz="2200" i="1" baseline="-25000" dirty="0">
                <a:solidFill>
                  <a:srgbClr val="000000"/>
                </a:solidFill>
                <a:effectLst/>
                <a:latin typeface="Symbol" pitchFamily="2" charset="2"/>
              </a:rPr>
              <a:t>m </a:t>
            </a:r>
            <a:r>
              <a:rPr lang="el-GR" sz="2200" dirty="0">
                <a:solidFill>
                  <a:srgbClr val="000000"/>
                </a:solidFill>
                <a:effectLst/>
              </a:rPr>
              <a:t>, </a:t>
            </a:r>
            <a:r>
              <a:rPr lang="en-US" sz="2200" dirty="0">
                <a:solidFill>
                  <a:srgbClr val="000000"/>
                </a:solidFill>
                <a:effectLst/>
              </a:rPr>
              <a:t>and 1% </a:t>
            </a:r>
            <a:r>
              <a:rPr lang="en-US" sz="2200" i="1" dirty="0">
                <a:solidFill>
                  <a:srgbClr val="000000"/>
                </a:solidFill>
                <a:effectLst/>
                <a:latin typeface="Symbol" pitchFamily="2" charset="2"/>
              </a:rPr>
              <a:t>n</a:t>
            </a:r>
            <a:r>
              <a:rPr lang="en-US" sz="2200" i="1" baseline="-25000" dirty="0">
                <a:solidFill>
                  <a:srgbClr val="000000"/>
                </a:solidFill>
                <a:effectLst/>
              </a:rPr>
              <a:t>e</a:t>
            </a:r>
            <a:r>
              <a:rPr lang="en-US" sz="2200" dirty="0">
                <a:solidFill>
                  <a:srgbClr val="000000"/>
                </a:solidFill>
                <a:effectLst/>
              </a:rPr>
              <a:t> +</a:t>
            </a:r>
            <a:r>
              <a:rPr lang="en-US" sz="2200" i="1" dirty="0">
                <a:solidFill>
                  <a:srgbClr val="000000"/>
                </a:solidFill>
                <a:effectLst/>
                <a:latin typeface="Symbol" pitchFamily="2" charset="2"/>
              </a:rPr>
              <a:t> n</a:t>
            </a:r>
            <a:r>
              <a:rPr lang="en-US" sz="2200" i="1" baseline="-25000" dirty="0">
                <a:solidFill>
                  <a:srgbClr val="000000"/>
                </a:solidFill>
                <a:effectLst/>
              </a:rPr>
              <a:t>e</a:t>
            </a:r>
            <a:r>
              <a:rPr lang="en-US" sz="2200" dirty="0">
                <a:solidFill>
                  <a:srgbClr val="000000"/>
                </a:solidFill>
                <a:effectLst/>
              </a:rPr>
              <a:t> in neutrino mode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6AF7F79-2B81-1CE3-5135-001713CA2F71}"/>
              </a:ext>
            </a:extLst>
          </p:cNvPr>
          <p:cNvSpPr/>
          <p:nvPr/>
        </p:nvSpPr>
        <p:spPr>
          <a:xfrm>
            <a:off x="5741869" y="5194913"/>
            <a:ext cx="5999557" cy="769441"/>
          </a:xfrm>
          <a:prstGeom prst="rect">
            <a:avLst/>
          </a:prstGeom>
          <a:solidFill>
            <a:schemeClr val="accent2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7CD5B0-1A19-8FB3-333A-7746CB30D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10/17/2024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1AB1FA9-FDB3-11E7-2CAE-2CFBDF4432CE}"/>
              </a:ext>
            </a:extLst>
          </p:cNvPr>
          <p:cNvCxnSpPr/>
          <p:nvPr/>
        </p:nvCxnSpPr>
        <p:spPr>
          <a:xfrm>
            <a:off x="7607808" y="4544568"/>
            <a:ext cx="8229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A1DC7EA-5253-F88D-6FA6-BEE4BCB410F9}"/>
              </a:ext>
            </a:extLst>
          </p:cNvPr>
          <p:cNvCxnSpPr>
            <a:cxnSpLocks/>
          </p:cNvCxnSpPr>
          <p:nvPr/>
        </p:nvCxnSpPr>
        <p:spPr>
          <a:xfrm>
            <a:off x="9479280" y="4532376"/>
            <a:ext cx="17678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3F1CF68B-69AC-EB6B-2DF2-1459D415D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Travis Olson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52A34395-3203-DB2D-AAA7-6C05DBFA8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C299A-BB59-4A22-9131-E0335B10FB3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5131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7FD67-1FC4-946C-FD6B-D9869DC86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1970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Estimation of 2p2h contribution </a:t>
            </a:r>
            <a:br>
              <a:rPr lang="en-US" b="1" dirty="0"/>
            </a:br>
            <a:r>
              <a:rPr lang="en-US" b="1" dirty="0"/>
              <a:t>to CC inclusive scattering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9F766-7836-AA15-DE94-B6E63C43B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5C3A4D-4EF8-5A6E-93B5-7B17CDFDF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Travis Olson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99B255-9098-15F3-B23E-09B38101A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C299A-BB59-4A22-9131-E0335B10FB3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9197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3D9197-35A1-4548-F94E-88FE366BD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9689" y="3792497"/>
            <a:ext cx="3852584" cy="26126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B31A61B-7C5B-8CA7-ECE3-FB8D0255B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09917" y="1268552"/>
            <a:ext cx="3613020" cy="24502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584BDF-4682-4720-40FD-D024A06432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3659" y="1280486"/>
            <a:ext cx="3613020" cy="24502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DC849C-A1FD-7625-10DF-3CEA484B04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026" y="1377760"/>
            <a:ext cx="3546167" cy="2404871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F236854-61A2-46E8-8BE6-5C70DDC8A4BD}"/>
              </a:ext>
            </a:extLst>
          </p:cNvPr>
          <p:cNvSpPr txBox="1"/>
          <p:nvPr/>
        </p:nvSpPr>
        <p:spPr>
          <a:xfrm>
            <a:off x="453208" y="4610075"/>
            <a:ext cx="2640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Template for CC coherent plus background is low population (not shown)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CC0EBB-DDC5-9440-94D1-347ECE68B7D1}"/>
              </a:ext>
            </a:extLst>
          </p:cNvPr>
          <p:cNvSpPr txBox="1"/>
          <p:nvPr/>
        </p:nvSpPr>
        <p:spPr>
          <a:xfrm>
            <a:off x="443430" y="203116"/>
            <a:ext cx="111407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GENIE 2.12 based templates </a:t>
            </a:r>
          </a:p>
          <a:p>
            <a:r>
              <a:rPr 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are used to estimate distribution of CC 1p1h reactions: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03346F-2DBD-B613-84C7-4643D402EBF2}"/>
              </a:ext>
            </a:extLst>
          </p:cNvPr>
          <p:cNvSpPr txBox="1"/>
          <p:nvPr/>
        </p:nvSpPr>
        <p:spPr>
          <a:xfrm>
            <a:off x="7204749" y="4498670"/>
            <a:ext cx="47338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The data excess that lies above </a:t>
            </a:r>
          </a:p>
          <a:p>
            <a:r>
              <a:rPr lang="en-US" sz="24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the sum of 1p1h templates </a:t>
            </a:r>
          </a:p>
          <a:p>
            <a:r>
              <a:rPr lang="en-US" sz="24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is taken to be 2p2h.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4032959-3B4F-9968-F93C-A86B96368C46}"/>
              </a:ext>
            </a:extLst>
          </p:cNvPr>
          <p:cNvCxnSpPr>
            <a:cxnSpLocks/>
          </p:cNvCxnSpPr>
          <p:nvPr/>
        </p:nvCxnSpPr>
        <p:spPr>
          <a:xfrm flipH="1">
            <a:off x="1500027" y="1245133"/>
            <a:ext cx="453804" cy="2089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7FC8855-73D7-E608-7A98-EB5A430A80E9}"/>
              </a:ext>
            </a:extLst>
          </p:cNvPr>
          <p:cNvCxnSpPr>
            <a:cxnSpLocks/>
          </p:cNvCxnSpPr>
          <p:nvPr/>
        </p:nvCxnSpPr>
        <p:spPr>
          <a:xfrm>
            <a:off x="4537162" y="1157223"/>
            <a:ext cx="353337" cy="2890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A40771-134A-71FE-40C1-5CDEBC8C1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10/17/2024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6F140B-23FC-C741-0F0A-1710FA74DF5F}"/>
              </a:ext>
            </a:extLst>
          </p:cNvPr>
          <p:cNvSpPr/>
          <p:nvPr/>
        </p:nvSpPr>
        <p:spPr>
          <a:xfrm>
            <a:off x="3638476" y="4233952"/>
            <a:ext cx="1457506" cy="2140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9C8EFC-7908-73F8-14C3-D291647BF7D4}"/>
              </a:ext>
            </a:extLst>
          </p:cNvPr>
          <p:cNvSpPr txBox="1"/>
          <p:nvPr/>
        </p:nvSpPr>
        <p:spPr>
          <a:xfrm>
            <a:off x="3638475" y="4240743"/>
            <a:ext cx="1529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Selected data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3C47A0F-B5F4-607E-2F9C-3431032A2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Travis Olson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F2EDD-12B5-6C7F-2388-1D94D7D22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C299A-BB59-4A22-9131-E0335B10FB32}" type="slidenum">
              <a:rPr lang="en-US" smtClean="0"/>
              <a:t>21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03BAF4-A300-237E-811A-BB5E7CFB5C08}"/>
              </a:ext>
            </a:extLst>
          </p:cNvPr>
          <p:cNvSpPr/>
          <p:nvPr/>
        </p:nvSpPr>
        <p:spPr>
          <a:xfrm>
            <a:off x="669063" y="1671067"/>
            <a:ext cx="1434057" cy="406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DB369B-BE4D-B915-D3A2-EB54E1E3D0F7}"/>
              </a:ext>
            </a:extLst>
          </p:cNvPr>
          <p:cNvSpPr/>
          <p:nvPr/>
        </p:nvSpPr>
        <p:spPr>
          <a:xfrm>
            <a:off x="4537162" y="1590405"/>
            <a:ext cx="1434057" cy="406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089A14-7C0C-B089-E069-0AEF2D68438A}"/>
              </a:ext>
            </a:extLst>
          </p:cNvPr>
          <p:cNvSpPr/>
          <p:nvPr/>
        </p:nvSpPr>
        <p:spPr>
          <a:xfrm>
            <a:off x="8394735" y="1576986"/>
            <a:ext cx="1434057" cy="406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6ACD103-9940-112C-E813-99B8E6655A8C}"/>
              </a:ext>
            </a:extLst>
          </p:cNvPr>
          <p:cNvCxnSpPr>
            <a:cxnSpLocks/>
          </p:cNvCxnSpPr>
          <p:nvPr/>
        </p:nvCxnSpPr>
        <p:spPr>
          <a:xfrm>
            <a:off x="7558273" y="1091344"/>
            <a:ext cx="1201847" cy="5042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193F833D-4AE8-4E59-B3F4-74DB2D31F01D}"/>
              </a:ext>
            </a:extLst>
          </p:cNvPr>
          <p:cNvSpPr txBox="1"/>
          <p:nvPr/>
        </p:nvSpPr>
        <p:spPr>
          <a:xfrm>
            <a:off x="4652340" y="1636089"/>
            <a:ext cx="887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RES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2BDB52-B98C-4F5F-83AD-DF1476D63041}"/>
              </a:ext>
            </a:extLst>
          </p:cNvPr>
          <p:cNvSpPr txBox="1"/>
          <p:nvPr/>
        </p:nvSpPr>
        <p:spPr>
          <a:xfrm>
            <a:off x="710986" y="1747393"/>
            <a:ext cx="887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QE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A14553F-996A-43BF-BD36-9B1CB968D520}"/>
              </a:ext>
            </a:extLst>
          </p:cNvPr>
          <p:cNvSpPr txBox="1"/>
          <p:nvPr/>
        </p:nvSpPr>
        <p:spPr>
          <a:xfrm>
            <a:off x="8394735" y="1671067"/>
            <a:ext cx="887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DIS</a:t>
            </a:r>
          </a:p>
        </p:txBody>
      </p:sp>
    </p:spTree>
    <p:extLst>
      <p:ext uri="{BB962C8B-B14F-4D97-AF65-F5344CB8AC3E}">
        <p14:creationId xmlns:p14="http://schemas.microsoft.com/office/powerpoint/2010/main" val="5972215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FDBA10B-7CB5-4C60-9ABF-B92EE04619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186" y="2275714"/>
            <a:ext cx="5838139" cy="3959198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527F52-AC20-4885-AE8F-939D1A138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4816" y="2275714"/>
            <a:ext cx="5838139" cy="3959198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1A44E12-C5D0-46F2-B477-7E5C7873154E}"/>
              </a:ext>
            </a:extLst>
          </p:cNvPr>
          <p:cNvCxnSpPr>
            <a:cxnSpLocks/>
          </p:cNvCxnSpPr>
          <p:nvPr/>
        </p:nvCxnSpPr>
        <p:spPr>
          <a:xfrm flipV="1">
            <a:off x="2146041" y="2640839"/>
            <a:ext cx="0" cy="31721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B8B2630-01E0-4DB7-AEEC-D47BA6306196}"/>
              </a:ext>
            </a:extLst>
          </p:cNvPr>
          <p:cNvCxnSpPr>
            <a:cxnSpLocks/>
          </p:cNvCxnSpPr>
          <p:nvPr/>
        </p:nvCxnSpPr>
        <p:spPr>
          <a:xfrm>
            <a:off x="2146042" y="3429000"/>
            <a:ext cx="631443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D32F335-E52B-4670-9E77-16A513A34380}"/>
              </a:ext>
            </a:extLst>
          </p:cNvPr>
          <p:cNvCxnSpPr>
            <a:cxnSpLocks/>
          </p:cNvCxnSpPr>
          <p:nvPr/>
        </p:nvCxnSpPr>
        <p:spPr>
          <a:xfrm flipV="1">
            <a:off x="8493968" y="2640839"/>
            <a:ext cx="0" cy="31721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D63CC92-9646-445C-911D-02D759B3D04D}"/>
              </a:ext>
            </a:extLst>
          </p:cNvPr>
          <p:cNvCxnSpPr>
            <a:cxnSpLocks/>
          </p:cNvCxnSpPr>
          <p:nvPr/>
        </p:nvCxnSpPr>
        <p:spPr>
          <a:xfrm>
            <a:off x="8493970" y="3429000"/>
            <a:ext cx="528732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5F8D6E8-3194-448E-8D59-CFB7BA3527F3}"/>
              </a:ext>
            </a:extLst>
          </p:cNvPr>
          <p:cNvCxnSpPr>
            <a:cxnSpLocks/>
          </p:cNvCxnSpPr>
          <p:nvPr/>
        </p:nvCxnSpPr>
        <p:spPr>
          <a:xfrm flipH="1">
            <a:off x="9022704" y="4873236"/>
            <a:ext cx="959496" cy="846429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B33485D-D6C2-4121-A7F5-0C73E251DB83}"/>
              </a:ext>
            </a:extLst>
          </p:cNvPr>
          <p:cNvCxnSpPr>
            <a:cxnSpLocks/>
          </p:cNvCxnSpPr>
          <p:nvPr/>
        </p:nvCxnSpPr>
        <p:spPr>
          <a:xfrm flipH="1">
            <a:off x="2323323" y="4991878"/>
            <a:ext cx="908324" cy="727786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AC83587-B3A2-4DF0-96D7-EB7D8EC177BC}"/>
              </a:ext>
            </a:extLst>
          </p:cNvPr>
          <p:cNvSpPr txBox="1"/>
          <p:nvPr/>
        </p:nvSpPr>
        <p:spPr>
          <a:xfrm>
            <a:off x="2777485" y="4226905"/>
            <a:ext cx="3069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2p2h protons almost always shorter than 100 cm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CD699C0-ABE0-4105-AC62-0D13C4425100}"/>
              </a:ext>
            </a:extLst>
          </p:cNvPr>
          <p:cNvSpPr txBox="1"/>
          <p:nvPr/>
        </p:nvSpPr>
        <p:spPr>
          <a:xfrm>
            <a:off x="9343341" y="4046278"/>
            <a:ext cx="2090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</a:rPr>
              <a:t>2p2h almost never has 2 visible protons in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</a:rPr>
              <a:t>NOvA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</a:rPr>
              <a:t> ND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22D435-7A8F-3303-4ADB-A1C3B2E17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10/17/2024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D59B1DF-592F-4EBF-52F4-5B5CFE87ACAE}"/>
              </a:ext>
            </a:extLst>
          </p:cNvPr>
          <p:cNvSpPr txBox="1">
            <a:spLocks/>
          </p:cNvSpPr>
          <p:nvPr/>
        </p:nvSpPr>
        <p:spPr>
          <a:xfrm>
            <a:off x="110710" y="-6804"/>
            <a:ext cx="11035005" cy="917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Control sample: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0A5A68-3F2B-F73B-0908-DE88B63747C3}"/>
              </a:ext>
            </a:extLst>
          </p:cNvPr>
          <p:cNvSpPr txBox="1"/>
          <p:nvPr/>
        </p:nvSpPr>
        <p:spPr>
          <a:xfrm>
            <a:off x="4038600" y="236289"/>
            <a:ext cx="78377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200" dirty="0">
                <a:solidFill>
                  <a:srgbClr val="000000"/>
                </a:solidFill>
                <a:effectLst/>
              </a:rPr>
              <a:t>Select a subsample of events that have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D947A6-BA12-BD46-CECE-9B3A8034F0C3}"/>
              </a:ext>
            </a:extLst>
          </p:cNvPr>
          <p:cNvSpPr txBox="1"/>
          <p:nvPr/>
        </p:nvSpPr>
        <p:spPr>
          <a:xfrm>
            <a:off x="854972" y="1045029"/>
            <a:ext cx="4753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1)   A non-muon track of length &gt; 100 cm</a:t>
            </a:r>
          </a:p>
          <a:p>
            <a:r>
              <a:rPr lang="en-US" sz="2000" dirty="0"/>
              <a:t>       (</a:t>
            </a:r>
            <a:r>
              <a:rPr lang="en-US" sz="2000" dirty="0">
                <a:solidFill>
                  <a:srgbClr val="0070C0"/>
                </a:solidFill>
              </a:rPr>
              <a:t>Protons of CCQE and 2p2h almost 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     never reach that length</a:t>
            </a:r>
            <a:r>
              <a:rPr lang="en-US" sz="2000" dirty="0"/>
              <a:t>)</a:t>
            </a:r>
            <a:endParaRPr lang="en-US" sz="2000" b="1" i="1" dirty="0">
              <a:solidFill>
                <a:srgbClr val="000000"/>
              </a:solidFill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3698BB-C0D4-7939-42C0-38EE804801A7}"/>
              </a:ext>
            </a:extLst>
          </p:cNvPr>
          <p:cNvSpPr txBox="1"/>
          <p:nvPr/>
        </p:nvSpPr>
        <p:spPr>
          <a:xfrm>
            <a:off x="6409904" y="1083523"/>
            <a:ext cx="553149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2) Number of tracks + track-like clusters ≥ three</a:t>
            </a:r>
          </a:p>
          <a:p>
            <a:r>
              <a:rPr lang="en-US" sz="2000" dirty="0"/>
              <a:t>    (</a:t>
            </a:r>
            <a:r>
              <a:rPr lang="en-US" sz="2000" dirty="0">
                <a:solidFill>
                  <a:srgbClr val="0070C0"/>
                </a:solidFill>
              </a:rPr>
              <a:t>CCQE and 2p2h almost never have 3 visible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    tracks in </a:t>
            </a:r>
            <a:r>
              <a:rPr lang="en-US" sz="2000" dirty="0" err="1">
                <a:solidFill>
                  <a:srgbClr val="0070C0"/>
                </a:solidFill>
              </a:rPr>
              <a:t>NOvA</a:t>
            </a:r>
            <a:r>
              <a:rPr lang="en-US" sz="2000" dirty="0">
                <a:solidFill>
                  <a:srgbClr val="0070C0"/>
                </a:solidFill>
              </a:rPr>
              <a:t> ND</a:t>
            </a:r>
            <a:r>
              <a:rPr lang="en-US" sz="2000" dirty="0"/>
              <a:t>)</a:t>
            </a:r>
          </a:p>
          <a:p>
            <a:pPr algn="l"/>
            <a:endParaRPr lang="en-US" sz="2200" b="1" i="1" dirty="0">
              <a:solidFill>
                <a:srgbClr val="000000"/>
              </a:solidFill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FC55A9-7CAC-1906-1E09-E7D095842FEF}"/>
              </a:ext>
            </a:extLst>
          </p:cNvPr>
          <p:cNvSpPr txBox="1"/>
          <p:nvPr/>
        </p:nvSpPr>
        <p:spPr>
          <a:xfrm>
            <a:off x="5651481" y="1141914"/>
            <a:ext cx="693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1" dirty="0">
                <a:solidFill>
                  <a:srgbClr val="000000"/>
                </a:solidFill>
              </a:rPr>
              <a:t>or</a:t>
            </a:r>
            <a:endParaRPr lang="en-US" sz="2200" b="1" dirty="0">
              <a:solidFill>
                <a:srgbClr val="000000"/>
              </a:solidFill>
              <a:effectLst/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D1FCD31-BD33-CDA0-6279-6849BC44B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Travis Olson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7B9EEA5-4506-E442-02A9-BD48A2895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C299A-BB59-4A22-9131-E0335B10FB3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219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4DFF9B9-628F-6245-2450-06017E35B9DC}"/>
              </a:ext>
            </a:extLst>
          </p:cNvPr>
          <p:cNvSpPr/>
          <p:nvPr/>
        </p:nvSpPr>
        <p:spPr>
          <a:xfrm>
            <a:off x="7461849" y="2035834"/>
            <a:ext cx="2199736" cy="3019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8697BC-6A37-D058-9277-A265524E8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10/17/2024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4E02943-E68A-63E8-2DA3-639B03241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0856" y="2228604"/>
            <a:ext cx="6231871" cy="4226211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492E865-56EF-1E84-BBFE-1B1741BCBD4F}"/>
              </a:ext>
            </a:extLst>
          </p:cNvPr>
          <p:cNvCxnSpPr>
            <a:cxnSpLocks/>
          </p:cNvCxnSpPr>
          <p:nvPr/>
        </p:nvCxnSpPr>
        <p:spPr>
          <a:xfrm flipV="1">
            <a:off x="9649729" y="2663394"/>
            <a:ext cx="0" cy="3355219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ABADD1C-7652-5969-CC7F-16BC1CF04088}"/>
              </a:ext>
            </a:extLst>
          </p:cNvPr>
          <p:cNvCxnSpPr>
            <a:cxnSpLocks/>
          </p:cNvCxnSpPr>
          <p:nvPr/>
        </p:nvCxnSpPr>
        <p:spPr>
          <a:xfrm flipV="1">
            <a:off x="9178984" y="2654250"/>
            <a:ext cx="0" cy="3355219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FE753FFE-FC31-6B9E-CB6B-30F5222F5853}"/>
              </a:ext>
            </a:extLst>
          </p:cNvPr>
          <p:cNvSpPr/>
          <p:nvPr/>
        </p:nvSpPr>
        <p:spPr>
          <a:xfrm>
            <a:off x="6536170" y="2844803"/>
            <a:ext cx="2279978" cy="4058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7757509-7E31-175D-47B9-103415DBBB2B}"/>
              </a:ext>
            </a:extLst>
          </p:cNvPr>
          <p:cNvSpPr txBox="1"/>
          <p:nvPr/>
        </p:nvSpPr>
        <p:spPr>
          <a:xfrm>
            <a:off x="8208221" y="2596881"/>
            <a:ext cx="668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000000"/>
                </a:solidFill>
              </a:rPr>
              <a:t>(I)</a:t>
            </a:r>
            <a:endParaRPr lang="en-US" sz="2800" b="1" dirty="0">
              <a:solidFill>
                <a:srgbClr val="000000"/>
              </a:solidFill>
              <a:effectLst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4FDB3B-2485-EC9B-E1B8-928DF12077FB}"/>
              </a:ext>
            </a:extLst>
          </p:cNvPr>
          <p:cNvSpPr txBox="1"/>
          <p:nvPr/>
        </p:nvSpPr>
        <p:spPr>
          <a:xfrm>
            <a:off x="9094636" y="2596881"/>
            <a:ext cx="668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000000"/>
                </a:solidFill>
              </a:rPr>
              <a:t>(II)</a:t>
            </a:r>
            <a:endParaRPr lang="en-US" sz="2800" b="1" dirty="0">
              <a:solidFill>
                <a:srgbClr val="000000"/>
              </a:solidFill>
              <a:effectLst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31BA53C-A0B9-AA77-7C8E-9C65AB8BC154}"/>
              </a:ext>
            </a:extLst>
          </p:cNvPr>
          <p:cNvSpPr txBox="1"/>
          <p:nvPr/>
        </p:nvSpPr>
        <p:spPr>
          <a:xfrm>
            <a:off x="9614709" y="2581098"/>
            <a:ext cx="833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000000"/>
                </a:solidFill>
              </a:rPr>
              <a:t>(III)</a:t>
            </a:r>
            <a:endParaRPr lang="en-US" sz="2800" b="1" dirty="0">
              <a:solidFill>
                <a:srgbClr val="000000"/>
              </a:solidFill>
              <a:effectLst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3A3587-34EF-B56D-F951-03FF964C86D3}"/>
              </a:ext>
            </a:extLst>
          </p:cNvPr>
          <p:cNvSpPr txBox="1"/>
          <p:nvPr/>
        </p:nvSpPr>
        <p:spPr>
          <a:xfrm>
            <a:off x="69627" y="61407"/>
            <a:ext cx="1212237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The </a:t>
            </a:r>
            <a:r>
              <a:rPr lang="en-US" sz="2800" b="1" dirty="0"/>
              <a:t>Control Sample </a:t>
            </a:r>
            <a:r>
              <a:rPr lang="en-US" sz="2800" dirty="0"/>
              <a:t>contains RES and DIS events, </a:t>
            </a:r>
            <a:br>
              <a:rPr lang="en-US" sz="2800" dirty="0"/>
            </a:br>
            <a:r>
              <a:rPr lang="en-US" sz="2800" dirty="0"/>
              <a:t>and is devoid of CCQE and 2p2h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5B55B0-73FD-A6B1-72FC-C308B9DD3156}"/>
              </a:ext>
            </a:extLst>
          </p:cNvPr>
          <p:cNvSpPr txBox="1"/>
          <p:nvPr/>
        </p:nvSpPr>
        <p:spPr>
          <a:xfrm>
            <a:off x="562831" y="1879883"/>
            <a:ext cx="8734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The fit is carried out separately in regions (I) and (III) which are chosen to make optimal use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of the Control Sample:   Region (I) is dominated by RES, while Region (III) has abundant DIS.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163D34-72F7-C58B-3EEF-9A0A3C90BD57}"/>
              </a:ext>
            </a:extLst>
          </p:cNvPr>
          <p:cNvSpPr txBox="1"/>
          <p:nvPr/>
        </p:nvSpPr>
        <p:spPr>
          <a:xfrm>
            <a:off x="562831" y="2946958"/>
            <a:ext cx="39954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Template normalizations in Region (II)</a:t>
            </a:r>
          </a:p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are set to the averages of normalizations</a:t>
            </a:r>
          </a:p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for Regions (I) and (III).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A4DC2F-79CE-35B4-6B95-24615D5A3334}"/>
              </a:ext>
            </a:extLst>
          </p:cNvPr>
          <p:cNvSpPr txBox="1"/>
          <p:nvPr/>
        </p:nvSpPr>
        <p:spPr>
          <a:xfrm>
            <a:off x="562830" y="4371147"/>
            <a:ext cx="47623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</a:t>
            </a:r>
            <a:r>
              <a:rPr lang="en-US" sz="2000" b="1" dirty="0"/>
              <a:t>QE template </a:t>
            </a:r>
            <a:r>
              <a:rPr lang="en-US" sz="2000" dirty="0"/>
              <a:t>is calculated using Llewellyn Smith formalism, relativistic Fermi gas nucleus with </a:t>
            </a:r>
            <a:br>
              <a:rPr lang="en-US" sz="2000" dirty="0"/>
            </a:br>
            <a:r>
              <a:rPr lang="en-US" sz="2000" dirty="0"/>
              <a:t>high-momentum tail plus RPA correction.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60F579-CB66-B696-6318-102B80528F94}"/>
              </a:ext>
            </a:extLst>
          </p:cNvPr>
          <p:cNvSpPr txBox="1"/>
          <p:nvPr/>
        </p:nvSpPr>
        <p:spPr>
          <a:xfrm>
            <a:off x="1223023" y="963982"/>
            <a:ext cx="95308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The reference MC predictions for RES and DIS in the </a:t>
            </a:r>
            <a:r>
              <a:rPr lang="en-US" b="1" dirty="0">
                <a:solidFill>
                  <a:srgbClr val="0070C0"/>
                </a:solidFill>
              </a:rPr>
              <a:t>Control Sample </a:t>
            </a:r>
            <a:r>
              <a:rPr lang="en-US" dirty="0">
                <a:solidFill>
                  <a:srgbClr val="0070C0"/>
                </a:solidFill>
              </a:rPr>
              <a:t>are fit to</a:t>
            </a:r>
          </a:p>
          <a:p>
            <a:r>
              <a:rPr lang="en-US" dirty="0">
                <a:solidFill>
                  <a:srgbClr val="0070C0"/>
                </a:solidFill>
              </a:rPr>
              <a:t>that sample, and the resulting normalizations are assigned to the inclusive RES and DIS templates.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EA96646-2E3A-97F9-FBE6-F99F91ED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Travis Olson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BEFA8B-E5F6-65D4-A834-34B0610CC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C299A-BB59-4A22-9131-E0335B10FB3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0012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872512-A62F-BD18-D4C2-AB5238DE0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3733" y="1618890"/>
            <a:ext cx="6765176" cy="4587877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DA2883BC-2541-4F6B-BFC7-42B03DD61B7D}"/>
              </a:ext>
            </a:extLst>
          </p:cNvPr>
          <p:cNvSpPr txBox="1">
            <a:spLocks/>
          </p:cNvSpPr>
          <p:nvPr/>
        </p:nvSpPr>
        <p:spPr>
          <a:xfrm>
            <a:off x="194702" y="136525"/>
            <a:ext cx="6773396" cy="1155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Estimated 2p2h cross section: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DF69EC-B7F8-407C-97BD-8EE5B5B636C1}"/>
              </a:ext>
            </a:extLst>
          </p:cNvPr>
          <p:cNvSpPr txBox="1"/>
          <p:nvPr/>
        </p:nvSpPr>
        <p:spPr>
          <a:xfrm>
            <a:off x="579079" y="1753248"/>
            <a:ext cx="41148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2p2h contribution is taken to be the data excess above the sum of the 1p1h templates.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57709E3-859E-4984-A65B-C2D7C9BB7F85}"/>
              </a:ext>
            </a:extLst>
          </p:cNvPr>
          <p:cNvCxnSpPr>
            <a:cxnSpLocks/>
          </p:cNvCxnSpPr>
          <p:nvPr/>
        </p:nvCxnSpPr>
        <p:spPr>
          <a:xfrm>
            <a:off x="4839128" y="3246849"/>
            <a:ext cx="2137025" cy="11093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B97756-B237-CAE4-157A-EE79AA936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10/17/2024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5E23086-E321-B699-2712-154C17CB5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Travis Olson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39E23F-5E70-99E4-6342-7B4C5826A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C299A-BB59-4A22-9131-E0335B10FB3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5443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DA2883BC-2541-4F6B-BFC7-42B03DD61B7D}"/>
              </a:ext>
            </a:extLst>
          </p:cNvPr>
          <p:cNvSpPr txBox="1">
            <a:spLocks/>
          </p:cNvSpPr>
          <p:nvPr/>
        </p:nvSpPr>
        <p:spPr>
          <a:xfrm>
            <a:off x="65943" y="81929"/>
            <a:ext cx="6773396" cy="1155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Estimated 2p2h cross section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5587FC3-7DCC-E862-4439-69CDA215A75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415328" y="808320"/>
                <a:ext cx="7778769" cy="1325563"/>
              </a:xfrm>
            </p:spPr>
            <p:txBody>
              <a:bodyPr>
                <a:normAutofit/>
              </a:bodyPr>
              <a:lstStyle/>
              <a:p>
                <a:r>
                  <a:rPr lang="en-US" sz="3200" b="1" dirty="0">
                    <a:solidFill>
                      <a:schemeClr val="accent5">
                        <a:lumMod val="75000"/>
                      </a:schemeClr>
                    </a:solidFill>
                  </a:rPr>
                  <a:t>Differential cross sections in</a:t>
                </a:r>
                <a14:m>
                  <m:oMath xmlns:m="http://schemas.openxmlformats.org/officeDocument/2006/math">
                    <m:r>
                      <a:rPr lang="en-US" sz="3200" b="1" i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|"/>
                        <m:endChr m:val="|"/>
                        <m:ctrlPr>
                          <a:rPr lang="en-US" sz="32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3200" b="1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1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3200" b="1" dirty="0">
                    <a:solidFill>
                      <a:schemeClr val="accent5">
                        <a:lumMod val="7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3200" b="1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𝒂𝒗𝒂𝒊𝒍</m:t>
                        </m:r>
                      </m:sub>
                    </m:sSub>
                  </m:oMath>
                </a14:m>
                <a:r>
                  <a:rPr lang="en-US" sz="3200" b="1" dirty="0">
                    <a:solidFill>
                      <a:schemeClr val="accent5">
                        <a:lumMod val="75000"/>
                      </a:schemeClr>
                    </a:solidFill>
                  </a:rPr>
                  <a:t> :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5587FC3-7DCC-E862-4439-69CDA215A7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415328" y="808320"/>
                <a:ext cx="7778769" cy="1325563"/>
              </a:xfrm>
              <a:blipFill>
                <a:blip r:embed="rId2"/>
                <a:stretch>
                  <a:fillRect l="-1959" r="-15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78014199-6325-0396-2768-3195EEBEF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189" y="1952785"/>
            <a:ext cx="6048524" cy="409689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B97756-B237-CAE4-157A-EE79AA936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55292E-62C2-88B7-A308-FA8ED9C1C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6393" y="1952785"/>
            <a:ext cx="6048525" cy="409689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DA95F7-8BF0-48FA-3875-942623E9A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Travis Olson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F8A62A9-1C0D-32AB-66F2-78DF03FCD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C299A-BB59-4A22-9131-E0335B10FB3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7548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BE89F5C3-847F-67C7-BC78-DEED27D8D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9607" y="1401874"/>
            <a:ext cx="5937232" cy="402639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1C41707-77CA-42D8-D4CD-7BB8E0EBB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64" y="15012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Excess cross section defines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2p2h active region </a:t>
            </a:r>
            <a:r>
              <a:rPr lang="en-US" b="1" dirty="0"/>
              <a:t>of the measured </a:t>
            </a:r>
            <a:r>
              <a:rPr lang="el-GR" b="1" dirty="0"/>
              <a:t>ν</a:t>
            </a:r>
            <a:r>
              <a:rPr lang="el-GR" b="1" baseline="-25000" dirty="0"/>
              <a:t>µ</a:t>
            </a:r>
            <a:r>
              <a:rPr lang="en-US" b="1" dirty="0"/>
              <a:t> CC inclusive cross section: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F5B8AA6-9227-4C00-8199-8C6E2AF772F8}"/>
              </a:ext>
            </a:extLst>
          </p:cNvPr>
          <p:cNvCxnSpPr>
            <a:cxnSpLocks/>
          </p:cNvCxnSpPr>
          <p:nvPr/>
        </p:nvCxnSpPr>
        <p:spPr>
          <a:xfrm>
            <a:off x="7123868" y="5023076"/>
            <a:ext cx="1029532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BD60666-0780-0401-514D-BEA5F01A002C}"/>
              </a:ext>
            </a:extLst>
          </p:cNvPr>
          <p:cNvCxnSpPr>
            <a:cxnSpLocks/>
          </p:cNvCxnSpPr>
          <p:nvPr/>
        </p:nvCxnSpPr>
        <p:spPr>
          <a:xfrm flipV="1">
            <a:off x="8153400" y="4849293"/>
            <a:ext cx="0" cy="188452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2EF67DE-CF90-31FA-8366-D736DA5DA843}"/>
              </a:ext>
            </a:extLst>
          </p:cNvPr>
          <p:cNvCxnSpPr>
            <a:cxnSpLocks/>
          </p:cNvCxnSpPr>
          <p:nvPr/>
        </p:nvCxnSpPr>
        <p:spPr>
          <a:xfrm flipV="1">
            <a:off x="7361853" y="4471044"/>
            <a:ext cx="0" cy="257354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A8490C66-5C6D-EFFB-CBD7-0D8B1448CBB0}"/>
              </a:ext>
            </a:extLst>
          </p:cNvPr>
          <p:cNvCxnSpPr>
            <a:cxnSpLocks/>
          </p:cNvCxnSpPr>
          <p:nvPr/>
        </p:nvCxnSpPr>
        <p:spPr>
          <a:xfrm>
            <a:off x="7343191" y="4470251"/>
            <a:ext cx="810209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BBFF3AC-A214-34F5-BB21-EB2D25551AA8}"/>
              </a:ext>
            </a:extLst>
          </p:cNvPr>
          <p:cNvCxnSpPr>
            <a:cxnSpLocks/>
          </p:cNvCxnSpPr>
          <p:nvPr/>
        </p:nvCxnSpPr>
        <p:spPr>
          <a:xfrm flipV="1">
            <a:off x="8144153" y="4212897"/>
            <a:ext cx="5589" cy="257354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6FE85CD-1CD6-308F-5FC0-EB2608B8F622}"/>
              </a:ext>
            </a:extLst>
          </p:cNvPr>
          <p:cNvCxnSpPr>
            <a:cxnSpLocks/>
          </p:cNvCxnSpPr>
          <p:nvPr/>
        </p:nvCxnSpPr>
        <p:spPr>
          <a:xfrm flipV="1">
            <a:off x="8134105" y="4222228"/>
            <a:ext cx="773432" cy="898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AEF33F5A-05E3-AD4B-B7AD-5DAD963F56B6}"/>
              </a:ext>
            </a:extLst>
          </p:cNvPr>
          <p:cNvCxnSpPr>
            <a:cxnSpLocks/>
          </p:cNvCxnSpPr>
          <p:nvPr/>
        </p:nvCxnSpPr>
        <p:spPr>
          <a:xfrm flipV="1">
            <a:off x="8471101" y="4694943"/>
            <a:ext cx="0" cy="15435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060F1058-E561-AC03-E619-A2B4D62C6DED}"/>
              </a:ext>
            </a:extLst>
          </p:cNvPr>
          <p:cNvCxnSpPr>
            <a:cxnSpLocks/>
          </p:cNvCxnSpPr>
          <p:nvPr/>
        </p:nvCxnSpPr>
        <p:spPr>
          <a:xfrm flipV="1">
            <a:off x="8144153" y="4849292"/>
            <a:ext cx="336996" cy="6259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1BC293A-F4E7-D87E-8F93-AAE46DCF2A7F}"/>
              </a:ext>
            </a:extLst>
          </p:cNvPr>
          <p:cNvCxnSpPr>
            <a:cxnSpLocks/>
          </p:cNvCxnSpPr>
          <p:nvPr/>
        </p:nvCxnSpPr>
        <p:spPr>
          <a:xfrm>
            <a:off x="8450834" y="4681684"/>
            <a:ext cx="446655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0D0E7DFD-659D-AF91-67A9-D1C56B772D5E}"/>
              </a:ext>
            </a:extLst>
          </p:cNvPr>
          <p:cNvCxnSpPr>
            <a:cxnSpLocks/>
          </p:cNvCxnSpPr>
          <p:nvPr/>
        </p:nvCxnSpPr>
        <p:spPr>
          <a:xfrm>
            <a:off x="7104218" y="4706787"/>
            <a:ext cx="257635" cy="917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BD341EF1-4B28-0A1A-CEE9-1D33E813B12F}"/>
              </a:ext>
            </a:extLst>
          </p:cNvPr>
          <p:cNvCxnSpPr>
            <a:cxnSpLocks/>
          </p:cNvCxnSpPr>
          <p:nvPr/>
        </p:nvCxnSpPr>
        <p:spPr>
          <a:xfrm flipV="1">
            <a:off x="8884709" y="4231931"/>
            <a:ext cx="5429" cy="459801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BBCF64-BD87-8272-30E1-BD1A088BC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10/17/2024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3A6AE8A-E78A-6ABF-A0B8-0FC95F32E333}"/>
              </a:ext>
            </a:extLst>
          </p:cNvPr>
          <p:cNvCxnSpPr>
            <a:cxnSpLocks/>
          </p:cNvCxnSpPr>
          <p:nvPr/>
        </p:nvCxnSpPr>
        <p:spPr>
          <a:xfrm flipV="1">
            <a:off x="7123868" y="4710293"/>
            <a:ext cx="0" cy="312783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617DA22F-AA98-F8B4-9DED-A9DB70B68B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978" y="1489756"/>
            <a:ext cx="5801081" cy="3934066"/>
          </a:xfrm>
          <a:prstGeom prst="rect">
            <a:avLst/>
          </a:prstGeom>
        </p:spPr>
      </p:pic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430E12C0-FEB4-A32B-808C-D0D0D8C7F980}"/>
              </a:ext>
            </a:extLst>
          </p:cNvPr>
          <p:cNvCxnSpPr>
            <a:cxnSpLocks/>
          </p:cNvCxnSpPr>
          <p:nvPr/>
        </p:nvCxnSpPr>
        <p:spPr>
          <a:xfrm>
            <a:off x="3030876" y="4866684"/>
            <a:ext cx="3783017" cy="55251"/>
          </a:xfrm>
          <a:prstGeom prst="straightConnector1">
            <a:avLst/>
          </a:prstGeom>
          <a:ln w="4762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D8669F9-7BAB-9569-0435-5D2A71643998}"/>
              </a:ext>
            </a:extLst>
          </p:cNvPr>
          <p:cNvCxnSpPr>
            <a:cxnSpLocks/>
          </p:cNvCxnSpPr>
          <p:nvPr/>
        </p:nvCxnSpPr>
        <p:spPr>
          <a:xfrm>
            <a:off x="1297201" y="5031307"/>
            <a:ext cx="1029532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632544D-B1CB-4734-C94F-864CBD522DCD}"/>
              </a:ext>
            </a:extLst>
          </p:cNvPr>
          <p:cNvCxnSpPr>
            <a:cxnSpLocks/>
          </p:cNvCxnSpPr>
          <p:nvPr/>
        </p:nvCxnSpPr>
        <p:spPr>
          <a:xfrm flipV="1">
            <a:off x="2296589" y="4857524"/>
            <a:ext cx="0" cy="188452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F489D4A-F661-0E8C-C77B-55860F6D2E35}"/>
              </a:ext>
            </a:extLst>
          </p:cNvPr>
          <p:cNvCxnSpPr>
            <a:cxnSpLocks/>
          </p:cNvCxnSpPr>
          <p:nvPr/>
        </p:nvCxnSpPr>
        <p:spPr>
          <a:xfrm flipV="1">
            <a:off x="1535186" y="4479275"/>
            <a:ext cx="0" cy="257354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2E25C76-1C37-1C1B-E193-A7312FF6CF5F}"/>
              </a:ext>
            </a:extLst>
          </p:cNvPr>
          <p:cNvCxnSpPr>
            <a:cxnSpLocks/>
          </p:cNvCxnSpPr>
          <p:nvPr/>
        </p:nvCxnSpPr>
        <p:spPr>
          <a:xfrm>
            <a:off x="1516524" y="4478482"/>
            <a:ext cx="810209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237B0EC-B156-66BE-C7AC-759FBF36BEBC}"/>
              </a:ext>
            </a:extLst>
          </p:cNvPr>
          <p:cNvCxnSpPr>
            <a:cxnSpLocks/>
          </p:cNvCxnSpPr>
          <p:nvPr/>
        </p:nvCxnSpPr>
        <p:spPr>
          <a:xfrm flipV="1">
            <a:off x="2317486" y="4221128"/>
            <a:ext cx="5589" cy="257354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8092622-2C08-B016-0682-C76E724C7867}"/>
              </a:ext>
            </a:extLst>
          </p:cNvPr>
          <p:cNvCxnSpPr>
            <a:cxnSpLocks/>
          </p:cNvCxnSpPr>
          <p:nvPr/>
        </p:nvCxnSpPr>
        <p:spPr>
          <a:xfrm flipV="1">
            <a:off x="2307438" y="4230459"/>
            <a:ext cx="773432" cy="898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322DB61-FE24-B14E-7EB7-C25855D60A97}"/>
              </a:ext>
            </a:extLst>
          </p:cNvPr>
          <p:cNvCxnSpPr>
            <a:cxnSpLocks/>
          </p:cNvCxnSpPr>
          <p:nvPr/>
        </p:nvCxnSpPr>
        <p:spPr>
          <a:xfrm flipV="1">
            <a:off x="2624338" y="4703174"/>
            <a:ext cx="0" cy="15435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E5B862E-A6E0-9275-53C1-39EE7C86F13B}"/>
              </a:ext>
            </a:extLst>
          </p:cNvPr>
          <p:cNvCxnSpPr>
            <a:cxnSpLocks/>
          </p:cNvCxnSpPr>
          <p:nvPr/>
        </p:nvCxnSpPr>
        <p:spPr>
          <a:xfrm>
            <a:off x="2296589" y="4866684"/>
            <a:ext cx="327578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392F090-894A-1328-C8C9-5C1233DF4C45}"/>
              </a:ext>
            </a:extLst>
          </p:cNvPr>
          <p:cNvCxnSpPr>
            <a:cxnSpLocks/>
          </p:cNvCxnSpPr>
          <p:nvPr/>
        </p:nvCxnSpPr>
        <p:spPr>
          <a:xfrm flipV="1">
            <a:off x="2624167" y="4689915"/>
            <a:ext cx="446655" cy="181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97629DD-6802-6E55-88BE-E95BFAD84666}"/>
              </a:ext>
            </a:extLst>
          </p:cNvPr>
          <p:cNvCxnSpPr>
            <a:cxnSpLocks/>
          </p:cNvCxnSpPr>
          <p:nvPr/>
        </p:nvCxnSpPr>
        <p:spPr>
          <a:xfrm>
            <a:off x="1277551" y="4715018"/>
            <a:ext cx="257635" cy="917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BF391D2-B47A-DB11-522D-E80389925AF4}"/>
              </a:ext>
            </a:extLst>
          </p:cNvPr>
          <p:cNvCxnSpPr>
            <a:cxnSpLocks/>
          </p:cNvCxnSpPr>
          <p:nvPr/>
        </p:nvCxnSpPr>
        <p:spPr>
          <a:xfrm flipV="1">
            <a:off x="3058042" y="4240162"/>
            <a:ext cx="5429" cy="459801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D9EC357-1B4A-E1DB-047C-AD7746E5A416}"/>
              </a:ext>
            </a:extLst>
          </p:cNvPr>
          <p:cNvCxnSpPr>
            <a:cxnSpLocks/>
          </p:cNvCxnSpPr>
          <p:nvPr/>
        </p:nvCxnSpPr>
        <p:spPr>
          <a:xfrm flipV="1">
            <a:off x="1297201" y="4718524"/>
            <a:ext cx="0" cy="312783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FBD3F21C-03B0-B183-AF2C-88E95BCCB1F9}"/>
              </a:ext>
            </a:extLst>
          </p:cNvPr>
          <p:cNvSpPr txBox="1"/>
          <p:nvPr/>
        </p:nvSpPr>
        <p:spPr>
          <a:xfrm>
            <a:off x="1619933" y="5718501"/>
            <a:ext cx="9351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l-GR" sz="2400" b="1" dirty="0">
                <a:solidFill>
                  <a:schemeClr val="accent5">
                    <a:lumMod val="75000"/>
                  </a:schemeClr>
                </a:solidFill>
                <a:effectLst/>
              </a:rPr>
              <a:t>χ</a:t>
            </a:r>
            <a:r>
              <a:rPr lang="en-US" sz="2400" b="1" baseline="30000" dirty="0">
                <a:solidFill>
                  <a:schemeClr val="accent5">
                    <a:lumMod val="75000"/>
                  </a:schemeClr>
                </a:solidFill>
                <a:effectLst/>
              </a:rPr>
              <a:t>2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effectLst/>
              </a:rPr>
              <a:t> now focuses on the 2p2h active region of the inclusive sample.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CC2040-691C-0F18-68CB-2E84D3A04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Travis Olson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95A8EB-1975-7410-CC92-04E8DCE9D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C299A-BB59-4A22-9131-E0335B10FB3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508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1C41707-77CA-42D8-D4CD-7BB8E0EBB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64" y="150123"/>
            <a:ext cx="10515600" cy="1325563"/>
          </a:xfrm>
        </p:spPr>
        <p:txBody>
          <a:bodyPr>
            <a:normAutofit/>
          </a:bodyPr>
          <a:lstStyle/>
          <a:p>
            <a:r>
              <a:rPr lang="el-GR" b="1" dirty="0"/>
              <a:t>χ</a:t>
            </a:r>
            <a:r>
              <a:rPr lang="en-US" b="1" baseline="30000" dirty="0"/>
              <a:t>2 </a:t>
            </a:r>
            <a:r>
              <a:rPr lang="en-US" b="1" dirty="0"/>
              <a:t>comparison of 2p2h models using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active region </a:t>
            </a:r>
            <a:r>
              <a:rPr lang="en-US" b="1" dirty="0"/>
              <a:t>of the </a:t>
            </a:r>
            <a:r>
              <a:rPr lang="el-GR" b="1" dirty="0"/>
              <a:t>ν</a:t>
            </a:r>
            <a:r>
              <a:rPr lang="el-GR" b="1" baseline="-25000" dirty="0"/>
              <a:t>µ</a:t>
            </a:r>
            <a:r>
              <a:rPr lang="en-US" b="1" dirty="0"/>
              <a:t> CC inclusive cross section:</a:t>
            </a:r>
          </a:p>
        </p:txBody>
      </p:sp>
      <p:graphicFrame>
        <p:nvGraphicFramePr>
          <p:cNvPr id="75" name="Table 4">
            <a:extLst>
              <a:ext uri="{FF2B5EF4-FFF2-40B4-BE49-F238E27FC236}">
                <a16:creationId xmlns:a16="http://schemas.microsoft.com/office/drawing/2014/main" id="{70E27AA5-B95F-FADF-C7F2-48CC85354A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8962826"/>
              </p:ext>
            </p:extLst>
          </p:nvPr>
        </p:nvGraphicFramePr>
        <p:xfrm>
          <a:off x="3273327" y="2438682"/>
          <a:ext cx="3898035" cy="221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6271">
                  <a:extLst>
                    <a:ext uri="{9D8B030D-6E8A-4147-A177-3AD203B41FA5}">
                      <a16:colId xmlns:a16="http://schemas.microsoft.com/office/drawing/2014/main" val="2679323410"/>
                    </a:ext>
                  </a:extLst>
                </a:gridCol>
                <a:gridCol w="1211764">
                  <a:extLst>
                    <a:ext uri="{9D8B030D-6E8A-4147-A177-3AD203B41FA5}">
                      <a16:colId xmlns:a16="http://schemas.microsoft.com/office/drawing/2014/main" val="314864412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Χ</a:t>
                      </a:r>
                      <a:r>
                        <a:rPr lang="en-US" baseline="30000" dirty="0"/>
                        <a:t>2 </a:t>
                      </a:r>
                      <a:r>
                        <a:rPr lang="en-US" baseline="0" dirty="0"/>
                        <a:t>NDF:22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7097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NOvA</a:t>
                      </a:r>
                      <a:r>
                        <a:rPr lang="en-US" dirty="0"/>
                        <a:t> tune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103 (81)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3111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GENIE Empirical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184 (167)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012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MINERvA</a:t>
                      </a:r>
                      <a:r>
                        <a:rPr lang="en-US" dirty="0"/>
                        <a:t> tune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84 (86)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3391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SuSAv2 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176  (192)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7924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Valencia 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346 (391)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1795865"/>
                  </a:ext>
                </a:extLst>
              </a:tr>
            </a:tbl>
          </a:graphicData>
        </a:graphic>
      </p:graphicFrame>
      <p:sp>
        <p:nvSpPr>
          <p:cNvPr id="78" name="TextBox 77">
            <a:extLst>
              <a:ext uri="{FF2B5EF4-FFF2-40B4-BE49-F238E27FC236}">
                <a16:creationId xmlns:a16="http://schemas.microsoft.com/office/drawing/2014/main" id="{7B015694-F4F1-62DC-D58A-AE80FC8870EC}"/>
              </a:ext>
            </a:extLst>
          </p:cNvPr>
          <p:cNvSpPr txBox="1"/>
          <p:nvPr/>
        </p:nvSpPr>
        <p:spPr>
          <a:xfrm>
            <a:off x="1051560" y="1515177"/>
            <a:ext cx="9653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Predictions for 2p2h models in GENIE 2.12 framework are compared to</a:t>
            </a: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l-GR" sz="2400" dirty="0">
                <a:solidFill>
                  <a:schemeClr val="accent5">
                    <a:lumMod val="50000"/>
                  </a:schemeClr>
                </a:solidFill>
              </a:rPr>
              <a:t>ν</a:t>
            </a:r>
            <a:r>
              <a:rPr lang="el-GR" sz="2400" baseline="-25000" dirty="0">
                <a:solidFill>
                  <a:schemeClr val="accent5">
                    <a:lumMod val="50000"/>
                  </a:schemeClr>
                </a:solidFill>
              </a:rPr>
              <a:t>µ</a:t>
            </a:r>
            <a:r>
              <a:rPr lang="el-GR" sz="2400" b="1" baseline="-25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CC</a:t>
            </a:r>
            <a:r>
              <a:rPr lang="en-US" sz="2400" b="1" baseline="-25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inclusive data in the active region using </a:t>
            </a:r>
            <a:r>
              <a:rPr lang="el-GR" sz="2400" dirty="0">
                <a:solidFill>
                  <a:schemeClr val="accent5">
                    <a:lumMod val="50000"/>
                  </a:schemeClr>
                </a:solidFill>
              </a:rPr>
              <a:t>χ</a:t>
            </a:r>
            <a:r>
              <a:rPr lang="en-US" sz="2400" baseline="30000" dirty="0">
                <a:solidFill>
                  <a:schemeClr val="accent5">
                    <a:lumMod val="50000"/>
                  </a:schemeClr>
                </a:solidFill>
              </a:rPr>
              <a:t>2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with covariances.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EE70DF8-D647-5BAE-30B4-55392F11C0C4}"/>
              </a:ext>
            </a:extLst>
          </p:cNvPr>
          <p:cNvSpPr txBox="1"/>
          <p:nvPr/>
        </p:nvSpPr>
        <p:spPr>
          <a:xfrm>
            <a:off x="1846319" y="5274458"/>
            <a:ext cx="8499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Only the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NOvA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tune 2p2h describes the data. </a:t>
            </a:r>
          </a:p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The theory-based models give poor descriptions of the data.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97ADB08-CBC3-C75A-2544-1F5BAC475BDC}"/>
              </a:ext>
            </a:extLst>
          </p:cNvPr>
          <p:cNvCxnSpPr/>
          <p:nvPr/>
        </p:nvCxnSpPr>
        <p:spPr>
          <a:xfrm>
            <a:off x="2407298" y="2959873"/>
            <a:ext cx="698211" cy="0"/>
          </a:xfrm>
          <a:prstGeom prst="straightConnector1">
            <a:avLst/>
          </a:prstGeom>
          <a:ln w="38100">
            <a:solidFill>
              <a:srgbClr val="0097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41D0566-82F2-2949-67B1-D179688B863F}"/>
              </a:ext>
            </a:extLst>
          </p:cNvPr>
          <p:cNvCxnSpPr/>
          <p:nvPr/>
        </p:nvCxnSpPr>
        <p:spPr>
          <a:xfrm>
            <a:off x="2407298" y="4070386"/>
            <a:ext cx="69821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7F50E96-8A93-5A92-13E5-10B81B504A9A}"/>
              </a:ext>
            </a:extLst>
          </p:cNvPr>
          <p:cNvCxnSpPr/>
          <p:nvPr/>
        </p:nvCxnSpPr>
        <p:spPr>
          <a:xfrm>
            <a:off x="2407298" y="4509991"/>
            <a:ext cx="69821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BBCF64-BD87-8272-30E1-BD1A088BC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0F5E9D-1835-BA1B-0D6E-C98734CD9258}"/>
              </a:ext>
            </a:extLst>
          </p:cNvPr>
          <p:cNvSpPr txBox="1"/>
          <p:nvPr/>
        </p:nvSpPr>
        <p:spPr>
          <a:xfrm>
            <a:off x="2644695" y="4704404"/>
            <a:ext cx="51552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effectLst/>
              </a:rPr>
              <a:t>The values</a:t>
            </a:r>
            <a:r>
              <a:rPr lang="en-US" sz="1600" i="1" dirty="0"/>
              <a:t> </a:t>
            </a:r>
            <a:r>
              <a:rPr lang="en-US" sz="1600" i="1" dirty="0">
                <a:effectLst/>
              </a:rPr>
              <a:t>in parentheses are the shape-only </a:t>
            </a:r>
            <a:r>
              <a:rPr lang="el-GR" sz="1600" i="1" dirty="0">
                <a:effectLst/>
              </a:rPr>
              <a:t>χ2 </a:t>
            </a:r>
            <a:r>
              <a:rPr lang="en-US" sz="1600" i="1" dirty="0">
                <a:effectLst/>
              </a:rPr>
              <a:t>calculations 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A91A8A6-2F24-7BD5-D48C-5C2A88816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Travis Olson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9D26825-7D25-247C-C915-C56000E90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C299A-BB59-4A22-9131-E0335B10FB3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0806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169FC-E588-4179-A775-A7231D10E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97" y="27853"/>
            <a:ext cx="10515600" cy="885046"/>
          </a:xfrm>
        </p:spPr>
        <p:txBody>
          <a:bodyPr/>
          <a:lstStyle/>
          <a:p>
            <a:r>
              <a:rPr lang="en-US" b="1" dirty="0"/>
              <a:t>In conclusion: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A92EAE-E985-410B-8AAB-523A19883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6999" y="263806"/>
            <a:ext cx="8132064" cy="5277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We report a new high-statistics neutrino cross-section measurement at &lt; </a:t>
            </a:r>
            <a:r>
              <a:rPr lang="en-US" sz="2000" b="1" i="1" dirty="0">
                <a:solidFill>
                  <a:schemeClr val="accent5">
                    <a:lumMod val="50000"/>
                  </a:schemeClr>
                </a:solidFill>
              </a:rPr>
              <a:t>E</a:t>
            </a:r>
            <a:r>
              <a:rPr lang="el-GR" sz="2000" b="1" i="1" baseline="-25000" dirty="0">
                <a:solidFill>
                  <a:schemeClr val="accent5">
                    <a:lumMod val="50000"/>
                  </a:schemeClr>
                </a:solidFill>
              </a:rPr>
              <a:t>ν</a:t>
            </a:r>
            <a:r>
              <a:rPr lang="en-US" sz="2000" b="1" i="1" dirty="0">
                <a:solidFill>
                  <a:schemeClr val="accent5">
                    <a:lumMod val="50000"/>
                  </a:schemeClr>
                </a:solidFill>
              </a:rPr>
              <a:t> &gt; ≈ 1.9 GeV using the variables |three-momentum transfer| and available energy</a:t>
            </a:r>
            <a:endParaRPr lang="en-US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3BC135D-A7DF-361A-500E-DAD3E0ED5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5CE0EF-FCDC-330E-90EA-EE40B08877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7736" y="1148852"/>
            <a:ext cx="7491327" cy="50803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5433A18-C91E-4A8A-BED4-882C8AB5AA42}"/>
                  </a:ext>
                </a:extLst>
              </p:cNvPr>
              <p:cNvSpPr txBox="1"/>
              <p:nvPr/>
            </p:nvSpPr>
            <p:spPr>
              <a:xfrm>
                <a:off x="1045385" y="2817878"/>
                <a:ext cx="2536015" cy="23542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accent1">
                        <a:lumMod val="50000"/>
                      </a:schemeClr>
                    </a:solidFill>
                  </a:rPr>
                  <a:t>Measurement of </a:t>
                </a:r>
                <a:br>
                  <a:rPr lang="en-US" sz="2400" b="1" dirty="0">
                    <a:solidFill>
                      <a:schemeClr val="accent1">
                        <a:lumMod val="50000"/>
                      </a:schemeClr>
                    </a:solidFill>
                  </a:rPr>
                </a:br>
                <a:r>
                  <a:rPr lang="en-US" sz="2400" b="1" dirty="0">
                    <a:solidFill>
                      <a:schemeClr val="accent1">
                        <a:lumMod val="50000"/>
                      </a:schemeClr>
                    </a:solidFill>
                  </a:rPr>
                  <a:t>flux-integrated</a:t>
                </a:r>
              </a:p>
              <a:p>
                <a:br>
                  <a:rPr lang="en-US" sz="2400" b="1" dirty="0">
                    <a:solidFill>
                      <a:schemeClr val="accent1">
                        <a:lumMod val="50000"/>
                      </a:schemeClr>
                    </a:solidFill>
                  </a:rPr>
                </a:br>
                <a:r>
                  <a:rPr lang="en-US" sz="2400" b="1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en-US" sz="3600" b="1" i="1" baseline="3000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m:rPr>
                            <m:sty m:val="p"/>
                          </m:rPr>
                          <a:rPr lang="el-GR" sz="36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num>
                      <m:den>
                        <m:r>
                          <a:rPr lang="en-US" sz="36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sz="3600" b="1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3600" b="1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3600" b="1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𝒒</m:t>
                                </m:r>
                              </m:e>
                            </m:acc>
                          </m:e>
                        </m:d>
                        <m:r>
                          <a:rPr lang="en-US" sz="36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  <m:sSub>
                          <m:sSubPr>
                            <m:ctrlPr>
                              <a:rPr lang="en-US" sz="3600" b="1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1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en-US" sz="3600" b="1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𝒂𝒗𝒂𝒊𝒍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b="1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5433A18-C91E-4A8A-BED4-882C8AB5AA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385" y="2817878"/>
                <a:ext cx="2536015" cy="2354299"/>
              </a:xfrm>
              <a:prstGeom prst="rect">
                <a:avLst/>
              </a:prstGeom>
              <a:blipFill>
                <a:blip r:embed="rId3"/>
                <a:stretch>
                  <a:fillRect l="-3597" t="-2073" r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9FAED9A5-0EFE-D084-CE6D-6F2EE95BA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Travis Olson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EDAD1BDB-12A5-3953-A8BC-7B0228AB8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C299A-BB59-4A22-9131-E0335B10FB32}" type="slidenum">
              <a:rPr lang="en-US" smtClean="0"/>
              <a:t>28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E2DE05-9464-2D05-C1B6-87AF602D0294}"/>
              </a:ext>
            </a:extLst>
          </p:cNvPr>
          <p:cNvSpPr txBox="1"/>
          <p:nvPr/>
        </p:nvSpPr>
        <p:spPr>
          <a:xfrm>
            <a:off x="586286" y="918019"/>
            <a:ext cx="2538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arxiv</a:t>
            </a:r>
            <a:r>
              <a:rPr lang="en-US" sz="2400" dirty="0"/>
              <a:t>: 2410.05526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5D7F93-AA7C-F798-3B8F-6FD95AE8C92A}"/>
              </a:ext>
            </a:extLst>
          </p:cNvPr>
          <p:cNvSpPr txBox="1"/>
          <p:nvPr/>
        </p:nvSpPr>
        <p:spPr>
          <a:xfrm>
            <a:off x="100997" y="1713786"/>
            <a:ext cx="4525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Complementary analysis </a:t>
            </a:r>
            <a:r>
              <a:rPr lang="en-US" dirty="0" err="1"/>
              <a:t>arxiv</a:t>
            </a:r>
            <a:r>
              <a:rPr lang="en-US" dirty="0"/>
              <a:t>: 2410.10222</a:t>
            </a:r>
          </a:p>
        </p:txBody>
      </p:sp>
    </p:spTree>
    <p:extLst>
      <p:ext uri="{BB962C8B-B14F-4D97-AF65-F5344CB8AC3E}">
        <p14:creationId xmlns:p14="http://schemas.microsoft.com/office/powerpoint/2010/main" val="30847545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1B30A-D342-56E8-A6E8-FD30B604E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E2DFDE5-ECBB-F394-A238-4309F7F3EBB6}"/>
              </a:ext>
            </a:extLst>
          </p:cNvPr>
          <p:cNvSpPr txBox="1"/>
          <p:nvPr/>
        </p:nvSpPr>
        <p:spPr>
          <a:xfrm>
            <a:off x="2475618" y="60214"/>
            <a:ext cx="6643422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Our analyses observes 2p2h</a:t>
            </a:r>
          </a:p>
          <a:p>
            <a:r>
              <a:rPr lang="en-US" sz="3600" b="1" dirty="0"/>
              <a:t> to have a significant presence:</a:t>
            </a:r>
          </a:p>
          <a:p>
            <a:endParaRPr lang="en-US" sz="20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64A1B2-7076-1A5D-D62A-BAFE157F6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9900" y="1417320"/>
            <a:ext cx="7113787" cy="48184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9345BB-6592-D6DE-2962-AAC43D6FCEF6}"/>
              </a:ext>
            </a:extLst>
          </p:cNvPr>
          <p:cNvSpPr txBox="1"/>
          <p:nvPr/>
        </p:nvSpPr>
        <p:spPr>
          <a:xfrm>
            <a:off x="604789" y="2017020"/>
            <a:ext cx="31259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Data excess relative to the expectation from scattering on single nucleons occurs in the transition region between CCQE and RES where 2p2h </a:t>
            </a:r>
          </a:p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is predicted to occur.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0764766-DEE3-FF7F-7739-AD52F4F9CE6C}"/>
              </a:ext>
            </a:extLst>
          </p:cNvPr>
          <p:cNvCxnSpPr>
            <a:cxnSpLocks/>
          </p:cNvCxnSpPr>
          <p:nvPr/>
        </p:nvCxnSpPr>
        <p:spPr>
          <a:xfrm flipV="1">
            <a:off x="3255264" y="2925425"/>
            <a:ext cx="3108960" cy="5486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F531D6-86D6-CAA3-8928-E12A55936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10/17/2024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2FFDD97E-36D0-F7F1-1328-308A53FF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Travis Olson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20D5A155-DDF2-4616-F4D0-E65847FB3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C299A-BB59-4A22-9131-E0335B10FB3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885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258758-6122-7430-C223-C4CABDD24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43A0581-5631-CC6B-B13D-4C6509626153}"/>
              </a:ext>
            </a:extLst>
          </p:cNvPr>
          <p:cNvSpPr txBox="1"/>
          <p:nvPr/>
        </p:nvSpPr>
        <p:spPr>
          <a:xfrm>
            <a:off x="5714552" y="2564354"/>
            <a:ext cx="609834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effectLst/>
              </a:rPr>
              <a:t>PVC cells filled with </a:t>
            </a:r>
            <a:r>
              <a:rPr lang="en-US" sz="2200" b="1" dirty="0">
                <a:solidFill>
                  <a:srgbClr val="FD9409"/>
                </a:solidFill>
                <a:effectLst/>
              </a:rPr>
              <a:t>liquid scintillator, 195 ton</a:t>
            </a:r>
            <a:r>
              <a:rPr lang="en-US" sz="2200" dirty="0">
                <a:solidFill>
                  <a:srgbClr val="FD9409"/>
                </a:solidFill>
                <a:effectLst/>
              </a:rPr>
              <a:t> </a:t>
            </a:r>
            <a:r>
              <a:rPr lang="en-US" sz="2200" dirty="0">
                <a:solidFill>
                  <a:srgbClr val="000000"/>
                </a:solidFill>
                <a:effectLst/>
              </a:rPr>
              <a:t>fully active mass and 98-ton downstream </a:t>
            </a:r>
            <a:br>
              <a:rPr lang="en-US" sz="2200" dirty="0">
                <a:solidFill>
                  <a:srgbClr val="000000"/>
                </a:solidFill>
                <a:effectLst/>
              </a:rPr>
            </a:br>
            <a:r>
              <a:rPr lang="en-US" sz="2200" dirty="0">
                <a:solidFill>
                  <a:srgbClr val="000000"/>
                </a:solidFill>
                <a:effectLst/>
              </a:rPr>
              <a:t>muon catcher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CAAA5B-D3C4-6C0F-C472-4C148E228A90}"/>
              </a:ext>
            </a:extLst>
          </p:cNvPr>
          <p:cNvSpPr txBox="1"/>
          <p:nvPr/>
        </p:nvSpPr>
        <p:spPr>
          <a:xfrm>
            <a:off x="5732349" y="3579916"/>
            <a:ext cx="609834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effectLst/>
              </a:rPr>
              <a:t>Alternating planes of orthogonal views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38F964-0EA5-0547-7D90-653DCB6CB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04" y="2705703"/>
            <a:ext cx="5089074" cy="3533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DB9937-42F4-8FA3-B154-55D163561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96802"/>
            <a:ext cx="7772400" cy="2240513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FD75CD07-DB1C-2A50-A24A-60C1A14D2440}"/>
              </a:ext>
            </a:extLst>
          </p:cNvPr>
          <p:cNvSpPr txBox="1">
            <a:spLocks/>
          </p:cNvSpPr>
          <p:nvPr/>
        </p:nvSpPr>
        <p:spPr>
          <a:xfrm>
            <a:off x="96078" y="115671"/>
            <a:ext cx="10515600" cy="1042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ea typeface="Calibri Light"/>
                <a:cs typeface="Calibri Light"/>
              </a:rPr>
              <a:t>The </a:t>
            </a:r>
            <a:r>
              <a:rPr lang="en-US" dirty="0" err="1">
                <a:ea typeface="Calibri Light"/>
                <a:cs typeface="Calibri Light"/>
              </a:rPr>
              <a:t>NOvA</a:t>
            </a:r>
            <a:r>
              <a:rPr lang="en-US" dirty="0">
                <a:ea typeface="Calibri Light"/>
                <a:cs typeface="Calibri Light"/>
              </a:rPr>
              <a:t> near detector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D6F381-66AE-CDFD-F39A-9763F438E6E2}"/>
              </a:ext>
            </a:extLst>
          </p:cNvPr>
          <p:cNvSpPr txBox="1"/>
          <p:nvPr/>
        </p:nvSpPr>
        <p:spPr>
          <a:xfrm>
            <a:off x="838200" y="1256520"/>
            <a:ext cx="37886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effectLst/>
              </a:rPr>
              <a:t>The ND is </a:t>
            </a:r>
            <a:r>
              <a:rPr lang="en-US" sz="2200" b="1" dirty="0">
                <a:solidFill>
                  <a:srgbClr val="FD9409"/>
                </a:solidFill>
                <a:effectLst/>
              </a:rPr>
              <a:t>1 km</a:t>
            </a:r>
            <a:r>
              <a:rPr lang="en-US" sz="2200" dirty="0">
                <a:solidFill>
                  <a:srgbClr val="FD9409"/>
                </a:solidFill>
                <a:effectLst/>
              </a:rPr>
              <a:t> </a:t>
            </a:r>
            <a:r>
              <a:rPr lang="en-US" sz="2200" dirty="0">
                <a:solidFill>
                  <a:srgbClr val="000000"/>
                </a:solidFill>
                <a:effectLst/>
              </a:rPr>
              <a:t>from source, </a:t>
            </a:r>
            <a:br>
              <a:rPr lang="en-US" sz="2200" dirty="0">
                <a:solidFill>
                  <a:srgbClr val="000000"/>
                </a:solidFill>
                <a:effectLst/>
              </a:rPr>
            </a:br>
            <a:r>
              <a:rPr lang="en-US" sz="2200" b="1" dirty="0">
                <a:solidFill>
                  <a:srgbClr val="FD9409"/>
                </a:solidFill>
                <a:effectLst/>
              </a:rPr>
              <a:t>underground</a:t>
            </a:r>
            <a:r>
              <a:rPr lang="en-US" sz="2200" dirty="0">
                <a:solidFill>
                  <a:srgbClr val="FD9409"/>
                </a:solidFill>
                <a:effectLst/>
              </a:rPr>
              <a:t> </a:t>
            </a:r>
            <a:r>
              <a:rPr lang="en-US" sz="2200" dirty="0">
                <a:solidFill>
                  <a:srgbClr val="000000"/>
                </a:solidFill>
                <a:effectLst/>
              </a:rPr>
              <a:t>at Fermilab.</a:t>
            </a:r>
          </a:p>
        </p:txBody>
      </p:sp>
      <p:graphicFrame>
        <p:nvGraphicFramePr>
          <p:cNvPr id="21" name="Table 21">
            <a:extLst>
              <a:ext uri="{FF2B5EF4-FFF2-40B4-BE49-F238E27FC236}">
                <a16:creationId xmlns:a16="http://schemas.microsoft.com/office/drawing/2014/main" id="{48598913-A018-411A-ACC0-F1CF7D054D93}"/>
              </a:ext>
            </a:extLst>
          </p:cNvPr>
          <p:cNvGraphicFramePr>
            <a:graphicFrameLocks noGrp="1"/>
          </p:cNvGraphicFramePr>
          <p:nvPr/>
        </p:nvGraphicFramePr>
        <p:xfrm>
          <a:off x="5799136" y="4718473"/>
          <a:ext cx="5964770" cy="9635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2954">
                  <a:extLst>
                    <a:ext uri="{9D8B030D-6E8A-4147-A177-3AD203B41FA5}">
                      <a16:colId xmlns:a16="http://schemas.microsoft.com/office/drawing/2014/main" val="1712386115"/>
                    </a:ext>
                  </a:extLst>
                </a:gridCol>
                <a:gridCol w="1192954">
                  <a:extLst>
                    <a:ext uri="{9D8B030D-6E8A-4147-A177-3AD203B41FA5}">
                      <a16:colId xmlns:a16="http://schemas.microsoft.com/office/drawing/2014/main" val="1752838354"/>
                    </a:ext>
                  </a:extLst>
                </a:gridCol>
                <a:gridCol w="1192954">
                  <a:extLst>
                    <a:ext uri="{9D8B030D-6E8A-4147-A177-3AD203B41FA5}">
                      <a16:colId xmlns:a16="http://schemas.microsoft.com/office/drawing/2014/main" val="3100492112"/>
                    </a:ext>
                  </a:extLst>
                </a:gridCol>
                <a:gridCol w="1192954">
                  <a:extLst>
                    <a:ext uri="{9D8B030D-6E8A-4147-A177-3AD203B41FA5}">
                      <a16:colId xmlns:a16="http://schemas.microsoft.com/office/drawing/2014/main" val="4054358276"/>
                    </a:ext>
                  </a:extLst>
                </a:gridCol>
                <a:gridCol w="1192954">
                  <a:extLst>
                    <a:ext uri="{9D8B030D-6E8A-4147-A177-3AD203B41FA5}">
                      <a16:colId xmlns:a16="http://schemas.microsoft.com/office/drawing/2014/main" val="1287243148"/>
                    </a:ext>
                  </a:extLst>
                </a:gridCol>
              </a:tblGrid>
              <a:tr h="481751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Cl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/>
                        <a:t>Ti</a:t>
                      </a:r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347753"/>
                  </a:ext>
                </a:extLst>
              </a:tr>
              <a:tr h="481751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67%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16%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11%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910722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40E489B-4F84-5FAF-D6D3-945F8D97B9FE}"/>
              </a:ext>
            </a:extLst>
          </p:cNvPr>
          <p:cNvSpPr txBox="1"/>
          <p:nvPr/>
        </p:nvSpPr>
        <p:spPr>
          <a:xfrm>
            <a:off x="5715000" y="4079235"/>
            <a:ext cx="604890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effectLst/>
              </a:rPr>
              <a:t>Low-Z, fine-grained: Composition by mass: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CC20333-BB13-F0F0-84BA-CF41C1D54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F14A734-8855-9DA5-7230-A7CB12CD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Travis Olson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82DBE2-1ABA-1E4A-0CD5-DA13D74D7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C299A-BB59-4A22-9131-E0335B10FB3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6111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018D81-91C1-DA97-FD4F-9A55678D44DA}"/>
              </a:ext>
            </a:extLst>
          </p:cNvPr>
          <p:cNvSpPr txBox="1"/>
          <p:nvPr/>
        </p:nvSpPr>
        <p:spPr>
          <a:xfrm>
            <a:off x="353568" y="4588664"/>
            <a:ext cx="7799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Aptos" panose="020B0004020202020204" pitchFamily="34" charset="0"/>
              </a:rPr>
              <a:t>In general, the theory based models</a:t>
            </a:r>
            <a:br>
              <a:rPr lang="en-US" sz="2400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Aptos" panose="020B0004020202020204" pitchFamily="34" charset="0"/>
              </a:rPr>
            </a:br>
            <a:r>
              <a:rPr lang="en-US" sz="2400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Aptos" panose="020B0004020202020204" pitchFamily="34" charset="0"/>
              </a:rPr>
              <a:t>and the data tunes exhibit shortfalls </a:t>
            </a:r>
            <a:br>
              <a:rPr lang="en-US" sz="2400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Aptos" panose="020B0004020202020204" pitchFamily="34" charset="0"/>
              </a:rPr>
            </a:br>
            <a:r>
              <a:rPr lang="en-US" sz="2400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Aptos" panose="020B0004020202020204" pitchFamily="34" charset="0"/>
              </a:rPr>
              <a:t>with predictions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ptos" panose="020B0004020202020204" pitchFamily="34" charset="0"/>
              </a:rPr>
              <a:t>in bins of</a:t>
            </a:r>
            <a:r>
              <a:rPr lang="en-US" sz="2400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Aptos" panose="020B0004020202020204" pitchFamily="34" charset="0"/>
              </a:rPr>
              <a:t> lower </a:t>
            </a:r>
            <a:br>
              <a:rPr lang="en-US" sz="2400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Aptos" panose="020B0004020202020204" pitchFamily="34" charset="0"/>
              </a:rPr>
            </a:br>
            <a:r>
              <a:rPr lang="en-US" sz="2400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Aptos" panose="020B0004020202020204" pitchFamily="34" charset="0"/>
              </a:rPr>
              <a:t>3-momentum transfer and available energy.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C6731A-3459-55C5-F323-1243B3C16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06832" cy="41363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DACE8F-3BA7-FAF3-045D-22CCDA34C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7679" y="0"/>
            <a:ext cx="6111979" cy="413638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74470C-B978-E41B-46CC-A2CE7BEA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10/17/2024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0D886BA-2EA8-C0F4-EDF9-585B9A33B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Travis Olson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6605D8E-C4A9-1451-A98F-2C7A36FC0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C299A-BB59-4A22-9131-E0335B10FB32}" type="slidenum">
              <a:rPr lang="en-US" smtClean="0"/>
              <a:t>30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2AF56AF-8746-6818-A9D8-4310075229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5351049"/>
              </p:ext>
            </p:extLst>
          </p:nvPr>
        </p:nvGraphicFramePr>
        <p:xfrm>
          <a:off x="7342407" y="4318952"/>
          <a:ext cx="3898035" cy="221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6271">
                  <a:extLst>
                    <a:ext uri="{9D8B030D-6E8A-4147-A177-3AD203B41FA5}">
                      <a16:colId xmlns:a16="http://schemas.microsoft.com/office/drawing/2014/main" val="2679323410"/>
                    </a:ext>
                  </a:extLst>
                </a:gridCol>
                <a:gridCol w="1211764">
                  <a:extLst>
                    <a:ext uri="{9D8B030D-6E8A-4147-A177-3AD203B41FA5}">
                      <a16:colId xmlns:a16="http://schemas.microsoft.com/office/drawing/2014/main" val="314864412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Χ</a:t>
                      </a:r>
                      <a:r>
                        <a:rPr lang="en-US" baseline="30000" dirty="0"/>
                        <a:t>2 </a:t>
                      </a:r>
                      <a:r>
                        <a:rPr lang="en-US" baseline="0" dirty="0"/>
                        <a:t>NDF:22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7097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NOvA</a:t>
                      </a:r>
                      <a:r>
                        <a:rPr lang="en-US" dirty="0"/>
                        <a:t> tune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103    (81)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3111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GENIE Empirical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184 (167)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012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MINERvA</a:t>
                      </a:r>
                      <a:r>
                        <a:rPr lang="en-US" dirty="0"/>
                        <a:t> tune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84    (86)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3391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SuSAv2 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176  (192)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7924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Valencia 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346 (391)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17958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37571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E3072-6930-F1C7-15C8-69B4EBEAC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858639-BF4C-443A-F0F7-856440581E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E408D0-6D6E-A6D9-537B-BB69589C3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C27F0-ADFD-D4EE-CE8E-E6EFAFEFD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Travis Olson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FD5599-C162-6187-62E6-480CE0A39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C299A-BB59-4A22-9131-E0335B10FB3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97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7213-12A2-97AE-9FB4-281438DC6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059" y="79863"/>
            <a:ext cx="10515600" cy="1042355"/>
          </a:xfrm>
        </p:spPr>
        <p:txBody>
          <a:bodyPr/>
          <a:lstStyle/>
          <a:p>
            <a:pPr algn="ctr"/>
            <a:r>
              <a:rPr lang="en-US" dirty="0">
                <a:cs typeface="Calibri Light"/>
              </a:rPr>
              <a:t>2p2h</a:t>
            </a:r>
            <a:endParaRPr lang="en-US" dirty="0"/>
          </a:p>
        </p:txBody>
      </p:sp>
      <p:pic>
        <p:nvPicPr>
          <p:cNvPr id="6" name="Picture 5" descr="A graph of data and data&#10;&#10;Description automatically generated with medium confidence">
            <a:extLst>
              <a:ext uri="{FF2B5EF4-FFF2-40B4-BE49-F238E27FC236}">
                <a16:creationId xmlns:a16="http://schemas.microsoft.com/office/drawing/2014/main" id="{5B18233F-355A-A4F5-D62B-E7DE890E41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8" y="2662591"/>
            <a:ext cx="5791930" cy="342158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E444AE0-7661-EDD3-8CFB-8F17E3EF73AC}"/>
              </a:ext>
            </a:extLst>
          </p:cNvPr>
          <p:cNvSpPr txBox="1"/>
          <p:nvPr/>
        </p:nvSpPr>
        <p:spPr>
          <a:xfrm>
            <a:off x="7997197" y="1591038"/>
            <a:ext cx="43580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i="1" dirty="0">
                <a:solidFill>
                  <a:srgbClr val="0F233D"/>
                </a:solidFill>
                <a:effectLst/>
              </a:rPr>
              <a:t>No model describes the data</a:t>
            </a:r>
            <a:endParaRPr lang="en-US" sz="2200" i="1" dirty="0">
              <a:effectLst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236A2C0-F582-8FC7-86AB-2ABB2835D13E}"/>
              </a:ext>
            </a:extLst>
          </p:cNvPr>
          <p:cNvSpPr txBox="1"/>
          <p:nvPr/>
        </p:nvSpPr>
        <p:spPr>
          <a:xfrm>
            <a:off x="354535" y="911765"/>
            <a:ext cx="1051559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/>
              <a:t>Long standing efforts in the neutrino experiments to understand the 2p2h process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37A04FB-4036-5117-A776-E4965BA758E4}"/>
              </a:ext>
            </a:extLst>
          </p:cNvPr>
          <p:cNvSpPr txBox="1"/>
          <p:nvPr/>
        </p:nvSpPr>
        <p:spPr>
          <a:xfrm>
            <a:off x="409116" y="1334161"/>
            <a:ext cx="593272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i="1" dirty="0" err="1">
                <a:solidFill>
                  <a:srgbClr val="211E1E"/>
                </a:solidFill>
              </a:rPr>
              <a:t>MINERvA</a:t>
            </a:r>
            <a:r>
              <a:rPr lang="en-US" sz="2200" i="1" dirty="0">
                <a:solidFill>
                  <a:srgbClr val="211E1E"/>
                </a:solidFill>
              </a:rPr>
              <a:t> pioneered measurements in kinematic regions with </a:t>
            </a:r>
            <a:r>
              <a:rPr lang="en-US" sz="2200" i="1" dirty="0">
                <a:solidFill>
                  <a:srgbClr val="211E1E"/>
                </a:solidFill>
                <a:effectLst/>
              </a:rPr>
              <a:t>an enhanced population of </a:t>
            </a:r>
            <a:r>
              <a:rPr lang="en-US" sz="2200" i="1" dirty="0" err="1">
                <a:solidFill>
                  <a:srgbClr val="211E1E"/>
                </a:solidFill>
                <a:effectLst/>
              </a:rPr>
              <a:t>multiproton</a:t>
            </a:r>
            <a:r>
              <a:rPr lang="en-US" sz="2200" i="1" dirty="0">
                <a:solidFill>
                  <a:srgbClr val="211E1E"/>
                </a:solidFill>
                <a:effectLst/>
              </a:rPr>
              <a:t> final states. </a:t>
            </a:r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9F0CB47B-AC22-6F70-2C3B-236EB43243BE}"/>
              </a:ext>
            </a:extLst>
          </p:cNvPr>
          <p:cNvSpPr/>
          <p:nvPr/>
        </p:nvSpPr>
        <p:spPr>
          <a:xfrm>
            <a:off x="7322142" y="1660050"/>
            <a:ext cx="488177" cy="3504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 descr="A graph of energy and data&#10;&#10;Description automatically generated with medium confidence">
            <a:extLst>
              <a:ext uri="{FF2B5EF4-FFF2-40B4-BE49-F238E27FC236}">
                <a16:creationId xmlns:a16="http://schemas.microsoft.com/office/drawing/2014/main" id="{05B5DD79-392C-AAD4-1CC3-F0A3299483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872" y="2662591"/>
            <a:ext cx="5456290" cy="3391394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0ED3A42-F704-AC6A-C455-1DCAF0455E28}"/>
              </a:ext>
            </a:extLst>
          </p:cNvPr>
          <p:cNvSpPr txBox="1"/>
          <p:nvPr/>
        </p:nvSpPr>
        <p:spPr>
          <a:xfrm>
            <a:off x="1166024" y="5987018"/>
            <a:ext cx="38739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1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Proxima Nova"/>
              </a:rPr>
              <a:t>Phys. Rev. Lett. </a:t>
            </a:r>
            <a:r>
              <a:rPr lang="en-US" b="1" i="1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Proxima Nova"/>
              </a:rPr>
              <a:t>116</a:t>
            </a:r>
            <a:r>
              <a:rPr lang="en-US" b="0" i="1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Proxima Nova"/>
              </a:rPr>
              <a:t>, 071802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37A85A2-C6A9-69DC-65A6-D328FD2D1FF1}"/>
              </a:ext>
            </a:extLst>
          </p:cNvPr>
          <p:cNvSpPr txBox="1"/>
          <p:nvPr/>
        </p:nvSpPr>
        <p:spPr>
          <a:xfrm>
            <a:off x="7095815" y="5989320"/>
            <a:ext cx="38739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1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Proxima Nova"/>
              </a:rPr>
              <a:t>Phys. Rev. Lett. </a:t>
            </a:r>
            <a:r>
              <a:rPr lang="en-US" b="1" i="1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Proxima Nova"/>
              </a:rPr>
              <a:t>116</a:t>
            </a:r>
            <a:r>
              <a:rPr lang="en-US" b="0" i="1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Proxima Nova"/>
              </a:rPr>
              <a:t>, 071802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EF02BDE-6AD6-CFB8-D5D5-09431A38A184}"/>
              </a:ext>
            </a:extLst>
          </p:cNvPr>
          <p:cNvSpPr txBox="1"/>
          <p:nvPr/>
        </p:nvSpPr>
        <p:spPr>
          <a:xfrm>
            <a:off x="640886" y="2383284"/>
            <a:ext cx="49714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aseline="-25000" dirty="0">
                <a:solidFill>
                  <a:srgbClr val="000000"/>
                </a:solidFill>
                <a:effectLst/>
              </a:rPr>
              <a:t> </a:t>
            </a:r>
            <a:r>
              <a:rPr lang="en-US" sz="1600" i="1" dirty="0">
                <a:solidFill>
                  <a:srgbClr val="000000"/>
                </a:solidFill>
                <a:latin typeface="Symbol" pitchFamily="2" charset="2"/>
              </a:rPr>
              <a:t>n</a:t>
            </a:r>
            <a:r>
              <a:rPr lang="en-US" sz="1600" i="1" baseline="-25000" dirty="0">
                <a:solidFill>
                  <a:srgbClr val="000000"/>
                </a:solidFill>
                <a:effectLst/>
                <a:latin typeface="Symbol" pitchFamily="2" charset="2"/>
              </a:rPr>
              <a:t>m </a:t>
            </a:r>
            <a:r>
              <a:rPr lang="en-US" sz="1600" i="1" dirty="0">
                <a:solidFill>
                  <a:srgbClr val="000000"/>
                </a:solidFill>
                <a:effectLst/>
              </a:rPr>
              <a:t>- CC</a:t>
            </a:r>
            <a:r>
              <a:rPr lang="en-US" sz="1600" dirty="0">
                <a:solidFill>
                  <a:srgbClr val="000000"/>
                </a:solidFill>
                <a:effectLst/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m</a:t>
            </a:r>
            <a:r>
              <a:rPr lang="en-US" sz="1600" dirty="0">
                <a:solidFill>
                  <a:srgbClr val="000000"/>
                </a:solidFill>
                <a:effectLst/>
              </a:rPr>
              <a:t>easurement compare with </a:t>
            </a:r>
            <a:r>
              <a:rPr lang="en-US" sz="1600" dirty="0">
                <a:solidFill>
                  <a:srgbClr val="211E1E"/>
                </a:solidFill>
              </a:rPr>
              <a:t>default GENIE 2.8</a:t>
            </a:r>
            <a:endParaRPr lang="en-US" sz="1600" dirty="0"/>
          </a:p>
        </p:txBody>
      </p:sp>
      <p:pic>
        <p:nvPicPr>
          <p:cNvPr id="46" name="Picture 45" descr="A black and white drawing of a person holding a shield and a mirror&#10;&#10;Description automatically generated">
            <a:extLst>
              <a:ext uri="{FF2B5EF4-FFF2-40B4-BE49-F238E27FC236}">
                <a16:creationId xmlns:a16="http://schemas.microsoft.com/office/drawing/2014/main" id="{54CC617D-CD68-208D-456C-22DF3B15F0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398" y="136525"/>
            <a:ext cx="1103086" cy="1103086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1709DFFF-A037-5AAA-FDF5-55F88038DE8C}"/>
              </a:ext>
            </a:extLst>
          </p:cNvPr>
          <p:cNvSpPr txBox="1"/>
          <p:nvPr/>
        </p:nvSpPr>
        <p:spPr>
          <a:xfrm>
            <a:off x="7071356" y="2373352"/>
            <a:ext cx="49714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aseline="-25000" dirty="0">
                <a:solidFill>
                  <a:srgbClr val="000000"/>
                </a:solidFill>
                <a:effectLst/>
              </a:rPr>
              <a:t> </a:t>
            </a:r>
            <a:r>
              <a:rPr lang="en-US" sz="1600" i="1" dirty="0">
                <a:solidFill>
                  <a:srgbClr val="000000"/>
                </a:solidFill>
                <a:latin typeface="Symbol" pitchFamily="2" charset="2"/>
              </a:rPr>
              <a:t>n</a:t>
            </a:r>
            <a:r>
              <a:rPr lang="en-US" sz="1600" i="1" baseline="-25000" dirty="0">
                <a:solidFill>
                  <a:srgbClr val="000000"/>
                </a:solidFill>
                <a:effectLst/>
                <a:latin typeface="Symbol" pitchFamily="2" charset="2"/>
              </a:rPr>
              <a:t>m </a:t>
            </a:r>
            <a:r>
              <a:rPr lang="en-US" sz="1600" i="1" dirty="0">
                <a:solidFill>
                  <a:srgbClr val="000000"/>
                </a:solidFill>
                <a:effectLst/>
              </a:rPr>
              <a:t>- CC</a:t>
            </a:r>
            <a:r>
              <a:rPr lang="en-US" sz="1600" dirty="0">
                <a:solidFill>
                  <a:srgbClr val="000000"/>
                </a:solidFill>
                <a:effectLst/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m</a:t>
            </a:r>
            <a:r>
              <a:rPr lang="en-US" sz="1600" dirty="0">
                <a:solidFill>
                  <a:srgbClr val="000000"/>
                </a:solidFill>
                <a:effectLst/>
              </a:rPr>
              <a:t>easurement compare to 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MINERvA</a:t>
            </a:r>
            <a:r>
              <a:rPr lang="en-US" sz="1600" dirty="0">
                <a:solidFill>
                  <a:srgbClr val="000000"/>
                </a:solidFill>
                <a:effectLst/>
              </a:rPr>
              <a:t>-tune</a:t>
            </a:r>
            <a:endParaRPr lang="en-US" sz="1600" dirty="0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DC0F5E1-C6D1-C4B5-5D8F-120B47BC48C8}"/>
              </a:ext>
            </a:extLst>
          </p:cNvPr>
          <p:cNvCxnSpPr>
            <a:cxnSpLocks/>
          </p:cNvCxnSpPr>
          <p:nvPr/>
        </p:nvCxnSpPr>
        <p:spPr>
          <a:xfrm>
            <a:off x="7212414" y="2468476"/>
            <a:ext cx="109728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0E378A-AF4E-0E9B-8681-A2968886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6CABCBE-D2A3-7F2B-41BE-FD71E6260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Travis Olson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01FC411-B217-CE09-CA99-D93660A18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C299A-BB59-4A22-9131-E0335B10FB3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2746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37CC7-9DEA-8645-11F3-7291CFEF3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1D715D-0CA0-E850-F7A5-EA193E3AA2FA}"/>
              </a:ext>
            </a:extLst>
          </p:cNvPr>
          <p:cNvSpPr txBox="1"/>
          <p:nvPr/>
        </p:nvSpPr>
        <p:spPr>
          <a:xfrm>
            <a:off x="546062" y="223443"/>
            <a:ext cx="10622203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The 2p2h contribution to neutrino-nucleus charged-current scattering </a:t>
            </a:r>
          </a:p>
          <a:p>
            <a:r>
              <a:rPr lang="en-US" sz="2800" b="1" dirty="0"/>
              <a:t>has received abundant experimental attention in recent times:</a:t>
            </a:r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MINERvA</a:t>
            </a:r>
            <a:r>
              <a:rPr lang="en-US" sz="2000" dirty="0"/>
              <a:t>:   </a:t>
            </a:r>
            <a:r>
              <a:rPr lang="x-none" sz="2000" dirty="0"/>
              <a:t>Phys. Rev. Lett. </a:t>
            </a:r>
            <a:r>
              <a:rPr lang="x-none" sz="2000" b="1" dirty="0"/>
              <a:t>116</a:t>
            </a:r>
            <a:r>
              <a:rPr lang="x-none" sz="2000" dirty="0"/>
              <a:t>, 071802</a:t>
            </a:r>
            <a:r>
              <a:rPr lang="x-none" sz="2000" b="1" dirty="0"/>
              <a:t> </a:t>
            </a:r>
            <a:r>
              <a:rPr lang="x-none" sz="2000" dirty="0"/>
              <a:t>(2016)</a:t>
            </a:r>
            <a:r>
              <a:rPr lang="en-US" sz="2000" dirty="0"/>
              <a:t>, Phys. Rev. D </a:t>
            </a:r>
            <a:r>
              <a:rPr lang="en-US" sz="2000" b="1" dirty="0"/>
              <a:t>106</a:t>
            </a:r>
            <a:r>
              <a:rPr lang="en-US" sz="2000" dirty="0"/>
              <a:t>, 032001 (2022).</a:t>
            </a:r>
          </a:p>
          <a:p>
            <a:r>
              <a:rPr lang="en-US" sz="2000" dirty="0"/>
              <a:t> </a:t>
            </a:r>
            <a:r>
              <a:rPr lang="en-US" sz="2000" dirty="0">
                <a:solidFill>
                  <a:srgbClr val="0070C0"/>
                </a:solidFill>
              </a:rPr>
              <a:t>T2K</a:t>
            </a:r>
            <a:r>
              <a:rPr lang="en-US" sz="2000" dirty="0"/>
              <a:t>:   Phys. Rev. D </a:t>
            </a:r>
            <a:r>
              <a:rPr lang="en-US" sz="2000" b="1" dirty="0"/>
              <a:t>98</a:t>
            </a:r>
            <a:r>
              <a:rPr lang="en-US" sz="2000" dirty="0"/>
              <a:t>, 032003 (2018), Phys. Rev. D </a:t>
            </a:r>
            <a:r>
              <a:rPr lang="en-US" sz="2000" b="1" dirty="0"/>
              <a:t>108</a:t>
            </a:r>
            <a:r>
              <a:rPr lang="en-US" sz="2000" dirty="0"/>
              <a:t>, 112009 (2023).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MicroBooNE</a:t>
            </a:r>
            <a:r>
              <a:rPr lang="en-US" sz="2000" dirty="0"/>
              <a:t>:  Phys. Rev. D </a:t>
            </a:r>
            <a:r>
              <a:rPr lang="en-US" sz="2000" b="1" dirty="0"/>
              <a:t>102</a:t>
            </a:r>
            <a:r>
              <a:rPr lang="en-US" sz="2000" dirty="0"/>
              <a:t>, 112013 (2020),  arXiv:2211.03734 (2022).</a:t>
            </a:r>
          </a:p>
          <a:p>
            <a:endParaRPr lang="en-US" dirty="0"/>
          </a:p>
        </p:txBody>
      </p:sp>
      <p:pic>
        <p:nvPicPr>
          <p:cNvPr id="3" name="Picture 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CD30A668-DD9D-1156-E233-150531023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5317" y="2521597"/>
            <a:ext cx="6103782" cy="40649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414195-4465-26F4-B99C-BCA43FA98F7A}"/>
              </a:ext>
            </a:extLst>
          </p:cNvPr>
          <p:cNvSpPr txBox="1"/>
          <p:nvPr/>
        </p:nvSpPr>
        <p:spPr>
          <a:xfrm>
            <a:off x="215608" y="2883857"/>
            <a:ext cx="5247462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The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NOvA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measurements probe 2p2h </a:t>
            </a:r>
          </a:p>
          <a:p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with high statistics in the </a:t>
            </a:r>
          </a:p>
          <a:p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neutrino energy range  1.0 &lt;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Ev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&lt; 3.0 GeV.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0070C0"/>
                </a:solidFill>
              </a:rPr>
              <a:t>This range lies above the sub-GeV regime </a:t>
            </a:r>
          </a:p>
          <a:p>
            <a:r>
              <a:rPr lang="en-US" sz="2000" dirty="0">
                <a:solidFill>
                  <a:srgbClr val="0070C0"/>
                </a:solidFill>
              </a:rPr>
              <a:t>examined by </a:t>
            </a:r>
            <a:r>
              <a:rPr lang="en-US" sz="2000" dirty="0" err="1">
                <a:solidFill>
                  <a:srgbClr val="0070C0"/>
                </a:solidFill>
              </a:rPr>
              <a:t>MiniBooNE</a:t>
            </a:r>
            <a:r>
              <a:rPr lang="en-US" sz="2000" dirty="0">
                <a:solidFill>
                  <a:srgbClr val="0070C0"/>
                </a:solidFill>
              </a:rPr>
              <a:t>, T2K, and </a:t>
            </a:r>
            <a:r>
              <a:rPr lang="en-US" sz="2000" dirty="0" err="1">
                <a:solidFill>
                  <a:srgbClr val="0070C0"/>
                </a:solidFill>
              </a:rPr>
              <a:t>MicroBooNE</a:t>
            </a:r>
            <a:r>
              <a:rPr lang="en-US" sz="2000" dirty="0">
                <a:solidFill>
                  <a:srgbClr val="0070C0"/>
                </a:solidFill>
              </a:rPr>
              <a:t>, </a:t>
            </a:r>
          </a:p>
          <a:p>
            <a:r>
              <a:rPr lang="en-US" sz="2000" dirty="0">
                <a:solidFill>
                  <a:srgbClr val="0070C0"/>
                </a:solidFill>
              </a:rPr>
              <a:t>and on the lower edge of the </a:t>
            </a:r>
          </a:p>
          <a:p>
            <a:r>
              <a:rPr lang="en-US" sz="2000" dirty="0">
                <a:solidFill>
                  <a:srgbClr val="0070C0"/>
                </a:solidFill>
              </a:rPr>
              <a:t>few-to-multi-GeV range studied by </a:t>
            </a:r>
            <a:r>
              <a:rPr lang="en-US" sz="2000" dirty="0" err="1">
                <a:solidFill>
                  <a:srgbClr val="0070C0"/>
                </a:solidFill>
              </a:rPr>
              <a:t>MINERvA</a:t>
            </a:r>
            <a:r>
              <a:rPr lang="en-US" sz="2000" dirty="0">
                <a:solidFill>
                  <a:srgbClr val="0070C0"/>
                </a:solidFill>
              </a:rPr>
              <a:t>.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/>
              <a:t>   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CA6315-915E-6793-1C37-32FB0440D7DC}"/>
              </a:ext>
            </a:extLst>
          </p:cNvPr>
          <p:cNvSpPr txBox="1"/>
          <p:nvPr/>
        </p:nvSpPr>
        <p:spPr>
          <a:xfrm>
            <a:off x="6153552" y="2654878"/>
            <a:ext cx="22225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Phys. Rev. D 101, 033003 (2020).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2F2521-3076-3F48-5156-10A567EC7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10/17/2024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0DC9EA2-C05B-87E7-279E-9328A16B8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Travis Olson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84C90DF-82B5-5D0F-640C-D9F92A747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C299A-BB59-4A22-9131-E0335B10FB3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533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7213-12A2-97AE-9FB4-281438DC6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059" y="79863"/>
            <a:ext cx="10515600" cy="1042355"/>
          </a:xfrm>
        </p:spPr>
        <p:txBody>
          <a:bodyPr/>
          <a:lstStyle/>
          <a:p>
            <a:pPr algn="ctr"/>
            <a:r>
              <a:rPr lang="en-US" dirty="0">
                <a:cs typeface="Calibri Light"/>
              </a:rPr>
              <a:t>Nuclear effects</a:t>
            </a:r>
            <a:endParaRPr lang="en-US" dirty="0"/>
          </a:p>
        </p:txBody>
      </p:sp>
      <p:pic>
        <p:nvPicPr>
          <p:cNvPr id="16" name="Picture 15" descr="A diagram of a diagram&#10;&#10;Description automatically generated">
            <a:extLst>
              <a:ext uri="{FF2B5EF4-FFF2-40B4-BE49-F238E27FC236}">
                <a16:creationId xmlns:a16="http://schemas.microsoft.com/office/drawing/2014/main" id="{81B6A8A4-9692-5B53-F171-173F5203E0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0" y="1110400"/>
            <a:ext cx="5137359" cy="48158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2294FA-42A0-3CB7-EF0F-962522B819AE}"/>
              </a:ext>
            </a:extLst>
          </p:cNvPr>
          <p:cNvSpPr txBox="1"/>
          <p:nvPr/>
        </p:nvSpPr>
        <p:spPr>
          <a:xfrm>
            <a:off x="4760985" y="1768034"/>
            <a:ext cx="769923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/>
              <a:t>Nucleons on motion inside the nucleus (Fermi motion) and binding energy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2A79EA-9AE5-AED7-8AF7-5661EC1408E3}"/>
              </a:ext>
            </a:extLst>
          </p:cNvPr>
          <p:cNvSpPr txBox="1"/>
          <p:nvPr/>
        </p:nvSpPr>
        <p:spPr>
          <a:xfrm>
            <a:off x="5018386" y="3847144"/>
            <a:ext cx="71844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/>
              <a:t>Final State Interactions: additional hadrons, new hadrons, hadrons absorption, hadron kinematics change, etc.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F07F07-7D91-E3E9-EA20-954EF1DEB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2D0C9D-727C-7066-94F1-4BD6EBE95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Travis Olson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B549D3-941E-171F-9580-170F95EEC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C299A-BB59-4A22-9131-E0335B10FB3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6233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895DD2-A77D-18FF-11B3-011B645D1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6CF2E-C88F-1F26-C4C9-2149AAA85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206" y="136525"/>
            <a:ext cx="10515600" cy="1042355"/>
          </a:xfrm>
        </p:spPr>
        <p:txBody>
          <a:bodyPr/>
          <a:lstStyle/>
          <a:p>
            <a:pPr algn="ctr"/>
            <a:r>
              <a:rPr lang="en-US" dirty="0" err="1">
                <a:cs typeface="Calibri Light"/>
              </a:rPr>
              <a:t>NOvA</a:t>
            </a:r>
            <a:r>
              <a:rPr lang="en-US" dirty="0">
                <a:cs typeface="Calibri Light"/>
              </a:rPr>
              <a:t> exposure to </a:t>
            </a:r>
            <a:r>
              <a:rPr lang="en-US" dirty="0" err="1">
                <a:cs typeface="Calibri Light"/>
              </a:rPr>
              <a:t>NuMI</a:t>
            </a:r>
            <a:r>
              <a:rPr lang="en-US" dirty="0">
                <a:cs typeface="Calibri Light"/>
              </a:rPr>
              <a:t> beam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F18DDB-E9F6-8AD4-6FEE-4065CF638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971" y="1102944"/>
            <a:ext cx="10399206" cy="43330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77B77D3-BC34-50E5-4F92-F1429A7D73E0}"/>
              </a:ext>
            </a:extLst>
          </p:cNvPr>
          <p:cNvSpPr/>
          <p:nvPr/>
        </p:nvSpPr>
        <p:spPr>
          <a:xfrm>
            <a:off x="2106385" y="2744222"/>
            <a:ext cx="2372653" cy="2098013"/>
          </a:xfrm>
          <a:prstGeom prst="rect">
            <a:avLst/>
          </a:prstGeom>
          <a:solidFill>
            <a:schemeClr val="bg1">
              <a:lumMod val="65000"/>
              <a:alpha val="6625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689512-0B63-AE99-61C9-C502A928346D}"/>
              </a:ext>
            </a:extLst>
          </p:cNvPr>
          <p:cNvSpPr txBox="1"/>
          <p:nvPr/>
        </p:nvSpPr>
        <p:spPr>
          <a:xfrm>
            <a:off x="489242" y="945078"/>
            <a:ext cx="1170275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/>
            <a:r>
              <a:rPr lang="en-US" sz="2200" i="1" dirty="0">
                <a:solidFill>
                  <a:srgbClr val="3F3F3F"/>
                </a:solidFill>
                <a:effectLst/>
              </a:rPr>
              <a:t>These analyses use </a:t>
            </a:r>
            <a:r>
              <a:rPr lang="en-US" sz="2200" b="1" i="1" dirty="0">
                <a:solidFill>
                  <a:srgbClr val="3F3F3F"/>
                </a:solidFill>
                <a:effectLst/>
              </a:rPr>
              <a:t>8.09 x 10</a:t>
            </a:r>
            <a:r>
              <a:rPr lang="en-US" sz="2200" b="1" i="1" baseline="30000" dirty="0">
                <a:solidFill>
                  <a:srgbClr val="3F3F3F"/>
                </a:solidFill>
                <a:effectLst/>
              </a:rPr>
              <a:t>20</a:t>
            </a:r>
            <a:r>
              <a:rPr lang="en-US" sz="2200" b="1" i="1" dirty="0">
                <a:solidFill>
                  <a:srgbClr val="3F3F3F"/>
                </a:solidFill>
                <a:effectLst/>
              </a:rPr>
              <a:t> POT FHC </a:t>
            </a:r>
            <a:r>
              <a:rPr lang="en-US" sz="2200" i="1" dirty="0">
                <a:solidFill>
                  <a:srgbClr val="3F3F3F"/>
                </a:solidFill>
                <a:effectLst/>
              </a:rPr>
              <a:t>data collected in the </a:t>
            </a:r>
            <a:r>
              <a:rPr lang="en-US" sz="2200" i="1" dirty="0" err="1">
                <a:solidFill>
                  <a:srgbClr val="3F3F3F"/>
                </a:solidFill>
                <a:effectLst/>
              </a:rPr>
              <a:t>NOvA</a:t>
            </a:r>
            <a:r>
              <a:rPr lang="en-US" sz="2200" i="1" dirty="0">
                <a:solidFill>
                  <a:srgbClr val="3F3F3F"/>
                </a:solidFill>
                <a:effectLst/>
              </a:rPr>
              <a:t> ND during the first couple of years </a:t>
            </a:r>
            <a:endParaRPr lang="en-US" sz="2200" i="1" dirty="0">
              <a:solidFill>
                <a:srgbClr val="4F4F5E"/>
              </a:solidFill>
              <a:effectLst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EECBFE-F65A-BB2E-5E7F-6B3C8DA67337}"/>
              </a:ext>
            </a:extLst>
          </p:cNvPr>
          <p:cNvSpPr txBox="1"/>
          <p:nvPr/>
        </p:nvSpPr>
        <p:spPr>
          <a:xfrm>
            <a:off x="493776" y="5018458"/>
            <a:ext cx="112735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i="1" dirty="0">
                <a:solidFill>
                  <a:srgbClr val="3F3F3F"/>
                </a:solidFill>
              </a:rPr>
              <a:t>D</a:t>
            </a:r>
            <a:r>
              <a:rPr lang="en-US" sz="2200" i="1" dirty="0">
                <a:solidFill>
                  <a:srgbClr val="3F3F3F"/>
                </a:solidFill>
                <a:effectLst/>
              </a:rPr>
              <a:t>ata collected in the </a:t>
            </a:r>
            <a:r>
              <a:rPr lang="en-US" sz="2200" i="1" dirty="0" err="1">
                <a:solidFill>
                  <a:srgbClr val="3F3F3F"/>
                </a:solidFill>
                <a:effectLst/>
              </a:rPr>
              <a:t>NOvA</a:t>
            </a:r>
            <a:r>
              <a:rPr lang="en-US" sz="2200" i="1" dirty="0">
                <a:solidFill>
                  <a:srgbClr val="3F3F3F"/>
                </a:solidFill>
                <a:effectLst/>
              </a:rPr>
              <a:t> ND so far:</a:t>
            </a:r>
          </a:p>
          <a:p>
            <a:r>
              <a:rPr lang="en-US" sz="2200" i="1" dirty="0">
                <a:solidFill>
                  <a:srgbClr val="3F3F3F"/>
                </a:solidFill>
                <a:effectLst/>
              </a:rPr>
              <a:t> </a:t>
            </a:r>
            <a:r>
              <a:rPr lang="en-US" sz="2200" i="1" dirty="0">
                <a:solidFill>
                  <a:srgbClr val="3F3F3F"/>
                </a:solidFill>
              </a:rPr>
              <a:t>26.76</a:t>
            </a:r>
            <a:r>
              <a:rPr lang="en-US" sz="2200" i="1" dirty="0">
                <a:solidFill>
                  <a:srgbClr val="3F3F3F"/>
                </a:solidFill>
                <a:effectLst/>
              </a:rPr>
              <a:t> x 10</a:t>
            </a:r>
            <a:r>
              <a:rPr lang="en-US" sz="2200" i="1" baseline="30000" dirty="0">
                <a:solidFill>
                  <a:srgbClr val="3F3F3F"/>
                </a:solidFill>
                <a:effectLst/>
              </a:rPr>
              <a:t>20</a:t>
            </a:r>
            <a:r>
              <a:rPr lang="en-US" sz="2200" i="1" dirty="0">
                <a:solidFill>
                  <a:srgbClr val="3F3F3F"/>
                </a:solidFill>
                <a:effectLst/>
              </a:rPr>
              <a:t> POT of neutrino-mode data and </a:t>
            </a:r>
            <a:r>
              <a:rPr lang="en-US" sz="2200" i="1" dirty="0">
                <a:solidFill>
                  <a:srgbClr val="3F3F3F"/>
                </a:solidFill>
              </a:rPr>
              <a:t>12.76</a:t>
            </a:r>
            <a:r>
              <a:rPr lang="en-US" sz="2200" i="1" dirty="0">
                <a:solidFill>
                  <a:srgbClr val="3F3F3F"/>
                </a:solidFill>
                <a:effectLst/>
              </a:rPr>
              <a:t> x 10</a:t>
            </a:r>
            <a:r>
              <a:rPr lang="en-US" sz="2200" i="1" baseline="30000" dirty="0">
                <a:solidFill>
                  <a:srgbClr val="3F3F3F"/>
                </a:solidFill>
                <a:effectLst/>
              </a:rPr>
              <a:t>20</a:t>
            </a:r>
            <a:r>
              <a:rPr lang="en-US" sz="2200" i="1" dirty="0">
                <a:solidFill>
                  <a:srgbClr val="3F3F3F"/>
                </a:solidFill>
                <a:effectLst/>
              </a:rPr>
              <a:t> POT of antineutrino-mode </a:t>
            </a:r>
            <a:endParaRPr lang="en-US" sz="2200" i="1" dirty="0">
              <a:solidFill>
                <a:srgbClr val="4F4F5E"/>
              </a:solidFill>
              <a:effectLst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A2CB61B0-4D60-80FB-C018-5940773C3408}"/>
              </a:ext>
            </a:extLst>
          </p:cNvPr>
          <p:cNvSpPr/>
          <p:nvPr/>
        </p:nvSpPr>
        <p:spPr>
          <a:xfrm rot="7500000">
            <a:off x="3305864" y="1957549"/>
            <a:ext cx="1554541" cy="442675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FB272F-2F84-B99F-E5D5-8796332CD31C}"/>
              </a:ext>
            </a:extLst>
          </p:cNvPr>
          <p:cNvSpPr txBox="1"/>
          <p:nvPr/>
        </p:nvSpPr>
        <p:spPr>
          <a:xfrm>
            <a:off x="8377816" y="-731144"/>
            <a:ext cx="32087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goal of running at 1MW in the next run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74B41C-9EEE-4EE1-ED6E-A44834194281}"/>
              </a:ext>
            </a:extLst>
          </p:cNvPr>
          <p:cNvSpPr txBox="1"/>
          <p:nvPr/>
        </p:nvSpPr>
        <p:spPr>
          <a:xfrm>
            <a:off x="2075981" y="2927966"/>
            <a:ext cx="268327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dirty="0">
                <a:effectLst/>
                <a:latin typeface="Helvetica" pitchFamily="2" charset="0"/>
              </a:rPr>
              <a:t>Near Detector exposure used in this analysis </a:t>
            </a:r>
            <a:endParaRPr lang="en-US" sz="17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1BA593-7DC9-C739-3A14-1FA38632E474}"/>
              </a:ext>
            </a:extLst>
          </p:cNvPr>
          <p:cNvSpPr txBox="1"/>
          <p:nvPr/>
        </p:nvSpPr>
        <p:spPr>
          <a:xfrm>
            <a:off x="2572757" y="5886199"/>
            <a:ext cx="682363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/>
            <a:r>
              <a:rPr lang="en-US" sz="2200" b="1" i="1" dirty="0" err="1">
                <a:solidFill>
                  <a:srgbClr val="3F3F3F"/>
                </a:solidFill>
                <a:effectLst/>
              </a:rPr>
              <a:t>NuMI</a:t>
            </a:r>
            <a:r>
              <a:rPr lang="en-US" sz="2200" b="1" i="1" dirty="0">
                <a:solidFill>
                  <a:srgbClr val="3F3F3F"/>
                </a:solidFill>
                <a:effectLst/>
              </a:rPr>
              <a:t> beam will aim 1MW in the next run!</a:t>
            </a:r>
            <a:endParaRPr lang="en-US" sz="2200" b="1" i="1" dirty="0">
              <a:solidFill>
                <a:srgbClr val="4F4F5E"/>
              </a:solidFill>
              <a:effectLst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7FCB58-258E-8C4B-2C42-7160C6C7B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10/17/2024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3ACC878-2F70-F870-AAA7-86871B20F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Travis Olson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0385EC5-8E6B-008B-8EF4-50278ACFA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C299A-BB59-4A22-9131-E0335B10FB3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2116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895DD2-A77D-18FF-11B3-011B645D1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6CF2E-C88F-1F26-C4C9-2149AAA85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059" y="79863"/>
            <a:ext cx="10515600" cy="1042355"/>
          </a:xfrm>
        </p:spPr>
        <p:txBody>
          <a:bodyPr/>
          <a:lstStyle/>
          <a:p>
            <a:pPr algn="ctr"/>
            <a:r>
              <a:rPr lang="en-US" dirty="0" err="1">
                <a:cs typeface="Calibri Light"/>
              </a:rPr>
              <a:t>NOvA</a:t>
            </a:r>
            <a:r>
              <a:rPr lang="en-US" dirty="0">
                <a:cs typeface="Calibri Light"/>
              </a:rPr>
              <a:t> analysis</a:t>
            </a:r>
            <a:endParaRPr lang="en-US" dirty="0"/>
          </a:p>
        </p:txBody>
      </p:sp>
      <p:pic>
        <p:nvPicPr>
          <p:cNvPr id="8" name="Picture 7" descr="A colorful squares with black letters&#10;&#10;Description automatically generated with medium confidence">
            <a:extLst>
              <a:ext uri="{FF2B5EF4-FFF2-40B4-BE49-F238E27FC236}">
                <a16:creationId xmlns:a16="http://schemas.microsoft.com/office/drawing/2014/main" id="{36CA2C7C-2AA9-71E1-162F-B9D6F21FC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57" y="1426723"/>
            <a:ext cx="5833994" cy="19362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EE6A44E-19E2-C10C-413B-1DF2F523DF80}"/>
              </a:ext>
            </a:extLst>
          </p:cNvPr>
          <p:cNvSpPr txBox="1"/>
          <p:nvPr/>
        </p:nvSpPr>
        <p:spPr>
          <a:xfrm>
            <a:off x="662608" y="3667483"/>
            <a:ext cx="6096000" cy="1563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313131"/>
                </a:solidFill>
                <a:effectLst/>
              </a:rPr>
              <a:t>We rely on simulations for optimizing the </a:t>
            </a:r>
            <a:r>
              <a:rPr lang="en-US" sz="2200" b="1" dirty="0">
                <a:solidFill>
                  <a:srgbClr val="0B4EB3"/>
                </a:solidFill>
                <a:effectLst/>
              </a:rPr>
              <a:t>selection</a:t>
            </a:r>
            <a:r>
              <a:rPr lang="en-US" sz="2200" dirty="0">
                <a:solidFill>
                  <a:srgbClr val="313131"/>
                </a:solidFill>
                <a:effectLst/>
              </a:rPr>
              <a:t>, applying </a:t>
            </a:r>
            <a:r>
              <a:rPr lang="en-US" sz="2200" b="1" dirty="0">
                <a:solidFill>
                  <a:srgbClr val="BA120A"/>
                </a:solidFill>
                <a:effectLst/>
              </a:rPr>
              <a:t>corrections for the background</a:t>
            </a:r>
            <a:r>
              <a:rPr lang="en-US" sz="2200" dirty="0">
                <a:solidFill>
                  <a:srgbClr val="313131"/>
                </a:solidFill>
                <a:effectLst/>
              </a:rPr>
              <a:t>, </a:t>
            </a:r>
            <a:r>
              <a:rPr lang="en-US" sz="2200" b="1" dirty="0">
                <a:solidFill>
                  <a:srgbClr val="0F4D13"/>
                </a:solidFill>
                <a:effectLst/>
              </a:rPr>
              <a:t>smearing</a:t>
            </a:r>
            <a:r>
              <a:rPr lang="en-US" sz="2200" dirty="0">
                <a:solidFill>
                  <a:srgbClr val="313131"/>
                </a:solidFill>
                <a:effectLst/>
              </a:rPr>
              <a:t> and </a:t>
            </a:r>
            <a:r>
              <a:rPr lang="en-US" sz="2200" b="1" dirty="0">
                <a:solidFill>
                  <a:srgbClr val="4B2068"/>
                </a:solidFill>
                <a:effectLst/>
              </a:rPr>
              <a:t>efficiency</a:t>
            </a:r>
            <a:r>
              <a:rPr lang="en-US" sz="2200" dirty="0">
                <a:solidFill>
                  <a:srgbClr val="313131"/>
                </a:solidFill>
                <a:effectLst/>
              </a:rPr>
              <a:t> and for the </a:t>
            </a:r>
            <a:r>
              <a:rPr lang="en-US" sz="2200" b="1" dirty="0">
                <a:solidFill>
                  <a:srgbClr val="B58715"/>
                </a:solidFill>
                <a:effectLst/>
              </a:rPr>
              <a:t>flux normalization</a:t>
            </a:r>
            <a:endParaRPr lang="en-US" sz="2200" dirty="0">
              <a:solidFill>
                <a:srgbClr val="313131"/>
              </a:solidFill>
              <a:effectLst/>
            </a:endParaRPr>
          </a:p>
        </p:txBody>
      </p:sp>
      <p:pic>
        <p:nvPicPr>
          <p:cNvPr id="12" name="Picture 11" descr="A diagram of a scientific experiment&#10;&#10;Description automatically generated">
            <a:extLst>
              <a:ext uri="{FF2B5EF4-FFF2-40B4-BE49-F238E27FC236}">
                <a16:creationId xmlns:a16="http://schemas.microsoft.com/office/drawing/2014/main" id="{C74B8FD0-BED4-C04A-898D-C80C9820EF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525" y="982028"/>
            <a:ext cx="4301867" cy="537432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9FAAF-88B1-8011-D64A-5CADF5972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E97B61-27F1-AF52-8263-915049E5E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Travis Olson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EDB308-572D-D0B6-249A-F72AC8A53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C299A-BB59-4A22-9131-E0335B10FB3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6467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A74A7B-C97B-A142-A869-C9DD8BFAD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5940B3-2D59-F973-BE95-4259E1799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2114" y="721268"/>
            <a:ext cx="8990462" cy="49129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D7EA5C-B49B-9DBB-84DC-42CF5C648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348" y="1254758"/>
            <a:ext cx="4998044" cy="35020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8837D4-72AB-85ED-FBD6-A33924D482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2533" y="4831130"/>
            <a:ext cx="431800" cy="6794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65BB317-AF55-EAC8-430C-EA5D651795E4}"/>
              </a:ext>
            </a:extLst>
          </p:cNvPr>
          <p:cNvSpPr txBox="1"/>
          <p:nvPr/>
        </p:nvSpPr>
        <p:spPr>
          <a:xfrm>
            <a:off x="8634325" y="5441268"/>
            <a:ext cx="24966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effectLst/>
                <a:latin typeface="Helvetica" pitchFamily="2" charset="0"/>
              </a:rPr>
              <a:t>Cut value at 0.24</a:t>
            </a:r>
            <a:endParaRPr lang="en-US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7EC1B3-2F47-17F8-6258-DF01B64D116D}"/>
              </a:ext>
            </a:extLst>
          </p:cNvPr>
          <p:cNvSpPr txBox="1"/>
          <p:nvPr/>
        </p:nvSpPr>
        <p:spPr>
          <a:xfrm>
            <a:off x="69471" y="1050319"/>
            <a:ext cx="4114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0000"/>
                </a:solidFill>
                <a:effectLst/>
              </a:rPr>
              <a:t>Muon ID</a:t>
            </a:r>
            <a:r>
              <a:rPr lang="en-US" sz="2200" dirty="0">
                <a:solidFill>
                  <a:srgbClr val="000000"/>
                </a:solidFill>
                <a:effectLst/>
              </a:rPr>
              <a:t> calculated with a Boosted Decision Tree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291355-47EC-354B-403B-0344F90A10E1}"/>
              </a:ext>
            </a:extLst>
          </p:cNvPr>
          <p:cNvSpPr txBox="1"/>
          <p:nvPr/>
        </p:nvSpPr>
        <p:spPr>
          <a:xfrm>
            <a:off x="73152" y="2049343"/>
            <a:ext cx="3995585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effectLst/>
              </a:rPr>
              <a:t>Optimal cut value is determined to achieve the </a:t>
            </a:r>
            <a:r>
              <a:rPr lang="en-US" sz="2200" b="1" dirty="0">
                <a:solidFill>
                  <a:srgbClr val="000000"/>
                </a:solidFill>
                <a:effectLst/>
              </a:rPr>
              <a:t>minimum shape </a:t>
            </a:r>
            <a:r>
              <a:rPr lang="en-US" sz="2200" b="1" dirty="0">
                <a:solidFill>
                  <a:srgbClr val="000000"/>
                </a:solidFill>
              </a:rPr>
              <a:t>systematic </a:t>
            </a:r>
            <a:r>
              <a:rPr lang="en-US" sz="2200" b="1" dirty="0">
                <a:solidFill>
                  <a:srgbClr val="000000"/>
                </a:solidFill>
                <a:effectLst/>
              </a:rPr>
              <a:t>uncertainty on cross-section </a:t>
            </a:r>
            <a:r>
              <a:rPr lang="en-US" sz="2200" dirty="0">
                <a:solidFill>
                  <a:srgbClr val="000000"/>
                </a:solidFill>
                <a:effectLst/>
              </a:rPr>
              <a:t>measurement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5EC60C-1A04-E678-4253-56F364951498}"/>
              </a:ext>
            </a:extLst>
          </p:cNvPr>
          <p:cNvSpPr txBox="1"/>
          <p:nvPr/>
        </p:nvSpPr>
        <p:spPr>
          <a:xfrm>
            <a:off x="73152" y="4178190"/>
            <a:ext cx="35554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effectLst/>
              </a:rPr>
              <a:t>Sample has </a:t>
            </a:r>
            <a:r>
              <a:rPr lang="en-US" sz="2200" b="1" dirty="0">
                <a:solidFill>
                  <a:srgbClr val="000000"/>
                </a:solidFill>
                <a:effectLst/>
              </a:rPr>
              <a:t>97% purity </a:t>
            </a:r>
            <a:r>
              <a:rPr lang="en-US" sz="2200" dirty="0">
                <a:solidFill>
                  <a:srgbClr val="000000"/>
                </a:solidFill>
                <a:effectLst/>
              </a:rPr>
              <a:t>and </a:t>
            </a:r>
            <a:r>
              <a:rPr lang="en-US" sz="2200" b="1" dirty="0">
                <a:solidFill>
                  <a:srgbClr val="000000"/>
                </a:solidFill>
                <a:effectLst/>
              </a:rPr>
              <a:t>~98% efficiency</a:t>
            </a:r>
            <a:r>
              <a:rPr lang="en-US" sz="2200" dirty="0">
                <a:solidFill>
                  <a:srgbClr val="000000"/>
                </a:solidFill>
                <a:effectLst/>
              </a:rPr>
              <a:t> with respect to preselection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6866A3E-6101-CCDF-C4F8-B21BE1937DC4}"/>
              </a:ext>
            </a:extLst>
          </p:cNvPr>
          <p:cNvSpPr txBox="1">
            <a:spLocks/>
          </p:cNvSpPr>
          <p:nvPr/>
        </p:nvSpPr>
        <p:spPr>
          <a:xfrm>
            <a:off x="779059" y="79863"/>
            <a:ext cx="10515600" cy="1042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cs typeface="Calibri Light"/>
              </a:rPr>
              <a:t>Muon identification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C0541B-1923-D55F-E11A-3556FAE4BFF7}"/>
              </a:ext>
            </a:extLst>
          </p:cNvPr>
          <p:cNvSpPr txBox="1"/>
          <p:nvPr/>
        </p:nvSpPr>
        <p:spPr>
          <a:xfrm>
            <a:off x="697134" y="5741749"/>
            <a:ext cx="9654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i="1" u="none" strike="noStrike" dirty="0">
                <a:solidFill>
                  <a:schemeClr val="accent1">
                    <a:lumMod val="75000"/>
                  </a:schemeClr>
                </a:solidFill>
                <a:effectLst/>
              </a:rPr>
              <a:t>More details in Phys. Rev. D 107, 052011: </a:t>
            </a:r>
          </a:p>
          <a:p>
            <a:pPr algn="ctr"/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(M</a:t>
            </a:r>
            <a:r>
              <a:rPr lang="en-US" sz="2000" i="1" u="none" strike="noStrike" dirty="0">
                <a:solidFill>
                  <a:schemeClr val="accent1">
                    <a:lumMod val="75000"/>
                  </a:schemeClr>
                </a:solidFill>
                <a:effectLst/>
              </a:rPr>
              <a:t>easurement of 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effectLst/>
                <a:latin typeface="Symbol" pitchFamily="2" charset="2"/>
              </a:rPr>
              <a:t>n</a:t>
            </a:r>
            <a:r>
              <a:rPr lang="en-US" sz="2000" i="1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Symbol" pitchFamily="2" charset="2"/>
              </a:rPr>
              <a:t>m </a:t>
            </a:r>
            <a:r>
              <a:rPr lang="en-US" sz="2000" i="1" u="none" strike="noStrike" dirty="0">
                <a:solidFill>
                  <a:schemeClr val="accent1">
                    <a:lumMod val="75000"/>
                  </a:schemeClr>
                </a:solidFill>
                <a:effectLst/>
              </a:rPr>
              <a:t>- CC Inclusive Cross Section in the </a:t>
            </a:r>
            <a:r>
              <a:rPr lang="en-US" sz="2000" i="1" u="none" strike="noStrike" dirty="0" err="1">
                <a:solidFill>
                  <a:schemeClr val="accent1">
                    <a:lumMod val="75000"/>
                  </a:schemeClr>
                </a:solidFill>
                <a:effectLst/>
              </a:rPr>
              <a:t>NOvA</a:t>
            </a:r>
            <a:r>
              <a:rPr lang="en-US" sz="2000" i="1" u="none" strike="noStrike" dirty="0">
                <a:solidFill>
                  <a:schemeClr val="accent1">
                    <a:lumMod val="75000"/>
                  </a:schemeClr>
                </a:solidFill>
                <a:effectLst/>
              </a:rPr>
              <a:t> ND)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85CFFF8-F04B-2EC0-F8A7-281A8F8AC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F665AFE-D312-0DC1-89DE-E74ADE87F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Travis Olson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63D2E7-A68F-DE6B-7918-119171992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C299A-BB59-4A22-9131-E0335B10FB3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6313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Diagram&#10;&#10;Description automatically generated">
            <a:extLst>
              <a:ext uri="{FF2B5EF4-FFF2-40B4-BE49-F238E27FC236}">
                <a16:creationId xmlns:a16="http://schemas.microsoft.com/office/drawing/2014/main" id="{58A2120C-C2A6-4D5D-AF2D-4ADEE8B2F7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418" y="2081442"/>
            <a:ext cx="4820686" cy="303014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930E7C-40AF-4616-B65C-3F4F6C45D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6204" y="34371"/>
            <a:ext cx="8442649" cy="1325563"/>
          </a:xfrm>
        </p:spPr>
        <p:txBody>
          <a:bodyPr>
            <a:normAutofit/>
          </a:bodyPr>
          <a:lstStyle/>
          <a:p>
            <a:r>
              <a:rPr lang="en-US" sz="4800" b="1" dirty="0"/>
              <a:t>Analysis variables: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A40BF0-54DB-48EB-BA2F-E3C6C84A2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10/17/2024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25F35A3-4FF6-491A-BB55-F67D6B03D740}"/>
                  </a:ext>
                </a:extLst>
              </p:cNvPr>
              <p:cNvSpPr txBox="1"/>
              <p:nvPr/>
            </p:nvSpPr>
            <p:spPr>
              <a:xfrm>
                <a:off x="801888" y="1174760"/>
                <a:ext cx="4571999" cy="7684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accent5">
                        <a:lumMod val="75000"/>
                      </a:schemeClr>
                    </a:solidFill>
                  </a:rPr>
                  <a:t>Neutrino energy: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𝝊</m:t>
                        </m:r>
                      </m:sub>
                    </m:sSub>
                  </m:oMath>
                </a14:m>
                <a:r>
                  <a:rPr lang="en-US" sz="2400" b="1" dirty="0">
                    <a:solidFill>
                      <a:schemeClr val="accent5">
                        <a:lumMod val="75000"/>
                      </a:schemeClr>
                    </a:solidFill>
                  </a:rPr>
                  <a:t>=</a:t>
                </a:r>
                <a:r>
                  <a:rPr lang="en-US" sz="2400" b="1" dirty="0">
                    <a:solidFill>
                      <a:schemeClr val="accent5">
                        <a:lumMod val="75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2400" b="1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sub>
                    </m:sSub>
                    <m:r>
                      <a:rPr lang="en-US" sz="2400" b="1" i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𝒉𝒂𝒅</m:t>
                        </m:r>
                      </m:sub>
                    </m:sSub>
                  </m:oMath>
                </a14:m>
                <a:endParaRPr lang="en-US" sz="2400" b="1" dirty="0">
                  <a:solidFill>
                    <a:schemeClr val="accent5">
                      <a:lumMod val="75000"/>
                    </a:schemeClr>
                  </a:solidFill>
                </a:endParaRPr>
              </a:p>
              <a:p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25F35A3-4FF6-491A-BB55-F67D6B03D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888" y="1174760"/>
                <a:ext cx="4571999" cy="768415"/>
              </a:xfrm>
              <a:prstGeom prst="rect">
                <a:avLst/>
              </a:prstGeom>
              <a:blipFill>
                <a:blip r:embed="rId3"/>
                <a:stretch>
                  <a:fillRect l="-2133" t="-4762" b="-12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7A5EE29-6BD0-4593-BC0E-A9BB8484277C}"/>
                  </a:ext>
                </a:extLst>
              </p:cNvPr>
              <p:cNvSpPr txBox="1"/>
              <p:nvPr/>
            </p:nvSpPr>
            <p:spPr>
              <a:xfrm>
                <a:off x="719117" y="2081442"/>
                <a:ext cx="5724565" cy="1164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0070C0"/>
                    </a:solidFill>
                  </a:rPr>
                  <a:t>4-momentum transfer squared:</a:t>
                </a:r>
              </a:p>
              <a:p>
                <a:r>
                  <a:rPr lang="en-US" sz="2400" b="1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p>
                        <m:r>
                          <a:rPr lang="en-US" sz="2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2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∗</m:t>
                    </m:r>
                    <m:sSub>
                      <m:sSubPr>
                        <m:ctrlPr>
                          <a:rPr lang="en-US" sz="2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𝝊</m:t>
                        </m:r>
                      </m:sub>
                    </m:sSub>
                    <m:r>
                      <a:rPr lang="en-US" sz="2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  <m:d>
                      <m:dPr>
                        <m:ctrlPr>
                          <a:rPr lang="en-US" sz="2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𝝁</m:t>
                            </m:r>
                          </m:sub>
                        </m:sSub>
                        <m:r>
                          <a:rPr lang="en-US" sz="24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𝝁</m:t>
                            </m:r>
                          </m:sub>
                        </m:sSub>
                        <m:r>
                          <a:rPr lang="en-US" sz="2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  <m:sSub>
                          <m:sSubPr>
                            <m:ctrlPr>
                              <a:rPr lang="en-US" sz="24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𝐜𝐨𝐬</m:t>
                            </m:r>
                            <m:r>
                              <a:rPr lang="en-US" sz="24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⁡</m:t>
                            </m:r>
                            <m:r>
                              <a:rPr lang="en-US" sz="24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𝝊</m:t>
                            </m:r>
                          </m:sub>
                        </m:sSub>
                        <m:r>
                          <a:rPr lang="en-US" sz="2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sz="2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sz="2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sub>
                      <m:sup>
                        <m:r>
                          <a:rPr lang="en-US" sz="2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endParaRPr lang="en-US" sz="2400" b="1" dirty="0">
                  <a:solidFill>
                    <a:srgbClr val="0070C0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7A5EE29-6BD0-4593-BC0E-A9BB848427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117" y="2081442"/>
                <a:ext cx="5724565" cy="1164358"/>
              </a:xfrm>
              <a:prstGeom prst="rect">
                <a:avLst/>
              </a:prstGeom>
              <a:blipFill>
                <a:blip r:embed="rId4"/>
                <a:stretch>
                  <a:fillRect l="-1704" t="-4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6D88A44-904A-4420-8168-2DE1FE35851F}"/>
                  </a:ext>
                </a:extLst>
              </p:cNvPr>
              <p:cNvSpPr txBox="1"/>
              <p:nvPr/>
            </p:nvSpPr>
            <p:spPr>
              <a:xfrm>
                <a:off x="801888" y="3030090"/>
                <a:ext cx="4111451" cy="16133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accent5">
                        <a:lumMod val="50000"/>
                      </a:schemeClr>
                    </a:solidFill>
                  </a:rPr>
                  <a:t>3-momentum transfer:</a:t>
                </a:r>
                <a:endParaRPr lang="en-US" sz="2400" b="1" dirty="0">
                  <a:solidFill>
                    <a:schemeClr val="accent5">
                      <a:lumMod val="50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acc>
                        <m:accPr>
                          <m:chr m:val="⃗"/>
                          <m:ctrlPr>
                            <a:rPr lang="en-US" sz="2400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1" i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𝐪</m:t>
                          </m:r>
                        </m:e>
                      </m:acc>
                      <m:r>
                        <a:rPr lang="en-US" sz="2400" b="1" i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|=</m:t>
                      </m:r>
                      <m:rad>
                        <m:radPr>
                          <m:degHide m:val="on"/>
                          <m:ctrlPr>
                            <a:rPr lang="en-US" sz="2400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400" b="1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0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𝐐</m:t>
                              </m:r>
                            </m:e>
                            <m:sup>
                              <m:r>
                                <a:rPr lang="en-US" sz="2400" b="1" i="0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2400" b="1" i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b="1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400" b="1" i="1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𝐄</m:t>
                                  </m:r>
                                </m:e>
                                <m:sub>
                                  <m:r>
                                    <a:rPr lang="en-US" sz="2400" b="1" i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𝛖</m:t>
                                  </m:r>
                                </m:sub>
                              </m:sSub>
                              <m:r>
                                <a:rPr lang="en-US" sz="2400" b="1" i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1" i="1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𝐄</m:t>
                                  </m:r>
                                </m:e>
                                <m:sub>
                                  <m:r>
                                    <a:rPr lang="en-US" sz="2400" b="1" i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𝛍</m:t>
                                  </m:r>
                                </m:sub>
                              </m:sSub>
                              <m:r>
                                <a:rPr lang="en-US" sz="2400" b="1" i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2400" b="1" i="0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b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6D88A44-904A-4420-8168-2DE1FE3585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888" y="3030090"/>
                <a:ext cx="4111451" cy="1613327"/>
              </a:xfrm>
              <a:prstGeom prst="rect">
                <a:avLst/>
              </a:prstGeom>
              <a:blipFill>
                <a:blip r:embed="rId5"/>
                <a:stretch>
                  <a:fillRect l="-3858" t="-4528" b="-9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71181C9-9C7C-4903-8FDC-5AC66A3DA152}"/>
              </a:ext>
            </a:extLst>
          </p:cNvPr>
          <p:cNvCxnSpPr>
            <a:cxnSpLocks/>
          </p:cNvCxnSpPr>
          <p:nvPr/>
        </p:nvCxnSpPr>
        <p:spPr>
          <a:xfrm flipV="1">
            <a:off x="5768540" y="4712610"/>
            <a:ext cx="39654" cy="10982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917602C-CAFA-08D4-7353-D105D0BE2A0C}"/>
              </a:ext>
            </a:extLst>
          </p:cNvPr>
          <p:cNvSpPr/>
          <p:nvPr/>
        </p:nvSpPr>
        <p:spPr>
          <a:xfrm>
            <a:off x="9027423" y="3963304"/>
            <a:ext cx="340338" cy="404655"/>
          </a:xfrm>
          <a:custGeom>
            <a:avLst/>
            <a:gdLst>
              <a:gd name="connsiteX0" fmla="*/ 121322 w 401796"/>
              <a:gd name="connsiteY0" fmla="*/ 0 h 475861"/>
              <a:gd name="connsiteX1" fmla="*/ 111991 w 401796"/>
              <a:gd name="connsiteY1" fmla="*/ 130628 h 475861"/>
              <a:gd name="connsiteX2" fmla="*/ 93330 w 401796"/>
              <a:gd name="connsiteY2" fmla="*/ 167951 h 475861"/>
              <a:gd name="connsiteX3" fmla="*/ 279942 w 401796"/>
              <a:gd name="connsiteY3" fmla="*/ 242596 h 475861"/>
              <a:gd name="connsiteX4" fmla="*/ 251950 w 401796"/>
              <a:gd name="connsiteY4" fmla="*/ 251926 h 475861"/>
              <a:gd name="connsiteX5" fmla="*/ 121322 w 401796"/>
              <a:gd name="connsiteY5" fmla="*/ 270588 h 475861"/>
              <a:gd name="connsiteX6" fmla="*/ 102661 w 401796"/>
              <a:gd name="connsiteY6" fmla="*/ 307910 h 475861"/>
              <a:gd name="connsiteX7" fmla="*/ 74669 w 401796"/>
              <a:gd name="connsiteY7" fmla="*/ 345232 h 475861"/>
              <a:gd name="connsiteX8" fmla="*/ 83999 w 401796"/>
              <a:gd name="connsiteY8" fmla="*/ 410547 h 475861"/>
              <a:gd name="connsiteX9" fmla="*/ 158644 w 401796"/>
              <a:gd name="connsiteY9" fmla="*/ 475861 h 475861"/>
              <a:gd name="connsiteX10" fmla="*/ 233289 w 401796"/>
              <a:gd name="connsiteY10" fmla="*/ 457200 h 475861"/>
              <a:gd name="connsiteX11" fmla="*/ 326595 w 401796"/>
              <a:gd name="connsiteY11" fmla="*/ 233265 h 475861"/>
              <a:gd name="connsiteX12" fmla="*/ 335926 w 401796"/>
              <a:gd name="connsiteY12" fmla="*/ 111967 h 475861"/>
              <a:gd name="connsiteX13" fmla="*/ 401240 w 401796"/>
              <a:gd name="connsiteY13" fmla="*/ 279918 h 475861"/>
              <a:gd name="connsiteX14" fmla="*/ 363918 w 401796"/>
              <a:gd name="connsiteY14" fmla="*/ 298579 h 475861"/>
              <a:gd name="connsiteX15" fmla="*/ 307934 w 401796"/>
              <a:gd name="connsiteY15" fmla="*/ 261257 h 475861"/>
              <a:gd name="connsiteX16" fmla="*/ 46677 w 401796"/>
              <a:gd name="connsiteY16" fmla="*/ 214604 h 475861"/>
              <a:gd name="connsiteX17" fmla="*/ 56007 w 401796"/>
              <a:gd name="connsiteY17" fmla="*/ 149290 h 475861"/>
              <a:gd name="connsiteX18" fmla="*/ 102661 w 401796"/>
              <a:gd name="connsiteY18" fmla="*/ 139959 h 475861"/>
              <a:gd name="connsiteX19" fmla="*/ 242620 w 401796"/>
              <a:gd name="connsiteY19" fmla="*/ 93306 h 475861"/>
              <a:gd name="connsiteX20" fmla="*/ 261281 w 401796"/>
              <a:gd name="connsiteY20" fmla="*/ 55983 h 475861"/>
              <a:gd name="connsiteX21" fmla="*/ 242620 w 401796"/>
              <a:gd name="connsiteY21" fmla="*/ 242596 h 475861"/>
              <a:gd name="connsiteX22" fmla="*/ 177305 w 401796"/>
              <a:gd name="connsiteY22" fmla="*/ 279918 h 475861"/>
              <a:gd name="connsiteX23" fmla="*/ 56007 w 401796"/>
              <a:gd name="connsiteY23" fmla="*/ 289249 h 475861"/>
              <a:gd name="connsiteX24" fmla="*/ 24 w 401796"/>
              <a:gd name="connsiteY24" fmla="*/ 261257 h 4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01796" h="475861">
                <a:moveTo>
                  <a:pt x="121322" y="0"/>
                </a:moveTo>
                <a:cubicBezTo>
                  <a:pt x="118212" y="43543"/>
                  <a:pt x="119168" y="87568"/>
                  <a:pt x="111991" y="130628"/>
                </a:cubicBezTo>
                <a:cubicBezTo>
                  <a:pt x="109704" y="144348"/>
                  <a:pt x="84025" y="157612"/>
                  <a:pt x="93330" y="167951"/>
                </a:cubicBezTo>
                <a:cubicBezTo>
                  <a:pt x="139805" y="219589"/>
                  <a:pt x="217771" y="228780"/>
                  <a:pt x="279942" y="242596"/>
                </a:cubicBezTo>
                <a:cubicBezTo>
                  <a:pt x="270611" y="245706"/>
                  <a:pt x="261636" y="250217"/>
                  <a:pt x="251950" y="251926"/>
                </a:cubicBezTo>
                <a:cubicBezTo>
                  <a:pt x="208635" y="259570"/>
                  <a:pt x="162506" y="255144"/>
                  <a:pt x="121322" y="270588"/>
                </a:cubicBezTo>
                <a:cubicBezTo>
                  <a:pt x="108299" y="275472"/>
                  <a:pt x="110033" y="296115"/>
                  <a:pt x="102661" y="307910"/>
                </a:cubicBezTo>
                <a:cubicBezTo>
                  <a:pt x="94419" y="321097"/>
                  <a:pt x="84000" y="332791"/>
                  <a:pt x="74669" y="345232"/>
                </a:cubicBezTo>
                <a:cubicBezTo>
                  <a:pt x="77779" y="367004"/>
                  <a:pt x="74164" y="390876"/>
                  <a:pt x="83999" y="410547"/>
                </a:cubicBezTo>
                <a:cubicBezTo>
                  <a:pt x="97645" y="437839"/>
                  <a:pt x="133227" y="458917"/>
                  <a:pt x="158644" y="475861"/>
                </a:cubicBezTo>
                <a:cubicBezTo>
                  <a:pt x="183526" y="469641"/>
                  <a:pt x="212771" y="472588"/>
                  <a:pt x="233289" y="457200"/>
                </a:cubicBezTo>
                <a:cubicBezTo>
                  <a:pt x="323889" y="389250"/>
                  <a:pt x="315025" y="337393"/>
                  <a:pt x="326595" y="233265"/>
                </a:cubicBezTo>
                <a:cubicBezTo>
                  <a:pt x="331073" y="192961"/>
                  <a:pt x="332816" y="152400"/>
                  <a:pt x="335926" y="111967"/>
                </a:cubicBezTo>
                <a:cubicBezTo>
                  <a:pt x="371954" y="166010"/>
                  <a:pt x="406632" y="204429"/>
                  <a:pt x="401240" y="279918"/>
                </a:cubicBezTo>
                <a:cubicBezTo>
                  <a:pt x="400249" y="293792"/>
                  <a:pt x="376359" y="292359"/>
                  <a:pt x="363918" y="298579"/>
                </a:cubicBezTo>
                <a:cubicBezTo>
                  <a:pt x="345257" y="286138"/>
                  <a:pt x="329978" y="265390"/>
                  <a:pt x="307934" y="261257"/>
                </a:cubicBezTo>
                <a:cubicBezTo>
                  <a:pt x="32777" y="209666"/>
                  <a:pt x="113282" y="314513"/>
                  <a:pt x="46677" y="214604"/>
                </a:cubicBezTo>
                <a:cubicBezTo>
                  <a:pt x="49787" y="192833"/>
                  <a:pt x="42812" y="166884"/>
                  <a:pt x="56007" y="149290"/>
                </a:cubicBezTo>
                <a:cubicBezTo>
                  <a:pt x="65523" y="136603"/>
                  <a:pt x="87275" y="143805"/>
                  <a:pt x="102661" y="139959"/>
                </a:cubicBezTo>
                <a:cubicBezTo>
                  <a:pt x="167567" y="123733"/>
                  <a:pt x="177241" y="117823"/>
                  <a:pt x="242620" y="93306"/>
                </a:cubicBezTo>
                <a:cubicBezTo>
                  <a:pt x="248840" y="80865"/>
                  <a:pt x="261281" y="42074"/>
                  <a:pt x="261281" y="55983"/>
                </a:cubicBezTo>
                <a:cubicBezTo>
                  <a:pt x="261281" y="118498"/>
                  <a:pt x="258400" y="182106"/>
                  <a:pt x="242620" y="242596"/>
                </a:cubicBezTo>
                <a:cubicBezTo>
                  <a:pt x="238800" y="257239"/>
                  <a:pt x="193885" y="277846"/>
                  <a:pt x="177305" y="279918"/>
                </a:cubicBezTo>
                <a:cubicBezTo>
                  <a:pt x="137066" y="284948"/>
                  <a:pt x="96440" y="286139"/>
                  <a:pt x="56007" y="289249"/>
                </a:cubicBezTo>
                <a:cubicBezTo>
                  <a:pt x="-2927" y="269604"/>
                  <a:pt x="24" y="290258"/>
                  <a:pt x="24" y="261257"/>
                </a:cubicBezTo>
              </a:path>
            </a:pathLst>
          </a:cu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9B5FF8-486B-8E3C-6BDB-252505B7B4E4}"/>
              </a:ext>
            </a:extLst>
          </p:cNvPr>
          <p:cNvSpPr txBox="1"/>
          <p:nvPr/>
        </p:nvSpPr>
        <p:spPr>
          <a:xfrm>
            <a:off x="874510" y="4896103"/>
            <a:ext cx="449937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Available energy:</a:t>
            </a:r>
          </a:p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Kinetic energy: p/</a:t>
            </a:r>
            <a:r>
              <a:rPr lang="el-GR" b="1" dirty="0">
                <a:solidFill>
                  <a:schemeClr val="accent5">
                    <a:lumMod val="50000"/>
                  </a:schemeClr>
                </a:solidFill>
              </a:rPr>
              <a:t>π</a:t>
            </a:r>
            <a:r>
              <a:rPr lang="el-GR" b="1" baseline="30000" dirty="0">
                <a:solidFill>
                  <a:schemeClr val="accent5">
                    <a:lumMod val="50000"/>
                  </a:schemeClr>
                </a:solidFill>
              </a:rPr>
              <a:t>±</a:t>
            </a:r>
            <a:br>
              <a:rPr lang="en-US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Total energy: </a:t>
            </a:r>
            <a:r>
              <a:rPr lang="el-GR" b="1" dirty="0">
                <a:solidFill>
                  <a:schemeClr val="accent5">
                    <a:lumMod val="50000"/>
                  </a:schemeClr>
                </a:solidFill>
              </a:rPr>
              <a:t>π</a:t>
            </a:r>
            <a:r>
              <a:rPr lang="en-US" b="1" baseline="30000" dirty="0">
                <a:solidFill>
                  <a:schemeClr val="accent5">
                    <a:lumMod val="50000"/>
                  </a:schemeClr>
                </a:solidFill>
              </a:rPr>
              <a:t>0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/e/</a:t>
            </a:r>
            <a:r>
              <a:rPr lang="el-GR" b="1" dirty="0">
                <a:solidFill>
                  <a:schemeClr val="accent5">
                    <a:lumMod val="50000"/>
                  </a:schemeClr>
                </a:solidFill>
              </a:rPr>
              <a:t>γ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(neglect neutron energy)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4C5A85-C73A-77E1-23E0-278E3FDEB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Travis Olson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51A8B31-930F-EB4E-E420-5423976F8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C299A-BB59-4A22-9131-E0335B10FB3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574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FD18DCC-26F7-431A-AAAF-6F277C7054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2406" y="502710"/>
            <a:ext cx="2875568" cy="1950098"/>
          </a:xfrm>
        </p:spPr>
      </p:pic>
      <p:pic>
        <p:nvPicPr>
          <p:cNvPr id="12" name="Content Placeholder 10">
            <a:extLst>
              <a:ext uri="{FF2B5EF4-FFF2-40B4-BE49-F238E27FC236}">
                <a16:creationId xmlns:a16="http://schemas.microsoft.com/office/drawing/2014/main" id="{CD6ADB5C-7D4A-45D3-99E7-AD8ECC0C9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32608" y="495653"/>
            <a:ext cx="2875568" cy="1950097"/>
          </a:xfrm>
          <a:prstGeom prst="rect">
            <a:avLst/>
          </a:prstGeom>
        </p:spPr>
      </p:pic>
      <p:pic>
        <p:nvPicPr>
          <p:cNvPr id="16" name="Content Placeholder 10">
            <a:extLst>
              <a:ext uri="{FF2B5EF4-FFF2-40B4-BE49-F238E27FC236}">
                <a16:creationId xmlns:a16="http://schemas.microsoft.com/office/drawing/2014/main" id="{1EC1762B-BF65-4469-B2FB-10C49CC7FA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84639" y="4458603"/>
            <a:ext cx="2871989" cy="1947671"/>
          </a:xfrm>
          <a:prstGeom prst="rect">
            <a:avLst/>
          </a:prstGeom>
        </p:spPr>
      </p:pic>
      <p:pic>
        <p:nvPicPr>
          <p:cNvPr id="17" name="Content Placeholder 10">
            <a:extLst>
              <a:ext uri="{FF2B5EF4-FFF2-40B4-BE49-F238E27FC236}">
                <a16:creationId xmlns:a16="http://schemas.microsoft.com/office/drawing/2014/main" id="{562DEA92-4B23-4E1F-9051-B481C943C9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2407" y="2452808"/>
            <a:ext cx="2871990" cy="1947671"/>
          </a:xfrm>
          <a:prstGeom prst="rect">
            <a:avLst/>
          </a:prstGeom>
        </p:spPr>
      </p:pic>
      <p:pic>
        <p:nvPicPr>
          <p:cNvPr id="18" name="Content Placeholder 10">
            <a:extLst>
              <a:ext uri="{FF2B5EF4-FFF2-40B4-BE49-F238E27FC236}">
                <a16:creationId xmlns:a16="http://schemas.microsoft.com/office/drawing/2014/main" id="{227842B7-82BA-4B89-ABC2-44BC55C162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4685" y="2462435"/>
            <a:ext cx="2871990" cy="1947671"/>
          </a:xfrm>
          <a:prstGeom prst="rect">
            <a:avLst/>
          </a:prstGeom>
        </p:spPr>
      </p:pic>
      <p:pic>
        <p:nvPicPr>
          <p:cNvPr id="19" name="Content Placeholder 10">
            <a:extLst>
              <a:ext uri="{FF2B5EF4-FFF2-40B4-BE49-F238E27FC236}">
                <a16:creationId xmlns:a16="http://schemas.microsoft.com/office/drawing/2014/main" id="{86471E2E-19C6-4A52-8182-17B22CCAF1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5959" y="4400480"/>
            <a:ext cx="2871989" cy="1947671"/>
          </a:xfrm>
          <a:prstGeom prst="rect">
            <a:avLst/>
          </a:prstGeom>
        </p:spPr>
      </p:pic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BA7B2358-C94C-4175-8F27-0B7BEF062781}"/>
              </a:ext>
            </a:extLst>
          </p:cNvPr>
          <p:cNvGraphicFramePr>
            <a:graphicFrameLocks noGrp="1"/>
          </p:cNvGraphicFramePr>
          <p:nvPr/>
        </p:nvGraphicFramePr>
        <p:xfrm>
          <a:off x="43835" y="1536657"/>
          <a:ext cx="5348203" cy="414605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494469">
                  <a:extLst>
                    <a:ext uri="{9D8B030D-6E8A-4147-A177-3AD203B41FA5}">
                      <a16:colId xmlns:a16="http://schemas.microsoft.com/office/drawing/2014/main" val="3312544715"/>
                    </a:ext>
                  </a:extLst>
                </a:gridCol>
                <a:gridCol w="1853734">
                  <a:extLst>
                    <a:ext uri="{9D8B030D-6E8A-4147-A177-3AD203B41FA5}">
                      <a16:colId xmlns:a16="http://schemas.microsoft.com/office/drawing/2014/main" val="547803881"/>
                    </a:ext>
                  </a:extLst>
                </a:gridCol>
              </a:tblGrid>
              <a:tr h="460660">
                <a:tc>
                  <a:txBody>
                    <a:bodyPr/>
                    <a:lstStyle/>
                    <a:p>
                      <a:r>
                        <a:rPr lang="en-US" dirty="0"/>
                        <a:t>Selection cut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Efficiency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9964812"/>
                  </a:ext>
                </a:extLst>
              </a:tr>
              <a:tr h="460660">
                <a:tc>
                  <a:txBody>
                    <a:bodyPr/>
                    <a:lstStyle/>
                    <a:p>
                      <a:r>
                        <a:rPr lang="en-US" dirty="0"/>
                        <a:t>All true signal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6774783"/>
                  </a:ext>
                </a:extLst>
              </a:tr>
              <a:tr h="460660">
                <a:tc>
                  <a:txBody>
                    <a:bodyPr/>
                    <a:lstStyle/>
                    <a:p>
                      <a:r>
                        <a:rPr lang="en-US" dirty="0"/>
                        <a:t>Quality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99.9%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2667349"/>
                  </a:ext>
                </a:extLst>
              </a:tr>
              <a:tr h="460771">
                <a:tc>
                  <a:txBody>
                    <a:bodyPr/>
                    <a:lstStyle/>
                    <a:p>
                      <a:r>
                        <a:rPr lang="en-US" dirty="0"/>
                        <a:t>Track reconstruction (a)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99.8%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5474970"/>
                  </a:ext>
                </a:extLst>
              </a:tr>
              <a:tr h="460660">
                <a:tc>
                  <a:txBody>
                    <a:bodyPr/>
                    <a:lstStyle/>
                    <a:p>
                      <a:r>
                        <a:rPr lang="en-US" dirty="0"/>
                        <a:t>Muon identification (b)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85.3%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2313469"/>
                  </a:ext>
                </a:extLst>
              </a:tr>
              <a:tr h="460660">
                <a:tc>
                  <a:txBody>
                    <a:bodyPr/>
                    <a:lstStyle/>
                    <a:p>
                      <a:r>
                        <a:rPr lang="en-US" dirty="0"/>
                        <a:t>Vertex fiducial (c)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82.3%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8766289"/>
                  </a:ext>
                </a:extLst>
              </a:tr>
              <a:tr h="460660">
                <a:tc>
                  <a:txBody>
                    <a:bodyPr/>
                    <a:lstStyle/>
                    <a:p>
                      <a:r>
                        <a:rPr lang="en-US" dirty="0"/>
                        <a:t>Muon containment (d)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00FFFF"/>
                          </a:highlight>
                        </a:rPr>
                        <a:t>24.7%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4391511"/>
                  </a:ext>
                </a:extLst>
              </a:tr>
              <a:tr h="460660">
                <a:tc>
                  <a:txBody>
                    <a:bodyPr/>
                    <a:lstStyle/>
                    <a:p>
                      <a:r>
                        <a:rPr lang="en-US" dirty="0"/>
                        <a:t>Muon phase space (e)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6126649"/>
                  </a:ext>
                </a:extLst>
              </a:tr>
              <a:tr h="460660">
                <a:tc>
                  <a:txBody>
                    <a:bodyPr/>
                    <a:lstStyle/>
                    <a:p>
                      <a:r>
                        <a:rPr lang="en-US" dirty="0"/>
                        <a:t>Shower containment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00FF00"/>
                          </a:highlight>
                        </a:rPr>
                        <a:t>18.7%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0920165"/>
                  </a:ext>
                </a:extLst>
              </a:tr>
            </a:tbl>
          </a:graphicData>
        </a:graphic>
      </p:graphicFrame>
      <p:sp>
        <p:nvSpPr>
          <p:cNvPr id="21" name="Title 1">
            <a:extLst>
              <a:ext uri="{FF2B5EF4-FFF2-40B4-BE49-F238E27FC236}">
                <a16:creationId xmlns:a16="http://schemas.microsoft.com/office/drawing/2014/main" id="{187E4849-F0E7-4B16-ABE6-DDB0B6AAE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001"/>
            <a:ext cx="6298163" cy="89941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Efficiency versus selections: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055E091-C2AC-43DB-9699-2B8C77F4113F}"/>
              </a:ext>
            </a:extLst>
          </p:cNvPr>
          <p:cNvSpPr txBox="1"/>
          <p:nvPr/>
        </p:nvSpPr>
        <p:spPr>
          <a:xfrm>
            <a:off x="2805488" y="1080739"/>
            <a:ext cx="2192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Selection sequence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54B2C76-04EE-480F-98F3-A82EAC155AC1}"/>
              </a:ext>
            </a:extLst>
          </p:cNvPr>
          <p:cNvCxnSpPr>
            <a:cxnSpLocks/>
          </p:cNvCxnSpPr>
          <p:nvPr/>
        </p:nvCxnSpPr>
        <p:spPr>
          <a:xfrm>
            <a:off x="5152009" y="1265405"/>
            <a:ext cx="1083906" cy="10353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9F1E26E-8F74-5D14-7AAF-9BA4088C0F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8735" y="571476"/>
            <a:ext cx="698116" cy="1025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C3937D-A85A-0CED-71B4-F8E35DDF43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74303" y="541108"/>
            <a:ext cx="698116" cy="1025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8779CA-331F-6627-595B-C099BC8AA9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9833" y="2500151"/>
            <a:ext cx="698116" cy="1025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8ECFD3-488C-D0B7-03D0-CB3CCB3E20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6281" y="4447823"/>
            <a:ext cx="698116" cy="1025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1EDA3F-FABA-9E16-6931-CCAA125B82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19339" y="2506935"/>
            <a:ext cx="698116" cy="1025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55E9A3-9EC1-6D25-F84D-CECF320E4F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38774" y="4508220"/>
            <a:ext cx="698116" cy="10252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209DC0-1C39-89FD-ECFA-850DB7A5F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10/17/2024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6DEC32-FD3D-202A-49D5-7183188AC59B}"/>
              </a:ext>
            </a:extLst>
          </p:cNvPr>
          <p:cNvSpPr/>
          <p:nvPr/>
        </p:nvSpPr>
        <p:spPr>
          <a:xfrm>
            <a:off x="9070415" y="2452807"/>
            <a:ext cx="2947040" cy="1973983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B8CD34C-1693-C264-91F7-A2EA0142C616}"/>
              </a:ext>
            </a:extLst>
          </p:cNvPr>
          <p:cNvSpPr/>
          <p:nvPr/>
        </p:nvSpPr>
        <p:spPr>
          <a:xfrm>
            <a:off x="9051253" y="4471290"/>
            <a:ext cx="3096912" cy="1944612"/>
          </a:xfrm>
          <a:prstGeom prst="rect">
            <a:avLst/>
          </a:prstGeom>
          <a:noFill/>
          <a:ln w="38100">
            <a:solidFill>
              <a:srgbClr val="00C8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2FB3878-B82B-826B-36A4-D77520E8D6C4}"/>
              </a:ext>
            </a:extLst>
          </p:cNvPr>
          <p:cNvCxnSpPr>
            <a:cxnSpLocks/>
          </p:cNvCxnSpPr>
          <p:nvPr/>
        </p:nvCxnSpPr>
        <p:spPr>
          <a:xfrm>
            <a:off x="8774130" y="3481948"/>
            <a:ext cx="866581" cy="0"/>
          </a:xfrm>
          <a:prstGeom prst="straightConnector1">
            <a:avLst/>
          </a:prstGeom>
          <a:ln w="508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D46E72-5A98-7153-4A36-AD3F72814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Travis Olson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971E27B-93ED-93CD-DAAE-A9B2D68F3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C299A-BB59-4A22-9131-E0335B10FB3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622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diagram of 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33F58D25-F49D-9D71-5462-12290F254F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505" y="913197"/>
            <a:ext cx="2005194" cy="1349493"/>
          </a:xfrm>
          <a:prstGeom prst="rect">
            <a:avLst/>
          </a:prstGeom>
        </p:spPr>
      </p:pic>
      <p:pic>
        <p:nvPicPr>
          <p:cNvPr id="11" name="Picture 10" descr="A diagram of 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5D00BB91-0E85-A302-41E5-C80894431A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828" y="2547188"/>
            <a:ext cx="2493707" cy="1476374"/>
          </a:xfrm>
          <a:prstGeom prst="rect">
            <a:avLst/>
          </a:prstGeom>
        </p:spPr>
      </p:pic>
      <p:pic>
        <p:nvPicPr>
          <p:cNvPr id="13" name="Picture 12" descr="A diagram of 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BA22C997-7049-25DD-DE77-B70758B648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843" y="4338869"/>
            <a:ext cx="2363578" cy="15244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46855C4-4F80-3DD7-16FD-4244579FBF40}"/>
              </a:ext>
            </a:extLst>
          </p:cNvPr>
          <p:cNvSpPr txBox="1"/>
          <p:nvPr/>
        </p:nvSpPr>
        <p:spPr>
          <a:xfrm>
            <a:off x="10656914" y="1380983"/>
            <a:ext cx="17201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CC QE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7F4600-9FDB-0D7B-5AB5-9C2BCCF02662}"/>
              </a:ext>
            </a:extLst>
          </p:cNvPr>
          <p:cNvSpPr txBox="1"/>
          <p:nvPr/>
        </p:nvSpPr>
        <p:spPr>
          <a:xfrm>
            <a:off x="10652841" y="3284777"/>
            <a:ext cx="19115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CC Res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19565D-1BD2-6C42-A101-61233E8D9214}"/>
              </a:ext>
            </a:extLst>
          </p:cNvPr>
          <p:cNvSpPr txBox="1"/>
          <p:nvPr/>
        </p:nvSpPr>
        <p:spPr>
          <a:xfrm>
            <a:off x="10652841" y="4797731"/>
            <a:ext cx="17201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CC DIS</a:t>
            </a:r>
          </a:p>
        </p:txBody>
      </p:sp>
      <p:pic>
        <p:nvPicPr>
          <p:cNvPr id="8" name="Picture 7" descr="A graph of energy levels&#10;&#10;Description automatically generated with medium confidence">
            <a:extLst>
              <a:ext uri="{FF2B5EF4-FFF2-40B4-BE49-F238E27FC236}">
                <a16:creationId xmlns:a16="http://schemas.microsoft.com/office/drawing/2014/main" id="{132808E8-42DD-DF11-B877-29CE85B965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18" y="892554"/>
            <a:ext cx="6667511" cy="4632889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D6998690-A423-2FC6-0CD5-0B1BFAD4A66E}"/>
              </a:ext>
            </a:extLst>
          </p:cNvPr>
          <p:cNvSpPr txBox="1">
            <a:spLocks/>
          </p:cNvSpPr>
          <p:nvPr/>
        </p:nvSpPr>
        <p:spPr>
          <a:xfrm>
            <a:off x="779059" y="79863"/>
            <a:ext cx="10515600" cy="1042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cs typeface="Calibri Light"/>
              </a:rPr>
              <a:t>Neutrino-nucleon interactions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C5CE24-48BF-92C4-B265-C51D7017241B}"/>
              </a:ext>
            </a:extLst>
          </p:cNvPr>
          <p:cNvSpPr txBox="1"/>
          <p:nvPr/>
        </p:nvSpPr>
        <p:spPr>
          <a:xfrm>
            <a:off x="1150471" y="5886718"/>
            <a:ext cx="33725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effectLst/>
                <a:latin typeface="Helvetica" pitchFamily="2" charset="0"/>
              </a:rPr>
              <a:t>The transition region between interaction processes</a:t>
            </a:r>
            <a:endParaRPr lang="en-US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A9AF70F0-848E-9643-47A8-B2E02DE29C54}"/>
              </a:ext>
            </a:extLst>
          </p:cNvPr>
          <p:cNvSpPr/>
          <p:nvPr/>
        </p:nvSpPr>
        <p:spPr>
          <a:xfrm rot="5400000">
            <a:off x="2526064" y="4139556"/>
            <a:ext cx="369332" cy="305269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3173FA-55BA-9483-655A-28950E6C5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10/17/2024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F7F3FEE-D48D-6542-84FF-80C746A367DD}"/>
              </a:ext>
            </a:extLst>
          </p:cNvPr>
          <p:cNvCxnSpPr>
            <a:cxnSpLocks/>
          </p:cNvCxnSpPr>
          <p:nvPr/>
        </p:nvCxnSpPr>
        <p:spPr>
          <a:xfrm flipH="1">
            <a:off x="3021017" y="3836709"/>
            <a:ext cx="759131" cy="390573"/>
          </a:xfrm>
          <a:prstGeom prst="straightConnector1">
            <a:avLst/>
          </a:prstGeom>
          <a:ln w="444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ACF1C1D-6C6A-7947-4D48-65FE31A418E4}"/>
              </a:ext>
            </a:extLst>
          </p:cNvPr>
          <p:cNvCxnSpPr>
            <a:cxnSpLocks/>
          </p:cNvCxnSpPr>
          <p:nvPr/>
        </p:nvCxnSpPr>
        <p:spPr>
          <a:xfrm flipH="1">
            <a:off x="2308003" y="3429000"/>
            <a:ext cx="604879" cy="461793"/>
          </a:xfrm>
          <a:prstGeom prst="straightConnector1">
            <a:avLst/>
          </a:prstGeom>
          <a:ln w="444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15232158-FA34-74A4-9F3B-8DC6EBE6A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Travis Olson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A073F723-2496-DEA6-44F6-FE6061D9E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C299A-BB59-4A22-9131-E0335B10FB3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4190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E0416E3-1D6D-D805-A68D-39FED5E11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610" y="224809"/>
            <a:ext cx="2739870" cy="1858072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F0965C-8AC2-4B8F-DE27-982E1C2F6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EBA882-DBDA-8FFB-F2A6-9A303453C3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2355" y="1819656"/>
            <a:ext cx="5892300" cy="39959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itle 9">
                <a:extLst>
                  <a:ext uri="{FF2B5EF4-FFF2-40B4-BE49-F238E27FC236}">
                    <a16:creationId xmlns:a16="http://schemas.microsoft.com/office/drawing/2014/main" id="{473A73D6-FC77-9862-65EE-51CD6C92301E}"/>
                  </a:ext>
                </a:extLst>
              </p:cNvPr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3239911" y="310471"/>
                <a:ext cx="8952089" cy="130337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32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2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  <m:sSup>
                                    <m:sSupPr>
                                      <m:ctrlPr>
                                        <a:rPr lang="en-US" sz="32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𝝈</m:t>
                                      </m:r>
                                    </m:e>
                                    <m:sup>
                                      <m:r>
                                        <a:rPr lang="en-US" sz="32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32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32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3200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3200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𝒒</m:t>
                                          </m:r>
                                        </m:e>
                                      </m:acc>
                                    </m:e>
                                  </m:d>
                                  <m:r>
                                    <a:rPr lang="en-US" sz="32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  <m:sSub>
                                    <m:sSubPr>
                                      <m:ctrlPr>
                                        <a:rPr lang="en-US" sz="32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𝑬</m:t>
                                      </m:r>
                                    </m:e>
                                    <m:sub>
                                      <m:r>
                                        <a:rPr lang="en-US" sz="32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𝒂𝒗𝒂𝒊𝒍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𝒊𝒋</m:t>
                          </m:r>
                        </m:sub>
                      </m:sSub>
                      <m:r>
                        <a:rPr lang="en-US" sz="32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b="1" i="1" smtClean="0">
                                  <a:solidFill>
                                    <a:srgbClr val="507A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sz="3200" b="1" i="1" smtClean="0">
                                  <a:solidFill>
                                    <a:srgbClr val="507A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𝜮</m:t>
                              </m:r>
                            </m:e>
                            <m:sub>
                              <m:r>
                                <a:rPr lang="en-US" sz="3200" b="1" i="1" smtClean="0">
                                  <a:solidFill>
                                    <a:srgbClr val="507A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𝜶𝜷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3200" b="1" i="1" smtClean="0">
                                  <a:solidFill>
                                    <a:srgbClr val="507A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solidFill>
                                    <a:srgbClr val="507A60"/>
                                  </a:solidFill>
                                  <a:latin typeface="Cambria Math" panose="02040503050406030204" pitchFamily="18" charset="0"/>
                                </a:rPr>
                                <m:t>𝑼</m:t>
                              </m:r>
                            </m:e>
                            <m:sub>
                              <m:r>
                                <a:rPr lang="en-US" sz="3200" b="1" i="1" smtClean="0">
                                  <a:solidFill>
                                    <a:srgbClr val="507A60"/>
                                  </a:solidFill>
                                  <a:latin typeface="Cambria Math" panose="02040503050406030204" pitchFamily="18" charset="0"/>
                                </a:rPr>
                                <m:t>𝒊𝒋</m:t>
                              </m:r>
                              <m:r>
                                <a:rPr lang="en-US" sz="3200" b="1" i="1" smtClean="0">
                                  <a:solidFill>
                                    <a:srgbClr val="507A6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3200" b="1" i="1" smtClean="0">
                                  <a:solidFill>
                                    <a:srgbClr val="507A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𝜶𝜷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b="1" i="1" smtClean="0">
                                  <a:solidFill>
                                    <a:srgbClr val="507A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3200" b="1" i="1" smtClean="0">
                                      <a:solidFill>
                                        <a:srgbClr val="507A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b="1" i="1" smtClean="0">
                                      <a:solidFill>
                                        <a:srgbClr val="507A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𝑵</m:t>
                                  </m:r>
                                </m:e>
                                <m:sub>
                                  <m:r>
                                    <a:rPr lang="en-US" sz="3200" b="1" i="1" smtClean="0">
                                      <a:solidFill>
                                        <a:srgbClr val="507A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𝜶𝜷</m:t>
                                  </m:r>
                                </m:sub>
                                <m:sup>
                                  <m:r>
                                    <a:rPr lang="en-US" sz="3200" b="1" i="1" smtClean="0">
                                      <a:solidFill>
                                        <a:srgbClr val="507A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𝑫𝒂𝒕𝒂</m:t>
                                  </m:r>
                                </m:sup>
                              </m:sSubSup>
                              <m:r>
                                <a:rPr lang="en-US" sz="3200" b="1" i="1" smtClean="0">
                                  <a:solidFill>
                                    <a:srgbClr val="507A6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3200" b="1" i="1" smtClean="0">
                                      <a:solidFill>
                                        <a:srgbClr val="507A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b="1" i="1" smtClean="0">
                                      <a:solidFill>
                                        <a:srgbClr val="507A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𝑵</m:t>
                                  </m:r>
                                </m:e>
                                <m:sub>
                                  <m:r>
                                    <a:rPr lang="en-US" sz="3200" b="1" i="1" smtClean="0">
                                      <a:solidFill>
                                        <a:srgbClr val="507A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𝜶𝜷</m:t>
                                  </m:r>
                                </m:sub>
                                <m:sup>
                                  <m:r>
                                    <a:rPr lang="en-US" sz="3200" b="1" i="1" smtClean="0">
                                      <a:solidFill>
                                        <a:srgbClr val="507A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𝑩𝒌𝒈𝒅</m:t>
                                  </m:r>
                                </m:sup>
                              </m:sSubSup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𝜺</m:t>
                              </m:r>
                            </m:e>
                            <m:sub>
                              <m:r>
                                <a:rPr lang="en-US" sz="32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𝒊𝒋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𝝓</m:t>
                                  </m:r>
                                </m:e>
                                <m:sub>
                                  <m:r>
                                    <a:rPr lang="en-US" sz="3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𝝂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3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</m:e>
                                <m:sub>
                                  <m:r>
                                    <a:rPr lang="en-US" sz="3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𝑵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sz="32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l-GR" sz="32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𝜟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32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3200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3200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𝒒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en-US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sz="3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l-GR" sz="32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𝜟</m:t>
                                  </m:r>
                                  <m:sSub>
                                    <m:sSubPr>
                                      <m:ctrlPr>
                                        <a:rPr lang="en-US" sz="32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𝑬</m:t>
                                      </m:r>
                                    </m:e>
                                    <m:sub>
                                      <m:r>
                                        <a:rPr lang="en-US" sz="32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𝒂𝒗𝒂𝒊𝒍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en-US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𝒋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3600" b="1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Title 9">
                <a:extLst>
                  <a:ext uri="{FF2B5EF4-FFF2-40B4-BE49-F238E27FC236}">
                    <a16:creationId xmlns:a16="http://schemas.microsoft.com/office/drawing/2014/main" id="{473A73D6-FC77-9862-65EE-51CD6C92301E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239911" y="310471"/>
                <a:ext cx="8952089" cy="1303370"/>
              </a:xfrm>
              <a:prstGeom prst="rect">
                <a:avLst/>
              </a:prstGeom>
              <a:blipFill>
                <a:blip r:embed="rId4"/>
                <a:stretch>
                  <a:fillRect t="-3271" b="-3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460E1A6-C4A1-C5E9-E096-9F3B65B3AB87}"/>
              </a:ext>
            </a:extLst>
          </p:cNvPr>
          <p:cNvCxnSpPr/>
          <p:nvPr/>
        </p:nvCxnSpPr>
        <p:spPr>
          <a:xfrm>
            <a:off x="7459038" y="904126"/>
            <a:ext cx="0" cy="117875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D9726952-A1D6-3CA7-AE3F-6D11E6BD6B2F}"/>
              </a:ext>
            </a:extLst>
          </p:cNvPr>
          <p:cNvSpPr/>
          <p:nvPr/>
        </p:nvSpPr>
        <p:spPr>
          <a:xfrm>
            <a:off x="7023798" y="2421653"/>
            <a:ext cx="2220686" cy="361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CE54EE-29CC-9167-58F6-68EAD8B05326}"/>
              </a:ext>
            </a:extLst>
          </p:cNvPr>
          <p:cNvSpPr txBox="1"/>
          <p:nvPr/>
        </p:nvSpPr>
        <p:spPr>
          <a:xfrm>
            <a:off x="6903218" y="2421653"/>
            <a:ext cx="24517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200" dirty="0">
                <a:solidFill>
                  <a:srgbClr val="000000"/>
                </a:solidFill>
                <a:effectLst/>
              </a:rPr>
              <a:t>Unfolded data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3456776-186E-8D6E-FB59-5B2F795AC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Travis Olson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A726ED2-9CD6-10E0-CF8C-0FAFF2BE0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C299A-BB59-4A22-9131-E0335B10FB3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6497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5147-A708-C682-4D81-0D1E818F8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2355" y="1819656"/>
            <a:ext cx="5892300" cy="39959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5D99C5-040E-2054-188E-459A07194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4521" y="2023274"/>
            <a:ext cx="3238673" cy="21963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0416E3-1D6D-D805-A68D-39FED5E11A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576" y="160400"/>
            <a:ext cx="2834846" cy="192248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F0965C-8AC2-4B8F-DE27-982E1C2F6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10/17/2024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le 9">
                <a:extLst>
                  <a:ext uri="{FF2B5EF4-FFF2-40B4-BE49-F238E27FC236}">
                    <a16:creationId xmlns:a16="http://schemas.microsoft.com/office/drawing/2014/main" id="{C73454B9-BCE1-1C4A-C8EF-626E006717E8}"/>
                  </a:ext>
                </a:extLst>
              </p:cNvPr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3239911" y="310471"/>
                <a:ext cx="8952089" cy="130337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32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2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  <m:sSup>
                                    <m:sSupPr>
                                      <m:ctrlPr>
                                        <a:rPr lang="en-US" sz="32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𝝈</m:t>
                                      </m:r>
                                    </m:e>
                                    <m:sup>
                                      <m:r>
                                        <a:rPr lang="en-US" sz="32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32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32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3200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3200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𝒒</m:t>
                                          </m:r>
                                        </m:e>
                                      </m:acc>
                                    </m:e>
                                  </m:d>
                                  <m:r>
                                    <a:rPr lang="en-US" sz="32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  <m:sSub>
                                    <m:sSubPr>
                                      <m:ctrlPr>
                                        <a:rPr lang="en-US" sz="32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𝑬</m:t>
                                      </m:r>
                                    </m:e>
                                    <m:sub>
                                      <m:r>
                                        <a:rPr lang="en-US" sz="32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𝒂𝒗𝒂𝒊𝒍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𝒊𝒋</m:t>
                          </m:r>
                        </m:sub>
                      </m:sSub>
                      <m:r>
                        <a:rPr lang="en-US" sz="32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b="1" i="1" smtClean="0">
                                  <a:solidFill>
                                    <a:srgbClr val="507A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sz="3200" b="1" i="1" smtClean="0">
                                  <a:solidFill>
                                    <a:srgbClr val="507A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𝜮</m:t>
                              </m:r>
                            </m:e>
                            <m:sub>
                              <m:r>
                                <a:rPr lang="en-US" sz="3200" b="1" i="1" smtClean="0">
                                  <a:solidFill>
                                    <a:srgbClr val="507A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𝜶𝜷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3200" b="1" i="1" smtClean="0">
                                  <a:solidFill>
                                    <a:srgbClr val="507A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solidFill>
                                    <a:srgbClr val="507A60"/>
                                  </a:solidFill>
                                  <a:latin typeface="Cambria Math" panose="02040503050406030204" pitchFamily="18" charset="0"/>
                                </a:rPr>
                                <m:t>𝑼</m:t>
                              </m:r>
                            </m:e>
                            <m:sub>
                              <m:r>
                                <a:rPr lang="en-US" sz="3200" b="1" i="1" smtClean="0">
                                  <a:solidFill>
                                    <a:srgbClr val="507A60"/>
                                  </a:solidFill>
                                  <a:latin typeface="Cambria Math" panose="02040503050406030204" pitchFamily="18" charset="0"/>
                                </a:rPr>
                                <m:t>𝒊𝒋</m:t>
                              </m:r>
                              <m:r>
                                <a:rPr lang="en-US" sz="3200" b="1" i="1" smtClean="0">
                                  <a:solidFill>
                                    <a:srgbClr val="507A6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3200" b="1" i="1" smtClean="0">
                                  <a:solidFill>
                                    <a:srgbClr val="507A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𝜶𝜷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b="1" i="1" smtClean="0">
                                  <a:solidFill>
                                    <a:srgbClr val="507A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3200" b="1" i="1" smtClean="0">
                                      <a:solidFill>
                                        <a:srgbClr val="507A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b="1" i="1" smtClean="0">
                                      <a:solidFill>
                                        <a:srgbClr val="507A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𝑵</m:t>
                                  </m:r>
                                </m:e>
                                <m:sub>
                                  <m:r>
                                    <a:rPr lang="en-US" sz="3200" b="1" i="1" smtClean="0">
                                      <a:solidFill>
                                        <a:srgbClr val="507A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𝜶𝜷</m:t>
                                  </m:r>
                                </m:sub>
                                <m:sup>
                                  <m:r>
                                    <a:rPr lang="en-US" sz="3200" b="1" i="1" smtClean="0">
                                      <a:solidFill>
                                        <a:srgbClr val="507A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𝑫𝒂𝒕𝒂</m:t>
                                  </m:r>
                                </m:sup>
                              </m:sSubSup>
                              <m:r>
                                <a:rPr lang="en-US" sz="3200" b="1" i="1" smtClean="0">
                                  <a:solidFill>
                                    <a:srgbClr val="507A6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3200" b="1" i="1" smtClean="0">
                                      <a:solidFill>
                                        <a:srgbClr val="507A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b="1" i="1" smtClean="0">
                                      <a:solidFill>
                                        <a:srgbClr val="507A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𝑵</m:t>
                                  </m:r>
                                </m:e>
                                <m:sub>
                                  <m:r>
                                    <a:rPr lang="en-US" sz="3200" b="1" i="1" smtClean="0">
                                      <a:solidFill>
                                        <a:srgbClr val="507A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𝜶𝜷</m:t>
                                  </m:r>
                                </m:sub>
                                <m:sup>
                                  <m:r>
                                    <a:rPr lang="en-US" sz="3200" b="1" i="1" smtClean="0">
                                      <a:solidFill>
                                        <a:srgbClr val="507A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𝑩𝒌𝒈𝒅</m:t>
                                  </m:r>
                                </m:sup>
                              </m:sSubSup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3200" b="1" i="1" smtClean="0">
                                  <a:solidFill>
                                    <a:srgbClr val="507A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>
                                  <a:solidFill>
                                    <a:srgbClr val="507A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𝜺</m:t>
                              </m:r>
                            </m:e>
                            <m:sub>
                              <m:r>
                                <a:rPr lang="en-US" sz="3200" b="1" i="1">
                                  <a:solidFill>
                                    <a:srgbClr val="507A60"/>
                                  </a:solidFill>
                                  <a:latin typeface="Cambria Math" panose="02040503050406030204" pitchFamily="18" charset="0"/>
                                </a:rPr>
                                <m:t>𝒊𝒋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𝝓</m:t>
                                  </m:r>
                                </m:e>
                                <m:sub>
                                  <m:r>
                                    <a:rPr lang="en-US" sz="3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𝝂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3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</m:e>
                                <m:sub>
                                  <m:r>
                                    <a:rPr lang="en-US" sz="3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𝑵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sz="32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l-GR" sz="32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𝜟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32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3200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3200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𝒒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en-US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sz="3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l-GR" sz="32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𝜟</m:t>
                                  </m:r>
                                  <m:sSub>
                                    <m:sSubPr>
                                      <m:ctrlPr>
                                        <a:rPr lang="en-US" sz="32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𝑬</m:t>
                                      </m:r>
                                    </m:e>
                                    <m:sub>
                                      <m:r>
                                        <a:rPr lang="en-US" sz="32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𝒂𝒗𝒂𝒊𝒍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en-US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𝒋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3600" b="1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itle 9">
                <a:extLst>
                  <a:ext uri="{FF2B5EF4-FFF2-40B4-BE49-F238E27FC236}">
                    <a16:creationId xmlns:a16="http://schemas.microsoft.com/office/drawing/2014/main" id="{C73454B9-BCE1-1C4A-C8EF-626E006717E8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239911" y="310471"/>
                <a:ext cx="8952089" cy="1303370"/>
              </a:xfrm>
              <a:prstGeom prst="rect">
                <a:avLst/>
              </a:prstGeom>
              <a:blipFill>
                <a:blip r:embed="rId5"/>
                <a:stretch>
                  <a:fillRect t="-3271" b="-3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B68DEBC-4489-25FE-4296-76A144DF4133}"/>
              </a:ext>
            </a:extLst>
          </p:cNvPr>
          <p:cNvCxnSpPr>
            <a:cxnSpLocks/>
          </p:cNvCxnSpPr>
          <p:nvPr/>
        </p:nvCxnSpPr>
        <p:spPr>
          <a:xfrm>
            <a:off x="7243281" y="1613841"/>
            <a:ext cx="297950" cy="46904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7D32332F-7ADD-7B6B-AB57-58181D7F3BA8}"/>
              </a:ext>
            </a:extLst>
          </p:cNvPr>
          <p:cNvSpPr/>
          <p:nvPr/>
        </p:nvSpPr>
        <p:spPr>
          <a:xfrm>
            <a:off x="1756896" y="2355544"/>
            <a:ext cx="1314879" cy="2627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9E4DD3-8A38-09CF-F410-6A03ECBAAB0F}"/>
              </a:ext>
            </a:extLst>
          </p:cNvPr>
          <p:cNvSpPr txBox="1"/>
          <p:nvPr/>
        </p:nvSpPr>
        <p:spPr>
          <a:xfrm>
            <a:off x="1719433" y="2366659"/>
            <a:ext cx="24517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rgbClr val="000000"/>
                </a:solidFill>
                <a:effectLst/>
              </a:rPr>
              <a:t>Unfolded data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79A73667-5128-5DCD-8645-E4135BA84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Travis Olson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0984E313-D80D-0B85-A397-2CCC6F690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C299A-BB59-4A22-9131-E0335B10FB3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618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10C2DF3-7EF3-1E91-27EC-152FAB2E0172}"/>
              </a:ext>
            </a:extLst>
          </p:cNvPr>
          <p:cNvGrpSpPr/>
          <p:nvPr/>
        </p:nvGrpSpPr>
        <p:grpSpPr>
          <a:xfrm>
            <a:off x="8537789" y="965865"/>
            <a:ext cx="2888822" cy="2136481"/>
            <a:chOff x="3850350" y="4280135"/>
            <a:chExt cx="2888822" cy="2136481"/>
          </a:xfrm>
        </p:grpSpPr>
        <p:pic>
          <p:nvPicPr>
            <p:cNvPr id="13" name="Picture 12" descr="A diagram of a wire with lines and letters&#10;&#10;Description automatically generated with medium confidence">
              <a:extLst>
                <a:ext uri="{FF2B5EF4-FFF2-40B4-BE49-F238E27FC236}">
                  <a16:creationId xmlns:a16="http://schemas.microsoft.com/office/drawing/2014/main" id="{07C4C8A6-A3AA-0BCC-C34A-4C832E31C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350" y="4516305"/>
              <a:ext cx="2888822" cy="1900311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250FB7C-D412-F639-B17F-4D78EBE506AB}"/>
                </a:ext>
              </a:extLst>
            </p:cNvPr>
            <p:cNvSpPr/>
            <p:nvPr/>
          </p:nvSpPr>
          <p:spPr>
            <a:xfrm>
              <a:off x="4654073" y="4280135"/>
              <a:ext cx="796132" cy="4282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CBF7213-12A2-97AE-9FB4-281438DC6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79863"/>
            <a:ext cx="11269315" cy="104235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cs typeface="Calibri Light"/>
              </a:rPr>
              <a:t>In a nuclear medium, </a:t>
            </a:r>
            <a:br>
              <a:rPr lang="en-US" dirty="0">
                <a:cs typeface="Calibri Light"/>
              </a:rPr>
            </a:br>
            <a:r>
              <a:rPr lang="en-US" dirty="0">
                <a:cs typeface="Calibri Light"/>
              </a:rPr>
              <a:t>neutrinos can interact with two nucleons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65E604-D6F8-7BC5-19AA-A96E01A6C1A5}"/>
              </a:ext>
            </a:extLst>
          </p:cNvPr>
          <p:cNvSpPr txBox="1"/>
          <p:nvPr/>
        </p:nvSpPr>
        <p:spPr>
          <a:xfrm>
            <a:off x="269815" y="1346630"/>
            <a:ext cx="740650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/>
              <a:t>2-particle 2-hole processes:</a:t>
            </a:r>
            <a:endParaRPr lang="en-US" sz="2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C6B4D4-7940-B66C-D580-E97346138658}"/>
              </a:ext>
            </a:extLst>
          </p:cNvPr>
          <p:cNvSpPr txBox="1"/>
          <p:nvPr/>
        </p:nvSpPr>
        <p:spPr>
          <a:xfrm>
            <a:off x="641976" y="1841493"/>
            <a:ext cx="54831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2p2h is well know in nuclear scattering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90AA37-61A5-9342-6506-0CA76F6C620E}"/>
              </a:ext>
            </a:extLst>
          </p:cNvPr>
          <p:cNvSpPr txBox="1"/>
          <p:nvPr/>
        </p:nvSpPr>
        <p:spPr>
          <a:xfrm>
            <a:off x="578242" y="2374236"/>
            <a:ext cx="74065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Measuring 2p2h for neutrino experiments is challenging: unknown incoming beam, nuclear effects, etc.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667BFCA-DED0-0CAF-7918-81D989760215}"/>
              </a:ext>
            </a:extLst>
          </p:cNvPr>
          <p:cNvSpPr txBox="1"/>
          <p:nvPr/>
        </p:nvSpPr>
        <p:spPr>
          <a:xfrm>
            <a:off x="4038600" y="4598373"/>
            <a:ext cx="261369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200" b="1" dirty="0"/>
              <a:t>SuSA-v2 model</a:t>
            </a:r>
          </a:p>
          <a:p>
            <a:pPr lvl="1"/>
            <a:r>
              <a:rPr lang="en-US" sz="2200" b="1" dirty="0"/>
              <a:t>Valencia model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04DD63-936D-FBD7-DB76-C1F8EC2F2157}"/>
              </a:ext>
            </a:extLst>
          </p:cNvPr>
          <p:cNvSpPr txBox="1"/>
          <p:nvPr/>
        </p:nvSpPr>
        <p:spPr>
          <a:xfrm>
            <a:off x="269815" y="3615386"/>
            <a:ext cx="740650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/>
              <a:t>Models for this process have large disagreements:</a:t>
            </a:r>
            <a:endParaRPr lang="en-US" sz="2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56EC50-6A86-7BFE-20A5-BAA5F14EF402}"/>
              </a:ext>
            </a:extLst>
          </p:cNvPr>
          <p:cNvSpPr txBox="1"/>
          <p:nvPr/>
        </p:nvSpPr>
        <p:spPr>
          <a:xfrm>
            <a:off x="603876" y="4410646"/>
            <a:ext cx="3346564" cy="144655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lvl="1"/>
            <a:r>
              <a:rPr lang="en-US" sz="2200" dirty="0" err="1"/>
              <a:t>NOvA</a:t>
            </a:r>
            <a:r>
              <a:rPr lang="en-US" sz="2200" dirty="0"/>
              <a:t>-tunes</a:t>
            </a:r>
          </a:p>
          <a:p>
            <a:pPr lvl="1"/>
            <a:r>
              <a:rPr lang="en-US" sz="2200" dirty="0"/>
              <a:t>GENIE Empirical MEC</a:t>
            </a:r>
          </a:p>
          <a:p>
            <a:pPr lvl="1"/>
            <a:r>
              <a:rPr lang="en-US" sz="2200" dirty="0" err="1"/>
              <a:t>MINERvA</a:t>
            </a:r>
            <a:r>
              <a:rPr lang="en-US" sz="2200" dirty="0"/>
              <a:t>-tunes</a:t>
            </a:r>
          </a:p>
          <a:p>
            <a:pPr lvl="1"/>
            <a:endParaRPr lang="en-US" sz="2200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F359FC1-AE4C-191E-8A5A-7B744C039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10/17/2024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A523715-3C93-53FB-6CC6-F4204EAD8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Travis Olson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F2ACE8D-551E-C31D-5EEE-3063B6346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C299A-BB59-4A22-9131-E0335B10FB32}" type="slidenum">
              <a:rPr lang="en-US" smtClean="0"/>
              <a:t>5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0420682-3029-C5A9-760F-F9432EB769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7865" y="3102346"/>
            <a:ext cx="5344135" cy="361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625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C53C61-FDF4-1681-C0D3-AF2B1C68A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39DA8-24DB-BD9F-7A36-4FACC51F4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" y="79863"/>
            <a:ext cx="10515600" cy="1042355"/>
          </a:xfrm>
        </p:spPr>
        <p:txBody>
          <a:bodyPr/>
          <a:lstStyle/>
          <a:p>
            <a:pPr algn="ctr"/>
            <a:r>
              <a:rPr lang="en-US" dirty="0">
                <a:cs typeface="Calibri Light"/>
              </a:rPr>
              <a:t>Cross-section model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08D2E2-7B77-86EA-E902-DAB729929059}"/>
              </a:ext>
            </a:extLst>
          </p:cNvPr>
          <p:cNvSpPr txBox="1"/>
          <p:nvPr/>
        </p:nvSpPr>
        <p:spPr>
          <a:xfrm>
            <a:off x="95151" y="1017356"/>
            <a:ext cx="679125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effectLst/>
              </a:rPr>
              <a:t>Neutrino interactions are simulated using </a:t>
            </a:r>
            <a:r>
              <a:rPr lang="en-US" sz="2200" dirty="0">
                <a:solidFill>
                  <a:srgbClr val="000000"/>
                </a:solidFill>
                <a:effectLst/>
              </a:rPr>
              <a:t>GENIE 2.12 2.12.2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95E16F-6D02-9E9C-B861-2DDC713201B6}"/>
              </a:ext>
            </a:extLst>
          </p:cNvPr>
          <p:cNvSpPr txBox="1"/>
          <p:nvPr/>
        </p:nvSpPr>
        <p:spPr>
          <a:xfrm>
            <a:off x="182826" y="3073025"/>
            <a:ext cx="6847410" cy="43088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effectLst/>
              </a:rPr>
              <a:t>Correct QE to account for low Q</a:t>
            </a:r>
            <a:r>
              <a:rPr lang="en-US" sz="2200" baseline="30000" dirty="0">
                <a:solidFill>
                  <a:srgbClr val="000000"/>
                </a:solidFill>
                <a:effectLst/>
              </a:rPr>
              <a:t>2</a:t>
            </a:r>
            <a:r>
              <a:rPr lang="en-US" sz="2200" dirty="0">
                <a:solidFill>
                  <a:srgbClr val="000000"/>
                </a:solidFill>
                <a:effectLst/>
              </a:rPr>
              <a:t> suppression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67CA31-CCF6-888D-C372-0AB79FD6E821}"/>
              </a:ext>
            </a:extLst>
          </p:cNvPr>
          <p:cNvSpPr txBox="1"/>
          <p:nvPr/>
        </p:nvSpPr>
        <p:spPr>
          <a:xfrm>
            <a:off x="5135797" y="5464896"/>
            <a:ext cx="678657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1" dirty="0">
                <a:solidFill>
                  <a:srgbClr val="0B4EB2"/>
                </a:solidFill>
                <a:effectLst/>
              </a:rPr>
              <a:t>Previous tune that was used in the </a:t>
            </a:r>
            <a:r>
              <a:rPr lang="en-US" sz="2200" b="1" i="1" dirty="0" err="1">
                <a:solidFill>
                  <a:srgbClr val="0B4EB2"/>
                </a:solidFill>
                <a:effectLst/>
              </a:rPr>
              <a:t>NOvA</a:t>
            </a:r>
            <a:r>
              <a:rPr lang="en-US" sz="2200" b="1" i="1" dirty="0">
                <a:solidFill>
                  <a:srgbClr val="0B4EB2"/>
                </a:solidFill>
                <a:effectLst/>
              </a:rPr>
              <a:t> 2019 analysis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EC16D6-18AE-E853-F3A8-5C5EABBACFD3}"/>
              </a:ext>
            </a:extLst>
          </p:cNvPr>
          <p:cNvSpPr txBox="1"/>
          <p:nvPr/>
        </p:nvSpPr>
        <p:spPr>
          <a:xfrm>
            <a:off x="582338" y="5470807"/>
            <a:ext cx="46226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1" dirty="0">
                <a:solidFill>
                  <a:srgbClr val="710403"/>
                </a:solidFill>
                <a:effectLst/>
              </a:rPr>
              <a:t>Our analyses are constructed to be insensitive to this tuning </a:t>
            </a:r>
            <a:endParaRPr lang="en-US" sz="2200" dirty="0">
              <a:solidFill>
                <a:srgbClr val="710403"/>
              </a:solidFill>
              <a:effectLst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C9686C0-C28E-8686-1A78-03521B3F2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1667" y="1171879"/>
            <a:ext cx="4941191" cy="39727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05ABFBE-B50F-4550-5A28-E30EBCFF2F98}"/>
              </a:ext>
            </a:extLst>
          </p:cNvPr>
          <p:cNvSpPr txBox="1"/>
          <p:nvPr/>
        </p:nvSpPr>
        <p:spPr>
          <a:xfrm>
            <a:off x="6397777" y="5783957"/>
            <a:ext cx="377686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000000"/>
                </a:solidFill>
                <a:effectLst/>
              </a:rPr>
              <a:t>Eur. Phys. J. C 80, 1119 (2020)</a:t>
            </a:r>
            <a:endParaRPr lang="en-US" sz="2200" dirty="0">
              <a:solidFill>
                <a:srgbClr val="0B4EB2"/>
              </a:solidFill>
              <a:effectLst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1B0897-C4E3-8F38-C404-31913C412AA3}"/>
              </a:ext>
            </a:extLst>
          </p:cNvPr>
          <p:cNvSpPr txBox="1"/>
          <p:nvPr/>
        </p:nvSpPr>
        <p:spPr>
          <a:xfrm>
            <a:off x="145016" y="2503722"/>
            <a:ext cx="684741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rgbClr val="000000"/>
                </a:solidFill>
                <a:effectLst/>
              </a:rPr>
              <a:t>NOvA</a:t>
            </a:r>
            <a:r>
              <a:rPr lang="en-US" sz="2200" dirty="0">
                <a:solidFill>
                  <a:srgbClr val="000000"/>
                </a:solidFill>
                <a:effectLst/>
              </a:rPr>
              <a:t> ND and external data are used to tune the model </a:t>
            </a:r>
            <a:endParaRPr lang="en-US" sz="2200" dirty="0"/>
          </a:p>
        </p:txBody>
      </p:sp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B87ABA26-5727-2BDF-2B38-F79AAF58C54E}"/>
              </a:ext>
            </a:extLst>
          </p:cNvPr>
          <p:cNvGraphicFramePr>
            <a:graphicFrameLocks noGrp="1"/>
          </p:cNvGraphicFramePr>
          <p:nvPr/>
        </p:nvGraphicFramePr>
        <p:xfrm>
          <a:off x="145016" y="1410456"/>
          <a:ext cx="6847410" cy="8589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1235">
                  <a:extLst>
                    <a:ext uri="{9D8B030D-6E8A-4147-A177-3AD203B41FA5}">
                      <a16:colId xmlns:a16="http://schemas.microsoft.com/office/drawing/2014/main" val="44439013"/>
                    </a:ext>
                  </a:extLst>
                </a:gridCol>
                <a:gridCol w="983906">
                  <a:extLst>
                    <a:ext uri="{9D8B030D-6E8A-4147-A177-3AD203B41FA5}">
                      <a16:colId xmlns:a16="http://schemas.microsoft.com/office/drawing/2014/main" val="2830479007"/>
                    </a:ext>
                  </a:extLst>
                </a:gridCol>
                <a:gridCol w="1351722">
                  <a:extLst>
                    <a:ext uri="{9D8B030D-6E8A-4147-A177-3AD203B41FA5}">
                      <a16:colId xmlns:a16="http://schemas.microsoft.com/office/drawing/2014/main" val="3404435898"/>
                    </a:ext>
                  </a:extLst>
                </a:gridCol>
                <a:gridCol w="1088077">
                  <a:extLst>
                    <a:ext uri="{9D8B030D-6E8A-4147-A177-3AD203B41FA5}">
                      <a16:colId xmlns:a16="http://schemas.microsoft.com/office/drawing/2014/main" val="361197556"/>
                    </a:ext>
                  </a:extLst>
                </a:gridCol>
                <a:gridCol w="1141235">
                  <a:extLst>
                    <a:ext uri="{9D8B030D-6E8A-4147-A177-3AD203B41FA5}">
                      <a16:colId xmlns:a16="http://schemas.microsoft.com/office/drawing/2014/main" val="1145221679"/>
                    </a:ext>
                  </a:extLst>
                </a:gridCol>
                <a:gridCol w="1141235">
                  <a:extLst>
                    <a:ext uri="{9D8B030D-6E8A-4147-A177-3AD203B41FA5}">
                      <a16:colId xmlns:a16="http://schemas.microsoft.com/office/drawing/2014/main" val="1347776059"/>
                    </a:ext>
                  </a:extLst>
                </a:gridCol>
              </a:tblGrid>
              <a:tr h="432207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ISI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QE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MEC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DIS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FSI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2642513"/>
                  </a:ext>
                </a:extLst>
              </a:tr>
              <a:tr h="37045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RFG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L-S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Empirical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R-S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Pythia6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/>
                        <a:t>hA</a:t>
                      </a:r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9187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1BB9C4F-42FB-0731-4C87-B19D205D3312}"/>
              </a:ext>
            </a:extLst>
          </p:cNvPr>
          <p:cNvSpPr txBox="1"/>
          <p:nvPr/>
        </p:nvSpPr>
        <p:spPr>
          <a:xfrm>
            <a:off x="182826" y="3577650"/>
            <a:ext cx="6847410" cy="43088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effectLst/>
              </a:rPr>
              <a:t>Apply low Q</a:t>
            </a:r>
            <a:r>
              <a:rPr lang="en-US" sz="2200" baseline="30000" dirty="0">
                <a:solidFill>
                  <a:srgbClr val="000000"/>
                </a:solidFill>
                <a:effectLst/>
              </a:rPr>
              <a:t>2</a:t>
            </a:r>
            <a:r>
              <a:rPr lang="en-US" sz="2200" dirty="0">
                <a:solidFill>
                  <a:srgbClr val="000000"/>
                </a:solidFill>
                <a:effectLst/>
              </a:rPr>
              <a:t> suppression to Res baryon production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C994EB-4ABB-13A6-767D-D1B634F183E3}"/>
              </a:ext>
            </a:extLst>
          </p:cNvPr>
          <p:cNvSpPr txBox="1"/>
          <p:nvPr/>
        </p:nvSpPr>
        <p:spPr>
          <a:xfrm>
            <a:off x="182826" y="4028346"/>
            <a:ext cx="6847410" cy="769441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effectLst/>
              </a:rPr>
              <a:t>Non resonant inelastic scattering (DIS) at W&gt;1.7 GeV/c</a:t>
            </a:r>
            <a:r>
              <a:rPr lang="en-US" sz="2200" baseline="30000" dirty="0">
                <a:solidFill>
                  <a:srgbClr val="000000"/>
                </a:solidFill>
                <a:effectLst/>
              </a:rPr>
              <a:t>2</a:t>
            </a:r>
            <a:r>
              <a:rPr lang="en-US" sz="2200" dirty="0">
                <a:solidFill>
                  <a:srgbClr val="000000"/>
                </a:solidFill>
                <a:effectLst/>
              </a:rPr>
              <a:t>) weighted up 10% based on </a:t>
            </a:r>
            <a:r>
              <a:rPr lang="en-US" sz="2200" dirty="0" err="1">
                <a:solidFill>
                  <a:srgbClr val="000000"/>
                </a:solidFill>
                <a:effectLst/>
              </a:rPr>
              <a:t>NOvA</a:t>
            </a:r>
            <a:r>
              <a:rPr lang="en-US" sz="2200" dirty="0">
                <a:solidFill>
                  <a:srgbClr val="000000"/>
                </a:solidFill>
                <a:effectLst/>
              </a:rPr>
              <a:t> ND data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D9BDC5-F934-0061-54A7-DED087DC0C2F}"/>
              </a:ext>
            </a:extLst>
          </p:cNvPr>
          <p:cNvSpPr txBox="1"/>
          <p:nvPr/>
        </p:nvSpPr>
        <p:spPr>
          <a:xfrm>
            <a:off x="182880" y="4825373"/>
            <a:ext cx="7128841" cy="43088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effectLst/>
              </a:rPr>
              <a:t>“Empirical MEC” based on </a:t>
            </a:r>
            <a:r>
              <a:rPr lang="en-US" sz="2200" dirty="0" err="1">
                <a:solidFill>
                  <a:srgbClr val="000000"/>
                </a:solidFill>
                <a:effectLst/>
              </a:rPr>
              <a:t>NOvA</a:t>
            </a:r>
            <a:r>
              <a:rPr lang="en-US" sz="2200" dirty="0">
                <a:solidFill>
                  <a:srgbClr val="000000"/>
                </a:solidFill>
                <a:effectLst/>
              </a:rPr>
              <a:t> ND data for 2p2h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6986D5C-8C11-7248-41EC-32CFB386BB11}"/>
              </a:ext>
            </a:extLst>
          </p:cNvPr>
          <p:cNvSpPr/>
          <p:nvPr/>
        </p:nvSpPr>
        <p:spPr>
          <a:xfrm>
            <a:off x="181629" y="3089113"/>
            <a:ext cx="6704781" cy="2234277"/>
          </a:xfrm>
          <a:prstGeom prst="rect">
            <a:avLst/>
          </a:prstGeom>
          <a:solidFill>
            <a:schemeClr val="accent1">
              <a:alpha val="1797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453E28C-F6D7-FA8E-6A02-002E29A34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AC28DB8-D316-C260-5755-6418110DC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Travis Olson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4FEC0496-AF12-0753-BEE6-40A06D7EC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C299A-BB59-4A22-9131-E0335B10FB3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035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Diagram&#10;&#10;Description automatically generated">
            <a:extLst>
              <a:ext uri="{FF2B5EF4-FFF2-40B4-BE49-F238E27FC236}">
                <a16:creationId xmlns:a16="http://schemas.microsoft.com/office/drawing/2014/main" id="{58A2120C-C2A6-4D5D-AF2D-4ADEE8B2F7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046" y="1219716"/>
            <a:ext cx="5387058" cy="338615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930E7C-40AF-4616-B65C-3F4F6C45D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6204" y="236922"/>
            <a:ext cx="8442649" cy="1325563"/>
          </a:xfrm>
        </p:spPr>
        <p:txBody>
          <a:bodyPr>
            <a:normAutofit/>
          </a:bodyPr>
          <a:lstStyle/>
          <a:p>
            <a:r>
              <a:rPr lang="en-US" sz="4800" b="1" dirty="0"/>
              <a:t>Analysis variables: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702B305-D97B-4704-B563-B813297BE9BA}"/>
              </a:ext>
            </a:extLst>
          </p:cNvPr>
          <p:cNvCxnSpPr>
            <a:cxnSpLocks/>
          </p:cNvCxnSpPr>
          <p:nvPr/>
        </p:nvCxnSpPr>
        <p:spPr>
          <a:xfrm>
            <a:off x="3699299" y="2478481"/>
            <a:ext cx="4123901" cy="434310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65B21A5B-E33D-4495-BBF2-0E464FB5EA23}"/>
              </a:ext>
            </a:extLst>
          </p:cNvPr>
          <p:cNvSpPr/>
          <p:nvPr/>
        </p:nvSpPr>
        <p:spPr>
          <a:xfrm>
            <a:off x="8744237" y="3306821"/>
            <a:ext cx="340338" cy="404655"/>
          </a:xfrm>
          <a:custGeom>
            <a:avLst/>
            <a:gdLst>
              <a:gd name="connsiteX0" fmla="*/ 121322 w 401796"/>
              <a:gd name="connsiteY0" fmla="*/ 0 h 475861"/>
              <a:gd name="connsiteX1" fmla="*/ 111991 w 401796"/>
              <a:gd name="connsiteY1" fmla="*/ 130628 h 475861"/>
              <a:gd name="connsiteX2" fmla="*/ 93330 w 401796"/>
              <a:gd name="connsiteY2" fmla="*/ 167951 h 475861"/>
              <a:gd name="connsiteX3" fmla="*/ 279942 w 401796"/>
              <a:gd name="connsiteY3" fmla="*/ 242596 h 475861"/>
              <a:gd name="connsiteX4" fmla="*/ 251950 w 401796"/>
              <a:gd name="connsiteY4" fmla="*/ 251926 h 475861"/>
              <a:gd name="connsiteX5" fmla="*/ 121322 w 401796"/>
              <a:gd name="connsiteY5" fmla="*/ 270588 h 475861"/>
              <a:gd name="connsiteX6" fmla="*/ 102661 w 401796"/>
              <a:gd name="connsiteY6" fmla="*/ 307910 h 475861"/>
              <a:gd name="connsiteX7" fmla="*/ 74669 w 401796"/>
              <a:gd name="connsiteY7" fmla="*/ 345232 h 475861"/>
              <a:gd name="connsiteX8" fmla="*/ 83999 w 401796"/>
              <a:gd name="connsiteY8" fmla="*/ 410547 h 475861"/>
              <a:gd name="connsiteX9" fmla="*/ 158644 w 401796"/>
              <a:gd name="connsiteY9" fmla="*/ 475861 h 475861"/>
              <a:gd name="connsiteX10" fmla="*/ 233289 w 401796"/>
              <a:gd name="connsiteY10" fmla="*/ 457200 h 475861"/>
              <a:gd name="connsiteX11" fmla="*/ 326595 w 401796"/>
              <a:gd name="connsiteY11" fmla="*/ 233265 h 475861"/>
              <a:gd name="connsiteX12" fmla="*/ 335926 w 401796"/>
              <a:gd name="connsiteY12" fmla="*/ 111967 h 475861"/>
              <a:gd name="connsiteX13" fmla="*/ 401240 w 401796"/>
              <a:gd name="connsiteY13" fmla="*/ 279918 h 475861"/>
              <a:gd name="connsiteX14" fmla="*/ 363918 w 401796"/>
              <a:gd name="connsiteY14" fmla="*/ 298579 h 475861"/>
              <a:gd name="connsiteX15" fmla="*/ 307934 w 401796"/>
              <a:gd name="connsiteY15" fmla="*/ 261257 h 475861"/>
              <a:gd name="connsiteX16" fmla="*/ 46677 w 401796"/>
              <a:gd name="connsiteY16" fmla="*/ 214604 h 475861"/>
              <a:gd name="connsiteX17" fmla="*/ 56007 w 401796"/>
              <a:gd name="connsiteY17" fmla="*/ 149290 h 475861"/>
              <a:gd name="connsiteX18" fmla="*/ 102661 w 401796"/>
              <a:gd name="connsiteY18" fmla="*/ 139959 h 475861"/>
              <a:gd name="connsiteX19" fmla="*/ 242620 w 401796"/>
              <a:gd name="connsiteY19" fmla="*/ 93306 h 475861"/>
              <a:gd name="connsiteX20" fmla="*/ 261281 w 401796"/>
              <a:gd name="connsiteY20" fmla="*/ 55983 h 475861"/>
              <a:gd name="connsiteX21" fmla="*/ 242620 w 401796"/>
              <a:gd name="connsiteY21" fmla="*/ 242596 h 475861"/>
              <a:gd name="connsiteX22" fmla="*/ 177305 w 401796"/>
              <a:gd name="connsiteY22" fmla="*/ 279918 h 475861"/>
              <a:gd name="connsiteX23" fmla="*/ 56007 w 401796"/>
              <a:gd name="connsiteY23" fmla="*/ 289249 h 475861"/>
              <a:gd name="connsiteX24" fmla="*/ 24 w 401796"/>
              <a:gd name="connsiteY24" fmla="*/ 261257 h 4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01796" h="475861">
                <a:moveTo>
                  <a:pt x="121322" y="0"/>
                </a:moveTo>
                <a:cubicBezTo>
                  <a:pt x="118212" y="43543"/>
                  <a:pt x="119168" y="87568"/>
                  <a:pt x="111991" y="130628"/>
                </a:cubicBezTo>
                <a:cubicBezTo>
                  <a:pt x="109704" y="144348"/>
                  <a:pt x="84025" y="157612"/>
                  <a:pt x="93330" y="167951"/>
                </a:cubicBezTo>
                <a:cubicBezTo>
                  <a:pt x="139805" y="219589"/>
                  <a:pt x="217771" y="228780"/>
                  <a:pt x="279942" y="242596"/>
                </a:cubicBezTo>
                <a:cubicBezTo>
                  <a:pt x="270611" y="245706"/>
                  <a:pt x="261636" y="250217"/>
                  <a:pt x="251950" y="251926"/>
                </a:cubicBezTo>
                <a:cubicBezTo>
                  <a:pt x="208635" y="259570"/>
                  <a:pt x="162506" y="255144"/>
                  <a:pt x="121322" y="270588"/>
                </a:cubicBezTo>
                <a:cubicBezTo>
                  <a:pt x="108299" y="275472"/>
                  <a:pt x="110033" y="296115"/>
                  <a:pt x="102661" y="307910"/>
                </a:cubicBezTo>
                <a:cubicBezTo>
                  <a:pt x="94419" y="321097"/>
                  <a:pt x="84000" y="332791"/>
                  <a:pt x="74669" y="345232"/>
                </a:cubicBezTo>
                <a:cubicBezTo>
                  <a:pt x="77779" y="367004"/>
                  <a:pt x="74164" y="390876"/>
                  <a:pt x="83999" y="410547"/>
                </a:cubicBezTo>
                <a:cubicBezTo>
                  <a:pt x="97645" y="437839"/>
                  <a:pt x="133227" y="458917"/>
                  <a:pt x="158644" y="475861"/>
                </a:cubicBezTo>
                <a:cubicBezTo>
                  <a:pt x="183526" y="469641"/>
                  <a:pt x="212771" y="472588"/>
                  <a:pt x="233289" y="457200"/>
                </a:cubicBezTo>
                <a:cubicBezTo>
                  <a:pt x="323889" y="389250"/>
                  <a:pt x="315025" y="337393"/>
                  <a:pt x="326595" y="233265"/>
                </a:cubicBezTo>
                <a:cubicBezTo>
                  <a:pt x="331073" y="192961"/>
                  <a:pt x="332816" y="152400"/>
                  <a:pt x="335926" y="111967"/>
                </a:cubicBezTo>
                <a:cubicBezTo>
                  <a:pt x="371954" y="166010"/>
                  <a:pt x="406632" y="204429"/>
                  <a:pt x="401240" y="279918"/>
                </a:cubicBezTo>
                <a:cubicBezTo>
                  <a:pt x="400249" y="293792"/>
                  <a:pt x="376359" y="292359"/>
                  <a:pt x="363918" y="298579"/>
                </a:cubicBezTo>
                <a:cubicBezTo>
                  <a:pt x="345257" y="286138"/>
                  <a:pt x="329978" y="265390"/>
                  <a:pt x="307934" y="261257"/>
                </a:cubicBezTo>
                <a:cubicBezTo>
                  <a:pt x="32777" y="209666"/>
                  <a:pt x="113282" y="314513"/>
                  <a:pt x="46677" y="214604"/>
                </a:cubicBezTo>
                <a:cubicBezTo>
                  <a:pt x="49787" y="192833"/>
                  <a:pt x="42812" y="166884"/>
                  <a:pt x="56007" y="149290"/>
                </a:cubicBezTo>
                <a:cubicBezTo>
                  <a:pt x="65523" y="136603"/>
                  <a:pt x="87275" y="143805"/>
                  <a:pt x="102661" y="139959"/>
                </a:cubicBezTo>
                <a:cubicBezTo>
                  <a:pt x="167567" y="123733"/>
                  <a:pt x="177241" y="117823"/>
                  <a:pt x="242620" y="93306"/>
                </a:cubicBezTo>
                <a:cubicBezTo>
                  <a:pt x="248840" y="80865"/>
                  <a:pt x="261281" y="42074"/>
                  <a:pt x="261281" y="55983"/>
                </a:cubicBezTo>
                <a:cubicBezTo>
                  <a:pt x="261281" y="118498"/>
                  <a:pt x="258400" y="182106"/>
                  <a:pt x="242620" y="242596"/>
                </a:cubicBezTo>
                <a:cubicBezTo>
                  <a:pt x="238800" y="257239"/>
                  <a:pt x="193885" y="277846"/>
                  <a:pt x="177305" y="279918"/>
                </a:cubicBezTo>
                <a:cubicBezTo>
                  <a:pt x="137066" y="284948"/>
                  <a:pt x="96440" y="286139"/>
                  <a:pt x="56007" y="289249"/>
                </a:cubicBezTo>
                <a:cubicBezTo>
                  <a:pt x="-2927" y="269604"/>
                  <a:pt x="24" y="290258"/>
                  <a:pt x="24" y="261257"/>
                </a:cubicBezTo>
              </a:path>
            </a:pathLst>
          </a:cu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F243658-175A-43E5-9363-1B39A63DD432}"/>
              </a:ext>
            </a:extLst>
          </p:cNvPr>
          <p:cNvCxnSpPr>
            <a:cxnSpLocks/>
          </p:cNvCxnSpPr>
          <p:nvPr/>
        </p:nvCxnSpPr>
        <p:spPr>
          <a:xfrm flipV="1">
            <a:off x="6424643" y="4077649"/>
            <a:ext cx="633" cy="1745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D4749F54-4E5B-4004-BB41-2AF34D5B4C19}"/>
              </a:ext>
            </a:extLst>
          </p:cNvPr>
          <p:cNvCxnSpPr>
            <a:cxnSpLocks/>
          </p:cNvCxnSpPr>
          <p:nvPr/>
        </p:nvCxnSpPr>
        <p:spPr>
          <a:xfrm flipH="1" flipV="1">
            <a:off x="6724380" y="4095102"/>
            <a:ext cx="146298" cy="85947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991E999-872B-E10A-FC45-86D8D616F3F4}"/>
              </a:ext>
            </a:extLst>
          </p:cNvPr>
          <p:cNvSpPr txBox="1"/>
          <p:nvPr/>
        </p:nvSpPr>
        <p:spPr>
          <a:xfrm>
            <a:off x="623776" y="3573829"/>
            <a:ext cx="55017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hadronic available energy,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E</a:t>
            </a:r>
            <a:r>
              <a:rPr lang="en-US" sz="3600" b="1" baseline="-25000" dirty="0" err="1">
                <a:solidFill>
                  <a:schemeClr val="accent5">
                    <a:lumMod val="50000"/>
                  </a:schemeClr>
                </a:solidFill>
              </a:rPr>
              <a:t>avail</a:t>
            </a:r>
            <a:endParaRPr lang="en-US" sz="3600" b="1" baseline="-25000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32507B8-DC11-C9B5-32CE-E9964DC62FA3}"/>
              </a:ext>
            </a:extLst>
          </p:cNvPr>
          <p:cNvCxnSpPr>
            <a:cxnSpLocks/>
          </p:cNvCxnSpPr>
          <p:nvPr/>
        </p:nvCxnSpPr>
        <p:spPr>
          <a:xfrm flipV="1">
            <a:off x="5602014" y="4471679"/>
            <a:ext cx="3654875" cy="460444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E74A70-8B10-6474-3804-87D456BD0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10/17/2024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8622353-E881-FA16-0FBA-F7F376302C59}"/>
                  </a:ext>
                </a:extLst>
              </p:cNvPr>
              <p:cNvSpPr txBox="1"/>
              <p:nvPr/>
            </p:nvSpPr>
            <p:spPr>
              <a:xfrm>
                <a:off x="697169" y="1829493"/>
                <a:ext cx="4904845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accent5">
                        <a:lumMod val="50000"/>
                      </a:schemeClr>
                    </a:solidFill>
                  </a:rPr>
                  <a:t>3-momentum transfer,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|</m:t>
                    </m:r>
                    <m:acc>
                      <m:accPr>
                        <m:chr m:val="⃗"/>
                        <m:ctrlPr>
                          <a:rPr lang="en-US" sz="36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r>
                      <a:rPr lang="en-US" sz="3600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endParaRPr lang="en-US" sz="2000" dirty="0">
                  <a:solidFill>
                    <a:schemeClr val="accent5">
                      <a:lumMod val="50000"/>
                    </a:schemeClr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8622353-E881-FA16-0FBA-F7F376302C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169" y="1829493"/>
                <a:ext cx="4904845" cy="1477328"/>
              </a:xfrm>
              <a:prstGeom prst="rect">
                <a:avLst/>
              </a:prstGeom>
              <a:blipFill>
                <a:blip r:embed="rId3"/>
                <a:stretch>
                  <a:fillRect l="-3727" t="-6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5E09D01D-D162-E315-0BD1-7C1B870EB86D}"/>
              </a:ext>
            </a:extLst>
          </p:cNvPr>
          <p:cNvSpPr txBox="1"/>
          <p:nvPr/>
        </p:nvSpPr>
        <p:spPr>
          <a:xfrm>
            <a:off x="1788911" y="4865709"/>
            <a:ext cx="449937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Available energy:</a:t>
            </a:r>
          </a:p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Kinetic energy: p/</a:t>
            </a:r>
            <a:r>
              <a:rPr lang="el-GR" b="1" dirty="0">
                <a:solidFill>
                  <a:schemeClr val="accent5">
                    <a:lumMod val="50000"/>
                  </a:schemeClr>
                </a:solidFill>
              </a:rPr>
              <a:t>π</a:t>
            </a:r>
            <a:r>
              <a:rPr lang="el-GR" b="1" baseline="30000" dirty="0">
                <a:solidFill>
                  <a:schemeClr val="accent5">
                    <a:lumMod val="50000"/>
                  </a:schemeClr>
                </a:solidFill>
              </a:rPr>
              <a:t>±</a:t>
            </a:r>
            <a:br>
              <a:rPr lang="en-US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Total energy: </a:t>
            </a:r>
            <a:r>
              <a:rPr lang="el-GR" b="1" dirty="0">
                <a:solidFill>
                  <a:schemeClr val="accent5">
                    <a:lumMod val="50000"/>
                  </a:schemeClr>
                </a:solidFill>
              </a:rPr>
              <a:t>π</a:t>
            </a:r>
            <a:r>
              <a:rPr lang="en-US" b="1" baseline="30000" dirty="0">
                <a:solidFill>
                  <a:schemeClr val="accent5">
                    <a:lumMod val="50000"/>
                  </a:schemeClr>
                </a:solidFill>
              </a:rPr>
              <a:t>0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/e/</a:t>
            </a:r>
            <a:r>
              <a:rPr lang="el-GR" b="1" dirty="0">
                <a:solidFill>
                  <a:schemeClr val="accent5">
                    <a:lumMod val="50000"/>
                  </a:schemeClr>
                </a:solidFill>
              </a:rPr>
              <a:t>γ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(neglect neutron energy)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FDFDE27-A923-E861-87AE-C81650E09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Travis Olson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9461BE5-92F3-9FD1-3ECD-3D59B52EE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C299A-BB59-4A22-9131-E0335B10FB3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168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BD4A0D-BA1A-8831-567C-EE2A6FB2A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FECEA58-E318-4667-0CDD-6B005044113C}"/>
                  </a:ext>
                </a:extLst>
              </p:cNvPr>
              <p:cNvSpPr txBox="1"/>
              <p:nvPr/>
            </p:nvSpPr>
            <p:spPr>
              <a:xfrm>
                <a:off x="646771" y="250334"/>
                <a:ext cx="8425705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The </a:t>
                </a:r>
                <a:r>
                  <a:rPr lang="en-US" sz="2400" b="1" dirty="0"/>
                  <a:t>variables-of-choice</a:t>
                </a:r>
                <a:r>
                  <a:rPr lang="en-US" sz="2400" dirty="0"/>
                  <a:t> for most theoretical treatments of 2p2h </a:t>
                </a:r>
              </a:p>
              <a:p>
                <a:r>
                  <a:rPr lang="en-US" sz="2400" dirty="0"/>
                  <a:t>are those which characterize 4-momentum transfer, namely </a:t>
                </a:r>
              </a:p>
              <a:p>
                <a:r>
                  <a:rPr lang="en-US" sz="2400" dirty="0">
                    <a:solidFill>
                      <a:srgbClr val="0070C0"/>
                    </a:solidFill>
                  </a:rPr>
                  <a:t>magnitude of 3-momentum transfer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|</m:t>
                    </m:r>
                    <m:acc>
                      <m:accPr>
                        <m:chr m:val="⃗"/>
                        <m:ctrlPr>
                          <a:rPr lang="en-US" sz="24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𝐪</m:t>
                        </m:r>
                      </m:e>
                    </m:acc>
                    <m:r>
                      <a:rPr lang="en-US" sz="24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sz="2400" dirty="0"/>
                  <a:t>, and  </a:t>
                </a:r>
                <a:r>
                  <a:rPr lang="en-US" sz="2400" dirty="0">
                    <a:solidFill>
                      <a:srgbClr val="0070C0"/>
                    </a:solidFill>
                  </a:rPr>
                  <a:t>energy transfer</a:t>
                </a:r>
                <a:r>
                  <a:rPr lang="en-US" sz="2400" dirty="0"/>
                  <a:t>, q</a:t>
                </a:r>
                <a:r>
                  <a:rPr lang="en-US" sz="2400" baseline="-25000" dirty="0"/>
                  <a:t>0 .</a:t>
                </a:r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FECEA58-E318-4667-0CDD-6B00504411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771" y="250334"/>
                <a:ext cx="8425705" cy="1200329"/>
              </a:xfrm>
              <a:prstGeom prst="rect">
                <a:avLst/>
              </a:prstGeom>
              <a:blipFill>
                <a:blip r:embed="rId2"/>
                <a:stretch>
                  <a:fillRect l="-1085" t="-4061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A graph of a mass of a mass&#10;&#10;Description automatically generated with medium confidence">
            <a:extLst>
              <a:ext uri="{FF2B5EF4-FFF2-40B4-BE49-F238E27FC236}">
                <a16:creationId xmlns:a16="http://schemas.microsoft.com/office/drawing/2014/main" id="{4045A679-2271-0884-F2A1-18368981B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90" y="1686311"/>
            <a:ext cx="4769007" cy="3094898"/>
          </a:xfrm>
          <a:prstGeom prst="rect">
            <a:avLst/>
          </a:prstGeom>
        </p:spPr>
      </p:pic>
      <p:pic>
        <p:nvPicPr>
          <p:cNvPr id="4" name="Picture 3" descr="A blue and white graph&#10;&#10;Description automatically generated">
            <a:extLst>
              <a:ext uri="{FF2B5EF4-FFF2-40B4-BE49-F238E27FC236}">
                <a16:creationId xmlns:a16="http://schemas.microsoft.com/office/drawing/2014/main" id="{8A6DD8F9-1DFA-EBD1-7187-F909D238FE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5872" y="1572853"/>
            <a:ext cx="5660033" cy="32601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0AAF30-7E7A-F215-E701-8806F4056196}"/>
              </a:ext>
            </a:extLst>
          </p:cNvPr>
          <p:cNvSpPr txBox="1"/>
          <p:nvPr/>
        </p:nvSpPr>
        <p:spPr>
          <a:xfrm>
            <a:off x="986095" y="4847580"/>
            <a:ext cx="52039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R. Gran et al. (Valencia), Phys. Rev. D 88, 113007 (2013).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E70644-14C6-7812-2D1B-2DB013A636A5}"/>
              </a:ext>
            </a:extLst>
          </p:cNvPr>
          <p:cNvSpPr txBox="1"/>
          <p:nvPr/>
        </p:nvSpPr>
        <p:spPr>
          <a:xfrm>
            <a:off x="6292498" y="4833033"/>
            <a:ext cx="55599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S. Dolan et al. (SuSAv2), Phys. Rev. D 101, 033003 (2020).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55BE03C-A0EA-0214-B77A-ACD0F76D421A}"/>
                  </a:ext>
                </a:extLst>
              </p:cNvPr>
              <p:cNvSpPr txBox="1"/>
              <p:nvPr/>
            </p:nvSpPr>
            <p:spPr>
              <a:xfrm>
                <a:off x="646771" y="5374888"/>
                <a:ext cx="1029211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The analysis reported here uses variables which are as close to (q</a:t>
                </a:r>
                <a:r>
                  <a:rPr lang="en-US" baseline="-25000" dirty="0"/>
                  <a:t>0 ,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|</m:t>
                    </m:r>
                    <m:acc>
                      <m:accPr>
                        <m:chr m:val="⃗"/>
                        <m:ctrlPr>
                          <a:rPr lang="en-US" sz="18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b="1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𝐪</m:t>
                        </m:r>
                      </m:e>
                    </m:acc>
                    <m:r>
                      <a:rPr lang="en-US" sz="18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dirty="0"/>
                  <a:t>) as we can achieve experimentally.</a:t>
                </a:r>
              </a:p>
              <a:p>
                <a:endParaRPr lang="en-US" baseline="-25000" dirty="0"/>
              </a:p>
              <a:p>
                <a:r>
                  <a:rPr lang="en-US" sz="2400" dirty="0">
                    <a:solidFill>
                      <a:srgbClr val="0070C0"/>
                    </a:solidFill>
                  </a:rPr>
                  <a:t>We can estimate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</a:rPr>
                      <m:t>|</m:t>
                    </m:r>
                    <m:acc>
                      <m:accPr>
                        <m:chr m:val="⃗"/>
                        <m:ctrlPr>
                          <a:rPr lang="en-US" sz="2400" b="1" i="1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0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𝐪</m:t>
                        </m:r>
                      </m:e>
                    </m:acc>
                    <m:r>
                      <a:rPr lang="en-US" sz="2400" b="1" i="1" smtClean="0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sz="2400" b="1" i="1" dirty="0">
                    <a:solidFill>
                      <a:srgbClr val="0070C0"/>
                    </a:solidFill>
                  </a:rPr>
                  <a:t> </a:t>
                </a:r>
                <a:r>
                  <a:rPr lang="en-US" sz="2400" dirty="0">
                    <a:solidFill>
                      <a:srgbClr val="0070C0"/>
                    </a:solidFill>
                  </a:rPr>
                  <a:t>directly;   our proxy for q</a:t>
                </a:r>
                <a:r>
                  <a:rPr lang="en-US" sz="2400" baseline="-25000" dirty="0">
                    <a:solidFill>
                      <a:srgbClr val="0070C0"/>
                    </a:solidFill>
                  </a:rPr>
                  <a:t>0 </a:t>
                </a:r>
                <a:r>
                  <a:rPr lang="en-US" sz="2400" dirty="0">
                    <a:solidFill>
                      <a:srgbClr val="0070C0"/>
                    </a:solidFill>
                  </a:rPr>
                  <a:t> is hadronic available energy, </a:t>
                </a:r>
                <a:r>
                  <a:rPr lang="en-US" sz="2400" dirty="0" err="1">
                    <a:solidFill>
                      <a:srgbClr val="0070C0"/>
                    </a:solidFill>
                  </a:rPr>
                  <a:t>E</a:t>
                </a:r>
                <a:r>
                  <a:rPr lang="en-US" sz="2400" baseline="-25000" dirty="0" err="1">
                    <a:solidFill>
                      <a:srgbClr val="0070C0"/>
                    </a:solidFill>
                  </a:rPr>
                  <a:t>avail</a:t>
                </a:r>
                <a:r>
                  <a:rPr lang="en-US" sz="2400" baseline="-25000" dirty="0">
                    <a:solidFill>
                      <a:srgbClr val="0070C0"/>
                    </a:solidFill>
                  </a:rPr>
                  <a:t> </a:t>
                </a:r>
                <a:r>
                  <a:rPr lang="en-US" sz="2400" dirty="0">
                    <a:solidFill>
                      <a:srgbClr val="0070C0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55BE03C-A0EA-0214-B77A-ACD0F76D42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771" y="5374888"/>
                <a:ext cx="10292113" cy="923330"/>
              </a:xfrm>
              <a:prstGeom prst="rect">
                <a:avLst/>
              </a:prstGeom>
              <a:blipFill>
                <a:blip r:embed="rId5"/>
                <a:stretch>
                  <a:fillRect l="-889" t="-3974" r="-59" b="-145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F3C68BC-E9A9-FEBD-7F5C-40C284DCE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10/17/2024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15576A7-8583-A459-26D2-B4D21805C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Travis Olson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25DE10D-E276-F65D-33C2-0B55A5B83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C299A-BB59-4A22-9131-E0335B10FB3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801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641CB-7134-4E56-B260-4A62635AE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73303"/>
          </a:xfrm>
        </p:spPr>
        <p:txBody>
          <a:bodyPr/>
          <a:lstStyle/>
          <a:p>
            <a:r>
              <a:rPr lang="en-US" b="1" dirty="0"/>
              <a:t>Signal definition: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A09D6-5E88-4AC7-A016-D91C564D5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299" y="873303"/>
            <a:ext cx="10515600" cy="5483047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The event is a true ν</a:t>
            </a:r>
            <a:r>
              <a:rPr lang="en-US" b="1" baseline="-25000" dirty="0">
                <a:solidFill>
                  <a:schemeClr val="accent5">
                    <a:lumMod val="50000"/>
                  </a:schemeClr>
                </a:solidFill>
              </a:rPr>
              <a:t>µ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 CC interaction.</a:t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2000" dirty="0"/>
              <a:t>(Backgrounds = neutral currents, antineutrino events and electron neutrino events, </a:t>
            </a:r>
            <a:r>
              <a:rPr lang="en-US" sz="2000" dirty="0" err="1"/>
              <a:t>etc</a:t>
            </a:r>
            <a:r>
              <a:rPr lang="en-US" sz="2000" dirty="0"/>
              <a:t>)</a:t>
            </a:r>
          </a:p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The interaction occurred within the fiducial volume.</a:t>
            </a:r>
            <a:br>
              <a:rPr lang="en-US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2000" dirty="0"/>
              <a:t>(</a:t>
            </a:r>
            <a:r>
              <a:rPr lang="en-US" sz="2000" dirty="0">
                <a:effectLst/>
              </a:rPr>
              <a:t>270 cm in X by 270 cm in Y by 900 cm in Z)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Event muon kinematics satisfy criteria </a:t>
            </a:r>
            <a:br>
              <a:rPr lang="en-US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that enhance selection efficiency and sample purity.</a:t>
            </a:r>
          </a:p>
          <a:p>
            <a:pPr lvl="1"/>
            <a:r>
              <a:rPr lang="en-US" dirty="0"/>
              <a:t>True muon kinetic energy 0.5 GeV &lt; T</a:t>
            </a:r>
            <a:r>
              <a:rPr lang="en-US" baseline="-25000" dirty="0"/>
              <a:t>µ </a:t>
            </a:r>
            <a:r>
              <a:rPr lang="en-US" dirty="0"/>
              <a:t>&lt; 2.5 GeV.</a:t>
            </a:r>
          </a:p>
          <a:p>
            <a:pPr lvl="1"/>
            <a:r>
              <a:rPr lang="en-US" dirty="0"/>
              <a:t>True 0.5 &lt; cos(</a:t>
            </a:r>
            <a:r>
              <a:rPr lang="el-GR" dirty="0"/>
              <a:t>θ</a:t>
            </a:r>
            <a:r>
              <a:rPr lang="en-US" baseline="-25000" dirty="0"/>
              <a:t>µ</a:t>
            </a:r>
            <a:r>
              <a:rPr lang="en-US" dirty="0"/>
              <a:t>) and has an increasing cut off as T</a:t>
            </a:r>
            <a:r>
              <a:rPr lang="en-US" baseline="-25000" dirty="0"/>
              <a:t>µ </a:t>
            </a:r>
            <a:r>
              <a:rPr lang="en-US" dirty="0"/>
              <a:t>increases.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E8E00A-980C-C00D-27D6-230ADD759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10/17/2024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77B68AFC-C4D6-4972-FE52-9D61FD2965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699" y="2205004"/>
            <a:ext cx="4523159" cy="21808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C0D9BE-0398-FA93-DD01-A021B3C9E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419" y="1914847"/>
            <a:ext cx="4146740" cy="3028306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9BAC84-EFD4-241E-7C83-0900DB0A0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Travis Olson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0F0DE0-AE4B-24E2-4887-F40EE922E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C299A-BB59-4A22-9131-E0335B10FB3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369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3456</TotalTime>
  <Words>2370</Words>
  <Application>Microsoft Office PowerPoint</Application>
  <PresentationFormat>Widescreen</PresentationFormat>
  <Paragraphs>448</Paragraphs>
  <Slides>41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Aptos</vt:lpstr>
      <vt:lpstr>Aptos Display</vt:lpstr>
      <vt:lpstr>Arial</vt:lpstr>
      <vt:lpstr>Calibri Light</vt:lpstr>
      <vt:lpstr>Cambria Math</vt:lpstr>
      <vt:lpstr>Helvetica</vt:lpstr>
      <vt:lpstr>Proxima Nova</vt:lpstr>
      <vt:lpstr>Symbol</vt:lpstr>
      <vt:lpstr>Wingdings</vt:lpstr>
      <vt:lpstr>Office Theme</vt:lpstr>
      <vt:lpstr>Measurement of  νµ CC inclusive cross section and estimation of  2-particle 2-hole contribution</vt:lpstr>
      <vt:lpstr>The NOvA experiment</vt:lpstr>
      <vt:lpstr>PowerPoint Presentation</vt:lpstr>
      <vt:lpstr>PowerPoint Presentation</vt:lpstr>
      <vt:lpstr>In a nuclear medium,  neutrinos can interact with two nucleons</vt:lpstr>
      <vt:lpstr>Cross-section model</vt:lpstr>
      <vt:lpstr>Analysis variables:</vt:lpstr>
      <vt:lpstr>PowerPoint Presentation</vt:lpstr>
      <vt:lpstr>Signal definition:</vt:lpstr>
      <vt:lpstr>Background events in sample:</vt:lpstr>
      <vt:lpstr>Double differential cross section in |q| and Eavail:</vt:lpstr>
      <vt:lpstr>((dσ^2)/(d|q ⃗ |dE_avail ))_ij=  (Σ_αβ U_(ij,αβ) (N_αβ^Data-N_αβ^Bkgd ))/(ε_ij (ϕ_ν T_N ) (Δ|q ⃗ |)_i (ΔE_avail )_j )</vt:lpstr>
      <vt:lpstr>((dσ^2)/(d|q ⃗ |dE_avail ))_ij=  (Σ_αβ U_(ij,αβ) (N_αβ^Data-N_αβ^Bkgd ))/(ε_ij (ϕ_ν T_N ) (Δ|q ⃗ |)_i (ΔE_avail )_j )</vt:lpstr>
      <vt:lpstr>PowerPoint Presentation</vt:lpstr>
      <vt:lpstr>PowerPoint Presentation</vt:lpstr>
      <vt:lpstr>Cross section versus 2p2h models with GENIE 2.12:</vt:lpstr>
      <vt:lpstr>Data excess relative to  neutrino-nucleon processes:</vt:lpstr>
      <vt:lpstr>Differential cross sections in |q ⃗ | and E_avail :</vt:lpstr>
      <vt:lpstr>χ2 comparison of inclusive double-differential cross section using different 2p2h models within the GENIE framework:</vt:lpstr>
      <vt:lpstr>Estimation of 2p2h contribution  to CC inclusive scattering</vt:lpstr>
      <vt:lpstr>PowerPoint Presentation</vt:lpstr>
      <vt:lpstr>PowerPoint Presentation</vt:lpstr>
      <vt:lpstr>PowerPoint Presentation</vt:lpstr>
      <vt:lpstr>PowerPoint Presentation</vt:lpstr>
      <vt:lpstr>Differential cross sections in |q ⃗ | and E_avail :</vt:lpstr>
      <vt:lpstr>Excess cross section defines 2p2h active region of the measured νµ CC inclusive cross section:</vt:lpstr>
      <vt:lpstr>χ2 comparison of 2p2h models using active region of the νµ CC inclusive cross section:</vt:lpstr>
      <vt:lpstr>In conclusion:</vt:lpstr>
      <vt:lpstr>PowerPoint Presentation</vt:lpstr>
      <vt:lpstr>PowerPoint Presentation</vt:lpstr>
      <vt:lpstr>PowerPoint Presentation</vt:lpstr>
      <vt:lpstr>2p2h</vt:lpstr>
      <vt:lpstr>PowerPoint Presentation</vt:lpstr>
      <vt:lpstr>Nuclear effects</vt:lpstr>
      <vt:lpstr>NOvA exposure to NuMI beam</vt:lpstr>
      <vt:lpstr>NOvA analysis</vt:lpstr>
      <vt:lpstr>PowerPoint Presentation</vt:lpstr>
      <vt:lpstr>Analysis variables:</vt:lpstr>
      <vt:lpstr>Efficiency versus selections:</vt:lpstr>
      <vt:lpstr>((dσ^2)/(d|q ⃗ |dE_avail ))_ij=  (Σ_αβ U_(ij,αβ) (N_αβ^Data-N_αβ^Bkgd ))/(ε_ij (ϕ_ν T_N ) (Δ|q ⃗ |)_i (ΔE_avail )_j )</vt:lpstr>
      <vt:lpstr>((dσ^2)/(d|q ⃗ |dE_avail ))_ij=  (Σ_αβ U_(ij,αβ) (N_αβ^Data-N_αβ^Bkgd ))/(ε_ij (ϕ_ν T_N ) (Δ|q ⃗ |)_i (ΔE_avail )_j 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Travis Olson</dc:creator>
  <cp:lastModifiedBy>Travis Olson</cp:lastModifiedBy>
  <cp:revision>4</cp:revision>
  <dcterms:created xsi:type="dcterms:W3CDTF">2024-10-11T20:15:29Z</dcterms:created>
  <dcterms:modified xsi:type="dcterms:W3CDTF">2024-10-16T22:27:09Z</dcterms:modified>
</cp:coreProperties>
</file>