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3"/>
  </p:notesMasterIdLst>
  <p:handoutMasterIdLst>
    <p:handoutMasterId r:id="rId34"/>
  </p:handoutMasterIdLst>
  <p:sldIdLst>
    <p:sldId id="263" r:id="rId6"/>
    <p:sldId id="1857" r:id="rId7"/>
    <p:sldId id="1759" r:id="rId8"/>
    <p:sldId id="2147196873" r:id="rId9"/>
    <p:sldId id="2147196874" r:id="rId10"/>
    <p:sldId id="2147196866" r:id="rId11"/>
    <p:sldId id="491" r:id="rId12"/>
    <p:sldId id="2190" r:id="rId13"/>
    <p:sldId id="1690" r:id="rId14"/>
    <p:sldId id="2193" r:id="rId15"/>
    <p:sldId id="2210" r:id="rId16"/>
    <p:sldId id="2195" r:id="rId17"/>
    <p:sldId id="2197" r:id="rId18"/>
    <p:sldId id="2147196875" r:id="rId19"/>
    <p:sldId id="2192" r:id="rId20"/>
    <p:sldId id="2201" r:id="rId21"/>
    <p:sldId id="2211" r:id="rId22"/>
    <p:sldId id="2212" r:id="rId23"/>
    <p:sldId id="2213" r:id="rId24"/>
    <p:sldId id="2083" r:id="rId25"/>
    <p:sldId id="2084" r:id="rId26"/>
    <p:sldId id="2140" r:id="rId27"/>
    <p:sldId id="2189" r:id="rId28"/>
    <p:sldId id="1897" r:id="rId29"/>
    <p:sldId id="1956" r:id="rId30"/>
    <p:sldId id="2147196870" r:id="rId31"/>
    <p:sldId id="2121" r:id="rId32"/>
  </p:sldIdLst>
  <p:sldSz cx="9144000" cy="6858000" type="screen4x3"/>
  <p:notesSz cx="6985000" cy="9283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ben H Carcagno" initials="RH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B9"/>
    <a:srgbClr val="FFE699"/>
    <a:srgbClr val="009900"/>
    <a:srgbClr val="F1FEE2"/>
    <a:srgbClr val="FFCC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31" autoAdjust="0"/>
    <p:restoredTop sz="96407" autoAdjust="0"/>
  </p:normalViewPr>
  <p:slideViewPr>
    <p:cSldViewPr snapToObjects="1" showGuides="1">
      <p:cViewPr varScale="1">
        <p:scale>
          <a:sx n="108" d="100"/>
          <a:sy n="108" d="100"/>
        </p:scale>
        <p:origin x="192" y="248"/>
      </p:cViewPr>
      <p:guideLst>
        <p:guide orient="horz" pos="4080"/>
        <p:guide pos="2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dirty="0"/>
          </a:p>
        </p:txBody>
      </p:sp>
      <p:sp>
        <p:nvSpPr>
          <p:cNvPr id="3" name="Espace réservé de la date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F5CDDF-3246-6843-A314-FDDEB3F3DF8E}" type="datetimeFigureOut">
              <a:rPr lang="fr-FR" smtClean="0"/>
              <a:pPr/>
              <a:t>12/10/2024</a:t>
            </a:fld>
            <a:endParaRPr lang="fr-FR" dirty="0"/>
          </a:p>
        </p:txBody>
      </p:sp>
      <p:sp>
        <p:nvSpPr>
          <p:cNvPr id="4" name="Espace réservé du pied de page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dirty="0"/>
          </a:p>
        </p:txBody>
      </p:sp>
      <p:sp>
        <p:nvSpPr>
          <p:cNvPr id="3" name="Espace réservé de la date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81D8F6D-3354-BF4D-834B-467E3215D30A}" type="datetimeFigureOut">
              <a:rPr lang="fr-FR" smtClean="0"/>
              <a:pPr/>
              <a:t>12/10/2024</a:t>
            </a:fld>
            <a:endParaRPr lang="fr-FR" dirty="0"/>
          </a:p>
        </p:txBody>
      </p:sp>
      <p:sp>
        <p:nvSpPr>
          <p:cNvPr id="4" name="Espace réservé de l'image des diapositives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fr-FR" dirty="0"/>
          </a:p>
        </p:txBody>
      </p:sp>
      <p:sp>
        <p:nvSpPr>
          <p:cNvPr id="5" name="Espace réservé des commentaires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85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B141A-D04E-DD49-88DC-EFA90428BA41}" type="slidenum">
              <a:rPr lang="fr-FR" smtClean="0"/>
              <a:pPr/>
              <a:t>6</a:t>
            </a:fld>
            <a:endParaRPr lang="fr-FR"/>
          </a:p>
        </p:txBody>
      </p:sp>
    </p:spTree>
    <p:extLst>
      <p:ext uri="{BB962C8B-B14F-4D97-AF65-F5344CB8AC3E}">
        <p14:creationId xmlns:p14="http://schemas.microsoft.com/office/powerpoint/2010/main" val="56178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4B141A-D04E-DD49-88DC-EFA90428BA41}" type="slidenum">
              <a:rPr lang="fr-FR" smtClean="0"/>
              <a:pPr/>
              <a:t>7</a:t>
            </a:fld>
            <a:endParaRPr lang="fr-FR"/>
          </a:p>
        </p:txBody>
      </p:sp>
    </p:spTree>
    <p:extLst>
      <p:ext uri="{BB962C8B-B14F-4D97-AF65-F5344CB8AC3E}">
        <p14:creationId xmlns:p14="http://schemas.microsoft.com/office/powerpoint/2010/main" val="1229758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dirty="0"/>
              <a:t>PMG Meeting 4/16/2024</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9592"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16577" y="6356350"/>
            <a:ext cx="6627000" cy="360000"/>
          </a:xfrm>
        </p:spPr>
        <p:txBody>
          <a:bodyPr/>
          <a:lstStyle/>
          <a:p>
            <a:r>
              <a:rPr lang="en-US" noProof="0" dirty="0"/>
              <a:t>PMG Meeting 4/16/2024</a:t>
            </a:r>
            <a:endParaRPr lang="en-GB" noProof="0"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dirty="0"/>
              <a:t>PMG Meeting 4/16/2024</a:t>
            </a:r>
            <a:endParaRPr lang="en-GB" noProof="0"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dirty="0"/>
              <a:t>PMG Meeting 4/16/2024</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dirty="0"/>
              <a:t>PMG Meeting 4/16/2024</a:t>
            </a:r>
            <a:endParaRPr lang="en-GB" noProof="0"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dirty="0"/>
              <a:t>PMG Meeting 4/16/2024</a:t>
            </a:r>
            <a:endParaRPr lang="en-GB" noProof="0"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p>
            <a:r>
              <a:rPr lang="en-US" noProof="0" dirty="0"/>
              <a:t>PMG Meeting 4/16/2024</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dirty="0"/>
              <a:t>PMG Meeting 4/16/2024</a:t>
            </a:r>
            <a:endParaRPr lang="en-GB" noProof="0"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105253"/>
            <a:ext cx="7200000" cy="825624"/>
          </a:xfrm>
        </p:spPr>
        <p:txBody>
          <a:bodyPr/>
          <a:lstStyle/>
          <a:p>
            <a:r>
              <a:rPr lang="en-GB" dirty="0"/>
              <a:t>HL-LHC Accelerator Upgrade Project </a:t>
            </a:r>
            <a:br>
              <a:rPr lang="en-GB" dirty="0"/>
            </a:br>
            <a:r>
              <a:rPr lang="en-GB" dirty="0"/>
              <a:t>PMG #64</a:t>
            </a:r>
          </a:p>
        </p:txBody>
      </p:sp>
      <p:sp>
        <p:nvSpPr>
          <p:cNvPr id="3" name="Sous-titre 2"/>
          <p:cNvSpPr>
            <a:spLocks noGrp="1"/>
          </p:cNvSpPr>
          <p:nvPr>
            <p:ph type="subTitle" idx="1"/>
          </p:nvPr>
        </p:nvSpPr>
        <p:spPr>
          <a:xfrm>
            <a:off x="1371600" y="4607902"/>
            <a:ext cx="6480000" cy="1341378"/>
          </a:xfrm>
        </p:spPr>
        <p:txBody>
          <a:bodyPr>
            <a:normAutofit/>
          </a:bodyPr>
          <a:lstStyle/>
          <a:p>
            <a:r>
              <a:rPr lang="en-GB" dirty="0"/>
              <a:t>Giorgio Apollinari/Gianluca </a:t>
            </a:r>
            <a:r>
              <a:rPr lang="en-GB" dirty="0" err="1"/>
              <a:t>Sabbi</a:t>
            </a:r>
            <a:r>
              <a:rPr lang="en-GB" dirty="0"/>
              <a:t>/Vito Lombardo</a:t>
            </a:r>
          </a:p>
          <a:p>
            <a:r>
              <a:rPr lang="en-GB" dirty="0"/>
              <a:t>Project &amp; Deputy Project Managers</a:t>
            </a:r>
          </a:p>
          <a:p>
            <a:endParaRPr lang="en-GB" dirty="0"/>
          </a:p>
        </p:txBody>
      </p:sp>
      <p:sp>
        <p:nvSpPr>
          <p:cNvPr id="4" name="Espace réservé du texte 3"/>
          <p:cNvSpPr>
            <a:spLocks noGrp="1"/>
          </p:cNvSpPr>
          <p:nvPr>
            <p:ph type="body" sz="quarter" idx="14"/>
          </p:nvPr>
        </p:nvSpPr>
        <p:spPr>
          <a:xfrm>
            <a:off x="1371600" y="6176094"/>
            <a:ext cx="6480000" cy="349250"/>
          </a:xfrm>
        </p:spPr>
        <p:txBody>
          <a:bodyPr>
            <a:normAutofit/>
          </a:bodyPr>
          <a:lstStyle/>
          <a:p>
            <a:r>
              <a:rPr lang="en-US"/>
              <a:t>PMG – Oct 15</a:t>
            </a:r>
            <a:r>
              <a:rPr lang="en-US" baseline="30000"/>
              <a:t>th</a:t>
            </a:r>
            <a:r>
              <a:rPr lang="en-US"/>
              <a:t>, 2024</a:t>
            </a:r>
            <a:endParaRPr lang="en-GB"/>
          </a:p>
        </p:txBody>
      </p:sp>
      <p:sp>
        <p:nvSpPr>
          <p:cNvPr id="6" name="Rectangle 5"/>
          <p:cNvSpPr/>
          <p:nvPr/>
        </p:nvSpPr>
        <p:spPr>
          <a:xfrm>
            <a:off x="395536" y="6021288"/>
            <a:ext cx="576064" cy="626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F959F-9C08-D527-B151-45B6A5DC2BBD}"/>
              </a:ext>
            </a:extLst>
          </p:cNvPr>
          <p:cNvSpPr>
            <a:spLocks noGrp="1"/>
          </p:cNvSpPr>
          <p:nvPr>
            <p:ph type="title"/>
          </p:nvPr>
        </p:nvSpPr>
        <p:spPr>
          <a:xfrm>
            <a:off x="612000" y="44624"/>
            <a:ext cx="7920000" cy="720000"/>
          </a:xfrm>
        </p:spPr>
        <p:txBody>
          <a:bodyPr/>
          <a:lstStyle/>
          <a:p>
            <a:r>
              <a:rPr lang="en-US"/>
              <a:t>Threshold vs. Objective KPPs</a:t>
            </a:r>
          </a:p>
        </p:txBody>
      </p:sp>
      <p:sp>
        <p:nvSpPr>
          <p:cNvPr id="5" name="Slide Number Placeholder 4">
            <a:extLst>
              <a:ext uri="{FF2B5EF4-FFF2-40B4-BE49-F238E27FC236}">
                <a16:creationId xmlns:a16="http://schemas.microsoft.com/office/drawing/2014/main" id="{DA22060F-D0FE-8AD3-0450-082EA4E81EB9}"/>
              </a:ext>
            </a:extLst>
          </p:cNvPr>
          <p:cNvSpPr>
            <a:spLocks noGrp="1"/>
          </p:cNvSpPr>
          <p:nvPr>
            <p:ph type="sldNum" sz="quarter" idx="12"/>
          </p:nvPr>
        </p:nvSpPr>
        <p:spPr/>
        <p:txBody>
          <a:bodyPr/>
          <a:lstStyle/>
          <a:p>
            <a:fld id="{BFDCA1C4-9514-7B4F-976F-D92F7E296653}" type="slidenum">
              <a:rPr lang="fr-FR" smtClean="0">
                <a:solidFill>
                  <a:schemeClr val="bg1"/>
                </a:solidFill>
              </a:rPr>
              <a:pPr/>
              <a:t>10</a:t>
            </a:fld>
            <a:endParaRPr lang="fr-FR">
              <a:solidFill>
                <a:schemeClr val="bg1"/>
              </a:solidFill>
            </a:endParaRPr>
          </a:p>
        </p:txBody>
      </p:sp>
      <p:pic>
        <p:nvPicPr>
          <p:cNvPr id="6" name="Picture 5" descr="A screenshot of a computer screen&#10;&#10;Description automatically generated">
            <a:extLst>
              <a:ext uri="{FF2B5EF4-FFF2-40B4-BE49-F238E27FC236}">
                <a16:creationId xmlns:a16="http://schemas.microsoft.com/office/drawing/2014/main" id="{A63CF6EE-B604-CDE9-F980-8FCA078F5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67543" y="764704"/>
            <a:ext cx="8219257" cy="288435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E091138-E398-C57D-7DFD-8B3A1C3543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DBD6EDF4-781B-37AF-8038-4C74DF89D1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05784" y="3645024"/>
            <a:ext cx="8160219" cy="2638948"/>
          </a:xfrm>
          <a:prstGeom prst="rect">
            <a:avLst/>
          </a:prstGeom>
          <a:ln>
            <a:noFill/>
          </a:ln>
          <a:extLst>
            <a:ext uri="{53640926-AAD7-44D8-BBD7-CCE9431645EC}">
              <a14:shadowObscured xmlns:a14="http://schemas.microsoft.com/office/drawing/2010/main"/>
            </a:ext>
          </a:extLst>
        </p:spPr>
      </p:pic>
      <p:sp>
        <p:nvSpPr>
          <p:cNvPr id="4" name="Footer Placeholder 2">
            <a:extLst>
              <a:ext uri="{FF2B5EF4-FFF2-40B4-BE49-F238E27FC236}">
                <a16:creationId xmlns:a16="http://schemas.microsoft.com/office/drawing/2014/main" id="{83A71CB6-7175-534F-9B6C-E0DA6458E168}"/>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382314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2754-1BB6-9315-14CB-D58C7FFCA159}"/>
              </a:ext>
            </a:extLst>
          </p:cNvPr>
          <p:cNvSpPr>
            <a:spLocks noGrp="1"/>
          </p:cNvSpPr>
          <p:nvPr>
            <p:ph type="title"/>
          </p:nvPr>
        </p:nvSpPr>
        <p:spPr/>
        <p:txBody>
          <a:bodyPr/>
          <a:lstStyle/>
          <a:p>
            <a:r>
              <a:rPr lang="en-US"/>
              <a:t>Objective vs. Threshold KPPs</a:t>
            </a:r>
            <a:br>
              <a:rPr lang="en-US"/>
            </a:br>
            <a:r>
              <a:rPr lang="en-US"/>
              <a:t>Criteria for Decision Making</a:t>
            </a:r>
          </a:p>
        </p:txBody>
      </p:sp>
      <p:sp>
        <p:nvSpPr>
          <p:cNvPr id="4" name="Slide Number Placeholder 3">
            <a:extLst>
              <a:ext uri="{FF2B5EF4-FFF2-40B4-BE49-F238E27FC236}">
                <a16:creationId xmlns:a16="http://schemas.microsoft.com/office/drawing/2014/main" id="{125DF939-B267-DCEC-7EB8-8E21AE715AD5}"/>
              </a:ext>
            </a:extLst>
          </p:cNvPr>
          <p:cNvSpPr>
            <a:spLocks noGrp="1"/>
          </p:cNvSpPr>
          <p:nvPr>
            <p:ph type="sldNum" sz="quarter" idx="12"/>
          </p:nvPr>
        </p:nvSpPr>
        <p:spPr/>
        <p:txBody>
          <a:bodyPr/>
          <a:lstStyle/>
          <a:p>
            <a:fld id="{BFDCA1C4-9514-7B4F-976F-D92F7E296653}" type="slidenum">
              <a:rPr lang="fr-FR" smtClean="0">
                <a:solidFill>
                  <a:schemeClr val="bg1"/>
                </a:solidFill>
              </a:rPr>
              <a:pPr/>
              <a:t>11</a:t>
            </a:fld>
            <a:endParaRPr lang="fr-FR">
              <a:solidFill>
                <a:schemeClr val="bg1"/>
              </a:solidFill>
            </a:endParaRPr>
          </a:p>
        </p:txBody>
      </p:sp>
      <p:pic>
        <p:nvPicPr>
          <p:cNvPr id="7" name="Picture 6" descr="A screenshot of a computer&#10;&#10;Description automatically generated">
            <a:extLst>
              <a:ext uri="{FF2B5EF4-FFF2-40B4-BE49-F238E27FC236}">
                <a16:creationId xmlns:a16="http://schemas.microsoft.com/office/drawing/2014/main" id="{D156FB58-E040-D2B5-8F8A-D814C56854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3528" y="1052736"/>
            <a:ext cx="3600400" cy="5060022"/>
          </a:xfrm>
          <a:prstGeom prst="rect">
            <a:avLst/>
          </a:prstGeom>
        </p:spPr>
      </p:pic>
      <p:sp>
        <p:nvSpPr>
          <p:cNvPr id="8" name="Content Placeholder 2">
            <a:extLst>
              <a:ext uri="{FF2B5EF4-FFF2-40B4-BE49-F238E27FC236}">
                <a16:creationId xmlns:a16="http://schemas.microsoft.com/office/drawing/2014/main" id="{CE2BE03A-9976-C083-4FBE-377D9A8355E8}"/>
              </a:ext>
            </a:extLst>
          </p:cNvPr>
          <p:cNvSpPr>
            <a:spLocks noGrp="1"/>
          </p:cNvSpPr>
          <p:nvPr>
            <p:ph idx="1"/>
          </p:nvPr>
        </p:nvSpPr>
        <p:spPr>
          <a:xfrm>
            <a:off x="3995936" y="1219200"/>
            <a:ext cx="4536064" cy="4906963"/>
          </a:xfrm>
        </p:spPr>
        <p:txBody>
          <a:bodyPr/>
          <a:lstStyle/>
          <a:p>
            <a:r>
              <a:rPr lang="en-US"/>
              <a:t>Criteria to </a:t>
            </a:r>
            <a:r>
              <a:rPr lang="en-US" i="1" u="sng"/>
              <a:t>trigger</a:t>
            </a:r>
            <a:r>
              <a:rPr lang="en-US"/>
              <a:t> discussion with CERN on scope Reduction:</a:t>
            </a:r>
          </a:p>
          <a:p>
            <a:pPr lvl="1"/>
            <a:r>
              <a:rPr lang="en-US"/>
              <a:t>Based on decreasing contingency performance </a:t>
            </a:r>
          </a:p>
          <a:p>
            <a:r>
              <a:rPr lang="en-US"/>
              <a:t>Criteria to </a:t>
            </a:r>
            <a:r>
              <a:rPr lang="en-US" i="1" u="sng"/>
              <a:t>execute</a:t>
            </a:r>
            <a:r>
              <a:rPr lang="en-US"/>
              <a:t> scope Reduction:</a:t>
            </a:r>
          </a:p>
          <a:p>
            <a:pPr lvl="1"/>
            <a:r>
              <a:rPr lang="en-US"/>
              <a:t>Based on preserving success for overall HL-LHC endeavor</a:t>
            </a:r>
          </a:p>
          <a:p>
            <a:pPr marL="0" indent="0">
              <a:buNone/>
            </a:pPr>
            <a:endParaRPr lang="en-US"/>
          </a:p>
        </p:txBody>
      </p:sp>
      <p:pic>
        <p:nvPicPr>
          <p:cNvPr id="3" name="Picture 2">
            <a:extLst>
              <a:ext uri="{FF2B5EF4-FFF2-40B4-BE49-F238E27FC236}">
                <a16:creationId xmlns:a16="http://schemas.microsoft.com/office/drawing/2014/main" id="{AF83D881-59A3-70A3-EC63-3897AAB8D8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5" name="Footer Placeholder 2">
            <a:extLst>
              <a:ext uri="{FF2B5EF4-FFF2-40B4-BE49-F238E27FC236}">
                <a16:creationId xmlns:a16="http://schemas.microsoft.com/office/drawing/2014/main" id="{597B3FBA-2C13-ED3A-6172-DE16BE7BA576}"/>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273416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2754-1BB6-9315-14CB-D58C7FFCA159}"/>
              </a:ext>
            </a:extLst>
          </p:cNvPr>
          <p:cNvSpPr>
            <a:spLocks noGrp="1"/>
          </p:cNvSpPr>
          <p:nvPr>
            <p:ph type="title"/>
          </p:nvPr>
        </p:nvSpPr>
        <p:spPr>
          <a:xfrm>
            <a:off x="612000" y="23387"/>
            <a:ext cx="7920000" cy="720000"/>
          </a:xfrm>
        </p:spPr>
        <p:txBody>
          <a:bodyPr/>
          <a:lstStyle/>
          <a:p>
            <a:r>
              <a:rPr lang="en-US"/>
              <a:t>Trigger Criteria</a:t>
            </a:r>
          </a:p>
        </p:txBody>
      </p:sp>
      <p:sp>
        <p:nvSpPr>
          <p:cNvPr id="4" name="Slide Number Placeholder 3">
            <a:extLst>
              <a:ext uri="{FF2B5EF4-FFF2-40B4-BE49-F238E27FC236}">
                <a16:creationId xmlns:a16="http://schemas.microsoft.com/office/drawing/2014/main" id="{125DF939-B267-DCEC-7EB8-8E21AE715AD5}"/>
              </a:ext>
            </a:extLst>
          </p:cNvPr>
          <p:cNvSpPr>
            <a:spLocks noGrp="1"/>
          </p:cNvSpPr>
          <p:nvPr>
            <p:ph type="sldNum" sz="quarter" idx="12"/>
          </p:nvPr>
        </p:nvSpPr>
        <p:spPr/>
        <p:txBody>
          <a:bodyPr/>
          <a:lstStyle/>
          <a:p>
            <a:fld id="{BFDCA1C4-9514-7B4F-976F-D92F7E296653}" type="slidenum">
              <a:rPr lang="fr-FR" smtClean="0">
                <a:solidFill>
                  <a:schemeClr val="bg1"/>
                </a:solidFill>
              </a:rPr>
              <a:pPr/>
              <a:t>12</a:t>
            </a:fld>
            <a:endParaRPr lang="fr-FR">
              <a:solidFill>
                <a:schemeClr val="bg1"/>
              </a:solidFill>
            </a:endParaRPr>
          </a:p>
        </p:txBody>
      </p:sp>
      <p:sp>
        <p:nvSpPr>
          <p:cNvPr id="8" name="Content Placeholder 2">
            <a:extLst>
              <a:ext uri="{FF2B5EF4-FFF2-40B4-BE49-F238E27FC236}">
                <a16:creationId xmlns:a16="http://schemas.microsoft.com/office/drawing/2014/main" id="{CE2BE03A-9976-C083-4FBE-377D9A8355E8}"/>
              </a:ext>
            </a:extLst>
          </p:cNvPr>
          <p:cNvSpPr>
            <a:spLocks noGrp="1"/>
          </p:cNvSpPr>
          <p:nvPr>
            <p:ph idx="1"/>
          </p:nvPr>
        </p:nvSpPr>
        <p:spPr>
          <a:xfrm>
            <a:off x="554203" y="692696"/>
            <a:ext cx="8280480" cy="1584176"/>
          </a:xfrm>
        </p:spPr>
        <p:txBody>
          <a:bodyPr>
            <a:normAutofit fontScale="92500" lnSpcReduction="10000"/>
          </a:bodyPr>
          <a:lstStyle/>
          <a:p>
            <a:r>
              <a:rPr lang="en-US"/>
              <a:t>Excessive Decrease in Contingency can jeopardize achievement of final goals.</a:t>
            </a:r>
          </a:p>
          <a:p>
            <a:r>
              <a:rPr lang="en-US"/>
              <a:t>AUP strives to maintain C.L. for Risk Coverage at the 90% level.</a:t>
            </a:r>
          </a:p>
          <a:p>
            <a:endParaRPr lang="en-US"/>
          </a:p>
        </p:txBody>
      </p:sp>
      <p:sp>
        <p:nvSpPr>
          <p:cNvPr id="9" name="TextBox 8">
            <a:extLst>
              <a:ext uri="{FF2B5EF4-FFF2-40B4-BE49-F238E27FC236}">
                <a16:creationId xmlns:a16="http://schemas.microsoft.com/office/drawing/2014/main" id="{5274826F-1059-CE74-1C65-7DED3EDFEF46}"/>
              </a:ext>
            </a:extLst>
          </p:cNvPr>
          <p:cNvSpPr txBox="1"/>
          <p:nvPr/>
        </p:nvSpPr>
        <p:spPr>
          <a:xfrm>
            <a:off x="554749" y="2321461"/>
            <a:ext cx="8132051" cy="923330"/>
          </a:xfrm>
          <a:prstGeom prst="rect">
            <a:avLst/>
          </a:prstGeom>
          <a:solidFill>
            <a:srgbClr val="FFE699"/>
          </a:solidFill>
          <a:ln>
            <a:solidFill>
              <a:schemeClr val="tx1"/>
            </a:solidFill>
          </a:ln>
        </p:spPr>
        <p:txBody>
          <a:bodyPr wrap="square">
            <a:spAutoFit/>
          </a:bodyPr>
          <a:lstStyle/>
          <a:p>
            <a:r>
              <a:rPr lang="en-US" b="1">
                <a:effectLst/>
                <a:latin typeface="Helvetica" pitchFamily="2" charset="0"/>
              </a:rPr>
              <a:t>Criteria #1: Discussions with CERN on </a:t>
            </a:r>
            <a:r>
              <a:rPr lang="en-US" b="1" i="1">
                <a:effectLst/>
                <a:latin typeface="Helvetica" pitchFamily="2" charset="0"/>
              </a:rPr>
              <a:t>Scope Reduction </a:t>
            </a:r>
            <a:r>
              <a:rPr lang="en-US" b="1">
                <a:effectLst/>
                <a:latin typeface="Helvetica" pitchFamily="2" charset="0"/>
              </a:rPr>
              <a:t>to recover Scope Contingency will be triggered by 3 consecutive reporting periods with a Confidence Level to cover extant Risks at - or below - 75%.</a:t>
            </a:r>
          </a:p>
        </p:txBody>
      </p:sp>
      <p:sp>
        <p:nvSpPr>
          <p:cNvPr id="5" name="TextBox 4">
            <a:extLst>
              <a:ext uri="{FF2B5EF4-FFF2-40B4-BE49-F238E27FC236}">
                <a16:creationId xmlns:a16="http://schemas.microsoft.com/office/drawing/2014/main" id="{6EB8F699-E300-E9D6-D3D6-3D53D0A39491}"/>
              </a:ext>
            </a:extLst>
          </p:cNvPr>
          <p:cNvSpPr txBox="1"/>
          <p:nvPr/>
        </p:nvSpPr>
        <p:spPr>
          <a:xfrm>
            <a:off x="554749" y="3678350"/>
            <a:ext cx="8132051" cy="923330"/>
          </a:xfrm>
          <a:prstGeom prst="rect">
            <a:avLst/>
          </a:prstGeom>
          <a:solidFill>
            <a:srgbClr val="FFE699"/>
          </a:solidFill>
          <a:ln>
            <a:solidFill>
              <a:schemeClr val="tx1"/>
            </a:solidFill>
          </a:ln>
        </p:spPr>
        <p:txBody>
          <a:bodyPr wrap="square">
            <a:spAutoFit/>
          </a:bodyPr>
          <a:lstStyle/>
          <a:p>
            <a:r>
              <a:rPr lang="en-US" b="1">
                <a:effectLst/>
                <a:latin typeface="Helvetica" pitchFamily="2" charset="0"/>
              </a:rPr>
              <a:t>Criteria #2: Any </a:t>
            </a:r>
            <a:r>
              <a:rPr lang="en-US" b="1" i="1">
                <a:effectLst/>
                <a:latin typeface="Helvetica" pitchFamily="2" charset="0"/>
              </a:rPr>
              <a:t>Scope Reduction </a:t>
            </a:r>
            <a:r>
              <a:rPr lang="en-US" b="1">
                <a:effectLst/>
                <a:latin typeface="Helvetica" pitchFamily="2" charset="0"/>
              </a:rPr>
              <a:t>must ensure that </a:t>
            </a:r>
            <a:r>
              <a:rPr lang="en-US" b="1" u="sng">
                <a:effectLst/>
                <a:latin typeface="Helvetica" pitchFamily="2" charset="0"/>
              </a:rPr>
              <a:t>capabilities and resources</a:t>
            </a:r>
            <a:r>
              <a:rPr lang="en-US" b="1">
                <a:effectLst/>
                <a:latin typeface="Helvetica" pitchFamily="2" charset="0"/>
              </a:rPr>
              <a:t> exist at other participating Labs (most notably CERN) to complete HL-LHC per approved design.</a:t>
            </a:r>
          </a:p>
        </p:txBody>
      </p:sp>
      <p:sp>
        <p:nvSpPr>
          <p:cNvPr id="6" name="TextBox 5">
            <a:extLst>
              <a:ext uri="{FF2B5EF4-FFF2-40B4-BE49-F238E27FC236}">
                <a16:creationId xmlns:a16="http://schemas.microsoft.com/office/drawing/2014/main" id="{4728ADC1-C4F1-85C3-888A-00703CA96E97}"/>
              </a:ext>
            </a:extLst>
          </p:cNvPr>
          <p:cNvSpPr txBox="1"/>
          <p:nvPr/>
        </p:nvSpPr>
        <p:spPr>
          <a:xfrm>
            <a:off x="554749" y="5144137"/>
            <a:ext cx="8132051" cy="646331"/>
          </a:xfrm>
          <a:prstGeom prst="rect">
            <a:avLst/>
          </a:prstGeom>
          <a:solidFill>
            <a:srgbClr val="FFE699"/>
          </a:solidFill>
          <a:ln>
            <a:solidFill>
              <a:schemeClr val="tx1"/>
            </a:solidFill>
          </a:ln>
        </p:spPr>
        <p:txBody>
          <a:bodyPr wrap="square">
            <a:spAutoFit/>
          </a:bodyPr>
          <a:lstStyle/>
          <a:p>
            <a:r>
              <a:rPr lang="en-US" b="1">
                <a:effectLst/>
                <a:latin typeface="Helvetica" pitchFamily="2" charset="0"/>
              </a:rPr>
              <a:t>Criteria #3 </a:t>
            </a:r>
            <a:r>
              <a:rPr lang="en-US" i="1">
                <a:effectLst/>
                <a:latin typeface="Helvetica" pitchFamily="2" charset="0"/>
              </a:rPr>
              <a:t>(almost a Corollary to Criteria #2)</a:t>
            </a:r>
            <a:r>
              <a:rPr lang="en-US" b="1">
                <a:effectLst/>
                <a:latin typeface="Helvetica" pitchFamily="2" charset="0"/>
              </a:rPr>
              <a:t>: Any </a:t>
            </a:r>
            <a:r>
              <a:rPr lang="en-US" b="1" i="1">
                <a:effectLst/>
                <a:latin typeface="Helvetica" pitchFamily="2" charset="0"/>
              </a:rPr>
              <a:t>Scope Reduction </a:t>
            </a:r>
            <a:r>
              <a:rPr lang="en-US" b="1">
                <a:effectLst/>
                <a:latin typeface="Helvetica" pitchFamily="2" charset="0"/>
              </a:rPr>
              <a:t>will prioritize execution in the US of Hard Scope* over Soft Scope*.</a:t>
            </a:r>
          </a:p>
        </p:txBody>
      </p:sp>
      <p:pic>
        <p:nvPicPr>
          <p:cNvPr id="7" name="Picture 6">
            <a:extLst>
              <a:ext uri="{FF2B5EF4-FFF2-40B4-BE49-F238E27FC236}">
                <a16:creationId xmlns:a16="http://schemas.microsoft.com/office/drawing/2014/main" id="{FA243F57-26FE-A254-B5A7-3FAC0DE6AE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0" name="Footer Placeholder 2">
            <a:extLst>
              <a:ext uri="{FF2B5EF4-FFF2-40B4-BE49-F238E27FC236}">
                <a16:creationId xmlns:a16="http://schemas.microsoft.com/office/drawing/2014/main" id="{BD89A60A-D77B-31A3-8C24-55E6C0BC014C}"/>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337464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03A5-0B7C-2F84-BFC6-CD28DBC8EED3}"/>
              </a:ext>
            </a:extLst>
          </p:cNvPr>
          <p:cNvSpPr>
            <a:spLocks noGrp="1"/>
          </p:cNvSpPr>
          <p:nvPr>
            <p:ph type="title"/>
          </p:nvPr>
        </p:nvSpPr>
        <p:spPr>
          <a:xfrm>
            <a:off x="684448" y="44624"/>
            <a:ext cx="7920000" cy="720000"/>
          </a:xfrm>
        </p:spPr>
        <p:txBody>
          <a:bodyPr/>
          <a:lstStyle/>
          <a:p>
            <a:r>
              <a:rPr lang="en-US"/>
              <a:t>Comments on Execution Criteria</a:t>
            </a:r>
          </a:p>
        </p:txBody>
      </p:sp>
      <p:sp>
        <p:nvSpPr>
          <p:cNvPr id="3" name="Content Placeholder 2">
            <a:extLst>
              <a:ext uri="{FF2B5EF4-FFF2-40B4-BE49-F238E27FC236}">
                <a16:creationId xmlns:a16="http://schemas.microsoft.com/office/drawing/2014/main" id="{677E3717-AC28-5CF2-AE15-EF90920A832D}"/>
              </a:ext>
            </a:extLst>
          </p:cNvPr>
          <p:cNvSpPr>
            <a:spLocks noGrp="1"/>
          </p:cNvSpPr>
          <p:nvPr>
            <p:ph idx="1"/>
          </p:nvPr>
        </p:nvSpPr>
        <p:spPr>
          <a:xfrm>
            <a:off x="576216" y="1147324"/>
            <a:ext cx="8136464" cy="4729948"/>
          </a:xfrm>
        </p:spPr>
        <p:txBody>
          <a:bodyPr>
            <a:normAutofit/>
          </a:bodyPr>
          <a:lstStyle/>
          <a:p>
            <a:r>
              <a:rPr lang="en-US">
                <a:effectLst/>
                <a:latin typeface="Helvetica" pitchFamily="2" charset="0"/>
              </a:rPr>
              <a:t>CERN </a:t>
            </a:r>
            <a:r>
              <a:rPr lang="en-US" i="1">
                <a:effectLst/>
                <a:latin typeface="Helvetica" pitchFamily="2" charset="0"/>
              </a:rPr>
              <a:t>can test </a:t>
            </a:r>
            <a:r>
              <a:rPr lang="en-US">
                <a:effectLst/>
                <a:latin typeface="Helvetica" pitchFamily="2" charset="0"/>
              </a:rPr>
              <a:t>AUP </a:t>
            </a:r>
            <a:r>
              <a:rPr lang="en-US" err="1">
                <a:effectLst/>
                <a:latin typeface="Helvetica" pitchFamily="2" charset="0"/>
              </a:rPr>
              <a:t>Cryoassemblies</a:t>
            </a:r>
            <a:r>
              <a:rPr lang="en-US">
                <a:effectLst/>
                <a:latin typeface="Helvetica" pitchFamily="2" charset="0"/>
              </a:rPr>
              <a:t> and has</a:t>
            </a:r>
            <a:r>
              <a:rPr lang="en-US" i="1">
                <a:effectLst/>
                <a:latin typeface="Helvetica" pitchFamily="2" charset="0"/>
              </a:rPr>
              <a:t> demonstrated</a:t>
            </a:r>
            <a:r>
              <a:rPr lang="en-US">
                <a:effectLst/>
                <a:latin typeface="Helvetica" pitchFamily="2" charset="0"/>
              </a:rPr>
              <a:t> so in the recent past (LQXFAB-01)</a:t>
            </a:r>
          </a:p>
          <a:p>
            <a:r>
              <a:rPr lang="en-US">
                <a:effectLst/>
                <a:latin typeface="Helvetica" pitchFamily="2" charset="0"/>
              </a:rPr>
              <a:t>For operation maintenance purposes, CERN </a:t>
            </a:r>
            <a:r>
              <a:rPr lang="en-US" i="1">
                <a:effectLst/>
                <a:latin typeface="Helvetica" pitchFamily="2" charset="0"/>
              </a:rPr>
              <a:t>is committed</a:t>
            </a:r>
            <a:r>
              <a:rPr lang="en-US">
                <a:effectLst/>
                <a:latin typeface="Helvetica" pitchFamily="2" charset="0"/>
              </a:rPr>
              <a:t> to acquire the capability to assemble AUP Cold Masses and </a:t>
            </a:r>
            <a:r>
              <a:rPr lang="en-US" err="1">
                <a:effectLst/>
                <a:latin typeface="Helvetica" pitchFamily="2" charset="0"/>
              </a:rPr>
              <a:t>Cryoassemblies</a:t>
            </a:r>
            <a:r>
              <a:rPr lang="en-US">
                <a:effectLst/>
                <a:latin typeface="Helvetica" pitchFamily="2" charset="0"/>
              </a:rPr>
              <a:t>. </a:t>
            </a:r>
          </a:p>
          <a:p>
            <a:pPr lvl="1"/>
            <a:r>
              <a:rPr lang="en-US">
                <a:effectLst/>
                <a:latin typeface="Helvetica" pitchFamily="2" charset="0"/>
              </a:rPr>
              <a:t>In addition, CERN has designed the </a:t>
            </a:r>
            <a:r>
              <a:rPr lang="en-US" err="1">
                <a:effectLst/>
                <a:latin typeface="Helvetica" pitchFamily="2" charset="0"/>
              </a:rPr>
              <a:t>Cryoassembly</a:t>
            </a:r>
            <a:r>
              <a:rPr lang="en-US">
                <a:effectLst/>
                <a:latin typeface="Helvetica" pitchFamily="2" charset="0"/>
              </a:rPr>
              <a:t> and the tooling for it.</a:t>
            </a:r>
          </a:p>
          <a:p>
            <a:r>
              <a:rPr lang="en-US">
                <a:effectLst/>
                <a:latin typeface="Helvetica" pitchFamily="2" charset="0"/>
              </a:rPr>
              <a:t>Today (and before AUP CD-4), CERN is </a:t>
            </a:r>
            <a:r>
              <a:rPr lang="en-US" b="1" i="1">
                <a:effectLst/>
                <a:latin typeface="Helvetica" pitchFamily="2" charset="0"/>
              </a:rPr>
              <a:t>not</a:t>
            </a:r>
            <a:r>
              <a:rPr lang="en-US" i="1">
                <a:effectLst/>
                <a:latin typeface="Helvetica" pitchFamily="2" charset="0"/>
              </a:rPr>
              <a:t> </a:t>
            </a:r>
            <a:r>
              <a:rPr lang="en-US">
                <a:effectLst/>
                <a:latin typeface="Helvetica" pitchFamily="2" charset="0"/>
              </a:rPr>
              <a:t>equipped and does not have the tooling to assemble AUP Magnets.</a:t>
            </a:r>
          </a:p>
          <a:p>
            <a:endParaRPr lang="en-US">
              <a:effectLst/>
              <a:latin typeface="Helvetica" pitchFamily="2" charset="0"/>
            </a:endParaRPr>
          </a:p>
        </p:txBody>
      </p:sp>
      <p:sp>
        <p:nvSpPr>
          <p:cNvPr id="4" name="Slide Number Placeholder 3">
            <a:extLst>
              <a:ext uri="{FF2B5EF4-FFF2-40B4-BE49-F238E27FC236}">
                <a16:creationId xmlns:a16="http://schemas.microsoft.com/office/drawing/2014/main" id="{7B953B3E-1038-9A90-E944-D9130DA1D7F4}"/>
              </a:ext>
            </a:extLst>
          </p:cNvPr>
          <p:cNvSpPr>
            <a:spLocks noGrp="1"/>
          </p:cNvSpPr>
          <p:nvPr>
            <p:ph type="sldNum" sz="quarter" idx="12"/>
          </p:nvPr>
        </p:nvSpPr>
        <p:spPr/>
        <p:txBody>
          <a:bodyPr/>
          <a:lstStyle/>
          <a:p>
            <a:fld id="{BFDCA1C4-9514-7B4F-976F-D92F7E296653}" type="slidenum">
              <a:rPr lang="fr-FR" smtClean="0">
                <a:solidFill>
                  <a:schemeClr val="bg1"/>
                </a:solidFill>
              </a:rPr>
              <a:pPr/>
              <a:t>13</a:t>
            </a:fld>
            <a:endParaRPr lang="fr-FR">
              <a:solidFill>
                <a:schemeClr val="bg1"/>
              </a:solidFill>
            </a:endParaRPr>
          </a:p>
        </p:txBody>
      </p:sp>
      <p:pic>
        <p:nvPicPr>
          <p:cNvPr id="5" name="Picture 4">
            <a:extLst>
              <a:ext uri="{FF2B5EF4-FFF2-40B4-BE49-F238E27FC236}">
                <a16:creationId xmlns:a16="http://schemas.microsoft.com/office/drawing/2014/main" id="{CAF5E340-5859-905A-81FC-4B8BE44269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6" name="Footer Placeholder 2">
            <a:extLst>
              <a:ext uri="{FF2B5EF4-FFF2-40B4-BE49-F238E27FC236}">
                <a16:creationId xmlns:a16="http://schemas.microsoft.com/office/drawing/2014/main" id="{AE0B2BA2-B250-C788-FFD9-6520461013C2}"/>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747390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E28AD-81F7-A0B5-E210-337F8D7DE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4388A-815A-CABD-E102-958215E4561C}"/>
              </a:ext>
            </a:extLst>
          </p:cNvPr>
          <p:cNvSpPr>
            <a:spLocks noGrp="1"/>
          </p:cNvSpPr>
          <p:nvPr>
            <p:ph type="title"/>
          </p:nvPr>
        </p:nvSpPr>
        <p:spPr>
          <a:xfrm>
            <a:off x="612000" y="44624"/>
            <a:ext cx="7920000" cy="720000"/>
          </a:xfrm>
        </p:spPr>
        <p:txBody>
          <a:bodyPr/>
          <a:lstStyle/>
          <a:p>
            <a:r>
              <a:rPr lang="en-US"/>
              <a:t>Cryo-Module Tests at CERN</a:t>
            </a:r>
          </a:p>
        </p:txBody>
      </p:sp>
      <p:sp>
        <p:nvSpPr>
          <p:cNvPr id="4" name="Slide Number Placeholder 3">
            <a:extLst>
              <a:ext uri="{FF2B5EF4-FFF2-40B4-BE49-F238E27FC236}">
                <a16:creationId xmlns:a16="http://schemas.microsoft.com/office/drawing/2014/main" id="{60FEAACF-A0FC-2053-D817-8C1D05E4A25A}"/>
              </a:ext>
            </a:extLst>
          </p:cNvPr>
          <p:cNvSpPr>
            <a:spLocks noGrp="1"/>
          </p:cNvSpPr>
          <p:nvPr>
            <p:ph type="sldNum" sz="quarter" idx="12"/>
          </p:nvPr>
        </p:nvSpPr>
        <p:spPr/>
        <p:txBody>
          <a:bodyPr/>
          <a:lstStyle/>
          <a:p>
            <a:fld id="{BFDCA1C4-9514-7B4F-976F-D92F7E296653}" type="slidenum">
              <a:rPr lang="fr-FR" smtClean="0">
                <a:solidFill>
                  <a:schemeClr val="bg1"/>
                </a:solidFill>
              </a:rPr>
              <a:pPr/>
              <a:t>14</a:t>
            </a:fld>
            <a:endParaRPr lang="fr-FR">
              <a:solidFill>
                <a:schemeClr val="bg1"/>
              </a:solidFill>
            </a:endParaRPr>
          </a:p>
        </p:txBody>
      </p:sp>
      <p:sp>
        <p:nvSpPr>
          <p:cNvPr id="6" name="Content Placeholder 2">
            <a:extLst>
              <a:ext uri="{FF2B5EF4-FFF2-40B4-BE49-F238E27FC236}">
                <a16:creationId xmlns:a16="http://schemas.microsoft.com/office/drawing/2014/main" id="{6B01C648-3CE4-51A9-9347-6CB1B14F6D45}"/>
              </a:ext>
            </a:extLst>
          </p:cNvPr>
          <p:cNvSpPr>
            <a:spLocks noGrp="1"/>
          </p:cNvSpPr>
          <p:nvPr>
            <p:ph idx="1"/>
          </p:nvPr>
        </p:nvSpPr>
        <p:spPr>
          <a:xfrm>
            <a:off x="503768" y="701934"/>
            <a:ext cx="8136464" cy="5519638"/>
          </a:xfrm>
        </p:spPr>
        <p:txBody>
          <a:bodyPr>
            <a:normAutofit fontScale="92500" lnSpcReduction="10000"/>
          </a:bodyPr>
          <a:lstStyle/>
          <a:p>
            <a:r>
              <a:rPr lang="en-US">
                <a:effectLst/>
                <a:latin typeface="Helvetica" pitchFamily="2" charset="0"/>
              </a:rPr>
              <a:t>For </a:t>
            </a:r>
            <a:r>
              <a:rPr lang="en-US" b="1" i="1">
                <a:effectLst/>
                <a:latin typeface="Helvetica" pitchFamily="2" charset="0"/>
              </a:rPr>
              <a:t>AUP cost reduction </a:t>
            </a:r>
            <a:r>
              <a:rPr lang="en-US">
                <a:effectLst/>
                <a:latin typeface="Helvetica" pitchFamily="2" charset="0"/>
              </a:rPr>
              <a:t>benefits, it is appropriate to interact today about the possibility for AUP cryomodule tests at the CERN Testing Facilities (following a mutually approved Test Plan based on LQXFAB Acceptance Criteria) as early as LQXFAB-04 or LQXFAB-05.</a:t>
            </a:r>
          </a:p>
          <a:p>
            <a:pPr lvl="1"/>
            <a:r>
              <a:rPr lang="en-US" b="1" i="1">
                <a:latin typeface="Helvetica" pitchFamily="2" charset="0"/>
              </a:rPr>
              <a:t>Cost reduction</a:t>
            </a:r>
            <a:r>
              <a:rPr lang="en-US">
                <a:latin typeface="Helvetica" pitchFamily="2" charset="0"/>
              </a:rPr>
              <a:t>: Cost in US reduced, facilitating achieving ”nuts &amp; bolts” deliverables</a:t>
            </a:r>
          </a:p>
          <a:p>
            <a:pPr lvl="1"/>
            <a:r>
              <a:rPr lang="en-US" b="1" i="1">
                <a:latin typeface="Helvetica" pitchFamily="2" charset="0"/>
              </a:rPr>
              <a:t>Scheduling</a:t>
            </a:r>
            <a:r>
              <a:rPr lang="en-US">
                <a:latin typeface="Helvetica" pitchFamily="2" charset="0"/>
              </a:rPr>
              <a:t>: AUP perceives an advantage for CERN to receive LQXFAB </a:t>
            </a:r>
            <a:r>
              <a:rPr lang="en-US" err="1">
                <a:latin typeface="Helvetica" pitchFamily="2" charset="0"/>
              </a:rPr>
              <a:t>CryoAssemblies</a:t>
            </a:r>
            <a:r>
              <a:rPr lang="en-US">
                <a:latin typeface="Helvetica" pitchFamily="2" charset="0"/>
              </a:rPr>
              <a:t> at earlier times. </a:t>
            </a:r>
            <a:r>
              <a:rPr lang="en-US">
                <a:effectLst/>
                <a:latin typeface="Helvetica" pitchFamily="2" charset="0"/>
              </a:rPr>
              <a:t> As part of the </a:t>
            </a:r>
            <a:r>
              <a:rPr lang="en-US" err="1">
                <a:effectLst/>
                <a:latin typeface="Helvetica" pitchFamily="2" charset="0"/>
              </a:rPr>
              <a:t>HiLumi</a:t>
            </a:r>
            <a:r>
              <a:rPr lang="en-US">
                <a:effectLst/>
                <a:latin typeface="Helvetica" pitchFamily="2" charset="0"/>
              </a:rPr>
              <a:t> Collaboration, AUP knowledgeable personnel (scientists) will be present to help resolving any issues that might arise and requires AUP input on a timely fashion during the test.</a:t>
            </a:r>
            <a:endParaRPr lang="en-US">
              <a:latin typeface="Helvetica" pitchFamily="2" charset="0"/>
            </a:endParaRPr>
          </a:p>
          <a:p>
            <a:r>
              <a:rPr lang="en-US">
                <a:effectLst/>
                <a:latin typeface="Helvetica" pitchFamily="2" charset="0"/>
              </a:rPr>
              <a:t>No delivered AUP untested cryomodule will contain </a:t>
            </a:r>
            <a:r>
              <a:rPr lang="en-US" i="1">
                <a:effectLst/>
                <a:latin typeface="Helvetica" pitchFamily="2" charset="0"/>
              </a:rPr>
              <a:t>un-trained magnets</a:t>
            </a:r>
            <a:r>
              <a:rPr lang="en-US" i="1">
                <a:latin typeface="Helvetica" pitchFamily="2" charset="0"/>
              </a:rPr>
              <a:t> (</a:t>
            </a:r>
            <a:r>
              <a:rPr lang="en-US">
                <a:latin typeface="Helvetica" pitchFamily="2" charset="0"/>
              </a:rPr>
              <a:t>see 1TC Decision below</a:t>
            </a:r>
            <a:r>
              <a:rPr lang="en-US" i="1">
                <a:latin typeface="Helvetica" pitchFamily="2" charset="0"/>
              </a:rPr>
              <a:t>)</a:t>
            </a:r>
            <a:endParaRPr lang="en-US">
              <a:effectLst/>
              <a:latin typeface="Helvetica" pitchFamily="2" charset="0"/>
            </a:endParaRPr>
          </a:p>
          <a:p>
            <a:endParaRPr lang="en-US">
              <a:effectLst/>
              <a:latin typeface="Helvetica" pitchFamily="2" charset="0"/>
            </a:endParaRPr>
          </a:p>
        </p:txBody>
      </p:sp>
      <p:pic>
        <p:nvPicPr>
          <p:cNvPr id="3" name="Picture 2">
            <a:extLst>
              <a:ext uri="{FF2B5EF4-FFF2-40B4-BE49-F238E27FC236}">
                <a16:creationId xmlns:a16="http://schemas.microsoft.com/office/drawing/2014/main" id="{99CA71CF-684A-7419-B482-5BD296BD31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7" name="Footer Placeholder 2">
            <a:extLst>
              <a:ext uri="{FF2B5EF4-FFF2-40B4-BE49-F238E27FC236}">
                <a16:creationId xmlns:a16="http://schemas.microsoft.com/office/drawing/2014/main" id="{769D0773-A794-119D-410A-BD163436DBBC}"/>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1975751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D6680-D297-9610-67D2-56A5AC8ADF9F}"/>
              </a:ext>
            </a:extLst>
          </p:cNvPr>
          <p:cNvSpPr>
            <a:spLocks noGrp="1"/>
          </p:cNvSpPr>
          <p:nvPr>
            <p:ph type="title"/>
          </p:nvPr>
        </p:nvSpPr>
        <p:spPr>
          <a:xfrm>
            <a:off x="612000" y="44624"/>
            <a:ext cx="7920000" cy="720000"/>
          </a:xfrm>
        </p:spPr>
        <p:txBody>
          <a:bodyPr/>
          <a:lstStyle/>
          <a:p>
            <a:r>
              <a:rPr lang="en-US"/>
              <a:t>Outcome of AUP-CERN Steering Committee</a:t>
            </a:r>
            <a:br>
              <a:rPr lang="en-US"/>
            </a:br>
            <a:r>
              <a:rPr lang="en-US"/>
              <a:t>on Obj. vs. </a:t>
            </a:r>
            <a:r>
              <a:rPr lang="en-US" err="1"/>
              <a:t>Thr</a:t>
            </a:r>
            <a:r>
              <a:rPr lang="en-US"/>
              <a:t>. KPPs </a:t>
            </a:r>
          </a:p>
        </p:txBody>
      </p:sp>
      <p:sp>
        <p:nvSpPr>
          <p:cNvPr id="3" name="Content Placeholder 2">
            <a:extLst>
              <a:ext uri="{FF2B5EF4-FFF2-40B4-BE49-F238E27FC236}">
                <a16:creationId xmlns:a16="http://schemas.microsoft.com/office/drawing/2014/main" id="{2FA4F930-0BCD-6288-6F7F-7E6B93560907}"/>
              </a:ext>
            </a:extLst>
          </p:cNvPr>
          <p:cNvSpPr>
            <a:spLocks noGrp="1"/>
          </p:cNvSpPr>
          <p:nvPr>
            <p:ph idx="1"/>
          </p:nvPr>
        </p:nvSpPr>
        <p:spPr>
          <a:xfrm>
            <a:off x="612000" y="898301"/>
            <a:ext cx="7920000" cy="4906963"/>
          </a:xfrm>
        </p:spPr>
        <p:txBody>
          <a:bodyPr/>
          <a:lstStyle/>
          <a:p>
            <a:r>
              <a:rPr lang="en-US" dirty="0"/>
              <a:t>Non-decisional at this time</a:t>
            </a:r>
          </a:p>
          <a:p>
            <a:pPr lvl="1"/>
            <a:r>
              <a:rPr lang="en-US" dirty="0"/>
              <a:t>WP3 (E.T.) complained that “request for help” should have started “from the bottoms up” at CERN</a:t>
            </a:r>
          </a:p>
          <a:p>
            <a:pPr lvl="1"/>
            <a:r>
              <a:rPr lang="en-US" dirty="0"/>
              <a:t>No counter-proposal from CERN </a:t>
            </a:r>
          </a:p>
          <a:p>
            <a:pPr lvl="1"/>
            <a:r>
              <a:rPr lang="en-US" dirty="0"/>
              <a:t>CERN WP3 acknowledge that the </a:t>
            </a:r>
            <a:r>
              <a:rPr lang="en-US" dirty="0" err="1"/>
              <a:t>HiLumi</a:t>
            </a:r>
            <a:r>
              <a:rPr lang="en-US" dirty="0"/>
              <a:t> leader asked for impact at CERN of additional US tests in SM18 and cost estimate, but that the estimate was not ready at this Steering Committee meeting</a:t>
            </a:r>
          </a:p>
          <a:p>
            <a:pPr lvl="1"/>
            <a:endParaRPr lang="en-US" dirty="0"/>
          </a:p>
          <a:p>
            <a:pPr lvl="1"/>
            <a:r>
              <a:rPr lang="en-US" i="1" dirty="0"/>
              <a:t>CERN </a:t>
            </a:r>
            <a:r>
              <a:rPr lang="en-US" i="1" dirty="0" err="1"/>
              <a:t>HiLumi</a:t>
            </a:r>
            <a:r>
              <a:rPr lang="en-US" i="1" dirty="0"/>
              <a:t> Leader suggested a convergence by end of November. </a:t>
            </a:r>
          </a:p>
        </p:txBody>
      </p:sp>
      <p:sp>
        <p:nvSpPr>
          <p:cNvPr id="5" name="Slide Number Placeholder 4">
            <a:extLst>
              <a:ext uri="{FF2B5EF4-FFF2-40B4-BE49-F238E27FC236}">
                <a16:creationId xmlns:a16="http://schemas.microsoft.com/office/drawing/2014/main" id="{2967814D-1868-9A6D-E8AE-4FA58F4B9542}"/>
              </a:ext>
            </a:extLst>
          </p:cNvPr>
          <p:cNvSpPr>
            <a:spLocks noGrp="1"/>
          </p:cNvSpPr>
          <p:nvPr>
            <p:ph type="sldNum" sz="quarter" idx="12"/>
          </p:nvPr>
        </p:nvSpPr>
        <p:spPr/>
        <p:txBody>
          <a:bodyPr/>
          <a:lstStyle/>
          <a:p>
            <a:fld id="{BFDCA1C4-9514-7B4F-976F-D92F7E296653}" type="slidenum">
              <a:rPr lang="fr-FR" smtClean="0">
                <a:solidFill>
                  <a:schemeClr val="bg1"/>
                </a:solidFill>
              </a:rPr>
              <a:pPr/>
              <a:t>15</a:t>
            </a:fld>
            <a:endParaRPr lang="fr-FR">
              <a:solidFill>
                <a:schemeClr val="bg1"/>
              </a:solidFill>
            </a:endParaRPr>
          </a:p>
        </p:txBody>
      </p:sp>
      <p:pic>
        <p:nvPicPr>
          <p:cNvPr id="6" name="Picture 5">
            <a:extLst>
              <a:ext uri="{FF2B5EF4-FFF2-40B4-BE49-F238E27FC236}">
                <a16:creationId xmlns:a16="http://schemas.microsoft.com/office/drawing/2014/main" id="{34E068B2-CE63-698F-9B7D-15FD36C03D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4" name="Title 1">
            <a:extLst>
              <a:ext uri="{FF2B5EF4-FFF2-40B4-BE49-F238E27FC236}">
                <a16:creationId xmlns:a16="http://schemas.microsoft.com/office/drawing/2014/main" id="{213B0EFA-E491-45B5-37FB-1CC436FDAD33}"/>
              </a:ext>
            </a:extLst>
          </p:cNvPr>
          <p:cNvSpPr txBox="1">
            <a:spLocks/>
          </p:cNvSpPr>
          <p:nvPr/>
        </p:nvSpPr>
        <p:spPr>
          <a:xfrm>
            <a:off x="1391072" y="5517312"/>
            <a:ext cx="6637312" cy="720000"/>
          </a:xfrm>
          <a:prstGeom prst="rect">
            <a:avLst/>
          </a:prstGeom>
          <a:solidFill>
            <a:srgbClr val="FFF6B9"/>
          </a:solidFill>
          <a:ln>
            <a:solidFill>
              <a:schemeClr val="tx1"/>
            </a:solidFill>
          </a:ln>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lgn="just"/>
            <a:r>
              <a:rPr lang="en-US" sz="2400"/>
              <a:t>Punted on the Threshold vs. Objective KPP discussion and  resolution with CERN.</a:t>
            </a:r>
          </a:p>
        </p:txBody>
      </p:sp>
      <p:sp>
        <p:nvSpPr>
          <p:cNvPr id="7" name="Footer Placeholder 2">
            <a:extLst>
              <a:ext uri="{FF2B5EF4-FFF2-40B4-BE49-F238E27FC236}">
                <a16:creationId xmlns:a16="http://schemas.microsoft.com/office/drawing/2014/main" id="{5FDF2521-C3D9-8982-5DD5-CF1BC54D00D2}"/>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319251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AA58C-A83D-C59C-FAC2-58903E940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D84A64-5C3C-FB11-5DB7-ABDB8022DEDF}"/>
              </a:ext>
            </a:extLst>
          </p:cNvPr>
          <p:cNvSpPr>
            <a:spLocks noGrp="1"/>
          </p:cNvSpPr>
          <p:nvPr>
            <p:ph type="title"/>
          </p:nvPr>
        </p:nvSpPr>
        <p:spPr>
          <a:xfrm>
            <a:off x="612000" y="-27304"/>
            <a:ext cx="7920000" cy="720000"/>
          </a:xfrm>
        </p:spPr>
        <p:txBody>
          <a:bodyPr/>
          <a:lstStyle/>
          <a:p>
            <a:r>
              <a:rPr lang="en-US"/>
              <a:t>Magnets Vertical Test Decision</a:t>
            </a:r>
          </a:p>
        </p:txBody>
      </p:sp>
      <p:sp>
        <p:nvSpPr>
          <p:cNvPr id="3" name="Content Placeholder 2">
            <a:extLst>
              <a:ext uri="{FF2B5EF4-FFF2-40B4-BE49-F238E27FC236}">
                <a16:creationId xmlns:a16="http://schemas.microsoft.com/office/drawing/2014/main" id="{35DE2C4C-0F19-9741-3C01-B2A613E4498A}"/>
              </a:ext>
            </a:extLst>
          </p:cNvPr>
          <p:cNvSpPr>
            <a:spLocks noGrp="1"/>
          </p:cNvSpPr>
          <p:nvPr>
            <p:ph idx="1"/>
          </p:nvPr>
        </p:nvSpPr>
        <p:spPr>
          <a:xfrm>
            <a:off x="612000" y="886628"/>
            <a:ext cx="8208472" cy="5638716"/>
          </a:xfrm>
        </p:spPr>
        <p:txBody>
          <a:bodyPr>
            <a:normAutofit fontScale="85000" lnSpcReduction="10000"/>
          </a:bodyPr>
          <a:lstStyle/>
          <a:p>
            <a:r>
              <a:rPr lang="en-US"/>
              <a:t>MQXFA Magnets vertical test is a critical QC step in the execution of the AUP Project</a:t>
            </a:r>
          </a:p>
          <a:p>
            <a:r>
              <a:rPr lang="en-US"/>
              <a:t>“Demonstration of stable performance following a thermal cycle” (Memory) was a critical early demonstration at the beginning of the MQXF magnets construction</a:t>
            </a:r>
          </a:p>
          <a:p>
            <a:pPr lvl="1"/>
            <a:r>
              <a:rPr lang="en-US"/>
              <a:t>Since the beginning of the AUP projects, all magnets have been tested vertically through 2 Thermal Cycles, and – again – horizontally in the final cryostat through 2 thermal cycle.</a:t>
            </a:r>
          </a:p>
          <a:p>
            <a:r>
              <a:rPr lang="en-US"/>
              <a:t>Early in the AUP planning - due to financial constraints - a total of ~5 MQXFA magnets were planned to be inserted in cryostats without a Vertical Test.</a:t>
            </a:r>
          </a:p>
          <a:p>
            <a:pPr lvl="1"/>
            <a:r>
              <a:rPr lang="en-US"/>
              <a:t>Experience is indicating that the risk of not testing a magnet vertically has not decreased substantially as production progressed</a:t>
            </a:r>
          </a:p>
          <a:p>
            <a:pPr lvl="1"/>
            <a:r>
              <a:rPr lang="en-US"/>
              <a:t>The re-assembly of an LQXFA/B Cryostat was introduced in the AUP Baseline to mitigate risks due to untested magnets </a:t>
            </a:r>
          </a:p>
          <a:p>
            <a:pPr lvl="1"/>
            <a:endParaRPr lang="en-US"/>
          </a:p>
        </p:txBody>
      </p:sp>
      <p:sp>
        <p:nvSpPr>
          <p:cNvPr id="4" name="Slide Number Placeholder 3">
            <a:extLst>
              <a:ext uri="{FF2B5EF4-FFF2-40B4-BE49-F238E27FC236}">
                <a16:creationId xmlns:a16="http://schemas.microsoft.com/office/drawing/2014/main" id="{238460FA-4BAC-6DC3-732E-E0C60C2DAEAB}"/>
              </a:ext>
            </a:extLst>
          </p:cNvPr>
          <p:cNvSpPr>
            <a:spLocks noGrp="1"/>
          </p:cNvSpPr>
          <p:nvPr>
            <p:ph type="sldNum" sz="quarter" idx="12"/>
          </p:nvPr>
        </p:nvSpPr>
        <p:spPr/>
        <p:txBody>
          <a:bodyPr/>
          <a:lstStyle/>
          <a:p>
            <a:fld id="{BFDCA1C4-9514-7B4F-976F-D92F7E296653}" type="slidenum">
              <a:rPr lang="fr-FR" smtClean="0">
                <a:solidFill>
                  <a:schemeClr val="bg1"/>
                </a:solidFill>
              </a:rPr>
              <a:pPr/>
              <a:t>16</a:t>
            </a:fld>
            <a:endParaRPr lang="fr-FR">
              <a:solidFill>
                <a:schemeClr val="bg1"/>
              </a:solidFill>
            </a:endParaRPr>
          </a:p>
        </p:txBody>
      </p:sp>
      <p:sp>
        <p:nvSpPr>
          <p:cNvPr id="5" name="Footer Placeholder 2">
            <a:extLst>
              <a:ext uri="{FF2B5EF4-FFF2-40B4-BE49-F238E27FC236}">
                <a16:creationId xmlns:a16="http://schemas.microsoft.com/office/drawing/2014/main" id="{38530888-83E3-E0F7-59CA-202BCB36FA0F}"/>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pic>
        <p:nvPicPr>
          <p:cNvPr id="7" name="Picture 6">
            <a:extLst>
              <a:ext uri="{FF2B5EF4-FFF2-40B4-BE49-F238E27FC236}">
                <a16:creationId xmlns:a16="http://schemas.microsoft.com/office/drawing/2014/main" id="{36A34F34-4B10-F5E5-8F88-FDFAB23F25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205433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07409-039F-6408-CA75-05D5C7D7B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DA31F-2EBF-B986-A166-04ACCD95E62D}"/>
              </a:ext>
            </a:extLst>
          </p:cNvPr>
          <p:cNvSpPr>
            <a:spLocks noGrp="1"/>
          </p:cNvSpPr>
          <p:nvPr>
            <p:ph type="title"/>
          </p:nvPr>
        </p:nvSpPr>
        <p:spPr>
          <a:xfrm>
            <a:off x="612000" y="-27304"/>
            <a:ext cx="7920000" cy="720000"/>
          </a:xfrm>
        </p:spPr>
        <p:txBody>
          <a:bodyPr/>
          <a:lstStyle/>
          <a:p>
            <a:r>
              <a:rPr lang="en-US"/>
              <a:t>Magnet Vertical Test Decision (cont.)</a:t>
            </a:r>
          </a:p>
        </p:txBody>
      </p:sp>
      <p:sp>
        <p:nvSpPr>
          <p:cNvPr id="3" name="Content Placeholder 2">
            <a:extLst>
              <a:ext uri="{FF2B5EF4-FFF2-40B4-BE49-F238E27FC236}">
                <a16:creationId xmlns:a16="http://schemas.microsoft.com/office/drawing/2014/main" id="{6637CD3A-4E92-207C-833B-DAAF546D7476}"/>
              </a:ext>
            </a:extLst>
          </p:cNvPr>
          <p:cNvSpPr>
            <a:spLocks noGrp="1"/>
          </p:cNvSpPr>
          <p:nvPr>
            <p:ph idx="1"/>
          </p:nvPr>
        </p:nvSpPr>
        <p:spPr>
          <a:xfrm>
            <a:off x="612000" y="645626"/>
            <a:ext cx="8208472" cy="5951726"/>
          </a:xfrm>
        </p:spPr>
        <p:txBody>
          <a:bodyPr>
            <a:normAutofit/>
          </a:bodyPr>
          <a:lstStyle/>
          <a:p>
            <a:r>
              <a:rPr lang="en-US" sz="2400"/>
              <a:t>Observation that all magnets that failed a vertical test were identified in the 1</a:t>
            </a:r>
            <a:r>
              <a:rPr lang="en-US" sz="2400" baseline="30000"/>
              <a:t>st</a:t>
            </a:r>
            <a:r>
              <a:rPr lang="en-US" sz="2400"/>
              <a:t> Thermal Cycle (TC1) and all of them could be repaired. </a:t>
            </a:r>
          </a:p>
          <a:p>
            <a:pPr lvl="1"/>
            <a:endParaRPr lang="en-US"/>
          </a:p>
        </p:txBody>
      </p:sp>
      <p:sp>
        <p:nvSpPr>
          <p:cNvPr id="4" name="Slide Number Placeholder 3">
            <a:extLst>
              <a:ext uri="{FF2B5EF4-FFF2-40B4-BE49-F238E27FC236}">
                <a16:creationId xmlns:a16="http://schemas.microsoft.com/office/drawing/2014/main" id="{BDF23EE4-4393-4E3E-9277-FAF2EF1762ED}"/>
              </a:ext>
            </a:extLst>
          </p:cNvPr>
          <p:cNvSpPr>
            <a:spLocks noGrp="1"/>
          </p:cNvSpPr>
          <p:nvPr>
            <p:ph type="sldNum" sz="quarter" idx="12"/>
          </p:nvPr>
        </p:nvSpPr>
        <p:spPr/>
        <p:txBody>
          <a:bodyPr/>
          <a:lstStyle/>
          <a:p>
            <a:fld id="{BFDCA1C4-9514-7B4F-976F-D92F7E296653}" type="slidenum">
              <a:rPr lang="fr-FR" smtClean="0">
                <a:solidFill>
                  <a:schemeClr val="bg1"/>
                </a:solidFill>
              </a:rPr>
              <a:pPr/>
              <a:t>17</a:t>
            </a:fld>
            <a:endParaRPr lang="fr-FR">
              <a:solidFill>
                <a:schemeClr val="bg1"/>
              </a:solidFill>
            </a:endParaRPr>
          </a:p>
        </p:txBody>
      </p:sp>
      <p:pic>
        <p:nvPicPr>
          <p:cNvPr id="7" name="Picture 6">
            <a:extLst>
              <a:ext uri="{FF2B5EF4-FFF2-40B4-BE49-F238E27FC236}">
                <a16:creationId xmlns:a16="http://schemas.microsoft.com/office/drawing/2014/main" id="{FE6E7421-EDA2-48C3-FB3E-578BCFDA01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graphicFrame>
        <p:nvGraphicFramePr>
          <p:cNvPr id="5" name="Content Placeholder 8">
            <a:extLst>
              <a:ext uri="{FF2B5EF4-FFF2-40B4-BE49-F238E27FC236}">
                <a16:creationId xmlns:a16="http://schemas.microsoft.com/office/drawing/2014/main" id="{6A368B0A-E131-9E94-E7D6-15EAA398795D}"/>
              </a:ext>
            </a:extLst>
          </p:cNvPr>
          <p:cNvGraphicFramePr>
            <a:graphicFrameLocks/>
          </p:cNvGraphicFramePr>
          <p:nvPr>
            <p:extLst>
              <p:ext uri="{D42A27DB-BD31-4B8C-83A1-F6EECF244321}">
                <p14:modId xmlns:p14="http://schemas.microsoft.com/office/powerpoint/2010/main" val="3851823595"/>
              </p:ext>
            </p:extLst>
          </p:nvPr>
        </p:nvGraphicFramePr>
        <p:xfrm>
          <a:off x="526770" y="1772816"/>
          <a:ext cx="8090459" cy="4999355"/>
        </p:xfrm>
        <a:graphic>
          <a:graphicData uri="http://schemas.openxmlformats.org/drawingml/2006/table">
            <a:tbl>
              <a:tblPr bandRow="1">
                <a:tableStyleId>{5C22544A-7EE6-4342-B048-85BDC9FD1C3A}</a:tableStyleId>
              </a:tblPr>
              <a:tblGrid>
                <a:gridCol w="1872208">
                  <a:extLst>
                    <a:ext uri="{9D8B030D-6E8A-4147-A177-3AD203B41FA5}">
                      <a16:colId xmlns:a16="http://schemas.microsoft.com/office/drawing/2014/main" val="1072294156"/>
                    </a:ext>
                  </a:extLst>
                </a:gridCol>
                <a:gridCol w="1368152">
                  <a:extLst>
                    <a:ext uri="{9D8B030D-6E8A-4147-A177-3AD203B41FA5}">
                      <a16:colId xmlns:a16="http://schemas.microsoft.com/office/drawing/2014/main" val="959322585"/>
                    </a:ext>
                  </a:extLst>
                </a:gridCol>
                <a:gridCol w="1368152">
                  <a:extLst>
                    <a:ext uri="{9D8B030D-6E8A-4147-A177-3AD203B41FA5}">
                      <a16:colId xmlns:a16="http://schemas.microsoft.com/office/drawing/2014/main" val="591079047"/>
                    </a:ext>
                  </a:extLst>
                </a:gridCol>
                <a:gridCol w="3481947">
                  <a:extLst>
                    <a:ext uri="{9D8B030D-6E8A-4147-A177-3AD203B41FA5}">
                      <a16:colId xmlns:a16="http://schemas.microsoft.com/office/drawing/2014/main" val="1276648586"/>
                    </a:ext>
                  </a:extLst>
                </a:gridCol>
              </a:tblGrid>
              <a:tr h="369702">
                <a:tc>
                  <a:txBody>
                    <a:bodyPr/>
                    <a:lstStyle/>
                    <a:p>
                      <a:pPr algn="ctr" fontAlgn="ctr"/>
                      <a:r>
                        <a:rPr lang="en-US" sz="1400" b="0" u="none" strike="noStrike">
                          <a:solidFill>
                            <a:srgbClr val="000000"/>
                          </a:solidFill>
                          <a:effectLst/>
                        </a:rPr>
                        <a:t>Magnet</a:t>
                      </a:r>
                      <a:endParaRPr lang="en-US" sz="1400" b="0" i="0" u="none" strike="noStrike">
                        <a:solidFill>
                          <a:srgbClr val="000000"/>
                        </a:solidFill>
                        <a:effectLst/>
                        <a:latin typeface="Calibri" panose="020F0502020204030204" pitchFamily="34" charset="0"/>
                      </a:endParaRPr>
                    </a:p>
                  </a:txBody>
                  <a:tcPr marL="7866" marR="7866" marT="7866" marB="0" anchor="ctr"/>
                </a:tc>
                <a:tc>
                  <a:txBody>
                    <a:bodyPr/>
                    <a:lstStyle/>
                    <a:p>
                      <a:r>
                        <a:rPr lang="en-US" sz="1400" b="0" u="none" strike="noStrike">
                          <a:solidFill>
                            <a:srgbClr val="000000"/>
                          </a:solidFill>
                          <a:effectLst/>
                        </a:rPr>
                        <a:t>Number of quenches in TC1</a:t>
                      </a:r>
                      <a:endParaRPr lang="en-US"/>
                    </a:p>
                  </a:txBody>
                  <a:tcPr marL="7866" marR="7866" marT="7866" marB="0" anchor="ctr"/>
                </a:tc>
                <a:tc>
                  <a:txBody>
                    <a:bodyPr/>
                    <a:lstStyle/>
                    <a:p>
                      <a:pPr algn="ctr" fontAlgn="ctr"/>
                      <a:r>
                        <a:rPr lang="en-US" sz="1400" b="0" u="none" strike="noStrike">
                          <a:solidFill>
                            <a:srgbClr val="000000"/>
                          </a:solidFill>
                          <a:effectLst/>
                        </a:rPr>
                        <a:t>Number of quenches in TC2</a:t>
                      </a:r>
                      <a:endParaRPr lang="en-US" sz="1400" b="0" i="0" u="none" strike="noStrike">
                        <a:solidFill>
                          <a:srgbClr val="000000"/>
                        </a:solidFill>
                        <a:effectLst/>
                        <a:latin typeface="Calibri" panose="020F0502020204030204" pitchFamily="34" charset="0"/>
                      </a:endParaRPr>
                    </a:p>
                  </a:txBody>
                  <a:tcPr marL="7866" marR="7866" marT="7866" marB="0" anchor="ctr"/>
                </a:tc>
                <a:tc>
                  <a:txBody>
                    <a:bodyPr/>
                    <a:lstStyle/>
                    <a:p>
                      <a:pPr algn="l" fontAlgn="ctr"/>
                      <a:r>
                        <a:rPr lang="en-US" sz="1000" b="0" u="none" strike="noStrike">
                          <a:solidFill>
                            <a:srgbClr val="000000"/>
                          </a:solidFill>
                          <a:effectLst/>
                        </a:rPr>
                        <a:t>Comments</a:t>
                      </a:r>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2214249541"/>
                  </a:ext>
                </a:extLst>
              </a:tr>
              <a:tr h="157320">
                <a:tc>
                  <a:txBody>
                    <a:bodyPr/>
                    <a:lstStyle/>
                    <a:p>
                      <a:pPr algn="ctr" fontAlgn="b"/>
                      <a:r>
                        <a:rPr lang="en-US" sz="1400" b="0" u="none" strike="noStrike">
                          <a:solidFill>
                            <a:srgbClr val="000000"/>
                          </a:solidFill>
                          <a:effectLst/>
                        </a:rPr>
                        <a:t>MQXFA03</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10</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1306922870"/>
                  </a:ext>
                </a:extLst>
              </a:tr>
              <a:tr h="157320">
                <a:tc>
                  <a:txBody>
                    <a:bodyPr/>
                    <a:lstStyle/>
                    <a:p>
                      <a:pPr algn="ctr" fontAlgn="b"/>
                      <a:r>
                        <a:rPr lang="en-US" sz="1400" b="0" u="none" strike="noStrike">
                          <a:solidFill>
                            <a:srgbClr val="000000"/>
                          </a:solidFill>
                          <a:effectLst/>
                        </a:rPr>
                        <a:t>MQXFA04</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6</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650738798"/>
                  </a:ext>
                </a:extLst>
              </a:tr>
              <a:tr h="157320">
                <a:tc>
                  <a:txBody>
                    <a:bodyPr/>
                    <a:lstStyle/>
                    <a:p>
                      <a:pPr algn="ctr" fontAlgn="b"/>
                      <a:r>
                        <a:rPr lang="en-US" sz="1400" b="0" u="none" strike="noStrike">
                          <a:solidFill>
                            <a:srgbClr val="000000"/>
                          </a:solidFill>
                          <a:effectLst/>
                        </a:rPr>
                        <a:t>MQXFA05</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8</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1581573190"/>
                  </a:ext>
                </a:extLst>
              </a:tr>
              <a:tr h="157320">
                <a:tc>
                  <a:txBody>
                    <a:bodyPr/>
                    <a:lstStyle/>
                    <a:p>
                      <a:pPr algn="ctr" fontAlgn="b"/>
                      <a:r>
                        <a:rPr lang="en-US" sz="1400" b="0" u="none" strike="noStrike">
                          <a:solidFill>
                            <a:srgbClr val="000000"/>
                          </a:solidFill>
                          <a:effectLst/>
                        </a:rPr>
                        <a:t>MQXFA06</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C65911"/>
                          </a:solidFill>
                          <a:effectLst/>
                        </a:rPr>
                        <a:t>20</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r>
                        <a:rPr lang="en-US" sz="1000" b="0" u="none" strike="noStrike">
                          <a:solidFill>
                            <a:srgbClr val="C65911"/>
                          </a:solidFill>
                          <a:effectLst/>
                        </a:rPr>
                        <a:t>Training at 4.5 K up to quench#12</a:t>
                      </a:r>
                      <a:endParaRPr lang="en-US" sz="1000" b="0" i="0" u="none" strike="noStrike">
                        <a:solidFill>
                          <a:srgbClr val="C65911"/>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240401897"/>
                  </a:ext>
                </a:extLst>
              </a:tr>
              <a:tr h="157320">
                <a:tc>
                  <a:txBody>
                    <a:bodyPr/>
                    <a:lstStyle/>
                    <a:p>
                      <a:pPr algn="ctr" fontAlgn="b"/>
                      <a:r>
                        <a:rPr lang="en-US" sz="1400" b="0" u="none" strike="noStrike">
                          <a:solidFill>
                            <a:srgbClr val="FF0000"/>
                          </a:solidFill>
                          <a:effectLst/>
                        </a:rPr>
                        <a:t>MQXFA07</a:t>
                      </a:r>
                      <a:endParaRPr lang="en-US" sz="1400" b="0" i="0" u="none" strike="noStrike">
                        <a:solidFill>
                          <a:srgbClr val="FF0000"/>
                        </a:solidFill>
                        <a:effectLst/>
                        <a:latin typeface="Calibri" panose="020F0502020204030204" pitchFamily="34" charset="0"/>
                      </a:endParaRPr>
                    </a:p>
                  </a:txBody>
                  <a:tcPr marL="7866" marR="7866" marT="7866" marB="0" anchor="b"/>
                </a:tc>
                <a:tc>
                  <a:txBody>
                    <a:bodyPr/>
                    <a:lstStyle/>
                    <a:p>
                      <a:r>
                        <a:rPr lang="en-US" sz="1400" b="0" u="none" strike="noStrike">
                          <a:solidFill>
                            <a:srgbClr val="FF0000"/>
                          </a:solidFill>
                          <a:effectLst/>
                        </a:rPr>
                        <a:t>14</a:t>
                      </a:r>
                      <a:endParaRPr lang="en-US"/>
                    </a:p>
                  </a:txBody>
                  <a:tcPr marL="7866" marR="7866" marT="7866" marB="0" anchor="b"/>
                </a:tc>
                <a:tc>
                  <a:txBody>
                    <a:bodyPr/>
                    <a:lstStyle/>
                    <a:p>
                      <a:pPr algn="ctr" fontAlgn="b"/>
                      <a:r>
                        <a:rPr lang="en-US" sz="1400" b="0" u="none" strike="noStrike">
                          <a:solidFill>
                            <a:srgbClr val="FF0000"/>
                          </a:solidFill>
                          <a:effectLst/>
                        </a:rPr>
                        <a:t>N/A</a:t>
                      </a:r>
                      <a:endParaRPr lang="en-US" sz="1400" b="0" i="0" u="none" strike="noStrike">
                        <a:solidFill>
                          <a:srgbClr val="FF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291383446"/>
                  </a:ext>
                </a:extLst>
              </a:tr>
              <a:tr h="157320">
                <a:tc>
                  <a:txBody>
                    <a:bodyPr/>
                    <a:lstStyle/>
                    <a:p>
                      <a:pPr algn="ctr" fontAlgn="b"/>
                      <a:r>
                        <a:rPr lang="en-US" sz="1400" b="0" u="none" strike="noStrike">
                          <a:solidFill>
                            <a:srgbClr val="000000"/>
                          </a:solidFill>
                          <a:effectLst/>
                        </a:rPr>
                        <a:t>MQXFA07b</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0</a:t>
                      </a:r>
                      <a:endParaRPr lang="en-US"/>
                    </a:p>
                  </a:txBody>
                  <a:tcPr marL="7866" marR="7866" marT="7866" marB="0" anchor="b"/>
                </a:tc>
                <a:tc>
                  <a:txBody>
                    <a:bodyPr/>
                    <a:lstStyle/>
                    <a:p>
                      <a:pPr algn="ctr" fontAlgn="b"/>
                      <a:r>
                        <a:rPr lang="en-US" sz="1400" b="0" u="none" strike="noStrike">
                          <a:solidFill>
                            <a:srgbClr val="000000"/>
                          </a:solidFill>
                          <a:effectLst/>
                        </a:rPr>
                        <a:t>1</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r>
                        <a:rPr lang="en-US" sz="1000" b="0" u="none" strike="noStrike">
                          <a:solidFill>
                            <a:srgbClr val="000000"/>
                          </a:solidFill>
                          <a:effectLst/>
                        </a:rPr>
                        <a:t>4 trips and 1 quench at 4.5 K in TC2</a:t>
                      </a:r>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1109773984"/>
                  </a:ext>
                </a:extLst>
              </a:tr>
              <a:tr h="157320">
                <a:tc>
                  <a:txBody>
                    <a:bodyPr/>
                    <a:lstStyle/>
                    <a:p>
                      <a:pPr algn="ctr" fontAlgn="b"/>
                      <a:r>
                        <a:rPr lang="en-US" sz="1400" b="0" u="none" strike="noStrike">
                          <a:solidFill>
                            <a:srgbClr val="FF0000"/>
                          </a:solidFill>
                          <a:effectLst/>
                        </a:rPr>
                        <a:t>MQXFA08</a:t>
                      </a:r>
                      <a:endParaRPr lang="en-US" sz="1400" b="0" i="0" u="none" strike="noStrike">
                        <a:solidFill>
                          <a:srgbClr val="FF0000"/>
                        </a:solidFill>
                        <a:effectLst/>
                        <a:latin typeface="Calibri" panose="020F0502020204030204" pitchFamily="34" charset="0"/>
                      </a:endParaRPr>
                    </a:p>
                  </a:txBody>
                  <a:tcPr marL="7866" marR="7866" marT="7866" marB="0" anchor="ctr"/>
                </a:tc>
                <a:tc>
                  <a:txBody>
                    <a:bodyPr/>
                    <a:lstStyle/>
                    <a:p>
                      <a:r>
                        <a:rPr lang="en-US" sz="1400" b="0" u="none" strike="noStrike">
                          <a:solidFill>
                            <a:srgbClr val="FF0000"/>
                          </a:solidFill>
                          <a:effectLst/>
                        </a:rPr>
                        <a:t>18</a:t>
                      </a:r>
                      <a:endParaRPr lang="en-US"/>
                    </a:p>
                  </a:txBody>
                  <a:tcPr marL="7866" marR="7866" marT="7866" marB="0" anchor="ctr"/>
                </a:tc>
                <a:tc>
                  <a:txBody>
                    <a:bodyPr/>
                    <a:lstStyle/>
                    <a:p>
                      <a:pPr algn="ctr" fontAlgn="b"/>
                      <a:r>
                        <a:rPr lang="en-US" sz="1400" b="0" u="none" strike="noStrike">
                          <a:solidFill>
                            <a:srgbClr val="FF0000"/>
                          </a:solidFill>
                          <a:effectLst/>
                        </a:rPr>
                        <a:t>5</a:t>
                      </a:r>
                      <a:endParaRPr lang="en-US" sz="1400" b="0" i="0" u="none" strike="noStrike">
                        <a:solidFill>
                          <a:srgbClr val="FF0000"/>
                        </a:solidFill>
                        <a:effectLst/>
                        <a:latin typeface="Calibri" panose="020F0502020204030204" pitchFamily="34" charset="0"/>
                      </a:endParaRPr>
                    </a:p>
                  </a:txBody>
                  <a:tcPr marL="7866" marR="7866" marT="7866" marB="0" anchor="ctr"/>
                </a:tc>
                <a:tc>
                  <a:txBody>
                    <a:bodyPr/>
                    <a:lstStyle/>
                    <a:p>
                      <a:pPr algn="l" fontAlgn="b"/>
                      <a:r>
                        <a:rPr lang="en-US" sz="1000" b="0" u="none" strike="noStrike">
                          <a:solidFill>
                            <a:srgbClr val="000000"/>
                          </a:solidFill>
                          <a:effectLst/>
                        </a:rPr>
                        <a:t>2 quenches in superconducting leads during TC1; issue with splice to top-head fixed before TC3</a:t>
                      </a:r>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4194596045"/>
                  </a:ext>
                </a:extLst>
              </a:tr>
              <a:tr h="157320">
                <a:tc>
                  <a:txBody>
                    <a:bodyPr/>
                    <a:lstStyle/>
                    <a:p>
                      <a:pPr algn="ctr" fontAlgn="b"/>
                      <a:r>
                        <a:rPr lang="en-US" sz="1400" b="0" u="none" strike="noStrike">
                          <a:solidFill>
                            <a:srgbClr val="000000"/>
                          </a:solidFill>
                          <a:effectLst/>
                        </a:rPr>
                        <a:t>MQXFA08b</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6</a:t>
                      </a:r>
                      <a:endParaRPr lang="en-US"/>
                    </a:p>
                  </a:txBody>
                  <a:tcPr marL="7866" marR="7866" marT="7866" marB="0" anchor="b"/>
                </a:tc>
                <a:tc>
                  <a:txBody>
                    <a:bodyPr/>
                    <a:lstStyle/>
                    <a:p>
                      <a:pPr algn="ctr" fontAlgn="b"/>
                      <a:r>
                        <a:rPr lang="en-US" sz="1400" b="0" u="none" strike="noStrike">
                          <a:solidFill>
                            <a:srgbClr val="000000"/>
                          </a:solidFill>
                          <a:effectLst/>
                        </a:rPr>
                        <a:t>2</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626761903"/>
                  </a:ext>
                </a:extLst>
              </a:tr>
              <a:tr h="157320">
                <a:tc>
                  <a:txBody>
                    <a:bodyPr/>
                    <a:lstStyle/>
                    <a:p>
                      <a:pPr algn="ctr" fontAlgn="b"/>
                      <a:r>
                        <a:rPr lang="en-US" sz="1400" b="0" u="none" strike="noStrike">
                          <a:solidFill>
                            <a:srgbClr val="000000"/>
                          </a:solidFill>
                          <a:effectLst/>
                        </a:rPr>
                        <a:t>MQXFA10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19</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1727570083"/>
                  </a:ext>
                </a:extLst>
              </a:tr>
              <a:tr h="157320">
                <a:tc>
                  <a:txBody>
                    <a:bodyPr/>
                    <a:lstStyle/>
                    <a:p>
                      <a:pPr algn="ctr" fontAlgn="b"/>
                      <a:r>
                        <a:rPr lang="en-US" sz="1400" b="0" u="none" strike="noStrike">
                          <a:solidFill>
                            <a:srgbClr val="000000"/>
                          </a:solidFill>
                          <a:effectLst/>
                        </a:rPr>
                        <a:t>MQXFA11</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14</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674152253"/>
                  </a:ext>
                </a:extLst>
              </a:tr>
              <a:tr h="157320">
                <a:tc>
                  <a:txBody>
                    <a:bodyPr/>
                    <a:lstStyle/>
                    <a:p>
                      <a:pPr algn="ctr" fontAlgn="b"/>
                      <a:r>
                        <a:rPr lang="en-US" sz="1400" b="0" u="none" strike="noStrike">
                          <a:solidFill>
                            <a:srgbClr val="FF0000"/>
                          </a:solidFill>
                          <a:effectLst/>
                        </a:rPr>
                        <a:t>MQXFA13</a:t>
                      </a:r>
                      <a:endParaRPr lang="en-US" sz="1400" b="0" i="0" u="none" strike="noStrike">
                        <a:solidFill>
                          <a:srgbClr val="FF0000"/>
                        </a:solidFill>
                        <a:effectLst/>
                        <a:latin typeface="Calibri" panose="020F0502020204030204" pitchFamily="34" charset="0"/>
                      </a:endParaRPr>
                    </a:p>
                  </a:txBody>
                  <a:tcPr marL="7866" marR="7866" marT="7866" marB="0" anchor="b"/>
                </a:tc>
                <a:tc>
                  <a:txBody>
                    <a:bodyPr/>
                    <a:lstStyle/>
                    <a:p>
                      <a:r>
                        <a:rPr lang="en-US" sz="1400" b="0" u="none" strike="noStrike">
                          <a:solidFill>
                            <a:srgbClr val="FF0000"/>
                          </a:solidFill>
                          <a:effectLst/>
                        </a:rPr>
                        <a:t>32</a:t>
                      </a:r>
                      <a:endParaRPr lang="en-US"/>
                    </a:p>
                  </a:txBody>
                  <a:tcPr marL="7866" marR="7866" marT="7866" marB="0" anchor="b"/>
                </a:tc>
                <a:tc>
                  <a:txBody>
                    <a:bodyPr/>
                    <a:lstStyle/>
                    <a:p>
                      <a:pPr algn="ctr" fontAlgn="b"/>
                      <a:r>
                        <a:rPr lang="en-US" sz="1400" b="0" u="none" strike="noStrike">
                          <a:solidFill>
                            <a:srgbClr val="FF0000"/>
                          </a:solidFill>
                          <a:effectLst/>
                        </a:rPr>
                        <a:t>N/A</a:t>
                      </a:r>
                      <a:endParaRPr lang="en-US" sz="1400" b="0" i="0" u="none" strike="noStrike">
                        <a:solidFill>
                          <a:srgbClr val="FF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567810545"/>
                  </a:ext>
                </a:extLst>
              </a:tr>
              <a:tr h="157320">
                <a:tc>
                  <a:txBody>
                    <a:bodyPr/>
                    <a:lstStyle/>
                    <a:p>
                      <a:pPr algn="ctr" fontAlgn="b"/>
                      <a:r>
                        <a:rPr lang="en-US" sz="1400" b="0" u="none" strike="noStrike">
                          <a:solidFill>
                            <a:srgbClr val="000000"/>
                          </a:solidFill>
                          <a:effectLst/>
                        </a:rPr>
                        <a:t>MQXFA13b</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16</a:t>
                      </a:r>
                      <a:endParaRPr lang="en-US"/>
                    </a:p>
                  </a:txBody>
                  <a:tcPr marL="7866" marR="7866" marT="7866" marB="0" anchor="b"/>
                </a:tc>
                <a:tc>
                  <a:txBody>
                    <a:bodyPr/>
                    <a:lstStyle/>
                    <a:p>
                      <a:pPr algn="ctr" fontAlgn="b"/>
                      <a:r>
                        <a:rPr lang="en-US" sz="1400" b="0" u="none" strike="noStrike">
                          <a:solidFill>
                            <a:srgbClr val="000000"/>
                          </a:solidFill>
                          <a:effectLst/>
                        </a:rPr>
                        <a:t>0</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r>
                        <a:rPr lang="en-US" sz="1000" b="0" u="none" strike="noStrike">
                          <a:solidFill>
                            <a:srgbClr val="000000"/>
                          </a:solidFill>
                          <a:effectLst/>
                        </a:rPr>
                        <a:t>1 trip</a:t>
                      </a:r>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562795216"/>
                  </a:ext>
                </a:extLst>
              </a:tr>
              <a:tr h="157320">
                <a:tc>
                  <a:txBody>
                    <a:bodyPr/>
                    <a:lstStyle/>
                    <a:p>
                      <a:pPr algn="ctr" fontAlgn="b"/>
                      <a:r>
                        <a:rPr lang="en-US" sz="1400" b="0" u="none" strike="noStrike">
                          <a:solidFill>
                            <a:srgbClr val="000000"/>
                          </a:solidFill>
                          <a:effectLst/>
                        </a:rPr>
                        <a:t>MQXFA14b</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5</a:t>
                      </a:r>
                      <a:endParaRPr lang="en-US"/>
                    </a:p>
                  </a:txBody>
                  <a:tcPr marL="7866" marR="7866" marT="7866" marB="0" anchor="b"/>
                </a:tc>
                <a:tc>
                  <a:txBody>
                    <a:bodyPr/>
                    <a:lstStyle/>
                    <a:p>
                      <a:pPr algn="ctr" fontAlgn="b"/>
                      <a:r>
                        <a:rPr lang="en-US" sz="1400" b="0" u="none" strike="noStrike">
                          <a:solidFill>
                            <a:srgbClr val="000000"/>
                          </a:solidFill>
                          <a:effectLst/>
                        </a:rPr>
                        <a:t>1</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839110525"/>
                  </a:ext>
                </a:extLst>
              </a:tr>
              <a:tr h="157320">
                <a:tc>
                  <a:txBody>
                    <a:bodyPr/>
                    <a:lstStyle/>
                    <a:p>
                      <a:pPr algn="ctr" fontAlgn="b"/>
                      <a:r>
                        <a:rPr lang="en-US" sz="1400" b="0" u="none" strike="noStrike">
                          <a:solidFill>
                            <a:srgbClr val="000000"/>
                          </a:solidFill>
                          <a:effectLst/>
                        </a:rPr>
                        <a:t>MQXFA15</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r>
                        <a:rPr lang="en-US" sz="1400" b="0" u="none" strike="noStrike">
                          <a:solidFill>
                            <a:srgbClr val="000000"/>
                          </a:solidFill>
                          <a:effectLst/>
                        </a:rPr>
                        <a:t>2</a:t>
                      </a:r>
                      <a:endParaRPr lang="en-US"/>
                    </a:p>
                  </a:txBody>
                  <a:tcPr marL="7866" marR="7866" marT="7866" marB="0" anchor="b"/>
                </a:tc>
                <a:tc>
                  <a:txBody>
                    <a:bodyPr/>
                    <a:lstStyle/>
                    <a:p>
                      <a:pPr algn="ctr" fontAlgn="b"/>
                      <a:r>
                        <a:rPr lang="en-US" sz="1400" b="0" u="none" strike="noStrike">
                          <a:solidFill>
                            <a:srgbClr val="000000"/>
                          </a:solidFill>
                          <a:effectLst/>
                        </a:rPr>
                        <a:t>1</a:t>
                      </a:r>
                      <a:endParaRPr lang="en-US" sz="1400" b="0" i="0" u="none" strike="noStrike">
                        <a:solidFill>
                          <a:srgbClr val="000000"/>
                        </a:solidFill>
                        <a:effectLst/>
                        <a:latin typeface="Calibri" panose="020F0502020204030204" pitchFamily="34" charset="0"/>
                      </a:endParaRPr>
                    </a:p>
                  </a:txBody>
                  <a:tcPr marL="7866" marR="7866" marT="7866" marB="0" anchor="b"/>
                </a:tc>
                <a:tc>
                  <a:txBody>
                    <a:bodyPr/>
                    <a:lstStyle/>
                    <a:p>
                      <a:pPr algn="l" fontAlgn="b"/>
                      <a:r>
                        <a:rPr lang="en-US" sz="1000" b="0" u="none" strike="noStrike">
                          <a:solidFill>
                            <a:srgbClr val="000000"/>
                          </a:solidFill>
                          <a:effectLst/>
                        </a:rPr>
                        <a:t>3 trips</a:t>
                      </a:r>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26665073"/>
                  </a:ext>
                </a:extLst>
              </a:tr>
              <a:tr h="157320">
                <a:tc>
                  <a:txBody>
                    <a:bodyPr/>
                    <a:lstStyle/>
                    <a:p>
                      <a:pPr algn="ctr" fontAlgn="b"/>
                      <a:r>
                        <a:rPr lang="en-US" sz="1400" b="0" u="none" strike="noStrike">
                          <a:solidFill>
                            <a:srgbClr val="FF0000"/>
                          </a:solidFill>
                          <a:effectLst/>
                        </a:rPr>
                        <a:t>MQXFA17</a:t>
                      </a:r>
                      <a:endParaRPr lang="en-US" sz="1400" b="0" i="0" u="none" strike="noStrike">
                        <a:solidFill>
                          <a:srgbClr val="FF0000"/>
                        </a:solidFill>
                        <a:effectLst/>
                        <a:latin typeface="Calibri" panose="020F0502020204030204" pitchFamily="34" charset="0"/>
                      </a:endParaRPr>
                    </a:p>
                  </a:txBody>
                  <a:tcPr marL="7866" marR="7866" marT="7866" marB="0" anchor="b"/>
                </a:tc>
                <a:tc>
                  <a:txBody>
                    <a:bodyPr/>
                    <a:lstStyle/>
                    <a:p>
                      <a:r>
                        <a:rPr lang="en-US" sz="1400" b="0" u="none" strike="noStrike">
                          <a:solidFill>
                            <a:srgbClr val="FF0000"/>
                          </a:solidFill>
                          <a:effectLst/>
                        </a:rPr>
                        <a:t>21</a:t>
                      </a:r>
                      <a:endParaRPr lang="en-US"/>
                    </a:p>
                  </a:txBody>
                  <a:tcPr marL="7866" marR="7866" marT="7866" marB="0" anchor="b"/>
                </a:tc>
                <a:tc>
                  <a:txBody>
                    <a:bodyPr/>
                    <a:lstStyle/>
                    <a:p>
                      <a:pPr algn="ctr" fontAlgn="b"/>
                      <a:r>
                        <a:rPr lang="en-US" sz="1400" b="0" u="none" strike="noStrike">
                          <a:solidFill>
                            <a:srgbClr val="FF0000"/>
                          </a:solidFill>
                          <a:effectLst/>
                        </a:rPr>
                        <a:t>N/A</a:t>
                      </a:r>
                      <a:endParaRPr lang="en-US" sz="1400" b="0" i="0" u="none" strike="noStrike">
                        <a:solidFill>
                          <a:srgbClr val="FF0000"/>
                        </a:solidFill>
                        <a:effectLst/>
                        <a:latin typeface="Calibri" panose="020F0502020204030204" pitchFamily="34" charset="0"/>
                      </a:endParaRPr>
                    </a:p>
                  </a:txBody>
                  <a:tcPr marL="7866" marR="7866" marT="7866" marB="0" anchor="b"/>
                </a:tc>
                <a:tc>
                  <a:txBody>
                    <a:bodyPr/>
                    <a:lstStyle/>
                    <a:p>
                      <a:pPr algn="l" fontAlgn="b"/>
                      <a:r>
                        <a:rPr lang="en-US" sz="1000" b="0" u="none" strike="noStrike">
                          <a:solidFill>
                            <a:srgbClr val="000000"/>
                          </a:solidFill>
                          <a:effectLst/>
                        </a:rPr>
                        <a:t>2 trips</a:t>
                      </a:r>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959255022"/>
                  </a:ext>
                </a:extLst>
              </a:tr>
              <a:tr h="407687">
                <a:tc gridSpan="3">
                  <a:txBody>
                    <a:bodyPr/>
                    <a:lstStyle/>
                    <a:p>
                      <a:pPr algn="ctr" fontAlgn="b"/>
                      <a:r>
                        <a:rPr lang="en-US" sz="1400" b="0" u="none" strike="noStrike">
                          <a:solidFill>
                            <a:srgbClr val="000000"/>
                          </a:solidFill>
                          <a:effectLst/>
                        </a:rPr>
                        <a:t>Summary w/o re-assemblies:</a:t>
                      </a:r>
                      <a:endParaRPr lang="en-US" sz="1400" b="0" i="0" u="none" strike="noStrike">
                        <a:solidFill>
                          <a:srgbClr val="000000"/>
                        </a:solidFill>
                        <a:effectLst/>
                        <a:latin typeface="Calibri" panose="020F0502020204030204" pitchFamily="34" charset="0"/>
                      </a:endParaRPr>
                    </a:p>
                  </a:txBody>
                  <a:tcPr marL="7866" marR="7866" marT="7866" marB="0" anchor="ct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7866" marR="7866" marT="7866" marB="0" anchor="ctr"/>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367201154"/>
                  </a:ext>
                </a:extLst>
              </a:tr>
              <a:tr h="157320">
                <a:tc>
                  <a:txBody>
                    <a:bodyPr/>
                    <a:lstStyle/>
                    <a:p>
                      <a:pPr algn="l" fontAlgn="b"/>
                      <a:r>
                        <a:rPr lang="en-US" sz="1400" b="0" u="none" strike="noStrike">
                          <a:solidFill>
                            <a:srgbClr val="000000"/>
                          </a:solidFill>
                          <a:effectLst/>
                        </a:rPr>
                        <a:t>TOTAL # of quenches</a:t>
                      </a:r>
                      <a:endParaRPr lang="en-US" sz="1400" b="0" i="0" u="none" strike="noStrike">
                        <a:solidFill>
                          <a:srgbClr val="000000"/>
                        </a:solidFill>
                        <a:effectLst/>
                        <a:latin typeface="Calibri" panose="020F0502020204030204" pitchFamily="34" charset="0"/>
                      </a:endParaRPr>
                    </a:p>
                  </a:txBody>
                  <a:tcPr marL="7866" marR="7866" marT="7866" marB="0" anchor="ctr"/>
                </a:tc>
                <a:tc>
                  <a:txBody>
                    <a:bodyPr/>
                    <a:lstStyle/>
                    <a:p>
                      <a:pPr algn="ctr" fontAlgn="b"/>
                      <a:r>
                        <a:rPr lang="en-US" sz="1400" b="0" u="none" strike="noStrike">
                          <a:solidFill>
                            <a:srgbClr val="000000"/>
                          </a:solidFill>
                          <a:effectLst/>
                        </a:rPr>
                        <a:t>169</a:t>
                      </a:r>
                      <a:endParaRPr lang="en-US" sz="1400" b="0" i="0" u="none" strike="noStrike">
                        <a:solidFill>
                          <a:srgbClr val="000000"/>
                        </a:solidFill>
                        <a:effectLst/>
                        <a:latin typeface="Calibri" panose="020F0502020204030204" pitchFamily="34" charset="0"/>
                      </a:endParaRPr>
                    </a:p>
                  </a:txBody>
                  <a:tcPr marL="7866" marR="7866" marT="7866" marB="0" anchor="ctr"/>
                </a:tc>
                <a:tc>
                  <a:txBody>
                    <a:bodyPr/>
                    <a:lstStyle/>
                    <a:p>
                      <a:pPr algn="ctr" fontAlgn="b"/>
                      <a:r>
                        <a:rPr lang="en-US" sz="1400" b="0" u="none" strike="noStrike">
                          <a:solidFill>
                            <a:srgbClr val="000000"/>
                          </a:solidFill>
                          <a:effectLst/>
                        </a:rPr>
                        <a:t>7</a:t>
                      </a:r>
                      <a:endParaRPr lang="en-US" sz="1400" b="0" i="0" u="none" strike="noStrike">
                        <a:solidFill>
                          <a:srgbClr val="000000"/>
                        </a:solidFill>
                        <a:effectLst/>
                        <a:latin typeface="Calibri" panose="020F0502020204030204" pitchFamily="34" charset="0"/>
                      </a:endParaRPr>
                    </a:p>
                  </a:txBody>
                  <a:tcPr marL="7866" marR="7866" marT="7866" marB="0" anchor="ctr"/>
                </a:tc>
                <a:tc>
                  <a:txBody>
                    <a:bodyPr/>
                    <a:lstStyle/>
                    <a:p>
                      <a:pPr algn="l" fontAlgn="b"/>
                      <a:r>
                        <a:rPr lang="en-US" sz="1000" b="0" i="0" u="none" strike="noStrike">
                          <a:solidFill>
                            <a:srgbClr val="000000"/>
                          </a:solidFill>
                          <a:effectLst/>
                          <a:latin typeface="Calibri" panose="020F0502020204030204" pitchFamily="34" charset="0"/>
                        </a:rPr>
                        <a:t>Min: 2</a:t>
                      </a:r>
                    </a:p>
                    <a:p>
                      <a:pPr algn="l" fontAlgn="b"/>
                      <a:r>
                        <a:rPr lang="en-US" sz="1000" b="0" i="0" u="none" strike="noStrike">
                          <a:solidFill>
                            <a:srgbClr val="000000"/>
                          </a:solidFill>
                          <a:effectLst/>
                          <a:latin typeface="Calibri" panose="020F0502020204030204" pitchFamily="34" charset="0"/>
                        </a:rPr>
                        <a:t>Max: 32</a:t>
                      </a:r>
                    </a:p>
                  </a:txBody>
                  <a:tcPr marL="7866" marR="7866" marT="7866" marB="0" anchor="ctr"/>
                </a:tc>
                <a:extLst>
                  <a:ext uri="{0D108BD9-81ED-4DB2-BD59-A6C34878D82A}">
                    <a16:rowId xmlns:a16="http://schemas.microsoft.com/office/drawing/2014/main" val="4203043765"/>
                  </a:ext>
                </a:extLst>
              </a:tr>
              <a:tr h="157320">
                <a:tc>
                  <a:txBody>
                    <a:bodyPr/>
                    <a:lstStyle/>
                    <a:p>
                      <a:pPr algn="l" fontAlgn="b"/>
                      <a:r>
                        <a:rPr lang="en-US" sz="1400" b="1" u="none" strike="noStrike">
                          <a:solidFill>
                            <a:srgbClr val="000000"/>
                          </a:solidFill>
                          <a:effectLst/>
                        </a:rPr>
                        <a:t>Average # of quenches/test</a:t>
                      </a:r>
                      <a:endParaRPr lang="en-US" sz="1400" b="1" i="0" u="none" strike="noStrike">
                        <a:solidFill>
                          <a:srgbClr val="000000"/>
                        </a:solidFill>
                        <a:effectLst/>
                        <a:latin typeface="Calibri" panose="020F0502020204030204" pitchFamily="34" charset="0"/>
                      </a:endParaRPr>
                    </a:p>
                  </a:txBody>
                  <a:tcPr marL="7866" marR="7866" marT="7866" marB="0" anchor="ctr"/>
                </a:tc>
                <a:tc>
                  <a:txBody>
                    <a:bodyPr/>
                    <a:lstStyle/>
                    <a:p>
                      <a:pPr algn="ctr" fontAlgn="b"/>
                      <a:r>
                        <a:rPr lang="en-US" sz="1400" b="1" u="none" strike="noStrike">
                          <a:solidFill>
                            <a:srgbClr val="000000"/>
                          </a:solidFill>
                          <a:effectLst/>
                        </a:rPr>
                        <a:t>14</a:t>
                      </a:r>
                      <a:endParaRPr lang="en-US" sz="1400" b="1" i="0" u="none" strike="noStrike">
                        <a:solidFill>
                          <a:srgbClr val="000000"/>
                        </a:solidFill>
                        <a:effectLst/>
                        <a:latin typeface="Calibri" panose="020F0502020204030204" pitchFamily="34" charset="0"/>
                      </a:endParaRPr>
                    </a:p>
                  </a:txBody>
                  <a:tcPr marL="7866" marR="7866" marT="7866" marB="0" anchor="ctr"/>
                </a:tc>
                <a:tc>
                  <a:txBody>
                    <a:bodyPr/>
                    <a:lstStyle/>
                    <a:p>
                      <a:pPr algn="ctr" fontAlgn="b"/>
                      <a:r>
                        <a:rPr lang="en-US" sz="1400" b="1" u="none" strike="noStrike">
                          <a:solidFill>
                            <a:srgbClr val="000000"/>
                          </a:solidFill>
                          <a:effectLst/>
                        </a:rPr>
                        <a:t>0.8</a:t>
                      </a:r>
                      <a:endParaRPr lang="en-US" sz="1400" b="1" i="0" u="none" strike="noStrike">
                        <a:solidFill>
                          <a:srgbClr val="000000"/>
                        </a:solidFill>
                        <a:effectLst/>
                        <a:latin typeface="Calibri" panose="020F0502020204030204" pitchFamily="34" charset="0"/>
                      </a:endParaRPr>
                    </a:p>
                  </a:txBody>
                  <a:tcPr marL="7866" marR="7866" marT="7866" marB="0" anchor="ctr"/>
                </a:tc>
                <a:tc>
                  <a:txBody>
                    <a:bodyPr/>
                    <a:lstStyle/>
                    <a:p>
                      <a:pPr algn="l" fontAlgn="b"/>
                      <a:endParaRPr lang="en-US" sz="1000" b="0" i="0" u="none" strike="noStrike">
                        <a:solidFill>
                          <a:srgbClr val="000000"/>
                        </a:solidFill>
                        <a:effectLst/>
                        <a:latin typeface="Calibri" panose="020F0502020204030204" pitchFamily="34" charset="0"/>
                      </a:endParaRPr>
                    </a:p>
                  </a:txBody>
                  <a:tcPr marL="7866" marR="7866" marT="7866" marB="0" anchor="ctr"/>
                </a:tc>
                <a:extLst>
                  <a:ext uri="{0D108BD9-81ED-4DB2-BD59-A6C34878D82A}">
                    <a16:rowId xmlns:a16="http://schemas.microsoft.com/office/drawing/2014/main" val="2727317626"/>
                  </a:ext>
                </a:extLst>
              </a:tr>
            </a:tbl>
          </a:graphicData>
        </a:graphic>
      </p:graphicFrame>
      <p:sp>
        <p:nvSpPr>
          <p:cNvPr id="8" name="TextBox 7">
            <a:extLst>
              <a:ext uri="{FF2B5EF4-FFF2-40B4-BE49-F238E27FC236}">
                <a16:creationId xmlns:a16="http://schemas.microsoft.com/office/drawing/2014/main" id="{A0FDB165-B3DE-0A21-0ED9-CEFB06A90189}"/>
              </a:ext>
            </a:extLst>
          </p:cNvPr>
          <p:cNvSpPr txBox="1"/>
          <p:nvPr/>
        </p:nvSpPr>
        <p:spPr>
          <a:xfrm>
            <a:off x="5868144" y="5612209"/>
            <a:ext cx="2949846" cy="1200329"/>
          </a:xfrm>
          <a:prstGeom prst="rect">
            <a:avLst/>
          </a:prstGeom>
          <a:solidFill>
            <a:srgbClr val="FFFF00"/>
          </a:solidFill>
          <a:ln>
            <a:solidFill>
              <a:schemeClr val="tx1"/>
            </a:solidFill>
          </a:ln>
        </p:spPr>
        <p:txBody>
          <a:bodyPr wrap="none" rtlCol="0">
            <a:spAutoFit/>
          </a:bodyPr>
          <a:lstStyle/>
          <a:p>
            <a:r>
              <a:rPr lang="en-US"/>
              <a:t>Average </a:t>
            </a:r>
            <a:r>
              <a:rPr lang="en-US" err="1"/>
              <a:t>Qh</a:t>
            </a:r>
            <a:r>
              <a:rPr lang="en-US"/>
              <a:t> Good: 	~10</a:t>
            </a:r>
          </a:p>
          <a:p>
            <a:endParaRPr lang="en-US"/>
          </a:p>
          <a:p>
            <a:r>
              <a:rPr lang="en-US"/>
              <a:t>Average </a:t>
            </a:r>
            <a:r>
              <a:rPr lang="en-US" err="1"/>
              <a:t>Qh</a:t>
            </a:r>
            <a:r>
              <a:rPr lang="en-US"/>
              <a:t> Bad:		~21</a:t>
            </a:r>
          </a:p>
          <a:p>
            <a:r>
              <a:rPr lang="en-US"/>
              <a:t>	</a:t>
            </a:r>
            <a:r>
              <a:rPr lang="en-US" sz="1600" i="1"/>
              <a:t>(?therapeutic obstinacy?)</a:t>
            </a:r>
          </a:p>
        </p:txBody>
      </p:sp>
    </p:spTree>
    <p:extLst>
      <p:ext uri="{BB962C8B-B14F-4D97-AF65-F5344CB8AC3E}">
        <p14:creationId xmlns:p14="http://schemas.microsoft.com/office/powerpoint/2010/main" val="1016175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DC0A-FFCF-4974-334B-B33396FB1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A0B19-F669-161C-BB43-0104B89D20D4}"/>
              </a:ext>
            </a:extLst>
          </p:cNvPr>
          <p:cNvSpPr>
            <a:spLocks noGrp="1"/>
          </p:cNvSpPr>
          <p:nvPr>
            <p:ph type="title"/>
          </p:nvPr>
        </p:nvSpPr>
        <p:spPr>
          <a:xfrm>
            <a:off x="612000" y="-27304"/>
            <a:ext cx="7920000" cy="720000"/>
          </a:xfrm>
        </p:spPr>
        <p:txBody>
          <a:bodyPr/>
          <a:lstStyle/>
          <a:p>
            <a:r>
              <a:rPr lang="en-US"/>
              <a:t>Magnet Vertical Test Decision (cont.)</a:t>
            </a:r>
          </a:p>
        </p:txBody>
      </p:sp>
      <p:sp>
        <p:nvSpPr>
          <p:cNvPr id="3" name="Content Placeholder 2">
            <a:extLst>
              <a:ext uri="{FF2B5EF4-FFF2-40B4-BE49-F238E27FC236}">
                <a16:creationId xmlns:a16="http://schemas.microsoft.com/office/drawing/2014/main" id="{334EC3F9-6E2B-888F-93F2-13841F9EDAF3}"/>
              </a:ext>
            </a:extLst>
          </p:cNvPr>
          <p:cNvSpPr>
            <a:spLocks noGrp="1"/>
          </p:cNvSpPr>
          <p:nvPr>
            <p:ph idx="1"/>
          </p:nvPr>
        </p:nvSpPr>
        <p:spPr>
          <a:xfrm>
            <a:off x="395536" y="1030644"/>
            <a:ext cx="4536504" cy="5710724"/>
          </a:xfrm>
        </p:spPr>
        <p:txBody>
          <a:bodyPr>
            <a:normAutofit/>
          </a:bodyPr>
          <a:lstStyle/>
          <a:p>
            <a:r>
              <a:rPr lang="en-US" sz="2000"/>
              <a:t>Decision: </a:t>
            </a:r>
            <a:r>
              <a:rPr lang="en-US" sz="2000" b="1" i="1"/>
              <a:t>Test all remaining MQXFA Magnets vertically through only TC1 and reduce number of magnetic measurements at BNL. Also avoid “therapeutic obstinacy”. </a:t>
            </a:r>
          </a:p>
          <a:p>
            <a:pPr lvl="1"/>
            <a:r>
              <a:rPr lang="en-US" sz="1800"/>
              <a:t>Pros: </a:t>
            </a:r>
          </a:p>
          <a:p>
            <a:pPr lvl="2"/>
            <a:r>
              <a:rPr lang="en-US" sz="1600"/>
              <a:t>Reduce considerably risks for LQXFA/B, eliminating the necessity to carry forward a cryomodule re-assembly in the baseline schedule</a:t>
            </a:r>
          </a:p>
          <a:p>
            <a:pPr lvl="2"/>
            <a:r>
              <a:rPr lang="en-US" sz="1600"/>
              <a:t>Reduces costs and anticipates schedule</a:t>
            </a:r>
          </a:p>
          <a:p>
            <a:pPr lvl="1"/>
            <a:r>
              <a:rPr lang="en-US" sz="1800"/>
              <a:t>Cons:</a:t>
            </a:r>
          </a:p>
          <a:p>
            <a:pPr lvl="2"/>
            <a:r>
              <a:rPr lang="en-US" sz="1600"/>
              <a:t>Training memory establishment delayed from Vertical Test to LQXFAB Horizontal Test </a:t>
            </a:r>
          </a:p>
          <a:p>
            <a:endParaRPr lang="en-US"/>
          </a:p>
          <a:p>
            <a:pPr lvl="1"/>
            <a:endParaRPr lang="en-US"/>
          </a:p>
        </p:txBody>
      </p:sp>
      <p:sp>
        <p:nvSpPr>
          <p:cNvPr id="4" name="Slide Number Placeholder 3">
            <a:extLst>
              <a:ext uri="{FF2B5EF4-FFF2-40B4-BE49-F238E27FC236}">
                <a16:creationId xmlns:a16="http://schemas.microsoft.com/office/drawing/2014/main" id="{3D8D4F0A-8F5B-1FE7-5852-6A46108165DD}"/>
              </a:ext>
            </a:extLst>
          </p:cNvPr>
          <p:cNvSpPr>
            <a:spLocks noGrp="1"/>
          </p:cNvSpPr>
          <p:nvPr>
            <p:ph type="sldNum" sz="quarter" idx="12"/>
          </p:nvPr>
        </p:nvSpPr>
        <p:spPr/>
        <p:txBody>
          <a:bodyPr/>
          <a:lstStyle/>
          <a:p>
            <a:fld id="{BFDCA1C4-9514-7B4F-976F-D92F7E296653}" type="slidenum">
              <a:rPr lang="fr-FR" smtClean="0">
                <a:solidFill>
                  <a:schemeClr val="bg1"/>
                </a:solidFill>
              </a:rPr>
              <a:pPr/>
              <a:t>18</a:t>
            </a:fld>
            <a:endParaRPr lang="fr-FR">
              <a:solidFill>
                <a:schemeClr val="bg1"/>
              </a:solidFill>
            </a:endParaRPr>
          </a:p>
        </p:txBody>
      </p:sp>
      <p:pic>
        <p:nvPicPr>
          <p:cNvPr id="6" name="Picture 5" descr="A screenshot of a computer&#10;&#10;Description automatically generated">
            <a:extLst>
              <a:ext uri="{FF2B5EF4-FFF2-40B4-BE49-F238E27FC236}">
                <a16:creationId xmlns:a16="http://schemas.microsoft.com/office/drawing/2014/main" id="{F3068946-FF2C-8F49-4631-85A51D572F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6056" y="692696"/>
            <a:ext cx="3840257" cy="5648438"/>
          </a:xfrm>
          <a:prstGeom prst="rect">
            <a:avLst/>
          </a:prstGeom>
          <a:ln>
            <a:solidFill>
              <a:schemeClr val="tx1"/>
            </a:solidFill>
          </a:ln>
        </p:spPr>
      </p:pic>
      <p:pic>
        <p:nvPicPr>
          <p:cNvPr id="7" name="Picture 6">
            <a:extLst>
              <a:ext uri="{FF2B5EF4-FFF2-40B4-BE49-F238E27FC236}">
                <a16:creationId xmlns:a16="http://schemas.microsoft.com/office/drawing/2014/main" id="{31D86C94-D296-BED0-92D2-19C2F2661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4" name="Footer Placeholder 2">
            <a:extLst>
              <a:ext uri="{FF2B5EF4-FFF2-40B4-BE49-F238E27FC236}">
                <a16:creationId xmlns:a16="http://schemas.microsoft.com/office/drawing/2014/main" id="{AF168CBE-92EC-9D8E-7450-9973757F74EE}"/>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382902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AA00-6F1D-413B-9D6F-426ADF870E8E}"/>
              </a:ext>
            </a:extLst>
          </p:cNvPr>
          <p:cNvSpPr>
            <a:spLocks noGrp="1"/>
          </p:cNvSpPr>
          <p:nvPr>
            <p:ph type="title"/>
          </p:nvPr>
        </p:nvSpPr>
        <p:spPr/>
        <p:txBody>
          <a:bodyPr/>
          <a:lstStyle/>
          <a:p>
            <a:r>
              <a:rPr lang="en-US"/>
              <a:t>Preliminary Impact Assessment of ROD</a:t>
            </a:r>
          </a:p>
        </p:txBody>
      </p:sp>
      <p:sp>
        <p:nvSpPr>
          <p:cNvPr id="5" name="Slide Number Placeholder 4">
            <a:extLst>
              <a:ext uri="{FF2B5EF4-FFF2-40B4-BE49-F238E27FC236}">
                <a16:creationId xmlns:a16="http://schemas.microsoft.com/office/drawing/2014/main" id="{36F96713-3E5D-01E2-01FF-8DBAE07E4AF7}"/>
              </a:ext>
            </a:extLst>
          </p:cNvPr>
          <p:cNvSpPr>
            <a:spLocks noGrp="1"/>
          </p:cNvSpPr>
          <p:nvPr>
            <p:ph type="sldNum" sz="quarter" idx="12"/>
          </p:nvPr>
        </p:nvSpPr>
        <p:spPr/>
        <p:txBody>
          <a:bodyPr/>
          <a:lstStyle/>
          <a:p>
            <a:fld id="{BFDCA1C4-9514-7B4F-976F-D92F7E296653}" type="slidenum">
              <a:rPr lang="fr-FR" smtClean="0">
                <a:solidFill>
                  <a:schemeClr val="bg1"/>
                </a:solidFill>
              </a:rPr>
              <a:pPr/>
              <a:t>19</a:t>
            </a:fld>
            <a:endParaRPr lang="fr-FR">
              <a:solidFill>
                <a:schemeClr val="bg1"/>
              </a:solidFill>
            </a:endParaRPr>
          </a:p>
        </p:txBody>
      </p:sp>
      <p:grpSp>
        <p:nvGrpSpPr>
          <p:cNvPr id="6" name="Group 5">
            <a:extLst>
              <a:ext uri="{FF2B5EF4-FFF2-40B4-BE49-F238E27FC236}">
                <a16:creationId xmlns:a16="http://schemas.microsoft.com/office/drawing/2014/main" id="{ECE21AF0-9484-36F6-70AE-9F988C69D66A}"/>
              </a:ext>
            </a:extLst>
          </p:cNvPr>
          <p:cNvGrpSpPr/>
          <p:nvPr/>
        </p:nvGrpSpPr>
        <p:grpSpPr>
          <a:xfrm>
            <a:off x="374904" y="1466287"/>
            <a:ext cx="8494776" cy="1581912"/>
            <a:chOff x="374904" y="1033271"/>
            <a:chExt cx="8494776" cy="1581912"/>
          </a:xfrm>
        </p:grpSpPr>
        <p:pic>
          <p:nvPicPr>
            <p:cNvPr id="7" name="Picture 6">
              <a:extLst>
                <a:ext uri="{FF2B5EF4-FFF2-40B4-BE49-F238E27FC236}">
                  <a16:creationId xmlns:a16="http://schemas.microsoft.com/office/drawing/2014/main" id="{47A1D4D7-3194-523F-0FC4-A8F4626BC6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4904" y="1033271"/>
              <a:ext cx="8494776" cy="1581912"/>
            </a:xfrm>
            <a:prstGeom prst="rect">
              <a:avLst/>
            </a:prstGeom>
            <a:ln>
              <a:solidFill>
                <a:schemeClr val="tx1"/>
              </a:solidFill>
            </a:ln>
          </p:spPr>
        </p:pic>
        <p:sp>
          <p:nvSpPr>
            <p:cNvPr id="8" name="TextBox 7">
              <a:extLst>
                <a:ext uri="{FF2B5EF4-FFF2-40B4-BE49-F238E27FC236}">
                  <a16:creationId xmlns:a16="http://schemas.microsoft.com/office/drawing/2014/main" id="{C0FA5B9D-883B-ED9F-C82E-160F2E70AD54}"/>
                </a:ext>
              </a:extLst>
            </p:cNvPr>
            <p:cNvSpPr txBox="1"/>
            <p:nvPr/>
          </p:nvSpPr>
          <p:spPr>
            <a:xfrm>
              <a:off x="6840363" y="1329353"/>
              <a:ext cx="1790875" cy="492443"/>
            </a:xfrm>
            <a:prstGeom prst="rect">
              <a:avLst/>
            </a:prstGeom>
            <a:solidFill>
              <a:srgbClr val="FFFF00"/>
            </a:solidFill>
            <a:ln>
              <a:solidFill>
                <a:schemeClr val="tx1"/>
              </a:solidFill>
            </a:ln>
          </p:spPr>
          <p:txBody>
            <a:bodyPr wrap="none" rtlCol="0">
              <a:spAutoFit/>
            </a:bodyPr>
            <a:lstStyle/>
            <a:p>
              <a:r>
                <a:rPr lang="en-US" sz="1600"/>
                <a:t>Present Baseline </a:t>
              </a:r>
            </a:p>
            <a:p>
              <a:r>
                <a:rPr lang="en-US" sz="1000" i="1"/>
                <a:t>(with magnet failures)</a:t>
              </a:r>
            </a:p>
          </p:txBody>
        </p:sp>
      </p:grpSp>
      <p:grpSp>
        <p:nvGrpSpPr>
          <p:cNvPr id="9" name="Group 8">
            <a:extLst>
              <a:ext uri="{FF2B5EF4-FFF2-40B4-BE49-F238E27FC236}">
                <a16:creationId xmlns:a16="http://schemas.microsoft.com/office/drawing/2014/main" id="{E526DB39-48E4-BB6B-850A-1C30AFA9627B}"/>
              </a:ext>
            </a:extLst>
          </p:cNvPr>
          <p:cNvGrpSpPr/>
          <p:nvPr/>
        </p:nvGrpSpPr>
        <p:grpSpPr>
          <a:xfrm>
            <a:off x="374904" y="3257536"/>
            <a:ext cx="8494776" cy="1179576"/>
            <a:chOff x="374904" y="2824520"/>
            <a:chExt cx="8494776" cy="1179576"/>
          </a:xfrm>
        </p:grpSpPr>
        <p:pic>
          <p:nvPicPr>
            <p:cNvPr id="10" name="Picture 9">
              <a:extLst>
                <a:ext uri="{FF2B5EF4-FFF2-40B4-BE49-F238E27FC236}">
                  <a16:creationId xmlns:a16="http://schemas.microsoft.com/office/drawing/2014/main" id="{02CD70A6-2406-091F-50D7-A1D8F3C11A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904" y="2824520"/>
              <a:ext cx="8494776" cy="1179576"/>
            </a:xfrm>
            <a:prstGeom prst="rect">
              <a:avLst/>
            </a:prstGeom>
            <a:ln>
              <a:solidFill>
                <a:schemeClr val="tx1"/>
              </a:solidFill>
            </a:ln>
          </p:spPr>
        </p:pic>
        <p:sp>
          <p:nvSpPr>
            <p:cNvPr id="11" name="TextBox 10">
              <a:extLst>
                <a:ext uri="{FF2B5EF4-FFF2-40B4-BE49-F238E27FC236}">
                  <a16:creationId xmlns:a16="http://schemas.microsoft.com/office/drawing/2014/main" id="{656F0043-9A29-BFC8-325A-749854C6D9F2}"/>
                </a:ext>
              </a:extLst>
            </p:cNvPr>
            <p:cNvSpPr txBox="1"/>
            <p:nvPr/>
          </p:nvSpPr>
          <p:spPr>
            <a:xfrm>
              <a:off x="6840363" y="2916233"/>
              <a:ext cx="1939955" cy="584775"/>
            </a:xfrm>
            <a:prstGeom prst="rect">
              <a:avLst/>
            </a:prstGeom>
            <a:solidFill>
              <a:srgbClr val="FFFF00"/>
            </a:solidFill>
            <a:ln>
              <a:solidFill>
                <a:schemeClr val="tx1"/>
              </a:solidFill>
            </a:ln>
          </p:spPr>
          <p:txBody>
            <a:bodyPr wrap="none" rtlCol="0">
              <a:spAutoFit/>
            </a:bodyPr>
            <a:lstStyle/>
            <a:p>
              <a:r>
                <a:rPr lang="en-US" sz="1600"/>
                <a:t>Plan with 1TC and</a:t>
              </a:r>
            </a:p>
            <a:p>
              <a:r>
                <a:rPr lang="en-US" sz="1600"/>
                <a:t>04-06-08 at CERN</a:t>
              </a:r>
            </a:p>
          </p:txBody>
        </p:sp>
      </p:grpSp>
      <p:sp>
        <p:nvSpPr>
          <p:cNvPr id="12" name="Footer Placeholder 2">
            <a:extLst>
              <a:ext uri="{FF2B5EF4-FFF2-40B4-BE49-F238E27FC236}">
                <a16:creationId xmlns:a16="http://schemas.microsoft.com/office/drawing/2014/main" id="{E188F463-FB73-7F79-BC32-873F3B2AF752}"/>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pic>
        <p:nvPicPr>
          <p:cNvPr id="13" name="Picture 12">
            <a:extLst>
              <a:ext uri="{FF2B5EF4-FFF2-40B4-BE49-F238E27FC236}">
                <a16:creationId xmlns:a16="http://schemas.microsoft.com/office/drawing/2014/main" id="{7AED1E67-F0C1-F875-71F7-D8890169CD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413976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44704"/>
            <a:ext cx="7920000" cy="720000"/>
          </a:xfrm>
        </p:spPr>
        <p:txBody>
          <a:bodyPr/>
          <a:lstStyle/>
          <a:p>
            <a:r>
              <a:rPr lang="en-US" sz="3200"/>
              <a:t>Plans for Today</a:t>
            </a:r>
            <a:endParaRPr lang="en-US" sz="3200" i="1"/>
          </a:p>
        </p:txBody>
      </p:sp>
      <p:sp>
        <p:nvSpPr>
          <p:cNvPr id="3" name="Content Placeholder 2"/>
          <p:cNvSpPr>
            <a:spLocks noGrp="1"/>
          </p:cNvSpPr>
          <p:nvPr>
            <p:ph idx="1"/>
          </p:nvPr>
        </p:nvSpPr>
        <p:spPr>
          <a:xfrm>
            <a:off x="467545" y="764704"/>
            <a:ext cx="8219255" cy="5448196"/>
          </a:xfrm>
          <a:solidFill>
            <a:schemeClr val="bg1"/>
          </a:solidFill>
        </p:spPr>
        <p:txBody>
          <a:bodyPr>
            <a:normAutofit/>
          </a:bodyPr>
          <a:lstStyle/>
          <a:p>
            <a:r>
              <a:rPr lang="en-US">
                <a:solidFill>
                  <a:schemeClr val="tx1"/>
                </a:solidFill>
              </a:rPr>
              <a:t>AUP Status – Apollinari/</a:t>
            </a:r>
            <a:r>
              <a:rPr lang="en-US" err="1">
                <a:solidFill>
                  <a:schemeClr val="tx1"/>
                </a:solidFill>
              </a:rPr>
              <a:t>Sabbi</a:t>
            </a:r>
            <a:r>
              <a:rPr lang="en-US">
                <a:solidFill>
                  <a:schemeClr val="tx1"/>
                </a:solidFill>
              </a:rPr>
              <a:t>/Lombardo</a:t>
            </a:r>
          </a:p>
          <a:p>
            <a:pPr lvl="1"/>
            <a:r>
              <a:rPr lang="en-US">
                <a:solidFill>
                  <a:schemeClr val="tx1"/>
                </a:solidFill>
              </a:rPr>
              <a:t>Funding</a:t>
            </a:r>
            <a:endParaRPr lang="en-US" i="1">
              <a:solidFill>
                <a:schemeClr val="tx1"/>
              </a:solidFill>
            </a:endParaRPr>
          </a:p>
          <a:p>
            <a:pPr lvl="1"/>
            <a:r>
              <a:rPr lang="en-US" err="1">
                <a:solidFill>
                  <a:schemeClr val="tx1"/>
                </a:solidFill>
              </a:rPr>
              <a:t>HiLumi</a:t>
            </a:r>
            <a:r>
              <a:rPr lang="en-US">
                <a:solidFill>
                  <a:schemeClr val="tx1"/>
                </a:solidFill>
              </a:rPr>
              <a:t> Collaboration Meeting </a:t>
            </a:r>
          </a:p>
          <a:p>
            <a:pPr lvl="1"/>
            <a:r>
              <a:rPr lang="en-US">
                <a:solidFill>
                  <a:schemeClr val="tx1"/>
                </a:solidFill>
              </a:rPr>
              <a:t>Technical Performance on 302.3 and 302.4</a:t>
            </a:r>
          </a:p>
          <a:p>
            <a:r>
              <a:rPr lang="en-US">
                <a:solidFill>
                  <a:schemeClr val="tx1"/>
                </a:solidFill>
              </a:rPr>
              <a:t>Status of 302.2 – </a:t>
            </a:r>
            <a:r>
              <a:rPr lang="en-US" err="1">
                <a:solidFill>
                  <a:schemeClr val="tx1"/>
                </a:solidFill>
              </a:rPr>
              <a:t>Baldini</a:t>
            </a:r>
            <a:r>
              <a:rPr lang="en-US">
                <a:solidFill>
                  <a:schemeClr val="tx1"/>
                </a:solidFill>
              </a:rPr>
              <a:t>/Ambrosio</a:t>
            </a:r>
          </a:p>
          <a:p>
            <a:pPr marL="457200" lvl="1" indent="0">
              <a:buNone/>
            </a:pPr>
            <a:endParaRPr lang="en-US">
              <a:solidFill>
                <a:schemeClr val="tx1"/>
              </a:solidFill>
            </a:endParaRPr>
          </a:p>
          <a:p>
            <a:pPr marL="457200" lvl="1" indent="0">
              <a:buNone/>
            </a:pPr>
            <a:endParaRPr lang="en-US">
              <a:solidFill>
                <a:schemeClr val="tx1"/>
              </a:solidFill>
            </a:endParaRPr>
          </a:p>
          <a:p>
            <a:pPr marL="0" indent="0">
              <a:buNone/>
            </a:pPr>
            <a:endParaRPr lang="en-US">
              <a:solidFill>
                <a:schemeClr val="tx1"/>
              </a:solidFill>
            </a:endParaRPr>
          </a:p>
          <a:p>
            <a:r>
              <a:rPr lang="en-US">
                <a:solidFill>
                  <a:schemeClr val="tx1"/>
                </a:solidFill>
              </a:rPr>
              <a:t>Next PMG:</a:t>
            </a:r>
          </a:p>
          <a:p>
            <a:pPr lvl="1"/>
            <a:r>
              <a:rPr lang="en-US">
                <a:solidFill>
                  <a:schemeClr val="tx1"/>
                </a:solidFill>
              </a:rPr>
              <a:t>Planned for Tue. Nov 19</a:t>
            </a:r>
            <a:r>
              <a:rPr lang="en-US" baseline="30000">
                <a:solidFill>
                  <a:schemeClr val="tx1"/>
                </a:solidFill>
              </a:rPr>
              <a:t>th</a:t>
            </a:r>
            <a:r>
              <a:rPr lang="en-US">
                <a:solidFill>
                  <a:schemeClr val="tx1"/>
                </a:solidFill>
              </a:rPr>
              <a:t>  </a:t>
            </a:r>
          </a:p>
          <a:p>
            <a:pPr marL="914400" lvl="2" indent="0">
              <a:buNone/>
            </a:pPr>
            <a:endParaRPr lang="en-US">
              <a:solidFill>
                <a:schemeClr val="tx1"/>
              </a:solidFill>
            </a:endParaRPr>
          </a:p>
          <a:p>
            <a:pPr marL="0" indent="0">
              <a:buNone/>
            </a:pPr>
            <a:endParaRPr lang="en-US"/>
          </a:p>
          <a:p>
            <a:pPr marL="0" indent="0">
              <a:buNone/>
            </a:pPr>
            <a:endParaRPr lang="en-US"/>
          </a:p>
          <a:p>
            <a:endParaRPr lang="en-US"/>
          </a:p>
        </p:txBody>
      </p:sp>
      <p:sp>
        <p:nvSpPr>
          <p:cNvPr id="7" name="Slide Number Placeholder 6"/>
          <p:cNvSpPr>
            <a:spLocks noGrp="1"/>
          </p:cNvSpPr>
          <p:nvPr>
            <p:ph type="sldNum" sz="quarter" idx="12"/>
          </p:nvPr>
        </p:nvSpPr>
        <p:spPr>
          <a:ln>
            <a:noFill/>
          </a:ln>
        </p:spPr>
        <p:txBody>
          <a:bodyPr/>
          <a:lstStyle/>
          <a:p>
            <a:fld id="{BFDCA1C4-9514-7B4F-976F-D92F7E296653}" type="slidenum">
              <a:rPr lang="fr-FR" smtClean="0">
                <a:solidFill>
                  <a:schemeClr val="bg1"/>
                </a:solidFill>
              </a:rPr>
              <a:pPr/>
              <a:t>2</a:t>
            </a:fld>
            <a:endParaRPr lang="fr-FR">
              <a:solidFill>
                <a:schemeClr val="bg1"/>
              </a:solidFill>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9" name="Footer Placeholder 2">
            <a:extLst>
              <a:ext uri="{FF2B5EF4-FFF2-40B4-BE49-F238E27FC236}">
                <a16:creationId xmlns:a16="http://schemas.microsoft.com/office/drawing/2014/main" id="{1C25ED92-6801-914F-A8A2-28FEBB1F68B7}"/>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3970472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672057-3150-4D42-83CA-1FA9EC0CF6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6" name="Content Placeholder 2">
            <a:extLst>
              <a:ext uri="{FF2B5EF4-FFF2-40B4-BE49-F238E27FC236}">
                <a16:creationId xmlns:a16="http://schemas.microsoft.com/office/drawing/2014/main" id="{0E2EBC4B-DC0A-4298-ABE0-88FA362C96C7}"/>
              </a:ext>
            </a:extLst>
          </p:cNvPr>
          <p:cNvSpPr txBox="1">
            <a:spLocks/>
          </p:cNvSpPr>
          <p:nvPr/>
        </p:nvSpPr>
        <p:spPr>
          <a:xfrm>
            <a:off x="322356" y="1916832"/>
            <a:ext cx="8499288" cy="4799518"/>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chemeClr val="tx1">
                    <a:lumMod val="75000"/>
                    <a:lumOff val="25000"/>
                  </a:schemeClr>
                </a:solidFill>
              </a:rPr>
              <a:t>Aug 2024 Status (</a:t>
            </a:r>
            <a:r>
              <a:rPr lang="en-US" sz="2600" i="1" u="sng" dirty="0">
                <a:solidFill>
                  <a:schemeClr val="tx1">
                    <a:lumMod val="75000"/>
                    <a:lumOff val="25000"/>
                  </a:schemeClr>
                </a:solidFill>
              </a:rPr>
              <a:t>after </a:t>
            </a:r>
            <a:r>
              <a:rPr lang="en-US" sz="2600" i="1" u="sng" dirty="0" err="1">
                <a:solidFill>
                  <a:schemeClr val="tx1">
                    <a:lumMod val="75000"/>
                    <a:lumOff val="25000"/>
                  </a:schemeClr>
                </a:solidFill>
              </a:rPr>
              <a:t>Rebaseline</a:t>
            </a:r>
            <a:r>
              <a:rPr lang="en-US" sz="2600" dirty="0">
                <a:solidFill>
                  <a:schemeClr val="tx1">
                    <a:lumMod val="75000"/>
                    <a:lumOff val="25000"/>
                  </a:schemeClr>
                </a:solidFill>
              </a:rPr>
              <a:t>): </a:t>
            </a:r>
          </a:p>
          <a:p>
            <a:pPr lvl="1"/>
            <a:r>
              <a:rPr lang="en-US" sz="2200" dirty="0">
                <a:solidFill>
                  <a:schemeClr val="tx1">
                    <a:lumMod val="75000"/>
                    <a:lumOff val="25000"/>
                  </a:schemeClr>
                </a:solidFill>
              </a:rPr>
              <a:t>SPI = 0.99, CPI = 0.99</a:t>
            </a:r>
          </a:p>
          <a:p>
            <a:r>
              <a:rPr lang="en-US" sz="2600" dirty="0">
                <a:solidFill>
                  <a:schemeClr val="tx1">
                    <a:lumMod val="75000"/>
                    <a:lumOff val="25000"/>
                  </a:schemeClr>
                </a:solidFill>
              </a:rPr>
              <a:t>Total Project Cost (TPC): $266.0M</a:t>
            </a:r>
          </a:p>
          <a:p>
            <a:r>
              <a:rPr lang="en-US" sz="2600" dirty="0">
                <a:solidFill>
                  <a:schemeClr val="tx1">
                    <a:lumMod val="75000"/>
                    <a:lumOff val="25000"/>
                  </a:schemeClr>
                </a:solidFill>
              </a:rPr>
              <a:t>Budget At Completion (BAC): $239.4M</a:t>
            </a:r>
          </a:p>
          <a:p>
            <a:r>
              <a:rPr lang="en-US" sz="2600" dirty="0">
                <a:solidFill>
                  <a:schemeClr val="tx1">
                    <a:lumMod val="75000"/>
                    <a:lumOff val="25000"/>
                  </a:schemeClr>
                </a:solidFill>
              </a:rPr>
              <a:t>Estimate at Completion (EAC): $246.2M</a:t>
            </a:r>
          </a:p>
          <a:p>
            <a:r>
              <a:rPr lang="en-US" sz="2600" dirty="0">
                <a:solidFill>
                  <a:schemeClr val="tx1">
                    <a:lumMod val="75000"/>
                    <a:lumOff val="25000"/>
                  </a:schemeClr>
                </a:solidFill>
              </a:rPr>
              <a:t>ETC</a:t>
            </a:r>
            <a:r>
              <a:rPr lang="en-US" sz="2600" baseline="-25000" dirty="0">
                <a:solidFill>
                  <a:schemeClr val="tx1">
                    <a:lumMod val="75000"/>
                    <a:lumOff val="25000"/>
                  </a:schemeClr>
                </a:solidFill>
              </a:rPr>
              <a:t>EAC</a:t>
            </a:r>
            <a:r>
              <a:rPr lang="en-US" sz="2600" dirty="0">
                <a:solidFill>
                  <a:schemeClr val="tx1">
                    <a:lumMod val="75000"/>
                    <a:lumOff val="25000"/>
                  </a:schemeClr>
                </a:solidFill>
              </a:rPr>
              <a:t> (EAC-ACWP): $46.8M</a:t>
            </a:r>
          </a:p>
          <a:p>
            <a:r>
              <a:rPr lang="en-US" sz="2600" dirty="0" err="1">
                <a:solidFill>
                  <a:schemeClr val="tx1">
                    <a:lumMod val="75000"/>
                    <a:lumOff val="25000"/>
                  </a:schemeClr>
                </a:solidFill>
              </a:rPr>
              <a:t>Contingency</a:t>
            </a:r>
            <a:r>
              <a:rPr lang="en-US" sz="2600" baseline="-25000" dirty="0" err="1">
                <a:solidFill>
                  <a:schemeClr val="tx1">
                    <a:lumMod val="75000"/>
                    <a:lumOff val="25000"/>
                  </a:schemeClr>
                </a:solidFill>
              </a:rPr>
              <a:t>EAC</a:t>
            </a:r>
            <a:r>
              <a:rPr lang="en-US" sz="2600" dirty="0">
                <a:solidFill>
                  <a:schemeClr val="tx1">
                    <a:lumMod val="75000"/>
                    <a:lumOff val="25000"/>
                  </a:schemeClr>
                </a:solidFill>
              </a:rPr>
              <a:t> (TPC – EAC): $19.7M</a:t>
            </a:r>
          </a:p>
          <a:p>
            <a:r>
              <a:rPr lang="en-US" sz="2600" dirty="0">
                <a:solidFill>
                  <a:schemeClr val="tx1">
                    <a:lumMod val="75000"/>
                    <a:lumOff val="25000"/>
                  </a:schemeClr>
                </a:solidFill>
              </a:rPr>
              <a:t>% Spent: 81.0% </a:t>
            </a:r>
            <a:r>
              <a:rPr lang="en-US" sz="2600" i="1" dirty="0">
                <a:solidFill>
                  <a:schemeClr val="tx1">
                    <a:lumMod val="75000"/>
                    <a:lumOff val="25000"/>
                  </a:schemeClr>
                </a:solidFill>
              </a:rPr>
              <a:t>	</a:t>
            </a:r>
          </a:p>
          <a:p>
            <a:r>
              <a:rPr lang="en-US" sz="2600" b="1" i="1" dirty="0">
                <a:solidFill>
                  <a:schemeClr val="tx1">
                    <a:lumMod val="75000"/>
                    <a:lumOff val="25000"/>
                  </a:schemeClr>
                </a:solidFill>
              </a:rPr>
              <a:t>Aug. ‘24 Risks C.L. Coverage:		~80%</a:t>
            </a:r>
          </a:p>
          <a:p>
            <a:r>
              <a:rPr lang="en-US" sz="2600" dirty="0">
                <a:solidFill>
                  <a:schemeClr val="tx1">
                    <a:lumMod val="75000"/>
                    <a:lumOff val="25000"/>
                  </a:schemeClr>
                </a:solidFill>
              </a:rPr>
              <a:t>Contingency as % work-to-go: </a:t>
            </a:r>
            <a:r>
              <a:rPr lang="en-US" sz="2600" dirty="0">
                <a:solidFill>
                  <a:schemeClr val="tx1">
                    <a:lumMod val="85000"/>
                    <a:lumOff val="15000"/>
                  </a:schemeClr>
                </a:solidFill>
              </a:rPr>
              <a:t>	</a:t>
            </a:r>
            <a:r>
              <a:rPr lang="en-US" sz="2600" dirty="0">
                <a:solidFill>
                  <a:schemeClr val="tx1">
                    <a:lumMod val="65000"/>
                    <a:lumOff val="35000"/>
                  </a:schemeClr>
                </a:solidFill>
              </a:rPr>
              <a:t>56.9% (on BAC)</a:t>
            </a:r>
          </a:p>
          <a:p>
            <a:pPr marL="0" indent="0">
              <a:buNone/>
            </a:pPr>
            <a:r>
              <a:rPr lang="en-US" sz="2600" dirty="0">
                <a:solidFill>
                  <a:schemeClr val="tx1">
                    <a:lumMod val="65000"/>
                    <a:lumOff val="35000"/>
                  </a:schemeClr>
                </a:solidFill>
              </a:rPr>
              <a:t>											42.2% (on EAC)</a:t>
            </a:r>
          </a:p>
          <a:p>
            <a:endParaRPr lang="en-US" sz="1900" dirty="0">
              <a:solidFill>
                <a:schemeClr val="tx1">
                  <a:lumMod val="65000"/>
                  <a:lumOff val="35000"/>
                </a:schemeClr>
              </a:solidFill>
            </a:endParaRPr>
          </a:p>
          <a:p>
            <a:pPr marL="0" indent="0">
              <a:buNone/>
            </a:pPr>
            <a:endParaRPr lang="en-US" sz="2600" b="1" dirty="0">
              <a:solidFill>
                <a:srgbClr val="FF0000"/>
              </a:solidFill>
            </a:endParaRPr>
          </a:p>
        </p:txBody>
      </p:sp>
      <p:sp>
        <p:nvSpPr>
          <p:cNvPr id="2" name="Title 1">
            <a:extLst>
              <a:ext uri="{FF2B5EF4-FFF2-40B4-BE49-F238E27FC236}">
                <a16:creationId xmlns:a16="http://schemas.microsoft.com/office/drawing/2014/main" id="{50AC2EC1-4EC7-B445-B404-ACC8BFCC3A2C}"/>
              </a:ext>
            </a:extLst>
          </p:cNvPr>
          <p:cNvSpPr>
            <a:spLocks noGrp="1"/>
          </p:cNvSpPr>
          <p:nvPr>
            <p:ph type="title"/>
          </p:nvPr>
        </p:nvSpPr>
        <p:spPr>
          <a:xfrm>
            <a:off x="1259632" y="-27384"/>
            <a:ext cx="7454904" cy="720000"/>
          </a:xfrm>
        </p:spPr>
        <p:txBody>
          <a:bodyPr/>
          <a:lstStyle/>
          <a:p>
            <a:r>
              <a:rPr lang="en-US"/>
              <a:t>Cost Performance Report (Aug 2024)</a:t>
            </a:r>
          </a:p>
        </p:txBody>
      </p:sp>
      <p:sp>
        <p:nvSpPr>
          <p:cNvPr id="3" name="Slide Number Placeholder 2">
            <a:extLst>
              <a:ext uri="{FF2B5EF4-FFF2-40B4-BE49-F238E27FC236}">
                <a16:creationId xmlns:a16="http://schemas.microsoft.com/office/drawing/2014/main" id="{F496B81F-32EF-40AA-A588-40A2B68F6610}"/>
              </a:ext>
            </a:extLst>
          </p:cNvPr>
          <p:cNvSpPr>
            <a:spLocks noGrp="1"/>
          </p:cNvSpPr>
          <p:nvPr>
            <p:ph type="sldNum" sz="quarter" idx="12"/>
          </p:nvPr>
        </p:nvSpPr>
        <p:spPr/>
        <p:txBody>
          <a:bodyPr/>
          <a:lstStyle/>
          <a:p>
            <a:fld id="{BFDCA1C4-9514-7B4F-976F-D92F7E296653}" type="slidenum">
              <a:rPr lang="fr-FR" smtClean="0">
                <a:solidFill>
                  <a:schemeClr val="bg1"/>
                </a:solidFill>
              </a:rPr>
              <a:pPr/>
              <a:t>20</a:t>
            </a:fld>
            <a:endParaRPr lang="fr-FR">
              <a:solidFill>
                <a:schemeClr val="bg1"/>
              </a:solidFill>
            </a:endParaRPr>
          </a:p>
        </p:txBody>
      </p:sp>
      <p:sp>
        <p:nvSpPr>
          <p:cNvPr id="13" name="Rounded Rectangle 12">
            <a:extLst>
              <a:ext uri="{FF2B5EF4-FFF2-40B4-BE49-F238E27FC236}">
                <a16:creationId xmlns:a16="http://schemas.microsoft.com/office/drawing/2014/main" id="{19630D00-FDE6-8844-BDDD-4393475CBA8E}"/>
              </a:ext>
            </a:extLst>
          </p:cNvPr>
          <p:cNvSpPr/>
          <p:nvPr/>
        </p:nvSpPr>
        <p:spPr>
          <a:xfrm>
            <a:off x="5292080" y="5685660"/>
            <a:ext cx="2520280" cy="91169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a:extLst>
              <a:ext uri="{FF2B5EF4-FFF2-40B4-BE49-F238E27FC236}">
                <a16:creationId xmlns:a16="http://schemas.microsoft.com/office/drawing/2014/main" id="{9209F6F2-842A-2C12-A228-E4D0F1BFDC83}"/>
              </a:ext>
            </a:extLst>
          </p:cNvPr>
          <p:cNvPicPr>
            <a:picLocks noChangeAspect="1"/>
          </p:cNvPicPr>
          <p:nvPr/>
        </p:nvPicPr>
        <p:blipFill rotWithShape="1">
          <a:blip r:embed="rId3"/>
          <a:srcRect l="7096" t="54054" r="30838" b="30864"/>
          <a:stretch/>
        </p:blipFill>
        <p:spPr>
          <a:xfrm>
            <a:off x="630936" y="620688"/>
            <a:ext cx="7827264" cy="1188720"/>
          </a:xfrm>
          <a:prstGeom prst="rect">
            <a:avLst/>
          </a:prstGeom>
          <a:ln>
            <a:solidFill>
              <a:schemeClr val="tx1"/>
            </a:solidFill>
          </a:ln>
        </p:spPr>
      </p:pic>
    </p:spTree>
    <p:extLst>
      <p:ext uri="{BB962C8B-B14F-4D97-AF65-F5344CB8AC3E}">
        <p14:creationId xmlns:p14="http://schemas.microsoft.com/office/powerpoint/2010/main" val="306923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FA27-D70C-63AE-1F63-58B6BD29F280}"/>
              </a:ext>
            </a:extLst>
          </p:cNvPr>
          <p:cNvSpPr>
            <a:spLocks noGrp="1"/>
          </p:cNvSpPr>
          <p:nvPr>
            <p:ph type="title"/>
          </p:nvPr>
        </p:nvSpPr>
        <p:spPr>
          <a:xfrm>
            <a:off x="529248" y="44623"/>
            <a:ext cx="8579256" cy="923571"/>
          </a:xfrm>
        </p:spPr>
        <p:txBody>
          <a:bodyPr/>
          <a:lstStyle/>
          <a:p>
            <a:r>
              <a:rPr lang="en-US"/>
              <a:t>CPI and SPI Historical Performance</a:t>
            </a:r>
          </a:p>
        </p:txBody>
      </p:sp>
      <p:sp>
        <p:nvSpPr>
          <p:cNvPr id="5" name="Slide Number Placeholder 4">
            <a:extLst>
              <a:ext uri="{FF2B5EF4-FFF2-40B4-BE49-F238E27FC236}">
                <a16:creationId xmlns:a16="http://schemas.microsoft.com/office/drawing/2014/main" id="{0CD3716F-669D-B11C-88C8-A144CD0DD321}"/>
              </a:ext>
            </a:extLst>
          </p:cNvPr>
          <p:cNvSpPr>
            <a:spLocks noGrp="1"/>
          </p:cNvSpPr>
          <p:nvPr>
            <p:ph type="sldNum" sz="quarter" idx="12"/>
          </p:nvPr>
        </p:nvSpPr>
        <p:spPr/>
        <p:txBody>
          <a:bodyPr/>
          <a:lstStyle/>
          <a:p>
            <a:fld id="{BFDCA1C4-9514-7B4F-976F-D92F7E296653}" type="slidenum">
              <a:rPr lang="fr-FR" smtClean="0">
                <a:solidFill>
                  <a:schemeClr val="bg1"/>
                </a:solidFill>
              </a:rPr>
              <a:pPr/>
              <a:t>21</a:t>
            </a:fld>
            <a:endParaRPr lang="fr-FR">
              <a:solidFill>
                <a:schemeClr val="bg1"/>
              </a:solidFill>
            </a:endParaRPr>
          </a:p>
        </p:txBody>
      </p:sp>
      <p:pic>
        <p:nvPicPr>
          <p:cNvPr id="8" name="Picture 7">
            <a:extLst>
              <a:ext uri="{FF2B5EF4-FFF2-40B4-BE49-F238E27FC236}">
                <a16:creationId xmlns:a16="http://schemas.microsoft.com/office/drawing/2014/main" id="{FD8F858E-57CC-E1DD-22B2-3B7AB50A05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3" name="Content Placeholder 2">
            <a:extLst>
              <a:ext uri="{FF2B5EF4-FFF2-40B4-BE49-F238E27FC236}">
                <a16:creationId xmlns:a16="http://schemas.microsoft.com/office/drawing/2014/main" id="{66F0DF89-AC85-9A96-EE4D-1E26A71AB973}"/>
              </a:ext>
            </a:extLst>
          </p:cNvPr>
          <p:cNvSpPr>
            <a:spLocks noGrp="1"/>
          </p:cNvSpPr>
          <p:nvPr>
            <p:ph idx="1"/>
          </p:nvPr>
        </p:nvSpPr>
        <p:spPr>
          <a:xfrm>
            <a:off x="719572" y="3605627"/>
            <a:ext cx="7848872" cy="1596629"/>
          </a:xfrm>
          <a:solidFill>
            <a:schemeClr val="bg1"/>
          </a:solidFill>
        </p:spPr>
        <p:txBody>
          <a:bodyPr>
            <a:normAutofit/>
          </a:bodyPr>
          <a:lstStyle/>
          <a:p>
            <a:r>
              <a:rPr lang="en-US"/>
              <a:t>For several CAs, SPI and CPI performance can be clouded by large portion of effort completed.</a:t>
            </a:r>
          </a:p>
          <a:p>
            <a:pPr lvl="1"/>
            <a:r>
              <a:rPr lang="en-US"/>
              <a:t>CPI/SPI from </a:t>
            </a:r>
            <a:r>
              <a:rPr lang="en-US" i="1" err="1"/>
              <a:t>Rebaseline</a:t>
            </a:r>
            <a:r>
              <a:rPr lang="en-US"/>
              <a:t> (Mar. ‘23) plotted as well</a:t>
            </a:r>
          </a:p>
          <a:p>
            <a:pPr marL="457200" lvl="1" indent="0">
              <a:buNone/>
            </a:pPr>
            <a:endParaRPr lang="en-US"/>
          </a:p>
        </p:txBody>
      </p:sp>
      <p:pic>
        <p:nvPicPr>
          <p:cNvPr id="9" name="Picture 8" descr="A screenshot of a computer&#10;&#10;Description automatically generated">
            <a:extLst>
              <a:ext uri="{FF2B5EF4-FFF2-40B4-BE49-F238E27FC236}">
                <a16:creationId xmlns:a16="http://schemas.microsoft.com/office/drawing/2014/main" id="{337BDD03-CC67-517F-6034-4741750AA273}"/>
              </a:ext>
            </a:extLst>
          </p:cNvPr>
          <p:cNvPicPr>
            <a:picLocks noChangeAspect="1"/>
          </p:cNvPicPr>
          <p:nvPr/>
        </p:nvPicPr>
        <p:blipFill rotWithShape="1">
          <a:blip r:embed="rId3"/>
          <a:srcRect l="19918" t="27441" r="47256" b="39688"/>
          <a:stretch/>
        </p:blipFill>
        <p:spPr>
          <a:xfrm>
            <a:off x="4627454" y="905586"/>
            <a:ext cx="4032504" cy="2523744"/>
          </a:xfrm>
          <a:prstGeom prst="rect">
            <a:avLst/>
          </a:prstGeom>
          <a:ln>
            <a:solidFill>
              <a:schemeClr val="tx1"/>
            </a:solidFill>
          </a:ln>
        </p:spPr>
      </p:pic>
      <p:pic>
        <p:nvPicPr>
          <p:cNvPr id="12" name="Picture 11" descr="A screenshot of a computer&#10;&#10;Description automatically generated">
            <a:extLst>
              <a:ext uri="{FF2B5EF4-FFF2-40B4-BE49-F238E27FC236}">
                <a16:creationId xmlns:a16="http://schemas.microsoft.com/office/drawing/2014/main" id="{3727E6A9-D237-9885-C1A7-B32C601DF0BD}"/>
              </a:ext>
            </a:extLst>
          </p:cNvPr>
          <p:cNvPicPr>
            <a:picLocks noChangeAspect="1"/>
          </p:cNvPicPr>
          <p:nvPr/>
        </p:nvPicPr>
        <p:blipFill rotWithShape="1">
          <a:blip r:embed="rId4"/>
          <a:srcRect l="23167" t="25310" r="44006" b="41822"/>
          <a:stretch/>
        </p:blipFill>
        <p:spPr>
          <a:xfrm>
            <a:off x="323528" y="905586"/>
            <a:ext cx="4032314" cy="2523414"/>
          </a:xfrm>
          <a:prstGeom prst="rect">
            <a:avLst/>
          </a:prstGeom>
          <a:ln>
            <a:solidFill>
              <a:schemeClr val="tx1"/>
            </a:solidFill>
          </a:ln>
        </p:spPr>
      </p:pic>
      <p:sp>
        <p:nvSpPr>
          <p:cNvPr id="14" name="Footer Placeholder 2">
            <a:extLst>
              <a:ext uri="{FF2B5EF4-FFF2-40B4-BE49-F238E27FC236}">
                <a16:creationId xmlns:a16="http://schemas.microsoft.com/office/drawing/2014/main" id="{026DEEAA-2901-CA46-F008-2694077547FD}"/>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4110913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3002A41-D7BB-AD6B-9871-FA6715E2B962}"/>
              </a:ext>
            </a:extLst>
          </p:cNvPr>
          <p:cNvGraphicFramePr>
            <a:graphicFrameLocks noGrp="1"/>
          </p:cNvGraphicFramePr>
          <p:nvPr>
            <p:ph idx="1"/>
            <p:extLst>
              <p:ext uri="{D42A27DB-BD31-4B8C-83A1-F6EECF244321}">
                <p14:modId xmlns:p14="http://schemas.microsoft.com/office/powerpoint/2010/main" val="789117661"/>
              </p:ext>
            </p:extLst>
          </p:nvPr>
        </p:nvGraphicFramePr>
        <p:xfrm>
          <a:off x="499314" y="1284567"/>
          <a:ext cx="8195344" cy="1752600"/>
        </p:xfrm>
        <a:graphic>
          <a:graphicData uri="http://schemas.openxmlformats.org/drawingml/2006/table">
            <a:tbl>
              <a:tblPr firstRow="1" bandRow="1">
                <a:tableStyleId>{5C22544A-7EE6-4342-B048-85BDC9FD1C3A}</a:tableStyleId>
              </a:tblPr>
              <a:tblGrid>
                <a:gridCol w="1031792">
                  <a:extLst>
                    <a:ext uri="{9D8B030D-6E8A-4147-A177-3AD203B41FA5}">
                      <a16:colId xmlns:a16="http://schemas.microsoft.com/office/drawing/2014/main" val="3530940897"/>
                    </a:ext>
                  </a:extLst>
                </a:gridCol>
                <a:gridCol w="4848952">
                  <a:extLst>
                    <a:ext uri="{9D8B030D-6E8A-4147-A177-3AD203B41FA5}">
                      <a16:colId xmlns:a16="http://schemas.microsoft.com/office/drawing/2014/main" val="1792853312"/>
                    </a:ext>
                  </a:extLst>
                </a:gridCol>
                <a:gridCol w="1234482">
                  <a:extLst>
                    <a:ext uri="{9D8B030D-6E8A-4147-A177-3AD203B41FA5}">
                      <a16:colId xmlns:a16="http://schemas.microsoft.com/office/drawing/2014/main" val="2750998835"/>
                    </a:ext>
                  </a:extLst>
                </a:gridCol>
                <a:gridCol w="1080118">
                  <a:extLst>
                    <a:ext uri="{9D8B030D-6E8A-4147-A177-3AD203B41FA5}">
                      <a16:colId xmlns:a16="http://schemas.microsoft.com/office/drawing/2014/main" val="235328590"/>
                    </a:ext>
                  </a:extLst>
                </a:gridCol>
              </a:tblGrid>
              <a:tr h="370840">
                <a:tc>
                  <a:txBody>
                    <a:bodyPr/>
                    <a:lstStyle/>
                    <a:p>
                      <a:pPr algn="ctr"/>
                      <a:r>
                        <a:rPr lang="en-US" dirty="0"/>
                        <a:t>BCR #</a:t>
                      </a:r>
                    </a:p>
                  </a:txBody>
                  <a:tcPr/>
                </a:tc>
                <a:tc>
                  <a:txBody>
                    <a:bodyPr/>
                    <a:lstStyle/>
                    <a:p>
                      <a:pPr algn="ctr"/>
                      <a:r>
                        <a:rPr lang="en-US" dirty="0"/>
                        <a:t>Description</a:t>
                      </a:r>
                    </a:p>
                  </a:txBody>
                  <a:tcPr/>
                </a:tc>
                <a:tc>
                  <a:txBody>
                    <a:bodyPr/>
                    <a:lstStyle/>
                    <a:p>
                      <a:pPr algn="ctr"/>
                      <a:r>
                        <a:rPr lang="en-US" dirty="0"/>
                        <a:t>Cost ($k)</a:t>
                      </a:r>
                    </a:p>
                  </a:txBody>
                  <a:tcPr/>
                </a:tc>
                <a:tc>
                  <a:txBody>
                    <a:bodyPr/>
                    <a:lstStyle/>
                    <a:p>
                      <a:pPr algn="ctr"/>
                      <a:r>
                        <a:rPr lang="en-US" dirty="0"/>
                        <a:t>Sch. (days)</a:t>
                      </a:r>
                    </a:p>
                  </a:txBody>
                  <a:tcPr/>
                </a:tc>
                <a:extLst>
                  <a:ext uri="{0D108BD9-81ED-4DB2-BD59-A6C34878D82A}">
                    <a16:rowId xmlns:a16="http://schemas.microsoft.com/office/drawing/2014/main" val="3549602018"/>
                  </a:ext>
                </a:extLst>
              </a:tr>
              <a:tr h="370840">
                <a:tc>
                  <a:txBody>
                    <a:bodyPr/>
                    <a:lstStyle/>
                    <a:p>
                      <a:pPr algn="ctr"/>
                      <a:r>
                        <a:rPr lang="en-US" dirty="0"/>
                        <a:t>368</a:t>
                      </a:r>
                    </a:p>
                  </a:txBody>
                  <a:tcPr/>
                </a:tc>
                <a:tc>
                  <a:txBody>
                    <a:bodyPr/>
                    <a:lstStyle/>
                    <a:p>
                      <a:r>
                        <a:rPr lang="en-US" sz="1800" kern="1200" dirty="0">
                          <a:solidFill>
                            <a:schemeClr val="dk1"/>
                          </a:solidFill>
                          <a:effectLst/>
                          <a:latin typeface="+mn-lt"/>
                          <a:ea typeface="+mn-ea"/>
                          <a:cs typeface="+mn-cs"/>
                        </a:rPr>
                        <a:t>Update on CM/CA Labor Hours</a:t>
                      </a:r>
                    </a:p>
                  </a:txBody>
                  <a:tcPr/>
                </a:tc>
                <a:tc>
                  <a:txBody>
                    <a:bodyPr/>
                    <a:lstStyle/>
                    <a:p>
                      <a:pPr algn="ctr"/>
                      <a:r>
                        <a:rPr lang="en-US" dirty="0">
                          <a:solidFill>
                            <a:srgbClr val="FF0000"/>
                          </a:solidFill>
                        </a:rPr>
                        <a:t>831k</a:t>
                      </a:r>
                    </a:p>
                  </a:txBody>
                  <a:tcPr/>
                </a:tc>
                <a:tc>
                  <a:txBody>
                    <a:bodyPr/>
                    <a:lstStyle/>
                    <a:p>
                      <a:pPr algn="ctr"/>
                      <a:r>
                        <a:rPr lang="en-US" dirty="0">
                          <a:solidFill>
                            <a:srgbClr val="FF0000"/>
                          </a:solidFill>
                        </a:rPr>
                        <a:t>0</a:t>
                      </a:r>
                    </a:p>
                  </a:txBody>
                  <a:tcPr/>
                </a:tc>
                <a:extLst>
                  <a:ext uri="{0D108BD9-81ED-4DB2-BD59-A6C34878D82A}">
                    <a16:rowId xmlns:a16="http://schemas.microsoft.com/office/drawing/2014/main" val="302803267"/>
                  </a:ext>
                </a:extLst>
              </a:tr>
              <a:tr h="370840">
                <a:tc>
                  <a:txBody>
                    <a:bodyPr/>
                    <a:lstStyle/>
                    <a:p>
                      <a:pPr algn="ctr"/>
                      <a:r>
                        <a:rPr lang="en-US" dirty="0"/>
                        <a:t>366</a:t>
                      </a:r>
                    </a:p>
                  </a:txBody>
                  <a:tcPr/>
                </a:tc>
                <a:tc>
                  <a:txBody>
                    <a:bodyPr/>
                    <a:lstStyle/>
                    <a:p>
                      <a:r>
                        <a:rPr lang="en-US" sz="1800" kern="1200" dirty="0">
                          <a:solidFill>
                            <a:schemeClr val="dk1"/>
                          </a:solidFill>
                          <a:effectLst/>
                          <a:latin typeface="+mn-lt"/>
                          <a:ea typeface="+mn-ea"/>
                          <a:cs typeface="+mn-cs"/>
                        </a:rPr>
                        <a:t>Added one coil to maintain yield assumption</a:t>
                      </a:r>
                      <a:endParaRPr lang="en-US" b="0" dirty="0"/>
                    </a:p>
                  </a:txBody>
                  <a:tcPr/>
                </a:tc>
                <a:tc>
                  <a:txBody>
                    <a:bodyPr/>
                    <a:lstStyle/>
                    <a:p>
                      <a:pPr algn="ctr"/>
                      <a:r>
                        <a:rPr lang="en-US" dirty="0">
                          <a:solidFill>
                            <a:srgbClr val="FF0000"/>
                          </a:solidFill>
                        </a:rPr>
                        <a:t>192k</a:t>
                      </a:r>
                    </a:p>
                  </a:txBody>
                  <a:tcPr/>
                </a:tc>
                <a:tc>
                  <a:txBody>
                    <a:bodyPr/>
                    <a:lstStyle/>
                    <a:p>
                      <a:pPr algn="ctr"/>
                      <a:r>
                        <a:rPr lang="en-US" dirty="0">
                          <a:solidFill>
                            <a:srgbClr val="FF0000"/>
                          </a:solidFill>
                        </a:rPr>
                        <a:t>0</a:t>
                      </a:r>
                    </a:p>
                  </a:txBody>
                  <a:tcPr/>
                </a:tc>
                <a:extLst>
                  <a:ext uri="{0D108BD9-81ED-4DB2-BD59-A6C34878D82A}">
                    <a16:rowId xmlns:a16="http://schemas.microsoft.com/office/drawing/2014/main" val="571237539"/>
                  </a:ext>
                </a:extLst>
              </a:tr>
              <a:tr h="370840">
                <a:tc>
                  <a:txBody>
                    <a:bodyPr/>
                    <a:lstStyle/>
                    <a:p>
                      <a:pPr algn="ctr"/>
                      <a:r>
                        <a:rPr lang="en-US" dirty="0"/>
                        <a:t>342</a:t>
                      </a:r>
                    </a:p>
                  </a:txBody>
                  <a:tcPr/>
                </a:tc>
                <a:tc>
                  <a:txBody>
                    <a:bodyPr/>
                    <a:lstStyle/>
                    <a:p>
                      <a:r>
                        <a:rPr lang="en-US" b="0" dirty="0"/>
                        <a:t>PO for RFD Magnetic Shield and He Jackets</a:t>
                      </a:r>
                    </a:p>
                  </a:txBody>
                  <a:tcPr/>
                </a:tc>
                <a:tc>
                  <a:txBody>
                    <a:bodyPr/>
                    <a:lstStyle/>
                    <a:p>
                      <a:pPr algn="ctr"/>
                      <a:r>
                        <a:rPr lang="en-US" dirty="0">
                          <a:solidFill>
                            <a:srgbClr val="FF0000"/>
                          </a:solidFill>
                        </a:rPr>
                        <a:t>-890k</a:t>
                      </a:r>
                    </a:p>
                  </a:txBody>
                  <a:tcPr/>
                </a:tc>
                <a:tc>
                  <a:txBody>
                    <a:bodyPr/>
                    <a:lstStyle/>
                    <a:p>
                      <a:pPr algn="ctr"/>
                      <a:r>
                        <a:rPr lang="en-US" dirty="0">
                          <a:solidFill>
                            <a:srgbClr val="FF0000"/>
                          </a:solidFill>
                        </a:rPr>
                        <a:t>0</a:t>
                      </a:r>
                    </a:p>
                  </a:txBody>
                  <a:tcPr/>
                </a:tc>
                <a:extLst>
                  <a:ext uri="{0D108BD9-81ED-4DB2-BD59-A6C34878D82A}">
                    <a16:rowId xmlns:a16="http://schemas.microsoft.com/office/drawing/2014/main" val="2444351391"/>
                  </a:ext>
                </a:extLst>
              </a:tr>
            </a:tbl>
          </a:graphicData>
        </a:graphic>
      </p:graphicFrame>
      <p:sp>
        <p:nvSpPr>
          <p:cNvPr id="5" name="Slide Number Placeholder 4">
            <a:extLst>
              <a:ext uri="{FF2B5EF4-FFF2-40B4-BE49-F238E27FC236}">
                <a16:creationId xmlns:a16="http://schemas.microsoft.com/office/drawing/2014/main" id="{EEC4ACA3-1068-2472-150E-9F918795BCCA}"/>
              </a:ext>
            </a:extLst>
          </p:cNvPr>
          <p:cNvSpPr>
            <a:spLocks noGrp="1"/>
          </p:cNvSpPr>
          <p:nvPr>
            <p:ph type="sldNum" sz="quarter" idx="12"/>
          </p:nvPr>
        </p:nvSpPr>
        <p:spPr/>
        <p:txBody>
          <a:bodyPr/>
          <a:lstStyle/>
          <a:p>
            <a:fld id="{BFDCA1C4-9514-7B4F-976F-D92F7E296653}" type="slidenum">
              <a:rPr lang="fr-FR" smtClean="0">
                <a:solidFill>
                  <a:schemeClr val="bg1"/>
                </a:solidFill>
              </a:rPr>
              <a:pPr/>
              <a:t>22</a:t>
            </a:fld>
            <a:endParaRPr lang="fr-FR" dirty="0">
              <a:solidFill>
                <a:schemeClr val="bg1"/>
              </a:solidFill>
            </a:endParaRPr>
          </a:p>
        </p:txBody>
      </p:sp>
      <p:pic>
        <p:nvPicPr>
          <p:cNvPr id="7" name="Picture 6">
            <a:extLst>
              <a:ext uri="{FF2B5EF4-FFF2-40B4-BE49-F238E27FC236}">
                <a16:creationId xmlns:a16="http://schemas.microsoft.com/office/drawing/2014/main" id="{84F0E613-F29C-C059-42D6-294972A9D9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3" name="TextBox 2">
            <a:extLst>
              <a:ext uri="{FF2B5EF4-FFF2-40B4-BE49-F238E27FC236}">
                <a16:creationId xmlns:a16="http://schemas.microsoft.com/office/drawing/2014/main" id="{9006BD74-745A-512F-D372-1F39B821E100}"/>
              </a:ext>
            </a:extLst>
          </p:cNvPr>
          <p:cNvSpPr txBox="1"/>
          <p:nvPr/>
        </p:nvSpPr>
        <p:spPr>
          <a:xfrm>
            <a:off x="637761" y="3681096"/>
            <a:ext cx="791844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Manual Adjustment (~4.8M$ in Aug. ‘24) includes:</a:t>
            </a:r>
          </a:p>
          <a:p>
            <a:pPr marL="742950" lvl="1" indent="-285750">
              <a:buFont typeface="Arial" panose="020B0604020202020204" pitchFamily="34" charset="0"/>
              <a:buChar char="•"/>
            </a:pPr>
            <a:r>
              <a:rPr lang="en-US" dirty="0"/>
              <a:t>~989k$ for Horizontal Testing adjustments in CA03-10 </a:t>
            </a:r>
          </a:p>
          <a:p>
            <a:pPr marL="742950" lvl="1" indent="-285750">
              <a:buFont typeface="Arial" panose="020B0604020202020204" pitchFamily="34" charset="0"/>
              <a:buChar char="•"/>
            </a:pPr>
            <a:r>
              <a:rPr lang="en-US" dirty="0"/>
              <a:t>~700k$ for LOE adjustments from difference between PMB and working Schedule</a:t>
            </a:r>
          </a:p>
          <a:p>
            <a:pPr marL="742950" lvl="1" indent="-285750">
              <a:buFont typeface="Arial" panose="020B0604020202020204" pitchFamily="34" charset="0"/>
              <a:buChar char="•"/>
            </a:pPr>
            <a:r>
              <a:rPr lang="en-US" dirty="0"/>
              <a:t>~352k$ for rework one additional magnet to maintain yield assumptions</a:t>
            </a:r>
          </a:p>
          <a:p>
            <a:pPr marL="742950" lvl="1" indent="-285750">
              <a:buFont typeface="Arial" panose="020B0604020202020204" pitchFamily="34" charset="0"/>
              <a:buChar char="•"/>
            </a:pPr>
            <a:r>
              <a:rPr lang="en-US" dirty="0"/>
              <a:t>~908k$ Vertical Test to maintain yield assumptions</a:t>
            </a:r>
          </a:p>
        </p:txBody>
      </p:sp>
      <p:sp>
        <p:nvSpPr>
          <p:cNvPr id="12" name="Title 1">
            <a:extLst>
              <a:ext uri="{FF2B5EF4-FFF2-40B4-BE49-F238E27FC236}">
                <a16:creationId xmlns:a16="http://schemas.microsoft.com/office/drawing/2014/main" id="{4AB2677F-B877-794E-D21A-DCA0B0C70365}"/>
              </a:ext>
            </a:extLst>
          </p:cNvPr>
          <p:cNvSpPr>
            <a:spLocks noGrp="1"/>
          </p:cNvSpPr>
          <p:nvPr>
            <p:ph type="title"/>
          </p:nvPr>
        </p:nvSpPr>
        <p:spPr>
          <a:xfrm>
            <a:off x="766800" y="188720"/>
            <a:ext cx="7920000" cy="720000"/>
          </a:xfrm>
        </p:spPr>
        <p:txBody>
          <a:bodyPr/>
          <a:lstStyle/>
          <a:p>
            <a:r>
              <a:rPr lang="en-US" dirty="0"/>
              <a:t>BCRs approved/considered in Aug-Sep. 2024 CCBs</a:t>
            </a:r>
          </a:p>
        </p:txBody>
      </p:sp>
      <p:sp>
        <p:nvSpPr>
          <p:cNvPr id="8" name="Footer Placeholder 2">
            <a:extLst>
              <a:ext uri="{FF2B5EF4-FFF2-40B4-BE49-F238E27FC236}">
                <a16:creationId xmlns:a16="http://schemas.microsoft.com/office/drawing/2014/main" id="{AB1B9C70-EC61-4259-CBB8-0ECE0460CC44}"/>
              </a:ext>
            </a:extLst>
          </p:cNvPr>
          <p:cNvSpPr>
            <a:spLocks noGrp="1"/>
          </p:cNvSpPr>
          <p:nvPr>
            <p:ph type="ftr" sz="quarter" idx="11"/>
          </p:nvPr>
        </p:nvSpPr>
        <p:spPr>
          <a:xfrm>
            <a:off x="1916577" y="6356350"/>
            <a:ext cx="6627000" cy="360000"/>
          </a:xfrm>
        </p:spPr>
        <p:txBody>
          <a:bodyPr/>
          <a:lstStyle/>
          <a:p>
            <a:r>
              <a:rPr lang="en-US" noProof="0" dirty="0"/>
              <a:t>PMG Meeting 10/15/2024</a:t>
            </a:r>
            <a:endParaRPr lang="en-GB" noProof="0" dirty="0"/>
          </a:p>
        </p:txBody>
      </p:sp>
    </p:spTree>
    <p:extLst>
      <p:ext uri="{BB962C8B-B14F-4D97-AF65-F5344CB8AC3E}">
        <p14:creationId xmlns:p14="http://schemas.microsoft.com/office/powerpoint/2010/main" val="2138463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1EF5-B529-B2E5-8097-403C37DED535}"/>
              </a:ext>
            </a:extLst>
          </p:cNvPr>
          <p:cNvSpPr>
            <a:spLocks noGrp="1"/>
          </p:cNvSpPr>
          <p:nvPr>
            <p:ph type="title"/>
          </p:nvPr>
        </p:nvSpPr>
        <p:spPr>
          <a:xfrm>
            <a:off x="612000" y="2924944"/>
            <a:ext cx="7920000" cy="720000"/>
          </a:xfrm>
        </p:spPr>
        <p:txBody>
          <a:bodyPr/>
          <a:lstStyle/>
          <a:p>
            <a:r>
              <a:rPr lang="en-US" dirty="0"/>
              <a:t>(Short) Technical Status</a:t>
            </a:r>
          </a:p>
        </p:txBody>
      </p:sp>
      <p:sp>
        <p:nvSpPr>
          <p:cNvPr id="5" name="Slide Number Placeholder 4">
            <a:extLst>
              <a:ext uri="{FF2B5EF4-FFF2-40B4-BE49-F238E27FC236}">
                <a16:creationId xmlns:a16="http://schemas.microsoft.com/office/drawing/2014/main" id="{ECB36F8E-E103-DDB2-D010-3EDA54E7A908}"/>
              </a:ext>
            </a:extLst>
          </p:cNvPr>
          <p:cNvSpPr>
            <a:spLocks noGrp="1"/>
          </p:cNvSpPr>
          <p:nvPr>
            <p:ph type="sldNum" sz="quarter" idx="12"/>
          </p:nvPr>
        </p:nvSpPr>
        <p:spPr/>
        <p:txBody>
          <a:bodyPr/>
          <a:lstStyle/>
          <a:p>
            <a:fld id="{BFDCA1C4-9514-7B4F-976F-D92F7E296653}" type="slidenum">
              <a:rPr lang="fr-FR" smtClean="0">
                <a:solidFill>
                  <a:schemeClr val="bg1"/>
                </a:solidFill>
              </a:rPr>
              <a:pPr/>
              <a:t>23</a:t>
            </a:fld>
            <a:endParaRPr lang="fr-FR" dirty="0">
              <a:solidFill>
                <a:schemeClr val="bg1"/>
              </a:solidFill>
            </a:endParaRPr>
          </a:p>
        </p:txBody>
      </p:sp>
      <p:pic>
        <p:nvPicPr>
          <p:cNvPr id="6" name="Picture 5">
            <a:extLst>
              <a:ext uri="{FF2B5EF4-FFF2-40B4-BE49-F238E27FC236}">
                <a16:creationId xmlns:a16="http://schemas.microsoft.com/office/drawing/2014/main" id="{DF3C34CC-EAC5-36CE-BB74-3E749B3BC4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1836251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BFBCFA-510D-03B6-84E8-8F91EACE07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24" name="Picture 23">
            <a:extLst>
              <a:ext uri="{FF2B5EF4-FFF2-40B4-BE49-F238E27FC236}">
                <a16:creationId xmlns:a16="http://schemas.microsoft.com/office/drawing/2014/main" id="{0E44050E-F61F-C3F6-D3AF-46D54BED6E0F}"/>
              </a:ext>
            </a:extLst>
          </p:cNvPr>
          <p:cNvPicPr>
            <a:picLocks noChangeAspect="1"/>
          </p:cNvPicPr>
          <p:nvPr/>
        </p:nvPicPr>
        <p:blipFill rotWithShape="1">
          <a:blip r:embed="rId3"/>
          <a:srcRect r="10999"/>
          <a:stretch/>
        </p:blipFill>
        <p:spPr>
          <a:xfrm>
            <a:off x="5697805" y="4450540"/>
            <a:ext cx="2330579" cy="1965913"/>
          </a:xfrm>
          <a:prstGeom prst="rect">
            <a:avLst/>
          </a:prstGeom>
        </p:spPr>
      </p:pic>
      <p:pic>
        <p:nvPicPr>
          <p:cNvPr id="23" name="Picture 22">
            <a:extLst>
              <a:ext uri="{FF2B5EF4-FFF2-40B4-BE49-F238E27FC236}">
                <a16:creationId xmlns:a16="http://schemas.microsoft.com/office/drawing/2014/main" id="{6758F54A-F2A8-07E2-A250-DADEE71B21A8}"/>
              </a:ext>
            </a:extLst>
          </p:cNvPr>
          <p:cNvPicPr>
            <a:picLocks noChangeAspect="1"/>
          </p:cNvPicPr>
          <p:nvPr/>
        </p:nvPicPr>
        <p:blipFill>
          <a:blip r:embed="rId4"/>
          <a:stretch>
            <a:fillRect/>
          </a:stretch>
        </p:blipFill>
        <p:spPr>
          <a:xfrm>
            <a:off x="2987824" y="4439169"/>
            <a:ext cx="2618611" cy="1965912"/>
          </a:xfrm>
          <a:prstGeom prst="rect">
            <a:avLst/>
          </a:prstGeom>
        </p:spPr>
      </p:pic>
      <p:pic>
        <p:nvPicPr>
          <p:cNvPr id="22" name="Picture 21">
            <a:extLst>
              <a:ext uri="{FF2B5EF4-FFF2-40B4-BE49-F238E27FC236}">
                <a16:creationId xmlns:a16="http://schemas.microsoft.com/office/drawing/2014/main" id="{01EB635E-4513-5B43-BB3B-5E252F3957FF}"/>
              </a:ext>
            </a:extLst>
          </p:cNvPr>
          <p:cNvPicPr>
            <a:picLocks noChangeAspect="1"/>
          </p:cNvPicPr>
          <p:nvPr/>
        </p:nvPicPr>
        <p:blipFill>
          <a:blip r:embed="rId5"/>
          <a:stretch>
            <a:fillRect/>
          </a:stretch>
        </p:blipFill>
        <p:spPr>
          <a:xfrm>
            <a:off x="239167" y="4439169"/>
            <a:ext cx="2618611" cy="1965912"/>
          </a:xfrm>
          <a:prstGeom prst="rect">
            <a:avLst/>
          </a:prstGeom>
        </p:spPr>
      </p:pic>
      <p:sp>
        <p:nvSpPr>
          <p:cNvPr id="2" name="Title 1">
            <a:extLst>
              <a:ext uri="{FF2B5EF4-FFF2-40B4-BE49-F238E27FC236}">
                <a16:creationId xmlns:a16="http://schemas.microsoft.com/office/drawing/2014/main" id="{D75C02A6-B786-87EB-19BF-A9D54486367B}"/>
              </a:ext>
            </a:extLst>
          </p:cNvPr>
          <p:cNvSpPr>
            <a:spLocks noGrp="1"/>
          </p:cNvSpPr>
          <p:nvPr>
            <p:ph type="title"/>
          </p:nvPr>
        </p:nvSpPr>
        <p:spPr>
          <a:xfrm>
            <a:off x="633754" y="30357"/>
            <a:ext cx="7920000" cy="720000"/>
          </a:xfrm>
        </p:spPr>
        <p:txBody>
          <a:bodyPr/>
          <a:lstStyle/>
          <a:p>
            <a:r>
              <a:rPr lang="en-US" dirty="0"/>
              <a:t>302.4 - Cold Mass &amp; Cryostat Assembly Status</a:t>
            </a:r>
          </a:p>
        </p:txBody>
      </p:sp>
      <p:sp>
        <p:nvSpPr>
          <p:cNvPr id="6" name="Content Placeholder 12">
            <a:extLst>
              <a:ext uri="{FF2B5EF4-FFF2-40B4-BE49-F238E27FC236}">
                <a16:creationId xmlns:a16="http://schemas.microsoft.com/office/drawing/2014/main" id="{5921DBC9-D027-A320-37A5-3A428E9EB91A}"/>
              </a:ext>
            </a:extLst>
          </p:cNvPr>
          <p:cNvSpPr>
            <a:spLocks noGrp="1"/>
          </p:cNvSpPr>
          <p:nvPr>
            <p:ph idx="1"/>
          </p:nvPr>
        </p:nvSpPr>
        <p:spPr>
          <a:xfrm>
            <a:off x="422098" y="677857"/>
            <a:ext cx="5013998" cy="1541104"/>
          </a:xfrm>
        </p:spPr>
        <p:txBody>
          <a:bodyPr>
            <a:noAutofit/>
          </a:bodyPr>
          <a:lstStyle/>
          <a:p>
            <a:pPr>
              <a:lnSpc>
                <a:spcPts val="1700"/>
              </a:lnSpc>
              <a:buFont typeface="Wingdings" panose="05000000000000000000" pitchFamily="2" charset="2"/>
              <a:buChar char="Ø"/>
            </a:pPr>
            <a:r>
              <a:rPr lang="en-US" sz="1500" dirty="0"/>
              <a:t>CA01 accepted by CERN.</a:t>
            </a:r>
            <a:endParaRPr lang="en-US" sz="1500" dirty="0">
              <a:solidFill>
                <a:schemeClr val="accent3"/>
              </a:solidFill>
            </a:endParaRPr>
          </a:p>
          <a:p>
            <a:pPr>
              <a:lnSpc>
                <a:spcPts val="1700"/>
              </a:lnSpc>
              <a:buFont typeface="Wingdings" panose="05000000000000000000" pitchFamily="2" charset="2"/>
              <a:buChar char="Ø"/>
            </a:pPr>
            <a:r>
              <a:rPr lang="en-US" sz="1500" dirty="0"/>
              <a:t>CA02 IB1 test completed, warm up in progress.</a:t>
            </a:r>
          </a:p>
          <a:p>
            <a:pPr>
              <a:lnSpc>
                <a:spcPts val="1700"/>
              </a:lnSpc>
              <a:buFont typeface="Wingdings" panose="05000000000000000000" pitchFamily="2" charset="2"/>
              <a:buChar char="Ø"/>
            </a:pPr>
            <a:r>
              <a:rPr lang="en-US" sz="1500" dirty="0"/>
              <a:t>CA03 prep for combination pressure/leak test.</a:t>
            </a:r>
          </a:p>
          <a:p>
            <a:pPr>
              <a:lnSpc>
                <a:spcPts val="1700"/>
              </a:lnSpc>
              <a:buFont typeface="Wingdings" panose="05000000000000000000" pitchFamily="2" charset="2"/>
              <a:buChar char="Ø"/>
            </a:pPr>
            <a:r>
              <a:rPr lang="en-US" sz="1500" dirty="0"/>
              <a:t>CM04 capillary tubes are next.</a:t>
            </a:r>
          </a:p>
          <a:p>
            <a:pPr>
              <a:lnSpc>
                <a:spcPts val="1700"/>
              </a:lnSpc>
              <a:buFont typeface="Wingdings" panose="05000000000000000000" pitchFamily="2" charset="2"/>
              <a:buChar char="Ø"/>
            </a:pPr>
            <a:r>
              <a:rPr lang="en-US" sz="1500" dirty="0"/>
              <a:t>CM05 ready for longitudinal shell welding.</a:t>
            </a:r>
          </a:p>
          <a:p>
            <a:pPr>
              <a:lnSpc>
                <a:spcPts val="1700"/>
              </a:lnSpc>
              <a:buFont typeface="Wingdings" panose="05000000000000000000" pitchFamily="2" charset="2"/>
              <a:buChar char="Ø"/>
            </a:pPr>
            <a:r>
              <a:rPr lang="en-US" sz="1500" dirty="0"/>
              <a:t>CM06 MQXFA13b has been shipped to FNAL</a:t>
            </a:r>
          </a:p>
        </p:txBody>
      </p:sp>
      <p:pic>
        <p:nvPicPr>
          <p:cNvPr id="8" name="Picture 7">
            <a:extLst>
              <a:ext uri="{FF2B5EF4-FFF2-40B4-BE49-F238E27FC236}">
                <a16:creationId xmlns:a16="http://schemas.microsoft.com/office/drawing/2014/main" id="{67535015-7701-C05F-DBD2-430E8E88A90E}"/>
              </a:ext>
            </a:extLst>
          </p:cNvPr>
          <p:cNvPicPr>
            <a:picLocks noChangeAspect="1"/>
          </p:cNvPicPr>
          <p:nvPr/>
        </p:nvPicPr>
        <p:blipFill>
          <a:blip r:embed="rId6"/>
          <a:stretch>
            <a:fillRect/>
          </a:stretch>
        </p:blipFill>
        <p:spPr>
          <a:xfrm>
            <a:off x="231754" y="2277878"/>
            <a:ext cx="2443648" cy="1965911"/>
          </a:xfrm>
          <a:prstGeom prst="rect">
            <a:avLst/>
          </a:prstGeom>
        </p:spPr>
      </p:pic>
      <p:pic>
        <p:nvPicPr>
          <p:cNvPr id="9" name="Picture 8">
            <a:extLst>
              <a:ext uri="{FF2B5EF4-FFF2-40B4-BE49-F238E27FC236}">
                <a16:creationId xmlns:a16="http://schemas.microsoft.com/office/drawing/2014/main" id="{3EAA9199-B37D-83F3-5CCF-8C5F06430175}"/>
              </a:ext>
            </a:extLst>
          </p:cNvPr>
          <p:cNvPicPr>
            <a:picLocks noChangeAspect="1"/>
          </p:cNvPicPr>
          <p:nvPr/>
        </p:nvPicPr>
        <p:blipFill>
          <a:blip r:embed="rId7"/>
          <a:stretch>
            <a:fillRect/>
          </a:stretch>
        </p:blipFill>
        <p:spPr>
          <a:xfrm>
            <a:off x="2772648" y="2277878"/>
            <a:ext cx="2609366" cy="1965960"/>
          </a:xfrm>
          <a:prstGeom prst="rect">
            <a:avLst/>
          </a:prstGeom>
        </p:spPr>
      </p:pic>
      <p:graphicFrame>
        <p:nvGraphicFramePr>
          <p:cNvPr id="13" name="Table 7">
            <a:extLst>
              <a:ext uri="{FF2B5EF4-FFF2-40B4-BE49-F238E27FC236}">
                <a16:creationId xmlns:a16="http://schemas.microsoft.com/office/drawing/2014/main" id="{A3050AC2-E62E-B555-422D-A4147C6769A4}"/>
              </a:ext>
            </a:extLst>
          </p:cNvPr>
          <p:cNvGraphicFramePr>
            <a:graphicFrameLocks noGrp="1"/>
          </p:cNvGraphicFramePr>
          <p:nvPr/>
        </p:nvGraphicFramePr>
        <p:xfrm>
          <a:off x="5436096" y="894682"/>
          <a:ext cx="3600400" cy="2966366"/>
        </p:xfrm>
        <a:graphic>
          <a:graphicData uri="http://schemas.openxmlformats.org/drawingml/2006/table">
            <a:tbl>
              <a:tblPr firstRow="1" bandRow="1">
                <a:tableStyleId>{5C22544A-7EE6-4342-B048-85BDC9FD1C3A}</a:tableStyleId>
              </a:tblPr>
              <a:tblGrid>
                <a:gridCol w="613517">
                  <a:extLst>
                    <a:ext uri="{9D8B030D-6E8A-4147-A177-3AD203B41FA5}">
                      <a16:colId xmlns:a16="http://schemas.microsoft.com/office/drawing/2014/main" val="3163730018"/>
                    </a:ext>
                  </a:extLst>
                </a:gridCol>
                <a:gridCol w="460138">
                  <a:extLst>
                    <a:ext uri="{9D8B030D-6E8A-4147-A177-3AD203B41FA5}">
                      <a16:colId xmlns:a16="http://schemas.microsoft.com/office/drawing/2014/main" val="1607103147"/>
                    </a:ext>
                  </a:extLst>
                </a:gridCol>
                <a:gridCol w="460138">
                  <a:extLst>
                    <a:ext uri="{9D8B030D-6E8A-4147-A177-3AD203B41FA5}">
                      <a16:colId xmlns:a16="http://schemas.microsoft.com/office/drawing/2014/main" val="1215592423"/>
                    </a:ext>
                  </a:extLst>
                </a:gridCol>
                <a:gridCol w="536827">
                  <a:extLst>
                    <a:ext uri="{9D8B030D-6E8A-4147-A177-3AD203B41FA5}">
                      <a16:colId xmlns:a16="http://schemas.microsoft.com/office/drawing/2014/main" val="2256871812"/>
                    </a:ext>
                  </a:extLst>
                </a:gridCol>
                <a:gridCol w="537228">
                  <a:extLst>
                    <a:ext uri="{9D8B030D-6E8A-4147-A177-3AD203B41FA5}">
                      <a16:colId xmlns:a16="http://schemas.microsoft.com/office/drawing/2014/main" val="439308942"/>
                    </a:ext>
                  </a:extLst>
                </a:gridCol>
                <a:gridCol w="488496">
                  <a:extLst>
                    <a:ext uri="{9D8B030D-6E8A-4147-A177-3AD203B41FA5}">
                      <a16:colId xmlns:a16="http://schemas.microsoft.com/office/drawing/2014/main" val="950081208"/>
                    </a:ext>
                  </a:extLst>
                </a:gridCol>
                <a:gridCol w="504056">
                  <a:extLst>
                    <a:ext uri="{9D8B030D-6E8A-4147-A177-3AD203B41FA5}">
                      <a16:colId xmlns:a16="http://schemas.microsoft.com/office/drawing/2014/main" val="1024856000"/>
                    </a:ext>
                  </a:extLst>
                </a:gridCol>
              </a:tblGrid>
              <a:tr h="271603">
                <a:tc>
                  <a:txBody>
                    <a:bodyPr/>
                    <a:lstStyle/>
                    <a:p>
                      <a:pPr algn="ctr"/>
                      <a:endParaRPr lang="en-US" sz="1100" dirty="0"/>
                    </a:p>
                  </a:txBody>
                  <a:tcPr/>
                </a:tc>
                <a:tc>
                  <a:txBody>
                    <a:bodyPr/>
                    <a:lstStyle/>
                    <a:p>
                      <a:pPr algn="ctr"/>
                      <a:r>
                        <a:rPr lang="en-US" sz="1100" dirty="0" err="1"/>
                        <a:t>Qa</a:t>
                      </a:r>
                      <a:endParaRPr lang="en-US" sz="1100" dirty="0"/>
                    </a:p>
                  </a:txBody>
                  <a:tcPr/>
                </a:tc>
                <a:tc>
                  <a:txBody>
                    <a:bodyPr/>
                    <a:lstStyle/>
                    <a:p>
                      <a:pPr algn="ctr"/>
                      <a:r>
                        <a:rPr lang="en-US" sz="1100" dirty="0" err="1"/>
                        <a:t>Qb</a:t>
                      </a:r>
                      <a:endParaRPr lang="en-US" sz="1100" dirty="0"/>
                    </a:p>
                  </a:txBody>
                  <a:tcPr/>
                </a:tc>
                <a:tc>
                  <a:txBody>
                    <a:bodyPr/>
                    <a:lstStyle/>
                    <a:p>
                      <a:pPr algn="ctr"/>
                      <a:r>
                        <a:rPr lang="en-US" sz="1050" dirty="0"/>
                        <a:t>Weld</a:t>
                      </a:r>
                    </a:p>
                  </a:txBody>
                  <a:tcPr/>
                </a:tc>
                <a:tc>
                  <a:txBody>
                    <a:bodyPr/>
                    <a:lstStyle/>
                    <a:p>
                      <a:pPr algn="ctr"/>
                      <a:r>
                        <a:rPr lang="en-US" sz="1050" dirty="0" err="1"/>
                        <a:t>Cryo</a:t>
                      </a:r>
                      <a:endParaRPr lang="en-US" sz="1050" dirty="0"/>
                    </a:p>
                  </a:txBody>
                  <a:tcPr/>
                </a:tc>
                <a:tc>
                  <a:txBody>
                    <a:bodyPr/>
                    <a:lstStyle/>
                    <a:p>
                      <a:pPr algn="ctr"/>
                      <a:r>
                        <a:rPr lang="en-US" sz="1050" dirty="0"/>
                        <a:t>Test</a:t>
                      </a:r>
                    </a:p>
                  </a:txBody>
                  <a:tcPr/>
                </a:tc>
                <a:tc>
                  <a:txBody>
                    <a:bodyPr/>
                    <a:lstStyle/>
                    <a:p>
                      <a:pPr algn="ctr"/>
                      <a:r>
                        <a:rPr lang="en-US" sz="1050" dirty="0"/>
                        <a:t>Ship</a:t>
                      </a:r>
                    </a:p>
                  </a:txBody>
                  <a:tcPr/>
                </a:tc>
                <a:extLst>
                  <a:ext uri="{0D108BD9-81ED-4DB2-BD59-A6C34878D82A}">
                    <a16:rowId xmlns:a16="http://schemas.microsoft.com/office/drawing/2014/main" val="1728425669"/>
                  </a:ext>
                </a:extLst>
              </a:tr>
              <a:tr h="271603">
                <a:tc>
                  <a:txBody>
                    <a:bodyPr/>
                    <a:lstStyle/>
                    <a:p>
                      <a:r>
                        <a:rPr lang="en-US" sz="1100" dirty="0"/>
                        <a:t>CA01</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extLst>
                  <a:ext uri="{0D108BD9-81ED-4DB2-BD59-A6C34878D82A}">
                    <a16:rowId xmlns:a16="http://schemas.microsoft.com/office/drawing/2014/main" val="3291696054"/>
                  </a:ext>
                </a:extLst>
              </a:tr>
              <a:tr h="271603">
                <a:tc>
                  <a:txBody>
                    <a:bodyPr/>
                    <a:lstStyle/>
                    <a:p>
                      <a:r>
                        <a:rPr lang="en-US" sz="1100" dirty="0"/>
                        <a:t>CA02</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2000378623"/>
                  </a:ext>
                </a:extLst>
              </a:tr>
              <a:tr h="271603">
                <a:tc>
                  <a:txBody>
                    <a:bodyPr/>
                    <a:lstStyle/>
                    <a:p>
                      <a:r>
                        <a:rPr lang="en-US" sz="1100" dirty="0"/>
                        <a:t>CA03</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171450" indent="-171450" algn="ctr">
                        <a:buFont typeface="Wingdings" panose="05000000000000000000" pitchFamily="2" charset="2"/>
                        <a:buChar char="ü"/>
                      </a:pPr>
                      <a:r>
                        <a:rPr lang="en-US" sz="1200" b="1" dirty="0">
                          <a:solidFill>
                            <a:schemeClr val="accent6"/>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1851127989"/>
                  </a:ext>
                </a:extLst>
              </a:tr>
              <a:tr h="271603">
                <a:tc>
                  <a:txBody>
                    <a:bodyPr/>
                    <a:lstStyle/>
                    <a:p>
                      <a:r>
                        <a:rPr lang="en-US" sz="1100" dirty="0"/>
                        <a:t>CA04</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171450" indent="-171450" algn="ctr">
                        <a:buFont typeface="Wingdings" panose="05000000000000000000" pitchFamily="2" charset="2"/>
                        <a:buChar char="ü"/>
                      </a:pPr>
                      <a:r>
                        <a:rPr lang="en-US" sz="1200" b="1" dirty="0">
                          <a:solidFill>
                            <a:schemeClr val="accent6"/>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3767847737"/>
                  </a:ext>
                </a:extLst>
              </a:tr>
              <a:tr h="271603">
                <a:tc>
                  <a:txBody>
                    <a:bodyPr/>
                    <a:lstStyle/>
                    <a:p>
                      <a:r>
                        <a:rPr lang="en-US" sz="1100" dirty="0"/>
                        <a:t>CA05</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3001060028"/>
                  </a:ext>
                </a:extLst>
              </a:tr>
              <a:tr h="271603">
                <a:tc>
                  <a:txBody>
                    <a:bodyPr/>
                    <a:lstStyle/>
                    <a:p>
                      <a:r>
                        <a:rPr lang="en-US" sz="1100" dirty="0"/>
                        <a:t>CA06</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chemeClr val="accent6"/>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r>
                        <a:rPr lang="en-US" sz="1200" b="1" dirty="0">
                          <a:solidFill>
                            <a:srgbClr val="00B050"/>
                          </a:solidFill>
                        </a:rPr>
                        <a:t> </a:t>
                      </a:r>
                    </a:p>
                  </a:txBody>
                  <a:tcPr/>
                </a:tc>
                <a:extLst>
                  <a:ext uri="{0D108BD9-81ED-4DB2-BD59-A6C34878D82A}">
                    <a16:rowId xmlns:a16="http://schemas.microsoft.com/office/drawing/2014/main" val="3880742441"/>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CA07</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598182061"/>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CA08</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406093008"/>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CA09</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771657149"/>
                  </a:ext>
                </a:extLst>
              </a:tr>
              <a:tr h="271603">
                <a:tc>
                  <a:txBody>
                    <a:bodyPr/>
                    <a:lstStyle/>
                    <a:p>
                      <a:r>
                        <a:rPr lang="en-US" sz="1100" dirty="0"/>
                        <a:t>CA10</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3351451720"/>
                  </a:ext>
                </a:extLst>
              </a:tr>
            </a:tbl>
          </a:graphicData>
        </a:graphic>
      </p:graphicFrame>
      <p:sp>
        <p:nvSpPr>
          <p:cNvPr id="25" name="TextBox 24">
            <a:extLst>
              <a:ext uri="{FF2B5EF4-FFF2-40B4-BE49-F238E27FC236}">
                <a16:creationId xmlns:a16="http://schemas.microsoft.com/office/drawing/2014/main" id="{6CA8F2A7-1322-674C-33F9-C8AEF3F3BBC7}"/>
              </a:ext>
            </a:extLst>
          </p:cNvPr>
          <p:cNvSpPr txBox="1"/>
          <p:nvPr/>
        </p:nvSpPr>
        <p:spPr>
          <a:xfrm>
            <a:off x="610712" y="3787092"/>
            <a:ext cx="1656184" cy="369332"/>
          </a:xfrm>
          <a:prstGeom prst="rect">
            <a:avLst/>
          </a:prstGeom>
          <a:noFill/>
        </p:spPr>
        <p:txBody>
          <a:bodyPr wrap="square" rtlCol="0">
            <a:spAutoFit/>
          </a:bodyPr>
          <a:lstStyle/>
          <a:p>
            <a:r>
              <a:rPr lang="en-US" dirty="0">
                <a:solidFill>
                  <a:schemeClr val="bg1"/>
                </a:solidFill>
              </a:rPr>
              <a:t>CA01, CERN</a:t>
            </a:r>
          </a:p>
        </p:txBody>
      </p:sp>
      <p:sp>
        <p:nvSpPr>
          <p:cNvPr id="26" name="TextBox 25">
            <a:extLst>
              <a:ext uri="{FF2B5EF4-FFF2-40B4-BE49-F238E27FC236}">
                <a16:creationId xmlns:a16="http://schemas.microsoft.com/office/drawing/2014/main" id="{49DE0FDB-40CC-A267-3B47-D4B8EE4A101B}"/>
              </a:ext>
            </a:extLst>
          </p:cNvPr>
          <p:cNvSpPr txBox="1"/>
          <p:nvPr/>
        </p:nvSpPr>
        <p:spPr>
          <a:xfrm>
            <a:off x="3435017" y="3757476"/>
            <a:ext cx="1946997" cy="369332"/>
          </a:xfrm>
          <a:prstGeom prst="rect">
            <a:avLst/>
          </a:prstGeom>
          <a:noFill/>
        </p:spPr>
        <p:txBody>
          <a:bodyPr wrap="square" rtlCol="0">
            <a:spAutoFit/>
          </a:bodyPr>
          <a:lstStyle/>
          <a:p>
            <a:r>
              <a:rPr lang="en-US" dirty="0">
                <a:solidFill>
                  <a:schemeClr val="bg1"/>
                </a:solidFill>
              </a:rPr>
              <a:t>CA02, test stand</a:t>
            </a:r>
          </a:p>
        </p:txBody>
      </p:sp>
      <p:sp>
        <p:nvSpPr>
          <p:cNvPr id="27" name="TextBox 26">
            <a:extLst>
              <a:ext uri="{FF2B5EF4-FFF2-40B4-BE49-F238E27FC236}">
                <a16:creationId xmlns:a16="http://schemas.microsoft.com/office/drawing/2014/main" id="{11ABF36C-5851-2E0F-8FA0-10616EC51791}"/>
              </a:ext>
            </a:extLst>
          </p:cNvPr>
          <p:cNvSpPr txBox="1"/>
          <p:nvPr/>
        </p:nvSpPr>
        <p:spPr>
          <a:xfrm>
            <a:off x="389885" y="5987606"/>
            <a:ext cx="2481757" cy="369332"/>
          </a:xfrm>
          <a:prstGeom prst="rect">
            <a:avLst/>
          </a:prstGeom>
          <a:noFill/>
        </p:spPr>
        <p:txBody>
          <a:bodyPr wrap="square" rtlCol="0">
            <a:spAutoFit/>
          </a:bodyPr>
          <a:lstStyle/>
          <a:p>
            <a:r>
              <a:rPr lang="en-US" dirty="0">
                <a:solidFill>
                  <a:schemeClr val="bg1"/>
                </a:solidFill>
              </a:rPr>
              <a:t>CA03, ICBA</a:t>
            </a:r>
          </a:p>
        </p:txBody>
      </p:sp>
      <p:sp>
        <p:nvSpPr>
          <p:cNvPr id="28" name="TextBox 27">
            <a:extLst>
              <a:ext uri="{FF2B5EF4-FFF2-40B4-BE49-F238E27FC236}">
                <a16:creationId xmlns:a16="http://schemas.microsoft.com/office/drawing/2014/main" id="{67F7E320-0313-81BD-9792-2FFE952DAC96}"/>
              </a:ext>
            </a:extLst>
          </p:cNvPr>
          <p:cNvSpPr txBox="1"/>
          <p:nvPr/>
        </p:nvSpPr>
        <p:spPr>
          <a:xfrm>
            <a:off x="3435018" y="3757476"/>
            <a:ext cx="1656184" cy="369332"/>
          </a:xfrm>
          <a:prstGeom prst="rect">
            <a:avLst/>
          </a:prstGeom>
          <a:noFill/>
        </p:spPr>
        <p:txBody>
          <a:bodyPr wrap="square" rtlCol="0">
            <a:spAutoFit/>
          </a:bodyPr>
          <a:lstStyle/>
          <a:p>
            <a:r>
              <a:rPr lang="en-US" dirty="0">
                <a:solidFill>
                  <a:schemeClr val="bg1"/>
                </a:solidFill>
              </a:rPr>
              <a:t>CA02, test</a:t>
            </a:r>
          </a:p>
        </p:txBody>
      </p:sp>
      <p:sp>
        <p:nvSpPr>
          <p:cNvPr id="29" name="TextBox 28">
            <a:extLst>
              <a:ext uri="{FF2B5EF4-FFF2-40B4-BE49-F238E27FC236}">
                <a16:creationId xmlns:a16="http://schemas.microsoft.com/office/drawing/2014/main" id="{87FB5A26-F83E-098A-EE55-16990D8C12A8}"/>
              </a:ext>
            </a:extLst>
          </p:cNvPr>
          <p:cNvSpPr txBox="1"/>
          <p:nvPr/>
        </p:nvSpPr>
        <p:spPr>
          <a:xfrm>
            <a:off x="3581074" y="5976353"/>
            <a:ext cx="1659953" cy="369332"/>
          </a:xfrm>
          <a:prstGeom prst="rect">
            <a:avLst/>
          </a:prstGeom>
          <a:noFill/>
        </p:spPr>
        <p:txBody>
          <a:bodyPr wrap="square" rtlCol="0">
            <a:spAutoFit/>
          </a:bodyPr>
          <a:lstStyle/>
          <a:p>
            <a:r>
              <a:rPr lang="en-US" dirty="0">
                <a:solidFill>
                  <a:schemeClr val="bg1"/>
                </a:solidFill>
              </a:rPr>
              <a:t>CM04, ICBA</a:t>
            </a:r>
          </a:p>
        </p:txBody>
      </p:sp>
      <p:sp>
        <p:nvSpPr>
          <p:cNvPr id="30" name="TextBox 29">
            <a:extLst>
              <a:ext uri="{FF2B5EF4-FFF2-40B4-BE49-F238E27FC236}">
                <a16:creationId xmlns:a16="http://schemas.microsoft.com/office/drawing/2014/main" id="{D08EE3BF-2A7A-E21D-A717-72CDB8EB3340}"/>
              </a:ext>
            </a:extLst>
          </p:cNvPr>
          <p:cNvSpPr txBox="1"/>
          <p:nvPr/>
        </p:nvSpPr>
        <p:spPr>
          <a:xfrm>
            <a:off x="6187049" y="5987018"/>
            <a:ext cx="1659953" cy="369332"/>
          </a:xfrm>
          <a:prstGeom prst="rect">
            <a:avLst/>
          </a:prstGeom>
          <a:noFill/>
        </p:spPr>
        <p:txBody>
          <a:bodyPr wrap="square" rtlCol="0">
            <a:spAutoFit/>
          </a:bodyPr>
          <a:lstStyle/>
          <a:p>
            <a:r>
              <a:rPr lang="en-US" dirty="0">
                <a:solidFill>
                  <a:schemeClr val="bg1"/>
                </a:solidFill>
              </a:rPr>
              <a:t>CM05, ICBA</a:t>
            </a:r>
          </a:p>
        </p:txBody>
      </p:sp>
      <p:sp>
        <p:nvSpPr>
          <p:cNvPr id="3" name="TextBox 2">
            <a:extLst>
              <a:ext uri="{FF2B5EF4-FFF2-40B4-BE49-F238E27FC236}">
                <a16:creationId xmlns:a16="http://schemas.microsoft.com/office/drawing/2014/main" id="{CE27C1A9-5085-679E-9263-1AFADD2DC654}"/>
              </a:ext>
            </a:extLst>
          </p:cNvPr>
          <p:cNvSpPr txBox="1"/>
          <p:nvPr/>
        </p:nvSpPr>
        <p:spPr>
          <a:xfrm>
            <a:off x="3543271" y="2377865"/>
            <a:ext cx="1887354" cy="307777"/>
          </a:xfrm>
          <a:prstGeom prst="rect">
            <a:avLst/>
          </a:prstGeom>
          <a:noFill/>
        </p:spPr>
        <p:txBody>
          <a:bodyPr wrap="square" rtlCol="0">
            <a:spAutoFit/>
          </a:bodyPr>
          <a:lstStyle/>
          <a:p>
            <a:r>
              <a:rPr lang="en-US" sz="1400" dirty="0">
                <a:solidFill>
                  <a:schemeClr val="bg1"/>
                </a:solidFill>
              </a:rPr>
              <a:t>MQXFA05,MQXFA06</a:t>
            </a:r>
          </a:p>
        </p:txBody>
      </p:sp>
      <p:sp>
        <p:nvSpPr>
          <p:cNvPr id="7" name="TextBox 6">
            <a:extLst>
              <a:ext uri="{FF2B5EF4-FFF2-40B4-BE49-F238E27FC236}">
                <a16:creationId xmlns:a16="http://schemas.microsoft.com/office/drawing/2014/main" id="{CC68AA73-11F4-101F-42A0-959B70252A2C}"/>
              </a:ext>
            </a:extLst>
          </p:cNvPr>
          <p:cNvSpPr txBox="1"/>
          <p:nvPr/>
        </p:nvSpPr>
        <p:spPr>
          <a:xfrm>
            <a:off x="753164" y="2335991"/>
            <a:ext cx="1887354" cy="307777"/>
          </a:xfrm>
          <a:prstGeom prst="rect">
            <a:avLst/>
          </a:prstGeom>
          <a:noFill/>
        </p:spPr>
        <p:txBody>
          <a:bodyPr wrap="square" rtlCol="0">
            <a:spAutoFit/>
          </a:bodyPr>
          <a:lstStyle/>
          <a:p>
            <a:r>
              <a:rPr lang="en-US" sz="1400" dirty="0">
                <a:solidFill>
                  <a:schemeClr val="bg1"/>
                </a:solidFill>
              </a:rPr>
              <a:t>MQXFA04,MQXFA03</a:t>
            </a:r>
          </a:p>
        </p:txBody>
      </p:sp>
      <p:sp>
        <p:nvSpPr>
          <p:cNvPr id="10" name="TextBox 9">
            <a:extLst>
              <a:ext uri="{FF2B5EF4-FFF2-40B4-BE49-F238E27FC236}">
                <a16:creationId xmlns:a16="http://schemas.microsoft.com/office/drawing/2014/main" id="{5631EE13-4718-09AE-9535-5AE51A151078}"/>
              </a:ext>
            </a:extLst>
          </p:cNvPr>
          <p:cNvSpPr txBox="1"/>
          <p:nvPr/>
        </p:nvSpPr>
        <p:spPr>
          <a:xfrm>
            <a:off x="827584" y="4469685"/>
            <a:ext cx="2027294" cy="307777"/>
          </a:xfrm>
          <a:prstGeom prst="rect">
            <a:avLst/>
          </a:prstGeom>
          <a:noFill/>
        </p:spPr>
        <p:txBody>
          <a:bodyPr wrap="square" rtlCol="0">
            <a:spAutoFit/>
          </a:bodyPr>
          <a:lstStyle/>
          <a:p>
            <a:r>
              <a:rPr lang="en-US" sz="1400" dirty="0">
                <a:solidFill>
                  <a:schemeClr val="bg1"/>
                </a:solidFill>
              </a:rPr>
              <a:t>MQXFA010,MQXFA11</a:t>
            </a:r>
          </a:p>
        </p:txBody>
      </p:sp>
      <p:sp>
        <p:nvSpPr>
          <p:cNvPr id="11" name="TextBox 10">
            <a:extLst>
              <a:ext uri="{FF2B5EF4-FFF2-40B4-BE49-F238E27FC236}">
                <a16:creationId xmlns:a16="http://schemas.microsoft.com/office/drawing/2014/main" id="{83E84156-C9B0-B578-C6FC-3DED79664AEB}"/>
              </a:ext>
            </a:extLst>
          </p:cNvPr>
          <p:cNvSpPr txBox="1"/>
          <p:nvPr/>
        </p:nvSpPr>
        <p:spPr>
          <a:xfrm>
            <a:off x="3581074" y="4473805"/>
            <a:ext cx="2025361" cy="307777"/>
          </a:xfrm>
          <a:prstGeom prst="rect">
            <a:avLst/>
          </a:prstGeom>
          <a:noFill/>
        </p:spPr>
        <p:txBody>
          <a:bodyPr wrap="square" rtlCol="0">
            <a:spAutoFit/>
          </a:bodyPr>
          <a:lstStyle/>
          <a:p>
            <a:r>
              <a:rPr lang="en-US" sz="1400" dirty="0">
                <a:solidFill>
                  <a:schemeClr val="bg1"/>
                </a:solidFill>
              </a:rPr>
              <a:t>MQXFA14b,MQXFA8b</a:t>
            </a:r>
          </a:p>
        </p:txBody>
      </p:sp>
      <p:sp>
        <p:nvSpPr>
          <p:cNvPr id="12" name="TextBox 11">
            <a:extLst>
              <a:ext uri="{FF2B5EF4-FFF2-40B4-BE49-F238E27FC236}">
                <a16:creationId xmlns:a16="http://schemas.microsoft.com/office/drawing/2014/main" id="{58593F98-CC24-E6D5-07A5-DDE61DBC75BB}"/>
              </a:ext>
            </a:extLst>
          </p:cNvPr>
          <p:cNvSpPr txBox="1"/>
          <p:nvPr/>
        </p:nvSpPr>
        <p:spPr>
          <a:xfrm>
            <a:off x="5868144" y="4439833"/>
            <a:ext cx="2130975" cy="307777"/>
          </a:xfrm>
          <a:prstGeom prst="rect">
            <a:avLst/>
          </a:prstGeom>
          <a:noFill/>
        </p:spPr>
        <p:txBody>
          <a:bodyPr wrap="square" rtlCol="0">
            <a:spAutoFit/>
          </a:bodyPr>
          <a:lstStyle/>
          <a:p>
            <a:r>
              <a:rPr lang="en-US" sz="1400" dirty="0">
                <a:solidFill>
                  <a:schemeClr val="bg1"/>
                </a:solidFill>
              </a:rPr>
              <a:t>MQXFA07b,MQXFA15b</a:t>
            </a:r>
          </a:p>
        </p:txBody>
      </p:sp>
      <p:sp>
        <p:nvSpPr>
          <p:cNvPr id="5" name="TextBox 4">
            <a:extLst>
              <a:ext uri="{FF2B5EF4-FFF2-40B4-BE49-F238E27FC236}">
                <a16:creationId xmlns:a16="http://schemas.microsoft.com/office/drawing/2014/main" id="{0DC89987-114C-9668-D32B-29BC1532A153}"/>
              </a:ext>
            </a:extLst>
          </p:cNvPr>
          <p:cNvSpPr txBox="1"/>
          <p:nvPr/>
        </p:nvSpPr>
        <p:spPr>
          <a:xfrm>
            <a:off x="8250342" y="-12239"/>
            <a:ext cx="870751" cy="307777"/>
          </a:xfrm>
          <a:prstGeom prst="rect">
            <a:avLst/>
          </a:prstGeom>
          <a:noFill/>
        </p:spPr>
        <p:txBody>
          <a:bodyPr wrap="none" rtlCol="0">
            <a:spAutoFit/>
          </a:bodyPr>
          <a:lstStyle/>
          <a:p>
            <a:r>
              <a:rPr lang="en-US" sz="1400" dirty="0"/>
              <a:t>S. Feher</a:t>
            </a:r>
          </a:p>
        </p:txBody>
      </p:sp>
      <p:sp>
        <p:nvSpPr>
          <p:cNvPr id="15" name="Slide Number Placeholder 4">
            <a:extLst>
              <a:ext uri="{FF2B5EF4-FFF2-40B4-BE49-F238E27FC236}">
                <a16:creationId xmlns:a16="http://schemas.microsoft.com/office/drawing/2014/main" id="{D9C2025B-6160-EB92-9D4F-F9EADB34A9EB}"/>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solidFill>
                  <a:schemeClr val="bg1"/>
                </a:solidFill>
              </a:rPr>
              <a:pPr/>
              <a:t>24</a:t>
            </a:fld>
            <a:endParaRPr lang="fr-FR" dirty="0">
              <a:solidFill>
                <a:schemeClr val="bg1"/>
              </a:solidFill>
            </a:endParaRPr>
          </a:p>
        </p:txBody>
      </p:sp>
      <p:sp>
        <p:nvSpPr>
          <p:cNvPr id="16" name="Footer Placeholder 2">
            <a:extLst>
              <a:ext uri="{FF2B5EF4-FFF2-40B4-BE49-F238E27FC236}">
                <a16:creationId xmlns:a16="http://schemas.microsoft.com/office/drawing/2014/main" id="{F8BF529A-33F0-5889-E349-0B322799AE7E}"/>
              </a:ext>
            </a:extLst>
          </p:cNvPr>
          <p:cNvSpPr>
            <a:spLocks noGrp="1"/>
          </p:cNvSpPr>
          <p:nvPr>
            <p:ph type="ftr" sz="quarter" idx="11"/>
          </p:nvPr>
        </p:nvSpPr>
        <p:spPr>
          <a:xfrm>
            <a:off x="1916577" y="6356350"/>
            <a:ext cx="6627000" cy="360000"/>
          </a:xfrm>
        </p:spPr>
        <p:txBody>
          <a:bodyPr/>
          <a:lstStyle/>
          <a:p>
            <a:r>
              <a:rPr lang="en-US" noProof="0" dirty="0"/>
              <a:t>PMG Meeting 10/15/2024</a:t>
            </a:r>
            <a:endParaRPr lang="en-GB" noProof="0" dirty="0"/>
          </a:p>
        </p:txBody>
      </p:sp>
    </p:spTree>
    <p:extLst>
      <p:ext uri="{BB962C8B-B14F-4D97-AF65-F5344CB8AC3E}">
        <p14:creationId xmlns:p14="http://schemas.microsoft.com/office/powerpoint/2010/main" val="3652251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33B221-AAB1-4C6E-B5C9-1330E2BE6759}"/>
              </a:ext>
            </a:extLst>
          </p:cNvPr>
          <p:cNvSpPr>
            <a:spLocks noGrp="1"/>
          </p:cNvSpPr>
          <p:nvPr>
            <p:ph type="title"/>
          </p:nvPr>
        </p:nvSpPr>
        <p:spPr>
          <a:xfrm>
            <a:off x="829666" y="0"/>
            <a:ext cx="7920000" cy="594828"/>
          </a:xfrm>
        </p:spPr>
        <p:txBody>
          <a:bodyPr/>
          <a:lstStyle/>
          <a:p>
            <a:r>
              <a:rPr lang="en-US" dirty="0"/>
              <a:t>302.4 - LQXFAB-02 Test Status</a:t>
            </a:r>
          </a:p>
        </p:txBody>
      </p:sp>
      <p:sp>
        <p:nvSpPr>
          <p:cNvPr id="7" name="Content Placeholder 2">
            <a:extLst>
              <a:ext uri="{FF2B5EF4-FFF2-40B4-BE49-F238E27FC236}">
                <a16:creationId xmlns:a16="http://schemas.microsoft.com/office/drawing/2014/main" id="{615D08D5-7D2E-3467-FF4C-E61B99BEEC0A}"/>
              </a:ext>
            </a:extLst>
          </p:cNvPr>
          <p:cNvSpPr>
            <a:spLocks noGrp="1"/>
          </p:cNvSpPr>
          <p:nvPr>
            <p:ph idx="1"/>
          </p:nvPr>
        </p:nvSpPr>
        <p:spPr>
          <a:xfrm>
            <a:off x="473798" y="692696"/>
            <a:ext cx="8670202" cy="1466020"/>
          </a:xfrm>
        </p:spPr>
        <p:txBody>
          <a:bodyPr>
            <a:normAutofit lnSpcReduction="10000"/>
          </a:bodyPr>
          <a:lstStyle/>
          <a:p>
            <a:r>
              <a:rPr lang="en-US" sz="2000" dirty="0"/>
              <a:t>LQXFAB-02 cold test results are satisfactory</a:t>
            </a:r>
          </a:p>
          <a:p>
            <a:pPr lvl="1"/>
            <a:r>
              <a:rPr lang="en-US" sz="1600" dirty="0"/>
              <a:t>Excellent vacuum pressure at cold 10</a:t>
            </a:r>
            <a:r>
              <a:rPr lang="en-US" sz="1600" baseline="30000" dirty="0"/>
              <a:t>-7</a:t>
            </a:r>
            <a:r>
              <a:rPr lang="en-US" sz="1600" dirty="0"/>
              <a:t> torr</a:t>
            </a:r>
          </a:p>
          <a:p>
            <a:pPr lvl="1"/>
            <a:r>
              <a:rPr lang="en-US" sz="1600" dirty="0"/>
              <a:t>Only one spontaneous quench; two trips – PS phase back glitch</a:t>
            </a:r>
          </a:p>
          <a:p>
            <a:pPr lvl="1"/>
            <a:r>
              <a:rPr lang="en-US" sz="1600" dirty="0"/>
              <a:t>Holding current test up 300 min successful </a:t>
            </a:r>
          </a:p>
          <a:p>
            <a:pPr lvl="1"/>
            <a:r>
              <a:rPr lang="en-US" sz="1600" dirty="0"/>
              <a:t>To execute Pressure/Leak test at FNAL before shipment to CERN planned for Nov. 18</a:t>
            </a:r>
            <a:r>
              <a:rPr lang="en-US" sz="1600" baseline="30000" dirty="0"/>
              <a:t>th</a:t>
            </a:r>
            <a:r>
              <a:rPr lang="en-US" sz="1600" dirty="0"/>
              <a:t>  </a:t>
            </a:r>
          </a:p>
          <a:p>
            <a:endParaRPr lang="en-US" sz="2000" dirty="0"/>
          </a:p>
          <a:p>
            <a:endParaRPr lang="en-US" sz="1800" dirty="0"/>
          </a:p>
        </p:txBody>
      </p:sp>
      <p:pic>
        <p:nvPicPr>
          <p:cNvPr id="3" name="Picture 2">
            <a:extLst>
              <a:ext uri="{FF2B5EF4-FFF2-40B4-BE49-F238E27FC236}">
                <a16:creationId xmlns:a16="http://schemas.microsoft.com/office/drawing/2014/main" id="{C0A49036-7BC3-6A50-BD06-39BDF8A3342D}"/>
              </a:ext>
            </a:extLst>
          </p:cNvPr>
          <p:cNvPicPr>
            <a:picLocks noChangeAspect="1"/>
          </p:cNvPicPr>
          <p:nvPr/>
        </p:nvPicPr>
        <p:blipFill rotWithShape="1">
          <a:blip r:embed="rId2"/>
          <a:srcRect l="1737" r="2638" b="5308"/>
          <a:stretch/>
        </p:blipFill>
        <p:spPr>
          <a:xfrm>
            <a:off x="683568" y="2060848"/>
            <a:ext cx="7920880" cy="4392487"/>
          </a:xfrm>
          <a:prstGeom prst="rect">
            <a:avLst/>
          </a:prstGeom>
        </p:spPr>
      </p:pic>
      <p:pic>
        <p:nvPicPr>
          <p:cNvPr id="4" name="Picture 3">
            <a:extLst>
              <a:ext uri="{FF2B5EF4-FFF2-40B4-BE49-F238E27FC236}">
                <a16:creationId xmlns:a16="http://schemas.microsoft.com/office/drawing/2014/main" id="{64716485-6AD6-DFDC-6C02-4009DB9579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5" name="TextBox 4">
            <a:extLst>
              <a:ext uri="{FF2B5EF4-FFF2-40B4-BE49-F238E27FC236}">
                <a16:creationId xmlns:a16="http://schemas.microsoft.com/office/drawing/2014/main" id="{92743B59-AFC3-0C30-6A0E-A267B0F72463}"/>
              </a:ext>
            </a:extLst>
          </p:cNvPr>
          <p:cNvSpPr txBox="1"/>
          <p:nvPr/>
        </p:nvSpPr>
        <p:spPr>
          <a:xfrm>
            <a:off x="8250342" y="-12239"/>
            <a:ext cx="870751" cy="307777"/>
          </a:xfrm>
          <a:prstGeom prst="rect">
            <a:avLst/>
          </a:prstGeom>
          <a:noFill/>
        </p:spPr>
        <p:txBody>
          <a:bodyPr wrap="none" rtlCol="0">
            <a:spAutoFit/>
          </a:bodyPr>
          <a:lstStyle/>
          <a:p>
            <a:r>
              <a:rPr lang="en-US" sz="1400" dirty="0"/>
              <a:t>S. Feher</a:t>
            </a:r>
          </a:p>
        </p:txBody>
      </p:sp>
      <p:sp>
        <p:nvSpPr>
          <p:cNvPr id="8" name="Slide Number Placeholder 4">
            <a:extLst>
              <a:ext uri="{FF2B5EF4-FFF2-40B4-BE49-F238E27FC236}">
                <a16:creationId xmlns:a16="http://schemas.microsoft.com/office/drawing/2014/main" id="{7905004B-202B-902D-31AD-8030CC48FFD5}"/>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solidFill>
                  <a:schemeClr val="bg1"/>
                </a:solidFill>
              </a:rPr>
              <a:pPr/>
              <a:t>25</a:t>
            </a:fld>
            <a:endParaRPr lang="fr-FR" dirty="0">
              <a:solidFill>
                <a:schemeClr val="bg1"/>
              </a:solidFill>
            </a:endParaRPr>
          </a:p>
        </p:txBody>
      </p:sp>
      <p:sp>
        <p:nvSpPr>
          <p:cNvPr id="9" name="Footer Placeholder 2">
            <a:extLst>
              <a:ext uri="{FF2B5EF4-FFF2-40B4-BE49-F238E27FC236}">
                <a16:creationId xmlns:a16="http://schemas.microsoft.com/office/drawing/2014/main" id="{73E420A4-26D5-E503-AA45-F3C12FD25619}"/>
              </a:ext>
            </a:extLst>
          </p:cNvPr>
          <p:cNvSpPr>
            <a:spLocks noGrp="1"/>
          </p:cNvSpPr>
          <p:nvPr>
            <p:ph type="ftr" sz="quarter" idx="11"/>
          </p:nvPr>
        </p:nvSpPr>
        <p:spPr>
          <a:xfrm>
            <a:off x="1916577" y="6356350"/>
            <a:ext cx="6627000" cy="360000"/>
          </a:xfrm>
        </p:spPr>
        <p:txBody>
          <a:bodyPr/>
          <a:lstStyle/>
          <a:p>
            <a:r>
              <a:rPr lang="en-US" noProof="0" dirty="0"/>
              <a:t>PMG Meeting 10/15/2024</a:t>
            </a:r>
            <a:endParaRPr lang="en-GB" noProof="0" dirty="0"/>
          </a:p>
        </p:txBody>
      </p:sp>
    </p:spTree>
    <p:extLst>
      <p:ext uri="{BB962C8B-B14F-4D97-AF65-F5344CB8AC3E}">
        <p14:creationId xmlns:p14="http://schemas.microsoft.com/office/powerpoint/2010/main" val="393797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D36FFE-4950-18A7-3DEB-B7260D5845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67200" y="730625"/>
            <a:ext cx="4876800" cy="2932982"/>
          </a:xfrm>
          <a:prstGeom prst="rect">
            <a:avLst/>
          </a:prstGeom>
        </p:spPr>
      </p:pic>
      <p:sp>
        <p:nvSpPr>
          <p:cNvPr id="4" name="Slide Number Placeholder 3">
            <a:extLst>
              <a:ext uri="{FF2B5EF4-FFF2-40B4-BE49-F238E27FC236}">
                <a16:creationId xmlns:a16="http://schemas.microsoft.com/office/drawing/2014/main" id="{41750276-2A15-A743-F8FA-B3789269332F}"/>
              </a:ext>
            </a:extLst>
          </p:cNvPr>
          <p:cNvSpPr>
            <a:spLocks noGrp="1"/>
          </p:cNvSpPr>
          <p:nvPr>
            <p:ph type="sldNum" sz="quarter" idx="12"/>
          </p:nvPr>
        </p:nvSpPr>
        <p:spPr/>
        <p:txBody>
          <a:bodyPr/>
          <a:lstStyle/>
          <a:p>
            <a:pPr>
              <a:defRPr/>
            </a:pPr>
            <a:fld id="{BFDCA1C4-9514-7B4F-976F-D92F7E296653}" type="slidenum">
              <a:rPr lang="fr-FR">
                <a:solidFill>
                  <a:prstClr val="white"/>
                </a:solidFill>
                <a:latin typeface="Arial"/>
              </a:rPr>
              <a:pPr>
                <a:defRPr/>
              </a:pPr>
              <a:t>26</a:t>
            </a:fld>
            <a:endParaRPr lang="fr-FR">
              <a:solidFill>
                <a:prstClr val="white"/>
              </a:solidFill>
              <a:latin typeface="Arial"/>
            </a:endParaRPr>
          </a:p>
        </p:txBody>
      </p:sp>
      <p:sp>
        <p:nvSpPr>
          <p:cNvPr id="8" name="Title 1">
            <a:extLst>
              <a:ext uri="{FF2B5EF4-FFF2-40B4-BE49-F238E27FC236}">
                <a16:creationId xmlns:a16="http://schemas.microsoft.com/office/drawing/2014/main" id="{C28BE680-23CA-63C7-F9A0-CEEBC095E1D8}"/>
              </a:ext>
            </a:extLst>
          </p:cNvPr>
          <p:cNvSpPr>
            <a:spLocks noGrp="1"/>
          </p:cNvSpPr>
          <p:nvPr>
            <p:ph type="title"/>
          </p:nvPr>
        </p:nvSpPr>
        <p:spPr>
          <a:xfrm>
            <a:off x="857250" y="222000"/>
            <a:ext cx="7429500" cy="540000"/>
          </a:xfrm>
        </p:spPr>
        <p:txBody>
          <a:bodyPr/>
          <a:lstStyle/>
          <a:p>
            <a:r>
              <a:rPr lang="en-US" dirty="0"/>
              <a:t>302.3 - Cavity Fabrication Status at </a:t>
            </a:r>
            <a:r>
              <a:rPr lang="en-US" dirty="0" err="1"/>
              <a:t>Zanon</a:t>
            </a:r>
            <a:endParaRPr lang="en-US" dirty="0"/>
          </a:p>
        </p:txBody>
      </p:sp>
      <p:pic>
        <p:nvPicPr>
          <p:cNvPr id="15" name="Picture 14">
            <a:extLst>
              <a:ext uri="{FF2B5EF4-FFF2-40B4-BE49-F238E27FC236}">
                <a16:creationId xmlns:a16="http://schemas.microsoft.com/office/drawing/2014/main" id="{82856EB3-46D7-0BEF-5A3F-D52045E3A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2" name="Content Placeholder 2">
            <a:extLst>
              <a:ext uri="{FF2B5EF4-FFF2-40B4-BE49-F238E27FC236}">
                <a16:creationId xmlns:a16="http://schemas.microsoft.com/office/drawing/2014/main" id="{03B57CB0-7605-4713-A934-04D42497B115}"/>
              </a:ext>
            </a:extLst>
          </p:cNvPr>
          <p:cNvSpPr>
            <a:spLocks noGrp="1"/>
          </p:cNvSpPr>
          <p:nvPr>
            <p:ph idx="1"/>
          </p:nvPr>
        </p:nvSpPr>
        <p:spPr>
          <a:xfrm>
            <a:off x="304800" y="990600"/>
            <a:ext cx="3962400" cy="5220004"/>
          </a:xfrm>
        </p:spPr>
        <p:txBody>
          <a:bodyPr>
            <a:normAutofit fontScale="85000" lnSpcReduction="10000"/>
          </a:bodyPr>
          <a:lstStyle/>
          <a:p>
            <a:pPr>
              <a:lnSpc>
                <a:spcPct val="120000"/>
              </a:lnSpc>
            </a:pPr>
            <a:r>
              <a:rPr lang="en-US" sz="1800" dirty="0"/>
              <a:t>First two series NRFD03 &amp; NRFD04 are undergoing trim-tune operations (see plot and pictures). Cavity length, cavity geometry, and frequency all need to be OK</a:t>
            </a:r>
          </a:p>
          <a:p>
            <a:pPr>
              <a:lnSpc>
                <a:spcPct val="120000"/>
              </a:lnSpc>
            </a:pPr>
            <a:r>
              <a:rPr lang="en-US" sz="1800" dirty="0"/>
              <a:t>NRFD04 was presenting non-standard behavior after the first cut (frequency reduction after cut versus expected frequency increase). After reshaping, the following cut was as expected. </a:t>
            </a:r>
          </a:p>
          <a:p>
            <a:pPr>
              <a:lnSpc>
                <a:spcPct val="120000"/>
              </a:lnSpc>
            </a:pPr>
            <a:r>
              <a:rPr lang="en-US" sz="1800" dirty="0"/>
              <a:t>Final welds will be completed later this month. </a:t>
            </a:r>
          </a:p>
          <a:p>
            <a:pPr>
              <a:lnSpc>
                <a:spcPct val="120000"/>
              </a:lnSpc>
            </a:pPr>
            <a:r>
              <a:rPr lang="en-US" sz="1800" dirty="0"/>
              <a:t>All components for series cavities were produced in parallel. Deliveries are expected to ramp up dramatically in the next 6 months</a:t>
            </a:r>
            <a:r>
              <a:rPr lang="en-US" sz="1800" b="1" dirty="0"/>
              <a:t> if approvals can be obtained</a:t>
            </a:r>
            <a:r>
              <a:rPr lang="en-US" sz="1800" dirty="0"/>
              <a:t>.</a:t>
            </a:r>
          </a:p>
          <a:p>
            <a:pPr>
              <a:lnSpc>
                <a:spcPct val="120000"/>
              </a:lnSpc>
            </a:pPr>
            <a:r>
              <a:rPr lang="en-US" sz="1800" i="1" dirty="0"/>
              <a:t>Created team lead by J. Blowers to follow-up on CERN approvals</a:t>
            </a:r>
          </a:p>
        </p:txBody>
      </p:sp>
      <p:pic>
        <p:nvPicPr>
          <p:cNvPr id="5" name="Picture 4" descr="A group of metal pipes&#10;&#10;Description automatically generated">
            <a:extLst>
              <a:ext uri="{FF2B5EF4-FFF2-40B4-BE49-F238E27FC236}">
                <a16:creationId xmlns:a16="http://schemas.microsoft.com/office/drawing/2014/main" id="{584E6C3E-8688-B0F0-91C8-5BF91F6654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6205595" y="3855639"/>
            <a:ext cx="2684853" cy="1925443"/>
          </a:xfrm>
          <a:prstGeom prst="rect">
            <a:avLst/>
          </a:prstGeom>
        </p:spPr>
      </p:pic>
      <p:pic>
        <p:nvPicPr>
          <p:cNvPr id="7" name="Picture 6" descr="A metal container on a table&#10;&#10;Description automatically generated">
            <a:extLst>
              <a:ext uri="{FF2B5EF4-FFF2-40B4-BE49-F238E27FC236}">
                <a16:creationId xmlns:a16="http://schemas.microsoft.com/office/drawing/2014/main" id="{08459040-9578-7830-2FA8-040BC97D33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4399302" y="3995671"/>
            <a:ext cx="1925442" cy="1629612"/>
          </a:xfrm>
          <a:prstGeom prst="rect">
            <a:avLst/>
          </a:prstGeom>
        </p:spPr>
      </p:pic>
      <p:sp>
        <p:nvSpPr>
          <p:cNvPr id="18" name="TextBox 17">
            <a:extLst>
              <a:ext uri="{FF2B5EF4-FFF2-40B4-BE49-F238E27FC236}">
                <a16:creationId xmlns:a16="http://schemas.microsoft.com/office/drawing/2014/main" id="{07C4308B-CCEB-EC31-4081-864D301B479A}"/>
              </a:ext>
            </a:extLst>
          </p:cNvPr>
          <p:cNvSpPr txBox="1"/>
          <p:nvPr/>
        </p:nvSpPr>
        <p:spPr>
          <a:xfrm>
            <a:off x="5257800" y="2820403"/>
            <a:ext cx="1303842" cy="253916"/>
          </a:xfrm>
          <a:prstGeom prst="rect">
            <a:avLst/>
          </a:prstGeom>
          <a:noFill/>
        </p:spPr>
        <p:txBody>
          <a:bodyPr wrap="square" rtlCol="0">
            <a:spAutoFit/>
          </a:bodyPr>
          <a:lstStyle/>
          <a:p>
            <a:r>
              <a:rPr lang="en-US" sz="1050" i="1"/>
              <a:t>Plot by T. Posos</a:t>
            </a:r>
          </a:p>
        </p:txBody>
      </p:sp>
      <p:sp>
        <p:nvSpPr>
          <p:cNvPr id="3" name="TextBox 2">
            <a:extLst>
              <a:ext uri="{FF2B5EF4-FFF2-40B4-BE49-F238E27FC236}">
                <a16:creationId xmlns:a16="http://schemas.microsoft.com/office/drawing/2014/main" id="{8825D598-D8DE-02BB-B269-1101314DBD7A}"/>
              </a:ext>
            </a:extLst>
          </p:cNvPr>
          <p:cNvSpPr txBox="1"/>
          <p:nvPr/>
        </p:nvSpPr>
        <p:spPr>
          <a:xfrm>
            <a:off x="4548861" y="5778148"/>
            <a:ext cx="4371995" cy="276999"/>
          </a:xfrm>
          <a:prstGeom prst="rect">
            <a:avLst/>
          </a:prstGeom>
          <a:noFill/>
        </p:spPr>
        <p:txBody>
          <a:bodyPr wrap="square" rtlCol="0">
            <a:spAutoFit/>
          </a:bodyPr>
          <a:lstStyle/>
          <a:p>
            <a:pPr algn="ctr"/>
            <a:r>
              <a:rPr lang="en-US" sz="1200">
                <a:solidFill>
                  <a:schemeClr val="accent5"/>
                </a:solidFill>
              </a:rPr>
              <a:t>Some Components of Series #3 and #4 ready for trim-tuning </a:t>
            </a:r>
            <a:endParaRPr lang="en-US" sz="1200" dirty="0">
              <a:solidFill>
                <a:schemeClr val="accent5"/>
              </a:solidFill>
            </a:endParaRPr>
          </a:p>
        </p:txBody>
      </p:sp>
      <p:sp>
        <p:nvSpPr>
          <p:cNvPr id="11" name="TextBox 10">
            <a:extLst>
              <a:ext uri="{FF2B5EF4-FFF2-40B4-BE49-F238E27FC236}">
                <a16:creationId xmlns:a16="http://schemas.microsoft.com/office/drawing/2014/main" id="{3A801D02-EB7E-25D4-2D3D-CB09CB00E480}"/>
              </a:ext>
            </a:extLst>
          </p:cNvPr>
          <p:cNvSpPr txBox="1"/>
          <p:nvPr/>
        </p:nvSpPr>
        <p:spPr>
          <a:xfrm>
            <a:off x="8250342" y="-12239"/>
            <a:ext cx="891591" cy="307777"/>
          </a:xfrm>
          <a:prstGeom prst="rect">
            <a:avLst/>
          </a:prstGeom>
          <a:noFill/>
        </p:spPr>
        <p:txBody>
          <a:bodyPr wrap="none" rtlCol="0">
            <a:spAutoFit/>
          </a:bodyPr>
          <a:lstStyle/>
          <a:p>
            <a:r>
              <a:rPr lang="en-US" sz="1400" dirty="0"/>
              <a:t>L. </a:t>
            </a:r>
            <a:r>
              <a:rPr lang="en-US" sz="1400" dirty="0" err="1"/>
              <a:t>Ristori</a:t>
            </a:r>
            <a:endParaRPr lang="en-US" sz="1400" dirty="0"/>
          </a:p>
        </p:txBody>
      </p:sp>
      <p:sp>
        <p:nvSpPr>
          <p:cNvPr id="12" name="Footer Placeholder 2">
            <a:extLst>
              <a:ext uri="{FF2B5EF4-FFF2-40B4-BE49-F238E27FC236}">
                <a16:creationId xmlns:a16="http://schemas.microsoft.com/office/drawing/2014/main" id="{AC1972E1-C2C2-1141-945B-93060A124D66}"/>
              </a:ext>
            </a:extLst>
          </p:cNvPr>
          <p:cNvSpPr>
            <a:spLocks noGrp="1"/>
          </p:cNvSpPr>
          <p:nvPr>
            <p:ph type="ftr" sz="quarter" idx="11"/>
          </p:nvPr>
        </p:nvSpPr>
        <p:spPr>
          <a:xfrm>
            <a:off x="1916577" y="6356350"/>
            <a:ext cx="6627000" cy="360000"/>
          </a:xfrm>
        </p:spPr>
        <p:txBody>
          <a:bodyPr/>
          <a:lstStyle/>
          <a:p>
            <a:r>
              <a:rPr lang="en-US" noProof="0" dirty="0"/>
              <a:t>PMG Meeting 10/15/2024</a:t>
            </a:r>
            <a:endParaRPr lang="en-GB" noProof="0" dirty="0"/>
          </a:p>
        </p:txBody>
      </p:sp>
    </p:spTree>
    <p:extLst>
      <p:ext uri="{BB962C8B-B14F-4D97-AF65-F5344CB8AC3E}">
        <p14:creationId xmlns:p14="http://schemas.microsoft.com/office/powerpoint/2010/main" val="671264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BF99-6406-FEED-3551-7093E79A01FE}"/>
              </a:ext>
            </a:extLst>
          </p:cNvPr>
          <p:cNvSpPr>
            <a:spLocks noGrp="1"/>
          </p:cNvSpPr>
          <p:nvPr>
            <p:ph type="title"/>
          </p:nvPr>
        </p:nvSpPr>
        <p:spPr>
          <a:xfrm>
            <a:off x="899812" y="106176"/>
            <a:ext cx="7344376" cy="720000"/>
          </a:xfrm>
        </p:spPr>
        <p:txBody>
          <a:bodyPr/>
          <a:lstStyle/>
          <a:p>
            <a:r>
              <a:rPr lang="en-US" dirty="0"/>
              <a:t>302.3 - Prototype Jacketing at Zanon</a:t>
            </a:r>
          </a:p>
        </p:txBody>
      </p:sp>
      <p:sp>
        <p:nvSpPr>
          <p:cNvPr id="3" name="Content Placeholder 2">
            <a:extLst>
              <a:ext uri="{FF2B5EF4-FFF2-40B4-BE49-F238E27FC236}">
                <a16:creationId xmlns:a16="http://schemas.microsoft.com/office/drawing/2014/main" id="{A73CC6ED-2DBE-1080-4EF5-7117638A9D56}"/>
              </a:ext>
            </a:extLst>
          </p:cNvPr>
          <p:cNvSpPr>
            <a:spLocks noGrp="1"/>
          </p:cNvSpPr>
          <p:nvPr>
            <p:ph idx="1"/>
          </p:nvPr>
        </p:nvSpPr>
        <p:spPr>
          <a:xfrm>
            <a:off x="395537" y="942485"/>
            <a:ext cx="4789425" cy="3220147"/>
          </a:xfrm>
        </p:spPr>
        <p:txBody>
          <a:bodyPr>
            <a:normAutofit fontScale="92500" lnSpcReduction="10000"/>
          </a:bodyPr>
          <a:lstStyle/>
          <a:p>
            <a:pPr>
              <a:buSzPct val="100000"/>
              <a:buFont typeface="Wingdings" pitchFamily="2" charset="2"/>
              <a:buChar char="§"/>
            </a:pPr>
            <a:r>
              <a:rPr lang="en-US" sz="2400" b="1" dirty="0">
                <a:solidFill>
                  <a:srgbClr val="5F5F5F"/>
                </a:solidFill>
              </a:rPr>
              <a:t>Welding of Proto #2 Helium Tank was </a:t>
            </a:r>
            <a:r>
              <a:rPr lang="en-US" sz="2400" b="1">
                <a:solidFill>
                  <a:srgbClr val="5F5F5F"/>
                </a:solidFill>
              </a:rPr>
              <a:t>completed without surprises and with ~zero frequency shift. </a:t>
            </a:r>
          </a:p>
          <a:p>
            <a:pPr>
              <a:buSzPct val="100000"/>
              <a:buFont typeface="Wingdings" pitchFamily="2" charset="2"/>
              <a:buChar char="§"/>
            </a:pPr>
            <a:r>
              <a:rPr lang="en-US" sz="2000"/>
              <a:t>Cavity is at JLAB waiting for cleanroom equipment to be ready for HPR and preparations for cold test.</a:t>
            </a:r>
          </a:p>
          <a:p>
            <a:pPr>
              <a:buSzPct val="100000"/>
              <a:buFont typeface="Wingdings" pitchFamily="2" charset="2"/>
              <a:buChar char="§"/>
            </a:pPr>
            <a:r>
              <a:rPr lang="en-US" sz="2000"/>
              <a:t>Magnetic measurements were completed, showing an attenuation factor of ~ 40x well above specification. </a:t>
            </a:r>
          </a:p>
          <a:p>
            <a:pPr>
              <a:buSzPct val="100000"/>
              <a:buFont typeface="Wingdings" pitchFamily="2" charset="2"/>
              <a:buChar char="§"/>
            </a:pPr>
            <a:r>
              <a:rPr lang="en-US" sz="2000"/>
              <a:t>No changes foreseen for pre-series / series.</a:t>
            </a:r>
            <a:endParaRPr lang="en-US" sz="2000" dirty="0"/>
          </a:p>
        </p:txBody>
      </p:sp>
      <p:sp>
        <p:nvSpPr>
          <p:cNvPr id="4" name="Slide Number Placeholder 3">
            <a:extLst>
              <a:ext uri="{FF2B5EF4-FFF2-40B4-BE49-F238E27FC236}">
                <a16:creationId xmlns:a16="http://schemas.microsoft.com/office/drawing/2014/main" id="{73E85DEE-7798-052C-7C06-670F17FDA512}"/>
              </a:ext>
            </a:extLst>
          </p:cNvPr>
          <p:cNvSpPr>
            <a:spLocks noGrp="1"/>
          </p:cNvSpPr>
          <p:nvPr>
            <p:ph type="sldNum" sz="quarter" idx="12"/>
          </p:nvPr>
        </p:nvSpPr>
        <p:spPr/>
        <p:txBody>
          <a:bodyPr/>
          <a:lstStyle/>
          <a:p>
            <a:fld id="{BFDCA1C4-9514-7B4F-976F-D92F7E296653}" type="slidenum">
              <a:rPr lang="fr-FR" smtClean="0">
                <a:solidFill>
                  <a:schemeClr val="bg1"/>
                </a:solidFill>
              </a:rPr>
              <a:pPr/>
              <a:t>27</a:t>
            </a:fld>
            <a:endParaRPr lang="fr-FR" dirty="0">
              <a:solidFill>
                <a:schemeClr val="bg1"/>
              </a:solidFill>
            </a:endParaRPr>
          </a:p>
        </p:txBody>
      </p:sp>
      <p:pic>
        <p:nvPicPr>
          <p:cNvPr id="11" name="Picture 10" descr="A large metal box with many round holes&#10;&#10;Description automatically generated">
            <a:extLst>
              <a:ext uri="{FF2B5EF4-FFF2-40B4-BE49-F238E27FC236}">
                <a16:creationId xmlns:a16="http://schemas.microsoft.com/office/drawing/2014/main" id="{93FA728B-1C0E-6ADF-5131-1E913AED0A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2946868" y="4358164"/>
            <a:ext cx="1937531" cy="1428651"/>
          </a:xfrm>
          <a:prstGeom prst="rect">
            <a:avLst/>
          </a:prstGeom>
          <a:ln w="28575">
            <a:solidFill>
              <a:schemeClr val="tx1"/>
            </a:solidFill>
          </a:ln>
        </p:spPr>
      </p:pic>
      <p:sp>
        <p:nvSpPr>
          <p:cNvPr id="21" name="TextBox 20">
            <a:extLst>
              <a:ext uri="{FF2B5EF4-FFF2-40B4-BE49-F238E27FC236}">
                <a16:creationId xmlns:a16="http://schemas.microsoft.com/office/drawing/2014/main" id="{AF62B362-D055-EA7B-4AD7-4CEA58042CF6}"/>
              </a:ext>
            </a:extLst>
          </p:cNvPr>
          <p:cNvSpPr txBox="1"/>
          <p:nvPr/>
        </p:nvSpPr>
        <p:spPr>
          <a:xfrm>
            <a:off x="3173699" y="5644582"/>
            <a:ext cx="775392" cy="369332"/>
          </a:xfrm>
          <a:prstGeom prst="rect">
            <a:avLst/>
          </a:prstGeom>
          <a:solidFill>
            <a:schemeClr val="bg1"/>
          </a:solidFill>
          <a:ln>
            <a:solidFill>
              <a:schemeClr val="tx1"/>
            </a:solidFill>
          </a:ln>
        </p:spPr>
        <p:txBody>
          <a:bodyPr wrap="square" rtlCol="0">
            <a:spAutoFit/>
          </a:bodyPr>
          <a:lstStyle/>
          <a:p>
            <a:pPr algn="ctr"/>
            <a:r>
              <a:rPr lang="en-US" sz="900" i="1"/>
              <a:t>Completed Assembly</a:t>
            </a:r>
            <a:endParaRPr lang="en-US" sz="900" i="1" dirty="0"/>
          </a:p>
        </p:txBody>
      </p:sp>
      <p:pic>
        <p:nvPicPr>
          <p:cNvPr id="6" name="Picture 5">
            <a:extLst>
              <a:ext uri="{FF2B5EF4-FFF2-40B4-BE49-F238E27FC236}">
                <a16:creationId xmlns:a16="http://schemas.microsoft.com/office/drawing/2014/main" id="{AB4E71B8-F105-C620-D255-8C79962313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grpSp>
        <p:nvGrpSpPr>
          <p:cNvPr id="13" name="Group 12">
            <a:extLst>
              <a:ext uri="{FF2B5EF4-FFF2-40B4-BE49-F238E27FC236}">
                <a16:creationId xmlns:a16="http://schemas.microsoft.com/office/drawing/2014/main" id="{86BF8729-1C31-B90F-49D1-752B76404D71}"/>
              </a:ext>
            </a:extLst>
          </p:cNvPr>
          <p:cNvGrpSpPr/>
          <p:nvPr/>
        </p:nvGrpSpPr>
        <p:grpSpPr>
          <a:xfrm>
            <a:off x="5055907" y="4189487"/>
            <a:ext cx="1477340" cy="1858829"/>
            <a:chOff x="2372676" y="4226746"/>
            <a:chExt cx="1598325" cy="2011055"/>
          </a:xfrm>
        </p:grpSpPr>
        <p:pic>
          <p:nvPicPr>
            <p:cNvPr id="12" name="Picture 11" descr="A close-up of a machine&#10;&#10;Description automatically generated">
              <a:extLst>
                <a:ext uri="{FF2B5EF4-FFF2-40B4-BE49-F238E27FC236}">
                  <a16:creationId xmlns:a16="http://schemas.microsoft.com/office/drawing/2014/main" id="{3388F64F-F883-B8EC-5BC9-B445DC3B9A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72676" y="4409001"/>
              <a:ext cx="1598325" cy="1828800"/>
            </a:xfrm>
            <a:prstGeom prst="rect">
              <a:avLst/>
            </a:prstGeom>
            <a:ln w="28575">
              <a:solidFill>
                <a:schemeClr val="tx1"/>
              </a:solidFill>
            </a:ln>
          </p:spPr>
        </p:pic>
        <p:sp>
          <p:nvSpPr>
            <p:cNvPr id="15" name="TextBox 14">
              <a:extLst>
                <a:ext uri="{FF2B5EF4-FFF2-40B4-BE49-F238E27FC236}">
                  <a16:creationId xmlns:a16="http://schemas.microsoft.com/office/drawing/2014/main" id="{CA78925E-0933-62A7-DCF0-05B8EA99C802}"/>
                </a:ext>
              </a:extLst>
            </p:cNvPr>
            <p:cNvSpPr txBox="1"/>
            <p:nvPr/>
          </p:nvSpPr>
          <p:spPr>
            <a:xfrm>
              <a:off x="2615302" y="4226746"/>
              <a:ext cx="1214971" cy="230832"/>
            </a:xfrm>
            <a:prstGeom prst="rect">
              <a:avLst/>
            </a:prstGeom>
            <a:solidFill>
              <a:schemeClr val="bg1"/>
            </a:solidFill>
            <a:ln>
              <a:solidFill>
                <a:schemeClr val="tx1"/>
              </a:solidFill>
            </a:ln>
          </p:spPr>
          <p:txBody>
            <a:bodyPr wrap="square" rtlCol="0">
              <a:spAutoFit/>
            </a:bodyPr>
            <a:lstStyle/>
            <a:p>
              <a:pPr algn="ctr"/>
              <a:r>
                <a:rPr lang="en-US" sz="900" i="1" dirty="0"/>
                <a:t>Welding of plates</a:t>
              </a:r>
            </a:p>
          </p:txBody>
        </p:sp>
        <p:cxnSp>
          <p:nvCxnSpPr>
            <p:cNvPr id="25" name="Straight Arrow Connector 24">
              <a:extLst>
                <a:ext uri="{FF2B5EF4-FFF2-40B4-BE49-F238E27FC236}">
                  <a16:creationId xmlns:a16="http://schemas.microsoft.com/office/drawing/2014/main" id="{DB7C62C4-36AD-F292-9206-2B63FE03216A}"/>
                </a:ext>
              </a:extLst>
            </p:cNvPr>
            <p:cNvCxnSpPr>
              <a:cxnSpLocks/>
            </p:cNvCxnSpPr>
            <p:nvPr/>
          </p:nvCxnSpPr>
          <p:spPr>
            <a:xfrm flipV="1">
              <a:off x="2663302" y="5148317"/>
              <a:ext cx="217126" cy="277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505FD28-DC34-73DD-C492-A08722C33963}"/>
                </a:ext>
              </a:extLst>
            </p:cNvPr>
            <p:cNvCxnSpPr>
              <a:cxnSpLocks/>
            </p:cNvCxnSpPr>
            <p:nvPr/>
          </p:nvCxnSpPr>
          <p:spPr>
            <a:xfrm flipH="1">
              <a:off x="3157005" y="5464320"/>
              <a:ext cx="225959" cy="19812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E3647C1-F7DC-1251-8350-F6D92531AA6A}"/>
                </a:ext>
              </a:extLst>
            </p:cNvPr>
            <p:cNvCxnSpPr>
              <a:cxnSpLocks/>
            </p:cNvCxnSpPr>
            <p:nvPr/>
          </p:nvCxnSpPr>
          <p:spPr>
            <a:xfrm flipH="1" flipV="1">
              <a:off x="3412358" y="514831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DEF37BA-909A-19DB-2E6D-C11C8ADBC1CB}"/>
                </a:ext>
              </a:extLst>
            </p:cNvPr>
            <p:cNvCxnSpPr>
              <a:cxnSpLocks/>
            </p:cNvCxnSpPr>
            <p:nvPr/>
          </p:nvCxnSpPr>
          <p:spPr>
            <a:xfrm flipH="1">
              <a:off x="3186399" y="5724823"/>
              <a:ext cx="196565" cy="19885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21607F3-4129-8C70-2301-AAC9D056AB6E}"/>
                </a:ext>
              </a:extLst>
            </p:cNvPr>
            <p:cNvCxnSpPr>
              <a:cxnSpLocks/>
            </p:cNvCxnSpPr>
            <p:nvPr/>
          </p:nvCxnSpPr>
          <p:spPr>
            <a:xfrm flipH="1" flipV="1">
              <a:off x="3605305" y="507281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DF0557D-CCE3-8C48-BC64-7BB6134ADD4D}"/>
                </a:ext>
              </a:extLst>
            </p:cNvPr>
            <p:cNvCxnSpPr>
              <a:cxnSpLocks/>
            </p:cNvCxnSpPr>
            <p:nvPr/>
          </p:nvCxnSpPr>
          <p:spPr>
            <a:xfrm flipV="1">
              <a:off x="2512300" y="5022483"/>
              <a:ext cx="217126" cy="277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274288B-DD7B-3970-27BD-EC5E9F10F8FD}"/>
                </a:ext>
              </a:extLst>
            </p:cNvPr>
            <p:cNvCxnSpPr>
              <a:cxnSpLocks/>
            </p:cNvCxnSpPr>
            <p:nvPr/>
          </p:nvCxnSpPr>
          <p:spPr>
            <a:xfrm flipV="1">
              <a:off x="2394855" y="4888259"/>
              <a:ext cx="217126" cy="27730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005681E-C27B-B53B-A84C-DC2410F34C0C}"/>
                </a:ext>
              </a:extLst>
            </p:cNvPr>
            <p:cNvCxnSpPr>
              <a:cxnSpLocks/>
            </p:cNvCxnSpPr>
            <p:nvPr/>
          </p:nvCxnSpPr>
          <p:spPr>
            <a:xfrm flipH="1">
              <a:off x="3197005" y="5981615"/>
              <a:ext cx="233702" cy="17275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33B57CED-3393-2DEB-403C-E172B7911191}"/>
              </a:ext>
            </a:extLst>
          </p:cNvPr>
          <p:cNvGrpSpPr/>
          <p:nvPr/>
        </p:nvGrpSpPr>
        <p:grpSpPr>
          <a:xfrm>
            <a:off x="6751653" y="4226830"/>
            <a:ext cx="2186357" cy="1921051"/>
            <a:chOff x="4172416" y="4149075"/>
            <a:chExt cx="2531687" cy="2224477"/>
          </a:xfrm>
        </p:grpSpPr>
        <p:pic>
          <p:nvPicPr>
            <p:cNvPr id="48" name="Picture 47" descr="A large metal machine with round holes&#10;&#10;Description automatically generated with medium confidence">
              <a:extLst>
                <a:ext uri="{FF2B5EF4-FFF2-40B4-BE49-F238E27FC236}">
                  <a16:creationId xmlns:a16="http://schemas.microsoft.com/office/drawing/2014/main" id="{0A8334A6-3517-6898-E6BD-09EBAA221D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72416" y="4294050"/>
              <a:ext cx="2344680" cy="2079502"/>
            </a:xfrm>
            <a:prstGeom prst="rect">
              <a:avLst/>
            </a:prstGeom>
            <a:ln w="28575">
              <a:solidFill>
                <a:schemeClr val="tx1"/>
              </a:solidFill>
            </a:ln>
          </p:spPr>
        </p:pic>
        <p:sp>
          <p:nvSpPr>
            <p:cNvPr id="49" name="TextBox 48">
              <a:extLst>
                <a:ext uri="{FF2B5EF4-FFF2-40B4-BE49-F238E27FC236}">
                  <a16:creationId xmlns:a16="http://schemas.microsoft.com/office/drawing/2014/main" id="{AB1314D6-7B15-636C-D340-90F1E4B6EDC1}"/>
                </a:ext>
              </a:extLst>
            </p:cNvPr>
            <p:cNvSpPr txBox="1"/>
            <p:nvPr/>
          </p:nvSpPr>
          <p:spPr>
            <a:xfrm>
              <a:off x="5113886" y="4149075"/>
              <a:ext cx="1590217" cy="230832"/>
            </a:xfrm>
            <a:prstGeom prst="rect">
              <a:avLst/>
            </a:prstGeom>
            <a:solidFill>
              <a:schemeClr val="bg1"/>
            </a:solidFill>
            <a:ln>
              <a:solidFill>
                <a:schemeClr val="tx1"/>
              </a:solidFill>
            </a:ln>
          </p:spPr>
          <p:txBody>
            <a:bodyPr wrap="square" rtlCol="0">
              <a:spAutoFit/>
            </a:bodyPr>
            <a:lstStyle/>
            <a:p>
              <a:pPr algn="ctr"/>
              <a:r>
                <a:rPr lang="en-US" sz="900" i="1" dirty="0"/>
                <a:t>Welding of fastener covers</a:t>
              </a:r>
            </a:p>
          </p:txBody>
        </p:sp>
        <p:cxnSp>
          <p:nvCxnSpPr>
            <p:cNvPr id="50" name="Straight Arrow Connector 49">
              <a:extLst>
                <a:ext uri="{FF2B5EF4-FFF2-40B4-BE49-F238E27FC236}">
                  <a16:creationId xmlns:a16="http://schemas.microsoft.com/office/drawing/2014/main" id="{E2523B63-6099-F842-5731-8A343AF54E09}"/>
                </a:ext>
              </a:extLst>
            </p:cNvPr>
            <p:cNvCxnSpPr>
              <a:cxnSpLocks/>
            </p:cNvCxnSpPr>
            <p:nvPr/>
          </p:nvCxnSpPr>
          <p:spPr>
            <a:xfrm flipH="1" flipV="1">
              <a:off x="4761041" y="4630179"/>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98FE2DE3-91EC-6011-D476-A57BB981B0B1}"/>
                </a:ext>
              </a:extLst>
            </p:cNvPr>
            <p:cNvCxnSpPr>
              <a:cxnSpLocks/>
            </p:cNvCxnSpPr>
            <p:nvPr/>
          </p:nvCxnSpPr>
          <p:spPr>
            <a:xfrm flipH="1" flipV="1">
              <a:off x="5536017" y="464695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2CFC50F-8635-82E1-CDED-24C17B32137B}"/>
                </a:ext>
              </a:extLst>
            </p:cNvPr>
            <p:cNvCxnSpPr>
              <a:cxnSpLocks/>
            </p:cNvCxnSpPr>
            <p:nvPr/>
          </p:nvCxnSpPr>
          <p:spPr>
            <a:xfrm flipH="1" flipV="1">
              <a:off x="6151095" y="4646957"/>
              <a:ext cx="232340" cy="260444"/>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39780D44-967E-30BA-4573-EE088B6722AC}"/>
                </a:ext>
              </a:extLst>
            </p:cNvPr>
            <p:cNvCxnSpPr>
              <a:cxnSpLocks/>
            </p:cNvCxnSpPr>
            <p:nvPr/>
          </p:nvCxnSpPr>
          <p:spPr>
            <a:xfrm>
              <a:off x="4751231" y="5874586"/>
              <a:ext cx="142102" cy="307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6A8B2A2-A078-AB7C-74AA-2C9A8C728F14}"/>
                </a:ext>
              </a:extLst>
            </p:cNvPr>
            <p:cNvCxnSpPr>
              <a:cxnSpLocks/>
            </p:cNvCxnSpPr>
            <p:nvPr/>
          </p:nvCxnSpPr>
          <p:spPr>
            <a:xfrm>
              <a:off x="5093358" y="5778338"/>
              <a:ext cx="142102" cy="307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A6E85D9-1339-4644-9869-803120ADE005}"/>
                </a:ext>
              </a:extLst>
            </p:cNvPr>
            <p:cNvCxnSpPr>
              <a:cxnSpLocks/>
            </p:cNvCxnSpPr>
            <p:nvPr/>
          </p:nvCxnSpPr>
          <p:spPr>
            <a:xfrm>
              <a:off x="5434058" y="5691010"/>
              <a:ext cx="142102" cy="307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8" name="Picture 7" descr="A picture containing indoor, dirty, cluttered, miller&#10;&#10;Description automatically generated">
            <a:extLst>
              <a:ext uri="{FF2B5EF4-FFF2-40B4-BE49-F238E27FC236}">
                <a16:creationId xmlns:a16="http://schemas.microsoft.com/office/drawing/2014/main" id="{691CE58E-0DFC-7066-0233-B2587EB1FF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164" y="4323092"/>
            <a:ext cx="2279142" cy="1498795"/>
          </a:xfrm>
          <a:prstGeom prst="rect">
            <a:avLst/>
          </a:prstGeom>
          <a:ln w="28575">
            <a:solidFill>
              <a:schemeClr val="tx1"/>
            </a:solidFill>
          </a:ln>
        </p:spPr>
      </p:pic>
      <p:sp>
        <p:nvSpPr>
          <p:cNvPr id="18" name="TextBox 17">
            <a:extLst>
              <a:ext uri="{FF2B5EF4-FFF2-40B4-BE49-F238E27FC236}">
                <a16:creationId xmlns:a16="http://schemas.microsoft.com/office/drawing/2014/main" id="{F196F15C-E724-FA74-31A4-E4C2D6960EC7}"/>
              </a:ext>
            </a:extLst>
          </p:cNvPr>
          <p:cNvSpPr txBox="1"/>
          <p:nvPr/>
        </p:nvSpPr>
        <p:spPr>
          <a:xfrm>
            <a:off x="412470" y="5751515"/>
            <a:ext cx="1158192" cy="230832"/>
          </a:xfrm>
          <a:prstGeom prst="rect">
            <a:avLst/>
          </a:prstGeom>
          <a:solidFill>
            <a:schemeClr val="bg1"/>
          </a:solidFill>
          <a:ln>
            <a:solidFill>
              <a:schemeClr val="tx1"/>
            </a:solidFill>
          </a:ln>
        </p:spPr>
        <p:txBody>
          <a:bodyPr wrap="square" rtlCol="0">
            <a:spAutoFit/>
          </a:bodyPr>
          <a:lstStyle/>
          <a:p>
            <a:pPr algn="ctr"/>
            <a:r>
              <a:rPr lang="en-US" sz="900" i="1"/>
              <a:t>Start of Assembly</a:t>
            </a:r>
            <a:endParaRPr lang="en-US" sz="900" i="1" dirty="0"/>
          </a:p>
        </p:txBody>
      </p:sp>
      <p:pic>
        <p:nvPicPr>
          <p:cNvPr id="20" name="Picture 19">
            <a:extLst>
              <a:ext uri="{FF2B5EF4-FFF2-40B4-BE49-F238E27FC236}">
                <a16:creationId xmlns:a16="http://schemas.microsoft.com/office/drawing/2014/main" id="{236CEAC6-BD2C-B22F-BD74-17BEBD27E3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86145" y="2503226"/>
            <a:ext cx="3037943" cy="1581029"/>
          </a:xfrm>
          <a:prstGeom prst="rect">
            <a:avLst/>
          </a:prstGeom>
        </p:spPr>
      </p:pic>
      <p:sp>
        <p:nvSpPr>
          <p:cNvPr id="22" name="TextBox 21">
            <a:extLst>
              <a:ext uri="{FF2B5EF4-FFF2-40B4-BE49-F238E27FC236}">
                <a16:creationId xmlns:a16="http://schemas.microsoft.com/office/drawing/2014/main" id="{6CC04871-44F1-4145-5858-61FA157B5AA2}"/>
              </a:ext>
            </a:extLst>
          </p:cNvPr>
          <p:cNvSpPr txBox="1"/>
          <p:nvPr/>
        </p:nvSpPr>
        <p:spPr>
          <a:xfrm>
            <a:off x="6869964" y="2409305"/>
            <a:ext cx="1878499" cy="230832"/>
          </a:xfrm>
          <a:prstGeom prst="rect">
            <a:avLst/>
          </a:prstGeom>
          <a:solidFill>
            <a:schemeClr val="bg1"/>
          </a:solidFill>
          <a:ln>
            <a:solidFill>
              <a:schemeClr val="tx1"/>
            </a:solidFill>
          </a:ln>
        </p:spPr>
        <p:txBody>
          <a:bodyPr wrap="square" rtlCol="0">
            <a:spAutoFit/>
          </a:bodyPr>
          <a:lstStyle/>
          <a:p>
            <a:pPr algn="ctr"/>
            <a:r>
              <a:rPr lang="en-US" sz="900" i="1"/>
              <a:t>Magnetic Measurements</a:t>
            </a:r>
            <a:endParaRPr lang="en-US" sz="900" i="1" dirty="0"/>
          </a:p>
        </p:txBody>
      </p:sp>
      <p:pic>
        <p:nvPicPr>
          <p:cNvPr id="23" name="Picture 22">
            <a:extLst>
              <a:ext uri="{FF2B5EF4-FFF2-40B4-BE49-F238E27FC236}">
                <a16:creationId xmlns:a16="http://schemas.microsoft.com/office/drawing/2014/main" id="{001C15A5-5781-133A-1E03-9236E958C8D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6404924" y="335134"/>
            <a:ext cx="1578670" cy="2430486"/>
          </a:xfrm>
          <a:prstGeom prst="rect">
            <a:avLst/>
          </a:prstGeom>
        </p:spPr>
      </p:pic>
      <p:sp>
        <p:nvSpPr>
          <p:cNvPr id="10" name="TextBox 9">
            <a:extLst>
              <a:ext uri="{FF2B5EF4-FFF2-40B4-BE49-F238E27FC236}">
                <a16:creationId xmlns:a16="http://schemas.microsoft.com/office/drawing/2014/main" id="{E4F5FC97-8C83-C411-A372-56C368504798}"/>
              </a:ext>
            </a:extLst>
          </p:cNvPr>
          <p:cNvSpPr txBox="1"/>
          <p:nvPr/>
        </p:nvSpPr>
        <p:spPr>
          <a:xfrm>
            <a:off x="6942241" y="710119"/>
            <a:ext cx="1878499" cy="230832"/>
          </a:xfrm>
          <a:prstGeom prst="rect">
            <a:avLst/>
          </a:prstGeom>
          <a:solidFill>
            <a:schemeClr val="bg1"/>
          </a:solidFill>
          <a:ln>
            <a:solidFill>
              <a:schemeClr val="tx1"/>
            </a:solidFill>
          </a:ln>
        </p:spPr>
        <p:txBody>
          <a:bodyPr wrap="square" rtlCol="0">
            <a:spAutoFit/>
          </a:bodyPr>
          <a:lstStyle/>
          <a:p>
            <a:pPr algn="ctr"/>
            <a:r>
              <a:rPr lang="en-US" sz="900" i="1" dirty="0"/>
              <a:t>RFDP002 Successfully Jacketed</a:t>
            </a:r>
          </a:p>
        </p:txBody>
      </p:sp>
      <p:sp>
        <p:nvSpPr>
          <p:cNvPr id="26" name="TextBox 25">
            <a:extLst>
              <a:ext uri="{FF2B5EF4-FFF2-40B4-BE49-F238E27FC236}">
                <a16:creationId xmlns:a16="http://schemas.microsoft.com/office/drawing/2014/main" id="{CE581E39-2375-F9D8-005A-281A8742583C}"/>
              </a:ext>
            </a:extLst>
          </p:cNvPr>
          <p:cNvSpPr txBox="1"/>
          <p:nvPr/>
        </p:nvSpPr>
        <p:spPr>
          <a:xfrm>
            <a:off x="7120748" y="2940809"/>
            <a:ext cx="527876" cy="169277"/>
          </a:xfrm>
          <a:prstGeom prst="rect">
            <a:avLst/>
          </a:prstGeom>
          <a:noFill/>
        </p:spPr>
        <p:txBody>
          <a:bodyPr wrap="square" rtlCol="0">
            <a:spAutoFit/>
          </a:bodyPr>
          <a:lstStyle/>
          <a:p>
            <a:pPr algn="ctr"/>
            <a:r>
              <a:rPr lang="en-US" sz="500"/>
              <a:t>~400 mG</a:t>
            </a:r>
          </a:p>
        </p:txBody>
      </p:sp>
      <p:sp>
        <p:nvSpPr>
          <p:cNvPr id="28" name="TextBox 27">
            <a:extLst>
              <a:ext uri="{FF2B5EF4-FFF2-40B4-BE49-F238E27FC236}">
                <a16:creationId xmlns:a16="http://schemas.microsoft.com/office/drawing/2014/main" id="{6A605365-FA28-62FF-BC34-9C8C30FED7B3}"/>
              </a:ext>
            </a:extLst>
          </p:cNvPr>
          <p:cNvSpPr txBox="1"/>
          <p:nvPr/>
        </p:nvSpPr>
        <p:spPr>
          <a:xfrm>
            <a:off x="7105117" y="3671548"/>
            <a:ext cx="527876" cy="169277"/>
          </a:xfrm>
          <a:prstGeom prst="rect">
            <a:avLst/>
          </a:prstGeom>
          <a:noFill/>
        </p:spPr>
        <p:txBody>
          <a:bodyPr wrap="square" rtlCol="0">
            <a:spAutoFit/>
          </a:bodyPr>
          <a:lstStyle/>
          <a:p>
            <a:pPr algn="ctr"/>
            <a:r>
              <a:rPr lang="en-US" sz="500"/>
              <a:t>~10 mG</a:t>
            </a:r>
          </a:p>
        </p:txBody>
      </p:sp>
      <p:sp>
        <p:nvSpPr>
          <p:cNvPr id="7" name="TextBox 6">
            <a:extLst>
              <a:ext uri="{FF2B5EF4-FFF2-40B4-BE49-F238E27FC236}">
                <a16:creationId xmlns:a16="http://schemas.microsoft.com/office/drawing/2014/main" id="{62D99193-7DA0-CD6C-C7E5-BE46976977E9}"/>
              </a:ext>
            </a:extLst>
          </p:cNvPr>
          <p:cNvSpPr txBox="1"/>
          <p:nvPr/>
        </p:nvSpPr>
        <p:spPr>
          <a:xfrm>
            <a:off x="8250342" y="-12239"/>
            <a:ext cx="891591" cy="307777"/>
          </a:xfrm>
          <a:prstGeom prst="rect">
            <a:avLst/>
          </a:prstGeom>
          <a:noFill/>
        </p:spPr>
        <p:txBody>
          <a:bodyPr wrap="none" rtlCol="0">
            <a:spAutoFit/>
          </a:bodyPr>
          <a:lstStyle/>
          <a:p>
            <a:r>
              <a:rPr lang="en-US" sz="1400" dirty="0"/>
              <a:t>L. </a:t>
            </a:r>
            <a:r>
              <a:rPr lang="en-US" sz="1400" dirty="0" err="1"/>
              <a:t>Ristori</a:t>
            </a:r>
            <a:endParaRPr lang="en-US" sz="1400" dirty="0"/>
          </a:p>
        </p:txBody>
      </p:sp>
      <p:sp>
        <p:nvSpPr>
          <p:cNvPr id="16" name="Footer Placeholder 2">
            <a:extLst>
              <a:ext uri="{FF2B5EF4-FFF2-40B4-BE49-F238E27FC236}">
                <a16:creationId xmlns:a16="http://schemas.microsoft.com/office/drawing/2014/main" id="{A1856D6C-071C-3E12-2C85-E4AFA2E9DA36}"/>
              </a:ext>
            </a:extLst>
          </p:cNvPr>
          <p:cNvSpPr>
            <a:spLocks noGrp="1"/>
          </p:cNvSpPr>
          <p:nvPr>
            <p:ph type="ftr" sz="quarter" idx="11"/>
          </p:nvPr>
        </p:nvSpPr>
        <p:spPr>
          <a:xfrm>
            <a:off x="1916577" y="6356350"/>
            <a:ext cx="6627000" cy="360000"/>
          </a:xfrm>
        </p:spPr>
        <p:txBody>
          <a:bodyPr/>
          <a:lstStyle/>
          <a:p>
            <a:r>
              <a:rPr lang="en-US" noProof="0" dirty="0"/>
              <a:t>PMG Meeting 10/15/2024</a:t>
            </a:r>
            <a:endParaRPr lang="en-GB" noProof="0" dirty="0"/>
          </a:p>
        </p:txBody>
      </p:sp>
    </p:spTree>
    <p:extLst>
      <p:ext uri="{BB962C8B-B14F-4D97-AF65-F5344CB8AC3E}">
        <p14:creationId xmlns:p14="http://schemas.microsoft.com/office/powerpoint/2010/main" val="84396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23DCE-EB0B-7641-A619-A124A61B1B8F}"/>
              </a:ext>
            </a:extLst>
          </p:cNvPr>
          <p:cNvSpPr>
            <a:spLocks noGrp="1"/>
          </p:cNvSpPr>
          <p:nvPr>
            <p:ph type="sldNum" sz="quarter" idx="12"/>
          </p:nvPr>
        </p:nvSpPr>
        <p:spPr/>
        <p:txBody>
          <a:bodyPr/>
          <a:lstStyle/>
          <a:p>
            <a:fld id="{BFDCA1C4-9514-7B4F-976F-D92F7E296653}" type="slidenum">
              <a:rPr lang="fr-FR" smtClean="0">
                <a:solidFill>
                  <a:schemeClr val="bg1"/>
                </a:solidFill>
              </a:rPr>
              <a:pPr/>
              <a:t>3</a:t>
            </a:fld>
            <a:endParaRPr lang="fr-FR">
              <a:solidFill>
                <a:schemeClr val="bg1"/>
              </a:solidFill>
            </a:endParaRPr>
          </a:p>
        </p:txBody>
      </p:sp>
      <p:graphicFrame>
        <p:nvGraphicFramePr>
          <p:cNvPr id="4" name="Object 3">
            <a:extLst>
              <a:ext uri="{FF2B5EF4-FFF2-40B4-BE49-F238E27FC236}">
                <a16:creationId xmlns:a16="http://schemas.microsoft.com/office/drawing/2014/main" id="{B4382642-2C08-E94D-9DF8-2D19F66F8D9F}"/>
              </a:ext>
            </a:extLst>
          </p:cNvPr>
          <p:cNvGraphicFramePr>
            <a:graphicFrameLocks noChangeAspect="1"/>
          </p:cNvGraphicFramePr>
          <p:nvPr>
            <p:extLst>
              <p:ext uri="{D42A27DB-BD31-4B8C-83A1-F6EECF244321}">
                <p14:modId xmlns:p14="http://schemas.microsoft.com/office/powerpoint/2010/main" val="3618808079"/>
              </p:ext>
            </p:extLst>
          </p:nvPr>
        </p:nvGraphicFramePr>
        <p:xfrm>
          <a:off x="1302355" y="523386"/>
          <a:ext cx="6539289" cy="2329550"/>
        </p:xfrm>
        <a:graphic>
          <a:graphicData uri="http://schemas.openxmlformats.org/presentationml/2006/ole">
            <mc:AlternateContent xmlns:mc="http://schemas.openxmlformats.org/markup-compatibility/2006">
              <mc:Choice xmlns:v="urn:schemas-microsoft-com:vml" Requires="v">
                <p:oleObj name="Microsoft Excel Worksheet" r:id="rId2" imgW="5334000" imgH="2108200" progId="">
                  <p:embed/>
                </p:oleObj>
              </mc:Choice>
              <mc:Fallback>
                <p:oleObj name="Microsoft Excel Worksheet" r:id="rId2" imgW="5334000" imgH="2108200" progId="">
                  <p:embed/>
                  <p:pic>
                    <p:nvPicPr>
                      <p:cNvPr id="4" name="Object 3">
                        <a:extLst>
                          <a:ext uri="{FF2B5EF4-FFF2-40B4-BE49-F238E27FC236}">
                            <a16:creationId xmlns:a16="http://schemas.microsoft.com/office/drawing/2014/main" id="{B4382642-2C08-E94D-9DF8-2D19F66F8D9F}"/>
                          </a:ext>
                        </a:extLst>
                      </p:cNvPr>
                      <p:cNvPicPr>
                        <a:picLocks noChangeAspect="1" noChangeArrowheads="1"/>
                      </p:cNvPicPr>
                      <p:nvPr/>
                    </p:nvPicPr>
                    <p:blipFill>
                      <a:blip r:embed="rId3"/>
                      <a:srcRect/>
                      <a:stretch>
                        <a:fillRect/>
                      </a:stretch>
                    </p:blipFill>
                    <p:spPr bwMode="auto">
                      <a:xfrm>
                        <a:off x="1302355" y="523386"/>
                        <a:ext cx="6539289" cy="2329550"/>
                      </a:xfrm>
                      <a:prstGeom prst="rect">
                        <a:avLst/>
                      </a:prstGeom>
                      <a:noFill/>
                      <a:ln>
                        <a:noFill/>
                      </a:ln>
                    </p:spPr>
                  </p:pic>
                </p:oleObj>
              </mc:Fallback>
            </mc:AlternateContent>
          </a:graphicData>
        </a:graphic>
      </p:graphicFrame>
      <p:sp>
        <p:nvSpPr>
          <p:cNvPr id="5" name="Content Placeholder 2">
            <a:extLst>
              <a:ext uri="{FF2B5EF4-FFF2-40B4-BE49-F238E27FC236}">
                <a16:creationId xmlns:a16="http://schemas.microsoft.com/office/drawing/2014/main" id="{9CD150E2-05B9-5A48-A5CD-912DBAE69B3F}"/>
              </a:ext>
            </a:extLst>
          </p:cNvPr>
          <p:cNvSpPr txBox="1">
            <a:spLocks/>
          </p:cNvSpPr>
          <p:nvPr/>
        </p:nvSpPr>
        <p:spPr>
          <a:xfrm>
            <a:off x="107504" y="3027237"/>
            <a:ext cx="8939296" cy="2434733"/>
          </a:xfrm>
          <a:prstGeom prst="rect">
            <a:avLst/>
          </a:prstGeom>
        </p:spPr>
        <p:txBody>
          <a:bodyPr>
            <a:normAutofit fontScale="925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t>AUP is fully funded at the </a:t>
            </a:r>
            <a:r>
              <a:rPr lang="en-US" sz="2400" err="1"/>
              <a:t>rebaseline</a:t>
            </a:r>
            <a:r>
              <a:rPr lang="en-US" sz="2400"/>
              <a:t> TPC level ($266M)</a:t>
            </a:r>
          </a:p>
          <a:p>
            <a:r>
              <a:rPr lang="en-US" sz="2400"/>
              <a:t>FY24-FY26 are “Carry-forward years”, with FNAL funds supporting activities at BNL and LBNL, if necessary</a:t>
            </a:r>
          </a:p>
          <a:p>
            <a:pPr lvl="1"/>
            <a:r>
              <a:rPr lang="en-US" sz="2000"/>
              <a:t>No transfer to BNL expected. </a:t>
            </a:r>
          </a:p>
          <a:p>
            <a:pPr lvl="1"/>
            <a:r>
              <a:rPr lang="en-US" sz="2000"/>
              <a:t>Completed a $2M transfer of funds from FNAL to LBNL.</a:t>
            </a:r>
          </a:p>
          <a:p>
            <a:pPr lvl="2"/>
            <a:r>
              <a:rPr lang="en-US" sz="1600"/>
              <a:t>Further BCRs and Manual EAC adjustment might require additional corrections.</a:t>
            </a:r>
          </a:p>
          <a:p>
            <a:pPr lvl="1"/>
            <a:r>
              <a:rPr lang="en-US" sz="2000"/>
              <a:t>Followed on monthly basis, might be impacted by future BCRs</a:t>
            </a:r>
          </a:p>
          <a:p>
            <a:pPr marL="0" indent="0">
              <a:buNone/>
            </a:pPr>
            <a:endParaRPr lang="en-US" sz="2400"/>
          </a:p>
          <a:p>
            <a:pPr lvl="1"/>
            <a:endParaRPr lang="en-US" sz="2000"/>
          </a:p>
        </p:txBody>
      </p:sp>
      <p:pic>
        <p:nvPicPr>
          <p:cNvPr id="6" name="Picture 5">
            <a:extLst>
              <a:ext uri="{FF2B5EF4-FFF2-40B4-BE49-F238E27FC236}">
                <a16:creationId xmlns:a16="http://schemas.microsoft.com/office/drawing/2014/main" id="{4DAEF5AD-BAA8-954A-89D0-DB0ED92517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8" name="Title 1">
            <a:extLst>
              <a:ext uri="{FF2B5EF4-FFF2-40B4-BE49-F238E27FC236}">
                <a16:creationId xmlns:a16="http://schemas.microsoft.com/office/drawing/2014/main" id="{0AE7897B-B773-F64D-91AF-F191FCF145E4}"/>
              </a:ext>
            </a:extLst>
          </p:cNvPr>
          <p:cNvSpPr txBox="1">
            <a:spLocks/>
          </p:cNvSpPr>
          <p:nvPr/>
        </p:nvSpPr>
        <p:spPr>
          <a:xfrm>
            <a:off x="612000" y="44704"/>
            <a:ext cx="7920000" cy="503976"/>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sz="2400"/>
              <a:t>Project Manager Summary Assessment and Funding</a:t>
            </a:r>
          </a:p>
        </p:txBody>
      </p:sp>
      <p:sp>
        <p:nvSpPr>
          <p:cNvPr id="9" name="Rectangle 1">
            <a:extLst>
              <a:ext uri="{FF2B5EF4-FFF2-40B4-BE49-F238E27FC236}">
                <a16:creationId xmlns:a16="http://schemas.microsoft.com/office/drawing/2014/main" id="{41523E38-1527-5D1C-BC7A-04AC24A3D0B2}"/>
              </a:ext>
            </a:extLst>
          </p:cNvPr>
          <p:cNvSpPr>
            <a:spLocks noChangeArrowheads="1"/>
          </p:cNvSpPr>
          <p:nvPr/>
        </p:nvSpPr>
        <p:spPr bwMode="auto">
          <a:xfrm>
            <a:off x="1475656" y="5143136"/>
            <a:ext cx="69847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cxnSp>
        <p:nvCxnSpPr>
          <p:cNvPr id="15" name="Straight Connector 14">
            <a:extLst>
              <a:ext uri="{FF2B5EF4-FFF2-40B4-BE49-F238E27FC236}">
                <a16:creationId xmlns:a16="http://schemas.microsoft.com/office/drawing/2014/main" id="{9A0F0E73-7D21-2FE7-3D9E-648F0D177CE7}"/>
              </a:ext>
            </a:extLst>
          </p:cNvPr>
          <p:cNvCxnSpPr>
            <a:cxnSpLocks/>
          </p:cNvCxnSpPr>
          <p:nvPr/>
        </p:nvCxnSpPr>
        <p:spPr>
          <a:xfrm>
            <a:off x="8686800" y="4511794"/>
            <a:ext cx="0" cy="1777458"/>
          </a:xfrm>
          <a:prstGeom prst="line">
            <a:avLst/>
          </a:prstGeom>
        </p:spPr>
        <p:style>
          <a:lnRef idx="2">
            <a:schemeClr val="accent3"/>
          </a:lnRef>
          <a:fillRef idx="0">
            <a:schemeClr val="accent3"/>
          </a:fillRef>
          <a:effectRef idx="1">
            <a:schemeClr val="accent3"/>
          </a:effectRef>
          <a:fontRef idx="minor">
            <a:schemeClr val="tx1"/>
          </a:fontRef>
        </p:style>
      </p:cxnSp>
      <p:cxnSp>
        <p:nvCxnSpPr>
          <p:cNvPr id="21" name="Straight Connector 20">
            <a:extLst>
              <a:ext uri="{FF2B5EF4-FFF2-40B4-BE49-F238E27FC236}">
                <a16:creationId xmlns:a16="http://schemas.microsoft.com/office/drawing/2014/main" id="{B9D42F4C-9F4E-5914-C6E0-E0533C9EC897}"/>
              </a:ext>
            </a:extLst>
          </p:cNvPr>
          <p:cNvCxnSpPr>
            <a:cxnSpLocks/>
          </p:cNvCxnSpPr>
          <p:nvPr/>
        </p:nvCxnSpPr>
        <p:spPr>
          <a:xfrm>
            <a:off x="7264205" y="6289252"/>
            <a:ext cx="142259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5797D6FD-53F7-EA48-4D28-C4F1E96D6F1D}"/>
              </a:ext>
            </a:extLst>
          </p:cNvPr>
          <p:cNvCxnSpPr>
            <a:cxnSpLocks/>
          </p:cNvCxnSpPr>
          <p:nvPr/>
        </p:nvCxnSpPr>
        <p:spPr>
          <a:xfrm flipH="1">
            <a:off x="7020272" y="4501692"/>
            <a:ext cx="1692188"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graphicFrame>
        <p:nvGraphicFramePr>
          <p:cNvPr id="13" name="Table 12">
            <a:extLst>
              <a:ext uri="{FF2B5EF4-FFF2-40B4-BE49-F238E27FC236}">
                <a16:creationId xmlns:a16="http://schemas.microsoft.com/office/drawing/2014/main" id="{BC0963B9-8197-EA18-4527-D605F65BADCF}"/>
              </a:ext>
            </a:extLst>
          </p:cNvPr>
          <p:cNvGraphicFramePr>
            <a:graphicFrameLocks noGrp="1"/>
          </p:cNvGraphicFramePr>
          <p:nvPr>
            <p:extLst>
              <p:ext uri="{D42A27DB-BD31-4B8C-83A1-F6EECF244321}">
                <p14:modId xmlns:p14="http://schemas.microsoft.com/office/powerpoint/2010/main" val="4126955324"/>
              </p:ext>
            </p:extLst>
          </p:nvPr>
        </p:nvGraphicFramePr>
        <p:xfrm>
          <a:off x="1446372" y="5501474"/>
          <a:ext cx="5645908" cy="864096"/>
        </p:xfrm>
        <a:graphic>
          <a:graphicData uri="http://schemas.openxmlformats.org/drawingml/2006/table">
            <a:tbl>
              <a:tblPr firstRow="1" firstCol="1" bandRow="1">
                <a:tableStyleId>{5C22544A-7EE6-4342-B048-85BDC9FD1C3A}</a:tableStyleId>
              </a:tblPr>
              <a:tblGrid>
                <a:gridCol w="646787">
                  <a:extLst>
                    <a:ext uri="{9D8B030D-6E8A-4147-A177-3AD203B41FA5}">
                      <a16:colId xmlns:a16="http://schemas.microsoft.com/office/drawing/2014/main" val="337872501"/>
                    </a:ext>
                  </a:extLst>
                </a:gridCol>
                <a:gridCol w="1158826">
                  <a:extLst>
                    <a:ext uri="{9D8B030D-6E8A-4147-A177-3AD203B41FA5}">
                      <a16:colId xmlns:a16="http://schemas.microsoft.com/office/drawing/2014/main" val="2170114380"/>
                    </a:ext>
                  </a:extLst>
                </a:gridCol>
                <a:gridCol w="1064503">
                  <a:extLst>
                    <a:ext uri="{9D8B030D-6E8A-4147-A177-3AD203B41FA5}">
                      <a16:colId xmlns:a16="http://schemas.microsoft.com/office/drawing/2014/main" val="2253687629"/>
                    </a:ext>
                  </a:extLst>
                </a:gridCol>
                <a:gridCol w="1428320">
                  <a:extLst>
                    <a:ext uri="{9D8B030D-6E8A-4147-A177-3AD203B41FA5}">
                      <a16:colId xmlns:a16="http://schemas.microsoft.com/office/drawing/2014/main" val="933675456"/>
                    </a:ext>
                  </a:extLst>
                </a:gridCol>
                <a:gridCol w="1347472">
                  <a:extLst>
                    <a:ext uri="{9D8B030D-6E8A-4147-A177-3AD203B41FA5}">
                      <a16:colId xmlns:a16="http://schemas.microsoft.com/office/drawing/2014/main" val="541803811"/>
                    </a:ext>
                  </a:extLst>
                </a:gridCol>
              </a:tblGrid>
              <a:tr h="365760">
                <a:tc>
                  <a:txBody>
                    <a:bodyPr/>
                    <a:lstStyle/>
                    <a:p>
                      <a:pPr marL="0" marR="0">
                        <a:spcBef>
                          <a:spcPts val="0"/>
                        </a:spcBef>
                        <a:spcAft>
                          <a:spcPts val="0"/>
                        </a:spcAft>
                      </a:pPr>
                      <a:r>
                        <a:rPr lang="en-US" sz="1100">
                          <a:effectLst/>
                        </a:rPr>
                        <a:t>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ctr">
                        <a:spcBef>
                          <a:spcPts val="0"/>
                        </a:spcBef>
                        <a:spcAft>
                          <a:spcPts val="0"/>
                        </a:spcAft>
                      </a:pPr>
                      <a:r>
                        <a:rPr lang="en-US" sz="1100">
                          <a:effectLst/>
                        </a:rPr>
                        <a:t>Funding Received to Date</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ctr">
                        <a:spcBef>
                          <a:spcPts val="0"/>
                        </a:spcBef>
                        <a:spcAft>
                          <a:spcPts val="0"/>
                        </a:spcAft>
                      </a:pPr>
                      <a:r>
                        <a:rPr lang="en-US" sz="1100">
                          <a:effectLst/>
                        </a:rPr>
                        <a:t>ACWP+OC to date</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ctr">
                        <a:spcBef>
                          <a:spcPts val="0"/>
                        </a:spcBef>
                        <a:spcAft>
                          <a:spcPts val="0"/>
                        </a:spcAft>
                      </a:pPr>
                      <a:r>
                        <a:rPr lang="en-US" sz="1100">
                          <a:effectLst/>
                        </a:rPr>
                        <a:t>Remaining Funds at CD-4 (Based on BAC)</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ctr">
                        <a:spcBef>
                          <a:spcPts val="0"/>
                        </a:spcBef>
                        <a:spcAft>
                          <a:spcPts val="0"/>
                        </a:spcAft>
                      </a:pPr>
                      <a:r>
                        <a:rPr lang="en-US" sz="1100">
                          <a:effectLst/>
                        </a:rPr>
                        <a:t>Remaining Funds at CD-4 (Based on EAC)</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4118954785"/>
                  </a:ext>
                </a:extLst>
              </a:tr>
              <a:tr h="182880">
                <a:tc>
                  <a:txBody>
                    <a:bodyPr/>
                    <a:lstStyle/>
                    <a:p>
                      <a:pPr marL="0" marR="0">
                        <a:spcBef>
                          <a:spcPts val="0"/>
                        </a:spcBef>
                        <a:spcAft>
                          <a:spcPts val="0"/>
                        </a:spcAft>
                      </a:pPr>
                      <a:r>
                        <a:rPr lang="en-US" sz="1100">
                          <a:effectLst/>
                        </a:rPr>
                        <a:t>BNL</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spcBef>
                          <a:spcPts val="0"/>
                        </a:spcBef>
                        <a:spcAft>
                          <a:spcPts val="0"/>
                        </a:spcAft>
                      </a:pPr>
                      <a:r>
                        <a:rPr lang="en-US" sz="1100">
                          <a:effectLst/>
                        </a:rPr>
                        <a:t>45,541</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spcBef>
                          <a:spcPts val="0"/>
                        </a:spcBef>
                        <a:spcAft>
                          <a:spcPts val="0"/>
                        </a:spcAft>
                      </a:pPr>
                      <a:r>
                        <a:rPr lang="en-US" sz="1100">
                          <a:effectLst/>
                        </a:rPr>
                        <a:t>36,931</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spcBef>
                          <a:spcPts val="0"/>
                        </a:spcBef>
                        <a:spcAft>
                          <a:spcPts val="0"/>
                        </a:spcAft>
                      </a:pPr>
                      <a:r>
                        <a:rPr lang="en-US" sz="1100">
                          <a:effectLst/>
                          <a:latin typeface="Aptos" panose="020B0004020202020204" pitchFamily="34" charset="0"/>
                          <a:ea typeface="Aptos" panose="020B0004020202020204" pitchFamily="34" charset="0"/>
                          <a:cs typeface="Aptos" panose="020B0004020202020204" pitchFamily="34" charset="0"/>
                        </a:rPr>
                        <a:t>2,267</a:t>
                      </a:r>
                    </a:p>
                  </a:txBody>
                  <a:tcPr marL="68580" marR="68580" marT="0" marB="0" anchor="b"/>
                </a:tc>
                <a:tc>
                  <a:txBody>
                    <a:bodyPr/>
                    <a:lstStyle/>
                    <a:p>
                      <a:pPr marL="0" marR="0" algn="r">
                        <a:spcBef>
                          <a:spcPts val="0"/>
                        </a:spcBef>
                        <a:spcAft>
                          <a:spcPts val="0"/>
                        </a:spcAft>
                      </a:pPr>
                      <a:r>
                        <a:rPr lang="en-US" sz="1100">
                          <a:effectLst/>
                          <a:latin typeface="Aptos" panose="020B0004020202020204" pitchFamily="34" charset="0"/>
                          <a:ea typeface="Aptos" panose="020B0004020202020204" pitchFamily="34" charset="0"/>
                          <a:cs typeface="Aptos" panose="020B0004020202020204" pitchFamily="34" charset="0"/>
                        </a:rPr>
                        <a:t>2,274</a:t>
                      </a:r>
                    </a:p>
                  </a:txBody>
                  <a:tcPr marL="68580" marR="68580" marT="0" marB="0" anchor="b"/>
                </a:tc>
                <a:extLst>
                  <a:ext uri="{0D108BD9-81ED-4DB2-BD59-A6C34878D82A}">
                    <a16:rowId xmlns:a16="http://schemas.microsoft.com/office/drawing/2014/main" val="4238433085"/>
                  </a:ext>
                </a:extLst>
              </a:tr>
              <a:tr h="178296">
                <a:tc>
                  <a:txBody>
                    <a:bodyPr/>
                    <a:lstStyle/>
                    <a:p>
                      <a:pPr marL="0" marR="0">
                        <a:spcBef>
                          <a:spcPts val="0"/>
                        </a:spcBef>
                        <a:spcAft>
                          <a:spcPts val="0"/>
                        </a:spcAft>
                      </a:pPr>
                      <a:r>
                        <a:rPr lang="en-US" sz="1100">
                          <a:effectLst/>
                        </a:rPr>
                        <a:t>LBNL</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spcBef>
                          <a:spcPts val="0"/>
                        </a:spcBef>
                        <a:spcAft>
                          <a:spcPts val="0"/>
                        </a:spcAft>
                      </a:pPr>
                      <a:r>
                        <a:rPr lang="en-US" sz="1100">
                          <a:effectLst/>
                        </a:rPr>
                        <a:t>46,634</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spcBef>
                          <a:spcPts val="0"/>
                        </a:spcBef>
                        <a:spcAft>
                          <a:spcPts val="0"/>
                        </a:spcAft>
                      </a:pPr>
                      <a:r>
                        <a:rPr lang="en-US" sz="1100">
                          <a:effectLst/>
                          <a:latin typeface="Aptos" panose="020B0004020202020204" pitchFamily="34" charset="0"/>
                          <a:ea typeface="Aptos" panose="020B0004020202020204" pitchFamily="34" charset="0"/>
                          <a:cs typeface="Aptos" panose="020B0004020202020204" pitchFamily="34" charset="0"/>
                        </a:rPr>
                        <a:t>43,460</a:t>
                      </a:r>
                    </a:p>
                  </a:txBody>
                  <a:tcPr marL="68580" marR="68580" marT="0" marB="0" anchor="b"/>
                </a:tc>
                <a:tc>
                  <a:txBody>
                    <a:bodyPr/>
                    <a:lstStyle/>
                    <a:p>
                      <a:pPr marL="0" marR="0" algn="r">
                        <a:spcBef>
                          <a:spcPts val="0"/>
                        </a:spcBef>
                        <a:spcAft>
                          <a:spcPts val="0"/>
                        </a:spcAft>
                      </a:pPr>
                      <a:r>
                        <a:rPr lang="en-US" sz="110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-707</a:t>
                      </a:r>
                      <a:endParaRPr lang="en-US" sz="1100">
                        <a:solidFill>
                          <a:srgbClr val="FF000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spcBef>
                          <a:spcPts val="0"/>
                        </a:spcBef>
                        <a:spcAft>
                          <a:spcPts val="0"/>
                        </a:spcAft>
                      </a:pPr>
                      <a:r>
                        <a:rPr lang="en-US" sz="110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-713</a:t>
                      </a:r>
                      <a:endParaRPr lang="en-US" sz="1100">
                        <a:solidFill>
                          <a:srgbClr val="FF000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extLst>
                  <a:ext uri="{0D108BD9-81ED-4DB2-BD59-A6C34878D82A}">
                    <a16:rowId xmlns:a16="http://schemas.microsoft.com/office/drawing/2014/main" val="487321531"/>
                  </a:ext>
                </a:extLst>
              </a:tr>
            </a:tbl>
          </a:graphicData>
        </a:graphic>
      </p:graphicFrame>
      <p:sp>
        <p:nvSpPr>
          <p:cNvPr id="14" name="Rectangle: Rounded Corners 10">
            <a:extLst>
              <a:ext uri="{FF2B5EF4-FFF2-40B4-BE49-F238E27FC236}">
                <a16:creationId xmlns:a16="http://schemas.microsoft.com/office/drawing/2014/main" id="{5985F386-EF69-FED5-A101-CA42D1806A18}"/>
              </a:ext>
            </a:extLst>
          </p:cNvPr>
          <p:cNvSpPr/>
          <p:nvPr/>
        </p:nvSpPr>
        <p:spPr>
          <a:xfrm>
            <a:off x="6472117" y="6179157"/>
            <a:ext cx="792088" cy="202171"/>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417C68E9-3313-8682-F5E1-AFD44CA420D4}"/>
              </a:ext>
            </a:extLst>
          </p:cNvPr>
          <p:cNvSpPr txBox="1"/>
          <p:nvPr/>
        </p:nvSpPr>
        <p:spPr>
          <a:xfrm>
            <a:off x="1576948" y="6438528"/>
            <a:ext cx="2808312" cy="230832"/>
          </a:xfrm>
          <a:prstGeom prst="rect">
            <a:avLst/>
          </a:prstGeom>
          <a:noFill/>
        </p:spPr>
        <p:txBody>
          <a:bodyPr wrap="square" rtlCol="0">
            <a:spAutoFit/>
          </a:bodyPr>
          <a:lstStyle/>
          <a:p>
            <a:r>
              <a:rPr lang="en-US" sz="900" i="1"/>
              <a:t>Updated Aug 2024</a:t>
            </a:r>
          </a:p>
        </p:txBody>
      </p:sp>
      <p:sp>
        <p:nvSpPr>
          <p:cNvPr id="19" name="Footer Placeholder 2">
            <a:extLst>
              <a:ext uri="{FF2B5EF4-FFF2-40B4-BE49-F238E27FC236}">
                <a16:creationId xmlns:a16="http://schemas.microsoft.com/office/drawing/2014/main" id="{C1612D0D-1630-7862-97C4-BB06D82BE759}"/>
              </a:ext>
            </a:extLst>
          </p:cNvPr>
          <p:cNvSpPr>
            <a:spLocks noGrp="1"/>
          </p:cNvSpPr>
          <p:nvPr>
            <p:ph type="ftr" sz="quarter" idx="11"/>
          </p:nvPr>
        </p:nvSpPr>
        <p:spPr>
          <a:xfrm>
            <a:off x="1916577" y="6356350"/>
            <a:ext cx="6627000" cy="360000"/>
          </a:xfrm>
        </p:spPr>
        <p:txBody>
          <a:bodyPr/>
          <a:lstStyle/>
          <a:p>
            <a:r>
              <a:rPr lang="en-US" noProof="0"/>
              <a:t>PMG Meeting 10/15/72024</a:t>
            </a:r>
            <a:endParaRPr lang="en-GB" noProof="0"/>
          </a:p>
        </p:txBody>
      </p:sp>
    </p:spTree>
    <p:extLst>
      <p:ext uri="{BB962C8B-B14F-4D97-AF65-F5344CB8AC3E}">
        <p14:creationId xmlns:p14="http://schemas.microsoft.com/office/powerpoint/2010/main" val="383564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CB8ABA-DE81-3D09-0C0F-86A5A82BE51F}"/>
              </a:ext>
            </a:extLst>
          </p:cNvPr>
          <p:cNvSpPr txBox="1">
            <a:spLocks/>
          </p:cNvSpPr>
          <p:nvPr/>
        </p:nvSpPr>
        <p:spPr>
          <a:xfrm>
            <a:off x="739890" y="10074"/>
            <a:ext cx="7920000" cy="72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a:t>14</a:t>
            </a:r>
            <a:r>
              <a:rPr lang="en-US" baseline="30000"/>
              <a:t>th</a:t>
            </a:r>
            <a:r>
              <a:rPr lang="en-US"/>
              <a:t> </a:t>
            </a:r>
            <a:r>
              <a:rPr lang="en-US" err="1"/>
              <a:t>HiLumi</a:t>
            </a:r>
            <a:r>
              <a:rPr lang="en-US"/>
              <a:t> Collaboration Meeting</a:t>
            </a:r>
          </a:p>
        </p:txBody>
      </p:sp>
      <p:pic>
        <p:nvPicPr>
          <p:cNvPr id="5" name="Picture 4">
            <a:extLst>
              <a:ext uri="{FF2B5EF4-FFF2-40B4-BE49-F238E27FC236}">
                <a16:creationId xmlns:a16="http://schemas.microsoft.com/office/drawing/2014/main" id="{6EAB2B70-1EE9-9993-47F6-6C2349B313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0C408C88-C416-8B94-17B1-E4D3BA9356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1720" y="607785"/>
            <a:ext cx="4464496" cy="6117693"/>
          </a:xfrm>
          <a:prstGeom prst="rect">
            <a:avLst/>
          </a:prstGeom>
          <a:ln>
            <a:solidFill>
              <a:schemeClr val="tx1"/>
            </a:solidFill>
          </a:ln>
        </p:spPr>
      </p:pic>
      <p:sp>
        <p:nvSpPr>
          <p:cNvPr id="6" name="Slide Number Placeholder 2">
            <a:extLst>
              <a:ext uri="{FF2B5EF4-FFF2-40B4-BE49-F238E27FC236}">
                <a16:creationId xmlns:a16="http://schemas.microsoft.com/office/drawing/2014/main" id="{75E9D44C-7081-B2E3-E012-767E5C2DB1B0}"/>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solidFill>
                  <a:schemeClr val="bg1"/>
                </a:solidFill>
              </a:rPr>
              <a:pPr/>
              <a:t>4</a:t>
            </a:fld>
            <a:endParaRPr lang="fr-FR">
              <a:solidFill>
                <a:schemeClr val="bg1"/>
              </a:solidFill>
            </a:endParaRPr>
          </a:p>
        </p:txBody>
      </p:sp>
    </p:spTree>
    <p:extLst>
      <p:ext uri="{BB962C8B-B14F-4D97-AF65-F5344CB8AC3E}">
        <p14:creationId xmlns:p14="http://schemas.microsoft.com/office/powerpoint/2010/main" val="3882152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188B-07D1-A17B-140C-C98104843F52}"/>
              </a:ext>
            </a:extLst>
          </p:cNvPr>
          <p:cNvSpPr>
            <a:spLocks noGrp="1"/>
          </p:cNvSpPr>
          <p:nvPr>
            <p:ph type="title"/>
          </p:nvPr>
        </p:nvSpPr>
        <p:spPr>
          <a:xfrm>
            <a:off x="683568" y="-27384"/>
            <a:ext cx="7920000" cy="720000"/>
          </a:xfrm>
        </p:spPr>
        <p:txBody>
          <a:bodyPr/>
          <a:lstStyle/>
          <a:p>
            <a:r>
              <a:rPr lang="en-US"/>
              <a:t>General Comments and </a:t>
            </a:r>
            <a:r>
              <a:rPr lang="en-US" i="1" u="sng"/>
              <a:t>Personal</a:t>
            </a:r>
            <a:r>
              <a:rPr lang="en-US"/>
              <a:t> Impressions</a:t>
            </a:r>
          </a:p>
        </p:txBody>
      </p:sp>
      <p:sp>
        <p:nvSpPr>
          <p:cNvPr id="3" name="Content Placeholder 2">
            <a:extLst>
              <a:ext uri="{FF2B5EF4-FFF2-40B4-BE49-F238E27FC236}">
                <a16:creationId xmlns:a16="http://schemas.microsoft.com/office/drawing/2014/main" id="{D95123D8-6096-F2C8-AE16-95A9009B70BB}"/>
              </a:ext>
            </a:extLst>
          </p:cNvPr>
          <p:cNvSpPr>
            <a:spLocks noGrp="1"/>
          </p:cNvSpPr>
          <p:nvPr>
            <p:ph idx="1"/>
          </p:nvPr>
        </p:nvSpPr>
        <p:spPr>
          <a:xfrm>
            <a:off x="539552" y="692696"/>
            <a:ext cx="8064896" cy="5400600"/>
          </a:xfrm>
        </p:spPr>
        <p:txBody>
          <a:bodyPr>
            <a:normAutofit fontScale="85000" lnSpcReduction="10000"/>
          </a:bodyPr>
          <a:lstStyle/>
          <a:p>
            <a:r>
              <a:rPr lang="en-US"/>
              <a:t>Modification of CERN LS3 Schedule</a:t>
            </a:r>
          </a:p>
          <a:p>
            <a:r>
              <a:rPr lang="en-US"/>
              <a:t>Impression of a “</a:t>
            </a:r>
            <a:r>
              <a:rPr lang="en-US" i="1"/>
              <a:t>Phase Change</a:t>
            </a:r>
            <a:r>
              <a:rPr lang="en-US"/>
              <a:t>” in CERN-AUP relations</a:t>
            </a:r>
          </a:p>
          <a:p>
            <a:pPr lvl="1"/>
            <a:r>
              <a:rPr lang="en-US"/>
              <a:t>Public Comments on 10 vs 11 AUP acceptable magnets</a:t>
            </a:r>
          </a:p>
          <a:p>
            <a:pPr lvl="2"/>
            <a:r>
              <a:rPr lang="en-US"/>
              <a:t>Based on 2 QH situation in one magnet of LQXFAB-01. Comment is </a:t>
            </a:r>
            <a:r>
              <a:rPr lang="en-US" i="1"/>
              <a:t>formally</a:t>
            </a:r>
            <a:r>
              <a:rPr lang="en-US"/>
              <a:t> correct, but we believe one of the QH can be repaired with a simple pin replacement (failure probably introduced during </a:t>
            </a:r>
            <a:r>
              <a:rPr lang="en-US" err="1"/>
              <a:t>cryoassembly</a:t>
            </a:r>
            <a:r>
              <a:rPr lang="en-US"/>
              <a:t> construction), making the magnet </a:t>
            </a:r>
            <a:r>
              <a:rPr lang="en-US" i="1"/>
              <a:t>formally</a:t>
            </a:r>
            <a:r>
              <a:rPr lang="en-US"/>
              <a:t> acceptable</a:t>
            </a:r>
          </a:p>
          <a:p>
            <a:pPr lvl="1"/>
            <a:r>
              <a:rPr lang="en-US"/>
              <a:t>Comments on (lack of) usability of RFD cavities if all approvals (WPS, etc.) are not in place before construction starts</a:t>
            </a:r>
          </a:p>
          <a:p>
            <a:pPr lvl="2"/>
            <a:r>
              <a:rPr lang="en-US"/>
              <a:t>CERN cavity group massively invoking Safety Requirements in ways not experienced in known SRF endeavors (XFEL, PIP-II, ESS, SNS,..)</a:t>
            </a:r>
          </a:p>
          <a:p>
            <a:pPr lvl="2"/>
            <a:r>
              <a:rPr lang="en-US"/>
              <a:t>Behavioral change between daily CM meetings and formal Steering Meeting</a:t>
            </a:r>
          </a:p>
          <a:p>
            <a:pPr lvl="1"/>
            <a:r>
              <a:rPr lang="en-US"/>
              <a:t>Inconclusive Steering Meeting on one of the most critical items brought up for discussion (Threshold vs Objective KPPs)</a:t>
            </a:r>
          </a:p>
          <a:p>
            <a:pPr lvl="2"/>
            <a:r>
              <a:rPr lang="en-US"/>
              <a:t>Little progress on CERN side to AUP proposal</a:t>
            </a:r>
          </a:p>
          <a:p>
            <a:pPr lvl="2"/>
            <a:r>
              <a:rPr lang="en-US"/>
              <a:t>“Homework” has been re-assigned by the CERN </a:t>
            </a:r>
            <a:r>
              <a:rPr lang="en-US" err="1"/>
              <a:t>HiLumi</a:t>
            </a:r>
            <a:r>
              <a:rPr lang="en-US"/>
              <a:t> leader </a:t>
            </a:r>
          </a:p>
        </p:txBody>
      </p:sp>
      <p:sp>
        <p:nvSpPr>
          <p:cNvPr id="5" name="Slide Number Placeholder 4">
            <a:extLst>
              <a:ext uri="{FF2B5EF4-FFF2-40B4-BE49-F238E27FC236}">
                <a16:creationId xmlns:a16="http://schemas.microsoft.com/office/drawing/2014/main" id="{F4B41198-161B-7B6C-4747-E1C5F4B39511}"/>
              </a:ext>
            </a:extLst>
          </p:cNvPr>
          <p:cNvSpPr>
            <a:spLocks noGrp="1"/>
          </p:cNvSpPr>
          <p:nvPr>
            <p:ph type="sldNum" sz="quarter" idx="12"/>
          </p:nvPr>
        </p:nvSpPr>
        <p:spPr/>
        <p:txBody>
          <a:bodyPr/>
          <a:lstStyle/>
          <a:p>
            <a:fld id="{BFDCA1C4-9514-7B4F-976F-D92F7E296653}" type="slidenum">
              <a:rPr lang="fr-FR" smtClean="0">
                <a:solidFill>
                  <a:schemeClr val="bg1"/>
                </a:solidFill>
              </a:rPr>
              <a:pPr/>
              <a:t>5</a:t>
            </a:fld>
            <a:endParaRPr lang="fr-FR">
              <a:solidFill>
                <a:schemeClr val="bg1"/>
              </a:solidFill>
            </a:endParaRPr>
          </a:p>
        </p:txBody>
      </p:sp>
      <p:pic>
        <p:nvPicPr>
          <p:cNvPr id="6" name="Picture 5">
            <a:extLst>
              <a:ext uri="{FF2B5EF4-FFF2-40B4-BE49-F238E27FC236}">
                <a16:creationId xmlns:a16="http://schemas.microsoft.com/office/drawing/2014/main" id="{B17ABF6E-03C0-A906-03DF-1E497C6FF8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7" name="Title 1">
            <a:extLst>
              <a:ext uri="{FF2B5EF4-FFF2-40B4-BE49-F238E27FC236}">
                <a16:creationId xmlns:a16="http://schemas.microsoft.com/office/drawing/2014/main" id="{3EFD32B4-EE66-32AD-8569-8EBC49237F72}"/>
              </a:ext>
            </a:extLst>
          </p:cNvPr>
          <p:cNvSpPr txBox="1">
            <a:spLocks/>
          </p:cNvSpPr>
          <p:nvPr/>
        </p:nvSpPr>
        <p:spPr>
          <a:xfrm>
            <a:off x="1619672" y="5661248"/>
            <a:ext cx="6781328" cy="1008112"/>
          </a:xfrm>
          <a:prstGeom prst="rect">
            <a:avLst/>
          </a:prstGeom>
          <a:solidFill>
            <a:srgbClr val="FFF6B9"/>
          </a:solidFill>
          <a:ln>
            <a:solidFill>
              <a:schemeClr val="tx1"/>
            </a:solidFill>
          </a:ln>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pPr algn="just"/>
            <a:r>
              <a:rPr lang="en-US" sz="2000"/>
              <a:t>This PM left the 14</a:t>
            </a:r>
            <a:r>
              <a:rPr lang="en-US" sz="2000" baseline="30000"/>
              <a:t>th</a:t>
            </a:r>
            <a:r>
              <a:rPr lang="en-US" sz="2000"/>
              <a:t> CM with the conviction that continuous and attentive Management (at all levels) will be necessary in the course of AUP to CD-4</a:t>
            </a:r>
          </a:p>
        </p:txBody>
      </p:sp>
    </p:spTree>
    <p:extLst>
      <p:ext uri="{BB962C8B-B14F-4D97-AF65-F5344CB8AC3E}">
        <p14:creationId xmlns:p14="http://schemas.microsoft.com/office/powerpoint/2010/main" val="345428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BF58-98BC-1EF2-C30D-AD1721FA9397}"/>
              </a:ext>
            </a:extLst>
          </p:cNvPr>
          <p:cNvSpPr>
            <a:spLocks noGrp="1"/>
          </p:cNvSpPr>
          <p:nvPr>
            <p:ph type="title"/>
          </p:nvPr>
        </p:nvSpPr>
        <p:spPr>
          <a:xfrm>
            <a:off x="413538" y="831026"/>
            <a:ext cx="7920000" cy="540000"/>
          </a:xfrm>
        </p:spPr>
        <p:txBody>
          <a:bodyPr/>
          <a:lstStyle/>
          <a:p>
            <a:r>
              <a:rPr lang="en-US"/>
              <a:t>Schedule Update</a:t>
            </a:r>
          </a:p>
        </p:txBody>
      </p:sp>
      <p:pic>
        <p:nvPicPr>
          <p:cNvPr id="2050" name="Picture 2">
            <a:extLst>
              <a:ext uri="{FF2B5EF4-FFF2-40B4-BE49-F238E27FC236}">
                <a16:creationId xmlns:a16="http://schemas.microsoft.com/office/drawing/2014/main" id="{7AA1970B-7305-02AD-E5A4-B4867AB415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2798"/>
            <a:ext cx="9144000" cy="40112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37BD444E-00BB-392A-1A35-C7DAC82C3F8E}"/>
              </a:ext>
            </a:extLst>
          </p:cNvPr>
          <p:cNvCxnSpPr/>
          <p:nvPr/>
        </p:nvCxnSpPr>
        <p:spPr>
          <a:xfrm>
            <a:off x="5598114" y="1101027"/>
            <a:ext cx="0" cy="1787914"/>
          </a:xfrm>
          <a:prstGeom prst="line">
            <a:avLst/>
          </a:prstGeom>
          <a:ln w="635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76CA2A8-FAC6-8B13-6E4D-AB11D04C5EB7}"/>
              </a:ext>
            </a:extLst>
          </p:cNvPr>
          <p:cNvCxnSpPr/>
          <p:nvPr/>
        </p:nvCxnSpPr>
        <p:spPr>
          <a:xfrm>
            <a:off x="521550" y="2627584"/>
            <a:ext cx="0" cy="1787914"/>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ight Arrow 8">
            <a:extLst>
              <a:ext uri="{FF2B5EF4-FFF2-40B4-BE49-F238E27FC236}">
                <a16:creationId xmlns:a16="http://schemas.microsoft.com/office/drawing/2014/main" id="{C5E70954-5ED6-3AD2-2E95-413BEB93C8B3}"/>
              </a:ext>
            </a:extLst>
          </p:cNvPr>
          <p:cNvSpPr/>
          <p:nvPr/>
        </p:nvSpPr>
        <p:spPr>
          <a:xfrm>
            <a:off x="4373538" y="4106599"/>
            <a:ext cx="1116527" cy="240503"/>
          </a:xfrm>
          <a:prstGeom prst="rightArrow">
            <a:avLst/>
          </a:prstGeom>
          <a:gradFill>
            <a:gsLst>
              <a:gs pos="0">
                <a:srgbClr val="C00000"/>
              </a:gs>
              <a:gs pos="100000">
                <a:srgbClr val="7030A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5DAF0C55-45C3-CBD6-A088-C437D98D9F7B}"/>
              </a:ext>
            </a:extLst>
          </p:cNvPr>
          <p:cNvCxnSpPr/>
          <p:nvPr/>
        </p:nvCxnSpPr>
        <p:spPr>
          <a:xfrm flipV="1">
            <a:off x="18510" y="4131078"/>
            <a:ext cx="1024591" cy="1407735"/>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0B1558A-0D9B-48E4-56B1-19714FB99D5F}"/>
              </a:ext>
            </a:extLst>
          </p:cNvPr>
          <p:cNvSpPr txBox="1"/>
          <p:nvPr/>
        </p:nvSpPr>
        <p:spPr>
          <a:xfrm>
            <a:off x="5274078" y="4498423"/>
            <a:ext cx="3412722" cy="977857"/>
          </a:xfrm>
          <a:prstGeom prst="rect">
            <a:avLst/>
          </a:prstGeom>
          <a:noFill/>
          <a:ln>
            <a:solidFill>
              <a:srgbClr val="FF0000"/>
            </a:solidFill>
          </a:ln>
        </p:spPr>
        <p:txBody>
          <a:bodyPr wrap="square" lIns="0" tIns="27000" rIns="0" bIns="27000" rtlCol="0">
            <a:spAutoFit/>
          </a:bodyPr>
          <a:lstStyle/>
          <a:p>
            <a:pPr algn="ctr"/>
            <a:r>
              <a:rPr lang="en-GB" sz="1500" b="1">
                <a:solidFill>
                  <a:srgbClr val="FF0000"/>
                </a:solidFill>
              </a:rPr>
              <a:t>Planned LS3 interventions still exceed LS3 length [47 months]</a:t>
            </a:r>
          </a:p>
          <a:p>
            <a:pPr algn="ctr"/>
            <a:endParaRPr lang="en-GB" sz="1500" b="1">
              <a:solidFill>
                <a:srgbClr val="FF0000"/>
              </a:solidFill>
            </a:endParaRPr>
          </a:p>
          <a:p>
            <a:pPr algn="ctr"/>
            <a:r>
              <a:rPr lang="en-GB" sz="1500" b="1">
                <a:solidFill>
                  <a:srgbClr val="FF0000"/>
                </a:solidFill>
                <a:sym typeface="Wingdings" pitchFamily="2" charset="2"/>
              </a:rPr>
              <a:t> Further Optimization needed!!!</a:t>
            </a:r>
            <a:endParaRPr lang="en-GB" sz="1500" b="1">
              <a:solidFill>
                <a:srgbClr val="FF0000"/>
              </a:solidFill>
            </a:endParaRPr>
          </a:p>
        </p:txBody>
      </p:sp>
      <p:sp>
        <p:nvSpPr>
          <p:cNvPr id="6" name="TextBox 5">
            <a:extLst>
              <a:ext uri="{FF2B5EF4-FFF2-40B4-BE49-F238E27FC236}">
                <a16:creationId xmlns:a16="http://schemas.microsoft.com/office/drawing/2014/main" id="{4FD9B31F-FA6E-ED51-9001-38320908F5F2}"/>
              </a:ext>
            </a:extLst>
          </p:cNvPr>
          <p:cNvSpPr txBox="1"/>
          <p:nvPr/>
        </p:nvSpPr>
        <p:spPr>
          <a:xfrm>
            <a:off x="5582291" y="4109580"/>
            <a:ext cx="2300630" cy="300082"/>
          </a:xfrm>
          <a:prstGeom prst="rect">
            <a:avLst/>
          </a:prstGeom>
          <a:noFill/>
        </p:spPr>
        <p:txBody>
          <a:bodyPr wrap="none" rtlCol="0">
            <a:spAutoFit/>
          </a:bodyPr>
          <a:lstStyle/>
          <a:p>
            <a:r>
              <a:rPr lang="en-US" sz="1350"/>
              <a:t>LS4 will be one year shifted</a:t>
            </a:r>
          </a:p>
        </p:txBody>
      </p:sp>
      <p:sp>
        <p:nvSpPr>
          <p:cNvPr id="10" name="Footer Placeholder 2">
            <a:extLst>
              <a:ext uri="{FF2B5EF4-FFF2-40B4-BE49-F238E27FC236}">
                <a16:creationId xmlns:a16="http://schemas.microsoft.com/office/drawing/2014/main" id="{579E8A5C-44EE-FE6A-4FCD-83E6B1DDA9C5}"/>
              </a:ext>
            </a:extLst>
          </p:cNvPr>
          <p:cNvSpPr>
            <a:spLocks noGrp="1"/>
          </p:cNvSpPr>
          <p:nvPr>
            <p:ph type="ftr" sz="quarter" idx="11"/>
          </p:nvPr>
        </p:nvSpPr>
        <p:spPr>
          <a:xfrm>
            <a:off x="1763688" y="5697282"/>
            <a:ext cx="6690000" cy="270000"/>
          </a:xfrm>
        </p:spPr>
        <p:txBody>
          <a:bodyPr/>
          <a:lstStyle/>
          <a:p>
            <a:r>
              <a:rPr lang="en-GB"/>
              <a:t>O. Brüning @ HL-LHC Annual meeting in Genoa, 7</a:t>
            </a:r>
            <a:r>
              <a:rPr lang="en-GB" baseline="30000"/>
              <a:t>th</a:t>
            </a:r>
            <a:r>
              <a:rPr lang="en-GB"/>
              <a:t> October 2024</a:t>
            </a:r>
          </a:p>
        </p:txBody>
      </p:sp>
      <p:pic>
        <p:nvPicPr>
          <p:cNvPr id="12" name="Picture 11">
            <a:extLst>
              <a:ext uri="{FF2B5EF4-FFF2-40B4-BE49-F238E27FC236}">
                <a16:creationId xmlns:a16="http://schemas.microsoft.com/office/drawing/2014/main" id="{7899EF09-2F63-C47D-C71F-F692183E37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13" name="Slide Number Placeholder 4">
            <a:extLst>
              <a:ext uri="{FF2B5EF4-FFF2-40B4-BE49-F238E27FC236}">
                <a16:creationId xmlns:a16="http://schemas.microsoft.com/office/drawing/2014/main" id="{C3094B6A-C18C-E417-F538-DFD3AFD56518}"/>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solidFill>
                  <a:schemeClr val="bg1"/>
                </a:solidFill>
              </a:rPr>
              <a:pPr/>
              <a:t>6</a:t>
            </a:fld>
            <a:endParaRPr lang="fr-FR">
              <a:solidFill>
                <a:schemeClr val="bg1"/>
              </a:solidFill>
            </a:endParaRPr>
          </a:p>
        </p:txBody>
      </p:sp>
      <p:sp>
        <p:nvSpPr>
          <p:cNvPr id="3" name="Footer Placeholder 2">
            <a:extLst>
              <a:ext uri="{FF2B5EF4-FFF2-40B4-BE49-F238E27FC236}">
                <a16:creationId xmlns:a16="http://schemas.microsoft.com/office/drawing/2014/main" id="{FDD71AC5-3C07-6D48-9A01-47EC49CABAE4}"/>
              </a:ext>
            </a:extLst>
          </p:cNvPr>
          <p:cNvSpPr txBox="1">
            <a:spLocks/>
          </p:cNvSpPr>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PMG Meeting 10/15/2024</a:t>
            </a:r>
            <a:endParaRPr lang="en-GB"/>
          </a:p>
        </p:txBody>
      </p:sp>
    </p:spTree>
    <p:extLst>
      <p:ext uri="{BB962C8B-B14F-4D97-AF65-F5344CB8AC3E}">
        <p14:creationId xmlns:p14="http://schemas.microsoft.com/office/powerpoint/2010/main" val="36627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GB">
                <a:cs typeface="Times New Roman" panose="02020603050405020304" pitchFamily="18" charset="0"/>
              </a:rPr>
              <a:t>Magnet Validation</a:t>
            </a:r>
            <a:r>
              <a:rPr lang="en-GB" b="0">
                <a:latin typeface="Times New Roman" panose="02020603050405020304" pitchFamily="18" charset="0"/>
                <a:cs typeface="Times New Roman" panose="02020603050405020304" pitchFamily="18" charset="0"/>
              </a:rPr>
              <a:t> for IT-String</a:t>
            </a:r>
          </a:p>
        </p:txBody>
      </p:sp>
      <p:pic>
        <p:nvPicPr>
          <p:cNvPr id="1038" name="Picture 14" descr="Aperçu de l’image">
            <a:extLst>
              <a:ext uri="{FF2B5EF4-FFF2-40B4-BE49-F238E27FC236}">
                <a16:creationId xmlns:a16="http://schemas.microsoft.com/office/drawing/2014/main" id="{CF57805C-79E2-5E70-43EA-59CE9268DC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7" y="1654680"/>
            <a:ext cx="3767108" cy="211899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perçu de l’image">
            <a:extLst>
              <a:ext uri="{FF2B5EF4-FFF2-40B4-BE49-F238E27FC236}">
                <a16:creationId xmlns:a16="http://schemas.microsoft.com/office/drawing/2014/main" id="{E6CC8C22-30B9-FFC6-4E02-AD69388434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2581" y="2074533"/>
            <a:ext cx="3675900" cy="206769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8065" y="1557636"/>
            <a:ext cx="3881722" cy="1186488"/>
          </a:xfrm>
          <a:prstGeom prst="rect">
            <a:avLst/>
          </a:prstGeom>
        </p:spPr>
      </p:pic>
      <p:cxnSp>
        <p:nvCxnSpPr>
          <p:cNvPr id="11" name="Straight Arrow Connector 10">
            <a:extLst>
              <a:ext uri="{FF2B5EF4-FFF2-40B4-BE49-F238E27FC236}">
                <a16:creationId xmlns:a16="http://schemas.microsoft.com/office/drawing/2014/main" id="{C68CE94B-96D1-A2A0-6C58-C2AD9144E127}"/>
              </a:ext>
            </a:extLst>
          </p:cNvPr>
          <p:cNvCxnSpPr>
            <a:cxnSpLocks/>
          </p:cNvCxnSpPr>
          <p:nvPr/>
        </p:nvCxnSpPr>
        <p:spPr>
          <a:xfrm flipV="1">
            <a:off x="3821405" y="2221367"/>
            <a:ext cx="2118748" cy="251668"/>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454D7C6-52CC-59EC-904D-95C6E3116D84}"/>
              </a:ext>
            </a:extLst>
          </p:cNvPr>
          <p:cNvCxnSpPr>
            <a:cxnSpLocks/>
          </p:cNvCxnSpPr>
          <p:nvPr/>
        </p:nvCxnSpPr>
        <p:spPr>
          <a:xfrm flipV="1">
            <a:off x="4616870" y="2180825"/>
            <a:ext cx="1117596" cy="29220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A4CD9FC-FE32-EE64-F354-F22ED0E205AB}"/>
              </a:ext>
            </a:extLst>
          </p:cNvPr>
          <p:cNvCxnSpPr>
            <a:cxnSpLocks/>
          </p:cNvCxnSpPr>
          <p:nvPr/>
        </p:nvCxnSpPr>
        <p:spPr>
          <a:xfrm flipV="1">
            <a:off x="5966475" y="2195981"/>
            <a:ext cx="437038" cy="77321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982F121-D7C6-4BA9-BB2D-6965B5F5E459}"/>
              </a:ext>
            </a:extLst>
          </p:cNvPr>
          <p:cNvCxnSpPr>
            <a:cxnSpLocks/>
          </p:cNvCxnSpPr>
          <p:nvPr/>
        </p:nvCxnSpPr>
        <p:spPr>
          <a:xfrm flipV="1">
            <a:off x="6679954" y="2245891"/>
            <a:ext cx="0" cy="114606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2">
            <a:extLst>
              <a:ext uri="{FF2B5EF4-FFF2-40B4-BE49-F238E27FC236}">
                <a16:creationId xmlns:a16="http://schemas.microsoft.com/office/drawing/2014/main" id="{7D8923FE-AC98-8032-9CC1-038A52BFA66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29952" y="2801384"/>
            <a:ext cx="2864710" cy="209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a:extLst>
              <a:ext uri="{FF2B5EF4-FFF2-40B4-BE49-F238E27FC236}">
                <a16:creationId xmlns:a16="http://schemas.microsoft.com/office/drawing/2014/main" id="{9E6AD17D-2D7B-E66F-704F-565271AC89F3}"/>
              </a:ext>
            </a:extLst>
          </p:cNvPr>
          <p:cNvCxnSpPr>
            <a:cxnSpLocks/>
          </p:cNvCxnSpPr>
          <p:nvPr/>
        </p:nvCxnSpPr>
        <p:spPr>
          <a:xfrm flipH="1" flipV="1">
            <a:off x="5436096" y="2132856"/>
            <a:ext cx="2862318" cy="1192253"/>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6B22CE7-816F-2FF2-318C-781FB0A36F3B}"/>
              </a:ext>
            </a:extLst>
          </p:cNvPr>
          <p:cNvCxnSpPr>
            <a:cxnSpLocks/>
          </p:cNvCxnSpPr>
          <p:nvPr/>
        </p:nvCxnSpPr>
        <p:spPr>
          <a:xfrm flipV="1">
            <a:off x="5164278" y="2195981"/>
            <a:ext cx="1052317" cy="77321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36" name="Picture 12" descr="Aperçu de l’image">
            <a:extLst>
              <a:ext uri="{FF2B5EF4-FFF2-40B4-BE49-F238E27FC236}">
                <a16:creationId xmlns:a16="http://schemas.microsoft.com/office/drawing/2014/main" id="{54B391BE-2D3F-30CD-823D-C4B0169D25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5622" y="2984356"/>
            <a:ext cx="3039371" cy="227952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a:extLst>
              <a:ext uri="{FF2B5EF4-FFF2-40B4-BE49-F238E27FC236}">
                <a16:creationId xmlns:a16="http://schemas.microsoft.com/office/drawing/2014/main" id="{070CCB74-CBED-0B50-5E6E-57B0F0D7085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13601" y="3325109"/>
            <a:ext cx="3102455" cy="232684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3FD86BC6-A3FD-24FB-CD8D-7E039C3B6494}"/>
              </a:ext>
            </a:extLst>
          </p:cNvPr>
          <p:cNvSpPr txBox="1"/>
          <p:nvPr/>
        </p:nvSpPr>
        <p:spPr>
          <a:xfrm>
            <a:off x="7650342" y="3362824"/>
            <a:ext cx="1526380" cy="577081"/>
          </a:xfrm>
          <a:prstGeom prst="rect">
            <a:avLst/>
          </a:prstGeom>
          <a:noFill/>
        </p:spPr>
        <p:txBody>
          <a:bodyPr wrap="none" rtlCol="0">
            <a:spAutoFit/>
          </a:bodyPr>
          <a:lstStyle/>
          <a:p>
            <a:r>
              <a:rPr lang="en-US" sz="1050"/>
              <a:t>Being tested @ FNAL;</a:t>
            </a:r>
          </a:p>
          <a:p>
            <a:r>
              <a:rPr lang="en-US" sz="1050"/>
              <a:t>Expected @ CERN by</a:t>
            </a:r>
          </a:p>
          <a:p>
            <a:r>
              <a:rPr lang="en-US" sz="1050"/>
              <a:t>November 2024</a:t>
            </a:r>
          </a:p>
        </p:txBody>
      </p:sp>
      <p:sp>
        <p:nvSpPr>
          <p:cNvPr id="2" name="Footer Placeholder 2">
            <a:extLst>
              <a:ext uri="{FF2B5EF4-FFF2-40B4-BE49-F238E27FC236}">
                <a16:creationId xmlns:a16="http://schemas.microsoft.com/office/drawing/2014/main" id="{9A5D1DB9-E99D-E9D1-045A-81EC20749EE0}"/>
              </a:ext>
            </a:extLst>
          </p:cNvPr>
          <p:cNvSpPr>
            <a:spLocks noGrp="1"/>
          </p:cNvSpPr>
          <p:nvPr>
            <p:ph type="ftr" sz="quarter" idx="11"/>
          </p:nvPr>
        </p:nvSpPr>
        <p:spPr>
          <a:xfrm>
            <a:off x="1763688" y="5697282"/>
            <a:ext cx="6690000" cy="270000"/>
          </a:xfrm>
        </p:spPr>
        <p:txBody>
          <a:bodyPr/>
          <a:lstStyle/>
          <a:p>
            <a:r>
              <a:rPr lang="en-GB"/>
              <a:t>O. Brüning @ HL-LHC Annual meeting in Genoa, 7</a:t>
            </a:r>
            <a:r>
              <a:rPr lang="en-GB" baseline="30000"/>
              <a:t>th</a:t>
            </a:r>
            <a:r>
              <a:rPr lang="en-GB"/>
              <a:t> October 2024</a:t>
            </a:r>
          </a:p>
        </p:txBody>
      </p:sp>
      <p:pic>
        <p:nvPicPr>
          <p:cNvPr id="4" name="Picture 3">
            <a:extLst>
              <a:ext uri="{FF2B5EF4-FFF2-40B4-BE49-F238E27FC236}">
                <a16:creationId xmlns:a16="http://schemas.microsoft.com/office/drawing/2014/main" id="{1D1451AC-C556-B68C-3D8E-5C74FDC9D3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6" name="Slide Number Placeholder 4">
            <a:extLst>
              <a:ext uri="{FF2B5EF4-FFF2-40B4-BE49-F238E27FC236}">
                <a16:creationId xmlns:a16="http://schemas.microsoft.com/office/drawing/2014/main" id="{D0FF9EAD-615E-797A-36DD-DC41EBE88C02}"/>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solidFill>
                  <a:schemeClr val="bg1"/>
                </a:solidFill>
              </a:rPr>
              <a:pPr/>
              <a:t>7</a:t>
            </a:fld>
            <a:endParaRPr lang="fr-FR">
              <a:solidFill>
                <a:schemeClr val="bg1"/>
              </a:solidFill>
            </a:endParaRPr>
          </a:p>
        </p:txBody>
      </p:sp>
      <p:sp>
        <p:nvSpPr>
          <p:cNvPr id="8" name="Footer Placeholder 2">
            <a:extLst>
              <a:ext uri="{FF2B5EF4-FFF2-40B4-BE49-F238E27FC236}">
                <a16:creationId xmlns:a16="http://schemas.microsoft.com/office/drawing/2014/main" id="{DE200AF7-BD1C-04CD-03FD-1BDA55E17115}"/>
              </a:ext>
            </a:extLst>
          </p:cNvPr>
          <p:cNvSpPr txBox="1">
            <a:spLocks/>
          </p:cNvSpPr>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PMG Meeting 10/15/2024</a:t>
            </a:r>
            <a:endParaRPr lang="en-GB"/>
          </a:p>
        </p:txBody>
      </p:sp>
    </p:spTree>
    <p:extLst>
      <p:ext uri="{BB962C8B-B14F-4D97-AF65-F5344CB8AC3E}">
        <p14:creationId xmlns:p14="http://schemas.microsoft.com/office/powerpoint/2010/main" val="1579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3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464A-859D-7CAE-D6E4-745A18963287}"/>
              </a:ext>
            </a:extLst>
          </p:cNvPr>
          <p:cNvSpPr>
            <a:spLocks noGrp="1"/>
          </p:cNvSpPr>
          <p:nvPr>
            <p:ph type="title"/>
          </p:nvPr>
        </p:nvSpPr>
        <p:spPr>
          <a:xfrm>
            <a:off x="612000" y="44624"/>
            <a:ext cx="7920000" cy="720000"/>
          </a:xfrm>
        </p:spPr>
        <p:txBody>
          <a:bodyPr/>
          <a:lstStyle/>
          <a:p>
            <a:r>
              <a:rPr lang="en-US"/>
              <a:t>DOE IPR Review – July 2024</a:t>
            </a:r>
          </a:p>
        </p:txBody>
      </p:sp>
      <p:sp>
        <p:nvSpPr>
          <p:cNvPr id="3" name="Content Placeholder 2">
            <a:extLst>
              <a:ext uri="{FF2B5EF4-FFF2-40B4-BE49-F238E27FC236}">
                <a16:creationId xmlns:a16="http://schemas.microsoft.com/office/drawing/2014/main" id="{652E7B52-2F64-BEA9-9347-AAF6371D102C}"/>
              </a:ext>
            </a:extLst>
          </p:cNvPr>
          <p:cNvSpPr>
            <a:spLocks noGrp="1"/>
          </p:cNvSpPr>
          <p:nvPr>
            <p:ph idx="1"/>
          </p:nvPr>
        </p:nvSpPr>
        <p:spPr>
          <a:xfrm>
            <a:off x="591203" y="893956"/>
            <a:ext cx="8074800" cy="5318943"/>
          </a:xfrm>
        </p:spPr>
        <p:txBody>
          <a:bodyPr>
            <a:normAutofit/>
          </a:bodyPr>
          <a:lstStyle/>
          <a:p>
            <a:r>
              <a:rPr lang="en-US"/>
              <a:t>Successful completion of July ’24 IPR Review</a:t>
            </a:r>
          </a:p>
          <a:p>
            <a:r>
              <a:rPr lang="en-US"/>
              <a:t>4 Recommendations</a:t>
            </a:r>
          </a:p>
          <a:p>
            <a:pPr lvl="1"/>
            <a:r>
              <a:rPr lang="en-US"/>
              <a:t>3 “Technical” Recommendation on Crab Cavities</a:t>
            </a:r>
          </a:p>
          <a:p>
            <a:pPr lvl="1"/>
            <a:r>
              <a:rPr lang="en-US"/>
              <a:t>1 “Management” Recommendation:</a:t>
            </a:r>
          </a:p>
          <a:p>
            <a:pPr marL="457200" lvl="1" indent="0">
              <a:buNone/>
            </a:pPr>
            <a:endParaRPr lang="en-US"/>
          </a:p>
          <a:p>
            <a:pPr marL="457200" lvl="1" indent="0">
              <a:buNone/>
            </a:pPr>
            <a:r>
              <a:rPr lang="en-US" i="1">
                <a:solidFill>
                  <a:srgbClr val="0070C0"/>
                </a:solidFill>
                <a:effectLst/>
                <a:latin typeface="Times New Roman" panose="02020603050405020304" pitchFamily="18" charset="0"/>
                <a:ea typeface="Times New Roman" panose="02020603050405020304" pitchFamily="18" charset="0"/>
              </a:rPr>
              <a:t>Review and document the criteria by which the decision will be made to exercise scope contingency. Update all project planning as needed based on this review. Complete by the end of October 2024.</a:t>
            </a:r>
          </a:p>
          <a:p>
            <a:pPr marL="457200" lvl="1" indent="0">
              <a:buNone/>
            </a:pPr>
            <a:endParaRPr lang="en-US" i="1">
              <a:solidFill>
                <a:srgbClr val="000000"/>
              </a:solidFill>
              <a:latin typeface="Times New Roman" panose="02020603050405020304" pitchFamily="18" charset="0"/>
              <a:ea typeface="Times New Roman" panose="02020603050405020304" pitchFamily="18" charset="0"/>
            </a:endParaRPr>
          </a:p>
          <a:p>
            <a:r>
              <a:rPr lang="en-US"/>
              <a:t>First pass at Criteria shared with IPT(DOE) on 9/16, and with CERN on 10/4</a:t>
            </a:r>
            <a:endParaRPr lang="en-US">
              <a:effectLst/>
              <a:latin typeface="Times New Roman" panose="02020603050405020304" pitchFamily="18" charset="0"/>
              <a:ea typeface="Times New Roman" panose="02020603050405020304" pitchFamily="18" charset="0"/>
            </a:endParaRPr>
          </a:p>
          <a:p>
            <a:pPr marL="457200" lvl="1" indent="0">
              <a:buNone/>
            </a:pPr>
            <a:endParaRPr lang="en-US"/>
          </a:p>
        </p:txBody>
      </p:sp>
      <p:sp>
        <p:nvSpPr>
          <p:cNvPr id="5" name="Slide Number Placeholder 4">
            <a:extLst>
              <a:ext uri="{FF2B5EF4-FFF2-40B4-BE49-F238E27FC236}">
                <a16:creationId xmlns:a16="http://schemas.microsoft.com/office/drawing/2014/main" id="{73F97BC9-274A-1FEB-BF19-EEFB0C71A4DF}"/>
              </a:ext>
            </a:extLst>
          </p:cNvPr>
          <p:cNvSpPr>
            <a:spLocks noGrp="1"/>
          </p:cNvSpPr>
          <p:nvPr>
            <p:ph type="sldNum" sz="quarter" idx="12"/>
          </p:nvPr>
        </p:nvSpPr>
        <p:spPr/>
        <p:txBody>
          <a:bodyPr/>
          <a:lstStyle/>
          <a:p>
            <a:fld id="{BFDCA1C4-9514-7B4F-976F-D92F7E296653}" type="slidenum">
              <a:rPr lang="fr-FR" smtClean="0">
                <a:solidFill>
                  <a:schemeClr val="bg1"/>
                </a:solidFill>
              </a:rPr>
              <a:pPr/>
              <a:t>8</a:t>
            </a:fld>
            <a:endParaRPr lang="fr-FR">
              <a:solidFill>
                <a:schemeClr val="bg1"/>
              </a:solidFill>
            </a:endParaRPr>
          </a:p>
        </p:txBody>
      </p:sp>
      <p:pic>
        <p:nvPicPr>
          <p:cNvPr id="10" name="Picture 9">
            <a:extLst>
              <a:ext uri="{FF2B5EF4-FFF2-40B4-BE49-F238E27FC236}">
                <a16:creationId xmlns:a16="http://schemas.microsoft.com/office/drawing/2014/main" id="{A24B1FF7-5F64-6EBB-EBB2-596201B386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6" name="Footer Placeholder 2">
            <a:extLst>
              <a:ext uri="{FF2B5EF4-FFF2-40B4-BE49-F238E27FC236}">
                <a16:creationId xmlns:a16="http://schemas.microsoft.com/office/drawing/2014/main" id="{C7D5284D-68A3-A960-63AE-A17B77FE89B8}"/>
              </a:ext>
            </a:extLst>
          </p:cNvPr>
          <p:cNvSpPr>
            <a:spLocks noGrp="1"/>
          </p:cNvSpPr>
          <p:nvPr>
            <p:ph type="ftr" sz="quarter" idx="11"/>
          </p:nvPr>
        </p:nvSpPr>
        <p:spPr>
          <a:xfrm>
            <a:off x="1916577" y="6356350"/>
            <a:ext cx="6627000" cy="360000"/>
          </a:xfrm>
        </p:spPr>
        <p:txBody>
          <a:bodyPr/>
          <a:lstStyle/>
          <a:p>
            <a:r>
              <a:rPr lang="en-US" noProof="0"/>
              <a:t>PMG Meeting 10/15/2024</a:t>
            </a:r>
            <a:endParaRPr lang="en-GB" noProof="0"/>
          </a:p>
        </p:txBody>
      </p:sp>
    </p:spTree>
    <p:extLst>
      <p:ext uri="{BB962C8B-B14F-4D97-AF65-F5344CB8AC3E}">
        <p14:creationId xmlns:p14="http://schemas.microsoft.com/office/powerpoint/2010/main" val="3965408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CC11E-573B-8534-5D78-646704C4D1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
        <p:nvSpPr>
          <p:cNvPr id="2" name="Title 1">
            <a:extLst>
              <a:ext uri="{FF2B5EF4-FFF2-40B4-BE49-F238E27FC236}">
                <a16:creationId xmlns:a16="http://schemas.microsoft.com/office/drawing/2014/main" id="{9CBB734E-D9F1-F04F-AB2E-E088D3457E98}"/>
              </a:ext>
            </a:extLst>
          </p:cNvPr>
          <p:cNvSpPr>
            <a:spLocks noGrp="1"/>
          </p:cNvSpPr>
          <p:nvPr>
            <p:ph type="title"/>
          </p:nvPr>
        </p:nvSpPr>
        <p:spPr>
          <a:xfrm>
            <a:off x="612000" y="44704"/>
            <a:ext cx="7920000" cy="720000"/>
          </a:xfrm>
        </p:spPr>
        <p:txBody>
          <a:bodyPr/>
          <a:lstStyle/>
          <a:p>
            <a:r>
              <a:rPr lang="en-US"/>
              <a:t>AUP Q1/Q3 and RFD Cavities Deliverables</a:t>
            </a:r>
            <a:br>
              <a:rPr lang="en-US"/>
            </a:br>
            <a:r>
              <a:rPr lang="en-US"/>
              <a:t>Objective and Threshold KPPs</a:t>
            </a:r>
          </a:p>
        </p:txBody>
      </p:sp>
      <p:sp>
        <p:nvSpPr>
          <p:cNvPr id="4" name="Slide Number Placeholder 3">
            <a:extLst>
              <a:ext uri="{FF2B5EF4-FFF2-40B4-BE49-F238E27FC236}">
                <a16:creationId xmlns:a16="http://schemas.microsoft.com/office/drawing/2014/main" id="{E3D01169-2957-E74A-8E49-4AD76CE054BD}"/>
              </a:ext>
            </a:extLst>
          </p:cNvPr>
          <p:cNvSpPr>
            <a:spLocks noGrp="1"/>
          </p:cNvSpPr>
          <p:nvPr>
            <p:ph type="sldNum" sz="quarter" idx="12"/>
          </p:nvPr>
        </p:nvSpPr>
        <p:spPr/>
        <p:txBody>
          <a:bodyPr/>
          <a:lstStyle/>
          <a:p>
            <a:fld id="{BFDCA1C4-9514-7B4F-976F-D92F7E296653}" type="slidenum">
              <a:rPr lang="fr-FR" smtClean="0"/>
              <a:pPr/>
              <a:t>9</a:t>
            </a:fld>
            <a:endParaRPr lang="fr-FR"/>
          </a:p>
        </p:txBody>
      </p:sp>
      <p:sp>
        <p:nvSpPr>
          <p:cNvPr id="13" name="Content Placeholder 2">
            <a:extLst>
              <a:ext uri="{FF2B5EF4-FFF2-40B4-BE49-F238E27FC236}">
                <a16:creationId xmlns:a16="http://schemas.microsoft.com/office/drawing/2014/main" id="{92DDA577-4383-B24C-A0F3-2E762AACF2E9}"/>
              </a:ext>
            </a:extLst>
          </p:cNvPr>
          <p:cNvSpPr>
            <a:spLocks noGrp="1"/>
          </p:cNvSpPr>
          <p:nvPr>
            <p:ph idx="1"/>
          </p:nvPr>
        </p:nvSpPr>
        <p:spPr>
          <a:xfrm>
            <a:off x="764597" y="1592654"/>
            <a:ext cx="7920000" cy="883248"/>
          </a:xfrm>
        </p:spPr>
        <p:txBody>
          <a:bodyPr>
            <a:normAutofit fontScale="85000" lnSpcReduction="10000"/>
          </a:bodyPr>
          <a:lstStyle/>
          <a:p>
            <a:r>
              <a:rPr lang="en-US"/>
              <a:t>HL-LHC AUP Project aims at Objective KPPs</a:t>
            </a:r>
          </a:p>
          <a:p>
            <a:r>
              <a:rPr lang="en-US"/>
              <a:t>Availability of funds is critical to meeting Objective KPPs</a:t>
            </a:r>
          </a:p>
          <a:p>
            <a:pPr marL="0" indent="0">
              <a:buNone/>
            </a:pPr>
            <a:endParaRPr lang="en-US"/>
          </a:p>
        </p:txBody>
      </p:sp>
      <p:sp>
        <p:nvSpPr>
          <p:cNvPr id="15" name="TextBox 14">
            <a:extLst>
              <a:ext uri="{FF2B5EF4-FFF2-40B4-BE49-F238E27FC236}">
                <a16:creationId xmlns:a16="http://schemas.microsoft.com/office/drawing/2014/main" id="{605C8424-B462-1549-AEA8-BF063C874420}"/>
              </a:ext>
            </a:extLst>
          </p:cNvPr>
          <p:cNvSpPr txBox="1"/>
          <p:nvPr/>
        </p:nvSpPr>
        <p:spPr>
          <a:xfrm>
            <a:off x="4585249" y="882776"/>
            <a:ext cx="2576346" cy="523220"/>
          </a:xfrm>
          <a:prstGeom prst="rect">
            <a:avLst/>
          </a:prstGeom>
          <a:solidFill>
            <a:schemeClr val="bg1"/>
          </a:solidFill>
          <a:ln>
            <a:solidFill>
              <a:schemeClr val="tx1"/>
            </a:solidFill>
          </a:ln>
        </p:spPr>
        <p:txBody>
          <a:bodyPr wrap="none" rtlCol="0">
            <a:spAutoFit/>
          </a:bodyPr>
          <a:lstStyle/>
          <a:p>
            <a:r>
              <a:rPr lang="en-US" sz="1400"/>
              <a:t>10 RFD Dressed Cavities</a:t>
            </a:r>
          </a:p>
          <a:p>
            <a:r>
              <a:rPr lang="en-US" sz="1400"/>
              <a:t>(8 Operations + 2 Hot Spares)</a:t>
            </a:r>
          </a:p>
        </p:txBody>
      </p:sp>
      <p:sp>
        <p:nvSpPr>
          <p:cNvPr id="11" name="TextBox 10">
            <a:extLst>
              <a:ext uri="{FF2B5EF4-FFF2-40B4-BE49-F238E27FC236}">
                <a16:creationId xmlns:a16="http://schemas.microsoft.com/office/drawing/2014/main" id="{763350A0-615F-6540-9D82-6602474E4B0C}"/>
              </a:ext>
            </a:extLst>
          </p:cNvPr>
          <p:cNvSpPr txBox="1"/>
          <p:nvPr/>
        </p:nvSpPr>
        <p:spPr>
          <a:xfrm>
            <a:off x="1331640" y="913704"/>
            <a:ext cx="2576346" cy="523220"/>
          </a:xfrm>
          <a:prstGeom prst="rect">
            <a:avLst/>
          </a:prstGeom>
          <a:solidFill>
            <a:schemeClr val="bg1"/>
          </a:solidFill>
          <a:ln>
            <a:solidFill>
              <a:schemeClr val="tx1"/>
            </a:solidFill>
          </a:ln>
        </p:spPr>
        <p:txBody>
          <a:bodyPr wrap="none" rtlCol="0">
            <a:spAutoFit/>
          </a:bodyPr>
          <a:lstStyle/>
          <a:p>
            <a:r>
              <a:rPr lang="en-US" sz="1400"/>
              <a:t>10 Q1/Q3 </a:t>
            </a:r>
            <a:r>
              <a:rPr lang="en-US" sz="1400" err="1"/>
              <a:t>Cryoassemblies</a:t>
            </a:r>
            <a:endParaRPr lang="en-US" sz="1400"/>
          </a:p>
          <a:p>
            <a:r>
              <a:rPr lang="en-US" sz="1400"/>
              <a:t>(8 Operations + 2 Hot Spares)</a:t>
            </a:r>
          </a:p>
        </p:txBody>
      </p:sp>
      <p:grpSp>
        <p:nvGrpSpPr>
          <p:cNvPr id="3" name="Group 2">
            <a:extLst>
              <a:ext uri="{FF2B5EF4-FFF2-40B4-BE49-F238E27FC236}">
                <a16:creationId xmlns:a16="http://schemas.microsoft.com/office/drawing/2014/main" id="{586CDEA4-79A5-E38E-C585-D536906440FB}"/>
              </a:ext>
            </a:extLst>
          </p:cNvPr>
          <p:cNvGrpSpPr/>
          <p:nvPr/>
        </p:nvGrpSpPr>
        <p:grpSpPr>
          <a:xfrm>
            <a:off x="612000" y="2420888"/>
            <a:ext cx="6848900" cy="4020873"/>
            <a:chOff x="107504" y="2348878"/>
            <a:chExt cx="7353396" cy="4380913"/>
          </a:xfrm>
        </p:grpSpPr>
        <p:pic>
          <p:nvPicPr>
            <p:cNvPr id="6" name="Picture 5" descr="A screenshot of a computer&#10;&#10;Description automatically generated">
              <a:extLst>
                <a:ext uri="{FF2B5EF4-FFF2-40B4-BE49-F238E27FC236}">
                  <a16:creationId xmlns:a16="http://schemas.microsoft.com/office/drawing/2014/main" id="{5214E37F-F903-7D7E-1D20-FDFC4A577F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5425" y="2348878"/>
              <a:ext cx="2505475" cy="3626345"/>
            </a:xfrm>
            <a:prstGeom prst="rect">
              <a:avLst/>
            </a:prstGeom>
            <a:ln>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5367BACB-72A7-617A-DE03-8446986B07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9632" y="2830741"/>
              <a:ext cx="2627597" cy="3899050"/>
            </a:xfrm>
            <a:prstGeom prst="rect">
              <a:avLst/>
            </a:prstGeom>
            <a:ln>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013956A3-0143-6289-46AD-DDB6FDC9FD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504" y="2348879"/>
              <a:ext cx="2605684" cy="3797391"/>
            </a:xfrm>
            <a:prstGeom prst="rect">
              <a:avLst/>
            </a:prstGeom>
            <a:ln>
              <a:solidFill>
                <a:schemeClr val="tx1"/>
              </a:solidFill>
            </a:ln>
          </p:spPr>
        </p:pic>
        <p:sp>
          <p:nvSpPr>
            <p:cNvPr id="14" name="Rounded Rectangle 13">
              <a:extLst>
                <a:ext uri="{FF2B5EF4-FFF2-40B4-BE49-F238E27FC236}">
                  <a16:creationId xmlns:a16="http://schemas.microsoft.com/office/drawing/2014/main" id="{87EBED12-7AB1-F3E3-4785-756282164F03}"/>
                </a:ext>
              </a:extLst>
            </p:cNvPr>
            <p:cNvSpPr/>
            <p:nvPr/>
          </p:nvSpPr>
          <p:spPr>
            <a:xfrm>
              <a:off x="5076056" y="3717032"/>
              <a:ext cx="2304256" cy="1368152"/>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A screenshot of a computer&#10;&#10;Description automatically generated">
            <a:extLst>
              <a:ext uri="{FF2B5EF4-FFF2-40B4-BE49-F238E27FC236}">
                <a16:creationId xmlns:a16="http://schemas.microsoft.com/office/drawing/2014/main" id="{CFA36D01-CD12-49BA-42BD-E599FEF9F3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57271" y="4245211"/>
            <a:ext cx="4992313" cy="2496157"/>
          </a:xfrm>
          <a:prstGeom prst="rect">
            <a:avLst/>
          </a:prstGeom>
          <a:ln>
            <a:solidFill>
              <a:schemeClr val="tx1"/>
            </a:solidFill>
          </a:ln>
        </p:spPr>
      </p:pic>
    </p:spTree>
    <p:extLst>
      <p:ext uri="{BB962C8B-B14F-4D97-AF65-F5344CB8AC3E}">
        <p14:creationId xmlns:p14="http://schemas.microsoft.com/office/powerpoint/2010/main" val="391489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88E0F19526F440B8E8AAF73A1F5F2F" ma:contentTypeVersion="10" ma:contentTypeDescription="Create a new document." ma:contentTypeScope="" ma:versionID="780572e66b433a30be30c9018918022d">
  <xsd:schema xmlns:xsd="http://www.w3.org/2001/XMLSchema" xmlns:xs="http://www.w3.org/2001/XMLSchema" xmlns:p="http://schemas.microsoft.com/office/2006/metadata/properties" xmlns:ns2="3c193e6c-6e3b-402d-bd50-2724693fb6d8" targetNamespace="http://schemas.microsoft.com/office/2006/metadata/properties" ma:root="true" ma:fieldsID="c64206e3cdc22ca9738adab5d4afcb9e" ns2:_="">
    <xsd:import namespace="3c193e6c-6e3b-402d-bd50-2724693fb6d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193e6c-6e3b-402d-bd50-2724693fb6d8"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3c193e6c-6e3b-402d-bd50-2724693fb6d8">U56HFXRV3UV3-648-3982</_dlc_DocId>
    <_dlc_DocIdUrl xmlns="3c193e6c-6e3b-402d-bd50-2724693fb6d8">
      <Url>https://fermipoint.fnal.gov/org/ocoo/ippm/POG/_layouts/15/DocIdRedir.aspx?ID=U56HFXRV3UV3-648-3982</Url>
      <Description>U56HFXRV3UV3-648-3982</Description>
    </_dlc_DocIdUrl>
  </documentManagement>
</p:properties>
</file>

<file path=customXml/itemProps1.xml><?xml version="1.0" encoding="utf-8"?>
<ds:datastoreItem xmlns:ds="http://schemas.openxmlformats.org/officeDocument/2006/customXml" ds:itemID="{25D0A6F8-E413-42A1-8AE3-22C11AA28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193e6c-6e3b-402d-bd50-2724693fb6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B0BAA6-3084-4264-99FD-07C45DE80718}">
  <ds:schemaRefs>
    <ds:schemaRef ds:uri="http://schemas.microsoft.com/sharepoint/events"/>
  </ds:schemaRefs>
</ds:datastoreItem>
</file>

<file path=customXml/itemProps3.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4.xml><?xml version="1.0" encoding="utf-8"?>
<ds:datastoreItem xmlns:ds="http://schemas.openxmlformats.org/officeDocument/2006/customXml" ds:itemID="{BF8EF391-2BAD-45F4-B22E-736040720C99}">
  <ds:schemaRefs>
    <ds:schemaRef ds:uri="http://schemas.microsoft.com/office/infopath/2007/PartnerControls"/>
    <ds:schemaRef ds:uri="http://schemas.microsoft.com/office/2006/documentManagement/types"/>
    <ds:schemaRef ds:uri="http://www.w3.org/XML/1998/namespace"/>
    <ds:schemaRef ds:uri="3c193e6c-6e3b-402d-bd50-2724693fb6d8"/>
    <ds:schemaRef ds:uri="http://purl.org/dc/terms/"/>
    <ds:schemaRef ds:uri="http://purl.org/dc/dcmitype/"/>
    <ds:schemaRef ds:uri="http://purl.org/dc/elements/1.1/"/>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154084</TotalTime>
  <Words>2259</Words>
  <Application>Microsoft Macintosh PowerPoint</Application>
  <PresentationFormat>On-screen Show (4:3)</PresentationFormat>
  <Paragraphs>374</Paragraphs>
  <Slides>27</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Aptos</vt:lpstr>
      <vt:lpstr>Arial</vt:lpstr>
      <vt:lpstr>Calibri</vt:lpstr>
      <vt:lpstr>Helvetica</vt:lpstr>
      <vt:lpstr>Times New Roman</vt:lpstr>
      <vt:lpstr>Wingdings</vt:lpstr>
      <vt:lpstr>Thème Office</vt:lpstr>
      <vt:lpstr>Microsoft Excel Worksheet</vt:lpstr>
      <vt:lpstr>HL-LHC Accelerator Upgrade Project  PMG #64</vt:lpstr>
      <vt:lpstr>Plans for Today</vt:lpstr>
      <vt:lpstr>PowerPoint Presentation</vt:lpstr>
      <vt:lpstr>PowerPoint Presentation</vt:lpstr>
      <vt:lpstr>General Comments and Personal Impressions</vt:lpstr>
      <vt:lpstr>Schedule Update</vt:lpstr>
      <vt:lpstr>Magnet Validation for IT-String</vt:lpstr>
      <vt:lpstr>DOE IPR Review – July 2024</vt:lpstr>
      <vt:lpstr>AUP Q1/Q3 and RFD Cavities Deliverables Objective and Threshold KPPs</vt:lpstr>
      <vt:lpstr>Threshold vs. Objective KPPs</vt:lpstr>
      <vt:lpstr>Objective vs. Threshold KPPs Criteria for Decision Making</vt:lpstr>
      <vt:lpstr>Trigger Criteria</vt:lpstr>
      <vt:lpstr>Comments on Execution Criteria</vt:lpstr>
      <vt:lpstr>Cryo-Module Tests at CERN</vt:lpstr>
      <vt:lpstr>Outcome of AUP-CERN Steering Committee on Obj. vs. Thr. KPPs </vt:lpstr>
      <vt:lpstr>Magnets Vertical Test Decision</vt:lpstr>
      <vt:lpstr>Magnet Vertical Test Decision (cont.)</vt:lpstr>
      <vt:lpstr>Magnet Vertical Test Decision (cont.)</vt:lpstr>
      <vt:lpstr>Preliminary Impact Assessment of ROD</vt:lpstr>
      <vt:lpstr>Cost Performance Report (Aug 2024)</vt:lpstr>
      <vt:lpstr>CPI and SPI Historical Performance</vt:lpstr>
      <vt:lpstr>BCRs approved/considered in Aug-Sep. 2024 CCBs</vt:lpstr>
      <vt:lpstr>(Short) Technical Status</vt:lpstr>
      <vt:lpstr>302.4 - Cold Mass &amp; Cryostat Assembly Status</vt:lpstr>
      <vt:lpstr>302.4 - LQXFAB-02 Test Status</vt:lpstr>
      <vt:lpstr>302.3 - Cavity Fabrication Status at Zanon</vt:lpstr>
      <vt:lpstr>302.3 - Prototype Jacketing at Zanon</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giorgioapollina@gmail.com</cp:lastModifiedBy>
  <cp:revision>2112</cp:revision>
  <cp:lastPrinted>2024-05-16T14:21:39Z</cp:lastPrinted>
  <dcterms:created xsi:type="dcterms:W3CDTF">2016-03-23T12:58:39Z</dcterms:created>
  <dcterms:modified xsi:type="dcterms:W3CDTF">2024-10-14T05:46:05Z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0x0101009788E0F19526F440B8E8AAF73A1F5F2F</vt:lpwstr>
  </property>
  <property fmtid="{D5CDD505-2E9C-101B-9397-08002B2CF9AE}" pid="3" name="_dlc_DocIdItemGuid">
    <vt:lpwstr>7e5c799d-dca0-475a-b621-6c07515ef004</vt:lpwstr>
  </property>
</Properties>
</file>