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501" r:id="rId3"/>
    <p:sldId id="376" r:id="rId4"/>
    <p:sldId id="566" r:id="rId5"/>
    <p:sldId id="503" r:id="rId6"/>
    <p:sldId id="463" r:id="rId7"/>
    <p:sldId id="504" r:id="rId8"/>
    <p:sldId id="340" r:id="rId9"/>
    <p:sldId id="514" r:id="rId10"/>
    <p:sldId id="515" r:id="rId11"/>
    <p:sldId id="467" r:id="rId12"/>
    <p:sldId id="341" r:id="rId13"/>
    <p:sldId id="576" r:id="rId14"/>
    <p:sldId id="429" r:id="rId15"/>
    <p:sldId id="575" r:id="rId16"/>
    <p:sldId id="572" r:id="rId17"/>
    <p:sldId id="574" r:id="rId18"/>
    <p:sldId id="517" r:id="rId19"/>
    <p:sldId id="518" r:id="rId20"/>
    <p:sldId id="548" r:id="rId21"/>
    <p:sldId id="546" r:id="rId22"/>
    <p:sldId id="547" r:id="rId23"/>
    <p:sldId id="549" r:id="rId24"/>
    <p:sldId id="532" r:id="rId25"/>
    <p:sldId id="53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DFF3C"/>
    <a:srgbClr val="F23B1B"/>
    <a:srgbClr val="FFFE06"/>
    <a:srgbClr val="0E6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5B879-DCB5-4A4B-8B19-6FC11B26607D}" type="doc">
      <dgm:prSet loTypeId="urn:microsoft.com/office/officeart/2005/8/layout/cycle6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30B54-C531-FF41-9381-14CD597E60EC}">
      <dgm:prSet phldrT="[Text]" custT="1"/>
      <dgm:spPr/>
      <dgm:t>
        <a:bodyPr/>
        <a:lstStyle/>
        <a:p>
          <a:r>
            <a:rPr lang="en-US" sz="2000" b="1" dirty="0" smtClean="0"/>
            <a:t>Successful Operation of 805 MHz “All Seasons” Cavity in 3T Magnetic Field under Vacuum </a:t>
          </a:r>
        </a:p>
        <a:p>
          <a:r>
            <a:rPr lang="en-US" sz="1600" dirty="0" err="1" smtClean="0"/>
            <a:t>MuCool</a:t>
          </a:r>
          <a:r>
            <a:rPr lang="en-US" sz="1600" dirty="0" smtClean="0"/>
            <a:t> Test Area/</a:t>
          </a:r>
          <a:r>
            <a:rPr lang="en-US" sz="1600" dirty="0" err="1" smtClean="0"/>
            <a:t>Muons</a:t>
          </a:r>
          <a:r>
            <a:rPr lang="en-US" sz="1600" dirty="0" smtClean="0"/>
            <a:t> </a:t>
          </a:r>
          <a:r>
            <a:rPr lang="en-US" sz="1600" dirty="0" err="1" smtClean="0"/>
            <a:t>Inc</a:t>
          </a:r>
          <a:endParaRPr lang="en-US" sz="1600" dirty="0"/>
        </a:p>
      </dgm:t>
    </dgm:pt>
    <dgm:pt modelId="{63284D12-BC21-634C-B07C-D364767B037B}" type="parTrans" cxnId="{F056B8D7-EE55-0A4D-9C30-08F344E2EDCC}">
      <dgm:prSet/>
      <dgm:spPr/>
      <dgm:t>
        <a:bodyPr/>
        <a:lstStyle/>
        <a:p>
          <a:endParaRPr lang="en-US"/>
        </a:p>
      </dgm:t>
    </dgm:pt>
    <dgm:pt modelId="{3EFE83EA-50EB-304F-A837-826F9701203D}" type="sibTrans" cxnId="{F056B8D7-EE55-0A4D-9C30-08F344E2EDCC}">
      <dgm:prSet/>
      <dgm:spPr/>
      <dgm:t>
        <a:bodyPr/>
        <a:lstStyle/>
        <a:p>
          <a:endParaRPr lang="en-US"/>
        </a:p>
      </dgm:t>
    </dgm:pt>
    <dgm:pt modelId="{522C2D24-B12C-8847-B84E-AA6693281BC7}">
      <dgm:prSet phldrT="[Text]" custT="1"/>
      <dgm:spPr/>
      <dgm:t>
        <a:bodyPr/>
        <a:lstStyle/>
        <a:p>
          <a:r>
            <a:rPr lang="en-US" sz="2000" b="1" dirty="0" smtClean="0"/>
            <a:t>World Record </a:t>
          </a:r>
          <a:br>
            <a:rPr lang="en-US" sz="2000" b="1" dirty="0" smtClean="0"/>
          </a:br>
          <a:r>
            <a:rPr lang="en-US" sz="2000" b="1" dirty="0" smtClean="0"/>
            <a:t>HTS-only Coil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1600" dirty="0" smtClean="0"/>
            <a:t>15T on-axis field</a:t>
          </a:r>
          <a:br>
            <a:rPr lang="en-US" sz="1600" dirty="0" smtClean="0"/>
          </a:br>
          <a:r>
            <a:rPr lang="en-US" sz="1600" dirty="0" smtClean="0"/>
            <a:t>16T on coil</a:t>
          </a:r>
        </a:p>
        <a:p>
          <a:r>
            <a:rPr lang="en-US" sz="1600" dirty="0" smtClean="0"/>
            <a:t>PBL/BNL</a:t>
          </a:r>
        </a:p>
      </dgm:t>
    </dgm:pt>
    <dgm:pt modelId="{3AA0FF36-4457-864E-9645-CA73A0590F86}" type="parTrans" cxnId="{FEFAE5EA-5D39-064E-8A23-E64B1C4013DE}">
      <dgm:prSet/>
      <dgm:spPr/>
      <dgm:t>
        <a:bodyPr/>
        <a:lstStyle/>
        <a:p>
          <a:endParaRPr lang="en-US"/>
        </a:p>
      </dgm:t>
    </dgm:pt>
    <dgm:pt modelId="{FF10E19E-ECFA-4745-82E6-BF249049EC9B}" type="sibTrans" cxnId="{FEFAE5EA-5D39-064E-8A23-E64B1C4013DE}">
      <dgm:prSet/>
      <dgm:spPr/>
      <dgm:t>
        <a:bodyPr/>
        <a:lstStyle/>
        <a:p>
          <a:endParaRPr lang="en-US"/>
        </a:p>
      </dgm:t>
    </dgm:pt>
    <dgm:pt modelId="{416A14BE-8E63-F548-9A49-C9BE862D890F}">
      <dgm:prSet phldrT="[Text]" custT="1"/>
      <dgm:spPr/>
      <dgm:t>
        <a:bodyPr/>
        <a:lstStyle/>
        <a:p>
          <a:r>
            <a:rPr lang="en-US" sz="2000" b="1" dirty="0" smtClean="0"/>
            <a:t>Demonstration of High Pressure RF Cavity </a:t>
          </a:r>
          <a:r>
            <a:rPr lang="en-US" sz="2000" b="1" u="sng" dirty="0" smtClean="0"/>
            <a:t>in 3T Magnetic Field with Beam</a:t>
          </a:r>
        </a:p>
        <a:p>
          <a:r>
            <a:rPr lang="en-US" sz="1600" b="0" dirty="0" smtClean="0"/>
            <a:t>Extrapolates to </a:t>
          </a:r>
          <a:br>
            <a:rPr lang="en-US" sz="1600" b="0" dirty="0" smtClean="0"/>
          </a:br>
          <a:r>
            <a:rPr lang="en-US" sz="1600" b="0" dirty="0" smtClean="0">
              <a:latin typeface="Symbol" charset="2"/>
              <a:cs typeface="Symbol" charset="2"/>
            </a:rPr>
            <a:t>m</a:t>
          </a:r>
          <a:r>
            <a:rPr lang="en-US" sz="1600" b="0" dirty="0" smtClean="0">
              <a:latin typeface="+mn-lt"/>
              <a:cs typeface="Symbol" charset="2"/>
            </a:rPr>
            <a:t>-Collider Parameters</a:t>
          </a:r>
        </a:p>
        <a:p>
          <a:r>
            <a:rPr lang="en-US" sz="1600" dirty="0" err="1" smtClean="0"/>
            <a:t>MuCool</a:t>
          </a:r>
          <a:r>
            <a:rPr lang="en-US" sz="1600" dirty="0" smtClean="0"/>
            <a:t> Test Area</a:t>
          </a:r>
          <a:endParaRPr lang="en-US" sz="1600" dirty="0"/>
        </a:p>
      </dgm:t>
    </dgm:pt>
    <dgm:pt modelId="{1442E1C4-B16C-8A4D-B6A6-0E45C905396D}" type="parTrans" cxnId="{764DCCD6-EF2D-984E-B8BC-238C1CEFF6F9}">
      <dgm:prSet/>
      <dgm:spPr/>
      <dgm:t>
        <a:bodyPr/>
        <a:lstStyle/>
        <a:p>
          <a:endParaRPr lang="en-US"/>
        </a:p>
      </dgm:t>
    </dgm:pt>
    <dgm:pt modelId="{96C5DDDD-7F50-9842-B016-8A87E5B9F0B9}" type="sibTrans" cxnId="{764DCCD6-EF2D-984E-B8BC-238C1CEFF6F9}">
      <dgm:prSet/>
      <dgm:spPr/>
      <dgm:t>
        <a:bodyPr/>
        <a:lstStyle/>
        <a:p>
          <a:endParaRPr lang="en-US"/>
        </a:p>
      </dgm:t>
    </dgm:pt>
    <dgm:pt modelId="{6AFD20AC-1626-8F44-94B4-F6075385BE50}">
      <dgm:prSet phldrT="[Text]" custT="1"/>
      <dgm:spPr/>
      <dgm:t>
        <a:bodyPr/>
        <a:lstStyle/>
        <a:p>
          <a:r>
            <a:rPr lang="en-US" sz="2000" b="1" dirty="0" smtClean="0"/>
            <a:t>Breakthrough in HTS Cable Performance with Cables Matching Strand Performance</a:t>
          </a:r>
        </a:p>
        <a:p>
          <a:r>
            <a:rPr lang="en-US" sz="1600" b="0" dirty="0" smtClean="0"/>
            <a:t>FNAL-Tech </a:t>
          </a:r>
          <a:r>
            <a:rPr lang="en-US" sz="1600" b="0" dirty="0" err="1" smtClean="0"/>
            <a:t>Div</a:t>
          </a:r>
          <a:r>
            <a:rPr lang="en-US" sz="1600" b="0" dirty="0" smtClean="0"/>
            <a:t/>
          </a:r>
          <a:br>
            <a:rPr lang="en-US" sz="1600" b="0" dirty="0" smtClean="0"/>
          </a:br>
          <a:r>
            <a:rPr lang="en-US" sz="1600" b="0" dirty="0" smtClean="0"/>
            <a:t>T. </a:t>
          </a:r>
          <a:r>
            <a:rPr lang="en-US" sz="1600" b="0" dirty="0" err="1" smtClean="0"/>
            <a:t>Shen</a:t>
          </a:r>
          <a:r>
            <a:rPr lang="en-US" sz="1600" b="0" dirty="0" smtClean="0"/>
            <a:t>-Early Career Award</a:t>
          </a:r>
        </a:p>
      </dgm:t>
    </dgm:pt>
    <dgm:pt modelId="{89DB970C-415E-334B-8636-08DD2716A935}" type="parTrans" cxnId="{DF3E45C3-7336-304F-8AF1-E8CAE5C3862B}">
      <dgm:prSet/>
      <dgm:spPr/>
      <dgm:t>
        <a:bodyPr/>
        <a:lstStyle/>
        <a:p>
          <a:endParaRPr lang="en-US"/>
        </a:p>
      </dgm:t>
    </dgm:pt>
    <dgm:pt modelId="{5150C0D8-4BD9-E845-B47A-07003EEDBD6C}" type="sibTrans" cxnId="{DF3E45C3-7336-304F-8AF1-E8CAE5C3862B}">
      <dgm:prSet/>
      <dgm:spPr/>
      <dgm:t>
        <a:bodyPr/>
        <a:lstStyle/>
        <a:p>
          <a:endParaRPr lang="en-US"/>
        </a:p>
      </dgm:t>
    </dgm:pt>
    <dgm:pt modelId="{3192B418-6557-214F-9792-BC19C0EF4A82}" type="pres">
      <dgm:prSet presAssocID="{9415B879-DCB5-4A4B-8B19-6FC11B2660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0222F-CC53-4B41-9B66-E1B1434B7356}" type="pres">
      <dgm:prSet presAssocID="{A8D30B54-C531-FF41-9381-14CD597E60EC}" presName="node" presStyleLbl="node1" presStyleIdx="0" presStyleCnt="4" custScaleX="153488" custScaleY="15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4C503-8A61-264A-BCB4-41FD544CD610}" type="pres">
      <dgm:prSet presAssocID="{A8D30B54-C531-FF41-9381-14CD597E60EC}" presName="spNode" presStyleCnt="0"/>
      <dgm:spPr/>
    </dgm:pt>
    <dgm:pt modelId="{AF0B31C1-E562-964A-B32C-82B34504BAA3}" type="pres">
      <dgm:prSet presAssocID="{3EFE83EA-50EB-304F-A837-826F9701203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2BCFF92-BBDE-5440-822F-5CE7C986F2B4}" type="pres">
      <dgm:prSet presAssocID="{522C2D24-B12C-8847-B84E-AA6693281BC7}" presName="node" presStyleLbl="node1" presStyleIdx="1" presStyleCnt="4" custScaleX="153488" custScaleY="157424" custRadScaleRad="138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6911-C9EC-A446-AA13-1917461EF9E6}" type="pres">
      <dgm:prSet presAssocID="{522C2D24-B12C-8847-B84E-AA6693281BC7}" presName="spNode" presStyleCnt="0"/>
      <dgm:spPr/>
    </dgm:pt>
    <dgm:pt modelId="{23F01BA2-B6FB-A24E-8725-6DE422261A0F}" type="pres">
      <dgm:prSet presAssocID="{FF10E19E-ECFA-4745-82E6-BF249049EC9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9060B8-4CFC-094C-8B3A-315638FD23A0}" type="pres">
      <dgm:prSet presAssocID="{416A14BE-8E63-F548-9A49-C9BE862D890F}" presName="node" presStyleLbl="node1" presStyleIdx="2" presStyleCnt="4" custScaleX="153488" custScaleY="15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67770-1A75-3640-9F25-41674251E4F4}" type="pres">
      <dgm:prSet presAssocID="{416A14BE-8E63-F548-9A49-C9BE862D890F}" presName="spNode" presStyleCnt="0"/>
      <dgm:spPr/>
    </dgm:pt>
    <dgm:pt modelId="{9BAFE6F9-B52A-204C-9152-862E96DD7B14}" type="pres">
      <dgm:prSet presAssocID="{96C5DDDD-7F50-9842-B016-8A87E5B9F0B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3DDE35D-0F8F-C94F-8DDF-06DFBC66497A}" type="pres">
      <dgm:prSet presAssocID="{6AFD20AC-1626-8F44-94B4-F6075385BE50}" presName="node" presStyleLbl="node1" presStyleIdx="3" presStyleCnt="4" custScaleX="153488" custScaleY="157424" custRadScaleRad="136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91A5E-6ECA-AA47-847E-FA2FB575EF0D}" type="pres">
      <dgm:prSet presAssocID="{6AFD20AC-1626-8F44-94B4-F6075385BE50}" presName="spNode" presStyleCnt="0"/>
      <dgm:spPr/>
    </dgm:pt>
    <dgm:pt modelId="{EA74452A-15A2-A040-8E31-E8C1179CE922}" type="pres">
      <dgm:prSet presAssocID="{5150C0D8-4BD9-E845-B47A-07003EEDBD6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4137C1C-84AB-9244-9BD5-9820EA7D3A49}" type="presOf" srcId="{3EFE83EA-50EB-304F-A837-826F9701203D}" destId="{AF0B31C1-E562-964A-B32C-82B34504BAA3}" srcOrd="0" destOrd="0" presId="urn:microsoft.com/office/officeart/2005/8/layout/cycle6"/>
    <dgm:cxn modelId="{ACFCA28F-E210-7348-8242-D7A18AB6D526}" type="presOf" srcId="{416A14BE-8E63-F548-9A49-C9BE862D890F}" destId="{C49060B8-4CFC-094C-8B3A-315638FD23A0}" srcOrd="0" destOrd="0" presId="urn:microsoft.com/office/officeart/2005/8/layout/cycle6"/>
    <dgm:cxn modelId="{07FF4E6A-0656-5841-953A-080FD9622D72}" type="presOf" srcId="{96C5DDDD-7F50-9842-B016-8A87E5B9F0B9}" destId="{9BAFE6F9-B52A-204C-9152-862E96DD7B14}" srcOrd="0" destOrd="0" presId="urn:microsoft.com/office/officeart/2005/8/layout/cycle6"/>
    <dgm:cxn modelId="{2B544A2C-0911-FE46-B72C-4BC4A7478F56}" type="presOf" srcId="{9415B879-DCB5-4A4B-8B19-6FC11B26607D}" destId="{3192B418-6557-214F-9792-BC19C0EF4A82}" srcOrd="0" destOrd="0" presId="urn:microsoft.com/office/officeart/2005/8/layout/cycle6"/>
    <dgm:cxn modelId="{9501BD56-E4A6-F74D-857D-E26D3B6F2E5F}" type="presOf" srcId="{FF10E19E-ECFA-4745-82E6-BF249049EC9B}" destId="{23F01BA2-B6FB-A24E-8725-6DE422261A0F}" srcOrd="0" destOrd="0" presId="urn:microsoft.com/office/officeart/2005/8/layout/cycle6"/>
    <dgm:cxn modelId="{0AB71511-095F-FB49-AD7E-C7061CDD5977}" type="presOf" srcId="{6AFD20AC-1626-8F44-94B4-F6075385BE50}" destId="{93DDE35D-0F8F-C94F-8DDF-06DFBC66497A}" srcOrd="0" destOrd="0" presId="urn:microsoft.com/office/officeart/2005/8/layout/cycle6"/>
    <dgm:cxn modelId="{DF3E45C3-7336-304F-8AF1-E8CAE5C3862B}" srcId="{9415B879-DCB5-4A4B-8B19-6FC11B26607D}" destId="{6AFD20AC-1626-8F44-94B4-F6075385BE50}" srcOrd="3" destOrd="0" parTransId="{89DB970C-415E-334B-8636-08DD2716A935}" sibTransId="{5150C0D8-4BD9-E845-B47A-07003EEDBD6C}"/>
    <dgm:cxn modelId="{764DCCD6-EF2D-984E-B8BC-238C1CEFF6F9}" srcId="{9415B879-DCB5-4A4B-8B19-6FC11B26607D}" destId="{416A14BE-8E63-F548-9A49-C9BE862D890F}" srcOrd="2" destOrd="0" parTransId="{1442E1C4-B16C-8A4D-B6A6-0E45C905396D}" sibTransId="{96C5DDDD-7F50-9842-B016-8A87E5B9F0B9}"/>
    <dgm:cxn modelId="{0DEB33F4-9BF9-C94F-B99C-AE6A4D272F27}" type="presOf" srcId="{522C2D24-B12C-8847-B84E-AA6693281BC7}" destId="{B2BCFF92-BBDE-5440-822F-5CE7C986F2B4}" srcOrd="0" destOrd="0" presId="urn:microsoft.com/office/officeart/2005/8/layout/cycle6"/>
    <dgm:cxn modelId="{5C3EB598-770C-1A48-8076-CB32A999A51B}" type="presOf" srcId="{5150C0D8-4BD9-E845-B47A-07003EEDBD6C}" destId="{EA74452A-15A2-A040-8E31-E8C1179CE922}" srcOrd="0" destOrd="0" presId="urn:microsoft.com/office/officeart/2005/8/layout/cycle6"/>
    <dgm:cxn modelId="{FEFAE5EA-5D39-064E-8A23-E64B1C4013DE}" srcId="{9415B879-DCB5-4A4B-8B19-6FC11B26607D}" destId="{522C2D24-B12C-8847-B84E-AA6693281BC7}" srcOrd="1" destOrd="0" parTransId="{3AA0FF36-4457-864E-9645-CA73A0590F86}" sibTransId="{FF10E19E-ECFA-4745-82E6-BF249049EC9B}"/>
    <dgm:cxn modelId="{84B5041E-9E4D-5E4A-A7A1-150D15E074D4}" type="presOf" srcId="{A8D30B54-C531-FF41-9381-14CD597E60EC}" destId="{C1C0222F-CC53-4B41-9B66-E1B1434B7356}" srcOrd="0" destOrd="0" presId="urn:microsoft.com/office/officeart/2005/8/layout/cycle6"/>
    <dgm:cxn modelId="{F056B8D7-EE55-0A4D-9C30-08F344E2EDCC}" srcId="{9415B879-DCB5-4A4B-8B19-6FC11B26607D}" destId="{A8D30B54-C531-FF41-9381-14CD597E60EC}" srcOrd="0" destOrd="0" parTransId="{63284D12-BC21-634C-B07C-D364767B037B}" sibTransId="{3EFE83EA-50EB-304F-A837-826F9701203D}"/>
    <dgm:cxn modelId="{6C63BE1F-8AEC-E84F-817E-B9B188576604}" type="presParOf" srcId="{3192B418-6557-214F-9792-BC19C0EF4A82}" destId="{C1C0222F-CC53-4B41-9B66-E1B1434B7356}" srcOrd="0" destOrd="0" presId="urn:microsoft.com/office/officeart/2005/8/layout/cycle6"/>
    <dgm:cxn modelId="{1738C368-BB10-B344-86BD-2E6BD9020BA8}" type="presParOf" srcId="{3192B418-6557-214F-9792-BC19C0EF4A82}" destId="{7D44C503-8A61-264A-BCB4-41FD544CD610}" srcOrd="1" destOrd="0" presId="urn:microsoft.com/office/officeart/2005/8/layout/cycle6"/>
    <dgm:cxn modelId="{B2F156B6-25CD-0B47-897A-DB6DC87829AE}" type="presParOf" srcId="{3192B418-6557-214F-9792-BC19C0EF4A82}" destId="{AF0B31C1-E562-964A-B32C-82B34504BAA3}" srcOrd="2" destOrd="0" presId="urn:microsoft.com/office/officeart/2005/8/layout/cycle6"/>
    <dgm:cxn modelId="{EDB72B01-9422-5C4E-A20F-9515FA908E9D}" type="presParOf" srcId="{3192B418-6557-214F-9792-BC19C0EF4A82}" destId="{B2BCFF92-BBDE-5440-822F-5CE7C986F2B4}" srcOrd="3" destOrd="0" presId="urn:microsoft.com/office/officeart/2005/8/layout/cycle6"/>
    <dgm:cxn modelId="{8A23398B-F0FF-D343-AC95-E704963D0F6B}" type="presParOf" srcId="{3192B418-6557-214F-9792-BC19C0EF4A82}" destId="{A4C56911-C9EC-A446-AA13-1917461EF9E6}" srcOrd="4" destOrd="0" presId="urn:microsoft.com/office/officeart/2005/8/layout/cycle6"/>
    <dgm:cxn modelId="{DD58C248-C298-DD40-B018-BCC275F2C3C2}" type="presParOf" srcId="{3192B418-6557-214F-9792-BC19C0EF4A82}" destId="{23F01BA2-B6FB-A24E-8725-6DE422261A0F}" srcOrd="5" destOrd="0" presId="urn:microsoft.com/office/officeart/2005/8/layout/cycle6"/>
    <dgm:cxn modelId="{13DE78E6-2F31-B446-B711-19C00A67CDCC}" type="presParOf" srcId="{3192B418-6557-214F-9792-BC19C0EF4A82}" destId="{C49060B8-4CFC-094C-8B3A-315638FD23A0}" srcOrd="6" destOrd="0" presId="urn:microsoft.com/office/officeart/2005/8/layout/cycle6"/>
    <dgm:cxn modelId="{95E48CCB-38CF-7745-BF19-A11B55C92101}" type="presParOf" srcId="{3192B418-6557-214F-9792-BC19C0EF4A82}" destId="{2F367770-1A75-3640-9F25-41674251E4F4}" srcOrd="7" destOrd="0" presId="urn:microsoft.com/office/officeart/2005/8/layout/cycle6"/>
    <dgm:cxn modelId="{175EECE0-547A-F648-92AE-B422AFC71CD8}" type="presParOf" srcId="{3192B418-6557-214F-9792-BC19C0EF4A82}" destId="{9BAFE6F9-B52A-204C-9152-862E96DD7B14}" srcOrd="8" destOrd="0" presId="urn:microsoft.com/office/officeart/2005/8/layout/cycle6"/>
    <dgm:cxn modelId="{0A47E358-2B78-5C43-B32B-5452AB88A2F7}" type="presParOf" srcId="{3192B418-6557-214F-9792-BC19C0EF4A82}" destId="{93DDE35D-0F8F-C94F-8DDF-06DFBC66497A}" srcOrd="9" destOrd="0" presId="urn:microsoft.com/office/officeart/2005/8/layout/cycle6"/>
    <dgm:cxn modelId="{9DF19A3B-53F3-8E41-92DD-FDF0228BE6E5}" type="presParOf" srcId="{3192B418-6557-214F-9792-BC19C0EF4A82}" destId="{33F91A5E-6ECA-AA47-847E-FA2FB575EF0D}" srcOrd="10" destOrd="0" presId="urn:microsoft.com/office/officeart/2005/8/layout/cycle6"/>
    <dgm:cxn modelId="{8D5FB9AE-F70A-5F4D-B93B-127199CD1839}" type="presParOf" srcId="{3192B418-6557-214F-9792-BC19C0EF4A82}" destId="{EA74452A-15A2-A040-8E31-E8C1179CE92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0222F-CC53-4B41-9B66-E1B1434B7356}">
      <dsp:nvSpPr>
        <dsp:cNvPr id="0" name=""/>
        <dsp:cNvSpPr/>
      </dsp:nvSpPr>
      <dsp:spPr>
        <a:xfrm>
          <a:off x="3024272" y="-358913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Successful Operation of 805 MHz “All Seasons” Cavity in 3T Magnetic Field under Vacuum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MuCool</a:t>
          </a:r>
          <a:r>
            <a:rPr lang="en-US" sz="1600" kern="1200" dirty="0" smtClean="0"/>
            <a:t> Test Area/</a:t>
          </a:r>
          <a:r>
            <a:rPr lang="en-US" sz="1600" kern="1200" dirty="0" err="1" smtClean="0"/>
            <a:t>Muons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Inc</a:t>
          </a:r>
          <a:endParaRPr lang="en-US" sz="1600" kern="1200" dirty="0"/>
        </a:p>
      </dsp:txBody>
      <dsp:txXfrm>
        <a:off x="3120464" y="-262721"/>
        <a:ext cx="2763371" cy="1778124"/>
      </dsp:txXfrm>
    </dsp:sp>
    <dsp:sp modelId="{AF0B31C1-E562-964A-B32C-82B34504BAA3}">
      <dsp:nvSpPr>
        <dsp:cNvPr id="0" name=""/>
        <dsp:cNvSpPr/>
      </dsp:nvSpPr>
      <dsp:spPr>
        <a:xfrm>
          <a:off x="3827941" y="1246836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2165050" y="2372"/>
              </a:moveTo>
              <a:arcTo wR="2066058" hR="2066058" stAng="16364777" swAng="21533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CFF92-BBDE-5440-822F-5CE7C986F2B4}">
      <dsp:nvSpPr>
        <dsp:cNvPr id="0" name=""/>
        <dsp:cNvSpPr/>
      </dsp:nvSpPr>
      <dsp:spPr>
        <a:xfrm>
          <a:off x="5890825" y="1707145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World Record </a:t>
          </a:r>
          <a:br>
            <a:rPr lang="en-US" sz="2000" b="1" kern="1200" dirty="0" smtClean="0"/>
          </a:br>
          <a:r>
            <a:rPr lang="en-US" sz="2000" b="1" kern="1200" dirty="0" smtClean="0"/>
            <a:t>HTS-only Coil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1600" kern="1200" dirty="0" smtClean="0"/>
            <a:t>15T on-axis field</a:t>
          </a:r>
          <a:br>
            <a:rPr lang="en-US" sz="1600" kern="1200" dirty="0" smtClean="0"/>
          </a:br>
          <a:r>
            <a:rPr lang="en-US" sz="1600" kern="1200" dirty="0" smtClean="0"/>
            <a:t>16T on coil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PBL/BNL</a:t>
          </a:r>
        </a:p>
      </dsp:txBody>
      <dsp:txXfrm>
        <a:off x="5987017" y="1803337"/>
        <a:ext cx="2763371" cy="1778124"/>
      </dsp:txXfrm>
    </dsp:sp>
    <dsp:sp modelId="{23F01BA2-B6FB-A24E-8725-6DE422261A0F}">
      <dsp:nvSpPr>
        <dsp:cNvPr id="0" name=""/>
        <dsp:cNvSpPr/>
      </dsp:nvSpPr>
      <dsp:spPr>
        <a:xfrm>
          <a:off x="3827941" y="5845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3356010" y="3679943"/>
              </a:moveTo>
              <a:arcTo wR="2066058" hR="2066058" stAng="3081913" swAng="21533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060B8-4CFC-094C-8B3A-315638FD23A0}">
      <dsp:nvSpPr>
        <dsp:cNvPr id="0" name=""/>
        <dsp:cNvSpPr/>
      </dsp:nvSpPr>
      <dsp:spPr>
        <a:xfrm>
          <a:off x="3024272" y="3773204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Demonstration of High Pressure RF Cavity </a:t>
          </a:r>
          <a:r>
            <a:rPr lang="en-US" sz="2000" b="1" u="sng" kern="1200" dirty="0" smtClean="0"/>
            <a:t>in 3T Magnetic Field with Beam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Extrapolates to </a:t>
          </a:r>
          <a:br>
            <a:rPr lang="en-US" sz="1600" b="0" kern="1200" dirty="0" smtClean="0"/>
          </a:br>
          <a:r>
            <a:rPr lang="en-US" sz="1600" b="0" kern="1200" dirty="0" smtClean="0">
              <a:latin typeface="Symbol" charset="2"/>
              <a:cs typeface="Symbol" charset="2"/>
            </a:rPr>
            <a:t>m</a:t>
          </a:r>
          <a:r>
            <a:rPr lang="en-US" sz="1600" b="0" kern="1200" dirty="0" smtClean="0">
              <a:latin typeface="+mn-lt"/>
              <a:cs typeface="Symbol" charset="2"/>
            </a:rPr>
            <a:t>-Collider Parameters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MuCool</a:t>
          </a:r>
          <a:r>
            <a:rPr lang="en-US" sz="1600" kern="1200" dirty="0" smtClean="0"/>
            <a:t> Test Area</a:t>
          </a:r>
          <a:endParaRPr lang="en-US" sz="1600" kern="1200" dirty="0"/>
        </a:p>
      </dsp:txBody>
      <dsp:txXfrm>
        <a:off x="3120464" y="3869396"/>
        <a:ext cx="2763371" cy="1778124"/>
      </dsp:txXfrm>
    </dsp:sp>
    <dsp:sp modelId="{9BAFE6F9-B52A-204C-9152-862E96DD7B14}">
      <dsp:nvSpPr>
        <dsp:cNvPr id="0" name=""/>
        <dsp:cNvSpPr/>
      </dsp:nvSpPr>
      <dsp:spPr>
        <a:xfrm>
          <a:off x="1101127" y="9002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1910694" y="4126267"/>
              </a:moveTo>
              <a:arcTo wR="2066058" hR="2066058" stAng="5658758" swAng="2068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DE35D-0F8F-C94F-8DDF-06DFBC66497A}">
      <dsp:nvSpPr>
        <dsp:cNvPr id="0" name=""/>
        <dsp:cNvSpPr/>
      </dsp:nvSpPr>
      <dsp:spPr>
        <a:xfrm>
          <a:off x="207428" y="1707145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Breakthrough in HTS Cable Performance with Cables Matching Strand Performance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FNAL-Tech </a:t>
          </a:r>
          <a:r>
            <a:rPr lang="en-US" sz="1600" b="0" kern="1200" dirty="0" err="1" smtClean="0"/>
            <a:t>Div</a:t>
          </a:r>
          <a:r>
            <a:rPr lang="en-US" sz="1600" b="0" kern="1200" dirty="0" smtClean="0"/>
            <a:t/>
          </a:r>
          <a:br>
            <a:rPr lang="en-US" sz="1600" b="0" kern="1200" dirty="0" smtClean="0"/>
          </a:br>
          <a:r>
            <a:rPr lang="en-US" sz="1600" b="0" kern="1200" dirty="0" smtClean="0"/>
            <a:t>T. </a:t>
          </a:r>
          <a:r>
            <a:rPr lang="en-US" sz="1600" b="0" kern="1200" dirty="0" err="1" smtClean="0"/>
            <a:t>Shen</a:t>
          </a:r>
          <a:r>
            <a:rPr lang="en-US" sz="1600" b="0" kern="1200" dirty="0" smtClean="0"/>
            <a:t>-Early Career Award</a:t>
          </a:r>
        </a:p>
      </dsp:txBody>
      <dsp:txXfrm>
        <a:off x="303620" y="1803337"/>
        <a:ext cx="2763371" cy="1778124"/>
      </dsp:txXfrm>
    </dsp:sp>
    <dsp:sp modelId="{EA74452A-15A2-A040-8E31-E8C1179CE922}">
      <dsp:nvSpPr>
        <dsp:cNvPr id="0" name=""/>
        <dsp:cNvSpPr/>
      </dsp:nvSpPr>
      <dsp:spPr>
        <a:xfrm>
          <a:off x="1101127" y="1243680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771812" y="455616"/>
              </a:moveTo>
              <a:arcTo wR="2066058" hR="2066058" stAng="13872755" swAng="2068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E7ED-7422-A54A-AFA4-34993901F360}" type="datetimeFigureOut">
              <a:rPr lang="en-US" smtClean="0">
                <a:latin typeface="Arial"/>
              </a:rPr>
              <a:t>6/13/2013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A70E-65FE-F64D-B53C-0E4BE7ADFCC5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3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5ED446A-913C-684E-A7EE-E0D6D85A9573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221AF4E-A08A-BE4F-8E27-DF0469266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44" y="1051560"/>
            <a:ext cx="7544634" cy="1470025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378" y="301728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960" y="6382512"/>
            <a:ext cx="5072811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FNAL Users Meeting@  FNAL</a:t>
            </a:r>
            <a:endParaRPr lang="en-US" dirty="0"/>
          </a:p>
        </p:txBody>
      </p:sp>
      <p:pic>
        <p:nvPicPr>
          <p:cNvPr id="6" name="Picture 49" descr="nsf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7" y="5881696"/>
            <a:ext cx="9172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DOE_Se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" y="5881696"/>
            <a:ext cx="914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109538"/>
            <a:ext cx="6978650" cy="9318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88519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389770"/>
            <a:ext cx="2006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388100"/>
            <a:ext cx="537464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38810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4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198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600" y="6419850"/>
            <a:ext cx="5448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419850"/>
            <a:ext cx="431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6100" y="6394450"/>
            <a:ext cx="18415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394450"/>
            <a:ext cx="5334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00" y="639445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bg2">
                <a:lumMod val="10000"/>
              </a:schemeClr>
            </a:gs>
            <a:gs pos="14000">
              <a:schemeClr val="bg2">
                <a:lumMod val="25000"/>
              </a:schemeClr>
            </a:gs>
            <a:gs pos="71000">
              <a:schemeClr val="bg2">
                <a:lumMod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8100" y="109538"/>
            <a:ext cx="6921500" cy="77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066800"/>
            <a:ext cx="889635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76200"/>
            <a:ext cx="857250" cy="974725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ffectLst>
            <a:softEdge rad="63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5000" y="6394450"/>
            <a:ext cx="502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657663" y="6394450"/>
            <a:ext cx="1809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3944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471AF44-9188-6348-8E78-DE9B08E3A6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ermilabLogo_White]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7" y="6438687"/>
            <a:ext cx="1628790" cy="2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4.wmf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image" Target="../media/image34.emf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wmf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31.wmf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Relationship Id="rId14" Type="http://schemas.openxmlformats.org/officeDocument/2006/relationships/image" Target="../media/image35.e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hyperlink" Target="https://indico.fnal.gov/conferenceDisplay.py?confId=57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8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2060"/>
            <a:ext cx="9066278" cy="219964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Muon</a:t>
            </a:r>
            <a:r>
              <a:rPr lang="en-US" sz="4000" dirty="0" smtClean="0"/>
              <a:t> Accelerators for the Next Generation of High Energy Physics Experiments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09091"/>
            <a:ext cx="9640389" cy="31953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JP.Delahaye</a:t>
            </a:r>
            <a:r>
              <a:rPr lang="en-US" dirty="0" smtClean="0"/>
              <a:t>/SLAC on behalf of </a:t>
            </a:r>
          </a:p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M. Palmer, Director, 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</a:t>
            </a:r>
          </a:p>
          <a:p>
            <a:pPr algn="l"/>
            <a:endParaRPr lang="en-US" sz="900" dirty="0" smtClean="0"/>
          </a:p>
          <a:p>
            <a:pPr algn="l"/>
            <a:r>
              <a:rPr lang="en-US" sz="2200" dirty="0" smtClean="0"/>
              <a:t>and the MAP collaboration effort: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Labs:  </a:t>
            </a:r>
            <a:r>
              <a:rPr lang="en-US" sz="2200" dirty="0" smtClean="0">
                <a:solidFill>
                  <a:schemeClr val="bg1"/>
                </a:solidFill>
              </a:rPr>
              <a:t>           ANL</a:t>
            </a:r>
            <a:r>
              <a:rPr lang="en-US" sz="2200" dirty="0">
                <a:solidFill>
                  <a:schemeClr val="bg1"/>
                </a:solidFill>
              </a:rPr>
              <a:t>, BNL, FNAL, JLAB, LBNL, ORNL, SLAC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Universities:  Chicago, Cornell, IIT, </a:t>
            </a:r>
            <a:r>
              <a:rPr lang="en-US" sz="2200" dirty="0" smtClean="0">
                <a:solidFill>
                  <a:schemeClr val="bg1"/>
                </a:solidFill>
              </a:rPr>
              <a:t>Princeton, UC-Berkeley</a:t>
            </a:r>
            <a:r>
              <a:rPr lang="en-US" sz="2200" dirty="0">
                <a:solidFill>
                  <a:schemeClr val="bg1"/>
                </a:solidFill>
              </a:rPr>
              <a:t>, UCLA, </a:t>
            </a:r>
            <a:r>
              <a:rPr lang="en-US" sz="2200" dirty="0" smtClean="0">
                <a:solidFill>
                  <a:schemeClr val="bg1"/>
                </a:solidFill>
              </a:rPr>
              <a:t>UC-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             Riverside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UMiss</a:t>
            </a:r>
            <a:endParaRPr lang="en-US" sz="2200" dirty="0">
              <a:solidFill>
                <a:schemeClr val="bg1"/>
              </a:solidFill>
            </a:endParaRP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Companies: 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Muons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Inc</a:t>
            </a:r>
            <a:r>
              <a:rPr lang="en-US" sz="2200" dirty="0">
                <a:solidFill>
                  <a:schemeClr val="bg1"/>
                </a:solidFill>
              </a:rPr>
              <a:t>; Particle Beam Lasers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6492875"/>
            <a:ext cx="2133600" cy="365125"/>
          </a:xfrm>
        </p:spPr>
        <p:txBody>
          <a:bodyPr/>
          <a:lstStyle/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4152900" cy="365125"/>
          </a:xfrm>
        </p:spPr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2133600" cy="365125"/>
          </a:xfrm>
        </p:spPr>
        <p:txBody>
          <a:bodyPr/>
          <a:lstStyle/>
          <a:p>
            <a:fld id="{98817235-C917-8F48-A936-FEF3725D9AF4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" y="174324"/>
            <a:ext cx="8153400" cy="6236801"/>
            <a:chOff x="76200" y="174324"/>
            <a:chExt cx="8153400" cy="62368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74324"/>
              <a:ext cx="8153400" cy="62368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7133" y="2768600"/>
              <a:ext cx="3820867" cy="3629824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 flipV="1">
            <a:off x="4521200" y="4584700"/>
            <a:ext cx="1295400" cy="88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16600" y="4211935"/>
            <a:ext cx="1142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One IP in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latest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design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7000" y="1246121"/>
            <a:ext cx="4203479" cy="496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6350" y="109538"/>
            <a:ext cx="6978650" cy="702230"/>
          </a:xfrm>
        </p:spPr>
        <p:txBody>
          <a:bodyPr/>
          <a:lstStyle/>
          <a:p>
            <a:r>
              <a:rPr lang="en-US" dirty="0" smtClean="0"/>
              <a:t>Multi-</a:t>
            </a:r>
            <a:r>
              <a:rPr lang="en-US" dirty="0" err="1" smtClean="0"/>
              <a:t>TeV</a:t>
            </a:r>
            <a:r>
              <a:rPr lang="en-US" dirty="0" smtClean="0"/>
              <a:t> Collider – 1.5 </a:t>
            </a:r>
            <a:r>
              <a:rPr lang="en-US" dirty="0" err="1" smtClean="0"/>
              <a:t>TeV</a:t>
            </a:r>
            <a:r>
              <a:rPr lang="en-US" dirty="0" smtClean="0"/>
              <a:t> Baseline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663" y="1281637"/>
            <a:ext cx="3948816" cy="3363515"/>
            <a:chOff x="477679" y="1281214"/>
            <a:chExt cx="5580063" cy="4752975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509429" y="3954564"/>
              <a:ext cx="5538788" cy="2079625"/>
              <a:chOff x="1457279" y="3326629"/>
              <a:chExt cx="5538834" cy="2079615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0941" y="3376748"/>
                <a:ext cx="5256248" cy="2029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24" name="Object 12"/>
              <p:cNvGraphicFramePr>
                <a:graphicFrameLocks noChangeAspect="1"/>
              </p:cNvGraphicFramePr>
              <p:nvPr/>
            </p:nvGraphicFramePr>
            <p:xfrm>
              <a:off x="2630306" y="4459651"/>
              <a:ext cx="2159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16" name="Equation" r:id="rId4" imgW="215640" imgH="228600" progId="Equation.3">
                      <p:embed/>
                    </p:oleObj>
                  </mc:Choice>
                  <mc:Fallback>
                    <p:oleObj name="Equation" r:id="rId4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0306" y="4459651"/>
                            <a:ext cx="2159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13"/>
              <p:cNvGraphicFramePr>
                <a:graphicFrameLocks noChangeAspect="1"/>
              </p:cNvGraphicFramePr>
              <p:nvPr/>
            </p:nvGraphicFramePr>
            <p:xfrm>
              <a:off x="4286250" y="3989388"/>
              <a:ext cx="3175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17" name="Equation" r:id="rId6" imgW="317160" imgH="228600" progId="Equation.3">
                      <p:embed/>
                    </p:oleObj>
                  </mc:Choice>
                  <mc:Fallback>
                    <p:oleObj name="Equation" r:id="rId6" imgW="3171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6250" y="3989388"/>
                            <a:ext cx="3175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14"/>
              <p:cNvGraphicFramePr>
                <a:graphicFrameLocks noChangeAspect="1"/>
              </p:cNvGraphicFramePr>
              <p:nvPr/>
            </p:nvGraphicFramePr>
            <p:xfrm>
              <a:off x="1457279" y="3326629"/>
              <a:ext cx="6096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18" name="Equation" r:id="rId8" imgW="609480" imgH="457200" progId="Equation.3">
                      <p:embed/>
                    </p:oleObj>
                  </mc:Choice>
                  <mc:Fallback>
                    <p:oleObj name="Equation" r:id="rId8" imgW="60948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7279" y="3326629"/>
                            <a:ext cx="609600" cy="4572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17"/>
              <p:cNvGraphicFramePr>
                <a:graphicFrameLocks noChangeAspect="1"/>
              </p:cNvGraphicFramePr>
              <p:nvPr/>
            </p:nvGraphicFramePr>
            <p:xfrm>
              <a:off x="3266032" y="3965621"/>
              <a:ext cx="2159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19" name="Equation" r:id="rId10" imgW="215640" imgH="241200" progId="Equation.3">
                      <p:embed/>
                    </p:oleObj>
                  </mc:Choice>
                  <mc:Fallback>
                    <p:oleObj name="Equation" r:id="rId10" imgW="215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6032" y="3965621"/>
                            <a:ext cx="2159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0"/>
              <p:cNvGraphicFramePr>
                <a:graphicFrameLocks noChangeAspect="1"/>
              </p:cNvGraphicFramePr>
              <p:nvPr/>
            </p:nvGraphicFramePr>
            <p:xfrm>
              <a:off x="6665913" y="5011738"/>
              <a:ext cx="330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0" name="Equation" r:id="rId12" imgW="330057" imgH="203112" progId="Equation.3">
                      <p:embed/>
                    </p:oleObj>
                  </mc:Choice>
                  <mc:Fallback>
                    <p:oleObj name="Equation" r:id="rId12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5913" y="5011738"/>
                            <a:ext cx="330200" cy="203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477679" y="1281214"/>
              <a:ext cx="5580063" cy="2419350"/>
              <a:chOff x="1424895" y="548625"/>
              <a:chExt cx="5580199" cy="2420045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840" y="817460"/>
                <a:ext cx="5093718" cy="2150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14" name="Object 9"/>
              <p:cNvGraphicFramePr>
                <a:graphicFrameLocks noChangeAspect="1"/>
              </p:cNvGraphicFramePr>
              <p:nvPr/>
            </p:nvGraphicFramePr>
            <p:xfrm>
              <a:off x="2476862" y="2053998"/>
              <a:ext cx="330120" cy="26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1" name="Equation" r:id="rId15" imgW="330057" imgH="266584" progId="Equation.3">
                      <p:embed/>
                    </p:oleObj>
                  </mc:Choice>
                  <mc:Fallback>
                    <p:oleObj name="Equation" r:id="rId15" imgW="330057" imgH="26658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6862" y="2053998"/>
                            <a:ext cx="330120" cy="26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0"/>
              <p:cNvGraphicFramePr>
                <a:graphicFrameLocks noChangeAspect="1"/>
              </p:cNvGraphicFramePr>
              <p:nvPr/>
            </p:nvGraphicFramePr>
            <p:xfrm>
              <a:off x="2486025" y="1123950"/>
              <a:ext cx="3302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2" name="Equation" r:id="rId17" imgW="330120" imgH="279360" progId="Equation.3">
                      <p:embed/>
                    </p:oleObj>
                  </mc:Choice>
                  <mc:Fallback>
                    <p:oleObj name="Equation" r:id="rId17" imgW="33012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6025" y="1123950"/>
                            <a:ext cx="330200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/>
            </p:nvGraphicFramePr>
            <p:xfrm>
              <a:off x="1424895" y="653279"/>
              <a:ext cx="622300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3" name="Equation" r:id="rId19" imgW="622080" imgH="507960" progId="Equation.3">
                      <p:embed/>
                    </p:oleObj>
                  </mc:Choice>
                  <mc:Fallback>
                    <p:oleObj name="Equation" r:id="rId19" imgW="622080" imgH="507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895" y="653279"/>
                            <a:ext cx="622300" cy="5080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4379975" y="548625"/>
              <a:ext cx="2032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4" name="Equation" r:id="rId21" imgW="203040" imgH="177480" progId="Equation.3">
                      <p:embed/>
                    </p:oleObj>
                  </mc:Choice>
                  <mc:Fallback>
                    <p:oleObj name="Equation" r:id="rId21" imgW="20304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9975" y="548625"/>
                            <a:ext cx="203200" cy="177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8"/>
              <p:cNvGraphicFramePr>
                <a:graphicFrameLocks noChangeAspect="1"/>
              </p:cNvGraphicFramePr>
              <p:nvPr/>
            </p:nvGraphicFramePr>
            <p:xfrm>
              <a:off x="6674894" y="2765470"/>
              <a:ext cx="330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5" name="Equation" r:id="rId23" imgW="330120" imgH="203040" progId="Equation.3">
                      <p:embed/>
                    </p:oleObj>
                  </mc:Choice>
                  <mc:Fallback>
                    <p:oleObj name="Equation" r:id="rId23" imgW="3301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74894" y="2765470"/>
                            <a:ext cx="330200" cy="203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22"/>
              <p:cNvGraphicFramePr>
                <a:graphicFrameLocks noChangeAspect="1"/>
              </p:cNvGraphicFramePr>
              <p:nvPr/>
            </p:nvGraphicFramePr>
            <p:xfrm>
              <a:off x="4238625" y="1558925"/>
              <a:ext cx="3937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6" name="Equation" r:id="rId25" imgW="393529" imgH="228501" progId="Equation.3">
                      <p:embed/>
                    </p:oleObj>
                  </mc:Choice>
                  <mc:Fallback>
                    <p:oleObj name="Equation" r:id="rId25" imgW="393529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8625" y="1558925"/>
                            <a:ext cx="3937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23"/>
              <p:cNvGraphicFramePr>
                <a:graphicFrameLocks noChangeAspect="1"/>
              </p:cNvGraphicFramePr>
              <p:nvPr/>
            </p:nvGraphicFramePr>
            <p:xfrm>
              <a:off x="5186480" y="548625"/>
              <a:ext cx="1905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7" name="Equation" r:id="rId27" imgW="190440" imgH="177480" progId="Equation.3">
                      <p:embed/>
                    </p:oleObj>
                  </mc:Choice>
                  <mc:Fallback>
                    <p:oleObj name="Equation" r:id="rId27" imgW="19044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6480" y="548625"/>
                            <a:ext cx="190500" cy="177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4"/>
              <p:cNvGraphicFramePr>
                <a:graphicFrameLocks noChangeAspect="1"/>
              </p:cNvGraphicFramePr>
              <p:nvPr/>
            </p:nvGraphicFramePr>
            <p:xfrm>
              <a:off x="5935663" y="549275"/>
              <a:ext cx="2032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8" name="Equation" r:id="rId29" imgW="203040" imgH="177480" progId="Equation.3">
                      <p:embed/>
                    </p:oleObj>
                  </mc:Choice>
                  <mc:Fallback>
                    <p:oleObj name="Equation" r:id="rId29" imgW="20304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35663" y="549275"/>
                            <a:ext cx="203200" cy="177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5"/>
              <p:cNvGraphicFramePr>
                <a:graphicFrameLocks noChangeAspect="1"/>
              </p:cNvGraphicFramePr>
              <p:nvPr/>
            </p:nvGraphicFramePr>
            <p:xfrm>
              <a:off x="3113088" y="549275"/>
              <a:ext cx="1651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9" name="Equation" r:id="rId31" imgW="164814" imgH="177492" progId="Equation.3">
                      <p:embed/>
                    </p:oleObj>
                  </mc:Choice>
                  <mc:Fallback>
                    <p:oleObj name="Equation" r:id="rId31" imgW="164814" imgH="17749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13088" y="549275"/>
                            <a:ext cx="165100" cy="177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51969"/>
              </p:ext>
            </p:extLst>
          </p:nvPr>
        </p:nvGraphicFramePr>
        <p:xfrm>
          <a:off x="4441969" y="1246122"/>
          <a:ext cx="4587730" cy="49691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4211"/>
                <a:gridCol w="1078020"/>
                <a:gridCol w="825499"/>
              </a:tblGrid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</a:t>
                      </a:r>
                      <a:endParaRPr lang="en-US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Unit</a:t>
                      </a:r>
                      <a:endParaRPr lang="en-US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US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Beam energy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TeV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0.75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Repetition rate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Hz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Average luminosity / IP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10</a:t>
                      </a:r>
                      <a:r>
                        <a:rPr lang="en-GB" sz="1400" kern="800" baseline="30000" dirty="0" smtClean="0">
                          <a:effectLst/>
                        </a:rPr>
                        <a:t>34</a:t>
                      </a:r>
                      <a:r>
                        <a:rPr lang="en-GB" sz="1400" kern="800" dirty="0" smtClean="0">
                          <a:effectLst/>
                        </a:rPr>
                        <a:t>/</a:t>
                      </a:r>
                      <a:r>
                        <a:rPr lang="en-GB" sz="1400" kern="800" dirty="0">
                          <a:effectLst/>
                        </a:rPr>
                        <a:t>cm</a:t>
                      </a:r>
                      <a:r>
                        <a:rPr lang="en-GB" sz="1400" kern="800" baseline="30000" dirty="0">
                          <a:effectLst/>
                        </a:rPr>
                        <a:t>2</a:t>
                      </a:r>
                      <a:r>
                        <a:rPr lang="en-GB" sz="1400" kern="800" dirty="0">
                          <a:effectLst/>
                        </a:rPr>
                        <a:t>/s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Number of IPs, </a:t>
                      </a:r>
                      <a:r>
                        <a:rPr lang="en-GB" sz="1400" dirty="0">
                          <a:effectLst/>
                        </a:rPr>
                        <a:t>N</a:t>
                      </a:r>
                      <a:r>
                        <a:rPr lang="en-GB" sz="1400" baseline="-25000" dirty="0">
                          <a:effectLst/>
                        </a:rPr>
                        <a:t>IP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-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Circumference, 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km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2.73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  <a:sym typeface="Symbol"/>
                        </a:rPr>
                        <a:t></a:t>
                      </a:r>
                      <a:r>
                        <a:rPr lang="en-GB" sz="1400" kern="8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cm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1 (0.5-2)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Momentum compaction, </a:t>
                      </a:r>
                      <a:r>
                        <a:rPr lang="en-GB" sz="1400" kern="800" dirty="0">
                          <a:effectLst/>
                          <a:sym typeface="Symbol"/>
                        </a:rPr>
                        <a:t></a:t>
                      </a:r>
                      <a:r>
                        <a:rPr lang="en-GB" sz="1400" kern="800" baseline="-25000" dirty="0">
                          <a:effectLst/>
                        </a:rPr>
                        <a:t>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10</a:t>
                      </a:r>
                      <a:r>
                        <a:rPr lang="en-GB" sz="1400" kern="800" baseline="30000">
                          <a:effectLst/>
                        </a:rPr>
                        <a:t>-5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-1.3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Normalized </a:t>
                      </a:r>
                      <a:r>
                        <a:rPr lang="en-GB" sz="1400" kern="800" dirty="0" err="1">
                          <a:effectLst/>
                        </a:rPr>
                        <a:t>r.m.s</a:t>
                      </a:r>
                      <a:r>
                        <a:rPr lang="en-GB" sz="1400" kern="800" dirty="0">
                          <a:effectLst/>
                        </a:rPr>
                        <a:t>. </a:t>
                      </a:r>
                      <a:r>
                        <a:rPr lang="en-GB" sz="1400" kern="800" dirty="0" err="1">
                          <a:effectLst/>
                        </a:rPr>
                        <a:t>emittance</a:t>
                      </a:r>
                      <a:r>
                        <a:rPr lang="en-GB" sz="1400" kern="800" dirty="0">
                          <a:effectLst/>
                        </a:rPr>
                        <a:t>, </a:t>
                      </a:r>
                      <a:r>
                        <a:rPr lang="en-GB" sz="1400" kern="8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400" kern="800" baseline="-25000" dirty="0">
                          <a:effectLst/>
                          <a:sym typeface="Symbol"/>
                        </a:rPr>
                        <a:t></a:t>
                      </a:r>
                      <a:r>
                        <a:rPr lang="en-GB" sz="1400" kern="800" baseline="-250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  <a:sym typeface="Symbol"/>
                        </a:rPr>
                        <a:t></a:t>
                      </a:r>
                      <a:r>
                        <a:rPr lang="en-GB" sz="1400" kern="800">
                          <a:effectLst/>
                        </a:rPr>
                        <a:t>mm</a:t>
                      </a:r>
                      <a:r>
                        <a:rPr lang="en-GB" sz="1400" kern="800">
                          <a:effectLst/>
                          <a:sym typeface="Symbol"/>
                        </a:rPr>
                        <a:t></a:t>
                      </a:r>
                      <a:r>
                        <a:rPr lang="en-GB" sz="1400" kern="800">
                          <a:effectLst/>
                        </a:rPr>
                        <a:t>mrad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Momentum spread, </a:t>
                      </a:r>
                      <a:r>
                        <a:rPr lang="en-GB" sz="1400" kern="800" dirty="0">
                          <a:effectLst/>
                          <a:sym typeface="Symbol"/>
                        </a:rPr>
                        <a:t></a:t>
                      </a:r>
                      <a:r>
                        <a:rPr lang="en-GB" sz="1400" kern="800" baseline="-25000" dirty="0">
                          <a:effectLst/>
                        </a:rPr>
                        <a:t>p</a:t>
                      </a:r>
                      <a:r>
                        <a:rPr lang="en-GB" sz="1400" kern="800" dirty="0">
                          <a:effectLst/>
                        </a:rPr>
                        <a:t>/p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0.1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Bunch length, </a:t>
                      </a:r>
                      <a:r>
                        <a:rPr lang="en-GB" sz="1400" kern="800" dirty="0">
                          <a:effectLst/>
                          <a:sym typeface="Symbol"/>
                        </a:rPr>
                        <a:t></a:t>
                      </a:r>
                      <a:r>
                        <a:rPr lang="en-GB" sz="1400" kern="800" baseline="-25000" dirty="0">
                          <a:effectLst/>
                        </a:rPr>
                        <a:t>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effectLst/>
                        </a:rPr>
                        <a:t>cm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Number of </a:t>
                      </a:r>
                      <a:r>
                        <a:rPr lang="en-GB" sz="1400" kern="800" dirty="0" err="1">
                          <a:effectLst/>
                        </a:rPr>
                        <a:t>muons</a:t>
                      </a:r>
                      <a:r>
                        <a:rPr lang="en-GB" sz="1400" kern="800" dirty="0">
                          <a:effectLst/>
                        </a:rPr>
                        <a:t> / bunch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10</a:t>
                      </a:r>
                      <a:r>
                        <a:rPr lang="en-GB" sz="1400" kern="800" baseline="300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Number of bunches / beam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-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Beam-beam parameter / IP, </a:t>
                      </a:r>
                      <a:r>
                        <a:rPr lang="en-GB" sz="1400" kern="800" dirty="0">
                          <a:effectLst/>
                          <a:sym typeface="Symbol"/>
                        </a:rPr>
                        <a:t>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-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0.09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RF voltage at 800 MHz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MV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550948" y="4866321"/>
            <a:ext cx="36859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pitchFamily="34" charset="0"/>
              </a:rPr>
              <a:t>Larger chromatic function (</a:t>
            </a:r>
            <a:r>
              <a:rPr lang="en-US" sz="1400" dirty="0" err="1" smtClean="0">
                <a:latin typeface="Arial" pitchFamily="34" charset="0"/>
              </a:rPr>
              <a:t>Wy</a:t>
            </a:r>
            <a:r>
              <a:rPr lang="en-US" sz="1400" dirty="0" smtClean="0">
                <a:latin typeface="Arial" pitchFamily="34" charset="0"/>
              </a:rPr>
              <a:t>) is corrected first with a single </a:t>
            </a:r>
            <a:r>
              <a:rPr lang="en-US" sz="1400" dirty="0" err="1" smtClean="0">
                <a:latin typeface="Arial" pitchFamily="34" charset="0"/>
              </a:rPr>
              <a:t>sextupole</a:t>
            </a:r>
            <a:r>
              <a:rPr lang="en-US" sz="1400" dirty="0" smtClean="0">
                <a:latin typeface="Arial" pitchFamily="34" charset="0"/>
              </a:rPr>
              <a:t> S1, </a:t>
            </a:r>
            <a:r>
              <a:rPr lang="en-US" sz="1400" dirty="0" err="1" smtClean="0">
                <a:latin typeface="Arial" pitchFamily="34" charset="0"/>
              </a:rPr>
              <a:t>Wx</a:t>
            </a:r>
            <a:r>
              <a:rPr lang="en-US" sz="1400" dirty="0" smtClean="0">
                <a:latin typeface="Arial" pitchFamily="34" charset="0"/>
              </a:rPr>
              <a:t> is corrected with two </a:t>
            </a:r>
            <a:r>
              <a:rPr lang="en-US" sz="1400" dirty="0" err="1" smtClean="0">
                <a:latin typeface="Arial" pitchFamily="34" charset="0"/>
              </a:rPr>
              <a:t>sextupoles</a:t>
            </a:r>
            <a:r>
              <a:rPr lang="en-US" sz="1400" dirty="0" smtClean="0">
                <a:latin typeface="Arial" pitchFamily="34" charset="0"/>
              </a:rPr>
              <a:t> S2, S4 separated by 180</a:t>
            </a:r>
            <a:r>
              <a:rPr lang="en-US" sz="1400" dirty="0" smtClean="0">
                <a:latin typeface="Arial" pitchFamily="34" charset="0"/>
                <a:sym typeface="Symbol"/>
              </a:rPr>
              <a:t> phase advance.</a:t>
            </a:r>
            <a:endParaRPr lang="en-US" sz="1400" dirty="0">
              <a:latin typeface="Arial" pitchFamily="34" charset="0"/>
            </a:endParaRPr>
          </a:p>
          <a:p>
            <a:pPr eaLnBrk="1" hangingPunct="1"/>
            <a:endParaRPr lang="en-US" sz="1400" dirty="0"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793" y="811768"/>
            <a:ext cx="130986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Y. </a:t>
            </a:r>
            <a:r>
              <a:rPr lang="en-US" dirty="0" err="1" smtClean="0">
                <a:solidFill>
                  <a:srgbClr val="FFFF00"/>
                </a:solidFill>
              </a:rPr>
              <a:t>Alexahin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4309" y="0"/>
            <a:ext cx="8296547" cy="93186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err="1" smtClean="0"/>
              <a:t>Muon</a:t>
            </a:r>
            <a:r>
              <a:rPr lang="en-US" dirty="0" smtClean="0"/>
              <a:t> Collider - Neutrino Factory Synergies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June 13, 2013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FNAL Users Meeting@  FNAL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0F1F-CDA5-432B-AE28-B2C45B61F3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296" name="TextBox 165"/>
          <p:cNvSpPr txBox="1">
            <a:spLocks noChangeArrowheads="1"/>
          </p:cNvSpPr>
          <p:nvPr/>
        </p:nvSpPr>
        <p:spPr bwMode="auto">
          <a:xfrm>
            <a:off x="3274060" y="1011487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</a:rPr>
              <a:t>NEUTRINO FACTORY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12297" name="TextBox 166"/>
          <p:cNvSpPr txBox="1">
            <a:spLocks noChangeArrowheads="1"/>
          </p:cNvSpPr>
          <p:nvPr/>
        </p:nvSpPr>
        <p:spPr bwMode="auto">
          <a:xfrm>
            <a:off x="3418840" y="3846102"/>
            <a:ext cx="226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</a:rPr>
              <a:t>MUON COLLIDER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12299" name="AutoShape 6"/>
          <p:cNvSpPr>
            <a:spLocks/>
          </p:cNvSpPr>
          <p:nvPr/>
        </p:nvSpPr>
        <p:spPr bwMode="auto">
          <a:xfrm rot="5400000">
            <a:off x="2209800" y="4551998"/>
            <a:ext cx="152400" cy="2590800"/>
          </a:xfrm>
          <a:prstGeom prst="rightBrace">
            <a:avLst>
              <a:gd name="adj1" fmla="val 26759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2" name="Picture 11" descr="Block_Diagrams_R7_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4215362"/>
            <a:ext cx="9112210" cy="2206076"/>
          </a:xfrm>
          <a:prstGeom prst="rect">
            <a:avLst/>
          </a:prstGeom>
        </p:spPr>
      </p:pic>
      <p:pic>
        <p:nvPicPr>
          <p:cNvPr id="13" name="Picture 12" descr="Block_Diagrams_R5_N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380819"/>
            <a:ext cx="7040052" cy="22051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320" y="1615440"/>
            <a:ext cx="3449320" cy="4805998"/>
            <a:chOff x="20320" y="1615440"/>
            <a:chExt cx="3449320" cy="48059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69640" y="1615440"/>
              <a:ext cx="0" cy="4805998"/>
            </a:xfrm>
            <a:prstGeom prst="line">
              <a:avLst/>
            </a:prstGeom>
            <a:ln>
              <a:solidFill>
                <a:srgbClr val="4DFF3C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0320" y="3846102"/>
              <a:ext cx="3449320" cy="0"/>
            </a:xfrm>
            <a:prstGeom prst="straightConnector1">
              <a:avLst/>
            </a:prstGeom>
            <a:ln>
              <a:solidFill>
                <a:srgbClr val="4DFF3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6560" y="3815622"/>
              <a:ext cx="2352890" cy="369332"/>
            </a:xfrm>
            <a:prstGeom prst="rect">
              <a:avLst/>
            </a:prstGeom>
            <a:noFill/>
            <a:ln>
              <a:solidFill>
                <a:srgbClr val="4DFF3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DFF3C"/>
                  </a:solidFill>
                </a:rPr>
                <a:t>Share same complex</a:t>
              </a:r>
              <a:endParaRPr lang="en-US" dirty="0">
                <a:solidFill>
                  <a:srgbClr val="4DFF3C"/>
                </a:solidFill>
              </a:endParaRP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72960" y="2091038"/>
            <a:ext cx="18592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Symbol" charset="2"/>
                <a:cs typeface="Symbol" charset="2"/>
                <a:sym typeface="Symbol" pitchFamily="18" charset="2"/>
              </a:rPr>
              <a:t>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Symbol" charset="2"/>
                <a:sym typeface="Symbol" pitchFamily="18" charset="2"/>
              </a:rPr>
              <a:t>Factory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Goal: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O(10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21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/year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within the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accelerator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acceptance</a:t>
            </a:r>
            <a:endParaRPr lang="en-US" dirty="0">
              <a:solidFill>
                <a:schemeClr val="bg2">
                  <a:lumMod val="25000"/>
                </a:schemeClr>
              </a:solidFill>
              <a:sym typeface="Symbol" pitchFamily="18" charset="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23360" y="356836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15" idx="2"/>
            <a:endCxn id="21" idx="3"/>
          </p:cNvCxnSpPr>
          <p:nvPr/>
        </p:nvCxnSpPr>
        <p:spPr>
          <a:xfrm rot="5400000">
            <a:off x="6046816" y="1551606"/>
            <a:ext cx="39024" cy="4072545"/>
          </a:xfrm>
          <a:prstGeom prst="bentConnector3">
            <a:avLst>
              <a:gd name="adj1" fmla="val 702949"/>
            </a:avLst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 Staged </a:t>
            </a:r>
            <a:r>
              <a:rPr lang="en-US" altLang="ja-JP" dirty="0" err="1"/>
              <a:t>Muon</a:t>
            </a:r>
            <a:r>
              <a:rPr lang="en-US" altLang="ja-JP" dirty="0"/>
              <a:t>-Based Neutrino  and Collider Physics Program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The plan is conceived in four stages.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/>
              <a:t>The “entry point” for the plan is the </a:t>
            </a:r>
            <a:r>
              <a:rPr kumimoji="1" lang="en-US" altLang="ja-JP" sz="2400" dirty="0" err="1" smtClean="0"/>
              <a:t>nuSTORM</a:t>
            </a:r>
            <a:r>
              <a:rPr kumimoji="1" lang="en-US" altLang="ja-JP" sz="2400" dirty="0" smtClean="0"/>
              <a:t> Facility proposed at Fermilab, which can advance SBL oscillation physics by making the definitive measurements regarding the existence of light sterile neutrinos.  Secondly, it can provide an unprecedented program of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sz="2400" dirty="0" smtClean="0"/>
              <a:t> interaction physics important in itself and to the long-baseline oscillation program.  Finally, it can serve as an R&amp;D platform for demonstration of accelerator capabilities pre-requisite to the later stages.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/>
              <a:t>A stored-</a:t>
            </a:r>
            <a:r>
              <a:rPr kumimoji="1" lang="en-US" altLang="ja-JP" sz="2400" dirty="0" err="1" smtClean="0"/>
              <a:t>muon</a:t>
            </a:r>
            <a:r>
              <a:rPr kumimoji="1" lang="en-US" altLang="ja-JP" sz="2400" dirty="0" smtClean="0"/>
              <a:t>-beam Neutrino Factory can take </a:t>
            </a:r>
            <a:r>
              <a:rPr kumimoji="1" lang="en-US" altLang="ja-JP" sz="2400" dirty="0" err="1" smtClean="0"/>
              <a:t>advantange</a:t>
            </a:r>
            <a:r>
              <a:rPr kumimoji="1" lang="en-US" altLang="ja-JP" sz="2400" dirty="0" smtClean="0"/>
              <a:t> of the large value of </a:t>
            </a:r>
            <a:r>
              <a:rPr kumimoji="1" lang="en-US" altLang="ja-JP" sz="2400" i="1" dirty="0" smtClean="0">
                <a:latin typeface="Symbol" charset="2"/>
                <a:cs typeface="Symbol" charset="2"/>
              </a:rPr>
              <a:t>q</a:t>
            </a:r>
            <a:r>
              <a:rPr kumimoji="1" lang="en-US" altLang="ja-JP" sz="2400" i="1" baseline="-25000" dirty="0" smtClean="0">
                <a:latin typeface="Symbol" charset="2"/>
                <a:cs typeface="Symbol" charset="2"/>
              </a:rPr>
              <a:t>13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sz="2400" dirty="0" smtClean="0">
                <a:cs typeface="Symbol" charset="2"/>
              </a:rPr>
              <a:t>to make definitive measurements of neutrino oscillations and their possible violation of CP symmetry.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>
                <a:cs typeface="Symbol" charset="2"/>
              </a:rPr>
              <a:t>Thanks to suppression of </a:t>
            </a:r>
            <a:r>
              <a:rPr kumimoji="1" lang="en-US" altLang="ja-JP" sz="2400" dirty="0" err="1" smtClean="0">
                <a:cs typeface="Symbol" charset="2"/>
              </a:rPr>
              <a:t>radiative</a:t>
            </a:r>
            <a:r>
              <a:rPr kumimoji="1" lang="en-US" altLang="ja-JP" sz="2400" dirty="0" smtClean="0">
                <a:cs typeface="Symbol" charset="2"/>
              </a:rPr>
              <a:t> effects by the </a:t>
            </a:r>
            <a:r>
              <a:rPr kumimoji="1" lang="en-US" altLang="ja-JP" sz="2400" dirty="0" err="1" smtClean="0">
                <a:cs typeface="Symbol" charset="2"/>
              </a:rPr>
              <a:t>muon</a:t>
            </a:r>
            <a:r>
              <a:rPr kumimoji="1" lang="en-US" altLang="ja-JP" sz="2400" dirty="0" smtClean="0">
                <a:cs typeface="Symbol" charset="2"/>
              </a:rPr>
              <a:t> mass </a:t>
            </a:r>
            <a:r>
              <a:rPr kumimoji="1" lang="en-US" altLang="ja-JP" sz="2400" dirty="0" err="1" smtClean="0">
                <a:cs typeface="Symbol" charset="2"/>
              </a:rPr>
              <a:t>adnn</a:t>
            </a:r>
            <a:r>
              <a:rPr kumimoji="1" lang="en-US" altLang="ja-JP" sz="2400" dirty="0" smtClean="0">
                <a:cs typeface="Symbol" charset="2"/>
              </a:rPr>
              <a:t> the </a:t>
            </a:r>
            <a:r>
              <a:rPr kumimoji="1" lang="en-US" altLang="ja-JP" sz="2400" i="1" dirty="0" smtClean="0">
                <a:cs typeface="Symbol" charset="2"/>
              </a:rPr>
              <a:t>m</a:t>
            </a:r>
            <a:r>
              <a:rPr kumimoji="1" lang="en-US" altLang="ja-JP" sz="2400" baseline="30000" dirty="0" smtClean="0">
                <a:cs typeface="Symbol" charset="2"/>
              </a:rPr>
              <a:t>2</a:t>
            </a:r>
            <a:r>
              <a:rPr kumimoji="1" lang="en-US" altLang="ja-JP" sz="2400" baseline="-25000" dirty="0" smtClean="0">
                <a:cs typeface="Symbol" charset="2"/>
              </a:rPr>
              <a:t>lepton</a:t>
            </a:r>
            <a:r>
              <a:rPr kumimoji="1" lang="en-US" altLang="ja-JP" sz="2400" dirty="0" smtClean="0">
                <a:cs typeface="Symbol" charset="2"/>
              </a:rPr>
              <a:t> proportionality of the </a:t>
            </a:r>
            <a:r>
              <a:rPr kumimoji="1" lang="en-US" altLang="ja-JP" sz="2400" i="1" dirty="0" smtClean="0">
                <a:cs typeface="Symbol" charset="2"/>
              </a:rPr>
              <a:t>s</a:t>
            </a:r>
            <a:r>
              <a:rPr kumimoji="1" lang="en-US" altLang="ja-JP" sz="2400" dirty="0" smtClean="0">
                <a:cs typeface="Symbol" charset="2"/>
              </a:rPr>
              <a:t>-channel Higgs </a:t>
            </a:r>
            <a:r>
              <a:rPr kumimoji="1" lang="en-US" altLang="ja-JP" sz="2400" dirty="0" err="1" smtClean="0">
                <a:cs typeface="Symbol" charset="2"/>
              </a:rPr>
              <a:t>couling</a:t>
            </a:r>
            <a:r>
              <a:rPr kumimoji="1" lang="en-US" altLang="ja-JP" sz="2400" dirty="0" smtClean="0">
                <a:cs typeface="Symbol" charset="2"/>
              </a:rPr>
              <a:t>, a “</a:t>
            </a:r>
            <a:r>
              <a:rPr kumimoji="1" lang="en-US" altLang="ja-JP" sz="2400" dirty="0">
                <a:cs typeface="Symbol" charset="2"/>
              </a:rPr>
              <a:t>H</a:t>
            </a:r>
            <a:r>
              <a:rPr kumimoji="1" lang="en-US" altLang="ja-JP" sz="2400" dirty="0" smtClean="0">
                <a:cs typeface="Symbol" charset="2"/>
              </a:rPr>
              <a:t>iggs Factory </a:t>
            </a:r>
            <a:r>
              <a:rPr kumimoji="1" lang="en-US" altLang="ja-JP" sz="2400" dirty="0" err="1" smtClean="0">
                <a:cs typeface="Symbol" charset="2"/>
              </a:rPr>
              <a:t>Muon</a:t>
            </a:r>
            <a:r>
              <a:rPr kumimoji="1" lang="en-US" altLang="ja-JP" sz="2400" dirty="0" smtClean="0">
                <a:cs typeface="Symbol" charset="2"/>
              </a:rPr>
              <a:t> Collider can make uniquely precise measurements of the 126 </a:t>
            </a:r>
            <a:r>
              <a:rPr kumimoji="1" lang="en-US" altLang="ja-JP" sz="2400" dirty="0" err="1" smtClean="0">
                <a:cs typeface="Symbol" charset="2"/>
              </a:rPr>
              <a:t>GeV</a:t>
            </a:r>
            <a:r>
              <a:rPr kumimoji="1" lang="en-US" altLang="ja-JP" sz="2400" dirty="0" smtClean="0">
                <a:cs typeface="Symbol" charset="2"/>
              </a:rPr>
              <a:t> boson recently discovered at the LHC.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>
                <a:cs typeface="Symbol" charset="2"/>
              </a:rPr>
              <a:t>An energy-frontier </a:t>
            </a:r>
            <a:r>
              <a:rPr kumimoji="1" lang="en-US" altLang="ja-JP" sz="2400" dirty="0" err="1" smtClean="0">
                <a:cs typeface="Symbol" charset="2"/>
              </a:rPr>
              <a:t>Muon</a:t>
            </a:r>
            <a:r>
              <a:rPr kumimoji="1" lang="en-US" altLang="ja-JP" sz="2400" dirty="0" smtClean="0">
                <a:cs typeface="Symbol" charset="2"/>
              </a:rPr>
              <a:t> Collider can perform unique measurements of </a:t>
            </a:r>
            <a:r>
              <a:rPr kumimoji="1" lang="en-US" altLang="ja-JP" sz="2400" dirty="0" err="1" smtClean="0">
                <a:cs typeface="Symbol" charset="2"/>
              </a:rPr>
              <a:t>Terascale</a:t>
            </a:r>
            <a:r>
              <a:rPr kumimoji="1" lang="en-US" altLang="ja-JP" sz="2400" dirty="0" smtClean="0">
                <a:cs typeface="Symbol" charset="2"/>
              </a:rPr>
              <a:t> physics, offering both precision and discovery reach.</a:t>
            </a:r>
            <a:endParaRPr kumimoji="1" lang="ja-JP" altLang="en-US" sz="2400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latin typeface="Arial"/>
              </a:rPr>
              <a:t>June 13, 2013</a:t>
            </a:r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FNAL Users Meeting@  FNAL</a:t>
            </a: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>
                <a:latin typeface="Arial"/>
              </a:rPr>
              <a:pPr/>
              <a:t>13</a:t>
            </a:fld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7250" y="1549985"/>
            <a:ext cx="2096104" cy="32775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3691" y="3518667"/>
            <a:ext cx="1964187" cy="32775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5557" y="4727245"/>
            <a:ext cx="1676865" cy="32775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208" y="5601246"/>
            <a:ext cx="3309244" cy="32775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000" y="4973058"/>
            <a:ext cx="1745142" cy="32775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3691" y="1246632"/>
            <a:ext cx="1513559" cy="32775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21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9296" y="168543"/>
            <a:ext cx="6994898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NuSTORM</a:t>
            </a:r>
            <a:r>
              <a:rPr lang="en-US" dirty="0" smtClean="0"/>
              <a:t>: Neutrinos from Stored </a:t>
            </a:r>
            <a:r>
              <a:rPr lang="en-US" dirty="0" err="1" smtClean="0"/>
              <a:t>Muons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Fermilab</a:t>
            </a:r>
            <a:r>
              <a:rPr lang="en-US" b="1" dirty="0" smtClean="0"/>
              <a:t> </a:t>
            </a:r>
            <a:r>
              <a:rPr lang="en-US" b="1" dirty="0"/>
              <a:t>P-1028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6538" y="1523106"/>
            <a:ext cx="1985888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DOES NOT</a:t>
            </a:r>
          </a:p>
          <a:p>
            <a:pPr algn="ctr"/>
            <a:r>
              <a:rPr lang="en-US" dirty="0" smtClean="0"/>
              <a:t>Require the </a:t>
            </a:r>
          </a:p>
          <a:p>
            <a:pPr algn="ctr"/>
            <a:r>
              <a:rPr lang="en-US" dirty="0" smtClean="0"/>
              <a:t>Development of</a:t>
            </a:r>
          </a:p>
          <a:p>
            <a:pPr algn="ctr"/>
            <a:r>
              <a:rPr lang="en-US" dirty="0" smtClean="0"/>
              <a:t>ANY</a:t>
            </a:r>
          </a:p>
          <a:p>
            <a:pPr algn="ctr"/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39298" cy="10614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05415" y="1061441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An entry-level NF?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4911432"/>
            <a:ext cx="560518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chemeClr val="bg1"/>
                </a:solidFill>
              </a:rPr>
              <a:t>NuSTORM</a:t>
            </a:r>
            <a:r>
              <a:rPr lang="en-US" sz="1900" b="1" dirty="0" smtClean="0">
                <a:solidFill>
                  <a:schemeClr val="bg1"/>
                </a:solidFill>
              </a:rPr>
              <a:t> Workshop held Sept 21-22 @ FNAL:</a:t>
            </a:r>
          </a:p>
          <a:p>
            <a:endParaRPr lang="en-US" sz="800" dirty="0" smtClean="0"/>
          </a:p>
          <a:p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u="sng" dirty="0" smtClean="0">
                <a:hlinkClick r:id="rId4"/>
              </a:rPr>
              <a:t>https://indico.fnal.gov/conferenceDisplay.py?confId=5710</a:t>
            </a:r>
            <a:r>
              <a:rPr lang="en-US" sz="1600" dirty="0" smtClean="0">
                <a:solidFill>
                  <a:srgbClr val="FFFFFF"/>
                </a:solidFill>
              </a:rPr>
              <a:t>)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9111" y="415109"/>
            <a:ext cx="1539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3.8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/c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tored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endParaRPr lang="en-US" b="1" dirty="0">
              <a:solidFill>
                <a:srgbClr val="0000FF"/>
              </a:solidFill>
              <a:latin typeface="Symbol" pitchFamily="18" charset="2"/>
            </a:endParaRPr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/>
          <a:srcRect l="-259" r="-217"/>
          <a:stretch/>
        </p:blipFill>
        <p:spPr bwMode="auto">
          <a:xfrm>
            <a:off x="5419764" y="3332480"/>
            <a:ext cx="3752646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/>
          <p:nvPr/>
        </p:nvSpPr>
        <p:spPr>
          <a:xfrm>
            <a:off x="68321" y="3774455"/>
            <a:ext cx="51668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900" b="1" dirty="0">
                <a:solidFill>
                  <a:prstClr val="white"/>
                </a:solidFill>
                <a:latin typeface="Arial"/>
              </a:rPr>
              <a:t>Stage I </a:t>
            </a:r>
            <a:r>
              <a:rPr kumimoji="0" lang="en-US" sz="1900" b="1" dirty="0" smtClean="0">
                <a:solidFill>
                  <a:prstClr val="white"/>
                </a:solidFill>
                <a:latin typeface="Arial"/>
              </a:rPr>
              <a:t>approval </a:t>
            </a:r>
            <a:r>
              <a:rPr kumimoji="0" lang="en-US" sz="1900" b="1" dirty="0">
                <a:solidFill>
                  <a:prstClr val="white"/>
                </a:solidFill>
                <a:latin typeface="Arial"/>
              </a:rPr>
              <a:t>requested at last weeks</a:t>
            </a:r>
          </a:p>
          <a:p>
            <a:pPr algn="ctr"/>
            <a:r>
              <a:rPr kumimoji="0" lang="en-US" sz="1900" b="1" dirty="0">
                <a:solidFill>
                  <a:prstClr val="white"/>
                </a:solidFill>
                <a:latin typeface="Arial"/>
              </a:rPr>
              <a:t>Fermilab PAC meeting</a:t>
            </a:r>
          </a:p>
          <a:p>
            <a:endParaRPr kumimoji="0"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9" y="1114918"/>
            <a:ext cx="5623560" cy="22175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20597" y="133844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200kW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0388" y="1140094"/>
            <a:ext cx="1168910" cy="400110"/>
          </a:xfrm>
          <a:prstGeom prst="rect">
            <a:avLst/>
          </a:prstGeom>
          <a:solidFill>
            <a:srgbClr val="58CAE8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A.Bross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  <a:cs typeface="Symbol" charset="2"/>
              </a:rPr>
              <a:t>nuSTORM</a:t>
            </a:r>
            <a:r>
              <a:rPr lang="en-US" dirty="0" smtClean="0"/>
              <a:t> as an R&amp;D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2" y="1050926"/>
            <a:ext cx="9024947" cy="57022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high-intensity pulsed </a:t>
            </a:r>
            <a:r>
              <a:rPr lang="en-US" dirty="0" err="1" smtClean="0"/>
              <a:t>muon</a:t>
            </a:r>
            <a:r>
              <a:rPr lang="en-US" dirty="0" smtClean="0"/>
              <a:t> source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100&lt;p</a:t>
            </a:r>
            <a:r>
              <a:rPr lang="el-GR" baseline="-25000" dirty="0">
                <a:latin typeface="Calibri"/>
              </a:rPr>
              <a:t>μ</a:t>
            </a:r>
            <a:r>
              <a:rPr lang="en-US" dirty="0"/>
              <a:t>&lt;300 MeV/c </a:t>
            </a:r>
            <a:r>
              <a:rPr lang="en-US" dirty="0" err="1" smtClean="0"/>
              <a:t>muons</a:t>
            </a:r>
            <a:endParaRPr lang="en-US" dirty="0"/>
          </a:p>
          <a:p>
            <a:pPr lvl="1"/>
            <a:r>
              <a:rPr lang="en-US" dirty="0" smtClean="0"/>
              <a:t>Using extracted beam from ring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muons</a:t>
            </a:r>
            <a:r>
              <a:rPr lang="en-US" dirty="0" smtClean="0"/>
              <a:t>  per 1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/>
              <a:t>sec pulse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Beam available simultaneously with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physics operation</a:t>
            </a:r>
          </a:p>
          <a:p>
            <a:pPr lvl="1"/>
            <a:r>
              <a:rPr lang="en-US" dirty="0" smtClean="0"/>
              <a:t>Sterile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cs typeface="Symbol" charset="2"/>
              </a:rPr>
              <a:t> search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n </a:t>
            </a:r>
            <a:r>
              <a:rPr lang="en-US" dirty="0" smtClean="0">
                <a:cs typeface="Symbol" charset="2"/>
              </a:rPr>
              <a:t>cross interaction physics program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>
                <a:cs typeface="Symbol" charset="2"/>
              </a:rPr>
              <a:t>nu</a:t>
            </a:r>
            <a:r>
              <a:rPr lang="en-US" dirty="0" err="1" smtClean="0"/>
              <a:t>STORM</a:t>
            </a:r>
            <a:r>
              <a:rPr lang="en-US" dirty="0" smtClean="0"/>
              <a:t> also provides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opportunity to </a:t>
            </a:r>
            <a:r>
              <a:rPr lang="en-US" dirty="0" err="1" smtClean="0"/>
              <a:t>design,build&amp;test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decay ring instrumentation (BCT, momentum spectrometer, </a:t>
            </a:r>
            <a:r>
              <a:rPr lang="en-US" dirty="0" err="1" smtClean="0"/>
              <a:t>polarimeter</a:t>
            </a:r>
            <a:r>
              <a:rPr lang="en-US" dirty="0" smtClean="0"/>
              <a:t>) to measure &amp; characterize the circulating </a:t>
            </a:r>
            <a:r>
              <a:rPr lang="en-US" dirty="0" err="1" smtClean="0"/>
              <a:t>muon</a:t>
            </a:r>
            <a:r>
              <a:rPr lang="en-US" dirty="0" smtClean="0"/>
              <a:t> flux</a:t>
            </a:r>
          </a:p>
          <a:p>
            <a:pPr lvl="1"/>
            <a:r>
              <a:rPr lang="en-US" dirty="0" smtClean="0"/>
              <a:t>6D cooling of high intensity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June 13, 2013</a:t>
            </a:r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FNAL Users Meeting@  FNAL</a:t>
            </a: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>
                <a:latin typeface="Arial"/>
              </a:rPr>
              <a:pPr/>
              <a:t>15</a:t>
            </a:fld>
            <a:endParaRPr lang="en-US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83" y="1117601"/>
            <a:ext cx="3138483" cy="2368303"/>
          </a:xfrm>
          <a:prstGeom prst="rect">
            <a:avLst/>
          </a:prstGeom>
        </p:spPr>
      </p:pic>
      <p:pic>
        <p:nvPicPr>
          <p:cNvPr id="9" name="Picture 8" descr="DecayR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3579223"/>
            <a:ext cx="3816952" cy="18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2940"/>
          <a:stretch>
            <a:fillRect/>
          </a:stretch>
        </p:blipFill>
        <p:spPr bwMode="auto">
          <a:xfrm>
            <a:off x="0" y="26988"/>
            <a:ext cx="91440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6" name="Straight Connector 71"/>
          <p:cNvCxnSpPr>
            <a:cxnSpLocks noChangeShapeType="1"/>
          </p:cNvCxnSpPr>
          <p:nvPr/>
        </p:nvCxnSpPr>
        <p:spPr bwMode="auto">
          <a:xfrm rot="2280000" flipH="1">
            <a:off x="4537075" y="3905250"/>
            <a:ext cx="982663" cy="2936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</p:cxnSp>
      <p:sp>
        <p:nvSpPr>
          <p:cNvPr id="74" name="Oval 73"/>
          <p:cNvSpPr/>
          <p:nvPr/>
        </p:nvSpPr>
        <p:spPr bwMode="auto">
          <a:xfrm rot="1366647">
            <a:off x="3830638" y="3392488"/>
            <a:ext cx="393700" cy="134937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 rot="1297032">
            <a:off x="3760788" y="3362325"/>
            <a:ext cx="395287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 rot="1210249">
            <a:off x="3686175" y="3335338"/>
            <a:ext cx="395288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 rot="960000">
            <a:off x="4177903" y="3531739"/>
            <a:ext cx="395288" cy="1349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7124" name="Group 97"/>
          <p:cNvGrpSpPr>
            <a:grpSpLocks/>
          </p:cNvGrpSpPr>
          <p:nvPr/>
        </p:nvGrpSpPr>
        <p:grpSpPr bwMode="auto">
          <a:xfrm rot="2283539">
            <a:off x="5528813" y="3422222"/>
            <a:ext cx="677903" cy="687388"/>
            <a:chOff x="5658977" y="1216827"/>
            <a:chExt cx="678728" cy="687879"/>
          </a:xfrm>
        </p:grpSpPr>
        <p:cxnSp>
          <p:nvCxnSpPr>
            <p:cNvPr id="47149" name="Straight Connector 122"/>
            <p:cNvCxnSpPr>
              <a:cxnSpLocks noChangeShapeType="1"/>
            </p:cNvCxnSpPr>
            <p:nvPr/>
          </p:nvCxnSpPr>
          <p:spPr bwMode="auto">
            <a:xfrm flipV="1">
              <a:off x="5658977" y="1551313"/>
              <a:ext cx="419506" cy="249985"/>
            </a:xfrm>
            <a:prstGeom prst="line">
              <a:avLst/>
            </a:prstGeom>
            <a:noFill/>
            <a:ln w="28575">
              <a:solidFill>
                <a:srgbClr val="5F1F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150" name="Group 123"/>
            <p:cNvGrpSpPr>
              <a:grpSpLocks/>
            </p:cNvGrpSpPr>
            <p:nvPr/>
          </p:nvGrpSpPr>
          <p:grpSpPr bwMode="auto">
            <a:xfrm>
              <a:off x="5826753" y="1216827"/>
              <a:ext cx="510952" cy="687879"/>
              <a:chOff x="5826753" y="1216827"/>
              <a:chExt cx="510952" cy="687879"/>
            </a:xfrm>
          </p:grpSpPr>
          <p:grpSp>
            <p:nvGrpSpPr>
              <p:cNvPr id="47151" name="Group 124"/>
              <p:cNvGrpSpPr>
                <a:grpSpLocks/>
              </p:cNvGrpSpPr>
              <p:nvPr/>
            </p:nvGrpSpPr>
            <p:grpSpPr bwMode="auto">
              <a:xfrm>
                <a:off x="5826753" y="1613806"/>
                <a:ext cx="182259" cy="290900"/>
                <a:chOff x="5944228" y="1585231"/>
                <a:chExt cx="182259" cy="290900"/>
              </a:xfrm>
            </p:grpSpPr>
            <p:sp>
              <p:nvSpPr>
                <p:cNvPr id="47156" name="Freeform 129"/>
                <p:cNvSpPr>
                  <a:spLocks/>
                </p:cNvSpPr>
                <p:nvPr/>
              </p:nvSpPr>
              <p:spPr bwMode="auto">
                <a:xfrm rot="-3099392">
                  <a:off x="5922720" y="1645712"/>
                  <a:ext cx="226655" cy="151001"/>
                </a:xfrm>
                <a:custGeom>
                  <a:avLst/>
                  <a:gdLst>
                    <a:gd name="T0" fmla="*/ 57 w 1803400"/>
                    <a:gd name="T1" fmla="*/ 40 h 996950"/>
                    <a:gd name="T2" fmla="*/ 48 w 1803400"/>
                    <a:gd name="T3" fmla="*/ 36 h 996950"/>
                    <a:gd name="T4" fmla="*/ 41 w 1803400"/>
                    <a:gd name="T5" fmla="*/ 29 h 996950"/>
                    <a:gd name="T6" fmla="*/ 26 w 1803400"/>
                    <a:gd name="T7" fmla="*/ 5 h 996950"/>
                    <a:gd name="T8" fmla="*/ 22 w 1803400"/>
                    <a:gd name="T9" fmla="*/ 2 h 996950"/>
                    <a:gd name="T10" fmla="*/ 18 w 1803400"/>
                    <a:gd name="T11" fmla="*/ 0 h 996950"/>
                    <a:gd name="T12" fmla="*/ 15 w 1803400"/>
                    <a:gd name="T13" fmla="*/ 0 h 996950"/>
                    <a:gd name="T14" fmla="*/ 11 w 1803400"/>
                    <a:gd name="T15" fmla="*/ 3 h 996950"/>
                    <a:gd name="T16" fmla="*/ 8 w 1803400"/>
                    <a:gd name="T17" fmla="*/ 7 h 996950"/>
                    <a:gd name="T18" fmla="*/ 5 w 1803400"/>
                    <a:gd name="T19" fmla="*/ 12 h 996950"/>
                    <a:gd name="T20" fmla="*/ 3 w 1803400"/>
                    <a:gd name="T21" fmla="*/ 20 h 996950"/>
                    <a:gd name="T22" fmla="*/ 1 w 1803400"/>
                    <a:gd name="T23" fmla="*/ 27 h 996950"/>
                    <a:gd name="T24" fmla="*/ 0 w 1803400"/>
                    <a:gd name="T25" fmla="*/ 35 h 996950"/>
                    <a:gd name="T26" fmla="*/ 0 w 1803400"/>
                    <a:gd name="T27" fmla="*/ 43 h 996950"/>
                    <a:gd name="T28" fmla="*/ 1 w 1803400"/>
                    <a:gd name="T29" fmla="*/ 52 h 996950"/>
                    <a:gd name="T30" fmla="*/ 2 w 1803400"/>
                    <a:gd name="T31" fmla="*/ 60 h 996950"/>
                    <a:gd name="T32" fmla="*/ 5 w 1803400"/>
                    <a:gd name="T33" fmla="*/ 67 h 996950"/>
                    <a:gd name="T34" fmla="*/ 8 w 1803400"/>
                    <a:gd name="T35" fmla="*/ 73 h 996950"/>
                    <a:gd name="T36" fmla="*/ 11 w 1803400"/>
                    <a:gd name="T37" fmla="*/ 77 h 996950"/>
                    <a:gd name="T38" fmla="*/ 15 w 1803400"/>
                    <a:gd name="T39" fmla="*/ 79 h 996950"/>
                    <a:gd name="T40" fmla="*/ 18 w 1803400"/>
                    <a:gd name="T41" fmla="*/ 80 h 996950"/>
                    <a:gd name="T42" fmla="*/ 22 w 1803400"/>
                    <a:gd name="T43" fmla="*/ 78 h 996950"/>
                    <a:gd name="T44" fmla="*/ 26 w 1803400"/>
                    <a:gd name="T45" fmla="*/ 74 h 996950"/>
                    <a:gd name="T46" fmla="*/ 41 w 1803400"/>
                    <a:gd name="T47" fmla="*/ 51 h 996950"/>
                    <a:gd name="T48" fmla="*/ 48 w 1803400"/>
                    <a:gd name="T49" fmla="*/ 44 h 996950"/>
                    <a:gd name="T50" fmla="*/ 57 w 1803400"/>
                    <a:gd name="T51" fmla="*/ 40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7" name="Freeform 130"/>
                <p:cNvSpPr>
                  <a:spLocks/>
                </p:cNvSpPr>
                <p:nvPr/>
              </p:nvSpPr>
              <p:spPr bwMode="auto">
                <a:xfrm rot="-3099392">
                  <a:off x="5889908" y="1639551"/>
                  <a:ext cx="290900" cy="182259"/>
                </a:xfrm>
                <a:custGeom>
                  <a:avLst/>
                  <a:gdLst>
                    <a:gd name="T0" fmla="*/ 73 w 2314575"/>
                    <a:gd name="T1" fmla="*/ 48 h 1203325"/>
                    <a:gd name="T2" fmla="*/ 61 w 2314575"/>
                    <a:gd name="T3" fmla="*/ 45 h 1203325"/>
                    <a:gd name="T4" fmla="*/ 51 w 2314575"/>
                    <a:gd name="T5" fmla="*/ 37 h 1203325"/>
                    <a:gd name="T6" fmla="*/ 31 w 2314575"/>
                    <a:gd name="T7" fmla="*/ 5 h 1203325"/>
                    <a:gd name="T8" fmla="*/ 26 w 2314575"/>
                    <a:gd name="T9" fmla="*/ 2 h 1203325"/>
                    <a:gd name="T10" fmla="*/ 21 w 2314575"/>
                    <a:gd name="T11" fmla="*/ 0 h 1203325"/>
                    <a:gd name="T12" fmla="*/ 16 w 2314575"/>
                    <a:gd name="T13" fmla="*/ 1 h 1203325"/>
                    <a:gd name="T14" fmla="*/ 11 w 2314575"/>
                    <a:gd name="T15" fmla="*/ 5 h 1203325"/>
                    <a:gd name="T16" fmla="*/ 7 w 2314575"/>
                    <a:gd name="T17" fmla="*/ 12 h 1203325"/>
                    <a:gd name="T18" fmla="*/ 4 w 2314575"/>
                    <a:gd name="T19" fmla="*/ 21 h 1203325"/>
                    <a:gd name="T20" fmla="*/ 1 w 2314575"/>
                    <a:gd name="T21" fmla="*/ 31 h 1203325"/>
                    <a:gd name="T22" fmla="*/ 0 w 2314575"/>
                    <a:gd name="T23" fmla="*/ 42 h 1203325"/>
                    <a:gd name="T24" fmla="*/ 0 w 2314575"/>
                    <a:gd name="T25" fmla="*/ 53 h 1203325"/>
                    <a:gd name="T26" fmla="*/ 1 w 2314575"/>
                    <a:gd name="T27" fmla="*/ 65 h 1203325"/>
                    <a:gd name="T28" fmla="*/ 4 w 2314575"/>
                    <a:gd name="T29" fmla="*/ 75 h 1203325"/>
                    <a:gd name="T30" fmla="*/ 7 w 2314575"/>
                    <a:gd name="T31" fmla="*/ 83 h 1203325"/>
                    <a:gd name="T32" fmla="*/ 11 w 2314575"/>
                    <a:gd name="T33" fmla="*/ 90 h 1203325"/>
                    <a:gd name="T34" fmla="*/ 16 w 2314575"/>
                    <a:gd name="T35" fmla="*/ 94 h 1203325"/>
                    <a:gd name="T36" fmla="*/ 20 w 2314575"/>
                    <a:gd name="T37" fmla="*/ 96 h 1203325"/>
                    <a:gd name="T38" fmla="*/ 26 w 2314575"/>
                    <a:gd name="T39" fmla="*/ 95 h 1203325"/>
                    <a:gd name="T40" fmla="*/ 31 w 2314575"/>
                    <a:gd name="T41" fmla="*/ 91 h 1203325"/>
                    <a:gd name="T42" fmla="*/ 51 w 2314575"/>
                    <a:gd name="T43" fmla="*/ 59 h 1203325"/>
                    <a:gd name="T44" fmla="*/ 61 w 2314575"/>
                    <a:gd name="T45" fmla="*/ 51 h 1203325"/>
                    <a:gd name="T46" fmla="*/ 73 w 2314575"/>
                    <a:gd name="T47" fmla="*/ 48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52" name="Group 125"/>
              <p:cNvGrpSpPr>
                <a:grpSpLocks/>
              </p:cNvGrpSpPr>
              <p:nvPr/>
            </p:nvGrpSpPr>
            <p:grpSpPr bwMode="auto">
              <a:xfrm>
                <a:off x="6173508" y="1216827"/>
                <a:ext cx="164197" cy="253789"/>
                <a:chOff x="6230658" y="1242227"/>
                <a:chExt cx="164197" cy="253789"/>
              </a:xfrm>
            </p:grpSpPr>
            <p:sp>
              <p:nvSpPr>
                <p:cNvPr id="47154" name="Freeform 127"/>
                <p:cNvSpPr>
                  <a:spLocks/>
                </p:cNvSpPr>
                <p:nvPr/>
              </p:nvSpPr>
              <p:spPr bwMode="auto">
                <a:xfrm rot="-3099392">
                  <a:off x="6198218" y="1325070"/>
                  <a:ext cx="197126" cy="132246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7 w 1568450"/>
                    <a:gd name="T3" fmla="*/ 31 h 873125"/>
                    <a:gd name="T4" fmla="*/ 13 w 1568450"/>
                    <a:gd name="T5" fmla="*/ 26 h 873125"/>
                    <a:gd name="T6" fmla="*/ 27 w 1568450"/>
                    <a:gd name="T7" fmla="*/ 4 h 873125"/>
                    <a:gd name="T8" fmla="*/ 30 w 1568450"/>
                    <a:gd name="T9" fmla="*/ 1 h 873125"/>
                    <a:gd name="T10" fmla="*/ 33 w 1568450"/>
                    <a:gd name="T11" fmla="*/ 0 h 873125"/>
                    <a:gd name="T12" fmla="*/ 36 w 1568450"/>
                    <a:gd name="T13" fmla="*/ 0 h 873125"/>
                    <a:gd name="T14" fmla="*/ 39 w 1568450"/>
                    <a:gd name="T15" fmla="*/ 2 h 873125"/>
                    <a:gd name="T16" fmla="*/ 42 w 1568450"/>
                    <a:gd name="T17" fmla="*/ 6 h 873125"/>
                    <a:gd name="T18" fmla="*/ 45 w 1568450"/>
                    <a:gd name="T19" fmla="*/ 10 h 873125"/>
                    <a:gd name="T20" fmla="*/ 47 w 1568450"/>
                    <a:gd name="T21" fmla="*/ 17 h 873125"/>
                    <a:gd name="T22" fmla="*/ 48 w 1568450"/>
                    <a:gd name="T23" fmla="*/ 23 h 873125"/>
                    <a:gd name="T24" fmla="*/ 49 w 1568450"/>
                    <a:gd name="T25" fmla="*/ 31 h 873125"/>
                    <a:gd name="T26" fmla="*/ 49 w 1568450"/>
                    <a:gd name="T27" fmla="*/ 38 h 873125"/>
                    <a:gd name="T28" fmla="*/ 48 w 1568450"/>
                    <a:gd name="T29" fmla="*/ 46 h 873125"/>
                    <a:gd name="T30" fmla="*/ 47 w 1568450"/>
                    <a:gd name="T31" fmla="*/ 53 h 873125"/>
                    <a:gd name="T32" fmla="*/ 45 w 1568450"/>
                    <a:gd name="T33" fmla="*/ 59 h 873125"/>
                    <a:gd name="T34" fmla="*/ 42 w 1568450"/>
                    <a:gd name="T35" fmla="*/ 64 h 873125"/>
                    <a:gd name="T36" fmla="*/ 40 w 1568450"/>
                    <a:gd name="T37" fmla="*/ 67 h 873125"/>
                    <a:gd name="T38" fmla="*/ 36 w 1568450"/>
                    <a:gd name="T39" fmla="*/ 70 h 873125"/>
                    <a:gd name="T40" fmla="*/ 33 w 1568450"/>
                    <a:gd name="T41" fmla="*/ 70 h 873125"/>
                    <a:gd name="T42" fmla="*/ 30 w 1568450"/>
                    <a:gd name="T43" fmla="*/ 69 h 873125"/>
                    <a:gd name="T44" fmla="*/ 27 w 1568450"/>
                    <a:gd name="T45" fmla="*/ 65 h 873125"/>
                    <a:gd name="T46" fmla="*/ 13 w 1568450"/>
                    <a:gd name="T47" fmla="*/ 45 h 873125"/>
                    <a:gd name="T48" fmla="*/ 7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5" name="Freeform 128"/>
                <p:cNvSpPr>
                  <a:spLocks/>
                </p:cNvSpPr>
                <p:nvPr/>
              </p:nvSpPr>
              <p:spPr bwMode="auto">
                <a:xfrm rot="-3099392">
                  <a:off x="6187651" y="1288812"/>
                  <a:ext cx="253789" cy="160619"/>
                </a:xfrm>
                <a:custGeom>
                  <a:avLst/>
                  <a:gdLst>
                    <a:gd name="T0" fmla="*/ 0 w 2019300"/>
                    <a:gd name="T1" fmla="*/ 42 h 1060450"/>
                    <a:gd name="T2" fmla="*/ 10 w 2019300"/>
                    <a:gd name="T3" fmla="*/ 40 h 1060450"/>
                    <a:gd name="T4" fmla="*/ 18 w 2019300"/>
                    <a:gd name="T5" fmla="*/ 33 h 1060450"/>
                    <a:gd name="T6" fmla="*/ 37 w 2019300"/>
                    <a:gd name="T7" fmla="*/ 5 h 1060450"/>
                    <a:gd name="T8" fmla="*/ 40 w 2019300"/>
                    <a:gd name="T9" fmla="*/ 1 h 1060450"/>
                    <a:gd name="T10" fmla="*/ 45 w 2019300"/>
                    <a:gd name="T11" fmla="*/ 0 h 1060450"/>
                    <a:gd name="T12" fmla="*/ 50 w 2019300"/>
                    <a:gd name="T13" fmla="*/ 1 h 1060450"/>
                    <a:gd name="T14" fmla="*/ 54 w 2019300"/>
                    <a:gd name="T15" fmla="*/ 5 h 1060450"/>
                    <a:gd name="T16" fmla="*/ 57 w 2019300"/>
                    <a:gd name="T17" fmla="*/ 11 h 1060450"/>
                    <a:gd name="T18" fmla="*/ 60 w 2019300"/>
                    <a:gd name="T19" fmla="*/ 18 h 1060450"/>
                    <a:gd name="T20" fmla="*/ 62 w 2019300"/>
                    <a:gd name="T21" fmla="*/ 27 h 1060450"/>
                    <a:gd name="T22" fmla="*/ 63 w 2019300"/>
                    <a:gd name="T23" fmla="*/ 37 h 1060450"/>
                    <a:gd name="T24" fmla="*/ 63 w 2019300"/>
                    <a:gd name="T25" fmla="*/ 47 h 1060450"/>
                    <a:gd name="T26" fmla="*/ 62 w 2019300"/>
                    <a:gd name="T27" fmla="*/ 57 h 1060450"/>
                    <a:gd name="T28" fmla="*/ 60 w 2019300"/>
                    <a:gd name="T29" fmla="*/ 66 h 1060450"/>
                    <a:gd name="T30" fmla="*/ 57 w 2019300"/>
                    <a:gd name="T31" fmla="*/ 74 h 1060450"/>
                    <a:gd name="T32" fmla="*/ 54 w 2019300"/>
                    <a:gd name="T33" fmla="*/ 80 h 1060450"/>
                    <a:gd name="T34" fmla="*/ 50 w 2019300"/>
                    <a:gd name="T35" fmla="*/ 83 h 1060450"/>
                    <a:gd name="T36" fmla="*/ 45 w 2019300"/>
                    <a:gd name="T37" fmla="*/ 85 h 1060450"/>
                    <a:gd name="T38" fmla="*/ 41 w 2019300"/>
                    <a:gd name="T39" fmla="*/ 83 h 1060450"/>
                    <a:gd name="T40" fmla="*/ 37 w 2019300"/>
                    <a:gd name="T41" fmla="*/ 80 h 1060450"/>
                    <a:gd name="T42" fmla="*/ 18 w 2019300"/>
                    <a:gd name="T43" fmla="*/ 52 h 1060450"/>
                    <a:gd name="T44" fmla="*/ 10 w 2019300"/>
                    <a:gd name="T45" fmla="*/ 45 h 1060450"/>
                    <a:gd name="T46" fmla="*/ 0 w 2019300"/>
                    <a:gd name="T47" fmla="*/ 42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53" name="Straight Connector 126"/>
              <p:cNvCxnSpPr>
                <a:cxnSpLocks noChangeShapeType="1"/>
              </p:cNvCxnSpPr>
              <p:nvPr/>
            </p:nvCxnSpPr>
            <p:spPr bwMode="auto">
              <a:xfrm flipV="1">
                <a:off x="5996019" y="1438447"/>
                <a:ext cx="185657" cy="217491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7125" name="Group 103"/>
          <p:cNvGrpSpPr>
            <a:grpSpLocks/>
          </p:cNvGrpSpPr>
          <p:nvPr/>
        </p:nvGrpSpPr>
        <p:grpSpPr bwMode="auto">
          <a:xfrm rot="1029669">
            <a:off x="6405614" y="3047326"/>
            <a:ext cx="1581590" cy="968893"/>
            <a:chOff x="6326791" y="532275"/>
            <a:chExt cx="1581898" cy="970235"/>
          </a:xfrm>
        </p:grpSpPr>
        <p:grpSp>
          <p:nvGrpSpPr>
            <p:cNvPr id="47132" name="Group 105"/>
            <p:cNvGrpSpPr>
              <a:grpSpLocks/>
            </p:cNvGrpSpPr>
            <p:nvPr/>
          </p:nvGrpSpPr>
          <p:grpSpPr bwMode="auto">
            <a:xfrm>
              <a:off x="6326791" y="833197"/>
              <a:ext cx="1203327" cy="669313"/>
              <a:chOff x="6052966" y="1211875"/>
              <a:chExt cx="1203327" cy="669313"/>
            </a:xfrm>
          </p:grpSpPr>
          <p:grpSp>
            <p:nvGrpSpPr>
              <p:cNvPr id="47138" name="Group 111"/>
              <p:cNvGrpSpPr>
                <a:grpSpLocks/>
              </p:cNvGrpSpPr>
              <p:nvPr/>
            </p:nvGrpSpPr>
            <p:grpSpPr bwMode="auto">
              <a:xfrm>
                <a:off x="6052966" y="1577292"/>
                <a:ext cx="466896" cy="303896"/>
                <a:chOff x="6210129" y="1663017"/>
                <a:chExt cx="484212" cy="335756"/>
              </a:xfrm>
            </p:grpSpPr>
            <p:sp>
              <p:nvSpPr>
                <p:cNvPr id="47145" name="Freeform 118"/>
                <p:cNvSpPr>
                  <a:spLocks/>
                </p:cNvSpPr>
                <p:nvPr/>
              </p:nvSpPr>
              <p:spPr bwMode="auto">
                <a:xfrm rot="-1536348">
                  <a:off x="6286393" y="1676854"/>
                  <a:ext cx="386471" cy="278173"/>
                </a:xfrm>
                <a:custGeom>
                  <a:avLst/>
                  <a:gdLst>
                    <a:gd name="T0" fmla="*/ 815 w 1803400"/>
                    <a:gd name="T1" fmla="*/ 854 h 996950"/>
                    <a:gd name="T2" fmla="*/ 695 w 1803400"/>
                    <a:gd name="T3" fmla="*/ 757 h 996950"/>
                    <a:gd name="T4" fmla="*/ 594 w 1803400"/>
                    <a:gd name="T5" fmla="*/ 617 h 996950"/>
                    <a:gd name="T6" fmla="*/ 370 w 1803400"/>
                    <a:gd name="T7" fmla="*/ 102 h 996950"/>
                    <a:gd name="T8" fmla="*/ 320 w 1803400"/>
                    <a:gd name="T9" fmla="*/ 38 h 996950"/>
                    <a:gd name="T10" fmla="*/ 267 w 1803400"/>
                    <a:gd name="T11" fmla="*/ 0 h 996950"/>
                    <a:gd name="T12" fmla="*/ 212 w 1803400"/>
                    <a:gd name="T13" fmla="*/ 11 h 996950"/>
                    <a:gd name="T14" fmla="*/ 161 w 1803400"/>
                    <a:gd name="T15" fmla="*/ 59 h 996950"/>
                    <a:gd name="T16" fmla="*/ 115 w 1803400"/>
                    <a:gd name="T17" fmla="*/ 140 h 996950"/>
                    <a:gd name="T18" fmla="*/ 70 w 1803400"/>
                    <a:gd name="T19" fmla="*/ 253 h 996950"/>
                    <a:gd name="T20" fmla="*/ 37 w 1803400"/>
                    <a:gd name="T21" fmla="*/ 419 h 996950"/>
                    <a:gd name="T22" fmla="*/ 13 w 1803400"/>
                    <a:gd name="T23" fmla="*/ 569 h 996950"/>
                    <a:gd name="T24" fmla="*/ 2 w 1803400"/>
                    <a:gd name="T25" fmla="*/ 741 h 996950"/>
                    <a:gd name="T26" fmla="*/ 0 w 1803400"/>
                    <a:gd name="T27" fmla="*/ 902 h 996950"/>
                    <a:gd name="T28" fmla="*/ 10 w 1803400"/>
                    <a:gd name="T29" fmla="*/ 1112 h 996950"/>
                    <a:gd name="T30" fmla="*/ 35 w 1803400"/>
                    <a:gd name="T31" fmla="*/ 1278 h 996950"/>
                    <a:gd name="T32" fmla="*/ 66 w 1803400"/>
                    <a:gd name="T33" fmla="*/ 1423 h 996950"/>
                    <a:gd name="T34" fmla="*/ 111 w 1803400"/>
                    <a:gd name="T35" fmla="*/ 1541 h 996950"/>
                    <a:gd name="T36" fmla="*/ 158 w 1803400"/>
                    <a:gd name="T37" fmla="*/ 1627 h 996950"/>
                    <a:gd name="T38" fmla="*/ 210 w 1803400"/>
                    <a:gd name="T39" fmla="*/ 1681 h 996950"/>
                    <a:gd name="T40" fmla="*/ 261 w 1803400"/>
                    <a:gd name="T41" fmla="*/ 1686 h 996950"/>
                    <a:gd name="T42" fmla="*/ 316 w 1803400"/>
                    <a:gd name="T43" fmla="*/ 1654 h 996950"/>
                    <a:gd name="T44" fmla="*/ 370 w 1803400"/>
                    <a:gd name="T45" fmla="*/ 1573 h 996950"/>
                    <a:gd name="T46" fmla="*/ 596 w 1803400"/>
                    <a:gd name="T47" fmla="*/ 1090 h 996950"/>
                    <a:gd name="T48" fmla="*/ 692 w 1803400"/>
                    <a:gd name="T49" fmla="*/ 934 h 996950"/>
                    <a:gd name="T50" fmla="*/ 815 w 1803400"/>
                    <a:gd name="T51" fmla="*/ 854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6" name="Freeform 119"/>
                <p:cNvSpPr>
                  <a:spLocks/>
                </p:cNvSpPr>
                <p:nvPr/>
              </p:nvSpPr>
              <p:spPr bwMode="auto">
                <a:xfrm rot="-1536348">
                  <a:off x="6210129" y="1663017"/>
                  <a:ext cx="484212" cy="335756"/>
                </a:xfrm>
                <a:custGeom>
                  <a:avLst/>
                  <a:gdLst>
                    <a:gd name="T0" fmla="*/ 927 w 2314575"/>
                    <a:gd name="T1" fmla="*/ 1020 h 1203325"/>
                    <a:gd name="T2" fmla="*/ 777 w 2314575"/>
                    <a:gd name="T3" fmla="*/ 956 h 1203325"/>
                    <a:gd name="T4" fmla="*/ 655 w 2314575"/>
                    <a:gd name="T5" fmla="*/ 784 h 1203325"/>
                    <a:gd name="T6" fmla="*/ 392 w 2314575"/>
                    <a:gd name="T7" fmla="*/ 107 h 1203325"/>
                    <a:gd name="T8" fmla="*/ 331 w 2314575"/>
                    <a:gd name="T9" fmla="*/ 32 h 1203325"/>
                    <a:gd name="T10" fmla="*/ 265 w 2314575"/>
                    <a:gd name="T11" fmla="*/ 0 h 1203325"/>
                    <a:gd name="T12" fmla="*/ 201 w 2314575"/>
                    <a:gd name="T13" fmla="*/ 27 h 1203325"/>
                    <a:gd name="T14" fmla="*/ 142 w 2314575"/>
                    <a:gd name="T15" fmla="*/ 113 h 1203325"/>
                    <a:gd name="T16" fmla="*/ 89 w 2314575"/>
                    <a:gd name="T17" fmla="*/ 263 h 1203325"/>
                    <a:gd name="T18" fmla="*/ 46 w 2314575"/>
                    <a:gd name="T19" fmla="*/ 446 h 1203325"/>
                    <a:gd name="T20" fmla="*/ 17 w 2314575"/>
                    <a:gd name="T21" fmla="*/ 660 h 1203325"/>
                    <a:gd name="T22" fmla="*/ 0 w 2314575"/>
                    <a:gd name="T23" fmla="*/ 886 h 1203325"/>
                    <a:gd name="T24" fmla="*/ 0 w 2314575"/>
                    <a:gd name="T25" fmla="*/ 1133 h 1203325"/>
                    <a:gd name="T26" fmla="*/ 18 w 2314575"/>
                    <a:gd name="T27" fmla="*/ 1375 h 1203325"/>
                    <a:gd name="T28" fmla="*/ 47 w 2314575"/>
                    <a:gd name="T29" fmla="*/ 1600 h 1203325"/>
                    <a:gd name="T30" fmla="*/ 87 w 2314575"/>
                    <a:gd name="T31" fmla="*/ 1766 h 1203325"/>
                    <a:gd name="T32" fmla="*/ 139 w 2314575"/>
                    <a:gd name="T33" fmla="*/ 1906 h 1203325"/>
                    <a:gd name="T34" fmla="*/ 199 w 2314575"/>
                    <a:gd name="T35" fmla="*/ 1998 h 1203325"/>
                    <a:gd name="T36" fmla="*/ 261 w 2314575"/>
                    <a:gd name="T37" fmla="*/ 2035 h 1203325"/>
                    <a:gd name="T38" fmla="*/ 327 w 2314575"/>
                    <a:gd name="T39" fmla="*/ 2008 h 1203325"/>
                    <a:gd name="T40" fmla="*/ 391 w 2314575"/>
                    <a:gd name="T41" fmla="*/ 1928 h 1203325"/>
                    <a:gd name="T42" fmla="*/ 656 w 2314575"/>
                    <a:gd name="T43" fmla="*/ 1251 h 1203325"/>
                    <a:gd name="T44" fmla="*/ 776 w 2314575"/>
                    <a:gd name="T45" fmla="*/ 1090 h 1203325"/>
                    <a:gd name="T46" fmla="*/ 927 w 2314575"/>
                    <a:gd name="T47" fmla="*/ 1020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7" name="Freeform 120"/>
                <p:cNvSpPr>
                  <a:spLocks/>
                </p:cNvSpPr>
                <p:nvPr/>
              </p:nvSpPr>
              <p:spPr bwMode="auto">
                <a:xfrm rot="-1536348">
                  <a:off x="6352387" y="1718844"/>
                  <a:ext cx="249920" cy="195865"/>
                </a:xfrm>
                <a:custGeom>
                  <a:avLst/>
                  <a:gdLst>
                    <a:gd name="T0" fmla="*/ 92 w 1803400"/>
                    <a:gd name="T1" fmla="*/ 148 h 996950"/>
                    <a:gd name="T2" fmla="*/ 79 w 1803400"/>
                    <a:gd name="T3" fmla="*/ 131 h 996950"/>
                    <a:gd name="T4" fmla="*/ 67 w 1803400"/>
                    <a:gd name="T5" fmla="*/ 107 h 996950"/>
                    <a:gd name="T6" fmla="*/ 42 w 1803400"/>
                    <a:gd name="T7" fmla="*/ 18 h 996950"/>
                    <a:gd name="T8" fmla="*/ 36 w 1803400"/>
                    <a:gd name="T9" fmla="*/ 6 h 996950"/>
                    <a:gd name="T10" fmla="*/ 30 w 1803400"/>
                    <a:gd name="T11" fmla="*/ 0 h 996950"/>
                    <a:gd name="T12" fmla="*/ 24 w 1803400"/>
                    <a:gd name="T13" fmla="*/ 2 h 996950"/>
                    <a:gd name="T14" fmla="*/ 18 w 1803400"/>
                    <a:gd name="T15" fmla="*/ 10 h 996950"/>
                    <a:gd name="T16" fmla="*/ 13 w 1803400"/>
                    <a:gd name="T17" fmla="*/ 24 h 996950"/>
                    <a:gd name="T18" fmla="*/ 8 w 1803400"/>
                    <a:gd name="T19" fmla="*/ 44 h 996950"/>
                    <a:gd name="T20" fmla="*/ 4 w 1803400"/>
                    <a:gd name="T21" fmla="*/ 72 h 996950"/>
                    <a:gd name="T22" fmla="*/ 2 w 1803400"/>
                    <a:gd name="T23" fmla="*/ 98 h 996950"/>
                    <a:gd name="T24" fmla="*/ 0 w 1803400"/>
                    <a:gd name="T25" fmla="*/ 128 h 996950"/>
                    <a:gd name="T26" fmla="*/ 0 w 1803400"/>
                    <a:gd name="T27" fmla="*/ 156 h 996950"/>
                    <a:gd name="T28" fmla="*/ 1 w 1803400"/>
                    <a:gd name="T29" fmla="*/ 192 h 996950"/>
                    <a:gd name="T30" fmla="*/ 4 w 1803400"/>
                    <a:gd name="T31" fmla="*/ 221 h 996950"/>
                    <a:gd name="T32" fmla="*/ 7 w 1803400"/>
                    <a:gd name="T33" fmla="*/ 246 h 996950"/>
                    <a:gd name="T34" fmla="*/ 12 w 1803400"/>
                    <a:gd name="T35" fmla="*/ 267 h 996950"/>
                    <a:gd name="T36" fmla="*/ 18 w 1803400"/>
                    <a:gd name="T37" fmla="*/ 282 h 996950"/>
                    <a:gd name="T38" fmla="*/ 24 w 1803400"/>
                    <a:gd name="T39" fmla="*/ 291 h 996950"/>
                    <a:gd name="T40" fmla="*/ 30 w 1803400"/>
                    <a:gd name="T41" fmla="*/ 292 h 996950"/>
                    <a:gd name="T42" fmla="*/ 36 w 1803400"/>
                    <a:gd name="T43" fmla="*/ 286 h 996950"/>
                    <a:gd name="T44" fmla="*/ 42 w 1803400"/>
                    <a:gd name="T45" fmla="*/ 272 h 996950"/>
                    <a:gd name="T46" fmla="*/ 67 w 1803400"/>
                    <a:gd name="T47" fmla="*/ 189 h 996950"/>
                    <a:gd name="T48" fmla="*/ 78 w 1803400"/>
                    <a:gd name="T49" fmla="*/ 162 h 996950"/>
                    <a:gd name="T50" fmla="*/ 92 w 1803400"/>
                    <a:gd name="T51" fmla="*/ 148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8" name="Freeform 121"/>
                <p:cNvSpPr>
                  <a:spLocks/>
                </p:cNvSpPr>
                <p:nvPr/>
              </p:nvSpPr>
              <p:spPr bwMode="auto">
                <a:xfrm rot="-1536348">
                  <a:off x="6412959" y="1713635"/>
                  <a:ext cx="191028" cy="172036"/>
                </a:xfrm>
                <a:custGeom>
                  <a:avLst/>
                  <a:gdLst>
                    <a:gd name="T0" fmla="*/ 24 w 1803400"/>
                    <a:gd name="T1" fmla="*/ 77 h 996950"/>
                    <a:gd name="T2" fmla="*/ 20 w 1803400"/>
                    <a:gd name="T3" fmla="*/ 69 h 996950"/>
                    <a:gd name="T4" fmla="*/ 17 w 1803400"/>
                    <a:gd name="T5" fmla="*/ 56 h 996950"/>
                    <a:gd name="T6" fmla="*/ 11 w 1803400"/>
                    <a:gd name="T7" fmla="*/ 9 h 996950"/>
                    <a:gd name="T8" fmla="*/ 9 w 1803400"/>
                    <a:gd name="T9" fmla="*/ 3 h 996950"/>
                    <a:gd name="T10" fmla="*/ 8 w 1803400"/>
                    <a:gd name="T11" fmla="*/ 0 h 996950"/>
                    <a:gd name="T12" fmla="*/ 6 w 1803400"/>
                    <a:gd name="T13" fmla="*/ 1 h 996950"/>
                    <a:gd name="T14" fmla="*/ 5 w 1803400"/>
                    <a:gd name="T15" fmla="*/ 5 h 996950"/>
                    <a:gd name="T16" fmla="*/ 3 w 1803400"/>
                    <a:gd name="T17" fmla="*/ 13 h 996950"/>
                    <a:gd name="T18" fmla="*/ 2 w 1803400"/>
                    <a:gd name="T19" fmla="*/ 23 h 996950"/>
                    <a:gd name="T20" fmla="*/ 1 w 1803400"/>
                    <a:gd name="T21" fmla="*/ 38 h 996950"/>
                    <a:gd name="T22" fmla="*/ 0 w 1803400"/>
                    <a:gd name="T23" fmla="*/ 51 h 996950"/>
                    <a:gd name="T24" fmla="*/ 0 w 1803400"/>
                    <a:gd name="T25" fmla="*/ 67 h 996950"/>
                    <a:gd name="T26" fmla="*/ 0 w 1803400"/>
                    <a:gd name="T27" fmla="*/ 82 h 996950"/>
                    <a:gd name="T28" fmla="*/ 0 w 1803400"/>
                    <a:gd name="T29" fmla="*/ 101 h 996950"/>
                    <a:gd name="T30" fmla="*/ 1 w 1803400"/>
                    <a:gd name="T31" fmla="*/ 116 h 996950"/>
                    <a:gd name="T32" fmla="*/ 2 w 1803400"/>
                    <a:gd name="T33" fmla="*/ 129 h 996950"/>
                    <a:gd name="T34" fmla="*/ 3 w 1803400"/>
                    <a:gd name="T35" fmla="*/ 139 h 996950"/>
                    <a:gd name="T36" fmla="*/ 5 w 1803400"/>
                    <a:gd name="T37" fmla="*/ 147 h 996950"/>
                    <a:gd name="T38" fmla="*/ 6 w 1803400"/>
                    <a:gd name="T39" fmla="*/ 152 h 996950"/>
                    <a:gd name="T40" fmla="*/ 8 w 1803400"/>
                    <a:gd name="T41" fmla="*/ 153 h 996950"/>
                    <a:gd name="T42" fmla="*/ 9 w 1803400"/>
                    <a:gd name="T43" fmla="*/ 150 h 996950"/>
                    <a:gd name="T44" fmla="*/ 11 w 1803400"/>
                    <a:gd name="T45" fmla="*/ 142 h 996950"/>
                    <a:gd name="T46" fmla="*/ 18 w 1803400"/>
                    <a:gd name="T47" fmla="*/ 99 h 996950"/>
                    <a:gd name="T48" fmla="*/ 20 w 1803400"/>
                    <a:gd name="T49" fmla="*/ 85 h 996950"/>
                    <a:gd name="T50" fmla="*/ 24 w 1803400"/>
                    <a:gd name="T51" fmla="*/ 77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39" name="Group 112"/>
              <p:cNvGrpSpPr>
                <a:grpSpLocks/>
              </p:cNvGrpSpPr>
              <p:nvPr/>
            </p:nvGrpSpPr>
            <p:grpSpPr bwMode="auto">
              <a:xfrm>
                <a:off x="6924432" y="1211875"/>
                <a:ext cx="331861" cy="215860"/>
                <a:chOff x="6660114" y="1345226"/>
                <a:chExt cx="331861" cy="215860"/>
              </a:xfrm>
            </p:grpSpPr>
            <p:sp>
              <p:nvSpPr>
                <p:cNvPr id="47141" name="Freeform 114"/>
                <p:cNvSpPr>
                  <a:spLocks/>
                </p:cNvSpPr>
                <p:nvPr/>
              </p:nvSpPr>
              <p:spPr bwMode="auto">
                <a:xfrm rot="-1536348">
                  <a:off x="6666212" y="1415355"/>
                  <a:ext cx="206582" cy="132613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9 w 1568450"/>
                    <a:gd name="T3" fmla="*/ 32 h 873125"/>
                    <a:gd name="T4" fmla="*/ 17 w 1568450"/>
                    <a:gd name="T5" fmla="*/ 26 h 873125"/>
                    <a:gd name="T6" fmla="*/ 34 w 1568450"/>
                    <a:gd name="T7" fmla="*/ 4 h 873125"/>
                    <a:gd name="T8" fmla="*/ 38 w 1568450"/>
                    <a:gd name="T9" fmla="*/ 1 h 873125"/>
                    <a:gd name="T10" fmla="*/ 42 w 1568450"/>
                    <a:gd name="T11" fmla="*/ 0 h 873125"/>
                    <a:gd name="T12" fmla="*/ 46 w 1568450"/>
                    <a:gd name="T13" fmla="*/ 0 h 873125"/>
                    <a:gd name="T14" fmla="*/ 50 w 1568450"/>
                    <a:gd name="T15" fmla="*/ 2 h 873125"/>
                    <a:gd name="T16" fmla="*/ 53 w 1568450"/>
                    <a:gd name="T17" fmla="*/ 6 h 873125"/>
                    <a:gd name="T18" fmla="*/ 57 w 1568450"/>
                    <a:gd name="T19" fmla="*/ 10 h 873125"/>
                    <a:gd name="T20" fmla="*/ 59 w 1568450"/>
                    <a:gd name="T21" fmla="*/ 17 h 873125"/>
                    <a:gd name="T22" fmla="*/ 61 w 1568450"/>
                    <a:gd name="T23" fmla="*/ 24 h 873125"/>
                    <a:gd name="T24" fmla="*/ 62 w 1568450"/>
                    <a:gd name="T25" fmla="*/ 32 h 873125"/>
                    <a:gd name="T26" fmla="*/ 62 w 1568450"/>
                    <a:gd name="T27" fmla="*/ 39 h 873125"/>
                    <a:gd name="T28" fmla="*/ 61 w 1568450"/>
                    <a:gd name="T29" fmla="*/ 47 h 873125"/>
                    <a:gd name="T30" fmla="*/ 59 w 1568450"/>
                    <a:gd name="T31" fmla="*/ 53 h 873125"/>
                    <a:gd name="T32" fmla="*/ 57 w 1568450"/>
                    <a:gd name="T33" fmla="*/ 60 h 873125"/>
                    <a:gd name="T34" fmla="*/ 54 w 1568450"/>
                    <a:gd name="T35" fmla="*/ 65 h 873125"/>
                    <a:gd name="T36" fmla="*/ 50 w 1568450"/>
                    <a:gd name="T37" fmla="*/ 68 h 873125"/>
                    <a:gd name="T38" fmla="*/ 46 w 1568450"/>
                    <a:gd name="T39" fmla="*/ 71 h 873125"/>
                    <a:gd name="T40" fmla="*/ 42 w 1568450"/>
                    <a:gd name="T41" fmla="*/ 71 h 873125"/>
                    <a:gd name="T42" fmla="*/ 38 w 1568450"/>
                    <a:gd name="T43" fmla="*/ 70 h 873125"/>
                    <a:gd name="T44" fmla="*/ 34 w 1568450"/>
                    <a:gd name="T45" fmla="*/ 66 h 873125"/>
                    <a:gd name="T46" fmla="*/ 17 w 1568450"/>
                    <a:gd name="T47" fmla="*/ 46 h 873125"/>
                    <a:gd name="T48" fmla="*/ 9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2" name="Freeform 115"/>
                <p:cNvSpPr>
                  <a:spLocks/>
                </p:cNvSpPr>
                <p:nvPr/>
              </p:nvSpPr>
              <p:spPr bwMode="auto">
                <a:xfrm rot="-1536348">
                  <a:off x="6663399" y="1388332"/>
                  <a:ext cx="265963" cy="161064"/>
                </a:xfrm>
                <a:custGeom>
                  <a:avLst/>
                  <a:gdLst>
                    <a:gd name="T0" fmla="*/ 0 w 2019300"/>
                    <a:gd name="T1" fmla="*/ 43 h 1060450"/>
                    <a:gd name="T2" fmla="*/ 13 w 2019300"/>
                    <a:gd name="T3" fmla="*/ 41 h 1060450"/>
                    <a:gd name="T4" fmla="*/ 23 w 2019300"/>
                    <a:gd name="T5" fmla="*/ 34 h 1060450"/>
                    <a:gd name="T6" fmla="*/ 46 w 2019300"/>
                    <a:gd name="T7" fmla="*/ 5 h 1060450"/>
                    <a:gd name="T8" fmla="*/ 51 w 2019300"/>
                    <a:gd name="T9" fmla="*/ 1 h 1060450"/>
                    <a:gd name="T10" fmla="*/ 57 w 2019300"/>
                    <a:gd name="T11" fmla="*/ 0 h 1060450"/>
                    <a:gd name="T12" fmla="*/ 63 w 2019300"/>
                    <a:gd name="T13" fmla="*/ 1 h 1060450"/>
                    <a:gd name="T14" fmla="*/ 68 w 2019300"/>
                    <a:gd name="T15" fmla="*/ 5 h 1060450"/>
                    <a:gd name="T16" fmla="*/ 72 w 2019300"/>
                    <a:gd name="T17" fmla="*/ 11 h 1060450"/>
                    <a:gd name="T18" fmla="*/ 76 w 2019300"/>
                    <a:gd name="T19" fmla="*/ 19 h 1060450"/>
                    <a:gd name="T20" fmla="*/ 78 w 2019300"/>
                    <a:gd name="T21" fmla="*/ 28 h 1060450"/>
                    <a:gd name="T22" fmla="*/ 80 w 2019300"/>
                    <a:gd name="T23" fmla="*/ 38 h 1060450"/>
                    <a:gd name="T24" fmla="*/ 80 w 2019300"/>
                    <a:gd name="T25" fmla="*/ 48 h 1060450"/>
                    <a:gd name="T26" fmla="*/ 79 w 2019300"/>
                    <a:gd name="T27" fmla="*/ 58 h 1060450"/>
                    <a:gd name="T28" fmla="*/ 76 w 2019300"/>
                    <a:gd name="T29" fmla="*/ 67 h 1060450"/>
                    <a:gd name="T30" fmla="*/ 72 w 2019300"/>
                    <a:gd name="T31" fmla="*/ 75 h 1060450"/>
                    <a:gd name="T32" fmla="*/ 68 w 2019300"/>
                    <a:gd name="T33" fmla="*/ 81 h 1060450"/>
                    <a:gd name="T34" fmla="*/ 63 w 2019300"/>
                    <a:gd name="T35" fmla="*/ 84 h 1060450"/>
                    <a:gd name="T36" fmla="*/ 57 w 2019300"/>
                    <a:gd name="T37" fmla="*/ 86 h 1060450"/>
                    <a:gd name="T38" fmla="*/ 51 w 2019300"/>
                    <a:gd name="T39" fmla="*/ 84 h 1060450"/>
                    <a:gd name="T40" fmla="*/ 46 w 2019300"/>
                    <a:gd name="T41" fmla="*/ 81 h 1060450"/>
                    <a:gd name="T42" fmla="*/ 23 w 2019300"/>
                    <a:gd name="T43" fmla="*/ 53 h 1060450"/>
                    <a:gd name="T44" fmla="*/ 13 w 2019300"/>
                    <a:gd name="T45" fmla="*/ 46 h 1060450"/>
                    <a:gd name="T46" fmla="*/ 0 w 2019300"/>
                    <a:gd name="T47" fmla="*/ 43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3" name="Freeform 116"/>
                <p:cNvSpPr>
                  <a:spLocks/>
                </p:cNvSpPr>
                <p:nvPr/>
              </p:nvSpPr>
              <p:spPr bwMode="auto">
                <a:xfrm rot="-1536348">
                  <a:off x="6692323" y="1450821"/>
                  <a:ext cx="127829" cy="73806"/>
                </a:xfrm>
                <a:custGeom>
                  <a:avLst/>
                  <a:gdLst>
                    <a:gd name="T0" fmla="*/ 0 w 1568450"/>
                    <a:gd name="T1" fmla="*/ 2 h 873125"/>
                    <a:gd name="T2" fmla="*/ 1 w 1568450"/>
                    <a:gd name="T3" fmla="*/ 2 h 873125"/>
                    <a:gd name="T4" fmla="*/ 2 w 1568450"/>
                    <a:gd name="T5" fmla="*/ 1 h 873125"/>
                    <a:gd name="T6" fmla="*/ 3 w 1568450"/>
                    <a:gd name="T7" fmla="*/ 0 h 873125"/>
                    <a:gd name="T8" fmla="*/ 3 w 1568450"/>
                    <a:gd name="T9" fmla="*/ 0 h 873125"/>
                    <a:gd name="T10" fmla="*/ 4 w 1568450"/>
                    <a:gd name="T11" fmla="*/ 0 h 873125"/>
                    <a:gd name="T12" fmla="*/ 4 w 1568450"/>
                    <a:gd name="T13" fmla="*/ 0 h 873125"/>
                    <a:gd name="T14" fmla="*/ 4 w 1568450"/>
                    <a:gd name="T15" fmla="*/ 0 h 873125"/>
                    <a:gd name="T16" fmla="*/ 5 w 1568450"/>
                    <a:gd name="T17" fmla="*/ 0 h 873125"/>
                    <a:gd name="T18" fmla="*/ 5 w 1568450"/>
                    <a:gd name="T19" fmla="*/ 1 h 873125"/>
                    <a:gd name="T20" fmla="*/ 5 w 1568450"/>
                    <a:gd name="T21" fmla="*/ 1 h 873125"/>
                    <a:gd name="T22" fmla="*/ 6 w 1568450"/>
                    <a:gd name="T23" fmla="*/ 1 h 873125"/>
                    <a:gd name="T24" fmla="*/ 6 w 1568450"/>
                    <a:gd name="T25" fmla="*/ 2 h 873125"/>
                    <a:gd name="T26" fmla="*/ 6 w 1568450"/>
                    <a:gd name="T27" fmla="*/ 2 h 873125"/>
                    <a:gd name="T28" fmla="*/ 6 w 1568450"/>
                    <a:gd name="T29" fmla="*/ 3 h 873125"/>
                    <a:gd name="T30" fmla="*/ 5 w 1568450"/>
                    <a:gd name="T31" fmla="*/ 3 h 873125"/>
                    <a:gd name="T32" fmla="*/ 5 w 1568450"/>
                    <a:gd name="T33" fmla="*/ 3 h 873125"/>
                    <a:gd name="T34" fmla="*/ 5 w 1568450"/>
                    <a:gd name="T35" fmla="*/ 3 h 873125"/>
                    <a:gd name="T36" fmla="*/ 5 w 1568450"/>
                    <a:gd name="T37" fmla="*/ 4 h 873125"/>
                    <a:gd name="T38" fmla="*/ 4 w 1568450"/>
                    <a:gd name="T39" fmla="*/ 4 h 873125"/>
                    <a:gd name="T40" fmla="*/ 4 w 1568450"/>
                    <a:gd name="T41" fmla="*/ 4 h 873125"/>
                    <a:gd name="T42" fmla="*/ 3 w 1568450"/>
                    <a:gd name="T43" fmla="*/ 4 h 873125"/>
                    <a:gd name="T44" fmla="*/ 3 w 1568450"/>
                    <a:gd name="T45" fmla="*/ 4 h 873125"/>
                    <a:gd name="T46" fmla="*/ 2 w 1568450"/>
                    <a:gd name="T47" fmla="*/ 2 h 873125"/>
                    <a:gd name="T48" fmla="*/ 1 w 1568450"/>
                    <a:gd name="T49" fmla="*/ 2 h 873125"/>
                    <a:gd name="T50" fmla="*/ 0 w 1568450"/>
                    <a:gd name="T51" fmla="*/ 2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4" name="Freeform 117"/>
                <p:cNvSpPr>
                  <a:spLocks/>
                </p:cNvSpPr>
                <p:nvPr/>
              </p:nvSpPr>
              <p:spPr bwMode="auto">
                <a:xfrm rot="-1536348">
                  <a:off x="6660114" y="1345226"/>
                  <a:ext cx="331861" cy="215860"/>
                </a:xfrm>
                <a:custGeom>
                  <a:avLst/>
                  <a:gdLst>
                    <a:gd name="T0" fmla="*/ 0 w 2019300"/>
                    <a:gd name="T1" fmla="*/ 185 h 1060450"/>
                    <a:gd name="T2" fmla="*/ 38 w 2019300"/>
                    <a:gd name="T3" fmla="*/ 175 h 1060450"/>
                    <a:gd name="T4" fmla="*/ 70 w 2019300"/>
                    <a:gd name="T5" fmla="*/ 145 h 1060450"/>
                    <a:gd name="T6" fmla="*/ 140 w 2019300"/>
                    <a:gd name="T7" fmla="*/ 21 h 1060450"/>
                    <a:gd name="T8" fmla="*/ 155 w 2019300"/>
                    <a:gd name="T9" fmla="*/ 4 h 1060450"/>
                    <a:gd name="T10" fmla="*/ 172 w 2019300"/>
                    <a:gd name="T11" fmla="*/ 0 h 1060450"/>
                    <a:gd name="T12" fmla="*/ 189 w 2019300"/>
                    <a:gd name="T13" fmla="*/ 5 h 1060450"/>
                    <a:gd name="T14" fmla="*/ 205 w 2019300"/>
                    <a:gd name="T15" fmla="*/ 21 h 1060450"/>
                    <a:gd name="T16" fmla="*/ 219 w 2019300"/>
                    <a:gd name="T17" fmla="*/ 48 h 1060450"/>
                    <a:gd name="T18" fmla="*/ 230 w 2019300"/>
                    <a:gd name="T19" fmla="*/ 80 h 1060450"/>
                    <a:gd name="T20" fmla="*/ 237 w 2019300"/>
                    <a:gd name="T21" fmla="*/ 120 h 1060450"/>
                    <a:gd name="T22" fmla="*/ 242 w 2019300"/>
                    <a:gd name="T23" fmla="*/ 163 h 1060450"/>
                    <a:gd name="T24" fmla="*/ 242 w 2019300"/>
                    <a:gd name="T25" fmla="*/ 205 h 1060450"/>
                    <a:gd name="T26" fmla="*/ 238 w 2019300"/>
                    <a:gd name="T27" fmla="*/ 252 h 1060450"/>
                    <a:gd name="T28" fmla="*/ 230 w 2019300"/>
                    <a:gd name="T29" fmla="*/ 292 h 1060450"/>
                    <a:gd name="T30" fmla="*/ 219 w 2019300"/>
                    <a:gd name="T31" fmla="*/ 323 h 1060450"/>
                    <a:gd name="T32" fmla="*/ 206 w 2019300"/>
                    <a:gd name="T33" fmla="*/ 348 h 1060450"/>
                    <a:gd name="T34" fmla="*/ 189 w 2019300"/>
                    <a:gd name="T35" fmla="*/ 364 h 1060450"/>
                    <a:gd name="T36" fmla="*/ 172 w 2019300"/>
                    <a:gd name="T37" fmla="*/ 371 h 1060450"/>
                    <a:gd name="T38" fmla="*/ 156 w 2019300"/>
                    <a:gd name="T39" fmla="*/ 365 h 1060450"/>
                    <a:gd name="T40" fmla="*/ 140 w 2019300"/>
                    <a:gd name="T41" fmla="*/ 348 h 1060450"/>
                    <a:gd name="T42" fmla="*/ 69 w 2019300"/>
                    <a:gd name="T43" fmla="*/ 228 h 1060450"/>
                    <a:gd name="T44" fmla="*/ 38 w 2019300"/>
                    <a:gd name="T45" fmla="*/ 197 h 1060450"/>
                    <a:gd name="T46" fmla="*/ 0 w 2019300"/>
                    <a:gd name="T47" fmla="*/ 185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40" name="Straight Connector 113"/>
              <p:cNvCxnSpPr>
                <a:cxnSpLocks noChangeShapeType="1"/>
              </p:cNvCxnSpPr>
              <p:nvPr/>
            </p:nvCxnSpPr>
            <p:spPr bwMode="auto">
              <a:xfrm flipV="1">
                <a:off x="6415050" y="1393031"/>
                <a:ext cx="526294" cy="277076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133" name="Group 106"/>
            <p:cNvGrpSpPr>
              <a:grpSpLocks/>
            </p:cNvGrpSpPr>
            <p:nvPr/>
          </p:nvGrpSpPr>
          <p:grpSpPr bwMode="auto">
            <a:xfrm>
              <a:off x="6882367" y="532275"/>
              <a:ext cx="1026322" cy="646971"/>
              <a:chOff x="6882367" y="189339"/>
              <a:chExt cx="1026322" cy="646971"/>
            </a:xfrm>
          </p:grpSpPr>
          <p:grpSp>
            <p:nvGrpSpPr>
              <p:cNvPr id="47135" name="Group 108"/>
              <p:cNvGrpSpPr>
                <a:grpSpLocks/>
              </p:cNvGrpSpPr>
              <p:nvPr/>
            </p:nvGrpSpPr>
            <p:grpSpPr bwMode="auto">
              <a:xfrm>
                <a:off x="6882367" y="466570"/>
                <a:ext cx="752029" cy="369740"/>
                <a:chOff x="6591855" y="1166657"/>
                <a:chExt cx="752029" cy="369740"/>
              </a:xfrm>
            </p:grpSpPr>
            <p:sp>
              <p:nvSpPr>
                <p:cNvPr id="98" name="Arc 97"/>
                <p:cNvSpPr/>
                <p:nvPr/>
              </p:nvSpPr>
              <p:spPr>
                <a:xfrm rot="20015699">
                  <a:off x="6687587" y="1342064"/>
                  <a:ext cx="654177" cy="19394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rot="19840219" flipV="1">
                  <a:off x="6587395" y="1163613"/>
                  <a:ext cx="652589" cy="19235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86332" y="189339"/>
                <a:ext cx="422357" cy="42127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47126" name="Straight Connector 104"/>
          <p:cNvCxnSpPr>
            <a:cxnSpLocks noChangeShapeType="1"/>
          </p:cNvCxnSpPr>
          <p:nvPr/>
        </p:nvCxnSpPr>
        <p:spPr bwMode="auto">
          <a:xfrm rot="1029669" flipV="1">
            <a:off x="6141598" y="3582928"/>
            <a:ext cx="526191" cy="276693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Connector 112"/>
          <p:cNvCxnSpPr>
            <a:stCxn id="116" idx="3"/>
          </p:cNvCxnSpPr>
          <p:nvPr/>
        </p:nvCxnSpPr>
        <p:spPr bwMode="auto">
          <a:xfrm>
            <a:off x="4685950" y="3619830"/>
            <a:ext cx="259547" cy="42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4039550" y="3393535"/>
            <a:ext cx="656410" cy="216903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 bwMode="auto">
          <a:xfrm rot="1440000">
            <a:off x="4632790" y="3583924"/>
            <a:ext cx="55562" cy="49212"/>
          </a:xfrm>
          <a:prstGeom prst="roundRect">
            <a:avLst/>
          </a:prstGeom>
          <a:ln>
            <a:solidFill>
              <a:srgbClr val="8D5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ounded Rectangle 120"/>
          <p:cNvSpPr/>
          <p:nvPr/>
        </p:nvSpPr>
        <p:spPr bwMode="auto">
          <a:xfrm rot="1063620">
            <a:off x="5303015" y="3502906"/>
            <a:ext cx="852803" cy="96311"/>
          </a:xfrm>
          <a:prstGeom prst="roundRect">
            <a:avLst/>
          </a:prstGeom>
          <a:noFill/>
          <a:ln w="254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2" name="Straight Connector 121"/>
          <p:cNvCxnSpPr>
            <a:cxnSpLocks noChangeShapeType="1"/>
          </p:cNvCxnSpPr>
          <p:nvPr/>
        </p:nvCxnSpPr>
        <p:spPr bwMode="auto">
          <a:xfrm>
            <a:off x="311151" y="17446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Freeform 123"/>
          <p:cNvSpPr>
            <a:spLocks/>
          </p:cNvSpPr>
          <p:nvPr/>
        </p:nvSpPr>
        <p:spPr bwMode="auto">
          <a:xfrm rot="16749996" flipV="1">
            <a:off x="6125369" y="3701256"/>
            <a:ext cx="71438" cy="79375"/>
          </a:xfrm>
          <a:custGeom>
            <a:avLst/>
            <a:gdLst>
              <a:gd name="T0" fmla="*/ 0 w 146050"/>
              <a:gd name="T1" fmla="*/ 107284 h 80673"/>
              <a:gd name="T2" fmla="*/ 47467 w 146050"/>
              <a:gd name="T3" fmla="*/ 14393 h 80673"/>
              <a:gd name="T4" fmla="*/ 128440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 rot="11674642" flipV="1">
            <a:off x="6110288" y="3640138"/>
            <a:ext cx="104775" cy="66675"/>
          </a:xfrm>
          <a:custGeom>
            <a:avLst/>
            <a:gdLst>
              <a:gd name="T0" fmla="*/ 0 w 146050"/>
              <a:gd name="T1" fmla="*/ 107284 h 80673"/>
              <a:gd name="T2" fmla="*/ 57378 w 146050"/>
              <a:gd name="T3" fmla="*/ 14393 h 80673"/>
              <a:gd name="T4" fmla="*/ 155258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 rot="14404172" flipV="1">
            <a:off x="6097369" y="3727174"/>
            <a:ext cx="50325" cy="45899"/>
          </a:xfrm>
          <a:custGeom>
            <a:avLst/>
            <a:gdLst>
              <a:gd name="T0" fmla="*/ 0 w 146050"/>
              <a:gd name="T1" fmla="*/ 85125 h 80673"/>
              <a:gd name="T2" fmla="*/ 38642 w 146050"/>
              <a:gd name="T3" fmla="*/ 11421 h 80673"/>
              <a:gd name="T4" fmla="*/ 104559 w 146050"/>
              <a:gd name="T5" fmla="*/ 1370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>
            <a:off x="330200" y="2425700"/>
            <a:ext cx="1898650" cy="596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132"/>
          <p:cNvCxnSpPr/>
          <p:nvPr/>
        </p:nvCxnSpPr>
        <p:spPr>
          <a:xfrm>
            <a:off x="3802063" y="3444875"/>
            <a:ext cx="427037" cy="18732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0" y="6413500"/>
            <a:ext cx="787400" cy="330200"/>
          </a:xfrm>
          <a:prstGeom prst="rect">
            <a:avLst/>
          </a:prstGeom>
          <a:solidFill>
            <a:srgbClr val="B9B0AC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85751" y="18335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1150" y="2571750"/>
            <a:ext cx="67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LBNE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">
            <a:off x="241168" y="1483052"/>
            <a:ext cx="222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To Far Detector  at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SURF/Sanford (1300km)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06858" y="2559488"/>
            <a:ext cx="1444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36868F"/>
                </a:solidFill>
                <a:latin typeface="Arial"/>
                <a:cs typeface="Arial"/>
              </a:rPr>
              <a:t>Buncher</a:t>
            </a:r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/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Accumulator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Rings &amp; Target</a:t>
            </a:r>
            <a:endParaRPr lang="en-US" sz="1400" b="1" dirty="0">
              <a:solidFill>
                <a:srgbClr val="36868F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07632" y="479425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Stage 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5128" y="456182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</a:br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Stage II</a:t>
            </a:r>
            <a:endParaRPr lang="en-US" sz="1400" b="1" dirty="0">
              <a:ln w="3175">
                <a:solidFill>
                  <a:schemeClr val="tx2">
                    <a:alpha val="25000"/>
                  </a:schemeClr>
                </a:solidFill>
              </a:ln>
              <a:solidFill>
                <a:srgbClr val="7AFFFF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4382" y="402590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Stage III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 rot="20968861">
            <a:off x="3003867" y="5905578"/>
            <a:ext cx="485359" cy="108984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3505200" y="5060950"/>
            <a:ext cx="4629150" cy="889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93"/>
          <p:cNvSpPr txBox="1">
            <a:spLocks noChangeArrowheads="1"/>
          </p:cNvSpPr>
          <p:nvPr/>
        </p:nvSpPr>
        <p:spPr bwMode="auto">
          <a:xfrm>
            <a:off x="5676661" y="3931091"/>
            <a:ext cx="1266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Linac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 + RLA </a:t>
            </a:r>
            <a:endParaRPr lang="en-US" sz="1400" b="1" dirty="0" smtClean="0">
              <a:solidFill>
                <a:srgbClr val="5F1FBD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to ~ 5 </a:t>
            </a:r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GeV</a:t>
            </a:r>
            <a:endParaRPr lang="en-US" sz="1400" b="1" dirty="0">
              <a:solidFill>
                <a:srgbClr val="5F1FBD"/>
              </a:solidFill>
              <a:latin typeface="Arial"/>
              <a:cs typeface="Arial"/>
            </a:endParaRPr>
          </a:p>
        </p:txBody>
      </p:sp>
      <p:sp>
        <p:nvSpPr>
          <p:cNvPr id="68" name="TextBox 84"/>
          <p:cNvSpPr txBox="1">
            <a:spLocks noChangeArrowheads="1"/>
          </p:cNvSpPr>
          <p:nvPr/>
        </p:nvSpPr>
        <p:spPr bwMode="auto">
          <a:xfrm rot="1080000">
            <a:off x="4962008" y="2916019"/>
            <a:ext cx="1715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5GeV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Neutrino Factory 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Decay Ring: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 rot="660000">
            <a:off x="4248846" y="339519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Front End</a:t>
            </a:r>
            <a:r>
              <a:rPr lang="en-US" sz="1400" b="1" dirty="0" smtClean="0">
                <a:solidFill>
                  <a:srgbClr val="008000"/>
                </a:solidFill>
                <a:latin typeface="Arial"/>
                <a:cs typeface="Arial"/>
              </a:rPr>
              <a:t>+4D</a:t>
            </a:r>
            <a:r>
              <a:rPr lang="en-US" sz="1400" b="1" dirty="0" smtClean="0">
                <a:solidFill>
                  <a:srgbClr val="F9CB3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+6D</a:t>
            </a:r>
            <a:endParaRPr lang="en-US" sz="1400" b="1" dirty="0">
              <a:solidFill>
                <a:srgbClr val="F9CB3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0" name="TextBox 93"/>
          <p:cNvSpPr txBox="1">
            <a:spLocks noChangeArrowheads="1"/>
          </p:cNvSpPr>
          <p:nvPr/>
        </p:nvSpPr>
        <p:spPr bwMode="auto">
          <a:xfrm>
            <a:off x="6818819" y="2654409"/>
            <a:ext cx="1890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RLA 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63 </a:t>
            </a:r>
            <a:r>
              <a:rPr lang="en-US" sz="1400" b="1" dirty="0" err="1" smtClean="0">
                <a:solidFill>
                  <a:srgbClr val="5F1FBD"/>
                </a:solidFill>
                <a:latin typeface="Arial"/>
                <a:cs typeface="Arial"/>
              </a:rPr>
              <a:t>GeV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 +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300m Higgs Factory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" name="TextBox 84"/>
          <p:cNvSpPr txBox="1">
            <a:spLocks noChangeArrowheads="1"/>
          </p:cNvSpPr>
          <p:nvPr/>
        </p:nvSpPr>
        <p:spPr bwMode="auto">
          <a:xfrm>
            <a:off x="2968347" y="5994400"/>
            <a:ext cx="21452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STORM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/>
                <a:cs typeface="Arial"/>
              </a:rPr>
              <a:t>Muon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 Beam</a:t>
            </a:r>
            <a:b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R&amp;D Facility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096253">
            <a:off x="3762030" y="5669817"/>
            <a:ext cx="251006" cy="116532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0" name="Straight Connector 9"/>
          <p:cNvCxnSpPr>
            <a:stCxn id="63" idx="3"/>
            <a:endCxn id="8" idx="1"/>
          </p:cNvCxnSpPr>
          <p:nvPr/>
        </p:nvCxnSpPr>
        <p:spPr bwMode="auto">
          <a:xfrm flipV="1">
            <a:off x="3485148" y="5781247"/>
            <a:ext cx="288699" cy="134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June 13,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23250" y="3655767"/>
            <a:ext cx="770696" cy="109838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945497" y="3662682"/>
            <a:ext cx="516656" cy="8136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rot="2283539" flipV="1">
            <a:off x="5457825" y="3697289"/>
            <a:ext cx="201613" cy="12541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FNAL Users Meeting@  FNAL</a:t>
            </a:r>
            <a:endParaRPr lang="en-US"/>
          </a:p>
        </p:txBody>
      </p:sp>
      <p:sp>
        <p:nvSpPr>
          <p:cNvPr id="73" name="Rounded Rectangle 72"/>
          <p:cNvSpPr/>
          <p:nvPr/>
        </p:nvSpPr>
        <p:spPr bwMode="auto">
          <a:xfrm>
            <a:off x="4128914" y="26987"/>
            <a:ext cx="5059535" cy="224595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kumimoji="0" lang="en-US" sz="2800" b="1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en-US" sz="2800" b="1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Muon</a:t>
            </a:r>
            <a:r>
              <a:rPr kumimoji="0" lang="en-US" sz="2800" b="1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Accelerator Facility for Cutting Edge Physics on the Intensity and Energy Frontiers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based on Project X Stage II</a:t>
            </a:r>
            <a:endParaRPr kumimoji="0" lang="en-US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2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116" grpId="0" animBg="1"/>
      <p:bldP spid="121" grpId="0" animBg="1"/>
      <p:bldP spid="58" grpId="0"/>
      <p:bldP spid="59" grpId="0"/>
      <p:bldP spid="63" grpId="0" animBg="1"/>
      <p:bldP spid="67" grpId="0"/>
      <p:bldP spid="68" grpId="0"/>
      <p:bldP spid="69" grpId="0"/>
      <p:bldP spid="70" grpId="0"/>
      <p:bldP spid="71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94026"/>
            <a:ext cx="8451669" cy="1226774"/>
          </a:xfrm>
        </p:spPr>
        <p:txBody>
          <a:bodyPr>
            <a:normAutofit/>
          </a:bodyPr>
          <a:lstStyle/>
          <a:p>
            <a:r>
              <a:rPr lang="en-US" dirty="0" smtClean="0"/>
              <a:t>A Staged Neutrino Factory with far detector</a:t>
            </a:r>
            <a:br>
              <a:rPr lang="en-US" dirty="0" smtClean="0"/>
            </a:br>
            <a:r>
              <a:rPr lang="en-US" dirty="0" smtClean="0"/>
              <a:t>at SANFORD (LBNE)?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400" y="1319712"/>
            <a:ext cx="4662984" cy="1305198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Wingdings 3" charset="2"/>
                <a:cs typeface="Wingdings 3" charset="2"/>
              </a:rPr>
              <a:t>a</a:t>
            </a:r>
            <a:r>
              <a:rPr lang="en-US" sz="2400" dirty="0">
                <a:cs typeface="Wingdings 3" charset="2"/>
              </a:rPr>
              <a:t>  	</a:t>
            </a:r>
            <a:r>
              <a:rPr lang="en-US" sz="2400" dirty="0" smtClean="0"/>
              <a:t>1 MW, no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cooling </a:t>
            </a:r>
            <a:br>
              <a:rPr lang="en-US" sz="2400" dirty="0" smtClean="0"/>
            </a:br>
            <a:r>
              <a:rPr lang="en-US" sz="2400" dirty="0" smtClean="0">
                <a:latin typeface="Wingdings 3" charset="2"/>
                <a:cs typeface="Wingdings 3" charset="2"/>
              </a:rPr>
              <a:t>a</a:t>
            </a:r>
            <a:r>
              <a:rPr lang="en-US" sz="2400" dirty="0" smtClean="0">
                <a:cs typeface="Wingdings 3" charset="2"/>
              </a:rPr>
              <a:t>  	3 MW, with cooling</a:t>
            </a:r>
            <a:br>
              <a:rPr lang="en-US" sz="2400" dirty="0" smtClean="0">
                <a:cs typeface="Wingdings 3" charset="2"/>
              </a:rPr>
            </a:br>
            <a:r>
              <a:rPr lang="en-US" sz="2400" dirty="0" smtClean="0">
                <a:latin typeface="Wingdings 3" charset="2"/>
                <a:cs typeface="Wingdings 3" charset="2"/>
              </a:rPr>
              <a:t>a</a:t>
            </a:r>
            <a:r>
              <a:rPr lang="en-US" sz="2400" dirty="0" smtClean="0">
                <a:cs typeface="Wingdings 3" charset="2"/>
              </a:rPr>
              <a:t> 	4 MW, with cooling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320800"/>
            <a:ext cx="4495800" cy="146050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if we were able to have a magnetized </a:t>
            </a:r>
            <a:r>
              <a:rPr lang="en-US" sz="2400" dirty="0" err="1" smtClean="0"/>
              <a:t>LAr</a:t>
            </a:r>
            <a:r>
              <a:rPr lang="en-US" sz="2400" dirty="0" smtClean="0"/>
              <a:t> detector?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23344" y="6428613"/>
            <a:ext cx="3733800" cy="429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Plots courtesy of P. Huber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400" y="6013108"/>
            <a:ext cx="307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Gray bands represent range of possible 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detector performance per arXiv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:0805.2019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257" y="5990120"/>
            <a:ext cx="112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Plots assume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100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kt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-years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32" y="2858179"/>
            <a:ext cx="4511167" cy="31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58178"/>
            <a:ext cx="4648200" cy="31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29623" y="30923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LBNE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29623" y="3461657"/>
            <a:ext cx="406522" cy="574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675" y="60592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Neutrino Factory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101483" y="5055327"/>
            <a:ext cx="1500116" cy="1188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01599" y="5227943"/>
            <a:ext cx="1731285" cy="993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3" y="701313"/>
            <a:ext cx="4924697" cy="20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4012" y="2936555"/>
            <a:ext cx="1147529" cy="369332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6206" y="2960895"/>
            <a:ext cx="1147529" cy="369332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53672"/>
              </p:ext>
            </p:extLst>
          </p:nvPr>
        </p:nvGraphicFramePr>
        <p:xfrm>
          <a:off x="952500" y="774700"/>
          <a:ext cx="7942781" cy="539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Worksheet" r:id="rId4" imgW="9588500" imgH="9004300" progId="Excel.Sheet.12">
                  <p:embed/>
                </p:oleObj>
              </mc:Choice>
              <mc:Fallback>
                <p:oleObj name="Worksheet" r:id="rId4" imgW="9588500" imgH="900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00" y="774700"/>
                        <a:ext cx="7942781" cy="539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58738"/>
            <a:ext cx="6978650" cy="534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Neutrino Factory Staging (MASS)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62454" y="3033813"/>
            <a:ext cx="5733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Preliminary Staging Plan Based 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Project X Phase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51300" y="631436"/>
            <a:ext cx="4927600" cy="9306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5360488"/>
            <a:ext cx="4927600" cy="5047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2100" y="6148997"/>
            <a:ext cx="34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* supports multiple detector technologies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980872"/>
            <a:ext cx="7035800" cy="54889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7000" y="109538"/>
            <a:ext cx="5588000" cy="931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MAP Designs for a </a:t>
            </a:r>
            <a:r>
              <a:rPr lang="en-US" sz="2400" dirty="0" err="1" smtClean="0"/>
              <a:t>Muon</a:t>
            </a:r>
            <a:r>
              <a:rPr lang="en-US" sz="2400" dirty="0" smtClean="0"/>
              <a:t>-Based Higgs Factory and Energy Frontier Collider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34" y="-7610"/>
            <a:ext cx="2662766" cy="2636510"/>
            <a:chOff x="0" y="1143000"/>
            <a:chExt cx="2777524" cy="2743200"/>
          </a:xfrm>
        </p:grpSpPr>
        <p:pic>
          <p:nvPicPr>
            <p:cNvPr id="7" name="Picture 9" descr="Site_Map_072809_REVISED.jpg"/>
            <p:cNvPicPr>
              <a:picLocks noChangeAspect="1"/>
            </p:cNvPicPr>
            <p:nvPr/>
          </p:nvPicPr>
          <p:blipFill>
            <a:blip r:embed="rId3" cstate="print"/>
            <a:srcRect l="30226" t="2792" r="2159" b="2792"/>
            <a:stretch>
              <a:fillRect/>
            </a:stretch>
          </p:blipFill>
          <p:spPr bwMode="auto">
            <a:xfrm>
              <a:off x="0" y="1143000"/>
              <a:ext cx="277752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1219200"/>
              <a:ext cx="480721" cy="22000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5486400" y="2743200"/>
            <a:ext cx="1921396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3"/>
            <a:endCxn id="11" idx="3"/>
          </p:cNvCxnSpPr>
          <p:nvPr/>
        </p:nvCxnSpPr>
        <p:spPr>
          <a:xfrm flipV="1">
            <a:off x="1993900" y="3003363"/>
            <a:ext cx="3773882" cy="12024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934" y="3467100"/>
            <a:ext cx="197696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Exquisite Energy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Resolution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Allows Direct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Higgs Width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4" y="5080000"/>
            <a:ext cx="1976966" cy="119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Site Radiation mitigation with depth and lattice design:  ≤ 10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The Aims of the </a:t>
            </a:r>
            <a:r>
              <a:rPr lang="en-US" sz="2800" dirty="0" err="1" smtClean="0"/>
              <a:t>Muon</a:t>
            </a:r>
            <a:r>
              <a:rPr lang="en-US" sz="2800" dirty="0" smtClean="0"/>
              <a:t> Accelerator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" y="994818"/>
            <a:ext cx="4287520" cy="4542371"/>
          </a:xfr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chemeClr val="bg1">
                  <a:lumMod val="85000"/>
                </a:schemeClr>
              </a:gs>
              <a:gs pos="54000">
                <a:schemeClr val="bg2">
                  <a:lumMod val="25000"/>
                </a:schemeClr>
              </a:gs>
              <a:gs pos="75000">
                <a:schemeClr val="bg1">
                  <a:lumMod val="75000"/>
                </a:schemeClr>
              </a:gs>
            </a:gsLst>
            <a:lin ang="5400000" scaled="0"/>
            <a:tileRect/>
          </a:gradFill>
          <a:effectLst>
            <a:softEdge rad="38100"/>
          </a:effectLst>
        </p:spPr>
        <p:txBody>
          <a:bodyPr tIns="91440">
            <a:normAutofit fontScale="70000" lnSpcReduction="20000"/>
          </a:bodyPr>
          <a:lstStyle/>
          <a:p>
            <a:pPr marL="119063" lvl="1" indent="0">
              <a:buNone/>
            </a:pPr>
            <a:r>
              <a:rPr lang="en-US" sz="2900" dirty="0" err="1" smtClean="0"/>
              <a:t>Muon</a:t>
            </a:r>
            <a:r>
              <a:rPr lang="en-US" sz="2900" dirty="0" smtClean="0"/>
              <a:t> accelerator R&amp;D is focused on developing a facility that can address critical questions spanning two </a:t>
            </a:r>
            <a:r>
              <a:rPr lang="en-US" sz="2900" dirty="0" smtClean="0">
                <a:cs typeface="Symbol" charset="2"/>
              </a:rPr>
              <a:t>frontiers…</a:t>
            </a:r>
          </a:p>
          <a:p>
            <a:pPr marL="119063" lvl="1" indent="0">
              <a:buNone/>
            </a:pPr>
            <a:endParaRPr lang="en-US" sz="700" dirty="0">
              <a:cs typeface="Symbol" charset="2"/>
            </a:endParaRPr>
          </a:p>
          <a:p>
            <a:pPr marL="119063" lvl="1" indent="0" algn="ctr">
              <a:buNone/>
            </a:pPr>
            <a:r>
              <a:rPr lang="en-US" sz="2600" b="1" u="sng" dirty="0">
                <a:solidFill>
                  <a:srgbClr val="008000"/>
                </a:solidFill>
                <a:cs typeface="Symbol" charset="2"/>
              </a:rPr>
              <a:t>The Intensity </a:t>
            </a:r>
            <a:r>
              <a:rPr lang="en-US" sz="2600" b="1" u="sng" dirty="0" smtClean="0">
                <a:solidFill>
                  <a:srgbClr val="008000"/>
                </a:solidFill>
                <a:cs typeface="Symbol" charset="2"/>
              </a:rPr>
              <a:t>Frontier:</a:t>
            </a:r>
          </a:p>
          <a:p>
            <a:pPr marL="119063" lvl="1" indent="0" algn="ctr">
              <a:buNone/>
            </a:pP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with </a:t>
            </a:r>
            <a:r>
              <a:rPr lang="en-US" sz="2600" dirty="0">
                <a:solidFill>
                  <a:srgbClr val="008000"/>
                </a:solidFill>
                <a:cs typeface="Symbol" charset="2"/>
              </a:rPr>
              <a:t>a </a:t>
            </a:r>
            <a:r>
              <a:rPr lang="en-US" sz="2600" b="1" i="1" dirty="0" smtClean="0">
                <a:solidFill>
                  <a:srgbClr val="008000"/>
                </a:solidFill>
                <a:cs typeface="Symbol" charset="2"/>
              </a:rPr>
              <a:t>Neutrino Factory </a:t>
            </a: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producing </a:t>
            </a:r>
            <a:r>
              <a:rPr lang="en-US" sz="2600" dirty="0">
                <a:solidFill>
                  <a:srgbClr val="008000"/>
                </a:solidFill>
                <a:cs typeface="Symbol" charset="2"/>
              </a:rPr>
              <a:t>well-characterized </a:t>
            </a:r>
            <a:r>
              <a:rPr lang="en-US" sz="26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 </a:t>
            </a:r>
            <a:r>
              <a:rPr lang="en-US" sz="2600" dirty="0">
                <a:solidFill>
                  <a:srgbClr val="008000"/>
                </a:solidFill>
                <a:cs typeface="Symbol" charset="2"/>
              </a:rPr>
              <a:t>beams for precise, high sensitivity </a:t>
            </a: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studies</a:t>
            </a:r>
          </a:p>
          <a:p>
            <a:pPr marL="119063" lvl="1" indent="0" algn="ctr">
              <a:buNone/>
            </a:pPr>
            <a:endParaRPr lang="en-US" sz="2600" dirty="0">
              <a:cs typeface="Symbol" charset="2"/>
            </a:endParaRPr>
          </a:p>
          <a:p>
            <a:pPr marL="119063" lvl="1" indent="0" algn="ctr">
              <a:buNone/>
            </a:pPr>
            <a:endParaRPr lang="en-US" sz="2600" dirty="0">
              <a:cs typeface="Symbol" charset="2"/>
            </a:endParaRPr>
          </a:p>
          <a:p>
            <a:pPr marL="119063" lvl="1" indent="0" algn="ctr">
              <a:buNone/>
            </a:pPr>
            <a:endParaRPr lang="en-US" sz="2600" dirty="0" smtClean="0">
              <a:cs typeface="Symbol" charset="2"/>
            </a:endParaRPr>
          </a:p>
          <a:p>
            <a:pPr marL="119063" lvl="1" indent="0" algn="ctr">
              <a:buNone/>
            </a:pPr>
            <a:r>
              <a:rPr lang="en-US" sz="2600" b="1" u="sng" dirty="0" smtClean="0">
                <a:solidFill>
                  <a:srgbClr val="0E69C2"/>
                </a:solidFill>
                <a:cs typeface="Symbol" charset="2"/>
              </a:rPr>
              <a:t>The </a:t>
            </a:r>
            <a:r>
              <a:rPr lang="en-US" sz="2600" b="1" u="sng" dirty="0">
                <a:solidFill>
                  <a:srgbClr val="0E69C2"/>
                </a:solidFill>
                <a:cs typeface="Symbol" charset="2"/>
              </a:rPr>
              <a:t>Energy Frontier:</a:t>
            </a:r>
            <a:r>
              <a:rPr lang="en-US" sz="2600" b="1" u="sng" dirty="0">
                <a:solidFill>
                  <a:srgbClr val="0E69C2"/>
                </a:solidFill>
              </a:rPr>
              <a:t> </a:t>
            </a:r>
            <a:endParaRPr lang="en-US" sz="2600" b="1" u="sng" dirty="0" smtClean="0">
              <a:solidFill>
                <a:srgbClr val="0E69C2"/>
              </a:solidFill>
            </a:endParaRPr>
          </a:p>
          <a:p>
            <a:pPr marL="119063" lvl="1" indent="0" algn="ctr">
              <a:buNone/>
            </a:pPr>
            <a:r>
              <a:rPr lang="en-US" sz="2600" dirty="0" smtClean="0">
                <a:solidFill>
                  <a:srgbClr val="0E69C2"/>
                </a:solidFill>
              </a:rPr>
              <a:t>with a </a:t>
            </a:r>
            <a:r>
              <a:rPr lang="en-US" sz="2600" b="1" i="1" dirty="0" err="1">
                <a:solidFill>
                  <a:srgbClr val="0E69C2"/>
                </a:solidFill>
              </a:rPr>
              <a:t>M</a:t>
            </a:r>
            <a:r>
              <a:rPr lang="en-US" sz="2600" b="1" i="1" dirty="0" err="1" smtClean="0">
                <a:solidFill>
                  <a:srgbClr val="0E69C2"/>
                </a:solidFill>
              </a:rPr>
              <a:t>uon</a:t>
            </a:r>
            <a:r>
              <a:rPr lang="en-US" sz="2600" b="1" i="1" dirty="0" smtClean="0">
                <a:solidFill>
                  <a:srgbClr val="0E69C2"/>
                </a:solidFill>
              </a:rPr>
              <a:t> Collider </a:t>
            </a:r>
            <a:r>
              <a:rPr lang="en-US" sz="2600" dirty="0">
                <a:solidFill>
                  <a:srgbClr val="0E69C2"/>
                </a:solidFill>
              </a:rPr>
              <a:t>capable of reaching </a:t>
            </a:r>
            <a:r>
              <a:rPr lang="en-US" sz="2600" dirty="0" smtClean="0">
                <a:solidFill>
                  <a:srgbClr val="0E69C2"/>
                </a:solidFill>
              </a:rPr>
              <a:t>multi</a:t>
            </a:r>
            <a:r>
              <a:rPr lang="en-US" sz="2600" dirty="0">
                <a:solidFill>
                  <a:srgbClr val="0E69C2"/>
                </a:solidFill>
              </a:rPr>
              <a:t>-</a:t>
            </a:r>
            <a:r>
              <a:rPr lang="en-US" sz="2600" dirty="0" err="1">
                <a:solidFill>
                  <a:srgbClr val="0E69C2"/>
                </a:solidFill>
              </a:rPr>
              <a:t>TeV</a:t>
            </a:r>
            <a:r>
              <a:rPr lang="en-US" sz="2600" dirty="0">
                <a:solidFill>
                  <a:srgbClr val="0E69C2"/>
                </a:solidFill>
              </a:rPr>
              <a:t> </a:t>
            </a:r>
            <a:r>
              <a:rPr lang="en-US" sz="2600" dirty="0" err="1" smtClean="0">
                <a:solidFill>
                  <a:srgbClr val="0E69C2"/>
                </a:solidFill>
              </a:rPr>
              <a:t>CoM</a:t>
            </a:r>
            <a:r>
              <a:rPr lang="en-US" sz="2600" dirty="0" smtClean="0">
                <a:solidFill>
                  <a:srgbClr val="0E69C2"/>
                </a:solidFill>
              </a:rPr>
              <a:t> energies</a:t>
            </a:r>
          </a:p>
          <a:p>
            <a:pPr marL="119063" lvl="1" indent="0" algn="ctr">
              <a:buNone/>
            </a:pP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and</a:t>
            </a:r>
            <a:b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</a:b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a </a:t>
            </a:r>
            <a:r>
              <a:rPr lang="en-US" sz="2600" b="1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Higgs Factory </a:t>
            </a: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on the border between these Frontiers</a:t>
            </a:r>
            <a:endParaRPr lang="en-US" sz="2600" i="1" dirty="0">
              <a:solidFill>
                <a:schemeClr val="accent5">
                  <a:lumMod val="75000"/>
                </a:schemeClr>
              </a:solidFill>
              <a:cs typeface="Symbol" charset="2"/>
            </a:endParaRPr>
          </a:p>
          <a:p>
            <a:pPr marL="119063" indent="0" algn="ctr">
              <a:buNone/>
            </a:pPr>
            <a:endParaRPr lang="en-US" sz="2900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89FD-0FCF-D447-9510-B18AD815D43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3438" t="17500" r="20625" b="10001"/>
          <a:stretch>
            <a:fillRect/>
          </a:stretch>
        </p:blipFill>
        <p:spPr bwMode="auto">
          <a:xfrm>
            <a:off x="4156998" y="982118"/>
            <a:ext cx="4966178" cy="45847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softEdge rad="76200"/>
          </a:effectLst>
        </p:spPr>
      </p:pic>
      <p:sp>
        <p:nvSpPr>
          <p:cNvPr id="8" name="Down Arrow 7"/>
          <p:cNvSpPr/>
          <p:nvPr/>
        </p:nvSpPr>
        <p:spPr>
          <a:xfrm>
            <a:off x="1951324" y="3157208"/>
            <a:ext cx="332971" cy="753533"/>
          </a:xfrm>
          <a:prstGeom prst="downArrow">
            <a:avLst/>
          </a:prstGeom>
          <a:gradFill>
            <a:gsLst>
              <a:gs pos="0">
                <a:srgbClr val="008000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7230" y="5549889"/>
            <a:ext cx="8534400" cy="9271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AE922C"/>
                </a:solidFill>
              </a:rPr>
              <a:t>The </a:t>
            </a:r>
            <a:r>
              <a:rPr lang="en-US" sz="2400" b="1" i="1" dirty="0" smtClean="0">
                <a:solidFill>
                  <a:srgbClr val="0000FF"/>
                </a:solidFill>
              </a:rPr>
              <a:t>unique</a:t>
            </a:r>
            <a:r>
              <a:rPr lang="en-US" sz="2400" b="1" i="1" dirty="0" smtClean="0">
                <a:solidFill>
                  <a:srgbClr val="AE922C"/>
                </a:solidFill>
              </a:rPr>
              <a:t> potential of a facility based on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muon</a:t>
            </a:r>
            <a:r>
              <a:rPr lang="en-US" sz="2400" b="1" i="1" dirty="0" smtClean="0">
                <a:solidFill>
                  <a:srgbClr val="0000FF"/>
                </a:solidFill>
              </a:rPr>
              <a:t> accelerators</a:t>
            </a:r>
            <a:r>
              <a:rPr lang="en-US" sz="2400" b="1" i="1" dirty="0" smtClean="0">
                <a:solidFill>
                  <a:srgbClr val="AE922C"/>
                </a:solidFill>
              </a:rPr>
              <a:t> is physics reach that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SPANS 2 FRONTIERS</a:t>
            </a:r>
            <a:endParaRPr lang="en-US" sz="24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 Feasibility Assessment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700" y="914400"/>
            <a:ext cx="3644900" cy="48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Feasibility Assessment:  Phase 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16300" y="1422400"/>
            <a:ext cx="3568700" cy="48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Feasibility Assessment: Phase II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930400"/>
            <a:ext cx="2590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Beyond the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Feasibility Assessment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00" y="1422400"/>
            <a:ext cx="3403600" cy="50165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bg1"/>
                </a:solidFill>
              </a:rPr>
              <a:t>FY13 − FY15: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Identify </a:t>
            </a:r>
            <a:r>
              <a:rPr lang="en-US" b="1" i="1" u="sng" dirty="0" smtClean="0">
                <a:solidFill>
                  <a:schemeClr val="bg1"/>
                </a:solidFill>
              </a:rPr>
              <a:t>baseline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design concepts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Identify high leverage </a:t>
            </a:r>
            <a:r>
              <a:rPr lang="en-US" b="1" i="1" u="sng" dirty="0" smtClean="0">
                <a:solidFill>
                  <a:schemeClr val="bg1"/>
                </a:solidFill>
              </a:rPr>
              <a:t>alternative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concepts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Identify key engineering paths to pursue: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RF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 Field Magnets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Develop critical engineering concepts (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, 6D Cooling Cell)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Support major systems tests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MICE Step IV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MICE RFCC construction &amp; testing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16300" y="1943100"/>
            <a:ext cx="3136900" cy="44958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bg1"/>
                </a:solidFill>
              </a:rPr>
              <a:t>FY16 − FY18: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Technical demonstration of critical </a:t>
            </a:r>
            <a:r>
              <a:rPr lang="en-US" b="1" i="1" u="sng" dirty="0" smtClean="0">
                <a:solidFill>
                  <a:schemeClr val="bg1"/>
                </a:solidFill>
              </a:rPr>
              <a:t>baseline</a:t>
            </a:r>
            <a:r>
              <a:rPr lang="en-US" dirty="0" smtClean="0">
                <a:solidFill>
                  <a:schemeClr val="bg1"/>
                </a:solidFill>
              </a:rPr>
              <a:t> concepts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, 6D Cooling cell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Pursue </a:t>
            </a:r>
            <a:r>
              <a:rPr lang="en-US" dirty="0">
                <a:solidFill>
                  <a:schemeClr val="bg1"/>
                </a:solidFill>
              </a:rPr>
              <a:t>high leverage </a:t>
            </a:r>
            <a:r>
              <a:rPr lang="en-US" b="1" i="1" u="sng" dirty="0">
                <a:solidFill>
                  <a:schemeClr val="bg1"/>
                </a:solidFill>
              </a:rPr>
              <a:t>alternative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concepts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Assess technical and cost feasibility of </a:t>
            </a:r>
            <a:r>
              <a:rPr lang="en-US" b="1" i="1" u="sng" dirty="0" smtClean="0">
                <a:solidFill>
                  <a:schemeClr val="bg1"/>
                </a:solidFill>
              </a:rPr>
              <a:t>baseline</a:t>
            </a:r>
            <a:r>
              <a:rPr lang="en-US" dirty="0" smtClean="0">
                <a:solidFill>
                  <a:schemeClr val="bg1"/>
                </a:solidFill>
              </a:rPr>
              <a:t> concepts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Support major systems tests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MICE Step V/VI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6DICE planning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59200" y="990600"/>
            <a:ext cx="53340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086600" y="1460500"/>
            <a:ext cx="533400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3200" y="2641963"/>
            <a:ext cx="2708366" cy="381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FY19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Plan contingent on the feasibility assessment!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Can we launch the design effort towards a staged implementation of a NF &amp; MC?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Advanced systems tests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6DICE?</a:t>
            </a:r>
          </a:p>
          <a:p>
            <a:pPr marL="406400" lvl="1" indent="-177800"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Support  Physics?</a:t>
            </a:r>
          </a:p>
          <a:p>
            <a:pPr marL="177800" indent="-17780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0638"/>
            <a:ext cx="8026400" cy="665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Recent </a:t>
            </a:r>
            <a:r>
              <a:rPr lang="en-US" dirty="0"/>
              <a:t>P</a:t>
            </a:r>
            <a:r>
              <a:rPr lang="en-US" dirty="0" smtClean="0"/>
              <a:t>rogress: MAP Design &amp;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57BFD-FA6F-474F-9970-06A46CAF449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52400" y="5181600"/>
            <a:ext cx="46482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Cooling </a:t>
            </a:r>
            <a:br>
              <a:rPr lang="en-US" sz="20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Channel</a:t>
            </a:r>
            <a:br>
              <a:rPr lang="en-US" sz="20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Concepts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76800" y="685800"/>
            <a:ext cx="4191000" cy="3276600"/>
            <a:chOff x="76200" y="838200"/>
            <a:chExt cx="4191000" cy="3276600"/>
          </a:xfrm>
          <a:solidFill>
            <a:schemeClr val="accent5">
              <a:lumMod val="75000"/>
            </a:schemeClr>
          </a:solidFill>
        </p:grpSpPr>
        <p:sp>
          <p:nvSpPr>
            <p:cNvPr id="7" name="Rounded Rectangle 6"/>
            <p:cNvSpPr/>
            <p:nvPr/>
          </p:nvSpPr>
          <p:spPr bwMode="auto">
            <a:xfrm>
              <a:off x="76200" y="838200"/>
              <a:ext cx="4191000" cy="3276600"/>
            </a:xfrm>
            <a:prstGeom prst="roundRect">
              <a:avLst/>
            </a:prstGeom>
            <a:grpFill/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tabLst/>
              </a:pPr>
              <a:r>
                <a:rPr lang="en-US" sz="1800" dirty="0" smtClean="0">
                  <a:solidFill>
                    <a:schemeClr val="bg1"/>
                  </a:solidFill>
                </a:rPr>
                <a:t>High Performance Computing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tabLst/>
              </a:pPr>
              <a:endParaRPr lang="en-US" sz="1800" dirty="0" smtClean="0">
                <a:solidFill>
                  <a:schemeClr val="bg1"/>
                </a:solidFill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tabLst/>
              </a:pPr>
              <a:endParaRPr lang="en-US" sz="1800" dirty="0" smtClean="0">
                <a:solidFill>
                  <a:schemeClr val="bg1"/>
                </a:solidFill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buFont typeface="Arial"/>
                <a:buChar char="•"/>
                <a:tabLst/>
              </a:pPr>
              <a:endParaRPr lang="en-US" sz="500" dirty="0" smtClean="0">
                <a:solidFill>
                  <a:schemeClr val="bg1"/>
                </a:solidFill>
              </a:endParaRP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buFont typeface="Arial"/>
                <a:buChar char="•"/>
                <a:tabLst/>
              </a:pPr>
              <a:r>
                <a:rPr lang="en-US" sz="1400" dirty="0" smtClean="0">
                  <a:solidFill>
                    <a:schemeClr val="bg1"/>
                  </a:solidFill>
                </a:rPr>
                <a:t>Code Parallelization (G4Beamline, ICOOL)</a:t>
              </a:r>
            </a:p>
            <a:p>
              <a:pPr marL="742950" lvl="1" indent="-285750" algn="l">
                <a:buClr>
                  <a:schemeClr val="accent4">
                    <a:lumMod val="20000"/>
                    <a:lumOff val="80000"/>
                  </a:schemeClr>
                </a:buClr>
                <a:buFont typeface="Wingdings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Performance improvements &gt; 10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4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buFont typeface="Arial"/>
                <a:buChar char="•"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Enables Multi-Objective Parallel Optimization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of Accelerator Designs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4">
                    <a:lumMod val="20000"/>
                    <a:lumOff val="80000"/>
                  </a:schemeClr>
                </a:buClr>
                <a:buSzPct val="80000"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CroppedResize950400-Hopper-birds-eye-her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371600"/>
              <a:ext cx="4072784" cy="1714856"/>
            </a:xfrm>
            <a:prstGeom prst="rect">
              <a:avLst/>
            </a:prstGeom>
            <a:grpFill/>
          </p:spPr>
        </p:pic>
        <p:pic>
          <p:nvPicPr>
            <p:cNvPr id="12" name="Picture 11" descr="nersc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371600"/>
              <a:ext cx="982133" cy="342900"/>
            </a:xfrm>
            <a:prstGeom prst="rect">
              <a:avLst/>
            </a:prstGeom>
            <a:grpFill/>
          </p:spPr>
        </p:pic>
      </p:grpSp>
      <p:sp>
        <p:nvSpPr>
          <p:cNvPr id="9" name="Rounded Rectangle 8"/>
          <p:cNvSpPr/>
          <p:nvPr/>
        </p:nvSpPr>
        <p:spPr bwMode="auto">
          <a:xfrm>
            <a:off x="76200" y="685800"/>
            <a:ext cx="4724400" cy="44196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MAP Design Efforts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tabLst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80000"/>
              <a:buFont typeface="Arial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Arial" charset="0"/>
              </a:rPr>
              <a:t>Program Baselines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Staging Study (MASS) Contributions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37062"/>
            <a:ext cx="4267200" cy="3082538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4318000" y="3686692"/>
            <a:ext cx="406400" cy="72251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4318000" y="3909002"/>
            <a:ext cx="406400" cy="72251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318000" y="2895600"/>
            <a:ext cx="406400" cy="72251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4318000" y="2518549"/>
            <a:ext cx="406400" cy="72251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318000" y="2697480"/>
            <a:ext cx="406400" cy="72251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318000" y="3280549"/>
            <a:ext cx="406400" cy="72251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4343400" y="1752600"/>
            <a:ext cx="406400" cy="72251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 bwMode="auto">
          <a:xfrm>
            <a:off x="4876800" y="4419600"/>
            <a:ext cx="4191000" cy="1981200"/>
          </a:xfrm>
          <a:prstGeom prst="roundRect">
            <a:avLst/>
          </a:prstGeom>
          <a:noFill/>
          <a:ln w="9525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0000"/>
                  <a:lumOff val="80000"/>
                </a:schemeClr>
              </a:buClr>
              <a:buSzPct val="80000"/>
              <a:buFont typeface="Arial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1" y="4023360"/>
            <a:ext cx="4267199" cy="24536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58937" y="5943600"/>
            <a:ext cx="248506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90"/>
                </a:solidFill>
              </a:rPr>
              <a:t>Capture Solenoid (15-20T):</a:t>
            </a:r>
          </a:p>
          <a:p>
            <a:pPr algn="l"/>
            <a:r>
              <a:rPr lang="en-US" sz="1400" dirty="0" smtClean="0">
                <a:solidFill>
                  <a:srgbClr val="000090"/>
                </a:solidFill>
              </a:rPr>
              <a:t>~3 GJ large aperture magnet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778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90"/>
                </a:solidFill>
              </a:rPr>
              <a:t>Liquid Hg Jet Target</a:t>
            </a:r>
            <a:endParaRPr lang="en-US" sz="1400" dirty="0">
              <a:solidFill>
                <a:srgbClr val="00009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t="15571" b="21215"/>
          <a:stretch/>
        </p:blipFill>
        <p:spPr>
          <a:xfrm>
            <a:off x="3429000" y="5239512"/>
            <a:ext cx="1325134" cy="11126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193526"/>
            <a:ext cx="1919934" cy="115867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02442" y="5181600"/>
            <a:ext cx="629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HCC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0" y="6019800"/>
            <a:ext cx="1359567" cy="33855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90"/>
                </a:solidFill>
              </a:rPr>
              <a:t>Guggenheim</a:t>
            </a:r>
            <a:endParaRPr lang="en-US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33338"/>
            <a:ext cx="6978650" cy="627062"/>
          </a:xfrm>
        </p:spPr>
        <p:txBody>
          <a:bodyPr/>
          <a:lstStyle/>
          <a:p>
            <a:pPr algn="r"/>
            <a:r>
              <a:rPr lang="en-US" dirty="0" smtClean="0"/>
              <a:t>MAP:  Recent Technology Highlights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122414"/>
              </p:ext>
            </p:extLst>
          </p:nvPr>
        </p:nvGraphicFramePr>
        <p:xfrm>
          <a:off x="0" y="1028700"/>
          <a:ext cx="90043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9743293">
            <a:off x="3225351" y="3180832"/>
            <a:ext cx="2617098" cy="1015663"/>
          </a:xfrm>
          <a:prstGeom prst="rect">
            <a:avLst/>
          </a:prstGeom>
          <a:solidFill>
            <a:srgbClr val="800000"/>
          </a:solidFill>
          <a:effectLst>
            <a:glow rad="101600">
              <a:schemeClr val="tx2">
                <a:lumMod val="60000"/>
                <a:lumOff val="40000"/>
                <a:alpha val="75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Path to a Viable</a:t>
            </a:r>
            <a:b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Muon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Ionization </a:t>
            </a:r>
            <a:b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Cooling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Channel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901700"/>
            <a:ext cx="2273073" cy="164043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645150" y="1714500"/>
            <a:ext cx="692150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8138" y="4616450"/>
            <a:ext cx="2753162" cy="1907561"/>
            <a:chOff x="5242147" y="3701548"/>
            <a:chExt cx="4156350" cy="2756969"/>
          </a:xfrm>
        </p:grpSpPr>
        <p:pic>
          <p:nvPicPr>
            <p:cNvPr id="20" name="Picture 19" descr="withB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2147" y="3802250"/>
              <a:ext cx="4118276" cy="2619990"/>
            </a:xfrm>
            <a:prstGeom prst="rect">
              <a:avLst/>
            </a:prstGeom>
            <a:solidFill>
              <a:srgbClr val="FFFFFF"/>
            </a:solidFill>
          </p:spPr>
        </p:pic>
        <p:grpSp>
          <p:nvGrpSpPr>
            <p:cNvPr id="21" name="Group 20"/>
            <p:cNvGrpSpPr/>
            <p:nvPr/>
          </p:nvGrpSpPr>
          <p:grpSpPr>
            <a:xfrm>
              <a:off x="5453270" y="3701548"/>
              <a:ext cx="3945227" cy="2756969"/>
              <a:chOff x="5453270" y="3701548"/>
              <a:chExt cx="3945227" cy="275696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946817" y="4030127"/>
                <a:ext cx="1213197" cy="36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Pure GH2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47014" y="3701548"/>
                <a:ext cx="3605599" cy="441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1% Dry Air (0.2% O2) in GH2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53270" y="6058175"/>
                <a:ext cx="1728280" cy="400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latin typeface="Times New Roman"/>
                    <a:cs typeface="Times New Roman"/>
                  </a:rPr>
                  <a:t>E</a:t>
                </a:r>
                <a:r>
                  <a:rPr lang="en-US" sz="1200" b="1" i="1" baseline="-25000" dirty="0" smtClean="0">
                    <a:latin typeface="Times New Roman"/>
                    <a:cs typeface="Times New Roman"/>
                  </a:rPr>
                  <a:t>0 </a:t>
                </a:r>
                <a:r>
                  <a:rPr lang="en-US" sz="1200" b="1" i="1" dirty="0" smtClean="0">
                    <a:latin typeface="Times New Roman"/>
                    <a:cs typeface="Times New Roman"/>
                  </a:rPr>
                  <a:t>= 25 MV/</a:t>
                </a:r>
                <a:r>
                  <a:rPr lang="en-US" sz="1200" b="1" i="1" dirty="0" err="1" smtClean="0">
                    <a:latin typeface="Times New Roman"/>
                    <a:cs typeface="Times New Roman"/>
                  </a:rPr>
                  <a:t>m</a:t>
                </a:r>
                <a:endParaRPr lang="en-US" sz="1200" b="1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41854" y="5459055"/>
                <a:ext cx="2866179" cy="73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~50X reduction in</a:t>
                </a:r>
              </a:p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RF  power dissipation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46816" y="4399431"/>
                <a:ext cx="1451681" cy="132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1% Dry Air </a:t>
                </a:r>
              </a:p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(0.2 % O2)</a:t>
                </a:r>
              </a:p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in GH2 at </a:t>
                </a:r>
              </a:p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B = 3T</a:t>
                </a:r>
                <a:endParaRPr lang="en-US" sz="1200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/>
          <a:stretch/>
        </p:blipFill>
        <p:spPr bwMode="auto">
          <a:xfrm>
            <a:off x="6397365" y="4616450"/>
            <a:ext cx="2405322" cy="159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 descr="Shen_plot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" y="920750"/>
            <a:ext cx="2290156" cy="180975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5824" b="12046"/>
          <a:stretch/>
        </p:blipFill>
        <p:spPr bwMode="auto">
          <a:xfrm>
            <a:off x="25400" y="17115"/>
            <a:ext cx="1466850" cy="11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7879476" y="4083050"/>
            <a:ext cx="324724" cy="10795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48730" y="5972178"/>
            <a:ext cx="754870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70050" y="2139950"/>
            <a:ext cx="0" cy="7366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20638"/>
            <a:ext cx="8204200" cy="9318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Muon</a:t>
            </a:r>
            <a:r>
              <a:rPr lang="en-US" sz="3200" dirty="0" smtClean="0"/>
              <a:t> Accelerator Program Timeline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55768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5300" y="1663700"/>
            <a:ext cx="495300" cy="3416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2133600"/>
            <a:ext cx="152400" cy="2946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75400" y="3149600"/>
            <a:ext cx="0" cy="2971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75400" y="3149600"/>
            <a:ext cx="0" cy="1930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375400" y="4025900"/>
            <a:ext cx="2768600" cy="8255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At Fermilab, critical physics production could build on Phase II of Project X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05300" y="1663700"/>
            <a:ext cx="0" cy="406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14700" y="4152900"/>
            <a:ext cx="1485900" cy="1003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30800" y="1841500"/>
            <a:ext cx="0" cy="262890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7426"/>
            <a:ext cx="9144000" cy="56419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unique feature of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muon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accelerators is the ability to provide cutting edge performance on both the Intensity and  Energy Frontiers</a:t>
            </a:r>
          </a:p>
          <a:p>
            <a:pPr lvl="1"/>
            <a:r>
              <a:rPr lang="en-US" dirty="0" smtClean="0"/>
              <a:t>This is well-matched to the direction specified by the P5 panel for Fermilab</a:t>
            </a:r>
          </a:p>
          <a:p>
            <a:pPr lvl="1"/>
            <a:r>
              <a:rPr lang="en-US" dirty="0" smtClean="0"/>
              <a:t>The possibilities for a staged approach make this particularly appealing in a time of constrained budgets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>
                <a:cs typeface="Symbol" charset="2"/>
              </a:rPr>
              <a:t>STORM</a:t>
            </a:r>
            <a:r>
              <a:rPr lang="en-US" dirty="0" smtClean="0">
                <a:cs typeface="Symbol" charset="2"/>
              </a:rPr>
              <a:t> would represent a critical first step in providing a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-based accelerator complex</a:t>
            </a:r>
            <a:endParaRPr lang="en-US" dirty="0" smtClean="0">
              <a:latin typeface="Symbol" charset="2"/>
              <a:cs typeface="Symbol" charset="2"/>
            </a:endParaRP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World leading Intensity Frontier performance could be provided with a Neutrino Factory based on Project X Phase II</a:t>
            </a:r>
          </a:p>
          <a:p>
            <a:pPr lvl="1"/>
            <a:r>
              <a:rPr lang="en-US" dirty="0" smtClean="0"/>
              <a:t>This would also provide the necessary foundation for a return to the Energy Frontier with a </a:t>
            </a:r>
            <a:r>
              <a:rPr lang="en-US" dirty="0" err="1" smtClean="0"/>
              <a:t>muon</a:t>
            </a:r>
            <a:r>
              <a:rPr lang="en-US" dirty="0" smtClean="0"/>
              <a:t> collider on U.S. soil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 err="1" smtClean="0">
                <a:solidFill>
                  <a:srgbClr val="FFFF00"/>
                </a:solidFill>
              </a:rPr>
              <a:t>Muon</a:t>
            </a:r>
            <a:r>
              <a:rPr lang="en-US" dirty="0" smtClean="0">
                <a:solidFill>
                  <a:srgbClr val="FFFF00"/>
                </a:solidFill>
              </a:rPr>
              <a:t> Collider Higgs Factory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ould provide exquisite energy resolution to directly measure the width of the Higgs.  This capability would be of crucial importance in the MSSM doublet scenario.</a:t>
            </a:r>
          </a:p>
          <a:p>
            <a:pPr marL="228600" lvl="1" indent="0" algn="ctr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T</a:t>
            </a:r>
            <a:r>
              <a:rPr lang="en-US" sz="2800" b="1" i="1" dirty="0" smtClean="0">
                <a:solidFill>
                  <a:srgbClr val="FF0000"/>
                </a:solidFill>
              </a:rPr>
              <a:t>he first collider on the path to a </a:t>
            </a:r>
          </a:p>
          <a:p>
            <a:pPr marL="228600" lvl="1" indent="0" algn="ctr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multi-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TeV</a:t>
            </a:r>
            <a:r>
              <a:rPr lang="en-US" sz="2800" b="1" i="1" dirty="0" smtClean="0">
                <a:solidFill>
                  <a:srgbClr val="FF0000"/>
                </a:solidFill>
              </a:rPr>
              <a:t> Energy Frontier machine?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0600"/>
            <a:ext cx="3873501" cy="5195970"/>
          </a:xfrm>
        </p:spPr>
        <p:txBody>
          <a:bodyPr>
            <a:normAutofit lnSpcReduction="10000"/>
          </a:bodyPr>
          <a:lstStyle/>
          <a:p>
            <a:pPr marL="406400" indent="-406400"/>
            <a:r>
              <a:rPr lang="en-US" dirty="0" smtClean="0"/>
              <a:t>Through the end of this decade, the primary goal of MAP is demonstrating the feasibility of key concepts needed for a neutrino factory and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marL="406400" indent="-406400">
              <a:buNone/>
            </a:pP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cs typeface="Wingdings 3" charset="2"/>
              </a:rPr>
              <a:t> Thus e</a:t>
            </a:r>
            <a:r>
              <a:rPr lang="en-US" dirty="0" smtClean="0"/>
              <a:t>nabling an informed decision on the path forward for the HEP community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89FD-0FCF-D447-9510-B18AD815D43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766" t="14103" r="5504" b="4896"/>
          <a:stretch/>
        </p:blipFill>
        <p:spPr>
          <a:xfrm>
            <a:off x="3950869" y="1074925"/>
            <a:ext cx="5155032" cy="4627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13507" y="1354436"/>
            <a:ext cx="3631860" cy="457390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Muon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Collider Concept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8000" y="5905500"/>
            <a:ext cx="8128000" cy="48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challenging, but promising, R&amp;D </a:t>
            </a:r>
            <a:r>
              <a:rPr lang="en-US" sz="2400" dirty="0" smtClean="0">
                <a:solidFill>
                  <a:schemeClr val="bg1"/>
                </a:solidFill>
              </a:rPr>
              <a:t>program!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6350" y="0"/>
            <a:ext cx="6978650" cy="838200"/>
          </a:xfrm>
        </p:spPr>
        <p:txBody>
          <a:bodyPr/>
          <a:lstStyle/>
          <a:p>
            <a:r>
              <a:rPr lang="en-US" dirty="0" smtClean="0"/>
              <a:t>The Physics Motivations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900" y="736599"/>
            <a:ext cx="8851900" cy="60182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– an elementary charged lepton:</a:t>
            </a:r>
          </a:p>
          <a:p>
            <a:pPr lvl="1"/>
            <a:r>
              <a:rPr lang="en-US" sz="2000" dirty="0"/>
              <a:t>200 times heavier than the </a:t>
            </a:r>
            <a:r>
              <a:rPr lang="en-US" sz="2000" dirty="0" smtClean="0"/>
              <a:t>electron </a:t>
            </a:r>
          </a:p>
          <a:p>
            <a:pPr lvl="1"/>
            <a:r>
              <a:rPr lang="en-US" sz="2000" dirty="0" smtClean="0"/>
              <a:t>2.2 </a:t>
            </a: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dirty="0" err="1">
                <a:cs typeface="Symbol" charset="2"/>
              </a:rPr>
              <a:t>s</a:t>
            </a:r>
            <a:r>
              <a:rPr lang="en-US" sz="2000" dirty="0">
                <a:cs typeface="Symbol" charset="2"/>
              </a:rPr>
              <a:t> lifetime at </a:t>
            </a:r>
            <a:r>
              <a:rPr lang="en-US" sz="2000" dirty="0" smtClean="0">
                <a:cs typeface="Symbol" charset="2"/>
              </a:rPr>
              <a:t>rest</a:t>
            </a:r>
          </a:p>
          <a:p>
            <a:pPr lvl="1"/>
            <a:endParaRPr lang="en-US" sz="1200" dirty="0">
              <a:cs typeface="Symbol" charset="2"/>
            </a:endParaRPr>
          </a:p>
          <a:p>
            <a:r>
              <a:rPr lang="en-US" sz="2400" dirty="0">
                <a:cs typeface="Symbol" charset="2"/>
              </a:rPr>
              <a:t>P</a:t>
            </a:r>
            <a:r>
              <a:rPr lang="en-US" sz="2400" dirty="0" smtClean="0">
                <a:cs typeface="Symbol" charset="2"/>
              </a:rPr>
              <a:t>hysics </a:t>
            </a:r>
            <a:r>
              <a:rPr lang="en-US" sz="2400" dirty="0">
                <a:cs typeface="Symbol" charset="2"/>
              </a:rPr>
              <a:t>potential </a:t>
            </a:r>
            <a:r>
              <a:rPr lang="en-US" sz="2400" dirty="0" smtClean="0">
                <a:cs typeface="Symbol" charset="2"/>
              </a:rPr>
              <a:t>for </a:t>
            </a:r>
            <a:r>
              <a:rPr lang="en-US" sz="2400" dirty="0">
                <a:cs typeface="Symbol" charset="2"/>
              </a:rPr>
              <a:t>the HEP </a:t>
            </a:r>
            <a:r>
              <a:rPr lang="en-US" sz="2400" dirty="0" smtClean="0">
                <a:cs typeface="Symbol" charset="2"/>
              </a:rPr>
              <a:t>community using </a:t>
            </a:r>
            <a:r>
              <a:rPr lang="en-US" sz="2400" dirty="0" err="1" smtClean="0">
                <a:cs typeface="Symbol" charset="2"/>
              </a:rPr>
              <a:t>muon</a:t>
            </a:r>
            <a:r>
              <a:rPr lang="en-US" sz="2400" dirty="0" smtClean="0">
                <a:cs typeface="Symbol" charset="2"/>
              </a:rPr>
              <a:t> beams</a:t>
            </a:r>
            <a:endParaRPr lang="en-US" sz="2400" dirty="0">
              <a:cs typeface="Symbol" charset="2"/>
            </a:endParaRPr>
          </a:p>
          <a:p>
            <a:pPr lvl="1">
              <a:tabLst>
                <a:tab pos="2920658" algn="l"/>
              </a:tabLst>
            </a:pPr>
            <a:r>
              <a:rPr lang="en-US" dirty="0" smtClean="0">
                <a:cs typeface="Symbol" charset="2"/>
              </a:rPr>
              <a:t>Provides </a:t>
            </a:r>
            <a:r>
              <a:rPr lang="en-US" dirty="0">
                <a:cs typeface="Symbol" charset="2"/>
              </a:rPr>
              <a:t>equal fractions of </a:t>
            </a:r>
            <a:r>
              <a:rPr lang="en-US" dirty="0" smtClean="0">
                <a:cs typeface="Symbol" charset="2"/>
              </a:rPr>
              <a:t>electron 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and </a:t>
            </a:r>
            <a:r>
              <a:rPr lang="en-US" dirty="0" err="1">
                <a:cs typeface="Symbol" charset="2"/>
              </a:rPr>
              <a:t>muon</a:t>
            </a:r>
            <a:r>
              <a:rPr lang="en-US" dirty="0">
                <a:cs typeface="Symbol" charset="2"/>
              </a:rPr>
              <a:t> neutrinos </a:t>
            </a:r>
            <a:r>
              <a:rPr lang="en-US" dirty="0" smtClean="0">
                <a:cs typeface="Symbol" charset="2"/>
              </a:rPr>
              <a:t>at high intensity</a:t>
            </a:r>
          </a:p>
          <a:p>
            <a:pPr marL="457200" lvl="1" indent="0">
              <a:buNone/>
              <a:tabLst>
                <a:tab pos="2920658" algn="l"/>
              </a:tabLst>
            </a:pPr>
            <a:r>
              <a:rPr lang="en-US" dirty="0" smtClean="0">
                <a:cs typeface="Symbol" charset="2"/>
              </a:rPr>
              <a:t>   ideal for neutrino </a:t>
            </a:r>
            <a:r>
              <a:rPr lang="en-US" dirty="0">
                <a:cs typeface="Symbol" charset="2"/>
              </a:rPr>
              <a:t>oscillations </a:t>
            </a:r>
            <a:r>
              <a:rPr lang="en-US" dirty="0" smtClean="0">
                <a:cs typeface="Symbol" charset="2"/>
              </a:rPr>
              <a:t>studies</a:t>
            </a:r>
          </a:p>
          <a:p>
            <a:pPr marL="857250" lvl="2" indent="0">
              <a:buNone/>
              <a:tabLst>
                <a:tab pos="2920658" algn="l"/>
              </a:tabLst>
            </a:pPr>
            <a:r>
              <a:rPr lang="en-US" sz="2400" dirty="0" smtClean="0">
                <a:cs typeface="Symbol" charset="2"/>
              </a:rPr>
              <a:t> (the Neutrino </a:t>
            </a:r>
            <a:r>
              <a:rPr lang="en-US" sz="2400" dirty="0">
                <a:cs typeface="Symbol" charset="2"/>
              </a:rPr>
              <a:t>Factory </a:t>
            </a:r>
            <a:r>
              <a:rPr lang="en-US" sz="2400" dirty="0" smtClean="0">
                <a:cs typeface="Symbol" charset="2"/>
              </a:rPr>
              <a:t>concept)</a:t>
            </a:r>
            <a:endParaRPr lang="en-US" sz="2400" dirty="0">
              <a:cs typeface="Symbol" charset="2"/>
            </a:endParaRPr>
          </a:p>
          <a:p>
            <a:pPr lvl="1">
              <a:tabLst>
                <a:tab pos="3203200" algn="l"/>
              </a:tabLst>
            </a:pPr>
            <a:r>
              <a:rPr lang="en-US" dirty="0">
                <a:cs typeface="Symbol" charset="2"/>
              </a:rPr>
              <a:t>As with an </a:t>
            </a:r>
            <a:r>
              <a:rPr lang="en-US" dirty="0" err="1">
                <a:cs typeface="Symbol" charset="2"/>
              </a:rPr>
              <a:t>e</a:t>
            </a:r>
            <a:r>
              <a:rPr lang="en-US" baseline="30000" dirty="0" err="1">
                <a:cs typeface="Symbol" charset="2"/>
              </a:rPr>
              <a:t>+</a:t>
            </a:r>
            <a:r>
              <a:rPr lang="en-US" dirty="0" err="1">
                <a:cs typeface="Symbol" charset="2"/>
              </a:rPr>
              <a:t>e</a:t>
            </a:r>
            <a:r>
              <a:rPr lang="en-US" baseline="30000" dirty="0">
                <a:cs typeface="Symbol" charset="2"/>
              </a:rPr>
              <a:t>−</a:t>
            </a:r>
            <a:r>
              <a:rPr lang="en-US" dirty="0">
                <a:cs typeface="Symbol" charset="2"/>
              </a:rPr>
              <a:t> collider, a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 err="1"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>
                <a:cs typeface="Symbol" charset="2"/>
              </a:rPr>
              <a:t>−</a:t>
            </a:r>
            <a:r>
              <a:rPr lang="en-US" dirty="0">
                <a:cs typeface="Symbol" charset="2"/>
              </a:rPr>
              <a:t> collider </a:t>
            </a:r>
            <a:r>
              <a:rPr lang="en-US" dirty="0" smtClean="0">
                <a:cs typeface="Symbol" charset="2"/>
              </a:rPr>
              <a:t>offers </a:t>
            </a:r>
            <a:r>
              <a:rPr lang="en-US" dirty="0">
                <a:cs typeface="Symbol" charset="2"/>
              </a:rPr>
              <a:t>a precision probe of fundamental interactions </a:t>
            </a:r>
          </a:p>
          <a:p>
            <a:pPr lvl="1">
              <a:tabLst>
                <a:tab pos="3203200" algn="l"/>
              </a:tabLst>
            </a:pPr>
            <a:r>
              <a:rPr lang="en-US" dirty="0" smtClean="0">
                <a:cs typeface="Symbol" charset="2"/>
              </a:rPr>
              <a:t>Large </a:t>
            </a:r>
            <a:r>
              <a:rPr lang="en-US" dirty="0">
                <a:cs typeface="Symbol" charset="2"/>
              </a:rPr>
              <a:t>coupling to the “Higgs mechanism</a:t>
            </a:r>
            <a:r>
              <a:rPr lang="en-US" dirty="0" smtClean="0">
                <a:cs typeface="Symbol" charset="2"/>
              </a:rPr>
              <a:t>” </a:t>
            </a:r>
          </a:p>
          <a:p>
            <a:pPr lvl="2"/>
            <a:r>
              <a:rPr lang="en-US" dirty="0" smtClean="0"/>
              <a:t>Precision </a:t>
            </a:r>
            <a:r>
              <a:rPr lang="en-US" dirty="0"/>
              <a:t>Higgs width </a:t>
            </a:r>
            <a:r>
              <a:rPr lang="en-US" dirty="0" smtClean="0"/>
              <a:t>determination by g-2 precision </a:t>
            </a:r>
            <a:r>
              <a:rPr lang="en-US" dirty="0"/>
              <a:t>beam energy </a:t>
            </a:r>
            <a:r>
              <a:rPr lang="en-US" dirty="0" smtClean="0"/>
              <a:t>measurement</a:t>
            </a:r>
            <a:r>
              <a:rPr lang="en-US" dirty="0"/>
              <a:t/>
            </a:r>
            <a:br>
              <a:rPr lang="en-US" dirty="0"/>
            </a:br>
            <a:endParaRPr lang="en-US" sz="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75143"/>
              </p:ext>
            </p:extLst>
          </p:nvPr>
        </p:nvGraphicFramePr>
        <p:xfrm>
          <a:off x="7199980" y="2763493"/>
          <a:ext cx="1498599" cy="97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3" imgW="800100" imgH="520700" progId="Equation.3">
                  <p:embed/>
                </p:oleObj>
              </mc:Choice>
              <mc:Fallback>
                <p:oleObj name="Equation" r:id="rId3" imgW="8001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9980" y="2763493"/>
                        <a:ext cx="1498599" cy="975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evron 9"/>
          <p:cNvSpPr/>
          <p:nvPr/>
        </p:nvSpPr>
        <p:spPr>
          <a:xfrm>
            <a:off x="5830888" y="2763493"/>
            <a:ext cx="1193800" cy="952500"/>
          </a:xfrm>
          <a:prstGeom prst="chevron">
            <a:avLst>
              <a:gd name="adj" fmla="val 949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24688" y="2763493"/>
            <a:ext cx="1870076" cy="952501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652705"/>
              </p:ext>
            </p:extLst>
          </p:nvPr>
        </p:nvGraphicFramePr>
        <p:xfrm>
          <a:off x="7024688" y="4583728"/>
          <a:ext cx="2043112" cy="997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5" imgW="1041400" imgH="508000" progId="Equation.DSMT4">
                  <p:embed/>
                </p:oleObj>
              </mc:Choice>
              <mc:Fallback>
                <p:oleObj name="Equation" r:id="rId5" imgW="10414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4688" y="4583728"/>
                        <a:ext cx="2043112" cy="997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7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mulumi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0000" r="5938" b="6774"/>
          <a:stretch/>
        </p:blipFill>
        <p:spPr>
          <a:xfrm>
            <a:off x="4622800" y="839833"/>
            <a:ext cx="4483100" cy="327660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Muon</a:t>
            </a:r>
            <a:r>
              <a:rPr lang="en-GB" dirty="0" smtClean="0"/>
              <a:t> Accelerator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401"/>
            <a:ext cx="9042400" cy="580072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</a:t>
            </a:r>
            <a:r>
              <a:rPr lang="en-GB" dirty="0" smtClean="0"/>
              <a:t>arge </a:t>
            </a:r>
            <a:r>
              <a:rPr lang="en-GB" dirty="0" err="1" smtClean="0"/>
              <a:t>muon</a:t>
            </a:r>
            <a:r>
              <a:rPr lang="en-GB" dirty="0" smtClean="0"/>
              <a:t> mass strongly </a:t>
            </a:r>
            <a:br>
              <a:rPr lang="en-GB" dirty="0" smtClean="0"/>
            </a:br>
            <a:r>
              <a:rPr lang="en-GB" dirty="0" smtClean="0"/>
              <a:t>suppresses synchrotron </a:t>
            </a:r>
            <a:br>
              <a:rPr lang="en-GB" dirty="0" smtClean="0"/>
            </a:br>
            <a:r>
              <a:rPr lang="en-GB" dirty="0" smtClean="0"/>
              <a:t>radiation</a:t>
            </a:r>
          </a:p>
          <a:p>
            <a:pPr marL="914400" lvl="1" indent="-458788">
              <a:buNone/>
            </a:pPr>
            <a:r>
              <a:rPr lang="en-GB" dirty="0" smtClean="0">
                <a:latin typeface="Wingdings 3" charset="2"/>
                <a:cs typeface="Wingdings 3" charset="2"/>
              </a:rPr>
              <a:t>a	</a:t>
            </a:r>
            <a:r>
              <a:rPr lang="en-GB" dirty="0" err="1" smtClean="0"/>
              <a:t>Muons</a:t>
            </a:r>
            <a:r>
              <a:rPr lang="en-GB" dirty="0" smtClean="0"/>
              <a:t> can be accelerated &amp; </a:t>
            </a:r>
            <a:br>
              <a:rPr lang="en-GB" dirty="0" smtClean="0"/>
            </a:br>
            <a:r>
              <a:rPr lang="en-GB" dirty="0" smtClean="0"/>
              <a:t>stored using rings at much </a:t>
            </a:r>
            <a:br>
              <a:rPr lang="en-GB" dirty="0" smtClean="0"/>
            </a:br>
            <a:r>
              <a:rPr lang="en-GB" dirty="0" smtClean="0"/>
              <a:t>higher energy than electrons </a:t>
            </a:r>
          </a:p>
          <a:p>
            <a:pPr marL="914400" lvl="1" indent="-458788">
              <a:buFont typeface="Wingdings 3"/>
              <a:buChar char="a"/>
            </a:pPr>
            <a:r>
              <a:rPr lang="en-GB" dirty="0" smtClean="0"/>
              <a:t>Colliding beams of higher </a:t>
            </a:r>
          </a:p>
          <a:p>
            <a:pPr marL="455612" lvl="1" indent="0">
              <a:buNone/>
            </a:pPr>
            <a:r>
              <a:rPr lang="en-GB" dirty="0" smtClean="0"/>
              <a:t>      quality due to reduced </a:t>
            </a:r>
            <a:br>
              <a:rPr lang="en-GB" dirty="0" smtClean="0"/>
            </a:br>
            <a:r>
              <a:rPr lang="en-GB" dirty="0" smtClean="0"/>
              <a:t>      </a:t>
            </a:r>
            <a:r>
              <a:rPr lang="en-GB" dirty="0" err="1" smtClean="0"/>
              <a:t>beamstrahlung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514350" indent="-458788"/>
            <a:r>
              <a:rPr lang="en-US" sz="3200" dirty="0" smtClean="0"/>
              <a:t>Novel technology with major technical challenges</a:t>
            </a:r>
            <a:endParaRPr lang="en-GB" sz="3200" dirty="0" smtClean="0"/>
          </a:p>
          <a:p>
            <a:pPr lvl="1"/>
            <a:r>
              <a:rPr lang="en-GB" dirty="0" err="1"/>
              <a:t>Muon</a:t>
            </a:r>
            <a:r>
              <a:rPr lang="en-GB" dirty="0"/>
              <a:t> beams produced as tertiary </a:t>
            </a:r>
            <a:r>
              <a:rPr lang="en-GB" dirty="0" smtClean="0"/>
              <a:t>beams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transveres</a:t>
            </a:r>
            <a:r>
              <a:rPr lang="en-US" dirty="0" smtClean="0"/>
              <a:t> and </a:t>
            </a:r>
            <a:r>
              <a:rPr lang="en-US" dirty="0" err="1" smtClean="0"/>
              <a:t>longidunial</a:t>
            </a:r>
            <a:r>
              <a:rPr lang="en-US" dirty="0" smtClean="0"/>
              <a:t> </a:t>
            </a:r>
            <a:r>
              <a:rPr lang="en-US" dirty="0" err="1" smtClean="0"/>
              <a:t>emittances</a:t>
            </a:r>
            <a:r>
              <a:rPr lang="en-US" dirty="0" smtClean="0"/>
              <a:t>:     6D </a:t>
            </a:r>
            <a:r>
              <a:rPr lang="en-US" sz="3000" dirty="0" smtClean="0"/>
              <a:t>cooling!</a:t>
            </a:r>
            <a:endParaRPr lang="en-GB" sz="3000" dirty="0" smtClean="0"/>
          </a:p>
          <a:p>
            <a:pPr lvl="1"/>
            <a:r>
              <a:rPr lang="en-GB" dirty="0" smtClean="0"/>
              <a:t>Short </a:t>
            </a:r>
            <a:r>
              <a:rPr lang="en-GB" dirty="0" err="1" smtClean="0"/>
              <a:t>muon</a:t>
            </a:r>
            <a:r>
              <a:rPr lang="en-GB" dirty="0" smtClean="0"/>
              <a:t> lifetime</a:t>
            </a:r>
          </a:p>
          <a:p>
            <a:pPr lvl="2"/>
            <a:r>
              <a:rPr lang="en-GB" dirty="0" smtClean="0"/>
              <a:t>Fast acceleration and limited storage time of a </a:t>
            </a:r>
            <a:r>
              <a:rPr lang="en-GB" dirty="0" err="1" smtClean="0"/>
              <a:t>muon</a:t>
            </a:r>
            <a:r>
              <a:rPr lang="en-GB" dirty="0" smtClean="0"/>
              <a:t> beam</a:t>
            </a:r>
          </a:p>
          <a:p>
            <a:pPr lvl="2"/>
            <a:r>
              <a:rPr lang="en-GB" dirty="0" smtClean="0"/>
              <a:t>Collider </a:t>
            </a:r>
            <a:r>
              <a:rPr lang="en-GB" dirty="0" smtClean="0">
                <a:latin typeface="Wingdings 3" charset="2"/>
                <a:cs typeface="Wingdings 3" charset="2"/>
              </a:rPr>
              <a:t>a</a:t>
            </a:r>
            <a:r>
              <a:rPr lang="en-GB" dirty="0" smtClean="0"/>
              <a:t> a new class of decay backgrounds must be dealt with</a:t>
            </a:r>
          </a:p>
          <a:p>
            <a:r>
              <a:rPr lang="en-GB" dirty="0" smtClean="0"/>
              <a:t>: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FNAL Users Meeting@  FNAL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90D6-1EEB-E249-9A68-6B55C19F01C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61580"/>
              </p:ext>
            </p:extLst>
          </p:nvPr>
        </p:nvGraphicFramePr>
        <p:xfrm>
          <a:off x="6661150" y="4511391"/>
          <a:ext cx="2070100" cy="45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4" imgW="749300" imgH="165100" progId="Equation.DSMT4">
                  <p:embed/>
                </p:oleObj>
              </mc:Choice>
              <mc:Fallback>
                <p:oleObj name="Equation" r:id="rId4" imgW="749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1150" y="4511391"/>
                        <a:ext cx="2070100" cy="45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217184" y="1908746"/>
            <a:ext cx="2479016" cy="1138773"/>
          </a:xfrm>
          <a:prstGeom prst="rect">
            <a:avLst/>
          </a:prstGeom>
          <a:solidFill>
            <a:srgbClr val="BBE0E3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ct val="40000"/>
              </a:spcBef>
            </a:pPr>
            <a:r>
              <a:rPr lang="en-US" sz="2000" i="1" dirty="0" err="1">
                <a:latin typeface="Rockwell" pitchFamily="18" charset="0"/>
                <a:ea typeface="MS Mincho"/>
                <a:cs typeface="MS Mincho"/>
              </a:rPr>
              <a:t>Beamstrahlung</a:t>
            </a:r>
            <a:r>
              <a:rPr lang="en-US" sz="2000" i="1" dirty="0">
                <a:latin typeface="Rockwell" pitchFamily="18" charset="0"/>
                <a:ea typeface="MS Mincho"/>
                <a:cs typeface="MS Mincho"/>
              </a:rPr>
              <a:t> </a:t>
            </a:r>
            <a:r>
              <a:rPr lang="en-US" sz="2000" dirty="0">
                <a:latin typeface="Rockwell" pitchFamily="18" charset="0"/>
                <a:ea typeface="MS Mincho"/>
                <a:cs typeface="MS Mincho"/>
              </a:rPr>
              <a:t> in </a:t>
            </a:r>
            <a:br>
              <a:rPr lang="en-US" sz="2000" dirty="0">
                <a:latin typeface="Rockwell" pitchFamily="18" charset="0"/>
                <a:ea typeface="MS Mincho"/>
                <a:cs typeface="MS Mincho"/>
              </a:rPr>
            </a:br>
            <a:r>
              <a:rPr lang="en-US" sz="2000" u="sng" dirty="0">
                <a:latin typeface="Rockwell" pitchFamily="18" charset="0"/>
                <a:ea typeface="MS Mincho"/>
                <a:cs typeface="MS Mincho"/>
              </a:rPr>
              <a:t>any </a:t>
            </a:r>
            <a:r>
              <a:rPr lang="en-US" sz="2000" dirty="0">
                <a:latin typeface="Rockwell" pitchFamily="18" charset="0"/>
                <a:ea typeface="MS Mincho"/>
                <a:cs typeface="MS Mincho"/>
              </a:rPr>
              <a:t> </a:t>
            </a:r>
            <a:r>
              <a:rPr lang="en-US" sz="2000" i="1" dirty="0" err="1">
                <a:latin typeface="Rockwell" pitchFamily="18" charset="0"/>
                <a:ea typeface="MS Mincho"/>
                <a:cs typeface="MS Mincho"/>
              </a:rPr>
              <a:t>e+e</a:t>
            </a:r>
            <a:r>
              <a:rPr lang="en-US" sz="2000" i="1" dirty="0">
                <a:latin typeface="Rockwell" pitchFamily="18" charset="0"/>
                <a:ea typeface="MS Mincho"/>
                <a:cs typeface="MS Mincho"/>
              </a:rPr>
              <a:t>-</a:t>
            </a:r>
            <a:r>
              <a:rPr lang="en-US" sz="2000" dirty="0">
                <a:latin typeface="Rockwell" pitchFamily="18" charset="0"/>
                <a:ea typeface="MS Mincho"/>
                <a:cs typeface="MS Mincho"/>
              </a:rPr>
              <a:t> collider</a:t>
            </a:r>
          </a:p>
          <a:p>
            <a:pPr algn="ctr">
              <a:lnSpc>
                <a:spcPts val="2400"/>
              </a:lnSpc>
              <a:spcBef>
                <a:spcPct val="40000"/>
              </a:spcBef>
            </a:pPr>
            <a:r>
              <a:rPr lang="en-US" sz="2000" dirty="0">
                <a:ea typeface="MS Mincho"/>
                <a:cs typeface="MS Mincho"/>
                <a:sym typeface="Symbol" pitchFamily="18" charset="2"/>
              </a:rPr>
              <a:t>     E/E</a:t>
            </a:r>
            <a:r>
              <a:rPr lang="en-US" sz="2000" dirty="0">
                <a:latin typeface="Rockwell" pitchFamily="18" charset="0"/>
                <a:ea typeface="MS Mincho"/>
                <a:cs typeface="MS Mincho"/>
                <a:sym typeface="Symbol" pitchFamily="18" charset="2"/>
              </a:rPr>
              <a:t>  </a:t>
            </a:r>
            <a:r>
              <a:rPr lang="en-US" sz="2000" baseline="30000" dirty="0">
                <a:latin typeface="Rockwell" pitchFamily="18" charset="0"/>
                <a:ea typeface="MS Mincho"/>
                <a:cs typeface="MS Mincho"/>
                <a:sym typeface="Symbol" pitchFamily="18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00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82" y="109538"/>
            <a:ext cx="3381366" cy="2503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122601"/>
            <a:ext cx="6330587" cy="830261"/>
          </a:xfrm>
        </p:spPr>
        <p:txBody>
          <a:bodyPr>
            <a:normAutofit/>
          </a:bodyPr>
          <a:lstStyle/>
          <a:p>
            <a:r>
              <a:rPr lang="en-US" dirty="0" smtClean="0"/>
              <a:t>Neutrinos: outstanding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" y="939799"/>
            <a:ext cx="9235803" cy="29268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neutrino sector critical to understand:</a:t>
            </a:r>
          </a:p>
          <a:p>
            <a:pPr lvl="1"/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baseline="-25000" dirty="0" err="1" smtClean="0">
                <a:cs typeface="Symbol" charset="2"/>
              </a:rPr>
              <a:t>CP</a:t>
            </a:r>
            <a:endParaRPr lang="en-US" sz="2000" dirty="0" smtClean="0">
              <a:cs typeface="Symbol" charset="2"/>
            </a:endParaRPr>
          </a:p>
          <a:p>
            <a:pPr lvl="1"/>
            <a:r>
              <a:rPr lang="en-US" sz="2000" dirty="0" smtClean="0">
                <a:cs typeface="Symbol" charset="2"/>
              </a:rPr>
              <a:t>The mass hierarchy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smtClean="0">
                <a:cs typeface="Symbol" charset="2"/>
              </a:rPr>
              <a:t>23 </a:t>
            </a:r>
            <a:r>
              <a:rPr lang="en-US" sz="2000" dirty="0" smtClean="0">
                <a:cs typeface="Symbol" charset="2"/>
              </a:rPr>
              <a:t>=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cs typeface="Symbol" charset="2"/>
              </a:rPr>
              <a:t>/4, </a:t>
            </a:r>
            <a:r>
              <a:rPr lang="en-US" sz="2000" dirty="0">
                <a:latin typeface="Symbol" charset="2"/>
                <a:cs typeface="Symbol" charset="2"/>
              </a:rPr>
              <a:t>q</a:t>
            </a:r>
            <a:r>
              <a:rPr lang="en-US" sz="2000" baseline="-25000" dirty="0">
                <a:cs typeface="Symbol" charset="2"/>
              </a:rPr>
              <a:t>23 </a:t>
            </a:r>
            <a:r>
              <a:rPr lang="en-US" sz="2000" dirty="0" smtClean="0">
                <a:cs typeface="Symbol" charset="2"/>
              </a:rPr>
              <a:t>&lt;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cs typeface="Symbol" charset="2"/>
              </a:rPr>
              <a:t>/4 or </a:t>
            </a:r>
            <a:r>
              <a:rPr lang="en-US" sz="2000" dirty="0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smtClean="0">
                <a:cs typeface="Symbol" charset="2"/>
              </a:rPr>
              <a:t>23 </a:t>
            </a:r>
            <a:r>
              <a:rPr lang="en-US" sz="2000" dirty="0" smtClean="0">
                <a:cs typeface="Symbol" charset="2"/>
              </a:rPr>
              <a:t>&gt;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cs typeface="Symbol" charset="2"/>
              </a:rPr>
              <a:t>/4</a:t>
            </a:r>
          </a:p>
          <a:p>
            <a:pPr lvl="1"/>
            <a:r>
              <a:rPr lang="en-US" sz="2000" dirty="0" smtClean="0">
                <a:cs typeface="Symbol" charset="2"/>
              </a:rPr>
              <a:t>Resolve LSND and short baseline experimental anomalies</a:t>
            </a:r>
          </a:p>
          <a:p>
            <a:pPr lvl="1"/>
            <a:r>
              <a:rPr lang="en-US" sz="2000" dirty="0" smtClean="0">
                <a:cs typeface="Symbol" charset="2"/>
              </a:rPr>
              <a:t>And continue to probe for signs new physics</a:t>
            </a:r>
          </a:p>
          <a:p>
            <a:r>
              <a:rPr lang="en-US" sz="2400" dirty="0"/>
              <a:t>CP violation physics reach of various </a:t>
            </a:r>
            <a:r>
              <a:rPr lang="en-US" sz="2400" dirty="0" smtClean="0"/>
              <a:t>facilities </a:t>
            </a:r>
            <a:r>
              <a:rPr lang="en-US" sz="1600" dirty="0" smtClean="0"/>
              <a:t>(compared to CKM matrix)</a:t>
            </a:r>
            <a:endParaRPr lang="en-US" sz="1600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4560" y="1529978"/>
            <a:ext cx="10695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Huber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92" y="3640773"/>
            <a:ext cx="5799908" cy="3233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669" y="4771914"/>
            <a:ext cx="2304124" cy="147732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0.025 IDS-NF: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700kW target,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no cooling,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2×10</a:t>
            </a:r>
            <a:r>
              <a:rPr lang="en-US" baseline="30000" dirty="0" smtClean="0">
                <a:solidFill>
                  <a:srgbClr val="FFFFFF"/>
                </a:solidFill>
              </a:rPr>
              <a:t>8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s running time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10-15 </a:t>
            </a:r>
            <a:r>
              <a:rPr lang="en-US" dirty="0" err="1" smtClean="0">
                <a:solidFill>
                  <a:srgbClr val="FFFFFF"/>
                </a:solidFill>
              </a:rPr>
              <a:t>kTon</a:t>
            </a:r>
            <a:r>
              <a:rPr lang="en-US" dirty="0" smtClean="0">
                <a:solidFill>
                  <a:srgbClr val="FFFFFF"/>
                </a:solidFill>
              </a:rPr>
              <a:t> detector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4092" y="6594566"/>
            <a:ext cx="28504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P. Coloma, P. Huber, J. Kopp, W. Winter</a:t>
            </a:r>
            <a:endParaRPr lang="en-US" sz="11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8023" y="5257497"/>
            <a:ext cx="2852359" cy="99174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69" y="4036039"/>
            <a:ext cx="2351926" cy="36933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IDS-Neutrino Factory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2967595" y="4220705"/>
            <a:ext cx="1801727" cy="4035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315" y="109538"/>
            <a:ext cx="5744845" cy="9318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Reach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24" r="779"/>
          <a:stretch/>
        </p:blipFill>
        <p:spPr>
          <a:xfrm>
            <a:off x="378823" y="888274"/>
            <a:ext cx="8334103" cy="55808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823" y="327219"/>
            <a:ext cx="12368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E. </a:t>
            </a:r>
            <a:r>
              <a:rPr lang="en-US" dirty="0" err="1" smtClean="0">
                <a:solidFill>
                  <a:srgbClr val="FFFF00"/>
                </a:solidFill>
              </a:rPr>
              <a:t>Eichten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" y="5842000"/>
            <a:ext cx="5575300" cy="52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7747000" y="509270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736840" y="549910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736840" y="377444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981654" y="4530665"/>
            <a:ext cx="278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Program Baselines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736840" y="1607820"/>
            <a:ext cx="406400" cy="13208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736840" y="43713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7736840" y="34061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7749540" y="30632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749540" y="23266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820604" y="3907948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And Potential Staging Steps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380"/>
            <a:ext cx="7713466" cy="55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89FD-0FCF-D447-9510-B18AD815D43D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59" y="4084638"/>
            <a:ext cx="28041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Proton source:  </a:t>
            </a:r>
            <a:endParaRPr lang="en-US" dirty="0" smtClean="0">
              <a:solidFill>
                <a:schemeClr val="bg1">
                  <a:lumMod val="95000"/>
                </a:schemeClr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For example PROJECT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X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4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MW,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with 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±1 ns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long bunches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83560" y="4084638"/>
            <a:ext cx="276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Goal: </a:t>
            </a:r>
            <a:br>
              <a:rPr lang="en-US" dirty="0" smtClean="0">
                <a:solidFill>
                  <a:srgbClr val="F2F2F2"/>
                </a:solidFill>
                <a:sym typeface="Symbol" pitchFamily="18" charset="2"/>
              </a:rPr>
            </a:b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Produce a high intensity  </a:t>
            </a:r>
            <a:r>
              <a:rPr lang="en-US" dirty="0" smtClean="0">
                <a:solidFill>
                  <a:srgbClr val="F2F2F2"/>
                </a:solidFill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 beam whose 6D phase space is reduced by a factor of ~10</a:t>
            </a:r>
            <a:r>
              <a:rPr lang="en-US" baseline="30000" dirty="0" smtClean="0">
                <a:solidFill>
                  <a:srgbClr val="F2F2F2"/>
                </a:solidFill>
                <a:sym typeface="Symbol" pitchFamily="18" charset="2"/>
              </a:rPr>
              <a:t>6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-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F2F2F2"/>
                </a:solidFill>
                <a:sym typeface="Symbol" pitchFamily="18" charset="2"/>
              </a:rPr>
              <a:t>7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 from its value at the production target</a:t>
            </a:r>
            <a:endParaRPr lang="en-US" dirty="0">
              <a:solidFill>
                <a:srgbClr val="F2F2F2"/>
              </a:solidFill>
              <a:sym typeface="Symbol" pitchFamily="18" charset="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46878" y="4084638"/>
            <a:ext cx="281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Collider:  √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s = 3 </a:t>
            </a:r>
            <a:r>
              <a:rPr lang="en-US" dirty="0" err="1">
                <a:solidFill>
                  <a:srgbClr val="F2F2F2"/>
                </a:solidFill>
                <a:sym typeface="Symbol" pitchFamily="18" charset="2"/>
              </a:rPr>
              <a:t>TeV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</a:t>
            </a:r>
          </a:p>
          <a:p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Circumference 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4.5km</a:t>
            </a:r>
            <a:br>
              <a:rPr lang="en-US" dirty="0">
                <a:solidFill>
                  <a:srgbClr val="F2F2F2"/>
                </a:solidFill>
                <a:sym typeface="Symbol" pitchFamily="18" charset="2"/>
              </a:rPr>
            </a:br>
            <a:r>
              <a:rPr lang="en-US" i="1" dirty="0">
                <a:solidFill>
                  <a:srgbClr val="F2F2F2"/>
                </a:solidFill>
                <a:sym typeface="Symbol" pitchFamily="18" charset="2"/>
              </a:rPr>
              <a:t>L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3×10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34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cm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-2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s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-</a:t>
            </a:r>
            <a:r>
              <a:rPr lang="en-US" baseline="30000" dirty="0" smtClean="0">
                <a:solidFill>
                  <a:srgbClr val="F2F2F2"/>
                </a:solidFill>
                <a:sym typeface="Symbol" pitchFamily="18" charset="2"/>
              </a:rPr>
              <a:t>1</a:t>
            </a:r>
            <a:br>
              <a:rPr lang="en-US" baseline="30000" dirty="0" smtClean="0">
                <a:solidFill>
                  <a:srgbClr val="F2F2F2"/>
                </a:solidFill>
                <a:sym typeface="Symbol" pitchFamily="18" charset="2"/>
              </a:rPr>
            </a:br>
            <a:r>
              <a:rPr lang="en-US" i="1" dirty="0" smtClean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/bunch = 2x10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12</a:t>
            </a:r>
          </a:p>
          <a:p>
            <a:r>
              <a:rPr lang="en-US" i="1" dirty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i="1" dirty="0">
                <a:solidFill>
                  <a:srgbClr val="F2F2F2"/>
                </a:solidFill>
                <a:sym typeface="Symbol" pitchFamily="18" charset="2"/>
              </a:rPr>
              <a:t>(p)/p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0.1%</a:t>
            </a:r>
          </a:p>
          <a:p>
            <a:r>
              <a:rPr lang="en-US" i="1" dirty="0" err="1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baseline="-25000" dirty="0" err="1">
                <a:solidFill>
                  <a:srgbClr val="F2F2F2"/>
                </a:solidFill>
                <a:latin typeface="Comic Sans MS" pitchFamily="66" charset="0"/>
                <a:sym typeface="Symbol" pitchFamily="18" charset="2"/>
              </a:rPr>
              <a:t></a:t>
            </a:r>
            <a:r>
              <a:rPr lang="en-US" baseline="-25000" dirty="0" err="1">
                <a:solidFill>
                  <a:srgbClr val="F2F2F2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25 </a:t>
            </a:r>
            <a:r>
              <a:rPr lang="en-US" dirty="0" smtClean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m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, </a:t>
            </a:r>
            <a:r>
              <a:rPr lang="en-US" i="1" dirty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baseline="-25000" dirty="0">
                <a:solidFill>
                  <a:srgbClr val="F2F2F2"/>
                </a:solidFill>
                <a:sym typeface="Symbol" pitchFamily="18" charset="2"/>
              </a:rPr>
              <a:t>//N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=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72 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mm</a:t>
            </a:r>
          </a:p>
          <a:p>
            <a:r>
              <a:rPr lang="en-US" i="1" dirty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i="1" dirty="0">
                <a:solidFill>
                  <a:srgbClr val="F2F2F2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5mm</a:t>
            </a:r>
          </a:p>
          <a:p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Rep. 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Rate = 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12 Hz</a:t>
            </a:r>
            <a:endParaRPr lang="en-US" dirty="0">
              <a:solidFill>
                <a:srgbClr val="F2F2F2"/>
              </a:solidFill>
              <a:sym typeface="Symbol" pitchFamily="18" charset="2"/>
            </a:endParaRPr>
          </a:p>
        </p:txBody>
      </p:sp>
      <p:pic>
        <p:nvPicPr>
          <p:cNvPr id="14" name="Picture 13" descr="Block_Diagrams_R7_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583922"/>
            <a:ext cx="8984998" cy="217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4737" y="1122257"/>
            <a:ext cx="417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2F2F2"/>
                </a:solidFill>
              </a:rPr>
              <a:t>Muon</a:t>
            </a:r>
            <a:r>
              <a:rPr lang="en-US" sz="2400" dirty="0" smtClean="0">
                <a:solidFill>
                  <a:srgbClr val="F2F2F2"/>
                </a:solidFill>
              </a:rPr>
              <a:t> Collider Block Diagram</a:t>
            </a:r>
            <a:endParaRPr lang="en-US" sz="2400" dirty="0">
              <a:solidFill>
                <a:srgbClr val="F2F2F2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612072" y="1238567"/>
            <a:ext cx="333375" cy="5374640"/>
          </a:xfrm>
          <a:prstGeom prst="rightBrace">
            <a:avLst>
              <a:gd name="adj1" fmla="val 8333"/>
              <a:gd name="adj2" fmla="val 3752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3" b="3044"/>
          <a:stretch/>
        </p:blipFill>
        <p:spPr bwMode="auto">
          <a:xfrm>
            <a:off x="88898" y="3754935"/>
            <a:ext cx="2196897" cy="192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96839"/>
            <a:ext cx="6946900" cy="804862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126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 Higgs Factory </a:t>
            </a:r>
            <a:r>
              <a:rPr lang="en-US" sz="2800" dirty="0"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440570"/>
            <a:ext cx="2006600" cy="365125"/>
          </a:xfrm>
        </p:spPr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438900"/>
            <a:ext cx="457200" cy="365125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54" y="5667733"/>
            <a:ext cx="4901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Major advantage for Physics of a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sym typeface="Symbol"/>
              </a:rPr>
              <a:t></a:t>
            </a:r>
            <a:r>
              <a:rPr lang="en-GB" sz="1600" b="1" baseline="20000" dirty="0" smtClean="0">
                <a:solidFill>
                  <a:schemeClr val="bg1"/>
                </a:solidFill>
                <a:latin typeface="Arial"/>
                <a:sym typeface="Symbol"/>
              </a:rPr>
              <a:t>+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sym typeface="Symbol"/>
              </a:rPr>
              <a:t></a:t>
            </a:r>
            <a:r>
              <a:rPr lang="en-GB" sz="1600" b="1" baseline="30000" dirty="0" smtClean="0">
                <a:solidFill>
                  <a:schemeClr val="bg1"/>
                </a:solidFill>
                <a:latin typeface="Arial"/>
                <a:sym typeface="Symbol"/>
              </a:rPr>
              <a:t>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 Higgs Factory: possibility of direct measurement of the Higgs boson width (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sym typeface="Symbol"/>
              </a:rPr>
              <a:t>~</a:t>
            </a:r>
            <a:r>
              <a:rPr lang="en-GB" sz="1600" b="1" dirty="0">
                <a:solidFill>
                  <a:schemeClr val="bg1"/>
                </a:solidFill>
                <a:latin typeface="Arial"/>
                <a:sym typeface="Symbol"/>
              </a:rPr>
              <a:t>4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sym typeface="Symbol"/>
              </a:rPr>
              <a:t>MeV FWHM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expected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sym typeface="Symbo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8754" y="5358688"/>
            <a:ext cx="2911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800" dirty="0" smtClean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Reduced cooling: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800" dirty="0" smtClean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 </a:t>
            </a:r>
            <a:r>
              <a:rPr lang="en-GB" sz="1600" b="1" kern="8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</a:t>
            </a:r>
            <a:r>
              <a:rPr lang="en-GB" sz="1600" b="1" kern="800" baseline="-250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</a:t>
            </a:r>
            <a:r>
              <a:rPr lang="en-GB" sz="1600" b="1" kern="800" baseline="-25000" dirty="0">
                <a:solidFill>
                  <a:srgbClr val="FFFFFF"/>
                </a:solidFill>
                <a:latin typeface="Arial"/>
                <a:cs typeface="+mn-cs"/>
              </a:rPr>
              <a:t>N</a:t>
            </a:r>
            <a:r>
              <a:rPr lang="en-US" sz="1600" b="1" dirty="0">
                <a:solidFill>
                  <a:srgbClr val="FFFFFF"/>
                </a:solidFill>
                <a:latin typeface="Times New Roman"/>
                <a:cs typeface="+mn-cs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+mn-cs"/>
              </a:rPr>
              <a:t>=0.3</a:t>
            </a:r>
            <a:r>
              <a:rPr lang="en-GB" sz="1600" b="1" kern="8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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m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</a:rPr>
              <a:t>m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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</a:rPr>
              <a:t>rad</a:t>
            </a:r>
            <a:r>
              <a:rPr lang="en-GB" sz="1600" b="1" kern="800" dirty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endParaRPr lang="en-GB" sz="1600" b="1" kern="80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800" dirty="0" smtClean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</a:t>
            </a:r>
            <a:r>
              <a:rPr lang="en-GB" sz="1600" b="1" kern="800" baseline="-250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||</a:t>
            </a:r>
            <a:r>
              <a:rPr lang="en-GB" sz="1600" b="1" kern="800" baseline="-25000" dirty="0">
                <a:solidFill>
                  <a:srgbClr val="FFFFFF"/>
                </a:solidFill>
                <a:latin typeface="Arial"/>
                <a:cs typeface="+mn-cs"/>
              </a:rPr>
              <a:t>N</a:t>
            </a:r>
            <a:r>
              <a:rPr lang="en-US" sz="1600" b="1" dirty="0">
                <a:solidFill>
                  <a:srgbClr val="FFFFFF"/>
                </a:solidFill>
                <a:latin typeface="Times New Roman"/>
                <a:cs typeface="+mn-cs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+mn-cs"/>
              </a:rPr>
              <a:t>=1</a:t>
            </a:r>
            <a:r>
              <a:rPr lang="en-GB" sz="1600" b="1" kern="8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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m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</a:rPr>
              <a:t>m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</a:t>
            </a:r>
            <a:r>
              <a:rPr lang="en-GB" sz="1600" b="1" kern="800" dirty="0" err="1">
                <a:solidFill>
                  <a:srgbClr val="FFFFFF"/>
                </a:solidFill>
                <a:latin typeface="Arial"/>
                <a:cs typeface="+mn-cs"/>
              </a:rPr>
              <a:t>rad</a:t>
            </a:r>
            <a:r>
              <a:rPr lang="en-GB" sz="1600" b="1" kern="80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en-GB" sz="160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08000" y="6438900"/>
            <a:ext cx="5374640" cy="365125"/>
          </a:xfr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2281" y="756175"/>
            <a:ext cx="8841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75F0C"/>
                </a:solidFill>
              </a:rPr>
              <a:t>s-channel coupling of </a:t>
            </a:r>
            <a:r>
              <a:rPr lang="en-US" b="1" dirty="0" err="1" smtClean="0">
                <a:solidFill>
                  <a:srgbClr val="C75F0C"/>
                </a:solidFill>
              </a:rPr>
              <a:t>Muons</a:t>
            </a:r>
            <a:r>
              <a:rPr lang="en-US" b="1" dirty="0" smtClean="0">
                <a:solidFill>
                  <a:srgbClr val="C75F0C"/>
                </a:solidFill>
              </a:rPr>
              <a:t> to HIGGS with high cross sections:</a:t>
            </a:r>
          </a:p>
          <a:p>
            <a:r>
              <a:rPr lang="en-US" b="1" dirty="0" err="1" smtClean="0">
                <a:solidFill>
                  <a:srgbClr val="C75F0C"/>
                </a:solidFill>
              </a:rPr>
              <a:t>Muon</a:t>
            </a:r>
            <a:r>
              <a:rPr lang="en-US" b="1" dirty="0" smtClean="0">
                <a:solidFill>
                  <a:srgbClr val="C75F0C"/>
                </a:solidFill>
              </a:rPr>
              <a:t> Collider of with L = 10</a:t>
            </a:r>
            <a:r>
              <a:rPr lang="en-US" b="1" baseline="30000" dirty="0" smtClean="0">
                <a:solidFill>
                  <a:srgbClr val="C75F0C"/>
                </a:solidFill>
              </a:rPr>
              <a:t>32</a:t>
            </a:r>
            <a:r>
              <a:rPr lang="en-US" b="1" dirty="0" smtClean="0">
                <a:solidFill>
                  <a:srgbClr val="C75F0C"/>
                </a:solidFill>
              </a:rPr>
              <a:t> cm</a:t>
            </a:r>
            <a:r>
              <a:rPr lang="en-US" b="1" baseline="30000" dirty="0" smtClean="0">
                <a:solidFill>
                  <a:srgbClr val="C75F0C"/>
                </a:solidFill>
              </a:rPr>
              <a:t>-2</a:t>
            </a:r>
            <a:r>
              <a:rPr lang="en-US" b="1" dirty="0" smtClean="0">
                <a:solidFill>
                  <a:srgbClr val="C75F0C"/>
                </a:solidFill>
              </a:rPr>
              <a:t>s</a:t>
            </a:r>
            <a:r>
              <a:rPr lang="en-US" b="1" baseline="30000" dirty="0" smtClean="0">
                <a:solidFill>
                  <a:srgbClr val="C75F0C"/>
                </a:solidFill>
              </a:rPr>
              <a:t>-1</a:t>
            </a:r>
            <a:r>
              <a:rPr lang="en-US" b="1" dirty="0" smtClean="0">
                <a:solidFill>
                  <a:srgbClr val="C75F0C"/>
                </a:solidFill>
              </a:rPr>
              <a:t> @ 63 </a:t>
            </a:r>
            <a:r>
              <a:rPr lang="en-US" b="1" dirty="0" err="1" smtClean="0">
                <a:solidFill>
                  <a:srgbClr val="C75F0C"/>
                </a:solidFill>
              </a:rPr>
              <a:t>GeV</a:t>
            </a:r>
            <a:r>
              <a:rPr lang="en-US" b="1" dirty="0" smtClean="0">
                <a:solidFill>
                  <a:srgbClr val="C75F0C"/>
                </a:solidFill>
              </a:rPr>
              <a:t>/beam (50000 Higgs/year) </a:t>
            </a:r>
          </a:p>
          <a:p>
            <a:r>
              <a:rPr lang="en-US" b="1" dirty="0" smtClean="0">
                <a:solidFill>
                  <a:srgbClr val="C75F0C"/>
                </a:solidFill>
              </a:rPr>
              <a:t>Competitive with e+/e- Linear Collider with L = 2. 10</a:t>
            </a:r>
            <a:r>
              <a:rPr lang="en-US" b="1" baseline="30000" dirty="0" smtClean="0">
                <a:solidFill>
                  <a:srgbClr val="C75F0C"/>
                </a:solidFill>
              </a:rPr>
              <a:t>34</a:t>
            </a:r>
            <a:r>
              <a:rPr lang="en-US" b="1" dirty="0" smtClean="0">
                <a:solidFill>
                  <a:srgbClr val="C75F0C"/>
                </a:solidFill>
              </a:rPr>
              <a:t> cm</a:t>
            </a:r>
            <a:r>
              <a:rPr lang="en-US" b="1" baseline="30000" dirty="0" smtClean="0">
                <a:solidFill>
                  <a:srgbClr val="C75F0C"/>
                </a:solidFill>
              </a:rPr>
              <a:t>-2</a:t>
            </a:r>
            <a:r>
              <a:rPr lang="en-US" b="1" dirty="0" smtClean="0">
                <a:solidFill>
                  <a:srgbClr val="C75F0C"/>
                </a:solidFill>
              </a:rPr>
              <a:t>s</a:t>
            </a:r>
            <a:r>
              <a:rPr lang="en-US" b="1" baseline="30000" dirty="0" smtClean="0">
                <a:solidFill>
                  <a:srgbClr val="C75F0C"/>
                </a:solidFill>
              </a:rPr>
              <a:t>-1 </a:t>
            </a:r>
            <a:r>
              <a:rPr lang="en-US" b="1" dirty="0" smtClean="0">
                <a:solidFill>
                  <a:srgbClr val="C75F0C"/>
                </a:solidFill>
              </a:rPr>
              <a:t>@ 126 </a:t>
            </a:r>
            <a:r>
              <a:rPr lang="en-US" b="1" dirty="0" err="1" smtClean="0">
                <a:solidFill>
                  <a:srgbClr val="C75F0C"/>
                </a:solidFill>
              </a:rPr>
              <a:t>GeV</a:t>
            </a:r>
            <a:r>
              <a:rPr lang="en-US" b="1" dirty="0" smtClean="0">
                <a:solidFill>
                  <a:srgbClr val="C75F0C"/>
                </a:solidFill>
              </a:rPr>
              <a:t>/beam</a:t>
            </a:r>
          </a:p>
          <a:p>
            <a:pPr algn="ctr"/>
            <a:r>
              <a:rPr lang="en-US" b="1" dirty="0">
                <a:solidFill>
                  <a:srgbClr val="C75F0C"/>
                </a:solidFill>
              </a:rPr>
              <a:t>S</a:t>
            </a:r>
            <a:r>
              <a:rPr lang="en-US" b="1" dirty="0" smtClean="0">
                <a:solidFill>
                  <a:srgbClr val="C75F0C"/>
                </a:solidFill>
              </a:rPr>
              <a:t>harp resonance: momentum spread of a few × 10</a:t>
            </a:r>
            <a:r>
              <a:rPr lang="en-US" b="1" baseline="30000" dirty="0" smtClean="0">
                <a:solidFill>
                  <a:srgbClr val="C75F0C"/>
                </a:solidFill>
              </a:rPr>
              <a:t>-5</a:t>
            </a:r>
            <a:r>
              <a:rPr lang="en-US" b="1" dirty="0" smtClean="0">
                <a:solidFill>
                  <a:srgbClr val="C75F0C"/>
                </a:solidFill>
              </a:rPr>
              <a:t> </a:t>
            </a:r>
            <a:endParaRPr lang="en-US" dirty="0">
              <a:solidFill>
                <a:srgbClr val="C75F0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9550" b="10090"/>
          <a:stretch/>
        </p:blipFill>
        <p:spPr bwMode="auto">
          <a:xfrm>
            <a:off x="88899" y="1919062"/>
            <a:ext cx="2189275" cy="18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91120" y="4921387"/>
            <a:ext cx="1850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Han and Liu</a:t>
            </a:r>
          </a:p>
          <a:p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hep-ph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1210.7803 </a:t>
            </a:r>
          </a:p>
        </p:txBody>
      </p:sp>
      <p:pic>
        <p:nvPicPr>
          <p:cNvPr id="5" name="Picture 4" descr="1302-evolution 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5371" r="1806" b="12592"/>
          <a:stretch/>
        </p:blipFill>
        <p:spPr>
          <a:xfrm>
            <a:off x="4229100" y="2031265"/>
            <a:ext cx="4889500" cy="3170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8900" y="1931762"/>
            <a:ext cx="2196896" cy="375780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78420" y="2031265"/>
            <a:ext cx="1787180" cy="23883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 energy measurement provided by g-2 effect and residual polarization in </a:t>
            </a:r>
            <a:r>
              <a:rPr lang="en-US" dirty="0" err="1" smtClean="0"/>
              <a:t>muon</a:t>
            </a:r>
            <a:r>
              <a:rPr lang="en-US" dirty="0" smtClean="0"/>
              <a:t>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MAP_FN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24860</TotalTime>
  <Words>1811</Words>
  <Application>Microsoft Office PowerPoint</Application>
  <PresentationFormat>On-screen Show (4:3)</PresentationFormat>
  <Paragraphs>390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MAP_FNAL</vt:lpstr>
      <vt:lpstr>Equation</vt:lpstr>
      <vt:lpstr>Worksheet</vt:lpstr>
      <vt:lpstr>Muon Accelerators for the Next Generation of High Energy Physics Experiments   </vt:lpstr>
      <vt:lpstr>The Aims of the Muon Accelerator Program</vt:lpstr>
      <vt:lpstr>The Physics Motivations</vt:lpstr>
      <vt:lpstr>Muon Accelerator Physics</vt:lpstr>
      <vt:lpstr>Neutrinos: outstanding Physics</vt:lpstr>
      <vt:lpstr>Muon Collider Reach</vt:lpstr>
      <vt:lpstr>Muon Accelerators</vt:lpstr>
      <vt:lpstr>Muon Collider Concept</vt:lpstr>
      <vt:lpstr>126 GeV Higgs Factory  </vt:lpstr>
      <vt:lpstr>PowerPoint Presentation</vt:lpstr>
      <vt:lpstr>Multi-TeV Collider – 1.5 TeV Baseline</vt:lpstr>
      <vt:lpstr>Muon Collider - Neutrino Factory Synergies</vt:lpstr>
      <vt:lpstr>A Staged Muon-Based Neutrino  and Collider Physics Program</vt:lpstr>
      <vt:lpstr> NuSTORM: Neutrinos from Stored Muons Fermilab P-1028 </vt:lpstr>
      <vt:lpstr>nuSTORM as an R&amp;D platform</vt:lpstr>
      <vt:lpstr>PowerPoint Presentation</vt:lpstr>
      <vt:lpstr>A Staged Neutrino Factory with far detector at SANFORD (LBNE)?</vt:lpstr>
      <vt:lpstr>Neutrino Factory Staging (MASS)</vt:lpstr>
      <vt:lpstr>MAP Designs for a Muon-Based Higgs Factory and Energy Frontier Collider</vt:lpstr>
      <vt:lpstr>The MAP Feasibility Assessment</vt:lpstr>
      <vt:lpstr>Recent Progress: MAP Design &amp; Simulation</vt:lpstr>
      <vt:lpstr>MAP:  Recent Technology Highlights</vt:lpstr>
      <vt:lpstr>The Muon Accelerator Program Timeline</vt:lpstr>
      <vt:lpstr>Some Thoughts…</vt:lpstr>
      <vt:lpstr>Conclusion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jpd</cp:lastModifiedBy>
  <cp:revision>276</cp:revision>
  <cp:lastPrinted>2012-09-27T19:04:59Z</cp:lastPrinted>
  <dcterms:created xsi:type="dcterms:W3CDTF">2012-01-28T14:57:36Z</dcterms:created>
  <dcterms:modified xsi:type="dcterms:W3CDTF">2013-06-14T02:45:36Z</dcterms:modified>
</cp:coreProperties>
</file>