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17" r:id="rId2"/>
    <p:sldId id="341" r:id="rId3"/>
    <p:sldId id="280" r:id="rId4"/>
    <p:sldId id="281" r:id="rId5"/>
    <p:sldId id="303" r:id="rId6"/>
    <p:sldId id="306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5" r:id="rId17"/>
    <p:sldId id="330" r:id="rId18"/>
    <p:sldId id="277" r:id="rId19"/>
    <p:sldId id="325" r:id="rId20"/>
    <p:sldId id="353" r:id="rId21"/>
    <p:sldId id="338" r:id="rId22"/>
    <p:sldId id="323" r:id="rId23"/>
    <p:sldId id="339" r:id="rId24"/>
    <p:sldId id="335" r:id="rId25"/>
    <p:sldId id="286" r:id="rId26"/>
    <p:sldId id="311" r:id="rId27"/>
    <p:sldId id="342" r:id="rId28"/>
    <p:sldId id="33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2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5CD50-8B1E-5D4E-9E66-F41EDD4A610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926BA-1C9C-9A45-B08E-CD11CB764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0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4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7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C250-BE86-6146-A786-28194115F8F8}" type="datetime1">
              <a:rPr lang="en-US" smtClean="0"/>
              <a:pPr>
                <a:defRPr/>
              </a:pPr>
              <a:t>6/10/13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CC611-0D54-084F-B9A4-FE555AFFBE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08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3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3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1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0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0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2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81ADC-3EF0-F441-964B-4EF65E118669}" type="datetimeFigureOut">
              <a:rPr lang="en-US" smtClean="0"/>
              <a:t>6/8/13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E4DFA-547A-554A-BC4B-AF4C4159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9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g"/><Relationship Id="rId5" Type="http://schemas.openxmlformats.org/officeDocument/2006/relationships/image" Target="../media/image46.pn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816" y="417592"/>
            <a:ext cx="4449934" cy="6013159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Road </a:t>
            </a:r>
            <a:br>
              <a:rPr lang="en-US" sz="6000" dirty="0" smtClean="0"/>
            </a:br>
            <a:r>
              <a:rPr lang="en-US" sz="6000" dirty="0" smtClean="0"/>
              <a:t>to the </a:t>
            </a:r>
            <a:br>
              <a:rPr lang="en-US" sz="6000" dirty="0" smtClean="0"/>
            </a:br>
            <a:r>
              <a:rPr lang="en-US" sz="6000" dirty="0" smtClean="0"/>
              <a:t>Intensity </a:t>
            </a:r>
            <a:br>
              <a:rPr lang="en-US" sz="6000" dirty="0" smtClean="0"/>
            </a:br>
            <a:r>
              <a:rPr lang="en-US" sz="6000" dirty="0" smtClean="0"/>
              <a:t>Frontier </a:t>
            </a:r>
            <a:br>
              <a:rPr lang="en-US" sz="6000" dirty="0" smtClean="0"/>
            </a:br>
            <a:r>
              <a:rPr lang="en-US" sz="3600" dirty="0" smtClean="0"/>
              <a:t>Symposium in honor of Pier </a:t>
            </a:r>
            <a:r>
              <a:rPr lang="en-US" sz="3600" dirty="0" err="1" smtClean="0"/>
              <a:t>Oddone</a:t>
            </a:r>
            <a:endParaRPr lang="en-US" sz="3600" dirty="0"/>
          </a:p>
        </p:txBody>
      </p:sp>
      <p:pic>
        <p:nvPicPr>
          <p:cNvPr id="5" name="Picture 4" descr="PIER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59" y="1065387"/>
            <a:ext cx="2891965" cy="4337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5154" y="5709038"/>
            <a:ext cx="41262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Breaking new ground….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8624" y="76538"/>
            <a:ext cx="1479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Fleming</a:t>
            </a:r>
          </a:p>
          <a:p>
            <a:r>
              <a:rPr lang="en-US" dirty="0" smtClean="0"/>
              <a:t>June 13,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2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241101" y="767953"/>
            <a:ext cx="829568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January 2008 - July 2007: </a:t>
            </a:r>
            <a:r>
              <a:rPr lang="ja-JP" altLang="en-US" b="1">
                <a:solidFill>
                  <a:schemeClr val="tx1"/>
                </a:solidFill>
                <a:latin typeface="Arial"/>
                <a:ea typeface="ＭＳ Ｐゴシック" charset="0"/>
                <a:cs typeface="Helvetica Neue" charset="0"/>
                <a:sym typeface="Helvetica Neue" charset="0"/>
              </a:rPr>
              <a:t>“</a:t>
            </a:r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Black Monday</a:t>
            </a:r>
            <a:r>
              <a:rPr lang="ja-JP" altLang="en-US" b="1">
                <a:solidFill>
                  <a:schemeClr val="tx1"/>
                </a:solidFill>
                <a:latin typeface="Arial"/>
                <a:ea typeface="ＭＳ Ｐゴシック" charset="0"/>
                <a:cs typeface="Helvetica Neue" charset="0"/>
                <a:sym typeface="Helvetica Neue" charset="0"/>
              </a:rPr>
              <a:t>”</a:t>
            </a:r>
            <a:endParaRPr lang="en-US" b="1">
              <a:solidFill>
                <a:schemeClr val="tx1"/>
              </a:solidFill>
              <a:latin typeface="Helvetica Neue" charset="0"/>
              <a:ea typeface="ＭＳ Ｐゴシック" charset="0"/>
              <a:cs typeface="Helvetica Neue" charset="0"/>
              <a:sym typeface="Helvetica Neue" charset="0"/>
            </a:endParaRPr>
          </a:p>
        </p:txBody>
      </p:sp>
      <p:grpSp>
        <p:nvGrpSpPr>
          <p:cNvPr id="23671" name="Group 119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3566" name="Group 14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3554" name="Line 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55" name="Line 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56" name="Line 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57" name="Line 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58" name="Line 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59" name="Line 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60" name="Line 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61" name="Line 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62" name="Line 1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63" name="Line 1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64" name="Line 1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65" name="Line 1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3579" name="Group 27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3567" name="Line 1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68" name="Line 1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69" name="Line 1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70" name="Line 1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71" name="Line 1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72" name="Line 2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73" name="Line 2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74" name="Line 2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75" name="Line 2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76" name="Line 2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77" name="Line 2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78" name="Line 2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3592" name="Group 40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3580" name="Line 2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81" name="Line 2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82" name="Line 3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83" name="Line 3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84" name="Line 3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85" name="Line 3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86" name="Line 3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87" name="Line 3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88" name="Line 3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89" name="Line 3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90" name="Line 3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91" name="Line 3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3605" name="Group 53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3593" name="Line 4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94" name="Line 42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95" name="Line 43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96" name="Line 44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97" name="Line 45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98" name="Line 46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599" name="Line 47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00" name="Line 48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01" name="Line 49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02" name="Line 50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03" name="Line 51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04" name="Line 52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3618" name="Group 66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3606" name="Line 5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07" name="Line 5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08" name="Line 5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09" name="Line 5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10" name="Line 5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11" name="Line 5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12" name="Line 6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13" name="Line 6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14" name="Line 6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15" name="Line 6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16" name="Line 6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17" name="Line 6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3631" name="Group 79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3619" name="Line 6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0" name="Line 6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1" name="Line 6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2" name="Line 7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3" name="Line 7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4" name="Line 7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5" name="Line 7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6" name="Line 7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7" name="Line 7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8" name="Line 7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29" name="Line 7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30" name="Line 7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3644" name="Group 92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3632" name="Line 8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33" name="Line 81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34" name="Line 82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35" name="Line 83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36" name="Line 84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37" name="Line 85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38" name="Line 86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39" name="Line 87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40" name="Line 88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41" name="Line 89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42" name="Line 90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43" name="Line 91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3657" name="Group 105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3645" name="Line 9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46" name="Line 9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47" name="Line 9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48" name="Line 9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49" name="Line 9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50" name="Line 9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51" name="Line 9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52" name="Line 10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53" name="Line 10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54" name="Line 10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55" name="Line 10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56" name="Line 10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3670" name="Group 118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3658" name="Line 10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59" name="Line 10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0" name="Line 10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1" name="Line 10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2" name="Line 11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3" name="Line 11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4" name="Line 11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5" name="Line 11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6" name="Line 11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7" name="Line 11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8" name="Line 11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669" name="Line 11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3672" name="Rectangle 120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3673" name="Rectangle 121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3674" name="Rectangle 122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3675" name="Rectangle 123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3676" name="Rectangle 124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3677" name="Rectangle 125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3678" name="Rectangle 126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3679" name="Rectangle 127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3680" name="Rectangle 128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3681" name="AutoShape 129"/>
          <p:cNvSpPr>
            <a:spLocks/>
          </p:cNvSpPr>
          <p:nvPr/>
        </p:nvSpPr>
        <p:spPr bwMode="auto">
          <a:xfrm>
            <a:off x="3009305" y="634008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3682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26" y="3178969"/>
            <a:ext cx="499616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83" name="Picture 1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2" y="1435448"/>
            <a:ext cx="4759523" cy="174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84" name="AutoShape 132"/>
          <p:cNvSpPr>
            <a:spLocks/>
          </p:cNvSpPr>
          <p:nvPr/>
        </p:nvSpPr>
        <p:spPr bwMode="auto">
          <a:xfrm>
            <a:off x="3518297" y="634008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794742" y="821531"/>
            <a:ext cx="7759898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May 1, 2009: Ground breaking at Ash River</a:t>
            </a:r>
          </a:p>
        </p:txBody>
      </p:sp>
      <p:grpSp>
        <p:nvGrpSpPr>
          <p:cNvPr id="24695" name="Group 119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4590" name="Group 14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4578" name="Line 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79" name="Line 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0" name="Line 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1" name="Line 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2" name="Line 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3" name="Line 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4" name="Line 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5" name="Line 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6" name="Line 1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7" name="Line 1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8" name="Line 1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89" name="Line 1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03" name="Group 27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4591" name="Line 1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92" name="Line 1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93" name="Line 1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94" name="Line 1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95" name="Line 1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96" name="Line 2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97" name="Line 2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98" name="Line 2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599" name="Line 2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00" name="Line 2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01" name="Line 2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02" name="Line 2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16" name="Group 40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4604" name="Line 2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05" name="Line 2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06" name="Line 3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07" name="Line 3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08" name="Line 3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09" name="Line 3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0" name="Line 3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1" name="Line 3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2" name="Line 3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3" name="Line 3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4" name="Line 3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5" name="Line 3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29" name="Group 53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4617" name="Line 4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8" name="Line 42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19" name="Line 43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0" name="Line 44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1" name="Line 45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2" name="Line 46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3" name="Line 47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4" name="Line 48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5" name="Line 49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6" name="Line 50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7" name="Line 51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28" name="Line 52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42" name="Group 66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4630" name="Line 5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1" name="Line 5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2" name="Line 5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3" name="Line 5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4" name="Line 5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5" name="Line 5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6" name="Line 6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7" name="Line 6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8" name="Line 6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39" name="Line 6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40" name="Line 6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41" name="Line 6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55" name="Group 79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4643" name="Line 6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44" name="Line 6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45" name="Line 6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46" name="Line 7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47" name="Line 7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48" name="Line 7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49" name="Line 7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0" name="Line 7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1" name="Line 7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2" name="Line 7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3" name="Line 7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4" name="Line 7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68" name="Group 92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4656" name="Line 8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7" name="Line 81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8" name="Line 82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59" name="Line 83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0" name="Line 84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1" name="Line 85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2" name="Line 86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3" name="Line 87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4" name="Line 88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5" name="Line 89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6" name="Line 90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67" name="Line 91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81" name="Group 105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4669" name="Line 9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0" name="Line 9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1" name="Line 9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2" name="Line 9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3" name="Line 9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4" name="Line 9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5" name="Line 9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6" name="Line 10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7" name="Line 10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8" name="Line 10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79" name="Line 10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80" name="Line 10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4694" name="Group 118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4682" name="Line 10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83" name="Line 10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84" name="Line 10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85" name="Line 10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86" name="Line 11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87" name="Line 11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88" name="Line 11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89" name="Line 11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90" name="Line 11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91" name="Line 11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92" name="Line 11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693" name="Line 11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4696" name="Rectangle 120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4697" name="Rectangle 121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4698" name="Rectangle 122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4699" name="Rectangle 123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4700" name="Rectangle 124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4701" name="Rectangle 125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4702" name="Rectangle 126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4703" name="Rectangle 127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4704" name="Rectangle 128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4705" name="AutoShape 129"/>
          <p:cNvSpPr>
            <a:spLocks/>
          </p:cNvSpPr>
          <p:nvPr/>
        </p:nvSpPr>
        <p:spPr bwMode="auto">
          <a:xfrm>
            <a:off x="4366617" y="651867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4706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54" y="2071687"/>
            <a:ext cx="3117577" cy="468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07" name="Picture 1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" y="1473399"/>
            <a:ext cx="5357813" cy="356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08" name="Picture 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4406801"/>
            <a:ext cx="1562695" cy="234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21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794742" y="821531"/>
            <a:ext cx="7759898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May 1, 2009: Ground breaking at Ash River</a:t>
            </a:r>
          </a:p>
        </p:txBody>
      </p:sp>
      <p:grpSp>
        <p:nvGrpSpPr>
          <p:cNvPr id="25719" name="Group 119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5614" name="Group 14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5602" name="Line 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03" name="Line 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04" name="Line 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05" name="Line 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06" name="Line 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07" name="Line 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08" name="Line 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09" name="Line 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10" name="Line 1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11" name="Line 1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12" name="Line 1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13" name="Line 1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5627" name="Group 27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5615" name="Line 1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16" name="Line 1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17" name="Line 1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18" name="Line 1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19" name="Line 1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20" name="Line 2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21" name="Line 2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22" name="Line 2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23" name="Line 2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24" name="Line 2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25" name="Line 2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5640" name="Group 40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29" name="Line 2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0" name="Line 3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1" name="Line 3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2" name="Line 3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3" name="Line 3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4" name="Line 3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5" name="Line 3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6" name="Line 3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7" name="Line 3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8" name="Line 3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39" name="Line 3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5653" name="Group 53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5641" name="Line 4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42" name="Line 42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43" name="Line 43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44" name="Line 44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45" name="Line 45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46" name="Line 46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47" name="Line 47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48" name="Line 48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49" name="Line 49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50" name="Line 50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51" name="Line 51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52" name="Line 52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5666" name="Group 66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5654" name="Line 5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55" name="Line 5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56" name="Line 5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57" name="Line 5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58" name="Line 5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59" name="Line 5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60" name="Line 6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61" name="Line 6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62" name="Line 6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63" name="Line 6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64" name="Line 6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65" name="Line 6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5679" name="Group 79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5667" name="Line 6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68" name="Line 6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69" name="Line 6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70" name="Line 7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71" name="Line 7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72" name="Line 7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73" name="Line 7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74" name="Line 7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75" name="Line 7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76" name="Line 7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77" name="Line 7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78" name="Line 7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5692" name="Group 92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5680" name="Line 8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81" name="Line 81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82" name="Line 82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83" name="Line 83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84" name="Line 84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85" name="Line 85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86" name="Line 86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87" name="Line 87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88" name="Line 88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89" name="Line 89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90" name="Line 90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91" name="Line 91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5705" name="Group 105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5693" name="Line 9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94" name="Line 9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95" name="Line 9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96" name="Line 9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97" name="Line 9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98" name="Line 9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699" name="Line 9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00" name="Line 10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01" name="Line 10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02" name="Line 10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03" name="Line 10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04" name="Line 10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5718" name="Group 118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5706" name="Line 10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07" name="Line 10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08" name="Line 10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09" name="Line 10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10" name="Line 11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11" name="Line 11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12" name="Line 11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13" name="Line 11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14" name="Line 11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15" name="Line 11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16" name="Line 11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717" name="Line 11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5720" name="Rectangle 120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5721" name="Rectangle 121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5722" name="Rectangle 122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5723" name="Rectangle 123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5724" name="Rectangle 124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5725" name="Rectangle 125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5726" name="Rectangle 126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5727" name="Rectangle 127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5728" name="Rectangle 128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5729" name="AutoShape 129"/>
          <p:cNvSpPr>
            <a:spLocks/>
          </p:cNvSpPr>
          <p:nvPr/>
        </p:nvSpPr>
        <p:spPr bwMode="auto">
          <a:xfrm>
            <a:off x="4366617" y="651867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5730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" y="1473399"/>
            <a:ext cx="7679531" cy="51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19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0" y="1366242"/>
            <a:ext cx="7870404" cy="522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56" y="1250156"/>
            <a:ext cx="3295055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/>
          </p:cNvSpPr>
          <p:nvPr/>
        </p:nvSpPr>
        <p:spPr bwMode="auto">
          <a:xfrm>
            <a:off x="794742" y="821531"/>
            <a:ext cx="7759898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April 2012: Dedication of Ash River Lab</a:t>
            </a:r>
          </a:p>
        </p:txBody>
      </p:sp>
      <p:grpSp>
        <p:nvGrpSpPr>
          <p:cNvPr id="26745" name="Group 121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6640" name="Group 16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6628" name="Line 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29" name="Line 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0" name="Line 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1" name="Line 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2" name="Line 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3" name="Line 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4" name="Line 1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5" name="Line 1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6" name="Line 1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7" name="Line 1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8" name="Line 1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39" name="Line 1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653" name="Group 29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6641" name="Line 1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42" name="Line 1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43" name="Line 1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44" name="Line 2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45" name="Line 2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46" name="Line 2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47" name="Line 2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48" name="Line 2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49" name="Line 2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50" name="Line 2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51" name="Line 2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52" name="Line 2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666" name="Group 42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6654" name="Line 3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55" name="Line 31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56" name="Line 32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57" name="Line 33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58" name="Line 34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59" name="Line 35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60" name="Line 36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61" name="Line 37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62" name="Line 38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63" name="Line 39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64" name="Line 40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65" name="Line 41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679" name="Group 55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6667" name="Line 4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68" name="Line 4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69" name="Line 4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70" name="Line 4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71" name="Line 4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72" name="Line 4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73" name="Line 4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74" name="Line 5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75" name="Line 5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76" name="Line 5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77" name="Line 5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78" name="Line 5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692" name="Group 68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6680" name="Line 5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81" name="Line 5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82" name="Line 5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83" name="Line 5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84" name="Line 6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85" name="Line 6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86" name="Line 6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87" name="Line 6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88" name="Line 6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89" name="Line 6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90" name="Line 6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91" name="Line 6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705" name="Group 81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6693" name="Line 69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94" name="Line 70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95" name="Line 71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96" name="Line 72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97" name="Line 73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98" name="Line 74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699" name="Line 75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00" name="Line 76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01" name="Line 77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02" name="Line 78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03" name="Line 79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04" name="Line 80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718" name="Group 94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6706" name="Line 8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07" name="Line 8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08" name="Line 8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09" name="Line 8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10" name="Line 8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11" name="Line 8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12" name="Line 8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13" name="Line 8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14" name="Line 9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15" name="Line 9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16" name="Line 9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17" name="Line 9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731" name="Group 107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6719" name="Line 9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0" name="Line 9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1" name="Line 9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2" name="Line 9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3" name="Line 9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4" name="Line 10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5" name="Line 10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6" name="Line 10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7" name="Line 10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8" name="Line 10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29" name="Line 10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30" name="Line 10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6744" name="Group 120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6732" name="Line 10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33" name="Line 10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34" name="Line 11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35" name="Line 11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36" name="Line 11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37" name="Line 11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38" name="Line 11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39" name="Line 11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40" name="Line 11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41" name="Line 11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42" name="Line 11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743" name="Line 11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6746" name="Rectangle 122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6747" name="Rectangle 123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6748" name="Rectangle 124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6749" name="Rectangle 125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6750" name="Rectangle 126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6751" name="Rectangle 127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6752" name="Rectangle 128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6753" name="Rectangle 129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6754" name="Rectangle 130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6755" name="AutoShape 131"/>
          <p:cNvSpPr>
            <a:spLocks/>
          </p:cNvSpPr>
          <p:nvPr/>
        </p:nvSpPr>
        <p:spPr bwMode="auto">
          <a:xfrm>
            <a:off x="7295555" y="616148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4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1143000" y="794742"/>
            <a:ext cx="7072313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September 2012: First NOvA Block</a:t>
            </a:r>
          </a:p>
        </p:txBody>
      </p:sp>
      <p:grpSp>
        <p:nvGrpSpPr>
          <p:cNvPr id="27767" name="Group 119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7662" name="Group 14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7650" name="Line 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51" name="Line 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52" name="Line 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53" name="Line 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54" name="Line 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55" name="Line 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56" name="Line 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57" name="Line 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58" name="Line 1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59" name="Line 1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60" name="Line 1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61" name="Line 1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675" name="Group 27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7663" name="Line 1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64" name="Line 1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65" name="Line 1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66" name="Line 1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67" name="Line 1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68" name="Line 2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69" name="Line 2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70" name="Line 2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71" name="Line 2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72" name="Line 2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73" name="Line 2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74" name="Line 2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688" name="Group 40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7676" name="Line 2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77" name="Line 2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78" name="Line 3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79" name="Line 3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80" name="Line 3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81" name="Line 3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82" name="Line 3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83" name="Line 3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84" name="Line 3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85" name="Line 3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86" name="Line 3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87" name="Line 3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701" name="Group 53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7689" name="Line 4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0" name="Line 42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1" name="Line 43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2" name="Line 44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3" name="Line 45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4" name="Line 46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5" name="Line 47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6" name="Line 48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7" name="Line 49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8" name="Line 50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699" name="Line 51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00" name="Line 52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714" name="Group 66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7702" name="Line 5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03" name="Line 5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04" name="Line 5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05" name="Line 5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06" name="Line 5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07" name="Line 5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08" name="Line 6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09" name="Line 6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10" name="Line 6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11" name="Line 6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12" name="Line 6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13" name="Line 6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727" name="Group 79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7715" name="Line 6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16" name="Line 6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17" name="Line 6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18" name="Line 7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19" name="Line 7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20" name="Line 7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21" name="Line 7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22" name="Line 7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23" name="Line 7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24" name="Line 7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25" name="Line 7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26" name="Line 7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740" name="Group 92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7728" name="Line 8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29" name="Line 81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0" name="Line 82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1" name="Line 83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2" name="Line 84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3" name="Line 85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4" name="Line 86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5" name="Line 87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6" name="Line 88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7" name="Line 89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8" name="Line 90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39" name="Line 91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753" name="Group 105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7741" name="Line 9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42" name="Line 9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43" name="Line 9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44" name="Line 9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45" name="Line 9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46" name="Line 9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47" name="Line 9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48" name="Line 10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49" name="Line 10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50" name="Line 10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51" name="Line 10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52" name="Line 10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7766" name="Group 118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7754" name="Line 10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55" name="Line 10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56" name="Line 10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57" name="Line 10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58" name="Line 11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59" name="Line 11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60" name="Line 11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61" name="Line 11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62" name="Line 11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63" name="Line 11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64" name="Line 11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765" name="Line 11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7768" name="Rectangle 120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7769" name="Rectangle 121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7770" name="Rectangle 122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7771" name="Rectangle 123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7772" name="Rectangle 124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7773" name="Rectangle 125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7774" name="Rectangle 126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7775" name="Rectangle 127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7776" name="Rectangle 128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7777" name="AutoShape 129"/>
          <p:cNvSpPr>
            <a:spLocks/>
          </p:cNvSpPr>
          <p:nvPr/>
        </p:nvSpPr>
        <p:spPr bwMode="auto">
          <a:xfrm>
            <a:off x="7742039" y="607219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7778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1" y="1309316"/>
            <a:ext cx="6893719" cy="532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36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1143000" y="794742"/>
            <a:ext cx="7072313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March 2013: First events</a:t>
            </a:r>
          </a:p>
        </p:txBody>
      </p:sp>
      <p:grpSp>
        <p:nvGrpSpPr>
          <p:cNvPr id="28791" name="Group 119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8686" name="Group 14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8674" name="Line 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5" name="Line 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6" name="Line 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7" name="Line 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79" name="Line 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0" name="Line 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1" name="Line 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2" name="Line 1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3" name="Line 1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4" name="Line 1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5" name="Line 1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699" name="Group 27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8687" name="Line 1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8" name="Line 1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89" name="Line 1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0" name="Line 1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1" name="Line 1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2" name="Line 2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3" name="Line 2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4" name="Line 2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5" name="Line 2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6" name="Line 2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7" name="Line 2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698" name="Line 2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12" name="Group 40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8700" name="Line 2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1" name="Line 2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2" name="Line 3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3" name="Line 3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4" name="Line 3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5" name="Line 3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6" name="Line 3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7" name="Line 3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8" name="Line 3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09" name="Line 3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0" name="Line 3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1" name="Line 3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25" name="Group 53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8713" name="Line 4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4" name="Line 42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5" name="Line 43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6" name="Line 44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7" name="Line 45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8" name="Line 46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19" name="Line 47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0" name="Line 48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1" name="Line 49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2" name="Line 50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3" name="Line 51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4" name="Line 52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38" name="Group 66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8726" name="Line 5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7" name="Line 5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8" name="Line 5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29" name="Line 5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30" name="Line 5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31" name="Line 5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32" name="Line 6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33" name="Line 6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34" name="Line 6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35" name="Line 6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36" name="Line 6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37" name="Line 6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51" name="Group 79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8739" name="Line 6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0" name="Line 6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1" name="Line 6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2" name="Line 7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3" name="Line 7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4" name="Line 7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5" name="Line 7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6" name="Line 7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7" name="Line 7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8" name="Line 7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49" name="Line 7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50" name="Line 7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64" name="Group 92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8752" name="Line 8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53" name="Line 81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54" name="Line 82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55" name="Line 83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56" name="Line 84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57" name="Line 85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58" name="Line 86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59" name="Line 87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60" name="Line 88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61" name="Line 89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62" name="Line 90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63" name="Line 91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77" name="Group 105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8765" name="Line 9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66" name="Line 9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67" name="Line 9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68" name="Line 9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69" name="Line 9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70" name="Line 9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71" name="Line 9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72" name="Line 10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73" name="Line 10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74" name="Line 10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75" name="Line 10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76" name="Line 10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8790" name="Group 118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8778" name="Line 10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79" name="Line 10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0" name="Line 10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1" name="Line 10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2" name="Line 11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3" name="Line 11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4" name="Line 11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5" name="Line 11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6" name="Line 11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7" name="Line 11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8" name="Line 11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789" name="Line 11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8792" name="Rectangle 120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8793" name="Rectangle 121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8794" name="Rectangle 122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8795" name="Rectangle 123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8796" name="Rectangle 124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8797" name="Rectangle 125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8798" name="Rectangle 126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8799" name="Rectangle 127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8800" name="Rectangle 128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8801" name="AutoShape 129"/>
          <p:cNvSpPr>
            <a:spLocks/>
          </p:cNvSpPr>
          <p:nvPr/>
        </p:nvSpPr>
        <p:spPr bwMode="auto">
          <a:xfrm>
            <a:off x="8206383" y="607219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8802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0" y="1311548"/>
            <a:ext cx="6822281" cy="545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24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1143000" y="794742"/>
            <a:ext cx="7072313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June 2013: First kiloton complete</a:t>
            </a:r>
          </a:p>
        </p:txBody>
      </p:sp>
      <p:grpSp>
        <p:nvGrpSpPr>
          <p:cNvPr id="29815" name="Group 119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9710" name="Group 14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9698" name="Line 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699" name="Line 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0" name="Line 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1" name="Line 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2" name="Line 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3" name="Line 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4" name="Line 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5" name="Line 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6" name="Line 1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7" name="Line 1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8" name="Line 1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09" name="Line 1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9723" name="Group 27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9711" name="Line 1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12" name="Line 1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13" name="Line 1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14" name="Line 1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15" name="Line 1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16" name="Line 2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17" name="Line 2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18" name="Line 2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19" name="Line 2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20" name="Line 2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21" name="Line 2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22" name="Line 2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9736" name="Group 40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9724" name="Line 2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25" name="Line 2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26" name="Line 3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27" name="Line 3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28" name="Line 3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29" name="Line 3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30" name="Line 3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31" name="Line 3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32" name="Line 3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33" name="Line 3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34" name="Line 3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35" name="Line 3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9749" name="Group 53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9737" name="Line 4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38" name="Line 42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39" name="Line 43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40" name="Line 44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41" name="Line 45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42" name="Line 46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43" name="Line 47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44" name="Line 48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45" name="Line 49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46" name="Line 50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47" name="Line 51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48" name="Line 52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9762" name="Group 66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9750" name="Line 5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51" name="Line 5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52" name="Line 5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53" name="Line 5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54" name="Line 5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55" name="Line 5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56" name="Line 6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57" name="Line 6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58" name="Line 6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59" name="Line 6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60" name="Line 6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61" name="Line 6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9775" name="Group 79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9763" name="Line 6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64" name="Line 6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65" name="Line 6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66" name="Line 7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67" name="Line 7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68" name="Line 7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69" name="Line 7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70" name="Line 7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71" name="Line 7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72" name="Line 7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73" name="Line 7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74" name="Line 7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9788" name="Group 92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9776" name="Line 8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77" name="Line 81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78" name="Line 82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79" name="Line 83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80" name="Line 84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81" name="Line 85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82" name="Line 86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83" name="Line 87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84" name="Line 88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85" name="Line 89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86" name="Line 90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87" name="Line 91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9801" name="Group 105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9789" name="Line 9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0" name="Line 9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1" name="Line 9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2" name="Line 9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3" name="Line 9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4" name="Line 9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5" name="Line 9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6" name="Line 10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7" name="Line 10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8" name="Line 10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799" name="Line 10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00" name="Line 10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9814" name="Group 118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9802" name="Line 10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03" name="Line 10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04" name="Line 10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05" name="Line 10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06" name="Line 11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07" name="Line 11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08" name="Line 11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09" name="Line 11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10" name="Line 11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11" name="Line 11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12" name="Line 11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813" name="Line 11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9816" name="Rectangle 120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9817" name="Rectangle 121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9818" name="Rectangle 122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9819" name="Rectangle 123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9820" name="Rectangle 124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9821" name="Rectangle 125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9822" name="Rectangle 126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9823" name="Rectangle 127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9824" name="Rectangle 128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9825" name="AutoShape 129"/>
          <p:cNvSpPr>
            <a:spLocks/>
          </p:cNvSpPr>
          <p:nvPr/>
        </p:nvSpPr>
        <p:spPr bwMode="auto">
          <a:xfrm>
            <a:off x="8483203" y="607219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9826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7" y="1321594"/>
            <a:ext cx="7790036" cy="520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66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255" y="600616"/>
            <a:ext cx="3856320" cy="29422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75370" y="1100830"/>
            <a:ext cx="1288800" cy="134510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/>
          <a:srcRect l="54272" t="12755" r="9811" b="43713"/>
          <a:stretch>
            <a:fillRect/>
          </a:stretch>
        </p:blipFill>
        <p:spPr bwMode="auto">
          <a:xfrm>
            <a:off x="2602255" y="1398942"/>
            <a:ext cx="1385280" cy="1281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888255" y="652440"/>
            <a:ext cx="387362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New experiments on the BNB</a:t>
            </a:r>
          </a:p>
          <a:p>
            <a:pPr algn="ctr"/>
            <a:r>
              <a:rPr lang="en-US" sz="4000" dirty="0" err="1" smtClean="0"/>
              <a:t>SciBooNE</a:t>
            </a:r>
            <a:endParaRPr lang="en-US" sz="4000" dirty="0" smtClean="0"/>
          </a:p>
          <a:p>
            <a:endParaRPr lang="en-US" dirty="0"/>
          </a:p>
        </p:txBody>
      </p:sp>
      <p:pic>
        <p:nvPicPr>
          <p:cNvPr id="14" name="Picture 13" descr="00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616" y="1769063"/>
            <a:ext cx="3395266" cy="2546449"/>
          </a:xfrm>
          <a:prstGeom prst="rect">
            <a:avLst/>
          </a:prstGeom>
        </p:spPr>
      </p:pic>
      <p:pic>
        <p:nvPicPr>
          <p:cNvPr id="17" name="Picture 16" descr="SciBooNE-SciBar-instal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6" y="4106443"/>
            <a:ext cx="3500252" cy="2333501"/>
          </a:xfrm>
          <a:prstGeom prst="rect">
            <a:avLst/>
          </a:prstGeom>
        </p:spPr>
      </p:pic>
      <p:pic>
        <p:nvPicPr>
          <p:cNvPr id="18" name="Picture 17" descr="P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75" y="3887982"/>
            <a:ext cx="1799466" cy="26991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6255" y="45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Low energy excess results from </a:t>
            </a:r>
            <a:r>
              <a:rPr lang="en-US" sz="2400" dirty="0" err="1" smtClean="0"/>
              <a:t>MiniBooNE</a:t>
            </a:r>
            <a:endParaRPr lang="en-US" sz="2400" dirty="0" smtClean="0"/>
          </a:p>
          <a:p>
            <a:pPr algn="ctr"/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20" name="Picture 19" descr="SCI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12" y="4619408"/>
            <a:ext cx="2732512" cy="18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5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49931"/>
            <a:ext cx="3634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Stage 1 approval 2008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CD-0: 2009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Construction begins 2011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taking 2014</a:t>
            </a:r>
            <a:endParaRPr lang="en-US" sz="2400" dirty="0"/>
          </a:p>
        </p:txBody>
      </p:sp>
      <p:pic>
        <p:nvPicPr>
          <p:cNvPr id="7" name="Picture 1" descr="cryoBlurr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0623" y="3613476"/>
            <a:ext cx="3959320" cy="296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icroboone-tpc-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8" y="3613476"/>
            <a:ext cx="4221632" cy="28263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66567" y="655158"/>
            <a:ext cx="2021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MicroBooNE</a:t>
            </a:r>
            <a:endParaRPr lang="en-US" sz="2800" dirty="0"/>
          </a:p>
        </p:txBody>
      </p:sp>
      <p:pic>
        <p:nvPicPr>
          <p:cNvPr id="12" name="Picture 11" descr="ubonete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60" y="331969"/>
            <a:ext cx="4565513" cy="303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5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09" y="579028"/>
            <a:ext cx="4117035" cy="2917839"/>
          </a:xfrm>
        </p:spPr>
        <p:txBody>
          <a:bodyPr>
            <a:noAutofit/>
          </a:bodyPr>
          <a:lstStyle/>
          <a:p>
            <a:r>
              <a:rPr lang="en-US" sz="3200" dirty="0" smtClean="0"/>
              <a:t>Liquid Argon Test Facility – </a:t>
            </a:r>
            <a:r>
              <a:rPr lang="en-US" sz="3200" dirty="0" err="1" smtClean="0"/>
              <a:t>GroundBreaking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2012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Picture 4" descr="uboone_groundbrea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54" y="440278"/>
            <a:ext cx="4845457" cy="3222229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587" y="3924959"/>
            <a:ext cx="4117035" cy="244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13-0136-02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02" y="3830138"/>
            <a:ext cx="3809628" cy="25381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2543" y="4001241"/>
            <a:ext cx="170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Artist Rendering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0983" y="3871295"/>
            <a:ext cx="111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4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ground!</a:t>
            </a:r>
            <a:endParaRPr lang="en-US" dirty="0"/>
          </a:p>
        </p:txBody>
      </p:sp>
      <p:pic>
        <p:nvPicPr>
          <p:cNvPr id="4" name="Picture 3" descr="nu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4"/>
          <a:stretch/>
        </p:blipFill>
        <p:spPr>
          <a:xfrm>
            <a:off x="762000" y="2361281"/>
            <a:ext cx="7620000" cy="28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9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5928" y="161300"/>
            <a:ext cx="76709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Liquid Argon TPC R&amp;D</a:t>
            </a:r>
          </a:p>
        </p:txBody>
      </p:sp>
      <p:pic>
        <p:nvPicPr>
          <p:cNvPr id="6" name="Picture 5" descr="ArgoNeuT_Even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36" y="1073301"/>
            <a:ext cx="3121188" cy="2476943"/>
          </a:xfrm>
          <a:prstGeom prst="rect">
            <a:avLst/>
          </a:prstGeom>
        </p:spPr>
      </p:pic>
      <p:pic>
        <p:nvPicPr>
          <p:cNvPr id="7" name="Picture 6" descr="ArgoNeuTgoingundergroun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8"/>
          <a:stretch/>
        </p:blipFill>
        <p:spPr>
          <a:xfrm>
            <a:off x="455928" y="1148208"/>
            <a:ext cx="1964460" cy="22181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840" y="3575886"/>
            <a:ext cx="2226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ArgoNeuT</a:t>
            </a:r>
            <a:r>
              <a:rPr lang="en-US" dirty="0"/>
              <a:t> </a:t>
            </a:r>
            <a:r>
              <a:rPr lang="en-US" dirty="0" smtClean="0"/>
              <a:t>(T962)</a:t>
            </a:r>
          </a:p>
          <a:p>
            <a:pPr algn="ctr"/>
            <a:r>
              <a:rPr lang="en-US" dirty="0" smtClean="0"/>
              <a:t>going underground</a:t>
            </a:r>
          </a:p>
          <a:p>
            <a:pPr algn="ctr"/>
            <a:r>
              <a:rPr lang="en-US" dirty="0" smtClean="0"/>
              <a:t>2009</a:t>
            </a:r>
            <a:endParaRPr lang="en-US" dirty="0"/>
          </a:p>
        </p:txBody>
      </p:sp>
      <p:pic>
        <p:nvPicPr>
          <p:cNvPr id="10" name="Picture 9" descr="Fermilab_Holidaycard_2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80" y="1899535"/>
            <a:ext cx="3147314" cy="4071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5747" y="1305862"/>
            <a:ext cx="2283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Holiday card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38368" y="3554022"/>
            <a:ext cx="2369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 taking, 2009-2010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Neutrino cross section </a:t>
            </a:r>
          </a:p>
          <a:p>
            <a:pPr algn="ctr"/>
            <a:r>
              <a:rPr lang="en-US" dirty="0" smtClean="0"/>
              <a:t>measurement, 2012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/>
          <a:srcRect b="57824"/>
          <a:stretch/>
        </p:blipFill>
        <p:spPr bwMode="auto">
          <a:xfrm>
            <a:off x="6338368" y="4754351"/>
            <a:ext cx="2316336" cy="175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article05_image0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9" y="4736459"/>
            <a:ext cx="2258787" cy="15390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33722" y="746076"/>
            <a:ext cx="232106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	</a:t>
            </a:r>
            <a:r>
              <a:rPr lang="en-US" sz="3200" dirty="0" err="1" smtClean="0"/>
              <a:t>ArgoNeuT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1051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PD.jpg"/>
          <p:cNvPicPr>
            <a:picLocks noChangeAspect="1"/>
          </p:cNvPicPr>
          <p:nvPr/>
        </p:nvPicPr>
        <p:blipFill rotWithShape="1">
          <a:blip r:embed="rId2"/>
          <a:srcRect b="25482"/>
          <a:stretch/>
        </p:blipFill>
        <p:spPr>
          <a:xfrm>
            <a:off x="2481537" y="854727"/>
            <a:ext cx="4404522" cy="2443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193" y="854727"/>
            <a:ext cx="210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Materials Test Stand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6438" y="166928"/>
            <a:ext cx="31388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Liquid Argon R&amp;D </a:t>
            </a:r>
            <a:endParaRPr lang="en-US" sz="3200" dirty="0"/>
          </a:p>
        </p:txBody>
      </p:sp>
      <p:pic>
        <p:nvPicPr>
          <p:cNvPr id="8" name="Picture 7" descr="laser2_uboo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3" y="5379957"/>
            <a:ext cx="1841631" cy="12871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2000863" y="5518458"/>
            <a:ext cx="1478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MicroBooNE</a:t>
            </a:r>
            <a:r>
              <a:rPr lang="en-US" sz="1600" dirty="0" smtClean="0"/>
              <a:t> Laser calibration</a:t>
            </a:r>
            <a:endParaRPr lang="en-US" sz="1600" dirty="0"/>
          </a:p>
        </p:txBody>
      </p:sp>
      <p:pic>
        <p:nvPicPr>
          <p:cNvPr id="17" name="Picture 16" descr="ligh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4" y="698040"/>
            <a:ext cx="1753072" cy="26296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10082" y="21059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collection in </a:t>
            </a:r>
            <a:r>
              <a:rPr lang="en-US" dirty="0" err="1" smtClean="0"/>
              <a:t>uB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7526308" y="4435998"/>
            <a:ext cx="18261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LArIAT</a:t>
            </a:r>
            <a:endParaRPr lang="en-US" sz="4800" dirty="0" smtClean="0"/>
          </a:p>
          <a:p>
            <a:endParaRPr lang="en-US" dirty="0"/>
          </a:p>
        </p:txBody>
      </p:sp>
      <p:pic>
        <p:nvPicPr>
          <p:cNvPr id="20" name="Picture 19" descr="Screen shot 2013-06-12 at 1.49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82" y="3564064"/>
            <a:ext cx="4239498" cy="3060388"/>
          </a:xfrm>
          <a:prstGeom prst="rect">
            <a:avLst/>
          </a:prstGeom>
        </p:spPr>
      </p:pic>
      <p:pic>
        <p:nvPicPr>
          <p:cNvPr id="21" name="Picture 20" descr="PierM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1" y="1295611"/>
            <a:ext cx="2328454" cy="34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0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wo-site-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40" y="976730"/>
            <a:ext cx="5576378" cy="23137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4404" y="288782"/>
            <a:ext cx="85995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Long Baseline Neutrino Experiment -- LBNE</a:t>
            </a:r>
          </a:p>
          <a:p>
            <a:pPr algn="ctr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1191" y="1342545"/>
            <a:ext cx="25866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FNAL/BNL LBL study 2005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LBNE CD-0 2010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LBNE CD-1 2012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 descr="lbne-plo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1" y="3354841"/>
            <a:ext cx="3693649" cy="3503159"/>
          </a:xfrm>
          <a:prstGeom prst="rect">
            <a:avLst/>
          </a:prstGeom>
        </p:spPr>
      </p:pic>
      <p:pic>
        <p:nvPicPr>
          <p:cNvPr id="4" name="Picture 3" descr="lar-fd-conf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34" y="3725759"/>
            <a:ext cx="4519430" cy="25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4" y="2024502"/>
            <a:ext cx="2925147" cy="4398690"/>
          </a:xfrm>
          <a:prstGeom prst="rect">
            <a:avLst/>
          </a:prstGeom>
        </p:spPr>
      </p:pic>
      <p:pic>
        <p:nvPicPr>
          <p:cNvPr id="6" name="Picture 5" descr="LBNEcoll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73" y="310129"/>
            <a:ext cx="5146333" cy="3428745"/>
          </a:xfrm>
          <a:prstGeom prst="rect">
            <a:avLst/>
          </a:prstGeom>
        </p:spPr>
      </p:pic>
      <p:pic>
        <p:nvPicPr>
          <p:cNvPr id="7" name="Picture 6" descr="LBNEmembra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55" y="3959734"/>
            <a:ext cx="4104039" cy="273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6562" y="310129"/>
            <a:ext cx="31494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Design and development en route to LBNE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047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uonCampusRender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6558" r="39808" b="10334"/>
          <a:stretch/>
        </p:blipFill>
        <p:spPr>
          <a:xfrm>
            <a:off x="1663358" y="1523150"/>
            <a:ext cx="5870940" cy="48876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6692" y="425390"/>
            <a:ext cx="59144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Muon</a:t>
            </a:r>
            <a:r>
              <a:rPr lang="en-US" sz="3200" dirty="0" smtClean="0"/>
              <a:t> Campus:  g-2 and mu2e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183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32756" y="93741"/>
            <a:ext cx="8229600" cy="71669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g-2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320" y="863680"/>
            <a:ext cx="4902382" cy="566441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January </a:t>
            </a:r>
            <a:r>
              <a:rPr lang="en-US" sz="2400" dirty="0" smtClean="0"/>
              <a:t>2011:  Stage 1a approval </a:t>
            </a:r>
            <a:r>
              <a:rPr lang="en-US" sz="2400" dirty="0" smtClean="0"/>
              <a:t>granted</a:t>
            </a: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September </a:t>
            </a:r>
            <a:r>
              <a:rPr lang="en-US" sz="2400" dirty="0" smtClean="0"/>
              <a:t>2012:  CD0 </a:t>
            </a:r>
            <a:r>
              <a:rPr lang="en-US" sz="2400" dirty="0" smtClean="0"/>
              <a:t>granted</a:t>
            </a: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May 8, 2013:  </a:t>
            </a:r>
            <a:r>
              <a:rPr lang="en-US" sz="2400" dirty="0" err="1" smtClean="0"/>
              <a:t>Muon</a:t>
            </a:r>
            <a:r>
              <a:rPr lang="en-US" sz="2400" dirty="0" smtClean="0"/>
              <a:t> Campus </a:t>
            </a:r>
            <a:r>
              <a:rPr lang="en-US" sz="2400" dirty="0" smtClean="0"/>
              <a:t>groundbreaking</a:t>
            </a: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June </a:t>
            </a:r>
            <a:r>
              <a:rPr lang="en-US" sz="2400" dirty="0" smtClean="0"/>
              <a:t>16, 2013:  storage ring magnet </a:t>
            </a:r>
            <a:r>
              <a:rPr lang="en-US" sz="2400" dirty="0" smtClean="0"/>
              <a:t>leaves BNL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160" y="4152954"/>
            <a:ext cx="3819367" cy="2249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9" y="3613302"/>
            <a:ext cx="3894508" cy="2914796"/>
          </a:xfrm>
          <a:prstGeom prst="rect">
            <a:avLst/>
          </a:prstGeom>
        </p:spPr>
      </p:pic>
      <p:pic>
        <p:nvPicPr>
          <p:cNvPr id="6" name="Picture 5" descr="muong-2bld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51" y="323564"/>
            <a:ext cx="2730122" cy="36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3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2eForBonn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81000"/>
            <a:ext cx="628497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8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ject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00" y="1445784"/>
            <a:ext cx="6470147" cy="4827724"/>
          </a:xfrm>
          <a:prstGeom prst="rect">
            <a:avLst/>
          </a:prstGeom>
        </p:spPr>
      </p:pic>
      <p:pic>
        <p:nvPicPr>
          <p:cNvPr id="10" name="Picture 9" descr="PXdes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2" y="362216"/>
            <a:ext cx="3040548" cy="22804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5054" y="469548"/>
            <a:ext cx="3231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Beyond:  Project X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798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BooNEgroundbrea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44" y="752878"/>
            <a:ext cx="7604878" cy="5066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9240" y="1085868"/>
            <a:ext cx="38283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Times"/>
                <a:cs typeface="Times"/>
              </a:rPr>
              <a:t>Many Thanks to Pier for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Times"/>
                <a:cs typeface="Times"/>
              </a:rPr>
              <a:t>Breaking  (a lot of!)  </a:t>
            </a: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Times"/>
                <a:cs typeface="Times"/>
              </a:rPr>
              <a:t>N</a:t>
            </a:r>
            <a:r>
              <a:rPr lang="en-US" sz="2400" b="1" dirty="0" smtClean="0">
                <a:solidFill>
                  <a:srgbClr val="FFFFFF"/>
                </a:solidFill>
                <a:latin typeface="Times"/>
                <a:cs typeface="Times"/>
              </a:rPr>
              <a:t>ew </a:t>
            </a:r>
            <a:r>
              <a:rPr lang="en-US" sz="2400" b="1" dirty="0">
                <a:solidFill>
                  <a:srgbClr val="FFFFFF"/>
                </a:solidFill>
                <a:latin typeface="Times"/>
                <a:cs typeface="Times"/>
              </a:rPr>
              <a:t>G</a:t>
            </a:r>
            <a:r>
              <a:rPr lang="en-US" sz="2400" b="1" dirty="0" smtClean="0">
                <a:solidFill>
                  <a:srgbClr val="FFFFFF"/>
                </a:solidFill>
                <a:latin typeface="Times"/>
                <a:cs typeface="Times"/>
              </a:rPr>
              <a:t>round!</a:t>
            </a:r>
            <a:endParaRPr lang="en-US" sz="2400" b="1" dirty="0">
              <a:solidFill>
                <a:srgbClr val="FFFF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9704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514" y="836676"/>
            <a:ext cx="5379497" cy="881028"/>
          </a:xfrm>
        </p:spPr>
        <p:txBody>
          <a:bodyPr>
            <a:noAutofit/>
          </a:bodyPr>
          <a:lstStyle/>
          <a:p>
            <a:r>
              <a:rPr lang="en-US" sz="3600" dirty="0" smtClean="0"/>
              <a:t>Welcome </a:t>
            </a:r>
            <a:r>
              <a:rPr lang="en-US" sz="3600" dirty="0" smtClean="0"/>
              <a:t>to the Precision World of Neutrino Oscillations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4397" y="2288752"/>
            <a:ext cx="4358917" cy="325331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MINOs</a:t>
            </a:r>
            <a:r>
              <a:rPr lang="en-US" sz="2800" dirty="0" smtClean="0"/>
              <a:t> </a:t>
            </a:r>
            <a:r>
              <a:rPr lang="en-US" sz="2800" dirty="0" smtClean="0"/>
              <a:t>defined the gold standard disappearance experiment with two identical detectors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CC611-0D54-084F-B9A4-FE555AFFBE8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9" name="Picture 8" descr="global_bestfit_spectra_fhc_neutrino_rat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279" y="2288752"/>
            <a:ext cx="3775955" cy="3090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69081" y="4002852"/>
            <a:ext cx="5934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800" dirty="0" smtClean="0">
                <a:latin typeface="Symbol"/>
              </a:rPr>
              <a:t>D</a:t>
            </a:r>
            <a:r>
              <a:rPr lang="en-US" sz="2800" dirty="0" smtClean="0"/>
              <a:t>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, </a:t>
            </a:r>
            <a:r>
              <a:rPr lang="en-US" sz="2800" dirty="0" smtClean="0">
                <a:latin typeface="Symbol"/>
              </a:rPr>
              <a:t>D</a:t>
            </a:r>
            <a:r>
              <a:rPr lang="en-US" sz="2800" dirty="0" smtClean="0"/>
              <a:t>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, </a:t>
            </a:r>
            <a:r>
              <a:rPr lang="en-US" sz="2800" dirty="0" smtClean="0">
                <a:latin typeface="Symbol"/>
              </a:rPr>
              <a:t>q</a:t>
            </a:r>
            <a:r>
              <a:rPr lang="en-US" sz="2800" baseline="-25000" dirty="0" smtClean="0"/>
              <a:t>13</a:t>
            </a:r>
            <a:r>
              <a:rPr lang="en-US" sz="2800" dirty="0" smtClean="0"/>
              <a:t>, sin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2</a:t>
            </a:r>
            <a:r>
              <a:rPr lang="en-US" sz="2800" dirty="0" smtClean="0">
                <a:latin typeface="Symbol"/>
              </a:rPr>
              <a:t>q</a:t>
            </a:r>
            <a:r>
              <a:rPr lang="en-US" sz="2800" baseline="-25000" dirty="0" smtClean="0"/>
              <a:t>23</a:t>
            </a:r>
            <a:r>
              <a:rPr lang="en-US" sz="2800" dirty="0" smtClean="0"/>
              <a:t>, sin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2</a:t>
            </a:r>
            <a:r>
              <a:rPr lang="en-US" sz="2800" dirty="0" smtClean="0">
                <a:latin typeface="Symbol"/>
              </a:rPr>
              <a:t>q</a:t>
            </a:r>
            <a:r>
              <a:rPr lang="en-US" sz="2800" baseline="-25000" dirty="0" smtClean="0"/>
              <a:t>23</a:t>
            </a:r>
            <a:r>
              <a:rPr lang="en-US" sz="2800" dirty="0" smtClean="0"/>
              <a:t>(beam+ atmospheric) </a:t>
            </a: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474239" y="5631509"/>
            <a:ext cx="4765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MINOs 	-&gt; 	MINOs +</a:t>
            </a:r>
            <a:endParaRPr lang="en-US" sz="4000" dirty="0"/>
          </a:p>
        </p:txBody>
      </p:sp>
      <p:pic>
        <p:nvPicPr>
          <p:cNvPr id="10" name="Picture 9" descr="Intensity-frontier-close-l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1"/>
          <a:stretch/>
        </p:blipFill>
        <p:spPr>
          <a:xfrm>
            <a:off x="7303240" y="-6"/>
            <a:ext cx="1840765" cy="157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forJenny_contours_oldSupe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908" y="3323620"/>
            <a:ext cx="4240707" cy="348517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200000">
            <a:off x="63853" y="4709704"/>
            <a:ext cx="2163636" cy="2125893"/>
            <a:chOff x="-397380" y="-224125"/>
            <a:chExt cx="4723275" cy="4819529"/>
          </a:xfrm>
        </p:grpSpPr>
        <p:sp>
          <p:nvSpPr>
            <p:cNvPr id="5" name="Oval 4"/>
            <p:cNvSpPr/>
            <p:nvPr/>
          </p:nvSpPr>
          <p:spPr>
            <a:xfrm>
              <a:off x="-84377" y="2237232"/>
              <a:ext cx="852207" cy="787683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40484" y="3716875"/>
              <a:ext cx="324877" cy="338648"/>
            </a:xfrm>
            <a:prstGeom prst="ellipse">
              <a:avLst/>
            </a:prstGeom>
            <a:gradFill flip="none" rotWithShape="1">
              <a:gsLst>
                <a:gs pos="32000">
                  <a:schemeClr val="accent4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2923" y="695746"/>
              <a:ext cx="1594654" cy="1479593"/>
            </a:xfrm>
            <a:prstGeom prst="ellipse">
              <a:avLst/>
            </a:prstGeom>
            <a:gradFill flip="none" rotWithShape="1">
              <a:gsLst>
                <a:gs pos="32000">
                  <a:schemeClr val="accent4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861209" y="173963"/>
              <a:ext cx="1115161" cy="1136678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-223055" y="796246"/>
              <a:ext cx="1594654" cy="1479593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-397380" y="-224125"/>
              <a:ext cx="1685991" cy="1643585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009002" y="-27487"/>
              <a:ext cx="1120530" cy="1176658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28812" y="4102312"/>
              <a:ext cx="283226" cy="303064"/>
            </a:xfrm>
            <a:prstGeom prst="ellipse">
              <a:avLst/>
            </a:prstGeom>
            <a:gradFill flip="none" rotWithShape="1">
              <a:gsLst>
                <a:gs pos="25000">
                  <a:schemeClr val="accent3">
                    <a:lumMod val="75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45364" y="4405376"/>
              <a:ext cx="197668" cy="190028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203216" y="546412"/>
              <a:ext cx="438875" cy="453199"/>
            </a:xfrm>
            <a:prstGeom prst="ellipse">
              <a:avLst/>
            </a:prstGeom>
            <a:gradFill flip="none" rotWithShape="1">
              <a:gsLst>
                <a:gs pos="32000">
                  <a:schemeClr val="accent4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642091" y="282649"/>
              <a:ext cx="376291" cy="379852"/>
            </a:xfrm>
            <a:prstGeom prst="ellipse">
              <a:avLst/>
            </a:prstGeom>
            <a:gradFill flip="none" rotWithShape="1">
              <a:gsLst>
                <a:gs pos="25000">
                  <a:schemeClr val="accent3">
                    <a:lumMod val="75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850260" y="537849"/>
              <a:ext cx="253794" cy="249834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700250" y="590713"/>
              <a:ext cx="761986" cy="719928"/>
            </a:xfrm>
            <a:prstGeom prst="ellipse">
              <a:avLst/>
            </a:prstGeom>
            <a:gradFill flip="none" rotWithShape="1">
              <a:gsLst>
                <a:gs pos="25000">
                  <a:schemeClr val="accent3">
                    <a:lumMod val="75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811334" y="904706"/>
              <a:ext cx="897475" cy="883143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97577" y="0"/>
              <a:ext cx="886182" cy="898380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145279" y="124917"/>
              <a:ext cx="180616" cy="196736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390609" y="1915758"/>
              <a:ext cx="980990" cy="1020481"/>
            </a:xfrm>
            <a:prstGeom prst="ellipse">
              <a:avLst/>
            </a:prstGeom>
            <a:gradFill flip="none" rotWithShape="1">
              <a:gsLst>
                <a:gs pos="25000">
                  <a:schemeClr val="accent3">
                    <a:lumMod val="75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971166" y="2618033"/>
              <a:ext cx="634889" cy="636412"/>
            </a:xfrm>
            <a:prstGeom prst="ellipse">
              <a:avLst/>
            </a:prstGeom>
            <a:gradFill flip="none" rotWithShape="1">
              <a:gsLst>
                <a:gs pos="32000">
                  <a:schemeClr val="accent4">
                    <a:lumMod val="75000"/>
                    <a:alpha val="76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55476" y="2800112"/>
              <a:ext cx="726807" cy="711184"/>
            </a:xfrm>
            <a:prstGeom prst="ellipse">
              <a:avLst/>
            </a:prstGeom>
            <a:gradFill flip="none" rotWithShape="1">
              <a:gsLst>
                <a:gs pos="77000">
                  <a:schemeClr val="accent4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44133" y="2826147"/>
              <a:ext cx="687998" cy="685149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32131" y="3398638"/>
              <a:ext cx="402575" cy="419294"/>
            </a:xfrm>
            <a:prstGeom prst="ellipse">
              <a:avLst/>
            </a:prstGeom>
            <a:gradFill flip="none" rotWithShape="1">
              <a:gsLst>
                <a:gs pos="24000">
                  <a:schemeClr val="accent3">
                    <a:lumMod val="60000"/>
                    <a:lumOff val="40000"/>
                    <a:alpha val="77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119846" y="2800400"/>
            <a:ext cx="357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q</a:t>
            </a:r>
            <a:r>
              <a:rPr lang="en-US" sz="2800" baseline="-25000" dirty="0" smtClean="0"/>
              <a:t>23</a:t>
            </a:r>
            <a:r>
              <a:rPr lang="en-US" sz="2800" dirty="0" smtClean="0"/>
              <a:t> NON MAXIMAL??</a:t>
            </a:r>
            <a:endParaRPr lang="en-US" sz="2800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FED2-525B-F445-9D67-E8FBB2251CA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817234" y="5528348"/>
            <a:ext cx="108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 flavor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4" name="Picture 33" descr="prot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03" y="267168"/>
            <a:ext cx="5237097" cy="253323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769908" y="414613"/>
            <a:ext cx="357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pple Symbols"/>
                <a:cs typeface="Apple Symbols"/>
              </a:rPr>
              <a:t>Best </a:t>
            </a:r>
            <a:r>
              <a:rPr lang="en-US" sz="2800" dirty="0" err="1" smtClean="0">
                <a:latin typeface="Symbol" charset="2"/>
                <a:cs typeface="Symbol" charset="2"/>
              </a:rPr>
              <a:t>n</a:t>
            </a:r>
            <a:r>
              <a:rPr lang="en-US" sz="2800" dirty="0" smtClean="0">
                <a:latin typeface="Apple Symbols"/>
                <a:cs typeface="Apple Symbols"/>
              </a:rPr>
              <a:t> beam in the world</a:t>
            </a:r>
            <a:endParaRPr lang="en-US" sz="2800" dirty="0">
              <a:latin typeface="Apple Symbols"/>
              <a:cs typeface="Apple Symbols"/>
            </a:endParaRPr>
          </a:p>
        </p:txBody>
      </p:sp>
      <p:pic>
        <p:nvPicPr>
          <p:cNvPr id="37" name="Picture 36" descr="nue2012.tiff"/>
          <p:cNvPicPr>
            <a:picLocks noChangeAspect="1"/>
          </p:cNvPicPr>
          <p:nvPr/>
        </p:nvPicPr>
        <p:blipFill>
          <a:blip r:embed="rId4"/>
          <a:srcRect l="3100"/>
          <a:stretch>
            <a:fillRect/>
          </a:stretch>
        </p:blipFill>
        <p:spPr>
          <a:xfrm>
            <a:off x="884911" y="1610114"/>
            <a:ext cx="2790543" cy="392787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39427" y="1015366"/>
            <a:ext cx="303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(NH,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/>
              <a:t>CP</a:t>
            </a:r>
            <a:r>
              <a:rPr lang="en-US" dirty="0" smtClean="0"/>
              <a:t>=0) 0.051</a:t>
            </a:r>
            <a:r>
              <a:rPr lang="en-US" b="1" baseline="30000" dirty="0" smtClean="0">
                <a:solidFill>
                  <a:srgbClr val="0000FF"/>
                </a:solidFill>
              </a:rPr>
              <a:t>+0.038</a:t>
            </a:r>
            <a:r>
              <a:rPr lang="en-US" b="1" baseline="-25000" dirty="0" smtClean="0">
                <a:solidFill>
                  <a:srgbClr val="0000FF"/>
                </a:solidFill>
              </a:rPr>
              <a:t>-0.030                                         </a:t>
            </a:r>
            <a:r>
              <a:rPr lang="en-US" b="1" baseline="-25000" dirty="0" smtClean="0">
                <a:solidFill>
                  <a:srgbClr val="0000FF"/>
                </a:solidFill>
              </a:rPr>
              <a:t>  </a:t>
            </a:r>
            <a:endParaRPr lang="en-US" b="1" baseline="-25000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141127" y="189466"/>
            <a:ext cx="2897697" cy="67622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  <a:cs typeface="Apple Symbols"/>
              </a:rPr>
              <a:t>sin</a:t>
            </a:r>
            <a:r>
              <a:rPr lang="en-US" baseline="30000" dirty="0" smtClean="0">
                <a:solidFill>
                  <a:srgbClr val="000090"/>
                </a:solidFill>
                <a:cs typeface="Apple Symbols"/>
              </a:rPr>
              <a:t>2</a:t>
            </a:r>
            <a:r>
              <a:rPr lang="en-US" dirty="0" smtClean="0">
                <a:solidFill>
                  <a:srgbClr val="000090"/>
                </a:solidFill>
                <a:cs typeface="Apple Symbols"/>
              </a:rPr>
              <a:t>2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US" baseline="-25000" dirty="0" smtClean="0">
                <a:solidFill>
                  <a:srgbClr val="000090"/>
                </a:solidFill>
              </a:rPr>
              <a:t>13</a:t>
            </a:r>
            <a:endParaRPr lang="en-US" baseline="-25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4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455" y="377964"/>
            <a:ext cx="3728680" cy="1649470"/>
          </a:xfrm>
        </p:spPr>
        <p:txBody>
          <a:bodyPr>
            <a:normAutofit/>
          </a:bodyPr>
          <a:lstStyle/>
          <a:p>
            <a:r>
              <a:rPr lang="en-US" dirty="0" err="1" smtClean="0"/>
              <a:t>MINERvA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/>
              <a:t>P</a:t>
            </a:r>
            <a:r>
              <a:rPr lang="en-US" sz="2700" dirty="0" smtClean="0"/>
              <a:t>recision neutrino cross section measurements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96" y="222471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June 2006:  </a:t>
            </a:r>
            <a:r>
              <a:rPr lang="en-US" sz="2400" dirty="0" smtClean="0"/>
              <a:t>DOE CD-0</a:t>
            </a:r>
            <a:endParaRPr lang="en-US" sz="2400" dirty="0"/>
          </a:p>
          <a:p>
            <a:r>
              <a:rPr lang="en-US" sz="2400" dirty="0" smtClean="0"/>
              <a:t>November </a:t>
            </a:r>
            <a:r>
              <a:rPr lang="en-US" sz="2400" dirty="0"/>
              <a:t>2009:  </a:t>
            </a:r>
            <a:r>
              <a:rPr lang="en-US" sz="2400" dirty="0" smtClean="0"/>
              <a:t>Data taking begins</a:t>
            </a:r>
            <a:endParaRPr lang="en-US" sz="2400" dirty="0"/>
          </a:p>
          <a:p>
            <a:r>
              <a:rPr lang="en-US" sz="2400" dirty="0" smtClean="0"/>
              <a:t>May </a:t>
            </a:r>
            <a:r>
              <a:rPr lang="en-US" sz="2400" dirty="0"/>
              <a:t>2013:  </a:t>
            </a:r>
            <a:r>
              <a:rPr lang="en-US" sz="2400" dirty="0" smtClean="0"/>
              <a:t>First physics papers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 descr="MINERv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96" y="377964"/>
            <a:ext cx="3221100" cy="2146058"/>
          </a:xfrm>
          <a:prstGeom prst="rect">
            <a:avLst/>
          </a:prstGeom>
        </p:spPr>
      </p:pic>
      <p:pic>
        <p:nvPicPr>
          <p:cNvPr id="5" name="Picture 4" descr="MINERvAtoNuM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6" y="3690371"/>
            <a:ext cx="3773856" cy="2511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654" y="6308856"/>
            <a:ext cx="263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MINERvA</a:t>
            </a:r>
            <a:r>
              <a:rPr lang="en-US" dirty="0" smtClean="0"/>
              <a:t> moving to </a:t>
            </a:r>
            <a:r>
              <a:rPr lang="en-US" dirty="0" err="1" smtClean="0"/>
              <a:t>NuMI</a:t>
            </a:r>
            <a:r>
              <a:rPr lang="en-US" dirty="0"/>
              <a:t> </a:t>
            </a:r>
          </a:p>
        </p:txBody>
      </p:sp>
      <p:pic>
        <p:nvPicPr>
          <p:cNvPr id="7" name="Picture 6" descr="MINERv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18" y="3726165"/>
            <a:ext cx="3937572" cy="261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ERv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2" y="286214"/>
            <a:ext cx="3559839" cy="5348659"/>
          </a:xfrm>
          <a:prstGeom prst="rect">
            <a:avLst/>
          </a:prstGeom>
        </p:spPr>
      </p:pic>
      <p:pic>
        <p:nvPicPr>
          <p:cNvPr id="3" name="Picture 2" descr="MINERv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81" y="286215"/>
            <a:ext cx="4014003" cy="5348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4684" y="5855864"/>
            <a:ext cx="6528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MINERvA</a:t>
            </a:r>
            <a:r>
              <a:rPr lang="en-US" sz="2400" dirty="0" smtClean="0"/>
              <a:t> planes under construction to last plane in place -- 2010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792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27" y="1384101"/>
            <a:ext cx="4126631" cy="5295305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/>
          <p:cNvSpPr>
            <a:spLocks/>
          </p:cNvSpPr>
          <p:nvPr/>
        </p:nvSpPr>
        <p:spPr bwMode="auto">
          <a:xfrm>
            <a:off x="1678781" y="741164"/>
            <a:ext cx="6304359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March 2005: NOvA Proposal</a:t>
            </a:r>
          </a:p>
        </p:txBody>
      </p:sp>
      <p:grpSp>
        <p:nvGrpSpPr>
          <p:cNvPr id="20600" name="Group 120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0495" name="Group 15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0483" name="Line 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85" name="Line 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88" name="Line 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91" name="Line 1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92" name="Line 1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508" name="Group 28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98" name="Line 1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0" name="Line 2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2" name="Line 2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3" name="Line 2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4" name="Line 2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5" name="Line 2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6" name="Line 2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07" name="Line 2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521" name="Group 41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0509" name="Line 29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0" name="Line 30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1" name="Line 31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2" name="Line 32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3" name="Line 33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4" name="Line 34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5" name="Line 35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6" name="Line 36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7" name="Line 37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8" name="Line 38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19" name="Line 39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20" name="Line 40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534" name="Group 54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0522" name="Line 4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23" name="Line 4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24" name="Line 4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25" name="Line 4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26" name="Line 4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27" name="Line 4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28" name="Line 4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29" name="Line 4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30" name="Line 5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31" name="Line 5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32" name="Line 5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33" name="Line 5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547" name="Group 67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0535" name="Line 5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36" name="Line 5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37" name="Line 5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38" name="Line 5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39" name="Line 5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40" name="Line 6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41" name="Line 6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42" name="Line 6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43" name="Line 6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44" name="Line 6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45" name="Line 6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46" name="Line 6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560" name="Group 80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0548" name="Line 6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49" name="Line 6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0" name="Line 7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1" name="Line 7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2" name="Line 7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3" name="Line 7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4" name="Line 7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5" name="Line 7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6" name="Line 7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7" name="Line 7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8" name="Line 7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59" name="Line 7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573" name="Group 93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0561" name="Line 8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62" name="Line 82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63" name="Line 83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64" name="Line 84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65" name="Line 85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66" name="Line 86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67" name="Line 87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68" name="Line 88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69" name="Line 89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70" name="Line 90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71" name="Line 91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72" name="Line 92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586" name="Group 106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0574" name="Line 9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75" name="Line 9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76" name="Line 9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77" name="Line 9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78" name="Line 9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79" name="Line 9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80" name="Line 10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81" name="Line 10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82" name="Line 10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83" name="Line 10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84" name="Line 10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85" name="Line 10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0599" name="Group 119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0587" name="Line 10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88" name="Line 10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89" name="Line 10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90" name="Line 11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91" name="Line 11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92" name="Line 11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93" name="Line 11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94" name="Line 11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95" name="Line 11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96" name="Line 11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97" name="Line 11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598" name="Line 11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0601" name="Rectangle 121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0602" name="Rectangle 122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0603" name="Rectangle 123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0604" name="Rectangle 124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0605" name="Rectangle 125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0606" name="Rectangle 126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0607" name="Rectangle 127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0608" name="Rectangle 128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0609" name="Rectangle 129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0610" name="AutoShape 130"/>
          <p:cNvSpPr>
            <a:spLocks/>
          </p:cNvSpPr>
          <p:nvPr/>
        </p:nvSpPr>
        <p:spPr bwMode="auto">
          <a:xfrm>
            <a:off x="223242" y="625078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1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1143000" y="794742"/>
            <a:ext cx="7072313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March 2006: NOvA Conceptual Design</a:t>
            </a:r>
          </a:p>
        </p:txBody>
      </p:sp>
      <p:grpSp>
        <p:nvGrpSpPr>
          <p:cNvPr id="21623" name="Group 119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1518" name="Group 14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1506" name="Line 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07" name="Line 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08" name="Line 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09" name="Line 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10" name="Line 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11" name="Line 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12" name="Line 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13" name="Line 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14" name="Line 1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15" name="Line 1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16" name="Line 1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17" name="Line 1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531" name="Group 27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1519" name="Line 1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0" name="Line 1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1" name="Line 1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2" name="Line 1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3" name="Line 1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4" name="Line 2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5" name="Line 2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6" name="Line 2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7" name="Line 2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8" name="Line 2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29" name="Line 2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30" name="Line 2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544" name="Group 40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1532" name="Line 2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33" name="Line 2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34" name="Line 3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35" name="Line 3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36" name="Line 3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37" name="Line 3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38" name="Line 3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39" name="Line 3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40" name="Line 3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41" name="Line 3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42" name="Line 3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43" name="Line 3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557" name="Group 53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1545" name="Line 4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46" name="Line 42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47" name="Line 43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48" name="Line 44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49" name="Line 45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50" name="Line 46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51" name="Line 47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52" name="Line 48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53" name="Line 49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54" name="Line 50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55" name="Line 51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56" name="Line 52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570" name="Group 66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1558" name="Line 5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59" name="Line 5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0" name="Line 5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1" name="Line 5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2" name="Line 5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3" name="Line 5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4" name="Line 6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5" name="Line 6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6" name="Line 6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7" name="Line 6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8" name="Line 6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69" name="Line 6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583" name="Group 79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1571" name="Line 6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72" name="Line 6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73" name="Line 6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74" name="Line 7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75" name="Line 7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76" name="Line 7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77" name="Line 7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78" name="Line 7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79" name="Line 7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80" name="Line 7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81" name="Line 7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82" name="Line 7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596" name="Group 92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1584" name="Line 8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85" name="Line 81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86" name="Line 82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87" name="Line 83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88" name="Line 84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89" name="Line 85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90" name="Line 86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91" name="Line 87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92" name="Line 88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93" name="Line 89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94" name="Line 90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95" name="Line 91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609" name="Group 105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1597" name="Line 9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98" name="Line 9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99" name="Line 9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00" name="Line 9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01" name="Line 9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02" name="Line 9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03" name="Line 9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04" name="Line 10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05" name="Line 10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06" name="Line 10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07" name="Line 10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08" name="Line 10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1622" name="Group 118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1610" name="Line 10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11" name="Line 10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12" name="Line 10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13" name="Line 10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14" name="Line 11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15" name="Line 11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16" name="Line 11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17" name="Line 11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18" name="Line 11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19" name="Line 11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20" name="Line 11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21" name="Line 11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1624" name="Rectangle 120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1625" name="Rectangle 121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1626" name="Rectangle 122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1627" name="Rectangle 123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1628" name="Rectangle 124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1629" name="Rectangle 125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1630" name="Rectangle 126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1631" name="Rectangle 127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1632" name="Rectangle 128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1633" name="AutoShape 129"/>
          <p:cNvSpPr>
            <a:spLocks/>
          </p:cNvSpPr>
          <p:nvPr/>
        </p:nvSpPr>
        <p:spPr bwMode="auto">
          <a:xfrm>
            <a:off x="1160860" y="634008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1634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74" y="1312664"/>
            <a:ext cx="4198069" cy="544710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14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143000" y="794742"/>
            <a:ext cx="7072313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/>
          <a:p>
            <a:r>
              <a:rPr lang="en-US" b="1">
                <a:solidFill>
                  <a:schemeClr val="tx1"/>
                </a:solidFill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October 2007 : NOvA Technical Design</a:t>
            </a:r>
          </a:p>
        </p:txBody>
      </p:sp>
      <p:grpSp>
        <p:nvGrpSpPr>
          <p:cNvPr id="22647" name="Group 119"/>
          <p:cNvGrpSpPr>
            <a:grpSpLocks/>
          </p:cNvGrpSpPr>
          <p:nvPr/>
        </p:nvGrpSpPr>
        <p:grpSpPr bwMode="auto">
          <a:xfrm>
            <a:off x="53578" y="419695"/>
            <a:ext cx="9036844" cy="196453"/>
            <a:chOff x="0" y="0"/>
            <a:chExt cx="8096" cy="176"/>
          </a:xfrm>
        </p:grpSpPr>
        <p:grpSp>
          <p:nvGrpSpPr>
            <p:cNvPr id="22542" name="Group 14"/>
            <p:cNvGrpSpPr>
              <a:grpSpLocks/>
            </p:cNvGrpSpPr>
            <p:nvPr/>
          </p:nvGrpSpPr>
          <p:grpSpPr bwMode="auto">
            <a:xfrm>
              <a:off x="0" y="0"/>
              <a:ext cx="856" cy="176"/>
              <a:chOff x="0" y="0"/>
              <a:chExt cx="856" cy="176"/>
            </a:xfrm>
          </p:grpSpPr>
          <p:sp>
            <p:nvSpPr>
              <p:cNvPr id="22530" name="Line 2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1" name="Line 3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2" name="Line 4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3" name="Line 5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4" name="Line 6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5" name="Line 7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6" name="Line 8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7" name="Line 9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8" name="Line 10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39" name="Line 11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0" name="Line 12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1" name="Line 13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2555" name="Group 27"/>
            <p:cNvGrpSpPr>
              <a:grpSpLocks/>
            </p:cNvGrpSpPr>
            <p:nvPr/>
          </p:nvGrpSpPr>
          <p:grpSpPr bwMode="auto">
            <a:xfrm>
              <a:off x="1816" y="0"/>
              <a:ext cx="856" cy="176"/>
              <a:chOff x="0" y="0"/>
              <a:chExt cx="856" cy="176"/>
            </a:xfrm>
          </p:grpSpPr>
          <p:sp>
            <p:nvSpPr>
              <p:cNvPr id="22543" name="Line 15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4" name="Line 16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5" name="Line 17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6" name="Line 18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7" name="Line 19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8" name="Line 20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49" name="Line 21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0" name="Line 22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1" name="Line 23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2" name="Line 24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3" name="Line 25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4" name="Line 26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2568" name="Group 40"/>
            <p:cNvGrpSpPr>
              <a:grpSpLocks/>
            </p:cNvGrpSpPr>
            <p:nvPr/>
          </p:nvGrpSpPr>
          <p:grpSpPr bwMode="auto">
            <a:xfrm>
              <a:off x="2720" y="0"/>
              <a:ext cx="856" cy="176"/>
              <a:chOff x="0" y="0"/>
              <a:chExt cx="856" cy="176"/>
            </a:xfrm>
          </p:grpSpPr>
          <p:sp>
            <p:nvSpPr>
              <p:cNvPr id="22556" name="Line 28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7" name="Line 29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8" name="Line 30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59" name="Line 31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60" name="Line 32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61" name="Line 33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62" name="Line 34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63" name="Line 35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64" name="Line 36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65" name="Line 37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66" name="Line 38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67" name="Line 39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2581" name="Group 53"/>
            <p:cNvGrpSpPr>
              <a:grpSpLocks/>
            </p:cNvGrpSpPr>
            <p:nvPr/>
          </p:nvGrpSpPr>
          <p:grpSpPr bwMode="auto">
            <a:xfrm>
              <a:off x="3624" y="0"/>
              <a:ext cx="856" cy="176"/>
              <a:chOff x="0" y="0"/>
              <a:chExt cx="856" cy="176"/>
            </a:xfrm>
          </p:grpSpPr>
          <p:sp>
            <p:nvSpPr>
              <p:cNvPr id="22569" name="Line 41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0" name="Line 42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1" name="Line 43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2" name="Line 44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3" name="Line 45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4" name="Line 46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5" name="Line 47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6" name="Line 48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7" name="Line 49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8" name="Line 50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79" name="Line 51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80" name="Line 52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2594" name="Group 66"/>
            <p:cNvGrpSpPr>
              <a:grpSpLocks/>
            </p:cNvGrpSpPr>
            <p:nvPr/>
          </p:nvGrpSpPr>
          <p:grpSpPr bwMode="auto">
            <a:xfrm>
              <a:off x="4528" y="0"/>
              <a:ext cx="856" cy="176"/>
              <a:chOff x="0" y="0"/>
              <a:chExt cx="856" cy="176"/>
            </a:xfrm>
          </p:grpSpPr>
          <p:sp>
            <p:nvSpPr>
              <p:cNvPr id="22582" name="Line 54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83" name="Line 55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84" name="Line 56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85" name="Line 57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86" name="Line 58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87" name="Line 59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88" name="Line 60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89" name="Line 61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90" name="Line 62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91" name="Line 63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2607" name="Group 79"/>
            <p:cNvGrpSpPr>
              <a:grpSpLocks/>
            </p:cNvGrpSpPr>
            <p:nvPr/>
          </p:nvGrpSpPr>
          <p:grpSpPr bwMode="auto">
            <a:xfrm>
              <a:off x="5432" y="0"/>
              <a:ext cx="856" cy="176"/>
              <a:chOff x="0" y="0"/>
              <a:chExt cx="856" cy="176"/>
            </a:xfrm>
          </p:grpSpPr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98" name="Line 70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599" name="Line 71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00" name="Line 72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01" name="Line 73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02" name="Line 74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2620" name="Group 92"/>
            <p:cNvGrpSpPr>
              <a:grpSpLocks/>
            </p:cNvGrpSpPr>
            <p:nvPr/>
          </p:nvGrpSpPr>
          <p:grpSpPr bwMode="auto">
            <a:xfrm>
              <a:off x="6336" y="0"/>
              <a:ext cx="856" cy="176"/>
              <a:chOff x="0" y="0"/>
              <a:chExt cx="856" cy="176"/>
            </a:xfrm>
          </p:grpSpPr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09" name="Line 81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0" name="Line 82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1" name="Line 83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2" name="Line 84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3" name="Line 85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4" name="Line 86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5" name="Line 87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6" name="Line 88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7" name="Line 89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8" name="Line 90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19" name="Line 91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2633" name="Group 105"/>
            <p:cNvGrpSpPr>
              <a:grpSpLocks/>
            </p:cNvGrpSpPr>
            <p:nvPr/>
          </p:nvGrpSpPr>
          <p:grpSpPr bwMode="auto">
            <a:xfrm>
              <a:off x="7240" y="0"/>
              <a:ext cx="856" cy="176"/>
              <a:chOff x="0" y="0"/>
              <a:chExt cx="856" cy="176"/>
            </a:xfrm>
          </p:grpSpPr>
          <p:sp>
            <p:nvSpPr>
              <p:cNvPr id="22621" name="Line 9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22" name="Line 94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23" name="Line 95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24" name="Line 96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25" name="Line 97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26" name="Line 98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27" name="Line 99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28" name="Line 100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29" name="Line 101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30" name="Line 102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31" name="Line 103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32" name="Line 104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22646" name="Group 118"/>
            <p:cNvGrpSpPr>
              <a:grpSpLocks/>
            </p:cNvGrpSpPr>
            <p:nvPr/>
          </p:nvGrpSpPr>
          <p:grpSpPr bwMode="auto">
            <a:xfrm>
              <a:off x="920" y="0"/>
              <a:ext cx="856" cy="176"/>
              <a:chOff x="0" y="0"/>
              <a:chExt cx="856" cy="176"/>
            </a:xfrm>
          </p:grpSpPr>
          <p:sp>
            <p:nvSpPr>
              <p:cNvPr id="22634" name="Line 10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0" cy="17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35" name="Line 107"/>
              <p:cNvSpPr>
                <a:spLocks noChangeShapeType="1"/>
              </p:cNvSpPr>
              <p:nvPr/>
            </p:nvSpPr>
            <p:spPr bwMode="auto">
              <a:xfrm>
                <a:off x="6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36" name="Line 108"/>
              <p:cNvSpPr>
                <a:spLocks noChangeShapeType="1"/>
              </p:cNvSpPr>
              <p:nvPr/>
            </p:nvSpPr>
            <p:spPr bwMode="auto">
              <a:xfrm>
                <a:off x="14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37" name="Line 109"/>
              <p:cNvSpPr>
                <a:spLocks noChangeShapeType="1"/>
              </p:cNvSpPr>
              <p:nvPr/>
            </p:nvSpPr>
            <p:spPr bwMode="auto">
              <a:xfrm>
                <a:off x="22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38" name="Line 110"/>
              <p:cNvSpPr>
                <a:spLocks noChangeShapeType="1"/>
              </p:cNvSpPr>
              <p:nvPr/>
            </p:nvSpPr>
            <p:spPr bwMode="auto">
              <a:xfrm>
                <a:off x="30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39" name="Line 111"/>
              <p:cNvSpPr>
                <a:spLocks noChangeShapeType="1"/>
              </p:cNvSpPr>
              <p:nvPr/>
            </p:nvSpPr>
            <p:spPr bwMode="auto">
              <a:xfrm>
                <a:off x="384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40" name="Line 112"/>
              <p:cNvSpPr>
                <a:spLocks noChangeShapeType="1"/>
              </p:cNvSpPr>
              <p:nvPr/>
            </p:nvSpPr>
            <p:spPr bwMode="auto">
              <a:xfrm>
                <a:off x="4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41" name="Line 113"/>
              <p:cNvSpPr>
                <a:spLocks noChangeShapeType="1"/>
              </p:cNvSpPr>
              <p:nvPr/>
            </p:nvSpPr>
            <p:spPr bwMode="auto">
              <a:xfrm>
                <a:off x="53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42" name="Line 114"/>
              <p:cNvSpPr>
                <a:spLocks noChangeShapeType="1"/>
              </p:cNvSpPr>
              <p:nvPr/>
            </p:nvSpPr>
            <p:spPr bwMode="auto">
              <a:xfrm>
                <a:off x="61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43" name="Line 115"/>
              <p:cNvSpPr>
                <a:spLocks noChangeShapeType="1"/>
              </p:cNvSpPr>
              <p:nvPr/>
            </p:nvSpPr>
            <p:spPr bwMode="auto">
              <a:xfrm>
                <a:off x="69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44" name="Line 116"/>
              <p:cNvSpPr>
                <a:spLocks noChangeShapeType="1"/>
              </p:cNvSpPr>
              <p:nvPr/>
            </p:nvSpPr>
            <p:spPr bwMode="auto">
              <a:xfrm>
                <a:off x="77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645" name="Line 117"/>
              <p:cNvSpPr>
                <a:spLocks noChangeShapeType="1"/>
              </p:cNvSpPr>
              <p:nvPr/>
            </p:nvSpPr>
            <p:spPr bwMode="auto">
              <a:xfrm>
                <a:off x="856" y="40"/>
                <a:ext cx="0" cy="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2648" name="Rectangle 120"/>
          <p:cNvSpPr>
            <a:spLocks/>
          </p:cNvSpPr>
          <p:nvPr/>
        </p:nvSpPr>
        <p:spPr bwMode="auto">
          <a:xfrm>
            <a:off x="-1116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2005</a:t>
            </a:r>
          </a:p>
        </p:txBody>
      </p:sp>
      <p:sp>
        <p:nvSpPr>
          <p:cNvPr id="22649" name="Rectangle 121"/>
          <p:cNvSpPr>
            <a:spLocks/>
          </p:cNvSpPr>
          <p:nvPr/>
        </p:nvSpPr>
        <p:spPr bwMode="auto">
          <a:xfrm>
            <a:off x="102691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808080"/>
                </a:solidFill>
                <a:ea typeface="ＭＳ Ｐゴシック" charset="0"/>
                <a:cs typeface="Helvetica Neue Light" charset="0"/>
              </a:rPr>
              <a:t>2006</a:t>
            </a:r>
          </a:p>
        </p:txBody>
      </p:sp>
      <p:sp>
        <p:nvSpPr>
          <p:cNvPr id="22650" name="Rectangle 122"/>
          <p:cNvSpPr>
            <a:spLocks/>
          </p:cNvSpPr>
          <p:nvPr/>
        </p:nvSpPr>
        <p:spPr bwMode="auto">
          <a:xfrm>
            <a:off x="2027039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Helvetica Neue Light" charset="0"/>
              </a:rPr>
              <a:t>2007</a:t>
            </a:r>
          </a:p>
        </p:txBody>
      </p:sp>
      <p:sp>
        <p:nvSpPr>
          <p:cNvPr id="22651" name="Rectangle 123"/>
          <p:cNvSpPr>
            <a:spLocks/>
          </p:cNvSpPr>
          <p:nvPr/>
        </p:nvSpPr>
        <p:spPr bwMode="auto">
          <a:xfrm>
            <a:off x="304502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2008</a:t>
            </a:r>
          </a:p>
        </p:txBody>
      </p:sp>
      <p:sp>
        <p:nvSpPr>
          <p:cNvPr id="22652" name="Rectangle 124"/>
          <p:cNvSpPr>
            <a:spLocks/>
          </p:cNvSpPr>
          <p:nvPr/>
        </p:nvSpPr>
        <p:spPr bwMode="auto">
          <a:xfrm>
            <a:off x="404403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2009</a:t>
            </a:r>
          </a:p>
        </p:txBody>
      </p:sp>
      <p:sp>
        <p:nvSpPr>
          <p:cNvPr id="22653" name="Rectangle 125"/>
          <p:cNvSpPr>
            <a:spLocks/>
          </p:cNvSpPr>
          <p:nvPr/>
        </p:nvSpPr>
        <p:spPr bwMode="auto">
          <a:xfrm>
            <a:off x="5054204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2010</a:t>
            </a:r>
          </a:p>
        </p:txBody>
      </p:sp>
      <p:sp>
        <p:nvSpPr>
          <p:cNvPr id="22654" name="Rectangle 126"/>
          <p:cNvSpPr>
            <a:spLocks/>
          </p:cNvSpPr>
          <p:nvPr/>
        </p:nvSpPr>
        <p:spPr bwMode="auto">
          <a:xfrm>
            <a:off x="606325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2011</a:t>
            </a:r>
          </a:p>
        </p:txBody>
      </p:sp>
      <p:sp>
        <p:nvSpPr>
          <p:cNvPr id="22655" name="Rectangle 127"/>
          <p:cNvSpPr>
            <a:spLocks/>
          </p:cNvSpPr>
          <p:nvPr/>
        </p:nvSpPr>
        <p:spPr bwMode="auto">
          <a:xfrm>
            <a:off x="7072313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2012</a:t>
            </a:r>
          </a:p>
        </p:txBody>
      </p:sp>
      <p:sp>
        <p:nvSpPr>
          <p:cNvPr id="22656" name="Rectangle 128"/>
          <p:cNvSpPr>
            <a:spLocks/>
          </p:cNvSpPr>
          <p:nvPr/>
        </p:nvSpPr>
        <p:spPr bwMode="auto">
          <a:xfrm>
            <a:off x="8081368" y="223064"/>
            <a:ext cx="467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>
                <a:solidFill>
                  <a:srgbClr val="676767"/>
                </a:solidFill>
                <a:ea typeface="ＭＳ Ｐゴシック" charset="0"/>
                <a:cs typeface="Helvetica Neue Light" charset="0"/>
              </a:rPr>
              <a:t>2013</a:t>
            </a:r>
          </a:p>
        </p:txBody>
      </p:sp>
      <p:sp>
        <p:nvSpPr>
          <p:cNvPr id="22657" name="AutoShape 129"/>
          <p:cNvSpPr>
            <a:spLocks/>
          </p:cNvSpPr>
          <p:nvPr/>
        </p:nvSpPr>
        <p:spPr bwMode="auto">
          <a:xfrm>
            <a:off x="2777133" y="589359"/>
            <a:ext cx="160734" cy="169664"/>
          </a:xfrm>
          <a:prstGeom prst="triangle">
            <a:avLst>
              <a:gd name="adj" fmla="val 50000"/>
            </a:avLst>
          </a:prstGeom>
          <a:solidFill>
            <a:srgbClr val="F3EB00"/>
          </a:solidFill>
          <a:ln w="25400" cap="flat">
            <a:solidFill>
              <a:srgbClr val="FF271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2658" name="Picture 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93" y="1347267"/>
            <a:ext cx="4089797" cy="531428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7337</TotalTime>
  <Words>438</Words>
  <Application>Microsoft Macintosh PowerPoint</Application>
  <PresentationFormat>On-screen Show (4:3)</PresentationFormat>
  <Paragraphs>164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The Road  to the  Intensity  Frontier  Symposium in honor of Pier Oddone</vt:lpstr>
      <vt:lpstr>n ground!</vt:lpstr>
      <vt:lpstr>Welcome to the Precision World of Neutrino Oscillations</vt:lpstr>
      <vt:lpstr>sin22q13</vt:lpstr>
      <vt:lpstr>MINERvA Precision neutrino cross section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Liquid Argon Test Facility – GroundBreaking  2012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Muon g-2 milestones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Intensity Frontier</dc:title>
  <dc:creator>Yale</dc:creator>
  <cp:lastModifiedBy>Yale</cp:lastModifiedBy>
  <cp:revision>56</cp:revision>
  <cp:lastPrinted>2013-06-13T00:38:52Z</cp:lastPrinted>
  <dcterms:created xsi:type="dcterms:W3CDTF">2013-06-08T13:42:13Z</dcterms:created>
  <dcterms:modified xsi:type="dcterms:W3CDTF">2013-06-13T15:59:27Z</dcterms:modified>
</cp:coreProperties>
</file>