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807" r:id="rId1"/>
  </p:sldMasterIdLst>
  <p:notesMasterIdLst>
    <p:notesMasterId r:id="rId24"/>
  </p:notesMasterIdLst>
  <p:handoutMasterIdLst>
    <p:handoutMasterId r:id="rId25"/>
  </p:handoutMasterIdLst>
  <p:sldIdLst>
    <p:sldId id="383" r:id="rId2"/>
    <p:sldId id="350" r:id="rId3"/>
    <p:sldId id="333" r:id="rId4"/>
    <p:sldId id="359" r:id="rId5"/>
    <p:sldId id="353" r:id="rId6"/>
    <p:sldId id="372" r:id="rId7"/>
    <p:sldId id="371" r:id="rId8"/>
    <p:sldId id="369" r:id="rId9"/>
    <p:sldId id="385" r:id="rId10"/>
    <p:sldId id="377" r:id="rId11"/>
    <p:sldId id="338" r:id="rId12"/>
    <p:sldId id="381" r:id="rId13"/>
    <p:sldId id="376" r:id="rId14"/>
    <p:sldId id="339" r:id="rId15"/>
    <p:sldId id="365" r:id="rId16"/>
    <p:sldId id="364" r:id="rId17"/>
    <p:sldId id="380" r:id="rId18"/>
    <p:sldId id="366" r:id="rId19"/>
    <p:sldId id="368" r:id="rId20"/>
    <p:sldId id="382" r:id="rId21"/>
    <p:sldId id="344" r:id="rId22"/>
    <p:sldId id="345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CBB69"/>
    <a:srgbClr val="6859B1"/>
    <a:srgbClr val="B24A46"/>
    <a:srgbClr val="AAAA9C"/>
    <a:srgbClr val="9BCD9B"/>
    <a:srgbClr val="00CED1"/>
    <a:srgbClr val="0005FE"/>
    <a:srgbClr val="FFA800"/>
    <a:srgbClr val="00FFFF"/>
    <a:srgbClr val="B3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0" autoAdjust="0"/>
    <p:restoredTop sz="94660" autoAdjust="0"/>
  </p:normalViewPr>
  <p:slideViewPr>
    <p:cSldViewPr snapToObjects="1">
      <p:cViewPr varScale="1">
        <p:scale>
          <a:sx n="111" d="100"/>
          <a:sy n="111" d="100"/>
        </p:scale>
        <p:origin x="-832" y="-112"/>
      </p:cViewPr>
      <p:guideLst>
        <p:guide orient="horz" pos="1776"/>
        <p:guide pos="5759"/>
      </p:guideLst>
    </p:cSldViewPr>
  </p:slideViewPr>
  <p:outlineViewPr>
    <p:cViewPr>
      <p:scale>
        <a:sx n="33" d="100"/>
        <a:sy n="33" d="100"/>
      </p:scale>
      <p:origin x="0" y="6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224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CE9F32-EFA2-244A-8738-07CBA773C1BF}" type="datetime1">
              <a:rPr lang="en-US"/>
              <a:pPr>
                <a:defRPr/>
              </a:pPr>
              <a:t>6/11/13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FE7965-3863-B649-BDAE-FD071370A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7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C03C93-ED29-A24B-89F2-A6A627C420AA}" type="datetime1">
              <a:rPr lang="en-US"/>
              <a:pPr>
                <a:defRPr/>
              </a:pPr>
              <a:t>6/11/13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91EAAC-D1E7-7147-A877-AB7928C4F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3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</a:t>
            </a:r>
            <a:r>
              <a:rPr lang="en-US" dirty="0" err="1" smtClean="0"/>
              <a:t>NOvA</a:t>
            </a:r>
            <a:r>
              <a:rPr lang="en-US" dirty="0" smtClean="0"/>
              <a:t>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1EAAC-D1E7-7147-A877-AB7928C4FF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horns allow</a:t>
            </a:r>
            <a:r>
              <a:rPr lang="en-US" baseline="0" dirty="0" smtClean="0"/>
              <a:t> us to tune energy of beam</a:t>
            </a:r>
          </a:p>
          <a:p>
            <a:r>
              <a:rPr lang="en-US" baseline="0" dirty="0" smtClean="0"/>
              <a:t>don’t list all the beam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1EAAC-D1E7-7147-A877-AB7928C4FF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they</a:t>
            </a:r>
            <a:r>
              <a:rPr lang="en-US" baseline="0" dirty="0" smtClean="0"/>
              <a:t> are blown up events and that this is not the entire detector!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1EAAC-D1E7-7147-A877-AB7928C4FF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out: “CP-violating</a:t>
            </a:r>
            <a:r>
              <a:rPr lang="en-US" baseline="0" dirty="0" smtClean="0"/>
              <a:t> phase angle”</a:t>
            </a:r>
            <a:endParaRPr lang="en-US" dirty="0" smtClean="0"/>
          </a:p>
          <a:p>
            <a:r>
              <a:rPr lang="en-US" dirty="0" smtClean="0"/>
              <a:t>read mass hierarchy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1EAAC-D1E7-7147-A877-AB7928C4FF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4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the large detector volume gives us</a:t>
            </a:r>
            <a:r>
              <a:rPr lang="en-US" baseline="0" dirty="0" smtClean="0"/>
              <a:t> the edge in monopole searches</a:t>
            </a:r>
          </a:p>
          <a:p>
            <a:r>
              <a:rPr lang="en-US" baseline="0" dirty="0" smtClean="0"/>
              <a:t>Mention that there are other searches as well (e.g. Hidden Sector)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91EAAC-D1E7-7147-A877-AB7928C4FF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1524000"/>
            <a:ext cx="3810000" cy="24384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724400" y="1524001"/>
            <a:ext cx="3810000" cy="24384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3962399"/>
            <a:ext cx="3810000" cy="24384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24400" y="3962400"/>
            <a:ext cx="3810000" cy="2438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667000"/>
            <a:ext cx="3810000" cy="24384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724400" y="2667000"/>
            <a:ext cx="3810000" cy="2438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0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04800" y="1600200"/>
            <a:ext cx="2667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124200" y="1600201"/>
            <a:ext cx="2667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943600" y="1600201"/>
            <a:ext cx="2667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4800" y="4038599"/>
            <a:ext cx="2667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4200" y="4038600"/>
            <a:ext cx="26670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943600" y="4038600"/>
            <a:ext cx="2667000" cy="2286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vA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 flipV="1">
            <a:off x="873908" y="909916"/>
            <a:ext cx="7415316" cy="931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24934" y="919234"/>
            <a:ext cx="4811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9144" y="685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3144" y="793395"/>
            <a:ext cx="88135" cy="2516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2000" y="1151717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Target</a:t>
            </a:r>
            <a:endParaRPr lang="en-US" sz="1200" dirty="0"/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2149733" y="550962"/>
            <a:ext cx="381000" cy="718066"/>
            <a:chOff x="3048000" y="272534"/>
            <a:chExt cx="381000" cy="718066"/>
          </a:xfrm>
        </p:grpSpPr>
        <p:sp>
          <p:nvSpPr>
            <p:cNvPr id="43" name="Isosceles Triangle 42"/>
            <p:cNvSpPr/>
            <p:nvPr/>
          </p:nvSpPr>
          <p:spPr>
            <a:xfrm>
              <a:off x="3048000" y="631567"/>
              <a:ext cx="381000" cy="359033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rot="10800000">
              <a:off x="3048000" y="272534"/>
              <a:ext cx="381000" cy="359033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91258" y="1143000"/>
            <a:ext cx="69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Magnet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 rot="21241100">
            <a:off x="4413481" y="669887"/>
            <a:ext cx="425828" cy="2229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70956" y="1143000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Near Detector</a:t>
            </a:r>
            <a:endParaRPr lang="en-US" sz="1200" dirty="0"/>
          </a:p>
        </p:txBody>
      </p:sp>
      <p:cxnSp>
        <p:nvCxnSpPr>
          <p:cNvPr id="34" name="Straight Arrow Connector 33"/>
          <p:cNvCxnSpPr>
            <a:stCxn id="3" idx="1"/>
            <a:endCxn id="35" idx="1"/>
          </p:cNvCxnSpPr>
          <p:nvPr/>
        </p:nvCxnSpPr>
        <p:spPr>
          <a:xfrm flipV="1">
            <a:off x="3459838" y="546410"/>
            <a:ext cx="3405323" cy="369592"/>
          </a:xfrm>
          <a:prstGeom prst="straightConnector1">
            <a:avLst/>
          </a:prstGeom>
          <a:ln w="12700">
            <a:solidFill>
              <a:srgbClr val="F07F09"/>
            </a:solidFill>
            <a:prstDash val="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 rot="21241100">
            <a:off x="6861523" y="297258"/>
            <a:ext cx="1336431" cy="3590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 rot="1878066">
            <a:off x="5222294" y="516264"/>
            <a:ext cx="609600" cy="622353"/>
          </a:xfrm>
          <a:prstGeom prst="arc">
            <a:avLst>
              <a:gd name="adj1" fmla="val 17895926"/>
              <a:gd name="adj2" fmla="val 20469344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774624" y="648306"/>
            <a:ext cx="819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14.6 </a:t>
            </a:r>
            <a:r>
              <a:rPr lang="en-US" sz="1100" dirty="0" err="1" smtClean="0"/>
              <a:t>mrad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3792964" y="794834"/>
            <a:ext cx="371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ν</a:t>
            </a:r>
            <a:r>
              <a:rPr lang="en-US" sz="1800" baseline="-25000" dirty="0" smtClean="0">
                <a:latin typeface="Times New Roman"/>
                <a:cs typeface="Times New Roman"/>
              </a:rPr>
              <a:t>μ</a:t>
            </a:r>
            <a:endParaRPr lang="en-US" sz="1800" baseline="-25000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0200" y="228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109" charset="-128"/>
                <a:cs typeface="Times New Roman"/>
              </a:rPr>
              <a:t>ν</a:t>
            </a:r>
            <a:r>
              <a:rPr lang="en-US" baseline="-25000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109" charset="-128"/>
                <a:cs typeface="Times New Roman"/>
              </a:rPr>
              <a:t>ν</a:t>
            </a:r>
            <a:r>
              <a:rPr lang="en-US" baseline="-25000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109" charset="-128"/>
                <a:cs typeface="Times New Roman"/>
              </a:rPr>
              <a:t>ν</a:t>
            </a:r>
            <a:r>
              <a:rPr lang="en-US" baseline="-25000" dirty="0" err="1" smtClean="0">
                <a:latin typeface="Times New Roman"/>
                <a:cs typeface="Times New Roman"/>
              </a:rPr>
              <a:t>τ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6748" y="1143000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Far Detector</a:t>
            </a:r>
            <a:endParaRPr lang="en-US" sz="12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95400" y="919234"/>
            <a:ext cx="4811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59983" y="54506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π</a:t>
            </a:r>
            <a:r>
              <a:rPr lang="en-US" baseline="30000" dirty="0" smtClean="0">
                <a:latin typeface="Times New Roman"/>
                <a:cs typeface="Times New Roman"/>
              </a:rPr>
              <a:t>+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524000"/>
            <a:ext cx="8077200" cy="563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7"/>
          <p:cNvSpPr>
            <a:spLocks noGrp="1"/>
          </p:cNvSpPr>
          <p:nvPr userDrawn="1">
            <p:ph sz="quarter" idx="1"/>
          </p:nvPr>
        </p:nvSpPr>
        <p:spPr>
          <a:xfrm>
            <a:off x="457199" y="2209800"/>
            <a:ext cx="8077201" cy="4191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3" name="Can 2"/>
          <p:cNvSpPr/>
          <p:nvPr userDrawn="1"/>
        </p:nvSpPr>
        <p:spPr>
          <a:xfrm rot="5400000">
            <a:off x="2993053" y="633883"/>
            <a:ext cx="369332" cy="564238"/>
          </a:xfrm>
          <a:prstGeom prst="can">
            <a:avLst>
              <a:gd name="adj" fmla="val 310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 userDrawn="1"/>
        </p:nvSpPr>
        <p:spPr>
          <a:xfrm>
            <a:off x="2785536" y="381000"/>
            <a:ext cx="1295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/>
                <a:cs typeface="Times New Roman"/>
              </a:rPr>
              <a:t>π</a:t>
            </a:r>
            <a:r>
              <a:rPr lang="en-US" sz="1400" baseline="30000" dirty="0" smtClean="0">
                <a:latin typeface="Times New Roman"/>
                <a:cs typeface="Times New Roman"/>
              </a:rPr>
              <a:t>+ </a:t>
            </a:r>
            <a:r>
              <a:rPr lang="en-US" sz="1400" kern="1200" baseline="0" dirty="0" smtClean="0">
                <a:solidFill>
                  <a:schemeClr val="tx1"/>
                </a:solidFill>
                <a:latin typeface="Times New Roman"/>
                <a:ea typeface="ＭＳ Ｐゴシック" pitchFamily="-109" charset="-128"/>
                <a:cs typeface="Times New Roman"/>
                <a:sym typeface="Wingdings"/>
              </a:rPr>
              <a:t>→ </a:t>
            </a:r>
            <a:r>
              <a:rPr lang="en-US" sz="1400" baseline="0" dirty="0" smtClean="0">
                <a:latin typeface="Times New Roman"/>
                <a:cs typeface="Times New Roman"/>
              </a:rPr>
              <a:t>μ</a:t>
            </a:r>
            <a:r>
              <a:rPr lang="en-US" sz="1400" baseline="30000" dirty="0" smtClean="0">
                <a:latin typeface="Times New Roman"/>
                <a:cs typeface="Times New Roman"/>
              </a:rPr>
              <a:t>+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109" charset="-128"/>
                <a:cs typeface="Times New Roman"/>
              </a:rPr>
              <a:t>ν</a:t>
            </a:r>
            <a:r>
              <a:rPr lang="en-US" sz="1400" baseline="-25000" dirty="0" smtClean="0">
                <a:latin typeface="Times New Roman"/>
                <a:cs typeface="Times New Roman"/>
              </a:rPr>
              <a:t>μ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2884342" y="1143000"/>
            <a:ext cx="620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Decay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502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172200" cy="2053590"/>
          </a:xfrm>
        </p:spPr>
        <p:txBody>
          <a:bodyPr>
            <a:noAutofit/>
          </a:bodyPr>
          <a:lstStyle>
            <a:lvl1pPr algn="l">
              <a:buNone/>
              <a:defRPr sz="4500" b="1" cap="small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019550"/>
            <a:ext cx="6172200" cy="1371600"/>
          </a:xfrm>
        </p:spPr>
        <p:txBody>
          <a:bodyPr anchor="t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6075" cy="56356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199" y="990600"/>
            <a:ext cx="7966075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6075" cy="112584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7966075" cy="4800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 Overl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457199" y="304800"/>
            <a:ext cx="7966075" cy="6096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6075" cy="56356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8760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6075" cy="56356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811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66075" cy="112584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295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457199" y="304800"/>
            <a:ext cx="7966075" cy="6096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0889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3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772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76428" y="6488112"/>
            <a:ext cx="10951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rPr>
              <a:t>Martin Frank</a:t>
            </a:r>
            <a:endParaRPr lang="en-US" sz="1200" dirty="0">
              <a:solidFill>
                <a:schemeClr val="tx2">
                  <a:shade val="9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097760" y="6489631"/>
            <a:ext cx="166524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rPr>
              <a:t>University of Virginia</a:t>
            </a:r>
            <a:endParaRPr lang="en-US" sz="1200" dirty="0">
              <a:solidFill>
                <a:schemeClr val="tx2">
                  <a:shade val="9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390231" y="6494638"/>
            <a:ext cx="3635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87D285-EDB3-9745-8BD7-2E2A2921B4A9}" type="slidenum">
              <a:rPr lang="en-US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2">
                  <a:shade val="90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2">
                  <a:shade val="9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10" r:id="rId2"/>
    <p:sldLayoutId id="2147484820" r:id="rId3"/>
    <p:sldLayoutId id="2147484809" r:id="rId4"/>
    <p:sldLayoutId id="2147484828" r:id="rId5"/>
    <p:sldLayoutId id="2147484825" r:id="rId6"/>
    <p:sldLayoutId id="2147484826" r:id="rId7"/>
    <p:sldLayoutId id="2147484827" r:id="rId8"/>
    <p:sldLayoutId id="2147484832" r:id="rId9"/>
    <p:sldLayoutId id="2147484824" r:id="rId10"/>
    <p:sldLayoutId id="2147484829" r:id="rId11"/>
    <p:sldLayoutId id="2147484819" r:id="rId12"/>
    <p:sldLayoutId id="2147484830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Baskerville"/>
          <a:ea typeface="+mj-ea"/>
          <a:cs typeface="Baskerville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gif"/><Relationship Id="rId8" Type="http://schemas.openxmlformats.org/officeDocument/2006/relationships/image" Target="../media/image51.jp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A_wilso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4479" r="30212" b="4937"/>
          <a:stretch/>
        </p:blipFill>
        <p:spPr>
          <a:xfrm>
            <a:off x="228600" y="-6754"/>
            <a:ext cx="6858000" cy="6864754"/>
          </a:xfrm>
          <a:prstGeom prst="rect">
            <a:avLst/>
          </a:prstGeom>
        </p:spPr>
      </p:pic>
      <p:pic>
        <p:nvPicPr>
          <p:cNvPr id="4" name="Picture 3" descr="nova-logo.tif"/>
          <p:cNvPicPr>
            <a:picLocks noChangeAspect="1"/>
          </p:cNvPicPr>
          <p:nvPr/>
        </p:nvPicPr>
        <p:blipFill rotWithShape="1">
          <a:blip r:embed="rId4"/>
          <a:srcRect l="5557"/>
          <a:stretch/>
        </p:blipFill>
        <p:spPr>
          <a:xfrm>
            <a:off x="4347428" y="5203825"/>
            <a:ext cx="1538693" cy="1016569"/>
          </a:xfrm>
          <a:prstGeom prst="rect">
            <a:avLst/>
          </a:prstGeom>
        </p:spPr>
      </p:pic>
      <p:pic>
        <p:nvPicPr>
          <p:cNvPr id="6" name="Picture 5" descr="UVA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56" y="4978150"/>
            <a:ext cx="1462544" cy="1461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6883" y="304800"/>
            <a:ext cx="30368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Times New Roman"/>
                <a:cs typeface="Times New Roman"/>
              </a:rPr>
              <a:t>The NOνA</a:t>
            </a:r>
            <a:br>
              <a:rPr lang="en-US" sz="4400" b="1" dirty="0" smtClean="0">
                <a:latin typeface="Times New Roman"/>
                <a:cs typeface="Times New Roman"/>
              </a:rPr>
            </a:br>
            <a:r>
              <a:rPr lang="en-US" sz="4400" b="1" dirty="0" smtClean="0">
                <a:latin typeface="Times New Roman"/>
                <a:cs typeface="Times New Roman"/>
              </a:rPr>
              <a:t>Experiment</a:t>
            </a:r>
            <a:endParaRPr lang="en-US" sz="4400" b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2057400"/>
            <a:ext cx="4343400" cy="1981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Martin Frank</a:t>
            </a:r>
          </a:p>
          <a:p>
            <a:pPr algn="ctr"/>
            <a:r>
              <a:rPr lang="en-US" sz="2400" dirty="0" smtClean="0"/>
              <a:t>University of Virginia</a:t>
            </a:r>
            <a:endParaRPr lang="en-US" sz="2400" u="sng" dirty="0" smtClean="0"/>
          </a:p>
          <a:p>
            <a:pPr algn="ctr"/>
            <a:r>
              <a:rPr lang="en-US" sz="2400" i="1" dirty="0" smtClean="0"/>
              <a:t>on behalf of the</a:t>
            </a:r>
            <a:br>
              <a:rPr lang="en-US" sz="2400" i="1" dirty="0" smtClean="0"/>
            </a:br>
            <a:r>
              <a:rPr lang="en-US" sz="2400" i="1" dirty="0" smtClean="0"/>
              <a:t> NOνA Collaboration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3048000"/>
            <a:ext cx="3581400" cy="160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46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Fermilab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Users Meeting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June 12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, 2013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4038600"/>
            <a:ext cx="105868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34592" y="4366080"/>
            <a:ext cx="105868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604097">
            <a:off x="1044137" y="6161846"/>
            <a:ext cx="1910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image courtesy of M. </a:t>
            </a:r>
            <a:r>
              <a:rPr lang="en-US" sz="1000" i="1" dirty="0" err="1" smtClean="0"/>
              <a:t>Muether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07276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ach_vs_date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b="3706"/>
          <a:stretch/>
        </p:blipFill>
        <p:spPr>
          <a:xfrm>
            <a:off x="521188" y="2003845"/>
            <a:ext cx="7950459" cy="45493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307352" y="2514600"/>
            <a:ext cx="63798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xposureAssumptio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 b="49822"/>
          <a:stretch/>
        </p:blipFill>
        <p:spPr>
          <a:xfrm>
            <a:off x="525387" y="118535"/>
            <a:ext cx="7963003" cy="2381620"/>
          </a:xfrm>
          <a:prstGeom prst="rect">
            <a:avLst/>
          </a:prstGeom>
        </p:spPr>
      </p:pic>
      <p:sp>
        <p:nvSpPr>
          <p:cNvPr id="6" name="Line Callout 1 5"/>
          <p:cNvSpPr/>
          <p:nvPr/>
        </p:nvSpPr>
        <p:spPr>
          <a:xfrm>
            <a:off x="3200400" y="1905000"/>
            <a:ext cx="1447800" cy="262467"/>
          </a:xfrm>
          <a:prstGeom prst="borderCallout1">
            <a:avLst>
              <a:gd name="adj1" fmla="val 52292"/>
              <a:gd name="adj2" fmla="val 403"/>
              <a:gd name="adj3" fmla="val 27628"/>
              <a:gd name="adj4" fmla="val -59135"/>
            </a:avLst>
          </a:prstGeom>
          <a:solidFill>
            <a:schemeClr val="bg1"/>
          </a:solidFill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Beam Returns</a:t>
            </a:r>
            <a:endParaRPr lang="en-US" sz="1600" dirty="0"/>
          </a:p>
        </p:txBody>
      </p:sp>
      <p:sp>
        <p:nvSpPr>
          <p:cNvPr id="10" name="Line Callout 1 9"/>
          <p:cNvSpPr/>
          <p:nvPr/>
        </p:nvSpPr>
        <p:spPr>
          <a:xfrm>
            <a:off x="5257800" y="1185333"/>
            <a:ext cx="2209800" cy="567268"/>
          </a:xfrm>
          <a:prstGeom prst="borderCallout1">
            <a:avLst>
              <a:gd name="adj1" fmla="val 52292"/>
              <a:gd name="adj2" fmla="val 403"/>
              <a:gd name="adj3" fmla="val -20553"/>
              <a:gd name="adj4" fmla="val -26526"/>
            </a:avLst>
          </a:prstGeom>
          <a:solidFill>
            <a:schemeClr val="bg1"/>
          </a:solidFill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FD fully instrumented in Aug 2014</a:t>
            </a:r>
            <a:endParaRPr lang="en-US" sz="1600" dirty="0"/>
          </a:p>
        </p:txBody>
      </p:sp>
      <p:sp>
        <p:nvSpPr>
          <p:cNvPr id="15" name="Line Callout 1 14"/>
          <p:cNvSpPr/>
          <p:nvPr/>
        </p:nvSpPr>
        <p:spPr>
          <a:xfrm>
            <a:off x="1676400" y="3505200"/>
            <a:ext cx="1447800" cy="1066800"/>
          </a:xfrm>
          <a:prstGeom prst="borderCallout1">
            <a:avLst>
              <a:gd name="adj1" fmla="val 48324"/>
              <a:gd name="adj2" fmla="val 99818"/>
              <a:gd name="adj3" fmla="val -1102"/>
              <a:gd name="adj4" fmla="val 192259"/>
            </a:avLst>
          </a:prstGeom>
          <a:solidFill>
            <a:schemeClr val="bg1"/>
          </a:solidFill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b="1" dirty="0"/>
              <a:t>We reach 5σ only after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1 </a:t>
            </a:r>
            <a:r>
              <a:rPr lang="en-US" sz="1600" b="1" dirty="0"/>
              <a:t>year of running!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500155"/>
            <a:ext cx="8166847" cy="3789985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69340" y="5257800"/>
            <a:ext cx="156966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This is </a:t>
            </a:r>
            <a:r>
              <a:rPr lang="en-US" b="1" u="sng" dirty="0" smtClean="0">
                <a:solidFill>
                  <a:srgbClr val="FF0000"/>
                </a:solidFill>
              </a:rPr>
              <a:t>not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 run plan.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1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Event Signatures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7" y="914400"/>
            <a:ext cx="6019800" cy="53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484847" y="1600200"/>
            <a:ext cx="2201953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ν</a:t>
            </a:r>
            <a:r>
              <a:rPr lang="en-US" sz="2000" baseline="-25000" dirty="0" err="1" smtClean="0"/>
              <a:t>μ</a:t>
            </a:r>
            <a:r>
              <a:rPr lang="en-US" sz="2000" dirty="0" smtClean="0"/>
              <a:t> charged-current</a:t>
            </a:r>
          </a:p>
          <a:p>
            <a:pPr>
              <a:buFont typeface="Wingdings" charset="2"/>
              <a:buChar char="ü"/>
            </a:pPr>
            <a:r>
              <a:rPr lang="en-US" sz="1800" dirty="0" smtClean="0"/>
              <a:t>long </a:t>
            </a:r>
            <a:r>
              <a:rPr lang="en-US" sz="1800" dirty="0" err="1" smtClean="0"/>
              <a:t>muon</a:t>
            </a:r>
            <a:r>
              <a:rPr lang="en-US" sz="1800" dirty="0" smtClean="0"/>
              <a:t> track</a:t>
            </a:r>
          </a:p>
          <a:p>
            <a:pPr>
              <a:buFont typeface="Wingdings" charset="2"/>
              <a:buChar char="ü"/>
            </a:pPr>
            <a:r>
              <a:rPr lang="en-US" sz="1800" dirty="0" smtClean="0"/>
              <a:t>short proton track</a:t>
            </a:r>
          </a:p>
          <a:p>
            <a:pPr>
              <a:buFont typeface="Wingdings" charset="2"/>
              <a:buChar char="ü"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err="1" smtClean="0"/>
              <a:t>ν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charged-current</a:t>
            </a:r>
            <a:endParaRPr lang="en-US" sz="2000" dirty="0"/>
          </a:p>
          <a:p>
            <a:pPr>
              <a:buFont typeface="Wingdings" charset="2"/>
              <a:buChar char="ü"/>
            </a:pPr>
            <a:r>
              <a:rPr lang="en-US" sz="1800" dirty="0" smtClean="0"/>
              <a:t>single EM shower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neutral-current with π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final state</a:t>
            </a:r>
          </a:p>
          <a:p>
            <a:pPr>
              <a:buFont typeface="Wingdings" charset="2"/>
              <a:buChar char="ü"/>
            </a:pPr>
            <a:r>
              <a:rPr lang="en-US" sz="1800" dirty="0" smtClean="0"/>
              <a:t>multiple EM showers</a:t>
            </a:r>
          </a:p>
          <a:p>
            <a:pPr>
              <a:buFont typeface="Wingdings" charset="2"/>
              <a:buChar char="ü"/>
            </a:pPr>
            <a:r>
              <a:rPr lang="en-US" sz="1800" dirty="0" smtClean="0"/>
              <a:t>gaps near vertex</a:t>
            </a:r>
          </a:p>
          <a:p>
            <a:pPr marL="0" indent="0"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4652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Far Detector Cosmic Ray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75780" y="889000"/>
            <a:ext cx="8511020" cy="443324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1600200" y="6019800"/>
            <a:ext cx="3124200" cy="381000"/>
          </a:xfrm>
          <a:prstGeom prst="borderCallout1">
            <a:avLst>
              <a:gd name="adj1" fmla="val 2306"/>
              <a:gd name="adj2" fmla="val 189"/>
              <a:gd name="adj3" fmla="val -151976"/>
              <a:gd name="adj4" fmla="val -18042"/>
            </a:avLst>
          </a:prstGeom>
          <a:noFill/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/>
              <a:t>i</a:t>
            </a:r>
            <a:r>
              <a:rPr lang="en-US" dirty="0" smtClean="0"/>
              <a:t>nstrumented kiloton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876300" y="4991100"/>
            <a:ext cx="228600" cy="609600"/>
          </a:xfrm>
          <a:prstGeom prst="leftBrac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/>
          <p:cNvSpPr/>
          <p:nvPr/>
        </p:nvSpPr>
        <p:spPr>
          <a:xfrm>
            <a:off x="2286000" y="2590800"/>
            <a:ext cx="3124200" cy="381000"/>
          </a:xfrm>
          <a:prstGeom prst="borderCallout1">
            <a:avLst>
              <a:gd name="adj1" fmla="val 4574"/>
              <a:gd name="adj2" fmla="val 466"/>
              <a:gd name="adj3" fmla="val -185992"/>
              <a:gd name="adj4" fmla="val -30763"/>
            </a:avLst>
          </a:prstGeom>
          <a:noFill/>
          <a:ln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reconstructed </a:t>
            </a:r>
            <a:r>
              <a:rPr lang="en-US" dirty="0" err="1" smtClean="0"/>
              <a:t>muon</a:t>
            </a:r>
            <a:r>
              <a:rPr lang="en-US" dirty="0" smtClean="0"/>
              <a:t> track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0600" y="2971800"/>
            <a:ext cx="1295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219885">
            <a:off x="1502201" y="1975379"/>
            <a:ext cx="9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xz</a:t>
            </a:r>
            <a:r>
              <a:rPr lang="en-US" dirty="0" smtClean="0">
                <a:solidFill>
                  <a:srgbClr val="FF0000"/>
                </a:solidFill>
              </a:rPr>
              <a:t>-view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905093">
            <a:off x="1183331" y="3251073"/>
            <a:ext cx="9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y</a:t>
            </a:r>
            <a:r>
              <a:rPr lang="en-US" i="1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-view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utrino Pie Char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34568" r="36522" b="41111"/>
          <a:stretch/>
        </p:blipFill>
        <p:spPr>
          <a:xfrm>
            <a:off x="898324" y="1267964"/>
            <a:ext cx="2835476" cy="2751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0308" y="2678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Signal </a:t>
            </a:r>
            <a:r>
              <a:rPr lang="en-US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ν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2241" y="25908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Beam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lang="en-US" sz="1600" b="1" baseline="-25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lang="en-US" sz="1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3082" y="21752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ν</a:t>
            </a:r>
            <a:r>
              <a:rPr lang="en-US" b="1" baseline="-25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endParaRPr lang="en-US" b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908" y="16002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Neutral </a:t>
            </a:r>
            <a:b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Current</a:t>
            </a:r>
            <a:endParaRPr lang="en-US" b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3778708" y="1282488"/>
            <a:ext cx="192332" cy="19812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47240" y="2044488"/>
            <a:ext cx="16734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Backgrounds</a:t>
            </a:r>
            <a:endParaRPr lang="en-US" sz="22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ν</a:t>
            </a:r>
            <a:r>
              <a:rPr lang="en-US" cap="none" baseline="-25000" dirty="0" err="1" smtClean="0"/>
              <a:t>e</a:t>
            </a:r>
            <a:r>
              <a:rPr lang="en-US" dirty="0" smtClean="0"/>
              <a:t>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914400"/>
            <a:ext cx="5562601" cy="381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 years of running in neutrino mode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Picture 3" descr="DocDB 8887 Nu_E Sensitivities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8" b="1961"/>
          <a:stretch/>
        </p:blipFill>
        <p:spPr>
          <a:xfrm>
            <a:off x="5791200" y="343631"/>
            <a:ext cx="2971800" cy="6057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7200" y="6286501"/>
            <a:ext cx="622937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91200" y="343631"/>
            <a:ext cx="2819400" cy="6144481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5299" y="4038600"/>
            <a:ext cx="5562601" cy="25908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</a:t>
            </a:r>
            <a:r>
              <a:rPr lang="en-US" dirty="0" smtClean="0"/>
              <a:t>e designed a suite of particle ID techniques:</a:t>
            </a:r>
          </a:p>
          <a:p>
            <a:pPr lvl="1"/>
            <a:r>
              <a:rPr lang="en-US" dirty="0" smtClean="0"/>
              <a:t>ANN: Likelihood ratios for particle hypotheses.</a:t>
            </a:r>
          </a:p>
          <a:p>
            <a:pPr lvl="1"/>
            <a:r>
              <a:rPr lang="en-US" dirty="0" smtClean="0"/>
              <a:t>LEM: Matching to MC library events.</a:t>
            </a:r>
          </a:p>
          <a:p>
            <a:pPr lvl="1"/>
            <a:r>
              <a:rPr lang="en-US" dirty="0" smtClean="0"/>
              <a:t>BDT: Boosted decision tree on simple</a:t>
            </a:r>
            <a:br>
              <a:rPr lang="en-US" dirty="0" smtClean="0"/>
            </a:br>
            <a:r>
              <a:rPr lang="en-US" dirty="0" smtClean="0"/>
              <a:t>          reconstructed quantities.</a:t>
            </a:r>
          </a:p>
          <a:p>
            <a:r>
              <a:rPr lang="en-US" dirty="0" smtClean="0"/>
              <a:t>The plots on the right show promising </a:t>
            </a:r>
            <a:br>
              <a:rPr lang="en-US" dirty="0" smtClean="0"/>
            </a:b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signal/background separation.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2069" y="4038601"/>
            <a:ext cx="5339131" cy="23622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975340"/>
            <a:ext cx="1511300" cy="3429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514600" y="1066800"/>
            <a:ext cx="5079742" cy="461665"/>
            <a:chOff x="2514600" y="1066800"/>
            <a:chExt cx="5079742" cy="461665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642" y="1142744"/>
              <a:ext cx="4584700" cy="355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514600" y="1066800"/>
              <a:ext cx="3535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≈</a:t>
              </a:r>
              <a:endParaRPr lang="en-US" sz="2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14600" y="1841628"/>
            <a:ext cx="6095742" cy="673100"/>
            <a:chOff x="2514600" y="1841628"/>
            <a:chExt cx="6095742" cy="67310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342" y="1841628"/>
              <a:ext cx="5588000" cy="6731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514600" y="1976735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14600" y="2789269"/>
            <a:ext cx="5690116" cy="762000"/>
            <a:chOff x="2514600" y="2789269"/>
            <a:chExt cx="5690116" cy="76200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116" y="2789269"/>
              <a:ext cx="5181600" cy="76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14600" y="2937453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×</a:t>
              </a:r>
              <a:endParaRPr lang="en-US" sz="2400" dirty="0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Nature’s Parameters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1" y="3733800"/>
            <a:ext cx="8534400" cy="2667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</a:t>
            </a:r>
            <a:r>
              <a:rPr lang="en-US" sz="1800" b="1" dirty="0" err="1" smtClean="0">
                <a:solidFill>
                  <a:srgbClr val="00CED1"/>
                </a:solidFill>
              </a:rPr>
              <a:t>NOνA</a:t>
            </a:r>
            <a:r>
              <a:rPr lang="en-US" sz="1800" b="1" dirty="0" smtClean="0">
                <a:solidFill>
                  <a:srgbClr val="00CED1"/>
                </a:solidFill>
              </a:rPr>
              <a:t> baseline</a:t>
            </a:r>
            <a:r>
              <a:rPr lang="en-US" sz="1800" dirty="0" smtClean="0">
                <a:solidFill>
                  <a:srgbClr val="00CED1"/>
                </a:solidFill>
              </a:rPr>
              <a:t> </a:t>
            </a:r>
            <a:r>
              <a:rPr lang="en-US" sz="1800" dirty="0" smtClean="0"/>
              <a:t>(L = 810 km) and </a:t>
            </a:r>
            <a:r>
              <a:rPr lang="en-US" sz="1800" b="1" dirty="0" smtClean="0">
                <a:solidFill>
                  <a:srgbClr val="00CED1"/>
                </a:solidFill>
              </a:rPr>
              <a:t>neutrino beam energy</a:t>
            </a:r>
            <a:r>
              <a:rPr lang="en-US" sz="1800" dirty="0" smtClean="0">
                <a:solidFill>
                  <a:srgbClr val="00CED1"/>
                </a:solidFill>
              </a:rPr>
              <a:t> </a:t>
            </a:r>
            <a:r>
              <a:rPr lang="en-US" sz="1800" dirty="0" smtClean="0"/>
              <a:t>(E = 2 </a:t>
            </a:r>
            <a:r>
              <a:rPr lang="en-US" sz="1800" dirty="0" err="1" smtClean="0"/>
              <a:t>GeV</a:t>
            </a:r>
            <a:r>
              <a:rPr lang="en-US" sz="1800" dirty="0" smtClean="0"/>
              <a:t>) place our detector at the first </a:t>
            </a:r>
            <a:r>
              <a:rPr lang="en-US" sz="1800" dirty="0" err="1" smtClean="0"/>
              <a:t>ν</a:t>
            </a:r>
            <a:r>
              <a:rPr lang="en-US" sz="1800" baseline="-25000" dirty="0" err="1" smtClean="0"/>
              <a:t>μ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dirty="0" err="1" smtClean="0"/>
              <a:t>ν</a:t>
            </a:r>
            <a:r>
              <a:rPr lang="en-US" sz="1800" baseline="-25000" dirty="0" err="1" smtClean="0"/>
              <a:t>e</a:t>
            </a:r>
            <a:r>
              <a:rPr lang="en-US" sz="1800" dirty="0"/>
              <a:t> </a:t>
            </a:r>
            <a:r>
              <a:rPr lang="en-US" sz="1800" dirty="0" smtClean="0"/>
              <a:t>oscillation peak.</a:t>
            </a:r>
            <a:endParaRPr lang="en-US" sz="1800" dirty="0"/>
          </a:p>
          <a:p>
            <a:r>
              <a:rPr lang="en-US" sz="1800" b="1" dirty="0" smtClean="0">
                <a:solidFill>
                  <a:srgbClr val="0000FF"/>
                </a:solidFill>
              </a:rPr>
              <a:t>sin</a:t>
            </a:r>
            <a:r>
              <a:rPr lang="en-US" sz="18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1800" b="1" dirty="0" smtClean="0">
                <a:solidFill>
                  <a:srgbClr val="0000FF"/>
                </a:solidFill>
              </a:rPr>
              <a:t>2θ</a:t>
            </a:r>
            <a:r>
              <a:rPr lang="en-US" sz="1800" b="1" baseline="-25000" dirty="0" smtClean="0">
                <a:solidFill>
                  <a:srgbClr val="0000FF"/>
                </a:solidFill>
              </a:rPr>
              <a:t>13</a:t>
            </a:r>
            <a:r>
              <a:rPr lang="en-US" sz="1800" dirty="0" smtClean="0"/>
              <a:t>: the leading term in this equation has already been measured and it is large!</a:t>
            </a:r>
          </a:p>
          <a:p>
            <a:r>
              <a:rPr lang="en-US" sz="1800" b="1" dirty="0">
                <a:solidFill>
                  <a:srgbClr val="FFA800"/>
                </a:solidFill>
              </a:rPr>
              <a:t>sin</a:t>
            </a:r>
            <a:r>
              <a:rPr lang="en-US" sz="1800" b="1" baseline="30000" dirty="0">
                <a:solidFill>
                  <a:srgbClr val="FFA800"/>
                </a:solidFill>
              </a:rPr>
              <a:t>2</a:t>
            </a:r>
            <a:r>
              <a:rPr lang="en-US" sz="1800" b="1" dirty="0">
                <a:solidFill>
                  <a:srgbClr val="FFA800"/>
                </a:solidFill>
              </a:rPr>
              <a:t>θ</a:t>
            </a:r>
            <a:r>
              <a:rPr lang="en-US" sz="1800" b="1" baseline="-25000" dirty="0">
                <a:solidFill>
                  <a:srgbClr val="FFA800"/>
                </a:solidFill>
              </a:rPr>
              <a:t>23</a:t>
            </a:r>
            <a:r>
              <a:rPr lang="en-US" sz="1800" dirty="0"/>
              <a:t>: we can </a:t>
            </a:r>
            <a:r>
              <a:rPr lang="en-US" sz="1800" dirty="0" smtClean="0"/>
              <a:t>glean </a:t>
            </a:r>
            <a:r>
              <a:rPr lang="en-US" sz="1800" dirty="0"/>
              <a:t>information about the θ</a:t>
            </a:r>
            <a:r>
              <a:rPr lang="en-US" sz="1800" baseline="-25000" dirty="0"/>
              <a:t>23</a:t>
            </a:r>
            <a:r>
              <a:rPr lang="en-US" sz="1800" dirty="0"/>
              <a:t> octant from the leading term.</a:t>
            </a:r>
          </a:p>
          <a:p>
            <a:r>
              <a:rPr lang="en-US" sz="1800" b="1" dirty="0" err="1" smtClean="0">
                <a:solidFill>
                  <a:srgbClr val="008000"/>
                </a:solidFill>
              </a:rPr>
              <a:t>δ</a:t>
            </a:r>
            <a:r>
              <a:rPr lang="en-US" sz="1800" b="1" baseline="-25000" dirty="0" err="1" smtClean="0">
                <a:solidFill>
                  <a:srgbClr val="008000"/>
                </a:solidFill>
              </a:rPr>
              <a:t>CP</a:t>
            </a:r>
            <a:r>
              <a:rPr lang="en-US" sz="1800" dirty="0" smtClean="0"/>
              <a:t>: using the measured value </a:t>
            </a:r>
            <a:r>
              <a:rPr lang="en-US" sz="1800" dirty="0"/>
              <a:t>of </a:t>
            </a:r>
            <a:r>
              <a:rPr lang="en-US" sz="1800" dirty="0" smtClean="0"/>
              <a:t>θ</a:t>
            </a:r>
            <a:r>
              <a:rPr lang="en-US" sz="1800" baseline="-25000" dirty="0" smtClean="0"/>
              <a:t>13</a:t>
            </a:r>
            <a:r>
              <a:rPr lang="en-US" sz="1800" dirty="0" smtClean="0"/>
              <a:t>, we can determine the CP-violating phase angle.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mass hierarchy</a:t>
            </a:r>
            <a:r>
              <a:rPr lang="en-US" sz="1800" dirty="0" smtClean="0"/>
              <a:t>: depending on the sign of Δm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31 </a:t>
            </a:r>
            <a:r>
              <a:rPr lang="en-US" sz="1800" dirty="0" smtClean="0"/>
              <a:t>~ Δm</a:t>
            </a:r>
            <a:r>
              <a:rPr lang="en-US" sz="1800" baseline="30000" dirty="0" smtClean="0"/>
              <a:t>2</a:t>
            </a:r>
            <a:r>
              <a:rPr lang="en-US" sz="1800" baseline="-25000" dirty="0" smtClean="0"/>
              <a:t>32</a:t>
            </a:r>
            <a:r>
              <a:rPr lang="en-US" sz="1800" dirty="0" smtClean="0"/>
              <a:t>, the oscillation probability is either enhanced or suppressed.  This difference can be determined by comparing neutrino running with anti-neutrino running.</a:t>
            </a:r>
          </a:p>
          <a:p>
            <a:pPr lvl="1"/>
            <a:endParaRPr lang="en-US" sz="18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5983986" y="1528465"/>
            <a:ext cx="645414" cy="0"/>
          </a:xfrm>
          <a:prstGeom prst="line">
            <a:avLst/>
          </a:prstGeom>
          <a:ln w="38100" cmpd="sng">
            <a:solidFill>
              <a:srgbClr val="00CE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71800" y="1528904"/>
            <a:ext cx="133127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43400" y="1528904"/>
            <a:ext cx="1100223" cy="0"/>
          </a:xfrm>
          <a:prstGeom prst="line">
            <a:avLst/>
          </a:prstGeom>
          <a:ln w="38100" cmpd="sng">
            <a:solidFill>
              <a:srgbClr val="FFA8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100578" y="2414500"/>
            <a:ext cx="3880738" cy="23900"/>
            <a:chOff x="3100578" y="2414500"/>
            <a:chExt cx="3880738" cy="239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100578" y="2426450"/>
              <a:ext cx="1014222" cy="1195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967094" y="2414500"/>
              <a:ext cx="1014222" cy="1195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628127" y="103328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59907" y="287276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62723" y="2084951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295400"/>
            <a:ext cx="1511300" cy="3429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4600" y="1752600"/>
            <a:ext cx="6172201" cy="95614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514599" y="2667000"/>
            <a:ext cx="6172201" cy="95614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52401" y="4343400"/>
            <a:ext cx="8457941" cy="381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28858" y="4724400"/>
            <a:ext cx="8381742" cy="381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28601" y="5105400"/>
            <a:ext cx="8381741" cy="3048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28601" y="5410200"/>
            <a:ext cx="8381741" cy="9144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101" y="2304365"/>
            <a:ext cx="230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± neutrino mode</a:t>
            </a:r>
          </a:p>
          <a:p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en-US" dirty="0" smtClean="0">
                <a:solidFill>
                  <a:srgbClr val="FF0000"/>
                </a:solidFill>
              </a:rPr>
              <a:t> anti-neutrino mode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>
          <a:xfrm>
            <a:off x="6248400" y="914400"/>
            <a:ext cx="2514599" cy="480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Using the previous equations, we can calculate the neutrino and anti-neutrino appearance probabilities. </a:t>
            </a:r>
          </a:p>
          <a:p>
            <a:r>
              <a:rPr lang="en-US" sz="1800" dirty="0" smtClean="0"/>
              <a:t>Assume that </a:t>
            </a:r>
            <a:r>
              <a:rPr lang="en-US" sz="1800" dirty="0" err="1" smtClean="0"/>
              <a:t>NO</a:t>
            </a:r>
            <a:r>
              <a:rPr lang="en-US" sz="1800" i="1" dirty="0" err="1" smtClean="0"/>
              <a:t>v</a:t>
            </a:r>
            <a:r>
              <a:rPr lang="en-US" sz="1800" dirty="0" err="1" smtClean="0"/>
              <a:t>A</a:t>
            </a:r>
            <a:r>
              <a:rPr lang="en-US" sz="1800" dirty="0" smtClean="0"/>
              <a:t> would measure where the orange arrows point (best case scenario).</a:t>
            </a:r>
          </a:p>
          <a:p>
            <a:r>
              <a:rPr lang="en-US" sz="1800" dirty="0" smtClean="0"/>
              <a:t>The bold and dotted lines show the 1 and </a:t>
            </a:r>
            <a:br>
              <a:rPr lang="en-US" sz="1800" dirty="0" smtClean="0"/>
            </a:br>
            <a:r>
              <a:rPr lang="en-US" sz="1800" dirty="0" smtClean="0"/>
              <a:t>2 </a:t>
            </a:r>
            <a:r>
              <a:rPr lang="en-US" sz="1800" dirty="0" err="1" smtClean="0"/>
              <a:t>σ</a:t>
            </a:r>
            <a:r>
              <a:rPr lang="en-US" sz="1800" dirty="0" smtClean="0"/>
              <a:t> contours that we could achieve with:</a:t>
            </a:r>
          </a:p>
          <a:p>
            <a:r>
              <a:rPr lang="en-US" sz="1800" dirty="0" smtClean="0"/>
              <a:t>3 years neutrino running plus 3 years anti-neutrino running</a:t>
            </a:r>
            <a:endParaRPr lang="en-US" sz="1800" dirty="0"/>
          </a:p>
        </p:txBody>
      </p:sp>
      <p:pic>
        <p:nvPicPr>
          <p:cNvPr id="3" name="Picture 2" descr="02_Bi-Probability_Pl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8198" r="1970" b="6624"/>
          <a:stretch/>
        </p:blipFill>
        <p:spPr>
          <a:xfrm>
            <a:off x="872525" y="761999"/>
            <a:ext cx="5418208" cy="5181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Reach (Bi-probability Plots)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33531" y="2095500"/>
            <a:ext cx="3200400" cy="240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82792" y="4303950"/>
            <a:ext cx="108428" cy="102950"/>
          </a:xfrm>
          <a:prstGeom prst="rect">
            <a:avLst/>
          </a:prstGeom>
          <a:solidFill>
            <a:srgbClr val="0005F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22355" y="4749800"/>
            <a:ext cx="1143001" cy="631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3531" y="3397250"/>
            <a:ext cx="114300" cy="114300"/>
          </a:xfrm>
          <a:prstGeom prst="ellipse">
            <a:avLst/>
          </a:prstGeom>
          <a:solidFill>
            <a:srgbClr val="0005FE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5F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52778" y="3675210"/>
            <a:ext cx="114300" cy="114300"/>
          </a:xfrm>
          <a:prstGeom prst="ellipse">
            <a:avLst/>
          </a:prstGeom>
          <a:noFill/>
          <a:ln w="12700" cmpd="sng">
            <a:solidFill>
              <a:srgbClr val="0005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5F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3731" y="4032250"/>
            <a:ext cx="108428" cy="102950"/>
          </a:xfrm>
          <a:prstGeom prst="rect">
            <a:avLst/>
          </a:prstGeom>
          <a:noFill/>
          <a:ln w="12700" cmpd="sng">
            <a:solidFill>
              <a:srgbClr val="0005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2355" y="4972050"/>
            <a:ext cx="1143001" cy="4097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22355" y="5193862"/>
            <a:ext cx="1143001" cy="187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8710" y="4211669"/>
            <a:ext cx="83799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5FE"/>
                </a:solidFill>
              </a:rPr>
              <a:t>Δm</a:t>
            </a:r>
            <a:r>
              <a:rPr lang="en-US" sz="1400" baseline="30000" dirty="0" smtClean="0">
                <a:solidFill>
                  <a:srgbClr val="0005FE"/>
                </a:solidFill>
              </a:rPr>
              <a:t>2</a:t>
            </a:r>
            <a:r>
              <a:rPr lang="en-US" sz="1400" dirty="0" smtClean="0">
                <a:solidFill>
                  <a:srgbClr val="0005FE"/>
                </a:solidFill>
              </a:rPr>
              <a:t> &gt; 0</a:t>
            </a:r>
            <a:endParaRPr lang="en-US" sz="1400" dirty="0">
              <a:solidFill>
                <a:srgbClr val="0005F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2339649">
            <a:off x="3408557" y="3641632"/>
            <a:ext cx="1390040" cy="533400"/>
          </a:xfrm>
          <a:prstGeom prst="ellipse">
            <a:avLst/>
          </a:prstGeom>
          <a:noFill/>
          <a:ln>
            <a:solidFill>
              <a:srgbClr val="0005F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02" y="6025121"/>
            <a:ext cx="1319929" cy="299479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96" y="3151598"/>
            <a:ext cx="1321718" cy="29988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0356" y="4357438"/>
            <a:ext cx="3679088" cy="1890962"/>
            <a:chOff x="1828800" y="4357438"/>
            <a:chExt cx="3679088" cy="1890962"/>
          </a:xfrm>
        </p:grpSpPr>
        <p:grpSp>
          <p:nvGrpSpPr>
            <p:cNvPr id="19" name="Group 18"/>
            <p:cNvGrpSpPr/>
            <p:nvPr/>
          </p:nvGrpSpPr>
          <p:grpSpPr>
            <a:xfrm>
              <a:off x="1828800" y="4357438"/>
              <a:ext cx="3631857" cy="5357"/>
              <a:chOff x="3454743" y="4563665"/>
              <a:chExt cx="3631857" cy="5357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3454743" y="4569022"/>
                <a:ext cx="5334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064343" y="4563665"/>
                <a:ext cx="3022257" cy="5357"/>
              </a:xfrm>
              <a:prstGeom prst="straightConnector1">
                <a:avLst/>
              </a:prstGeom>
              <a:ln w="6350">
                <a:solidFill>
                  <a:srgbClr val="FFA800"/>
                </a:solidFill>
                <a:prstDash val="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5507888" y="4420229"/>
              <a:ext cx="0" cy="1828171"/>
              <a:chOff x="7086600" y="4420229"/>
              <a:chExt cx="0" cy="1828171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7086600" y="5943600"/>
                <a:ext cx="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7086600" y="4420229"/>
                <a:ext cx="0" cy="1294771"/>
              </a:xfrm>
              <a:prstGeom prst="straightConnector1">
                <a:avLst/>
              </a:prstGeom>
              <a:ln w="6350">
                <a:solidFill>
                  <a:srgbClr val="FFA800"/>
                </a:solidFill>
                <a:prstDash val="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 28"/>
          <p:cNvSpPr/>
          <p:nvPr/>
        </p:nvSpPr>
        <p:spPr>
          <a:xfrm>
            <a:off x="6324600" y="2531398"/>
            <a:ext cx="2362200" cy="125811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24600" y="3762232"/>
            <a:ext cx="2362200" cy="1952768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581400" y="1640065"/>
            <a:ext cx="1447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= 45°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40515" y="1588810"/>
            <a:ext cx="3048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9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7" grpId="0" animBg="1"/>
      <p:bldP spid="9" grpId="0" animBg="1"/>
      <p:bldP spid="10" grpId="0" animBg="1"/>
      <p:bldP spid="5" grpId="0" animBg="1"/>
      <p:bldP spid="13" grpId="0" animBg="1"/>
      <p:bldP spid="12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</a:t>
            </a:r>
            <a:r>
              <a:rPr lang="en-US" dirty="0" smtClean="0"/>
              <a:t>Reach (Bi-probability Plots)</a:t>
            </a:r>
            <a:endParaRPr lang="en-US" dirty="0"/>
          </a:p>
        </p:txBody>
      </p:sp>
      <p:pic>
        <p:nvPicPr>
          <p:cNvPr id="4" name="Picture 3" descr="09_Bi-Probability_Pl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6261" b="6032"/>
          <a:stretch/>
        </p:blipFill>
        <p:spPr>
          <a:xfrm>
            <a:off x="914399" y="762000"/>
            <a:ext cx="5595895" cy="519067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65" y="6025121"/>
            <a:ext cx="1319929" cy="29947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33" y="3151598"/>
            <a:ext cx="1321718" cy="2998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60356" y="4343400"/>
            <a:ext cx="3679088" cy="1890962"/>
            <a:chOff x="1828800" y="4357438"/>
            <a:chExt cx="3679088" cy="1890962"/>
          </a:xfrm>
        </p:grpSpPr>
        <p:grpSp>
          <p:nvGrpSpPr>
            <p:cNvPr id="22" name="Group 21"/>
            <p:cNvGrpSpPr/>
            <p:nvPr/>
          </p:nvGrpSpPr>
          <p:grpSpPr>
            <a:xfrm>
              <a:off x="1828800" y="4357438"/>
              <a:ext cx="3631857" cy="5357"/>
              <a:chOff x="3454743" y="4563665"/>
              <a:chExt cx="3631857" cy="5357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3454743" y="4569022"/>
                <a:ext cx="5334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4064343" y="4563665"/>
                <a:ext cx="3022257" cy="5357"/>
              </a:xfrm>
              <a:prstGeom prst="straightConnector1">
                <a:avLst/>
              </a:prstGeom>
              <a:ln w="6350">
                <a:solidFill>
                  <a:srgbClr val="FFA800"/>
                </a:solidFill>
                <a:prstDash val="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5507888" y="4420229"/>
              <a:ext cx="0" cy="1828171"/>
              <a:chOff x="7086600" y="4420229"/>
              <a:chExt cx="0" cy="1828171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7086600" y="5943600"/>
                <a:ext cx="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7086600" y="4420229"/>
                <a:ext cx="0" cy="1294771"/>
              </a:xfrm>
              <a:prstGeom prst="straightConnector1">
                <a:avLst/>
              </a:prstGeom>
              <a:ln w="6350">
                <a:solidFill>
                  <a:srgbClr val="FFA800"/>
                </a:solidFill>
                <a:prstDash val="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6248400" y="914400"/>
            <a:ext cx="2514599" cy="480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Using the previous equations, we can calculate the neutrino and anti-neutrino appearance probabilities. </a:t>
            </a:r>
          </a:p>
          <a:p>
            <a:r>
              <a:rPr lang="en-US" sz="1800" dirty="0" smtClean="0"/>
              <a:t>Assume that </a:t>
            </a:r>
            <a:r>
              <a:rPr lang="en-US" sz="1800" dirty="0" err="1" smtClean="0"/>
              <a:t>NO</a:t>
            </a:r>
            <a:r>
              <a:rPr lang="en-US" sz="1800" i="1" dirty="0" err="1" smtClean="0"/>
              <a:t>v</a:t>
            </a:r>
            <a:r>
              <a:rPr lang="en-US" sz="1800" dirty="0" err="1" smtClean="0"/>
              <a:t>A</a:t>
            </a:r>
            <a:r>
              <a:rPr lang="en-US" sz="1800" dirty="0" smtClean="0"/>
              <a:t> would measure where the orange arrows point (best case scenario).</a:t>
            </a:r>
          </a:p>
          <a:p>
            <a:r>
              <a:rPr lang="en-US" sz="1800" dirty="0" smtClean="0"/>
              <a:t>The bold and dotted lines show the 1 and </a:t>
            </a:r>
            <a:br>
              <a:rPr lang="en-US" sz="1800" dirty="0" smtClean="0"/>
            </a:br>
            <a:r>
              <a:rPr lang="en-US" sz="1800" dirty="0" smtClean="0"/>
              <a:t>2 </a:t>
            </a:r>
            <a:r>
              <a:rPr lang="en-US" sz="1800" dirty="0" err="1" smtClean="0"/>
              <a:t>σ</a:t>
            </a:r>
            <a:r>
              <a:rPr lang="en-US" sz="1800" dirty="0" smtClean="0"/>
              <a:t> contours that we could achieve with:</a:t>
            </a:r>
          </a:p>
          <a:p>
            <a:r>
              <a:rPr lang="en-US" sz="1800" dirty="0" smtClean="0"/>
              <a:t>3 years neutrino running plus 3 years anti-neutrino running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851858"/>
            <a:ext cx="1447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= 45°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40515" y="1800603"/>
            <a:ext cx="3048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 Hierarchy and </a:t>
            </a:r>
            <a:r>
              <a:rPr lang="en-US" cap="none" dirty="0" err="1" smtClean="0">
                <a:solidFill>
                  <a:srgbClr val="000000"/>
                </a:solidFill>
              </a:rPr>
              <a:t>δ</a:t>
            </a:r>
            <a:r>
              <a:rPr lang="en-US" cap="none" baseline="-25000" dirty="0" err="1" smtClean="0">
                <a:solidFill>
                  <a:srgbClr val="000000"/>
                </a:solidFill>
              </a:rPr>
              <a:t>CP</a:t>
            </a:r>
            <a:r>
              <a:rPr lang="en-US" cap="none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990600"/>
            <a:ext cx="7966075" cy="167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Given the bi-probability plots from the previous slides </a:t>
            </a:r>
            <a:r>
              <a:rPr lang="en-US" b="1" dirty="0" smtClean="0"/>
              <a:t>and using latest analysis framework</a:t>
            </a:r>
            <a:r>
              <a:rPr lang="en-US" dirty="0" smtClean="0"/>
              <a:t>, we can determine how sensitive we will be to resolve the:</a:t>
            </a:r>
          </a:p>
          <a:p>
            <a:pPr lvl="1"/>
            <a:r>
              <a:rPr lang="en-US" dirty="0" smtClean="0"/>
              <a:t>Mass Hierarchy (even better with T2K)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CP-violating phase angle (</a:t>
            </a:r>
            <a:r>
              <a:rPr lang="en-US" dirty="0" err="1" smtClean="0">
                <a:solidFill>
                  <a:srgbClr val="000000"/>
                </a:solidFill>
              </a:rPr>
              <a:t>δ</a:t>
            </a:r>
            <a:r>
              <a:rPr lang="en-US" baseline="-25000" dirty="0" err="1" smtClean="0">
                <a:solidFill>
                  <a:srgbClr val="000000"/>
                </a:solidFill>
              </a:rPr>
              <a:t>CP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6" descr="hie_se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4495800" cy="30447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2286000"/>
            <a:ext cx="3702328" cy="381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1905000"/>
            <a:ext cx="2362200" cy="381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ie_sens_t2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" y="2743200"/>
            <a:ext cx="4495720" cy="3044720"/>
          </a:xfrm>
          <a:prstGeom prst="rect">
            <a:avLst/>
          </a:prstGeom>
        </p:spPr>
      </p:pic>
      <p:pic>
        <p:nvPicPr>
          <p:cNvPr id="9" name="Picture 8" descr="cpv_sen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0"/>
          <a:stretch/>
        </p:blipFill>
        <p:spPr>
          <a:xfrm>
            <a:off x="4540528" y="2743255"/>
            <a:ext cx="4146272" cy="30652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40528" y="2667000"/>
            <a:ext cx="4146272" cy="32004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55848" y="5869685"/>
            <a:ext cx="23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First glimpse at (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)!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5257800" y="1752600"/>
            <a:ext cx="3352800" cy="685800"/>
          </a:xfrm>
          <a:prstGeom prst="borderCallout1">
            <a:avLst>
              <a:gd name="adj1" fmla="val 99070"/>
              <a:gd name="adj2" fmla="val -77"/>
              <a:gd name="adj3" fmla="val 237939"/>
              <a:gd name="adj4" fmla="val -35836"/>
            </a:avLst>
          </a:prstGeom>
          <a:noFill/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esults from full simulation, reconstruction, and selection!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1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14_Bi-Probability_Pl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7161" b="5780"/>
          <a:stretch/>
        </p:blipFill>
        <p:spPr>
          <a:xfrm>
            <a:off x="871688" y="768960"/>
            <a:ext cx="5692684" cy="5183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Reach (</a:t>
            </a:r>
            <a:r>
              <a:rPr lang="en-US" cap="none" dirty="0" smtClean="0"/>
              <a:t>θ</a:t>
            </a:r>
            <a:r>
              <a:rPr lang="en-US" cap="none" baseline="-25000" dirty="0" smtClean="0"/>
              <a:t>23</a:t>
            </a:r>
            <a:r>
              <a:rPr lang="en-US" cap="none" dirty="0" smtClean="0"/>
              <a:t> Octant)</a:t>
            </a:r>
            <a:endParaRPr lang="en-US" cap="none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65" y="6025121"/>
            <a:ext cx="1319929" cy="29947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33" y="3151598"/>
            <a:ext cx="1321718" cy="29988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209800" y="1981111"/>
            <a:ext cx="3169535" cy="3200489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759163">
            <a:off x="4409914" y="2020479"/>
            <a:ext cx="111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&gt; 45°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4495800"/>
            <a:ext cx="11430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759163">
            <a:off x="1771389" y="4614066"/>
            <a:ext cx="111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&lt; 45°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48400" y="914400"/>
            <a:ext cx="251459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We know that sin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(2θ</a:t>
            </a:r>
            <a:r>
              <a:rPr lang="en-US" sz="1800" baseline="-25000" dirty="0" smtClean="0"/>
              <a:t>23</a:t>
            </a:r>
            <a:r>
              <a:rPr lang="en-US" sz="1800" dirty="0" smtClean="0"/>
              <a:t>) is close to unity, but what octant </a:t>
            </a:r>
            <a:r>
              <a:rPr lang="en-US" sz="1800" dirty="0"/>
              <a:t>does </a:t>
            </a:r>
            <a:r>
              <a:rPr lang="en-US" sz="1800" dirty="0" smtClean="0"/>
              <a:t>θ</a:t>
            </a:r>
            <a:r>
              <a:rPr lang="en-US" sz="1800" baseline="-25000" dirty="0" smtClean="0"/>
              <a:t>23 </a:t>
            </a:r>
            <a:r>
              <a:rPr lang="en-US" sz="1800" dirty="0" smtClean="0"/>
              <a:t>fall in? </a:t>
            </a:r>
          </a:p>
          <a:p>
            <a:pPr lvl="1"/>
            <a:r>
              <a:rPr lang="en-US" sz="1600" dirty="0" smtClean="0"/>
              <a:t>θ</a:t>
            </a:r>
            <a:r>
              <a:rPr lang="en-US" sz="1600" baseline="-25000" dirty="0" smtClean="0"/>
              <a:t>23</a:t>
            </a:r>
            <a:r>
              <a:rPr lang="en-US" sz="1600" dirty="0" smtClean="0"/>
              <a:t> &gt; 45°</a:t>
            </a:r>
          </a:p>
          <a:p>
            <a:pPr lvl="1"/>
            <a:r>
              <a:rPr lang="en-US" sz="1600" dirty="0"/>
              <a:t>θ</a:t>
            </a:r>
            <a:r>
              <a:rPr lang="en-US" sz="1600" baseline="-25000" dirty="0"/>
              <a:t>23</a:t>
            </a:r>
            <a:r>
              <a:rPr lang="en-US" sz="1600" dirty="0"/>
              <a:t> </a:t>
            </a:r>
            <a:r>
              <a:rPr lang="en-US" sz="1600" dirty="0" smtClean="0"/>
              <a:t>&lt; 45°</a:t>
            </a:r>
            <a:endParaRPr lang="en-US" sz="1600" dirty="0"/>
          </a:p>
          <a:p>
            <a:r>
              <a:rPr lang="en-US" sz="1800" dirty="0" smtClean="0"/>
              <a:t>The probability ellipses are given for both scenarios separated by the green dotted line.</a:t>
            </a:r>
          </a:p>
        </p:txBody>
      </p:sp>
    </p:spTree>
    <p:extLst>
      <p:ext uri="{BB962C8B-B14F-4D97-AF65-F5344CB8AC3E}">
        <p14:creationId xmlns:p14="http://schemas.microsoft.com/office/powerpoint/2010/main" val="12218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ctant_sens_097_upp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3" y="2740494"/>
            <a:ext cx="4499948" cy="3047586"/>
          </a:xfrm>
          <a:prstGeom prst="rect">
            <a:avLst/>
          </a:prstGeom>
        </p:spPr>
      </p:pic>
      <p:pic>
        <p:nvPicPr>
          <p:cNvPr id="7" name="Picture 6" descr="octant_sens_097_lowe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>
            <a:off x="4419600" y="2739975"/>
            <a:ext cx="4161405" cy="304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θ</a:t>
            </a:r>
            <a:r>
              <a:rPr lang="en-US" cap="none" baseline="-25000" dirty="0"/>
              <a:t>23</a:t>
            </a:r>
            <a:r>
              <a:rPr lang="en-US" cap="none" dirty="0"/>
              <a:t> </a:t>
            </a:r>
            <a:r>
              <a:rPr lang="en-US" dirty="0"/>
              <a:t>Octant</a:t>
            </a:r>
            <a:r>
              <a:rPr lang="en-US" cap="none" dirty="0"/>
              <a:t> </a:t>
            </a:r>
            <a:r>
              <a:rPr lang="en-US" dirty="0"/>
              <a:t>Sensitivity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990600"/>
            <a:ext cx="7966075" cy="167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Given the bi-probability plots, we can calculate how sensitive we will be to the θ</a:t>
            </a:r>
            <a:r>
              <a:rPr lang="en-US" baseline="-25000" dirty="0" smtClean="0"/>
              <a:t>23</a:t>
            </a:r>
            <a:r>
              <a:rPr lang="en-US" dirty="0" smtClean="0"/>
              <a:t> octant:</a:t>
            </a:r>
          </a:p>
          <a:p>
            <a:pPr lvl="1"/>
            <a:r>
              <a:rPr lang="en-US" sz="2400" dirty="0"/>
              <a:t>θ</a:t>
            </a:r>
            <a:r>
              <a:rPr lang="en-US" sz="2400" baseline="-25000" dirty="0"/>
              <a:t>23</a:t>
            </a:r>
            <a:r>
              <a:rPr lang="en-US" sz="2400" dirty="0"/>
              <a:t> &gt; 45</a:t>
            </a:r>
            <a:r>
              <a:rPr lang="en-US" sz="2400" dirty="0" smtClean="0"/>
              <a:t>° (upper octant)</a:t>
            </a:r>
            <a:endParaRPr lang="en-US" sz="2400" dirty="0"/>
          </a:p>
          <a:p>
            <a:pPr lvl="1"/>
            <a:r>
              <a:rPr lang="en-US" sz="2400" dirty="0"/>
              <a:t>θ</a:t>
            </a:r>
            <a:r>
              <a:rPr lang="en-US" sz="2400" baseline="-25000" dirty="0"/>
              <a:t>23</a:t>
            </a:r>
            <a:r>
              <a:rPr lang="en-US" sz="2400" dirty="0"/>
              <a:t> &lt; 45</a:t>
            </a:r>
            <a:r>
              <a:rPr lang="en-US" sz="2400" dirty="0" smtClean="0"/>
              <a:t>° (lower octant)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72551" y="4862548"/>
            <a:ext cx="111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&gt; 45°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7831" y="4862548"/>
            <a:ext cx="111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θ</a:t>
            </a:r>
            <a:r>
              <a:rPr lang="en-US" b="1" baseline="-25000" dirty="0" smtClean="0">
                <a:solidFill>
                  <a:srgbClr val="008000"/>
                </a:solidFill>
              </a:rPr>
              <a:t>23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&lt;</a:t>
            </a:r>
            <a:r>
              <a:rPr lang="en-US" b="1" dirty="0" smtClean="0">
                <a:solidFill>
                  <a:srgbClr val="008000"/>
                </a:solidFill>
              </a:rPr>
              <a:t> 45°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85" y="2857500"/>
            <a:ext cx="4762500" cy="317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err="1" smtClean="0">
                <a:solidFill>
                  <a:srgbClr val="008000"/>
                </a:solidFill>
              </a:rPr>
              <a:t>O</a:t>
            </a:r>
            <a:r>
              <a:rPr lang="en-US" dirty="0" err="1" smtClean="0">
                <a:solidFill>
                  <a:srgbClr val="0000FF"/>
                </a:solidFill>
              </a:rPr>
              <a:t>νA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NuMI</a:t>
            </a:r>
            <a:r>
              <a:rPr lang="en-US" dirty="0" smtClean="0"/>
              <a:t>: Neutrinos at the Main Injector (</a:t>
            </a:r>
            <a:r>
              <a:rPr lang="en-US" dirty="0" err="1" smtClean="0">
                <a:solidFill>
                  <a:srgbClr val="000000"/>
                </a:solidFill>
              </a:rPr>
              <a:t>ν</a:t>
            </a:r>
            <a:r>
              <a:rPr lang="en-US" baseline="-25000" dirty="0" err="1" smtClean="0">
                <a:solidFill>
                  <a:srgbClr val="000000"/>
                </a:solidFill>
              </a:rPr>
              <a:t>μ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baseline="-250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Off-Axis</a:t>
            </a:r>
            <a:r>
              <a:rPr lang="en-US" dirty="0"/>
              <a:t>: </a:t>
            </a:r>
            <a:r>
              <a:rPr lang="en-US" dirty="0" err="1" smtClean="0"/>
              <a:t>monoenergetic</a:t>
            </a:r>
            <a:r>
              <a:rPr lang="en-US" dirty="0" smtClean="0"/>
              <a:t> beam (2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ν</a:t>
            </a:r>
            <a:r>
              <a:rPr lang="en-US" baseline="-25000" dirty="0" err="1" smtClean="0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Appearance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Physics Goals: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measure </a:t>
            </a:r>
            <a:r>
              <a:rPr lang="en-US" dirty="0" smtClean="0">
                <a:solidFill>
                  <a:srgbClr val="000000"/>
                </a:solidFill>
              </a:rPr>
              <a:t>θ</a:t>
            </a:r>
            <a:r>
              <a:rPr lang="en-US" baseline="-25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θ</a:t>
            </a:r>
            <a:r>
              <a:rPr lang="en-US" baseline="-25000" dirty="0" smtClean="0">
                <a:solidFill>
                  <a:srgbClr val="000000"/>
                </a:solidFill>
              </a:rPr>
              <a:t>23</a:t>
            </a:r>
            <a:r>
              <a:rPr lang="en-US" dirty="0" smtClean="0">
                <a:solidFill>
                  <a:srgbClr val="000000"/>
                </a:solidFill>
              </a:rPr>
              <a:t>, Δm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baseline="-25000" dirty="0" smtClean="0">
                <a:solidFill>
                  <a:srgbClr val="000000"/>
                </a:solidFill>
              </a:rPr>
              <a:t>32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resolve θ</a:t>
            </a:r>
            <a:r>
              <a:rPr lang="en-US" baseline="-25000" dirty="0" smtClean="0">
                <a:solidFill>
                  <a:srgbClr val="000000"/>
                </a:solidFill>
              </a:rPr>
              <a:t>23</a:t>
            </a:r>
            <a:r>
              <a:rPr lang="en-US" dirty="0" smtClean="0">
                <a:solidFill>
                  <a:srgbClr val="000000"/>
                </a:solidFill>
              </a:rPr>
              <a:t> octant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measure </a:t>
            </a:r>
            <a:r>
              <a:rPr lang="en-US" dirty="0" err="1" smtClean="0">
                <a:solidFill>
                  <a:srgbClr val="000000"/>
                </a:solidFill>
              </a:rPr>
              <a:t>δ</a:t>
            </a:r>
            <a:r>
              <a:rPr lang="en-US" baseline="-25000" dirty="0" err="1" smtClean="0">
                <a:solidFill>
                  <a:srgbClr val="000000"/>
                </a:solidFill>
              </a:rPr>
              <a:t>CP</a:t>
            </a:r>
            <a:r>
              <a:rPr lang="en-US" baseline="-25000" dirty="0">
                <a:solidFill>
                  <a:srgbClr val="000000"/>
                </a:solidFill>
              </a:rPr>
              <a:t/>
            </a:r>
            <a:br>
              <a:rPr lang="en-US" baseline="-250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CP-violating phase angle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resolve mass hierarchy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</a:t>
            </a:r>
            <a:endParaRPr lang="en-US" dirty="0"/>
          </a:p>
        </p:txBody>
      </p:sp>
      <p:pic>
        <p:nvPicPr>
          <p:cNvPr id="9" name="Picture 8" descr="nova-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74" y="245501"/>
            <a:ext cx="2590800" cy="16165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15785" y="2590800"/>
            <a:ext cx="4956615" cy="762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0234" y="3505200"/>
            <a:ext cx="3454620" cy="1905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ss Hierarchy Diagra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49" y="3581400"/>
            <a:ext cx="4909671" cy="236220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273204" y="3352800"/>
            <a:ext cx="4478315" cy="28956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001" y="3657600"/>
            <a:ext cx="457200" cy="9906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3849" y="5410200"/>
            <a:ext cx="3258551" cy="6858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8" y="2857500"/>
            <a:ext cx="1511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5316" r="15430" b="4355"/>
          <a:stretch/>
        </p:blipFill>
        <p:spPr bwMode="auto">
          <a:xfrm>
            <a:off x="1066800" y="853611"/>
            <a:ext cx="6553200" cy="46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5334000"/>
            <a:ext cx="7966075" cy="1066800"/>
          </a:xfrm>
        </p:spPr>
        <p:txBody>
          <a:bodyPr/>
          <a:lstStyle/>
          <a:p>
            <a:pPr>
              <a:buClr>
                <a:srgbClr val="F07F09"/>
              </a:buClr>
            </a:pPr>
            <a:r>
              <a:rPr lang="en-US" dirty="0" smtClean="0">
                <a:solidFill>
                  <a:srgbClr val="000000"/>
                </a:solidFill>
              </a:rPr>
              <a:t>Measure θ</a:t>
            </a:r>
            <a:r>
              <a:rPr lang="en-US" baseline="-25000" dirty="0" smtClean="0">
                <a:solidFill>
                  <a:srgbClr val="000000"/>
                </a:solidFill>
              </a:rPr>
              <a:t>23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Δm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baseline="-25000" dirty="0" smtClean="0">
                <a:solidFill>
                  <a:srgbClr val="000000"/>
                </a:solidFill>
              </a:rPr>
              <a:t>32</a:t>
            </a:r>
            <a:r>
              <a:rPr lang="en-US" dirty="0" smtClean="0">
                <a:solidFill>
                  <a:srgbClr val="000000"/>
                </a:solidFill>
              </a:rPr>
              <a:t> to the few percent level</a:t>
            </a:r>
          </a:p>
          <a:p>
            <a:pPr>
              <a:buClr>
                <a:srgbClr val="F07F09"/>
              </a:buClr>
            </a:pPr>
            <a:r>
              <a:rPr lang="en-US" dirty="0" smtClean="0">
                <a:solidFill>
                  <a:srgbClr val="000000"/>
                </a:solidFill>
              </a:rPr>
              <a:t>using </a:t>
            </a:r>
            <a:r>
              <a:rPr lang="en-US" dirty="0" err="1" smtClean="0">
                <a:solidFill>
                  <a:srgbClr val="000000"/>
                </a:solidFill>
              </a:rPr>
              <a:t>ν</a:t>
            </a:r>
            <a:r>
              <a:rPr lang="en-US" baseline="-25000" dirty="0" err="1" smtClean="0">
                <a:solidFill>
                  <a:srgbClr val="000000"/>
                </a:solidFill>
              </a:rPr>
              <a:t>μ</a:t>
            </a:r>
            <a:r>
              <a:rPr lang="en-US" dirty="0" smtClean="0">
                <a:solidFill>
                  <a:srgbClr val="000000"/>
                </a:solidFill>
              </a:rPr>
              <a:t> disappearance: </a:t>
            </a:r>
            <a:endParaRPr lang="en-US" dirty="0">
              <a:solidFill>
                <a:srgbClr val="000000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40" y="5867400"/>
            <a:ext cx="1549400" cy="3429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191000" y="1571517"/>
            <a:ext cx="4267200" cy="3457683"/>
            <a:chOff x="4419600" y="1571517"/>
            <a:chExt cx="4267200" cy="3457683"/>
          </a:xfrm>
        </p:grpSpPr>
        <p:grpSp>
          <p:nvGrpSpPr>
            <p:cNvPr id="27" name="Group 26"/>
            <p:cNvGrpSpPr/>
            <p:nvPr/>
          </p:nvGrpSpPr>
          <p:grpSpPr>
            <a:xfrm>
              <a:off x="4427960" y="1571517"/>
              <a:ext cx="4258840" cy="3457683"/>
              <a:chOff x="4887858" y="111475"/>
              <a:chExt cx="4258840" cy="3457683"/>
            </a:xfrm>
          </p:grpSpPr>
          <p:pic>
            <p:nvPicPr>
              <p:cNvPr id="24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858" y="111475"/>
                <a:ext cx="4258840" cy="3457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938735" y="2311420"/>
                <a:ext cx="6383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MINOS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best fit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5729161" y="2451887"/>
                <a:ext cx="194209" cy="161840"/>
              </a:xfrm>
              <a:prstGeom prst="star5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4419600" y="1658991"/>
              <a:ext cx="711993" cy="278600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9360" y="1529148"/>
            <a:ext cx="4258840" cy="3491586"/>
            <a:chOff x="389360" y="1529148"/>
            <a:chExt cx="4258840" cy="3491586"/>
          </a:xfrm>
        </p:grpSpPr>
        <p:grpSp>
          <p:nvGrpSpPr>
            <p:cNvPr id="43" name="Group 42"/>
            <p:cNvGrpSpPr/>
            <p:nvPr/>
          </p:nvGrpSpPr>
          <p:grpSpPr>
            <a:xfrm>
              <a:off x="389360" y="1529148"/>
              <a:ext cx="4258840" cy="3491586"/>
              <a:chOff x="296333" y="1520681"/>
              <a:chExt cx="4258840" cy="3491586"/>
            </a:xfrm>
          </p:grpSpPr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2" t="13787" r="15237" b="2765"/>
              <a:stretch/>
            </p:blipFill>
            <p:spPr bwMode="auto">
              <a:xfrm>
                <a:off x="609600" y="1520681"/>
                <a:ext cx="3657600" cy="3179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334"/>
              <a:stretch/>
            </p:blipFill>
            <p:spPr bwMode="auto">
              <a:xfrm>
                <a:off x="296333" y="4366849"/>
                <a:ext cx="4258840" cy="645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364"/>
              <a:stretch/>
            </p:blipFill>
            <p:spPr bwMode="auto">
              <a:xfrm>
                <a:off x="304800" y="1554584"/>
                <a:ext cx="708491" cy="3457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1029165" y="1543050"/>
                <a:ext cx="358309" cy="23188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143000" y="1786468"/>
              <a:ext cx="1890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NO</a:t>
              </a:r>
              <a:r>
                <a:rPr lang="en-US" i="1" dirty="0" err="1" smtClean="0">
                  <a:solidFill>
                    <a:srgbClr val="FF0000"/>
                  </a:solidFill>
                </a:rPr>
                <a:t>v</a:t>
              </a:r>
              <a:r>
                <a:rPr lang="en-US" dirty="0" err="1" smtClean="0">
                  <a:solidFill>
                    <a:srgbClr val="FF0000"/>
                  </a:solidFill>
                </a:rPr>
                <a:t>A</a:t>
              </a:r>
              <a:r>
                <a:rPr lang="en-US" dirty="0" smtClean="0">
                  <a:solidFill>
                    <a:srgbClr val="FF0000"/>
                  </a:solidFill>
                </a:rPr>
                <a:t> Sensitivity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3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opole Limit Summa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4445" r="17234" b="18937"/>
          <a:stretch/>
        </p:blipFill>
        <p:spPr>
          <a:xfrm>
            <a:off x="3581400" y="2879840"/>
            <a:ext cx="5063900" cy="3673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Searches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1" y="990600"/>
            <a:ext cx="3809999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Because the </a:t>
            </a:r>
            <a:r>
              <a:rPr lang="en-US" dirty="0" err="1" smtClean="0"/>
              <a:t>NO</a:t>
            </a:r>
            <a:r>
              <a:rPr lang="en-US" i="1" dirty="0" err="1" smtClean="0"/>
              <a:t>v</a:t>
            </a:r>
            <a:r>
              <a:rPr lang="en-US" dirty="0" err="1" smtClean="0"/>
              <a:t>A</a:t>
            </a:r>
            <a:r>
              <a:rPr lang="en-US" dirty="0" smtClean="0"/>
              <a:t> detector is so large and highly-segmented, it lends itself to exotic searches:</a:t>
            </a:r>
          </a:p>
          <a:p>
            <a:r>
              <a:rPr lang="en-US" dirty="0" smtClean="0"/>
              <a:t>Magnetic Monopoles</a:t>
            </a:r>
          </a:p>
          <a:p>
            <a:pPr lvl="1"/>
            <a:r>
              <a:rPr lang="en-US" dirty="0" smtClean="0"/>
              <a:t>would be highly ionizing or slow moving particles.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/>
              <a:t>NO</a:t>
            </a:r>
            <a:r>
              <a:rPr lang="en-US" i="1" dirty="0" err="1"/>
              <a:t>v</a:t>
            </a:r>
            <a:r>
              <a:rPr lang="en-US" dirty="0" err="1"/>
              <a:t>A</a:t>
            </a:r>
            <a:r>
              <a:rPr lang="en-US" dirty="0"/>
              <a:t> detector is favorable because of its large surface </a:t>
            </a:r>
            <a:r>
              <a:rPr lang="en-US" dirty="0" smtClean="0"/>
              <a:t>area and its surface location.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plot on the right shows the monopole phase space we have access to.</a:t>
            </a:r>
          </a:p>
          <a:p>
            <a:r>
              <a:rPr lang="en-US" dirty="0" smtClean="0"/>
              <a:t>Supernovae</a:t>
            </a:r>
          </a:p>
          <a:p>
            <a:pPr lvl="1"/>
            <a:r>
              <a:rPr lang="en-US" dirty="0" smtClean="0"/>
              <a:t>have a large neutrino shockwave.</a:t>
            </a:r>
          </a:p>
          <a:p>
            <a:r>
              <a:rPr lang="en-US" dirty="0" smtClean="0"/>
              <a:t>WIMP</a:t>
            </a:r>
            <a:endParaRPr lang="en-US" dirty="0"/>
          </a:p>
          <a:p>
            <a:pPr lvl="1"/>
            <a:r>
              <a:rPr lang="en-US" dirty="0"/>
              <a:t>highly energetic </a:t>
            </a:r>
            <a:r>
              <a:rPr lang="en-US" dirty="0" smtClean="0"/>
              <a:t>neutrinos</a:t>
            </a:r>
            <a:br>
              <a:rPr lang="en-US" dirty="0" smtClean="0"/>
            </a:br>
            <a:r>
              <a:rPr lang="en-US" dirty="0" smtClean="0"/>
              <a:t>coming </a:t>
            </a:r>
            <a:r>
              <a:rPr lang="en-US" dirty="0"/>
              <a:t>from the sun</a:t>
            </a:r>
          </a:p>
          <a:p>
            <a:r>
              <a:rPr lang="en-US" dirty="0" smtClean="0"/>
              <a:t>Using the Near Detector:</a:t>
            </a:r>
          </a:p>
          <a:p>
            <a:pPr lvl="1"/>
            <a:r>
              <a:rPr lang="en-US" dirty="0" smtClean="0"/>
              <a:t>Neutrino Magnetic Moment</a:t>
            </a:r>
          </a:p>
          <a:p>
            <a:pPr lvl="1"/>
            <a:r>
              <a:rPr lang="en-US" dirty="0" smtClean="0"/>
              <a:t>Dark Sector</a:t>
            </a:r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00600" y="76200"/>
            <a:ext cx="3613339" cy="2590800"/>
            <a:chOff x="4997261" y="152400"/>
            <a:chExt cx="3613339" cy="2590800"/>
          </a:xfrm>
        </p:grpSpPr>
        <p:pic>
          <p:nvPicPr>
            <p:cNvPr id="25" name="Picture 24" descr="Monopole Trajector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261" y="152400"/>
              <a:ext cx="3613339" cy="24384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556265" y="2096869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magnetic</a:t>
              </a:r>
              <a:br>
                <a:rPr lang="en-US" dirty="0" smtClean="0">
                  <a:latin typeface="Times New Roman"/>
                  <a:cs typeface="Times New Roman"/>
                </a:rPr>
              </a:br>
              <a:r>
                <a:rPr lang="en-US" dirty="0" smtClean="0">
                  <a:latin typeface="Times New Roman"/>
                  <a:cs typeface="Times New Roman"/>
                </a:rPr>
                <a:t>monopole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sp>
        <p:nvSpPr>
          <p:cNvPr id="11" name="TextBox 21"/>
          <p:cNvSpPr txBox="1"/>
          <p:nvPr/>
        </p:nvSpPr>
        <p:spPr>
          <a:xfrm>
            <a:off x="3979895" y="1681371"/>
            <a:ext cx="1538049" cy="1061829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r"/>
              </a:tabLst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</a:t>
            </a:r>
            <a:r>
              <a:rPr lang="en-US" sz="1200" b="1" kern="0" noProof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4168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  <a:r>
              <a:rPr kumimoji="0" lang="en-US" sz="1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r"/>
              </a:tabLst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MACRO:       3482 m</a:t>
            </a:r>
            <a:r>
              <a:rPr kumimoji="0" lang="en-US" sz="1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r"/>
              </a:tabLst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SLIM:              427 m</a:t>
            </a:r>
            <a:r>
              <a:rPr kumimoji="0" lang="en-US" sz="1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r"/>
              </a:tabLst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OHYA:          2000 m</a:t>
            </a:r>
            <a:r>
              <a:rPr kumimoji="0" lang="en-US" sz="1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200" b="1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1" y="3796920"/>
            <a:ext cx="3427412" cy="229908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0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llaboration Picture 12-0287-01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21" y="4351867"/>
            <a:ext cx="3208421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/>
              <a:t>Far Detector construction half way complete with first kiloton fully instrumented and construction progressing quickly.</a:t>
            </a:r>
          </a:p>
          <a:p>
            <a:r>
              <a:rPr lang="en-US" sz="2100" dirty="0" err="1" smtClean="0"/>
              <a:t>NuMI</a:t>
            </a:r>
            <a:r>
              <a:rPr lang="en-US" sz="2100" dirty="0" smtClean="0"/>
              <a:t> beam return is imminent!</a:t>
            </a:r>
          </a:p>
          <a:p>
            <a:r>
              <a:rPr lang="en-US" sz="2100" dirty="0" smtClean="0"/>
              <a:t>Our analysis framework is ready to try to pin down the mass hierarchy and the θ</a:t>
            </a:r>
            <a:r>
              <a:rPr lang="en-US" sz="2100" baseline="-25000" dirty="0" smtClean="0"/>
              <a:t>23</a:t>
            </a:r>
            <a:r>
              <a:rPr lang="en-US" sz="2100" dirty="0" smtClean="0"/>
              <a:t> octant, and have the first glimpse at </a:t>
            </a:r>
            <a:r>
              <a:rPr lang="en-US" sz="2100" dirty="0" err="1" smtClean="0"/>
              <a:t>δ</a:t>
            </a:r>
            <a:r>
              <a:rPr lang="en-US" sz="2100" baseline="-25000" dirty="0" err="1" smtClean="0"/>
              <a:t>CP</a:t>
            </a:r>
            <a:r>
              <a:rPr lang="en-US" sz="2100" dirty="0"/>
              <a:t>.</a:t>
            </a:r>
            <a:endParaRPr lang="en-US" sz="2100" dirty="0" smtClean="0"/>
          </a:p>
          <a:p>
            <a:r>
              <a:rPr lang="en-US" sz="2100" dirty="0" smtClean="0"/>
              <a:t>We will use our detector as an eye to the universe and are excited about what we might learn.</a:t>
            </a:r>
          </a:p>
          <a:p>
            <a:r>
              <a:rPr lang="en-US" sz="2100" dirty="0" smtClean="0"/>
              <a:t>Please see the 5 </a:t>
            </a:r>
            <a:r>
              <a:rPr lang="en-US" sz="2100" dirty="0" err="1" smtClean="0"/>
              <a:t>NO</a:t>
            </a:r>
            <a:r>
              <a:rPr lang="en-US" sz="2100" i="1" dirty="0" err="1" smtClean="0"/>
              <a:t>v</a:t>
            </a:r>
            <a:r>
              <a:rPr lang="en-US" sz="2100" dirty="0" err="1" smtClean="0"/>
              <a:t>A</a:t>
            </a:r>
            <a:r>
              <a:rPr lang="en-US" sz="2100" dirty="0" smtClean="0"/>
              <a:t> posters this evening for more detail.</a:t>
            </a:r>
          </a:p>
          <a:p>
            <a:r>
              <a:rPr lang="en-US" sz="2100" dirty="0" smtClean="0"/>
              <a:t>We do not only have a massive detector, but also a massive collaboration of dedicated people!</a:t>
            </a:r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4648200"/>
            <a:ext cx="4199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180+ scientists and engineers</a:t>
            </a:r>
            <a:br>
              <a:rPr lang="en-US" b="1" dirty="0" smtClean="0"/>
            </a:br>
            <a:r>
              <a:rPr lang="en-US" b="1" dirty="0" smtClean="0"/>
              <a:t>from 35 institutions from 7 countries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47" y="5907857"/>
            <a:ext cx="69733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1" y="5335993"/>
            <a:ext cx="711761" cy="48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76" y="5343207"/>
            <a:ext cx="692524" cy="47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47" y="5905453"/>
            <a:ext cx="692524" cy="49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http://www.indianchild.com/images/indiaflagbig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29" y="5338398"/>
            <a:ext cx="711419" cy="4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UK Flag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21131" r="7450" b="20038"/>
          <a:stretch/>
        </p:blipFill>
        <p:spPr>
          <a:xfrm>
            <a:off x="2596302" y="5912667"/>
            <a:ext cx="693014" cy="480919"/>
          </a:xfrm>
          <a:prstGeom prst="rect">
            <a:avLst/>
          </a:prstGeom>
        </p:spPr>
      </p:pic>
      <p:pic>
        <p:nvPicPr>
          <p:cNvPr id="14" name="Picture 13" descr="Brazil Fla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22" y="5334000"/>
            <a:ext cx="699592" cy="48971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4307" y="3962400"/>
            <a:ext cx="8251444" cy="2590799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396423">
            <a:off x="3648350" y="462668"/>
            <a:ext cx="4091735" cy="40011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tencil"/>
                <a:cs typeface="Stencil"/>
              </a:rPr>
              <a:t>Thanks to the </a:t>
            </a:r>
            <a:r>
              <a:rPr lang="en-US" sz="2000" dirty="0" err="1" smtClean="0">
                <a:solidFill>
                  <a:srgbClr val="FF0000"/>
                </a:solidFill>
                <a:latin typeface="Stencil"/>
                <a:cs typeface="Stencil"/>
              </a:rPr>
              <a:t>NOvA</a:t>
            </a:r>
            <a:r>
              <a:rPr lang="en-US" sz="2000" dirty="0" smtClean="0">
                <a:solidFill>
                  <a:srgbClr val="FF0000"/>
                </a:solidFill>
                <a:latin typeface="Stencil"/>
                <a:cs typeface="Stencil"/>
              </a:rPr>
              <a:t> Project!</a:t>
            </a:r>
            <a:endParaRPr lang="en-US" sz="2000" dirty="0">
              <a:solidFill>
                <a:srgbClr val="FF0000"/>
              </a:solidFill>
              <a:latin typeface="Stencil"/>
              <a:cs typeface="Stenci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2134801"/>
            <a:ext cx="8238551" cy="1861466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"/>
          </p:nvPr>
        </p:nvSpPr>
        <p:spPr>
          <a:xfrm>
            <a:off x="609600" y="2667000"/>
            <a:ext cx="8001000" cy="3733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NuMI</a:t>
            </a:r>
            <a:r>
              <a:rPr lang="en-US" dirty="0" smtClean="0"/>
              <a:t>: Neutrinos at the Main Injector</a:t>
            </a:r>
          </a:p>
          <a:p>
            <a:r>
              <a:rPr lang="en-US" dirty="0" smtClean="0"/>
              <a:t>Beam delivered to several neutrino experiments since 2005:</a:t>
            </a:r>
          </a:p>
          <a:p>
            <a:pPr lvl="1"/>
            <a:r>
              <a:rPr lang="en-US" dirty="0" smtClean="0"/>
              <a:t>MINOS, </a:t>
            </a:r>
            <a:r>
              <a:rPr lang="en-US" dirty="0" err="1" smtClean="0"/>
              <a:t>MINER</a:t>
            </a:r>
            <a:r>
              <a:rPr lang="en-US" dirty="0" err="1">
                <a:solidFill>
                  <a:srgbClr val="000000"/>
                </a:solidFill>
              </a:rPr>
              <a:t>ν</a:t>
            </a:r>
            <a:r>
              <a:rPr lang="en-US" dirty="0" err="1" smtClean="0"/>
              <a:t>A</a:t>
            </a:r>
            <a:r>
              <a:rPr lang="en-US" dirty="0" smtClean="0"/>
              <a:t>, and </a:t>
            </a:r>
            <a:r>
              <a:rPr lang="en-US" dirty="0" err="1" smtClean="0"/>
              <a:t>ArgoNeut</a:t>
            </a:r>
            <a:endParaRPr lang="en-US" dirty="0" smtClean="0"/>
          </a:p>
          <a:p>
            <a:r>
              <a:rPr lang="en-US" dirty="0" smtClean="0"/>
              <a:t>Beam upgrade work since May 2012:</a:t>
            </a:r>
          </a:p>
          <a:p>
            <a:pPr lvl="1"/>
            <a:r>
              <a:rPr lang="en-US" dirty="0" smtClean="0"/>
              <a:t>increase beam power from 300 kW to 700 kW</a:t>
            </a:r>
          </a:p>
          <a:p>
            <a:pPr lvl="1"/>
            <a:r>
              <a:rPr lang="en-US" dirty="0" smtClean="0"/>
              <a:t>upgrade graphite target and magnetic focusing horns</a:t>
            </a:r>
          </a:p>
          <a:p>
            <a:r>
              <a:rPr lang="en-US" b="1" dirty="0"/>
              <a:t>B</a:t>
            </a:r>
            <a:r>
              <a:rPr lang="en-US" b="1" dirty="0" smtClean="0"/>
              <a:t>eam returns at the end of this month (June 2013)!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10200" y="76200"/>
            <a:ext cx="3124200" cy="1905000"/>
            <a:chOff x="5486400" y="76200"/>
            <a:chExt cx="3124200" cy="1905000"/>
          </a:xfrm>
        </p:grpSpPr>
        <p:grpSp>
          <p:nvGrpSpPr>
            <p:cNvPr id="13" name="Group 12"/>
            <p:cNvGrpSpPr/>
            <p:nvPr/>
          </p:nvGrpSpPr>
          <p:grpSpPr>
            <a:xfrm>
              <a:off x="5486400" y="76200"/>
              <a:ext cx="3048000" cy="1876479"/>
              <a:chOff x="5486400" y="76200"/>
              <a:chExt cx="3048000" cy="187647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486400" y="76200"/>
                <a:ext cx="3048000" cy="1876479"/>
                <a:chOff x="5486400" y="0"/>
                <a:chExt cx="3048000" cy="1876479"/>
              </a:xfrm>
            </p:grpSpPr>
            <p:pic>
              <p:nvPicPr>
                <p:cNvPr id="3" name="Picture 2" descr="AerialWithBeamlines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2600" y="0"/>
                  <a:ext cx="2971800" cy="1876479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6477000" y="990600"/>
                  <a:ext cx="13003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Main Injector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5486400" y="457200"/>
                  <a:ext cx="1162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err="1" smtClean="0">
                      <a:solidFill>
                        <a:schemeClr val="bg1"/>
                      </a:solidFill>
                    </a:rPr>
                    <a:t>NuMI</a:t>
                  </a:r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 Beam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5562600" y="914400"/>
                <a:ext cx="1143000" cy="76200"/>
              </a:xfrm>
              <a:prstGeom prst="straightConnector1">
                <a:avLst/>
              </a:prstGeom>
              <a:ln w="57150" cmpd="sng">
                <a:solidFill>
                  <a:srgbClr val="FFFFFF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7677632" y="1673423"/>
              <a:ext cx="932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Fermilab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600" y="4038600"/>
            <a:ext cx="7391400" cy="22860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91000" y="533400"/>
            <a:ext cx="1284990" cy="990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6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0-near-detector-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523"/>
            <a:ext cx="3657600" cy="114670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ND Build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2" r="35609"/>
          <a:stretch/>
        </p:blipFill>
        <p:spPr>
          <a:xfrm>
            <a:off x="162210" y="1473199"/>
            <a:ext cx="5489127" cy="5003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0" y="1163753"/>
            <a:ext cx="1295400" cy="3010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Near Detector Status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651337" y="1828800"/>
            <a:ext cx="3035463" cy="43132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105m underground</a:t>
            </a:r>
          </a:p>
          <a:p>
            <a:r>
              <a:rPr lang="en-US" dirty="0" smtClean="0"/>
              <a:t>Cavern Completed!</a:t>
            </a:r>
          </a:p>
          <a:p>
            <a:r>
              <a:rPr lang="en-US" dirty="0" smtClean="0"/>
              <a:t>Received Beneficial Occupancy in May.</a:t>
            </a:r>
          </a:p>
          <a:p>
            <a:r>
              <a:rPr lang="en-US" dirty="0" smtClean="0"/>
              <a:t>Assembly starts this month (June).</a:t>
            </a:r>
          </a:p>
          <a:p>
            <a:r>
              <a:rPr lang="en-US" dirty="0" smtClean="0"/>
              <a:t>Outfitting during summer and fall.</a:t>
            </a:r>
          </a:p>
          <a:p>
            <a:r>
              <a:rPr lang="en-US" dirty="0" smtClean="0"/>
              <a:t>Start data taking with half of the detector in December.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3733800" y="2819400"/>
            <a:ext cx="1828800" cy="609600"/>
          </a:xfrm>
          <a:prstGeom prst="borderCallout1">
            <a:avLst>
              <a:gd name="adj1" fmla="val 50908"/>
              <a:gd name="adj2" fmla="val -876"/>
              <a:gd name="adj3" fmla="val 148853"/>
              <a:gd name="adj4" fmla="val -39265"/>
            </a:avLst>
          </a:prstGeom>
          <a:noFill/>
          <a:ln w="762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Near Detector Cavern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600200" y="6019799"/>
            <a:ext cx="2057400" cy="369671"/>
          </a:xfrm>
          <a:prstGeom prst="borderCallout1">
            <a:avLst>
              <a:gd name="adj1" fmla="val 46297"/>
              <a:gd name="adj2" fmla="val 100214"/>
              <a:gd name="adj3" fmla="val -56348"/>
              <a:gd name="adj4" fmla="val 178245"/>
            </a:avLst>
          </a:prstGeom>
          <a:noFill/>
          <a:ln w="762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MINOS Tunnel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4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599" y="2133600"/>
            <a:ext cx="3506323" cy="4358306"/>
            <a:chOff x="228599" y="2133600"/>
            <a:chExt cx="3506323" cy="4358306"/>
          </a:xfrm>
        </p:grpSpPr>
        <p:pic>
          <p:nvPicPr>
            <p:cNvPr id="4" name="Picture 3" descr="050-me-spectra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1" y="2133600"/>
              <a:ext cx="3492309" cy="355921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48170" y="2345910"/>
              <a:ext cx="828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Times New Roman"/>
                  <a:cs typeface="Times New Roman"/>
                </a:rPr>
                <a:t>(e.g. MINOS)</a:t>
              </a:r>
              <a:endParaRPr lang="en-US" sz="900" dirty="0">
                <a:latin typeface="Times New Roman"/>
                <a:cs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79925" y="5410199"/>
              <a:ext cx="3153875" cy="282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oscprob-nueapp.pdf"/>
            <p:cNvPicPr>
              <a:picLocks noChangeAspect="1"/>
            </p:cNvPicPr>
            <p:nvPr/>
          </p:nvPicPr>
          <p:blipFill>
            <a:blip r:embed="rId3"/>
            <a:srcRect l="4647" r="3290"/>
            <a:stretch>
              <a:fillRect/>
            </a:stretch>
          </p:blipFill>
          <p:spPr>
            <a:xfrm>
              <a:off x="228599" y="5438315"/>
              <a:ext cx="3506323" cy="105359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94040" y="2078922"/>
            <a:ext cx="510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/>
                <a:cs typeface="Times New Roman"/>
              </a:rPr>
              <a:t>NuMI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Beam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3352800" y="1676400"/>
            <a:ext cx="45720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 smtClean="0"/>
              <a:t>Baseline (L = 810 km)</a:t>
            </a:r>
            <a:endParaRPr lang="en-US" b="1" dirty="0" smtClean="0"/>
          </a:p>
          <a:p>
            <a:pPr marL="365760" lvl="1" indent="0">
              <a:buNone/>
            </a:pPr>
            <a:r>
              <a:rPr lang="en-US" sz="1900" dirty="0" smtClean="0"/>
              <a:t>The neutrino beam </a:t>
            </a:r>
            <a:br>
              <a:rPr lang="en-US" sz="1900" dirty="0" smtClean="0"/>
            </a:br>
            <a:r>
              <a:rPr lang="en-US" sz="1900" dirty="0" smtClean="0"/>
              <a:t>travels from here (Fermilab)</a:t>
            </a:r>
            <a:br>
              <a:rPr lang="en-US" sz="1900" dirty="0" smtClean="0"/>
            </a:br>
            <a:r>
              <a:rPr lang="en-US" sz="1900" dirty="0" smtClean="0"/>
              <a:t>to Ash River, MN through</a:t>
            </a:r>
            <a:br>
              <a:rPr lang="en-US" sz="1900" dirty="0" smtClean="0"/>
            </a:br>
            <a:r>
              <a:rPr lang="en-US" sz="1900" dirty="0" smtClean="0"/>
              <a:t>the earth’s crust.</a:t>
            </a:r>
          </a:p>
        </p:txBody>
      </p:sp>
      <p:sp>
        <p:nvSpPr>
          <p:cNvPr id="17" name="Content Placeholder 14"/>
          <p:cNvSpPr txBox="1">
            <a:spLocks/>
          </p:cNvSpPr>
          <p:nvPr/>
        </p:nvSpPr>
        <p:spPr>
          <a:xfrm>
            <a:off x="3733800" y="4419600"/>
            <a:ext cx="4572000" cy="175260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smtClean="0"/>
              <a:t>Energy (</a:t>
            </a:r>
            <a:r>
              <a:rPr lang="en-US" b="1" u="sng" dirty="0" err="1" smtClean="0"/>
              <a:t>E</a:t>
            </a:r>
            <a:r>
              <a:rPr lang="en-US" b="1" u="sng" baseline="-25000" dirty="0" err="1" smtClean="0"/>
              <a:t>ν</a:t>
            </a:r>
            <a:r>
              <a:rPr lang="en-US" b="1" u="sng" dirty="0" smtClean="0"/>
              <a:t> = 2 </a:t>
            </a:r>
            <a:r>
              <a:rPr lang="en-US" b="1" u="sng" dirty="0" err="1" smtClean="0"/>
              <a:t>GeV</a:t>
            </a:r>
            <a:r>
              <a:rPr lang="en-US" b="1" u="sng" dirty="0" smtClean="0"/>
              <a:t>)</a:t>
            </a:r>
            <a:endParaRPr lang="en-US" b="1" dirty="0" smtClean="0"/>
          </a:p>
          <a:p>
            <a:pPr marL="365760" lvl="1" indent="0">
              <a:buNone/>
            </a:pPr>
            <a:r>
              <a:rPr lang="en-US" dirty="0" smtClean="0"/>
              <a:t>We can achieve a narrowly distributed neutrino energy by placing the far detector 14.6 </a:t>
            </a:r>
            <a:r>
              <a:rPr lang="en-US" dirty="0" err="1" smtClean="0"/>
              <a:t>mrad</a:t>
            </a:r>
            <a:r>
              <a:rPr lang="en-US" dirty="0" smtClean="0"/>
              <a:t> off the beam axis.</a:t>
            </a:r>
          </a:p>
          <a:p>
            <a:pPr marL="365760" lvl="1" indent="0">
              <a:buNone/>
            </a:pPr>
            <a:r>
              <a:rPr lang="en-US" dirty="0" smtClean="0"/>
              <a:t>This is also the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oscillation peak.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70968" y="2133600"/>
            <a:ext cx="3563954" cy="4358306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10000" y="4419600"/>
            <a:ext cx="4288545" cy="175260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7000" y="1373728"/>
            <a:ext cx="2612145" cy="3198272"/>
            <a:chOff x="5465055" y="1278467"/>
            <a:chExt cx="2612145" cy="3198272"/>
          </a:xfrm>
        </p:grpSpPr>
        <p:grpSp>
          <p:nvGrpSpPr>
            <p:cNvPr id="13" name="Group 12"/>
            <p:cNvGrpSpPr/>
            <p:nvPr/>
          </p:nvGrpSpPr>
          <p:grpSpPr>
            <a:xfrm>
              <a:off x="5465055" y="1278467"/>
              <a:ext cx="2612145" cy="3198272"/>
              <a:chOff x="1016302" y="2362200"/>
              <a:chExt cx="3198637" cy="3916363"/>
            </a:xfrm>
          </p:grpSpPr>
          <p:pic>
            <p:nvPicPr>
              <p:cNvPr id="5" name="Picture 4" descr="novamap3.t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5739" y="2362200"/>
                <a:ext cx="3089200" cy="3916363"/>
              </a:xfrm>
              <a:prstGeom prst="rect">
                <a:avLst/>
              </a:prstGeom>
              <a:effectLst>
                <a:glow rad="38100">
                  <a:schemeClr val="accent5">
                    <a:lumMod val="50000"/>
                    <a:alpha val="58000"/>
                  </a:schemeClr>
                </a:glow>
                <a:softEdge rad="50800"/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16302" y="2503471"/>
                <a:ext cx="1048245" cy="320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Ash River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72233" y="4495800"/>
                <a:ext cx="946089" cy="320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Fermilab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 flipV="1">
              <a:off x="6248400" y="1524000"/>
              <a:ext cx="838200" cy="14968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3666051">
              <a:off x="6385736" y="2091362"/>
              <a:ext cx="79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</a:rPr>
                <a:t>810 km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85276" y="3465493"/>
            <a:ext cx="1910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1900" b="1" dirty="0">
                <a:solidFill>
                  <a:srgbClr val="FF0000"/>
                </a:solidFill>
                <a:latin typeface="Times New Roman"/>
                <a:cs typeface="Times New Roman"/>
              </a:rPr>
              <a:t>Longest baseline </a:t>
            </a:r>
            <a:br>
              <a:rPr lang="en-US" sz="19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1900" b="1" dirty="0">
                <a:solidFill>
                  <a:srgbClr val="FF0000"/>
                </a:solidFill>
                <a:latin typeface="Times New Roman"/>
                <a:cs typeface="Times New Roman"/>
              </a:rPr>
              <a:t>experiment!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317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4684648" y="1600200"/>
            <a:ext cx="4154551" cy="2895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u="sng" dirty="0" smtClean="0"/>
              <a:t>“Fully” Active Detector</a:t>
            </a:r>
          </a:p>
          <a:p>
            <a:r>
              <a:rPr lang="en-US" dirty="0" smtClean="0"/>
              <a:t>PVC extrusions (long tubes)</a:t>
            </a:r>
          </a:p>
          <a:p>
            <a:r>
              <a:rPr lang="en-US" dirty="0" smtClean="0"/>
              <a:t>filled with liquid scintillator</a:t>
            </a:r>
          </a:p>
          <a:p>
            <a:r>
              <a:rPr lang="en-US" dirty="0" smtClean="0"/>
              <a:t>provide a radiation length </a:t>
            </a:r>
            <a:br>
              <a:rPr lang="en-US" dirty="0" smtClean="0"/>
            </a:br>
            <a:r>
              <a:rPr lang="en-US" dirty="0" smtClean="0"/>
              <a:t>of ~ 40 cm.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travels 10 m!</a:t>
            </a:r>
          </a:p>
          <a:p>
            <a:r>
              <a:rPr lang="en-US" dirty="0"/>
              <a:t>E</a:t>
            </a:r>
            <a:r>
              <a:rPr lang="en-US" dirty="0" smtClean="0"/>
              <a:t>ach extrusion contains one loop of wavelength-shifting fiber.</a:t>
            </a:r>
          </a:p>
        </p:txBody>
      </p:sp>
      <p:pic>
        <p:nvPicPr>
          <p:cNvPr id="20" name="Picture 19" descr="Block-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7" t="14969" r="52569" b="11734"/>
          <a:stretch/>
        </p:blipFill>
        <p:spPr>
          <a:xfrm>
            <a:off x="4343400" y="937172"/>
            <a:ext cx="104919" cy="5421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43401" y="937172"/>
            <a:ext cx="101600" cy="54191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20" idx="0"/>
            <a:endCxn id="20" idx="2"/>
          </p:cNvCxnSpPr>
          <p:nvPr/>
        </p:nvCxnSpPr>
        <p:spPr>
          <a:xfrm>
            <a:off x="4395860" y="937172"/>
            <a:ext cx="0" cy="5421587"/>
          </a:xfrm>
          <a:prstGeom prst="line">
            <a:avLst/>
          </a:prstGeom>
          <a:ln w="38100" cmpd="sng">
            <a:solidFill>
              <a:srgbClr val="CCFF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264560" y="959070"/>
            <a:ext cx="926440" cy="5399689"/>
            <a:chOff x="3264560" y="959070"/>
            <a:chExt cx="926440" cy="5399689"/>
          </a:xfrm>
        </p:grpSpPr>
        <p:sp>
          <p:nvSpPr>
            <p:cNvPr id="8" name="Left Brace 7"/>
            <p:cNvSpPr/>
            <p:nvPr/>
          </p:nvSpPr>
          <p:spPr>
            <a:xfrm>
              <a:off x="3962400" y="959070"/>
              <a:ext cx="228600" cy="5399689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64560" y="3440668"/>
              <a:ext cx="697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 m</a:t>
              </a:r>
              <a:endParaRPr lang="en-US" dirty="0"/>
            </a:p>
          </p:txBody>
        </p:sp>
      </p:grpSp>
      <p:sp>
        <p:nvSpPr>
          <p:cNvPr id="12" name="Left Brace 11"/>
          <p:cNvSpPr/>
          <p:nvPr/>
        </p:nvSpPr>
        <p:spPr>
          <a:xfrm rot="5400000">
            <a:off x="4281448" y="792201"/>
            <a:ext cx="228603" cy="105139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316468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cm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5989427"/>
            <a:ext cx="1237050" cy="369332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Channel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124200" y="316468"/>
            <a:ext cx="5299074" cy="6160532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00" y="1049955"/>
            <a:ext cx="2794976" cy="1325841"/>
            <a:chOff x="5943600" y="465732"/>
            <a:chExt cx="2794976" cy="1325841"/>
          </a:xfrm>
        </p:grpSpPr>
        <p:pic>
          <p:nvPicPr>
            <p:cNvPr id="16" name="Picture 15" descr="feynma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65732"/>
              <a:ext cx="1922470" cy="132584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67600" y="909935"/>
              <a:ext cx="1270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charged-current</a:t>
              </a:r>
              <a:br>
                <a:rPr lang="en-US" sz="1200" dirty="0" smtClean="0"/>
              </a:br>
              <a:r>
                <a:rPr lang="en-US" sz="1200" dirty="0" smtClean="0"/>
                <a:t>interaction</a:t>
              </a: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285486" y="2570320"/>
            <a:ext cx="3448313" cy="24588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want to detect </a:t>
            </a:r>
            <a:br>
              <a:rPr lang="en-US" dirty="0" smtClean="0"/>
            </a:br>
            <a:r>
              <a:rPr lang="en-US" dirty="0" smtClean="0"/>
              <a:t>weakly-interacting </a:t>
            </a:r>
            <a:br>
              <a:rPr lang="en-US" dirty="0" smtClean="0"/>
            </a:br>
            <a:r>
              <a:rPr lang="en-US" dirty="0" smtClean="0"/>
              <a:t>electron neutrinos (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This requires:</a:t>
            </a:r>
          </a:p>
          <a:p>
            <a:pPr lvl="1"/>
            <a:r>
              <a:rPr lang="en-US" dirty="0" smtClean="0"/>
              <a:t>large detector mass</a:t>
            </a:r>
          </a:p>
          <a:p>
            <a:pPr lvl="1"/>
            <a:r>
              <a:rPr lang="en-US" dirty="0" smtClean="0"/>
              <a:t>good electromagnetic (EM) shower resolution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Detector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0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ock-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6" t="13309" r="50072" b="11734"/>
          <a:stretch/>
        </p:blipFill>
        <p:spPr>
          <a:xfrm>
            <a:off x="4030623" y="814388"/>
            <a:ext cx="654026" cy="55443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Detector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33220"/>
            <a:ext cx="921565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3200400" y="838200"/>
            <a:ext cx="830223" cy="2286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83765" y="914401"/>
            <a:ext cx="746858" cy="133802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4684648" y="1600200"/>
            <a:ext cx="4154551" cy="3581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u="sng" dirty="0" smtClean="0"/>
              <a:t>“Fully” Active Detector</a:t>
            </a:r>
          </a:p>
          <a:p>
            <a:r>
              <a:rPr lang="en-US" dirty="0" smtClean="0"/>
              <a:t>PVC extrusions (long tubes)</a:t>
            </a:r>
          </a:p>
          <a:p>
            <a:r>
              <a:rPr lang="en-US" dirty="0" smtClean="0"/>
              <a:t>filled with liquid scintillator</a:t>
            </a:r>
          </a:p>
          <a:p>
            <a:r>
              <a:rPr lang="en-US" dirty="0" smtClean="0"/>
              <a:t>provide a radiation length </a:t>
            </a:r>
            <a:br>
              <a:rPr lang="en-US" dirty="0" smtClean="0"/>
            </a:br>
            <a:r>
              <a:rPr lang="en-US" dirty="0" smtClean="0"/>
              <a:t>of ~ 40 cm.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travels 10 m!</a:t>
            </a:r>
          </a:p>
          <a:p>
            <a:r>
              <a:rPr lang="en-US" dirty="0"/>
              <a:t>E</a:t>
            </a:r>
            <a:r>
              <a:rPr lang="en-US" dirty="0" smtClean="0"/>
              <a:t>ach extrusion contains one loop of wavelength-shifting fiber.</a:t>
            </a:r>
          </a:p>
          <a:p>
            <a:r>
              <a:rPr lang="en-US" dirty="0" smtClean="0"/>
              <a:t>32 channels are read out by one avalanche photo-diode (APD).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0" y="959070"/>
            <a:ext cx="926440" cy="5399689"/>
            <a:chOff x="3264560" y="959070"/>
            <a:chExt cx="926440" cy="5399689"/>
          </a:xfrm>
        </p:grpSpPr>
        <p:sp>
          <p:nvSpPr>
            <p:cNvPr id="20" name="Left Brace 19"/>
            <p:cNvSpPr/>
            <p:nvPr/>
          </p:nvSpPr>
          <p:spPr>
            <a:xfrm>
              <a:off x="3962400" y="959070"/>
              <a:ext cx="228600" cy="5399689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560" y="3440668"/>
              <a:ext cx="697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 m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004926" y="3440668"/>
            <a:ext cx="70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×</a:t>
            </a:r>
            <a:r>
              <a:rPr lang="en-US" sz="2400" b="1" dirty="0" smtClean="0">
                <a:solidFill>
                  <a:schemeClr val="bg1"/>
                </a:solidFill>
              </a:rPr>
              <a:t>32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00694" y="2249269"/>
            <a:ext cx="1480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ym typeface="Wingdings"/>
              </a:rPr>
              <a:t>Avalanche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Photo-Diode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43600" y="5989427"/>
            <a:ext cx="1480844" cy="369332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32 Channels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3505200"/>
            <a:ext cx="273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channels </a:t>
            </a:r>
            <a:r>
              <a:rPr lang="en-US" dirty="0" smtClean="0">
                <a:sym typeface="Wingdings"/>
              </a:rPr>
              <a:t> 1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5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ock-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2299" r="4857" b="4930"/>
          <a:stretch/>
        </p:blipFill>
        <p:spPr>
          <a:xfrm>
            <a:off x="0" y="0"/>
            <a:ext cx="9144000" cy="68620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Detector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" y="959070"/>
            <a:ext cx="926440" cy="5399689"/>
            <a:chOff x="3264560" y="959070"/>
            <a:chExt cx="926440" cy="5399689"/>
          </a:xfrm>
        </p:grpSpPr>
        <p:sp>
          <p:nvSpPr>
            <p:cNvPr id="11" name="Left Brace 10"/>
            <p:cNvSpPr/>
            <p:nvPr/>
          </p:nvSpPr>
          <p:spPr>
            <a:xfrm>
              <a:off x="3962400" y="959070"/>
              <a:ext cx="228600" cy="5399689"/>
            </a:xfrm>
            <a:prstGeom prst="leftBrac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64560" y="3440668"/>
              <a:ext cx="710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15 m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48496" y="5562600"/>
            <a:ext cx="2814555" cy="646331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     384 Channels (plane)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12,288 Channels (block)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4926" y="3440668"/>
            <a:ext cx="70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×12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600" y="2297668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12 modules	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 1 (</a:t>
            </a:r>
            <a:r>
              <a:rPr lang="en-US" b="1" i="1" dirty="0" smtClean="0">
                <a:solidFill>
                  <a:srgbClr val="FFFFFF"/>
                </a:solidFill>
                <a:sym typeface="Wingdings"/>
              </a:rPr>
              <a:t>x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- or </a:t>
            </a:r>
            <a:r>
              <a:rPr lang="en-US" b="1" i="1" dirty="0" smtClean="0">
                <a:solidFill>
                  <a:srgbClr val="FFFFFF"/>
                </a:solidFill>
                <a:sym typeface="Wingdings"/>
              </a:rPr>
              <a:t>y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-) plane</a:t>
            </a:r>
          </a:p>
          <a:p>
            <a:r>
              <a:rPr lang="en-US" b="1" dirty="0" smtClean="0">
                <a:solidFill>
                  <a:srgbClr val="FFFFFF"/>
                </a:solidFill>
                <a:sym typeface="Wingdings"/>
              </a:rPr>
              <a:t>32 planes	 1 block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4443211" y="-1506086"/>
            <a:ext cx="228602" cy="5202915"/>
          </a:xfrm>
          <a:prstGeom prst="leftBrac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00" y="1189289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15 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5562600"/>
            <a:ext cx="226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First Block Placed: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September 2012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428" y="6488112"/>
            <a:ext cx="10951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Martin Frank</a:t>
            </a: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7760" y="6489631"/>
            <a:ext cx="166524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University of Virginia</a:t>
            </a: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90231" y="6494638"/>
            <a:ext cx="2616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87D285-EDB3-9745-8BD7-2E2A2921B4A9}" type="slidenum">
              <a:rPr lang="en-US" sz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30623" y="959070"/>
            <a:ext cx="654025" cy="5399689"/>
          </a:xfrm>
          <a:prstGeom prst="rect">
            <a:avLst/>
          </a:prstGeom>
          <a:noFill/>
          <a:ln w="12700" cmpd="sng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D Progress Jun 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35035" r="40629" b="37410"/>
          <a:stretch/>
        </p:blipFill>
        <p:spPr>
          <a:xfrm>
            <a:off x="120956" y="1608280"/>
            <a:ext cx="8565844" cy="48687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Far Detector (14 kilotons)</a:t>
            </a:r>
            <a:endParaRPr lang="en-US" b="1" dirty="0"/>
          </a:p>
        </p:txBody>
      </p:sp>
      <p:sp>
        <p:nvSpPr>
          <p:cNvPr id="3" name="Isosceles Triangle 2"/>
          <p:cNvSpPr/>
          <p:nvPr/>
        </p:nvSpPr>
        <p:spPr>
          <a:xfrm>
            <a:off x="120956" y="5029200"/>
            <a:ext cx="7422844" cy="1447800"/>
          </a:xfrm>
          <a:prstGeom prst="triangle">
            <a:avLst>
              <a:gd name="adj" fmla="val 100000"/>
            </a:avLst>
          </a:prstGeom>
          <a:solidFill>
            <a:srgbClr val="AAAA9C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3600" y="5989427"/>
            <a:ext cx="2058489" cy="369332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344,064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3117" y="3453523"/>
            <a:ext cx="287868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	     </a:t>
            </a:r>
            <a:r>
              <a:rPr lang="en-US" b="1" u="sng" dirty="0" smtClean="0"/>
              <a:t>First Block</a:t>
            </a:r>
          </a:p>
          <a:p>
            <a:r>
              <a:rPr lang="en-US" b="1" dirty="0" smtClean="0">
                <a:solidFill>
                  <a:srgbClr val="B24A46"/>
                </a:solidFill>
              </a:rPr>
              <a:t>Placed:	September 2012</a:t>
            </a:r>
          </a:p>
          <a:p>
            <a:r>
              <a:rPr lang="en-US" b="1" dirty="0" smtClean="0">
                <a:solidFill>
                  <a:srgbClr val="6859B1"/>
                </a:solidFill>
              </a:rPr>
              <a:t>Filled: 	January 2013</a:t>
            </a:r>
          </a:p>
          <a:p>
            <a:r>
              <a:rPr lang="en-US" b="1" dirty="0" smtClean="0">
                <a:solidFill>
                  <a:srgbClr val="6CBB69"/>
                </a:solidFill>
              </a:rPr>
              <a:t>Instr.:	May 2013</a:t>
            </a:r>
          </a:p>
        </p:txBody>
      </p:sp>
    </p:spTree>
    <p:extLst>
      <p:ext uri="{BB962C8B-B14F-4D97-AF65-F5344CB8AC3E}">
        <p14:creationId xmlns:p14="http://schemas.microsoft.com/office/powerpoint/2010/main" val="134762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noFill/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28597</TotalTime>
  <Words>1135</Words>
  <Application>Microsoft Macintosh PowerPoint</Application>
  <PresentationFormat>On-screen Show (4:3)</PresentationFormat>
  <Paragraphs>225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Oriel</vt:lpstr>
      <vt:lpstr>PowerPoint Presentation</vt:lpstr>
      <vt:lpstr>Physics</vt:lpstr>
      <vt:lpstr>NuMI Beamline</vt:lpstr>
      <vt:lpstr>Near Detector Status</vt:lpstr>
      <vt:lpstr>The Beam</vt:lpstr>
      <vt:lpstr>Detector</vt:lpstr>
      <vt:lpstr>Detector</vt:lpstr>
      <vt:lpstr>Detector</vt:lpstr>
      <vt:lpstr>Far Detector (14 kilotons)</vt:lpstr>
      <vt:lpstr>PowerPoint Presentation</vt:lpstr>
      <vt:lpstr>Simulated Event Signatures</vt:lpstr>
      <vt:lpstr>First Far Detector Cosmic Ray Data</vt:lpstr>
      <vt:lpstr>νe Selection</vt:lpstr>
      <vt:lpstr>Extracting Nature’s Parameters</vt:lpstr>
      <vt:lpstr>Physics Reach (Bi-probability Plots)</vt:lpstr>
      <vt:lpstr>Physics Reach (Bi-probability Plots)</vt:lpstr>
      <vt:lpstr>Mass Hierarchy and δCP Sensitivity</vt:lpstr>
      <vt:lpstr>Physics Reach (θ23 Octant)</vt:lpstr>
      <vt:lpstr>θ23 Octant Sensitivity</vt:lpstr>
      <vt:lpstr>Precision Measurements</vt:lpstr>
      <vt:lpstr>Exotic Searches</vt:lpstr>
      <vt:lpstr>Summary</vt:lpstr>
    </vt:vector>
  </TitlesOfParts>
  <Company>Baylor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XTC Timing Calibration</dc:title>
  <dc:creator>Martin Frank</dc:creator>
  <cp:lastModifiedBy>Martin Frank</cp:lastModifiedBy>
  <cp:revision>623</cp:revision>
  <cp:lastPrinted>2013-06-04T19:44:14Z</cp:lastPrinted>
  <dcterms:created xsi:type="dcterms:W3CDTF">2012-01-30T22:49:56Z</dcterms:created>
  <dcterms:modified xsi:type="dcterms:W3CDTF">2013-06-11T18:09:01Z</dcterms:modified>
</cp:coreProperties>
</file>