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vml" ContentType="application/vnd.openxmlformats-officedocument.vmlDrawing"/>
  <Default Extension="tmp" ContentType="image/png"/>
  <Default Extension="wdp" ContentType="image/vnd.ms-photo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gif" ContentType="video/unknown"/>
  <Default Extension="mo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handoutMasterIdLst>
    <p:handoutMasterId r:id="rId37"/>
  </p:handoutMasterIdLst>
  <p:sldIdLst>
    <p:sldId id="256" r:id="rId2"/>
    <p:sldId id="279" r:id="rId3"/>
    <p:sldId id="263" r:id="rId4"/>
    <p:sldId id="267" r:id="rId5"/>
    <p:sldId id="304" r:id="rId6"/>
    <p:sldId id="269" r:id="rId7"/>
    <p:sldId id="275" r:id="rId8"/>
    <p:sldId id="278" r:id="rId9"/>
    <p:sldId id="276" r:id="rId10"/>
    <p:sldId id="280" r:id="rId11"/>
    <p:sldId id="284" r:id="rId12"/>
    <p:sldId id="283" r:id="rId13"/>
    <p:sldId id="285" r:id="rId14"/>
    <p:sldId id="287" r:id="rId15"/>
    <p:sldId id="288" r:id="rId16"/>
    <p:sldId id="286" r:id="rId17"/>
    <p:sldId id="281" r:id="rId18"/>
    <p:sldId id="290" r:id="rId19"/>
    <p:sldId id="294" r:id="rId20"/>
    <p:sldId id="295" r:id="rId21"/>
    <p:sldId id="291" r:id="rId22"/>
    <p:sldId id="296" r:id="rId23"/>
    <p:sldId id="292" r:id="rId24"/>
    <p:sldId id="289" r:id="rId25"/>
    <p:sldId id="297" r:id="rId26"/>
    <p:sldId id="300" r:id="rId27"/>
    <p:sldId id="306" r:id="rId28"/>
    <p:sldId id="307" r:id="rId29"/>
    <p:sldId id="293" r:id="rId30"/>
    <p:sldId id="299" r:id="rId31"/>
    <p:sldId id="282" r:id="rId32"/>
    <p:sldId id="259" r:id="rId33"/>
    <p:sldId id="303" r:id="rId34"/>
    <p:sldId id="305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00FF00"/>
    <a:srgbClr val="8000FF"/>
    <a:srgbClr val="FF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97" autoAdjust="0"/>
    <p:restoredTop sz="97444" autoAdjust="0"/>
  </p:normalViewPr>
  <p:slideViewPr>
    <p:cSldViewPr>
      <p:cViewPr>
        <p:scale>
          <a:sx n="130" d="100"/>
          <a:sy n="130" d="100"/>
        </p:scale>
        <p:origin x="-1856" y="-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slide footer_blue_64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613775"/>
            <a:ext cx="91440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slide header_64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86000" y="0"/>
            <a:ext cx="9144000" cy="15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952999" y="152400"/>
            <a:ext cx="1903413" cy="3048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18B65-4CBA-DB46-9D73-AD0C58E7BE22}" type="datetime1">
              <a:rPr lang="en-US" smtClean="0"/>
              <a:pPr/>
              <a:t>6/12/13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762000" y="8610601"/>
            <a:ext cx="5486400" cy="228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324599" y="8685213"/>
            <a:ext cx="53181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A05E24-A365-DF40-BF27-0C4D1E380F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71907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269693-4B73-3F4B-BE08-27CE2957F7EB}" type="datetime1">
              <a:rPr lang="en-US" smtClean="0"/>
              <a:pPr/>
              <a:t>6/12/13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1A7F71-A600-874B-8C52-75C3F91F2D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31197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85838" y="1671638"/>
            <a:ext cx="7696200" cy="1069975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85838" y="3125788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3079" name="Picture 7" descr="title header_Blue_64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7" descr="doe_black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4963" y="6456363"/>
            <a:ext cx="96043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8" descr="title footer_Blue_64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794500"/>
            <a:ext cx="9144000" cy="6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C884B3-D85E-9443-88D1-2446E366FF9B}" type="datetime1">
              <a:t>6/12/13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Peter Winter (ANL), Muon g-2 at Fermilab, 46th Fermilab Users Meeting, June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sz="2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89FD00-E027-C548-8882-239CC6C4C3C0}" type="datetime1">
              <a:t>6/12/13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Peter Winter (ANL), Muon g-2 at Fermilab, 46th Fermilab Users Meeting, June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63F8194-1F1D-4E42-BAFD-C4B3F8F175D7}" type="datetime1">
              <a:t>6/12/13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Peter Winter (ANL), Muon g-2 at Fermilab, 46th Fermilab Users Meeting, June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3000" b="1" cap="none" baseline="0"/>
            </a:lvl1pPr>
          </a:lstStyle>
          <a:p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2A4495-B422-174E-ADF2-483BF3665409}" type="datetime1">
              <a:t>6/12/13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Peter Winter (ANL), Muon g-2 at Fermilab, 46th Fermilab Users Meeting, June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 u="none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4093C0D-CC9A-A84D-BB1F-14E79429554C}" type="datetime1">
              <a:t>6/12/13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Peter Winter (ANL), Muon g-2 at Fermilab, 46th Fermilab Users Meeting, June 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2B2A65-A44C-FA49-BD5C-0B5A79D78698}" type="datetime1">
              <a:t>6/12/13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Peter Winter (ANL), Muon g-2 at Fermilab, 46th Fermilab Users Meeting, June 2013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1DA518-5EFC-1E41-8A10-9EC00FDD920A}" type="datetime1">
              <a:t>6/12/13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Peter Winter (ANL), Muon g-2 at Fermilab, 46th Fermilab Users Meeting, June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5B3ED0B-0C7A-1D45-996F-38ABDB73B11B}" type="datetime1">
              <a:t>6/12/13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Peter Winter (ANL), Muon g-2 at Fermilab, 46th Fermilab Users Meeting, June 2013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479550"/>
          </a:xfrm>
        </p:spPr>
        <p:txBody>
          <a:bodyPr anchor="t"/>
          <a:lstStyle>
            <a:lvl1pPr algn="l">
              <a:defRPr sz="2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52601"/>
            <a:ext cx="3008313" cy="441960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05E70B3-9F8F-6747-BF8F-85A2011A8306}" type="datetime1">
              <a:t>6/12/13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Peter Winter (ANL), Muon g-2 at Fermilab, 46th Fermilab Users Meeting, June 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49832A-D582-5547-8298-A43874B22383}" type="datetime1">
              <a:t>6/12/13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Peter Winter (ANL), Muon g-2 at Fermilab, 46th Fermilab Users Meeting, June 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5" descr="slide footer_blue_646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324600"/>
            <a:ext cx="91440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72250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fld id="{2A6A6BE1-6584-8F42-BE6A-F3511D19B8AF}" type="datetime1">
              <a:t>6/12/13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57225" y="6307138"/>
            <a:ext cx="59420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en-US" smtClean="0"/>
              <a:t>Peter Winter (ANL), Muon g-2 at Fermilab, 46th Fermilab Users Meeting, June 2013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489700"/>
            <a:ext cx="3841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31" name="Picture 7" descr="slide header_646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15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eg"/><Relationship Id="rId5" Type="http://schemas.microsoft.com/office/2007/relationships/hdphoto" Target="../media/hdphoto1.wdp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mp"/><Relationship Id="rId3" Type="http://schemas.openxmlformats.org/officeDocument/2006/relationships/image" Target="../media/image22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mp"/><Relationship Id="rId3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mp"/><Relationship Id="rId3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23.emf"/><Relationship Id="rId5" Type="http://schemas.openxmlformats.org/officeDocument/2006/relationships/image" Target="../media/image26.tmp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eg"/><Relationship Id="rId5" Type="http://schemas.microsoft.com/office/2007/relationships/hdphoto" Target="../media/hdphoto1.wdp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eg"/><Relationship Id="rId5" Type="http://schemas.microsoft.com/office/2007/relationships/hdphoto" Target="../media/hdphoto1.wdp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tmp"/><Relationship Id="rId5" Type="http://schemas.openxmlformats.org/officeDocument/2006/relationships/image" Target="../media/image30.jpeg"/><Relationship Id="rId6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g"/><Relationship Id="rId5" Type="http://schemas.openxmlformats.org/officeDocument/2006/relationships/image" Target="../media/image41.png"/><Relationship Id="rId6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mp"/><Relationship Id="rId4" Type="http://schemas.openxmlformats.org/officeDocument/2006/relationships/image" Target="../media/image45.png"/><Relationship Id="rId5" Type="http://schemas.openxmlformats.org/officeDocument/2006/relationships/image" Target="../media/image46.tmp"/><Relationship Id="rId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tm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Relationship Id="rId3" Type="http://schemas.openxmlformats.org/officeDocument/2006/relationships/image" Target="../media/image49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tm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tm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eg"/><Relationship Id="rId5" Type="http://schemas.microsoft.com/office/2007/relationships/hdphoto" Target="../media/hdphoto1.wdp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eg"/><Relationship Id="rId5" Type="http://schemas.microsoft.com/office/2007/relationships/hdphoto" Target="../media/hdphoto1.wdp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1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4" Type="http://schemas.openxmlformats.org/officeDocument/2006/relationships/image" Target="../media/image12.tm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4" Type="http://schemas.openxmlformats.org/officeDocument/2006/relationships/image" Target="../media/image11.tm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m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m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jpe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Muon g-2 at Fermilab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Peter Winter (for the E989 collaboration)</a:t>
            </a:r>
          </a:p>
          <a:p>
            <a:r>
              <a:rPr lang="en-US"/>
              <a:t>Argonne National Laboratory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Outlook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Muon g-2 at Fermilab, 46th Fermilab Users Meeting, June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" t="11117" r="971" b="-65"/>
          <a:stretch/>
        </p:blipFill>
        <p:spPr bwMode="auto">
          <a:xfrm rot="154362">
            <a:off x="2465293" y="1172378"/>
            <a:ext cx="6661328" cy="431909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TruckModel.png"/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9" t="5129" r="9002" b="27702"/>
          <a:stretch/>
        </p:blipFill>
        <p:spPr>
          <a:xfrm>
            <a:off x="3371676" y="1446851"/>
            <a:ext cx="4663440" cy="19205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pbf2_sipm_glamour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635" y="2793468"/>
            <a:ext cx="1298663" cy="1015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t="4431" r="8236"/>
          <a:stretch/>
        </p:blipFill>
        <p:spPr>
          <a:xfrm>
            <a:off x="7293451" y="2705536"/>
            <a:ext cx="1209025" cy="1271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219200" y="1295400"/>
            <a:ext cx="2057400" cy="533399"/>
          </a:xfrm>
        </p:spPr>
        <p:txBody>
          <a:bodyPr/>
          <a:lstStyle/>
          <a:p>
            <a:r>
              <a:rPr lang="en-US" sz="2400"/>
              <a:t>Motivation</a:t>
            </a:r>
          </a:p>
          <a:p>
            <a:endParaRPr lang="en-US" sz="240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381000" y="2133600"/>
            <a:ext cx="2209800" cy="53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/>
              <a:t>Experimental technique</a:t>
            </a:r>
          </a:p>
        </p:txBody>
      </p:sp>
    </p:spTree>
    <p:extLst>
      <p:ext uri="{BB962C8B-B14F-4D97-AF65-F5344CB8AC3E}">
        <p14:creationId xmlns:p14="http://schemas.microsoft.com/office/powerpoint/2010/main" val="2150079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Two important ingredients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Muon g-2 at Fermilab, 46th Fermilab Users Meeting, June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38" name="Lighthouse_animated__2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19800" y="4191000"/>
            <a:ext cx="2654088" cy="1835112"/>
          </a:xfrm>
          <a:prstGeom prst="rect">
            <a:avLst/>
          </a:prstGeom>
        </p:spPr>
      </p:pic>
      <p:sp>
        <p:nvSpPr>
          <p:cNvPr id="39" name="Rectangle 32"/>
          <p:cNvSpPr>
            <a:spLocks noChangeArrowheads="1"/>
          </p:cNvSpPr>
          <p:nvPr/>
        </p:nvSpPr>
        <p:spPr bwMode="auto">
          <a:xfrm>
            <a:off x="304800" y="2819400"/>
            <a:ext cx="5181600" cy="301572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cs typeface="+mn-cs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377721" y="1219200"/>
            <a:ext cx="8460746" cy="473076"/>
            <a:chOff x="137154" y="6284383"/>
            <a:chExt cx="8460746" cy="473076"/>
          </a:xfrm>
        </p:grpSpPr>
        <p:grpSp>
          <p:nvGrpSpPr>
            <p:cNvPr id="58" name="Group 13"/>
            <p:cNvGrpSpPr>
              <a:grpSpLocks/>
            </p:cNvGrpSpPr>
            <p:nvPr/>
          </p:nvGrpSpPr>
          <p:grpSpPr bwMode="auto">
            <a:xfrm>
              <a:off x="5397500" y="6300259"/>
              <a:ext cx="3200400" cy="457200"/>
              <a:chOff x="3185" y="682"/>
              <a:chExt cx="2016" cy="288"/>
            </a:xfrm>
            <a:solidFill>
              <a:srgbClr val="FFFFFF"/>
            </a:solidFill>
          </p:grpSpPr>
          <p:sp>
            <p:nvSpPr>
              <p:cNvPr id="60" name="Text Box 14"/>
              <p:cNvSpPr txBox="1">
                <a:spLocks noChangeArrowheads="1"/>
              </p:cNvSpPr>
              <p:nvPr/>
            </p:nvSpPr>
            <p:spPr bwMode="auto">
              <a:xfrm>
                <a:off x="3185" y="682"/>
                <a:ext cx="2016" cy="288"/>
              </a:xfrm>
              <a:prstGeom prst="rect">
                <a:avLst/>
              </a:prstGeom>
              <a:grpFill/>
              <a:ln w="1270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Symbol" pitchFamily="18" charset="2"/>
                  </a:rPr>
                  <a:t>   n  </a:t>
                </a:r>
                <a:r>
                  <a:rPr kumimoji="0" lang="en-US" sz="2400" b="1" i="1" u="none" strike="noStrike" kern="0" cap="none" spc="0" normalizeH="0" baseline="0" noProof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Symbol" pitchFamily="18" charset="2"/>
                  </a:rPr>
                  <a:t>         </a:t>
                </a:r>
                <a:r>
                  <a:rPr kumimoji="0" lang="en-US" sz="2400" b="1" i="0" u="none" strike="noStrike" kern="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Symbol" pitchFamily="18" charset="2"/>
                  </a:rPr>
                  <a:t>p</a:t>
                </a:r>
                <a:r>
                  <a:rPr kumimoji="0" lang="en-US" sz="2400" b="1" i="0" u="none" strike="noStrike" kern="0" cap="none" spc="0" normalizeH="0" baseline="3000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Symbol" pitchFamily="18" charset="2"/>
                  </a:rPr>
                  <a:t>+</a:t>
                </a:r>
                <a:r>
                  <a:rPr kumimoji="0" lang="en-US" sz="2400" b="1" i="0" u="none" strike="noStrike" kern="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Symbol" pitchFamily="18" charset="2"/>
                  </a:rPr>
                  <a:t>          m</a:t>
                </a:r>
                <a:r>
                  <a:rPr kumimoji="0" lang="en-US" sz="2400" b="1" i="0" u="none" strike="noStrike" kern="0" cap="none" spc="0" normalizeH="0" baseline="3000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Symbol" pitchFamily="18" charset="2"/>
                  </a:rPr>
                  <a:t>+</a:t>
                </a:r>
                <a:endPara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61" name="Line 15"/>
              <p:cNvSpPr>
                <a:spLocks noChangeShapeType="1"/>
              </p:cNvSpPr>
              <p:nvPr/>
            </p:nvSpPr>
            <p:spPr bwMode="auto">
              <a:xfrm flipH="1">
                <a:off x="3744" y="860"/>
                <a:ext cx="336" cy="0"/>
              </a:xfrm>
              <a:prstGeom prst="line">
                <a:avLst/>
              </a:prstGeom>
              <a:grpFill/>
              <a:ln w="1905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2" name="Line 16"/>
              <p:cNvSpPr>
                <a:spLocks noChangeShapeType="1"/>
              </p:cNvSpPr>
              <p:nvPr/>
            </p:nvSpPr>
            <p:spPr bwMode="auto">
              <a:xfrm>
                <a:off x="4376" y="857"/>
                <a:ext cx="335" cy="0"/>
              </a:xfrm>
              <a:prstGeom prst="line">
                <a:avLst/>
              </a:prstGeom>
              <a:grpFill/>
              <a:ln w="1905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3" name="Line 17"/>
              <p:cNvSpPr>
                <a:spLocks noChangeShapeType="1"/>
              </p:cNvSpPr>
              <p:nvPr/>
            </p:nvSpPr>
            <p:spPr bwMode="auto">
              <a:xfrm flipH="1">
                <a:off x="3847" y="814"/>
                <a:ext cx="186" cy="0"/>
              </a:xfrm>
              <a:prstGeom prst="line">
                <a:avLst/>
              </a:prstGeom>
              <a:grpFill/>
              <a:ln w="12700">
                <a:solidFill>
                  <a:srgbClr val="0000FF"/>
                </a:solidFill>
                <a:round/>
                <a:headEnd type="triangle" w="med" len="med"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4" name="Line 18"/>
              <p:cNvSpPr>
                <a:spLocks noChangeShapeType="1"/>
              </p:cNvSpPr>
              <p:nvPr/>
            </p:nvSpPr>
            <p:spPr bwMode="auto">
              <a:xfrm>
                <a:off x="4422" y="813"/>
                <a:ext cx="187" cy="0"/>
              </a:xfrm>
              <a:prstGeom prst="line">
                <a:avLst/>
              </a:prstGeom>
              <a:grpFill/>
              <a:ln w="12700">
                <a:solidFill>
                  <a:srgbClr val="0000FF"/>
                </a:solidFill>
                <a:round/>
                <a:headEnd type="triangle" w="med" len="med"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59" name="Rectangle 58"/>
            <p:cNvSpPr/>
            <p:nvPr/>
          </p:nvSpPr>
          <p:spPr>
            <a:xfrm>
              <a:off x="137154" y="6284383"/>
              <a:ext cx="482696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457200" marR="0" lvl="0" indent="-4572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en-US" sz="2400"/>
                <a:t>Polarized muons from pion decay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486400" y="1876680"/>
            <a:ext cx="3429000" cy="2144401"/>
            <a:chOff x="5486400" y="1876680"/>
            <a:chExt cx="3429000" cy="2144401"/>
          </a:xfrm>
        </p:grpSpPr>
        <p:pic>
          <p:nvPicPr>
            <p:cNvPr id="72" name="Picture 32" descr="muDecayHighest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0" y="1876680"/>
              <a:ext cx="3429000" cy="2144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TextBox 66"/>
            <p:cNvSpPr txBox="1"/>
            <p:nvPr/>
          </p:nvSpPr>
          <p:spPr>
            <a:xfrm>
              <a:off x="7065084" y="2147085"/>
              <a:ext cx="160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33CC33"/>
                  </a:solidFill>
                  <a:effectLst/>
                  <a:uLnTx/>
                  <a:uFillTx/>
                </a:rPr>
                <a:t>High energy electron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381000" y="1905000"/>
            <a:ext cx="4405311" cy="4022709"/>
            <a:chOff x="381000" y="1905000"/>
            <a:chExt cx="4405311" cy="4022709"/>
          </a:xfrm>
        </p:grpSpPr>
        <p:sp>
          <p:nvSpPr>
            <p:cNvPr id="40" name="Line 31"/>
            <p:cNvSpPr>
              <a:spLocks noChangeShapeType="1"/>
            </p:cNvSpPr>
            <p:nvPr/>
          </p:nvSpPr>
          <p:spPr bwMode="auto">
            <a:xfrm>
              <a:off x="1895475" y="3536934"/>
              <a:ext cx="1219200" cy="53340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41" name="Line 33"/>
            <p:cNvSpPr>
              <a:spLocks noChangeShapeType="1"/>
            </p:cNvSpPr>
            <p:nvPr/>
          </p:nvSpPr>
          <p:spPr bwMode="auto">
            <a:xfrm flipH="1">
              <a:off x="3114675" y="3536934"/>
              <a:ext cx="1219200" cy="53340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42" name="Rectangle 34"/>
            <p:cNvSpPr>
              <a:spLocks noChangeArrowheads="1"/>
            </p:cNvSpPr>
            <p:nvPr/>
          </p:nvSpPr>
          <p:spPr bwMode="auto">
            <a:xfrm>
              <a:off x="4327525" y="3162284"/>
              <a:ext cx="422275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600" b="1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sym typeface="Symbol" pitchFamily="18" charset="2"/>
                </a:rPr>
                <a:t></a:t>
              </a:r>
            </a:p>
          </p:txBody>
        </p:sp>
        <p:sp>
          <p:nvSpPr>
            <p:cNvPr id="43" name="Rectangle 35"/>
            <p:cNvSpPr>
              <a:spLocks noChangeArrowheads="1"/>
            </p:cNvSpPr>
            <p:nvPr/>
          </p:nvSpPr>
          <p:spPr bwMode="auto">
            <a:xfrm>
              <a:off x="1418627" y="3146409"/>
              <a:ext cx="452047" cy="646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6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sym typeface="Symbol" pitchFamily="18" charset="2"/>
                </a:rPr>
                <a:t></a:t>
              </a:r>
              <a:endParaRPr kumimoji="0" lang="de-DE" sz="3600" b="1" i="0" u="none" strike="noStrike" kern="0" cap="none" spc="0" normalizeH="0" baseline="3000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Line 37"/>
            <p:cNvSpPr>
              <a:spLocks noChangeShapeType="1"/>
            </p:cNvSpPr>
            <p:nvPr/>
          </p:nvSpPr>
          <p:spPr bwMode="auto">
            <a:xfrm flipH="1">
              <a:off x="3102684" y="4070334"/>
              <a:ext cx="11991" cy="986919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prstDash val="sysDot"/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45" name="Line 50"/>
            <p:cNvSpPr>
              <a:spLocks noChangeAspect="1" noChangeShapeType="1"/>
            </p:cNvSpPr>
            <p:nvPr/>
          </p:nvSpPr>
          <p:spPr bwMode="auto">
            <a:xfrm>
              <a:off x="2433638" y="3775059"/>
              <a:ext cx="144462" cy="6350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stealth" w="med" len="med"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46" name="Line 52"/>
            <p:cNvSpPr>
              <a:spLocks noChangeAspect="1" noChangeShapeType="1"/>
            </p:cNvSpPr>
            <p:nvPr/>
          </p:nvSpPr>
          <p:spPr bwMode="auto">
            <a:xfrm rot="10800000" flipH="1">
              <a:off x="3665538" y="3765534"/>
              <a:ext cx="144462" cy="6350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stealth" w="med" len="med"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47" name="Rectangle 56"/>
            <p:cNvSpPr>
              <a:spLocks noChangeArrowheads="1"/>
            </p:cNvSpPr>
            <p:nvPr/>
          </p:nvSpPr>
          <p:spPr bwMode="auto">
            <a:xfrm>
              <a:off x="2242703" y="2743200"/>
              <a:ext cx="1731243" cy="52386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sym typeface="Symbol" pitchFamily="18" charset="2"/>
                </a:rPr>
                <a:t></a:t>
              </a:r>
              <a:r>
                <a:rPr kumimoji="0" lang="de-DE" sz="28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 </a:t>
              </a:r>
              <a:r>
                <a:rPr kumimoji="0" lang="de-DE" sz="28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sym typeface="Symbol" pitchFamily="18" charset="2"/>
                </a:rPr>
                <a:t></a:t>
              </a:r>
              <a:r>
                <a:rPr kumimoji="0" lang="de-DE" sz="28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mmi10"/>
                </a:rPr>
                <a:t> </a:t>
              </a:r>
              <a:r>
                <a:rPr kumimoji="0" lang="de-DE" sz="28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e</a:t>
              </a:r>
              <a:r>
                <a:rPr kumimoji="0" lang="de-DE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sym typeface="Symbol" pitchFamily="18" charset="2"/>
                </a:rPr>
                <a:t> </a:t>
              </a:r>
              <a:r>
                <a:rPr kumimoji="0" lang="de-DE" sz="28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sym typeface="Symbol" pitchFamily="18" charset="2"/>
                </a:rPr>
                <a:t> </a:t>
              </a:r>
              <a:r>
                <a:rPr kumimoji="0" lang="de-DE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sym typeface="Symbol" pitchFamily="18" charset="2"/>
                </a:rPr>
                <a:t></a:t>
              </a:r>
            </a:p>
          </p:txBody>
        </p:sp>
        <p:sp>
          <p:nvSpPr>
            <p:cNvPr id="48" name="Line 33"/>
            <p:cNvSpPr>
              <a:spLocks noChangeShapeType="1"/>
            </p:cNvSpPr>
            <p:nvPr/>
          </p:nvSpPr>
          <p:spPr bwMode="auto">
            <a:xfrm flipH="1">
              <a:off x="3102684" y="4534611"/>
              <a:ext cx="1219200" cy="5334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49" name="Line 52"/>
            <p:cNvSpPr>
              <a:spLocks noChangeAspect="1" noChangeShapeType="1"/>
            </p:cNvSpPr>
            <p:nvPr/>
          </p:nvSpPr>
          <p:spPr bwMode="auto">
            <a:xfrm rot="10800000" flipH="1">
              <a:off x="3657600" y="4753500"/>
              <a:ext cx="144462" cy="635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stealth" w="med" len="med"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50" name="Line 31"/>
            <p:cNvSpPr>
              <a:spLocks noChangeShapeType="1"/>
            </p:cNvSpPr>
            <p:nvPr/>
          </p:nvSpPr>
          <p:spPr bwMode="auto">
            <a:xfrm>
              <a:off x="3124200" y="5057253"/>
              <a:ext cx="1219200" cy="5334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51" name="Line 50"/>
            <p:cNvSpPr>
              <a:spLocks noChangeAspect="1" noChangeShapeType="1"/>
            </p:cNvSpPr>
            <p:nvPr/>
          </p:nvSpPr>
          <p:spPr bwMode="auto">
            <a:xfrm>
              <a:off x="3662363" y="5295378"/>
              <a:ext cx="144462" cy="635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stealth" w="med" len="med"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52" name="Rectangle 34"/>
            <p:cNvSpPr>
              <a:spLocks noChangeArrowheads="1"/>
            </p:cNvSpPr>
            <p:nvPr/>
          </p:nvSpPr>
          <p:spPr bwMode="auto">
            <a:xfrm>
              <a:off x="4321884" y="4175651"/>
              <a:ext cx="422275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sym typeface="Symbol" pitchFamily="18" charset="2"/>
                </a:rPr>
                <a:t></a:t>
              </a:r>
            </a:p>
          </p:txBody>
        </p:sp>
        <p:sp>
          <p:nvSpPr>
            <p:cNvPr id="53" name="Rectangle 34"/>
            <p:cNvSpPr>
              <a:spLocks noChangeArrowheads="1"/>
            </p:cNvSpPr>
            <p:nvPr/>
          </p:nvSpPr>
          <p:spPr bwMode="auto">
            <a:xfrm>
              <a:off x="4343882" y="5280736"/>
              <a:ext cx="442429" cy="646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6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sym typeface="Symbol" pitchFamily="18" charset="2"/>
                </a:rPr>
                <a:t>e</a:t>
              </a:r>
              <a:endParaRPr kumimoji="0" lang="de-DE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Symbol" pitchFamily="18" charset="2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81200" y="3854619"/>
              <a:ext cx="1245648" cy="547697"/>
              <a:chOff x="3429000" y="2270310"/>
              <a:chExt cx="1245648" cy="547697"/>
            </a:xfrm>
          </p:grpSpPr>
          <p:sp>
            <p:nvSpPr>
              <p:cNvPr id="55" name="Text Box 60"/>
              <p:cNvSpPr txBox="1">
                <a:spLocks noChangeArrowheads="1"/>
              </p:cNvSpPr>
              <p:nvPr/>
            </p:nvSpPr>
            <p:spPr bwMode="auto">
              <a:xfrm>
                <a:off x="3429000" y="2270310"/>
                <a:ext cx="998679" cy="547697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118800" rIns="92075" bIns="118800">
                <a:spAutoFit/>
              </a:bodyPr>
              <a:lstStyle>
                <a:lvl1pPr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2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cs typeface="Arial" pitchFamily="34" charset="0"/>
                    <a:sym typeface="Symbol" pitchFamily="18" charset="2"/>
                  </a:rPr>
                  <a:t></a:t>
                </a:r>
                <a:r>
                  <a:rPr kumimoji="0" lang="de-DE" sz="2000" b="0" i="0" u="none" strike="noStrike" kern="0" cap="none" spc="0" normalizeH="0" baseline="-25000" noProof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cs typeface="Arial" pitchFamily="34" charset="0"/>
                    <a:sym typeface="Symbol" pitchFamily="18" charset="2"/>
                  </a:rPr>
                  <a:t></a:t>
                </a:r>
                <a:r>
                  <a:rPr kumimoji="0" lang="de-DE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cs typeface="Arial" pitchFamily="34" charset="0"/>
                  </a:rPr>
                  <a:t>(1-</a:t>
                </a:r>
                <a:r>
                  <a:rPr kumimoji="0" lang="de-DE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cs typeface="Arial" pitchFamily="34" charset="0"/>
                    <a:sym typeface="Symbol" pitchFamily="18" charset="2"/>
                  </a:rPr>
                  <a:t></a:t>
                </a:r>
                <a:r>
                  <a:rPr kumimoji="0" lang="de-DE" sz="2000" b="0" i="0" u="none" strike="noStrike" kern="0" cap="none" spc="0" normalizeH="0" baseline="-2500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cs typeface="Arial" pitchFamily="34" charset="0"/>
                    <a:sym typeface="Symbol" pitchFamily="18" charset="2"/>
                  </a:rPr>
                  <a:t>5</a:t>
                </a:r>
                <a:r>
                  <a:rPr kumimoji="0" lang="de-DE" sz="2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cs typeface="Arial" pitchFamily="34" charset="0"/>
                  </a:rPr>
                  <a:t>)</a:t>
                </a:r>
                <a:endParaRPr kumimoji="0" lang="de-DE" sz="2000" b="0" i="0" u="none" strike="noStrike" kern="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mmi10"/>
                  <a:cs typeface="Arial" pitchFamily="34" charset="0"/>
                </a:endParaRPr>
              </a:p>
            </p:txBody>
          </p:sp>
          <p:sp>
            <p:nvSpPr>
              <p:cNvPr id="56" name="Oval 55"/>
              <p:cNvSpPr/>
              <p:nvPr/>
            </p:nvSpPr>
            <p:spPr bwMode="auto">
              <a:xfrm>
                <a:off x="4473390" y="2362200"/>
                <a:ext cx="201258" cy="229142"/>
              </a:xfrm>
              <a:prstGeom prst="ellipse">
                <a:avLst/>
              </a:prstGeom>
              <a:solidFill>
                <a:srgbClr val="0000FF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</a:endParaRPr>
              </a:p>
            </p:txBody>
          </p:sp>
        </p:grpSp>
        <p:sp>
          <p:nvSpPr>
            <p:cNvPr id="70" name="Rectangle 69"/>
            <p:cNvSpPr/>
            <p:nvPr/>
          </p:nvSpPr>
          <p:spPr>
            <a:xfrm>
              <a:off x="381000" y="1905000"/>
              <a:ext cx="428835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457200" marR="0" lvl="0" indent="-4572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 startAt="2"/>
                <a:tabLst/>
                <a:defRPr/>
              </a:pPr>
              <a:r>
                <a:rPr lang="en-US" sz="2400"/>
                <a:t>Muon decay is self-analyzing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6174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7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67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67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34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67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Muons in a storage ring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Muon g-2 at Fermilab, 46th Fermilab Users Meeting, June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219200" y="914400"/>
            <a:ext cx="7010400" cy="5333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/>
              <a:t>Cyclotron frequency </a:t>
            </a:r>
            <a:r>
              <a:rPr lang="en-US" sz="2400">
                <a:latin typeface="Symbol" charset="2"/>
                <a:cs typeface="Symbol" charset="2"/>
              </a:rPr>
              <a:t>w</a:t>
            </a:r>
            <a:r>
              <a:rPr lang="en-US" sz="2400" baseline="-25000">
                <a:cs typeface="Symbol" charset="2"/>
              </a:rPr>
              <a:t>C</a:t>
            </a:r>
            <a:endParaRPr lang="en-US" sz="240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219200" y="1600201"/>
            <a:ext cx="7010400" cy="53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/>
              <a:t>Spin precession frequency </a:t>
            </a:r>
            <a:r>
              <a:rPr lang="en-US" sz="2400">
                <a:latin typeface="Symbol" charset="2"/>
                <a:cs typeface="Symbol" charset="2"/>
              </a:rPr>
              <a:t>w</a:t>
            </a:r>
            <a:r>
              <a:rPr lang="en-US" sz="2400" baseline="-25000">
                <a:cs typeface="Symbol" charset="2"/>
              </a:rPr>
              <a:t>S</a:t>
            </a:r>
            <a:endParaRPr lang="en-US" sz="240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2438400" y="2438400"/>
            <a:ext cx="4191000" cy="6857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3200">
                <a:solidFill>
                  <a:srgbClr val="616161"/>
                </a:solidFill>
                <a:latin typeface="Symbol" charset="2"/>
                <a:cs typeface="Symbol" charset="2"/>
              </a:rPr>
              <a:t>w</a:t>
            </a:r>
            <a:r>
              <a:rPr lang="en-US" sz="3200" baseline="-25000">
                <a:solidFill>
                  <a:srgbClr val="616161"/>
                </a:solidFill>
                <a:cs typeface="Symbol" charset="2"/>
              </a:rPr>
              <a:t>a</a:t>
            </a:r>
            <a:r>
              <a:rPr lang="en-US" sz="3200">
                <a:solidFill>
                  <a:srgbClr val="616161"/>
                </a:solidFill>
                <a:cs typeface="Symbol" charset="2"/>
              </a:rPr>
              <a:t> </a:t>
            </a:r>
            <a:r>
              <a:rPr lang="en-US" sz="3200">
                <a:cs typeface="Symbol" charset="2"/>
              </a:rPr>
              <a:t>= </a:t>
            </a:r>
            <a:r>
              <a:rPr lang="en-US" sz="3200">
                <a:latin typeface="Symbol" charset="2"/>
                <a:cs typeface="Symbol" charset="2"/>
              </a:rPr>
              <a:t>w</a:t>
            </a:r>
            <a:r>
              <a:rPr lang="en-US" sz="3200" baseline="-25000">
                <a:cs typeface="Symbol" charset="2"/>
              </a:rPr>
              <a:t>S</a:t>
            </a:r>
            <a:r>
              <a:rPr lang="en-US" sz="3200">
                <a:cs typeface="Symbol" charset="2"/>
              </a:rPr>
              <a:t> – </a:t>
            </a:r>
            <a:r>
              <a:rPr lang="en-US" sz="3200">
                <a:latin typeface="Symbol" charset="2"/>
                <a:cs typeface="Symbol" charset="2"/>
              </a:rPr>
              <a:t>w</a:t>
            </a:r>
            <a:r>
              <a:rPr lang="en-US" sz="3200" baseline="-25000">
                <a:cs typeface="Symbol" charset="2"/>
              </a:rPr>
              <a:t>C </a:t>
            </a:r>
            <a:r>
              <a:rPr lang="en-US" sz="3200">
                <a:cs typeface="Symbol" charset="2"/>
              </a:rPr>
              <a:t>= e/m</a:t>
            </a:r>
            <a:r>
              <a:rPr lang="en-US" sz="3200">
                <a:latin typeface="Symbol" charset="2"/>
                <a:cs typeface="Symbol" charset="2"/>
              </a:rPr>
              <a:t> </a:t>
            </a:r>
            <a:r>
              <a:rPr lang="en-US" sz="3200" b="1">
                <a:solidFill>
                  <a:srgbClr val="008000"/>
                </a:solidFill>
                <a:cs typeface="Symbol" charset="2"/>
              </a:rPr>
              <a:t>a</a:t>
            </a:r>
            <a:r>
              <a:rPr lang="en-US" sz="3200" b="1" baseline="-25000">
                <a:solidFill>
                  <a:srgbClr val="008000"/>
                </a:solidFill>
                <a:latin typeface="Symbol" charset="2"/>
                <a:cs typeface="Symbol" charset="2"/>
              </a:rPr>
              <a:t>m</a:t>
            </a:r>
            <a:r>
              <a:rPr lang="en-US" sz="3200">
                <a:latin typeface="Symbol" charset="2"/>
                <a:cs typeface="Symbol" charset="2"/>
              </a:rPr>
              <a:t> </a:t>
            </a:r>
            <a:r>
              <a:rPr lang="en-US" sz="3200">
                <a:solidFill>
                  <a:srgbClr val="616161"/>
                </a:solidFill>
                <a:cs typeface="Symbol" charset="2"/>
              </a:rPr>
              <a:t>B</a:t>
            </a:r>
            <a:endParaRPr lang="en-US" sz="3200">
              <a:solidFill>
                <a:srgbClr val="61616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990600" y="3429000"/>
            <a:ext cx="6903290" cy="2503842"/>
            <a:chOff x="990600" y="2906358"/>
            <a:chExt cx="6903290" cy="2503842"/>
          </a:xfrm>
        </p:grpSpPr>
        <p:grpSp>
          <p:nvGrpSpPr>
            <p:cNvPr id="12" name="Group 11"/>
            <p:cNvGrpSpPr/>
            <p:nvPr/>
          </p:nvGrpSpPr>
          <p:grpSpPr>
            <a:xfrm>
              <a:off x="990600" y="2906358"/>
              <a:ext cx="2715004" cy="2467320"/>
              <a:chOff x="990600" y="2819400"/>
              <a:chExt cx="2715004" cy="2467320"/>
            </a:xfrm>
          </p:grpSpPr>
          <p:pic>
            <p:nvPicPr>
              <p:cNvPr id="14" name="Picture 13" descr="Screen Clippi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0600" y="2819400"/>
                <a:ext cx="2715004" cy="2467320"/>
              </a:xfrm>
              <a:prstGeom prst="rect">
                <a:avLst/>
              </a:prstGeom>
            </p:spPr>
          </p:pic>
          <p:sp>
            <p:nvSpPr>
              <p:cNvPr id="15" name="Rectangle 14"/>
              <p:cNvSpPr/>
              <p:nvPr/>
            </p:nvSpPr>
            <p:spPr bwMode="auto">
              <a:xfrm>
                <a:off x="990600" y="2819400"/>
                <a:ext cx="381000" cy="457200"/>
              </a:xfrm>
              <a:prstGeom prst="rect">
                <a:avLst/>
              </a:prstGeom>
              <a:solidFill>
                <a:srgbClr val="FFFFFF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500" b="0" i="0" u="none" strike="noStrike" cap="none" normalizeH="0" baseline="0" smtClean="0">
                  <a:ln>
                    <a:noFill/>
                  </a:ln>
                  <a:solidFill>
                    <a:schemeClr val="folHlin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endParaRPr>
              </a:p>
            </p:txBody>
          </p:sp>
        </p:grpSp>
        <p:pic>
          <p:nvPicPr>
            <p:cNvPr id="13" name="Picture 12" descr="Screen Clippi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518" y="2914301"/>
              <a:ext cx="2486372" cy="24958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9607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Muons in a storage ring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Muon g-2 at Fermilab, 46th Fermilab Users Meeting, June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200400" y="914401"/>
            <a:ext cx="2514600" cy="6857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3200" b="1">
                <a:solidFill>
                  <a:srgbClr val="0000FF"/>
                </a:solidFill>
                <a:latin typeface="Symbol" charset="2"/>
                <a:cs typeface="Symbol" charset="2"/>
              </a:rPr>
              <a:t>w</a:t>
            </a:r>
            <a:r>
              <a:rPr lang="en-US" sz="3200" b="1" baseline="-25000">
                <a:solidFill>
                  <a:srgbClr val="0000FF"/>
                </a:solidFill>
                <a:cs typeface="Symbol" charset="2"/>
              </a:rPr>
              <a:t>a</a:t>
            </a:r>
            <a:r>
              <a:rPr lang="en-US" sz="3200">
                <a:cs typeface="Symbol" charset="2"/>
              </a:rPr>
              <a:t> = e/m</a:t>
            </a:r>
            <a:r>
              <a:rPr lang="en-US" sz="3200">
                <a:latin typeface="Symbol" charset="2"/>
                <a:cs typeface="Symbol" charset="2"/>
              </a:rPr>
              <a:t> </a:t>
            </a:r>
            <a:r>
              <a:rPr lang="en-US" sz="3200" b="1">
                <a:solidFill>
                  <a:srgbClr val="008000"/>
                </a:solidFill>
                <a:cs typeface="Symbol" charset="2"/>
              </a:rPr>
              <a:t>a</a:t>
            </a:r>
            <a:r>
              <a:rPr lang="en-US" sz="3200" b="1" baseline="-25000">
                <a:solidFill>
                  <a:srgbClr val="008000"/>
                </a:solidFill>
                <a:latin typeface="Symbol" charset="2"/>
                <a:cs typeface="Symbol" charset="2"/>
              </a:rPr>
              <a:t>m</a:t>
            </a:r>
            <a:r>
              <a:rPr lang="en-US" sz="3200">
                <a:latin typeface="Symbol" charset="2"/>
                <a:cs typeface="Symbol" charset="2"/>
              </a:rPr>
              <a:t> </a:t>
            </a:r>
            <a:r>
              <a:rPr lang="en-US" sz="3200" b="1">
                <a:solidFill>
                  <a:srgbClr val="0000FF"/>
                </a:solidFill>
                <a:cs typeface="Symbol" charset="2"/>
              </a:rPr>
              <a:t>B</a:t>
            </a:r>
            <a:endParaRPr lang="en-US" sz="3200" b="1">
              <a:solidFill>
                <a:srgbClr val="0000FF"/>
              </a:solidFill>
            </a:endParaRP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8483600" cy="1524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/>
              <a:t>Measuring the anomalous moment </a:t>
            </a:r>
            <a:r>
              <a:rPr lang="en-US" sz="2400" b="1">
                <a:solidFill>
                  <a:srgbClr val="008000"/>
                </a:solidFill>
                <a:latin typeface="Arial"/>
                <a:cs typeface="Arial"/>
              </a:rPr>
              <a:t>a</a:t>
            </a:r>
            <a:r>
              <a:rPr lang="en-US" sz="2400" b="1" baseline="-25000">
                <a:solidFill>
                  <a:srgbClr val="008000"/>
                </a:solidFill>
                <a:latin typeface="Symbol" charset="2"/>
                <a:cs typeface="Symbol" charset="2"/>
              </a:rPr>
              <a:t>m</a:t>
            </a:r>
            <a:r>
              <a:rPr lang="en-US" sz="2400"/>
              <a:t> requires both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2400"/>
              <a:t>the spin precession frequency </a:t>
            </a:r>
            <a:r>
              <a:rPr lang="en-US" sz="2400" b="1">
                <a:solidFill>
                  <a:srgbClr val="0000FF"/>
                </a:solidFill>
                <a:latin typeface="Symbol" charset="2"/>
                <a:cs typeface="Symbol" charset="2"/>
              </a:rPr>
              <a:t>w</a:t>
            </a:r>
            <a:r>
              <a:rPr lang="en-US" sz="2400" b="1" baseline="-25000">
                <a:solidFill>
                  <a:srgbClr val="0000FF"/>
                </a:solidFill>
              </a:rPr>
              <a:t>a</a:t>
            </a:r>
            <a:endParaRPr lang="en-US" sz="2400" b="1">
              <a:solidFill>
                <a:srgbClr val="0000FF"/>
              </a:solidFill>
            </a:endParaRPr>
          </a:p>
          <a:p>
            <a:pPr marL="914400" lvl="1" indent="-514350">
              <a:buFont typeface="+mj-lt"/>
              <a:buAutoNum type="arabicPeriod"/>
            </a:pPr>
            <a:r>
              <a:rPr lang="en-US" sz="2400"/>
              <a:t>the magnetic field </a:t>
            </a:r>
            <a:r>
              <a:rPr lang="en-US" sz="2400" b="1">
                <a:solidFill>
                  <a:srgbClr val="0000FF"/>
                </a:solidFill>
              </a:rPr>
              <a:t>B</a:t>
            </a:r>
          </a:p>
          <a:p>
            <a:pPr marL="0" indent="0">
              <a:buNone/>
            </a:pPr>
            <a:endParaRPr lang="en-US" sz="2600">
              <a:solidFill>
                <a:srgbClr val="0000FF"/>
              </a:solidFill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6801842"/>
              </p:ext>
            </p:extLst>
          </p:nvPr>
        </p:nvGraphicFramePr>
        <p:xfrm>
          <a:off x="4514850" y="32702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5" name="Equation" r:id="rId3" imgW="114300" imgH="165100" progId="Equation.3">
                  <p:embed/>
                </p:oleObj>
              </mc:Choice>
              <mc:Fallback>
                <p:oleObj name="Equation" r:id="rId3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14850" y="32702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5" name="Group 24"/>
          <p:cNvGrpSpPr/>
          <p:nvPr/>
        </p:nvGrpSpPr>
        <p:grpSpPr>
          <a:xfrm>
            <a:off x="4114800" y="3124200"/>
            <a:ext cx="3962400" cy="1337455"/>
            <a:chOff x="3810000" y="3691745"/>
            <a:chExt cx="3962400" cy="1337455"/>
          </a:xfrm>
        </p:grpSpPr>
        <p:grpSp>
          <p:nvGrpSpPr>
            <p:cNvPr id="23" name="Group 22"/>
            <p:cNvGrpSpPr/>
            <p:nvPr/>
          </p:nvGrpSpPr>
          <p:grpSpPr>
            <a:xfrm>
              <a:off x="3928250" y="3691745"/>
              <a:ext cx="3686696" cy="1143409"/>
              <a:chOff x="3928250" y="3691745"/>
              <a:chExt cx="3686696" cy="1143409"/>
            </a:xfrm>
          </p:grpSpPr>
          <p:sp>
            <p:nvSpPr>
              <p:cNvPr id="17" name="Content Placeholder 2"/>
              <p:cNvSpPr txBox="1">
                <a:spLocks/>
              </p:cNvSpPr>
              <p:nvPr/>
            </p:nvSpPr>
            <p:spPr bwMode="auto">
              <a:xfrm>
                <a:off x="3928250" y="3962400"/>
                <a:ext cx="990600" cy="6857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Wingdings" pitchFamily="2" charset="2"/>
                  <a:buChar char="§"/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Char char="–"/>
                  <a:defRPr sz="16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Char char="•"/>
                  <a:defRPr sz="1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Char char="–"/>
                  <a:defRPr sz="14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>
                  <a:buNone/>
                </a:pPr>
                <a:r>
                  <a:rPr lang="en-US" sz="3200" b="1">
                    <a:solidFill>
                      <a:srgbClr val="008000"/>
                    </a:solidFill>
                    <a:cs typeface="Symbol" charset="2"/>
                  </a:rPr>
                  <a:t>a</a:t>
                </a:r>
                <a:r>
                  <a:rPr lang="en-US" sz="3200" b="1" baseline="-25000">
                    <a:solidFill>
                      <a:srgbClr val="008000"/>
                    </a:solidFill>
                    <a:latin typeface="Symbol" charset="2"/>
                    <a:cs typeface="Symbol" charset="2"/>
                  </a:rPr>
                  <a:t>m</a:t>
                </a:r>
                <a:r>
                  <a:rPr lang="en-US" sz="3200">
                    <a:latin typeface="Symbol" charset="2"/>
                    <a:cs typeface="Symbol" charset="2"/>
                  </a:rPr>
                  <a:t> =</a:t>
                </a:r>
                <a:endParaRPr lang="en-US" sz="3200">
                  <a:solidFill>
                    <a:srgbClr val="0000FF"/>
                  </a:solidFill>
                </a:endParaRPr>
              </a:p>
            </p:txBody>
          </p:sp>
          <p:cxnSp>
            <p:nvCxnSpPr>
              <p:cNvPr id="19" name="Straight Connector 18"/>
              <p:cNvCxnSpPr/>
              <p:nvPr/>
            </p:nvCxnSpPr>
            <p:spPr bwMode="auto">
              <a:xfrm>
                <a:off x="4953000" y="4318167"/>
                <a:ext cx="251460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0" name="Rectangle 19"/>
              <p:cNvSpPr/>
              <p:nvPr/>
            </p:nvSpPr>
            <p:spPr>
              <a:xfrm>
                <a:off x="5562600" y="3691745"/>
                <a:ext cx="1180999" cy="5847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>
                    <a:solidFill>
                      <a:srgbClr val="0000FF"/>
                    </a:solidFill>
                    <a:latin typeface="Symbol" charset="2"/>
                    <a:cs typeface="Symbol" charset="2"/>
                  </a:rPr>
                  <a:t>w</a:t>
                </a:r>
                <a:r>
                  <a:rPr lang="en-US" sz="3200" baseline="-25000">
                    <a:solidFill>
                      <a:srgbClr val="0000FF"/>
                    </a:solidFill>
                    <a:cs typeface="Symbol" charset="2"/>
                  </a:rPr>
                  <a:t>a</a:t>
                </a:r>
                <a:r>
                  <a:rPr lang="en-US" sz="3200">
                    <a:solidFill>
                      <a:srgbClr val="0000FF"/>
                    </a:solidFill>
                    <a:cs typeface="Symbol" charset="2"/>
                  </a:rPr>
                  <a:t>/</a:t>
                </a:r>
                <a:r>
                  <a:rPr lang="en-US" sz="3200">
                    <a:solidFill>
                      <a:srgbClr val="0000FF"/>
                    </a:solidFill>
                    <a:latin typeface="Symbol" charset="2"/>
                    <a:cs typeface="Symbol" charset="2"/>
                  </a:rPr>
                  <a:t>w</a:t>
                </a:r>
                <a:r>
                  <a:rPr lang="en-US" sz="3200" baseline="-25000">
                    <a:solidFill>
                      <a:srgbClr val="0000FF"/>
                    </a:solidFill>
                    <a:cs typeface="Symbol" charset="2"/>
                  </a:rPr>
                  <a:t>p</a:t>
                </a:r>
                <a:endParaRPr lang="en-US" sz="3200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4953000" y="4250378"/>
                <a:ext cx="2661946" cy="5847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>
                    <a:solidFill>
                      <a:srgbClr val="616161"/>
                    </a:solidFill>
                    <a:latin typeface="Symbol" charset="2"/>
                    <a:cs typeface="Symbol" charset="2"/>
                  </a:rPr>
                  <a:t>m</a:t>
                </a:r>
                <a:r>
                  <a:rPr lang="en-US" sz="3200" baseline="-25000">
                    <a:solidFill>
                      <a:srgbClr val="616161"/>
                    </a:solidFill>
                    <a:latin typeface="Symbol" charset="2"/>
                    <a:cs typeface="Symbol" charset="2"/>
                  </a:rPr>
                  <a:t>m</a:t>
                </a:r>
                <a:r>
                  <a:rPr lang="en-US" sz="3200">
                    <a:solidFill>
                      <a:srgbClr val="616161"/>
                    </a:solidFill>
                    <a:cs typeface="Symbol" charset="2"/>
                  </a:rPr>
                  <a:t>/</a:t>
                </a:r>
                <a:r>
                  <a:rPr lang="en-US" sz="3200">
                    <a:solidFill>
                      <a:srgbClr val="616161"/>
                    </a:solidFill>
                    <a:latin typeface="Symbol" charset="2"/>
                    <a:cs typeface="Symbol" charset="2"/>
                  </a:rPr>
                  <a:t>m</a:t>
                </a:r>
                <a:r>
                  <a:rPr lang="en-US" sz="3200" baseline="-25000">
                    <a:solidFill>
                      <a:srgbClr val="616161"/>
                    </a:solidFill>
                    <a:cs typeface="Symbol" charset="2"/>
                  </a:rPr>
                  <a:t>p</a:t>
                </a:r>
                <a:r>
                  <a:rPr lang="en-US" sz="3200">
                    <a:solidFill>
                      <a:srgbClr val="616161"/>
                    </a:solidFill>
                    <a:cs typeface="Symbol" charset="2"/>
                  </a:rPr>
                  <a:t> –</a:t>
                </a:r>
                <a:r>
                  <a:rPr lang="en-US" sz="3200">
                    <a:solidFill>
                      <a:srgbClr val="0000FF"/>
                    </a:solidFill>
                    <a:cs typeface="Symbol" charset="2"/>
                  </a:rPr>
                  <a:t> </a:t>
                </a:r>
                <a:r>
                  <a:rPr lang="en-US" sz="3200">
                    <a:solidFill>
                      <a:srgbClr val="0000FF"/>
                    </a:solidFill>
                    <a:latin typeface="Symbol" charset="2"/>
                    <a:cs typeface="Symbol" charset="2"/>
                  </a:rPr>
                  <a:t>w</a:t>
                </a:r>
                <a:r>
                  <a:rPr lang="en-US" sz="3200" baseline="-25000">
                    <a:solidFill>
                      <a:srgbClr val="0000FF"/>
                    </a:solidFill>
                    <a:cs typeface="Symbol" charset="2"/>
                  </a:rPr>
                  <a:t>a</a:t>
                </a:r>
                <a:r>
                  <a:rPr lang="en-US" sz="3200">
                    <a:solidFill>
                      <a:srgbClr val="0000FF"/>
                    </a:solidFill>
                    <a:cs typeface="Symbol" charset="2"/>
                  </a:rPr>
                  <a:t>/</a:t>
                </a:r>
                <a:r>
                  <a:rPr lang="en-US" sz="3200">
                    <a:solidFill>
                      <a:srgbClr val="0000FF"/>
                    </a:solidFill>
                    <a:latin typeface="Symbol" charset="2"/>
                    <a:cs typeface="Symbol" charset="2"/>
                  </a:rPr>
                  <a:t>w</a:t>
                </a:r>
                <a:r>
                  <a:rPr lang="en-US" sz="3200" baseline="-25000">
                    <a:solidFill>
                      <a:srgbClr val="0000FF"/>
                    </a:solidFill>
                    <a:cs typeface="Symbol" charset="2"/>
                  </a:rPr>
                  <a:t>p</a:t>
                </a:r>
                <a:endParaRPr lang="en-US" sz="3200"/>
              </a:p>
            </p:txBody>
          </p:sp>
        </p:grpSp>
        <p:sp>
          <p:nvSpPr>
            <p:cNvPr id="24" name="Rectangle 23"/>
            <p:cNvSpPr/>
            <p:nvPr/>
          </p:nvSpPr>
          <p:spPr bwMode="auto">
            <a:xfrm>
              <a:off x="3810000" y="3733800"/>
              <a:ext cx="3962400" cy="1295400"/>
            </a:xfrm>
            <a:prstGeom prst="rect">
              <a:avLst/>
            </a:prstGeom>
            <a:noFill/>
            <a:ln w="9525" cap="flat" cmpd="sng" algn="ctr">
              <a:solidFill>
                <a:srgbClr val="61616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</p:grpSp>
      <p:sp>
        <p:nvSpPr>
          <p:cNvPr id="26" name="Content Placeholder 2"/>
          <p:cNvSpPr txBox="1">
            <a:spLocks/>
          </p:cNvSpPr>
          <p:nvPr/>
        </p:nvSpPr>
        <p:spPr bwMode="auto">
          <a:xfrm>
            <a:off x="304800" y="3352800"/>
            <a:ext cx="8483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400"/>
              <a:t>We can rewrite this to:</a:t>
            </a:r>
            <a:endParaRPr lang="en-US" sz="2400">
              <a:solidFill>
                <a:srgbClr val="0000FF"/>
              </a:solidFill>
            </a:endParaRPr>
          </a:p>
          <a:p>
            <a:pPr marL="0" indent="0">
              <a:buFont typeface="Wingdings" pitchFamily="2" charset="2"/>
              <a:buNone/>
            </a:pPr>
            <a:endParaRPr lang="en-US" sz="2600">
              <a:solidFill>
                <a:srgbClr val="0000FF"/>
              </a:solidFill>
            </a:endParaRPr>
          </a:p>
        </p:txBody>
      </p:sp>
      <p:sp>
        <p:nvSpPr>
          <p:cNvPr id="28" name="Content Placeholder 2"/>
          <p:cNvSpPr txBox="1">
            <a:spLocks/>
          </p:cNvSpPr>
          <p:nvPr/>
        </p:nvSpPr>
        <p:spPr bwMode="auto">
          <a:xfrm>
            <a:off x="152400" y="4724400"/>
            <a:ext cx="914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400">
                <a:solidFill>
                  <a:srgbClr val="0000FF"/>
                </a:solidFill>
                <a:latin typeface="Symbol" charset="2"/>
                <a:cs typeface="Symbol" charset="2"/>
              </a:rPr>
              <a:t>w</a:t>
            </a:r>
            <a:r>
              <a:rPr lang="en-US" sz="2400" baseline="-25000">
                <a:solidFill>
                  <a:srgbClr val="0000FF"/>
                </a:solidFill>
              </a:rPr>
              <a:t>p</a:t>
            </a:r>
            <a:r>
              <a:rPr lang="en-US" sz="2400"/>
              <a:t>:	Proton Larmor frequency measured in the same B field</a:t>
            </a:r>
          </a:p>
          <a:p>
            <a:pPr marL="0" indent="0">
              <a:buNone/>
            </a:pPr>
            <a:r>
              <a:rPr lang="en-US" sz="2400">
                <a:solidFill>
                  <a:srgbClr val="0000FF"/>
                </a:solidFill>
                <a:latin typeface="Symbol" charset="2"/>
                <a:cs typeface="Symbol" charset="2"/>
              </a:rPr>
              <a:t>w</a:t>
            </a:r>
            <a:r>
              <a:rPr lang="en-US" sz="2400" baseline="-25000">
                <a:solidFill>
                  <a:srgbClr val="0000FF"/>
                </a:solidFill>
              </a:rPr>
              <a:t>a</a:t>
            </a:r>
            <a:r>
              <a:rPr lang="en-US" sz="2400"/>
              <a:t>:	Spin precession frequency measured with decay positrons </a:t>
            </a:r>
          </a:p>
          <a:p>
            <a:pPr marL="0" indent="0">
              <a:buNone/>
            </a:pPr>
            <a:r>
              <a:rPr lang="en-US" sz="2400">
                <a:latin typeface="Symbol" charset="2"/>
                <a:cs typeface="Symbol" charset="2"/>
              </a:rPr>
              <a:t>m</a:t>
            </a:r>
            <a:r>
              <a:rPr lang="en-US" sz="2400" baseline="-25000">
                <a:latin typeface="Symbol" charset="2"/>
                <a:cs typeface="Symbol" charset="2"/>
              </a:rPr>
              <a:t>m</a:t>
            </a:r>
            <a:r>
              <a:rPr lang="en-US" sz="2400">
                <a:latin typeface="Symbol" charset="2"/>
                <a:cs typeface="Symbol" charset="2"/>
              </a:rPr>
              <a:t>/m</a:t>
            </a:r>
            <a:r>
              <a:rPr lang="en-US" sz="2400" baseline="-25000">
                <a:cs typeface="Symbol" charset="2"/>
              </a:rPr>
              <a:t>p</a:t>
            </a:r>
            <a:r>
              <a:rPr lang="en-US" sz="2400"/>
              <a:t>:	Ratio known from muonium hyperfine measurement</a:t>
            </a:r>
          </a:p>
          <a:p>
            <a:pPr marL="0" indent="0">
              <a:buFont typeface="Wingdings" pitchFamily="2" charset="2"/>
              <a:buNone/>
            </a:pPr>
            <a:endParaRPr lang="en-US" sz="2400">
              <a:solidFill>
                <a:srgbClr val="0000FF"/>
              </a:solidFill>
            </a:endParaRPr>
          </a:p>
          <a:p>
            <a:pPr marL="0" indent="0">
              <a:buFont typeface="Wingdings" pitchFamily="2" charset="2"/>
              <a:buNone/>
            </a:pPr>
            <a:endParaRPr lang="en-US" sz="26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445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Muon injection and kicker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Muon g-2 at Fermilab, 46th Fermilab Users Meeting, June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55" y="914400"/>
            <a:ext cx="4828045" cy="3733800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203" y="2133600"/>
            <a:ext cx="5241104" cy="4029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376220" y="3962400"/>
            <a:ext cx="4424380" cy="1774116"/>
            <a:chOff x="5398238" y="2930849"/>
            <a:chExt cx="4424380" cy="1774116"/>
          </a:xfrm>
        </p:grpSpPr>
        <p:sp>
          <p:nvSpPr>
            <p:cNvPr id="9" name="Oval 8"/>
            <p:cNvSpPr/>
            <p:nvPr/>
          </p:nvSpPr>
          <p:spPr bwMode="auto">
            <a:xfrm>
              <a:off x="7200316" y="2930849"/>
              <a:ext cx="1220958" cy="1286829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500" b="0" i="0" u="none" strike="noStrike" cap="none" normalizeH="0" baseline="0" smtClean="0">
                <a:ln>
                  <a:noFill/>
                </a:ln>
                <a:solidFill>
                  <a:schemeClr val="fol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98238" y="4304855"/>
              <a:ext cx="442438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smtClean="0">
                  <a:solidFill>
                    <a:srgbClr val="FF0000"/>
                  </a:solidFill>
                </a:rPr>
                <a:t>Need field free region for muon injection</a:t>
              </a:r>
              <a:endParaRPr lang="en-US" sz="2000">
                <a:solidFill>
                  <a:srgbClr val="FF0000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057400" y="1524000"/>
            <a:ext cx="11721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BNL E821</a:t>
            </a:r>
          </a:p>
        </p:txBody>
      </p:sp>
    </p:spTree>
    <p:extLst>
      <p:ext uri="{BB962C8B-B14F-4D97-AF65-F5344CB8AC3E}">
        <p14:creationId xmlns:p14="http://schemas.microsoft.com/office/powerpoint/2010/main" val="2341993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Muon injection and kicker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Muon g-2 at Fermilab, 46th Fermilab Users Meeting, June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5" name="Picture 1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14400"/>
            <a:ext cx="4828045" cy="3733800"/>
          </a:xfrm>
          <a:prstGeom prst="rect">
            <a:avLst/>
          </a:prstGeom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203" y="2133600"/>
            <a:ext cx="5241104" cy="4029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946107" y="1219200"/>
            <a:ext cx="4699874" cy="1809471"/>
            <a:chOff x="5398238" y="2408207"/>
            <a:chExt cx="4699874" cy="1809471"/>
          </a:xfrm>
        </p:grpSpPr>
        <p:sp>
          <p:nvSpPr>
            <p:cNvPr id="18" name="Oval 17"/>
            <p:cNvSpPr/>
            <p:nvPr/>
          </p:nvSpPr>
          <p:spPr bwMode="auto">
            <a:xfrm>
              <a:off x="7200316" y="2930849"/>
              <a:ext cx="1220958" cy="1286829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500" b="0" i="0" u="none" strike="noStrike" cap="none" normalizeH="0" baseline="0" smtClean="0">
                <a:ln>
                  <a:noFill/>
                </a:ln>
                <a:solidFill>
                  <a:schemeClr val="fol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398238" y="2408207"/>
              <a:ext cx="4699874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smtClean="0">
                  <a:solidFill>
                    <a:srgbClr val="FF0000"/>
                  </a:solidFill>
                </a:rPr>
                <a:t>Need to kick muons to bring on </a:t>
              </a:r>
              <a:r>
                <a:rPr lang="en-US" sz="2000" smtClean="0">
                  <a:solidFill>
                    <a:srgbClr val="0000FF"/>
                  </a:solidFill>
                </a:rPr>
                <a:t>stable orbit</a:t>
              </a:r>
              <a:endParaRPr lang="en-US" sz="2000">
                <a:solidFill>
                  <a:srgbClr val="0000FF"/>
                </a:solidFill>
              </a:endParaRPr>
            </a:p>
          </p:txBody>
        </p:sp>
      </p:grpSp>
      <p:sp>
        <p:nvSpPr>
          <p:cNvPr id="3" name="Oval 2"/>
          <p:cNvSpPr/>
          <p:nvPr/>
        </p:nvSpPr>
        <p:spPr bwMode="auto">
          <a:xfrm rot="654666">
            <a:off x="2391982" y="5118049"/>
            <a:ext cx="242802" cy="11430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 rot="5400000">
            <a:off x="5415850" y="1648023"/>
            <a:ext cx="242802" cy="1143000"/>
          </a:xfrm>
          <a:prstGeom prst="ellipse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777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1574E-6 4.28043E-6 C 0.00469 -0.01921 0.00937 -0.04003 0.01163 -0.0597 C 0.01389 -0.08214 0.01649 -0.10875 0.02552 -0.12865 C 0.02586 -0.13142 0.02586 -0.13443 0.02656 -0.13698 C 0.0269 -0.13906 0.02812 -0.14068 0.02864 -0.14253 C 0.03072 -0.15225 0.03072 -0.16012 0.03506 -0.16868 C 0.0368 -0.1777 0.03992 -0.18626 0.04148 -0.19505 C 0.04305 -0.20431 0.04391 -0.21055 0.04791 -0.21842 C 0.0493 -0.22768 0.05225 -0.2367 0.05554 -0.2448 C 0.05711 -0.24919 0.05745 -0.25428 0.05867 -0.25845 C 0.06249 -0.27071 0.06787 -0.28367 0.0736 -0.29454 C 0.07499 -0.30403 0.07863 -0.30727 0.08123 -0.31652 C 0.08349 -0.32601 0.08714 -0.33434 0.09182 -0.34151 C 0.09425 -0.34545 0.0946 -0.35007 0.09703 -0.35378 C 0.10137 -0.36049 0.10831 -0.36766 0.11196 -0.3746 C 0.11751 -0.38524 0.11838 -0.40144 0.12706 -0.40907 C 0.13244 -0.41416 0.13921 -0.4137 0.14529 -0.4174 C 0.15344 -0.42296 0.14338 -0.4181 0.15171 -0.42157 C 0.1557 -0.42689 0.16264 -0.43962 0.16889 -0.44216 C 0.17271 -0.45072 0.18295 -0.45581 0.19007 -0.46021 C 0.19996 -0.46669 0.20951 -0.46692 0.21993 -0.47131 C 0.23624 -0.47849 0.25221 -0.48335 0.26922 -0.48635 C 0.28728 -0.49584 0.30533 -0.49607 0.32494 -0.49607 " pathEditMode="relative" rAng="0" ptsTypes="ffffffffffffffffffffff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47" y="-2480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8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xit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8615E-6 9.16242E-7 C 0.01458 0.00208 0.02083 0.00787 0.03367 0.01527 C 0.04305 0.02036 0.05572 0.02476 0.06544 0.02892 C 0.06769 0.02962 0.06978 0.03031 0.07186 0.0317 C 0.07325 0.03262 0.07464 0.03378 0.07585 0.03447 C 0.08123 0.03679 0.0795 0.03447 0.08384 0.03725 C 0.08696 0.03887 0.08905 0.04165 0.09234 0.0428 C 0.09529 0.04373 0.1005 0.04558 0.1005 0.04581 C 0.10675 0.0509 0.11317 0.05622 0.11977 0.05946 C 0.12463 0.06502 0.12932 0.0671 0.13452 0.07173 C 0.14147 0.08561 0.13053 0.06594 0.1406 0.07728 C 0.14181 0.07843 0.14181 0.08098 0.14286 0.08283 C 0.14529 0.08769 0.14963 0.09047 0.15258 0.09533 C 0.15761 0.10296 0.16004 0.1143 0.16629 0.12008 C 0.17098 0.12957 0.16837 0.12656 0.17341 0.13119 C 0.17584 0.13605 0.17584 0.13882 0.17931 0.14229 C 0.18295 0.15502 0.18521 0.16867 0.18972 0.18093 C 0.19337 0.19019 0.19805 0.19875 0.201 0.20847 C 0.20777 0.22906 0.20951 0.25937 0.21211 0.28181 C 0.21107 0.28899 0.20812 0.31444 0.21038 0.32601 C 0.20951 0.3503 0.21073 0.37853 0.201 0.40051 C 0.19597 0.41046 0.19059 0.41902 0.1866 0.42966 C 0.18504 0.43383 0.17861 0.43915 0.17861 0.43938 C 0.17722 0.44493 0.17393 0.44771 0.1715 0.45303 C 0.16403 0.46807 0.17497 0.4484 0.16629 0.46414 C 0.16473 0.46946 0.16212 0.47362 0.16091 0.47918 C 0.15622 0.49607 0.1498 0.51319 0.13643 0.51943 C 0.13227 0.52452 0.1255 0.53054 0.11977 0.53309 C 0.11213 0.54118 0.10328 0.54512 0.09547 0.55252 C 0.08905 0.55784 0.08662 0.56062 0.07967 0.56363 C 0.07151 0.57149 0.06127 0.57936 0.0512 0.58283 C 0.03298 0.5988 0.00555 0.59718 -0.01337 0.5981 C -0.0302 0.59995 -0.04687 0.5988 -0.06353 0.59671 C -0.07863 0.59 -0.09321 0.58445 -0.10866 0.58283 C -0.12133 0.57843 -0.13314 0.57358 -0.14564 0.57173 C -0.15327 0.56825 -0.14998 0.56941 -0.15622 0.56779 C -0.16143 0.56293 -0.16768 0.56247 -0.17341 0.55946 C -0.17497 0.55854 -0.17688 0.55784 -0.17879 0.55669 C -0.18087 0.55507 -0.18487 0.55113 -0.18487 0.55136 C -0.18625 0.54535 -0.19198 0.53586 -0.19198 0.53609 C -0.19337 0.53031 -0.19476 0.52776 -0.19823 0.52476 C -0.20014 0.51851 -0.20656 0.51458 -0.21021 0.51111 C -0.2142 0.50763 -0.21785 0.50254 -0.22062 0.49861 C -0.22392 0.49421 -0.22583 0.48589 -0.22809 0.48056 C -0.22948 0.47709 -0.23625 0.45858 -0.23781 0.45581 C -0.23885 0.45442 -0.24059 0.45419 -0.24128 0.45303 C -0.24267 0.45118 -0.24319 0.44933 -0.24423 0.44748 C -0.24545 0.441 -0.24545 0.43845 -0.24944 0.43498 C -0.25204 0.4211 -0.25812 0.40884 -0.26072 0.39496 C -0.26263 0.38639 -0.26107 0.39496 -0.26384 0.38663 C -0.26506 0.38385 -0.26593 0.37853 -0.26593 0.37876 C -0.26697 0.36858 -0.26818 0.35909 -0.26871 0.34937 C -0.26871 0.33133 -0.26871 0.31328 -0.26801 0.29546 C -0.26801 0.29384 -0.26541 0.29431 -0.26506 0.29292 C -0.26332 0.28667 -0.26315 0.27464 -0.26176 0.26793 C -0.25985 0.25521 -0.26211 0.27672 -0.2569 0.25544 C -0.25447 0.24711 -0.25447 0.24456 -0.25065 0.23901 C -0.24874 0.23091 -0.24649 0.22304 -0.24423 0.21541 C -0.24215 0.20615 -0.24249 0.19482 -0.2359 0.18926 C -0.23434 0.18117 -0.23191 0.17816 -0.22913 0.17122 C -0.22583 0.16219 -0.23156 0.17237 -0.22705 0.15872 C -0.226 0.15548 -0.22409 0.15317 -0.22271 0.15062 C -0.22184 0.14669 -0.21733 0.13049 -0.21559 0.12841 C -0.20396 0.11268 -0.18782 0.10759 -0.17341 0.0981 C -0.16629 0.09324 -0.16317 0.0863 -0.15518 0.08422 C -0.14668 0.07658 -0.13887 0.06987 -0.1314 0.06085 C -0.1281 0.05645 -0.12498 0.04998 -0.12012 0.04697 C -0.11231 0.04142 -0.09408 0.03841 -0.08419 0.03586 C -0.08158 0.03332 -0.07482 0.03031 -0.07482 0.03054 C -0.05589 0.01087 -0.04426 0.00717 -0.02031 0.00416 C 0.02031 0.00694 0.03385 0.00694 0.01927 0.00694 " pathEditMode="relative" rAng="0" ptsTypes="ffffffffffffffffffffffffffffffffffffffffffffffffffffffffffffffffffffffA">
                                      <p:cBhvr>
                                        <p:cTn id="2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9" y="29986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8" presetClass="emp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22" grpId="1" animBg="1"/>
      <p:bldP spid="22" grpId="2" animBg="1"/>
      <p:bldP spid="22" grpId="3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Vertical focusing with electrostatic quadrupoles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Muon g-2 at Fermilab, 46th Fermilab Users Meeting, June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16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57766"/>
              </p:ext>
            </p:extLst>
          </p:nvPr>
        </p:nvGraphicFramePr>
        <p:xfrm>
          <a:off x="4514850" y="32702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7" name="Equation" r:id="rId3" imgW="114300" imgH="165100" progId="Equation.3">
                  <p:embed/>
                </p:oleObj>
              </mc:Choice>
              <mc:Fallback>
                <p:oleObj name="Equation" r:id="rId3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14850" y="32702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553" y="1143000"/>
            <a:ext cx="6725589" cy="114316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905000" y="1196790"/>
            <a:ext cx="5715000" cy="2178420"/>
            <a:chOff x="1905000" y="1196790"/>
            <a:chExt cx="5715000" cy="2178420"/>
          </a:xfrm>
        </p:grpSpPr>
        <p:sp>
          <p:nvSpPr>
            <p:cNvPr id="27" name="Rectangle 26"/>
            <p:cNvSpPr/>
            <p:nvPr/>
          </p:nvSpPr>
          <p:spPr bwMode="auto">
            <a:xfrm>
              <a:off x="4038600" y="1196790"/>
              <a:ext cx="3581400" cy="990600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500" b="0" i="0" u="none" strike="noStrike" cap="none" normalizeH="0" baseline="0" smtClean="0">
                <a:ln>
                  <a:noFill/>
                </a:ln>
                <a:solidFill>
                  <a:schemeClr val="fol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cxnSp>
          <p:nvCxnSpPr>
            <p:cNvPr id="29" name="Straight Arrow Connector 28"/>
            <p:cNvCxnSpPr>
              <a:stCxn id="27" idx="2"/>
            </p:cNvCxnSpPr>
            <p:nvPr/>
          </p:nvCxnSpPr>
          <p:spPr bwMode="auto">
            <a:xfrm flipH="1">
              <a:off x="4534347" y="2187390"/>
              <a:ext cx="1294953" cy="632010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0" name="TextBox 29"/>
            <p:cNvSpPr txBox="1"/>
            <p:nvPr/>
          </p:nvSpPr>
          <p:spPr>
            <a:xfrm>
              <a:off x="1905000" y="2851990"/>
              <a:ext cx="4522392" cy="52322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smtClean="0">
                  <a:solidFill>
                    <a:srgbClr val="FF0000"/>
                  </a:solidFill>
                </a:rPr>
                <a:t>E field introduces new term</a:t>
              </a:r>
              <a:endParaRPr lang="en-US" sz="2800">
                <a:solidFill>
                  <a:srgbClr val="FF0000"/>
                </a:solidFill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493818" y="3352800"/>
            <a:ext cx="632278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u="sng"/>
              <a:t>Solution</a:t>
            </a:r>
            <a:r>
              <a:rPr lang="en-US" sz="2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2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b="1"/>
              <a:t>Magic</a:t>
            </a:r>
            <a:r>
              <a:rPr lang="en-US" sz="28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/>
              <a:t>momentum with</a:t>
            </a:r>
            <a:r>
              <a:rPr lang="en-US" sz="2400"/>
              <a:t> </a:t>
            </a:r>
            <a:r>
              <a:rPr lang="en-US" sz="2400">
                <a:sym typeface="Symbol"/>
              </a:rPr>
              <a:t> = 29.3</a:t>
            </a:r>
            <a:r>
              <a:rPr lang="en-US" sz="2400"/>
              <a:t> (p = 3.09 GeV/c)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2260294" y="1143000"/>
            <a:ext cx="6063135" cy="1820079"/>
            <a:chOff x="2260294" y="1143000"/>
            <a:chExt cx="6063135" cy="1820079"/>
          </a:xfrm>
        </p:grpSpPr>
        <p:sp>
          <p:nvSpPr>
            <p:cNvPr id="33" name="TextBox 32"/>
            <p:cNvSpPr txBox="1"/>
            <p:nvPr/>
          </p:nvSpPr>
          <p:spPr>
            <a:xfrm>
              <a:off x="2260294" y="2439859"/>
              <a:ext cx="6063135" cy="52322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smtClean="0">
                  <a:solidFill>
                    <a:srgbClr val="FF0000"/>
                  </a:solidFill>
                </a:rPr>
                <a:t>Term vanishes at magic momentum!</a:t>
              </a:r>
              <a:endParaRPr lang="en-US" sz="2800">
                <a:solidFill>
                  <a:srgbClr val="FF0000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3679634" y="1143000"/>
              <a:ext cx="3962400" cy="1143160"/>
            </a:xfrm>
            <a:prstGeom prst="rect">
              <a:avLst/>
            </a:prstGeom>
            <a:solidFill>
              <a:schemeClr val="tx1">
                <a:lumMod val="60000"/>
                <a:lumOff val="40000"/>
                <a:alpha val="69804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500" b="0" i="0" u="none" strike="noStrike" cap="none" normalizeH="0" baseline="0" smtClean="0">
                <a:ln>
                  <a:noFill/>
                </a:ln>
                <a:solidFill>
                  <a:schemeClr val="fol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85800" y="4953000"/>
            <a:ext cx="71930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So far we have polarized stored muons in the ring.</a:t>
            </a:r>
          </a:p>
          <a:p>
            <a:r>
              <a:rPr lang="en-US" sz="2400"/>
              <a:t>But how are we going to measure </a:t>
            </a:r>
            <a:r>
              <a:rPr lang="en-US" sz="2400" b="1">
                <a:solidFill>
                  <a:srgbClr val="0000FF"/>
                </a:solidFill>
                <a:latin typeface="Symbol" charset="2"/>
                <a:cs typeface="Symbol" charset="2"/>
              </a:rPr>
              <a:t>w</a:t>
            </a:r>
            <a:r>
              <a:rPr lang="en-US" sz="2400" b="1" baseline="-25000">
                <a:solidFill>
                  <a:srgbClr val="0000FF"/>
                </a:solidFill>
              </a:rPr>
              <a:t>a</a:t>
            </a:r>
            <a:r>
              <a:rPr lang="en-US" sz="2400"/>
              <a:t> and </a:t>
            </a:r>
            <a:r>
              <a:rPr lang="en-US" sz="2400" b="1">
                <a:solidFill>
                  <a:srgbClr val="0000FF"/>
                </a:solidFill>
              </a:rPr>
              <a:t>B</a:t>
            </a:r>
            <a:r>
              <a:rPr lang="en-US" sz="2400"/>
              <a:t> at Fermilab?</a:t>
            </a:r>
          </a:p>
        </p:txBody>
      </p:sp>
    </p:spTree>
    <p:extLst>
      <p:ext uri="{BB962C8B-B14F-4D97-AF65-F5344CB8AC3E}">
        <p14:creationId xmlns:p14="http://schemas.microsoft.com/office/powerpoint/2010/main" val="4140629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Outlook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Muon g-2 at Fermilab, 46th Fermilab Users Meeting, June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" t="11117" r="971" b="-65"/>
          <a:stretch/>
        </p:blipFill>
        <p:spPr bwMode="auto">
          <a:xfrm rot="154362">
            <a:off x="2465293" y="1172378"/>
            <a:ext cx="6661328" cy="431909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TruckModel.png"/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9" t="5129" r="9002" b="27702"/>
          <a:stretch/>
        </p:blipFill>
        <p:spPr>
          <a:xfrm>
            <a:off x="3371676" y="1446851"/>
            <a:ext cx="4663440" cy="19205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pbf2_sipm_glamour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635" y="2793468"/>
            <a:ext cx="1298663" cy="1015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t="4431" r="8236"/>
          <a:stretch/>
        </p:blipFill>
        <p:spPr>
          <a:xfrm>
            <a:off x="7293451" y="2705536"/>
            <a:ext cx="1209025" cy="1271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219200" y="1295400"/>
            <a:ext cx="2057400" cy="533399"/>
          </a:xfrm>
        </p:spPr>
        <p:txBody>
          <a:bodyPr/>
          <a:lstStyle/>
          <a:p>
            <a:r>
              <a:rPr lang="en-US" sz="2400"/>
              <a:t>Motivation</a:t>
            </a:r>
          </a:p>
          <a:p>
            <a:endParaRPr lang="en-US" sz="240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609600" y="3505201"/>
            <a:ext cx="2286000" cy="53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/>
              <a:t>Muon g-2 </a:t>
            </a:r>
            <a:br>
              <a:rPr lang="en-US" sz="2400"/>
            </a:br>
            <a:r>
              <a:rPr lang="en-US" sz="2400"/>
              <a:t>at Fermilab</a:t>
            </a:r>
          </a:p>
          <a:p>
            <a:pPr algn="r"/>
            <a:endParaRPr lang="en-US" sz="240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381000" y="2133600"/>
            <a:ext cx="2209800" cy="53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/>
              <a:t>Experimental technique</a:t>
            </a:r>
          </a:p>
        </p:txBody>
      </p:sp>
    </p:spTree>
    <p:extLst>
      <p:ext uri="{BB962C8B-B14F-4D97-AF65-F5344CB8AC3E}">
        <p14:creationId xmlns:p14="http://schemas.microsoft.com/office/powerpoint/2010/main" val="2150079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4800" y="1143000"/>
            <a:ext cx="845820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de-DE" sz="2400"/>
              <a:t>Bring storage ring from Long Island to the Midwest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de-DE" sz="2400"/>
              <a:t>Use Fermilab infrastructure to get </a:t>
            </a:r>
            <a:r>
              <a:rPr lang="de-DE" sz="2400">
                <a:solidFill>
                  <a:srgbClr val="0000FF"/>
                </a:solidFill>
              </a:rPr>
              <a:t>20 times more muons</a:t>
            </a:r>
            <a:r>
              <a:rPr lang="de-DE" sz="2400"/>
              <a:t> for statistical error of</a:t>
            </a:r>
            <a:r>
              <a:rPr lang="de-DE" sz="2400" b="1"/>
              <a:t> </a:t>
            </a:r>
            <a:r>
              <a:rPr lang="de-DE" sz="2400" b="1">
                <a:solidFill>
                  <a:srgbClr val="0000FF"/>
                </a:solidFill>
              </a:rPr>
              <a:t>0.1 ppm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de-DE" sz="2400"/>
              <a:t>Upgrade and build new systems to reduce systematics to </a:t>
            </a:r>
            <a:br>
              <a:rPr lang="de-DE" sz="2400"/>
            </a:br>
            <a:r>
              <a:rPr lang="de-DE" sz="2400" b="1">
                <a:solidFill>
                  <a:srgbClr val="0000FF"/>
                </a:solidFill>
              </a:rPr>
              <a:t>0.07 ppm</a:t>
            </a:r>
            <a:r>
              <a:rPr lang="de-DE" sz="2400"/>
              <a:t> for both </a:t>
            </a:r>
            <a:r>
              <a:rPr lang="en-US" sz="2400" b="1">
                <a:solidFill>
                  <a:srgbClr val="0000FF"/>
                </a:solidFill>
                <a:latin typeface="Symbol" charset="2"/>
                <a:cs typeface="Symbol" charset="2"/>
              </a:rPr>
              <a:t>w</a:t>
            </a:r>
            <a:r>
              <a:rPr lang="en-US" sz="2400" b="1" baseline="-25000">
                <a:solidFill>
                  <a:srgbClr val="0000FF"/>
                </a:solidFill>
              </a:rPr>
              <a:t>a</a:t>
            </a:r>
            <a:r>
              <a:rPr lang="en-US" sz="2400"/>
              <a:t> and </a:t>
            </a:r>
            <a:r>
              <a:rPr lang="en-US" sz="2400" b="1">
                <a:solidFill>
                  <a:srgbClr val="0000FF"/>
                </a:solidFill>
              </a:rPr>
              <a:t>B</a:t>
            </a:r>
            <a:endParaRPr lang="de-DE" sz="2400"/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de-DE" sz="2400"/>
              <a:t>Overall improvement by factor of 4 to </a:t>
            </a:r>
            <a:r>
              <a:rPr lang="de-DE" sz="2400" b="1">
                <a:solidFill>
                  <a:srgbClr val="0000FF"/>
                </a:solidFill>
              </a:rPr>
              <a:t>0.14 ppm</a:t>
            </a:r>
            <a:r>
              <a:rPr lang="de-DE" sz="2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endParaRPr lang="de-DE" sz="28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Roadmap from BNL E821 to E989 at Fermilab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Muon g-2 at Fermilab, 46th Fermilab Users Meeting, June 2013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205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Transporting the ring to Fermilab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Muon g-2 at Fermilab, 46th Fermilab Users Meeting, June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85918"/>
            <a:ext cx="8639909" cy="5743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62400" y="914400"/>
            <a:ext cx="487585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FF00"/>
                </a:solidFill>
              </a:rPr>
              <a:t>E821 at BNL a few years ago</a:t>
            </a:r>
          </a:p>
        </p:txBody>
      </p:sp>
    </p:spTree>
    <p:extLst>
      <p:ext uri="{BB962C8B-B14F-4D97-AF65-F5344CB8AC3E}">
        <p14:creationId xmlns:p14="http://schemas.microsoft.com/office/powerpoint/2010/main" val="3794446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Outlook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Muon g-2 at Fermilab, 46th Fermilab Users Meeting, June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" t="11117" r="971" b="-65"/>
          <a:stretch/>
        </p:blipFill>
        <p:spPr bwMode="auto">
          <a:xfrm rot="154362">
            <a:off x="2465293" y="1172378"/>
            <a:ext cx="6661328" cy="431909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TruckModel.png"/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9" t="5129" r="9002" b="27702"/>
          <a:stretch/>
        </p:blipFill>
        <p:spPr>
          <a:xfrm>
            <a:off x="3371676" y="1446851"/>
            <a:ext cx="4663440" cy="19205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pbf2_sipm_glamour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635" y="2793468"/>
            <a:ext cx="1298663" cy="1015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t="4431" r="8236"/>
          <a:stretch/>
        </p:blipFill>
        <p:spPr>
          <a:xfrm>
            <a:off x="7293451" y="2705536"/>
            <a:ext cx="1209025" cy="1271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219200" y="1295400"/>
            <a:ext cx="2057400" cy="533399"/>
          </a:xfrm>
        </p:spPr>
        <p:txBody>
          <a:bodyPr/>
          <a:lstStyle/>
          <a:p>
            <a:r>
              <a:rPr lang="en-US" sz="2400"/>
              <a:t>Motivation</a:t>
            </a:r>
          </a:p>
          <a:p>
            <a:endParaRPr lang="en-US" sz="240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609600" y="3505201"/>
            <a:ext cx="2286000" cy="53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/>
              <a:t>Muon g-2 </a:t>
            </a:r>
            <a:br>
              <a:rPr lang="en-US" sz="2400"/>
            </a:br>
            <a:r>
              <a:rPr lang="en-US" sz="2400"/>
              <a:t>at Fermilab</a:t>
            </a:r>
          </a:p>
          <a:p>
            <a:pPr algn="r"/>
            <a:endParaRPr lang="en-US" sz="240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752600" y="4648200"/>
            <a:ext cx="1752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/>
              <a:t>Closing remarks</a:t>
            </a:r>
          </a:p>
          <a:p>
            <a:endParaRPr lang="en-US" sz="240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381000" y="2133600"/>
            <a:ext cx="2209800" cy="53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/>
              <a:t>Experimental technique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3429000" y="5638800"/>
            <a:ext cx="5105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3200"/>
              <a:t>Let’s enter the stage of g-2...</a:t>
            </a:r>
          </a:p>
          <a:p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548020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Transporting the ring to Fermilab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Muon g-2 at Fermilab, 46th Fermilab Users Meeting, June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8" name="Picture 7" descr="PANO_20130228_11393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8558"/>
            <a:ext cx="9144000" cy="39926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1524000"/>
            <a:ext cx="320272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FF00"/>
                </a:solidFill>
              </a:rPr>
              <a:t>A few months ago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0173">
            <a:off x="316187" y="3868457"/>
            <a:ext cx="1698867" cy="2269885"/>
          </a:xfrm>
          <a:prstGeom prst="rect">
            <a:avLst/>
          </a:prstGeom>
          <a:ln w="28575" cmpd="sng">
            <a:solidFill>
              <a:srgbClr val="FFFF00"/>
            </a:solidFill>
          </a:ln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267200"/>
            <a:ext cx="2885491" cy="2032454"/>
          </a:xfrm>
          <a:prstGeom prst="rect">
            <a:avLst/>
          </a:prstGeom>
          <a:ln w="28575" cmpd="sng">
            <a:solidFill>
              <a:srgbClr val="FFFF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7951">
            <a:off x="6871330" y="3750919"/>
            <a:ext cx="1969789" cy="2631869"/>
          </a:xfrm>
          <a:prstGeom prst="rect">
            <a:avLst/>
          </a:prstGeom>
          <a:ln w="28575" cmpd="sng">
            <a:solidFill>
              <a:srgbClr val="FFFF0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381000"/>
            <a:ext cx="1756208" cy="2362200"/>
          </a:xfrm>
          <a:prstGeom prst="rect">
            <a:avLst/>
          </a:prstGeom>
          <a:ln w="28575" cmpd="sng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697087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079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62000"/>
            <a:ext cx="6157654" cy="35814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505200"/>
            <a:ext cx="5105400" cy="2705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Transporting the ring to Fermilab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Muon g-2 at Fermilab, 46th Fermilab Users Meeting, June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8644" y="685800"/>
            <a:ext cx="4579156" cy="304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29200" y="914400"/>
            <a:ext cx="268775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FF00"/>
                </a:solidFill>
              </a:rPr>
              <a:t>A few days ago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4268" t="24974" r="4525" b="5810"/>
          <a:stretch/>
        </p:blipFill>
        <p:spPr>
          <a:xfrm>
            <a:off x="76200" y="4150931"/>
            <a:ext cx="3733800" cy="217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553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Transporting the ring to Fermilab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Muon g-2 at Fermilab, 46th Fermilab Users Meeting, June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14400"/>
            <a:ext cx="5675021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 descr="S:\EIC CLACKAMAS OFFICE\Projects\12 ACTIVE PROJECTS\C121564 Ferilab Cryostats Feasibility Study\Route Survey Photos\Route Survey 6_14_2012\DSC_091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8305800" cy="4876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1951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Fermilab accelerator improvements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Muon g-2 at Fermilab, 46th Fermilab Users Meeting, June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23</a:t>
            </a:fld>
            <a:endParaRPr lang="en-US"/>
          </a:p>
        </p:txBody>
      </p:sp>
      <p:grpSp>
        <p:nvGrpSpPr>
          <p:cNvPr id="6" name="Group 8"/>
          <p:cNvGrpSpPr>
            <a:grpSpLocks/>
          </p:cNvGrpSpPr>
          <p:nvPr/>
        </p:nvGrpSpPr>
        <p:grpSpPr bwMode="auto">
          <a:xfrm>
            <a:off x="152400" y="838200"/>
            <a:ext cx="4816475" cy="5473700"/>
            <a:chOff x="2178050" y="1003300"/>
            <a:chExt cx="4816475" cy="5473700"/>
          </a:xfrm>
        </p:grpSpPr>
        <p:pic>
          <p:nvPicPr>
            <p:cNvPr id="7" name="Picture 3" descr="Screen shot 2011-12-12 at 11.25.21 AM   Dec 1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8050" y="1003300"/>
              <a:ext cx="4816475" cy="547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Freeform 27"/>
            <p:cNvSpPr>
              <a:spLocks/>
            </p:cNvSpPr>
            <p:nvPr/>
          </p:nvSpPr>
          <p:spPr bwMode="auto">
            <a:xfrm>
              <a:off x="2514600" y="2743200"/>
              <a:ext cx="2995612" cy="1114425"/>
            </a:xfrm>
            <a:custGeom>
              <a:avLst/>
              <a:gdLst>
                <a:gd name="T0" fmla="*/ 0 w 2814419"/>
                <a:gd name="T1" fmla="*/ 0 h 905819"/>
                <a:gd name="T2" fmla="*/ 1168951 w 2814419"/>
                <a:gd name="T3" fmla="*/ 3480519 h 905819"/>
                <a:gd name="T4" fmla="*/ 2419457 w 2814419"/>
                <a:gd name="T5" fmla="*/ 8165818 h 905819"/>
                <a:gd name="T6" fmla="*/ 3860258 w 2814419"/>
                <a:gd name="T7" fmla="*/ 10307685 h 905819"/>
                <a:gd name="T8" fmla="*/ 5328239 w 2814419"/>
                <a:gd name="T9" fmla="*/ 9906090 h 905819"/>
                <a:gd name="T10" fmla="*/ 6687484 w 2814419"/>
                <a:gd name="T11" fmla="*/ 8299695 h 905819"/>
                <a:gd name="T12" fmla="*/ 6687484 w 2814419"/>
                <a:gd name="T13" fmla="*/ 8299695 h 905819"/>
                <a:gd name="T14" fmla="*/ 6687484 w 2814419"/>
                <a:gd name="T15" fmla="*/ 8299695 h 905819"/>
                <a:gd name="T16" fmla="*/ 6687484 w 2814419"/>
                <a:gd name="T17" fmla="*/ 8299695 h 9058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14419"/>
                <a:gd name="T28" fmla="*/ 0 h 905819"/>
                <a:gd name="T29" fmla="*/ 2814419 w 2814419"/>
                <a:gd name="T30" fmla="*/ 905819 h 9058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14419" h="905819">
                  <a:moveTo>
                    <a:pt x="0" y="0"/>
                  </a:moveTo>
                  <a:cubicBezTo>
                    <a:pt x="161123" y="90582"/>
                    <a:pt x="322247" y="181164"/>
                    <a:pt x="491951" y="297490"/>
                  </a:cubicBezTo>
                  <a:cubicBezTo>
                    <a:pt x="661655" y="413816"/>
                    <a:pt x="829453" y="600701"/>
                    <a:pt x="1018225" y="697957"/>
                  </a:cubicBezTo>
                  <a:cubicBezTo>
                    <a:pt x="1206997" y="795213"/>
                    <a:pt x="1420557" y="856237"/>
                    <a:pt x="1624583" y="881028"/>
                  </a:cubicBezTo>
                  <a:cubicBezTo>
                    <a:pt x="1828609" y="905819"/>
                    <a:pt x="2044076" y="875307"/>
                    <a:pt x="2242382" y="846702"/>
                  </a:cubicBezTo>
                  <a:cubicBezTo>
                    <a:pt x="2440688" y="818097"/>
                    <a:pt x="2814419" y="709399"/>
                    <a:pt x="2814419" y="709399"/>
                  </a:cubicBezTo>
                </a:path>
              </a:pathLst>
            </a:custGeom>
            <a:noFill/>
            <a:ln w="41275">
              <a:solidFill>
                <a:srgbClr val="FA0F0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3886200" y="1981200"/>
              <a:ext cx="1143000" cy="304800"/>
            </a:xfrm>
            <a:prstGeom prst="rect">
              <a:avLst/>
            </a:prstGeom>
            <a:solidFill>
              <a:srgbClr val="008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defTabSz="457200"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itchFamily="1" charset="0"/>
                <a:buNone/>
                <a:defRPr/>
              </a:pPr>
              <a:r>
                <a:rPr lang="en-US" sz="1100" b="1" dirty="0">
                  <a:solidFill>
                    <a:schemeClr val="bg1"/>
                  </a:solidFill>
                  <a:latin typeface="Geneva"/>
                  <a:cs typeface="Geneva"/>
                </a:rPr>
                <a:t>Recycler Ring</a:t>
              </a: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5410200" y="4525963"/>
              <a:ext cx="1295400" cy="298450"/>
            </a:xfrm>
            <a:prstGeom prst="rect">
              <a:avLst/>
            </a:prstGeom>
            <a:solidFill>
              <a:srgbClr val="008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defTabSz="457200"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itchFamily="1" charset="0"/>
                <a:buNone/>
                <a:defRPr/>
              </a:pPr>
              <a:r>
                <a:rPr lang="en-US" sz="1100" b="1" dirty="0">
                  <a:solidFill>
                    <a:schemeClr val="bg1"/>
                  </a:solidFill>
                  <a:latin typeface="Geneva"/>
                  <a:cs typeface="Geneva"/>
                </a:rPr>
                <a:t>Delivery Ring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181600" y="1066800"/>
            <a:ext cx="367280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/>
              <a:t>Recycler RF to meet g-2 and mu2e </a:t>
            </a:r>
            <a:br>
              <a:rPr lang="en-US"/>
            </a:br>
            <a:r>
              <a:rPr lang="en-US"/>
              <a:t>requirements</a:t>
            </a:r>
          </a:p>
          <a:p>
            <a:pPr marL="285750" indent="-285750">
              <a:buFont typeface="Arial"/>
              <a:buChar char="•"/>
            </a:pP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/>
              <a:t>Delivery ring for custom muon</a:t>
            </a:r>
            <a:br>
              <a:rPr lang="en-US"/>
            </a:br>
            <a:r>
              <a:rPr lang="en-US"/>
              <a:t>beams</a:t>
            </a:r>
          </a:p>
          <a:p>
            <a:pPr marL="285750" indent="-285750">
              <a:buFont typeface="Arial"/>
              <a:buChar char="•"/>
            </a:pP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/>
              <a:t>New tunnel to muon campus</a:t>
            </a:r>
          </a:p>
          <a:p>
            <a:pPr marL="285750" indent="-285750">
              <a:buFont typeface="Arial"/>
              <a:buChar char="•"/>
            </a:pP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/>
              <a:t>...</a:t>
            </a:r>
          </a:p>
        </p:txBody>
      </p:sp>
      <p:grpSp>
        <p:nvGrpSpPr>
          <p:cNvPr id="12" name="Group 2"/>
          <p:cNvGrpSpPr>
            <a:grpSpLocks/>
          </p:cNvGrpSpPr>
          <p:nvPr/>
        </p:nvGrpSpPr>
        <p:grpSpPr bwMode="auto">
          <a:xfrm>
            <a:off x="1752600" y="2667000"/>
            <a:ext cx="6766560" cy="3746095"/>
            <a:chOff x="457200" y="731520"/>
            <a:chExt cx="8378825" cy="4638675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731520"/>
              <a:ext cx="8378825" cy="4638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"/>
            <p:cNvSpPr txBox="1">
              <a:spLocks noChangeArrowheads="1"/>
            </p:cNvSpPr>
            <p:nvPr/>
          </p:nvSpPr>
          <p:spPr bwMode="auto">
            <a:xfrm rot="-1168425">
              <a:off x="4579414" y="2880736"/>
              <a:ext cx="41549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 b="1">
                  <a:solidFill>
                    <a:srgbClr val="8000FF"/>
                  </a:solidFill>
                </a:rPr>
                <a:t>g-2</a:t>
              </a:r>
            </a:p>
          </p:txBody>
        </p:sp>
        <p:sp>
          <p:nvSpPr>
            <p:cNvPr id="15" name="TextBox 8"/>
            <p:cNvSpPr txBox="1">
              <a:spLocks noChangeArrowheads="1"/>
            </p:cNvSpPr>
            <p:nvPr/>
          </p:nvSpPr>
          <p:spPr bwMode="auto">
            <a:xfrm rot="-1168425">
              <a:off x="4081468" y="3848853"/>
              <a:ext cx="57802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 b="1">
                  <a:solidFill>
                    <a:srgbClr val="8000FF"/>
                  </a:solidFill>
                </a:rPr>
                <a:t>Mu2e</a:t>
              </a:r>
            </a:p>
          </p:txBody>
        </p:sp>
      </p:grpSp>
      <p:pic>
        <p:nvPicPr>
          <p:cNvPr id="16" name="Picture 15" descr="603772_10151447875287424_414862548_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066800"/>
            <a:ext cx="6344156" cy="3733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0200" y="4127500"/>
            <a:ext cx="3342831" cy="2501900"/>
          </a:xfrm>
          <a:prstGeom prst="rect">
            <a:avLst/>
          </a:prstGeom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114800"/>
            <a:ext cx="3832672" cy="251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964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Measuring the spin precession frequency </a:t>
            </a:r>
            <a:r>
              <a:rPr lang="en-US">
                <a:latin typeface="Symbol" charset="2"/>
                <a:cs typeface="Symbol" charset="2"/>
              </a:rPr>
              <a:t>w</a:t>
            </a:r>
            <a:r>
              <a:rPr lang="en-US" baseline="-25000"/>
              <a:t>a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Muon g-2 at Fermilab, 46th Fermilab Users Meeting, June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30" name="Picture 29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66800"/>
            <a:ext cx="5008470" cy="4729284"/>
          </a:xfrm>
          <a:prstGeom prst="rect">
            <a:avLst/>
          </a:prstGeom>
          <a:ln w="38100">
            <a:noFill/>
          </a:ln>
        </p:spPr>
      </p:pic>
      <p:sp>
        <p:nvSpPr>
          <p:cNvPr id="31" name="TextBox 30"/>
          <p:cNvSpPr txBox="1"/>
          <p:nvPr/>
        </p:nvSpPr>
        <p:spPr>
          <a:xfrm>
            <a:off x="5105400" y="914400"/>
            <a:ext cx="3073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24 calorimeter stations</a:t>
            </a:r>
            <a:endParaRPr lang="en-US" sz="2400"/>
          </a:p>
        </p:txBody>
      </p:sp>
      <p:sp>
        <p:nvSpPr>
          <p:cNvPr id="32" name="TextBox 31"/>
          <p:cNvSpPr txBox="1"/>
          <p:nvPr/>
        </p:nvSpPr>
        <p:spPr>
          <a:xfrm>
            <a:off x="5282212" y="1600200"/>
            <a:ext cx="3301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Scallop vacuum chamber</a:t>
            </a:r>
            <a:endParaRPr lang="en-US" sz="2400"/>
          </a:p>
        </p:txBody>
      </p:sp>
      <p:pic>
        <p:nvPicPr>
          <p:cNvPr id="33" name="Picture 3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03240"/>
            <a:ext cx="4167394" cy="3540159"/>
          </a:xfrm>
          <a:prstGeom prst="rect">
            <a:avLst/>
          </a:prstGeom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369" y="3909462"/>
            <a:ext cx="6949440" cy="233893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5691184" y="2971800"/>
            <a:ext cx="3452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Fit time spectrum of positrons with E &gt; 1.8 GeV</a:t>
            </a:r>
            <a:endParaRPr lang="en-US" sz="2400"/>
          </a:p>
        </p:txBody>
      </p:sp>
      <p:pic>
        <p:nvPicPr>
          <p:cNvPr id="37" name="Picture 36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200400"/>
            <a:ext cx="2505167" cy="2638420"/>
          </a:xfrm>
          <a:prstGeom prst="rect">
            <a:avLst/>
          </a:prstGeom>
          <a:ln w="38100">
            <a:solidFill>
              <a:schemeClr val="tx2">
                <a:lumMod val="50000"/>
              </a:schemeClr>
            </a:solidFill>
          </a:ln>
        </p:spPr>
      </p:pic>
      <p:sp>
        <p:nvSpPr>
          <p:cNvPr id="38" name="TextBox 37"/>
          <p:cNvSpPr txBox="1"/>
          <p:nvPr/>
        </p:nvSpPr>
        <p:spPr>
          <a:xfrm>
            <a:off x="5518674" y="2286000"/>
            <a:ext cx="3092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Full waveform digitized</a:t>
            </a: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43000"/>
            <a:ext cx="4936388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542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6" grpId="0"/>
      <p:bldP spid="3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Improvements for measurement of </a:t>
            </a:r>
            <a:r>
              <a:rPr lang="en-US">
                <a:latin typeface="Symbol" charset="2"/>
                <a:cs typeface="Symbol" charset="2"/>
              </a:rPr>
              <a:t>w</a:t>
            </a:r>
            <a:r>
              <a:rPr lang="en-US" baseline="-25000"/>
              <a:t>a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Muon g-2 at Fermilab, 46th Fermilab Users Meeting, June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228600" y="1143000"/>
            <a:ext cx="8686800" cy="1893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lvl="1" indent="-342900" eaLnBrk="1" hangingPunct="1">
              <a:buClr>
                <a:srgbClr val="1F497D"/>
              </a:buClr>
              <a:buFont typeface="Wingdings" charset="2"/>
              <a:buChar char="§"/>
            </a:pPr>
            <a:r>
              <a:rPr lang="en-US">
                <a:solidFill>
                  <a:srgbClr val="0000FF"/>
                </a:solidFill>
              </a:rPr>
              <a:t>New kicker</a:t>
            </a:r>
            <a:r>
              <a:rPr lang="en-US"/>
              <a:t> to increase muon storage and better beam dynamics</a:t>
            </a:r>
          </a:p>
          <a:p>
            <a:pPr marL="342900" lvl="1" indent="-342900" eaLnBrk="1" hangingPunct="1">
              <a:buClr>
                <a:srgbClr val="1F497D"/>
              </a:buClr>
              <a:buFont typeface="Wingdings" charset="2"/>
              <a:buChar char="§"/>
            </a:pPr>
            <a:r>
              <a:rPr lang="en-US">
                <a:solidFill>
                  <a:srgbClr val="0000FF"/>
                </a:solidFill>
              </a:rPr>
              <a:t>Upgrade quadrupoles</a:t>
            </a:r>
            <a:r>
              <a:rPr lang="en-US"/>
              <a:t> for better beam dynamics</a:t>
            </a:r>
          </a:p>
          <a:p>
            <a:pPr marL="342900" lvl="1" indent="-342900" eaLnBrk="1" hangingPunct="1">
              <a:buClr>
                <a:srgbClr val="1F497D"/>
              </a:buClr>
              <a:buFont typeface="Wingdings" charset="2"/>
              <a:buChar char="§"/>
            </a:pPr>
            <a:r>
              <a:rPr lang="en-US"/>
              <a:t>Two in-vacuum </a:t>
            </a:r>
            <a:r>
              <a:rPr lang="en-US">
                <a:solidFill>
                  <a:srgbClr val="0000FF"/>
                </a:solidFill>
              </a:rPr>
              <a:t>straw trackers</a:t>
            </a:r>
            <a:r>
              <a:rPr lang="en-US"/>
              <a:t> for measuring beam motion and muon EDM</a:t>
            </a:r>
          </a:p>
          <a:p>
            <a:pPr marL="342900" lvl="1" indent="-342900" eaLnBrk="1" hangingPunct="1">
              <a:buClr>
                <a:srgbClr val="1F497D"/>
              </a:buClr>
              <a:buFont typeface="Wingdings" charset="2"/>
              <a:buChar char="§"/>
            </a:pPr>
            <a:r>
              <a:rPr lang="en-US"/>
              <a:t>New </a:t>
            </a:r>
            <a:r>
              <a:rPr lang="en-US">
                <a:solidFill>
                  <a:srgbClr val="0000FF"/>
                </a:solidFill>
              </a:rPr>
              <a:t>500 MSPS digitization and DAQ</a:t>
            </a:r>
          </a:p>
          <a:p>
            <a:pPr marL="342900" lvl="1" indent="-342900" eaLnBrk="1" hangingPunct="1">
              <a:buClr>
                <a:srgbClr val="1F497D"/>
              </a:buClr>
              <a:buFont typeface="Wingdings" charset="2"/>
              <a:buChar char="§"/>
            </a:pPr>
            <a:r>
              <a:rPr lang="en-US"/>
              <a:t>...</a:t>
            </a:r>
          </a:p>
          <a:p>
            <a:pPr marL="0" lvl="1" indent="0" eaLnBrk="1" hangingPunct="1">
              <a:buClr>
                <a:srgbClr val="1F497D"/>
              </a:buClr>
              <a:buNone/>
            </a:pPr>
            <a:endParaRPr lang="en-US"/>
          </a:p>
          <a:p>
            <a:pPr marL="0" lvl="1" indent="0" eaLnBrk="1" hangingPunct="1">
              <a:buClr>
                <a:srgbClr val="1F497D"/>
              </a:buClr>
              <a:buNone/>
            </a:pPr>
            <a:r>
              <a:rPr lang="en-US"/>
              <a:t>Let me just highlight a few...</a:t>
            </a:r>
          </a:p>
        </p:txBody>
      </p:sp>
    </p:spTree>
    <p:extLst>
      <p:ext uri="{BB962C8B-B14F-4D97-AF65-F5344CB8AC3E}">
        <p14:creationId xmlns:p14="http://schemas.microsoft.com/office/powerpoint/2010/main" val="3263138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New calorimeter: PbF</a:t>
            </a:r>
            <a:r>
              <a:rPr lang="en-US" baseline="-25000"/>
              <a:t>2</a:t>
            </a:r>
            <a:r>
              <a:rPr lang="en-US"/>
              <a:t> Cerenkov with SiPM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Muon g-2 at Fermilab, 46th Fermilab Users Meeting, June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26</a:t>
            </a:fld>
            <a:endParaRPr lang="en-US"/>
          </a:p>
        </p:txBody>
      </p:sp>
      <p:graphicFrame>
        <p:nvGraphicFramePr>
          <p:cNvPr id="13" name="Group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0230463"/>
              </p:ext>
            </p:extLst>
          </p:nvPr>
        </p:nvGraphicFramePr>
        <p:xfrm>
          <a:off x="76200" y="838200"/>
          <a:ext cx="5334000" cy="190500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3230452"/>
                <a:gridCol w="2103548"/>
              </a:tblGrid>
              <a:tr h="2765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Size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2.5 x 2.5 cm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</a:tr>
              <a:tr h="2929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Thickness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14 cm (&gt; 15 X</a:t>
                      </a:r>
                      <a:r>
                        <a:rPr kumimoji="0" lang="en-US" sz="2000" u="none" strike="noStrike" cap="none" normalizeH="0" baseline="-2500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</a:tr>
              <a:tr h="3495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Segmentation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6 x 9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</a:tr>
              <a:tr h="3362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Radiation length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0.93 cm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</a:tr>
              <a:tr h="2929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Moliere radius R</a:t>
                      </a:r>
                      <a:r>
                        <a:rPr kumimoji="0" lang="en-US" sz="2000" u="none" strike="noStrike" cap="none" normalizeH="0" baseline="-25000" dirty="0" smtClean="0">
                          <a:ln>
                            <a:noFill/>
                          </a:ln>
                          <a:effectLst/>
                        </a:rPr>
                        <a:t>M</a:t>
                      </a:r>
                      <a:endParaRPr kumimoji="0" lang="en-US" sz="20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2.2 cm 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</a:tr>
              <a:tr h="2929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Moliere radius R</a:t>
                      </a:r>
                      <a:r>
                        <a:rPr kumimoji="0" lang="en-US" sz="2000" u="none" strike="noStrike" cap="none" normalizeH="0" baseline="-25000" dirty="0" smtClean="0">
                          <a:ln>
                            <a:noFill/>
                          </a:ln>
                          <a:effectLst/>
                        </a:rPr>
                        <a:t>M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(Cerenkov)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1.8 cm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</a:tr>
            </a:tbl>
          </a:graphicData>
        </a:graphic>
      </p:graphicFrame>
      <p:pic>
        <p:nvPicPr>
          <p:cNvPr id="3" name="Picture 2" descr="pbf2_sipm_glamou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762000"/>
            <a:ext cx="3733800" cy="291894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048000"/>
            <a:ext cx="3962400" cy="29718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77238" y="5572780"/>
            <a:ext cx="285176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/>
              <a:t>Test setup at FTBF</a:t>
            </a: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4362356" y="4050046"/>
            <a:ext cx="5086444" cy="1893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lvl="1" indent="-342900" eaLnBrk="1" hangingPunct="1">
              <a:buClr>
                <a:srgbClr val="1F497D"/>
              </a:buClr>
              <a:buFont typeface="Wingdings" charset="2"/>
              <a:buChar char="§"/>
            </a:pPr>
            <a:r>
              <a:rPr lang="en-US" sz="2400"/>
              <a:t>PbF2 is </a:t>
            </a:r>
            <a:r>
              <a:rPr lang="en-US" sz="2400">
                <a:solidFill>
                  <a:srgbClr val="0000FF"/>
                </a:solidFill>
              </a:rPr>
              <a:t>dense </a:t>
            </a:r>
          </a:p>
          <a:p>
            <a:pPr marL="342900" lvl="1" indent="-342900" eaLnBrk="1" hangingPunct="1">
              <a:buClr>
                <a:srgbClr val="1F497D"/>
              </a:buClr>
              <a:buFont typeface="Wingdings" charset="2"/>
              <a:buChar char="§"/>
            </a:pPr>
            <a:r>
              <a:rPr lang="en-US" sz="2400">
                <a:solidFill>
                  <a:srgbClr val="0000FF"/>
                </a:solidFill>
              </a:rPr>
              <a:t>Segmentation</a:t>
            </a:r>
            <a:r>
              <a:rPr lang="en-US" sz="2400"/>
              <a:t> helps with </a:t>
            </a:r>
            <a:r>
              <a:rPr lang="en-US" sz="2400">
                <a:solidFill>
                  <a:srgbClr val="0000FF"/>
                </a:solidFill>
              </a:rPr>
              <a:t>pileup</a:t>
            </a:r>
          </a:p>
          <a:p>
            <a:pPr marL="342900" lvl="1" indent="-342900" eaLnBrk="1" hangingPunct="1">
              <a:buClr>
                <a:srgbClr val="1F497D"/>
              </a:buClr>
              <a:buFont typeface="Wingdings" charset="2"/>
              <a:buChar char="§"/>
            </a:pPr>
            <a:r>
              <a:rPr lang="en-US" sz="2400"/>
              <a:t>SiPM operate in magnetic fields</a:t>
            </a:r>
          </a:p>
          <a:p>
            <a:pPr marL="342900" lvl="1" indent="-342900" eaLnBrk="1" hangingPunct="1">
              <a:buClr>
                <a:srgbClr val="1F497D"/>
              </a:buClr>
              <a:buFont typeface="Wingdings" charset="2"/>
              <a:buChar char="§"/>
            </a:pPr>
            <a:r>
              <a:rPr lang="en-US" sz="2400"/>
              <a:t>Need very </a:t>
            </a:r>
            <a:r>
              <a:rPr lang="en-US" sz="2400">
                <a:solidFill>
                  <a:srgbClr val="0000FF"/>
                </a:solidFill>
              </a:rPr>
              <a:t>stable bias voltage</a:t>
            </a:r>
          </a:p>
        </p:txBody>
      </p:sp>
    </p:spTree>
    <p:extLst>
      <p:ext uri="{BB962C8B-B14F-4D97-AF65-F5344CB8AC3E}">
        <p14:creationId xmlns:p14="http://schemas.microsoft.com/office/powerpoint/2010/main" val="3101341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New laser calibration to monitor calorimeter gain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Muon g-2 at Fermilab, 46th Fermilab Users Meeting, June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81000" y="762000"/>
            <a:ext cx="8458200" cy="1893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lvl="1" indent="-342900" eaLnBrk="1" hangingPunct="1">
              <a:buClr>
                <a:srgbClr val="1F497D"/>
              </a:buClr>
              <a:buFont typeface="Wingdings" charset="2"/>
              <a:buChar char="§"/>
            </a:pPr>
            <a:r>
              <a:rPr lang="en-US" sz="2400">
                <a:solidFill>
                  <a:srgbClr val="0000FF"/>
                </a:solidFill>
              </a:rPr>
              <a:t>Gain stability and monitoring</a:t>
            </a:r>
            <a:r>
              <a:rPr lang="en-US" sz="2400"/>
              <a:t> is </a:t>
            </a:r>
            <a:r>
              <a:rPr lang="en-US" sz="2400">
                <a:solidFill>
                  <a:srgbClr val="0000FF"/>
                </a:solidFill>
              </a:rPr>
              <a:t>crucial</a:t>
            </a:r>
            <a:r>
              <a:rPr lang="en-US" sz="2400"/>
              <a:t> for the experiment</a:t>
            </a:r>
          </a:p>
          <a:p>
            <a:pPr marL="342900" lvl="1" indent="-342900" eaLnBrk="1" hangingPunct="1">
              <a:buClr>
                <a:srgbClr val="1F497D"/>
              </a:buClr>
              <a:buFont typeface="Wingdings" charset="2"/>
              <a:buChar char="§"/>
            </a:pPr>
            <a:r>
              <a:rPr lang="en-US" sz="2400">
                <a:solidFill>
                  <a:srgbClr val="0000FF"/>
                </a:solidFill>
              </a:rPr>
              <a:t>Italian collaborators</a:t>
            </a:r>
            <a:r>
              <a:rPr lang="en-US" sz="2400"/>
              <a:t> have started a design of a laser calibration system for the </a:t>
            </a:r>
            <a:r>
              <a:rPr lang="en-US" sz="2400">
                <a:solidFill>
                  <a:srgbClr val="0000FF"/>
                </a:solidFill>
              </a:rPr>
              <a:t>1300</a:t>
            </a:r>
            <a:r>
              <a:rPr lang="en-US" sz="2400"/>
              <a:t> calorimeter crystals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t="9638" b="4269"/>
          <a:stretch/>
        </p:blipFill>
        <p:spPr>
          <a:xfrm>
            <a:off x="3187345" y="2209800"/>
            <a:ext cx="6032855" cy="3810000"/>
          </a:xfrm>
          <a:prstGeom prst="rect">
            <a:avLst/>
          </a:prstGeom>
        </p:spPr>
      </p:pic>
      <p:pic>
        <p:nvPicPr>
          <p:cNvPr id="12" name="Immagine 6" descr="2013-01-17 10.08.05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3048000"/>
            <a:ext cx="2986059" cy="22395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49114" y="5334000"/>
            <a:ext cx="1770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Lab tests at INFN</a:t>
            </a:r>
          </a:p>
        </p:txBody>
      </p:sp>
    </p:spTree>
    <p:extLst>
      <p:ext uri="{BB962C8B-B14F-4D97-AF65-F5344CB8AC3E}">
        <p14:creationId xmlns:p14="http://schemas.microsoft.com/office/powerpoint/2010/main" val="457671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New inflector could be a game changer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Muon g-2 at Fermilab, 46th Fermilab Users Meeting, June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228600" y="3505200"/>
            <a:ext cx="8686800" cy="1893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lvl="1" indent="-342900" eaLnBrk="1" hangingPunct="1">
              <a:buClr>
                <a:srgbClr val="1F497D"/>
              </a:buClr>
              <a:buFont typeface="Wingdings" charset="2"/>
              <a:buChar char="§"/>
            </a:pPr>
            <a:r>
              <a:rPr lang="en-US">
                <a:solidFill>
                  <a:srgbClr val="0000FF"/>
                </a:solidFill>
              </a:rPr>
              <a:t>Current inflector</a:t>
            </a:r>
            <a:r>
              <a:rPr lang="en-US">
                <a:solidFill>
                  <a:srgbClr val="616161"/>
                </a:solidFill>
              </a:rPr>
              <a:t> is the default option but has </a:t>
            </a:r>
            <a:r>
              <a:rPr lang="en-US">
                <a:solidFill>
                  <a:srgbClr val="0000FF"/>
                </a:solidFill>
              </a:rPr>
              <a:t>low transmission</a:t>
            </a:r>
            <a:r>
              <a:rPr lang="en-US">
                <a:solidFill>
                  <a:srgbClr val="616161"/>
                </a:solidFill>
              </a:rPr>
              <a:t> due </a:t>
            </a:r>
            <a:r>
              <a:rPr lang="en-US"/>
              <a:t>multiple scattering and small aperture</a:t>
            </a:r>
          </a:p>
          <a:p>
            <a:pPr marL="342900" lvl="1" indent="-342900" eaLnBrk="1" hangingPunct="1">
              <a:buClr>
                <a:srgbClr val="1F497D"/>
              </a:buClr>
              <a:buFont typeface="Wingdings" charset="2"/>
              <a:buChar char="§"/>
            </a:pPr>
            <a:r>
              <a:rPr lang="en-US">
                <a:solidFill>
                  <a:srgbClr val="616161"/>
                </a:solidFill>
              </a:rPr>
              <a:t>A </a:t>
            </a:r>
            <a:r>
              <a:rPr lang="en-US">
                <a:solidFill>
                  <a:srgbClr val="0000FF"/>
                </a:solidFill>
              </a:rPr>
              <a:t>new inflector</a:t>
            </a:r>
            <a:r>
              <a:rPr lang="en-US">
                <a:solidFill>
                  <a:srgbClr val="616161"/>
                </a:solidFill>
              </a:rPr>
              <a:t> with larger, open aperture could give up to </a:t>
            </a:r>
            <a:r>
              <a:rPr lang="en-US">
                <a:solidFill>
                  <a:srgbClr val="0000FF"/>
                </a:solidFill>
              </a:rPr>
              <a:t>4x more stored muons</a:t>
            </a:r>
          </a:p>
          <a:p>
            <a:pPr marL="342900" lvl="1" indent="-342900" eaLnBrk="1" hangingPunct="1">
              <a:buClr>
                <a:srgbClr val="1F497D"/>
              </a:buClr>
              <a:buFont typeface="Wingdings" charset="2"/>
              <a:buChar char="§"/>
            </a:pPr>
            <a:r>
              <a:rPr lang="en-US">
                <a:solidFill>
                  <a:srgbClr val="0000FF"/>
                </a:solidFill>
              </a:rPr>
              <a:t>New UK collaborators</a:t>
            </a:r>
            <a:r>
              <a:rPr lang="en-US"/>
              <a:t> could have a </a:t>
            </a:r>
            <a:r>
              <a:rPr lang="en-US">
                <a:solidFill>
                  <a:srgbClr val="0000FF"/>
                </a:solidFill>
              </a:rPr>
              <a:t>large impact</a:t>
            </a:r>
            <a:r>
              <a:rPr lang="en-US"/>
              <a:t> realizing this opportunity</a:t>
            </a:r>
          </a:p>
          <a:p>
            <a:pPr marL="0" lvl="1" indent="0" eaLnBrk="1" hangingPunct="1">
              <a:buClr>
                <a:srgbClr val="1F497D"/>
              </a:buClr>
              <a:buNone/>
            </a:pPr>
            <a:endParaRPr lang="en-US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093" y="152400"/>
            <a:ext cx="2464907" cy="1894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1905000" y="713953"/>
            <a:ext cx="3581400" cy="2791247"/>
            <a:chOff x="4964261" y="3352800"/>
            <a:chExt cx="3864455" cy="3019847"/>
          </a:xfrm>
        </p:grpSpPr>
        <p:grpSp>
          <p:nvGrpSpPr>
            <p:cNvPr id="6" name="Group 5"/>
            <p:cNvGrpSpPr/>
            <p:nvPr/>
          </p:nvGrpSpPr>
          <p:grpSpPr>
            <a:xfrm>
              <a:off x="4964261" y="3352800"/>
              <a:ext cx="3864455" cy="3019847"/>
              <a:chOff x="5236513" y="1357367"/>
              <a:chExt cx="3864455" cy="3019847"/>
            </a:xfrm>
          </p:grpSpPr>
          <p:pic>
            <p:nvPicPr>
              <p:cNvPr id="7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40168" y="1425390"/>
                <a:ext cx="3860800" cy="28956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" name="Picture 7" descr="Screen Clippi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8191"/>
              <a:stretch/>
            </p:blipFill>
            <p:spPr>
              <a:xfrm>
                <a:off x="5236513" y="1357367"/>
                <a:ext cx="94242" cy="3019847"/>
              </a:xfrm>
              <a:prstGeom prst="rect">
                <a:avLst/>
              </a:prstGeom>
            </p:spPr>
          </p:pic>
        </p:grpSp>
        <p:grpSp>
          <p:nvGrpSpPr>
            <p:cNvPr id="13" name="Group 12"/>
            <p:cNvGrpSpPr>
              <a:grpSpLocks/>
            </p:cNvGrpSpPr>
            <p:nvPr/>
          </p:nvGrpSpPr>
          <p:grpSpPr bwMode="auto">
            <a:xfrm>
              <a:off x="5334000" y="5334000"/>
              <a:ext cx="1371600" cy="936625"/>
              <a:chOff x="609600" y="5796818"/>
              <a:chExt cx="1371600" cy="937950"/>
            </a:xfrm>
          </p:grpSpPr>
          <p:cxnSp>
            <p:nvCxnSpPr>
              <p:cNvPr id="14" name="Straight Arrow Connector 13"/>
              <p:cNvCxnSpPr/>
              <p:nvPr/>
            </p:nvCxnSpPr>
            <p:spPr bwMode="auto">
              <a:xfrm flipV="1">
                <a:off x="609600" y="5796818"/>
                <a:ext cx="966788" cy="680411"/>
              </a:xfrm>
              <a:prstGeom prst="straightConnector1">
                <a:avLst/>
              </a:prstGeom>
              <a:noFill/>
              <a:ln w="571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5" name="TextBox 25"/>
              <p:cNvSpPr txBox="1">
                <a:spLocks noChangeArrowheads="1"/>
              </p:cNvSpPr>
              <p:nvPr/>
            </p:nvSpPr>
            <p:spPr bwMode="auto">
              <a:xfrm>
                <a:off x="762000" y="6334658"/>
                <a:ext cx="1219200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 b="1">
                    <a:solidFill>
                      <a:srgbClr val="FFFF00"/>
                    </a:solidFill>
                  </a:rPr>
                  <a:t>Beam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22383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Measuring the B field</a:t>
            </a:r>
          </a:p>
        </p:txBody>
      </p:sp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314301"/>
            <a:ext cx="2781688" cy="2857899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17810"/>
            <a:ext cx="3752656" cy="1852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45532" y="853912"/>
            <a:ext cx="3511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Absolute calibration probe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4313816" y="1084745"/>
            <a:ext cx="4582758" cy="4858833"/>
            <a:chOff x="4313816" y="1519535"/>
            <a:chExt cx="4582758" cy="4858833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2" t="3003" r="2522" b="5982"/>
            <a:stretch/>
          </p:blipFill>
          <p:spPr bwMode="auto">
            <a:xfrm>
              <a:off x="4313816" y="2286000"/>
              <a:ext cx="4582758" cy="25818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5029200" y="5178040"/>
              <a:ext cx="3735818" cy="1200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17 NMR probes on trolley to</a:t>
              </a:r>
            </a:p>
            <a:p>
              <a:r>
                <a:rPr lang="en-US" sz="2400"/>
                <a:t>take map at 6000 azimuthal</a:t>
              </a:r>
            </a:p>
            <a:p>
              <a:r>
                <a:rPr lang="en-US" sz="2400"/>
                <a:t>locations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495800" y="1519535"/>
              <a:ext cx="29678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360 fixed NMR probes 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5524500" y="2357268"/>
              <a:ext cx="114300" cy="1143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wrap="square" rtlCol="0" anchor="ctr">
              <a:spAutoFit/>
            </a:bodyPr>
            <a:lstStyle/>
            <a:p>
              <a:pPr marL="225425" indent="-225425" algn="l">
                <a:spcAft>
                  <a:spcPts val="1200"/>
                </a:spcAft>
                <a:buFont typeface="Arial" pitchFamily="34" charset="0"/>
                <a:buChar char="•"/>
              </a:pPr>
              <a:endParaRPr lang="en-US" sz="2800" smtClean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5905500" y="2362200"/>
              <a:ext cx="114300" cy="1143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wrap="square" rtlCol="0" anchor="ctr">
              <a:spAutoFit/>
            </a:bodyPr>
            <a:lstStyle/>
            <a:p>
              <a:pPr marL="225425" indent="-225425" algn="l">
                <a:spcAft>
                  <a:spcPts val="1200"/>
                </a:spcAft>
                <a:buFont typeface="Arial" pitchFamily="34" charset="0"/>
                <a:buChar char="•"/>
              </a:pPr>
              <a:endParaRPr lang="en-US" sz="2800" smtClean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6286500" y="2367132"/>
              <a:ext cx="114300" cy="1143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wrap="square" rtlCol="0" anchor="ctr">
              <a:spAutoFit/>
            </a:bodyPr>
            <a:lstStyle/>
            <a:p>
              <a:pPr marL="225425" indent="-225425" algn="l">
                <a:spcAft>
                  <a:spcPts val="1200"/>
                </a:spcAft>
                <a:buFont typeface="Arial" pitchFamily="34" charset="0"/>
                <a:buChar char="•"/>
              </a:pPr>
              <a:endParaRPr lang="en-US" sz="2800" smtClean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5524500" y="4524036"/>
              <a:ext cx="114300" cy="1143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wrap="square" rtlCol="0" anchor="ctr">
              <a:spAutoFit/>
            </a:bodyPr>
            <a:lstStyle/>
            <a:p>
              <a:pPr marL="225425" indent="-225425" algn="l">
                <a:spcAft>
                  <a:spcPts val="1200"/>
                </a:spcAft>
                <a:buFont typeface="Arial" pitchFamily="34" charset="0"/>
                <a:buChar char="•"/>
              </a:pPr>
              <a:endParaRPr lang="en-US" sz="2800" smtClean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5905500" y="4528968"/>
              <a:ext cx="114300" cy="1143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wrap="square" rtlCol="0" anchor="ctr">
              <a:spAutoFit/>
            </a:bodyPr>
            <a:lstStyle/>
            <a:p>
              <a:pPr marL="225425" indent="-225425" algn="l">
                <a:spcAft>
                  <a:spcPts val="1200"/>
                </a:spcAft>
                <a:buFont typeface="Arial" pitchFamily="34" charset="0"/>
                <a:buChar char="•"/>
              </a:pPr>
              <a:endParaRPr lang="en-US" sz="2800" smtClean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6286500" y="4533900"/>
              <a:ext cx="114300" cy="1143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wrap="square" rtlCol="0" anchor="ctr">
              <a:spAutoFit/>
            </a:bodyPr>
            <a:lstStyle/>
            <a:p>
              <a:pPr marL="225425" indent="-225425" algn="l">
                <a:spcAft>
                  <a:spcPts val="1200"/>
                </a:spcAft>
                <a:buFont typeface="Arial" pitchFamily="34" charset="0"/>
                <a:buChar char="•"/>
              </a:pPr>
              <a:endParaRPr lang="en-US" sz="2800" smtClean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 bwMode="auto">
            <a:xfrm flipV="1">
              <a:off x="5976768" y="1951158"/>
              <a:ext cx="0" cy="373836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6" name="Straight Arrow Connector 25"/>
            <p:cNvCxnSpPr/>
            <p:nvPr/>
          </p:nvCxnSpPr>
          <p:spPr bwMode="auto">
            <a:xfrm flipV="1">
              <a:off x="6347010" y="1945332"/>
              <a:ext cx="0" cy="373836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7" name="Straight Arrow Connector 26"/>
            <p:cNvCxnSpPr/>
            <p:nvPr/>
          </p:nvCxnSpPr>
          <p:spPr bwMode="auto">
            <a:xfrm flipV="1">
              <a:off x="5595768" y="1942188"/>
              <a:ext cx="0" cy="373836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8" name="Straight Arrow Connector 27"/>
            <p:cNvCxnSpPr/>
            <p:nvPr/>
          </p:nvCxnSpPr>
          <p:spPr bwMode="auto">
            <a:xfrm flipH="1">
              <a:off x="6934200" y="4724400"/>
              <a:ext cx="1295400" cy="533400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489" y="1338262"/>
            <a:ext cx="6056568" cy="445293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Muon g-2 at Fermilab, 46th Fermilab Users Meeting, June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489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g-2 on the Standard Model blackboard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Muon g-2 at Fermilab, 46th Fermilab Users Meeting, June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88" name="Rectangle 187"/>
          <p:cNvSpPr/>
          <p:nvPr/>
        </p:nvSpPr>
        <p:spPr>
          <a:xfrm>
            <a:off x="1219200" y="4201180"/>
            <a:ext cx="6636986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0"/>
            <a:r>
              <a:rPr lang="en-US" sz="2800"/>
              <a:t>Anomalous magnetic moment:  a</a:t>
            </a:r>
            <a:r>
              <a:rPr lang="en-US" sz="2800" baseline="-25000">
                <a:latin typeface="Symbol" charset="2"/>
                <a:cs typeface="Symbol" charset="2"/>
              </a:rPr>
              <a:t>m</a:t>
            </a:r>
            <a:r>
              <a:rPr lang="en-US" sz="2800"/>
              <a:t> = (g</a:t>
            </a:r>
            <a:r>
              <a:rPr lang="en-US" sz="2800" baseline="-25000">
                <a:latin typeface="Symbol" charset="2"/>
                <a:cs typeface="Symbol" charset="2"/>
              </a:rPr>
              <a:t>m</a:t>
            </a:r>
            <a:r>
              <a:rPr lang="en-US" sz="2800"/>
              <a:t>-2)/2</a:t>
            </a:r>
          </a:p>
        </p:txBody>
      </p:sp>
      <p:sp>
        <p:nvSpPr>
          <p:cNvPr id="189" name="Rectangle 188"/>
          <p:cNvSpPr/>
          <p:nvPr/>
        </p:nvSpPr>
        <p:spPr>
          <a:xfrm>
            <a:off x="2743200" y="4810780"/>
            <a:ext cx="38010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/>
              <a:t>a</a:t>
            </a:r>
            <a:r>
              <a:rPr lang="en-US" sz="2800" baseline="-25000">
                <a:latin typeface="Symbol" charset="2"/>
                <a:cs typeface="Symbol" charset="2"/>
              </a:rPr>
              <a:t>m</a:t>
            </a:r>
            <a:r>
              <a:rPr lang="en-US" sz="2800" baseline="30000"/>
              <a:t>Expt.</a:t>
            </a:r>
            <a:r>
              <a:rPr lang="en-US" sz="2800"/>
              <a:t> = a</a:t>
            </a:r>
            <a:r>
              <a:rPr lang="en-US" sz="2800" baseline="-25000">
                <a:latin typeface="Symbol" charset="2"/>
                <a:cs typeface="Symbol" charset="2"/>
              </a:rPr>
              <a:t>m</a:t>
            </a:r>
            <a:r>
              <a:rPr lang="en-US" sz="2800" baseline="30000"/>
              <a:t>SM</a:t>
            </a:r>
            <a:r>
              <a:rPr lang="en-US" sz="2800"/>
              <a:t> + </a:t>
            </a:r>
            <a:r>
              <a:rPr lang="en-US" sz="2800">
                <a:solidFill>
                  <a:srgbClr val="0000FF"/>
                </a:solidFill>
              </a:rPr>
              <a:t>a</a:t>
            </a:r>
            <a:r>
              <a:rPr lang="en-US" sz="2800" baseline="-2500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US" sz="2800" baseline="30000">
                <a:solidFill>
                  <a:srgbClr val="0000FF"/>
                </a:solidFill>
              </a:rPr>
              <a:t>New Physics</a:t>
            </a:r>
          </a:p>
        </p:txBody>
      </p:sp>
      <p:grpSp>
        <p:nvGrpSpPr>
          <p:cNvPr id="191" name="Group 3"/>
          <p:cNvGrpSpPr>
            <a:grpSpLocks/>
          </p:cNvGrpSpPr>
          <p:nvPr/>
        </p:nvGrpSpPr>
        <p:grpSpPr bwMode="auto">
          <a:xfrm>
            <a:off x="421352" y="1066800"/>
            <a:ext cx="8310563" cy="2259013"/>
            <a:chOff x="240" y="864"/>
            <a:chExt cx="5235" cy="1423"/>
          </a:xfrm>
        </p:grpSpPr>
        <p:sp>
          <p:nvSpPr>
            <p:cNvPr id="192" name="Rectangle 4"/>
            <p:cNvSpPr>
              <a:spLocks noChangeArrowheads="1"/>
            </p:cNvSpPr>
            <p:nvPr/>
          </p:nvSpPr>
          <p:spPr bwMode="auto">
            <a:xfrm>
              <a:off x="240" y="864"/>
              <a:ext cx="5235" cy="1423"/>
            </a:xfrm>
            <a:prstGeom prst="rect">
              <a:avLst/>
            </a:prstGeom>
            <a:solidFill>
              <a:srgbClr val="292929"/>
            </a:solidFill>
            <a:ln w="63500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3" name="Freeform 5"/>
            <p:cNvSpPr>
              <a:spLocks/>
            </p:cNvSpPr>
            <p:nvPr/>
          </p:nvSpPr>
          <p:spPr bwMode="auto">
            <a:xfrm>
              <a:off x="508" y="1139"/>
              <a:ext cx="817" cy="485"/>
            </a:xfrm>
            <a:custGeom>
              <a:avLst/>
              <a:gdLst>
                <a:gd name="T0" fmla="*/ 0 w 637"/>
                <a:gd name="T1" fmla="*/ 0 h 382"/>
                <a:gd name="T2" fmla="*/ 39 w 637"/>
                <a:gd name="T3" fmla="*/ 55 h 382"/>
                <a:gd name="T4" fmla="*/ 50 w 637"/>
                <a:gd name="T5" fmla="*/ 72 h 382"/>
                <a:gd name="T6" fmla="*/ 56 w 637"/>
                <a:gd name="T7" fmla="*/ 89 h 382"/>
                <a:gd name="T8" fmla="*/ 84 w 637"/>
                <a:gd name="T9" fmla="*/ 116 h 382"/>
                <a:gd name="T10" fmla="*/ 156 w 637"/>
                <a:gd name="T11" fmla="*/ 216 h 382"/>
                <a:gd name="T12" fmla="*/ 272 w 637"/>
                <a:gd name="T13" fmla="*/ 382 h 382"/>
                <a:gd name="T14" fmla="*/ 344 w 637"/>
                <a:gd name="T15" fmla="*/ 316 h 382"/>
                <a:gd name="T16" fmla="*/ 405 w 637"/>
                <a:gd name="T17" fmla="*/ 238 h 382"/>
                <a:gd name="T18" fmla="*/ 477 w 637"/>
                <a:gd name="T19" fmla="*/ 161 h 382"/>
                <a:gd name="T20" fmla="*/ 504 w 637"/>
                <a:gd name="T21" fmla="*/ 139 h 382"/>
                <a:gd name="T22" fmla="*/ 527 w 637"/>
                <a:gd name="T23" fmla="*/ 111 h 382"/>
                <a:gd name="T24" fmla="*/ 599 w 637"/>
                <a:gd name="T25" fmla="*/ 55 h 382"/>
                <a:gd name="T26" fmla="*/ 637 w 637"/>
                <a:gd name="T27" fmla="*/ 22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37" h="382">
                  <a:moveTo>
                    <a:pt x="0" y="0"/>
                  </a:moveTo>
                  <a:cubicBezTo>
                    <a:pt x="8" y="24"/>
                    <a:pt x="23" y="36"/>
                    <a:pt x="39" y="55"/>
                  </a:cubicBezTo>
                  <a:cubicBezTo>
                    <a:pt x="43" y="60"/>
                    <a:pt x="47" y="66"/>
                    <a:pt x="50" y="72"/>
                  </a:cubicBezTo>
                  <a:cubicBezTo>
                    <a:pt x="53" y="77"/>
                    <a:pt x="52" y="84"/>
                    <a:pt x="56" y="89"/>
                  </a:cubicBezTo>
                  <a:cubicBezTo>
                    <a:pt x="64" y="99"/>
                    <a:pt x="84" y="116"/>
                    <a:pt x="84" y="116"/>
                  </a:cubicBezTo>
                  <a:cubicBezTo>
                    <a:pt x="92" y="145"/>
                    <a:pt x="133" y="195"/>
                    <a:pt x="156" y="216"/>
                  </a:cubicBezTo>
                  <a:cubicBezTo>
                    <a:pt x="172" y="270"/>
                    <a:pt x="224" y="351"/>
                    <a:pt x="272" y="382"/>
                  </a:cubicBezTo>
                  <a:cubicBezTo>
                    <a:pt x="306" y="371"/>
                    <a:pt x="320" y="339"/>
                    <a:pt x="344" y="316"/>
                  </a:cubicBezTo>
                  <a:cubicBezTo>
                    <a:pt x="359" y="286"/>
                    <a:pt x="383" y="264"/>
                    <a:pt x="405" y="238"/>
                  </a:cubicBezTo>
                  <a:cubicBezTo>
                    <a:pt x="427" y="212"/>
                    <a:pt x="448" y="180"/>
                    <a:pt x="477" y="161"/>
                  </a:cubicBezTo>
                  <a:cubicBezTo>
                    <a:pt x="500" y="126"/>
                    <a:pt x="475" y="157"/>
                    <a:pt x="504" y="139"/>
                  </a:cubicBezTo>
                  <a:cubicBezTo>
                    <a:pt x="518" y="130"/>
                    <a:pt x="515" y="123"/>
                    <a:pt x="527" y="111"/>
                  </a:cubicBezTo>
                  <a:cubicBezTo>
                    <a:pt x="548" y="90"/>
                    <a:pt x="577" y="75"/>
                    <a:pt x="599" y="55"/>
                  </a:cubicBezTo>
                  <a:cubicBezTo>
                    <a:pt x="637" y="21"/>
                    <a:pt x="616" y="22"/>
                    <a:pt x="637" y="22"/>
                  </a:cubicBezTo>
                </a:path>
              </a:pathLst>
            </a:cu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4" name="Freeform 6"/>
            <p:cNvSpPr>
              <a:spLocks/>
            </p:cNvSpPr>
            <p:nvPr/>
          </p:nvSpPr>
          <p:spPr bwMode="auto">
            <a:xfrm>
              <a:off x="746" y="1644"/>
              <a:ext cx="149" cy="354"/>
            </a:xfrm>
            <a:custGeom>
              <a:avLst/>
              <a:gdLst>
                <a:gd name="T0" fmla="*/ 100 w 117"/>
                <a:gd name="T1" fmla="*/ 0 h 277"/>
                <a:gd name="T2" fmla="*/ 61 w 117"/>
                <a:gd name="T3" fmla="*/ 6 h 277"/>
                <a:gd name="T4" fmla="*/ 33 w 117"/>
                <a:gd name="T5" fmla="*/ 11 h 277"/>
                <a:gd name="T6" fmla="*/ 72 w 117"/>
                <a:gd name="T7" fmla="*/ 45 h 277"/>
                <a:gd name="T8" fmla="*/ 117 w 117"/>
                <a:gd name="T9" fmla="*/ 67 h 277"/>
                <a:gd name="T10" fmla="*/ 28 w 117"/>
                <a:gd name="T11" fmla="*/ 100 h 277"/>
                <a:gd name="T12" fmla="*/ 83 w 117"/>
                <a:gd name="T13" fmla="*/ 139 h 277"/>
                <a:gd name="T14" fmla="*/ 28 w 117"/>
                <a:gd name="T15" fmla="*/ 194 h 277"/>
                <a:gd name="T16" fmla="*/ 61 w 117"/>
                <a:gd name="T17" fmla="*/ 227 h 277"/>
                <a:gd name="T18" fmla="*/ 72 w 117"/>
                <a:gd name="T19" fmla="*/ 27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7" h="277">
                  <a:moveTo>
                    <a:pt x="100" y="0"/>
                  </a:moveTo>
                  <a:cubicBezTo>
                    <a:pt x="87" y="2"/>
                    <a:pt x="74" y="4"/>
                    <a:pt x="61" y="6"/>
                  </a:cubicBezTo>
                  <a:cubicBezTo>
                    <a:pt x="52" y="8"/>
                    <a:pt x="39" y="4"/>
                    <a:pt x="33" y="11"/>
                  </a:cubicBezTo>
                  <a:cubicBezTo>
                    <a:pt x="15" y="34"/>
                    <a:pt x="64" y="42"/>
                    <a:pt x="72" y="45"/>
                  </a:cubicBezTo>
                  <a:cubicBezTo>
                    <a:pt x="99" y="38"/>
                    <a:pt x="107" y="40"/>
                    <a:pt x="117" y="67"/>
                  </a:cubicBezTo>
                  <a:cubicBezTo>
                    <a:pt x="102" y="107"/>
                    <a:pt x="71" y="96"/>
                    <a:pt x="28" y="100"/>
                  </a:cubicBezTo>
                  <a:cubicBezTo>
                    <a:pt x="0" y="143"/>
                    <a:pt x="52" y="135"/>
                    <a:pt x="83" y="139"/>
                  </a:cubicBezTo>
                  <a:cubicBezTo>
                    <a:pt x="114" y="184"/>
                    <a:pt x="59" y="185"/>
                    <a:pt x="28" y="194"/>
                  </a:cubicBezTo>
                  <a:cubicBezTo>
                    <a:pt x="34" y="216"/>
                    <a:pt x="39" y="220"/>
                    <a:pt x="61" y="227"/>
                  </a:cubicBezTo>
                  <a:cubicBezTo>
                    <a:pt x="98" y="251"/>
                    <a:pt x="90" y="243"/>
                    <a:pt x="72" y="277"/>
                  </a:cubicBezTo>
                </a:path>
              </a:pathLst>
            </a:custGeom>
            <a:noFill/>
            <a:ln w="38100" cap="flat" cmpd="sng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5" name="Freeform 7"/>
            <p:cNvSpPr>
              <a:spLocks/>
            </p:cNvSpPr>
            <p:nvPr/>
          </p:nvSpPr>
          <p:spPr bwMode="auto">
            <a:xfrm>
              <a:off x="718" y="1381"/>
              <a:ext cx="304" cy="115"/>
            </a:xfrm>
            <a:custGeom>
              <a:avLst/>
              <a:gdLst>
                <a:gd name="T0" fmla="*/ 0 w 238"/>
                <a:gd name="T1" fmla="*/ 46 h 90"/>
                <a:gd name="T2" fmla="*/ 28 w 238"/>
                <a:gd name="T3" fmla="*/ 1 h 90"/>
                <a:gd name="T4" fmla="*/ 67 w 238"/>
                <a:gd name="T5" fmla="*/ 79 h 90"/>
                <a:gd name="T6" fmla="*/ 94 w 238"/>
                <a:gd name="T7" fmla="*/ 12 h 90"/>
                <a:gd name="T8" fmla="*/ 133 w 238"/>
                <a:gd name="T9" fmla="*/ 90 h 90"/>
                <a:gd name="T10" fmla="*/ 166 w 238"/>
                <a:gd name="T11" fmla="*/ 12 h 90"/>
                <a:gd name="T12" fmla="*/ 205 w 238"/>
                <a:gd name="T13" fmla="*/ 79 h 90"/>
                <a:gd name="T14" fmla="*/ 238 w 238"/>
                <a:gd name="T15" fmla="*/ 4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8" h="90">
                  <a:moveTo>
                    <a:pt x="0" y="46"/>
                  </a:moveTo>
                  <a:cubicBezTo>
                    <a:pt x="8" y="23"/>
                    <a:pt x="3" y="10"/>
                    <a:pt x="28" y="1"/>
                  </a:cubicBezTo>
                  <a:cubicBezTo>
                    <a:pt x="37" y="30"/>
                    <a:pt x="41" y="62"/>
                    <a:pt x="67" y="79"/>
                  </a:cubicBezTo>
                  <a:cubicBezTo>
                    <a:pt x="75" y="51"/>
                    <a:pt x="54" y="0"/>
                    <a:pt x="94" y="12"/>
                  </a:cubicBezTo>
                  <a:cubicBezTo>
                    <a:pt x="106" y="46"/>
                    <a:pt x="101" y="69"/>
                    <a:pt x="133" y="90"/>
                  </a:cubicBezTo>
                  <a:cubicBezTo>
                    <a:pt x="152" y="61"/>
                    <a:pt x="132" y="25"/>
                    <a:pt x="166" y="12"/>
                  </a:cubicBezTo>
                  <a:cubicBezTo>
                    <a:pt x="185" y="33"/>
                    <a:pt x="190" y="56"/>
                    <a:pt x="205" y="79"/>
                  </a:cubicBezTo>
                  <a:cubicBezTo>
                    <a:pt x="223" y="68"/>
                    <a:pt x="229" y="59"/>
                    <a:pt x="238" y="40"/>
                  </a:cubicBezTo>
                </a:path>
              </a:pathLst>
            </a:custGeom>
            <a:noFill/>
            <a:ln w="25400" cap="flat" cmpd="sng">
              <a:solidFill>
                <a:srgbClr val="D2EAE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6" name="Text Box 8"/>
            <p:cNvSpPr txBox="1">
              <a:spLocks noChangeArrowheads="1"/>
            </p:cNvSpPr>
            <p:nvPr/>
          </p:nvSpPr>
          <p:spPr bwMode="auto">
            <a:xfrm>
              <a:off x="852" y="1771"/>
              <a:ext cx="296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itchFamily="66" charset="0"/>
                </a:rPr>
                <a:t>B</a:t>
              </a:r>
            </a:p>
          </p:txBody>
        </p:sp>
        <p:sp>
          <p:nvSpPr>
            <p:cNvPr id="197" name="Text Box 9"/>
            <p:cNvSpPr txBox="1">
              <a:spLocks noChangeArrowheads="1"/>
            </p:cNvSpPr>
            <p:nvPr/>
          </p:nvSpPr>
          <p:spPr bwMode="auto">
            <a:xfrm>
              <a:off x="380" y="1139"/>
              <a:ext cx="297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ymbol" pitchFamily="18" charset="2"/>
                </a:rPr>
                <a:t>m</a:t>
              </a:r>
            </a:p>
          </p:txBody>
        </p:sp>
        <p:sp>
          <p:nvSpPr>
            <p:cNvPr id="198" name="Text Box 10"/>
            <p:cNvSpPr txBox="1">
              <a:spLocks noChangeArrowheads="1"/>
            </p:cNvSpPr>
            <p:nvPr/>
          </p:nvSpPr>
          <p:spPr bwMode="auto">
            <a:xfrm>
              <a:off x="1214" y="1173"/>
              <a:ext cx="296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ymbol" pitchFamily="18" charset="2"/>
                </a:rPr>
                <a:t>m</a:t>
              </a:r>
            </a:p>
          </p:txBody>
        </p:sp>
        <p:sp>
          <p:nvSpPr>
            <p:cNvPr id="199" name="Text Box 11"/>
            <p:cNvSpPr txBox="1">
              <a:spLocks noChangeArrowheads="1"/>
            </p:cNvSpPr>
            <p:nvPr/>
          </p:nvSpPr>
          <p:spPr bwMode="auto">
            <a:xfrm>
              <a:off x="782" y="1132"/>
              <a:ext cx="296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D2EAEC"/>
                  </a:solidFill>
                  <a:effectLst/>
                  <a:uLnTx/>
                  <a:uFillTx/>
                  <a:latin typeface="Symbol" pitchFamily="18" charset="2"/>
                </a:rPr>
                <a:t>g</a:t>
              </a:r>
            </a:p>
          </p:txBody>
        </p:sp>
        <p:sp>
          <p:nvSpPr>
            <p:cNvPr id="200" name="Text Box 12"/>
            <p:cNvSpPr txBox="1">
              <a:spLocks noChangeArrowheads="1"/>
            </p:cNvSpPr>
            <p:nvPr/>
          </p:nvSpPr>
          <p:spPr bwMode="auto">
            <a:xfrm>
              <a:off x="619" y="2027"/>
              <a:ext cx="48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itchFamily="66" charset="0"/>
                </a:rPr>
                <a:t>QED</a:t>
              </a:r>
            </a:p>
          </p:txBody>
        </p:sp>
        <p:sp>
          <p:nvSpPr>
            <p:cNvPr id="201" name="Freeform 13"/>
            <p:cNvSpPr>
              <a:spLocks/>
            </p:cNvSpPr>
            <p:nvPr/>
          </p:nvSpPr>
          <p:spPr bwMode="auto">
            <a:xfrm>
              <a:off x="1735" y="1122"/>
              <a:ext cx="816" cy="485"/>
            </a:xfrm>
            <a:custGeom>
              <a:avLst/>
              <a:gdLst>
                <a:gd name="T0" fmla="*/ 0 w 637"/>
                <a:gd name="T1" fmla="*/ 0 h 382"/>
                <a:gd name="T2" fmla="*/ 39 w 637"/>
                <a:gd name="T3" fmla="*/ 55 h 382"/>
                <a:gd name="T4" fmla="*/ 50 w 637"/>
                <a:gd name="T5" fmla="*/ 72 h 382"/>
                <a:gd name="T6" fmla="*/ 56 w 637"/>
                <a:gd name="T7" fmla="*/ 89 h 382"/>
                <a:gd name="T8" fmla="*/ 84 w 637"/>
                <a:gd name="T9" fmla="*/ 116 h 382"/>
                <a:gd name="T10" fmla="*/ 156 w 637"/>
                <a:gd name="T11" fmla="*/ 216 h 382"/>
                <a:gd name="T12" fmla="*/ 272 w 637"/>
                <a:gd name="T13" fmla="*/ 382 h 382"/>
                <a:gd name="T14" fmla="*/ 344 w 637"/>
                <a:gd name="T15" fmla="*/ 316 h 382"/>
                <a:gd name="T16" fmla="*/ 405 w 637"/>
                <a:gd name="T17" fmla="*/ 238 h 382"/>
                <a:gd name="T18" fmla="*/ 477 w 637"/>
                <a:gd name="T19" fmla="*/ 161 h 382"/>
                <a:gd name="T20" fmla="*/ 504 w 637"/>
                <a:gd name="T21" fmla="*/ 139 h 382"/>
                <a:gd name="T22" fmla="*/ 527 w 637"/>
                <a:gd name="T23" fmla="*/ 111 h 382"/>
                <a:gd name="T24" fmla="*/ 599 w 637"/>
                <a:gd name="T25" fmla="*/ 55 h 382"/>
                <a:gd name="T26" fmla="*/ 637 w 637"/>
                <a:gd name="T27" fmla="*/ 22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37" h="382">
                  <a:moveTo>
                    <a:pt x="0" y="0"/>
                  </a:moveTo>
                  <a:cubicBezTo>
                    <a:pt x="8" y="24"/>
                    <a:pt x="23" y="36"/>
                    <a:pt x="39" y="55"/>
                  </a:cubicBezTo>
                  <a:cubicBezTo>
                    <a:pt x="43" y="60"/>
                    <a:pt x="47" y="66"/>
                    <a:pt x="50" y="72"/>
                  </a:cubicBezTo>
                  <a:cubicBezTo>
                    <a:pt x="53" y="77"/>
                    <a:pt x="52" y="84"/>
                    <a:pt x="56" y="89"/>
                  </a:cubicBezTo>
                  <a:cubicBezTo>
                    <a:pt x="64" y="99"/>
                    <a:pt x="84" y="116"/>
                    <a:pt x="84" y="116"/>
                  </a:cubicBezTo>
                  <a:cubicBezTo>
                    <a:pt x="92" y="145"/>
                    <a:pt x="133" y="195"/>
                    <a:pt x="156" y="216"/>
                  </a:cubicBezTo>
                  <a:cubicBezTo>
                    <a:pt x="172" y="270"/>
                    <a:pt x="224" y="351"/>
                    <a:pt x="272" y="382"/>
                  </a:cubicBezTo>
                  <a:cubicBezTo>
                    <a:pt x="306" y="371"/>
                    <a:pt x="320" y="339"/>
                    <a:pt x="344" y="316"/>
                  </a:cubicBezTo>
                  <a:cubicBezTo>
                    <a:pt x="359" y="286"/>
                    <a:pt x="383" y="264"/>
                    <a:pt x="405" y="238"/>
                  </a:cubicBezTo>
                  <a:cubicBezTo>
                    <a:pt x="427" y="212"/>
                    <a:pt x="448" y="180"/>
                    <a:pt x="477" y="161"/>
                  </a:cubicBezTo>
                  <a:cubicBezTo>
                    <a:pt x="500" y="126"/>
                    <a:pt x="475" y="157"/>
                    <a:pt x="504" y="139"/>
                  </a:cubicBezTo>
                  <a:cubicBezTo>
                    <a:pt x="518" y="130"/>
                    <a:pt x="515" y="123"/>
                    <a:pt x="527" y="111"/>
                  </a:cubicBezTo>
                  <a:cubicBezTo>
                    <a:pt x="548" y="90"/>
                    <a:pt x="577" y="75"/>
                    <a:pt x="599" y="55"/>
                  </a:cubicBezTo>
                  <a:cubicBezTo>
                    <a:pt x="637" y="21"/>
                    <a:pt x="616" y="22"/>
                    <a:pt x="637" y="22"/>
                  </a:cubicBezTo>
                </a:path>
              </a:pathLst>
            </a:cu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2" name="Freeform 14"/>
            <p:cNvSpPr>
              <a:spLocks/>
            </p:cNvSpPr>
            <p:nvPr/>
          </p:nvSpPr>
          <p:spPr bwMode="auto">
            <a:xfrm>
              <a:off x="1972" y="1628"/>
              <a:ext cx="150" cy="353"/>
            </a:xfrm>
            <a:custGeom>
              <a:avLst/>
              <a:gdLst>
                <a:gd name="T0" fmla="*/ 100 w 117"/>
                <a:gd name="T1" fmla="*/ 0 h 277"/>
                <a:gd name="T2" fmla="*/ 61 w 117"/>
                <a:gd name="T3" fmla="*/ 6 h 277"/>
                <a:gd name="T4" fmla="*/ 33 w 117"/>
                <a:gd name="T5" fmla="*/ 11 h 277"/>
                <a:gd name="T6" fmla="*/ 72 w 117"/>
                <a:gd name="T7" fmla="*/ 45 h 277"/>
                <a:gd name="T8" fmla="*/ 117 w 117"/>
                <a:gd name="T9" fmla="*/ 67 h 277"/>
                <a:gd name="T10" fmla="*/ 28 w 117"/>
                <a:gd name="T11" fmla="*/ 100 h 277"/>
                <a:gd name="T12" fmla="*/ 83 w 117"/>
                <a:gd name="T13" fmla="*/ 139 h 277"/>
                <a:gd name="T14" fmla="*/ 28 w 117"/>
                <a:gd name="T15" fmla="*/ 194 h 277"/>
                <a:gd name="T16" fmla="*/ 61 w 117"/>
                <a:gd name="T17" fmla="*/ 227 h 277"/>
                <a:gd name="T18" fmla="*/ 72 w 117"/>
                <a:gd name="T19" fmla="*/ 27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7" h="277">
                  <a:moveTo>
                    <a:pt x="100" y="0"/>
                  </a:moveTo>
                  <a:cubicBezTo>
                    <a:pt x="87" y="2"/>
                    <a:pt x="74" y="4"/>
                    <a:pt x="61" y="6"/>
                  </a:cubicBezTo>
                  <a:cubicBezTo>
                    <a:pt x="52" y="8"/>
                    <a:pt x="39" y="4"/>
                    <a:pt x="33" y="11"/>
                  </a:cubicBezTo>
                  <a:cubicBezTo>
                    <a:pt x="15" y="34"/>
                    <a:pt x="64" y="42"/>
                    <a:pt x="72" y="45"/>
                  </a:cubicBezTo>
                  <a:cubicBezTo>
                    <a:pt x="99" y="38"/>
                    <a:pt x="107" y="40"/>
                    <a:pt x="117" y="67"/>
                  </a:cubicBezTo>
                  <a:cubicBezTo>
                    <a:pt x="102" y="107"/>
                    <a:pt x="71" y="96"/>
                    <a:pt x="28" y="100"/>
                  </a:cubicBezTo>
                  <a:cubicBezTo>
                    <a:pt x="0" y="143"/>
                    <a:pt x="52" y="135"/>
                    <a:pt x="83" y="139"/>
                  </a:cubicBezTo>
                  <a:cubicBezTo>
                    <a:pt x="114" y="184"/>
                    <a:pt x="59" y="185"/>
                    <a:pt x="28" y="194"/>
                  </a:cubicBezTo>
                  <a:cubicBezTo>
                    <a:pt x="34" y="216"/>
                    <a:pt x="39" y="220"/>
                    <a:pt x="61" y="227"/>
                  </a:cubicBezTo>
                  <a:cubicBezTo>
                    <a:pt x="98" y="251"/>
                    <a:pt x="90" y="243"/>
                    <a:pt x="72" y="277"/>
                  </a:cubicBezTo>
                </a:path>
              </a:pathLst>
            </a:custGeom>
            <a:noFill/>
            <a:ln w="38100" cap="flat" cmpd="sng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3" name="Text Box 15"/>
            <p:cNvSpPr txBox="1">
              <a:spLocks noChangeArrowheads="1"/>
            </p:cNvSpPr>
            <p:nvPr/>
          </p:nvSpPr>
          <p:spPr bwMode="auto">
            <a:xfrm>
              <a:off x="1981" y="1149"/>
              <a:ext cx="296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D2EAEC"/>
                  </a:solidFill>
                  <a:effectLst/>
                  <a:uLnTx/>
                  <a:uFillTx/>
                  <a:latin typeface="Comic Sans MS" pitchFamily="66" charset="0"/>
                </a:rPr>
                <a:t>Z</a:t>
              </a:r>
            </a:p>
          </p:txBody>
        </p:sp>
        <p:sp>
          <p:nvSpPr>
            <p:cNvPr id="204" name="Text Box 16"/>
            <p:cNvSpPr txBox="1">
              <a:spLocks noChangeArrowheads="1"/>
            </p:cNvSpPr>
            <p:nvPr/>
          </p:nvSpPr>
          <p:spPr bwMode="auto">
            <a:xfrm>
              <a:off x="1776" y="1981"/>
              <a:ext cx="56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itchFamily="66" charset="0"/>
                </a:rPr>
                <a:t>Weak</a:t>
              </a:r>
            </a:p>
          </p:txBody>
        </p:sp>
        <p:sp>
          <p:nvSpPr>
            <p:cNvPr id="205" name="Line 17"/>
            <p:cNvSpPr>
              <a:spLocks noChangeShapeType="1"/>
            </p:cNvSpPr>
            <p:nvPr/>
          </p:nvSpPr>
          <p:spPr bwMode="auto">
            <a:xfrm>
              <a:off x="1932" y="1401"/>
              <a:ext cx="335" cy="3"/>
            </a:xfrm>
            <a:prstGeom prst="line">
              <a:avLst/>
            </a:prstGeom>
            <a:noFill/>
            <a:ln w="25400">
              <a:solidFill>
                <a:srgbClr val="D2EAEC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6" name="Freeform 18"/>
            <p:cNvSpPr>
              <a:spLocks/>
            </p:cNvSpPr>
            <p:nvPr/>
          </p:nvSpPr>
          <p:spPr bwMode="auto">
            <a:xfrm>
              <a:off x="4187" y="1122"/>
              <a:ext cx="1146" cy="221"/>
            </a:xfrm>
            <a:custGeom>
              <a:avLst/>
              <a:gdLst>
                <a:gd name="T0" fmla="*/ 0 w 637"/>
                <a:gd name="T1" fmla="*/ 0 h 382"/>
                <a:gd name="T2" fmla="*/ 39 w 637"/>
                <a:gd name="T3" fmla="*/ 55 h 382"/>
                <a:gd name="T4" fmla="*/ 50 w 637"/>
                <a:gd name="T5" fmla="*/ 72 h 382"/>
                <a:gd name="T6" fmla="*/ 56 w 637"/>
                <a:gd name="T7" fmla="*/ 89 h 382"/>
                <a:gd name="T8" fmla="*/ 84 w 637"/>
                <a:gd name="T9" fmla="*/ 116 h 382"/>
                <a:gd name="T10" fmla="*/ 156 w 637"/>
                <a:gd name="T11" fmla="*/ 216 h 382"/>
                <a:gd name="T12" fmla="*/ 272 w 637"/>
                <a:gd name="T13" fmla="*/ 382 h 382"/>
                <a:gd name="T14" fmla="*/ 344 w 637"/>
                <a:gd name="T15" fmla="*/ 316 h 382"/>
                <a:gd name="T16" fmla="*/ 405 w 637"/>
                <a:gd name="T17" fmla="*/ 238 h 382"/>
                <a:gd name="T18" fmla="*/ 477 w 637"/>
                <a:gd name="T19" fmla="*/ 161 h 382"/>
                <a:gd name="T20" fmla="*/ 504 w 637"/>
                <a:gd name="T21" fmla="*/ 139 h 382"/>
                <a:gd name="T22" fmla="*/ 527 w 637"/>
                <a:gd name="T23" fmla="*/ 111 h 382"/>
                <a:gd name="T24" fmla="*/ 599 w 637"/>
                <a:gd name="T25" fmla="*/ 55 h 382"/>
                <a:gd name="T26" fmla="*/ 637 w 637"/>
                <a:gd name="T27" fmla="*/ 22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37" h="382">
                  <a:moveTo>
                    <a:pt x="0" y="0"/>
                  </a:moveTo>
                  <a:cubicBezTo>
                    <a:pt x="8" y="24"/>
                    <a:pt x="23" y="36"/>
                    <a:pt x="39" y="55"/>
                  </a:cubicBezTo>
                  <a:cubicBezTo>
                    <a:pt x="43" y="60"/>
                    <a:pt x="47" y="66"/>
                    <a:pt x="50" y="72"/>
                  </a:cubicBezTo>
                  <a:cubicBezTo>
                    <a:pt x="53" y="77"/>
                    <a:pt x="52" y="84"/>
                    <a:pt x="56" y="89"/>
                  </a:cubicBezTo>
                  <a:cubicBezTo>
                    <a:pt x="64" y="99"/>
                    <a:pt x="84" y="116"/>
                    <a:pt x="84" y="116"/>
                  </a:cubicBezTo>
                  <a:cubicBezTo>
                    <a:pt x="92" y="145"/>
                    <a:pt x="133" y="195"/>
                    <a:pt x="156" y="216"/>
                  </a:cubicBezTo>
                  <a:cubicBezTo>
                    <a:pt x="172" y="270"/>
                    <a:pt x="224" y="351"/>
                    <a:pt x="272" y="382"/>
                  </a:cubicBezTo>
                  <a:cubicBezTo>
                    <a:pt x="306" y="371"/>
                    <a:pt x="320" y="339"/>
                    <a:pt x="344" y="316"/>
                  </a:cubicBezTo>
                  <a:cubicBezTo>
                    <a:pt x="359" y="286"/>
                    <a:pt x="383" y="264"/>
                    <a:pt x="405" y="238"/>
                  </a:cubicBezTo>
                  <a:cubicBezTo>
                    <a:pt x="427" y="212"/>
                    <a:pt x="448" y="180"/>
                    <a:pt x="477" y="161"/>
                  </a:cubicBezTo>
                  <a:cubicBezTo>
                    <a:pt x="500" y="126"/>
                    <a:pt x="475" y="157"/>
                    <a:pt x="504" y="139"/>
                  </a:cubicBezTo>
                  <a:cubicBezTo>
                    <a:pt x="518" y="130"/>
                    <a:pt x="515" y="123"/>
                    <a:pt x="527" y="111"/>
                  </a:cubicBezTo>
                  <a:cubicBezTo>
                    <a:pt x="548" y="90"/>
                    <a:pt x="577" y="75"/>
                    <a:pt x="599" y="55"/>
                  </a:cubicBezTo>
                  <a:cubicBezTo>
                    <a:pt x="637" y="21"/>
                    <a:pt x="616" y="22"/>
                    <a:pt x="637" y="22"/>
                  </a:cubicBezTo>
                </a:path>
              </a:pathLst>
            </a:cu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7" name="Freeform 19"/>
            <p:cNvSpPr>
              <a:spLocks/>
            </p:cNvSpPr>
            <p:nvPr/>
          </p:nvSpPr>
          <p:spPr bwMode="auto">
            <a:xfrm>
              <a:off x="4305" y="1249"/>
              <a:ext cx="150" cy="363"/>
            </a:xfrm>
            <a:custGeom>
              <a:avLst/>
              <a:gdLst>
                <a:gd name="T0" fmla="*/ 100 w 117"/>
                <a:gd name="T1" fmla="*/ 0 h 277"/>
                <a:gd name="T2" fmla="*/ 61 w 117"/>
                <a:gd name="T3" fmla="*/ 6 h 277"/>
                <a:gd name="T4" fmla="*/ 33 w 117"/>
                <a:gd name="T5" fmla="*/ 11 h 277"/>
                <a:gd name="T6" fmla="*/ 72 w 117"/>
                <a:gd name="T7" fmla="*/ 45 h 277"/>
                <a:gd name="T8" fmla="*/ 117 w 117"/>
                <a:gd name="T9" fmla="*/ 67 h 277"/>
                <a:gd name="T10" fmla="*/ 28 w 117"/>
                <a:gd name="T11" fmla="*/ 100 h 277"/>
                <a:gd name="T12" fmla="*/ 83 w 117"/>
                <a:gd name="T13" fmla="*/ 139 h 277"/>
                <a:gd name="T14" fmla="*/ 28 w 117"/>
                <a:gd name="T15" fmla="*/ 194 h 277"/>
                <a:gd name="T16" fmla="*/ 61 w 117"/>
                <a:gd name="T17" fmla="*/ 227 h 277"/>
                <a:gd name="T18" fmla="*/ 72 w 117"/>
                <a:gd name="T19" fmla="*/ 27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7" h="277">
                  <a:moveTo>
                    <a:pt x="100" y="0"/>
                  </a:moveTo>
                  <a:cubicBezTo>
                    <a:pt x="87" y="2"/>
                    <a:pt x="74" y="4"/>
                    <a:pt x="61" y="6"/>
                  </a:cubicBezTo>
                  <a:cubicBezTo>
                    <a:pt x="52" y="8"/>
                    <a:pt x="39" y="4"/>
                    <a:pt x="33" y="11"/>
                  </a:cubicBezTo>
                  <a:cubicBezTo>
                    <a:pt x="15" y="34"/>
                    <a:pt x="64" y="42"/>
                    <a:pt x="72" y="45"/>
                  </a:cubicBezTo>
                  <a:cubicBezTo>
                    <a:pt x="99" y="38"/>
                    <a:pt x="107" y="40"/>
                    <a:pt x="117" y="67"/>
                  </a:cubicBezTo>
                  <a:cubicBezTo>
                    <a:pt x="102" y="107"/>
                    <a:pt x="71" y="96"/>
                    <a:pt x="28" y="100"/>
                  </a:cubicBezTo>
                  <a:cubicBezTo>
                    <a:pt x="0" y="143"/>
                    <a:pt x="52" y="135"/>
                    <a:pt x="83" y="139"/>
                  </a:cubicBezTo>
                  <a:cubicBezTo>
                    <a:pt x="114" y="184"/>
                    <a:pt x="59" y="185"/>
                    <a:pt x="28" y="194"/>
                  </a:cubicBezTo>
                  <a:cubicBezTo>
                    <a:pt x="34" y="216"/>
                    <a:pt x="39" y="220"/>
                    <a:pt x="61" y="227"/>
                  </a:cubicBezTo>
                  <a:cubicBezTo>
                    <a:pt x="98" y="251"/>
                    <a:pt x="90" y="243"/>
                    <a:pt x="72" y="277"/>
                  </a:cubicBezTo>
                </a:path>
              </a:pathLst>
            </a:custGeom>
            <a:noFill/>
            <a:ln w="25400" cap="flat" cmpd="sng">
              <a:solidFill>
                <a:srgbClr val="D2EAE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8" name="Text Box 20"/>
            <p:cNvSpPr txBox="1">
              <a:spLocks noChangeArrowheads="1"/>
            </p:cNvSpPr>
            <p:nvPr/>
          </p:nvSpPr>
          <p:spPr bwMode="auto">
            <a:xfrm>
              <a:off x="4368" y="1982"/>
              <a:ext cx="65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itchFamily="66" charset="0"/>
                </a:rPr>
                <a:t>Had LbL</a:t>
              </a:r>
            </a:p>
          </p:txBody>
        </p:sp>
        <p:sp>
          <p:nvSpPr>
            <p:cNvPr id="209" name="Freeform 21"/>
            <p:cNvSpPr>
              <a:spLocks/>
            </p:cNvSpPr>
            <p:nvPr/>
          </p:nvSpPr>
          <p:spPr bwMode="auto">
            <a:xfrm flipH="1">
              <a:off x="4896" y="1257"/>
              <a:ext cx="149" cy="354"/>
            </a:xfrm>
            <a:custGeom>
              <a:avLst/>
              <a:gdLst>
                <a:gd name="T0" fmla="*/ 100 w 117"/>
                <a:gd name="T1" fmla="*/ 0 h 277"/>
                <a:gd name="T2" fmla="*/ 61 w 117"/>
                <a:gd name="T3" fmla="*/ 6 h 277"/>
                <a:gd name="T4" fmla="*/ 33 w 117"/>
                <a:gd name="T5" fmla="*/ 11 h 277"/>
                <a:gd name="T6" fmla="*/ 72 w 117"/>
                <a:gd name="T7" fmla="*/ 45 h 277"/>
                <a:gd name="T8" fmla="*/ 117 w 117"/>
                <a:gd name="T9" fmla="*/ 67 h 277"/>
                <a:gd name="T10" fmla="*/ 28 w 117"/>
                <a:gd name="T11" fmla="*/ 100 h 277"/>
                <a:gd name="T12" fmla="*/ 83 w 117"/>
                <a:gd name="T13" fmla="*/ 139 h 277"/>
                <a:gd name="T14" fmla="*/ 28 w 117"/>
                <a:gd name="T15" fmla="*/ 194 h 277"/>
                <a:gd name="T16" fmla="*/ 61 w 117"/>
                <a:gd name="T17" fmla="*/ 227 h 277"/>
                <a:gd name="T18" fmla="*/ 72 w 117"/>
                <a:gd name="T19" fmla="*/ 27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7" h="277">
                  <a:moveTo>
                    <a:pt x="100" y="0"/>
                  </a:moveTo>
                  <a:cubicBezTo>
                    <a:pt x="87" y="2"/>
                    <a:pt x="74" y="4"/>
                    <a:pt x="61" y="6"/>
                  </a:cubicBezTo>
                  <a:cubicBezTo>
                    <a:pt x="52" y="8"/>
                    <a:pt x="39" y="4"/>
                    <a:pt x="33" y="11"/>
                  </a:cubicBezTo>
                  <a:cubicBezTo>
                    <a:pt x="15" y="34"/>
                    <a:pt x="64" y="42"/>
                    <a:pt x="72" y="45"/>
                  </a:cubicBezTo>
                  <a:cubicBezTo>
                    <a:pt x="99" y="38"/>
                    <a:pt x="107" y="40"/>
                    <a:pt x="117" y="67"/>
                  </a:cubicBezTo>
                  <a:cubicBezTo>
                    <a:pt x="102" y="107"/>
                    <a:pt x="71" y="96"/>
                    <a:pt x="28" y="100"/>
                  </a:cubicBezTo>
                  <a:cubicBezTo>
                    <a:pt x="0" y="143"/>
                    <a:pt x="52" y="135"/>
                    <a:pt x="83" y="139"/>
                  </a:cubicBezTo>
                  <a:cubicBezTo>
                    <a:pt x="114" y="184"/>
                    <a:pt x="59" y="185"/>
                    <a:pt x="28" y="194"/>
                  </a:cubicBezTo>
                  <a:cubicBezTo>
                    <a:pt x="34" y="216"/>
                    <a:pt x="39" y="220"/>
                    <a:pt x="61" y="227"/>
                  </a:cubicBezTo>
                  <a:cubicBezTo>
                    <a:pt x="98" y="251"/>
                    <a:pt x="90" y="243"/>
                    <a:pt x="72" y="277"/>
                  </a:cubicBezTo>
                </a:path>
              </a:pathLst>
            </a:custGeom>
            <a:noFill/>
            <a:ln w="25400" cap="flat" cmpd="sng">
              <a:solidFill>
                <a:srgbClr val="D2EAE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0" name="Oval 22"/>
            <p:cNvSpPr>
              <a:spLocks noChangeArrowheads="1"/>
            </p:cNvSpPr>
            <p:nvPr/>
          </p:nvSpPr>
          <p:spPr bwMode="auto">
            <a:xfrm>
              <a:off x="4396" y="1513"/>
              <a:ext cx="563" cy="184"/>
            </a:xfrm>
            <a:prstGeom prst="ellipse">
              <a:avLst/>
            </a:prstGeom>
            <a:solidFill>
              <a:srgbClr val="BBE0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0">
                  <a:solidFill>
                    <a:srgbClr val="D2EAEC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1" name="Freeform 23"/>
            <p:cNvSpPr>
              <a:spLocks/>
            </p:cNvSpPr>
            <p:nvPr/>
          </p:nvSpPr>
          <p:spPr bwMode="auto">
            <a:xfrm>
              <a:off x="4624" y="1354"/>
              <a:ext cx="102" cy="170"/>
            </a:xfrm>
            <a:custGeom>
              <a:avLst/>
              <a:gdLst>
                <a:gd name="T0" fmla="*/ 48 w 80"/>
                <a:gd name="T1" fmla="*/ 0 h 133"/>
                <a:gd name="T2" fmla="*/ 18 w 80"/>
                <a:gd name="T3" fmla="*/ 12 h 133"/>
                <a:gd name="T4" fmla="*/ 54 w 80"/>
                <a:gd name="T5" fmla="*/ 45 h 133"/>
                <a:gd name="T6" fmla="*/ 18 w 80"/>
                <a:gd name="T7" fmla="*/ 81 h 133"/>
                <a:gd name="T8" fmla="*/ 30 w 80"/>
                <a:gd name="T9" fmla="*/ 120 h 133"/>
                <a:gd name="T10" fmla="*/ 54 w 80"/>
                <a:gd name="T11" fmla="*/ 12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133">
                  <a:moveTo>
                    <a:pt x="48" y="0"/>
                  </a:moveTo>
                  <a:cubicBezTo>
                    <a:pt x="36" y="3"/>
                    <a:pt x="28" y="5"/>
                    <a:pt x="18" y="12"/>
                  </a:cubicBezTo>
                  <a:cubicBezTo>
                    <a:pt x="0" y="39"/>
                    <a:pt x="36" y="43"/>
                    <a:pt x="54" y="45"/>
                  </a:cubicBezTo>
                  <a:cubicBezTo>
                    <a:pt x="80" y="71"/>
                    <a:pt x="37" y="77"/>
                    <a:pt x="18" y="81"/>
                  </a:cubicBezTo>
                  <a:cubicBezTo>
                    <a:pt x="8" y="96"/>
                    <a:pt x="14" y="112"/>
                    <a:pt x="30" y="120"/>
                  </a:cubicBezTo>
                  <a:cubicBezTo>
                    <a:pt x="39" y="124"/>
                    <a:pt x="49" y="133"/>
                    <a:pt x="54" y="123"/>
                  </a:cubicBezTo>
                </a:path>
              </a:pathLst>
            </a:custGeom>
            <a:noFill/>
            <a:ln w="25400" cap="flat" cmpd="sng">
              <a:solidFill>
                <a:srgbClr val="D2EAE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212" name="Group 24"/>
            <p:cNvGrpSpPr>
              <a:grpSpLocks/>
            </p:cNvGrpSpPr>
            <p:nvPr/>
          </p:nvGrpSpPr>
          <p:grpSpPr bwMode="auto">
            <a:xfrm>
              <a:off x="2961" y="920"/>
              <a:ext cx="816" cy="1279"/>
              <a:chOff x="2961" y="920"/>
              <a:chExt cx="816" cy="1279"/>
            </a:xfrm>
          </p:grpSpPr>
          <p:sp>
            <p:nvSpPr>
              <p:cNvPr id="214" name="Freeform 25"/>
              <p:cNvSpPr>
                <a:spLocks/>
              </p:cNvSpPr>
              <p:nvPr/>
            </p:nvSpPr>
            <p:spPr bwMode="auto">
              <a:xfrm>
                <a:off x="2961" y="1122"/>
                <a:ext cx="816" cy="485"/>
              </a:xfrm>
              <a:custGeom>
                <a:avLst/>
                <a:gdLst>
                  <a:gd name="T0" fmla="*/ 0 w 637"/>
                  <a:gd name="T1" fmla="*/ 0 h 382"/>
                  <a:gd name="T2" fmla="*/ 39 w 637"/>
                  <a:gd name="T3" fmla="*/ 55 h 382"/>
                  <a:gd name="T4" fmla="*/ 50 w 637"/>
                  <a:gd name="T5" fmla="*/ 72 h 382"/>
                  <a:gd name="T6" fmla="*/ 56 w 637"/>
                  <a:gd name="T7" fmla="*/ 89 h 382"/>
                  <a:gd name="T8" fmla="*/ 84 w 637"/>
                  <a:gd name="T9" fmla="*/ 116 h 382"/>
                  <a:gd name="T10" fmla="*/ 156 w 637"/>
                  <a:gd name="T11" fmla="*/ 216 h 382"/>
                  <a:gd name="T12" fmla="*/ 272 w 637"/>
                  <a:gd name="T13" fmla="*/ 382 h 382"/>
                  <a:gd name="T14" fmla="*/ 344 w 637"/>
                  <a:gd name="T15" fmla="*/ 316 h 382"/>
                  <a:gd name="T16" fmla="*/ 405 w 637"/>
                  <a:gd name="T17" fmla="*/ 238 h 382"/>
                  <a:gd name="T18" fmla="*/ 477 w 637"/>
                  <a:gd name="T19" fmla="*/ 161 h 382"/>
                  <a:gd name="T20" fmla="*/ 504 w 637"/>
                  <a:gd name="T21" fmla="*/ 139 h 382"/>
                  <a:gd name="T22" fmla="*/ 527 w 637"/>
                  <a:gd name="T23" fmla="*/ 111 h 382"/>
                  <a:gd name="T24" fmla="*/ 599 w 637"/>
                  <a:gd name="T25" fmla="*/ 55 h 382"/>
                  <a:gd name="T26" fmla="*/ 637 w 637"/>
                  <a:gd name="T27" fmla="*/ 22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37" h="382">
                    <a:moveTo>
                      <a:pt x="0" y="0"/>
                    </a:moveTo>
                    <a:cubicBezTo>
                      <a:pt x="8" y="24"/>
                      <a:pt x="23" y="36"/>
                      <a:pt x="39" y="55"/>
                    </a:cubicBezTo>
                    <a:cubicBezTo>
                      <a:pt x="43" y="60"/>
                      <a:pt x="47" y="66"/>
                      <a:pt x="50" y="72"/>
                    </a:cubicBezTo>
                    <a:cubicBezTo>
                      <a:pt x="53" y="77"/>
                      <a:pt x="52" y="84"/>
                      <a:pt x="56" y="89"/>
                    </a:cubicBezTo>
                    <a:cubicBezTo>
                      <a:pt x="64" y="99"/>
                      <a:pt x="84" y="116"/>
                      <a:pt x="84" y="116"/>
                    </a:cubicBezTo>
                    <a:cubicBezTo>
                      <a:pt x="92" y="145"/>
                      <a:pt x="133" y="195"/>
                      <a:pt x="156" y="216"/>
                    </a:cubicBezTo>
                    <a:cubicBezTo>
                      <a:pt x="172" y="270"/>
                      <a:pt x="224" y="351"/>
                      <a:pt x="272" y="382"/>
                    </a:cubicBezTo>
                    <a:cubicBezTo>
                      <a:pt x="306" y="371"/>
                      <a:pt x="320" y="339"/>
                      <a:pt x="344" y="316"/>
                    </a:cubicBezTo>
                    <a:cubicBezTo>
                      <a:pt x="359" y="286"/>
                      <a:pt x="383" y="264"/>
                      <a:pt x="405" y="238"/>
                    </a:cubicBezTo>
                    <a:cubicBezTo>
                      <a:pt x="427" y="212"/>
                      <a:pt x="448" y="180"/>
                      <a:pt x="477" y="161"/>
                    </a:cubicBezTo>
                    <a:cubicBezTo>
                      <a:pt x="500" y="126"/>
                      <a:pt x="475" y="157"/>
                      <a:pt x="504" y="139"/>
                    </a:cubicBezTo>
                    <a:cubicBezTo>
                      <a:pt x="518" y="130"/>
                      <a:pt x="515" y="123"/>
                      <a:pt x="527" y="111"/>
                    </a:cubicBezTo>
                    <a:cubicBezTo>
                      <a:pt x="548" y="90"/>
                      <a:pt x="577" y="75"/>
                      <a:pt x="599" y="55"/>
                    </a:cubicBezTo>
                    <a:cubicBezTo>
                      <a:pt x="637" y="21"/>
                      <a:pt x="616" y="22"/>
                      <a:pt x="637" y="22"/>
                    </a:cubicBezTo>
                  </a:path>
                </a:pathLst>
              </a:custGeom>
              <a:noFill/>
              <a:ln w="3810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5" name="Freeform 26"/>
              <p:cNvSpPr>
                <a:spLocks/>
              </p:cNvSpPr>
              <p:nvPr/>
            </p:nvSpPr>
            <p:spPr bwMode="auto">
              <a:xfrm>
                <a:off x="3199" y="1628"/>
                <a:ext cx="149" cy="353"/>
              </a:xfrm>
              <a:custGeom>
                <a:avLst/>
                <a:gdLst>
                  <a:gd name="T0" fmla="*/ 100 w 117"/>
                  <a:gd name="T1" fmla="*/ 0 h 277"/>
                  <a:gd name="T2" fmla="*/ 61 w 117"/>
                  <a:gd name="T3" fmla="*/ 6 h 277"/>
                  <a:gd name="T4" fmla="*/ 33 w 117"/>
                  <a:gd name="T5" fmla="*/ 11 h 277"/>
                  <a:gd name="T6" fmla="*/ 72 w 117"/>
                  <a:gd name="T7" fmla="*/ 45 h 277"/>
                  <a:gd name="T8" fmla="*/ 117 w 117"/>
                  <a:gd name="T9" fmla="*/ 67 h 277"/>
                  <a:gd name="T10" fmla="*/ 28 w 117"/>
                  <a:gd name="T11" fmla="*/ 100 h 277"/>
                  <a:gd name="T12" fmla="*/ 83 w 117"/>
                  <a:gd name="T13" fmla="*/ 139 h 277"/>
                  <a:gd name="T14" fmla="*/ 28 w 117"/>
                  <a:gd name="T15" fmla="*/ 194 h 277"/>
                  <a:gd name="T16" fmla="*/ 61 w 117"/>
                  <a:gd name="T17" fmla="*/ 227 h 277"/>
                  <a:gd name="T18" fmla="*/ 72 w 117"/>
                  <a:gd name="T19" fmla="*/ 277 h 2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7" h="277">
                    <a:moveTo>
                      <a:pt x="100" y="0"/>
                    </a:moveTo>
                    <a:cubicBezTo>
                      <a:pt x="87" y="2"/>
                      <a:pt x="74" y="4"/>
                      <a:pt x="61" y="6"/>
                    </a:cubicBezTo>
                    <a:cubicBezTo>
                      <a:pt x="52" y="8"/>
                      <a:pt x="39" y="4"/>
                      <a:pt x="33" y="11"/>
                    </a:cubicBezTo>
                    <a:cubicBezTo>
                      <a:pt x="15" y="34"/>
                      <a:pt x="64" y="42"/>
                      <a:pt x="72" y="45"/>
                    </a:cubicBezTo>
                    <a:cubicBezTo>
                      <a:pt x="99" y="38"/>
                      <a:pt x="107" y="40"/>
                      <a:pt x="117" y="67"/>
                    </a:cubicBezTo>
                    <a:cubicBezTo>
                      <a:pt x="102" y="107"/>
                      <a:pt x="71" y="96"/>
                      <a:pt x="28" y="100"/>
                    </a:cubicBezTo>
                    <a:cubicBezTo>
                      <a:pt x="0" y="143"/>
                      <a:pt x="52" y="135"/>
                      <a:pt x="83" y="139"/>
                    </a:cubicBezTo>
                    <a:cubicBezTo>
                      <a:pt x="114" y="184"/>
                      <a:pt x="59" y="185"/>
                      <a:pt x="28" y="194"/>
                    </a:cubicBezTo>
                    <a:cubicBezTo>
                      <a:pt x="34" y="216"/>
                      <a:pt x="39" y="220"/>
                      <a:pt x="61" y="227"/>
                    </a:cubicBezTo>
                    <a:cubicBezTo>
                      <a:pt x="98" y="251"/>
                      <a:pt x="90" y="243"/>
                      <a:pt x="72" y="277"/>
                    </a:cubicBezTo>
                  </a:path>
                </a:pathLst>
              </a:custGeom>
              <a:noFill/>
              <a:ln w="38100" cap="flat" cmpd="sng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6" name="Text Box 27"/>
              <p:cNvSpPr txBox="1">
                <a:spLocks noChangeArrowheads="1"/>
              </p:cNvSpPr>
              <p:nvPr/>
            </p:nvSpPr>
            <p:spPr bwMode="auto">
              <a:xfrm>
                <a:off x="3209" y="1224"/>
                <a:ext cx="2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FF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D2EAEC"/>
                    </a:solidFill>
                    <a:effectLst/>
                    <a:uLnTx/>
                    <a:uFillTx/>
                    <a:latin typeface="Symbol" pitchFamily="18" charset="2"/>
                  </a:rPr>
                  <a:t>p</a:t>
                </a:r>
              </a:p>
            </p:txBody>
          </p:sp>
          <p:sp>
            <p:nvSpPr>
              <p:cNvPr id="217" name="Text Box 28"/>
              <p:cNvSpPr txBox="1">
                <a:spLocks noChangeArrowheads="1"/>
              </p:cNvSpPr>
              <p:nvPr/>
            </p:nvSpPr>
            <p:spPr bwMode="auto">
              <a:xfrm>
                <a:off x="3024" y="1987"/>
                <a:ext cx="605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FF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omic Sans MS" pitchFamily="66" charset="0"/>
                  </a:rPr>
                  <a:t>Had VP</a:t>
                </a:r>
              </a:p>
            </p:txBody>
          </p:sp>
          <p:sp>
            <p:nvSpPr>
              <p:cNvPr id="218" name="Text Box 29"/>
              <p:cNvSpPr txBox="1">
                <a:spLocks noChangeArrowheads="1"/>
              </p:cNvSpPr>
              <p:nvPr/>
            </p:nvSpPr>
            <p:spPr bwMode="auto">
              <a:xfrm>
                <a:off x="3228" y="920"/>
                <a:ext cx="29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FF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D2EAEC"/>
                    </a:solidFill>
                    <a:effectLst/>
                    <a:uLnTx/>
                    <a:uFillTx/>
                    <a:latin typeface="Symbol" pitchFamily="18" charset="2"/>
                  </a:rPr>
                  <a:t>p</a:t>
                </a:r>
              </a:p>
            </p:txBody>
          </p:sp>
          <p:sp>
            <p:nvSpPr>
              <p:cNvPr id="219" name="Freeform 30"/>
              <p:cNvSpPr>
                <a:spLocks/>
              </p:cNvSpPr>
              <p:nvPr/>
            </p:nvSpPr>
            <p:spPr bwMode="auto">
              <a:xfrm>
                <a:off x="3114" y="1216"/>
                <a:ext cx="176" cy="129"/>
              </a:xfrm>
              <a:custGeom>
                <a:avLst/>
                <a:gdLst>
                  <a:gd name="T0" fmla="*/ 10 w 192"/>
                  <a:gd name="T1" fmla="*/ 134 h 134"/>
                  <a:gd name="T2" fmla="*/ 32 w 192"/>
                  <a:gd name="T3" fmla="*/ 89 h 134"/>
                  <a:gd name="T4" fmla="*/ 71 w 192"/>
                  <a:gd name="T5" fmla="*/ 128 h 134"/>
                  <a:gd name="T6" fmla="*/ 59 w 192"/>
                  <a:gd name="T7" fmla="*/ 78 h 134"/>
                  <a:gd name="T8" fmla="*/ 65 w 192"/>
                  <a:gd name="T9" fmla="*/ 56 h 134"/>
                  <a:gd name="T10" fmla="*/ 131 w 192"/>
                  <a:gd name="T11" fmla="*/ 101 h 134"/>
                  <a:gd name="T12" fmla="*/ 154 w 192"/>
                  <a:gd name="T13" fmla="*/ 1 h 134"/>
                  <a:gd name="T14" fmla="*/ 187 w 192"/>
                  <a:gd name="T15" fmla="*/ 6 h 134"/>
                  <a:gd name="T16" fmla="*/ 192 w 192"/>
                  <a:gd name="T17" fmla="*/ 23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2" h="134">
                    <a:moveTo>
                      <a:pt x="10" y="134"/>
                    </a:moveTo>
                    <a:cubicBezTo>
                      <a:pt x="0" y="106"/>
                      <a:pt x="3" y="97"/>
                      <a:pt x="32" y="89"/>
                    </a:cubicBezTo>
                    <a:cubicBezTo>
                      <a:pt x="46" y="104"/>
                      <a:pt x="53" y="117"/>
                      <a:pt x="71" y="128"/>
                    </a:cubicBezTo>
                    <a:cubicBezTo>
                      <a:pt x="78" y="106"/>
                      <a:pt x="66" y="99"/>
                      <a:pt x="59" y="78"/>
                    </a:cubicBezTo>
                    <a:cubicBezTo>
                      <a:pt x="61" y="71"/>
                      <a:pt x="61" y="62"/>
                      <a:pt x="65" y="56"/>
                    </a:cubicBezTo>
                    <a:cubicBezTo>
                      <a:pt x="89" y="21"/>
                      <a:pt x="97" y="88"/>
                      <a:pt x="131" y="101"/>
                    </a:cubicBezTo>
                    <a:cubicBezTo>
                      <a:pt x="143" y="67"/>
                      <a:pt x="133" y="32"/>
                      <a:pt x="154" y="1"/>
                    </a:cubicBezTo>
                    <a:cubicBezTo>
                      <a:pt x="165" y="3"/>
                      <a:pt x="177" y="0"/>
                      <a:pt x="187" y="6"/>
                    </a:cubicBezTo>
                    <a:cubicBezTo>
                      <a:pt x="192" y="9"/>
                      <a:pt x="192" y="23"/>
                      <a:pt x="192" y="23"/>
                    </a:cubicBezTo>
                  </a:path>
                </a:pathLst>
              </a:custGeom>
              <a:noFill/>
              <a:ln w="25400" cap="flat" cmpd="sng">
                <a:solidFill>
                  <a:srgbClr val="D2EAE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0" name="Freeform 31"/>
              <p:cNvSpPr>
                <a:spLocks/>
              </p:cNvSpPr>
              <p:nvPr/>
            </p:nvSpPr>
            <p:spPr bwMode="auto">
              <a:xfrm flipH="1">
                <a:off x="3354" y="1188"/>
                <a:ext cx="225" cy="141"/>
              </a:xfrm>
              <a:custGeom>
                <a:avLst/>
                <a:gdLst>
                  <a:gd name="T0" fmla="*/ 10 w 192"/>
                  <a:gd name="T1" fmla="*/ 134 h 134"/>
                  <a:gd name="T2" fmla="*/ 32 w 192"/>
                  <a:gd name="T3" fmla="*/ 89 h 134"/>
                  <a:gd name="T4" fmla="*/ 71 w 192"/>
                  <a:gd name="T5" fmla="*/ 128 h 134"/>
                  <a:gd name="T6" fmla="*/ 59 w 192"/>
                  <a:gd name="T7" fmla="*/ 78 h 134"/>
                  <a:gd name="T8" fmla="*/ 65 w 192"/>
                  <a:gd name="T9" fmla="*/ 56 h 134"/>
                  <a:gd name="T10" fmla="*/ 131 w 192"/>
                  <a:gd name="T11" fmla="*/ 101 h 134"/>
                  <a:gd name="T12" fmla="*/ 154 w 192"/>
                  <a:gd name="T13" fmla="*/ 1 h 134"/>
                  <a:gd name="T14" fmla="*/ 187 w 192"/>
                  <a:gd name="T15" fmla="*/ 6 h 134"/>
                  <a:gd name="T16" fmla="*/ 192 w 192"/>
                  <a:gd name="T17" fmla="*/ 23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2" h="134">
                    <a:moveTo>
                      <a:pt x="10" y="134"/>
                    </a:moveTo>
                    <a:cubicBezTo>
                      <a:pt x="0" y="106"/>
                      <a:pt x="3" y="97"/>
                      <a:pt x="32" y="89"/>
                    </a:cubicBezTo>
                    <a:cubicBezTo>
                      <a:pt x="46" y="104"/>
                      <a:pt x="53" y="117"/>
                      <a:pt x="71" y="128"/>
                    </a:cubicBezTo>
                    <a:cubicBezTo>
                      <a:pt x="78" y="106"/>
                      <a:pt x="66" y="99"/>
                      <a:pt x="59" y="78"/>
                    </a:cubicBezTo>
                    <a:cubicBezTo>
                      <a:pt x="61" y="71"/>
                      <a:pt x="61" y="62"/>
                      <a:pt x="65" y="56"/>
                    </a:cubicBezTo>
                    <a:cubicBezTo>
                      <a:pt x="89" y="21"/>
                      <a:pt x="97" y="88"/>
                      <a:pt x="131" y="101"/>
                    </a:cubicBezTo>
                    <a:cubicBezTo>
                      <a:pt x="143" y="67"/>
                      <a:pt x="133" y="32"/>
                      <a:pt x="154" y="1"/>
                    </a:cubicBezTo>
                    <a:cubicBezTo>
                      <a:pt x="165" y="3"/>
                      <a:pt x="177" y="0"/>
                      <a:pt x="187" y="6"/>
                    </a:cubicBezTo>
                    <a:cubicBezTo>
                      <a:pt x="192" y="9"/>
                      <a:pt x="192" y="23"/>
                      <a:pt x="192" y="23"/>
                    </a:cubicBezTo>
                  </a:path>
                </a:pathLst>
              </a:custGeom>
              <a:noFill/>
              <a:ln w="25400" cap="flat" cmpd="sng">
                <a:solidFill>
                  <a:srgbClr val="D2EAE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1" name="Oval 32"/>
              <p:cNvSpPr>
                <a:spLocks noChangeArrowheads="1"/>
              </p:cNvSpPr>
              <p:nvPr/>
            </p:nvSpPr>
            <p:spPr bwMode="auto">
              <a:xfrm>
                <a:off x="3246" y="1109"/>
                <a:ext cx="184" cy="184"/>
              </a:xfrm>
              <a:prstGeom prst="ellipse">
                <a:avLst/>
              </a:prstGeom>
              <a:solidFill>
                <a:srgbClr val="BBE0E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D2EAEC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13" name="Freeform 33"/>
            <p:cNvSpPr>
              <a:spLocks/>
            </p:cNvSpPr>
            <p:nvPr/>
          </p:nvSpPr>
          <p:spPr bwMode="auto">
            <a:xfrm>
              <a:off x="4598" y="1706"/>
              <a:ext cx="150" cy="270"/>
            </a:xfrm>
            <a:custGeom>
              <a:avLst/>
              <a:gdLst>
                <a:gd name="T0" fmla="*/ 100 w 117"/>
                <a:gd name="T1" fmla="*/ 0 h 277"/>
                <a:gd name="T2" fmla="*/ 61 w 117"/>
                <a:gd name="T3" fmla="*/ 6 h 277"/>
                <a:gd name="T4" fmla="*/ 33 w 117"/>
                <a:gd name="T5" fmla="*/ 11 h 277"/>
                <a:gd name="T6" fmla="*/ 72 w 117"/>
                <a:gd name="T7" fmla="*/ 45 h 277"/>
                <a:gd name="T8" fmla="*/ 117 w 117"/>
                <a:gd name="T9" fmla="*/ 67 h 277"/>
                <a:gd name="T10" fmla="*/ 28 w 117"/>
                <a:gd name="T11" fmla="*/ 100 h 277"/>
                <a:gd name="T12" fmla="*/ 83 w 117"/>
                <a:gd name="T13" fmla="*/ 139 h 277"/>
                <a:gd name="T14" fmla="*/ 28 w 117"/>
                <a:gd name="T15" fmla="*/ 194 h 277"/>
                <a:gd name="T16" fmla="*/ 61 w 117"/>
                <a:gd name="T17" fmla="*/ 227 h 277"/>
                <a:gd name="T18" fmla="*/ 72 w 117"/>
                <a:gd name="T19" fmla="*/ 27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7" h="277">
                  <a:moveTo>
                    <a:pt x="100" y="0"/>
                  </a:moveTo>
                  <a:cubicBezTo>
                    <a:pt x="87" y="2"/>
                    <a:pt x="74" y="4"/>
                    <a:pt x="61" y="6"/>
                  </a:cubicBezTo>
                  <a:cubicBezTo>
                    <a:pt x="52" y="8"/>
                    <a:pt x="39" y="4"/>
                    <a:pt x="33" y="11"/>
                  </a:cubicBezTo>
                  <a:cubicBezTo>
                    <a:pt x="15" y="34"/>
                    <a:pt x="64" y="42"/>
                    <a:pt x="72" y="45"/>
                  </a:cubicBezTo>
                  <a:cubicBezTo>
                    <a:pt x="99" y="38"/>
                    <a:pt x="107" y="40"/>
                    <a:pt x="117" y="67"/>
                  </a:cubicBezTo>
                  <a:cubicBezTo>
                    <a:pt x="102" y="107"/>
                    <a:pt x="71" y="96"/>
                    <a:pt x="28" y="100"/>
                  </a:cubicBezTo>
                  <a:cubicBezTo>
                    <a:pt x="0" y="143"/>
                    <a:pt x="52" y="135"/>
                    <a:pt x="83" y="139"/>
                  </a:cubicBezTo>
                  <a:cubicBezTo>
                    <a:pt x="114" y="184"/>
                    <a:pt x="59" y="185"/>
                    <a:pt x="28" y="194"/>
                  </a:cubicBezTo>
                  <a:cubicBezTo>
                    <a:pt x="34" y="216"/>
                    <a:pt x="39" y="220"/>
                    <a:pt x="61" y="227"/>
                  </a:cubicBezTo>
                  <a:cubicBezTo>
                    <a:pt x="98" y="251"/>
                    <a:pt x="90" y="243"/>
                    <a:pt x="72" y="277"/>
                  </a:cubicBezTo>
                </a:path>
              </a:pathLst>
            </a:custGeom>
            <a:noFill/>
            <a:ln w="38100" cap="flat" cmpd="sng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22" name="Group 34"/>
          <p:cNvGrpSpPr>
            <a:grpSpLocks/>
          </p:cNvGrpSpPr>
          <p:nvPr/>
        </p:nvGrpSpPr>
        <p:grpSpPr bwMode="auto">
          <a:xfrm>
            <a:off x="4536152" y="1066800"/>
            <a:ext cx="1828800" cy="2259013"/>
            <a:chOff x="336" y="2496"/>
            <a:chExt cx="1152" cy="1423"/>
          </a:xfrm>
        </p:grpSpPr>
        <p:sp>
          <p:nvSpPr>
            <p:cNvPr id="223" name="Rectangle 35"/>
            <p:cNvSpPr>
              <a:spLocks noChangeArrowheads="1"/>
            </p:cNvSpPr>
            <p:nvPr/>
          </p:nvSpPr>
          <p:spPr bwMode="auto">
            <a:xfrm>
              <a:off x="336" y="2496"/>
              <a:ext cx="1152" cy="1423"/>
            </a:xfrm>
            <a:prstGeom prst="rect">
              <a:avLst/>
            </a:prstGeom>
            <a:solidFill>
              <a:srgbClr val="292929"/>
            </a:solidFill>
            <a:ln w="63500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224" name="Group 36"/>
            <p:cNvGrpSpPr>
              <a:grpSpLocks/>
            </p:cNvGrpSpPr>
            <p:nvPr/>
          </p:nvGrpSpPr>
          <p:grpSpPr bwMode="auto">
            <a:xfrm>
              <a:off x="576" y="2530"/>
              <a:ext cx="816" cy="1293"/>
              <a:chOff x="2961" y="906"/>
              <a:chExt cx="816" cy="1293"/>
            </a:xfrm>
          </p:grpSpPr>
          <p:sp>
            <p:nvSpPr>
              <p:cNvPr id="225" name="Freeform 37"/>
              <p:cNvSpPr>
                <a:spLocks/>
              </p:cNvSpPr>
              <p:nvPr/>
            </p:nvSpPr>
            <p:spPr bwMode="auto">
              <a:xfrm>
                <a:off x="2961" y="1122"/>
                <a:ext cx="816" cy="485"/>
              </a:xfrm>
              <a:custGeom>
                <a:avLst/>
                <a:gdLst>
                  <a:gd name="T0" fmla="*/ 0 w 637"/>
                  <a:gd name="T1" fmla="*/ 0 h 382"/>
                  <a:gd name="T2" fmla="*/ 39 w 637"/>
                  <a:gd name="T3" fmla="*/ 55 h 382"/>
                  <a:gd name="T4" fmla="*/ 50 w 637"/>
                  <a:gd name="T5" fmla="*/ 72 h 382"/>
                  <a:gd name="T6" fmla="*/ 56 w 637"/>
                  <a:gd name="T7" fmla="*/ 89 h 382"/>
                  <a:gd name="T8" fmla="*/ 84 w 637"/>
                  <a:gd name="T9" fmla="*/ 116 h 382"/>
                  <a:gd name="T10" fmla="*/ 156 w 637"/>
                  <a:gd name="T11" fmla="*/ 216 h 382"/>
                  <a:gd name="T12" fmla="*/ 272 w 637"/>
                  <a:gd name="T13" fmla="*/ 382 h 382"/>
                  <a:gd name="T14" fmla="*/ 344 w 637"/>
                  <a:gd name="T15" fmla="*/ 316 h 382"/>
                  <a:gd name="T16" fmla="*/ 405 w 637"/>
                  <a:gd name="T17" fmla="*/ 238 h 382"/>
                  <a:gd name="T18" fmla="*/ 477 w 637"/>
                  <a:gd name="T19" fmla="*/ 161 h 382"/>
                  <a:gd name="T20" fmla="*/ 504 w 637"/>
                  <a:gd name="T21" fmla="*/ 139 h 382"/>
                  <a:gd name="T22" fmla="*/ 527 w 637"/>
                  <a:gd name="T23" fmla="*/ 111 h 382"/>
                  <a:gd name="T24" fmla="*/ 599 w 637"/>
                  <a:gd name="T25" fmla="*/ 55 h 382"/>
                  <a:gd name="T26" fmla="*/ 637 w 637"/>
                  <a:gd name="T27" fmla="*/ 22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37" h="382">
                    <a:moveTo>
                      <a:pt x="0" y="0"/>
                    </a:moveTo>
                    <a:cubicBezTo>
                      <a:pt x="8" y="24"/>
                      <a:pt x="23" y="36"/>
                      <a:pt x="39" y="55"/>
                    </a:cubicBezTo>
                    <a:cubicBezTo>
                      <a:pt x="43" y="60"/>
                      <a:pt x="47" y="66"/>
                      <a:pt x="50" y="72"/>
                    </a:cubicBezTo>
                    <a:cubicBezTo>
                      <a:pt x="53" y="77"/>
                      <a:pt x="52" y="84"/>
                      <a:pt x="56" y="89"/>
                    </a:cubicBezTo>
                    <a:cubicBezTo>
                      <a:pt x="64" y="99"/>
                      <a:pt x="84" y="116"/>
                      <a:pt x="84" y="116"/>
                    </a:cubicBezTo>
                    <a:cubicBezTo>
                      <a:pt x="92" y="145"/>
                      <a:pt x="133" y="195"/>
                      <a:pt x="156" y="216"/>
                    </a:cubicBezTo>
                    <a:cubicBezTo>
                      <a:pt x="172" y="270"/>
                      <a:pt x="224" y="351"/>
                      <a:pt x="272" y="382"/>
                    </a:cubicBezTo>
                    <a:cubicBezTo>
                      <a:pt x="306" y="371"/>
                      <a:pt x="320" y="339"/>
                      <a:pt x="344" y="316"/>
                    </a:cubicBezTo>
                    <a:cubicBezTo>
                      <a:pt x="359" y="286"/>
                      <a:pt x="383" y="264"/>
                      <a:pt x="405" y="238"/>
                    </a:cubicBezTo>
                    <a:cubicBezTo>
                      <a:pt x="427" y="212"/>
                      <a:pt x="448" y="180"/>
                      <a:pt x="477" y="161"/>
                    </a:cubicBezTo>
                    <a:cubicBezTo>
                      <a:pt x="500" y="126"/>
                      <a:pt x="475" y="157"/>
                      <a:pt x="504" y="139"/>
                    </a:cubicBezTo>
                    <a:cubicBezTo>
                      <a:pt x="518" y="130"/>
                      <a:pt x="515" y="123"/>
                      <a:pt x="527" y="111"/>
                    </a:cubicBezTo>
                    <a:cubicBezTo>
                      <a:pt x="548" y="90"/>
                      <a:pt x="577" y="75"/>
                      <a:pt x="599" y="55"/>
                    </a:cubicBezTo>
                    <a:cubicBezTo>
                      <a:pt x="637" y="21"/>
                      <a:pt x="616" y="22"/>
                      <a:pt x="637" y="22"/>
                    </a:cubicBezTo>
                  </a:path>
                </a:pathLst>
              </a:custGeom>
              <a:noFill/>
              <a:ln w="3810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6" name="Freeform 38"/>
              <p:cNvSpPr>
                <a:spLocks/>
              </p:cNvSpPr>
              <p:nvPr/>
            </p:nvSpPr>
            <p:spPr bwMode="auto">
              <a:xfrm>
                <a:off x="3199" y="1628"/>
                <a:ext cx="149" cy="353"/>
              </a:xfrm>
              <a:custGeom>
                <a:avLst/>
                <a:gdLst>
                  <a:gd name="T0" fmla="*/ 100 w 117"/>
                  <a:gd name="T1" fmla="*/ 0 h 277"/>
                  <a:gd name="T2" fmla="*/ 61 w 117"/>
                  <a:gd name="T3" fmla="*/ 6 h 277"/>
                  <a:gd name="T4" fmla="*/ 33 w 117"/>
                  <a:gd name="T5" fmla="*/ 11 h 277"/>
                  <a:gd name="T6" fmla="*/ 72 w 117"/>
                  <a:gd name="T7" fmla="*/ 45 h 277"/>
                  <a:gd name="T8" fmla="*/ 117 w 117"/>
                  <a:gd name="T9" fmla="*/ 67 h 277"/>
                  <a:gd name="T10" fmla="*/ 28 w 117"/>
                  <a:gd name="T11" fmla="*/ 100 h 277"/>
                  <a:gd name="T12" fmla="*/ 83 w 117"/>
                  <a:gd name="T13" fmla="*/ 139 h 277"/>
                  <a:gd name="T14" fmla="*/ 28 w 117"/>
                  <a:gd name="T15" fmla="*/ 194 h 277"/>
                  <a:gd name="T16" fmla="*/ 61 w 117"/>
                  <a:gd name="T17" fmla="*/ 227 h 277"/>
                  <a:gd name="T18" fmla="*/ 72 w 117"/>
                  <a:gd name="T19" fmla="*/ 277 h 2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7" h="277">
                    <a:moveTo>
                      <a:pt x="100" y="0"/>
                    </a:moveTo>
                    <a:cubicBezTo>
                      <a:pt x="87" y="2"/>
                      <a:pt x="74" y="4"/>
                      <a:pt x="61" y="6"/>
                    </a:cubicBezTo>
                    <a:cubicBezTo>
                      <a:pt x="52" y="8"/>
                      <a:pt x="39" y="4"/>
                      <a:pt x="33" y="11"/>
                    </a:cubicBezTo>
                    <a:cubicBezTo>
                      <a:pt x="15" y="34"/>
                      <a:pt x="64" y="42"/>
                      <a:pt x="72" y="45"/>
                    </a:cubicBezTo>
                    <a:cubicBezTo>
                      <a:pt x="99" y="38"/>
                      <a:pt x="107" y="40"/>
                      <a:pt x="117" y="67"/>
                    </a:cubicBezTo>
                    <a:cubicBezTo>
                      <a:pt x="102" y="107"/>
                      <a:pt x="71" y="96"/>
                      <a:pt x="28" y="100"/>
                    </a:cubicBezTo>
                    <a:cubicBezTo>
                      <a:pt x="0" y="143"/>
                      <a:pt x="52" y="135"/>
                      <a:pt x="83" y="139"/>
                    </a:cubicBezTo>
                    <a:cubicBezTo>
                      <a:pt x="114" y="184"/>
                      <a:pt x="59" y="185"/>
                      <a:pt x="28" y="194"/>
                    </a:cubicBezTo>
                    <a:cubicBezTo>
                      <a:pt x="34" y="216"/>
                      <a:pt x="39" y="220"/>
                      <a:pt x="61" y="227"/>
                    </a:cubicBezTo>
                    <a:cubicBezTo>
                      <a:pt x="98" y="251"/>
                      <a:pt x="90" y="243"/>
                      <a:pt x="72" y="277"/>
                    </a:cubicBezTo>
                  </a:path>
                </a:pathLst>
              </a:custGeom>
              <a:noFill/>
              <a:ln w="38100" cap="flat" cmpd="sng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7" name="Text Box 39"/>
              <p:cNvSpPr txBox="1">
                <a:spLocks noChangeArrowheads="1"/>
              </p:cNvSpPr>
              <p:nvPr/>
            </p:nvSpPr>
            <p:spPr bwMode="auto">
              <a:xfrm>
                <a:off x="3223" y="1210"/>
                <a:ext cx="296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FF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D2EAEC"/>
                    </a:solidFill>
                    <a:effectLst/>
                    <a:uLnTx/>
                    <a:uFillTx/>
                    <a:latin typeface="Symbol" pitchFamily="18" charset="2"/>
                  </a:rPr>
                  <a:t>p</a:t>
                </a:r>
              </a:p>
            </p:txBody>
          </p:sp>
          <p:sp>
            <p:nvSpPr>
              <p:cNvPr id="228" name="Text Box 40"/>
              <p:cNvSpPr txBox="1">
                <a:spLocks noChangeArrowheads="1"/>
              </p:cNvSpPr>
              <p:nvPr/>
            </p:nvSpPr>
            <p:spPr bwMode="auto">
              <a:xfrm>
                <a:off x="3024" y="1987"/>
                <a:ext cx="605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FF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omic Sans MS" pitchFamily="66" charset="0"/>
                  </a:rPr>
                  <a:t>Had VP</a:t>
                </a:r>
              </a:p>
            </p:txBody>
          </p:sp>
          <p:sp>
            <p:nvSpPr>
              <p:cNvPr id="229" name="Text Box 41"/>
              <p:cNvSpPr txBox="1">
                <a:spLocks noChangeArrowheads="1"/>
              </p:cNvSpPr>
              <p:nvPr/>
            </p:nvSpPr>
            <p:spPr bwMode="auto">
              <a:xfrm>
                <a:off x="3242" y="906"/>
                <a:ext cx="297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FF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D2EAEC"/>
                    </a:solidFill>
                    <a:effectLst/>
                    <a:uLnTx/>
                    <a:uFillTx/>
                    <a:latin typeface="Symbol" pitchFamily="18" charset="2"/>
                  </a:rPr>
                  <a:t>p</a:t>
                </a:r>
              </a:p>
            </p:txBody>
          </p:sp>
          <p:sp>
            <p:nvSpPr>
              <p:cNvPr id="230" name="Freeform 42"/>
              <p:cNvSpPr>
                <a:spLocks/>
              </p:cNvSpPr>
              <p:nvPr/>
            </p:nvSpPr>
            <p:spPr bwMode="auto">
              <a:xfrm>
                <a:off x="3114" y="1216"/>
                <a:ext cx="176" cy="129"/>
              </a:xfrm>
              <a:custGeom>
                <a:avLst/>
                <a:gdLst>
                  <a:gd name="T0" fmla="*/ 10 w 192"/>
                  <a:gd name="T1" fmla="*/ 134 h 134"/>
                  <a:gd name="T2" fmla="*/ 32 w 192"/>
                  <a:gd name="T3" fmla="*/ 89 h 134"/>
                  <a:gd name="T4" fmla="*/ 71 w 192"/>
                  <a:gd name="T5" fmla="*/ 128 h 134"/>
                  <a:gd name="T6" fmla="*/ 59 w 192"/>
                  <a:gd name="T7" fmla="*/ 78 h 134"/>
                  <a:gd name="T8" fmla="*/ 65 w 192"/>
                  <a:gd name="T9" fmla="*/ 56 h 134"/>
                  <a:gd name="T10" fmla="*/ 131 w 192"/>
                  <a:gd name="T11" fmla="*/ 101 h 134"/>
                  <a:gd name="T12" fmla="*/ 154 w 192"/>
                  <a:gd name="T13" fmla="*/ 1 h 134"/>
                  <a:gd name="T14" fmla="*/ 187 w 192"/>
                  <a:gd name="T15" fmla="*/ 6 h 134"/>
                  <a:gd name="T16" fmla="*/ 192 w 192"/>
                  <a:gd name="T17" fmla="*/ 23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2" h="134">
                    <a:moveTo>
                      <a:pt x="10" y="134"/>
                    </a:moveTo>
                    <a:cubicBezTo>
                      <a:pt x="0" y="106"/>
                      <a:pt x="3" y="97"/>
                      <a:pt x="32" y="89"/>
                    </a:cubicBezTo>
                    <a:cubicBezTo>
                      <a:pt x="46" y="104"/>
                      <a:pt x="53" y="117"/>
                      <a:pt x="71" y="128"/>
                    </a:cubicBezTo>
                    <a:cubicBezTo>
                      <a:pt x="78" y="106"/>
                      <a:pt x="66" y="99"/>
                      <a:pt x="59" y="78"/>
                    </a:cubicBezTo>
                    <a:cubicBezTo>
                      <a:pt x="61" y="71"/>
                      <a:pt x="61" y="62"/>
                      <a:pt x="65" y="56"/>
                    </a:cubicBezTo>
                    <a:cubicBezTo>
                      <a:pt x="89" y="21"/>
                      <a:pt x="97" y="88"/>
                      <a:pt x="131" y="101"/>
                    </a:cubicBezTo>
                    <a:cubicBezTo>
                      <a:pt x="143" y="67"/>
                      <a:pt x="133" y="32"/>
                      <a:pt x="154" y="1"/>
                    </a:cubicBezTo>
                    <a:cubicBezTo>
                      <a:pt x="165" y="3"/>
                      <a:pt x="177" y="0"/>
                      <a:pt x="187" y="6"/>
                    </a:cubicBezTo>
                    <a:cubicBezTo>
                      <a:pt x="192" y="9"/>
                      <a:pt x="192" y="23"/>
                      <a:pt x="192" y="23"/>
                    </a:cubicBezTo>
                  </a:path>
                </a:pathLst>
              </a:custGeom>
              <a:noFill/>
              <a:ln w="25400" cap="flat" cmpd="sng">
                <a:solidFill>
                  <a:srgbClr val="D2EAE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1" name="Freeform 43"/>
              <p:cNvSpPr>
                <a:spLocks/>
              </p:cNvSpPr>
              <p:nvPr/>
            </p:nvSpPr>
            <p:spPr bwMode="auto">
              <a:xfrm flipH="1">
                <a:off x="3354" y="1188"/>
                <a:ext cx="225" cy="141"/>
              </a:xfrm>
              <a:custGeom>
                <a:avLst/>
                <a:gdLst>
                  <a:gd name="T0" fmla="*/ 10 w 192"/>
                  <a:gd name="T1" fmla="*/ 134 h 134"/>
                  <a:gd name="T2" fmla="*/ 32 w 192"/>
                  <a:gd name="T3" fmla="*/ 89 h 134"/>
                  <a:gd name="T4" fmla="*/ 71 w 192"/>
                  <a:gd name="T5" fmla="*/ 128 h 134"/>
                  <a:gd name="T6" fmla="*/ 59 w 192"/>
                  <a:gd name="T7" fmla="*/ 78 h 134"/>
                  <a:gd name="T8" fmla="*/ 65 w 192"/>
                  <a:gd name="T9" fmla="*/ 56 h 134"/>
                  <a:gd name="T10" fmla="*/ 131 w 192"/>
                  <a:gd name="T11" fmla="*/ 101 h 134"/>
                  <a:gd name="T12" fmla="*/ 154 w 192"/>
                  <a:gd name="T13" fmla="*/ 1 h 134"/>
                  <a:gd name="T14" fmla="*/ 187 w 192"/>
                  <a:gd name="T15" fmla="*/ 6 h 134"/>
                  <a:gd name="T16" fmla="*/ 192 w 192"/>
                  <a:gd name="T17" fmla="*/ 23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2" h="134">
                    <a:moveTo>
                      <a:pt x="10" y="134"/>
                    </a:moveTo>
                    <a:cubicBezTo>
                      <a:pt x="0" y="106"/>
                      <a:pt x="3" y="97"/>
                      <a:pt x="32" y="89"/>
                    </a:cubicBezTo>
                    <a:cubicBezTo>
                      <a:pt x="46" y="104"/>
                      <a:pt x="53" y="117"/>
                      <a:pt x="71" y="128"/>
                    </a:cubicBezTo>
                    <a:cubicBezTo>
                      <a:pt x="78" y="106"/>
                      <a:pt x="66" y="99"/>
                      <a:pt x="59" y="78"/>
                    </a:cubicBezTo>
                    <a:cubicBezTo>
                      <a:pt x="61" y="71"/>
                      <a:pt x="61" y="62"/>
                      <a:pt x="65" y="56"/>
                    </a:cubicBezTo>
                    <a:cubicBezTo>
                      <a:pt x="89" y="21"/>
                      <a:pt x="97" y="88"/>
                      <a:pt x="131" y="101"/>
                    </a:cubicBezTo>
                    <a:cubicBezTo>
                      <a:pt x="143" y="67"/>
                      <a:pt x="133" y="32"/>
                      <a:pt x="154" y="1"/>
                    </a:cubicBezTo>
                    <a:cubicBezTo>
                      <a:pt x="165" y="3"/>
                      <a:pt x="177" y="0"/>
                      <a:pt x="187" y="6"/>
                    </a:cubicBezTo>
                    <a:cubicBezTo>
                      <a:pt x="192" y="9"/>
                      <a:pt x="192" y="23"/>
                      <a:pt x="192" y="23"/>
                    </a:cubicBezTo>
                  </a:path>
                </a:pathLst>
              </a:custGeom>
              <a:noFill/>
              <a:ln w="25400" cap="flat" cmpd="sng">
                <a:solidFill>
                  <a:srgbClr val="D2EAE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2" name="Oval 44"/>
              <p:cNvSpPr>
                <a:spLocks noChangeArrowheads="1"/>
              </p:cNvSpPr>
              <p:nvPr/>
            </p:nvSpPr>
            <p:spPr bwMode="auto">
              <a:xfrm>
                <a:off x="3246" y="1109"/>
                <a:ext cx="184" cy="184"/>
              </a:xfrm>
              <a:prstGeom prst="ellipse">
                <a:avLst/>
              </a:prstGeom>
              <a:solidFill>
                <a:srgbClr val="BBE0E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D2EAEC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233" name="Text Box 56"/>
          <p:cNvSpPr txBox="1">
            <a:spLocks noChangeArrowheads="1"/>
          </p:cNvSpPr>
          <p:nvPr/>
        </p:nvSpPr>
        <p:spPr bwMode="auto">
          <a:xfrm>
            <a:off x="726152" y="3429000"/>
            <a:ext cx="3617248" cy="61555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Known well beyond current experimental</a:t>
            </a:r>
            <a:r>
              <a:rPr kumimoji="0" lang="en-US" sz="2000" b="0" i="0" u="none" strike="noStrike" kern="0" cap="none" spc="0" normalizeH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 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precision</a:t>
            </a:r>
          </a:p>
        </p:txBody>
      </p:sp>
      <p:sp>
        <p:nvSpPr>
          <p:cNvPr id="234" name="Text Box 57"/>
          <p:cNvSpPr txBox="1">
            <a:spLocks noChangeArrowheads="1"/>
          </p:cNvSpPr>
          <p:nvPr/>
        </p:nvSpPr>
        <p:spPr bwMode="auto">
          <a:xfrm>
            <a:off x="4764752" y="3429000"/>
            <a:ext cx="3886200" cy="61555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lIns="0" tIns="0" rIns="0" bIns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Known slightly better than current</a:t>
            </a:r>
            <a:r>
              <a:rPr kumimoji="0" lang="en-US" sz="2000" b="0" i="0" u="none" strike="noStrike" kern="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experimental 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precision –</a:t>
            </a:r>
            <a:r>
              <a:rPr kumimoji="0" lang="en-US" sz="2000" b="0" i="0" u="none" strike="noStrike" kern="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needs work</a:t>
            </a:r>
          </a:p>
        </p:txBody>
      </p:sp>
      <p:sp>
        <p:nvSpPr>
          <p:cNvPr id="51" name="Rectangle 50"/>
          <p:cNvSpPr/>
          <p:nvPr/>
        </p:nvSpPr>
        <p:spPr>
          <a:xfrm>
            <a:off x="685800" y="5419737"/>
            <a:ext cx="5724644" cy="9048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</a:pPr>
            <a:r>
              <a:rPr lang="de-DE" sz="2400">
                <a:sym typeface="Symbol"/>
              </a:rPr>
              <a:t>Enhanced sensitivity (m</a:t>
            </a:r>
            <a:r>
              <a:rPr lang="de-DE" sz="2400" baseline="-25000">
                <a:latin typeface="Symbol" charset="2"/>
                <a:cs typeface="Symbol" charset="2"/>
                <a:sym typeface="Symbol"/>
              </a:rPr>
              <a:t>m</a:t>
            </a:r>
            <a:r>
              <a:rPr lang="de-DE" sz="2400">
                <a:sym typeface="Symbol"/>
              </a:rPr>
              <a:t> / m</a:t>
            </a:r>
            <a:r>
              <a:rPr lang="de-DE" sz="2400" baseline="-25000">
                <a:sym typeface="Symbol"/>
              </a:rPr>
              <a:t>e</a:t>
            </a:r>
            <a:r>
              <a:rPr lang="de-DE" sz="2400">
                <a:sym typeface="Symbol"/>
              </a:rPr>
              <a:t>)</a:t>
            </a:r>
            <a:r>
              <a:rPr lang="de-DE" sz="2400" baseline="30000">
                <a:sym typeface="Symbol"/>
              </a:rPr>
              <a:t>2</a:t>
            </a:r>
            <a:r>
              <a:rPr lang="de-DE" sz="2400">
                <a:sym typeface="Symbol"/>
              </a:rPr>
              <a:t>  43,000 !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</a:pPr>
            <a:r>
              <a:rPr lang="de-DE" sz="2400">
                <a:sym typeface="Symbol"/>
              </a:rPr>
              <a:t>Muon lives long enough (2.2 </a:t>
            </a:r>
            <a:r>
              <a:rPr lang="de-DE" sz="2400">
                <a:latin typeface="Symbol" charset="2"/>
                <a:cs typeface="Symbol" charset="2"/>
                <a:sym typeface="Symbol"/>
              </a:rPr>
              <a:t>m</a:t>
            </a:r>
            <a:r>
              <a:rPr lang="de-DE" sz="2400">
                <a:sym typeface="Symbol"/>
              </a:rPr>
              <a:t>s) !</a:t>
            </a:r>
          </a:p>
        </p:txBody>
      </p:sp>
    </p:spTree>
    <p:extLst>
      <p:ext uri="{BB962C8B-B14F-4D97-AF65-F5344CB8AC3E}">
        <p14:creationId xmlns:p14="http://schemas.microsoft.com/office/powerpoint/2010/main" val="2244742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Improvements for measuring the B field in E989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Muon g-2 at Fermilab, 46th Fermilab Users Meeting, June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04800" y="838200"/>
            <a:ext cx="8534400" cy="1893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lvl="1" indent="-342900" eaLnBrk="1" hangingPunct="1">
              <a:buClr>
                <a:srgbClr val="1F497D"/>
              </a:buClr>
              <a:buFont typeface="Wingdings" charset="2"/>
              <a:buChar char="§"/>
            </a:pPr>
            <a:r>
              <a:rPr lang="en-US" sz="2400">
                <a:solidFill>
                  <a:srgbClr val="0000FF"/>
                </a:solidFill>
              </a:rPr>
              <a:t>Refurbish</a:t>
            </a:r>
            <a:r>
              <a:rPr lang="en-US" sz="2400"/>
              <a:t> most of the existing NMR probes and equipment</a:t>
            </a:r>
          </a:p>
          <a:p>
            <a:pPr marL="342900" lvl="1" indent="-342900" eaLnBrk="1" hangingPunct="1">
              <a:buClr>
                <a:srgbClr val="1F497D"/>
              </a:buClr>
              <a:buFont typeface="Wingdings" charset="2"/>
              <a:buChar char="§"/>
            </a:pPr>
            <a:r>
              <a:rPr lang="en-US" sz="2400"/>
              <a:t>Add full </a:t>
            </a:r>
            <a:r>
              <a:rPr lang="en-US" sz="2400">
                <a:solidFill>
                  <a:srgbClr val="0000FF"/>
                </a:solidFill>
              </a:rPr>
              <a:t>waveform digitization</a:t>
            </a:r>
            <a:r>
              <a:rPr lang="en-US" sz="2400"/>
              <a:t> of NMR signal</a:t>
            </a:r>
          </a:p>
          <a:p>
            <a:pPr marL="342900" lvl="1" indent="-342900" eaLnBrk="1" hangingPunct="1">
              <a:buClr>
                <a:srgbClr val="1F497D"/>
              </a:buClr>
              <a:buFont typeface="Wingdings" charset="2"/>
              <a:buChar char="§"/>
            </a:pPr>
            <a:r>
              <a:rPr lang="en-US" sz="2400"/>
              <a:t>Improve homogeneity of field with </a:t>
            </a:r>
            <a:r>
              <a:rPr lang="en-US" sz="2400">
                <a:solidFill>
                  <a:srgbClr val="0000FF"/>
                </a:solidFill>
              </a:rPr>
              <a:t>passive and active shims</a:t>
            </a:r>
          </a:p>
          <a:p>
            <a:pPr marL="342900" lvl="1" indent="-342900" eaLnBrk="1" hangingPunct="1">
              <a:buClr>
                <a:srgbClr val="1F497D"/>
              </a:buClr>
              <a:buFont typeface="Wingdings" charset="2"/>
              <a:buChar char="§"/>
            </a:pPr>
            <a:r>
              <a:rPr lang="en-US" sz="2400">
                <a:solidFill>
                  <a:srgbClr val="0000FF"/>
                </a:solidFill>
              </a:rPr>
              <a:t>Better temperature control</a:t>
            </a:r>
            <a:r>
              <a:rPr lang="en-US" sz="2400"/>
              <a:t> in new building</a:t>
            </a:r>
          </a:p>
          <a:p>
            <a:pPr marL="342900" lvl="1" indent="-342900" eaLnBrk="1" hangingPunct="1">
              <a:buClr>
                <a:srgbClr val="1F497D"/>
              </a:buClr>
              <a:buFont typeface="Wingdings" charset="2"/>
              <a:buChar char="§"/>
            </a:pPr>
            <a:r>
              <a:rPr lang="en-US" sz="2400"/>
              <a:t>Careful studies of systematic uncertainties with </a:t>
            </a:r>
            <a:r>
              <a:rPr lang="en-US" sz="2400">
                <a:solidFill>
                  <a:srgbClr val="0000FF"/>
                </a:solidFill>
              </a:rPr>
              <a:t>homogeneous and stable solenoid test magnet</a:t>
            </a:r>
            <a:r>
              <a:rPr lang="en-US" sz="2400"/>
              <a:t> shipped to FNAL</a:t>
            </a:r>
          </a:p>
        </p:txBody>
      </p:sp>
      <p:pic>
        <p:nvPicPr>
          <p:cNvPr id="7" name="Picture 6" descr="SolenoidSchematic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474112"/>
            <a:ext cx="4407662" cy="2926688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581400"/>
            <a:ext cx="3810000" cy="27262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0069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Outlook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Muon g-2 at Fermilab, 46th Fermilab Users Meeting, June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" t="11117" r="971" b="-65"/>
          <a:stretch/>
        </p:blipFill>
        <p:spPr bwMode="auto">
          <a:xfrm rot="154362">
            <a:off x="2465293" y="1172378"/>
            <a:ext cx="6661328" cy="431909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TruckModel.png"/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9" t="5129" r="9002" b="27702"/>
          <a:stretch/>
        </p:blipFill>
        <p:spPr>
          <a:xfrm>
            <a:off x="3371676" y="1446851"/>
            <a:ext cx="4663440" cy="19205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pbf2_sipm_glamour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635" y="2793468"/>
            <a:ext cx="1298663" cy="1015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t="4431" r="8236"/>
          <a:stretch/>
        </p:blipFill>
        <p:spPr>
          <a:xfrm>
            <a:off x="7293451" y="2705536"/>
            <a:ext cx="1209025" cy="1271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219200" y="1295400"/>
            <a:ext cx="2057400" cy="533399"/>
          </a:xfrm>
        </p:spPr>
        <p:txBody>
          <a:bodyPr/>
          <a:lstStyle/>
          <a:p>
            <a:r>
              <a:rPr lang="en-US" sz="2400"/>
              <a:t>Motivation</a:t>
            </a:r>
          </a:p>
          <a:p>
            <a:endParaRPr lang="en-US" sz="240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609600" y="3505201"/>
            <a:ext cx="2286000" cy="53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/>
              <a:t>Muon g-2 </a:t>
            </a:r>
            <a:br>
              <a:rPr lang="en-US" sz="2400"/>
            </a:br>
            <a:r>
              <a:rPr lang="en-US" sz="2400"/>
              <a:t>at Fermilab</a:t>
            </a:r>
          </a:p>
          <a:p>
            <a:pPr algn="r"/>
            <a:endParaRPr lang="en-US" sz="240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752600" y="4648200"/>
            <a:ext cx="1752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/>
              <a:t>Closing remarks</a:t>
            </a:r>
          </a:p>
          <a:p>
            <a:endParaRPr lang="en-US" sz="240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381000" y="2133600"/>
            <a:ext cx="2209800" cy="53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/>
              <a:t>Experimental technique</a:t>
            </a:r>
          </a:p>
        </p:txBody>
      </p:sp>
    </p:spTree>
    <p:extLst>
      <p:ext uri="{BB962C8B-B14F-4D97-AF65-F5344CB8AC3E}">
        <p14:creationId xmlns:p14="http://schemas.microsoft.com/office/powerpoint/2010/main" val="2150079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7849" r="18451" b="56536"/>
          <a:stretch/>
        </p:blipFill>
        <p:spPr>
          <a:xfrm>
            <a:off x="2895600" y="914400"/>
            <a:ext cx="6172200" cy="3047606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99" name="Picture 98"/>
          <p:cNvPicPr>
            <a:picLocks noChangeAspect="1"/>
          </p:cNvPicPr>
          <p:nvPr/>
        </p:nvPicPr>
        <p:blipFill rotWithShape="1">
          <a:blip r:embed="rId2"/>
          <a:srcRect t="14830" r="71815" b="57036"/>
          <a:stretch/>
        </p:blipFill>
        <p:spPr>
          <a:xfrm>
            <a:off x="152400" y="3151981"/>
            <a:ext cx="6248400" cy="3096419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grpSp>
        <p:nvGrpSpPr>
          <p:cNvPr id="158" name="Group 157"/>
          <p:cNvGrpSpPr/>
          <p:nvPr/>
        </p:nvGrpSpPr>
        <p:grpSpPr>
          <a:xfrm>
            <a:off x="3886200" y="3962400"/>
            <a:ext cx="299963" cy="513240"/>
            <a:chOff x="5638800" y="1467960"/>
            <a:chExt cx="299963" cy="513240"/>
          </a:xfrm>
        </p:grpSpPr>
        <p:cxnSp>
          <p:nvCxnSpPr>
            <p:cNvPr id="159" name="Straight Connector 158"/>
            <p:cNvCxnSpPr/>
            <p:nvPr/>
          </p:nvCxnSpPr>
          <p:spPr bwMode="auto">
            <a:xfrm flipV="1">
              <a:off x="5638800" y="1524000"/>
              <a:ext cx="228600" cy="457200"/>
            </a:xfrm>
            <a:prstGeom prst="line">
              <a:avLst/>
            </a:prstGeom>
            <a:noFill/>
            <a:ln w="476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>
                <a:rot lat="0" lon="0" rev="10560000"/>
              </a:lightRig>
            </a:scene3d>
            <a:sp3d prstMaterial="metal">
              <a:bevelT/>
              <a:bevelB w="25400"/>
            </a:sp3d>
          </p:spPr>
        </p:cxnSp>
        <p:sp>
          <p:nvSpPr>
            <p:cNvPr id="160" name="Oval 159"/>
            <p:cNvSpPr>
              <a:spLocks noChangeAspect="1"/>
            </p:cNvSpPr>
            <p:nvPr/>
          </p:nvSpPr>
          <p:spPr bwMode="auto">
            <a:xfrm>
              <a:off x="5735563" y="1467960"/>
              <a:ext cx="203200" cy="203200"/>
            </a:xfrm>
            <a:prstGeom prst="ellipse">
              <a:avLst/>
            </a:prstGeom>
            <a:solidFill>
              <a:srgbClr val="008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soft" dir="t">
                <a:rot lat="0" lon="0" rev="3600000"/>
              </a:lightRig>
            </a:scene3d>
            <a:sp3d>
              <a:bevelT w="177800" h="107950"/>
              <a:bevelB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solidFill>
                  <a:srgbClr val="A22B38"/>
                </a:solidFill>
                <a:effectLst/>
                <a:latin typeface="Calibri" pitchFamily="34" charset="0"/>
              </a:endParaRPr>
            </a:p>
          </p:txBody>
        </p:sp>
      </p:grpSp>
      <p:grpSp>
        <p:nvGrpSpPr>
          <p:cNvPr id="142" name="Group 141"/>
          <p:cNvGrpSpPr/>
          <p:nvPr/>
        </p:nvGrpSpPr>
        <p:grpSpPr>
          <a:xfrm>
            <a:off x="3962400" y="2362200"/>
            <a:ext cx="299963" cy="513240"/>
            <a:chOff x="5638800" y="1467960"/>
            <a:chExt cx="299963" cy="513240"/>
          </a:xfrm>
        </p:grpSpPr>
        <p:cxnSp>
          <p:nvCxnSpPr>
            <p:cNvPr id="143" name="Straight Connector 142"/>
            <p:cNvCxnSpPr/>
            <p:nvPr/>
          </p:nvCxnSpPr>
          <p:spPr bwMode="auto">
            <a:xfrm flipV="1">
              <a:off x="5638800" y="1524000"/>
              <a:ext cx="228600" cy="457200"/>
            </a:xfrm>
            <a:prstGeom prst="line">
              <a:avLst/>
            </a:prstGeom>
            <a:noFill/>
            <a:ln w="476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>
                <a:rot lat="0" lon="0" rev="10560000"/>
              </a:lightRig>
            </a:scene3d>
            <a:sp3d prstMaterial="metal">
              <a:bevelT/>
              <a:bevelB w="25400"/>
            </a:sp3d>
          </p:spPr>
        </p:cxnSp>
        <p:sp>
          <p:nvSpPr>
            <p:cNvPr id="144" name="Oval 143"/>
            <p:cNvSpPr>
              <a:spLocks noChangeAspect="1"/>
            </p:cNvSpPr>
            <p:nvPr/>
          </p:nvSpPr>
          <p:spPr bwMode="auto">
            <a:xfrm>
              <a:off x="5735563" y="1467960"/>
              <a:ext cx="203200" cy="203200"/>
            </a:xfrm>
            <a:prstGeom prst="ellipse">
              <a:avLst/>
            </a:prstGeom>
            <a:solidFill>
              <a:srgbClr val="FF8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soft" dir="t">
                <a:rot lat="0" lon="0" rev="3600000"/>
              </a:lightRig>
            </a:scene3d>
            <a:sp3d>
              <a:bevelT w="177800" h="107950"/>
              <a:bevelB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solidFill>
                  <a:srgbClr val="A22B38"/>
                </a:solidFill>
                <a:effectLst/>
                <a:latin typeface="Calibri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E989 collaboration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Muon g-2 at Fermilab, 46th Fermilab Users Meeting, June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32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52400" y="914400"/>
            <a:ext cx="299963" cy="513240"/>
            <a:chOff x="5638800" y="1467960"/>
            <a:chExt cx="299963" cy="513240"/>
          </a:xfrm>
        </p:grpSpPr>
        <p:cxnSp>
          <p:nvCxnSpPr>
            <p:cNvPr id="7" name="Straight Connector 6"/>
            <p:cNvCxnSpPr/>
            <p:nvPr/>
          </p:nvCxnSpPr>
          <p:spPr bwMode="auto">
            <a:xfrm flipV="1">
              <a:off x="5638800" y="1524000"/>
              <a:ext cx="228600" cy="457200"/>
            </a:xfrm>
            <a:prstGeom prst="line">
              <a:avLst/>
            </a:prstGeom>
            <a:noFill/>
            <a:ln w="476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>
                <a:rot lat="0" lon="0" rev="10560000"/>
              </a:lightRig>
            </a:scene3d>
            <a:sp3d prstMaterial="metal">
              <a:bevelT/>
              <a:bevelB w="25400"/>
            </a:sp3d>
          </p:spPr>
        </p:cxnSp>
        <p:sp>
          <p:nvSpPr>
            <p:cNvPr id="9" name="Oval 8"/>
            <p:cNvSpPr>
              <a:spLocks noChangeAspect="1"/>
            </p:cNvSpPr>
            <p:nvPr/>
          </p:nvSpPr>
          <p:spPr bwMode="auto">
            <a:xfrm>
              <a:off x="5735563" y="1467960"/>
              <a:ext cx="203200" cy="203200"/>
            </a:xfrm>
            <a:prstGeom prst="ellipse">
              <a:avLst/>
            </a:prstGeom>
            <a:solidFill>
              <a:srgbClr val="FF8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soft" dir="t">
                <a:rot lat="0" lon="0" rev="3600000"/>
              </a:lightRig>
            </a:scene3d>
            <a:sp3d>
              <a:bevelT w="177800" h="107950"/>
              <a:bevelB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solidFill>
                  <a:srgbClr val="A22B38"/>
                </a:solidFill>
                <a:effectLst/>
                <a:latin typeface="Calibri" pitchFamily="34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157237" y="2534760"/>
            <a:ext cx="299963" cy="513240"/>
            <a:chOff x="5638800" y="1467960"/>
            <a:chExt cx="299963" cy="513240"/>
          </a:xfrm>
        </p:grpSpPr>
        <p:cxnSp>
          <p:nvCxnSpPr>
            <p:cNvPr id="52" name="Straight Connector 51"/>
            <p:cNvCxnSpPr/>
            <p:nvPr/>
          </p:nvCxnSpPr>
          <p:spPr bwMode="auto">
            <a:xfrm flipV="1">
              <a:off x="5638800" y="1524000"/>
              <a:ext cx="228600" cy="457200"/>
            </a:xfrm>
            <a:prstGeom prst="line">
              <a:avLst/>
            </a:prstGeom>
            <a:noFill/>
            <a:ln w="476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>
                <a:rot lat="0" lon="0" rev="10560000"/>
              </a:lightRig>
            </a:scene3d>
            <a:sp3d prstMaterial="metal">
              <a:bevelT/>
              <a:bevelB w="25400"/>
            </a:sp3d>
          </p:spPr>
        </p:cxnSp>
        <p:sp>
          <p:nvSpPr>
            <p:cNvPr id="53" name="Oval 52"/>
            <p:cNvSpPr>
              <a:spLocks noChangeAspect="1"/>
            </p:cNvSpPr>
            <p:nvPr/>
          </p:nvSpPr>
          <p:spPr bwMode="auto">
            <a:xfrm>
              <a:off x="5735563" y="1467960"/>
              <a:ext cx="203200" cy="203200"/>
            </a:xfrm>
            <a:prstGeom prst="ellipse">
              <a:avLst/>
            </a:prstGeom>
            <a:solidFill>
              <a:srgbClr val="6600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soft" dir="t">
                <a:rot lat="0" lon="0" rev="3600000"/>
              </a:lightRig>
            </a:scene3d>
            <a:sp3d>
              <a:bevelT w="177800" h="107950"/>
              <a:bevelB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solidFill>
                  <a:srgbClr val="A22B38"/>
                </a:solidFill>
                <a:effectLst/>
                <a:latin typeface="Calibri" pitchFamily="34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6435700" y="1676400"/>
            <a:ext cx="299963" cy="513240"/>
            <a:chOff x="5638800" y="1467960"/>
            <a:chExt cx="299963" cy="513240"/>
          </a:xfrm>
        </p:grpSpPr>
        <p:cxnSp>
          <p:nvCxnSpPr>
            <p:cNvPr id="61" name="Straight Connector 60"/>
            <p:cNvCxnSpPr/>
            <p:nvPr/>
          </p:nvCxnSpPr>
          <p:spPr bwMode="auto">
            <a:xfrm flipV="1">
              <a:off x="5638800" y="1524000"/>
              <a:ext cx="228600" cy="457200"/>
            </a:xfrm>
            <a:prstGeom prst="line">
              <a:avLst/>
            </a:prstGeom>
            <a:noFill/>
            <a:ln w="476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>
                <a:rot lat="0" lon="0" rev="10560000"/>
              </a:lightRig>
            </a:scene3d>
            <a:sp3d prstMaterial="metal">
              <a:bevelT/>
              <a:bevelB w="25400"/>
            </a:sp3d>
          </p:spPr>
        </p:cxnSp>
        <p:sp>
          <p:nvSpPr>
            <p:cNvPr id="62" name="Oval 61"/>
            <p:cNvSpPr>
              <a:spLocks noChangeAspect="1"/>
            </p:cNvSpPr>
            <p:nvPr/>
          </p:nvSpPr>
          <p:spPr bwMode="auto">
            <a:xfrm>
              <a:off x="5735563" y="1467960"/>
              <a:ext cx="203200" cy="203200"/>
            </a:xfrm>
            <a:prstGeom prst="ellipse">
              <a:avLst/>
            </a:prstGeom>
            <a:solidFill>
              <a:srgbClr val="FF8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soft" dir="t">
                <a:rot lat="0" lon="0" rev="3600000"/>
              </a:lightRig>
            </a:scene3d>
            <a:sp3d>
              <a:bevelT w="177800" h="107950"/>
              <a:bevelB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solidFill>
                  <a:srgbClr val="A22B38"/>
                </a:solidFill>
                <a:effectLst/>
                <a:latin typeface="Calibri" pitchFamily="34" charset="0"/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152400" y="1905000"/>
            <a:ext cx="299963" cy="513240"/>
            <a:chOff x="5638800" y="1467960"/>
            <a:chExt cx="299963" cy="513240"/>
          </a:xfrm>
        </p:grpSpPr>
        <p:cxnSp>
          <p:nvCxnSpPr>
            <p:cNvPr id="76" name="Straight Connector 75"/>
            <p:cNvCxnSpPr/>
            <p:nvPr/>
          </p:nvCxnSpPr>
          <p:spPr bwMode="auto">
            <a:xfrm flipV="1">
              <a:off x="5638800" y="1524000"/>
              <a:ext cx="228600" cy="457200"/>
            </a:xfrm>
            <a:prstGeom prst="line">
              <a:avLst/>
            </a:prstGeom>
            <a:noFill/>
            <a:ln w="476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>
                <a:rot lat="0" lon="0" rev="10560000"/>
              </a:lightRig>
            </a:scene3d>
            <a:sp3d prstMaterial="metal">
              <a:bevelT/>
              <a:bevelB w="25400"/>
            </a:sp3d>
          </p:spPr>
        </p:cxnSp>
        <p:sp>
          <p:nvSpPr>
            <p:cNvPr id="77" name="Oval 76"/>
            <p:cNvSpPr>
              <a:spLocks noChangeAspect="1"/>
            </p:cNvSpPr>
            <p:nvPr/>
          </p:nvSpPr>
          <p:spPr bwMode="auto">
            <a:xfrm>
              <a:off x="5735563" y="1467960"/>
              <a:ext cx="203200" cy="203200"/>
            </a:xfrm>
            <a:prstGeom prst="ellipse">
              <a:avLst/>
            </a:prstGeom>
            <a:solidFill>
              <a:srgbClr val="008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soft" dir="t">
                <a:rot lat="0" lon="0" rev="3600000"/>
              </a:lightRig>
            </a:scene3d>
            <a:sp3d>
              <a:bevelT w="177800" h="107950"/>
              <a:bevelB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solidFill>
                  <a:srgbClr val="A22B38"/>
                </a:solidFill>
                <a:effectLst/>
                <a:latin typeface="Calibri" pitchFamily="34" charset="0"/>
              </a:endParaRP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3822851" y="4038600"/>
            <a:ext cx="299963" cy="513240"/>
            <a:chOff x="5638800" y="1467960"/>
            <a:chExt cx="299963" cy="513240"/>
          </a:xfrm>
        </p:grpSpPr>
        <p:cxnSp>
          <p:nvCxnSpPr>
            <p:cNvPr id="101" name="Straight Connector 100"/>
            <p:cNvCxnSpPr/>
            <p:nvPr/>
          </p:nvCxnSpPr>
          <p:spPr bwMode="auto">
            <a:xfrm flipV="1">
              <a:off x="5638800" y="1524000"/>
              <a:ext cx="228600" cy="457200"/>
            </a:xfrm>
            <a:prstGeom prst="line">
              <a:avLst/>
            </a:prstGeom>
            <a:noFill/>
            <a:ln w="476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>
                <a:rot lat="0" lon="0" rev="10560000"/>
              </a:lightRig>
            </a:scene3d>
            <a:sp3d prstMaterial="metal">
              <a:bevelT/>
              <a:bevelB w="25400"/>
            </a:sp3d>
          </p:spPr>
        </p:cxnSp>
        <p:sp>
          <p:nvSpPr>
            <p:cNvPr id="102" name="Oval 101"/>
            <p:cNvSpPr>
              <a:spLocks noChangeAspect="1"/>
            </p:cNvSpPr>
            <p:nvPr/>
          </p:nvSpPr>
          <p:spPr bwMode="auto">
            <a:xfrm>
              <a:off x="5735563" y="1467960"/>
              <a:ext cx="203200" cy="203200"/>
            </a:xfrm>
            <a:prstGeom prst="ellipse">
              <a:avLst/>
            </a:prstGeom>
            <a:solidFill>
              <a:srgbClr val="6600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soft" dir="t">
                <a:rot lat="0" lon="0" rev="3600000"/>
              </a:lightRig>
            </a:scene3d>
            <a:sp3d>
              <a:bevelT w="177800" h="107950"/>
              <a:bevelB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solidFill>
                  <a:srgbClr val="A22B38"/>
                </a:solidFill>
                <a:effectLst/>
                <a:latin typeface="Calibri" pitchFamily="34" charset="0"/>
              </a:endParaRPr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3746651" y="3931428"/>
            <a:ext cx="299963" cy="513240"/>
            <a:chOff x="5638800" y="1467960"/>
            <a:chExt cx="299963" cy="513240"/>
          </a:xfrm>
        </p:grpSpPr>
        <p:cxnSp>
          <p:nvCxnSpPr>
            <p:cNvPr id="104" name="Straight Connector 103"/>
            <p:cNvCxnSpPr/>
            <p:nvPr/>
          </p:nvCxnSpPr>
          <p:spPr bwMode="auto">
            <a:xfrm flipV="1">
              <a:off x="5638800" y="1524000"/>
              <a:ext cx="228600" cy="457200"/>
            </a:xfrm>
            <a:prstGeom prst="line">
              <a:avLst/>
            </a:prstGeom>
            <a:noFill/>
            <a:ln w="476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>
                <a:rot lat="0" lon="0" rev="10560000"/>
              </a:lightRig>
            </a:scene3d>
            <a:sp3d prstMaterial="metal">
              <a:bevelT/>
              <a:bevelB w="25400"/>
            </a:sp3d>
          </p:spPr>
        </p:cxnSp>
        <p:sp>
          <p:nvSpPr>
            <p:cNvPr id="105" name="Oval 104"/>
            <p:cNvSpPr>
              <a:spLocks noChangeAspect="1"/>
            </p:cNvSpPr>
            <p:nvPr/>
          </p:nvSpPr>
          <p:spPr bwMode="auto">
            <a:xfrm>
              <a:off x="5735563" y="1467960"/>
              <a:ext cx="203200" cy="203200"/>
            </a:xfrm>
            <a:prstGeom prst="ellipse">
              <a:avLst/>
            </a:prstGeom>
            <a:solidFill>
              <a:srgbClr val="6600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soft" dir="t">
                <a:rot lat="0" lon="0" rev="3600000"/>
              </a:lightRig>
            </a:scene3d>
            <a:sp3d>
              <a:bevelT w="177800" h="107950"/>
              <a:bevelB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solidFill>
                  <a:srgbClr val="A22B38"/>
                </a:solidFill>
                <a:effectLst/>
                <a:latin typeface="Calibri" pitchFamily="34" charset="0"/>
              </a:endParaRP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4881637" y="3886200"/>
            <a:ext cx="299963" cy="513240"/>
            <a:chOff x="5638800" y="1467960"/>
            <a:chExt cx="299963" cy="513240"/>
          </a:xfrm>
        </p:grpSpPr>
        <p:cxnSp>
          <p:nvCxnSpPr>
            <p:cNvPr id="107" name="Straight Connector 106"/>
            <p:cNvCxnSpPr/>
            <p:nvPr/>
          </p:nvCxnSpPr>
          <p:spPr bwMode="auto">
            <a:xfrm flipV="1">
              <a:off x="5638800" y="1524000"/>
              <a:ext cx="228600" cy="457200"/>
            </a:xfrm>
            <a:prstGeom prst="line">
              <a:avLst/>
            </a:prstGeom>
            <a:noFill/>
            <a:ln w="476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>
                <a:rot lat="0" lon="0" rev="10560000"/>
              </a:lightRig>
            </a:scene3d>
            <a:sp3d prstMaterial="metal">
              <a:bevelT/>
              <a:bevelB w="25400"/>
            </a:sp3d>
          </p:spPr>
        </p:cxnSp>
        <p:sp>
          <p:nvSpPr>
            <p:cNvPr id="108" name="Oval 107"/>
            <p:cNvSpPr>
              <a:spLocks noChangeAspect="1"/>
            </p:cNvSpPr>
            <p:nvPr/>
          </p:nvSpPr>
          <p:spPr bwMode="auto">
            <a:xfrm>
              <a:off x="5735563" y="1467960"/>
              <a:ext cx="203200" cy="203200"/>
            </a:xfrm>
            <a:prstGeom prst="ellipse">
              <a:avLst/>
            </a:prstGeom>
            <a:solidFill>
              <a:srgbClr val="008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soft" dir="t">
                <a:rot lat="0" lon="0" rev="3600000"/>
              </a:lightRig>
            </a:scene3d>
            <a:sp3d>
              <a:bevelT w="177800" h="107950"/>
              <a:bevelB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solidFill>
                  <a:srgbClr val="A22B38"/>
                </a:solidFill>
                <a:effectLst/>
                <a:latin typeface="Calibri" pitchFamily="34" charset="0"/>
              </a:endParaRPr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4770537" y="4059248"/>
            <a:ext cx="299963" cy="513240"/>
            <a:chOff x="5638800" y="1467960"/>
            <a:chExt cx="299963" cy="513240"/>
          </a:xfrm>
        </p:grpSpPr>
        <p:cxnSp>
          <p:nvCxnSpPr>
            <p:cNvPr id="110" name="Straight Connector 109"/>
            <p:cNvCxnSpPr/>
            <p:nvPr/>
          </p:nvCxnSpPr>
          <p:spPr bwMode="auto">
            <a:xfrm flipV="1">
              <a:off x="5638800" y="1524000"/>
              <a:ext cx="228600" cy="457200"/>
            </a:xfrm>
            <a:prstGeom prst="line">
              <a:avLst/>
            </a:prstGeom>
            <a:noFill/>
            <a:ln w="476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>
                <a:rot lat="0" lon="0" rev="10560000"/>
              </a:lightRig>
            </a:scene3d>
            <a:sp3d prstMaterial="metal">
              <a:bevelT/>
              <a:bevelB w="25400"/>
            </a:sp3d>
          </p:spPr>
        </p:cxnSp>
        <p:sp>
          <p:nvSpPr>
            <p:cNvPr id="111" name="Oval 110"/>
            <p:cNvSpPr>
              <a:spLocks noChangeAspect="1"/>
            </p:cNvSpPr>
            <p:nvPr/>
          </p:nvSpPr>
          <p:spPr bwMode="auto">
            <a:xfrm>
              <a:off x="5735563" y="1467960"/>
              <a:ext cx="203200" cy="203200"/>
            </a:xfrm>
            <a:prstGeom prst="ellipse">
              <a:avLst/>
            </a:prstGeom>
            <a:solidFill>
              <a:srgbClr val="6600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soft" dir="t">
                <a:rot lat="0" lon="0" rev="3600000"/>
              </a:lightRig>
            </a:scene3d>
            <a:sp3d>
              <a:bevelT w="177800" h="107950"/>
              <a:bevelB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solidFill>
                  <a:srgbClr val="A22B38"/>
                </a:solidFill>
                <a:effectLst/>
                <a:latin typeface="Calibri" pitchFamily="34" charset="0"/>
              </a:endParaRPr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3733800" y="4191000"/>
            <a:ext cx="299963" cy="513240"/>
            <a:chOff x="5638800" y="1467960"/>
            <a:chExt cx="299963" cy="513240"/>
          </a:xfrm>
        </p:grpSpPr>
        <p:cxnSp>
          <p:nvCxnSpPr>
            <p:cNvPr id="113" name="Straight Connector 112"/>
            <p:cNvCxnSpPr/>
            <p:nvPr/>
          </p:nvCxnSpPr>
          <p:spPr bwMode="auto">
            <a:xfrm flipV="1">
              <a:off x="5638800" y="1524000"/>
              <a:ext cx="228600" cy="457200"/>
            </a:xfrm>
            <a:prstGeom prst="line">
              <a:avLst/>
            </a:prstGeom>
            <a:noFill/>
            <a:ln w="476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>
                <a:rot lat="0" lon="0" rev="10560000"/>
              </a:lightRig>
            </a:scene3d>
            <a:sp3d prstMaterial="metal">
              <a:bevelT/>
              <a:bevelB w="25400"/>
            </a:sp3d>
          </p:spPr>
        </p:cxnSp>
        <p:sp>
          <p:nvSpPr>
            <p:cNvPr id="114" name="Oval 113"/>
            <p:cNvSpPr>
              <a:spLocks noChangeAspect="1"/>
            </p:cNvSpPr>
            <p:nvPr/>
          </p:nvSpPr>
          <p:spPr bwMode="auto">
            <a:xfrm>
              <a:off x="5735563" y="1467960"/>
              <a:ext cx="203200" cy="203200"/>
            </a:xfrm>
            <a:prstGeom prst="ellipse">
              <a:avLst/>
            </a:prstGeom>
            <a:solidFill>
              <a:srgbClr val="008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soft" dir="t">
                <a:rot lat="0" lon="0" rev="3600000"/>
              </a:lightRig>
            </a:scene3d>
            <a:sp3d>
              <a:bevelT w="177800" h="107950"/>
              <a:bevelB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solidFill>
                  <a:srgbClr val="A22B38"/>
                </a:solidFill>
                <a:effectLst/>
                <a:latin typeface="Calibri" pitchFamily="34" charset="0"/>
              </a:endParaRPr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4648200" y="4114800"/>
            <a:ext cx="299963" cy="513240"/>
            <a:chOff x="5638800" y="1467960"/>
            <a:chExt cx="299963" cy="513240"/>
          </a:xfrm>
        </p:grpSpPr>
        <p:cxnSp>
          <p:nvCxnSpPr>
            <p:cNvPr id="119" name="Straight Connector 118"/>
            <p:cNvCxnSpPr/>
            <p:nvPr/>
          </p:nvCxnSpPr>
          <p:spPr bwMode="auto">
            <a:xfrm flipV="1">
              <a:off x="5638800" y="1524000"/>
              <a:ext cx="228600" cy="457200"/>
            </a:xfrm>
            <a:prstGeom prst="line">
              <a:avLst/>
            </a:prstGeom>
            <a:noFill/>
            <a:ln w="476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>
                <a:rot lat="0" lon="0" rev="10560000"/>
              </a:lightRig>
            </a:scene3d>
            <a:sp3d prstMaterial="metal">
              <a:bevelT/>
              <a:bevelB w="25400"/>
            </a:sp3d>
          </p:spPr>
        </p:cxnSp>
        <p:sp>
          <p:nvSpPr>
            <p:cNvPr id="120" name="Oval 119"/>
            <p:cNvSpPr>
              <a:spLocks noChangeAspect="1"/>
            </p:cNvSpPr>
            <p:nvPr/>
          </p:nvSpPr>
          <p:spPr bwMode="auto">
            <a:xfrm>
              <a:off x="5735563" y="1467960"/>
              <a:ext cx="203200" cy="203200"/>
            </a:xfrm>
            <a:prstGeom prst="ellipse">
              <a:avLst/>
            </a:prstGeom>
            <a:solidFill>
              <a:srgbClr val="008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soft" dir="t">
                <a:rot lat="0" lon="0" rev="3600000"/>
              </a:lightRig>
            </a:scene3d>
            <a:sp3d>
              <a:bevelT w="177800" h="107950"/>
              <a:bevelB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solidFill>
                  <a:srgbClr val="A22B38"/>
                </a:solidFill>
                <a:effectLst/>
                <a:latin typeface="Calibri" pitchFamily="34" charset="0"/>
              </a:endParaRPr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1925650" y="3667436"/>
            <a:ext cx="299963" cy="513240"/>
            <a:chOff x="5638800" y="1467960"/>
            <a:chExt cx="299963" cy="513240"/>
          </a:xfrm>
        </p:grpSpPr>
        <p:cxnSp>
          <p:nvCxnSpPr>
            <p:cNvPr id="122" name="Straight Connector 121"/>
            <p:cNvCxnSpPr/>
            <p:nvPr/>
          </p:nvCxnSpPr>
          <p:spPr bwMode="auto">
            <a:xfrm flipV="1">
              <a:off x="5638800" y="1524000"/>
              <a:ext cx="228600" cy="457200"/>
            </a:xfrm>
            <a:prstGeom prst="line">
              <a:avLst/>
            </a:prstGeom>
            <a:noFill/>
            <a:ln w="476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>
                <a:rot lat="0" lon="0" rev="10560000"/>
              </a:lightRig>
            </a:scene3d>
            <a:sp3d prstMaterial="metal">
              <a:bevelT/>
              <a:bevelB w="25400"/>
            </a:sp3d>
          </p:spPr>
        </p:cxnSp>
        <p:sp>
          <p:nvSpPr>
            <p:cNvPr id="123" name="Oval 122"/>
            <p:cNvSpPr>
              <a:spLocks noChangeAspect="1"/>
            </p:cNvSpPr>
            <p:nvPr/>
          </p:nvSpPr>
          <p:spPr bwMode="auto">
            <a:xfrm>
              <a:off x="5735563" y="1467960"/>
              <a:ext cx="203200" cy="203200"/>
            </a:xfrm>
            <a:prstGeom prst="ellipse">
              <a:avLst/>
            </a:prstGeom>
            <a:solidFill>
              <a:srgbClr val="008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soft" dir="t">
                <a:rot lat="0" lon="0" rev="3600000"/>
              </a:lightRig>
            </a:scene3d>
            <a:sp3d>
              <a:bevelT w="177800" h="107950"/>
              <a:bevelB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solidFill>
                  <a:srgbClr val="A22B38"/>
                </a:solidFill>
                <a:effectLst/>
                <a:latin typeface="Calibri" pitchFamily="34" charset="0"/>
              </a:endParaRPr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3886200" y="2362200"/>
            <a:ext cx="299963" cy="513240"/>
            <a:chOff x="5638800" y="1467960"/>
            <a:chExt cx="299963" cy="513240"/>
          </a:xfrm>
        </p:grpSpPr>
        <p:cxnSp>
          <p:nvCxnSpPr>
            <p:cNvPr id="134" name="Straight Connector 133"/>
            <p:cNvCxnSpPr/>
            <p:nvPr/>
          </p:nvCxnSpPr>
          <p:spPr bwMode="auto">
            <a:xfrm flipV="1">
              <a:off x="5638800" y="1524000"/>
              <a:ext cx="228600" cy="457200"/>
            </a:xfrm>
            <a:prstGeom prst="line">
              <a:avLst/>
            </a:prstGeom>
            <a:noFill/>
            <a:ln w="476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>
                <a:rot lat="0" lon="0" rev="10560000"/>
              </a:lightRig>
            </a:scene3d>
            <a:sp3d prstMaterial="metal">
              <a:bevelT/>
              <a:bevelB w="25400"/>
            </a:sp3d>
          </p:spPr>
        </p:cxnSp>
        <p:sp>
          <p:nvSpPr>
            <p:cNvPr id="135" name="Oval 134"/>
            <p:cNvSpPr>
              <a:spLocks noChangeAspect="1"/>
            </p:cNvSpPr>
            <p:nvPr/>
          </p:nvSpPr>
          <p:spPr bwMode="auto">
            <a:xfrm>
              <a:off x="5735563" y="1467960"/>
              <a:ext cx="203200" cy="203200"/>
            </a:xfrm>
            <a:prstGeom prst="ellipse">
              <a:avLst/>
            </a:prstGeom>
            <a:solidFill>
              <a:srgbClr val="FF8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soft" dir="t">
                <a:rot lat="0" lon="0" rev="3600000"/>
              </a:lightRig>
            </a:scene3d>
            <a:sp3d>
              <a:bevelT w="177800" h="107950"/>
              <a:bevelB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solidFill>
                  <a:srgbClr val="A22B38"/>
                </a:solidFill>
                <a:effectLst/>
                <a:latin typeface="Calibri" pitchFamily="34" charset="0"/>
              </a:endParaRPr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4191000" y="4343400"/>
            <a:ext cx="299963" cy="513240"/>
            <a:chOff x="5638800" y="1467960"/>
            <a:chExt cx="299963" cy="513240"/>
          </a:xfrm>
        </p:grpSpPr>
        <p:cxnSp>
          <p:nvCxnSpPr>
            <p:cNvPr id="137" name="Straight Connector 136"/>
            <p:cNvCxnSpPr/>
            <p:nvPr/>
          </p:nvCxnSpPr>
          <p:spPr bwMode="auto">
            <a:xfrm flipV="1">
              <a:off x="5638800" y="1524000"/>
              <a:ext cx="228600" cy="457200"/>
            </a:xfrm>
            <a:prstGeom prst="line">
              <a:avLst/>
            </a:prstGeom>
            <a:noFill/>
            <a:ln w="476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>
                <a:rot lat="0" lon="0" rev="10560000"/>
              </a:lightRig>
            </a:scene3d>
            <a:sp3d prstMaterial="metal">
              <a:bevelT/>
              <a:bevelB w="25400"/>
            </a:sp3d>
          </p:spPr>
        </p:cxnSp>
        <p:sp>
          <p:nvSpPr>
            <p:cNvPr id="138" name="Oval 137"/>
            <p:cNvSpPr>
              <a:spLocks noChangeAspect="1"/>
            </p:cNvSpPr>
            <p:nvPr/>
          </p:nvSpPr>
          <p:spPr bwMode="auto">
            <a:xfrm>
              <a:off x="5735563" y="1467960"/>
              <a:ext cx="203200" cy="203200"/>
            </a:xfrm>
            <a:prstGeom prst="ellipse">
              <a:avLst/>
            </a:prstGeom>
            <a:solidFill>
              <a:srgbClr val="008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soft" dir="t">
                <a:rot lat="0" lon="0" rev="3600000"/>
              </a:lightRig>
            </a:scene3d>
            <a:sp3d>
              <a:bevelT w="177800" h="107950"/>
              <a:bevelB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solidFill>
                  <a:srgbClr val="A22B38"/>
                </a:solidFill>
                <a:effectLst/>
                <a:latin typeface="Calibri" pitchFamily="34" charset="0"/>
              </a:endParaRPr>
            </a:p>
          </p:txBody>
        </p:sp>
      </p:grpSp>
      <p:grpSp>
        <p:nvGrpSpPr>
          <p:cNvPr id="139" name="Group 138"/>
          <p:cNvGrpSpPr/>
          <p:nvPr/>
        </p:nvGrpSpPr>
        <p:grpSpPr>
          <a:xfrm>
            <a:off x="3581400" y="1793896"/>
            <a:ext cx="299963" cy="513240"/>
            <a:chOff x="5638800" y="1467960"/>
            <a:chExt cx="299963" cy="513240"/>
          </a:xfrm>
        </p:grpSpPr>
        <p:cxnSp>
          <p:nvCxnSpPr>
            <p:cNvPr id="140" name="Straight Connector 139"/>
            <p:cNvCxnSpPr/>
            <p:nvPr/>
          </p:nvCxnSpPr>
          <p:spPr bwMode="auto">
            <a:xfrm flipV="1">
              <a:off x="5638800" y="1524000"/>
              <a:ext cx="228600" cy="457200"/>
            </a:xfrm>
            <a:prstGeom prst="line">
              <a:avLst/>
            </a:prstGeom>
            <a:noFill/>
            <a:ln w="476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>
                <a:rot lat="0" lon="0" rev="10560000"/>
              </a:lightRig>
            </a:scene3d>
            <a:sp3d prstMaterial="metal">
              <a:bevelT/>
              <a:bevelB w="25400"/>
            </a:sp3d>
          </p:spPr>
        </p:cxnSp>
        <p:sp>
          <p:nvSpPr>
            <p:cNvPr id="141" name="Oval 140"/>
            <p:cNvSpPr>
              <a:spLocks noChangeAspect="1"/>
            </p:cNvSpPr>
            <p:nvPr/>
          </p:nvSpPr>
          <p:spPr bwMode="auto">
            <a:xfrm>
              <a:off x="5735563" y="1467960"/>
              <a:ext cx="203200" cy="203200"/>
            </a:xfrm>
            <a:prstGeom prst="ellipse">
              <a:avLst/>
            </a:prstGeom>
            <a:solidFill>
              <a:srgbClr val="FF8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soft" dir="t">
                <a:rot lat="0" lon="0" rev="3600000"/>
              </a:lightRig>
            </a:scene3d>
            <a:sp3d>
              <a:bevelT w="177800" h="107950"/>
              <a:bevelB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solidFill>
                  <a:srgbClr val="A22B38"/>
                </a:solidFill>
                <a:effectLst/>
                <a:latin typeface="Calibri" pitchFamily="34" charset="0"/>
              </a:endParaRPr>
            </a:p>
          </p:txBody>
        </p:sp>
      </p:grpSp>
      <p:grpSp>
        <p:nvGrpSpPr>
          <p:cNvPr id="145" name="Group 144"/>
          <p:cNvGrpSpPr/>
          <p:nvPr/>
        </p:nvGrpSpPr>
        <p:grpSpPr>
          <a:xfrm>
            <a:off x="3352800" y="1828800"/>
            <a:ext cx="299963" cy="513240"/>
            <a:chOff x="5638800" y="1467960"/>
            <a:chExt cx="299963" cy="513240"/>
          </a:xfrm>
        </p:grpSpPr>
        <p:cxnSp>
          <p:nvCxnSpPr>
            <p:cNvPr id="146" name="Straight Connector 145"/>
            <p:cNvCxnSpPr/>
            <p:nvPr/>
          </p:nvCxnSpPr>
          <p:spPr bwMode="auto">
            <a:xfrm flipV="1">
              <a:off x="5638800" y="1524000"/>
              <a:ext cx="228600" cy="457200"/>
            </a:xfrm>
            <a:prstGeom prst="line">
              <a:avLst/>
            </a:prstGeom>
            <a:noFill/>
            <a:ln w="476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>
                <a:rot lat="0" lon="0" rev="10560000"/>
              </a:lightRig>
            </a:scene3d>
            <a:sp3d prstMaterial="metal">
              <a:bevelT/>
              <a:bevelB w="25400"/>
            </a:sp3d>
          </p:spPr>
        </p:cxnSp>
        <p:sp>
          <p:nvSpPr>
            <p:cNvPr id="147" name="Oval 146"/>
            <p:cNvSpPr>
              <a:spLocks noChangeAspect="1"/>
            </p:cNvSpPr>
            <p:nvPr/>
          </p:nvSpPr>
          <p:spPr bwMode="auto">
            <a:xfrm>
              <a:off x="5735563" y="1467960"/>
              <a:ext cx="203200" cy="203200"/>
            </a:xfrm>
            <a:prstGeom prst="ellipse">
              <a:avLst/>
            </a:prstGeom>
            <a:solidFill>
              <a:srgbClr val="FF8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soft" dir="t">
                <a:rot lat="0" lon="0" rev="3600000"/>
              </a:lightRig>
            </a:scene3d>
            <a:sp3d>
              <a:bevelT w="177800" h="107950"/>
              <a:bevelB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solidFill>
                  <a:srgbClr val="A22B38"/>
                </a:solidFill>
                <a:effectLst/>
                <a:latin typeface="Calibri" pitchFamily="34" charset="0"/>
              </a:endParaRP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3241700" y="1731952"/>
            <a:ext cx="299963" cy="513240"/>
            <a:chOff x="5638800" y="1467960"/>
            <a:chExt cx="299963" cy="513240"/>
          </a:xfrm>
        </p:grpSpPr>
        <p:cxnSp>
          <p:nvCxnSpPr>
            <p:cNvPr id="93" name="Straight Connector 92"/>
            <p:cNvCxnSpPr/>
            <p:nvPr/>
          </p:nvCxnSpPr>
          <p:spPr bwMode="auto">
            <a:xfrm flipV="1">
              <a:off x="5638800" y="1524000"/>
              <a:ext cx="228600" cy="457200"/>
            </a:xfrm>
            <a:prstGeom prst="line">
              <a:avLst/>
            </a:prstGeom>
            <a:noFill/>
            <a:ln w="476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>
                <a:rot lat="0" lon="0" rev="10560000"/>
              </a:lightRig>
            </a:scene3d>
            <a:sp3d prstMaterial="metal">
              <a:bevelT/>
              <a:bevelB w="25400"/>
            </a:sp3d>
          </p:spPr>
        </p:cxnSp>
        <p:sp>
          <p:nvSpPr>
            <p:cNvPr id="94" name="Oval 93"/>
            <p:cNvSpPr>
              <a:spLocks noChangeAspect="1"/>
            </p:cNvSpPr>
            <p:nvPr/>
          </p:nvSpPr>
          <p:spPr bwMode="auto">
            <a:xfrm>
              <a:off x="5735563" y="1467960"/>
              <a:ext cx="203200" cy="203200"/>
            </a:xfrm>
            <a:prstGeom prst="ellipse">
              <a:avLst/>
            </a:prstGeom>
            <a:solidFill>
              <a:srgbClr val="FF8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soft" dir="t">
                <a:rot lat="0" lon="0" rev="3600000"/>
              </a:lightRig>
            </a:scene3d>
            <a:sp3d>
              <a:bevelT w="177800" h="107950"/>
              <a:bevelB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solidFill>
                  <a:srgbClr val="A22B38"/>
                </a:solidFill>
                <a:effectLst/>
                <a:latin typeface="Calibri" pitchFamily="34" charset="0"/>
              </a:endParaRPr>
            </a:p>
          </p:txBody>
        </p:sp>
      </p:grpSp>
      <p:grpSp>
        <p:nvGrpSpPr>
          <p:cNvPr id="149" name="Group 148"/>
          <p:cNvGrpSpPr/>
          <p:nvPr/>
        </p:nvGrpSpPr>
        <p:grpSpPr>
          <a:xfrm>
            <a:off x="4648200" y="3962400"/>
            <a:ext cx="299963" cy="513240"/>
            <a:chOff x="5638800" y="1467960"/>
            <a:chExt cx="299963" cy="513240"/>
          </a:xfrm>
        </p:grpSpPr>
        <p:cxnSp>
          <p:nvCxnSpPr>
            <p:cNvPr id="150" name="Straight Connector 149"/>
            <p:cNvCxnSpPr/>
            <p:nvPr/>
          </p:nvCxnSpPr>
          <p:spPr bwMode="auto">
            <a:xfrm flipV="1">
              <a:off x="5638800" y="1524000"/>
              <a:ext cx="228600" cy="457200"/>
            </a:xfrm>
            <a:prstGeom prst="line">
              <a:avLst/>
            </a:prstGeom>
            <a:noFill/>
            <a:ln w="476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>
                <a:rot lat="0" lon="0" rev="10560000"/>
              </a:lightRig>
            </a:scene3d>
            <a:sp3d prstMaterial="metal">
              <a:bevelT/>
              <a:bevelB w="25400"/>
            </a:sp3d>
          </p:spPr>
        </p:cxnSp>
        <p:sp>
          <p:nvSpPr>
            <p:cNvPr id="151" name="Oval 150"/>
            <p:cNvSpPr>
              <a:spLocks noChangeAspect="1"/>
            </p:cNvSpPr>
            <p:nvPr/>
          </p:nvSpPr>
          <p:spPr bwMode="auto">
            <a:xfrm>
              <a:off x="5735563" y="1467960"/>
              <a:ext cx="203200" cy="203200"/>
            </a:xfrm>
            <a:prstGeom prst="ellipse">
              <a:avLst/>
            </a:prstGeom>
            <a:solidFill>
              <a:srgbClr val="008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soft" dir="t">
                <a:rot lat="0" lon="0" rev="3600000"/>
              </a:lightRig>
            </a:scene3d>
            <a:sp3d>
              <a:bevelT w="177800" h="107950"/>
              <a:bevelB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solidFill>
                  <a:srgbClr val="A22B38"/>
                </a:solidFill>
                <a:effectLst/>
                <a:latin typeface="Calibri" pitchFamily="34" charset="0"/>
              </a:endParaRPr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4500637" y="3962400"/>
            <a:ext cx="299963" cy="513240"/>
            <a:chOff x="5638800" y="1467960"/>
            <a:chExt cx="299963" cy="513240"/>
          </a:xfrm>
        </p:grpSpPr>
        <p:cxnSp>
          <p:nvCxnSpPr>
            <p:cNvPr id="125" name="Straight Connector 124"/>
            <p:cNvCxnSpPr/>
            <p:nvPr/>
          </p:nvCxnSpPr>
          <p:spPr bwMode="auto">
            <a:xfrm flipV="1">
              <a:off x="5638800" y="1524000"/>
              <a:ext cx="228600" cy="457200"/>
            </a:xfrm>
            <a:prstGeom prst="line">
              <a:avLst/>
            </a:prstGeom>
            <a:noFill/>
            <a:ln w="476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>
                <a:rot lat="0" lon="0" rev="10560000"/>
              </a:lightRig>
            </a:scene3d>
            <a:sp3d prstMaterial="metal">
              <a:bevelT/>
              <a:bevelB w="25400"/>
            </a:sp3d>
          </p:spPr>
        </p:cxnSp>
        <p:sp>
          <p:nvSpPr>
            <p:cNvPr id="126" name="Oval 125"/>
            <p:cNvSpPr>
              <a:spLocks noChangeAspect="1"/>
            </p:cNvSpPr>
            <p:nvPr/>
          </p:nvSpPr>
          <p:spPr bwMode="auto">
            <a:xfrm>
              <a:off x="5735563" y="1467960"/>
              <a:ext cx="203200" cy="203200"/>
            </a:xfrm>
            <a:prstGeom prst="ellipse">
              <a:avLst/>
            </a:prstGeom>
            <a:solidFill>
              <a:srgbClr val="008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soft" dir="t">
                <a:rot lat="0" lon="0" rev="3600000"/>
              </a:lightRig>
            </a:scene3d>
            <a:sp3d>
              <a:bevelT w="177800" h="107950"/>
              <a:bevelB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solidFill>
                  <a:srgbClr val="A22B38"/>
                </a:solidFill>
                <a:effectLst/>
                <a:latin typeface="Calibri" pitchFamily="34" charset="0"/>
              </a:endParaRPr>
            </a:p>
          </p:txBody>
        </p:sp>
      </p:grpSp>
      <p:grpSp>
        <p:nvGrpSpPr>
          <p:cNvPr id="127" name="Group 126"/>
          <p:cNvGrpSpPr/>
          <p:nvPr/>
        </p:nvGrpSpPr>
        <p:grpSpPr>
          <a:xfrm>
            <a:off x="4211650" y="4419600"/>
            <a:ext cx="299963" cy="513240"/>
            <a:chOff x="5638800" y="1467960"/>
            <a:chExt cx="299963" cy="513240"/>
          </a:xfrm>
        </p:grpSpPr>
        <p:cxnSp>
          <p:nvCxnSpPr>
            <p:cNvPr id="128" name="Straight Connector 127"/>
            <p:cNvCxnSpPr/>
            <p:nvPr/>
          </p:nvCxnSpPr>
          <p:spPr bwMode="auto">
            <a:xfrm flipV="1">
              <a:off x="5638800" y="1524000"/>
              <a:ext cx="228600" cy="457200"/>
            </a:xfrm>
            <a:prstGeom prst="line">
              <a:avLst/>
            </a:prstGeom>
            <a:noFill/>
            <a:ln w="476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>
                <a:rot lat="0" lon="0" rev="10560000"/>
              </a:lightRig>
            </a:scene3d>
            <a:sp3d prstMaterial="metal">
              <a:bevelT/>
              <a:bevelB w="25400"/>
            </a:sp3d>
          </p:spPr>
        </p:cxnSp>
        <p:sp>
          <p:nvSpPr>
            <p:cNvPr id="129" name="Oval 128"/>
            <p:cNvSpPr>
              <a:spLocks noChangeAspect="1"/>
            </p:cNvSpPr>
            <p:nvPr/>
          </p:nvSpPr>
          <p:spPr bwMode="auto">
            <a:xfrm>
              <a:off x="5735563" y="1467960"/>
              <a:ext cx="203200" cy="203200"/>
            </a:xfrm>
            <a:prstGeom prst="ellipse">
              <a:avLst/>
            </a:prstGeom>
            <a:solidFill>
              <a:srgbClr val="008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soft" dir="t">
                <a:rot lat="0" lon="0" rev="3600000"/>
              </a:lightRig>
            </a:scene3d>
            <a:sp3d>
              <a:bevelT w="177800" h="107950"/>
              <a:bevelB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solidFill>
                  <a:srgbClr val="A22B38"/>
                </a:solidFill>
                <a:effectLst/>
                <a:latin typeface="Calibri" pitchFamily="34" charset="0"/>
              </a:endParaRPr>
            </a:p>
          </p:txBody>
        </p:sp>
      </p:grpSp>
      <p:grpSp>
        <p:nvGrpSpPr>
          <p:cNvPr id="152" name="Group 151"/>
          <p:cNvGrpSpPr/>
          <p:nvPr/>
        </p:nvGrpSpPr>
        <p:grpSpPr>
          <a:xfrm>
            <a:off x="4083825" y="3906360"/>
            <a:ext cx="299963" cy="513240"/>
            <a:chOff x="5638800" y="1467960"/>
            <a:chExt cx="299963" cy="513240"/>
          </a:xfrm>
        </p:grpSpPr>
        <p:cxnSp>
          <p:nvCxnSpPr>
            <p:cNvPr id="153" name="Straight Connector 152"/>
            <p:cNvCxnSpPr/>
            <p:nvPr/>
          </p:nvCxnSpPr>
          <p:spPr bwMode="auto">
            <a:xfrm flipV="1">
              <a:off x="5638800" y="1524000"/>
              <a:ext cx="228600" cy="457200"/>
            </a:xfrm>
            <a:prstGeom prst="line">
              <a:avLst/>
            </a:prstGeom>
            <a:noFill/>
            <a:ln w="476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>
                <a:rot lat="0" lon="0" rev="10560000"/>
              </a:lightRig>
            </a:scene3d>
            <a:sp3d prstMaterial="metal">
              <a:bevelT/>
              <a:bevelB w="25400"/>
            </a:sp3d>
          </p:spPr>
        </p:cxnSp>
        <p:sp>
          <p:nvSpPr>
            <p:cNvPr id="154" name="Oval 153"/>
            <p:cNvSpPr>
              <a:spLocks noChangeAspect="1"/>
            </p:cNvSpPr>
            <p:nvPr/>
          </p:nvSpPr>
          <p:spPr bwMode="auto">
            <a:xfrm>
              <a:off x="5735563" y="1467960"/>
              <a:ext cx="203200" cy="203200"/>
            </a:xfrm>
            <a:prstGeom prst="ellipse">
              <a:avLst/>
            </a:prstGeom>
            <a:solidFill>
              <a:srgbClr val="008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soft" dir="t">
                <a:rot lat="0" lon="0" rev="3600000"/>
              </a:lightRig>
            </a:scene3d>
            <a:sp3d>
              <a:bevelT w="177800" h="107950"/>
              <a:bevelB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solidFill>
                  <a:srgbClr val="A22B38"/>
                </a:solidFill>
                <a:effectLst/>
                <a:latin typeface="Calibri" pitchFamily="34" charset="0"/>
              </a:endParaRP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3962400" y="4267200"/>
            <a:ext cx="299963" cy="513240"/>
            <a:chOff x="5638800" y="1467960"/>
            <a:chExt cx="299963" cy="513240"/>
          </a:xfrm>
        </p:grpSpPr>
        <p:cxnSp>
          <p:nvCxnSpPr>
            <p:cNvPr id="116" name="Straight Connector 115"/>
            <p:cNvCxnSpPr/>
            <p:nvPr/>
          </p:nvCxnSpPr>
          <p:spPr bwMode="auto">
            <a:xfrm flipV="1">
              <a:off x="5638800" y="1524000"/>
              <a:ext cx="228600" cy="457200"/>
            </a:xfrm>
            <a:prstGeom prst="line">
              <a:avLst/>
            </a:prstGeom>
            <a:noFill/>
            <a:ln w="476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>
                <a:rot lat="0" lon="0" rev="10560000"/>
              </a:lightRig>
            </a:scene3d>
            <a:sp3d prstMaterial="metal">
              <a:bevelT/>
              <a:bevelB w="25400"/>
            </a:sp3d>
          </p:spPr>
        </p:cxnSp>
        <p:sp>
          <p:nvSpPr>
            <p:cNvPr id="117" name="Oval 116"/>
            <p:cNvSpPr>
              <a:spLocks noChangeAspect="1"/>
            </p:cNvSpPr>
            <p:nvPr/>
          </p:nvSpPr>
          <p:spPr bwMode="auto">
            <a:xfrm>
              <a:off x="5735563" y="1467960"/>
              <a:ext cx="203200" cy="203200"/>
            </a:xfrm>
            <a:prstGeom prst="ellipse">
              <a:avLst/>
            </a:prstGeom>
            <a:solidFill>
              <a:srgbClr val="008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soft" dir="t">
                <a:rot lat="0" lon="0" rev="3600000"/>
              </a:lightRig>
            </a:scene3d>
            <a:sp3d>
              <a:bevelT w="177800" h="107950"/>
              <a:bevelB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solidFill>
                  <a:srgbClr val="A22B38"/>
                </a:solidFill>
                <a:effectLst/>
                <a:latin typeface="Calibri" pitchFamily="34" charset="0"/>
              </a:endParaRPr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3647275" y="3983048"/>
            <a:ext cx="299963" cy="513240"/>
            <a:chOff x="5638800" y="1467960"/>
            <a:chExt cx="299963" cy="513240"/>
          </a:xfrm>
        </p:grpSpPr>
        <p:cxnSp>
          <p:nvCxnSpPr>
            <p:cNvPr id="156" name="Straight Connector 155"/>
            <p:cNvCxnSpPr/>
            <p:nvPr/>
          </p:nvCxnSpPr>
          <p:spPr bwMode="auto">
            <a:xfrm flipV="1">
              <a:off x="5638800" y="1524000"/>
              <a:ext cx="228600" cy="457200"/>
            </a:xfrm>
            <a:prstGeom prst="line">
              <a:avLst/>
            </a:prstGeom>
            <a:noFill/>
            <a:ln w="476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>
                <a:rot lat="0" lon="0" rev="10560000"/>
              </a:lightRig>
            </a:scene3d>
            <a:sp3d prstMaterial="metal">
              <a:bevelT/>
              <a:bevelB w="25400"/>
            </a:sp3d>
          </p:spPr>
        </p:cxnSp>
        <p:sp>
          <p:nvSpPr>
            <p:cNvPr id="157" name="Oval 156"/>
            <p:cNvSpPr>
              <a:spLocks noChangeAspect="1"/>
            </p:cNvSpPr>
            <p:nvPr/>
          </p:nvSpPr>
          <p:spPr bwMode="auto">
            <a:xfrm>
              <a:off x="5735563" y="1467960"/>
              <a:ext cx="203200" cy="203200"/>
            </a:xfrm>
            <a:prstGeom prst="ellipse">
              <a:avLst/>
            </a:prstGeom>
            <a:solidFill>
              <a:srgbClr val="008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soft" dir="t">
                <a:rot lat="0" lon="0" rev="3600000"/>
              </a:lightRig>
            </a:scene3d>
            <a:sp3d>
              <a:bevelT w="177800" h="107950"/>
              <a:bevelB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solidFill>
                  <a:srgbClr val="A22B38"/>
                </a:solidFill>
                <a:effectLst/>
                <a:latin typeface="Calibri" pitchFamily="34" charset="0"/>
              </a:endParaRPr>
            </a:p>
          </p:txBody>
        </p:sp>
      </p:grpSp>
      <p:grpSp>
        <p:nvGrpSpPr>
          <p:cNvPr id="161" name="Group 160"/>
          <p:cNvGrpSpPr/>
          <p:nvPr/>
        </p:nvGrpSpPr>
        <p:grpSpPr>
          <a:xfrm>
            <a:off x="8833712" y="2645864"/>
            <a:ext cx="299963" cy="513240"/>
            <a:chOff x="5638800" y="1467960"/>
            <a:chExt cx="299963" cy="513240"/>
          </a:xfrm>
        </p:grpSpPr>
        <p:cxnSp>
          <p:nvCxnSpPr>
            <p:cNvPr id="162" name="Straight Connector 161"/>
            <p:cNvCxnSpPr/>
            <p:nvPr/>
          </p:nvCxnSpPr>
          <p:spPr bwMode="auto">
            <a:xfrm flipV="1">
              <a:off x="5638800" y="1524000"/>
              <a:ext cx="228600" cy="457200"/>
            </a:xfrm>
            <a:prstGeom prst="line">
              <a:avLst/>
            </a:prstGeom>
            <a:noFill/>
            <a:ln w="476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>
                <a:rot lat="0" lon="0" rev="10560000"/>
              </a:lightRig>
            </a:scene3d>
            <a:sp3d prstMaterial="metal">
              <a:bevelT/>
              <a:bevelB w="25400"/>
            </a:sp3d>
          </p:spPr>
        </p:cxnSp>
        <p:sp>
          <p:nvSpPr>
            <p:cNvPr id="163" name="Oval 162"/>
            <p:cNvSpPr>
              <a:spLocks noChangeAspect="1"/>
            </p:cNvSpPr>
            <p:nvPr/>
          </p:nvSpPr>
          <p:spPr bwMode="auto">
            <a:xfrm>
              <a:off x="5735563" y="1467960"/>
              <a:ext cx="203200" cy="203200"/>
            </a:xfrm>
            <a:prstGeom prst="ellipse">
              <a:avLst/>
            </a:prstGeom>
            <a:solidFill>
              <a:srgbClr val="FF8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soft" dir="t">
                <a:rot lat="0" lon="0" rev="3600000"/>
              </a:lightRig>
            </a:scene3d>
            <a:sp3d>
              <a:bevelT w="177800" h="107950"/>
              <a:bevelB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solidFill>
                  <a:srgbClr val="A22B38"/>
                </a:solidFill>
                <a:effectLst/>
                <a:latin typeface="Calibri" pitchFamily="34" charset="0"/>
              </a:endParaRPr>
            </a:p>
          </p:txBody>
        </p:sp>
      </p:grpSp>
      <p:grpSp>
        <p:nvGrpSpPr>
          <p:cNvPr id="164" name="Group 163"/>
          <p:cNvGrpSpPr/>
          <p:nvPr/>
        </p:nvGrpSpPr>
        <p:grpSpPr>
          <a:xfrm>
            <a:off x="3255950" y="1839124"/>
            <a:ext cx="299963" cy="513240"/>
            <a:chOff x="5638800" y="1467960"/>
            <a:chExt cx="299963" cy="513240"/>
          </a:xfrm>
        </p:grpSpPr>
        <p:cxnSp>
          <p:nvCxnSpPr>
            <p:cNvPr id="165" name="Straight Connector 164"/>
            <p:cNvCxnSpPr/>
            <p:nvPr/>
          </p:nvCxnSpPr>
          <p:spPr bwMode="auto">
            <a:xfrm flipV="1">
              <a:off x="5638800" y="1524000"/>
              <a:ext cx="228600" cy="457200"/>
            </a:xfrm>
            <a:prstGeom prst="line">
              <a:avLst/>
            </a:prstGeom>
            <a:noFill/>
            <a:ln w="476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>
                <a:rot lat="0" lon="0" rev="10560000"/>
              </a:lightRig>
            </a:scene3d>
            <a:sp3d prstMaterial="metal">
              <a:bevelT/>
              <a:bevelB w="25400"/>
            </a:sp3d>
          </p:spPr>
        </p:cxnSp>
        <p:sp>
          <p:nvSpPr>
            <p:cNvPr id="166" name="Oval 165"/>
            <p:cNvSpPr>
              <a:spLocks noChangeAspect="1"/>
            </p:cNvSpPr>
            <p:nvPr/>
          </p:nvSpPr>
          <p:spPr bwMode="auto">
            <a:xfrm>
              <a:off x="5735563" y="1467960"/>
              <a:ext cx="203200" cy="203200"/>
            </a:xfrm>
            <a:prstGeom prst="ellipse">
              <a:avLst/>
            </a:prstGeom>
            <a:solidFill>
              <a:srgbClr val="FF8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soft" dir="t">
                <a:rot lat="0" lon="0" rev="3600000"/>
              </a:lightRig>
            </a:scene3d>
            <a:sp3d>
              <a:bevelT w="177800" h="107950"/>
              <a:bevelB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solidFill>
                  <a:srgbClr val="A22B38"/>
                </a:solidFill>
                <a:effectLst/>
                <a:latin typeface="Calibri" pitchFamily="34" charset="0"/>
              </a:endParaRPr>
            </a:p>
          </p:txBody>
        </p:sp>
      </p:grpSp>
      <p:grpSp>
        <p:nvGrpSpPr>
          <p:cNvPr id="167" name="Group 166"/>
          <p:cNvGrpSpPr/>
          <p:nvPr/>
        </p:nvGrpSpPr>
        <p:grpSpPr>
          <a:xfrm>
            <a:off x="4495800" y="1447800"/>
            <a:ext cx="299963" cy="513240"/>
            <a:chOff x="5638800" y="1467960"/>
            <a:chExt cx="299963" cy="513240"/>
          </a:xfrm>
        </p:grpSpPr>
        <p:cxnSp>
          <p:nvCxnSpPr>
            <p:cNvPr id="168" name="Straight Connector 167"/>
            <p:cNvCxnSpPr/>
            <p:nvPr/>
          </p:nvCxnSpPr>
          <p:spPr bwMode="auto">
            <a:xfrm flipV="1">
              <a:off x="5638800" y="1524000"/>
              <a:ext cx="228600" cy="457200"/>
            </a:xfrm>
            <a:prstGeom prst="line">
              <a:avLst/>
            </a:prstGeom>
            <a:noFill/>
            <a:ln w="476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>
                <a:rot lat="0" lon="0" rev="10560000"/>
              </a:lightRig>
            </a:scene3d>
            <a:sp3d prstMaterial="metal">
              <a:bevelT/>
              <a:bevelB w="25400"/>
            </a:sp3d>
          </p:spPr>
        </p:cxnSp>
        <p:sp>
          <p:nvSpPr>
            <p:cNvPr id="169" name="Oval 168"/>
            <p:cNvSpPr>
              <a:spLocks noChangeAspect="1"/>
            </p:cNvSpPr>
            <p:nvPr/>
          </p:nvSpPr>
          <p:spPr bwMode="auto">
            <a:xfrm>
              <a:off x="5735563" y="1467960"/>
              <a:ext cx="203200" cy="203200"/>
            </a:xfrm>
            <a:prstGeom prst="ellipse">
              <a:avLst/>
            </a:prstGeom>
            <a:solidFill>
              <a:srgbClr val="FF8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soft" dir="t">
                <a:rot lat="0" lon="0" rev="3600000"/>
              </a:lightRig>
            </a:scene3d>
            <a:sp3d>
              <a:bevelT w="177800" h="107950"/>
              <a:bevelB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solidFill>
                  <a:srgbClr val="A22B38"/>
                </a:solidFill>
                <a:effectLst/>
                <a:latin typeface="Calibri" pitchFamily="34" charset="0"/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4495800" y="1600200"/>
            <a:ext cx="299963" cy="513240"/>
            <a:chOff x="5638800" y="1467960"/>
            <a:chExt cx="299963" cy="513240"/>
          </a:xfrm>
        </p:grpSpPr>
        <p:cxnSp>
          <p:nvCxnSpPr>
            <p:cNvPr id="86" name="Straight Connector 85"/>
            <p:cNvCxnSpPr/>
            <p:nvPr/>
          </p:nvCxnSpPr>
          <p:spPr bwMode="auto">
            <a:xfrm flipV="1">
              <a:off x="5638800" y="1524000"/>
              <a:ext cx="228600" cy="457200"/>
            </a:xfrm>
            <a:prstGeom prst="line">
              <a:avLst/>
            </a:prstGeom>
            <a:noFill/>
            <a:ln w="476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>
                <a:rot lat="0" lon="0" rev="10560000"/>
              </a:lightRig>
            </a:scene3d>
            <a:sp3d prstMaterial="metal">
              <a:bevelT/>
              <a:bevelB w="25400"/>
            </a:sp3d>
          </p:spPr>
        </p:cxnSp>
        <p:sp>
          <p:nvSpPr>
            <p:cNvPr id="87" name="Oval 86"/>
            <p:cNvSpPr>
              <a:spLocks noChangeAspect="1"/>
            </p:cNvSpPr>
            <p:nvPr/>
          </p:nvSpPr>
          <p:spPr bwMode="auto">
            <a:xfrm>
              <a:off x="5735563" y="1467960"/>
              <a:ext cx="203200" cy="203200"/>
            </a:xfrm>
            <a:prstGeom prst="ellipse">
              <a:avLst/>
            </a:prstGeom>
            <a:solidFill>
              <a:srgbClr val="FF8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soft" dir="t">
                <a:rot lat="0" lon="0" rev="3600000"/>
              </a:lightRig>
            </a:scene3d>
            <a:sp3d>
              <a:bevelT w="177800" h="107950"/>
              <a:bevelB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solidFill>
                  <a:srgbClr val="A22B38"/>
                </a:solidFill>
                <a:effectLst/>
                <a:latin typeface="Calibri" pitchFamily="34" charset="0"/>
              </a:endParaRPr>
            </a:p>
          </p:txBody>
        </p:sp>
      </p:grpSp>
      <p:grpSp>
        <p:nvGrpSpPr>
          <p:cNvPr id="170" name="Group 169"/>
          <p:cNvGrpSpPr/>
          <p:nvPr/>
        </p:nvGrpSpPr>
        <p:grpSpPr>
          <a:xfrm>
            <a:off x="8305800" y="2819400"/>
            <a:ext cx="299963" cy="513240"/>
            <a:chOff x="5638800" y="1467960"/>
            <a:chExt cx="299963" cy="513240"/>
          </a:xfrm>
        </p:grpSpPr>
        <p:cxnSp>
          <p:nvCxnSpPr>
            <p:cNvPr id="171" name="Straight Connector 170"/>
            <p:cNvCxnSpPr/>
            <p:nvPr/>
          </p:nvCxnSpPr>
          <p:spPr bwMode="auto">
            <a:xfrm flipV="1">
              <a:off x="5638800" y="1524000"/>
              <a:ext cx="228600" cy="457200"/>
            </a:xfrm>
            <a:prstGeom prst="line">
              <a:avLst/>
            </a:prstGeom>
            <a:noFill/>
            <a:ln w="476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>
                <a:rot lat="0" lon="0" rev="10560000"/>
              </a:lightRig>
            </a:scene3d>
            <a:sp3d prstMaterial="metal">
              <a:bevelT/>
              <a:bevelB w="25400"/>
            </a:sp3d>
          </p:spPr>
        </p:cxnSp>
        <p:sp>
          <p:nvSpPr>
            <p:cNvPr id="172" name="Oval 171"/>
            <p:cNvSpPr>
              <a:spLocks noChangeAspect="1"/>
            </p:cNvSpPr>
            <p:nvPr/>
          </p:nvSpPr>
          <p:spPr bwMode="auto">
            <a:xfrm>
              <a:off x="5735563" y="1467960"/>
              <a:ext cx="203200" cy="203200"/>
            </a:xfrm>
            <a:prstGeom prst="ellipse">
              <a:avLst/>
            </a:prstGeom>
            <a:solidFill>
              <a:srgbClr val="FF8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soft" dir="t">
                <a:rot lat="0" lon="0" rev="3600000"/>
              </a:lightRig>
            </a:scene3d>
            <a:sp3d>
              <a:bevelT w="177800" h="107950"/>
              <a:bevelB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solidFill>
                  <a:srgbClr val="A22B38"/>
                </a:solidFill>
                <a:effectLst/>
                <a:latin typeface="Calibri" pitchFamily="34" charset="0"/>
              </a:endParaRP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3810000" y="1828800"/>
            <a:ext cx="299963" cy="513240"/>
            <a:chOff x="5638800" y="1467960"/>
            <a:chExt cx="299963" cy="513240"/>
          </a:xfrm>
        </p:grpSpPr>
        <p:cxnSp>
          <p:nvCxnSpPr>
            <p:cNvPr id="178" name="Straight Connector 177"/>
            <p:cNvCxnSpPr/>
            <p:nvPr/>
          </p:nvCxnSpPr>
          <p:spPr bwMode="auto">
            <a:xfrm flipV="1">
              <a:off x="5638800" y="1524000"/>
              <a:ext cx="228600" cy="457200"/>
            </a:xfrm>
            <a:prstGeom prst="line">
              <a:avLst/>
            </a:prstGeom>
            <a:noFill/>
            <a:ln w="476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>
                <a:rot lat="0" lon="0" rev="10560000"/>
              </a:lightRig>
            </a:scene3d>
            <a:sp3d prstMaterial="metal">
              <a:bevelT/>
              <a:bevelB w="25400"/>
            </a:sp3d>
          </p:spPr>
        </p:cxnSp>
        <p:sp>
          <p:nvSpPr>
            <p:cNvPr id="179" name="Oval 178"/>
            <p:cNvSpPr>
              <a:spLocks noChangeAspect="1"/>
            </p:cNvSpPr>
            <p:nvPr/>
          </p:nvSpPr>
          <p:spPr bwMode="auto">
            <a:xfrm>
              <a:off x="5735563" y="1467960"/>
              <a:ext cx="203200" cy="203200"/>
            </a:xfrm>
            <a:prstGeom prst="ellipse">
              <a:avLst/>
            </a:prstGeom>
            <a:solidFill>
              <a:srgbClr val="FF8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soft" dir="t">
                <a:rot lat="0" lon="0" rev="3600000"/>
              </a:lightRig>
            </a:scene3d>
            <a:sp3d>
              <a:bevelT w="177800" h="107950"/>
              <a:bevelB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solidFill>
                  <a:srgbClr val="A22B38"/>
                </a:solidFill>
                <a:effectLst/>
                <a:latin typeface="Calibri" pitchFamily="34" charset="0"/>
              </a:endParaRPr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3844900" y="2109020"/>
            <a:ext cx="299963" cy="513240"/>
            <a:chOff x="5638800" y="1467960"/>
            <a:chExt cx="299963" cy="513240"/>
          </a:xfrm>
        </p:grpSpPr>
        <p:cxnSp>
          <p:nvCxnSpPr>
            <p:cNvPr id="181" name="Straight Connector 180"/>
            <p:cNvCxnSpPr/>
            <p:nvPr/>
          </p:nvCxnSpPr>
          <p:spPr bwMode="auto">
            <a:xfrm flipV="1">
              <a:off x="5638800" y="1524000"/>
              <a:ext cx="228600" cy="457200"/>
            </a:xfrm>
            <a:prstGeom prst="line">
              <a:avLst/>
            </a:prstGeom>
            <a:noFill/>
            <a:ln w="476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>
                <a:rot lat="0" lon="0" rev="10560000"/>
              </a:lightRig>
            </a:scene3d>
            <a:sp3d prstMaterial="metal">
              <a:bevelT/>
              <a:bevelB w="25400"/>
            </a:sp3d>
          </p:spPr>
        </p:cxnSp>
        <p:sp>
          <p:nvSpPr>
            <p:cNvPr id="182" name="Oval 181"/>
            <p:cNvSpPr>
              <a:spLocks noChangeAspect="1"/>
            </p:cNvSpPr>
            <p:nvPr/>
          </p:nvSpPr>
          <p:spPr bwMode="auto">
            <a:xfrm>
              <a:off x="5735563" y="1467960"/>
              <a:ext cx="203200" cy="203200"/>
            </a:xfrm>
            <a:prstGeom prst="ellipse">
              <a:avLst/>
            </a:prstGeom>
            <a:solidFill>
              <a:srgbClr val="FF8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soft" dir="t">
                <a:rot lat="0" lon="0" rev="3600000"/>
              </a:lightRig>
            </a:scene3d>
            <a:sp3d>
              <a:bevelT w="177800" h="107950"/>
              <a:bevelB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solidFill>
                  <a:srgbClr val="A22B38"/>
                </a:solidFill>
                <a:effectLst/>
                <a:latin typeface="Calibri" pitchFamily="34" charset="0"/>
              </a:endParaRPr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3733800" y="2209800"/>
            <a:ext cx="299963" cy="513240"/>
            <a:chOff x="5638800" y="1467960"/>
            <a:chExt cx="299963" cy="513240"/>
          </a:xfrm>
        </p:grpSpPr>
        <p:cxnSp>
          <p:nvCxnSpPr>
            <p:cNvPr id="131" name="Straight Connector 130"/>
            <p:cNvCxnSpPr/>
            <p:nvPr/>
          </p:nvCxnSpPr>
          <p:spPr bwMode="auto">
            <a:xfrm flipV="1">
              <a:off x="5638800" y="1524000"/>
              <a:ext cx="228600" cy="457200"/>
            </a:xfrm>
            <a:prstGeom prst="line">
              <a:avLst/>
            </a:prstGeom>
            <a:noFill/>
            <a:ln w="476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>
                <a:rot lat="0" lon="0" rev="10560000"/>
              </a:lightRig>
            </a:scene3d>
            <a:sp3d prstMaterial="metal">
              <a:bevelT/>
              <a:bevelB w="25400"/>
            </a:sp3d>
          </p:spPr>
        </p:cxnSp>
        <p:sp>
          <p:nvSpPr>
            <p:cNvPr id="132" name="Oval 131"/>
            <p:cNvSpPr>
              <a:spLocks noChangeAspect="1"/>
            </p:cNvSpPr>
            <p:nvPr/>
          </p:nvSpPr>
          <p:spPr bwMode="auto">
            <a:xfrm>
              <a:off x="5735563" y="1467960"/>
              <a:ext cx="203200" cy="203200"/>
            </a:xfrm>
            <a:prstGeom prst="ellipse">
              <a:avLst/>
            </a:prstGeom>
            <a:solidFill>
              <a:srgbClr val="FF8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soft" dir="t">
                <a:rot lat="0" lon="0" rev="3600000"/>
              </a:lightRig>
            </a:scene3d>
            <a:sp3d>
              <a:bevelT w="177800" h="107950"/>
              <a:bevelB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solidFill>
                  <a:srgbClr val="A22B38"/>
                </a:solidFill>
                <a:effectLst/>
                <a:latin typeface="Calibri" pitchFamily="34" charset="0"/>
              </a:endParaRPr>
            </a:p>
          </p:txBody>
        </p:sp>
      </p:grpSp>
      <p:grpSp>
        <p:nvGrpSpPr>
          <p:cNvPr id="183" name="Group 182"/>
          <p:cNvGrpSpPr/>
          <p:nvPr/>
        </p:nvGrpSpPr>
        <p:grpSpPr>
          <a:xfrm>
            <a:off x="3307575" y="1879932"/>
            <a:ext cx="299963" cy="513240"/>
            <a:chOff x="5638800" y="1467960"/>
            <a:chExt cx="299963" cy="513240"/>
          </a:xfrm>
        </p:grpSpPr>
        <p:cxnSp>
          <p:nvCxnSpPr>
            <p:cNvPr id="184" name="Straight Connector 183"/>
            <p:cNvCxnSpPr/>
            <p:nvPr/>
          </p:nvCxnSpPr>
          <p:spPr bwMode="auto">
            <a:xfrm flipV="1">
              <a:off x="5638800" y="1524000"/>
              <a:ext cx="228600" cy="457200"/>
            </a:xfrm>
            <a:prstGeom prst="line">
              <a:avLst/>
            </a:prstGeom>
            <a:noFill/>
            <a:ln w="476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>
                <a:rot lat="0" lon="0" rev="10560000"/>
              </a:lightRig>
            </a:scene3d>
            <a:sp3d prstMaterial="metal">
              <a:bevelT/>
              <a:bevelB w="25400"/>
            </a:sp3d>
          </p:spPr>
        </p:cxnSp>
        <p:sp>
          <p:nvSpPr>
            <p:cNvPr id="185" name="Oval 184"/>
            <p:cNvSpPr>
              <a:spLocks noChangeAspect="1"/>
            </p:cNvSpPr>
            <p:nvPr/>
          </p:nvSpPr>
          <p:spPr bwMode="auto">
            <a:xfrm>
              <a:off x="5735563" y="1467960"/>
              <a:ext cx="203200" cy="203200"/>
            </a:xfrm>
            <a:prstGeom prst="ellipse">
              <a:avLst/>
            </a:prstGeom>
            <a:solidFill>
              <a:srgbClr val="FF8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soft" dir="t">
                <a:rot lat="0" lon="0" rev="3600000"/>
              </a:lightRig>
            </a:scene3d>
            <a:sp3d>
              <a:bevelT w="177800" h="107950"/>
              <a:bevelB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solidFill>
                  <a:srgbClr val="A22B38"/>
                </a:solidFill>
                <a:effectLst/>
                <a:latin typeface="Calibri" pitchFamily="34" charset="0"/>
              </a:endParaRPr>
            </a:p>
          </p:txBody>
        </p:sp>
      </p:grpSp>
      <p:grpSp>
        <p:nvGrpSpPr>
          <p:cNvPr id="186" name="Group 185"/>
          <p:cNvGrpSpPr/>
          <p:nvPr/>
        </p:nvGrpSpPr>
        <p:grpSpPr>
          <a:xfrm>
            <a:off x="2595637" y="4191000"/>
            <a:ext cx="299963" cy="513240"/>
            <a:chOff x="5638800" y="1467960"/>
            <a:chExt cx="299963" cy="513240"/>
          </a:xfrm>
        </p:grpSpPr>
        <p:cxnSp>
          <p:nvCxnSpPr>
            <p:cNvPr id="187" name="Straight Connector 186"/>
            <p:cNvCxnSpPr/>
            <p:nvPr/>
          </p:nvCxnSpPr>
          <p:spPr bwMode="auto">
            <a:xfrm flipV="1">
              <a:off x="5638800" y="1524000"/>
              <a:ext cx="228600" cy="457200"/>
            </a:xfrm>
            <a:prstGeom prst="line">
              <a:avLst/>
            </a:prstGeom>
            <a:noFill/>
            <a:ln w="476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>
                <a:rot lat="0" lon="0" rev="10560000"/>
              </a:lightRig>
            </a:scene3d>
            <a:sp3d prstMaterial="metal">
              <a:bevelT/>
              <a:bevelB w="25400"/>
            </a:sp3d>
          </p:spPr>
        </p:cxnSp>
        <p:sp>
          <p:nvSpPr>
            <p:cNvPr id="188" name="Oval 187"/>
            <p:cNvSpPr>
              <a:spLocks noChangeAspect="1"/>
            </p:cNvSpPr>
            <p:nvPr/>
          </p:nvSpPr>
          <p:spPr bwMode="auto">
            <a:xfrm>
              <a:off x="5735563" y="1467960"/>
              <a:ext cx="203200" cy="203200"/>
            </a:xfrm>
            <a:prstGeom prst="ellipse">
              <a:avLst/>
            </a:prstGeom>
            <a:solidFill>
              <a:srgbClr val="008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soft" dir="t">
                <a:rot lat="0" lon="0" rev="3600000"/>
              </a:lightRig>
            </a:scene3d>
            <a:sp3d>
              <a:bevelT w="177800" h="107950"/>
              <a:bevelB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solidFill>
                  <a:srgbClr val="A22B38"/>
                </a:solidFill>
                <a:effectLst/>
                <a:latin typeface="Calibri" pitchFamily="34" charset="0"/>
              </a:endParaRPr>
            </a:p>
          </p:txBody>
        </p:sp>
      </p:grpSp>
      <p:sp>
        <p:nvSpPr>
          <p:cNvPr id="189" name="TextBox 188"/>
          <p:cNvSpPr txBox="1"/>
          <p:nvPr/>
        </p:nvSpPr>
        <p:spPr>
          <a:xfrm>
            <a:off x="533400" y="1962090"/>
            <a:ext cx="22878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008000"/>
                </a:solidFill>
              </a:rPr>
              <a:t>13 universities in US</a:t>
            </a:r>
          </a:p>
        </p:txBody>
      </p:sp>
      <p:sp>
        <p:nvSpPr>
          <p:cNvPr id="190" name="TextBox 189"/>
          <p:cNvSpPr txBox="1"/>
          <p:nvPr/>
        </p:nvSpPr>
        <p:spPr>
          <a:xfrm>
            <a:off x="533400" y="2571690"/>
            <a:ext cx="16996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660066"/>
                </a:solidFill>
              </a:rPr>
              <a:t>3 national labs</a:t>
            </a:r>
          </a:p>
        </p:txBody>
      </p:sp>
      <p:sp>
        <p:nvSpPr>
          <p:cNvPr id="191" name="TextBox 190"/>
          <p:cNvSpPr txBox="1"/>
          <p:nvPr/>
        </p:nvSpPr>
        <p:spPr>
          <a:xfrm>
            <a:off x="533400" y="838200"/>
            <a:ext cx="19211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FF6600"/>
                </a:solidFill>
              </a:rPr>
              <a:t>16 international </a:t>
            </a:r>
            <a:br>
              <a:rPr lang="en-US" sz="2000">
                <a:solidFill>
                  <a:srgbClr val="FF6600"/>
                </a:solidFill>
              </a:rPr>
            </a:br>
            <a:r>
              <a:rPr lang="en-US" sz="2000">
                <a:solidFill>
                  <a:srgbClr val="FF6600"/>
                </a:solidFill>
              </a:rPr>
              <a:t>institutions from </a:t>
            </a:r>
          </a:p>
          <a:p>
            <a:r>
              <a:rPr lang="en-US" sz="2000">
                <a:solidFill>
                  <a:srgbClr val="FF6600"/>
                </a:solidFill>
              </a:rPr>
              <a:t>7 countries</a:t>
            </a:r>
          </a:p>
        </p:txBody>
      </p:sp>
      <p:sp>
        <p:nvSpPr>
          <p:cNvPr id="192" name="TextBox 191"/>
          <p:cNvSpPr txBox="1"/>
          <p:nvPr/>
        </p:nvSpPr>
        <p:spPr>
          <a:xfrm>
            <a:off x="6498041" y="4467761"/>
            <a:ext cx="256975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150+ collaborators</a:t>
            </a:r>
          </a:p>
          <a:p>
            <a:endParaRPr lang="en-US" sz="2000"/>
          </a:p>
          <a:p>
            <a:r>
              <a:rPr lang="en-US" sz="2000"/>
              <a:t>Former E821 members</a:t>
            </a:r>
            <a:br>
              <a:rPr lang="en-US" sz="2000"/>
            </a:br>
            <a:r>
              <a:rPr lang="en-US" sz="2000"/>
              <a:t>and lots of new </a:t>
            </a:r>
            <a:br>
              <a:rPr lang="en-US" sz="2000"/>
            </a:br>
            <a:r>
              <a:rPr lang="en-US" sz="2000"/>
              <a:t>collaborators</a:t>
            </a:r>
          </a:p>
        </p:txBody>
      </p:sp>
    </p:spTree>
    <p:extLst>
      <p:ext uri="{BB962C8B-B14F-4D97-AF65-F5344CB8AC3E}">
        <p14:creationId xmlns:p14="http://schemas.microsoft.com/office/powerpoint/2010/main" val="2641929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430954" y="3581400"/>
            <a:ext cx="4560646" cy="2957047"/>
            <a:chOff x="2379579" y="147327"/>
            <a:chExt cx="6661328" cy="4319095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4" t="11117" r="971" b="-65"/>
            <a:stretch/>
          </p:blipFill>
          <p:spPr bwMode="auto">
            <a:xfrm rot="154362">
              <a:off x="2379579" y="147327"/>
              <a:ext cx="6661328" cy="431909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7" descr="TruckModel.png"/>
            <p:cNvPicPr>
              <a:picLocks noChangeAspect="1"/>
            </p:cNvPicPr>
            <p:nvPr/>
          </p:nvPicPr>
          <p:blipFill rotWithShape="1">
            <a:blip r:embed="rId3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9" t="5129" r="9002" b="27702"/>
            <a:stretch/>
          </p:blipFill>
          <p:spPr>
            <a:xfrm>
              <a:off x="3285962" y="421800"/>
              <a:ext cx="4663440" cy="192058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Picture 8" descr="pbf2_sipm_glamour.jpg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8921" y="1768417"/>
              <a:ext cx="1298663" cy="101524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/>
            <a:srcRect t="4431" r="8236"/>
            <a:stretch/>
          </p:blipFill>
          <p:spPr>
            <a:xfrm>
              <a:off x="7207737" y="1680485"/>
              <a:ext cx="1209025" cy="127115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Muon g-2 at Fermilab, 46th Fermilab Users Meeting, June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610600" cy="3276600"/>
          </a:xfrm>
          <a:noFill/>
        </p:spPr>
        <p:txBody>
          <a:bodyPr/>
          <a:lstStyle/>
          <a:p>
            <a:r>
              <a:rPr lang="en-US" sz="2400"/>
              <a:t>Future E989 result will </a:t>
            </a:r>
            <a:r>
              <a:rPr lang="en-US" sz="2400">
                <a:solidFill>
                  <a:srgbClr val="0000FF"/>
                </a:solidFill>
              </a:rPr>
              <a:t>improve uncertainty by a factor of 4 to 0.14 ppm</a:t>
            </a:r>
          </a:p>
          <a:p>
            <a:r>
              <a:rPr lang="en-US" sz="2400"/>
              <a:t>Many </a:t>
            </a:r>
            <a:r>
              <a:rPr lang="en-US" sz="2400">
                <a:solidFill>
                  <a:srgbClr val="0000FF"/>
                </a:solidFill>
              </a:rPr>
              <a:t>upgrades</a:t>
            </a:r>
            <a:r>
              <a:rPr lang="en-US" sz="2400"/>
              <a:t> in accelerator, beamlines and detectors</a:t>
            </a:r>
          </a:p>
          <a:p>
            <a:r>
              <a:rPr lang="en-US" sz="2400"/>
              <a:t>Active collaboration with balanced mix of </a:t>
            </a:r>
            <a:r>
              <a:rPr lang="en-US" sz="2400">
                <a:solidFill>
                  <a:srgbClr val="0000FF"/>
                </a:solidFill>
              </a:rPr>
              <a:t>former E821 and new members</a:t>
            </a:r>
          </a:p>
          <a:p>
            <a:r>
              <a:rPr lang="en-US" sz="2400"/>
              <a:t>Textbook experiment with a </a:t>
            </a:r>
            <a:r>
              <a:rPr lang="en-US" sz="2400">
                <a:solidFill>
                  <a:srgbClr val="0000FF"/>
                </a:solidFill>
              </a:rPr>
              <a:t>well motivated physics </a:t>
            </a:r>
            <a:br>
              <a:rPr lang="en-US" sz="2400">
                <a:solidFill>
                  <a:srgbClr val="0000FF"/>
                </a:solidFill>
              </a:rPr>
            </a:br>
            <a:r>
              <a:rPr lang="en-US" sz="2400">
                <a:solidFill>
                  <a:srgbClr val="0000FF"/>
                </a:solidFill>
              </a:rPr>
              <a:t>case complementary to direct </a:t>
            </a:r>
            <a:br>
              <a:rPr lang="en-US" sz="2400">
                <a:solidFill>
                  <a:srgbClr val="0000FF"/>
                </a:solidFill>
              </a:rPr>
            </a:br>
            <a:r>
              <a:rPr lang="en-US" sz="2400">
                <a:solidFill>
                  <a:srgbClr val="0000FF"/>
                </a:solidFill>
              </a:rPr>
              <a:t>searches of BSM</a:t>
            </a:r>
          </a:p>
        </p:txBody>
      </p:sp>
    </p:spTree>
    <p:extLst>
      <p:ext uri="{BB962C8B-B14F-4D97-AF65-F5344CB8AC3E}">
        <p14:creationId xmlns:p14="http://schemas.microsoft.com/office/powerpoint/2010/main" val="413247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But now let’s get back to moving the ring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Muon g-2 at Fermilab, 46th Fermilab Users Meeting, June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743200" y="5715000"/>
            <a:ext cx="35222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http://muon-g-2.fnal.gov/bigmove/</a:t>
            </a:r>
          </a:p>
        </p:txBody>
      </p:sp>
      <p:pic>
        <p:nvPicPr>
          <p:cNvPr id="8" name="Coil_Move_OutsideView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9144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2367865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Hadronic vacuum polarization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Muon g-2 at Fermilab, 46th Fermilab Users Meeting, June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57200" y="685800"/>
            <a:ext cx="7239000" cy="5459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>
              <a:buClr>
                <a:srgbClr val="FFFF00"/>
              </a:buClr>
              <a:buFontTx/>
              <a:buNone/>
            </a:pPr>
            <a:r>
              <a:rPr lang="en-US" sz="2400"/>
              <a:t>Challenging but can link to experimental data! </a:t>
            </a:r>
          </a:p>
        </p:txBody>
      </p:sp>
      <p:sp>
        <p:nvSpPr>
          <p:cNvPr id="21" name="Rectangle 35"/>
          <p:cNvSpPr>
            <a:spLocks noChangeArrowheads="1"/>
          </p:cNvSpPr>
          <p:nvPr/>
        </p:nvSpPr>
        <p:spPr bwMode="auto">
          <a:xfrm>
            <a:off x="1295400" y="1676400"/>
            <a:ext cx="6858000" cy="4038600"/>
          </a:xfrm>
          <a:prstGeom prst="rect">
            <a:avLst/>
          </a:prstGeom>
          <a:solidFill>
            <a:srgbClr val="292929"/>
          </a:solidFill>
          <a:ln w="63500">
            <a:solidFill>
              <a:srgbClr val="9966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" name="Freeform 37"/>
          <p:cNvSpPr>
            <a:spLocks/>
          </p:cNvSpPr>
          <p:nvPr/>
        </p:nvSpPr>
        <p:spPr bwMode="auto">
          <a:xfrm>
            <a:off x="1828800" y="3105150"/>
            <a:ext cx="2058063" cy="1150940"/>
          </a:xfrm>
          <a:custGeom>
            <a:avLst/>
            <a:gdLst>
              <a:gd name="T0" fmla="*/ 0 w 637"/>
              <a:gd name="T1" fmla="*/ 0 h 382"/>
              <a:gd name="T2" fmla="*/ 39 w 637"/>
              <a:gd name="T3" fmla="*/ 55 h 382"/>
              <a:gd name="T4" fmla="*/ 50 w 637"/>
              <a:gd name="T5" fmla="*/ 72 h 382"/>
              <a:gd name="T6" fmla="*/ 56 w 637"/>
              <a:gd name="T7" fmla="*/ 89 h 382"/>
              <a:gd name="T8" fmla="*/ 84 w 637"/>
              <a:gd name="T9" fmla="*/ 116 h 382"/>
              <a:gd name="T10" fmla="*/ 156 w 637"/>
              <a:gd name="T11" fmla="*/ 216 h 382"/>
              <a:gd name="T12" fmla="*/ 272 w 637"/>
              <a:gd name="T13" fmla="*/ 382 h 382"/>
              <a:gd name="T14" fmla="*/ 344 w 637"/>
              <a:gd name="T15" fmla="*/ 316 h 382"/>
              <a:gd name="T16" fmla="*/ 405 w 637"/>
              <a:gd name="T17" fmla="*/ 238 h 382"/>
              <a:gd name="T18" fmla="*/ 477 w 637"/>
              <a:gd name="T19" fmla="*/ 161 h 382"/>
              <a:gd name="T20" fmla="*/ 504 w 637"/>
              <a:gd name="T21" fmla="*/ 139 h 382"/>
              <a:gd name="T22" fmla="*/ 527 w 637"/>
              <a:gd name="T23" fmla="*/ 111 h 382"/>
              <a:gd name="T24" fmla="*/ 599 w 637"/>
              <a:gd name="T25" fmla="*/ 55 h 382"/>
              <a:gd name="T26" fmla="*/ 637 w 637"/>
              <a:gd name="T27" fmla="*/ 22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37" h="382">
                <a:moveTo>
                  <a:pt x="0" y="0"/>
                </a:moveTo>
                <a:cubicBezTo>
                  <a:pt x="8" y="24"/>
                  <a:pt x="23" y="36"/>
                  <a:pt x="39" y="55"/>
                </a:cubicBezTo>
                <a:cubicBezTo>
                  <a:pt x="43" y="60"/>
                  <a:pt x="47" y="66"/>
                  <a:pt x="50" y="72"/>
                </a:cubicBezTo>
                <a:cubicBezTo>
                  <a:pt x="53" y="77"/>
                  <a:pt x="52" y="84"/>
                  <a:pt x="56" y="89"/>
                </a:cubicBezTo>
                <a:cubicBezTo>
                  <a:pt x="64" y="99"/>
                  <a:pt x="84" y="116"/>
                  <a:pt x="84" y="116"/>
                </a:cubicBezTo>
                <a:cubicBezTo>
                  <a:pt x="92" y="145"/>
                  <a:pt x="133" y="195"/>
                  <a:pt x="156" y="216"/>
                </a:cubicBezTo>
                <a:cubicBezTo>
                  <a:pt x="172" y="270"/>
                  <a:pt x="224" y="351"/>
                  <a:pt x="272" y="382"/>
                </a:cubicBezTo>
                <a:cubicBezTo>
                  <a:pt x="306" y="371"/>
                  <a:pt x="320" y="339"/>
                  <a:pt x="344" y="316"/>
                </a:cubicBezTo>
                <a:cubicBezTo>
                  <a:pt x="359" y="286"/>
                  <a:pt x="383" y="264"/>
                  <a:pt x="405" y="238"/>
                </a:cubicBezTo>
                <a:cubicBezTo>
                  <a:pt x="427" y="212"/>
                  <a:pt x="448" y="180"/>
                  <a:pt x="477" y="161"/>
                </a:cubicBezTo>
                <a:cubicBezTo>
                  <a:pt x="500" y="126"/>
                  <a:pt x="475" y="157"/>
                  <a:pt x="504" y="139"/>
                </a:cubicBezTo>
                <a:cubicBezTo>
                  <a:pt x="518" y="130"/>
                  <a:pt x="515" y="123"/>
                  <a:pt x="527" y="111"/>
                </a:cubicBezTo>
                <a:cubicBezTo>
                  <a:pt x="548" y="90"/>
                  <a:pt x="577" y="75"/>
                  <a:pt x="599" y="55"/>
                </a:cubicBezTo>
                <a:cubicBezTo>
                  <a:pt x="637" y="21"/>
                  <a:pt x="616" y="22"/>
                  <a:pt x="637" y="22"/>
                </a:cubicBezTo>
              </a:path>
            </a:pathLst>
          </a:custGeom>
          <a:noFill/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0" name="Freeform 38"/>
          <p:cNvSpPr>
            <a:spLocks/>
          </p:cNvSpPr>
          <p:nvPr/>
        </p:nvSpPr>
        <p:spPr bwMode="auto">
          <a:xfrm>
            <a:off x="2512088" y="4248150"/>
            <a:ext cx="307975" cy="1009650"/>
          </a:xfrm>
          <a:custGeom>
            <a:avLst/>
            <a:gdLst>
              <a:gd name="T0" fmla="*/ 100 w 117"/>
              <a:gd name="T1" fmla="*/ 0 h 277"/>
              <a:gd name="T2" fmla="*/ 61 w 117"/>
              <a:gd name="T3" fmla="*/ 6 h 277"/>
              <a:gd name="T4" fmla="*/ 33 w 117"/>
              <a:gd name="T5" fmla="*/ 11 h 277"/>
              <a:gd name="T6" fmla="*/ 72 w 117"/>
              <a:gd name="T7" fmla="*/ 45 h 277"/>
              <a:gd name="T8" fmla="*/ 117 w 117"/>
              <a:gd name="T9" fmla="*/ 67 h 277"/>
              <a:gd name="T10" fmla="*/ 28 w 117"/>
              <a:gd name="T11" fmla="*/ 100 h 277"/>
              <a:gd name="T12" fmla="*/ 83 w 117"/>
              <a:gd name="T13" fmla="*/ 139 h 277"/>
              <a:gd name="T14" fmla="*/ 28 w 117"/>
              <a:gd name="T15" fmla="*/ 194 h 277"/>
              <a:gd name="T16" fmla="*/ 61 w 117"/>
              <a:gd name="T17" fmla="*/ 227 h 277"/>
              <a:gd name="T18" fmla="*/ 72 w 117"/>
              <a:gd name="T1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7" h="277">
                <a:moveTo>
                  <a:pt x="100" y="0"/>
                </a:moveTo>
                <a:cubicBezTo>
                  <a:pt x="87" y="2"/>
                  <a:pt x="74" y="4"/>
                  <a:pt x="61" y="6"/>
                </a:cubicBezTo>
                <a:cubicBezTo>
                  <a:pt x="52" y="8"/>
                  <a:pt x="39" y="4"/>
                  <a:pt x="33" y="11"/>
                </a:cubicBezTo>
                <a:cubicBezTo>
                  <a:pt x="15" y="34"/>
                  <a:pt x="64" y="42"/>
                  <a:pt x="72" y="45"/>
                </a:cubicBezTo>
                <a:cubicBezTo>
                  <a:pt x="99" y="38"/>
                  <a:pt x="107" y="40"/>
                  <a:pt x="117" y="67"/>
                </a:cubicBezTo>
                <a:cubicBezTo>
                  <a:pt x="102" y="107"/>
                  <a:pt x="71" y="96"/>
                  <a:pt x="28" y="100"/>
                </a:cubicBezTo>
                <a:cubicBezTo>
                  <a:pt x="0" y="143"/>
                  <a:pt x="52" y="135"/>
                  <a:pt x="83" y="139"/>
                </a:cubicBezTo>
                <a:cubicBezTo>
                  <a:pt x="114" y="184"/>
                  <a:pt x="59" y="185"/>
                  <a:pt x="28" y="194"/>
                </a:cubicBezTo>
                <a:cubicBezTo>
                  <a:pt x="34" y="216"/>
                  <a:pt x="39" y="220"/>
                  <a:pt x="61" y="227"/>
                </a:cubicBezTo>
                <a:cubicBezTo>
                  <a:pt x="98" y="251"/>
                  <a:pt x="90" y="243"/>
                  <a:pt x="72" y="277"/>
                </a:cubicBezTo>
              </a:path>
            </a:pathLst>
          </a:cu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2" name="Text Box 41"/>
          <p:cNvSpPr txBox="1">
            <a:spLocks noChangeArrowheads="1"/>
          </p:cNvSpPr>
          <p:nvPr/>
        </p:nvSpPr>
        <p:spPr bwMode="auto">
          <a:xfrm>
            <a:off x="2743863" y="2724150"/>
            <a:ext cx="304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>
                <a:solidFill>
                  <a:srgbClr val="00FF00"/>
                </a:solidFill>
              </a:rPr>
              <a:t>h</a:t>
            </a: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srgbClr val="00FF00"/>
              </a:solidFill>
              <a:effectLst/>
              <a:uLnTx/>
              <a:uFillTx/>
            </a:endParaRPr>
          </a:p>
        </p:txBody>
      </p:sp>
      <p:sp>
        <p:nvSpPr>
          <p:cNvPr id="53" name="Freeform 42"/>
          <p:cNvSpPr>
            <a:spLocks/>
          </p:cNvSpPr>
          <p:nvPr/>
        </p:nvSpPr>
        <p:spPr bwMode="auto">
          <a:xfrm>
            <a:off x="2134263" y="3181350"/>
            <a:ext cx="533400" cy="357188"/>
          </a:xfrm>
          <a:custGeom>
            <a:avLst/>
            <a:gdLst>
              <a:gd name="T0" fmla="*/ 10 w 192"/>
              <a:gd name="T1" fmla="*/ 134 h 134"/>
              <a:gd name="T2" fmla="*/ 32 w 192"/>
              <a:gd name="T3" fmla="*/ 89 h 134"/>
              <a:gd name="T4" fmla="*/ 71 w 192"/>
              <a:gd name="T5" fmla="*/ 128 h 134"/>
              <a:gd name="T6" fmla="*/ 59 w 192"/>
              <a:gd name="T7" fmla="*/ 78 h 134"/>
              <a:gd name="T8" fmla="*/ 65 w 192"/>
              <a:gd name="T9" fmla="*/ 56 h 134"/>
              <a:gd name="T10" fmla="*/ 131 w 192"/>
              <a:gd name="T11" fmla="*/ 101 h 134"/>
              <a:gd name="T12" fmla="*/ 154 w 192"/>
              <a:gd name="T13" fmla="*/ 1 h 134"/>
              <a:gd name="T14" fmla="*/ 187 w 192"/>
              <a:gd name="T15" fmla="*/ 6 h 134"/>
              <a:gd name="T16" fmla="*/ 192 w 192"/>
              <a:gd name="T17" fmla="*/ 23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2" h="134">
                <a:moveTo>
                  <a:pt x="10" y="134"/>
                </a:moveTo>
                <a:cubicBezTo>
                  <a:pt x="0" y="106"/>
                  <a:pt x="3" y="97"/>
                  <a:pt x="32" y="89"/>
                </a:cubicBezTo>
                <a:cubicBezTo>
                  <a:pt x="46" y="104"/>
                  <a:pt x="53" y="117"/>
                  <a:pt x="71" y="128"/>
                </a:cubicBezTo>
                <a:cubicBezTo>
                  <a:pt x="78" y="106"/>
                  <a:pt x="66" y="99"/>
                  <a:pt x="59" y="78"/>
                </a:cubicBezTo>
                <a:cubicBezTo>
                  <a:pt x="61" y="71"/>
                  <a:pt x="61" y="62"/>
                  <a:pt x="65" y="56"/>
                </a:cubicBezTo>
                <a:cubicBezTo>
                  <a:pt x="89" y="21"/>
                  <a:pt x="97" y="88"/>
                  <a:pt x="131" y="101"/>
                </a:cubicBezTo>
                <a:cubicBezTo>
                  <a:pt x="143" y="67"/>
                  <a:pt x="133" y="32"/>
                  <a:pt x="154" y="1"/>
                </a:cubicBezTo>
                <a:cubicBezTo>
                  <a:pt x="165" y="3"/>
                  <a:pt x="177" y="0"/>
                  <a:pt x="187" y="6"/>
                </a:cubicBezTo>
                <a:cubicBezTo>
                  <a:pt x="192" y="9"/>
                  <a:pt x="192" y="23"/>
                  <a:pt x="192" y="23"/>
                </a:cubicBezTo>
              </a:path>
            </a:pathLst>
          </a:custGeom>
          <a:noFill/>
          <a:ln w="38100" cap="flat" cmpd="sng">
            <a:solidFill>
              <a:srgbClr val="D2EAE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4" name="Freeform 43"/>
          <p:cNvSpPr>
            <a:spLocks/>
          </p:cNvSpPr>
          <p:nvPr/>
        </p:nvSpPr>
        <p:spPr bwMode="auto">
          <a:xfrm flipH="1">
            <a:off x="2820063" y="3186112"/>
            <a:ext cx="585788" cy="376238"/>
          </a:xfrm>
          <a:custGeom>
            <a:avLst/>
            <a:gdLst>
              <a:gd name="T0" fmla="*/ 10 w 192"/>
              <a:gd name="T1" fmla="*/ 134 h 134"/>
              <a:gd name="T2" fmla="*/ 32 w 192"/>
              <a:gd name="T3" fmla="*/ 89 h 134"/>
              <a:gd name="T4" fmla="*/ 71 w 192"/>
              <a:gd name="T5" fmla="*/ 128 h 134"/>
              <a:gd name="T6" fmla="*/ 59 w 192"/>
              <a:gd name="T7" fmla="*/ 78 h 134"/>
              <a:gd name="T8" fmla="*/ 65 w 192"/>
              <a:gd name="T9" fmla="*/ 56 h 134"/>
              <a:gd name="T10" fmla="*/ 131 w 192"/>
              <a:gd name="T11" fmla="*/ 101 h 134"/>
              <a:gd name="T12" fmla="*/ 154 w 192"/>
              <a:gd name="T13" fmla="*/ 1 h 134"/>
              <a:gd name="T14" fmla="*/ 187 w 192"/>
              <a:gd name="T15" fmla="*/ 6 h 134"/>
              <a:gd name="T16" fmla="*/ 192 w 192"/>
              <a:gd name="T17" fmla="*/ 23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2" h="134">
                <a:moveTo>
                  <a:pt x="10" y="134"/>
                </a:moveTo>
                <a:cubicBezTo>
                  <a:pt x="0" y="106"/>
                  <a:pt x="3" y="97"/>
                  <a:pt x="32" y="89"/>
                </a:cubicBezTo>
                <a:cubicBezTo>
                  <a:pt x="46" y="104"/>
                  <a:pt x="53" y="117"/>
                  <a:pt x="71" y="128"/>
                </a:cubicBezTo>
                <a:cubicBezTo>
                  <a:pt x="78" y="106"/>
                  <a:pt x="66" y="99"/>
                  <a:pt x="59" y="78"/>
                </a:cubicBezTo>
                <a:cubicBezTo>
                  <a:pt x="61" y="71"/>
                  <a:pt x="61" y="62"/>
                  <a:pt x="65" y="56"/>
                </a:cubicBezTo>
                <a:cubicBezTo>
                  <a:pt x="89" y="21"/>
                  <a:pt x="97" y="88"/>
                  <a:pt x="131" y="101"/>
                </a:cubicBezTo>
                <a:cubicBezTo>
                  <a:pt x="143" y="67"/>
                  <a:pt x="133" y="32"/>
                  <a:pt x="154" y="1"/>
                </a:cubicBezTo>
                <a:cubicBezTo>
                  <a:pt x="165" y="3"/>
                  <a:pt x="177" y="0"/>
                  <a:pt x="187" y="6"/>
                </a:cubicBezTo>
                <a:cubicBezTo>
                  <a:pt x="192" y="9"/>
                  <a:pt x="192" y="23"/>
                  <a:pt x="192" y="23"/>
                </a:cubicBezTo>
              </a:path>
            </a:pathLst>
          </a:custGeom>
          <a:noFill/>
          <a:ln w="38100" cap="flat" cmpd="sng">
            <a:solidFill>
              <a:srgbClr val="D2EAE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918940" y="58292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61" name="Text Box 9"/>
          <p:cNvSpPr txBox="1">
            <a:spLocks noChangeArrowheads="1"/>
          </p:cNvSpPr>
          <p:nvPr/>
        </p:nvSpPr>
        <p:spPr bwMode="auto">
          <a:xfrm>
            <a:off x="1981863" y="3638550"/>
            <a:ext cx="47148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ymbol" pitchFamily="18" charset="2"/>
              </a:rPr>
              <a:t>m</a:t>
            </a:r>
          </a:p>
        </p:txBody>
      </p:sp>
      <p:sp>
        <p:nvSpPr>
          <p:cNvPr id="62" name="Text Box 11"/>
          <p:cNvSpPr txBox="1">
            <a:spLocks noChangeArrowheads="1"/>
          </p:cNvSpPr>
          <p:nvPr/>
        </p:nvSpPr>
        <p:spPr bwMode="auto">
          <a:xfrm>
            <a:off x="2197763" y="2795885"/>
            <a:ext cx="4699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D2EAEC"/>
                </a:solidFill>
                <a:effectLst/>
                <a:uLnTx/>
                <a:uFillTx/>
                <a:latin typeface="Symbol" pitchFamily="18" charset="2"/>
              </a:rPr>
              <a:t>g</a:t>
            </a:r>
          </a:p>
        </p:txBody>
      </p:sp>
      <p:pic>
        <p:nvPicPr>
          <p:cNvPr id="8" name="Picture 3" descr="C:\Users\winter\AppData\Local\Microsoft\Windows\Temporary Internet Files\Content.IE5\ERWN6SS4\MC900434789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791116" y="971873"/>
            <a:ext cx="1828572" cy="182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4" name="Straight Connector 63"/>
          <p:cNvCxnSpPr/>
          <p:nvPr/>
        </p:nvCxnSpPr>
        <p:spPr bwMode="auto">
          <a:xfrm>
            <a:off x="2742824" y="2295957"/>
            <a:ext cx="0" cy="188595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58" name="Oval 44"/>
          <p:cNvSpPr>
            <a:spLocks noChangeArrowheads="1"/>
          </p:cNvSpPr>
          <p:nvPr/>
        </p:nvSpPr>
        <p:spPr bwMode="auto">
          <a:xfrm>
            <a:off x="2591463" y="3028950"/>
            <a:ext cx="292100" cy="292100"/>
          </a:xfrm>
          <a:prstGeom prst="ellipse">
            <a:avLst/>
          </a:prstGeom>
          <a:solidFill>
            <a:srgbClr val="00FF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7" name="Text Box 9"/>
          <p:cNvSpPr txBox="1">
            <a:spLocks noChangeArrowheads="1"/>
          </p:cNvSpPr>
          <p:nvPr/>
        </p:nvSpPr>
        <p:spPr bwMode="auto">
          <a:xfrm>
            <a:off x="3186112" y="3657600"/>
            <a:ext cx="47148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ymbol" pitchFamily="18" charset="2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89778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Hadronic vacuum polarization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Muon g-2 at Fermilab, 46th Fermilab Users Meeting, June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57200" y="685800"/>
            <a:ext cx="7239000" cy="5459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>
              <a:buClr>
                <a:srgbClr val="FFFF00"/>
              </a:buClr>
              <a:buFontTx/>
              <a:buNone/>
            </a:pPr>
            <a:r>
              <a:rPr lang="en-US" sz="2400"/>
              <a:t>Challenging but can link to experimental data! </a:t>
            </a:r>
          </a:p>
        </p:txBody>
      </p:sp>
      <p:sp>
        <p:nvSpPr>
          <p:cNvPr id="21" name="Rectangle 35"/>
          <p:cNvSpPr>
            <a:spLocks noChangeArrowheads="1"/>
          </p:cNvSpPr>
          <p:nvPr/>
        </p:nvSpPr>
        <p:spPr bwMode="auto">
          <a:xfrm>
            <a:off x="1295400" y="1676400"/>
            <a:ext cx="6858000" cy="4038600"/>
          </a:xfrm>
          <a:prstGeom prst="rect">
            <a:avLst/>
          </a:prstGeom>
          <a:solidFill>
            <a:srgbClr val="292929"/>
          </a:solidFill>
          <a:ln w="63500">
            <a:solidFill>
              <a:srgbClr val="9966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" name="Freeform 37"/>
          <p:cNvSpPr>
            <a:spLocks/>
          </p:cNvSpPr>
          <p:nvPr/>
        </p:nvSpPr>
        <p:spPr bwMode="auto">
          <a:xfrm>
            <a:off x="1828800" y="3105150"/>
            <a:ext cx="2058063" cy="1150940"/>
          </a:xfrm>
          <a:custGeom>
            <a:avLst/>
            <a:gdLst>
              <a:gd name="T0" fmla="*/ 0 w 637"/>
              <a:gd name="T1" fmla="*/ 0 h 382"/>
              <a:gd name="T2" fmla="*/ 39 w 637"/>
              <a:gd name="T3" fmla="*/ 55 h 382"/>
              <a:gd name="T4" fmla="*/ 50 w 637"/>
              <a:gd name="T5" fmla="*/ 72 h 382"/>
              <a:gd name="T6" fmla="*/ 56 w 637"/>
              <a:gd name="T7" fmla="*/ 89 h 382"/>
              <a:gd name="T8" fmla="*/ 84 w 637"/>
              <a:gd name="T9" fmla="*/ 116 h 382"/>
              <a:gd name="T10" fmla="*/ 156 w 637"/>
              <a:gd name="T11" fmla="*/ 216 h 382"/>
              <a:gd name="T12" fmla="*/ 272 w 637"/>
              <a:gd name="T13" fmla="*/ 382 h 382"/>
              <a:gd name="T14" fmla="*/ 344 w 637"/>
              <a:gd name="T15" fmla="*/ 316 h 382"/>
              <a:gd name="T16" fmla="*/ 405 w 637"/>
              <a:gd name="T17" fmla="*/ 238 h 382"/>
              <a:gd name="T18" fmla="*/ 477 w 637"/>
              <a:gd name="T19" fmla="*/ 161 h 382"/>
              <a:gd name="T20" fmla="*/ 504 w 637"/>
              <a:gd name="T21" fmla="*/ 139 h 382"/>
              <a:gd name="T22" fmla="*/ 527 w 637"/>
              <a:gd name="T23" fmla="*/ 111 h 382"/>
              <a:gd name="T24" fmla="*/ 599 w 637"/>
              <a:gd name="T25" fmla="*/ 55 h 382"/>
              <a:gd name="T26" fmla="*/ 637 w 637"/>
              <a:gd name="T27" fmla="*/ 22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37" h="382">
                <a:moveTo>
                  <a:pt x="0" y="0"/>
                </a:moveTo>
                <a:cubicBezTo>
                  <a:pt x="8" y="24"/>
                  <a:pt x="23" y="36"/>
                  <a:pt x="39" y="55"/>
                </a:cubicBezTo>
                <a:cubicBezTo>
                  <a:pt x="43" y="60"/>
                  <a:pt x="47" y="66"/>
                  <a:pt x="50" y="72"/>
                </a:cubicBezTo>
                <a:cubicBezTo>
                  <a:pt x="53" y="77"/>
                  <a:pt x="52" y="84"/>
                  <a:pt x="56" y="89"/>
                </a:cubicBezTo>
                <a:cubicBezTo>
                  <a:pt x="64" y="99"/>
                  <a:pt x="84" y="116"/>
                  <a:pt x="84" y="116"/>
                </a:cubicBezTo>
                <a:cubicBezTo>
                  <a:pt x="92" y="145"/>
                  <a:pt x="133" y="195"/>
                  <a:pt x="156" y="216"/>
                </a:cubicBezTo>
                <a:cubicBezTo>
                  <a:pt x="172" y="270"/>
                  <a:pt x="224" y="351"/>
                  <a:pt x="272" y="382"/>
                </a:cubicBezTo>
                <a:cubicBezTo>
                  <a:pt x="306" y="371"/>
                  <a:pt x="320" y="339"/>
                  <a:pt x="344" y="316"/>
                </a:cubicBezTo>
                <a:cubicBezTo>
                  <a:pt x="359" y="286"/>
                  <a:pt x="383" y="264"/>
                  <a:pt x="405" y="238"/>
                </a:cubicBezTo>
                <a:cubicBezTo>
                  <a:pt x="427" y="212"/>
                  <a:pt x="448" y="180"/>
                  <a:pt x="477" y="161"/>
                </a:cubicBezTo>
                <a:cubicBezTo>
                  <a:pt x="500" y="126"/>
                  <a:pt x="475" y="157"/>
                  <a:pt x="504" y="139"/>
                </a:cubicBezTo>
                <a:cubicBezTo>
                  <a:pt x="518" y="130"/>
                  <a:pt x="515" y="123"/>
                  <a:pt x="527" y="111"/>
                </a:cubicBezTo>
                <a:cubicBezTo>
                  <a:pt x="548" y="90"/>
                  <a:pt x="577" y="75"/>
                  <a:pt x="599" y="55"/>
                </a:cubicBezTo>
                <a:cubicBezTo>
                  <a:pt x="637" y="21"/>
                  <a:pt x="616" y="22"/>
                  <a:pt x="637" y="22"/>
                </a:cubicBezTo>
              </a:path>
            </a:pathLst>
          </a:custGeom>
          <a:noFill/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0" name="Freeform 38"/>
          <p:cNvSpPr>
            <a:spLocks/>
          </p:cNvSpPr>
          <p:nvPr/>
        </p:nvSpPr>
        <p:spPr bwMode="auto">
          <a:xfrm>
            <a:off x="2512088" y="4248150"/>
            <a:ext cx="307975" cy="1009650"/>
          </a:xfrm>
          <a:custGeom>
            <a:avLst/>
            <a:gdLst>
              <a:gd name="T0" fmla="*/ 100 w 117"/>
              <a:gd name="T1" fmla="*/ 0 h 277"/>
              <a:gd name="T2" fmla="*/ 61 w 117"/>
              <a:gd name="T3" fmla="*/ 6 h 277"/>
              <a:gd name="T4" fmla="*/ 33 w 117"/>
              <a:gd name="T5" fmla="*/ 11 h 277"/>
              <a:gd name="T6" fmla="*/ 72 w 117"/>
              <a:gd name="T7" fmla="*/ 45 h 277"/>
              <a:gd name="T8" fmla="*/ 117 w 117"/>
              <a:gd name="T9" fmla="*/ 67 h 277"/>
              <a:gd name="T10" fmla="*/ 28 w 117"/>
              <a:gd name="T11" fmla="*/ 100 h 277"/>
              <a:gd name="T12" fmla="*/ 83 w 117"/>
              <a:gd name="T13" fmla="*/ 139 h 277"/>
              <a:gd name="T14" fmla="*/ 28 w 117"/>
              <a:gd name="T15" fmla="*/ 194 h 277"/>
              <a:gd name="T16" fmla="*/ 61 w 117"/>
              <a:gd name="T17" fmla="*/ 227 h 277"/>
              <a:gd name="T18" fmla="*/ 72 w 117"/>
              <a:gd name="T1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7" h="277">
                <a:moveTo>
                  <a:pt x="100" y="0"/>
                </a:moveTo>
                <a:cubicBezTo>
                  <a:pt x="87" y="2"/>
                  <a:pt x="74" y="4"/>
                  <a:pt x="61" y="6"/>
                </a:cubicBezTo>
                <a:cubicBezTo>
                  <a:pt x="52" y="8"/>
                  <a:pt x="39" y="4"/>
                  <a:pt x="33" y="11"/>
                </a:cubicBezTo>
                <a:cubicBezTo>
                  <a:pt x="15" y="34"/>
                  <a:pt x="64" y="42"/>
                  <a:pt x="72" y="45"/>
                </a:cubicBezTo>
                <a:cubicBezTo>
                  <a:pt x="99" y="38"/>
                  <a:pt x="107" y="40"/>
                  <a:pt x="117" y="67"/>
                </a:cubicBezTo>
                <a:cubicBezTo>
                  <a:pt x="102" y="107"/>
                  <a:pt x="71" y="96"/>
                  <a:pt x="28" y="100"/>
                </a:cubicBezTo>
                <a:cubicBezTo>
                  <a:pt x="0" y="143"/>
                  <a:pt x="52" y="135"/>
                  <a:pt x="83" y="139"/>
                </a:cubicBezTo>
                <a:cubicBezTo>
                  <a:pt x="114" y="184"/>
                  <a:pt x="59" y="185"/>
                  <a:pt x="28" y="194"/>
                </a:cubicBezTo>
                <a:cubicBezTo>
                  <a:pt x="34" y="216"/>
                  <a:pt x="39" y="220"/>
                  <a:pt x="61" y="227"/>
                </a:cubicBezTo>
                <a:cubicBezTo>
                  <a:pt x="98" y="251"/>
                  <a:pt x="90" y="243"/>
                  <a:pt x="72" y="277"/>
                </a:cubicBezTo>
              </a:path>
            </a:pathLst>
          </a:cu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2" name="Text Box 41"/>
          <p:cNvSpPr txBox="1">
            <a:spLocks noChangeArrowheads="1"/>
          </p:cNvSpPr>
          <p:nvPr/>
        </p:nvSpPr>
        <p:spPr bwMode="auto">
          <a:xfrm>
            <a:off x="2743863" y="2724150"/>
            <a:ext cx="304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>
                <a:solidFill>
                  <a:srgbClr val="00FF00"/>
                </a:solidFill>
              </a:rPr>
              <a:t>h</a:t>
            </a: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srgbClr val="00FF00"/>
              </a:solidFill>
              <a:effectLst/>
              <a:uLnTx/>
              <a:uFillTx/>
            </a:endParaRPr>
          </a:p>
        </p:txBody>
      </p:sp>
      <p:sp>
        <p:nvSpPr>
          <p:cNvPr id="53" name="Freeform 42"/>
          <p:cNvSpPr>
            <a:spLocks/>
          </p:cNvSpPr>
          <p:nvPr/>
        </p:nvSpPr>
        <p:spPr bwMode="auto">
          <a:xfrm>
            <a:off x="2134263" y="3181350"/>
            <a:ext cx="533400" cy="357188"/>
          </a:xfrm>
          <a:custGeom>
            <a:avLst/>
            <a:gdLst>
              <a:gd name="T0" fmla="*/ 10 w 192"/>
              <a:gd name="T1" fmla="*/ 134 h 134"/>
              <a:gd name="T2" fmla="*/ 32 w 192"/>
              <a:gd name="T3" fmla="*/ 89 h 134"/>
              <a:gd name="T4" fmla="*/ 71 w 192"/>
              <a:gd name="T5" fmla="*/ 128 h 134"/>
              <a:gd name="T6" fmla="*/ 59 w 192"/>
              <a:gd name="T7" fmla="*/ 78 h 134"/>
              <a:gd name="T8" fmla="*/ 65 w 192"/>
              <a:gd name="T9" fmla="*/ 56 h 134"/>
              <a:gd name="T10" fmla="*/ 131 w 192"/>
              <a:gd name="T11" fmla="*/ 101 h 134"/>
              <a:gd name="T12" fmla="*/ 154 w 192"/>
              <a:gd name="T13" fmla="*/ 1 h 134"/>
              <a:gd name="T14" fmla="*/ 187 w 192"/>
              <a:gd name="T15" fmla="*/ 6 h 134"/>
              <a:gd name="T16" fmla="*/ 192 w 192"/>
              <a:gd name="T17" fmla="*/ 23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2" h="134">
                <a:moveTo>
                  <a:pt x="10" y="134"/>
                </a:moveTo>
                <a:cubicBezTo>
                  <a:pt x="0" y="106"/>
                  <a:pt x="3" y="97"/>
                  <a:pt x="32" y="89"/>
                </a:cubicBezTo>
                <a:cubicBezTo>
                  <a:pt x="46" y="104"/>
                  <a:pt x="53" y="117"/>
                  <a:pt x="71" y="128"/>
                </a:cubicBezTo>
                <a:cubicBezTo>
                  <a:pt x="78" y="106"/>
                  <a:pt x="66" y="99"/>
                  <a:pt x="59" y="78"/>
                </a:cubicBezTo>
                <a:cubicBezTo>
                  <a:pt x="61" y="71"/>
                  <a:pt x="61" y="62"/>
                  <a:pt x="65" y="56"/>
                </a:cubicBezTo>
                <a:cubicBezTo>
                  <a:pt x="89" y="21"/>
                  <a:pt x="97" y="88"/>
                  <a:pt x="131" y="101"/>
                </a:cubicBezTo>
                <a:cubicBezTo>
                  <a:pt x="143" y="67"/>
                  <a:pt x="133" y="32"/>
                  <a:pt x="154" y="1"/>
                </a:cubicBezTo>
                <a:cubicBezTo>
                  <a:pt x="165" y="3"/>
                  <a:pt x="177" y="0"/>
                  <a:pt x="187" y="6"/>
                </a:cubicBezTo>
                <a:cubicBezTo>
                  <a:pt x="192" y="9"/>
                  <a:pt x="192" y="23"/>
                  <a:pt x="192" y="23"/>
                </a:cubicBezTo>
              </a:path>
            </a:pathLst>
          </a:custGeom>
          <a:noFill/>
          <a:ln w="38100" cap="flat" cmpd="sng">
            <a:solidFill>
              <a:srgbClr val="D2EAE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4" name="Freeform 43"/>
          <p:cNvSpPr>
            <a:spLocks/>
          </p:cNvSpPr>
          <p:nvPr/>
        </p:nvSpPr>
        <p:spPr bwMode="auto">
          <a:xfrm flipH="1">
            <a:off x="2820063" y="3186112"/>
            <a:ext cx="585788" cy="376238"/>
          </a:xfrm>
          <a:custGeom>
            <a:avLst/>
            <a:gdLst>
              <a:gd name="T0" fmla="*/ 10 w 192"/>
              <a:gd name="T1" fmla="*/ 134 h 134"/>
              <a:gd name="T2" fmla="*/ 32 w 192"/>
              <a:gd name="T3" fmla="*/ 89 h 134"/>
              <a:gd name="T4" fmla="*/ 71 w 192"/>
              <a:gd name="T5" fmla="*/ 128 h 134"/>
              <a:gd name="T6" fmla="*/ 59 w 192"/>
              <a:gd name="T7" fmla="*/ 78 h 134"/>
              <a:gd name="T8" fmla="*/ 65 w 192"/>
              <a:gd name="T9" fmla="*/ 56 h 134"/>
              <a:gd name="T10" fmla="*/ 131 w 192"/>
              <a:gd name="T11" fmla="*/ 101 h 134"/>
              <a:gd name="T12" fmla="*/ 154 w 192"/>
              <a:gd name="T13" fmla="*/ 1 h 134"/>
              <a:gd name="T14" fmla="*/ 187 w 192"/>
              <a:gd name="T15" fmla="*/ 6 h 134"/>
              <a:gd name="T16" fmla="*/ 192 w 192"/>
              <a:gd name="T17" fmla="*/ 23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2" h="134">
                <a:moveTo>
                  <a:pt x="10" y="134"/>
                </a:moveTo>
                <a:cubicBezTo>
                  <a:pt x="0" y="106"/>
                  <a:pt x="3" y="97"/>
                  <a:pt x="32" y="89"/>
                </a:cubicBezTo>
                <a:cubicBezTo>
                  <a:pt x="46" y="104"/>
                  <a:pt x="53" y="117"/>
                  <a:pt x="71" y="128"/>
                </a:cubicBezTo>
                <a:cubicBezTo>
                  <a:pt x="78" y="106"/>
                  <a:pt x="66" y="99"/>
                  <a:pt x="59" y="78"/>
                </a:cubicBezTo>
                <a:cubicBezTo>
                  <a:pt x="61" y="71"/>
                  <a:pt x="61" y="62"/>
                  <a:pt x="65" y="56"/>
                </a:cubicBezTo>
                <a:cubicBezTo>
                  <a:pt x="89" y="21"/>
                  <a:pt x="97" y="88"/>
                  <a:pt x="131" y="101"/>
                </a:cubicBezTo>
                <a:cubicBezTo>
                  <a:pt x="143" y="67"/>
                  <a:pt x="133" y="32"/>
                  <a:pt x="154" y="1"/>
                </a:cubicBezTo>
                <a:cubicBezTo>
                  <a:pt x="165" y="3"/>
                  <a:pt x="177" y="0"/>
                  <a:pt x="187" y="6"/>
                </a:cubicBezTo>
                <a:cubicBezTo>
                  <a:pt x="192" y="9"/>
                  <a:pt x="192" y="23"/>
                  <a:pt x="192" y="23"/>
                </a:cubicBezTo>
              </a:path>
            </a:pathLst>
          </a:custGeom>
          <a:noFill/>
          <a:ln w="38100" cap="flat" cmpd="sng">
            <a:solidFill>
              <a:srgbClr val="D2EAE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918940" y="58292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61" name="Text Box 9"/>
          <p:cNvSpPr txBox="1">
            <a:spLocks noChangeArrowheads="1"/>
          </p:cNvSpPr>
          <p:nvPr/>
        </p:nvSpPr>
        <p:spPr bwMode="auto">
          <a:xfrm>
            <a:off x="1981863" y="3638550"/>
            <a:ext cx="47148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ymbol" pitchFamily="18" charset="2"/>
              </a:rPr>
              <a:t>m</a:t>
            </a:r>
          </a:p>
        </p:txBody>
      </p:sp>
      <p:sp>
        <p:nvSpPr>
          <p:cNvPr id="62" name="Text Box 11"/>
          <p:cNvSpPr txBox="1">
            <a:spLocks noChangeArrowheads="1"/>
          </p:cNvSpPr>
          <p:nvPr/>
        </p:nvSpPr>
        <p:spPr bwMode="auto">
          <a:xfrm>
            <a:off x="2197763" y="2795885"/>
            <a:ext cx="4699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D2EAEC"/>
                </a:solidFill>
                <a:effectLst/>
                <a:uLnTx/>
                <a:uFillTx/>
                <a:latin typeface="Symbol" pitchFamily="18" charset="2"/>
              </a:rPr>
              <a:t>g</a:t>
            </a:r>
          </a:p>
        </p:txBody>
      </p:sp>
      <p:pic>
        <p:nvPicPr>
          <p:cNvPr id="8" name="Picture 3" descr="C:\Users\winter\AppData\Local\Microsoft\Windows\Temporary Internet Files\Content.IE5\ERWN6SS4\MC900434789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791116" y="971873"/>
            <a:ext cx="1828572" cy="182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4" name="Straight Connector 63"/>
          <p:cNvCxnSpPr/>
          <p:nvPr/>
        </p:nvCxnSpPr>
        <p:spPr bwMode="auto">
          <a:xfrm>
            <a:off x="2742824" y="2295957"/>
            <a:ext cx="0" cy="188595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58" name="Oval 44"/>
          <p:cNvSpPr>
            <a:spLocks noChangeArrowheads="1"/>
          </p:cNvSpPr>
          <p:nvPr/>
        </p:nvSpPr>
        <p:spPr bwMode="auto">
          <a:xfrm>
            <a:off x="2591463" y="3028950"/>
            <a:ext cx="292100" cy="292100"/>
          </a:xfrm>
          <a:prstGeom prst="ellipse">
            <a:avLst/>
          </a:prstGeom>
          <a:solidFill>
            <a:srgbClr val="00FF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8" name="Picture 17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227" y="5334000"/>
            <a:ext cx="3972533" cy="982267"/>
          </a:xfrm>
          <a:prstGeom prst="rect">
            <a:avLst/>
          </a:prstGeom>
        </p:spPr>
      </p:pic>
      <p:pic>
        <p:nvPicPr>
          <p:cNvPr id="19" name="Picture 18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962335"/>
            <a:ext cx="4572638" cy="1362265"/>
          </a:xfrm>
          <a:prstGeom prst="rect">
            <a:avLst/>
          </a:prstGeom>
        </p:spPr>
      </p:pic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3186112" y="3657600"/>
            <a:ext cx="47148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ymbol" pitchFamily="18" charset="2"/>
              </a:rPr>
              <a:t>m</a:t>
            </a:r>
          </a:p>
        </p:txBody>
      </p:sp>
      <p:sp>
        <p:nvSpPr>
          <p:cNvPr id="22" name="Freeform 37"/>
          <p:cNvSpPr>
            <a:spLocks/>
          </p:cNvSpPr>
          <p:nvPr/>
        </p:nvSpPr>
        <p:spPr bwMode="auto">
          <a:xfrm rot="16140000">
            <a:off x="4364910" y="2901849"/>
            <a:ext cx="2058063" cy="1150940"/>
          </a:xfrm>
          <a:custGeom>
            <a:avLst/>
            <a:gdLst>
              <a:gd name="T0" fmla="*/ 0 w 637"/>
              <a:gd name="T1" fmla="*/ 0 h 382"/>
              <a:gd name="T2" fmla="*/ 39 w 637"/>
              <a:gd name="T3" fmla="*/ 55 h 382"/>
              <a:gd name="T4" fmla="*/ 50 w 637"/>
              <a:gd name="T5" fmla="*/ 72 h 382"/>
              <a:gd name="T6" fmla="*/ 56 w 637"/>
              <a:gd name="T7" fmla="*/ 89 h 382"/>
              <a:gd name="T8" fmla="*/ 84 w 637"/>
              <a:gd name="T9" fmla="*/ 116 h 382"/>
              <a:gd name="T10" fmla="*/ 156 w 637"/>
              <a:gd name="T11" fmla="*/ 216 h 382"/>
              <a:gd name="T12" fmla="*/ 272 w 637"/>
              <a:gd name="T13" fmla="*/ 382 h 382"/>
              <a:gd name="T14" fmla="*/ 344 w 637"/>
              <a:gd name="T15" fmla="*/ 316 h 382"/>
              <a:gd name="T16" fmla="*/ 405 w 637"/>
              <a:gd name="T17" fmla="*/ 238 h 382"/>
              <a:gd name="T18" fmla="*/ 477 w 637"/>
              <a:gd name="T19" fmla="*/ 161 h 382"/>
              <a:gd name="T20" fmla="*/ 504 w 637"/>
              <a:gd name="T21" fmla="*/ 139 h 382"/>
              <a:gd name="T22" fmla="*/ 527 w 637"/>
              <a:gd name="T23" fmla="*/ 111 h 382"/>
              <a:gd name="T24" fmla="*/ 599 w 637"/>
              <a:gd name="T25" fmla="*/ 55 h 382"/>
              <a:gd name="T26" fmla="*/ 637 w 637"/>
              <a:gd name="T27" fmla="*/ 22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37" h="382">
                <a:moveTo>
                  <a:pt x="0" y="0"/>
                </a:moveTo>
                <a:cubicBezTo>
                  <a:pt x="8" y="24"/>
                  <a:pt x="23" y="36"/>
                  <a:pt x="39" y="55"/>
                </a:cubicBezTo>
                <a:cubicBezTo>
                  <a:pt x="43" y="60"/>
                  <a:pt x="47" y="66"/>
                  <a:pt x="50" y="72"/>
                </a:cubicBezTo>
                <a:cubicBezTo>
                  <a:pt x="53" y="77"/>
                  <a:pt x="52" y="84"/>
                  <a:pt x="56" y="89"/>
                </a:cubicBezTo>
                <a:cubicBezTo>
                  <a:pt x="64" y="99"/>
                  <a:pt x="84" y="116"/>
                  <a:pt x="84" y="116"/>
                </a:cubicBezTo>
                <a:cubicBezTo>
                  <a:pt x="92" y="145"/>
                  <a:pt x="133" y="195"/>
                  <a:pt x="156" y="216"/>
                </a:cubicBezTo>
                <a:cubicBezTo>
                  <a:pt x="172" y="270"/>
                  <a:pt x="224" y="351"/>
                  <a:pt x="272" y="382"/>
                </a:cubicBezTo>
                <a:cubicBezTo>
                  <a:pt x="306" y="371"/>
                  <a:pt x="320" y="339"/>
                  <a:pt x="344" y="316"/>
                </a:cubicBezTo>
                <a:cubicBezTo>
                  <a:pt x="359" y="286"/>
                  <a:pt x="383" y="264"/>
                  <a:pt x="405" y="238"/>
                </a:cubicBezTo>
                <a:cubicBezTo>
                  <a:pt x="427" y="212"/>
                  <a:pt x="448" y="180"/>
                  <a:pt x="477" y="161"/>
                </a:cubicBezTo>
                <a:cubicBezTo>
                  <a:pt x="500" y="126"/>
                  <a:pt x="475" y="157"/>
                  <a:pt x="504" y="139"/>
                </a:cubicBezTo>
                <a:cubicBezTo>
                  <a:pt x="518" y="130"/>
                  <a:pt x="515" y="123"/>
                  <a:pt x="527" y="111"/>
                </a:cubicBezTo>
                <a:cubicBezTo>
                  <a:pt x="548" y="90"/>
                  <a:pt x="577" y="75"/>
                  <a:pt x="599" y="55"/>
                </a:cubicBezTo>
                <a:cubicBezTo>
                  <a:pt x="637" y="21"/>
                  <a:pt x="616" y="22"/>
                  <a:pt x="637" y="22"/>
                </a:cubicBezTo>
              </a:path>
            </a:pathLst>
          </a:custGeom>
          <a:noFill/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" name="Freeform 42"/>
          <p:cNvSpPr>
            <a:spLocks/>
          </p:cNvSpPr>
          <p:nvPr/>
        </p:nvSpPr>
        <p:spPr bwMode="auto">
          <a:xfrm rot="2031521">
            <a:off x="6005266" y="3376041"/>
            <a:ext cx="769142" cy="455477"/>
          </a:xfrm>
          <a:custGeom>
            <a:avLst/>
            <a:gdLst>
              <a:gd name="T0" fmla="*/ 10 w 192"/>
              <a:gd name="T1" fmla="*/ 134 h 134"/>
              <a:gd name="T2" fmla="*/ 32 w 192"/>
              <a:gd name="T3" fmla="*/ 89 h 134"/>
              <a:gd name="T4" fmla="*/ 71 w 192"/>
              <a:gd name="T5" fmla="*/ 128 h 134"/>
              <a:gd name="T6" fmla="*/ 59 w 192"/>
              <a:gd name="T7" fmla="*/ 78 h 134"/>
              <a:gd name="T8" fmla="*/ 65 w 192"/>
              <a:gd name="T9" fmla="*/ 56 h 134"/>
              <a:gd name="T10" fmla="*/ 131 w 192"/>
              <a:gd name="T11" fmla="*/ 101 h 134"/>
              <a:gd name="T12" fmla="*/ 154 w 192"/>
              <a:gd name="T13" fmla="*/ 1 h 134"/>
              <a:gd name="T14" fmla="*/ 187 w 192"/>
              <a:gd name="T15" fmla="*/ 6 h 134"/>
              <a:gd name="T16" fmla="*/ 192 w 192"/>
              <a:gd name="T17" fmla="*/ 23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2" h="134">
                <a:moveTo>
                  <a:pt x="10" y="134"/>
                </a:moveTo>
                <a:cubicBezTo>
                  <a:pt x="0" y="106"/>
                  <a:pt x="3" y="97"/>
                  <a:pt x="32" y="89"/>
                </a:cubicBezTo>
                <a:cubicBezTo>
                  <a:pt x="46" y="104"/>
                  <a:pt x="53" y="117"/>
                  <a:pt x="71" y="128"/>
                </a:cubicBezTo>
                <a:cubicBezTo>
                  <a:pt x="78" y="106"/>
                  <a:pt x="66" y="99"/>
                  <a:pt x="59" y="78"/>
                </a:cubicBezTo>
                <a:cubicBezTo>
                  <a:pt x="61" y="71"/>
                  <a:pt x="61" y="62"/>
                  <a:pt x="65" y="56"/>
                </a:cubicBezTo>
                <a:cubicBezTo>
                  <a:pt x="89" y="21"/>
                  <a:pt x="97" y="88"/>
                  <a:pt x="131" y="101"/>
                </a:cubicBezTo>
                <a:cubicBezTo>
                  <a:pt x="143" y="67"/>
                  <a:pt x="133" y="32"/>
                  <a:pt x="154" y="1"/>
                </a:cubicBezTo>
                <a:cubicBezTo>
                  <a:pt x="165" y="3"/>
                  <a:pt x="177" y="0"/>
                  <a:pt x="187" y="6"/>
                </a:cubicBezTo>
                <a:cubicBezTo>
                  <a:pt x="192" y="9"/>
                  <a:pt x="192" y="23"/>
                  <a:pt x="192" y="23"/>
                </a:cubicBezTo>
              </a:path>
            </a:pathLst>
          </a:custGeom>
          <a:noFill/>
          <a:ln w="38100" cap="flat" cmpd="sng">
            <a:solidFill>
              <a:srgbClr val="D2EAE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6172200" y="2962707"/>
            <a:ext cx="4699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D2EAEC"/>
                </a:solidFill>
                <a:effectLst/>
                <a:uLnTx/>
                <a:uFillTx/>
                <a:latin typeface="Symbol" pitchFamily="18" charset="2"/>
              </a:rPr>
              <a:t>g</a:t>
            </a:r>
          </a:p>
        </p:txBody>
      </p: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4953000" y="2895600"/>
            <a:ext cx="4714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e</a:t>
            </a:r>
            <a:r>
              <a:rPr kumimoji="0" lang="en-US" sz="2400" b="0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ymbol" pitchFamily="18" charset="2"/>
              </a:rPr>
              <a:t>+</a:t>
            </a: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4953000" y="3733800"/>
            <a:ext cx="4714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e</a:t>
            </a:r>
            <a:r>
              <a:rPr kumimoji="0" lang="en-US" sz="2400" b="0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ymbol" pitchFamily="18" charset="2"/>
              </a:rPr>
              <a:t>-</a:t>
            </a:r>
          </a:p>
        </p:txBody>
      </p:sp>
      <p:sp>
        <p:nvSpPr>
          <p:cNvPr id="27" name="Oval 44"/>
          <p:cNvSpPr>
            <a:spLocks noChangeArrowheads="1"/>
          </p:cNvSpPr>
          <p:nvPr/>
        </p:nvSpPr>
        <p:spPr bwMode="auto">
          <a:xfrm>
            <a:off x="6781800" y="3505200"/>
            <a:ext cx="292100" cy="292100"/>
          </a:xfrm>
          <a:prstGeom prst="ellipse">
            <a:avLst/>
          </a:prstGeom>
          <a:solidFill>
            <a:srgbClr val="00FF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7004318" y="3174890"/>
            <a:ext cx="426515" cy="379092"/>
          </a:xfrm>
          <a:custGeom>
            <a:avLst/>
            <a:gdLst>
              <a:gd name="connsiteX0" fmla="*/ 0 w 426515"/>
              <a:gd name="connsiteY0" fmla="*/ 379092 h 379092"/>
              <a:gd name="connsiteX1" fmla="*/ 85303 w 426515"/>
              <a:gd name="connsiteY1" fmla="*/ 312751 h 379092"/>
              <a:gd name="connsiteX2" fmla="*/ 113737 w 426515"/>
              <a:gd name="connsiteY2" fmla="*/ 293796 h 379092"/>
              <a:gd name="connsiteX3" fmla="*/ 142172 w 426515"/>
              <a:gd name="connsiteY3" fmla="*/ 265364 h 379092"/>
              <a:gd name="connsiteX4" fmla="*/ 161128 w 426515"/>
              <a:gd name="connsiteY4" fmla="*/ 236932 h 379092"/>
              <a:gd name="connsiteX5" fmla="*/ 189562 w 426515"/>
              <a:gd name="connsiteY5" fmla="*/ 227455 h 379092"/>
              <a:gd name="connsiteX6" fmla="*/ 217997 w 426515"/>
              <a:gd name="connsiteY6" fmla="*/ 189546 h 379092"/>
              <a:gd name="connsiteX7" fmla="*/ 246431 w 426515"/>
              <a:gd name="connsiteY7" fmla="*/ 161114 h 379092"/>
              <a:gd name="connsiteX8" fmla="*/ 265387 w 426515"/>
              <a:gd name="connsiteY8" fmla="*/ 132682 h 379092"/>
              <a:gd name="connsiteX9" fmla="*/ 312778 w 426515"/>
              <a:gd name="connsiteY9" fmla="*/ 94773 h 379092"/>
              <a:gd name="connsiteX10" fmla="*/ 341212 w 426515"/>
              <a:gd name="connsiteY10" fmla="*/ 75819 h 379092"/>
              <a:gd name="connsiteX11" fmla="*/ 426515 w 426515"/>
              <a:gd name="connsiteY11" fmla="*/ 0 h 379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6515" h="379092">
                <a:moveTo>
                  <a:pt x="0" y="379092"/>
                </a:moveTo>
                <a:cubicBezTo>
                  <a:pt x="91884" y="323967"/>
                  <a:pt x="6068" y="380662"/>
                  <a:pt x="85303" y="312751"/>
                </a:cubicBezTo>
                <a:cubicBezTo>
                  <a:pt x="93952" y="305338"/>
                  <a:pt x="104986" y="301088"/>
                  <a:pt x="113737" y="293796"/>
                </a:cubicBezTo>
                <a:cubicBezTo>
                  <a:pt x="124034" y="285216"/>
                  <a:pt x="133591" y="275661"/>
                  <a:pt x="142172" y="265364"/>
                </a:cubicBezTo>
                <a:cubicBezTo>
                  <a:pt x="149464" y="256614"/>
                  <a:pt x="152233" y="244047"/>
                  <a:pt x="161128" y="236932"/>
                </a:cubicBezTo>
                <a:cubicBezTo>
                  <a:pt x="168930" y="230691"/>
                  <a:pt x="180084" y="230614"/>
                  <a:pt x="189562" y="227455"/>
                </a:cubicBezTo>
                <a:cubicBezTo>
                  <a:pt x="199040" y="214819"/>
                  <a:pt x="207717" y="201539"/>
                  <a:pt x="217997" y="189546"/>
                </a:cubicBezTo>
                <a:cubicBezTo>
                  <a:pt x="226720" y="179370"/>
                  <a:pt x="237850" y="171411"/>
                  <a:pt x="246431" y="161114"/>
                </a:cubicBezTo>
                <a:cubicBezTo>
                  <a:pt x="253723" y="152364"/>
                  <a:pt x="257332" y="140736"/>
                  <a:pt x="265387" y="132682"/>
                </a:cubicBezTo>
                <a:cubicBezTo>
                  <a:pt x="279692" y="118378"/>
                  <a:pt x="296594" y="106910"/>
                  <a:pt x="312778" y="94773"/>
                </a:cubicBezTo>
                <a:cubicBezTo>
                  <a:pt x="321891" y="87939"/>
                  <a:pt x="332745" y="83439"/>
                  <a:pt x="341212" y="75819"/>
                </a:cubicBezTo>
                <a:cubicBezTo>
                  <a:pt x="430393" y="-4436"/>
                  <a:pt x="375557" y="25479"/>
                  <a:pt x="426515" y="0"/>
                </a:cubicBezTo>
              </a:path>
            </a:pathLst>
          </a:custGeom>
          <a:ln w="38100" cmpd="sng">
            <a:solidFill>
              <a:srgbClr val="00FF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30" name="Freeform 29"/>
          <p:cNvSpPr/>
          <p:nvPr/>
        </p:nvSpPr>
        <p:spPr>
          <a:xfrm rot="2031182">
            <a:off x="7079836" y="3363264"/>
            <a:ext cx="426515" cy="379092"/>
          </a:xfrm>
          <a:custGeom>
            <a:avLst/>
            <a:gdLst>
              <a:gd name="connsiteX0" fmla="*/ 0 w 426515"/>
              <a:gd name="connsiteY0" fmla="*/ 379092 h 379092"/>
              <a:gd name="connsiteX1" fmla="*/ 85303 w 426515"/>
              <a:gd name="connsiteY1" fmla="*/ 312751 h 379092"/>
              <a:gd name="connsiteX2" fmla="*/ 113737 w 426515"/>
              <a:gd name="connsiteY2" fmla="*/ 293796 h 379092"/>
              <a:gd name="connsiteX3" fmla="*/ 142172 w 426515"/>
              <a:gd name="connsiteY3" fmla="*/ 265364 h 379092"/>
              <a:gd name="connsiteX4" fmla="*/ 161128 w 426515"/>
              <a:gd name="connsiteY4" fmla="*/ 236932 h 379092"/>
              <a:gd name="connsiteX5" fmla="*/ 189562 w 426515"/>
              <a:gd name="connsiteY5" fmla="*/ 227455 h 379092"/>
              <a:gd name="connsiteX6" fmla="*/ 217997 w 426515"/>
              <a:gd name="connsiteY6" fmla="*/ 189546 h 379092"/>
              <a:gd name="connsiteX7" fmla="*/ 246431 w 426515"/>
              <a:gd name="connsiteY7" fmla="*/ 161114 h 379092"/>
              <a:gd name="connsiteX8" fmla="*/ 265387 w 426515"/>
              <a:gd name="connsiteY8" fmla="*/ 132682 h 379092"/>
              <a:gd name="connsiteX9" fmla="*/ 312778 w 426515"/>
              <a:gd name="connsiteY9" fmla="*/ 94773 h 379092"/>
              <a:gd name="connsiteX10" fmla="*/ 341212 w 426515"/>
              <a:gd name="connsiteY10" fmla="*/ 75819 h 379092"/>
              <a:gd name="connsiteX11" fmla="*/ 426515 w 426515"/>
              <a:gd name="connsiteY11" fmla="*/ 0 h 379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6515" h="379092">
                <a:moveTo>
                  <a:pt x="0" y="379092"/>
                </a:moveTo>
                <a:cubicBezTo>
                  <a:pt x="91884" y="323967"/>
                  <a:pt x="6068" y="380662"/>
                  <a:pt x="85303" y="312751"/>
                </a:cubicBezTo>
                <a:cubicBezTo>
                  <a:pt x="93952" y="305338"/>
                  <a:pt x="104986" y="301088"/>
                  <a:pt x="113737" y="293796"/>
                </a:cubicBezTo>
                <a:cubicBezTo>
                  <a:pt x="124034" y="285216"/>
                  <a:pt x="133591" y="275661"/>
                  <a:pt x="142172" y="265364"/>
                </a:cubicBezTo>
                <a:cubicBezTo>
                  <a:pt x="149464" y="256614"/>
                  <a:pt x="152233" y="244047"/>
                  <a:pt x="161128" y="236932"/>
                </a:cubicBezTo>
                <a:cubicBezTo>
                  <a:pt x="168930" y="230691"/>
                  <a:pt x="180084" y="230614"/>
                  <a:pt x="189562" y="227455"/>
                </a:cubicBezTo>
                <a:cubicBezTo>
                  <a:pt x="199040" y="214819"/>
                  <a:pt x="207717" y="201539"/>
                  <a:pt x="217997" y="189546"/>
                </a:cubicBezTo>
                <a:cubicBezTo>
                  <a:pt x="226720" y="179370"/>
                  <a:pt x="237850" y="171411"/>
                  <a:pt x="246431" y="161114"/>
                </a:cubicBezTo>
                <a:cubicBezTo>
                  <a:pt x="253723" y="152364"/>
                  <a:pt x="257332" y="140736"/>
                  <a:pt x="265387" y="132682"/>
                </a:cubicBezTo>
                <a:cubicBezTo>
                  <a:pt x="279692" y="118378"/>
                  <a:pt x="296594" y="106910"/>
                  <a:pt x="312778" y="94773"/>
                </a:cubicBezTo>
                <a:cubicBezTo>
                  <a:pt x="321891" y="87939"/>
                  <a:pt x="332745" y="83439"/>
                  <a:pt x="341212" y="75819"/>
                </a:cubicBezTo>
                <a:cubicBezTo>
                  <a:pt x="430393" y="-4436"/>
                  <a:pt x="375557" y="25479"/>
                  <a:pt x="426515" y="0"/>
                </a:cubicBezTo>
              </a:path>
            </a:pathLst>
          </a:custGeom>
          <a:ln w="38100" cmpd="sng">
            <a:solidFill>
              <a:srgbClr val="00FF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 flipV="1">
            <a:off x="7010400" y="3505200"/>
            <a:ext cx="502033" cy="567466"/>
            <a:chOff x="7156718" y="3327290"/>
            <a:chExt cx="502033" cy="567466"/>
          </a:xfrm>
        </p:grpSpPr>
        <p:sp>
          <p:nvSpPr>
            <p:cNvPr id="31" name="Freeform 30"/>
            <p:cNvSpPr/>
            <p:nvPr/>
          </p:nvSpPr>
          <p:spPr>
            <a:xfrm flipH="1" flipV="1">
              <a:off x="7156718" y="3327290"/>
              <a:ext cx="426515" cy="379092"/>
            </a:xfrm>
            <a:custGeom>
              <a:avLst/>
              <a:gdLst>
                <a:gd name="connsiteX0" fmla="*/ 0 w 426515"/>
                <a:gd name="connsiteY0" fmla="*/ 379092 h 379092"/>
                <a:gd name="connsiteX1" fmla="*/ 85303 w 426515"/>
                <a:gd name="connsiteY1" fmla="*/ 312751 h 379092"/>
                <a:gd name="connsiteX2" fmla="*/ 113737 w 426515"/>
                <a:gd name="connsiteY2" fmla="*/ 293796 h 379092"/>
                <a:gd name="connsiteX3" fmla="*/ 142172 w 426515"/>
                <a:gd name="connsiteY3" fmla="*/ 265364 h 379092"/>
                <a:gd name="connsiteX4" fmla="*/ 161128 w 426515"/>
                <a:gd name="connsiteY4" fmla="*/ 236932 h 379092"/>
                <a:gd name="connsiteX5" fmla="*/ 189562 w 426515"/>
                <a:gd name="connsiteY5" fmla="*/ 227455 h 379092"/>
                <a:gd name="connsiteX6" fmla="*/ 217997 w 426515"/>
                <a:gd name="connsiteY6" fmla="*/ 189546 h 379092"/>
                <a:gd name="connsiteX7" fmla="*/ 246431 w 426515"/>
                <a:gd name="connsiteY7" fmla="*/ 161114 h 379092"/>
                <a:gd name="connsiteX8" fmla="*/ 265387 w 426515"/>
                <a:gd name="connsiteY8" fmla="*/ 132682 h 379092"/>
                <a:gd name="connsiteX9" fmla="*/ 312778 w 426515"/>
                <a:gd name="connsiteY9" fmla="*/ 94773 h 379092"/>
                <a:gd name="connsiteX10" fmla="*/ 341212 w 426515"/>
                <a:gd name="connsiteY10" fmla="*/ 75819 h 379092"/>
                <a:gd name="connsiteX11" fmla="*/ 426515 w 426515"/>
                <a:gd name="connsiteY11" fmla="*/ 0 h 379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26515" h="379092">
                  <a:moveTo>
                    <a:pt x="0" y="379092"/>
                  </a:moveTo>
                  <a:cubicBezTo>
                    <a:pt x="91884" y="323967"/>
                    <a:pt x="6068" y="380662"/>
                    <a:pt x="85303" y="312751"/>
                  </a:cubicBezTo>
                  <a:cubicBezTo>
                    <a:pt x="93952" y="305338"/>
                    <a:pt x="104986" y="301088"/>
                    <a:pt x="113737" y="293796"/>
                  </a:cubicBezTo>
                  <a:cubicBezTo>
                    <a:pt x="124034" y="285216"/>
                    <a:pt x="133591" y="275661"/>
                    <a:pt x="142172" y="265364"/>
                  </a:cubicBezTo>
                  <a:cubicBezTo>
                    <a:pt x="149464" y="256614"/>
                    <a:pt x="152233" y="244047"/>
                    <a:pt x="161128" y="236932"/>
                  </a:cubicBezTo>
                  <a:cubicBezTo>
                    <a:pt x="168930" y="230691"/>
                    <a:pt x="180084" y="230614"/>
                    <a:pt x="189562" y="227455"/>
                  </a:cubicBezTo>
                  <a:cubicBezTo>
                    <a:pt x="199040" y="214819"/>
                    <a:pt x="207717" y="201539"/>
                    <a:pt x="217997" y="189546"/>
                  </a:cubicBezTo>
                  <a:cubicBezTo>
                    <a:pt x="226720" y="179370"/>
                    <a:pt x="237850" y="171411"/>
                    <a:pt x="246431" y="161114"/>
                  </a:cubicBezTo>
                  <a:cubicBezTo>
                    <a:pt x="253723" y="152364"/>
                    <a:pt x="257332" y="140736"/>
                    <a:pt x="265387" y="132682"/>
                  </a:cubicBezTo>
                  <a:cubicBezTo>
                    <a:pt x="279692" y="118378"/>
                    <a:pt x="296594" y="106910"/>
                    <a:pt x="312778" y="94773"/>
                  </a:cubicBezTo>
                  <a:cubicBezTo>
                    <a:pt x="321891" y="87939"/>
                    <a:pt x="332745" y="83439"/>
                    <a:pt x="341212" y="75819"/>
                  </a:cubicBezTo>
                  <a:cubicBezTo>
                    <a:pt x="430393" y="-4436"/>
                    <a:pt x="375557" y="25479"/>
                    <a:pt x="426515" y="0"/>
                  </a:cubicBezTo>
                </a:path>
              </a:pathLst>
            </a:custGeom>
            <a:ln w="38100" cmpd="sng">
              <a:solidFill>
                <a:srgbClr val="00FF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32" name="Freeform 31"/>
            <p:cNvSpPr/>
            <p:nvPr/>
          </p:nvSpPr>
          <p:spPr>
            <a:xfrm rot="2031182" flipH="1" flipV="1">
              <a:off x="7232236" y="3515664"/>
              <a:ext cx="426515" cy="379092"/>
            </a:xfrm>
            <a:custGeom>
              <a:avLst/>
              <a:gdLst>
                <a:gd name="connsiteX0" fmla="*/ 0 w 426515"/>
                <a:gd name="connsiteY0" fmla="*/ 379092 h 379092"/>
                <a:gd name="connsiteX1" fmla="*/ 85303 w 426515"/>
                <a:gd name="connsiteY1" fmla="*/ 312751 h 379092"/>
                <a:gd name="connsiteX2" fmla="*/ 113737 w 426515"/>
                <a:gd name="connsiteY2" fmla="*/ 293796 h 379092"/>
                <a:gd name="connsiteX3" fmla="*/ 142172 w 426515"/>
                <a:gd name="connsiteY3" fmla="*/ 265364 h 379092"/>
                <a:gd name="connsiteX4" fmla="*/ 161128 w 426515"/>
                <a:gd name="connsiteY4" fmla="*/ 236932 h 379092"/>
                <a:gd name="connsiteX5" fmla="*/ 189562 w 426515"/>
                <a:gd name="connsiteY5" fmla="*/ 227455 h 379092"/>
                <a:gd name="connsiteX6" fmla="*/ 217997 w 426515"/>
                <a:gd name="connsiteY6" fmla="*/ 189546 h 379092"/>
                <a:gd name="connsiteX7" fmla="*/ 246431 w 426515"/>
                <a:gd name="connsiteY7" fmla="*/ 161114 h 379092"/>
                <a:gd name="connsiteX8" fmla="*/ 265387 w 426515"/>
                <a:gd name="connsiteY8" fmla="*/ 132682 h 379092"/>
                <a:gd name="connsiteX9" fmla="*/ 312778 w 426515"/>
                <a:gd name="connsiteY9" fmla="*/ 94773 h 379092"/>
                <a:gd name="connsiteX10" fmla="*/ 341212 w 426515"/>
                <a:gd name="connsiteY10" fmla="*/ 75819 h 379092"/>
                <a:gd name="connsiteX11" fmla="*/ 426515 w 426515"/>
                <a:gd name="connsiteY11" fmla="*/ 0 h 379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26515" h="379092">
                  <a:moveTo>
                    <a:pt x="0" y="379092"/>
                  </a:moveTo>
                  <a:cubicBezTo>
                    <a:pt x="91884" y="323967"/>
                    <a:pt x="6068" y="380662"/>
                    <a:pt x="85303" y="312751"/>
                  </a:cubicBezTo>
                  <a:cubicBezTo>
                    <a:pt x="93952" y="305338"/>
                    <a:pt x="104986" y="301088"/>
                    <a:pt x="113737" y="293796"/>
                  </a:cubicBezTo>
                  <a:cubicBezTo>
                    <a:pt x="124034" y="285216"/>
                    <a:pt x="133591" y="275661"/>
                    <a:pt x="142172" y="265364"/>
                  </a:cubicBezTo>
                  <a:cubicBezTo>
                    <a:pt x="149464" y="256614"/>
                    <a:pt x="152233" y="244047"/>
                    <a:pt x="161128" y="236932"/>
                  </a:cubicBezTo>
                  <a:cubicBezTo>
                    <a:pt x="168930" y="230691"/>
                    <a:pt x="180084" y="230614"/>
                    <a:pt x="189562" y="227455"/>
                  </a:cubicBezTo>
                  <a:cubicBezTo>
                    <a:pt x="199040" y="214819"/>
                    <a:pt x="207717" y="201539"/>
                    <a:pt x="217997" y="189546"/>
                  </a:cubicBezTo>
                  <a:cubicBezTo>
                    <a:pt x="226720" y="179370"/>
                    <a:pt x="237850" y="171411"/>
                    <a:pt x="246431" y="161114"/>
                  </a:cubicBezTo>
                  <a:cubicBezTo>
                    <a:pt x="253723" y="152364"/>
                    <a:pt x="257332" y="140736"/>
                    <a:pt x="265387" y="132682"/>
                  </a:cubicBezTo>
                  <a:cubicBezTo>
                    <a:pt x="279692" y="118378"/>
                    <a:pt x="296594" y="106910"/>
                    <a:pt x="312778" y="94773"/>
                  </a:cubicBezTo>
                  <a:cubicBezTo>
                    <a:pt x="321891" y="87939"/>
                    <a:pt x="332745" y="83439"/>
                    <a:pt x="341212" y="75819"/>
                  </a:cubicBezTo>
                  <a:cubicBezTo>
                    <a:pt x="430393" y="-4436"/>
                    <a:pt x="375557" y="25479"/>
                    <a:pt x="426515" y="0"/>
                  </a:cubicBezTo>
                </a:path>
              </a:pathLst>
            </a:custGeom>
            <a:ln w="38100" cmpd="sng">
              <a:solidFill>
                <a:srgbClr val="00FF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</p:grpSp>
      <p:sp>
        <p:nvSpPr>
          <p:cNvPr id="34" name="Text Box 41"/>
          <p:cNvSpPr txBox="1">
            <a:spLocks noChangeArrowheads="1"/>
          </p:cNvSpPr>
          <p:nvPr/>
        </p:nvSpPr>
        <p:spPr bwMode="auto">
          <a:xfrm>
            <a:off x="7543800" y="3048000"/>
            <a:ext cx="304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>
                <a:solidFill>
                  <a:srgbClr val="00FF00"/>
                </a:solidFill>
              </a:rPr>
              <a:t>h</a:t>
            </a: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srgbClr val="00FF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59632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Hadronic vacuum polarization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Muon g-2 at Fermilab, 46th Fermilab Users Meeting, June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861" y="152400"/>
            <a:ext cx="2914456" cy="868265"/>
          </a:xfrm>
          <a:prstGeom prst="rect">
            <a:avLst/>
          </a:prstGeom>
        </p:spPr>
      </p:pic>
      <p:pic>
        <p:nvPicPr>
          <p:cNvPr id="22" name="Picture 2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880" y="1066800"/>
            <a:ext cx="5187920" cy="4141900"/>
          </a:xfrm>
          <a:prstGeom prst="rect">
            <a:avLst/>
          </a:prstGeom>
        </p:spPr>
      </p:pic>
      <p:pic>
        <p:nvPicPr>
          <p:cNvPr id="24" name="Picture 23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1865" r="92329" b="19139"/>
          <a:stretch/>
        </p:blipFill>
        <p:spPr>
          <a:xfrm>
            <a:off x="2133601" y="2766610"/>
            <a:ext cx="441734" cy="785308"/>
          </a:xfrm>
          <a:prstGeom prst="rect">
            <a:avLst/>
          </a:prstGeom>
        </p:spPr>
      </p:pic>
      <p:sp>
        <p:nvSpPr>
          <p:cNvPr id="28" name="Rectangle 3"/>
          <p:cNvSpPr txBox="1">
            <a:spLocks noChangeArrowheads="1"/>
          </p:cNvSpPr>
          <p:nvPr/>
        </p:nvSpPr>
        <p:spPr bwMode="auto">
          <a:xfrm>
            <a:off x="152400" y="5369066"/>
            <a:ext cx="8839200" cy="5011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 algn="ctr">
              <a:buClr>
                <a:srgbClr val="FFFF00"/>
              </a:buClr>
              <a:buNone/>
            </a:pPr>
            <a:endParaRPr lang="en-US" sz="2400"/>
          </a:p>
        </p:txBody>
      </p:sp>
      <p:sp>
        <p:nvSpPr>
          <p:cNvPr id="30" name="Content Placeholder 2"/>
          <p:cNvSpPr>
            <a:spLocks noGrp="1"/>
          </p:cNvSpPr>
          <p:nvPr>
            <p:ph idx="1"/>
          </p:nvPr>
        </p:nvSpPr>
        <p:spPr>
          <a:xfrm>
            <a:off x="76200" y="5334001"/>
            <a:ext cx="8991600" cy="533399"/>
          </a:xfrm>
        </p:spPr>
        <p:txBody>
          <a:bodyPr/>
          <a:lstStyle/>
          <a:p>
            <a:pPr marL="342900" lvl="1" indent="-342900">
              <a:buFont typeface="Wingdings" pitchFamily="2" charset="2"/>
              <a:buChar char="§"/>
            </a:pPr>
            <a:r>
              <a:rPr lang="en-US" sz="2400"/>
              <a:t>A lot of precision data already available from many experiments </a:t>
            </a:r>
          </a:p>
          <a:p>
            <a:pPr marL="342900" lvl="1" indent="-342900">
              <a:buFont typeface="Wingdings" pitchFamily="2" charset="2"/>
              <a:buChar char="§"/>
            </a:pPr>
            <a:r>
              <a:rPr lang="en-US" sz="2400"/>
              <a:t>Future improvements from VEP-2000, KLOE, BaBar, Belle, BES-III, ...</a:t>
            </a:r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692263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Hadronic Light-by-Light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Muon g-2 at Fermilab, 46th Fermilab Users Meeting, June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57200" y="1066800"/>
            <a:ext cx="2407315" cy="2133600"/>
          </a:xfrm>
          <a:prstGeom prst="rect">
            <a:avLst/>
          </a:prstGeom>
          <a:solidFill>
            <a:srgbClr val="292929"/>
          </a:solidFill>
          <a:ln w="63500">
            <a:solidFill>
              <a:srgbClr val="9966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b="0"/>
          </a:p>
        </p:txBody>
      </p:sp>
      <p:sp>
        <p:nvSpPr>
          <p:cNvPr id="7" name="Freeform 18"/>
          <p:cNvSpPr>
            <a:spLocks/>
          </p:cNvSpPr>
          <p:nvPr/>
        </p:nvSpPr>
        <p:spPr bwMode="auto">
          <a:xfrm>
            <a:off x="819815" y="1378743"/>
            <a:ext cx="1819275" cy="350838"/>
          </a:xfrm>
          <a:custGeom>
            <a:avLst/>
            <a:gdLst>
              <a:gd name="T0" fmla="*/ 0 w 637"/>
              <a:gd name="T1" fmla="*/ 0 h 382"/>
              <a:gd name="T2" fmla="*/ 39 w 637"/>
              <a:gd name="T3" fmla="*/ 55 h 382"/>
              <a:gd name="T4" fmla="*/ 50 w 637"/>
              <a:gd name="T5" fmla="*/ 72 h 382"/>
              <a:gd name="T6" fmla="*/ 56 w 637"/>
              <a:gd name="T7" fmla="*/ 89 h 382"/>
              <a:gd name="T8" fmla="*/ 84 w 637"/>
              <a:gd name="T9" fmla="*/ 116 h 382"/>
              <a:gd name="T10" fmla="*/ 156 w 637"/>
              <a:gd name="T11" fmla="*/ 216 h 382"/>
              <a:gd name="T12" fmla="*/ 272 w 637"/>
              <a:gd name="T13" fmla="*/ 382 h 382"/>
              <a:gd name="T14" fmla="*/ 344 w 637"/>
              <a:gd name="T15" fmla="*/ 316 h 382"/>
              <a:gd name="T16" fmla="*/ 405 w 637"/>
              <a:gd name="T17" fmla="*/ 238 h 382"/>
              <a:gd name="T18" fmla="*/ 477 w 637"/>
              <a:gd name="T19" fmla="*/ 161 h 382"/>
              <a:gd name="T20" fmla="*/ 504 w 637"/>
              <a:gd name="T21" fmla="*/ 139 h 382"/>
              <a:gd name="T22" fmla="*/ 527 w 637"/>
              <a:gd name="T23" fmla="*/ 111 h 382"/>
              <a:gd name="T24" fmla="*/ 599 w 637"/>
              <a:gd name="T25" fmla="*/ 55 h 382"/>
              <a:gd name="T26" fmla="*/ 637 w 637"/>
              <a:gd name="T27" fmla="*/ 22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37" h="382">
                <a:moveTo>
                  <a:pt x="0" y="0"/>
                </a:moveTo>
                <a:cubicBezTo>
                  <a:pt x="8" y="24"/>
                  <a:pt x="23" y="36"/>
                  <a:pt x="39" y="55"/>
                </a:cubicBezTo>
                <a:cubicBezTo>
                  <a:pt x="43" y="60"/>
                  <a:pt x="47" y="66"/>
                  <a:pt x="50" y="72"/>
                </a:cubicBezTo>
                <a:cubicBezTo>
                  <a:pt x="53" y="77"/>
                  <a:pt x="52" y="84"/>
                  <a:pt x="56" y="89"/>
                </a:cubicBezTo>
                <a:cubicBezTo>
                  <a:pt x="64" y="99"/>
                  <a:pt x="84" y="116"/>
                  <a:pt x="84" y="116"/>
                </a:cubicBezTo>
                <a:cubicBezTo>
                  <a:pt x="92" y="145"/>
                  <a:pt x="133" y="195"/>
                  <a:pt x="156" y="216"/>
                </a:cubicBezTo>
                <a:cubicBezTo>
                  <a:pt x="172" y="270"/>
                  <a:pt x="224" y="351"/>
                  <a:pt x="272" y="382"/>
                </a:cubicBezTo>
                <a:cubicBezTo>
                  <a:pt x="306" y="371"/>
                  <a:pt x="320" y="339"/>
                  <a:pt x="344" y="316"/>
                </a:cubicBezTo>
                <a:cubicBezTo>
                  <a:pt x="359" y="286"/>
                  <a:pt x="383" y="264"/>
                  <a:pt x="405" y="238"/>
                </a:cubicBezTo>
                <a:cubicBezTo>
                  <a:pt x="427" y="212"/>
                  <a:pt x="448" y="180"/>
                  <a:pt x="477" y="161"/>
                </a:cubicBezTo>
                <a:cubicBezTo>
                  <a:pt x="500" y="126"/>
                  <a:pt x="475" y="157"/>
                  <a:pt x="504" y="139"/>
                </a:cubicBezTo>
                <a:cubicBezTo>
                  <a:pt x="518" y="130"/>
                  <a:pt x="515" y="123"/>
                  <a:pt x="527" y="111"/>
                </a:cubicBezTo>
                <a:cubicBezTo>
                  <a:pt x="548" y="90"/>
                  <a:pt x="577" y="75"/>
                  <a:pt x="599" y="55"/>
                </a:cubicBezTo>
                <a:cubicBezTo>
                  <a:pt x="637" y="21"/>
                  <a:pt x="616" y="22"/>
                  <a:pt x="637" y="22"/>
                </a:cubicBezTo>
              </a:path>
            </a:pathLst>
          </a:custGeom>
          <a:noFill/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Freeform 19"/>
          <p:cNvSpPr>
            <a:spLocks/>
          </p:cNvSpPr>
          <p:nvPr/>
        </p:nvSpPr>
        <p:spPr bwMode="auto">
          <a:xfrm>
            <a:off x="1007140" y="1580356"/>
            <a:ext cx="238125" cy="576263"/>
          </a:xfrm>
          <a:custGeom>
            <a:avLst/>
            <a:gdLst>
              <a:gd name="T0" fmla="*/ 100 w 117"/>
              <a:gd name="T1" fmla="*/ 0 h 277"/>
              <a:gd name="T2" fmla="*/ 61 w 117"/>
              <a:gd name="T3" fmla="*/ 6 h 277"/>
              <a:gd name="T4" fmla="*/ 33 w 117"/>
              <a:gd name="T5" fmla="*/ 11 h 277"/>
              <a:gd name="T6" fmla="*/ 72 w 117"/>
              <a:gd name="T7" fmla="*/ 45 h 277"/>
              <a:gd name="T8" fmla="*/ 117 w 117"/>
              <a:gd name="T9" fmla="*/ 67 h 277"/>
              <a:gd name="T10" fmla="*/ 28 w 117"/>
              <a:gd name="T11" fmla="*/ 100 h 277"/>
              <a:gd name="T12" fmla="*/ 83 w 117"/>
              <a:gd name="T13" fmla="*/ 139 h 277"/>
              <a:gd name="T14" fmla="*/ 28 w 117"/>
              <a:gd name="T15" fmla="*/ 194 h 277"/>
              <a:gd name="T16" fmla="*/ 61 w 117"/>
              <a:gd name="T17" fmla="*/ 227 h 277"/>
              <a:gd name="T18" fmla="*/ 72 w 117"/>
              <a:gd name="T1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7" h="277">
                <a:moveTo>
                  <a:pt x="100" y="0"/>
                </a:moveTo>
                <a:cubicBezTo>
                  <a:pt x="87" y="2"/>
                  <a:pt x="74" y="4"/>
                  <a:pt x="61" y="6"/>
                </a:cubicBezTo>
                <a:cubicBezTo>
                  <a:pt x="52" y="8"/>
                  <a:pt x="39" y="4"/>
                  <a:pt x="33" y="11"/>
                </a:cubicBezTo>
                <a:cubicBezTo>
                  <a:pt x="15" y="34"/>
                  <a:pt x="64" y="42"/>
                  <a:pt x="72" y="45"/>
                </a:cubicBezTo>
                <a:cubicBezTo>
                  <a:pt x="99" y="38"/>
                  <a:pt x="107" y="40"/>
                  <a:pt x="117" y="67"/>
                </a:cubicBezTo>
                <a:cubicBezTo>
                  <a:pt x="102" y="107"/>
                  <a:pt x="71" y="96"/>
                  <a:pt x="28" y="100"/>
                </a:cubicBezTo>
                <a:cubicBezTo>
                  <a:pt x="0" y="143"/>
                  <a:pt x="52" y="135"/>
                  <a:pt x="83" y="139"/>
                </a:cubicBezTo>
                <a:cubicBezTo>
                  <a:pt x="114" y="184"/>
                  <a:pt x="59" y="185"/>
                  <a:pt x="28" y="194"/>
                </a:cubicBezTo>
                <a:cubicBezTo>
                  <a:pt x="34" y="216"/>
                  <a:pt x="39" y="220"/>
                  <a:pt x="61" y="227"/>
                </a:cubicBezTo>
                <a:cubicBezTo>
                  <a:pt x="98" y="251"/>
                  <a:pt x="90" y="243"/>
                  <a:pt x="72" y="277"/>
                </a:cubicBezTo>
              </a:path>
            </a:pathLst>
          </a:custGeom>
          <a:noFill/>
          <a:ln w="25400" cap="flat" cmpd="sng">
            <a:solidFill>
              <a:srgbClr val="D2EAE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1107152" y="2743993"/>
            <a:ext cx="10382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600" b="0">
                <a:solidFill>
                  <a:srgbClr val="FFFFFF"/>
                </a:solidFill>
                <a:latin typeface="Comic Sans MS" pitchFamily="66" charset="0"/>
              </a:rPr>
              <a:t>Had LbL</a:t>
            </a:r>
          </a:p>
        </p:txBody>
      </p:sp>
      <p:sp>
        <p:nvSpPr>
          <p:cNvPr id="10" name="Freeform 21"/>
          <p:cNvSpPr>
            <a:spLocks/>
          </p:cNvSpPr>
          <p:nvPr/>
        </p:nvSpPr>
        <p:spPr bwMode="auto">
          <a:xfrm flipH="1">
            <a:off x="1945352" y="1593056"/>
            <a:ext cx="236538" cy="561975"/>
          </a:xfrm>
          <a:custGeom>
            <a:avLst/>
            <a:gdLst>
              <a:gd name="T0" fmla="*/ 100 w 117"/>
              <a:gd name="T1" fmla="*/ 0 h 277"/>
              <a:gd name="T2" fmla="*/ 61 w 117"/>
              <a:gd name="T3" fmla="*/ 6 h 277"/>
              <a:gd name="T4" fmla="*/ 33 w 117"/>
              <a:gd name="T5" fmla="*/ 11 h 277"/>
              <a:gd name="T6" fmla="*/ 72 w 117"/>
              <a:gd name="T7" fmla="*/ 45 h 277"/>
              <a:gd name="T8" fmla="*/ 117 w 117"/>
              <a:gd name="T9" fmla="*/ 67 h 277"/>
              <a:gd name="T10" fmla="*/ 28 w 117"/>
              <a:gd name="T11" fmla="*/ 100 h 277"/>
              <a:gd name="T12" fmla="*/ 83 w 117"/>
              <a:gd name="T13" fmla="*/ 139 h 277"/>
              <a:gd name="T14" fmla="*/ 28 w 117"/>
              <a:gd name="T15" fmla="*/ 194 h 277"/>
              <a:gd name="T16" fmla="*/ 61 w 117"/>
              <a:gd name="T17" fmla="*/ 227 h 277"/>
              <a:gd name="T18" fmla="*/ 72 w 117"/>
              <a:gd name="T1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7" h="277">
                <a:moveTo>
                  <a:pt x="100" y="0"/>
                </a:moveTo>
                <a:cubicBezTo>
                  <a:pt x="87" y="2"/>
                  <a:pt x="74" y="4"/>
                  <a:pt x="61" y="6"/>
                </a:cubicBezTo>
                <a:cubicBezTo>
                  <a:pt x="52" y="8"/>
                  <a:pt x="39" y="4"/>
                  <a:pt x="33" y="11"/>
                </a:cubicBezTo>
                <a:cubicBezTo>
                  <a:pt x="15" y="34"/>
                  <a:pt x="64" y="42"/>
                  <a:pt x="72" y="45"/>
                </a:cubicBezTo>
                <a:cubicBezTo>
                  <a:pt x="99" y="38"/>
                  <a:pt x="107" y="40"/>
                  <a:pt x="117" y="67"/>
                </a:cubicBezTo>
                <a:cubicBezTo>
                  <a:pt x="102" y="107"/>
                  <a:pt x="71" y="96"/>
                  <a:pt x="28" y="100"/>
                </a:cubicBezTo>
                <a:cubicBezTo>
                  <a:pt x="0" y="143"/>
                  <a:pt x="52" y="135"/>
                  <a:pt x="83" y="139"/>
                </a:cubicBezTo>
                <a:cubicBezTo>
                  <a:pt x="114" y="184"/>
                  <a:pt x="59" y="185"/>
                  <a:pt x="28" y="194"/>
                </a:cubicBezTo>
                <a:cubicBezTo>
                  <a:pt x="34" y="216"/>
                  <a:pt x="39" y="220"/>
                  <a:pt x="61" y="227"/>
                </a:cubicBezTo>
                <a:cubicBezTo>
                  <a:pt x="98" y="251"/>
                  <a:pt x="90" y="243"/>
                  <a:pt x="72" y="277"/>
                </a:cubicBezTo>
              </a:path>
            </a:pathLst>
          </a:custGeom>
          <a:noFill/>
          <a:ln w="25400" cap="flat" cmpd="sng">
            <a:solidFill>
              <a:srgbClr val="D2EAE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Oval 22"/>
          <p:cNvSpPr>
            <a:spLocks noChangeArrowheads="1"/>
          </p:cNvSpPr>
          <p:nvPr/>
        </p:nvSpPr>
        <p:spPr bwMode="auto">
          <a:xfrm>
            <a:off x="1151602" y="1999456"/>
            <a:ext cx="893763" cy="292100"/>
          </a:xfrm>
          <a:prstGeom prst="ellipse">
            <a:avLst/>
          </a:prstGeom>
          <a:solidFill>
            <a:srgbClr val="BBE0E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0">
                <a:solidFill>
                  <a:srgbClr val="D2EAE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Freeform 23"/>
          <p:cNvSpPr>
            <a:spLocks/>
          </p:cNvSpPr>
          <p:nvPr/>
        </p:nvSpPr>
        <p:spPr bwMode="auto">
          <a:xfrm>
            <a:off x="1513552" y="1747043"/>
            <a:ext cx="161925" cy="269875"/>
          </a:xfrm>
          <a:custGeom>
            <a:avLst/>
            <a:gdLst>
              <a:gd name="T0" fmla="*/ 48 w 80"/>
              <a:gd name="T1" fmla="*/ 0 h 133"/>
              <a:gd name="T2" fmla="*/ 18 w 80"/>
              <a:gd name="T3" fmla="*/ 12 h 133"/>
              <a:gd name="T4" fmla="*/ 54 w 80"/>
              <a:gd name="T5" fmla="*/ 45 h 133"/>
              <a:gd name="T6" fmla="*/ 18 w 80"/>
              <a:gd name="T7" fmla="*/ 81 h 133"/>
              <a:gd name="T8" fmla="*/ 30 w 80"/>
              <a:gd name="T9" fmla="*/ 120 h 133"/>
              <a:gd name="T10" fmla="*/ 54 w 80"/>
              <a:gd name="T11" fmla="*/ 123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0" h="133">
                <a:moveTo>
                  <a:pt x="48" y="0"/>
                </a:moveTo>
                <a:cubicBezTo>
                  <a:pt x="36" y="3"/>
                  <a:pt x="28" y="5"/>
                  <a:pt x="18" y="12"/>
                </a:cubicBezTo>
                <a:cubicBezTo>
                  <a:pt x="0" y="39"/>
                  <a:pt x="36" y="43"/>
                  <a:pt x="54" y="45"/>
                </a:cubicBezTo>
                <a:cubicBezTo>
                  <a:pt x="80" y="71"/>
                  <a:pt x="37" y="77"/>
                  <a:pt x="18" y="81"/>
                </a:cubicBezTo>
                <a:cubicBezTo>
                  <a:pt x="8" y="96"/>
                  <a:pt x="14" y="112"/>
                  <a:pt x="30" y="120"/>
                </a:cubicBezTo>
                <a:cubicBezTo>
                  <a:pt x="39" y="124"/>
                  <a:pt x="49" y="133"/>
                  <a:pt x="54" y="123"/>
                </a:cubicBezTo>
              </a:path>
            </a:pathLst>
          </a:custGeom>
          <a:noFill/>
          <a:ln w="25400" cap="flat" cmpd="sng">
            <a:solidFill>
              <a:srgbClr val="D2EAE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Freeform 33"/>
          <p:cNvSpPr>
            <a:spLocks/>
          </p:cNvSpPr>
          <p:nvPr/>
        </p:nvSpPr>
        <p:spPr bwMode="auto">
          <a:xfrm>
            <a:off x="1472277" y="2305843"/>
            <a:ext cx="238125" cy="428625"/>
          </a:xfrm>
          <a:custGeom>
            <a:avLst/>
            <a:gdLst>
              <a:gd name="T0" fmla="*/ 100 w 117"/>
              <a:gd name="T1" fmla="*/ 0 h 277"/>
              <a:gd name="T2" fmla="*/ 61 w 117"/>
              <a:gd name="T3" fmla="*/ 6 h 277"/>
              <a:gd name="T4" fmla="*/ 33 w 117"/>
              <a:gd name="T5" fmla="*/ 11 h 277"/>
              <a:gd name="T6" fmla="*/ 72 w 117"/>
              <a:gd name="T7" fmla="*/ 45 h 277"/>
              <a:gd name="T8" fmla="*/ 117 w 117"/>
              <a:gd name="T9" fmla="*/ 67 h 277"/>
              <a:gd name="T10" fmla="*/ 28 w 117"/>
              <a:gd name="T11" fmla="*/ 100 h 277"/>
              <a:gd name="T12" fmla="*/ 83 w 117"/>
              <a:gd name="T13" fmla="*/ 139 h 277"/>
              <a:gd name="T14" fmla="*/ 28 w 117"/>
              <a:gd name="T15" fmla="*/ 194 h 277"/>
              <a:gd name="T16" fmla="*/ 61 w 117"/>
              <a:gd name="T17" fmla="*/ 227 h 277"/>
              <a:gd name="T18" fmla="*/ 72 w 117"/>
              <a:gd name="T1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7" h="277">
                <a:moveTo>
                  <a:pt x="100" y="0"/>
                </a:moveTo>
                <a:cubicBezTo>
                  <a:pt x="87" y="2"/>
                  <a:pt x="74" y="4"/>
                  <a:pt x="61" y="6"/>
                </a:cubicBezTo>
                <a:cubicBezTo>
                  <a:pt x="52" y="8"/>
                  <a:pt x="39" y="4"/>
                  <a:pt x="33" y="11"/>
                </a:cubicBezTo>
                <a:cubicBezTo>
                  <a:pt x="15" y="34"/>
                  <a:pt x="64" y="42"/>
                  <a:pt x="72" y="45"/>
                </a:cubicBezTo>
                <a:cubicBezTo>
                  <a:pt x="99" y="38"/>
                  <a:pt x="107" y="40"/>
                  <a:pt x="117" y="67"/>
                </a:cubicBezTo>
                <a:cubicBezTo>
                  <a:pt x="102" y="107"/>
                  <a:pt x="71" y="96"/>
                  <a:pt x="28" y="100"/>
                </a:cubicBezTo>
                <a:cubicBezTo>
                  <a:pt x="0" y="143"/>
                  <a:pt x="52" y="135"/>
                  <a:pt x="83" y="139"/>
                </a:cubicBezTo>
                <a:cubicBezTo>
                  <a:pt x="114" y="184"/>
                  <a:pt x="59" y="185"/>
                  <a:pt x="28" y="194"/>
                </a:cubicBezTo>
                <a:cubicBezTo>
                  <a:pt x="34" y="216"/>
                  <a:pt x="39" y="220"/>
                  <a:pt x="61" y="227"/>
                </a:cubicBezTo>
                <a:cubicBezTo>
                  <a:pt x="98" y="251"/>
                  <a:pt x="90" y="243"/>
                  <a:pt x="72" y="277"/>
                </a:cubicBezTo>
              </a:path>
            </a:pathLst>
          </a:cu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3429000" y="1295400"/>
            <a:ext cx="5287384" cy="144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 eaLnBrk="1" hangingPunct="1">
              <a:buClr>
                <a:srgbClr val="1F497D"/>
              </a:buClr>
              <a:buNone/>
            </a:pPr>
            <a:r>
              <a:rPr lang="en-US" sz="2400"/>
              <a:t>Needs to be evaluated by theory</a:t>
            </a:r>
          </a:p>
          <a:p>
            <a:pPr marL="457200" lvl="1" indent="-457200" eaLnBrk="1" hangingPunct="1">
              <a:buClr>
                <a:srgbClr val="1F497D"/>
              </a:buClr>
              <a:buFont typeface="+mj-lt"/>
              <a:buAutoNum type="arabicPeriod"/>
            </a:pPr>
            <a:r>
              <a:rPr lang="en-US" sz="2400"/>
              <a:t>Model dependent calculations</a:t>
            </a:r>
          </a:p>
          <a:p>
            <a:pPr marL="457200" lvl="1" indent="-457200" eaLnBrk="1" hangingPunct="1">
              <a:buClr>
                <a:srgbClr val="1F497D"/>
              </a:buClr>
              <a:buFont typeface="+mj-lt"/>
              <a:buAutoNum type="arabicPeriod"/>
            </a:pPr>
            <a:r>
              <a:rPr lang="en-US" sz="2400">
                <a:solidFill>
                  <a:srgbClr val="616161"/>
                </a:solidFill>
              </a:rPr>
              <a:t>Lattice-QCD</a:t>
            </a:r>
            <a:r>
              <a:rPr lang="en-US" sz="2400"/>
              <a:t> is progressing (both for HVP and HLbL)</a:t>
            </a:r>
          </a:p>
        </p:txBody>
      </p:sp>
      <p:pic>
        <p:nvPicPr>
          <p:cNvPr id="15" name="Picture 1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505200"/>
            <a:ext cx="4133395" cy="266700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17" name="Rectangle 16"/>
          <p:cNvSpPr/>
          <p:nvPr/>
        </p:nvSpPr>
        <p:spPr>
          <a:xfrm>
            <a:off x="4724400" y="3962400"/>
            <a:ext cx="4267200" cy="1754327"/>
          </a:xfrm>
          <a:prstGeom prst="rect">
            <a:avLst/>
          </a:prstGeom>
          <a:ln w="28575" cmpd="sng">
            <a:solidFill>
              <a:srgbClr val="61616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Hadronic contributions to the muon anomalous magnetic moment:</a:t>
            </a:r>
          </a:p>
          <a:p>
            <a:pPr algn="ctr"/>
            <a:r>
              <a:rPr lang="en-US">
                <a:solidFill>
                  <a:srgbClr val="FF0000"/>
                </a:solidFill>
              </a:rPr>
              <a:t>Strategies for improvements of the accuracy of the theoretical predictions</a:t>
            </a:r>
          </a:p>
          <a:p>
            <a:pPr algn="ctr"/>
            <a:r>
              <a:rPr lang="en-US">
                <a:solidFill>
                  <a:srgbClr val="0000FF"/>
                </a:solidFill>
              </a:rPr>
              <a:t>Mar 31 - Apr 4, 2014</a:t>
            </a:r>
          </a:p>
          <a:p>
            <a:pPr algn="ctr"/>
            <a:r>
              <a:rPr lang="en-US"/>
              <a:t>Coordinater: F. Jegerlehner</a:t>
            </a:r>
          </a:p>
        </p:txBody>
      </p:sp>
    </p:spTree>
    <p:extLst>
      <p:ext uri="{BB962C8B-B14F-4D97-AF65-F5344CB8AC3E}">
        <p14:creationId xmlns:p14="http://schemas.microsoft.com/office/powerpoint/2010/main" val="3920568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Current status of a</a:t>
            </a:r>
            <a:r>
              <a:rPr lang="en-US" baseline="-25000">
                <a:latin typeface="Symbol" charset="2"/>
                <a:cs typeface="Symbol" charset="2"/>
              </a:rPr>
              <a:t>m</a:t>
            </a:r>
            <a:r>
              <a:rPr lang="en-US"/>
              <a:t> in Standard Model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Muon g-2 at Fermilab, 46th Fermilab Users Meeting, June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22816" y="4419600"/>
            <a:ext cx="8868784" cy="1893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lvl="1" indent="-342900" eaLnBrk="1" hangingPunct="1">
              <a:buClr>
                <a:srgbClr val="1F497D"/>
              </a:buClr>
              <a:buFont typeface="Wingdings" charset="2"/>
              <a:buChar char="§"/>
            </a:pPr>
            <a:r>
              <a:rPr lang="en-US" sz="2400"/>
              <a:t>New E989 experiment will reduce experimental uncertainty by a factor of 4 to </a:t>
            </a:r>
            <a:r>
              <a:rPr lang="en-US" sz="2400">
                <a:solidFill>
                  <a:srgbClr val="0000FF"/>
                </a:solidFill>
              </a:rPr>
              <a:t>16 x 10</a:t>
            </a:r>
            <a:r>
              <a:rPr lang="en-US" sz="2400" baseline="30000">
                <a:solidFill>
                  <a:srgbClr val="0000FF"/>
                </a:solidFill>
              </a:rPr>
              <a:t>-11</a:t>
            </a:r>
            <a:r>
              <a:rPr lang="en-US" sz="2400">
                <a:solidFill>
                  <a:srgbClr val="0000FF"/>
                </a:solidFill>
              </a:rPr>
              <a:t> (0.14 ppm)</a:t>
            </a:r>
          </a:p>
          <a:p>
            <a:pPr marL="342900" lvl="1" indent="-342900" eaLnBrk="1" hangingPunct="1">
              <a:buClr>
                <a:srgbClr val="1F497D"/>
              </a:buClr>
              <a:buFont typeface="Wingdings" charset="2"/>
              <a:buChar char="§"/>
            </a:pPr>
            <a:r>
              <a:rPr lang="en-US" sz="2400"/>
              <a:t>If </a:t>
            </a:r>
            <a:r>
              <a:rPr lang="en-US" sz="2400">
                <a:solidFill>
                  <a:srgbClr val="0000FF"/>
                </a:solidFill>
              </a:rPr>
              <a:t>current discrepancy remains</a:t>
            </a:r>
            <a:r>
              <a:rPr lang="en-US" sz="2400"/>
              <a:t> this would yield </a:t>
            </a:r>
            <a:r>
              <a:rPr lang="en-US" sz="2400">
                <a:solidFill>
                  <a:srgbClr val="0000FF"/>
                </a:solidFill>
              </a:rPr>
              <a:t>&gt;5</a:t>
            </a:r>
            <a:r>
              <a:rPr lang="en-US" sz="2400">
                <a:solidFill>
                  <a:srgbClr val="0000FF"/>
                </a:solidFill>
                <a:latin typeface="Symbol" charset="2"/>
                <a:cs typeface="Symbol" charset="2"/>
              </a:rPr>
              <a:t>s</a:t>
            </a:r>
            <a:endParaRPr lang="en-US" sz="2400">
              <a:solidFill>
                <a:srgbClr val="0000FF"/>
              </a:solidFill>
              <a:cs typeface="Symbol" charset="2"/>
            </a:endParaRPr>
          </a:p>
          <a:p>
            <a:pPr marL="342900" lvl="1" indent="-342900" eaLnBrk="1" hangingPunct="1">
              <a:buClr>
                <a:srgbClr val="1F497D"/>
              </a:buClr>
              <a:buFont typeface="Wingdings" charset="2"/>
              <a:buChar char="§"/>
            </a:pPr>
            <a:r>
              <a:rPr lang="en-US" sz="2400">
                <a:cs typeface="Symbol" charset="2"/>
              </a:rPr>
              <a:t>Together </a:t>
            </a:r>
            <a:r>
              <a:rPr lang="en-US" sz="2400">
                <a:solidFill>
                  <a:srgbClr val="0000FF"/>
                </a:solidFill>
                <a:cs typeface="Symbol" charset="2"/>
              </a:rPr>
              <a:t>with theory improvements</a:t>
            </a:r>
            <a:r>
              <a:rPr lang="en-US" sz="2400">
                <a:cs typeface="Symbol" charset="2"/>
              </a:rPr>
              <a:t> could give </a:t>
            </a:r>
            <a:r>
              <a:rPr lang="en-US" sz="2400">
                <a:solidFill>
                  <a:srgbClr val="0000FF"/>
                </a:solidFill>
                <a:cs typeface="Symbol" charset="2"/>
              </a:rPr>
              <a:t>&gt;8</a:t>
            </a:r>
            <a:r>
              <a:rPr lang="en-US" sz="2400">
                <a:solidFill>
                  <a:srgbClr val="0000FF"/>
                </a:solidFill>
                <a:latin typeface="Symbol" charset="2"/>
                <a:cs typeface="Symbol" charset="2"/>
              </a:rPr>
              <a:t>s</a:t>
            </a:r>
            <a:endParaRPr lang="en-US" sz="2400">
              <a:solidFill>
                <a:srgbClr val="0000FF"/>
              </a:solidFill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9685918"/>
              </p:ext>
            </p:extLst>
          </p:nvPr>
        </p:nvGraphicFramePr>
        <p:xfrm>
          <a:off x="1981200" y="914400"/>
          <a:ext cx="5410200" cy="2346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17295"/>
                <a:gridCol w="4192905"/>
              </a:tblGrid>
              <a:tr h="316411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/>
                        <a:t>Value (x 10</a:t>
                      </a:r>
                      <a:r>
                        <a:rPr lang="en-US" sz="1600" baseline="30000"/>
                        <a:t>-11</a:t>
                      </a:r>
                      <a:r>
                        <a:rPr lang="en-US" sz="1600"/>
                        <a:t>)</a:t>
                      </a: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411">
                <a:tc>
                  <a:txBody>
                    <a:bodyPr/>
                    <a:lstStyle/>
                    <a:p>
                      <a:r>
                        <a:rPr lang="en-US" sz="1600"/>
                        <a:t>QED</a:t>
                      </a: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/>
                        <a:t>116 584 718.951 ± 0.009 ± 0.019 ± 0.007</a:t>
                      </a:r>
                      <a:r>
                        <a:rPr lang="en-US" sz="1600" baseline="0"/>
                        <a:t> </a:t>
                      </a:r>
                      <a:r>
                        <a:rPr lang="en-US" sz="1600"/>
                        <a:t>± 0.077 </a:t>
                      </a: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16411">
                <a:tc>
                  <a:txBody>
                    <a:bodyPr/>
                    <a:lstStyle/>
                    <a:p>
                      <a:r>
                        <a:rPr lang="en-US" sz="1600"/>
                        <a:t>HVP (lo)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/>
                        <a:t>6949</a:t>
                      </a:r>
                      <a:r>
                        <a:rPr lang="en-US" sz="1600" baseline="0"/>
                        <a:t> </a:t>
                      </a:r>
                      <a:r>
                        <a:rPr lang="en-US" sz="1600"/>
                        <a:t>± </a:t>
                      </a:r>
                      <a:r>
                        <a:rPr lang="en-US" sz="1600">
                          <a:solidFill>
                            <a:srgbClr val="FF0000"/>
                          </a:solidFill>
                        </a:rPr>
                        <a:t>42</a:t>
                      </a:r>
                    </a:p>
                  </a:txBody>
                  <a:tcPr/>
                </a:tc>
              </a:tr>
              <a:tr h="316411">
                <a:tc>
                  <a:txBody>
                    <a:bodyPr/>
                    <a:lstStyle/>
                    <a:p>
                      <a:r>
                        <a:rPr lang="en-US" sz="1600"/>
                        <a:t>HVP (ho)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/>
                        <a:t>-98.4 ± 0.7</a:t>
                      </a:r>
                    </a:p>
                  </a:txBody>
                  <a:tcPr/>
                </a:tc>
              </a:tr>
              <a:tr h="316411">
                <a:tc>
                  <a:txBody>
                    <a:bodyPr/>
                    <a:lstStyle/>
                    <a:p>
                      <a:r>
                        <a:rPr lang="en-US" sz="1600"/>
                        <a:t>HLBL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/>
                        <a:t>105 ± </a:t>
                      </a:r>
                      <a:r>
                        <a:rPr lang="en-US" sz="1600">
                          <a:solidFill>
                            <a:srgbClr val="FF0000"/>
                          </a:solidFill>
                        </a:rPr>
                        <a:t>26</a:t>
                      </a:r>
                    </a:p>
                  </a:txBody>
                  <a:tcPr/>
                </a:tc>
              </a:tr>
              <a:tr h="316411">
                <a:tc>
                  <a:txBody>
                    <a:bodyPr/>
                    <a:lstStyle/>
                    <a:p>
                      <a:r>
                        <a:rPr lang="en-US" sz="1600"/>
                        <a:t>EQ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/>
                        <a:t>154 ± 1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411">
                <a:tc>
                  <a:txBody>
                    <a:bodyPr/>
                    <a:lstStyle/>
                    <a:p>
                      <a:r>
                        <a:rPr lang="en-US" sz="1600"/>
                        <a:t>Total SM</a:t>
                      </a: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/>
                        <a:t>116 591 802 ± 49</a:t>
                      </a: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1712241" y="3667780"/>
            <a:ext cx="5991776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US" sz="2800"/>
              <a:t>a</a:t>
            </a:r>
            <a:r>
              <a:rPr lang="en-US" sz="2800" baseline="-25000">
                <a:latin typeface="Symbol" charset="2"/>
                <a:cs typeface="Symbol" charset="2"/>
              </a:rPr>
              <a:t>m</a:t>
            </a:r>
            <a:r>
              <a:rPr lang="en-US" sz="2800" baseline="30000"/>
              <a:t>Expt.</a:t>
            </a:r>
            <a:r>
              <a:rPr lang="en-US" sz="2800"/>
              <a:t> - a</a:t>
            </a:r>
            <a:r>
              <a:rPr lang="en-US" sz="2800" baseline="-25000">
                <a:latin typeface="Symbol" charset="2"/>
                <a:cs typeface="Symbol" charset="2"/>
              </a:rPr>
              <a:t>m</a:t>
            </a:r>
            <a:r>
              <a:rPr lang="en-US" sz="2800" baseline="30000"/>
              <a:t>SM</a:t>
            </a:r>
            <a:r>
              <a:rPr lang="en-US" sz="2800"/>
              <a:t> = (</a:t>
            </a:r>
            <a:r>
              <a:rPr lang="en-US" sz="2800">
                <a:solidFill>
                  <a:srgbClr val="0000FF"/>
                </a:solidFill>
              </a:rPr>
              <a:t>260 ± 78</a:t>
            </a:r>
            <a:r>
              <a:rPr lang="en-US" sz="2800"/>
              <a:t>) x 10</a:t>
            </a:r>
            <a:r>
              <a:rPr lang="en-US" sz="2800" baseline="30000"/>
              <a:t>-11</a:t>
            </a:r>
            <a:r>
              <a:rPr lang="en-US" sz="2800"/>
              <a:t>    (</a:t>
            </a:r>
            <a:r>
              <a:rPr lang="en-US" sz="2800">
                <a:solidFill>
                  <a:srgbClr val="0000FF"/>
                </a:solidFill>
              </a:rPr>
              <a:t>3.3 </a:t>
            </a:r>
            <a:r>
              <a:rPr lang="en-US" sz="2800">
                <a:solidFill>
                  <a:srgbClr val="0000FF"/>
                </a:solidFill>
                <a:latin typeface="Symbol" charset="2"/>
                <a:cs typeface="Symbol" charset="2"/>
              </a:rPr>
              <a:t>s</a:t>
            </a:r>
            <a:r>
              <a:rPr lang="en-US" sz="2800">
                <a:cs typeface="Symbol" charset="2"/>
              </a:rPr>
              <a:t>)</a:t>
            </a:r>
            <a:endParaRPr lang="en-US" sz="2800">
              <a:solidFill>
                <a:srgbClr val="0000FF"/>
              </a:solidFill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056887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about the new physics?</a:t>
            </a:r>
            <a:endParaRPr lang="en-US" baseline="-25000">
              <a:latin typeface="Symbol" charset="2"/>
              <a:cs typeface="Symbol" charset="2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Muon g-2 at Fermilab, 46th Fermilab Users Meeting, June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Picture 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124200"/>
            <a:ext cx="8799513" cy="877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</p:pic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2333625" y="3048001"/>
            <a:ext cx="4448175" cy="1711326"/>
            <a:chOff x="1470" y="1968"/>
            <a:chExt cx="2802" cy="1078"/>
          </a:xfrm>
        </p:grpSpPr>
        <p:sp>
          <p:nvSpPr>
            <p:cNvPr id="9" name="Oval 5"/>
            <p:cNvSpPr>
              <a:spLocks noChangeArrowheads="1"/>
            </p:cNvSpPr>
            <p:nvPr/>
          </p:nvSpPr>
          <p:spPr bwMode="auto">
            <a:xfrm>
              <a:off x="3552" y="2064"/>
              <a:ext cx="720" cy="480"/>
            </a:xfrm>
            <a:prstGeom prst="ellipse">
              <a:avLst/>
            </a:prstGeom>
            <a:noFill/>
            <a:ln w="38100" cmpd="sng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0" name="Oval 6"/>
            <p:cNvSpPr>
              <a:spLocks noChangeArrowheads="1"/>
            </p:cNvSpPr>
            <p:nvPr/>
          </p:nvSpPr>
          <p:spPr bwMode="auto">
            <a:xfrm>
              <a:off x="1470" y="1968"/>
              <a:ext cx="778" cy="672"/>
            </a:xfrm>
            <a:prstGeom prst="ellipse">
              <a:avLst/>
            </a:prstGeom>
            <a:noFill/>
            <a:ln w="38100" cmpd="sng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1" name="Line 7"/>
            <p:cNvSpPr>
              <a:spLocks noChangeShapeType="1"/>
            </p:cNvSpPr>
            <p:nvPr/>
          </p:nvSpPr>
          <p:spPr bwMode="auto">
            <a:xfrm flipH="1" flipV="1">
              <a:off x="2064" y="2591"/>
              <a:ext cx="288" cy="144"/>
            </a:xfrm>
            <a:prstGeom prst="line">
              <a:avLst/>
            </a:prstGeom>
            <a:noFill/>
            <a:ln w="38100" cmpd="sng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 flipV="1">
              <a:off x="3264" y="2495"/>
              <a:ext cx="432" cy="240"/>
            </a:xfrm>
            <a:prstGeom prst="line">
              <a:avLst/>
            </a:prstGeom>
            <a:noFill/>
            <a:ln w="38100" cmpd="sng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3" name="Text Box 9"/>
            <p:cNvSpPr txBox="1">
              <a:spLocks noChangeArrowheads="1"/>
            </p:cNvSpPr>
            <p:nvPr/>
          </p:nvSpPr>
          <p:spPr bwMode="auto">
            <a:xfrm>
              <a:off x="1546" y="2755"/>
              <a:ext cx="2630" cy="291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b="1" smtClean="0">
                  <a:solidFill>
                    <a:srgbClr val="FF0000"/>
                  </a:solidFill>
                </a:rPr>
                <a:t> difficult to </a:t>
              </a:r>
              <a:r>
                <a:rPr lang="en-US" sz="2400" b="1">
                  <a:solidFill>
                    <a:srgbClr val="FF0000"/>
                  </a:solidFill>
                </a:rPr>
                <a:t>measure at </a:t>
              </a:r>
              <a:r>
                <a:rPr lang="en-US" sz="2400" b="1" smtClean="0">
                  <a:solidFill>
                    <a:srgbClr val="FF0000"/>
                  </a:solidFill>
                </a:rPr>
                <a:t>LHC</a:t>
              </a:r>
              <a:endParaRPr lang="en-US" sz="2400" b="1">
                <a:solidFill>
                  <a:srgbClr val="FF0000"/>
                </a:solidFill>
              </a:endParaRPr>
            </a:p>
          </p:txBody>
        </p:sp>
      </p:grpSp>
      <p:pic>
        <p:nvPicPr>
          <p:cNvPr id="14" name="Picture 10" descr="susy_ls_pptv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30724"/>
            <a:ext cx="4191000" cy="1741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219200"/>
            <a:ext cx="2022231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1219200" y="5168901"/>
            <a:ext cx="7543800" cy="1536700"/>
            <a:chOff x="1219200" y="5168901"/>
            <a:chExt cx="7543800" cy="1536700"/>
          </a:xfrm>
        </p:grpSpPr>
        <p:pic>
          <p:nvPicPr>
            <p:cNvPr id="18" name="Picture 1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1571" y="5168901"/>
              <a:ext cx="1691429" cy="1536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1219200" y="5638800"/>
              <a:ext cx="5181600" cy="58477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smtClean="0">
                  <a:solidFill>
                    <a:schemeClr val="bg2">
                      <a:lumMod val="10000"/>
                    </a:schemeClr>
                  </a:solidFill>
                  <a:latin typeface="+mj-lt"/>
                </a:rPr>
                <a:t>a</a:t>
              </a:r>
              <a:r>
                <a:rPr lang="en-US" sz="3200" baseline="-25000" smtClean="0">
                  <a:solidFill>
                    <a:schemeClr val="bg2">
                      <a:lumMod val="10000"/>
                    </a:schemeClr>
                  </a:solidFill>
                  <a:latin typeface="Symbol" pitchFamily="18" charset="2"/>
                </a:rPr>
                <a:t>m</a:t>
              </a:r>
              <a:r>
                <a:rPr lang="en-US" sz="3200" smtClean="0">
                  <a:solidFill>
                    <a:schemeClr val="bg2">
                      <a:lumMod val="10000"/>
                    </a:schemeClr>
                  </a:solidFill>
                </a:rPr>
                <a:t>(UED) </a:t>
              </a:r>
              <a:r>
                <a:rPr lang="en-US" sz="3200" smtClean="0">
                  <a:solidFill>
                    <a:schemeClr val="bg2">
                      <a:lumMod val="10000"/>
                    </a:schemeClr>
                  </a:solidFill>
                  <a:sym typeface="Symbol"/>
                </a:rPr>
                <a:t> -13  10</a:t>
              </a:r>
              <a:r>
                <a:rPr lang="en-US" sz="3200" baseline="30000" smtClean="0">
                  <a:solidFill>
                    <a:schemeClr val="bg2">
                      <a:lumMod val="10000"/>
                    </a:schemeClr>
                  </a:solidFill>
                  <a:sym typeface="Symbol"/>
                </a:rPr>
                <a:t>-11</a:t>
              </a:r>
              <a:endParaRPr lang="en-US" sz="3200" baseline="3000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52400" y="750887"/>
            <a:ext cx="8686800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n-US" sz="24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 example: SUSY</a:t>
            </a:r>
            <a:endParaRPr lang="el-GR" sz="24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152400" y="5181600"/>
            <a:ext cx="8686800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n-US" sz="24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Another example: Universal Extra Dimensions</a:t>
            </a:r>
            <a:endParaRPr lang="el-GR" sz="24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182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wasysym}&#10;\usepackage{color}&#10;\begin{document}&#10;\textcolor{black}{&#10;$$  a_{\mu}({\rm SUSY}) &#10;\simeq ({\rm sgn} \mu) \ 130 \times 10^{-11}\ \tan \beta\ &#10;\left({100\ {\rm GeV}  \over \tilde m}\right)^2&#10;$$}&#10;&#10;\end{document}&#10;"/>
  <p:tag name="FILENAME" val="txp_fig"/>
  <p:tag name="FORMAT" val="png256"/>
  <p:tag name="RES" val="1200"/>
  <p:tag name="BLEND" val="0"/>
  <p:tag name="TRANSPARENT" val="1"/>
  <p:tag name="TBUG" val="0"/>
  <p:tag name="ALLOWFS" val="0"/>
  <p:tag name="ORIGWIDTH" val="508"/>
  <p:tag name="PICTUREFILESIZE" val="50593"/>
</p:tagLst>
</file>

<file path=ppt/theme/theme1.xml><?xml version="1.0" encoding="utf-8"?>
<a:theme xmlns:a="http://schemas.openxmlformats.org/drawingml/2006/main" name="blue_2007">
  <a:themeElements>
    <a:clrScheme name="Custom 7">
      <a:dk1>
        <a:srgbClr val="616161"/>
      </a:dk1>
      <a:lt1>
        <a:srgbClr val="FFFFFF"/>
      </a:lt1>
      <a:dk2>
        <a:srgbClr val="1F497D"/>
      </a:dk2>
      <a:lt2>
        <a:srgbClr val="D2D2D2"/>
      </a:lt2>
      <a:accent1>
        <a:srgbClr val="A6C4DE"/>
      </a:accent1>
      <a:accent2>
        <a:srgbClr val="D8AC28"/>
      </a:accent2>
      <a:accent3>
        <a:srgbClr val="A22B38"/>
      </a:accent3>
      <a:accent4>
        <a:srgbClr val="7AB800"/>
      </a:accent4>
      <a:accent5>
        <a:srgbClr val="9D7D9E"/>
      </a:accent5>
      <a:accent6>
        <a:srgbClr val="BF5C28"/>
      </a:accent6>
      <a:hlink>
        <a:srgbClr val="4D8ABE"/>
      </a:hlink>
      <a:folHlink>
        <a:srgbClr val="4D8ABE"/>
      </a:folHlink>
    </a:clrScheme>
    <a:fontScheme name="Blue design">
      <a:majorFont>
        <a:latin typeface="Trebuchet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Blue design 1">
        <a:dk1>
          <a:srgbClr val="616161"/>
        </a:dk1>
        <a:lt1>
          <a:srgbClr val="FFFFFF"/>
        </a:lt1>
        <a:dk2>
          <a:srgbClr val="1F497D"/>
        </a:dk2>
        <a:lt2>
          <a:srgbClr val="D2D2D2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525252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0D20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Custom 11">
      <a:dk1>
        <a:srgbClr val="616161"/>
      </a:dk1>
      <a:lt1>
        <a:sysClr val="window" lastClr="FFFFFF"/>
      </a:lt1>
      <a:dk2>
        <a:srgbClr val="1F497D"/>
      </a:dk2>
      <a:lt2>
        <a:srgbClr val="D2D2D2"/>
      </a:lt2>
      <a:accent1>
        <a:srgbClr val="A6C4DE"/>
      </a:accent1>
      <a:accent2>
        <a:srgbClr val="D8AC28"/>
      </a:accent2>
      <a:accent3>
        <a:srgbClr val="A22B38"/>
      </a:accent3>
      <a:accent4>
        <a:srgbClr val="7AB800"/>
      </a:accent4>
      <a:accent5>
        <a:srgbClr val="4B7D9E"/>
      </a:accent5>
      <a:accent6>
        <a:srgbClr val="BF5C28"/>
      </a:accent6>
      <a:hlink>
        <a:srgbClr val="4D8ABE"/>
      </a:hlink>
      <a:folHlink>
        <a:srgbClr val="4D8AB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blue_2007.potx</Template>
  <TotalTime>1372</TotalTime>
  <Words>1768</Words>
  <Application>Microsoft Macintosh PowerPoint</Application>
  <PresentationFormat>On-screen Show (4:3)</PresentationFormat>
  <Paragraphs>288</Paragraphs>
  <Slides>34</Slides>
  <Notes>0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blue_2007</vt:lpstr>
      <vt:lpstr>Equation</vt:lpstr>
      <vt:lpstr>Muon g-2 at Fermilab</vt:lpstr>
      <vt:lpstr>Outlook</vt:lpstr>
      <vt:lpstr>g-2 on the Standard Model blackboard </vt:lpstr>
      <vt:lpstr>Hadronic vacuum polarization</vt:lpstr>
      <vt:lpstr>Hadronic vacuum polarization</vt:lpstr>
      <vt:lpstr>Hadronic vacuum polarization</vt:lpstr>
      <vt:lpstr>Hadronic Light-by-Light</vt:lpstr>
      <vt:lpstr>Current status of am in Standard Model</vt:lpstr>
      <vt:lpstr>What about the new physics?</vt:lpstr>
      <vt:lpstr>Outlook</vt:lpstr>
      <vt:lpstr>Two important ingredients</vt:lpstr>
      <vt:lpstr>Muons in a storage ring</vt:lpstr>
      <vt:lpstr>Muons in a storage ring</vt:lpstr>
      <vt:lpstr>Muon injection and kicker</vt:lpstr>
      <vt:lpstr>Muon injection and kicker</vt:lpstr>
      <vt:lpstr>Vertical focusing with electrostatic quadrupoles </vt:lpstr>
      <vt:lpstr>Outlook</vt:lpstr>
      <vt:lpstr>Roadmap from BNL E821 to E989 at Fermilab</vt:lpstr>
      <vt:lpstr>Transporting the ring to Fermilab</vt:lpstr>
      <vt:lpstr>Transporting the ring to Fermilab</vt:lpstr>
      <vt:lpstr>Transporting the ring to Fermilab</vt:lpstr>
      <vt:lpstr>Transporting the ring to Fermilab</vt:lpstr>
      <vt:lpstr>Fermilab accelerator improvements</vt:lpstr>
      <vt:lpstr>Measuring the spin precession frequency wa</vt:lpstr>
      <vt:lpstr>Improvements for measurement of wa</vt:lpstr>
      <vt:lpstr>New calorimeter: PbF2 Cerenkov with SiPM</vt:lpstr>
      <vt:lpstr>New laser calibration to monitor calorimeter gain</vt:lpstr>
      <vt:lpstr>New inflector could be a game changer</vt:lpstr>
      <vt:lpstr>Measuring the B field</vt:lpstr>
      <vt:lpstr>Improvements for measuring the B field in E989</vt:lpstr>
      <vt:lpstr>Outlook</vt:lpstr>
      <vt:lpstr>The E989 collaboration</vt:lpstr>
      <vt:lpstr>Summary</vt:lpstr>
      <vt:lpstr>But now let’s get back to moving the ring</vt:lpstr>
    </vt:vector>
  </TitlesOfParts>
  <Company>Argonne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Betty Waterman</dc:creator>
  <cp:lastModifiedBy>Peter Winter</cp:lastModifiedBy>
  <cp:revision>203</cp:revision>
  <dcterms:created xsi:type="dcterms:W3CDTF">2009-09-22T20:45:00Z</dcterms:created>
  <dcterms:modified xsi:type="dcterms:W3CDTF">2013-06-12T22:14:08Z</dcterms:modified>
</cp:coreProperties>
</file>