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294" r:id="rId2"/>
    <p:sldId id="295" r:id="rId3"/>
    <p:sldId id="316" r:id="rId4"/>
    <p:sldId id="296" r:id="rId5"/>
    <p:sldId id="299" r:id="rId6"/>
    <p:sldId id="300" r:id="rId7"/>
    <p:sldId id="301" r:id="rId8"/>
    <p:sldId id="319" r:id="rId9"/>
    <p:sldId id="312" r:id="rId10"/>
    <p:sldId id="320" r:id="rId1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32FF"/>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2" autoAdjust="0"/>
    <p:restoredTop sz="94683"/>
  </p:normalViewPr>
  <p:slideViewPr>
    <p:cSldViewPr snapToGrid="0" snapToObjects="1" showGuides="1">
      <p:cViewPr varScale="1">
        <p:scale>
          <a:sx n="215" d="100"/>
          <a:sy n="215" d="100"/>
        </p:scale>
        <p:origin x="536" y="176"/>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137" d="100"/>
        <a:sy n="137"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10/16/24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10/16/24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10/16/24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10/16/24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10/16/24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10/16/24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10/16/24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dirty="0"/>
              <a:t>Introduction</a:t>
            </a:r>
            <a:endParaRPr lang="en-US" sz="2400" dirty="0"/>
          </a:p>
        </p:txBody>
      </p:sp>
      <p:sp>
        <p:nvSpPr>
          <p:cNvPr id="4" name="Text Placeholder 3"/>
          <p:cNvSpPr>
            <a:spLocks noGrp="1"/>
          </p:cNvSpPr>
          <p:nvPr>
            <p:ph type="body" sz="quarter" idx="10"/>
          </p:nvPr>
        </p:nvSpPr>
        <p:spPr/>
        <p:txBody>
          <a:bodyPr/>
          <a:lstStyle/>
          <a:p>
            <a:r>
              <a:rPr lang="en-US" dirty="0"/>
              <a:t>Alan Bross</a:t>
            </a:r>
          </a:p>
          <a:p>
            <a:r>
              <a:rPr lang="en-US" dirty="0"/>
              <a:t>October 17</a:t>
            </a:r>
            <a:r>
              <a:rPr lang="en-US" baseline="30000" dirty="0"/>
              <a:t>th</a:t>
            </a:r>
            <a:r>
              <a:rPr lang="en-US" dirty="0"/>
              <a:t>, 2024</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04EF9-2A05-E9FD-3EA2-BDD53C5A1D4E}"/>
              </a:ext>
            </a:extLst>
          </p:cNvPr>
          <p:cNvSpPr>
            <a:spLocks noGrp="1"/>
          </p:cNvSpPr>
          <p:nvPr>
            <p:ph idx="1"/>
          </p:nvPr>
        </p:nvSpPr>
        <p:spPr>
          <a:xfrm>
            <a:off x="228603" y="728664"/>
            <a:ext cx="8672513" cy="1480146"/>
          </a:xfrm>
        </p:spPr>
        <p:txBody>
          <a:bodyPr/>
          <a:lstStyle/>
          <a:p>
            <a:r>
              <a:rPr lang="en-US" dirty="0"/>
              <a:t>The optical properties of 808 look better than even the best 665.</a:t>
            </a:r>
          </a:p>
          <a:p>
            <a:r>
              <a:rPr lang="en-US" dirty="0"/>
              <a:t>Light yield measurements vary (5-20% improvement with 808).  Working on this.</a:t>
            </a:r>
          </a:p>
          <a:p>
            <a:pPr lvl="1"/>
            <a:r>
              <a:rPr lang="en-US" dirty="0"/>
              <a:t>From the cosmic-test setup (probably best methodology) currently see ~ 12% improvement</a:t>
            </a:r>
          </a:p>
        </p:txBody>
      </p:sp>
      <p:sp>
        <p:nvSpPr>
          <p:cNvPr id="3" name="Title 2">
            <a:extLst>
              <a:ext uri="{FF2B5EF4-FFF2-40B4-BE49-F238E27FC236}">
                <a16:creationId xmlns:a16="http://schemas.microsoft.com/office/drawing/2014/main" id="{ADCC7A43-5A1A-2EE3-1AA4-BF1BCAD6CE15}"/>
              </a:ext>
            </a:extLst>
          </p:cNvPr>
          <p:cNvSpPr>
            <a:spLocks noGrp="1"/>
          </p:cNvSpPr>
          <p:nvPr>
            <p:ph type="title"/>
          </p:nvPr>
        </p:nvSpPr>
        <p:spPr/>
        <p:txBody>
          <a:bodyPr/>
          <a:lstStyle/>
          <a:p>
            <a:r>
              <a:rPr lang="en-US" dirty="0"/>
              <a:t>A work on Taita 808 vs. </a:t>
            </a:r>
            <a:r>
              <a:rPr lang="en-US" dirty="0" err="1"/>
              <a:t>Amsty</a:t>
            </a:r>
            <a:r>
              <a:rPr lang="en-US" dirty="0"/>
              <a:t> 665</a:t>
            </a:r>
          </a:p>
        </p:txBody>
      </p:sp>
      <p:sp>
        <p:nvSpPr>
          <p:cNvPr id="4" name="Date Placeholder 3">
            <a:extLst>
              <a:ext uri="{FF2B5EF4-FFF2-40B4-BE49-F238E27FC236}">
                <a16:creationId xmlns:a16="http://schemas.microsoft.com/office/drawing/2014/main" id="{3EE9635B-C3DC-433B-B552-90419D091B34}"/>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9A2151AA-8794-AF8A-2ED5-E3FD7055D28A}"/>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6A1E15EB-FA1F-11B3-2420-D4CAB40E93E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a:extLst>
              <a:ext uri="{FF2B5EF4-FFF2-40B4-BE49-F238E27FC236}">
                <a16:creationId xmlns:a16="http://schemas.microsoft.com/office/drawing/2014/main" id="{53F3FA47-7042-0691-F444-2E0A2D187E33}"/>
              </a:ext>
            </a:extLst>
          </p:cNvPr>
          <p:cNvSpPr txBox="1"/>
          <p:nvPr/>
        </p:nvSpPr>
        <p:spPr>
          <a:xfrm>
            <a:off x="3079700" y="2707574"/>
            <a:ext cx="2984600" cy="830997"/>
          </a:xfrm>
          <a:prstGeom prst="rect">
            <a:avLst/>
          </a:prstGeom>
          <a:noFill/>
        </p:spPr>
        <p:txBody>
          <a:bodyPr wrap="none" rtlCol="0">
            <a:spAutoFit/>
          </a:bodyPr>
          <a:lstStyle/>
          <a:p>
            <a:r>
              <a:rPr lang="en-US" sz="4800" dirty="0"/>
              <a:t>Questions?</a:t>
            </a:r>
          </a:p>
        </p:txBody>
      </p:sp>
    </p:spTree>
    <p:extLst>
      <p:ext uri="{BB962C8B-B14F-4D97-AF65-F5344CB8AC3E}">
        <p14:creationId xmlns:p14="http://schemas.microsoft.com/office/powerpoint/2010/main" val="144200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D25A4-0031-04AC-05CD-B97A13AF0D32}"/>
              </a:ext>
            </a:extLst>
          </p:cNvPr>
          <p:cNvSpPr>
            <a:spLocks noGrp="1"/>
          </p:cNvSpPr>
          <p:nvPr>
            <p:ph idx="1"/>
          </p:nvPr>
        </p:nvSpPr>
        <p:spPr>
          <a:xfrm>
            <a:off x="222250" y="378213"/>
            <a:ext cx="8672513" cy="4387076"/>
          </a:xfrm>
        </p:spPr>
        <p:txBody>
          <a:bodyPr>
            <a:normAutofit fontScale="92500" lnSpcReduction="20000"/>
          </a:bodyPr>
          <a:lstStyle/>
          <a:p>
            <a:r>
              <a:rPr lang="en-US" dirty="0"/>
              <a:t>Fermilab has been producing plastic scintillator for close to 25 years</a:t>
            </a:r>
          </a:p>
          <a:p>
            <a:r>
              <a:rPr lang="en-US" dirty="0"/>
              <a:t>However, fundamental R&amp;D on the process has not happened for over 10 years</a:t>
            </a:r>
          </a:p>
          <a:p>
            <a:pPr lvl="1"/>
            <a:r>
              <a:rPr lang="en-US" dirty="0"/>
              <a:t>And issues have come up that indicate that a fresh look is </a:t>
            </a:r>
            <a:r>
              <a:rPr lang="en-US" dirty="0">
                <a:solidFill>
                  <a:srgbClr val="FF0000"/>
                </a:solidFill>
              </a:rPr>
              <a:t>urgently</a:t>
            </a:r>
            <a:r>
              <a:rPr lang="en-US" dirty="0"/>
              <a:t> needed</a:t>
            </a:r>
          </a:p>
          <a:p>
            <a:r>
              <a:rPr lang="en-US" dirty="0"/>
              <a:t>Areas to explore</a:t>
            </a:r>
          </a:p>
          <a:p>
            <a:pPr lvl="1"/>
            <a:r>
              <a:rPr lang="en-US" dirty="0"/>
              <a:t>Polymer</a:t>
            </a:r>
          </a:p>
          <a:p>
            <a:pPr lvl="2"/>
            <a:r>
              <a:rPr lang="en-US" dirty="0"/>
              <a:t>US supplied material is not meeting spec </a:t>
            </a:r>
            <a:r>
              <a:rPr lang="en-US" b="1" dirty="0">
                <a:solidFill>
                  <a:srgbClr val="FF0000"/>
                </a:solidFill>
              </a:rPr>
              <a:t>&amp; by a large margin</a:t>
            </a:r>
            <a:r>
              <a:rPr lang="en-US" dirty="0"/>
              <a:t>.</a:t>
            </a:r>
          </a:p>
          <a:p>
            <a:pPr lvl="2"/>
            <a:r>
              <a:rPr lang="en-US" dirty="0"/>
              <a:t>Find new source and test</a:t>
            </a:r>
          </a:p>
          <a:p>
            <a:pPr lvl="1"/>
            <a:r>
              <a:rPr lang="en-US" dirty="0"/>
              <a:t>Cladding</a:t>
            </a:r>
          </a:p>
          <a:p>
            <a:pPr lvl="2"/>
            <a:r>
              <a:rPr lang="en-US" dirty="0"/>
              <a:t>Recent MC studies indicate that small changes in reflectivity can have big impact on LY </a:t>
            </a:r>
          </a:p>
          <a:p>
            <a:pPr lvl="2"/>
            <a:r>
              <a:rPr lang="en-US" dirty="0"/>
              <a:t>Potentially 2-3X increase in light yield can be obtained for extruded scintillator</a:t>
            </a:r>
          </a:p>
          <a:p>
            <a:pPr lvl="3"/>
            <a:r>
              <a:rPr lang="en-US" dirty="0"/>
              <a:t>TiO</a:t>
            </a:r>
            <a:r>
              <a:rPr lang="en-US" baseline="-25000" dirty="0"/>
              <a:t>2</a:t>
            </a:r>
            <a:r>
              <a:rPr lang="en-US" dirty="0"/>
              <a:t> cladding yields ~ 90% reflectivity in wavelength region of interest.  New coatings (paints) achieve &gt; 98%</a:t>
            </a:r>
          </a:p>
          <a:p>
            <a:pPr lvl="1"/>
            <a:r>
              <a:rPr lang="en-US" dirty="0"/>
              <a:t>Tooling</a:t>
            </a:r>
          </a:p>
          <a:p>
            <a:pPr lvl="2"/>
            <a:r>
              <a:rPr lang="en-US" dirty="0"/>
              <a:t>Recent measurements on extruded scintillator produced outside the US indicated that better control on the WLS fiber channel dimensions can improve light yield by 1.5X without the need for optical coupling fluid.</a:t>
            </a:r>
          </a:p>
          <a:p>
            <a:r>
              <a:rPr lang="en-US" dirty="0"/>
              <a:t>A detailed investigation in all these areas will not only yield much higher quality scintillator with extended functionality but can also  help solve (or at the very least reach an understanding) of the ageing problem seen in the mu2e scintillator.</a:t>
            </a:r>
          </a:p>
        </p:txBody>
      </p:sp>
      <p:sp>
        <p:nvSpPr>
          <p:cNvPr id="3" name="Title 2">
            <a:extLst>
              <a:ext uri="{FF2B5EF4-FFF2-40B4-BE49-F238E27FC236}">
                <a16:creationId xmlns:a16="http://schemas.microsoft.com/office/drawing/2014/main" id="{31FEEE6F-B800-2809-0F5E-6EA4DB844EB2}"/>
              </a:ext>
            </a:extLst>
          </p:cNvPr>
          <p:cNvSpPr>
            <a:spLocks noGrp="1"/>
          </p:cNvSpPr>
          <p:nvPr>
            <p:ph type="title"/>
          </p:nvPr>
        </p:nvSpPr>
        <p:spPr>
          <a:xfrm>
            <a:off x="207963" y="57304"/>
            <a:ext cx="8686800" cy="320908"/>
          </a:xfrm>
        </p:spPr>
        <p:txBody>
          <a:bodyPr/>
          <a:lstStyle/>
          <a:p>
            <a:r>
              <a:rPr lang="en-US" dirty="0"/>
              <a:t>Plastic scintillator</a:t>
            </a:r>
          </a:p>
        </p:txBody>
      </p:sp>
      <p:sp>
        <p:nvSpPr>
          <p:cNvPr id="4" name="Date Placeholder 3">
            <a:extLst>
              <a:ext uri="{FF2B5EF4-FFF2-40B4-BE49-F238E27FC236}">
                <a16:creationId xmlns:a16="http://schemas.microsoft.com/office/drawing/2014/main" id="{4759D22D-C10B-9F33-97A5-27111F786B65}"/>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39D1B832-E087-E577-6FF9-0C313D07D3AA}"/>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B75C3633-7A49-E938-CEC4-6D2479D8179D}"/>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65969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14536-F6F4-1203-139A-E4C4BEBB6F9A}"/>
              </a:ext>
            </a:extLst>
          </p:cNvPr>
          <p:cNvSpPr>
            <a:spLocks noGrp="1"/>
          </p:cNvSpPr>
          <p:nvPr>
            <p:ph type="title"/>
          </p:nvPr>
        </p:nvSpPr>
        <p:spPr>
          <a:xfrm>
            <a:off x="601419" y="2250842"/>
            <a:ext cx="7499227" cy="320908"/>
          </a:xfrm>
        </p:spPr>
        <p:txBody>
          <a:bodyPr/>
          <a:lstStyle/>
          <a:p>
            <a:pPr algn="ctr"/>
            <a:r>
              <a:rPr lang="en-US" sz="6000" dirty="0"/>
              <a:t>The Polymer</a:t>
            </a:r>
          </a:p>
        </p:txBody>
      </p:sp>
      <p:sp>
        <p:nvSpPr>
          <p:cNvPr id="4" name="Date Placeholder 3">
            <a:extLst>
              <a:ext uri="{FF2B5EF4-FFF2-40B4-BE49-F238E27FC236}">
                <a16:creationId xmlns:a16="http://schemas.microsoft.com/office/drawing/2014/main" id="{59534CE4-B5E4-CD51-1B94-8E7091716566}"/>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B38485CB-F488-CBFD-B580-D3FD84FCB4EB}"/>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9F7DB74C-134F-9CC0-2C5A-9458117ED22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11983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E49160-811C-87C2-0526-1DCABC8BFA2C}"/>
              </a:ext>
            </a:extLst>
          </p:cNvPr>
          <p:cNvSpPr>
            <a:spLocks noGrp="1"/>
          </p:cNvSpPr>
          <p:nvPr>
            <p:ph type="title"/>
          </p:nvPr>
        </p:nvSpPr>
        <p:spPr/>
        <p:txBody>
          <a:bodyPr/>
          <a:lstStyle/>
          <a:p>
            <a:r>
              <a:rPr lang="en-US" dirty="0"/>
              <a:t>Summary: Polymer Ageing?</a:t>
            </a:r>
          </a:p>
        </p:txBody>
      </p:sp>
      <p:sp>
        <p:nvSpPr>
          <p:cNvPr id="4" name="Date Placeholder 3">
            <a:extLst>
              <a:ext uri="{FF2B5EF4-FFF2-40B4-BE49-F238E27FC236}">
                <a16:creationId xmlns:a16="http://schemas.microsoft.com/office/drawing/2014/main" id="{DDCF9F04-BCD4-9BD9-7C04-4D29FC13BEE4}"/>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80A4E5AA-D10C-D767-E6AA-DAFC28DAD211}"/>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DE609CB8-F290-7946-532D-9ADEA9ADC41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20" name="Content Placeholder 19" descr="A picture containing line, screenshot, plot, diagram&#10;&#10;Description automatically generated">
            <a:extLst>
              <a:ext uri="{FF2B5EF4-FFF2-40B4-BE49-F238E27FC236}">
                <a16:creationId xmlns:a16="http://schemas.microsoft.com/office/drawing/2014/main" id="{09D2E258-3497-D137-77E5-E99D13F4327A}"/>
              </a:ext>
            </a:extLst>
          </p:cNvPr>
          <p:cNvPicPr>
            <a:picLocks noGrp="1" noChangeAspect="1"/>
          </p:cNvPicPr>
          <p:nvPr>
            <p:ph idx="1"/>
          </p:nvPr>
        </p:nvPicPr>
        <p:blipFill>
          <a:blip r:embed="rId2"/>
          <a:stretch>
            <a:fillRect/>
          </a:stretch>
        </p:blipFill>
        <p:spPr>
          <a:xfrm>
            <a:off x="982205" y="509722"/>
            <a:ext cx="6987099" cy="4126755"/>
          </a:xfrm>
        </p:spPr>
      </p:pic>
      <p:sp>
        <p:nvSpPr>
          <p:cNvPr id="2" name="TextBox 1">
            <a:extLst>
              <a:ext uri="{FF2B5EF4-FFF2-40B4-BE49-F238E27FC236}">
                <a16:creationId xmlns:a16="http://schemas.microsoft.com/office/drawing/2014/main" id="{A5CE5C47-F610-15FB-3702-9480F73BEE9D}"/>
              </a:ext>
            </a:extLst>
          </p:cNvPr>
          <p:cNvSpPr txBox="1"/>
          <p:nvPr/>
        </p:nvSpPr>
        <p:spPr>
          <a:xfrm>
            <a:off x="6276110" y="751406"/>
            <a:ext cx="1568827" cy="461665"/>
          </a:xfrm>
          <a:prstGeom prst="rect">
            <a:avLst/>
          </a:prstGeom>
          <a:noFill/>
        </p:spPr>
        <p:txBody>
          <a:bodyPr wrap="none" rtlCol="0">
            <a:spAutoFit/>
          </a:bodyPr>
          <a:lstStyle/>
          <a:p>
            <a:r>
              <a:rPr lang="en-US" sz="1200" dirty="0"/>
              <a:t>Note: New 665 (2024)</a:t>
            </a:r>
          </a:p>
          <a:p>
            <a:r>
              <a:rPr lang="en-US" sz="1200" dirty="0"/>
              <a:t>looks good.</a:t>
            </a:r>
          </a:p>
        </p:txBody>
      </p:sp>
    </p:spTree>
    <p:extLst>
      <p:ext uri="{BB962C8B-B14F-4D97-AF65-F5344CB8AC3E}">
        <p14:creationId xmlns:p14="http://schemas.microsoft.com/office/powerpoint/2010/main" val="6431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B2CA70-C8EB-52C4-1E25-E69441D74F10}"/>
              </a:ext>
            </a:extLst>
          </p:cNvPr>
          <p:cNvSpPr>
            <a:spLocks noGrp="1"/>
          </p:cNvSpPr>
          <p:nvPr>
            <p:ph idx="1"/>
          </p:nvPr>
        </p:nvSpPr>
        <p:spPr>
          <a:xfrm>
            <a:off x="228604" y="728664"/>
            <a:ext cx="3126780" cy="3794522"/>
          </a:xfrm>
        </p:spPr>
        <p:txBody>
          <a:bodyPr/>
          <a:lstStyle/>
          <a:p>
            <a:r>
              <a:rPr lang="en-US" dirty="0"/>
              <a:t>In 1999 we made scintillating pellets for D0</a:t>
            </a:r>
          </a:p>
          <a:p>
            <a:pPr lvl="1"/>
            <a:r>
              <a:rPr lang="en-US" dirty="0"/>
              <a:t>Same “process” as for extrusion</a:t>
            </a:r>
          </a:p>
          <a:p>
            <a:pPr lvl="1"/>
            <a:r>
              <a:rPr lang="en-US" dirty="0"/>
              <a:t>We still have some</a:t>
            </a:r>
          </a:p>
          <a:p>
            <a:pPr lvl="1"/>
            <a:r>
              <a:rPr lang="en-US" dirty="0"/>
              <a:t>Made casting and compared scintillation light yield to reference</a:t>
            </a:r>
          </a:p>
          <a:p>
            <a:pPr marL="282575" lvl="1" indent="0">
              <a:buNone/>
            </a:pPr>
            <a:endParaRPr lang="en-US" dirty="0"/>
          </a:p>
        </p:txBody>
      </p:sp>
      <p:sp>
        <p:nvSpPr>
          <p:cNvPr id="3" name="Title 2">
            <a:extLst>
              <a:ext uri="{FF2B5EF4-FFF2-40B4-BE49-F238E27FC236}">
                <a16:creationId xmlns:a16="http://schemas.microsoft.com/office/drawing/2014/main" id="{6E5FD638-2F15-0C8B-BB0C-97E52036D213}"/>
              </a:ext>
            </a:extLst>
          </p:cNvPr>
          <p:cNvSpPr>
            <a:spLocks noGrp="1"/>
          </p:cNvSpPr>
          <p:nvPr>
            <p:ph type="title"/>
          </p:nvPr>
        </p:nvSpPr>
        <p:spPr/>
        <p:txBody>
          <a:bodyPr/>
          <a:lstStyle/>
          <a:p>
            <a:r>
              <a:rPr lang="en-US" dirty="0"/>
              <a:t>Scintillator light yield</a:t>
            </a:r>
          </a:p>
        </p:txBody>
      </p:sp>
      <p:sp>
        <p:nvSpPr>
          <p:cNvPr id="4" name="Date Placeholder 3">
            <a:extLst>
              <a:ext uri="{FF2B5EF4-FFF2-40B4-BE49-F238E27FC236}">
                <a16:creationId xmlns:a16="http://schemas.microsoft.com/office/drawing/2014/main" id="{9DA13ADD-8F9D-19FE-5DD4-6C5DEADF601D}"/>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66771B75-3C95-D1DF-9FDB-411928AF3F4C}"/>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A4976F5F-0012-5219-A085-6711E35D466E}"/>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8" name="Picture 7" descr="A picture containing floor, circle, ground, indoor&#10;&#10;Description automatically generated">
            <a:extLst>
              <a:ext uri="{FF2B5EF4-FFF2-40B4-BE49-F238E27FC236}">
                <a16:creationId xmlns:a16="http://schemas.microsoft.com/office/drawing/2014/main" id="{D9B924CB-1D06-E7BF-6B4E-5A9F3B41FCA1}"/>
              </a:ext>
            </a:extLst>
          </p:cNvPr>
          <p:cNvPicPr>
            <a:picLocks noChangeAspect="1"/>
          </p:cNvPicPr>
          <p:nvPr/>
        </p:nvPicPr>
        <p:blipFill>
          <a:blip r:embed="rId2"/>
          <a:stretch>
            <a:fillRect/>
          </a:stretch>
        </p:blipFill>
        <p:spPr>
          <a:xfrm>
            <a:off x="4052807" y="734076"/>
            <a:ext cx="4249326" cy="3186995"/>
          </a:xfrm>
          <a:prstGeom prst="rect">
            <a:avLst/>
          </a:prstGeom>
        </p:spPr>
      </p:pic>
    </p:spTree>
    <p:extLst>
      <p:ext uri="{BB962C8B-B14F-4D97-AF65-F5344CB8AC3E}">
        <p14:creationId xmlns:p14="http://schemas.microsoft.com/office/powerpoint/2010/main" val="361248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map, plot, screenshot&#10;&#10;Description automatically generated">
            <a:extLst>
              <a:ext uri="{FF2B5EF4-FFF2-40B4-BE49-F238E27FC236}">
                <a16:creationId xmlns:a16="http://schemas.microsoft.com/office/drawing/2014/main" id="{3F1F82D7-0A0B-357A-78B0-F5B73E92751C}"/>
              </a:ext>
            </a:extLst>
          </p:cNvPr>
          <p:cNvPicPr>
            <a:picLocks noGrp="1" noChangeAspect="1"/>
          </p:cNvPicPr>
          <p:nvPr>
            <p:ph idx="1"/>
          </p:nvPr>
        </p:nvPicPr>
        <p:blipFill>
          <a:blip r:embed="rId2"/>
          <a:stretch>
            <a:fillRect/>
          </a:stretch>
        </p:blipFill>
        <p:spPr>
          <a:xfrm>
            <a:off x="495830" y="674687"/>
            <a:ext cx="5239870" cy="3794125"/>
          </a:xfrm>
        </p:spPr>
      </p:pic>
      <p:sp>
        <p:nvSpPr>
          <p:cNvPr id="3" name="Title 2">
            <a:extLst>
              <a:ext uri="{FF2B5EF4-FFF2-40B4-BE49-F238E27FC236}">
                <a16:creationId xmlns:a16="http://schemas.microsoft.com/office/drawing/2014/main" id="{CAD67B3C-B45D-1F79-1FFA-C89B35089A96}"/>
              </a:ext>
            </a:extLst>
          </p:cNvPr>
          <p:cNvSpPr>
            <a:spLocks noGrp="1"/>
          </p:cNvSpPr>
          <p:nvPr>
            <p:ph type="title"/>
          </p:nvPr>
        </p:nvSpPr>
        <p:spPr/>
        <p:txBody>
          <a:bodyPr/>
          <a:lstStyle/>
          <a:p>
            <a:r>
              <a:rPr lang="en-US" dirty="0"/>
              <a:t>Light yield from 25-year-old scintillating pellets</a:t>
            </a:r>
          </a:p>
        </p:txBody>
      </p:sp>
      <p:sp>
        <p:nvSpPr>
          <p:cNvPr id="4" name="Date Placeholder 3">
            <a:extLst>
              <a:ext uri="{FF2B5EF4-FFF2-40B4-BE49-F238E27FC236}">
                <a16:creationId xmlns:a16="http://schemas.microsoft.com/office/drawing/2014/main" id="{549E825C-6BE2-9E9D-3A38-860DE7173B6C}"/>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B32F0559-F6A5-67F2-5C73-53B0BD0DC7AF}"/>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942F1689-1EF0-32CE-0ADA-06516F2BF61C}"/>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9" name="TextBox 8">
            <a:extLst>
              <a:ext uri="{FF2B5EF4-FFF2-40B4-BE49-F238E27FC236}">
                <a16:creationId xmlns:a16="http://schemas.microsoft.com/office/drawing/2014/main" id="{0C561A16-59B3-67AC-5099-91CB18CC0A48}"/>
              </a:ext>
            </a:extLst>
          </p:cNvPr>
          <p:cNvSpPr txBox="1"/>
          <p:nvPr/>
        </p:nvSpPr>
        <p:spPr>
          <a:xfrm>
            <a:off x="5978770" y="1846385"/>
            <a:ext cx="2719399" cy="1200329"/>
          </a:xfrm>
          <a:prstGeom prst="rect">
            <a:avLst/>
          </a:prstGeom>
          <a:noFill/>
        </p:spPr>
        <p:txBody>
          <a:bodyPr wrap="none" rtlCol="0">
            <a:spAutoFit/>
          </a:bodyPr>
          <a:lstStyle/>
          <a:p>
            <a:pPr algn="ctr"/>
            <a:r>
              <a:rPr lang="en-US" dirty="0"/>
              <a:t>To first order</a:t>
            </a:r>
          </a:p>
          <a:p>
            <a:pPr algn="ctr"/>
            <a:r>
              <a:rPr lang="en-US" dirty="0"/>
              <a:t>25-year-old material</a:t>
            </a:r>
          </a:p>
          <a:p>
            <a:pPr algn="ctr"/>
            <a:r>
              <a:rPr lang="en-US" dirty="0"/>
              <a:t>is the same</a:t>
            </a:r>
          </a:p>
        </p:txBody>
      </p:sp>
    </p:spTree>
    <p:extLst>
      <p:ext uri="{BB962C8B-B14F-4D97-AF65-F5344CB8AC3E}">
        <p14:creationId xmlns:p14="http://schemas.microsoft.com/office/powerpoint/2010/main" val="19238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8CD8E1-B1B0-5E23-3BC8-A138E8C409A1}"/>
              </a:ext>
            </a:extLst>
          </p:cNvPr>
          <p:cNvSpPr>
            <a:spLocks noGrp="1"/>
          </p:cNvSpPr>
          <p:nvPr>
            <p:ph idx="1"/>
          </p:nvPr>
        </p:nvSpPr>
        <p:spPr>
          <a:xfrm>
            <a:off x="228603" y="1580826"/>
            <a:ext cx="8672513" cy="1530509"/>
          </a:xfrm>
        </p:spPr>
        <p:txBody>
          <a:bodyPr/>
          <a:lstStyle/>
          <a:p>
            <a:pPr marL="0" indent="0" algn="ctr">
              <a:buNone/>
            </a:pPr>
            <a:r>
              <a:rPr lang="en-US" sz="3200" dirty="0"/>
              <a:t>Conclusion so far: Polymer does not age, certainly not enough to account for losses seen in mu2e CRV extrusions</a:t>
            </a:r>
            <a:r>
              <a:rPr lang="en-US" sz="3200" baseline="30000" dirty="0">
                <a:solidFill>
                  <a:srgbClr val="0432FF"/>
                </a:solidFill>
              </a:rPr>
              <a:t>*</a:t>
            </a:r>
            <a:endParaRPr lang="en-US" sz="3200" dirty="0">
              <a:solidFill>
                <a:srgbClr val="0432FF"/>
              </a:solidFill>
            </a:endParaRPr>
          </a:p>
        </p:txBody>
      </p:sp>
      <p:sp>
        <p:nvSpPr>
          <p:cNvPr id="4" name="Date Placeholder 3">
            <a:extLst>
              <a:ext uri="{FF2B5EF4-FFF2-40B4-BE49-F238E27FC236}">
                <a16:creationId xmlns:a16="http://schemas.microsoft.com/office/drawing/2014/main" id="{4E575A1E-4CEA-C01F-A052-31F5DB9E9B9D}"/>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6354DBD7-A6DE-A0B3-294F-F713C670BC0D}"/>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88D329B6-3347-0174-32CA-879EAE876416}"/>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3" name="TextBox 2">
            <a:extLst>
              <a:ext uri="{FF2B5EF4-FFF2-40B4-BE49-F238E27FC236}">
                <a16:creationId xmlns:a16="http://schemas.microsoft.com/office/drawing/2014/main" id="{D187D1F2-3D65-3A5D-DD43-F7552500F42E}"/>
              </a:ext>
            </a:extLst>
          </p:cNvPr>
          <p:cNvSpPr txBox="1"/>
          <p:nvPr/>
        </p:nvSpPr>
        <p:spPr>
          <a:xfrm>
            <a:off x="374073" y="3901044"/>
            <a:ext cx="2788649" cy="369332"/>
          </a:xfrm>
          <a:prstGeom prst="rect">
            <a:avLst/>
          </a:prstGeom>
          <a:noFill/>
        </p:spPr>
        <p:txBody>
          <a:bodyPr wrap="none" rtlCol="0">
            <a:spAutoFit/>
          </a:bodyPr>
          <a:lstStyle/>
          <a:p>
            <a:r>
              <a:rPr lang="en-US" sz="1800" baseline="30000" dirty="0">
                <a:solidFill>
                  <a:srgbClr val="0432FF"/>
                </a:solidFill>
              </a:rPr>
              <a:t>*</a:t>
            </a:r>
            <a:r>
              <a:rPr lang="en-US" sz="1800" dirty="0">
                <a:solidFill>
                  <a:srgbClr val="0432FF"/>
                </a:solidFill>
              </a:rPr>
              <a:t>Will revisit after Sam’s talk.</a:t>
            </a:r>
            <a:endParaRPr lang="en-US" sz="1800" baseline="30000" dirty="0">
              <a:solidFill>
                <a:srgbClr val="0432FF"/>
              </a:solidFill>
            </a:endParaRPr>
          </a:p>
        </p:txBody>
      </p:sp>
    </p:spTree>
    <p:extLst>
      <p:ext uri="{BB962C8B-B14F-4D97-AF65-F5344CB8AC3E}">
        <p14:creationId xmlns:p14="http://schemas.microsoft.com/office/powerpoint/2010/main" val="282162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aph with different colored lines&#10;&#10;Description automatically generated">
            <a:extLst>
              <a:ext uri="{FF2B5EF4-FFF2-40B4-BE49-F238E27FC236}">
                <a16:creationId xmlns:a16="http://schemas.microsoft.com/office/drawing/2014/main" id="{D9624551-E8B8-58ED-99A9-8AD21DFDC4ED}"/>
              </a:ext>
            </a:extLst>
          </p:cNvPr>
          <p:cNvPicPr>
            <a:picLocks noGrp="1" noChangeAspect="1"/>
          </p:cNvPicPr>
          <p:nvPr>
            <p:ph sz="half" idx="13"/>
          </p:nvPr>
        </p:nvPicPr>
        <p:blipFill>
          <a:blip r:embed="rId2"/>
          <a:stretch>
            <a:fillRect/>
          </a:stretch>
        </p:blipFill>
        <p:spPr>
          <a:xfrm>
            <a:off x="429419" y="1110026"/>
            <a:ext cx="4029298" cy="2923447"/>
          </a:xfrm>
        </p:spPr>
      </p:pic>
      <p:pic>
        <p:nvPicPr>
          <p:cNvPr id="13" name="Content Placeholder 12" descr="A graph of a graph&#10;&#10;Description automatically generated">
            <a:extLst>
              <a:ext uri="{FF2B5EF4-FFF2-40B4-BE49-F238E27FC236}">
                <a16:creationId xmlns:a16="http://schemas.microsoft.com/office/drawing/2014/main" id="{075BBF4A-1561-DAE5-CA28-F7DDDB0228D8}"/>
              </a:ext>
            </a:extLst>
          </p:cNvPr>
          <p:cNvPicPr>
            <a:picLocks noGrp="1" noChangeAspect="1"/>
          </p:cNvPicPr>
          <p:nvPr>
            <p:ph sz="half" idx="15"/>
          </p:nvPr>
        </p:nvPicPr>
        <p:blipFill>
          <a:blip r:embed="rId3"/>
          <a:stretch>
            <a:fillRect/>
          </a:stretch>
        </p:blipFill>
        <p:spPr>
          <a:xfrm>
            <a:off x="4661661" y="1110025"/>
            <a:ext cx="4037421" cy="2923447"/>
          </a:xfrm>
        </p:spPr>
      </p:pic>
      <p:sp>
        <p:nvSpPr>
          <p:cNvPr id="6" name="Date Placeholder 5">
            <a:extLst>
              <a:ext uri="{FF2B5EF4-FFF2-40B4-BE49-F238E27FC236}">
                <a16:creationId xmlns:a16="http://schemas.microsoft.com/office/drawing/2014/main" id="{AAA241B1-7ADD-97B0-CFF7-F360C8BCB6A9}"/>
              </a:ext>
            </a:extLst>
          </p:cNvPr>
          <p:cNvSpPr>
            <a:spLocks noGrp="1"/>
          </p:cNvSpPr>
          <p:nvPr>
            <p:ph type="dt" sz="half" idx="2"/>
          </p:nvPr>
        </p:nvSpPr>
        <p:spPr/>
        <p:txBody>
          <a:bodyPr/>
          <a:lstStyle/>
          <a:p>
            <a:pPr>
              <a:defRPr/>
            </a:pPr>
            <a:fld id="{B099EE7B-C01A-E94A-AA76-2F04CF97FC05}" type="datetime1">
              <a:rPr lang="en-US" smtClean="0"/>
              <a:pPr>
                <a:defRPr/>
              </a:pPr>
              <a:t>10/16/24</a:t>
            </a:fld>
            <a:endParaRPr lang="en-US" dirty="0"/>
          </a:p>
        </p:txBody>
      </p:sp>
      <p:sp>
        <p:nvSpPr>
          <p:cNvPr id="7" name="Footer Placeholder 6">
            <a:extLst>
              <a:ext uri="{FF2B5EF4-FFF2-40B4-BE49-F238E27FC236}">
                <a16:creationId xmlns:a16="http://schemas.microsoft.com/office/drawing/2014/main" id="{23E06341-B24F-E80C-7B0F-5EA783A099E0}"/>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8" name="Slide Number Placeholder 7">
            <a:extLst>
              <a:ext uri="{FF2B5EF4-FFF2-40B4-BE49-F238E27FC236}">
                <a16:creationId xmlns:a16="http://schemas.microsoft.com/office/drawing/2014/main" id="{2FB6710E-57CE-8742-853D-6FB3E3532BB8}"/>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9" name="Title 8">
            <a:extLst>
              <a:ext uri="{FF2B5EF4-FFF2-40B4-BE49-F238E27FC236}">
                <a16:creationId xmlns:a16="http://schemas.microsoft.com/office/drawing/2014/main" id="{EE7CAD56-DD06-8D52-519E-52B80DC55A6A}"/>
              </a:ext>
            </a:extLst>
          </p:cNvPr>
          <p:cNvSpPr>
            <a:spLocks noGrp="1"/>
          </p:cNvSpPr>
          <p:nvPr>
            <p:ph type="title"/>
          </p:nvPr>
        </p:nvSpPr>
        <p:spPr>
          <a:xfrm>
            <a:off x="318261" y="450071"/>
            <a:ext cx="8686800" cy="320908"/>
          </a:xfrm>
        </p:spPr>
        <p:txBody>
          <a:bodyPr/>
          <a:lstStyle/>
          <a:p>
            <a:br>
              <a:rPr lang="en-US" dirty="0"/>
            </a:br>
            <a:r>
              <a:rPr lang="en-US" dirty="0"/>
              <a:t>Alternative cladding:</a:t>
            </a:r>
            <a:br>
              <a:rPr lang="en-US" dirty="0"/>
            </a:br>
            <a:r>
              <a:rPr lang="en-US" dirty="0"/>
              <a:t>To date, the best paint we have produced is BN+PTFE</a:t>
            </a:r>
          </a:p>
        </p:txBody>
      </p:sp>
    </p:spTree>
    <p:extLst>
      <p:ext uri="{BB962C8B-B14F-4D97-AF65-F5344CB8AC3E}">
        <p14:creationId xmlns:p14="http://schemas.microsoft.com/office/powerpoint/2010/main" val="201331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8DA14C-570D-28A1-E13B-5A548F4F339A}"/>
              </a:ext>
            </a:extLst>
          </p:cNvPr>
          <p:cNvSpPr>
            <a:spLocks noGrp="1"/>
          </p:cNvSpPr>
          <p:nvPr>
            <p:ph idx="1"/>
          </p:nvPr>
        </p:nvSpPr>
        <p:spPr/>
        <p:txBody>
          <a:bodyPr/>
          <a:lstStyle/>
          <a:p>
            <a:r>
              <a:rPr lang="en-US" dirty="0"/>
              <a:t>The tooling used for the Canadian part produces a much more precise part than the tooling procured locally and used at Fermilab.</a:t>
            </a:r>
          </a:p>
          <a:p>
            <a:r>
              <a:rPr lang="en-US" dirty="0"/>
              <a:t>In the process of procuring new tooling using some of the design features shown in the Canadian tooling</a:t>
            </a:r>
          </a:p>
          <a:p>
            <a:pPr lvl="1"/>
            <a:r>
              <a:rPr lang="en-US" dirty="0"/>
              <a:t>New Jersey Precision Technologies</a:t>
            </a:r>
          </a:p>
          <a:p>
            <a:pPr lvl="1"/>
            <a:r>
              <a:rPr lang="en-US" dirty="0"/>
              <a:t>Preliminary design under review</a:t>
            </a:r>
          </a:p>
          <a:p>
            <a:pPr lvl="1"/>
            <a:r>
              <a:rPr lang="en-US" dirty="0"/>
              <a:t>We are also going to contract with PIEP, Innovation in Polymer Engineering, </a:t>
            </a:r>
            <a:r>
              <a:rPr lang="en-US" dirty="0" err="1"/>
              <a:t>Universidade</a:t>
            </a:r>
            <a:r>
              <a:rPr lang="en-US" dirty="0"/>
              <a:t> do Minho, Portugal to produce an </a:t>
            </a:r>
            <a:r>
              <a:rPr lang="en-US" dirty="0" err="1"/>
              <a:t>OpenFoam</a:t>
            </a:r>
            <a:r>
              <a:rPr lang="en-US" dirty="0"/>
              <a:t> model for the tooling and simulate flow dynamics before we cut metal.</a:t>
            </a:r>
          </a:p>
          <a:p>
            <a:pPr marL="282575" lvl="1" indent="0">
              <a:buNone/>
            </a:pPr>
            <a:endParaRPr lang="en-US" dirty="0"/>
          </a:p>
        </p:txBody>
      </p:sp>
      <p:sp>
        <p:nvSpPr>
          <p:cNvPr id="3" name="Title 2">
            <a:extLst>
              <a:ext uri="{FF2B5EF4-FFF2-40B4-BE49-F238E27FC236}">
                <a16:creationId xmlns:a16="http://schemas.microsoft.com/office/drawing/2014/main" id="{2B57DF85-CD3E-0929-8286-2D2FA9D6821C}"/>
              </a:ext>
            </a:extLst>
          </p:cNvPr>
          <p:cNvSpPr>
            <a:spLocks noGrp="1"/>
          </p:cNvSpPr>
          <p:nvPr>
            <p:ph type="title"/>
          </p:nvPr>
        </p:nvSpPr>
        <p:spPr/>
        <p:txBody>
          <a:bodyPr/>
          <a:lstStyle/>
          <a:p>
            <a:r>
              <a:rPr lang="en-US" dirty="0"/>
              <a:t>Tooling</a:t>
            </a:r>
          </a:p>
        </p:txBody>
      </p:sp>
      <p:sp>
        <p:nvSpPr>
          <p:cNvPr id="4" name="Date Placeholder 3">
            <a:extLst>
              <a:ext uri="{FF2B5EF4-FFF2-40B4-BE49-F238E27FC236}">
                <a16:creationId xmlns:a16="http://schemas.microsoft.com/office/drawing/2014/main" id="{FCDFCA3D-629B-010A-D7EA-219A3670EA4E}"/>
              </a:ext>
            </a:extLst>
          </p:cNvPr>
          <p:cNvSpPr>
            <a:spLocks noGrp="1"/>
          </p:cNvSpPr>
          <p:nvPr>
            <p:ph type="dt" sz="half" idx="2"/>
          </p:nvPr>
        </p:nvSpPr>
        <p:spPr/>
        <p:txBody>
          <a:bodyPr/>
          <a:lstStyle/>
          <a:p>
            <a:pPr>
              <a:defRPr/>
            </a:pPr>
            <a:fld id="{57ADAB69-348E-2C41-AF41-E98D046040A4}" type="datetime1">
              <a:rPr lang="en-US" smtClean="0"/>
              <a:pPr>
                <a:defRPr/>
              </a:pPr>
              <a:t>10/16/24</a:t>
            </a:fld>
            <a:endParaRPr lang="en-US" dirty="0"/>
          </a:p>
        </p:txBody>
      </p:sp>
      <p:sp>
        <p:nvSpPr>
          <p:cNvPr id="5" name="Footer Placeholder 4">
            <a:extLst>
              <a:ext uri="{FF2B5EF4-FFF2-40B4-BE49-F238E27FC236}">
                <a16:creationId xmlns:a16="http://schemas.microsoft.com/office/drawing/2014/main" id="{84446B8B-136D-9FAC-BAD7-148AA0193F38}"/>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C8584326-B987-EF12-E9C4-4F1D79FD6F20}"/>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descr="A close up of a square object&#10;&#10;Description automatically generated">
            <a:extLst>
              <a:ext uri="{FF2B5EF4-FFF2-40B4-BE49-F238E27FC236}">
                <a16:creationId xmlns:a16="http://schemas.microsoft.com/office/drawing/2014/main" id="{28C11AF9-9588-005D-BCD3-3077E4B9B013}"/>
              </a:ext>
            </a:extLst>
          </p:cNvPr>
          <p:cNvPicPr>
            <a:picLocks noChangeAspect="1"/>
          </p:cNvPicPr>
          <p:nvPr/>
        </p:nvPicPr>
        <p:blipFill>
          <a:blip r:embed="rId2"/>
          <a:stretch>
            <a:fillRect/>
          </a:stretch>
        </p:blipFill>
        <p:spPr>
          <a:xfrm>
            <a:off x="5545515" y="3142464"/>
            <a:ext cx="1597493" cy="1558210"/>
          </a:xfrm>
          <a:prstGeom prst="rect">
            <a:avLst/>
          </a:prstGeom>
        </p:spPr>
      </p:pic>
    </p:spTree>
    <p:extLst>
      <p:ext uri="{BB962C8B-B14F-4D97-AF65-F5344CB8AC3E}">
        <p14:creationId xmlns:p14="http://schemas.microsoft.com/office/powerpoint/2010/main" val="2291006480"/>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A515BC3-158C-7145-8084-AA8166FDCF66}" vid="{45E3C220-7ACF-AA4A-8EA2-E67FB04823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1263</TotalTime>
  <Words>529</Words>
  <Application>Microsoft Macintosh PowerPoint</Application>
  <PresentationFormat>On-screen Show (16:9)</PresentationFormat>
  <Paragraphs>72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Fermilab_PPT_090915</vt:lpstr>
      <vt:lpstr>PowerPoint Presentation</vt:lpstr>
      <vt:lpstr>Plastic scintillator</vt:lpstr>
      <vt:lpstr>The Polymer</vt:lpstr>
      <vt:lpstr>Summary: Polymer Ageing?</vt:lpstr>
      <vt:lpstr>Scintillator light yield</vt:lpstr>
      <vt:lpstr>Light yield from 25-year-old scintillating pellets</vt:lpstr>
      <vt:lpstr>PowerPoint Presentation</vt:lpstr>
      <vt:lpstr> Alternative cladding: To date, the best paint we have produced is BN+PTFE</vt:lpstr>
      <vt:lpstr>Tooling</vt:lpstr>
      <vt:lpstr>A work on Taita 808 vs. Amsty 665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D Bross</dc:creator>
  <cp:lastModifiedBy>Alan D Bross</cp:lastModifiedBy>
  <cp:revision>12</cp:revision>
  <cp:lastPrinted>2014-01-20T19:40:21Z</cp:lastPrinted>
  <dcterms:created xsi:type="dcterms:W3CDTF">2023-02-02T14:24:17Z</dcterms:created>
  <dcterms:modified xsi:type="dcterms:W3CDTF">2024-10-17T13:52:35Z</dcterms:modified>
</cp:coreProperties>
</file>