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5" r:id="rId5"/>
    <p:sldId id="270" r:id="rId6"/>
    <p:sldId id="25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874F-4550-C7B1-48BA-60EFD69C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21653-C653-5D9D-6ED9-795D5A3F2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3259-B43C-17D6-3B4A-014AC32E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D9F6A-6145-A154-2A47-45BEA2AC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7DBC-A51C-31E1-91D2-5678E3F2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55E9-0FFA-4DE7-7060-2A531AAD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FB08-A613-5B99-F722-8F027F77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260BD-56C3-2A77-22C6-16847E10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AFF8-DDA3-735C-D0BB-235D5814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07472-3FE8-62AE-D2A1-234993F7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A13AB-180D-16FC-8411-E843006C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DC174-B60A-8EB8-16C4-6B866E6F7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6111-A8D3-706C-3EDE-F9598DD4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37A2A-E531-96FB-6E6D-B2B41A25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DCC1-217F-42B2-E223-10B173AB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AAB2-C5D9-9D7A-0201-0021A9E3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0398-46CF-4E72-06D7-9D1DE0FC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D184-5482-6549-AA96-B9D2BDBC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D533-E8BC-B16F-1A29-B5D19373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25B1-B90D-C988-77CC-F7F5AFC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AD4-3C78-7CA1-C8EC-4B8A3D41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745C3-1178-268D-2524-52763FB9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6E5F-5A97-397B-0938-673515AF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B3C8D-CA34-56FD-7CBD-4CC17B0E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ED6E-BD83-A266-7A40-E2A5FAAF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72C0-F366-F1C1-6B9B-2E4ECFE0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F312-4122-93AD-2C48-989B1E0C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848C3-70A3-391C-2DE7-7CD70F32F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1D3E6-16CE-DAB5-A2C4-AC20F6FB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7661F-A045-2DC0-BC4D-C06CF28F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FE67-48E6-DBED-7747-8889C88F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306E-1CB3-4B82-5753-5CF2678D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617B-E828-378B-003D-098A9271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74FE-5434-E7F7-9665-86EDE5594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DC843-0025-C6C2-C0DA-F096BBBE9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1602E-40AA-B4A8-E62B-6CE05D28D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146C1-53B6-2DD1-396E-5F2C5BB8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060F9-1E9B-0C22-C5B3-1A2BA750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78A02-D823-BD56-D16D-138E676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2030-9957-F9DB-4CF2-79C09EC0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328BD-6775-F44D-C6CE-E8FD12F4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0A890-1B2A-61F6-6BC1-0D6357A4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21312-504F-6DF0-AC63-0FD4D6FE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B9F9F-9BCC-C9C7-BD58-719593D7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7E54C-049A-CA33-2F42-F4E11EED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F11A7-4481-843E-513E-C4D4E63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890C-7840-EBD0-1A88-9822A867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CD80-0964-A040-B2A5-27D20C6F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7FA7-C043-0142-34DA-922E2F96C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D5C8-36A0-541C-A340-967C8830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D2473-57B5-65BC-DF74-66CC1240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8DF8C-A74F-0C83-6388-508E51BE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ED12-B280-73E7-87EB-2C3201E6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E0D0A-6748-0953-147A-23EA13ABD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A4EBB-C62A-010B-0DFF-980FD3007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F0843-14A0-D8F6-679F-C18A7E7A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473A-8C89-3CBC-2CD1-FEFE4F3C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6F6AE-A29D-464B-11AC-FEE5F65E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3BB06-2376-DE0B-C08C-619564DA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355E-A366-A3BC-817D-4202E589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39F4-CC9D-80DD-64A8-84C09028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1F10-13BB-4E05-9CA0-8135A148261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C6C1-A2C8-479E-E5B3-E9A49990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CA4E8-097B-E5A1-2659-29123A5D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906A-1E7C-40CC-B60D-9897710E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EA64-B4B5-800C-2135-DD4C6A4E3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FD1 TBFC Beam Mounted Divider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B5C3F-FE28-B87A-6450-68E66F001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 Yu</a:t>
            </a:r>
          </a:p>
          <a:p>
            <a:r>
              <a:rPr lang="en-US" dirty="0"/>
              <a:t>Oct. 15, 2024</a:t>
            </a:r>
          </a:p>
        </p:txBody>
      </p:sp>
    </p:spTree>
    <p:extLst>
      <p:ext uri="{BB962C8B-B14F-4D97-AF65-F5344CB8AC3E}">
        <p14:creationId xmlns:p14="http://schemas.microsoft.com/office/powerpoint/2010/main" val="25585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03B-A947-6BC0-E485-B0FF2363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59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HD VDBs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4133-8D83-029A-4E46-7C81AB1B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3" y="1196410"/>
            <a:ext cx="6237962" cy="5615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Current VDBs are mounted directly on the inside face of the FC profiles using a set of slip nuts.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two leads on the middle MOV between each node are exposed to the cryostat wall between the gap of each profile pair.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These leads must have rounded solder bumps to avoid excessive high E field.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This complicates the VDB assembly and requires stringent inspection on the solder bumps.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same VDBs are used for all FC modules (200 top/bottom, 48 end wall versions).</a:t>
            </a:r>
          </a:p>
        </p:txBody>
      </p:sp>
      <p:pic>
        <p:nvPicPr>
          <p:cNvPr id="6" name="Picture 5" descr="A green board with black and white buttons&#10;&#10;Description automatically generated with medium confidence">
            <a:extLst>
              <a:ext uri="{FF2B5EF4-FFF2-40B4-BE49-F238E27FC236}">
                <a16:creationId xmlns:a16="http://schemas.microsoft.com/office/drawing/2014/main" id="{FDE749B0-9B12-0B5C-869C-F077296A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8935" r="3501"/>
          <a:stretch/>
        </p:blipFill>
        <p:spPr>
          <a:xfrm>
            <a:off x="6557009" y="1371600"/>
            <a:ext cx="5449258" cy="1904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1A173-BCFF-7A74-57FF-BBBB217B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693" y="4039862"/>
            <a:ext cx="2057400" cy="2158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48C29-528D-A570-9E97-24627699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55" y="4071501"/>
            <a:ext cx="3091701" cy="20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6F2AB-48DA-3CD6-11F8-13D64C85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75" y="921716"/>
            <a:ext cx="5484625" cy="3184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5B03B-A947-6BC0-E485-B0FF2363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590"/>
          </a:xfrm>
        </p:spPr>
        <p:txBody>
          <a:bodyPr>
            <a:normAutofit fontScale="90000"/>
          </a:bodyPr>
          <a:lstStyle/>
          <a:p>
            <a:r>
              <a:rPr lang="en-US" dirty="0"/>
              <a:t>A Value Engineering Idea: I-beam Mounted VDBs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4133-8D83-029A-4E46-7C81AB1B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3" y="1196410"/>
            <a:ext cx="6237962" cy="5615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For FD1 TBFC modules, instead of mounting the VDBs directly on the FC profiles, mount them to the side of one of the I-beams using the existing two-hole slip nuts holding the profiles to the I-beam.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This would eliminate more than 1/3 of the slip nuts used in the TBFC modules, therefore simplify the installation of the VDBs.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Adjacent VDBs are mounted on alternating sides of the same I-beam.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 FR4 spacer strip is added between the VDB and the FRP I-beam to encapsulate the MOV solder bumps.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DE783-3619-7DC5-35CD-80C888AC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63" y="4299886"/>
            <a:ext cx="5491937" cy="23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03B-A947-6BC0-E485-B0FF2363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590"/>
          </a:xfrm>
        </p:spPr>
        <p:txBody>
          <a:bodyPr>
            <a:normAutofit fontScale="90000"/>
          </a:bodyPr>
          <a:lstStyle/>
          <a:p>
            <a:r>
              <a:rPr lang="en-US" dirty="0"/>
              <a:t>Eliminating Exposed High Field Spots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4133-8D83-029A-4E46-7C81AB1B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3" y="1196410"/>
            <a:ext cx="6237962" cy="5615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solder bumps of the MOV leads now sit over the flange of the I-beam (1/4” thick FRP) therefore pose no breakdown risk.  The solder bumps of the resistor leads are above the FC profiles of the same potentials. As a result, this design largely eliminates the need to make good hemispherical solder joints for the components.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leads of components are all short and straight. There is no need to pre-form the leads.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Can use ERZ-V14D182CS, which is significantly cheaper than ERZ-V14D182.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28F28-921E-CB45-014F-015B5990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95" b="4424"/>
          <a:stretch/>
        </p:blipFill>
        <p:spPr>
          <a:xfrm>
            <a:off x="6594955" y="1284949"/>
            <a:ext cx="5484625" cy="2536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EC0A2-80EA-102F-6963-7DC2B086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3882360"/>
            <a:ext cx="3055243" cy="2698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70B7C-5AE2-AC4C-0F53-0847BC1B7961}"/>
              </a:ext>
            </a:extLst>
          </p:cNvPr>
          <p:cNvSpPr txBox="1"/>
          <p:nvPr/>
        </p:nvSpPr>
        <p:spPr>
          <a:xfrm>
            <a:off x="6877908" y="5164254"/>
            <a:ext cx="2004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leads on most components in the current design need to be bent before soldering</a:t>
            </a:r>
          </a:p>
        </p:txBody>
      </p:sp>
    </p:spTree>
    <p:extLst>
      <p:ext uri="{BB962C8B-B14F-4D97-AF65-F5344CB8AC3E}">
        <p14:creationId xmlns:p14="http://schemas.microsoft.com/office/powerpoint/2010/main" val="134876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03B-A947-6BC0-E485-B0FF2363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590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Mechanical and Electrical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4133-8D83-029A-4E46-7C81AB1B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3" y="1196410"/>
            <a:ext cx="8126879" cy="5615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new VDB samples have been trial fitted to a spare NP04 FC I-beam at CERN and repeated at UMN on their FC assembly table.  The UMN team liked the new VDB design and said it is easier to install.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 shortened section of this VDB has been tested in the 50L </a:t>
            </a:r>
            <a:br>
              <a:rPr lang="en-US" sz="2400" dirty="0"/>
            </a:br>
            <a:r>
              <a:rPr lang="en-US" sz="2400" dirty="0"/>
              <a:t>cryostat as part of a small field </a:t>
            </a:r>
            <a:br>
              <a:rPr lang="en-US" sz="2400" dirty="0"/>
            </a:br>
            <a:r>
              <a:rPr lang="en-US" sz="2400" dirty="0"/>
              <a:t>cage test using the FD2 thin </a:t>
            </a:r>
            <a:br>
              <a:rPr lang="en-US" sz="2400" dirty="0"/>
            </a:br>
            <a:r>
              <a:rPr lang="en-US" sz="2400" dirty="0"/>
              <a:t>profiles.  The setup was biased to</a:t>
            </a:r>
            <a:br>
              <a:rPr lang="en-US" sz="2400" dirty="0"/>
            </a:br>
            <a:r>
              <a:rPr lang="en-US" sz="2400" dirty="0"/>
              <a:t>an external E field about double </a:t>
            </a:r>
            <a:br>
              <a:rPr lang="en-US" sz="2400" dirty="0"/>
            </a:br>
            <a:r>
              <a:rPr lang="en-US" sz="2400" dirty="0"/>
              <a:t>that expected in FD2 without </a:t>
            </a:r>
            <a:br>
              <a:rPr lang="en-US" sz="2400" dirty="0"/>
            </a:br>
            <a:r>
              <a:rPr lang="en-US" sz="2400" dirty="0"/>
              <a:t>issues.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This VDB design is different from </a:t>
            </a:r>
            <a:br>
              <a:rPr lang="en-US" sz="2400" dirty="0"/>
            </a:br>
            <a:r>
              <a:rPr lang="en-US" sz="2400"/>
              <a:t>those installed in NP02.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EC5CA-4903-FCA2-1ECB-BB08BA4A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82164" y="1918476"/>
            <a:ext cx="5958432" cy="3408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41842-B50A-38E4-8077-123EA4BC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90" y="3201581"/>
            <a:ext cx="3437557" cy="35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65EF6-4156-05EA-A445-7A47736C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40" y="1620315"/>
            <a:ext cx="8525487" cy="5010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71B1C-6FFF-148C-73EA-D4AC0C34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473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Redundancy to the VDB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2EBE-EC21-7935-BBEF-F84FDD1F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402"/>
            <a:ext cx="10515600" cy="4907561"/>
          </a:xfrm>
        </p:spPr>
        <p:txBody>
          <a:bodyPr/>
          <a:lstStyle/>
          <a:p>
            <a:r>
              <a:rPr lang="en-US" dirty="0"/>
              <a:t>As a lesson learned from SBND, we are also implementing redundancy to the electrical contacts of the VDB chain:</a:t>
            </a:r>
          </a:p>
          <a:p>
            <a:r>
              <a:rPr lang="en-US" dirty="0"/>
              <a:t>Added one extra hole (backup contact) on the ends of </a:t>
            </a:r>
            <a:br>
              <a:rPr lang="en-US" dirty="0"/>
            </a:br>
            <a:r>
              <a:rPr lang="en-US" dirty="0"/>
              <a:t>the VDB board.</a:t>
            </a:r>
          </a:p>
          <a:p>
            <a:r>
              <a:rPr lang="en-US" dirty="0"/>
              <a:t>Jumper wires with ring lugs to connect the</a:t>
            </a:r>
            <a:br>
              <a:rPr lang="en-US" dirty="0"/>
            </a:br>
            <a:r>
              <a:rPr lang="en-US" dirty="0"/>
              <a:t>adjacent VDB backup contacts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E99F-0116-DB5A-8A45-88F066C3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17" t="18287" r="19562" b="38982"/>
          <a:stretch/>
        </p:blipFill>
        <p:spPr>
          <a:xfrm>
            <a:off x="8741229" y="3984879"/>
            <a:ext cx="3142298" cy="26461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33D612-ADA3-9994-DB3B-62489C8EE45C}"/>
              </a:ext>
            </a:extLst>
          </p:cNvPr>
          <p:cNvCxnSpPr>
            <a:cxnSpLocks/>
          </p:cNvCxnSpPr>
          <p:nvPr/>
        </p:nvCxnSpPr>
        <p:spPr>
          <a:xfrm>
            <a:off x="5677104" y="3574473"/>
            <a:ext cx="3862972" cy="1261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1B1C-6FFF-148C-73EA-D4AC0C34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47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2EBE-EC21-7935-BBEF-F84FDD1F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402"/>
            <a:ext cx="10515600" cy="5131398"/>
          </a:xfrm>
        </p:spPr>
        <p:txBody>
          <a:bodyPr>
            <a:normAutofit fontScale="92500"/>
          </a:bodyPr>
          <a:lstStyle/>
          <a:p>
            <a:r>
              <a:rPr lang="en-US" dirty="0"/>
              <a:t>We have developed a new HD VDB design for the top/bottom FC modules that is cheaper to fabricate, assemble and install.</a:t>
            </a:r>
          </a:p>
          <a:p>
            <a:pPr lvl="1"/>
            <a:r>
              <a:rPr lang="en-US" dirty="0"/>
              <a:t>Use lower cost components</a:t>
            </a:r>
          </a:p>
          <a:p>
            <a:pPr lvl="1"/>
            <a:r>
              <a:rPr lang="en-US" dirty="0"/>
              <a:t>No need to bend the leads of the R &amp; MOV components</a:t>
            </a:r>
          </a:p>
          <a:p>
            <a:pPr lvl="1"/>
            <a:r>
              <a:rPr lang="en-US" dirty="0"/>
              <a:t>Not require hemispherical solder bumps</a:t>
            </a:r>
          </a:p>
          <a:p>
            <a:pPr lvl="1"/>
            <a:r>
              <a:rPr lang="en-US" dirty="0"/>
              <a:t>Eliminate 1/3 of the slip nuts needed for the FC module</a:t>
            </a:r>
          </a:p>
          <a:p>
            <a:pPr lvl="1"/>
            <a:r>
              <a:rPr lang="en-US" dirty="0"/>
              <a:t>Added redundancy feature to improve reliable HV operation</a:t>
            </a:r>
          </a:p>
          <a:p>
            <a:pPr lvl="1"/>
            <a:r>
              <a:rPr lang="en-US" dirty="0"/>
              <a:t>Prototypes have been trial fitted mechanically and HV tested at higher equivalent voltages than expected in FD1 operation</a:t>
            </a:r>
          </a:p>
          <a:p>
            <a:r>
              <a:rPr lang="en-US" dirty="0"/>
              <a:t>This new mounting scheme does not apply to the end wall FC modules.  Nevertheless, we will implement similar redundant electrical contacts at the VDB ends.</a:t>
            </a:r>
          </a:p>
          <a:p>
            <a:r>
              <a:rPr lang="en-US" dirty="0"/>
              <a:t>We seek EB/TB endorsement of this new design for FD1 T/B FC modules.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3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621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FD1 TBFC Beam Mounted Divider Board</vt:lpstr>
      <vt:lpstr>Current HD VDBs</vt:lpstr>
      <vt:lpstr>A Value Engineering Idea: I-beam Mounted VDBs</vt:lpstr>
      <vt:lpstr>Eliminating Exposed High Field Spots </vt:lpstr>
      <vt:lpstr>Mechanical and Electrical Trials</vt:lpstr>
      <vt:lpstr>Adding Redundancy to the VDB Chain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FD1 TBFC Assembly Station in Vertical Orientation</dc:title>
  <dc:creator>Yu, Bo</dc:creator>
  <cp:lastModifiedBy>Yu, Bo</cp:lastModifiedBy>
  <cp:revision>12</cp:revision>
  <dcterms:created xsi:type="dcterms:W3CDTF">2023-05-05T09:40:36Z</dcterms:created>
  <dcterms:modified xsi:type="dcterms:W3CDTF">2024-10-15T17:24:20Z</dcterms:modified>
</cp:coreProperties>
</file>