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263" r:id="rId2"/>
    <p:sldId id="529" r:id="rId3"/>
    <p:sldId id="407" r:id="rId4"/>
    <p:sldId id="378" r:id="rId5"/>
    <p:sldId id="455" r:id="rId6"/>
    <p:sldId id="457" r:id="rId7"/>
    <p:sldId id="381" r:id="rId8"/>
    <p:sldId id="385" r:id="rId9"/>
    <p:sldId id="2120" r:id="rId10"/>
    <p:sldId id="2121" r:id="rId11"/>
    <p:sldId id="2122" r:id="rId12"/>
    <p:sldId id="2123" r:id="rId13"/>
    <p:sldId id="2124" r:id="rId14"/>
    <p:sldId id="2125" r:id="rId15"/>
    <p:sldId id="2126" r:id="rId16"/>
    <p:sldId id="2127" r:id="rId17"/>
    <p:sldId id="2128" r:id="rId18"/>
    <p:sldId id="2129" r:id="rId19"/>
    <p:sldId id="2130" r:id="rId20"/>
    <p:sldId id="2131" r:id="rId21"/>
    <p:sldId id="2132" r:id="rId22"/>
    <p:sldId id="1976" r:id="rId23"/>
    <p:sldId id="2134" r:id="rId24"/>
    <p:sldId id="2135" r:id="rId25"/>
    <p:sldId id="1974" r:id="rId26"/>
    <p:sldId id="2136" r:id="rId27"/>
    <p:sldId id="2137" r:id="rId28"/>
    <p:sldId id="2138" r:id="rId29"/>
    <p:sldId id="2139" r:id="rId30"/>
    <p:sldId id="2140" r:id="rId31"/>
    <p:sldId id="2141" r:id="rId32"/>
    <p:sldId id="2142" r:id="rId33"/>
    <p:sldId id="2143" r:id="rId34"/>
    <p:sldId id="400" r:id="rId35"/>
    <p:sldId id="2145" r:id="rId36"/>
    <p:sldId id="2146" r:id="rId37"/>
    <p:sldId id="2147" r:id="rId38"/>
    <p:sldId id="405" r:id="rId39"/>
    <p:sldId id="531" r:id="rId40"/>
    <p:sldId id="408" r:id="rId41"/>
    <p:sldId id="2177" r:id="rId42"/>
    <p:sldId id="2053" r:id="rId43"/>
    <p:sldId id="1996" r:id="rId44"/>
    <p:sldId id="2173" r:id="rId45"/>
    <p:sldId id="2174" r:id="rId46"/>
    <p:sldId id="2175" r:id="rId47"/>
    <p:sldId id="2097" r:id="rId48"/>
    <p:sldId id="2178" r:id="rId49"/>
    <p:sldId id="2179" r:id="rId50"/>
    <p:sldId id="2176" r:id="rId51"/>
    <p:sldId id="2098" r:id="rId52"/>
    <p:sldId id="2186" r:id="rId53"/>
    <p:sldId id="2187" r:id="rId54"/>
    <p:sldId id="2188" r:id="rId55"/>
    <p:sldId id="1983" r:id="rId56"/>
    <p:sldId id="2189" r:id="rId57"/>
    <p:sldId id="1911" r:id="rId58"/>
    <p:sldId id="2180" r:id="rId59"/>
    <p:sldId id="1985" r:id="rId60"/>
    <p:sldId id="2190" r:id="rId61"/>
    <p:sldId id="2184" r:id="rId62"/>
    <p:sldId id="2191" r:id="rId63"/>
    <p:sldId id="1986" r:id="rId64"/>
    <p:sldId id="1910" r:id="rId65"/>
    <p:sldId id="1903" r:id="rId66"/>
    <p:sldId id="2181" r:id="rId67"/>
    <p:sldId id="2102" r:id="rId68"/>
    <p:sldId id="1988" r:id="rId69"/>
    <p:sldId id="2192" r:id="rId70"/>
    <p:sldId id="2182" r:id="rId71"/>
    <p:sldId id="2193" r:id="rId72"/>
    <p:sldId id="2167" r:id="rId73"/>
    <p:sldId id="2183" r:id="rId74"/>
    <p:sldId id="2090" r:id="rId75"/>
    <p:sldId id="2061" r:id="rId76"/>
    <p:sldId id="2062" r:id="rId77"/>
    <p:sldId id="2091" r:id="rId78"/>
    <p:sldId id="2185" r:id="rId79"/>
    <p:sldId id="2168" r:id="rId80"/>
    <p:sldId id="2169" r:id="rId81"/>
    <p:sldId id="415" r:id="rId82"/>
    <p:sldId id="416" r:id="rId83"/>
    <p:sldId id="532" r:id="rId84"/>
    <p:sldId id="555" r:id="rId85"/>
    <p:sldId id="556" r:id="rId86"/>
    <p:sldId id="545" r:id="rId87"/>
    <p:sldId id="2117" r:id="rId88"/>
    <p:sldId id="582" r:id="rId89"/>
    <p:sldId id="583" r:id="rId90"/>
    <p:sldId id="584" r:id="rId91"/>
    <p:sldId id="586" r:id="rId92"/>
    <p:sldId id="2170" r:id="rId93"/>
    <p:sldId id="587" r:id="rId94"/>
    <p:sldId id="585" r:id="rId95"/>
    <p:sldId id="589" r:id="rId96"/>
    <p:sldId id="590" r:id="rId97"/>
    <p:sldId id="541" r:id="rId98"/>
    <p:sldId id="2056" r:id="rId99"/>
    <p:sldId id="564" r:id="rId100"/>
    <p:sldId id="606" r:id="rId101"/>
    <p:sldId id="638" r:id="rId102"/>
    <p:sldId id="607" r:id="rId103"/>
    <p:sldId id="647" r:id="rId104"/>
    <p:sldId id="648" r:id="rId105"/>
    <p:sldId id="649" r:id="rId106"/>
    <p:sldId id="600" r:id="rId107"/>
    <p:sldId id="640" r:id="rId108"/>
    <p:sldId id="632" r:id="rId109"/>
    <p:sldId id="623" r:id="rId110"/>
    <p:sldId id="643" r:id="rId111"/>
    <p:sldId id="642" r:id="rId112"/>
    <p:sldId id="641" r:id="rId113"/>
    <p:sldId id="644" r:id="rId114"/>
    <p:sldId id="645" r:id="rId1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Jan Petrik" initials="JP" lastIdx="1" clrIdx="0">
    <p:extLst>
      <p:ext uri="{19B8F6BF-5375-455C-9EA6-DF929625EA0E}">
        <p15:presenceInfo xmlns:p15="http://schemas.microsoft.com/office/powerpoint/2012/main" userId="S-1-5-21-1526224874-1540688658-1361462980-6782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BE"/>
    <a:srgbClr val="08A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Objects="1" showGuides="1">
      <p:cViewPr varScale="1">
        <p:scale>
          <a:sx n="143" d="100"/>
          <a:sy n="143" d="100"/>
        </p:scale>
        <p:origin x="138" y="474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299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14/10/2024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3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14/10/2024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10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154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90097"/>
            <a:ext cx="2664380" cy="1080000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4186086" y="987640"/>
            <a:ext cx="2546154" cy="10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3AF7AA-DCC1-49D7-AFC9-CFF742A0907F}"/>
              </a:ext>
            </a:extLst>
          </p:cNvPr>
          <p:cNvGrpSpPr/>
          <p:nvPr userDrawn="1"/>
        </p:nvGrpSpPr>
        <p:grpSpPr>
          <a:xfrm>
            <a:off x="6807360" y="908720"/>
            <a:ext cx="1365040" cy="1128708"/>
            <a:chOff x="1691680" y="1628800"/>
            <a:chExt cx="2016224" cy="16671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60F3-BE17-4AB8-B617-E1B00E3AA3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68E5C-C7D6-4A83-942F-BB5226300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73022" y="6265363"/>
            <a:ext cx="5458977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91926" y="6261306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259632" y="6263451"/>
            <a:ext cx="1168023" cy="50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25F039-B72D-46E3-A5CC-8271924F0810}"/>
              </a:ext>
            </a:extLst>
          </p:cNvPr>
          <p:cNvGrpSpPr/>
          <p:nvPr userDrawn="1"/>
        </p:nvGrpSpPr>
        <p:grpSpPr>
          <a:xfrm>
            <a:off x="2435669" y="6261306"/>
            <a:ext cx="597356" cy="493935"/>
            <a:chOff x="1691680" y="1628800"/>
            <a:chExt cx="2016224" cy="1667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B86FA9-7466-46B3-B1E3-60149E2FBB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E30BA7-A8A1-4AD8-B62D-1EF4E52714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463700" y="6349251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822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7" Type="http://schemas.openxmlformats.org/officeDocument/2006/relationships/image" Target="../media/image132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svg"/><Relationship Id="rId4" Type="http://schemas.openxmlformats.org/officeDocument/2006/relationships/image" Target="../media/image12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2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53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hyperlink" Target="https://www.afgrow.net/applications/DTDHandbook/pdfs/Sec3_1_0.pdf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MQXFA16 with TLS magnet specifications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80000" cy="14981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P. Ferracin, D. Cheng, J. Doyle, L. Garcia Fajardo, S. Prestemon, K. Ray, G. Sabbi, M. Solis, G. Vallone, X. Wang</a:t>
            </a:r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99149"/>
            <a:ext cx="6480000" cy="7485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MQXFA Spec meeting</a:t>
            </a:r>
          </a:p>
          <a:p>
            <a:r>
              <a:rPr lang="en-US" dirty="0"/>
              <a:t>October 18</a:t>
            </a:r>
            <a:r>
              <a:rPr lang="en-US" baseline="30000" dirty="0"/>
              <a:t>th</a:t>
            </a:r>
            <a:r>
              <a:rPr lang="en-US" dirty="0"/>
              <a:t>, 2024</a:t>
            </a:r>
            <a:endParaRPr lang="en-GB" dirty="0"/>
          </a:p>
          <a:p>
            <a:r>
              <a:rPr lang="en-GB" dirty="0"/>
              <a:t>LBNL, Berkeley, CA,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648072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6E7672-287D-4538-BBDE-B085AD844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148" y="2341842"/>
            <a:ext cx="4572000" cy="3317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088558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axial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axial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-150/+50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3AA702-4D39-4803-9C25-570628EC766B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911961-D3B3-43BB-9542-8CC2967F6912}"/>
              </a:ext>
            </a:extLst>
          </p:cNvPr>
          <p:cNvSpPr/>
          <p:nvPr/>
        </p:nvSpPr>
        <p:spPr>
          <a:xfrm>
            <a:off x="5478513" y="2380115"/>
            <a:ext cx="200236" cy="30485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128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588648"/>
            <a:ext cx="8108344" cy="252447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Tapered loading keys increase the stress in the short shells at the magnet ends</a:t>
            </a:r>
          </a:p>
          <a:p>
            <a:r>
              <a:rPr lang="en-US" dirty="0"/>
              <a:t>With the nominal coil size, these were designed to have a ~20% margin with the MQXFAP1b target prestress level (130 MPa at cold on the central shell)</a:t>
            </a:r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62366C-A44F-22EB-00ED-0AC7D0AC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74" y="723836"/>
            <a:ext cx="271068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1F42E-F07D-DBAC-D334-336AAA2225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8974" y="900000"/>
            <a:ext cx="3430985" cy="21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305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MQXFA12b – Loading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588648"/>
            <a:ext cx="8108344" cy="252447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SG were removed after full loading</a:t>
            </a:r>
          </a:p>
          <a:p>
            <a:pPr lvl="1"/>
            <a:r>
              <a:rPr lang="en-US" dirty="0"/>
              <a:t>We do not have a ‘precise’ measurement on the shell stress, just an estimate</a:t>
            </a:r>
          </a:p>
          <a:p>
            <a:r>
              <a:rPr lang="en-US" dirty="0"/>
              <a:t>Measured stress: 86 MPa</a:t>
            </a:r>
          </a:p>
          <a:p>
            <a:pPr lvl="1"/>
            <a:r>
              <a:rPr lang="en-US" dirty="0"/>
              <a:t>This is 10% higher </a:t>
            </a:r>
            <a:r>
              <a:rPr lang="en-US" dirty="0" err="1"/>
              <a:t>w.r.t.</a:t>
            </a:r>
            <a:r>
              <a:rPr lang="en-US" dirty="0"/>
              <a:t> the ‘nominal’ value from the model (77.8 MPa)</a:t>
            </a:r>
          </a:p>
          <a:p>
            <a:pPr lvl="1"/>
            <a:r>
              <a:rPr lang="en-US" dirty="0"/>
              <a:t>Seems an offset: 11 MPa delta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76A0E39-B3B2-3CFF-A9D6-293B1C827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2294" y="925111"/>
            <a:ext cx="2638425" cy="263842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CF657DB-C65A-388E-0940-60A2EF1C6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987" y="758164"/>
            <a:ext cx="27908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782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Shell Stress - Cool-Down, Measured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4061718"/>
            <a:ext cx="8044984" cy="205140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can reasonably assume a central shell stress ~140 MPa at cold</a:t>
            </a:r>
          </a:p>
          <a:p>
            <a:pPr lvl="1"/>
            <a:r>
              <a:rPr lang="en-US" dirty="0"/>
              <a:t>10 MPa stress increase with respect to the AP1b case </a:t>
            </a:r>
          </a:p>
          <a:p>
            <a:pPr lvl="1"/>
            <a:r>
              <a:rPr lang="en-US" dirty="0"/>
              <a:t>Not sure what happened on A15, but seems an outlier (but we better </a:t>
            </a:r>
            <a:r>
              <a:rPr lang="en-US" b="1" dirty="0"/>
              <a:t>not</a:t>
            </a:r>
            <a:r>
              <a:rPr lang="en-US" dirty="0"/>
              <a:t> be in that situation)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BA7856-75F8-8FD6-D8C6-63C53B12D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025" y="898093"/>
            <a:ext cx="5487227" cy="31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326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Shell Stress - Cool-Down, Delta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4061718"/>
            <a:ext cx="8044984" cy="20514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Delta shell (central) around 80 MPa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09415E-D61D-EE7D-E414-BD67F06E1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899999"/>
            <a:ext cx="4851600" cy="27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619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Shell Stress - 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4024800"/>
            <a:ext cx="8044984" cy="208832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 results:</a:t>
            </a:r>
          </a:p>
          <a:p>
            <a:pPr lvl="1"/>
            <a:r>
              <a:rPr lang="en-US" dirty="0"/>
              <a:t>Delta shell (central) = 70 MPa (vs 80 MPa measured)</a:t>
            </a:r>
          </a:p>
          <a:p>
            <a:pPr lvl="1"/>
            <a:r>
              <a:rPr lang="en-US" dirty="0"/>
              <a:t>Delta shell (end) = 87 MPa</a:t>
            </a:r>
          </a:p>
          <a:p>
            <a:pPr lvl="1"/>
            <a:r>
              <a:rPr lang="en-US" dirty="0"/>
              <a:t>End shell stress, best estimate after cooldown:</a:t>
            </a:r>
          </a:p>
          <a:p>
            <a:pPr lvl="2"/>
            <a:r>
              <a:rPr lang="en-US" dirty="0"/>
              <a:t>86 (measured) + 87 = 173 MPa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126BF1-CF11-344C-34CE-775680DD3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465" y="971375"/>
            <a:ext cx="6247070" cy="26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01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Required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784738"/>
            <a:ext cx="8044984" cy="23283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 long strain &lt; 3000 um/m means end shell stress after cooldown larger than 140/150 MPa</a:t>
            </a:r>
          </a:p>
          <a:p>
            <a:pPr lvl="1"/>
            <a:r>
              <a:rPr lang="en-US" dirty="0"/>
              <a:t>This means &gt; 50/60 MPa at room temperature</a:t>
            </a:r>
          </a:p>
          <a:p>
            <a:pPr lvl="1"/>
            <a:r>
              <a:rPr lang="en-US" b="1" dirty="0"/>
              <a:t>Shim might not be necessary at all in this case</a:t>
            </a:r>
          </a:p>
          <a:p>
            <a:pPr lvl="2"/>
            <a:r>
              <a:rPr lang="en-US" dirty="0"/>
              <a:t>Unexpected, the measured strain was higher than expected</a:t>
            </a:r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11" name="Picture 10" descr="A graph of a number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34A035B5-BA57-DB86-AB97-21ABFF20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52" y="1095590"/>
            <a:ext cx="2953519" cy="2291022"/>
          </a:xfrm>
          <a:prstGeom prst="rect">
            <a:avLst/>
          </a:prstGeom>
        </p:spPr>
      </p:pic>
      <p:pic>
        <p:nvPicPr>
          <p:cNvPr id="26" name="Picture 25" descr="A graph of 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480420F4-758D-F3AB-89B3-862A3CC38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665" y="1095590"/>
            <a:ext cx="2953519" cy="2291022"/>
          </a:xfrm>
          <a:prstGeom prst="rect">
            <a:avLst/>
          </a:prstGeom>
        </p:spPr>
      </p:pic>
      <p:pic>
        <p:nvPicPr>
          <p:cNvPr id="10" name="Picture 9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1635D90F-9A3C-9B35-FA90-331E32CCA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758" y="1100612"/>
            <a:ext cx="2953520" cy="229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429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Shell Stress – Limiting 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588648"/>
            <a:ext cx="4761784" cy="25244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 dangerous locations identified with FE analysis</a:t>
            </a:r>
          </a:p>
          <a:p>
            <a:r>
              <a:rPr lang="en-US" dirty="0"/>
              <a:t>Limiting point:</a:t>
            </a:r>
          </a:p>
          <a:p>
            <a:pPr lvl="1"/>
            <a:r>
              <a:rPr lang="en-US" dirty="0"/>
              <a:t>‘Weld strip’ cut-out, on the magnet end side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762D39-E9FF-D8EA-1818-A4D7396EE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9B4E56-678B-13F3-680C-4AEDF455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575" y="1143000"/>
            <a:ext cx="6038850" cy="457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F0D787-74A1-55E6-7524-6C4CD8138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814" y="744875"/>
            <a:ext cx="2710688" cy="27432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6C3D54-6BA8-6775-CF81-BCF9415A751C}"/>
              </a:ext>
            </a:extLst>
          </p:cNvPr>
          <p:cNvCxnSpPr>
            <a:cxnSpLocks/>
          </p:cNvCxnSpPr>
          <p:nvPr/>
        </p:nvCxnSpPr>
        <p:spPr>
          <a:xfrm flipH="1">
            <a:off x="6559200" y="1310400"/>
            <a:ext cx="1516531" cy="946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1CB0422-249D-1031-C908-A67AF2F41DE5}"/>
              </a:ext>
            </a:extLst>
          </p:cNvPr>
          <p:cNvSpPr txBox="1"/>
          <p:nvPr/>
        </p:nvSpPr>
        <p:spPr>
          <a:xfrm>
            <a:off x="7826400" y="899775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10ECB0-0A6B-6FB1-66CB-ED2D1B8D67DB}"/>
              </a:ext>
            </a:extLst>
          </p:cNvPr>
          <p:cNvCxnSpPr>
            <a:cxnSpLocks/>
          </p:cNvCxnSpPr>
          <p:nvPr/>
        </p:nvCxnSpPr>
        <p:spPr>
          <a:xfrm flipH="1">
            <a:off x="6380149" y="1910457"/>
            <a:ext cx="1516531" cy="9461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229E9C-194D-A900-8249-526C08516EDD}"/>
              </a:ext>
            </a:extLst>
          </p:cNvPr>
          <p:cNvSpPr txBox="1"/>
          <p:nvPr/>
        </p:nvSpPr>
        <p:spPr>
          <a:xfrm>
            <a:off x="7647349" y="1499832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Weld block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39B02E-F07A-1DF2-39BA-37356D172DB2}"/>
              </a:ext>
            </a:extLst>
          </p:cNvPr>
          <p:cNvSpPr txBox="1"/>
          <p:nvPr/>
        </p:nvSpPr>
        <p:spPr>
          <a:xfrm>
            <a:off x="7640415" y="3269352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Weld strip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FE802A3-4539-F4D0-2FDD-4CA027155DEE}"/>
              </a:ext>
            </a:extLst>
          </p:cNvPr>
          <p:cNvCxnSpPr>
            <a:cxnSpLocks/>
          </p:cNvCxnSpPr>
          <p:nvPr/>
        </p:nvCxnSpPr>
        <p:spPr>
          <a:xfrm flipH="1" flipV="1">
            <a:off x="6530400" y="2905772"/>
            <a:ext cx="1516531" cy="385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1F899585-85F7-1D5B-E315-40A7D31C9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25" y="899775"/>
            <a:ext cx="3302243" cy="2345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AD93DB-0AAF-F772-8419-CC3E868A4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814" y="3940247"/>
            <a:ext cx="3801925" cy="22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26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Crack Size for Grade IV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80D2EEC5-0050-9025-0313-5FDCB808D5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016" y="4263081"/>
                <a:ext cx="8199784" cy="1850045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85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4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20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8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charset="2"/>
                  <a:buChar char="§"/>
                  <a:defRPr sz="1600" kern="120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Design criteria:</a:t>
                </a:r>
              </a:p>
              <a:p>
                <a:pPr lvl="1"/>
                <a:r>
                  <a:rPr lang="en-US" dirty="0"/>
                  <a:t>Assume that a crack whose area is equal to the reference calibration block one (D), will be critical for an a/c ratio of 0.2 and propagate to a round crack</a:t>
                </a:r>
              </a:p>
              <a:p>
                <a:pPr lvl="1"/>
                <a:r>
                  <a:rPr lang="en-US" b="0" dirty="0"/>
                  <a:t>In other words, assume: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=2.24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AA inspection performed on MQXFA shells: 2a&lt;2.67 mm</a:t>
                </a:r>
              </a:p>
            </p:txBody>
          </p:sp>
        </mc:Choice>
        <mc:Fallback xmlns="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80D2EEC5-0050-9025-0313-5FDCB808D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16" y="4263081"/>
                <a:ext cx="8199784" cy="1850045"/>
              </a:xfrm>
              <a:prstGeom prst="rect">
                <a:avLst/>
              </a:prstGeom>
              <a:blipFill>
                <a:blip r:embed="rId2"/>
                <a:stretch>
                  <a:fillRect l="-2156" t="-8553" r="-372" b="-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6000167-122F-EE4B-C0EB-779AD7EE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42" y="2543887"/>
            <a:ext cx="3820058" cy="905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F00E68-9DCA-A15D-FD51-28F0D5FE6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18" y="791293"/>
            <a:ext cx="7430164" cy="14294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0CD3B2-A9B2-049F-A5F8-F843A62B94EF}"/>
              </a:ext>
            </a:extLst>
          </p:cNvPr>
          <p:cNvSpPr txBox="1"/>
          <p:nvPr/>
        </p:nvSpPr>
        <p:spPr>
          <a:xfrm>
            <a:off x="3846962" y="2177925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ASTM B594-19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688D81-FA89-626A-F1B3-1FDA220EFCA5}"/>
              </a:ext>
            </a:extLst>
          </p:cNvPr>
          <p:cNvSpPr txBox="1"/>
          <p:nvPr/>
        </p:nvSpPr>
        <p:spPr>
          <a:xfrm>
            <a:off x="6070677" y="3400151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Actual Inspection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CE686B-01DC-CB12-C41D-2E1F32B4F62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43043" y="2585211"/>
          <a:ext cx="2903919" cy="114490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92163">
                  <a:extLst>
                    <a:ext uri="{9D8B030D-6E8A-4147-A177-3AD203B41FA5}">
                      <a16:colId xmlns:a16="http://schemas.microsoft.com/office/drawing/2014/main" val="2722867777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4164762421"/>
                    </a:ext>
                  </a:extLst>
                </a:gridCol>
                <a:gridCol w="1279906">
                  <a:extLst>
                    <a:ext uri="{9D8B030D-6E8A-4147-A177-3AD203B41FA5}">
                      <a16:colId xmlns:a16="http://schemas.microsoft.com/office/drawing/2014/main" val="225040376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Inspection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Class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Calibration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Block (mm)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Allowable Critical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ptos" panose="020B0004020202020204" pitchFamily="34" charset="0"/>
                        </a:rPr>
                        <a:t>Flaw Size (mm)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7725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AAA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0.4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&lt; 0.90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753073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AA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1.19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&lt; 2.67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40445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1.98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&lt; 4.44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8057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Aptos" panose="020B0004020202020204" pitchFamily="34" charset="0"/>
                        </a:rPr>
                        <a:t>3.18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ptos" panose="020B0004020202020204" pitchFamily="34" charset="0"/>
                        </a:rPr>
                        <a:t>&lt; 7.12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13128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9B14FA9-CA1B-9E72-1798-7C07D87C6510}"/>
              </a:ext>
            </a:extLst>
          </p:cNvPr>
          <p:cNvSpPr txBox="1"/>
          <p:nvPr/>
        </p:nvSpPr>
        <p:spPr>
          <a:xfrm>
            <a:off x="605890" y="3754269"/>
            <a:ext cx="3578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702030302020204" pitchFamily="66" charset="0"/>
              </a:rPr>
              <a:t>Design Criteria with Single Discontinuity</a:t>
            </a:r>
          </a:p>
        </p:txBody>
      </p:sp>
    </p:spTree>
    <p:extLst>
      <p:ext uri="{BB962C8B-B14F-4D97-AF65-F5344CB8AC3E}">
        <p14:creationId xmlns:p14="http://schemas.microsoft.com/office/powerpoint/2010/main" val="153161321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Fracture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96A40A2-EF95-16B3-F976-B31AD43B656C}"/>
              </a:ext>
            </a:extLst>
          </p:cNvPr>
          <p:cNvSpPr txBox="1">
            <a:spLocks/>
          </p:cNvSpPr>
          <p:nvPr/>
        </p:nvSpPr>
        <p:spPr>
          <a:xfrm>
            <a:off x="639416" y="4100202"/>
            <a:ext cx="3932584" cy="203492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letter stress direction, second the crack direction</a:t>
            </a:r>
          </a:p>
          <a:p>
            <a:pPr lvl="1"/>
            <a:r>
              <a:rPr lang="en-US" dirty="0"/>
              <a:t>Shell is from FRISA</a:t>
            </a:r>
          </a:p>
          <a:p>
            <a:pPr lvl="1"/>
            <a:r>
              <a:rPr lang="en-US" dirty="0"/>
              <a:t>Either CR or CL for us</a:t>
            </a:r>
          </a:p>
          <a:p>
            <a:pPr lvl="1"/>
            <a:r>
              <a:rPr lang="en-US" dirty="0"/>
              <a:t>Assuming 21.4 MPa m^.5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562522-E772-E3BE-265C-93A37A56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766" y="4143722"/>
            <a:ext cx="2372034" cy="1548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13857C-0501-14EF-0B7E-42FD7AB34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87" y="900000"/>
            <a:ext cx="8385026" cy="3200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24266D-9DF5-91AB-8BD2-5FA41A82A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974" y="4191024"/>
            <a:ext cx="1809767" cy="14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812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Crack Analysis – Interaction Integral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6C8BF-E3BA-650F-EC2E-BD51D4164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211" y="900000"/>
            <a:ext cx="4584589" cy="2749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E7390-21DB-314D-F378-E8229BF46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63" y="1013160"/>
            <a:ext cx="3775538" cy="2593656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9B3FB76-2702-9063-3548-B63A6B384CBE}"/>
              </a:ext>
            </a:extLst>
          </p:cNvPr>
          <p:cNvSpPr txBox="1">
            <a:spLocks/>
          </p:cNvSpPr>
          <p:nvPr/>
        </p:nvSpPr>
        <p:spPr>
          <a:xfrm>
            <a:off x="487016" y="3718560"/>
            <a:ext cx="8199784" cy="2453640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‘Design criteria’ crack analysis performed with weight functions</a:t>
            </a:r>
          </a:p>
          <a:p>
            <a:pPr lvl="1"/>
            <a:r>
              <a:rPr lang="en-US" dirty="0"/>
              <a:t>Pre-computed ‘influence coefficients’ of the separation forces on a crack in any region</a:t>
            </a:r>
          </a:p>
          <a:p>
            <a:pPr lvl="1"/>
            <a:r>
              <a:rPr lang="en-US" dirty="0"/>
              <a:t>K1c=24 MPa m2, K1 ~24*0.8=19.2 MPa m2 (load factor = 1.25)</a:t>
            </a:r>
          </a:p>
          <a:p>
            <a:r>
              <a:rPr lang="en-US" dirty="0"/>
              <a:t>Here we compute K1 on a real crack, on the short shell </a:t>
            </a:r>
            <a:r>
              <a:rPr lang="en-US" dirty="0" err="1"/>
              <a:t>submodel</a:t>
            </a:r>
            <a:endParaRPr lang="en-US" dirty="0"/>
          </a:p>
          <a:p>
            <a:pPr lvl="1"/>
            <a:r>
              <a:rPr lang="en-US" dirty="0"/>
              <a:t>Global model: 133 MPa after cooldown stress on the central shell</a:t>
            </a:r>
          </a:p>
          <a:p>
            <a:pPr lvl="1"/>
            <a:r>
              <a:rPr lang="en-US" dirty="0"/>
              <a:t>Two most dangerous cases: </a:t>
            </a:r>
            <a:r>
              <a:rPr lang="en-US" b="1" dirty="0"/>
              <a:t>edge</a:t>
            </a:r>
            <a:r>
              <a:rPr lang="en-US" dirty="0"/>
              <a:t> and </a:t>
            </a:r>
            <a:r>
              <a:rPr lang="en-US" b="1" dirty="0"/>
              <a:t>corner</a:t>
            </a:r>
            <a:r>
              <a:rPr lang="en-US" dirty="0"/>
              <a:t> crack</a:t>
            </a:r>
          </a:p>
        </p:txBody>
      </p:sp>
    </p:spTree>
    <p:extLst>
      <p:ext uri="{BB962C8B-B14F-4D97-AF65-F5344CB8AC3E}">
        <p14:creationId xmlns:p14="http://schemas.microsoft.com/office/powerpoint/2010/main" val="2476311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A278-F41B-45C6-86CA-C4DE34DD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inner radius dimensions and 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871F0-D0A9-4D58-9FC8-592CF3647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62562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Coil stress variation due to shell dimensions: </a:t>
            </a:r>
            <a:r>
              <a:rPr lang="en-US" dirty="0">
                <a:sym typeface="Symbol" panose="05050102010706020507" pitchFamily="18" charset="2"/>
              </a:rPr>
              <a:t> 4 MPa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50880-89EF-48AD-85EE-1E7A5829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C4D56-2BB2-45E8-89DC-BCB73F93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AF7D5-99E6-4B54-B36C-8DCEFD467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225" y="1739165"/>
            <a:ext cx="6134832" cy="44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668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FEA – a/c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992880"/>
            <a:ext cx="8044984" cy="21202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a strong influence of a/c</a:t>
            </a:r>
          </a:p>
          <a:p>
            <a:pPr lvl="1"/>
            <a:r>
              <a:rPr lang="en-US" dirty="0"/>
              <a:t>Due to the rapid decreasing stresses?</a:t>
            </a:r>
          </a:p>
          <a:p>
            <a:pPr lvl="1"/>
            <a:r>
              <a:rPr lang="en-US" dirty="0"/>
              <a:t>For this case we might just consider the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B9A3B9-3F9E-9069-EA34-D7667BEC4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05" y="900000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591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Angle Dependence – Edge Crack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0D2EEC5-0050-9025-0313-5FDCB808D5ED}"/>
              </a:ext>
            </a:extLst>
          </p:cNvPr>
          <p:cNvSpPr txBox="1">
            <a:spLocks/>
          </p:cNvSpPr>
          <p:nvPr/>
        </p:nvSpPr>
        <p:spPr>
          <a:xfrm>
            <a:off x="487016" y="3731741"/>
            <a:ext cx="5776624" cy="23813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Crack inclination changes K1</a:t>
            </a:r>
          </a:p>
          <a:p>
            <a:r>
              <a:rPr lang="en-US" dirty="0"/>
              <a:t>Worst case ~ +30 degrees</a:t>
            </a:r>
          </a:p>
          <a:p>
            <a:pPr lvl="1"/>
            <a:r>
              <a:rPr lang="en-US" dirty="0"/>
              <a:t>K1 = 16.7 MPa m^.5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F7E0E-4547-B731-A5B1-4B8CC97C3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25" y="1379281"/>
            <a:ext cx="2277749" cy="1829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F5C63-773A-EEF5-36F2-88665770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520" y="4481388"/>
            <a:ext cx="2277749" cy="1631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C7FB57-4119-7028-7EEB-98F0E988A0DC}"/>
              </a:ext>
            </a:extLst>
          </p:cNvPr>
          <p:cNvSpPr txBox="1"/>
          <p:nvPr/>
        </p:nvSpPr>
        <p:spPr>
          <a:xfrm>
            <a:off x="6573441" y="571477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-45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8BD00A-B9B9-C19E-6E1B-547442639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829" y="845675"/>
            <a:ext cx="4345846" cy="27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781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7193FE-5C77-3E38-BBE9-BE85940BC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359" y="932346"/>
            <a:ext cx="4584589" cy="2755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Load Factor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B11A245-3A6E-10C6-888E-1433EDCDEE85}"/>
              </a:ext>
            </a:extLst>
          </p:cNvPr>
          <p:cNvSpPr txBox="1">
            <a:spLocks/>
          </p:cNvSpPr>
          <p:nvPr/>
        </p:nvSpPr>
        <p:spPr>
          <a:xfrm>
            <a:off x="487016" y="3931200"/>
            <a:ext cx="4459384" cy="218192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Assuming 2a = 1.2 mm, the load margin is ~ 1.10</a:t>
            </a:r>
          </a:p>
          <a:p>
            <a:pPr lvl="1"/>
            <a:r>
              <a:rPr lang="en-US" dirty="0"/>
              <a:t>Small but &gt;1</a:t>
            </a:r>
          </a:p>
          <a:p>
            <a:r>
              <a:rPr lang="en-US" dirty="0"/>
              <a:t>Removing the tapered key we go to ~1.25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B1083B-DCB5-013B-97E2-ACB80B412AE9}"/>
              </a:ext>
            </a:extLst>
          </p:cNvPr>
          <p:cNvCxnSpPr>
            <a:cxnSpLocks/>
          </p:cNvCxnSpPr>
          <p:nvPr/>
        </p:nvCxnSpPr>
        <p:spPr>
          <a:xfrm flipH="1">
            <a:off x="7613654" y="1927773"/>
            <a:ext cx="641759" cy="31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417C4C-25E8-7A3F-B6C7-4DEAFDD1E434}"/>
              </a:ext>
            </a:extLst>
          </p:cNvPr>
          <p:cNvSpPr txBox="1"/>
          <p:nvPr/>
        </p:nvSpPr>
        <p:spPr>
          <a:xfrm>
            <a:off x="7998515" y="1558441"/>
            <a:ext cx="72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A12b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2411B45-77FE-05FC-37B9-9F0FAF401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894" y="990948"/>
            <a:ext cx="2638425" cy="2638425"/>
          </a:xfrm>
          <a:prstGeom prst="rect">
            <a:avLst/>
          </a:prstGeom>
        </p:spPr>
      </p:pic>
      <p:pic>
        <p:nvPicPr>
          <p:cNvPr id="8" name="Picture 7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C0F0FC1D-0A7A-25E3-8DAF-BAD446338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200" y="3790965"/>
            <a:ext cx="3410719" cy="264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155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Dye Penetrant Inspection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B11A245-3A6E-10C6-888E-1433EDCDEE85}"/>
              </a:ext>
            </a:extLst>
          </p:cNvPr>
          <p:cNvSpPr txBox="1">
            <a:spLocks/>
          </p:cNvSpPr>
          <p:nvPr/>
        </p:nvSpPr>
        <p:spPr>
          <a:xfrm>
            <a:off x="487016" y="3886200"/>
            <a:ext cx="8100930" cy="222692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Impossible to test a relevant specimen unless we introduce a real crack (fatigue testing?)</a:t>
            </a:r>
          </a:p>
          <a:p>
            <a:r>
              <a:rPr lang="en-US" dirty="0"/>
              <a:t>Literature: POD ~ 85% for 1 mm cracks</a:t>
            </a:r>
          </a:p>
          <a:p>
            <a:pPr lvl="1"/>
            <a:r>
              <a:rPr lang="en-US" dirty="0"/>
              <a:t>Reference:</a:t>
            </a:r>
          </a:p>
          <a:p>
            <a:pPr lvl="2"/>
            <a:r>
              <a:rPr lang="en-US" dirty="0">
                <a:hlinkClick r:id="rId2"/>
              </a:rPr>
              <a:t>https://www.afgrow.net/applications/DTDHandbook/pdfs/Sec3_1_0.pdf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1B0D1-D802-D068-F941-051E81F95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50" y="937499"/>
            <a:ext cx="3943900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364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213948" cy="720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MQXF Meeting, May 23, 2024</a:t>
            </a:r>
            <a:endParaRPr lang="en-GB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B11A245-3A6E-10C6-888E-1433EDCDEE85}"/>
              </a:ext>
            </a:extLst>
          </p:cNvPr>
          <p:cNvSpPr txBox="1">
            <a:spLocks/>
          </p:cNvSpPr>
          <p:nvPr/>
        </p:nvSpPr>
        <p:spPr>
          <a:xfrm>
            <a:off x="487016" y="1135380"/>
            <a:ext cx="8100930" cy="49777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no inspection, would suggest to change/remove the tapered key</a:t>
            </a:r>
          </a:p>
          <a:p>
            <a:pPr lvl="1"/>
            <a:r>
              <a:rPr lang="en-US" dirty="0"/>
              <a:t>It might not be necessary for this magnet, if we trust the strain </a:t>
            </a:r>
            <a:r>
              <a:rPr lang="en-US"/>
              <a:t>gauge measurements</a:t>
            </a:r>
          </a:p>
          <a:p>
            <a:pPr lvl="1"/>
            <a:r>
              <a:rPr lang="en-US" dirty="0"/>
              <a:t>At least half, to have a load factor &gt; 1.2</a:t>
            </a:r>
          </a:p>
          <a:p>
            <a:endParaRPr lang="en-US" dirty="0"/>
          </a:p>
          <a:p>
            <a:r>
              <a:rPr lang="en-US" dirty="0"/>
              <a:t>With dye penetrant inspection, depends on what detection probability we are willing to accept</a:t>
            </a:r>
          </a:p>
        </p:txBody>
      </p:sp>
    </p:spTree>
    <p:extLst>
      <p:ext uri="{BB962C8B-B14F-4D97-AF65-F5344CB8AC3E}">
        <p14:creationId xmlns:p14="http://schemas.microsoft.com/office/powerpoint/2010/main" val="396051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 mm axial </a:t>
            </a:r>
            <a:r>
              <a:rPr lang="en-US" dirty="0">
                <a:solidFill>
                  <a:schemeClr val="bg2"/>
                </a:solidFill>
              </a:rPr>
              <a:t>protrusion</a:t>
            </a:r>
            <a:r>
              <a:rPr lang="en-US" dirty="0"/>
              <a:t> yoke stacks from shell edges on the bottom (from tooling)</a:t>
            </a:r>
          </a:p>
          <a:p>
            <a:pPr lvl="1"/>
            <a:r>
              <a:rPr lang="en-US" dirty="0"/>
              <a:t>Bottom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center of the magnet</a:t>
            </a:r>
            <a:endParaRPr lang="en-US" dirty="0">
              <a:solidFill>
                <a:schemeClr val="bg2"/>
              </a:solidFill>
            </a:endParaRPr>
          </a:p>
          <a:p>
            <a:pPr lvl="2"/>
            <a:r>
              <a:rPr lang="en-US" dirty="0"/>
              <a:t>Yoke to yoke contact guaranteed when 2 modules are combined</a:t>
            </a:r>
          </a:p>
          <a:p>
            <a:endParaRPr lang="en-US" dirty="0"/>
          </a:p>
          <a:p>
            <a:r>
              <a:rPr lang="en-US" dirty="0"/>
              <a:t>After insertion of yoke key </a:t>
            </a:r>
            <a:r>
              <a:rPr lang="en-US" dirty="0">
                <a:sym typeface="Wingdings" panose="05000000000000000000" pitchFamily="2" charset="2"/>
              </a:rPr>
              <a:t> dimensional measurements</a:t>
            </a:r>
          </a:p>
          <a:p>
            <a:pPr lvl="1"/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Protrusion</a:t>
            </a:r>
            <a:r>
              <a:rPr lang="en-US" dirty="0">
                <a:sym typeface="Wingdings" panose="05000000000000000000" pitchFamily="2" charset="2"/>
              </a:rPr>
              <a:t> of the yoke stacks on the RE and LE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Size</a:t>
            </a:r>
            <a:r>
              <a:rPr lang="en-US" dirty="0"/>
              <a:t> of yoke cavity</a:t>
            </a:r>
          </a:p>
          <a:p>
            <a:endParaRPr lang="en-US" dirty="0"/>
          </a:p>
          <a:p>
            <a:r>
              <a:rPr lang="en-US" dirty="0"/>
              <a:t>Check of yoke, stacks, and shell dimensions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5767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439926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cavity size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of yoke cavity dimension with respect to nominal shall be within </a:t>
            </a:r>
            <a:r>
              <a:rPr lang="en-US" b="1" i="1" dirty="0">
                <a:solidFill>
                  <a:schemeClr val="bg2"/>
                </a:solidFill>
              </a:rPr>
              <a:t>+0.100/+0.400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12FAA7-6625-4F4B-804B-AFE53984DFD4}"/>
              </a:ext>
            </a:extLst>
          </p:cNvPr>
          <p:cNvSpPr txBox="1">
            <a:spLocks/>
          </p:cNvSpPr>
          <p:nvPr/>
        </p:nvSpPr>
        <p:spPr>
          <a:xfrm>
            <a:off x="395536" y="5733256"/>
            <a:ext cx="7920000" cy="528050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horizontal and two vertical measurements taken on both side of the two modules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4ADCD-E74F-4C11-B126-34E9B40F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21605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75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protrusion with respect to the shell: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yoke protrusion with respect to the shell shall be within </a:t>
            </a:r>
            <a:r>
              <a:rPr lang="en-US" b="1" i="1" dirty="0">
                <a:solidFill>
                  <a:schemeClr val="bg2"/>
                </a:solidFill>
              </a:rPr>
              <a:t>+0.600/+1.200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5BDB08-989A-4EB0-87DF-06AC226EA371}"/>
              </a:ext>
            </a:extLst>
          </p:cNvPr>
          <p:cNvSpPr txBox="1">
            <a:spLocks/>
          </p:cNvSpPr>
          <p:nvPr/>
        </p:nvSpPr>
        <p:spPr>
          <a:xfrm>
            <a:off x="395536" y="5691226"/>
            <a:ext cx="7920000" cy="570080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measurements are taken per each quadrant on the “coil end” side of each module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431D19-49BB-4CAB-8978-D9706F633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320723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02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3DE3-8FF0-4ADA-9AEB-94F86DB9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BBB02-57B6-4002-85BF-57056F1E8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9298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both half-length sub-assembly modules are joined together, the short yoke tension rods are replaced with full-length ones. </a:t>
            </a:r>
          </a:p>
          <a:p>
            <a:endParaRPr lang="en-US" u="sng" dirty="0"/>
          </a:p>
          <a:p>
            <a:r>
              <a:rPr lang="en-US" u="sng" dirty="0"/>
              <a:t>For the pre-tension of the full-length tie rods of the yoke: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piston (RSM 200 cylinder with effective area of 4.43 in</a:t>
            </a:r>
            <a:r>
              <a:rPr lang="en-US" b="1" i="1" baseline="30000" dirty="0"/>
              <a:t>2</a:t>
            </a:r>
            <a:r>
              <a:rPr lang="en-US" b="1" i="1" dirty="0"/>
              <a:t>) shall be pressurized to </a:t>
            </a:r>
            <a:r>
              <a:rPr lang="en-US" b="1" i="1" dirty="0">
                <a:solidFill>
                  <a:schemeClr val="bg2"/>
                </a:solidFill>
              </a:rPr>
              <a:t>4100 ± 200 PSI </a:t>
            </a:r>
            <a:r>
              <a:rPr lang="en-US" b="1" i="1" dirty="0"/>
              <a:t>and the nuts shall turned to contact.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F7D4-FB8B-4502-8948-F4205DAA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A233D-E5AF-49EB-A38B-9BF44AAB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1" name="Picture 10" descr=":::::::Library:Containers:com.apple.mail:Data:Library:Mail Downloads:C1B992A8-3ACA-473D-9644-3BA9A00EAFBD:IMG_4047.jpeg">
            <a:extLst>
              <a:ext uri="{FF2B5EF4-FFF2-40B4-BE49-F238E27FC236}">
                <a16:creationId xmlns:a16="http://schemas.microsoft.com/office/drawing/2014/main" id="{9BB3C343-809C-4342-934C-A99B4C88630A}"/>
              </a:ext>
            </a:extLst>
          </p:cNvPr>
          <p:cNvPicPr/>
          <p:nvPr/>
        </p:nvPicPr>
        <p:blipFill>
          <a:blip r:embed="rId2"/>
          <a:srcRect t="27363" b="23391"/>
          <a:stretch>
            <a:fillRect/>
          </a:stretch>
        </p:blipFill>
        <p:spPr bwMode="auto">
          <a:xfrm>
            <a:off x="971600" y="4250507"/>
            <a:ext cx="507208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:::::::Library:Containers:com.apple.mail:Data:Library:Mail Downloads:3C6542A2-2A91-4B7C-A33B-40C05769474F:IMG_4125.jpeg">
            <a:extLst>
              <a:ext uri="{FF2B5EF4-FFF2-40B4-BE49-F238E27FC236}">
                <a16:creationId xmlns:a16="http://schemas.microsoft.com/office/drawing/2014/main" id="{CC121D7A-37D7-45D6-AD43-F198C84A7DA5}"/>
              </a:ext>
            </a:extLst>
          </p:cNvPr>
          <p:cNvPicPr/>
          <p:nvPr/>
        </p:nvPicPr>
        <p:blipFill>
          <a:blip r:embed="rId3"/>
          <a:srcRect l="14103" r="5926"/>
          <a:stretch>
            <a:fillRect/>
          </a:stretch>
        </p:blipFill>
        <p:spPr bwMode="auto">
          <a:xfrm>
            <a:off x="6156176" y="4250507"/>
            <a:ext cx="200243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299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shell-yoke sub-assembly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(one side, either left of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60611-9E43-4F9D-9E91-D99B78ECC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076056" y="1314083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0514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shell-yoke sub-assembly,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one side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E43BE-DDD1-4FCE-AA16-A633A2136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94001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45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56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326FF-BD68-45E0-831B-EA319BB4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848D-191C-4584-A753-3ADF6B6A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256144" cy="4906963"/>
          </a:xfrm>
        </p:spPr>
        <p:txBody>
          <a:bodyPr>
            <a:normAutofit fontScale="92500"/>
          </a:bodyPr>
          <a:lstStyle/>
          <a:p>
            <a:r>
              <a:rPr lang="en-US" dirty="0"/>
              <a:t>Assembly of the </a:t>
            </a:r>
            <a:r>
              <a:rPr lang="en-US" dirty="0">
                <a:solidFill>
                  <a:schemeClr val="bg2"/>
                </a:solidFill>
              </a:rPr>
              <a:t>coils, collars and pads</a:t>
            </a:r>
          </a:p>
          <a:p>
            <a:r>
              <a:rPr lang="en-US" dirty="0"/>
              <a:t>Starts by placing the bottom pad-collar stack, then the two-side pad-collar stacks, and the top</a:t>
            </a:r>
          </a:p>
          <a:p>
            <a:r>
              <a:rPr lang="en-US" dirty="0"/>
              <a:t>What we monitor (with </a:t>
            </a:r>
            <a:r>
              <a:rPr lang="en-US" dirty="0">
                <a:solidFill>
                  <a:schemeClr val="bg2"/>
                </a:solidFill>
              </a:rPr>
              <a:t>specs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Insulated Coil OR and radial shims</a:t>
            </a:r>
          </a:p>
          <a:p>
            <a:pPr lvl="1"/>
            <a:r>
              <a:rPr lang="en-US" dirty="0"/>
              <a:t>Dimensional uniformity and squareness </a:t>
            </a:r>
          </a:p>
          <a:p>
            <a:pPr lvl="1"/>
            <a:r>
              <a:rPr lang="en-US" dirty="0"/>
              <a:t>Pole key gap</a:t>
            </a:r>
          </a:p>
          <a:p>
            <a:pPr lvl="1"/>
            <a:r>
              <a:rPr lang="en-US" dirty="0"/>
              <a:t>Field quality</a:t>
            </a:r>
          </a:p>
          <a:p>
            <a:pPr lvl="1"/>
            <a:r>
              <a:rPr lang="en-US" dirty="0"/>
              <a:t>Electrical integrity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2A94-0FDF-460D-BA1C-0DCDDBF0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CB3BD-3134-477A-A19D-3FE82E64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CEDF134-F67E-469A-8D6C-C71DF35C0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2" t="1975" r="8857" b="8250"/>
          <a:stretch/>
        </p:blipFill>
        <p:spPr>
          <a:xfrm>
            <a:off x="5908104" y="1073598"/>
            <a:ext cx="3200400" cy="2324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DE443-A98D-4399-A9A6-E51E6B0398DE}"/>
              </a:ext>
            </a:extLst>
          </p:cNvPr>
          <p:cNvSpPr txBox="1"/>
          <p:nvPr/>
        </p:nvSpPr>
        <p:spPr>
          <a:xfrm>
            <a:off x="6012160" y="1219200"/>
            <a:ext cx="1224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Subscale version, identical design as MQXFA</a:t>
            </a:r>
          </a:p>
        </p:txBody>
      </p:sp>
      <p:pic>
        <p:nvPicPr>
          <p:cNvPr id="8" name="Picture 7" descr=":images:Pro_ENGINEER - SU-1007-4131.jpg">
            <a:extLst>
              <a:ext uri="{FF2B5EF4-FFF2-40B4-BE49-F238E27FC236}">
                <a16:creationId xmlns:a16="http://schemas.microsoft.com/office/drawing/2014/main" id="{7DDD1FA0-F939-431D-BAAB-F9E86BED2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5908104" y="3454474"/>
            <a:ext cx="3200400" cy="2612016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546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14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C993-6523-44D2-BD87-C4A6446E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OR and radial shims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1B86D-9AF3-4F16-A0FB-ABE8AE0E4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616184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Nominal radial gap coil to collars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0.624 mm </a:t>
            </a:r>
            <a:r>
              <a:rPr lang="en-US" dirty="0"/>
              <a:t>(GPI + radial shims)</a:t>
            </a:r>
          </a:p>
          <a:p>
            <a:endParaRPr lang="en-US" dirty="0"/>
          </a:p>
          <a:p>
            <a:r>
              <a:rPr lang="en-US" dirty="0"/>
              <a:t>Final layers of radial shims depend 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Coil size</a:t>
            </a:r>
            <a:r>
              <a:rPr lang="en-US" dirty="0"/>
              <a:t>: larger/smaller coils after mid-plane shimming can be compensated by less/more radial shims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Missing shims </a:t>
            </a:r>
            <a:r>
              <a:rPr lang="en-US" dirty="0"/>
              <a:t>for “LQ effect”</a:t>
            </a:r>
          </a:p>
          <a:p>
            <a:pPr lvl="2"/>
            <a:r>
              <a:rPr lang="en-US" dirty="0"/>
              <a:t>0.125 remove from radial shims </a:t>
            </a:r>
          </a:p>
          <a:p>
            <a:endParaRPr lang="en-US" dirty="0"/>
          </a:p>
          <a:p>
            <a:r>
              <a:rPr lang="en-US" dirty="0"/>
              <a:t>So, from 0.624 mm to 0.500 mm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EBE59-B259-4449-8457-555ED2862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F20C1-0FBA-4F9F-86C4-F739805F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0AFC9E9-82B9-4A6A-B34E-5DCD2E736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7" t="21224" r="32706" b="19151"/>
          <a:stretch/>
        </p:blipFill>
        <p:spPr>
          <a:xfrm>
            <a:off x="6228184" y="1033774"/>
            <a:ext cx="2880320" cy="28803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 descr=":images:Pro_ENGINEER - SU-1007-4131.jpg">
            <a:extLst>
              <a:ext uri="{FF2B5EF4-FFF2-40B4-BE49-F238E27FC236}">
                <a16:creationId xmlns:a16="http://schemas.microsoft.com/office/drawing/2014/main" id="{9DA97A08-A6AC-432C-989D-FF52E6D36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6228184" y="3958538"/>
            <a:ext cx="2880320" cy="2350782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1994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51CE-72E9-4367-8AB9-7D35E8C0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“LQ effect”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C9502-72D5-47DD-8EF1-30431568A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49FE5-60AA-47CD-A8CB-8246134B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C220D-4271-474B-9168-D3A96D10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73B8B-9799-497B-9536-0758B1835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200095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97836-56C8-4D64-8D5F-E1E0D65D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23" y="1196752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29600-373F-445B-8F67-53F62DA2A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400" r="22050" b="39920"/>
          <a:stretch/>
        </p:blipFill>
        <p:spPr>
          <a:xfrm>
            <a:off x="6096279" y="3501008"/>
            <a:ext cx="2947671" cy="14948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45E68-D158-4FDF-A65D-0289D489E0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5" t="34880" r="24801" b="31351"/>
          <a:stretch/>
        </p:blipFill>
        <p:spPr>
          <a:xfrm>
            <a:off x="6096279" y="5040310"/>
            <a:ext cx="2947671" cy="11970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A7DBC7-CAF7-44F8-9F5F-2C37584A9C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00" t="14139" r="14563" b="57559"/>
          <a:stretch/>
        </p:blipFill>
        <p:spPr>
          <a:xfrm>
            <a:off x="1835492" y="4717706"/>
            <a:ext cx="4181641" cy="10354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FCDCB7-B910-49B8-9835-697D8CB636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75" t="16207" r="15350" b="57560"/>
          <a:stretch/>
        </p:blipFill>
        <p:spPr>
          <a:xfrm>
            <a:off x="467544" y="3543100"/>
            <a:ext cx="4397138" cy="10171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4B489-61AA-4A34-8E24-2AC7D68BA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1203588"/>
            <a:ext cx="2947671" cy="22107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6752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D7A64D-9BCC-41B9-9428-BBDEE99A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3354297"/>
            <a:ext cx="2674275" cy="2018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159DD-2CDA-47B5-8C8A-90D1D387D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875" y="3403840"/>
            <a:ext cx="2674275" cy="2027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C4E588-9AA5-4DA1-A8AA-0548BFC95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05" y="3315094"/>
            <a:ext cx="3046016" cy="221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97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CBCC-9556-43C2-A8CF-91A82488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510577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30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3E24A-ED7E-46B4-B83B-B2FBB3A7A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483973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80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3B34-B944-4F3C-B6EA-5640AA0E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A16 shimmed arch length (including ends)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A074C-AA87-426F-97EB-A7BD58E9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F1C67-05A2-4EBD-9825-B606AFBE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7EF9EB-7582-4151-B9C2-7F35456D2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33D2AC-1172-4EF4-ACE2-33B5EDB74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060848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1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A47D-EC48-40D7-924A-CCD4FC9E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pack dimensional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832AF-38C0-443C-B9D0-7BD8A2B3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288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Coil pack dimensions measured on 11 locations</a:t>
            </a:r>
          </a:p>
          <a:p>
            <a:pPr lvl="1"/>
            <a:r>
              <a:rPr lang="en-US" dirty="0"/>
              <a:t>Two horizontal and two vertical meas.</a:t>
            </a:r>
          </a:p>
          <a:p>
            <a:r>
              <a:rPr lang="en-US" dirty="0">
                <a:solidFill>
                  <a:schemeClr val="bg2"/>
                </a:solidFill>
              </a:rPr>
              <a:t>Uniformity</a:t>
            </a:r>
          </a:p>
          <a:p>
            <a:pPr lvl="1"/>
            <a:r>
              <a:rPr lang="en-US" dirty="0"/>
              <a:t>The difference of the average of the two meas. in each cross-section with respect to the average of the entire coil pack  </a:t>
            </a:r>
          </a:p>
          <a:p>
            <a:pPr lvl="0"/>
            <a:r>
              <a:rPr lang="en-US" dirty="0">
                <a:solidFill>
                  <a:schemeClr val="bg2"/>
                </a:solidFill>
              </a:rPr>
              <a:t>Squareness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difference of the of the two meas. in each cross-section.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08E16-6E2F-445B-ACB6-F14229A3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D4795-2ACE-4967-BF3E-0E79A7BD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DA46F3AD-3CB5-4C7B-97BD-CB075BBA6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624585"/>
            <a:ext cx="5614988" cy="25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94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AD39F-7165-45A4-8ED3-0C8214BD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79" y="2672695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5415D1-27D1-4843-88C8-F6DBFF49E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480" y="2674743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42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3602DF-BB47-4FED-895E-0F89A4F98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1643"/>
            <a:ext cx="4572000" cy="3319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4F4280-8F5E-42AF-A035-1C62356B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08921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06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70797-B336-4E01-A455-5567C9150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974" y="2926711"/>
            <a:ext cx="4572000" cy="3317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5AD755-D13C-465D-90F8-28627A3E8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45833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6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F8A4-057A-4FAE-8B59-12E5A200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55A40-2BAF-41B0-8821-D77DE5E3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12D5B-1E3A-4281-8A94-26CEC990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6DFDD-80A6-4548-81D7-506FA4D3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9311A-07FD-410C-A16F-BCDC1D9C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1"/>
            <a:ext cx="6590402" cy="49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16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FAF22-27F0-4A1C-882B-56058E25A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2788"/>
            <a:ext cx="4572000" cy="332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4C0FDA-859F-470A-8F60-214EE3577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94836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45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dimension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DB2305-E50F-4BC1-B61B-3F0B561C9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1815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258135-DE67-4250-A6CC-F1601B60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0015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21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squareness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D9E911-0816-45B9-8AFD-A5ECD3D5E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505"/>
            <a:ext cx="4572000" cy="3321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4EE7B-B48F-4CF7-98F8-30869B4C4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1750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83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2B3E-9650-4009-A7C8-FE803E00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370CB-CDA6-4AD5-A44A-59106905D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046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According to computations, a </a:t>
            </a:r>
            <a:r>
              <a:rPr lang="en-US" dirty="0">
                <a:solidFill>
                  <a:schemeClr val="bg2"/>
                </a:solidFill>
              </a:rPr>
              <a:t>gap of 0.200 mm </a:t>
            </a:r>
            <a:r>
              <a:rPr lang="en-US" dirty="0"/>
              <a:t>per side at the end of coil-pack bolting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contact collar to pole-key at 1.9 K. </a:t>
            </a:r>
          </a:p>
          <a:p>
            <a:pPr lvl="1"/>
            <a:r>
              <a:rPr lang="en-US" dirty="0"/>
              <a:t>1.9 K, </a:t>
            </a:r>
            <a:r>
              <a:rPr lang="en-US" dirty="0">
                <a:solidFill>
                  <a:schemeClr val="bg2"/>
                </a:solidFill>
              </a:rPr>
              <a:t>no force interception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azimuthal alignment </a:t>
            </a:r>
            <a:r>
              <a:rPr lang="en-US" dirty="0"/>
              <a:t>between collars and coil guaranteed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3A353-BAD6-4C57-8219-824EC03D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C379E-8F43-458C-818E-FE169307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28833-9580-4810-BD40-5544BDF57133}"/>
              </a:ext>
            </a:extLst>
          </p:cNvPr>
          <p:cNvPicPr/>
          <p:nvPr/>
        </p:nvPicPr>
        <p:blipFill rotWithShape="1">
          <a:blip r:embed="rId2"/>
          <a:srcRect l="33648" t="39221" r="37329" b="31312"/>
          <a:stretch/>
        </p:blipFill>
        <p:spPr bwMode="auto">
          <a:xfrm>
            <a:off x="395536" y="3129284"/>
            <a:ext cx="3708412" cy="2117888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AAF12-0491-48EE-AED0-FEB9E3A4EDDF}"/>
              </a:ext>
            </a:extLst>
          </p:cNvPr>
          <p:cNvSpPr txBox="1"/>
          <p:nvPr/>
        </p:nvSpPr>
        <p:spPr>
          <a:xfrm>
            <a:off x="431062" y="4895558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CD5DE-CCF6-4E39-847E-31CF32E23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3820"/>
            <a:ext cx="4572000" cy="304191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CBC02-37D8-4FD4-B99F-BE8489870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1" t="16401" r="12201" b="52800"/>
          <a:stretch/>
        </p:blipFill>
        <p:spPr>
          <a:xfrm>
            <a:off x="395536" y="5315460"/>
            <a:ext cx="3708412" cy="849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5979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the pole key gap, the following specifications are set: </a:t>
            </a:r>
          </a:p>
          <a:p>
            <a:pPr lvl="1"/>
            <a:r>
              <a:rPr lang="en-US" b="1" i="1" dirty="0"/>
              <a:t>The pole key gap, average per side and all quadrants, shall be </a:t>
            </a:r>
            <a:r>
              <a:rPr lang="en-US" b="1" i="1" dirty="0">
                <a:solidFill>
                  <a:schemeClr val="bg2"/>
                </a:solidFill>
              </a:rPr>
              <a:t>+0.400 ±0.050 mm </a:t>
            </a:r>
            <a:r>
              <a:rPr lang="en-US" b="1" i="1" dirty="0"/>
              <a:t>in each longitudinal locations.</a:t>
            </a:r>
          </a:p>
          <a:p>
            <a:pPr lvl="1"/>
            <a:r>
              <a:rPr lang="en-US" b="1" i="1" dirty="0"/>
              <a:t>The minimum pole key gap, average per side,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</a:t>
            </a:r>
            <a:r>
              <a:rPr lang="en-US" b="1" i="1" dirty="0">
                <a:solidFill>
                  <a:schemeClr val="bg2"/>
                </a:solidFill>
              </a:rPr>
              <a:t>0.300 mm </a:t>
            </a:r>
            <a:r>
              <a:rPr lang="en-US" b="1" i="1" dirty="0"/>
              <a:t>in each quadrant and in each longitudinal location.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74A1E2-02A0-48A8-9A56-DA6AC1D8E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36912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98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Overview plot</a:t>
            </a:r>
          </a:p>
          <a:p>
            <a:pPr lvl="1"/>
            <a:r>
              <a:rPr lang="en-US" b="1" dirty="0"/>
              <a:t>Ave tot</a:t>
            </a:r>
            <a:r>
              <a:rPr lang="en-US" dirty="0"/>
              <a:t>: average along length and among quadrants</a:t>
            </a:r>
          </a:p>
          <a:p>
            <a:pPr lvl="1"/>
            <a:r>
              <a:rPr lang="en-US" b="1" dirty="0"/>
              <a:t>Ave</a:t>
            </a:r>
            <a:r>
              <a:rPr lang="en-US" dirty="0"/>
              <a:t>: average along length</a:t>
            </a:r>
          </a:p>
          <a:p>
            <a:pPr lvl="1"/>
            <a:r>
              <a:rPr lang="en-US" b="1" dirty="0"/>
              <a:t>Min</a:t>
            </a:r>
            <a:r>
              <a:rPr lang="en-US" dirty="0"/>
              <a:t>: local minimum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5AE9A-A047-438A-9D8F-A05AB3D04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827676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99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06" y="2917348"/>
            <a:ext cx="5291787" cy="266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main field transfer function, 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en-US" b="1" i="1" dirty="0">
                <a:solidFill>
                  <a:schemeClr val="bg2"/>
                </a:solidFill>
              </a:rPr>
              <a:t>+8.760 T/(m kA) and +8.860 T/(m kA).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703673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67" y="2813036"/>
            <a:ext cx="4830139" cy="2961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/>
              <a:t>For the field errors, :</a:t>
            </a:r>
            <a:endParaRPr lang="en-US" dirty="0"/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9DDDA2-0221-4328-8E03-F9826E62E7E7}"/>
              </a:ext>
            </a:extLst>
          </p:cNvPr>
          <p:cNvSpPr txBox="1">
            <a:spLocks/>
          </p:cNvSpPr>
          <p:nvPr/>
        </p:nvSpPr>
        <p:spPr>
          <a:xfrm>
            <a:off x="7092280" y="4869160"/>
            <a:ext cx="1939255" cy="905794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[8] ACCEPTANCE CRITERIA PART A: MQXFA MAGNET, US-HiLumi-doc-1103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6B137E-0DDB-41F8-A9A7-D24B104F15B3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2271310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451867" cy="437004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electrical tests of the coil pack:</a:t>
            </a:r>
            <a:endParaRPr lang="en-US" dirty="0"/>
          </a:p>
          <a:p>
            <a:pPr lvl="1"/>
            <a:r>
              <a:rPr lang="en-US" b="1" i="1" dirty="0"/>
              <a:t>1. </a:t>
            </a:r>
            <a:r>
              <a:rPr lang="en-US" b="1" i="1" dirty="0">
                <a:solidFill>
                  <a:schemeClr val="bg2"/>
                </a:solidFill>
              </a:rPr>
              <a:t>Resistance check </a:t>
            </a:r>
            <a:r>
              <a:rPr lang="en-US" b="1" i="1" dirty="0"/>
              <a:t>with hand-held multimeter</a:t>
            </a:r>
            <a:endParaRPr lang="en-US" dirty="0"/>
          </a:p>
          <a:p>
            <a:pPr lvl="2"/>
            <a:r>
              <a:rPr lang="en-US" b="1" i="1" dirty="0"/>
              <a:t>a. Coil to structure</a:t>
            </a:r>
            <a:endParaRPr lang="en-US" dirty="0"/>
          </a:p>
          <a:p>
            <a:pPr lvl="2"/>
            <a:r>
              <a:rPr lang="en-US" b="1" i="1" dirty="0"/>
              <a:t>b. Coil to coil</a:t>
            </a:r>
            <a:endParaRPr lang="en-US" dirty="0"/>
          </a:p>
          <a:p>
            <a:pPr lvl="2"/>
            <a:r>
              <a:rPr lang="en-US" b="1" i="1" dirty="0"/>
              <a:t>c. Coil to PH</a:t>
            </a:r>
            <a:endParaRPr lang="en-US" dirty="0"/>
          </a:p>
          <a:p>
            <a:pPr lvl="1"/>
            <a:r>
              <a:rPr lang="en-US" b="1" i="1" dirty="0"/>
              <a:t>2. </a:t>
            </a:r>
            <a:r>
              <a:rPr lang="en-US" b="1" i="1" dirty="0" err="1">
                <a:solidFill>
                  <a:schemeClr val="bg2"/>
                </a:solidFill>
              </a:rPr>
              <a:t>Hipot</a:t>
            </a:r>
            <a:r>
              <a:rPr lang="en-US" b="1" i="1" dirty="0"/>
              <a:t>.</a:t>
            </a:r>
            <a:endParaRPr lang="en-US" dirty="0"/>
          </a:p>
          <a:p>
            <a:pPr lvl="2"/>
            <a:r>
              <a:rPr lang="en-US" b="1" i="1" dirty="0"/>
              <a:t>Individual coil to structure, 3680 V.</a:t>
            </a:r>
            <a:endParaRPr lang="en-US" dirty="0"/>
          </a:p>
          <a:p>
            <a:pPr lvl="1"/>
            <a:r>
              <a:rPr lang="en-US" b="1" i="1" dirty="0"/>
              <a:t>3. </a:t>
            </a:r>
            <a:r>
              <a:rPr lang="en-US" b="1" i="1" dirty="0">
                <a:solidFill>
                  <a:schemeClr val="bg2"/>
                </a:solidFill>
              </a:rPr>
              <a:t>Impulse test </a:t>
            </a:r>
            <a:r>
              <a:rPr lang="en-US" b="1" i="1" dirty="0"/>
              <a:t>up to 2500 V, Direct- and Reversed-polarity.</a:t>
            </a:r>
            <a:endParaRPr lang="en-US" dirty="0"/>
          </a:p>
          <a:p>
            <a:pPr lvl="2"/>
            <a:r>
              <a:rPr lang="en-US" b="1" i="1" dirty="0"/>
              <a:t>a. 1000 V, 1500 V, 2000 V, 2500 V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EC016-C098-4856-ABE6-DAAB52FB8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10800" r="33463" b="10800"/>
          <a:stretch/>
        </p:blipFill>
        <p:spPr>
          <a:xfrm>
            <a:off x="6063867" y="1700808"/>
            <a:ext cx="30963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79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84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C0448-8A63-4583-9656-18AD705D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AB27F-66CA-4EF0-8BC5-9069FF330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3779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List of specifications in “chronological” order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magnet</a:t>
            </a:r>
            <a:r>
              <a:rPr lang="en-US" dirty="0"/>
              <a:t> pre-load</a:t>
            </a:r>
          </a:p>
          <a:p>
            <a:r>
              <a:rPr lang="en-US" dirty="0"/>
              <a:t>Definition based on dimensional, magnetic, electrical, and strain measurements</a:t>
            </a:r>
          </a:p>
          <a:p>
            <a:pPr lvl="1"/>
            <a:r>
              <a:rPr lang="en-US" dirty="0"/>
              <a:t>Some specs defined by “</a:t>
            </a:r>
            <a:r>
              <a:rPr lang="en-US" dirty="0">
                <a:solidFill>
                  <a:schemeClr val="bg2"/>
                </a:solidFill>
              </a:rPr>
              <a:t>design and analysis</a:t>
            </a:r>
            <a:r>
              <a:rPr lang="en-US" dirty="0"/>
              <a:t>” (example: peak stress)</a:t>
            </a:r>
          </a:p>
          <a:p>
            <a:pPr lvl="1"/>
            <a:r>
              <a:rPr lang="en-US" dirty="0"/>
              <a:t>Some defined by </a:t>
            </a:r>
            <a:r>
              <a:rPr lang="en-US" dirty="0">
                <a:solidFill>
                  <a:schemeClr val="bg2"/>
                </a:solidFill>
              </a:rPr>
              <a:t>experience</a:t>
            </a:r>
            <a:r>
              <a:rPr lang="en-US" dirty="0"/>
              <a:t> from previous successful magnet (example: coil pack uniformity/squareness)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FD1FF-A903-4C6B-A480-D04A8D98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E33DC-861F-48AD-87FA-DCA47370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8C751F4-2D85-4F70-88ED-305226901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3" r="22704"/>
          <a:stretch/>
        </p:blipFill>
        <p:spPr>
          <a:xfrm>
            <a:off x="5806844" y="3306259"/>
            <a:ext cx="2747291" cy="288950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CBFE88-912D-4037-BE7D-D202ABE63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7" t="21224" r="32706" b="19151"/>
          <a:stretch/>
        </p:blipFill>
        <p:spPr>
          <a:xfrm>
            <a:off x="3779912" y="3870593"/>
            <a:ext cx="1751506" cy="1751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176C4-9D84-446E-B0B5-C5063323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2553" r="21650" b="5344"/>
          <a:stretch/>
        </p:blipFill>
        <p:spPr>
          <a:xfrm>
            <a:off x="615464" y="3305777"/>
            <a:ext cx="2889985" cy="28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7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14CC-0492-4ECD-9818-6A44D738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Assembly-loading 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3DF73-01FE-4AB4-9F21-8B906FDEE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0657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slid inside the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</a:p>
          <a:p>
            <a:r>
              <a:rPr lang="en-US" dirty="0"/>
              <a:t>Master keys and bladders inserted</a:t>
            </a:r>
          </a:p>
          <a:p>
            <a:r>
              <a:rPr lang="en-US" dirty="0"/>
              <a:t>Axial loading rig is attached to the </a:t>
            </a:r>
            <a:r>
              <a:rPr lang="en-US" dirty="0">
                <a:solidFill>
                  <a:schemeClr val="bg2"/>
                </a:solidFill>
              </a:rPr>
              <a:t>axial rods </a:t>
            </a:r>
          </a:p>
          <a:p>
            <a:r>
              <a:rPr lang="en-US" dirty="0"/>
              <a:t>Bladders inflated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the load keys shimmed</a:t>
            </a:r>
          </a:p>
          <a:p>
            <a:r>
              <a:rPr lang="en-US" dirty="0"/>
              <a:t>In parallel, the axial rods pre-tensioned.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C9351-1FC8-464F-B55B-5D111300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FFB53-6AE5-45E9-B64C-4757943C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73D5F-5E20-4D79-BFE7-227433F85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60"/>
          <a:stretch/>
        </p:blipFill>
        <p:spPr>
          <a:xfrm>
            <a:off x="179511" y="3520339"/>
            <a:ext cx="8784977" cy="26082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C6441-453C-409C-A0A0-075533C4B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20339"/>
            <a:ext cx="2160240" cy="7864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376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5F22F-E67C-474F-B1AF-8C7292D2C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gauges A16 TLS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DA964-8200-4EAC-9B7B-040EFB3C7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After the A16 loading, all electrical gauges where removed</a:t>
            </a:r>
          </a:p>
          <a:p>
            <a:endParaRPr lang="en-US" dirty="0"/>
          </a:p>
          <a:p>
            <a:r>
              <a:rPr lang="en-US" dirty="0"/>
              <a:t>For the A16 TLS, strain gauges were re-mounted in shells 2, 4 and 7 (except the sensors in the bottom location). Strain gauges where mounted in shell 1, in the four locations</a:t>
            </a:r>
          </a:p>
          <a:p>
            <a:endParaRPr lang="en-US" dirty="0"/>
          </a:p>
          <a:p>
            <a:r>
              <a:rPr lang="en-US" dirty="0"/>
              <a:t>Since the magnet was already loaded at room temperature, the new gauges only measured the delta during the TLS operation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19D11-AC6A-44F1-98CF-15EA6080A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BA685-AF1B-471F-A6B0-98F22B14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675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D4ED-F3F8-49E4-8673-41B00573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loading key shim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BDCD-5616-419A-8DDA-5DF42641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/>
              <a:t>For final loading key shim size reached during the pre-load operations, the following </a:t>
            </a:r>
            <a:r>
              <a:rPr lang="en-US" u="sng" dirty="0">
                <a:solidFill>
                  <a:schemeClr val="bg2"/>
                </a:solidFill>
              </a:rPr>
              <a:t>target </a:t>
            </a:r>
            <a:r>
              <a:rPr lang="en-US" u="sng" dirty="0"/>
              <a:t>is set:</a:t>
            </a:r>
            <a:endParaRPr lang="en-US" dirty="0"/>
          </a:p>
          <a:p>
            <a:pPr lvl="0"/>
            <a:r>
              <a:rPr lang="en-US" b="1" i="1" dirty="0"/>
              <a:t>At the end of the pre-loading operation, the sum of the loading shim size and the coil-pack radial dimension deviations in straight section, LE and RE shall be </a:t>
            </a:r>
            <a:r>
              <a:rPr lang="en-US" b="1" i="1" dirty="0">
                <a:solidFill>
                  <a:schemeClr val="bg2"/>
                </a:solidFill>
              </a:rPr>
              <a:t>within</a:t>
            </a:r>
            <a:r>
              <a:rPr lang="en-US" b="1" i="1" dirty="0"/>
              <a:t> the range achieved in magnets </a:t>
            </a:r>
            <a:r>
              <a:rPr lang="en-US" b="1" i="1" dirty="0">
                <a:solidFill>
                  <a:schemeClr val="bg2"/>
                </a:solidFill>
              </a:rPr>
              <a:t>MQXFA14b and MQXFA05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/>
              <a:t>If, with such load key shim targets, the coil stress measured in </a:t>
            </a:r>
            <a:r>
              <a:rPr lang="en-US" dirty="0">
                <a:solidFill>
                  <a:schemeClr val="bg2"/>
                </a:solidFill>
              </a:rPr>
              <a:t>2+ strain gauges </a:t>
            </a:r>
            <a:r>
              <a:rPr lang="en-US" dirty="0"/>
              <a:t>during the loading or during bladder inflation indicate that the </a:t>
            </a:r>
            <a:r>
              <a:rPr lang="en-US" dirty="0">
                <a:solidFill>
                  <a:schemeClr val="bg2"/>
                </a:solidFill>
              </a:rPr>
              <a:t>coil stress </a:t>
            </a:r>
            <a:r>
              <a:rPr lang="en-US" dirty="0"/>
              <a:t>may reach values above the coil stress spec. during subsequent loading steps or at the end of the loading, </a:t>
            </a:r>
            <a:r>
              <a:rPr lang="en-US" dirty="0">
                <a:solidFill>
                  <a:schemeClr val="bg2"/>
                </a:solidFill>
              </a:rPr>
              <a:t>priority</a:t>
            </a:r>
            <a:r>
              <a:rPr lang="en-US" dirty="0"/>
              <a:t> should be given to keeping the coil stress </a:t>
            </a:r>
            <a:r>
              <a:rPr lang="en-US" dirty="0">
                <a:solidFill>
                  <a:schemeClr val="bg2"/>
                </a:solidFill>
              </a:rPr>
              <a:t>within the specs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D77B1-54B2-4494-BDC6-50969B3A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BCB5F-EC98-49C9-8259-3D4DA3C7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525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45FA5-8824-49A9-A087-C779FFE6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A16 loading shim proposal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B4A6CF-E1BB-49AD-9358-5DF0A6D39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390" y="1412776"/>
            <a:ext cx="7762026" cy="436613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BB9863-E1E0-444C-B156-AD583713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BD620-A4A0-49EA-A091-B236BA31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530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F245-B53B-43E3-BB8A-EA2D036F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Key-shim size vs. bladder pressure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0B1C-A550-4E01-BFE0-957C1CF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D614A-37B2-4750-AE33-6F45D52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CCBCAB-B69C-43B2-8B42-11D87FDCF0B9}"/>
              </a:ext>
            </a:extLst>
          </p:cNvPr>
          <p:cNvSpPr/>
          <p:nvPr/>
        </p:nvSpPr>
        <p:spPr>
          <a:xfrm>
            <a:off x="6784920" y="1893454"/>
            <a:ext cx="431883" cy="1104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539E53-885E-4F11-8FB5-61CD7300246F}"/>
              </a:ext>
            </a:extLst>
          </p:cNvPr>
          <p:cNvSpPr/>
          <p:nvPr/>
        </p:nvSpPr>
        <p:spPr>
          <a:xfrm>
            <a:off x="107504" y="1982907"/>
            <a:ext cx="648072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82EC5-B4D1-493B-9136-57D39F93E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36" y="3070344"/>
            <a:ext cx="3903862" cy="313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09ECB-D884-4709-8101-5DBD79F6D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2" y="3131646"/>
            <a:ext cx="3967954" cy="3216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200A58-9517-4C26-A6B7-9E9042358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192" y="1902047"/>
            <a:ext cx="9144000" cy="10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44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F245-B53B-43E3-BB8A-EA2D036F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Key-shim size vs. bladder pressure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0B1C-A550-4E01-BFE0-957C1CF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D614A-37B2-4750-AE33-6F45D52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BF037D-342E-41D7-A14B-0908E0F78A80}"/>
              </a:ext>
            </a:extLst>
          </p:cNvPr>
          <p:cNvSpPr/>
          <p:nvPr/>
        </p:nvSpPr>
        <p:spPr>
          <a:xfrm>
            <a:off x="6804248" y="1352944"/>
            <a:ext cx="431883" cy="1104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5534C-D0D2-4D18-AA50-1778975B82B7}"/>
              </a:ext>
            </a:extLst>
          </p:cNvPr>
          <p:cNvSpPr/>
          <p:nvPr/>
        </p:nvSpPr>
        <p:spPr>
          <a:xfrm>
            <a:off x="107504" y="1421628"/>
            <a:ext cx="648072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A4EB0B-E993-42CB-A674-1E5C33420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1067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E8D5EA-A2AF-4BDC-92FD-598BADE30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9348"/>
            <a:ext cx="4572000" cy="3321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54714-7F14-4CA1-972F-998BC87B7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86626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28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7819-14D6-4597-BB06-BCDDB70C6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shim + coil size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3403D-9A66-4670-ADE7-E1758CD60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5B28C-0D43-453F-BFB8-6B6A4BA8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4F6BC-2F97-44B0-A4D2-3EC3A615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E1405-CCF4-4489-80C6-8FAEE9C47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780928"/>
            <a:ext cx="2743200" cy="1990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A063C-77EF-44A8-8B9E-FEC481D30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780928"/>
            <a:ext cx="2743200" cy="1990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B4B6E9-7AFE-40BD-BCF7-5E882224F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26" y="2778469"/>
            <a:ext cx="2743200" cy="1992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7D002F-91BB-45B9-9AD4-F88657DD57BC}"/>
              </a:ext>
            </a:extLst>
          </p:cNvPr>
          <p:cNvSpPr/>
          <p:nvPr/>
        </p:nvSpPr>
        <p:spPr>
          <a:xfrm>
            <a:off x="1449805" y="2701089"/>
            <a:ext cx="198522" cy="21397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9C976E-F71A-405A-853A-AFB41CB0BF57}"/>
              </a:ext>
            </a:extLst>
          </p:cNvPr>
          <p:cNvSpPr/>
          <p:nvPr/>
        </p:nvSpPr>
        <p:spPr>
          <a:xfrm>
            <a:off x="4291263" y="2685047"/>
            <a:ext cx="198522" cy="21397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BB8A65-73CE-40E6-853F-A4ADD0F20E88}"/>
              </a:ext>
            </a:extLst>
          </p:cNvPr>
          <p:cNvSpPr/>
          <p:nvPr/>
        </p:nvSpPr>
        <p:spPr>
          <a:xfrm>
            <a:off x="7401065" y="2662475"/>
            <a:ext cx="198522" cy="21397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21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600F-EB64-40A3-9B12-B1F4DA69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A27D9-FB90-4195-A114-961E512A6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/>
              <a:t>For the pre-load operation sequence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The loading operation shall follow the sequence described below: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Pre-load axial rods with average to a measured of strain </a:t>
            </a:r>
            <a:r>
              <a:rPr lang="en-US" b="1" dirty="0">
                <a:solidFill>
                  <a:schemeClr val="bg2"/>
                </a:solidFill>
              </a:rPr>
              <a:t>~50 µε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</a:t>
            </a:r>
            <a:r>
              <a:rPr lang="en-US" b="1" dirty="0">
                <a:solidFill>
                  <a:schemeClr val="bg2"/>
                </a:solidFill>
              </a:rPr>
              <a:t>50%</a:t>
            </a:r>
            <a:r>
              <a:rPr lang="en-US" b="1" dirty="0"/>
              <a:t> azimuthal pre-load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</a:t>
            </a:r>
            <a:r>
              <a:rPr lang="en-US" b="1" dirty="0">
                <a:solidFill>
                  <a:schemeClr val="bg2"/>
                </a:solidFill>
              </a:rPr>
              <a:t>50% </a:t>
            </a:r>
            <a:r>
              <a:rPr lang="en-US" b="1" dirty="0"/>
              <a:t>axial pre-load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</a:t>
            </a:r>
            <a:r>
              <a:rPr lang="en-US" b="1" dirty="0">
                <a:solidFill>
                  <a:schemeClr val="bg2"/>
                </a:solidFill>
              </a:rPr>
              <a:t>100%</a:t>
            </a:r>
            <a:r>
              <a:rPr lang="en-US" b="1" dirty="0"/>
              <a:t> azimuthal pre-load </a:t>
            </a:r>
          </a:p>
          <a:p>
            <a:pPr lvl="3"/>
            <a:r>
              <a:rPr lang="en-US" b="1" dirty="0"/>
              <a:t>This step shall include the insertion of </a:t>
            </a:r>
            <a:r>
              <a:rPr lang="en-US" b="1" dirty="0">
                <a:solidFill>
                  <a:schemeClr val="bg2"/>
                </a:solidFill>
              </a:rPr>
              <a:t>0.100 mm </a:t>
            </a:r>
            <a:r>
              <a:rPr lang="en-US" b="1" dirty="0"/>
              <a:t>thick Tapered Load Shims (TLS) in the LE if </a:t>
            </a:r>
          </a:p>
          <a:p>
            <a:pPr marL="2228850" lvl="4" indent="-400050">
              <a:buFont typeface="+mj-lt"/>
              <a:buAutoNum type="romanUcPeriod"/>
            </a:pPr>
            <a:r>
              <a:rPr lang="en-US" b="1" dirty="0"/>
              <a:t>CMM measurements of the coils size indicates that the average arc-length of the 4 coils is smaller by more than </a:t>
            </a:r>
            <a:r>
              <a:rPr lang="en-US" b="1" dirty="0">
                <a:solidFill>
                  <a:schemeClr val="bg2"/>
                </a:solidFill>
              </a:rPr>
              <a:t>0.150 mm</a:t>
            </a:r>
            <a:r>
              <a:rPr lang="en-US" b="1" dirty="0"/>
              <a:t> in the 260-300 mm location from the LE with respect to the average straight section arc- length</a:t>
            </a:r>
          </a:p>
          <a:p>
            <a:pPr marL="2228850" lvl="4" indent="-400050">
              <a:buFont typeface="+mj-lt"/>
              <a:buAutoNum type="romanUcPeriod"/>
            </a:pPr>
            <a:r>
              <a:rPr lang="en-US" b="1" dirty="0"/>
              <a:t>Mechanical analysis with TLS and measured coil dimensions indicated that the coil stress and shell stress are within the spec limits.</a:t>
            </a:r>
          </a:p>
          <a:p>
            <a:pPr marL="2228850" lvl="4" indent="-400050">
              <a:buFont typeface="+mj-lt"/>
              <a:buAutoNum type="romanUcPeriod"/>
            </a:pPr>
            <a:r>
              <a:rPr lang="en-US" b="1" dirty="0">
                <a:solidFill>
                  <a:schemeClr val="bg2"/>
                </a:solidFill>
              </a:rPr>
              <a:t>0.050 mm </a:t>
            </a:r>
            <a:r>
              <a:rPr lang="en-US" b="1" dirty="0"/>
              <a:t>thick Tapered Load Shims (TLS) may be used if </a:t>
            </a:r>
            <a:r>
              <a:rPr lang="en-US" b="1" dirty="0" err="1"/>
              <a:t>i</a:t>
            </a:r>
            <a:r>
              <a:rPr lang="en-US" b="1" dirty="0"/>
              <a:t> or ii are not met and with L2 permission.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100% axial pre-load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DE003C-1A3D-49B5-A004-871EB9DA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DB0AF-FFBA-47B6-950C-912FE0E5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279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376C-73E8-4900-B68D-8B97C7A2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E663E-98A1-4626-B7C1-658028F39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1484785"/>
            <a:ext cx="8079926" cy="2326052"/>
          </a:xfrm>
        </p:spPr>
        <p:txBody>
          <a:bodyPr>
            <a:normAutofit/>
          </a:bodyPr>
          <a:lstStyle/>
          <a:p>
            <a:r>
              <a:rPr lang="en-US" sz="1600" u="sng" dirty="0"/>
              <a:t>For the pre-load operation sequence:</a:t>
            </a:r>
            <a:endParaRPr lang="en-US" sz="1600" dirty="0"/>
          </a:p>
          <a:p>
            <a:pPr lvl="1"/>
            <a:r>
              <a:rPr lang="en-US" sz="1600" b="1" i="1" dirty="0"/>
              <a:t>The loading operation shall follow the sequence described below:</a:t>
            </a:r>
            <a:endParaRPr lang="en-US" sz="1600" dirty="0"/>
          </a:p>
          <a:p>
            <a:pPr lvl="2"/>
            <a:r>
              <a:rPr lang="en-US" sz="1600" b="1" i="1" dirty="0"/>
              <a:t>Pre-load axial rods to a measured average of ~50 µε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50% </a:t>
            </a:r>
            <a:r>
              <a:rPr lang="en-US" sz="1600" b="1" i="1" dirty="0"/>
              <a:t>azimuthal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50%</a:t>
            </a:r>
            <a:r>
              <a:rPr lang="en-US" sz="1600" b="1" i="1" dirty="0"/>
              <a:t> axial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100%</a:t>
            </a:r>
            <a:r>
              <a:rPr lang="en-US" sz="1600" b="1" i="1" dirty="0"/>
              <a:t> azimuthal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100%</a:t>
            </a:r>
            <a:r>
              <a:rPr lang="en-US" sz="1600" b="1" i="1" dirty="0"/>
              <a:t> axial pre-load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14331-1F00-4C01-B2EC-9820D73E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4FABC-6B77-44EB-A041-3ED98584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D2FE3-C2C8-4335-8569-113BFD9BC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4" y="3687862"/>
            <a:ext cx="4433021" cy="2573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09EE78-B669-4D1A-8DE2-6AA26AA9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22" y="3687862"/>
            <a:ext cx="4362517" cy="257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90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600F-EB64-40A3-9B12-B1F4DA69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A27D9-FB90-4195-A114-961E512A6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/>
              <a:t>For the pre-load operation sequence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The loading operation shall follow the sequence described below: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Pre-load axial rods with average to a measured of strain </a:t>
            </a:r>
            <a:r>
              <a:rPr lang="en-US" b="1" dirty="0">
                <a:solidFill>
                  <a:schemeClr val="bg2"/>
                </a:solidFill>
              </a:rPr>
              <a:t>~50 µε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</a:t>
            </a:r>
            <a:r>
              <a:rPr lang="en-US" b="1" dirty="0">
                <a:solidFill>
                  <a:schemeClr val="bg2"/>
                </a:solidFill>
              </a:rPr>
              <a:t>50%</a:t>
            </a:r>
            <a:r>
              <a:rPr lang="en-US" b="1" dirty="0"/>
              <a:t> azimuthal pre-load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</a:t>
            </a:r>
            <a:r>
              <a:rPr lang="en-US" b="1" dirty="0">
                <a:solidFill>
                  <a:schemeClr val="bg2"/>
                </a:solidFill>
              </a:rPr>
              <a:t>50% </a:t>
            </a:r>
            <a:r>
              <a:rPr lang="en-US" b="1" dirty="0"/>
              <a:t>axial pre-load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</a:t>
            </a:r>
            <a:r>
              <a:rPr lang="en-US" b="1" dirty="0">
                <a:solidFill>
                  <a:schemeClr val="bg2"/>
                </a:solidFill>
              </a:rPr>
              <a:t>100%</a:t>
            </a:r>
            <a:r>
              <a:rPr lang="en-US" b="1" dirty="0"/>
              <a:t> azimuthal pre-load </a:t>
            </a:r>
          </a:p>
          <a:p>
            <a:pPr lvl="3"/>
            <a:r>
              <a:rPr lang="en-US" b="1" dirty="0"/>
              <a:t>This step shall include the insertion of </a:t>
            </a:r>
            <a:r>
              <a:rPr lang="en-US" b="1" dirty="0">
                <a:solidFill>
                  <a:schemeClr val="bg2"/>
                </a:solidFill>
              </a:rPr>
              <a:t>0.100 mm </a:t>
            </a:r>
            <a:r>
              <a:rPr lang="en-US" b="1" dirty="0"/>
              <a:t>thick Tapered Load Shims (TLS) in the LE if </a:t>
            </a:r>
          </a:p>
          <a:p>
            <a:pPr marL="2228850" lvl="4" indent="-400050">
              <a:buFont typeface="+mj-lt"/>
              <a:buAutoNum type="romanUcPeriod"/>
            </a:pPr>
            <a:r>
              <a:rPr lang="en-US" b="1" dirty="0"/>
              <a:t>CMM measurements of the coils size indicates that the average arc-length of the 4 coils is smaller by more than </a:t>
            </a:r>
            <a:r>
              <a:rPr lang="en-US" b="1" dirty="0">
                <a:solidFill>
                  <a:schemeClr val="bg2"/>
                </a:solidFill>
              </a:rPr>
              <a:t>0.150 mm</a:t>
            </a:r>
            <a:r>
              <a:rPr lang="en-US" b="1" dirty="0"/>
              <a:t> in the 260-300 mm location from the LE with respect to the average straight section arc- length</a:t>
            </a:r>
          </a:p>
          <a:p>
            <a:pPr marL="2228850" lvl="4" indent="-400050">
              <a:buFont typeface="+mj-lt"/>
              <a:buAutoNum type="romanUcPeriod"/>
            </a:pPr>
            <a:r>
              <a:rPr lang="en-US" b="1" dirty="0"/>
              <a:t>Mechanical analysis with TLS and measured coil dimensions indicated that the coil stress and shell stress are within the spec limits.</a:t>
            </a:r>
          </a:p>
          <a:p>
            <a:pPr marL="2228850" lvl="4" indent="-400050">
              <a:buFont typeface="+mj-lt"/>
              <a:buAutoNum type="romanUcPeriod"/>
            </a:pPr>
            <a:r>
              <a:rPr lang="en-US" b="1" dirty="0">
                <a:solidFill>
                  <a:schemeClr val="bg2"/>
                </a:solidFill>
              </a:rPr>
              <a:t>0.050 mm </a:t>
            </a:r>
            <a:r>
              <a:rPr lang="en-US" b="1" dirty="0"/>
              <a:t>thick Tapered Load Shims (TLS) may be used if </a:t>
            </a:r>
            <a:r>
              <a:rPr lang="en-US" b="1" dirty="0" err="1"/>
              <a:t>i</a:t>
            </a:r>
            <a:r>
              <a:rPr lang="en-US" b="1" dirty="0"/>
              <a:t> or ii are not met and with L2 permission.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/>
              <a:t>Apply 100% axial pre-load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DE003C-1A3D-49B5-A004-871EB9DA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DB0AF-FFBA-47B6-950C-912FE0E5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5842E9-B8F5-434B-A160-57CF03FDB5CE}"/>
              </a:ext>
            </a:extLst>
          </p:cNvPr>
          <p:cNvSpPr/>
          <p:nvPr/>
        </p:nvSpPr>
        <p:spPr>
          <a:xfrm>
            <a:off x="1835696" y="3573016"/>
            <a:ext cx="6912768" cy="223224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91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8C13-CA28-4B6A-9E4F-572F69CF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42B54-B250-4B21-9333-C051B3E2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887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Strain gauge </a:t>
            </a:r>
            <a:r>
              <a:rPr lang="en-US" dirty="0">
                <a:solidFill>
                  <a:schemeClr val="bg2"/>
                </a:solidFill>
              </a:rPr>
              <a:t>locations</a:t>
            </a:r>
          </a:p>
          <a:p>
            <a:pPr lvl="2"/>
            <a:r>
              <a:rPr lang="en-US" dirty="0"/>
              <a:t>Shell: 3 axial location, 4 quadrants, azimuthal and axial</a:t>
            </a:r>
          </a:p>
          <a:p>
            <a:pPr lvl="3"/>
            <a:r>
              <a:rPr lang="en-US" dirty="0"/>
              <a:t>Shell 2, shell 4, shell, 7</a:t>
            </a:r>
          </a:p>
          <a:p>
            <a:pPr lvl="2"/>
            <a:r>
              <a:rPr lang="en-US" dirty="0"/>
              <a:t>Coil: 1 axial location, 4 coils (pole), azimuthal and axial</a:t>
            </a:r>
          </a:p>
          <a:p>
            <a:pPr lvl="3"/>
            <a:r>
              <a:rPr lang="en-US" dirty="0"/>
              <a:t>Center of shell 7</a:t>
            </a:r>
          </a:p>
          <a:p>
            <a:pPr lvl="2"/>
            <a:r>
              <a:rPr lang="en-US" dirty="0"/>
              <a:t>Axial rods: 1 axial location, 4 rods, axial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A034A-79E9-4E3D-81AD-2F9E3A76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A78ED-5EA9-4B33-A9FF-960A812D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92E26-9E6E-47C1-B039-FD4A271E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752274"/>
            <a:ext cx="3502218" cy="2629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B3F850-3044-4D35-A04B-C0360DC7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4" y="4760551"/>
            <a:ext cx="5590450" cy="7623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1C56B9-9629-439B-832D-86D35FE76B1E}"/>
              </a:ext>
            </a:extLst>
          </p:cNvPr>
          <p:cNvSpPr txBox="1"/>
          <p:nvPr/>
        </p:nvSpPr>
        <p:spPr>
          <a:xfrm>
            <a:off x="827584" y="4496135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B8D5E-4F29-47E3-86CF-FF6B36C84415}"/>
              </a:ext>
            </a:extLst>
          </p:cNvPr>
          <p:cNvSpPr txBox="1"/>
          <p:nvPr/>
        </p:nvSpPr>
        <p:spPr>
          <a:xfrm>
            <a:off x="2170201" y="4464079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C08A2-ABB8-41AE-848D-9315DFE7E800}"/>
              </a:ext>
            </a:extLst>
          </p:cNvPr>
          <p:cNvSpPr txBox="1"/>
          <p:nvPr/>
        </p:nvSpPr>
        <p:spPr>
          <a:xfrm>
            <a:off x="4237495" y="4397511"/>
            <a:ext cx="57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and coil gauges</a:t>
            </a:r>
          </a:p>
        </p:txBody>
      </p:sp>
    </p:spTree>
    <p:extLst>
      <p:ext uri="{BB962C8B-B14F-4D97-AF65-F5344CB8AC3E}">
        <p14:creationId xmlns:p14="http://schemas.microsoft.com/office/powerpoint/2010/main" val="1324231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DB8E6-247F-450D-9117-54BC5DB7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analysis with real coil and TLS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18DFD1-1294-4C47-9AA8-2AC0E05D2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668" y="1293362"/>
            <a:ext cx="5279772" cy="42712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A45D8-88D6-4EEB-BDD1-A5BF9C79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2D0BA-10B3-47C4-BFB6-265E9E00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757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F41B-863F-4841-BDB6-22990718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53F5-42C6-4555-945B-FE3B9307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For the pre-load targets at the end of the pre-load operations, the following specifications are set:</a:t>
            </a:r>
          </a:p>
          <a:p>
            <a:pPr lvl="1"/>
            <a:r>
              <a:rPr lang="en-US" b="1" dirty="0"/>
              <a:t>The target average measured stress on coils, shells and rods at the end of the loading (after at least 24 h) shall be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Shells 2-7 </a:t>
            </a:r>
            <a:r>
              <a:rPr lang="en-US" b="1" dirty="0"/>
              <a:t>average azimuthal stress:   </a:t>
            </a:r>
            <a:r>
              <a:rPr lang="en-US" b="1" dirty="0">
                <a:solidFill>
                  <a:schemeClr val="bg2"/>
                </a:solidFill>
              </a:rPr>
              <a:t>+58 ± 6 MPa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*Shell 1</a:t>
            </a:r>
            <a:r>
              <a:rPr lang="en-US" b="1" dirty="0"/>
              <a:t> average azimuthal stress:   </a:t>
            </a:r>
            <a:r>
              <a:rPr lang="en-US" b="1" dirty="0">
                <a:solidFill>
                  <a:schemeClr val="bg2"/>
                </a:solidFill>
              </a:rPr>
              <a:t>&lt;80 MPa </a:t>
            </a:r>
          </a:p>
          <a:p>
            <a:pPr lvl="2"/>
            <a:r>
              <a:rPr lang="en-US" b="1" dirty="0"/>
              <a:t>Coil (winding pole) average azimuthal stress:  </a:t>
            </a:r>
            <a:r>
              <a:rPr lang="en-US" b="1" dirty="0">
                <a:solidFill>
                  <a:schemeClr val="bg2"/>
                </a:solidFill>
              </a:rPr>
              <a:t>-90 ± 10 MPa</a:t>
            </a:r>
          </a:p>
          <a:p>
            <a:pPr lvl="2"/>
            <a:r>
              <a:rPr lang="en-US" b="1" dirty="0"/>
              <a:t>Rod average strain:  </a:t>
            </a:r>
            <a:r>
              <a:rPr lang="en-US" b="1" dirty="0">
                <a:solidFill>
                  <a:schemeClr val="bg2"/>
                </a:solidFill>
              </a:rPr>
              <a:t>+950 µε ± 95 µε</a:t>
            </a:r>
          </a:p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-135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dirty="0"/>
          </a:p>
          <a:p>
            <a:r>
              <a:rPr lang="en-US" i="1" dirty="0"/>
              <a:t>*For shell 1, the stress limit is determined assuming an increase of shell tension of 85 MPa during cool-down, and computing with a 3D mechanical finite element model the stress in the edge of the tack-welding groove, which shall be within the allowable limits with a load factor of at least 1.2.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6F267-8631-4710-9FA3-E17B9F83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A985D-859E-4AAC-BECD-963F1E3F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CD2A7-D4EB-4E0B-80B3-D08D57BE044E}"/>
              </a:ext>
            </a:extLst>
          </p:cNvPr>
          <p:cNvSpPr/>
          <p:nvPr/>
        </p:nvSpPr>
        <p:spPr>
          <a:xfrm>
            <a:off x="1475656" y="2276872"/>
            <a:ext cx="6912768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9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27" y="1027201"/>
            <a:ext cx="7920000" cy="1033647"/>
          </a:xfrm>
        </p:spPr>
        <p:txBody>
          <a:bodyPr>
            <a:normAutofit/>
          </a:bodyPr>
          <a:lstStyle/>
          <a:p>
            <a:r>
              <a:rPr lang="en-US" sz="1400" u="sng" dirty="0"/>
              <a:t>For the pre-load targets at the end of the pre-load:</a:t>
            </a:r>
            <a:endParaRPr lang="en-US" sz="1400" dirty="0"/>
          </a:p>
          <a:p>
            <a:pPr lvl="1"/>
            <a:r>
              <a:rPr lang="en-US" sz="1400" b="1" i="1" dirty="0"/>
              <a:t>The target average measured stress on coils, shells and rods at the end of the loading (after at least 24 h) shall be </a:t>
            </a:r>
            <a:endParaRPr lang="en-US" sz="1400" dirty="0"/>
          </a:p>
          <a:p>
            <a:pPr lvl="2"/>
            <a:r>
              <a:rPr lang="en-US" sz="1400" b="1" i="1" dirty="0"/>
              <a:t>Shell average azimuthal stress: </a:t>
            </a:r>
            <a:r>
              <a:rPr lang="en-US" sz="1400" b="1" i="1" dirty="0">
                <a:solidFill>
                  <a:schemeClr val="bg2"/>
                </a:solidFill>
              </a:rPr>
              <a:t>+58 ±6 MPa </a:t>
            </a:r>
            <a:endParaRPr lang="en-US" sz="1400" dirty="0">
              <a:solidFill>
                <a:schemeClr val="bg2"/>
              </a:solidFill>
            </a:endParaRPr>
          </a:p>
          <a:p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52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67A1C2-7C19-4556-8C86-96557CE211A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20242" y="2054810"/>
          <a:ext cx="5303521" cy="110324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52586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810187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810187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810187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810187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810187">
                  <a:extLst>
                    <a:ext uri="{9D8B030D-6E8A-4147-A177-3AD203B41FA5}">
                      <a16:colId xmlns:a16="http://schemas.microsoft.com/office/drawing/2014/main" val="2964862511"/>
                    </a:ext>
                  </a:extLst>
                </a:gridCol>
              </a:tblGrid>
              <a:tr h="28028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SC02TT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SC02RT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SC02BT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Delta TSL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11852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371DDC-5846-4B75-B670-DCD1E91ED2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20245" y="3265967"/>
          <a:ext cx="5303518" cy="10972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55608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809582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809582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809582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809582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809582">
                  <a:extLst>
                    <a:ext uri="{9D8B030D-6E8A-4147-A177-3AD203B41FA5}">
                      <a16:colId xmlns:a16="http://schemas.microsoft.com/office/drawing/2014/main" val="3399674585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SC04TT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SC04RT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SC04BT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SC04LT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Delta TSL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70369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4D51E9-EBE6-4813-8D43-44C395B8F63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20241" y="4471155"/>
          <a:ext cx="5303518" cy="109728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255608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809582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809582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809582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809582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809582">
                  <a:extLst>
                    <a:ext uri="{9D8B030D-6E8A-4147-A177-3AD203B41FA5}">
                      <a16:colId xmlns:a16="http://schemas.microsoft.com/office/drawing/2014/main" val="3966437111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SC07TT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SC07RT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SC07BT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Preload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Overnight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Delta TSL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54034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4307970-2DAC-48D2-A995-E32751B540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20242" y="5659502"/>
          <a:ext cx="5303521" cy="5486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252586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810187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810187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810187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810187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810187">
                  <a:extLst>
                    <a:ext uri="{9D8B030D-6E8A-4147-A177-3AD203B41FA5}">
                      <a16:colId xmlns:a16="http://schemas.microsoft.com/office/drawing/2014/main" val="29648625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Channel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SC01TT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SC01RT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SC01BT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SC01LT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Average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Delta TSL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83118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4317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53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6860F-E1C2-414D-8695-4318DA81A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3024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70E04-F8CA-4FD4-ABC3-6CFFECF20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4" y="3833664"/>
            <a:ext cx="91440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834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26BC3-DC06-4BE8-BF6B-2C1A538F5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47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68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55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33D88B-3659-463B-AEA2-6F155070A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58" y="1187660"/>
            <a:ext cx="4199026" cy="2520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6FDCD-45B5-45CE-B4C2-2C20B2629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89720"/>
            <a:ext cx="4195594" cy="2518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F75CA4-0617-4C51-AEF4-C12FE6BF0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203" y="3747144"/>
            <a:ext cx="4195594" cy="25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65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CDDD9-A4CD-4134-9992-2E932E4D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Shells during TSL insertion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78883-C8DE-48B9-9A62-7D372A44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DFF88-AAFE-4D3A-84ED-A786390F2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BE01D-8B05-4E5B-BCAA-0CA99093A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05" y="1268145"/>
            <a:ext cx="3606565" cy="216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8EFC24-9D6A-4B8C-AD28-C682B2B1A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408" y="1270302"/>
            <a:ext cx="3599364" cy="2155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90C5C5-ECF3-495C-8EDB-9307489E2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05" y="3886353"/>
            <a:ext cx="3606565" cy="2160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E11917-57EB-4142-9452-9631B7F1B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636" y="3890666"/>
            <a:ext cx="3599364" cy="215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37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A16</a:t>
            </a:r>
            <a:br>
              <a:rPr lang="en-US" dirty="0"/>
            </a:br>
            <a:r>
              <a:rPr lang="en-US" dirty="0"/>
              <a:t>Shell dimension and shell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57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ECA529-5932-40FA-B917-CA265615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1" y="2467876"/>
            <a:ext cx="4572000" cy="33212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72B6E-9421-45F0-89E0-74E80718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400" y="1185795"/>
            <a:ext cx="3657600" cy="265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56D90-48B6-4916-BD7D-6E2881787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670" y="3839550"/>
            <a:ext cx="3657600" cy="265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06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F41B-863F-4841-BDB6-22990718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53F5-42C6-4555-945B-FE3B9307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For the pre-load targets at the end of the pre-load operations, the following specifications are set:</a:t>
            </a:r>
          </a:p>
          <a:p>
            <a:pPr lvl="1"/>
            <a:r>
              <a:rPr lang="en-US" b="1" dirty="0"/>
              <a:t>The target average measured stress on coils, shells and rods at the end of the loading (after at least 24 h) shall be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Shells 2-7 </a:t>
            </a:r>
            <a:r>
              <a:rPr lang="en-US" b="1" dirty="0"/>
              <a:t>average azimuthal stress:   </a:t>
            </a:r>
            <a:r>
              <a:rPr lang="en-US" b="1" dirty="0">
                <a:solidFill>
                  <a:schemeClr val="bg2"/>
                </a:solidFill>
              </a:rPr>
              <a:t>+58 ± 6 MPa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*Shell 1</a:t>
            </a:r>
            <a:r>
              <a:rPr lang="en-US" b="1" dirty="0"/>
              <a:t> average azimuthal stress:   </a:t>
            </a:r>
            <a:r>
              <a:rPr lang="en-US" b="1" dirty="0">
                <a:solidFill>
                  <a:schemeClr val="bg2"/>
                </a:solidFill>
              </a:rPr>
              <a:t>&lt;80 MPa </a:t>
            </a:r>
          </a:p>
          <a:p>
            <a:pPr lvl="2"/>
            <a:r>
              <a:rPr lang="en-US" b="1" dirty="0"/>
              <a:t>Coil (winding pole) average azimuthal stress:  </a:t>
            </a:r>
            <a:r>
              <a:rPr lang="en-US" b="1" dirty="0">
                <a:solidFill>
                  <a:schemeClr val="bg2"/>
                </a:solidFill>
              </a:rPr>
              <a:t>-90 ± 10 MPa</a:t>
            </a:r>
          </a:p>
          <a:p>
            <a:pPr lvl="2"/>
            <a:r>
              <a:rPr lang="en-US" b="1" dirty="0"/>
              <a:t>Rod average strain:  </a:t>
            </a:r>
            <a:r>
              <a:rPr lang="en-US" b="1" dirty="0">
                <a:solidFill>
                  <a:schemeClr val="bg2"/>
                </a:solidFill>
              </a:rPr>
              <a:t>+950 µε ± 95 µε</a:t>
            </a:r>
          </a:p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-135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dirty="0"/>
          </a:p>
          <a:p>
            <a:r>
              <a:rPr lang="en-US" i="1" dirty="0"/>
              <a:t>*For shell 1, the stress limit is determined assuming an increase of shell tension of 85 MPa during cool-down, and computing with a 3D mechanical finite element model the stress in the edge of the tack-welding groove, which shall be within the allowable limits with a load factor of at least 1.2.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6F267-8631-4710-9FA3-E17B9F83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A985D-859E-4AAC-BECD-963F1E3F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CD2A7-D4EB-4E0B-80B3-D08D57BE044E}"/>
              </a:ext>
            </a:extLst>
          </p:cNvPr>
          <p:cNvSpPr/>
          <p:nvPr/>
        </p:nvSpPr>
        <p:spPr>
          <a:xfrm>
            <a:off x="1475656" y="2780928"/>
            <a:ext cx="6912768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330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Coil (winding pole) average azimuthal stress: </a:t>
            </a:r>
            <a:r>
              <a:rPr lang="en-US" b="1" dirty="0">
                <a:solidFill>
                  <a:schemeClr val="bg2"/>
                </a:solidFill>
              </a:rPr>
              <a:t>-90 ± 10</a:t>
            </a:r>
            <a:r>
              <a:rPr lang="en-US" b="1" i="1" dirty="0">
                <a:solidFill>
                  <a:schemeClr val="bg2"/>
                </a:solidFill>
              </a:rPr>
              <a:t> MPa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59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310076"/>
              </p:ext>
            </p:extLst>
          </p:nvPr>
        </p:nvGraphicFramePr>
        <p:xfrm>
          <a:off x="1259632" y="3184820"/>
          <a:ext cx="6981655" cy="1076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j-lt"/>
                        </a:rPr>
                        <a:t>Channel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CQ3T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CQ4T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E21F006-6617-4F00-8CDA-ABFB10605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240807"/>
              </p:ext>
            </p:extLst>
          </p:nvPr>
        </p:nvGraphicFramePr>
        <p:xfrm>
          <a:off x="334086" y="4437112"/>
          <a:ext cx="8424493" cy="14376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28002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2100471407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979487971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3509954036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3136248896"/>
                    </a:ext>
                  </a:extLst>
                </a:gridCol>
                <a:gridCol w="985213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-150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-101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-106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-149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-159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-115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358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E0D03-374A-40C4-B6DF-B4050E2D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65383-2090-40FA-BED9-B456688E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3420758"/>
          </a:xfrm>
        </p:spPr>
        <p:txBody>
          <a:bodyPr>
            <a:normAutofit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Six fiber optic gauges installed on Q1 and Q2: </a:t>
            </a:r>
          </a:p>
          <a:p>
            <a:pPr lvl="2"/>
            <a:r>
              <a:rPr lang="en-US" dirty="0"/>
              <a:t>Three azimuthal (Z-gauges)</a:t>
            </a:r>
          </a:p>
          <a:p>
            <a:pPr lvl="2"/>
            <a:r>
              <a:rPr lang="en-US" dirty="0"/>
              <a:t>Three axial gauges (T-gauges)</a:t>
            </a:r>
          </a:p>
          <a:p>
            <a:pPr lvl="1"/>
            <a:r>
              <a:rPr lang="en-US" dirty="0"/>
              <a:t>They are located at three positions along the coils: </a:t>
            </a:r>
          </a:p>
          <a:p>
            <a:pPr lvl="2"/>
            <a:r>
              <a:rPr lang="en-US" dirty="0"/>
              <a:t>700 mm </a:t>
            </a:r>
          </a:p>
          <a:p>
            <a:pPr lvl="2"/>
            <a:r>
              <a:rPr lang="en-US" dirty="0"/>
              <a:t>1900 mm </a:t>
            </a:r>
          </a:p>
          <a:p>
            <a:pPr lvl="2"/>
            <a:r>
              <a:rPr lang="en-US" dirty="0"/>
              <a:t>3800 mm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EB811-BEEF-43B8-B9A9-0DD39E7C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53674-1ABC-44DE-B960-1D7AD62E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8E1A4-9075-4D21-94D4-E96D25AD99E4}"/>
              </a:ext>
            </a:extLst>
          </p:cNvPr>
          <p:cNvSpPr/>
          <p:nvPr/>
        </p:nvSpPr>
        <p:spPr>
          <a:xfrm>
            <a:off x="863600" y="4668847"/>
            <a:ext cx="7416799" cy="776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3D687-BBE0-45F1-B26F-A4747A10407E}"/>
              </a:ext>
            </a:extLst>
          </p:cNvPr>
          <p:cNvSpPr txBox="1"/>
          <p:nvPr/>
        </p:nvSpPr>
        <p:spPr>
          <a:xfrm>
            <a:off x="17252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77AEF-C79F-42B7-AEDA-7DFADCA70E1B}"/>
              </a:ext>
            </a:extLst>
          </p:cNvPr>
          <p:cNvSpPr txBox="1"/>
          <p:nvPr/>
        </p:nvSpPr>
        <p:spPr>
          <a:xfrm>
            <a:off x="837624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7918FF-5DE1-410C-8E22-F1445AB67742}"/>
              </a:ext>
            </a:extLst>
          </p:cNvPr>
          <p:cNvSpPr/>
          <p:nvPr/>
        </p:nvSpPr>
        <p:spPr>
          <a:xfrm>
            <a:off x="13794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170956-E7C9-4617-BA89-851444AD8550}"/>
              </a:ext>
            </a:extLst>
          </p:cNvPr>
          <p:cNvSpPr/>
          <p:nvPr/>
        </p:nvSpPr>
        <p:spPr>
          <a:xfrm>
            <a:off x="39710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D937B5-BDC1-4B6C-A8C6-09BF15A9B52E}"/>
              </a:ext>
            </a:extLst>
          </p:cNvPr>
          <p:cNvSpPr/>
          <p:nvPr/>
        </p:nvSpPr>
        <p:spPr>
          <a:xfrm>
            <a:off x="6613584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9B2ABF-5297-45C1-994A-FD8EDACADAD7}"/>
              </a:ext>
            </a:extLst>
          </p:cNvPr>
          <p:cNvSpPr/>
          <p:nvPr/>
        </p:nvSpPr>
        <p:spPr>
          <a:xfrm rot="5400000">
            <a:off x="1727998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D605F5-334E-4866-9B69-533A4150E9C9}"/>
              </a:ext>
            </a:extLst>
          </p:cNvPr>
          <p:cNvSpPr/>
          <p:nvPr/>
        </p:nvSpPr>
        <p:spPr>
          <a:xfrm rot="5400000">
            <a:off x="4319274" y="4998408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E1A65-EA40-44ED-805D-2417CFCB5907}"/>
              </a:ext>
            </a:extLst>
          </p:cNvPr>
          <p:cNvSpPr/>
          <p:nvPr/>
        </p:nvSpPr>
        <p:spPr>
          <a:xfrm rot="5400000">
            <a:off x="6962156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C9C08-29EB-497B-ACF3-85145DF78D77}"/>
              </a:ext>
            </a:extLst>
          </p:cNvPr>
          <p:cNvSpPr txBox="1"/>
          <p:nvPr/>
        </p:nvSpPr>
        <p:spPr>
          <a:xfrm>
            <a:off x="1767614" y="4624359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5: 700-T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30CDD-22BD-46F9-BF10-538F51E7BB30}"/>
              </a:ext>
            </a:extLst>
          </p:cNvPr>
          <p:cNvSpPr txBox="1"/>
          <p:nvPr/>
        </p:nvSpPr>
        <p:spPr>
          <a:xfrm>
            <a:off x="4359214" y="4624359"/>
            <a:ext cx="1495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3: 1900-T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3C7AA-2B34-4EFA-9038-7E82B2B04FB6}"/>
              </a:ext>
            </a:extLst>
          </p:cNvPr>
          <p:cNvSpPr txBox="1"/>
          <p:nvPr/>
        </p:nvSpPr>
        <p:spPr>
          <a:xfrm>
            <a:off x="6900015" y="4624359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1: 3800-T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47AE8A-B00B-446E-BC30-B27AAE46CD0D}"/>
              </a:ext>
            </a:extLst>
          </p:cNvPr>
          <p:cNvSpPr txBox="1"/>
          <p:nvPr/>
        </p:nvSpPr>
        <p:spPr>
          <a:xfrm>
            <a:off x="439785" y="5103226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6: 700-Z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287D6B-F1EC-4091-96EE-80BA13247D7E}"/>
              </a:ext>
            </a:extLst>
          </p:cNvPr>
          <p:cNvSpPr txBox="1"/>
          <p:nvPr/>
        </p:nvSpPr>
        <p:spPr>
          <a:xfrm>
            <a:off x="2980585" y="5103226"/>
            <a:ext cx="1537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4: 1900-Z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A18BD-57A0-4B4B-93A8-193EEC1BFB0E}"/>
              </a:ext>
            </a:extLst>
          </p:cNvPr>
          <p:cNvSpPr txBox="1"/>
          <p:nvPr/>
        </p:nvSpPr>
        <p:spPr>
          <a:xfrm>
            <a:off x="5698708" y="5103226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2: 3800-Z</a:t>
            </a:r>
          </a:p>
        </p:txBody>
      </p:sp>
    </p:spTree>
    <p:extLst>
      <p:ext uri="{BB962C8B-B14F-4D97-AF65-F5344CB8AC3E}">
        <p14:creationId xmlns:p14="http://schemas.microsoft.com/office/powerpoint/2010/main" val="7110119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Coil (winding pole) average azimuthal stress: </a:t>
            </a:r>
            <a:r>
              <a:rPr lang="en-US" b="1" dirty="0">
                <a:solidFill>
                  <a:schemeClr val="bg2"/>
                </a:solidFill>
              </a:rPr>
              <a:t>-90 ± 10</a:t>
            </a:r>
            <a:r>
              <a:rPr lang="en-US" b="1" i="1" dirty="0">
                <a:solidFill>
                  <a:schemeClr val="bg2"/>
                </a:solidFill>
              </a:rPr>
              <a:t> MPa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60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59632" y="3184820"/>
          <a:ext cx="6981655" cy="1016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CQ3T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CQ4T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E21F006-6617-4F00-8CDA-ABFB1060593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4340577"/>
          <a:ext cx="7223762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83730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2100471407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979487971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3509954036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3136248896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Channel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CQ1-700Ts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effectLst/>
                        </a:rPr>
                        <a:t>CQ1-1900Ts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effectLst/>
                        </a:rPr>
                        <a:t>CQ1-3800Ts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CQ2-700Ts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effectLst/>
                        </a:rPr>
                        <a:t>CQ2-1900Ts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effectLst/>
                        </a:rPr>
                        <a:t>CQ2-3800Ts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Preload (end)</a:t>
                      </a:r>
                      <a:endParaRPr lang="en-US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-104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-83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Overnight (end)</a:t>
                      </a:r>
                      <a:endParaRPr lang="en-US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-108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-83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51C55C2-3D12-484F-9D89-AE38916138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5262174"/>
          <a:ext cx="7223762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83730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2100471407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979487971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3509954036"/>
                    </a:ext>
                  </a:extLst>
                </a:gridCol>
                <a:gridCol w="956672">
                  <a:extLst>
                    <a:ext uri="{9D8B030D-6E8A-4147-A177-3AD203B41FA5}">
                      <a16:colId xmlns:a16="http://schemas.microsoft.com/office/drawing/2014/main" val="3136248896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Channel</a:t>
                      </a:r>
                      <a:endParaRPr lang="en-US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CQ3-700Ts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effectLst/>
                        </a:rPr>
                        <a:t>CQ3-1900Ts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effectLst/>
                        </a:rPr>
                        <a:t>CQ3-3800Ts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CQ4-700Ts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effectLst/>
                        </a:rPr>
                        <a:t>CQ4-1900Ts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effectLst/>
                        </a:rPr>
                        <a:t>CQ4-3800Ts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Preload (end)</a:t>
                      </a:r>
                      <a:endParaRPr lang="en-US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-101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-87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Overnight (end)</a:t>
                      </a:r>
                      <a:endParaRPr lang="en-US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-100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-90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6321D36-282B-495E-9999-2F937C8D40E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67032" y="4814741"/>
          <a:ext cx="858262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858262">
                  <a:extLst>
                    <a:ext uri="{9D8B030D-6E8A-4147-A177-3AD203B41FA5}">
                      <a16:colId xmlns:a16="http://schemas.microsoft.com/office/drawing/2014/main" val="3233669532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Average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16768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709883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10757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BDE1660-3BD8-4E68-B192-4FD78B3A7144}"/>
              </a:ext>
            </a:extLst>
          </p:cNvPr>
          <p:cNvSpPr txBox="1"/>
          <p:nvPr/>
        </p:nvSpPr>
        <p:spPr>
          <a:xfrm>
            <a:off x="150624" y="1662921"/>
            <a:ext cx="1076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No electrical SG data in coils during TSL, and fibers readings were off when the magnet arrived</a:t>
            </a:r>
          </a:p>
        </p:txBody>
      </p:sp>
    </p:spTree>
    <p:extLst>
      <p:ext uri="{BB962C8B-B14F-4D97-AF65-F5344CB8AC3E}">
        <p14:creationId xmlns:p14="http://schemas.microsoft.com/office/powerpoint/2010/main" val="30271970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5"/>
            <a:ext cx="8555916" cy="1050688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Coil (winding pole) average azimuthal stress: </a:t>
            </a:r>
            <a:r>
              <a:rPr lang="en-US" b="1" dirty="0">
                <a:solidFill>
                  <a:schemeClr val="bg2"/>
                </a:solidFill>
              </a:rPr>
              <a:t>-90 ± 10</a:t>
            </a:r>
            <a:r>
              <a:rPr lang="en-US" b="1" i="1" dirty="0">
                <a:solidFill>
                  <a:schemeClr val="bg2"/>
                </a:solidFill>
              </a:rPr>
              <a:t> MPa</a:t>
            </a:r>
            <a:endParaRPr lang="en-US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4C6ED3-8135-41A6-9520-FA9E8C99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" y="1996862"/>
            <a:ext cx="4413474" cy="2104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2AD9A-8653-41AA-88B7-5BC9839BB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788" y="1996862"/>
            <a:ext cx="4572000" cy="2104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CBCC6D-1373-4C2C-8EDD-87129385A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8" y="4230204"/>
            <a:ext cx="4413474" cy="2031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513263-36EF-496C-8E8C-1B9EB9EA4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221" y="4234261"/>
            <a:ext cx="3498782" cy="203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6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/>
          <a:lstStyle/>
          <a:p>
            <a:r>
              <a:rPr lang="en-US" dirty="0"/>
              <a:t>Magnet assembly and loading 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62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52BB7-3F94-4C6E-BFC3-F8A6B3C4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3240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C98D53-A17C-4725-99A2-D1420599C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5243"/>
            <a:ext cx="9144000" cy="319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472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472"/>
            <a:ext cx="8728398" cy="720000"/>
          </a:xfrm>
        </p:spPr>
        <p:txBody>
          <a:bodyPr/>
          <a:lstStyle/>
          <a:p>
            <a:r>
              <a:rPr lang="en-US" dirty="0"/>
              <a:t>Magnet assembly and loading 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63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10FBD-DF44-4903-8EFE-C09EB6ACF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400"/>
            <a:ext cx="9144000" cy="3084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E52A59-20D8-4DB3-84E5-C8C6D26D7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308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A16</a:t>
            </a:r>
            <a:br>
              <a:rPr lang="en-US" dirty="0"/>
            </a:br>
            <a:r>
              <a:rPr lang="en-US" dirty="0"/>
              <a:t>Coil arc length and coil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FAFEA-21B9-4D02-93DE-1C04100AA813}"/>
              </a:ext>
            </a:extLst>
          </p:cNvPr>
          <p:cNvSpPr txBox="1"/>
          <p:nvPr/>
        </p:nvSpPr>
        <p:spPr>
          <a:xfrm>
            <a:off x="5860740" y="980493"/>
            <a:ext cx="1944216" cy="2308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Computed on SG loc =  -84 MPa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859C5-AD17-4B48-926C-81E54DF28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87334"/>
            <a:ext cx="4572396" cy="3316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4E6C56-A2A2-4C48-A31A-FBA7FCDD0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99321"/>
            <a:ext cx="3657600" cy="2654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29FDE-2499-4535-92D5-7CE63E9B2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756" y="3765531"/>
            <a:ext cx="3657600" cy="265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532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FD02-0844-45BF-9D2C-251F312E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A16 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673DB-6166-4F45-97B7-33D7994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791FF-CFD8-4CB6-84DC-C9C480D86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F13BB-BFB9-4B09-A422-AF3F272E8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2132856"/>
            <a:ext cx="4572000" cy="3318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9630BC-A49C-4E69-8FEC-0E856C255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26" y="2132856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342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F41B-863F-4841-BDB6-22990718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53F5-42C6-4555-945B-FE3B9307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For the pre-load targets at the end of the pre-load operations, the following specifications are set:</a:t>
            </a:r>
          </a:p>
          <a:p>
            <a:pPr lvl="1"/>
            <a:r>
              <a:rPr lang="en-US" b="1" dirty="0"/>
              <a:t>The target average measured stress on coils, shells and rods at the end of the loading (after at least 24 h) shall be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Shells 2-7 </a:t>
            </a:r>
            <a:r>
              <a:rPr lang="en-US" b="1" dirty="0"/>
              <a:t>average azimuthal stress:   </a:t>
            </a:r>
            <a:r>
              <a:rPr lang="en-US" b="1" dirty="0">
                <a:solidFill>
                  <a:schemeClr val="bg2"/>
                </a:solidFill>
              </a:rPr>
              <a:t>+58 ± 6 MPa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*Shell 1</a:t>
            </a:r>
            <a:r>
              <a:rPr lang="en-US" b="1" dirty="0"/>
              <a:t> average azimuthal stress:   </a:t>
            </a:r>
            <a:r>
              <a:rPr lang="en-US" b="1" dirty="0">
                <a:solidFill>
                  <a:schemeClr val="bg2"/>
                </a:solidFill>
              </a:rPr>
              <a:t>&lt;80 MPa </a:t>
            </a:r>
          </a:p>
          <a:p>
            <a:pPr lvl="2"/>
            <a:r>
              <a:rPr lang="en-US" b="1" dirty="0"/>
              <a:t>Coil (winding pole) average azimuthal stress:  </a:t>
            </a:r>
            <a:r>
              <a:rPr lang="en-US" b="1" dirty="0">
                <a:solidFill>
                  <a:schemeClr val="bg2"/>
                </a:solidFill>
              </a:rPr>
              <a:t>-90 ± 10 MPa</a:t>
            </a:r>
          </a:p>
          <a:p>
            <a:pPr lvl="2"/>
            <a:r>
              <a:rPr lang="en-US" b="1" dirty="0"/>
              <a:t>Rod average strain:  </a:t>
            </a:r>
            <a:r>
              <a:rPr lang="en-US" b="1" dirty="0">
                <a:solidFill>
                  <a:schemeClr val="bg2"/>
                </a:solidFill>
              </a:rPr>
              <a:t>+950 µε ± 95 µε</a:t>
            </a:r>
          </a:p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-135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dirty="0"/>
          </a:p>
          <a:p>
            <a:r>
              <a:rPr lang="en-US" i="1" dirty="0"/>
              <a:t>*For shell 1, the stress limit is determined assuming an increase of shell tension of 85 MPa during cool-down, and computing with a 3D mechanical finite element model the stress in the edge of the tack-welding groove, which shall be within the allowable limits with a load factor of at least 1.2.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6F267-8631-4710-9FA3-E17B9F83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A985D-859E-4AAC-BECD-963F1E3F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CD2A7-D4EB-4E0B-80B3-D08D57BE044E}"/>
              </a:ext>
            </a:extLst>
          </p:cNvPr>
          <p:cNvSpPr/>
          <p:nvPr/>
        </p:nvSpPr>
        <p:spPr>
          <a:xfrm>
            <a:off x="971600" y="3528664"/>
            <a:ext cx="6912768" cy="40439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520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-135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6B2A3-52E8-4B66-8E7B-1EA543B59111}"/>
              </a:ext>
            </a:extLst>
          </p:cNvPr>
          <p:cNvSpPr txBox="1"/>
          <p:nvPr/>
        </p:nvSpPr>
        <p:spPr>
          <a:xfrm>
            <a:off x="2798833" y="2539259"/>
            <a:ext cx="326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Peak stress on coils (MPa)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3ACF08-A68A-4D2C-92D9-65FC2C74BF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73413" y="3529395"/>
          <a:ext cx="2438400" cy="381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215639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9929931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6824236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385381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CQ1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CQ2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CQ3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CQ4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7933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647170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94062F8-DB9D-418C-8281-10AF733C9C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227" y="4787860"/>
          <a:ext cx="8774772" cy="381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31231">
                  <a:extLst>
                    <a:ext uri="{9D8B030D-6E8A-4147-A177-3AD203B41FA5}">
                      <a16:colId xmlns:a16="http://schemas.microsoft.com/office/drawing/2014/main" val="2453358430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1719312390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1451303367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236423332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537269868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05389827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4007419579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2906201736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402427485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696607959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625698038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1707341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CQ1-700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CQ2-700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CQ3-700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CQ4-700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CQ1-1900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CQ2-1900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CQ3-1900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CQ4-1900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CQ1-3800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CQ2-3800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CQ3-3800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CQ4-3800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64702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2654462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132D826-A1D5-4315-ACAB-B1FFC3924833}"/>
              </a:ext>
            </a:extLst>
          </p:cNvPr>
          <p:cNvSpPr txBox="1"/>
          <p:nvPr/>
        </p:nvSpPr>
        <p:spPr>
          <a:xfrm>
            <a:off x="3656509" y="310768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Electrical SGs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664339-B440-4908-AA48-8C0AE5EB8207}"/>
              </a:ext>
            </a:extLst>
          </p:cNvPr>
          <p:cNvSpPr txBox="1"/>
          <p:nvPr/>
        </p:nvSpPr>
        <p:spPr>
          <a:xfrm>
            <a:off x="3656509" y="435448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FBGs</a:t>
            </a:r>
          </a:p>
        </p:txBody>
      </p:sp>
    </p:spTree>
    <p:extLst>
      <p:ext uri="{BB962C8B-B14F-4D97-AF65-F5344CB8AC3E}">
        <p14:creationId xmlns:p14="http://schemas.microsoft.com/office/powerpoint/2010/main" val="17481491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-135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4C6ED3-8135-41A6-9520-FA9E8C99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" y="1996862"/>
            <a:ext cx="4413474" cy="2104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2AD9A-8653-41AA-88B7-5BC9839BB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788" y="1996862"/>
            <a:ext cx="4572000" cy="2104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CBCC6D-1373-4C2C-8EDD-87129385A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8" y="4230204"/>
            <a:ext cx="4413474" cy="2031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513263-36EF-496C-8E8C-1B9EB9EA4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221" y="4234261"/>
            <a:ext cx="3498782" cy="203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656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DE05-F4F6-46CC-8B78-2B39D9C6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DC9D9-FA80-4EE5-A18D-A8209548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09F9B-A9C6-4B11-8EF1-DD47F17D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69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78E1AD-1D63-45F2-9583-F307F930C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1" y="1940754"/>
            <a:ext cx="8766808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03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324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F41B-863F-4841-BDB6-22990718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53F5-42C6-4555-945B-FE3B9307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For the pre-load targets at the end of the pre-load operations, the following specifications are set:</a:t>
            </a:r>
          </a:p>
          <a:p>
            <a:pPr lvl="1"/>
            <a:r>
              <a:rPr lang="en-US" b="1" dirty="0"/>
              <a:t>The target average measured stress on coils, shells and rods at the end of the loading (after at least 24 h) shall be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Shells 2-7 </a:t>
            </a:r>
            <a:r>
              <a:rPr lang="en-US" b="1" dirty="0"/>
              <a:t>average azimuthal stress:   </a:t>
            </a:r>
            <a:r>
              <a:rPr lang="en-US" b="1" dirty="0">
                <a:solidFill>
                  <a:schemeClr val="bg2"/>
                </a:solidFill>
              </a:rPr>
              <a:t>+58 ± 6 MPa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*Shell 1</a:t>
            </a:r>
            <a:r>
              <a:rPr lang="en-US" b="1" dirty="0"/>
              <a:t> average azimuthal stress:   </a:t>
            </a:r>
            <a:r>
              <a:rPr lang="en-US" b="1" dirty="0">
                <a:solidFill>
                  <a:schemeClr val="bg2"/>
                </a:solidFill>
              </a:rPr>
              <a:t>&lt;80 MPa </a:t>
            </a:r>
          </a:p>
          <a:p>
            <a:pPr lvl="2"/>
            <a:r>
              <a:rPr lang="en-US" b="1" dirty="0"/>
              <a:t>Coil (winding pole) average azimuthal stress:  </a:t>
            </a:r>
            <a:r>
              <a:rPr lang="en-US" b="1" dirty="0">
                <a:solidFill>
                  <a:schemeClr val="bg2"/>
                </a:solidFill>
              </a:rPr>
              <a:t>-90 ± 10 MPa</a:t>
            </a:r>
          </a:p>
          <a:p>
            <a:pPr lvl="2"/>
            <a:r>
              <a:rPr lang="en-US" b="1" dirty="0"/>
              <a:t>Rod average strain:  </a:t>
            </a:r>
            <a:r>
              <a:rPr lang="en-US" b="1" dirty="0">
                <a:solidFill>
                  <a:schemeClr val="bg2"/>
                </a:solidFill>
              </a:rPr>
              <a:t>+950 µε ± 95 µε</a:t>
            </a:r>
          </a:p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-135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dirty="0"/>
          </a:p>
          <a:p>
            <a:r>
              <a:rPr lang="en-US" i="1" dirty="0"/>
              <a:t>*For shell 1, the stress limit is determined assuming an increase of shell tension of 85 MPa during cool-down, and computing with a 3D mechanical finite element model the stress in the edge of the tack-welding groove, which shall be within the allowable limits with a load factor of at least 1.2.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6F267-8631-4710-9FA3-E17B9F83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A985D-859E-4AAC-BECD-963F1E3F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70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CD2A7-D4EB-4E0B-80B3-D08D57BE044E}"/>
              </a:ext>
            </a:extLst>
          </p:cNvPr>
          <p:cNvSpPr/>
          <p:nvPr/>
        </p:nvSpPr>
        <p:spPr>
          <a:xfrm>
            <a:off x="1115616" y="2996953"/>
            <a:ext cx="6912768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871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(rods)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17746"/>
            <a:ext cx="7920000" cy="1849759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Rod average strain: </a:t>
            </a:r>
            <a:r>
              <a:rPr lang="en-US" b="1" i="1" dirty="0">
                <a:solidFill>
                  <a:schemeClr val="bg2"/>
                </a:solidFill>
              </a:rPr>
              <a:t>+950 µε ±95 µε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71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83B9AF-71F1-4B24-AD06-DD2E9765D9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31640" y="3070055"/>
          <a:ext cx="6675118" cy="822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80333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18957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18957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18957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18957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18957">
                  <a:extLst>
                    <a:ext uri="{9D8B030D-6E8A-4147-A177-3AD203B41FA5}">
                      <a16:colId xmlns:a16="http://schemas.microsoft.com/office/drawing/2014/main" val="367109579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ROD4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947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941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B2DB252-2CB8-4A8C-B27F-4CC6FD539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573" y="4095565"/>
            <a:ext cx="5087427" cy="2636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12FD70-1C12-4251-A7E9-3A125703A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04" y="4221088"/>
            <a:ext cx="3738896" cy="21640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E0FD66-ACE8-4980-8C58-51BD5723D8C1}"/>
              </a:ext>
            </a:extLst>
          </p:cNvPr>
          <p:cNvSpPr txBox="1"/>
          <p:nvPr/>
        </p:nvSpPr>
        <p:spPr>
          <a:xfrm>
            <a:off x="244661" y="485312"/>
            <a:ext cx="255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No rod data during TSL</a:t>
            </a:r>
          </a:p>
        </p:txBody>
      </p:sp>
    </p:spTree>
    <p:extLst>
      <p:ext uri="{BB962C8B-B14F-4D97-AF65-F5344CB8AC3E}">
        <p14:creationId xmlns:p14="http://schemas.microsoft.com/office/powerpoint/2010/main" val="23389081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653B-D87A-4C9F-A3C8-7ADEFCD2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21CC5-C68E-42ED-8DB2-52CADDB73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97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However, stress is measured only in </a:t>
            </a:r>
            <a:r>
              <a:rPr lang="en-US" dirty="0">
                <a:solidFill>
                  <a:schemeClr val="bg2"/>
                </a:solidFill>
              </a:rPr>
              <a:t>one location</a:t>
            </a:r>
          </a:p>
          <a:p>
            <a:r>
              <a:rPr lang="en-US" dirty="0"/>
              <a:t>To estimate the stress in the coil along the length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Sensitivity analysis: </a:t>
            </a:r>
            <a:r>
              <a:rPr lang="en-US" dirty="0"/>
              <a:t>coil and shell stress vs coil size</a:t>
            </a:r>
          </a:p>
          <a:p>
            <a:pPr lvl="2"/>
            <a:r>
              <a:rPr lang="en-US" dirty="0"/>
              <a:t>Assumption: stress given by average coil size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coils view a single cylinder (no pole key)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B7F76-92F7-4AE4-8499-DB7AA0CE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98646-D1EF-43CA-B153-97E793BD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5F01F-2E28-4DE6-8F21-943AA05A8742}"/>
              </a:ext>
            </a:extLst>
          </p:cNvPr>
          <p:cNvPicPr/>
          <p:nvPr/>
        </p:nvPicPr>
        <p:blipFill rotWithShape="1">
          <a:blip r:embed="rId2"/>
          <a:srcRect l="6008" t="32673" r="5973" b="15666"/>
          <a:stretch/>
        </p:blipFill>
        <p:spPr bwMode="auto">
          <a:xfrm>
            <a:off x="223072" y="3191182"/>
            <a:ext cx="8303405" cy="3046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FC5C43-92B7-4F3D-90AD-80D57479A85F}"/>
              </a:ext>
            </a:extLst>
          </p:cNvPr>
          <p:cNvSpPr/>
          <p:nvPr/>
        </p:nvSpPr>
        <p:spPr>
          <a:xfrm>
            <a:off x="7380312" y="3429000"/>
            <a:ext cx="288032" cy="129614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680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F41B-863F-4841-BDB6-22990718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53F5-42C6-4555-945B-FE3B9307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For the pre-load targets at the end of the pre-load operations, the following specifications are set:</a:t>
            </a:r>
          </a:p>
          <a:p>
            <a:pPr lvl="1"/>
            <a:r>
              <a:rPr lang="en-US" b="1" dirty="0"/>
              <a:t>The target average measured stress on coils, shells and rods at the end of the loading (after at least 24 h) shall be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Shells 2-7 </a:t>
            </a:r>
            <a:r>
              <a:rPr lang="en-US" b="1" dirty="0"/>
              <a:t>average azimuthal stress:   </a:t>
            </a:r>
            <a:r>
              <a:rPr lang="en-US" b="1" dirty="0">
                <a:solidFill>
                  <a:schemeClr val="bg2"/>
                </a:solidFill>
              </a:rPr>
              <a:t>+58 ± 6 MPa 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*Shell 1</a:t>
            </a:r>
            <a:r>
              <a:rPr lang="en-US" b="1" dirty="0"/>
              <a:t> average azimuthal stress:   </a:t>
            </a:r>
            <a:r>
              <a:rPr lang="en-US" b="1" dirty="0">
                <a:solidFill>
                  <a:schemeClr val="bg2"/>
                </a:solidFill>
              </a:rPr>
              <a:t>&lt;80 MPa </a:t>
            </a:r>
          </a:p>
          <a:p>
            <a:pPr lvl="2"/>
            <a:r>
              <a:rPr lang="en-US" b="1" dirty="0"/>
              <a:t>Coil (winding pole) average azimuthal stress:  </a:t>
            </a:r>
            <a:r>
              <a:rPr lang="en-US" b="1" dirty="0">
                <a:solidFill>
                  <a:schemeClr val="bg2"/>
                </a:solidFill>
              </a:rPr>
              <a:t>-90 ± 10 MPa</a:t>
            </a:r>
          </a:p>
          <a:p>
            <a:pPr lvl="2"/>
            <a:r>
              <a:rPr lang="en-US" b="1" dirty="0"/>
              <a:t>Rod average strain:  </a:t>
            </a:r>
            <a:r>
              <a:rPr lang="en-US" b="1" dirty="0">
                <a:solidFill>
                  <a:schemeClr val="bg2"/>
                </a:solidFill>
              </a:rPr>
              <a:t>+950 µε ± 95 µε</a:t>
            </a:r>
          </a:p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-135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dirty="0"/>
          </a:p>
          <a:p>
            <a:r>
              <a:rPr lang="en-US" i="1" dirty="0"/>
              <a:t>*For shell 1, the stress limit is determined assuming an increase of shell tension of 85 MPa during cool-down, and computing with a 3D mechanical finite element model the stress in the edge of the tack-welding groove, which shall be within the allowable limits with a load factor of at least 1.2.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6F267-8631-4710-9FA3-E17B9F83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A985D-859E-4AAC-BECD-963F1E3F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5CD2A7-D4EB-4E0B-80B3-D08D57BE044E}"/>
              </a:ext>
            </a:extLst>
          </p:cNvPr>
          <p:cNvSpPr/>
          <p:nvPr/>
        </p:nvSpPr>
        <p:spPr>
          <a:xfrm>
            <a:off x="1115616" y="2492896"/>
            <a:ext cx="6912768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463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664FA-92CB-480E-A097-8DB31D8E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8703-D38B-48CE-A457-24695EAD9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03A19-2A7E-4CDC-8F90-F78AACA7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9FDAD-2956-4AC1-B130-BCEE6353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74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6689EB-627D-4656-95FF-243F10D5B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" y="2238174"/>
            <a:ext cx="4572000" cy="3322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C301DB-CEDA-4900-A690-6271A7B15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238174"/>
            <a:ext cx="4572000" cy="33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494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119B-0EB2-4A39-970C-6CBFA725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stress during pre-load from OD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387CF-4F53-4344-B34D-DF7CB3D9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153C0-B274-4FB9-852F-E679FAC3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6" name="AutoShape 2" descr="image.png">
            <a:extLst>
              <a:ext uri="{FF2B5EF4-FFF2-40B4-BE49-F238E27FC236}">
                <a16:creationId xmlns:a16="http://schemas.microsoft.com/office/drawing/2014/main" id="{07F9E70E-987D-4923-A4CC-EC4121F604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" name="AutoShape 4" descr="image.png">
            <a:extLst>
              <a:ext uri="{FF2B5EF4-FFF2-40B4-BE49-F238E27FC236}">
                <a16:creationId xmlns:a16="http://schemas.microsoft.com/office/drawing/2014/main" id="{11B442E5-4DF7-4FB4-ACD1-08931850FC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48F112A-BAC3-438A-BEC2-8A5DA9725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497" y="1219200"/>
            <a:ext cx="6753006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188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B6C9-13C3-4891-B7BC-A9AB231C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strain after 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ED57C-F134-4B2E-BC8C-F35A33385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Offset: 100 </a:t>
            </a:r>
            <a:r>
              <a:rPr lang="en-US" dirty="0" err="1"/>
              <a:t>ustrain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534C3-E294-4597-937B-00F19C52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2186C-820C-4C54-8E75-E3DCE1C4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76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D89A01-93DA-45E9-B0A1-F4F49B3E9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236" y="2515220"/>
            <a:ext cx="4572000" cy="33212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811999-6E15-49E7-9E71-514A914F3029}"/>
              </a:ext>
            </a:extLst>
          </p:cNvPr>
          <p:cNvSpPr/>
          <p:nvPr/>
        </p:nvSpPr>
        <p:spPr>
          <a:xfrm>
            <a:off x="5940152" y="2590220"/>
            <a:ext cx="200236" cy="30485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201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688FD-1993-4E1F-8BA8-041007AC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stress from OD measurements + offset </a:t>
            </a:r>
            <a:br>
              <a:rPr lang="en-US" dirty="0"/>
            </a:br>
            <a:r>
              <a:rPr lang="en-US" dirty="0"/>
              <a:t>100 µ</a:t>
            </a:r>
            <a:r>
              <a:rPr lang="en-US" dirty="0">
                <a:sym typeface="Symbol" panose="05050102010706020507" pitchFamily="18" charset="2"/>
              </a:rPr>
              <a:t></a:t>
            </a:r>
            <a:r>
              <a:rPr lang="en-US" dirty="0"/>
              <a:t> for A16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12F4D-8C38-42CB-8820-EB43BFE9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AE91F-4470-4358-A644-71CBA858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8BCD6-9F57-486F-8884-91B598307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D46EAE-9DF0-4948-B171-47F0C56FC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102" y="1727952"/>
            <a:ext cx="4114800" cy="3402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7C4524-394A-4BD2-9FEA-2C3F44DCF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" y="1767913"/>
            <a:ext cx="4572000" cy="33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546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225F0-AE76-4905-9BDE-BD8770E7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azimuthal stress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BFE217-A8B4-4C1E-931F-29DF0727E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497" y="1219200"/>
            <a:ext cx="6753006" cy="490696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76427-35AD-4C6E-836B-950DB374E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27C49-8729-4C93-BE28-2F660181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8153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2AD2-767A-4E07-B984-914E4E27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4DA5D-9A88-4101-A5F6-4DA0344C8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2761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+0.100 mm of coil </a:t>
            </a:r>
            <a:r>
              <a:rPr lang="en-US" dirty="0">
                <a:solidFill>
                  <a:schemeClr val="bg2"/>
                </a:solidFill>
              </a:rPr>
              <a:t>outer radius increase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-20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+12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 +0.100 mm of total coil </a:t>
            </a:r>
            <a:r>
              <a:rPr lang="en-US" dirty="0">
                <a:solidFill>
                  <a:schemeClr val="bg2"/>
                </a:solidFill>
              </a:rPr>
              <a:t>arc-length increase </a:t>
            </a:r>
            <a:r>
              <a:rPr lang="en-US" dirty="0"/>
              <a:t>(0.050 per mid-plane)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-13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+8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FE values confirmed in short models, like MQXFS4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6D89E-02C4-486F-977C-8765DC86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27C0A-5F93-486B-97CF-04ADA6BE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6E9AE-DD00-4658-BBE9-4F520EACA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3" t="47608" r="11750" b="27162"/>
          <a:stretch/>
        </p:blipFill>
        <p:spPr bwMode="auto">
          <a:xfrm>
            <a:off x="205335" y="4322138"/>
            <a:ext cx="864781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E0B254-10B4-446B-B2DE-7591695CA0B0}"/>
              </a:ext>
            </a:extLst>
          </p:cNvPr>
          <p:cNvSpPr txBox="1"/>
          <p:nvPr/>
        </p:nvSpPr>
        <p:spPr>
          <a:xfrm>
            <a:off x="7624379" y="4046876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</p:spTree>
    <p:extLst>
      <p:ext uri="{BB962C8B-B14F-4D97-AF65-F5344CB8AC3E}">
        <p14:creationId xmlns:p14="http://schemas.microsoft.com/office/powerpoint/2010/main" val="1657483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Half-length </a:t>
            </a:r>
            <a:r>
              <a:rPr lang="en-US" dirty="0">
                <a:solidFill>
                  <a:schemeClr val="bg2"/>
                </a:solidFill>
              </a:rPr>
              <a:t>module</a:t>
            </a:r>
            <a:r>
              <a:rPr lang="en-US" dirty="0"/>
              <a:t> assembled vertically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Yoke stacks </a:t>
            </a:r>
            <a:r>
              <a:rPr lang="en-US" dirty="0"/>
              <a:t>insertion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Bladder operation </a:t>
            </a:r>
          </a:p>
          <a:p>
            <a:pPr lvl="2"/>
            <a:r>
              <a:rPr lang="en-US" dirty="0"/>
              <a:t>Insertion of yoke key with 0.100 mm interference</a:t>
            </a:r>
          </a:p>
          <a:p>
            <a:pPr lvl="2"/>
            <a:r>
              <a:rPr lang="en-US" dirty="0"/>
              <a:t>yokes locked and shell pretensioned</a:t>
            </a:r>
          </a:p>
          <a:p>
            <a:endParaRPr lang="en-US" dirty="0"/>
          </a:p>
          <a:p>
            <a:r>
              <a:rPr lang="en-US" dirty="0"/>
              <a:t>Shell strain measured during/after bladder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Check proper reading from strain gauges and size of shells and yokes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69705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8539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maximum coil size (arc length) variation along the coil length:</a:t>
            </a:r>
            <a:endParaRPr lang="en-US" dirty="0"/>
          </a:p>
          <a:p>
            <a:pPr lvl="1"/>
            <a:r>
              <a:rPr lang="en-US" b="1" i="1" dirty="0"/>
              <a:t>Average coil size (arc length) after shimming shall range within </a:t>
            </a:r>
            <a:r>
              <a:rPr lang="en-US" b="1" i="1" dirty="0">
                <a:solidFill>
                  <a:schemeClr val="bg2"/>
                </a:solidFill>
              </a:rPr>
              <a:t>±100 µm </a:t>
            </a:r>
            <a:r>
              <a:rPr lang="en-US" b="1" i="1" dirty="0"/>
              <a:t>with respect to average coil size measured in strain gauge location.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80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0A2AC1-E946-4548-AD51-F8B2E2A94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27061"/>
            <a:ext cx="4572396" cy="3316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2DABC4-40BD-428A-8AFD-ACD4F8A2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888" y="2991246"/>
            <a:ext cx="4494623" cy="326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689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653B-D87A-4C9F-A3C8-7ADEFCD2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21CC5-C68E-42ED-8DB2-52CADDB73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97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However, stress is measured only in </a:t>
            </a:r>
            <a:r>
              <a:rPr lang="en-US" dirty="0">
                <a:solidFill>
                  <a:schemeClr val="bg2"/>
                </a:solidFill>
              </a:rPr>
              <a:t>one location</a:t>
            </a:r>
          </a:p>
          <a:p>
            <a:r>
              <a:rPr lang="en-US" dirty="0"/>
              <a:t>To estimate the stress in the coil along the length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Sensitivity analysis: </a:t>
            </a:r>
            <a:r>
              <a:rPr lang="en-US" dirty="0"/>
              <a:t>coil and shell stress vs coil size</a:t>
            </a:r>
          </a:p>
          <a:p>
            <a:pPr lvl="2"/>
            <a:r>
              <a:rPr lang="en-US" dirty="0"/>
              <a:t>Assumption: stress given by average coil size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coils view a single cylinder (no pole key)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B7F76-92F7-4AE4-8499-DB7AA0CE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98646-D1EF-43CA-B153-97E793BD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5F01F-2E28-4DE6-8F21-943AA05A8742}"/>
              </a:ext>
            </a:extLst>
          </p:cNvPr>
          <p:cNvPicPr/>
          <p:nvPr/>
        </p:nvPicPr>
        <p:blipFill rotWithShape="1">
          <a:blip r:embed="rId2"/>
          <a:srcRect l="6008" t="32673" r="5973" b="15666"/>
          <a:stretch/>
        </p:blipFill>
        <p:spPr bwMode="auto">
          <a:xfrm>
            <a:off x="223072" y="3191182"/>
            <a:ext cx="8303405" cy="3046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FC5C43-92B7-4F3D-90AD-80D57479A85F}"/>
              </a:ext>
            </a:extLst>
          </p:cNvPr>
          <p:cNvSpPr/>
          <p:nvPr/>
        </p:nvSpPr>
        <p:spPr>
          <a:xfrm>
            <a:off x="7380312" y="3429000"/>
            <a:ext cx="288032" cy="129614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87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2AD2-767A-4E07-B984-914E4E27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4DA5D-9A88-4101-A5F6-4DA0344C8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2761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+0.100 mm of coil </a:t>
            </a:r>
            <a:r>
              <a:rPr lang="en-US" dirty="0">
                <a:solidFill>
                  <a:schemeClr val="bg2"/>
                </a:solidFill>
              </a:rPr>
              <a:t>outer radius increase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-20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+12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 +0.100 mm of total coil </a:t>
            </a:r>
            <a:r>
              <a:rPr lang="en-US" dirty="0">
                <a:solidFill>
                  <a:schemeClr val="bg2"/>
                </a:solidFill>
              </a:rPr>
              <a:t>arc-length increase </a:t>
            </a:r>
            <a:r>
              <a:rPr lang="en-US" dirty="0"/>
              <a:t>(0.050 per mid-plane)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-13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+8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FE values confirmed in short models, like MQXFS4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6D89E-02C4-486F-977C-8765DC86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27C0A-5F93-486B-97CF-04ADA6BE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6E9AE-DD00-4658-BBE9-4F520EACA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3" t="47608" r="11750" b="27162"/>
          <a:stretch/>
        </p:blipFill>
        <p:spPr bwMode="auto">
          <a:xfrm>
            <a:off x="205335" y="4322138"/>
            <a:ext cx="864781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E0B254-10B4-446B-B2DE-7591695CA0B0}"/>
              </a:ext>
            </a:extLst>
          </p:cNvPr>
          <p:cNvSpPr txBox="1"/>
          <p:nvPr/>
        </p:nvSpPr>
        <p:spPr>
          <a:xfrm>
            <a:off x="7624379" y="4046876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</p:spTree>
    <p:extLst>
      <p:ext uri="{BB962C8B-B14F-4D97-AF65-F5344CB8AC3E}">
        <p14:creationId xmlns:p14="http://schemas.microsoft.com/office/powerpoint/2010/main" val="37879167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2659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3BB2-8214-4437-9269-B30AD729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Coil aperture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805E-5A6E-49C9-922B-A8B66B2AD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Requirement R-T-01</a:t>
            </a:r>
          </a:p>
          <a:p>
            <a:pPr lvl="1"/>
            <a:r>
              <a:rPr lang="en-US" b="1" i="1" dirty="0"/>
              <a:t>The minimum free coil aperture at room temperature after coil bumpers installation, magnet assembly and preload shall be </a:t>
            </a:r>
            <a:r>
              <a:rPr lang="en-US" b="1" i="1" dirty="0">
                <a:solidFill>
                  <a:schemeClr val="bg2"/>
                </a:solidFill>
              </a:rPr>
              <a:t>146.7 mm</a:t>
            </a:r>
            <a:r>
              <a:rPr lang="en-US" b="1" i="1" dirty="0"/>
              <a:t>. This guarantees an annulus free for </a:t>
            </a:r>
            <a:r>
              <a:rPr lang="en-US" b="1" i="1" dirty="0" err="1"/>
              <a:t>HeII</a:t>
            </a:r>
            <a:r>
              <a:rPr lang="en-US" b="1" i="1" dirty="0"/>
              <a:t> of minimum thickness 1.2 mm, average thickness larger or equal to 1.5 mm</a:t>
            </a:r>
          </a:p>
          <a:p>
            <a:pPr lvl="2"/>
            <a:r>
              <a:rPr lang="en-US" b="1" i="1" dirty="0"/>
              <a:t>Note</a:t>
            </a:r>
            <a:r>
              <a:rPr lang="en-US" i="1" dirty="0"/>
              <a:t>: Due the presence of strain gauges and the wires the last Pion location cannot be confirmed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13CCE-EA20-4AAB-B89E-0E43607B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B68C-7A78-4A2A-8CE8-D43B9F2E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BC3A5-37C8-4E98-91D7-4707F50B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861048"/>
            <a:ext cx="76126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027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E885-BCC0-494B-8370-9ED00F10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410DD-E1BF-42C8-B80B-7594EB496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1155463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Requirement R-T-02 </a:t>
            </a:r>
          </a:p>
          <a:p>
            <a:pPr lvl="1"/>
            <a:r>
              <a:rPr lang="en-US" b="1" i="1" dirty="0"/>
              <a:t>The MQXFA nominal outer diameter without preload is 614 mm. The MQXFA outer diameter best-fit after assembly and preload shall not exceed </a:t>
            </a:r>
            <a:r>
              <a:rPr lang="en-US" b="1" i="1" dirty="0">
                <a:solidFill>
                  <a:schemeClr val="bg2"/>
                </a:solidFill>
              </a:rPr>
              <a:t>615 mm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EC38F-9E87-4D62-B078-F1F3CFC5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70D54-08B8-4971-8A96-79DA95C8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85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3706F4-8DD3-40F7-BC0E-22676A02C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492896"/>
            <a:ext cx="4572000" cy="33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937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magnet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(both sides, left and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9CB142-F85F-4FB5-BEFF-EEC4F56C0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2553" r="20076" b="3948"/>
          <a:stretch/>
        </p:blipFill>
        <p:spPr>
          <a:xfrm>
            <a:off x="4817406" y="1069694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83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magnet,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both sides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87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357987-CF47-4708-9323-4735AB64F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780928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06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F552-16AF-407B-B9CA-4EF06281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Cooling channels/passages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D9614-F99D-4E6C-932F-DDBA713E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BD362-FDB4-4B54-A87A-036905AB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88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8E9DE5-9E9E-482B-868B-B41D90EA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13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Requirement R-T-06 and R-T-08</a:t>
            </a:r>
          </a:p>
          <a:p>
            <a:pPr lvl="1"/>
            <a:r>
              <a:rPr lang="en-US" dirty="0"/>
              <a:t>The minimum diameter of the MQXFA yoke cooling channels that will provide an adequate gap around the heat exchanger tubes is 77 mm</a:t>
            </a:r>
          </a:p>
          <a:p>
            <a:pPr lvl="1"/>
            <a:r>
              <a:rPr lang="en-US" dirty="0"/>
              <a:t>The MQXFA shall have provisions for the following cooling passages: </a:t>
            </a:r>
          </a:p>
          <a:p>
            <a:pPr lvl="2"/>
            <a:r>
              <a:rPr lang="en-US" dirty="0"/>
              <a:t>(1) Free passage through the coil pole and subsequent G-11 alignment key equivalent of 8 mm diameter holes repeated every 50 mm; </a:t>
            </a:r>
          </a:p>
          <a:p>
            <a:pPr lvl="2"/>
            <a:r>
              <a:rPr lang="en-US" dirty="0"/>
              <a:t>(2) free helium paths interconnecting the four yoke cooling channels holes; and </a:t>
            </a:r>
          </a:p>
          <a:p>
            <a:pPr lvl="2"/>
            <a:r>
              <a:rPr lang="en-US" dirty="0"/>
              <a:t>(3) a free cross-sectional area of at least 150 cm2</a:t>
            </a:r>
          </a:p>
          <a:p>
            <a:endParaRPr lang="en-US" dirty="0"/>
          </a:p>
        </p:txBody>
      </p:sp>
      <p:pic>
        <p:nvPicPr>
          <p:cNvPr id="11" name="image61.png">
            <a:extLst>
              <a:ext uri="{FF2B5EF4-FFF2-40B4-BE49-F238E27FC236}">
                <a16:creationId xmlns:a16="http://schemas.microsoft.com/office/drawing/2014/main" id="{E9437BC6-4F78-4347-9023-143817E0313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4453597"/>
            <a:ext cx="2802890" cy="1783715"/>
          </a:xfrm>
          <a:prstGeom prst="rect">
            <a:avLst/>
          </a:prstGeom>
          <a:ln/>
        </p:spPr>
      </p:pic>
      <p:pic>
        <p:nvPicPr>
          <p:cNvPr id="12" name="image60.png">
            <a:extLst>
              <a:ext uri="{FF2B5EF4-FFF2-40B4-BE49-F238E27FC236}">
                <a16:creationId xmlns:a16="http://schemas.microsoft.com/office/drawing/2014/main" id="{075E0541-0F8C-426C-8929-1EFD5A29B4F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699792" y="4552528"/>
            <a:ext cx="4138930" cy="1828800"/>
          </a:xfrm>
          <a:prstGeom prst="rect">
            <a:avLst/>
          </a:prstGeom>
          <a:ln/>
        </p:spPr>
      </p:pic>
      <p:pic>
        <p:nvPicPr>
          <p:cNvPr id="13" name="image71.png">
            <a:extLst>
              <a:ext uri="{FF2B5EF4-FFF2-40B4-BE49-F238E27FC236}">
                <a16:creationId xmlns:a16="http://schemas.microsoft.com/office/drawing/2014/main" id="{40C74000-49F3-45A8-A8FD-C9E4C77F92F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817701" y="4237574"/>
            <a:ext cx="2106752" cy="1547917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2DD7-E175-4AAC-BFE7-EE16AA656E42}"/>
              </a:ext>
            </a:extLst>
          </p:cNvPr>
          <p:cNvSpPr txBox="1"/>
          <p:nvPr/>
        </p:nvSpPr>
        <p:spPr>
          <a:xfrm>
            <a:off x="755576" y="4008950"/>
            <a:ext cx="676875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FNAL’s HX bore gauge in Q1 and Q2 cooling </a:t>
            </a:r>
            <a:r>
              <a:rPr lang="en-US">
                <a:solidFill>
                  <a:schemeClr val="bg2"/>
                </a:solidFill>
              </a:rPr>
              <a:t>holes were </a:t>
            </a:r>
            <a:r>
              <a:rPr lang="en-US" dirty="0">
                <a:solidFill>
                  <a:schemeClr val="bg2"/>
                </a:solidFill>
              </a:rPr>
              <a:t>used</a:t>
            </a:r>
          </a:p>
        </p:txBody>
      </p:sp>
    </p:spTree>
    <p:extLst>
      <p:ext uri="{BB962C8B-B14F-4D97-AF65-F5344CB8AC3E}">
        <p14:creationId xmlns:p14="http://schemas.microsoft.com/office/powerpoint/2010/main" val="16794241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8AD2-ADB0-4B90-97FC-527FFB69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Splices and coil/heaters </a:t>
            </a:r>
            <a:r>
              <a:rPr lang="en-US" dirty="0" err="1"/>
              <a:t>hipot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38201-3714-4F8E-9453-12C3C352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84B6B-0C35-41E7-A3E1-1F9CE169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89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BFF1D5-EED0-4B32-9D07-64CF449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Requirement R-T-14 and R-T-15</a:t>
            </a:r>
          </a:p>
          <a:p>
            <a:pPr lvl="1"/>
            <a:r>
              <a:rPr lang="en-US" dirty="0"/>
              <a:t>Splices are to be soldered with CERN approved materials.</a:t>
            </a:r>
          </a:p>
          <a:p>
            <a:pPr lvl="1"/>
            <a:r>
              <a:rPr lang="en-US" dirty="0"/>
              <a:t>Voltage Taps: the MQXFA magnet shall be delivered with three redundant (3x2) quench detection voltage taps located on each magnet lead and at the electrical midpoint of the magnet circuit; and two (2) voltage taps for each internal MQXFA Nb3Sn-NbTi splice. Each voltage tap used for critical quench detection shall have a redundant voltage tap</a:t>
            </a:r>
          </a:p>
          <a:p>
            <a:r>
              <a:rPr lang="en-US" dirty="0"/>
              <a:t>Requirement R-T-16</a:t>
            </a:r>
          </a:p>
          <a:p>
            <a:pPr lvl="1"/>
            <a:r>
              <a:rPr lang="en-US" dirty="0"/>
              <a:t>The MQXFA magnet coils and quench protection heaters shall pass the hi-pot test specified in Table 3 before cold test.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403FB-5EAC-4CE2-9FA9-94B4E8AF92A3}"/>
              </a:ext>
            </a:extLst>
          </p:cNvPr>
          <p:cNvPicPr/>
          <p:nvPr/>
        </p:nvPicPr>
        <p:blipFill rotWithShape="1">
          <a:blip r:embed="rId2"/>
          <a:srcRect l="23608" t="28066" r="21952" b="30173"/>
          <a:stretch/>
        </p:blipFill>
        <p:spPr bwMode="auto">
          <a:xfrm>
            <a:off x="1835696" y="3757592"/>
            <a:ext cx="5472608" cy="2623736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718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AC88DB-0298-4AF2-9A1B-66F997215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236" y="2515220"/>
            <a:ext cx="4572000" cy="3321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208472" cy="1489719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azimuthal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azimuthal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+50/+250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A06FCC-44F2-47B9-B49D-2D7E1CED5685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AB46D4-742A-4ABD-BAEF-5CFAA6B0F1D5}"/>
              </a:ext>
            </a:extLst>
          </p:cNvPr>
          <p:cNvSpPr/>
          <p:nvPr/>
        </p:nvSpPr>
        <p:spPr>
          <a:xfrm>
            <a:off x="5940152" y="2590220"/>
            <a:ext cx="200236" cy="30485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074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79DA-B5D5-4C2C-8B57-ABE2E673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Radiation resistance and interface specs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69F6F-B0E4-4F1C-9186-803172A9F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F0131-587F-4AA6-AC20-AEACB246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90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F852F2-AD55-40EB-B553-EC9373C90213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3073896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Requirement R-T-20</a:t>
            </a:r>
          </a:p>
          <a:p>
            <a:pPr lvl="1"/>
            <a:r>
              <a:rPr lang="en-US"/>
              <a:t>All MQXFA components must withstand a radiation dose of 35 MGy, or shall be approved by CERN for use in a specific location as shown in MQXFA Materials List [EDMS 1786261].</a:t>
            </a:r>
          </a:p>
          <a:p>
            <a:pPr lvl="1"/>
            <a:r>
              <a:rPr lang="en-US"/>
              <a:t>The MQXFA magnets shall meet the interface specifications with the following systems: (1) other LMQXFA Cold Mass components; (2) the CERN supplied power system; (3) the CERN supplied quench protection system, and (4) the CERN supplied instrumentation system. These interfaces are specified in Interface Control Document [25].</a:t>
            </a:r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518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372" y="2996952"/>
            <a:ext cx="5987256" cy="3219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91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4A9045-6B5A-4D28-AFD5-14A832352B96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705744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MQXFA-R-O-02</a:t>
            </a:r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3910E7-1301-4137-BBF3-630F9CE0FA4A}"/>
              </a:ext>
            </a:extLst>
          </p:cNvPr>
          <p:cNvSpPr txBox="1">
            <a:spLocks/>
          </p:cNvSpPr>
          <p:nvPr/>
        </p:nvSpPr>
        <p:spPr>
          <a:xfrm>
            <a:off x="7668344" y="2924944"/>
            <a:ext cx="1638904" cy="9057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[8] ACCEPTANCE CRITERIA PART A: MQXFA MAGNET, </a:t>
            </a:r>
            <a:br>
              <a:rPr lang="en-US" sz="1200" dirty="0"/>
            </a:br>
            <a:r>
              <a:rPr lang="en-US" sz="1200" dirty="0"/>
              <a:t>US-HiLumi-doc-1103</a:t>
            </a:r>
          </a:p>
        </p:txBody>
      </p:sp>
    </p:spTree>
    <p:extLst>
      <p:ext uri="{BB962C8B-B14F-4D97-AF65-F5344CB8AC3E}">
        <p14:creationId xmlns:p14="http://schemas.microsoft.com/office/powerpoint/2010/main" val="14500063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6B2E-A63D-4F1B-BF4A-9FF1F61F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 coil pack vs after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3CD3E-ABE1-405F-B427-F12D23272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44F25-613B-49C4-BC39-79A5E594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92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854" y="1423242"/>
            <a:ext cx="6334293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40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363" y="2864719"/>
            <a:ext cx="4343125" cy="2843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5" y="2864719"/>
            <a:ext cx="4343125" cy="2843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93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5859A8-B79C-42E8-9112-2C7E73D99B42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positions of the local magnetic center </a:t>
            </a:r>
            <a:r>
              <a:rPr lang="en-US" dirty="0"/>
              <a:t>and magnetic field angle are measured along the magnet axis with values obtained by averaging sections ≤ 500 mm. In each section, the local magnetic center is to be within </a:t>
            </a:r>
            <a:r>
              <a:rPr lang="en-US" dirty="0">
                <a:solidFill>
                  <a:schemeClr val="bg2"/>
                </a:solidFill>
              </a:rPr>
              <a:t>±0.5 mm </a:t>
            </a:r>
            <a:r>
              <a:rPr lang="en-US" dirty="0"/>
              <a:t>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31445-5A84-4C6A-BB70-9974BFA5BE84}"/>
              </a:ext>
            </a:extLst>
          </p:cNvPr>
          <p:cNvSpPr/>
          <p:nvPr/>
        </p:nvSpPr>
        <p:spPr>
          <a:xfrm>
            <a:off x="4573876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vertical direction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63781-8C2D-4B69-AE54-84EE4AF94D4A}"/>
              </a:ext>
            </a:extLst>
          </p:cNvPr>
          <p:cNvSpPr/>
          <p:nvPr/>
        </p:nvSpPr>
        <p:spPr>
          <a:xfrm>
            <a:off x="179512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horizontal direction </a:t>
            </a:r>
          </a:p>
        </p:txBody>
      </p:sp>
    </p:spTree>
    <p:extLst>
      <p:ext uri="{BB962C8B-B14F-4D97-AF65-F5344CB8AC3E}">
        <p14:creationId xmlns:p14="http://schemas.microsoft.com/office/powerpoint/2010/main" val="3113824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224" y="2849845"/>
            <a:ext cx="4971552" cy="3255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76A0B-5936-4621-B955-0A1BC09B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D8AC5-D71D-41A5-BC0B-A479CED3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77C4-62D5-44E2-81FA-7A6E0BA2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94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1E773A-50E9-4A39-9959-F45669C459D9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positions of the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magnetic center and </a:t>
            </a:r>
            <a:r>
              <a:rPr lang="en-US" dirty="0">
                <a:solidFill>
                  <a:schemeClr val="bg2"/>
                </a:solidFill>
              </a:rPr>
              <a:t>magnetic field angle </a:t>
            </a:r>
            <a:r>
              <a:rPr lang="en-US" dirty="0"/>
              <a:t>are measured along the magnet axis with values obtained by averaging sections ≤ 500 mm. In each section, the local magnetic center is to be within ±0.5 mm 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051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86" y="2823203"/>
            <a:ext cx="5998428" cy="2999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For the main field transfer function, the following specifications are set: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de-DE" b="1" i="1" dirty="0">
                <a:solidFill>
                  <a:schemeClr val="bg2"/>
                </a:solidFill>
              </a:rPr>
              <a:t>+8.810 T/(m kA) and +8.910 T/(m kA). </a:t>
            </a:r>
            <a:r>
              <a:rPr lang="en-US" b="1" i="1" dirty="0">
                <a:solidFill>
                  <a:schemeClr val="bg2"/>
                </a:solidFill>
              </a:rPr>
              <a:t>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95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39284161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E3CE-B825-4083-81E7-8572351E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Magnet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DB5F0-2471-4AAA-BF24-636DFEA28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For the total length, the following specifications are set</a:t>
            </a:r>
            <a:r>
              <a:rPr lang="en-US" dirty="0"/>
              <a:t>:</a:t>
            </a:r>
          </a:p>
          <a:p>
            <a:pPr lvl="1"/>
            <a:r>
              <a:rPr lang="en-US" b="1" i="1" dirty="0"/>
              <a:t>The total magnet length after loading at room temperature shall be </a:t>
            </a:r>
            <a:r>
              <a:rPr lang="en-US" b="1" i="1" dirty="0">
                <a:solidFill>
                  <a:schemeClr val="bg2"/>
                </a:solidFill>
              </a:rPr>
              <a:t>4906.7 ±3.5 mm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17B92-7071-464D-AAD9-F514E3D7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02074-5981-4C91-921D-B52FC245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44F23-9D09-4323-A575-AF296ADB2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080"/>
            <a:ext cx="9028691" cy="170997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D69537-A879-4625-8A87-738315717A26}"/>
              </a:ext>
            </a:extLst>
          </p:cNvPr>
          <p:cNvSpPr txBox="1">
            <a:spLocks/>
          </p:cNvSpPr>
          <p:nvPr/>
        </p:nvSpPr>
        <p:spPr>
          <a:xfrm>
            <a:off x="1763688" y="3515570"/>
            <a:ext cx="5544616" cy="5671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Measurement: 4909.6 mm</a:t>
            </a:r>
          </a:p>
        </p:txBody>
      </p:sp>
    </p:spTree>
    <p:extLst>
      <p:ext uri="{BB962C8B-B14F-4D97-AF65-F5344CB8AC3E}">
        <p14:creationId xmlns:p14="http://schemas.microsoft.com/office/powerpoint/2010/main" val="36680187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E61D-0D5D-4D29-BBAD-54021B9B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DBF9-1EBB-4D6D-A97A-234995456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1687A-819A-4419-8723-6B414FD0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B5463-CCDC-493C-9BF0-83E99BBE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463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D514-5C8F-4584-A67F-608A39DF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23E7B1-A524-4E07-BBBD-9BFD34839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1770247"/>
            <a:ext cx="7918450" cy="380486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72529-7F2C-414F-B051-057AFBE0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8D046-EAC1-4A52-89D5-2CDF39C1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6615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2167" y="2788089"/>
            <a:ext cx="7517881" cy="1432999"/>
          </a:xfrm>
        </p:spPr>
        <p:txBody>
          <a:bodyPr/>
          <a:lstStyle/>
          <a:p>
            <a:r>
              <a:rPr lang="en-GB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MQXFA12b – End Shell Qualification</a:t>
            </a:r>
            <a:endParaRPr lang="en-GB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8955" y="4221087"/>
            <a:ext cx="7028007" cy="108148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G. Vallone, G. Ambrosio, D. Cheng, P. </a:t>
            </a:r>
            <a:r>
              <a:rPr lang="en-GB" dirty="0" err="1"/>
              <a:t>Ferracin</a:t>
            </a:r>
            <a:r>
              <a:rPr lang="en-GB" dirty="0"/>
              <a:t>, L. Garcia Fajardo, J. Herrera</a:t>
            </a:r>
          </a:p>
          <a:p>
            <a:r>
              <a:rPr lang="en-US" i="1" dirty="0"/>
              <a:t>July 31, 2024</a:t>
            </a:r>
          </a:p>
          <a:p>
            <a:r>
              <a:rPr lang="en-US" i="1" dirty="0"/>
              <a:t>For discussion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534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215587</TotalTime>
  <Words>6658</Words>
  <Application>Microsoft Office PowerPoint</Application>
  <PresentationFormat>On-screen Show (4:3)</PresentationFormat>
  <Paragraphs>1038</Paragraphs>
  <Slides>114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3" baseType="lpstr">
      <vt:lpstr>Aptos</vt:lpstr>
      <vt:lpstr>Arial</vt:lpstr>
      <vt:lpstr>Calibri</vt:lpstr>
      <vt:lpstr>Cambria Math</vt:lpstr>
      <vt:lpstr>Century Gothic</vt:lpstr>
      <vt:lpstr>Comic Sans MS</vt:lpstr>
      <vt:lpstr>Symbol</vt:lpstr>
      <vt:lpstr>Wingdings</vt:lpstr>
      <vt:lpstr>Thème Office</vt:lpstr>
      <vt:lpstr>MQXFA16 with TLS magnet specifications </vt:lpstr>
      <vt:lpstr>Outline</vt:lpstr>
      <vt:lpstr>Introduction</vt:lpstr>
      <vt:lpstr>Introduction</vt:lpstr>
      <vt:lpstr>Introduction</vt:lpstr>
      <vt:lpstr>Introduction</vt:lpstr>
      <vt:lpstr>Outline</vt:lpstr>
      <vt:lpstr>Shell-yoke sub-assembly</vt:lpstr>
      <vt:lpstr>Shell-yoke sub-assembly Specification</vt:lpstr>
      <vt:lpstr>Shell-yoke sub-assembly Specification</vt:lpstr>
      <vt:lpstr>Shell inner radius dimensions and sensitivity analysis</vt:lpstr>
      <vt:lpstr>Shell-yoke sub-assembly</vt:lpstr>
      <vt:lpstr>Shell-yoke sub-assembly Specification</vt:lpstr>
      <vt:lpstr>Shell-yoke sub-assembly Specification</vt:lpstr>
      <vt:lpstr>Shell-yoke sub-assembly</vt:lpstr>
      <vt:lpstr>Shell-yoke sub-assembly</vt:lpstr>
      <vt:lpstr>Shell-yoke sub-assembly Specification</vt:lpstr>
      <vt:lpstr>Outline</vt:lpstr>
      <vt:lpstr>Coil-pack sub-assembly</vt:lpstr>
      <vt:lpstr>Coil-pack sub-assembly Coil OR and radial shims</vt:lpstr>
      <vt:lpstr>Coil-pack sub-assembly “LQ effect”</vt:lpstr>
      <vt:lpstr>Coil-pack sub-assembly Specification</vt:lpstr>
      <vt:lpstr>Coil-pack sub-assembly Specification</vt:lpstr>
      <vt:lpstr>Coil-pack sub-assembly Specification</vt:lpstr>
      <vt:lpstr>A16 shimmed arch length (including ends)</vt:lpstr>
      <vt:lpstr>Coil-pack sub-assembly Coil pack dimensional measurements</vt:lpstr>
      <vt:lpstr>Coil-pack sub-assembly Specification</vt:lpstr>
      <vt:lpstr>Coil-pack sub-assembly Specification</vt:lpstr>
      <vt:lpstr>Coil-pack sub-assembly Specification</vt:lpstr>
      <vt:lpstr>Coil-pack sub-assembly Specification</vt:lpstr>
      <vt:lpstr>Coil-pack vertical and horizontal dimension</vt:lpstr>
      <vt:lpstr>Coil-pack vertical and horizontal squareness</vt:lpstr>
      <vt:lpstr>Coil-pack sub-assembly Pole key gap</vt:lpstr>
      <vt:lpstr>Coil-pack sub-assembly Specification</vt:lpstr>
      <vt:lpstr>Coil-pack sub-assembly Pole key gap</vt:lpstr>
      <vt:lpstr>Coil-pack sub-assembly Specification</vt:lpstr>
      <vt:lpstr>Coil-pack sub-assembly Target</vt:lpstr>
      <vt:lpstr>Coil-pack sub-assembly Specification</vt:lpstr>
      <vt:lpstr>Outline</vt:lpstr>
      <vt:lpstr>Magnet assembly and loading Assembly-loading sequence</vt:lpstr>
      <vt:lpstr>Strain gauges A16 TLS</vt:lpstr>
      <vt:lpstr>Target loading key shim</vt:lpstr>
      <vt:lpstr>A16 loading shim proposal</vt:lpstr>
      <vt:lpstr>Key-shim size vs. bladder pressure</vt:lpstr>
      <vt:lpstr>Key-shim size vs. bladder pressure</vt:lpstr>
      <vt:lpstr>Interference shim + coil size </vt:lpstr>
      <vt:lpstr>Magnet assembly and loading Specifications</vt:lpstr>
      <vt:lpstr>Magnet assembly and loading Specifications</vt:lpstr>
      <vt:lpstr>Magnet assembly and loading Specifications</vt:lpstr>
      <vt:lpstr>FE analysis with real coil and TLS</vt:lpstr>
      <vt:lpstr>Magnet assembly and loading Specifications</vt:lpstr>
      <vt:lpstr>Magnet assembly and loading Specifications (shells)</vt:lpstr>
      <vt:lpstr>Magnet assembly and loading Specifications (shells)</vt:lpstr>
      <vt:lpstr>Magnet assembly and loading Specifications (shells)</vt:lpstr>
      <vt:lpstr>Magnet assembly and loading Specifications (shells)</vt:lpstr>
      <vt:lpstr>Shells during TSL insertion</vt:lpstr>
      <vt:lpstr>A16 Shell dimension and shell stress measurements</vt:lpstr>
      <vt:lpstr>Magnet assembly and loading Specifications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A16 Coil arc length and coil stress measurements</vt:lpstr>
      <vt:lpstr>A16 transfer function</vt:lpstr>
      <vt:lpstr>Magnet assembly and loading Specifications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</vt:lpstr>
      <vt:lpstr>Magnet assembly and loading Specifications (rods)</vt:lpstr>
      <vt:lpstr>Magnet assembly and loading Sensitivity analysis</vt:lpstr>
      <vt:lpstr>Magnet assembly and loading Specifications</vt:lpstr>
      <vt:lpstr>OD Measurements</vt:lpstr>
      <vt:lpstr>Delta stress during pre-load from OD measurements</vt:lpstr>
      <vt:lpstr>Shell strain after shell-yoke sub-assembly</vt:lpstr>
      <vt:lpstr>Final stress from OD measurements + offset  100 µ for A16</vt:lpstr>
      <vt:lpstr>Average azimuthal stress </vt:lpstr>
      <vt:lpstr>Magnet assembly and loading Sensitivity analysis</vt:lpstr>
      <vt:lpstr>Magnet assembly and loading Specifications</vt:lpstr>
      <vt:lpstr>Magnet assembly and loading Sensitivity analysis</vt:lpstr>
      <vt:lpstr>Magnet assembly and loading Sensitivity analysis</vt:lpstr>
      <vt:lpstr>Outline</vt:lpstr>
      <vt:lpstr>Assembled magnet specifications Coil aperture</vt:lpstr>
      <vt:lpstr>Assembled magnet specifications OD</vt:lpstr>
      <vt:lpstr>Assembled magnet specifications Straightness</vt:lpstr>
      <vt:lpstr>Assembled magnet specifications Straightness</vt:lpstr>
      <vt:lpstr>Assembled magnet specifications Cooling channels/passages</vt:lpstr>
      <vt:lpstr>Assembled magnet specifications Splices and coil/heaters hipot</vt:lpstr>
      <vt:lpstr>Assembled magnet specifications Radiation resistance and interface specs</vt:lpstr>
      <vt:lpstr>Assembled magnet specifications Field quality</vt:lpstr>
      <vt:lpstr>Assembled magnet specifications Field quality coil pack vs after loading</vt:lpstr>
      <vt:lpstr>Assembled magnet specifications Field quality</vt:lpstr>
      <vt:lpstr>Assembled magnet specifications Field quality</vt:lpstr>
      <vt:lpstr>Assembled magnet specifications Field quality</vt:lpstr>
      <vt:lpstr>Assembled magnet specifications Magnet length</vt:lpstr>
      <vt:lpstr>Appendix</vt:lpstr>
      <vt:lpstr>PowerPoint Presentation</vt:lpstr>
      <vt:lpstr>MQXFA12b – End Shell Qualification</vt:lpstr>
      <vt:lpstr>Introduction</vt:lpstr>
      <vt:lpstr>MQXFA12b – Loading</vt:lpstr>
      <vt:lpstr>Shell Stress - Cool-Down, Measured</vt:lpstr>
      <vt:lpstr>Shell Stress - Cool-Down, Delta</vt:lpstr>
      <vt:lpstr>Shell Stress - End</vt:lpstr>
      <vt:lpstr>Required Stress</vt:lpstr>
      <vt:lpstr>Shell Stress – Limiting Locations</vt:lpstr>
      <vt:lpstr>Crack Size for Grade IV Analysis</vt:lpstr>
      <vt:lpstr>Fracture Limits</vt:lpstr>
      <vt:lpstr>Crack Analysis – Interaction Integral Method</vt:lpstr>
      <vt:lpstr>FEA – a/c Dependence</vt:lpstr>
      <vt:lpstr>Angle Dependence – Edge Crack</vt:lpstr>
      <vt:lpstr>Load Factor Analysis</vt:lpstr>
      <vt:lpstr>Dye Penetrant Inspection</vt:lpstr>
      <vt:lpstr>Conclusion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Paolo Ferracin</cp:lastModifiedBy>
  <cp:revision>2479</cp:revision>
  <dcterms:created xsi:type="dcterms:W3CDTF">2016-03-23T12:58:39Z</dcterms:created>
  <dcterms:modified xsi:type="dcterms:W3CDTF">2024-10-17T23:46:57Z</dcterms:modified>
</cp:coreProperties>
</file>