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11"/>
  </p:notesMasterIdLst>
  <p:handoutMasterIdLst>
    <p:handoutMasterId r:id="rId12"/>
  </p:handoutMasterIdLst>
  <p:sldIdLst>
    <p:sldId id="363" r:id="rId6"/>
    <p:sldId id="6153" r:id="rId7"/>
    <p:sldId id="6151" r:id="rId8"/>
    <p:sldId id="6152" r:id="rId9"/>
    <p:sldId id="390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404040"/>
    <a:srgbClr val="50504E"/>
    <a:srgbClr val="152F4E"/>
    <a:srgbClr val="505050"/>
    <a:srgbClr val="004C97"/>
    <a:srgbClr val="003087"/>
    <a:srgbClr val="4E4E4E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1" autoAdjust="0"/>
    <p:restoredTop sz="91429"/>
  </p:normalViewPr>
  <p:slideViewPr>
    <p:cSldViewPr snapToGrid="0">
      <p:cViewPr varScale="1">
        <p:scale>
          <a:sx n="181" d="100"/>
          <a:sy n="181" d="100"/>
        </p:scale>
        <p:origin x="752" y="17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6486" y="10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41" y="-7435"/>
            <a:ext cx="9142314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24215" y="4385153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35617" y="4152730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ED6427-AEA1-494A-A413-798516C884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41" y="187384"/>
            <a:ext cx="8944622" cy="2300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E7D79E-1A31-87A1-F48C-B6857F85E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1" r="4769" b="4072"/>
          <a:stretch/>
        </p:blipFill>
        <p:spPr>
          <a:xfrm>
            <a:off x="1686" y="659051"/>
            <a:ext cx="9142314" cy="2778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2624D1-A75E-D7BE-E2C7-CBBB0685BE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9475" y="4488426"/>
            <a:ext cx="585894" cy="398255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A18CE9B-25EE-EB81-674C-E6B3963C06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1549" y="3626118"/>
            <a:ext cx="543580" cy="543580"/>
          </a:xfrm>
          <a:prstGeom prst="rect">
            <a:avLst/>
          </a:prstGeom>
        </p:spPr>
      </p:pic>
      <p:pic>
        <p:nvPicPr>
          <p:cNvPr id="28" name="Picture Placeholder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DABBE9-C336-400B-F230-73572ABBF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/>
          </a:blip>
          <a:srcRect l="1011" r="6466"/>
          <a:stretch/>
        </p:blipFill>
        <p:spPr>
          <a:xfrm>
            <a:off x="5624215" y="4519596"/>
            <a:ext cx="1103304" cy="417353"/>
          </a:xfrm>
          <a:prstGeom prst="rect">
            <a:avLst/>
          </a:prstGeom>
        </p:spPr>
      </p:pic>
      <p:pic>
        <p:nvPicPr>
          <p:cNvPr id="29" name="Picture 28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6616A011-60F9-D7E9-CC77-3E86B9F91B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9681" y="4576251"/>
            <a:ext cx="1246399" cy="320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FB5F25-FF2E-E14E-E33F-CDF88EA741A2}"/>
              </a:ext>
            </a:extLst>
          </p:cNvPr>
          <p:cNvSpPr txBox="1"/>
          <p:nvPr userDrawn="1"/>
        </p:nvSpPr>
        <p:spPr>
          <a:xfrm>
            <a:off x="667895" y="4076666"/>
            <a:ext cx="4843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Chris </a:t>
            </a:r>
            <a:r>
              <a:rPr lang="en-US" sz="160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Roehrig</a:t>
            </a:r>
            <a:endParaRPr lang="en-US" sz="16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US" sz="16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Operations Meeting</a:t>
            </a:r>
          </a:p>
          <a:p>
            <a:pPr lvl="0"/>
            <a:r>
              <a:rPr lang="en-US" sz="16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18-October-2024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A590B-9468-E34D-F6C2-C17767CB6038}"/>
              </a:ext>
            </a:extLst>
          </p:cNvPr>
          <p:cNvSpPr txBox="1"/>
          <p:nvPr userDrawn="1"/>
        </p:nvSpPr>
        <p:spPr>
          <a:xfrm>
            <a:off x="639419" y="3626118"/>
            <a:ext cx="813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ACORN Status Update</a:t>
            </a:r>
          </a:p>
        </p:txBody>
      </p:sp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0994-60A6-7940-8D0E-E79E9A39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79" y="352512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F92A5-1DA0-6DC3-30F1-CA71A13FF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51E9E-FB80-416A-7744-50D32D6C1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10/16/2024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441A5-7005-FB92-46E8-8F4A92913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|    C. Roehrig    |    ACORN-doc-2582   | PMG Meeting - October 2024</a:t>
            </a:r>
            <a:endParaRPr lang="en-US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8F42F0-46EF-83BB-C1C1-F639F4608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45EDBA-592F-E446-6BC9-DAA3182D3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10/16/2024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5BCBD86-683A-E6AD-2C1B-4E0E45E59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|    C. Roehrig    |    ACORN-doc-2582   | PMG Meeting - October 2024</a:t>
            </a:r>
            <a:endParaRPr lang="en-US" b="1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29042A8-8D50-62E6-72B0-01663BF27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6F0905-FFCE-7412-AC63-FD752D5998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10/16/2024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CB0129-884D-850F-7486-38786569C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|    C. Roehrig    |    ACORN-doc-2582   | PMG Meeting - October 2024</a:t>
            </a: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9C95DB-A55C-DEAF-0574-9D2E32883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DDB5BC-5EAD-22B5-1DBA-848C41F1DAE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10/16/2024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44CA72-F2D7-629B-6084-53C05E2D5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|    C. Roehrig    |    ACORN-doc-2582   | PMG Meeting - October 2024</a:t>
            </a: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80EB23-465C-E911-677B-0E25F2625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EA6D48-3CE6-3D63-B799-ACFC51D63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10/16/2024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F1EE7F-ED4A-116D-7124-FAE064227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|    C. Roehrig    |    ACORN-doc-2582   | PMG Meeting - October 2024</a:t>
            </a:r>
            <a:endParaRPr lang="en-US" b="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8BF6AC-EC47-310A-75A6-D77CEAF8F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E993344-6F33-73A5-48DA-29C1359F4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10/16/2024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373DB1-1087-FF78-24A6-8FD5C5B28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|    C. Roehrig    |    ACORN-doc-2582   | PMG Meeting - October 2024</a:t>
            </a:r>
            <a:endParaRPr lang="en-US" b="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272CFF-9DE4-AB57-EAD1-9BD87E8E1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728663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0"/>
            <a:ext cx="752004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10/16/2024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9069" y="4878160"/>
            <a:ext cx="6203651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|    C. Roehrig    |    ACORN-doc-2582   | PMG Meeting - October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0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4800" y="4736360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7031B58-F418-4C96-9DB9-BE843613469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55770" y="4837891"/>
            <a:ext cx="227210" cy="227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712C5-E367-412A-A372-E9F541ED9BCC}"/>
              </a:ext>
            </a:extLst>
          </p:cNvPr>
          <p:cNvSpPr txBox="1"/>
          <p:nvPr userDrawn="1"/>
        </p:nvSpPr>
        <p:spPr>
          <a:xfrm>
            <a:off x="8181786" y="4783071"/>
            <a:ext cx="84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  <a:latin typeface="+mn-lt"/>
              </a:rPr>
              <a:t>ACORN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7B3506-0F3E-235F-78B6-C2C4508DF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3855" y="4852389"/>
            <a:ext cx="977306" cy="1913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10/16/2024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9E41E-47A4-293C-090E-6822CD49B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0917" y="4852399"/>
            <a:ext cx="6294806" cy="17978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|    C. Roehrig    |    ACORN-doc-2582   | PMG Meeting - October 2024</a:t>
            </a:r>
            <a:endParaRPr lang="en-US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AA6148-6FAA-A982-C456-40CEF304F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571" y="4852405"/>
            <a:ext cx="287834" cy="17979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88BEEB-F455-04E7-CCC6-66249C465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31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9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98E50-EAE1-04D9-39D3-8C3B66E65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3D4DFF-7363-26FD-B99B-34A402EB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28663"/>
            <a:ext cx="8672513" cy="973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current bias supplies are based on thyristor technology.</a:t>
            </a:r>
          </a:p>
          <a:p>
            <a:r>
              <a:rPr lang="en-US" dirty="0" err="1">
                <a:solidFill>
                  <a:srgbClr val="000000"/>
                </a:solidFill>
              </a:rPr>
              <a:t>Switchmode</a:t>
            </a:r>
            <a:r>
              <a:rPr lang="en-US" dirty="0">
                <a:solidFill>
                  <a:srgbClr val="000000"/>
                </a:solidFill>
              </a:rPr>
              <a:t> supplies offer improvements in efficiency at a lower cost.</a:t>
            </a:r>
          </a:p>
          <a:p>
            <a:r>
              <a:rPr lang="en-US" dirty="0" err="1">
                <a:solidFill>
                  <a:srgbClr val="000000"/>
                </a:solidFill>
              </a:rPr>
              <a:t>Switchmode</a:t>
            </a:r>
            <a:r>
              <a:rPr lang="en-US" dirty="0">
                <a:solidFill>
                  <a:srgbClr val="000000"/>
                </a:solidFill>
              </a:rPr>
              <a:t> supplies are typically unipolar.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2E0B8F-3BF7-8B06-A803-8E033FA8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Bias power supply prototyping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2FC36-5255-49C9-31B7-01E42A2E87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10/16/2024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F3499-E6D8-9AAB-D94A-48C55524B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  C. Roehrig    |    ACORN-doc-2582   | PMG Meeting - October 2024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03D22-0FEE-E1EC-235E-4AD2D8280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 descr="A diagram of a circuit&#10;&#10;Description automatically generated">
            <a:extLst>
              <a:ext uri="{FF2B5EF4-FFF2-40B4-BE49-F238E27FC236}">
                <a16:creationId xmlns:a16="http://schemas.microsoft.com/office/drawing/2014/main" id="{466806F1-9D5D-749B-C046-7E70A2611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39" y="1702419"/>
            <a:ext cx="6750578" cy="3003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FC808-7081-18C8-0606-3D194FC3DAF7}"/>
              </a:ext>
            </a:extLst>
          </p:cNvPr>
          <p:cNvSpPr txBox="1"/>
          <p:nvPr/>
        </p:nvSpPr>
        <p:spPr>
          <a:xfrm>
            <a:off x="134851" y="1702419"/>
            <a:ext cx="2080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>The addition of a 2-Quadrant H-Bridge power stage allows the voltage to be inverted.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7FF1B5-6ECD-2EA3-2743-B2739E3E83A1}"/>
              </a:ext>
            </a:extLst>
          </p:cNvPr>
          <p:cNvCxnSpPr>
            <a:cxnSpLocks/>
          </p:cNvCxnSpPr>
          <p:nvPr/>
        </p:nvCxnSpPr>
        <p:spPr>
          <a:xfrm>
            <a:off x="1801640" y="2860895"/>
            <a:ext cx="2544023" cy="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1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DECC7-D8D8-66DD-0A93-DAD163D3C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FD243B-08E7-9DC3-B508-D24228DED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728663"/>
            <a:ext cx="3293198" cy="16523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Test stand at ORNL.</a:t>
            </a:r>
          </a:p>
          <a:p>
            <a:r>
              <a:rPr lang="en-US" dirty="0">
                <a:solidFill>
                  <a:srgbClr val="000000"/>
                </a:solidFill>
              </a:rPr>
              <a:t>Made from spare parts for ORNL power supplies.</a:t>
            </a:r>
          </a:p>
          <a:p>
            <a:r>
              <a:rPr lang="en-US" dirty="0">
                <a:solidFill>
                  <a:srgbClr val="000000"/>
                </a:solidFill>
              </a:rPr>
              <a:t>Current is limited to 500 A (need 2500 A).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893916-4860-E029-65B2-FC05BB5F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Bias power supply prototyping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8710B-4EE6-8F2B-F496-0932F187EF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10/16/2024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17545-C64F-7EA5-B737-9FDBFF443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  C. Roehrig    |    ACORN-doc-2582   | PMG Meeting - October 2024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EBDA1-88D9-6D7E-3F6B-A29018557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29091-44CE-2810-F7D3-78053F03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59909" y="606583"/>
            <a:ext cx="5433038" cy="4099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BC129-1EDD-676A-68A9-3815F2E546FB}"/>
              </a:ext>
            </a:extLst>
          </p:cNvPr>
          <p:cNvSpPr txBox="1"/>
          <p:nvPr/>
        </p:nvSpPr>
        <p:spPr>
          <a:xfrm>
            <a:off x="3906570" y="756956"/>
            <a:ext cx="133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H-Bridge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29B3EA-A1CA-F2AE-D9F0-AE5F819700E2}"/>
              </a:ext>
            </a:extLst>
          </p:cNvPr>
          <p:cNvSpPr txBox="1"/>
          <p:nvPr/>
        </p:nvSpPr>
        <p:spPr>
          <a:xfrm>
            <a:off x="8022375" y="2571750"/>
            <a:ext cx="89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DCCT</a:t>
            </a:r>
          </a:p>
        </p:txBody>
      </p:sp>
    </p:spTree>
    <p:extLst>
      <p:ext uri="{BB962C8B-B14F-4D97-AF65-F5344CB8AC3E}">
        <p14:creationId xmlns:p14="http://schemas.microsoft.com/office/powerpoint/2010/main" val="373167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2F707-679B-B0CD-E6F4-27542E016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50E54-22DC-444C-6C6A-8CF41BC09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49" y="587298"/>
            <a:ext cx="2983937" cy="412050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Waveform shows a ramp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37 </a:t>
            </a:r>
            <a:r>
              <a:rPr lang="en-US" dirty="0" err="1">
                <a:solidFill>
                  <a:srgbClr val="000000"/>
                </a:solidFill>
              </a:rPr>
              <a:t>ms</a:t>
            </a:r>
            <a:r>
              <a:rPr lang="en-US" dirty="0">
                <a:solidFill>
                  <a:srgbClr val="000000"/>
                </a:solidFill>
              </a:rPr>
              <a:t> total time</a:t>
            </a:r>
          </a:p>
          <a:p>
            <a:r>
              <a:rPr lang="en-US" dirty="0">
                <a:solidFill>
                  <a:srgbClr val="000000"/>
                </a:solidFill>
              </a:rPr>
              <a:t>Demonstrates that an H-bridge can be used with a </a:t>
            </a:r>
            <a:r>
              <a:rPr lang="en-US" dirty="0" err="1">
                <a:solidFill>
                  <a:srgbClr val="000000"/>
                </a:solidFill>
              </a:rPr>
              <a:t>switchmode</a:t>
            </a:r>
            <a:r>
              <a:rPr lang="en-US" dirty="0">
                <a:solidFill>
                  <a:srgbClr val="000000"/>
                </a:solidFill>
              </a:rPr>
              <a:t> supply to drive a ramp down.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Next steps: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Continue developing the prototype to ensure it meets all required operating parameters (ripple, regulation, ramp rate, repetition rate, etc.). 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Build a higher power prototype.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2A2088-8469-1197-4E6F-FC61D9AC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Bias power supply prototyping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5AC03-DB24-42B3-2DA9-FB85A9C152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10/16/2024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234E4-1BE0-9645-0DE1-FFA1A3C69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  C. Roehrig    |    ACORN-doc-2582   | PMG Meeting - October 2024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97918-CCCD-393D-6F7C-418629E98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B54AA-5562-1BD2-E6D9-62699B8303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06543" y="854928"/>
            <a:ext cx="5886404" cy="3344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09498D-C1DD-996F-29F3-75D0B2F9F1ED}"/>
              </a:ext>
            </a:extLst>
          </p:cNvPr>
          <p:cNvSpPr txBox="1"/>
          <p:nvPr/>
        </p:nvSpPr>
        <p:spPr>
          <a:xfrm>
            <a:off x="3444319" y="1953789"/>
            <a:ext cx="148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2AE3A-F1D4-A1C9-9388-57649DA236C5}"/>
              </a:ext>
            </a:extLst>
          </p:cNvPr>
          <p:cNvSpPr txBox="1"/>
          <p:nvPr/>
        </p:nvSpPr>
        <p:spPr>
          <a:xfrm>
            <a:off x="5344893" y="2844847"/>
            <a:ext cx="95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DCCT</a:t>
            </a:r>
          </a:p>
        </p:txBody>
      </p:sp>
    </p:spTree>
    <p:extLst>
      <p:ext uri="{BB962C8B-B14F-4D97-AF65-F5344CB8AC3E}">
        <p14:creationId xmlns:p14="http://schemas.microsoft.com/office/powerpoint/2010/main" val="177012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3F36-F9A3-8984-C082-034B8D53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E04C-9323-CC89-2163-686AC968E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765" y="4833917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/>
              <a:t>10/16/2024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ED0A-7905-DAD1-029D-EDE456753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0543" y="4833917"/>
            <a:ext cx="6260399" cy="182155"/>
          </a:xfrm>
        </p:spPr>
        <p:txBody>
          <a:bodyPr/>
          <a:lstStyle/>
          <a:p>
            <a:pPr>
              <a:defRPr/>
            </a:pPr>
            <a:r>
              <a:rPr lang="en-US"/>
              <a:t>|    C. Roehrig    |    ACORN-doc-2582   | PMG Meeting - October 2024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13CAB-1A87-65D5-7547-E06689F76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33917"/>
            <a:ext cx="414338" cy="177964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C35E8D8-9E4F-98EA-7040-7489D68C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200" b="1" dirty="0">
                <a:solidFill>
                  <a:srgbClr val="004C97"/>
                </a:solidFill>
              </a:rPr>
              <a:t>	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Thank you.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	    Questions?</a:t>
            </a:r>
          </a:p>
          <a:p>
            <a:pPr marL="0" indent="0">
              <a:buNone/>
            </a:pPr>
            <a:endParaRPr lang="en-US" sz="2200" b="1" dirty="0">
              <a:solidFill>
                <a:srgbClr val="004C97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C19CD66-AB24-D213-02C5-BAA7174C2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800" y="135255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2334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ORN Directors Review-May2024-Slide Template-v1.pptx" id="{3845D4AB-5AD5-41AE-863B-119FABD5AB53}" vid="{127CBA5C-0F07-4A29-AAA0-02CF5CB2B9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8E0F19526F440B8E8AAF73A1F5F2F" ma:contentTypeVersion="10" ma:contentTypeDescription="Create a new document." ma:contentTypeScope="" ma:versionID="780572e66b433a30be30c9018918022d">
  <xsd:schema xmlns:xsd="http://www.w3.org/2001/XMLSchema" xmlns:xs="http://www.w3.org/2001/XMLSchema" xmlns:p="http://schemas.microsoft.com/office/2006/metadata/properties" xmlns:ns2="3c193e6c-6e3b-402d-bd50-2724693fb6d8" targetNamespace="http://schemas.microsoft.com/office/2006/metadata/properties" ma:root="true" ma:fieldsID="c64206e3cdc22ca9738adab5d4afcb9e" ns2:_="">
    <xsd:import namespace="3c193e6c-6e3b-402d-bd50-2724693fb6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93e6c-6e3b-402d-bd50-2724693fb6d8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c193e6c-6e3b-402d-bd50-2724693fb6d8">U56HFXRV3UV3-648-3732</_dlc_DocId>
    <_dlc_DocIdUrl xmlns="3c193e6c-6e3b-402d-bd50-2724693fb6d8">
      <Url>https://fermipoint.fnal.gov/org/ocoo/ippm/POG/_layouts/15/DocIdRedir.aspx?ID=U56HFXRV3UV3-648-3732</Url>
      <Description>U56HFXRV3UV3-648-3732</Description>
    </_dlc_DocIdUrl>
  </documentManagement>
</p:properties>
</file>

<file path=customXml/itemProps1.xml><?xml version="1.0" encoding="utf-8"?>
<ds:datastoreItem xmlns:ds="http://schemas.openxmlformats.org/officeDocument/2006/customXml" ds:itemID="{46F1D534-5BFE-49DF-90B5-8332F9952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193e6c-6e3b-402d-bd50-2724693fb6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053E26-2A83-401B-A81B-ED0F58D6BDB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A7EE1D5-1249-4DB7-8477-280EA1D1966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76178F-48EC-4F82-902E-827D30E1E2D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c193e6c-6e3b-402d-bd50-2724693fb6d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ACORN Directors Review-May2024-Slide Template-v1 (1)</Template>
  <TotalTime>11792</TotalTime>
  <Words>210</Words>
  <Application>Microsoft Macintosh PowerPoint</Application>
  <PresentationFormat>On-screen Show (16:9)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Fermilab_PPT_090915</vt:lpstr>
      <vt:lpstr>PowerPoint Presentation</vt:lpstr>
      <vt:lpstr>RF Bias power supply prototyping</vt:lpstr>
      <vt:lpstr>RF Bias power supply prototyping</vt:lpstr>
      <vt:lpstr>RF Bias power supply prototyping</vt:lpstr>
      <vt:lpstr> 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TEMPLATE – After use, delete this slide or move to end.</dc:title>
  <dc:creator>Lila J. Anderson</dc:creator>
  <cp:lastModifiedBy>Christian Roehrig</cp:lastModifiedBy>
  <cp:revision>97</cp:revision>
  <cp:lastPrinted>2014-01-20T19:40:21Z</cp:lastPrinted>
  <dcterms:created xsi:type="dcterms:W3CDTF">2024-04-15T13:39:23Z</dcterms:created>
  <dcterms:modified xsi:type="dcterms:W3CDTF">2024-10-18T03:08:48Z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0x0101009788E0F19526F440B8E8AAF73A1F5F2F</vt:lpwstr>
  </property>
  <property fmtid="{D5CDD505-2E9C-101B-9397-08002B2CF9AE}" pid="3" name="_dlc_DocIdItemGuid">
    <vt:lpwstr>1e869ce8-942e-45ac-a470-d8b1a5f8e211</vt:lpwstr>
  </property>
</Properties>
</file>