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10"/>
  </p:notesMasterIdLst>
  <p:handoutMasterIdLst>
    <p:handoutMasterId r:id="rId11"/>
  </p:handoutMasterIdLst>
  <p:sldIdLst>
    <p:sldId id="294" r:id="rId6"/>
    <p:sldId id="300" r:id="rId7"/>
    <p:sldId id="302" r:id="rId8"/>
    <p:sldId id="301" r:id="rId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27"/>
  </p:normalViewPr>
  <p:slideViewPr>
    <p:cSldViewPr snapToGrid="0" snapToObjects="1" showGuides="1">
      <p:cViewPr varScale="1">
        <p:scale>
          <a:sx n="82" d="100"/>
          <a:sy n="82" d="100"/>
        </p:scale>
        <p:origin x="1613" y="6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10/3/24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10/3/24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Maddie Schoell | Status of Open USIs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10/3/24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Maddie Schoell | Status of Open USIs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Status of Open USIs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ermipoint.fnal.gov/org/eshq/ASD/SitePages/Unreviewed-Safety-Issue-(USI)-Program.aspx?web=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esh.fnal.gov/pls/cert/schedule.show_course_details?cid=1489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tIns="45720" rIns="0" bIns="45720" anchor="t">
            <a:noAutofit/>
          </a:bodyPr>
          <a:lstStyle/>
          <a:p>
            <a:r>
              <a:rPr lang="en-US" sz="1600" dirty="0"/>
              <a:t>Maddie </a:t>
            </a:r>
            <a:r>
              <a:rPr lang="en-US" sz="1600" dirty="0" err="1"/>
              <a:t>Schoell</a:t>
            </a:r>
            <a:r>
              <a:rPr lang="en-US" sz="1600" dirty="0"/>
              <a:t>	</a:t>
            </a:r>
            <a:r>
              <a:rPr lang="en-US" sz="1600" dirty="0">
                <a:cs typeface="Helvetica"/>
              </a:rPr>
              <a:t> </a:t>
            </a:r>
            <a:endParaRPr lang="en-US" sz="1600" dirty="0"/>
          </a:p>
          <a:p>
            <a:r>
              <a:rPr lang="en-US" sz="1600" dirty="0"/>
              <a:t>17 October 2024</a:t>
            </a:r>
            <a:endParaRPr lang="en-US" sz="1600" dirty="0">
              <a:cs typeface="Helvetica"/>
            </a:endParaRPr>
          </a:p>
          <a:p>
            <a:r>
              <a:rPr lang="en-US" dirty="0"/>
              <a:t> </a:t>
            </a:r>
          </a:p>
        </p:txBody>
      </p:sp>
      <p:sp>
        <p:nvSpPr>
          <p:cNvPr id="3" name="Text Placeholder 2"/>
          <p:cNvSpPr>
            <a:spLocks noGrp="1"/>
          </p:cNvSpPr>
          <p:nvPr>
            <p:ph type="body" sz="quarter" idx="11"/>
          </p:nvPr>
        </p:nvSpPr>
        <p:spPr/>
        <p:txBody>
          <a:bodyPr>
            <a:noAutofit/>
          </a:bodyPr>
          <a:lstStyle/>
          <a:p>
            <a:r>
              <a:rPr lang="en-US" sz="1800" dirty="0"/>
              <a:t>Status of Open USIs</a:t>
            </a:r>
          </a:p>
        </p:txBody>
      </p:sp>
      <p:sp>
        <p:nvSpPr>
          <p:cNvPr id="8" name="TextBox 7">
            <a:extLst>
              <a:ext uri="{FF2B5EF4-FFF2-40B4-BE49-F238E27FC236}">
                <a16:creationId xmlns:a16="http://schemas.microsoft.com/office/drawing/2014/main" id="{5654EEFD-C3C2-47B0-B4D3-38BEB0522CE6}"/>
              </a:ext>
            </a:extLst>
          </p:cNvPr>
          <p:cNvSpPr txBox="1"/>
          <p:nvPr/>
        </p:nvSpPr>
        <p:spPr>
          <a:xfrm>
            <a:off x="835571" y="6136727"/>
            <a:ext cx="7482709"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Calibri"/>
              </a:rPr>
              <a:t>https://fermipoint.fnal.gov/org/eshq/ASD/SitePages/Unreviewed-Safety-Issue-(USI)-Program.aspx?web=1</a:t>
            </a:r>
          </a:p>
        </p:txBody>
      </p:sp>
      <p:sp>
        <p:nvSpPr>
          <p:cNvPr id="4" name="TextBox 3">
            <a:extLst>
              <a:ext uri="{FF2B5EF4-FFF2-40B4-BE49-F238E27FC236}">
                <a16:creationId xmlns:a16="http://schemas.microsoft.com/office/drawing/2014/main" id="{F0288827-CA6F-46FD-A8C9-B2834C3F39B6}"/>
              </a:ext>
            </a:extLst>
          </p:cNvPr>
          <p:cNvSpPr txBox="1"/>
          <p:nvPr/>
        </p:nvSpPr>
        <p:spPr>
          <a:xfrm>
            <a:off x="530116" y="5890391"/>
            <a:ext cx="808376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USI status is kept up-to-date on the </a:t>
            </a:r>
            <a:r>
              <a:rPr lang="en-US" sz="1400" dirty="0">
                <a:cs typeface="Calibri"/>
                <a:hlinkClick r:id="rId2"/>
              </a:rPr>
              <a:t>Accelerator Safety SharePoint – USI Program Page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All Open USIs</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dirty="0"/>
              <a:t>10/17/24</a:t>
            </a:r>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627815454"/>
              </p:ext>
            </p:extLst>
          </p:nvPr>
        </p:nvGraphicFramePr>
        <p:xfrm>
          <a:off x="111760" y="459663"/>
          <a:ext cx="8985348" cy="4201845"/>
        </p:xfrm>
        <a:graphic>
          <a:graphicData uri="http://schemas.openxmlformats.org/drawingml/2006/table">
            <a:tbl>
              <a:tblPr firstRow="1" bandRow="1">
                <a:tableStyleId>{5C22544A-7EE6-4342-B048-85BDC9FD1C3A}</a:tableStyleId>
              </a:tblPr>
              <a:tblGrid>
                <a:gridCol w="2641686">
                  <a:extLst>
                    <a:ext uri="{9D8B030D-6E8A-4147-A177-3AD203B41FA5}">
                      <a16:colId xmlns:a16="http://schemas.microsoft.com/office/drawing/2014/main" val="1760957769"/>
                    </a:ext>
                  </a:extLst>
                </a:gridCol>
                <a:gridCol w="1197231">
                  <a:extLst>
                    <a:ext uri="{9D8B030D-6E8A-4147-A177-3AD203B41FA5}">
                      <a16:colId xmlns:a16="http://schemas.microsoft.com/office/drawing/2014/main" val="3440652701"/>
                    </a:ext>
                  </a:extLst>
                </a:gridCol>
                <a:gridCol w="3071446">
                  <a:extLst>
                    <a:ext uri="{9D8B030D-6E8A-4147-A177-3AD203B41FA5}">
                      <a16:colId xmlns:a16="http://schemas.microsoft.com/office/drawing/2014/main" val="2743035027"/>
                    </a:ext>
                  </a:extLst>
                </a:gridCol>
                <a:gridCol w="1324708">
                  <a:extLst>
                    <a:ext uri="{9D8B030D-6E8A-4147-A177-3AD203B41FA5}">
                      <a16:colId xmlns:a16="http://schemas.microsoft.com/office/drawing/2014/main" val="3096984730"/>
                    </a:ext>
                  </a:extLst>
                </a:gridCol>
                <a:gridCol w="750277">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POC </a:t>
                      </a:r>
                      <a:endParaRPr lang="en-US" b="0" i="0" dirty="0">
                        <a:effectLst/>
                      </a:endParaRPr>
                    </a:p>
                  </a:txBody>
                  <a:tcPr marT="22860" marB="22860"/>
                </a:tc>
                <a:tc>
                  <a:txBody>
                    <a:bodyPr/>
                    <a:lstStyle/>
                    <a:p>
                      <a:pPr algn="l" rtl="0" fontAlgn="base"/>
                      <a:r>
                        <a:rPr lang="en-US" sz="1100" b="0" i="0" dirty="0">
                          <a:effectLst/>
                          <a:latin typeface="Calibri"/>
                        </a:rPr>
                        <a:t>Current Status (received, reviewed, out for signature) </a:t>
                      </a:r>
                      <a:endParaRPr lang="en-US" b="0" i="0" dirty="0">
                        <a:effectLst/>
                        <a:latin typeface="Calibri"/>
                      </a:endParaRPr>
                    </a:p>
                  </a:txBody>
                  <a:tcPr marT="22860" marB="22860"/>
                </a:tc>
                <a:tc>
                  <a:txBody>
                    <a:bodyPr/>
                    <a:lstStyle/>
                    <a:p>
                      <a:pPr algn="l" rtl="0" fontAlgn="base"/>
                      <a:r>
                        <a:rPr lang="en-US" sz="1100" b="0" i="0" dirty="0">
                          <a:effectLst/>
                          <a:latin typeface="Calibri"/>
                        </a:rPr>
                        <a:t>Need before beam?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SAD/ASE Changes? </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it-IT" sz="1000" b="1" i="0" dirty="0">
                          <a:effectLst/>
                          <a:latin typeface="Calibri" panose="020F0502020204030204" pitchFamily="34" charset="0"/>
                        </a:rPr>
                        <a:t>MI-20240702 MI218 Sump Discharge Drilling </a:t>
                      </a:r>
                      <a:endParaRPr lang="it-IT" sz="1000" b="1" i="0" dirty="0">
                        <a:effectLst/>
                      </a:endParaRPr>
                    </a:p>
                  </a:txBody>
                  <a:tcPr marT="22860" marB="22860"/>
                </a:tc>
                <a:tc>
                  <a:txBody>
                    <a:bodyPr/>
                    <a:lstStyle/>
                    <a:p>
                      <a:pPr algn="l" rtl="0" fontAlgn="base"/>
                      <a:r>
                        <a:rPr lang="en-US" sz="1000" b="0" i="0" dirty="0">
                          <a:effectLst/>
                          <a:latin typeface="Calibri"/>
                        </a:rPr>
                        <a:t>Kyle Hazelwood </a:t>
                      </a:r>
                    </a:p>
                  </a:txBody>
                  <a:tcPr marT="22860" marB="22860"/>
                </a:tc>
                <a:tc>
                  <a:txBody>
                    <a:bodyPr/>
                    <a:lstStyle/>
                    <a:p>
                      <a:pPr algn="l" rtl="0" fontAlgn="base"/>
                      <a:r>
                        <a:rPr lang="en-US" sz="1000" b="0" i="0" dirty="0">
                          <a:effectLst/>
                          <a:latin typeface="Calibri" panose="020F0502020204030204" pitchFamily="34" charset="0"/>
                        </a:rPr>
                        <a:t>Updates in progress based on RAD review feedback, will be re-sent for signatures.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71757425"/>
                  </a:ext>
                </a:extLst>
              </a:tr>
              <a:tr h="343562">
                <a:tc>
                  <a:txBody>
                    <a:bodyPr/>
                    <a:lstStyle/>
                    <a:p>
                      <a:pPr algn="l" rtl="0" fontAlgn="base"/>
                      <a:r>
                        <a:rPr lang="en-US" sz="1000" b="1" i="0" dirty="0">
                          <a:effectLst/>
                          <a:latin typeface="Calibri" panose="020F0502020204030204" pitchFamily="34" charset="0"/>
                        </a:rPr>
                        <a:t>ALL-20240723 T install  </a:t>
                      </a:r>
                    </a:p>
                  </a:txBody>
                  <a:tcPr marT="22860" marB="22860"/>
                </a:tc>
                <a:tc>
                  <a:txBody>
                    <a:bodyPr/>
                    <a:lstStyle/>
                    <a:p>
                      <a:pPr algn="l" rtl="0" fontAlgn="base"/>
                      <a:r>
                        <a:rPr lang="en-US" sz="1000" b="0" i="0" dirty="0">
                          <a:effectLst/>
                          <a:latin typeface="Calibri"/>
                        </a:rPr>
                        <a:t>Joel </a:t>
                      </a:r>
                      <a:r>
                        <a:rPr lang="en-US" sz="1000" b="0" i="0" dirty="0" err="1">
                          <a:effectLst/>
                          <a:latin typeface="Calibri"/>
                        </a:rPr>
                        <a:t>Fulgham</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 Screening and Eval reviewed by ASD, out for signature after minor edits.</a:t>
                      </a:r>
                    </a:p>
                  </a:txBody>
                  <a:tcPr marT="22860" marB="22860"/>
                </a:tc>
                <a:tc>
                  <a:txBody>
                    <a:bodyPr/>
                    <a:lstStyle/>
                    <a:p>
                      <a:pPr algn="l" rtl="0" fontAlgn="base"/>
                      <a:r>
                        <a:rPr lang="en-US" sz="1000" b="0" i="0" dirty="0">
                          <a:effectLst/>
                          <a:latin typeface="Calibri" panose="020F0502020204030204" pitchFamily="34" charset="0"/>
                        </a:rPr>
                        <a:t> Yes </a:t>
                      </a:r>
                    </a:p>
                  </a:txBody>
                  <a:tcPr marT="22860" marB="22860"/>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087"/>
                          </a:solidFill>
                          <a:effectLst/>
                          <a:uLnTx/>
                          <a:uFillTx/>
                          <a:latin typeface="Calibri" panose="020F0502020204030204" pitchFamily="34" charset="0"/>
                          <a:ea typeface="+mn-ea"/>
                          <a:cs typeface="+mn-cs"/>
                        </a:rPr>
                        <a:t> No</a:t>
                      </a:r>
                    </a:p>
                  </a:txBody>
                  <a:tcPr marT="22860" marB="22860"/>
                </a:tc>
                <a:extLst>
                  <a:ext uri="{0D108BD9-81ED-4DB2-BD59-A6C34878D82A}">
                    <a16:rowId xmlns:a16="http://schemas.microsoft.com/office/drawing/2014/main" val="3928276404"/>
                  </a:ext>
                </a:extLst>
              </a:tr>
              <a:tr h="376077">
                <a:tc>
                  <a:txBody>
                    <a:bodyPr/>
                    <a:lstStyle/>
                    <a:p>
                      <a:pPr algn="l" rtl="0" fontAlgn="base"/>
                      <a:r>
                        <a:rPr lang="en-US" sz="1000" b="1" i="0" dirty="0">
                          <a:effectLst/>
                          <a:latin typeface="Calibri" panose="020F0502020204030204" pitchFamily="34" charset="0"/>
                        </a:rPr>
                        <a:t>TSA-20240724 Separate CMTS1 and PIP2IT from Global Reset  </a:t>
                      </a:r>
                    </a:p>
                  </a:txBody>
                  <a:tcPr marT="22860" marB="22860"/>
                </a:tc>
                <a:tc>
                  <a:txBody>
                    <a:bodyPr/>
                    <a:lstStyle/>
                    <a:p>
                      <a:pPr algn="l" rtl="0" fontAlgn="base"/>
                      <a:r>
                        <a:rPr lang="en-US" sz="1000" b="0" i="0" dirty="0">
                          <a:effectLst/>
                          <a:latin typeface="Calibri"/>
                        </a:rPr>
                        <a:t>Brian Hartsell </a:t>
                      </a:r>
                    </a:p>
                  </a:txBody>
                  <a:tcPr marT="22860" marB="22860"/>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solidFill>
                            <a:schemeClr val="accent3"/>
                          </a:solidFill>
                          <a:effectLst/>
                          <a:latin typeface="Calibri" panose="020F0502020204030204" pitchFamily="34" charset="0"/>
                        </a:rPr>
                        <a:t>Complete, approved RSI</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tc>
                  <a:txBody>
                    <a:bodyPr/>
                    <a:lstStyle/>
                    <a:p>
                      <a:pPr algn="l" rtl="0" fontAlgn="base"/>
                      <a:r>
                        <a:rPr lang="en-US" sz="1000" b="0" i="0" dirty="0">
                          <a:effectLst/>
                          <a:latin typeface="Calibri" panose="020F0502020204030204" pitchFamily="34" charset="0"/>
                        </a:rPr>
                        <a:t> No</a:t>
                      </a:r>
                    </a:p>
                  </a:txBody>
                  <a:tcPr marT="22860" marB="22860"/>
                </a:tc>
                <a:extLst>
                  <a:ext uri="{0D108BD9-81ED-4DB2-BD59-A6C34878D82A}">
                    <a16:rowId xmlns:a16="http://schemas.microsoft.com/office/drawing/2014/main" val="1938556374"/>
                  </a:ext>
                </a:extLst>
              </a:tr>
              <a:tr h="375549">
                <a:tc>
                  <a:txBody>
                    <a:bodyPr/>
                    <a:lstStyle/>
                    <a:p>
                      <a:pPr algn="l" rtl="0" fontAlgn="base"/>
                      <a:r>
                        <a:rPr lang="en-US" sz="1000" b="1" i="0" dirty="0">
                          <a:effectLst/>
                          <a:latin typeface="Calibri" panose="020F0502020204030204" pitchFamily="34" charset="0"/>
                        </a:rPr>
                        <a:t>FAST-20240805 Drilling into Concrete Walls and Floor</a:t>
                      </a:r>
                      <a:endParaRPr lang="en-US" sz="1000" b="1" i="0" dirty="0">
                        <a:effectLst/>
                      </a:endParaRPr>
                    </a:p>
                  </a:txBody>
                  <a:tcPr marT="22860" marB="22860"/>
                </a:tc>
                <a:tc>
                  <a:txBody>
                    <a:bodyPr/>
                    <a:lstStyle/>
                    <a:p>
                      <a:pPr algn="l" rtl="0" fontAlgn="base"/>
                      <a:r>
                        <a:rPr lang="en-US" sz="1000" b="0" i="0" dirty="0">
                          <a:effectLst/>
                          <a:latin typeface="Calibri" panose="020F0502020204030204" pitchFamily="34" charset="0"/>
                        </a:rPr>
                        <a:t>Jamie Santucci </a:t>
                      </a:r>
                      <a:endParaRPr lang="en-US" sz="1000" b="0" i="0" dirty="0">
                        <a:effectLst/>
                      </a:endParaRPr>
                    </a:p>
                  </a:txBody>
                  <a:tcPr marT="22860" marB="22860"/>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effectLst/>
                          <a:latin typeface="Calibri" panose="020F0502020204030204" pitchFamily="34" charset="0"/>
                        </a:rPr>
                        <a:t> </a:t>
                      </a:r>
                      <a:r>
                        <a:rPr lang="en-US" sz="1000" b="0" i="0" dirty="0">
                          <a:solidFill>
                            <a:schemeClr val="accent3"/>
                          </a:solidFill>
                          <a:effectLst/>
                          <a:latin typeface="Calibri" panose="020F0502020204030204" pitchFamily="34" charset="0"/>
                        </a:rPr>
                        <a:t>Complete, approved RSI</a:t>
                      </a:r>
                    </a:p>
                    <a:p>
                      <a:pPr algn="l" rtl="0" fontAlgn="base"/>
                      <a:endParaRPr lang="en-US" sz="1000" b="0" i="0" dirty="0">
                        <a:effectLst/>
                        <a:highlight>
                          <a:srgbClr val="FFFF00"/>
                        </a:highlight>
                        <a:latin typeface="Calibri" panose="020F0502020204030204" pitchFamily="34" charset="0"/>
                      </a:endParaRP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 No</a:t>
                      </a:r>
                    </a:p>
                  </a:txBody>
                  <a:tcPr marT="22860" marB="22860"/>
                </a:tc>
                <a:extLst>
                  <a:ext uri="{0D108BD9-81ED-4DB2-BD59-A6C34878D82A}">
                    <a16:rowId xmlns:a16="http://schemas.microsoft.com/office/drawing/2014/main" val="1047930336"/>
                  </a:ext>
                </a:extLst>
              </a:tr>
              <a:tr h="375549">
                <a:tc>
                  <a:txBody>
                    <a:bodyPr/>
                    <a:lstStyle/>
                    <a:p>
                      <a:pPr algn="l" rtl="0" fontAlgn="base"/>
                      <a:r>
                        <a:rPr lang="en-US" sz="1000" b="1" i="0" dirty="0">
                          <a:effectLst/>
                          <a:latin typeface="Calibri" panose="020F0502020204030204" pitchFamily="34" charset="0"/>
                        </a:rPr>
                        <a:t>P1P2-20240813 Change Rep Rate Limiter Input  </a:t>
                      </a:r>
                      <a:endParaRPr lang="en-US" sz="1000" b="1" i="0" dirty="0">
                        <a:effectLst/>
                      </a:endParaRPr>
                    </a:p>
                  </a:txBody>
                  <a:tcPr marT="22860" marB="22860"/>
                </a:tc>
                <a:tc>
                  <a:txBody>
                    <a:bodyPr/>
                    <a:lstStyle/>
                    <a:p>
                      <a:pPr algn="l" rtl="0" fontAlgn="base"/>
                      <a:r>
                        <a:rPr lang="en-US" sz="1000" b="0" i="0" dirty="0">
                          <a:effectLst/>
                          <a:latin typeface="Calibri"/>
                        </a:rPr>
                        <a:t>Tom </a:t>
                      </a:r>
                      <a:r>
                        <a:rPr lang="en-US" sz="1000" b="0" i="0" dirty="0" err="1">
                          <a:effectLst/>
                          <a:latin typeface="Calibri"/>
                        </a:rPr>
                        <a:t>Kobilarcik</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Waiting to send to Lab Director with other associated USIs</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1337466519"/>
                  </a:ext>
                </a:extLst>
              </a:tr>
              <a:tr h="470656">
                <a:tc>
                  <a:txBody>
                    <a:bodyPr/>
                    <a:lstStyle/>
                    <a:p>
                      <a:pPr algn="l" rtl="0" fontAlgn="base"/>
                      <a:r>
                        <a:rPr lang="en-US" sz="1000" b="1" i="0" dirty="0">
                          <a:effectLst/>
                          <a:latin typeface="Calibri"/>
                        </a:rPr>
                        <a:t>M-20240723 </a:t>
                      </a:r>
                      <a:r>
                        <a:rPr lang="en-US" sz="1000" b="1" i="0" dirty="0" err="1">
                          <a:effectLst/>
                          <a:latin typeface="Calibri"/>
                        </a:rPr>
                        <a:t>ArCS</a:t>
                      </a:r>
                      <a:r>
                        <a:rPr lang="en-US" sz="1000" b="1" i="0" dirty="0">
                          <a:effectLst/>
                          <a:latin typeface="Calibri"/>
                        </a:rPr>
                        <a:t> in MC7 </a:t>
                      </a:r>
                    </a:p>
                  </a:txBody>
                  <a:tcPr marT="22860" marB="22860"/>
                </a:tc>
                <a:tc>
                  <a:txBody>
                    <a:bodyPr/>
                    <a:lstStyle/>
                    <a:p>
                      <a:pPr algn="l" rtl="0" fontAlgn="base"/>
                      <a:r>
                        <a:rPr lang="en-US" sz="1000" b="0" i="0" dirty="0">
                          <a:effectLst/>
                          <a:latin typeface="Calibri"/>
                        </a:rPr>
                        <a:t>Evan Niner </a:t>
                      </a:r>
                    </a:p>
                  </a:txBody>
                  <a:tcPr marT="22860" marB="22860"/>
                </a:tc>
                <a:tc>
                  <a:txBody>
                    <a:bodyPr/>
                    <a:lstStyle/>
                    <a:p>
                      <a:pPr algn="l" rtl="0" fontAlgn="base"/>
                      <a:r>
                        <a:rPr lang="en-US" sz="1000" b="0" i="0" dirty="0">
                          <a:effectLst/>
                          <a:latin typeface="Calibri" panose="020F0502020204030204" pitchFamily="34" charset="0"/>
                        </a:rPr>
                        <a:t>Waiting to send to Lab Director with other associated USIs</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800" b="0" i="0" dirty="0">
                          <a:effectLst/>
                          <a:latin typeface="Calibri"/>
                        </a:rPr>
                        <a:t>No for </a:t>
                      </a:r>
                      <a:r>
                        <a:rPr lang="en-US" sz="800" b="0" i="0" dirty="0" err="1">
                          <a:effectLst/>
                          <a:latin typeface="Calibri"/>
                        </a:rPr>
                        <a:t>MCenter</a:t>
                      </a:r>
                      <a:r>
                        <a:rPr lang="en-US" sz="800" b="0" i="0" dirty="0">
                          <a:effectLst/>
                          <a:latin typeface="Calibri"/>
                        </a:rPr>
                        <a:t> in general, </a:t>
                      </a:r>
                    </a:p>
                    <a:p>
                      <a:pPr algn="l" rtl="0" fontAlgn="base"/>
                      <a:r>
                        <a:rPr lang="en-US" sz="800" b="0" i="0" dirty="0">
                          <a:effectLst/>
                          <a:latin typeface="Calibri"/>
                        </a:rPr>
                        <a:t>Yes before beam for JGG/</a:t>
                      </a:r>
                      <a:r>
                        <a:rPr lang="en-US" sz="800" b="0" i="0" dirty="0" err="1">
                          <a:effectLst/>
                          <a:latin typeface="Calibri"/>
                        </a:rPr>
                        <a:t>ArCS</a:t>
                      </a:r>
                      <a:r>
                        <a:rPr lang="en-US" sz="8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92505090"/>
                  </a:ext>
                </a:extLst>
              </a:tr>
              <a:tr h="275274">
                <a:tc>
                  <a:txBody>
                    <a:bodyPr/>
                    <a:lstStyle/>
                    <a:p>
                      <a:pPr fontAlgn="base"/>
                      <a:r>
                        <a:rPr lang="en-US" sz="1000" b="1"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algn="l" rtl="0" fontAlgn="base"/>
                      <a:r>
                        <a:rPr lang="en-US" sz="1000" b="0" i="0" dirty="0">
                          <a:effectLst/>
                          <a:latin typeface="Calibri" panose="020F0502020204030204" pitchFamily="34" charset="0"/>
                        </a:rPr>
                        <a:t>With  CSO </a:t>
                      </a:r>
                    </a:p>
                    <a:p>
                      <a:pPr algn="l" rtl="0" fontAlgn="base"/>
                      <a:r>
                        <a:rPr lang="en-US" sz="1000" b="0" i="0" dirty="0">
                          <a:effectLst/>
                          <a:latin typeface="Calibri" panose="020F0502020204030204" pitchFamily="34" charset="0"/>
                        </a:rPr>
                        <a:t>Then will send to Lab Director with other associated USIs</a:t>
                      </a:r>
                    </a:p>
                    <a:p>
                      <a:pPr algn="l" rtl="0" fontAlgn="base"/>
                      <a:r>
                        <a:rPr lang="en-US" sz="1000" b="0" i="0" dirty="0">
                          <a:effectLst/>
                          <a:latin typeface="Calibri" panose="020F0502020204030204" pitchFamily="34" charset="0"/>
                        </a:rPr>
                        <a:t>Will then need FSO</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000" b="0"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r h="275274">
                <a:tc>
                  <a:txBody>
                    <a:bodyPr/>
                    <a:lstStyle/>
                    <a:p>
                      <a:pPr fontAlgn="base"/>
                      <a:r>
                        <a:rPr lang="en-US" sz="1000" b="1" dirty="0">
                          <a:solidFill>
                            <a:srgbClr val="003087"/>
                          </a:solidFill>
                          <a:effectLst/>
                          <a:latin typeface="Calibri" panose="020F0502020204030204" pitchFamily="34" charset="0"/>
                        </a:rPr>
                        <a:t>8GeV-20240925 8 GeV Berm Excavation and Pipe Installation</a:t>
                      </a:r>
                    </a:p>
                  </a:txBody>
                  <a:tcPr marL="0" marR="0" marT="28575" marB="28575"/>
                </a:tc>
                <a:tc>
                  <a:txBody>
                    <a:bodyPr/>
                    <a:lstStyle/>
                    <a:p>
                      <a:pPr fontAlgn="base"/>
                      <a:r>
                        <a:rPr lang="en-US" sz="1000" dirty="0">
                          <a:effectLst/>
                          <a:latin typeface="Calibri" panose="020F0502020204030204" pitchFamily="34" charset="0"/>
                        </a:rPr>
                        <a:t>Kyle Hazelwood</a:t>
                      </a:r>
                    </a:p>
                  </a:txBody>
                  <a:tcPr marL="0" marR="0" marT="28575" marB="28575"/>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000" b="0" i="0" dirty="0">
                          <a:effectLst/>
                          <a:latin typeface="Calibri" panose="020F0502020204030204" pitchFamily="34" charset="0"/>
                        </a:rPr>
                        <a:t>Evaluation out for review, Level 2 Event Response</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3987970524"/>
                  </a:ext>
                </a:extLst>
              </a:tr>
            </a:tbl>
          </a:graphicData>
        </a:graphic>
      </p:graphicFrame>
      <p:sp>
        <p:nvSpPr>
          <p:cNvPr id="2" name="TextBox 1">
            <a:extLst>
              <a:ext uri="{FF2B5EF4-FFF2-40B4-BE49-F238E27FC236}">
                <a16:creationId xmlns:a16="http://schemas.microsoft.com/office/drawing/2014/main" id="{5932C367-62F3-B474-E5A2-EBB9AB8A8327}"/>
              </a:ext>
            </a:extLst>
          </p:cNvPr>
          <p:cNvSpPr txBox="1"/>
          <p:nvPr/>
        </p:nvSpPr>
        <p:spPr>
          <a:xfrm>
            <a:off x="111760" y="5439747"/>
            <a:ext cx="8803640" cy="584775"/>
          </a:xfrm>
          <a:prstGeom prst="rect">
            <a:avLst/>
          </a:prstGeom>
          <a:noFill/>
        </p:spPr>
        <p:txBody>
          <a:bodyPr wrap="square" rtlCol="0">
            <a:spAutoFit/>
          </a:bodyPr>
          <a:lstStyle/>
          <a:p>
            <a:r>
              <a:rPr lang="en-US" sz="1600" dirty="0"/>
              <a:t>USI Screener Training: </a:t>
            </a:r>
            <a:r>
              <a:rPr lang="en-US" sz="1600" dirty="0">
                <a:hlinkClick r:id="rId2"/>
              </a:rPr>
              <a:t>https://www-esh.fnal.gov/pls/cert/schedule.show_course_details?cid=14899</a:t>
            </a:r>
            <a:endParaRPr lang="en-US" sz="1600" dirty="0"/>
          </a:p>
          <a:p>
            <a:r>
              <a:rPr lang="en-US" sz="1600"/>
              <a:t>Classes Scheduled: </a:t>
            </a:r>
            <a:r>
              <a:rPr lang="en-US" sz="1600" dirty="0"/>
              <a:t>11/14, 12/3, 12/5, 12/18, 1/8, 2/11, 3/12, 4/10</a:t>
            </a:r>
          </a:p>
        </p:txBody>
      </p:sp>
    </p:spTree>
    <p:extLst>
      <p:ext uri="{BB962C8B-B14F-4D97-AF65-F5344CB8AC3E}">
        <p14:creationId xmlns:p14="http://schemas.microsoft.com/office/powerpoint/2010/main" val="201089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10/3/24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3846472018"/>
              </p:ext>
            </p:extLst>
          </p:nvPr>
        </p:nvGraphicFramePr>
        <p:xfrm>
          <a:off x="111760" y="459663"/>
          <a:ext cx="8809990" cy="1594749"/>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it-IT" sz="1000" b="0" i="0" dirty="0">
                          <a:effectLst/>
                          <a:latin typeface="Calibri" panose="020F0502020204030204" pitchFamily="34" charset="0"/>
                        </a:rPr>
                        <a:t>MI-20240702 MI218 Sump Discharge Drilling </a:t>
                      </a:r>
                      <a:endParaRPr lang="it-IT" sz="1000" b="0" i="0" dirty="0">
                        <a:effectLst/>
                      </a:endParaRPr>
                    </a:p>
                  </a:txBody>
                  <a:tcPr marT="22860" marB="22860"/>
                </a:tc>
                <a:tc>
                  <a:txBody>
                    <a:bodyPr/>
                    <a:lstStyle/>
                    <a:p>
                      <a:pPr algn="l" rtl="0" fontAlgn="base"/>
                      <a:r>
                        <a:rPr lang="en-US" sz="1000" b="0" i="0" dirty="0">
                          <a:effectLst/>
                          <a:latin typeface="Calibri" panose="020F0502020204030204" pitchFamily="34" charset="0"/>
                        </a:rPr>
                        <a:t>TBD – under review by ESH/RAD to confirm no impact to Credited Controls. Initial analysis shows no change to SAD/ASE needed</a:t>
                      </a:r>
                    </a:p>
                  </a:txBody>
                  <a:tcPr marT="22860" marB="22860"/>
                </a:tc>
                <a:tc>
                  <a:txBody>
                    <a:bodyPr/>
                    <a:lstStyle/>
                    <a:p>
                      <a:pPr algn="l" rtl="0" fontAlgn="base"/>
                      <a:r>
                        <a:rPr lang="en-US" sz="1000" b="0" i="0" dirty="0">
                          <a:effectLst/>
                          <a:latin typeface="Calibri" panose="020F0502020204030204" pitchFamily="34" charset="0"/>
                        </a:rPr>
                        <a:t>TBD</a:t>
                      </a:r>
                    </a:p>
                  </a:txBody>
                  <a:tcPr marT="22860" marB="22860"/>
                </a:tc>
                <a:tc>
                  <a:txBody>
                    <a:bodyPr/>
                    <a:lstStyle/>
                    <a:p>
                      <a:pPr algn="l" rtl="0" fontAlgn="base"/>
                      <a:r>
                        <a:rPr lang="en-US" sz="1000" b="0" i="0" dirty="0">
                          <a:effectLst/>
                          <a:latin typeface="Calibri" panose="020F0502020204030204" pitchFamily="34" charset="0"/>
                        </a:rPr>
                        <a:t>TBD</a:t>
                      </a:r>
                    </a:p>
                  </a:txBody>
                  <a:tcPr marT="22860" marB="22860"/>
                </a:tc>
                <a:extLst>
                  <a:ext uri="{0D108BD9-81ED-4DB2-BD59-A6C34878D82A}">
                    <a16:rowId xmlns:a16="http://schemas.microsoft.com/office/drawing/2014/main" val="71757425"/>
                  </a:ext>
                </a:extLst>
              </a:tr>
              <a:tr h="375549">
                <a:tc>
                  <a:txBody>
                    <a:bodyPr/>
                    <a:lstStyle/>
                    <a:p>
                      <a:pPr algn="l" rtl="0" fontAlgn="base"/>
                      <a:r>
                        <a:rPr lang="en-US" sz="1000" b="0" i="0" dirty="0">
                          <a:effectLst/>
                        </a:rPr>
                        <a:t>8GeV-20240925 8 GeV Excavation and Pipe Installation</a:t>
                      </a:r>
                    </a:p>
                  </a:txBody>
                  <a:tcPr marT="22860" marB="22860"/>
                </a:tc>
                <a:tc>
                  <a:txBody>
                    <a:bodyPr/>
                    <a:lstStyle/>
                    <a:p>
                      <a:pPr algn="l" rtl="0" fontAlgn="base"/>
                      <a:r>
                        <a:rPr lang="en-US" sz="1000" b="0" i="0" dirty="0">
                          <a:effectLst/>
                          <a:latin typeface="Calibri" panose="020F0502020204030204" pitchFamily="34" charset="0"/>
                        </a:rPr>
                        <a:t>TBD – evaluation form in progress as well as Level 2 Event Response to identify gaps that led to pipes being installed into the 8 GeV berm Credited soil without ESH or AD awareness/approval</a:t>
                      </a:r>
                    </a:p>
                  </a:txBody>
                  <a:tcPr marT="22860" marB="22860"/>
                </a:tc>
                <a:tc>
                  <a:txBody>
                    <a:bodyPr/>
                    <a:lstStyle/>
                    <a:p>
                      <a:pPr algn="l" rtl="0" fontAlgn="base"/>
                      <a:r>
                        <a:rPr lang="en-US" sz="1000" b="0" i="0" dirty="0">
                          <a:effectLst/>
                          <a:latin typeface="Calibri" panose="020F0502020204030204" pitchFamily="34" charset="0"/>
                        </a:rPr>
                        <a:t>TBD</a:t>
                      </a:r>
                    </a:p>
                  </a:txBody>
                  <a:tcPr marT="22860" marB="22860"/>
                </a:tc>
                <a:tc>
                  <a:txBody>
                    <a:bodyPr/>
                    <a:lstStyle/>
                    <a:p>
                      <a:pPr algn="l" rtl="0" fontAlgn="base"/>
                      <a:r>
                        <a:rPr lang="en-US" sz="1000" b="0" i="0" dirty="0">
                          <a:effectLst/>
                          <a:latin typeface="Calibri" panose="020F0502020204030204" pitchFamily="34" charset="0"/>
                        </a:rPr>
                        <a:t>TBD</a:t>
                      </a:r>
                    </a:p>
                  </a:txBody>
                  <a:tcPr marT="22860" marB="22860"/>
                </a:tc>
                <a:extLst>
                  <a:ext uri="{0D108BD9-81ED-4DB2-BD59-A6C34878D82A}">
                    <a16:rowId xmlns:a16="http://schemas.microsoft.com/office/drawing/2014/main" val="1530828203"/>
                  </a:ext>
                </a:extLst>
              </a:tr>
            </a:tbl>
          </a:graphicData>
        </a:graphic>
      </p:graphicFrame>
    </p:spTree>
    <p:extLst>
      <p:ext uri="{BB962C8B-B14F-4D97-AF65-F5344CB8AC3E}">
        <p14:creationId xmlns:p14="http://schemas.microsoft.com/office/powerpoint/2010/main" val="193706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10/3/24</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dirty="0"/>
              <a:t>Maddie </a:t>
            </a:r>
            <a:r>
              <a:rPr lang="en-US" dirty="0" err="1"/>
              <a:t>Schoell</a:t>
            </a:r>
            <a:r>
              <a:rPr lang="en-US" dirty="0"/>
              <a:t> | Status of Open USIs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43318620"/>
              </p:ext>
            </p:extLst>
          </p:nvPr>
        </p:nvGraphicFramePr>
        <p:xfrm>
          <a:off x="111760" y="459663"/>
          <a:ext cx="8809990" cy="3901440"/>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Change the magnet which is monitored by the repetition rate limiter to a magnet further upstream. Update the SAD &amp; ASE to remove specifying which magnet is monitored, as the repetition rate itself is the Credited Control and it’s safety function does not depend on the specific magnet. The magnet will be specified in the OAD.</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S03.C09 P1 P2 Beamline,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xx</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experiment in MC7 that will introduce cryogens to the area, which will require new ODH Credited Controls. No change to the beamline. Credited Controls will be applicable once cryo is introduced, in the meantime MCenter beam can be delivered to other experiments with the ODH system locked off.</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S04.C03 Meson Experimental,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Experiment ORC.</a:t>
                      </a:r>
                    </a:p>
                  </a:txBody>
                  <a:tcPr marT="22860" marB="22860"/>
                </a:tc>
                <a:tc>
                  <a:txBody>
                    <a:bodyPr/>
                    <a:lstStyle/>
                    <a:p>
                      <a:pPr algn="l" rtl="0" fontAlgn="base"/>
                      <a:r>
                        <a:rPr lang="en-US" sz="8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92505090"/>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MCIs performed for the Switchyard P3 Beamline, Meson, and Neutrino to be within the Public Area Basis. Will require 2 new Credited Controls: both fencing for the Neutrino Muon beamline.</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S03.C12 P3 Beamline, S03.C13 Meson, S03.C14 Neutrino,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none – MCI currently under SRSO review</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bl>
          </a:graphicData>
        </a:graphic>
      </p:graphicFrame>
      <p:sp>
        <p:nvSpPr>
          <p:cNvPr id="9" name="TextBox 8">
            <a:extLst>
              <a:ext uri="{FF2B5EF4-FFF2-40B4-BE49-F238E27FC236}">
                <a16:creationId xmlns:a16="http://schemas.microsoft.com/office/drawing/2014/main" id="{295407F9-576A-AC9F-E8A2-BCDF5EFE6453}"/>
              </a:ext>
            </a:extLst>
          </p:cNvPr>
          <p:cNvSpPr txBox="1"/>
          <p:nvPr/>
        </p:nvSpPr>
        <p:spPr>
          <a:xfrm>
            <a:off x="349811" y="4666467"/>
            <a:ext cx="8623702" cy="1846659"/>
          </a:xfrm>
          <a:prstGeom prst="rect">
            <a:avLst/>
          </a:prstGeom>
          <a:noFill/>
        </p:spPr>
        <p:txBody>
          <a:bodyPr wrap="square" rtlCol="0">
            <a:spAutoFit/>
          </a:bodyPr>
          <a:lstStyle/>
          <a:p>
            <a:r>
              <a:rPr lang="en-US" sz="2000" dirty="0">
                <a:solidFill>
                  <a:schemeClr val="accent4"/>
                </a:solidFill>
              </a:rPr>
              <a:t>All of these USIs will be submitted to Lab Director together as one “package” for SAD Rev 30 ASE A.1 Rev 18 </a:t>
            </a:r>
          </a:p>
          <a:p>
            <a:endParaRPr lang="en-US" sz="2000" dirty="0">
              <a:solidFill>
                <a:schemeClr val="accent4"/>
              </a:solidFill>
            </a:endParaRPr>
          </a:p>
          <a:p>
            <a:pPr algn="ctr"/>
            <a:r>
              <a:rPr lang="en-US" sz="1800" i="1" dirty="0">
                <a:solidFill>
                  <a:schemeClr val="accent4"/>
                </a:solidFill>
              </a:rPr>
              <a:t>M-20240723 and P1P2-20240813 ready for Lab Director, other </a:t>
            </a:r>
            <a:r>
              <a:rPr lang="en-US" sz="1800" i="1">
                <a:solidFill>
                  <a:schemeClr val="accent4"/>
                </a:solidFill>
              </a:rPr>
              <a:t>one is </a:t>
            </a:r>
            <a:r>
              <a:rPr lang="en-US" sz="1800" i="1" dirty="0">
                <a:solidFill>
                  <a:schemeClr val="accent4"/>
                </a:solidFill>
              </a:rPr>
              <a:t>still going through internal signature process. Once all three are ready for Lab Director, will send together with SAD &amp; ASE.</a:t>
            </a:r>
          </a:p>
        </p:txBody>
      </p:sp>
      <p:sp>
        <p:nvSpPr>
          <p:cNvPr id="2" name="Rectangle: Rounded Corners 1">
            <a:extLst>
              <a:ext uri="{FF2B5EF4-FFF2-40B4-BE49-F238E27FC236}">
                <a16:creationId xmlns:a16="http://schemas.microsoft.com/office/drawing/2014/main" id="{25A2A21A-B6BD-9909-9855-0FE38A398D82}"/>
              </a:ext>
            </a:extLst>
          </p:cNvPr>
          <p:cNvSpPr/>
          <p:nvPr/>
        </p:nvSpPr>
        <p:spPr>
          <a:xfrm>
            <a:off x="-14453" y="472440"/>
            <a:ext cx="9097108" cy="392893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88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5" ma:contentTypeDescription="Create a new document." ma:contentTypeScope="" ma:versionID="c173e0ba13ebaf8c8a1118b66d06b47c">
  <xsd:schema xmlns:xsd="http://www.w3.org/2001/XMLSchema" xmlns:xs="http://www.w3.org/2001/XMLSchema" xmlns:p="http://schemas.microsoft.com/office/2006/metadata/properties" xmlns:ns2="c8a0c449-bc3f-4023-b6f3-9ae146c0e873" xmlns:ns3="ea507627-4d5f-4363-8732-6d518adc749c" targetNamespace="http://schemas.microsoft.com/office/2006/metadata/properties" ma:root="true" ma:fieldsID="487c099c7994ee6a800a51941d7ffc4d" ns2:_="" ns3:_="">
    <xsd:import namespace="c8a0c449-bc3f-4023-b6f3-9ae146c0e873"/>
    <xsd:import namespace="ea507627-4d5f-4363-8732-6d518adc74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Comments" minOccurs="0"/>
                <xsd:element ref="ns3:HOLD_x0020_for_x0020_edits_x0020_from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507627-4d5f-4363-8732-6d518adc749c" elementFormDefault="qualified">
    <xsd:import namespace="http://schemas.microsoft.com/office/2006/documentManagement/types"/>
    <xsd:import namespace="http://schemas.microsoft.com/office/infopath/2007/PartnerControls"/>
    <xsd:element name="Comments" ma:index="13" nillable="true" ma:displayName="Comments" ma:internalName="Comments">
      <xsd:simpleType>
        <xsd:restriction base="dms:Text">
          <xsd:maxLength value="255"/>
        </xsd:restriction>
      </xsd:simpleType>
    </xsd:element>
    <xsd:element name="HOLD_x0020_for_x0020_edits_x0020_from_x003a_" ma:index="14" nillable="true" ma:displayName="HOLD for edits from:" ma:list="UserInfo" ma:SharePointGroup="0" ma:internalName="HOLD_x0020_for_x0020_edits_x0020_from_x003a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mments xmlns="ea507627-4d5f-4363-8732-6d518adc749c" xsi:nil="true"/>
    <HOLD_x0020_for_x0020_edits_x0020_from_x003a_ xmlns="ea507627-4d5f-4363-8732-6d518adc749c">
      <UserInfo>
        <DisplayName/>
        <AccountId xsi:nil="true"/>
        <AccountType/>
      </UserInfo>
    </HOLD_x0020_for_x0020_edits_x0020_from_x003a_>
    <_dlc_DocId xmlns="c8a0c449-bc3f-4023-b6f3-9ae146c0e873">MKRZARSQM56R-1466480915-4284</_dlc_DocId>
    <_dlc_DocIdUrl xmlns="c8a0c449-bc3f-4023-b6f3-9ae146c0e873">
      <Url>https://fermipoint.fnal.gov/org/eshq/ASD/_layouts/15/DocIdRedir.aspx?ID=MKRZARSQM56R-1466480915-4284</Url>
      <Description>MKRZARSQM56R-1466480915-4284</Description>
    </_dlc_DocIdUrl>
  </documentManagement>
</p:properties>
</file>

<file path=customXml/itemProps1.xml><?xml version="1.0" encoding="utf-8"?>
<ds:datastoreItem xmlns:ds="http://schemas.openxmlformats.org/officeDocument/2006/customXml" ds:itemID="{3BC691B1-EF7C-46C9-9F9E-878421B9DF8A}">
  <ds:schemaRefs>
    <ds:schemaRef ds:uri="http://schemas.microsoft.com/sharepoint/v3/contenttype/forms"/>
  </ds:schemaRefs>
</ds:datastoreItem>
</file>

<file path=customXml/itemProps2.xml><?xml version="1.0" encoding="utf-8"?>
<ds:datastoreItem xmlns:ds="http://schemas.openxmlformats.org/officeDocument/2006/customXml" ds:itemID="{DF277C8B-50DE-4BF5-BE64-3ED3BAFF908E}">
  <ds:schemaRefs>
    <ds:schemaRef ds:uri="http://schemas.microsoft.com/sharepoint/events"/>
  </ds:schemaRefs>
</ds:datastoreItem>
</file>

<file path=customXml/itemProps3.xml><?xml version="1.0" encoding="utf-8"?>
<ds:datastoreItem xmlns:ds="http://schemas.openxmlformats.org/officeDocument/2006/customXml" ds:itemID="{AA0CCDBC-E193-4FA3-A49C-C84741CD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C216DE4-7577-4AA1-82CB-33E5C8487CF0}">
  <ds:schemaRefs>
    <ds:schemaRef ds:uri="http://schemas.microsoft.com/office/2006/metadata/properties"/>
    <ds:schemaRef ds:uri="http://schemas.microsoft.com/office/2006/documentManagement/types"/>
    <ds:schemaRef ds:uri="http://purl.org/dc/terms/"/>
    <ds:schemaRef ds:uri="ea507627-4d5f-4363-8732-6d518adc749c"/>
    <ds:schemaRef ds:uri="http://purl.org/dc/dcmitype/"/>
    <ds:schemaRef ds:uri="http://schemas.microsoft.com/office/infopath/2007/PartnerControls"/>
    <ds:schemaRef ds:uri="http://purl.org/dc/elements/1.1/"/>
    <ds:schemaRef ds:uri="http://schemas.openxmlformats.org/package/2006/metadata/core-properties"/>
    <ds:schemaRef ds:uri="c8a0c449-bc3f-4023-b6f3-9ae146c0e87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FNAL_PowerPoint_4x3_103023</Template>
  <TotalTime>1860</TotalTime>
  <Words>797</Words>
  <Application>Microsoft Office PowerPoint</Application>
  <PresentationFormat>On-screen Show (4:3)</PresentationFormat>
  <Paragraphs>107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Helvetica</vt:lpstr>
      <vt:lpstr>Fermilab_PPT_090815</vt:lpstr>
      <vt:lpstr>PowerPoint Presentation</vt:lpstr>
      <vt:lpstr>All Open USIs</vt:lpstr>
      <vt:lpstr>Open USIs – Lab Director/FSO Approval Needed</vt:lpstr>
      <vt:lpstr>Open USIs – Lab Director/FSO Approval Needed</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R. Schoell</cp:lastModifiedBy>
  <cp:revision>13</cp:revision>
  <cp:lastPrinted>2014-01-20T19:40:21Z</cp:lastPrinted>
  <dcterms:created xsi:type="dcterms:W3CDTF">2024-05-14T13:12:15Z</dcterms:created>
  <dcterms:modified xsi:type="dcterms:W3CDTF">2024-10-18T13:59:36Z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68990d65-b743-49c3-aa6e-f8bd5b2a5aac</vt:lpwstr>
  </property>
</Properties>
</file>