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61" r:id="rId4"/>
    <p:sldId id="264" r:id="rId5"/>
    <p:sldId id="260" r:id="rId6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41F1AB-C749-4E3C-BAC8-7D720513A957}" v="1" dt="2024-10-16T15:19:07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72"/>
  </p:normalViewPr>
  <p:slideViewPr>
    <p:cSldViewPr snapToGrid="0">
      <p:cViewPr varScale="1">
        <p:scale>
          <a:sx n="97" d="100"/>
          <a:sy n="97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8C888-6C87-1140-9566-D5625BCB3463}" type="datetimeFigureOut">
              <a:rPr lang="en-US" smtClean="0"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38947-0475-E649-8B2D-523EF162E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6" name="Picture 5" descr="TitleSlide_060514.png"/>
          <p:cNvPicPr/>
          <p:nvPr/>
        </p:nvPicPr>
        <p:blipFill>
          <a:blip r:embed="rId15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pic>
        <p:nvPicPr>
          <p:cNvPr id="2" name="Picture 6" descr="FermiLogo_RGB_NALBlue.png"/>
          <p:cNvPicPr/>
          <p:nvPr/>
        </p:nvPicPr>
        <p:blipFill>
          <a:blip r:embed="rId16"/>
          <a:stretch/>
        </p:blipFill>
        <p:spPr>
          <a:xfrm>
            <a:off x="793800" y="1149480"/>
            <a:ext cx="3265200" cy="588600"/>
          </a:xfrm>
          <a:prstGeom prst="rect">
            <a:avLst/>
          </a:prstGeom>
          <a:ln>
            <a:noFill/>
          </a:ln>
        </p:spPr>
      </p:pic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eaderFooter_0060314.png"/>
          <p:cNvPicPr/>
          <p:nvPr/>
        </p:nvPicPr>
        <p:blipFill>
          <a:blip r:embed="rId14"/>
          <a:stretch/>
        </p:blipFill>
        <p:spPr>
          <a:xfrm>
            <a:off x="0" y="0"/>
            <a:ext cx="9142200" cy="68562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806400" y="3559320"/>
            <a:ext cx="7524360" cy="113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4C97"/>
                </a:solidFill>
                <a:latin typeface="Arial"/>
                <a:ea typeface="Geneva"/>
              </a:rPr>
              <a:t>Main Injector Shutdown Status</a:t>
            </a:r>
            <a:endParaRPr lang="en-US" sz="3200" b="0" strike="noStrike" spc="-1" dirty="0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806400" y="4842000"/>
            <a:ext cx="7524360" cy="1487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 dirty="0">
                <a:solidFill>
                  <a:srgbClr val="004C97"/>
                </a:solidFill>
                <a:latin typeface="Arial"/>
              </a:rPr>
              <a:t>Denton Morris, Marty Murphy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AD/MI 9 o’clock	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spc="-1" dirty="0">
                <a:solidFill>
                  <a:srgbClr val="004C97"/>
                </a:solidFill>
                <a:latin typeface="Arial"/>
                <a:ea typeface="Geneva"/>
              </a:rPr>
              <a:t>Octo</a:t>
            </a:r>
            <a:r>
              <a:rPr lang="en-US" sz="2000" b="0" strike="noStrike" spc="-1" dirty="0">
                <a:solidFill>
                  <a:srgbClr val="004C97"/>
                </a:solidFill>
                <a:latin typeface="Arial"/>
                <a:ea typeface="Geneva"/>
              </a:rPr>
              <a:t>ber 18, 2024</a:t>
            </a:r>
            <a:endParaRPr lang="en-US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Tunnel Work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10/18/2024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2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7141699" cy="45858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</a:t>
            </a:r>
            <a:r>
              <a:rPr lang="en-US" sz="1600" dirty="0"/>
              <a:t>MI-8 Collimator installation		</a:t>
            </a:r>
          </a:p>
          <a:p>
            <a:r>
              <a:rPr lang="en-US" sz="1600" dirty="0"/>
              <a:t>		Jaws are welded</a:t>
            </a:r>
          </a:p>
          <a:p>
            <a:r>
              <a:rPr lang="en-US" sz="1600" dirty="0"/>
              <a:t>		Tunnel cable terminations completed in the tunnel</a:t>
            </a:r>
          </a:p>
          <a:p>
            <a:r>
              <a:rPr lang="en-US" sz="1600" dirty="0"/>
              <a:t>		in progress in the service building</a:t>
            </a:r>
          </a:p>
          <a:p>
            <a:r>
              <a:rPr lang="en-US" sz="1600" dirty="0"/>
              <a:t>	</a:t>
            </a:r>
          </a:p>
          <a:p>
            <a:r>
              <a:rPr lang="en-US" sz="1600" dirty="0"/>
              <a:t>	RF Dual PA cavity upgrades (3 stations)</a:t>
            </a:r>
          </a:p>
          <a:p>
            <a:r>
              <a:rPr lang="en-US" sz="1600" dirty="0"/>
              <a:t>		Upgrading four modulators (one spare)</a:t>
            </a:r>
          </a:p>
          <a:p>
            <a:r>
              <a:rPr lang="en-US" sz="1600" dirty="0"/>
              <a:t>		NOTE:  Unable to test any RF until KRS pulsed power </a:t>
            </a:r>
          </a:p>
          <a:p>
            <a:r>
              <a:rPr lang="en-US" sz="1600" dirty="0"/>
              <a:t>		and LCW returns.  Then need </a:t>
            </a:r>
            <a:r>
              <a:rPr lang="en-US" sz="1600" dirty="0">
                <a:solidFill>
                  <a:srgbClr val="FF0000"/>
                </a:solidFill>
              </a:rPr>
              <a:t>~3 weeks </a:t>
            </a:r>
            <a:r>
              <a:rPr lang="en-US" sz="1600" dirty="0"/>
              <a:t>for testing</a:t>
            </a:r>
          </a:p>
          <a:p>
            <a:r>
              <a:rPr lang="en-US" sz="1600" dirty="0"/>
              <a:t>			</a:t>
            </a:r>
          </a:p>
          <a:p>
            <a:r>
              <a:rPr lang="en-US" sz="1600" dirty="0"/>
              <a:t>	MI-40 LCW pump #1 has a bad bearing and #3 has a leaking seal.</a:t>
            </a:r>
          </a:p>
          <a:p>
            <a:r>
              <a:rPr lang="en-US" sz="1600" dirty="0"/>
              <a:t>		The check valve has also failed.</a:t>
            </a:r>
          </a:p>
          <a:p>
            <a:endParaRPr lang="en-US" sz="1600" dirty="0"/>
          </a:p>
          <a:p>
            <a:r>
              <a:rPr lang="en-US" sz="1600" dirty="0"/>
              <a:t>	Move MI quads based on previous high field orbit</a:t>
            </a:r>
          </a:p>
          <a:p>
            <a:r>
              <a:rPr lang="en-US" sz="1600" dirty="0"/>
              <a:t>		Q211 stand needs attention for it to be aligned</a:t>
            </a:r>
          </a:p>
          <a:p>
            <a:endParaRPr lang="en-US" sz="1600" dirty="0"/>
          </a:p>
          <a:p>
            <a:r>
              <a:rPr lang="en-US" sz="1600" dirty="0"/>
              <a:t>	MI tunnel cleaning 75% complete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226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Plan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286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10/18/2024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3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FF239E-0263-0CF1-ABF9-9C916D38A676}"/>
              </a:ext>
            </a:extLst>
          </p:cNvPr>
          <p:cNvSpPr txBox="1"/>
          <p:nvPr/>
        </p:nvSpPr>
        <p:spPr>
          <a:xfrm>
            <a:off x="244800" y="969888"/>
            <a:ext cx="8435001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Yesterday</a:t>
            </a:r>
          </a:p>
          <a:p>
            <a:r>
              <a:rPr lang="en-US" dirty="0"/>
              <a:t>		</a:t>
            </a:r>
            <a:r>
              <a:rPr lang="en-US" dirty="0" err="1"/>
              <a:t>Recore</a:t>
            </a:r>
            <a:r>
              <a:rPr lang="en-US" dirty="0"/>
              <a:t> MI-10 and MI-8</a:t>
            </a:r>
          </a:p>
          <a:p>
            <a:r>
              <a:rPr lang="en-US" dirty="0"/>
              <a:t>		Search and Secure MI-8 and MI-10</a:t>
            </a:r>
          </a:p>
          <a:p>
            <a:r>
              <a:rPr lang="en-US" dirty="0"/>
              <a:t>	Today	Safety </a:t>
            </a:r>
            <a:r>
              <a:rPr lang="en-US"/>
              <a:t>system testing MI-8 and MI-10</a:t>
            </a:r>
            <a:endParaRPr lang="en-US" dirty="0"/>
          </a:p>
          <a:p>
            <a:r>
              <a:rPr lang="en-US" dirty="0"/>
              <a:t>		Return MI-8 to shutdown keys for remainder of Iron Work effort</a:t>
            </a:r>
          </a:p>
          <a:p>
            <a:endParaRPr lang="en-US" dirty="0"/>
          </a:p>
          <a:p>
            <a:r>
              <a:rPr lang="en-US" dirty="0"/>
              <a:t>	Testing for BNB running</a:t>
            </a:r>
          </a:p>
          <a:p>
            <a:r>
              <a:rPr lang="en-US" dirty="0"/>
              <a:t>		End of MI-8 line and BNB line power supply testing</a:t>
            </a:r>
          </a:p>
          <a:p>
            <a:r>
              <a:rPr lang="en-US" dirty="0"/>
              <a:t>		Need MI-10 secure and ESS permit</a:t>
            </a:r>
          </a:p>
          <a:p>
            <a:r>
              <a:rPr lang="en-US" dirty="0"/>
              <a:t>		Need LCW for almost all of it</a:t>
            </a:r>
          </a:p>
          <a:p>
            <a:endParaRPr lang="en-US" dirty="0"/>
          </a:p>
          <a:p>
            <a:r>
              <a:rPr lang="en-US" dirty="0"/>
              <a:t>		</a:t>
            </a:r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1397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228600" y="103680"/>
            <a:ext cx="8685000" cy="640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Conventional </a:t>
            </a:r>
            <a:r>
              <a:rPr lang="en-US" sz="2400" b="1" spc="-1">
                <a:solidFill>
                  <a:srgbClr val="004C97"/>
                </a:solidFill>
                <a:latin typeface="Arial"/>
              </a:rPr>
              <a:t>and Pulsed MI </a:t>
            </a:r>
            <a:r>
              <a:rPr lang="en-US" sz="2400" b="1" spc="-1" dirty="0">
                <a:solidFill>
                  <a:srgbClr val="004C97"/>
                </a:solidFill>
                <a:latin typeface="Arial"/>
              </a:rPr>
              <a:t>Power Outages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243000" y="885240"/>
            <a:ext cx="8670600" cy="5439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/>
          </a:p>
        </p:txBody>
      </p:sp>
      <p:sp>
        <p:nvSpPr>
          <p:cNvPr id="98" name="CustomShape 3"/>
          <p:cNvSpPr/>
          <p:nvPr/>
        </p:nvSpPr>
        <p:spPr>
          <a:xfrm>
            <a:off x="6450120" y="6515280"/>
            <a:ext cx="107460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 algn="r">
              <a:lnSpc>
                <a:spcPct val="100000"/>
              </a:lnSpc>
            </a:pPr>
            <a:fld id="{65C821B3-3AAE-49B8-8B0F-0ECE29B9A539}" type="datetime1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10/18/2024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99" name="CustomShape 4"/>
          <p:cNvSpPr/>
          <p:nvPr/>
        </p:nvSpPr>
        <p:spPr>
          <a:xfrm>
            <a:off x="806400" y="6515280"/>
            <a:ext cx="537192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4C97"/>
                </a:solidFill>
                <a:latin typeface="Arial"/>
                <a:ea typeface="ＭＳ Ｐゴシック"/>
              </a:rPr>
              <a:t>MI Department Meeting  |  D. Morris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228600" y="6515280"/>
            <a:ext cx="446040" cy="239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Autofit/>
          </a:bodyPr>
          <a:lstStyle/>
          <a:p>
            <a:pPr>
              <a:lnSpc>
                <a:spcPct val="100000"/>
              </a:lnSpc>
            </a:pPr>
            <a:fld id="{A8C0DCB1-D4E5-434B-A018-36C8F4531096}" type="slidenum">
              <a:rPr lang="en-US" sz="1200" b="0" strike="noStrike" spc="-1">
                <a:solidFill>
                  <a:srgbClr val="004C97"/>
                </a:solidFill>
                <a:latin typeface="Arial"/>
                <a:ea typeface="Geneva"/>
              </a:rPr>
              <a:t>4</a:t>
            </a:fld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6"/>
          <p:cNvSpPr/>
          <p:nvPr/>
        </p:nvSpPr>
        <p:spPr>
          <a:xfrm>
            <a:off x="457200" y="1188720"/>
            <a:ext cx="8290560" cy="457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0" strike="noStrike" spc="-1" dirty="0">
                <a:solidFill>
                  <a:srgbClr val="000000"/>
                </a:solidFill>
                <a:latin typeface="Arial"/>
              </a:rPr>
              <a:t>	Please report any additional MI outages to the MCR.</a:t>
            </a:r>
          </a:p>
          <a:p>
            <a:pPr>
              <a:lnSpc>
                <a:spcPct val="100000"/>
              </a:lnSpc>
            </a:pPr>
            <a:endParaRPr lang="en-US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A3E1226-C0E0-AD72-ADA4-F3C3D8E17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859109"/>
              </p:ext>
            </p:extLst>
          </p:nvPr>
        </p:nvGraphicFramePr>
        <p:xfrm>
          <a:off x="1031875" y="2143125"/>
          <a:ext cx="7143750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722812" imgH="2842422" progId="Excel.Sheet.12">
                  <p:embed/>
                </p:oleObj>
              </mc:Choice>
              <mc:Fallback>
                <p:oleObj name="Worksheet" r:id="rId2" imgW="5722812" imgH="2842422" progId="Excel.Sheet.12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FA3E1226-C0E0-AD72-ADA4-F3C3D8E176A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31875" y="2143125"/>
                        <a:ext cx="7143750" cy="3546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699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14538</TotalTime>
  <Words>274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Arial</vt:lpstr>
      <vt:lpstr>Symbol</vt:lpstr>
      <vt:lpstr>Wingdings</vt:lpstr>
      <vt:lpstr>Office Theme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subject/>
  <dc:creator>John A. Johnstone x2981 09567N</dc:creator>
  <dc:description/>
  <cp:lastModifiedBy>Denton K Morris</cp:lastModifiedBy>
  <cp:revision>84</cp:revision>
  <cp:lastPrinted>2015-08-06T13:01:48Z</cp:lastPrinted>
  <dcterms:created xsi:type="dcterms:W3CDTF">2015-07-29T16:24:19Z</dcterms:created>
  <dcterms:modified xsi:type="dcterms:W3CDTF">2024-10-18T13:31:56Z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Sandbox Studio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39</vt:i4>
  </property>
</Properties>
</file>