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0"/>
  </p:notesMasterIdLst>
  <p:handoutMasterIdLst>
    <p:handoutMasterId r:id="rId11"/>
  </p:handoutMasterIdLst>
  <p:sldIdLst>
    <p:sldId id="265" r:id="rId4"/>
    <p:sldId id="286" r:id="rId5"/>
    <p:sldId id="333" r:id="rId6"/>
    <p:sldId id="336" r:id="rId7"/>
    <p:sldId id="335" r:id="rId8"/>
    <p:sldId id="311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33"/>
            <p14:sldId id="336"/>
            <p14:sldId id="335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00FF"/>
    <a:srgbClr val="66FF66"/>
    <a:srgbClr val="CCCC00"/>
    <a:srgbClr val="33CC33"/>
    <a:srgbClr val="00FFFF"/>
    <a:srgbClr val="CC6600"/>
    <a:srgbClr val="008080"/>
    <a:srgbClr val="004C9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268FF-779F-4B36-B075-E2ADD364027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04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10/18/2024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Shutdown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October 18,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10/18/2024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ESS2 has been high voltage conditioning at NWA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Beneficial spark on Sunday, good progress since then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Current draw improved dramatically after spark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D30 downstream mechanical work in progress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D40 blocks removed and Forklift lowered 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Grinding with rad tech coverage today, welding on Monday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Forklift required for Q205 removal temporarily moved from MI-8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Another domestic water leak north of AP-0, will need berm topo after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 Campus Feeder 24 power outage this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Rapid increase in upstream AP-30 and MI-8 sump activity on Wednesday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 LCW resistivity continues to be poor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Attempted to begin Kirk Key Disconnect repair, had difficulties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Existing mounting holes for cylinders not sized properly and inconsistent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Hope to begin replacement of some power supply circuit breakers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Prototype ESS2 will need to be removed from DR prior to running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Related to buyback accounting between Mu2e Project and AD spares funds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Still hope that operational ESS2 will be ready for installation late this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paused, blamed on badging issues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305E24-ECAD-D413-6763-B482C33089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236" b="20081"/>
          <a:stretch/>
        </p:blipFill>
        <p:spPr>
          <a:xfrm>
            <a:off x="6671059" y="1042011"/>
            <a:ext cx="2472941" cy="14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5AAD8F9-4EDB-DFDF-712C-5396B2941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879985"/>
            <a:ext cx="6936173" cy="5373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ESS2 conditioning at NWA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10/18/2024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F4E98-6972-4905-6465-D7147E01827D}"/>
              </a:ext>
            </a:extLst>
          </p:cNvPr>
          <p:cNvSpPr txBox="1"/>
          <p:nvPr/>
        </p:nvSpPr>
        <p:spPr>
          <a:xfrm>
            <a:off x="7881600" y="1643373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F00"/>
                </a:solidFill>
              </a:rPr>
              <a:t>Voltage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9BA68-1304-D887-63AF-3F28EE1D26AC}"/>
              </a:ext>
            </a:extLst>
          </p:cNvPr>
          <p:cNvSpPr txBox="1"/>
          <p:nvPr/>
        </p:nvSpPr>
        <p:spPr>
          <a:xfrm>
            <a:off x="7898782" y="3630251"/>
            <a:ext cx="685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Vacuum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F1A81-2F99-57FE-DAFA-68E86BCA9A25}"/>
              </a:ext>
            </a:extLst>
          </p:cNvPr>
          <p:cNvSpPr txBox="1"/>
          <p:nvPr/>
        </p:nvSpPr>
        <p:spPr>
          <a:xfrm>
            <a:off x="7998168" y="5456362"/>
            <a:ext cx="657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36EF5-F531-0787-3765-FE75DC76C544}"/>
              </a:ext>
            </a:extLst>
          </p:cNvPr>
          <p:cNvSpPr txBox="1"/>
          <p:nvPr/>
        </p:nvSpPr>
        <p:spPr>
          <a:xfrm>
            <a:off x="7754073" y="4645722"/>
            <a:ext cx="11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CCC00"/>
                </a:solidFill>
              </a:rPr>
              <a:t>Spark Detector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193804-9C7D-935D-47FD-9A0937B52A8F}"/>
              </a:ext>
            </a:extLst>
          </p:cNvPr>
          <p:cNvCxnSpPr>
            <a:cxnSpLocks/>
          </p:cNvCxnSpPr>
          <p:nvPr/>
        </p:nvCxnSpPr>
        <p:spPr>
          <a:xfrm flipV="1">
            <a:off x="2281485" y="1255058"/>
            <a:ext cx="4785349" cy="14406"/>
          </a:xfrm>
          <a:prstGeom prst="line">
            <a:avLst/>
          </a:prstGeom>
          <a:ln w="22225">
            <a:solidFill>
              <a:srgbClr val="66FF6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3F0E8C-6FB5-9250-0022-747CBE9EB772}"/>
              </a:ext>
            </a:extLst>
          </p:cNvPr>
          <p:cNvSpPr txBox="1"/>
          <p:nvPr/>
        </p:nvSpPr>
        <p:spPr>
          <a:xfrm>
            <a:off x="3960534" y="992552"/>
            <a:ext cx="1427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F00"/>
                </a:solidFill>
              </a:rPr>
              <a:t>Operational Voltage</a:t>
            </a:r>
          </a:p>
        </p:txBody>
      </p:sp>
    </p:spTree>
    <p:extLst>
      <p:ext uri="{BB962C8B-B14F-4D97-AF65-F5344CB8AC3E}">
        <p14:creationId xmlns:p14="http://schemas.microsoft.com/office/powerpoint/2010/main" val="297992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AP-30 and MI-8 sump activity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10/18/2024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247052-1471-E290-0E4B-C47A82B3A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4" y="879986"/>
            <a:ext cx="6853392" cy="532802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B7098A-5518-07C9-5866-9A9BEB942001}"/>
              </a:ext>
            </a:extLst>
          </p:cNvPr>
          <p:cNvCxnSpPr>
            <a:cxnSpLocks/>
          </p:cNvCxnSpPr>
          <p:nvPr/>
        </p:nvCxnSpPr>
        <p:spPr>
          <a:xfrm>
            <a:off x="5361236" y="5230761"/>
            <a:ext cx="0" cy="4227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EFBAAC-2EB4-60CD-135B-CF85C6E6D73F}"/>
              </a:ext>
            </a:extLst>
          </p:cNvPr>
          <p:cNvCxnSpPr>
            <a:cxnSpLocks/>
          </p:cNvCxnSpPr>
          <p:nvPr/>
        </p:nvCxnSpPr>
        <p:spPr>
          <a:xfrm>
            <a:off x="5690617" y="958644"/>
            <a:ext cx="0" cy="4227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1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upstream AP-30 and MI-8 sumps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10/18/2024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31859-4ECB-7D43-B1D6-4B8CE866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06" y="891355"/>
            <a:ext cx="8545294" cy="531226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FB08814-1067-5BDD-DF02-307C0A423A4E}"/>
              </a:ext>
            </a:extLst>
          </p:cNvPr>
          <p:cNvSpPr/>
          <p:nvPr/>
        </p:nvSpPr>
        <p:spPr>
          <a:xfrm>
            <a:off x="4672584" y="2788920"/>
            <a:ext cx="332370" cy="33429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376133-456E-2792-6C48-55094897C885}"/>
              </a:ext>
            </a:extLst>
          </p:cNvPr>
          <p:cNvSpPr/>
          <p:nvPr/>
        </p:nvSpPr>
        <p:spPr>
          <a:xfrm>
            <a:off x="5267436" y="3094703"/>
            <a:ext cx="332370" cy="33429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A3F8099-9CF1-5E32-0A8F-78A1E0A76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6" y="3679780"/>
            <a:ext cx="3680784" cy="252383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6CA057CA-9E1B-B749-8898-77E474F28A9B}"/>
              </a:ext>
            </a:extLst>
          </p:cNvPr>
          <p:cNvSpPr/>
          <p:nvPr/>
        </p:nvSpPr>
        <p:spPr>
          <a:xfrm>
            <a:off x="2656971" y="5404369"/>
            <a:ext cx="646668" cy="65041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45BA02-DD96-4CF1-58D1-ACDA27883E16}"/>
              </a:ext>
            </a:extLst>
          </p:cNvPr>
          <p:cNvCxnSpPr/>
          <p:nvPr/>
        </p:nvCxnSpPr>
        <p:spPr>
          <a:xfrm>
            <a:off x="370106" y="3679780"/>
            <a:ext cx="368078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AD5DFC-4FBA-FFE4-9827-344B81D367BD}"/>
              </a:ext>
            </a:extLst>
          </p:cNvPr>
          <p:cNvCxnSpPr/>
          <p:nvPr/>
        </p:nvCxnSpPr>
        <p:spPr>
          <a:xfrm>
            <a:off x="4050890" y="3679780"/>
            <a:ext cx="0" cy="252383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4B1A1B-1093-0FCD-9C02-33ABB3668DFD}"/>
              </a:ext>
            </a:extLst>
          </p:cNvPr>
          <p:cNvCxnSpPr>
            <a:cxnSpLocks/>
          </p:cNvCxnSpPr>
          <p:nvPr/>
        </p:nvCxnSpPr>
        <p:spPr>
          <a:xfrm flipH="1">
            <a:off x="3876565" y="3261851"/>
            <a:ext cx="1128389" cy="5727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382048D-3B5D-0B04-E00E-893AD06C8BDF}"/>
              </a:ext>
            </a:extLst>
          </p:cNvPr>
          <p:cNvSpPr/>
          <p:nvPr/>
        </p:nvSpPr>
        <p:spPr>
          <a:xfrm>
            <a:off x="988477" y="4651795"/>
            <a:ext cx="646668" cy="65041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B8C310-6E36-4B05-B5D0-D4D315176C07}"/>
              </a:ext>
            </a:extLst>
          </p:cNvPr>
          <p:cNvCxnSpPr>
            <a:cxnSpLocks/>
          </p:cNvCxnSpPr>
          <p:nvPr/>
        </p:nvCxnSpPr>
        <p:spPr>
          <a:xfrm flipH="1">
            <a:off x="1433249" y="4365429"/>
            <a:ext cx="552867" cy="572730"/>
          </a:xfrm>
          <a:prstGeom prst="straightConnector1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D6685FB-5D39-882D-A591-32C58C546946}"/>
              </a:ext>
            </a:extLst>
          </p:cNvPr>
          <p:cNvSpPr txBox="1"/>
          <p:nvPr/>
        </p:nvSpPr>
        <p:spPr>
          <a:xfrm>
            <a:off x="1522815" y="4057652"/>
            <a:ext cx="1526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Tunnel ceiling leak</a:t>
            </a:r>
          </a:p>
        </p:txBody>
      </p:sp>
    </p:spTree>
    <p:extLst>
      <p:ext uri="{BB962C8B-B14F-4D97-AF65-F5344CB8AC3E}">
        <p14:creationId xmlns:p14="http://schemas.microsoft.com/office/powerpoint/2010/main" val="313220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worklist items and other upcoming work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Kirk Key hardware on disconnects, requires more modifications to disconnect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several power supply circuit breakers and some primary wiring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rad hard 8Q24 at Q205, send uninstalled 8Q24 to TD for rad hard water lines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vacuum pipe replacement to simplify vacuum connection to ELAM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Profilometer extraction profile monitor vacuum Tee installed upstream of ELAM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Unroll ELAM? (was rolled 24 mr to improve g-2 extraction trajectory)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additional steel shielding above ECMAG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alignment tasks including replacement Q205 and M4 WCM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of domestic water line breaks near AP-0 may have disturbed Transport berm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to install Mu2e Extinction Monitor Collimator in Absorber area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Final Focus vacuum installation, A/C dipole installation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and ESS2 septum stand motion-control improvements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finish operational ESS2 and install it in tunnel prior to turn-on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Muon Campus Feeder 24 outage planned for Tuesday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(operational version)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high voltage conditioning at NWA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 to tunnel in late October or early November?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paused again (18 months since start)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10/18/2024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702657</TotalTime>
  <Words>464</Words>
  <Application>Microsoft Office PowerPoint</Application>
  <PresentationFormat>On-screen Show (4:3)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Shutdown Report</vt:lpstr>
      <vt:lpstr> Muon Campus status</vt:lpstr>
      <vt:lpstr>ESS2 conditioning at NWA</vt:lpstr>
      <vt:lpstr>Upstream AP-30 and MI-8 sump activity</vt:lpstr>
      <vt:lpstr>Location of upstream AP-30 and MI-8 sumps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1244</cp:revision>
  <cp:lastPrinted>2016-10-17T16:36:40Z</cp:lastPrinted>
  <dcterms:created xsi:type="dcterms:W3CDTF">2014-12-17T13:45:40Z</dcterms:created>
  <dcterms:modified xsi:type="dcterms:W3CDTF">2024-10-18T12:30:43Z</dcterms:modified>
</cp:coreProperties>
</file>