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3" r:id="rId5"/>
    <p:sldId id="709" r:id="rId6"/>
    <p:sldId id="710" r:id="rId7"/>
    <p:sldId id="711" r:id="rId8"/>
    <p:sldId id="708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00"/>
    <a:srgbClr val="FFCC66"/>
    <a:srgbClr val="D3E7F1"/>
    <a:srgbClr val="0074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974FFD-56AB-4BFC-B09D-2901E4CFA488}" v="44" dt="2024-10-21T14:19:55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2172" y="96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E9974FFD-56AB-4BFC-B09D-2901E4CFA488}"/>
    <pc:docChg chg="undo redo custSel addSld modSld">
      <pc:chgData name="Kurian, Febin" userId="b8909568-2362-46fd-acec-3c1d43419ac8" providerId="ADAL" clId="{E9974FFD-56AB-4BFC-B09D-2901E4CFA488}" dt="2024-10-21T14:43:02.625" v="788" actId="20577"/>
      <pc:docMkLst>
        <pc:docMk/>
      </pc:docMkLst>
      <pc:sldChg chg="modSp mod">
        <pc:chgData name="Kurian, Febin" userId="b8909568-2362-46fd-acec-3c1d43419ac8" providerId="ADAL" clId="{E9974FFD-56AB-4BFC-B09D-2901E4CFA488}" dt="2024-10-20T16:57:48.616" v="3" actId="20577"/>
        <pc:sldMkLst>
          <pc:docMk/>
          <pc:sldMk cId="0" sldId="263"/>
        </pc:sldMkLst>
        <pc:spChg chg="mod">
          <ac:chgData name="Kurian, Febin" userId="b8909568-2362-46fd-acec-3c1d43419ac8" providerId="ADAL" clId="{E9974FFD-56AB-4BFC-B09D-2901E4CFA488}" dt="2024-10-20T16:57:48.616" v="3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Kurian, Febin" userId="b8909568-2362-46fd-acec-3c1d43419ac8" providerId="ADAL" clId="{E9974FFD-56AB-4BFC-B09D-2901E4CFA488}" dt="2024-10-21T14:43:02.625" v="788" actId="20577"/>
        <pc:sldMkLst>
          <pc:docMk/>
          <pc:sldMk cId="4227688576" sldId="708"/>
        </pc:sldMkLst>
        <pc:spChg chg="mod">
          <ac:chgData name="Kurian, Febin" userId="b8909568-2362-46fd-acec-3c1d43419ac8" providerId="ADAL" clId="{E9974FFD-56AB-4BFC-B09D-2901E4CFA488}" dt="2024-10-21T14:43:02.625" v="788" actId="20577"/>
          <ac:spMkLst>
            <pc:docMk/>
            <pc:sldMk cId="4227688576" sldId="708"/>
            <ac:spMk id="3" creationId="{2E6AB8A8-C13E-10E8-4311-D8921CBC70D8}"/>
          </ac:spMkLst>
        </pc:spChg>
      </pc:sldChg>
      <pc:sldChg chg="addSp modSp mod">
        <pc:chgData name="Kurian, Febin" userId="b8909568-2362-46fd-acec-3c1d43419ac8" providerId="ADAL" clId="{E9974FFD-56AB-4BFC-B09D-2901E4CFA488}" dt="2024-10-20T17:03:34.498" v="58" actId="20577"/>
        <pc:sldMkLst>
          <pc:docMk/>
          <pc:sldMk cId="2065139457" sldId="709"/>
        </pc:sldMkLst>
        <pc:spChg chg="mod">
          <ac:chgData name="Kurian, Febin" userId="b8909568-2362-46fd-acec-3c1d43419ac8" providerId="ADAL" clId="{E9974FFD-56AB-4BFC-B09D-2901E4CFA488}" dt="2024-10-20T17:03:34.498" v="58" actId="20577"/>
          <ac:spMkLst>
            <pc:docMk/>
            <pc:sldMk cId="2065139457" sldId="709"/>
            <ac:spMk id="2" creationId="{6240B896-A548-D0E6-D6F7-7EB2EAB458A6}"/>
          </ac:spMkLst>
        </pc:spChg>
        <pc:spChg chg="mod">
          <ac:chgData name="Kurian, Febin" userId="b8909568-2362-46fd-acec-3c1d43419ac8" providerId="ADAL" clId="{E9974FFD-56AB-4BFC-B09D-2901E4CFA488}" dt="2024-10-20T16:58:33.926" v="4" actId="20577"/>
          <ac:spMkLst>
            <pc:docMk/>
            <pc:sldMk cId="2065139457" sldId="709"/>
            <ac:spMk id="3" creationId="{94021DDA-28C4-2B45-31E7-E9B6C5F484D5}"/>
          </ac:spMkLst>
        </pc:spChg>
        <pc:graphicFrameChg chg="add mod">
          <ac:chgData name="Kurian, Febin" userId="b8909568-2362-46fd-acec-3c1d43419ac8" providerId="ADAL" clId="{E9974FFD-56AB-4BFC-B09D-2901E4CFA488}" dt="2024-10-20T16:58:42.380" v="7"/>
          <ac:graphicFrameMkLst>
            <pc:docMk/>
            <pc:sldMk cId="2065139457" sldId="709"/>
            <ac:graphicFrameMk id="5" creationId="{24540BE8-A5CC-4E27-8594-F54A954200B3}"/>
          </ac:graphicFrameMkLst>
        </pc:graphicFrameChg>
        <pc:graphicFrameChg chg="add mod">
          <ac:chgData name="Kurian, Febin" userId="b8909568-2362-46fd-acec-3c1d43419ac8" providerId="ADAL" clId="{E9974FFD-56AB-4BFC-B09D-2901E4CFA488}" dt="2024-10-20T17:03:07.945" v="32" actId="1076"/>
          <ac:graphicFrameMkLst>
            <pc:docMk/>
            <pc:sldMk cId="2065139457" sldId="709"/>
            <ac:graphicFrameMk id="6" creationId="{24540BE8-A5CC-4E27-8594-F54A954200B3}"/>
          </ac:graphicFrameMkLst>
        </pc:graphicFrameChg>
      </pc:sldChg>
      <pc:sldChg chg="addSp delSp modSp mod">
        <pc:chgData name="Kurian, Febin" userId="b8909568-2362-46fd-acec-3c1d43419ac8" providerId="ADAL" clId="{E9974FFD-56AB-4BFC-B09D-2901E4CFA488}" dt="2024-10-20T17:05:09.238" v="101" actId="14100"/>
        <pc:sldMkLst>
          <pc:docMk/>
          <pc:sldMk cId="1494909076" sldId="710"/>
        </pc:sldMkLst>
        <pc:spChg chg="mod">
          <ac:chgData name="Kurian, Febin" userId="b8909568-2362-46fd-acec-3c1d43419ac8" providerId="ADAL" clId="{E9974FFD-56AB-4BFC-B09D-2901E4CFA488}" dt="2024-10-20T17:03:54.841" v="85" actId="20577"/>
          <ac:spMkLst>
            <pc:docMk/>
            <pc:sldMk cId="1494909076" sldId="710"/>
            <ac:spMk id="2" creationId="{18D92EBE-495D-3350-0409-20D966C18AAF}"/>
          </ac:spMkLst>
        </pc:spChg>
        <pc:spChg chg="del">
          <ac:chgData name="Kurian, Febin" userId="b8909568-2362-46fd-acec-3c1d43419ac8" providerId="ADAL" clId="{E9974FFD-56AB-4BFC-B09D-2901E4CFA488}" dt="2024-10-20T17:04:46.450" v="92" actId="478"/>
          <ac:spMkLst>
            <pc:docMk/>
            <pc:sldMk cId="1494909076" sldId="710"/>
            <ac:spMk id="3" creationId="{0634E9AD-DD3A-9BDC-DF4F-562F994B466C}"/>
          </ac:spMkLst>
        </pc:spChg>
        <pc:spChg chg="del">
          <ac:chgData name="Kurian, Febin" userId="b8909568-2362-46fd-acec-3c1d43419ac8" providerId="ADAL" clId="{E9974FFD-56AB-4BFC-B09D-2901E4CFA488}" dt="2024-10-20T17:03:42.021" v="60" actId="478"/>
          <ac:spMkLst>
            <pc:docMk/>
            <pc:sldMk cId="1494909076" sldId="710"/>
            <ac:spMk id="5" creationId="{5A6EB925-6DB4-9A6D-F698-6B5C4CF9EEA5}"/>
          </ac:spMkLst>
        </pc:spChg>
        <pc:spChg chg="del">
          <ac:chgData name="Kurian, Febin" userId="b8909568-2362-46fd-acec-3c1d43419ac8" providerId="ADAL" clId="{E9974FFD-56AB-4BFC-B09D-2901E4CFA488}" dt="2024-10-20T17:03:40.467" v="59" actId="478"/>
          <ac:spMkLst>
            <pc:docMk/>
            <pc:sldMk cId="1494909076" sldId="710"/>
            <ac:spMk id="6" creationId="{03467C60-5EBF-D7A6-24E9-1F4A05B3E31C}"/>
          </ac:spMkLst>
        </pc:spChg>
        <pc:spChg chg="add del mod">
          <ac:chgData name="Kurian, Febin" userId="b8909568-2362-46fd-acec-3c1d43419ac8" providerId="ADAL" clId="{E9974FFD-56AB-4BFC-B09D-2901E4CFA488}" dt="2024-10-20T17:04:51.398" v="97"/>
          <ac:spMkLst>
            <pc:docMk/>
            <pc:sldMk cId="1494909076" sldId="710"/>
            <ac:spMk id="9" creationId="{CF20EE4D-F289-82B7-F730-359C6AE2C661}"/>
          </ac:spMkLst>
        </pc:spChg>
        <pc:graphicFrameChg chg="add del mod">
          <ac:chgData name="Kurian, Febin" userId="b8909568-2362-46fd-acec-3c1d43419ac8" providerId="ADAL" clId="{E9974FFD-56AB-4BFC-B09D-2901E4CFA488}" dt="2024-10-20T17:04:40.476" v="91" actId="478"/>
          <ac:graphicFrameMkLst>
            <pc:docMk/>
            <pc:sldMk cId="1494909076" sldId="710"/>
            <ac:graphicFrameMk id="7" creationId="{AD9E9846-4CCF-06B1-7764-10B3CC86F05D}"/>
          </ac:graphicFrameMkLst>
        </pc:graphicFrameChg>
        <pc:graphicFrameChg chg="add mod">
          <ac:chgData name="Kurian, Febin" userId="b8909568-2362-46fd-acec-3c1d43419ac8" providerId="ADAL" clId="{E9974FFD-56AB-4BFC-B09D-2901E4CFA488}" dt="2024-10-20T17:04:51.338" v="95"/>
          <ac:graphicFrameMkLst>
            <pc:docMk/>
            <pc:sldMk cId="1494909076" sldId="710"/>
            <ac:graphicFrameMk id="10" creationId="{AD9E9846-4CCF-06B1-7764-10B3CC86F05D}"/>
          </ac:graphicFrameMkLst>
        </pc:graphicFrameChg>
        <pc:graphicFrameChg chg="add mod">
          <ac:chgData name="Kurian, Febin" userId="b8909568-2362-46fd-acec-3c1d43419ac8" providerId="ADAL" clId="{E9974FFD-56AB-4BFC-B09D-2901E4CFA488}" dt="2024-10-20T17:05:09.238" v="101" actId="14100"/>
          <ac:graphicFrameMkLst>
            <pc:docMk/>
            <pc:sldMk cId="1494909076" sldId="710"/>
            <ac:graphicFrameMk id="11" creationId="{AD9E9846-4CCF-06B1-7764-10B3CC86F05D}"/>
          </ac:graphicFrameMkLst>
        </pc:graphicFrameChg>
      </pc:sldChg>
      <pc:sldChg chg="addSp modSp new mod">
        <pc:chgData name="Kurian, Febin" userId="b8909568-2362-46fd-acec-3c1d43419ac8" providerId="ADAL" clId="{E9974FFD-56AB-4BFC-B09D-2901E4CFA488}" dt="2024-10-21T14:28:20.480" v="784" actId="27636"/>
        <pc:sldMkLst>
          <pc:docMk/>
          <pc:sldMk cId="4267641917" sldId="711"/>
        </pc:sldMkLst>
        <pc:spChg chg="mod">
          <ac:chgData name="Kurian, Febin" userId="b8909568-2362-46fd-acec-3c1d43419ac8" providerId="ADAL" clId="{E9974FFD-56AB-4BFC-B09D-2901E4CFA488}" dt="2024-10-20T17:06:26.435" v="125" actId="20577"/>
          <ac:spMkLst>
            <pc:docMk/>
            <pc:sldMk cId="4267641917" sldId="711"/>
            <ac:spMk id="2" creationId="{B315803E-71FE-62FB-BAE5-526145ED9FA5}"/>
          </ac:spMkLst>
        </pc:spChg>
        <pc:spChg chg="mod">
          <ac:chgData name="Kurian, Febin" userId="b8909568-2362-46fd-acec-3c1d43419ac8" providerId="ADAL" clId="{E9974FFD-56AB-4BFC-B09D-2901E4CFA488}" dt="2024-10-21T14:28:20.480" v="784" actId="27636"/>
          <ac:spMkLst>
            <pc:docMk/>
            <pc:sldMk cId="4267641917" sldId="711"/>
            <ac:spMk id="3" creationId="{A18CA867-8E3F-7123-DF06-737D8E9BE1E4}"/>
          </ac:spMkLst>
        </pc:spChg>
        <pc:picChg chg="add mod">
          <ac:chgData name="Kurian, Febin" userId="b8909568-2362-46fd-acec-3c1d43419ac8" providerId="ADAL" clId="{E9974FFD-56AB-4BFC-B09D-2901E4CFA488}" dt="2024-10-21T14:19:55.595" v="722" actId="1076"/>
          <ac:picMkLst>
            <pc:docMk/>
            <pc:sldMk cId="4267641917" sldId="711"/>
            <ac:picMk id="5" creationId="{84F1C37B-36E1-4887-3D3C-C4882A98169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brookhavenlab-my.sharepoint.com/personal/fkurian_bnl_gov/Documents/Documents/AUP/MQXFA18/MQXFA18_Tes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brookhavenlab-my.sharepoint.com/personal/fkurian_bnl_gov/Documents/Documents/AUP/MQXFA18/MQXFA18_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MQXFA 18 Vertical Test</a:t>
            </a:r>
          </a:p>
          <a:p>
            <a:pPr>
              <a:defRPr/>
            </a:pPr>
            <a:r>
              <a:rPr lang="en-US" sz="1200"/>
              <a:t>All tests at</a:t>
            </a:r>
            <a:r>
              <a:rPr lang="en-US" sz="1200" baseline="0"/>
              <a:t> 1.9 K, 20A/s unless specified otherwise </a:t>
            </a:r>
            <a:endParaRPr lang="en-US" sz="1200"/>
          </a:p>
        </c:rich>
      </c:tx>
      <c:layout>
        <c:manualLayout>
          <c:xMode val="edge"/>
          <c:yMode val="edge"/>
          <c:x val="0.61035982666784527"/>
          <c:y val="2.8361289130802582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'18_QuenchList_BNL'!$G$1</c:f>
              <c:strCache>
                <c:ptCount val="1"/>
                <c:pt idx="0">
                  <c:v>Quench(Q1)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0"/>
            <c:spPr>
              <a:solidFill>
                <a:srgbClr val="0093BE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numFmt formatCode="#,##0.000" sourceLinked="0"/>
            <c:spPr>
              <a:solidFill>
                <a:srgbClr val="0E2841">
                  <a:lumMod val="10000"/>
                  <a:lumOff val="9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9050" rIns="36576" bIns="91440" anchor="b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'18_QuenchList_BNL'!$B$15:$B$55</c:f>
              <c:numCache>
                <c:formatCode>General</c:formatCode>
                <c:ptCount val="3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</c:numCache>
            </c:numRef>
          </c:xVal>
          <c:yVal>
            <c:numRef>
              <c:f>'18_QuenchList_BNL'!$G$15:$G$55</c:f>
              <c:numCache>
                <c:formatCode>General</c:formatCode>
                <c:ptCount val="35"/>
                <c:pt idx="0">
                  <c:v>14.832000000000001</c:v>
                </c:pt>
                <c:pt idx="1">
                  <c:v>15.571</c:v>
                </c:pt>
                <c:pt idx="2">
                  <c:v>15.686999999999999</c:v>
                </c:pt>
                <c:pt idx="3">
                  <c:v>15.879</c:v>
                </c:pt>
                <c:pt idx="4">
                  <c:v>16.079999999999998</c:v>
                </c:pt>
                <c:pt idx="5">
                  <c:v>16.106000000000002</c:v>
                </c:pt>
                <c:pt idx="6">
                  <c:v>16.117999999999999</c:v>
                </c:pt>
                <c:pt idx="7">
                  <c:v>16.164999999999999</c:v>
                </c:pt>
                <c:pt idx="8">
                  <c:v>16.225000000000001</c:v>
                </c:pt>
                <c:pt idx="9">
                  <c:v>16.32</c:v>
                </c:pt>
                <c:pt idx="10">
                  <c:v>16.282</c:v>
                </c:pt>
                <c:pt idx="11">
                  <c:v>16.440999999999999</c:v>
                </c:pt>
                <c:pt idx="12">
                  <c:v>16.353999999999999</c:v>
                </c:pt>
                <c:pt idx="13">
                  <c:v>16.321999999999999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CF4-4D45-B87D-3D2E4373D04F}"/>
            </c:ext>
          </c:extLst>
        </c:ser>
        <c:ser>
          <c:idx val="4"/>
          <c:order val="3"/>
          <c:tx>
            <c:strRef>
              <c:f>'18_QuenchList_BNL'!$K$1</c:f>
              <c:strCache>
                <c:ptCount val="1"/>
                <c:pt idx="0">
                  <c:v>Trip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plus"/>
            <c:size val="10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4"/>
              <c:layout>
                <c:manualLayout>
                  <c:x val="-1.8549695462721491E-2"/>
                  <c:y val="-6.4064340406545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F4-4D45-B87D-3D2E4373D04F}"/>
                </c:ext>
              </c:extLst>
            </c:dLbl>
            <c:spPr>
              <a:solidFill>
                <a:srgbClr val="E97132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'18_QuenchList_BNL'!$B$15:$B$55</c:f>
              <c:numCache>
                <c:formatCode>General</c:formatCode>
                <c:ptCount val="3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</c:numCache>
            </c:numRef>
          </c:xVal>
          <c:yVal>
            <c:numRef>
              <c:f>'18_QuenchList_BNL'!$K$15:$K$55</c:f>
              <c:numCache>
                <c:formatCode>General</c:formatCode>
                <c:ptCount val="35"/>
                <c:pt idx="14">
                  <c:v>11.287000000000001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CF4-4D45-B87D-3D2E4373D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scatterChart>
        <c:scatterStyle val="smoothMarker"/>
        <c:varyColors val="0"/>
        <c:ser>
          <c:idx val="1"/>
          <c:order val="1"/>
          <c:tx>
            <c:strRef>
              <c:f>'18_QuenchList_BNL'!$I$1</c:f>
              <c:strCache>
                <c:ptCount val="1"/>
                <c:pt idx="0">
                  <c:v>Quench(Q3)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2"/>
              <c:tx>
                <c:rich>
                  <a:bodyPr rot="-5400000" spcFirstLastPara="1" vertOverflow="ellipsis" wrap="square" lIns="38100" tIns="19050" rIns="182880" bIns="19050" anchor="b" anchorCtr="0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10DD34-F160-40C8-9538-B0CC1F6D9B52}" type="CELLREF">
                      <a:rPr lang="en-US" sz="1050" b="1">
                        <a:solidFill>
                          <a:sysClr val="windowText" lastClr="000000"/>
                        </a:solidFill>
                      </a:rPr>
                      <a:pPr>
                        <a:defRPr sz="1050" b="1">
                          <a:solidFill>
                            <a:sysClr val="windowText" lastClr="000000"/>
                          </a:solidFill>
                        </a:defRPr>
                      </a:pPr>
                      <a:t>[CELLREF]</a:t>
                    </a:fld>
                    <a:endParaRPr lang="en-US"/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182880" bIns="19050" anchor="b" anchorCtr="0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{1A10DD34-F160-40C8-9538-B0CC1F6D9B52}</c15:txfldGUID>
                      <c15:f>'18_QuenchList_BNL'!$U$45</c15:f>
                      <c15:dlblFieldTableCache>
                        <c:ptCount val="1"/>
                        <c:pt idx="0">
                          <c:v>30 min hold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FCF4-4D45-B87D-3D2E4373D04F}"/>
                </c:ext>
              </c:extLst>
            </c:dLbl>
            <c:spPr>
              <a:solidFill>
                <a:srgbClr val="4EA72E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8100" tIns="19050" rIns="182880" bIns="19050" anchor="b" anchorCtr="0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'18_QuenchList_BNL'!$B$15:$B$59</c:f>
              <c:numCache>
                <c:formatCode>General</c:formatCode>
                <c:ptCount val="3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</c:numCache>
            </c:numRef>
          </c:xVal>
          <c:yVal>
            <c:numRef>
              <c:f>'18_QuenchList_BNL'!$I$15:$I$64</c:f>
              <c:numCache>
                <c:formatCode>General</c:formatCode>
                <c:ptCount val="44"/>
                <c:pt idx="15">
                  <c:v>16.518999999999998</c:v>
                </c:pt>
                <c:pt idx="16">
                  <c:v>16.332000000000001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FCF4-4D45-B87D-3D2E4373D04F}"/>
            </c:ext>
          </c:extLst>
        </c:ser>
        <c:ser>
          <c:idx val="5"/>
          <c:order val="2"/>
          <c:tx>
            <c:strRef>
              <c:f>'18_QuenchList_BNL'!$J$1</c:f>
              <c:strCache>
                <c:ptCount val="1"/>
                <c:pt idx="0">
                  <c:v>Quench(Q4)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'18_QuenchList_BNL'!$B$15:$B$59</c:f>
              <c:numCache>
                <c:formatCode>General</c:formatCode>
                <c:ptCount val="3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</c:numCache>
            </c:numRef>
          </c:xVal>
          <c:yVal>
            <c:numRef>
              <c:f>'18_QuenchList_BNL'!$J$15:$J$59</c:f>
              <c:numCache>
                <c:formatCode>General</c:formatCode>
                <c:ptCount val="39"/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FCF4-4D45-B87D-3D2E4373D04F}"/>
            </c:ext>
          </c:extLst>
        </c:ser>
        <c:ser>
          <c:idx val="3"/>
          <c:order val="4"/>
          <c:tx>
            <c:strRef>
              <c:f>'18_QuenchList_BNL'!$P$1</c:f>
              <c:strCache>
                <c:ptCount val="1"/>
                <c:pt idx="0">
                  <c:v>Inominal(kA)</c:v>
                </c:pt>
              </c:strCache>
            </c:strRef>
          </c:tx>
          <c:spPr>
            <a:ln w="158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'18_QuenchList_BNL'!$B$15:$B$50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xVal>
          <c:yVal>
            <c:numRef>
              <c:f>'18_QuenchList_BNL'!$P$15:$P$50</c:f>
              <c:numCache>
                <c:formatCode>General</c:formatCode>
                <c:ptCount val="30"/>
                <c:pt idx="0">
                  <c:v>16.23</c:v>
                </c:pt>
                <c:pt idx="1">
                  <c:v>16.23</c:v>
                </c:pt>
                <c:pt idx="2">
                  <c:v>16.23</c:v>
                </c:pt>
                <c:pt idx="3">
                  <c:v>16.23</c:v>
                </c:pt>
                <c:pt idx="4">
                  <c:v>16.23</c:v>
                </c:pt>
                <c:pt idx="5">
                  <c:v>16.23</c:v>
                </c:pt>
                <c:pt idx="6">
                  <c:v>16.23</c:v>
                </c:pt>
                <c:pt idx="7">
                  <c:v>16.23</c:v>
                </c:pt>
                <c:pt idx="8">
                  <c:v>16.23</c:v>
                </c:pt>
                <c:pt idx="9">
                  <c:v>16.23</c:v>
                </c:pt>
                <c:pt idx="10">
                  <c:v>16.23</c:v>
                </c:pt>
                <c:pt idx="11">
                  <c:v>16.23</c:v>
                </c:pt>
                <c:pt idx="12">
                  <c:v>16.23</c:v>
                </c:pt>
                <c:pt idx="13">
                  <c:v>16.23</c:v>
                </c:pt>
                <c:pt idx="14">
                  <c:v>16.23</c:v>
                </c:pt>
                <c:pt idx="15">
                  <c:v>16.23</c:v>
                </c:pt>
                <c:pt idx="16">
                  <c:v>16.23</c:v>
                </c:pt>
                <c:pt idx="17">
                  <c:v>16.23</c:v>
                </c:pt>
                <c:pt idx="18">
                  <c:v>16.23</c:v>
                </c:pt>
                <c:pt idx="19">
                  <c:v>16.23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  <c:pt idx="23">
                  <c:v>16.23</c:v>
                </c:pt>
                <c:pt idx="24">
                  <c:v>16.23</c:v>
                </c:pt>
                <c:pt idx="25">
                  <c:v>16.23</c:v>
                </c:pt>
                <c:pt idx="26">
                  <c:v>16.23</c:v>
                </c:pt>
                <c:pt idx="27">
                  <c:v>16.23</c:v>
                </c:pt>
                <c:pt idx="28">
                  <c:v>16.23</c:v>
                </c:pt>
                <c:pt idx="29">
                  <c:v>16.23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FCF4-4D45-B87D-3D2E4373D04F}"/>
            </c:ext>
          </c:extLst>
        </c:ser>
        <c:ser>
          <c:idx val="2"/>
          <c:order val="5"/>
          <c:tx>
            <c:strRef>
              <c:f>'18_QuenchList_BNL'!$Q$1</c:f>
              <c:strCache>
                <c:ptCount val="1"/>
                <c:pt idx="0">
                  <c:v>I_Acceptance (kA)</c:v>
                </c:pt>
              </c:strCache>
            </c:strRef>
          </c:tx>
          <c:spPr>
            <a:ln w="158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'18_QuenchList_BNL'!$B$15:$B$50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xVal>
          <c:yVal>
            <c:numRef>
              <c:f>'18_QuenchList_BNL'!$Q$15:$Q$50</c:f>
              <c:numCache>
                <c:formatCode>General</c:formatCode>
                <c:ptCount val="30"/>
                <c:pt idx="0">
                  <c:v>16.53</c:v>
                </c:pt>
                <c:pt idx="1">
                  <c:v>16.53</c:v>
                </c:pt>
                <c:pt idx="2">
                  <c:v>16.53</c:v>
                </c:pt>
                <c:pt idx="3">
                  <c:v>16.53</c:v>
                </c:pt>
                <c:pt idx="4">
                  <c:v>16.53</c:v>
                </c:pt>
                <c:pt idx="5">
                  <c:v>16.53</c:v>
                </c:pt>
                <c:pt idx="6">
                  <c:v>16.53</c:v>
                </c:pt>
                <c:pt idx="7">
                  <c:v>16.53</c:v>
                </c:pt>
                <c:pt idx="8">
                  <c:v>16.53</c:v>
                </c:pt>
                <c:pt idx="9">
                  <c:v>16.53</c:v>
                </c:pt>
                <c:pt idx="10">
                  <c:v>16.53</c:v>
                </c:pt>
                <c:pt idx="11">
                  <c:v>16.53</c:v>
                </c:pt>
                <c:pt idx="12">
                  <c:v>16.53</c:v>
                </c:pt>
                <c:pt idx="13">
                  <c:v>16.53</c:v>
                </c:pt>
                <c:pt idx="14">
                  <c:v>16.53</c:v>
                </c:pt>
                <c:pt idx="15">
                  <c:v>16.53</c:v>
                </c:pt>
                <c:pt idx="16">
                  <c:v>16.53</c:v>
                </c:pt>
                <c:pt idx="17">
                  <c:v>16.53</c:v>
                </c:pt>
                <c:pt idx="18">
                  <c:v>16.53</c:v>
                </c:pt>
                <c:pt idx="19">
                  <c:v>16.53</c:v>
                </c:pt>
                <c:pt idx="20">
                  <c:v>16.53</c:v>
                </c:pt>
                <c:pt idx="21">
                  <c:v>16.53</c:v>
                </c:pt>
                <c:pt idx="22">
                  <c:v>16.53</c:v>
                </c:pt>
                <c:pt idx="23">
                  <c:v>16.53</c:v>
                </c:pt>
                <c:pt idx="24">
                  <c:v>16.53</c:v>
                </c:pt>
                <c:pt idx="25">
                  <c:v>16.53</c:v>
                </c:pt>
                <c:pt idx="26">
                  <c:v>16.53</c:v>
                </c:pt>
                <c:pt idx="27">
                  <c:v>16.53</c:v>
                </c:pt>
                <c:pt idx="28">
                  <c:v>16.53</c:v>
                </c:pt>
                <c:pt idx="29">
                  <c:v>16.53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FCF4-4D45-B87D-3D2E4373D04F}"/>
            </c:ext>
          </c:extLst>
        </c:ser>
        <c:ser>
          <c:idx val="6"/>
          <c:order val="6"/>
          <c:tx>
            <c:strRef>
              <c:f>'18_QuenchList_BNL'!$L$1</c:f>
              <c:strCache>
                <c:ptCount val="1"/>
                <c:pt idx="0">
                  <c:v>No Quench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12"/>
            <c:spPr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FCF4-4D45-B87D-3D2E4373D04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FCF4-4D45-B87D-3D2E4373D04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FCF4-4D45-B87D-3D2E4373D04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FCF4-4D45-B87D-3D2E4373D04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FCF4-4D45-B87D-3D2E4373D04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FCF4-4D45-B87D-3D2E4373D04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FCF4-4D45-B87D-3D2E4373D04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FCF4-4D45-B87D-3D2E4373D04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FCF4-4D45-B87D-3D2E4373D04F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FCF4-4D45-B87D-3D2E4373D04F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FCF4-4D45-B87D-3D2E4373D04F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FCF4-4D45-B87D-3D2E4373D04F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FCF4-4D45-B87D-3D2E4373D04F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FCF4-4D45-B87D-3D2E4373D04F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FCF4-4D45-B87D-3D2E4373D04F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C830FFE2-D6B0-46A2-9D86-5BE1D87D0FF8}" type="CELLREF">
                      <a:rPr lang="en-US"/>
                      <a:pPr/>
                      <a:t>[CELLREF]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{C830FFE2-D6B0-46A2-9D86-5BE1D87D0FF8}</c15:txfldGUID>
                      <c15:f>'18_QuenchList_BNL'!$U$37</c15:f>
                      <c15:dlblFieldTableCache>
                        <c:ptCount val="1"/>
                        <c:pt idx="0">
                          <c:v>at 4.5 K, 30 min hold</c:v>
                        </c:pt>
                      </c15:dlblFieldTableCache>
                    </c15:dlblFTEntry>
                  </c15:dlblFieldTable>
                  <c15:showDataLabelsRange val="1"/>
                </c:ext>
                <c:ext xmlns:c16="http://schemas.microsoft.com/office/drawing/2014/chart" uri="{C3380CC4-5D6E-409C-BE32-E72D297353CC}">
                  <c16:uniqueId val="{00000017-FCF4-4D45-B87D-3D2E4373D04F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FCF4-4D45-B87D-3D2E4373D04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D3A78189-16AC-47CC-BBA5-25466F127D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FCF4-4D45-B87D-3D2E4373D04F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D91C6EC8-91A1-4771-A756-DE32AB3F1EC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FCF4-4D45-B87D-3D2E4373D04F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796FDC4D-14A7-4B22-AA22-E75BAE78989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FCF4-4D45-B87D-3D2E4373D04F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D78A683A-1728-4025-8A6D-FA91387E9DE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FCF4-4D45-B87D-3D2E4373D04F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F9A5A236-1D18-43F7-9501-FCCDAD34297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FCF4-4D45-B87D-3D2E4373D04F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FF08F708-FD8F-41E9-B402-CB5A1A397EE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FCF4-4D45-B87D-3D2E4373D04F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33B2A241-8729-49D3-B59A-8C361DBAB9C9}" type="CELLREF">
                      <a:rPr lang="en-US"/>
                      <a:pPr/>
                      <a:t>[CELLREF]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{33B2A241-8729-49D3-B59A-8C361DBAB9C9}</c15:txfldGUID>
                      <c15:f>'18_QuenchList_BNL'!$U$46</c15:f>
                      <c15:dlblFieldTableCache>
                        <c:ptCount val="1"/>
                        <c:pt idx="0">
                          <c:v>at +30/-100A/s</c:v>
                        </c:pt>
                      </c15:dlblFieldTableCache>
                    </c15:dlblFTEntry>
                  </c15:dlblFieldTable>
                  <c15:showDataLabelsRange val="1"/>
                </c:ext>
                <c:ext xmlns:c16="http://schemas.microsoft.com/office/drawing/2014/chart" uri="{C3380CC4-5D6E-409C-BE32-E72D297353CC}">
                  <c16:uniqueId val="{0000001F-FCF4-4D45-B87D-3D2E4373D04F}"/>
                </c:ext>
              </c:extLst>
            </c:dLbl>
            <c:spPr>
              <a:solidFill>
                <a:srgbClr val="E97132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18288" tIns="18288" rIns="18288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xVal>
            <c:numRef>
              <c:f>'18_QuenchList_BNL'!$B$15:$B$41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xVal>
          <c:yVal>
            <c:numRef>
              <c:f>'18_QuenchList_BNL'!$L$15:$L$41</c:f>
              <c:numCache>
                <c:formatCode>General</c:formatCode>
                <c:ptCount val="24"/>
                <c:pt idx="17">
                  <c:v>16.53</c:v>
                </c:pt>
                <c:pt idx="18">
                  <c:v>16.23</c:v>
                </c:pt>
                <c:pt idx="19">
                  <c:v>16.53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  <c:pt idx="23">
                  <c:v>16.23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'18_QuenchList_BNL'!$U$15:$U$47</c15:f>
                <c15:dlblRangeCache>
                  <c:ptCount val="27"/>
                  <c:pt idx="17">
                    <c:v>30 min hold</c:v>
                  </c:pt>
                  <c:pt idx="18">
                    <c:v>at +30/-100A/s</c:v>
                  </c:pt>
                  <c:pt idx="19">
                    <c:v>60 min hold</c:v>
                  </c:pt>
                  <c:pt idx="20">
                    <c:v>Mag. Meas (3 cycles)</c:v>
                  </c:pt>
                  <c:pt idx="21">
                    <c:v>Mag. Meas (2 cycles)</c:v>
                  </c:pt>
                  <c:pt idx="22">
                    <c:v>at 4.5 K, 30 min hold</c:v>
                  </c:pt>
                  <c:pt idx="23">
                    <c:v>12 hr hold</c:v>
                  </c:pt>
                  <c:pt idx="24">
                    <c:v>30 min hold</c:v>
                  </c:pt>
                  <c:pt idx="25">
                    <c:v>at +30/-100A/s</c:v>
                  </c:pt>
                  <c:pt idx="26">
                    <c:v>5 hr hold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0-FCF4-4D45-B87D-3D2E4373D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valAx>
        <c:axId val="1108509951"/>
        <c:scaling>
          <c:orientation val="minMax"/>
          <c:max val="13.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</a:rPr>
                  <a:t>Training Quench/ Holding</a:t>
                </a:r>
                <a:r>
                  <a:rPr lang="en-US" sz="1200" b="1" baseline="0">
                    <a:solidFill>
                      <a:sysClr val="windowText" lastClr="000000"/>
                    </a:solidFill>
                  </a:rPr>
                  <a:t> Current #</a:t>
                </a:r>
                <a:endParaRPr lang="en-US" sz="12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499871"/>
        <c:crossesAt val="0"/>
        <c:crossBetween val="midCat"/>
        <c:majorUnit val="1"/>
      </c:valAx>
      <c:valAx>
        <c:axId val="1108499871"/>
        <c:scaling>
          <c:orientation val="minMax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</a:rPr>
                  <a:t>Quench\Holding</a:t>
                </a:r>
                <a:r>
                  <a:rPr lang="en-US" sz="1200" b="1" baseline="0">
                    <a:solidFill>
                      <a:sysClr val="windowText" lastClr="000000"/>
                    </a:solidFill>
                  </a:rPr>
                  <a:t> Current (kA)</a:t>
                </a:r>
                <a:endParaRPr lang="en-US" sz="12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509951"/>
        <c:crossesAt val="1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9909811415573817"/>
          <c:y val="0.48287070873545623"/>
          <c:w val="0.15013541238745437"/>
          <c:h val="0.3589153025433568"/>
        </c:manualLayout>
      </c:layout>
      <c:overlay val="1"/>
      <c:spPr>
        <a:solidFill>
          <a:schemeClr val="bg1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/>
                </a:solidFill>
              </a:rPr>
              <a:t>MQXF18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/>
                </a:solidFill>
              </a:rPr>
              <a:t>Longitudinal quench location from Quench Antenna</a:t>
            </a:r>
          </a:p>
        </c:rich>
      </c:tx>
      <c:overlay val="0"/>
      <c:spPr>
        <a:noFill/>
        <a:ln w="3175"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QuenchLocation!$O$1</c:f>
              <c:strCache>
                <c:ptCount val="1"/>
                <c:pt idx="0">
                  <c:v>Quench No.</c:v>
                </c:pt>
              </c:strCache>
            </c:strRef>
          </c:tx>
          <c:spPr>
            <a:ln w="1270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054C-45DC-BA7B-1D2224E163B1}"/>
              </c:ext>
            </c:extLst>
          </c:dPt>
          <c:xVal>
            <c:numRef>
              <c:f>QuenchLocation!$N$4:$N$21</c:f>
              <c:numCache>
                <c:formatCode>General</c:formatCode>
                <c:ptCount val="17"/>
                <c:pt idx="0">
                  <c:v>61</c:v>
                </c:pt>
                <c:pt idx="1">
                  <c:v>1261</c:v>
                </c:pt>
                <c:pt idx="2">
                  <c:v>11</c:v>
                </c:pt>
                <c:pt idx="3">
                  <c:v>311</c:v>
                </c:pt>
                <c:pt idx="4">
                  <c:v>-1389</c:v>
                </c:pt>
                <c:pt idx="5">
                  <c:v>-139</c:v>
                </c:pt>
                <c:pt idx="6">
                  <c:v>-1189</c:v>
                </c:pt>
                <c:pt idx="7">
                  <c:v>-689</c:v>
                </c:pt>
                <c:pt idx="8">
                  <c:v>-189</c:v>
                </c:pt>
                <c:pt idx="9">
                  <c:v>-639</c:v>
                </c:pt>
                <c:pt idx="10">
                  <c:v>-939</c:v>
                </c:pt>
                <c:pt idx="11">
                  <c:v>261</c:v>
                </c:pt>
                <c:pt idx="12">
                  <c:v>111</c:v>
                </c:pt>
                <c:pt idx="13">
                  <c:v>-339</c:v>
                </c:pt>
                <c:pt idx="15">
                  <c:v>-1189</c:v>
                </c:pt>
                <c:pt idx="16">
                  <c:v>-1289</c:v>
                </c:pt>
              </c:numCache>
            </c:numRef>
          </c:xVal>
          <c:yVal>
            <c:numRef>
              <c:f>QuenchLocation!$O$4:$O$21</c:f>
              <c:numCache>
                <c:formatCode>General</c:formatCode>
                <c:ptCount val="1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54C-45DC-BA7B-1D2224E163B1}"/>
            </c:ext>
          </c:extLst>
        </c:ser>
        <c:ser>
          <c:idx val="1"/>
          <c:order val="1"/>
          <c:tx>
            <c:strRef>
              <c:f>QuenchLocation!$J$1</c:f>
              <c:strCache>
                <c:ptCount val="1"/>
                <c:pt idx="0">
                  <c:v>Q1 (160)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QuenchLocation!$J$4:$J$23</c:f>
              <c:numCache>
                <c:formatCode>General</c:formatCode>
                <c:ptCount val="19"/>
                <c:pt idx="0">
                  <c:v>61</c:v>
                </c:pt>
                <c:pt idx="1">
                  <c:v>1261</c:v>
                </c:pt>
                <c:pt idx="2">
                  <c:v>11</c:v>
                </c:pt>
                <c:pt idx="3">
                  <c:v>311</c:v>
                </c:pt>
                <c:pt idx="4">
                  <c:v>-1389</c:v>
                </c:pt>
                <c:pt idx="5">
                  <c:v>-139</c:v>
                </c:pt>
                <c:pt idx="6">
                  <c:v>-1189</c:v>
                </c:pt>
                <c:pt idx="7">
                  <c:v>-689</c:v>
                </c:pt>
                <c:pt idx="8">
                  <c:v>-189</c:v>
                </c:pt>
                <c:pt idx="9">
                  <c:v>-639</c:v>
                </c:pt>
                <c:pt idx="10">
                  <c:v>-939</c:v>
                </c:pt>
                <c:pt idx="11">
                  <c:v>261</c:v>
                </c:pt>
                <c:pt idx="12">
                  <c:v>111</c:v>
                </c:pt>
                <c:pt idx="13">
                  <c:v>-339</c:v>
                </c:pt>
                <c:pt idx="14">
                  <c:v>0</c:v>
                </c:pt>
              </c:numCache>
            </c:numRef>
          </c:xVal>
          <c:yVal>
            <c:numRef>
              <c:f>QuenchLocation!$O$4:$O$23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54C-45DC-BA7B-1D2224E163B1}"/>
            </c:ext>
          </c:extLst>
        </c:ser>
        <c:ser>
          <c:idx val="2"/>
          <c:order val="2"/>
          <c:tx>
            <c:strRef>
              <c:f>QuenchLocation!$L$1</c:f>
              <c:strCache>
                <c:ptCount val="1"/>
                <c:pt idx="0">
                  <c:v>Q3 (243)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054C-45DC-BA7B-1D2224E163B1}"/>
              </c:ext>
            </c:extLst>
          </c:dPt>
          <c:dPt>
            <c:idx val="1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054C-45DC-BA7B-1D2224E163B1}"/>
              </c:ext>
            </c:extLst>
          </c:dPt>
          <c:xVal>
            <c:numRef>
              <c:f>QuenchLocation!$L$4:$L$25</c:f>
              <c:numCache>
                <c:formatCode>General</c:formatCode>
                <c:ptCount val="21"/>
                <c:pt idx="15">
                  <c:v>-1189</c:v>
                </c:pt>
                <c:pt idx="16">
                  <c:v>-1289</c:v>
                </c:pt>
              </c:numCache>
            </c:numRef>
          </c:xVal>
          <c:yVal>
            <c:numRef>
              <c:f>QuenchLocation!$O$4:$O$25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18</c:v>
                </c:pt>
                <c:pt idx="18">
                  <c:v>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54C-45DC-BA7B-1D2224E16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6235776"/>
        <c:axId val="1672538464"/>
      </c:scatterChart>
      <c:valAx>
        <c:axId val="876235776"/>
        <c:scaling>
          <c:orientation val="minMax"/>
          <c:max val="2000"/>
          <c:min val="-2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kern="1200" baseline="0">
                    <a:solidFill>
                      <a:sysClr val="windowText" lastClr="000000"/>
                    </a:solidFill>
                  </a:rPr>
                  <a:t>Z-position (mm), zero is the magnetic center, positive values towards 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538464"/>
        <c:crossesAt val="-2000"/>
        <c:crossBetween val="midCat"/>
      </c:valAx>
      <c:valAx>
        <c:axId val="1672538464"/>
        <c:scaling>
          <c:orientation val="minMax"/>
          <c:max val="13.1"/>
          <c:min val="0.99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kern="1200" baseline="0">
                    <a:solidFill>
                      <a:sysClr val="windowText" lastClr="000000"/>
                    </a:solidFill>
                  </a:rPr>
                  <a:t>Quench #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235776"/>
        <c:crossesAt val="-2500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86652266262669475"/>
          <c:y val="0.6563564900647807"/>
          <c:w val="8.7801715387184578E-2"/>
          <c:h val="0.16852044149503145"/>
        </c:manualLayout>
      </c:layout>
      <c:overlay val="1"/>
      <c:spPr>
        <a:solidFill>
          <a:sysClr val="window" lastClr="FFFFFF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0.15324</cdr:x>
      <cdr:y>0.13224</cdr:y>
    </cdr:from>
    <cdr:to>
      <cdr:x>0.18074</cdr:x>
      <cdr:y>0.23982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783EE59D-ED38-798B-021E-A75ACFF24581}"/>
            </a:ext>
          </a:extLst>
        </cdr:cNvPr>
        <cdr:cNvCxnSpPr>
          <a:stCxn xmlns:a="http://schemas.openxmlformats.org/drawingml/2006/main" id="15" idx="2"/>
        </cdr:cNvCxnSpPr>
      </cdr:nvCxnSpPr>
      <cdr:spPr>
        <a:xfrm xmlns:a="http://schemas.openxmlformats.org/drawingml/2006/main">
          <a:off x="1295196" y="561975"/>
          <a:ext cx="232457" cy="4572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0.32798</cdr:x>
      <cdr:y>0.12775</cdr:y>
    </cdr:from>
    <cdr:to>
      <cdr:x>0.34977</cdr:x>
      <cdr:y>0.20396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2B2745C1-56F4-E48D-C253-EDAEB4EC8F4F}"/>
            </a:ext>
          </a:extLst>
        </cdr:cNvPr>
        <cdr:cNvCxnSpPr>
          <a:stCxn xmlns:a="http://schemas.openxmlformats.org/drawingml/2006/main" id="12" idx="2"/>
        </cdr:cNvCxnSpPr>
      </cdr:nvCxnSpPr>
      <cdr:spPr>
        <a:xfrm xmlns:a="http://schemas.openxmlformats.org/drawingml/2006/main">
          <a:off x="2772155" y="542925"/>
          <a:ext cx="184248" cy="32385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0.24307</cdr:x>
      <cdr:y>0.06641</cdr:y>
    </cdr:from>
    <cdr:to>
      <cdr:x>0.41288</cdr:x>
      <cdr:y>0.12775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AB8626B3-2790-D09E-4873-48039BB1FDA2}"/>
            </a:ext>
          </a:extLst>
        </cdr:cNvPr>
        <cdr:cNvSpPr txBox="1"/>
      </cdr:nvSpPr>
      <cdr:spPr>
        <a:xfrm xmlns:a="http://schemas.openxmlformats.org/drawingml/2006/main">
          <a:off x="2054507" y="282225"/>
          <a:ext cx="1435296" cy="2607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I</a:t>
          </a:r>
          <a:r>
            <a:rPr lang="en-US" sz="1100" baseline="0" dirty="0"/>
            <a:t>_Acceptance:16.53 kA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0.07953</cdr:x>
      <cdr:y>0.07245</cdr:y>
    </cdr:from>
    <cdr:to>
      <cdr:x>0.22694</cdr:x>
      <cdr:y>0.13224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6B35A972-9923-8829-E841-B6E74B20DAB3}"/>
            </a:ext>
          </a:extLst>
        </cdr:cNvPr>
        <cdr:cNvSpPr txBox="1"/>
      </cdr:nvSpPr>
      <cdr:spPr>
        <a:xfrm xmlns:a="http://schemas.openxmlformats.org/drawingml/2006/main">
          <a:off x="672214" y="307894"/>
          <a:ext cx="1245964" cy="25408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2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I_nominal:16.23 kA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GB" dirty="0">
                <a:solidFill>
                  <a:schemeClr val="tx1"/>
                </a:solidFill>
              </a:rPr>
              <a:t>21-Oct-2024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B896-A548-D0E6-D6F7-7EB2EAB4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MQXFA18-Quench Summary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21DDA-28C4-2B45-31E7-E9B6C5F48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54" y="1219200"/>
            <a:ext cx="8315058" cy="490696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Spontaneous quench test program at 1.9K; Ramp to 16530 A </a:t>
            </a:r>
            <a:endParaRPr lang="en-US" sz="20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(Q1= Coil 160, Q2=Coil 246, Q3=Coil 243, Q4= Coil 154)</a:t>
            </a:r>
            <a:endParaRPr lang="en-US" sz="18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DAEB2-E887-1EED-F508-0C8E057D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4540BE8-A5CC-4E27-8594-F54A95420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869087"/>
              </p:ext>
            </p:extLst>
          </p:nvPr>
        </p:nvGraphicFramePr>
        <p:xfrm>
          <a:off x="223972" y="1795961"/>
          <a:ext cx="8642828" cy="4740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13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92EBE-495D-3350-0409-20D966C1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MQXFA13b-Quench Location so far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D49B2-3D5C-D82C-3568-F96FBAE1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AD9E9846-4CCF-06B1-7764-10B3CC86F0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300226"/>
              </p:ext>
            </p:extLst>
          </p:nvPr>
        </p:nvGraphicFramePr>
        <p:xfrm>
          <a:off x="495300" y="1219200"/>
          <a:ext cx="819150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90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803E-71FE-62FB-BAE5-526145ED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Top Hat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A867-8E3F-7123-DF06-737D8E9B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0"/>
            <a:ext cx="4528411" cy="4906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Target Voltages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V taps– 1940 V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Heaters– 2300V</a:t>
            </a:r>
          </a:p>
          <a:p>
            <a:r>
              <a:rPr lang="en-US" dirty="0"/>
              <a:t>Status as of June’24</a:t>
            </a:r>
          </a:p>
          <a:p>
            <a:pPr lvl="1"/>
            <a:r>
              <a:rPr lang="en-US" dirty="0"/>
              <a:t>Heaters 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HTR1--</a:t>
            </a:r>
            <a:r>
              <a:rPr lang="en-US" dirty="0">
                <a:solidFill>
                  <a:srgbClr val="FF0000"/>
                </a:solidFill>
              </a:rPr>
              <a:t> Failed @1.31kV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HTR2-- </a:t>
            </a:r>
            <a:r>
              <a:rPr lang="en-US" dirty="0">
                <a:solidFill>
                  <a:srgbClr val="FF0000"/>
                </a:solidFill>
              </a:rPr>
              <a:t>Failed @1.69kV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HTR3--</a:t>
            </a:r>
            <a:r>
              <a:rPr lang="en-US" dirty="0">
                <a:solidFill>
                  <a:srgbClr val="FF0000"/>
                </a:solidFill>
              </a:rPr>
              <a:t> Failed @1.74kV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HTR4--</a:t>
            </a:r>
            <a:r>
              <a:rPr lang="en-US" dirty="0">
                <a:solidFill>
                  <a:srgbClr val="FF0000"/>
                </a:solidFill>
              </a:rPr>
              <a:t> Failed @1.67kV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dirty="0"/>
              <a:t>Voltage taps</a:t>
            </a: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VT1-- </a:t>
            </a:r>
            <a:r>
              <a:rPr lang="en-US" dirty="0">
                <a:solidFill>
                  <a:srgbClr val="008E00"/>
                </a:solidFill>
              </a:rPr>
              <a:t>passed</a:t>
            </a: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VT2-- </a:t>
            </a:r>
            <a:r>
              <a:rPr lang="en-US" dirty="0">
                <a:solidFill>
                  <a:srgbClr val="008E00"/>
                </a:solidFill>
              </a:rPr>
              <a:t>passed</a:t>
            </a: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VT3-- </a:t>
            </a:r>
            <a:r>
              <a:rPr lang="en-US" dirty="0">
                <a:solidFill>
                  <a:srgbClr val="FF0000"/>
                </a:solidFill>
              </a:rPr>
              <a:t>Failed @ 1.72kV</a:t>
            </a:r>
            <a:endParaRPr lang="en-US" dirty="0">
              <a:solidFill>
                <a:srgbClr val="008E00"/>
              </a:solidFill>
            </a:endParaRP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VT4-- </a:t>
            </a:r>
            <a:r>
              <a:rPr lang="en-US" dirty="0">
                <a:solidFill>
                  <a:srgbClr val="FF0000"/>
                </a:solidFill>
              </a:rPr>
              <a:t>Failed @ 1.93kV</a:t>
            </a:r>
            <a:endParaRPr lang="en-US" dirty="0">
              <a:solidFill>
                <a:srgbClr val="008E00"/>
              </a:solidFill>
            </a:endParaRP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VT5-- </a:t>
            </a:r>
            <a:r>
              <a:rPr lang="en-US" dirty="0">
                <a:solidFill>
                  <a:srgbClr val="FF0000"/>
                </a:solidFill>
              </a:rPr>
              <a:t>Failed @ 1.31kV</a:t>
            </a:r>
            <a:endParaRPr lang="en-US" dirty="0">
              <a:solidFill>
                <a:srgbClr val="008E00"/>
              </a:solidFill>
            </a:endParaRPr>
          </a:p>
          <a:p>
            <a:pPr lvl="2"/>
            <a:r>
              <a:rPr lang="en-US" dirty="0"/>
              <a:t>VT6--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>
                <a:solidFill>
                  <a:srgbClr val="008E00"/>
                </a:solidFill>
              </a:rPr>
              <a:t>passed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3C3C-AA8B-60BD-A609-E7FD335B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F1C37B-36E1-4887-3D3C-C4882A981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749" y="1362980"/>
            <a:ext cx="3812251" cy="483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64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Some challenges after a planned power shut-down in the building,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But Cryo-systems are all back online.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AUP test is expected to go unimpacted.</a:t>
            </a:r>
          </a:p>
          <a:p>
            <a:r>
              <a:rPr lang="en-US" dirty="0">
                <a:solidFill>
                  <a:schemeClr val="tx1"/>
                </a:solidFill>
              </a:rPr>
              <a:t>CTI 4000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</a:rPr>
              <a:t>Linde 1610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</a:rPr>
              <a:t>Installation of new liquefiers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Progressing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2c26d-dd06-45c2-b5c7-9fed14398e80"/>
    <ds:schemaRef ds:uri="96c425c5-5c10-4741-aa56-6cf001acb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96c425c5-5c10-4741-aa56-6cf001acb5ab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4cc2c26d-dd06-45c2-b5c7-9fed14398e80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6842</TotalTime>
  <Words>235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Wingdings</vt:lpstr>
      <vt:lpstr>Thème Office</vt:lpstr>
      <vt:lpstr>302.4.01 Magnets Vertical Test at BNL Weekly Status</vt:lpstr>
      <vt:lpstr>MQXFA18-Quench Summary so far</vt:lpstr>
      <vt:lpstr>MQXFA13b-Quench Location so far</vt:lpstr>
      <vt:lpstr>Second Top Hat Repair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17</cp:revision>
  <cp:lastPrinted>2017-05-01T15:41:46Z</cp:lastPrinted>
  <dcterms:created xsi:type="dcterms:W3CDTF">2016-03-23T12:58:39Z</dcterms:created>
  <dcterms:modified xsi:type="dcterms:W3CDTF">2024-10-21T14:43:05Z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