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96600"/>
    <a:srgbClr val="FFCCFF"/>
    <a:srgbClr val="C09200"/>
    <a:srgbClr val="FFCC00"/>
    <a:srgbClr val="99FFCC"/>
    <a:srgbClr val="EEECE1"/>
    <a:srgbClr val="D0E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4F19E0-5FD3-4686-AC1C-F0B05498D5C8}" v="21" dt="2024-10-25T11:46:20.4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49" autoAdjust="0"/>
    <p:restoredTop sz="94660"/>
  </p:normalViewPr>
  <p:slideViewPr>
    <p:cSldViewPr>
      <p:cViewPr varScale="1">
        <p:scale>
          <a:sx n="71" d="100"/>
          <a:sy n="71" d="100"/>
        </p:scale>
        <p:origin x="446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rry N. Makara" userId="336db413-2475-4489-92f2-557bb2c40f7b" providerId="ADAL" clId="{C44F19E0-5FD3-4686-AC1C-F0B05498D5C8}"/>
    <pc:docChg chg="undo custSel modSld">
      <pc:chgData name="Jerry N. Makara" userId="336db413-2475-4489-92f2-557bb2c40f7b" providerId="ADAL" clId="{C44F19E0-5FD3-4686-AC1C-F0B05498D5C8}" dt="2024-10-25T11:49:20.445" v="274" actId="1038"/>
      <pc:docMkLst>
        <pc:docMk/>
      </pc:docMkLst>
      <pc:sldChg chg="addSp delSp modSp mod">
        <pc:chgData name="Jerry N. Makara" userId="336db413-2475-4489-92f2-557bb2c40f7b" providerId="ADAL" clId="{C44F19E0-5FD3-4686-AC1C-F0B05498D5C8}" dt="2024-10-25T11:49:20.445" v="274" actId="1038"/>
        <pc:sldMkLst>
          <pc:docMk/>
          <pc:sldMk cId="3368589570" sldId="256"/>
        </pc:sldMkLst>
        <pc:spChg chg="mod">
          <ac:chgData name="Jerry N. Makara" userId="336db413-2475-4489-92f2-557bb2c40f7b" providerId="ADAL" clId="{C44F19E0-5FD3-4686-AC1C-F0B05498D5C8}" dt="2024-10-24T11:46:58.513" v="56" actId="20577"/>
          <ac:spMkLst>
            <pc:docMk/>
            <pc:sldMk cId="3368589570" sldId="256"/>
            <ac:spMk id="6" creationId="{00000000-0000-0000-0000-000000000000}"/>
          </ac:spMkLst>
        </pc:spChg>
        <pc:spChg chg="mod">
          <ac:chgData name="Jerry N. Makara" userId="336db413-2475-4489-92f2-557bb2c40f7b" providerId="ADAL" clId="{C44F19E0-5FD3-4686-AC1C-F0B05498D5C8}" dt="2024-10-24T11:57:59.279" v="100" actId="20577"/>
          <ac:spMkLst>
            <pc:docMk/>
            <pc:sldMk cId="3368589570" sldId="256"/>
            <ac:spMk id="13" creationId="{00000000-0000-0000-0000-000000000000}"/>
          </ac:spMkLst>
        </pc:spChg>
        <pc:spChg chg="mod">
          <ac:chgData name="Jerry N. Makara" userId="336db413-2475-4489-92f2-557bb2c40f7b" providerId="ADAL" clId="{C44F19E0-5FD3-4686-AC1C-F0B05498D5C8}" dt="2024-10-25T11:45:08.856" v="216" actId="20577"/>
          <ac:spMkLst>
            <pc:docMk/>
            <pc:sldMk cId="3368589570" sldId="256"/>
            <ac:spMk id="45" creationId="{86B7BBD6-C464-40F8-A5D7-192D27F0635F}"/>
          </ac:spMkLst>
        </pc:spChg>
        <pc:graphicFrameChg chg="mod">
          <ac:chgData name="Jerry N. Makara" userId="336db413-2475-4489-92f2-557bb2c40f7b" providerId="ADAL" clId="{C44F19E0-5FD3-4686-AC1C-F0B05498D5C8}" dt="2024-10-24T11:46:29.739" v="3" actId="20577"/>
          <ac:graphicFrameMkLst>
            <pc:docMk/>
            <pc:sldMk cId="3368589570" sldId="256"/>
            <ac:graphicFrameMk id="22" creationId="{00000000-0000-0000-0000-000000000000}"/>
          </ac:graphicFrameMkLst>
        </pc:graphicFrameChg>
        <pc:picChg chg="add mod">
          <ac:chgData name="Jerry N. Makara" userId="336db413-2475-4489-92f2-557bb2c40f7b" providerId="ADAL" clId="{C44F19E0-5FD3-4686-AC1C-F0B05498D5C8}" dt="2024-10-24T11:47:50.796" v="91" actId="1076"/>
          <ac:picMkLst>
            <pc:docMk/>
            <pc:sldMk cId="3368589570" sldId="256"/>
            <ac:picMk id="7" creationId="{F1A19474-CC41-9A32-BC2F-79445AA6B996}"/>
          </ac:picMkLst>
        </pc:picChg>
        <pc:picChg chg="mod">
          <ac:chgData name="Jerry N. Makara" userId="336db413-2475-4489-92f2-557bb2c40f7b" providerId="ADAL" clId="{C44F19E0-5FD3-4686-AC1C-F0B05498D5C8}" dt="2024-10-24T11:57:29.352" v="93" actId="1036"/>
          <ac:picMkLst>
            <pc:docMk/>
            <pc:sldMk cId="3368589570" sldId="256"/>
            <ac:picMk id="10" creationId="{F07565D1-DDD2-763B-07EC-6329403672E9}"/>
          </ac:picMkLst>
        </pc:picChg>
        <pc:picChg chg="mod">
          <ac:chgData name="Jerry N. Makara" userId="336db413-2475-4489-92f2-557bb2c40f7b" providerId="ADAL" clId="{C44F19E0-5FD3-4686-AC1C-F0B05498D5C8}" dt="2024-10-24T11:57:26.831" v="92" actId="1036"/>
          <ac:picMkLst>
            <pc:docMk/>
            <pc:sldMk cId="3368589570" sldId="256"/>
            <ac:picMk id="17" creationId="{2456392E-B870-9DBA-9721-66B6242967D6}"/>
          </ac:picMkLst>
        </pc:picChg>
        <pc:picChg chg="mod">
          <ac:chgData name="Jerry N. Makara" userId="336db413-2475-4489-92f2-557bb2c40f7b" providerId="ADAL" clId="{C44F19E0-5FD3-4686-AC1C-F0B05498D5C8}" dt="2024-10-24T11:57:32.979" v="95" actId="1035"/>
          <ac:picMkLst>
            <pc:docMk/>
            <pc:sldMk cId="3368589570" sldId="256"/>
            <ac:picMk id="21" creationId="{BCBA459A-D8B6-8E78-6582-E3FC69554E49}"/>
          </ac:picMkLst>
        </pc:picChg>
        <pc:picChg chg="add mod">
          <ac:chgData name="Jerry N. Makara" userId="336db413-2475-4489-92f2-557bb2c40f7b" providerId="ADAL" clId="{C44F19E0-5FD3-4686-AC1C-F0B05498D5C8}" dt="2024-10-25T11:46:20.431" v="223" actId="1076"/>
          <ac:picMkLst>
            <pc:docMk/>
            <pc:sldMk cId="3368589570" sldId="256"/>
            <ac:picMk id="24" creationId="{98524913-C02E-0ECD-DBF3-B743F2323479}"/>
          </ac:picMkLst>
        </pc:picChg>
        <pc:picChg chg="del">
          <ac:chgData name="Jerry N. Makara" userId="336db413-2475-4489-92f2-557bb2c40f7b" providerId="ADAL" clId="{C44F19E0-5FD3-4686-AC1C-F0B05498D5C8}" dt="2024-10-24T11:47:42.931" v="89" actId="478"/>
          <ac:picMkLst>
            <pc:docMk/>
            <pc:sldMk cId="3368589570" sldId="256"/>
            <ac:picMk id="24" creationId="{C5866BC4-EFEA-454F-B159-01BBBE0F985D}"/>
          </ac:picMkLst>
        </pc:picChg>
        <pc:picChg chg="mod">
          <ac:chgData name="Jerry N. Makara" userId="336db413-2475-4489-92f2-557bb2c40f7b" providerId="ADAL" clId="{C44F19E0-5FD3-4686-AC1C-F0B05498D5C8}" dt="2024-10-25T11:46:16.245" v="222" actId="1076"/>
          <ac:picMkLst>
            <pc:docMk/>
            <pc:sldMk cId="3368589570" sldId="256"/>
            <ac:picMk id="27" creationId="{B8F3B30D-1EB1-CCFC-8C57-517ED39D2EF8}"/>
          </ac:picMkLst>
        </pc:picChg>
        <pc:picChg chg="add mod">
          <ac:chgData name="Jerry N. Makara" userId="336db413-2475-4489-92f2-557bb2c40f7b" providerId="ADAL" clId="{C44F19E0-5FD3-4686-AC1C-F0B05498D5C8}" dt="2024-10-25T11:49:20.445" v="274" actId="1038"/>
          <ac:picMkLst>
            <pc:docMk/>
            <pc:sldMk cId="3368589570" sldId="256"/>
            <ac:picMk id="32" creationId="{78D9AFAA-FC6F-335E-5DE6-B06D450C6570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3B6FBA-AEE3-4DBD-9F15-889D31B7262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15740E-7470-453A-B39D-9142C33C8CC5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en-US" sz="3200" b="1" dirty="0"/>
            <a:t>Helium Cryogenics</a:t>
          </a:r>
        </a:p>
        <a:p>
          <a:pPr rtl="0">
            <a:spcAft>
              <a:spcPts val="0"/>
            </a:spcAft>
          </a:pPr>
          <a:r>
            <a:rPr lang="en-US" sz="1600" b="1" dirty="0"/>
            <a:t>Status 10/25/2024 </a:t>
          </a:r>
          <a:r>
            <a:rPr lang="en-US" sz="1600" b="1" dirty="0" err="1"/>
            <a:t>J.Makara</a:t>
          </a:r>
          <a:endParaRPr lang="en-US" sz="1600" b="1" dirty="0"/>
        </a:p>
      </dgm:t>
    </dgm:pt>
    <dgm:pt modelId="{98E5184A-DD3B-4E84-BDDF-EE26828B5A66}" type="parTrans" cxnId="{D5BA98FE-B63C-4A79-BBF2-886858DA4425}">
      <dgm:prSet/>
      <dgm:spPr/>
      <dgm:t>
        <a:bodyPr/>
        <a:lstStyle/>
        <a:p>
          <a:endParaRPr lang="en-US"/>
        </a:p>
      </dgm:t>
    </dgm:pt>
    <dgm:pt modelId="{98C6AE6F-0862-4885-830E-2D8304984977}" type="sibTrans" cxnId="{D5BA98FE-B63C-4A79-BBF2-886858DA4425}">
      <dgm:prSet/>
      <dgm:spPr/>
      <dgm:t>
        <a:bodyPr/>
        <a:lstStyle/>
        <a:p>
          <a:endParaRPr lang="en-US"/>
        </a:p>
      </dgm:t>
    </dgm:pt>
    <dgm:pt modelId="{9CE556FC-85B4-4112-AEAC-1BAE2F414DFF}" type="pres">
      <dgm:prSet presAssocID="{B33B6FBA-AEE3-4DBD-9F15-889D31B72622}" presName="linear" presStyleCnt="0">
        <dgm:presLayoutVars>
          <dgm:animLvl val="lvl"/>
          <dgm:resizeHandles val="exact"/>
        </dgm:presLayoutVars>
      </dgm:prSet>
      <dgm:spPr/>
    </dgm:pt>
    <dgm:pt modelId="{EED2761D-EC1B-4BAA-9F5D-D409D752504B}" type="pres">
      <dgm:prSet presAssocID="{8615740E-7470-453A-B39D-9142C33C8CC5}" presName="parentText" presStyleLbl="node1" presStyleIdx="0" presStyleCnt="1" custScaleY="175371" custLinFactNeighborX="626" custLinFactNeighborY="18412">
        <dgm:presLayoutVars>
          <dgm:chMax val="0"/>
          <dgm:bulletEnabled val="1"/>
        </dgm:presLayoutVars>
      </dgm:prSet>
      <dgm:spPr/>
    </dgm:pt>
  </dgm:ptLst>
  <dgm:cxnLst>
    <dgm:cxn modelId="{C59083AF-F95B-4676-8688-F7807A7118C1}" type="presOf" srcId="{B33B6FBA-AEE3-4DBD-9F15-889D31B72622}" destId="{9CE556FC-85B4-4112-AEAC-1BAE2F414DFF}" srcOrd="0" destOrd="0" presId="urn:microsoft.com/office/officeart/2005/8/layout/vList2"/>
    <dgm:cxn modelId="{E8A756CB-6C54-4EBB-BF45-80CD60825F29}" type="presOf" srcId="{8615740E-7470-453A-B39D-9142C33C8CC5}" destId="{EED2761D-EC1B-4BAA-9F5D-D409D752504B}" srcOrd="0" destOrd="0" presId="urn:microsoft.com/office/officeart/2005/8/layout/vList2"/>
    <dgm:cxn modelId="{D5BA98FE-B63C-4A79-BBF2-886858DA4425}" srcId="{B33B6FBA-AEE3-4DBD-9F15-889D31B72622}" destId="{8615740E-7470-453A-B39D-9142C33C8CC5}" srcOrd="0" destOrd="0" parTransId="{98E5184A-DD3B-4E84-BDDF-EE26828B5A66}" sibTransId="{98C6AE6F-0862-4885-830E-2D8304984977}"/>
    <dgm:cxn modelId="{B22ECE21-B003-447C-8A4A-067E930C54DB}" type="presParOf" srcId="{9CE556FC-85B4-4112-AEAC-1BAE2F414DFF}" destId="{EED2761D-EC1B-4BAA-9F5D-D409D752504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D2761D-EC1B-4BAA-9F5D-D409D752504B}">
      <dsp:nvSpPr>
        <dsp:cNvPr id="0" name=""/>
        <dsp:cNvSpPr/>
      </dsp:nvSpPr>
      <dsp:spPr>
        <a:xfrm>
          <a:off x="0" y="32254"/>
          <a:ext cx="3577143" cy="758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200" b="1" kern="1200" dirty="0"/>
            <a:t>Helium Cryogenics</a:t>
          </a:r>
        </a:p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/>
            <a:t>Status 10/25/2024 </a:t>
          </a:r>
          <a:r>
            <a:rPr lang="en-US" sz="1600" b="1" kern="1200" dirty="0" err="1"/>
            <a:t>J.Makara</a:t>
          </a:r>
          <a:endParaRPr lang="en-US" sz="1600" b="1" kern="1200" dirty="0"/>
        </a:p>
      </dsp:txBody>
      <dsp:txXfrm>
        <a:off x="37024" y="69278"/>
        <a:ext cx="3503095" cy="6843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A11B0-6108-4061-926D-44378616A213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89029-62FC-41F4-ABD6-EEC74CE3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1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89029-62FC-41F4-ABD6-EEC74CE3C4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030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42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50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83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55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26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4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73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21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13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0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6FFC3-702A-44DF-8335-B4F0E153E86D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26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4.png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12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3.png"/><Relationship Id="rId5" Type="http://schemas.openxmlformats.org/officeDocument/2006/relationships/diagramLayout" Target="../diagrams/layout1.xml"/><Relationship Id="rId10" Type="http://schemas.microsoft.com/office/2007/relationships/hdphoto" Target="../media/hdphoto1.wdp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5083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http://www-visualmedia.fnal.gov/VMS_Site/gallery/stillphotos/2010/0200/10-0291-01D.h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6" y="98650"/>
            <a:ext cx="9030556" cy="66421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517866468"/>
              </p:ext>
            </p:extLst>
          </p:nvPr>
        </p:nvGraphicFramePr>
        <p:xfrm>
          <a:off x="94034" y="76200"/>
          <a:ext cx="3577143" cy="790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ctangle 5"/>
          <p:cNvSpPr/>
          <p:nvPr/>
        </p:nvSpPr>
        <p:spPr>
          <a:xfrm>
            <a:off x="5321123" y="113724"/>
            <a:ext cx="3802042" cy="2000548"/>
          </a:xfrm>
          <a:prstGeom prst="rect">
            <a:avLst/>
          </a:prstGeom>
          <a:solidFill>
            <a:srgbClr val="FFFF99">
              <a:alpha val="60000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CMTF: </a:t>
            </a:r>
            <a:r>
              <a:rPr kumimoji="0" lang="en-US" sz="1600" b="1" i="1" u="non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SCP</a:t>
            </a:r>
            <a:r>
              <a:rPr kumimoji="0" lang="en-US" sz="1600" b="1" i="1" u="none" kern="1200" cap="none" spc="0" normalizeH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cold and running fine; backup new </a:t>
            </a:r>
            <a:r>
              <a:rPr lang="en-US" sz="1600" b="1" i="1" dirty="0" err="1">
                <a:solidFill>
                  <a:srgbClr val="4F81BD">
                    <a:lumMod val="75000"/>
                  </a:srgbClr>
                </a:solidFill>
                <a:latin typeface="Calibri"/>
              </a:rPr>
              <a:t>Instr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 Air </a:t>
            </a:r>
            <a:r>
              <a:rPr lang="en-US" sz="1600" b="1" i="1" dirty="0" err="1">
                <a:solidFill>
                  <a:srgbClr val="4F81BD">
                    <a:lumMod val="75000"/>
                  </a:srgbClr>
                </a:solidFill>
                <a:latin typeface="Calibri"/>
              </a:rPr>
              <a:t>Compr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 online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CMTS: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HECM26 installation work in progress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         PIP2IT:   </a:t>
            </a:r>
            <a:r>
              <a:rPr kumimoji="0" lang="en-US" sz="1600" b="1" i="1" u="sng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  <a:r>
              <a:rPr lang="en-US" sz="1600" b="1" i="1" u="sng" dirty="0" err="1">
                <a:solidFill>
                  <a:srgbClr val="4F81BD">
                    <a:lumMod val="75000"/>
                  </a:srgbClr>
                </a:solidFill>
                <a:latin typeface="Calibri"/>
              </a:rPr>
              <a:t>outh</a:t>
            </a:r>
            <a:r>
              <a:rPr lang="en-US" sz="1600" b="1" i="1" u="sng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 Stand</a:t>
            </a:r>
            <a:r>
              <a:rPr kumimoji="0" lang="en-US" sz="1600" b="1" i="1" u="sng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1600" b="1" i="1" u="sng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CM </a:t>
            </a:r>
            <a:r>
              <a:rPr kumimoji="0" lang="en-US" sz="1600" b="1" i="1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being modified for SSR2 </a:t>
            </a:r>
            <a:r>
              <a:rPr kumimoji="0" lang="en-US" sz="1600" b="1" i="1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pCM</a:t>
            </a:r>
            <a:endParaRPr kumimoji="0" lang="en-US" sz="1600" b="1" i="1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23177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sng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North Stand CM</a:t>
            </a:r>
            <a:r>
              <a:rPr kumimoji="0" lang="en-US" sz="1600" i="1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empty</a:t>
            </a:r>
            <a:endParaRPr kumimoji="0" lang="en-US" sz="1600" b="1" i="1" u="none" strike="noStrike" kern="120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105400" y="1171385"/>
            <a:ext cx="304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925781" y="2590800"/>
            <a:ext cx="4248641" cy="1538883"/>
          </a:xfrm>
          <a:prstGeom prst="rect">
            <a:avLst/>
          </a:prstGeom>
          <a:solidFill>
            <a:schemeClr val="accent4">
              <a:lumMod val="20000"/>
              <a:lumOff val="8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NML/FAST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b="1" i="1" dirty="0" err="1">
                <a:solidFill>
                  <a:schemeClr val="accent6">
                    <a:lumMod val="50000"/>
                  </a:schemeClr>
                </a:solidFill>
              </a:rPr>
              <a:t>Cryo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 system is shut down and isolated for extended shutdown period; </a:t>
            </a: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CC1: </a:t>
            </a:r>
            <a:r>
              <a:rPr lang="en-US" sz="1600" b="1" i="1" dirty="0">
                <a:solidFill>
                  <a:srgbClr val="F79646">
                    <a:lumMod val="50000"/>
                  </a:srgbClr>
                </a:solidFill>
                <a:latin typeface="Calibri"/>
              </a:rPr>
              <a:t>at RT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CC2: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1600" b="1" i="1" dirty="0">
                <a:solidFill>
                  <a:srgbClr val="F79646">
                    <a:lumMod val="50000"/>
                  </a:srgbClr>
                </a:solidFill>
                <a:latin typeface="Calibri"/>
              </a:rPr>
              <a:t>at RT</a:t>
            </a:r>
            <a:endParaRPr lang="en-US" sz="1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CM: 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at RT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19200" y="228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635" y="1062892"/>
            <a:ext cx="4759222" cy="1538883"/>
          </a:xfrm>
          <a:prstGeom prst="rect">
            <a:avLst/>
          </a:prstGeom>
          <a:solidFill>
            <a:schemeClr val="tx2">
              <a:lumMod val="20000"/>
              <a:lumOff val="8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marL="339725" indent="-339725"/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MCTF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b="1" i="1" dirty="0">
                <a:solidFill>
                  <a:srgbClr val="0070C0"/>
                </a:solidFill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</a:rPr>
              <a:t>cryo</a:t>
            </a:r>
            <a:r>
              <a:rPr lang="en-US" sz="1600" b="1" i="1" dirty="0">
                <a:solidFill>
                  <a:srgbClr val="0070C0"/>
                </a:solidFill>
              </a:rPr>
              <a:t> system cold w/ 3 </a:t>
            </a:r>
            <a:r>
              <a:rPr lang="en-US" sz="1600" b="1" i="1" dirty="0" err="1">
                <a:solidFill>
                  <a:srgbClr val="0070C0"/>
                </a:solidFill>
              </a:rPr>
              <a:t>comprs</a:t>
            </a:r>
            <a:r>
              <a:rPr lang="en-US" sz="1600" b="1" i="1" dirty="0">
                <a:solidFill>
                  <a:srgbClr val="0070C0"/>
                </a:solidFill>
              </a:rPr>
              <a:t> and 2 Fridges running fine</a:t>
            </a: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MDB/HTS: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  <a:endParaRPr lang="en-US" sz="16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MDB/STC: </a:t>
            </a:r>
            <a:r>
              <a:rPr lang="en-US" sz="1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16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2K for SSR2 cavity RF testing</a:t>
            </a: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MDB Magnet: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  <a:endParaRPr lang="en-US" sz="1600" b="1" i="1" dirty="0">
              <a:solidFill>
                <a:srgbClr val="00B0F0"/>
              </a:solidFill>
            </a:endParaRPr>
          </a:p>
        </p:txBody>
      </p:sp>
      <p:sp>
        <p:nvSpPr>
          <p:cNvPr id="14" name="6-Point Star 13"/>
          <p:cNvSpPr/>
          <p:nvPr/>
        </p:nvSpPr>
        <p:spPr>
          <a:xfrm>
            <a:off x="5308002" y="1679523"/>
            <a:ext cx="364142" cy="457199"/>
          </a:xfrm>
          <a:prstGeom prst="star6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6-Point Star 14"/>
          <p:cNvSpPr/>
          <p:nvPr/>
        </p:nvSpPr>
        <p:spPr>
          <a:xfrm>
            <a:off x="5181600" y="1277205"/>
            <a:ext cx="373978" cy="501840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6-Point Star 15"/>
          <p:cNvSpPr/>
          <p:nvPr/>
        </p:nvSpPr>
        <p:spPr>
          <a:xfrm>
            <a:off x="3727047" y="2209800"/>
            <a:ext cx="387753" cy="404916"/>
          </a:xfrm>
          <a:prstGeom prst="star6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6-Point Star 19"/>
          <p:cNvSpPr/>
          <p:nvPr/>
        </p:nvSpPr>
        <p:spPr>
          <a:xfrm>
            <a:off x="1905000" y="3925716"/>
            <a:ext cx="381000" cy="368029"/>
          </a:xfrm>
          <a:prstGeom prst="star6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9BC3B8F-CADD-466B-B020-C18B639C554B}"/>
              </a:ext>
            </a:extLst>
          </p:cNvPr>
          <p:cNvSpPr txBox="1"/>
          <p:nvPr/>
        </p:nvSpPr>
        <p:spPr>
          <a:xfrm>
            <a:off x="25570" y="2981312"/>
            <a:ext cx="3997110" cy="954107"/>
          </a:xfrm>
          <a:prstGeom prst="rect">
            <a:avLst/>
          </a:prstGeom>
          <a:solidFill>
            <a:srgbClr val="EEECE1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IB1: </a:t>
            </a:r>
            <a:r>
              <a:rPr lang="en-US" sz="1600" b="1" i="1" dirty="0" err="1">
                <a:solidFill>
                  <a:schemeClr val="accent2">
                    <a:lumMod val="75000"/>
                  </a:schemeClr>
                </a:solidFill>
              </a:rPr>
              <a:t>cryo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 system shut down and warmed up for planned 8-hr power outage and subsequent multi-week maintenance period</a:t>
            </a:r>
          </a:p>
        </p:txBody>
      </p:sp>
      <p:sp>
        <p:nvSpPr>
          <p:cNvPr id="53" name="6-Point Star 16">
            <a:extLst>
              <a:ext uri="{FF2B5EF4-FFF2-40B4-BE49-F238E27FC236}">
                <a16:creationId xmlns:a16="http://schemas.microsoft.com/office/drawing/2014/main" id="{20B6725A-4F2B-462C-B961-4CB15399E658}"/>
              </a:ext>
            </a:extLst>
          </p:cNvPr>
          <p:cNvSpPr/>
          <p:nvPr/>
        </p:nvSpPr>
        <p:spPr>
          <a:xfrm>
            <a:off x="3880931" y="3095650"/>
            <a:ext cx="310069" cy="457200"/>
          </a:xfrm>
          <a:prstGeom prst="star6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6B7BBD6-C464-40F8-A5D7-192D27F0635F}"/>
              </a:ext>
            </a:extLst>
          </p:cNvPr>
          <p:cNvSpPr txBox="1"/>
          <p:nvPr/>
        </p:nvSpPr>
        <p:spPr>
          <a:xfrm>
            <a:off x="4928826" y="4953000"/>
            <a:ext cx="4245596" cy="954107"/>
          </a:xfrm>
          <a:prstGeom prst="rect">
            <a:avLst/>
          </a:prstGeom>
          <a:solidFill>
            <a:srgbClr val="EEECE1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Misc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16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…Access to restricted areas (ND, A0,etc.) by LN2 delivery tankers being addressed</a:t>
            </a:r>
            <a:endParaRPr lang="en-US" sz="16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0" name="Picture 2" descr="C:\Users\makara\Desktop\thermometer hot.JPG">
            <a:extLst>
              <a:ext uri="{FF2B5EF4-FFF2-40B4-BE49-F238E27FC236}">
                <a16:creationId xmlns:a16="http://schemas.microsoft.com/office/drawing/2014/main" id="{CEA2C591-6443-423A-8B17-DC31F2B72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09" y="2139865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79799" y="4801850"/>
            <a:ext cx="2815801" cy="1446550"/>
          </a:xfrm>
          <a:prstGeom prst="rect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Muon Campus</a:t>
            </a:r>
            <a:r>
              <a:rPr lang="en-US" sz="2400" dirty="0">
                <a:solidFill>
                  <a:srgbClr val="996600"/>
                </a:solidFill>
              </a:rPr>
              <a:t>: </a:t>
            </a:r>
            <a:r>
              <a:rPr lang="en-US" sz="1600" b="1" i="1" dirty="0">
                <a:solidFill>
                  <a:srgbClr val="996600"/>
                </a:solidFill>
              </a:rPr>
              <a:t>at RT with </a:t>
            </a:r>
            <a:r>
              <a:rPr lang="en-US" sz="1600" b="1" i="1" dirty="0" err="1">
                <a:solidFill>
                  <a:srgbClr val="996600"/>
                </a:solidFill>
              </a:rPr>
              <a:t>comprs</a:t>
            </a:r>
            <a:r>
              <a:rPr lang="en-US" sz="1600" b="1" i="1" dirty="0">
                <a:solidFill>
                  <a:srgbClr val="996600"/>
                </a:solidFill>
              </a:rPr>
              <a:t> off and system depressurized; LN2 system at RT; g-2 </a:t>
            </a:r>
            <a:r>
              <a:rPr lang="en-US" sz="1600" b="1" i="1" dirty="0" err="1">
                <a:solidFill>
                  <a:srgbClr val="996600"/>
                </a:solidFill>
              </a:rPr>
              <a:t>Expt</a:t>
            </a:r>
            <a:r>
              <a:rPr lang="en-US" sz="1600" b="1" i="1" dirty="0">
                <a:solidFill>
                  <a:srgbClr val="996600"/>
                </a:solidFill>
              </a:rPr>
              <a:t> Hall at ODH=0 (not ODH area)</a:t>
            </a:r>
          </a:p>
        </p:txBody>
      </p:sp>
      <p:pic>
        <p:nvPicPr>
          <p:cNvPr id="4" name="Picture 2" descr="C:\Users\makara\Desktop\thermometer hot.JPG">
            <a:extLst>
              <a:ext uri="{FF2B5EF4-FFF2-40B4-BE49-F238E27FC236}">
                <a16:creationId xmlns:a16="http://schemas.microsoft.com/office/drawing/2014/main" id="{91C05A4E-FE9F-A9BB-66A5-1F9F24D5D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673" y="1672461"/>
            <a:ext cx="543051" cy="1092416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makara\Desktop\thermometer hot.JPG">
            <a:extLst>
              <a:ext uri="{FF2B5EF4-FFF2-40B4-BE49-F238E27FC236}">
                <a16:creationId xmlns:a16="http://schemas.microsoft.com/office/drawing/2014/main" id="{C88F9E36-040B-2A02-F20F-08D4A19D1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556" y="3124200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makara\Desktop\thermometer hot.JPG">
            <a:extLst>
              <a:ext uri="{FF2B5EF4-FFF2-40B4-BE49-F238E27FC236}">
                <a16:creationId xmlns:a16="http://schemas.microsoft.com/office/drawing/2014/main" id="{1A0BE322-7260-34E9-91B5-69CDCE879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429000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makara\Desktop\thermometer hot.JPG">
            <a:extLst>
              <a:ext uri="{FF2B5EF4-FFF2-40B4-BE49-F238E27FC236}">
                <a16:creationId xmlns:a16="http://schemas.microsoft.com/office/drawing/2014/main" id="{76F1BD49-D91B-80A9-CDD8-C6958134F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657600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makara\Desktop\thermometer hot.JPG">
            <a:extLst>
              <a:ext uri="{FF2B5EF4-FFF2-40B4-BE49-F238E27FC236}">
                <a16:creationId xmlns:a16="http://schemas.microsoft.com/office/drawing/2014/main" id="{EBEA010B-E7E8-DB1E-BB65-2B8B634B6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92735"/>
            <a:ext cx="543051" cy="1092416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makara\Desktop\thermometer hot.JPG">
            <a:extLst>
              <a:ext uri="{FF2B5EF4-FFF2-40B4-BE49-F238E27FC236}">
                <a16:creationId xmlns:a16="http://schemas.microsoft.com/office/drawing/2014/main" id="{1AF5D8A5-1E87-CDBD-864C-AB55F5FA8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180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>
            <a:extLst>
              <a:ext uri="{FF2B5EF4-FFF2-40B4-BE49-F238E27FC236}">
                <a16:creationId xmlns:a16="http://schemas.microsoft.com/office/drawing/2014/main" id="{B8F3B30D-1EB1-CCFC-8C57-517ED39D2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378" y="6324563"/>
            <a:ext cx="262044" cy="485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C:\Users\makara\Desktop\thermometer hot.JPG">
            <a:extLst>
              <a:ext uri="{FF2B5EF4-FFF2-40B4-BE49-F238E27FC236}">
                <a16:creationId xmlns:a16="http://schemas.microsoft.com/office/drawing/2014/main" id="{BCBA459A-D8B6-8E78-6582-E3FC69554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491" y="1676400"/>
            <a:ext cx="246580" cy="45719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makara\Desktop\thermometer hot.JPG">
            <a:extLst>
              <a:ext uri="{FF2B5EF4-FFF2-40B4-BE49-F238E27FC236}">
                <a16:creationId xmlns:a16="http://schemas.microsoft.com/office/drawing/2014/main" id="{F07565D1-DDD2-763B-07EC-632940367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699" y="1219201"/>
            <a:ext cx="246580" cy="45719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350E5C15-8258-069C-BBDE-FD7A258F5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394" y="1305164"/>
            <a:ext cx="621551" cy="115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>
            <a:extLst>
              <a:ext uri="{FF2B5EF4-FFF2-40B4-BE49-F238E27FC236}">
                <a16:creationId xmlns:a16="http://schemas.microsoft.com/office/drawing/2014/main" id="{0BCE94B6-1CF4-EC7D-1E00-98CB83DA2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295" y="2167338"/>
            <a:ext cx="621551" cy="115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C:\Users\makara\Desktop\thermometer hot.JPG">
            <a:extLst>
              <a:ext uri="{FF2B5EF4-FFF2-40B4-BE49-F238E27FC236}">
                <a16:creationId xmlns:a16="http://schemas.microsoft.com/office/drawing/2014/main" id="{2456392E-B870-9DBA-9721-66B624296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820" y="685801"/>
            <a:ext cx="246580" cy="45719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makara\Desktop\thermometer hot.JPG">
            <a:extLst>
              <a:ext uri="{FF2B5EF4-FFF2-40B4-BE49-F238E27FC236}">
                <a16:creationId xmlns:a16="http://schemas.microsoft.com/office/drawing/2014/main" id="{F5C9F4B3-139D-ED33-983B-989D75FF0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254" y="3103615"/>
            <a:ext cx="543051" cy="1092416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F1A19474-CC41-9A32-BC2F-79445AA6B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3" y="1871335"/>
            <a:ext cx="262044" cy="485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 descr="C:\Users\makara\Desktop\thermometer hot.JPG">
            <a:extLst>
              <a:ext uri="{FF2B5EF4-FFF2-40B4-BE49-F238E27FC236}">
                <a16:creationId xmlns:a16="http://schemas.microsoft.com/office/drawing/2014/main" id="{98524913-C02E-0ECD-DBF3-B743F2323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824" y="6353237"/>
            <a:ext cx="246580" cy="45719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8D9AFAA-FC6F-335E-5DE6-B06D450C6570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60000"/>
          </a:blip>
          <a:stretch>
            <a:fillRect/>
          </a:stretch>
        </p:blipFill>
        <p:spPr>
          <a:xfrm>
            <a:off x="2852157" y="3957521"/>
            <a:ext cx="2100843" cy="127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589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F2FFB732DA1B42B5396D94480EE28C" ma:contentTypeVersion="13" ma:contentTypeDescription="Create a new document." ma:contentTypeScope="" ma:versionID="90aaba8686b6b52d7613f2e541ebab60">
  <xsd:schema xmlns:xsd="http://www.w3.org/2001/XMLSchema" xmlns:xs="http://www.w3.org/2001/XMLSchema" xmlns:p="http://schemas.microsoft.com/office/2006/metadata/properties" xmlns:ns3="80f98ee2-02c5-41e6-abe0-ab32a5fdb6ff" xmlns:ns4="860be5cd-4c94-4515-a0c2-dc219a5a5538" targetNamespace="http://schemas.microsoft.com/office/2006/metadata/properties" ma:root="true" ma:fieldsID="5b11ffb7c5c9f762f7d8e659c02d275d" ns3:_="" ns4:_="">
    <xsd:import namespace="80f98ee2-02c5-41e6-abe0-ab32a5fdb6ff"/>
    <xsd:import namespace="860be5cd-4c94-4515-a0c2-dc219a5a553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Location" minOccurs="0"/>
                <xsd:element ref="ns4:MediaServiceObjectDetectorVersion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f98ee2-02c5-41e6-abe0-ab32a5fdb6f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0be5cd-4c94-4515-a0c2-dc219a5a55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3C3CA61-C264-42F4-897F-720DEDF662E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51D66BA-8525-4EBE-8FA8-41EB11390CD4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860be5cd-4c94-4515-a0c2-dc219a5a5538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80f98ee2-02c5-41e6-abe0-ab32a5fdb6ff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7E0C612-E8CB-43D5-8A48-62F26683E6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f98ee2-02c5-41e6-abe0-ab32a5fdb6ff"/>
    <ds:schemaRef ds:uri="860be5cd-4c94-4515-a0c2-dc219a5a55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27866</TotalTime>
  <Words>182</Words>
  <Application>Microsoft Office PowerPoint</Application>
  <PresentationFormat>On-screen Show (4:3)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Fermilab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Jerry N. Makara x5584,4191 04516N</dc:creator>
  <cp:lastModifiedBy>Jerry N. Makara</cp:lastModifiedBy>
  <cp:revision>1051</cp:revision>
  <dcterms:created xsi:type="dcterms:W3CDTF">2013-09-14T14:02:30Z</dcterms:created>
  <dcterms:modified xsi:type="dcterms:W3CDTF">2024-10-25T11:49:21Z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0x01010045F2FFB732DA1B42B5396D94480EE28C</vt:lpwstr>
  </property>
</Properties>
</file>